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40.xml" ContentType="application/vnd.openxmlformats-officedocument.presentationml.notesSlid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slides/slide118.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drawing9.xml" ContentType="application/vnd.ms-office.drawingml.diagramDrawing+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47"/>
  </p:notesMasterIdLst>
  <p:sldIdLst>
    <p:sldId id="283" r:id="rId2"/>
    <p:sldId id="486" r:id="rId3"/>
    <p:sldId id="332" r:id="rId4"/>
    <p:sldId id="550" r:id="rId5"/>
    <p:sldId id="554" r:id="rId6"/>
    <p:sldId id="551" r:id="rId7"/>
    <p:sldId id="552" r:id="rId8"/>
    <p:sldId id="553" r:id="rId9"/>
    <p:sldId id="534" r:id="rId10"/>
    <p:sldId id="535" r:id="rId11"/>
    <p:sldId id="536" r:id="rId12"/>
    <p:sldId id="566" r:id="rId13"/>
    <p:sldId id="556" r:id="rId14"/>
    <p:sldId id="557" r:id="rId15"/>
    <p:sldId id="571" r:id="rId16"/>
    <p:sldId id="572" r:id="rId17"/>
    <p:sldId id="558" r:id="rId18"/>
    <p:sldId id="559" r:id="rId19"/>
    <p:sldId id="560" r:id="rId20"/>
    <p:sldId id="561" r:id="rId21"/>
    <p:sldId id="562" r:id="rId22"/>
    <p:sldId id="563" r:id="rId23"/>
    <p:sldId id="564" r:id="rId24"/>
    <p:sldId id="565" r:id="rId25"/>
    <p:sldId id="521" r:id="rId26"/>
    <p:sldId id="567" r:id="rId27"/>
    <p:sldId id="496" r:id="rId28"/>
    <p:sldId id="568" r:id="rId29"/>
    <p:sldId id="555" r:id="rId30"/>
    <p:sldId id="635" r:id="rId31"/>
    <p:sldId id="636" r:id="rId32"/>
    <p:sldId id="637" r:id="rId33"/>
    <p:sldId id="638" r:id="rId34"/>
    <p:sldId id="639" r:id="rId35"/>
    <p:sldId id="640" r:id="rId36"/>
    <p:sldId id="641" r:id="rId37"/>
    <p:sldId id="642" r:id="rId38"/>
    <p:sldId id="643" r:id="rId39"/>
    <p:sldId id="691" r:id="rId40"/>
    <p:sldId id="692" r:id="rId41"/>
    <p:sldId id="693" r:id="rId42"/>
    <p:sldId id="694" r:id="rId43"/>
    <p:sldId id="695" r:id="rId44"/>
    <p:sldId id="696" r:id="rId45"/>
    <p:sldId id="697" r:id="rId46"/>
    <p:sldId id="698" r:id="rId47"/>
    <p:sldId id="699" r:id="rId48"/>
    <p:sldId id="700" r:id="rId49"/>
    <p:sldId id="701" r:id="rId50"/>
    <p:sldId id="702" r:id="rId51"/>
    <p:sldId id="703" r:id="rId52"/>
    <p:sldId id="704" r:id="rId53"/>
    <p:sldId id="705" r:id="rId54"/>
    <p:sldId id="706" r:id="rId55"/>
    <p:sldId id="707" r:id="rId56"/>
    <p:sldId id="708" r:id="rId57"/>
    <p:sldId id="709" r:id="rId58"/>
    <p:sldId id="710" r:id="rId59"/>
    <p:sldId id="711" r:id="rId60"/>
    <p:sldId id="712" r:id="rId61"/>
    <p:sldId id="713" r:id="rId62"/>
    <p:sldId id="714" r:id="rId63"/>
    <p:sldId id="715" r:id="rId64"/>
    <p:sldId id="716" r:id="rId65"/>
    <p:sldId id="717" r:id="rId66"/>
    <p:sldId id="718" r:id="rId67"/>
    <p:sldId id="719" r:id="rId68"/>
    <p:sldId id="720" r:id="rId69"/>
    <p:sldId id="721" r:id="rId70"/>
    <p:sldId id="722" r:id="rId71"/>
    <p:sldId id="723" r:id="rId72"/>
    <p:sldId id="724" r:id="rId73"/>
    <p:sldId id="725" r:id="rId74"/>
    <p:sldId id="726" r:id="rId75"/>
    <p:sldId id="727" r:id="rId76"/>
    <p:sldId id="728" r:id="rId77"/>
    <p:sldId id="729" r:id="rId78"/>
    <p:sldId id="730" r:id="rId79"/>
    <p:sldId id="731" r:id="rId80"/>
    <p:sldId id="732" r:id="rId81"/>
    <p:sldId id="733" r:id="rId82"/>
    <p:sldId id="576" r:id="rId83"/>
    <p:sldId id="592" r:id="rId84"/>
    <p:sldId id="593" r:id="rId85"/>
    <p:sldId id="594" r:id="rId86"/>
    <p:sldId id="595" r:id="rId87"/>
    <p:sldId id="596" r:id="rId88"/>
    <p:sldId id="574" r:id="rId89"/>
    <p:sldId id="575" r:id="rId90"/>
    <p:sldId id="598" r:id="rId91"/>
    <p:sldId id="599" r:id="rId92"/>
    <p:sldId id="600" r:id="rId93"/>
    <p:sldId id="601" r:id="rId94"/>
    <p:sldId id="602" r:id="rId95"/>
    <p:sldId id="603" r:id="rId96"/>
    <p:sldId id="604" r:id="rId97"/>
    <p:sldId id="605" r:id="rId98"/>
    <p:sldId id="647" r:id="rId99"/>
    <p:sldId id="648" r:id="rId100"/>
    <p:sldId id="649" r:id="rId101"/>
    <p:sldId id="650" r:id="rId102"/>
    <p:sldId id="651" r:id="rId103"/>
    <p:sldId id="652" r:id="rId104"/>
    <p:sldId id="653" r:id="rId105"/>
    <p:sldId id="654" r:id="rId106"/>
    <p:sldId id="655" r:id="rId107"/>
    <p:sldId id="656" r:id="rId108"/>
    <p:sldId id="657" r:id="rId109"/>
    <p:sldId id="658" r:id="rId110"/>
    <p:sldId id="659" r:id="rId111"/>
    <p:sldId id="660" r:id="rId112"/>
    <p:sldId id="661" r:id="rId113"/>
    <p:sldId id="662" r:id="rId114"/>
    <p:sldId id="663" r:id="rId115"/>
    <p:sldId id="664" r:id="rId116"/>
    <p:sldId id="665" r:id="rId117"/>
    <p:sldId id="666" r:id="rId118"/>
    <p:sldId id="667" r:id="rId119"/>
    <p:sldId id="668" r:id="rId120"/>
    <p:sldId id="669" r:id="rId121"/>
    <p:sldId id="670" r:id="rId122"/>
    <p:sldId id="671" r:id="rId123"/>
    <p:sldId id="672" r:id="rId124"/>
    <p:sldId id="673" r:id="rId125"/>
    <p:sldId id="674" r:id="rId126"/>
    <p:sldId id="675" r:id="rId127"/>
    <p:sldId id="676" r:id="rId128"/>
    <p:sldId id="677" r:id="rId129"/>
    <p:sldId id="678" r:id="rId130"/>
    <p:sldId id="679" r:id="rId131"/>
    <p:sldId id="680" r:id="rId132"/>
    <p:sldId id="681" r:id="rId133"/>
    <p:sldId id="682" r:id="rId134"/>
    <p:sldId id="683" r:id="rId135"/>
    <p:sldId id="684" r:id="rId136"/>
    <p:sldId id="685" r:id="rId137"/>
    <p:sldId id="686" r:id="rId138"/>
    <p:sldId id="687" r:id="rId139"/>
    <p:sldId id="688" r:id="rId140"/>
    <p:sldId id="689" r:id="rId141"/>
    <p:sldId id="690" r:id="rId142"/>
    <p:sldId id="619" r:id="rId143"/>
    <p:sldId id="632" r:id="rId144"/>
    <p:sldId id="633" r:id="rId145"/>
    <p:sldId id="634" r:id="rId146"/>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Comic Sans MS" pitchFamily="66" charset="0"/>
        <a:ea typeface="+mn-ea"/>
        <a:cs typeface="Arial" charset="0"/>
      </a:defRPr>
    </a:lvl1pPr>
    <a:lvl2pPr marL="455613" indent="1588" algn="l" rtl="0" fontAlgn="base">
      <a:spcBef>
        <a:spcPct val="0"/>
      </a:spcBef>
      <a:spcAft>
        <a:spcPct val="0"/>
      </a:spcAft>
      <a:defRPr kern="1200">
        <a:solidFill>
          <a:schemeClr val="tx1"/>
        </a:solidFill>
        <a:latin typeface="Comic Sans MS" pitchFamily="66" charset="0"/>
        <a:ea typeface="+mn-ea"/>
        <a:cs typeface="Arial" charset="0"/>
      </a:defRPr>
    </a:lvl2pPr>
    <a:lvl3pPr marL="912813" indent="1588" algn="l" rtl="0" fontAlgn="base">
      <a:spcBef>
        <a:spcPct val="0"/>
      </a:spcBef>
      <a:spcAft>
        <a:spcPct val="0"/>
      </a:spcAft>
      <a:defRPr kern="1200">
        <a:solidFill>
          <a:schemeClr val="tx1"/>
        </a:solidFill>
        <a:latin typeface="Comic Sans MS" pitchFamily="66" charset="0"/>
        <a:ea typeface="+mn-ea"/>
        <a:cs typeface="Arial" charset="0"/>
      </a:defRPr>
    </a:lvl3pPr>
    <a:lvl4pPr marL="1370013" indent="1588" algn="l" rtl="0" fontAlgn="base">
      <a:spcBef>
        <a:spcPct val="0"/>
      </a:spcBef>
      <a:spcAft>
        <a:spcPct val="0"/>
      </a:spcAft>
      <a:defRPr kern="1200">
        <a:solidFill>
          <a:schemeClr val="tx1"/>
        </a:solidFill>
        <a:latin typeface="Comic Sans MS" pitchFamily="66" charset="0"/>
        <a:ea typeface="+mn-ea"/>
        <a:cs typeface="Arial" charset="0"/>
      </a:defRPr>
    </a:lvl4pPr>
    <a:lvl5pPr marL="1827213" indent="1588" algn="l" rtl="0" fontAlgn="base">
      <a:spcBef>
        <a:spcPct val="0"/>
      </a:spcBef>
      <a:spcAft>
        <a:spcPct val="0"/>
      </a:spcAft>
      <a:defRPr kern="1200">
        <a:solidFill>
          <a:schemeClr val="tx1"/>
        </a:solidFill>
        <a:latin typeface="Comic Sans MS" pitchFamily="66" charset="0"/>
        <a:ea typeface="+mn-ea"/>
        <a:cs typeface="Arial" charset="0"/>
      </a:defRPr>
    </a:lvl5pPr>
    <a:lvl6pPr marL="2286000" algn="l" defTabSz="914400" rtl="0" eaLnBrk="1" latinLnBrk="0" hangingPunct="1">
      <a:defRPr kern="1200">
        <a:solidFill>
          <a:schemeClr val="tx1"/>
        </a:solidFill>
        <a:latin typeface="Comic Sans MS" pitchFamily="66" charset="0"/>
        <a:ea typeface="+mn-ea"/>
        <a:cs typeface="Arial" charset="0"/>
      </a:defRPr>
    </a:lvl6pPr>
    <a:lvl7pPr marL="2743200" algn="l" defTabSz="914400" rtl="0" eaLnBrk="1" latinLnBrk="0" hangingPunct="1">
      <a:defRPr kern="1200">
        <a:solidFill>
          <a:schemeClr val="tx1"/>
        </a:solidFill>
        <a:latin typeface="Comic Sans MS" pitchFamily="66" charset="0"/>
        <a:ea typeface="+mn-ea"/>
        <a:cs typeface="Arial" charset="0"/>
      </a:defRPr>
    </a:lvl7pPr>
    <a:lvl8pPr marL="3200400" algn="l" defTabSz="914400" rtl="0" eaLnBrk="1" latinLnBrk="0" hangingPunct="1">
      <a:defRPr kern="1200">
        <a:solidFill>
          <a:schemeClr val="tx1"/>
        </a:solidFill>
        <a:latin typeface="Comic Sans MS" pitchFamily="66" charset="0"/>
        <a:ea typeface="+mn-ea"/>
        <a:cs typeface="Arial" charset="0"/>
      </a:defRPr>
    </a:lvl8pPr>
    <a:lvl9pPr marL="3657600" algn="l" defTabSz="914400" rtl="0" eaLnBrk="1" latinLnBrk="0" hangingPunct="1">
      <a:defRPr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CC0000"/>
    <a:srgbClr val="008000"/>
    <a:srgbClr val="660066"/>
    <a:srgbClr val="6600FF"/>
    <a:srgbClr val="FF3300"/>
    <a:srgbClr val="FF0000"/>
    <a:srgbClr val="9900CC"/>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893" autoAdjust="0"/>
    <p:restoredTop sz="63409" autoAdjust="0"/>
  </p:normalViewPr>
  <p:slideViewPr>
    <p:cSldViewPr snapToGrid="0" snapToObjects="1">
      <p:cViewPr>
        <p:scale>
          <a:sx n="100" d="100"/>
          <a:sy n="100" d="100"/>
        </p:scale>
        <p:origin x="-2730" y="-426"/>
      </p:cViewPr>
      <p:guideLst>
        <p:guide orient="horz" pos="2290"/>
        <p:guide pos="33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584"/>
    </p:cViewPr>
  </p:sorterViewPr>
  <p:notesViewPr>
    <p:cSldViewPr snapToGrid="0" snapToObjects="1">
      <p:cViewPr varScale="1">
        <p:scale>
          <a:sx n="55" d="100"/>
          <a:sy n="55" d="100"/>
        </p:scale>
        <p:origin x="-2508"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3">
            <a:schemeClr val="lt1"/>
          </a:lnRef>
          <a:fillRef idx="1">
            <a:schemeClr val="accent2"/>
          </a:fillRef>
          <a:effectRef idx="1">
            <a:schemeClr val="accent2"/>
          </a:effectRef>
          <a:fontRef idx="minor">
            <a:schemeClr val="lt1"/>
          </a:fontRef>
        </dgm:style>
      </dgm:prSet>
      <dgm:spPr>
        <a:ln w="57150"/>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Tumori neuroendocrini </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Adenomi ipofisari</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a:t>
          </a:r>
          <a:endPar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a:p>
          <a:pPr>
            <a:spcAft>
              <a:spcPts val="0"/>
            </a:spcAft>
          </a:pPr>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77237398-1BC5-4AE4-A01F-D74C4C0B75CD}" type="presOf" srcId="{06F8B4B6-7A3B-4940-8103-9EE084B79B06}" destId="{5CE4F908-8067-42AD-A8B7-CC5EE3AC8953}" srcOrd="0" destOrd="0" presId="urn:microsoft.com/office/officeart/2005/8/layout/hChevron3"/>
    <dgm:cxn modelId="{43310878-2F77-4746-89B5-E359501D452A}" srcId="{7F24CB94-0A5E-4BAE-923D-E59D782F0D97}" destId="{87279DFA-F275-48DD-837B-FD288DD67AEC}" srcOrd="0" destOrd="0" parTransId="{BD1D9FD0-756E-45BF-A669-C06902D3E7AF}" sibTransId="{A2E5259D-88D3-43F1-9D26-1225EF65A658}"/>
    <dgm:cxn modelId="{49ED5419-5599-48F3-B624-C7D89AE735CB}" type="presOf" srcId="{D1656B2D-3664-49B6-9183-F7154F8952BB}" destId="{70640C8B-F6F4-4FDB-8267-A913353BD08D}" srcOrd="0" destOrd="0" presId="urn:microsoft.com/office/officeart/2005/8/layout/hChevron3"/>
    <dgm:cxn modelId="{2168CA28-2881-4C32-9F19-B8516A508138}" type="presOf" srcId="{7F24CB94-0A5E-4BAE-923D-E59D782F0D97}" destId="{8AC04CE5-FC71-47CC-929E-7AA463BE2B47}" srcOrd="0" destOrd="0" presId="urn:microsoft.com/office/officeart/2005/8/layout/hChevron3"/>
    <dgm:cxn modelId="{BC1DBFDF-2666-4A03-8269-FD7720903B64}" type="presOf" srcId="{87279DFA-F275-48DD-837B-FD288DD67AEC}" destId="{B792C99D-94FE-42DE-9634-579891A21BB7}"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5AD6D686-F280-4F00-A30B-9867F640BD49}" type="presParOf" srcId="{8AC04CE5-FC71-47CC-929E-7AA463BE2B47}" destId="{B792C99D-94FE-42DE-9634-579891A21BB7}" srcOrd="0" destOrd="0" presId="urn:microsoft.com/office/officeart/2005/8/layout/hChevron3"/>
    <dgm:cxn modelId="{89E61C13-5CA4-4395-9E7B-2F83BF4A1EBA}" type="presParOf" srcId="{8AC04CE5-FC71-47CC-929E-7AA463BE2B47}" destId="{DEDBC855-1FDD-4C74-AE9A-F84E0C3FF681}" srcOrd="1" destOrd="0" presId="urn:microsoft.com/office/officeart/2005/8/layout/hChevron3"/>
    <dgm:cxn modelId="{C596B36B-198E-4871-8CB1-F514EC74AA4A}" type="presParOf" srcId="{8AC04CE5-FC71-47CC-929E-7AA463BE2B47}" destId="{70640C8B-F6F4-4FDB-8267-A913353BD08D}" srcOrd="2" destOrd="0" presId="urn:microsoft.com/office/officeart/2005/8/layout/hChevron3"/>
    <dgm:cxn modelId="{B3419CDB-766C-47FE-9EC7-7693A1E8C2DC}" type="presParOf" srcId="{8AC04CE5-FC71-47CC-929E-7AA463BE2B47}" destId="{987B2C2E-7E29-4EE9-92A1-CC91B253C67D}" srcOrd="3" destOrd="0" presId="urn:microsoft.com/office/officeart/2005/8/layout/hChevron3"/>
    <dgm:cxn modelId="{E6BA00E1-1E89-422D-B96F-11A9BAA06D09}" type="presParOf" srcId="{8AC04CE5-FC71-47CC-929E-7AA463BE2B47}" destId="{5CE4F908-8067-42AD-A8B7-CC5EE3AC8953}" srcOrd="4" destOrd="0" presId="urn:microsoft.com/office/officeart/2005/8/layout/hChevro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bg1">
            <a:lumMod val="60000"/>
            <a:lumOff val="40000"/>
          </a:schemeClr>
        </a:solidFill>
        <a:ln w="3810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Tumori neuroendocrini </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3">
            <a:schemeClr val="lt1"/>
          </a:lnRef>
          <a:fillRef idx="1">
            <a:schemeClr val="accent2"/>
          </a:fillRef>
          <a:effectRef idx="1">
            <a:schemeClr val="accent2"/>
          </a:effectRef>
          <a:fontRef idx="minor">
            <a:schemeClr val="lt1"/>
          </a:fontRef>
        </dgm:style>
      </dgm:prSet>
      <dgm:spPr>
        <a:ln>
          <a:noFill/>
        </a:ln>
      </dgm:spPr>
      <dgm:t>
        <a:bodyPr/>
        <a:lstStyle/>
        <a:p>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Adenomi ipofisari</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ln w="38100">
          <a:solidFill>
            <a:schemeClr val="tx1"/>
          </a:solid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a:t>
          </a:r>
          <a:endPar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a:p>
          <a:pPr>
            <a:spcAft>
              <a:spcPts val="0"/>
            </a:spcAft>
          </a:pPr>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22E9CEA3-D29A-4CF1-8CE0-6020CC74C53B}" type="presOf" srcId="{D1656B2D-3664-49B6-9183-F7154F8952BB}" destId="{70640C8B-F6F4-4FDB-8267-A913353BD08D}" srcOrd="0" destOrd="0" presId="urn:microsoft.com/office/officeart/2005/8/layout/hChevron3"/>
    <dgm:cxn modelId="{43310878-2F77-4746-89B5-E359501D452A}" srcId="{7F24CB94-0A5E-4BAE-923D-E59D782F0D97}" destId="{87279DFA-F275-48DD-837B-FD288DD67AEC}" srcOrd="0" destOrd="0" parTransId="{BD1D9FD0-756E-45BF-A669-C06902D3E7AF}" sibTransId="{A2E5259D-88D3-43F1-9D26-1225EF65A658}"/>
    <dgm:cxn modelId="{E8ACB2A6-6B6D-403F-ACE0-81255DCC2207}" type="presOf" srcId="{87279DFA-F275-48DD-837B-FD288DD67AEC}" destId="{B792C99D-94FE-42DE-9634-579891A21BB7}" srcOrd="0" destOrd="0" presId="urn:microsoft.com/office/officeart/2005/8/layout/hChevron3"/>
    <dgm:cxn modelId="{32141197-5829-41BD-BFC3-2B1B55C75C20}" type="presOf" srcId="{06F8B4B6-7A3B-4940-8103-9EE084B79B06}" destId="{5CE4F908-8067-42AD-A8B7-CC5EE3AC8953}"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4FD8E1BB-3E1F-4EB0-BDBC-4F8372FCFCD7}" type="presOf" srcId="{7F24CB94-0A5E-4BAE-923D-E59D782F0D97}" destId="{8AC04CE5-FC71-47CC-929E-7AA463BE2B47}" srcOrd="0" destOrd="0" presId="urn:microsoft.com/office/officeart/2005/8/layout/hChevron3"/>
    <dgm:cxn modelId="{216AB5EA-ADF1-4772-8369-701DDA0E23E3}" type="presParOf" srcId="{8AC04CE5-FC71-47CC-929E-7AA463BE2B47}" destId="{B792C99D-94FE-42DE-9634-579891A21BB7}" srcOrd="0" destOrd="0" presId="urn:microsoft.com/office/officeart/2005/8/layout/hChevron3"/>
    <dgm:cxn modelId="{7AE3C36B-C00B-4390-9740-F50787D37EDE}" type="presParOf" srcId="{8AC04CE5-FC71-47CC-929E-7AA463BE2B47}" destId="{DEDBC855-1FDD-4C74-AE9A-F84E0C3FF681}" srcOrd="1" destOrd="0" presId="urn:microsoft.com/office/officeart/2005/8/layout/hChevron3"/>
    <dgm:cxn modelId="{1EE10E1B-BD06-4A24-807F-CB27B33CBD41}" type="presParOf" srcId="{8AC04CE5-FC71-47CC-929E-7AA463BE2B47}" destId="{70640C8B-F6F4-4FDB-8267-A913353BD08D}" srcOrd="2" destOrd="0" presId="urn:microsoft.com/office/officeart/2005/8/layout/hChevron3"/>
    <dgm:cxn modelId="{52864B2D-87A8-45F7-83DA-1EF7CD3FD175}" type="presParOf" srcId="{8AC04CE5-FC71-47CC-929E-7AA463BE2B47}" destId="{987B2C2E-7E29-4EE9-92A1-CC91B253C67D}" srcOrd="3" destOrd="0" presId="urn:microsoft.com/office/officeart/2005/8/layout/hChevron3"/>
    <dgm:cxn modelId="{FE112631-0A60-4A9A-BE27-9D667DE44500}" type="presParOf" srcId="{8AC04CE5-FC71-47CC-929E-7AA463BE2B47}" destId="{5CE4F908-8067-42AD-A8B7-CC5EE3AC8953}" srcOrd="4" destOrd="0" presId="urn:microsoft.com/office/officeart/2005/8/layout/hChevron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3">
            <a:schemeClr val="lt1"/>
          </a:lnRef>
          <a:fillRef idx="1">
            <a:schemeClr val="accent2"/>
          </a:fillRef>
          <a:effectRef idx="1">
            <a:schemeClr val="accent2"/>
          </a:effectRef>
          <a:fontRef idx="minor">
            <a:schemeClr val="lt1"/>
          </a:fontRef>
        </dgm:style>
      </dgm:prSet>
      <dgm:spPr>
        <a:solidFill>
          <a:srgbClr val="CC0000"/>
        </a:solidFill>
        <a:ln w="5715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MTC</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a:ln w="38100">
          <a:noFill/>
        </a:ln>
      </dgm:spPr>
      <dgm:t>
        <a:bodyPr/>
        <a:lstStyle/>
        <a:p>
          <a:pPr>
            <a:lnSpc>
              <a:spcPct val="100000"/>
            </a:lnSpc>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Feocromocitoma</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solidFill>
          <a:srgbClr val="FF3300"/>
        </a:solidFill>
        <a:ln w="28575">
          <a:solidFill>
            <a:schemeClr val="tx1"/>
          </a:solid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E655EAEC-11E9-4281-965D-CE081B7A4A9B}" type="presOf" srcId="{87279DFA-F275-48DD-837B-FD288DD67AEC}" destId="{B792C99D-94FE-42DE-9634-579891A21BB7}" srcOrd="0" destOrd="0" presId="urn:microsoft.com/office/officeart/2005/8/layout/hChevron3"/>
    <dgm:cxn modelId="{43310878-2F77-4746-89B5-E359501D452A}" srcId="{7F24CB94-0A5E-4BAE-923D-E59D782F0D97}" destId="{87279DFA-F275-48DD-837B-FD288DD67AEC}" srcOrd="0" destOrd="0" parTransId="{BD1D9FD0-756E-45BF-A669-C06902D3E7AF}" sibTransId="{A2E5259D-88D3-43F1-9D26-1225EF65A658}"/>
    <dgm:cxn modelId="{D0083DCB-9D7B-4D53-965C-7AF46C2BE5F8}" type="presOf" srcId="{7F24CB94-0A5E-4BAE-923D-E59D782F0D97}" destId="{8AC04CE5-FC71-47CC-929E-7AA463BE2B47}" srcOrd="0" destOrd="0" presId="urn:microsoft.com/office/officeart/2005/8/layout/hChevron3"/>
    <dgm:cxn modelId="{649A10AD-4E71-4931-8851-2BEE7B43CF72}" type="presOf" srcId="{06F8B4B6-7A3B-4940-8103-9EE084B79B06}" destId="{5CE4F908-8067-42AD-A8B7-CC5EE3AC8953}"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F4C06BBE-FCA7-442A-BE61-B1D5F7C059C7}" type="presOf" srcId="{D1656B2D-3664-49B6-9183-F7154F8952BB}" destId="{70640C8B-F6F4-4FDB-8267-A913353BD08D}" srcOrd="0" destOrd="0" presId="urn:microsoft.com/office/officeart/2005/8/layout/hChevron3"/>
    <dgm:cxn modelId="{724E0AEE-480A-428D-B602-04E0BBB7CBB4}" type="presParOf" srcId="{8AC04CE5-FC71-47CC-929E-7AA463BE2B47}" destId="{B792C99D-94FE-42DE-9634-579891A21BB7}" srcOrd="0" destOrd="0" presId="urn:microsoft.com/office/officeart/2005/8/layout/hChevron3"/>
    <dgm:cxn modelId="{639C7E37-D651-44F3-B33A-BF3131E1FD83}" type="presParOf" srcId="{8AC04CE5-FC71-47CC-929E-7AA463BE2B47}" destId="{DEDBC855-1FDD-4C74-AE9A-F84E0C3FF681}" srcOrd="1" destOrd="0" presId="urn:microsoft.com/office/officeart/2005/8/layout/hChevron3"/>
    <dgm:cxn modelId="{91140A87-D242-4C16-BA94-5DC85A7A8B47}" type="presParOf" srcId="{8AC04CE5-FC71-47CC-929E-7AA463BE2B47}" destId="{70640C8B-F6F4-4FDB-8267-A913353BD08D}" srcOrd="2" destOrd="0" presId="urn:microsoft.com/office/officeart/2005/8/layout/hChevron3"/>
    <dgm:cxn modelId="{0E6866E0-C1B3-41C8-BE2E-4E1B1A3833A0}" type="presParOf" srcId="{8AC04CE5-FC71-47CC-929E-7AA463BE2B47}" destId="{987B2C2E-7E29-4EE9-92A1-CC91B253C67D}" srcOrd="3" destOrd="0" presId="urn:microsoft.com/office/officeart/2005/8/layout/hChevron3"/>
    <dgm:cxn modelId="{ABF32FD7-FEF5-4ED8-8973-09A0B2041C2D}" type="presParOf" srcId="{8AC04CE5-FC71-47CC-929E-7AA463BE2B47}" destId="{5CE4F908-8067-42AD-A8B7-CC5EE3AC8953}" srcOrd="4" destOrd="0" presId="urn:microsoft.com/office/officeart/2005/8/layout/hChevron3"/>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bg1">
            <a:lumMod val="60000"/>
            <a:lumOff val="40000"/>
          </a:schemeClr>
        </a:solidFill>
        <a:ln w="3810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Tumori neuroendocrini </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3">
            <a:schemeClr val="lt1"/>
          </a:lnRef>
          <a:fillRef idx="1">
            <a:schemeClr val="accent2"/>
          </a:fillRef>
          <a:effectRef idx="1">
            <a:schemeClr val="accent2"/>
          </a:effectRef>
          <a:fontRef idx="minor">
            <a:schemeClr val="lt1"/>
          </a:fontRef>
        </dgm:style>
      </dgm:prSet>
      <dgm:spPr>
        <a:ln>
          <a:noFill/>
        </a:ln>
      </dgm:spPr>
      <dgm:t>
        <a:bodyPr/>
        <a:lstStyle/>
        <a:p>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Adenomi ipofisari</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ln w="38100">
          <a:solidFill>
            <a:schemeClr val="tx1"/>
          </a:solid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a:t>
          </a:r>
          <a:endPar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a:p>
          <a:pPr>
            <a:spcAft>
              <a:spcPts val="0"/>
            </a:spcAft>
          </a:pPr>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43310878-2F77-4746-89B5-E359501D452A}" srcId="{7F24CB94-0A5E-4BAE-923D-E59D782F0D97}" destId="{87279DFA-F275-48DD-837B-FD288DD67AEC}" srcOrd="0" destOrd="0" parTransId="{BD1D9FD0-756E-45BF-A669-C06902D3E7AF}" sibTransId="{A2E5259D-88D3-43F1-9D26-1225EF65A658}"/>
    <dgm:cxn modelId="{5595F4EC-7B46-4934-B523-9C4CDA05C656}" type="presOf" srcId="{7F24CB94-0A5E-4BAE-923D-E59D782F0D97}" destId="{8AC04CE5-FC71-47CC-929E-7AA463BE2B47}" srcOrd="0" destOrd="0" presId="urn:microsoft.com/office/officeart/2005/8/layout/hChevron3"/>
    <dgm:cxn modelId="{5796F4CE-3533-41B1-8D0A-3527998D12AF}" type="presOf" srcId="{06F8B4B6-7A3B-4940-8103-9EE084B79B06}" destId="{5CE4F908-8067-42AD-A8B7-CC5EE3AC8953}" srcOrd="0" destOrd="0" presId="urn:microsoft.com/office/officeart/2005/8/layout/hChevron3"/>
    <dgm:cxn modelId="{C878F0AE-594B-415D-BF6E-00F7FB2B8672}" type="presOf" srcId="{87279DFA-F275-48DD-837B-FD288DD67AEC}" destId="{B792C99D-94FE-42DE-9634-579891A21BB7}" srcOrd="0" destOrd="0" presId="urn:microsoft.com/office/officeart/2005/8/layout/hChevron3"/>
    <dgm:cxn modelId="{38BFD704-11AF-4A11-AC9D-6DF5E94848B4}" type="presOf" srcId="{D1656B2D-3664-49B6-9183-F7154F8952BB}" destId="{70640C8B-F6F4-4FDB-8267-A913353BD08D}"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C4BE5BE5-E442-4A4B-9B01-DCDF6FE1EB0D}" type="presParOf" srcId="{8AC04CE5-FC71-47CC-929E-7AA463BE2B47}" destId="{B792C99D-94FE-42DE-9634-579891A21BB7}" srcOrd="0" destOrd="0" presId="urn:microsoft.com/office/officeart/2005/8/layout/hChevron3"/>
    <dgm:cxn modelId="{2FA1D829-8811-4984-BEDA-D95644704D6D}" type="presParOf" srcId="{8AC04CE5-FC71-47CC-929E-7AA463BE2B47}" destId="{DEDBC855-1FDD-4C74-AE9A-F84E0C3FF681}" srcOrd="1" destOrd="0" presId="urn:microsoft.com/office/officeart/2005/8/layout/hChevron3"/>
    <dgm:cxn modelId="{ABD47EB2-EAD4-477C-A39D-38D7854C804B}" type="presParOf" srcId="{8AC04CE5-FC71-47CC-929E-7AA463BE2B47}" destId="{70640C8B-F6F4-4FDB-8267-A913353BD08D}" srcOrd="2" destOrd="0" presId="urn:microsoft.com/office/officeart/2005/8/layout/hChevron3"/>
    <dgm:cxn modelId="{1BA7CC0B-90FD-4ED0-B73C-0163F3F376AC}" type="presParOf" srcId="{8AC04CE5-FC71-47CC-929E-7AA463BE2B47}" destId="{987B2C2E-7E29-4EE9-92A1-CC91B253C67D}" srcOrd="3" destOrd="0" presId="urn:microsoft.com/office/officeart/2005/8/layout/hChevron3"/>
    <dgm:cxn modelId="{A2F3D2F7-CEAE-47A6-8CC4-81390A8BB200}" type="presParOf" srcId="{8AC04CE5-FC71-47CC-929E-7AA463BE2B47}" destId="{5CE4F908-8067-42AD-A8B7-CC5EE3AC8953}" srcOrd="4" destOrd="0" presId="urn:microsoft.com/office/officeart/2005/8/layout/hChevron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2B1B986-2D98-462A-B60D-4E234C273D71}" type="doc">
      <dgm:prSet loTypeId="urn:microsoft.com/office/officeart/2005/8/layout/funnel1" loCatId="process" qsTypeId="urn:microsoft.com/office/officeart/2005/8/quickstyle/3d3" qsCatId="3D" csTypeId="urn:microsoft.com/office/officeart/2005/8/colors/colorful4" csCatId="colorful" phldr="1"/>
      <dgm:spPr/>
      <dgm:t>
        <a:bodyPr/>
        <a:lstStyle/>
        <a:p>
          <a:endParaRPr lang="it-IT"/>
        </a:p>
      </dgm:t>
    </dgm:pt>
    <dgm:pt modelId="{B88674AB-6257-4249-8709-9EB9FCE4AF2F}">
      <dgm:prSet phldrT="[Testo]" custT="1"/>
      <dgm:spPr/>
      <dgm:t>
        <a:bodyPr/>
        <a:lstStyle/>
        <a:p>
          <a:r>
            <a:rPr lang="it-IT" sz="1800" dirty="0" err="1" smtClean="0">
              <a:solidFill>
                <a:schemeClr val="bg1">
                  <a:lumMod val="50000"/>
                </a:schemeClr>
              </a:solidFill>
              <a:latin typeface="Comic Sans MS" pitchFamily="66" charset="0"/>
            </a:rPr>
            <a:t>Clinical</a:t>
          </a:r>
          <a:r>
            <a:rPr lang="it-IT" sz="1800" dirty="0" smtClean="0">
              <a:solidFill>
                <a:schemeClr val="bg1">
                  <a:lumMod val="50000"/>
                </a:schemeClr>
              </a:solidFill>
              <a:latin typeface="Comic Sans MS" pitchFamily="66" charset="0"/>
            </a:rPr>
            <a:t> </a:t>
          </a:r>
          <a:r>
            <a:rPr lang="it-IT" sz="1800" dirty="0" err="1" smtClean="0">
              <a:solidFill>
                <a:schemeClr val="bg1">
                  <a:lumMod val="50000"/>
                </a:schemeClr>
              </a:solidFill>
              <a:latin typeface="Comic Sans MS" pitchFamily="66" charset="0"/>
            </a:rPr>
            <a:t>approach</a:t>
          </a:r>
          <a:endParaRPr lang="it-IT" sz="1800" dirty="0">
            <a:solidFill>
              <a:schemeClr val="bg1">
                <a:lumMod val="50000"/>
              </a:schemeClr>
            </a:solidFill>
            <a:latin typeface="Comic Sans MS" pitchFamily="66" charset="0"/>
          </a:endParaRPr>
        </a:p>
      </dgm:t>
    </dgm:pt>
    <dgm:pt modelId="{7CF2D451-0D40-4759-AA96-5D63EDAFD66A}" type="parTrans" cxnId="{B6A08B22-7513-4EDE-A69B-7978929B7B0A}">
      <dgm:prSet/>
      <dgm:spPr/>
      <dgm:t>
        <a:bodyPr/>
        <a:lstStyle/>
        <a:p>
          <a:endParaRPr lang="it-IT" sz="1800">
            <a:solidFill>
              <a:schemeClr val="bg1">
                <a:lumMod val="50000"/>
              </a:schemeClr>
            </a:solidFill>
            <a:latin typeface="Comic Sans MS" pitchFamily="66" charset="0"/>
          </a:endParaRPr>
        </a:p>
      </dgm:t>
    </dgm:pt>
    <dgm:pt modelId="{873E028D-95AD-4269-9C0C-875ED499F746}" type="sibTrans" cxnId="{B6A08B22-7513-4EDE-A69B-7978929B7B0A}">
      <dgm:prSet/>
      <dgm:spPr/>
      <dgm:t>
        <a:bodyPr/>
        <a:lstStyle/>
        <a:p>
          <a:endParaRPr lang="it-IT" sz="1800">
            <a:solidFill>
              <a:schemeClr val="bg1">
                <a:lumMod val="50000"/>
              </a:schemeClr>
            </a:solidFill>
            <a:latin typeface="Comic Sans MS" pitchFamily="66" charset="0"/>
          </a:endParaRPr>
        </a:p>
      </dgm:t>
    </dgm:pt>
    <dgm:pt modelId="{7D510191-EBD9-4DDF-A1FF-566F161A3213}">
      <dgm:prSet phldrT="[Testo]" custT="1"/>
      <dgm:spPr/>
      <dgm:t>
        <a:bodyPr/>
        <a:lstStyle/>
        <a:p>
          <a:r>
            <a:rPr lang="it-IT" sz="1800" dirty="0" err="1" smtClean="0">
              <a:solidFill>
                <a:schemeClr val="bg1">
                  <a:lumMod val="50000"/>
                </a:schemeClr>
              </a:solidFill>
              <a:latin typeface="Comic Sans MS" pitchFamily="66" charset="0"/>
            </a:rPr>
            <a:t>Clinical</a:t>
          </a:r>
          <a:r>
            <a:rPr lang="it-IT" sz="1800" dirty="0" smtClean="0">
              <a:solidFill>
                <a:schemeClr val="bg1">
                  <a:lumMod val="50000"/>
                </a:schemeClr>
              </a:solidFill>
              <a:latin typeface="Comic Sans MS" pitchFamily="66" charset="0"/>
            </a:rPr>
            <a:t> </a:t>
          </a:r>
          <a:r>
            <a:rPr lang="it-IT" sz="1800" dirty="0" err="1" smtClean="0">
              <a:solidFill>
                <a:schemeClr val="bg1">
                  <a:lumMod val="50000"/>
                </a:schemeClr>
              </a:solidFill>
              <a:latin typeface="Comic Sans MS" pitchFamily="66" charset="0"/>
            </a:rPr>
            <a:t>trials</a:t>
          </a:r>
          <a:endParaRPr lang="it-IT" sz="1800" dirty="0">
            <a:solidFill>
              <a:schemeClr val="bg1">
                <a:lumMod val="50000"/>
              </a:schemeClr>
            </a:solidFill>
            <a:latin typeface="Comic Sans MS" pitchFamily="66" charset="0"/>
          </a:endParaRPr>
        </a:p>
      </dgm:t>
    </dgm:pt>
    <dgm:pt modelId="{976AFCCF-F046-4AE7-876D-50291063C494}" type="parTrans" cxnId="{A0FCDE1E-3E31-4DC6-B8E4-07EA5E71D247}">
      <dgm:prSet/>
      <dgm:spPr/>
      <dgm:t>
        <a:bodyPr/>
        <a:lstStyle/>
        <a:p>
          <a:endParaRPr lang="it-IT" sz="1800">
            <a:solidFill>
              <a:schemeClr val="bg1">
                <a:lumMod val="50000"/>
              </a:schemeClr>
            </a:solidFill>
            <a:latin typeface="Comic Sans MS" pitchFamily="66" charset="0"/>
          </a:endParaRPr>
        </a:p>
      </dgm:t>
    </dgm:pt>
    <dgm:pt modelId="{9F58824D-535C-462C-962E-E78F556F486F}" type="sibTrans" cxnId="{A0FCDE1E-3E31-4DC6-B8E4-07EA5E71D247}">
      <dgm:prSet/>
      <dgm:spPr/>
      <dgm:t>
        <a:bodyPr/>
        <a:lstStyle/>
        <a:p>
          <a:endParaRPr lang="it-IT" sz="1800">
            <a:solidFill>
              <a:schemeClr val="bg1">
                <a:lumMod val="50000"/>
              </a:schemeClr>
            </a:solidFill>
            <a:latin typeface="Comic Sans MS" pitchFamily="66" charset="0"/>
          </a:endParaRPr>
        </a:p>
      </dgm:t>
    </dgm:pt>
    <dgm:pt modelId="{54FF0E21-30C3-4C55-92DD-7700E02CAE11}">
      <dgm:prSet phldrT="[Testo]" custT="1"/>
      <dgm:spPr/>
      <dgm:t>
        <a:bodyPr/>
        <a:lstStyle/>
        <a:p>
          <a:r>
            <a:rPr lang="it-IT" sz="1800" dirty="0" err="1" smtClean="0">
              <a:solidFill>
                <a:schemeClr val="bg1">
                  <a:lumMod val="50000"/>
                </a:schemeClr>
              </a:solidFill>
              <a:latin typeface="Comic Sans MS" pitchFamily="66" charset="0"/>
            </a:rPr>
            <a:t>Drug</a:t>
          </a:r>
          <a:r>
            <a:rPr lang="it-IT" sz="1800" dirty="0" smtClean="0">
              <a:solidFill>
                <a:schemeClr val="bg1">
                  <a:lumMod val="50000"/>
                </a:schemeClr>
              </a:solidFill>
              <a:latin typeface="Comic Sans MS" pitchFamily="66" charset="0"/>
            </a:rPr>
            <a:t> </a:t>
          </a:r>
          <a:r>
            <a:rPr lang="it-IT" sz="1800" dirty="0" err="1" smtClean="0">
              <a:solidFill>
                <a:schemeClr val="bg1">
                  <a:lumMod val="50000"/>
                </a:schemeClr>
              </a:solidFill>
              <a:latin typeface="Comic Sans MS" pitchFamily="66" charset="0"/>
            </a:rPr>
            <a:t>availability</a:t>
          </a:r>
          <a:endParaRPr lang="it-IT" sz="1800" dirty="0">
            <a:solidFill>
              <a:schemeClr val="bg1">
                <a:lumMod val="50000"/>
              </a:schemeClr>
            </a:solidFill>
            <a:latin typeface="Comic Sans MS" pitchFamily="66" charset="0"/>
          </a:endParaRPr>
        </a:p>
      </dgm:t>
    </dgm:pt>
    <dgm:pt modelId="{9C02CCDD-2FF2-4569-96A5-1A347F7A5F8D}" type="parTrans" cxnId="{261F2AAF-834D-47FD-A910-91B59DD5DB77}">
      <dgm:prSet/>
      <dgm:spPr/>
      <dgm:t>
        <a:bodyPr/>
        <a:lstStyle/>
        <a:p>
          <a:endParaRPr lang="it-IT" sz="1800">
            <a:solidFill>
              <a:schemeClr val="bg1">
                <a:lumMod val="50000"/>
              </a:schemeClr>
            </a:solidFill>
            <a:latin typeface="Comic Sans MS" pitchFamily="66" charset="0"/>
          </a:endParaRPr>
        </a:p>
      </dgm:t>
    </dgm:pt>
    <dgm:pt modelId="{1DA46CAF-9BDF-42F3-88D6-445349E466BF}" type="sibTrans" cxnId="{261F2AAF-834D-47FD-A910-91B59DD5DB77}">
      <dgm:prSet/>
      <dgm:spPr/>
      <dgm:t>
        <a:bodyPr/>
        <a:lstStyle/>
        <a:p>
          <a:endParaRPr lang="it-IT" sz="1800">
            <a:solidFill>
              <a:schemeClr val="bg1">
                <a:lumMod val="50000"/>
              </a:schemeClr>
            </a:solidFill>
            <a:latin typeface="Comic Sans MS" pitchFamily="66" charset="0"/>
          </a:endParaRPr>
        </a:p>
      </dgm:t>
    </dgm:pt>
    <dgm:pt modelId="{8C9B114C-65ED-404A-8D8C-218B9C253F59}">
      <dgm:prSet phldrT="[Testo]" custT="1"/>
      <dgm:spPr/>
      <dgm:t>
        <a:bodyPr/>
        <a:lstStyle/>
        <a:p>
          <a:r>
            <a:rPr lang="it-IT" sz="2800" dirty="0" err="1" smtClean="0">
              <a:solidFill>
                <a:schemeClr val="tx1"/>
              </a:solidFill>
              <a:effectLst>
                <a:outerShdw blurRad="38100" dist="38100" dir="2700000" algn="tl">
                  <a:srgbClr val="000000">
                    <a:alpha val="43137"/>
                  </a:srgbClr>
                </a:outerShdw>
              </a:effectLst>
              <a:latin typeface="Comic Sans MS" pitchFamily="66" charset="0"/>
            </a:rPr>
            <a:t>Personalized</a:t>
          </a:r>
          <a:r>
            <a:rPr lang="it-IT" sz="2800" dirty="0" smtClean="0">
              <a:solidFill>
                <a:schemeClr val="tx1"/>
              </a:solidFill>
              <a:effectLst>
                <a:outerShdw blurRad="38100" dist="38100" dir="2700000" algn="tl">
                  <a:srgbClr val="000000">
                    <a:alpha val="43137"/>
                  </a:srgbClr>
                </a:outerShdw>
              </a:effectLst>
              <a:latin typeface="Comic Sans MS" pitchFamily="66" charset="0"/>
            </a:rPr>
            <a:t> medicine</a:t>
          </a:r>
          <a:endParaRPr lang="it-IT" sz="2800" dirty="0">
            <a:solidFill>
              <a:schemeClr val="tx1"/>
            </a:solidFill>
            <a:effectLst>
              <a:outerShdw blurRad="38100" dist="38100" dir="2700000" algn="tl">
                <a:srgbClr val="000000">
                  <a:alpha val="43137"/>
                </a:srgbClr>
              </a:outerShdw>
            </a:effectLst>
            <a:latin typeface="Comic Sans MS" pitchFamily="66" charset="0"/>
          </a:endParaRPr>
        </a:p>
      </dgm:t>
    </dgm:pt>
    <dgm:pt modelId="{298C14D9-29E9-4E88-B93B-36F61F6D1F0F}" type="parTrans" cxnId="{6C8DDF89-C873-4126-AE1D-61D764A60352}">
      <dgm:prSet/>
      <dgm:spPr/>
      <dgm:t>
        <a:bodyPr/>
        <a:lstStyle/>
        <a:p>
          <a:endParaRPr lang="it-IT" sz="1800">
            <a:solidFill>
              <a:schemeClr val="bg1">
                <a:lumMod val="50000"/>
              </a:schemeClr>
            </a:solidFill>
            <a:latin typeface="Comic Sans MS" pitchFamily="66" charset="0"/>
          </a:endParaRPr>
        </a:p>
      </dgm:t>
    </dgm:pt>
    <dgm:pt modelId="{C37CAC5F-1846-47E3-8A4F-FAE11E1E280F}" type="sibTrans" cxnId="{6C8DDF89-C873-4126-AE1D-61D764A60352}">
      <dgm:prSet/>
      <dgm:spPr/>
      <dgm:t>
        <a:bodyPr/>
        <a:lstStyle/>
        <a:p>
          <a:endParaRPr lang="it-IT" sz="1800">
            <a:solidFill>
              <a:schemeClr val="bg1">
                <a:lumMod val="50000"/>
              </a:schemeClr>
            </a:solidFill>
            <a:latin typeface="Comic Sans MS" pitchFamily="66" charset="0"/>
          </a:endParaRPr>
        </a:p>
      </dgm:t>
    </dgm:pt>
    <dgm:pt modelId="{031E58CD-835C-485B-BA01-606E14D086D7}" type="pres">
      <dgm:prSet presAssocID="{02B1B986-2D98-462A-B60D-4E234C273D71}" presName="Name0" presStyleCnt="0">
        <dgm:presLayoutVars>
          <dgm:chMax val="4"/>
          <dgm:resizeHandles val="exact"/>
        </dgm:presLayoutVars>
      </dgm:prSet>
      <dgm:spPr/>
      <dgm:t>
        <a:bodyPr/>
        <a:lstStyle/>
        <a:p>
          <a:endParaRPr lang="it-IT"/>
        </a:p>
      </dgm:t>
    </dgm:pt>
    <dgm:pt modelId="{0449C36F-1BD6-438C-BE5A-BC88FD32ACCB}" type="pres">
      <dgm:prSet presAssocID="{02B1B986-2D98-462A-B60D-4E234C273D71}" presName="ellipse" presStyleLbl="trBgShp" presStyleIdx="0" presStyleCnt="1"/>
      <dgm:spPr/>
    </dgm:pt>
    <dgm:pt modelId="{0D98F37F-EDF3-4FD2-BECF-5B25B64AEA73}" type="pres">
      <dgm:prSet presAssocID="{02B1B986-2D98-462A-B60D-4E234C273D71}" presName="arrow1" presStyleLbl="fgShp" presStyleIdx="0" presStyleCnt="1"/>
      <dgm:spPr/>
    </dgm:pt>
    <dgm:pt modelId="{0FE092F8-19CF-4308-88FA-0F6BDD24F3D7}" type="pres">
      <dgm:prSet presAssocID="{02B1B986-2D98-462A-B60D-4E234C273D71}" presName="rectangle" presStyleLbl="revTx" presStyleIdx="0" presStyleCnt="1" custLinFactNeighborY="12983">
        <dgm:presLayoutVars>
          <dgm:bulletEnabled val="1"/>
        </dgm:presLayoutVars>
      </dgm:prSet>
      <dgm:spPr/>
      <dgm:t>
        <a:bodyPr/>
        <a:lstStyle/>
        <a:p>
          <a:endParaRPr lang="it-IT"/>
        </a:p>
      </dgm:t>
    </dgm:pt>
    <dgm:pt modelId="{4B307394-3AFA-4256-AE96-127DC01380D6}" type="pres">
      <dgm:prSet presAssocID="{7D510191-EBD9-4DDF-A1FF-566F161A3213}" presName="item1" presStyleLbl="node1" presStyleIdx="0" presStyleCnt="3">
        <dgm:presLayoutVars>
          <dgm:bulletEnabled val="1"/>
        </dgm:presLayoutVars>
      </dgm:prSet>
      <dgm:spPr/>
      <dgm:t>
        <a:bodyPr/>
        <a:lstStyle/>
        <a:p>
          <a:endParaRPr lang="it-IT"/>
        </a:p>
      </dgm:t>
    </dgm:pt>
    <dgm:pt modelId="{E4CA2799-BC4D-44E1-BD78-7999BFA73539}" type="pres">
      <dgm:prSet presAssocID="{54FF0E21-30C3-4C55-92DD-7700E02CAE11}" presName="item2" presStyleLbl="node1" presStyleIdx="1" presStyleCnt="3">
        <dgm:presLayoutVars>
          <dgm:bulletEnabled val="1"/>
        </dgm:presLayoutVars>
      </dgm:prSet>
      <dgm:spPr/>
      <dgm:t>
        <a:bodyPr/>
        <a:lstStyle/>
        <a:p>
          <a:endParaRPr lang="it-IT"/>
        </a:p>
      </dgm:t>
    </dgm:pt>
    <dgm:pt modelId="{2002283B-332A-4C57-BCB9-E83EA5D594E5}" type="pres">
      <dgm:prSet presAssocID="{8C9B114C-65ED-404A-8D8C-218B9C253F59}" presName="item3" presStyleLbl="node1" presStyleIdx="2" presStyleCnt="3" custScaleX="134450" custScaleY="132478">
        <dgm:presLayoutVars>
          <dgm:bulletEnabled val="1"/>
        </dgm:presLayoutVars>
      </dgm:prSet>
      <dgm:spPr/>
      <dgm:t>
        <a:bodyPr/>
        <a:lstStyle/>
        <a:p>
          <a:endParaRPr lang="it-IT"/>
        </a:p>
      </dgm:t>
    </dgm:pt>
    <dgm:pt modelId="{531D9A3B-0C62-4B61-84E9-E519260CF3EA}" type="pres">
      <dgm:prSet presAssocID="{02B1B986-2D98-462A-B60D-4E234C273D71}" presName="funnel" presStyleLbl="trAlignAcc1" presStyleIdx="0" presStyleCnt="1"/>
      <dgm:spPr/>
    </dgm:pt>
  </dgm:ptLst>
  <dgm:cxnLst>
    <dgm:cxn modelId="{48BED381-6746-41E4-A72B-730F70DD2A59}" type="presOf" srcId="{54FF0E21-30C3-4C55-92DD-7700E02CAE11}" destId="{4B307394-3AFA-4256-AE96-127DC01380D6}" srcOrd="0" destOrd="0" presId="urn:microsoft.com/office/officeart/2005/8/layout/funnel1"/>
    <dgm:cxn modelId="{6C8DDF89-C873-4126-AE1D-61D764A60352}" srcId="{02B1B986-2D98-462A-B60D-4E234C273D71}" destId="{8C9B114C-65ED-404A-8D8C-218B9C253F59}" srcOrd="3" destOrd="0" parTransId="{298C14D9-29E9-4E88-B93B-36F61F6D1F0F}" sibTransId="{C37CAC5F-1846-47E3-8A4F-FAE11E1E280F}"/>
    <dgm:cxn modelId="{4E9C3B62-5946-4FD9-ABE3-1BBAA35DAB80}" type="presOf" srcId="{7D510191-EBD9-4DDF-A1FF-566F161A3213}" destId="{E4CA2799-BC4D-44E1-BD78-7999BFA73539}" srcOrd="0" destOrd="0" presId="urn:microsoft.com/office/officeart/2005/8/layout/funnel1"/>
    <dgm:cxn modelId="{62F5062B-408C-4D99-BDAD-AEC905D5163E}" type="presOf" srcId="{8C9B114C-65ED-404A-8D8C-218B9C253F59}" destId="{0FE092F8-19CF-4308-88FA-0F6BDD24F3D7}" srcOrd="0" destOrd="0" presId="urn:microsoft.com/office/officeart/2005/8/layout/funnel1"/>
    <dgm:cxn modelId="{E4E0D621-65A7-4010-9E81-6C28932A4089}" type="presOf" srcId="{02B1B986-2D98-462A-B60D-4E234C273D71}" destId="{031E58CD-835C-485B-BA01-606E14D086D7}" srcOrd="0" destOrd="0" presId="urn:microsoft.com/office/officeart/2005/8/layout/funnel1"/>
    <dgm:cxn modelId="{A0FCDE1E-3E31-4DC6-B8E4-07EA5E71D247}" srcId="{02B1B986-2D98-462A-B60D-4E234C273D71}" destId="{7D510191-EBD9-4DDF-A1FF-566F161A3213}" srcOrd="1" destOrd="0" parTransId="{976AFCCF-F046-4AE7-876D-50291063C494}" sibTransId="{9F58824D-535C-462C-962E-E78F556F486F}"/>
    <dgm:cxn modelId="{261F2AAF-834D-47FD-A910-91B59DD5DB77}" srcId="{02B1B986-2D98-462A-B60D-4E234C273D71}" destId="{54FF0E21-30C3-4C55-92DD-7700E02CAE11}" srcOrd="2" destOrd="0" parTransId="{9C02CCDD-2FF2-4569-96A5-1A347F7A5F8D}" sibTransId="{1DA46CAF-9BDF-42F3-88D6-445349E466BF}"/>
    <dgm:cxn modelId="{B6A08B22-7513-4EDE-A69B-7978929B7B0A}" srcId="{02B1B986-2D98-462A-B60D-4E234C273D71}" destId="{B88674AB-6257-4249-8709-9EB9FCE4AF2F}" srcOrd="0" destOrd="0" parTransId="{7CF2D451-0D40-4759-AA96-5D63EDAFD66A}" sibTransId="{873E028D-95AD-4269-9C0C-875ED499F746}"/>
    <dgm:cxn modelId="{748378E3-3056-4CC8-AA2B-113A3B408AA7}" type="presOf" srcId="{B88674AB-6257-4249-8709-9EB9FCE4AF2F}" destId="{2002283B-332A-4C57-BCB9-E83EA5D594E5}" srcOrd="0" destOrd="0" presId="urn:microsoft.com/office/officeart/2005/8/layout/funnel1"/>
    <dgm:cxn modelId="{2A2E5BBA-C7A7-4CCB-8D03-98BA44D9080E}" type="presParOf" srcId="{031E58CD-835C-485B-BA01-606E14D086D7}" destId="{0449C36F-1BD6-438C-BE5A-BC88FD32ACCB}" srcOrd="0" destOrd="0" presId="urn:microsoft.com/office/officeart/2005/8/layout/funnel1"/>
    <dgm:cxn modelId="{EF6CEEBC-7BDD-46F9-B39B-863BA9CB749F}" type="presParOf" srcId="{031E58CD-835C-485B-BA01-606E14D086D7}" destId="{0D98F37F-EDF3-4FD2-BECF-5B25B64AEA73}" srcOrd="1" destOrd="0" presId="urn:microsoft.com/office/officeart/2005/8/layout/funnel1"/>
    <dgm:cxn modelId="{FB7E1424-4544-4776-AB0D-20B2513655AF}" type="presParOf" srcId="{031E58CD-835C-485B-BA01-606E14D086D7}" destId="{0FE092F8-19CF-4308-88FA-0F6BDD24F3D7}" srcOrd="2" destOrd="0" presId="urn:microsoft.com/office/officeart/2005/8/layout/funnel1"/>
    <dgm:cxn modelId="{9CCE4DDB-D6CA-46E1-9F1E-FDE58F4D6DE5}" type="presParOf" srcId="{031E58CD-835C-485B-BA01-606E14D086D7}" destId="{4B307394-3AFA-4256-AE96-127DC01380D6}" srcOrd="3" destOrd="0" presId="urn:microsoft.com/office/officeart/2005/8/layout/funnel1"/>
    <dgm:cxn modelId="{3A57D5B0-C1E0-44E8-A76A-2209087DEF54}" type="presParOf" srcId="{031E58CD-835C-485B-BA01-606E14D086D7}" destId="{E4CA2799-BC4D-44E1-BD78-7999BFA73539}" srcOrd="4" destOrd="0" presId="urn:microsoft.com/office/officeart/2005/8/layout/funnel1"/>
    <dgm:cxn modelId="{712075B1-BD16-49F9-BFDD-3C77E85CCDD6}" type="presParOf" srcId="{031E58CD-835C-485B-BA01-606E14D086D7}" destId="{2002283B-332A-4C57-BCB9-E83EA5D594E5}" srcOrd="5" destOrd="0" presId="urn:microsoft.com/office/officeart/2005/8/layout/funnel1"/>
    <dgm:cxn modelId="{2EFEC150-C1E3-4749-96FD-4D1CC83DD275}" type="presParOf" srcId="{031E58CD-835C-485B-BA01-606E14D086D7}" destId="{531D9A3B-0C62-4B61-84E9-E519260CF3EA}" srcOrd="6" destOrd="0" presId="urn:microsoft.com/office/officeart/2005/8/layout/funne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bg1">
            <a:lumMod val="60000"/>
            <a:lumOff val="40000"/>
          </a:schemeClr>
        </a:solidFill>
        <a:ln w="3810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Tumori neuroendocrini </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3">
            <a:schemeClr val="lt1"/>
          </a:lnRef>
          <a:fillRef idx="1">
            <a:schemeClr val="accent2"/>
          </a:fillRef>
          <a:effectRef idx="1">
            <a:schemeClr val="accent2"/>
          </a:effectRef>
          <a:fontRef idx="minor">
            <a:schemeClr val="lt1"/>
          </a:fontRef>
        </dgm:style>
      </dgm:prSet>
      <dgm:spPr>
        <a:ln/>
      </dgm:spPr>
      <dgm:t>
        <a:bodyPr/>
        <a:lstStyle/>
        <a:p>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Adenomi ipofisari</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ln>
          <a:no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a:t>
          </a:r>
          <a:endPar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a:p>
          <a:pPr>
            <a:spcAft>
              <a:spcPts val="0"/>
            </a:spcAft>
          </a:pPr>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43310878-2F77-4746-89B5-E359501D452A}" srcId="{7F24CB94-0A5E-4BAE-923D-E59D782F0D97}" destId="{87279DFA-F275-48DD-837B-FD288DD67AEC}" srcOrd="0" destOrd="0" parTransId="{BD1D9FD0-756E-45BF-A669-C06902D3E7AF}" sibTransId="{A2E5259D-88D3-43F1-9D26-1225EF65A658}"/>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357932F6-0A95-42B6-8EEA-0C131D194A83}" type="presOf" srcId="{D1656B2D-3664-49B6-9183-F7154F8952BB}" destId="{70640C8B-F6F4-4FDB-8267-A913353BD08D}" srcOrd="0" destOrd="0" presId="urn:microsoft.com/office/officeart/2005/8/layout/hChevron3"/>
    <dgm:cxn modelId="{5232F7E2-ECDF-407E-861C-C703B505BC5F}" type="presOf" srcId="{7F24CB94-0A5E-4BAE-923D-E59D782F0D97}" destId="{8AC04CE5-FC71-47CC-929E-7AA463BE2B47}" srcOrd="0" destOrd="0" presId="urn:microsoft.com/office/officeart/2005/8/layout/hChevron3"/>
    <dgm:cxn modelId="{ABF58EE2-7258-49FE-B455-404BA203625E}" type="presOf" srcId="{87279DFA-F275-48DD-837B-FD288DD67AEC}" destId="{B792C99D-94FE-42DE-9634-579891A21BB7}" srcOrd="0" destOrd="0" presId="urn:microsoft.com/office/officeart/2005/8/layout/hChevron3"/>
    <dgm:cxn modelId="{2B07494A-1D20-4456-95B3-55B8D23A9360}" type="presOf" srcId="{06F8B4B6-7A3B-4940-8103-9EE084B79B06}" destId="{5CE4F908-8067-42AD-A8B7-CC5EE3AC8953}" srcOrd="0" destOrd="0" presId="urn:microsoft.com/office/officeart/2005/8/layout/hChevron3"/>
    <dgm:cxn modelId="{E4DEB133-D2BC-4F41-A310-54BA8F074B94}" type="presParOf" srcId="{8AC04CE5-FC71-47CC-929E-7AA463BE2B47}" destId="{B792C99D-94FE-42DE-9634-579891A21BB7}" srcOrd="0" destOrd="0" presId="urn:microsoft.com/office/officeart/2005/8/layout/hChevron3"/>
    <dgm:cxn modelId="{9EA32C88-A6AE-4E3B-8FCB-894DFDFA04AD}" type="presParOf" srcId="{8AC04CE5-FC71-47CC-929E-7AA463BE2B47}" destId="{DEDBC855-1FDD-4C74-AE9A-F84E0C3FF681}" srcOrd="1" destOrd="0" presId="urn:microsoft.com/office/officeart/2005/8/layout/hChevron3"/>
    <dgm:cxn modelId="{0C902EB0-3A22-4384-A0A4-D75B5BA044C0}" type="presParOf" srcId="{8AC04CE5-FC71-47CC-929E-7AA463BE2B47}" destId="{70640C8B-F6F4-4FDB-8267-A913353BD08D}" srcOrd="2" destOrd="0" presId="urn:microsoft.com/office/officeart/2005/8/layout/hChevron3"/>
    <dgm:cxn modelId="{E3B39D5E-8B3A-45CD-BA93-9BDEAFDEA666}" type="presParOf" srcId="{8AC04CE5-FC71-47CC-929E-7AA463BE2B47}" destId="{987B2C2E-7E29-4EE9-92A1-CC91B253C67D}" srcOrd="3" destOrd="0" presId="urn:microsoft.com/office/officeart/2005/8/layout/hChevron3"/>
    <dgm:cxn modelId="{0C63EDB7-DCE1-4547-A5B5-51DEF66D81A1}" type="presParOf" srcId="{8AC04CE5-FC71-47CC-929E-7AA463BE2B47}" destId="{5CE4F908-8067-42AD-A8B7-CC5EE3AC8953}" srcOrd="4" destOrd="0" presId="urn:microsoft.com/office/officeart/2005/8/layout/hChevron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bg1">
            <a:lumMod val="60000"/>
            <a:lumOff val="40000"/>
          </a:schemeClr>
        </a:solidFill>
        <a:ln w="3810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Tumori neuroendocrini </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3">
            <a:schemeClr val="lt1"/>
          </a:lnRef>
          <a:fillRef idx="1">
            <a:schemeClr val="accent2"/>
          </a:fillRef>
          <a:effectRef idx="1">
            <a:schemeClr val="accent2"/>
          </a:effectRef>
          <a:fontRef idx="minor">
            <a:schemeClr val="lt1"/>
          </a:fontRef>
        </dgm:style>
      </dgm:prSet>
      <dgm:spPr>
        <a:ln>
          <a:noFill/>
        </a:ln>
      </dgm:spPr>
      <dgm:t>
        <a:bodyPr/>
        <a:lstStyle/>
        <a:p>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Adenomi ipofisari</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ln w="38100">
          <a:solidFill>
            <a:schemeClr val="tx1"/>
          </a:solid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a:t>
          </a:r>
          <a:endPar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a:p>
          <a:pPr>
            <a:spcAft>
              <a:spcPts val="0"/>
            </a:spcAft>
          </a:pPr>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30AD0BDC-FDF8-409A-B01D-B3D727458694}" type="presOf" srcId="{D1656B2D-3664-49B6-9183-F7154F8952BB}" destId="{70640C8B-F6F4-4FDB-8267-A913353BD08D}" srcOrd="0" destOrd="0" presId="urn:microsoft.com/office/officeart/2005/8/layout/hChevron3"/>
    <dgm:cxn modelId="{78517EFF-2ED0-4AE1-87F7-8AFFC6864535}" type="presOf" srcId="{06F8B4B6-7A3B-4940-8103-9EE084B79B06}" destId="{5CE4F908-8067-42AD-A8B7-CC5EE3AC8953}" srcOrd="0" destOrd="0" presId="urn:microsoft.com/office/officeart/2005/8/layout/hChevron3"/>
    <dgm:cxn modelId="{43310878-2F77-4746-89B5-E359501D452A}" srcId="{7F24CB94-0A5E-4BAE-923D-E59D782F0D97}" destId="{87279DFA-F275-48DD-837B-FD288DD67AEC}" srcOrd="0" destOrd="0" parTransId="{BD1D9FD0-756E-45BF-A669-C06902D3E7AF}" sibTransId="{A2E5259D-88D3-43F1-9D26-1225EF65A658}"/>
    <dgm:cxn modelId="{47A0BB36-7375-4586-8E32-B7C68D380478}" srcId="{7F24CB94-0A5E-4BAE-923D-E59D782F0D97}" destId="{06F8B4B6-7A3B-4940-8103-9EE084B79B06}" srcOrd="2" destOrd="0" parTransId="{5C591871-F4F6-409E-AD5F-074E94046D2A}" sibTransId="{BEF836E2-0D3E-4114-9727-73FDBF8056BB}"/>
    <dgm:cxn modelId="{95CAFFC3-5CFD-44B4-9B36-D75B8ADD768A}" type="presOf" srcId="{87279DFA-F275-48DD-837B-FD288DD67AEC}" destId="{B792C99D-94FE-42DE-9634-579891A21BB7}" srcOrd="0" destOrd="0" presId="urn:microsoft.com/office/officeart/2005/8/layout/hChevron3"/>
    <dgm:cxn modelId="{E68741C2-10A6-4207-9D2F-9536A4D0AA14}" srcId="{7F24CB94-0A5E-4BAE-923D-E59D782F0D97}" destId="{D1656B2D-3664-49B6-9183-F7154F8952BB}" srcOrd="1" destOrd="0" parTransId="{0E9CA22E-53CD-4D2A-AEBF-768009072878}" sibTransId="{866D008D-6915-4147-8295-50A2559E8867}"/>
    <dgm:cxn modelId="{7CF9CA96-A577-467F-9A9D-6C5F51B7BB0F}" type="presOf" srcId="{7F24CB94-0A5E-4BAE-923D-E59D782F0D97}" destId="{8AC04CE5-FC71-47CC-929E-7AA463BE2B47}" srcOrd="0" destOrd="0" presId="urn:microsoft.com/office/officeart/2005/8/layout/hChevron3"/>
    <dgm:cxn modelId="{6EEF8F34-529C-4E0E-BB95-43637D93357E}" type="presParOf" srcId="{8AC04CE5-FC71-47CC-929E-7AA463BE2B47}" destId="{B792C99D-94FE-42DE-9634-579891A21BB7}" srcOrd="0" destOrd="0" presId="urn:microsoft.com/office/officeart/2005/8/layout/hChevron3"/>
    <dgm:cxn modelId="{BE7E2235-D71A-40AD-8F8F-B158920AF662}" type="presParOf" srcId="{8AC04CE5-FC71-47CC-929E-7AA463BE2B47}" destId="{DEDBC855-1FDD-4C74-AE9A-F84E0C3FF681}" srcOrd="1" destOrd="0" presId="urn:microsoft.com/office/officeart/2005/8/layout/hChevron3"/>
    <dgm:cxn modelId="{C88EFD03-90AC-457E-95B6-E7CF998B9263}" type="presParOf" srcId="{8AC04CE5-FC71-47CC-929E-7AA463BE2B47}" destId="{70640C8B-F6F4-4FDB-8267-A913353BD08D}" srcOrd="2" destOrd="0" presId="urn:microsoft.com/office/officeart/2005/8/layout/hChevron3"/>
    <dgm:cxn modelId="{CCD4278A-BED3-4543-986B-09E6AA30C0F1}" type="presParOf" srcId="{8AC04CE5-FC71-47CC-929E-7AA463BE2B47}" destId="{987B2C2E-7E29-4EE9-92A1-CC91B253C67D}" srcOrd="3" destOrd="0" presId="urn:microsoft.com/office/officeart/2005/8/layout/hChevron3"/>
    <dgm:cxn modelId="{6340BCFF-76B1-42D7-920E-BBEF4230D448}" type="presParOf" srcId="{8AC04CE5-FC71-47CC-929E-7AA463BE2B47}" destId="{5CE4F908-8067-42AD-A8B7-CC5EE3AC8953}" srcOrd="4" destOrd="0" presId="urn:microsoft.com/office/officeart/2005/8/layout/hChevron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bg1">
            <a:lumMod val="60000"/>
            <a:lumOff val="40000"/>
          </a:schemeClr>
        </a:solidFill>
        <a:ln w="3810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Tumori neuroendocrini </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3">
            <a:schemeClr val="lt1"/>
          </a:lnRef>
          <a:fillRef idx="1">
            <a:schemeClr val="accent2"/>
          </a:fillRef>
          <a:effectRef idx="1">
            <a:schemeClr val="accent2"/>
          </a:effectRef>
          <a:fontRef idx="minor">
            <a:schemeClr val="lt1"/>
          </a:fontRef>
        </dgm:style>
      </dgm:prSet>
      <dgm:spPr>
        <a:ln>
          <a:noFill/>
        </a:ln>
      </dgm:spPr>
      <dgm:t>
        <a:bodyPr/>
        <a:lstStyle/>
        <a:p>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Adenomi ipofisari</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ln w="38100">
          <a:no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a:t>
          </a:r>
          <a:endPar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a:p>
          <a:pPr>
            <a:spcAft>
              <a:spcPts val="0"/>
            </a:spcAft>
          </a:pPr>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43310878-2F77-4746-89B5-E359501D452A}" srcId="{7F24CB94-0A5E-4BAE-923D-E59D782F0D97}" destId="{87279DFA-F275-48DD-837B-FD288DD67AEC}" srcOrd="0" destOrd="0" parTransId="{BD1D9FD0-756E-45BF-A669-C06902D3E7AF}" sibTransId="{A2E5259D-88D3-43F1-9D26-1225EF65A658}"/>
    <dgm:cxn modelId="{516B7671-2E98-4015-A4C9-DD17F820CD1E}" type="presOf" srcId="{D1656B2D-3664-49B6-9183-F7154F8952BB}" destId="{70640C8B-F6F4-4FDB-8267-A913353BD08D}" srcOrd="0" destOrd="0" presId="urn:microsoft.com/office/officeart/2005/8/layout/hChevron3"/>
    <dgm:cxn modelId="{E3276B53-D563-4F81-B180-0AE6E9EEED8E}" type="presOf" srcId="{87279DFA-F275-48DD-837B-FD288DD67AEC}" destId="{B792C99D-94FE-42DE-9634-579891A21BB7}" srcOrd="0" destOrd="0" presId="urn:microsoft.com/office/officeart/2005/8/layout/hChevron3"/>
    <dgm:cxn modelId="{0FCB6392-BBB5-45C6-9CF0-087E598C6303}" type="presOf" srcId="{06F8B4B6-7A3B-4940-8103-9EE084B79B06}" destId="{5CE4F908-8067-42AD-A8B7-CC5EE3AC8953}"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75902F2D-9C14-4305-9116-727F70CA1768}" type="presOf" srcId="{7F24CB94-0A5E-4BAE-923D-E59D782F0D97}" destId="{8AC04CE5-FC71-47CC-929E-7AA463BE2B47}" srcOrd="0" destOrd="0" presId="urn:microsoft.com/office/officeart/2005/8/layout/hChevron3"/>
    <dgm:cxn modelId="{03661E90-D169-4CD0-9BB9-F4B509A86993}" type="presParOf" srcId="{8AC04CE5-FC71-47CC-929E-7AA463BE2B47}" destId="{B792C99D-94FE-42DE-9634-579891A21BB7}" srcOrd="0" destOrd="0" presId="urn:microsoft.com/office/officeart/2005/8/layout/hChevron3"/>
    <dgm:cxn modelId="{435D6649-B2FF-4AA1-BF4A-8426EBD2E4A4}" type="presParOf" srcId="{8AC04CE5-FC71-47CC-929E-7AA463BE2B47}" destId="{DEDBC855-1FDD-4C74-AE9A-F84E0C3FF681}" srcOrd="1" destOrd="0" presId="urn:microsoft.com/office/officeart/2005/8/layout/hChevron3"/>
    <dgm:cxn modelId="{EFDCC51B-B674-4192-B6F2-78D913CC89F2}" type="presParOf" srcId="{8AC04CE5-FC71-47CC-929E-7AA463BE2B47}" destId="{70640C8B-F6F4-4FDB-8267-A913353BD08D}" srcOrd="2" destOrd="0" presId="urn:microsoft.com/office/officeart/2005/8/layout/hChevron3"/>
    <dgm:cxn modelId="{0D48312A-4F53-4E0C-AF5D-99BE0AB19076}" type="presParOf" srcId="{8AC04CE5-FC71-47CC-929E-7AA463BE2B47}" destId="{987B2C2E-7E29-4EE9-92A1-CC91B253C67D}" srcOrd="3" destOrd="0" presId="urn:microsoft.com/office/officeart/2005/8/layout/hChevron3"/>
    <dgm:cxn modelId="{D1C32711-FBD1-4A9F-9515-D39B1DA0D759}" type="presParOf" srcId="{8AC04CE5-FC71-47CC-929E-7AA463BE2B47}" destId="{5CE4F908-8067-42AD-A8B7-CC5EE3AC8953}" srcOrd="4" destOrd="0" presId="urn:microsoft.com/office/officeart/2005/8/layout/hChevron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3">
            <a:schemeClr val="lt1"/>
          </a:lnRef>
          <a:fillRef idx="1">
            <a:schemeClr val="accent2"/>
          </a:fillRef>
          <a:effectRef idx="1">
            <a:schemeClr val="accent2"/>
          </a:effectRef>
          <a:fontRef idx="minor">
            <a:schemeClr val="lt1"/>
          </a:fontRef>
        </dgm:style>
      </dgm:prSet>
      <dgm:spPr>
        <a:solidFill>
          <a:srgbClr val="CC0000"/>
        </a:solidFill>
        <a:ln w="57150"/>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MTC</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dgm:spPr>
      <dgm:t>
        <a:bodyPr/>
        <a:lstStyle/>
        <a:p>
          <a:pPr>
            <a:lnSpc>
              <a:spcPct val="100000"/>
            </a:lnSpc>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Feocromocitoma</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solidFill>
          <a:srgbClr val="FF3300"/>
        </a:solidFill>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a:t>
          </a:r>
          <a:endPar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a:p>
          <a:pPr>
            <a:spcAft>
              <a:spcPts val="0"/>
            </a:spcAft>
          </a:pPr>
          <a:r>
            <a:rPr lang="it-IT"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6612CDAD-68FF-441A-9067-D47D96E2B7E5}" type="presOf" srcId="{06F8B4B6-7A3B-4940-8103-9EE084B79B06}" destId="{5CE4F908-8067-42AD-A8B7-CC5EE3AC8953}" srcOrd="0" destOrd="0" presId="urn:microsoft.com/office/officeart/2005/8/layout/hChevron3"/>
    <dgm:cxn modelId="{43310878-2F77-4746-89B5-E359501D452A}" srcId="{7F24CB94-0A5E-4BAE-923D-E59D782F0D97}" destId="{87279DFA-F275-48DD-837B-FD288DD67AEC}" srcOrd="0" destOrd="0" parTransId="{BD1D9FD0-756E-45BF-A669-C06902D3E7AF}" sibTransId="{A2E5259D-88D3-43F1-9D26-1225EF65A658}"/>
    <dgm:cxn modelId="{5568FA52-DED0-4E30-A4C6-82576219C1A8}" type="presOf" srcId="{7F24CB94-0A5E-4BAE-923D-E59D782F0D97}" destId="{8AC04CE5-FC71-47CC-929E-7AA463BE2B47}"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19260AA6-493A-4E52-A77E-5FFF131F3B8B}" type="presOf" srcId="{D1656B2D-3664-49B6-9183-F7154F8952BB}" destId="{70640C8B-F6F4-4FDB-8267-A913353BD08D}" srcOrd="0" destOrd="0" presId="urn:microsoft.com/office/officeart/2005/8/layout/hChevron3"/>
    <dgm:cxn modelId="{918CC10F-5036-434F-9A65-A1AA2E142162}" type="presOf" srcId="{87279DFA-F275-48DD-837B-FD288DD67AEC}" destId="{B792C99D-94FE-42DE-9634-579891A21BB7}" srcOrd="0" destOrd="0" presId="urn:microsoft.com/office/officeart/2005/8/layout/hChevron3"/>
    <dgm:cxn modelId="{E8A52832-9798-4EEE-A686-6B21F16763BF}" type="presParOf" srcId="{8AC04CE5-FC71-47CC-929E-7AA463BE2B47}" destId="{B792C99D-94FE-42DE-9634-579891A21BB7}" srcOrd="0" destOrd="0" presId="urn:microsoft.com/office/officeart/2005/8/layout/hChevron3"/>
    <dgm:cxn modelId="{188C9911-826D-4473-BEE8-80CE97119FA2}" type="presParOf" srcId="{8AC04CE5-FC71-47CC-929E-7AA463BE2B47}" destId="{DEDBC855-1FDD-4C74-AE9A-F84E0C3FF681}" srcOrd="1" destOrd="0" presId="urn:microsoft.com/office/officeart/2005/8/layout/hChevron3"/>
    <dgm:cxn modelId="{1A08BEE6-2A7F-4302-8019-BAAC1E6FE6EE}" type="presParOf" srcId="{8AC04CE5-FC71-47CC-929E-7AA463BE2B47}" destId="{70640C8B-F6F4-4FDB-8267-A913353BD08D}" srcOrd="2" destOrd="0" presId="urn:microsoft.com/office/officeart/2005/8/layout/hChevron3"/>
    <dgm:cxn modelId="{0E9B232A-79C0-42FE-8D99-3EE366B5E11F}" type="presParOf" srcId="{8AC04CE5-FC71-47CC-929E-7AA463BE2B47}" destId="{987B2C2E-7E29-4EE9-92A1-CC91B253C67D}" srcOrd="3" destOrd="0" presId="urn:microsoft.com/office/officeart/2005/8/layout/hChevron3"/>
    <dgm:cxn modelId="{08923514-4F5D-4437-A0F6-32FF0E891E3F}" type="presParOf" srcId="{8AC04CE5-FC71-47CC-929E-7AA463BE2B47}" destId="{5CE4F908-8067-42AD-A8B7-CC5EE3AC8953}" srcOrd="4" destOrd="0" presId="urn:microsoft.com/office/officeart/2005/8/layout/hChevron3"/>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3">
            <a:schemeClr val="lt1"/>
          </a:lnRef>
          <a:fillRef idx="1">
            <a:schemeClr val="accent2"/>
          </a:fillRef>
          <a:effectRef idx="1">
            <a:schemeClr val="accent2"/>
          </a:effectRef>
          <a:fontRef idx="minor">
            <a:schemeClr val="lt1"/>
          </a:fontRef>
        </dgm:style>
      </dgm:prSet>
      <dgm:spPr>
        <a:solidFill>
          <a:srgbClr val="CC0000"/>
        </a:solidFill>
        <a:ln w="5715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MTC</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a:ln w="38100">
          <a:solidFill>
            <a:schemeClr val="tx1"/>
          </a:solidFill>
        </a:ln>
      </dgm:spPr>
      <dgm:t>
        <a:bodyPr/>
        <a:lstStyle/>
        <a:p>
          <a:pPr>
            <a:lnSpc>
              <a:spcPct val="100000"/>
            </a:lnSpc>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Feocromocitoma</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solidFill>
          <a:srgbClr val="FF3300"/>
        </a:solidFill>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43310878-2F77-4746-89B5-E359501D452A}" srcId="{7F24CB94-0A5E-4BAE-923D-E59D782F0D97}" destId="{87279DFA-F275-48DD-837B-FD288DD67AEC}" srcOrd="0" destOrd="0" parTransId="{BD1D9FD0-756E-45BF-A669-C06902D3E7AF}" sibTransId="{A2E5259D-88D3-43F1-9D26-1225EF65A658}"/>
    <dgm:cxn modelId="{9F84660D-4DBD-4D9F-B0ED-98D242323528}" type="presOf" srcId="{06F8B4B6-7A3B-4940-8103-9EE084B79B06}" destId="{5CE4F908-8067-42AD-A8B7-CC5EE3AC8953}" srcOrd="0" destOrd="0" presId="urn:microsoft.com/office/officeart/2005/8/layout/hChevron3"/>
    <dgm:cxn modelId="{5304F99D-0CA3-4170-B28E-AEF48E4C9FFD}" type="presOf" srcId="{87279DFA-F275-48DD-837B-FD288DD67AEC}" destId="{B792C99D-94FE-42DE-9634-579891A21BB7}" srcOrd="0" destOrd="0" presId="urn:microsoft.com/office/officeart/2005/8/layout/hChevron3"/>
    <dgm:cxn modelId="{7B122256-11CE-4A55-AF60-0ACE16EA2B89}" type="presOf" srcId="{D1656B2D-3664-49B6-9183-F7154F8952BB}" destId="{70640C8B-F6F4-4FDB-8267-A913353BD08D}"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36E23010-63A8-4656-9EF0-C646F53B6E82}" type="presOf" srcId="{7F24CB94-0A5E-4BAE-923D-E59D782F0D97}" destId="{8AC04CE5-FC71-47CC-929E-7AA463BE2B47}" srcOrd="0" destOrd="0" presId="urn:microsoft.com/office/officeart/2005/8/layout/hChevron3"/>
    <dgm:cxn modelId="{6392C558-D219-4D54-B98E-964A0E117ED5}" type="presParOf" srcId="{8AC04CE5-FC71-47CC-929E-7AA463BE2B47}" destId="{B792C99D-94FE-42DE-9634-579891A21BB7}" srcOrd="0" destOrd="0" presId="urn:microsoft.com/office/officeart/2005/8/layout/hChevron3"/>
    <dgm:cxn modelId="{95916B68-6F9E-4C61-A195-27BC12D4E7D5}" type="presParOf" srcId="{8AC04CE5-FC71-47CC-929E-7AA463BE2B47}" destId="{DEDBC855-1FDD-4C74-AE9A-F84E0C3FF681}" srcOrd="1" destOrd="0" presId="urn:microsoft.com/office/officeart/2005/8/layout/hChevron3"/>
    <dgm:cxn modelId="{1A3B4820-A462-4BA2-B41C-3666F38CB558}" type="presParOf" srcId="{8AC04CE5-FC71-47CC-929E-7AA463BE2B47}" destId="{70640C8B-F6F4-4FDB-8267-A913353BD08D}" srcOrd="2" destOrd="0" presId="urn:microsoft.com/office/officeart/2005/8/layout/hChevron3"/>
    <dgm:cxn modelId="{2C353B28-E79B-4884-9219-0D2973C5B33E}" type="presParOf" srcId="{8AC04CE5-FC71-47CC-929E-7AA463BE2B47}" destId="{987B2C2E-7E29-4EE9-92A1-CC91B253C67D}" srcOrd="3" destOrd="0" presId="urn:microsoft.com/office/officeart/2005/8/layout/hChevron3"/>
    <dgm:cxn modelId="{47F41AF9-8C04-486E-AF12-2475CA89C6AD}" type="presParOf" srcId="{8AC04CE5-FC71-47CC-929E-7AA463BE2B47}" destId="{5CE4F908-8067-42AD-A8B7-CC5EE3AC8953}" srcOrd="4" destOrd="0" presId="urn:microsoft.com/office/officeart/2005/8/layout/hChevron3"/>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3">
            <a:schemeClr val="lt1"/>
          </a:lnRef>
          <a:fillRef idx="1">
            <a:schemeClr val="accent2"/>
          </a:fillRef>
          <a:effectRef idx="1">
            <a:schemeClr val="accent2"/>
          </a:effectRef>
          <a:fontRef idx="minor">
            <a:schemeClr val="lt1"/>
          </a:fontRef>
        </dgm:style>
      </dgm:prSet>
      <dgm:spPr>
        <a:solidFill>
          <a:srgbClr val="CC0000"/>
        </a:solidFill>
        <a:ln w="5715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MTC</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a:ln w="38100">
          <a:noFill/>
        </a:ln>
      </dgm:spPr>
      <dgm:t>
        <a:bodyPr/>
        <a:lstStyle/>
        <a:p>
          <a:pPr>
            <a:lnSpc>
              <a:spcPct val="100000"/>
            </a:lnSpc>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Feocromocitoma</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solidFill>
          <a:srgbClr val="FF3300"/>
        </a:solidFill>
        <a:ln w="28575">
          <a:solidFill>
            <a:schemeClr val="tx1"/>
          </a:solid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43310878-2F77-4746-89B5-E359501D452A}" srcId="{7F24CB94-0A5E-4BAE-923D-E59D782F0D97}" destId="{87279DFA-F275-48DD-837B-FD288DD67AEC}" srcOrd="0" destOrd="0" parTransId="{BD1D9FD0-756E-45BF-A669-C06902D3E7AF}" sibTransId="{A2E5259D-88D3-43F1-9D26-1225EF65A658}"/>
    <dgm:cxn modelId="{727EF335-646F-4559-BBC5-FC36E9446EDD}" type="presOf" srcId="{87279DFA-F275-48DD-837B-FD288DD67AEC}" destId="{B792C99D-94FE-42DE-9634-579891A21BB7}" srcOrd="0" destOrd="0" presId="urn:microsoft.com/office/officeart/2005/8/layout/hChevron3"/>
    <dgm:cxn modelId="{B303390A-5BE7-4446-8BA2-E0BE8C0E0AA9}" type="presOf" srcId="{D1656B2D-3664-49B6-9183-F7154F8952BB}" destId="{70640C8B-F6F4-4FDB-8267-A913353BD08D}" srcOrd="0" destOrd="0" presId="urn:microsoft.com/office/officeart/2005/8/layout/hChevron3"/>
    <dgm:cxn modelId="{9F02D0FE-2EFA-43AE-9E28-536DC762C14F}" type="presOf" srcId="{06F8B4B6-7A3B-4940-8103-9EE084B79B06}" destId="{5CE4F908-8067-42AD-A8B7-CC5EE3AC8953}"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1C556834-E12B-417E-95BB-B87D4CB9456F}" type="presOf" srcId="{7F24CB94-0A5E-4BAE-923D-E59D782F0D97}" destId="{8AC04CE5-FC71-47CC-929E-7AA463BE2B47}" srcOrd="0" destOrd="0" presId="urn:microsoft.com/office/officeart/2005/8/layout/hChevron3"/>
    <dgm:cxn modelId="{E427B765-170C-442E-BDAC-EF110D816519}" type="presParOf" srcId="{8AC04CE5-FC71-47CC-929E-7AA463BE2B47}" destId="{B792C99D-94FE-42DE-9634-579891A21BB7}" srcOrd="0" destOrd="0" presId="urn:microsoft.com/office/officeart/2005/8/layout/hChevron3"/>
    <dgm:cxn modelId="{AEC981F1-85D5-4C55-AA5D-3E49104074CF}" type="presParOf" srcId="{8AC04CE5-FC71-47CC-929E-7AA463BE2B47}" destId="{DEDBC855-1FDD-4C74-AE9A-F84E0C3FF681}" srcOrd="1" destOrd="0" presId="urn:microsoft.com/office/officeart/2005/8/layout/hChevron3"/>
    <dgm:cxn modelId="{568C158E-15E2-4FD9-8C64-42EE74A1B9AB}" type="presParOf" srcId="{8AC04CE5-FC71-47CC-929E-7AA463BE2B47}" destId="{70640C8B-F6F4-4FDB-8267-A913353BD08D}" srcOrd="2" destOrd="0" presId="urn:microsoft.com/office/officeart/2005/8/layout/hChevron3"/>
    <dgm:cxn modelId="{B5ECEEF1-522A-4CBB-9174-E01FC7501E3A}" type="presParOf" srcId="{8AC04CE5-FC71-47CC-929E-7AA463BE2B47}" destId="{987B2C2E-7E29-4EE9-92A1-CC91B253C67D}" srcOrd="3" destOrd="0" presId="urn:microsoft.com/office/officeart/2005/8/layout/hChevron3"/>
    <dgm:cxn modelId="{1232A430-907D-4545-A04D-4AD604EA85C3}" type="presParOf" srcId="{8AC04CE5-FC71-47CC-929E-7AA463BE2B47}" destId="{5CE4F908-8067-42AD-A8B7-CC5EE3AC8953}" srcOrd="4" destOrd="0" presId="urn:microsoft.com/office/officeart/2005/8/layout/hChevron3"/>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3">
            <a:schemeClr val="lt1"/>
          </a:lnRef>
          <a:fillRef idx="1">
            <a:schemeClr val="accent2"/>
          </a:fillRef>
          <a:effectRef idx="1">
            <a:schemeClr val="accent2"/>
          </a:effectRef>
          <a:fontRef idx="minor">
            <a:schemeClr val="lt1"/>
          </a:fontRef>
        </dgm:style>
      </dgm:prSet>
      <dgm:spPr>
        <a:solidFill>
          <a:srgbClr val="CC0000"/>
        </a:solidFill>
        <a:ln w="5715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MTC</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a:ln w="38100">
          <a:noFill/>
        </a:ln>
      </dgm:spPr>
      <dgm:t>
        <a:bodyPr/>
        <a:lstStyle/>
        <a:p>
          <a:pPr>
            <a:lnSpc>
              <a:spcPct val="100000"/>
            </a:lnSpc>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Feocromocitoma</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solidFill>
          <a:srgbClr val="FF3300"/>
        </a:solidFill>
        <a:ln w="28575">
          <a:no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43310878-2F77-4746-89B5-E359501D452A}" srcId="{7F24CB94-0A5E-4BAE-923D-E59D782F0D97}" destId="{87279DFA-F275-48DD-837B-FD288DD67AEC}" srcOrd="0" destOrd="0" parTransId="{BD1D9FD0-756E-45BF-A669-C06902D3E7AF}" sibTransId="{A2E5259D-88D3-43F1-9D26-1225EF65A658}"/>
    <dgm:cxn modelId="{7C7C78D7-2314-43E5-AE78-5C7F7E4F3CEE}" type="presOf" srcId="{87279DFA-F275-48DD-837B-FD288DD67AEC}" destId="{B792C99D-94FE-42DE-9634-579891A21BB7}" srcOrd="0" destOrd="0" presId="urn:microsoft.com/office/officeart/2005/8/layout/hChevron3"/>
    <dgm:cxn modelId="{3C057E3A-3516-4D1E-97EF-CA11C12EA181}" type="presOf" srcId="{06F8B4B6-7A3B-4940-8103-9EE084B79B06}" destId="{5CE4F908-8067-42AD-A8B7-CC5EE3AC8953}" srcOrd="0" destOrd="0" presId="urn:microsoft.com/office/officeart/2005/8/layout/hChevron3"/>
    <dgm:cxn modelId="{139C2BF0-BDB1-40E0-A9DD-5F9517F05D96}" type="presOf" srcId="{7F24CB94-0A5E-4BAE-923D-E59D782F0D97}" destId="{8AC04CE5-FC71-47CC-929E-7AA463BE2B47}"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E68741C2-10A6-4207-9D2F-9536A4D0AA14}" srcId="{7F24CB94-0A5E-4BAE-923D-E59D782F0D97}" destId="{D1656B2D-3664-49B6-9183-F7154F8952BB}" srcOrd="1" destOrd="0" parTransId="{0E9CA22E-53CD-4D2A-AEBF-768009072878}" sibTransId="{866D008D-6915-4147-8295-50A2559E8867}"/>
    <dgm:cxn modelId="{F7C8B4D2-CF61-4400-916E-D21E4AEAA4EC}" type="presOf" srcId="{D1656B2D-3664-49B6-9183-F7154F8952BB}" destId="{70640C8B-F6F4-4FDB-8267-A913353BD08D}" srcOrd="0" destOrd="0" presId="urn:microsoft.com/office/officeart/2005/8/layout/hChevron3"/>
    <dgm:cxn modelId="{99FFF3D1-9A88-4FAC-93E2-6205BC596254}" type="presParOf" srcId="{8AC04CE5-FC71-47CC-929E-7AA463BE2B47}" destId="{B792C99D-94FE-42DE-9634-579891A21BB7}" srcOrd="0" destOrd="0" presId="urn:microsoft.com/office/officeart/2005/8/layout/hChevron3"/>
    <dgm:cxn modelId="{33DD34F6-D87A-47EB-9880-E34F490F007F}" type="presParOf" srcId="{8AC04CE5-FC71-47CC-929E-7AA463BE2B47}" destId="{DEDBC855-1FDD-4C74-AE9A-F84E0C3FF681}" srcOrd="1" destOrd="0" presId="urn:microsoft.com/office/officeart/2005/8/layout/hChevron3"/>
    <dgm:cxn modelId="{D6D43B02-9CC8-43A9-9D47-BEADB15A2871}" type="presParOf" srcId="{8AC04CE5-FC71-47CC-929E-7AA463BE2B47}" destId="{70640C8B-F6F4-4FDB-8267-A913353BD08D}" srcOrd="2" destOrd="0" presId="urn:microsoft.com/office/officeart/2005/8/layout/hChevron3"/>
    <dgm:cxn modelId="{325FC026-8EF3-4633-B030-073AD704972C}" type="presParOf" srcId="{8AC04CE5-FC71-47CC-929E-7AA463BE2B47}" destId="{987B2C2E-7E29-4EE9-92A1-CC91B253C67D}" srcOrd="3" destOrd="0" presId="urn:microsoft.com/office/officeart/2005/8/layout/hChevron3"/>
    <dgm:cxn modelId="{D032748C-A42F-4084-A5D2-000C8080DFD1}" type="presParOf" srcId="{8AC04CE5-FC71-47CC-929E-7AA463BE2B47}" destId="{5CE4F908-8067-42AD-A8B7-CC5EE3AC8953}" srcOrd="4" destOrd="0" presId="urn:microsoft.com/office/officeart/2005/8/layout/hChevron3"/>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24CB94-0A5E-4BAE-923D-E59D782F0D97}" type="doc">
      <dgm:prSet loTypeId="urn:microsoft.com/office/officeart/2005/8/layout/hChevron3" loCatId="process" qsTypeId="urn:microsoft.com/office/officeart/2005/8/quickstyle/simple5" qsCatId="simple" csTypeId="urn:microsoft.com/office/officeart/2005/8/colors/accent2_3" csCatId="accent2" phldr="1"/>
      <dgm:spPr/>
      <dgm:t>
        <a:bodyPr/>
        <a:lstStyle/>
        <a:p>
          <a:endParaRPr lang="it-IT"/>
        </a:p>
      </dgm:t>
    </dgm:pt>
    <dgm:pt modelId="{87279DFA-F275-48DD-837B-FD288DD67AEC}">
      <dgm:prSet custT="1">
        <dgm:style>
          <a:lnRef idx="3">
            <a:schemeClr val="lt1"/>
          </a:lnRef>
          <a:fillRef idx="1">
            <a:schemeClr val="accent2"/>
          </a:fillRef>
          <a:effectRef idx="1">
            <a:schemeClr val="accent2"/>
          </a:effectRef>
          <a:fontRef idx="minor">
            <a:schemeClr val="lt1"/>
          </a:fontRef>
        </dgm:style>
      </dgm:prSet>
      <dgm:spPr>
        <a:solidFill>
          <a:srgbClr val="CC0000"/>
        </a:solidFill>
        <a:ln w="57150">
          <a:noFill/>
        </a:ln>
      </dgm:spPr>
      <dgm:t>
        <a:bodyPr/>
        <a:lstStyle/>
        <a:p>
          <a:pPr rtl="0"/>
          <a:r>
            <a:rPr lang="it-IT" sz="1800" b="0"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rPr>
            <a:t>MTC</a:t>
          </a:r>
          <a:endParaRPr lang="it-IT" sz="1800" b="0" cap="none" spc="0" dirty="0">
            <a:ln w="18415" cmpd="sng">
              <a:solidFill>
                <a:srgbClr val="FFFFFF"/>
              </a:solidFill>
              <a:prstDash val="solid"/>
            </a:ln>
            <a:solidFill>
              <a:srgbClr val="FFFFFF"/>
            </a:solidFill>
            <a:effectLst>
              <a:outerShdw blurRad="38100" dist="38100" dir="2700000" algn="tl">
                <a:srgbClr val="000000">
                  <a:alpha val="43137"/>
                </a:srgbClr>
              </a:outerShdw>
            </a:effectLst>
            <a:latin typeface="Comic Sans MS" pitchFamily="66" charset="0"/>
          </a:endParaRPr>
        </a:p>
      </dgm:t>
    </dgm:pt>
    <dgm:pt modelId="{BD1D9FD0-756E-45BF-A669-C06902D3E7AF}" type="par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2E5259D-88D3-43F1-9D26-1225EF65A658}" type="sibTrans" cxnId="{43310878-2F77-4746-89B5-E359501D452A}">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1656B2D-3664-49B6-9183-F7154F8952BB}">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a:ln w="38100">
          <a:noFill/>
        </a:ln>
      </dgm:spPr>
      <dgm:t>
        <a:bodyPr/>
        <a:lstStyle/>
        <a:p>
          <a:pPr>
            <a:lnSpc>
              <a:spcPct val="100000"/>
            </a:lnSpc>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Feocromocitoma</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0E9CA22E-53CD-4D2A-AEBF-768009072878}" type="par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66D008D-6915-4147-8295-50A2559E8867}" type="sibTrans" cxnId="{E68741C2-10A6-4207-9D2F-9536A4D0AA14}">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6F8B4B6-7A3B-4940-8103-9EE084B79B06}">
      <dgm:prSet custT="1"/>
      <dgm:spPr>
        <a:solidFill>
          <a:srgbClr val="FF3300"/>
        </a:solidFill>
        <a:ln w="28575">
          <a:solidFill>
            <a:schemeClr val="tx1"/>
          </a:solidFill>
        </a:ln>
      </dgm:spPr>
      <dgm:t>
        <a:bodyPr/>
        <a:lstStyle/>
        <a:p>
          <a:pPr>
            <a:spcAft>
              <a:spcPts val="0"/>
            </a:spcAft>
          </a:pPr>
          <a:r>
            <a:rPr lang="it-IT" sz="1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Iperparatiroidismo</a:t>
          </a:r>
          <a:endParaRPr lang="it-IT"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dgm:t>
    </dgm:pt>
    <dgm:pt modelId="{5C591871-F4F6-409E-AD5F-074E94046D2A}" type="par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F836E2-0D3E-4114-9727-73FDBF8056BB}" type="sibTrans" cxnId="{47A0BB36-7375-4586-8E32-B7C68D380478}">
      <dgm:prSet/>
      <dgm:spPr/>
      <dgm:t>
        <a:bodyPr/>
        <a:lstStyle/>
        <a:p>
          <a:endParaRPr lang="it-IT"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8AC04CE5-FC71-47CC-929E-7AA463BE2B47}" type="pres">
      <dgm:prSet presAssocID="{7F24CB94-0A5E-4BAE-923D-E59D782F0D97}" presName="Name0" presStyleCnt="0">
        <dgm:presLayoutVars>
          <dgm:dir/>
          <dgm:resizeHandles val="exact"/>
        </dgm:presLayoutVars>
      </dgm:prSet>
      <dgm:spPr/>
      <dgm:t>
        <a:bodyPr/>
        <a:lstStyle/>
        <a:p>
          <a:endParaRPr lang="it-IT"/>
        </a:p>
      </dgm:t>
    </dgm:pt>
    <dgm:pt modelId="{B792C99D-94FE-42DE-9634-579891A21BB7}" type="pres">
      <dgm:prSet presAssocID="{87279DFA-F275-48DD-837B-FD288DD67AEC}" presName="parTxOnly" presStyleLbl="node1" presStyleIdx="0" presStyleCnt="3">
        <dgm:presLayoutVars>
          <dgm:bulletEnabled val="1"/>
        </dgm:presLayoutVars>
      </dgm:prSet>
      <dgm:spPr/>
      <dgm:t>
        <a:bodyPr/>
        <a:lstStyle/>
        <a:p>
          <a:endParaRPr lang="it-IT"/>
        </a:p>
      </dgm:t>
    </dgm:pt>
    <dgm:pt modelId="{DEDBC855-1FDD-4C74-AE9A-F84E0C3FF681}" type="pres">
      <dgm:prSet presAssocID="{A2E5259D-88D3-43F1-9D26-1225EF65A658}" presName="parSpace" presStyleCnt="0"/>
      <dgm:spPr/>
    </dgm:pt>
    <dgm:pt modelId="{70640C8B-F6F4-4FDB-8267-A913353BD08D}" type="pres">
      <dgm:prSet presAssocID="{D1656B2D-3664-49B6-9183-F7154F8952BB}" presName="parTxOnly" presStyleLbl="node1" presStyleIdx="1" presStyleCnt="3">
        <dgm:presLayoutVars>
          <dgm:bulletEnabled val="1"/>
        </dgm:presLayoutVars>
      </dgm:prSet>
      <dgm:spPr/>
      <dgm:t>
        <a:bodyPr/>
        <a:lstStyle/>
        <a:p>
          <a:endParaRPr lang="it-IT"/>
        </a:p>
      </dgm:t>
    </dgm:pt>
    <dgm:pt modelId="{987B2C2E-7E29-4EE9-92A1-CC91B253C67D}" type="pres">
      <dgm:prSet presAssocID="{866D008D-6915-4147-8295-50A2559E8867}" presName="parSpace" presStyleCnt="0"/>
      <dgm:spPr/>
    </dgm:pt>
    <dgm:pt modelId="{5CE4F908-8067-42AD-A8B7-CC5EE3AC8953}" type="pres">
      <dgm:prSet presAssocID="{06F8B4B6-7A3B-4940-8103-9EE084B79B06}" presName="parTxOnly" presStyleLbl="node1" presStyleIdx="2" presStyleCnt="3">
        <dgm:presLayoutVars>
          <dgm:bulletEnabled val="1"/>
        </dgm:presLayoutVars>
      </dgm:prSet>
      <dgm:spPr/>
      <dgm:t>
        <a:bodyPr/>
        <a:lstStyle/>
        <a:p>
          <a:endParaRPr lang="it-IT"/>
        </a:p>
      </dgm:t>
    </dgm:pt>
  </dgm:ptLst>
  <dgm:cxnLst>
    <dgm:cxn modelId="{43310878-2F77-4746-89B5-E359501D452A}" srcId="{7F24CB94-0A5E-4BAE-923D-E59D782F0D97}" destId="{87279DFA-F275-48DD-837B-FD288DD67AEC}" srcOrd="0" destOrd="0" parTransId="{BD1D9FD0-756E-45BF-A669-C06902D3E7AF}" sibTransId="{A2E5259D-88D3-43F1-9D26-1225EF65A658}"/>
    <dgm:cxn modelId="{90D97EDF-608E-47A2-9405-4CCDAE749C47}" type="presOf" srcId="{87279DFA-F275-48DD-837B-FD288DD67AEC}" destId="{B792C99D-94FE-42DE-9634-579891A21BB7}" srcOrd="0" destOrd="0" presId="urn:microsoft.com/office/officeart/2005/8/layout/hChevron3"/>
    <dgm:cxn modelId="{31B49E15-851B-47D4-AEBB-2D7FFC5EEA96}" type="presOf" srcId="{06F8B4B6-7A3B-4940-8103-9EE084B79B06}" destId="{5CE4F908-8067-42AD-A8B7-CC5EE3AC8953}" srcOrd="0" destOrd="0" presId="urn:microsoft.com/office/officeart/2005/8/layout/hChevron3"/>
    <dgm:cxn modelId="{47A0BB36-7375-4586-8E32-B7C68D380478}" srcId="{7F24CB94-0A5E-4BAE-923D-E59D782F0D97}" destId="{06F8B4B6-7A3B-4940-8103-9EE084B79B06}" srcOrd="2" destOrd="0" parTransId="{5C591871-F4F6-409E-AD5F-074E94046D2A}" sibTransId="{BEF836E2-0D3E-4114-9727-73FDBF8056BB}"/>
    <dgm:cxn modelId="{763FB7C8-3E70-474E-B16A-6EB1A4BF5186}" type="presOf" srcId="{7F24CB94-0A5E-4BAE-923D-E59D782F0D97}" destId="{8AC04CE5-FC71-47CC-929E-7AA463BE2B47}" srcOrd="0" destOrd="0" presId="urn:microsoft.com/office/officeart/2005/8/layout/hChevron3"/>
    <dgm:cxn modelId="{E68741C2-10A6-4207-9D2F-9536A4D0AA14}" srcId="{7F24CB94-0A5E-4BAE-923D-E59D782F0D97}" destId="{D1656B2D-3664-49B6-9183-F7154F8952BB}" srcOrd="1" destOrd="0" parTransId="{0E9CA22E-53CD-4D2A-AEBF-768009072878}" sibTransId="{866D008D-6915-4147-8295-50A2559E8867}"/>
    <dgm:cxn modelId="{87AD97B6-DFC4-4EB7-A868-CC3FDC165BFC}" type="presOf" srcId="{D1656B2D-3664-49B6-9183-F7154F8952BB}" destId="{70640C8B-F6F4-4FDB-8267-A913353BD08D}" srcOrd="0" destOrd="0" presId="urn:microsoft.com/office/officeart/2005/8/layout/hChevron3"/>
    <dgm:cxn modelId="{1912DC71-0021-4042-907E-0ED8FB7994D9}" type="presParOf" srcId="{8AC04CE5-FC71-47CC-929E-7AA463BE2B47}" destId="{B792C99D-94FE-42DE-9634-579891A21BB7}" srcOrd="0" destOrd="0" presId="urn:microsoft.com/office/officeart/2005/8/layout/hChevron3"/>
    <dgm:cxn modelId="{A4B86710-5AD7-4498-9397-2AC38BD00FFB}" type="presParOf" srcId="{8AC04CE5-FC71-47CC-929E-7AA463BE2B47}" destId="{DEDBC855-1FDD-4C74-AE9A-F84E0C3FF681}" srcOrd="1" destOrd="0" presId="urn:microsoft.com/office/officeart/2005/8/layout/hChevron3"/>
    <dgm:cxn modelId="{8A01CEEF-CB6F-44B9-A8BD-342DAD272924}" type="presParOf" srcId="{8AC04CE5-FC71-47CC-929E-7AA463BE2B47}" destId="{70640C8B-F6F4-4FDB-8267-A913353BD08D}" srcOrd="2" destOrd="0" presId="urn:microsoft.com/office/officeart/2005/8/layout/hChevron3"/>
    <dgm:cxn modelId="{FFF85D36-5D0A-4451-9E19-1B6B3B399B43}" type="presParOf" srcId="{8AC04CE5-FC71-47CC-929E-7AA463BE2B47}" destId="{987B2C2E-7E29-4EE9-92A1-CC91B253C67D}" srcOrd="3" destOrd="0" presId="urn:microsoft.com/office/officeart/2005/8/layout/hChevron3"/>
    <dgm:cxn modelId="{CE773449-D60C-4F28-9C86-F90F36A5C3AB}" type="presParOf" srcId="{8AC04CE5-FC71-47CC-929E-7AA463BE2B47}" destId="{5CE4F908-8067-42AD-A8B7-CC5EE3AC8953}" srcOrd="4" destOrd="0" presId="urn:microsoft.com/office/officeart/2005/8/layout/hChevron3"/>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latin typeface="Arial" charset="0"/>
                <a:cs typeface="+mn-cs"/>
              </a:defRPr>
            </a:lvl1pPr>
          </a:lstStyle>
          <a:p>
            <a:pPr>
              <a:defRPr/>
            </a:pPr>
            <a:endParaRPr lang="it-IT"/>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latin typeface="Arial" charset="0"/>
                <a:cs typeface="+mn-cs"/>
              </a:defRPr>
            </a:lvl1pPr>
          </a:lstStyle>
          <a:p>
            <a:pPr>
              <a:defRPr/>
            </a:pPr>
            <a:endParaRPr 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latin typeface="Arial" charset="0"/>
                <a:cs typeface="+mn-cs"/>
              </a:defRPr>
            </a:lvl1pPr>
          </a:lstStyle>
          <a:p>
            <a:pPr>
              <a:defRPr/>
            </a:pPr>
            <a:endParaRPr lang="it-IT"/>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latin typeface="Arial" charset="0"/>
                <a:cs typeface="+mn-cs"/>
              </a:defRPr>
            </a:lvl1pPr>
          </a:lstStyle>
          <a:p>
            <a:pPr>
              <a:defRPr/>
            </a:pPr>
            <a:fld id="{FC3F6BA5-D157-4780-B2F4-EE054CC1BFCA}" type="slidenum">
              <a:rPr lang="it-IT"/>
              <a:pPr>
                <a:defRPr/>
              </a:pPr>
              <a:t>‹#›</a:t>
            </a:fld>
            <a:endParaRPr lang="it-IT"/>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Arial" charset="0"/>
        <a:ea typeface="+mn-ea"/>
        <a:cs typeface="+mn-cs"/>
      </a:defRPr>
    </a:lvl1pPr>
    <a:lvl2pPr marL="455613" algn="l" defTabSz="912813" rtl="0" eaLnBrk="0" fontAlgn="base" hangingPunct="0">
      <a:spcBef>
        <a:spcPct val="30000"/>
      </a:spcBef>
      <a:spcAft>
        <a:spcPct val="0"/>
      </a:spcAft>
      <a:defRPr sz="1200" kern="1200">
        <a:solidFill>
          <a:schemeClr val="tx1"/>
        </a:solidFill>
        <a:latin typeface="Arial" charset="0"/>
        <a:ea typeface="+mn-ea"/>
        <a:cs typeface="+mn-cs"/>
      </a:defRPr>
    </a:lvl2pPr>
    <a:lvl3pPr marL="912813" algn="l" defTabSz="912813" rtl="0" eaLnBrk="0" fontAlgn="base" hangingPunct="0">
      <a:spcBef>
        <a:spcPct val="30000"/>
      </a:spcBef>
      <a:spcAft>
        <a:spcPct val="0"/>
      </a:spcAft>
      <a:defRPr sz="1200" kern="1200">
        <a:solidFill>
          <a:schemeClr val="tx1"/>
        </a:solidFill>
        <a:latin typeface="Arial" charset="0"/>
        <a:ea typeface="+mn-ea"/>
        <a:cs typeface="+mn-cs"/>
      </a:defRPr>
    </a:lvl3pPr>
    <a:lvl4pPr marL="1370013" algn="l" defTabSz="912813" rtl="0" eaLnBrk="0" fontAlgn="base" hangingPunct="0">
      <a:spcBef>
        <a:spcPct val="30000"/>
      </a:spcBef>
      <a:spcAft>
        <a:spcPct val="0"/>
      </a:spcAft>
      <a:defRPr sz="1200" kern="1200">
        <a:solidFill>
          <a:schemeClr val="tx1"/>
        </a:solidFill>
        <a:latin typeface="Arial"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pPr defTabSz="912813">
              <a:defRPr/>
            </a:pPr>
            <a:fld id="{03CCE8E6-2A29-48F8-A773-999B24219187}" type="slidenum">
              <a:rPr lang="it-IT" smtClean="0">
                <a:latin typeface="Arial" pitchFamily="34" charset="0"/>
              </a:rPr>
              <a:pPr defTabSz="912813">
                <a:defRPr/>
              </a:pPr>
              <a:t>1</a:t>
            </a:fld>
            <a:endParaRPr lang="it-IT" smtClean="0">
              <a:latin typeface="Arial" pitchFamily="34" charset="0"/>
            </a:endParaRPr>
          </a:p>
        </p:txBody>
      </p:sp>
      <p:sp>
        <p:nvSpPr>
          <p:cNvPr id="16386"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ln/>
        </p:spPr>
        <p:txBody>
          <a:bodyPr/>
          <a:lstStyle/>
          <a:p>
            <a:pPr defTabSz="914400" eaLnBrk="1" hangingPunct="1">
              <a:defRPr/>
            </a:pPr>
            <a:r>
              <a:rPr lang="it-IT" dirty="0" smtClean="0">
                <a:latin typeface="Arial" pitchFamily="34" charset="0"/>
              </a:rPr>
              <a:t>First </a:t>
            </a:r>
            <a:r>
              <a:rPr lang="it-IT" dirty="0" err="1" smtClean="0">
                <a:latin typeface="Arial" pitchFamily="34" charset="0"/>
              </a:rPr>
              <a:t>of</a:t>
            </a:r>
            <a:r>
              <a:rPr lang="it-IT" dirty="0" smtClean="0">
                <a:latin typeface="Arial" pitchFamily="34" charset="0"/>
              </a:rPr>
              <a:t> </a:t>
            </a:r>
            <a:r>
              <a:rPr lang="it-IT" dirty="0" err="1" smtClean="0">
                <a:latin typeface="Arial" pitchFamily="34" charset="0"/>
              </a:rPr>
              <a:t>all</a:t>
            </a:r>
            <a:r>
              <a:rPr lang="it-IT" dirty="0" smtClean="0">
                <a:latin typeface="Arial" pitchFamily="34" charset="0"/>
              </a:rPr>
              <a:t> </a:t>
            </a:r>
          </a:p>
          <a:p>
            <a:pPr defTabSz="914400" eaLnBrk="1" hangingPunct="1">
              <a:defRPr/>
            </a:pPr>
            <a:r>
              <a:rPr lang="it-IT" dirty="0" smtClean="0">
                <a:latin typeface="Arial" pitchFamily="34" charset="0"/>
              </a:rPr>
              <a:t>I </a:t>
            </a:r>
            <a:r>
              <a:rPr lang="it-IT" dirty="0" err="1" smtClean="0">
                <a:latin typeface="Arial" pitchFamily="34" charset="0"/>
              </a:rPr>
              <a:t>would</a:t>
            </a:r>
            <a:r>
              <a:rPr lang="it-IT" dirty="0" smtClean="0">
                <a:latin typeface="Arial" pitchFamily="34" charset="0"/>
              </a:rPr>
              <a:t> </a:t>
            </a:r>
            <a:r>
              <a:rPr lang="it-IT" dirty="0" err="1" smtClean="0">
                <a:latin typeface="Arial" pitchFamily="34" charset="0"/>
              </a:rPr>
              <a:t>like</a:t>
            </a:r>
            <a:r>
              <a:rPr lang="it-IT" dirty="0" smtClean="0">
                <a:latin typeface="Arial" pitchFamily="34" charset="0"/>
              </a:rPr>
              <a:t> </a:t>
            </a:r>
            <a:r>
              <a:rPr lang="it-IT" dirty="0" err="1" smtClean="0">
                <a:latin typeface="Arial" pitchFamily="34" charset="0"/>
              </a:rPr>
              <a:t>to</a:t>
            </a:r>
            <a:r>
              <a:rPr lang="it-IT" dirty="0" smtClean="0">
                <a:latin typeface="Arial" pitchFamily="34" charset="0"/>
              </a:rPr>
              <a:t> </a:t>
            </a:r>
            <a:r>
              <a:rPr lang="it-IT" dirty="0" err="1" smtClean="0">
                <a:latin typeface="Arial" pitchFamily="34" charset="0"/>
              </a:rPr>
              <a:t>thank</a:t>
            </a:r>
            <a:r>
              <a:rPr lang="it-IT" dirty="0" smtClean="0">
                <a:latin typeface="Arial" pitchFamily="34" charset="0"/>
              </a:rPr>
              <a:t> the </a:t>
            </a:r>
            <a:r>
              <a:rPr lang="it-IT" dirty="0" err="1" smtClean="0">
                <a:latin typeface="Arial" pitchFamily="34" charset="0"/>
              </a:rPr>
              <a:t>scientific</a:t>
            </a:r>
            <a:r>
              <a:rPr lang="it-IT" dirty="0" smtClean="0">
                <a:latin typeface="Arial" pitchFamily="34" charset="0"/>
              </a:rPr>
              <a:t> </a:t>
            </a:r>
            <a:r>
              <a:rPr lang="it-IT" dirty="0" err="1" smtClean="0">
                <a:latin typeface="Arial" pitchFamily="34" charset="0"/>
              </a:rPr>
              <a:t>commitee</a:t>
            </a:r>
            <a:r>
              <a:rPr lang="it-IT" dirty="0" smtClean="0">
                <a:latin typeface="Arial" pitchFamily="34" charset="0"/>
              </a:rPr>
              <a:t> meeting </a:t>
            </a:r>
            <a:r>
              <a:rPr lang="it-IT" dirty="0" err="1" smtClean="0">
                <a:latin typeface="Arial" pitchFamily="34" charset="0"/>
              </a:rPr>
              <a:t>for</a:t>
            </a:r>
            <a:r>
              <a:rPr lang="it-IT" dirty="0" smtClean="0">
                <a:latin typeface="Arial" pitchFamily="34" charset="0"/>
              </a:rPr>
              <a:t> </a:t>
            </a:r>
            <a:r>
              <a:rPr lang="it-IT" dirty="0" err="1" smtClean="0">
                <a:latin typeface="Arial" pitchFamily="34" charset="0"/>
              </a:rPr>
              <a:t>giving</a:t>
            </a:r>
            <a:r>
              <a:rPr lang="it-IT" dirty="0" smtClean="0">
                <a:latin typeface="Arial" pitchFamily="34" charset="0"/>
              </a:rPr>
              <a:t> me the </a:t>
            </a:r>
            <a:r>
              <a:rPr lang="it-IT" dirty="0" err="1" smtClean="0">
                <a:latin typeface="Arial" pitchFamily="34" charset="0"/>
              </a:rPr>
              <a:t>opportunity</a:t>
            </a:r>
            <a:r>
              <a:rPr lang="it-IT" dirty="0" smtClean="0">
                <a:latin typeface="Arial" pitchFamily="34" charset="0"/>
              </a:rPr>
              <a:t> </a:t>
            </a:r>
            <a:r>
              <a:rPr lang="it-IT" dirty="0" err="1" smtClean="0">
                <a:latin typeface="Arial" pitchFamily="34" charset="0"/>
              </a:rPr>
              <a:t>to</a:t>
            </a:r>
            <a:r>
              <a:rPr lang="it-IT" dirty="0" smtClean="0">
                <a:latin typeface="Arial" pitchFamily="34" charset="0"/>
              </a:rPr>
              <a:t> </a:t>
            </a:r>
            <a:r>
              <a:rPr lang="it-IT" dirty="0" err="1" smtClean="0">
                <a:latin typeface="Arial" pitchFamily="34" charset="0"/>
              </a:rPr>
              <a:t>present</a:t>
            </a:r>
            <a:r>
              <a:rPr lang="it-IT" dirty="0" smtClean="0">
                <a:latin typeface="Arial" pitchFamily="34" charset="0"/>
              </a:rPr>
              <a:t> </a:t>
            </a:r>
            <a:r>
              <a:rPr lang="it-IT" dirty="0" err="1" smtClean="0">
                <a:latin typeface="Arial" pitchFamily="34" charset="0"/>
              </a:rPr>
              <a:t>this</a:t>
            </a:r>
            <a:r>
              <a:rPr lang="it-IT" dirty="0" smtClean="0">
                <a:latin typeface="Arial" pitchFamily="34" charset="0"/>
              </a:rPr>
              <a:t> </a:t>
            </a:r>
            <a:r>
              <a:rPr lang="it-IT" dirty="0" err="1" smtClean="0">
                <a:latin typeface="Arial" pitchFamily="34" charset="0"/>
              </a:rPr>
              <a:t>lecture</a:t>
            </a:r>
            <a:endParaRPr lang="it-IT" dirty="0" smtClean="0">
              <a:latin typeface="Arial" pitchFamily="34" charset="0"/>
            </a:endParaRPr>
          </a:p>
          <a:p>
            <a:pPr defTabSz="914400">
              <a:lnSpc>
                <a:spcPct val="150000"/>
              </a:lnSpc>
              <a:defRPr/>
            </a:pPr>
            <a:endParaRPr lang="it-IT" dirty="0" smtClean="0">
              <a:effectLst>
                <a:outerShdw blurRad="38100" dist="38100" dir="2700000" algn="tl">
                  <a:srgbClr val="C0C0C0"/>
                </a:outerShdw>
              </a:effectLst>
              <a:latin typeface="Arial" pitchFamily="34" charset="0"/>
            </a:endParaRPr>
          </a:p>
          <a:p>
            <a:pPr defTabSz="914400" eaLnBrk="1" hangingPunct="1">
              <a:defRPr/>
            </a:pPr>
            <a:endParaRPr lang="it-IT"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a:ln/>
        </p:spPr>
      </p:sp>
      <p:sp>
        <p:nvSpPr>
          <p:cNvPr id="41986"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a:ln/>
        </p:spPr>
      </p:sp>
      <p:sp>
        <p:nvSpPr>
          <p:cNvPr id="44034"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a:ln/>
        </p:spPr>
      </p:sp>
      <p:sp>
        <p:nvSpPr>
          <p:cNvPr id="46082"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22450F86-6F29-43D1-A47A-26EF59E7F8FF}" type="slidenum">
              <a:rPr lang="it-IT" smtClean="0"/>
              <a:pPr>
                <a:defRPr/>
              </a:pPr>
              <a:t>20</a:t>
            </a:fld>
            <a:endParaRPr lang="it-IT" smtClean="0"/>
          </a:p>
        </p:txBody>
      </p:sp>
      <p:sp>
        <p:nvSpPr>
          <p:cNvPr id="48130" name="Rectangle 2"/>
          <p:cNvSpPr>
            <a:spLocks noGrp="1" noRot="1" noChangeAspect="1" noTextEdit="1"/>
          </p:cNvSpPr>
          <p:nvPr>
            <p:ph type="sldImg"/>
          </p:nvPr>
        </p:nvSpPr>
        <p:spPr>
          <a:ln/>
        </p:spPr>
      </p:sp>
      <p:sp>
        <p:nvSpPr>
          <p:cNvPr id="48131" name="Rectangle 3"/>
          <p:cNvSpPr>
            <a:spLocks noGrp="1"/>
          </p:cNvSpPr>
          <p:nvPr>
            <p:ph type="body" idx="1"/>
          </p:nvPr>
        </p:nvSpPr>
        <p:spPr>
          <a:xfrm>
            <a:off x="914400" y="4343400"/>
            <a:ext cx="5029200" cy="4114800"/>
          </a:xfrm>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F6B5D032-8C34-412D-AB1D-2C40E524A207}" type="slidenum">
              <a:rPr lang="it-IT" smtClean="0"/>
              <a:pPr>
                <a:defRPr/>
              </a:pPr>
              <a:t>21</a:t>
            </a:fld>
            <a:endParaRPr lang="it-IT" smtClean="0"/>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6455D3FE-FF18-467F-B260-D9AB8E3AD93B}" type="slidenum">
              <a:rPr lang="it-IT" smtClean="0"/>
              <a:pPr>
                <a:defRPr/>
              </a:pPr>
              <a:t>22</a:t>
            </a:fld>
            <a:endParaRPr lang="it-IT" smtClean="0"/>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919208AA-0CA4-417A-B4FE-A7CCCEBADE93}" type="slidenum">
              <a:rPr lang="it-IT" smtClean="0"/>
              <a:pPr>
                <a:defRPr/>
              </a:pPr>
              <a:t>23</a:t>
            </a:fld>
            <a:endParaRPr lang="it-IT" smtClean="0"/>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a:ln/>
        </p:spPr>
      </p:sp>
      <p:sp>
        <p:nvSpPr>
          <p:cNvPr id="57346"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a:ln/>
        </p:spPr>
      </p:sp>
      <p:sp>
        <p:nvSpPr>
          <p:cNvPr id="60418" name="Rectangle 3"/>
          <p:cNvSpPr>
            <a:spLocks noGrp="1"/>
          </p:cNvSpPr>
          <p:nvPr>
            <p:ph type="body" idx="1"/>
          </p:nvPr>
        </p:nvSpPr>
        <p:spPr>
          <a:xfrm>
            <a:off x="914400" y="4343400"/>
            <a:ext cx="5029200" cy="4114800"/>
          </a:xfrm>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a:ln/>
        </p:spPr>
      </p:sp>
      <p:sp>
        <p:nvSpPr>
          <p:cNvPr id="62466" name="Rectangle 3"/>
          <p:cNvSpPr>
            <a:spLocks noGrp="1"/>
          </p:cNvSpPr>
          <p:nvPr>
            <p:ph type="body" idx="1"/>
          </p:nvPr>
        </p:nvSpPr>
        <p:spPr>
          <a:xfrm>
            <a:off x="914400" y="4343400"/>
            <a:ext cx="5029200" cy="4114800"/>
          </a:xfrm>
          <a:noFill/>
          <a:ln/>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97B55406-5217-4419-A835-750DA2BDA39A}" type="slidenum">
              <a:rPr lang="it-IT" smtClean="0"/>
              <a:pPr>
                <a:defRPr/>
              </a:pPr>
              <a:t>2</a:t>
            </a:fld>
            <a:endParaRPr lang="it-IT"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56EF3B25-B6D4-4685-A739-B0A0BE228A28}" type="slidenum">
              <a:rPr lang="it-IT" altLang="it-IT" sz="1200">
                <a:latin typeface="Times New Roman" pitchFamily="18" charset="0"/>
                <a:cs typeface="+mn-cs"/>
              </a:rPr>
              <a:pPr algn="r">
                <a:defRPr/>
              </a:pPr>
              <a:t>30</a:t>
            </a:fld>
            <a:endParaRPr lang="it-IT" altLang="it-IT" sz="1200">
              <a:latin typeface="Times New Roman" pitchFamily="18" charset="0"/>
              <a:cs typeface="+mn-cs"/>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it-IT" altLang="it-IT"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a:ln/>
        </p:spPr>
      </p:sp>
      <p:sp>
        <p:nvSpPr>
          <p:cNvPr id="68610"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TextEdit="1"/>
          </p:cNvSpPr>
          <p:nvPr>
            <p:ph type="sldImg"/>
          </p:nvPr>
        </p:nvSpPr>
        <p:spPr>
          <a:ln/>
        </p:spPr>
      </p:sp>
      <p:sp>
        <p:nvSpPr>
          <p:cNvPr id="70658"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a:ln/>
        </p:spPr>
      </p:sp>
      <p:sp>
        <p:nvSpPr>
          <p:cNvPr id="72706"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ChangeArrowheads="1"/>
          </p:cNvSpPr>
          <p:nvPr>
            <p:ph type="body" idx="1"/>
          </p:nvPr>
        </p:nvSpPr>
        <p:spPr>
          <a:xfrm>
            <a:off x="914400" y="4343400"/>
            <a:ext cx="5029200" cy="4114800"/>
          </a:xfrm>
          <a:noFill/>
          <a:ln/>
        </p:spPr>
        <p:txBody>
          <a:bodyPr/>
          <a:lstStyle/>
          <a:p>
            <a:r>
              <a:rPr lang="it-IT" smtClean="0"/>
              <a:t>Vorrei dedicare questo nostro tempo insieme a due principali argomenti, ossia l’utilità dell’analisi di mutazioni di RET in Endocrinologia e alcuni flash sulle nuove acquisizioni in merito alla patogenesi delle neoplasie tiroidee. </a:t>
            </a:r>
          </a:p>
          <a:p>
            <a:r>
              <a:rPr lang="it-IT" smtClean="0"/>
              <a:t>RET, così denominato poiché identificato come gene riarrangiato durante i processi di trasfezione, è un proto-oncogene, ossia un gene che, se mutato, provoca la comparsa di neoplasie. Il gene si trova sul braccio lungo del cromosoma 10 in posizione 10q11.2 ed è considerato il gene le cui mutazioni sono responsabili della comparsa del MTC familiare associato a feocromocitoma ed iperparatiroidismo, ossia della MEN2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ChangeArrowheads="1"/>
          </p:cNvSpPr>
          <p:nvPr>
            <p:ph type="body" idx="1"/>
          </p:nvPr>
        </p:nvSpPr>
        <p:spPr>
          <a:xfrm>
            <a:off x="914400" y="4343400"/>
            <a:ext cx="5029200" cy="4114800"/>
          </a:xfrm>
          <a:noFill/>
          <a:ln/>
        </p:spPr>
        <p:txBody>
          <a:bodyPr/>
          <a:lstStyle/>
          <a:p>
            <a:r>
              <a:rPr lang="it-IT" smtClean="0"/>
              <a:t>Il gene RET fisiologicamente codifica per una proteina che è un recettore transmembrana, costituito da un dominio extracellulare, uno transmembrana di ancoraggio alla membrana plasmatica ed uno intracellulare dotato di dominio catalitico tirosin chinasico.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ChangeArrowheads="1"/>
          </p:cNvSpPr>
          <p:nvPr>
            <p:ph type="body" idx="1"/>
          </p:nvPr>
        </p:nvSpPr>
        <p:spPr>
          <a:xfrm>
            <a:off x="914400" y="4343400"/>
            <a:ext cx="5029200" cy="4114800"/>
          </a:xfrm>
          <a:noFill/>
          <a:ln/>
        </p:spPr>
        <p:txBody>
          <a:bodyPr/>
          <a:lstStyle/>
          <a:p>
            <a:r>
              <a:rPr lang="it-IT" smtClean="0"/>
              <a:t>Al contrario, le mutazioni di RET comportano la trasdormazione neoplastica soltanto in alcuni tipi cellulari, quali le cellule C parafollicolari, le cellule cromaffini della midollare del surrene e le cellule principali paratiroidee. Tali mutazioni sono rappresentate da mutazioni puntiformi (single nucleoide polymorphism, SNP) che sono di tipo attivante, per cui l’attività tirosin chinasi del recettore è costitutivamente funzionante indipendentemente dalla presenza del ligando fisiologico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ChangeArrowheads="1"/>
          </p:cNvSpPr>
          <p:nvPr>
            <p:ph type="body" idx="1"/>
          </p:nvPr>
        </p:nvSpPr>
        <p:spPr>
          <a:xfrm>
            <a:off x="914400" y="4343400"/>
            <a:ext cx="5029200" cy="4114800"/>
          </a:xfrm>
          <a:noFill/>
          <a:ln/>
        </p:spPr>
        <p:txBody>
          <a:bodyPr/>
          <a:lstStyle/>
          <a:p>
            <a:r>
              <a:rPr lang="it-IT" smtClean="0"/>
              <a:t>Le mutazioni di RET sono quindi attivanti, ma le diverse mutazioni hanno impatto differente sulla funzione della chimasi. Le mutazioni con minor potere trasformante riguardano il codone 649, nel dominio tranmembrana, che causano interazioni non covelenti fra gli emirecettori, che quindi si trovano molto vicini gli uni agli altri e quindi si attivano facilmente.</a:t>
            </a:r>
          </a:p>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ChangeArrowheads="1"/>
          </p:cNvSpPr>
          <p:nvPr>
            <p:ph type="body" idx="1"/>
          </p:nvPr>
        </p:nvSpPr>
        <p:spPr>
          <a:xfrm>
            <a:off x="914400" y="4343400"/>
            <a:ext cx="5029200" cy="4114800"/>
          </a:xfrm>
          <a:noFill/>
          <a:ln/>
        </p:spPr>
        <p:txBody>
          <a:bodyPr/>
          <a:lstStyle/>
          <a:p>
            <a:r>
              <a:rPr lang="it-IT" smtClean="0"/>
              <a:t>Mutazioni che interessano il dominio extracellulare nella regione ricca in cisteine, responsabile della dimerizzazione, hanno invece elevata attività trasformante. Mutazioni che colpiscono i codoni 515, 809, 611, 630, 634 possono infatti causare una dimerizzazione recettoriale indipendentemente dalla presenza del ligando.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ChangeArrowheads="1"/>
          </p:cNvSpPr>
          <p:nvPr>
            <p:ph type="body" idx="1"/>
          </p:nvPr>
        </p:nvSpPr>
        <p:spPr>
          <a:xfrm>
            <a:off x="914400" y="4343400"/>
            <a:ext cx="5029200" cy="4114800"/>
          </a:xfrm>
          <a:noFill/>
          <a:ln/>
        </p:spPr>
        <p:txBody>
          <a:bodyPr/>
          <a:lstStyle/>
          <a:p>
            <a:r>
              <a:rPr lang="it-IT" smtClean="0"/>
              <a:t>Queste mutazioni infatti fanno in modo che i due emirecettori possano transfosforilarsi a vicenda ed attivare le vie di segnale a valle anche in assenza di GDNF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defTabSz="912813">
              <a:defRPr/>
            </a:pPr>
            <a:fld id="{3C23FB00-2B80-40AC-8BA9-003B32944D5B}" type="slidenum">
              <a:rPr lang="it-IT" smtClean="0">
                <a:latin typeface="Arial" pitchFamily="34" charset="0"/>
              </a:rPr>
              <a:pPr defTabSz="912813">
                <a:defRPr/>
              </a:pPr>
              <a:t>3</a:t>
            </a:fld>
            <a:endParaRPr lang="it-IT" smtClean="0">
              <a:latin typeface="Arial" pitchFamily="34"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ChangeArrowheads="1"/>
          </p:cNvSpPr>
          <p:nvPr>
            <p:ph type="body" idx="1"/>
          </p:nvPr>
        </p:nvSpPr>
        <p:spPr>
          <a:xfrm>
            <a:off x="914400" y="4343400"/>
            <a:ext cx="5029200" cy="4114800"/>
          </a:xfrm>
          <a:noFill/>
          <a:ln/>
        </p:spPr>
        <p:txBody>
          <a:bodyPr/>
          <a:lstStyle/>
          <a:p>
            <a:r>
              <a:rPr lang="it-IT" smtClean="0"/>
              <a:t>Mutazioni del dominio chinasico intracellulare sono dotate del maggiore effetto trasformante poiché facilitano l’accesso dell’ATP al sito catalitico e, in alcuni casi, facilitano il legame alle molecole di trasduzione del segnale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ChangeArrowheads="1"/>
          </p:cNvSpPr>
          <p:nvPr>
            <p:ph type="body" idx="1"/>
          </p:nvPr>
        </p:nvSpPr>
        <p:spPr>
          <a:xfrm>
            <a:off x="914400" y="4343400"/>
            <a:ext cx="5029200" cy="4114800"/>
          </a:xfrm>
          <a:noFill/>
          <a:ln/>
        </p:spPr>
        <p:txBody>
          <a:bodyPr/>
          <a:lstStyle/>
          <a:p>
            <a:r>
              <a:rPr lang="it-IT" smtClean="0"/>
              <a:t>Tali mutazioni determinano l’autofosforilazione del recettore indipendentemente dalla dimerizzazione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ChangeArrowheads="1"/>
          </p:cNvSpPr>
          <p:nvPr>
            <p:ph type="body" idx="1"/>
          </p:nvPr>
        </p:nvSpPr>
        <p:spPr>
          <a:xfrm>
            <a:off x="914400" y="4343400"/>
            <a:ext cx="5029200" cy="4114800"/>
          </a:xfrm>
          <a:noFill/>
          <a:ln/>
        </p:spPr>
        <p:txBody>
          <a:bodyPr/>
          <a:lstStyle/>
          <a:p>
            <a:r>
              <a:rPr lang="it-IT" smtClean="0"/>
              <a:t>Conoscere la mutazione è di cruciale importanza, poiché esistono correlazioni fra il genotipo ed il fenotipo clinico della malattia. Nell’MTC sporadico sono più frequenti le mutazioni della cisteina 634 e del dominio chinasico; nella MEN2Amutazioni del dominio extracellulare e nella MEN2b del dominio intracellulare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ChangeArrowheads="1"/>
          </p:cNvSpPr>
          <p:nvPr>
            <p:ph type="body" idx="1"/>
          </p:nvPr>
        </p:nvSpPr>
        <p:spPr>
          <a:xfrm>
            <a:off x="914400" y="4343400"/>
            <a:ext cx="5029200" cy="4114800"/>
          </a:xfrm>
          <a:noFill/>
          <a:ln/>
        </p:spPr>
        <p:txBody>
          <a:bodyPr/>
          <a:lstStyle/>
          <a:p>
            <a:r>
              <a:rPr lang="it-IT" smtClean="0"/>
              <a:t>Ricordiamo che MEN2A associa all’MTC quadri di iperparatiroidismo e feocromocitoma, MEN2B associa MTC a feocromocitoma e neuromi mucocutanei mentra nell’FMTC c’è  solo l’MTC</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ChangeArrowheads="1"/>
          </p:cNvSpPr>
          <p:nvPr>
            <p:ph type="body" idx="1"/>
          </p:nvPr>
        </p:nvSpPr>
        <p:spPr>
          <a:xfrm>
            <a:off x="914400" y="4343400"/>
            <a:ext cx="5029200" cy="4114800"/>
          </a:xfrm>
          <a:noFill/>
          <a:ln/>
        </p:spPr>
        <p:txBody>
          <a:bodyPr/>
          <a:lstStyle/>
          <a:p>
            <a:r>
              <a:rPr lang="it-IT" smtClean="0"/>
              <a:t>Tali correlazioni genotipo sono ampiamente documentate in letteratura. La mutazione più frequente sembra essere quella che colpisce la cisteina 634</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ChangeArrowheads="1"/>
          </p:cNvSpPr>
          <p:nvPr>
            <p:ph type="body" idx="1"/>
          </p:nvPr>
        </p:nvSpPr>
        <p:spPr>
          <a:xfrm>
            <a:off x="914400" y="4343400"/>
            <a:ext cx="5029200" cy="4114800"/>
          </a:xfrm>
          <a:noFill/>
          <a:ln/>
        </p:spPr>
        <p:txBody>
          <a:bodyPr/>
          <a:lstStyle/>
          <a:p>
            <a:r>
              <a:rPr lang="it-IT" smtClean="0"/>
              <a:t>Come documentato anche da ampie casistiche europee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ChangeArrowheads="1"/>
          </p:cNvSpPr>
          <p:nvPr>
            <p:ph type="body" idx="1"/>
          </p:nvPr>
        </p:nvSpPr>
        <p:spPr>
          <a:xfrm>
            <a:off x="914400" y="4343400"/>
            <a:ext cx="5029200" cy="4114800"/>
          </a:xfrm>
          <a:noFill/>
          <a:ln/>
        </p:spPr>
        <p:txBody>
          <a:bodyPr/>
          <a:lstStyle/>
          <a:p>
            <a:r>
              <a:rPr lang="it-IT" smtClean="0"/>
              <a:t>L’analisi genetica deve quindi rivolgersi agli “hot spot” che si trovano negli esoni 8, 11, 13, 14, 15 e 16.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ChangeArrowheads="1"/>
          </p:cNvSpPr>
          <p:nvPr>
            <p:ph type="body" idx="1"/>
          </p:nvPr>
        </p:nvSpPr>
        <p:spPr>
          <a:xfrm>
            <a:off x="914400" y="4343400"/>
            <a:ext cx="5029200" cy="4114800"/>
          </a:xfrm>
          <a:noFill/>
          <a:ln/>
        </p:spPr>
        <p:txBody>
          <a:bodyPr/>
          <a:lstStyle/>
          <a:p>
            <a:r>
              <a:rPr lang="it-IT" smtClean="0"/>
              <a:t>Per tale motivo, l’analisi genetica è divenuta rapidamente uno step importante nella diagnostica dell’MTC in pratica clinica, poiché identifica rapidamente i membri affetti della famiglia, fornendo al medico uno strumento efficace per stabilire l’indicazione alla tiroidectomia profilattica anche nei soggetti mutati che non hanno ancora sviluppato la malattia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ChangeArrowheads="1"/>
          </p:cNvSpPr>
          <p:nvPr>
            <p:ph type="body" idx="1"/>
          </p:nvPr>
        </p:nvSpPr>
        <p:spPr>
          <a:xfrm>
            <a:off x="914400" y="4343400"/>
            <a:ext cx="5029200" cy="4114800"/>
          </a:xfrm>
          <a:noFill/>
          <a:ln/>
        </p:spPr>
        <p:txBody>
          <a:bodyPr/>
          <a:lstStyle/>
          <a:p>
            <a:r>
              <a:rPr lang="it-IT" smtClean="0"/>
              <a:t>In tal modo, la percentuale di casi familiari, riportata ad offi in percentuali del 25%, è destinata ad aumentare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ChangeArrowheads="1"/>
          </p:cNvSpPr>
          <p:nvPr>
            <p:ph type="body" idx="1"/>
          </p:nvPr>
        </p:nvSpPr>
        <p:spPr>
          <a:xfrm>
            <a:off x="914400" y="4343400"/>
            <a:ext cx="5029200" cy="4114800"/>
          </a:xfrm>
          <a:noFill/>
          <a:ln/>
        </p:spPr>
        <p:txBody>
          <a:bodyPr/>
          <a:lstStyle/>
          <a:p>
            <a:r>
              <a:rPr lang="it-IT" smtClean="0"/>
              <a:t>Le famiglie MEN2A risultano avere mutazioni di RET nel 95% dei casi, percentuale che si riduce all’88% negli FMT, ma che supera il 95% nella MEN2B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pPr>
              <a:defRPr/>
            </a:pPr>
            <a:fld id="{0BF73266-9F97-4669-99A2-850FDB494119}" type="slidenum">
              <a:rPr lang="it-IT" altLang="it-IT" smtClean="0">
                <a:latin typeface="Times New Roman" pitchFamily="18" charset="0"/>
              </a:rPr>
              <a:pPr>
                <a:defRPr/>
              </a:pPr>
              <a:t>4</a:t>
            </a:fld>
            <a:endParaRPr lang="it-IT" altLang="it-IT" smtClean="0">
              <a:latin typeface="Times New Roman" pitchFamily="18"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it-IT" altLang="it-IT"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ChangeArrowheads="1"/>
          </p:cNvSpPr>
          <p:nvPr>
            <p:ph type="body" idx="1"/>
          </p:nvPr>
        </p:nvSpPr>
        <p:spPr>
          <a:xfrm>
            <a:off x="914400" y="4343400"/>
            <a:ext cx="5029200" cy="4114800"/>
          </a:xfrm>
          <a:noFill/>
          <a:ln/>
        </p:spPr>
        <p:txBody>
          <a:bodyPr/>
          <a:lstStyle/>
          <a:p>
            <a:r>
              <a:rPr lang="it-IT" smtClean="0"/>
              <a:t>Bisogna inoltre tener presente che fino al 75% dei casi ritenuti sporadici alla diagnosi sono in realtà forme familiari, per cui l’analisi genetica andrebbe condotta in TUTTI i pazienti in cui sia stata fatta la diagnosi di MTC, che andrebbero contemporaneamente sottoposti allo screening biochimico per l’iperparatiroidismo ed il feocromocitoma.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ChangeArrowheads="1"/>
          </p:cNvSpPr>
          <p:nvPr>
            <p:ph type="body" idx="1"/>
          </p:nvPr>
        </p:nvSpPr>
        <p:spPr>
          <a:xfrm>
            <a:off x="914400" y="4343400"/>
            <a:ext cx="5029200" cy="4114800"/>
          </a:xfrm>
          <a:noFill/>
          <a:ln/>
        </p:spPr>
        <p:txBody>
          <a:bodyPr/>
          <a:lstStyle/>
          <a:p>
            <a:r>
              <a:rPr lang="it-IT" smtClean="0"/>
              <a:t>Inoltre, i parenti di primo grado vanno tutti valutati per la presenza di mutazioni di RET, in caso di positività del probando, poiché la presenza di mutazioni di RET determina un’elevata probabilità di sviluppare la malattia e quindi candida il soggetto alla tiroidectomia profilattica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ChangeArrowheads="1"/>
          </p:cNvSpPr>
          <p:nvPr>
            <p:ph type="body" idx="1"/>
          </p:nvPr>
        </p:nvSpPr>
        <p:spPr>
          <a:xfrm>
            <a:off x="914400" y="4343400"/>
            <a:ext cx="5029200" cy="4114800"/>
          </a:xfrm>
          <a:noFill/>
          <a:ln/>
        </p:spPr>
        <p:txBody>
          <a:bodyPr/>
          <a:lstStyle/>
          <a:p>
            <a:r>
              <a:rPr lang="it-IT" smtClean="0"/>
              <a:t>Ma come si esegue l’analisi genetica? In pazienti con MTC o storia suggestiva per MTC va valutata l’anamnesi familiare e va fatta una visita accurata per rilevare segni e sintomi di MEN2. È necessario che il paziente firmi un consenso informato prima di essere sottoposto al prelievo di sangue intero (anche non a digiuno) che viene raccolto in provette con anticoagulante (EDTA) per essere avviato al laboratorio</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ChangeArrowheads="1"/>
          </p:cNvSpPr>
          <p:nvPr>
            <p:ph type="body" idx="1"/>
          </p:nvPr>
        </p:nvSpPr>
        <p:spPr>
          <a:noFill/>
          <a:ln/>
        </p:spPr>
        <p:txBody>
          <a:bodyPr/>
          <a:lstStyle/>
          <a:p>
            <a:r>
              <a:rPr lang="it-IT" smtClean="0"/>
              <a:t>Dal sangue intero viene estratto il DNA genomico, che viene utilizzato in reazioni della polimerasi a catena per amplificare le regioni geniche maggiormente interessate dalle mutazioni. Il DNA amplificato viene poi purificato e utilizzato in una reazione di sequenziamento. Il prodotto di questa reazione, ulteriormente purificato dai reagenti, viene denaturato e caricato su un sequenziatore automatico che esegue un’elettroforesi capillare e registra l’emissione della fluorescenza relativa a ciascun nucleotide, producendo un elettroferogramma</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ChangeArrowheads="1"/>
          </p:cNvSpPr>
          <p:nvPr>
            <p:ph type="body" idx="1"/>
          </p:nvPr>
        </p:nvSpPr>
        <p:spPr>
          <a:xfrm>
            <a:off x="914400" y="4343400"/>
            <a:ext cx="5029200" cy="4114800"/>
          </a:xfrm>
          <a:noFill/>
          <a:ln/>
        </p:spPr>
        <p:txBody>
          <a:bodyPr/>
          <a:lstStyle/>
          <a:p>
            <a:r>
              <a:rPr lang="it-IT" smtClean="0"/>
              <a:t>L’elettroferogramma è costituito dalla successione delle fluorescenze corrispondenti a ciascun nucleotide e quindi permette di verificare la sequenza nucleotidica della regione di DNA amplificata, che va confrontata con la sequenza normale, per verificare la presenza di mutazioni puntiformi. A questo punto il medico può fare la diagnosi di presenza o assenza di mutazioni di RET nelle regioni amplificate.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ChangeArrowheads="1"/>
          </p:cNvSpPr>
          <p:nvPr>
            <p:ph type="body" idx="1"/>
          </p:nvPr>
        </p:nvSpPr>
        <p:spPr>
          <a:xfrm>
            <a:off x="914400" y="4343400"/>
            <a:ext cx="5029200" cy="4114800"/>
          </a:xfrm>
          <a:noFill/>
          <a:ln/>
        </p:spPr>
        <p:txBody>
          <a:bodyPr/>
          <a:lstStyle/>
          <a:p>
            <a:r>
              <a:rPr lang="it-IT" smtClean="0"/>
              <a:t>Gli studi eseguiti in questo ambito hanno permesso di identificare tre classi di rischio per lo sviluppo e la precocità di comparsa di MTC: il più alto è correlato a mutazioni della porzione intracellulare della proteina, mentre il rischio, seppur alto, è minore per mutazioni della porzione extracellulare.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ChangeArrowheads="1"/>
          </p:cNvSpPr>
          <p:nvPr>
            <p:ph type="body" idx="1"/>
          </p:nvPr>
        </p:nvSpPr>
        <p:spPr>
          <a:xfrm>
            <a:off x="914400" y="4343400"/>
            <a:ext cx="5029200" cy="4114800"/>
          </a:xfrm>
          <a:noFill/>
          <a:ln/>
        </p:spPr>
        <p:txBody>
          <a:bodyPr/>
          <a:lstStyle/>
          <a:p>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ChangeArrowheads="1"/>
          </p:cNvSpPr>
          <p:nvPr>
            <p:ph type="body" idx="1"/>
          </p:nvPr>
        </p:nvSpPr>
        <p:spPr>
          <a:xfrm>
            <a:off x="914400" y="4343400"/>
            <a:ext cx="5029200" cy="4114800"/>
          </a:xfrm>
          <a:noFill/>
          <a:ln/>
        </p:spPr>
        <p:txBody>
          <a:bodyPr/>
          <a:lstStyle/>
          <a:p>
            <a:r>
              <a:rPr lang="it-IT" smtClean="0"/>
              <a:t>Sarebbe inoltre importante identificare mutazioni somatiche di RET, ossia presenti solo nella neoplasia, poiché esse si associano ad una peggiore prognosi, dato che vi è una maggiore prevalenza di metastasi linfonodali alla diagnosi, persistenza di malattia dopo la chirurgia e minore sopravvivenza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ChangeArrowheads="1"/>
          </p:cNvSpPr>
          <p:nvPr>
            <p:ph type="body" idx="1"/>
          </p:nvPr>
        </p:nvSpPr>
        <p:spPr>
          <a:xfrm>
            <a:off x="914400" y="4343400"/>
            <a:ext cx="5029200" cy="4114800"/>
          </a:xfrm>
          <a:noFill/>
          <a:ln/>
        </p:spPr>
        <p:txBody>
          <a:bodyPr/>
          <a:lstStyle/>
          <a:p>
            <a:r>
              <a:rPr lang="it-IT" smtClean="0"/>
              <a:t>La letteratura è ricca di contributi che illustrano le più frequenti mutazioni somatiche a carico di RET nell’MTC sporadico.</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ChangeArrowheads="1"/>
          </p:cNvSpPr>
          <p:nvPr>
            <p:ph type="body" idx="1"/>
          </p:nvPr>
        </p:nvSpPr>
        <p:spPr>
          <a:xfrm>
            <a:off x="914400" y="4343400"/>
            <a:ext cx="5029200" cy="4114800"/>
          </a:xfrm>
          <a:noFill/>
          <a:ln/>
        </p:spPr>
        <p:txBody>
          <a:bodyPr/>
          <a:lstStyle/>
          <a:p>
            <a:r>
              <a:rPr lang="it-IT" smtClean="0"/>
              <a:t>La terapia dell’MTC, come sappiamo, è in prima linea chirurgica. La tiroidectomia totale con dissezione dei linfonodi del compartimento centrale del collo è infatti indicata per le forme sporadiche ed ereditarie, nonché nei carrier asitomatici di mutazioni di RET, che porta ad ottener nella maggioranza dei casi livelli indosabili di  calcitonina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p>
            <a:pPr>
              <a:defRPr/>
            </a:pPr>
            <a:fld id="{D5BFEBD5-1D95-4EEC-BD5E-997F0F437709}" type="slidenum">
              <a:rPr lang="it-IT" altLang="it-IT" smtClean="0">
                <a:latin typeface="Times New Roman" pitchFamily="18" charset="0"/>
              </a:rPr>
              <a:pPr>
                <a:defRPr/>
              </a:pPr>
              <a:t>6</a:t>
            </a:fld>
            <a:endParaRPr lang="it-IT" altLang="it-IT" smtClean="0">
              <a:latin typeface="Times New Roman" pitchFamily="18"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endParaRPr lang="it-IT" altLang="it-IT"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ChangeArrowheads="1"/>
          </p:cNvSpPr>
          <p:nvPr>
            <p:ph type="body" idx="1"/>
          </p:nvPr>
        </p:nvSpPr>
        <p:spPr>
          <a:xfrm>
            <a:off x="914400" y="4343400"/>
            <a:ext cx="5029200" cy="4114800"/>
          </a:xfrm>
          <a:noFill/>
          <a:ln/>
        </p:spPr>
        <p:txBody>
          <a:bodyPr/>
          <a:lstStyle/>
          <a:p>
            <a:r>
              <a:rPr lang="it-IT" smtClean="0"/>
              <a:t>Nai bambini portatori di mutazione l’intervento andrebbe fatto prima che la malattia si sviluppi, anche perché la tiroide ha ancora volume normale ed i pazienti sono giovani ed asintomatici, cosa che ne facilita il decordo post-operatorio</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ChangeArrowheads="1"/>
          </p:cNvSpPr>
          <p:nvPr>
            <p:ph type="body" idx="1"/>
          </p:nvPr>
        </p:nvSpPr>
        <p:spPr>
          <a:xfrm>
            <a:off x="914400" y="4343400"/>
            <a:ext cx="5029200" cy="4114800"/>
          </a:xfrm>
          <a:noFill/>
          <a:ln/>
        </p:spPr>
        <p:txBody>
          <a:bodyPr/>
          <a:lstStyle/>
          <a:p>
            <a:r>
              <a:rPr lang="it-IT" smtClean="0"/>
              <a:t>Ma quando va fatto l’intervento? Questo dipende dal tipo di mutazione. Per quelle a maggior rischio, dovrebbe essere espletato entro i 6 mesi di vita, per quelle a rischio elevato entro i 5 anni e per le altre fra i 5 ed i 20 anni. L’aggressività dell’intervento è poi condizionata dalla presnza di metastasi linfonodali laterocervicali</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ChangeArrowheads="1"/>
          </p:cNvSpPr>
          <p:nvPr>
            <p:ph type="body" idx="1"/>
          </p:nvPr>
        </p:nvSpPr>
        <p:spPr>
          <a:xfrm>
            <a:off x="914400" y="4343400"/>
            <a:ext cx="5029200" cy="4114800"/>
          </a:xfrm>
          <a:noFill/>
          <a:ln/>
        </p:spPr>
        <p:txBody>
          <a:bodyPr/>
          <a:lstStyle/>
          <a:p>
            <a:r>
              <a:rPr lang="it-IT" smtClean="0"/>
              <a:t>L’intervento precoce spesso fa in modo che non sia necessaria la dissezione linfonodale laterocervicale, con minore incidenza di morbilità. Altri principi che dovrebbero essere tenuti presenti per l’intervento sono il risparmio delle paratiroidi sane, che possono anche essere autotrapiantate. Se il numero di linfonodi interessati è superiore a 10, inoltre, è inverosimile che l’intervento, pur mandatorio, risolva il quadro. I linfonodi vanno comunque tolti poiché in questo modo si evita un reintervento su un collo già problematico e si riduce il rischio di recidiva o diffusione metastasica della malattia.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ChangeArrowheads="1"/>
          </p:cNvSpPr>
          <p:nvPr>
            <p:ph type="body" idx="1"/>
          </p:nvPr>
        </p:nvSpPr>
        <p:spPr>
          <a:xfrm>
            <a:off x="914400" y="4343400"/>
            <a:ext cx="5029200" cy="4114800"/>
          </a:xfrm>
          <a:noFill/>
          <a:ln/>
        </p:spPr>
        <p:txBody>
          <a:bodyPr/>
          <a:lstStyle/>
          <a:p>
            <a:r>
              <a:rPr lang="it-IT" smtClean="0"/>
              <a:t>Questre evidenze sono state recentemente elaborate dall’American thryoid Association, che ha pubblicato su Thyroid le nuove linee guida per la gestione dei pazienti con diagnosi pre-chirurgica di mutazioni di RET,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ChangeArrowheads="1"/>
          </p:cNvSpPr>
          <p:nvPr>
            <p:ph type="body" idx="1"/>
          </p:nvPr>
        </p:nvSpPr>
        <p:spPr>
          <a:xfrm>
            <a:off x="914400" y="4343400"/>
            <a:ext cx="5029200" cy="4114800"/>
          </a:xfrm>
          <a:noFill/>
          <a:ln/>
        </p:spPr>
        <p:txBody>
          <a:bodyPr/>
          <a:lstStyle/>
          <a:p>
            <a:r>
              <a:rPr lang="it-IT" smtClean="0"/>
              <a:t>Nonché dei pazienti con malattia clinicamente evidente.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ChangeArrowheads="1"/>
          </p:cNvSpPr>
          <p:nvPr>
            <p:ph type="body" idx="1"/>
          </p:nvPr>
        </p:nvSpPr>
        <p:spPr>
          <a:xfrm>
            <a:off x="914400" y="4343400"/>
            <a:ext cx="5029200" cy="4114800"/>
          </a:xfrm>
          <a:noFill/>
          <a:ln/>
        </p:spPr>
        <p:txBody>
          <a:bodyPr/>
          <a:lstStyle/>
          <a:p>
            <a:r>
              <a:rPr lang="it-IT" smtClean="0"/>
              <a:t>La determinazione di mutazioni di RET, genomiche o somatiche, influenza anche l’eventuale terapia medica, poiché RET mutato è un bersaglio molecolare dei farmaci inibitori delle tirosin chinasi, molti dei quali sono entrati in trial clinici per la terapia medica dell’MTC</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ChangeArrowheads="1"/>
          </p:cNvSpPr>
          <p:nvPr>
            <p:ph type="body" idx="1"/>
          </p:nvPr>
        </p:nvSpPr>
        <p:spPr>
          <a:xfrm>
            <a:off x="914400" y="4343400"/>
            <a:ext cx="5029200" cy="4114800"/>
          </a:xfrm>
          <a:noFill/>
          <a:ln/>
        </p:spPr>
        <p:txBody>
          <a:bodyPr/>
          <a:lstStyle/>
          <a:p>
            <a:r>
              <a:rPr lang="it-IT" smtClean="0"/>
              <a:t>I trial di fase 2 hanno dimostrato una prolungata stabilizzazione di malattia con beneficio clinico in almeno della metà dei pazienti. Però le risposte parziali misurabili con criteri recist sono poche e la sopravvivenza dei pazienti non sembra migliorare, suggerendo che inibire RET mutato non sia sufficiente per trattare l’MTC in fase di progressione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2813"/>
            <a:fld id="{F1B26A1C-9F52-42C7-9161-8EF807B0719F}" type="slidenum">
              <a:rPr lang="it-IT" sz="1200">
                <a:latin typeface="Arial" charset="0"/>
              </a:rPr>
              <a:pPr algn="r" defTabSz="912813"/>
              <a:t>82</a:t>
            </a:fld>
            <a:endParaRPr lang="it-IT" sz="1200">
              <a:latin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defTabSz="914400"/>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6A322F0-5EC1-4A5E-9F49-127BE1BF17CE}" type="slidenum">
              <a:rPr lang="it-IT" altLang="it-IT" sz="1200">
                <a:latin typeface="Times New Roman" pitchFamily="18" charset="0"/>
              </a:rPr>
              <a:pPr algn="r"/>
              <a:t>83</a:t>
            </a:fld>
            <a:endParaRPr lang="it-IT" altLang="it-IT" sz="1200">
              <a:latin typeface="Times New Roman" pitchFamily="18" charset="0"/>
            </a:endParaRPr>
          </a:p>
        </p:txBody>
      </p:sp>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850D68F-304F-48E3-84E7-23D9824705DB}" type="slidenum">
              <a:rPr lang="it-IT" altLang="it-IT" sz="1200">
                <a:latin typeface="Times New Roman" pitchFamily="18" charset="0"/>
              </a:rPr>
              <a:pPr algn="r"/>
              <a:t>84</a:t>
            </a:fld>
            <a:endParaRPr lang="it-IT" altLang="it-IT" sz="1200">
              <a:latin typeface="Times New Roman" pitchFamily="18" charset="0"/>
            </a:endParaRPr>
          </a:p>
        </p:txBody>
      </p:sp>
      <p:sp>
        <p:nvSpPr>
          <p:cNvPr id="82946" name="Rectangle 2"/>
          <p:cNvSpPr>
            <a:spLocks noGrp="1" noRot="1" noChangeAspect="1" noChangeArrowheads="1" noTextEdit="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a:ln/>
        </p:spPr>
      </p:sp>
      <p:sp>
        <p:nvSpPr>
          <p:cNvPr id="28674"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8DEDEBA-F70F-41A6-A912-1772D96BAF2B}" type="slidenum">
              <a:rPr lang="it-IT" altLang="it-IT" sz="1200">
                <a:latin typeface="Times New Roman" pitchFamily="18" charset="0"/>
              </a:rPr>
              <a:pPr algn="r"/>
              <a:t>85</a:t>
            </a:fld>
            <a:endParaRPr lang="it-IT" altLang="it-IT" sz="1200">
              <a:latin typeface="Times New Roman" pitchFamily="18" charset="0"/>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EC7B92-04F0-4782-9AC8-773C9CF683AB}" type="slidenum">
              <a:rPr lang="it-IT" altLang="it-IT" sz="1200">
                <a:latin typeface="Times New Roman" pitchFamily="18" charset="0"/>
              </a:rPr>
              <a:pPr algn="r"/>
              <a:t>86</a:t>
            </a:fld>
            <a:endParaRPr lang="it-IT" altLang="it-IT" sz="1200">
              <a:latin typeface="Times New Roman" pitchFamily="18" charset="0"/>
            </a:endParaRPr>
          </a:p>
        </p:txBody>
      </p:sp>
      <p:sp>
        <p:nvSpPr>
          <p:cNvPr id="87042" name="Rectangle 2"/>
          <p:cNvSpPr>
            <a:spLocks noGrp="1" noRot="1" noChangeAspect="1" noChangeArrowheads="1" noTextEdit="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74763F-AABE-49BC-8130-CB8ACA3BA5DB}" type="slidenum">
              <a:rPr lang="it-IT" sz="2400">
                <a:latin typeface="Times New Roman" pitchFamily="18" charset="0"/>
              </a:rPr>
              <a:pPr algn="r"/>
              <a:t>87</a:t>
            </a:fld>
            <a:endParaRPr lang="it-IT" sz="2400">
              <a:latin typeface="Times New Roman" pitchFamily="18"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defTabSz="914400" eaLnBrk="1" hangingPunct="1"/>
            <a:endParaRPr lang="it-IT" smtClean="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2813"/>
            <a:fld id="{CC5BA90E-D49A-4220-B2BC-1ED6199F4A5D}" type="slidenum">
              <a:rPr lang="it-IT" sz="1200">
                <a:latin typeface="Arial" charset="0"/>
              </a:rPr>
              <a:pPr algn="r" defTabSz="912813"/>
              <a:t>88</a:t>
            </a:fld>
            <a:endParaRPr lang="it-IT" sz="1200">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947B465-6069-43B3-BE05-31515C04394E}" type="slidenum">
              <a:rPr lang="it-IT" altLang="it-IT" sz="1200">
                <a:latin typeface="Times New Roman" pitchFamily="18" charset="0"/>
              </a:rPr>
              <a:pPr algn="r"/>
              <a:t>89</a:t>
            </a:fld>
            <a:endParaRPr lang="it-IT" altLang="it-IT" sz="1200">
              <a:latin typeface="Times New Roman" pitchFamily="18" charset="0"/>
            </a:endParaRPr>
          </a:p>
        </p:txBody>
      </p:sp>
      <p:sp>
        <p:nvSpPr>
          <p:cNvPr id="93186" name="Rectangle 2"/>
          <p:cNvSpPr>
            <a:spLocks noGrp="1" noRot="1" noChangeArrowheads="1" noTextEdit="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2CB49C2-0033-4BFB-B6FD-F82FFBE602FF}" type="slidenum">
              <a:rPr lang="it-IT" altLang="it-IT" sz="1200">
                <a:latin typeface="Times New Roman" pitchFamily="18" charset="0"/>
              </a:rPr>
              <a:pPr algn="r"/>
              <a:t>90</a:t>
            </a:fld>
            <a:endParaRPr lang="it-IT" altLang="it-IT" sz="1200">
              <a:latin typeface="Times New Roman" pitchFamily="18" charset="0"/>
            </a:endParaRPr>
          </a:p>
        </p:txBody>
      </p:sp>
      <p:sp>
        <p:nvSpPr>
          <p:cNvPr id="95234" name="Rectangle 2"/>
          <p:cNvSpPr>
            <a:spLocks noGrp="1" noRot="1" noChangeAspect="1" noChangeArrowheads="1" noTextEdit="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C83CEC-F019-4EED-AC0D-6C7A82F1F568}" type="slidenum">
              <a:rPr lang="it-IT" altLang="it-IT" sz="1200">
                <a:latin typeface="Times New Roman" pitchFamily="18" charset="0"/>
              </a:rPr>
              <a:pPr algn="r"/>
              <a:t>91</a:t>
            </a:fld>
            <a:endParaRPr lang="it-IT" altLang="it-IT" sz="1200">
              <a:latin typeface="Times New Roman" pitchFamily="18" charset="0"/>
            </a:endParaRPr>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CAFE0F2-C74D-4CCC-9D3A-96F323825C39}" type="slidenum">
              <a:rPr lang="it-IT" altLang="it-IT" sz="1200">
                <a:latin typeface="Times New Roman" pitchFamily="18" charset="0"/>
              </a:rPr>
              <a:pPr algn="r"/>
              <a:t>92</a:t>
            </a:fld>
            <a:endParaRPr lang="it-IT" altLang="it-IT" sz="1200">
              <a:latin typeface="Times New Roman" pitchFamily="18" charset="0"/>
            </a:endParaRPr>
          </a:p>
        </p:txBody>
      </p:sp>
      <p:sp>
        <p:nvSpPr>
          <p:cNvPr id="99330" name="Rectangle 2"/>
          <p:cNvSpPr>
            <a:spLocks noGrp="1" noRo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C5A0FC4-C68F-4E79-90F9-406F0F536CF3}" type="slidenum">
              <a:rPr lang="it-IT" altLang="it-IT" sz="1200">
                <a:latin typeface="Times New Roman" pitchFamily="18" charset="0"/>
              </a:rPr>
              <a:pPr algn="r"/>
              <a:t>93</a:t>
            </a:fld>
            <a:endParaRPr lang="it-IT" altLang="it-IT" sz="1200">
              <a:latin typeface="Times New Roman" pitchFamily="18" charset="0"/>
            </a:endParaRPr>
          </a:p>
        </p:txBody>
      </p:sp>
      <p:sp>
        <p:nvSpPr>
          <p:cNvPr id="101378" name="Rectangle 2"/>
          <p:cNvSpPr>
            <a:spLocks noGrp="1" noRot="1" noChangeArrowheads="1" noTextEdit="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CE56F5-9AA1-498C-B0FB-EF9D3C05C3BD}" type="slidenum">
              <a:rPr lang="it-IT" sz="1200">
                <a:latin typeface="Times New Roman" pitchFamily="18" charset="0"/>
              </a:rPr>
              <a:pPr algn="r"/>
              <a:t>94</a:t>
            </a:fld>
            <a:endParaRPr lang="it-IT" sz="1200">
              <a:latin typeface="Times New Roman" pitchFamily="18" charset="0"/>
            </a:endParaRPr>
          </a:p>
        </p:txBody>
      </p:sp>
      <p:sp>
        <p:nvSpPr>
          <p:cNvPr id="103426"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a:ln/>
        </p:spPr>
      </p:sp>
      <p:sp>
        <p:nvSpPr>
          <p:cNvPr id="30722"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FC832CC-FABB-482B-AD98-5DDD4654D19A}" type="slidenum">
              <a:rPr lang="it-IT" sz="1200">
                <a:latin typeface="Times New Roman" pitchFamily="18" charset="0"/>
              </a:rPr>
              <a:pPr algn="r"/>
              <a:t>95</a:t>
            </a:fld>
            <a:endParaRPr lang="it-IT" sz="1200">
              <a:latin typeface="Times New Roman" pitchFamily="18" charset="0"/>
            </a:endParaRPr>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1A31A92-F211-48F1-A86F-3982FB2D3854}" type="slidenum">
              <a:rPr lang="it-IT" sz="1200">
                <a:latin typeface="Times New Roman" pitchFamily="18" charset="0"/>
              </a:rPr>
              <a:pPr algn="r"/>
              <a:t>96</a:t>
            </a:fld>
            <a:endParaRPr lang="it-IT" sz="1200">
              <a:latin typeface="Times New Roman" pitchFamily="18" charset="0"/>
            </a:endParaRPr>
          </a:p>
        </p:txBody>
      </p:sp>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C55DFB3-E60B-40C2-A590-37D22A7514C8}" type="slidenum">
              <a:rPr lang="it-IT" sz="1200">
                <a:latin typeface="Times New Roman" pitchFamily="18" charset="0"/>
              </a:rPr>
              <a:pPr algn="r"/>
              <a:t>97</a:t>
            </a:fld>
            <a:endParaRPr lang="it-IT" sz="1200">
              <a:latin typeface="Times New Roman" pitchFamily="18" charset="0"/>
            </a:endParaRPr>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853D222E-7719-49EC-918D-94D42E303913}" type="slidenum">
              <a:rPr lang="it-IT" altLang="it-IT" sz="1200">
                <a:latin typeface="Times New Roman" pitchFamily="18" charset="0"/>
              </a:rPr>
              <a:pPr algn="r" defTabSz="457200"/>
              <a:t>98</a:t>
            </a:fld>
            <a:endParaRPr lang="it-IT" altLang="it-IT" sz="1200">
              <a:latin typeface="Times New Roman" pitchFamily="18" charset="0"/>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211C9787-59B3-48BD-97E3-7E70D8B4C02E}" type="slidenum">
              <a:rPr lang="it-IT" altLang="it-IT" sz="1200">
                <a:latin typeface="Times New Roman" pitchFamily="18" charset="0"/>
              </a:rPr>
              <a:pPr algn="r" defTabSz="457200"/>
              <a:t>102</a:t>
            </a:fld>
            <a:endParaRPr lang="it-IT" altLang="it-IT" sz="1200">
              <a:latin typeface="Times New Roman" pitchFamily="18"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57043A37-AAA1-47F4-8C99-D8E84EBDAA9D}" type="slidenum">
              <a:rPr lang="it-IT" altLang="it-IT" sz="1200">
                <a:latin typeface="Times New Roman" pitchFamily="18" charset="0"/>
              </a:rPr>
              <a:pPr algn="r" defTabSz="457200"/>
              <a:t>103</a:t>
            </a:fld>
            <a:endParaRPr lang="it-IT" altLang="it-IT" sz="1200">
              <a:latin typeface="Times New Roman" pitchFamily="18"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1E51A4D7-6193-4FBC-A001-3EC3EB6A888F}" type="slidenum">
              <a:rPr lang="it-IT" altLang="it-IT" sz="1200">
                <a:latin typeface="Times New Roman" pitchFamily="18" charset="0"/>
              </a:rPr>
              <a:pPr algn="r" defTabSz="457200"/>
              <a:t>104</a:t>
            </a:fld>
            <a:endParaRPr lang="it-IT" altLang="it-IT" sz="1200">
              <a:latin typeface="Times New Roman" pitchFamily="18"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C9CFDBB3-E597-443C-90B7-A007B52C3CDD}" type="slidenum">
              <a:rPr lang="it-IT" altLang="it-IT" sz="1200">
                <a:latin typeface="Times New Roman" pitchFamily="18" charset="0"/>
              </a:rPr>
              <a:pPr algn="r" defTabSz="457200"/>
              <a:t>105</a:t>
            </a:fld>
            <a:endParaRPr lang="it-IT" altLang="it-IT" sz="1200">
              <a:latin typeface="Times New Roman" pitchFamily="18" charset="0"/>
            </a:endParaRPr>
          </a:p>
        </p:txBody>
      </p:sp>
      <p:sp>
        <p:nvSpPr>
          <p:cNvPr id="152579" name="Rectangle 2"/>
          <p:cNvSpPr>
            <a:spLocks noGrp="1" noRot="1" noChangeAspect="1" noTextEdit="1"/>
          </p:cNvSpPr>
          <p:nvPr>
            <p:ph type="sldImg"/>
          </p:nvPr>
        </p:nvSpPr>
        <p:spPr>
          <a:ln/>
        </p:spPr>
      </p:sp>
      <p:sp>
        <p:nvSpPr>
          <p:cNvPr id="152580" name="Rectangle 3"/>
          <p:cNvSpPr>
            <a:spLocks noGrp="1"/>
          </p:cNvSpPr>
          <p:nvPr>
            <p:ph type="body" idx="1"/>
          </p:nvPr>
        </p:nvSpPr>
        <p:spPr>
          <a:xfrm>
            <a:off x="914400" y="4343400"/>
            <a:ext cx="5029200" cy="4114800"/>
          </a:xfrm>
          <a:noFill/>
          <a:ln/>
        </p:spPr>
        <p:txBody>
          <a:bodyPr/>
          <a:lstStyle/>
          <a:p>
            <a:pPr defTabSz="914400"/>
            <a:endParaRPr lang="it-IT" alt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132009D2-2ECE-4D37-9ED3-9B96861DECAD}" type="slidenum">
              <a:rPr lang="it-IT" altLang="it-IT" sz="1200">
                <a:latin typeface="Times New Roman" pitchFamily="18" charset="0"/>
              </a:rPr>
              <a:pPr algn="r" defTabSz="457200"/>
              <a:t>106</a:t>
            </a:fld>
            <a:endParaRPr lang="it-IT" altLang="it-IT" sz="1200">
              <a:latin typeface="Times New Roman" pitchFamily="18"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F893C257-CCA6-472A-9B85-47299C179E87}" type="slidenum">
              <a:rPr lang="it-IT" altLang="it-IT" sz="1200">
                <a:latin typeface="Times New Roman" pitchFamily="18" charset="0"/>
              </a:rPr>
              <a:pPr algn="r" defTabSz="457200"/>
              <a:t>107</a:t>
            </a:fld>
            <a:endParaRPr lang="it-IT" altLang="it-IT" sz="1200">
              <a:latin typeface="Times New Roman" pitchFamily="18"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a:ln/>
        </p:spPr>
      </p:sp>
      <p:sp>
        <p:nvSpPr>
          <p:cNvPr id="32770"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A9FFBFDD-B146-4F43-BE02-DC396DE5FE61}" type="slidenum">
              <a:rPr lang="it-IT" altLang="it-IT" sz="1200">
                <a:latin typeface="Times New Roman" pitchFamily="18" charset="0"/>
              </a:rPr>
              <a:pPr algn="r" defTabSz="457200"/>
              <a:t>108</a:t>
            </a:fld>
            <a:endParaRPr lang="it-IT" altLang="it-IT" sz="1200">
              <a:latin typeface="Times New Roman" pitchFamily="18"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A1F26FC5-7D1C-46FB-A770-CE6612FA65AE}" type="slidenum">
              <a:rPr lang="it-IT" altLang="it-IT" sz="1200">
                <a:latin typeface="Times New Roman" pitchFamily="18" charset="0"/>
              </a:rPr>
              <a:pPr algn="r" defTabSz="457200"/>
              <a:t>109</a:t>
            </a:fld>
            <a:endParaRPr lang="it-IT" altLang="it-IT" sz="1200">
              <a:latin typeface="Times New Roman" pitchFamily="18"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33D7FBA8-C7E1-4FF0-823B-633FBDADF36B}" type="slidenum">
              <a:rPr lang="it-IT" altLang="it-IT" sz="1200">
                <a:latin typeface="Times New Roman" pitchFamily="18" charset="0"/>
              </a:rPr>
              <a:pPr algn="r" defTabSz="457200"/>
              <a:t>140</a:t>
            </a:fld>
            <a:endParaRPr lang="it-IT" altLang="it-IT" sz="1200">
              <a:latin typeface="Times New Roman" pitchFamily="18"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endParaRPr lang="it-IT" altLang="it-IT"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05A886F-F392-4C9A-AE3C-F6D21B8E8B48}" type="slidenum">
              <a:rPr lang="it-IT" sz="1200">
                <a:latin typeface="Times New Roman" pitchFamily="18" charset="0"/>
              </a:rPr>
              <a:pPr algn="r"/>
              <a:t>142</a:t>
            </a:fld>
            <a:endParaRPr lang="it-IT" sz="1200">
              <a:latin typeface="Times New Roman" pitchFamily="18"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defTabSz="914400" eaLnBrk="1" hangingPunct="1"/>
            <a:endParaRPr lang="it-IT"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a:ln/>
        </p:spPr>
      </p:sp>
      <p:sp>
        <p:nvSpPr>
          <p:cNvPr id="128002"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F6CF02ED-3B3A-4E6B-B166-67D9998C0261}" type="slidenum">
              <a:rPr lang="it-IT" altLang="it-IT" sz="1200">
                <a:latin typeface="Times New Roman" pitchFamily="18" charset="0"/>
                <a:cs typeface="+mn-cs"/>
              </a:rPr>
              <a:pPr algn="r">
                <a:defRPr/>
              </a:pPr>
              <a:t>144</a:t>
            </a:fld>
            <a:endParaRPr lang="it-IT" altLang="it-IT" sz="1200">
              <a:latin typeface="Times New Roman" pitchFamily="18" charset="0"/>
              <a:cs typeface="+mn-cs"/>
            </a:endParaRPr>
          </a:p>
        </p:txBody>
      </p:sp>
      <p:sp>
        <p:nvSpPr>
          <p:cNvPr id="130050"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AA501EB-DB60-4CD2-95D1-E6C12D760341}" type="slidenum">
              <a:rPr lang="it-IT" altLang="it-IT" sz="1200"/>
              <a:pPr algn="r"/>
              <a:t>145</a:t>
            </a:fld>
            <a:endParaRPr lang="it-IT" altLang="it-IT" sz="1200"/>
          </a:p>
        </p:txBody>
      </p:sp>
      <p:sp>
        <p:nvSpPr>
          <p:cNvPr id="132098"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a:ln/>
        </p:spPr>
      </p:sp>
      <p:sp>
        <p:nvSpPr>
          <p:cNvPr id="34818" name="Rectangle 3"/>
          <p:cNvSpPr>
            <a:spLocks noGrp="1"/>
          </p:cNvSpPr>
          <p:nvPr>
            <p:ph type="body" idx="1"/>
          </p:nvPr>
        </p:nvSpPr>
        <p:spPr>
          <a:xfrm>
            <a:off x="914400" y="4343400"/>
            <a:ext cx="5029200" cy="4114800"/>
          </a:xfrm>
          <a:noFill/>
          <a:ln/>
        </p:spPr>
        <p:txBody>
          <a:bodyPr/>
          <a:lstStyle/>
          <a:p>
            <a:endParaRPr lang="it-IT" altLang="it-IT"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a:effectLst>
                  <a:outerShdw blurRad="38100" dist="38100" dir="2700000" algn="tl">
                    <a:srgbClr val="000000">
                      <a:alpha val="43137"/>
                    </a:srgbClr>
                  </a:outerShdw>
                </a:effectLst>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defRPr/>
              </a:pPr>
              <a:endParaRPr lang="it-IT">
                <a:effectLst>
                  <a:outerShdw blurRad="38100" dist="38100" dir="2700000" algn="tl">
                    <a:srgbClr val="000000">
                      <a:alpha val="43137"/>
                    </a:srgbClr>
                  </a:outerShdw>
                </a:effectLst>
                <a:cs typeface="+mn-cs"/>
              </a:endParaRPr>
            </a:p>
          </p:txBody>
        </p:sp>
      </p:grpSp>
      <p:sp>
        <p:nvSpPr>
          <p:cNvPr id="15365" name="Rectangle 5"/>
          <p:cNvSpPr>
            <a:spLocks noGrp="1" noChangeArrowheads="1"/>
          </p:cNvSpPr>
          <p:nvPr>
            <p:ph type="ctrTitle" sz="quarter"/>
          </p:nvPr>
        </p:nvSpPr>
        <p:spPr>
          <a:xfrm>
            <a:off x="1293813" y="762000"/>
            <a:ext cx="7772400" cy="1143000"/>
          </a:xfrm>
        </p:spPr>
        <p:txBody>
          <a:bodyPr anchor="b"/>
          <a:lstStyle>
            <a:lvl1pPr>
              <a:defRPr/>
            </a:lvl1pPr>
          </a:lstStyle>
          <a:p>
            <a:r>
              <a:rPr lang="it-IT"/>
              <a:t>Fare clic per modificare lo stile del titolo dello schema</a:t>
            </a:r>
          </a:p>
        </p:txBody>
      </p:sp>
      <p:sp>
        <p:nvSpPr>
          <p:cNvPr id="15366"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it-IT"/>
              <a:t>Fare clic per modificare lo stile del sottotitolo dello schema</a:t>
            </a:r>
          </a:p>
        </p:txBody>
      </p:sp>
      <p:sp>
        <p:nvSpPr>
          <p:cNvPr id="7" name="Rectangle 7"/>
          <p:cNvSpPr>
            <a:spLocks noGrp="1" noChangeArrowheads="1"/>
          </p:cNvSpPr>
          <p:nvPr>
            <p:ph type="dt" sz="quarter" idx="10"/>
          </p:nvPr>
        </p:nvSpPr>
        <p:spPr/>
        <p:txBody>
          <a:bodyPr/>
          <a:lstStyle>
            <a:lvl1pPr>
              <a:defRPr/>
            </a:lvl1pPr>
          </a:lstStyle>
          <a:p>
            <a:pPr>
              <a:defRPr/>
            </a:pPr>
            <a:endParaRPr lang="it-IT"/>
          </a:p>
        </p:txBody>
      </p:sp>
      <p:sp>
        <p:nvSpPr>
          <p:cNvPr id="8" name="Rectangle 8"/>
          <p:cNvSpPr>
            <a:spLocks noGrp="1" noChangeArrowheads="1"/>
          </p:cNvSpPr>
          <p:nvPr>
            <p:ph type="ftr" sz="quarter" idx="11"/>
          </p:nvPr>
        </p:nvSpPr>
        <p:spPr/>
        <p:txBody>
          <a:bodyPr/>
          <a:lstStyle>
            <a:lvl1pPr>
              <a:defRPr/>
            </a:lvl1pPr>
          </a:lstStyle>
          <a:p>
            <a:pPr>
              <a:defRPr/>
            </a:pPr>
            <a:endParaRPr lang="it-IT"/>
          </a:p>
        </p:txBody>
      </p:sp>
      <p:sp>
        <p:nvSpPr>
          <p:cNvPr id="9" name="Rectangle 9"/>
          <p:cNvSpPr>
            <a:spLocks noGrp="1" noChangeArrowheads="1"/>
          </p:cNvSpPr>
          <p:nvPr>
            <p:ph type="sldNum" sz="quarter" idx="12"/>
          </p:nvPr>
        </p:nvSpPr>
        <p:spPr/>
        <p:txBody>
          <a:bodyPr/>
          <a:lstStyle>
            <a:lvl1pPr>
              <a:defRPr/>
            </a:lvl1pPr>
          </a:lstStyle>
          <a:p>
            <a:pPr>
              <a:defRPr/>
            </a:pPr>
            <a:fld id="{286BC2D2-BC16-4795-87AB-286BCDD4C7AD}"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7D7EECBF-1300-4FDA-BBF2-A7674A73FDF1}"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E0455D45-4056-45AF-864A-BA055EBCF3B1}" type="slidenum">
              <a:rPr lang="it-IT"/>
              <a:pPr>
                <a:defRPr/>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6"/>
          <p:cNvSpPr>
            <a:spLocks noGrp="1" noChangeArrowheads="1"/>
          </p:cNvSpPr>
          <p:nvPr>
            <p:ph type="dt" sz="half" idx="10"/>
          </p:nvPr>
        </p:nvSpPr>
        <p:spPr>
          <a:ln/>
        </p:spPr>
        <p:txBody>
          <a:bodyPr/>
          <a:lstStyle>
            <a:lvl1pPr>
              <a:defRPr/>
            </a:lvl1pPr>
          </a:lstStyle>
          <a:p>
            <a:pPr>
              <a:defRPr/>
            </a:pPr>
            <a:endParaRPr lang="it-IT"/>
          </a:p>
        </p:txBody>
      </p:sp>
      <p:sp>
        <p:nvSpPr>
          <p:cNvPr id="4" name="Rectangle 7"/>
          <p:cNvSpPr>
            <a:spLocks noGrp="1" noChangeArrowheads="1"/>
          </p:cNvSpPr>
          <p:nvPr>
            <p:ph type="ftr" sz="quarter" idx="11"/>
          </p:nvPr>
        </p:nvSpPr>
        <p:spPr>
          <a:ln/>
        </p:spPr>
        <p:txBody>
          <a:bodyPr/>
          <a:lstStyle>
            <a:lvl1pPr>
              <a:defRPr/>
            </a:lvl1pPr>
          </a:lstStyle>
          <a:p>
            <a:pPr>
              <a:defRPr/>
            </a:pPr>
            <a:endParaRPr lang="it-IT"/>
          </a:p>
        </p:txBody>
      </p:sp>
      <p:sp>
        <p:nvSpPr>
          <p:cNvPr id="5" name="Rectangle 8"/>
          <p:cNvSpPr>
            <a:spLocks noGrp="1" noChangeArrowheads="1"/>
          </p:cNvSpPr>
          <p:nvPr>
            <p:ph type="sldNum" sz="quarter" idx="12"/>
          </p:nvPr>
        </p:nvSpPr>
        <p:spPr>
          <a:ln/>
        </p:spPr>
        <p:txBody>
          <a:bodyPr/>
          <a:lstStyle>
            <a:lvl1pPr>
              <a:defRPr/>
            </a:lvl1pPr>
          </a:lstStyle>
          <a:p>
            <a:pPr>
              <a:defRPr/>
            </a:pPr>
            <a:fld id="{616F4E2B-74CC-44D0-BA48-8AC98B888A82}"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0B91E31D-F000-496A-8C20-7D4E84FC5F58}" type="slidenum">
              <a:rPr lang="it-IT"/>
              <a:pPr>
                <a:def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8AE6F715-0E83-47B0-860B-BDA035D1074B}"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4B65A927-FDA8-4CDE-BE6D-C52752648921}"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6"/>
          <p:cNvSpPr>
            <a:spLocks noGrp="1" noChangeArrowheads="1"/>
          </p:cNvSpPr>
          <p:nvPr>
            <p:ph type="dt" sz="half" idx="10"/>
          </p:nvPr>
        </p:nvSpPr>
        <p:spPr>
          <a:ln/>
        </p:spPr>
        <p:txBody>
          <a:bodyPr/>
          <a:lstStyle>
            <a:lvl1pPr>
              <a:defRPr/>
            </a:lvl1pPr>
          </a:lstStyle>
          <a:p>
            <a:pPr>
              <a:defRPr/>
            </a:pPr>
            <a:endParaRPr lang="it-IT"/>
          </a:p>
        </p:txBody>
      </p:sp>
      <p:sp>
        <p:nvSpPr>
          <p:cNvPr id="8" name="Rectangle 7"/>
          <p:cNvSpPr>
            <a:spLocks noGrp="1" noChangeArrowheads="1"/>
          </p:cNvSpPr>
          <p:nvPr>
            <p:ph type="ftr" sz="quarter" idx="11"/>
          </p:nvPr>
        </p:nvSpPr>
        <p:spPr>
          <a:ln/>
        </p:spPr>
        <p:txBody>
          <a:bodyPr/>
          <a:lstStyle>
            <a:lvl1pPr>
              <a:defRPr/>
            </a:lvl1pPr>
          </a:lstStyle>
          <a:p>
            <a:pPr>
              <a:defRPr/>
            </a:pPr>
            <a:endParaRPr lang="it-IT"/>
          </a:p>
        </p:txBody>
      </p:sp>
      <p:sp>
        <p:nvSpPr>
          <p:cNvPr id="9" name="Rectangle 8"/>
          <p:cNvSpPr>
            <a:spLocks noGrp="1" noChangeArrowheads="1"/>
          </p:cNvSpPr>
          <p:nvPr>
            <p:ph type="sldNum" sz="quarter" idx="12"/>
          </p:nvPr>
        </p:nvSpPr>
        <p:spPr>
          <a:ln/>
        </p:spPr>
        <p:txBody>
          <a:bodyPr/>
          <a:lstStyle>
            <a:lvl1pPr>
              <a:defRPr/>
            </a:lvl1pPr>
          </a:lstStyle>
          <a:p>
            <a:pPr>
              <a:defRPr/>
            </a:pPr>
            <a:fld id="{145CD616-B31C-447D-AE8E-AB134EBFC15E}"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6"/>
          <p:cNvSpPr>
            <a:spLocks noGrp="1" noChangeArrowheads="1"/>
          </p:cNvSpPr>
          <p:nvPr>
            <p:ph type="dt" sz="half" idx="10"/>
          </p:nvPr>
        </p:nvSpPr>
        <p:spPr>
          <a:ln/>
        </p:spPr>
        <p:txBody>
          <a:bodyPr/>
          <a:lstStyle>
            <a:lvl1pPr>
              <a:defRPr/>
            </a:lvl1pPr>
          </a:lstStyle>
          <a:p>
            <a:pPr>
              <a:defRPr/>
            </a:pPr>
            <a:endParaRPr lang="it-IT"/>
          </a:p>
        </p:txBody>
      </p:sp>
      <p:sp>
        <p:nvSpPr>
          <p:cNvPr id="4" name="Rectangle 7"/>
          <p:cNvSpPr>
            <a:spLocks noGrp="1" noChangeArrowheads="1"/>
          </p:cNvSpPr>
          <p:nvPr>
            <p:ph type="ftr" sz="quarter" idx="11"/>
          </p:nvPr>
        </p:nvSpPr>
        <p:spPr>
          <a:ln/>
        </p:spPr>
        <p:txBody>
          <a:bodyPr/>
          <a:lstStyle>
            <a:lvl1pPr>
              <a:defRPr/>
            </a:lvl1pPr>
          </a:lstStyle>
          <a:p>
            <a:pPr>
              <a:defRPr/>
            </a:pPr>
            <a:endParaRPr lang="it-IT"/>
          </a:p>
        </p:txBody>
      </p:sp>
      <p:sp>
        <p:nvSpPr>
          <p:cNvPr id="5" name="Rectangle 8"/>
          <p:cNvSpPr>
            <a:spLocks noGrp="1" noChangeArrowheads="1"/>
          </p:cNvSpPr>
          <p:nvPr>
            <p:ph type="sldNum" sz="quarter" idx="12"/>
          </p:nvPr>
        </p:nvSpPr>
        <p:spPr>
          <a:ln/>
        </p:spPr>
        <p:txBody>
          <a:bodyPr/>
          <a:lstStyle>
            <a:lvl1pPr>
              <a:defRPr/>
            </a:lvl1pPr>
          </a:lstStyle>
          <a:p>
            <a:pPr>
              <a:defRPr/>
            </a:pPr>
            <a:fld id="{F8557B86-4505-470A-A76B-4107EC3F5C98}"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it-IT"/>
          </a:p>
        </p:txBody>
      </p:sp>
      <p:sp>
        <p:nvSpPr>
          <p:cNvPr id="3" name="Rectangle 7"/>
          <p:cNvSpPr>
            <a:spLocks noGrp="1" noChangeArrowheads="1"/>
          </p:cNvSpPr>
          <p:nvPr>
            <p:ph type="ftr" sz="quarter" idx="11"/>
          </p:nvPr>
        </p:nvSpPr>
        <p:spPr>
          <a:ln/>
        </p:spPr>
        <p:txBody>
          <a:bodyPr/>
          <a:lstStyle>
            <a:lvl1pPr>
              <a:defRPr/>
            </a:lvl1pPr>
          </a:lstStyle>
          <a:p>
            <a:pPr>
              <a:defRPr/>
            </a:pPr>
            <a:endParaRPr lang="it-IT"/>
          </a:p>
        </p:txBody>
      </p:sp>
      <p:sp>
        <p:nvSpPr>
          <p:cNvPr id="4" name="Rectangle 8"/>
          <p:cNvSpPr>
            <a:spLocks noGrp="1" noChangeArrowheads="1"/>
          </p:cNvSpPr>
          <p:nvPr>
            <p:ph type="sldNum" sz="quarter" idx="12"/>
          </p:nvPr>
        </p:nvSpPr>
        <p:spPr>
          <a:ln/>
        </p:spPr>
        <p:txBody>
          <a:bodyPr/>
          <a:lstStyle>
            <a:lvl1pPr>
              <a:defRPr/>
            </a:lvl1pPr>
          </a:lstStyle>
          <a:p>
            <a:pPr>
              <a:defRPr/>
            </a:pPr>
            <a:fld id="{B5B99E6C-EF81-4BF6-9E74-1E02C0ECFEF7}"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1E508FE1-5F84-49CD-A720-3A43BF5DB1D4}"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07F9E7B3-D12D-4B71-9CFD-995BFF468664}"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143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a:effectLst>
                  <a:outerShdw blurRad="38100" dist="38100" dir="2700000" algn="tl">
                    <a:srgbClr val="000000">
                      <a:alpha val="43137"/>
                    </a:srgbClr>
                  </a:outerShdw>
                </a:effectLst>
                <a:cs typeface="+mn-cs"/>
              </a:endParaRPr>
            </a:p>
          </p:txBody>
        </p:sp>
        <p:sp>
          <p:nvSpPr>
            <p:cNvPr id="14340"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it-IT">
                <a:effectLst>
                  <a:outerShdw blurRad="38100" dist="38100" dir="2700000" algn="tl">
                    <a:srgbClr val="000000">
                      <a:alpha val="43137"/>
                    </a:srgbClr>
                  </a:outerShdw>
                </a:effectLst>
                <a:cs typeface="+mn-cs"/>
              </a:endParaRPr>
            </a:p>
          </p:txBody>
        </p:sp>
      </p:grpSp>
      <p:sp>
        <p:nvSpPr>
          <p:cNvPr id="1434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1434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ffectLst/>
                <a:latin typeface="Times New Roman" pitchFamily="18" charset="0"/>
                <a:cs typeface="+mn-cs"/>
              </a:defRPr>
            </a:lvl1pPr>
          </a:lstStyle>
          <a:p>
            <a:pPr>
              <a:defRPr/>
            </a:pPr>
            <a:endParaRPr lang="it-IT"/>
          </a:p>
        </p:txBody>
      </p:sp>
      <p:sp>
        <p:nvSpPr>
          <p:cNvPr id="1434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ffectLst/>
                <a:latin typeface="Times New Roman" pitchFamily="18" charset="0"/>
                <a:cs typeface="+mn-cs"/>
              </a:defRPr>
            </a:lvl1pPr>
          </a:lstStyle>
          <a:p>
            <a:pPr>
              <a:defRPr/>
            </a:pPr>
            <a:endParaRPr lang="it-IT"/>
          </a:p>
        </p:txBody>
      </p:sp>
      <p:sp>
        <p:nvSpPr>
          <p:cNvPr id="14344"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ffectLst/>
                <a:latin typeface="Times New Roman" pitchFamily="18" charset="0"/>
                <a:cs typeface="+mn-cs"/>
              </a:defRPr>
            </a:lvl1pPr>
          </a:lstStyle>
          <a:p>
            <a:pPr>
              <a:defRPr/>
            </a:pPr>
            <a:fld id="{C0F50C8D-F81B-4C79-A521-EE05E837E66A}" type="slidenum">
              <a:rPr lang="it-IT"/>
              <a:pPr>
                <a:defRPr/>
              </a:pPr>
              <a:t>‹#›</a:t>
            </a:fld>
            <a:endParaRPr lang="it-IT"/>
          </a:p>
        </p:txBody>
      </p:sp>
      <p:sp>
        <p:nvSpPr>
          <p:cNvPr id="1031"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3663"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1313" indent="-341313"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1413" indent="-227013"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598613" indent="-227013" algn="l" rtl="0" eaLnBrk="0" fontAlgn="base" hangingPunct="0">
        <a:spcBef>
          <a:spcPct val="20000"/>
        </a:spcBef>
        <a:spcAft>
          <a:spcPct val="0"/>
        </a:spcAft>
        <a:buClr>
          <a:schemeClr val="tx1"/>
        </a:buClr>
        <a:buChar char="–"/>
        <a:defRPr sz="2000">
          <a:solidFill>
            <a:schemeClr val="tx1"/>
          </a:solidFill>
          <a:latin typeface="+mn-lt"/>
        </a:defRPr>
      </a:lvl4pPr>
      <a:lvl5pPr marL="2055813" indent="-227013"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jpe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eg"/><Relationship Id="rId7" Type="http://schemas.openxmlformats.org/officeDocument/2006/relationships/diagramColors" Target="../diagrams/colors7.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eg"/><Relationship Id="rId7" Type="http://schemas.openxmlformats.org/officeDocument/2006/relationships/diagramColors" Target="../diagrams/colors8.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File:Autodominant.jpg"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File:Nonphos_RET.jpe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9.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5.wmf"/><Relationship Id="rId4" Type="http://schemas.openxmlformats.org/officeDocument/2006/relationships/image" Target="../media/image64.wmf"/></Relationships>
</file>

<file path=ppt/slides/_rels/slide72.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wmf"/></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wmf"/></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ttangolo 10"/>
          <p:cNvSpPr>
            <a:spLocks noChangeArrowheads="1"/>
          </p:cNvSpPr>
          <p:nvPr/>
        </p:nvSpPr>
        <p:spPr bwMode="auto">
          <a:xfrm>
            <a:off x="438150" y="1228725"/>
            <a:ext cx="8299450" cy="823913"/>
          </a:xfrm>
          <a:prstGeom prst="rect">
            <a:avLst/>
          </a:prstGeom>
          <a:solidFill>
            <a:schemeClr val="tx1"/>
          </a:solidFill>
          <a:ln w="9525">
            <a:noFill/>
            <a:miter lim="800000"/>
            <a:headEnd/>
            <a:tailEnd/>
          </a:ln>
        </p:spPr>
        <p:txBody>
          <a:bodyPr wrap="none">
            <a:spAutoFit/>
          </a:bodyPr>
          <a:lstStyle/>
          <a:p>
            <a:r>
              <a:rPr lang="it-IT" sz="4800">
                <a:solidFill>
                  <a:srgbClr val="0000BF"/>
                </a:solidFill>
              </a:rPr>
              <a:t>Neoplasie endocrine multiple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ttangolo arrotondato 17"/>
          <p:cNvSpPr>
            <a:spLocks noChangeArrowheads="1"/>
          </p:cNvSpPr>
          <p:nvPr/>
        </p:nvSpPr>
        <p:spPr bwMode="auto">
          <a:xfrm>
            <a:off x="1590675" y="5445125"/>
            <a:ext cx="5329238" cy="863600"/>
          </a:xfrm>
          <a:prstGeom prst="roundRect">
            <a:avLst>
              <a:gd name="adj" fmla="val 16667"/>
            </a:avLst>
          </a:prstGeom>
          <a:solidFill>
            <a:schemeClr val="bg1">
              <a:lumMod val="75000"/>
            </a:schemeClr>
          </a:solidFill>
          <a:ln w="9525" algn="ctr">
            <a:solidFill>
              <a:schemeClr val="tx1"/>
            </a:solidFill>
            <a:round/>
            <a:headEnd/>
            <a:tailEnd/>
          </a:ln>
        </p:spPr>
        <p:txBody>
          <a:bodyPr wrap="none" anchor="ctr"/>
          <a:lstStyle/>
          <a:p>
            <a:pPr algn="ctr">
              <a:defRPr/>
            </a:pPr>
            <a:r>
              <a:rPr lang="it-IT" altLang="it-IT" sz="2400"/>
              <a:t>recidivano frequentemente </a:t>
            </a:r>
          </a:p>
          <a:p>
            <a:pPr algn="ctr">
              <a:defRPr/>
            </a:pPr>
            <a:r>
              <a:rPr lang="it-IT" altLang="it-IT" sz="2400"/>
              <a:t>dopo il primo approccio chirurgico</a:t>
            </a:r>
          </a:p>
        </p:txBody>
      </p:sp>
      <p:sp>
        <p:nvSpPr>
          <p:cNvPr id="21508" name="Rettangolo arrotondato 15"/>
          <p:cNvSpPr>
            <a:spLocks noChangeArrowheads="1"/>
          </p:cNvSpPr>
          <p:nvPr/>
        </p:nvSpPr>
        <p:spPr bwMode="auto">
          <a:xfrm>
            <a:off x="2238375" y="3963988"/>
            <a:ext cx="4032250" cy="863600"/>
          </a:xfrm>
          <a:prstGeom prst="roundRect">
            <a:avLst>
              <a:gd name="adj" fmla="val 16667"/>
            </a:avLst>
          </a:prstGeom>
          <a:solidFill>
            <a:schemeClr val="bg1">
              <a:lumMod val="75000"/>
            </a:schemeClr>
          </a:solidFill>
          <a:ln w="9525" algn="ctr">
            <a:solidFill>
              <a:schemeClr val="tx1"/>
            </a:solidFill>
            <a:round/>
            <a:headEnd/>
            <a:tailEnd/>
          </a:ln>
        </p:spPr>
        <p:txBody>
          <a:bodyPr wrap="none" anchor="ctr"/>
          <a:lstStyle/>
          <a:p>
            <a:pPr algn="ctr">
              <a:defRPr/>
            </a:pPr>
            <a:r>
              <a:rPr lang="it-IT" altLang="it-IT" sz="2400"/>
              <a:t>ma iniziano precocemente</a:t>
            </a:r>
          </a:p>
        </p:txBody>
      </p:sp>
      <p:sp>
        <p:nvSpPr>
          <p:cNvPr id="31747" name="Rettangolo 13"/>
          <p:cNvSpPr>
            <a:spLocks noChangeArrowheads="1"/>
          </p:cNvSpPr>
          <p:nvPr/>
        </p:nvSpPr>
        <p:spPr bwMode="auto">
          <a:xfrm>
            <a:off x="3222625" y="6319838"/>
            <a:ext cx="2862263" cy="277812"/>
          </a:xfrm>
          <a:prstGeom prst="rect">
            <a:avLst/>
          </a:prstGeom>
          <a:noFill/>
          <a:ln w="9525">
            <a:noFill/>
            <a:miter lim="800000"/>
            <a:headEnd/>
            <a:tailEnd/>
          </a:ln>
        </p:spPr>
        <p:txBody>
          <a:bodyPr>
            <a:spAutoFit/>
          </a:bodyPr>
          <a:lstStyle/>
          <a:p>
            <a:r>
              <a:rPr lang="it-IT" altLang="it-IT" sz="1200">
                <a:latin typeface="Times New Roman" pitchFamily="18" charset="0"/>
              </a:rPr>
              <a:t>Norton  et al. Ann Surg 247(3):501–510</a:t>
            </a:r>
          </a:p>
        </p:txBody>
      </p:sp>
      <p:sp>
        <p:nvSpPr>
          <p:cNvPr id="14" name="Rectangle 9"/>
          <p:cNvSpPr>
            <a:spLocks noChangeArrowheads="1"/>
          </p:cNvSpPr>
          <p:nvPr/>
        </p:nvSpPr>
        <p:spPr bwMode="auto">
          <a:xfrm>
            <a:off x="1403350" y="1311275"/>
            <a:ext cx="6264275" cy="8302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Le manifestazioni cliniche sono diverse rispetto alle forme sporadiche ??</a:t>
            </a:r>
          </a:p>
        </p:txBody>
      </p:sp>
      <p:pic>
        <p:nvPicPr>
          <p:cNvPr id="31749"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 name="Rettangolo 1"/>
          <p:cNvSpPr/>
          <p:nvPr/>
        </p:nvSpPr>
        <p:spPr>
          <a:xfrm>
            <a:off x="3732911" y="3239787"/>
            <a:ext cx="1043876"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400" b="1" spc="50" dirty="0">
                <a:ln w="11430"/>
                <a:effectLst>
                  <a:outerShdw blurRad="76200" dist="50800" dir="5400000" algn="tl" rotWithShape="0">
                    <a:srgbClr val="000000">
                      <a:alpha val="65000"/>
                    </a:srgbClr>
                  </a:outerShdw>
                </a:effectLst>
                <a:latin typeface="Arial" pitchFamily="34" charset="0"/>
              </a:rPr>
              <a:t>NO</a:t>
            </a:r>
          </a:p>
        </p:txBody>
      </p:sp>
      <p:sp>
        <p:nvSpPr>
          <p:cNvPr id="18" name="Rettangolo 17"/>
          <p:cNvSpPr/>
          <p:nvPr/>
        </p:nvSpPr>
        <p:spPr>
          <a:xfrm>
            <a:off x="4016643" y="4782435"/>
            <a:ext cx="476412"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000" b="1" spc="50" dirty="0">
                <a:ln w="11430"/>
                <a:effectLst>
                  <a:outerShdw blurRad="76200" dist="50800" dir="5400000" algn="tl" rotWithShape="0">
                    <a:srgbClr val="000000">
                      <a:alpha val="65000"/>
                    </a:srgbClr>
                  </a:outerShdw>
                </a:effectLst>
                <a:latin typeface="Arial" pitchFamily="34" charset="0"/>
              </a:rPr>
              <a:t>e</a:t>
            </a:r>
          </a:p>
        </p:txBody>
      </p:sp>
      <p:graphicFrame>
        <p:nvGraphicFramePr>
          <p:cNvPr id="15" name="Diagramma 14"/>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Rectangle 10"/>
          <p:cNvSpPr>
            <a:spLocks noChangeArrowheads="1"/>
          </p:cNvSpPr>
          <p:nvPr/>
        </p:nvSpPr>
        <p:spPr bwMode="auto">
          <a:xfrm>
            <a:off x="6770688" y="2265363"/>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
        <p:nvSpPr>
          <p:cNvPr id="11" name="Rettangolo 10"/>
          <p:cNvSpPr/>
          <p:nvPr/>
        </p:nvSpPr>
        <p:spPr>
          <a:xfrm>
            <a:off x="2500313" y="1643063"/>
            <a:ext cx="4357687" cy="523875"/>
          </a:xfrm>
          <a:prstGeom prst="rect">
            <a:avLst/>
          </a:prstGeom>
          <a:solidFill>
            <a:schemeClr val="tx1"/>
          </a:solidFill>
          <a:ln>
            <a:solidFill>
              <a:schemeClr val="tx1"/>
            </a:solidFill>
          </a:ln>
        </p:spPr>
        <p:txBody>
          <a:bodyPr>
            <a:spAutoFit/>
          </a:bodyPr>
          <a:lstStyle/>
          <a:p>
            <a:pPr algn="ctr" defTabSz="457200">
              <a:defRPr/>
            </a:pPr>
            <a:r>
              <a:rPr lang="en-US"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X-linked </a:t>
            </a:r>
            <a:r>
              <a:rPr lang="en-US" sz="28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acrogigantism</a:t>
            </a:r>
            <a:endParaRPr lang="it-IT"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Rettangolo 13"/>
          <p:cNvSpPr/>
          <p:nvPr/>
        </p:nvSpPr>
        <p:spPr>
          <a:xfrm>
            <a:off x="1147763" y="3148013"/>
            <a:ext cx="2903537" cy="830262"/>
          </a:xfrm>
          <a:prstGeom prst="rect">
            <a:avLst/>
          </a:prstGeom>
        </p:spPr>
        <p:txBody>
          <a:bodyPr>
            <a:spAutoFit/>
          </a:bodyPr>
          <a:lstStyle/>
          <a:p>
            <a:pPr algn="ctr" defTabSz="457200">
              <a:defRPr/>
            </a:pPr>
            <a:r>
              <a:rPr lang="en-US"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childhood</a:t>
            </a:r>
          </a:p>
          <a:p>
            <a:pPr algn="ctr" defTabSz="457200">
              <a:defRPr/>
            </a:pPr>
            <a:r>
              <a:rPr lang="it-IT"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Late </a:t>
            </a:r>
            <a:r>
              <a:rPr lang="it-IT" sz="24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infancy</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Rettangolo 15"/>
          <p:cNvSpPr/>
          <p:nvPr/>
        </p:nvSpPr>
        <p:spPr>
          <a:xfrm>
            <a:off x="5214938" y="3148013"/>
            <a:ext cx="3071812" cy="461962"/>
          </a:xfrm>
          <a:prstGeom prst="rect">
            <a:avLst/>
          </a:prstGeom>
        </p:spPr>
        <p:txBody>
          <a:bodyPr>
            <a:spAutoFit/>
          </a:bodyPr>
          <a:lstStyle/>
          <a:p>
            <a:pPr algn="ctr" defTabSz="457200">
              <a:defRPr/>
            </a:pPr>
            <a:r>
              <a:rPr lang="it-IT" sz="24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Adolescence</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143368" name="Connettore 4 19"/>
          <p:cNvCxnSpPr>
            <a:cxnSpLocks noChangeShapeType="1"/>
            <a:stCxn id="11" idx="2"/>
            <a:endCxn id="14" idx="0"/>
          </p:cNvCxnSpPr>
          <p:nvPr/>
        </p:nvCxnSpPr>
        <p:spPr bwMode="auto">
          <a:xfrm rot="5400000">
            <a:off x="3149600" y="1617663"/>
            <a:ext cx="981075" cy="2079625"/>
          </a:xfrm>
          <a:prstGeom prst="bentConnector3">
            <a:avLst>
              <a:gd name="adj1" fmla="val 50000"/>
            </a:avLst>
          </a:prstGeom>
          <a:noFill/>
          <a:ln w="76200" algn="ctr">
            <a:solidFill>
              <a:schemeClr val="tx1"/>
            </a:solidFill>
            <a:round/>
            <a:headEnd/>
            <a:tailEnd type="arrow" w="med" len="med"/>
          </a:ln>
        </p:spPr>
      </p:cxnSp>
      <p:cxnSp>
        <p:nvCxnSpPr>
          <p:cNvPr id="143369" name="Forma 21"/>
          <p:cNvCxnSpPr>
            <a:cxnSpLocks noChangeShapeType="1"/>
            <a:stCxn id="11" idx="2"/>
            <a:endCxn id="16" idx="0"/>
          </p:cNvCxnSpPr>
          <p:nvPr/>
        </p:nvCxnSpPr>
        <p:spPr bwMode="auto">
          <a:xfrm rot="16200000" flipH="1">
            <a:off x="5225256" y="1621632"/>
            <a:ext cx="981075" cy="2071688"/>
          </a:xfrm>
          <a:prstGeom prst="bentConnector3">
            <a:avLst>
              <a:gd name="adj1" fmla="val 50000"/>
            </a:avLst>
          </a:prstGeom>
          <a:noFill/>
          <a:ln w="76200" algn="ctr">
            <a:solidFill>
              <a:schemeClr val="tx1"/>
            </a:solidFill>
            <a:round/>
            <a:headEnd/>
            <a:tailEnd type="arrow" w="med" len="med"/>
          </a:ln>
        </p:spPr>
      </p:cxnSp>
      <p:sp>
        <p:nvSpPr>
          <p:cNvPr id="143370" name="Rettangolo 25"/>
          <p:cNvSpPr>
            <a:spLocks noChangeArrowheads="1"/>
          </p:cNvSpPr>
          <p:nvPr/>
        </p:nvSpPr>
        <p:spPr bwMode="auto">
          <a:xfrm>
            <a:off x="3286125" y="6367463"/>
            <a:ext cx="3071813"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Trivellin et al. N Engl J Med 2014; 371:25</a:t>
            </a:r>
          </a:p>
        </p:txBody>
      </p:sp>
      <p:sp>
        <p:nvSpPr>
          <p:cNvPr id="2" name="Rettangolo 1"/>
          <p:cNvSpPr/>
          <p:nvPr/>
        </p:nvSpPr>
        <p:spPr>
          <a:xfrm>
            <a:off x="654050" y="4911725"/>
            <a:ext cx="3140075" cy="708025"/>
          </a:xfrm>
          <a:prstGeom prst="rect">
            <a:avLst/>
          </a:prstGeom>
        </p:spPr>
        <p:txBody>
          <a:bodyPr>
            <a:spAutoFit/>
          </a:bodyPr>
          <a:lstStyle/>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normal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size at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birth</a:t>
            </a:r>
          </a:p>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apid growth during infancy</a:t>
            </a:r>
          </a:p>
        </p:txBody>
      </p:sp>
      <p:sp>
        <p:nvSpPr>
          <p:cNvPr id="3" name="Rettangolo 2"/>
          <p:cNvSpPr/>
          <p:nvPr/>
        </p:nvSpPr>
        <p:spPr>
          <a:xfrm>
            <a:off x="628650" y="4041775"/>
            <a:ext cx="4192588" cy="368300"/>
          </a:xfrm>
          <a:prstGeom prst="rect">
            <a:avLst/>
          </a:prstGeom>
          <a:solidFill>
            <a:schemeClr val="tx1"/>
          </a:solidFill>
        </p:spPr>
        <p:txBody>
          <a:bodyPr wrap="none">
            <a:spAutoFit/>
          </a:bodyPr>
          <a:lstStyle/>
          <a:p>
            <a:pPr defTabSz="457200">
              <a:defRPr/>
            </a:pPr>
            <a:r>
              <a:rPr lang="en-US"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microduplications</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chromosome Xq26.3 </a:t>
            </a:r>
            <a:endParaRPr lang="it-IT" dirty="0">
              <a:solidFill>
                <a:schemeClr val="bg1">
                  <a:lumMod val="75000"/>
                </a:schemeClr>
              </a:solidFill>
              <a:latin typeface="Arial" charset="0"/>
            </a:endParaRPr>
          </a:p>
        </p:txBody>
      </p:sp>
      <p:sp>
        <p:nvSpPr>
          <p:cNvPr id="18" name="Rettangolo 17"/>
          <p:cNvSpPr/>
          <p:nvPr/>
        </p:nvSpPr>
        <p:spPr>
          <a:xfrm>
            <a:off x="4087813" y="4643438"/>
            <a:ext cx="4851400" cy="1476375"/>
          </a:xfrm>
          <a:prstGeom prst="rect">
            <a:avLst/>
          </a:prstGeom>
          <a:solidFill>
            <a:schemeClr val="tx1"/>
          </a:solidFill>
        </p:spPr>
        <p:txBody>
          <a:bodyPr>
            <a:spAutoFit/>
          </a:bodyPr>
          <a:lstStyle/>
          <a:p>
            <a:pPr defTabSz="457200">
              <a:defRPr/>
            </a:pP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diagnosis</a:t>
            </a:r>
          </a:p>
          <a:p>
            <a:pPr defTabSz="457200">
              <a:defRPr/>
            </a:pP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marked </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overall somatic </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p>
          <a:p>
            <a:pPr defTabSz="457200">
              <a:defRPr/>
            </a:pP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median </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height </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SD </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median age, 36 months</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457200">
              <a:defRPr/>
            </a:pP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enlarged </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head circumference (median, 51.2 cm</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defTabSz="457200">
              <a:defRPr/>
            </a:pP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elevated weight </a:t>
            </a:r>
            <a:r>
              <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3" name="Immagine 9"/>
          <p:cNvPicPr>
            <a:picLocks noChangeAspect="1"/>
          </p:cNvPicPr>
          <p:nvPr/>
        </p:nvPicPr>
        <p:blipFill>
          <a:blip r:embed="rId2"/>
          <a:srcRect l="21680" t="15439" r="23148" b="6950"/>
          <a:stretch>
            <a:fillRect/>
          </a:stretch>
        </p:blipFill>
        <p:spPr bwMode="auto">
          <a:xfrm>
            <a:off x="419100" y="1141413"/>
            <a:ext cx="6883400" cy="5443537"/>
          </a:xfrm>
          <a:prstGeom prst="rect">
            <a:avLst/>
          </a:prstGeom>
          <a:noFill/>
          <a:ln w="9525">
            <a:noFill/>
            <a:miter lim="800000"/>
            <a:headEnd/>
            <a:tailEnd/>
          </a:ln>
        </p:spPr>
      </p:pic>
      <p:sp>
        <p:nvSpPr>
          <p:cNvPr id="144394" name="Rettangolo 25"/>
          <p:cNvSpPr>
            <a:spLocks noChangeArrowheads="1"/>
          </p:cNvSpPr>
          <p:nvPr/>
        </p:nvSpPr>
        <p:spPr bwMode="auto">
          <a:xfrm>
            <a:off x="2325688" y="6551613"/>
            <a:ext cx="3071812"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Trivellin et al. N Engl J Med 2014; 371:25</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5410"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pic>
        <p:nvPicPr>
          <p:cNvPr id="145411" name="Picture 16" descr="ANd9GcRsEuRwQbI-k4fiaYgXplT_MlLrC3onYh-akfkrnE6Zt__O1SGqqGjC-bka"/>
          <p:cNvPicPr>
            <a:picLocks noChangeAspect="1" noChangeArrowheads="1"/>
          </p:cNvPicPr>
          <p:nvPr/>
        </p:nvPicPr>
        <p:blipFill>
          <a:blip r:embed="rId3"/>
          <a:srcRect/>
          <a:stretch>
            <a:fillRect/>
          </a:stretch>
        </p:blipFill>
        <p:spPr bwMode="auto">
          <a:xfrm>
            <a:off x="1258888" y="1628775"/>
            <a:ext cx="2286000" cy="1752600"/>
          </a:xfrm>
          <a:prstGeom prst="rect">
            <a:avLst/>
          </a:prstGeom>
          <a:noFill/>
          <a:ln w="9525">
            <a:noFill/>
            <a:miter lim="800000"/>
            <a:headEnd/>
            <a:tailEnd/>
          </a:ln>
        </p:spPr>
      </p:pic>
      <p:sp>
        <p:nvSpPr>
          <p:cNvPr id="14" name="Rectangle 3"/>
          <p:cNvSpPr txBox="1">
            <a:spLocks noChangeArrowheads="1"/>
          </p:cNvSpPr>
          <p:nvPr/>
        </p:nvSpPr>
        <p:spPr>
          <a:xfrm>
            <a:off x="1187450" y="1268413"/>
            <a:ext cx="2428875" cy="360362"/>
          </a:xfrm>
          <a:prstGeom prst="rect">
            <a:avLst/>
          </a:prstGeom>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Birth weight: 3600 g</a:t>
            </a:r>
          </a:p>
        </p:txBody>
      </p:sp>
      <p:grpSp>
        <p:nvGrpSpPr>
          <p:cNvPr id="145413" name="Gruppo 16"/>
          <p:cNvGrpSpPr>
            <a:grpSpLocks/>
          </p:cNvGrpSpPr>
          <p:nvPr/>
        </p:nvGrpSpPr>
        <p:grpSpPr bwMode="auto">
          <a:xfrm>
            <a:off x="3727450" y="2349500"/>
            <a:ext cx="2428875" cy="2805113"/>
            <a:chOff x="3727450" y="2349500"/>
            <a:chExt cx="2428875" cy="2805113"/>
          </a:xfrm>
        </p:grpSpPr>
        <p:pic>
          <p:nvPicPr>
            <p:cNvPr id="145414" name="Picture 19" descr="ANd9GcSlHeTPzK-s5oZHfjKASwyLbsGk3VhX6cijXHG8rmWP2p0YrozJ"/>
            <p:cNvPicPr>
              <a:picLocks noChangeAspect="1" noChangeArrowheads="1"/>
            </p:cNvPicPr>
            <p:nvPr/>
          </p:nvPicPr>
          <p:blipFill>
            <a:blip r:embed="rId4"/>
            <a:srcRect/>
            <a:stretch>
              <a:fillRect/>
            </a:stretch>
          </p:blipFill>
          <p:spPr bwMode="auto">
            <a:xfrm>
              <a:off x="3917950" y="2925763"/>
              <a:ext cx="2047875" cy="2228850"/>
            </a:xfrm>
            <a:prstGeom prst="rect">
              <a:avLst/>
            </a:prstGeom>
            <a:noFill/>
            <a:ln w="9525">
              <a:noFill/>
              <a:miter lim="800000"/>
              <a:headEnd/>
              <a:tailEnd/>
            </a:ln>
          </p:spPr>
        </p:pic>
        <p:sp>
          <p:nvSpPr>
            <p:cNvPr id="2" name="Rectangle 3"/>
            <p:cNvSpPr txBox="1">
              <a:spLocks noChangeArrowheads="1"/>
            </p:cNvSpPr>
            <p:nvPr/>
          </p:nvSpPr>
          <p:spPr>
            <a:xfrm>
              <a:off x="3727450" y="2349500"/>
              <a:ext cx="2428875" cy="647700"/>
            </a:xfrm>
            <a:prstGeom prst="rect">
              <a:avLst/>
            </a:prstGeom>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5 yrs and 3 mo</a:t>
              </a:r>
            </a:p>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height 129 cm</a:t>
              </a:r>
            </a:p>
          </p:txBody>
        </p:sp>
      </p:grpSp>
      <p:sp>
        <p:nvSpPr>
          <p:cNvPr id="3" name="Rectangle 3"/>
          <p:cNvSpPr txBox="1">
            <a:spLocks noChangeArrowheads="1"/>
          </p:cNvSpPr>
          <p:nvPr/>
        </p:nvSpPr>
        <p:spPr bwMode="auto">
          <a:xfrm>
            <a:off x="6227763" y="2781300"/>
            <a:ext cx="2428875" cy="647700"/>
          </a:xfrm>
          <a:prstGeom prst="rect">
            <a:avLst/>
          </a:prstGeom>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6 yrs </a:t>
            </a:r>
          </a:p>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height 135 cm</a:t>
            </a:r>
          </a:p>
        </p:txBody>
      </p:sp>
      <p:pic>
        <p:nvPicPr>
          <p:cNvPr id="145417" name="Picture 23" descr="ANd9GcR6Skj5qBObbF0FuXgmacK7DmAiJRLW-7k6mnyLK46pXNZK4tV3HQ"/>
          <p:cNvPicPr>
            <a:picLocks noChangeAspect="1" noChangeArrowheads="1"/>
          </p:cNvPicPr>
          <p:nvPr/>
        </p:nvPicPr>
        <p:blipFill>
          <a:blip r:embed="rId5"/>
          <a:srcRect/>
          <a:stretch>
            <a:fillRect/>
          </a:stretch>
        </p:blipFill>
        <p:spPr bwMode="auto">
          <a:xfrm>
            <a:off x="6516688" y="3429000"/>
            <a:ext cx="1981200" cy="2305050"/>
          </a:xfrm>
          <a:prstGeom prst="rect">
            <a:avLst/>
          </a:prstGeom>
          <a:noFill/>
          <a:ln w="9525">
            <a:noFill/>
            <a:miter lim="800000"/>
            <a:headEnd/>
            <a:tailEnd/>
          </a:ln>
        </p:spPr>
      </p:pic>
      <p:sp>
        <p:nvSpPr>
          <p:cNvPr id="4" name="Rectangle 3"/>
          <p:cNvSpPr txBox="1">
            <a:spLocks noChangeArrowheads="1"/>
          </p:cNvSpPr>
          <p:nvPr/>
        </p:nvSpPr>
        <p:spPr bwMode="auto">
          <a:xfrm>
            <a:off x="6554788" y="5822950"/>
            <a:ext cx="1943100" cy="287338"/>
          </a:xfrm>
          <a:prstGeom prst="rect">
            <a:avLst/>
          </a:prstGeom>
          <a:solidFill>
            <a:schemeClr val="hlink"/>
          </a:solidFill>
          <a:ln w="9525">
            <a:noFill/>
            <a:miter lim="800000"/>
            <a:headEnd/>
            <a:tailEnd/>
          </a:ln>
        </p:spPr>
        <p:txBody>
          <a:bodyPr anchor="ct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DIAGNOSIS</a:t>
            </a:r>
          </a:p>
        </p:txBody>
      </p:sp>
      <p:sp>
        <p:nvSpPr>
          <p:cNvPr id="20" name="Rectangle 17"/>
          <p:cNvSpPr>
            <a:spLocks noChangeArrowheads="1"/>
          </p:cNvSpPr>
          <p:nvPr/>
        </p:nvSpPr>
        <p:spPr bwMode="auto">
          <a:xfrm>
            <a:off x="2857500" y="6524625"/>
            <a:ext cx="3005138" cy="24606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defTabSz="457200" eaLnBrk="0" hangingPunct="0">
              <a:defRPr/>
            </a:pPr>
            <a:r>
              <a:rPr lang="en-US" altLang="it-IT" sz="1000" dirty="0" err="1">
                <a:latin typeface="+mn-lt"/>
              </a:rPr>
              <a:t>Sambugaro</a:t>
            </a:r>
            <a:r>
              <a:rPr lang="en-US" altLang="it-IT" sz="1000" dirty="0">
                <a:latin typeface="+mn-lt"/>
              </a:rPr>
              <a:t>…, </a:t>
            </a:r>
            <a:r>
              <a:rPr lang="en-US" altLang="it-IT" sz="1000" dirty="0" err="1">
                <a:latin typeface="+mn-lt"/>
              </a:rPr>
              <a:t>Zatelli</a:t>
            </a:r>
            <a:r>
              <a:rPr lang="en-US" altLang="it-IT" sz="1000" dirty="0">
                <a:latin typeface="+mn-lt"/>
              </a:rPr>
              <a:t> MC Endocrine. 2015 ;49:58-64</a:t>
            </a:r>
            <a:endParaRPr lang="en-US" altLang="it-IT" dirty="0">
              <a:latin typeface="+mn-l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7458"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14" name="Rectangle 3"/>
          <p:cNvSpPr txBox="1">
            <a:spLocks noChangeArrowheads="1"/>
          </p:cNvSpPr>
          <p:nvPr/>
        </p:nvSpPr>
        <p:spPr bwMode="auto">
          <a:xfrm>
            <a:off x="323850" y="1700213"/>
            <a:ext cx="2428875" cy="647700"/>
          </a:xfrm>
          <a:prstGeom prst="rect">
            <a:avLst/>
          </a:prstGeom>
          <a:solidFill>
            <a:schemeClr val="hlink"/>
          </a:solidFill>
          <a:ln w="9525">
            <a:solidFill>
              <a:schemeClr val="tx1"/>
            </a:solidFill>
            <a:miter lim="800000"/>
            <a:headEnd/>
            <a:tailEnd/>
          </a:ln>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6 yrs </a:t>
            </a:r>
          </a:p>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FIRST SURGERY</a:t>
            </a:r>
          </a:p>
        </p:txBody>
      </p:sp>
      <p:sp>
        <p:nvSpPr>
          <p:cNvPr id="2" name="Rectangle 3"/>
          <p:cNvSpPr txBox="1">
            <a:spLocks noChangeArrowheads="1"/>
          </p:cNvSpPr>
          <p:nvPr/>
        </p:nvSpPr>
        <p:spPr bwMode="auto">
          <a:xfrm>
            <a:off x="327025" y="2565400"/>
            <a:ext cx="2428875" cy="1008063"/>
          </a:xfrm>
          <a:prstGeom prst="rect">
            <a:avLst/>
          </a:prstGeom>
          <a:noFill/>
          <a:ln w="9525">
            <a:solidFill>
              <a:schemeClr val="tx1"/>
            </a:solidFill>
            <a:miter lim="800000"/>
            <a:headEnd/>
            <a:tailEnd/>
          </a:ln>
        </p:spPr>
        <p:txBody>
          <a:bodyPr anchor="ctr"/>
          <a:lstStyle/>
          <a:p>
            <a:pPr algn="ctr" defTabSz="457200">
              <a:defRPr/>
            </a:pP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Pituitary adenoma with prevalent GH staining</a:t>
            </a:r>
          </a:p>
        </p:txBody>
      </p:sp>
      <p:cxnSp>
        <p:nvCxnSpPr>
          <p:cNvPr id="147461" name="AutoShape 15"/>
          <p:cNvCxnSpPr>
            <a:cxnSpLocks noChangeShapeType="1"/>
            <a:stCxn id="14" idx="2"/>
          </p:cNvCxnSpPr>
          <p:nvPr/>
        </p:nvCxnSpPr>
        <p:spPr bwMode="auto">
          <a:xfrm rot="16200000" flipH="1">
            <a:off x="1431132" y="2455069"/>
            <a:ext cx="217487" cy="3175"/>
          </a:xfrm>
          <a:prstGeom prst="bentConnector3">
            <a:avLst>
              <a:gd name="adj1" fmla="val 49634"/>
            </a:avLst>
          </a:prstGeom>
          <a:noFill/>
          <a:ln w="9525">
            <a:solidFill>
              <a:schemeClr val="tx1"/>
            </a:solidFill>
            <a:miter lim="800000"/>
            <a:headEnd/>
            <a:tailEnd type="triangle" w="med" len="med"/>
          </a:ln>
        </p:spPr>
      </p:cxnSp>
      <p:grpSp>
        <p:nvGrpSpPr>
          <p:cNvPr id="8" name="Gruppo 25"/>
          <p:cNvGrpSpPr>
            <a:grpSpLocks/>
          </p:cNvGrpSpPr>
          <p:nvPr/>
        </p:nvGrpSpPr>
        <p:grpSpPr bwMode="auto">
          <a:xfrm>
            <a:off x="2755900" y="2746375"/>
            <a:ext cx="1933575" cy="647700"/>
            <a:chOff x="2755900" y="2746375"/>
            <a:chExt cx="1933575" cy="647700"/>
          </a:xfrm>
        </p:grpSpPr>
        <p:sp>
          <p:nvSpPr>
            <p:cNvPr id="3" name="Rectangle 3"/>
            <p:cNvSpPr txBox="1">
              <a:spLocks noChangeArrowheads="1"/>
            </p:cNvSpPr>
            <p:nvPr/>
          </p:nvSpPr>
          <p:spPr bwMode="auto">
            <a:xfrm>
              <a:off x="2889250" y="2746375"/>
              <a:ext cx="1800225" cy="647700"/>
            </a:xfrm>
            <a:prstGeom prst="rect">
              <a:avLst/>
            </a:prstGeom>
            <a:noFill/>
            <a:ln w="9525">
              <a:solidFill>
                <a:schemeClr val="tx1"/>
              </a:solidFill>
              <a:miter lim="800000"/>
              <a:headEnd/>
              <a:tailEnd/>
            </a:ln>
          </p:spPr>
          <p:txBody>
            <a:bodyPr/>
            <a:lstStyle/>
            <a:p>
              <a:pPr algn="ctr" defTabSz="457200">
                <a:defRPr/>
              </a:pP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Persistent disease</a:t>
              </a:r>
            </a:p>
          </p:txBody>
        </p:sp>
        <p:cxnSp>
          <p:nvCxnSpPr>
            <p:cNvPr id="147464" name="AutoShape 18"/>
            <p:cNvCxnSpPr>
              <a:cxnSpLocks noChangeShapeType="1"/>
            </p:cNvCxnSpPr>
            <p:nvPr/>
          </p:nvCxnSpPr>
          <p:spPr bwMode="auto">
            <a:xfrm>
              <a:off x="2755900" y="3070225"/>
              <a:ext cx="133350" cy="0"/>
            </a:xfrm>
            <a:prstGeom prst="straightConnector1">
              <a:avLst/>
            </a:prstGeom>
            <a:noFill/>
            <a:ln w="9525">
              <a:solidFill>
                <a:schemeClr val="tx1"/>
              </a:solidFill>
              <a:round/>
              <a:headEnd/>
              <a:tailEnd type="triangle" w="med" len="med"/>
            </a:ln>
          </p:spPr>
        </p:cxnSp>
      </p:grpSp>
      <p:pic>
        <p:nvPicPr>
          <p:cNvPr id="147465" name="Picture 29" descr="Transnasal_surgery"/>
          <p:cNvPicPr>
            <a:picLocks noChangeAspect="1" noChangeArrowheads="1"/>
          </p:cNvPicPr>
          <p:nvPr/>
        </p:nvPicPr>
        <p:blipFill>
          <a:blip r:embed="rId3"/>
          <a:srcRect/>
          <a:stretch>
            <a:fillRect/>
          </a:stretch>
        </p:blipFill>
        <p:spPr bwMode="auto">
          <a:xfrm>
            <a:off x="323850" y="3940175"/>
            <a:ext cx="3252788" cy="2439988"/>
          </a:xfrm>
          <a:prstGeom prst="rect">
            <a:avLst/>
          </a:prstGeom>
          <a:noFill/>
          <a:ln w="9525">
            <a:noFill/>
            <a:miter lim="800000"/>
            <a:headEnd/>
            <a:tailEnd/>
          </a:ln>
        </p:spPr>
      </p:pic>
      <p:grpSp>
        <p:nvGrpSpPr>
          <p:cNvPr id="10" name="Gruppo 26"/>
          <p:cNvGrpSpPr>
            <a:grpSpLocks/>
          </p:cNvGrpSpPr>
          <p:nvPr/>
        </p:nvGrpSpPr>
        <p:grpSpPr bwMode="auto">
          <a:xfrm>
            <a:off x="2574925" y="3276600"/>
            <a:ext cx="4373563" cy="1233488"/>
            <a:chOff x="2574925" y="3276600"/>
            <a:chExt cx="4373563" cy="1233488"/>
          </a:xfrm>
        </p:grpSpPr>
        <p:cxnSp>
          <p:nvCxnSpPr>
            <p:cNvPr id="147467" name="AutoShape 19"/>
            <p:cNvCxnSpPr>
              <a:cxnSpLocks noChangeShapeType="1"/>
            </p:cNvCxnSpPr>
            <p:nvPr/>
          </p:nvCxnSpPr>
          <p:spPr bwMode="auto">
            <a:xfrm>
              <a:off x="3789363" y="3394075"/>
              <a:ext cx="0" cy="322263"/>
            </a:xfrm>
            <a:prstGeom prst="straightConnector1">
              <a:avLst/>
            </a:prstGeom>
            <a:noFill/>
            <a:ln w="9525">
              <a:solidFill>
                <a:schemeClr val="tx1"/>
              </a:solidFill>
              <a:round/>
              <a:headEnd/>
              <a:tailEnd type="triangle" w="med" len="med"/>
            </a:ln>
          </p:spPr>
        </p:cxnSp>
        <p:sp>
          <p:nvSpPr>
            <p:cNvPr id="4" name="Rectangle 3"/>
            <p:cNvSpPr txBox="1">
              <a:spLocks noChangeArrowheads="1"/>
            </p:cNvSpPr>
            <p:nvPr/>
          </p:nvSpPr>
          <p:spPr bwMode="auto">
            <a:xfrm>
              <a:off x="5148263" y="3573463"/>
              <a:ext cx="1800225" cy="936625"/>
            </a:xfrm>
            <a:prstGeom prst="rect">
              <a:avLst/>
            </a:prstGeom>
            <a:noFill/>
            <a:ln w="9525">
              <a:solidFill>
                <a:schemeClr val="tx1"/>
              </a:solidFill>
              <a:miter lim="800000"/>
              <a:headEnd/>
              <a:tailEnd/>
            </a:ln>
          </p:spPr>
          <p:txBody>
            <a:bodyPr/>
            <a:lstStyle/>
            <a:p>
              <a:pPr algn="ctr" defTabSz="457200">
                <a:defRPr/>
              </a:pP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Biochemically persistent disease</a:t>
              </a:r>
            </a:p>
          </p:txBody>
        </p:sp>
        <p:cxnSp>
          <p:nvCxnSpPr>
            <p:cNvPr id="147469" name="AutoShape 21"/>
            <p:cNvCxnSpPr>
              <a:cxnSpLocks noChangeShapeType="1"/>
            </p:cNvCxnSpPr>
            <p:nvPr/>
          </p:nvCxnSpPr>
          <p:spPr bwMode="auto">
            <a:xfrm>
              <a:off x="5003800" y="4040188"/>
              <a:ext cx="144463" cy="1587"/>
            </a:xfrm>
            <a:prstGeom prst="straightConnector1">
              <a:avLst/>
            </a:prstGeom>
            <a:noFill/>
            <a:ln w="9525">
              <a:solidFill>
                <a:schemeClr val="tx1"/>
              </a:solidFill>
              <a:round/>
              <a:headEnd/>
              <a:tailEnd type="triangle" w="med" len="med"/>
            </a:ln>
          </p:spPr>
        </p:cxnSp>
        <p:sp>
          <p:nvSpPr>
            <p:cNvPr id="147470" name="AutoShape 27"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defTabSz="457200"/>
              <a:endParaRPr lang="it-IT" altLang="it-IT" sz="2400">
                <a:latin typeface="Calibri" pitchFamily="34" charset="0"/>
              </a:endParaRPr>
            </a:p>
          </p:txBody>
        </p:sp>
        <p:sp>
          <p:nvSpPr>
            <p:cNvPr id="7" name="Rectangle 3"/>
            <p:cNvSpPr txBox="1">
              <a:spLocks noChangeArrowheads="1"/>
            </p:cNvSpPr>
            <p:nvPr/>
          </p:nvSpPr>
          <p:spPr bwMode="auto">
            <a:xfrm>
              <a:off x="2574925" y="3716338"/>
              <a:ext cx="2428875" cy="647700"/>
            </a:xfrm>
            <a:prstGeom prst="rect">
              <a:avLst/>
            </a:prstGeom>
            <a:solidFill>
              <a:schemeClr val="hlink"/>
            </a:solidFill>
            <a:ln w="9525">
              <a:solidFill>
                <a:schemeClr val="tx1"/>
              </a:solidFill>
              <a:miter lim="800000"/>
              <a:headEnd/>
              <a:tailEnd/>
            </a:ln>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7 yrs </a:t>
              </a:r>
            </a:p>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SECOND SURGERY</a:t>
              </a:r>
            </a:p>
          </p:txBody>
        </p:sp>
      </p:grpSp>
      <p:grpSp>
        <p:nvGrpSpPr>
          <p:cNvPr id="11" name="Gruppo 28"/>
          <p:cNvGrpSpPr>
            <a:grpSpLocks/>
          </p:cNvGrpSpPr>
          <p:nvPr/>
        </p:nvGrpSpPr>
        <p:grpSpPr bwMode="auto">
          <a:xfrm>
            <a:off x="5148263" y="3016250"/>
            <a:ext cx="3816350" cy="2770188"/>
            <a:chOff x="5148263" y="3016250"/>
            <a:chExt cx="3816350" cy="2770204"/>
          </a:xfrm>
        </p:grpSpPr>
        <p:grpSp>
          <p:nvGrpSpPr>
            <p:cNvPr id="147473" name="Gruppo 27"/>
            <p:cNvGrpSpPr>
              <a:grpSpLocks/>
            </p:cNvGrpSpPr>
            <p:nvPr/>
          </p:nvGrpSpPr>
          <p:grpSpPr bwMode="auto">
            <a:xfrm>
              <a:off x="5148263" y="4491054"/>
              <a:ext cx="3816350" cy="1295400"/>
              <a:chOff x="5148263" y="4510088"/>
              <a:chExt cx="3816350" cy="1295400"/>
            </a:xfrm>
          </p:grpSpPr>
          <p:sp>
            <p:nvSpPr>
              <p:cNvPr id="5" name="Rectangle 3"/>
              <p:cNvSpPr txBox="1">
                <a:spLocks noChangeArrowheads="1"/>
              </p:cNvSpPr>
              <p:nvPr/>
            </p:nvSpPr>
            <p:spPr bwMode="auto">
              <a:xfrm>
                <a:off x="5148263" y="4868858"/>
                <a:ext cx="1800225" cy="936630"/>
              </a:xfrm>
              <a:prstGeom prst="rect">
                <a:avLst/>
              </a:prstGeom>
              <a:solidFill>
                <a:schemeClr val="bg1"/>
              </a:solidFill>
              <a:ln w="9525">
                <a:solidFill>
                  <a:schemeClr val="tx1"/>
                </a:solidFill>
                <a:miter lim="800000"/>
                <a:headEnd/>
                <a:tailEnd/>
              </a:ln>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8 yrs</a:t>
                </a:r>
              </a:p>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external radiotherapy</a:t>
                </a:r>
              </a:p>
            </p:txBody>
          </p:sp>
          <p:cxnSp>
            <p:nvCxnSpPr>
              <p:cNvPr id="147475" name="AutoShape 23"/>
              <p:cNvCxnSpPr>
                <a:cxnSpLocks noChangeShapeType="1"/>
              </p:cNvCxnSpPr>
              <p:nvPr/>
            </p:nvCxnSpPr>
            <p:spPr bwMode="auto">
              <a:xfrm>
                <a:off x="6048375" y="4510088"/>
                <a:ext cx="0" cy="358775"/>
              </a:xfrm>
              <a:prstGeom prst="straightConnector1">
                <a:avLst/>
              </a:prstGeom>
              <a:noFill/>
              <a:ln w="9525">
                <a:solidFill>
                  <a:schemeClr val="tx1"/>
                </a:solidFill>
                <a:round/>
                <a:headEnd/>
                <a:tailEnd type="triangle" w="med" len="med"/>
              </a:ln>
            </p:spPr>
          </p:cxnSp>
          <p:sp>
            <p:nvSpPr>
              <p:cNvPr id="6" name="Rectangle 3"/>
              <p:cNvSpPr txBox="1">
                <a:spLocks noChangeArrowheads="1"/>
              </p:cNvSpPr>
              <p:nvPr/>
            </p:nvSpPr>
            <p:spPr bwMode="auto">
              <a:xfrm>
                <a:off x="7164388" y="4868858"/>
                <a:ext cx="1800225" cy="936630"/>
              </a:xfrm>
              <a:prstGeom prst="rect">
                <a:avLst/>
              </a:prstGeom>
              <a:noFill/>
              <a:ln w="9525">
                <a:solidFill>
                  <a:schemeClr val="tx1"/>
                </a:solidFill>
                <a:miter lim="800000"/>
                <a:headEnd/>
                <a:tailEnd/>
              </a:ln>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Biochemically persistent disease</a:t>
                </a:r>
              </a:p>
            </p:txBody>
          </p:sp>
          <p:cxnSp>
            <p:nvCxnSpPr>
              <p:cNvPr id="147477" name="AutoShape 25"/>
              <p:cNvCxnSpPr>
                <a:cxnSpLocks noChangeShapeType="1"/>
              </p:cNvCxnSpPr>
              <p:nvPr/>
            </p:nvCxnSpPr>
            <p:spPr bwMode="auto">
              <a:xfrm>
                <a:off x="6948488" y="5337175"/>
                <a:ext cx="215900" cy="0"/>
              </a:xfrm>
              <a:prstGeom prst="straightConnector1">
                <a:avLst/>
              </a:prstGeom>
              <a:noFill/>
              <a:ln w="9525">
                <a:solidFill>
                  <a:schemeClr val="tx1"/>
                </a:solidFill>
                <a:round/>
                <a:headEnd/>
                <a:tailEnd type="triangle" w="med" len="med"/>
              </a:ln>
            </p:spPr>
          </p:cxnSp>
        </p:grpSp>
        <p:pic>
          <p:nvPicPr>
            <p:cNvPr id="147478" name="Picture 31" descr="ANd9GcR34gXuV_XA_Orb8GY3X5UgAT2rPOIxgqBg3vC0ir6lFCMeJbTAnQ"/>
            <p:cNvPicPr>
              <a:picLocks noChangeAspect="1" noChangeArrowheads="1"/>
            </p:cNvPicPr>
            <p:nvPr/>
          </p:nvPicPr>
          <p:blipFill>
            <a:blip r:embed="rId4"/>
            <a:srcRect/>
            <a:stretch>
              <a:fillRect/>
            </a:stretch>
          </p:blipFill>
          <p:spPr bwMode="auto">
            <a:xfrm>
              <a:off x="7164388" y="3016250"/>
              <a:ext cx="1781175" cy="1636713"/>
            </a:xfrm>
            <a:prstGeom prst="rect">
              <a:avLst/>
            </a:prstGeom>
            <a:noFill/>
            <a:ln w="9525">
              <a:noFill/>
              <a:miter lim="800000"/>
              <a:headEnd/>
              <a:tailEnd/>
            </a:ln>
          </p:spPr>
        </p:pic>
      </p:grpSp>
      <p:sp>
        <p:nvSpPr>
          <p:cNvPr id="31" name="Rectangle 17"/>
          <p:cNvSpPr>
            <a:spLocks noChangeArrowheads="1"/>
          </p:cNvSpPr>
          <p:nvPr/>
        </p:nvSpPr>
        <p:spPr bwMode="auto">
          <a:xfrm>
            <a:off x="3778250" y="6510338"/>
            <a:ext cx="3005138" cy="246062"/>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defTabSz="457200" eaLnBrk="0" hangingPunct="0">
              <a:defRPr/>
            </a:pPr>
            <a:r>
              <a:rPr lang="en-US" altLang="it-IT" sz="1000" dirty="0" err="1">
                <a:latin typeface="+mn-lt"/>
              </a:rPr>
              <a:t>Sambugaro</a:t>
            </a:r>
            <a:r>
              <a:rPr lang="en-US" altLang="it-IT" sz="1000" dirty="0">
                <a:latin typeface="+mn-lt"/>
              </a:rPr>
              <a:t>…, </a:t>
            </a:r>
            <a:r>
              <a:rPr lang="en-US" altLang="it-IT" sz="1000" dirty="0" err="1">
                <a:latin typeface="+mn-lt"/>
              </a:rPr>
              <a:t>Zatelli</a:t>
            </a:r>
            <a:r>
              <a:rPr lang="en-US" altLang="it-IT" sz="1000" dirty="0">
                <a:latin typeface="+mn-lt"/>
              </a:rPr>
              <a:t> MC Endocrine. 2015 ;49:58-64</a:t>
            </a:r>
            <a:endParaRPr lang="en-US" altLang="it-IT"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9506"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14" name="Rectangle 3"/>
          <p:cNvSpPr txBox="1">
            <a:spLocks noChangeArrowheads="1"/>
          </p:cNvSpPr>
          <p:nvPr/>
        </p:nvSpPr>
        <p:spPr bwMode="auto">
          <a:xfrm>
            <a:off x="323850" y="1700213"/>
            <a:ext cx="1800225" cy="936625"/>
          </a:xfrm>
          <a:prstGeom prst="rect">
            <a:avLst/>
          </a:prstGeom>
          <a:noFill/>
          <a:ln w="9525">
            <a:solidFill>
              <a:schemeClr val="tx1"/>
            </a:solidFill>
            <a:miter lim="800000"/>
            <a:headEnd/>
            <a:tailEnd/>
          </a:ln>
        </p:spPr>
        <p:txBody>
          <a:bodyP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Biochemically persistent disease</a:t>
            </a:r>
          </a:p>
        </p:txBody>
      </p:sp>
      <p:grpSp>
        <p:nvGrpSpPr>
          <p:cNvPr id="149508" name="Gruppo 18"/>
          <p:cNvGrpSpPr>
            <a:grpSpLocks/>
          </p:cNvGrpSpPr>
          <p:nvPr/>
        </p:nvGrpSpPr>
        <p:grpSpPr bwMode="auto">
          <a:xfrm>
            <a:off x="323850" y="2636838"/>
            <a:ext cx="3960813" cy="936625"/>
            <a:chOff x="323850" y="2636838"/>
            <a:chExt cx="3960813" cy="936625"/>
          </a:xfrm>
        </p:grpSpPr>
        <p:sp>
          <p:nvSpPr>
            <p:cNvPr id="2" name="Rectangle 3"/>
            <p:cNvSpPr txBox="1">
              <a:spLocks noChangeArrowheads="1"/>
            </p:cNvSpPr>
            <p:nvPr/>
          </p:nvSpPr>
          <p:spPr bwMode="auto">
            <a:xfrm>
              <a:off x="323850" y="2925763"/>
              <a:ext cx="1800225" cy="647700"/>
            </a:xfrm>
            <a:prstGeom prst="rect">
              <a:avLst/>
            </a:prstGeom>
            <a:solidFill>
              <a:schemeClr val="tx1"/>
            </a:solidFill>
            <a:ln w="9525">
              <a:solidFill>
                <a:schemeClr val="tx1"/>
              </a:solidFill>
              <a:miter lim="800000"/>
              <a:headEnd/>
              <a:tailEnd/>
            </a:ln>
          </p:spPr>
          <p:txBody>
            <a:bodyPr anchor="ctr"/>
            <a:lstStyle/>
            <a:p>
              <a:pPr algn="ctr" defTabSz="457200">
                <a:defRPr/>
              </a:pPr>
              <a:r>
                <a:rPr lang="en-US" dirty="0">
                  <a:solidFill>
                    <a:schemeClr val="hlink"/>
                  </a:solidFill>
                  <a:effectLst>
                    <a:outerShdw blurRad="38100" dist="38100" dir="2700000" algn="tl">
                      <a:srgbClr val="C0C0C0"/>
                    </a:outerShdw>
                  </a:effectLst>
                  <a:latin typeface="Calibri" panose="020F0502020204030204" pitchFamily="34" charset="0"/>
                  <a:cs typeface="Calibri" panose="020F0502020204030204" pitchFamily="34" charset="0"/>
                </a:rPr>
                <a:t>Medical therapy</a:t>
              </a:r>
            </a:p>
          </p:txBody>
        </p:sp>
        <p:cxnSp>
          <p:nvCxnSpPr>
            <p:cNvPr id="149510" name="AutoShape 13"/>
            <p:cNvCxnSpPr>
              <a:cxnSpLocks noChangeShapeType="1"/>
              <a:stCxn id="14" idx="2"/>
            </p:cNvCxnSpPr>
            <p:nvPr/>
          </p:nvCxnSpPr>
          <p:spPr bwMode="auto">
            <a:xfrm>
              <a:off x="1223963" y="2636838"/>
              <a:ext cx="0" cy="288925"/>
            </a:xfrm>
            <a:prstGeom prst="straightConnector1">
              <a:avLst/>
            </a:prstGeom>
            <a:noFill/>
            <a:ln w="9525">
              <a:solidFill>
                <a:schemeClr val="tx1"/>
              </a:solidFill>
              <a:round/>
              <a:headEnd/>
              <a:tailEnd type="triangle" w="med" len="med"/>
            </a:ln>
          </p:spPr>
        </p:cxnSp>
        <p:sp>
          <p:nvSpPr>
            <p:cNvPr id="3" name="Rectangle 3"/>
            <p:cNvSpPr txBox="1">
              <a:spLocks noChangeArrowheads="1"/>
            </p:cNvSpPr>
            <p:nvPr/>
          </p:nvSpPr>
          <p:spPr bwMode="auto">
            <a:xfrm>
              <a:off x="2484438" y="2925763"/>
              <a:ext cx="1800225" cy="647700"/>
            </a:xfrm>
            <a:prstGeom prst="rect">
              <a:avLst/>
            </a:prstGeom>
            <a:noFill/>
            <a:ln w="9525">
              <a:solidFill>
                <a:schemeClr val="tx1"/>
              </a:solidFill>
              <a:miter lim="800000"/>
              <a:headEnd/>
              <a:tailEnd/>
            </a:ln>
          </p:spPr>
          <p:txBody>
            <a:bodyPr anchor="ctr"/>
            <a:lstStyle/>
            <a:p>
              <a:pPr algn="ct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Satisfactory control</a:t>
              </a:r>
            </a:p>
          </p:txBody>
        </p:sp>
        <p:cxnSp>
          <p:nvCxnSpPr>
            <p:cNvPr id="149512" name="AutoShape 15"/>
            <p:cNvCxnSpPr>
              <a:cxnSpLocks noChangeShapeType="1"/>
            </p:cNvCxnSpPr>
            <p:nvPr/>
          </p:nvCxnSpPr>
          <p:spPr bwMode="auto">
            <a:xfrm>
              <a:off x="2124075" y="3249613"/>
              <a:ext cx="360363" cy="0"/>
            </a:xfrm>
            <a:prstGeom prst="straightConnector1">
              <a:avLst/>
            </a:prstGeom>
            <a:noFill/>
            <a:ln w="9525">
              <a:solidFill>
                <a:schemeClr val="tx1"/>
              </a:solidFill>
              <a:round/>
              <a:headEnd/>
              <a:tailEnd type="triangle" w="med" len="med"/>
            </a:ln>
          </p:spPr>
        </p:cxnSp>
      </p:grpSp>
      <p:sp>
        <p:nvSpPr>
          <p:cNvPr id="4" name="Rectangle 3"/>
          <p:cNvSpPr txBox="1">
            <a:spLocks noChangeArrowheads="1"/>
          </p:cNvSpPr>
          <p:nvPr/>
        </p:nvSpPr>
        <p:spPr bwMode="auto">
          <a:xfrm>
            <a:off x="2303463" y="1717675"/>
            <a:ext cx="2879725" cy="936625"/>
          </a:xfrm>
          <a:prstGeom prst="rect">
            <a:avLst/>
          </a:prstGeom>
          <a:noFill/>
          <a:ln w="9525">
            <a:noFill/>
            <a:miter lim="800000"/>
            <a:headEnd/>
            <a:tailEnd/>
          </a:ln>
        </p:spPr>
        <p:txBody>
          <a:bodyPr/>
          <a:lstStyle/>
          <a:p>
            <a:pPr defTabSz="457200">
              <a:defRPr/>
            </a:pP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Final height: 166 cm</a:t>
            </a:r>
          </a:p>
          <a:p>
            <a:pPr defTabSz="457200">
              <a:defRPr/>
            </a:pPr>
            <a:r>
              <a:rPr lang="en-US" dirty="0" err="1">
                <a:effectLst>
                  <a:outerShdw blurRad="38100" dist="38100" dir="2700000" algn="tl">
                    <a:srgbClr val="000000"/>
                  </a:outerShdw>
                </a:effectLst>
                <a:latin typeface="Calibri" panose="020F0502020204030204" pitchFamily="34" charset="0"/>
                <a:cs typeface="Calibri" panose="020F0502020204030204" pitchFamily="34" charset="0"/>
              </a:rPr>
              <a:t>Oligo</a:t>
            </a: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-amenorrhea</a:t>
            </a:r>
          </a:p>
          <a:p>
            <a:pPr defTabSz="457200">
              <a:defRPr/>
            </a:pPr>
            <a:r>
              <a:rPr lang="en-US" dirty="0">
                <a:effectLst>
                  <a:outerShdw blurRad="38100" dist="38100" dir="2700000" algn="tl">
                    <a:srgbClr val="000000"/>
                  </a:outerShdw>
                </a:effectLst>
                <a:latin typeface="Calibri" panose="020F0502020204030204" pitchFamily="34" charset="0"/>
                <a:cs typeface="Calibri" panose="020F0502020204030204" pitchFamily="34" charset="0"/>
              </a:rPr>
              <a:t>Central hypothyroidism</a:t>
            </a:r>
          </a:p>
        </p:txBody>
      </p:sp>
      <p:grpSp>
        <p:nvGrpSpPr>
          <p:cNvPr id="7" name="Gruppo 20"/>
          <p:cNvGrpSpPr>
            <a:grpSpLocks/>
          </p:cNvGrpSpPr>
          <p:nvPr/>
        </p:nvGrpSpPr>
        <p:grpSpPr bwMode="auto">
          <a:xfrm>
            <a:off x="4838700" y="2133600"/>
            <a:ext cx="3814763" cy="3729038"/>
            <a:chOff x="4839258" y="2133600"/>
            <a:chExt cx="3814142" cy="3728365"/>
          </a:xfrm>
        </p:grpSpPr>
        <p:pic>
          <p:nvPicPr>
            <p:cNvPr id="149515" name="Forma libre 11"/>
            <p:cNvPicPr>
              <a:picLocks noChangeArrowheads="1"/>
            </p:cNvPicPr>
            <p:nvPr/>
          </p:nvPicPr>
          <p:blipFill>
            <a:blip r:embed="rId3"/>
            <a:srcRect/>
            <a:stretch>
              <a:fillRect/>
            </a:stretch>
          </p:blipFill>
          <p:spPr bwMode="auto">
            <a:xfrm>
              <a:off x="5016500" y="2133600"/>
              <a:ext cx="1998663" cy="1773238"/>
            </a:xfrm>
            <a:prstGeom prst="rect">
              <a:avLst/>
            </a:prstGeom>
            <a:noFill/>
            <a:ln w="9525">
              <a:noFill/>
              <a:miter lim="800000"/>
              <a:headEnd/>
              <a:tailEnd/>
            </a:ln>
          </p:spPr>
        </p:pic>
        <p:grpSp>
          <p:nvGrpSpPr>
            <p:cNvPr id="149516" name="Gruppo 19"/>
            <p:cNvGrpSpPr>
              <a:grpSpLocks/>
            </p:cNvGrpSpPr>
            <p:nvPr/>
          </p:nvGrpSpPr>
          <p:grpSpPr bwMode="auto">
            <a:xfrm>
              <a:off x="4839258" y="2170113"/>
              <a:ext cx="3814142" cy="3691852"/>
              <a:chOff x="4839258" y="2170113"/>
              <a:chExt cx="3814142" cy="3691852"/>
            </a:xfrm>
          </p:grpSpPr>
          <p:sp>
            <p:nvSpPr>
              <p:cNvPr id="29714" name="Text Box 18"/>
              <p:cNvSpPr txBox="1">
                <a:spLocks noChangeArrowheads="1"/>
              </p:cNvSpPr>
              <p:nvPr/>
            </p:nvSpPr>
            <p:spPr bwMode="auto">
              <a:xfrm>
                <a:off x="5077344" y="2170106"/>
                <a:ext cx="1880882" cy="1658638"/>
              </a:xfrm>
              <a:prstGeom prst="rect">
                <a:avLst/>
              </a:prstGeom>
              <a:noFill/>
              <a:ln w="9525">
                <a:noFill/>
                <a:miter lim="800000"/>
                <a:headEnd/>
                <a:tailEnd/>
              </a:ln>
            </p:spPr>
            <p:txBody>
              <a:bodyPr lIns="203336" tIns="203336" rIns="203336" bIns="203336" anchor="ctr"/>
              <a:lstStyle/>
              <a:p>
                <a:pPr algn="ctr" defTabSz="1289050">
                  <a:lnSpc>
                    <a:spcPct val="90000"/>
                  </a:lnSpc>
                  <a:spcAft>
                    <a:spcPct val="35000"/>
                  </a:spcAft>
                  <a:defRPr/>
                </a:pPr>
                <a:r>
                  <a:rPr lang="es-ES" sz="2100" dirty="0">
                    <a:solidFill>
                      <a:srgbClr val="00007F"/>
                    </a:solidFill>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AIP</a:t>
                </a:r>
              </a:p>
              <a:p>
                <a:pPr algn="ctr" defTabSz="1289050">
                  <a:lnSpc>
                    <a:spcPct val="90000"/>
                  </a:lnSpc>
                  <a:spcAft>
                    <a:spcPct val="35000"/>
                  </a:spcAft>
                  <a:defRPr/>
                </a:pPr>
                <a:r>
                  <a:rPr lang="es-ES" sz="2100" dirty="0">
                    <a:solidFill>
                      <a:srgbClr val="00007F"/>
                    </a:solidFill>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mutation ?</a:t>
                </a:r>
              </a:p>
            </p:txBody>
          </p:sp>
          <p:pic>
            <p:nvPicPr>
              <p:cNvPr id="5" name="Picture 3" descr="Immagine"/>
              <p:cNvPicPr>
                <a:picLocks noChangeAspect="1" noChangeArrowheads="1"/>
              </p:cNvPicPr>
              <p:nvPr/>
            </p:nvPicPr>
            <p:blipFill rotWithShape="1">
              <a:blip r:embed="rId4" cstate="print">
                <a:extLst/>
              </a:blip>
              <a:srcRect t="41987" r="18611"/>
              <a:stretch/>
            </p:blipFill>
            <p:spPr bwMode="auto">
              <a:xfrm>
                <a:off x="4839258" y="3955604"/>
                <a:ext cx="3814142" cy="1906361"/>
              </a:xfrm>
              <a:prstGeom prst="rect">
                <a:avLst/>
              </a:prstGeom>
              <a:noFill/>
              <a:ln>
                <a:noFill/>
              </a:ln>
              <a:effectLst>
                <a:glow rad="228600">
                  <a:schemeClr val="accent2">
                    <a:satMod val="175000"/>
                    <a:alpha val="40000"/>
                  </a:schemeClr>
                </a:glow>
              </a:effectLst>
              <a:extLst/>
            </p:spPr>
          </p:pic>
        </p:grpSp>
      </p:grpSp>
      <p:sp>
        <p:nvSpPr>
          <p:cNvPr id="23" name="Rectangle 17"/>
          <p:cNvSpPr>
            <a:spLocks noChangeArrowheads="1"/>
          </p:cNvSpPr>
          <p:nvPr/>
        </p:nvSpPr>
        <p:spPr bwMode="auto">
          <a:xfrm>
            <a:off x="2857500" y="6532563"/>
            <a:ext cx="3005138" cy="246062"/>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defTabSz="457200" eaLnBrk="0" hangingPunct="0">
              <a:defRPr/>
            </a:pPr>
            <a:r>
              <a:rPr lang="en-US" altLang="it-IT" sz="1000" dirty="0" err="1">
                <a:latin typeface="+mn-lt"/>
              </a:rPr>
              <a:t>Sambugaro</a:t>
            </a:r>
            <a:r>
              <a:rPr lang="en-US" altLang="it-IT" sz="1000" dirty="0">
                <a:latin typeface="+mn-lt"/>
              </a:rPr>
              <a:t>…, </a:t>
            </a:r>
            <a:r>
              <a:rPr lang="en-US" altLang="it-IT" sz="1000" dirty="0" err="1">
                <a:latin typeface="+mn-lt"/>
              </a:rPr>
              <a:t>Zatelli</a:t>
            </a:r>
            <a:r>
              <a:rPr lang="en-US" altLang="it-IT" sz="1000" dirty="0">
                <a:latin typeface="+mn-lt"/>
              </a:rPr>
              <a:t> MC Endocrine. 2015 ;49:58-64</a:t>
            </a:r>
            <a:endParaRPr lang="en-US" altLang="it-IT" dirty="0">
              <a:latin typeface="+mn-lt"/>
            </a:endParaRPr>
          </a:p>
        </p:txBody>
      </p:sp>
      <p:sp>
        <p:nvSpPr>
          <p:cNvPr id="6" name="Memoria ad accesso sequenziale 5"/>
          <p:cNvSpPr/>
          <p:nvPr/>
        </p:nvSpPr>
        <p:spPr>
          <a:xfrm>
            <a:off x="2052638" y="4156075"/>
            <a:ext cx="2606675" cy="1700213"/>
          </a:xfrm>
          <a:prstGeom prst="flowChartMagneticTap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it-IT"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AIP </a:t>
            </a:r>
            <a:r>
              <a:rPr lang="it-IT" sz="28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mutations</a:t>
            </a:r>
            <a:endParaRPr lang="it-IT"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a libre 7"/>
          <p:cNvSpPr>
            <a:spLocks noChangeAspect="1"/>
          </p:cNvSpPr>
          <p:nvPr/>
        </p:nvSpPr>
        <p:spPr bwMode="auto">
          <a:xfrm>
            <a:off x="214282" y="1214422"/>
            <a:ext cx="1407647" cy="1492852"/>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7622949"/>
              <a:satOff val="1656"/>
              <a:lumOff val="-2353"/>
              <a:alphaOff val="0"/>
            </a:schemeClr>
          </a:fillRef>
          <a:effectRef idx="2">
            <a:schemeClr val="accent3">
              <a:hueOff val="7622949"/>
              <a:satOff val="1656"/>
              <a:lumOff val="-2353"/>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MEN4</a:t>
            </a:r>
          </a:p>
        </p:txBody>
      </p:sp>
      <p:sp>
        <p:nvSpPr>
          <p:cNvPr id="151557" name="Rettangolo 18"/>
          <p:cNvSpPr>
            <a:spLocks noChangeArrowheads="1"/>
          </p:cNvSpPr>
          <p:nvPr/>
        </p:nvSpPr>
        <p:spPr bwMode="auto">
          <a:xfrm>
            <a:off x="2303463" y="6030913"/>
            <a:ext cx="4537075" cy="277812"/>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Marinoni et al. Neuroendocrinology 2011;93:19–28</a:t>
            </a:r>
          </a:p>
        </p:txBody>
      </p:sp>
      <p:pic>
        <p:nvPicPr>
          <p:cNvPr id="151558" name="Picture 2"/>
          <p:cNvPicPr>
            <a:picLocks noChangeAspect="1" noChangeArrowheads="1"/>
          </p:cNvPicPr>
          <p:nvPr/>
        </p:nvPicPr>
        <p:blipFill>
          <a:blip r:embed="rId3"/>
          <a:srcRect/>
          <a:stretch>
            <a:fillRect/>
          </a:stretch>
        </p:blipFill>
        <p:spPr bwMode="auto">
          <a:xfrm>
            <a:off x="595313" y="2286000"/>
            <a:ext cx="7953375" cy="3733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Gruppo 19"/>
          <p:cNvGrpSpPr>
            <a:grpSpLocks/>
          </p:cNvGrpSpPr>
          <p:nvPr/>
        </p:nvGrpSpPr>
        <p:grpSpPr bwMode="auto">
          <a:xfrm>
            <a:off x="2643188" y="4143375"/>
            <a:ext cx="1998662" cy="1773238"/>
            <a:chOff x="5015971" y="2133600"/>
            <a:chExt cx="1998988" cy="1773558"/>
          </a:xfrm>
        </p:grpSpPr>
        <p:pic>
          <p:nvPicPr>
            <p:cNvPr id="153603" name="Forma libre 11"/>
            <p:cNvPicPr>
              <a:picLocks noChangeArrowheads="1"/>
            </p:cNvPicPr>
            <p:nvPr/>
          </p:nvPicPr>
          <p:blipFill>
            <a:blip r:embed="rId3"/>
            <a:srcRect/>
            <a:stretch>
              <a:fillRect/>
            </a:stretch>
          </p:blipFill>
          <p:spPr bwMode="auto">
            <a:xfrm>
              <a:off x="5015971" y="2133600"/>
              <a:ext cx="1998988" cy="1773558"/>
            </a:xfrm>
            <a:prstGeom prst="rect">
              <a:avLst/>
            </a:prstGeom>
            <a:noFill/>
            <a:ln w="9525">
              <a:noFill/>
              <a:miter lim="800000"/>
              <a:headEnd/>
              <a:tailEnd/>
            </a:ln>
          </p:spPr>
        </p:pic>
        <p:sp>
          <p:nvSpPr>
            <p:cNvPr id="17" name="Text Box 18"/>
            <p:cNvSpPr txBox="1">
              <a:spLocks noChangeArrowheads="1"/>
            </p:cNvSpPr>
            <p:nvPr/>
          </p:nvSpPr>
          <p:spPr bwMode="auto">
            <a:xfrm>
              <a:off x="5076306" y="2170120"/>
              <a:ext cx="1881494" cy="1659236"/>
            </a:xfrm>
            <a:prstGeom prst="rect">
              <a:avLst/>
            </a:prstGeom>
            <a:noFill/>
            <a:ln w="9525">
              <a:noFill/>
              <a:miter lim="800000"/>
              <a:headEnd/>
              <a:tailEnd/>
            </a:ln>
          </p:spPr>
          <p:txBody>
            <a:bodyPr lIns="203336" tIns="203336" rIns="203336" bIns="203336" anchor="ctr"/>
            <a:lstStyle/>
            <a:p>
              <a:pPr algn="ctr" defTabSz="1289050">
                <a:lnSpc>
                  <a:spcPct val="90000"/>
                </a:lnSpc>
                <a:spcAft>
                  <a:spcPct val="35000"/>
                </a:spcAft>
                <a:defRPr/>
              </a:pPr>
              <a:r>
                <a:rPr lang="es-ES" sz="2100" dirty="0">
                  <a:solidFill>
                    <a:srgbClr val="00007F"/>
                  </a:solidFill>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p27</a:t>
              </a:r>
            </a:p>
            <a:p>
              <a:pPr algn="ctr" defTabSz="1289050">
                <a:lnSpc>
                  <a:spcPct val="90000"/>
                </a:lnSpc>
                <a:spcAft>
                  <a:spcPct val="35000"/>
                </a:spcAft>
                <a:defRPr/>
              </a:pPr>
              <a:r>
                <a:rPr lang="es-ES" sz="2100" dirty="0">
                  <a:solidFill>
                    <a:srgbClr val="00007F"/>
                  </a:solidFill>
                  <a:effectLst>
                    <a:outerShdw blurRad="38100" dist="38100" dir="2700000" algn="tl">
                      <a:srgbClr val="000000"/>
                    </a:outerShdw>
                  </a:effectLst>
                  <a:latin typeface="Calibri" panose="020F0502020204030204" pitchFamily="34" charset="0"/>
                  <a:ea typeface="ＭＳ Ｐゴシック" charset="-128"/>
                  <a:cs typeface="Calibri" panose="020F0502020204030204" pitchFamily="34" charset="0"/>
                </a:rPr>
                <a:t>mutation ?</a:t>
              </a:r>
            </a:p>
          </p:txBody>
        </p:sp>
      </p:grpSp>
      <p:pic>
        <p:nvPicPr>
          <p:cNvPr id="153605" name="Picture 19" descr="ANd9GcSlHeTPzK-s5oZHfjKASwyLbsGk3VhX6cijXHG8rmWP2p0YrozJ"/>
          <p:cNvPicPr>
            <a:picLocks noChangeAspect="1" noChangeArrowheads="1"/>
          </p:cNvPicPr>
          <p:nvPr/>
        </p:nvPicPr>
        <p:blipFill>
          <a:blip r:embed="rId4"/>
          <a:srcRect/>
          <a:stretch>
            <a:fillRect/>
          </a:stretch>
        </p:blipFill>
        <p:spPr bwMode="auto">
          <a:xfrm>
            <a:off x="1143000" y="2286000"/>
            <a:ext cx="2047875" cy="2228850"/>
          </a:xfrm>
          <a:prstGeom prst="rect">
            <a:avLst/>
          </a:prstGeom>
          <a:noFill/>
          <a:ln w="9525">
            <a:noFill/>
            <a:miter lim="800000"/>
            <a:headEnd/>
            <a:tailEnd/>
          </a:ln>
        </p:spPr>
      </p:pic>
      <p:sp>
        <p:nvSpPr>
          <p:cNvPr id="9" name="Forma libre 7"/>
          <p:cNvSpPr>
            <a:spLocks noChangeAspect="1"/>
          </p:cNvSpPr>
          <p:nvPr/>
        </p:nvSpPr>
        <p:spPr bwMode="auto">
          <a:xfrm>
            <a:off x="214282" y="1214422"/>
            <a:ext cx="1407647" cy="1492852"/>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7622949"/>
              <a:satOff val="1656"/>
              <a:lumOff val="-2353"/>
              <a:alphaOff val="0"/>
            </a:schemeClr>
          </a:fillRef>
          <a:effectRef idx="2">
            <a:schemeClr val="accent3">
              <a:hueOff val="7622949"/>
              <a:satOff val="1656"/>
              <a:lumOff val="-2353"/>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MEN4</a:t>
            </a:r>
          </a:p>
        </p:txBody>
      </p:sp>
      <p:pic>
        <p:nvPicPr>
          <p:cNvPr id="25" name="Picture 3" descr="Immagine"/>
          <p:cNvPicPr>
            <a:picLocks noChangeAspect="1" noChangeArrowheads="1"/>
          </p:cNvPicPr>
          <p:nvPr/>
        </p:nvPicPr>
        <p:blipFill rotWithShape="1">
          <a:blip r:embed="rId5" cstate="print">
            <a:extLst/>
          </a:blip>
          <a:srcRect t="41987" r="18611"/>
          <a:stretch/>
        </p:blipFill>
        <p:spPr bwMode="auto">
          <a:xfrm>
            <a:off x="5000628" y="2500306"/>
            <a:ext cx="3814763" cy="1906705"/>
          </a:xfrm>
          <a:prstGeom prst="rect">
            <a:avLst/>
          </a:prstGeom>
          <a:noFill/>
          <a:ln>
            <a:noFill/>
          </a:ln>
          <a:effectLst>
            <a:glow rad="228600">
              <a:schemeClr val="accent2">
                <a:satMod val="175000"/>
                <a:alpha val="40000"/>
              </a:schemeClr>
            </a:glow>
          </a:effectLs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7"/>
          <p:cNvSpPr>
            <a:spLocks noChangeAspect="1"/>
          </p:cNvSpPr>
          <p:nvPr/>
        </p:nvSpPr>
        <p:spPr bwMode="auto">
          <a:xfrm>
            <a:off x="214282" y="1214422"/>
            <a:ext cx="1407647" cy="1492852"/>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7622949"/>
              <a:satOff val="1656"/>
              <a:lumOff val="-2353"/>
              <a:alphaOff val="0"/>
            </a:schemeClr>
          </a:fillRef>
          <a:effectRef idx="2">
            <a:schemeClr val="accent3">
              <a:hueOff val="7622949"/>
              <a:satOff val="1656"/>
              <a:lumOff val="-2353"/>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MEN4</a:t>
            </a:r>
          </a:p>
        </p:txBody>
      </p:sp>
      <p:pic>
        <p:nvPicPr>
          <p:cNvPr id="155653" name="Picture 2"/>
          <p:cNvPicPr>
            <a:picLocks noChangeAspect="1" noChangeArrowheads="1"/>
          </p:cNvPicPr>
          <p:nvPr/>
        </p:nvPicPr>
        <p:blipFill>
          <a:blip r:embed="rId3"/>
          <a:srcRect/>
          <a:stretch>
            <a:fillRect/>
          </a:stretch>
        </p:blipFill>
        <p:spPr bwMode="auto">
          <a:xfrm>
            <a:off x="714375" y="2786063"/>
            <a:ext cx="7229475" cy="1990725"/>
          </a:xfrm>
          <a:prstGeom prst="rect">
            <a:avLst/>
          </a:prstGeom>
          <a:noFill/>
          <a:ln w="9525">
            <a:noFill/>
            <a:miter lim="800000"/>
            <a:headEnd/>
            <a:tailEnd/>
          </a:ln>
        </p:spPr>
      </p:pic>
      <p:sp>
        <p:nvSpPr>
          <p:cNvPr id="11" name="Rettangolo 10"/>
          <p:cNvSpPr/>
          <p:nvPr/>
        </p:nvSpPr>
        <p:spPr>
          <a:xfrm>
            <a:off x="1500188" y="4929188"/>
            <a:ext cx="5715000" cy="646112"/>
          </a:xfrm>
          <a:prstGeom prst="rect">
            <a:avLst/>
          </a:prstGeom>
        </p:spPr>
        <p:txBody>
          <a:bodyPr>
            <a:spAutoFit/>
          </a:bodyPr>
          <a:lstStyle/>
          <a:p>
            <a:pPr algn="ctr" defTabSz="457200">
              <a:defRPr/>
            </a:pPr>
            <a:r>
              <a:rPr lang="it-IT"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Deletion</a:t>
            </a:r>
            <a:r>
              <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CDKN1B 5’-UTR </a:t>
            </a:r>
            <a:r>
              <a:rPr lang="it-IT"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region</a:t>
            </a:r>
            <a:endPar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457200">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(c.-29_-26delAGAG)</a:t>
            </a:r>
            <a:endPar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7"/>
          <p:cNvSpPr>
            <a:spLocks noChangeArrowheads="1"/>
          </p:cNvSpPr>
          <p:nvPr/>
        </p:nvSpPr>
        <p:spPr bwMode="auto">
          <a:xfrm>
            <a:off x="2843213" y="5876925"/>
            <a:ext cx="3005137" cy="24606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defTabSz="457200" eaLnBrk="0" hangingPunct="0">
              <a:defRPr/>
            </a:pPr>
            <a:r>
              <a:rPr lang="en-US" altLang="it-IT" sz="1000" dirty="0" err="1">
                <a:latin typeface="+mn-lt"/>
              </a:rPr>
              <a:t>Sambugaro</a:t>
            </a:r>
            <a:r>
              <a:rPr lang="en-US" altLang="it-IT" sz="1000" dirty="0">
                <a:latin typeface="+mn-lt"/>
              </a:rPr>
              <a:t>…, </a:t>
            </a:r>
            <a:r>
              <a:rPr lang="en-US" altLang="it-IT" sz="1000" dirty="0" err="1">
                <a:latin typeface="+mn-lt"/>
              </a:rPr>
              <a:t>Zatelli</a:t>
            </a:r>
            <a:r>
              <a:rPr lang="en-US" altLang="it-IT" sz="1000" dirty="0">
                <a:latin typeface="+mn-lt"/>
              </a:rPr>
              <a:t> MC Endocrine. 2015 ;49:58-64</a:t>
            </a:r>
            <a:endParaRPr lang="en-US" altLang="it-IT" dirty="0">
              <a:latin typeface="+mn-lt"/>
            </a:endParaRPr>
          </a:p>
        </p:txBody>
      </p:sp>
      <p:sp>
        <p:nvSpPr>
          <p:cNvPr id="15" name="Rettangolo 14"/>
          <p:cNvSpPr/>
          <p:nvPr/>
        </p:nvSpPr>
        <p:spPr>
          <a:xfrm>
            <a:off x="1928813" y="2162175"/>
            <a:ext cx="1587500" cy="523875"/>
          </a:xfrm>
          <a:prstGeom prst="rect">
            <a:avLst/>
          </a:prstGeom>
        </p:spPr>
        <p:txBody>
          <a:bodyPr wrap="none">
            <a:spAutoFit/>
          </a:bodyPr>
          <a:lstStyle/>
          <a:p>
            <a:pPr defTabSz="457200">
              <a:defRPr/>
            </a:pPr>
            <a:r>
              <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Wild </a:t>
            </a:r>
            <a:r>
              <a:rPr lang="it-IT"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type</a:t>
            </a:r>
            <a:endParaRPr lang="it-IT" sz="2800" dirty="0">
              <a:latin typeface="Calibri" panose="020F0502020204030204" pitchFamily="34" charset="0"/>
              <a:cs typeface="Calibri" panose="020F0502020204030204" pitchFamily="34" charset="0"/>
            </a:endParaRPr>
          </a:p>
        </p:txBody>
      </p:sp>
      <p:sp>
        <p:nvSpPr>
          <p:cNvPr id="16" name="Rettangolo 15"/>
          <p:cNvSpPr/>
          <p:nvPr/>
        </p:nvSpPr>
        <p:spPr>
          <a:xfrm>
            <a:off x="5127625" y="2162175"/>
            <a:ext cx="1325563" cy="523875"/>
          </a:xfrm>
          <a:prstGeom prst="rect">
            <a:avLst/>
          </a:prstGeom>
        </p:spPr>
        <p:txBody>
          <a:bodyPr wrap="none">
            <a:spAutoFit/>
          </a:bodyPr>
          <a:lstStyle/>
          <a:p>
            <a:pPr defTabSz="457200">
              <a:defRPr/>
            </a:pPr>
            <a:r>
              <a:rPr lang="it-IT"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Deleted</a:t>
            </a:r>
            <a:endParaRPr lang="it-IT" sz="2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7"/>
          <p:cNvSpPr>
            <a:spLocks noChangeAspect="1"/>
          </p:cNvSpPr>
          <p:nvPr/>
        </p:nvSpPr>
        <p:spPr bwMode="auto">
          <a:xfrm>
            <a:off x="214282" y="1214422"/>
            <a:ext cx="1407647" cy="1492852"/>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7622949"/>
              <a:satOff val="1656"/>
              <a:lumOff val="-2353"/>
              <a:alphaOff val="0"/>
            </a:schemeClr>
          </a:fillRef>
          <a:effectRef idx="2">
            <a:schemeClr val="accent3">
              <a:hueOff val="7622949"/>
              <a:satOff val="1656"/>
              <a:lumOff val="-2353"/>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MEN4</a:t>
            </a:r>
          </a:p>
        </p:txBody>
      </p:sp>
      <p:pic>
        <p:nvPicPr>
          <p:cNvPr id="157701" name="Picture 2"/>
          <p:cNvPicPr>
            <a:picLocks noChangeAspect="1" noChangeArrowheads="1"/>
          </p:cNvPicPr>
          <p:nvPr/>
        </p:nvPicPr>
        <p:blipFill>
          <a:blip r:embed="rId3"/>
          <a:srcRect/>
          <a:stretch>
            <a:fillRect/>
          </a:stretch>
        </p:blipFill>
        <p:spPr bwMode="auto">
          <a:xfrm>
            <a:off x="785813" y="2786063"/>
            <a:ext cx="7253287" cy="2014537"/>
          </a:xfrm>
          <a:prstGeom prst="rect">
            <a:avLst/>
          </a:prstGeom>
          <a:noFill/>
          <a:ln w="9525">
            <a:noFill/>
            <a:miter lim="800000"/>
            <a:headEnd/>
            <a:tailEnd/>
          </a:ln>
        </p:spPr>
      </p:pic>
      <p:sp>
        <p:nvSpPr>
          <p:cNvPr id="11" name="Rettangolo 10"/>
          <p:cNvSpPr/>
          <p:nvPr/>
        </p:nvSpPr>
        <p:spPr>
          <a:xfrm>
            <a:off x="857250" y="4891088"/>
            <a:ext cx="7143750" cy="1323975"/>
          </a:xfrm>
          <a:prstGeom prst="rect">
            <a:avLst/>
          </a:prstGeom>
        </p:spPr>
        <p:txBody>
          <a:bodyPr>
            <a:spAutoFit/>
          </a:bodyPr>
          <a:lstStyle/>
          <a:p>
            <a:pPr algn="ctr" defTabSz="457200">
              <a:defRPr/>
            </a:pP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Predicted</a:t>
            </a: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secondary</a:t>
            </a: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tructure</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5’-</a:t>
            </a: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UTR (-575/-1) CDKN1B </a:t>
            </a: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mRNA</a:t>
            </a:r>
            <a:endPar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457200">
              <a:defRPr/>
            </a:pPr>
            <a:endPar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457200">
              <a:defRPr/>
            </a:pP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www.rna.tbi.univie.ac.at/</a:t>
            </a: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cgi-bin</a:t>
            </a: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RNAfold.cgi</a:t>
            </a:r>
            <a:endPar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 name="Rectangle 17"/>
          <p:cNvSpPr>
            <a:spLocks noChangeArrowheads="1"/>
          </p:cNvSpPr>
          <p:nvPr/>
        </p:nvSpPr>
        <p:spPr bwMode="auto">
          <a:xfrm>
            <a:off x="2843213" y="6308725"/>
            <a:ext cx="3005137" cy="24606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defTabSz="457200" eaLnBrk="0" hangingPunct="0">
              <a:defRPr/>
            </a:pPr>
            <a:r>
              <a:rPr lang="en-US" altLang="it-IT" sz="1000" dirty="0" err="1">
                <a:latin typeface="+mn-lt"/>
              </a:rPr>
              <a:t>Sambugaro</a:t>
            </a:r>
            <a:r>
              <a:rPr lang="en-US" altLang="it-IT" sz="1000" dirty="0">
                <a:latin typeface="+mn-lt"/>
              </a:rPr>
              <a:t>…, </a:t>
            </a:r>
            <a:r>
              <a:rPr lang="en-US" altLang="it-IT" sz="1000" dirty="0" err="1">
                <a:latin typeface="+mn-lt"/>
              </a:rPr>
              <a:t>Zatelli</a:t>
            </a:r>
            <a:r>
              <a:rPr lang="en-US" altLang="it-IT" sz="1000" dirty="0">
                <a:latin typeface="+mn-lt"/>
              </a:rPr>
              <a:t> MC Endocrine. 2015 ;49:58-64</a:t>
            </a:r>
            <a:endParaRPr lang="en-US" altLang="it-IT" dirty="0">
              <a:latin typeface="+mn-lt"/>
            </a:endParaRPr>
          </a:p>
        </p:txBody>
      </p:sp>
      <p:sp>
        <p:nvSpPr>
          <p:cNvPr id="16" name="Rettangolo 15"/>
          <p:cNvSpPr/>
          <p:nvPr/>
        </p:nvSpPr>
        <p:spPr>
          <a:xfrm>
            <a:off x="1928813" y="2162175"/>
            <a:ext cx="1587500" cy="523875"/>
          </a:xfrm>
          <a:prstGeom prst="rect">
            <a:avLst/>
          </a:prstGeom>
        </p:spPr>
        <p:txBody>
          <a:bodyPr wrap="none">
            <a:spAutoFit/>
          </a:bodyPr>
          <a:lstStyle/>
          <a:p>
            <a:pPr defTabSz="457200">
              <a:defRPr/>
            </a:pPr>
            <a:r>
              <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Wild </a:t>
            </a:r>
            <a:r>
              <a:rPr lang="it-IT"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type</a:t>
            </a:r>
            <a:endParaRPr lang="it-IT" sz="2800" dirty="0">
              <a:latin typeface="Calibri" panose="020F0502020204030204" pitchFamily="34" charset="0"/>
              <a:cs typeface="Calibri" panose="020F0502020204030204" pitchFamily="34" charset="0"/>
            </a:endParaRPr>
          </a:p>
        </p:txBody>
      </p:sp>
      <p:sp>
        <p:nvSpPr>
          <p:cNvPr id="18" name="Rettangolo 17"/>
          <p:cNvSpPr/>
          <p:nvPr/>
        </p:nvSpPr>
        <p:spPr>
          <a:xfrm>
            <a:off x="5127625" y="2162175"/>
            <a:ext cx="1325563" cy="523875"/>
          </a:xfrm>
          <a:prstGeom prst="rect">
            <a:avLst/>
          </a:prstGeom>
        </p:spPr>
        <p:txBody>
          <a:bodyPr wrap="none">
            <a:spAutoFit/>
          </a:bodyPr>
          <a:lstStyle/>
          <a:p>
            <a:pPr defTabSz="457200">
              <a:defRPr/>
            </a:pPr>
            <a:r>
              <a:rPr lang="it-IT"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Deleted</a:t>
            </a:r>
            <a:endParaRPr lang="it-IT" sz="2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a:srcRect/>
          <a:stretch>
            <a:fillRect/>
          </a:stretch>
        </p:blipFill>
        <p:spPr bwMode="auto">
          <a:xfrm>
            <a:off x="671513" y="2786063"/>
            <a:ext cx="7258050" cy="2509837"/>
          </a:xfrm>
          <a:prstGeom prst="rect">
            <a:avLst/>
          </a:prstGeom>
          <a:noFill/>
          <a:ln w="9525">
            <a:noFill/>
            <a:miter lim="800000"/>
            <a:headEnd/>
            <a:tailEnd/>
          </a:ln>
        </p:spPr>
      </p:pic>
      <p:sp>
        <p:nvSpPr>
          <p:cNvPr id="19" name="Rettangolo 18"/>
          <p:cNvSpPr/>
          <p:nvPr/>
        </p:nvSpPr>
        <p:spPr>
          <a:xfrm>
            <a:off x="1928813" y="2162175"/>
            <a:ext cx="1587500" cy="523875"/>
          </a:xfrm>
          <a:prstGeom prst="rect">
            <a:avLst/>
          </a:prstGeom>
        </p:spPr>
        <p:txBody>
          <a:bodyPr wrap="none">
            <a:spAutoFit/>
          </a:bodyPr>
          <a:lstStyle/>
          <a:p>
            <a:pPr defTabSz="457200">
              <a:defRPr/>
            </a:pPr>
            <a:r>
              <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Wild </a:t>
            </a:r>
            <a:r>
              <a:rPr lang="it-IT"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type</a:t>
            </a:r>
            <a:endParaRPr lang="it-IT" sz="2800" dirty="0">
              <a:latin typeface="Calibri" panose="020F0502020204030204" pitchFamily="34" charset="0"/>
              <a:cs typeface="Calibri" panose="020F0502020204030204" pitchFamily="34" charset="0"/>
            </a:endParaRPr>
          </a:p>
        </p:txBody>
      </p:sp>
      <p:sp>
        <p:nvSpPr>
          <p:cNvPr id="20" name="Rettangolo 19"/>
          <p:cNvSpPr/>
          <p:nvPr/>
        </p:nvSpPr>
        <p:spPr>
          <a:xfrm>
            <a:off x="5127625" y="2162175"/>
            <a:ext cx="1325563" cy="523875"/>
          </a:xfrm>
          <a:prstGeom prst="rect">
            <a:avLst/>
          </a:prstGeom>
        </p:spPr>
        <p:txBody>
          <a:bodyPr wrap="none">
            <a:spAutoFit/>
          </a:bodyPr>
          <a:lstStyle/>
          <a:p>
            <a:pPr defTabSz="457200">
              <a:defRPr/>
            </a:pPr>
            <a:r>
              <a:rPr lang="it-IT"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Deleted</a:t>
            </a:r>
            <a:endParaRPr lang="it-IT" sz="2800" dirty="0">
              <a:latin typeface="Calibri" panose="020F0502020204030204" pitchFamily="34" charset="0"/>
              <a:cs typeface="Calibri" panose="020F0502020204030204" pitchFamily="34" charset="0"/>
            </a:endParaRPr>
          </a:p>
        </p:txBody>
      </p:sp>
      <p:sp>
        <p:nvSpPr>
          <p:cNvPr id="21" name="Rettangolo 20"/>
          <p:cNvSpPr/>
          <p:nvPr/>
        </p:nvSpPr>
        <p:spPr>
          <a:xfrm>
            <a:off x="1357313" y="5357813"/>
            <a:ext cx="5857875" cy="400050"/>
          </a:xfrm>
          <a:prstGeom prst="rect">
            <a:avLst/>
          </a:prstGeom>
        </p:spPr>
        <p:txBody>
          <a:bodyPr>
            <a:spAutoFit/>
          </a:bodyPr>
          <a:lstStyle/>
          <a:p>
            <a:pPr algn="ctr" defTabSz="457200">
              <a:defRPr/>
            </a:pP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Immunohistochemical</a:t>
            </a: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staining</a:t>
            </a: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a:t>
            </a:r>
            <a:r>
              <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p27Kip1</a:t>
            </a:r>
          </a:p>
        </p:txBody>
      </p:sp>
      <p:sp>
        <p:nvSpPr>
          <p:cNvPr id="15" name="Rectangle 17"/>
          <p:cNvSpPr>
            <a:spLocks noChangeArrowheads="1"/>
          </p:cNvSpPr>
          <p:nvPr/>
        </p:nvSpPr>
        <p:spPr bwMode="auto">
          <a:xfrm>
            <a:off x="2843213" y="5876925"/>
            <a:ext cx="3005137" cy="24606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defTabSz="457200" eaLnBrk="0" hangingPunct="0">
              <a:defRPr/>
            </a:pPr>
            <a:r>
              <a:rPr lang="en-US" altLang="it-IT" sz="1000" dirty="0" err="1">
                <a:latin typeface="+mn-lt"/>
              </a:rPr>
              <a:t>Sambugaro</a:t>
            </a:r>
            <a:r>
              <a:rPr lang="en-US" altLang="it-IT" sz="1000" dirty="0">
                <a:latin typeface="+mn-lt"/>
              </a:rPr>
              <a:t>…, </a:t>
            </a:r>
            <a:r>
              <a:rPr lang="en-US" altLang="it-IT" sz="1000" dirty="0" err="1">
                <a:latin typeface="+mn-lt"/>
              </a:rPr>
              <a:t>Zatelli</a:t>
            </a:r>
            <a:r>
              <a:rPr lang="en-US" altLang="it-IT" sz="1000" dirty="0">
                <a:latin typeface="+mn-lt"/>
              </a:rPr>
              <a:t> MC Endocrine. 2015 ;49:58-64</a:t>
            </a:r>
            <a:endParaRPr lang="en-US" altLang="it-IT"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882775" y="2767013"/>
            <a:ext cx="5281613" cy="831850"/>
          </a:xfrm>
          <a:prstGeom prst="rect">
            <a:avLst/>
          </a:prstGeom>
          <a:noFill/>
          <a:ln w="9525">
            <a:noFill/>
            <a:miter lim="800000"/>
            <a:headEnd/>
            <a:tailEnd/>
          </a:ln>
          <a:effectLst/>
        </p:spPr>
        <p:txBody>
          <a:bodyPr>
            <a:spAutoFit/>
          </a:bodyPr>
          <a:lstStyle/>
          <a:p>
            <a:pPr algn="ctr">
              <a:defRPr/>
            </a:pPr>
            <a:r>
              <a:rPr lang="en-US" sz="2400" dirty="0" err="1">
                <a:effectLst>
                  <a:outerShdw blurRad="38100" dist="38100" dir="2700000" algn="tl">
                    <a:srgbClr val="000000"/>
                  </a:outerShdw>
                </a:effectLst>
              </a:rPr>
              <a:t>Presenza</a:t>
            </a:r>
            <a:r>
              <a:rPr lang="en-US" sz="2400" dirty="0">
                <a:effectLst>
                  <a:outerShdw blurRad="38100" dist="38100" dir="2700000" algn="tl">
                    <a:srgbClr val="000000"/>
                  </a:outerShdw>
                </a:effectLst>
              </a:rPr>
              <a:t> di </a:t>
            </a:r>
            <a:r>
              <a:rPr lang="en-US" sz="2400" dirty="0" err="1">
                <a:effectLst>
                  <a:outerShdw blurRad="38100" dist="38100" dir="2700000" algn="tl">
                    <a:srgbClr val="000000"/>
                  </a:outerShdw>
                </a:effectLst>
              </a:rPr>
              <a:t>mutazioni</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inattivanti</a:t>
            </a:r>
            <a:r>
              <a:rPr lang="en-US" sz="2400" dirty="0">
                <a:effectLst>
                  <a:outerShdw blurRad="38100" dist="38100" dir="2700000" algn="tl">
                    <a:srgbClr val="000000"/>
                  </a:outerShdw>
                </a:effectLst>
              </a:rPr>
              <a:t> del gene MEN1</a:t>
            </a:r>
          </a:p>
        </p:txBody>
      </p:sp>
      <p:sp>
        <p:nvSpPr>
          <p:cNvPr id="33794" name="Rectangle 13"/>
          <p:cNvSpPr>
            <a:spLocks noChangeArrowheads="1"/>
          </p:cNvSpPr>
          <p:nvPr/>
        </p:nvSpPr>
        <p:spPr bwMode="auto">
          <a:xfrm>
            <a:off x="2360613" y="6413500"/>
            <a:ext cx="4159250" cy="400050"/>
          </a:xfrm>
          <a:prstGeom prst="rect">
            <a:avLst/>
          </a:prstGeom>
          <a:noFill/>
          <a:ln w="9525">
            <a:noFill/>
            <a:miter lim="800000"/>
            <a:headEnd/>
            <a:tailEnd/>
          </a:ln>
        </p:spPr>
        <p:txBody>
          <a:bodyPr>
            <a:spAutoFit/>
          </a:bodyPr>
          <a:lstStyle/>
          <a:p>
            <a:pPr algn="ctr"/>
            <a:r>
              <a:rPr lang="en-US" altLang="it-IT" sz="1000">
                <a:latin typeface="Times New Roman" pitchFamily="18" charset="0"/>
              </a:rPr>
              <a:t>Ellard  et al. 2005</a:t>
            </a:r>
            <a:r>
              <a:rPr lang="it-IT" altLang="it-IT" sz="1000">
                <a:latin typeface="Times New Roman" pitchFamily="18" charset="0"/>
              </a:rPr>
              <a:t> Clin Endocrinol (Oxf); 62:169–175</a:t>
            </a:r>
          </a:p>
          <a:p>
            <a:pPr algn="ctr"/>
            <a:r>
              <a:rPr lang="it-IT" altLang="it-IT" sz="1000">
                <a:latin typeface="Times New Roman" pitchFamily="18" charset="0"/>
              </a:rPr>
              <a:t>Tham et al. </a:t>
            </a:r>
            <a:r>
              <a:rPr lang="en-US" altLang="it-IT" sz="1000">
                <a:latin typeface="Times New Roman" pitchFamily="18" charset="0"/>
              </a:rPr>
              <a:t>2007 J Clin Endocrinol </a:t>
            </a:r>
            <a:r>
              <a:rPr lang="it-IT" altLang="it-IT" sz="1000">
                <a:latin typeface="Times New Roman" pitchFamily="18" charset="0"/>
              </a:rPr>
              <a:t>Metab; 92:3389–3395</a:t>
            </a:r>
            <a:endParaRPr lang="en-US" altLang="it-IT" sz="1000">
              <a:latin typeface="Times New Roman" pitchFamily="18" charset="0"/>
              <a:cs typeface="Times New Roman" pitchFamily="18" charset="0"/>
            </a:endParaRPr>
          </a:p>
        </p:txBody>
      </p:sp>
      <p:graphicFrame>
        <p:nvGraphicFramePr>
          <p:cNvPr id="26" name="Tabella 25"/>
          <p:cNvGraphicFramePr>
            <a:graphicFrameLocks noGrp="1"/>
          </p:cNvGraphicFramePr>
          <p:nvPr/>
        </p:nvGraphicFramePr>
        <p:xfrm>
          <a:off x="1116013" y="3670300"/>
          <a:ext cx="6648450" cy="2679700"/>
        </p:xfrm>
        <a:graphic>
          <a:graphicData uri="http://schemas.openxmlformats.org/drawingml/2006/table">
            <a:tbl>
              <a:tblPr firstRow="1" bandRow="1">
                <a:tableStyleId>{21E4AEA4-8DFA-4A89-87EB-49C32662AFE0}</a:tableStyleId>
              </a:tblPr>
              <a:tblGrid>
                <a:gridCol w="2216150"/>
                <a:gridCol w="2216150"/>
                <a:gridCol w="2216150"/>
              </a:tblGrid>
              <a:tr h="503986">
                <a:tc>
                  <a:txBody>
                    <a:bodyPr/>
                    <a:lstStyle/>
                    <a:p>
                      <a:pPr algn="ctr"/>
                      <a:endParaRPr lang="it-IT" sz="2000" b="0" dirty="0">
                        <a:solidFill>
                          <a:srgbClr val="A80101"/>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it-IT" sz="2000" b="0" dirty="0" smtClean="0">
                          <a:solidFill>
                            <a:schemeClr val="tx1"/>
                          </a:solidFill>
                          <a:effectLst>
                            <a:outerShdw blurRad="38100" dist="38100" dir="2700000" algn="tl">
                              <a:srgbClr val="000000">
                                <a:alpha val="43137"/>
                              </a:srgbClr>
                            </a:outerShdw>
                          </a:effectLst>
                          <a:latin typeface="Comic Sans MS" panose="030F0702030302020204" pitchFamily="66" charset="0"/>
                        </a:rPr>
                        <a:t>Casi familiari</a:t>
                      </a:r>
                      <a:endParaRPr lang="it-IT" sz="2000" b="0" dirty="0">
                        <a:solidFill>
                          <a:schemeClr val="tx1"/>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it-IT" sz="2000" b="0" dirty="0" smtClean="0">
                          <a:solidFill>
                            <a:schemeClr val="tx1"/>
                          </a:solidFill>
                          <a:effectLst>
                            <a:outerShdw blurRad="38100" dist="38100" dir="2700000" algn="tl">
                              <a:srgbClr val="000000">
                                <a:alpha val="43137"/>
                              </a:srgbClr>
                            </a:outerShdw>
                          </a:effectLst>
                          <a:latin typeface="Comic Sans MS" panose="030F0702030302020204" pitchFamily="66" charset="0"/>
                        </a:rPr>
                        <a:t>Casi sporadici</a:t>
                      </a:r>
                      <a:endParaRPr lang="it-IT" sz="2000" b="0" dirty="0">
                        <a:solidFill>
                          <a:schemeClr val="tx1"/>
                        </a:solidFill>
                        <a:effectLst>
                          <a:outerShdw blurRad="38100" dist="38100" dir="2700000" algn="tl">
                            <a:srgbClr val="000000">
                              <a:alpha val="43137"/>
                            </a:srgbClr>
                          </a:outerShdw>
                        </a:effectLst>
                        <a:latin typeface="Comic Sans MS" pitchFamily="66" charset="0"/>
                      </a:endParaRPr>
                    </a:p>
                  </a:txBody>
                  <a:tcPr marL="91441" marR="91441" marT="45714" marB="45714" anchor="ctr"/>
                </a:tc>
              </a:tr>
              <a:tr h="725238">
                <a:tc>
                  <a:txBody>
                    <a:bodyPr/>
                    <a:lstStyle/>
                    <a:p>
                      <a:pPr algn="ctr"/>
                      <a:r>
                        <a:rPr lang="it-IT"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3 tumori</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en-US"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91–93%</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en-US"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31–69% </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r>
              <a:tr h="725238">
                <a:tc>
                  <a:txBody>
                    <a:bodyPr/>
                    <a:lstStyle/>
                    <a:p>
                      <a:pPr algn="ctr"/>
                      <a:r>
                        <a:rPr lang="it-IT"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2 tumori</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en-US"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56–69% </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en-US"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2–23%</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r>
              <a:tr h="725238">
                <a:tc>
                  <a:txBody>
                    <a:bodyPr/>
                    <a:lstStyle/>
                    <a:p>
                      <a:pPr algn="ctr"/>
                      <a:r>
                        <a:rPr lang="it-IT"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1 tumore</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en-US"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29–57% </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c>
                  <a:txBody>
                    <a:bodyPr/>
                    <a:lstStyle/>
                    <a:p>
                      <a:pPr algn="ctr"/>
                      <a:r>
                        <a:rPr lang="en-US" sz="2000" b="0" dirty="0" smtClean="0">
                          <a:solidFill>
                            <a:schemeClr val="bg1">
                              <a:lumMod val="50000"/>
                            </a:schemeClr>
                          </a:solidFill>
                          <a:effectLst>
                            <a:outerShdw blurRad="38100" dist="38100" dir="2700000" algn="tl">
                              <a:srgbClr val="000000">
                                <a:alpha val="43137"/>
                              </a:srgbClr>
                            </a:outerShdw>
                          </a:effectLst>
                          <a:latin typeface="Comic Sans MS" panose="030F0702030302020204" pitchFamily="66" charset="0"/>
                        </a:rPr>
                        <a:t>0–4% </a:t>
                      </a:r>
                      <a:endParaRPr lang="it-IT" sz="2000" b="0" dirty="0">
                        <a:solidFill>
                          <a:schemeClr val="bg1">
                            <a:lumMod val="50000"/>
                          </a:schemeClr>
                        </a:solidFill>
                        <a:effectLst>
                          <a:outerShdw blurRad="38100" dist="38100" dir="2700000" algn="tl">
                            <a:srgbClr val="000000">
                              <a:alpha val="43137"/>
                            </a:srgbClr>
                          </a:outerShdw>
                        </a:effectLst>
                        <a:latin typeface="Comic Sans MS" pitchFamily="66" charset="0"/>
                      </a:endParaRPr>
                    </a:p>
                  </a:txBody>
                  <a:tcPr marL="91441" marR="91441" marT="45714" marB="45714" anchor="ctr"/>
                </a:tc>
              </a:tr>
            </a:tbl>
          </a:graphicData>
        </a:graphic>
      </p:graphicFrame>
      <p:pic>
        <p:nvPicPr>
          <p:cNvPr id="33817"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15" name="Rectangle 9"/>
          <p:cNvSpPr>
            <a:spLocks noChangeArrowheads="1"/>
          </p:cNvSpPr>
          <p:nvPr/>
        </p:nvSpPr>
        <p:spPr bwMode="auto">
          <a:xfrm>
            <a:off x="1403350" y="1311275"/>
            <a:ext cx="5116513" cy="8302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Quindi qual è la probabilità che </a:t>
            </a:r>
          </a:p>
          <a:p>
            <a:pPr>
              <a:defRPr/>
            </a:pPr>
            <a:r>
              <a:rPr lang="it-IT" sz="2400" dirty="0">
                <a:effectLst>
                  <a:outerShdw blurRad="38100" dist="38100" dir="2700000" algn="tl">
                    <a:srgbClr val="000000"/>
                  </a:outerShdw>
                </a:effectLst>
              </a:rPr>
              <a:t>il mio paziente abbia una MEN1 ?</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2"/>
          <a:srcRect/>
          <a:stretch>
            <a:fillRect/>
          </a:stretch>
        </p:blipFill>
        <p:spPr bwMode="auto">
          <a:xfrm>
            <a:off x="685800" y="2857500"/>
            <a:ext cx="7772400" cy="2352675"/>
          </a:xfrm>
          <a:prstGeom prst="rect">
            <a:avLst/>
          </a:prstGeom>
          <a:noFill/>
          <a:ln w="9525">
            <a:noFill/>
            <a:miter lim="800000"/>
            <a:headEnd/>
            <a:tailEnd/>
          </a:ln>
        </p:spPr>
      </p:pic>
      <p:sp>
        <p:nvSpPr>
          <p:cNvPr id="10" name="Forma libre 11"/>
          <p:cNvSpPr>
            <a:spLocks noChangeAspect="1"/>
          </p:cNvSpPr>
          <p:nvPr/>
        </p:nvSpPr>
        <p:spPr>
          <a:xfrm>
            <a:off x="285721" y="1285860"/>
            <a:ext cx="1693233" cy="1492507"/>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1"/>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dirty="0">
                <a:solidFill>
                  <a:schemeClr val="bg1">
                    <a:lumMod val="50000"/>
                  </a:schemeClr>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Others?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5" name="Immagine 9"/>
          <p:cNvPicPr>
            <a:picLocks noChangeAspect="1"/>
          </p:cNvPicPr>
          <p:nvPr/>
        </p:nvPicPr>
        <p:blipFill>
          <a:blip r:embed="rId2"/>
          <a:srcRect l="21680" t="15439" r="23148" b="6950"/>
          <a:stretch>
            <a:fillRect/>
          </a:stretch>
        </p:blipFill>
        <p:spPr bwMode="auto">
          <a:xfrm>
            <a:off x="419100" y="1141413"/>
            <a:ext cx="6883400" cy="5443537"/>
          </a:xfrm>
          <a:prstGeom prst="rect">
            <a:avLst/>
          </a:prstGeom>
          <a:noFill/>
          <a:ln w="9525">
            <a:noFill/>
            <a:miter lim="800000"/>
            <a:headEnd/>
            <a:tailEnd/>
          </a:ln>
        </p:spPr>
      </p:pic>
      <p:sp>
        <p:nvSpPr>
          <p:cNvPr id="162826" name="Rettangolo 25"/>
          <p:cNvSpPr>
            <a:spLocks noChangeArrowheads="1"/>
          </p:cNvSpPr>
          <p:nvPr/>
        </p:nvSpPr>
        <p:spPr bwMode="auto">
          <a:xfrm>
            <a:off x="2325688" y="6551613"/>
            <a:ext cx="3071812"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Trivellin et al. N Engl J Med 2014; 371:25</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9" name="Immagine 14"/>
          <p:cNvPicPr>
            <a:picLocks noChangeAspect="1"/>
          </p:cNvPicPr>
          <p:nvPr/>
        </p:nvPicPr>
        <p:blipFill>
          <a:blip r:embed="rId2"/>
          <a:srcRect l="32693" t="21223" r="27029" b="29897"/>
          <a:stretch>
            <a:fillRect/>
          </a:stretch>
        </p:blipFill>
        <p:spPr bwMode="auto">
          <a:xfrm>
            <a:off x="1463675" y="2471738"/>
            <a:ext cx="5980113" cy="4079875"/>
          </a:xfrm>
          <a:prstGeom prst="rect">
            <a:avLst/>
          </a:prstGeom>
          <a:noFill/>
          <a:ln w="9525">
            <a:noFill/>
            <a:miter lim="800000"/>
            <a:headEnd/>
            <a:tailEnd/>
          </a:ln>
        </p:spPr>
      </p:pic>
      <p:sp>
        <p:nvSpPr>
          <p:cNvPr id="16" name="Rettangolo 15"/>
          <p:cNvSpPr/>
          <p:nvPr/>
        </p:nvSpPr>
        <p:spPr>
          <a:xfrm>
            <a:off x="1697038" y="1985963"/>
            <a:ext cx="5513387" cy="461962"/>
          </a:xfrm>
          <a:prstGeom prst="rect">
            <a:avLst/>
          </a:prstGeom>
        </p:spPr>
        <p:txBody>
          <a:bodyPr wrap="none">
            <a:spAutoFit/>
          </a:bodyPr>
          <a:lstStyle/>
          <a:p>
            <a:pPr defTabSz="457200">
              <a:defRPr/>
            </a:pP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microduplications</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chromosome Xq26.3 </a:t>
            </a:r>
            <a:endParaRPr lang="it-IT" sz="2400" dirty="0">
              <a:latin typeface="Arial" charset="0"/>
            </a:endParaRPr>
          </a:p>
        </p:txBody>
      </p:sp>
      <p:sp>
        <p:nvSpPr>
          <p:cNvPr id="17" name="Rettangolo 16"/>
          <p:cNvSpPr/>
          <p:nvPr/>
        </p:nvSpPr>
        <p:spPr>
          <a:xfrm>
            <a:off x="2274888" y="1450975"/>
            <a:ext cx="4357687" cy="523875"/>
          </a:xfrm>
          <a:prstGeom prst="rect">
            <a:avLst/>
          </a:prstGeom>
          <a:solidFill>
            <a:schemeClr val="tx1"/>
          </a:solidFill>
          <a:ln>
            <a:solidFill>
              <a:schemeClr val="tx1"/>
            </a:solidFill>
          </a:ln>
        </p:spPr>
        <p:txBody>
          <a:bodyPr>
            <a:spAutoFit/>
          </a:bodyPr>
          <a:lstStyle/>
          <a:p>
            <a:pPr algn="ctr" defTabSz="457200">
              <a:defRPr/>
            </a:pPr>
            <a:r>
              <a:rPr lang="en-US"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X-linked </a:t>
            </a:r>
            <a:r>
              <a:rPr lang="en-US" sz="28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acrogigantism</a:t>
            </a:r>
            <a:endParaRPr lang="it-IT"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52" name="Rettangolo 25"/>
          <p:cNvSpPr>
            <a:spLocks noChangeArrowheads="1"/>
          </p:cNvSpPr>
          <p:nvPr/>
        </p:nvSpPr>
        <p:spPr bwMode="auto">
          <a:xfrm>
            <a:off x="2917825" y="6545263"/>
            <a:ext cx="3071813"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Trivellin et al. N Engl J Med 2014; 371:25</a:t>
            </a:r>
          </a:p>
        </p:txBody>
      </p:sp>
      <p:sp>
        <p:nvSpPr>
          <p:cNvPr id="13" name="Rettangolo 12"/>
          <p:cNvSpPr/>
          <p:nvPr/>
        </p:nvSpPr>
        <p:spPr>
          <a:xfrm>
            <a:off x="5921375" y="5775325"/>
            <a:ext cx="1417638" cy="523875"/>
          </a:xfrm>
          <a:prstGeom prst="rect">
            <a:avLst/>
          </a:prstGeom>
          <a:solidFill>
            <a:schemeClr val="tx1"/>
          </a:solidFill>
          <a:ln>
            <a:solidFill>
              <a:schemeClr val="tx1"/>
            </a:solidFill>
          </a:ln>
        </p:spPr>
        <p:txBody>
          <a:bodyPr>
            <a:spAutoFit/>
          </a:bodyPr>
          <a:lstStyle/>
          <a:p>
            <a:pPr algn="ctr" defTabSz="457200">
              <a:defRPr/>
            </a:pPr>
            <a:r>
              <a:rPr lang="en-US" sz="2800" i="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GPR101</a:t>
            </a:r>
            <a:endParaRPr lang="it-IT" sz="2800" i="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isultati immagini per multiple endocrine neoplasia 1ù"/>
          <p:cNvPicPr>
            <a:picLocks noChangeAspect="1" noChangeArrowheads="1"/>
          </p:cNvPicPr>
          <p:nvPr/>
        </p:nvPicPr>
        <p:blipFill>
          <a:blip r:embed="rId2"/>
          <a:srcRect/>
          <a:stretch>
            <a:fillRect/>
          </a:stretch>
        </p:blipFill>
        <p:spPr bwMode="auto">
          <a:xfrm>
            <a:off x="7881938" y="1549400"/>
            <a:ext cx="971550" cy="1176338"/>
          </a:xfrm>
          <a:prstGeom prst="rect">
            <a:avLst/>
          </a:prstGeom>
          <a:noFill/>
          <a:ln w="9525">
            <a:noFill/>
            <a:miter lim="800000"/>
            <a:headEnd/>
            <a:tailEnd/>
          </a:ln>
        </p:spPr>
      </p:pic>
      <p:sp>
        <p:nvSpPr>
          <p:cNvPr id="43018" name="Rectangle 10"/>
          <p:cNvSpPr>
            <a:spLocks noChangeArrowheads="1"/>
          </p:cNvSpPr>
          <p:nvPr/>
        </p:nvSpPr>
        <p:spPr bwMode="auto">
          <a:xfrm>
            <a:off x="468313" y="2205038"/>
            <a:ext cx="2119312" cy="369887"/>
          </a:xfrm>
          <a:prstGeom prst="rect">
            <a:avLst/>
          </a:prstGeom>
          <a:noFill/>
          <a:ln w="9525">
            <a:noFill/>
            <a:miter lim="800000"/>
            <a:headEnd/>
            <a:tailEnd/>
          </a:ln>
          <a:effectLst/>
        </p:spPr>
        <p:txBody>
          <a:bodyPr wrap="none">
            <a:spAutoFit/>
          </a:bodyPr>
          <a:lstStyle/>
          <a:p>
            <a:pPr defTabSz="457200">
              <a:defRPr/>
            </a:pPr>
            <a:r>
              <a:rPr lang="en-US">
                <a:effectLst>
                  <a:outerShdw blurRad="38100" dist="38100" dir="2700000" algn="tl">
                    <a:srgbClr val="000000"/>
                  </a:outerShdw>
                </a:effectLst>
                <a:latin typeface="Calibri" panose="020F0502020204030204" pitchFamily="34" charset="0"/>
                <a:cs typeface="Calibri" panose="020F0502020204030204" pitchFamily="34" charset="0"/>
              </a:rPr>
              <a:t>chromosome Xq26.3</a:t>
            </a:r>
            <a:endParaRPr lang="it-IT">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164868" name="Picture 13"/>
          <p:cNvPicPr>
            <a:picLocks noChangeAspect="1" noChangeArrowheads="1"/>
          </p:cNvPicPr>
          <p:nvPr/>
        </p:nvPicPr>
        <p:blipFill>
          <a:blip r:embed="rId3"/>
          <a:srcRect/>
          <a:stretch>
            <a:fillRect/>
          </a:stretch>
        </p:blipFill>
        <p:spPr bwMode="auto">
          <a:xfrm>
            <a:off x="285750" y="2714625"/>
            <a:ext cx="8650288" cy="2503488"/>
          </a:xfrm>
          <a:prstGeom prst="rect">
            <a:avLst/>
          </a:prstGeom>
          <a:noFill/>
          <a:ln w="9525">
            <a:noFill/>
            <a:miter lim="800000"/>
            <a:headEnd/>
            <a:tailEnd/>
          </a:ln>
        </p:spPr>
      </p:pic>
      <p:sp>
        <p:nvSpPr>
          <p:cNvPr id="164869" name="CasellaDiTesto 22"/>
          <p:cNvSpPr txBox="1">
            <a:spLocks noChangeArrowheads="1"/>
          </p:cNvSpPr>
          <p:nvPr/>
        </p:nvSpPr>
        <p:spPr bwMode="auto">
          <a:xfrm>
            <a:off x="2871788" y="5214938"/>
            <a:ext cx="3343275" cy="276225"/>
          </a:xfrm>
          <a:prstGeom prst="rect">
            <a:avLst/>
          </a:prstGeom>
          <a:noFill/>
          <a:ln w="9525">
            <a:noFill/>
            <a:miter lim="800000"/>
            <a:headEnd/>
            <a:tailEnd/>
          </a:ln>
        </p:spPr>
        <p:txBody>
          <a:bodyPr wrap="none">
            <a:spAutoFit/>
          </a:bodyPr>
          <a:lstStyle/>
          <a:p>
            <a:pPr defTabSz="457200"/>
            <a:r>
              <a:rPr lang="it-IT" altLang="it-IT" sz="1200">
                <a:latin typeface="Times New Roman" pitchFamily="18" charset="0"/>
              </a:rPr>
              <a:t>Trivellin et al. J Mol Endocrinol. 2016 ;57:97-111</a:t>
            </a:r>
          </a:p>
        </p:txBody>
      </p:sp>
      <p:sp>
        <p:nvSpPr>
          <p:cNvPr id="20"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827088" y="1989138"/>
            <a:ext cx="6143625" cy="519112"/>
          </a:xfrm>
          <a:prstGeom prst="rect">
            <a:avLst/>
          </a:prstGeom>
        </p:spPr>
        <p:txBody>
          <a:bodyPr>
            <a:spAutoFit/>
          </a:bodyPr>
          <a:lstStyle/>
          <a:p>
            <a:pPr defTabSz="457200">
              <a:defRPr/>
            </a:pPr>
            <a:r>
              <a:rPr lang="en-US" sz="2800">
                <a:effectLst>
                  <a:outerShdw blurRad="38100" dist="38100" dir="2700000" algn="tl">
                    <a:srgbClr val="000000"/>
                  </a:outerShdw>
                </a:effectLst>
                <a:latin typeface="Calibri" panose="020F0502020204030204" pitchFamily="34" charset="0"/>
                <a:cs typeface="Calibri" panose="020F0502020204030204" pitchFamily="34" charset="0"/>
              </a:rPr>
              <a:t>class A Rhodopsin superfamily</a:t>
            </a:r>
            <a:endParaRPr lang="it-IT" sz="280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0" name="Rettangolo 9"/>
          <p:cNvSpPr/>
          <p:nvPr/>
        </p:nvSpPr>
        <p:spPr>
          <a:xfrm>
            <a:off x="395288" y="1341438"/>
            <a:ext cx="2462212" cy="646112"/>
          </a:xfrm>
          <a:prstGeom prst="rect">
            <a:avLst/>
          </a:prstGeom>
          <a:solidFill>
            <a:srgbClr val="FF0000"/>
          </a:solidFill>
        </p:spPr>
        <p:txBody>
          <a:bodyPr>
            <a:spAutoFit/>
          </a:bodyPr>
          <a:lstStyle/>
          <a:p>
            <a:pPr algn="ctr" defTabSz="457200">
              <a:defRPr/>
            </a:pPr>
            <a:r>
              <a:rPr lang="en-US" sz="36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GPR101</a:t>
            </a:r>
          </a:p>
        </p:txBody>
      </p:sp>
      <p:sp>
        <p:nvSpPr>
          <p:cNvPr id="165892" name="Rettangolo 10"/>
          <p:cNvSpPr>
            <a:spLocks noChangeArrowheads="1"/>
          </p:cNvSpPr>
          <p:nvPr/>
        </p:nvSpPr>
        <p:spPr bwMode="auto">
          <a:xfrm>
            <a:off x="2286000" y="2511425"/>
            <a:ext cx="3455988" cy="274638"/>
          </a:xfrm>
          <a:prstGeom prst="rect">
            <a:avLst/>
          </a:prstGeom>
          <a:noFill/>
          <a:ln w="9525">
            <a:noFill/>
            <a:miter lim="800000"/>
            <a:headEnd/>
            <a:tailEnd/>
          </a:ln>
        </p:spPr>
        <p:txBody>
          <a:bodyPr>
            <a:spAutoFit/>
          </a:bodyPr>
          <a:lstStyle/>
          <a:p>
            <a:pPr defTabSz="457200"/>
            <a:r>
              <a:rPr lang="it-IT" altLang="it-IT" sz="1200">
                <a:latin typeface="Times New Roman" pitchFamily="18" charset="0"/>
              </a:rPr>
              <a:t>Kakarala et al . Mol Phylogenet Evol. 2014; 74:66</a:t>
            </a:r>
          </a:p>
        </p:txBody>
      </p:sp>
      <p:sp>
        <p:nvSpPr>
          <p:cNvPr id="5138" name="Rectangle 18"/>
          <p:cNvSpPr>
            <a:spLocks noChangeArrowheads="1"/>
          </p:cNvSpPr>
          <p:nvPr/>
        </p:nvSpPr>
        <p:spPr bwMode="auto">
          <a:xfrm>
            <a:off x="2843213" y="1412875"/>
            <a:ext cx="2165350" cy="523875"/>
          </a:xfrm>
          <a:prstGeom prst="rect">
            <a:avLst/>
          </a:prstGeom>
          <a:noFill/>
          <a:ln w="9525">
            <a:noFill/>
            <a:miter lim="800000"/>
            <a:headEnd/>
            <a:tailEnd/>
          </a:ln>
          <a:effectLst/>
        </p:spPr>
        <p:txBody>
          <a:bodyPr wrap="none">
            <a:spAutoFit/>
          </a:bodyPr>
          <a:lstStyle/>
          <a:p>
            <a:pPr defTabSz="457200">
              <a:defRPr/>
            </a:pPr>
            <a:r>
              <a:rPr lang="en-US" sz="2800">
                <a:effectLst>
                  <a:outerShdw blurRad="38100" dist="38100" dir="2700000" algn="tl">
                    <a:srgbClr val="000000"/>
                  </a:outerShdw>
                </a:effectLst>
                <a:latin typeface="Calibri" panose="020F0502020204030204" pitchFamily="34" charset="0"/>
                <a:cs typeface="Calibri" panose="020F0502020204030204" pitchFamily="34" charset="0"/>
              </a:rPr>
              <a:t>Orphan GPCR</a:t>
            </a:r>
            <a:endParaRPr lang="it-IT" sz="2800">
              <a:effectLst>
                <a:outerShdw blurRad="38100" dist="38100" dir="2700000" algn="tl">
                  <a:srgbClr val="000000"/>
                </a:outerShdw>
              </a:effectLst>
              <a:latin typeface="Calibri" panose="020F0502020204030204" pitchFamily="34" charset="0"/>
              <a:cs typeface="Calibri" panose="020F0502020204030204" pitchFamily="34" charset="0"/>
            </a:endParaRPr>
          </a:p>
        </p:txBody>
      </p:sp>
      <p:grpSp>
        <p:nvGrpSpPr>
          <p:cNvPr id="165894" name="Gruppo 16"/>
          <p:cNvGrpSpPr>
            <a:grpSpLocks/>
          </p:cNvGrpSpPr>
          <p:nvPr/>
        </p:nvGrpSpPr>
        <p:grpSpPr bwMode="auto">
          <a:xfrm>
            <a:off x="1785938" y="3000375"/>
            <a:ext cx="4584700" cy="3449638"/>
            <a:chOff x="1785938" y="3000372"/>
            <a:chExt cx="4584700" cy="3449637"/>
          </a:xfrm>
        </p:grpSpPr>
        <p:pic>
          <p:nvPicPr>
            <p:cNvPr id="165895" name="Picture 2" descr="http://atlasofscience.org/wp-content/uploads/2016/12/Fig1-GiampaoloTrivellin.jpg"/>
            <p:cNvPicPr>
              <a:picLocks noChangeAspect="1" noChangeArrowheads="1"/>
            </p:cNvPicPr>
            <p:nvPr/>
          </p:nvPicPr>
          <p:blipFill>
            <a:blip r:embed="rId2"/>
            <a:srcRect/>
            <a:stretch>
              <a:fillRect/>
            </a:stretch>
          </p:blipFill>
          <p:spPr bwMode="auto">
            <a:xfrm>
              <a:off x="1785938" y="3000372"/>
              <a:ext cx="4572000" cy="3429000"/>
            </a:xfrm>
            <a:prstGeom prst="rect">
              <a:avLst/>
            </a:prstGeom>
            <a:noFill/>
            <a:ln w="9525">
              <a:noFill/>
              <a:miter lim="800000"/>
              <a:headEnd/>
              <a:tailEnd/>
            </a:ln>
          </p:spPr>
        </p:pic>
        <p:sp>
          <p:nvSpPr>
            <p:cNvPr id="2" name="Rettangolo 8"/>
            <p:cNvSpPr/>
            <p:nvPr/>
          </p:nvSpPr>
          <p:spPr>
            <a:xfrm>
              <a:off x="1835150" y="6053134"/>
              <a:ext cx="2087563" cy="396875"/>
            </a:xfrm>
            <a:prstGeom prst="rect">
              <a:avLst/>
            </a:prstGeom>
          </p:spPr>
          <p:txBody>
            <a:bodyPr>
              <a:spAutoFit/>
            </a:bodyPr>
            <a:lstStyle/>
            <a:p>
              <a:pPr defTabSz="457200">
                <a:defRPr/>
              </a:pPr>
              <a:r>
                <a:rPr lang="en-US" sz="2000">
                  <a:solidFill>
                    <a:schemeClr val="bg2"/>
                  </a:solidFill>
                  <a:effectLst>
                    <a:outerShdw blurRad="38100" dist="38100" dir="2700000" algn="tl">
                      <a:srgbClr val="FFFFFF"/>
                    </a:outerShdw>
                  </a:effectLst>
                </a:rPr>
                <a:t>508 AA</a:t>
              </a:r>
              <a:endParaRPr lang="it-IT" sz="2000">
                <a:solidFill>
                  <a:schemeClr val="bg2"/>
                </a:solidFill>
                <a:effectLst>
                  <a:outerShdw blurRad="38100" dist="38100" dir="2700000" algn="tl">
                    <a:srgbClr val="FFFFFF"/>
                  </a:outerShdw>
                </a:effectLst>
              </a:endParaRPr>
            </a:p>
          </p:txBody>
        </p:sp>
        <p:sp>
          <p:nvSpPr>
            <p:cNvPr id="3" name="Rettangolo 8"/>
            <p:cNvSpPr/>
            <p:nvPr/>
          </p:nvSpPr>
          <p:spPr>
            <a:xfrm>
              <a:off x="4859338" y="3609972"/>
              <a:ext cx="1511300" cy="396875"/>
            </a:xfrm>
            <a:prstGeom prst="rect">
              <a:avLst/>
            </a:prstGeom>
          </p:spPr>
          <p:txBody>
            <a:bodyPr>
              <a:spAutoFit/>
            </a:bodyPr>
            <a:lstStyle/>
            <a:p>
              <a:pPr defTabSz="457200">
                <a:defRPr/>
              </a:pPr>
              <a:r>
                <a:rPr lang="en-US" sz="2000">
                  <a:solidFill>
                    <a:schemeClr val="bg2"/>
                  </a:solidFill>
                  <a:effectLst>
                    <a:outerShdw blurRad="38100" dist="38100" dir="2700000" algn="tl">
                      <a:srgbClr val="FFFFFF"/>
                    </a:outerShdw>
                  </a:effectLst>
                </a:rPr>
                <a:t>4 isoforms</a:t>
              </a:r>
              <a:endParaRPr lang="it-IT" sz="2000">
                <a:solidFill>
                  <a:schemeClr val="bg2"/>
                </a:solidFill>
                <a:effectLst>
                  <a:outerShdw blurRad="38100" dist="38100" dir="2700000" algn="tl">
                    <a:srgbClr val="FFFFFF"/>
                  </a:outerShdw>
                </a:effectLst>
              </a:endParaRPr>
            </a:p>
          </p:txBody>
        </p:sp>
      </p:grpSp>
      <p:sp>
        <p:nvSpPr>
          <p:cNvPr id="165898" name="CasellaDiTesto 22"/>
          <p:cNvSpPr txBox="1">
            <a:spLocks noChangeArrowheads="1"/>
          </p:cNvSpPr>
          <p:nvPr/>
        </p:nvSpPr>
        <p:spPr bwMode="auto">
          <a:xfrm>
            <a:off x="2406650" y="6429375"/>
            <a:ext cx="3343275" cy="276225"/>
          </a:xfrm>
          <a:prstGeom prst="rect">
            <a:avLst/>
          </a:prstGeom>
          <a:noFill/>
          <a:ln w="9525">
            <a:noFill/>
            <a:miter lim="800000"/>
            <a:headEnd/>
            <a:tailEnd/>
          </a:ln>
        </p:spPr>
        <p:txBody>
          <a:bodyPr wrap="none">
            <a:spAutoFit/>
          </a:bodyPr>
          <a:lstStyle/>
          <a:p>
            <a:pPr defTabSz="457200"/>
            <a:r>
              <a:rPr lang="it-IT" altLang="it-IT" sz="1200">
                <a:latin typeface="Times New Roman" pitchFamily="18" charset="0"/>
              </a:rPr>
              <a:t>Trivellin et al. J Mol Endocrinol. 2016 ;57:97-111.</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0" descr="Risultati immagini per GPR101"/>
          <p:cNvPicPr>
            <a:picLocks noChangeAspect="1" noChangeArrowheads="1"/>
          </p:cNvPicPr>
          <p:nvPr/>
        </p:nvPicPr>
        <p:blipFill>
          <a:blip r:embed="rId2"/>
          <a:srcRect/>
          <a:stretch>
            <a:fillRect/>
          </a:stretch>
        </p:blipFill>
        <p:spPr bwMode="auto">
          <a:xfrm>
            <a:off x="428625" y="2428875"/>
            <a:ext cx="4572000" cy="2965450"/>
          </a:xfrm>
          <a:prstGeom prst="rect">
            <a:avLst/>
          </a:prstGeom>
          <a:noFill/>
          <a:ln w="9525">
            <a:noFill/>
            <a:miter lim="800000"/>
            <a:headEnd/>
            <a:tailEnd/>
          </a:ln>
        </p:spPr>
      </p:pic>
      <p:sp>
        <p:nvSpPr>
          <p:cNvPr id="10" name="Rettangolo 9"/>
          <p:cNvSpPr/>
          <p:nvPr/>
        </p:nvSpPr>
        <p:spPr>
          <a:xfrm>
            <a:off x="395288" y="1341438"/>
            <a:ext cx="2462212" cy="646112"/>
          </a:xfrm>
          <a:prstGeom prst="rect">
            <a:avLst/>
          </a:prstGeom>
          <a:solidFill>
            <a:srgbClr val="FF0000"/>
          </a:solidFill>
        </p:spPr>
        <p:txBody>
          <a:bodyPr>
            <a:spAutoFit/>
          </a:bodyPr>
          <a:lstStyle/>
          <a:p>
            <a:pPr algn="ctr" defTabSz="457200">
              <a:defRPr/>
            </a:pPr>
            <a:r>
              <a:rPr lang="en-US" sz="36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GPR101</a:t>
            </a:r>
          </a:p>
        </p:txBody>
      </p:sp>
      <p:pic>
        <p:nvPicPr>
          <p:cNvPr id="166916" name="Picture 10" descr="Risultati immagini per GPR101"/>
          <p:cNvPicPr>
            <a:picLocks noChangeAspect="1" noChangeArrowheads="1"/>
          </p:cNvPicPr>
          <p:nvPr/>
        </p:nvPicPr>
        <p:blipFill>
          <a:blip r:embed="rId2"/>
          <a:srcRect l="1891" t="9467" r="73228" b="18935"/>
          <a:stretch>
            <a:fillRect/>
          </a:stretch>
        </p:blipFill>
        <p:spPr bwMode="auto">
          <a:xfrm>
            <a:off x="5000625" y="1571625"/>
            <a:ext cx="2274888" cy="4248150"/>
          </a:xfrm>
          <a:prstGeom prst="rect">
            <a:avLst/>
          </a:prstGeom>
          <a:noFill/>
          <a:ln w="9525">
            <a:noFill/>
            <a:miter lim="800000"/>
            <a:headEnd/>
            <a:tailEnd/>
          </a:ln>
        </p:spPr>
      </p:pic>
      <p:sp>
        <p:nvSpPr>
          <p:cNvPr id="166917" name="CasellaDiTesto 22"/>
          <p:cNvSpPr txBox="1">
            <a:spLocks noChangeArrowheads="1"/>
          </p:cNvSpPr>
          <p:nvPr/>
        </p:nvSpPr>
        <p:spPr bwMode="auto">
          <a:xfrm>
            <a:off x="2406650" y="6429375"/>
            <a:ext cx="3343275" cy="276225"/>
          </a:xfrm>
          <a:prstGeom prst="rect">
            <a:avLst/>
          </a:prstGeom>
          <a:noFill/>
          <a:ln w="9525">
            <a:noFill/>
            <a:miter lim="800000"/>
            <a:headEnd/>
            <a:tailEnd/>
          </a:ln>
        </p:spPr>
        <p:txBody>
          <a:bodyPr wrap="none">
            <a:spAutoFit/>
          </a:bodyPr>
          <a:lstStyle/>
          <a:p>
            <a:pPr defTabSz="457200"/>
            <a:r>
              <a:rPr lang="it-IT" altLang="it-IT" sz="1200">
                <a:latin typeface="Times New Roman" pitchFamily="18" charset="0"/>
              </a:rPr>
              <a:t>Trivellin et al. J Mol Endocrinol. 2016 ;57:97-111.</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395288" y="1341438"/>
            <a:ext cx="2462212" cy="646112"/>
          </a:xfrm>
          <a:prstGeom prst="rect">
            <a:avLst/>
          </a:prstGeom>
          <a:solidFill>
            <a:srgbClr val="FF0000"/>
          </a:solidFill>
        </p:spPr>
        <p:txBody>
          <a:bodyPr>
            <a:spAutoFit/>
          </a:bodyPr>
          <a:lstStyle/>
          <a:p>
            <a:pPr algn="ctr" defTabSz="457200">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GPR101</a:t>
            </a:r>
          </a:p>
        </p:txBody>
      </p:sp>
      <p:sp>
        <p:nvSpPr>
          <p:cNvPr id="13" name="Rettangolo 12"/>
          <p:cNvSpPr/>
          <p:nvPr/>
        </p:nvSpPr>
        <p:spPr>
          <a:xfrm>
            <a:off x="5500688" y="2286000"/>
            <a:ext cx="3000375" cy="1384300"/>
          </a:xfrm>
          <a:prstGeom prst="rect">
            <a:avLst/>
          </a:prstGeom>
        </p:spPr>
        <p:txBody>
          <a:bodyPr>
            <a:spAutoFit/>
          </a:bodyPr>
          <a:lstStyle/>
          <a:p>
            <a:pPr algn="ctr" defTabSz="457200">
              <a:defRPr/>
            </a:pP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energy</a:t>
            </a: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homeostasis</a:t>
            </a: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control</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Rettangolo 13"/>
          <p:cNvSpPr/>
          <p:nvPr/>
        </p:nvSpPr>
        <p:spPr>
          <a:xfrm>
            <a:off x="5072063" y="3713163"/>
            <a:ext cx="3981450" cy="430212"/>
          </a:xfrm>
          <a:prstGeom prst="rect">
            <a:avLst/>
          </a:prstGeom>
        </p:spPr>
        <p:txBody>
          <a:bodyPr>
            <a:spAutoFit/>
          </a:bodyPr>
          <a:lstStyle/>
          <a:p>
            <a:pPr defTabSz="457200">
              <a:defRPr/>
            </a:pP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Bates</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 2006; Lee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 2001;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Nilaweera</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 2007;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Nilaweera</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 2008;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Regard</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 2008;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Trivellin</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11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a:t>
            </a:r>
            <a:r>
              <a:rPr lang="it-IT" sz="11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 2014</a:t>
            </a:r>
            <a:endParaRPr lang="it-IT" sz="1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 name="Rettangolo 14"/>
          <p:cNvSpPr/>
          <p:nvPr/>
        </p:nvSpPr>
        <p:spPr>
          <a:xfrm>
            <a:off x="2414588" y="2392363"/>
            <a:ext cx="2871787" cy="954087"/>
          </a:xfrm>
          <a:prstGeom prst="rect">
            <a:avLst/>
          </a:prstGeom>
        </p:spPr>
        <p:txBody>
          <a:bodyPr>
            <a:spAutoFit/>
          </a:bodyPr>
          <a:lstStyle/>
          <a:p>
            <a:pPr marL="361950" indent="-361950" defTabSz="457200">
              <a:buFont typeface="Wingdings" pitchFamily="2" charset="2"/>
              <a:buChar char="á"/>
              <a:defRPr/>
            </a:pP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hypothalamic</a:t>
            </a: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expression</a:t>
            </a: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8199" name="Freccia a destra 15"/>
          <p:cNvSpPr>
            <a:spLocks noChangeArrowheads="1"/>
          </p:cNvSpPr>
          <p:nvPr/>
        </p:nvSpPr>
        <p:spPr bwMode="auto">
          <a:xfrm>
            <a:off x="5286375" y="2786063"/>
            <a:ext cx="571500" cy="357187"/>
          </a:xfrm>
          <a:prstGeom prst="rightArrow">
            <a:avLst>
              <a:gd name="adj1" fmla="val 50000"/>
              <a:gd name="adj2" fmla="val 50000"/>
            </a:avLst>
          </a:prstGeom>
          <a:solidFill>
            <a:schemeClr val="tx1"/>
          </a:solidFill>
          <a:ln w="9525" algn="ctr">
            <a:solidFill>
              <a:schemeClr val="tx1"/>
            </a:solidFill>
            <a:round/>
            <a:headEnd/>
            <a:tailEnd/>
          </a:ln>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endParaRPr lang="it-IT" alt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 name="Rettangolo 16"/>
          <p:cNvSpPr/>
          <p:nvPr/>
        </p:nvSpPr>
        <p:spPr>
          <a:xfrm>
            <a:off x="4090988" y="4754563"/>
            <a:ext cx="2090737" cy="523875"/>
          </a:xfrm>
          <a:prstGeom prst="rect">
            <a:avLst/>
          </a:prstGeom>
        </p:spPr>
        <p:txBody>
          <a:bodyPr wrap="none">
            <a:spAutoFit/>
          </a:bodyPr>
          <a:lstStyle/>
          <a:p>
            <a:pPr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reproduction</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Rettangolo 17"/>
          <p:cNvSpPr/>
          <p:nvPr/>
        </p:nvSpPr>
        <p:spPr>
          <a:xfrm>
            <a:off x="4473575" y="5183188"/>
            <a:ext cx="1571625" cy="276225"/>
          </a:xfrm>
          <a:prstGeom prst="rect">
            <a:avLst/>
          </a:prstGeom>
        </p:spPr>
        <p:txBody>
          <a:bodyPr>
            <a:spAutoFit/>
          </a:bodyPr>
          <a:lstStyle/>
          <a:p>
            <a:pPr defTabSz="457200">
              <a:defRPr/>
            </a:pPr>
            <a:r>
              <a:rPr lang="en-US" sz="1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Nilaweera</a:t>
            </a:r>
            <a:r>
              <a:rPr lang="en-US" sz="1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 al. 2008</a:t>
            </a:r>
            <a:endParaRPr lang="it-IT"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Rettangolo 18"/>
          <p:cNvSpPr/>
          <p:nvPr/>
        </p:nvSpPr>
        <p:spPr>
          <a:xfrm>
            <a:off x="327025" y="4402138"/>
            <a:ext cx="3530600" cy="1384300"/>
          </a:xfrm>
          <a:prstGeom prst="rect">
            <a:avLst/>
          </a:prstGeom>
        </p:spPr>
        <p:txBody>
          <a:bodyPr>
            <a:spAutoFit/>
          </a:bodyPr>
          <a:lstStyle/>
          <a:p>
            <a:pPr defTabSz="457200">
              <a:buFont typeface="Wingdings" pitchFamily="2" charset="2"/>
              <a:buChar char="á"/>
              <a:defRPr/>
            </a:pP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a:t>
            </a: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puberty</a:t>
            </a: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266700" indent="95250" defTabSz="457200">
              <a:defRPr/>
            </a:pPr>
            <a:r>
              <a:rPr lang="it-IT"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late </a:t>
            </a: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pregnancy </a:t>
            </a:r>
          </a:p>
          <a:p>
            <a:pPr marL="266700" indent="95250"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late lactation</a:t>
            </a:r>
          </a:p>
        </p:txBody>
      </p:sp>
      <p:sp>
        <p:nvSpPr>
          <p:cNvPr id="8203" name="Freccia a destra 19"/>
          <p:cNvSpPr>
            <a:spLocks noChangeArrowheads="1"/>
          </p:cNvSpPr>
          <p:nvPr/>
        </p:nvSpPr>
        <p:spPr bwMode="auto">
          <a:xfrm>
            <a:off x="3429000" y="4887913"/>
            <a:ext cx="571500" cy="357187"/>
          </a:xfrm>
          <a:prstGeom prst="rightArrow">
            <a:avLst>
              <a:gd name="adj1" fmla="val 50000"/>
              <a:gd name="adj2" fmla="val 50000"/>
            </a:avLst>
          </a:prstGeom>
          <a:solidFill>
            <a:schemeClr val="tx1"/>
          </a:solidFill>
          <a:ln w="9525" algn="ctr">
            <a:solidFill>
              <a:schemeClr val="tx1"/>
            </a:solidFill>
            <a:round/>
            <a:headEnd/>
            <a:tailEnd/>
          </a:ln>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endParaRPr lang="it-IT" alt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67947" name="Picture 22" descr="Risultati immagini per mouse"/>
          <p:cNvPicPr>
            <a:picLocks noChangeAspect="1" noChangeArrowheads="1"/>
          </p:cNvPicPr>
          <p:nvPr/>
        </p:nvPicPr>
        <p:blipFill>
          <a:blip r:embed="rId2"/>
          <a:srcRect/>
          <a:stretch>
            <a:fillRect/>
          </a:stretch>
        </p:blipFill>
        <p:spPr bwMode="auto">
          <a:xfrm>
            <a:off x="414338" y="2286000"/>
            <a:ext cx="2000250" cy="112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395288" y="1341438"/>
            <a:ext cx="2462212" cy="646112"/>
          </a:xfrm>
          <a:prstGeom prst="rect">
            <a:avLst/>
          </a:prstGeom>
          <a:solidFill>
            <a:srgbClr val="FF0000"/>
          </a:solidFill>
        </p:spPr>
        <p:txBody>
          <a:bodyPr>
            <a:spAutoFit/>
          </a:bodyPr>
          <a:lstStyle/>
          <a:p>
            <a:pPr algn="ctr" defTabSz="457200">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GPR101</a:t>
            </a:r>
          </a:p>
        </p:txBody>
      </p:sp>
      <p:sp>
        <p:nvSpPr>
          <p:cNvPr id="168963" name="AutoShape 10" descr="Risultati immagini per fetus"/>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68964" name="AutoShape 12" descr="Risultati immagini per fetus"/>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pic>
        <p:nvPicPr>
          <p:cNvPr id="168965" name="Picture 14" descr="Risultati immagini per fetus"/>
          <p:cNvPicPr>
            <a:picLocks noChangeAspect="1" noChangeArrowheads="1"/>
          </p:cNvPicPr>
          <p:nvPr/>
        </p:nvPicPr>
        <p:blipFill>
          <a:blip r:embed="rId2"/>
          <a:srcRect/>
          <a:stretch>
            <a:fillRect/>
          </a:stretch>
        </p:blipFill>
        <p:spPr bwMode="auto">
          <a:xfrm>
            <a:off x="428625" y="2071688"/>
            <a:ext cx="1463675" cy="1595437"/>
          </a:xfrm>
          <a:prstGeom prst="rect">
            <a:avLst/>
          </a:prstGeom>
          <a:noFill/>
          <a:ln w="9525">
            <a:noFill/>
            <a:miter lim="800000"/>
            <a:headEnd/>
            <a:tailEnd/>
          </a:ln>
        </p:spPr>
      </p:pic>
      <p:sp>
        <p:nvSpPr>
          <p:cNvPr id="14" name="Rettangolo 13"/>
          <p:cNvSpPr/>
          <p:nvPr/>
        </p:nvSpPr>
        <p:spPr>
          <a:xfrm>
            <a:off x="1928813" y="2071688"/>
            <a:ext cx="6572250"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 expression in fetal pituitary</a:t>
            </a:r>
          </a:p>
        </p:txBody>
      </p:sp>
      <p:sp>
        <p:nvSpPr>
          <p:cNvPr id="15" name="Rettangolo 14"/>
          <p:cNvSpPr/>
          <p:nvPr/>
        </p:nvSpPr>
        <p:spPr>
          <a:xfrm>
            <a:off x="1857375" y="4286250"/>
            <a:ext cx="5715000" cy="954088"/>
          </a:xfrm>
          <a:prstGeom prst="rect">
            <a:avLst/>
          </a:prstGeom>
        </p:spPr>
        <p:txBody>
          <a:bodyPr>
            <a:spAutoFit/>
          </a:bodyPr>
          <a:lstStyle/>
          <a:p>
            <a:pPr algn="ctr"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physiological role in pituitary proliferation and maturation</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Rettangolo 15"/>
          <p:cNvSpPr/>
          <p:nvPr/>
        </p:nvSpPr>
        <p:spPr>
          <a:xfrm>
            <a:off x="2000250" y="2670175"/>
            <a:ext cx="5643563" cy="923925"/>
          </a:xfrm>
          <a:prstGeom prst="rect">
            <a:avLst/>
          </a:prstGeom>
        </p:spPr>
        <p:txBody>
          <a:bodyPr>
            <a:spAutoFit/>
          </a:bodyPr>
          <a:lstStyle/>
          <a:p>
            <a:pPr algn="ctr" defTabSz="457200">
              <a:buFont typeface="Wingdings" pitchFamily="2" charset="2"/>
              <a:buChar char="á"/>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lateral wings of the anterior lobe</a:t>
            </a:r>
          </a:p>
          <a:p>
            <a:pPr algn="ctr" defTabSz="457200">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mainly composed by </a:t>
            </a:r>
          </a:p>
          <a:p>
            <a:pPr algn="ctr" defTabSz="457200">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GH- and PRL-secreting cells</a:t>
            </a:r>
            <a:endParaRPr lang="it-IT"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 name="Rettangolo 16"/>
          <p:cNvSpPr/>
          <p:nvPr/>
        </p:nvSpPr>
        <p:spPr>
          <a:xfrm>
            <a:off x="3276600" y="3786188"/>
            <a:ext cx="3224213" cy="276225"/>
          </a:xfrm>
          <a:prstGeom prst="rect">
            <a:avLst/>
          </a:prstGeom>
        </p:spPr>
        <p:txBody>
          <a:bodyPr>
            <a:spAutoFit/>
          </a:bodyPr>
          <a:lstStyle/>
          <a:p>
            <a:pPr defTabSz="457200">
              <a:defRPr/>
            </a:pPr>
            <a:r>
              <a:rPr lang="en-US" sz="1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t>
            </a:r>
            <a:r>
              <a:rPr lang="en-US" sz="1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Gahtany</a:t>
            </a:r>
            <a:r>
              <a:rPr lang="en-US" sz="1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 al. 2003; </a:t>
            </a:r>
            <a:r>
              <a:rPr lang="en-US" sz="1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Melmed</a:t>
            </a:r>
            <a:r>
              <a:rPr lang="en-US" sz="1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 al. 2011</a:t>
            </a:r>
            <a:endParaRPr lang="it-IT"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Rettangolo 18"/>
          <p:cNvSpPr/>
          <p:nvPr/>
        </p:nvSpPr>
        <p:spPr>
          <a:xfrm>
            <a:off x="214313" y="5357813"/>
            <a:ext cx="8643937" cy="523875"/>
          </a:xfrm>
          <a:prstGeom prst="rect">
            <a:avLst/>
          </a:prstGeom>
          <a:solidFill>
            <a:schemeClr val="tx1"/>
          </a:solidFill>
        </p:spPr>
        <p:txBody>
          <a:bodyPr>
            <a:spAutoFit/>
          </a:bodyPr>
          <a:lstStyle/>
          <a:p>
            <a:pPr algn="ctr" defTabSz="457200">
              <a:defRPr/>
            </a:pPr>
            <a:r>
              <a:rPr lang="en-US"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embryonic </a:t>
            </a:r>
            <a:r>
              <a:rPr lang="en-US" sz="28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mammosomatotroph</a:t>
            </a:r>
            <a:r>
              <a:rPr lang="en-US"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differentiation  ?</a:t>
            </a:r>
            <a:endParaRPr lang="it-IT"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395288" y="1341438"/>
            <a:ext cx="2462212" cy="646112"/>
          </a:xfrm>
          <a:prstGeom prst="rect">
            <a:avLst/>
          </a:prstGeom>
          <a:solidFill>
            <a:srgbClr val="FF0000"/>
          </a:solidFill>
        </p:spPr>
        <p:txBody>
          <a:bodyPr>
            <a:spAutoFit/>
          </a:bodyPr>
          <a:lstStyle/>
          <a:p>
            <a:pPr algn="ctr" defTabSz="457200">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GPR101</a:t>
            </a:r>
          </a:p>
        </p:txBody>
      </p:sp>
      <p:sp>
        <p:nvSpPr>
          <p:cNvPr id="169987" name="AutoShape 10" descr="Risultati immagini per fetus"/>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69988" name="AutoShape 12" descr="Risultati immagini per fetus"/>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5" name="Rettangolo 14"/>
          <p:cNvSpPr/>
          <p:nvPr/>
        </p:nvSpPr>
        <p:spPr>
          <a:xfrm>
            <a:off x="1928813" y="2047875"/>
            <a:ext cx="1928812" cy="523875"/>
          </a:xfrm>
          <a:prstGeom prst="rect">
            <a:avLst/>
          </a:prstGeom>
        </p:spPr>
        <p:txBody>
          <a:bodyPr>
            <a:spAutoFit/>
          </a:bodyPr>
          <a:lstStyle/>
          <a:p>
            <a:pPr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Childhood</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69990" name="Picture 2" descr="Risultati immagini per adolescente"/>
          <p:cNvPicPr>
            <a:picLocks noChangeAspect="1" noChangeArrowheads="1"/>
          </p:cNvPicPr>
          <p:nvPr/>
        </p:nvPicPr>
        <p:blipFill>
          <a:blip r:embed="rId2"/>
          <a:srcRect l="45238"/>
          <a:stretch>
            <a:fillRect/>
          </a:stretch>
        </p:blipFill>
        <p:spPr bwMode="auto">
          <a:xfrm>
            <a:off x="434975" y="2071688"/>
            <a:ext cx="1350963" cy="1847850"/>
          </a:xfrm>
          <a:prstGeom prst="rect">
            <a:avLst/>
          </a:prstGeom>
          <a:noFill/>
          <a:ln w="9525">
            <a:noFill/>
            <a:miter lim="800000"/>
            <a:headEnd/>
            <a:tailEnd/>
          </a:ln>
        </p:spPr>
      </p:pic>
      <p:sp>
        <p:nvSpPr>
          <p:cNvPr id="18" name="Rettangolo 17"/>
          <p:cNvSpPr/>
          <p:nvPr/>
        </p:nvSpPr>
        <p:spPr>
          <a:xfrm>
            <a:off x="1928813" y="4357688"/>
            <a:ext cx="1928812" cy="523875"/>
          </a:xfrm>
          <a:prstGeom prst="rect">
            <a:avLst/>
          </a:prstGeom>
        </p:spPr>
        <p:txBody>
          <a:bodyPr>
            <a:spAutoFit/>
          </a:bodyPr>
          <a:lstStyle/>
          <a:p>
            <a:pPr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Adulthood</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69992" name="Gruppo 20"/>
          <p:cNvGrpSpPr>
            <a:grpSpLocks/>
          </p:cNvGrpSpPr>
          <p:nvPr/>
        </p:nvGrpSpPr>
        <p:grpSpPr bwMode="auto">
          <a:xfrm>
            <a:off x="2552700" y="2519363"/>
            <a:ext cx="606425" cy="1909762"/>
            <a:chOff x="2552686" y="2481256"/>
            <a:chExt cx="607223" cy="2590818"/>
          </a:xfrm>
        </p:grpSpPr>
        <p:sp>
          <p:nvSpPr>
            <p:cNvPr id="10258" name="Freccia in giù 18"/>
            <p:cNvSpPr>
              <a:spLocks noChangeArrowheads="1"/>
            </p:cNvSpPr>
            <p:nvPr/>
          </p:nvSpPr>
          <p:spPr bwMode="auto">
            <a:xfrm>
              <a:off x="2579710" y="2481256"/>
              <a:ext cx="553177" cy="2590818"/>
            </a:xfrm>
            <a:prstGeom prst="downArrow">
              <a:avLst>
                <a:gd name="adj1" fmla="val 50000"/>
                <a:gd name="adj2" fmla="val 50001"/>
              </a:avLst>
            </a:prstGeom>
            <a:solidFill>
              <a:schemeClr val="tx1"/>
            </a:solidFill>
            <a:ln w="9525" algn="ctr">
              <a:solidFill>
                <a:schemeClr val="tx1"/>
              </a:solidFill>
              <a:round/>
              <a:headEnd/>
              <a:tailEnd/>
            </a:ln>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endParaRPr lang="it-IT" alt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0" name="Trapezio 19"/>
            <p:cNvSpPr/>
            <p:nvPr/>
          </p:nvSpPr>
          <p:spPr bwMode="auto">
            <a:xfrm flipV="1">
              <a:off x="2552686" y="2481256"/>
              <a:ext cx="607223" cy="2233315"/>
            </a:xfrm>
            <a:prstGeom prst="trapezoid">
              <a:avLst>
                <a:gd name="adj" fmla="val 33333"/>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69995" name="Gruppo 1"/>
          <p:cNvGrpSpPr>
            <a:grpSpLocks/>
          </p:cNvGrpSpPr>
          <p:nvPr/>
        </p:nvGrpSpPr>
        <p:grpSpPr bwMode="auto">
          <a:xfrm>
            <a:off x="2570163" y="2938463"/>
            <a:ext cx="5000625" cy="847725"/>
            <a:chOff x="3143250" y="2938463"/>
            <a:chExt cx="5000625" cy="847725"/>
          </a:xfrm>
        </p:grpSpPr>
        <p:sp>
          <p:nvSpPr>
            <p:cNvPr id="22" name="Rettangolo 21"/>
            <p:cNvSpPr/>
            <p:nvPr/>
          </p:nvSpPr>
          <p:spPr>
            <a:xfrm>
              <a:off x="3143250" y="2938463"/>
              <a:ext cx="5000625" cy="522287"/>
            </a:xfrm>
            <a:prstGeom prst="rect">
              <a:avLst/>
            </a:prstGeom>
          </p:spPr>
          <p:txBody>
            <a:bodyPr>
              <a:spAutoFit/>
            </a:bodyPr>
            <a:lstStyle/>
            <a:p>
              <a:pPr algn="ctr"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role in regulating growth? </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251" name="CasellaDiTesto 22"/>
            <p:cNvSpPr txBox="1">
              <a:spLocks noChangeArrowheads="1"/>
            </p:cNvSpPr>
            <p:nvPr/>
          </p:nvSpPr>
          <p:spPr bwMode="auto">
            <a:xfrm>
              <a:off x="3971925" y="3509963"/>
              <a:ext cx="3343275" cy="27622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r>
                <a:rPr lang="it-IT" altLang="it-IT" sz="12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Trivellin et al. J Mol Endocrinol. 2016 ;57:97-111.</a:t>
              </a:r>
            </a:p>
          </p:txBody>
        </p:sp>
      </p:grpSp>
      <p:sp>
        <p:nvSpPr>
          <p:cNvPr id="24" name="Rettangolo 23"/>
          <p:cNvSpPr/>
          <p:nvPr/>
        </p:nvSpPr>
        <p:spPr>
          <a:xfrm>
            <a:off x="428625" y="5072063"/>
            <a:ext cx="7858125"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 expression in several brain regions</a:t>
            </a:r>
          </a:p>
        </p:txBody>
      </p:sp>
      <p:sp>
        <p:nvSpPr>
          <p:cNvPr id="25" name="Rettangolo 24"/>
          <p:cNvSpPr/>
          <p:nvPr/>
        </p:nvSpPr>
        <p:spPr>
          <a:xfrm>
            <a:off x="785813" y="5526088"/>
            <a:ext cx="3929062"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a:rPr>
              <a:t> nucleus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a:rPr>
              <a:t>accumbens</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6" name="Rettangolo 25"/>
          <p:cNvSpPr/>
          <p:nvPr/>
        </p:nvSpPr>
        <p:spPr>
          <a:xfrm>
            <a:off x="5072063" y="5559425"/>
            <a:ext cx="1500187"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a:rPr>
              <a:t>reward</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7" name="Rettangolo 26"/>
          <p:cNvSpPr/>
          <p:nvPr/>
        </p:nvSpPr>
        <p:spPr>
          <a:xfrm>
            <a:off x="5072063" y="5964238"/>
            <a:ext cx="2571750"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sym typeface="Wingdings"/>
              </a:rPr>
              <a:t>food seeking</a:t>
            </a:r>
            <a:endParaRPr lang="en-US" sz="2800" dirty="0">
              <a:effectLst>
                <a:outerShdw blurRad="38100" dist="38100" dir="2700000" algn="tl">
                  <a:srgbClr val="000000">
                    <a:alpha val="43137"/>
                  </a:srgbClr>
                </a:outerShdw>
              </a:effectLst>
            </a:endParaRPr>
          </a:p>
        </p:txBody>
      </p:sp>
      <p:sp>
        <p:nvSpPr>
          <p:cNvPr id="10256" name="Freccia a destra 19"/>
          <p:cNvSpPr>
            <a:spLocks noChangeArrowheads="1"/>
          </p:cNvSpPr>
          <p:nvPr/>
        </p:nvSpPr>
        <p:spPr bwMode="auto">
          <a:xfrm>
            <a:off x="4500563" y="5635625"/>
            <a:ext cx="571500" cy="357188"/>
          </a:xfrm>
          <a:prstGeom prst="rightArrow">
            <a:avLst>
              <a:gd name="adj1" fmla="val 50000"/>
              <a:gd name="adj2" fmla="val 50000"/>
            </a:avLst>
          </a:prstGeom>
          <a:solidFill>
            <a:schemeClr val="tx1"/>
          </a:solidFill>
          <a:ln w="9525" algn="ctr">
            <a:solidFill>
              <a:schemeClr val="tx1"/>
            </a:solidFill>
            <a:round/>
            <a:headEnd/>
            <a:tailEnd/>
          </a:ln>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endParaRPr lang="it-IT" alt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0003" name="CasellaDiTesto 28"/>
          <p:cNvSpPr txBox="1">
            <a:spLocks noChangeArrowheads="1"/>
          </p:cNvSpPr>
          <p:nvPr/>
        </p:nvSpPr>
        <p:spPr bwMode="auto">
          <a:xfrm>
            <a:off x="1214438" y="6169025"/>
            <a:ext cx="3343275" cy="277813"/>
          </a:xfrm>
          <a:prstGeom prst="rect">
            <a:avLst/>
          </a:prstGeom>
          <a:noFill/>
          <a:ln w="9525">
            <a:noFill/>
            <a:miter lim="800000"/>
            <a:headEnd/>
            <a:tailEnd/>
          </a:ln>
        </p:spPr>
        <p:txBody>
          <a:bodyPr wrap="none">
            <a:spAutoFit/>
          </a:bodyPr>
          <a:lstStyle/>
          <a:p>
            <a:pPr defTabSz="457200"/>
            <a:r>
              <a:rPr lang="it-IT" altLang="it-IT" sz="1200">
                <a:latin typeface="Times New Roman" pitchFamily="18" charset="0"/>
              </a:rPr>
              <a:t>Trivellin et al. J Mol Endocrinol. 2016 ;57:97-111.</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395288" y="1341438"/>
            <a:ext cx="2462212" cy="646112"/>
          </a:xfrm>
          <a:prstGeom prst="rect">
            <a:avLst/>
          </a:prstGeom>
          <a:solidFill>
            <a:srgbClr val="FF0000"/>
          </a:solidFill>
        </p:spPr>
        <p:txBody>
          <a:bodyPr>
            <a:spAutoFit/>
          </a:bodyPr>
          <a:lstStyle/>
          <a:p>
            <a:pPr algn="ctr" defTabSz="457200">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GPR101</a:t>
            </a:r>
          </a:p>
        </p:txBody>
      </p:sp>
      <p:sp>
        <p:nvSpPr>
          <p:cNvPr id="12" name="Rettangolo 11"/>
          <p:cNvSpPr/>
          <p:nvPr/>
        </p:nvSpPr>
        <p:spPr>
          <a:xfrm>
            <a:off x="2505075" y="2071688"/>
            <a:ext cx="6572250" cy="2246312"/>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Low expression in </a:t>
            </a:r>
          </a:p>
          <a:p>
            <a:pPr marL="171450" indent="-171450" defTabSz="457200">
              <a:buFont typeface="Arial" pitchFamily="34"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few human adult hypothalamic cells </a:t>
            </a:r>
          </a:p>
          <a:p>
            <a:pPr marL="171450" indent="-171450" defTabSz="457200">
              <a:buFont typeface="Arial" pitchFamily="34"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normal pituitary </a:t>
            </a:r>
          </a:p>
          <a:p>
            <a:pPr marL="171450" indent="-171450" defTabSz="457200">
              <a:buFont typeface="Arial" pitchFamily="34"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GH-secreting pituitary tumors without the Xq26.3 duplication </a:t>
            </a:r>
          </a:p>
        </p:txBody>
      </p:sp>
      <p:sp>
        <p:nvSpPr>
          <p:cNvPr id="20" name="Rettangolo 19"/>
          <p:cNvSpPr/>
          <p:nvPr/>
        </p:nvSpPr>
        <p:spPr>
          <a:xfrm>
            <a:off x="2743200" y="4529138"/>
            <a:ext cx="4859338" cy="276225"/>
          </a:xfrm>
          <a:prstGeom prst="rect">
            <a:avLst/>
          </a:prstGeom>
        </p:spPr>
        <p:txBody>
          <a:bodyPr>
            <a:spAutoFit/>
          </a:bodyPr>
          <a:lstStyle/>
          <a:p>
            <a:pPr defTabSz="457200">
              <a:defRPr/>
            </a:pPr>
            <a:r>
              <a:rPr lang="it-IT" sz="1200" dirty="0" err="1">
                <a:latin typeface="+mn-lt"/>
              </a:rPr>
              <a:t>Trivellin</a:t>
            </a:r>
            <a:r>
              <a:rPr lang="it-IT" sz="1200" dirty="0">
                <a:latin typeface="+mn-lt"/>
              </a:rPr>
              <a:t> et al. </a:t>
            </a:r>
            <a:r>
              <a:rPr lang="it-IT" sz="1200" dirty="0">
                <a:latin typeface="+mn-lt"/>
              </a:rPr>
              <a:t>N </a:t>
            </a:r>
            <a:r>
              <a:rPr lang="it-IT" sz="1200" dirty="0" err="1">
                <a:latin typeface="+mn-lt"/>
              </a:rPr>
              <a:t>Engl</a:t>
            </a:r>
            <a:r>
              <a:rPr lang="it-IT" sz="1200" dirty="0">
                <a:latin typeface="+mn-lt"/>
              </a:rPr>
              <a:t> J </a:t>
            </a:r>
            <a:r>
              <a:rPr lang="it-IT" sz="1200" dirty="0" err="1">
                <a:latin typeface="+mn-lt"/>
              </a:rPr>
              <a:t>Med</a:t>
            </a:r>
            <a:r>
              <a:rPr lang="it-IT" sz="1200" dirty="0">
                <a:latin typeface="+mn-lt"/>
              </a:rPr>
              <a:t>. 2014; 371:2363–2374. [</a:t>
            </a:r>
            <a:r>
              <a:rPr lang="it-IT" sz="1200" dirty="0" err="1">
                <a:latin typeface="+mn-lt"/>
              </a:rPr>
              <a:t>PubMed</a:t>
            </a:r>
            <a:r>
              <a:rPr lang="it-IT" sz="1200" dirty="0">
                <a:latin typeface="+mn-lt"/>
              </a:rPr>
              <a:t>: 25470569] </a:t>
            </a:r>
            <a:endParaRPr lang="it-IT" sz="1200" dirty="0">
              <a:solidFill>
                <a:srgbClr val="FFFFFF"/>
              </a:solidFill>
              <a:effectLst>
                <a:outerShdw blurRad="38100" dist="38100" dir="2700000" algn="tl">
                  <a:srgbClr val="000000">
                    <a:alpha val="43137"/>
                  </a:srgbClr>
                </a:outerShdw>
              </a:effectLst>
              <a:latin typeface="+mn-lt"/>
            </a:endParaRPr>
          </a:p>
        </p:txBody>
      </p:sp>
      <p:pic>
        <p:nvPicPr>
          <p:cNvPr id="171013" name="Picture 15" descr="Risultati immagini per human"/>
          <p:cNvPicPr>
            <a:picLocks noChangeAspect="1" noChangeArrowheads="1"/>
          </p:cNvPicPr>
          <p:nvPr/>
        </p:nvPicPr>
        <p:blipFill>
          <a:blip r:embed="rId2"/>
          <a:srcRect/>
          <a:stretch>
            <a:fillRect/>
          </a:stretch>
        </p:blipFill>
        <p:spPr bwMode="auto">
          <a:xfrm>
            <a:off x="407988" y="2143125"/>
            <a:ext cx="2122487" cy="290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uppo 13"/>
          <p:cNvGrpSpPr>
            <a:grpSpLocks/>
          </p:cNvGrpSpPr>
          <p:nvPr/>
        </p:nvGrpSpPr>
        <p:grpSpPr bwMode="auto">
          <a:xfrm>
            <a:off x="1719263" y="1354138"/>
            <a:ext cx="5675312" cy="5067300"/>
            <a:chOff x="1719263" y="1639581"/>
            <a:chExt cx="5675312" cy="5067409"/>
          </a:xfrm>
        </p:grpSpPr>
        <p:sp>
          <p:nvSpPr>
            <p:cNvPr id="13" name="Rettangolo 12"/>
            <p:cNvSpPr/>
            <p:nvPr/>
          </p:nvSpPr>
          <p:spPr bwMode="auto">
            <a:xfrm>
              <a:off x="1719263" y="1639581"/>
              <a:ext cx="5675312" cy="5067409"/>
            </a:xfrm>
            <a:prstGeom prst="rect">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pic>
          <p:nvPicPr>
            <p:cNvPr id="35844" name="Picture 2"/>
            <p:cNvPicPr>
              <a:picLocks noChangeAspect="1" noChangeArrowheads="1"/>
            </p:cNvPicPr>
            <p:nvPr/>
          </p:nvPicPr>
          <p:blipFill>
            <a:blip r:embed="rId2"/>
            <a:srcRect/>
            <a:stretch>
              <a:fillRect/>
            </a:stretch>
          </p:blipFill>
          <p:spPr bwMode="auto">
            <a:xfrm>
              <a:off x="1776413" y="2138363"/>
              <a:ext cx="5591175" cy="2581275"/>
            </a:xfrm>
            <a:prstGeom prst="rect">
              <a:avLst/>
            </a:prstGeom>
            <a:noFill/>
            <a:ln w="9525">
              <a:noFill/>
              <a:miter lim="800000"/>
              <a:headEnd/>
              <a:tailEnd/>
            </a:ln>
          </p:spPr>
        </p:pic>
        <p:pic>
          <p:nvPicPr>
            <p:cNvPr id="35845" name="Picture 3"/>
            <p:cNvPicPr>
              <a:picLocks noChangeAspect="1" noChangeArrowheads="1"/>
            </p:cNvPicPr>
            <p:nvPr/>
          </p:nvPicPr>
          <p:blipFill>
            <a:blip r:embed="rId3"/>
            <a:srcRect/>
            <a:stretch>
              <a:fillRect/>
            </a:stretch>
          </p:blipFill>
          <p:spPr bwMode="auto">
            <a:xfrm>
              <a:off x="1890713" y="1747838"/>
              <a:ext cx="2590800" cy="390525"/>
            </a:xfrm>
            <a:prstGeom prst="rect">
              <a:avLst/>
            </a:prstGeom>
            <a:noFill/>
            <a:ln w="9525">
              <a:noFill/>
              <a:miter lim="800000"/>
              <a:headEnd/>
              <a:tailEnd/>
            </a:ln>
          </p:spPr>
        </p:pic>
        <p:pic>
          <p:nvPicPr>
            <p:cNvPr id="35846" name="Picture 4"/>
            <p:cNvPicPr>
              <a:picLocks noChangeAspect="1" noChangeArrowheads="1"/>
            </p:cNvPicPr>
            <p:nvPr/>
          </p:nvPicPr>
          <p:blipFill>
            <a:blip r:embed="rId4"/>
            <a:srcRect/>
            <a:stretch>
              <a:fillRect/>
            </a:stretch>
          </p:blipFill>
          <p:spPr bwMode="auto">
            <a:xfrm>
              <a:off x="1776413" y="4948238"/>
              <a:ext cx="5429250" cy="1228725"/>
            </a:xfrm>
            <a:prstGeom prst="rect">
              <a:avLst/>
            </a:prstGeom>
            <a:noFill/>
            <a:ln w="9525">
              <a:noFill/>
              <a:miter lim="800000"/>
              <a:headEnd/>
              <a:tailEnd/>
            </a:ln>
          </p:spPr>
        </p:pic>
        <p:pic>
          <p:nvPicPr>
            <p:cNvPr id="35847" name="Picture 5"/>
            <p:cNvPicPr>
              <a:picLocks noChangeAspect="1" noChangeArrowheads="1"/>
            </p:cNvPicPr>
            <p:nvPr/>
          </p:nvPicPr>
          <p:blipFill>
            <a:blip r:embed="rId5"/>
            <a:srcRect b="19382"/>
            <a:stretch>
              <a:fillRect/>
            </a:stretch>
          </p:blipFill>
          <p:spPr bwMode="auto">
            <a:xfrm>
              <a:off x="3071813" y="6176963"/>
              <a:ext cx="2085975" cy="299475"/>
            </a:xfrm>
            <a:prstGeom prst="rect">
              <a:avLst/>
            </a:prstGeom>
            <a:noFill/>
            <a:ln w="9525">
              <a:noFill/>
              <a:miter lim="800000"/>
              <a:headEnd/>
              <a:tailEnd/>
            </a:ln>
          </p:spPr>
        </p:pic>
      </p:grpSp>
      <p:sp>
        <p:nvSpPr>
          <p:cNvPr id="15" name="Rettangolo 14"/>
          <p:cNvSpPr/>
          <p:nvPr/>
        </p:nvSpPr>
        <p:spPr>
          <a:xfrm>
            <a:off x="2386013" y="6437313"/>
            <a:ext cx="4572000" cy="276225"/>
          </a:xfrm>
          <a:prstGeom prst="rect">
            <a:avLst/>
          </a:prstGeom>
        </p:spPr>
        <p:txBody>
          <a:bodyPr>
            <a:spAutoFit/>
          </a:bodyPr>
          <a:lstStyle/>
          <a:p>
            <a:pPr>
              <a:defRPr/>
            </a:pPr>
            <a:r>
              <a:rPr lang="it-IT" sz="1200" dirty="0" err="1">
                <a:latin typeface="+mn-lt"/>
              </a:rPr>
              <a:t>Manoharan</a:t>
            </a:r>
            <a:r>
              <a:rPr lang="it-IT" sz="1200" dirty="0">
                <a:latin typeface="+mn-lt"/>
              </a:rPr>
              <a:t> </a:t>
            </a:r>
            <a:r>
              <a:rPr lang="it-IT" sz="1200" dirty="0" err="1">
                <a:latin typeface="+mn-lt"/>
              </a:rPr>
              <a:t>et</a:t>
            </a:r>
            <a:r>
              <a:rPr lang="it-IT" sz="1200" dirty="0">
                <a:latin typeface="+mn-lt"/>
              </a:rPr>
              <a:t> al. </a:t>
            </a:r>
            <a:r>
              <a:rPr lang="it-IT" sz="1200" dirty="0" err="1">
                <a:latin typeface="+mn-lt"/>
              </a:rPr>
              <a:t>Endocrine-Related</a:t>
            </a:r>
            <a:r>
              <a:rPr lang="it-IT" sz="1200" dirty="0">
                <a:latin typeface="+mn-lt"/>
              </a:rPr>
              <a:t> </a:t>
            </a:r>
            <a:r>
              <a:rPr lang="it-IT" sz="1200" dirty="0" err="1">
                <a:latin typeface="+mn-lt"/>
              </a:rPr>
              <a:t>Cancer</a:t>
            </a:r>
            <a:r>
              <a:rPr lang="it-IT" sz="1200" dirty="0">
                <a:latin typeface="+mn-lt"/>
              </a:rPr>
              <a:t> (2017) </a:t>
            </a:r>
            <a:r>
              <a:rPr lang="it-IT" sz="1200" b="1" dirty="0">
                <a:latin typeface="+mn-lt"/>
              </a:rPr>
              <a:t>24, T209–T225 </a:t>
            </a:r>
            <a:endParaRPr lang="it-IT" sz="1200" dirty="0">
              <a:latin typeface="+mn-l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357188" y="2071688"/>
            <a:ext cx="7215187" cy="523875"/>
          </a:xfrm>
          <a:prstGeom prst="rect">
            <a:avLst/>
          </a:prstGeom>
          <a:solidFill>
            <a:schemeClr val="tx1"/>
          </a:solidFill>
        </p:spPr>
        <p:txBody>
          <a:bodyPr>
            <a:spAutoFit/>
          </a:bodyPr>
          <a:lstStyle/>
          <a:p>
            <a:pPr defTabSz="457200">
              <a:defRPr/>
            </a:pPr>
            <a:r>
              <a:rPr lang="en-US" sz="28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microduplications</a:t>
            </a:r>
            <a:r>
              <a:rPr lang="en-US" sz="2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chromosome Xq26.3</a:t>
            </a:r>
            <a:endParaRPr lang="it-IT" sz="2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Rettangolo 13"/>
          <p:cNvSpPr/>
          <p:nvPr/>
        </p:nvSpPr>
        <p:spPr>
          <a:xfrm>
            <a:off x="1428750" y="3357563"/>
            <a:ext cx="6143625" cy="830262"/>
          </a:xfrm>
          <a:prstGeom prst="rect">
            <a:avLst/>
          </a:prstGeom>
        </p:spPr>
        <p:txBody>
          <a:bodyPr>
            <a:spAutoFit/>
          </a:bodyPr>
          <a:lstStyle/>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sinusoidal and lobular architecture, calcifications, follicle-like structures</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 name="Rettangolo 14"/>
          <p:cNvSpPr/>
          <p:nvPr/>
        </p:nvSpPr>
        <p:spPr>
          <a:xfrm>
            <a:off x="1257300" y="2841625"/>
            <a:ext cx="3171825" cy="522288"/>
          </a:xfrm>
          <a:prstGeom prst="rect">
            <a:avLst/>
          </a:prstGeom>
        </p:spPr>
        <p:txBody>
          <a:bodyPr>
            <a:spAutoFit/>
          </a:bodyPr>
          <a:lstStyle/>
          <a:p>
            <a:pPr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Pituitary adenoma</a:t>
            </a:r>
          </a:p>
        </p:txBody>
      </p:sp>
      <p:sp>
        <p:nvSpPr>
          <p:cNvPr id="16" name="Freccia curva 15"/>
          <p:cNvSpPr/>
          <p:nvPr/>
        </p:nvSpPr>
        <p:spPr bwMode="auto">
          <a:xfrm flipV="1">
            <a:off x="571500" y="2571750"/>
            <a:ext cx="714375" cy="714375"/>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 name="Rettangolo 16"/>
          <p:cNvSpPr/>
          <p:nvPr/>
        </p:nvSpPr>
        <p:spPr>
          <a:xfrm>
            <a:off x="1428750" y="4125913"/>
            <a:ext cx="6143625" cy="830262"/>
          </a:xfrm>
          <a:prstGeom prst="rect">
            <a:avLst/>
          </a:prstGeom>
        </p:spPr>
        <p:txBody>
          <a:bodyPr>
            <a:spAutoFit/>
          </a:bodyPr>
          <a:lstStyle/>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sparsely &amp; densely granulated GH-secreting cells admixed with PRL-secreting cells</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Rettangolo 17"/>
          <p:cNvSpPr/>
          <p:nvPr/>
        </p:nvSpPr>
        <p:spPr>
          <a:xfrm>
            <a:off x="1428750" y="5354638"/>
            <a:ext cx="6786563" cy="461962"/>
          </a:xfrm>
          <a:prstGeom prst="rect">
            <a:avLst/>
          </a:prstGeom>
        </p:spPr>
        <p:txBody>
          <a:bodyPr>
            <a:spAutoFit/>
          </a:bodyPr>
          <a:lstStyle/>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foci of transformation from hyperplasia to adenoma</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2040" name="CasellaDiTesto 28"/>
          <p:cNvSpPr txBox="1">
            <a:spLocks noChangeArrowheads="1"/>
          </p:cNvSpPr>
          <p:nvPr/>
        </p:nvSpPr>
        <p:spPr bwMode="auto">
          <a:xfrm>
            <a:off x="2643188" y="6367463"/>
            <a:ext cx="2898775" cy="276225"/>
          </a:xfrm>
          <a:prstGeom prst="rect">
            <a:avLst/>
          </a:prstGeom>
          <a:noFill/>
          <a:ln w="9525">
            <a:noFill/>
            <a:miter lim="800000"/>
            <a:headEnd/>
            <a:tailEnd/>
          </a:ln>
        </p:spPr>
        <p:txBody>
          <a:bodyPr wrap="none">
            <a:spAutoFit/>
          </a:bodyPr>
          <a:lstStyle/>
          <a:p>
            <a:pPr defTabSz="457200"/>
            <a:r>
              <a:rPr lang="it-IT" altLang="it-IT" sz="1200">
                <a:latin typeface="Times New Roman" pitchFamily="18" charset="0"/>
              </a:rPr>
              <a:t>Beckers  et al. J. 2015; Iacovazzo et al 2016</a:t>
            </a:r>
          </a:p>
        </p:txBody>
      </p:sp>
      <p:sp>
        <p:nvSpPr>
          <p:cNvPr id="20" name="Rettangolo 19"/>
          <p:cNvSpPr/>
          <p:nvPr/>
        </p:nvSpPr>
        <p:spPr>
          <a:xfrm>
            <a:off x="1428750" y="4894263"/>
            <a:ext cx="2366963" cy="461962"/>
          </a:xfrm>
          <a:prstGeom prst="rect">
            <a:avLst/>
          </a:prstGeom>
        </p:spPr>
        <p:txBody>
          <a:bodyPr wrap="none">
            <a:spAutoFit/>
          </a:bodyPr>
          <a:lstStyle/>
          <a:p>
            <a:pPr defTabSz="457200">
              <a:defRPr/>
            </a:pPr>
            <a:r>
              <a:rPr lang="en-US"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low mitotic count</a:t>
            </a:r>
            <a:endPar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 name="Rettangolo 20"/>
          <p:cNvSpPr/>
          <p:nvPr/>
        </p:nvSpPr>
        <p:spPr>
          <a:xfrm>
            <a:off x="1428750" y="5815013"/>
            <a:ext cx="6786563" cy="461962"/>
          </a:xfrm>
          <a:prstGeom prst="rect">
            <a:avLst/>
          </a:prstGeom>
        </p:spPr>
        <p:txBody>
          <a:bodyPr>
            <a:spAutoFit/>
          </a:bodyPr>
          <a:lstStyle/>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abundant GHRH receptor expression</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2500313" y="1643063"/>
            <a:ext cx="4357687" cy="523875"/>
          </a:xfrm>
          <a:prstGeom prst="rect">
            <a:avLst/>
          </a:prstGeom>
          <a:solidFill>
            <a:schemeClr val="tx1"/>
          </a:solidFill>
          <a:ln>
            <a:solidFill>
              <a:schemeClr val="tx1"/>
            </a:solidFill>
          </a:ln>
        </p:spPr>
        <p:txBody>
          <a:bodyPr>
            <a:spAutoFit/>
          </a:bodyPr>
          <a:lstStyle/>
          <a:p>
            <a:pPr algn="ctr" defTabSz="457200">
              <a:defRPr/>
            </a:pPr>
            <a:r>
              <a:rPr lang="en-US"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X-linked </a:t>
            </a:r>
            <a:r>
              <a:rPr lang="en-US" sz="28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acrogigantism</a:t>
            </a:r>
            <a:endParaRPr lang="it-IT" sz="2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73059" name="Gruppo 28"/>
          <p:cNvGrpSpPr>
            <a:grpSpLocks/>
          </p:cNvGrpSpPr>
          <p:nvPr/>
        </p:nvGrpSpPr>
        <p:grpSpPr bwMode="auto">
          <a:xfrm>
            <a:off x="142875" y="3643313"/>
            <a:ext cx="4357688" cy="1500187"/>
            <a:chOff x="142875" y="3643313"/>
            <a:chExt cx="4357688" cy="1500187"/>
          </a:xfrm>
        </p:grpSpPr>
        <p:sp>
          <p:nvSpPr>
            <p:cNvPr id="24" name="Rettangolo arrotondato 23"/>
            <p:cNvSpPr/>
            <p:nvPr/>
          </p:nvSpPr>
          <p:spPr bwMode="auto">
            <a:xfrm>
              <a:off x="142875" y="3643313"/>
              <a:ext cx="4357688" cy="1500187"/>
            </a:xfrm>
            <a:prstGeom prst="round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Rettangolo 11"/>
            <p:cNvSpPr/>
            <p:nvPr/>
          </p:nvSpPr>
          <p:spPr bwMode="auto">
            <a:xfrm>
              <a:off x="587375" y="4040188"/>
              <a:ext cx="3468688" cy="706437"/>
            </a:xfrm>
            <a:prstGeom prst="rect">
              <a:avLst/>
            </a:prstGeom>
          </p:spPr>
          <p:txBody>
            <a:bodyPr>
              <a:spAutoFit/>
            </a:bodyPr>
            <a:lstStyle/>
            <a:p>
              <a:pPr algn="ctr" defTabSz="457200">
                <a:defRPr/>
              </a:pPr>
              <a:r>
                <a:rPr lang="en-US" sz="2000"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Xq26.3 genomic GPR101 duplication</a:t>
              </a:r>
              <a:endParaRPr lang="it-IT" sz="2000"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73062" name="Gruppo 21"/>
          <p:cNvGrpSpPr>
            <a:grpSpLocks/>
          </p:cNvGrpSpPr>
          <p:nvPr/>
        </p:nvGrpSpPr>
        <p:grpSpPr bwMode="auto">
          <a:xfrm>
            <a:off x="5072063" y="3643313"/>
            <a:ext cx="3429000" cy="1500187"/>
            <a:chOff x="5143500" y="3857625"/>
            <a:chExt cx="3429000" cy="1500188"/>
          </a:xfrm>
        </p:grpSpPr>
        <p:sp>
          <p:nvSpPr>
            <p:cNvPr id="25" name="Rettangolo arrotondato 24"/>
            <p:cNvSpPr/>
            <p:nvPr/>
          </p:nvSpPr>
          <p:spPr bwMode="auto">
            <a:xfrm>
              <a:off x="5143500" y="3857625"/>
              <a:ext cx="3429000" cy="1500188"/>
            </a:xfrm>
            <a:prstGeom prst="round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sz="2800"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 name="Rettangolo 16"/>
            <p:cNvSpPr/>
            <p:nvPr/>
          </p:nvSpPr>
          <p:spPr>
            <a:xfrm>
              <a:off x="5214937" y="4286250"/>
              <a:ext cx="3286125" cy="708025"/>
            </a:xfrm>
            <a:prstGeom prst="rect">
              <a:avLst/>
            </a:prstGeom>
          </p:spPr>
          <p:txBody>
            <a:bodyPr>
              <a:spAutoFit/>
            </a:bodyPr>
            <a:lstStyle/>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somatic</a:t>
              </a:r>
            </a:p>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GPR101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mosaicism</a:t>
              </a:r>
              <a:endPar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cxnSp>
        <p:nvCxnSpPr>
          <p:cNvPr id="173065" name="Connettore 4 19"/>
          <p:cNvCxnSpPr>
            <a:cxnSpLocks noChangeShapeType="1"/>
            <a:stCxn id="11" idx="2"/>
            <a:endCxn id="24" idx="0"/>
          </p:cNvCxnSpPr>
          <p:nvPr/>
        </p:nvCxnSpPr>
        <p:spPr bwMode="auto">
          <a:xfrm rot="5400000">
            <a:off x="2763044" y="1726407"/>
            <a:ext cx="1476375" cy="2357437"/>
          </a:xfrm>
          <a:prstGeom prst="bentConnector3">
            <a:avLst>
              <a:gd name="adj1" fmla="val 50000"/>
            </a:avLst>
          </a:prstGeom>
          <a:noFill/>
          <a:ln w="76200" algn="ctr">
            <a:solidFill>
              <a:schemeClr val="tx1"/>
            </a:solidFill>
            <a:round/>
            <a:headEnd/>
            <a:tailEnd type="arrow" w="med" len="med"/>
          </a:ln>
        </p:spPr>
      </p:cxnSp>
      <p:cxnSp>
        <p:nvCxnSpPr>
          <p:cNvPr id="173066" name="Forma 21"/>
          <p:cNvCxnSpPr>
            <a:cxnSpLocks noChangeShapeType="1"/>
            <a:stCxn id="11" idx="2"/>
            <a:endCxn id="25" idx="0"/>
          </p:cNvCxnSpPr>
          <p:nvPr/>
        </p:nvCxnSpPr>
        <p:spPr bwMode="auto">
          <a:xfrm rot="16200000" flipH="1">
            <a:off x="4995069" y="1851819"/>
            <a:ext cx="1476375" cy="2106613"/>
          </a:xfrm>
          <a:prstGeom prst="bentConnector3">
            <a:avLst>
              <a:gd name="adj1" fmla="val 50000"/>
            </a:avLst>
          </a:prstGeom>
          <a:noFill/>
          <a:ln w="76200" algn="ctr">
            <a:solidFill>
              <a:schemeClr val="tx1"/>
            </a:solidFill>
            <a:round/>
            <a:headEnd/>
            <a:tailEnd type="arrow" w="med" len="med"/>
          </a:ln>
        </p:spPr>
      </p:cxnSp>
      <p:sp>
        <p:nvSpPr>
          <p:cNvPr id="173067" name="Rettangolo 25"/>
          <p:cNvSpPr>
            <a:spLocks noChangeArrowheads="1"/>
          </p:cNvSpPr>
          <p:nvPr/>
        </p:nvSpPr>
        <p:spPr bwMode="auto">
          <a:xfrm>
            <a:off x="3214688" y="6510338"/>
            <a:ext cx="3071812"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Trivellin et al. N Engl J Med 2014; 371:25</a:t>
            </a:r>
          </a:p>
        </p:txBody>
      </p:sp>
      <p:sp>
        <p:nvSpPr>
          <p:cNvPr id="173068" name="Rettangolo 26"/>
          <p:cNvSpPr>
            <a:spLocks noChangeArrowheads="1"/>
          </p:cNvSpPr>
          <p:nvPr/>
        </p:nvSpPr>
        <p:spPr bwMode="auto">
          <a:xfrm>
            <a:off x="3143250" y="6348413"/>
            <a:ext cx="3214688" cy="276225"/>
          </a:xfrm>
          <a:prstGeom prst="rect">
            <a:avLst/>
          </a:prstGeom>
          <a:noFill/>
          <a:ln w="9525">
            <a:noFill/>
            <a:miter lim="800000"/>
            <a:headEnd/>
            <a:tailEnd/>
          </a:ln>
        </p:spPr>
        <p:txBody>
          <a:bodyPr>
            <a:spAutoFit/>
          </a:bodyPr>
          <a:lstStyle/>
          <a:p>
            <a:pPr algn="ctr" defTabSz="457200"/>
            <a:r>
              <a:rPr lang="en-US" altLang="it-IT" sz="1200">
                <a:latin typeface="Times New Roman" pitchFamily="18" charset="0"/>
              </a:rPr>
              <a:t>Daly et al. Endocr Relat Cancer. 2016; 23:221 </a:t>
            </a:r>
            <a:endParaRPr lang="it-IT" altLang="it-IT" sz="1200">
              <a:latin typeface="Times New Roman" pitchFamily="18" charset="0"/>
            </a:endParaRPr>
          </a:p>
        </p:txBody>
      </p:sp>
      <p:sp>
        <p:nvSpPr>
          <p:cNvPr id="28" name="Rettangolo 27"/>
          <p:cNvSpPr/>
          <p:nvPr/>
        </p:nvSpPr>
        <p:spPr>
          <a:xfrm>
            <a:off x="3786188" y="5619750"/>
            <a:ext cx="1928812" cy="523875"/>
          </a:xfrm>
          <a:prstGeom prst="rect">
            <a:avLst/>
          </a:prstGeom>
          <a:solidFill>
            <a:srgbClr val="FF0000"/>
          </a:solidFill>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phenotype</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173070" name="Connettore 4 19"/>
          <p:cNvCxnSpPr>
            <a:cxnSpLocks noChangeShapeType="1"/>
            <a:stCxn id="24" idx="2"/>
            <a:endCxn id="28" idx="1"/>
          </p:cNvCxnSpPr>
          <p:nvPr/>
        </p:nvCxnSpPr>
        <p:spPr bwMode="auto">
          <a:xfrm rot="16200000" flipH="1">
            <a:off x="2684463" y="4779962"/>
            <a:ext cx="738188" cy="1465263"/>
          </a:xfrm>
          <a:prstGeom prst="bentConnector2">
            <a:avLst/>
          </a:prstGeom>
          <a:noFill/>
          <a:ln w="76200" algn="ctr">
            <a:solidFill>
              <a:schemeClr val="tx1"/>
            </a:solidFill>
            <a:round/>
            <a:headEnd/>
            <a:tailEnd type="arrow" w="med" len="med"/>
          </a:ln>
        </p:spPr>
      </p:cxnSp>
      <p:cxnSp>
        <p:nvCxnSpPr>
          <p:cNvPr id="173071" name="Connettore 4 19"/>
          <p:cNvCxnSpPr>
            <a:cxnSpLocks noChangeShapeType="1"/>
            <a:stCxn id="25" idx="2"/>
            <a:endCxn id="28" idx="3"/>
          </p:cNvCxnSpPr>
          <p:nvPr/>
        </p:nvCxnSpPr>
        <p:spPr bwMode="auto">
          <a:xfrm rot="5400000">
            <a:off x="5881688" y="4976812"/>
            <a:ext cx="738188" cy="1071563"/>
          </a:xfrm>
          <a:prstGeom prst="bentConnector2">
            <a:avLst/>
          </a:prstGeom>
          <a:noFill/>
          <a:ln w="76200" algn="ctr">
            <a:solidFill>
              <a:schemeClr val="tx1"/>
            </a:solidFill>
            <a:round/>
            <a:headEnd/>
            <a:tailEnd type="arrow" w="med" len="med"/>
          </a:ln>
        </p:spPr>
      </p:cxnSp>
      <p:sp>
        <p:nvSpPr>
          <p:cNvPr id="23"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357188" y="2071688"/>
            <a:ext cx="1817687" cy="523875"/>
          </a:xfrm>
          <a:prstGeom prst="rect">
            <a:avLst/>
          </a:prstGeom>
          <a:noFill/>
          <a:ln w="9525">
            <a:noFill/>
            <a:miter lim="800000"/>
            <a:headEnd/>
            <a:tailEnd/>
          </a:ln>
          <a:effectLst/>
        </p:spPr>
        <p:txBody>
          <a:bodyPr wrap="none" anchor="ctr">
            <a:spAutoFit/>
          </a:bodyPr>
          <a:lstStyle/>
          <a:p>
            <a:pPr defTabSz="457200">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DIAGNOSIS</a:t>
            </a:r>
            <a:endParaRPr lang="it-IT" sz="28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5" name="Rettangolo 14"/>
          <p:cNvSpPr/>
          <p:nvPr/>
        </p:nvSpPr>
        <p:spPr>
          <a:xfrm>
            <a:off x="357188" y="2643188"/>
            <a:ext cx="3143250" cy="523875"/>
          </a:xfrm>
          <a:prstGeom prst="rect">
            <a:avLst/>
          </a:prstGeom>
          <a:solidFill>
            <a:schemeClr val="tx1"/>
          </a:solidFill>
        </p:spPr>
        <p:txBody>
          <a:bodyPr anchor="ctr">
            <a:spAutoFit/>
          </a:bodyPr>
          <a:lstStyle/>
          <a:p>
            <a:pPr defTabSz="457200">
              <a:defRPr/>
            </a:pPr>
            <a:r>
              <a:rPr lang="en-US" sz="2800" dirty="0">
                <a:solidFill>
                  <a:schemeClr val="bg1">
                    <a:lumMod val="75000"/>
                  </a:schemeClr>
                </a:solidFill>
                <a:effectLst>
                  <a:outerShdw blurRad="38100" dist="38100" dir="2700000" algn="tl">
                    <a:srgbClr val="000000"/>
                  </a:outerShdw>
                </a:effectLst>
                <a:latin typeface="Calibri" panose="020F0502020204030204" pitchFamily="34" charset="0"/>
                <a:cs typeface="Calibri" panose="020F0502020204030204" pitchFamily="34" charset="0"/>
              </a:rPr>
              <a:t>Single gene testing</a:t>
            </a:r>
            <a:endParaRPr lang="it-IT" sz="2800" dirty="0">
              <a:solidFill>
                <a:schemeClr val="bg1">
                  <a:lumMod val="75000"/>
                </a:schemeClr>
              </a:solidFill>
              <a:latin typeface="Calibri" panose="020F0502020204030204" pitchFamily="34" charset="0"/>
              <a:cs typeface="Calibri" panose="020F0502020204030204" pitchFamily="34" charset="0"/>
            </a:endParaRPr>
          </a:p>
        </p:txBody>
      </p:sp>
      <p:sp>
        <p:nvSpPr>
          <p:cNvPr id="16" name="Rettangolo 15"/>
          <p:cNvSpPr/>
          <p:nvPr/>
        </p:nvSpPr>
        <p:spPr>
          <a:xfrm>
            <a:off x="714375" y="3214688"/>
            <a:ext cx="8001000" cy="523875"/>
          </a:xfrm>
          <a:prstGeom prst="rect">
            <a:avLst/>
          </a:prstGeom>
        </p:spPr>
        <p:txBody>
          <a:bodyPr anchor="ctr">
            <a:spAutoFit/>
          </a:bodyPr>
          <a:lstStyle/>
          <a:p>
            <a:pPr defTabSz="457200">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Gene –targeted duplication analysis on leukocyte DNA</a:t>
            </a:r>
            <a:endParaRPr lang="it-IT" sz="2800" dirty="0">
              <a:latin typeface="Calibri" panose="020F0502020204030204" pitchFamily="34" charset="0"/>
              <a:cs typeface="Calibri" panose="020F0502020204030204" pitchFamily="34" charset="0"/>
            </a:endParaRPr>
          </a:p>
        </p:txBody>
      </p:sp>
      <p:sp>
        <p:nvSpPr>
          <p:cNvPr id="17" name="Freccia curva 16"/>
          <p:cNvSpPr/>
          <p:nvPr/>
        </p:nvSpPr>
        <p:spPr bwMode="auto">
          <a:xfrm flipV="1">
            <a:off x="2071688" y="4143375"/>
            <a:ext cx="642937" cy="642938"/>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defTabSz="457200">
              <a:defRPr/>
            </a:pPr>
            <a:endParaRPr lang="it-IT" sz="2800">
              <a:latin typeface="Calibri" panose="020F0502020204030204" pitchFamily="34" charset="0"/>
              <a:cs typeface="Calibri" panose="020F0502020204030204" pitchFamily="34" charset="0"/>
            </a:endParaRPr>
          </a:p>
        </p:txBody>
      </p:sp>
      <p:sp>
        <p:nvSpPr>
          <p:cNvPr id="18" name="Rettangolo 17"/>
          <p:cNvSpPr/>
          <p:nvPr/>
        </p:nvSpPr>
        <p:spPr>
          <a:xfrm>
            <a:off x="866775" y="3681413"/>
            <a:ext cx="2205038" cy="523875"/>
          </a:xfrm>
          <a:prstGeom prst="rect">
            <a:avLst/>
          </a:prstGeom>
        </p:spPr>
        <p:txBody>
          <a:bodyPr anchor="ctr">
            <a:spAutoFit/>
          </a:bodyPr>
          <a:lstStyle/>
          <a:p>
            <a:pPr defTabSz="457200">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if negative </a:t>
            </a:r>
            <a:endParaRPr lang="it-IT" sz="2800" dirty="0">
              <a:latin typeface="Calibri" panose="020F0502020204030204" pitchFamily="34" charset="0"/>
              <a:cs typeface="Calibri" panose="020F0502020204030204" pitchFamily="34" charset="0"/>
            </a:endParaRPr>
          </a:p>
        </p:txBody>
      </p:sp>
      <p:sp>
        <p:nvSpPr>
          <p:cNvPr id="19" name="Rettangolo 18"/>
          <p:cNvSpPr/>
          <p:nvPr/>
        </p:nvSpPr>
        <p:spPr>
          <a:xfrm>
            <a:off x="2714625" y="4357688"/>
            <a:ext cx="6286500" cy="523875"/>
          </a:xfrm>
          <a:prstGeom prst="rect">
            <a:avLst/>
          </a:prstGeom>
        </p:spPr>
        <p:txBody>
          <a:bodyPr anchor="ctr">
            <a:spAutoFit/>
          </a:bodyPr>
          <a:lstStyle/>
          <a:p>
            <a:pPr defTabSz="457200">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tissue DNA (pituitary, saliva, skin, other…) </a:t>
            </a:r>
            <a:endParaRPr lang="it-IT" sz="2800" dirty="0">
              <a:latin typeface="Calibri" panose="020F0502020204030204" pitchFamily="34" charset="0"/>
              <a:cs typeface="Calibri" panose="020F0502020204030204" pitchFamily="34" charset="0"/>
            </a:endParaRPr>
          </a:p>
        </p:txBody>
      </p:sp>
      <p:sp>
        <p:nvSpPr>
          <p:cNvPr id="174088" name="Freccia in giù 19"/>
          <p:cNvSpPr>
            <a:spLocks noChangeArrowheads="1"/>
          </p:cNvSpPr>
          <p:nvPr/>
        </p:nvSpPr>
        <p:spPr bwMode="auto">
          <a:xfrm>
            <a:off x="4929188" y="4857750"/>
            <a:ext cx="357187" cy="1214438"/>
          </a:xfrm>
          <a:prstGeom prst="downArrow">
            <a:avLst>
              <a:gd name="adj1" fmla="val 50000"/>
              <a:gd name="adj2" fmla="val 49993"/>
            </a:avLst>
          </a:prstGeom>
          <a:solidFill>
            <a:schemeClr val="tx1"/>
          </a:solidFill>
          <a:ln w="9525" algn="ctr">
            <a:solidFill>
              <a:schemeClr val="tx1"/>
            </a:solidFill>
            <a:round/>
            <a:headEnd/>
            <a:tailEnd/>
          </a:ln>
        </p:spPr>
        <p:txBody>
          <a:bodyPr wrap="none" anchor="ctr"/>
          <a:lstStyle/>
          <a:p>
            <a:pPr defTabSz="457200"/>
            <a:endParaRPr lang="it-IT" altLang="it-IT" sz="3600">
              <a:latin typeface="Calibri" pitchFamily="34" charset="0"/>
            </a:endParaRPr>
          </a:p>
        </p:txBody>
      </p:sp>
      <p:sp>
        <p:nvSpPr>
          <p:cNvPr id="21" name="Rettangolo 20"/>
          <p:cNvSpPr/>
          <p:nvPr/>
        </p:nvSpPr>
        <p:spPr>
          <a:xfrm>
            <a:off x="3676650" y="6076950"/>
            <a:ext cx="2928938" cy="523875"/>
          </a:xfrm>
          <a:prstGeom prst="rect">
            <a:avLst/>
          </a:prstGeom>
        </p:spPr>
        <p:txBody>
          <a:bodyPr anchor="ctr">
            <a:spAutoFit/>
          </a:bodyPr>
          <a:lstStyle/>
          <a:p>
            <a:pPr defTabSz="457200">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somatic </a:t>
            </a:r>
            <a:r>
              <a:rPr lang="en-US" sz="2800" dirty="0" err="1">
                <a:effectLst>
                  <a:outerShdw blurRad="38100" dist="38100" dir="2700000" algn="tl">
                    <a:srgbClr val="000000"/>
                  </a:outerShdw>
                </a:effectLst>
                <a:latin typeface="Calibri" panose="020F0502020204030204" pitchFamily="34" charset="0"/>
                <a:cs typeface="Calibri" panose="020F0502020204030204" pitchFamily="34" charset="0"/>
              </a:rPr>
              <a:t>mosaicism</a:t>
            </a:r>
            <a:endParaRPr lang="it-IT" sz="2800" dirty="0">
              <a:latin typeface="Calibri" panose="020F0502020204030204" pitchFamily="34" charset="0"/>
              <a:cs typeface="Calibri" panose="020F0502020204030204" pitchFamily="34" charset="0"/>
            </a:endParaRPr>
          </a:p>
        </p:txBody>
      </p:sp>
      <p:sp>
        <p:nvSpPr>
          <p:cNvPr id="22" name="Rettangolo 21"/>
          <p:cNvSpPr/>
          <p:nvPr/>
        </p:nvSpPr>
        <p:spPr>
          <a:xfrm>
            <a:off x="4233863" y="5181600"/>
            <a:ext cx="1785937" cy="523875"/>
          </a:xfrm>
          <a:prstGeom prst="rect">
            <a:avLst/>
          </a:prstGeom>
          <a:solidFill>
            <a:schemeClr val="tx1"/>
          </a:solidFill>
        </p:spPr>
        <p:txBody>
          <a:bodyPr anchor="ctr">
            <a:spAutoFit/>
          </a:bodyPr>
          <a:lstStyle/>
          <a:p>
            <a:pPr algn="ctr" defTabSz="457200">
              <a:defRPr/>
            </a:pPr>
            <a:r>
              <a:rPr lang="en-US" sz="2800" dirty="0">
                <a:solidFill>
                  <a:schemeClr val="bg1">
                    <a:lumMod val="75000"/>
                  </a:schemeClr>
                </a:solidFill>
                <a:effectLst>
                  <a:outerShdw blurRad="38100" dist="38100" dir="2700000" algn="tl">
                    <a:srgbClr val="000000"/>
                  </a:outerShdw>
                </a:effectLst>
                <a:latin typeface="Calibri" panose="020F0502020204030204" pitchFamily="34" charset="0"/>
                <a:cs typeface="Calibri" panose="020F0502020204030204" pitchFamily="34" charset="0"/>
              </a:rPr>
              <a:t>digital PCR</a:t>
            </a:r>
            <a:endParaRPr lang="it-IT" sz="2800" dirty="0">
              <a:solidFill>
                <a:schemeClr val="bg1">
                  <a:lumMod val="75000"/>
                </a:schemeClr>
              </a:solidFill>
              <a:latin typeface="Calibri" panose="020F0502020204030204" pitchFamily="34" charset="0"/>
              <a:cs typeface="Calibri" panose="020F0502020204030204" pitchFamily="34" charset="0"/>
            </a:endParaRPr>
          </a:p>
        </p:txBody>
      </p:sp>
      <p:sp>
        <p:nvSpPr>
          <p:cNvPr id="20"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357188" y="2071688"/>
            <a:ext cx="1817687" cy="523875"/>
          </a:xfrm>
          <a:prstGeom prst="rect">
            <a:avLst/>
          </a:prstGeom>
          <a:noFill/>
          <a:ln w="9525">
            <a:noFill/>
            <a:miter lim="800000"/>
            <a:headEnd/>
            <a:tailEnd/>
          </a:ln>
          <a:effectLst/>
        </p:spPr>
        <p:txBody>
          <a:bodyPr wrap="none" anchor="ctr">
            <a:spAutoFit/>
          </a:bodyPr>
          <a:lstStyle/>
          <a:p>
            <a:pPr defTabSz="457200">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DIAGNOSIS</a:t>
            </a:r>
            <a:endParaRPr lang="it-IT" sz="28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4" name="Rettangolo 13"/>
          <p:cNvSpPr/>
          <p:nvPr/>
        </p:nvSpPr>
        <p:spPr>
          <a:xfrm>
            <a:off x="357188" y="2859088"/>
            <a:ext cx="5156200" cy="522287"/>
          </a:xfrm>
          <a:prstGeom prst="rect">
            <a:avLst/>
          </a:prstGeom>
          <a:solidFill>
            <a:schemeClr val="tx1"/>
          </a:solidFill>
        </p:spPr>
        <p:txBody>
          <a:bodyPr anchor="ctr">
            <a:spAutoFit/>
          </a:bodyPr>
          <a:lstStyle/>
          <a:p>
            <a:pPr defTabSz="457200">
              <a:defRPr/>
            </a:pPr>
            <a:r>
              <a:rPr lang="en-US" sz="2800" dirty="0">
                <a:solidFill>
                  <a:schemeClr val="bg1">
                    <a:lumMod val="75000"/>
                  </a:schemeClr>
                </a:solidFill>
                <a:effectLst>
                  <a:outerShdw blurRad="38100" dist="38100" dir="2700000" algn="tl">
                    <a:srgbClr val="000000"/>
                  </a:outerShdw>
                </a:effectLst>
                <a:latin typeface="Calibri" panose="020F0502020204030204" pitchFamily="34" charset="0"/>
                <a:cs typeface="Calibri" panose="020F0502020204030204" pitchFamily="34" charset="0"/>
              </a:rPr>
              <a:t>Chromosomal microarray analysis</a:t>
            </a:r>
            <a:endParaRPr lang="it-IT" sz="2800" dirty="0">
              <a:solidFill>
                <a:schemeClr val="bg1">
                  <a:lumMod val="75000"/>
                </a:schemeClr>
              </a:solidFill>
              <a:latin typeface="Calibri" panose="020F0502020204030204" pitchFamily="34" charset="0"/>
              <a:cs typeface="Calibri" panose="020F0502020204030204" pitchFamily="34" charset="0"/>
            </a:endParaRPr>
          </a:p>
        </p:txBody>
      </p:sp>
      <p:sp>
        <p:nvSpPr>
          <p:cNvPr id="15" name="Rettangolo 14"/>
          <p:cNvSpPr/>
          <p:nvPr/>
        </p:nvSpPr>
        <p:spPr>
          <a:xfrm>
            <a:off x="1428750" y="3611563"/>
            <a:ext cx="4330700" cy="522287"/>
          </a:xfrm>
          <a:prstGeom prst="rect">
            <a:avLst/>
          </a:prstGeom>
        </p:spPr>
        <p:txBody>
          <a:bodyPr anchor="ctr">
            <a:spAutoFit/>
          </a:bodyPr>
          <a:lstStyle/>
          <a:p>
            <a:pPr defTabSz="457200">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Genome-wide duplications</a:t>
            </a:r>
            <a:endParaRPr lang="it-IT" sz="2800" dirty="0">
              <a:latin typeface="Calibri" panose="020F0502020204030204" pitchFamily="34" charset="0"/>
              <a:cs typeface="Calibri" panose="020F0502020204030204" pitchFamily="34" charset="0"/>
            </a:endParaRPr>
          </a:p>
        </p:txBody>
      </p:sp>
      <p:pic>
        <p:nvPicPr>
          <p:cNvPr id="175109" name="Picture 2" descr="Risultati immagini per multiple endocrine neoplasia 1ù"/>
          <p:cNvPicPr>
            <a:picLocks noChangeAspect="1" noChangeArrowheads="1"/>
          </p:cNvPicPr>
          <p:nvPr/>
        </p:nvPicPr>
        <p:blipFill>
          <a:blip r:embed="rId2"/>
          <a:srcRect/>
          <a:stretch>
            <a:fillRect/>
          </a:stretch>
        </p:blipFill>
        <p:spPr bwMode="auto">
          <a:xfrm>
            <a:off x="4535488" y="4287838"/>
            <a:ext cx="1955800" cy="2368550"/>
          </a:xfrm>
          <a:prstGeom prst="rect">
            <a:avLst/>
          </a:prstGeom>
          <a:noFill/>
          <a:ln w="9525">
            <a:noFill/>
            <a:miter lim="800000"/>
            <a:headEnd/>
            <a:tailEnd/>
          </a:ln>
        </p:spPr>
      </p:pic>
      <p:sp>
        <p:nvSpPr>
          <p:cNvPr id="17"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7" name="Immagine 14"/>
          <p:cNvPicPr>
            <a:picLocks noChangeAspect="1"/>
          </p:cNvPicPr>
          <p:nvPr/>
        </p:nvPicPr>
        <p:blipFill>
          <a:blip r:embed="rId2"/>
          <a:srcRect l="32693" t="21223" r="27029" b="29897"/>
          <a:stretch>
            <a:fillRect/>
          </a:stretch>
        </p:blipFill>
        <p:spPr bwMode="auto">
          <a:xfrm>
            <a:off x="1400175" y="2022475"/>
            <a:ext cx="5978525" cy="4079875"/>
          </a:xfrm>
          <a:prstGeom prst="rect">
            <a:avLst/>
          </a:prstGeom>
          <a:noFill/>
          <a:ln w="9525">
            <a:noFill/>
            <a:miter lim="800000"/>
            <a:headEnd/>
            <a:tailEnd/>
          </a:ln>
        </p:spPr>
      </p:pic>
      <p:sp>
        <p:nvSpPr>
          <p:cNvPr id="176138" name="Rettangolo 25"/>
          <p:cNvSpPr>
            <a:spLocks noChangeArrowheads="1"/>
          </p:cNvSpPr>
          <p:nvPr/>
        </p:nvSpPr>
        <p:spPr bwMode="auto">
          <a:xfrm>
            <a:off x="2852738" y="6096000"/>
            <a:ext cx="3071812"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Trivellin et al. N Engl J Med 2014; 371:25</a:t>
            </a:r>
          </a:p>
        </p:txBody>
      </p:sp>
      <p:sp>
        <p:nvSpPr>
          <p:cNvPr id="13" name="Rettangolo 12"/>
          <p:cNvSpPr/>
          <p:nvPr/>
        </p:nvSpPr>
        <p:spPr>
          <a:xfrm>
            <a:off x="5813425" y="5326063"/>
            <a:ext cx="1417638" cy="400050"/>
          </a:xfrm>
          <a:prstGeom prst="rect">
            <a:avLst/>
          </a:prstGeom>
          <a:solidFill>
            <a:schemeClr val="tx1"/>
          </a:solidFill>
          <a:ln>
            <a:solidFill>
              <a:schemeClr val="tx1"/>
            </a:solidFill>
          </a:ln>
        </p:spPr>
        <p:txBody>
          <a:bodyPr>
            <a:spAutoFit/>
          </a:bodyPr>
          <a:lstStyle/>
          <a:p>
            <a:pPr algn="ctr" defTabSz="457200">
              <a:defRPr/>
            </a:pPr>
            <a:r>
              <a:rPr lang="en-US" sz="2000" i="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GPR101</a:t>
            </a:r>
            <a:endParaRPr lang="it-IT" sz="2000" i="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Rettangolo 17"/>
          <p:cNvSpPr/>
          <p:nvPr/>
        </p:nvSpPr>
        <p:spPr>
          <a:xfrm>
            <a:off x="2865438" y="5224463"/>
            <a:ext cx="1065212" cy="369887"/>
          </a:xfrm>
          <a:prstGeom prst="rect">
            <a:avLst/>
          </a:prstGeom>
          <a:noFill/>
          <a:ln>
            <a:noFill/>
          </a:ln>
        </p:spPr>
        <p:txBody>
          <a:bodyPr>
            <a:spAutoFit/>
          </a:bodyPr>
          <a:lstStyle/>
          <a:p>
            <a:pPr algn="ctr" defTabSz="457200">
              <a:defRPr/>
            </a:pPr>
            <a:r>
              <a:rPr lang="en-US" i="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CD40LG</a:t>
            </a:r>
            <a:endParaRPr lang="it-IT" i="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ttangolo 8"/>
          <p:cNvSpPr/>
          <p:nvPr/>
        </p:nvSpPr>
        <p:spPr>
          <a:xfrm>
            <a:off x="3340100" y="1284288"/>
            <a:ext cx="2097088" cy="584200"/>
          </a:xfrm>
          <a:prstGeom prst="rect">
            <a:avLst/>
          </a:prstGeom>
        </p:spPr>
        <p:txBody>
          <a:bodyPr wrap="none">
            <a:spAutoFit/>
          </a:bodyPr>
          <a:lstStyle/>
          <a:p>
            <a:pPr defTabSz="457200">
              <a:defRPr/>
            </a:pPr>
            <a:r>
              <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hXq26CNVs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uppo 19"/>
          <p:cNvGrpSpPr>
            <a:grpSpLocks/>
          </p:cNvGrpSpPr>
          <p:nvPr/>
        </p:nvGrpSpPr>
        <p:grpSpPr bwMode="auto">
          <a:xfrm>
            <a:off x="285750" y="1104900"/>
            <a:ext cx="5927725" cy="5645150"/>
            <a:chOff x="285015" y="992679"/>
            <a:chExt cx="5928116" cy="5644437"/>
          </a:xfrm>
        </p:grpSpPr>
        <p:sp>
          <p:nvSpPr>
            <p:cNvPr id="12" name="Rettangolo 11"/>
            <p:cNvSpPr/>
            <p:nvPr/>
          </p:nvSpPr>
          <p:spPr>
            <a:xfrm>
              <a:off x="285015" y="992679"/>
              <a:ext cx="5928116" cy="56444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p>
          </p:txBody>
        </p:sp>
        <p:pic>
          <p:nvPicPr>
            <p:cNvPr id="177156" name="Immagine 9"/>
            <p:cNvPicPr>
              <a:picLocks noChangeAspect="1"/>
            </p:cNvPicPr>
            <p:nvPr/>
          </p:nvPicPr>
          <p:blipFill>
            <a:blip r:embed="rId2"/>
            <a:srcRect l="18111" t="41931" r="18008" b="7915"/>
            <a:stretch>
              <a:fillRect/>
            </a:stretch>
          </p:blipFill>
          <p:spPr bwMode="auto">
            <a:xfrm>
              <a:off x="295263" y="1162347"/>
              <a:ext cx="5818066" cy="2568257"/>
            </a:xfrm>
            <a:prstGeom prst="rect">
              <a:avLst/>
            </a:prstGeom>
            <a:noFill/>
            <a:ln w="9525">
              <a:noFill/>
              <a:miter lim="800000"/>
              <a:headEnd/>
              <a:tailEnd/>
            </a:ln>
          </p:spPr>
        </p:pic>
        <p:pic>
          <p:nvPicPr>
            <p:cNvPr id="177157" name="Immagine 10"/>
            <p:cNvPicPr>
              <a:picLocks noChangeAspect="1"/>
            </p:cNvPicPr>
            <p:nvPr/>
          </p:nvPicPr>
          <p:blipFill>
            <a:blip r:embed="rId3"/>
            <a:srcRect l="18532" t="38013" r="19057" b="6017"/>
            <a:stretch>
              <a:fillRect/>
            </a:stretch>
          </p:blipFill>
          <p:spPr bwMode="auto">
            <a:xfrm>
              <a:off x="341192" y="3698539"/>
              <a:ext cx="5684272" cy="2866022"/>
            </a:xfrm>
            <a:prstGeom prst="rect">
              <a:avLst/>
            </a:prstGeom>
            <a:noFill/>
            <a:ln w="9525">
              <a:noFill/>
              <a:miter lim="800000"/>
              <a:headEnd/>
              <a:tailEnd/>
            </a:ln>
          </p:spPr>
        </p:pic>
      </p:grpSp>
      <p:sp>
        <p:nvSpPr>
          <p:cNvPr id="21" name="Forma libre 11"/>
          <p:cNvSpPr>
            <a:spLocks noChangeAspect="1"/>
          </p:cNvSpPr>
          <p:nvPr/>
        </p:nvSpPr>
        <p:spPr>
          <a:xfrm>
            <a:off x="6955971" y="3927190"/>
            <a:ext cx="1706766" cy="1032139"/>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spcAft>
                <a:spcPts val="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NO</a:t>
            </a:r>
          </a:p>
          <a:p>
            <a:pPr algn="ctr" defTabSz="1289050">
              <a:spcAft>
                <a:spcPts val="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endPar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endParaRPr>
          </a:p>
        </p:txBody>
      </p:sp>
      <p:sp>
        <p:nvSpPr>
          <p:cNvPr id="22" name="Rettangolo 21"/>
          <p:cNvSpPr/>
          <p:nvPr/>
        </p:nvSpPr>
        <p:spPr>
          <a:xfrm>
            <a:off x="1927225" y="6550025"/>
            <a:ext cx="4425950" cy="246063"/>
          </a:xfrm>
          <a:prstGeom prst="rect">
            <a:avLst/>
          </a:prstGeom>
        </p:spPr>
        <p:txBody>
          <a:bodyPr>
            <a:spAutoFit/>
          </a:bodyPr>
          <a:lstStyle/>
          <a:p>
            <a:pPr defTabSz="457200">
              <a:defRPr/>
            </a:pPr>
            <a:r>
              <a:rPr lang="it-IT" sz="1000" dirty="0">
                <a:solidFill>
                  <a:schemeClr val="bg2"/>
                </a:solidFill>
                <a:latin typeface="+mn-lt"/>
              </a:rPr>
              <a:t>Trivelli et al. 2018 </a:t>
            </a:r>
            <a:r>
              <a:rPr lang="it-IT" sz="1000" dirty="0" err="1">
                <a:solidFill>
                  <a:schemeClr val="bg2"/>
                </a:solidFill>
                <a:latin typeface="+mn-lt"/>
              </a:rPr>
              <a:t>doi</a:t>
            </a:r>
            <a:r>
              <a:rPr lang="it-IT" sz="1000" dirty="0">
                <a:solidFill>
                  <a:schemeClr val="bg2"/>
                </a:solidFill>
                <a:latin typeface="+mn-lt"/>
              </a:rPr>
              <a:t>: 10.1210/js.2018-00156 | Journal of the Endocrine Society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Immagine 1"/>
          <p:cNvPicPr>
            <a:picLocks noChangeAspect="1"/>
          </p:cNvPicPr>
          <p:nvPr/>
        </p:nvPicPr>
        <p:blipFill>
          <a:blip r:embed="rId2"/>
          <a:srcRect l="14120" t="39088" r="14244" b="11130"/>
          <a:stretch>
            <a:fillRect/>
          </a:stretch>
        </p:blipFill>
        <p:spPr bwMode="auto">
          <a:xfrm>
            <a:off x="1201738" y="3746500"/>
            <a:ext cx="6524625" cy="2549525"/>
          </a:xfrm>
          <a:prstGeom prst="rect">
            <a:avLst/>
          </a:prstGeom>
          <a:noFill/>
          <a:ln w="9525">
            <a:noFill/>
            <a:miter lim="800000"/>
            <a:headEnd/>
            <a:tailEnd/>
          </a:ln>
        </p:spPr>
      </p:pic>
      <p:sp>
        <p:nvSpPr>
          <p:cNvPr id="10" name="Forma libre 11"/>
          <p:cNvSpPr>
            <a:spLocks noChangeAspect="1"/>
          </p:cNvSpPr>
          <p:nvPr/>
        </p:nvSpPr>
        <p:spPr>
          <a:xfrm>
            <a:off x="5672602" y="1876696"/>
            <a:ext cx="1706766" cy="1032139"/>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spcAft>
                <a:spcPts val="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NO</a:t>
            </a:r>
          </a:p>
          <a:p>
            <a:pPr algn="ctr" defTabSz="1289050">
              <a:spcAft>
                <a:spcPts val="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endPar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endParaRPr>
          </a:p>
        </p:txBody>
      </p:sp>
      <p:pic>
        <p:nvPicPr>
          <p:cNvPr id="178189" name="Immagine 10"/>
          <p:cNvPicPr>
            <a:picLocks noChangeAspect="1"/>
          </p:cNvPicPr>
          <p:nvPr/>
        </p:nvPicPr>
        <p:blipFill>
          <a:blip r:embed="rId3"/>
          <a:srcRect l="28299" t="43475" r="28793" b="11568"/>
          <a:stretch>
            <a:fillRect/>
          </a:stretch>
        </p:blipFill>
        <p:spPr bwMode="auto">
          <a:xfrm>
            <a:off x="1212850" y="1241425"/>
            <a:ext cx="3908425" cy="2301875"/>
          </a:xfrm>
          <a:prstGeom prst="rect">
            <a:avLst/>
          </a:prstGeom>
          <a:noFill/>
          <a:ln w="9525">
            <a:noFill/>
            <a:miter lim="800000"/>
            <a:headEnd/>
            <a:tailEnd/>
          </a:ln>
        </p:spPr>
      </p:pic>
      <p:sp>
        <p:nvSpPr>
          <p:cNvPr id="12" name="Rettangolo 11"/>
          <p:cNvSpPr/>
          <p:nvPr/>
        </p:nvSpPr>
        <p:spPr>
          <a:xfrm>
            <a:off x="1816100" y="6378575"/>
            <a:ext cx="5295900" cy="261938"/>
          </a:xfrm>
          <a:prstGeom prst="rect">
            <a:avLst/>
          </a:prstGeom>
        </p:spPr>
        <p:txBody>
          <a:bodyPr>
            <a:spAutoFit/>
          </a:bodyPr>
          <a:lstStyle/>
          <a:p>
            <a:pPr defTabSz="457200">
              <a:defRPr/>
            </a:pPr>
            <a:r>
              <a:rPr lang="it-IT" sz="1100" dirty="0">
                <a:latin typeface="+mn-lt"/>
              </a:rPr>
              <a:t>Trivelli et al. 2018 </a:t>
            </a:r>
            <a:r>
              <a:rPr lang="it-IT" sz="1100" dirty="0" err="1">
                <a:latin typeface="+mn-lt"/>
              </a:rPr>
              <a:t>doi</a:t>
            </a:r>
            <a:r>
              <a:rPr lang="it-IT" sz="1100" dirty="0">
                <a:latin typeface="+mn-lt"/>
              </a:rPr>
              <a:t>: 10.1210/js.2018-00156 | Journal of the Endocrine Society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rnice 8"/>
          <p:cNvSpPr/>
          <p:nvPr/>
        </p:nvSpPr>
        <p:spPr>
          <a:xfrm>
            <a:off x="1542197" y="2101755"/>
            <a:ext cx="5887323" cy="2852382"/>
          </a:xfrm>
          <a:prstGeom prst="frame">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6200000" scaled="1"/>
            <a:tileRect/>
          </a:gradFill>
          <a:ln>
            <a:solidFill>
              <a:schemeClr val="accent4">
                <a:lumMod val="75000"/>
              </a:schemeClr>
            </a:solidFill>
          </a:ln>
          <a:effectLst>
            <a:softEdge rad="3175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solidFill>
                <a:schemeClr val="tx1"/>
              </a:solidFill>
            </a:endParaRPr>
          </a:p>
        </p:txBody>
      </p:sp>
      <p:sp>
        <p:nvSpPr>
          <p:cNvPr id="18" name="Rettangolo 17"/>
          <p:cNvSpPr/>
          <p:nvPr/>
        </p:nvSpPr>
        <p:spPr>
          <a:xfrm>
            <a:off x="1882775" y="2455863"/>
            <a:ext cx="5227638" cy="2143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it-IT" sz="4000" dirty="0" err="1">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Clinical</a:t>
            </a:r>
            <a:r>
              <a:rPr lang="it-IT" sz="400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4000" dirty="0" err="1">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picture</a:t>
            </a:r>
            <a:endParaRPr lang="it-IT" sz="4000" dirty="0">
              <a:solidFill>
                <a:schemeClr val="tx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214313" y="2903538"/>
            <a:ext cx="8786812" cy="3048000"/>
          </a:xfrm>
          <a:prstGeom prst="rect">
            <a:avLst/>
          </a:prstGeom>
        </p:spPr>
        <p:txBody>
          <a:bodyPr>
            <a:spAutoFit/>
          </a:bodyPr>
          <a:lstStyle/>
          <a:p>
            <a:pPr marL="265113" indent="-265113" defTabSz="457200">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and rapid growth (2–3 months of age)</a:t>
            </a:r>
          </a:p>
          <a:p>
            <a:pPr marL="265113" indent="-265113" defTabSz="457200">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median height and weight  &gt; +3.9 SDS</a:t>
            </a:r>
          </a:p>
          <a:p>
            <a:pPr marL="265113" indent="-265113" defTabSz="457200">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increased overall body size</a:t>
            </a:r>
          </a:p>
          <a:p>
            <a:pPr marL="265113" indent="-265113" defTabSz="457200">
              <a:buFont typeface="Arial" pitchFamily="34" charset="0"/>
              <a:buChar char="•"/>
              <a:defRPr/>
            </a:pP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acromegalic</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symptoms </a:t>
            </a:r>
          </a:p>
          <a:p>
            <a:pPr marL="265113" indent="-265113" defTabSz="457200">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increased appetite</a:t>
            </a:r>
          </a:p>
          <a:p>
            <a:pPr marL="265113" indent="-265113" defTabSz="457200">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marked GH/IGF1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hypersecretion</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(usually also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prolactin</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265113" indent="-265113" defTabSz="457200">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pituitary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macroadenoma</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hyperplasia</a:t>
            </a:r>
          </a:p>
          <a:p>
            <a:pPr marL="265113" indent="-265113" defTabSz="457200">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 circulating GHRH levels in some cases</a:t>
            </a:r>
          </a:p>
        </p:txBody>
      </p:sp>
      <p:pic>
        <p:nvPicPr>
          <p:cNvPr id="180227" name="Picture 2"/>
          <p:cNvPicPr>
            <a:picLocks noChangeAspect="1" noChangeArrowheads="1"/>
          </p:cNvPicPr>
          <p:nvPr/>
        </p:nvPicPr>
        <p:blipFill>
          <a:blip r:embed="rId2"/>
          <a:srcRect/>
          <a:stretch>
            <a:fillRect/>
          </a:stretch>
        </p:blipFill>
        <p:spPr bwMode="auto">
          <a:xfrm>
            <a:off x="214313" y="1143000"/>
            <a:ext cx="5207000" cy="1546225"/>
          </a:xfrm>
          <a:prstGeom prst="rect">
            <a:avLst/>
          </a:prstGeom>
          <a:noFill/>
          <a:ln w="9525">
            <a:noFill/>
            <a:miter lim="800000"/>
            <a:headEnd/>
            <a:tailEnd/>
          </a:ln>
        </p:spPr>
      </p:pic>
      <p:pic>
        <p:nvPicPr>
          <p:cNvPr id="180228" name="Picture 3"/>
          <p:cNvPicPr>
            <a:picLocks noChangeAspect="1" noChangeArrowheads="1"/>
          </p:cNvPicPr>
          <p:nvPr/>
        </p:nvPicPr>
        <p:blipFill>
          <a:blip r:embed="rId3"/>
          <a:srcRect/>
          <a:stretch>
            <a:fillRect/>
          </a:stretch>
        </p:blipFill>
        <p:spPr bwMode="auto">
          <a:xfrm>
            <a:off x="6286500" y="2592388"/>
            <a:ext cx="1600200" cy="2093912"/>
          </a:xfrm>
          <a:prstGeom prst="rect">
            <a:avLst/>
          </a:prstGeom>
          <a:noFill/>
          <a:ln w="9525">
            <a:noFill/>
            <a:miter lim="800000"/>
            <a:headEnd/>
            <a:tailEnd/>
          </a:ln>
        </p:spPr>
      </p:pic>
      <p:sp>
        <p:nvSpPr>
          <p:cNvPr id="180229" name="Rettangolo 11"/>
          <p:cNvSpPr>
            <a:spLocks noChangeArrowheads="1"/>
          </p:cNvSpPr>
          <p:nvPr/>
        </p:nvSpPr>
        <p:spPr bwMode="auto">
          <a:xfrm>
            <a:off x="2357438" y="6453188"/>
            <a:ext cx="4572000" cy="261937"/>
          </a:xfrm>
          <a:prstGeom prst="rect">
            <a:avLst/>
          </a:prstGeom>
          <a:noFill/>
          <a:ln w="9525">
            <a:noFill/>
            <a:miter lim="800000"/>
            <a:headEnd/>
            <a:tailEnd/>
          </a:ln>
        </p:spPr>
        <p:txBody>
          <a:bodyPr>
            <a:spAutoFit/>
          </a:bodyPr>
          <a:lstStyle/>
          <a:p>
            <a:pPr algn="ctr" defTabSz="457200"/>
            <a:r>
              <a:rPr lang="it-IT" altLang="it-IT" sz="1100">
                <a:latin typeface="Times New Roman" pitchFamily="18" charset="0"/>
              </a:rPr>
              <a:t>Beckers et al. Endocrine-Related Cancer (2015) 22, 353–367</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p:cNvSpPr>
            <a:spLocks noChangeArrowheads="1"/>
          </p:cNvSpPr>
          <p:nvPr/>
        </p:nvSpPr>
        <p:spPr bwMode="auto">
          <a:xfrm>
            <a:off x="468313" y="2205038"/>
            <a:ext cx="4217987" cy="523875"/>
          </a:xfrm>
          <a:prstGeom prst="rect">
            <a:avLst/>
          </a:prstGeom>
          <a:noFill/>
          <a:ln w="9525">
            <a:noFill/>
            <a:miter lim="800000"/>
            <a:headEnd/>
            <a:tailEnd/>
          </a:ln>
          <a:effectLst/>
        </p:spPr>
        <p:txBody>
          <a:bodyPr wrap="none">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chronic GHRH secretion ? </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Rettangolo 10"/>
          <p:cNvSpPr/>
          <p:nvPr/>
        </p:nvSpPr>
        <p:spPr>
          <a:xfrm>
            <a:off x="1571625" y="3143250"/>
            <a:ext cx="3071813" cy="1200150"/>
          </a:xfrm>
          <a:prstGeom prst="rect">
            <a:avLst/>
          </a:prstGeom>
        </p:spPr>
        <p:txBody>
          <a:bodyPr>
            <a:spAutoFit/>
          </a:bodyPr>
          <a:lstStyle/>
          <a:p>
            <a:pPr defTabSz="457200">
              <a:defRPr/>
            </a:pPr>
            <a:r>
              <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somatotrope</a:t>
            </a:r>
          </a:p>
          <a:p>
            <a:pPr defTabSz="457200">
              <a:defRPr/>
            </a:pP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mammotrope</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457200">
              <a:defRPr/>
            </a:pPr>
            <a:r>
              <a:rPr lang="it-IT"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somatomammotrope</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Rettangolo 11"/>
          <p:cNvSpPr/>
          <p:nvPr/>
        </p:nvSpPr>
        <p:spPr>
          <a:xfrm>
            <a:off x="1571625" y="5143500"/>
            <a:ext cx="6072188" cy="461963"/>
          </a:xfrm>
          <a:prstGeom prst="rect">
            <a:avLst/>
          </a:prstGeom>
        </p:spPr>
        <p:txBody>
          <a:bodyPr>
            <a:spAutoFit/>
          </a:bodyPr>
          <a:lstStyle/>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mixed GH- and PRL-secreting adenomas</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Rettangolo 12"/>
          <p:cNvSpPr/>
          <p:nvPr/>
        </p:nvSpPr>
        <p:spPr>
          <a:xfrm>
            <a:off x="4983163" y="3538538"/>
            <a:ext cx="1857375" cy="523875"/>
          </a:xfrm>
          <a:prstGeom prst="rect">
            <a:avLst/>
          </a:prstGeom>
        </p:spPr>
        <p:txBody>
          <a:bodyPr wrap="none">
            <a:spAutoFit/>
          </a:bodyPr>
          <a:lstStyle/>
          <a:p>
            <a:pPr defTabSz="457200">
              <a:defRPr/>
            </a:pPr>
            <a:r>
              <a:rPr lang="it-IT" sz="28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hyperplasia</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64" name="Parentesi graffa chiusa 13"/>
          <p:cNvSpPr>
            <a:spLocks/>
          </p:cNvSpPr>
          <p:nvPr/>
        </p:nvSpPr>
        <p:spPr bwMode="auto">
          <a:xfrm>
            <a:off x="4429125" y="3000375"/>
            <a:ext cx="500063" cy="1500188"/>
          </a:xfrm>
          <a:prstGeom prst="rightBrace">
            <a:avLst>
              <a:gd name="adj1" fmla="val 8333"/>
              <a:gd name="adj2" fmla="val 50000"/>
            </a:avLst>
          </a:prstGeom>
          <a:noFill/>
          <a:ln w="9525" algn="ctr">
            <a:solidFill>
              <a:schemeClr val="tx1"/>
            </a:solidFill>
            <a:round/>
            <a:headEnd/>
            <a:tailEnd/>
          </a:ln>
          <a:extLst>
            <a:ext uri="{909E8E84-426E-40DD-AFC4-6F175D3DCCD1}"/>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endParaRPr lang="it-IT" altLang="it-IT" sz="36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 name="Freccia curva 14"/>
          <p:cNvSpPr/>
          <p:nvPr/>
        </p:nvSpPr>
        <p:spPr bwMode="auto">
          <a:xfrm flipV="1">
            <a:off x="785813" y="2786063"/>
            <a:ext cx="785812" cy="11430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sz="28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Freccia curva 15"/>
          <p:cNvSpPr/>
          <p:nvPr/>
        </p:nvSpPr>
        <p:spPr bwMode="auto">
          <a:xfrm flipV="1">
            <a:off x="785813" y="4429125"/>
            <a:ext cx="785812" cy="11430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sz="28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67" name="Rettangolo 16"/>
          <p:cNvSpPr>
            <a:spLocks noChangeArrowheads="1"/>
          </p:cNvSpPr>
          <p:nvPr/>
        </p:nvSpPr>
        <p:spPr bwMode="auto">
          <a:xfrm>
            <a:off x="785813" y="2786063"/>
            <a:ext cx="214312" cy="1714500"/>
          </a:xfrm>
          <a:prstGeom prst="rect">
            <a:avLst/>
          </a:prstGeom>
          <a:solidFill>
            <a:schemeClr val="tx1"/>
          </a:solidFill>
          <a:ln>
            <a:noFill/>
          </a:ln>
          <a:extLst>
            <a:ext uri="{91240B29-F687-4F45-9708-019B960494DF}"/>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endParaRPr lang="it-IT" altLang="it-IT" sz="36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81258" name="Picture 18"/>
          <p:cNvPicPr>
            <a:picLocks noChangeAspect="1" noChangeArrowheads="1"/>
          </p:cNvPicPr>
          <p:nvPr/>
        </p:nvPicPr>
        <p:blipFill>
          <a:blip r:embed="rId2"/>
          <a:srcRect/>
          <a:stretch>
            <a:fillRect/>
          </a:stretch>
        </p:blipFill>
        <p:spPr bwMode="auto">
          <a:xfrm>
            <a:off x="6929438" y="2857500"/>
            <a:ext cx="1708150" cy="1900238"/>
          </a:xfrm>
          <a:prstGeom prst="rect">
            <a:avLst/>
          </a:prstGeom>
          <a:noFill/>
          <a:ln w="9525">
            <a:noFill/>
            <a:miter lim="800000"/>
            <a:headEnd/>
            <a:tailEnd/>
          </a:ln>
        </p:spPr>
      </p:pic>
      <p:sp>
        <p:nvSpPr>
          <p:cNvPr id="181259" name="CasellaDiTesto 28"/>
          <p:cNvSpPr txBox="1">
            <a:spLocks noChangeArrowheads="1"/>
          </p:cNvSpPr>
          <p:nvPr/>
        </p:nvSpPr>
        <p:spPr bwMode="auto">
          <a:xfrm>
            <a:off x="2943225" y="6169025"/>
            <a:ext cx="3343275" cy="277813"/>
          </a:xfrm>
          <a:prstGeom prst="rect">
            <a:avLst/>
          </a:prstGeom>
          <a:noFill/>
          <a:ln w="9525">
            <a:noFill/>
            <a:miter lim="800000"/>
            <a:headEnd/>
            <a:tailEnd/>
          </a:ln>
        </p:spPr>
        <p:txBody>
          <a:bodyPr wrap="none">
            <a:spAutoFit/>
          </a:bodyPr>
          <a:lstStyle/>
          <a:p>
            <a:pPr defTabSz="457200"/>
            <a:r>
              <a:rPr lang="it-IT" altLang="it-IT" sz="1200">
                <a:latin typeface="Times New Roman" pitchFamily="18" charset="0"/>
              </a:rPr>
              <a:t>Trivellin et al. J Mol Endocrinol. 2016 ;57:97-111.</a:t>
            </a:r>
          </a:p>
        </p:txBody>
      </p:sp>
      <p:sp>
        <p:nvSpPr>
          <p:cNvPr id="20"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Risultati immagini per multiple endocrine neoplasia 1ù"/>
          <p:cNvPicPr>
            <a:picLocks noChangeAspect="1" noChangeArrowheads="1"/>
          </p:cNvPicPr>
          <p:nvPr/>
        </p:nvPicPr>
        <p:blipFill>
          <a:blip r:embed="rId2"/>
          <a:srcRect/>
          <a:stretch>
            <a:fillRect/>
          </a:stretch>
        </p:blipFill>
        <p:spPr bwMode="auto">
          <a:xfrm>
            <a:off x="263525" y="2914650"/>
            <a:ext cx="5505450" cy="2522538"/>
          </a:xfrm>
          <a:prstGeom prst="rect">
            <a:avLst/>
          </a:prstGeom>
          <a:noFill/>
          <a:ln w="9525">
            <a:noFill/>
            <a:miter lim="800000"/>
            <a:headEnd/>
            <a:tailEnd/>
          </a:ln>
        </p:spPr>
      </p:pic>
      <p:sp>
        <p:nvSpPr>
          <p:cNvPr id="12" name="Rectangle 10"/>
          <p:cNvSpPr>
            <a:spLocks noChangeArrowheads="1"/>
          </p:cNvSpPr>
          <p:nvPr/>
        </p:nvSpPr>
        <p:spPr bwMode="auto">
          <a:xfrm>
            <a:off x="153988" y="1397000"/>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
        <p:nvSpPr>
          <p:cNvPr id="13" name="Rettangolo 12"/>
          <p:cNvSpPr/>
          <p:nvPr/>
        </p:nvSpPr>
        <p:spPr>
          <a:xfrm>
            <a:off x="1660525" y="1427163"/>
            <a:ext cx="5791200" cy="584200"/>
          </a:xfrm>
          <a:prstGeom prst="rect">
            <a:avLst/>
          </a:prstGeom>
        </p:spPr>
        <p:txBody>
          <a:bodyPr>
            <a:spAutoFit/>
          </a:bodyPr>
          <a:lstStyle/>
          <a:p>
            <a:pPr algn="ctr">
              <a:defRPr/>
            </a:pPr>
            <a:r>
              <a:rPr lang="en-US" sz="3200" dirty="0">
                <a:solidFill>
                  <a:srgbClr val="FFFFFF"/>
                </a:solidFill>
                <a:effectLst>
                  <a:outerShdw blurRad="38100" dist="38100" dir="2700000" algn="tl">
                    <a:srgbClr val="000000">
                      <a:alpha val="43137"/>
                    </a:srgbClr>
                  </a:outerShdw>
                </a:effectLst>
              </a:rPr>
              <a:t>&gt;1200 </a:t>
            </a:r>
            <a:r>
              <a:rPr lang="en-US" sz="3200" dirty="0" err="1">
                <a:solidFill>
                  <a:srgbClr val="FFFFFF"/>
                </a:solidFill>
                <a:effectLst>
                  <a:outerShdw blurRad="38100" dist="38100" dir="2700000" algn="tl">
                    <a:srgbClr val="000000">
                      <a:alpha val="43137"/>
                    </a:srgbClr>
                  </a:outerShdw>
                </a:effectLst>
              </a:rPr>
              <a:t>mutazioni</a:t>
            </a:r>
            <a:r>
              <a:rPr lang="en-US" sz="3200" dirty="0">
                <a:solidFill>
                  <a:srgbClr val="FFFFFF"/>
                </a:solidFill>
                <a:effectLst>
                  <a:outerShdw blurRad="38100" dist="38100" dir="2700000" algn="tl">
                    <a:srgbClr val="000000">
                      <a:alpha val="43137"/>
                    </a:srgbClr>
                  </a:outerShdw>
                </a:effectLst>
              </a:rPr>
              <a:t> </a:t>
            </a:r>
            <a:r>
              <a:rPr lang="en-US" sz="3200" dirty="0" err="1">
                <a:solidFill>
                  <a:srgbClr val="FFFFFF"/>
                </a:solidFill>
                <a:effectLst>
                  <a:outerShdw blurRad="38100" dist="38100" dir="2700000" algn="tl">
                    <a:srgbClr val="000000">
                      <a:alpha val="43137"/>
                    </a:srgbClr>
                  </a:outerShdw>
                </a:effectLst>
              </a:rPr>
              <a:t>germinali</a:t>
            </a:r>
            <a:r>
              <a:rPr lang="en-US" sz="3200" dirty="0">
                <a:solidFill>
                  <a:srgbClr val="FFFFFF"/>
                </a:solidFill>
                <a:effectLst>
                  <a:outerShdw blurRad="38100" dist="38100" dir="2700000" algn="tl">
                    <a:srgbClr val="000000">
                      <a:alpha val="43137"/>
                    </a:srgbClr>
                  </a:outerShdw>
                </a:effectLst>
              </a:rPr>
              <a:t> </a:t>
            </a:r>
          </a:p>
        </p:txBody>
      </p:sp>
      <p:grpSp>
        <p:nvGrpSpPr>
          <p:cNvPr id="36868" name="Gruppo 18"/>
          <p:cNvGrpSpPr>
            <a:grpSpLocks/>
          </p:cNvGrpSpPr>
          <p:nvPr/>
        </p:nvGrpSpPr>
        <p:grpSpPr bwMode="auto">
          <a:xfrm>
            <a:off x="5948363" y="3105150"/>
            <a:ext cx="2982912" cy="2066925"/>
            <a:chOff x="5729641" y="2384380"/>
            <a:chExt cx="2983039" cy="2066925"/>
          </a:xfrm>
        </p:grpSpPr>
        <p:sp>
          <p:nvSpPr>
            <p:cNvPr id="18" name="Rettangolo 17"/>
            <p:cNvSpPr/>
            <p:nvPr/>
          </p:nvSpPr>
          <p:spPr bwMode="auto">
            <a:xfrm>
              <a:off x="5729641" y="2384380"/>
              <a:ext cx="2983039" cy="2066925"/>
            </a:xfrm>
            <a:prstGeom prst="rect">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grpSp>
          <p:nvGrpSpPr>
            <p:cNvPr id="36872" name="Gruppo 16"/>
            <p:cNvGrpSpPr>
              <a:grpSpLocks/>
            </p:cNvGrpSpPr>
            <p:nvPr/>
          </p:nvGrpSpPr>
          <p:grpSpPr bwMode="auto">
            <a:xfrm>
              <a:off x="5838825" y="2529527"/>
              <a:ext cx="2686304" cy="1809750"/>
              <a:chOff x="5838825" y="2529527"/>
              <a:chExt cx="2686304" cy="1809750"/>
            </a:xfrm>
          </p:grpSpPr>
          <p:pic>
            <p:nvPicPr>
              <p:cNvPr id="36873" name="Picture 5"/>
              <p:cNvPicPr>
                <a:picLocks noChangeAspect="1" noChangeArrowheads="1"/>
              </p:cNvPicPr>
              <p:nvPr/>
            </p:nvPicPr>
            <p:blipFill>
              <a:blip r:embed="rId3"/>
              <a:srcRect/>
              <a:stretch>
                <a:fillRect/>
              </a:stretch>
            </p:blipFill>
            <p:spPr bwMode="auto">
              <a:xfrm>
                <a:off x="5838825" y="2543175"/>
                <a:ext cx="1990725" cy="1771650"/>
              </a:xfrm>
              <a:prstGeom prst="rect">
                <a:avLst/>
              </a:prstGeom>
              <a:noFill/>
              <a:ln w="9525">
                <a:noFill/>
                <a:miter lim="800000"/>
                <a:headEnd/>
                <a:tailEnd/>
              </a:ln>
            </p:spPr>
          </p:pic>
          <p:pic>
            <p:nvPicPr>
              <p:cNvPr id="36874" name="Picture 6"/>
              <p:cNvPicPr>
                <a:picLocks noChangeAspect="1" noChangeArrowheads="1"/>
              </p:cNvPicPr>
              <p:nvPr/>
            </p:nvPicPr>
            <p:blipFill>
              <a:blip r:embed="rId4"/>
              <a:srcRect/>
              <a:stretch>
                <a:fillRect/>
              </a:stretch>
            </p:blipFill>
            <p:spPr bwMode="auto">
              <a:xfrm>
                <a:off x="7829804" y="2529527"/>
                <a:ext cx="695325" cy="1809750"/>
              </a:xfrm>
              <a:prstGeom prst="rect">
                <a:avLst/>
              </a:prstGeom>
              <a:noFill/>
              <a:ln w="9525">
                <a:noFill/>
                <a:miter lim="800000"/>
                <a:headEnd/>
                <a:tailEnd/>
              </a:ln>
            </p:spPr>
          </p:pic>
        </p:grpSp>
      </p:grpSp>
      <p:sp>
        <p:nvSpPr>
          <p:cNvPr id="20" name="Rettangolo 19"/>
          <p:cNvSpPr/>
          <p:nvPr/>
        </p:nvSpPr>
        <p:spPr>
          <a:xfrm>
            <a:off x="938213" y="5437188"/>
            <a:ext cx="3919537" cy="277812"/>
          </a:xfrm>
          <a:prstGeom prst="rect">
            <a:avLst/>
          </a:prstGeom>
        </p:spPr>
        <p:txBody>
          <a:bodyPr anchor="ctr">
            <a:spAutoFit/>
          </a:bodyPr>
          <a:lstStyle/>
          <a:p>
            <a:pPr>
              <a:defRPr/>
            </a:pPr>
            <a:r>
              <a:rPr lang="it-IT" sz="1200" dirty="0" err="1">
                <a:latin typeface="+mn-lt"/>
              </a:rPr>
              <a:t>Agarwal</a:t>
            </a:r>
            <a:r>
              <a:rPr lang="it-IT" sz="1200" dirty="0">
                <a:latin typeface="+mn-lt"/>
              </a:rPr>
              <a:t> </a:t>
            </a:r>
            <a:r>
              <a:rPr lang="it-IT" sz="1200" dirty="0" err="1">
                <a:latin typeface="+mn-lt"/>
              </a:rPr>
              <a:t>Endocrine-Related</a:t>
            </a:r>
            <a:r>
              <a:rPr lang="it-IT" sz="1200" dirty="0">
                <a:latin typeface="+mn-lt"/>
              </a:rPr>
              <a:t> </a:t>
            </a:r>
            <a:r>
              <a:rPr lang="it-IT" sz="1200" dirty="0" err="1">
                <a:latin typeface="+mn-lt"/>
              </a:rPr>
              <a:t>Cancer</a:t>
            </a:r>
            <a:r>
              <a:rPr lang="it-IT" sz="1200" dirty="0">
                <a:latin typeface="+mn-lt"/>
              </a:rPr>
              <a:t> (2017) </a:t>
            </a:r>
            <a:r>
              <a:rPr lang="it-IT" sz="1200" b="1" dirty="0">
                <a:latin typeface="+mn-lt"/>
              </a:rPr>
              <a:t>24, T119–T134 </a:t>
            </a:r>
            <a:endParaRPr lang="it-IT" sz="1200" dirty="0">
              <a:latin typeface="+mn-lt"/>
            </a:endParaRPr>
          </a:p>
        </p:txBody>
      </p:sp>
      <p:sp>
        <p:nvSpPr>
          <p:cNvPr id="21" name="Rettangolo 20"/>
          <p:cNvSpPr/>
          <p:nvPr/>
        </p:nvSpPr>
        <p:spPr>
          <a:xfrm>
            <a:off x="5768975" y="5172075"/>
            <a:ext cx="3405188" cy="277813"/>
          </a:xfrm>
          <a:prstGeom prst="rect">
            <a:avLst/>
          </a:prstGeom>
        </p:spPr>
        <p:txBody>
          <a:bodyPr>
            <a:spAutoFit/>
          </a:bodyPr>
          <a:lstStyle/>
          <a:p>
            <a:pPr>
              <a:defRPr/>
            </a:pPr>
            <a:r>
              <a:rPr lang="it-IT" sz="1200" dirty="0" err="1">
                <a:latin typeface="+mn-lt"/>
              </a:rPr>
              <a:t>Concolino</a:t>
            </a:r>
            <a:r>
              <a:rPr lang="it-IT" sz="1200" dirty="0">
                <a:latin typeface="+mn-lt"/>
              </a:rPr>
              <a:t> </a:t>
            </a:r>
            <a:r>
              <a:rPr lang="it-IT" sz="1200" dirty="0" err="1">
                <a:latin typeface="+mn-lt"/>
              </a:rPr>
              <a:t>et</a:t>
            </a:r>
            <a:r>
              <a:rPr lang="it-IT" sz="1200" dirty="0">
                <a:latin typeface="+mn-lt"/>
              </a:rPr>
              <a:t> al. 2015 </a:t>
            </a:r>
            <a:r>
              <a:rPr lang="it-IT" sz="1200" dirty="0" err="1">
                <a:latin typeface="+mn-lt"/>
              </a:rPr>
              <a:t>Cancer</a:t>
            </a:r>
            <a:r>
              <a:rPr lang="it-IT" sz="1200" dirty="0">
                <a:latin typeface="+mn-lt"/>
              </a:rPr>
              <a:t> </a:t>
            </a:r>
            <a:r>
              <a:rPr lang="it-IT" sz="1200" dirty="0" err="1">
                <a:latin typeface="+mn-lt"/>
              </a:rPr>
              <a:t>Genetics</a:t>
            </a:r>
            <a:r>
              <a:rPr lang="it-IT" sz="1200" dirty="0">
                <a:latin typeface="+mn-lt"/>
              </a:rPr>
              <a:t> </a:t>
            </a:r>
            <a:r>
              <a:rPr lang="it-IT" sz="1200" b="1" dirty="0">
                <a:latin typeface="+mn-lt"/>
              </a:rPr>
              <a:t>209 36–41</a:t>
            </a:r>
            <a:endParaRPr lang="it-IT" sz="1200" dirty="0">
              <a:latin typeface="+mn-l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ccia curva 25"/>
          <p:cNvSpPr/>
          <p:nvPr/>
        </p:nvSpPr>
        <p:spPr bwMode="auto">
          <a:xfrm flipV="1">
            <a:off x="785813" y="3357563"/>
            <a:ext cx="857250" cy="11430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a:latin typeface="Calibri" panose="020F0502020204030204" pitchFamily="34" charset="0"/>
              <a:cs typeface="Calibri" panose="020F0502020204030204" pitchFamily="34" charset="0"/>
            </a:endParaRPr>
          </a:p>
        </p:txBody>
      </p:sp>
      <p:sp>
        <p:nvSpPr>
          <p:cNvPr id="27" name="Freccia curva 26"/>
          <p:cNvSpPr/>
          <p:nvPr/>
        </p:nvSpPr>
        <p:spPr bwMode="auto">
          <a:xfrm flipV="1">
            <a:off x="785813" y="4500563"/>
            <a:ext cx="857250" cy="11430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a:latin typeface="Calibri" panose="020F0502020204030204" pitchFamily="34" charset="0"/>
              <a:cs typeface="Calibri" panose="020F0502020204030204" pitchFamily="34" charset="0"/>
            </a:endParaRPr>
          </a:p>
        </p:txBody>
      </p:sp>
      <p:sp>
        <p:nvSpPr>
          <p:cNvPr id="10" name="Rectangle 10"/>
          <p:cNvSpPr>
            <a:spLocks noChangeArrowheads="1"/>
          </p:cNvSpPr>
          <p:nvPr/>
        </p:nvSpPr>
        <p:spPr bwMode="auto">
          <a:xfrm>
            <a:off x="195263" y="2205038"/>
            <a:ext cx="5357812" cy="646112"/>
          </a:xfrm>
          <a:prstGeom prst="rect">
            <a:avLst/>
          </a:prstGeom>
          <a:noFill/>
          <a:ln w="9525">
            <a:noFill/>
            <a:miter lim="800000"/>
            <a:headEnd/>
            <a:tailEnd/>
          </a:ln>
          <a:effectLst/>
        </p:spPr>
        <p:txBody>
          <a:bodyPr wrap="none">
            <a:spAutoFit/>
          </a:bodyPr>
          <a:lstStyle/>
          <a:p>
            <a:pPr defTabSz="457200">
              <a:defRPr/>
            </a:pPr>
            <a:r>
              <a:rPr lang="en-US" sz="3600" dirty="0">
                <a:effectLst>
                  <a:outerShdw blurRad="38100" dist="38100" dir="2700000" algn="tl">
                    <a:srgbClr val="000000"/>
                  </a:outerShdw>
                </a:effectLst>
                <a:latin typeface="Calibri" panose="020F0502020204030204" pitchFamily="34" charset="0"/>
                <a:cs typeface="Calibri" panose="020F0502020204030204" pitchFamily="34" charset="0"/>
              </a:rPr>
              <a:t>? chronic GHRH secretion ? </a:t>
            </a:r>
            <a:endParaRPr lang="it-IT" sz="36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1" name="Rettangolo 10"/>
          <p:cNvSpPr/>
          <p:nvPr/>
        </p:nvSpPr>
        <p:spPr>
          <a:xfrm>
            <a:off x="1643063" y="5181600"/>
            <a:ext cx="4500562"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GHRH-related GH stimulation </a:t>
            </a:r>
          </a:p>
        </p:txBody>
      </p:sp>
      <p:sp>
        <p:nvSpPr>
          <p:cNvPr id="18" name="Rettangolo 17"/>
          <p:cNvSpPr/>
          <p:nvPr/>
        </p:nvSpPr>
        <p:spPr>
          <a:xfrm>
            <a:off x="285750" y="2967038"/>
            <a:ext cx="4090988" cy="523875"/>
          </a:xfrm>
          <a:prstGeom prst="rect">
            <a:avLst/>
          </a:prstGeom>
          <a:solidFill>
            <a:schemeClr val="tx1"/>
          </a:solidFill>
        </p:spPr>
        <p:txBody>
          <a:bodyPr>
            <a:spAutoFit/>
          </a:bodyPr>
          <a:lstStyle/>
          <a:p>
            <a:pPr defTabSz="457200">
              <a:defRPr/>
            </a:pPr>
            <a:r>
              <a:rPr lang="it-IT" sz="2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GHRH </a:t>
            </a:r>
            <a:r>
              <a:rPr lang="it-IT" sz="28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receptor</a:t>
            </a:r>
            <a:r>
              <a:rPr lang="it-IT" sz="2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antagonist </a:t>
            </a:r>
            <a:endParaRPr lang="it-IT" sz="2800" dirty="0">
              <a:solidFill>
                <a:schemeClr val="bg1">
                  <a:lumMod val="75000"/>
                </a:schemeClr>
              </a:solidFill>
              <a:latin typeface="Calibri" panose="020F0502020204030204" pitchFamily="34" charset="0"/>
              <a:cs typeface="Calibri" panose="020F0502020204030204" pitchFamily="34" charset="0"/>
            </a:endParaRPr>
          </a:p>
        </p:txBody>
      </p:sp>
      <p:sp>
        <p:nvSpPr>
          <p:cNvPr id="19" name="Ovale 18"/>
          <p:cNvSpPr/>
          <p:nvPr/>
        </p:nvSpPr>
        <p:spPr bwMode="auto">
          <a:xfrm>
            <a:off x="993775" y="4068763"/>
            <a:ext cx="366713" cy="390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lgn="ctr" defTabSz="457200">
              <a:defRPr/>
            </a:pPr>
            <a:r>
              <a:rPr lang="it-IT" sz="4800" dirty="0">
                <a:solidFill>
                  <a:schemeClr val="bg1">
                    <a:lumMod val="75000"/>
                  </a:schemeClr>
                </a:solidFill>
                <a:latin typeface="Calibri" panose="020F0502020204030204" pitchFamily="34" charset="0"/>
                <a:cs typeface="Calibri" panose="020F0502020204030204" pitchFamily="34" charset="0"/>
              </a:rPr>
              <a:t>-</a:t>
            </a:r>
          </a:p>
        </p:txBody>
      </p:sp>
      <p:sp>
        <p:nvSpPr>
          <p:cNvPr id="20" name="Rettangolo 19"/>
          <p:cNvSpPr/>
          <p:nvPr/>
        </p:nvSpPr>
        <p:spPr>
          <a:xfrm>
            <a:off x="1643063" y="4038600"/>
            <a:ext cx="3376612" cy="523875"/>
          </a:xfrm>
          <a:prstGeom prst="rect">
            <a:avLst/>
          </a:prstGeom>
        </p:spPr>
        <p:txBody>
          <a:bodyPr>
            <a:spAutoFit/>
          </a:bodyPr>
          <a:lstStyle/>
          <a:p>
            <a:pPr defTabSz="457200">
              <a:defRPr/>
            </a:pPr>
            <a:r>
              <a:rPr lang="en-US" sz="28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basal GH secretion</a:t>
            </a:r>
            <a:endParaRPr lang="it-IT" sz="2800" dirty="0">
              <a:latin typeface="Calibri" panose="020F0502020204030204" pitchFamily="34" charset="0"/>
              <a:cs typeface="Calibri" panose="020F0502020204030204" pitchFamily="34" charset="0"/>
            </a:endParaRPr>
          </a:p>
        </p:txBody>
      </p:sp>
      <p:sp>
        <p:nvSpPr>
          <p:cNvPr id="22" name="Ovale 21"/>
          <p:cNvSpPr/>
          <p:nvPr/>
        </p:nvSpPr>
        <p:spPr bwMode="auto">
          <a:xfrm>
            <a:off x="993775" y="5226050"/>
            <a:ext cx="366713" cy="390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lgn="ctr" defTabSz="457200">
              <a:defRPr/>
            </a:pPr>
            <a:r>
              <a:rPr lang="it-IT" sz="4800" dirty="0">
                <a:solidFill>
                  <a:schemeClr val="bg1">
                    <a:lumMod val="75000"/>
                  </a:schemeClr>
                </a:solidFill>
                <a:latin typeface="Calibri" panose="020F0502020204030204" pitchFamily="34" charset="0"/>
                <a:cs typeface="Calibri" panose="020F0502020204030204" pitchFamily="34" charset="0"/>
              </a:rPr>
              <a:t>-</a:t>
            </a:r>
          </a:p>
        </p:txBody>
      </p:sp>
      <p:sp>
        <p:nvSpPr>
          <p:cNvPr id="23" name="Rettangolo 22"/>
          <p:cNvSpPr/>
          <p:nvPr/>
        </p:nvSpPr>
        <p:spPr>
          <a:xfrm>
            <a:off x="5462588" y="3490913"/>
            <a:ext cx="3357562" cy="1568450"/>
          </a:xfrm>
          <a:prstGeom prst="rect">
            <a:avLst/>
          </a:prstGeom>
          <a:solidFill>
            <a:schemeClr val="tx1"/>
          </a:solidFill>
        </p:spPr>
        <p:txBody>
          <a:bodyPr>
            <a:spAutoFit/>
          </a:bodyPr>
          <a:lstStyle/>
          <a:p>
            <a:pPr defTabSz="457200">
              <a:defRPr/>
            </a:pPr>
            <a:r>
              <a:rPr lang="en-US" sz="24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“cells may have some intrinsic GHRH receptor related GH secretion at b</a:t>
            </a:r>
            <a:r>
              <a:rPr lang="it-IT" sz="24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aseline</a:t>
            </a:r>
            <a:r>
              <a:rPr lang="it-IT" sz="24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182283" name="Rettangolo 23"/>
          <p:cNvSpPr>
            <a:spLocks noChangeArrowheads="1"/>
          </p:cNvSpPr>
          <p:nvPr/>
        </p:nvSpPr>
        <p:spPr bwMode="auto">
          <a:xfrm>
            <a:off x="1643063" y="6224588"/>
            <a:ext cx="4572000" cy="276225"/>
          </a:xfrm>
          <a:prstGeom prst="rect">
            <a:avLst/>
          </a:prstGeom>
          <a:noFill/>
          <a:ln w="9525">
            <a:noFill/>
            <a:miter lim="800000"/>
            <a:headEnd/>
            <a:tailEnd/>
          </a:ln>
        </p:spPr>
        <p:txBody>
          <a:bodyPr>
            <a:spAutoFit/>
          </a:bodyPr>
          <a:lstStyle/>
          <a:p>
            <a:pPr defTabSz="457200"/>
            <a:r>
              <a:rPr lang="it-IT" altLang="it-IT" sz="1200">
                <a:latin typeface="Times New Roman" pitchFamily="18" charset="0"/>
              </a:rPr>
              <a:t>Daly et al. Endocr-Relat Cancer; 2016: 23, 161</a:t>
            </a:r>
          </a:p>
        </p:txBody>
      </p:sp>
      <p:sp>
        <p:nvSpPr>
          <p:cNvPr id="25" name="Rettangolo 24"/>
          <p:cNvSpPr/>
          <p:nvPr/>
        </p:nvSpPr>
        <p:spPr bwMode="auto">
          <a:xfrm rot="18876219">
            <a:off x="1400969" y="3486944"/>
            <a:ext cx="5548312" cy="800100"/>
          </a:xfrm>
          <a:prstGeom prst="rect">
            <a:avLst/>
          </a:prstGeom>
          <a:solidFill>
            <a:schemeClr val="tx1"/>
          </a:solidFill>
          <a:ln w="9525" cap="flat" cmpd="sng" algn="ctr">
            <a:solidFill>
              <a:schemeClr val="tx1"/>
            </a:solidFill>
            <a:prstDash val="lgDash"/>
            <a:round/>
            <a:headEnd type="none" w="med" len="med"/>
            <a:tailEnd type="none" w="med" len="med"/>
          </a:ln>
          <a:effectLst/>
        </p:spPr>
        <p:txBody>
          <a:bodyPr wrap="none" anchor="ctr"/>
          <a:lstStyle/>
          <a:p>
            <a:pPr algn="ctr" defTabSz="457200">
              <a:defRPr/>
            </a:pPr>
            <a:r>
              <a:rPr lang="it-IT" sz="4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40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hypothalamic</a:t>
            </a:r>
            <a:r>
              <a:rPr lang="it-IT" sz="4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40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disease</a:t>
            </a:r>
            <a:r>
              <a:rPr lang="it-IT" sz="4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82285" name="Rettangolo 27"/>
          <p:cNvSpPr>
            <a:spLocks noChangeArrowheads="1"/>
          </p:cNvSpPr>
          <p:nvPr/>
        </p:nvSpPr>
        <p:spPr bwMode="auto">
          <a:xfrm>
            <a:off x="777875" y="3357563"/>
            <a:ext cx="225425" cy="1714500"/>
          </a:xfrm>
          <a:prstGeom prst="rect">
            <a:avLst/>
          </a:prstGeom>
          <a:solidFill>
            <a:schemeClr val="tx1"/>
          </a:solidFill>
          <a:ln w="9525">
            <a:noFill/>
            <a:miter lim="800000"/>
            <a:headEnd/>
            <a:tailEnd/>
          </a:ln>
        </p:spPr>
        <p:txBody>
          <a:bodyPr wrap="none"/>
          <a:lstStyle/>
          <a:p>
            <a:pPr defTabSz="457200"/>
            <a:endParaRPr lang="it-IT" altLang="it-IT" sz="2400">
              <a:latin typeface="Calibri" pitchFamily="34" charset="0"/>
            </a:endParaRPr>
          </a:p>
        </p:txBody>
      </p:sp>
      <p:sp>
        <p:nvSpPr>
          <p:cNvPr id="24"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75" y="2990850"/>
            <a:ext cx="8786813" cy="2247900"/>
          </a:xfrm>
          <a:prstGeom prst="rect">
            <a:avLst/>
          </a:prstGeom>
        </p:spPr>
        <p:txBody>
          <a:bodyPr>
            <a:spAutoFit/>
          </a:bodyPr>
          <a:lstStyle/>
          <a:p>
            <a:pPr marL="265113" indent="-265113" defTabSz="457200">
              <a:lnSpc>
                <a:spcPct val="150000"/>
              </a:lnSpc>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extensive anterior pituitary resection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a:rPr>
              <a:t></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frequent postoperative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hypopituitarism</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265113" indent="-265113" defTabSz="457200">
              <a:lnSpc>
                <a:spcPct val="150000"/>
              </a:lnSpc>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control with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somatostatin</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analogs despite SSTR2 expression</a:t>
            </a:r>
          </a:p>
          <a:p>
            <a:pPr marL="265113" indent="-265113" defTabSz="457200">
              <a:lnSpc>
                <a:spcPct val="150000"/>
              </a:lnSpc>
              <a:buFont typeface="Arial" pitchFamily="34" charset="0"/>
              <a:buChar cha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postoperative adjuvant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pegvisomant</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control of IGF1</a:t>
            </a:r>
          </a:p>
        </p:txBody>
      </p:sp>
      <p:sp>
        <p:nvSpPr>
          <p:cNvPr id="183299" name="Rettangolo 9"/>
          <p:cNvSpPr>
            <a:spLocks noChangeArrowheads="1"/>
          </p:cNvSpPr>
          <p:nvPr/>
        </p:nvSpPr>
        <p:spPr bwMode="auto">
          <a:xfrm>
            <a:off x="1882775" y="6524625"/>
            <a:ext cx="4572000"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Beckers et al. Endocrine-Related Cancer (2015) 22, 353–367</a:t>
            </a:r>
          </a:p>
        </p:txBody>
      </p:sp>
      <p:pic>
        <p:nvPicPr>
          <p:cNvPr id="183300" name="Picture 2"/>
          <p:cNvPicPr>
            <a:picLocks noChangeAspect="1" noChangeArrowheads="1"/>
          </p:cNvPicPr>
          <p:nvPr/>
        </p:nvPicPr>
        <p:blipFill>
          <a:blip r:embed="rId2"/>
          <a:srcRect/>
          <a:stretch>
            <a:fillRect/>
          </a:stretch>
        </p:blipFill>
        <p:spPr bwMode="auto">
          <a:xfrm>
            <a:off x="214313" y="1143000"/>
            <a:ext cx="5207000" cy="154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1571625" y="4989513"/>
            <a:ext cx="5786438" cy="831850"/>
          </a:xfrm>
          <a:prstGeom prst="rect">
            <a:avLst/>
          </a:prstGeom>
        </p:spPr>
        <p:txBody>
          <a:bodyPr>
            <a:spAutoFit/>
          </a:bodyPr>
          <a:lstStyle/>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lifelong replacement therapy </a:t>
            </a:r>
          </a:p>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starting from a very young age</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Rettangolo 11"/>
          <p:cNvSpPr/>
          <p:nvPr/>
        </p:nvSpPr>
        <p:spPr>
          <a:xfrm>
            <a:off x="428625" y="2214563"/>
            <a:ext cx="5543550" cy="584200"/>
          </a:xfrm>
          <a:prstGeom prst="rect">
            <a:avLst/>
          </a:prstGeom>
        </p:spPr>
        <p:txBody>
          <a:bodyPr>
            <a:spAutoFit/>
          </a:bodyPr>
          <a:lstStyle/>
          <a:p>
            <a:pPr algn="ctr" defTabSz="457200">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multiple lines of treatment </a:t>
            </a:r>
            <a:endParaRPr lang="it-IT"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Rettangolo 12"/>
          <p:cNvSpPr/>
          <p:nvPr/>
        </p:nvSpPr>
        <p:spPr>
          <a:xfrm>
            <a:off x="1571625" y="3508375"/>
            <a:ext cx="5786438" cy="461963"/>
          </a:xfrm>
          <a:prstGeom prst="rect">
            <a:avLst/>
          </a:prstGeom>
        </p:spPr>
        <p:txBody>
          <a:bodyPr>
            <a:spAutoFit/>
          </a:bodyPr>
          <a:lstStyle/>
          <a:p>
            <a:pPr defTabSz="457200">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or complete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hypopituitarism</a:t>
            </a:r>
            <a:endParaRPr lang="it-IT"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Freccia curva 13"/>
          <p:cNvSpPr/>
          <p:nvPr/>
        </p:nvSpPr>
        <p:spPr bwMode="auto">
          <a:xfrm flipV="1">
            <a:off x="785813" y="2786063"/>
            <a:ext cx="785812" cy="11430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 name="Freccia curva 14"/>
          <p:cNvSpPr/>
          <p:nvPr/>
        </p:nvSpPr>
        <p:spPr bwMode="auto">
          <a:xfrm flipV="1">
            <a:off x="785813" y="4429125"/>
            <a:ext cx="785812" cy="11430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defTabSz="457200">
              <a:defRPr/>
            </a:pPr>
            <a:endParaRPr 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2537" name="Rettangolo 15"/>
          <p:cNvSpPr>
            <a:spLocks noChangeArrowheads="1"/>
          </p:cNvSpPr>
          <p:nvPr/>
        </p:nvSpPr>
        <p:spPr bwMode="auto">
          <a:xfrm>
            <a:off x="785813" y="2786063"/>
            <a:ext cx="214312" cy="1714500"/>
          </a:xfrm>
          <a:prstGeom prst="rect">
            <a:avLst/>
          </a:prstGeom>
          <a:solidFill>
            <a:schemeClr val="tx1"/>
          </a:solidFill>
          <a:ln>
            <a:noFill/>
          </a:ln>
          <a:extLst>
            <a:ext uri="{91240B29-F687-4F45-9708-019B960494DF}"/>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eaLnBrk="1" hangingPunct="1">
              <a:defRPr/>
            </a:pPr>
            <a:endParaRPr lang="it-IT" altLang="it-IT">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4328" name="AutoShape 2" descr="Risultati immagini per treatment"/>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84329" name="AutoShape 4" descr="Immagine correlata"/>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84330" name="AutoShape 6" descr="Risultati immagini per treatment"/>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84331" name="AutoShape 8" descr="Risultati immagini per treatment"/>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pic>
        <p:nvPicPr>
          <p:cNvPr id="184332" name="Picture 10" descr="Risultati immagini per treatment"/>
          <p:cNvPicPr>
            <a:picLocks noChangeAspect="1" noChangeArrowheads="1"/>
          </p:cNvPicPr>
          <p:nvPr/>
        </p:nvPicPr>
        <p:blipFill>
          <a:blip r:embed="rId2"/>
          <a:srcRect/>
          <a:stretch>
            <a:fillRect/>
          </a:stretch>
        </p:blipFill>
        <p:spPr bwMode="auto">
          <a:xfrm>
            <a:off x="6143625" y="4071938"/>
            <a:ext cx="2714625" cy="1685925"/>
          </a:xfrm>
          <a:prstGeom prst="rect">
            <a:avLst/>
          </a:prstGeom>
          <a:noFill/>
          <a:ln w="9525">
            <a:noFill/>
            <a:miter lim="800000"/>
            <a:headEnd/>
            <a:tailEnd/>
          </a:ln>
        </p:spPr>
      </p:pic>
      <p:sp>
        <p:nvSpPr>
          <p:cNvPr id="184333" name="Rettangolo 20"/>
          <p:cNvSpPr>
            <a:spLocks noChangeArrowheads="1"/>
          </p:cNvSpPr>
          <p:nvPr/>
        </p:nvSpPr>
        <p:spPr bwMode="auto">
          <a:xfrm>
            <a:off x="2928938" y="6181725"/>
            <a:ext cx="3021012" cy="461963"/>
          </a:xfrm>
          <a:prstGeom prst="rect">
            <a:avLst/>
          </a:prstGeom>
          <a:noFill/>
          <a:ln w="9525">
            <a:noFill/>
            <a:miter lim="800000"/>
            <a:headEnd/>
            <a:tailEnd/>
          </a:ln>
        </p:spPr>
        <p:txBody>
          <a:bodyPr wrap="none">
            <a:spAutoFit/>
          </a:bodyPr>
          <a:lstStyle/>
          <a:p>
            <a:pPr algn="ctr" defTabSz="457200"/>
            <a:r>
              <a:rPr lang="it-IT" altLang="it-IT" sz="1200">
                <a:latin typeface="Times New Roman" pitchFamily="18" charset="0"/>
              </a:rPr>
              <a:t>Beckers et al. Annales d’Endocrinologie 2018</a:t>
            </a:r>
          </a:p>
          <a:p>
            <a:pPr algn="ctr" defTabSz="457200"/>
            <a:r>
              <a:rPr lang="it-IT" altLang="it-IT" sz="1200">
                <a:latin typeface="Times New Roman" pitchFamily="18" charset="0"/>
              </a:rPr>
              <a:t>doi.org/10.1016/j.ando.2017.04.013</a:t>
            </a:r>
          </a:p>
        </p:txBody>
      </p:sp>
      <p:sp>
        <p:nvSpPr>
          <p:cNvPr id="22"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1571625" y="3676650"/>
            <a:ext cx="4143375"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limit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comorbidities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2" name="Rettangolo 11"/>
          <p:cNvSpPr/>
          <p:nvPr/>
        </p:nvSpPr>
        <p:spPr>
          <a:xfrm>
            <a:off x="428625" y="2214563"/>
            <a:ext cx="5543550" cy="584200"/>
          </a:xfrm>
          <a:prstGeom prst="rect">
            <a:avLst/>
          </a:prstGeom>
        </p:spPr>
        <p:txBody>
          <a:bodyPr>
            <a:spAutoFit/>
          </a:bodyPr>
          <a:lstStyle/>
          <a:p>
            <a:pPr algn="ctr" defTabSz="457200">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multiple lines of treatment </a:t>
            </a:r>
            <a:endParaRPr lang="it-IT" sz="3200" dirty="0">
              <a:latin typeface="Calibri" panose="020F0502020204030204" pitchFamily="34" charset="0"/>
              <a:cs typeface="Calibri" panose="020F0502020204030204" pitchFamily="34" charset="0"/>
            </a:endParaRPr>
          </a:p>
        </p:txBody>
      </p:sp>
      <p:sp>
        <p:nvSpPr>
          <p:cNvPr id="13" name="Rettangolo 12"/>
          <p:cNvSpPr/>
          <p:nvPr/>
        </p:nvSpPr>
        <p:spPr>
          <a:xfrm>
            <a:off x="1571625" y="3071813"/>
            <a:ext cx="4327525" cy="523875"/>
          </a:xfrm>
          <a:prstGeom prst="rect">
            <a:avLst/>
          </a:prstGeom>
        </p:spPr>
        <p:txBody>
          <a:bodyPr>
            <a:spAutoFit/>
          </a:bodyPr>
          <a:lstStyle/>
          <a:p>
            <a:pPr defTabSz="457200">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prevent overgrowth</a:t>
            </a:r>
            <a:endParaRPr lang="it-IT"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5349" name="AutoShape 2" descr="Risultati immagini per treatment"/>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85350" name="AutoShape 4" descr="Immagine correlata"/>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85351" name="AutoShape 6" descr="Risultati immagini per treatment"/>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sp>
        <p:nvSpPr>
          <p:cNvPr id="185352" name="AutoShape 8" descr="Risultati immagini per treatment"/>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pPr defTabSz="457200"/>
            <a:endParaRPr lang="it-IT" altLang="it-IT" sz="2400">
              <a:latin typeface="Times New Roman" pitchFamily="18" charset="0"/>
            </a:endParaRPr>
          </a:p>
        </p:txBody>
      </p:sp>
      <p:pic>
        <p:nvPicPr>
          <p:cNvPr id="185353" name="Picture 2"/>
          <p:cNvPicPr>
            <a:picLocks noChangeAspect="1" noChangeArrowheads="1"/>
          </p:cNvPicPr>
          <p:nvPr/>
        </p:nvPicPr>
        <p:blipFill>
          <a:blip r:embed="rId2"/>
          <a:srcRect/>
          <a:stretch>
            <a:fillRect/>
          </a:stretch>
        </p:blipFill>
        <p:spPr bwMode="auto">
          <a:xfrm>
            <a:off x="1500188" y="4562475"/>
            <a:ext cx="5738812" cy="2157413"/>
          </a:xfrm>
          <a:prstGeom prst="rect">
            <a:avLst/>
          </a:prstGeom>
          <a:noFill/>
          <a:ln w="9525">
            <a:noFill/>
            <a:miter lim="800000"/>
            <a:headEnd/>
            <a:tailEnd/>
          </a:ln>
        </p:spPr>
      </p:pic>
      <p:sp>
        <p:nvSpPr>
          <p:cNvPr id="185354" name="Freccia a destra 19"/>
          <p:cNvSpPr>
            <a:spLocks noChangeArrowheads="1"/>
          </p:cNvSpPr>
          <p:nvPr/>
        </p:nvSpPr>
        <p:spPr bwMode="auto">
          <a:xfrm>
            <a:off x="1143000" y="3124200"/>
            <a:ext cx="428625" cy="500063"/>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defTabSz="457200"/>
            <a:endParaRPr lang="it-IT" altLang="it-IT" sz="2400">
              <a:latin typeface="Calibri" pitchFamily="34" charset="0"/>
            </a:endParaRPr>
          </a:p>
        </p:txBody>
      </p:sp>
      <p:sp>
        <p:nvSpPr>
          <p:cNvPr id="185355" name="Freccia a destra 20"/>
          <p:cNvSpPr>
            <a:spLocks noChangeArrowheads="1"/>
          </p:cNvSpPr>
          <p:nvPr/>
        </p:nvSpPr>
        <p:spPr bwMode="auto">
          <a:xfrm>
            <a:off x="1143000" y="3714750"/>
            <a:ext cx="428625" cy="500063"/>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defTabSz="457200"/>
            <a:endParaRPr lang="it-IT" altLang="it-IT" sz="2400">
              <a:latin typeface="Calibri" pitchFamily="34" charset="0"/>
            </a:endParaRPr>
          </a:p>
        </p:txBody>
      </p:sp>
      <p:sp>
        <p:nvSpPr>
          <p:cNvPr id="20"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ChangeArrowheads="1"/>
          </p:cNvSpPr>
          <p:nvPr/>
        </p:nvSpPr>
        <p:spPr bwMode="auto">
          <a:xfrm>
            <a:off x="427038" y="2068513"/>
            <a:ext cx="3028950" cy="523875"/>
          </a:xfrm>
          <a:prstGeom prst="rect">
            <a:avLst/>
          </a:prstGeom>
          <a:solidFill>
            <a:schemeClr val="tx1"/>
          </a:solidFill>
          <a:ln w="9525">
            <a:noFill/>
            <a:miter lim="800000"/>
            <a:headEnd/>
            <a:tailEnd/>
          </a:ln>
          <a:effectLst/>
        </p:spPr>
        <p:txBody>
          <a:bodyPr wrap="none">
            <a:spAutoFit/>
          </a:bodyPr>
          <a:lstStyle/>
          <a:p>
            <a:pPr defTabSz="457200">
              <a:defRPr/>
            </a:pPr>
            <a:r>
              <a:rPr lang="en-US" sz="2800" dirty="0">
                <a:solidFill>
                  <a:schemeClr val="accent3">
                    <a:lumMod val="50000"/>
                  </a:schemeClr>
                </a:solidFill>
                <a:effectLst>
                  <a:outerShdw blurRad="38100" dist="38100" dir="2700000" algn="tl">
                    <a:srgbClr val="000000"/>
                  </a:outerShdw>
                </a:effectLst>
                <a:latin typeface="Calibri" panose="020F0502020204030204" pitchFamily="34" charset="0"/>
                <a:cs typeface="Calibri" panose="020F0502020204030204" pitchFamily="34" charset="0"/>
              </a:rPr>
              <a:t>Genetic </a:t>
            </a:r>
            <a:r>
              <a:rPr lang="en-US" sz="2800" dirty="0" err="1">
                <a:solidFill>
                  <a:schemeClr val="accent3">
                    <a:lumMod val="50000"/>
                  </a:schemeClr>
                </a:solidFill>
                <a:effectLst>
                  <a:outerShdw blurRad="38100" dist="38100" dir="2700000" algn="tl">
                    <a:srgbClr val="000000"/>
                  </a:outerShdw>
                </a:effectLst>
                <a:latin typeface="Calibri" panose="020F0502020204030204" pitchFamily="34" charset="0"/>
                <a:cs typeface="Calibri" panose="020F0502020204030204" pitchFamily="34" charset="0"/>
              </a:rPr>
              <a:t>counselling</a:t>
            </a:r>
            <a:endParaRPr lang="it-IT" sz="2800" dirty="0">
              <a:solidFill>
                <a:schemeClr val="accent3">
                  <a:lumMod val="50000"/>
                </a:schemeClr>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6" name="Rectangle 10"/>
          <p:cNvSpPr>
            <a:spLocks noChangeArrowheads="1"/>
          </p:cNvSpPr>
          <p:nvPr/>
        </p:nvSpPr>
        <p:spPr bwMode="auto">
          <a:xfrm>
            <a:off x="428625" y="2632075"/>
            <a:ext cx="8358188" cy="830263"/>
          </a:xfrm>
          <a:prstGeom prst="rect">
            <a:avLst/>
          </a:prstGeom>
          <a:noFill/>
          <a:ln w="9525">
            <a:solidFill>
              <a:schemeClr val="tx1"/>
            </a:solidFill>
            <a:prstDash val="lgDash"/>
            <a:miter lim="800000"/>
            <a:headEnd/>
            <a:tailEnd/>
          </a:ln>
          <a:effectLst/>
        </p:spPr>
        <p:txBody>
          <a:bodyPr>
            <a:spAutoFit/>
          </a:bodyPr>
          <a:lstStyle/>
          <a:p>
            <a:pPr defTabSz="457200">
              <a:defRPr/>
            </a:pPr>
            <a:r>
              <a:rPr lang="en-US" sz="2400" dirty="0">
                <a:effectLst>
                  <a:outerShdw blurRad="38100" dist="38100" dir="2700000" algn="tl">
                    <a:srgbClr val="000000"/>
                  </a:outerShdw>
                </a:effectLst>
                <a:latin typeface="Calibri" panose="020F0502020204030204" pitchFamily="34" charset="0"/>
                <a:cs typeface="Calibri" panose="020F0502020204030204" pitchFamily="34" charset="0"/>
              </a:rPr>
              <a:t>The majority are simplex cases from a “de novo” GPR101 duplication</a:t>
            </a:r>
            <a:endParaRPr lang="it-IT" sz="24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7" name="Rectangle 10"/>
          <p:cNvSpPr>
            <a:spLocks noChangeArrowheads="1"/>
          </p:cNvSpPr>
          <p:nvPr/>
        </p:nvSpPr>
        <p:spPr bwMode="auto">
          <a:xfrm>
            <a:off x="428625" y="3548063"/>
            <a:ext cx="8358188" cy="1200150"/>
          </a:xfrm>
          <a:prstGeom prst="rect">
            <a:avLst/>
          </a:prstGeom>
          <a:noFill/>
          <a:ln w="9525">
            <a:solidFill>
              <a:schemeClr val="tx1"/>
            </a:solidFill>
            <a:prstDash val="lgDash"/>
            <a:miter lim="800000"/>
            <a:headEnd/>
            <a:tailEnd/>
          </a:ln>
          <a:effectLst/>
        </p:spPr>
        <p:txBody>
          <a:bodyPr>
            <a:spAutoFit/>
          </a:bodyPr>
          <a:lstStyle/>
          <a:p>
            <a:pPr defTabSz="457200"/>
            <a:r>
              <a:rPr lang="en-US" sz="2400">
                <a:effectLst>
                  <a:outerShdw blurRad="38100" dist="38100" dir="2700000" algn="tl">
                    <a:srgbClr val="000000"/>
                  </a:outerShdw>
                </a:effectLst>
                <a:latin typeface="Calibri" pitchFamily="34" charset="0"/>
              </a:rPr>
              <a:t>Only 3 reported familial cases </a:t>
            </a:r>
          </a:p>
          <a:p>
            <a:pPr defTabSz="457200"/>
            <a:r>
              <a:rPr lang="en-US" sz="2400">
                <a:effectLst>
                  <a:outerShdw blurRad="38100" dist="38100" dir="2700000" algn="tl">
                    <a:srgbClr val="000000"/>
                  </a:outerShdw>
                </a:effectLst>
                <a:latin typeface="Calibri" pitchFamily="34" charset="0"/>
              </a:rPr>
              <a:t>→ affected males inherited the GPR101 duplication form the mother</a:t>
            </a:r>
            <a:endParaRPr lang="it-IT" sz="2400">
              <a:effectLst>
                <a:outerShdw blurRad="38100" dist="38100" dir="2700000" algn="tl">
                  <a:srgbClr val="000000"/>
                </a:outerShdw>
              </a:effectLst>
              <a:latin typeface="Calibri" pitchFamily="34" charset="0"/>
            </a:endParaRPr>
          </a:p>
        </p:txBody>
      </p:sp>
      <p:sp>
        <p:nvSpPr>
          <p:cNvPr id="18" name="Rectangle 10"/>
          <p:cNvSpPr>
            <a:spLocks noChangeArrowheads="1"/>
          </p:cNvSpPr>
          <p:nvPr/>
        </p:nvSpPr>
        <p:spPr bwMode="auto">
          <a:xfrm>
            <a:off x="428625" y="4856163"/>
            <a:ext cx="8358188" cy="830262"/>
          </a:xfrm>
          <a:prstGeom prst="rect">
            <a:avLst/>
          </a:prstGeom>
          <a:noFill/>
          <a:ln w="9525">
            <a:solidFill>
              <a:schemeClr val="tx1"/>
            </a:solidFill>
            <a:prstDash val="lgDash"/>
            <a:miter lim="800000"/>
            <a:headEnd/>
            <a:tailEnd/>
          </a:ln>
          <a:effectLst/>
        </p:spPr>
        <p:txBody>
          <a:bodyPr>
            <a:spAutoFit/>
          </a:bodyPr>
          <a:lstStyle/>
          <a:p>
            <a:pPr defTabSz="457200">
              <a:defRPr/>
            </a:pPr>
            <a:r>
              <a:rPr lang="en-US" sz="2400" dirty="0">
                <a:effectLst>
                  <a:outerShdw blurRad="38100" dist="38100" dir="2700000" algn="tl">
                    <a:srgbClr val="000000"/>
                  </a:outerShdw>
                </a:effectLst>
                <a:latin typeface="Calibri" panose="020F0502020204030204" pitchFamily="34" charset="0"/>
                <a:cs typeface="Calibri" panose="020F0502020204030204" pitchFamily="34" charset="0"/>
              </a:rPr>
              <a:t>Females have a 50% chances of transmitting the duplication in each pregnancy</a:t>
            </a:r>
            <a:endParaRPr lang="it-IT" sz="24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9" name="Rectangle 10"/>
          <p:cNvSpPr>
            <a:spLocks noChangeArrowheads="1"/>
          </p:cNvSpPr>
          <p:nvPr/>
        </p:nvSpPr>
        <p:spPr bwMode="auto">
          <a:xfrm>
            <a:off x="428625" y="5815013"/>
            <a:ext cx="8358188" cy="461962"/>
          </a:xfrm>
          <a:prstGeom prst="rect">
            <a:avLst/>
          </a:prstGeom>
          <a:noFill/>
          <a:ln w="9525">
            <a:solidFill>
              <a:schemeClr val="tx1"/>
            </a:solidFill>
            <a:prstDash val="lgDash"/>
            <a:miter lim="800000"/>
            <a:headEnd/>
            <a:tailEnd/>
          </a:ln>
          <a:effectLst/>
        </p:spPr>
        <p:txBody>
          <a:bodyPr>
            <a:spAutoFit/>
          </a:bodyPr>
          <a:lstStyle/>
          <a:p>
            <a:pPr defTabSz="457200">
              <a:defRPr/>
            </a:pPr>
            <a:r>
              <a:rPr lang="en-US" sz="2400" dirty="0">
                <a:effectLst>
                  <a:outerShdw blurRad="38100" dist="38100" dir="2700000" algn="tl">
                    <a:srgbClr val="000000"/>
                  </a:outerShdw>
                </a:effectLst>
                <a:latin typeface="Calibri" panose="020F0502020204030204" pitchFamily="34" charset="0"/>
                <a:cs typeface="Calibri" panose="020F0502020204030204" pitchFamily="34" charset="0"/>
              </a:rPr>
              <a:t>Male to females transmission not yet described</a:t>
            </a:r>
            <a:endParaRPr lang="it-IT" sz="24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86375" name="Rettangolo 9"/>
          <p:cNvSpPr>
            <a:spLocks noChangeArrowheads="1"/>
          </p:cNvSpPr>
          <p:nvPr/>
        </p:nvSpPr>
        <p:spPr bwMode="auto">
          <a:xfrm>
            <a:off x="1882775" y="6567488"/>
            <a:ext cx="4572000"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Iacovazzo, Korbonits Gene Reviews February 2018</a:t>
            </a:r>
          </a:p>
        </p:txBody>
      </p:sp>
      <p:sp>
        <p:nvSpPr>
          <p:cNvPr id="20"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468313" y="2205038"/>
            <a:ext cx="1939925" cy="523875"/>
          </a:xfrm>
          <a:prstGeom prst="rect">
            <a:avLst/>
          </a:prstGeom>
          <a:solidFill>
            <a:schemeClr val="tx1"/>
          </a:solidFill>
          <a:ln w="9525">
            <a:noFill/>
            <a:miter lim="800000"/>
            <a:headEnd/>
            <a:tailEnd/>
          </a:ln>
          <a:effectLst/>
        </p:spPr>
        <p:txBody>
          <a:bodyPr wrap="none">
            <a:spAutoFit/>
          </a:bodyPr>
          <a:lstStyle/>
          <a:p>
            <a:pPr defTabSz="457200">
              <a:defRPr/>
            </a:pPr>
            <a:r>
              <a:rPr lang="en-US" sz="2800"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Surveillance</a:t>
            </a:r>
            <a:endParaRPr lang="it-IT" sz="2800"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Rettangolo 12"/>
          <p:cNvSpPr/>
          <p:nvPr/>
        </p:nvSpPr>
        <p:spPr>
          <a:xfrm>
            <a:off x="428625" y="2990850"/>
            <a:ext cx="7072313" cy="2032000"/>
          </a:xfrm>
          <a:prstGeom prst="rect">
            <a:avLst/>
          </a:prstGeom>
        </p:spPr>
        <p:txBody>
          <a:bodyPr>
            <a:spAutoFit/>
          </a:bodyPr>
          <a:lstStyle/>
          <a:p>
            <a:pPr marL="265113" indent="-265113" defTabSz="457200">
              <a:lnSpc>
                <a:spcPct val="150000"/>
              </a:lnSpc>
              <a:buFont typeface="Arial" pitchFamily="34"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frequent clinical growth monitoring</a:t>
            </a:r>
          </a:p>
          <a:p>
            <a:pPr marL="265113" indent="-265113" defTabSz="457200">
              <a:lnSpc>
                <a:spcPct val="150000"/>
              </a:lnSpc>
              <a:buFont typeface="Arial" pitchFamily="34"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close follow-up of pituitary function</a:t>
            </a:r>
          </a:p>
          <a:p>
            <a:pPr marL="265113" indent="-265113" defTabSz="457200">
              <a:lnSpc>
                <a:spcPct val="150000"/>
              </a:lnSpc>
              <a:buFont typeface="Arial" pitchFamily="34"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periodic MRI (depending on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clinical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course) </a:t>
            </a:r>
          </a:p>
        </p:txBody>
      </p:sp>
      <p:sp>
        <p:nvSpPr>
          <p:cNvPr id="187396" name="Rettangolo 9"/>
          <p:cNvSpPr>
            <a:spLocks noChangeArrowheads="1"/>
          </p:cNvSpPr>
          <p:nvPr/>
        </p:nvSpPr>
        <p:spPr bwMode="auto">
          <a:xfrm>
            <a:off x="1882775" y="5857875"/>
            <a:ext cx="4572000"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Iacovazzo, Korbonits Gene Reviews February 2018</a:t>
            </a:r>
          </a:p>
        </p:txBody>
      </p:sp>
      <p:sp>
        <p:nvSpPr>
          <p:cNvPr id="14"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30" descr="Risultati immagini per x-lag ACROGIGANTISM"/>
          <p:cNvPicPr>
            <a:picLocks noChangeAspect="1" noChangeArrowheads="1"/>
          </p:cNvPicPr>
          <p:nvPr/>
        </p:nvPicPr>
        <p:blipFill>
          <a:blip r:embed="rId2"/>
          <a:srcRect/>
          <a:stretch>
            <a:fillRect/>
          </a:stretch>
        </p:blipFill>
        <p:spPr bwMode="auto">
          <a:xfrm>
            <a:off x="1630363" y="4652963"/>
            <a:ext cx="2838450" cy="1609725"/>
          </a:xfrm>
          <a:prstGeom prst="rect">
            <a:avLst/>
          </a:prstGeom>
          <a:noFill/>
          <a:ln w="9525">
            <a:noFill/>
            <a:miter lim="800000"/>
            <a:headEnd/>
            <a:tailEnd/>
          </a:ln>
        </p:spPr>
      </p:pic>
      <p:sp>
        <p:nvSpPr>
          <p:cNvPr id="9" name="Rettangolo 8"/>
          <p:cNvSpPr/>
          <p:nvPr/>
        </p:nvSpPr>
        <p:spPr>
          <a:xfrm>
            <a:off x="492125" y="6308725"/>
            <a:ext cx="5113338" cy="366713"/>
          </a:xfrm>
          <a:prstGeom prst="rect">
            <a:avLst/>
          </a:prstGeom>
        </p:spPr>
        <p:txBody>
          <a:bodyPr>
            <a:spAutoFit/>
          </a:bodyPr>
          <a:lstStyle/>
          <a:p>
            <a:pPr defTabSz="457200">
              <a:defRPr/>
            </a:pPr>
            <a:r>
              <a:rPr lang="en-US">
                <a:solidFill>
                  <a:srgbClr val="FFFFFF"/>
                </a:solidFill>
                <a:effectLst>
                  <a:outerShdw blurRad="38100" dist="38100" dir="2700000" algn="tl">
                    <a:srgbClr val="000000"/>
                  </a:outerShdw>
                </a:effectLst>
              </a:rPr>
              <a:t>Unique duplications (</a:t>
            </a:r>
            <a:r>
              <a:rPr lang="en-US">
                <a:solidFill>
                  <a:srgbClr val="FFFFFF"/>
                </a:solidFill>
                <a:effectLst>
                  <a:outerShdw blurRad="38100" dist="38100" dir="2700000" algn="tl">
                    <a:srgbClr val="000000"/>
                  </a:outerShdw>
                </a:effectLst>
                <a:latin typeface="Arial" charset="0"/>
                <a:cs typeface="Times New Roman" pitchFamily="18" charset="0"/>
              </a:rPr>
              <a:t>~ </a:t>
            </a:r>
            <a:r>
              <a:rPr lang="en-US">
                <a:solidFill>
                  <a:srgbClr val="FFFFFF"/>
                </a:solidFill>
                <a:effectLst>
                  <a:outerShdw blurRad="38100" dist="38100" dir="2700000" algn="tl">
                    <a:srgbClr val="000000"/>
                  </a:outerShdw>
                </a:effectLst>
              </a:rPr>
              <a:t>500 kb) within a family</a:t>
            </a:r>
            <a:endParaRPr lang="it-IT">
              <a:solidFill>
                <a:srgbClr val="FFFFFF"/>
              </a:solidFill>
              <a:effectLst>
                <a:outerShdw blurRad="38100" dist="38100" dir="2700000" algn="tl">
                  <a:srgbClr val="000000"/>
                </a:outerShdw>
              </a:effectLst>
            </a:endParaRPr>
          </a:p>
        </p:txBody>
      </p:sp>
      <p:pic>
        <p:nvPicPr>
          <p:cNvPr id="188420" name="Picture 18" descr="Risultati immagini per gigante"/>
          <p:cNvPicPr>
            <a:picLocks noChangeAspect="1" noChangeArrowheads="1"/>
          </p:cNvPicPr>
          <p:nvPr/>
        </p:nvPicPr>
        <p:blipFill>
          <a:blip r:embed="rId3"/>
          <a:srcRect/>
          <a:stretch>
            <a:fillRect/>
          </a:stretch>
        </p:blipFill>
        <p:spPr bwMode="auto">
          <a:xfrm>
            <a:off x="5899150" y="2128838"/>
            <a:ext cx="3173413" cy="3560762"/>
          </a:xfrm>
          <a:prstGeom prst="rect">
            <a:avLst/>
          </a:prstGeom>
          <a:noFill/>
          <a:ln w="9525">
            <a:noFill/>
            <a:miter lim="800000"/>
            <a:headEnd/>
            <a:tailEnd/>
          </a:ln>
        </p:spPr>
      </p:pic>
      <p:sp>
        <p:nvSpPr>
          <p:cNvPr id="188421" name="Rectangle 26"/>
          <p:cNvSpPr>
            <a:spLocks noChangeArrowheads="1"/>
          </p:cNvSpPr>
          <p:nvPr/>
        </p:nvSpPr>
        <p:spPr bwMode="auto">
          <a:xfrm>
            <a:off x="1042988" y="4005263"/>
            <a:ext cx="3173412" cy="274637"/>
          </a:xfrm>
          <a:prstGeom prst="rect">
            <a:avLst/>
          </a:prstGeom>
          <a:noFill/>
          <a:ln w="9525">
            <a:noFill/>
            <a:miter lim="800000"/>
            <a:headEnd/>
            <a:tailEnd/>
          </a:ln>
        </p:spPr>
        <p:txBody>
          <a:bodyPr wrap="none">
            <a:spAutoFit/>
          </a:bodyPr>
          <a:lstStyle/>
          <a:p>
            <a:pPr defTabSz="457200"/>
            <a:r>
              <a:rPr lang="it-IT" altLang="it-IT" sz="1200">
                <a:solidFill>
                  <a:srgbClr val="FFFFFF"/>
                </a:solidFill>
                <a:latin typeface="Times New Roman" pitchFamily="18" charset="0"/>
              </a:rPr>
              <a:t>Beckers et al. Endocr Relat Cancer. 2015; 22: 353–367</a:t>
            </a:r>
          </a:p>
        </p:txBody>
      </p:sp>
      <p:sp>
        <p:nvSpPr>
          <p:cNvPr id="188422" name="AutoShape 27"/>
          <p:cNvSpPr>
            <a:spLocks noChangeArrowheads="1"/>
          </p:cNvSpPr>
          <p:nvPr/>
        </p:nvSpPr>
        <p:spPr bwMode="auto">
          <a:xfrm>
            <a:off x="142875" y="2133600"/>
            <a:ext cx="5722938" cy="1849438"/>
          </a:xfrm>
          <a:prstGeom prst="foldedCorner">
            <a:avLst>
              <a:gd name="adj" fmla="val 12500"/>
            </a:avLst>
          </a:prstGeom>
          <a:solidFill>
            <a:schemeClr val="tx1"/>
          </a:solidFill>
          <a:ln w="9525">
            <a:solidFill>
              <a:schemeClr val="tx1"/>
            </a:solidFill>
            <a:round/>
            <a:headEnd/>
            <a:tailEnd/>
          </a:ln>
        </p:spPr>
        <p:txBody>
          <a:bodyPr wrap="none" anchor="ctr"/>
          <a:lstStyle/>
          <a:p>
            <a:pPr defTabSz="457200"/>
            <a:endParaRPr lang="it-IT" altLang="it-IT" sz="3200">
              <a:solidFill>
                <a:srgbClr val="FFFFFF"/>
              </a:solidFill>
              <a:latin typeface="Times New Roman" pitchFamily="18" charset="0"/>
            </a:endParaRPr>
          </a:p>
        </p:txBody>
      </p:sp>
      <p:sp>
        <p:nvSpPr>
          <p:cNvPr id="4120" name="Rectangle 24"/>
          <p:cNvSpPr>
            <a:spLocks noChangeArrowheads="1"/>
          </p:cNvSpPr>
          <p:nvPr/>
        </p:nvSpPr>
        <p:spPr bwMode="auto">
          <a:xfrm>
            <a:off x="161925" y="2249488"/>
            <a:ext cx="5543550" cy="1570037"/>
          </a:xfrm>
          <a:prstGeom prst="rect">
            <a:avLst/>
          </a:prstGeom>
          <a:noFill/>
          <a:ln w="9525">
            <a:noFill/>
            <a:miter lim="800000"/>
            <a:headEnd/>
            <a:tailEnd/>
          </a:ln>
          <a:effectLst/>
        </p:spPr>
        <p:txBody>
          <a:bodyPr>
            <a:spAutoFit/>
          </a:bodyPr>
          <a:lstStyle/>
          <a:p>
            <a:pPr defTabSz="457200">
              <a:defRPr/>
            </a:pPr>
            <a:r>
              <a:rPr lang="en-US" sz="2400" dirty="0">
                <a:solidFill>
                  <a:srgbClr val="0000FF"/>
                </a:solidFill>
                <a:effectLst>
                  <a:outerShdw blurRad="38100" dist="38100" dir="2700000" algn="tl">
                    <a:srgbClr val="000000"/>
                  </a:outerShdw>
                </a:effectLst>
                <a:latin typeface="Calibri" panose="020F0502020204030204" pitchFamily="34" charset="0"/>
                <a:cs typeface="Calibri" panose="020F0502020204030204" pitchFamily="34" charset="0"/>
              </a:rPr>
              <a:t>“is a new syndrome of pituitary gigantism, caused by </a:t>
            </a:r>
            <a:r>
              <a:rPr lang="en-US" sz="2400" dirty="0" err="1">
                <a:solidFill>
                  <a:srgbClr val="0000FF"/>
                </a:solidFill>
                <a:effectLst>
                  <a:outerShdw blurRad="38100" dist="38100" dir="2700000" algn="tl">
                    <a:srgbClr val="000000"/>
                  </a:outerShdw>
                </a:effectLst>
                <a:latin typeface="Calibri" panose="020F0502020204030204" pitchFamily="34" charset="0"/>
                <a:cs typeface="Calibri" panose="020F0502020204030204" pitchFamily="34" charset="0"/>
              </a:rPr>
              <a:t>microduplications</a:t>
            </a:r>
            <a:r>
              <a:rPr lang="en-US" sz="2400" dirty="0">
                <a:solidFill>
                  <a:srgbClr val="0000FF"/>
                </a:solidFill>
                <a:effectLst>
                  <a:outerShdw blurRad="38100" dist="38100" dir="2700000" algn="tl">
                    <a:srgbClr val="000000"/>
                  </a:outerShdw>
                </a:effectLst>
                <a:latin typeface="Calibri" panose="020F0502020204030204" pitchFamily="34" charset="0"/>
                <a:cs typeface="Calibri" panose="020F0502020204030204" pitchFamily="34" charset="0"/>
              </a:rPr>
              <a:t> on chromosome Xq26.3, encompassing the gene GPR101”</a:t>
            </a:r>
          </a:p>
        </p:txBody>
      </p:sp>
      <p:sp>
        <p:nvSpPr>
          <p:cNvPr id="10"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857250" y="2857500"/>
            <a:ext cx="7500938" cy="2308225"/>
          </a:xfrm>
          <a:prstGeom prst="rect">
            <a:avLst/>
          </a:prstGeom>
        </p:spPr>
        <p:txBody>
          <a:bodyPr>
            <a:spAutoFit/>
          </a:bodyPr>
          <a:lstStyle/>
          <a:p>
            <a:pPr algn="ctr" defTabSz="457200">
              <a:lnSpc>
                <a:spcPct val="150000"/>
              </a:lnSpc>
              <a:defRPr/>
            </a:pPr>
            <a:r>
              <a:rPr lang="it-IT"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a:t>
            </a:r>
            <a:r>
              <a:rPr lang="it-IT"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infant-onset</a:t>
            </a:r>
            <a:r>
              <a:rPr lang="it-IT"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gigantism</a:t>
            </a:r>
            <a:r>
              <a:rPr lang="it-IT"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syndrome</a:t>
            </a:r>
            <a:r>
              <a:rPr lang="it-IT"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sz="32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with</a:t>
            </a:r>
            <a:r>
              <a:rPr lang="it-IT"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severe clinical phenotype </a:t>
            </a:r>
          </a:p>
          <a:p>
            <a:pPr algn="ctr" defTabSz="457200">
              <a:lnSpc>
                <a:spcPct val="150000"/>
              </a:lnSpc>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 challenging disease management</a:t>
            </a:r>
            <a:endParaRPr lang="it-IT" sz="3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Forma libre 11"/>
          <p:cNvSpPr>
            <a:spLocks noChangeAspect="1"/>
          </p:cNvSpPr>
          <p:nvPr/>
        </p:nvSpPr>
        <p:spPr>
          <a:xfrm>
            <a:off x="71406" y="1142985"/>
            <a:ext cx="1420510" cy="859030"/>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srcRect/>
          <a:stretch>
            <a:fillRect/>
          </a:stretch>
        </p:blipFill>
        <p:spPr bwMode="auto">
          <a:xfrm>
            <a:off x="1500188" y="4562475"/>
            <a:ext cx="5738812" cy="2157413"/>
          </a:xfrm>
          <a:prstGeom prst="rect">
            <a:avLst/>
          </a:prstGeom>
          <a:noFill/>
          <a:ln w="9525">
            <a:noFill/>
            <a:miter lim="800000"/>
            <a:headEnd/>
            <a:tailEnd/>
          </a:ln>
        </p:spPr>
      </p:pic>
      <p:pic>
        <p:nvPicPr>
          <p:cNvPr id="190467" name="Picture 8" descr="Risultati immagini per goliath"/>
          <p:cNvPicPr>
            <a:picLocks noChangeAspect="1" noChangeArrowheads="1"/>
          </p:cNvPicPr>
          <p:nvPr/>
        </p:nvPicPr>
        <p:blipFill>
          <a:blip r:embed="rId3"/>
          <a:srcRect/>
          <a:stretch>
            <a:fillRect/>
          </a:stretch>
        </p:blipFill>
        <p:spPr bwMode="auto">
          <a:xfrm>
            <a:off x="3214688" y="2000250"/>
            <a:ext cx="1905000" cy="2409825"/>
          </a:xfrm>
          <a:prstGeom prst="rect">
            <a:avLst/>
          </a:prstGeom>
          <a:noFill/>
          <a:ln w="9525">
            <a:noFill/>
            <a:miter lim="800000"/>
            <a:headEnd/>
            <a:tailEnd/>
          </a:ln>
        </p:spPr>
      </p:pic>
      <p:pic>
        <p:nvPicPr>
          <p:cNvPr id="190468" name="Picture 2" descr="Risultati immagini per primo carnera"/>
          <p:cNvPicPr>
            <a:picLocks noChangeAspect="1" noChangeArrowheads="1"/>
          </p:cNvPicPr>
          <p:nvPr/>
        </p:nvPicPr>
        <p:blipFill>
          <a:blip r:embed="rId4"/>
          <a:srcRect/>
          <a:stretch>
            <a:fillRect/>
          </a:stretch>
        </p:blipFill>
        <p:spPr bwMode="auto">
          <a:xfrm>
            <a:off x="5710238" y="1285875"/>
            <a:ext cx="1933575" cy="2362200"/>
          </a:xfrm>
          <a:prstGeom prst="rect">
            <a:avLst/>
          </a:prstGeom>
          <a:noFill/>
          <a:ln w="9525">
            <a:noFill/>
            <a:miter lim="800000"/>
            <a:headEnd/>
            <a:tailEnd/>
          </a:ln>
        </p:spPr>
      </p:pic>
      <p:pic>
        <p:nvPicPr>
          <p:cNvPr id="190469" name="Picture 5" descr="Risultati immagini per Akhenaton"/>
          <p:cNvPicPr>
            <a:picLocks noChangeAspect="1" noChangeArrowheads="1"/>
          </p:cNvPicPr>
          <p:nvPr/>
        </p:nvPicPr>
        <p:blipFill>
          <a:blip r:embed="rId5"/>
          <a:srcRect/>
          <a:stretch>
            <a:fillRect/>
          </a:stretch>
        </p:blipFill>
        <p:spPr bwMode="auto">
          <a:xfrm>
            <a:off x="214313" y="1285875"/>
            <a:ext cx="214312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Andre_in_the_late_'80s"/>
          <p:cNvPicPr>
            <a:picLocks noChangeAspect="1" noChangeArrowheads="1"/>
          </p:cNvPicPr>
          <p:nvPr/>
        </p:nvPicPr>
        <p:blipFill>
          <a:blip r:embed="rId2"/>
          <a:srcRect/>
          <a:stretch>
            <a:fillRect/>
          </a:stretch>
        </p:blipFill>
        <p:spPr bwMode="auto">
          <a:xfrm>
            <a:off x="214313" y="1285875"/>
            <a:ext cx="2181225" cy="2857500"/>
          </a:xfrm>
          <a:prstGeom prst="rect">
            <a:avLst/>
          </a:prstGeom>
          <a:noFill/>
          <a:ln w="9525">
            <a:noFill/>
            <a:miter lim="800000"/>
            <a:headEnd/>
            <a:tailEnd/>
          </a:ln>
        </p:spPr>
      </p:pic>
      <p:sp>
        <p:nvSpPr>
          <p:cNvPr id="16" name="Rettangolo 15"/>
          <p:cNvSpPr/>
          <p:nvPr/>
        </p:nvSpPr>
        <p:spPr>
          <a:xfrm>
            <a:off x="487363" y="4143375"/>
            <a:ext cx="1620837" cy="708025"/>
          </a:xfrm>
          <a:prstGeom prst="rect">
            <a:avLst/>
          </a:prstGeom>
        </p:spPr>
        <p:txBody>
          <a:bodyPr wrap="none">
            <a:spAutoFit/>
          </a:bodyPr>
          <a:lstStyle/>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Giant Andrew</a:t>
            </a:r>
          </a:p>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225 cm</a:t>
            </a:r>
          </a:p>
        </p:txBody>
      </p:sp>
      <p:pic>
        <p:nvPicPr>
          <p:cNvPr id="191492" name="Picture 4" descr="C_4_foto_1102947_image"/>
          <p:cNvPicPr>
            <a:picLocks noChangeAspect="1" noChangeArrowheads="1"/>
          </p:cNvPicPr>
          <p:nvPr/>
        </p:nvPicPr>
        <p:blipFill>
          <a:blip r:embed="rId3"/>
          <a:srcRect/>
          <a:stretch>
            <a:fillRect/>
          </a:stretch>
        </p:blipFill>
        <p:spPr bwMode="auto">
          <a:xfrm>
            <a:off x="2786063" y="2928938"/>
            <a:ext cx="2857500" cy="2590800"/>
          </a:xfrm>
          <a:prstGeom prst="rect">
            <a:avLst/>
          </a:prstGeom>
          <a:noFill/>
          <a:ln w="9525">
            <a:noFill/>
            <a:miter lim="800000"/>
            <a:headEnd/>
            <a:tailEnd/>
          </a:ln>
        </p:spPr>
      </p:pic>
      <p:sp>
        <p:nvSpPr>
          <p:cNvPr id="28678" name="Rettangolo 18"/>
          <p:cNvSpPr>
            <a:spLocks noChangeArrowheads="1"/>
          </p:cNvSpPr>
          <p:nvPr/>
        </p:nvSpPr>
        <p:spPr bwMode="auto">
          <a:xfrm>
            <a:off x="2928938" y="5519738"/>
            <a:ext cx="2571750" cy="7080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457200" eaLnBrk="1" hangingPunct="1">
              <a:defRPr/>
            </a:pPr>
            <a:r>
              <a:rPr lang="en-US" altLang="it-IT" sz="2000"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Giante</a:t>
            </a:r>
            <a:r>
              <a:rPr lang="en-US" altLang="it-IT" sz="20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Gonzalez</a:t>
            </a:r>
            <a:endParaRPr lang="en-US" alt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457200" eaLnBrk="1" hangingPunct="1">
              <a:defRPr/>
            </a:pPr>
            <a:r>
              <a:rPr lang="en-US" alt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231 cm</a:t>
            </a:r>
          </a:p>
        </p:txBody>
      </p:sp>
      <p:pic>
        <p:nvPicPr>
          <p:cNvPr id="191494" name="Picture 2" descr="The-Great-Khali-the-great-khali-21835619-456-352"/>
          <p:cNvPicPr>
            <a:picLocks noChangeAspect="1" noChangeArrowheads="1"/>
          </p:cNvPicPr>
          <p:nvPr/>
        </p:nvPicPr>
        <p:blipFill>
          <a:blip r:embed="rId4"/>
          <a:srcRect/>
          <a:stretch>
            <a:fillRect/>
          </a:stretch>
        </p:blipFill>
        <p:spPr bwMode="auto">
          <a:xfrm>
            <a:off x="6000750" y="2147888"/>
            <a:ext cx="2857500" cy="2209800"/>
          </a:xfrm>
          <a:prstGeom prst="rect">
            <a:avLst/>
          </a:prstGeom>
          <a:noFill/>
          <a:ln w="9525">
            <a:noFill/>
            <a:miter lim="800000"/>
            <a:headEnd/>
            <a:tailEnd/>
          </a:ln>
        </p:spPr>
      </p:pic>
      <p:sp>
        <p:nvSpPr>
          <p:cNvPr id="20" name="Rettangolo 19"/>
          <p:cNvSpPr/>
          <p:nvPr/>
        </p:nvSpPr>
        <p:spPr>
          <a:xfrm>
            <a:off x="6143625" y="4313238"/>
            <a:ext cx="2643188" cy="708025"/>
          </a:xfrm>
          <a:prstGeom prst="rect">
            <a:avLst/>
          </a:prstGeom>
        </p:spPr>
        <p:txBody>
          <a:bodyPr>
            <a:spAutoFit/>
          </a:bodyPr>
          <a:lstStyle/>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Great Khali</a:t>
            </a:r>
          </a:p>
          <a:p>
            <a:pPr algn="ctr" defTabSz="457200">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216 cm</a:t>
            </a:r>
            <a:endParaRPr lang="it-IT"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srcRect/>
          <a:stretch>
            <a:fillRect/>
          </a:stretch>
        </p:blipFill>
        <p:spPr bwMode="auto">
          <a:xfrm>
            <a:off x="514350" y="2976563"/>
            <a:ext cx="8101013" cy="2665412"/>
          </a:xfrm>
          <a:prstGeom prst="rect">
            <a:avLst/>
          </a:prstGeom>
          <a:noFill/>
          <a:ln w="9525">
            <a:noFill/>
            <a:miter lim="800000"/>
            <a:headEnd/>
            <a:tailEnd/>
          </a:ln>
        </p:spPr>
      </p:pic>
      <p:sp>
        <p:nvSpPr>
          <p:cNvPr id="11" name="Rettangolo 10"/>
          <p:cNvSpPr/>
          <p:nvPr/>
        </p:nvSpPr>
        <p:spPr>
          <a:xfrm>
            <a:off x="2728913" y="5805488"/>
            <a:ext cx="3919537" cy="276225"/>
          </a:xfrm>
          <a:prstGeom prst="rect">
            <a:avLst/>
          </a:prstGeom>
        </p:spPr>
        <p:txBody>
          <a:bodyPr anchor="ctr">
            <a:spAutoFit/>
          </a:bodyPr>
          <a:lstStyle/>
          <a:p>
            <a:pPr>
              <a:defRPr/>
            </a:pPr>
            <a:r>
              <a:rPr lang="it-IT" sz="1200" dirty="0" err="1">
                <a:latin typeface="+mn-lt"/>
              </a:rPr>
              <a:t>Agarwal</a:t>
            </a:r>
            <a:r>
              <a:rPr lang="it-IT" sz="1200" dirty="0">
                <a:latin typeface="+mn-lt"/>
              </a:rPr>
              <a:t> </a:t>
            </a:r>
            <a:r>
              <a:rPr lang="it-IT" sz="1200" dirty="0" err="1">
                <a:latin typeface="+mn-lt"/>
              </a:rPr>
              <a:t>Endocrine-Related</a:t>
            </a:r>
            <a:r>
              <a:rPr lang="it-IT" sz="1200" dirty="0">
                <a:latin typeface="+mn-lt"/>
              </a:rPr>
              <a:t> </a:t>
            </a:r>
            <a:r>
              <a:rPr lang="it-IT" sz="1200" dirty="0" err="1">
                <a:latin typeface="+mn-lt"/>
              </a:rPr>
              <a:t>Cancer</a:t>
            </a:r>
            <a:r>
              <a:rPr lang="it-IT" sz="1200" dirty="0">
                <a:latin typeface="+mn-lt"/>
              </a:rPr>
              <a:t> (2017) </a:t>
            </a:r>
            <a:r>
              <a:rPr lang="it-IT" sz="1200" b="1" dirty="0">
                <a:latin typeface="+mn-lt"/>
              </a:rPr>
              <a:t>24, T119–T134 </a:t>
            </a:r>
            <a:endParaRPr lang="it-IT" sz="1200" dirty="0">
              <a:latin typeface="+mn-lt"/>
            </a:endParaRPr>
          </a:p>
        </p:txBody>
      </p:sp>
      <p:sp>
        <p:nvSpPr>
          <p:cNvPr id="15" name="Rectangle 10"/>
          <p:cNvSpPr>
            <a:spLocks noChangeArrowheads="1"/>
          </p:cNvSpPr>
          <p:nvPr/>
        </p:nvSpPr>
        <p:spPr bwMode="auto">
          <a:xfrm>
            <a:off x="153988" y="1443038"/>
            <a:ext cx="1393825" cy="522287"/>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
        <p:nvSpPr>
          <p:cNvPr id="16" name="Rettangolo 15"/>
          <p:cNvSpPr/>
          <p:nvPr/>
        </p:nvSpPr>
        <p:spPr>
          <a:xfrm>
            <a:off x="1660525" y="1412875"/>
            <a:ext cx="5791200" cy="584200"/>
          </a:xfrm>
          <a:prstGeom prst="rect">
            <a:avLst/>
          </a:prstGeom>
        </p:spPr>
        <p:txBody>
          <a:bodyPr>
            <a:spAutoFit/>
          </a:bodyPr>
          <a:lstStyle/>
          <a:p>
            <a:pPr algn="ctr">
              <a:defRPr/>
            </a:pPr>
            <a:r>
              <a:rPr lang="en-US" sz="3200" dirty="0">
                <a:solidFill>
                  <a:srgbClr val="FFFFFF"/>
                </a:solidFill>
                <a:effectLst>
                  <a:outerShdw blurRad="38100" dist="38100" dir="2700000" algn="tl">
                    <a:srgbClr val="000000">
                      <a:alpha val="43137"/>
                    </a:srgbClr>
                  </a:outerShdw>
                </a:effectLst>
              </a:rPr>
              <a:t>&gt;1200 </a:t>
            </a:r>
            <a:r>
              <a:rPr lang="en-US" sz="3200" dirty="0" err="1">
                <a:solidFill>
                  <a:srgbClr val="FFFFFF"/>
                </a:solidFill>
                <a:effectLst>
                  <a:outerShdw blurRad="38100" dist="38100" dir="2700000" algn="tl">
                    <a:srgbClr val="000000">
                      <a:alpha val="43137"/>
                    </a:srgbClr>
                  </a:outerShdw>
                </a:effectLst>
              </a:rPr>
              <a:t>mutazioni</a:t>
            </a:r>
            <a:r>
              <a:rPr lang="en-US" sz="3200" dirty="0">
                <a:solidFill>
                  <a:srgbClr val="FFFFFF"/>
                </a:solidFill>
                <a:effectLst>
                  <a:outerShdw blurRad="38100" dist="38100" dir="2700000" algn="tl">
                    <a:srgbClr val="000000">
                      <a:alpha val="43137"/>
                    </a:srgbClr>
                  </a:outerShdw>
                </a:effectLst>
              </a:rPr>
              <a:t> </a:t>
            </a:r>
            <a:r>
              <a:rPr lang="en-US" sz="3200" dirty="0" err="1">
                <a:solidFill>
                  <a:srgbClr val="FFFFFF"/>
                </a:solidFill>
                <a:effectLst>
                  <a:outerShdw blurRad="38100" dist="38100" dir="2700000" algn="tl">
                    <a:srgbClr val="000000">
                      <a:alpha val="43137"/>
                    </a:srgbClr>
                  </a:outerShdw>
                </a:effectLst>
              </a:rPr>
              <a:t>germinali</a:t>
            </a:r>
            <a:r>
              <a:rPr lang="en-US" sz="3200" dirty="0">
                <a:solidFill>
                  <a:srgbClr val="FFFFFF"/>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2514"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9" name="Título 1"/>
          <p:cNvSpPr txBox="1">
            <a:spLocks/>
          </p:cNvSpPr>
          <p:nvPr/>
        </p:nvSpPr>
        <p:spPr>
          <a:xfrm>
            <a:off x="214313" y="1223963"/>
            <a:ext cx="7772400" cy="1143000"/>
          </a:xfrm>
          <a:prstGeom prst="rect">
            <a:avLst/>
          </a:prstGeom>
        </p:spPr>
        <p:txBody>
          <a:bodyPr/>
          <a:lstStyle/>
          <a:p>
            <a:pPr algn="ctr" defTabSz="457200" fontAlgn="auto">
              <a:spcAft>
                <a:spcPts val="0"/>
              </a:spcAft>
              <a:defRPr/>
            </a:pPr>
            <a:r>
              <a:rPr lang="es-ES" sz="3600" kern="0" dirty="0">
                <a:effectLst>
                  <a:outerShdw blurRad="38100" dist="38100" dir="2700000" algn="tl">
                    <a:srgbClr val="000000"/>
                  </a:outerShdw>
                </a:effectLst>
                <a:latin typeface="Calibri" panose="020F0502020204030204" pitchFamily="34" charset="0"/>
                <a:ea typeface="+mj-ea"/>
                <a:cs typeface="Calibri" panose="020F0502020204030204" pitchFamily="34" charset="0"/>
              </a:rPr>
              <a:t>Conditions with germline mutations</a:t>
            </a:r>
          </a:p>
        </p:txBody>
      </p:sp>
      <p:grpSp>
        <p:nvGrpSpPr>
          <p:cNvPr id="192516" name="Gruppo 1"/>
          <p:cNvGrpSpPr>
            <a:grpSpLocks/>
          </p:cNvGrpSpPr>
          <p:nvPr/>
        </p:nvGrpSpPr>
        <p:grpSpPr bwMode="auto">
          <a:xfrm>
            <a:off x="1014413" y="1981200"/>
            <a:ext cx="6172200" cy="4484688"/>
            <a:chOff x="1307637" y="2159013"/>
            <a:chExt cx="6172564" cy="4484697"/>
          </a:xfrm>
        </p:grpSpPr>
        <p:sp>
          <p:nvSpPr>
            <p:cNvPr id="11" name="Rombo 10"/>
            <p:cNvSpPr/>
            <p:nvPr/>
          </p:nvSpPr>
          <p:spPr bwMode="auto">
            <a:xfrm>
              <a:off x="2276123" y="2196870"/>
              <a:ext cx="4010389" cy="42531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orma libre 5"/>
            <p:cNvSpPr/>
            <p:nvPr/>
          </p:nvSpPr>
          <p:spPr bwMode="auto">
            <a:xfrm>
              <a:off x="2504865" y="2159013"/>
              <a:ext cx="1564052"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MEN1</a:t>
              </a:r>
            </a:p>
          </p:txBody>
        </p:sp>
        <p:sp>
          <p:nvSpPr>
            <p:cNvPr id="13" name="Forma libre 6"/>
            <p:cNvSpPr/>
            <p:nvPr/>
          </p:nvSpPr>
          <p:spPr bwMode="auto">
            <a:xfrm>
              <a:off x="4458963" y="2159013"/>
              <a:ext cx="1564052"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spcAft>
                  <a:spcPts val="0"/>
                </a:spcAft>
                <a:defRPr/>
              </a:pPr>
              <a:r>
                <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FIPA</a:t>
              </a:r>
            </a:p>
            <a:p>
              <a:pPr algn="ctr" defTabSz="1289050">
                <a:spcAft>
                  <a:spcPts val="0"/>
                </a:spcAft>
                <a:defRPr/>
              </a:pPr>
              <a:r>
                <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AIP</a:t>
              </a:r>
              <a:endPar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endParaRPr>
            </a:p>
          </p:txBody>
        </p:sp>
        <p:sp>
          <p:nvSpPr>
            <p:cNvPr id="16" name="Forma libre 7"/>
            <p:cNvSpPr/>
            <p:nvPr/>
          </p:nvSpPr>
          <p:spPr bwMode="auto">
            <a:xfrm>
              <a:off x="2504865" y="4984986"/>
              <a:ext cx="1564052"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7622949"/>
                <a:satOff val="1656"/>
                <a:lumOff val="-2353"/>
                <a:alphaOff val="0"/>
              </a:schemeClr>
            </a:fillRef>
            <a:effectRef idx="2">
              <a:schemeClr val="accent3">
                <a:hueOff val="7622949"/>
                <a:satOff val="1656"/>
                <a:lumOff val="-2353"/>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MEN4</a:t>
              </a:r>
            </a:p>
          </p:txBody>
        </p:sp>
        <p:sp>
          <p:nvSpPr>
            <p:cNvPr id="17" name="Forma libre 8"/>
            <p:cNvSpPr/>
            <p:nvPr/>
          </p:nvSpPr>
          <p:spPr bwMode="auto">
            <a:xfrm>
              <a:off x="4458962" y="4984986"/>
              <a:ext cx="1898988"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bg1">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11434424"/>
                <a:satOff val="2484"/>
                <a:lumOff val="-3530"/>
                <a:alphaOff val="0"/>
              </a:schemeClr>
            </a:fillRef>
            <a:effectRef idx="2">
              <a:schemeClr val="accent3">
                <a:hueOff val="11434424"/>
                <a:satOff val="2484"/>
                <a:lumOff val="-353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Carney Complex</a:t>
              </a:r>
            </a:p>
          </p:txBody>
        </p:sp>
        <p:sp>
          <p:nvSpPr>
            <p:cNvPr id="18" name="Forma libre 10"/>
            <p:cNvSpPr/>
            <p:nvPr/>
          </p:nvSpPr>
          <p:spPr>
            <a:xfrm>
              <a:off x="1307637" y="3256460"/>
              <a:ext cx="1564052" cy="1658341"/>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2">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SDHx</a:t>
              </a:r>
            </a:p>
          </p:txBody>
        </p:sp>
        <p:sp>
          <p:nvSpPr>
            <p:cNvPr id="19" name="Forma libre 9"/>
            <p:cNvSpPr/>
            <p:nvPr/>
          </p:nvSpPr>
          <p:spPr>
            <a:xfrm>
              <a:off x="5916149" y="3298724"/>
              <a:ext cx="1564052" cy="1658341"/>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accent5">
                <a:lumMod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MAS</a:t>
              </a:r>
            </a:p>
          </p:txBody>
        </p:sp>
      </p:grpSp>
      <p:sp>
        <p:nvSpPr>
          <p:cNvPr id="20" name="Forma libre 11"/>
          <p:cNvSpPr>
            <a:spLocks noChangeAspect="1"/>
          </p:cNvSpPr>
          <p:nvPr/>
        </p:nvSpPr>
        <p:spPr>
          <a:xfrm>
            <a:off x="2863805" y="3534772"/>
            <a:ext cx="2167350" cy="1310669"/>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ln>
            <a:solidFill>
              <a:schemeClr val="tx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3200" dirty="0">
                <a:solidFill>
                  <a:schemeClr val="tx1"/>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X-LAG</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10" descr="http://sfgiantsphotos.files.wordpress.com/2014/06/gm1407_000_cover.jpg?w=555"/>
          <p:cNvPicPr>
            <a:picLocks noChangeAspect="1" noChangeArrowheads="1"/>
          </p:cNvPicPr>
          <p:nvPr/>
        </p:nvPicPr>
        <p:blipFill>
          <a:blip r:embed="rId2"/>
          <a:srcRect/>
          <a:stretch>
            <a:fillRect/>
          </a:stretch>
        </p:blipFill>
        <p:spPr bwMode="auto">
          <a:xfrm>
            <a:off x="2024063" y="290513"/>
            <a:ext cx="4762500" cy="621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929"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11" name="Rettangolo 10"/>
          <p:cNvSpPr/>
          <p:nvPr/>
        </p:nvSpPr>
        <p:spPr>
          <a:xfrm>
            <a:off x="755650" y="2892425"/>
            <a:ext cx="7848600" cy="1384300"/>
          </a:xfrm>
          <a:prstGeom prst="rect">
            <a:avLst/>
          </a:prstGeom>
          <a:solidFill>
            <a:schemeClr val="tx1"/>
          </a:solidFill>
        </p:spPr>
        <p:txBody>
          <a:bodyPr>
            <a:spAutoFit/>
          </a:bodyPr>
          <a:lstStyle/>
          <a:p>
            <a:pPr algn="ctr">
              <a:defRPr/>
            </a:pPr>
            <a:r>
              <a:rPr lang="en-US" sz="2800" dirty="0">
                <a:solidFill>
                  <a:schemeClr val="bg1">
                    <a:lumMod val="75000"/>
                  </a:schemeClr>
                </a:solidFill>
                <a:effectLst>
                  <a:outerShdw blurRad="38100" dist="38100" dir="2700000" algn="tl">
                    <a:srgbClr val="000000">
                      <a:alpha val="43137"/>
                    </a:srgbClr>
                  </a:outerShdw>
                </a:effectLst>
                <a:cs typeface="+mn-cs"/>
              </a:rPr>
              <a:t>Several distinct syndromes featuring different clinical presentations, each with its own characteristic pattern </a:t>
            </a:r>
          </a:p>
        </p:txBody>
      </p:sp>
      <p:sp>
        <p:nvSpPr>
          <p:cNvPr id="10" name="Rectangle 7"/>
          <p:cNvSpPr>
            <a:spLocks noChangeArrowheads="1"/>
          </p:cNvSpPr>
          <p:nvPr/>
        </p:nvSpPr>
        <p:spPr bwMode="auto">
          <a:xfrm>
            <a:off x="804863" y="4543425"/>
            <a:ext cx="7727950" cy="1127125"/>
          </a:xfrm>
          <a:prstGeom prst="rect">
            <a:avLst/>
          </a:prstGeom>
          <a:solidFill>
            <a:schemeClr val="tx1"/>
          </a:solidFill>
          <a:ln w="9525">
            <a:noFill/>
            <a:miter lim="800000"/>
            <a:headEnd/>
            <a:tailEnd/>
          </a:ln>
        </p:spPr>
        <p:txBody>
          <a:bodyPr>
            <a:spAutoFit/>
          </a:bodyPr>
          <a:lstStyle/>
          <a:p>
            <a:pPr marL="171450" indent="-171450" algn="ctr">
              <a:lnSpc>
                <a:spcPct val="120000"/>
              </a:lnSpc>
              <a:tabLst>
                <a:tab pos="973138" algn="l"/>
              </a:tabLst>
              <a:defRPr/>
            </a:pPr>
            <a:r>
              <a:rPr lang="it-IT" sz="2800" dirty="0" err="1">
                <a:solidFill>
                  <a:schemeClr val="hlink"/>
                </a:solidFill>
                <a:effectLst>
                  <a:outerShdw blurRad="38100" dist="38100" dir="2700000" algn="tl">
                    <a:srgbClr val="C0C0C0"/>
                  </a:outerShdw>
                </a:effectLst>
                <a:cs typeface="+mn-cs"/>
              </a:rPr>
              <a:t>Genetic</a:t>
            </a:r>
            <a:r>
              <a:rPr lang="it-IT" sz="2800" dirty="0">
                <a:solidFill>
                  <a:schemeClr val="hlink"/>
                </a:solidFill>
                <a:effectLst>
                  <a:outerShdw blurRad="38100" dist="38100" dir="2700000" algn="tl">
                    <a:srgbClr val="C0C0C0"/>
                  </a:outerShdw>
                </a:effectLst>
                <a:cs typeface="+mn-cs"/>
              </a:rPr>
              <a:t> screening </a:t>
            </a:r>
            <a:r>
              <a:rPr lang="it-IT" sz="2800" dirty="0" err="1">
                <a:solidFill>
                  <a:schemeClr val="hlink"/>
                </a:solidFill>
                <a:effectLst>
                  <a:outerShdw blurRad="38100" dist="38100" dir="2700000" algn="tl">
                    <a:srgbClr val="C0C0C0"/>
                  </a:outerShdw>
                </a:effectLst>
                <a:cs typeface="+mn-cs"/>
              </a:rPr>
              <a:t>may</a:t>
            </a:r>
            <a:r>
              <a:rPr lang="it-IT" sz="2800" dirty="0">
                <a:solidFill>
                  <a:schemeClr val="hlink"/>
                </a:solidFill>
                <a:effectLst>
                  <a:outerShdw blurRad="38100" dist="38100" dir="2700000" algn="tl">
                    <a:srgbClr val="C0C0C0"/>
                  </a:outerShdw>
                </a:effectLst>
                <a:cs typeface="+mn-cs"/>
              </a:rPr>
              <a:t> </a:t>
            </a:r>
            <a:r>
              <a:rPr lang="it-IT" sz="2800" dirty="0" err="1">
                <a:solidFill>
                  <a:schemeClr val="hlink"/>
                </a:solidFill>
                <a:effectLst>
                  <a:outerShdw blurRad="38100" dist="38100" dir="2700000" algn="tl">
                    <a:srgbClr val="C0C0C0"/>
                  </a:outerShdw>
                </a:effectLst>
                <a:cs typeface="+mn-cs"/>
              </a:rPr>
              <a:t>greatly</a:t>
            </a:r>
            <a:r>
              <a:rPr lang="it-IT" sz="2800" dirty="0">
                <a:solidFill>
                  <a:schemeClr val="hlink"/>
                </a:solidFill>
                <a:effectLst>
                  <a:outerShdw blurRad="38100" dist="38100" dir="2700000" algn="tl">
                    <a:srgbClr val="C0C0C0"/>
                  </a:outerShdw>
                </a:effectLst>
                <a:cs typeface="+mn-cs"/>
              </a:rPr>
              <a:t> help in </a:t>
            </a:r>
            <a:r>
              <a:rPr lang="it-IT" sz="2800" dirty="0" err="1">
                <a:solidFill>
                  <a:schemeClr val="hlink"/>
                </a:solidFill>
                <a:effectLst>
                  <a:outerShdw blurRad="38100" dist="38100" dir="2700000" algn="tl">
                    <a:srgbClr val="C0C0C0"/>
                  </a:outerShdw>
                </a:effectLst>
                <a:cs typeface="+mn-cs"/>
              </a:rPr>
              <a:t>identifying</a:t>
            </a:r>
            <a:r>
              <a:rPr lang="it-IT" sz="2800" dirty="0">
                <a:solidFill>
                  <a:schemeClr val="hlink"/>
                </a:solidFill>
                <a:effectLst>
                  <a:outerShdw blurRad="38100" dist="38100" dir="2700000" algn="tl">
                    <a:srgbClr val="C0C0C0"/>
                  </a:outerShdw>
                </a:effectLst>
                <a:cs typeface="+mn-cs"/>
              </a:rPr>
              <a:t> </a:t>
            </a:r>
            <a:r>
              <a:rPr lang="it-IT" sz="2800" dirty="0" err="1">
                <a:solidFill>
                  <a:schemeClr val="hlink"/>
                </a:solidFill>
                <a:effectLst>
                  <a:outerShdw blurRad="38100" dist="38100" dir="2700000" algn="tl">
                    <a:srgbClr val="C0C0C0"/>
                  </a:outerShdw>
                </a:effectLst>
                <a:cs typeface="+mn-cs"/>
              </a:rPr>
              <a:t>yet</a:t>
            </a:r>
            <a:r>
              <a:rPr lang="it-IT" sz="2800" dirty="0">
                <a:solidFill>
                  <a:schemeClr val="hlink"/>
                </a:solidFill>
                <a:effectLst>
                  <a:outerShdw blurRad="38100" dist="38100" dir="2700000" algn="tl">
                    <a:srgbClr val="C0C0C0"/>
                  </a:outerShdw>
                </a:effectLst>
                <a:cs typeface="+mn-cs"/>
              </a:rPr>
              <a:t> </a:t>
            </a:r>
            <a:r>
              <a:rPr lang="it-IT" sz="2800" dirty="0" err="1">
                <a:solidFill>
                  <a:schemeClr val="hlink"/>
                </a:solidFill>
                <a:effectLst>
                  <a:outerShdw blurRad="38100" dist="38100" dir="2700000" algn="tl">
                    <a:srgbClr val="C0C0C0"/>
                  </a:outerShdw>
                </a:effectLst>
                <a:cs typeface="+mn-cs"/>
              </a:rPr>
              <a:t>unaffected</a:t>
            </a:r>
            <a:r>
              <a:rPr lang="it-IT" sz="2800" dirty="0">
                <a:solidFill>
                  <a:schemeClr val="hlink"/>
                </a:solidFill>
                <a:effectLst>
                  <a:outerShdw blurRad="38100" dist="38100" dir="2700000" algn="tl">
                    <a:srgbClr val="C0C0C0"/>
                  </a:outerShdw>
                </a:effectLst>
                <a:cs typeface="+mn-cs"/>
              </a:rPr>
              <a:t> family </a:t>
            </a:r>
            <a:r>
              <a:rPr lang="it-IT" sz="2800" dirty="0" err="1">
                <a:solidFill>
                  <a:schemeClr val="hlink"/>
                </a:solidFill>
                <a:effectLst>
                  <a:outerShdw blurRad="38100" dist="38100" dir="2700000" algn="tl">
                    <a:srgbClr val="C0C0C0"/>
                  </a:outerShdw>
                </a:effectLst>
                <a:cs typeface="+mn-cs"/>
              </a:rPr>
              <a:t>members</a:t>
            </a:r>
            <a:endParaRPr lang="it-IT" sz="2800" dirty="0">
              <a:solidFill>
                <a:schemeClr val="hlink"/>
              </a:solidFill>
              <a:effectLst>
                <a:outerShdw blurRad="38100" dist="38100" dir="2700000" algn="tl">
                  <a:srgbClr val="C0C0C0"/>
                </a:outerShdw>
              </a:effectLst>
              <a:cs typeface="+mn-cs"/>
            </a:endParaRPr>
          </a:p>
        </p:txBody>
      </p:sp>
      <p:sp>
        <p:nvSpPr>
          <p:cNvPr id="6" name="Título 1"/>
          <p:cNvSpPr txBox="1">
            <a:spLocks/>
          </p:cNvSpPr>
          <p:nvPr/>
        </p:nvSpPr>
        <p:spPr>
          <a:xfrm>
            <a:off x="728663" y="1857375"/>
            <a:ext cx="7772400" cy="857250"/>
          </a:xfrm>
          <a:prstGeom prst="rect">
            <a:avLst/>
          </a:prstGeom>
        </p:spPr>
        <p:txBody>
          <a:bodyPr/>
          <a:lstStyle/>
          <a:p>
            <a:pPr algn="ctr" fontAlgn="auto">
              <a:spcAft>
                <a:spcPts val="0"/>
              </a:spcAft>
              <a:defRPr/>
            </a:pPr>
            <a:r>
              <a:rPr lang="es-ES" sz="3600" kern="0" dirty="0">
                <a:effectLst>
                  <a:outerShdw blurRad="38100" dist="38100" dir="2700000" algn="tl">
                    <a:srgbClr val="000000"/>
                  </a:outerShdw>
                </a:effectLst>
                <a:ea typeface="+mj-ea"/>
                <a:cs typeface="+mj-cs"/>
              </a:rPr>
              <a:t>Conditions with germline mutations</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15"/>
          <p:cNvSpPr>
            <a:spLocks noChangeArrowheads="1"/>
          </p:cNvSpPr>
          <p:nvPr/>
        </p:nvSpPr>
        <p:spPr bwMode="auto">
          <a:xfrm>
            <a:off x="1258888" y="4508500"/>
            <a:ext cx="6149975" cy="1439863"/>
          </a:xfrm>
          <a:prstGeom prst="roundRect">
            <a:avLst>
              <a:gd name="adj" fmla="val 16667"/>
            </a:avLst>
          </a:prstGeom>
          <a:solidFill>
            <a:srgbClr val="FF0000"/>
          </a:solidFill>
          <a:ln w="9525" algn="ctr">
            <a:solidFill>
              <a:schemeClr val="tx1"/>
            </a:solidFill>
            <a:round/>
            <a:headEnd/>
            <a:tailEnd/>
          </a:ln>
        </p:spPr>
        <p:txBody>
          <a:bodyPr wrap="none" anchor="ctr"/>
          <a:lstStyle>
            <a:lvl1pPr eaLnBrk="0" hangingPunct="0">
              <a:spcBef>
                <a:spcPct val="20000"/>
              </a:spcBef>
              <a:buClr>
                <a:srgbClr val="FF0000"/>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FF0000"/>
              </a:buClr>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FF0000"/>
              </a:buClr>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defRPr/>
            </a:pPr>
            <a:r>
              <a:rPr lang="it-IT" altLang="it-IT" sz="2800" dirty="0" smtClean="0">
                <a:effectLst>
                  <a:outerShdw blurRad="38100" dist="38100" dir="2700000" algn="tl">
                    <a:srgbClr val="000000">
                      <a:alpha val="43137"/>
                    </a:srgbClr>
                  </a:outerShdw>
                </a:effectLst>
                <a:latin typeface="Comic Sans MS" panose="030F0702030302020204" pitchFamily="66" charset="0"/>
              </a:rPr>
              <a:t>IL FOLLOW UP è IMPERATIVO!!!</a:t>
            </a:r>
          </a:p>
        </p:txBody>
      </p:sp>
      <p:sp>
        <p:nvSpPr>
          <p:cNvPr id="14" name="Rectangle 9"/>
          <p:cNvSpPr>
            <a:spLocks noChangeArrowheads="1"/>
          </p:cNvSpPr>
          <p:nvPr/>
        </p:nvSpPr>
        <p:spPr bwMode="auto">
          <a:xfrm>
            <a:off x="1403350" y="1520825"/>
            <a:ext cx="6005513" cy="1200150"/>
          </a:xfrm>
          <a:prstGeom prst="rect">
            <a:avLst/>
          </a:prstGeom>
          <a:noFill/>
          <a:ln w="9525">
            <a:noFill/>
            <a:miter lim="800000"/>
            <a:headEnd/>
            <a:tailEnd/>
          </a:ln>
          <a:effectLst/>
        </p:spPr>
        <p:txBody>
          <a:bodyPr>
            <a:spAutoFit/>
          </a:bodyPr>
          <a:lstStyle/>
          <a:p>
            <a:pPr>
              <a:defRPr/>
            </a:pPr>
            <a:r>
              <a:rPr lang="it-IT" sz="3600" dirty="0">
                <a:effectLst>
                  <a:outerShdw blurRad="38100" dist="38100" dir="2700000" algn="tl">
                    <a:srgbClr val="000000"/>
                  </a:outerShdw>
                </a:effectLst>
              </a:rPr>
              <a:t>Ma quindi il mio paziente non guarisce mai…</a:t>
            </a:r>
          </a:p>
        </p:txBody>
      </p:sp>
      <p:pic>
        <p:nvPicPr>
          <p:cNvPr id="126979"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 name="Rettangolo 1"/>
          <p:cNvSpPr/>
          <p:nvPr/>
        </p:nvSpPr>
        <p:spPr>
          <a:xfrm>
            <a:off x="3732911" y="3239787"/>
            <a:ext cx="1043876"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400" b="1" spc="50" dirty="0">
                <a:ln w="11430"/>
                <a:effectLst>
                  <a:outerShdw blurRad="76200" dist="50800" dir="5400000" algn="tl" rotWithShape="0">
                    <a:srgbClr val="000000">
                      <a:alpha val="65000"/>
                    </a:srgbClr>
                  </a:outerShdw>
                </a:effectLst>
                <a:latin typeface="Arial" pitchFamily="34" charset="0"/>
              </a:rPr>
              <a:t>NO</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11"/>
          <p:cNvSpPr>
            <a:spLocks noChangeArrowheads="1"/>
          </p:cNvSpPr>
          <p:nvPr/>
        </p:nvSpPr>
        <p:spPr bwMode="auto">
          <a:xfrm>
            <a:off x="1639888" y="2738438"/>
            <a:ext cx="5915025" cy="1016000"/>
          </a:xfrm>
          <a:prstGeom prst="rect">
            <a:avLst/>
          </a:prstGeom>
          <a:noFill/>
          <a:ln w="9525">
            <a:noFill/>
            <a:miter lim="800000"/>
            <a:headEnd/>
            <a:tailEnd/>
          </a:ln>
          <a:effectLst/>
        </p:spPr>
        <p:txBody>
          <a:bodyPr>
            <a:spAutoFit/>
          </a:bodyPr>
          <a:lstStyle/>
          <a:p>
            <a:pPr algn="ctr" eaLnBrk="0" hangingPunct="0">
              <a:defRPr/>
            </a:pPr>
            <a:r>
              <a:rPr lang="it-IT" sz="2000" b="1" dirty="0">
                <a:effectLst>
                  <a:outerShdw blurRad="38100" dist="38100" dir="2700000" algn="tl">
                    <a:srgbClr val="000000"/>
                  </a:outerShdw>
                </a:effectLst>
                <a:cs typeface="Times New Roman" pitchFamily="18" charset="0"/>
              </a:rPr>
              <a:t>Laboratorio di Fisiopatologia Endocrina</a:t>
            </a:r>
          </a:p>
          <a:p>
            <a:pPr algn="ctr" eaLnBrk="0" hangingPunct="0">
              <a:defRPr/>
            </a:pPr>
            <a:r>
              <a:rPr lang="it-IT" sz="2000" dirty="0">
                <a:effectLst>
                  <a:outerShdw blurRad="38100" dist="38100" dir="2700000" algn="tl">
                    <a:srgbClr val="000000"/>
                  </a:outerShdw>
                </a:effectLst>
                <a:cs typeface="Times New Roman" pitchFamily="18" charset="0"/>
              </a:rPr>
              <a:t>Tel: 0532 237272 – Fax: 0532 236514</a:t>
            </a:r>
          </a:p>
          <a:p>
            <a:pPr algn="ctr" eaLnBrk="0" hangingPunct="0">
              <a:defRPr/>
            </a:pPr>
            <a:r>
              <a:rPr lang="it-IT" sz="2000" dirty="0">
                <a:effectLst>
                  <a:outerShdw blurRad="38100" dist="38100" dir="2700000" algn="tl">
                    <a:srgbClr val="000000"/>
                  </a:outerShdw>
                </a:effectLst>
                <a:cs typeface="Times New Roman" pitchFamily="18" charset="0"/>
              </a:rPr>
              <a:t>E-mail: ztlmch@unife.it</a:t>
            </a:r>
            <a:endParaRPr lang="en-US" sz="2000" dirty="0">
              <a:effectLst>
                <a:outerShdw blurRad="38100" dist="38100" dir="2700000" algn="tl">
                  <a:srgbClr val="000000"/>
                </a:outerShdw>
              </a:effectLst>
              <a:cs typeface="Times New Roman" pitchFamily="18" charset="0"/>
            </a:endParaRPr>
          </a:p>
        </p:txBody>
      </p:sp>
      <p:sp>
        <p:nvSpPr>
          <p:cNvPr id="63" name="Rectangle 13"/>
          <p:cNvSpPr>
            <a:spLocks noChangeArrowheads="1"/>
          </p:cNvSpPr>
          <p:nvPr/>
        </p:nvSpPr>
        <p:spPr bwMode="auto">
          <a:xfrm>
            <a:off x="1776413" y="3965575"/>
            <a:ext cx="5638800" cy="862013"/>
          </a:xfrm>
          <a:prstGeom prst="rect">
            <a:avLst/>
          </a:prstGeom>
          <a:noFill/>
          <a:ln w="9525">
            <a:noFill/>
            <a:miter lim="800000"/>
            <a:headEnd/>
            <a:tailEnd/>
          </a:ln>
          <a:effectLst/>
        </p:spPr>
        <p:txBody>
          <a:bodyPr>
            <a:spAutoFit/>
          </a:bodyPr>
          <a:lstStyle/>
          <a:p>
            <a:pPr algn="ctr" eaLnBrk="0" hangingPunct="0">
              <a:defRPr/>
            </a:pPr>
            <a:r>
              <a:rPr lang="it-IT" dirty="0">
                <a:effectLst>
                  <a:outerShdw blurRad="38100" dist="38100" dir="2700000" algn="tl">
                    <a:srgbClr val="000000"/>
                  </a:outerShdw>
                </a:effectLst>
                <a:cs typeface="Times New Roman" pitchFamily="18" charset="0"/>
              </a:rPr>
              <a:t>Sezione di Endocrinologia e Medicina Interna</a:t>
            </a:r>
          </a:p>
          <a:p>
            <a:pPr algn="ctr" eaLnBrk="0" hangingPunct="0">
              <a:defRPr/>
            </a:pPr>
            <a:r>
              <a:rPr lang="it-IT" sz="1600" dirty="0" err="1">
                <a:effectLst>
                  <a:outerShdw blurRad="38100" dist="38100" dir="2700000" algn="tl">
                    <a:srgbClr val="000000"/>
                  </a:outerShdw>
                </a:effectLst>
                <a:cs typeface="Times New Roman" pitchFamily="18" charset="0"/>
              </a:rPr>
              <a:t>Dip</a:t>
            </a:r>
            <a:r>
              <a:rPr lang="it-IT" sz="1600" dirty="0">
                <a:effectLst>
                  <a:outerShdw blurRad="38100" dist="38100" dir="2700000" algn="tl">
                    <a:srgbClr val="000000"/>
                  </a:outerShdw>
                </a:effectLst>
                <a:cs typeface="Times New Roman" pitchFamily="18" charset="0"/>
              </a:rPr>
              <a:t>. di Scienze Mediche</a:t>
            </a:r>
          </a:p>
          <a:p>
            <a:pPr algn="ctr" eaLnBrk="0" hangingPunct="0">
              <a:defRPr/>
            </a:pPr>
            <a:r>
              <a:rPr lang="it-IT" sz="1600" dirty="0">
                <a:effectLst>
                  <a:outerShdw blurRad="38100" dist="38100" dir="2700000" algn="tl">
                    <a:srgbClr val="000000"/>
                  </a:outerShdw>
                </a:effectLst>
                <a:cs typeface="Times New Roman" pitchFamily="18" charset="0"/>
              </a:rPr>
              <a:t> Università  degli Studi di Ferrara</a:t>
            </a:r>
          </a:p>
        </p:txBody>
      </p:sp>
      <p:sp>
        <p:nvSpPr>
          <p:cNvPr id="64" name="Rectangle 11"/>
          <p:cNvSpPr>
            <a:spLocks noChangeArrowheads="1"/>
          </p:cNvSpPr>
          <p:nvPr/>
        </p:nvSpPr>
        <p:spPr bwMode="auto">
          <a:xfrm>
            <a:off x="1633538" y="1450975"/>
            <a:ext cx="5924550" cy="1066800"/>
          </a:xfrm>
          <a:prstGeom prst="rect">
            <a:avLst/>
          </a:prstGeom>
          <a:solidFill>
            <a:schemeClr val="tx1"/>
          </a:solidFill>
          <a:ln w="9525">
            <a:solidFill>
              <a:schemeClr val="tx1"/>
            </a:solidFill>
            <a:miter lim="800000"/>
            <a:headEnd/>
            <a:tailEnd/>
          </a:ln>
        </p:spPr>
        <p:txBody>
          <a:bodyPr>
            <a:spAutoFit/>
          </a:bodyPr>
          <a:lstStyle/>
          <a:p>
            <a:pPr algn="ctr">
              <a:defRPr/>
            </a:pPr>
            <a:r>
              <a:rPr lang="it-IT" sz="3200" dirty="0">
                <a:solidFill>
                  <a:schemeClr val="bg1"/>
                </a:solidFill>
                <a:effectLst>
                  <a:outerShdw blurRad="38100" dist="38100" dir="2700000" algn="tl">
                    <a:srgbClr val="C0C0C0"/>
                  </a:outerShdw>
                </a:effectLst>
              </a:rPr>
              <a:t>Diagnostica molecolare delle neoplasie endocrine multiple</a:t>
            </a:r>
          </a:p>
        </p:txBody>
      </p:sp>
      <p:pic>
        <p:nvPicPr>
          <p:cNvPr id="129028" name="Picture 12" descr="Logo Unife_color"/>
          <p:cNvPicPr>
            <a:picLocks noChangeAspect="1" noChangeArrowheads="1"/>
          </p:cNvPicPr>
          <p:nvPr/>
        </p:nvPicPr>
        <p:blipFill>
          <a:blip r:embed="rId3"/>
          <a:srcRect/>
          <a:stretch>
            <a:fillRect/>
          </a:stretch>
        </p:blipFill>
        <p:spPr bwMode="auto">
          <a:xfrm>
            <a:off x="3646488" y="5127625"/>
            <a:ext cx="1900237" cy="852488"/>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1073"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graphicFrame>
        <p:nvGraphicFramePr>
          <p:cNvPr id="24" name="Diagramma 23"/>
          <p:cNvGraphicFramePr/>
          <p:nvPr/>
        </p:nvGraphicFramePr>
        <p:xfrm>
          <a:off x="2714612" y="2214554"/>
          <a:ext cx="5429288" cy="450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o 30"/>
          <p:cNvGrpSpPr>
            <a:grpSpLocks/>
          </p:cNvGrpSpPr>
          <p:nvPr/>
        </p:nvGrpSpPr>
        <p:grpSpPr bwMode="auto">
          <a:xfrm>
            <a:off x="3084513" y="1747838"/>
            <a:ext cx="1792287" cy="1100137"/>
            <a:chOff x="3084511" y="1675706"/>
            <a:chExt cx="1791647" cy="1100165"/>
          </a:xfrm>
        </p:grpSpPr>
        <p:sp>
          <p:nvSpPr>
            <p:cNvPr id="28" name="Goccia 27"/>
            <p:cNvSpPr/>
            <p:nvPr/>
          </p:nvSpPr>
          <p:spPr bwMode="auto">
            <a:xfrm rot="17488405">
              <a:off x="3439774" y="1339487"/>
              <a:ext cx="1100165" cy="1772604"/>
            </a:xfrm>
            <a:prstGeom prst="teardrop">
              <a:avLst>
                <a:gd name="adj" fmla="val 149289"/>
              </a:avLst>
            </a:prstGeom>
            <a:solidFill>
              <a:srgbClr val="FF0000"/>
            </a:solidFill>
            <a:ln w="9525" cap="flat" cmpd="sng" algn="ctr">
              <a:solidFill>
                <a:schemeClr val="tx1"/>
              </a:solidFill>
              <a:prstDash val="solid"/>
              <a:round/>
              <a:headEnd type="none" w="med" len="med"/>
              <a:tailEnd type="none" w="med" len="med"/>
            </a:ln>
            <a:effectLst/>
          </p:spPr>
          <p:txBody>
            <a:bodyPr wrap="none"/>
            <a:lstStyle/>
            <a:p>
              <a:pPr>
                <a:defRPr/>
              </a:pPr>
              <a:endParaRPr lang="it-IT" dirty="0"/>
            </a:p>
          </p:txBody>
        </p:sp>
        <p:sp>
          <p:nvSpPr>
            <p:cNvPr id="13" name="Rettangolo 12"/>
            <p:cNvSpPr/>
            <p:nvPr/>
          </p:nvSpPr>
          <p:spPr>
            <a:xfrm rot="558020">
              <a:off x="3084511" y="1926537"/>
              <a:ext cx="1778952" cy="530238"/>
            </a:xfrm>
            <a:prstGeom prst="rect">
              <a:avLst/>
            </a:prstGeom>
          </p:spPr>
          <p:txBody>
            <a:bodyPr>
              <a:spAutoFit/>
            </a:bodyPr>
            <a:lstStyle/>
            <a:p>
              <a:pPr algn="ctr">
                <a:defRPr/>
              </a:pPr>
              <a:r>
                <a:rPr lang="en-GB" sz="2000" dirty="0">
                  <a:effectLst>
                    <a:outerShdw blurRad="38100" dist="38100" dir="2700000" algn="tl">
                      <a:srgbClr val="C0C0C0"/>
                    </a:outerShdw>
                  </a:effectLst>
                </a:rPr>
                <a:t>Translational </a:t>
              </a:r>
            </a:p>
            <a:p>
              <a:pPr algn="ctr">
                <a:defRPr/>
              </a:pPr>
              <a:r>
                <a:rPr lang="en-GB" sz="2000" dirty="0">
                  <a:effectLst>
                    <a:outerShdw blurRad="38100" dist="38100" dir="2700000" algn="tl">
                      <a:srgbClr val="C0C0C0"/>
                    </a:outerShdw>
                  </a:effectLst>
                </a:rPr>
                <a:t>studies </a:t>
              </a:r>
            </a:p>
          </p:txBody>
        </p:sp>
      </p:grpSp>
      <p:pic>
        <p:nvPicPr>
          <p:cNvPr id="131076" name="Picture 15" descr="Loading Image"/>
          <p:cNvPicPr>
            <a:picLocks noChangeAspect="1" noChangeArrowheads="1"/>
          </p:cNvPicPr>
          <p:nvPr/>
        </p:nvPicPr>
        <p:blipFill>
          <a:blip r:embed="rId8"/>
          <a:srcRect/>
          <a:stretch>
            <a:fillRect/>
          </a:stretch>
        </p:blipFill>
        <p:spPr bwMode="auto">
          <a:xfrm>
            <a:off x="214313" y="1428750"/>
            <a:ext cx="2581275"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2495550" y="3733800"/>
            <a:ext cx="4000500" cy="276225"/>
          </a:xfrm>
          <a:prstGeom prst="rect">
            <a:avLst/>
          </a:prstGeom>
        </p:spPr>
        <p:txBody>
          <a:bodyPr anchor="ctr">
            <a:spAutoFit/>
          </a:bodyPr>
          <a:lstStyle/>
          <a:p>
            <a:pPr>
              <a:defRPr/>
            </a:pPr>
            <a:r>
              <a:rPr lang="it-IT" sz="1200" dirty="0" err="1">
                <a:latin typeface="+mn-lt"/>
              </a:rPr>
              <a:t>Dreijerink</a:t>
            </a:r>
            <a:r>
              <a:rPr lang="it-IT" sz="1200" dirty="0">
                <a:latin typeface="+mn-lt"/>
              </a:rPr>
              <a:t> </a:t>
            </a:r>
            <a:r>
              <a:rPr lang="it-IT" sz="1200" dirty="0" err="1">
                <a:latin typeface="+mn-lt"/>
              </a:rPr>
              <a:t>Endocrine-Related</a:t>
            </a:r>
            <a:r>
              <a:rPr lang="it-IT" sz="1200" dirty="0">
                <a:latin typeface="+mn-lt"/>
              </a:rPr>
              <a:t> </a:t>
            </a:r>
            <a:r>
              <a:rPr lang="it-IT" sz="1200" dirty="0" err="1">
                <a:latin typeface="+mn-lt"/>
              </a:rPr>
              <a:t>Cancer</a:t>
            </a:r>
            <a:r>
              <a:rPr lang="it-IT" sz="1200" dirty="0">
                <a:latin typeface="+mn-lt"/>
              </a:rPr>
              <a:t> (2017) 24, T135–T145</a:t>
            </a:r>
          </a:p>
        </p:txBody>
      </p:sp>
      <p:pic>
        <p:nvPicPr>
          <p:cNvPr id="38914" name="Picture 4"/>
          <p:cNvPicPr>
            <a:picLocks noChangeAspect="1" noChangeArrowheads="1"/>
          </p:cNvPicPr>
          <p:nvPr/>
        </p:nvPicPr>
        <p:blipFill>
          <a:blip r:embed="rId2"/>
          <a:srcRect l="1241" r="2483" b="5249"/>
          <a:stretch>
            <a:fillRect/>
          </a:stretch>
        </p:blipFill>
        <p:spPr bwMode="auto">
          <a:xfrm>
            <a:off x="1285875" y="1393825"/>
            <a:ext cx="6702425" cy="2339975"/>
          </a:xfrm>
          <a:prstGeom prst="rect">
            <a:avLst/>
          </a:prstGeom>
          <a:noFill/>
          <a:ln w="9525">
            <a:noFill/>
            <a:miter lim="800000"/>
            <a:headEnd/>
            <a:tailEnd/>
          </a:ln>
        </p:spPr>
      </p:pic>
      <p:pic>
        <p:nvPicPr>
          <p:cNvPr id="38915" name="Picture 3"/>
          <p:cNvPicPr>
            <a:picLocks noChangeAspect="1" noChangeArrowheads="1"/>
          </p:cNvPicPr>
          <p:nvPr/>
        </p:nvPicPr>
        <p:blipFill>
          <a:blip r:embed="rId3"/>
          <a:srcRect/>
          <a:stretch>
            <a:fillRect/>
          </a:stretch>
        </p:blipFill>
        <p:spPr bwMode="auto">
          <a:xfrm>
            <a:off x="1709738" y="4110038"/>
            <a:ext cx="5724525" cy="2562225"/>
          </a:xfrm>
          <a:prstGeom prst="rect">
            <a:avLst/>
          </a:prstGeom>
          <a:noFill/>
          <a:ln w="9525">
            <a:noFill/>
            <a:miter lim="800000"/>
            <a:headEnd/>
            <a:tailEnd/>
          </a:ln>
        </p:spPr>
      </p:pic>
      <p:sp>
        <p:nvSpPr>
          <p:cNvPr id="38916" name="Rettangolo 12"/>
          <p:cNvSpPr>
            <a:spLocks noChangeArrowheads="1"/>
          </p:cNvSpPr>
          <p:nvPr/>
        </p:nvSpPr>
        <p:spPr bwMode="auto">
          <a:xfrm>
            <a:off x="5238750" y="6329363"/>
            <a:ext cx="1843088" cy="307975"/>
          </a:xfrm>
          <a:prstGeom prst="rect">
            <a:avLst/>
          </a:prstGeom>
          <a:noFill/>
          <a:ln w="9525">
            <a:noFill/>
            <a:miter lim="800000"/>
            <a:headEnd/>
            <a:tailEnd/>
          </a:ln>
        </p:spPr>
        <p:txBody>
          <a:bodyPr wrap="none">
            <a:spAutoFit/>
          </a:bodyPr>
          <a:lstStyle/>
          <a:p>
            <a:r>
              <a:rPr lang="it-IT" sz="1400">
                <a:solidFill>
                  <a:schemeClr val="bg2"/>
                </a:solidFill>
              </a:rPr>
              <a:t>p18</a:t>
            </a:r>
            <a:r>
              <a:rPr lang="it-IT" sz="1400" baseline="30000">
                <a:solidFill>
                  <a:schemeClr val="bg2"/>
                </a:solidFill>
              </a:rPr>
              <a:t>INK4c </a:t>
            </a:r>
            <a:r>
              <a:rPr lang="it-IT" sz="1400">
                <a:solidFill>
                  <a:schemeClr val="bg2"/>
                </a:solidFill>
              </a:rPr>
              <a:t>and p27</a:t>
            </a:r>
            <a:r>
              <a:rPr lang="it-IT" sz="1400" baseline="30000">
                <a:solidFill>
                  <a:schemeClr val="bg2"/>
                </a:solidFill>
              </a:rPr>
              <a:t>KIP1</a:t>
            </a:r>
            <a:r>
              <a:rPr lang="it-IT" sz="1400">
                <a:solidFill>
                  <a:schemeClr val="bg2"/>
                </a:solidFill>
              </a:rPr>
              <a:t> </a:t>
            </a:r>
          </a:p>
        </p:txBody>
      </p:sp>
      <p:sp>
        <p:nvSpPr>
          <p:cNvPr id="14" name="Freccia in giù 13"/>
          <p:cNvSpPr/>
          <p:nvPr/>
        </p:nvSpPr>
        <p:spPr bwMode="auto">
          <a:xfrm rot="1214493">
            <a:off x="6743700" y="5867400"/>
            <a:ext cx="538163" cy="495300"/>
          </a:xfrm>
          <a:prstGeom prst="downArrow">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585788" y="3009900"/>
            <a:ext cx="7781925" cy="1570038"/>
          </a:xfrm>
          <a:prstGeom prst="rect">
            <a:avLst/>
          </a:prstGeom>
          <a:solidFill>
            <a:srgbClr val="FF0000"/>
          </a:solidFill>
        </p:spPr>
        <p:txBody>
          <a:bodyPr>
            <a:spAutoFit/>
          </a:bodyPr>
          <a:lstStyle/>
          <a:p>
            <a:pPr algn="ctr">
              <a:defRPr/>
            </a:pPr>
            <a:r>
              <a:rPr lang="en-US" sz="3200" dirty="0" err="1">
                <a:effectLst>
                  <a:outerShdw blurRad="38100" dist="38100" dir="2700000" algn="tl">
                    <a:srgbClr val="000000">
                      <a:alpha val="43137"/>
                    </a:srgbClr>
                  </a:outerShdw>
                </a:effectLst>
              </a:rPr>
              <a:t>Nessuna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correlazione</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genotipo–fenotipo</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anche</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fra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membri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della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stessa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famiglia</a:t>
            </a:r>
            <a:r>
              <a:rPr lang="en-US" sz="3200" dirty="0">
                <a:effectLst>
                  <a:outerShdw blurRad="38100" dist="38100" dir="2700000" algn="tl">
                    <a:srgbClr val="000000">
                      <a:alpha val="43137"/>
                    </a:srgbClr>
                  </a:outerShdw>
                </a:effectLst>
              </a:rPr>
              <a:t> con la </a:t>
            </a:r>
            <a:r>
              <a:rPr lang="en-US" sz="3200" dirty="0" err="1">
                <a:effectLst>
                  <a:outerShdw blurRad="38100" dist="38100" dir="2700000" algn="tl">
                    <a:srgbClr val="000000">
                      <a:alpha val="43137"/>
                    </a:srgbClr>
                  </a:outerShdw>
                </a:effectLst>
              </a:rPr>
              <a:t>stessa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mutazione</a:t>
            </a:r>
            <a:endParaRPr lang="it-IT" sz="3200" dirty="0">
              <a:effectLst>
                <a:outerShdw blurRad="38100" dist="38100" dir="2700000" algn="tl">
                  <a:srgbClr val="000000">
                    <a:alpha val="43137"/>
                  </a:srgbClr>
                </a:outerShdw>
              </a:effectLst>
            </a:endParaRPr>
          </a:p>
        </p:txBody>
      </p:sp>
      <p:sp>
        <p:nvSpPr>
          <p:cNvPr id="12" name="Rectangle 10"/>
          <p:cNvSpPr>
            <a:spLocks noChangeArrowheads="1"/>
          </p:cNvSpPr>
          <p:nvPr/>
        </p:nvSpPr>
        <p:spPr bwMode="auto">
          <a:xfrm>
            <a:off x="153988" y="1397000"/>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
        <p:nvSpPr>
          <p:cNvPr id="13" name="Rettangolo 12"/>
          <p:cNvSpPr/>
          <p:nvPr/>
        </p:nvSpPr>
        <p:spPr>
          <a:xfrm>
            <a:off x="1660525" y="1427163"/>
            <a:ext cx="5791200" cy="584200"/>
          </a:xfrm>
          <a:prstGeom prst="rect">
            <a:avLst/>
          </a:prstGeom>
        </p:spPr>
        <p:txBody>
          <a:bodyPr>
            <a:spAutoFit/>
          </a:bodyPr>
          <a:lstStyle/>
          <a:p>
            <a:pPr algn="ctr">
              <a:defRPr/>
            </a:pPr>
            <a:r>
              <a:rPr lang="en-US" sz="3200" dirty="0">
                <a:solidFill>
                  <a:srgbClr val="FFFFFF"/>
                </a:solidFill>
                <a:effectLst>
                  <a:outerShdw blurRad="38100" dist="38100" dir="2700000" algn="tl">
                    <a:srgbClr val="000000">
                      <a:alpha val="43137"/>
                    </a:srgbClr>
                  </a:outerShdw>
                </a:effectLst>
              </a:rPr>
              <a:t>&gt;1200 </a:t>
            </a:r>
            <a:r>
              <a:rPr lang="en-US" sz="3200" dirty="0" err="1">
                <a:solidFill>
                  <a:srgbClr val="FFFFFF"/>
                </a:solidFill>
                <a:effectLst>
                  <a:outerShdw blurRad="38100" dist="38100" dir="2700000" algn="tl">
                    <a:srgbClr val="000000">
                      <a:alpha val="43137"/>
                    </a:srgbClr>
                  </a:outerShdw>
                </a:effectLst>
              </a:rPr>
              <a:t>mutazioni</a:t>
            </a:r>
            <a:r>
              <a:rPr lang="en-US" sz="3200" dirty="0">
                <a:solidFill>
                  <a:srgbClr val="FFFFFF"/>
                </a:solidFill>
                <a:effectLst>
                  <a:outerShdw blurRad="38100" dist="38100" dir="2700000" algn="tl">
                    <a:srgbClr val="000000">
                      <a:alpha val="43137"/>
                    </a:srgbClr>
                  </a:outerShdw>
                </a:effectLst>
              </a:rPr>
              <a:t> </a:t>
            </a:r>
            <a:r>
              <a:rPr lang="en-US" sz="3200" dirty="0" err="1">
                <a:solidFill>
                  <a:srgbClr val="FFFFFF"/>
                </a:solidFill>
                <a:effectLst>
                  <a:outerShdw blurRad="38100" dist="38100" dir="2700000" algn="tl">
                    <a:srgbClr val="000000">
                      <a:alpha val="43137"/>
                    </a:srgbClr>
                  </a:outerShdw>
                </a:effectLst>
              </a:rPr>
              <a:t>germinali</a:t>
            </a:r>
            <a:r>
              <a:rPr lang="en-US" sz="3200" dirty="0">
                <a:solidFill>
                  <a:srgbClr val="FFFFFF"/>
                </a:solidFill>
                <a:effectLst>
                  <a:outerShdw blurRad="38100" dist="38100" dir="2700000" algn="tl">
                    <a:srgbClr val="000000">
                      <a:alpha val="43137"/>
                    </a:srgbClr>
                  </a:outerShdw>
                </a:effectLst>
              </a:rPr>
              <a:t> </a:t>
            </a:r>
          </a:p>
        </p:txBody>
      </p:sp>
      <p:sp>
        <p:nvSpPr>
          <p:cNvPr id="20" name="Rettangolo 19"/>
          <p:cNvSpPr/>
          <p:nvPr/>
        </p:nvSpPr>
        <p:spPr>
          <a:xfrm>
            <a:off x="2516188" y="4579938"/>
            <a:ext cx="3919537" cy="276225"/>
          </a:xfrm>
          <a:prstGeom prst="rect">
            <a:avLst/>
          </a:prstGeom>
        </p:spPr>
        <p:txBody>
          <a:bodyPr anchor="ctr">
            <a:spAutoFit/>
          </a:bodyPr>
          <a:lstStyle/>
          <a:p>
            <a:pPr>
              <a:defRPr/>
            </a:pPr>
            <a:r>
              <a:rPr lang="it-IT" sz="1200" dirty="0" err="1">
                <a:latin typeface="+mn-lt"/>
              </a:rPr>
              <a:t>Agarwal</a:t>
            </a:r>
            <a:r>
              <a:rPr lang="it-IT" sz="1200" dirty="0">
                <a:latin typeface="+mn-lt"/>
              </a:rPr>
              <a:t> </a:t>
            </a:r>
            <a:r>
              <a:rPr lang="it-IT" sz="1200" dirty="0" err="1">
                <a:latin typeface="+mn-lt"/>
              </a:rPr>
              <a:t>Endocrine-Related</a:t>
            </a:r>
            <a:r>
              <a:rPr lang="it-IT" sz="1200" dirty="0">
                <a:latin typeface="+mn-lt"/>
              </a:rPr>
              <a:t> </a:t>
            </a:r>
            <a:r>
              <a:rPr lang="it-IT" sz="1200" dirty="0" err="1">
                <a:latin typeface="+mn-lt"/>
              </a:rPr>
              <a:t>Cancer</a:t>
            </a:r>
            <a:r>
              <a:rPr lang="it-IT" sz="1200" dirty="0">
                <a:latin typeface="+mn-lt"/>
              </a:rPr>
              <a:t> (2017) </a:t>
            </a:r>
            <a:r>
              <a:rPr lang="it-IT" sz="1200" b="1" dirty="0">
                <a:latin typeface="+mn-lt"/>
              </a:rPr>
              <a:t>24, T119–T134 </a:t>
            </a:r>
            <a:endParaRPr lang="it-IT" sz="1200" dirty="0">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Rettangolo 15"/>
          <p:cNvSpPr>
            <a:spLocks noChangeArrowheads="1"/>
          </p:cNvSpPr>
          <p:nvPr/>
        </p:nvSpPr>
        <p:spPr bwMode="auto">
          <a:xfrm>
            <a:off x="4930775" y="3141663"/>
            <a:ext cx="3025775" cy="1014412"/>
          </a:xfrm>
          <a:prstGeom prst="rect">
            <a:avLst/>
          </a:prstGeom>
          <a:noFill/>
          <a:ln w="9525">
            <a:noFill/>
            <a:miter lim="800000"/>
            <a:headEnd/>
            <a:tailEnd/>
          </a:ln>
        </p:spPr>
        <p:txBody>
          <a:bodyPr anchor="ctr">
            <a:spAutoFit/>
          </a:bodyPr>
          <a:lstStyle/>
          <a:p>
            <a:pPr algn="ctr">
              <a:defRPr/>
            </a:pPr>
            <a:r>
              <a:rPr lang="it-IT" sz="2000" dirty="0">
                <a:effectLst>
                  <a:outerShdw blurRad="38100" dist="38100" dir="2700000" algn="tl">
                    <a:srgbClr val="000000"/>
                  </a:outerShdw>
                </a:effectLst>
              </a:rPr>
              <a:t>Geni che codificano per inibitori delle </a:t>
            </a:r>
            <a:r>
              <a:rPr lang="it-IT" sz="2000" dirty="0" err="1">
                <a:effectLst>
                  <a:outerShdw blurRad="38100" dist="38100" dir="2700000" algn="tl">
                    <a:srgbClr val="000000"/>
                  </a:outerShdw>
                </a:effectLst>
              </a:rPr>
              <a:t>chinasi</a:t>
            </a:r>
            <a:r>
              <a:rPr lang="it-IT" sz="2000" dirty="0">
                <a:effectLst>
                  <a:outerShdw blurRad="38100" dist="38100" dir="2700000" algn="tl">
                    <a:srgbClr val="000000"/>
                  </a:outerShdw>
                </a:effectLst>
              </a:rPr>
              <a:t> </a:t>
            </a:r>
            <a:r>
              <a:rPr lang="it-IT" sz="2000" dirty="0" err="1">
                <a:effectLst>
                  <a:outerShdw blurRad="38100" dist="38100" dir="2700000" algn="tl">
                    <a:srgbClr val="000000"/>
                  </a:outerShdw>
                </a:effectLst>
              </a:rPr>
              <a:t>ciclino</a:t>
            </a:r>
            <a:r>
              <a:rPr lang="it-IT" sz="2000" dirty="0">
                <a:effectLst>
                  <a:outerShdw blurRad="38100" dist="38100" dir="2700000" algn="tl">
                    <a:srgbClr val="000000"/>
                  </a:outerShdw>
                </a:effectLst>
              </a:rPr>
              <a:t>-dipendenti</a:t>
            </a:r>
          </a:p>
        </p:txBody>
      </p:sp>
      <p:sp>
        <p:nvSpPr>
          <p:cNvPr id="14" name="Rettangolo 13"/>
          <p:cNvSpPr/>
          <p:nvPr/>
        </p:nvSpPr>
        <p:spPr>
          <a:xfrm>
            <a:off x="1187450" y="1485900"/>
            <a:ext cx="6408738" cy="831850"/>
          </a:xfrm>
          <a:prstGeom prst="rect">
            <a:avLst/>
          </a:prstGeom>
          <a:solidFill>
            <a:schemeClr val="bg1">
              <a:lumMod val="75000"/>
            </a:schemeClr>
          </a:solidFill>
        </p:spPr>
        <p:txBody>
          <a:bodyPr>
            <a:spAutoFit/>
          </a:bodyPr>
          <a:lstStyle/>
          <a:p>
            <a:pPr algn="ctr">
              <a:defRPr/>
            </a:pPr>
            <a:r>
              <a:rPr lang="it-IT" sz="2400" dirty="0">
                <a:effectLst>
                  <a:outerShdw blurRad="38100" dist="38100" dir="2700000" algn="tl">
                    <a:srgbClr val="000000"/>
                  </a:outerShdw>
                </a:effectLst>
              </a:rPr>
              <a:t>Le </a:t>
            </a:r>
            <a:r>
              <a:rPr lang="it-IT" sz="2400" dirty="0" err="1">
                <a:effectLst>
                  <a:outerShdw blurRad="38100" dist="38100" dir="2700000" algn="tl">
                    <a:srgbClr val="000000"/>
                  </a:outerShdw>
                </a:effectLst>
              </a:rPr>
              <a:t>fenocopie</a:t>
            </a:r>
            <a:r>
              <a:rPr lang="it-IT" sz="2400" dirty="0">
                <a:effectLst>
                  <a:outerShdw blurRad="38100" dist="38100" dir="2700000" algn="tl">
                    <a:srgbClr val="000000"/>
                  </a:outerShdw>
                </a:effectLst>
              </a:rPr>
              <a:t> MEN1 potrebbero essere dovute a mutazioni a carico di altri geni</a:t>
            </a:r>
            <a:endParaRPr lang="it-IT" sz="2400" dirty="0">
              <a:latin typeface="Arial" pitchFamily="34" charset="0"/>
            </a:endParaRPr>
          </a:p>
        </p:txBody>
      </p:sp>
      <p:sp>
        <p:nvSpPr>
          <p:cNvPr id="15" name="Rettangolo 14"/>
          <p:cNvSpPr/>
          <p:nvPr/>
        </p:nvSpPr>
        <p:spPr>
          <a:xfrm>
            <a:off x="1042988" y="2381250"/>
            <a:ext cx="6481762" cy="400050"/>
          </a:xfrm>
          <a:prstGeom prst="rect">
            <a:avLst/>
          </a:prstGeom>
        </p:spPr>
        <p:txBody>
          <a:bodyPr>
            <a:spAutoFit/>
          </a:bodyPr>
          <a:lstStyle/>
          <a:p>
            <a:pPr>
              <a:defRPr/>
            </a:pPr>
            <a:r>
              <a:rPr lang="it-IT" sz="2000" dirty="0">
                <a:effectLst>
                  <a:outerShdw blurRad="38100" dist="38100" dir="2700000" algn="tl">
                    <a:srgbClr val="000000"/>
                  </a:outerShdw>
                </a:effectLst>
              </a:rPr>
              <a:t>AIP (</a:t>
            </a:r>
            <a:r>
              <a:rPr lang="it-IT" sz="2000" dirty="0" err="1">
                <a:effectLst>
                  <a:outerShdw blurRad="38100" dist="38100" dir="2700000" algn="tl">
                    <a:srgbClr val="000000"/>
                  </a:outerShdw>
                </a:effectLst>
              </a:rPr>
              <a:t>aryl</a:t>
            </a:r>
            <a:r>
              <a:rPr lang="it-IT" sz="2000" dirty="0">
                <a:effectLst>
                  <a:outerShdw blurRad="38100" dist="38100" dir="2700000" algn="tl">
                    <a:srgbClr val="000000"/>
                  </a:outerShdw>
                </a:effectLst>
              </a:rPr>
              <a:t> </a:t>
            </a:r>
            <a:r>
              <a:rPr lang="it-IT" sz="2000" dirty="0" err="1">
                <a:effectLst>
                  <a:outerShdw blurRad="38100" dist="38100" dir="2700000" algn="tl">
                    <a:srgbClr val="000000"/>
                  </a:outerShdw>
                </a:effectLst>
              </a:rPr>
              <a:t>hydrocarbon</a:t>
            </a:r>
            <a:r>
              <a:rPr lang="it-IT" sz="2000" dirty="0">
                <a:effectLst>
                  <a:outerShdw blurRad="38100" dist="38100" dir="2700000" algn="tl">
                    <a:srgbClr val="000000"/>
                  </a:outerShdw>
                </a:effectLst>
              </a:rPr>
              <a:t> </a:t>
            </a:r>
            <a:r>
              <a:rPr lang="it-IT" sz="2000" dirty="0" err="1">
                <a:effectLst>
                  <a:outerShdw blurRad="38100" dist="38100" dir="2700000" algn="tl">
                    <a:srgbClr val="000000"/>
                  </a:outerShdw>
                </a:effectLst>
              </a:rPr>
              <a:t>receptor-interacting</a:t>
            </a:r>
            <a:r>
              <a:rPr lang="it-IT" sz="2000" dirty="0">
                <a:effectLst>
                  <a:outerShdw blurRad="38100" dist="38100" dir="2700000" algn="tl">
                    <a:srgbClr val="000000"/>
                  </a:outerShdw>
                </a:effectLst>
              </a:rPr>
              <a:t> </a:t>
            </a:r>
            <a:r>
              <a:rPr lang="it-IT" sz="2000" dirty="0" err="1">
                <a:effectLst>
                  <a:outerShdw blurRad="38100" dist="38100" dir="2700000" algn="tl">
                    <a:srgbClr val="000000"/>
                  </a:outerShdw>
                </a:effectLst>
              </a:rPr>
              <a:t>protein</a:t>
            </a:r>
            <a:r>
              <a:rPr lang="it-IT" sz="2000" dirty="0">
                <a:effectLst>
                  <a:outerShdw blurRad="38100" dist="38100" dir="2700000" algn="tl">
                    <a:srgbClr val="000000"/>
                  </a:outerShdw>
                </a:effectLst>
              </a:rPr>
              <a:t>)</a:t>
            </a:r>
          </a:p>
        </p:txBody>
      </p:sp>
      <p:sp>
        <p:nvSpPr>
          <p:cNvPr id="16" name="Rettangolo 15"/>
          <p:cNvSpPr/>
          <p:nvPr/>
        </p:nvSpPr>
        <p:spPr>
          <a:xfrm>
            <a:off x="1042988" y="3009900"/>
            <a:ext cx="5832475" cy="1323975"/>
          </a:xfrm>
          <a:prstGeom prst="rect">
            <a:avLst/>
          </a:prstGeom>
        </p:spPr>
        <p:txBody>
          <a:bodyPr>
            <a:spAutoFit/>
          </a:bodyPr>
          <a:lstStyle/>
          <a:p>
            <a:pPr>
              <a:defRPr/>
            </a:pPr>
            <a:r>
              <a:rPr lang="it-IT" sz="2000" dirty="0">
                <a:effectLst>
                  <a:outerShdw blurRad="38100" dist="38100" dir="2700000" algn="tl">
                    <a:srgbClr val="000000"/>
                  </a:outerShdw>
                </a:effectLst>
              </a:rPr>
              <a:t>CDKN1B (p27, Kip1),</a:t>
            </a:r>
          </a:p>
          <a:p>
            <a:pPr>
              <a:defRPr/>
            </a:pPr>
            <a:r>
              <a:rPr lang="it-IT" sz="2000" dirty="0">
                <a:effectLst>
                  <a:outerShdw blurRad="38100" dist="38100" dir="2700000" algn="tl">
                    <a:srgbClr val="000000"/>
                  </a:outerShdw>
                </a:effectLst>
              </a:rPr>
              <a:t>CDKN1A (p21, Cip1, Waf1) </a:t>
            </a:r>
          </a:p>
          <a:p>
            <a:pPr>
              <a:defRPr/>
            </a:pPr>
            <a:r>
              <a:rPr lang="it-IT" sz="2000" dirty="0">
                <a:effectLst>
                  <a:outerShdw blurRad="38100" dist="38100" dir="2700000" algn="tl">
                    <a:srgbClr val="000000"/>
                  </a:outerShdw>
                </a:effectLst>
              </a:rPr>
              <a:t>CDKN2B (p15, CDK4I) and</a:t>
            </a:r>
          </a:p>
          <a:p>
            <a:pPr>
              <a:defRPr/>
            </a:pPr>
            <a:r>
              <a:rPr lang="it-IT" sz="2000" dirty="0">
                <a:effectLst>
                  <a:outerShdw blurRad="38100" dist="38100" dir="2700000" algn="tl">
                    <a:srgbClr val="000000"/>
                  </a:outerShdw>
                </a:effectLst>
              </a:rPr>
              <a:t>CDKN2C (p18, INK4C</a:t>
            </a:r>
            <a:endParaRPr lang="it-IT" sz="2000" dirty="0">
              <a:latin typeface="Arial" pitchFamily="34" charset="0"/>
            </a:endParaRPr>
          </a:p>
        </p:txBody>
      </p:sp>
      <p:sp>
        <p:nvSpPr>
          <p:cNvPr id="40965" name="Parentesi graffa chiusa 17"/>
          <p:cNvSpPr>
            <a:spLocks/>
          </p:cNvSpPr>
          <p:nvPr/>
        </p:nvSpPr>
        <p:spPr bwMode="auto">
          <a:xfrm>
            <a:off x="4500563" y="2820988"/>
            <a:ext cx="576262" cy="1655762"/>
          </a:xfrm>
          <a:prstGeom prst="rightBrace">
            <a:avLst>
              <a:gd name="adj1" fmla="val 8327"/>
              <a:gd name="adj2" fmla="val 50000"/>
            </a:avLst>
          </a:prstGeom>
          <a:noFill/>
          <a:ln w="9525" algn="ctr">
            <a:solidFill>
              <a:schemeClr val="tx1"/>
            </a:solidFill>
            <a:round/>
            <a:headEnd/>
            <a:tailEnd/>
          </a:ln>
        </p:spPr>
        <p:txBody>
          <a:bodyPr wrap="none"/>
          <a:lstStyle/>
          <a:p>
            <a:endParaRPr lang="it-IT" altLang="it-IT" sz="2400">
              <a:latin typeface="Times New Roman" pitchFamily="18" charset="0"/>
            </a:endParaRPr>
          </a:p>
        </p:txBody>
      </p:sp>
      <p:sp>
        <p:nvSpPr>
          <p:cNvPr id="40966" name="Rettangolo 18"/>
          <p:cNvSpPr>
            <a:spLocks noChangeArrowheads="1"/>
          </p:cNvSpPr>
          <p:nvPr/>
        </p:nvSpPr>
        <p:spPr bwMode="auto">
          <a:xfrm>
            <a:off x="2195513" y="5653088"/>
            <a:ext cx="4537075" cy="1016000"/>
          </a:xfrm>
          <a:prstGeom prst="rect">
            <a:avLst/>
          </a:prstGeom>
          <a:noFill/>
          <a:ln w="9525">
            <a:noFill/>
            <a:miter lim="800000"/>
            <a:headEnd/>
            <a:tailEnd/>
          </a:ln>
        </p:spPr>
        <p:txBody>
          <a:bodyPr>
            <a:spAutoFit/>
          </a:bodyPr>
          <a:lstStyle/>
          <a:p>
            <a:pPr algn="ctr"/>
            <a:r>
              <a:rPr lang="fi-FI" altLang="it-IT" sz="1200">
                <a:latin typeface="Times New Roman" pitchFamily="18" charset="0"/>
              </a:rPr>
              <a:t>Vierimaa et al. 2006</a:t>
            </a:r>
            <a:r>
              <a:rPr lang="it-IT" altLang="it-IT" sz="1200">
                <a:latin typeface="Times New Roman" pitchFamily="18" charset="0"/>
              </a:rPr>
              <a:t> Science 312:1228–1230</a:t>
            </a:r>
          </a:p>
          <a:p>
            <a:pPr algn="ctr"/>
            <a:r>
              <a:rPr lang="it-IT" altLang="it-IT" sz="1200">
                <a:latin typeface="Times New Roman" pitchFamily="18" charset="0"/>
              </a:rPr>
              <a:t>Pellegata et al. 2006  </a:t>
            </a:r>
            <a:r>
              <a:rPr lang="en-US" altLang="it-IT" sz="1200">
                <a:latin typeface="Times New Roman" pitchFamily="18" charset="0"/>
              </a:rPr>
              <a:t>Proc Natl Acad Sci </a:t>
            </a:r>
            <a:r>
              <a:rPr lang="it-IT" altLang="it-IT" sz="1200">
                <a:latin typeface="Times New Roman" pitchFamily="18" charset="0"/>
              </a:rPr>
              <a:t>USA 103;:15558–15563</a:t>
            </a:r>
          </a:p>
          <a:p>
            <a:pPr algn="ctr"/>
            <a:r>
              <a:rPr lang="it-IT" altLang="it-IT" sz="1200">
                <a:latin typeface="Times New Roman" pitchFamily="18" charset="0"/>
              </a:rPr>
              <a:t>Georgitsi  et al. 2007 J Clin Endocrinol Metab 92(8):3321–3325</a:t>
            </a:r>
          </a:p>
          <a:p>
            <a:pPr algn="ctr"/>
            <a:r>
              <a:rPr lang="it-IT" altLang="it-IT" sz="1200">
                <a:latin typeface="Times New Roman" pitchFamily="18" charset="0"/>
              </a:rPr>
              <a:t>Georgitsi  et al. 2007 Proc Natl Acad Sci USA 104:4101–4105</a:t>
            </a:r>
          </a:p>
          <a:p>
            <a:pPr algn="ctr"/>
            <a:r>
              <a:rPr lang="it-IT" altLang="it-IT" sz="1200">
                <a:latin typeface="Times New Roman" pitchFamily="18" charset="0"/>
              </a:rPr>
              <a:t>Agarwal et al. 2009</a:t>
            </a:r>
            <a:r>
              <a:rPr lang="en-US" altLang="it-IT" sz="1200">
                <a:latin typeface="Times New Roman" pitchFamily="18" charset="0"/>
              </a:rPr>
              <a:t> J Clin Endocrinol </a:t>
            </a:r>
            <a:r>
              <a:rPr lang="it-IT" altLang="it-IT" sz="1200">
                <a:latin typeface="Times New Roman" pitchFamily="18" charset="0"/>
              </a:rPr>
              <a:t>Metab 94:1826–1834</a:t>
            </a:r>
          </a:p>
        </p:txBody>
      </p:sp>
      <p:sp>
        <p:nvSpPr>
          <p:cNvPr id="20" name="Rectangle 10"/>
          <p:cNvSpPr>
            <a:spLocks noChangeArrowheads="1"/>
          </p:cNvSpPr>
          <p:nvPr/>
        </p:nvSpPr>
        <p:spPr bwMode="auto">
          <a:xfrm>
            <a:off x="2730500" y="4868863"/>
            <a:ext cx="3175000" cy="461962"/>
          </a:xfrm>
          <a:prstGeom prst="rect">
            <a:avLst/>
          </a:prstGeom>
          <a:solidFill>
            <a:schemeClr val="bg1">
              <a:lumMod val="75000"/>
            </a:schemeClr>
          </a:solidFill>
          <a:ln w="9525">
            <a:solidFill>
              <a:schemeClr val="tx1"/>
            </a:solidFill>
            <a:miter lim="800000"/>
            <a:headEnd/>
            <a:tailEnd/>
          </a:ln>
          <a:effectLst/>
        </p:spPr>
        <p:txBody>
          <a:bodyPr wrap="none">
            <a:spAutoFit/>
          </a:bodyPr>
          <a:lstStyle/>
          <a:p>
            <a:pPr algn="ctr">
              <a:defRPr/>
            </a:pPr>
            <a:r>
              <a:rPr lang="en-GB" sz="2400" dirty="0" err="1">
                <a:effectLst>
                  <a:outerShdw blurRad="38100" dist="38100" dir="2700000" algn="tl">
                    <a:srgbClr val="000000"/>
                  </a:outerShdw>
                </a:effectLst>
              </a:rPr>
              <a:t>Nuove</a:t>
            </a:r>
            <a:r>
              <a:rPr lang="en-GB" sz="2400" dirty="0">
                <a:effectLst>
                  <a:outerShdw blurRad="38100" dist="38100" dir="2700000" algn="tl">
                    <a:srgbClr val="000000"/>
                  </a:outerShdw>
                </a:effectLst>
              </a:rPr>
              <a:t> </a:t>
            </a:r>
            <a:r>
              <a:rPr lang="en-GB" sz="2400" dirty="0" err="1">
                <a:effectLst>
                  <a:outerShdw blurRad="38100" dist="38100" dir="2700000" algn="tl">
                    <a:srgbClr val="000000"/>
                  </a:outerShdw>
                </a:effectLst>
              </a:rPr>
              <a:t>sindromi</a:t>
            </a:r>
            <a:r>
              <a:rPr lang="en-GB" sz="2400" dirty="0">
                <a:effectLst>
                  <a:outerShdw blurRad="38100" dist="38100" dir="2700000" algn="tl">
                    <a:srgbClr val="000000"/>
                  </a:outerShdw>
                </a:effectLst>
              </a:rPr>
              <a:t> MEN</a:t>
            </a:r>
            <a:endParaRPr lang="it-IT" sz="2400" dirty="0">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ttangolo 18"/>
          <p:cNvSpPr>
            <a:spLocks noChangeArrowheads="1"/>
          </p:cNvSpPr>
          <p:nvPr/>
        </p:nvSpPr>
        <p:spPr bwMode="auto">
          <a:xfrm>
            <a:off x="2359025" y="6030913"/>
            <a:ext cx="4537075" cy="277812"/>
          </a:xfrm>
          <a:prstGeom prst="rect">
            <a:avLst/>
          </a:prstGeom>
          <a:noFill/>
          <a:ln w="9525">
            <a:noFill/>
            <a:miter lim="800000"/>
            <a:headEnd/>
            <a:tailEnd/>
          </a:ln>
        </p:spPr>
        <p:txBody>
          <a:bodyPr>
            <a:spAutoFit/>
          </a:bodyPr>
          <a:lstStyle/>
          <a:p>
            <a:pPr algn="ctr"/>
            <a:r>
              <a:rPr lang="it-IT" altLang="it-IT" sz="1200">
                <a:latin typeface="Times New Roman" pitchFamily="18" charset="0"/>
              </a:rPr>
              <a:t>Marinoni et al. Neuroendocrinology 2011;93:19–28</a:t>
            </a:r>
          </a:p>
        </p:txBody>
      </p:sp>
      <p:sp>
        <p:nvSpPr>
          <p:cNvPr id="20" name="Rectangle 10"/>
          <p:cNvSpPr>
            <a:spLocks noChangeArrowheads="1"/>
          </p:cNvSpPr>
          <p:nvPr/>
        </p:nvSpPr>
        <p:spPr bwMode="auto">
          <a:xfrm>
            <a:off x="227013" y="1393825"/>
            <a:ext cx="1392237" cy="522288"/>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008000"/>
                </a:solidFill>
                <a:effectLst>
                  <a:outerShdw blurRad="38100" dist="38100" dir="2700000" algn="tl">
                    <a:srgbClr val="000000"/>
                  </a:outerShdw>
                </a:effectLst>
              </a:rPr>
              <a:t>MEN 4</a:t>
            </a:r>
            <a:endParaRPr lang="it-IT" sz="2800" b="1" dirty="0">
              <a:solidFill>
                <a:srgbClr val="008000"/>
              </a:solidFill>
              <a:effectLst>
                <a:outerShdw blurRad="38100" dist="38100" dir="2700000" algn="tl">
                  <a:srgbClr val="000000"/>
                </a:outerShdw>
              </a:effectLst>
            </a:endParaRPr>
          </a:p>
        </p:txBody>
      </p:sp>
      <p:pic>
        <p:nvPicPr>
          <p:cNvPr id="43011" name="Picture 2"/>
          <p:cNvPicPr>
            <a:picLocks noChangeAspect="1" noChangeArrowheads="1"/>
          </p:cNvPicPr>
          <p:nvPr/>
        </p:nvPicPr>
        <p:blipFill>
          <a:blip r:embed="rId3"/>
          <a:srcRect/>
          <a:stretch>
            <a:fillRect/>
          </a:stretch>
        </p:blipFill>
        <p:spPr bwMode="auto">
          <a:xfrm>
            <a:off x="650875" y="2286000"/>
            <a:ext cx="7953375" cy="3733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ttangolo 18"/>
          <p:cNvSpPr>
            <a:spLocks noChangeArrowheads="1"/>
          </p:cNvSpPr>
          <p:nvPr/>
        </p:nvSpPr>
        <p:spPr bwMode="auto">
          <a:xfrm>
            <a:off x="1979613" y="6321425"/>
            <a:ext cx="4895850" cy="276225"/>
          </a:xfrm>
          <a:prstGeom prst="rect">
            <a:avLst/>
          </a:prstGeom>
          <a:noFill/>
          <a:ln w="9525">
            <a:noFill/>
            <a:miter lim="800000"/>
            <a:headEnd/>
            <a:tailEnd/>
          </a:ln>
        </p:spPr>
        <p:txBody>
          <a:bodyPr>
            <a:spAutoFit/>
          </a:bodyPr>
          <a:lstStyle/>
          <a:p>
            <a:pPr algn="ctr"/>
            <a:r>
              <a:rPr lang="it-IT" altLang="it-IT" sz="1200">
                <a:latin typeface="Times New Roman" pitchFamily="18" charset="0"/>
              </a:rPr>
              <a:t>Molatore et al. Human Mutation 2010 Mutation in Brief 31: E1825-E1835</a:t>
            </a:r>
          </a:p>
        </p:txBody>
      </p:sp>
      <p:pic>
        <p:nvPicPr>
          <p:cNvPr id="45058" name="Picture 2"/>
          <p:cNvPicPr>
            <a:picLocks noChangeAspect="1" noChangeArrowheads="1"/>
          </p:cNvPicPr>
          <p:nvPr/>
        </p:nvPicPr>
        <p:blipFill>
          <a:blip r:embed="rId3"/>
          <a:srcRect t="67493" b="9642"/>
          <a:stretch>
            <a:fillRect/>
          </a:stretch>
        </p:blipFill>
        <p:spPr bwMode="auto">
          <a:xfrm>
            <a:off x="595313" y="2073275"/>
            <a:ext cx="7953375" cy="854075"/>
          </a:xfrm>
          <a:prstGeom prst="rect">
            <a:avLst/>
          </a:prstGeom>
          <a:noFill/>
          <a:ln w="9525">
            <a:noFill/>
            <a:miter lim="800000"/>
            <a:headEnd/>
            <a:tailEnd/>
          </a:ln>
        </p:spPr>
      </p:pic>
      <p:pic>
        <p:nvPicPr>
          <p:cNvPr id="45059" name="Picture 2"/>
          <p:cNvPicPr>
            <a:picLocks noChangeAspect="1" noChangeArrowheads="1"/>
          </p:cNvPicPr>
          <p:nvPr/>
        </p:nvPicPr>
        <p:blipFill>
          <a:blip r:embed="rId4"/>
          <a:srcRect l="903" b="2393"/>
          <a:stretch>
            <a:fillRect/>
          </a:stretch>
        </p:blipFill>
        <p:spPr bwMode="auto">
          <a:xfrm>
            <a:off x="2411413" y="3484563"/>
            <a:ext cx="3946525" cy="1468437"/>
          </a:xfrm>
          <a:prstGeom prst="rect">
            <a:avLst/>
          </a:prstGeom>
          <a:noFill/>
          <a:ln w="9525">
            <a:noFill/>
            <a:miter lim="800000"/>
            <a:headEnd/>
            <a:tailEnd/>
          </a:ln>
        </p:spPr>
      </p:pic>
      <p:sp>
        <p:nvSpPr>
          <p:cNvPr id="12" name="Rettangolo 15"/>
          <p:cNvSpPr>
            <a:spLocks noChangeArrowheads="1"/>
          </p:cNvSpPr>
          <p:nvPr/>
        </p:nvSpPr>
        <p:spPr bwMode="auto">
          <a:xfrm>
            <a:off x="2484438" y="5376863"/>
            <a:ext cx="3887787" cy="701675"/>
          </a:xfrm>
          <a:prstGeom prst="rect">
            <a:avLst/>
          </a:prstGeom>
          <a:solidFill>
            <a:srgbClr val="008000"/>
          </a:solidFill>
          <a:ln w="9525">
            <a:noFill/>
            <a:miter lim="800000"/>
            <a:headEnd/>
            <a:tailEnd/>
          </a:ln>
        </p:spPr>
        <p:txBody>
          <a:bodyPr anchor="ctr">
            <a:spAutoFit/>
          </a:bodyPr>
          <a:lstStyle/>
          <a:p>
            <a:pPr algn="ctr">
              <a:defRPr/>
            </a:pPr>
            <a:r>
              <a:rPr lang="it-IT" sz="2000" dirty="0">
                <a:effectLst>
                  <a:outerShdw blurRad="38100" dist="38100" dir="2700000" algn="tl">
                    <a:srgbClr val="C0C0C0"/>
                  </a:outerShdw>
                </a:effectLst>
              </a:rPr>
              <a:t>Perdita di p27 nei tumori dei pazienti affetti</a:t>
            </a:r>
          </a:p>
        </p:txBody>
      </p:sp>
      <p:sp>
        <p:nvSpPr>
          <p:cNvPr id="45061" name="Rettangolo 13"/>
          <p:cNvSpPr>
            <a:spLocks noChangeArrowheads="1"/>
          </p:cNvSpPr>
          <p:nvPr/>
        </p:nvSpPr>
        <p:spPr bwMode="auto">
          <a:xfrm>
            <a:off x="4498975" y="4953000"/>
            <a:ext cx="1657350" cy="307975"/>
          </a:xfrm>
          <a:prstGeom prst="rect">
            <a:avLst/>
          </a:prstGeom>
          <a:noFill/>
          <a:ln w="9525">
            <a:noFill/>
            <a:miter lim="800000"/>
            <a:headEnd/>
            <a:tailEnd/>
          </a:ln>
        </p:spPr>
        <p:txBody>
          <a:bodyPr>
            <a:spAutoFit/>
          </a:bodyPr>
          <a:lstStyle/>
          <a:p>
            <a:pPr algn="ctr"/>
            <a:r>
              <a:rPr lang="en-US" altLang="it-IT" sz="1400"/>
              <a:t>wild-type p27</a:t>
            </a:r>
            <a:endParaRPr lang="it-IT" altLang="it-IT" sz="1400"/>
          </a:p>
        </p:txBody>
      </p:sp>
      <p:sp>
        <p:nvSpPr>
          <p:cNvPr id="25607" name="Rettangolo 14"/>
          <p:cNvSpPr>
            <a:spLocks noChangeArrowheads="1"/>
          </p:cNvSpPr>
          <p:nvPr/>
        </p:nvSpPr>
        <p:spPr bwMode="auto">
          <a:xfrm>
            <a:off x="3067050" y="3073400"/>
            <a:ext cx="2724150" cy="400050"/>
          </a:xfrm>
          <a:prstGeom prst="rect">
            <a:avLst/>
          </a:prstGeom>
          <a:noFill/>
          <a:ln w="9525">
            <a:noFill/>
            <a:miter lim="800000"/>
            <a:headEnd/>
            <a:tailEnd/>
          </a:ln>
        </p:spPr>
        <p:txBody>
          <a:bodyPr wrap="none">
            <a:spAutoFit/>
          </a:bodyPr>
          <a:lstStyle/>
          <a:p>
            <a:pPr>
              <a:defRPr/>
            </a:pPr>
            <a:r>
              <a:rPr lang="en-US" altLang="it-IT" sz="2000" dirty="0" err="1">
                <a:solidFill>
                  <a:srgbClr val="FFFFFF"/>
                </a:solidFill>
                <a:effectLst>
                  <a:outerShdw blurRad="38100" dist="38100" dir="2700000" algn="tl">
                    <a:srgbClr val="000000">
                      <a:alpha val="43137"/>
                    </a:srgbClr>
                  </a:outerShdw>
                </a:effectLst>
              </a:rPr>
              <a:t>carcinoide</a:t>
            </a:r>
            <a:r>
              <a:rPr lang="en-US" altLang="it-IT" sz="2000" dirty="0">
                <a:solidFill>
                  <a:srgbClr val="FFFFFF"/>
                </a:solidFill>
                <a:effectLst>
                  <a:outerShdw blurRad="38100" dist="38100" dir="2700000" algn="tl">
                    <a:srgbClr val="000000">
                      <a:alpha val="43137"/>
                    </a:srgbClr>
                  </a:outerShdw>
                </a:effectLst>
              </a:rPr>
              <a:t> </a:t>
            </a:r>
            <a:r>
              <a:rPr lang="en-US" altLang="it-IT" sz="2000" dirty="0" err="1">
                <a:solidFill>
                  <a:srgbClr val="FFFFFF"/>
                </a:solidFill>
                <a:effectLst>
                  <a:outerShdw blurRad="38100" dist="38100" dir="2700000" algn="tl">
                    <a:srgbClr val="000000">
                      <a:alpha val="43137"/>
                    </a:srgbClr>
                  </a:outerShdw>
                </a:effectLst>
              </a:rPr>
              <a:t>bronchiale</a:t>
            </a:r>
            <a:endParaRPr lang="it-IT" altLang="it-IT" sz="2000" dirty="0">
              <a:effectLst>
                <a:outerShdw blurRad="38100" dist="38100" dir="2700000" algn="tl">
                  <a:srgbClr val="000000">
                    <a:alpha val="43137"/>
                  </a:srgbClr>
                </a:outerShdw>
              </a:effectLst>
              <a:latin typeface="Times New Roman" pitchFamily="18" charset="0"/>
            </a:endParaRPr>
          </a:p>
        </p:txBody>
      </p:sp>
      <p:sp>
        <p:nvSpPr>
          <p:cNvPr id="45063" name="Rettangolo 15"/>
          <p:cNvSpPr>
            <a:spLocks noChangeArrowheads="1"/>
          </p:cNvSpPr>
          <p:nvPr/>
        </p:nvSpPr>
        <p:spPr bwMode="auto">
          <a:xfrm>
            <a:off x="1547813" y="4953000"/>
            <a:ext cx="2938462" cy="307975"/>
          </a:xfrm>
          <a:prstGeom prst="rect">
            <a:avLst/>
          </a:prstGeom>
          <a:noFill/>
          <a:ln w="9525">
            <a:noFill/>
            <a:miter lim="800000"/>
            <a:headEnd/>
            <a:tailEnd/>
          </a:ln>
        </p:spPr>
        <p:txBody>
          <a:bodyPr>
            <a:spAutoFit/>
          </a:bodyPr>
          <a:lstStyle/>
          <a:p>
            <a:r>
              <a:rPr lang="en-US" altLang="it-IT" sz="1400">
                <a:solidFill>
                  <a:srgbClr val="FFFFFF"/>
                </a:solidFill>
              </a:rPr>
              <a:t>P69L mutation-positive patient </a:t>
            </a:r>
          </a:p>
        </p:txBody>
      </p:sp>
      <p:sp>
        <p:nvSpPr>
          <p:cNvPr id="14" name="Rectangle 10"/>
          <p:cNvSpPr>
            <a:spLocks noChangeArrowheads="1"/>
          </p:cNvSpPr>
          <p:nvPr/>
        </p:nvSpPr>
        <p:spPr bwMode="auto">
          <a:xfrm>
            <a:off x="227013" y="1393825"/>
            <a:ext cx="1392237" cy="522288"/>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008000"/>
                </a:solidFill>
                <a:effectLst>
                  <a:outerShdw blurRad="38100" dist="38100" dir="2700000" algn="tl">
                    <a:srgbClr val="000000"/>
                  </a:outerShdw>
                </a:effectLst>
              </a:rPr>
              <a:t>MEN 4</a:t>
            </a:r>
            <a:endParaRPr lang="it-IT" sz="2800" b="1" dirty="0">
              <a:solidFill>
                <a:srgbClr val="008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09"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pic>
        <p:nvPicPr>
          <p:cNvPr id="17410" name="Picture 4"/>
          <p:cNvPicPr>
            <a:picLocks noChangeAspect="1" noChangeArrowheads="1"/>
          </p:cNvPicPr>
          <p:nvPr/>
        </p:nvPicPr>
        <p:blipFill>
          <a:blip r:embed="rId3"/>
          <a:srcRect/>
          <a:stretch>
            <a:fillRect/>
          </a:stretch>
        </p:blipFill>
        <p:spPr bwMode="auto">
          <a:xfrm>
            <a:off x="1766888" y="1485900"/>
            <a:ext cx="5610225" cy="428625"/>
          </a:xfrm>
          <a:prstGeom prst="rect">
            <a:avLst/>
          </a:prstGeom>
          <a:noFill/>
          <a:ln w="9525">
            <a:noFill/>
            <a:miter lim="800000"/>
            <a:headEnd/>
            <a:tailEnd/>
          </a:ln>
        </p:spPr>
      </p:pic>
      <p:pic>
        <p:nvPicPr>
          <p:cNvPr id="17411" name="Picture 5"/>
          <p:cNvPicPr>
            <a:picLocks noChangeAspect="1" noChangeArrowheads="1"/>
          </p:cNvPicPr>
          <p:nvPr/>
        </p:nvPicPr>
        <p:blipFill>
          <a:blip r:embed="rId4"/>
          <a:srcRect/>
          <a:stretch>
            <a:fillRect/>
          </a:stretch>
        </p:blipFill>
        <p:spPr bwMode="auto">
          <a:xfrm>
            <a:off x="2038350" y="2095500"/>
            <a:ext cx="5067300" cy="4000500"/>
          </a:xfrm>
          <a:prstGeom prst="rect">
            <a:avLst/>
          </a:prstGeom>
          <a:noFill/>
          <a:ln w="9525">
            <a:noFill/>
            <a:miter lim="800000"/>
            <a:headEnd/>
            <a:tailEnd/>
          </a:ln>
        </p:spPr>
      </p:pic>
      <p:sp>
        <p:nvSpPr>
          <p:cNvPr id="27" name="Rectangle 2"/>
          <p:cNvSpPr>
            <a:spLocks noChangeArrowheads="1"/>
          </p:cNvSpPr>
          <p:nvPr/>
        </p:nvSpPr>
        <p:spPr bwMode="auto">
          <a:xfrm>
            <a:off x="3421063" y="6081713"/>
            <a:ext cx="2574925" cy="246062"/>
          </a:xfrm>
          <a:prstGeom prst="rect">
            <a:avLst/>
          </a:prstGeom>
          <a:noFill/>
          <a:ln w="9525">
            <a:noFill/>
            <a:miter lim="800000"/>
            <a:headEnd/>
            <a:tailEnd/>
          </a:ln>
          <a:effectLst/>
        </p:spPr>
        <p:txBody>
          <a:bodyPr wrap="none">
            <a:spAutoFit/>
          </a:bodyPr>
          <a:lstStyle/>
          <a:p>
            <a:pPr algn="ctr">
              <a:defRPr/>
            </a:pPr>
            <a:r>
              <a:rPr lang="it-IT" sz="1000" dirty="0">
                <a:effectLst>
                  <a:outerShdw blurRad="38100" dist="38100" dir="2700000" algn="tl">
                    <a:srgbClr val="000000"/>
                  </a:outerShdw>
                </a:effectLst>
                <a:latin typeface="+mn-lt"/>
              </a:rPr>
              <a:t>Weber </a:t>
            </a:r>
            <a:r>
              <a:rPr lang="it-IT" sz="1000" dirty="0" err="1">
                <a:effectLst>
                  <a:outerShdw blurRad="38100" dist="38100" dir="2700000" algn="tl">
                    <a:srgbClr val="000000"/>
                  </a:outerShdw>
                </a:effectLst>
                <a:latin typeface="+mn-lt"/>
              </a:rPr>
              <a:t>et</a:t>
            </a:r>
            <a:r>
              <a:rPr lang="it-IT" sz="1000" dirty="0">
                <a:effectLst>
                  <a:outerShdw blurRad="38100" dist="38100" dir="2700000" algn="tl">
                    <a:srgbClr val="000000"/>
                  </a:outerShdw>
                </a:effectLst>
                <a:latin typeface="+mn-lt"/>
              </a:rPr>
              <a:t> al.</a:t>
            </a:r>
            <a:r>
              <a:rPr lang="it-IT" sz="1000" dirty="0">
                <a:latin typeface="+mn-lt"/>
              </a:rPr>
              <a:t> </a:t>
            </a:r>
            <a:r>
              <a:rPr lang="it-IT" sz="1000" dirty="0" err="1">
                <a:latin typeface="+mn-lt"/>
              </a:rPr>
              <a:t>Endocr-Relat</a:t>
            </a:r>
            <a:r>
              <a:rPr lang="it-IT" sz="1000" dirty="0">
                <a:latin typeface="+mn-lt"/>
              </a:rPr>
              <a:t> </a:t>
            </a:r>
            <a:r>
              <a:rPr lang="it-IT" sz="1000" dirty="0" err="1">
                <a:latin typeface="+mn-lt"/>
              </a:rPr>
              <a:t>Cancer</a:t>
            </a:r>
            <a:r>
              <a:rPr lang="it-IT" sz="1000" dirty="0">
                <a:latin typeface="+mn-lt"/>
              </a:rPr>
              <a:t> 2017; 24:10</a:t>
            </a:r>
            <a:endParaRPr lang="it-IT" sz="1000" dirty="0">
              <a:effectLst>
                <a:outerShdw blurRad="38100" dist="38100" dir="2700000" algn="tl">
                  <a:srgbClr val="000000"/>
                </a:outerShdw>
              </a:effectLst>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ttangolo 18"/>
          <p:cNvSpPr>
            <a:spLocks noChangeArrowheads="1"/>
          </p:cNvSpPr>
          <p:nvPr/>
        </p:nvSpPr>
        <p:spPr bwMode="auto">
          <a:xfrm>
            <a:off x="2339975" y="4292600"/>
            <a:ext cx="4535488" cy="277813"/>
          </a:xfrm>
          <a:prstGeom prst="rect">
            <a:avLst/>
          </a:prstGeom>
          <a:noFill/>
          <a:ln w="9525">
            <a:noFill/>
            <a:miter lim="800000"/>
            <a:headEnd/>
            <a:tailEnd/>
          </a:ln>
        </p:spPr>
        <p:txBody>
          <a:bodyPr>
            <a:spAutoFit/>
          </a:bodyPr>
          <a:lstStyle/>
          <a:p>
            <a:pPr algn="ctr"/>
            <a:r>
              <a:rPr lang="it-IT" sz="1200"/>
              <a:t>Marinoni et al. Neuroendocrinology 2011;93:19–28</a:t>
            </a:r>
          </a:p>
        </p:txBody>
      </p:sp>
      <p:sp>
        <p:nvSpPr>
          <p:cNvPr id="21" name="Rettangolo 20"/>
          <p:cNvSpPr/>
          <p:nvPr/>
        </p:nvSpPr>
        <p:spPr>
          <a:xfrm>
            <a:off x="1835150" y="2852738"/>
            <a:ext cx="5437188" cy="1385887"/>
          </a:xfrm>
          <a:prstGeom prst="rect">
            <a:avLst/>
          </a:prstGeom>
          <a:solidFill>
            <a:srgbClr val="FF0000"/>
          </a:solidFill>
        </p:spPr>
        <p:txBody>
          <a:bodyPr>
            <a:spAutoFit/>
          </a:bodyPr>
          <a:lstStyle/>
          <a:p>
            <a:pPr algn="ctr">
              <a:defRPr/>
            </a:pPr>
            <a:r>
              <a:rPr lang="en-US" sz="2800" dirty="0">
                <a:effectLst>
                  <a:outerShdw blurRad="38100" dist="38100" dir="2700000" algn="tl">
                    <a:srgbClr val="000000">
                      <a:alpha val="43137"/>
                    </a:srgbClr>
                  </a:outerShdw>
                </a:effectLst>
              </a:rPr>
              <a:t>CDKN1B is a new tumor susceptibility gene for multiple </a:t>
            </a:r>
            <a:r>
              <a:rPr lang="it-IT" sz="2800" dirty="0">
                <a:effectLst>
                  <a:outerShdw blurRad="38100" dist="38100" dir="2700000" algn="tl">
                    <a:srgbClr val="000000">
                      <a:alpha val="43137"/>
                    </a:srgbClr>
                  </a:outerShdw>
                </a:effectLst>
              </a:rPr>
              <a:t>neuroendocrine </a:t>
            </a:r>
            <a:r>
              <a:rPr lang="it-IT" sz="2800" dirty="0" err="1">
                <a:effectLst>
                  <a:outerShdw blurRad="38100" dist="38100" dir="2700000" algn="tl">
                    <a:srgbClr val="000000">
                      <a:alpha val="43137"/>
                    </a:srgbClr>
                  </a:outerShdw>
                </a:effectLst>
              </a:rPr>
              <a:t>tumors</a:t>
            </a:r>
            <a:endParaRPr lang="it-IT" sz="2800" dirty="0">
              <a:effectLst>
                <a:outerShdw blurRad="38100" dist="38100" dir="2700000" algn="tl">
                  <a:srgbClr val="000000">
                    <a:alpha val="43137"/>
                  </a:srgbClr>
                </a:outerShdw>
              </a:effectLst>
            </a:endParaRPr>
          </a:p>
        </p:txBody>
      </p:sp>
      <p:sp>
        <p:nvSpPr>
          <p:cNvPr id="22" name="Rettangolo 21"/>
          <p:cNvSpPr/>
          <p:nvPr/>
        </p:nvSpPr>
        <p:spPr>
          <a:xfrm>
            <a:off x="288925" y="1331913"/>
            <a:ext cx="1668463" cy="646112"/>
          </a:xfrm>
          <a:prstGeom prst="rect">
            <a:avLst/>
          </a:prstGeom>
          <a:solidFill>
            <a:schemeClr val="tx1"/>
          </a:solidFill>
        </p:spPr>
        <p:txBody>
          <a:bodyPr wrap="none">
            <a:spAutoFit/>
          </a:bodyPr>
          <a:lstStyle/>
          <a:p>
            <a:pPr>
              <a:defRPr/>
            </a:pPr>
            <a:r>
              <a:rPr lang="it-IT" sz="3600" dirty="0">
                <a:solidFill>
                  <a:srgbClr val="008000"/>
                </a:solidFill>
                <a:effectLst>
                  <a:outerShdw blurRad="38100" dist="38100" dir="2700000" algn="tl">
                    <a:srgbClr val="000000"/>
                  </a:outerShdw>
                </a:effectLst>
              </a:rPr>
              <a:t>MEN 4</a:t>
            </a:r>
            <a:endParaRPr lang="it-IT" sz="3600" dirty="0">
              <a:solidFill>
                <a:srgbClr val="00800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a:srcRect/>
          <a:stretch>
            <a:fillRect/>
          </a:stretch>
        </p:blipFill>
        <p:spPr bwMode="auto">
          <a:xfrm>
            <a:off x="671513" y="2786063"/>
            <a:ext cx="7258050" cy="2509837"/>
          </a:xfrm>
          <a:prstGeom prst="rect">
            <a:avLst/>
          </a:prstGeom>
          <a:noFill/>
          <a:ln w="9525">
            <a:noFill/>
            <a:miter lim="800000"/>
            <a:headEnd/>
            <a:tailEnd/>
          </a:ln>
        </p:spPr>
      </p:pic>
      <p:sp>
        <p:nvSpPr>
          <p:cNvPr id="19" name="Rettangolo 18"/>
          <p:cNvSpPr/>
          <p:nvPr/>
        </p:nvSpPr>
        <p:spPr>
          <a:xfrm>
            <a:off x="1928813" y="2162175"/>
            <a:ext cx="1587500" cy="461963"/>
          </a:xfrm>
          <a:prstGeom prst="rect">
            <a:avLst/>
          </a:prstGeom>
        </p:spPr>
        <p:txBody>
          <a:bodyPr wrap="none">
            <a:spAutoFit/>
          </a:bodyPr>
          <a:lstStyle/>
          <a:p>
            <a:pPr>
              <a:defRPr/>
            </a:pPr>
            <a:r>
              <a:rPr lang="it-IT" sz="2400" dirty="0">
                <a:effectLst>
                  <a:outerShdw blurRad="38100" dist="38100" dir="2700000" algn="tl">
                    <a:srgbClr val="000000">
                      <a:alpha val="43137"/>
                    </a:srgbClr>
                  </a:outerShdw>
                </a:effectLst>
              </a:rPr>
              <a:t>Wild </a:t>
            </a:r>
            <a:r>
              <a:rPr lang="it-IT" sz="2400" dirty="0" err="1">
                <a:effectLst>
                  <a:outerShdw blurRad="38100" dist="38100" dir="2700000" algn="tl">
                    <a:srgbClr val="000000">
                      <a:alpha val="43137"/>
                    </a:srgbClr>
                  </a:outerShdw>
                </a:effectLst>
              </a:rPr>
              <a:t>type</a:t>
            </a:r>
            <a:endParaRPr lang="it-IT" sz="2400" dirty="0"/>
          </a:p>
        </p:txBody>
      </p:sp>
      <p:sp>
        <p:nvSpPr>
          <p:cNvPr id="20" name="Rettangolo 19"/>
          <p:cNvSpPr/>
          <p:nvPr/>
        </p:nvSpPr>
        <p:spPr>
          <a:xfrm>
            <a:off x="5127625" y="2162175"/>
            <a:ext cx="1135063" cy="461963"/>
          </a:xfrm>
          <a:prstGeom prst="rect">
            <a:avLst/>
          </a:prstGeom>
        </p:spPr>
        <p:txBody>
          <a:bodyPr wrap="none">
            <a:spAutoFit/>
          </a:bodyPr>
          <a:lstStyle/>
          <a:p>
            <a:pPr>
              <a:defRPr/>
            </a:pPr>
            <a:r>
              <a:rPr lang="it-IT" sz="2400" dirty="0" err="1">
                <a:effectLst>
                  <a:outerShdw blurRad="38100" dist="38100" dir="2700000" algn="tl">
                    <a:srgbClr val="000000">
                      <a:alpha val="43137"/>
                    </a:srgbClr>
                  </a:outerShdw>
                </a:effectLst>
              </a:rPr>
              <a:t>Deleto</a:t>
            </a:r>
            <a:endParaRPr lang="it-IT" sz="2400" dirty="0"/>
          </a:p>
        </p:txBody>
      </p:sp>
      <p:sp>
        <p:nvSpPr>
          <p:cNvPr id="21" name="Rettangolo 20"/>
          <p:cNvSpPr/>
          <p:nvPr/>
        </p:nvSpPr>
        <p:spPr>
          <a:xfrm>
            <a:off x="1357313" y="5357813"/>
            <a:ext cx="5857875" cy="400050"/>
          </a:xfrm>
          <a:prstGeom prst="rect">
            <a:avLst/>
          </a:prstGeom>
        </p:spPr>
        <p:txBody>
          <a:bodyPr>
            <a:spAutoFit/>
          </a:bodyPr>
          <a:lstStyle/>
          <a:p>
            <a:pPr algn="ctr">
              <a:defRPr/>
            </a:pPr>
            <a:r>
              <a:rPr lang="it-IT" sz="2000" dirty="0" err="1">
                <a:effectLst>
                  <a:outerShdw blurRad="38100" dist="38100" dir="2700000" algn="tl">
                    <a:srgbClr val="000000">
                      <a:alpha val="43137"/>
                    </a:srgbClr>
                  </a:outerShdw>
                </a:effectLst>
              </a:rPr>
              <a:t>Immunostochimica</a:t>
            </a:r>
            <a:r>
              <a:rPr lang="it-IT" sz="2000" dirty="0">
                <a:effectLst>
                  <a:outerShdw blurRad="38100" dist="38100" dir="2700000" algn="tl">
                    <a:srgbClr val="000000">
                      <a:alpha val="43137"/>
                    </a:srgbClr>
                  </a:outerShdw>
                </a:effectLst>
              </a:rPr>
              <a:t> per p27Kip1</a:t>
            </a:r>
          </a:p>
        </p:txBody>
      </p:sp>
      <p:pic>
        <p:nvPicPr>
          <p:cNvPr id="49157" name="Picture 4"/>
          <p:cNvPicPr>
            <a:picLocks noChangeAspect="1" noChangeArrowheads="1"/>
          </p:cNvPicPr>
          <p:nvPr/>
        </p:nvPicPr>
        <p:blipFill>
          <a:blip r:embed="rId4"/>
          <a:srcRect/>
          <a:stretch>
            <a:fillRect/>
          </a:stretch>
        </p:blipFill>
        <p:spPr bwMode="auto">
          <a:xfrm>
            <a:off x="3071813" y="6005513"/>
            <a:ext cx="2414587" cy="495300"/>
          </a:xfrm>
          <a:prstGeom prst="rect">
            <a:avLst/>
          </a:prstGeom>
          <a:noFill/>
          <a:ln w="9525">
            <a:noFill/>
            <a:miter lim="800000"/>
            <a:headEnd/>
            <a:tailEnd/>
          </a:ln>
        </p:spPr>
      </p:pic>
      <p:sp>
        <p:nvSpPr>
          <p:cNvPr id="17" name="Rettangolo 16"/>
          <p:cNvSpPr/>
          <p:nvPr/>
        </p:nvSpPr>
        <p:spPr>
          <a:xfrm>
            <a:off x="288925" y="1331913"/>
            <a:ext cx="1668463" cy="646112"/>
          </a:xfrm>
          <a:prstGeom prst="rect">
            <a:avLst/>
          </a:prstGeom>
          <a:solidFill>
            <a:schemeClr val="tx1"/>
          </a:solidFill>
        </p:spPr>
        <p:txBody>
          <a:bodyPr wrap="none">
            <a:spAutoFit/>
          </a:bodyPr>
          <a:lstStyle/>
          <a:p>
            <a:pPr>
              <a:defRPr/>
            </a:pPr>
            <a:r>
              <a:rPr lang="it-IT" sz="3600" dirty="0">
                <a:solidFill>
                  <a:srgbClr val="008000"/>
                </a:solidFill>
                <a:effectLst>
                  <a:outerShdw blurRad="38100" dist="38100" dir="2700000" algn="tl">
                    <a:srgbClr val="000000"/>
                  </a:outerShdw>
                </a:effectLst>
              </a:rPr>
              <a:t>MEN 4</a:t>
            </a:r>
            <a:endParaRPr lang="it-IT" sz="3600" dirty="0">
              <a:solidFill>
                <a:srgbClr val="008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srcRect/>
          <a:stretch>
            <a:fillRect/>
          </a:stretch>
        </p:blipFill>
        <p:spPr bwMode="auto">
          <a:xfrm>
            <a:off x="714375" y="2786063"/>
            <a:ext cx="7229475" cy="1990725"/>
          </a:xfrm>
          <a:prstGeom prst="rect">
            <a:avLst/>
          </a:prstGeom>
          <a:noFill/>
          <a:ln w="9525">
            <a:noFill/>
            <a:miter lim="800000"/>
            <a:headEnd/>
            <a:tailEnd/>
          </a:ln>
        </p:spPr>
      </p:pic>
      <p:sp>
        <p:nvSpPr>
          <p:cNvPr id="11" name="Rettangolo 10"/>
          <p:cNvSpPr/>
          <p:nvPr/>
        </p:nvSpPr>
        <p:spPr>
          <a:xfrm>
            <a:off x="1500188" y="4929188"/>
            <a:ext cx="5715000" cy="646112"/>
          </a:xfrm>
          <a:prstGeom prst="rect">
            <a:avLst/>
          </a:prstGeom>
        </p:spPr>
        <p:txBody>
          <a:bodyPr>
            <a:spAutoFit/>
          </a:bodyPr>
          <a:lstStyle/>
          <a:p>
            <a:pPr algn="ctr">
              <a:defRPr/>
            </a:pPr>
            <a:r>
              <a:rPr lang="it-IT" dirty="0" err="1">
                <a:effectLst>
                  <a:outerShdw blurRad="38100" dist="38100" dir="2700000" algn="tl">
                    <a:srgbClr val="000000">
                      <a:alpha val="43137"/>
                    </a:srgbClr>
                  </a:outerShdw>
                </a:effectLst>
              </a:rPr>
              <a:t>Delezione</a:t>
            </a:r>
            <a:r>
              <a:rPr lang="it-IT" dirty="0">
                <a:effectLst>
                  <a:outerShdw blurRad="38100" dist="38100" dir="2700000" algn="tl">
                    <a:srgbClr val="000000">
                      <a:alpha val="43137"/>
                    </a:srgbClr>
                  </a:outerShdw>
                </a:effectLst>
              </a:rPr>
              <a:t> nella regione 5’-UTR del gene CDKN1B</a:t>
            </a:r>
          </a:p>
          <a:p>
            <a:pPr algn="ctr">
              <a:defRPr/>
            </a:pPr>
            <a:r>
              <a:rPr lang="en-US" dirty="0">
                <a:effectLst>
                  <a:outerShdw blurRad="38100" dist="38100" dir="2700000" algn="tl">
                    <a:srgbClr val="000000">
                      <a:alpha val="43137"/>
                    </a:srgbClr>
                  </a:outerShdw>
                </a:effectLst>
              </a:rPr>
              <a:t>(c.-29_-26delAGAG)</a:t>
            </a:r>
            <a:endParaRPr lang="it-IT" dirty="0">
              <a:effectLst>
                <a:outerShdw blurRad="38100" dist="38100" dir="2700000" algn="tl">
                  <a:srgbClr val="000000">
                    <a:alpha val="43137"/>
                  </a:srgbClr>
                </a:outerShdw>
              </a:effectLst>
            </a:endParaRPr>
          </a:p>
        </p:txBody>
      </p:sp>
      <p:pic>
        <p:nvPicPr>
          <p:cNvPr id="51203" name="Picture 4"/>
          <p:cNvPicPr>
            <a:picLocks noChangeAspect="1" noChangeArrowheads="1"/>
          </p:cNvPicPr>
          <p:nvPr/>
        </p:nvPicPr>
        <p:blipFill>
          <a:blip r:embed="rId4"/>
          <a:srcRect/>
          <a:stretch>
            <a:fillRect/>
          </a:stretch>
        </p:blipFill>
        <p:spPr bwMode="auto">
          <a:xfrm>
            <a:off x="3157538" y="6005513"/>
            <a:ext cx="2414587" cy="495300"/>
          </a:xfrm>
          <a:prstGeom prst="rect">
            <a:avLst/>
          </a:prstGeom>
          <a:noFill/>
          <a:ln w="9525">
            <a:noFill/>
            <a:miter lim="800000"/>
            <a:headEnd/>
            <a:tailEnd/>
          </a:ln>
        </p:spPr>
      </p:pic>
      <p:sp>
        <p:nvSpPr>
          <p:cNvPr id="17" name="Rettangolo 16"/>
          <p:cNvSpPr/>
          <p:nvPr/>
        </p:nvSpPr>
        <p:spPr>
          <a:xfrm>
            <a:off x="288925" y="1331913"/>
            <a:ext cx="1668463" cy="646112"/>
          </a:xfrm>
          <a:prstGeom prst="rect">
            <a:avLst/>
          </a:prstGeom>
          <a:solidFill>
            <a:schemeClr val="tx1"/>
          </a:solidFill>
        </p:spPr>
        <p:txBody>
          <a:bodyPr wrap="none">
            <a:spAutoFit/>
          </a:bodyPr>
          <a:lstStyle/>
          <a:p>
            <a:pPr>
              <a:defRPr/>
            </a:pPr>
            <a:r>
              <a:rPr lang="it-IT" sz="3600" dirty="0">
                <a:solidFill>
                  <a:srgbClr val="008000"/>
                </a:solidFill>
                <a:effectLst>
                  <a:outerShdw blurRad="38100" dist="38100" dir="2700000" algn="tl">
                    <a:srgbClr val="000000"/>
                  </a:outerShdw>
                </a:effectLst>
              </a:rPr>
              <a:t>MEN 4</a:t>
            </a:r>
            <a:endParaRPr lang="it-IT" sz="3600" dirty="0">
              <a:solidFill>
                <a:srgbClr val="008000"/>
              </a:solidFill>
            </a:endParaRPr>
          </a:p>
        </p:txBody>
      </p:sp>
      <p:sp>
        <p:nvSpPr>
          <p:cNvPr id="19" name="Rettangolo 18"/>
          <p:cNvSpPr/>
          <p:nvPr/>
        </p:nvSpPr>
        <p:spPr>
          <a:xfrm>
            <a:off x="1928813" y="2162175"/>
            <a:ext cx="1587500" cy="461963"/>
          </a:xfrm>
          <a:prstGeom prst="rect">
            <a:avLst/>
          </a:prstGeom>
        </p:spPr>
        <p:txBody>
          <a:bodyPr wrap="none">
            <a:spAutoFit/>
          </a:bodyPr>
          <a:lstStyle/>
          <a:p>
            <a:pPr>
              <a:defRPr/>
            </a:pPr>
            <a:r>
              <a:rPr lang="it-IT" sz="2400" dirty="0">
                <a:effectLst>
                  <a:outerShdw blurRad="38100" dist="38100" dir="2700000" algn="tl">
                    <a:srgbClr val="000000">
                      <a:alpha val="43137"/>
                    </a:srgbClr>
                  </a:outerShdw>
                </a:effectLst>
              </a:rPr>
              <a:t>Wild </a:t>
            </a:r>
            <a:r>
              <a:rPr lang="it-IT" sz="2400" dirty="0" err="1">
                <a:effectLst>
                  <a:outerShdw blurRad="38100" dist="38100" dir="2700000" algn="tl">
                    <a:srgbClr val="000000">
                      <a:alpha val="43137"/>
                    </a:srgbClr>
                  </a:outerShdw>
                </a:effectLst>
              </a:rPr>
              <a:t>type</a:t>
            </a:r>
            <a:endParaRPr lang="it-IT" sz="2400" dirty="0"/>
          </a:p>
        </p:txBody>
      </p:sp>
      <p:sp>
        <p:nvSpPr>
          <p:cNvPr id="20" name="Rettangolo 19"/>
          <p:cNvSpPr/>
          <p:nvPr/>
        </p:nvSpPr>
        <p:spPr>
          <a:xfrm>
            <a:off x="5127625" y="2162175"/>
            <a:ext cx="1135063" cy="461963"/>
          </a:xfrm>
          <a:prstGeom prst="rect">
            <a:avLst/>
          </a:prstGeom>
        </p:spPr>
        <p:txBody>
          <a:bodyPr wrap="none">
            <a:spAutoFit/>
          </a:bodyPr>
          <a:lstStyle/>
          <a:p>
            <a:pPr>
              <a:defRPr/>
            </a:pPr>
            <a:r>
              <a:rPr lang="it-IT" sz="2400" dirty="0" err="1">
                <a:effectLst>
                  <a:outerShdw blurRad="38100" dist="38100" dir="2700000" algn="tl">
                    <a:srgbClr val="000000">
                      <a:alpha val="43137"/>
                    </a:srgbClr>
                  </a:outerShdw>
                </a:effectLst>
              </a:rPr>
              <a:t>Deleto</a:t>
            </a:r>
            <a:endParaRPr lang="it-IT"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srcRect/>
          <a:stretch>
            <a:fillRect/>
          </a:stretch>
        </p:blipFill>
        <p:spPr bwMode="auto">
          <a:xfrm>
            <a:off x="785813" y="2786063"/>
            <a:ext cx="7253287" cy="2014537"/>
          </a:xfrm>
          <a:prstGeom prst="rect">
            <a:avLst/>
          </a:prstGeom>
          <a:noFill/>
          <a:ln w="9525">
            <a:noFill/>
            <a:miter lim="800000"/>
            <a:headEnd/>
            <a:tailEnd/>
          </a:ln>
        </p:spPr>
      </p:pic>
      <p:sp>
        <p:nvSpPr>
          <p:cNvPr id="11" name="Rettangolo 10"/>
          <p:cNvSpPr/>
          <p:nvPr/>
        </p:nvSpPr>
        <p:spPr>
          <a:xfrm>
            <a:off x="857250" y="4891088"/>
            <a:ext cx="7143750" cy="1016000"/>
          </a:xfrm>
          <a:prstGeom prst="rect">
            <a:avLst/>
          </a:prstGeom>
        </p:spPr>
        <p:txBody>
          <a:bodyPr>
            <a:spAutoFit/>
          </a:bodyPr>
          <a:lstStyle/>
          <a:p>
            <a:pPr algn="ctr">
              <a:defRPr/>
            </a:pPr>
            <a:r>
              <a:rPr lang="it-IT" sz="2000" dirty="0">
                <a:effectLst>
                  <a:outerShdw blurRad="38100" dist="38100" dir="2700000" algn="tl">
                    <a:srgbClr val="000000">
                      <a:alpha val="43137"/>
                    </a:srgbClr>
                  </a:outerShdw>
                </a:effectLst>
              </a:rPr>
              <a:t>Struttura secondaria predetta </a:t>
            </a:r>
          </a:p>
          <a:p>
            <a:pPr algn="ctr">
              <a:defRPr/>
            </a:pPr>
            <a:endParaRPr lang="it-IT" sz="2000" dirty="0">
              <a:effectLst>
                <a:outerShdw blurRad="38100" dist="38100" dir="2700000" algn="tl">
                  <a:srgbClr val="000000">
                    <a:alpha val="43137"/>
                  </a:srgbClr>
                </a:outerShdw>
              </a:effectLst>
            </a:endParaRPr>
          </a:p>
          <a:p>
            <a:pPr algn="ctr">
              <a:defRPr/>
            </a:pPr>
            <a:r>
              <a:rPr lang="it-IT" sz="2000" dirty="0">
                <a:effectLst>
                  <a:outerShdw blurRad="38100" dist="38100" dir="2700000" algn="tl">
                    <a:srgbClr val="000000">
                      <a:alpha val="43137"/>
                    </a:srgbClr>
                  </a:outerShdw>
                </a:effectLst>
              </a:rPr>
              <a:t>www.rna.tbi.univie.ac.at/</a:t>
            </a:r>
            <a:r>
              <a:rPr lang="it-IT" sz="2000" dirty="0" err="1">
                <a:effectLst>
                  <a:outerShdw blurRad="38100" dist="38100" dir="2700000" algn="tl">
                    <a:srgbClr val="000000">
                      <a:alpha val="43137"/>
                    </a:srgbClr>
                  </a:outerShdw>
                </a:effectLst>
              </a:rPr>
              <a:t>cgi-bin</a:t>
            </a:r>
            <a:r>
              <a:rPr lang="it-IT" sz="2000" dirty="0">
                <a:effectLst>
                  <a:outerShdw blurRad="38100" dist="38100" dir="2700000" algn="tl">
                    <a:srgbClr val="000000">
                      <a:alpha val="43137"/>
                    </a:srgbClr>
                  </a:outerShdw>
                </a:effectLst>
              </a:rPr>
              <a:t>/</a:t>
            </a:r>
            <a:r>
              <a:rPr lang="it-IT" sz="2000" dirty="0" err="1">
                <a:effectLst>
                  <a:outerShdw blurRad="38100" dist="38100" dir="2700000" algn="tl">
                    <a:srgbClr val="000000">
                      <a:alpha val="43137"/>
                    </a:srgbClr>
                  </a:outerShdw>
                </a:effectLst>
              </a:rPr>
              <a:t>RNAfold.cgi</a:t>
            </a:r>
            <a:endParaRPr lang="it-IT" sz="2000" dirty="0">
              <a:effectLst>
                <a:outerShdw blurRad="38100" dist="38100" dir="2700000" algn="tl">
                  <a:srgbClr val="000000">
                    <a:alpha val="43137"/>
                  </a:srgbClr>
                </a:outerShdw>
              </a:effectLst>
            </a:endParaRPr>
          </a:p>
        </p:txBody>
      </p:sp>
      <p:pic>
        <p:nvPicPr>
          <p:cNvPr id="53251" name="Picture 4"/>
          <p:cNvPicPr>
            <a:picLocks noChangeAspect="1" noChangeArrowheads="1"/>
          </p:cNvPicPr>
          <p:nvPr/>
        </p:nvPicPr>
        <p:blipFill>
          <a:blip r:embed="rId4"/>
          <a:srcRect/>
          <a:stretch>
            <a:fillRect/>
          </a:stretch>
        </p:blipFill>
        <p:spPr bwMode="auto">
          <a:xfrm>
            <a:off x="3071813" y="6291263"/>
            <a:ext cx="2414587" cy="495300"/>
          </a:xfrm>
          <a:prstGeom prst="rect">
            <a:avLst/>
          </a:prstGeom>
          <a:noFill/>
          <a:ln w="9525">
            <a:noFill/>
            <a:miter lim="800000"/>
            <a:headEnd/>
            <a:tailEnd/>
          </a:ln>
        </p:spPr>
      </p:pic>
      <p:sp>
        <p:nvSpPr>
          <p:cNvPr id="17" name="Rettangolo 16"/>
          <p:cNvSpPr/>
          <p:nvPr/>
        </p:nvSpPr>
        <p:spPr>
          <a:xfrm>
            <a:off x="1928813" y="2162175"/>
            <a:ext cx="1587500" cy="461963"/>
          </a:xfrm>
          <a:prstGeom prst="rect">
            <a:avLst/>
          </a:prstGeom>
        </p:spPr>
        <p:txBody>
          <a:bodyPr wrap="none">
            <a:spAutoFit/>
          </a:bodyPr>
          <a:lstStyle/>
          <a:p>
            <a:pPr>
              <a:defRPr/>
            </a:pPr>
            <a:r>
              <a:rPr lang="it-IT" sz="2400" dirty="0">
                <a:effectLst>
                  <a:outerShdw blurRad="38100" dist="38100" dir="2700000" algn="tl">
                    <a:srgbClr val="000000">
                      <a:alpha val="43137"/>
                    </a:srgbClr>
                  </a:outerShdw>
                </a:effectLst>
              </a:rPr>
              <a:t>Wild </a:t>
            </a:r>
            <a:r>
              <a:rPr lang="it-IT" sz="2400" dirty="0" err="1">
                <a:effectLst>
                  <a:outerShdw blurRad="38100" dist="38100" dir="2700000" algn="tl">
                    <a:srgbClr val="000000">
                      <a:alpha val="43137"/>
                    </a:srgbClr>
                  </a:outerShdw>
                </a:effectLst>
              </a:rPr>
              <a:t>type</a:t>
            </a:r>
            <a:endParaRPr lang="it-IT" sz="2400" dirty="0"/>
          </a:p>
        </p:txBody>
      </p:sp>
      <p:sp>
        <p:nvSpPr>
          <p:cNvPr id="19" name="Rettangolo 18"/>
          <p:cNvSpPr/>
          <p:nvPr/>
        </p:nvSpPr>
        <p:spPr>
          <a:xfrm>
            <a:off x="5127625" y="2162175"/>
            <a:ext cx="1135063" cy="461963"/>
          </a:xfrm>
          <a:prstGeom prst="rect">
            <a:avLst/>
          </a:prstGeom>
        </p:spPr>
        <p:txBody>
          <a:bodyPr wrap="none">
            <a:spAutoFit/>
          </a:bodyPr>
          <a:lstStyle/>
          <a:p>
            <a:pPr>
              <a:defRPr/>
            </a:pPr>
            <a:r>
              <a:rPr lang="it-IT" sz="2400" dirty="0" err="1">
                <a:effectLst>
                  <a:outerShdw blurRad="38100" dist="38100" dir="2700000" algn="tl">
                    <a:srgbClr val="000000">
                      <a:alpha val="43137"/>
                    </a:srgbClr>
                  </a:outerShdw>
                </a:effectLst>
              </a:rPr>
              <a:t>Deleto</a:t>
            </a:r>
            <a:endParaRPr lang="it-IT" sz="2400" dirty="0"/>
          </a:p>
        </p:txBody>
      </p:sp>
      <p:sp>
        <p:nvSpPr>
          <p:cNvPr id="26" name="Rettangolo 25"/>
          <p:cNvSpPr/>
          <p:nvPr/>
        </p:nvSpPr>
        <p:spPr>
          <a:xfrm>
            <a:off x="288925" y="1331913"/>
            <a:ext cx="1668463" cy="646112"/>
          </a:xfrm>
          <a:prstGeom prst="rect">
            <a:avLst/>
          </a:prstGeom>
          <a:solidFill>
            <a:schemeClr val="tx1"/>
          </a:solidFill>
        </p:spPr>
        <p:txBody>
          <a:bodyPr wrap="none">
            <a:spAutoFit/>
          </a:bodyPr>
          <a:lstStyle/>
          <a:p>
            <a:pPr>
              <a:defRPr/>
            </a:pPr>
            <a:r>
              <a:rPr lang="it-IT" sz="3600" dirty="0">
                <a:solidFill>
                  <a:srgbClr val="008000"/>
                </a:solidFill>
                <a:effectLst>
                  <a:outerShdw blurRad="38100" dist="38100" dir="2700000" algn="tl">
                    <a:srgbClr val="000000"/>
                  </a:outerShdw>
                </a:effectLst>
              </a:rPr>
              <a:t>MEN 4</a:t>
            </a:r>
            <a:endParaRPr lang="it-IT" sz="3600" dirty="0">
              <a:solidFill>
                <a:srgbClr val="008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2"/>
          <a:srcRect t="2608"/>
          <a:stretch>
            <a:fillRect/>
          </a:stretch>
        </p:blipFill>
        <p:spPr bwMode="auto">
          <a:xfrm>
            <a:off x="785813" y="2381250"/>
            <a:ext cx="7267575" cy="2690813"/>
          </a:xfrm>
          <a:prstGeom prst="rect">
            <a:avLst/>
          </a:prstGeom>
          <a:noFill/>
          <a:ln w="9525">
            <a:noFill/>
            <a:miter lim="800000"/>
            <a:headEnd/>
            <a:tailEnd/>
          </a:ln>
        </p:spPr>
      </p:pic>
      <p:pic>
        <p:nvPicPr>
          <p:cNvPr id="55298" name="Picture 4"/>
          <p:cNvPicPr>
            <a:picLocks noChangeAspect="1" noChangeArrowheads="1"/>
          </p:cNvPicPr>
          <p:nvPr/>
        </p:nvPicPr>
        <p:blipFill>
          <a:blip r:embed="rId3"/>
          <a:srcRect/>
          <a:stretch>
            <a:fillRect/>
          </a:stretch>
        </p:blipFill>
        <p:spPr bwMode="auto">
          <a:xfrm>
            <a:off x="3071813" y="5357813"/>
            <a:ext cx="2414587" cy="49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15"/>
          <p:cNvSpPr>
            <a:spLocks noChangeArrowheads="1"/>
          </p:cNvSpPr>
          <p:nvPr/>
        </p:nvSpPr>
        <p:spPr bwMode="auto">
          <a:xfrm>
            <a:off x="1258888" y="4508500"/>
            <a:ext cx="6149975" cy="1439863"/>
          </a:xfrm>
          <a:prstGeom prst="roundRect">
            <a:avLst>
              <a:gd name="adj" fmla="val 16667"/>
            </a:avLst>
          </a:prstGeom>
          <a:solidFill>
            <a:srgbClr val="FF0000"/>
          </a:solidFill>
          <a:ln w="9525" algn="ctr">
            <a:solidFill>
              <a:schemeClr val="tx1"/>
            </a:solidFill>
            <a:round/>
            <a:headEnd/>
            <a:tailEnd/>
          </a:ln>
        </p:spPr>
        <p:txBody>
          <a:bodyPr wrap="none" anchor="ctr"/>
          <a:lstStyle>
            <a:lvl1pPr eaLnBrk="0" hangingPunct="0">
              <a:spcBef>
                <a:spcPct val="20000"/>
              </a:spcBef>
              <a:buClr>
                <a:srgbClr val="FF0000"/>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FF0000"/>
              </a:buClr>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FF0000"/>
              </a:buClr>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FF0000"/>
              </a:buClr>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defRPr/>
            </a:pPr>
            <a:r>
              <a:rPr lang="it-IT" altLang="it-IT" sz="2800" dirty="0" smtClean="0">
                <a:effectLst>
                  <a:outerShdw blurRad="38100" dist="38100" dir="2700000" algn="tl">
                    <a:srgbClr val="000000">
                      <a:alpha val="43137"/>
                    </a:srgbClr>
                  </a:outerShdw>
                </a:effectLst>
                <a:latin typeface="Comic Sans MS" panose="030F0702030302020204" pitchFamily="66" charset="0"/>
              </a:rPr>
              <a:t>IL FOLLOW UP </a:t>
            </a:r>
          </a:p>
          <a:p>
            <a:pPr algn="ctr" eaLnBrk="1" hangingPunct="1">
              <a:spcBef>
                <a:spcPct val="0"/>
              </a:spcBef>
              <a:buClrTx/>
              <a:buFontTx/>
              <a:buNone/>
              <a:defRPr/>
            </a:pPr>
            <a:r>
              <a:rPr lang="it-IT" altLang="it-IT" sz="2800" dirty="0" smtClean="0">
                <a:effectLst>
                  <a:outerShdw blurRad="38100" dist="38100" dir="2700000" algn="tl">
                    <a:srgbClr val="000000">
                      <a:alpha val="43137"/>
                    </a:srgbClr>
                  </a:outerShdw>
                </a:effectLst>
                <a:latin typeface="Comic Sans MS" panose="030F0702030302020204" pitchFamily="66" charset="0"/>
              </a:rPr>
              <a:t>E’ IMPERATIVO</a:t>
            </a:r>
          </a:p>
        </p:txBody>
      </p:sp>
      <p:pic>
        <p:nvPicPr>
          <p:cNvPr id="56322"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 name="Rettangolo 1"/>
          <p:cNvSpPr/>
          <p:nvPr/>
        </p:nvSpPr>
        <p:spPr>
          <a:xfrm>
            <a:off x="3732911" y="3239787"/>
            <a:ext cx="1043876"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400" b="1" spc="50" dirty="0">
                <a:ln w="11430"/>
                <a:effectLst>
                  <a:outerShdw blurRad="76200" dist="50800" dir="5400000" algn="tl" rotWithShape="0">
                    <a:srgbClr val="000000">
                      <a:alpha val="65000"/>
                    </a:srgbClr>
                  </a:outerShdw>
                </a:effectLst>
                <a:latin typeface="Arial" pitchFamily="34" charset="0"/>
              </a:rPr>
              <a:t>NO</a:t>
            </a:r>
          </a:p>
        </p:txBody>
      </p:sp>
      <p:sp>
        <p:nvSpPr>
          <p:cNvPr id="21" name="Rectangle 9"/>
          <p:cNvSpPr>
            <a:spLocks noChangeArrowheads="1"/>
          </p:cNvSpPr>
          <p:nvPr/>
        </p:nvSpPr>
        <p:spPr bwMode="auto">
          <a:xfrm>
            <a:off x="1403350" y="1330325"/>
            <a:ext cx="6048375" cy="1200150"/>
          </a:xfrm>
          <a:prstGeom prst="rect">
            <a:avLst/>
          </a:prstGeom>
          <a:noFill/>
          <a:ln w="9525">
            <a:noFill/>
            <a:miter lim="800000"/>
            <a:headEnd/>
            <a:tailEnd/>
          </a:ln>
          <a:effectLst/>
        </p:spPr>
        <p:txBody>
          <a:bodyPr>
            <a:spAutoFit/>
          </a:bodyPr>
          <a:lstStyle/>
          <a:p>
            <a:pPr>
              <a:defRPr/>
            </a:pPr>
            <a:r>
              <a:rPr lang="it-IT" sz="3600" dirty="0">
                <a:effectLst>
                  <a:outerShdw blurRad="38100" dist="38100" dir="2700000" algn="tl">
                    <a:srgbClr val="000000"/>
                  </a:outerShdw>
                </a:effectLst>
              </a:rPr>
              <a:t>Ma quindi il mio paziente non guarisce mai…</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srcRect/>
          <a:stretch>
            <a:fillRect/>
          </a:stretch>
        </p:blipFill>
        <p:spPr bwMode="auto">
          <a:xfrm>
            <a:off x="247650" y="1581150"/>
            <a:ext cx="8591550" cy="4854575"/>
          </a:xfrm>
          <a:prstGeom prst="rect">
            <a:avLst/>
          </a:prstGeom>
          <a:noFill/>
          <a:ln w="9525">
            <a:noFill/>
            <a:miter lim="800000"/>
            <a:headEnd/>
            <a:tailEnd/>
          </a:ln>
        </p:spPr>
      </p:pic>
      <p:sp>
        <p:nvSpPr>
          <p:cNvPr id="3" name="Rettangolo 2"/>
          <p:cNvSpPr/>
          <p:nvPr/>
        </p:nvSpPr>
        <p:spPr>
          <a:xfrm>
            <a:off x="3352800" y="6378575"/>
            <a:ext cx="2800350" cy="276225"/>
          </a:xfrm>
          <a:prstGeom prst="rect">
            <a:avLst/>
          </a:prstGeom>
        </p:spPr>
        <p:txBody>
          <a:bodyPr>
            <a:spAutoFit/>
          </a:bodyPr>
          <a:lstStyle/>
          <a:p>
            <a:pPr>
              <a:defRPr/>
            </a:pPr>
            <a:r>
              <a:rPr lang="en-US" sz="1200" dirty="0">
                <a:latin typeface="+mn-lt"/>
              </a:rPr>
              <a:t>Marini. World J Exp Med. 2015;5(2):124. </a:t>
            </a:r>
            <a:endParaRPr lang="it-IT" sz="1200" dirty="0">
              <a:latin typeface="+mn-lt"/>
            </a:endParaRPr>
          </a:p>
        </p:txBody>
      </p:sp>
      <p:sp>
        <p:nvSpPr>
          <p:cNvPr id="11" name="Rectangle 4"/>
          <p:cNvSpPr>
            <a:spLocks noChangeArrowheads="1"/>
          </p:cNvSpPr>
          <p:nvPr/>
        </p:nvSpPr>
        <p:spPr bwMode="auto">
          <a:xfrm>
            <a:off x="117475" y="960438"/>
            <a:ext cx="7712075" cy="569912"/>
          </a:xfrm>
          <a:prstGeom prst="rect">
            <a:avLst/>
          </a:prstGeom>
          <a:noFill/>
          <a:ln w="9525">
            <a:noFill/>
            <a:miter lim="800000"/>
            <a:headEnd/>
            <a:tailEnd/>
          </a:ln>
          <a:effectLst/>
        </p:spPr>
        <p:txBody>
          <a:bodyPr>
            <a:spAutoFit/>
          </a:bodyPr>
          <a:lstStyle/>
          <a:p>
            <a:pPr>
              <a:lnSpc>
                <a:spcPct val="120000"/>
              </a:lnSpc>
              <a:defRPr/>
            </a:pPr>
            <a:r>
              <a:rPr lang="en-GB" sz="2800" u="sng" dirty="0">
                <a:effectLst>
                  <a:outerShdw blurRad="38100" dist="38100" dir="2700000" algn="tl">
                    <a:srgbClr val="000000"/>
                  </a:outerShdw>
                </a:effectLst>
                <a:cs typeface="Times New Roman" pitchFamily="18" charset="0"/>
              </a:rPr>
              <a:t>Screening </a:t>
            </a:r>
            <a:r>
              <a:rPr lang="en-GB" sz="2800" u="sng" dirty="0" err="1">
                <a:effectLst>
                  <a:outerShdw blurRad="38100" dist="38100" dir="2700000" algn="tl">
                    <a:srgbClr val="000000"/>
                  </a:outerShdw>
                </a:effectLst>
                <a:cs typeface="Times New Roman" pitchFamily="18" charset="0"/>
              </a:rPr>
              <a:t>clinico</a:t>
            </a:r>
            <a:r>
              <a:rPr lang="en-GB" sz="2800" u="sng" dirty="0">
                <a:effectLst>
                  <a:outerShdw blurRad="38100" dist="38100" dir="2700000" algn="tl">
                    <a:srgbClr val="000000"/>
                  </a:outerShdw>
                </a:effectLst>
                <a:cs typeface="Times New Roman" pitchFamily="18" charset="0"/>
              </a:rPr>
              <a:t> e </a:t>
            </a:r>
            <a:r>
              <a:rPr lang="en-GB" sz="2800" u="sng" dirty="0" err="1">
                <a:effectLst>
                  <a:outerShdw blurRad="38100" dist="38100" dir="2700000" algn="tl">
                    <a:srgbClr val="000000"/>
                  </a:outerShdw>
                </a:effectLst>
                <a:cs typeface="Times New Roman" pitchFamily="18" charset="0"/>
              </a:rPr>
              <a:t>biochimico</a:t>
            </a:r>
            <a:endParaRPr lang="en-GB" sz="2800" u="sng" dirty="0">
              <a:effectLst>
                <a:outerShdw blurRad="38100" dist="38100" dir="2700000" algn="tl">
                  <a:srgbClr val="000000"/>
                </a:outerShdw>
              </a:effectLst>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uppo 23"/>
          <p:cNvGrpSpPr>
            <a:grpSpLocks/>
          </p:cNvGrpSpPr>
          <p:nvPr/>
        </p:nvGrpSpPr>
        <p:grpSpPr bwMode="auto">
          <a:xfrm>
            <a:off x="1679575" y="1625600"/>
            <a:ext cx="5292725" cy="5232400"/>
            <a:chOff x="117475" y="1625909"/>
            <a:chExt cx="5292726" cy="5232091"/>
          </a:xfrm>
        </p:grpSpPr>
        <p:sp>
          <p:nvSpPr>
            <p:cNvPr id="23" name="Rettangolo 22"/>
            <p:cNvSpPr/>
            <p:nvPr/>
          </p:nvSpPr>
          <p:spPr bwMode="auto">
            <a:xfrm>
              <a:off x="117475" y="1625909"/>
              <a:ext cx="5292726" cy="5232091"/>
            </a:xfrm>
            <a:prstGeom prst="rect">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pic>
          <p:nvPicPr>
            <p:cNvPr id="59396" name="Picture 3"/>
            <p:cNvPicPr>
              <a:picLocks noChangeAspect="1" noChangeArrowheads="1"/>
            </p:cNvPicPr>
            <p:nvPr/>
          </p:nvPicPr>
          <p:blipFill>
            <a:blip r:embed="rId3"/>
            <a:srcRect/>
            <a:stretch>
              <a:fillRect/>
            </a:stretch>
          </p:blipFill>
          <p:spPr bwMode="auto">
            <a:xfrm>
              <a:off x="197644" y="1625909"/>
              <a:ext cx="3790950" cy="428625"/>
            </a:xfrm>
            <a:prstGeom prst="rect">
              <a:avLst/>
            </a:prstGeom>
            <a:noFill/>
            <a:ln w="9525">
              <a:noFill/>
              <a:miter lim="800000"/>
              <a:headEnd/>
              <a:tailEnd/>
            </a:ln>
          </p:spPr>
        </p:pic>
        <p:pic>
          <p:nvPicPr>
            <p:cNvPr id="59397" name="Picture 4"/>
            <p:cNvPicPr>
              <a:picLocks noChangeAspect="1" noChangeArrowheads="1"/>
            </p:cNvPicPr>
            <p:nvPr/>
          </p:nvPicPr>
          <p:blipFill>
            <a:blip r:embed="rId4"/>
            <a:srcRect/>
            <a:stretch>
              <a:fillRect/>
            </a:stretch>
          </p:blipFill>
          <p:spPr bwMode="auto">
            <a:xfrm>
              <a:off x="180976" y="2043113"/>
              <a:ext cx="5229225" cy="677228"/>
            </a:xfrm>
            <a:prstGeom prst="rect">
              <a:avLst/>
            </a:prstGeom>
            <a:noFill/>
            <a:ln w="9525">
              <a:noFill/>
              <a:miter lim="800000"/>
              <a:headEnd/>
              <a:tailEnd/>
            </a:ln>
          </p:spPr>
        </p:pic>
        <p:pic>
          <p:nvPicPr>
            <p:cNvPr id="59398" name="Picture 6"/>
            <p:cNvPicPr>
              <a:picLocks noChangeAspect="1" noChangeArrowheads="1"/>
            </p:cNvPicPr>
            <p:nvPr/>
          </p:nvPicPr>
          <p:blipFill>
            <a:blip r:embed="rId5"/>
            <a:srcRect/>
            <a:stretch>
              <a:fillRect/>
            </a:stretch>
          </p:blipFill>
          <p:spPr bwMode="auto">
            <a:xfrm>
              <a:off x="193676" y="2705100"/>
              <a:ext cx="5057775" cy="548640"/>
            </a:xfrm>
            <a:prstGeom prst="rect">
              <a:avLst/>
            </a:prstGeom>
            <a:noFill/>
            <a:ln w="9525">
              <a:noFill/>
              <a:miter lim="800000"/>
              <a:headEnd/>
              <a:tailEnd/>
            </a:ln>
          </p:spPr>
        </p:pic>
        <p:pic>
          <p:nvPicPr>
            <p:cNvPr id="59399" name="Picture 7"/>
            <p:cNvPicPr>
              <a:picLocks noChangeAspect="1" noChangeArrowheads="1"/>
            </p:cNvPicPr>
            <p:nvPr/>
          </p:nvPicPr>
          <p:blipFill>
            <a:blip r:embed="rId6"/>
            <a:srcRect/>
            <a:stretch>
              <a:fillRect/>
            </a:stretch>
          </p:blipFill>
          <p:spPr bwMode="auto">
            <a:xfrm>
              <a:off x="155576" y="3219450"/>
              <a:ext cx="5126355" cy="3531870"/>
            </a:xfrm>
            <a:prstGeom prst="rect">
              <a:avLst/>
            </a:prstGeom>
            <a:noFill/>
            <a:ln w="9525">
              <a:noFill/>
              <a:miter lim="800000"/>
              <a:headEnd/>
              <a:tailEnd/>
            </a:ln>
          </p:spPr>
        </p:pic>
      </p:grpSp>
      <p:sp>
        <p:nvSpPr>
          <p:cNvPr id="20" name="Rectangle 4"/>
          <p:cNvSpPr>
            <a:spLocks noChangeArrowheads="1"/>
          </p:cNvSpPr>
          <p:nvPr/>
        </p:nvSpPr>
        <p:spPr bwMode="auto">
          <a:xfrm>
            <a:off x="117475" y="960438"/>
            <a:ext cx="7712075" cy="569912"/>
          </a:xfrm>
          <a:prstGeom prst="rect">
            <a:avLst/>
          </a:prstGeom>
          <a:noFill/>
          <a:ln w="9525">
            <a:noFill/>
            <a:miter lim="800000"/>
            <a:headEnd/>
            <a:tailEnd/>
          </a:ln>
          <a:effectLst/>
        </p:spPr>
        <p:txBody>
          <a:bodyPr>
            <a:spAutoFit/>
          </a:bodyPr>
          <a:lstStyle/>
          <a:p>
            <a:pPr>
              <a:lnSpc>
                <a:spcPct val="120000"/>
              </a:lnSpc>
              <a:defRPr/>
            </a:pPr>
            <a:r>
              <a:rPr lang="en-GB" sz="2800" u="sng" dirty="0">
                <a:effectLst>
                  <a:outerShdw blurRad="38100" dist="38100" dir="2700000" algn="tl">
                    <a:srgbClr val="000000"/>
                  </a:outerShdw>
                </a:effectLst>
                <a:cs typeface="Times New Roman" pitchFamily="18" charset="0"/>
              </a:rPr>
              <a:t>Screening </a:t>
            </a:r>
            <a:r>
              <a:rPr lang="en-GB" sz="2800" u="sng" dirty="0" err="1">
                <a:effectLst>
                  <a:outerShdw blurRad="38100" dist="38100" dir="2700000" algn="tl">
                    <a:srgbClr val="000000"/>
                  </a:outerShdw>
                </a:effectLst>
                <a:cs typeface="Times New Roman" pitchFamily="18" charset="0"/>
              </a:rPr>
              <a:t>clinico</a:t>
            </a:r>
            <a:r>
              <a:rPr lang="en-GB" sz="2800" u="sng" dirty="0">
                <a:effectLst>
                  <a:outerShdw blurRad="38100" dist="38100" dir="2700000" algn="tl">
                    <a:srgbClr val="000000"/>
                  </a:outerShdw>
                </a:effectLst>
                <a:cs typeface="Times New Roman" pitchFamily="18" charset="0"/>
              </a:rPr>
              <a:t> e </a:t>
            </a:r>
            <a:r>
              <a:rPr lang="en-GB" sz="2800" u="sng" dirty="0" err="1">
                <a:effectLst>
                  <a:outerShdw blurRad="38100" dist="38100" dir="2700000" algn="tl">
                    <a:srgbClr val="000000"/>
                  </a:outerShdw>
                </a:effectLst>
                <a:cs typeface="Times New Roman" pitchFamily="18" charset="0"/>
              </a:rPr>
              <a:t>biochimico</a:t>
            </a:r>
            <a:endParaRPr lang="en-GB" sz="2800" u="sng" dirty="0">
              <a:effectLst>
                <a:outerShdw blurRad="38100" dist="38100" dir="2700000" algn="tl">
                  <a:srgbClr val="000000"/>
                </a:outerShdw>
              </a:effectLst>
              <a:cs typeface="Times New Roman"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uppo 20"/>
          <p:cNvGrpSpPr>
            <a:grpSpLocks/>
          </p:cNvGrpSpPr>
          <p:nvPr/>
        </p:nvGrpSpPr>
        <p:grpSpPr bwMode="auto">
          <a:xfrm>
            <a:off x="1355725" y="1854200"/>
            <a:ext cx="5578475" cy="4318000"/>
            <a:chOff x="1355725" y="1854509"/>
            <a:chExt cx="5578475" cy="4317754"/>
          </a:xfrm>
        </p:grpSpPr>
        <p:sp>
          <p:nvSpPr>
            <p:cNvPr id="20" name="Rettangolo 19"/>
            <p:cNvSpPr/>
            <p:nvPr/>
          </p:nvSpPr>
          <p:spPr bwMode="auto">
            <a:xfrm>
              <a:off x="1355725" y="1854509"/>
              <a:ext cx="5578475" cy="4317754"/>
            </a:xfrm>
            <a:prstGeom prst="rect">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pic>
          <p:nvPicPr>
            <p:cNvPr id="61444" name="Picture 3"/>
            <p:cNvPicPr>
              <a:picLocks noChangeAspect="1" noChangeArrowheads="1"/>
            </p:cNvPicPr>
            <p:nvPr/>
          </p:nvPicPr>
          <p:blipFill>
            <a:blip r:embed="rId3"/>
            <a:srcRect/>
            <a:stretch>
              <a:fillRect/>
            </a:stretch>
          </p:blipFill>
          <p:spPr bwMode="auto">
            <a:xfrm>
              <a:off x="1435894" y="1854509"/>
              <a:ext cx="3790950" cy="428625"/>
            </a:xfrm>
            <a:prstGeom prst="rect">
              <a:avLst/>
            </a:prstGeom>
            <a:noFill/>
            <a:ln w="9525">
              <a:noFill/>
              <a:miter lim="800000"/>
              <a:headEnd/>
              <a:tailEnd/>
            </a:ln>
          </p:spPr>
        </p:pic>
        <p:pic>
          <p:nvPicPr>
            <p:cNvPr id="61445" name="Picture 4"/>
            <p:cNvPicPr>
              <a:picLocks noChangeAspect="1" noChangeArrowheads="1"/>
            </p:cNvPicPr>
            <p:nvPr/>
          </p:nvPicPr>
          <p:blipFill>
            <a:blip r:embed="rId4"/>
            <a:srcRect/>
            <a:stretch>
              <a:fillRect/>
            </a:stretch>
          </p:blipFill>
          <p:spPr bwMode="auto">
            <a:xfrm>
              <a:off x="1419226" y="2271713"/>
              <a:ext cx="5229225" cy="677228"/>
            </a:xfrm>
            <a:prstGeom prst="rect">
              <a:avLst/>
            </a:prstGeom>
            <a:noFill/>
            <a:ln w="9525">
              <a:noFill/>
              <a:miter lim="800000"/>
              <a:headEnd/>
              <a:tailEnd/>
            </a:ln>
          </p:spPr>
        </p:pic>
        <p:pic>
          <p:nvPicPr>
            <p:cNvPr id="61446" name="Picture 2"/>
            <p:cNvPicPr>
              <a:picLocks noChangeAspect="1" noChangeArrowheads="1"/>
            </p:cNvPicPr>
            <p:nvPr/>
          </p:nvPicPr>
          <p:blipFill>
            <a:blip r:embed="rId5"/>
            <a:srcRect/>
            <a:stretch>
              <a:fillRect/>
            </a:stretch>
          </p:blipFill>
          <p:spPr bwMode="auto">
            <a:xfrm>
              <a:off x="1419226" y="2948941"/>
              <a:ext cx="5032058" cy="1954530"/>
            </a:xfrm>
            <a:prstGeom prst="rect">
              <a:avLst/>
            </a:prstGeom>
            <a:noFill/>
            <a:ln w="9525">
              <a:noFill/>
              <a:miter lim="800000"/>
              <a:headEnd/>
              <a:tailEnd/>
            </a:ln>
          </p:spPr>
        </p:pic>
        <p:pic>
          <p:nvPicPr>
            <p:cNvPr id="61447" name="Picture 3"/>
            <p:cNvPicPr>
              <a:picLocks noChangeAspect="1" noChangeArrowheads="1"/>
            </p:cNvPicPr>
            <p:nvPr/>
          </p:nvPicPr>
          <p:blipFill>
            <a:blip r:embed="rId6"/>
            <a:srcRect/>
            <a:stretch>
              <a:fillRect/>
            </a:stretch>
          </p:blipFill>
          <p:spPr bwMode="auto">
            <a:xfrm>
              <a:off x="1394461" y="4882579"/>
              <a:ext cx="5152073" cy="565785"/>
            </a:xfrm>
            <a:prstGeom prst="rect">
              <a:avLst/>
            </a:prstGeom>
            <a:noFill/>
            <a:ln w="9525">
              <a:noFill/>
              <a:miter lim="800000"/>
              <a:headEnd/>
              <a:tailEnd/>
            </a:ln>
          </p:spPr>
        </p:pic>
        <p:pic>
          <p:nvPicPr>
            <p:cNvPr id="61448" name="Picture 4"/>
            <p:cNvPicPr>
              <a:picLocks noChangeAspect="1" noChangeArrowheads="1"/>
            </p:cNvPicPr>
            <p:nvPr/>
          </p:nvPicPr>
          <p:blipFill>
            <a:blip r:embed="rId7"/>
            <a:srcRect/>
            <a:stretch>
              <a:fillRect/>
            </a:stretch>
          </p:blipFill>
          <p:spPr bwMode="auto">
            <a:xfrm>
              <a:off x="1435894" y="5448364"/>
              <a:ext cx="4620578" cy="505778"/>
            </a:xfrm>
            <a:prstGeom prst="rect">
              <a:avLst/>
            </a:prstGeom>
            <a:noFill/>
            <a:ln w="9525">
              <a:noFill/>
              <a:miter lim="800000"/>
              <a:headEnd/>
              <a:tailEnd/>
            </a:ln>
          </p:spPr>
        </p:pic>
      </p:grpSp>
      <p:sp>
        <p:nvSpPr>
          <p:cNvPr id="22" name="Rectangle 4"/>
          <p:cNvSpPr>
            <a:spLocks noChangeArrowheads="1"/>
          </p:cNvSpPr>
          <p:nvPr/>
        </p:nvSpPr>
        <p:spPr bwMode="auto">
          <a:xfrm>
            <a:off x="117475" y="960438"/>
            <a:ext cx="7712075" cy="569912"/>
          </a:xfrm>
          <a:prstGeom prst="rect">
            <a:avLst/>
          </a:prstGeom>
          <a:noFill/>
          <a:ln w="9525">
            <a:noFill/>
            <a:miter lim="800000"/>
            <a:headEnd/>
            <a:tailEnd/>
          </a:ln>
          <a:effectLst/>
        </p:spPr>
        <p:txBody>
          <a:bodyPr>
            <a:spAutoFit/>
          </a:bodyPr>
          <a:lstStyle/>
          <a:p>
            <a:pPr>
              <a:lnSpc>
                <a:spcPct val="120000"/>
              </a:lnSpc>
              <a:defRPr/>
            </a:pPr>
            <a:r>
              <a:rPr lang="en-GB" sz="2800" u="sng" dirty="0">
                <a:effectLst>
                  <a:outerShdw blurRad="38100" dist="38100" dir="2700000" algn="tl">
                    <a:srgbClr val="000000"/>
                  </a:outerShdw>
                </a:effectLst>
                <a:cs typeface="Times New Roman" pitchFamily="18" charset="0"/>
              </a:rPr>
              <a:t>Screening </a:t>
            </a:r>
            <a:r>
              <a:rPr lang="en-GB" sz="2800" u="sng" dirty="0" err="1">
                <a:effectLst>
                  <a:outerShdw blurRad="38100" dist="38100" dir="2700000" algn="tl">
                    <a:srgbClr val="000000"/>
                  </a:outerShdw>
                </a:effectLst>
                <a:cs typeface="Times New Roman" pitchFamily="18" charset="0"/>
              </a:rPr>
              <a:t>clinico</a:t>
            </a:r>
            <a:r>
              <a:rPr lang="en-GB" sz="2800" u="sng" dirty="0">
                <a:effectLst>
                  <a:outerShdw blurRad="38100" dist="38100" dir="2700000" algn="tl">
                    <a:srgbClr val="000000"/>
                  </a:outerShdw>
                </a:effectLst>
                <a:cs typeface="Times New Roman" pitchFamily="18" charset="0"/>
              </a:rPr>
              <a:t> e </a:t>
            </a:r>
            <a:r>
              <a:rPr lang="en-GB" sz="2800" u="sng" dirty="0" err="1">
                <a:effectLst>
                  <a:outerShdw blurRad="38100" dist="38100" dir="2700000" algn="tl">
                    <a:srgbClr val="000000"/>
                  </a:outerShdw>
                </a:effectLst>
                <a:cs typeface="Times New Roman" pitchFamily="18" charset="0"/>
              </a:rPr>
              <a:t>biochimico</a:t>
            </a:r>
            <a:endParaRPr lang="en-GB" sz="2800" u="sng" dirty="0">
              <a:effectLst>
                <a:outerShdw blurRad="38100" dist="38100" dir="2700000" algn="tl">
                  <a:srgbClr val="000000"/>
                </a:outerShdw>
              </a:effectLst>
              <a:cs typeface="Times New Roman"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421063" y="6100763"/>
            <a:ext cx="2574925" cy="246062"/>
          </a:xfrm>
          <a:prstGeom prst="rect">
            <a:avLst/>
          </a:prstGeom>
          <a:noFill/>
          <a:ln w="9525">
            <a:noFill/>
            <a:miter lim="800000"/>
            <a:headEnd/>
            <a:tailEnd/>
          </a:ln>
          <a:effectLst/>
        </p:spPr>
        <p:txBody>
          <a:bodyPr wrap="none">
            <a:spAutoFit/>
          </a:bodyPr>
          <a:lstStyle/>
          <a:p>
            <a:pPr algn="ctr">
              <a:defRPr/>
            </a:pPr>
            <a:r>
              <a:rPr lang="it-IT" sz="1000" dirty="0">
                <a:effectLst>
                  <a:outerShdw blurRad="38100" dist="38100" dir="2700000" algn="tl">
                    <a:srgbClr val="000000"/>
                  </a:outerShdw>
                </a:effectLst>
                <a:latin typeface="+mn-lt"/>
              </a:rPr>
              <a:t>Weber </a:t>
            </a:r>
            <a:r>
              <a:rPr lang="it-IT" sz="1000" dirty="0" err="1">
                <a:effectLst>
                  <a:outerShdw blurRad="38100" dist="38100" dir="2700000" algn="tl">
                    <a:srgbClr val="000000"/>
                  </a:outerShdw>
                </a:effectLst>
                <a:latin typeface="+mn-lt"/>
              </a:rPr>
              <a:t>et</a:t>
            </a:r>
            <a:r>
              <a:rPr lang="it-IT" sz="1000" dirty="0">
                <a:effectLst>
                  <a:outerShdw blurRad="38100" dist="38100" dir="2700000" algn="tl">
                    <a:srgbClr val="000000"/>
                  </a:outerShdw>
                </a:effectLst>
                <a:latin typeface="+mn-lt"/>
              </a:rPr>
              <a:t> al.</a:t>
            </a:r>
            <a:r>
              <a:rPr lang="it-IT" sz="1000" dirty="0">
                <a:latin typeface="+mn-lt"/>
              </a:rPr>
              <a:t> </a:t>
            </a:r>
            <a:r>
              <a:rPr lang="it-IT" sz="1000" dirty="0" err="1">
                <a:latin typeface="+mn-lt"/>
              </a:rPr>
              <a:t>Endocr-Relat</a:t>
            </a:r>
            <a:r>
              <a:rPr lang="it-IT" sz="1000" dirty="0">
                <a:latin typeface="+mn-lt"/>
              </a:rPr>
              <a:t> </a:t>
            </a:r>
            <a:r>
              <a:rPr lang="it-IT" sz="1000" dirty="0" err="1">
                <a:latin typeface="+mn-lt"/>
              </a:rPr>
              <a:t>Cancer</a:t>
            </a:r>
            <a:r>
              <a:rPr lang="it-IT" sz="1000" dirty="0">
                <a:latin typeface="+mn-lt"/>
              </a:rPr>
              <a:t> 2017; 24:10</a:t>
            </a:r>
            <a:endParaRPr lang="it-IT" sz="1000" dirty="0">
              <a:effectLst>
                <a:outerShdw blurRad="38100" dist="38100" dir="2700000" algn="tl">
                  <a:srgbClr val="000000"/>
                </a:outerShdw>
              </a:effectLst>
              <a:latin typeface="+mn-lt"/>
            </a:endParaRPr>
          </a:p>
        </p:txBody>
      </p:sp>
      <p:grpSp>
        <p:nvGrpSpPr>
          <p:cNvPr id="63490" name="Gruppo 9"/>
          <p:cNvGrpSpPr>
            <a:grpSpLocks/>
          </p:cNvGrpSpPr>
          <p:nvPr/>
        </p:nvGrpSpPr>
        <p:grpSpPr bwMode="auto">
          <a:xfrm>
            <a:off x="1047750" y="1790700"/>
            <a:ext cx="7239000" cy="1662113"/>
            <a:chOff x="1609726" y="1847850"/>
            <a:chExt cx="6191250" cy="1090613"/>
          </a:xfrm>
        </p:grpSpPr>
        <p:sp>
          <p:nvSpPr>
            <p:cNvPr id="9" name="Rettangolo 8"/>
            <p:cNvSpPr/>
            <p:nvPr/>
          </p:nvSpPr>
          <p:spPr bwMode="auto">
            <a:xfrm>
              <a:off x="1609726" y="1847850"/>
              <a:ext cx="6191250" cy="1090613"/>
            </a:xfrm>
            <a:prstGeom prst="rect">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pic>
          <p:nvPicPr>
            <p:cNvPr id="63496" name="Picture 2"/>
            <p:cNvPicPr>
              <a:picLocks noChangeAspect="1" noChangeArrowheads="1"/>
            </p:cNvPicPr>
            <p:nvPr/>
          </p:nvPicPr>
          <p:blipFill>
            <a:blip r:embed="rId2"/>
            <a:srcRect/>
            <a:stretch>
              <a:fillRect/>
            </a:stretch>
          </p:blipFill>
          <p:spPr bwMode="auto">
            <a:xfrm>
              <a:off x="2314575" y="1957388"/>
              <a:ext cx="4514850" cy="981075"/>
            </a:xfrm>
            <a:prstGeom prst="rect">
              <a:avLst/>
            </a:prstGeom>
            <a:noFill/>
            <a:ln w="9525">
              <a:noFill/>
              <a:miter lim="800000"/>
              <a:headEnd/>
              <a:tailEnd/>
            </a:ln>
          </p:spPr>
        </p:pic>
        <p:pic>
          <p:nvPicPr>
            <p:cNvPr id="63497" name="Picture 3"/>
            <p:cNvPicPr>
              <a:picLocks noChangeAspect="1" noChangeArrowheads="1"/>
            </p:cNvPicPr>
            <p:nvPr/>
          </p:nvPicPr>
          <p:blipFill>
            <a:blip r:embed="rId3"/>
            <a:srcRect/>
            <a:stretch>
              <a:fillRect/>
            </a:stretch>
          </p:blipFill>
          <p:spPr bwMode="auto">
            <a:xfrm>
              <a:off x="1647825" y="1957388"/>
              <a:ext cx="666750" cy="219075"/>
            </a:xfrm>
            <a:prstGeom prst="rect">
              <a:avLst/>
            </a:prstGeom>
            <a:noFill/>
            <a:ln w="9525">
              <a:noFill/>
              <a:miter lim="800000"/>
              <a:headEnd/>
              <a:tailEnd/>
            </a:ln>
          </p:spPr>
        </p:pic>
        <p:pic>
          <p:nvPicPr>
            <p:cNvPr id="63498" name="Picture 4"/>
            <p:cNvPicPr>
              <a:picLocks noChangeAspect="1" noChangeArrowheads="1"/>
            </p:cNvPicPr>
            <p:nvPr/>
          </p:nvPicPr>
          <p:blipFill>
            <a:blip r:embed="rId4"/>
            <a:srcRect/>
            <a:stretch>
              <a:fillRect/>
            </a:stretch>
          </p:blipFill>
          <p:spPr bwMode="auto">
            <a:xfrm>
              <a:off x="6772275" y="2671763"/>
              <a:ext cx="1028700" cy="228600"/>
            </a:xfrm>
            <a:prstGeom prst="rect">
              <a:avLst/>
            </a:prstGeom>
            <a:noFill/>
            <a:ln w="9525">
              <a:noFill/>
              <a:miter lim="800000"/>
              <a:headEnd/>
              <a:tailEnd/>
            </a:ln>
          </p:spPr>
        </p:pic>
      </p:grpSp>
      <p:grpSp>
        <p:nvGrpSpPr>
          <p:cNvPr id="63491" name="Gruppo 11"/>
          <p:cNvGrpSpPr>
            <a:grpSpLocks/>
          </p:cNvGrpSpPr>
          <p:nvPr/>
        </p:nvGrpSpPr>
        <p:grpSpPr bwMode="auto">
          <a:xfrm>
            <a:off x="1463675" y="4210050"/>
            <a:ext cx="6508750" cy="1895475"/>
            <a:chOff x="1463866" y="3714750"/>
            <a:chExt cx="6508559" cy="1895475"/>
          </a:xfrm>
        </p:grpSpPr>
        <p:pic>
          <p:nvPicPr>
            <p:cNvPr id="63493" name="Picture 2"/>
            <p:cNvPicPr>
              <a:picLocks noChangeAspect="1" noChangeArrowheads="1"/>
            </p:cNvPicPr>
            <p:nvPr/>
          </p:nvPicPr>
          <p:blipFill>
            <a:blip r:embed="rId5"/>
            <a:srcRect/>
            <a:stretch>
              <a:fillRect/>
            </a:stretch>
          </p:blipFill>
          <p:spPr bwMode="auto">
            <a:xfrm>
              <a:off x="1463866" y="3714750"/>
              <a:ext cx="6508559" cy="1895475"/>
            </a:xfrm>
            <a:prstGeom prst="rect">
              <a:avLst/>
            </a:prstGeom>
            <a:noFill/>
            <a:ln w="9525">
              <a:noFill/>
              <a:miter lim="800000"/>
              <a:headEnd/>
              <a:tailEnd/>
            </a:ln>
          </p:spPr>
        </p:pic>
        <p:sp>
          <p:nvSpPr>
            <p:cNvPr id="11" name="Rettangolo 10"/>
            <p:cNvSpPr/>
            <p:nvPr/>
          </p:nvSpPr>
          <p:spPr bwMode="auto">
            <a:xfrm>
              <a:off x="7391417" y="5257800"/>
              <a:ext cx="581008" cy="347663"/>
            </a:xfrm>
            <a:prstGeom prst="rect">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grpSp>
      <p:sp>
        <p:nvSpPr>
          <p:cNvPr id="20" name="Rettangolo 19"/>
          <p:cNvSpPr/>
          <p:nvPr/>
        </p:nvSpPr>
        <p:spPr>
          <a:xfrm>
            <a:off x="2728913" y="3438525"/>
            <a:ext cx="3919537" cy="276225"/>
          </a:xfrm>
          <a:prstGeom prst="rect">
            <a:avLst/>
          </a:prstGeom>
        </p:spPr>
        <p:txBody>
          <a:bodyPr anchor="ctr">
            <a:spAutoFit/>
          </a:bodyPr>
          <a:lstStyle/>
          <a:p>
            <a:pPr>
              <a:defRPr/>
            </a:pPr>
            <a:r>
              <a:rPr lang="it-IT" sz="1200" dirty="0" err="1">
                <a:latin typeface="+mn-lt"/>
              </a:rPr>
              <a:t>Agarwal</a:t>
            </a:r>
            <a:r>
              <a:rPr lang="it-IT" sz="1200" dirty="0">
                <a:latin typeface="+mn-lt"/>
              </a:rPr>
              <a:t> </a:t>
            </a:r>
            <a:r>
              <a:rPr lang="it-IT" sz="1200" dirty="0" err="1">
                <a:latin typeface="+mn-lt"/>
              </a:rPr>
              <a:t>Endocrine-Related</a:t>
            </a:r>
            <a:r>
              <a:rPr lang="it-IT" sz="1200" dirty="0">
                <a:latin typeface="+mn-lt"/>
              </a:rPr>
              <a:t> </a:t>
            </a:r>
            <a:r>
              <a:rPr lang="it-IT" sz="1200" dirty="0" err="1">
                <a:latin typeface="+mn-lt"/>
              </a:rPr>
              <a:t>Cancer</a:t>
            </a:r>
            <a:r>
              <a:rPr lang="it-IT" sz="1200" dirty="0">
                <a:latin typeface="+mn-lt"/>
              </a:rPr>
              <a:t> (2017) </a:t>
            </a:r>
            <a:r>
              <a:rPr lang="it-IT" sz="1200" b="1" dirty="0">
                <a:latin typeface="+mn-lt"/>
              </a:rPr>
              <a:t>24, T119–T134 </a:t>
            </a:r>
            <a:endParaRPr lang="it-IT" sz="1200"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312738" y="1331913"/>
            <a:ext cx="1249362" cy="646112"/>
          </a:xfrm>
          <a:prstGeom prst="rect">
            <a:avLst/>
          </a:prstGeom>
          <a:solidFill>
            <a:srgbClr val="FF0000"/>
          </a:solidFill>
        </p:spPr>
        <p:txBody>
          <a:bodyPr wrap="none">
            <a:spAutoFit/>
          </a:bodyPr>
          <a:lstStyle/>
          <a:p>
            <a:pPr>
              <a:defRPr/>
            </a:pPr>
            <a:r>
              <a:rPr lang="it-IT" sz="3600" dirty="0">
                <a:effectLst>
                  <a:outerShdw blurRad="38100" dist="38100" dir="2700000" algn="tl">
                    <a:srgbClr val="000000"/>
                  </a:outerShdw>
                </a:effectLst>
              </a:rPr>
              <a:t>MEN</a:t>
            </a:r>
            <a:endParaRPr lang="it-IT" sz="3600" dirty="0"/>
          </a:p>
        </p:txBody>
      </p:sp>
      <p:sp>
        <p:nvSpPr>
          <p:cNvPr id="19458" name="AutoShape 8"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19459" name="AutoShape 10"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19460" name="AutoShape 12"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19461" name="AutoShape 4" descr="Risultati immagini per MEN1"/>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pic>
        <p:nvPicPr>
          <p:cNvPr id="19462" name="Picture 8" descr="Immagine correlata"/>
          <p:cNvPicPr>
            <a:picLocks noChangeAspect="1" noChangeArrowheads="1"/>
          </p:cNvPicPr>
          <p:nvPr/>
        </p:nvPicPr>
        <p:blipFill>
          <a:blip r:embed="rId3"/>
          <a:srcRect/>
          <a:stretch>
            <a:fillRect/>
          </a:stretch>
        </p:blipFill>
        <p:spPr bwMode="auto">
          <a:xfrm>
            <a:off x="1646238" y="2306638"/>
            <a:ext cx="4953000" cy="3962400"/>
          </a:xfrm>
          <a:prstGeom prst="rect">
            <a:avLst/>
          </a:prstGeom>
          <a:noFill/>
          <a:ln w="9525">
            <a:noFill/>
            <a:miter lim="800000"/>
            <a:headEnd/>
            <a:tailEnd/>
          </a:ln>
        </p:spPr>
      </p:pic>
      <p:sp>
        <p:nvSpPr>
          <p:cNvPr id="19463" name="AutoShape 10" descr="Risultati immagini per iperparatiroidism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19464" name="AutoShape 12" descr="Risultati immagini per iperparatiroidism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grpSp>
        <p:nvGrpSpPr>
          <p:cNvPr id="19465" name="Gruppo 31"/>
          <p:cNvGrpSpPr>
            <a:grpSpLocks/>
          </p:cNvGrpSpPr>
          <p:nvPr/>
        </p:nvGrpSpPr>
        <p:grpSpPr bwMode="auto">
          <a:xfrm>
            <a:off x="4103688" y="2306638"/>
            <a:ext cx="1292225" cy="3995737"/>
            <a:chOff x="3953690" y="2306538"/>
            <a:chExt cx="1292974" cy="3995767"/>
          </a:xfrm>
        </p:grpSpPr>
        <p:sp>
          <p:nvSpPr>
            <p:cNvPr id="23" name="Rettangolo 22"/>
            <p:cNvSpPr/>
            <p:nvPr/>
          </p:nvSpPr>
          <p:spPr bwMode="auto">
            <a:xfrm>
              <a:off x="3953690" y="2306538"/>
              <a:ext cx="1292974" cy="3962430"/>
            </a:xfrm>
            <a:prstGeom prst="rect">
              <a:avLst/>
            </a:prstGeom>
            <a:solidFill>
              <a:schemeClr val="tx1"/>
            </a:solidFill>
            <a:ln w="28575" cap="flat" cmpd="sng" algn="ctr">
              <a:solidFill>
                <a:schemeClr val="bg2"/>
              </a:solid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sp>
          <p:nvSpPr>
            <p:cNvPr id="24" name="Rettangolo 23"/>
            <p:cNvSpPr/>
            <p:nvPr/>
          </p:nvSpPr>
          <p:spPr>
            <a:xfrm>
              <a:off x="4087117" y="2306538"/>
              <a:ext cx="889515" cy="369890"/>
            </a:xfrm>
            <a:prstGeom prst="rect">
              <a:avLst/>
            </a:prstGeom>
          </p:spPr>
          <p:txBody>
            <a:bodyPr wrap="none">
              <a:spAutoFit/>
            </a:bodyPr>
            <a:lstStyle/>
            <a:p>
              <a:pPr>
                <a:defRPr/>
              </a:pPr>
              <a:r>
                <a:rPr lang="en-US" dirty="0">
                  <a:solidFill>
                    <a:srgbClr val="008000"/>
                  </a:solidFill>
                  <a:effectLst>
                    <a:outerShdw blurRad="38100" dist="38100" dir="2700000" algn="tl">
                      <a:srgbClr val="000000">
                        <a:alpha val="43137"/>
                      </a:srgbClr>
                    </a:outerShdw>
                  </a:effectLst>
                  <a:latin typeface="+mj-lt"/>
                </a:rPr>
                <a:t>MEN 4</a:t>
              </a:r>
              <a:endParaRPr lang="it-IT" dirty="0">
                <a:solidFill>
                  <a:srgbClr val="008000"/>
                </a:solidFill>
                <a:latin typeface="+mj-lt"/>
              </a:endParaRPr>
            </a:p>
          </p:txBody>
        </p:sp>
        <p:sp>
          <p:nvSpPr>
            <p:cNvPr id="19472" name="Rettangolo 29"/>
            <p:cNvSpPr>
              <a:spLocks noChangeArrowheads="1"/>
            </p:cNvSpPr>
            <p:nvPr/>
          </p:nvSpPr>
          <p:spPr bwMode="auto">
            <a:xfrm>
              <a:off x="3983164" y="2747486"/>
              <a:ext cx="1263499" cy="3554819"/>
            </a:xfrm>
            <a:prstGeom prst="rect">
              <a:avLst/>
            </a:prstGeom>
            <a:noFill/>
            <a:ln w="9525">
              <a:noFill/>
              <a:miter lim="800000"/>
              <a:headEnd/>
              <a:tailEnd/>
            </a:ln>
          </p:spPr>
          <p:txBody>
            <a:bodyPr>
              <a:spAutoFit/>
            </a:bodyPr>
            <a:lstStyle/>
            <a:p>
              <a:r>
                <a:rPr lang="it-IT" sz="1500">
                  <a:solidFill>
                    <a:srgbClr val="008000"/>
                  </a:solidFill>
                  <a:latin typeface="Arial" charset="0"/>
                </a:rPr>
                <a:t>Pituitary adenoma</a:t>
              </a:r>
            </a:p>
            <a:p>
              <a:endParaRPr lang="it-IT" sz="1500">
                <a:solidFill>
                  <a:srgbClr val="008000"/>
                </a:solidFill>
                <a:latin typeface="Arial" charset="0"/>
              </a:endParaRPr>
            </a:p>
            <a:p>
              <a:endParaRPr lang="it-IT" sz="1500">
                <a:solidFill>
                  <a:srgbClr val="008000"/>
                </a:solidFill>
                <a:latin typeface="Arial" charset="0"/>
              </a:endParaRPr>
            </a:p>
            <a:p>
              <a:r>
                <a:rPr lang="it-IT" sz="1500">
                  <a:solidFill>
                    <a:srgbClr val="008000"/>
                  </a:solidFill>
                  <a:latin typeface="Arial" charset="0"/>
                </a:rPr>
                <a:t>Parathyroid</a:t>
              </a:r>
            </a:p>
            <a:p>
              <a:r>
                <a:rPr lang="it-IT" sz="1500">
                  <a:solidFill>
                    <a:srgbClr val="008000"/>
                  </a:solidFill>
                  <a:latin typeface="Arial" charset="0"/>
                </a:rPr>
                <a:t>Hyperplasia</a:t>
              </a: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r>
                <a:rPr lang="it-IT" sz="1500">
                  <a:solidFill>
                    <a:srgbClr val="008000"/>
                  </a:solidFill>
                  <a:latin typeface="Arial" charset="0"/>
                </a:rPr>
                <a:t>Adrenal</a:t>
              </a:r>
            </a:p>
            <a:p>
              <a:r>
                <a:rPr lang="it-IT" sz="1500">
                  <a:solidFill>
                    <a:srgbClr val="008000"/>
                  </a:solidFill>
                  <a:latin typeface="Arial" charset="0"/>
                </a:rPr>
                <a:t>Renal</a:t>
              </a:r>
            </a:p>
            <a:p>
              <a:r>
                <a:rPr lang="it-IT" sz="1500">
                  <a:solidFill>
                    <a:srgbClr val="008000"/>
                  </a:solidFill>
                  <a:latin typeface="Arial" charset="0"/>
                </a:rPr>
                <a:t>Gonads</a:t>
              </a:r>
            </a:p>
          </p:txBody>
        </p:sp>
      </p:grpSp>
      <p:grpSp>
        <p:nvGrpSpPr>
          <p:cNvPr id="19466" name="Gruppo 21"/>
          <p:cNvGrpSpPr>
            <a:grpSpLocks/>
          </p:cNvGrpSpPr>
          <p:nvPr/>
        </p:nvGrpSpPr>
        <p:grpSpPr bwMode="auto">
          <a:xfrm>
            <a:off x="5362575" y="2314575"/>
            <a:ext cx="1277938" cy="3995738"/>
            <a:chOff x="3953690" y="2306538"/>
            <a:chExt cx="1292974" cy="3995767"/>
          </a:xfrm>
        </p:grpSpPr>
        <p:sp>
          <p:nvSpPr>
            <p:cNvPr id="25" name="Rettangolo 24"/>
            <p:cNvSpPr/>
            <p:nvPr/>
          </p:nvSpPr>
          <p:spPr bwMode="auto">
            <a:xfrm>
              <a:off x="3953690" y="2306538"/>
              <a:ext cx="1292974" cy="3962429"/>
            </a:xfrm>
            <a:prstGeom prst="rect">
              <a:avLst/>
            </a:prstGeom>
            <a:solidFill>
              <a:schemeClr val="tx1"/>
            </a:solidFill>
            <a:ln w="28575" cap="flat" cmpd="sng" algn="ctr">
              <a:solidFill>
                <a:schemeClr val="bg2"/>
              </a:solidFill>
              <a:prstDash val="solid"/>
              <a:round/>
              <a:headEnd type="none" w="med" len="med"/>
              <a:tailEnd type="none" w="med" len="med"/>
            </a:ln>
            <a:effectLst/>
          </p:spPr>
          <p:txBody>
            <a:bodyPr wrap="none"/>
            <a:lstStyle/>
            <a:p>
              <a:pPr>
                <a:defRPr/>
              </a:pPr>
              <a:endParaRPr lang="it-IT">
                <a:solidFill>
                  <a:srgbClr val="CC0000"/>
                </a:solidFill>
                <a:effectLst>
                  <a:outerShdw blurRad="38100" dist="38100" dir="2700000" algn="tl">
                    <a:srgbClr val="000000">
                      <a:alpha val="43137"/>
                    </a:srgbClr>
                  </a:outerShdw>
                </a:effectLst>
              </a:endParaRPr>
            </a:p>
          </p:txBody>
        </p:sp>
        <p:sp>
          <p:nvSpPr>
            <p:cNvPr id="26" name="Rettangolo 25"/>
            <p:cNvSpPr/>
            <p:nvPr/>
          </p:nvSpPr>
          <p:spPr>
            <a:xfrm>
              <a:off x="4087003" y="2306538"/>
              <a:ext cx="793452" cy="369891"/>
            </a:xfrm>
            <a:prstGeom prst="rect">
              <a:avLst/>
            </a:prstGeom>
          </p:spPr>
          <p:txBody>
            <a:bodyPr wrap="none">
              <a:spAutoFit/>
            </a:bodyPr>
            <a:lstStyle/>
            <a:p>
              <a:pPr>
                <a:defRPr/>
              </a:pPr>
              <a:r>
                <a:rPr lang="en-US" dirty="0">
                  <a:solidFill>
                    <a:srgbClr val="CC0000"/>
                  </a:solidFill>
                  <a:effectLst>
                    <a:outerShdw blurRad="38100" dist="38100" dir="2700000" algn="tl">
                      <a:srgbClr val="000000">
                        <a:alpha val="43137"/>
                      </a:srgbClr>
                    </a:outerShdw>
                  </a:effectLst>
                  <a:latin typeface="+mj-lt"/>
                </a:rPr>
                <a:t>3 PAs</a:t>
              </a:r>
              <a:endParaRPr lang="it-IT" dirty="0">
                <a:solidFill>
                  <a:srgbClr val="CC0000"/>
                </a:solidFill>
                <a:latin typeface="+mj-lt"/>
              </a:endParaRPr>
            </a:p>
          </p:txBody>
        </p:sp>
        <p:sp>
          <p:nvSpPr>
            <p:cNvPr id="19469" name="Rettangolo 26"/>
            <p:cNvSpPr>
              <a:spLocks noChangeArrowheads="1"/>
            </p:cNvSpPr>
            <p:nvPr/>
          </p:nvSpPr>
          <p:spPr bwMode="auto">
            <a:xfrm>
              <a:off x="3983164" y="2747486"/>
              <a:ext cx="1263499" cy="3554819"/>
            </a:xfrm>
            <a:prstGeom prst="rect">
              <a:avLst/>
            </a:prstGeom>
            <a:noFill/>
            <a:ln w="9525">
              <a:noFill/>
              <a:miter lim="800000"/>
              <a:headEnd/>
              <a:tailEnd/>
            </a:ln>
          </p:spPr>
          <p:txBody>
            <a:bodyPr>
              <a:spAutoFit/>
            </a:bodyPr>
            <a:lstStyle/>
            <a:p>
              <a:r>
                <a:rPr lang="it-IT" sz="1500">
                  <a:solidFill>
                    <a:srgbClr val="CC0000"/>
                  </a:solidFill>
                  <a:latin typeface="Arial" charset="0"/>
                </a:rPr>
                <a:t>Pituitary adenoma</a:t>
              </a:r>
            </a:p>
            <a:p>
              <a:endParaRPr lang="it-IT" sz="1500">
                <a:solidFill>
                  <a:srgbClr val="CC0000"/>
                </a:solidFill>
                <a:latin typeface="Arial" charset="0"/>
              </a:endParaRPr>
            </a:p>
            <a:p>
              <a:endParaRPr lang="it-IT" sz="1500">
                <a:solidFill>
                  <a:srgbClr val="CC0000"/>
                </a:solidFill>
                <a:latin typeface="Arial" charset="0"/>
              </a:endParaRPr>
            </a:p>
            <a:p>
              <a:r>
                <a:rPr lang="it-IT" sz="1500">
                  <a:solidFill>
                    <a:srgbClr val="CC0000"/>
                  </a:solidFill>
                  <a:latin typeface="Arial" charset="0"/>
                </a:rPr>
                <a:t>Paragan-</a:t>
              </a:r>
            </a:p>
            <a:p>
              <a:r>
                <a:rPr lang="it-IT" sz="1500">
                  <a:solidFill>
                    <a:srgbClr val="CC0000"/>
                  </a:solidFill>
                  <a:latin typeface="Arial" charset="0"/>
                </a:rPr>
                <a:t>glioma </a:t>
              </a: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r>
                <a:rPr lang="it-IT" sz="1500">
                  <a:solidFill>
                    <a:srgbClr val="CC0000"/>
                  </a:solidFill>
                  <a:latin typeface="Arial" charset="0"/>
                </a:rPr>
                <a:t>Pheo-chromo-cytoma</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2" name="AutoShape 18"/>
          <p:cNvSpPr>
            <a:spLocks noChangeArrowheads="1"/>
          </p:cNvSpPr>
          <p:nvPr/>
        </p:nvSpPr>
        <p:spPr bwMode="auto">
          <a:xfrm>
            <a:off x="1414463" y="2424113"/>
            <a:ext cx="5902325" cy="1512887"/>
          </a:xfrm>
          <a:prstGeom prst="foldedCorner">
            <a:avLst>
              <a:gd name="adj" fmla="val 12500"/>
            </a:avLst>
          </a:prstGeom>
          <a:solidFill>
            <a:srgbClr val="FF0000"/>
          </a:solidFill>
          <a:ln w="9525">
            <a:solidFill>
              <a:srgbClr val="00B0F0"/>
            </a:solidFill>
            <a:round/>
            <a:headEnd/>
            <a:tailEnd/>
          </a:ln>
        </p:spPr>
        <p:txBody>
          <a:bodyPr wrap="none" anchor="ctr"/>
          <a:lstStyle/>
          <a:p>
            <a:pPr marL="88900" lvl="1">
              <a:tabLst>
                <a:tab pos="88900" algn="l"/>
              </a:tabLst>
              <a:defRPr/>
            </a:pPr>
            <a:r>
              <a:rPr lang="en-GB" sz="2800" dirty="0">
                <a:effectLst>
                  <a:outerShdw blurRad="38100" dist="38100" dir="2700000" algn="tl">
                    <a:srgbClr val="C0C0C0"/>
                  </a:outerShdw>
                </a:effectLst>
              </a:rPr>
              <a:t>Carcinoma </a:t>
            </a:r>
            <a:r>
              <a:rPr lang="en-GB" sz="2800" dirty="0" err="1">
                <a:effectLst>
                  <a:outerShdw blurRad="38100" dist="38100" dir="2700000" algn="tl">
                    <a:srgbClr val="C0C0C0"/>
                  </a:outerShdw>
                </a:effectLst>
              </a:rPr>
              <a:t>midollare</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della</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tiroide</a:t>
            </a:r>
            <a:endParaRPr lang="en-GB" sz="2800" dirty="0">
              <a:effectLst>
                <a:outerShdw blurRad="38100" dist="38100" dir="2700000" algn="tl">
                  <a:srgbClr val="C0C0C0"/>
                </a:outerShdw>
              </a:effectLst>
            </a:endParaRPr>
          </a:p>
          <a:p>
            <a:pPr marL="88900" lvl="1">
              <a:tabLst>
                <a:tab pos="88900" algn="l"/>
              </a:tabLst>
              <a:defRPr/>
            </a:pPr>
            <a:r>
              <a:rPr lang="en-GB" sz="2800" dirty="0" err="1">
                <a:effectLst>
                  <a:outerShdw blurRad="38100" dist="38100" dir="2700000" algn="tl">
                    <a:srgbClr val="C0C0C0"/>
                  </a:outerShdw>
                </a:effectLst>
              </a:rPr>
              <a:t>Feocromocitoma</a:t>
            </a:r>
            <a:endParaRPr lang="en-GB" sz="2800" dirty="0">
              <a:effectLst>
                <a:outerShdw blurRad="38100" dist="38100" dir="2700000" algn="tl">
                  <a:srgbClr val="C0C0C0"/>
                </a:outerShdw>
              </a:effectLst>
            </a:endParaRPr>
          </a:p>
          <a:p>
            <a:pPr marL="88900" lvl="1">
              <a:tabLst>
                <a:tab pos="88900" algn="l"/>
              </a:tabLst>
              <a:defRPr/>
            </a:pPr>
            <a:r>
              <a:rPr lang="en-GB" sz="2800" dirty="0" err="1">
                <a:effectLst>
                  <a:outerShdw blurRad="38100" dist="38100" dir="2700000" algn="tl">
                    <a:srgbClr val="C0C0C0"/>
                  </a:outerShdw>
                </a:effectLst>
              </a:rPr>
              <a:t>Adenomi</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paratiroidei</a:t>
            </a:r>
            <a:endParaRPr lang="en-GB" sz="2800" dirty="0">
              <a:effectLst>
                <a:outerShdw blurRad="38100" dist="38100" dir="2700000" algn="tl">
                  <a:srgbClr val="C0C0C0"/>
                </a:outerShdw>
              </a:effectLst>
            </a:endParaRPr>
          </a:p>
        </p:txBody>
      </p:sp>
      <p:sp>
        <p:nvSpPr>
          <p:cNvPr id="25" name="Titolo 1"/>
          <p:cNvSpPr txBox="1">
            <a:spLocks/>
          </p:cNvSpPr>
          <p:nvPr/>
        </p:nvSpPr>
        <p:spPr>
          <a:xfrm>
            <a:off x="1522413" y="1125538"/>
            <a:ext cx="5795962" cy="865187"/>
          </a:xfrm>
          <a:prstGeom prst="rect">
            <a:avLst/>
          </a:prstGeom>
        </p:spPr>
        <p:txBody>
          <a:bodyPr anchor="ctr"/>
          <a:lstStyle>
            <a:lvl1pPr algn="ctr" rtl="0" eaLnBrk="0" fontAlgn="base" hangingPunct="0">
              <a:spcBef>
                <a:spcPct val="0"/>
              </a:spcBef>
              <a:spcAft>
                <a:spcPct val="0"/>
              </a:spcAft>
              <a:defRPr sz="3600" b="1" kern="1200">
                <a:solidFill>
                  <a:srgbClr val="A80101"/>
                </a:solidFill>
                <a:latin typeface="Arial"/>
                <a:ea typeface="ＭＳ Ｐゴシック" charset="0"/>
                <a:cs typeface="Arial"/>
              </a:defRPr>
            </a:lvl1pPr>
            <a:lvl2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it-IT" altLang="it-IT" sz="3200" b="0" dirty="0" smtClean="0">
                <a:solidFill>
                  <a:schemeClr val="tx1"/>
                </a:solidFill>
                <a:effectLst>
                  <a:outerShdw blurRad="38100" dist="38100" dir="2700000" algn="tl">
                    <a:srgbClr val="000000"/>
                  </a:outerShdw>
                </a:effectLst>
                <a:latin typeface="Comic Sans MS" pitchFamily="66" charset="0"/>
              </a:rPr>
              <a:t>Quando pensare alla MEN2?</a:t>
            </a:r>
            <a:endParaRPr lang="it-IT" altLang="it-IT" sz="3200" b="0" dirty="0" smtClean="0">
              <a:solidFill>
                <a:schemeClr val="tx1"/>
              </a:solidFill>
              <a:latin typeface="Arial" charset="0"/>
              <a:ea typeface="ＭＳ Ｐゴシック" pitchFamily="34" charset="-128"/>
            </a:endParaRPr>
          </a:p>
        </p:txBody>
      </p:sp>
      <p:sp>
        <p:nvSpPr>
          <p:cNvPr id="37" name="Rectangle 2"/>
          <p:cNvSpPr>
            <a:spLocks noChangeArrowheads="1"/>
          </p:cNvSpPr>
          <p:nvPr/>
        </p:nvSpPr>
        <p:spPr bwMode="auto">
          <a:xfrm>
            <a:off x="3287713" y="6291263"/>
            <a:ext cx="2079625" cy="246062"/>
          </a:xfrm>
          <a:prstGeom prst="rect">
            <a:avLst/>
          </a:prstGeom>
          <a:noFill/>
          <a:ln w="9525">
            <a:noFill/>
            <a:miter lim="800000"/>
            <a:headEnd/>
            <a:tailEnd/>
          </a:ln>
          <a:effectLst/>
        </p:spPr>
        <p:txBody>
          <a:bodyPr wrap="none">
            <a:spAutoFit/>
          </a:bodyPr>
          <a:lstStyle/>
          <a:p>
            <a:pPr algn="ctr">
              <a:defRPr/>
            </a:pPr>
            <a:r>
              <a:rPr lang="it-IT" sz="1000" dirty="0" err="1">
                <a:effectLst>
                  <a:outerShdw blurRad="38100" dist="38100" dir="2700000" algn="tl">
                    <a:srgbClr val="000000"/>
                  </a:outerShdw>
                </a:effectLst>
                <a:latin typeface="+mn-lt"/>
              </a:rPr>
              <a:t>Thakker</a:t>
            </a:r>
            <a:r>
              <a:rPr lang="it-IT" sz="1000" dirty="0">
                <a:effectLst>
                  <a:outerShdw blurRad="38100" dist="38100" dir="2700000" algn="tl">
                    <a:srgbClr val="000000"/>
                  </a:outerShdw>
                </a:effectLst>
                <a:latin typeface="+mn-lt"/>
              </a:rPr>
              <a:t> J </a:t>
            </a:r>
            <a:r>
              <a:rPr lang="it-IT" sz="1000" dirty="0" err="1">
                <a:effectLst>
                  <a:outerShdw blurRad="38100" dist="38100" dir="2700000" algn="tl">
                    <a:srgbClr val="000000"/>
                  </a:outerShdw>
                </a:effectLst>
                <a:latin typeface="+mn-lt"/>
              </a:rPr>
              <a:t>Intern</a:t>
            </a:r>
            <a:r>
              <a:rPr lang="it-IT" sz="1000" dirty="0">
                <a:effectLst>
                  <a:outerShdw blurRad="38100" dist="38100" dir="2700000" algn="tl">
                    <a:srgbClr val="000000"/>
                  </a:outerShdw>
                </a:effectLst>
                <a:latin typeface="+mn-lt"/>
              </a:rPr>
              <a:t> </a:t>
            </a:r>
            <a:r>
              <a:rPr lang="it-IT" sz="1000" dirty="0" err="1">
                <a:effectLst>
                  <a:outerShdw blurRad="38100" dist="38100" dir="2700000" algn="tl">
                    <a:srgbClr val="000000"/>
                  </a:outerShdw>
                </a:effectLst>
                <a:latin typeface="+mn-lt"/>
              </a:rPr>
              <a:t>Med</a:t>
            </a:r>
            <a:r>
              <a:rPr lang="it-IT" sz="1000" dirty="0">
                <a:effectLst>
                  <a:outerShdw blurRad="38100" dist="38100" dir="2700000" algn="tl">
                    <a:srgbClr val="000000"/>
                  </a:outerShdw>
                </a:effectLst>
                <a:latin typeface="+mn-lt"/>
              </a:rPr>
              <a:t> </a:t>
            </a:r>
            <a:r>
              <a:rPr lang="it-IT" sz="1000" dirty="0">
                <a:latin typeface="+mn-lt"/>
              </a:rPr>
              <a:t>2016; 280:584</a:t>
            </a:r>
            <a:endParaRPr lang="it-IT" sz="1000" dirty="0">
              <a:effectLst>
                <a:outerShdw blurRad="38100" dist="38100" dir="2700000" algn="tl">
                  <a:srgbClr val="000000"/>
                </a:outerShdw>
              </a:effectLst>
              <a:latin typeface="+mn-lt"/>
            </a:endParaRPr>
          </a:p>
        </p:txBody>
      </p:sp>
      <p:sp>
        <p:nvSpPr>
          <p:cNvPr id="19" name="Rectangle 10"/>
          <p:cNvSpPr>
            <a:spLocks noChangeArrowheads="1"/>
          </p:cNvSpPr>
          <p:nvPr/>
        </p:nvSpPr>
        <p:spPr bwMode="auto">
          <a:xfrm>
            <a:off x="1414463" y="1841500"/>
            <a:ext cx="1655762"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2A</a:t>
            </a:r>
            <a:endParaRPr lang="it-IT" sz="2800" b="1" dirty="0">
              <a:solidFill>
                <a:srgbClr val="FF0000"/>
              </a:solidFill>
              <a:effectLst>
                <a:outerShdw blurRad="38100" dist="38100" dir="2700000" algn="tl">
                  <a:srgbClr val="000000"/>
                </a:outerShdw>
              </a:effectLst>
            </a:endParaRPr>
          </a:p>
        </p:txBody>
      </p:sp>
      <p:sp>
        <p:nvSpPr>
          <p:cNvPr id="20" name="Rectangle 10"/>
          <p:cNvSpPr>
            <a:spLocks noChangeArrowheads="1"/>
          </p:cNvSpPr>
          <p:nvPr/>
        </p:nvSpPr>
        <p:spPr bwMode="auto">
          <a:xfrm>
            <a:off x="1414463" y="4184650"/>
            <a:ext cx="1619250"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2B</a:t>
            </a:r>
            <a:endParaRPr lang="it-IT" sz="2800" b="1" dirty="0">
              <a:solidFill>
                <a:srgbClr val="FF0000"/>
              </a:solidFill>
              <a:effectLst>
                <a:outerShdw blurRad="38100" dist="38100" dir="2700000" algn="tl">
                  <a:srgbClr val="000000"/>
                </a:outerShdw>
              </a:effectLst>
            </a:endParaRPr>
          </a:p>
        </p:txBody>
      </p:sp>
      <p:sp>
        <p:nvSpPr>
          <p:cNvPr id="26" name="AutoShape 18"/>
          <p:cNvSpPr>
            <a:spLocks noChangeArrowheads="1"/>
          </p:cNvSpPr>
          <p:nvPr/>
        </p:nvSpPr>
        <p:spPr bwMode="auto">
          <a:xfrm>
            <a:off x="1414463" y="4746625"/>
            <a:ext cx="5902325" cy="1512888"/>
          </a:xfrm>
          <a:prstGeom prst="foldedCorner">
            <a:avLst>
              <a:gd name="adj" fmla="val 12500"/>
            </a:avLst>
          </a:prstGeom>
          <a:solidFill>
            <a:srgbClr val="FF3300"/>
          </a:solidFill>
          <a:ln w="9525">
            <a:solidFill>
              <a:srgbClr val="00B0F0"/>
            </a:solidFill>
            <a:round/>
            <a:headEnd/>
            <a:tailEnd/>
          </a:ln>
        </p:spPr>
        <p:txBody>
          <a:bodyPr wrap="none" anchor="ctr"/>
          <a:lstStyle/>
          <a:p>
            <a:pPr marL="88900" lvl="1">
              <a:tabLst>
                <a:tab pos="88900" algn="l"/>
              </a:tabLst>
              <a:defRPr/>
            </a:pPr>
            <a:r>
              <a:rPr lang="en-GB" sz="2800" dirty="0">
                <a:effectLst>
                  <a:outerShdw blurRad="38100" dist="38100" dir="2700000" algn="tl">
                    <a:srgbClr val="C0C0C0"/>
                  </a:outerShdw>
                </a:effectLst>
              </a:rPr>
              <a:t>Carcinoma </a:t>
            </a:r>
            <a:r>
              <a:rPr lang="en-GB" sz="2800" dirty="0" err="1">
                <a:effectLst>
                  <a:outerShdw blurRad="38100" dist="38100" dir="2700000" algn="tl">
                    <a:srgbClr val="C0C0C0"/>
                  </a:outerShdw>
                </a:effectLst>
              </a:rPr>
              <a:t>midollare</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della</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tiroide</a:t>
            </a:r>
            <a:endParaRPr lang="en-GB" sz="2800" dirty="0">
              <a:effectLst>
                <a:outerShdw blurRad="38100" dist="38100" dir="2700000" algn="tl">
                  <a:srgbClr val="C0C0C0"/>
                </a:outerShdw>
              </a:effectLst>
            </a:endParaRPr>
          </a:p>
          <a:p>
            <a:pPr marL="88900" lvl="1">
              <a:tabLst>
                <a:tab pos="88900" algn="l"/>
              </a:tabLst>
              <a:defRPr/>
            </a:pPr>
            <a:r>
              <a:rPr lang="en-GB" sz="2800" dirty="0" err="1">
                <a:effectLst>
                  <a:outerShdw blurRad="38100" dist="38100" dir="2700000" algn="tl">
                    <a:srgbClr val="C0C0C0"/>
                  </a:outerShdw>
                </a:effectLst>
              </a:rPr>
              <a:t>Feocromocitoma</a:t>
            </a:r>
            <a:endParaRPr lang="en-GB" sz="2800" dirty="0">
              <a:effectLst>
                <a:outerShdw blurRad="38100" dist="38100" dir="2700000" algn="tl">
                  <a:srgbClr val="C0C0C0"/>
                </a:outerShdw>
              </a:effectLst>
            </a:endParaRPr>
          </a:p>
          <a:p>
            <a:pPr marL="88900" lvl="1">
              <a:tabLst>
                <a:tab pos="88900" algn="l"/>
              </a:tabLst>
              <a:defRPr/>
            </a:pPr>
            <a:r>
              <a:rPr lang="en-GB" sz="2800" dirty="0" err="1">
                <a:effectLst>
                  <a:outerShdw blurRad="38100" dist="38100" dir="2700000" algn="tl">
                    <a:srgbClr val="C0C0C0"/>
                  </a:outerShdw>
                </a:effectLst>
              </a:rPr>
              <a:t>Habitus</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marfanoide</a:t>
            </a:r>
            <a:endParaRPr lang="en-GB" sz="2800"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2"/>
          <p:cNvSpPr>
            <a:spLocks noChangeArrowheads="1"/>
          </p:cNvSpPr>
          <p:nvPr/>
        </p:nvSpPr>
        <p:spPr bwMode="auto">
          <a:xfrm>
            <a:off x="217488" y="3422650"/>
            <a:ext cx="3159125" cy="585788"/>
          </a:xfrm>
          <a:prstGeom prst="rect">
            <a:avLst/>
          </a:prstGeom>
          <a:noFill/>
          <a:ln w="9525">
            <a:noFill/>
            <a:miter lim="800000"/>
            <a:headEnd/>
            <a:tailEnd/>
          </a:ln>
          <a:effectLst/>
        </p:spPr>
        <p:txBody>
          <a:bodyPr wrap="none">
            <a:spAutoFit/>
          </a:bodyPr>
          <a:lstStyle/>
          <a:p>
            <a:pPr>
              <a:lnSpc>
                <a:spcPct val="150000"/>
              </a:lnSpc>
              <a:defRPr/>
            </a:pPr>
            <a:r>
              <a:rPr lang="it-IT" sz="2400" dirty="0">
                <a:effectLst>
                  <a:outerShdw blurRad="38100" dist="38100" dir="2700000" algn="tl">
                    <a:srgbClr val="C0C0C0"/>
                  </a:outerShdw>
                </a:effectLst>
              </a:rPr>
              <a:t>Penetranza del 100%</a:t>
            </a:r>
          </a:p>
        </p:txBody>
      </p:sp>
      <p:graphicFrame>
        <p:nvGraphicFramePr>
          <p:cNvPr id="4" name="Diagramma 3"/>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3" name="Picture 10" descr="ANd9GcRjbOzPZkW6z-IAaqbG8YN5DpcB9Q6KWQGiAsguqowc5h5Vz0vLRw"/>
          <p:cNvPicPr>
            <a:picLocks noChangeAspect="1" noChangeArrowheads="1"/>
          </p:cNvPicPr>
          <p:nvPr/>
        </p:nvPicPr>
        <p:blipFill>
          <a:blip r:embed="rId7"/>
          <a:srcRect/>
          <a:stretch>
            <a:fillRect/>
          </a:stretch>
        </p:blipFill>
        <p:spPr bwMode="auto">
          <a:xfrm>
            <a:off x="179388" y="1268413"/>
            <a:ext cx="1143000" cy="1666875"/>
          </a:xfrm>
          <a:prstGeom prst="rect">
            <a:avLst/>
          </a:prstGeom>
          <a:noFill/>
          <a:ln w="9525">
            <a:noFill/>
            <a:miter lim="800000"/>
            <a:headEnd/>
            <a:tailEnd/>
          </a:ln>
        </p:spPr>
      </p:pic>
      <p:sp>
        <p:nvSpPr>
          <p:cNvPr id="17" name="Rectangle 9"/>
          <p:cNvSpPr>
            <a:spLocks noChangeArrowheads="1"/>
          </p:cNvSpPr>
          <p:nvPr/>
        </p:nvSpPr>
        <p:spPr bwMode="auto">
          <a:xfrm>
            <a:off x="1403350" y="1311275"/>
            <a:ext cx="5472113" cy="4619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Quindi cosa mi devo aspettare?</a:t>
            </a:r>
          </a:p>
        </p:txBody>
      </p:sp>
      <p:sp>
        <p:nvSpPr>
          <p:cNvPr id="21" name="Rectangle 25"/>
          <p:cNvSpPr>
            <a:spLocks noChangeArrowheads="1"/>
          </p:cNvSpPr>
          <p:nvPr/>
        </p:nvSpPr>
        <p:spPr bwMode="auto">
          <a:xfrm>
            <a:off x="3824288" y="3494088"/>
            <a:ext cx="3492500" cy="706437"/>
          </a:xfrm>
          <a:prstGeom prst="rect">
            <a:avLst/>
          </a:prstGeom>
          <a:solidFill>
            <a:schemeClr val="tx1"/>
          </a:solidFill>
          <a:ln w="9525">
            <a:noFill/>
            <a:miter lim="800000"/>
            <a:headEnd/>
            <a:tailEnd/>
          </a:ln>
          <a:effectLst/>
        </p:spPr>
        <p:txBody>
          <a:bodyPr>
            <a:spAutoFit/>
          </a:bodyPr>
          <a:lstStyle/>
          <a:p>
            <a:pPr algn="ctr">
              <a:defRPr/>
            </a:pPr>
            <a:r>
              <a:rPr lang="it-IT" sz="2000" dirty="0">
                <a:solidFill>
                  <a:schemeClr val="bg1"/>
                </a:solidFill>
                <a:effectLst>
                  <a:outerShdw blurRad="38100" dist="38100" dir="2700000" algn="tl">
                    <a:srgbClr val="C0C0C0"/>
                  </a:outerShdw>
                </a:effectLst>
              </a:rPr>
              <a:t>Tiroidectomia profilattica nei portatori asintomatici</a:t>
            </a:r>
          </a:p>
        </p:txBody>
      </p:sp>
      <p:sp>
        <p:nvSpPr>
          <p:cNvPr id="34" name="Rectangle 10"/>
          <p:cNvSpPr>
            <a:spLocks noChangeArrowheads="1"/>
          </p:cNvSpPr>
          <p:nvPr/>
        </p:nvSpPr>
        <p:spPr bwMode="auto">
          <a:xfrm>
            <a:off x="6770688" y="2265363"/>
            <a:ext cx="1655762"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2A</a:t>
            </a:r>
            <a:endParaRPr lang="it-IT" sz="2800" b="1" dirty="0">
              <a:solidFill>
                <a:srgbClr val="FF0000"/>
              </a:solidFill>
              <a:effectLst>
                <a:outerShdw blurRad="38100" dist="38100" dir="2700000" algn="tl">
                  <a:srgbClr val="000000"/>
                </a:outerShdw>
              </a:effectLst>
            </a:endParaRPr>
          </a:p>
        </p:txBody>
      </p:sp>
      <p:sp>
        <p:nvSpPr>
          <p:cNvPr id="20" name="Rectangle 25"/>
          <p:cNvSpPr>
            <a:spLocks noChangeArrowheads="1"/>
          </p:cNvSpPr>
          <p:nvPr/>
        </p:nvSpPr>
        <p:spPr bwMode="auto">
          <a:xfrm>
            <a:off x="3824288" y="4816475"/>
            <a:ext cx="3492500" cy="708025"/>
          </a:xfrm>
          <a:prstGeom prst="rect">
            <a:avLst/>
          </a:prstGeom>
          <a:solidFill>
            <a:schemeClr val="tx1"/>
          </a:solidFill>
          <a:ln w="9525">
            <a:noFill/>
            <a:miter lim="800000"/>
            <a:headEnd/>
            <a:tailEnd/>
          </a:ln>
          <a:effectLst/>
        </p:spPr>
        <p:txBody>
          <a:bodyPr>
            <a:spAutoFit/>
          </a:bodyPr>
          <a:lstStyle/>
          <a:p>
            <a:pPr algn="ctr">
              <a:defRPr/>
            </a:pPr>
            <a:r>
              <a:rPr lang="it-IT" sz="2000" dirty="0">
                <a:solidFill>
                  <a:schemeClr val="bg1"/>
                </a:solidFill>
                <a:effectLst>
                  <a:outerShdw blurRad="38100" dist="38100" dir="2700000" algn="tl">
                    <a:srgbClr val="C0C0C0"/>
                  </a:outerShdw>
                </a:effectLst>
              </a:rPr>
              <a:t>L’età dipende dal tipo di mutazione di RET</a:t>
            </a:r>
          </a:p>
        </p:txBody>
      </p:sp>
      <p:sp>
        <p:nvSpPr>
          <p:cNvPr id="22" name="Freccia in giù 21"/>
          <p:cNvSpPr/>
          <p:nvPr/>
        </p:nvSpPr>
        <p:spPr bwMode="auto">
          <a:xfrm>
            <a:off x="5227638" y="4200525"/>
            <a:ext cx="685800" cy="615950"/>
          </a:xfrm>
          <a:prstGeom prst="downArrow">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0" name="Rectangle 9"/>
          <p:cNvSpPr>
            <a:spLocks noChangeArrowheads="1"/>
          </p:cNvSpPr>
          <p:nvPr/>
        </p:nvSpPr>
        <p:spPr bwMode="auto">
          <a:xfrm>
            <a:off x="1403350" y="1311275"/>
            <a:ext cx="5472113" cy="4619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 e poi ?</a:t>
            </a:r>
          </a:p>
        </p:txBody>
      </p:sp>
      <p:graphicFrame>
        <p:nvGraphicFramePr>
          <p:cNvPr id="21" name="Diagramma 20"/>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Rectangle 10"/>
          <p:cNvSpPr>
            <a:spLocks noChangeArrowheads="1"/>
          </p:cNvSpPr>
          <p:nvPr/>
        </p:nvSpPr>
        <p:spPr bwMode="auto">
          <a:xfrm>
            <a:off x="6770688" y="2265363"/>
            <a:ext cx="1655762"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2A</a:t>
            </a:r>
            <a:endParaRPr lang="it-IT" sz="2800" b="1" dirty="0">
              <a:solidFill>
                <a:srgbClr val="FF0000"/>
              </a:solidFill>
              <a:effectLst>
                <a:outerShdw blurRad="38100" dist="38100" dir="2700000" algn="tl">
                  <a:srgbClr val="000000"/>
                </a:outerShdw>
              </a:effectLst>
            </a:endParaRPr>
          </a:p>
        </p:txBody>
      </p:sp>
      <p:sp>
        <p:nvSpPr>
          <p:cNvPr id="23" name="Rectangle 12"/>
          <p:cNvSpPr>
            <a:spLocks noChangeArrowheads="1"/>
          </p:cNvSpPr>
          <p:nvPr/>
        </p:nvSpPr>
        <p:spPr bwMode="auto">
          <a:xfrm>
            <a:off x="217488" y="3422650"/>
            <a:ext cx="2671762" cy="585788"/>
          </a:xfrm>
          <a:prstGeom prst="rect">
            <a:avLst/>
          </a:prstGeom>
          <a:noFill/>
          <a:ln w="9525">
            <a:noFill/>
            <a:miter lim="800000"/>
            <a:headEnd/>
            <a:tailEnd/>
          </a:ln>
          <a:effectLst/>
        </p:spPr>
        <p:txBody>
          <a:bodyPr wrap="none">
            <a:spAutoFit/>
          </a:bodyPr>
          <a:lstStyle/>
          <a:p>
            <a:pPr>
              <a:lnSpc>
                <a:spcPct val="150000"/>
              </a:lnSpc>
              <a:defRPr/>
            </a:pPr>
            <a:r>
              <a:rPr lang="it-IT" sz="2400" dirty="0">
                <a:effectLst>
                  <a:outerShdw blurRad="38100" dist="38100" dir="2700000" algn="tl">
                    <a:srgbClr val="C0C0C0"/>
                  </a:outerShdw>
                </a:effectLst>
              </a:rPr>
              <a:t>Prevalenza = 50%</a:t>
            </a:r>
          </a:p>
        </p:txBody>
      </p:sp>
      <p:sp>
        <p:nvSpPr>
          <p:cNvPr id="24" name="Rectangle 25"/>
          <p:cNvSpPr>
            <a:spLocks noChangeArrowheads="1"/>
          </p:cNvSpPr>
          <p:nvPr/>
        </p:nvSpPr>
        <p:spPr bwMode="auto">
          <a:xfrm>
            <a:off x="3824288" y="3494088"/>
            <a:ext cx="3492500" cy="1630362"/>
          </a:xfrm>
          <a:prstGeom prst="rect">
            <a:avLst/>
          </a:prstGeom>
          <a:solidFill>
            <a:schemeClr val="tx1"/>
          </a:solidFill>
          <a:ln w="9525">
            <a:noFill/>
            <a:miter lim="800000"/>
            <a:headEnd/>
            <a:tailEnd/>
          </a:ln>
          <a:effectLst/>
        </p:spPr>
        <p:txBody>
          <a:bodyPr>
            <a:spAutoFit/>
          </a:bodyPr>
          <a:lstStyle/>
          <a:p>
            <a:pPr algn="ctr">
              <a:defRPr/>
            </a:pPr>
            <a:r>
              <a:rPr lang="it-IT" sz="2000" dirty="0">
                <a:solidFill>
                  <a:schemeClr val="bg1"/>
                </a:solidFill>
                <a:effectLst>
                  <a:outerShdw blurRad="38100" dist="38100" dir="2700000" algn="tl">
                    <a:srgbClr val="C0C0C0"/>
                  </a:outerShdw>
                </a:effectLst>
              </a:rPr>
              <a:t>Sorveglianza attiva</a:t>
            </a:r>
          </a:p>
          <a:p>
            <a:pPr algn="ctr">
              <a:defRPr/>
            </a:pPr>
            <a:r>
              <a:rPr lang="it-IT" sz="2000" dirty="0">
                <a:solidFill>
                  <a:schemeClr val="bg1"/>
                </a:solidFill>
                <a:effectLst>
                  <a:outerShdw blurRad="38100" dist="38100" dir="2700000" algn="tl">
                    <a:srgbClr val="C0C0C0"/>
                  </a:outerShdw>
                </a:effectLst>
              </a:rPr>
              <a:t>con</a:t>
            </a:r>
          </a:p>
          <a:p>
            <a:pPr algn="ctr">
              <a:defRPr/>
            </a:pPr>
            <a:r>
              <a:rPr lang="it-IT" sz="2000" dirty="0">
                <a:solidFill>
                  <a:schemeClr val="bg1"/>
                </a:solidFill>
                <a:effectLst>
                  <a:outerShdw blurRad="38100" dist="38100" dir="2700000" algn="tl">
                    <a:srgbClr val="C0C0C0"/>
                  </a:outerShdw>
                </a:effectLst>
              </a:rPr>
              <a:t>valutazione dei livelli di </a:t>
            </a:r>
            <a:r>
              <a:rPr lang="it-IT" sz="2000" dirty="0" err="1">
                <a:solidFill>
                  <a:schemeClr val="bg1"/>
                </a:solidFill>
                <a:effectLst>
                  <a:outerShdw blurRad="38100" dist="38100" dir="2700000" algn="tl">
                    <a:srgbClr val="C0C0C0"/>
                  </a:outerShdw>
                </a:effectLst>
              </a:rPr>
              <a:t>metanefrine</a:t>
            </a:r>
            <a:r>
              <a:rPr lang="it-IT" sz="2000" dirty="0">
                <a:solidFill>
                  <a:schemeClr val="bg1"/>
                </a:solidFill>
                <a:effectLst>
                  <a:outerShdw blurRad="38100" dist="38100" dir="2700000" algn="tl">
                    <a:srgbClr val="C0C0C0"/>
                  </a:outerShdw>
                </a:effectLst>
              </a:rPr>
              <a:t> nelle urine delle 24 ore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0" name="Rectangle 9"/>
          <p:cNvSpPr>
            <a:spLocks noChangeArrowheads="1"/>
          </p:cNvSpPr>
          <p:nvPr/>
        </p:nvSpPr>
        <p:spPr bwMode="auto">
          <a:xfrm>
            <a:off x="1403350" y="1311275"/>
            <a:ext cx="5472113" cy="4619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 e non ultimo…</a:t>
            </a:r>
          </a:p>
        </p:txBody>
      </p:sp>
      <p:sp>
        <p:nvSpPr>
          <p:cNvPr id="28" name="Rectangle 10"/>
          <p:cNvSpPr>
            <a:spLocks noChangeArrowheads="1"/>
          </p:cNvSpPr>
          <p:nvPr/>
        </p:nvSpPr>
        <p:spPr bwMode="auto">
          <a:xfrm>
            <a:off x="6770688" y="2265363"/>
            <a:ext cx="1655762"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2A</a:t>
            </a:r>
            <a:endParaRPr lang="it-IT" sz="2800" b="1" dirty="0">
              <a:solidFill>
                <a:srgbClr val="FF0000"/>
              </a:solidFill>
              <a:effectLst>
                <a:outerShdw blurRad="38100" dist="38100" dir="2700000" algn="tl">
                  <a:srgbClr val="000000"/>
                </a:outerShdw>
              </a:effectLst>
            </a:endParaRPr>
          </a:p>
        </p:txBody>
      </p:sp>
      <p:graphicFrame>
        <p:nvGraphicFramePr>
          <p:cNvPr id="35" name="Diagramma 34"/>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Rectangle 12"/>
          <p:cNvSpPr>
            <a:spLocks noChangeArrowheads="1"/>
          </p:cNvSpPr>
          <p:nvPr/>
        </p:nvSpPr>
        <p:spPr bwMode="auto">
          <a:xfrm>
            <a:off x="217488" y="3422650"/>
            <a:ext cx="2671762" cy="646113"/>
          </a:xfrm>
          <a:prstGeom prst="rect">
            <a:avLst/>
          </a:prstGeom>
          <a:noFill/>
          <a:ln w="9525">
            <a:noFill/>
            <a:miter lim="800000"/>
            <a:headEnd/>
            <a:tailEnd/>
          </a:ln>
          <a:effectLst/>
        </p:spPr>
        <p:txBody>
          <a:bodyPr wrap="none">
            <a:spAutoFit/>
          </a:bodyPr>
          <a:lstStyle/>
          <a:p>
            <a:pPr>
              <a:lnSpc>
                <a:spcPct val="150000"/>
              </a:lnSpc>
              <a:defRPr/>
            </a:pPr>
            <a:r>
              <a:rPr lang="it-IT" sz="2400" dirty="0">
                <a:effectLst>
                  <a:outerShdw blurRad="38100" dist="38100" dir="2700000" algn="tl">
                    <a:srgbClr val="C0C0C0"/>
                  </a:outerShdw>
                </a:effectLst>
              </a:rPr>
              <a:t>Prevalenza = 20%</a:t>
            </a:r>
          </a:p>
        </p:txBody>
      </p:sp>
      <p:sp>
        <p:nvSpPr>
          <p:cNvPr id="69638" name="Rettangolo 43"/>
          <p:cNvSpPr>
            <a:spLocks noChangeArrowheads="1"/>
          </p:cNvSpPr>
          <p:nvPr/>
        </p:nvSpPr>
        <p:spPr bwMode="auto">
          <a:xfrm>
            <a:off x="3722688" y="3422650"/>
            <a:ext cx="4703762" cy="3046413"/>
          </a:xfrm>
          <a:prstGeom prst="rect">
            <a:avLst/>
          </a:prstGeom>
          <a:noFill/>
          <a:ln w="9525">
            <a:noFill/>
            <a:miter lim="800000"/>
            <a:headEnd/>
            <a:tailEnd/>
          </a:ln>
        </p:spPr>
        <p:txBody>
          <a:bodyPr>
            <a:spAutoFit/>
          </a:bodyPr>
          <a:lstStyle/>
          <a:p>
            <a:r>
              <a:rPr lang="en-US" sz="2400"/>
              <a:t>Manifestazioni cliniche solitamente lievi</a:t>
            </a:r>
          </a:p>
          <a:p>
            <a:endParaRPr lang="en-US" sz="2400"/>
          </a:p>
          <a:p>
            <a:r>
              <a:rPr lang="en-US" sz="2400"/>
              <a:t>Picco di incidenza attorno alla 3</a:t>
            </a:r>
            <a:r>
              <a:rPr lang="en-US" sz="2400" baseline="30000"/>
              <a:t>a</a:t>
            </a:r>
            <a:r>
              <a:rPr lang="en-US" sz="2400"/>
              <a:t> decade</a:t>
            </a:r>
          </a:p>
          <a:p>
            <a:endParaRPr lang="en-US" sz="2400"/>
          </a:p>
          <a:p>
            <a:r>
              <a:rPr lang="en-US" sz="2400"/>
              <a:t>Adenoma singolo con associata iperplasia</a:t>
            </a:r>
          </a:p>
        </p:txBody>
      </p:sp>
      <p:sp>
        <p:nvSpPr>
          <p:cNvPr id="69639" name="Rettangolo 44"/>
          <p:cNvSpPr>
            <a:spLocks noChangeArrowheads="1"/>
          </p:cNvSpPr>
          <p:nvPr/>
        </p:nvSpPr>
        <p:spPr bwMode="auto">
          <a:xfrm>
            <a:off x="84138" y="4573588"/>
            <a:ext cx="3505200" cy="1016000"/>
          </a:xfrm>
          <a:prstGeom prst="rect">
            <a:avLst/>
          </a:prstGeom>
          <a:noFill/>
          <a:ln w="9525">
            <a:solidFill>
              <a:schemeClr val="tx1"/>
            </a:solidFill>
            <a:prstDash val="dashDot"/>
            <a:miter lim="800000"/>
            <a:headEnd/>
            <a:tailEnd/>
          </a:ln>
        </p:spPr>
        <p:txBody>
          <a:bodyPr>
            <a:spAutoFit/>
          </a:bodyPr>
          <a:lstStyle/>
          <a:p>
            <a:pPr algn="ctr"/>
            <a:r>
              <a:rPr lang="en-US" sz="2000"/>
              <a:t>Si associa a mutazioni dell’esone 11 (cisteina 634) del gene RET</a:t>
            </a:r>
            <a:endParaRPr lang="it-IT" sz="200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ttangolo arrotondato 17"/>
          <p:cNvSpPr>
            <a:spLocks noChangeArrowheads="1"/>
          </p:cNvSpPr>
          <p:nvPr/>
        </p:nvSpPr>
        <p:spPr bwMode="auto">
          <a:xfrm>
            <a:off x="1590675" y="5445125"/>
            <a:ext cx="5329238" cy="863600"/>
          </a:xfrm>
          <a:prstGeom prst="roundRect">
            <a:avLst>
              <a:gd name="adj" fmla="val 16667"/>
            </a:avLst>
          </a:prstGeom>
          <a:solidFill>
            <a:schemeClr val="bg1">
              <a:lumMod val="75000"/>
            </a:schemeClr>
          </a:solidFill>
          <a:ln w="9525" algn="ctr">
            <a:solidFill>
              <a:schemeClr val="tx1"/>
            </a:solidFill>
            <a:round/>
            <a:headEnd/>
            <a:tailEnd/>
          </a:ln>
        </p:spPr>
        <p:txBody>
          <a:bodyPr wrap="none" anchor="ctr"/>
          <a:lstStyle/>
          <a:p>
            <a:pPr algn="ctr">
              <a:defRPr/>
            </a:pPr>
            <a:r>
              <a:rPr lang="it-IT" altLang="it-IT" sz="2400"/>
              <a:t>recidivano frequentemente </a:t>
            </a:r>
          </a:p>
          <a:p>
            <a:pPr algn="ctr">
              <a:defRPr/>
            </a:pPr>
            <a:r>
              <a:rPr lang="it-IT" altLang="it-IT" sz="2400"/>
              <a:t>dopo il primo approccio chirurgico</a:t>
            </a:r>
          </a:p>
        </p:txBody>
      </p:sp>
      <p:sp>
        <p:nvSpPr>
          <p:cNvPr id="21508" name="Rettangolo arrotondato 15"/>
          <p:cNvSpPr>
            <a:spLocks noChangeArrowheads="1"/>
          </p:cNvSpPr>
          <p:nvPr/>
        </p:nvSpPr>
        <p:spPr bwMode="auto">
          <a:xfrm>
            <a:off x="2238375" y="3963988"/>
            <a:ext cx="4032250" cy="863600"/>
          </a:xfrm>
          <a:prstGeom prst="roundRect">
            <a:avLst>
              <a:gd name="adj" fmla="val 16667"/>
            </a:avLst>
          </a:prstGeom>
          <a:solidFill>
            <a:schemeClr val="bg1">
              <a:lumMod val="75000"/>
            </a:schemeClr>
          </a:solidFill>
          <a:ln w="9525" algn="ctr">
            <a:solidFill>
              <a:schemeClr val="tx1"/>
            </a:solidFill>
            <a:round/>
            <a:headEnd/>
            <a:tailEnd/>
          </a:ln>
        </p:spPr>
        <p:txBody>
          <a:bodyPr wrap="none" anchor="ctr"/>
          <a:lstStyle/>
          <a:p>
            <a:pPr algn="ctr">
              <a:defRPr/>
            </a:pPr>
            <a:r>
              <a:rPr lang="it-IT" altLang="it-IT" sz="2400"/>
              <a:t>ma iniziano precocemente</a:t>
            </a:r>
          </a:p>
        </p:txBody>
      </p:sp>
      <p:sp>
        <p:nvSpPr>
          <p:cNvPr id="71683" name="Rettangolo 13"/>
          <p:cNvSpPr>
            <a:spLocks noChangeArrowheads="1"/>
          </p:cNvSpPr>
          <p:nvPr/>
        </p:nvSpPr>
        <p:spPr bwMode="auto">
          <a:xfrm>
            <a:off x="2841625" y="6319838"/>
            <a:ext cx="2862263" cy="277812"/>
          </a:xfrm>
          <a:prstGeom prst="rect">
            <a:avLst/>
          </a:prstGeom>
          <a:noFill/>
          <a:ln w="9525">
            <a:noFill/>
            <a:miter lim="800000"/>
            <a:headEnd/>
            <a:tailEnd/>
          </a:ln>
        </p:spPr>
        <p:txBody>
          <a:bodyPr>
            <a:spAutoFit/>
          </a:bodyPr>
          <a:lstStyle/>
          <a:p>
            <a:r>
              <a:rPr lang="it-IT" altLang="it-IT" sz="1200">
                <a:latin typeface="Times New Roman" pitchFamily="18" charset="0"/>
              </a:rPr>
              <a:t>Norton  et al. Ann Surg 247(3):501–510</a:t>
            </a:r>
          </a:p>
        </p:txBody>
      </p:sp>
      <p:sp>
        <p:nvSpPr>
          <p:cNvPr id="14" name="Rectangle 9"/>
          <p:cNvSpPr>
            <a:spLocks noChangeArrowheads="1"/>
          </p:cNvSpPr>
          <p:nvPr/>
        </p:nvSpPr>
        <p:spPr bwMode="auto">
          <a:xfrm>
            <a:off x="1403350" y="1311275"/>
            <a:ext cx="6264275" cy="8302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Le manifestazioni cliniche sono diverse rispetto alle forme sporadiche ??</a:t>
            </a:r>
          </a:p>
        </p:txBody>
      </p:sp>
      <p:pic>
        <p:nvPicPr>
          <p:cNvPr id="71685"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 name="Rettangolo 1"/>
          <p:cNvSpPr/>
          <p:nvPr/>
        </p:nvSpPr>
        <p:spPr>
          <a:xfrm>
            <a:off x="3732911" y="3239787"/>
            <a:ext cx="1043876"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400" b="1" spc="50" dirty="0">
                <a:ln w="11430"/>
                <a:effectLst>
                  <a:outerShdw blurRad="76200" dist="50800" dir="5400000" algn="tl" rotWithShape="0">
                    <a:srgbClr val="000000">
                      <a:alpha val="65000"/>
                    </a:srgbClr>
                  </a:outerShdw>
                </a:effectLst>
                <a:latin typeface="Arial" pitchFamily="34" charset="0"/>
              </a:rPr>
              <a:t>NO</a:t>
            </a:r>
          </a:p>
        </p:txBody>
      </p:sp>
      <p:sp>
        <p:nvSpPr>
          <p:cNvPr id="18" name="Rettangolo 17"/>
          <p:cNvSpPr/>
          <p:nvPr/>
        </p:nvSpPr>
        <p:spPr>
          <a:xfrm>
            <a:off x="4016643" y="4782435"/>
            <a:ext cx="476412"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000" b="1" spc="50" dirty="0">
                <a:ln w="11430"/>
                <a:effectLst>
                  <a:outerShdw blurRad="76200" dist="50800" dir="5400000" algn="tl" rotWithShape="0">
                    <a:srgbClr val="000000">
                      <a:alpha val="65000"/>
                    </a:srgbClr>
                  </a:outerShdw>
                </a:effectLst>
                <a:latin typeface="Arial" pitchFamily="34" charset="0"/>
              </a:rPr>
              <a:t>e</a:t>
            </a:r>
          </a:p>
        </p:txBody>
      </p:sp>
      <p:sp>
        <p:nvSpPr>
          <p:cNvPr id="27" name="Rectangle 10"/>
          <p:cNvSpPr>
            <a:spLocks noChangeArrowheads="1"/>
          </p:cNvSpPr>
          <p:nvPr/>
        </p:nvSpPr>
        <p:spPr bwMode="auto">
          <a:xfrm>
            <a:off x="6770688" y="2265363"/>
            <a:ext cx="1655762"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2A</a:t>
            </a:r>
            <a:endParaRPr lang="it-IT" sz="2800" b="1" dirty="0">
              <a:solidFill>
                <a:srgbClr val="FF0000"/>
              </a:solidFill>
              <a:effectLst>
                <a:outerShdw blurRad="38100" dist="38100" dir="2700000" algn="tl">
                  <a:srgbClr val="000000"/>
                </a:outerShdw>
              </a:effectLst>
            </a:endParaRPr>
          </a:p>
        </p:txBody>
      </p:sp>
      <p:graphicFrame>
        <p:nvGraphicFramePr>
          <p:cNvPr id="25" name="Diagramma 24"/>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ChangeArrowheads="1"/>
          </p:cNvSpPr>
          <p:nvPr/>
        </p:nvSpPr>
        <p:spPr bwMode="auto">
          <a:xfrm>
            <a:off x="1403350" y="1311275"/>
            <a:ext cx="5416550" cy="8302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La terapia è diversa rispetto alle forme sporadiche ??</a:t>
            </a:r>
          </a:p>
        </p:txBody>
      </p:sp>
      <p:pic>
        <p:nvPicPr>
          <p:cNvPr id="73730" name="Picture 10" descr="ANd9GcRjbOzPZkW6z-IAaqbG8YN5DpcB9Q6KWQGiAsguqowc5h5Vz0vLRw"/>
          <p:cNvPicPr>
            <a:picLocks noChangeAspect="1" noChangeArrowheads="1"/>
          </p:cNvPicPr>
          <p:nvPr/>
        </p:nvPicPr>
        <p:blipFill>
          <a:blip r:embed="rId2"/>
          <a:srcRect/>
          <a:stretch>
            <a:fillRect/>
          </a:stretch>
        </p:blipFill>
        <p:spPr bwMode="auto">
          <a:xfrm>
            <a:off x="179388" y="1268413"/>
            <a:ext cx="1143000" cy="1666875"/>
          </a:xfrm>
          <a:prstGeom prst="rect">
            <a:avLst/>
          </a:prstGeom>
          <a:noFill/>
          <a:ln w="9525">
            <a:noFill/>
            <a:miter lim="800000"/>
            <a:headEnd/>
            <a:tailEnd/>
          </a:ln>
        </p:spPr>
      </p:pic>
      <p:sp>
        <p:nvSpPr>
          <p:cNvPr id="13" name="Rettangolo 12"/>
          <p:cNvSpPr/>
          <p:nvPr/>
        </p:nvSpPr>
        <p:spPr>
          <a:xfrm>
            <a:off x="3760843" y="3468387"/>
            <a:ext cx="1043876"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400" b="1" spc="50" dirty="0">
                <a:ln w="11430"/>
                <a:effectLst>
                  <a:outerShdw blurRad="76200" dist="50800" dir="5400000" algn="tl" rotWithShape="0">
                    <a:srgbClr val="000000">
                      <a:alpha val="65000"/>
                    </a:srgbClr>
                  </a:outerShdw>
                </a:effectLst>
                <a:latin typeface="Arial" pitchFamily="34" charset="0"/>
              </a:rPr>
              <a:t>NO</a:t>
            </a:r>
          </a:p>
        </p:txBody>
      </p:sp>
      <p:sp>
        <p:nvSpPr>
          <p:cNvPr id="15" name="Rectangle 10"/>
          <p:cNvSpPr>
            <a:spLocks noChangeArrowheads="1"/>
          </p:cNvSpPr>
          <p:nvPr/>
        </p:nvSpPr>
        <p:spPr bwMode="auto">
          <a:xfrm>
            <a:off x="6770688" y="2265363"/>
            <a:ext cx="1655762"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2A</a:t>
            </a:r>
            <a:endParaRPr lang="it-IT" sz="2800" b="1" dirty="0">
              <a:solidFill>
                <a:srgbClr val="FF0000"/>
              </a:solidFill>
              <a:effectLst>
                <a:outerShdw blurRad="38100" dist="38100" dir="2700000" algn="tl">
                  <a:srgbClr val="000000"/>
                </a:outerShdw>
              </a:effectLst>
            </a:endParaRPr>
          </a:p>
        </p:txBody>
      </p:sp>
      <p:sp>
        <p:nvSpPr>
          <p:cNvPr id="73733" name="Rettangolo 16"/>
          <p:cNvSpPr>
            <a:spLocks noChangeArrowheads="1"/>
          </p:cNvSpPr>
          <p:nvPr/>
        </p:nvSpPr>
        <p:spPr bwMode="auto">
          <a:xfrm>
            <a:off x="3440113" y="4340225"/>
            <a:ext cx="1685925" cy="523875"/>
          </a:xfrm>
          <a:prstGeom prst="rect">
            <a:avLst/>
          </a:prstGeom>
          <a:noFill/>
          <a:ln w="9525">
            <a:solidFill>
              <a:schemeClr val="tx1"/>
            </a:solidFill>
            <a:prstDash val="dashDot"/>
            <a:miter lim="800000"/>
            <a:headEnd/>
            <a:tailEnd/>
          </a:ln>
        </p:spPr>
        <p:txBody>
          <a:bodyPr wrap="none">
            <a:spAutoFit/>
          </a:bodyPr>
          <a:lstStyle/>
          <a:p>
            <a:r>
              <a:rPr lang="en-US" sz="2800">
                <a:solidFill>
                  <a:srgbClr val="FFFFFF"/>
                </a:solidFill>
              </a:rPr>
              <a:t>chirurgia</a:t>
            </a:r>
          </a:p>
        </p:txBody>
      </p:sp>
      <p:sp>
        <p:nvSpPr>
          <p:cNvPr id="18" name="Rettangolo 17"/>
          <p:cNvSpPr>
            <a:spLocks noChangeArrowheads="1"/>
          </p:cNvSpPr>
          <p:nvPr/>
        </p:nvSpPr>
        <p:spPr bwMode="auto">
          <a:xfrm>
            <a:off x="1911350" y="5016500"/>
            <a:ext cx="4743450" cy="1016000"/>
          </a:xfrm>
          <a:prstGeom prst="rect">
            <a:avLst/>
          </a:prstGeom>
          <a:solidFill>
            <a:schemeClr val="tx1"/>
          </a:solidFill>
          <a:ln w="9525">
            <a:noFill/>
            <a:miter lim="800000"/>
            <a:headEnd/>
            <a:tailEnd/>
          </a:ln>
        </p:spPr>
        <p:txBody>
          <a:bodyPr wrap="none" anchor="ctr">
            <a:spAutoFit/>
          </a:bodyPr>
          <a:lstStyle/>
          <a:p>
            <a:pPr algn="ctr"/>
            <a:r>
              <a:rPr lang="en-US" sz="2000">
                <a:solidFill>
                  <a:srgbClr val="660066"/>
                </a:solidFill>
              </a:rPr>
              <a:t>della paratiroide ingrandita dominante</a:t>
            </a:r>
          </a:p>
          <a:p>
            <a:pPr algn="ctr"/>
            <a:r>
              <a:rPr lang="en-US" sz="2000">
                <a:solidFill>
                  <a:srgbClr val="660066"/>
                </a:solidFill>
              </a:rPr>
              <a:t>+</a:t>
            </a:r>
          </a:p>
          <a:p>
            <a:pPr algn="ctr"/>
            <a:r>
              <a:rPr lang="en-US" sz="2000">
                <a:solidFill>
                  <a:srgbClr val="660066"/>
                </a:solidFill>
              </a:rPr>
              <a:t>esplorazione delle altre paratiroidi</a:t>
            </a:r>
          </a:p>
        </p:txBody>
      </p:sp>
      <p:sp>
        <p:nvSpPr>
          <p:cNvPr id="73735" name="Rettangolo 18"/>
          <p:cNvSpPr>
            <a:spLocks noChangeArrowheads="1"/>
          </p:cNvSpPr>
          <p:nvPr/>
        </p:nvSpPr>
        <p:spPr bwMode="auto">
          <a:xfrm>
            <a:off x="1403350" y="6057900"/>
            <a:ext cx="5757863" cy="400050"/>
          </a:xfrm>
          <a:prstGeom prst="rect">
            <a:avLst/>
          </a:prstGeom>
          <a:noFill/>
          <a:ln w="9525">
            <a:noFill/>
            <a:miter lim="800000"/>
            <a:headEnd/>
            <a:tailEnd/>
          </a:ln>
        </p:spPr>
        <p:txBody>
          <a:bodyPr wrap="none">
            <a:spAutoFit/>
          </a:bodyPr>
          <a:lstStyle/>
          <a:p>
            <a:r>
              <a:rPr lang="en-US" sz="2000">
                <a:solidFill>
                  <a:srgbClr val="FFFFFF"/>
                </a:solidFill>
              </a:rPr>
              <a:t>spesso contestuale alla tiroidectomia per MTC</a:t>
            </a:r>
          </a:p>
        </p:txBody>
      </p:sp>
      <p:sp>
        <p:nvSpPr>
          <p:cNvPr id="20" name="Rettangolo 19"/>
          <p:cNvSpPr>
            <a:spLocks noChangeArrowheads="1"/>
          </p:cNvSpPr>
          <p:nvPr/>
        </p:nvSpPr>
        <p:spPr bwMode="auto">
          <a:xfrm>
            <a:off x="6140450" y="3636963"/>
            <a:ext cx="2681288" cy="708025"/>
          </a:xfrm>
          <a:prstGeom prst="rect">
            <a:avLst/>
          </a:prstGeom>
          <a:solidFill>
            <a:schemeClr val="tx1"/>
          </a:solidFill>
          <a:ln w="9525">
            <a:noFill/>
            <a:miter lim="800000"/>
            <a:headEnd/>
            <a:tailEnd/>
          </a:ln>
        </p:spPr>
        <p:txBody>
          <a:bodyPr>
            <a:spAutoFit/>
          </a:bodyPr>
          <a:lstStyle/>
          <a:p>
            <a:pPr algn="ctr"/>
            <a:r>
              <a:rPr lang="en-US" sz="2000">
                <a:solidFill>
                  <a:srgbClr val="6600FF"/>
                </a:solidFill>
              </a:rPr>
              <a:t>paratiroidectomia subtotale </a:t>
            </a:r>
          </a:p>
        </p:txBody>
      </p:sp>
      <p:sp>
        <p:nvSpPr>
          <p:cNvPr id="21" name="Rettangolo 20"/>
          <p:cNvSpPr>
            <a:spLocks noChangeArrowheads="1"/>
          </p:cNvSpPr>
          <p:nvPr/>
        </p:nvSpPr>
        <p:spPr bwMode="auto">
          <a:xfrm>
            <a:off x="179388" y="3643313"/>
            <a:ext cx="2601912" cy="1014412"/>
          </a:xfrm>
          <a:prstGeom prst="rect">
            <a:avLst/>
          </a:prstGeom>
          <a:solidFill>
            <a:schemeClr val="tx1"/>
          </a:solidFill>
          <a:ln w="9525">
            <a:noFill/>
            <a:miter lim="800000"/>
            <a:headEnd/>
            <a:tailEnd/>
          </a:ln>
        </p:spPr>
        <p:txBody>
          <a:bodyPr>
            <a:spAutoFit/>
          </a:bodyPr>
          <a:lstStyle/>
          <a:p>
            <a:pPr algn="ctr"/>
            <a:r>
              <a:rPr lang="it-IT" sz="2000">
                <a:solidFill>
                  <a:srgbClr val="660033"/>
                </a:solidFill>
              </a:rPr>
              <a:t>paratiroidectomia</a:t>
            </a:r>
          </a:p>
          <a:p>
            <a:pPr algn="ctr"/>
            <a:r>
              <a:rPr lang="it-IT" sz="2000">
                <a:solidFill>
                  <a:srgbClr val="660033"/>
                </a:solidFill>
              </a:rPr>
              <a:t>totale +/- </a:t>
            </a:r>
            <a:r>
              <a:rPr lang="en-US" sz="2000">
                <a:solidFill>
                  <a:srgbClr val="660033"/>
                </a:solidFill>
              </a:rPr>
              <a:t>autotrapianto</a:t>
            </a:r>
            <a:endParaRPr lang="it-IT" sz="2000">
              <a:solidFill>
                <a:srgbClr val="660033"/>
              </a:solidFill>
            </a:endParaRPr>
          </a:p>
        </p:txBody>
      </p:sp>
      <p:sp>
        <p:nvSpPr>
          <p:cNvPr id="22" name="Rettangolo 21"/>
          <p:cNvSpPr/>
          <p:nvPr/>
        </p:nvSpPr>
        <p:spPr>
          <a:xfrm>
            <a:off x="1714500" y="6600825"/>
            <a:ext cx="5137150" cy="277813"/>
          </a:xfrm>
          <a:prstGeom prst="rect">
            <a:avLst/>
          </a:prstGeom>
        </p:spPr>
        <p:txBody>
          <a:bodyPr wrap="none">
            <a:spAutoFit/>
          </a:bodyPr>
          <a:lstStyle/>
          <a:p>
            <a:pPr>
              <a:defRPr/>
            </a:pPr>
            <a:r>
              <a:rPr lang="it-IT" sz="1200" dirty="0" err="1">
                <a:latin typeface="+mn-lt"/>
              </a:rPr>
              <a:t>Alevizaki</a:t>
            </a:r>
            <a:r>
              <a:rPr lang="it-IT" sz="1200" dirty="0">
                <a:latin typeface="+mn-lt"/>
              </a:rPr>
              <a:t> </a:t>
            </a:r>
            <a:r>
              <a:rPr lang="it-IT" sz="1200" dirty="0" err="1">
                <a:latin typeface="+mn-lt"/>
              </a:rPr>
              <a:t>et</a:t>
            </a:r>
            <a:r>
              <a:rPr lang="it-IT" sz="1200" dirty="0">
                <a:latin typeface="+mn-lt"/>
              </a:rPr>
              <a:t> al. </a:t>
            </a:r>
            <a:r>
              <a:rPr lang="en-US" sz="1200" dirty="0" err="1">
                <a:latin typeface="+mn-lt"/>
              </a:rPr>
              <a:t>Rec</a:t>
            </a:r>
            <a:r>
              <a:rPr lang="en-US" sz="1200" dirty="0">
                <a:latin typeface="+mn-lt"/>
              </a:rPr>
              <a:t> Res Can Res 2015 204, DOI 10.1007/978-3-319-22542-5_8</a:t>
            </a:r>
            <a:endParaRPr lang="it-IT" sz="1200" dirty="0">
              <a:latin typeface="+mn-lt"/>
            </a:endParaRPr>
          </a:p>
        </p:txBody>
      </p:sp>
      <p:graphicFrame>
        <p:nvGraphicFramePr>
          <p:cNvPr id="24" name="Diagramma 23"/>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3" name="Gruppo 32"/>
          <p:cNvGrpSpPr>
            <a:grpSpLocks/>
          </p:cNvGrpSpPr>
          <p:nvPr/>
        </p:nvGrpSpPr>
        <p:grpSpPr bwMode="auto">
          <a:xfrm>
            <a:off x="1408113" y="2517775"/>
            <a:ext cx="6756400" cy="1182688"/>
            <a:chOff x="1408810" y="2517828"/>
            <a:chExt cx="6755209" cy="1183134"/>
          </a:xfrm>
        </p:grpSpPr>
        <p:graphicFrame>
          <p:nvGraphicFramePr>
            <p:cNvPr id="23" name="Diagramma 22"/>
            <p:cNvGraphicFramePr/>
            <p:nvPr/>
          </p:nvGraphicFramePr>
          <p:xfrm>
            <a:off x="1408810" y="2517828"/>
            <a:ext cx="5342828" cy="11831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2" name="Rectangle 10"/>
            <p:cNvSpPr>
              <a:spLocks noChangeArrowheads="1"/>
            </p:cNvSpPr>
            <p:nvPr/>
          </p:nvSpPr>
          <p:spPr bwMode="auto">
            <a:xfrm>
              <a:off x="6770440" y="2837036"/>
              <a:ext cx="1393579" cy="524073"/>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ChangeArrowheads="1"/>
          </p:cNvSpPr>
          <p:nvPr/>
        </p:nvSpPr>
        <p:spPr bwMode="auto">
          <a:xfrm>
            <a:off x="1403350" y="1311275"/>
            <a:ext cx="5416550" cy="8302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La terapia è diversa rispetto alle forme sporadiche ??</a:t>
            </a:r>
          </a:p>
        </p:txBody>
      </p:sp>
      <p:pic>
        <p:nvPicPr>
          <p:cNvPr id="74754" name="Picture 10" descr="ANd9GcRjbOzPZkW6z-IAaqbG8YN5DpcB9Q6KWQGiAsguqowc5h5Vz0vLRw"/>
          <p:cNvPicPr>
            <a:picLocks noChangeAspect="1" noChangeArrowheads="1"/>
          </p:cNvPicPr>
          <p:nvPr/>
        </p:nvPicPr>
        <p:blipFill>
          <a:blip r:embed="rId2"/>
          <a:srcRect/>
          <a:stretch>
            <a:fillRect/>
          </a:stretch>
        </p:blipFill>
        <p:spPr bwMode="auto">
          <a:xfrm>
            <a:off x="179388" y="1268413"/>
            <a:ext cx="1143000" cy="1666875"/>
          </a:xfrm>
          <a:prstGeom prst="rect">
            <a:avLst/>
          </a:prstGeom>
          <a:noFill/>
          <a:ln w="9525">
            <a:noFill/>
            <a:miter lim="800000"/>
            <a:headEnd/>
            <a:tailEnd/>
          </a:ln>
        </p:spPr>
      </p:pic>
      <p:sp>
        <p:nvSpPr>
          <p:cNvPr id="13" name="Rettangolo 12"/>
          <p:cNvSpPr/>
          <p:nvPr/>
        </p:nvSpPr>
        <p:spPr>
          <a:xfrm>
            <a:off x="3713438" y="3620787"/>
            <a:ext cx="1043876"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4400" b="1" spc="50" dirty="0">
                <a:ln w="11430"/>
                <a:effectLst>
                  <a:outerShdw blurRad="76200" dist="50800" dir="5400000" algn="tl" rotWithShape="0">
                    <a:srgbClr val="000000">
                      <a:alpha val="65000"/>
                    </a:srgbClr>
                  </a:outerShdw>
                </a:effectLst>
                <a:latin typeface="Arial" pitchFamily="34" charset="0"/>
              </a:rPr>
              <a:t>NO</a:t>
            </a:r>
          </a:p>
        </p:txBody>
      </p:sp>
      <p:sp>
        <p:nvSpPr>
          <p:cNvPr id="15" name="Rectangle 10"/>
          <p:cNvSpPr>
            <a:spLocks noChangeArrowheads="1"/>
          </p:cNvSpPr>
          <p:nvPr/>
        </p:nvSpPr>
        <p:spPr bwMode="auto">
          <a:xfrm>
            <a:off x="6770688" y="2265363"/>
            <a:ext cx="1655762"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rgbClr val="FF0000"/>
                </a:solidFill>
                <a:effectLst>
                  <a:outerShdw blurRad="38100" dist="38100" dir="2700000" algn="tl">
                    <a:srgbClr val="000000"/>
                  </a:outerShdw>
                </a:effectLst>
              </a:rPr>
              <a:t>MEN 2A</a:t>
            </a:r>
            <a:endParaRPr lang="it-IT" sz="2800" b="1" dirty="0">
              <a:solidFill>
                <a:srgbClr val="FF0000"/>
              </a:solidFill>
              <a:effectLst>
                <a:outerShdw blurRad="38100" dist="38100" dir="2700000" algn="tl">
                  <a:srgbClr val="000000"/>
                </a:outerShdw>
              </a:effectLst>
            </a:endParaRPr>
          </a:p>
        </p:txBody>
      </p:sp>
      <p:sp>
        <p:nvSpPr>
          <p:cNvPr id="74757" name="Rettangolo 16"/>
          <p:cNvSpPr>
            <a:spLocks noChangeArrowheads="1"/>
          </p:cNvSpPr>
          <p:nvPr/>
        </p:nvSpPr>
        <p:spPr bwMode="auto">
          <a:xfrm>
            <a:off x="2967038" y="5711825"/>
            <a:ext cx="2536825" cy="523875"/>
          </a:xfrm>
          <a:prstGeom prst="rect">
            <a:avLst/>
          </a:prstGeom>
          <a:noFill/>
          <a:ln w="9525">
            <a:noFill/>
            <a:prstDash val="dashDot"/>
            <a:miter lim="800000"/>
            <a:headEnd/>
            <a:tailEnd/>
          </a:ln>
        </p:spPr>
        <p:txBody>
          <a:bodyPr wrap="none">
            <a:spAutoFit/>
          </a:bodyPr>
          <a:lstStyle/>
          <a:p>
            <a:r>
              <a:rPr lang="en-US" sz="2800">
                <a:solidFill>
                  <a:srgbClr val="FFFFFF"/>
                </a:solidFill>
              </a:rPr>
              <a:t>calciomimetici</a:t>
            </a:r>
          </a:p>
        </p:txBody>
      </p:sp>
      <p:sp>
        <p:nvSpPr>
          <p:cNvPr id="22" name="Rettangolo 21"/>
          <p:cNvSpPr/>
          <p:nvPr/>
        </p:nvSpPr>
        <p:spPr>
          <a:xfrm>
            <a:off x="1676400" y="6372225"/>
            <a:ext cx="5135563" cy="277813"/>
          </a:xfrm>
          <a:prstGeom prst="rect">
            <a:avLst/>
          </a:prstGeom>
        </p:spPr>
        <p:txBody>
          <a:bodyPr wrap="none">
            <a:spAutoFit/>
          </a:bodyPr>
          <a:lstStyle/>
          <a:p>
            <a:pPr>
              <a:defRPr/>
            </a:pPr>
            <a:r>
              <a:rPr lang="it-IT" sz="1200" dirty="0" err="1">
                <a:latin typeface="+mn-lt"/>
              </a:rPr>
              <a:t>Alevizaki</a:t>
            </a:r>
            <a:r>
              <a:rPr lang="it-IT" sz="1200" dirty="0">
                <a:latin typeface="+mn-lt"/>
              </a:rPr>
              <a:t> </a:t>
            </a:r>
            <a:r>
              <a:rPr lang="it-IT" sz="1200" dirty="0" err="1">
                <a:latin typeface="+mn-lt"/>
              </a:rPr>
              <a:t>et</a:t>
            </a:r>
            <a:r>
              <a:rPr lang="it-IT" sz="1200" dirty="0">
                <a:latin typeface="+mn-lt"/>
              </a:rPr>
              <a:t> al. </a:t>
            </a:r>
            <a:r>
              <a:rPr lang="en-US" sz="1200" dirty="0" err="1">
                <a:latin typeface="+mn-lt"/>
              </a:rPr>
              <a:t>Rec</a:t>
            </a:r>
            <a:r>
              <a:rPr lang="en-US" sz="1200" dirty="0">
                <a:latin typeface="+mn-lt"/>
              </a:rPr>
              <a:t> Res Can Res 2015 204, DOI 10.1007/978-3-319-22542-5_8</a:t>
            </a:r>
            <a:endParaRPr lang="it-IT" sz="1200" dirty="0">
              <a:latin typeface="+mn-lt"/>
            </a:endParaRPr>
          </a:p>
        </p:txBody>
      </p:sp>
      <p:sp>
        <p:nvSpPr>
          <p:cNvPr id="23" name="Rettangolo 22"/>
          <p:cNvSpPr/>
          <p:nvPr/>
        </p:nvSpPr>
        <p:spPr>
          <a:xfrm>
            <a:off x="2101850" y="2967038"/>
            <a:ext cx="184150" cy="923925"/>
          </a:xfrm>
          <a:prstGeom prst="rect">
            <a:avLst/>
          </a:prstGeom>
          <a:noFill/>
        </p:spPr>
        <p:txBody>
          <a:bodyPr wrap="none">
            <a:spAutoFit/>
          </a:bodyPr>
          <a:lstStyle/>
          <a:p>
            <a:pPr algn="ctr">
              <a:defRPr/>
            </a:pPr>
            <a:endParaRPr lang="it-IT"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4760" name="Rettangolo 23"/>
          <p:cNvSpPr>
            <a:spLocks noChangeArrowheads="1"/>
          </p:cNvSpPr>
          <p:nvPr/>
        </p:nvSpPr>
        <p:spPr bwMode="auto">
          <a:xfrm>
            <a:off x="2220913" y="4568825"/>
            <a:ext cx="4029075" cy="523875"/>
          </a:xfrm>
          <a:prstGeom prst="rect">
            <a:avLst/>
          </a:prstGeom>
          <a:noFill/>
          <a:ln w="9525">
            <a:noFill/>
            <a:prstDash val="dashDot"/>
            <a:miter lim="800000"/>
            <a:headEnd/>
            <a:tailEnd/>
          </a:ln>
        </p:spPr>
        <p:txBody>
          <a:bodyPr wrap="none">
            <a:spAutoFit/>
          </a:bodyPr>
          <a:lstStyle/>
          <a:p>
            <a:r>
              <a:rPr lang="en-US" sz="2800">
                <a:solidFill>
                  <a:srgbClr val="FFFFFF"/>
                </a:solidFill>
              </a:rPr>
              <a:t>persistenza di malattia</a:t>
            </a:r>
          </a:p>
        </p:txBody>
      </p:sp>
      <p:sp>
        <p:nvSpPr>
          <p:cNvPr id="25" name="Freccia in giù 24"/>
          <p:cNvSpPr/>
          <p:nvPr/>
        </p:nvSpPr>
        <p:spPr bwMode="auto">
          <a:xfrm>
            <a:off x="3929063" y="5149850"/>
            <a:ext cx="612775" cy="619125"/>
          </a:xfrm>
          <a:prstGeom prst="downArrow">
            <a:avLst/>
          </a:prstGeom>
          <a:solidFill>
            <a:schemeClr val="tx1"/>
          </a:solidFill>
          <a:ln w="9525" cap="flat" cmpd="sng" algn="ctr">
            <a:no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endParaRPr>
          </a:p>
        </p:txBody>
      </p:sp>
      <p:graphicFrame>
        <p:nvGraphicFramePr>
          <p:cNvPr id="26" name="Diagramma 25"/>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Gruppo 18"/>
          <p:cNvGrpSpPr>
            <a:grpSpLocks/>
          </p:cNvGrpSpPr>
          <p:nvPr/>
        </p:nvGrpSpPr>
        <p:grpSpPr bwMode="auto">
          <a:xfrm>
            <a:off x="1408113" y="2517775"/>
            <a:ext cx="6756400" cy="1182688"/>
            <a:chOff x="1408810" y="2517828"/>
            <a:chExt cx="6755209" cy="1183134"/>
          </a:xfrm>
        </p:grpSpPr>
        <p:graphicFrame>
          <p:nvGraphicFramePr>
            <p:cNvPr id="20" name="Diagramma 19"/>
            <p:cNvGraphicFramePr/>
            <p:nvPr/>
          </p:nvGraphicFramePr>
          <p:xfrm>
            <a:off x="1408810" y="2517828"/>
            <a:ext cx="5342828" cy="11831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 name="Rectangle 10"/>
            <p:cNvSpPr>
              <a:spLocks noChangeArrowheads="1"/>
            </p:cNvSpPr>
            <p:nvPr/>
          </p:nvSpPr>
          <p:spPr bwMode="auto">
            <a:xfrm>
              <a:off x="6770440" y="2837036"/>
              <a:ext cx="1393579" cy="524073"/>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0" descr="ANd9GcRjbOzPZkW6z-IAaqbG8YN5DpcB9Q6KWQGiAsguqowc5h5Vz0vLRw"/>
          <p:cNvPicPr>
            <a:picLocks noChangeAspect="1" noChangeArrowheads="1"/>
          </p:cNvPicPr>
          <p:nvPr/>
        </p:nvPicPr>
        <p:blipFill>
          <a:blip r:embed="rId2"/>
          <a:srcRect/>
          <a:stretch>
            <a:fillRect/>
          </a:stretch>
        </p:blipFill>
        <p:spPr bwMode="auto">
          <a:xfrm>
            <a:off x="179388" y="1268413"/>
            <a:ext cx="1143000" cy="1666875"/>
          </a:xfrm>
          <a:prstGeom prst="rect">
            <a:avLst/>
          </a:prstGeom>
          <a:noFill/>
          <a:ln w="9525">
            <a:noFill/>
            <a:miter lim="800000"/>
            <a:headEnd/>
            <a:tailEnd/>
          </a:ln>
        </p:spPr>
      </p:pic>
      <p:sp>
        <p:nvSpPr>
          <p:cNvPr id="13" name="Rectangle 9"/>
          <p:cNvSpPr>
            <a:spLocks noChangeArrowheads="1"/>
          </p:cNvSpPr>
          <p:nvPr/>
        </p:nvSpPr>
        <p:spPr bwMode="auto">
          <a:xfrm>
            <a:off x="1346200" y="1635125"/>
            <a:ext cx="6946900" cy="8302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Qual è la probabilità che il mio paziente abbia una forma geneticamente determinata? </a:t>
            </a:r>
          </a:p>
        </p:txBody>
      </p:sp>
      <p:sp>
        <p:nvSpPr>
          <p:cNvPr id="14" name="Rectangle 10"/>
          <p:cNvSpPr>
            <a:spLocks noChangeArrowheads="1"/>
          </p:cNvSpPr>
          <p:nvPr/>
        </p:nvSpPr>
        <p:spPr bwMode="auto">
          <a:xfrm>
            <a:off x="7132638" y="2093913"/>
            <a:ext cx="917575" cy="523875"/>
          </a:xfrm>
          <a:prstGeom prst="rect">
            <a:avLst/>
          </a:prstGeom>
          <a:solidFill>
            <a:srgbClr val="FF0000"/>
          </a:solidFill>
          <a:ln w="9525">
            <a:solidFill>
              <a:schemeClr val="tx1"/>
            </a:solidFill>
            <a:miter lim="800000"/>
            <a:headEnd/>
            <a:tailEnd/>
          </a:ln>
          <a:effectLst/>
        </p:spPr>
        <p:txBody>
          <a:bodyPr wrap="none">
            <a:spAutoFit/>
          </a:bodyPr>
          <a:lstStyle/>
          <a:p>
            <a:pPr algn="ctr">
              <a:defRPr/>
            </a:pPr>
            <a:r>
              <a:rPr lang="en-GB" sz="2800" b="1" dirty="0">
                <a:effectLst>
                  <a:outerShdw blurRad="38100" dist="38100" dir="2700000" algn="tl">
                    <a:srgbClr val="000000"/>
                  </a:outerShdw>
                </a:effectLst>
              </a:rPr>
              <a:t>10%</a:t>
            </a:r>
            <a:endParaRPr lang="it-IT" sz="2800" b="1" dirty="0">
              <a:effectLst>
                <a:outerShdw blurRad="38100" dist="38100" dir="2700000" algn="tl">
                  <a:srgbClr val="000000"/>
                </a:outerShdw>
              </a:effectLst>
            </a:endParaRPr>
          </a:p>
        </p:txBody>
      </p:sp>
      <p:sp>
        <p:nvSpPr>
          <p:cNvPr id="16" name="Rectangle 9"/>
          <p:cNvSpPr>
            <a:spLocks noChangeArrowheads="1"/>
          </p:cNvSpPr>
          <p:nvPr/>
        </p:nvSpPr>
        <p:spPr bwMode="auto">
          <a:xfrm>
            <a:off x="1365250" y="3113088"/>
            <a:ext cx="6946900" cy="461962"/>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In chi è indicata l’analisi genetica? </a:t>
            </a:r>
          </a:p>
        </p:txBody>
      </p:sp>
      <p:sp>
        <p:nvSpPr>
          <p:cNvPr id="17" name="Rettangolo 16"/>
          <p:cNvSpPr/>
          <p:nvPr/>
        </p:nvSpPr>
        <p:spPr>
          <a:xfrm>
            <a:off x="915988" y="3862388"/>
            <a:ext cx="7451725" cy="1784350"/>
          </a:xfrm>
          <a:prstGeom prst="rect">
            <a:avLst/>
          </a:prstGeom>
          <a:solidFill>
            <a:schemeClr val="tx1"/>
          </a:solidFill>
        </p:spPr>
        <p:txBody>
          <a:bodyPr>
            <a:spAutoFit/>
          </a:bodyPr>
          <a:lstStyle/>
          <a:p>
            <a:pPr marL="457200" indent="-457200">
              <a:buFontTx/>
              <a:buAutoNum type="arabicPeriod"/>
              <a:defRPr/>
            </a:pPr>
            <a:r>
              <a:rPr lang="it-IT" sz="2200" dirty="0">
                <a:solidFill>
                  <a:schemeClr val="bg1">
                    <a:lumMod val="75000"/>
                  </a:schemeClr>
                </a:solidFill>
                <a:effectLst>
                  <a:outerShdw blurRad="38100" dist="38100" dir="2700000" algn="tl">
                    <a:srgbClr val="000000">
                      <a:alpha val="43137"/>
                    </a:srgbClr>
                  </a:outerShdw>
                </a:effectLst>
              </a:rPr>
              <a:t>In pazienti &lt;45 anni con </a:t>
            </a:r>
            <a:r>
              <a:rPr lang="it-IT" sz="2200" dirty="0" err="1">
                <a:solidFill>
                  <a:schemeClr val="bg1">
                    <a:lumMod val="75000"/>
                  </a:schemeClr>
                </a:solidFill>
                <a:effectLst>
                  <a:outerShdw blurRad="38100" dist="38100" dir="2700000" algn="tl">
                    <a:srgbClr val="000000">
                      <a:alpha val="43137"/>
                    </a:srgbClr>
                  </a:outerShdw>
                </a:effectLst>
              </a:rPr>
              <a:t>iperparatiroidismo</a:t>
            </a:r>
            <a:endParaRPr lang="it-IT" sz="2200" dirty="0">
              <a:solidFill>
                <a:schemeClr val="bg1">
                  <a:lumMod val="75000"/>
                </a:schemeClr>
              </a:solidFill>
              <a:effectLst>
                <a:outerShdw blurRad="38100" dist="38100" dir="2700000" algn="tl">
                  <a:srgbClr val="000000">
                    <a:alpha val="43137"/>
                  </a:srgbClr>
                </a:outerShdw>
              </a:effectLst>
            </a:endParaRPr>
          </a:p>
          <a:p>
            <a:pPr marL="457200" indent="-457200">
              <a:buFontTx/>
              <a:buAutoNum type="arabicPeriod"/>
              <a:defRPr/>
            </a:pPr>
            <a:r>
              <a:rPr lang="en-US" sz="2200" dirty="0" err="1">
                <a:solidFill>
                  <a:schemeClr val="bg1">
                    <a:lumMod val="75000"/>
                  </a:schemeClr>
                </a:solidFill>
                <a:effectLst>
                  <a:outerShdw blurRad="38100" dist="38100" dir="2700000" algn="tl">
                    <a:srgbClr val="000000">
                      <a:alpha val="43137"/>
                    </a:srgbClr>
                  </a:outerShdw>
                </a:effectLst>
              </a:rPr>
              <a:t>Quando</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più</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paratiroidi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sono</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coinvolte</a:t>
            </a:r>
            <a:endParaRPr lang="en-US" sz="2200" dirty="0">
              <a:solidFill>
                <a:schemeClr val="bg1">
                  <a:lumMod val="75000"/>
                </a:schemeClr>
              </a:solidFill>
              <a:effectLst>
                <a:outerShdw blurRad="38100" dist="38100" dir="2700000" algn="tl">
                  <a:srgbClr val="000000">
                    <a:alpha val="43137"/>
                  </a:srgbClr>
                </a:outerShdw>
              </a:effectLst>
            </a:endParaRPr>
          </a:p>
          <a:p>
            <a:pPr marL="457200" indent="-457200">
              <a:buFontTx/>
              <a:buAutoNum type="arabicPeriod"/>
              <a:defRPr/>
            </a:pPr>
            <a:r>
              <a:rPr lang="en-US" sz="2200" dirty="0" err="1">
                <a:solidFill>
                  <a:schemeClr val="bg1">
                    <a:lumMod val="75000"/>
                  </a:schemeClr>
                </a:solidFill>
                <a:effectLst>
                  <a:outerShdw blurRad="38100" dist="38100" dir="2700000" algn="tl">
                    <a:srgbClr val="000000">
                      <a:alpha val="43137"/>
                    </a:srgbClr>
                  </a:outerShdw>
                </a:effectLst>
              </a:rPr>
              <a:t>Nei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parenti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di</a:t>
            </a:r>
            <a:r>
              <a:rPr lang="en-US" sz="2200" dirty="0">
                <a:solidFill>
                  <a:schemeClr val="bg1">
                    <a:lumMod val="75000"/>
                  </a:schemeClr>
                </a:solidFill>
                <a:effectLst>
                  <a:outerShdw blurRad="38100" dist="38100" dir="2700000" algn="tl">
                    <a:srgbClr val="000000">
                      <a:alpha val="43137"/>
                    </a:srgbClr>
                  </a:outerShdw>
                </a:effectLst>
              </a:rPr>
              <a:t> primo </a:t>
            </a:r>
            <a:r>
              <a:rPr lang="en-US" sz="2200" dirty="0" err="1">
                <a:solidFill>
                  <a:schemeClr val="bg1">
                    <a:lumMod val="75000"/>
                  </a:schemeClr>
                </a:solidFill>
                <a:effectLst>
                  <a:outerShdw blurRad="38100" dist="38100" dir="2700000" algn="tl">
                    <a:srgbClr val="000000">
                      <a:alpha val="43137"/>
                    </a:srgbClr>
                  </a:outerShdw>
                </a:effectLst>
              </a:rPr>
              <a:t>grado</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di</a:t>
            </a:r>
            <a:r>
              <a:rPr lang="en-US" sz="2200" dirty="0">
                <a:solidFill>
                  <a:schemeClr val="bg1">
                    <a:lumMod val="75000"/>
                  </a:schemeClr>
                </a:solidFill>
                <a:effectLst>
                  <a:outerShdw blurRad="38100" dist="38100" dir="2700000" algn="tl">
                    <a:srgbClr val="000000">
                      <a:alpha val="43137"/>
                    </a:srgbClr>
                  </a:outerShdw>
                </a:effectLst>
              </a:rPr>
              <a:t> un </a:t>
            </a:r>
            <a:r>
              <a:rPr lang="en-US" sz="2200" dirty="0" err="1">
                <a:solidFill>
                  <a:schemeClr val="bg1">
                    <a:lumMod val="75000"/>
                  </a:schemeClr>
                </a:solidFill>
                <a:effectLst>
                  <a:outerShdw blurRad="38100" dist="38100" dir="2700000" algn="tl">
                    <a:srgbClr val="000000">
                      <a:alpha val="43137"/>
                    </a:srgbClr>
                  </a:outerShdw>
                </a:effectLst>
              </a:rPr>
              <a:t>paziente</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portatore</a:t>
            </a:r>
            <a:endParaRPr lang="en-US" sz="2200" dirty="0">
              <a:solidFill>
                <a:schemeClr val="bg1">
                  <a:lumMod val="75000"/>
                </a:schemeClr>
              </a:solidFill>
              <a:effectLst>
                <a:outerShdw blurRad="38100" dist="38100" dir="2700000" algn="tl">
                  <a:srgbClr val="000000">
                    <a:alpha val="43137"/>
                  </a:srgbClr>
                </a:outerShdw>
              </a:effectLst>
            </a:endParaRPr>
          </a:p>
          <a:p>
            <a:pPr marL="457200" indent="-457200">
              <a:buFontTx/>
              <a:buAutoNum type="arabicPeriod"/>
              <a:defRPr/>
            </a:pPr>
            <a:r>
              <a:rPr lang="en-US" sz="2200" dirty="0">
                <a:solidFill>
                  <a:schemeClr val="bg1">
                    <a:lumMod val="75000"/>
                  </a:schemeClr>
                </a:solidFill>
                <a:effectLst>
                  <a:outerShdw blurRad="38100" dist="38100" dir="2700000" algn="tl">
                    <a:srgbClr val="000000">
                      <a:alpha val="43137"/>
                    </a:srgbClr>
                  </a:outerShdw>
                </a:effectLst>
              </a:rPr>
              <a:t>In </a:t>
            </a:r>
            <a:r>
              <a:rPr lang="en-US" sz="2200" dirty="0" err="1">
                <a:solidFill>
                  <a:schemeClr val="bg1">
                    <a:lumMod val="75000"/>
                  </a:schemeClr>
                </a:solidFill>
                <a:effectLst>
                  <a:outerShdw blurRad="38100" dist="38100" dir="2700000" algn="tl">
                    <a:srgbClr val="000000">
                      <a:alpha val="43137"/>
                    </a:srgbClr>
                  </a:outerShdw>
                </a:effectLst>
              </a:rPr>
              <a:t>pazienti</a:t>
            </a:r>
            <a:r>
              <a:rPr lang="en-US" sz="2200" dirty="0">
                <a:solidFill>
                  <a:schemeClr val="bg1">
                    <a:lumMod val="75000"/>
                  </a:schemeClr>
                </a:solidFill>
                <a:effectLst>
                  <a:outerShdw blurRad="38100" dist="38100" dir="2700000" algn="tl">
                    <a:srgbClr val="000000">
                      <a:alpha val="43137"/>
                    </a:srgbClr>
                  </a:outerShdw>
                </a:effectLst>
              </a:rPr>
              <a:t> con due o </a:t>
            </a:r>
            <a:r>
              <a:rPr lang="en-US" sz="2200" dirty="0" err="1">
                <a:solidFill>
                  <a:schemeClr val="bg1">
                    <a:lumMod val="75000"/>
                  </a:schemeClr>
                </a:solidFill>
                <a:effectLst>
                  <a:outerShdw blurRad="38100" dist="38100" dir="2700000" algn="tl">
                    <a:srgbClr val="000000">
                      <a:alpha val="43137"/>
                    </a:srgbClr>
                  </a:outerShdw>
                </a:effectLst>
              </a:rPr>
              <a:t>più</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neoplasie</a:t>
            </a:r>
            <a:r>
              <a:rPr lang="en-US" sz="2200" dirty="0">
                <a:solidFill>
                  <a:schemeClr val="bg1">
                    <a:lumMod val="75000"/>
                  </a:schemeClr>
                </a:solidFill>
                <a:effectLst>
                  <a:outerShdw blurRad="38100" dist="38100" dir="2700000" algn="tl">
                    <a:srgbClr val="000000">
                      <a:alpha val="43137"/>
                    </a:srgbClr>
                  </a:outerShdw>
                </a:effectLst>
              </a:rPr>
              <a:t> endocrine associate a MEN</a:t>
            </a:r>
            <a:endParaRPr lang="it-IT" sz="2200" dirty="0">
              <a:solidFill>
                <a:schemeClr val="bg1">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633413" y="3819525"/>
            <a:ext cx="7716837" cy="2124075"/>
          </a:xfrm>
          <a:prstGeom prst="rect">
            <a:avLst/>
          </a:prstGeom>
          <a:solidFill>
            <a:schemeClr val="tx1"/>
          </a:solidFill>
        </p:spPr>
        <p:txBody>
          <a:bodyPr>
            <a:spAutoFit/>
          </a:bodyPr>
          <a:lstStyle/>
          <a:p>
            <a:pPr marL="342900" indent="-342900">
              <a:buFontTx/>
              <a:buAutoNum type="arabicPeriod"/>
              <a:defRPr/>
            </a:pPr>
            <a:r>
              <a:rPr lang="en-US" sz="2200" dirty="0">
                <a:solidFill>
                  <a:schemeClr val="bg1">
                    <a:lumMod val="75000"/>
                  </a:schemeClr>
                </a:solidFill>
                <a:effectLst>
                  <a:outerShdw blurRad="38100" dist="38100" dir="2700000" algn="tl">
                    <a:srgbClr val="000000">
                      <a:alpha val="43137"/>
                    </a:srgbClr>
                  </a:outerShdw>
                </a:effectLst>
              </a:rPr>
              <a:t>Per </a:t>
            </a:r>
            <a:r>
              <a:rPr lang="en-US" sz="2200" dirty="0" err="1">
                <a:solidFill>
                  <a:schemeClr val="bg1">
                    <a:lumMod val="75000"/>
                  </a:schemeClr>
                </a:solidFill>
                <a:effectLst>
                  <a:outerShdw blurRad="38100" dist="38100" dir="2700000" algn="tl">
                    <a:srgbClr val="000000">
                      <a:alpha val="43137"/>
                    </a:srgbClr>
                  </a:outerShdw>
                </a:effectLst>
              </a:rPr>
              <a:t>confermare</a:t>
            </a:r>
            <a:r>
              <a:rPr lang="en-US" sz="2200" dirty="0">
                <a:solidFill>
                  <a:schemeClr val="bg1">
                    <a:lumMod val="75000"/>
                  </a:schemeClr>
                </a:solidFill>
                <a:effectLst>
                  <a:outerShdw blurRad="38100" dist="38100" dir="2700000" algn="tl">
                    <a:srgbClr val="000000">
                      <a:alpha val="43137"/>
                    </a:srgbClr>
                  </a:outerShdw>
                </a:effectLst>
              </a:rPr>
              <a:t> la </a:t>
            </a:r>
            <a:r>
              <a:rPr lang="en-US" sz="2200" dirty="0" err="1">
                <a:solidFill>
                  <a:schemeClr val="bg1">
                    <a:lumMod val="75000"/>
                  </a:schemeClr>
                </a:solidFill>
                <a:effectLst>
                  <a:outerShdw blurRad="38100" dist="38100" dir="2700000" algn="tl">
                    <a:srgbClr val="000000">
                      <a:alpha val="43137"/>
                    </a:srgbClr>
                  </a:outerShdw>
                </a:effectLst>
              </a:rPr>
              <a:t>diagnosi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ed</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indirizzare</a:t>
            </a:r>
            <a:r>
              <a:rPr lang="en-US" sz="2200" dirty="0">
                <a:solidFill>
                  <a:schemeClr val="bg1">
                    <a:lumMod val="75000"/>
                  </a:schemeClr>
                </a:solidFill>
                <a:effectLst>
                  <a:outerShdw blurRad="38100" dist="38100" dir="2700000" algn="tl">
                    <a:srgbClr val="000000">
                      <a:alpha val="43137"/>
                    </a:srgbClr>
                  </a:outerShdw>
                </a:effectLst>
              </a:rPr>
              <a:t> lo screening </a:t>
            </a:r>
            <a:r>
              <a:rPr lang="en-US" sz="2200" dirty="0" err="1">
                <a:solidFill>
                  <a:schemeClr val="bg1">
                    <a:lumMod val="75000"/>
                  </a:schemeClr>
                </a:solidFill>
                <a:effectLst>
                  <a:outerShdw blurRad="38100" dist="38100" dir="2700000" algn="tl">
                    <a:srgbClr val="000000">
                      <a:alpha val="43137"/>
                    </a:srgbClr>
                  </a:outerShdw>
                </a:effectLst>
              </a:rPr>
              <a:t>clinico</a:t>
            </a:r>
            <a:endParaRPr lang="en-US" sz="2200" dirty="0">
              <a:solidFill>
                <a:schemeClr val="bg1">
                  <a:lumMod val="75000"/>
                </a:schemeClr>
              </a:solidFill>
              <a:effectLst>
                <a:outerShdw blurRad="38100" dist="38100" dir="2700000" algn="tl">
                  <a:srgbClr val="000000">
                    <a:alpha val="43137"/>
                  </a:srgbClr>
                </a:outerShdw>
              </a:effectLst>
            </a:endParaRPr>
          </a:p>
          <a:p>
            <a:pPr marL="342900" indent="-342900">
              <a:buFontTx/>
              <a:buAutoNum type="arabicPeriod"/>
              <a:defRPr/>
            </a:pPr>
            <a:r>
              <a:rPr lang="en-US" sz="2200" dirty="0">
                <a:solidFill>
                  <a:schemeClr val="bg1">
                    <a:lumMod val="75000"/>
                  </a:schemeClr>
                </a:solidFill>
                <a:effectLst>
                  <a:outerShdw blurRad="38100" dist="38100" dir="2700000" algn="tl">
                    <a:srgbClr val="000000">
                      <a:alpha val="43137"/>
                    </a:srgbClr>
                  </a:outerShdw>
                </a:effectLst>
              </a:rPr>
              <a:t>Per </a:t>
            </a:r>
            <a:r>
              <a:rPr lang="en-US" sz="2200" dirty="0" err="1">
                <a:solidFill>
                  <a:schemeClr val="bg1">
                    <a:lumMod val="75000"/>
                  </a:schemeClr>
                </a:solidFill>
                <a:effectLst>
                  <a:outerShdw blurRad="38100" dist="38100" dir="2700000" algn="tl">
                    <a:srgbClr val="000000">
                      <a:alpha val="43137"/>
                    </a:srgbClr>
                  </a:outerShdw>
                </a:effectLst>
              </a:rPr>
              <a:t>indirizzare</a:t>
            </a:r>
            <a:r>
              <a:rPr lang="en-US" sz="2200" dirty="0">
                <a:solidFill>
                  <a:schemeClr val="bg1">
                    <a:lumMod val="75000"/>
                  </a:schemeClr>
                </a:solidFill>
                <a:effectLst>
                  <a:outerShdw blurRad="38100" dist="38100" dir="2700000" algn="tl">
                    <a:srgbClr val="000000">
                      <a:alpha val="43137"/>
                    </a:srgbClr>
                  </a:outerShdw>
                </a:effectLst>
              </a:rPr>
              <a:t> la </a:t>
            </a:r>
            <a:r>
              <a:rPr lang="en-US" sz="2200" dirty="0" err="1">
                <a:solidFill>
                  <a:schemeClr val="bg1">
                    <a:lumMod val="75000"/>
                  </a:schemeClr>
                </a:solidFill>
                <a:effectLst>
                  <a:outerShdw blurRad="38100" dist="38100" dir="2700000" algn="tl">
                    <a:srgbClr val="000000">
                      <a:alpha val="43137"/>
                    </a:srgbClr>
                  </a:outerShdw>
                </a:effectLst>
              </a:rPr>
              <a:t>terapia</a:t>
            </a:r>
            <a:endParaRPr lang="en-US" sz="2200" dirty="0">
              <a:solidFill>
                <a:schemeClr val="bg1">
                  <a:lumMod val="75000"/>
                </a:schemeClr>
              </a:solidFill>
              <a:effectLst>
                <a:outerShdw blurRad="38100" dist="38100" dir="2700000" algn="tl">
                  <a:srgbClr val="000000">
                    <a:alpha val="43137"/>
                  </a:srgbClr>
                </a:outerShdw>
              </a:effectLst>
            </a:endParaRPr>
          </a:p>
          <a:p>
            <a:pPr marL="342900" indent="-342900">
              <a:buFontTx/>
              <a:buAutoNum type="arabicPeriod"/>
              <a:defRPr/>
            </a:pPr>
            <a:r>
              <a:rPr lang="en-US" sz="2200" dirty="0">
                <a:solidFill>
                  <a:schemeClr val="bg1">
                    <a:lumMod val="75000"/>
                  </a:schemeClr>
                </a:solidFill>
                <a:effectLst>
                  <a:outerShdw blurRad="38100" dist="38100" dir="2700000" algn="tl">
                    <a:srgbClr val="000000">
                      <a:alpha val="43137"/>
                    </a:srgbClr>
                  </a:outerShdw>
                </a:effectLst>
              </a:rPr>
              <a:t>Per </a:t>
            </a:r>
            <a:r>
              <a:rPr lang="en-US" sz="2200" dirty="0" err="1">
                <a:solidFill>
                  <a:schemeClr val="bg1">
                    <a:lumMod val="75000"/>
                  </a:schemeClr>
                </a:solidFill>
                <a:effectLst>
                  <a:outerShdw blurRad="38100" dist="38100" dir="2700000" algn="tl">
                    <a:srgbClr val="000000">
                      <a:alpha val="43137"/>
                    </a:srgbClr>
                  </a:outerShdw>
                </a:effectLst>
              </a:rPr>
              <a:t>individuare</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parenti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di</a:t>
            </a:r>
            <a:r>
              <a:rPr lang="en-US" sz="2200" dirty="0">
                <a:solidFill>
                  <a:schemeClr val="bg1">
                    <a:lumMod val="75000"/>
                  </a:schemeClr>
                </a:solidFill>
                <a:effectLst>
                  <a:outerShdw blurRad="38100" dist="38100" dir="2700000" algn="tl">
                    <a:srgbClr val="000000">
                      <a:alpha val="43137"/>
                    </a:srgbClr>
                  </a:outerShdw>
                </a:effectLst>
              </a:rPr>
              <a:t> primo </a:t>
            </a:r>
            <a:r>
              <a:rPr lang="en-US" sz="2200" dirty="0" err="1">
                <a:solidFill>
                  <a:schemeClr val="bg1">
                    <a:lumMod val="75000"/>
                  </a:schemeClr>
                </a:solidFill>
                <a:effectLst>
                  <a:outerShdw blurRad="38100" dist="38100" dir="2700000" algn="tl">
                    <a:srgbClr val="000000">
                      <a:alpha val="43137"/>
                    </a:srgbClr>
                  </a:outerShdw>
                </a:effectLst>
              </a:rPr>
              <a:t>grado</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affetti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asintomatici</a:t>
            </a:r>
            <a:r>
              <a:rPr lang="en-US" sz="2200" dirty="0">
                <a:solidFill>
                  <a:schemeClr val="bg1">
                    <a:lumMod val="75000"/>
                  </a:schemeClr>
                </a:solidFill>
                <a:effectLst>
                  <a:outerShdw blurRad="38100" dist="38100" dir="2700000" algn="tl">
                    <a:srgbClr val="000000">
                      <a:alpha val="43137"/>
                    </a:srgbClr>
                  </a:outerShdw>
                </a:effectLst>
              </a:rPr>
              <a:t>) </a:t>
            </a:r>
          </a:p>
          <a:p>
            <a:pPr marL="342900" indent="-342900">
              <a:buFontTx/>
              <a:buAutoNum type="arabicPeriod"/>
              <a:defRPr/>
            </a:pPr>
            <a:r>
              <a:rPr lang="en-US" sz="2200" dirty="0">
                <a:solidFill>
                  <a:schemeClr val="bg1">
                    <a:lumMod val="75000"/>
                  </a:schemeClr>
                </a:solidFill>
                <a:effectLst>
                  <a:outerShdw blurRad="38100" dist="38100" dir="2700000" algn="tl">
                    <a:srgbClr val="000000">
                      <a:alpha val="43137"/>
                    </a:srgbClr>
                  </a:outerShdw>
                </a:effectLst>
              </a:rPr>
              <a:t>Per </a:t>
            </a:r>
            <a:r>
              <a:rPr lang="en-US" sz="2200" dirty="0" err="1">
                <a:solidFill>
                  <a:schemeClr val="bg1">
                    <a:lumMod val="75000"/>
                  </a:schemeClr>
                </a:solidFill>
                <a:effectLst>
                  <a:outerShdw blurRad="38100" dist="38100" dir="2700000" algn="tl">
                    <a:srgbClr val="000000">
                      <a:alpha val="43137"/>
                    </a:srgbClr>
                  </a:outerShdw>
                </a:effectLst>
              </a:rPr>
              <a:t>individuare</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parenti</a:t>
            </a:r>
            <a:r>
              <a:rPr lang="en-US" sz="2200" dirty="0">
                <a:solidFill>
                  <a:schemeClr val="bg1">
                    <a:lumMod val="75000"/>
                  </a:schemeClr>
                </a:solidFill>
                <a:effectLst>
                  <a:outerShdw blurRad="38100" dist="38100" dir="2700000" algn="tl">
                    <a:srgbClr val="000000">
                      <a:alpha val="43137"/>
                    </a:srgbClr>
                  </a:outerShdw>
                </a:effectLst>
              </a:rPr>
              <a:t> </a:t>
            </a:r>
            <a:r>
              <a:rPr lang="en-US" sz="2200" dirty="0" err="1">
                <a:solidFill>
                  <a:schemeClr val="bg1">
                    <a:lumMod val="75000"/>
                  </a:schemeClr>
                </a:solidFill>
                <a:effectLst>
                  <a:outerShdw blurRad="38100" dist="38100" dir="2700000" algn="tl">
                    <a:srgbClr val="000000">
                      <a:alpha val="43137"/>
                    </a:srgbClr>
                  </a:outerShdw>
                </a:effectLst>
              </a:rPr>
              <a:t>di</a:t>
            </a:r>
            <a:r>
              <a:rPr lang="en-US" sz="2200" dirty="0">
                <a:solidFill>
                  <a:schemeClr val="bg1">
                    <a:lumMod val="75000"/>
                  </a:schemeClr>
                </a:solidFill>
                <a:effectLst>
                  <a:outerShdw blurRad="38100" dist="38100" dir="2700000" algn="tl">
                    <a:srgbClr val="000000">
                      <a:alpha val="43137"/>
                    </a:srgbClr>
                  </a:outerShdw>
                </a:effectLst>
              </a:rPr>
              <a:t> primo </a:t>
            </a:r>
            <a:r>
              <a:rPr lang="en-US" sz="2200" dirty="0" err="1">
                <a:solidFill>
                  <a:schemeClr val="bg1">
                    <a:lumMod val="75000"/>
                  </a:schemeClr>
                </a:solidFill>
                <a:effectLst>
                  <a:outerShdw blurRad="38100" dist="38100" dir="2700000" algn="tl">
                    <a:srgbClr val="000000">
                      <a:alpha val="43137"/>
                    </a:srgbClr>
                  </a:outerShdw>
                </a:effectLst>
              </a:rPr>
              <a:t>grado</a:t>
            </a:r>
            <a:r>
              <a:rPr lang="en-US" sz="2200" dirty="0">
                <a:solidFill>
                  <a:schemeClr val="bg1">
                    <a:lumMod val="75000"/>
                  </a:schemeClr>
                </a:solidFill>
                <a:effectLst>
                  <a:outerShdw blurRad="38100" dist="38100" dir="2700000" algn="tl">
                    <a:srgbClr val="000000">
                      <a:alpha val="43137"/>
                    </a:srgbClr>
                  </a:outerShdw>
                </a:effectLst>
              </a:rPr>
              <a:t> NON </a:t>
            </a:r>
            <a:r>
              <a:rPr lang="en-US" sz="2200" dirty="0" err="1">
                <a:solidFill>
                  <a:schemeClr val="bg1">
                    <a:lumMod val="75000"/>
                  </a:schemeClr>
                </a:solidFill>
                <a:effectLst>
                  <a:outerShdw blurRad="38100" dist="38100" dir="2700000" algn="tl">
                    <a:srgbClr val="000000">
                      <a:alpha val="43137"/>
                    </a:srgbClr>
                  </a:outerShdw>
                </a:effectLst>
              </a:rPr>
              <a:t>affetti</a:t>
            </a:r>
            <a:endParaRPr lang="en-US" sz="2200" dirty="0">
              <a:solidFill>
                <a:schemeClr val="bg1">
                  <a:lumMod val="75000"/>
                </a:schemeClr>
              </a:solidFill>
              <a:effectLst>
                <a:outerShdw blurRad="38100" dist="38100" dir="2700000" algn="tl">
                  <a:srgbClr val="000000">
                    <a:alpha val="43137"/>
                  </a:srgbClr>
                </a:outerShdw>
              </a:effectLst>
            </a:endParaRPr>
          </a:p>
        </p:txBody>
      </p:sp>
      <p:pic>
        <p:nvPicPr>
          <p:cNvPr id="76802" name="Picture 10" descr="ANd9GcRjbOzPZkW6z-IAaqbG8YN5DpcB9Q6KWQGiAsguqowc5h5Vz0vLRw"/>
          <p:cNvPicPr>
            <a:picLocks noChangeAspect="1" noChangeArrowheads="1"/>
          </p:cNvPicPr>
          <p:nvPr/>
        </p:nvPicPr>
        <p:blipFill>
          <a:blip r:embed="rId2"/>
          <a:srcRect/>
          <a:stretch>
            <a:fillRect/>
          </a:stretch>
        </p:blipFill>
        <p:spPr bwMode="auto">
          <a:xfrm>
            <a:off x="179388" y="1268413"/>
            <a:ext cx="1143000" cy="1666875"/>
          </a:xfrm>
          <a:prstGeom prst="rect">
            <a:avLst/>
          </a:prstGeom>
          <a:noFill/>
          <a:ln w="9525">
            <a:noFill/>
            <a:miter lim="800000"/>
            <a:headEnd/>
            <a:tailEnd/>
          </a:ln>
        </p:spPr>
      </p:pic>
      <p:sp>
        <p:nvSpPr>
          <p:cNvPr id="13" name="Rectangle 9"/>
          <p:cNvSpPr>
            <a:spLocks noChangeArrowheads="1"/>
          </p:cNvSpPr>
          <p:nvPr/>
        </p:nvSpPr>
        <p:spPr bwMode="auto">
          <a:xfrm>
            <a:off x="1346200" y="1635125"/>
            <a:ext cx="6946900" cy="8302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Qual è la probabilità che il mio paziente abbia una forma geneticamente determinata? </a:t>
            </a:r>
          </a:p>
        </p:txBody>
      </p:sp>
      <p:sp>
        <p:nvSpPr>
          <p:cNvPr id="14" name="Rectangle 10"/>
          <p:cNvSpPr>
            <a:spLocks noChangeArrowheads="1"/>
          </p:cNvSpPr>
          <p:nvPr/>
        </p:nvSpPr>
        <p:spPr bwMode="auto">
          <a:xfrm>
            <a:off x="7132638" y="2093913"/>
            <a:ext cx="917575" cy="523875"/>
          </a:xfrm>
          <a:prstGeom prst="rect">
            <a:avLst/>
          </a:prstGeom>
          <a:solidFill>
            <a:srgbClr val="FF0000"/>
          </a:solidFill>
          <a:ln w="9525">
            <a:solidFill>
              <a:schemeClr val="tx1"/>
            </a:solidFill>
            <a:miter lim="800000"/>
            <a:headEnd/>
            <a:tailEnd/>
          </a:ln>
          <a:effectLst/>
        </p:spPr>
        <p:txBody>
          <a:bodyPr wrap="none">
            <a:spAutoFit/>
          </a:bodyPr>
          <a:lstStyle/>
          <a:p>
            <a:pPr algn="ctr">
              <a:defRPr/>
            </a:pPr>
            <a:r>
              <a:rPr lang="en-GB" sz="2800" b="1" dirty="0">
                <a:effectLst>
                  <a:outerShdw blurRad="38100" dist="38100" dir="2700000" algn="tl">
                    <a:srgbClr val="000000"/>
                  </a:outerShdw>
                </a:effectLst>
              </a:rPr>
              <a:t>10%</a:t>
            </a:r>
            <a:endParaRPr lang="it-IT" sz="2800" b="1" dirty="0">
              <a:effectLst>
                <a:outerShdw blurRad="38100" dist="38100" dir="2700000" algn="tl">
                  <a:srgbClr val="000000"/>
                </a:outerShdw>
              </a:effectLst>
            </a:endParaRPr>
          </a:p>
        </p:txBody>
      </p:sp>
      <p:sp>
        <p:nvSpPr>
          <p:cNvPr id="15" name="Rectangle 9"/>
          <p:cNvSpPr>
            <a:spLocks noChangeArrowheads="1"/>
          </p:cNvSpPr>
          <p:nvPr/>
        </p:nvSpPr>
        <p:spPr bwMode="auto">
          <a:xfrm>
            <a:off x="1346200" y="3151188"/>
            <a:ext cx="6946900" cy="461962"/>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Perché è indicata l’analisi genetica?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107950" y="-26988"/>
            <a:ext cx="8651875" cy="6880226"/>
          </a:xfrm>
          <a:prstGeom prst="rect">
            <a:avLst/>
          </a:prstGeom>
          <a:noFill/>
          <a:ln w="9525">
            <a:noFill/>
            <a:miter lim="800000"/>
            <a:headEnd/>
            <a:tailEnd/>
          </a:ln>
        </p:spPr>
        <p:txBody>
          <a:bodyPr>
            <a:spAutoFit/>
          </a:bodyPr>
          <a:lstStyle/>
          <a:p>
            <a:pPr>
              <a:lnSpc>
                <a:spcPct val="120000"/>
              </a:lnSpc>
            </a:pPr>
            <a:r>
              <a:rPr lang="it-IT" sz="2400">
                <a:latin typeface="Times New Roman" pitchFamily="18" charset="0"/>
                <a:cs typeface="Times New Roman" pitchFamily="18" charset="0"/>
              </a:rPr>
              <a:t>Carcinoma Midollare della Tiroide: MTC</a:t>
            </a:r>
          </a:p>
          <a:p>
            <a:pPr>
              <a:lnSpc>
                <a:spcPct val="120000"/>
              </a:lnSpc>
            </a:pPr>
            <a:endParaRPr lang="it-IT" sz="1000">
              <a:latin typeface="Times New Roman" pitchFamily="18" charset="0"/>
              <a:cs typeface="Times New Roman" pitchFamily="18" charset="0"/>
            </a:endParaRPr>
          </a:p>
          <a:p>
            <a:pPr>
              <a:lnSpc>
                <a:spcPct val="120000"/>
              </a:lnSpc>
            </a:pPr>
            <a:r>
              <a:rPr lang="it-IT" sz="1600">
                <a:latin typeface="Times New Roman" pitchFamily="18" charset="0"/>
                <a:cs typeface="Times New Roman" pitchFamily="18" charset="0"/>
              </a:rPr>
              <a:t>Neoplasia maligna derivante dalle cellule C parafollicolari</a:t>
            </a:r>
          </a:p>
          <a:p>
            <a:pPr>
              <a:lnSpc>
                <a:spcPct val="120000"/>
              </a:lnSpc>
            </a:pPr>
            <a:r>
              <a:rPr lang="it-IT" sz="1600">
                <a:latin typeface="Times New Roman" pitchFamily="18" charset="0"/>
                <a:cs typeface="Times New Roman" pitchFamily="18" charset="0"/>
              </a:rPr>
              <a:t>Rappresenta circa il 8% delle neoplasie tiroidee</a:t>
            </a:r>
          </a:p>
          <a:p>
            <a:pPr>
              <a:lnSpc>
                <a:spcPct val="120000"/>
              </a:lnSpc>
            </a:pPr>
            <a:r>
              <a:rPr lang="it-IT" sz="1600">
                <a:latin typeface="Times New Roman" pitchFamily="18" charset="0"/>
                <a:cs typeface="Times New Roman" pitchFamily="18" charset="0"/>
              </a:rPr>
              <a:t>È sporadico nell’80% dei casi ed ereditario nel restante 20%.</a:t>
            </a:r>
          </a:p>
          <a:p>
            <a:pPr>
              <a:lnSpc>
                <a:spcPct val="120000"/>
              </a:lnSpc>
            </a:pPr>
            <a:r>
              <a:rPr lang="it-IT" sz="1600">
                <a:latin typeface="Times New Roman" pitchFamily="18" charset="0"/>
                <a:cs typeface="Times New Roman" pitchFamily="18" charset="0"/>
              </a:rPr>
              <a:t>Può presentarsi come lesione nodulare o, più frequentemente, già in fase metastatica (linfonodi loco-regionali ed a distanza).</a:t>
            </a:r>
          </a:p>
          <a:p>
            <a:pPr>
              <a:lnSpc>
                <a:spcPct val="120000"/>
              </a:lnSpc>
            </a:pPr>
            <a:r>
              <a:rPr lang="it-IT" sz="1600">
                <a:latin typeface="Times New Roman" pitchFamily="18" charset="0"/>
                <a:cs typeface="Times New Roman" pitchFamily="18" charset="0"/>
              </a:rPr>
              <a:t>Determina una secrezione molto elevata di Calcitonina con comparsa di sintomatologia tipica (diarrea e flushing) </a:t>
            </a:r>
            <a:r>
              <a:rPr lang="it-IT" sz="1600">
                <a:latin typeface="Times New Roman" pitchFamily="18" charset="0"/>
                <a:cs typeface="Times New Roman" pitchFamily="18" charset="0"/>
                <a:sym typeface="Wingdings" pitchFamily="2" charset="2"/>
              </a:rPr>
              <a:t> possono essere necessari test di stimolo con CALCIO e PENTAGASTRINA</a:t>
            </a:r>
            <a:endParaRPr lang="it-IT" sz="1600">
              <a:latin typeface="Times New Roman" pitchFamily="18" charset="0"/>
              <a:cs typeface="Times New Roman" pitchFamily="18" charset="0"/>
            </a:endParaRPr>
          </a:p>
          <a:p>
            <a:pPr>
              <a:lnSpc>
                <a:spcPct val="120000"/>
              </a:lnSpc>
            </a:pPr>
            <a:endParaRPr lang="it-IT" sz="1600">
              <a:latin typeface="Times New Roman" pitchFamily="18" charset="0"/>
              <a:cs typeface="Times New Roman" pitchFamily="18" charset="0"/>
            </a:endParaRPr>
          </a:p>
          <a:p>
            <a:pPr>
              <a:lnSpc>
                <a:spcPct val="120000"/>
              </a:lnSpc>
            </a:pPr>
            <a:r>
              <a:rPr lang="it-IT" sz="1600">
                <a:latin typeface="Times New Roman" pitchFamily="18" charset="0"/>
                <a:cs typeface="Times New Roman" pitchFamily="18" charset="0"/>
              </a:rPr>
              <a:t>Le forme SPORADICHE hanno una maggior incidenza dopo la IV decade</a:t>
            </a:r>
          </a:p>
          <a:p>
            <a:pPr>
              <a:lnSpc>
                <a:spcPct val="120000"/>
              </a:lnSpc>
            </a:pPr>
            <a:r>
              <a:rPr lang="it-IT" sz="1600">
                <a:latin typeface="Times New Roman" pitchFamily="18" charset="0"/>
                <a:cs typeface="Times New Roman" pitchFamily="18" charset="0"/>
              </a:rPr>
              <a:t>Le forme FAMILIARI possono avere esordio molto precoce</a:t>
            </a:r>
          </a:p>
          <a:p>
            <a:pPr>
              <a:lnSpc>
                <a:spcPct val="120000"/>
              </a:lnSpc>
            </a:pPr>
            <a:r>
              <a:rPr lang="it-IT" sz="1600">
                <a:latin typeface="Times New Roman" pitchFamily="18" charset="0"/>
                <a:cs typeface="Times New Roman" pitchFamily="18" charset="0"/>
              </a:rPr>
              <a:t>	</a:t>
            </a:r>
          </a:p>
          <a:p>
            <a:pPr>
              <a:lnSpc>
                <a:spcPct val="120000"/>
              </a:lnSpc>
            </a:pPr>
            <a:endParaRPr lang="it-IT" sz="1600">
              <a:latin typeface="Times New Roman" pitchFamily="18" charset="0"/>
              <a:cs typeface="Times New Roman" pitchFamily="18" charset="0"/>
            </a:endParaRPr>
          </a:p>
          <a:p>
            <a:pPr>
              <a:lnSpc>
                <a:spcPct val="120000"/>
              </a:lnSpc>
            </a:pPr>
            <a:endParaRPr lang="it-IT" sz="1600">
              <a:latin typeface="Times New Roman" pitchFamily="18" charset="0"/>
              <a:cs typeface="Times New Roman" pitchFamily="18" charset="0"/>
            </a:endParaRPr>
          </a:p>
          <a:p>
            <a:pPr>
              <a:lnSpc>
                <a:spcPct val="120000"/>
              </a:lnSpc>
            </a:pPr>
            <a:endParaRPr lang="it-IT" sz="1600">
              <a:latin typeface="Times New Roman" pitchFamily="18" charset="0"/>
              <a:cs typeface="Times New Roman" pitchFamily="18" charset="0"/>
            </a:endParaRPr>
          </a:p>
          <a:p>
            <a:pPr>
              <a:lnSpc>
                <a:spcPct val="120000"/>
              </a:lnSpc>
            </a:pPr>
            <a:endParaRPr lang="it-IT" sz="1600">
              <a:latin typeface="Times New Roman" pitchFamily="18" charset="0"/>
              <a:cs typeface="Times New Roman" pitchFamily="18" charset="0"/>
            </a:endParaRPr>
          </a:p>
          <a:p>
            <a:pPr>
              <a:lnSpc>
                <a:spcPct val="120000"/>
              </a:lnSpc>
            </a:pPr>
            <a:r>
              <a:rPr lang="it-IT" sz="1600">
                <a:latin typeface="Times New Roman" pitchFamily="18" charset="0"/>
                <a:cs typeface="Times New Roman" pitchFamily="18" charset="0"/>
                <a:sym typeface="Wingdings" pitchFamily="2" charset="2"/>
              </a:rPr>
              <a:t></a:t>
            </a:r>
          </a:p>
          <a:p>
            <a:pPr>
              <a:lnSpc>
                <a:spcPct val="120000"/>
              </a:lnSpc>
            </a:pPr>
            <a:r>
              <a:rPr lang="it-IT" sz="1600">
                <a:latin typeface="Times New Roman" pitchFamily="18" charset="0"/>
                <a:cs typeface="Times New Roman" pitchFamily="18" charset="0"/>
              </a:rPr>
              <a:t>Sono dovute a mutazioni del PROTO-ONCOGENE RET</a:t>
            </a:r>
          </a:p>
          <a:p>
            <a:pPr>
              <a:lnSpc>
                <a:spcPct val="120000"/>
              </a:lnSpc>
            </a:pPr>
            <a:endParaRPr lang="it-IT" sz="1600">
              <a:latin typeface="Times New Roman" pitchFamily="18" charset="0"/>
              <a:cs typeface="Times New Roman" pitchFamily="18" charset="0"/>
            </a:endParaRPr>
          </a:p>
          <a:p>
            <a:pPr>
              <a:lnSpc>
                <a:spcPct val="120000"/>
              </a:lnSpc>
            </a:pPr>
            <a:r>
              <a:rPr lang="it-IT" sz="1600">
                <a:latin typeface="Times New Roman" pitchFamily="18" charset="0"/>
                <a:cs typeface="Times New Roman" pitchFamily="18" charset="0"/>
              </a:rPr>
              <a:t>RET = tirosino-chinasi di membrana, espressa nel tessuto nervoso ed in molti organi di natura neuroendocrine, nonché a livello renale e nei gangli motori dell’intestino, normalmente attivata dall’interazione con il GDNF</a:t>
            </a:r>
          </a:p>
        </p:txBody>
      </p:sp>
      <p:sp>
        <p:nvSpPr>
          <p:cNvPr id="195587" name="Rectangle 3"/>
          <p:cNvSpPr>
            <a:spLocks noChangeArrowheads="1"/>
          </p:cNvSpPr>
          <p:nvPr/>
        </p:nvSpPr>
        <p:spPr bwMode="auto">
          <a:xfrm>
            <a:off x="1619250" y="3900488"/>
            <a:ext cx="7216775" cy="1371600"/>
          </a:xfrm>
          <a:prstGeom prst="rect">
            <a:avLst/>
          </a:prstGeom>
          <a:noFill/>
          <a:ln w="9525">
            <a:solidFill>
              <a:schemeClr val="tx1"/>
            </a:solidFill>
            <a:miter lim="800000"/>
            <a:headEnd/>
            <a:tailEnd/>
          </a:ln>
        </p:spPr>
        <p:txBody>
          <a:bodyPr wrap="none">
            <a:spAutoFit/>
          </a:bodyPr>
          <a:lstStyle/>
          <a:p>
            <a:pPr>
              <a:lnSpc>
                <a:spcPct val="130000"/>
              </a:lnSpc>
            </a:pPr>
            <a:r>
              <a:rPr lang="it-IT" sz="1600">
                <a:latin typeface="Times New Roman" pitchFamily="18" charset="0"/>
                <a:cs typeface="Times New Roman" pitchFamily="18" charset="0"/>
              </a:rPr>
              <a:t>Le forme FAMILIARI di MTC possono far parte di altre sindromi</a:t>
            </a:r>
          </a:p>
          <a:p>
            <a:pPr>
              <a:lnSpc>
                <a:spcPct val="130000"/>
              </a:lnSpc>
            </a:pPr>
            <a:r>
              <a:rPr lang="it-IT" sz="1600">
                <a:latin typeface="Times New Roman" pitchFamily="18" charset="0"/>
                <a:cs typeface="Times New Roman" pitchFamily="18" charset="0"/>
              </a:rPr>
              <a:t>	MEN2A: MTC, iperparatiroidismo, feocromocitoma (penetranza 100%)</a:t>
            </a:r>
          </a:p>
          <a:p>
            <a:pPr>
              <a:lnSpc>
                <a:spcPct val="130000"/>
              </a:lnSpc>
            </a:pPr>
            <a:r>
              <a:rPr lang="it-IT" sz="1600">
                <a:latin typeface="Times New Roman" pitchFamily="18" charset="0"/>
                <a:cs typeface="Times New Roman" pitchFamily="18" charset="0"/>
              </a:rPr>
              <a:t>	MEN2B: MTC, feocromocitoma, neuromi muco-cutanei (penetranza 98%)</a:t>
            </a:r>
          </a:p>
          <a:p>
            <a:pPr>
              <a:lnSpc>
                <a:spcPct val="130000"/>
              </a:lnSpc>
            </a:pPr>
            <a:r>
              <a:rPr lang="it-IT" sz="1600">
                <a:latin typeface="Times New Roman" pitchFamily="18" charset="0"/>
                <a:cs typeface="Times New Roman" pitchFamily="18" charset="0"/>
              </a:rPr>
              <a:t>	FMTC: forte predisposizione a sviluppare esclusivamente MTC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2" name="AutoShape 18"/>
          <p:cNvSpPr>
            <a:spLocks noChangeArrowheads="1"/>
          </p:cNvSpPr>
          <p:nvPr/>
        </p:nvSpPr>
        <p:spPr bwMode="auto">
          <a:xfrm>
            <a:off x="1547813" y="2995613"/>
            <a:ext cx="7056437" cy="1512887"/>
          </a:xfrm>
          <a:prstGeom prst="foldedCorner">
            <a:avLst>
              <a:gd name="adj" fmla="val 12500"/>
            </a:avLst>
          </a:prstGeom>
          <a:solidFill>
            <a:schemeClr val="bg1">
              <a:lumMod val="50000"/>
            </a:schemeClr>
          </a:solidFill>
          <a:ln w="9525">
            <a:solidFill>
              <a:srgbClr val="00B0F0"/>
            </a:solidFill>
            <a:round/>
            <a:headEnd/>
            <a:tailEnd/>
          </a:ln>
        </p:spPr>
        <p:txBody>
          <a:bodyPr wrap="none" anchor="ctr"/>
          <a:lstStyle/>
          <a:p>
            <a:pPr marL="88900" lvl="1">
              <a:tabLst>
                <a:tab pos="88900" algn="l"/>
              </a:tabLst>
              <a:defRPr/>
            </a:pPr>
            <a:r>
              <a:rPr lang="en-GB" sz="2800" dirty="0" err="1">
                <a:effectLst>
                  <a:outerShdw blurRad="38100" dist="38100" dir="2700000" algn="tl">
                    <a:srgbClr val="C0C0C0"/>
                  </a:outerShdw>
                </a:effectLst>
              </a:rPr>
              <a:t>Adenomi</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paratiroidei</a:t>
            </a:r>
            <a:endParaRPr lang="en-GB" sz="2800" dirty="0">
              <a:effectLst>
                <a:outerShdw blurRad="38100" dist="38100" dir="2700000" algn="tl">
                  <a:srgbClr val="C0C0C0"/>
                </a:outerShdw>
              </a:effectLst>
            </a:endParaRPr>
          </a:p>
          <a:p>
            <a:pPr marL="88900" lvl="1">
              <a:tabLst>
                <a:tab pos="88900" algn="l"/>
              </a:tabLst>
              <a:defRPr/>
            </a:pPr>
            <a:r>
              <a:rPr lang="en-GB" sz="2800" dirty="0" err="1">
                <a:effectLst>
                  <a:outerShdw blurRad="38100" dist="38100" dir="2700000" algn="tl">
                    <a:srgbClr val="C0C0C0"/>
                  </a:outerShdw>
                </a:effectLst>
              </a:rPr>
              <a:t>Tumori</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endocrini</a:t>
            </a:r>
            <a:r>
              <a:rPr lang="en-GB" sz="2800" dirty="0">
                <a:effectLst>
                  <a:outerShdw blurRad="38100" dist="38100" dir="2700000" algn="tl">
                    <a:srgbClr val="C0C0C0"/>
                  </a:outerShdw>
                </a:effectLst>
              </a:rPr>
              <a:t> GEP</a:t>
            </a:r>
          </a:p>
          <a:p>
            <a:pPr marL="88900" lvl="1">
              <a:tabLst>
                <a:tab pos="88900" algn="l"/>
              </a:tabLst>
              <a:defRPr/>
            </a:pPr>
            <a:r>
              <a:rPr lang="en-GB" sz="2800" dirty="0" err="1">
                <a:effectLst>
                  <a:outerShdw blurRad="38100" dist="38100" dir="2700000" algn="tl">
                    <a:srgbClr val="C0C0C0"/>
                  </a:outerShdw>
                </a:effectLst>
              </a:rPr>
              <a:t>Adenomi</a:t>
            </a:r>
            <a:r>
              <a:rPr lang="en-GB" sz="2800" dirty="0">
                <a:effectLst>
                  <a:outerShdw blurRad="38100" dist="38100" dir="2700000" algn="tl">
                    <a:srgbClr val="C0C0C0"/>
                  </a:outerShdw>
                </a:effectLst>
              </a:rPr>
              <a:t> </a:t>
            </a:r>
            <a:r>
              <a:rPr lang="en-GB" sz="2800" dirty="0" err="1">
                <a:effectLst>
                  <a:outerShdw blurRad="38100" dist="38100" dir="2700000" algn="tl">
                    <a:srgbClr val="C0C0C0"/>
                  </a:outerShdw>
                </a:effectLst>
              </a:rPr>
              <a:t>ipofisari</a:t>
            </a:r>
            <a:endParaRPr lang="en-GB" sz="2800" dirty="0">
              <a:effectLst>
                <a:outerShdw blurRad="38100" dist="38100" dir="2700000" algn="tl">
                  <a:srgbClr val="C0C0C0"/>
                </a:outerShdw>
              </a:effectLst>
            </a:endParaRPr>
          </a:p>
        </p:txBody>
      </p:sp>
      <p:sp>
        <p:nvSpPr>
          <p:cNvPr id="23" name="Rectangle 14"/>
          <p:cNvSpPr>
            <a:spLocks noChangeArrowheads="1"/>
          </p:cNvSpPr>
          <p:nvPr/>
        </p:nvSpPr>
        <p:spPr bwMode="auto">
          <a:xfrm>
            <a:off x="1979613" y="4532313"/>
            <a:ext cx="5976937" cy="1200150"/>
          </a:xfrm>
          <a:prstGeom prst="rect">
            <a:avLst/>
          </a:prstGeom>
          <a:noFill/>
          <a:ln w="9525">
            <a:noFill/>
            <a:miter lim="800000"/>
            <a:headEnd/>
            <a:tailEnd/>
          </a:ln>
          <a:effectLst/>
        </p:spPr>
        <p:txBody>
          <a:bodyPr>
            <a:spAutoFit/>
          </a:bodyPr>
          <a:lstStyle/>
          <a:p>
            <a:pPr algn="ctr">
              <a:defRPr/>
            </a:pPr>
            <a:r>
              <a:rPr lang="it-IT" sz="2400" dirty="0">
                <a:effectLst>
                  <a:outerShdw blurRad="38100" dist="38100" dir="2700000" algn="tl">
                    <a:srgbClr val="000000"/>
                  </a:outerShdw>
                </a:effectLst>
              </a:rPr>
              <a:t>…ma la MEN1 si può manifestare con le più varie combinazioni di &gt;20 diversi tumori endocrini e non endocrini</a:t>
            </a:r>
          </a:p>
        </p:txBody>
      </p:sp>
      <p:sp>
        <p:nvSpPr>
          <p:cNvPr id="25" name="Titolo 1"/>
          <p:cNvSpPr txBox="1">
            <a:spLocks/>
          </p:cNvSpPr>
          <p:nvPr/>
        </p:nvSpPr>
        <p:spPr>
          <a:xfrm>
            <a:off x="1655763" y="1392238"/>
            <a:ext cx="5795962" cy="865187"/>
          </a:xfrm>
          <a:prstGeom prst="rect">
            <a:avLst/>
          </a:prstGeom>
        </p:spPr>
        <p:txBody>
          <a:bodyPr anchor="ctr"/>
          <a:lstStyle>
            <a:lvl1pPr algn="ctr" rtl="0" eaLnBrk="0" fontAlgn="base" hangingPunct="0">
              <a:spcBef>
                <a:spcPct val="0"/>
              </a:spcBef>
              <a:spcAft>
                <a:spcPct val="0"/>
              </a:spcAft>
              <a:defRPr sz="3600" b="1" kern="1200">
                <a:solidFill>
                  <a:srgbClr val="A80101"/>
                </a:solidFill>
                <a:latin typeface="Arial"/>
                <a:ea typeface="ＭＳ Ｐゴシック" charset="0"/>
                <a:cs typeface="Arial"/>
              </a:defRPr>
            </a:lvl1pPr>
            <a:lvl2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A8010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it-IT" altLang="it-IT" sz="3200" b="0" dirty="0" smtClean="0">
                <a:solidFill>
                  <a:schemeClr val="tx1"/>
                </a:solidFill>
                <a:effectLst>
                  <a:outerShdw blurRad="38100" dist="38100" dir="2700000" algn="tl">
                    <a:srgbClr val="000000"/>
                  </a:outerShdw>
                </a:effectLst>
                <a:latin typeface="Comic Sans MS" pitchFamily="66" charset="0"/>
              </a:rPr>
              <a:t>Quando pensare alla MEN1?</a:t>
            </a:r>
            <a:endParaRPr lang="it-IT" altLang="it-IT" sz="3200" b="0" dirty="0" smtClean="0">
              <a:solidFill>
                <a:schemeClr val="tx1"/>
              </a:solidFill>
              <a:latin typeface="Arial" charset="0"/>
              <a:ea typeface="ＭＳ Ｐゴシック" pitchFamily="34" charset="-128"/>
            </a:endParaRPr>
          </a:p>
        </p:txBody>
      </p:sp>
      <p:sp>
        <p:nvSpPr>
          <p:cNvPr id="4" name="Rettangolo 3"/>
          <p:cNvSpPr/>
          <p:nvPr/>
        </p:nvSpPr>
        <p:spPr>
          <a:xfrm>
            <a:off x="5838825" y="3068638"/>
            <a:ext cx="2598738" cy="646112"/>
          </a:xfrm>
          <a:prstGeom prst="rect">
            <a:avLst/>
          </a:prstGeom>
        </p:spPr>
        <p:txBody>
          <a:bodyPr wrap="none">
            <a:spAutoFit/>
          </a:bodyPr>
          <a:lstStyle/>
          <a:p>
            <a:pPr algn="ctr">
              <a:defRPr/>
            </a:pPr>
            <a:r>
              <a:rPr lang="en-GB" sz="2000" dirty="0" err="1">
                <a:effectLst>
                  <a:outerShdw blurRad="38100" dist="38100" dir="2700000" algn="tl">
                    <a:srgbClr val="C0C0C0"/>
                  </a:outerShdw>
                </a:effectLst>
              </a:rPr>
              <a:t>duodeno-pancreatici</a:t>
            </a:r>
            <a:endParaRPr lang="en-GB" sz="2000" dirty="0">
              <a:effectLst>
                <a:outerShdw blurRad="38100" dist="38100" dir="2700000" algn="tl">
                  <a:srgbClr val="C0C0C0"/>
                </a:outerShdw>
              </a:effectLst>
            </a:endParaRPr>
          </a:p>
          <a:p>
            <a:pPr algn="ctr">
              <a:defRPr/>
            </a:pPr>
            <a:r>
              <a:rPr lang="en-GB" sz="1600" dirty="0">
                <a:effectLst>
                  <a:outerShdw blurRad="38100" dist="38100" dir="2700000" algn="tl">
                    <a:srgbClr val="C0C0C0"/>
                  </a:outerShdw>
                </a:effectLst>
              </a:rPr>
              <a:t>(35-75%)</a:t>
            </a:r>
            <a:endParaRPr lang="it-IT" sz="1600" dirty="0"/>
          </a:p>
        </p:txBody>
      </p:sp>
      <p:sp>
        <p:nvSpPr>
          <p:cNvPr id="29" name="Rettangolo 28"/>
          <p:cNvSpPr/>
          <p:nvPr/>
        </p:nvSpPr>
        <p:spPr>
          <a:xfrm>
            <a:off x="6643688" y="3862388"/>
            <a:ext cx="1096962" cy="646112"/>
          </a:xfrm>
          <a:prstGeom prst="rect">
            <a:avLst/>
          </a:prstGeom>
        </p:spPr>
        <p:txBody>
          <a:bodyPr wrap="none">
            <a:spAutoFit/>
          </a:bodyPr>
          <a:lstStyle/>
          <a:p>
            <a:pPr algn="ctr">
              <a:defRPr/>
            </a:pPr>
            <a:r>
              <a:rPr lang="en-GB" sz="2000" dirty="0" err="1">
                <a:effectLst>
                  <a:outerShdw blurRad="38100" dist="38100" dir="2700000" algn="tl">
                    <a:srgbClr val="C0C0C0"/>
                  </a:outerShdw>
                </a:effectLst>
              </a:rPr>
              <a:t>gastrici</a:t>
            </a:r>
            <a:endParaRPr lang="en-GB" sz="2000" dirty="0">
              <a:effectLst>
                <a:outerShdw blurRad="38100" dist="38100" dir="2700000" algn="tl">
                  <a:srgbClr val="C0C0C0"/>
                </a:outerShdw>
              </a:effectLst>
            </a:endParaRPr>
          </a:p>
          <a:p>
            <a:pPr algn="ctr">
              <a:defRPr/>
            </a:pPr>
            <a:r>
              <a:rPr lang="en-GB" sz="1600" dirty="0">
                <a:effectLst>
                  <a:outerShdw blurRad="38100" dist="38100" dir="2700000" algn="tl">
                    <a:srgbClr val="C0C0C0"/>
                  </a:outerShdw>
                </a:effectLst>
              </a:rPr>
              <a:t>(20-35%)</a:t>
            </a:r>
            <a:endParaRPr lang="it-IT" sz="1600" dirty="0"/>
          </a:p>
        </p:txBody>
      </p:sp>
      <p:sp>
        <p:nvSpPr>
          <p:cNvPr id="5" name="Rettangolo 4"/>
          <p:cNvSpPr/>
          <p:nvPr/>
        </p:nvSpPr>
        <p:spPr>
          <a:xfrm>
            <a:off x="5313363" y="3641725"/>
            <a:ext cx="122237" cy="14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cxnSp>
        <p:nvCxnSpPr>
          <p:cNvPr id="7" name="Connettore 4 6"/>
          <p:cNvCxnSpPr/>
          <p:nvPr/>
        </p:nvCxnSpPr>
        <p:spPr>
          <a:xfrm flipV="1">
            <a:off x="5435600" y="3284538"/>
            <a:ext cx="403225" cy="357187"/>
          </a:xfrm>
          <a:prstGeom prst="bentConnector3">
            <a:avLst>
              <a:gd name="adj1" fmla="val 6099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4 8"/>
          <p:cNvCxnSpPr/>
          <p:nvPr/>
        </p:nvCxnSpPr>
        <p:spPr>
          <a:xfrm>
            <a:off x="5451475" y="3644900"/>
            <a:ext cx="1295400" cy="471488"/>
          </a:xfrm>
          <a:prstGeom prst="bentConnector3">
            <a:avLst>
              <a:gd name="adj1" fmla="val 18139"/>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2"/>
          <p:cNvSpPr>
            <a:spLocks noChangeArrowheads="1"/>
          </p:cNvSpPr>
          <p:nvPr/>
        </p:nvSpPr>
        <p:spPr bwMode="auto">
          <a:xfrm>
            <a:off x="3421063" y="6500813"/>
            <a:ext cx="2844800" cy="246062"/>
          </a:xfrm>
          <a:prstGeom prst="rect">
            <a:avLst/>
          </a:prstGeom>
          <a:noFill/>
          <a:ln w="9525">
            <a:noFill/>
            <a:miter lim="800000"/>
            <a:headEnd/>
            <a:tailEnd/>
          </a:ln>
          <a:effectLst/>
        </p:spPr>
        <p:txBody>
          <a:bodyPr wrap="none">
            <a:spAutoFit/>
          </a:bodyPr>
          <a:lstStyle/>
          <a:p>
            <a:pPr algn="ctr">
              <a:defRPr/>
            </a:pPr>
            <a:r>
              <a:rPr lang="it-IT" sz="1000" dirty="0" err="1">
                <a:effectLst>
                  <a:outerShdw blurRad="38100" dist="38100" dir="2700000" algn="tl">
                    <a:srgbClr val="000000"/>
                  </a:outerShdw>
                </a:effectLst>
                <a:latin typeface="+mn-lt"/>
              </a:rPr>
              <a:t>Pieterman</a:t>
            </a:r>
            <a:r>
              <a:rPr lang="it-IT" sz="1000" dirty="0">
                <a:effectLst>
                  <a:outerShdw blurRad="38100" dist="38100" dir="2700000" algn="tl">
                    <a:srgbClr val="000000"/>
                  </a:outerShdw>
                </a:effectLst>
                <a:latin typeface="+mn-lt"/>
              </a:rPr>
              <a:t> </a:t>
            </a:r>
            <a:r>
              <a:rPr lang="it-IT" sz="1000" dirty="0" err="1">
                <a:effectLst>
                  <a:outerShdw blurRad="38100" dist="38100" dir="2700000" algn="tl">
                    <a:srgbClr val="000000"/>
                  </a:outerShdw>
                </a:effectLst>
                <a:latin typeface="+mn-lt"/>
              </a:rPr>
              <a:t>et</a:t>
            </a:r>
            <a:r>
              <a:rPr lang="it-IT" sz="1000" dirty="0">
                <a:effectLst>
                  <a:outerShdw blurRad="38100" dist="38100" dir="2700000" algn="tl">
                    <a:srgbClr val="000000"/>
                  </a:outerShdw>
                </a:effectLst>
                <a:latin typeface="+mn-lt"/>
              </a:rPr>
              <a:t> al.</a:t>
            </a:r>
            <a:r>
              <a:rPr lang="it-IT" sz="1000" dirty="0">
                <a:latin typeface="+mn-lt"/>
              </a:rPr>
              <a:t> </a:t>
            </a:r>
            <a:r>
              <a:rPr lang="it-IT" sz="1000" dirty="0" err="1">
                <a:latin typeface="+mn-lt"/>
              </a:rPr>
              <a:t>Familial</a:t>
            </a:r>
            <a:r>
              <a:rPr lang="it-IT" sz="1000" dirty="0">
                <a:latin typeface="+mn-lt"/>
              </a:rPr>
              <a:t> </a:t>
            </a:r>
            <a:r>
              <a:rPr lang="it-IT" sz="1000" dirty="0" err="1">
                <a:latin typeface="+mn-lt"/>
              </a:rPr>
              <a:t>Cancer</a:t>
            </a:r>
            <a:r>
              <a:rPr lang="it-IT" sz="1000" dirty="0">
                <a:latin typeface="+mn-lt"/>
              </a:rPr>
              <a:t>  2011; 10:157–171</a:t>
            </a:r>
            <a:endParaRPr lang="it-IT" sz="1000" dirty="0">
              <a:effectLst>
                <a:outerShdw blurRad="38100" dist="38100" dir="2700000" algn="tl">
                  <a:srgbClr val="000000"/>
                </a:outerShdw>
              </a:effectLst>
              <a:latin typeface="+mn-lt"/>
            </a:endParaRPr>
          </a:p>
        </p:txBody>
      </p:sp>
      <p:sp>
        <p:nvSpPr>
          <p:cNvPr id="35" name="Rectangle 10"/>
          <p:cNvSpPr>
            <a:spLocks noChangeArrowheads="1"/>
          </p:cNvSpPr>
          <p:nvPr/>
        </p:nvSpPr>
        <p:spPr bwMode="auto">
          <a:xfrm>
            <a:off x="1547813" y="2413000"/>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srcRect/>
          <a:stretch>
            <a:fillRect/>
          </a:stretch>
        </p:blipFill>
        <p:spPr bwMode="auto">
          <a:xfrm>
            <a:off x="1055688" y="0"/>
            <a:ext cx="6515100" cy="3676650"/>
          </a:xfrm>
          <a:prstGeom prst="rect">
            <a:avLst/>
          </a:prstGeom>
          <a:noFill/>
          <a:ln w="9525">
            <a:noFill/>
            <a:miter lim="800000"/>
            <a:headEnd/>
            <a:tailEnd/>
          </a:ln>
        </p:spPr>
      </p:pic>
      <p:sp>
        <p:nvSpPr>
          <p:cNvPr id="196611" name="Rectangle 3"/>
          <p:cNvSpPr>
            <a:spLocks noChangeArrowheads="1"/>
          </p:cNvSpPr>
          <p:nvPr/>
        </p:nvSpPr>
        <p:spPr bwMode="auto">
          <a:xfrm>
            <a:off x="141288" y="4114800"/>
            <a:ext cx="8791575" cy="2047875"/>
          </a:xfrm>
          <a:prstGeom prst="rect">
            <a:avLst/>
          </a:prstGeom>
          <a:noFill/>
          <a:ln w="9525">
            <a:noFill/>
            <a:miter lim="800000"/>
            <a:headEnd/>
            <a:tailEnd/>
          </a:ln>
        </p:spPr>
        <p:txBody>
          <a:bodyPr>
            <a:spAutoFit/>
          </a:bodyPr>
          <a:lstStyle/>
          <a:p>
            <a:pPr>
              <a:spcBef>
                <a:spcPct val="50000"/>
              </a:spcBef>
            </a:pPr>
            <a:r>
              <a:rPr lang="it-IT" sz="1600">
                <a:latin typeface="Times New Roman" pitchFamily="18" charset="0"/>
                <a:cs typeface="Times New Roman" pitchFamily="18" charset="0"/>
              </a:rPr>
              <a:t>Anomalie molecolari del proto-oncogene </a:t>
            </a:r>
            <a:r>
              <a:rPr lang="it-IT" sz="1600" i="1">
                <a:latin typeface="Times New Roman" pitchFamily="18" charset="0"/>
                <a:cs typeface="Times New Roman" pitchFamily="18" charset="0"/>
              </a:rPr>
              <a:t>RET </a:t>
            </a:r>
            <a:r>
              <a:rPr lang="it-IT" sz="1600">
                <a:latin typeface="Times New Roman" pitchFamily="18" charset="0"/>
                <a:cs typeface="Times New Roman" pitchFamily="18" charset="0"/>
              </a:rPr>
              <a:t>nella neoplasia multiendocrina di tipo 2 (MEN2).</a:t>
            </a:r>
          </a:p>
          <a:p>
            <a:pPr>
              <a:spcBef>
                <a:spcPct val="50000"/>
              </a:spcBef>
            </a:pPr>
            <a:r>
              <a:rPr lang="it-IT" sz="1600">
                <a:latin typeface="Times New Roman" pitchFamily="18" charset="0"/>
                <a:cs typeface="Times New Roman" pitchFamily="18" charset="0"/>
              </a:rPr>
              <a:t>Mutazioni di RET sono state identificate nella MEN2A, nella MEN2B, nel Carcinoma Midollare Familiare (FMTC), e negli MTC sporadici</a:t>
            </a:r>
          </a:p>
          <a:p>
            <a:pPr>
              <a:spcBef>
                <a:spcPct val="50000"/>
              </a:spcBef>
            </a:pPr>
            <a:r>
              <a:rPr lang="it-IT" sz="1600">
                <a:latin typeface="Times New Roman" pitchFamily="18" charset="0"/>
                <a:cs typeface="Times New Roman" pitchFamily="18" charset="0"/>
              </a:rPr>
              <a:t>Possono colpire:</a:t>
            </a:r>
          </a:p>
          <a:p>
            <a:pPr>
              <a:spcBef>
                <a:spcPct val="50000"/>
              </a:spcBef>
            </a:pPr>
            <a:r>
              <a:rPr lang="it-IT" sz="1600">
                <a:latin typeface="Times New Roman" pitchFamily="18" charset="0"/>
                <a:cs typeface="Times New Roman" pitchFamily="18" charset="0"/>
              </a:rPr>
              <a:t>1= la regione extracellulare ricca in cisteine importante per la dimerizzazione (codoni 609,611, 618, 620,634). </a:t>
            </a:r>
          </a:p>
          <a:p>
            <a:pPr>
              <a:spcBef>
                <a:spcPct val="50000"/>
              </a:spcBef>
            </a:pPr>
            <a:r>
              <a:rPr lang="it-IT" sz="1600">
                <a:latin typeface="Times New Roman" pitchFamily="18" charset="0"/>
                <a:cs typeface="Times New Roman" pitchFamily="18" charset="0"/>
              </a:rPr>
              <a:t>2 = la regione tirosino-chinasica intracellulare (codoni 768,790,791, 804,883, 891,918, 922)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7" name="Picture 5" descr="GC10P042892"/>
          <p:cNvPicPr>
            <a:picLocks noChangeAspect="1" noChangeArrowheads="1"/>
          </p:cNvPicPr>
          <p:nvPr/>
        </p:nvPicPr>
        <p:blipFill>
          <a:blip r:embed="rId3"/>
          <a:srcRect/>
          <a:stretch>
            <a:fillRect/>
          </a:stretch>
        </p:blipFill>
        <p:spPr bwMode="auto">
          <a:xfrm>
            <a:off x="1092200" y="2060575"/>
            <a:ext cx="6858000" cy="857250"/>
          </a:xfrm>
          <a:prstGeom prst="rect">
            <a:avLst/>
          </a:prstGeom>
          <a:noFill/>
        </p:spPr>
      </p:pic>
      <p:sp>
        <p:nvSpPr>
          <p:cNvPr id="197638" name="Rectangle 6"/>
          <p:cNvSpPr>
            <a:spLocks noChangeArrowheads="1"/>
          </p:cNvSpPr>
          <p:nvPr/>
        </p:nvSpPr>
        <p:spPr bwMode="auto">
          <a:xfrm>
            <a:off x="611188" y="1341438"/>
            <a:ext cx="7818437" cy="457200"/>
          </a:xfrm>
          <a:prstGeom prst="rect">
            <a:avLst/>
          </a:prstGeom>
          <a:noFill/>
          <a:ln w="9525">
            <a:noFill/>
            <a:miter lim="800000"/>
            <a:headEnd/>
            <a:tailEnd/>
          </a:ln>
          <a:effectLst/>
        </p:spPr>
        <p:txBody>
          <a:bodyPr wrap="none">
            <a:spAutoFit/>
          </a:bodyPr>
          <a:lstStyle/>
          <a:p>
            <a:r>
              <a:rPr lang="it-IT" sz="2400">
                <a:effectLst>
                  <a:outerShdw blurRad="38100" dist="38100" dir="2700000" algn="tl">
                    <a:srgbClr val="000000"/>
                  </a:outerShdw>
                </a:effectLst>
              </a:rPr>
              <a:t>RET (REarranged during Transfection) protooncogene</a:t>
            </a:r>
          </a:p>
        </p:txBody>
      </p:sp>
      <p:sp>
        <p:nvSpPr>
          <p:cNvPr id="197639" name="Rectangle 7"/>
          <p:cNvSpPr>
            <a:spLocks noChangeArrowheads="1"/>
          </p:cNvSpPr>
          <p:nvPr/>
        </p:nvSpPr>
        <p:spPr bwMode="auto">
          <a:xfrm>
            <a:off x="2235200" y="3116263"/>
            <a:ext cx="4572000" cy="822325"/>
          </a:xfrm>
          <a:prstGeom prst="rect">
            <a:avLst/>
          </a:prstGeom>
          <a:noFill/>
          <a:ln w="9525">
            <a:noFill/>
            <a:miter lim="800000"/>
            <a:headEnd/>
            <a:tailEnd/>
          </a:ln>
          <a:effectLst/>
        </p:spPr>
        <p:txBody>
          <a:bodyPr>
            <a:spAutoFit/>
          </a:bodyPr>
          <a:lstStyle/>
          <a:p>
            <a:pPr algn="ctr">
              <a:spcBef>
                <a:spcPct val="50000"/>
              </a:spcBef>
            </a:pPr>
            <a:r>
              <a:rPr lang="it-IT" sz="2400">
                <a:effectLst>
                  <a:outerShdw blurRad="38100" dist="38100" dir="2700000" algn="tl">
                    <a:srgbClr val="000000"/>
                  </a:outerShdw>
                </a:effectLst>
              </a:rPr>
              <a:t>Long arm of chromosome 10 (10q11.2)</a:t>
            </a:r>
          </a:p>
        </p:txBody>
      </p:sp>
      <p:sp>
        <p:nvSpPr>
          <p:cNvPr id="197640" name="Rectangle 8"/>
          <p:cNvSpPr>
            <a:spLocks noChangeArrowheads="1"/>
          </p:cNvSpPr>
          <p:nvPr/>
        </p:nvSpPr>
        <p:spPr bwMode="auto">
          <a:xfrm>
            <a:off x="2071688" y="4652963"/>
            <a:ext cx="4897437" cy="915987"/>
          </a:xfrm>
          <a:prstGeom prst="rect">
            <a:avLst/>
          </a:prstGeom>
          <a:solidFill>
            <a:schemeClr val="tx1"/>
          </a:solidFill>
          <a:ln w="9525">
            <a:noFill/>
            <a:miter lim="800000"/>
            <a:headEnd/>
            <a:tailEnd/>
          </a:ln>
          <a:effectLst/>
        </p:spPr>
        <p:txBody>
          <a:bodyPr>
            <a:spAutoFit/>
          </a:bodyPr>
          <a:lstStyle/>
          <a:p>
            <a:pPr marL="174625" indent="-174625">
              <a:buFontTx/>
              <a:buChar char="•"/>
            </a:pPr>
            <a:r>
              <a:rPr lang="it-IT">
                <a:solidFill>
                  <a:schemeClr val="bg1"/>
                </a:solidFill>
                <a:effectLst>
                  <a:outerShdw blurRad="38100" dist="38100" dir="2700000" algn="tl">
                    <a:srgbClr val="C0C0C0"/>
                  </a:outerShdw>
                </a:effectLst>
              </a:rPr>
              <a:t>familial medullary thyroid cancer (FMTC)</a:t>
            </a:r>
          </a:p>
          <a:p>
            <a:pPr marL="174625" indent="-174625">
              <a:buFontTx/>
              <a:buChar char="•"/>
            </a:pPr>
            <a:r>
              <a:rPr lang="it-IT">
                <a:solidFill>
                  <a:schemeClr val="bg1"/>
                </a:solidFill>
                <a:effectLst>
                  <a:outerShdw blurRad="38100" dist="38100" dir="2700000" algn="tl">
                    <a:srgbClr val="C0C0C0"/>
                  </a:outerShdw>
                </a:effectLst>
              </a:rPr>
              <a:t>pheochromocytoma </a:t>
            </a:r>
          </a:p>
          <a:p>
            <a:pPr marL="174625" indent="-174625">
              <a:buFontTx/>
              <a:buChar char="•"/>
            </a:pPr>
            <a:r>
              <a:rPr lang="it-IT">
                <a:solidFill>
                  <a:schemeClr val="bg1"/>
                </a:solidFill>
                <a:effectLst>
                  <a:outerShdw blurRad="38100" dist="38100" dir="2700000" algn="tl">
                    <a:srgbClr val="C0C0C0"/>
                  </a:outerShdw>
                </a:effectLst>
              </a:rPr>
              <a:t>parathyroid hyperplasia/adenomas</a:t>
            </a:r>
          </a:p>
        </p:txBody>
      </p:sp>
      <p:sp>
        <p:nvSpPr>
          <p:cNvPr id="197641" name="Rectangle 9"/>
          <p:cNvSpPr>
            <a:spLocks noChangeArrowheads="1"/>
          </p:cNvSpPr>
          <p:nvPr/>
        </p:nvSpPr>
        <p:spPr bwMode="auto">
          <a:xfrm>
            <a:off x="1300163" y="5943600"/>
            <a:ext cx="6440487" cy="457200"/>
          </a:xfrm>
          <a:prstGeom prst="rect">
            <a:avLst/>
          </a:prstGeom>
          <a:noFill/>
          <a:ln w="9525">
            <a:noFill/>
            <a:miter lim="800000"/>
            <a:headEnd/>
            <a:tailEnd/>
          </a:ln>
          <a:effectLst/>
        </p:spPr>
        <p:txBody>
          <a:bodyPr wrap="none">
            <a:spAutoFit/>
          </a:bodyPr>
          <a:lstStyle/>
          <a:p>
            <a:r>
              <a:rPr lang="it-IT" sz="2400">
                <a:effectLst>
                  <a:outerShdw blurRad="38100" dist="38100" dir="2700000" algn="tl">
                    <a:srgbClr val="000000"/>
                  </a:outerShdw>
                </a:effectLst>
              </a:rPr>
              <a:t>multiple endocrine neoplasia type 2 (MEN 2)</a:t>
            </a:r>
          </a:p>
        </p:txBody>
      </p:sp>
      <p:sp>
        <p:nvSpPr>
          <p:cNvPr id="197642" name="Rectangle 10"/>
          <p:cNvSpPr>
            <a:spLocks noChangeArrowheads="1"/>
          </p:cNvSpPr>
          <p:nvPr/>
        </p:nvSpPr>
        <p:spPr bwMode="auto">
          <a:xfrm>
            <a:off x="3090863" y="4076700"/>
            <a:ext cx="2859087"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susceptibility gene for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6" name="Rectangle 6"/>
          <p:cNvSpPr>
            <a:spLocks noChangeArrowheads="1"/>
          </p:cNvSpPr>
          <p:nvPr/>
        </p:nvSpPr>
        <p:spPr bwMode="auto">
          <a:xfrm>
            <a:off x="323850" y="1341438"/>
            <a:ext cx="4057650"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RET </a:t>
            </a:r>
            <a:r>
              <a:rPr lang="it-IT" sz="2000">
                <a:effectLst>
                  <a:outerShdw blurRad="38100" dist="38100" dir="2700000" algn="tl">
                    <a:srgbClr val="000000"/>
                  </a:outerShdw>
                </a:effectLst>
                <a:sym typeface="Wingdings" pitchFamily="2" charset="2"/>
              </a:rPr>
              <a:t></a:t>
            </a:r>
            <a:r>
              <a:rPr lang="it-IT" sz="2000">
                <a:effectLst>
                  <a:outerShdw blurRad="38100" dist="38100" dir="2700000" algn="tl">
                    <a:srgbClr val="000000"/>
                  </a:outerShdw>
                </a:effectLst>
              </a:rPr>
              <a:t> transmembrane receptor</a:t>
            </a:r>
          </a:p>
        </p:txBody>
      </p:sp>
      <p:sp>
        <p:nvSpPr>
          <p:cNvPr id="199687" name="Rectangle 7"/>
          <p:cNvSpPr>
            <a:spLocks noChangeArrowheads="1"/>
          </p:cNvSpPr>
          <p:nvPr/>
        </p:nvSpPr>
        <p:spPr bwMode="auto">
          <a:xfrm>
            <a:off x="1685925" y="2759075"/>
            <a:ext cx="2355850" cy="366713"/>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extracellular domain</a:t>
            </a:r>
          </a:p>
        </p:txBody>
      </p:sp>
      <p:pic>
        <p:nvPicPr>
          <p:cNvPr id="199688" name="Picture 8"/>
          <p:cNvPicPr>
            <a:picLocks noChangeAspect="1" noChangeArrowheads="1"/>
          </p:cNvPicPr>
          <p:nvPr/>
        </p:nvPicPr>
        <p:blipFill>
          <a:blip r:embed="rId3"/>
          <a:srcRect l="65788" r="10199"/>
          <a:stretch>
            <a:fillRect/>
          </a:stretch>
        </p:blipFill>
        <p:spPr bwMode="auto">
          <a:xfrm>
            <a:off x="4787900" y="1757363"/>
            <a:ext cx="2036763" cy="4408487"/>
          </a:xfrm>
          <a:prstGeom prst="rect">
            <a:avLst/>
          </a:prstGeom>
          <a:noFill/>
          <a:ln w="9525">
            <a:noFill/>
            <a:miter lim="800000"/>
            <a:headEnd/>
            <a:tailEnd/>
          </a:ln>
          <a:effectLst/>
        </p:spPr>
      </p:pic>
      <p:sp>
        <p:nvSpPr>
          <p:cNvPr id="199689" name="Rectangle 9"/>
          <p:cNvSpPr>
            <a:spLocks noChangeArrowheads="1"/>
          </p:cNvSpPr>
          <p:nvPr/>
        </p:nvSpPr>
        <p:spPr bwMode="auto">
          <a:xfrm>
            <a:off x="1403350" y="4056063"/>
            <a:ext cx="2638425" cy="366712"/>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transmembrane domain</a:t>
            </a:r>
          </a:p>
        </p:txBody>
      </p:sp>
      <p:sp>
        <p:nvSpPr>
          <p:cNvPr id="199690" name="Rectangle 10"/>
          <p:cNvSpPr>
            <a:spLocks noChangeArrowheads="1"/>
          </p:cNvSpPr>
          <p:nvPr/>
        </p:nvSpPr>
        <p:spPr bwMode="auto">
          <a:xfrm>
            <a:off x="1450975" y="4991100"/>
            <a:ext cx="2590800" cy="366713"/>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tyrosine kinase domain</a:t>
            </a:r>
          </a:p>
        </p:txBody>
      </p:sp>
      <p:sp>
        <p:nvSpPr>
          <p:cNvPr id="199691" name="AutoShape 11"/>
          <p:cNvSpPr>
            <a:spLocks/>
          </p:cNvSpPr>
          <p:nvPr/>
        </p:nvSpPr>
        <p:spPr bwMode="auto">
          <a:xfrm>
            <a:off x="3995738" y="1901825"/>
            <a:ext cx="431800" cy="2160588"/>
          </a:xfrm>
          <a:prstGeom prst="leftBrace">
            <a:avLst>
              <a:gd name="adj1" fmla="val 41697"/>
              <a:gd name="adj2" fmla="val 50000"/>
            </a:avLst>
          </a:prstGeom>
          <a:noFill/>
          <a:ln w="38100">
            <a:solidFill>
              <a:schemeClr val="tx1"/>
            </a:solidFill>
            <a:round/>
            <a:headEnd/>
            <a:tailEnd/>
          </a:ln>
          <a:effectLst/>
        </p:spPr>
        <p:txBody>
          <a:bodyPr wrap="none" anchor="ctr"/>
          <a:lstStyle/>
          <a:p>
            <a:endParaRPr lang="it-IT"/>
          </a:p>
        </p:txBody>
      </p:sp>
      <p:sp>
        <p:nvSpPr>
          <p:cNvPr id="199692" name="AutoShape 12"/>
          <p:cNvSpPr>
            <a:spLocks/>
          </p:cNvSpPr>
          <p:nvPr/>
        </p:nvSpPr>
        <p:spPr bwMode="auto">
          <a:xfrm>
            <a:off x="3995738" y="4494213"/>
            <a:ext cx="431800" cy="1439862"/>
          </a:xfrm>
          <a:prstGeom prst="leftBrace">
            <a:avLst>
              <a:gd name="adj1" fmla="val 27788"/>
              <a:gd name="adj2" fmla="val 50000"/>
            </a:avLst>
          </a:prstGeom>
          <a:noFill/>
          <a:ln w="38100">
            <a:solidFill>
              <a:schemeClr val="tx1"/>
            </a:solidFill>
            <a:round/>
            <a:headEnd/>
            <a:tailEnd/>
          </a:ln>
          <a:effectLst/>
        </p:spPr>
        <p:txBody>
          <a:bodyPr wrap="none" anchor="ctr"/>
          <a:lstStyle/>
          <a:p>
            <a:endParaRPr lang="it-IT"/>
          </a:p>
        </p:txBody>
      </p:sp>
      <p:sp>
        <p:nvSpPr>
          <p:cNvPr id="199693" name="AutoShape 13"/>
          <p:cNvSpPr>
            <a:spLocks/>
          </p:cNvSpPr>
          <p:nvPr/>
        </p:nvSpPr>
        <p:spPr bwMode="auto">
          <a:xfrm>
            <a:off x="3995738" y="4105275"/>
            <a:ext cx="431800" cy="317500"/>
          </a:xfrm>
          <a:prstGeom prst="leftBrace">
            <a:avLst>
              <a:gd name="adj1" fmla="val 8333"/>
              <a:gd name="adj2" fmla="val 50000"/>
            </a:avLst>
          </a:prstGeom>
          <a:noFill/>
          <a:ln w="38100">
            <a:solidFill>
              <a:schemeClr val="tx1"/>
            </a:solidFill>
            <a:round/>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a:srcRect/>
          <a:stretch>
            <a:fillRect/>
          </a:stretch>
        </p:blipFill>
        <p:spPr bwMode="auto">
          <a:xfrm>
            <a:off x="703263" y="228600"/>
            <a:ext cx="6296025" cy="3571875"/>
          </a:xfrm>
          <a:prstGeom prst="rect">
            <a:avLst/>
          </a:prstGeom>
          <a:noFill/>
          <a:ln w="9525">
            <a:noFill/>
            <a:miter lim="800000"/>
            <a:headEnd/>
            <a:tailEnd/>
          </a:ln>
        </p:spPr>
      </p:pic>
      <p:sp>
        <p:nvSpPr>
          <p:cNvPr id="201731" name="Rectangle 3"/>
          <p:cNvSpPr>
            <a:spLocks noChangeArrowheads="1"/>
          </p:cNvSpPr>
          <p:nvPr/>
        </p:nvSpPr>
        <p:spPr bwMode="auto">
          <a:xfrm>
            <a:off x="211138" y="3802063"/>
            <a:ext cx="8791575" cy="2903537"/>
          </a:xfrm>
          <a:prstGeom prst="rect">
            <a:avLst/>
          </a:prstGeom>
          <a:noFill/>
          <a:ln w="9525">
            <a:noFill/>
            <a:miter lim="800000"/>
            <a:headEnd/>
            <a:tailEnd/>
          </a:ln>
        </p:spPr>
        <p:txBody>
          <a:bodyPr>
            <a:spAutoFit/>
          </a:bodyPr>
          <a:lstStyle/>
          <a:p>
            <a:pPr>
              <a:spcBef>
                <a:spcPct val="50000"/>
              </a:spcBef>
            </a:pPr>
            <a:r>
              <a:rPr lang="it-IT" sz="1600">
                <a:latin typeface="Times New Roman" pitchFamily="18" charset="0"/>
                <a:cs typeface="Times New Roman" pitchFamily="18" charset="0"/>
              </a:rPr>
              <a:t>La tirosin chinasi RET è un recettore di membrana che prende rapporti con un altro recettore di membrana, il glial cell line–derived neurotrophic factor receptor (GFR -1), formando il recettore per il glial cell line–derived neurotrophic factor (GDNF). </a:t>
            </a:r>
          </a:p>
          <a:p>
            <a:pPr>
              <a:spcBef>
                <a:spcPct val="50000"/>
              </a:spcBef>
            </a:pPr>
            <a:r>
              <a:rPr lang="it-IT" sz="1600">
                <a:latin typeface="Times New Roman" pitchFamily="18" charset="0"/>
                <a:cs typeface="Times New Roman" pitchFamily="18" charset="0"/>
              </a:rPr>
              <a:t>A: In assenza di GDNF, RET e GFR-1 non formano dimeri, mentre in presenza di GDNF si ha attivazione del complesso recettoriale,autofosforilazione, ed attivazione delle vie di segnale a valle (fosfolipasi C [PLC], p38MAPK e JNK).</a:t>
            </a:r>
          </a:p>
          <a:p>
            <a:pPr>
              <a:spcBef>
                <a:spcPct val="50000"/>
              </a:spcBef>
            </a:pPr>
            <a:r>
              <a:rPr lang="it-IT" sz="1600">
                <a:latin typeface="Times New Roman" pitchFamily="18" charset="0"/>
                <a:cs typeface="Times New Roman" pitchFamily="18" charset="0"/>
              </a:rPr>
              <a:t>B</a:t>
            </a:r>
            <a:r>
              <a:rPr lang="it-IT" sz="1600" i="1">
                <a:latin typeface="Times New Roman" pitchFamily="18" charset="0"/>
                <a:cs typeface="Times New Roman" pitchFamily="18" charset="0"/>
              </a:rPr>
              <a:t>: </a:t>
            </a:r>
            <a:r>
              <a:rPr lang="it-IT" sz="1600">
                <a:latin typeface="Times New Roman" pitchFamily="18" charset="0"/>
                <a:cs typeface="Times New Roman" pitchFamily="18" charset="0"/>
              </a:rPr>
              <a:t>Mutazioni del dominio extracellulare ricco in cisteine (codone 634) causano la dimerizzazione e l’autofosforilazione di RET, con attivazione delle vie di segnale a valle </a:t>
            </a:r>
          </a:p>
          <a:p>
            <a:pPr>
              <a:spcBef>
                <a:spcPct val="50000"/>
              </a:spcBef>
            </a:pPr>
            <a:r>
              <a:rPr lang="it-IT" sz="1600">
                <a:latin typeface="Times New Roman" pitchFamily="18" charset="0"/>
                <a:cs typeface="Times New Roman" pitchFamily="18" charset="0"/>
              </a:rPr>
              <a:t>C: Mutazioni del dominio chinasico intracellulare (codone 918) causano l’autofosforilazione e l’attivazione del dominio chinasico in assenza di dimerizzazione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3" descr="180px-Autodominant">
            <a:hlinkClick r:id="rId3"/>
          </p:cNvPr>
          <p:cNvPicPr>
            <a:picLocks noChangeAspect="1" noChangeArrowheads="1"/>
          </p:cNvPicPr>
          <p:nvPr/>
        </p:nvPicPr>
        <p:blipFill>
          <a:blip r:embed="rId4"/>
          <a:srcRect/>
          <a:stretch>
            <a:fillRect/>
          </a:stretch>
        </p:blipFill>
        <p:spPr bwMode="auto">
          <a:xfrm>
            <a:off x="539750" y="1341438"/>
            <a:ext cx="1714500" cy="2209800"/>
          </a:xfrm>
          <a:prstGeom prst="rect">
            <a:avLst/>
          </a:prstGeom>
          <a:noFill/>
        </p:spPr>
      </p:pic>
      <p:sp>
        <p:nvSpPr>
          <p:cNvPr id="202756" name="Rectangle 4"/>
          <p:cNvSpPr>
            <a:spLocks noChangeArrowheads="1"/>
          </p:cNvSpPr>
          <p:nvPr/>
        </p:nvSpPr>
        <p:spPr bwMode="auto">
          <a:xfrm>
            <a:off x="2627313" y="2133600"/>
            <a:ext cx="5329237" cy="1187450"/>
          </a:xfrm>
          <a:prstGeom prst="rect">
            <a:avLst/>
          </a:prstGeom>
          <a:noFill/>
          <a:ln w="9525">
            <a:noFill/>
            <a:miter lim="800000"/>
            <a:headEnd/>
            <a:tailEnd/>
          </a:ln>
          <a:effectLst/>
        </p:spPr>
        <p:txBody>
          <a:bodyPr>
            <a:spAutoFit/>
          </a:bodyPr>
          <a:lstStyle/>
          <a:p>
            <a:pPr algn="ctr"/>
            <a:r>
              <a:rPr lang="it-IT" sz="2400">
                <a:effectLst>
                  <a:outerShdw blurRad="38100" dist="38100" dir="2700000" algn="tl">
                    <a:srgbClr val="000000"/>
                  </a:outerShdw>
                </a:effectLst>
              </a:rPr>
              <a:t>constitutive supraphysiological activation of the RET receptor tyrosine kinase</a:t>
            </a:r>
          </a:p>
        </p:txBody>
      </p:sp>
      <p:sp>
        <p:nvSpPr>
          <p:cNvPr id="202757" name="Rectangle 5"/>
          <p:cNvSpPr>
            <a:spLocks noChangeArrowheads="1"/>
          </p:cNvSpPr>
          <p:nvPr/>
        </p:nvSpPr>
        <p:spPr bwMode="auto">
          <a:xfrm>
            <a:off x="3778250" y="1412875"/>
            <a:ext cx="3025775" cy="579438"/>
          </a:xfrm>
          <a:prstGeom prst="rect">
            <a:avLst/>
          </a:prstGeom>
          <a:solidFill>
            <a:schemeClr val="hlink"/>
          </a:solidFill>
          <a:ln w="9525">
            <a:noFill/>
            <a:miter lim="800000"/>
            <a:headEnd/>
            <a:tailEnd/>
          </a:ln>
          <a:effectLst/>
        </p:spPr>
        <p:txBody>
          <a:bodyPr>
            <a:spAutoFit/>
          </a:bodyPr>
          <a:lstStyle/>
          <a:p>
            <a:pPr algn="ctr"/>
            <a:r>
              <a:rPr lang="it-IT" sz="3200">
                <a:effectLst>
                  <a:outerShdw blurRad="38100" dist="38100" dir="2700000" algn="tl">
                    <a:srgbClr val="000000"/>
                  </a:outerShdw>
                </a:effectLst>
              </a:rPr>
              <a:t>RET mutations</a:t>
            </a:r>
          </a:p>
        </p:txBody>
      </p:sp>
      <p:sp>
        <p:nvSpPr>
          <p:cNvPr id="202758" name="Rectangle 6"/>
          <p:cNvSpPr>
            <a:spLocks noChangeArrowheads="1"/>
          </p:cNvSpPr>
          <p:nvPr/>
        </p:nvSpPr>
        <p:spPr bwMode="auto">
          <a:xfrm>
            <a:off x="3429000" y="4051300"/>
            <a:ext cx="3725863" cy="457200"/>
          </a:xfrm>
          <a:prstGeom prst="rect">
            <a:avLst/>
          </a:prstGeom>
          <a:noFill/>
          <a:ln w="9525">
            <a:noFill/>
            <a:miter lim="800000"/>
            <a:headEnd/>
            <a:tailEnd/>
          </a:ln>
          <a:effectLst/>
        </p:spPr>
        <p:txBody>
          <a:bodyPr>
            <a:spAutoFit/>
          </a:bodyPr>
          <a:lstStyle/>
          <a:p>
            <a:pPr algn="ctr"/>
            <a:r>
              <a:rPr lang="it-IT" sz="2400">
                <a:effectLst>
                  <a:outerShdw blurRad="38100" dist="38100" dir="2700000" algn="tl">
                    <a:srgbClr val="000000"/>
                  </a:outerShdw>
                </a:effectLst>
              </a:rPr>
              <a:t>cell hyperstimulation</a:t>
            </a:r>
          </a:p>
        </p:txBody>
      </p:sp>
      <p:sp>
        <p:nvSpPr>
          <p:cNvPr id="202759" name="Rectangle 7"/>
          <p:cNvSpPr>
            <a:spLocks noChangeArrowheads="1"/>
          </p:cNvSpPr>
          <p:nvPr/>
        </p:nvSpPr>
        <p:spPr bwMode="auto">
          <a:xfrm>
            <a:off x="2627313" y="5949950"/>
            <a:ext cx="3455987" cy="396875"/>
          </a:xfrm>
          <a:prstGeom prst="rect">
            <a:avLst/>
          </a:prstGeom>
          <a:noFill/>
          <a:ln w="9525">
            <a:noFill/>
            <a:miter lim="800000"/>
            <a:headEnd/>
            <a:tailEnd/>
          </a:ln>
          <a:effectLst/>
        </p:spPr>
        <p:txBody>
          <a:bodyPr>
            <a:spAutoFit/>
          </a:bodyPr>
          <a:lstStyle/>
          <a:p>
            <a:r>
              <a:rPr lang="it-IT" sz="2000">
                <a:effectLst>
                  <a:outerShdw blurRad="38100" dist="38100" dir="2700000" algn="tl">
                    <a:srgbClr val="000000"/>
                  </a:outerShdw>
                </a:effectLst>
              </a:rPr>
              <a:t>parathyroid chief cells</a:t>
            </a:r>
          </a:p>
        </p:txBody>
      </p:sp>
      <p:sp>
        <p:nvSpPr>
          <p:cNvPr id="202760" name="Rectangle 8"/>
          <p:cNvSpPr>
            <a:spLocks noChangeArrowheads="1"/>
          </p:cNvSpPr>
          <p:nvPr/>
        </p:nvSpPr>
        <p:spPr bwMode="auto">
          <a:xfrm>
            <a:off x="1403350" y="4868863"/>
            <a:ext cx="1895475"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thyroid C cells</a:t>
            </a:r>
          </a:p>
        </p:txBody>
      </p:sp>
      <p:sp>
        <p:nvSpPr>
          <p:cNvPr id="202761" name="Rectangle 9"/>
          <p:cNvSpPr>
            <a:spLocks noChangeArrowheads="1"/>
          </p:cNvSpPr>
          <p:nvPr/>
        </p:nvSpPr>
        <p:spPr bwMode="auto">
          <a:xfrm>
            <a:off x="5292725" y="5300663"/>
            <a:ext cx="2886075"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adrenal medullary cells</a:t>
            </a:r>
          </a:p>
        </p:txBody>
      </p:sp>
      <p:sp>
        <p:nvSpPr>
          <p:cNvPr id="202762" name="AutoShape 10"/>
          <p:cNvSpPr>
            <a:spLocks noChangeArrowheads="1"/>
          </p:cNvSpPr>
          <p:nvPr/>
        </p:nvSpPr>
        <p:spPr bwMode="auto">
          <a:xfrm>
            <a:off x="5048250" y="3429000"/>
            <a:ext cx="485775" cy="504825"/>
          </a:xfrm>
          <a:prstGeom prst="downArrow">
            <a:avLst>
              <a:gd name="adj1" fmla="val 50000"/>
              <a:gd name="adj2" fmla="val 25980"/>
            </a:avLst>
          </a:prstGeom>
          <a:solidFill>
            <a:schemeClr val="tx1"/>
          </a:solidFill>
          <a:ln w="9525">
            <a:solidFill>
              <a:schemeClr val="tx1"/>
            </a:solidFill>
            <a:miter lim="800000"/>
            <a:headEnd/>
            <a:tailEnd/>
          </a:ln>
          <a:effectLst/>
        </p:spPr>
        <p:txBody>
          <a:bodyPr wrap="none" anchor="ctr"/>
          <a:lstStyle/>
          <a:p>
            <a:endParaRPr lang="it-IT"/>
          </a:p>
        </p:txBody>
      </p:sp>
      <p:cxnSp>
        <p:nvCxnSpPr>
          <p:cNvPr id="202763" name="AutoShape 11"/>
          <p:cNvCxnSpPr>
            <a:cxnSpLocks noChangeShapeType="1"/>
            <a:stCxn id="202758" idx="2"/>
            <a:endCxn id="202760" idx="3"/>
          </p:cNvCxnSpPr>
          <p:nvPr/>
        </p:nvCxnSpPr>
        <p:spPr bwMode="auto">
          <a:xfrm rot="5400000">
            <a:off x="4016375" y="3790950"/>
            <a:ext cx="558800" cy="1993900"/>
          </a:xfrm>
          <a:prstGeom prst="bentConnector2">
            <a:avLst/>
          </a:prstGeom>
          <a:noFill/>
          <a:ln w="9525">
            <a:solidFill>
              <a:schemeClr val="tx1"/>
            </a:solidFill>
            <a:miter lim="800000"/>
            <a:headEnd/>
            <a:tailEnd type="triangle" w="med" len="med"/>
          </a:ln>
          <a:effectLst/>
        </p:spPr>
      </p:cxnSp>
      <p:cxnSp>
        <p:nvCxnSpPr>
          <p:cNvPr id="202764" name="AutoShape 12"/>
          <p:cNvCxnSpPr>
            <a:cxnSpLocks noChangeShapeType="1"/>
            <a:stCxn id="202758" idx="2"/>
            <a:endCxn id="202761" idx="0"/>
          </p:cNvCxnSpPr>
          <p:nvPr/>
        </p:nvCxnSpPr>
        <p:spPr bwMode="auto">
          <a:xfrm rot="16200000" flipH="1">
            <a:off x="5618162" y="4183063"/>
            <a:ext cx="792163" cy="1443038"/>
          </a:xfrm>
          <a:prstGeom prst="bentConnector3">
            <a:avLst>
              <a:gd name="adj1" fmla="val 49898"/>
            </a:avLst>
          </a:prstGeom>
          <a:noFill/>
          <a:ln w="9525">
            <a:solidFill>
              <a:schemeClr val="tx1"/>
            </a:solidFill>
            <a:miter lim="800000"/>
            <a:headEnd/>
            <a:tailEnd type="triangle" w="med" len="med"/>
          </a:ln>
          <a:effectLst/>
        </p:spPr>
      </p:cxnSp>
      <p:cxnSp>
        <p:nvCxnSpPr>
          <p:cNvPr id="202765" name="AutoShape 13"/>
          <p:cNvCxnSpPr>
            <a:cxnSpLocks noChangeShapeType="1"/>
            <a:stCxn id="202758" idx="2"/>
            <a:endCxn id="202759" idx="0"/>
          </p:cNvCxnSpPr>
          <p:nvPr/>
        </p:nvCxnSpPr>
        <p:spPr bwMode="auto">
          <a:xfrm rot="5400000">
            <a:off x="4103688" y="4760912"/>
            <a:ext cx="1441450" cy="936625"/>
          </a:xfrm>
          <a:prstGeom prst="bentConnector3">
            <a:avLst>
              <a:gd name="adj1" fmla="val 50000"/>
            </a:avLst>
          </a:prstGeom>
          <a:noFill/>
          <a:ln w="9525">
            <a:solidFill>
              <a:schemeClr val="tx1"/>
            </a:solidFill>
            <a:miter lim="800000"/>
            <a:headEnd/>
            <a:tailEnd type="triangle" w="med" len="med"/>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6" name="Rectangle 6"/>
          <p:cNvSpPr>
            <a:spLocks noChangeArrowheads="1"/>
          </p:cNvSpPr>
          <p:nvPr/>
        </p:nvSpPr>
        <p:spPr bwMode="auto">
          <a:xfrm>
            <a:off x="506413" y="1316038"/>
            <a:ext cx="4137025" cy="457200"/>
          </a:xfrm>
          <a:prstGeom prst="rect">
            <a:avLst/>
          </a:prstGeom>
          <a:solidFill>
            <a:schemeClr val="tx1"/>
          </a:solidFill>
          <a:ln w="9525">
            <a:noFill/>
            <a:miter lim="800000"/>
            <a:headEnd/>
            <a:tailEnd/>
          </a:ln>
          <a:effectLst/>
        </p:spPr>
        <p:txBody>
          <a:bodyPr wrap="none">
            <a:spAutoFit/>
          </a:bodyPr>
          <a:lstStyle/>
          <a:p>
            <a:r>
              <a:rPr lang="it-IT" sz="2400">
                <a:solidFill>
                  <a:schemeClr val="hlink"/>
                </a:solidFill>
                <a:effectLst>
                  <a:outerShdw blurRad="38100" dist="38100" dir="2700000" algn="tl">
                    <a:srgbClr val="C0C0C0"/>
                  </a:outerShdw>
                </a:effectLst>
              </a:rPr>
              <a:t>‘Gain-of-function’ mutations</a:t>
            </a:r>
          </a:p>
        </p:txBody>
      </p:sp>
      <p:sp>
        <p:nvSpPr>
          <p:cNvPr id="204807" name="Rectangle 7"/>
          <p:cNvSpPr>
            <a:spLocks noChangeArrowheads="1"/>
          </p:cNvSpPr>
          <p:nvPr/>
        </p:nvSpPr>
        <p:spPr bwMode="auto">
          <a:xfrm>
            <a:off x="322263" y="2133600"/>
            <a:ext cx="2665412" cy="650875"/>
          </a:xfrm>
          <a:prstGeom prst="rect">
            <a:avLst/>
          </a:prstGeom>
          <a:noFill/>
          <a:ln w="9525">
            <a:solidFill>
              <a:schemeClr val="tx1"/>
            </a:solidFill>
            <a:miter lim="800000"/>
            <a:headEnd/>
            <a:tailEnd/>
          </a:ln>
          <a:effectLst/>
        </p:spPr>
        <p:txBody>
          <a:bodyPr>
            <a:spAutoFit/>
          </a:bodyPr>
          <a:lstStyle/>
          <a:p>
            <a:pPr algn="ctr"/>
            <a:r>
              <a:rPr lang="it-IT">
                <a:effectLst>
                  <a:outerShdw blurRad="38100" dist="38100" dir="2700000" algn="tl">
                    <a:srgbClr val="000000"/>
                  </a:outerShdw>
                </a:effectLst>
              </a:rPr>
              <a:t>transmembrane domain </a:t>
            </a:r>
          </a:p>
          <a:p>
            <a:pPr algn="ctr"/>
            <a:r>
              <a:rPr lang="it-IT">
                <a:effectLst>
                  <a:outerShdw blurRad="38100" dist="38100" dir="2700000" algn="tl">
                    <a:srgbClr val="000000"/>
                  </a:outerShdw>
                </a:effectLst>
              </a:rPr>
              <a:t>codon 649</a:t>
            </a:r>
          </a:p>
        </p:txBody>
      </p:sp>
      <p:sp>
        <p:nvSpPr>
          <p:cNvPr id="204808" name="Rectangle 8"/>
          <p:cNvSpPr>
            <a:spLocks noChangeArrowheads="1"/>
          </p:cNvSpPr>
          <p:nvPr/>
        </p:nvSpPr>
        <p:spPr bwMode="auto">
          <a:xfrm>
            <a:off x="3419475" y="6249988"/>
            <a:ext cx="2808288" cy="274637"/>
          </a:xfrm>
          <a:prstGeom prst="rect">
            <a:avLst/>
          </a:prstGeom>
          <a:noFill/>
          <a:ln w="9525">
            <a:noFill/>
            <a:miter lim="800000"/>
            <a:headEnd/>
            <a:tailEnd/>
          </a:ln>
          <a:effectLst/>
        </p:spPr>
        <p:txBody>
          <a:bodyPr wrap="none">
            <a:spAutoFit/>
          </a:bodyPr>
          <a:lstStyle/>
          <a:p>
            <a:r>
              <a:rPr lang="it-IT" sz="1200">
                <a:latin typeface="Times New Roman" pitchFamily="18" charset="0"/>
              </a:rPr>
              <a:t>Machens et al. 2009 J Intern Med 266: 114</a:t>
            </a:r>
          </a:p>
        </p:txBody>
      </p:sp>
      <p:sp>
        <p:nvSpPr>
          <p:cNvPr id="204809" name="AutoShape 9"/>
          <p:cNvSpPr>
            <a:spLocks noChangeAspect="1" noChangeArrowheads="1"/>
          </p:cNvSpPr>
          <p:nvPr/>
        </p:nvSpPr>
        <p:spPr bwMode="auto">
          <a:xfrm flipV="1">
            <a:off x="539750" y="2781300"/>
            <a:ext cx="630238" cy="6699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sp>
        <p:nvSpPr>
          <p:cNvPr id="204810" name="Rectangle 10"/>
          <p:cNvSpPr>
            <a:spLocks noChangeArrowheads="1"/>
          </p:cNvSpPr>
          <p:nvPr/>
        </p:nvSpPr>
        <p:spPr bwMode="auto">
          <a:xfrm>
            <a:off x="5003800" y="1844675"/>
            <a:ext cx="3168650" cy="977900"/>
          </a:xfrm>
          <a:prstGeom prst="rect">
            <a:avLst/>
          </a:prstGeom>
          <a:solidFill>
            <a:srgbClr val="339933"/>
          </a:solidFill>
          <a:ln w="9525">
            <a:solidFill>
              <a:schemeClr val="tx1"/>
            </a:solidFill>
            <a:miter lim="800000"/>
            <a:headEnd/>
            <a:tailEnd/>
          </a:ln>
          <a:effectLst/>
        </p:spPr>
        <p:txBody>
          <a:bodyPr>
            <a:spAutoFit/>
          </a:bodyPr>
          <a:lstStyle/>
          <a:p>
            <a:pPr>
              <a:lnSpc>
                <a:spcPct val="120000"/>
              </a:lnSpc>
            </a:pPr>
            <a:r>
              <a:rPr lang="it-IT" sz="2400">
                <a:effectLst>
                  <a:outerShdw blurRad="38100" dist="38100" dir="2700000" algn="tl">
                    <a:srgbClr val="000000"/>
                  </a:outerShdw>
                </a:effectLst>
              </a:rPr>
              <a:t>Least high </a:t>
            </a:r>
          </a:p>
          <a:p>
            <a:pPr>
              <a:lnSpc>
                <a:spcPct val="120000"/>
              </a:lnSpc>
            </a:pPr>
            <a:r>
              <a:rPr lang="it-IT" sz="2400">
                <a:effectLst>
                  <a:outerShdw blurRad="38100" dist="38100" dir="2700000" algn="tl">
                    <a:srgbClr val="000000"/>
                  </a:outerShdw>
                </a:effectLst>
              </a:rPr>
              <a:t>transforming ability</a:t>
            </a:r>
          </a:p>
        </p:txBody>
      </p:sp>
      <p:sp>
        <p:nvSpPr>
          <p:cNvPr id="204811" name="Rectangle 11"/>
          <p:cNvSpPr>
            <a:spLocks noChangeArrowheads="1"/>
          </p:cNvSpPr>
          <p:nvPr/>
        </p:nvSpPr>
        <p:spPr bwMode="auto">
          <a:xfrm>
            <a:off x="1116013" y="3141663"/>
            <a:ext cx="5184775" cy="915987"/>
          </a:xfrm>
          <a:prstGeom prst="rect">
            <a:avLst/>
          </a:prstGeom>
          <a:noFill/>
          <a:ln w="9525">
            <a:noFill/>
            <a:miter lim="800000"/>
            <a:headEnd/>
            <a:tailEnd/>
          </a:ln>
          <a:effectLst/>
        </p:spPr>
        <p:txBody>
          <a:bodyPr>
            <a:spAutoFit/>
          </a:bodyPr>
          <a:lstStyle/>
          <a:p>
            <a:r>
              <a:rPr lang="it-IT">
                <a:effectLst>
                  <a:outerShdw blurRad="38100" dist="38100" dir="2700000" algn="tl">
                    <a:srgbClr val="000000"/>
                  </a:outerShdw>
                </a:effectLst>
              </a:rPr>
              <a:t>RET protein monomers are kept in close proximity to each other through noncovalent receptor–receptor interactions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4" name="Rectangle 6"/>
          <p:cNvSpPr>
            <a:spLocks noChangeArrowheads="1"/>
          </p:cNvSpPr>
          <p:nvPr/>
        </p:nvSpPr>
        <p:spPr bwMode="auto">
          <a:xfrm>
            <a:off x="506413" y="1316038"/>
            <a:ext cx="4137025" cy="457200"/>
          </a:xfrm>
          <a:prstGeom prst="rect">
            <a:avLst/>
          </a:prstGeom>
          <a:solidFill>
            <a:schemeClr val="tx1"/>
          </a:solidFill>
          <a:ln w="9525">
            <a:noFill/>
            <a:miter lim="800000"/>
            <a:headEnd/>
            <a:tailEnd/>
          </a:ln>
          <a:effectLst/>
        </p:spPr>
        <p:txBody>
          <a:bodyPr wrap="none">
            <a:spAutoFit/>
          </a:bodyPr>
          <a:lstStyle/>
          <a:p>
            <a:r>
              <a:rPr lang="it-IT" sz="2400">
                <a:solidFill>
                  <a:schemeClr val="hlink"/>
                </a:solidFill>
                <a:effectLst>
                  <a:outerShdw blurRad="38100" dist="38100" dir="2700000" algn="tl">
                    <a:srgbClr val="C0C0C0"/>
                  </a:outerShdw>
                </a:effectLst>
              </a:rPr>
              <a:t>‘Gain-of-function’ mutations</a:t>
            </a:r>
          </a:p>
        </p:txBody>
      </p:sp>
      <p:sp>
        <p:nvSpPr>
          <p:cNvPr id="206855" name="Rectangle 7"/>
          <p:cNvSpPr>
            <a:spLocks noChangeArrowheads="1"/>
          </p:cNvSpPr>
          <p:nvPr/>
        </p:nvSpPr>
        <p:spPr bwMode="auto">
          <a:xfrm>
            <a:off x="322263" y="1995488"/>
            <a:ext cx="4610100" cy="762000"/>
          </a:xfrm>
          <a:prstGeom prst="rect">
            <a:avLst/>
          </a:prstGeom>
          <a:noFill/>
          <a:ln w="9525">
            <a:solidFill>
              <a:schemeClr val="tx1"/>
            </a:solidFill>
            <a:miter lim="800000"/>
            <a:headEnd/>
            <a:tailEnd/>
          </a:ln>
          <a:effectLst/>
        </p:spPr>
        <p:txBody>
          <a:bodyPr>
            <a:spAutoFit/>
          </a:bodyPr>
          <a:lstStyle/>
          <a:p>
            <a:pPr algn="ctr">
              <a:lnSpc>
                <a:spcPct val="120000"/>
              </a:lnSpc>
            </a:pPr>
            <a:r>
              <a:rPr lang="it-IT">
                <a:effectLst>
                  <a:outerShdw blurRad="38100" dist="38100" dir="2700000" algn="tl">
                    <a:srgbClr val="000000"/>
                  </a:outerShdw>
                </a:effectLst>
              </a:rPr>
              <a:t>cysteine-rich extracellular domains </a:t>
            </a:r>
          </a:p>
          <a:p>
            <a:pPr algn="ctr">
              <a:lnSpc>
                <a:spcPct val="120000"/>
              </a:lnSpc>
            </a:pPr>
            <a:r>
              <a:rPr lang="it-IT">
                <a:effectLst>
                  <a:outerShdw blurRad="38100" dist="38100" dir="2700000" algn="tl">
                    <a:srgbClr val="000000"/>
                  </a:outerShdw>
                </a:effectLst>
              </a:rPr>
              <a:t>codons 515, 609, 611, 618, 620, 630, 634</a:t>
            </a:r>
          </a:p>
        </p:txBody>
      </p:sp>
      <p:sp>
        <p:nvSpPr>
          <p:cNvPr id="206856" name="Rectangle 8"/>
          <p:cNvSpPr>
            <a:spLocks noChangeArrowheads="1"/>
          </p:cNvSpPr>
          <p:nvPr/>
        </p:nvSpPr>
        <p:spPr bwMode="auto">
          <a:xfrm>
            <a:off x="3419475" y="6249988"/>
            <a:ext cx="2808288" cy="274637"/>
          </a:xfrm>
          <a:prstGeom prst="rect">
            <a:avLst/>
          </a:prstGeom>
          <a:noFill/>
          <a:ln w="9525">
            <a:noFill/>
            <a:miter lim="800000"/>
            <a:headEnd/>
            <a:tailEnd/>
          </a:ln>
          <a:effectLst/>
        </p:spPr>
        <p:txBody>
          <a:bodyPr wrap="none">
            <a:spAutoFit/>
          </a:bodyPr>
          <a:lstStyle/>
          <a:p>
            <a:r>
              <a:rPr lang="it-IT" sz="1200">
                <a:latin typeface="Times New Roman" pitchFamily="18" charset="0"/>
              </a:rPr>
              <a:t>Machens et al. 2009 J Intern Med 266: 114</a:t>
            </a:r>
          </a:p>
        </p:txBody>
      </p:sp>
      <p:sp>
        <p:nvSpPr>
          <p:cNvPr id="206857" name="Rectangle 9"/>
          <p:cNvSpPr>
            <a:spLocks noChangeArrowheads="1"/>
          </p:cNvSpPr>
          <p:nvPr/>
        </p:nvSpPr>
        <p:spPr bwMode="auto">
          <a:xfrm>
            <a:off x="1187450" y="3068638"/>
            <a:ext cx="6119813" cy="752475"/>
          </a:xfrm>
          <a:prstGeom prst="rect">
            <a:avLst/>
          </a:prstGeom>
          <a:noFill/>
          <a:ln w="9525">
            <a:noFill/>
            <a:miter lim="800000"/>
            <a:headEnd/>
            <a:tailEnd/>
          </a:ln>
          <a:effectLst/>
        </p:spPr>
        <p:txBody>
          <a:bodyPr>
            <a:spAutoFit/>
          </a:bodyPr>
          <a:lstStyle/>
          <a:p>
            <a:pPr>
              <a:lnSpc>
                <a:spcPct val="120000"/>
              </a:lnSpc>
            </a:pPr>
            <a:r>
              <a:rPr lang="it-IT">
                <a:effectLst>
                  <a:outerShdw blurRad="38100" dist="38100" dir="2700000" algn="tl">
                    <a:srgbClr val="000000"/>
                  </a:outerShdw>
                </a:effectLst>
              </a:rPr>
              <a:t>ligand-independent dimerization and cross-phosphorylation of mutant RET receptor proteins</a:t>
            </a:r>
          </a:p>
        </p:txBody>
      </p:sp>
      <p:sp>
        <p:nvSpPr>
          <p:cNvPr id="206858" name="Rectangle 10"/>
          <p:cNvSpPr>
            <a:spLocks noChangeArrowheads="1"/>
          </p:cNvSpPr>
          <p:nvPr/>
        </p:nvSpPr>
        <p:spPr bwMode="auto">
          <a:xfrm>
            <a:off x="3851275" y="4221163"/>
            <a:ext cx="4608513" cy="752475"/>
          </a:xfrm>
          <a:prstGeom prst="rect">
            <a:avLst/>
          </a:prstGeom>
          <a:noFill/>
          <a:ln w="9525">
            <a:noFill/>
            <a:miter lim="800000"/>
            <a:headEnd/>
            <a:tailEnd/>
          </a:ln>
          <a:effectLst/>
        </p:spPr>
        <p:txBody>
          <a:bodyPr>
            <a:spAutoFit/>
          </a:bodyPr>
          <a:lstStyle/>
          <a:p>
            <a:pPr>
              <a:lnSpc>
                <a:spcPct val="120000"/>
              </a:lnSpc>
            </a:pPr>
            <a:r>
              <a:rPr lang="it-IT">
                <a:effectLst>
                  <a:outerShdw blurRad="38100" dist="38100" dir="2700000" algn="tl">
                    <a:srgbClr val="000000"/>
                  </a:outerShdw>
                </a:effectLst>
              </a:rPr>
              <a:t>loss of a cysteine residue irrespective of the amino acid substituting for cysteine </a:t>
            </a:r>
          </a:p>
        </p:txBody>
      </p:sp>
      <p:sp>
        <p:nvSpPr>
          <p:cNvPr id="206859" name="Rectangle 11"/>
          <p:cNvSpPr>
            <a:spLocks noChangeArrowheads="1"/>
          </p:cNvSpPr>
          <p:nvPr/>
        </p:nvSpPr>
        <p:spPr bwMode="auto">
          <a:xfrm>
            <a:off x="468313" y="5157788"/>
            <a:ext cx="4321175" cy="752475"/>
          </a:xfrm>
          <a:prstGeom prst="rect">
            <a:avLst/>
          </a:prstGeom>
          <a:noFill/>
          <a:ln w="9525">
            <a:noFill/>
            <a:miter lim="800000"/>
            <a:headEnd/>
            <a:tailEnd/>
          </a:ln>
          <a:effectLst/>
        </p:spPr>
        <p:txBody>
          <a:bodyPr>
            <a:spAutoFit/>
          </a:bodyPr>
          <a:lstStyle/>
          <a:p>
            <a:pPr>
              <a:lnSpc>
                <a:spcPct val="120000"/>
              </a:lnSpc>
            </a:pPr>
            <a:r>
              <a:rPr lang="it-IT">
                <a:effectLst>
                  <a:outerShdw blurRad="38100" dist="38100" dir="2700000" algn="tl">
                    <a:srgbClr val="000000"/>
                  </a:outerShdw>
                </a:effectLst>
              </a:rPr>
              <a:t>addition of one more cysteine residue in codons 533, 606 or 631</a:t>
            </a:r>
          </a:p>
        </p:txBody>
      </p:sp>
      <p:sp>
        <p:nvSpPr>
          <p:cNvPr id="206860" name="AutoShape 12"/>
          <p:cNvSpPr>
            <a:spLocks noChangeAspect="1" noChangeArrowheads="1"/>
          </p:cNvSpPr>
          <p:nvPr/>
        </p:nvSpPr>
        <p:spPr bwMode="auto">
          <a:xfrm flipV="1">
            <a:off x="539750" y="2767013"/>
            <a:ext cx="630238" cy="6699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sp>
        <p:nvSpPr>
          <p:cNvPr id="206861" name="AutoShape 13"/>
          <p:cNvSpPr>
            <a:spLocks noChangeArrowheads="1"/>
          </p:cNvSpPr>
          <p:nvPr/>
        </p:nvSpPr>
        <p:spPr bwMode="auto">
          <a:xfrm rot="-3873810">
            <a:off x="1693070" y="4466431"/>
            <a:ext cx="976312" cy="485775"/>
          </a:xfrm>
          <a:prstGeom prst="rightArrow">
            <a:avLst>
              <a:gd name="adj1" fmla="val 50000"/>
              <a:gd name="adj2" fmla="val 50245"/>
            </a:avLst>
          </a:prstGeom>
          <a:solidFill>
            <a:schemeClr val="tx1"/>
          </a:solidFill>
          <a:ln w="9525">
            <a:solidFill>
              <a:schemeClr val="tx1"/>
            </a:solidFill>
            <a:miter lim="800000"/>
            <a:headEnd/>
            <a:tailEnd/>
          </a:ln>
          <a:effectLst/>
        </p:spPr>
        <p:txBody>
          <a:bodyPr wrap="none" anchor="ctr"/>
          <a:lstStyle/>
          <a:p>
            <a:endParaRPr lang="it-IT"/>
          </a:p>
        </p:txBody>
      </p:sp>
      <p:sp>
        <p:nvSpPr>
          <p:cNvPr id="206862" name="AutoShape 14"/>
          <p:cNvSpPr>
            <a:spLocks noChangeArrowheads="1"/>
          </p:cNvSpPr>
          <p:nvPr/>
        </p:nvSpPr>
        <p:spPr bwMode="auto">
          <a:xfrm rot="3873810" flipH="1">
            <a:off x="3031331" y="4106069"/>
            <a:ext cx="976313" cy="485775"/>
          </a:xfrm>
          <a:prstGeom prst="rightArrow">
            <a:avLst>
              <a:gd name="adj1" fmla="val 50000"/>
              <a:gd name="adj2" fmla="val 50245"/>
            </a:avLst>
          </a:prstGeom>
          <a:solidFill>
            <a:schemeClr val="tx1"/>
          </a:solidFill>
          <a:ln w="9525">
            <a:solidFill>
              <a:schemeClr val="tx1"/>
            </a:solidFill>
            <a:miter lim="800000"/>
            <a:headEnd/>
            <a:tailEnd/>
          </a:ln>
          <a:effectLst/>
        </p:spPr>
        <p:txBody>
          <a:bodyPr wrap="none" anchor="ctr"/>
          <a:lstStyle/>
          <a:p>
            <a:endParaRPr lang="it-IT"/>
          </a:p>
        </p:txBody>
      </p:sp>
      <p:sp>
        <p:nvSpPr>
          <p:cNvPr id="206863" name="Rectangle 15"/>
          <p:cNvSpPr>
            <a:spLocks noChangeArrowheads="1"/>
          </p:cNvSpPr>
          <p:nvPr/>
        </p:nvSpPr>
        <p:spPr bwMode="auto">
          <a:xfrm>
            <a:off x="5003800" y="2060575"/>
            <a:ext cx="3924300" cy="539750"/>
          </a:xfrm>
          <a:prstGeom prst="rect">
            <a:avLst/>
          </a:prstGeom>
          <a:solidFill>
            <a:schemeClr val="bg1"/>
          </a:solidFill>
          <a:ln w="9525">
            <a:solidFill>
              <a:schemeClr val="tx1"/>
            </a:solidFill>
            <a:miter lim="800000"/>
            <a:headEnd/>
            <a:tailEnd/>
          </a:ln>
          <a:effectLst/>
        </p:spPr>
        <p:txBody>
          <a:bodyPr>
            <a:spAutoFit/>
          </a:bodyPr>
          <a:lstStyle/>
          <a:p>
            <a:pPr>
              <a:lnSpc>
                <a:spcPct val="120000"/>
              </a:lnSpc>
            </a:pPr>
            <a:r>
              <a:rPr lang="it-IT" sz="2400">
                <a:effectLst>
                  <a:outerShdw blurRad="38100" dist="38100" dir="2700000" algn="tl">
                    <a:srgbClr val="000000"/>
                  </a:outerShdw>
                </a:effectLst>
              </a:rPr>
              <a:t>High transforming ability</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41400" y="5387975"/>
            <a:ext cx="6829425" cy="1335088"/>
          </a:xfrm>
          <a:prstGeom prst="rect">
            <a:avLst/>
          </a:prstGeom>
          <a:noFill/>
          <a:ln w="9525">
            <a:solidFill>
              <a:schemeClr val="tx1"/>
            </a:solidFill>
            <a:miter lim="800000"/>
            <a:headEnd/>
            <a:tailEnd/>
          </a:ln>
        </p:spPr>
        <p:txBody>
          <a:bodyPr>
            <a:spAutoFit/>
          </a:bodyPr>
          <a:lstStyle/>
          <a:p>
            <a:pPr algn="ctr">
              <a:lnSpc>
                <a:spcPct val="135000"/>
              </a:lnSpc>
              <a:spcBef>
                <a:spcPct val="50000"/>
              </a:spcBef>
            </a:pPr>
            <a:r>
              <a:rPr lang="it-IT" sz="2000">
                <a:effectLst>
                  <a:outerShdw blurRad="38100" dist="38100" dir="2700000" algn="tl">
                    <a:srgbClr val="000000"/>
                  </a:outerShdw>
                </a:effectLst>
              </a:rPr>
              <a:t>Mutations in the Cystein-rich extracellular domain cause </a:t>
            </a:r>
            <a:r>
              <a:rPr lang="it-IT" sz="2000" u="sng">
                <a:effectLst>
                  <a:outerShdw blurRad="38100" dist="38100" dir="2700000" algn="tl">
                    <a:srgbClr val="000000"/>
                  </a:outerShdw>
                </a:effectLst>
              </a:rPr>
              <a:t>RET dimerization and autophosphorylation</a:t>
            </a:r>
            <a:r>
              <a:rPr lang="it-IT" sz="2000">
                <a:effectLst>
                  <a:outerShdw blurRad="38100" dist="38100" dir="2700000" algn="tl">
                    <a:srgbClr val="000000"/>
                  </a:outerShdw>
                </a:effectLst>
              </a:rPr>
              <a:t>, independently of the ligand</a:t>
            </a:r>
          </a:p>
        </p:txBody>
      </p:sp>
      <p:pic>
        <p:nvPicPr>
          <p:cNvPr id="208903" name="Picture 7"/>
          <p:cNvPicPr>
            <a:picLocks noChangeAspect="1" noChangeArrowheads="1"/>
          </p:cNvPicPr>
          <p:nvPr/>
        </p:nvPicPr>
        <p:blipFill>
          <a:blip r:embed="rId3"/>
          <a:srcRect r="36955"/>
          <a:stretch>
            <a:fillRect/>
          </a:stretch>
        </p:blipFill>
        <p:spPr bwMode="auto">
          <a:xfrm>
            <a:off x="1049338" y="1200150"/>
            <a:ext cx="4298950" cy="3571875"/>
          </a:xfrm>
          <a:prstGeom prst="rect">
            <a:avLst/>
          </a:prstGeom>
          <a:noFill/>
          <a:ln w="9525">
            <a:noFill/>
            <a:miter lim="800000"/>
            <a:headEnd/>
            <a:tailEnd/>
          </a:ln>
          <a:effectLst/>
        </p:spPr>
      </p:pic>
      <p:sp>
        <p:nvSpPr>
          <p:cNvPr id="208904" name="AutoShape 8"/>
          <p:cNvSpPr>
            <a:spLocks noChangeArrowheads="1"/>
          </p:cNvSpPr>
          <p:nvPr/>
        </p:nvSpPr>
        <p:spPr bwMode="auto">
          <a:xfrm>
            <a:off x="4216400" y="4841875"/>
            <a:ext cx="485775" cy="531813"/>
          </a:xfrm>
          <a:prstGeom prst="upArrow">
            <a:avLst>
              <a:gd name="adj1" fmla="val 50000"/>
              <a:gd name="adj2" fmla="val 27369"/>
            </a:avLst>
          </a:prstGeom>
          <a:solidFill>
            <a:schemeClr val="tx1"/>
          </a:solidFill>
          <a:ln w="9525">
            <a:solidFill>
              <a:schemeClr val="tx1"/>
            </a:solidFill>
            <a:miter lim="800000"/>
            <a:headEnd/>
            <a:tailEnd/>
          </a:ln>
          <a:effectLst/>
        </p:spPr>
        <p:txBody>
          <a:bodyPr wrap="none" anchor="ctr"/>
          <a:lstStyle/>
          <a:p>
            <a:endParaRPr lang="it-IT"/>
          </a:p>
        </p:txBody>
      </p:sp>
      <p:pic>
        <p:nvPicPr>
          <p:cNvPr id="208905" name="Picture 9"/>
          <p:cNvPicPr>
            <a:picLocks noChangeAspect="1" noChangeArrowheads="1"/>
          </p:cNvPicPr>
          <p:nvPr/>
        </p:nvPicPr>
        <p:blipFill>
          <a:blip r:embed="rId4"/>
          <a:srcRect l="9534" r="1363"/>
          <a:stretch>
            <a:fillRect/>
          </a:stretch>
        </p:blipFill>
        <p:spPr bwMode="auto">
          <a:xfrm>
            <a:off x="5919788" y="1773238"/>
            <a:ext cx="2828925" cy="2998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0" name="Rectangle 6"/>
          <p:cNvSpPr>
            <a:spLocks noChangeArrowheads="1"/>
          </p:cNvSpPr>
          <p:nvPr/>
        </p:nvSpPr>
        <p:spPr bwMode="auto">
          <a:xfrm>
            <a:off x="506413" y="1316038"/>
            <a:ext cx="4137025" cy="457200"/>
          </a:xfrm>
          <a:prstGeom prst="rect">
            <a:avLst/>
          </a:prstGeom>
          <a:solidFill>
            <a:schemeClr val="tx1"/>
          </a:solidFill>
          <a:ln w="9525">
            <a:noFill/>
            <a:miter lim="800000"/>
            <a:headEnd/>
            <a:tailEnd/>
          </a:ln>
          <a:effectLst/>
        </p:spPr>
        <p:txBody>
          <a:bodyPr wrap="none">
            <a:spAutoFit/>
          </a:bodyPr>
          <a:lstStyle/>
          <a:p>
            <a:r>
              <a:rPr lang="it-IT" sz="2400">
                <a:solidFill>
                  <a:schemeClr val="hlink"/>
                </a:solidFill>
                <a:effectLst>
                  <a:outerShdw blurRad="38100" dist="38100" dir="2700000" algn="tl">
                    <a:srgbClr val="C0C0C0"/>
                  </a:outerShdw>
                </a:effectLst>
              </a:rPr>
              <a:t>‘Gain-of-function’ mutations</a:t>
            </a:r>
          </a:p>
        </p:txBody>
      </p:sp>
      <p:sp>
        <p:nvSpPr>
          <p:cNvPr id="210951" name="Rectangle 7"/>
          <p:cNvSpPr>
            <a:spLocks noChangeArrowheads="1"/>
          </p:cNvSpPr>
          <p:nvPr/>
        </p:nvSpPr>
        <p:spPr bwMode="auto">
          <a:xfrm>
            <a:off x="3419475" y="6249988"/>
            <a:ext cx="2808288" cy="274637"/>
          </a:xfrm>
          <a:prstGeom prst="rect">
            <a:avLst/>
          </a:prstGeom>
          <a:noFill/>
          <a:ln w="9525">
            <a:noFill/>
            <a:miter lim="800000"/>
            <a:headEnd/>
            <a:tailEnd/>
          </a:ln>
          <a:effectLst/>
        </p:spPr>
        <p:txBody>
          <a:bodyPr wrap="none">
            <a:spAutoFit/>
          </a:bodyPr>
          <a:lstStyle/>
          <a:p>
            <a:r>
              <a:rPr lang="it-IT" sz="1200">
                <a:latin typeface="Times New Roman" pitchFamily="18" charset="0"/>
              </a:rPr>
              <a:t>Machens et al. 2009 J Intern Med 266: 114</a:t>
            </a:r>
          </a:p>
        </p:txBody>
      </p:sp>
      <p:sp>
        <p:nvSpPr>
          <p:cNvPr id="210952" name="AutoShape 8"/>
          <p:cNvSpPr>
            <a:spLocks noChangeAspect="1" noChangeArrowheads="1"/>
          </p:cNvSpPr>
          <p:nvPr/>
        </p:nvSpPr>
        <p:spPr bwMode="auto">
          <a:xfrm flipV="1">
            <a:off x="539750" y="2781300"/>
            <a:ext cx="630238" cy="6699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sp>
        <p:nvSpPr>
          <p:cNvPr id="210953" name="Rectangle 9"/>
          <p:cNvSpPr>
            <a:spLocks noChangeArrowheads="1"/>
          </p:cNvSpPr>
          <p:nvPr/>
        </p:nvSpPr>
        <p:spPr bwMode="auto">
          <a:xfrm>
            <a:off x="5003800" y="1844675"/>
            <a:ext cx="3168650" cy="977900"/>
          </a:xfrm>
          <a:prstGeom prst="rect">
            <a:avLst/>
          </a:prstGeom>
          <a:solidFill>
            <a:schemeClr val="hlink"/>
          </a:solidFill>
          <a:ln w="9525">
            <a:solidFill>
              <a:schemeClr val="tx1"/>
            </a:solidFill>
            <a:miter lim="800000"/>
            <a:headEnd/>
            <a:tailEnd/>
          </a:ln>
          <a:effectLst/>
        </p:spPr>
        <p:txBody>
          <a:bodyPr>
            <a:spAutoFit/>
          </a:bodyPr>
          <a:lstStyle/>
          <a:p>
            <a:pPr>
              <a:lnSpc>
                <a:spcPct val="120000"/>
              </a:lnSpc>
            </a:pPr>
            <a:r>
              <a:rPr lang="it-IT" sz="2400">
                <a:effectLst>
                  <a:outerShdw blurRad="38100" dist="38100" dir="2700000" algn="tl">
                    <a:srgbClr val="000000"/>
                  </a:outerShdw>
                </a:effectLst>
              </a:rPr>
              <a:t>Very high </a:t>
            </a:r>
          </a:p>
          <a:p>
            <a:pPr>
              <a:lnSpc>
                <a:spcPct val="120000"/>
              </a:lnSpc>
            </a:pPr>
            <a:r>
              <a:rPr lang="it-IT" sz="2400">
                <a:effectLst>
                  <a:outerShdw blurRad="38100" dist="38100" dir="2700000" algn="tl">
                    <a:srgbClr val="000000"/>
                  </a:outerShdw>
                </a:effectLst>
              </a:rPr>
              <a:t>transforming ability</a:t>
            </a:r>
          </a:p>
        </p:txBody>
      </p:sp>
      <p:sp>
        <p:nvSpPr>
          <p:cNvPr id="210954" name="Rectangle 10"/>
          <p:cNvSpPr>
            <a:spLocks noChangeArrowheads="1"/>
          </p:cNvSpPr>
          <p:nvPr/>
        </p:nvSpPr>
        <p:spPr bwMode="auto">
          <a:xfrm>
            <a:off x="323850" y="2132013"/>
            <a:ext cx="4103688" cy="650875"/>
          </a:xfrm>
          <a:prstGeom prst="rect">
            <a:avLst/>
          </a:prstGeom>
          <a:noFill/>
          <a:ln w="9525">
            <a:solidFill>
              <a:schemeClr val="tx1"/>
            </a:solidFill>
            <a:miter lim="800000"/>
            <a:headEnd/>
            <a:tailEnd/>
          </a:ln>
          <a:effectLst/>
        </p:spPr>
        <p:txBody>
          <a:bodyPr>
            <a:spAutoFit/>
          </a:bodyPr>
          <a:lstStyle/>
          <a:p>
            <a:pPr algn="ctr"/>
            <a:r>
              <a:rPr lang="it-IT">
                <a:effectLst>
                  <a:outerShdw blurRad="38100" dist="38100" dir="2700000" algn="tl">
                    <a:srgbClr val="000000"/>
                  </a:outerShdw>
                </a:effectLst>
              </a:rPr>
              <a:t>intracellular tyrosine kinase domain codons 768, 790, 791, 804 and 891</a:t>
            </a:r>
          </a:p>
        </p:txBody>
      </p:sp>
      <p:sp>
        <p:nvSpPr>
          <p:cNvPr id="210955" name="Rectangle 11"/>
          <p:cNvSpPr>
            <a:spLocks noChangeArrowheads="1"/>
          </p:cNvSpPr>
          <p:nvPr/>
        </p:nvSpPr>
        <p:spPr bwMode="auto">
          <a:xfrm>
            <a:off x="1258888" y="2952750"/>
            <a:ext cx="3168650" cy="641350"/>
          </a:xfrm>
          <a:prstGeom prst="rect">
            <a:avLst/>
          </a:prstGeom>
          <a:noFill/>
          <a:ln w="9525">
            <a:noFill/>
            <a:miter lim="800000"/>
            <a:headEnd/>
            <a:tailEnd/>
          </a:ln>
          <a:effectLst/>
        </p:spPr>
        <p:txBody>
          <a:bodyPr>
            <a:spAutoFit/>
          </a:bodyPr>
          <a:lstStyle/>
          <a:p>
            <a:r>
              <a:rPr lang="it-IT">
                <a:effectLst>
                  <a:outerShdw blurRad="38100" dist="38100" dir="2700000" algn="tl">
                    <a:srgbClr val="000000"/>
                  </a:outerShdw>
                </a:effectLst>
              </a:rPr>
              <a:t>facilitate the access of</a:t>
            </a:r>
          </a:p>
          <a:p>
            <a:r>
              <a:rPr lang="it-IT">
                <a:effectLst>
                  <a:outerShdw blurRad="38100" dist="38100" dir="2700000" algn="tl">
                    <a:srgbClr val="000000"/>
                  </a:outerShdw>
                </a:effectLst>
              </a:rPr>
              <a:t>ATP to its binding site</a:t>
            </a:r>
          </a:p>
        </p:txBody>
      </p:sp>
      <p:sp>
        <p:nvSpPr>
          <p:cNvPr id="210956" name="Rectangle 12"/>
          <p:cNvSpPr>
            <a:spLocks noChangeArrowheads="1"/>
          </p:cNvSpPr>
          <p:nvPr/>
        </p:nvSpPr>
        <p:spPr bwMode="auto">
          <a:xfrm>
            <a:off x="323850" y="4884738"/>
            <a:ext cx="3168650" cy="650875"/>
          </a:xfrm>
          <a:prstGeom prst="rect">
            <a:avLst/>
          </a:prstGeom>
          <a:noFill/>
          <a:ln w="9525">
            <a:solidFill>
              <a:schemeClr val="tx1"/>
            </a:solidFill>
            <a:miter lim="800000"/>
            <a:headEnd/>
            <a:tailEnd/>
          </a:ln>
          <a:effectLst/>
        </p:spPr>
        <p:txBody>
          <a:bodyPr>
            <a:spAutoFit/>
          </a:bodyPr>
          <a:lstStyle/>
          <a:p>
            <a:pPr algn="ctr"/>
            <a:r>
              <a:rPr lang="it-IT">
                <a:effectLst>
                  <a:outerShdw blurRad="38100" dist="38100" dir="2700000" algn="tl">
                    <a:srgbClr val="000000"/>
                  </a:outerShdw>
                </a:effectLst>
              </a:rPr>
              <a:t>intracellular catalytic core </a:t>
            </a:r>
          </a:p>
          <a:p>
            <a:pPr algn="ctr"/>
            <a:r>
              <a:rPr lang="it-IT">
                <a:effectLst>
                  <a:outerShdw blurRad="38100" dist="38100" dir="2700000" algn="tl">
                    <a:srgbClr val="000000"/>
                  </a:outerShdw>
                </a:effectLst>
              </a:rPr>
              <a:t>codon 918</a:t>
            </a:r>
          </a:p>
        </p:txBody>
      </p:sp>
      <p:sp>
        <p:nvSpPr>
          <p:cNvPr id="210957" name="Rectangle 13"/>
          <p:cNvSpPr>
            <a:spLocks noChangeArrowheads="1"/>
          </p:cNvSpPr>
          <p:nvPr/>
        </p:nvSpPr>
        <p:spPr bwMode="auto">
          <a:xfrm>
            <a:off x="1331913" y="4076700"/>
            <a:ext cx="3621087" cy="641350"/>
          </a:xfrm>
          <a:prstGeom prst="rect">
            <a:avLst/>
          </a:prstGeom>
          <a:noFill/>
          <a:ln w="9525">
            <a:noFill/>
            <a:miter lim="800000"/>
            <a:headEnd/>
            <a:tailEnd/>
          </a:ln>
          <a:effectLst/>
        </p:spPr>
        <p:txBody>
          <a:bodyPr>
            <a:spAutoFit/>
          </a:bodyPr>
          <a:lstStyle/>
          <a:p>
            <a:r>
              <a:rPr lang="it-IT">
                <a:effectLst>
                  <a:outerShdw blurRad="38100" dist="38100" dir="2700000" algn="tl">
                    <a:srgbClr val="000000"/>
                  </a:outerShdw>
                </a:effectLst>
              </a:rPr>
              <a:t>preferential binding of intracellular substrate</a:t>
            </a:r>
          </a:p>
        </p:txBody>
      </p:sp>
      <p:sp>
        <p:nvSpPr>
          <p:cNvPr id="210958" name="AutoShape 14"/>
          <p:cNvSpPr>
            <a:spLocks noChangeAspect="1" noChangeArrowheads="1"/>
          </p:cNvSpPr>
          <p:nvPr/>
        </p:nvSpPr>
        <p:spPr bwMode="auto">
          <a:xfrm>
            <a:off x="539750" y="4198938"/>
            <a:ext cx="630238" cy="6699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pic>
        <p:nvPicPr>
          <p:cNvPr id="210959" name="Picture 15" descr="400px-Nonphos_RET">
            <a:hlinkClick r:id="rId3"/>
          </p:cNvPr>
          <p:cNvPicPr>
            <a:picLocks noChangeAspect="1" noChangeArrowheads="1"/>
          </p:cNvPicPr>
          <p:nvPr/>
        </p:nvPicPr>
        <p:blipFill>
          <a:blip r:embed="rId4"/>
          <a:srcRect/>
          <a:stretch>
            <a:fillRect/>
          </a:stretch>
        </p:blipFill>
        <p:spPr bwMode="auto">
          <a:xfrm>
            <a:off x="5724525" y="3644900"/>
            <a:ext cx="2541588" cy="168275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41400" y="5387975"/>
            <a:ext cx="6829425" cy="1335088"/>
          </a:xfrm>
          <a:prstGeom prst="rect">
            <a:avLst/>
          </a:prstGeom>
          <a:noFill/>
          <a:ln w="9525">
            <a:solidFill>
              <a:schemeClr val="tx1"/>
            </a:solidFill>
            <a:miter lim="800000"/>
            <a:headEnd/>
            <a:tailEnd/>
          </a:ln>
        </p:spPr>
        <p:txBody>
          <a:bodyPr>
            <a:spAutoFit/>
          </a:bodyPr>
          <a:lstStyle/>
          <a:p>
            <a:pPr algn="ctr">
              <a:lnSpc>
                <a:spcPct val="135000"/>
              </a:lnSpc>
            </a:pPr>
            <a:r>
              <a:rPr lang="it-IT" sz="2000">
                <a:effectLst>
                  <a:outerShdw blurRad="38100" dist="38100" dir="2700000" algn="tl">
                    <a:srgbClr val="000000"/>
                  </a:outerShdw>
                </a:effectLst>
              </a:rPr>
              <a:t>Mutations in the intracellular kinase domain </a:t>
            </a:r>
          </a:p>
          <a:p>
            <a:pPr algn="ctr">
              <a:lnSpc>
                <a:spcPct val="135000"/>
              </a:lnSpc>
            </a:pPr>
            <a:r>
              <a:rPr lang="it-IT" sz="2000">
                <a:effectLst>
                  <a:outerShdw blurRad="38100" dist="38100" dir="2700000" algn="tl">
                    <a:srgbClr val="000000"/>
                  </a:outerShdw>
                </a:effectLst>
              </a:rPr>
              <a:t>cause </a:t>
            </a:r>
            <a:r>
              <a:rPr lang="it-IT" sz="2000" u="sng">
                <a:effectLst>
                  <a:outerShdw blurRad="38100" dist="38100" dir="2700000" algn="tl">
                    <a:srgbClr val="000000"/>
                  </a:outerShdw>
                </a:effectLst>
              </a:rPr>
              <a:t>RET autophosphorylation</a:t>
            </a:r>
            <a:r>
              <a:rPr lang="it-IT" sz="2000">
                <a:effectLst>
                  <a:outerShdw blurRad="38100" dist="38100" dir="2700000" algn="tl">
                    <a:srgbClr val="000000"/>
                  </a:outerShdw>
                </a:effectLst>
              </a:rPr>
              <a:t>, independently of dimerization and of the ligand</a:t>
            </a:r>
          </a:p>
        </p:txBody>
      </p:sp>
      <p:grpSp>
        <p:nvGrpSpPr>
          <p:cNvPr id="212999" name="Group 7"/>
          <p:cNvGrpSpPr>
            <a:grpSpLocks/>
          </p:cNvGrpSpPr>
          <p:nvPr/>
        </p:nvGrpSpPr>
        <p:grpSpPr bwMode="auto">
          <a:xfrm>
            <a:off x="1049338" y="1196975"/>
            <a:ext cx="3984625" cy="3571875"/>
            <a:chOff x="661" y="754"/>
            <a:chExt cx="2510" cy="2250"/>
          </a:xfrm>
        </p:grpSpPr>
        <p:pic>
          <p:nvPicPr>
            <p:cNvPr id="213000" name="Picture 8"/>
            <p:cNvPicPr>
              <a:picLocks noChangeAspect="1" noChangeArrowheads="1"/>
            </p:cNvPicPr>
            <p:nvPr/>
          </p:nvPicPr>
          <p:blipFill>
            <a:blip r:embed="rId3"/>
            <a:srcRect r="66519"/>
            <a:stretch>
              <a:fillRect/>
            </a:stretch>
          </p:blipFill>
          <p:spPr bwMode="auto">
            <a:xfrm>
              <a:off x="661" y="754"/>
              <a:ext cx="1438" cy="2250"/>
            </a:xfrm>
            <a:prstGeom prst="rect">
              <a:avLst/>
            </a:prstGeom>
            <a:noFill/>
            <a:ln w="9525">
              <a:noFill/>
              <a:miter lim="800000"/>
              <a:headEnd/>
              <a:tailEnd/>
            </a:ln>
            <a:effectLst/>
          </p:spPr>
        </p:pic>
        <p:pic>
          <p:nvPicPr>
            <p:cNvPr id="213001" name="Picture 9"/>
            <p:cNvPicPr>
              <a:picLocks noChangeAspect="1" noChangeArrowheads="1"/>
            </p:cNvPicPr>
            <p:nvPr/>
          </p:nvPicPr>
          <p:blipFill>
            <a:blip r:embed="rId3"/>
            <a:srcRect l="67575" r="5807"/>
            <a:stretch>
              <a:fillRect/>
            </a:stretch>
          </p:blipFill>
          <p:spPr bwMode="auto">
            <a:xfrm>
              <a:off x="2028" y="754"/>
              <a:ext cx="1143" cy="2250"/>
            </a:xfrm>
            <a:prstGeom prst="rect">
              <a:avLst/>
            </a:prstGeom>
            <a:noFill/>
            <a:ln w="9525">
              <a:noFill/>
              <a:miter lim="800000"/>
              <a:headEnd/>
              <a:tailEnd/>
            </a:ln>
            <a:effectLst/>
          </p:spPr>
        </p:pic>
        <p:sp>
          <p:nvSpPr>
            <p:cNvPr id="213002" name="Rectangle 10"/>
            <p:cNvSpPr>
              <a:spLocks noChangeArrowheads="1"/>
            </p:cNvSpPr>
            <p:nvPr/>
          </p:nvSpPr>
          <p:spPr bwMode="auto">
            <a:xfrm>
              <a:off x="1973" y="2387"/>
              <a:ext cx="227" cy="272"/>
            </a:xfrm>
            <a:prstGeom prst="rect">
              <a:avLst/>
            </a:prstGeom>
            <a:solidFill>
              <a:schemeClr val="tx1"/>
            </a:solidFill>
            <a:ln w="9525">
              <a:solidFill>
                <a:schemeClr val="tx1"/>
              </a:solidFill>
              <a:miter lim="800000"/>
              <a:headEnd/>
              <a:tailEnd/>
            </a:ln>
            <a:effectLst/>
          </p:spPr>
          <p:txBody>
            <a:bodyPr wrap="none" anchor="ctr"/>
            <a:lstStyle/>
            <a:p>
              <a:endParaRPr lang="it-IT"/>
            </a:p>
          </p:txBody>
        </p:sp>
      </p:grpSp>
      <p:sp>
        <p:nvSpPr>
          <p:cNvPr id="213003" name="AutoShape 11"/>
          <p:cNvSpPr>
            <a:spLocks noChangeArrowheads="1"/>
          </p:cNvSpPr>
          <p:nvPr/>
        </p:nvSpPr>
        <p:spPr bwMode="auto">
          <a:xfrm>
            <a:off x="4216400" y="4841875"/>
            <a:ext cx="485775" cy="531813"/>
          </a:xfrm>
          <a:prstGeom prst="upArrow">
            <a:avLst>
              <a:gd name="adj1" fmla="val 50000"/>
              <a:gd name="adj2" fmla="val 27369"/>
            </a:avLst>
          </a:prstGeom>
          <a:solidFill>
            <a:schemeClr val="tx1"/>
          </a:solidFill>
          <a:ln w="9525">
            <a:solidFill>
              <a:schemeClr val="tx1"/>
            </a:solidFill>
            <a:miter lim="800000"/>
            <a:headEnd/>
            <a:tailEnd/>
          </a:ln>
          <a:effectLst/>
        </p:spPr>
        <p:txBody>
          <a:bodyPr wrap="none" anchor="ctr"/>
          <a:lstStyle/>
          <a:p>
            <a:endParaRPr lang="it-IT"/>
          </a:p>
        </p:txBody>
      </p:sp>
      <p:pic>
        <p:nvPicPr>
          <p:cNvPr id="213004" name="Picture 12"/>
          <p:cNvPicPr>
            <a:picLocks noChangeAspect="1" noChangeArrowheads="1"/>
          </p:cNvPicPr>
          <p:nvPr/>
        </p:nvPicPr>
        <p:blipFill>
          <a:blip r:embed="rId4"/>
          <a:srcRect/>
          <a:stretch>
            <a:fillRect/>
          </a:stretch>
        </p:blipFill>
        <p:spPr bwMode="auto">
          <a:xfrm>
            <a:off x="5249863" y="1662113"/>
            <a:ext cx="3714750" cy="31067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srcRect/>
          <a:stretch>
            <a:fillRect/>
          </a:stretch>
        </p:blipFill>
        <p:spPr bwMode="auto">
          <a:xfrm>
            <a:off x="2038350" y="2024063"/>
            <a:ext cx="5067300" cy="4219575"/>
          </a:xfrm>
          <a:prstGeom prst="rect">
            <a:avLst/>
          </a:prstGeom>
          <a:noFill/>
          <a:ln w="9525">
            <a:noFill/>
            <a:miter lim="800000"/>
            <a:headEnd/>
            <a:tailEnd/>
          </a:ln>
        </p:spPr>
      </p:pic>
      <p:sp>
        <p:nvSpPr>
          <p:cNvPr id="10" name="Rectangle 10"/>
          <p:cNvSpPr>
            <a:spLocks noChangeArrowheads="1"/>
          </p:cNvSpPr>
          <p:nvPr/>
        </p:nvSpPr>
        <p:spPr bwMode="auto">
          <a:xfrm>
            <a:off x="252413" y="1365250"/>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6" name="Picture 6"/>
          <p:cNvPicPr>
            <a:picLocks noChangeAspect="1" noChangeArrowheads="1"/>
          </p:cNvPicPr>
          <p:nvPr/>
        </p:nvPicPr>
        <p:blipFill>
          <a:blip r:embed="rId3"/>
          <a:srcRect/>
          <a:stretch>
            <a:fillRect/>
          </a:stretch>
        </p:blipFill>
        <p:spPr bwMode="auto">
          <a:xfrm>
            <a:off x="1116013" y="1265238"/>
            <a:ext cx="7058025" cy="3676650"/>
          </a:xfrm>
          <a:prstGeom prst="rect">
            <a:avLst/>
          </a:prstGeom>
          <a:noFill/>
          <a:ln w="9525">
            <a:noFill/>
            <a:miter lim="800000"/>
            <a:headEnd/>
            <a:tailEnd/>
          </a:ln>
          <a:effectLst/>
        </p:spPr>
      </p:pic>
      <p:sp>
        <p:nvSpPr>
          <p:cNvPr id="5" name="Rectangle 3"/>
          <p:cNvSpPr>
            <a:spLocks noChangeArrowheads="1"/>
          </p:cNvSpPr>
          <p:nvPr/>
        </p:nvSpPr>
        <p:spPr bwMode="auto">
          <a:xfrm>
            <a:off x="1187450" y="5387975"/>
            <a:ext cx="6829425" cy="512763"/>
          </a:xfrm>
          <a:prstGeom prst="rect">
            <a:avLst/>
          </a:prstGeom>
          <a:solidFill>
            <a:schemeClr val="tx1"/>
          </a:solidFill>
          <a:ln w="9525">
            <a:solidFill>
              <a:schemeClr val="tx1"/>
            </a:solidFill>
            <a:miter lim="800000"/>
            <a:headEnd/>
            <a:tailEnd/>
          </a:ln>
        </p:spPr>
        <p:txBody>
          <a:bodyPr>
            <a:spAutoFit/>
          </a:bodyPr>
          <a:lstStyle/>
          <a:p>
            <a:pPr algn="ctr">
              <a:lnSpc>
                <a:spcPct val="135000"/>
              </a:lnSpc>
            </a:pPr>
            <a:r>
              <a:rPr lang="it-IT" sz="2000">
                <a:solidFill>
                  <a:schemeClr val="bg1"/>
                </a:solidFill>
                <a:effectLst>
                  <a:outerShdw blurRad="38100" dist="38100" dir="2700000" algn="tl">
                    <a:srgbClr val="C0C0C0"/>
                  </a:outerShdw>
                </a:effectLst>
              </a:rPr>
              <a:t>GENOTYPE-PHENOTYPE CORRELATION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447675" y="1965325"/>
            <a:ext cx="7477125" cy="3140075"/>
          </a:xfrm>
          <a:prstGeom prst="rect">
            <a:avLst/>
          </a:prstGeom>
          <a:noFill/>
          <a:ln w="9525">
            <a:noFill/>
            <a:miter lim="800000"/>
            <a:headEnd/>
            <a:tailEnd/>
          </a:ln>
        </p:spPr>
        <p:txBody>
          <a:bodyPr wrap="none">
            <a:spAutoFit/>
          </a:bodyPr>
          <a:lstStyle/>
          <a:p>
            <a:pPr marL="1054100" indent="-1054100">
              <a:lnSpc>
                <a:spcPct val="200000"/>
              </a:lnSpc>
            </a:pPr>
            <a:r>
              <a:rPr lang="it-IT" sz="2000" b="1">
                <a:effectLst>
                  <a:outerShdw blurRad="38100" dist="38100" dir="2700000" algn="tl">
                    <a:srgbClr val="000000"/>
                  </a:outerShdw>
                </a:effectLst>
              </a:rPr>
              <a:t>MEN2A</a:t>
            </a:r>
            <a:r>
              <a:rPr lang="it-IT" sz="2000">
                <a:effectLst>
                  <a:outerShdw blurRad="38100" dist="38100" dir="2700000" algn="tl">
                    <a:srgbClr val="000000"/>
                  </a:outerShdw>
                </a:effectLst>
              </a:rPr>
              <a:t>: MTC, hyperparathyroidism, pheochromocytoma </a:t>
            </a:r>
          </a:p>
          <a:p>
            <a:pPr marL="1054100" indent="-1054100">
              <a:lnSpc>
                <a:spcPct val="200000"/>
              </a:lnSpc>
            </a:pPr>
            <a:r>
              <a:rPr lang="it-IT" sz="2000">
                <a:effectLst>
                  <a:outerShdw blurRad="38100" dist="38100" dir="2700000" algn="tl">
                    <a:srgbClr val="000000"/>
                  </a:outerShdw>
                </a:effectLst>
              </a:rPr>
              <a:t>	(100% penetrance)</a:t>
            </a:r>
          </a:p>
          <a:p>
            <a:pPr marL="1054100" indent="-1054100">
              <a:lnSpc>
                <a:spcPct val="200000"/>
              </a:lnSpc>
            </a:pPr>
            <a:r>
              <a:rPr lang="it-IT" sz="2000" b="1">
                <a:effectLst>
                  <a:outerShdw blurRad="38100" dist="38100" dir="2700000" algn="tl">
                    <a:srgbClr val="000000"/>
                  </a:outerShdw>
                </a:effectLst>
              </a:rPr>
              <a:t>MEN2B</a:t>
            </a:r>
            <a:r>
              <a:rPr lang="it-IT" sz="2000">
                <a:effectLst>
                  <a:outerShdw blurRad="38100" dist="38100" dir="2700000" algn="tl">
                    <a:srgbClr val="000000"/>
                  </a:outerShdw>
                </a:effectLst>
              </a:rPr>
              <a:t>: MTC, pheochromocytoma, muco-cutaneous neuromas </a:t>
            </a:r>
          </a:p>
          <a:p>
            <a:pPr marL="1054100" indent="-1054100">
              <a:lnSpc>
                <a:spcPct val="200000"/>
              </a:lnSpc>
            </a:pPr>
            <a:r>
              <a:rPr lang="it-IT" sz="2000">
                <a:effectLst>
                  <a:outerShdw blurRad="38100" dist="38100" dir="2700000" algn="tl">
                    <a:srgbClr val="000000"/>
                  </a:outerShdw>
                </a:effectLst>
              </a:rPr>
              <a:t>	(98% penetrance)</a:t>
            </a:r>
          </a:p>
          <a:p>
            <a:pPr marL="1054100" indent="-1054100">
              <a:lnSpc>
                <a:spcPct val="200000"/>
              </a:lnSpc>
            </a:pPr>
            <a:r>
              <a:rPr lang="it-IT" sz="2000" b="1">
                <a:effectLst>
                  <a:outerShdw blurRad="38100" dist="38100" dir="2700000" algn="tl">
                    <a:srgbClr val="000000"/>
                  </a:outerShdw>
                </a:effectLst>
              </a:rPr>
              <a:t>FMTC</a:t>
            </a:r>
            <a:r>
              <a:rPr lang="it-IT" sz="2000">
                <a:effectLst>
                  <a:outerShdw blurRad="38100" dist="38100" dir="2700000" algn="tl">
                    <a:srgbClr val="000000"/>
                  </a:outerShdw>
                </a:effectLst>
              </a:rPr>
              <a:t>: MTC</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533400" y="1371600"/>
            <a:ext cx="7851775" cy="1828800"/>
          </a:xfrm>
        </p:spPr>
        <p:txBody>
          <a:bodyPr lIns="0" tIns="0" rIns="18288" bIns="0" anchor="b">
            <a:normAutofit/>
          </a:bodyPr>
          <a:lstStyle/>
          <a:p>
            <a:pPr algn="r"/>
            <a:endParaRPr lang="it-IT" sz="4800" b="1" smtClean="0">
              <a:solidFill>
                <a:srgbClr val="C65A52"/>
              </a:solidFill>
              <a:effectLst/>
            </a:endParaRPr>
          </a:p>
        </p:txBody>
      </p:sp>
      <p:sp>
        <p:nvSpPr>
          <p:cNvPr id="219139" name="Sottotitolo 2"/>
          <p:cNvSpPr>
            <a:spLocks noGrp="1"/>
          </p:cNvSpPr>
          <p:nvPr>
            <p:ph type="subTitle" idx="4294967295"/>
          </p:nvPr>
        </p:nvSpPr>
        <p:spPr>
          <a:xfrm>
            <a:off x="757238" y="3194050"/>
            <a:ext cx="7418387" cy="1643063"/>
          </a:xfrm>
        </p:spPr>
        <p:txBody>
          <a:bodyPr lIns="0" rIns="18288"/>
          <a:lstStyle/>
          <a:p>
            <a:pPr marL="0" indent="0" algn="r">
              <a:buFont typeface="Wingdings" pitchFamily="2" charset="2"/>
              <a:buNone/>
            </a:pPr>
            <a:endParaRPr lang="it-IT" smtClean="0"/>
          </a:p>
        </p:txBody>
      </p:sp>
      <p:pic>
        <p:nvPicPr>
          <p:cNvPr id="219140" name="Picture 4"/>
          <p:cNvPicPr>
            <a:picLocks noChangeAspect="1" noChangeArrowheads="1"/>
          </p:cNvPicPr>
          <p:nvPr/>
        </p:nvPicPr>
        <p:blipFill>
          <a:blip r:embed="rId3"/>
          <a:srcRect/>
          <a:stretch>
            <a:fillRect/>
          </a:stretch>
        </p:blipFill>
        <p:spPr bwMode="auto">
          <a:xfrm>
            <a:off x="296863" y="381000"/>
            <a:ext cx="8550275" cy="6248400"/>
          </a:xfrm>
          <a:prstGeom prst="rect">
            <a:avLst/>
          </a:prstGeom>
          <a:noFill/>
          <a:ln w="9525">
            <a:noFill/>
            <a:miter lim="800000"/>
            <a:headEnd/>
            <a:tailEnd/>
          </a:ln>
        </p:spPr>
      </p:pic>
      <p:sp>
        <p:nvSpPr>
          <p:cNvPr id="219141" name="Line 5"/>
          <p:cNvSpPr>
            <a:spLocks noChangeShapeType="1"/>
          </p:cNvSpPr>
          <p:nvPr/>
        </p:nvSpPr>
        <p:spPr bwMode="auto">
          <a:xfrm>
            <a:off x="609600" y="4300538"/>
            <a:ext cx="7696200" cy="0"/>
          </a:xfrm>
          <a:prstGeom prst="line">
            <a:avLst/>
          </a:prstGeom>
          <a:noFill/>
          <a:ln w="9525">
            <a:solidFill>
              <a:schemeClr val="hlink"/>
            </a:solidFill>
            <a:round/>
            <a:headEnd/>
            <a:tailEnd/>
          </a:ln>
          <a:effectLst/>
        </p:spPr>
        <p:txBody>
          <a:bodyPr wrap="none"/>
          <a:lstStyle/>
          <a:p>
            <a:endParaRPr lang="it-IT"/>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90" name="Picture 6"/>
          <p:cNvPicPr>
            <a:picLocks noChangeAspect="1" noChangeArrowheads="1"/>
          </p:cNvPicPr>
          <p:nvPr/>
        </p:nvPicPr>
        <p:blipFill>
          <a:blip r:embed="rId3"/>
          <a:srcRect/>
          <a:stretch>
            <a:fillRect/>
          </a:stretch>
        </p:blipFill>
        <p:spPr bwMode="auto">
          <a:xfrm>
            <a:off x="179388" y="1268413"/>
            <a:ext cx="8223250" cy="4859337"/>
          </a:xfrm>
          <a:prstGeom prst="rect">
            <a:avLst/>
          </a:prstGeom>
          <a:noFill/>
          <a:ln w="9525">
            <a:noFill/>
            <a:miter lim="800000"/>
            <a:headEnd/>
            <a:tailEnd/>
          </a:ln>
          <a:effectLst/>
        </p:spPr>
      </p:pic>
      <p:sp>
        <p:nvSpPr>
          <p:cNvPr id="221191" name="Rectangle 7"/>
          <p:cNvSpPr>
            <a:spLocks noChangeArrowheads="1"/>
          </p:cNvSpPr>
          <p:nvPr/>
        </p:nvSpPr>
        <p:spPr bwMode="auto">
          <a:xfrm>
            <a:off x="3059113" y="6249988"/>
            <a:ext cx="2808287" cy="274637"/>
          </a:xfrm>
          <a:prstGeom prst="rect">
            <a:avLst/>
          </a:prstGeom>
          <a:noFill/>
          <a:ln w="9525">
            <a:noFill/>
            <a:miter lim="800000"/>
            <a:headEnd/>
            <a:tailEnd/>
          </a:ln>
          <a:effectLst/>
        </p:spPr>
        <p:txBody>
          <a:bodyPr wrap="none">
            <a:spAutoFit/>
          </a:bodyPr>
          <a:lstStyle/>
          <a:p>
            <a:r>
              <a:rPr lang="it-IT" sz="1200">
                <a:latin typeface="Times New Roman" pitchFamily="18" charset="0"/>
              </a:rPr>
              <a:t>Machens et al. 2009 J Intern Med 266: 114</a:t>
            </a:r>
          </a:p>
        </p:txBody>
      </p:sp>
      <p:sp>
        <p:nvSpPr>
          <p:cNvPr id="221192" name="Line 8"/>
          <p:cNvSpPr>
            <a:spLocks noChangeShapeType="1"/>
          </p:cNvSpPr>
          <p:nvPr/>
        </p:nvSpPr>
        <p:spPr bwMode="auto">
          <a:xfrm>
            <a:off x="276225" y="2743200"/>
            <a:ext cx="8077200" cy="0"/>
          </a:xfrm>
          <a:prstGeom prst="line">
            <a:avLst/>
          </a:prstGeom>
          <a:noFill/>
          <a:ln w="9525">
            <a:solidFill>
              <a:schemeClr val="hlink"/>
            </a:solidFill>
            <a:round/>
            <a:headEnd/>
            <a:tailEnd/>
          </a:ln>
          <a:effectLst/>
        </p:spPr>
        <p:txBody>
          <a:bodyPr wrap="none"/>
          <a:lstStyle/>
          <a:p>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3" descr="RETpointMutFig2"/>
          <p:cNvPicPr>
            <a:picLocks noChangeAspect="1" noChangeArrowheads="1"/>
          </p:cNvPicPr>
          <p:nvPr/>
        </p:nvPicPr>
        <p:blipFill>
          <a:blip r:embed="rId3"/>
          <a:srcRect/>
          <a:stretch>
            <a:fillRect/>
          </a:stretch>
        </p:blipFill>
        <p:spPr bwMode="auto">
          <a:xfrm>
            <a:off x="1187450" y="1125538"/>
            <a:ext cx="6124575" cy="5489575"/>
          </a:xfrm>
          <a:prstGeom prst="rect">
            <a:avLst/>
          </a:prstGeom>
          <a:noFill/>
        </p:spPr>
      </p:pic>
      <p:sp>
        <p:nvSpPr>
          <p:cNvPr id="223239" name="Rectangle 7"/>
          <p:cNvSpPr>
            <a:spLocks noChangeArrowheads="1"/>
          </p:cNvSpPr>
          <p:nvPr/>
        </p:nvSpPr>
        <p:spPr bwMode="auto">
          <a:xfrm>
            <a:off x="2195513" y="6610350"/>
            <a:ext cx="3976687" cy="274638"/>
          </a:xfrm>
          <a:prstGeom prst="rect">
            <a:avLst/>
          </a:prstGeom>
          <a:noFill/>
          <a:ln w="9525">
            <a:noFill/>
            <a:miter lim="800000"/>
            <a:headEnd/>
            <a:tailEnd/>
          </a:ln>
          <a:effectLst/>
        </p:spPr>
        <p:txBody>
          <a:bodyPr wrap="none">
            <a:spAutoFit/>
          </a:bodyPr>
          <a:lstStyle/>
          <a:p>
            <a:r>
              <a:rPr lang="it-IT" sz="1200">
                <a:latin typeface="Times New Roman" pitchFamily="18" charset="0"/>
              </a:rPr>
              <a:t>Elisei </a:t>
            </a:r>
            <a:r>
              <a:rPr lang="it-IT" sz="1200" i="1">
                <a:latin typeface="Times New Roman" pitchFamily="18" charset="0"/>
              </a:rPr>
              <a:t>et al</a:t>
            </a:r>
            <a:r>
              <a:rPr lang="it-IT" sz="1200">
                <a:latin typeface="Times New Roman" pitchFamily="18" charset="0"/>
              </a:rPr>
              <a:t>. J Clin Endocrinol Metab 2007, 92(12):4725–4729</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86" name="Group 6"/>
          <p:cNvGrpSpPr>
            <a:grpSpLocks/>
          </p:cNvGrpSpPr>
          <p:nvPr/>
        </p:nvGrpSpPr>
        <p:grpSpPr bwMode="auto">
          <a:xfrm>
            <a:off x="395288" y="1412875"/>
            <a:ext cx="6121400" cy="1989138"/>
            <a:chOff x="249" y="890"/>
            <a:chExt cx="3856" cy="1253"/>
          </a:xfrm>
        </p:grpSpPr>
        <p:pic>
          <p:nvPicPr>
            <p:cNvPr id="225287" name="Picture 7"/>
            <p:cNvPicPr>
              <a:picLocks noChangeAspect="1" noChangeArrowheads="1"/>
            </p:cNvPicPr>
            <p:nvPr/>
          </p:nvPicPr>
          <p:blipFill>
            <a:blip r:embed="rId3"/>
            <a:srcRect/>
            <a:stretch>
              <a:fillRect/>
            </a:stretch>
          </p:blipFill>
          <p:spPr bwMode="auto">
            <a:xfrm>
              <a:off x="249" y="890"/>
              <a:ext cx="3856" cy="1253"/>
            </a:xfrm>
            <a:prstGeom prst="rect">
              <a:avLst/>
            </a:prstGeom>
            <a:noFill/>
            <a:ln w="9525">
              <a:noFill/>
              <a:miter lim="800000"/>
              <a:headEnd/>
              <a:tailEnd/>
            </a:ln>
            <a:effectLst/>
          </p:spPr>
        </p:pic>
        <p:sp>
          <p:nvSpPr>
            <p:cNvPr id="225288" name="Rectangle 8"/>
            <p:cNvSpPr>
              <a:spLocks noChangeArrowheads="1"/>
            </p:cNvSpPr>
            <p:nvPr/>
          </p:nvSpPr>
          <p:spPr bwMode="auto">
            <a:xfrm>
              <a:off x="3651" y="1888"/>
              <a:ext cx="454" cy="227"/>
            </a:xfrm>
            <a:prstGeom prst="rect">
              <a:avLst/>
            </a:prstGeom>
            <a:solidFill>
              <a:schemeClr val="tx1"/>
            </a:solidFill>
            <a:ln w="9525">
              <a:solidFill>
                <a:schemeClr val="tx1"/>
              </a:solidFill>
              <a:miter lim="800000"/>
              <a:headEnd/>
              <a:tailEnd/>
            </a:ln>
            <a:effectLst/>
          </p:spPr>
          <p:txBody>
            <a:bodyPr wrap="none" anchor="ctr"/>
            <a:lstStyle/>
            <a:p>
              <a:endParaRPr lang="it-IT"/>
            </a:p>
          </p:txBody>
        </p:sp>
      </p:grpSp>
      <p:sp>
        <p:nvSpPr>
          <p:cNvPr id="225289" name="Rectangle 9"/>
          <p:cNvSpPr>
            <a:spLocks noChangeArrowheads="1"/>
          </p:cNvSpPr>
          <p:nvPr/>
        </p:nvSpPr>
        <p:spPr bwMode="auto">
          <a:xfrm>
            <a:off x="1763713" y="3400425"/>
            <a:ext cx="2808287" cy="274638"/>
          </a:xfrm>
          <a:prstGeom prst="rect">
            <a:avLst/>
          </a:prstGeom>
          <a:noFill/>
          <a:ln w="9525">
            <a:noFill/>
            <a:miter lim="800000"/>
            <a:headEnd/>
            <a:tailEnd/>
          </a:ln>
          <a:effectLst/>
        </p:spPr>
        <p:txBody>
          <a:bodyPr wrap="none">
            <a:spAutoFit/>
          </a:bodyPr>
          <a:lstStyle/>
          <a:p>
            <a:r>
              <a:rPr lang="it-IT" sz="1200">
                <a:latin typeface="Times New Roman" pitchFamily="18" charset="0"/>
              </a:rPr>
              <a:t>Machens et al. 2009 J Intern Med 266: 114</a:t>
            </a:r>
          </a:p>
        </p:txBody>
      </p:sp>
      <p:sp>
        <p:nvSpPr>
          <p:cNvPr id="5" name="Rectangle 3"/>
          <p:cNvSpPr>
            <a:spLocks noChangeArrowheads="1"/>
          </p:cNvSpPr>
          <p:nvPr/>
        </p:nvSpPr>
        <p:spPr bwMode="auto">
          <a:xfrm>
            <a:off x="1403350" y="3775075"/>
            <a:ext cx="7200900" cy="503238"/>
          </a:xfrm>
          <a:prstGeom prst="rect">
            <a:avLst/>
          </a:prstGeom>
          <a:noFill/>
          <a:ln w="9525">
            <a:noFill/>
            <a:miter lim="800000"/>
            <a:headEnd/>
            <a:tailEnd/>
          </a:ln>
        </p:spPr>
        <p:txBody>
          <a:bodyPr>
            <a:spAutoFit/>
          </a:bodyPr>
          <a:lstStyle/>
          <a:p>
            <a:pPr>
              <a:lnSpc>
                <a:spcPct val="135000"/>
              </a:lnSpc>
            </a:pPr>
            <a:r>
              <a:rPr lang="it-IT" sz="2000">
                <a:effectLst>
                  <a:outerShdw blurRad="38100" dist="38100" dir="2700000" algn="tl">
                    <a:srgbClr val="000000"/>
                  </a:outerShdw>
                </a:effectLst>
              </a:rPr>
              <a:t>Cost-effective identification of affected family members</a:t>
            </a:r>
          </a:p>
        </p:txBody>
      </p:sp>
      <p:sp>
        <p:nvSpPr>
          <p:cNvPr id="225291" name="Rectangle 11"/>
          <p:cNvSpPr>
            <a:spLocks noChangeArrowheads="1"/>
          </p:cNvSpPr>
          <p:nvPr/>
        </p:nvSpPr>
        <p:spPr bwMode="auto">
          <a:xfrm>
            <a:off x="5580063" y="4292600"/>
            <a:ext cx="2879725" cy="274638"/>
          </a:xfrm>
          <a:prstGeom prst="rect">
            <a:avLst/>
          </a:prstGeom>
          <a:noFill/>
          <a:ln w="9525">
            <a:noFill/>
            <a:miter lim="800000"/>
            <a:headEnd/>
            <a:tailEnd/>
          </a:ln>
          <a:effectLst/>
        </p:spPr>
        <p:txBody>
          <a:bodyPr>
            <a:spAutoFit/>
          </a:bodyPr>
          <a:lstStyle/>
          <a:p>
            <a:r>
              <a:rPr lang="it-IT" sz="1200">
                <a:latin typeface="Times New Roman" pitchFamily="18" charset="0"/>
              </a:rPr>
              <a:t>Gilchrist et al. Clin Genet 2004; 66: 349–53</a:t>
            </a:r>
          </a:p>
        </p:txBody>
      </p:sp>
      <p:sp>
        <p:nvSpPr>
          <p:cNvPr id="225292" name="AutoShape 12"/>
          <p:cNvSpPr>
            <a:spLocks noChangeArrowheads="1"/>
          </p:cNvSpPr>
          <p:nvPr/>
        </p:nvSpPr>
        <p:spPr bwMode="auto">
          <a:xfrm flipV="1">
            <a:off x="539750" y="3400425"/>
            <a:ext cx="814388"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sp>
        <p:nvSpPr>
          <p:cNvPr id="225293" name="Rectangle 13"/>
          <p:cNvSpPr>
            <a:spLocks noChangeArrowheads="1"/>
          </p:cNvSpPr>
          <p:nvPr/>
        </p:nvSpPr>
        <p:spPr bwMode="auto">
          <a:xfrm>
            <a:off x="1979613" y="4868863"/>
            <a:ext cx="4572000" cy="1006475"/>
          </a:xfrm>
          <a:prstGeom prst="rect">
            <a:avLst/>
          </a:prstGeom>
          <a:noFill/>
          <a:ln w="9525">
            <a:noFill/>
            <a:miter lim="800000"/>
            <a:headEnd/>
            <a:tailEnd/>
          </a:ln>
          <a:effectLst/>
        </p:spPr>
        <p:txBody>
          <a:bodyPr>
            <a:spAutoFit/>
          </a:bodyPr>
          <a:lstStyle/>
          <a:p>
            <a:r>
              <a:rPr lang="it-IT" sz="2000">
                <a:effectLst>
                  <a:outerShdw blurRad="38100" dist="38100" dir="2700000" algn="tl">
                    <a:srgbClr val="000000"/>
                  </a:outerShdw>
                </a:effectLst>
              </a:rPr>
              <a:t>legal and ethical importance</a:t>
            </a:r>
          </a:p>
          <a:p>
            <a:r>
              <a:rPr lang="it-IT" sz="2000">
                <a:effectLst>
                  <a:outerShdw blurRad="38100" dist="38100" dir="2700000" algn="tl">
                    <a:srgbClr val="000000"/>
                  </a:outerShdw>
                </a:effectLst>
              </a:rPr>
              <a:t>indicating the need for prophylactic thyroidectomy</a:t>
            </a:r>
          </a:p>
        </p:txBody>
      </p:sp>
      <p:sp>
        <p:nvSpPr>
          <p:cNvPr id="225294" name="Rectangle 14"/>
          <p:cNvSpPr>
            <a:spLocks noChangeArrowheads="1"/>
          </p:cNvSpPr>
          <p:nvPr/>
        </p:nvSpPr>
        <p:spPr bwMode="auto">
          <a:xfrm>
            <a:off x="4211638" y="5949950"/>
            <a:ext cx="2808287" cy="396875"/>
          </a:xfrm>
          <a:prstGeom prst="rect">
            <a:avLst/>
          </a:prstGeom>
          <a:noFill/>
          <a:ln w="9525">
            <a:noFill/>
            <a:miter lim="800000"/>
            <a:headEnd/>
            <a:tailEnd/>
          </a:ln>
          <a:effectLst/>
        </p:spPr>
        <p:txBody>
          <a:bodyPr>
            <a:spAutoFit/>
          </a:bodyPr>
          <a:lstStyle/>
          <a:p>
            <a:r>
              <a:rPr lang="it-IT" sz="2000">
                <a:effectLst>
                  <a:outerShdw blurRad="38100" dist="38100" dir="2700000" algn="tl">
                    <a:srgbClr val="000000"/>
                  </a:outerShdw>
                </a:effectLst>
              </a:rPr>
              <a:t>gold standard of care</a:t>
            </a:r>
          </a:p>
        </p:txBody>
      </p:sp>
      <p:sp>
        <p:nvSpPr>
          <p:cNvPr id="225295" name="AutoShape 15"/>
          <p:cNvSpPr>
            <a:spLocks noChangeArrowheads="1"/>
          </p:cNvSpPr>
          <p:nvPr/>
        </p:nvSpPr>
        <p:spPr bwMode="auto">
          <a:xfrm>
            <a:off x="3779838" y="4437063"/>
            <a:ext cx="485775" cy="433387"/>
          </a:xfrm>
          <a:prstGeom prst="downArrow">
            <a:avLst>
              <a:gd name="adj1" fmla="val 50000"/>
              <a:gd name="adj2" fmla="val 25000"/>
            </a:avLst>
          </a:prstGeom>
          <a:solidFill>
            <a:schemeClr val="tx1"/>
          </a:solidFill>
          <a:ln w="9525">
            <a:solidFill>
              <a:schemeClr val="tx1"/>
            </a:solidFill>
            <a:miter lim="800000"/>
            <a:headEnd/>
            <a:tailEnd/>
          </a:ln>
          <a:effectLst/>
        </p:spPr>
        <p:txBody>
          <a:bodyPr wrap="none" anchor="ctr"/>
          <a:lstStyle/>
          <a:p>
            <a:endParaRPr lang="it-IT"/>
          </a:p>
        </p:txBody>
      </p:sp>
      <p:sp>
        <p:nvSpPr>
          <p:cNvPr id="225296" name="AutoShape 16"/>
          <p:cNvSpPr>
            <a:spLocks noChangeArrowheads="1"/>
          </p:cNvSpPr>
          <p:nvPr/>
        </p:nvSpPr>
        <p:spPr bwMode="auto">
          <a:xfrm rot="-24115214">
            <a:off x="3898900" y="5614988"/>
            <a:ext cx="485775" cy="433387"/>
          </a:xfrm>
          <a:prstGeom prst="downArrow">
            <a:avLst>
              <a:gd name="adj1" fmla="val 50000"/>
              <a:gd name="adj2" fmla="val 25000"/>
            </a:avLst>
          </a:prstGeom>
          <a:solidFill>
            <a:schemeClr val="tx1"/>
          </a:solidFill>
          <a:ln w="9525">
            <a:solidFill>
              <a:schemeClr val="tx1"/>
            </a:solidFill>
            <a:miter lim="800000"/>
            <a:headEnd/>
            <a:tailEnd/>
          </a:ln>
          <a:effectLst/>
        </p:spPr>
        <p:txBody>
          <a:bodyPr wrap="none" anchor="ctr"/>
          <a:lstStyle/>
          <a:p>
            <a:endParaRPr lang="it-IT"/>
          </a:p>
        </p:txBody>
      </p:sp>
      <p:sp>
        <p:nvSpPr>
          <p:cNvPr id="225297" name="Rectangle 17"/>
          <p:cNvSpPr>
            <a:spLocks noChangeArrowheads="1"/>
          </p:cNvSpPr>
          <p:nvPr/>
        </p:nvSpPr>
        <p:spPr bwMode="auto">
          <a:xfrm>
            <a:off x="2771775" y="6381750"/>
            <a:ext cx="2808288" cy="274638"/>
          </a:xfrm>
          <a:prstGeom prst="rect">
            <a:avLst/>
          </a:prstGeom>
          <a:noFill/>
          <a:ln w="9525">
            <a:noFill/>
            <a:miter lim="800000"/>
            <a:headEnd/>
            <a:tailEnd/>
          </a:ln>
          <a:effectLst/>
        </p:spPr>
        <p:txBody>
          <a:bodyPr>
            <a:spAutoFit/>
          </a:bodyPr>
          <a:lstStyle/>
          <a:p>
            <a:r>
              <a:rPr lang="it-IT" sz="1200">
                <a:latin typeface="Times New Roman" pitchFamily="18" charset="0"/>
              </a:rPr>
              <a:t>Rosenthal et al  Thyroid 2005; 15: 140–5</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1" name="Picture 3"/>
          <p:cNvPicPr>
            <a:picLocks noChangeAspect="1" noChangeArrowheads="1"/>
          </p:cNvPicPr>
          <p:nvPr/>
        </p:nvPicPr>
        <p:blipFill>
          <a:blip r:embed="rId3"/>
          <a:srcRect/>
          <a:stretch>
            <a:fillRect/>
          </a:stretch>
        </p:blipFill>
        <p:spPr bwMode="auto">
          <a:xfrm>
            <a:off x="460375" y="1679575"/>
            <a:ext cx="8223250" cy="3498850"/>
          </a:xfrm>
          <a:prstGeom prst="rect">
            <a:avLst/>
          </a:prstGeom>
          <a:noFill/>
          <a:ln w="9525">
            <a:noFill/>
            <a:miter lim="800000"/>
            <a:headEnd/>
            <a:tailEnd/>
          </a:ln>
          <a:effectLst/>
        </p:spPr>
      </p:pic>
      <p:sp>
        <p:nvSpPr>
          <p:cNvPr id="227332" name="Rectangle 4"/>
          <p:cNvSpPr>
            <a:spLocks noChangeArrowheads="1"/>
          </p:cNvSpPr>
          <p:nvPr/>
        </p:nvSpPr>
        <p:spPr bwMode="auto">
          <a:xfrm>
            <a:off x="1824038" y="1173163"/>
            <a:ext cx="5497512"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Different forms of medullary thyroid cancer</a:t>
            </a:r>
          </a:p>
        </p:txBody>
      </p:sp>
      <p:sp>
        <p:nvSpPr>
          <p:cNvPr id="227333" name="Rectangle 5"/>
          <p:cNvSpPr>
            <a:spLocks noChangeArrowheads="1"/>
          </p:cNvSpPr>
          <p:nvPr/>
        </p:nvSpPr>
        <p:spPr bwMode="auto">
          <a:xfrm>
            <a:off x="2286000" y="5257800"/>
            <a:ext cx="4572000" cy="274638"/>
          </a:xfrm>
          <a:prstGeom prst="rect">
            <a:avLst/>
          </a:prstGeom>
          <a:noFill/>
          <a:ln w="9525">
            <a:noFill/>
            <a:miter lim="800000"/>
            <a:headEnd/>
            <a:tailEnd/>
          </a:ln>
          <a:effectLst/>
        </p:spPr>
        <p:txBody>
          <a:bodyPr>
            <a:spAutoFit/>
          </a:bodyPr>
          <a:lstStyle/>
          <a:p>
            <a:pPr algn="ctr"/>
            <a:r>
              <a:rPr lang="it-IT" sz="1200">
                <a:effectLst>
                  <a:outerShdw blurRad="38100" dist="38100" dir="2700000" algn="tl">
                    <a:srgbClr val="000000"/>
                  </a:outerShdw>
                </a:effectLst>
                <a:latin typeface="Times New Roman" pitchFamily="18" charset="0"/>
              </a:rPr>
              <a:t>Elisei R 2008 Best Pract Res Clin Endocrinol Metab 22: 941–953</a:t>
            </a:r>
          </a:p>
        </p:txBody>
      </p:sp>
      <p:sp>
        <p:nvSpPr>
          <p:cNvPr id="227334" name="Rectangle 6"/>
          <p:cNvSpPr>
            <a:spLocks noChangeArrowheads="1"/>
          </p:cNvSpPr>
          <p:nvPr/>
        </p:nvSpPr>
        <p:spPr bwMode="auto">
          <a:xfrm>
            <a:off x="2047875" y="2286000"/>
            <a:ext cx="1733550" cy="304800"/>
          </a:xfrm>
          <a:prstGeom prst="rect">
            <a:avLst/>
          </a:prstGeom>
          <a:noFill/>
          <a:ln w="9525">
            <a:noFill/>
            <a:miter lim="800000"/>
            <a:headEnd/>
            <a:tailEnd/>
          </a:ln>
          <a:effectLst/>
        </p:spPr>
        <p:txBody>
          <a:bodyPr wrap="none">
            <a:spAutoFit/>
          </a:bodyPr>
          <a:lstStyle/>
          <a:p>
            <a:r>
              <a:rPr lang="it-IT" sz="1400">
                <a:solidFill>
                  <a:schemeClr val="bg2"/>
                </a:solidFill>
                <a:effectLst>
                  <a:outerShdw blurRad="38100" dist="38100" dir="2700000" algn="tl">
                    <a:srgbClr val="FFFFFF"/>
                  </a:outerShdw>
                </a:effectLst>
                <a:latin typeface="Arial" charset="0"/>
              </a:rPr>
              <a:t>5</a:t>
            </a:r>
            <a:r>
              <a:rPr lang="it-IT" sz="1400" baseline="30000">
                <a:solidFill>
                  <a:schemeClr val="bg2"/>
                </a:solidFill>
                <a:effectLst>
                  <a:outerShdw blurRad="38100" dist="38100" dir="2700000" algn="tl">
                    <a:srgbClr val="FFFFFF"/>
                  </a:outerShdw>
                </a:effectLst>
                <a:latin typeface="Arial" charset="0"/>
              </a:rPr>
              <a:t>th</a:t>
            </a:r>
            <a:r>
              <a:rPr lang="it-IT" sz="1400">
                <a:solidFill>
                  <a:schemeClr val="bg2"/>
                </a:solidFill>
                <a:effectLst>
                  <a:outerShdw blurRad="38100" dist="38100" dir="2700000" algn="tl">
                    <a:srgbClr val="FFFFFF"/>
                  </a:outerShdw>
                </a:effectLst>
                <a:latin typeface="Arial" charset="0"/>
              </a:rPr>
              <a:t>-6</a:t>
            </a:r>
            <a:r>
              <a:rPr lang="it-IT" sz="1400" baseline="30000">
                <a:solidFill>
                  <a:schemeClr val="bg2"/>
                </a:solidFill>
                <a:effectLst>
                  <a:outerShdw blurRad="38100" dist="38100" dir="2700000" algn="tl">
                    <a:srgbClr val="FFFFFF"/>
                  </a:outerShdw>
                </a:effectLst>
                <a:latin typeface="Arial" charset="0"/>
              </a:rPr>
              <a:t>th</a:t>
            </a:r>
            <a:r>
              <a:rPr lang="it-IT" sz="1400">
                <a:solidFill>
                  <a:schemeClr val="bg2"/>
                </a:solidFill>
                <a:effectLst>
                  <a:outerShdw blurRad="38100" dist="38100" dir="2700000" algn="tl">
                    <a:srgbClr val="FFFFFF"/>
                  </a:outerShdw>
                </a:effectLst>
                <a:latin typeface="Arial" charset="0"/>
              </a:rPr>
              <a:t> decade of life</a:t>
            </a:r>
          </a:p>
        </p:txBody>
      </p:sp>
      <p:sp>
        <p:nvSpPr>
          <p:cNvPr id="227335" name="Rectangle 7"/>
          <p:cNvSpPr>
            <a:spLocks noChangeArrowheads="1"/>
          </p:cNvSpPr>
          <p:nvPr/>
        </p:nvSpPr>
        <p:spPr bwMode="auto">
          <a:xfrm>
            <a:off x="1905000" y="4343400"/>
            <a:ext cx="1990725" cy="304800"/>
          </a:xfrm>
          <a:prstGeom prst="rect">
            <a:avLst/>
          </a:prstGeom>
          <a:noFill/>
          <a:ln w="9525">
            <a:noFill/>
            <a:miter lim="800000"/>
            <a:headEnd/>
            <a:tailEnd/>
          </a:ln>
          <a:effectLst/>
        </p:spPr>
        <p:txBody>
          <a:bodyPr wrap="none">
            <a:spAutoFit/>
          </a:bodyPr>
          <a:lstStyle/>
          <a:p>
            <a:r>
              <a:rPr lang="it-IT" sz="1400">
                <a:solidFill>
                  <a:schemeClr val="bg2"/>
                </a:solidFill>
                <a:effectLst>
                  <a:outerShdw blurRad="38100" dist="38100" dir="2700000" algn="tl">
                    <a:srgbClr val="FFFFFF"/>
                  </a:outerShdw>
                </a:effectLst>
                <a:latin typeface="Arial" charset="0"/>
              </a:rPr>
              <a:t>within 3</a:t>
            </a:r>
            <a:r>
              <a:rPr lang="it-IT" sz="1400" baseline="30000">
                <a:solidFill>
                  <a:schemeClr val="bg2"/>
                </a:solidFill>
                <a:effectLst>
                  <a:outerShdw blurRad="38100" dist="38100" dir="2700000" algn="tl">
                    <a:srgbClr val="FFFFFF"/>
                  </a:outerShdw>
                </a:effectLst>
                <a:latin typeface="Arial" charset="0"/>
              </a:rPr>
              <a:t>rd</a:t>
            </a:r>
            <a:r>
              <a:rPr lang="it-IT" sz="1400">
                <a:solidFill>
                  <a:schemeClr val="bg2"/>
                </a:solidFill>
                <a:effectLst>
                  <a:outerShdw blurRad="38100" dist="38100" dir="2700000" algn="tl">
                    <a:srgbClr val="FFFFFF"/>
                  </a:outerShdw>
                </a:effectLst>
                <a:latin typeface="Arial" charset="0"/>
              </a:rPr>
              <a:t> decade of life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ChangeArrowheads="1"/>
          </p:cNvSpPr>
          <p:nvPr/>
        </p:nvSpPr>
        <p:spPr bwMode="auto">
          <a:xfrm>
            <a:off x="611188" y="1201738"/>
            <a:ext cx="2527300" cy="466725"/>
          </a:xfrm>
          <a:prstGeom prst="rect">
            <a:avLst/>
          </a:prstGeom>
          <a:solidFill>
            <a:schemeClr val="hlink"/>
          </a:solidFill>
          <a:ln w="9525">
            <a:solidFill>
              <a:schemeClr val="tx1"/>
            </a:solidFill>
            <a:miter lim="800000"/>
            <a:headEnd/>
            <a:tailEnd/>
          </a:ln>
          <a:effectLst/>
        </p:spPr>
        <p:txBody>
          <a:bodyPr wrap="none">
            <a:spAutoFit/>
          </a:bodyPr>
          <a:lstStyle/>
          <a:p>
            <a:r>
              <a:rPr lang="it-IT" sz="2400">
                <a:effectLst>
                  <a:outerShdw blurRad="38100" dist="38100" dir="2700000" algn="tl">
                    <a:srgbClr val="000000"/>
                  </a:outerShdw>
                </a:effectLst>
              </a:rPr>
              <a:t>Hereditary MTC</a:t>
            </a:r>
          </a:p>
        </p:txBody>
      </p:sp>
      <p:sp>
        <p:nvSpPr>
          <p:cNvPr id="229380" name="Line 4"/>
          <p:cNvSpPr>
            <a:spLocks noChangeShapeType="1"/>
          </p:cNvSpPr>
          <p:nvPr/>
        </p:nvSpPr>
        <p:spPr bwMode="auto">
          <a:xfrm flipH="1">
            <a:off x="3203575" y="1412875"/>
            <a:ext cx="2305050" cy="0"/>
          </a:xfrm>
          <a:prstGeom prst="line">
            <a:avLst/>
          </a:prstGeom>
          <a:noFill/>
          <a:ln w="76200">
            <a:solidFill>
              <a:schemeClr val="tx1"/>
            </a:solidFill>
            <a:round/>
            <a:headEnd/>
            <a:tailEnd type="triangle" w="med" len="med"/>
          </a:ln>
          <a:effectLst/>
        </p:spPr>
        <p:txBody>
          <a:bodyPr wrap="none"/>
          <a:lstStyle/>
          <a:p>
            <a:endParaRPr lang="it-IT"/>
          </a:p>
        </p:txBody>
      </p:sp>
      <p:sp>
        <p:nvSpPr>
          <p:cNvPr id="229381" name="Rectangle 5"/>
          <p:cNvSpPr>
            <a:spLocks noChangeArrowheads="1"/>
          </p:cNvSpPr>
          <p:nvPr/>
        </p:nvSpPr>
        <p:spPr bwMode="auto">
          <a:xfrm>
            <a:off x="5580063" y="1247775"/>
            <a:ext cx="3230562" cy="376238"/>
          </a:xfrm>
          <a:prstGeom prst="rect">
            <a:avLst/>
          </a:prstGeom>
          <a:noFill/>
          <a:ln w="9525">
            <a:solidFill>
              <a:schemeClr val="tx1"/>
            </a:solidFill>
            <a:miter lim="800000"/>
            <a:headEnd/>
            <a:tailEnd/>
          </a:ln>
          <a:effectLst/>
        </p:spPr>
        <p:txBody>
          <a:bodyPr wrap="none">
            <a:spAutoFit/>
          </a:bodyPr>
          <a:lstStyle/>
          <a:p>
            <a:r>
              <a:rPr lang="it-IT">
                <a:effectLst>
                  <a:outerShdw blurRad="38100" dist="38100" dir="2700000" algn="tl">
                    <a:srgbClr val="000000"/>
                  </a:outerShdw>
                </a:effectLst>
              </a:rPr>
              <a:t>Prospective family screening</a:t>
            </a:r>
          </a:p>
        </p:txBody>
      </p:sp>
      <p:pic>
        <p:nvPicPr>
          <p:cNvPr id="229382" name="Picture 6"/>
          <p:cNvPicPr>
            <a:picLocks noChangeAspect="1" noChangeArrowheads="1"/>
          </p:cNvPicPr>
          <p:nvPr/>
        </p:nvPicPr>
        <p:blipFill>
          <a:blip r:embed="rId3"/>
          <a:srcRect l="32616"/>
          <a:stretch>
            <a:fillRect/>
          </a:stretch>
        </p:blipFill>
        <p:spPr bwMode="auto">
          <a:xfrm>
            <a:off x="6010275" y="1773238"/>
            <a:ext cx="2752725" cy="4005262"/>
          </a:xfrm>
          <a:prstGeom prst="rect">
            <a:avLst/>
          </a:prstGeom>
          <a:noFill/>
          <a:ln w="9525">
            <a:noFill/>
            <a:miter lim="800000"/>
            <a:headEnd/>
            <a:tailEnd/>
          </a:ln>
          <a:effectLst/>
        </p:spPr>
      </p:pic>
      <p:grpSp>
        <p:nvGrpSpPr>
          <p:cNvPr id="229383" name="Group 7"/>
          <p:cNvGrpSpPr>
            <a:grpSpLocks/>
          </p:cNvGrpSpPr>
          <p:nvPr/>
        </p:nvGrpSpPr>
        <p:grpSpPr bwMode="auto">
          <a:xfrm>
            <a:off x="4643438" y="2060575"/>
            <a:ext cx="823912" cy="3617913"/>
            <a:chOff x="890" y="1162"/>
            <a:chExt cx="519" cy="2279"/>
          </a:xfrm>
        </p:grpSpPr>
        <p:pic>
          <p:nvPicPr>
            <p:cNvPr id="229384" name="Picture 8"/>
            <p:cNvPicPr>
              <a:picLocks noChangeAspect="1" noChangeArrowheads="1"/>
            </p:cNvPicPr>
            <p:nvPr/>
          </p:nvPicPr>
          <p:blipFill>
            <a:blip r:embed="rId4"/>
            <a:srcRect l="43179" r="31613"/>
            <a:stretch>
              <a:fillRect/>
            </a:stretch>
          </p:blipFill>
          <p:spPr bwMode="auto">
            <a:xfrm>
              <a:off x="890" y="1162"/>
              <a:ext cx="519" cy="2279"/>
            </a:xfrm>
            <a:prstGeom prst="rect">
              <a:avLst/>
            </a:prstGeom>
            <a:noFill/>
            <a:ln w="9525">
              <a:noFill/>
              <a:miter lim="800000"/>
              <a:headEnd/>
              <a:tailEnd/>
            </a:ln>
            <a:effectLst/>
          </p:spPr>
        </p:pic>
        <p:sp>
          <p:nvSpPr>
            <p:cNvPr id="229385" name="Rectangle 9"/>
            <p:cNvSpPr>
              <a:spLocks noChangeArrowheads="1"/>
            </p:cNvSpPr>
            <p:nvPr/>
          </p:nvSpPr>
          <p:spPr bwMode="auto">
            <a:xfrm>
              <a:off x="896" y="1480"/>
              <a:ext cx="136" cy="181"/>
            </a:xfrm>
            <a:prstGeom prst="rect">
              <a:avLst/>
            </a:prstGeom>
            <a:solidFill>
              <a:schemeClr val="tx1"/>
            </a:solidFill>
            <a:ln w="9525">
              <a:solidFill>
                <a:schemeClr val="tx1"/>
              </a:solidFill>
              <a:miter lim="800000"/>
              <a:headEnd/>
              <a:tailEnd/>
            </a:ln>
            <a:effectLst/>
          </p:spPr>
          <p:txBody>
            <a:bodyPr wrap="none" anchor="ctr"/>
            <a:lstStyle/>
            <a:p>
              <a:endParaRPr lang="it-IT"/>
            </a:p>
          </p:txBody>
        </p:sp>
      </p:grpSp>
      <p:sp>
        <p:nvSpPr>
          <p:cNvPr id="229386" name="AutoShape 10"/>
          <p:cNvSpPr>
            <a:spLocks/>
          </p:cNvSpPr>
          <p:nvPr/>
        </p:nvSpPr>
        <p:spPr bwMode="auto">
          <a:xfrm>
            <a:off x="5843588" y="2336800"/>
            <a:ext cx="215900" cy="1223963"/>
          </a:xfrm>
          <a:prstGeom prst="leftBrace">
            <a:avLst>
              <a:gd name="adj1" fmla="val 47243"/>
              <a:gd name="adj2" fmla="val 50000"/>
            </a:avLst>
          </a:prstGeom>
          <a:noFill/>
          <a:ln w="38100">
            <a:solidFill>
              <a:schemeClr val="hlink"/>
            </a:solidFill>
            <a:round/>
            <a:headEnd/>
            <a:tailEnd/>
          </a:ln>
          <a:effectLst/>
        </p:spPr>
        <p:txBody>
          <a:bodyPr wrap="none" anchor="ctr"/>
          <a:lstStyle/>
          <a:p>
            <a:endParaRPr lang="it-IT"/>
          </a:p>
        </p:txBody>
      </p:sp>
      <p:sp>
        <p:nvSpPr>
          <p:cNvPr id="229387" name="AutoShape 11"/>
          <p:cNvSpPr>
            <a:spLocks/>
          </p:cNvSpPr>
          <p:nvPr/>
        </p:nvSpPr>
        <p:spPr bwMode="auto">
          <a:xfrm>
            <a:off x="5867400" y="3860800"/>
            <a:ext cx="204788" cy="1800225"/>
          </a:xfrm>
          <a:prstGeom prst="leftBrace">
            <a:avLst>
              <a:gd name="adj1" fmla="val 73256"/>
              <a:gd name="adj2" fmla="val 50000"/>
            </a:avLst>
          </a:prstGeom>
          <a:noFill/>
          <a:ln w="38100">
            <a:solidFill>
              <a:schemeClr val="hlink"/>
            </a:solidFill>
            <a:round/>
            <a:headEnd/>
            <a:tailEnd/>
          </a:ln>
          <a:effectLst/>
        </p:spPr>
        <p:txBody>
          <a:bodyPr wrap="none" anchor="ctr"/>
          <a:lstStyle/>
          <a:p>
            <a:endParaRPr lang="it-IT"/>
          </a:p>
        </p:txBody>
      </p:sp>
      <p:sp>
        <p:nvSpPr>
          <p:cNvPr id="229388" name="AutoShape 12"/>
          <p:cNvSpPr>
            <a:spLocks noChangeAspect="1" noChangeArrowheads="1"/>
          </p:cNvSpPr>
          <p:nvPr/>
        </p:nvSpPr>
        <p:spPr bwMode="auto">
          <a:xfrm rot="-2769000">
            <a:off x="5312568" y="3063082"/>
            <a:ext cx="550863" cy="273050"/>
          </a:xfrm>
          <a:prstGeom prst="rightArrow">
            <a:avLst>
              <a:gd name="adj1" fmla="val 50000"/>
              <a:gd name="adj2" fmla="val 50436"/>
            </a:avLst>
          </a:prstGeom>
          <a:solidFill>
            <a:schemeClr val="hlink"/>
          </a:solidFill>
          <a:ln w="9525">
            <a:solidFill>
              <a:schemeClr val="tx1"/>
            </a:solidFill>
            <a:miter lim="800000"/>
            <a:headEnd/>
            <a:tailEnd/>
          </a:ln>
          <a:effectLst/>
        </p:spPr>
        <p:txBody>
          <a:bodyPr wrap="none" anchor="ctr"/>
          <a:lstStyle/>
          <a:p>
            <a:endParaRPr lang="it-IT"/>
          </a:p>
        </p:txBody>
      </p:sp>
      <p:sp>
        <p:nvSpPr>
          <p:cNvPr id="229389" name="AutoShape 13"/>
          <p:cNvSpPr>
            <a:spLocks noChangeAspect="1" noChangeArrowheads="1"/>
          </p:cNvSpPr>
          <p:nvPr/>
        </p:nvSpPr>
        <p:spPr bwMode="auto">
          <a:xfrm rot="2376664">
            <a:off x="5316538" y="4398963"/>
            <a:ext cx="550862" cy="273050"/>
          </a:xfrm>
          <a:prstGeom prst="rightArrow">
            <a:avLst>
              <a:gd name="adj1" fmla="val 50000"/>
              <a:gd name="adj2" fmla="val 50436"/>
            </a:avLst>
          </a:prstGeom>
          <a:solidFill>
            <a:schemeClr val="hlink"/>
          </a:solidFill>
          <a:ln w="9525">
            <a:solidFill>
              <a:schemeClr val="tx1"/>
            </a:solidFill>
            <a:miter lim="800000"/>
            <a:headEnd/>
            <a:tailEnd/>
          </a:ln>
          <a:effectLst/>
        </p:spPr>
        <p:txBody>
          <a:bodyPr wrap="none" anchor="ctr"/>
          <a:lstStyle/>
          <a:p>
            <a:endParaRPr lang="it-IT"/>
          </a:p>
        </p:txBody>
      </p:sp>
      <p:sp>
        <p:nvSpPr>
          <p:cNvPr id="229390" name="Rectangle 14"/>
          <p:cNvSpPr>
            <a:spLocks noChangeArrowheads="1"/>
          </p:cNvSpPr>
          <p:nvPr/>
        </p:nvSpPr>
        <p:spPr bwMode="auto">
          <a:xfrm>
            <a:off x="5562600" y="5791200"/>
            <a:ext cx="3429000" cy="228600"/>
          </a:xfrm>
          <a:prstGeom prst="rect">
            <a:avLst/>
          </a:prstGeom>
          <a:noFill/>
          <a:ln w="9525">
            <a:noFill/>
            <a:miter lim="800000"/>
            <a:headEnd/>
            <a:tailEnd/>
          </a:ln>
          <a:effectLst/>
        </p:spPr>
        <p:txBody>
          <a:bodyPr bIns="0">
            <a:spAutoFit/>
          </a:bodyPr>
          <a:lstStyle/>
          <a:p>
            <a:pPr algn="just"/>
            <a:r>
              <a:rPr lang="en-GB" sz="1200">
                <a:latin typeface="Times New Roman" pitchFamily="18" charset="0"/>
                <a:cs typeface="Times New Roman" pitchFamily="18" charset="0"/>
              </a:rPr>
              <a:t>Elisei et al. 2007 J Clin Endocrinol Metab 92:4725-9</a:t>
            </a:r>
            <a:endParaRPr lang="en-US" sz="2400">
              <a:latin typeface="Times New Roman" pitchFamily="18" charset="0"/>
              <a:cs typeface="Times New Roman" pitchFamily="18" charset="0"/>
            </a:endParaRPr>
          </a:p>
        </p:txBody>
      </p:sp>
      <p:sp>
        <p:nvSpPr>
          <p:cNvPr id="229391" name="Rectangle 15"/>
          <p:cNvSpPr>
            <a:spLocks noChangeArrowheads="1"/>
          </p:cNvSpPr>
          <p:nvPr/>
        </p:nvSpPr>
        <p:spPr bwMode="auto">
          <a:xfrm>
            <a:off x="3657600" y="6096000"/>
            <a:ext cx="4648200" cy="274638"/>
          </a:xfrm>
          <a:prstGeom prst="rect">
            <a:avLst/>
          </a:prstGeom>
          <a:noFill/>
          <a:ln w="9525">
            <a:noFill/>
            <a:miter lim="800000"/>
            <a:headEnd/>
            <a:tailEnd/>
          </a:ln>
          <a:effectLst/>
        </p:spPr>
        <p:txBody>
          <a:bodyPr>
            <a:spAutoFit/>
          </a:bodyPr>
          <a:lstStyle/>
          <a:p>
            <a:pPr algn="just"/>
            <a:r>
              <a:rPr lang="en-GB" sz="1200">
                <a:latin typeface="Times New Roman" pitchFamily="18" charset="0"/>
                <a:cs typeface="Times New Roman" pitchFamily="18" charset="0"/>
              </a:rPr>
              <a:t>Castellone et al. 2008 Endocrinol Metab Clin North Am  37:363-74, viii</a:t>
            </a:r>
            <a:endParaRPr lang="en-US" sz="2400">
              <a:latin typeface="Times New Roman" pitchFamily="18" charset="0"/>
              <a:cs typeface="Times New Roman" pitchFamily="18" charset="0"/>
            </a:endParaRPr>
          </a:p>
        </p:txBody>
      </p:sp>
      <p:sp>
        <p:nvSpPr>
          <p:cNvPr id="229392" name="Rectangle 16"/>
          <p:cNvSpPr>
            <a:spLocks noChangeArrowheads="1"/>
          </p:cNvSpPr>
          <p:nvPr/>
        </p:nvSpPr>
        <p:spPr bwMode="auto">
          <a:xfrm>
            <a:off x="533400" y="1752600"/>
            <a:ext cx="2744788" cy="366713"/>
          </a:xfrm>
          <a:prstGeom prst="rect">
            <a:avLst/>
          </a:prstGeom>
          <a:noFill/>
          <a:ln w="9525">
            <a:noFill/>
            <a:miter lim="800000"/>
            <a:headEnd/>
            <a:tailEnd/>
          </a:ln>
          <a:effectLst/>
        </p:spPr>
        <p:txBody>
          <a:bodyPr wrap="none">
            <a:spAutoFit/>
          </a:bodyPr>
          <a:lstStyle/>
          <a:p>
            <a:r>
              <a:rPr lang="it-IT" u="sng">
                <a:effectLst>
                  <a:outerShdw blurRad="38100" dist="38100" dir="2700000" algn="tl">
                    <a:srgbClr val="000000"/>
                  </a:outerShdw>
                </a:effectLst>
              </a:rPr>
              <a:t>Germline RET mutations</a:t>
            </a:r>
          </a:p>
        </p:txBody>
      </p:sp>
      <p:sp>
        <p:nvSpPr>
          <p:cNvPr id="229393" name="Rectangle 17"/>
          <p:cNvSpPr>
            <a:spLocks noChangeArrowheads="1"/>
          </p:cNvSpPr>
          <p:nvPr/>
        </p:nvSpPr>
        <p:spPr bwMode="auto">
          <a:xfrm>
            <a:off x="685800" y="2286000"/>
            <a:ext cx="2847975" cy="366713"/>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95% of MEN2A kindreds</a:t>
            </a:r>
          </a:p>
        </p:txBody>
      </p:sp>
      <p:sp>
        <p:nvSpPr>
          <p:cNvPr id="229394" name="Rectangle 18"/>
          <p:cNvSpPr>
            <a:spLocks noChangeArrowheads="1"/>
          </p:cNvSpPr>
          <p:nvPr/>
        </p:nvSpPr>
        <p:spPr bwMode="auto">
          <a:xfrm>
            <a:off x="685800" y="3581400"/>
            <a:ext cx="2647950" cy="366713"/>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88% of FMTC kindreds</a:t>
            </a:r>
          </a:p>
        </p:txBody>
      </p:sp>
      <p:cxnSp>
        <p:nvCxnSpPr>
          <p:cNvPr id="229395" name="AutoShape 19"/>
          <p:cNvCxnSpPr>
            <a:cxnSpLocks noChangeShapeType="1"/>
            <a:stCxn id="229392" idx="1"/>
            <a:endCxn id="229393" idx="1"/>
          </p:cNvCxnSpPr>
          <p:nvPr/>
        </p:nvCxnSpPr>
        <p:spPr bwMode="auto">
          <a:xfrm rot="10800000" flipH="1" flipV="1">
            <a:off x="533400" y="1936750"/>
            <a:ext cx="152400" cy="533400"/>
          </a:xfrm>
          <a:prstGeom prst="bentConnector3">
            <a:avLst>
              <a:gd name="adj1" fmla="val -150000"/>
            </a:avLst>
          </a:prstGeom>
          <a:noFill/>
          <a:ln w="9525">
            <a:solidFill>
              <a:schemeClr val="tx1"/>
            </a:solidFill>
            <a:miter lim="800000"/>
            <a:headEnd/>
            <a:tailEnd type="triangle" w="med" len="med"/>
          </a:ln>
          <a:effectLst/>
        </p:spPr>
      </p:cxnSp>
      <p:cxnSp>
        <p:nvCxnSpPr>
          <p:cNvPr id="229396" name="AutoShape 20"/>
          <p:cNvCxnSpPr>
            <a:cxnSpLocks noChangeShapeType="1"/>
            <a:stCxn id="229392" idx="1"/>
            <a:endCxn id="229394" idx="1"/>
          </p:cNvCxnSpPr>
          <p:nvPr/>
        </p:nvCxnSpPr>
        <p:spPr bwMode="auto">
          <a:xfrm rot="10800000" flipH="1" flipV="1">
            <a:off x="533400" y="1936750"/>
            <a:ext cx="152400" cy="1828800"/>
          </a:xfrm>
          <a:prstGeom prst="bentConnector3">
            <a:avLst>
              <a:gd name="adj1" fmla="val -150000"/>
            </a:avLst>
          </a:prstGeom>
          <a:noFill/>
          <a:ln w="9525">
            <a:solidFill>
              <a:schemeClr val="tx1"/>
            </a:solidFill>
            <a:miter lim="800000"/>
            <a:headEnd/>
            <a:tailEnd type="triangle" w="med" len="med"/>
          </a:ln>
          <a:effectLst/>
        </p:spPr>
      </p:cxnSp>
      <p:sp>
        <p:nvSpPr>
          <p:cNvPr id="229397" name="Rectangle 21"/>
          <p:cNvSpPr>
            <a:spLocks noChangeArrowheads="1"/>
          </p:cNvSpPr>
          <p:nvPr/>
        </p:nvSpPr>
        <p:spPr bwMode="auto">
          <a:xfrm>
            <a:off x="685800" y="4891088"/>
            <a:ext cx="4114800" cy="366712"/>
          </a:xfrm>
          <a:prstGeom prst="rect">
            <a:avLst/>
          </a:prstGeom>
          <a:noFill/>
          <a:ln w="9525">
            <a:noFill/>
            <a:miter lim="800000"/>
            <a:headEnd/>
            <a:tailEnd/>
          </a:ln>
          <a:effectLst/>
        </p:spPr>
        <p:txBody>
          <a:bodyPr>
            <a:spAutoFit/>
          </a:bodyPr>
          <a:lstStyle/>
          <a:p>
            <a:pPr>
              <a:spcBef>
                <a:spcPct val="50000"/>
              </a:spcBef>
            </a:pPr>
            <a:r>
              <a:rPr lang="it-IT">
                <a:effectLst>
                  <a:outerShdw blurRad="38100" dist="38100" dir="2700000" algn="tl">
                    <a:srgbClr val="000000"/>
                  </a:outerShdw>
                </a:effectLst>
              </a:rPr>
              <a:t>&gt;95% of MEN 2B kindreds </a:t>
            </a:r>
            <a:r>
              <a:rPr lang="it-IT" sz="1400">
                <a:effectLst>
                  <a:outerShdw blurRad="38100" dist="38100" dir="2700000" algn="tl">
                    <a:srgbClr val="000000"/>
                  </a:outerShdw>
                </a:effectLst>
              </a:rPr>
              <a:t>(codon 918)</a:t>
            </a:r>
          </a:p>
        </p:txBody>
      </p:sp>
      <p:cxnSp>
        <p:nvCxnSpPr>
          <p:cNvPr id="229398" name="AutoShape 22"/>
          <p:cNvCxnSpPr>
            <a:cxnSpLocks noChangeShapeType="1"/>
            <a:stCxn id="229392" idx="1"/>
            <a:endCxn id="229397" idx="1"/>
          </p:cNvCxnSpPr>
          <p:nvPr/>
        </p:nvCxnSpPr>
        <p:spPr bwMode="auto">
          <a:xfrm rot="10800000" flipH="1" flipV="1">
            <a:off x="533400" y="1936750"/>
            <a:ext cx="152400" cy="3138488"/>
          </a:xfrm>
          <a:prstGeom prst="bentConnector3">
            <a:avLst>
              <a:gd name="adj1" fmla="val -150000"/>
            </a:avLst>
          </a:prstGeom>
          <a:noFill/>
          <a:ln w="9525">
            <a:solidFill>
              <a:schemeClr val="tx1"/>
            </a:solidFill>
            <a:miter lim="800000"/>
            <a:headEnd/>
            <a:tailEnd type="triangle" w="med" len="med"/>
          </a:ln>
          <a:effectLst/>
        </p:spPr>
      </p:cxnSp>
      <p:sp>
        <p:nvSpPr>
          <p:cNvPr id="229399" name="Rectangle 23"/>
          <p:cNvSpPr>
            <a:spLocks noChangeArrowheads="1"/>
          </p:cNvSpPr>
          <p:nvPr/>
        </p:nvSpPr>
        <p:spPr bwMode="auto">
          <a:xfrm>
            <a:off x="1273175" y="2565400"/>
            <a:ext cx="1998663" cy="336550"/>
          </a:xfrm>
          <a:prstGeom prst="rect">
            <a:avLst/>
          </a:prstGeom>
          <a:noFill/>
          <a:ln w="9525">
            <a:noFill/>
            <a:miter lim="800000"/>
            <a:headEnd/>
            <a:tailEnd/>
          </a:ln>
          <a:effectLst/>
        </p:spPr>
        <p:txBody>
          <a:bodyPr wrap="none">
            <a:spAutoFit/>
          </a:bodyPr>
          <a:lstStyle/>
          <a:p>
            <a:r>
              <a:rPr lang="it-IT" sz="1600">
                <a:effectLst>
                  <a:outerShdw blurRad="38100" dist="38100" dir="2700000" algn="tl">
                    <a:srgbClr val="000000"/>
                  </a:outerShdw>
                </a:effectLst>
              </a:rPr>
              <a:t>Hirshprung disease</a:t>
            </a:r>
          </a:p>
        </p:txBody>
      </p:sp>
      <p:sp>
        <p:nvSpPr>
          <p:cNvPr id="229400" name="Rectangle 24"/>
          <p:cNvSpPr>
            <a:spLocks noChangeArrowheads="1"/>
          </p:cNvSpPr>
          <p:nvPr/>
        </p:nvSpPr>
        <p:spPr bwMode="auto">
          <a:xfrm>
            <a:off x="1273175" y="2781300"/>
            <a:ext cx="1920875" cy="336550"/>
          </a:xfrm>
          <a:prstGeom prst="rect">
            <a:avLst/>
          </a:prstGeom>
          <a:noFill/>
          <a:ln w="9525">
            <a:noFill/>
            <a:miter lim="800000"/>
            <a:headEnd/>
            <a:tailEnd/>
          </a:ln>
          <a:effectLst/>
        </p:spPr>
        <p:txBody>
          <a:bodyPr wrap="none">
            <a:spAutoFit/>
          </a:bodyPr>
          <a:lstStyle/>
          <a:p>
            <a:r>
              <a:rPr lang="it-IT" sz="1600">
                <a:effectLst>
                  <a:outerShdw blurRad="38100" dist="38100" dir="2700000" algn="tl">
                    <a:srgbClr val="000000"/>
                  </a:outerShdw>
                </a:effectLst>
              </a:rPr>
              <a:t>Lichen amyloidosis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ChangeArrowheads="1"/>
          </p:cNvSpPr>
          <p:nvPr/>
        </p:nvSpPr>
        <p:spPr bwMode="auto">
          <a:xfrm>
            <a:off x="611188" y="1201738"/>
            <a:ext cx="2527300" cy="466725"/>
          </a:xfrm>
          <a:prstGeom prst="rect">
            <a:avLst/>
          </a:prstGeom>
          <a:solidFill>
            <a:schemeClr val="hlink"/>
          </a:solidFill>
          <a:ln w="9525">
            <a:solidFill>
              <a:schemeClr val="tx1"/>
            </a:solidFill>
            <a:miter lim="800000"/>
            <a:headEnd/>
            <a:tailEnd/>
          </a:ln>
          <a:effectLst/>
        </p:spPr>
        <p:txBody>
          <a:bodyPr wrap="none">
            <a:spAutoFit/>
          </a:bodyPr>
          <a:lstStyle/>
          <a:p>
            <a:r>
              <a:rPr lang="it-IT" sz="2400">
                <a:effectLst>
                  <a:outerShdw blurRad="38100" dist="38100" dir="2700000" algn="tl">
                    <a:srgbClr val="000000"/>
                  </a:outerShdw>
                </a:effectLst>
              </a:rPr>
              <a:t>Hereditary MTC</a:t>
            </a:r>
          </a:p>
        </p:txBody>
      </p:sp>
      <p:sp>
        <p:nvSpPr>
          <p:cNvPr id="231428" name="Rectangle 4"/>
          <p:cNvSpPr>
            <a:spLocks noChangeArrowheads="1"/>
          </p:cNvSpPr>
          <p:nvPr/>
        </p:nvSpPr>
        <p:spPr bwMode="auto">
          <a:xfrm>
            <a:off x="1371600" y="2209800"/>
            <a:ext cx="6884988" cy="396875"/>
          </a:xfrm>
          <a:prstGeom prst="rect">
            <a:avLst/>
          </a:prstGeom>
          <a:solidFill>
            <a:schemeClr val="tx1"/>
          </a:solidFill>
          <a:ln w="9525">
            <a:noFill/>
            <a:miter lim="800000"/>
            <a:headEnd/>
            <a:tailEnd/>
          </a:ln>
          <a:effectLst/>
        </p:spPr>
        <p:txBody>
          <a:bodyPr wrap="none">
            <a:spAutoFit/>
          </a:bodyPr>
          <a:lstStyle/>
          <a:p>
            <a:r>
              <a:rPr lang="it-IT" sz="2000">
                <a:solidFill>
                  <a:schemeClr val="hlink"/>
                </a:solidFill>
                <a:effectLst>
                  <a:outerShdw blurRad="38100" dist="38100" dir="2700000" algn="tl">
                    <a:srgbClr val="C0C0C0"/>
                  </a:outerShdw>
                </a:effectLst>
              </a:rPr>
              <a:t>6-75% of “sporadic” MTC carry a germline RET mutation</a:t>
            </a:r>
          </a:p>
        </p:txBody>
      </p:sp>
      <p:cxnSp>
        <p:nvCxnSpPr>
          <p:cNvPr id="231429" name="AutoShape 5"/>
          <p:cNvCxnSpPr>
            <a:cxnSpLocks noChangeShapeType="1"/>
            <a:stCxn id="231427" idx="1"/>
            <a:endCxn id="231428" idx="1"/>
          </p:cNvCxnSpPr>
          <p:nvPr/>
        </p:nvCxnSpPr>
        <p:spPr bwMode="auto">
          <a:xfrm rot="10800000" flipH="1" flipV="1">
            <a:off x="611188" y="1435100"/>
            <a:ext cx="760412" cy="973138"/>
          </a:xfrm>
          <a:prstGeom prst="bentConnector3">
            <a:avLst>
              <a:gd name="adj1" fmla="val -30065"/>
            </a:avLst>
          </a:prstGeom>
          <a:noFill/>
          <a:ln w="9525">
            <a:solidFill>
              <a:schemeClr val="tx1"/>
            </a:solidFill>
            <a:miter lim="800000"/>
            <a:headEnd/>
            <a:tailEnd type="triangle" w="med" len="med"/>
          </a:ln>
          <a:effectLst/>
        </p:spPr>
      </p:cxnSp>
      <p:sp>
        <p:nvSpPr>
          <p:cNvPr id="231430" name="Rectangle 6"/>
          <p:cNvSpPr>
            <a:spLocks noChangeArrowheads="1"/>
          </p:cNvSpPr>
          <p:nvPr/>
        </p:nvSpPr>
        <p:spPr bwMode="auto">
          <a:xfrm>
            <a:off x="2108200" y="3200400"/>
            <a:ext cx="5410200" cy="822325"/>
          </a:xfrm>
          <a:prstGeom prst="rect">
            <a:avLst/>
          </a:prstGeom>
          <a:noFill/>
          <a:ln w="9525">
            <a:noFill/>
            <a:miter lim="800000"/>
            <a:headEnd/>
            <a:tailEnd/>
          </a:ln>
          <a:effectLst/>
        </p:spPr>
        <p:txBody>
          <a:bodyPr>
            <a:spAutoFit/>
          </a:bodyPr>
          <a:lstStyle/>
          <a:p>
            <a:pPr algn="ctr">
              <a:lnSpc>
                <a:spcPct val="120000"/>
              </a:lnSpc>
            </a:pPr>
            <a:r>
              <a:rPr lang="it-IT" sz="2000">
                <a:effectLst>
                  <a:outerShdw blurRad="38100" dist="38100" dir="2700000" algn="tl">
                    <a:srgbClr val="000000"/>
                  </a:outerShdw>
                </a:effectLst>
              </a:rPr>
              <a:t>RET genetic testing should be encouraged in all newly diagnosed MTC patients</a:t>
            </a:r>
          </a:p>
        </p:txBody>
      </p:sp>
      <p:sp>
        <p:nvSpPr>
          <p:cNvPr id="231431" name="AutoShape 7"/>
          <p:cNvSpPr>
            <a:spLocks noChangeArrowheads="1"/>
          </p:cNvSpPr>
          <p:nvPr/>
        </p:nvSpPr>
        <p:spPr bwMode="auto">
          <a:xfrm>
            <a:off x="4570413" y="2590800"/>
            <a:ext cx="485775" cy="533400"/>
          </a:xfrm>
          <a:prstGeom prst="downArrow">
            <a:avLst>
              <a:gd name="adj1" fmla="val 50000"/>
              <a:gd name="adj2" fmla="val 27451"/>
            </a:avLst>
          </a:prstGeom>
          <a:solidFill>
            <a:schemeClr val="tx1"/>
          </a:solidFill>
          <a:ln w="9525">
            <a:solidFill>
              <a:schemeClr val="tx1"/>
            </a:solidFill>
            <a:miter lim="800000"/>
            <a:headEnd/>
            <a:tailEnd/>
          </a:ln>
          <a:effectLst/>
        </p:spPr>
        <p:txBody>
          <a:bodyPr wrap="none" anchor="ctr"/>
          <a:lstStyle/>
          <a:p>
            <a:endParaRPr lang="it-IT"/>
          </a:p>
        </p:txBody>
      </p:sp>
      <p:sp>
        <p:nvSpPr>
          <p:cNvPr id="231432" name="Rectangle 8"/>
          <p:cNvSpPr>
            <a:spLocks noChangeArrowheads="1"/>
          </p:cNvSpPr>
          <p:nvPr/>
        </p:nvSpPr>
        <p:spPr bwMode="auto">
          <a:xfrm>
            <a:off x="5029200" y="2620963"/>
            <a:ext cx="3962400" cy="274637"/>
          </a:xfrm>
          <a:prstGeom prst="rect">
            <a:avLst/>
          </a:prstGeom>
          <a:noFill/>
          <a:ln w="9525">
            <a:noFill/>
            <a:miter lim="800000"/>
            <a:headEnd/>
            <a:tailEnd/>
          </a:ln>
          <a:effectLst/>
        </p:spPr>
        <p:txBody>
          <a:bodyPr>
            <a:spAutoFit/>
          </a:bodyPr>
          <a:lstStyle/>
          <a:p>
            <a:r>
              <a:rPr lang="en-US" sz="1200">
                <a:effectLst>
                  <a:outerShdw blurRad="38100" dist="38100" dir="2700000" algn="tl">
                    <a:srgbClr val="000000"/>
                  </a:outerShdw>
                </a:effectLst>
                <a:latin typeface="Times New Roman" pitchFamily="18" charset="0"/>
              </a:rPr>
              <a:t>Wohllk et al. 1996 J</a:t>
            </a:r>
            <a:r>
              <a:rPr lang="it-IT" sz="1200">
                <a:effectLst>
                  <a:outerShdw blurRad="38100" dist="38100" dir="2700000" algn="tl">
                    <a:srgbClr val="000000"/>
                  </a:outerShdw>
                </a:effectLst>
                <a:latin typeface="Times New Roman" pitchFamily="18" charset="0"/>
              </a:rPr>
              <a:t> Clin Endocrinol Metab 81: 3740-3745</a:t>
            </a:r>
            <a:endParaRPr lang="en-US" sz="1200">
              <a:effectLst>
                <a:outerShdw blurRad="38100" dist="38100" dir="2700000" algn="tl">
                  <a:srgbClr val="000000"/>
                </a:outerShdw>
              </a:effectLst>
              <a:latin typeface="Times New Roman" pitchFamily="18" charset="0"/>
            </a:endParaRPr>
          </a:p>
        </p:txBody>
      </p:sp>
      <p:sp>
        <p:nvSpPr>
          <p:cNvPr id="231433" name="Rectangle 9"/>
          <p:cNvSpPr>
            <a:spLocks noChangeArrowheads="1"/>
          </p:cNvSpPr>
          <p:nvPr/>
        </p:nvSpPr>
        <p:spPr bwMode="auto">
          <a:xfrm>
            <a:off x="1143000" y="2644775"/>
            <a:ext cx="3429000" cy="228600"/>
          </a:xfrm>
          <a:prstGeom prst="rect">
            <a:avLst/>
          </a:prstGeom>
          <a:noFill/>
          <a:ln w="9525">
            <a:noFill/>
            <a:miter lim="800000"/>
            <a:headEnd/>
            <a:tailEnd/>
          </a:ln>
          <a:effectLst/>
        </p:spPr>
        <p:txBody>
          <a:bodyPr bIns="0">
            <a:spAutoFit/>
          </a:bodyPr>
          <a:lstStyle/>
          <a:p>
            <a:pPr algn="just"/>
            <a:r>
              <a:rPr lang="en-GB" sz="1200">
                <a:effectLst>
                  <a:outerShdw blurRad="38100" dist="38100" dir="2700000" algn="tl">
                    <a:srgbClr val="000000"/>
                  </a:outerShdw>
                </a:effectLst>
                <a:latin typeface="Times New Roman" pitchFamily="18" charset="0"/>
                <a:cs typeface="Times New Roman" pitchFamily="18" charset="0"/>
              </a:rPr>
              <a:t>Elisei et al. 2007 J Clin Endocrinol Metab 92:4725-9</a:t>
            </a:r>
            <a:endParaRPr lang="en-US" sz="1200">
              <a:effectLst>
                <a:outerShdw blurRad="38100" dist="38100" dir="2700000" algn="tl">
                  <a:srgbClr val="000000"/>
                </a:outerShdw>
              </a:effectLst>
              <a:latin typeface="Times New Roman" pitchFamily="18" charset="0"/>
              <a:cs typeface="Times New Roman" pitchFamily="18" charset="0"/>
            </a:endParaRPr>
          </a:p>
        </p:txBody>
      </p:sp>
      <p:sp>
        <p:nvSpPr>
          <p:cNvPr id="231434" name="Rectangle 10"/>
          <p:cNvSpPr>
            <a:spLocks noChangeArrowheads="1"/>
          </p:cNvSpPr>
          <p:nvPr/>
        </p:nvSpPr>
        <p:spPr bwMode="auto">
          <a:xfrm>
            <a:off x="2565400" y="3962400"/>
            <a:ext cx="4495800" cy="593725"/>
          </a:xfrm>
          <a:prstGeom prst="rect">
            <a:avLst/>
          </a:prstGeom>
          <a:noFill/>
          <a:ln w="9525">
            <a:noFill/>
            <a:miter lim="800000"/>
            <a:headEnd/>
            <a:tailEnd/>
          </a:ln>
          <a:effectLst/>
        </p:spPr>
        <p:txBody>
          <a:bodyPr bIns="0">
            <a:spAutoFit/>
          </a:bodyPr>
          <a:lstStyle/>
          <a:p>
            <a:pPr algn="ctr"/>
            <a:r>
              <a:rPr lang="en-GB" sz="1200">
                <a:effectLst>
                  <a:outerShdw blurRad="38100" dist="38100" dir="2700000" algn="tl">
                    <a:srgbClr val="000000"/>
                  </a:outerShdw>
                </a:effectLst>
                <a:latin typeface="Times New Roman" pitchFamily="18" charset="0"/>
                <a:cs typeface="Times New Roman" pitchFamily="18" charset="0"/>
              </a:rPr>
              <a:t>The National Comprehensive Cancer Network</a:t>
            </a:r>
          </a:p>
          <a:p>
            <a:pPr algn="ctr"/>
            <a:r>
              <a:rPr lang="en-GB" sz="1200">
                <a:effectLst>
                  <a:outerShdw blurRad="38100" dist="38100" dir="2700000" algn="tl">
                    <a:srgbClr val="000000"/>
                  </a:outerShdw>
                </a:effectLst>
                <a:latin typeface="Times New Roman" pitchFamily="18" charset="0"/>
                <a:cs typeface="Times New Roman" pitchFamily="18" charset="0"/>
              </a:rPr>
              <a:t>Clinical Practice Guidelines in Oncology</a:t>
            </a:r>
          </a:p>
          <a:p>
            <a:pPr algn="ctr"/>
            <a:r>
              <a:rPr lang="en-GB" sz="1200">
                <a:effectLst>
                  <a:outerShdw blurRad="38100" dist="38100" dir="2700000" algn="tl">
                    <a:srgbClr val="000000"/>
                  </a:outerShdw>
                </a:effectLst>
                <a:latin typeface="Times New Roman" pitchFamily="18" charset="0"/>
                <a:cs typeface="Times New Roman" pitchFamily="18" charset="0"/>
              </a:rPr>
              <a:t>2009</a:t>
            </a:r>
            <a:endParaRPr lang="en-US" sz="1200">
              <a:effectLst>
                <a:outerShdw blurRad="38100" dist="38100" dir="2700000" algn="tl">
                  <a:srgbClr val="000000"/>
                </a:outerShdw>
              </a:effectLst>
              <a:latin typeface="Times New Roman" pitchFamily="18" charset="0"/>
              <a:cs typeface="Times New Roman" pitchFamily="18" charset="0"/>
            </a:endParaRPr>
          </a:p>
        </p:txBody>
      </p:sp>
      <p:sp>
        <p:nvSpPr>
          <p:cNvPr id="231435" name="Rectangle 11"/>
          <p:cNvSpPr>
            <a:spLocks noChangeArrowheads="1"/>
          </p:cNvSpPr>
          <p:nvPr/>
        </p:nvSpPr>
        <p:spPr bwMode="auto">
          <a:xfrm>
            <a:off x="3517900" y="5105400"/>
            <a:ext cx="2590800" cy="641350"/>
          </a:xfrm>
          <a:prstGeom prst="rect">
            <a:avLst/>
          </a:prstGeom>
          <a:solidFill>
            <a:schemeClr val="tx1"/>
          </a:solidFill>
          <a:ln w="9525">
            <a:noFill/>
            <a:miter lim="800000"/>
            <a:headEnd/>
            <a:tailEnd/>
          </a:ln>
          <a:effectLst/>
        </p:spPr>
        <p:txBody>
          <a:bodyPr>
            <a:spAutoFit/>
          </a:bodyPr>
          <a:lstStyle/>
          <a:p>
            <a:pPr algn="ctr"/>
            <a:r>
              <a:rPr lang="it-IT">
                <a:solidFill>
                  <a:schemeClr val="bg1"/>
                </a:solidFill>
                <a:effectLst>
                  <a:outerShdw blurRad="38100" dist="38100" dir="2700000" algn="tl">
                    <a:srgbClr val="C0C0C0"/>
                  </a:outerShdw>
                </a:effectLst>
              </a:rPr>
              <a:t>biochemical screening for MEN2</a:t>
            </a:r>
          </a:p>
        </p:txBody>
      </p:sp>
      <p:sp>
        <p:nvSpPr>
          <p:cNvPr id="231436" name="Rectangle 12"/>
          <p:cNvSpPr>
            <a:spLocks noChangeArrowheads="1"/>
          </p:cNvSpPr>
          <p:nvPr/>
        </p:nvSpPr>
        <p:spPr bwMode="auto">
          <a:xfrm>
            <a:off x="1616075" y="6096000"/>
            <a:ext cx="2590800" cy="366713"/>
          </a:xfrm>
          <a:prstGeom prst="rect">
            <a:avLst/>
          </a:prstGeom>
          <a:noFill/>
          <a:ln w="9525">
            <a:noFill/>
            <a:miter lim="800000"/>
            <a:headEnd/>
            <a:tailEnd/>
          </a:ln>
          <a:effectLst/>
        </p:spPr>
        <p:txBody>
          <a:bodyPr>
            <a:spAutoFit/>
          </a:bodyPr>
          <a:lstStyle/>
          <a:p>
            <a:pPr algn="ctr"/>
            <a:r>
              <a:rPr lang="it-IT">
                <a:effectLst>
                  <a:outerShdw blurRad="38100" dist="38100" dir="2700000" algn="tl">
                    <a:srgbClr val="000000"/>
                  </a:outerShdw>
                </a:effectLst>
              </a:rPr>
              <a:t>hyperparathyroidims</a:t>
            </a:r>
          </a:p>
        </p:txBody>
      </p:sp>
      <p:sp>
        <p:nvSpPr>
          <p:cNvPr id="231437" name="Rectangle 13"/>
          <p:cNvSpPr>
            <a:spLocks noChangeArrowheads="1"/>
          </p:cNvSpPr>
          <p:nvPr/>
        </p:nvSpPr>
        <p:spPr bwMode="auto">
          <a:xfrm>
            <a:off x="5365750" y="6096000"/>
            <a:ext cx="2590800" cy="366713"/>
          </a:xfrm>
          <a:prstGeom prst="rect">
            <a:avLst/>
          </a:prstGeom>
          <a:noFill/>
          <a:ln w="9525">
            <a:noFill/>
            <a:miter lim="800000"/>
            <a:headEnd/>
            <a:tailEnd/>
          </a:ln>
          <a:effectLst/>
        </p:spPr>
        <p:txBody>
          <a:bodyPr>
            <a:spAutoFit/>
          </a:bodyPr>
          <a:lstStyle/>
          <a:p>
            <a:pPr algn="ctr"/>
            <a:r>
              <a:rPr lang="it-IT">
                <a:effectLst>
                  <a:outerShdw blurRad="38100" dist="38100" dir="2700000" algn="tl">
                    <a:srgbClr val="000000"/>
                  </a:outerShdw>
                </a:effectLst>
              </a:rPr>
              <a:t>pheochromocytoma</a:t>
            </a:r>
          </a:p>
        </p:txBody>
      </p:sp>
      <p:sp>
        <p:nvSpPr>
          <p:cNvPr id="231438" name="AutoShape 14"/>
          <p:cNvSpPr>
            <a:spLocks noChangeArrowheads="1"/>
          </p:cNvSpPr>
          <p:nvPr/>
        </p:nvSpPr>
        <p:spPr bwMode="auto">
          <a:xfrm rot="5400000" flipV="1">
            <a:off x="2677319" y="5231606"/>
            <a:ext cx="814388"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sp>
        <p:nvSpPr>
          <p:cNvPr id="231439" name="AutoShape 15"/>
          <p:cNvSpPr>
            <a:spLocks noChangeArrowheads="1"/>
          </p:cNvSpPr>
          <p:nvPr/>
        </p:nvSpPr>
        <p:spPr bwMode="auto">
          <a:xfrm rot="-5400000" flipH="1" flipV="1">
            <a:off x="6030119" y="5231606"/>
            <a:ext cx="814388"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876300" y="1492250"/>
            <a:ext cx="7505700" cy="1117600"/>
          </a:xfrm>
          <a:prstGeom prst="rect">
            <a:avLst/>
          </a:prstGeom>
          <a:solidFill>
            <a:schemeClr val="tx1"/>
          </a:solidFill>
          <a:ln w="9525">
            <a:noFill/>
            <a:miter lim="800000"/>
            <a:headEnd/>
            <a:tailEnd/>
          </a:ln>
        </p:spPr>
        <p:txBody>
          <a:bodyPr>
            <a:spAutoFit/>
          </a:bodyPr>
          <a:lstStyle/>
          <a:p>
            <a:pPr marL="171450" indent="-171450" algn="ctr">
              <a:lnSpc>
                <a:spcPct val="120000"/>
              </a:lnSpc>
              <a:tabLst>
                <a:tab pos="973138" algn="l"/>
              </a:tabLst>
            </a:pPr>
            <a:r>
              <a:rPr lang="it-IT" sz="2800">
                <a:solidFill>
                  <a:schemeClr val="hlink"/>
                </a:solidFill>
                <a:effectLst>
                  <a:outerShdw blurRad="38100" dist="38100" dir="2700000" algn="tl">
                    <a:srgbClr val="C0C0C0"/>
                  </a:outerShdw>
                </a:effectLst>
              </a:rPr>
              <a:t>Genetic screening in proband and in </a:t>
            </a:r>
          </a:p>
          <a:p>
            <a:pPr marL="171450" indent="-171450" algn="ctr">
              <a:lnSpc>
                <a:spcPct val="120000"/>
              </a:lnSpc>
              <a:tabLst>
                <a:tab pos="973138" algn="l"/>
              </a:tabLst>
            </a:pPr>
            <a:r>
              <a:rPr lang="it-IT" sz="2800">
                <a:solidFill>
                  <a:schemeClr val="hlink"/>
                </a:solidFill>
                <a:effectLst>
                  <a:outerShdw blurRad="38100" dist="38100" dir="2700000" algn="tl">
                    <a:srgbClr val="C0C0C0"/>
                  </a:outerShdw>
                </a:effectLst>
              </a:rPr>
              <a:t>first degree relatives is fundamental</a:t>
            </a:r>
          </a:p>
        </p:txBody>
      </p:sp>
      <p:sp>
        <p:nvSpPr>
          <p:cNvPr id="6" name="Rectangle 9"/>
          <p:cNvSpPr>
            <a:spLocks noChangeArrowheads="1"/>
          </p:cNvSpPr>
          <p:nvPr/>
        </p:nvSpPr>
        <p:spPr bwMode="auto">
          <a:xfrm>
            <a:off x="1828800" y="4038600"/>
            <a:ext cx="5562600" cy="822325"/>
          </a:xfrm>
          <a:prstGeom prst="rect">
            <a:avLst/>
          </a:prstGeom>
          <a:noFill/>
          <a:ln w="9525">
            <a:noFill/>
            <a:miter lim="800000"/>
            <a:headEnd/>
            <a:tailEnd/>
          </a:ln>
          <a:effectLst/>
        </p:spPr>
        <p:txBody>
          <a:bodyPr>
            <a:spAutoFit/>
          </a:bodyPr>
          <a:lstStyle/>
          <a:p>
            <a:pPr marL="171450" indent="-171450" algn="ctr">
              <a:tabLst>
                <a:tab pos="973138" algn="l"/>
              </a:tabLst>
            </a:pPr>
            <a:r>
              <a:rPr lang="it-IT" sz="2400">
                <a:effectLst>
                  <a:outerShdw blurRad="38100" dist="38100" dir="2700000" algn="tl">
                    <a:srgbClr val="000000"/>
                  </a:outerShdw>
                </a:effectLst>
              </a:rPr>
              <a:t>High likelihood of developing MTC during lifespan</a:t>
            </a:r>
          </a:p>
        </p:txBody>
      </p:sp>
      <p:sp>
        <p:nvSpPr>
          <p:cNvPr id="11" name="Rectangle 15"/>
          <p:cNvSpPr>
            <a:spLocks noChangeArrowheads="1"/>
          </p:cNvSpPr>
          <p:nvPr/>
        </p:nvSpPr>
        <p:spPr bwMode="auto">
          <a:xfrm>
            <a:off x="3500438" y="5805488"/>
            <a:ext cx="2005012" cy="519112"/>
          </a:xfrm>
          <a:prstGeom prst="rect">
            <a:avLst/>
          </a:prstGeom>
          <a:solidFill>
            <a:schemeClr val="tx1"/>
          </a:solidFill>
          <a:ln w="9525">
            <a:noFill/>
            <a:miter lim="800000"/>
            <a:headEnd/>
            <a:tailEnd/>
          </a:ln>
        </p:spPr>
        <p:txBody>
          <a:bodyPr>
            <a:spAutoFit/>
          </a:bodyPr>
          <a:lstStyle/>
          <a:p>
            <a:pPr marL="171450" indent="-171450" algn="ctr">
              <a:tabLst>
                <a:tab pos="973138" algn="l"/>
              </a:tabLst>
            </a:pPr>
            <a:r>
              <a:rPr lang="it-IT" sz="2800">
                <a:solidFill>
                  <a:schemeClr val="bg1"/>
                </a:solidFill>
                <a:effectLst>
                  <a:outerShdw blurRad="38100" dist="38100" dir="2700000" algn="tl">
                    <a:srgbClr val="C0C0C0"/>
                  </a:outerShdw>
                </a:effectLst>
              </a:rPr>
              <a:t>follow up</a:t>
            </a:r>
          </a:p>
        </p:txBody>
      </p:sp>
      <p:sp>
        <p:nvSpPr>
          <p:cNvPr id="233481" name="AutoShape 9"/>
          <p:cNvSpPr>
            <a:spLocks noChangeArrowheads="1"/>
          </p:cNvSpPr>
          <p:nvPr/>
        </p:nvSpPr>
        <p:spPr bwMode="auto">
          <a:xfrm>
            <a:off x="4114800" y="2590800"/>
            <a:ext cx="990600" cy="1295400"/>
          </a:xfrm>
          <a:prstGeom prst="downArrow">
            <a:avLst>
              <a:gd name="adj1" fmla="val 50000"/>
              <a:gd name="adj2" fmla="val 32692"/>
            </a:avLst>
          </a:prstGeom>
          <a:solidFill>
            <a:schemeClr val="tx1"/>
          </a:solidFill>
          <a:ln w="9525">
            <a:solidFill>
              <a:schemeClr val="tx1"/>
            </a:solidFill>
            <a:miter lim="800000"/>
            <a:headEnd/>
            <a:tailEnd/>
          </a:ln>
          <a:effectLst/>
        </p:spPr>
        <p:txBody>
          <a:bodyPr wrap="none" anchor="ctr"/>
          <a:lstStyle/>
          <a:p>
            <a:endParaRPr lang="it-IT"/>
          </a:p>
        </p:txBody>
      </p:sp>
      <p:sp>
        <p:nvSpPr>
          <p:cNvPr id="2" name="Rectangle 9"/>
          <p:cNvSpPr>
            <a:spLocks noChangeArrowheads="1"/>
          </p:cNvSpPr>
          <p:nvPr/>
        </p:nvSpPr>
        <p:spPr bwMode="auto">
          <a:xfrm>
            <a:off x="1752600" y="5257800"/>
            <a:ext cx="5562600" cy="457200"/>
          </a:xfrm>
          <a:prstGeom prst="rect">
            <a:avLst/>
          </a:prstGeom>
          <a:solidFill>
            <a:schemeClr val="tx1"/>
          </a:solidFill>
          <a:ln w="9525">
            <a:noFill/>
            <a:miter lim="800000"/>
            <a:headEnd/>
            <a:tailEnd/>
          </a:ln>
        </p:spPr>
        <p:txBody>
          <a:bodyPr>
            <a:spAutoFit/>
          </a:bodyPr>
          <a:lstStyle/>
          <a:p>
            <a:pPr marL="171450" indent="-171450" algn="ctr">
              <a:tabLst>
                <a:tab pos="973138" algn="l"/>
              </a:tabLst>
            </a:pPr>
            <a:r>
              <a:rPr lang="it-IT" sz="2400">
                <a:solidFill>
                  <a:schemeClr val="bg1"/>
                </a:solidFill>
                <a:effectLst>
                  <a:outerShdw blurRad="38100" dist="38100" dir="2700000" algn="tl">
                    <a:srgbClr val="C0C0C0"/>
                  </a:outerShdw>
                </a:effectLst>
              </a:rPr>
              <a:t>consider prophylactic thyroidectomy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577"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15" name="Rectangle 9"/>
          <p:cNvSpPr>
            <a:spLocks noChangeArrowheads="1"/>
          </p:cNvSpPr>
          <p:nvPr/>
        </p:nvSpPr>
        <p:spPr bwMode="auto">
          <a:xfrm>
            <a:off x="1403350" y="1311275"/>
            <a:ext cx="5472113" cy="4619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Ma è una malattia RARA…!!! </a:t>
            </a:r>
          </a:p>
        </p:txBody>
      </p:sp>
      <p:sp>
        <p:nvSpPr>
          <p:cNvPr id="17" name="Rectangle 8"/>
          <p:cNvSpPr>
            <a:spLocks noChangeArrowheads="1"/>
          </p:cNvSpPr>
          <p:nvPr/>
        </p:nvSpPr>
        <p:spPr bwMode="auto">
          <a:xfrm>
            <a:off x="1655763" y="3116263"/>
            <a:ext cx="7164387" cy="831850"/>
          </a:xfrm>
          <a:prstGeom prst="rect">
            <a:avLst/>
          </a:prstGeom>
          <a:solidFill>
            <a:schemeClr val="bg1">
              <a:lumMod val="50000"/>
            </a:schemeClr>
          </a:solidFill>
          <a:ln w="9525">
            <a:noFill/>
            <a:miter lim="800000"/>
            <a:headEnd/>
            <a:tailEnd/>
          </a:ln>
        </p:spPr>
        <p:txBody>
          <a:bodyPr>
            <a:spAutoFit/>
          </a:bodyPr>
          <a:lstStyle/>
          <a:p>
            <a:pPr algn="just">
              <a:defRPr/>
            </a:pPr>
            <a:r>
              <a:rPr lang="en-GB" sz="2400" dirty="0" err="1">
                <a:effectLst>
                  <a:outerShdw blurRad="38100" dist="38100" dir="2700000" algn="tl">
                    <a:srgbClr val="000000">
                      <a:alpha val="43137"/>
                    </a:srgbClr>
                  </a:outerShdw>
                </a:effectLst>
                <a:cs typeface="Times New Roman" pitchFamily="18" charset="0"/>
              </a:rPr>
              <a:t>L’età</a:t>
            </a:r>
            <a:r>
              <a:rPr lang="en-GB" sz="2400" dirty="0">
                <a:effectLst>
                  <a:outerShdw blurRad="38100" dist="38100" dir="2700000" algn="tl">
                    <a:srgbClr val="000000">
                      <a:alpha val="43137"/>
                    </a:srgbClr>
                  </a:outerShdw>
                </a:effectLst>
                <a:cs typeface="Times New Roman" pitchFamily="18" charset="0"/>
              </a:rPr>
              <a:t> di </a:t>
            </a:r>
            <a:r>
              <a:rPr lang="en-GB" sz="2400" dirty="0" err="1">
                <a:effectLst>
                  <a:outerShdw blurRad="38100" dist="38100" dir="2700000" algn="tl">
                    <a:srgbClr val="000000">
                      <a:alpha val="43137"/>
                    </a:srgbClr>
                  </a:outerShdw>
                </a:effectLst>
                <a:cs typeface="Times New Roman" pitchFamily="18" charset="0"/>
              </a:rPr>
              <a:t>esordio</a:t>
            </a:r>
            <a:r>
              <a:rPr lang="en-GB" sz="2400" dirty="0">
                <a:effectLst>
                  <a:outerShdw blurRad="38100" dist="38100" dir="2700000" algn="tl">
                    <a:srgbClr val="000000">
                      <a:alpha val="43137"/>
                    </a:srgbClr>
                  </a:outerShdw>
                </a:effectLst>
                <a:cs typeface="Times New Roman" pitchFamily="18" charset="0"/>
              </a:rPr>
              <a:t> </a:t>
            </a:r>
            <a:r>
              <a:rPr lang="en-GB" sz="2400" dirty="0" err="1">
                <a:effectLst>
                  <a:outerShdw blurRad="38100" dist="38100" dir="2700000" algn="tl">
                    <a:srgbClr val="000000">
                      <a:alpha val="43137"/>
                    </a:srgbClr>
                  </a:outerShdw>
                </a:effectLst>
                <a:cs typeface="Times New Roman" pitchFamily="18" charset="0"/>
              </a:rPr>
              <a:t>delle</a:t>
            </a:r>
            <a:r>
              <a:rPr lang="en-GB" sz="2400" dirty="0">
                <a:effectLst>
                  <a:outerShdw blurRad="38100" dist="38100" dir="2700000" algn="tl">
                    <a:srgbClr val="000000">
                      <a:alpha val="43137"/>
                    </a:srgbClr>
                  </a:outerShdw>
                </a:effectLst>
                <a:cs typeface="Times New Roman" pitchFamily="18" charset="0"/>
              </a:rPr>
              <a:t> </a:t>
            </a:r>
            <a:r>
              <a:rPr lang="en-GB" sz="2400" dirty="0" err="1">
                <a:effectLst>
                  <a:outerShdw blurRad="38100" dist="38100" dir="2700000" algn="tl">
                    <a:srgbClr val="000000">
                      <a:alpha val="43137"/>
                    </a:srgbClr>
                  </a:outerShdw>
                </a:effectLst>
                <a:cs typeface="Times New Roman" pitchFamily="18" charset="0"/>
              </a:rPr>
              <a:t>neoplasie</a:t>
            </a:r>
            <a:r>
              <a:rPr lang="en-GB" sz="2400" dirty="0">
                <a:effectLst>
                  <a:outerShdw blurRad="38100" dist="38100" dir="2700000" algn="tl">
                    <a:srgbClr val="000000">
                      <a:alpha val="43137"/>
                    </a:srgbClr>
                  </a:outerShdw>
                </a:effectLst>
                <a:cs typeface="Times New Roman" pitchFamily="18" charset="0"/>
              </a:rPr>
              <a:t> associate a MEN1 </a:t>
            </a:r>
            <a:r>
              <a:rPr lang="en-GB" sz="2400" dirty="0" err="1">
                <a:effectLst>
                  <a:outerShdw blurRad="38100" dist="38100" dir="2700000" algn="tl">
                    <a:srgbClr val="000000">
                      <a:alpha val="43137"/>
                    </a:srgbClr>
                  </a:outerShdw>
                </a:effectLst>
                <a:cs typeface="Times New Roman" pitchFamily="18" charset="0"/>
              </a:rPr>
              <a:t>anticipa</a:t>
            </a:r>
            <a:r>
              <a:rPr lang="en-GB" sz="2400" dirty="0">
                <a:effectLst>
                  <a:outerShdw blurRad="38100" dist="38100" dir="2700000" algn="tl">
                    <a:srgbClr val="000000">
                      <a:alpha val="43137"/>
                    </a:srgbClr>
                  </a:outerShdw>
                </a:effectLst>
                <a:cs typeface="Times New Roman" pitchFamily="18" charset="0"/>
              </a:rPr>
              <a:t> di </a:t>
            </a:r>
            <a:r>
              <a:rPr lang="en-GB" sz="2400" dirty="0" err="1">
                <a:effectLst>
                  <a:outerShdw blurRad="38100" dist="38100" dir="2700000" algn="tl">
                    <a:srgbClr val="000000">
                      <a:alpha val="43137"/>
                    </a:srgbClr>
                  </a:outerShdw>
                </a:effectLst>
                <a:cs typeface="Times New Roman" pitchFamily="18" charset="0"/>
              </a:rPr>
              <a:t>almeno</a:t>
            </a:r>
            <a:r>
              <a:rPr lang="en-GB" sz="2400" dirty="0">
                <a:effectLst>
                  <a:outerShdw blurRad="38100" dist="38100" dir="2700000" algn="tl">
                    <a:srgbClr val="000000">
                      <a:alpha val="43137"/>
                    </a:srgbClr>
                  </a:outerShdw>
                </a:effectLst>
                <a:cs typeface="Times New Roman" pitchFamily="18" charset="0"/>
              </a:rPr>
              <a:t> 2 </a:t>
            </a:r>
            <a:r>
              <a:rPr lang="en-GB" sz="2400" dirty="0" err="1">
                <a:effectLst>
                  <a:outerShdw blurRad="38100" dist="38100" dir="2700000" algn="tl">
                    <a:srgbClr val="000000">
                      <a:alpha val="43137"/>
                    </a:srgbClr>
                  </a:outerShdw>
                </a:effectLst>
                <a:cs typeface="Times New Roman" pitchFamily="18" charset="0"/>
              </a:rPr>
              <a:t>decadi</a:t>
            </a:r>
            <a:r>
              <a:rPr lang="en-GB" sz="2400" dirty="0">
                <a:effectLst>
                  <a:outerShdw blurRad="38100" dist="38100" dir="2700000" algn="tl">
                    <a:srgbClr val="000000">
                      <a:alpha val="43137"/>
                    </a:srgbClr>
                  </a:outerShdw>
                </a:effectLst>
                <a:cs typeface="Times New Roman" pitchFamily="18" charset="0"/>
              </a:rPr>
              <a:t> le </a:t>
            </a:r>
            <a:r>
              <a:rPr lang="en-GB" sz="2400" dirty="0" err="1">
                <a:effectLst>
                  <a:outerShdw blurRad="38100" dist="38100" dir="2700000" algn="tl">
                    <a:srgbClr val="000000">
                      <a:alpha val="43137"/>
                    </a:srgbClr>
                  </a:outerShdw>
                </a:effectLst>
                <a:cs typeface="Times New Roman" pitchFamily="18" charset="0"/>
              </a:rPr>
              <a:t>forme</a:t>
            </a:r>
            <a:r>
              <a:rPr lang="en-GB" sz="2400" dirty="0">
                <a:effectLst>
                  <a:outerShdw blurRad="38100" dist="38100" dir="2700000" algn="tl">
                    <a:srgbClr val="000000">
                      <a:alpha val="43137"/>
                    </a:srgbClr>
                  </a:outerShdw>
                </a:effectLst>
                <a:cs typeface="Times New Roman" pitchFamily="18" charset="0"/>
              </a:rPr>
              <a:t> </a:t>
            </a:r>
            <a:r>
              <a:rPr lang="en-GB" sz="2400" dirty="0" err="1">
                <a:effectLst>
                  <a:outerShdw blurRad="38100" dist="38100" dir="2700000" algn="tl">
                    <a:srgbClr val="000000">
                      <a:alpha val="43137"/>
                    </a:srgbClr>
                  </a:outerShdw>
                </a:effectLst>
                <a:cs typeface="Times New Roman" pitchFamily="18" charset="0"/>
              </a:rPr>
              <a:t>sporadiche</a:t>
            </a:r>
            <a:r>
              <a:rPr lang="en-GB" sz="2400" dirty="0">
                <a:effectLst>
                  <a:outerShdw blurRad="38100" dist="38100" dir="2700000" algn="tl">
                    <a:srgbClr val="000000">
                      <a:alpha val="43137"/>
                    </a:srgbClr>
                  </a:outerShdw>
                </a:effectLst>
                <a:cs typeface="Times New Roman" pitchFamily="18" charset="0"/>
              </a:rPr>
              <a:t> </a:t>
            </a:r>
          </a:p>
        </p:txBody>
      </p:sp>
      <p:pic>
        <p:nvPicPr>
          <p:cNvPr id="24580" name="Picture 10"/>
          <p:cNvPicPr>
            <a:picLocks noChangeAspect="1" noChangeArrowheads="1"/>
          </p:cNvPicPr>
          <p:nvPr/>
        </p:nvPicPr>
        <p:blipFill>
          <a:blip r:embed="rId3"/>
          <a:srcRect/>
          <a:stretch>
            <a:fillRect/>
          </a:stretch>
        </p:blipFill>
        <p:spPr bwMode="auto">
          <a:xfrm>
            <a:off x="228600" y="4133850"/>
            <a:ext cx="8702675" cy="1541463"/>
          </a:xfrm>
          <a:prstGeom prst="rect">
            <a:avLst/>
          </a:prstGeom>
          <a:noFill/>
          <a:ln w="9525">
            <a:noFill/>
            <a:miter lim="800000"/>
            <a:headEnd/>
            <a:tailEnd/>
          </a:ln>
        </p:spPr>
      </p:pic>
      <p:pic>
        <p:nvPicPr>
          <p:cNvPr id="24581" name="Picture 10" descr="ANd9GcRjbOzPZkW6z-IAaqbG8YN5DpcB9Q6KWQGiAsguqowc5h5Vz0vLRw"/>
          <p:cNvPicPr>
            <a:picLocks noChangeAspect="1" noChangeArrowheads="1"/>
          </p:cNvPicPr>
          <p:nvPr/>
        </p:nvPicPr>
        <p:blipFill>
          <a:blip r:embed="rId4"/>
          <a:srcRect/>
          <a:stretch>
            <a:fillRect/>
          </a:stretch>
        </p:blipFill>
        <p:spPr bwMode="auto">
          <a:xfrm>
            <a:off x="179388" y="1268413"/>
            <a:ext cx="1143000" cy="1666875"/>
          </a:xfrm>
          <a:prstGeom prst="rect">
            <a:avLst/>
          </a:prstGeom>
          <a:noFill/>
          <a:ln w="9525">
            <a:noFill/>
            <a:miter lim="800000"/>
            <a:headEnd/>
            <a:tailEnd/>
          </a:ln>
        </p:spPr>
      </p:pic>
      <p:sp>
        <p:nvSpPr>
          <p:cNvPr id="28" name="Rectangle 10"/>
          <p:cNvSpPr>
            <a:spLocks noChangeArrowheads="1"/>
          </p:cNvSpPr>
          <p:nvPr/>
        </p:nvSpPr>
        <p:spPr bwMode="auto">
          <a:xfrm>
            <a:off x="1547813" y="2413000"/>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876300" y="1492250"/>
            <a:ext cx="7505700" cy="530225"/>
          </a:xfrm>
          <a:prstGeom prst="rect">
            <a:avLst/>
          </a:prstGeom>
          <a:solidFill>
            <a:schemeClr val="tx1"/>
          </a:solidFill>
          <a:ln w="9525">
            <a:noFill/>
            <a:miter lim="800000"/>
            <a:headEnd/>
            <a:tailEnd/>
          </a:ln>
        </p:spPr>
        <p:txBody>
          <a:bodyPr>
            <a:spAutoFit/>
          </a:bodyPr>
          <a:lstStyle/>
          <a:p>
            <a:pPr marL="171450" indent="-171450" algn="ctr">
              <a:lnSpc>
                <a:spcPct val="120000"/>
              </a:lnSpc>
              <a:tabLst>
                <a:tab pos="973138" algn="l"/>
              </a:tabLst>
            </a:pPr>
            <a:r>
              <a:rPr lang="it-IT" sz="2400">
                <a:solidFill>
                  <a:schemeClr val="hlink"/>
                </a:solidFill>
                <a:effectLst>
                  <a:outerShdw blurRad="38100" dist="38100" dir="2700000" algn="tl">
                    <a:srgbClr val="C0C0C0"/>
                  </a:outerShdw>
                </a:effectLst>
              </a:rPr>
              <a:t>How is genetic analysis perfomed?</a:t>
            </a:r>
          </a:p>
        </p:txBody>
      </p:sp>
      <p:sp>
        <p:nvSpPr>
          <p:cNvPr id="6" name="Rectangle 9"/>
          <p:cNvSpPr>
            <a:spLocks noChangeArrowheads="1"/>
          </p:cNvSpPr>
          <p:nvPr/>
        </p:nvSpPr>
        <p:spPr bwMode="auto">
          <a:xfrm>
            <a:off x="1219200" y="2555875"/>
            <a:ext cx="6858000" cy="2473325"/>
          </a:xfrm>
          <a:prstGeom prst="rect">
            <a:avLst/>
          </a:prstGeom>
          <a:noFill/>
          <a:ln w="9525">
            <a:noFill/>
            <a:miter lim="800000"/>
            <a:headEnd/>
            <a:tailEnd/>
          </a:ln>
          <a:effectLst/>
        </p:spPr>
        <p:txBody>
          <a:bodyPr>
            <a:spAutoFit/>
          </a:bodyPr>
          <a:lstStyle/>
          <a:p>
            <a:pPr marL="457200" indent="-457200">
              <a:lnSpc>
                <a:spcPct val="130000"/>
              </a:lnSpc>
              <a:buFontTx/>
              <a:buAutoNum type="arabicPeriod"/>
              <a:tabLst>
                <a:tab pos="973138" algn="l"/>
              </a:tabLst>
            </a:pPr>
            <a:r>
              <a:rPr lang="it-IT" sz="2000">
                <a:effectLst>
                  <a:outerShdw blurRad="38100" dist="38100" dir="2700000" algn="tl">
                    <a:srgbClr val="000000"/>
                  </a:outerShdw>
                </a:effectLst>
              </a:rPr>
              <a:t>Patient referral for MTC or family history of MTC</a:t>
            </a:r>
          </a:p>
          <a:p>
            <a:pPr marL="457200" indent="-457200">
              <a:lnSpc>
                <a:spcPct val="130000"/>
              </a:lnSpc>
              <a:buFontTx/>
              <a:buAutoNum type="arabicPeriod"/>
              <a:tabLst>
                <a:tab pos="973138" algn="l"/>
              </a:tabLst>
            </a:pPr>
            <a:r>
              <a:rPr lang="it-IT" sz="2000">
                <a:effectLst>
                  <a:outerShdw blurRad="38100" dist="38100" dir="2700000" algn="tl">
                    <a:srgbClr val="000000"/>
                  </a:outerShdw>
                </a:effectLst>
              </a:rPr>
              <a:t>History – evaluate family history </a:t>
            </a:r>
          </a:p>
          <a:p>
            <a:pPr marL="457200" indent="-457200">
              <a:lnSpc>
                <a:spcPct val="130000"/>
              </a:lnSpc>
              <a:buFontTx/>
              <a:buAutoNum type="arabicPeriod"/>
              <a:tabLst>
                <a:tab pos="973138" algn="l"/>
              </a:tabLst>
            </a:pPr>
            <a:r>
              <a:rPr lang="it-IT" sz="2000">
                <a:effectLst>
                  <a:outerShdw blurRad="38100" dist="38100" dir="2700000" algn="tl">
                    <a:srgbClr val="000000"/>
                  </a:outerShdw>
                </a:effectLst>
              </a:rPr>
              <a:t>Clinical examination</a:t>
            </a:r>
          </a:p>
          <a:p>
            <a:pPr marL="457200" indent="-457200">
              <a:lnSpc>
                <a:spcPct val="130000"/>
              </a:lnSpc>
              <a:buFontTx/>
              <a:buAutoNum type="arabicPeriod"/>
              <a:tabLst>
                <a:tab pos="973138" algn="l"/>
              </a:tabLst>
            </a:pPr>
            <a:r>
              <a:rPr lang="it-IT" sz="2000">
                <a:effectLst>
                  <a:outerShdw blurRad="38100" dist="38100" dir="2700000" algn="tl">
                    <a:srgbClr val="000000"/>
                  </a:outerShdw>
                </a:effectLst>
              </a:rPr>
              <a:t>Informed consent signature</a:t>
            </a:r>
          </a:p>
          <a:p>
            <a:pPr marL="457200" indent="-457200">
              <a:lnSpc>
                <a:spcPct val="130000"/>
              </a:lnSpc>
              <a:buFontTx/>
              <a:buAutoNum type="arabicPeriod"/>
              <a:tabLst>
                <a:tab pos="973138" algn="l"/>
              </a:tabLst>
            </a:pPr>
            <a:r>
              <a:rPr lang="it-IT" sz="2000">
                <a:effectLst>
                  <a:outerShdw blurRad="38100" dist="38100" dir="2700000" algn="tl">
                    <a:srgbClr val="000000"/>
                  </a:outerShdw>
                </a:effectLst>
              </a:rPr>
              <a:t>Blood withdrawal (no fasting needed)</a:t>
            </a:r>
          </a:p>
          <a:p>
            <a:pPr marL="457200" indent="-457200">
              <a:lnSpc>
                <a:spcPct val="130000"/>
              </a:lnSpc>
              <a:buFontTx/>
              <a:buAutoNum type="arabicPeriod"/>
              <a:tabLst>
                <a:tab pos="973138" algn="l"/>
              </a:tabLst>
            </a:pPr>
            <a:r>
              <a:rPr lang="it-IT" sz="2000">
                <a:effectLst>
                  <a:outerShdw blurRad="38100" dist="38100" dir="2700000" algn="tl">
                    <a:srgbClr val="000000"/>
                  </a:outerShdw>
                </a:effectLst>
              </a:rPr>
              <a:t>Sample sent to the Lab</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CR copies"/>
          <p:cNvPicPr>
            <a:picLocks noChangeAspect="1" noChangeArrowheads="1"/>
          </p:cNvPicPr>
          <p:nvPr/>
        </p:nvPicPr>
        <p:blipFill>
          <a:blip r:embed="rId3"/>
          <a:srcRect l="502" r="37959" b="8170"/>
          <a:stretch>
            <a:fillRect/>
          </a:stretch>
        </p:blipFill>
        <p:spPr bwMode="auto">
          <a:xfrm>
            <a:off x="1371600" y="1219200"/>
            <a:ext cx="2286000" cy="1746250"/>
          </a:xfrm>
          <a:prstGeom prst="rect">
            <a:avLst/>
          </a:prstGeom>
          <a:noFill/>
          <a:ln w="12700">
            <a:solidFill>
              <a:srgbClr val="000000"/>
            </a:solidFill>
            <a:miter lim="800000"/>
            <a:headEnd/>
            <a:tailEnd/>
          </a:ln>
        </p:spPr>
      </p:pic>
      <p:sp>
        <p:nvSpPr>
          <p:cNvPr id="237571" name="Text Box 3"/>
          <p:cNvSpPr txBox="1">
            <a:spLocks noChangeArrowheads="1"/>
          </p:cNvSpPr>
          <p:nvPr/>
        </p:nvSpPr>
        <p:spPr bwMode="auto">
          <a:xfrm>
            <a:off x="5359400" y="1143000"/>
            <a:ext cx="3708400" cy="822325"/>
          </a:xfrm>
          <a:prstGeom prst="rect">
            <a:avLst/>
          </a:prstGeom>
          <a:noFill/>
          <a:ln w="9525" algn="ctr">
            <a:noFill/>
            <a:miter lim="800000"/>
            <a:headEnd/>
            <a:tailEnd/>
          </a:ln>
          <a:effectLst/>
        </p:spPr>
        <p:txBody>
          <a:bodyPr>
            <a:spAutoFit/>
          </a:bodyPr>
          <a:lstStyle/>
          <a:p>
            <a:pPr algn="ctr"/>
            <a:r>
              <a:rPr lang="it-IT" sz="2400">
                <a:effectLst>
                  <a:outerShdw blurRad="38100" dist="38100" dir="2700000" algn="tl">
                    <a:srgbClr val="000000"/>
                  </a:outerShdw>
                </a:effectLst>
                <a:cs typeface="Times New Roman" pitchFamily="18" charset="0"/>
              </a:rPr>
              <a:t>GENOMIC DNA </a:t>
            </a:r>
          </a:p>
          <a:p>
            <a:pPr algn="ctr"/>
            <a:r>
              <a:rPr lang="it-IT" sz="2400">
                <a:effectLst>
                  <a:outerShdw blurRad="38100" dist="38100" dir="2700000" algn="tl">
                    <a:srgbClr val="000000"/>
                  </a:outerShdw>
                </a:effectLst>
                <a:cs typeface="Times New Roman" pitchFamily="18" charset="0"/>
              </a:rPr>
              <a:t>DIRECT SEQUENCING</a:t>
            </a:r>
          </a:p>
        </p:txBody>
      </p:sp>
      <p:sp>
        <p:nvSpPr>
          <p:cNvPr id="237572" name="Rectangle 4"/>
          <p:cNvSpPr>
            <a:spLocks noChangeArrowheads="1"/>
          </p:cNvSpPr>
          <p:nvPr/>
        </p:nvSpPr>
        <p:spPr bwMode="auto">
          <a:xfrm>
            <a:off x="1447800" y="838200"/>
            <a:ext cx="2209800" cy="304800"/>
          </a:xfrm>
          <a:prstGeom prst="rect">
            <a:avLst/>
          </a:prstGeom>
          <a:noFill/>
          <a:ln w="9525" algn="ctr">
            <a:noFill/>
            <a:miter lim="800000"/>
            <a:headEnd/>
            <a:tailEnd/>
          </a:ln>
          <a:effectLst/>
        </p:spPr>
        <p:txBody>
          <a:bodyPr>
            <a:spAutoFit/>
          </a:bodyPr>
          <a:lstStyle/>
          <a:p>
            <a:r>
              <a:rPr lang="it-IT" sz="1400">
                <a:effectLst>
                  <a:outerShdw blurRad="38100" dist="38100" dir="2700000" algn="tl">
                    <a:srgbClr val="000000"/>
                  </a:outerShdw>
                </a:effectLst>
                <a:cs typeface="Times New Roman" pitchFamily="18" charset="0"/>
              </a:rPr>
              <a:t>amplificazione del DNA</a:t>
            </a:r>
          </a:p>
        </p:txBody>
      </p:sp>
      <p:sp>
        <p:nvSpPr>
          <p:cNvPr id="237573" name="Rectangle 5"/>
          <p:cNvSpPr>
            <a:spLocks noChangeArrowheads="1"/>
          </p:cNvSpPr>
          <p:nvPr/>
        </p:nvSpPr>
        <p:spPr bwMode="auto">
          <a:xfrm>
            <a:off x="1447800" y="6403975"/>
            <a:ext cx="1149350" cy="304800"/>
          </a:xfrm>
          <a:prstGeom prst="rect">
            <a:avLst/>
          </a:prstGeom>
          <a:noFill/>
          <a:ln w="9525" algn="ctr">
            <a:noFill/>
            <a:miter lim="800000"/>
            <a:headEnd/>
            <a:tailEnd/>
          </a:ln>
          <a:effectLst/>
        </p:spPr>
        <p:txBody>
          <a:bodyPr wrap="none">
            <a:spAutoFit/>
          </a:bodyPr>
          <a:lstStyle/>
          <a:p>
            <a:r>
              <a:rPr lang="it-IT" sz="1400">
                <a:effectLst>
                  <a:outerShdw blurRad="38100" dist="38100" dir="2700000" algn="tl">
                    <a:srgbClr val="000000"/>
                  </a:outerShdw>
                </a:effectLst>
                <a:cs typeface="Times New Roman" pitchFamily="18" charset="0"/>
              </a:rPr>
              <a:t>purification</a:t>
            </a:r>
          </a:p>
        </p:txBody>
      </p:sp>
      <p:sp>
        <p:nvSpPr>
          <p:cNvPr id="237574" name="Text Box 6"/>
          <p:cNvSpPr txBox="1">
            <a:spLocks noChangeArrowheads="1"/>
          </p:cNvSpPr>
          <p:nvPr/>
        </p:nvSpPr>
        <p:spPr bwMode="auto">
          <a:xfrm>
            <a:off x="76200" y="4421188"/>
            <a:ext cx="1066800" cy="517525"/>
          </a:xfrm>
          <a:prstGeom prst="rect">
            <a:avLst/>
          </a:prstGeom>
          <a:noFill/>
          <a:ln w="9525" algn="ctr">
            <a:noFill/>
            <a:miter lim="800000"/>
            <a:headEnd/>
            <a:tailEnd/>
          </a:ln>
          <a:effectLst/>
        </p:spPr>
        <p:txBody>
          <a:bodyPr>
            <a:spAutoFit/>
          </a:bodyPr>
          <a:lstStyle/>
          <a:p>
            <a:pPr algn="ctr">
              <a:spcBef>
                <a:spcPct val="50000"/>
              </a:spcBef>
            </a:pPr>
            <a:r>
              <a:rPr lang="it-IT" sz="1400">
                <a:effectLst>
                  <a:outerShdw blurRad="38100" dist="38100" dir="2700000" algn="tl">
                    <a:srgbClr val="000000"/>
                  </a:outerShdw>
                </a:effectLst>
                <a:cs typeface="Times New Roman" pitchFamily="18" charset="0"/>
              </a:rPr>
              <a:t>DNA isolation</a:t>
            </a:r>
          </a:p>
        </p:txBody>
      </p:sp>
      <p:pic>
        <p:nvPicPr>
          <p:cNvPr id="237575" name="Picture 7" descr="1804"/>
          <p:cNvPicPr>
            <a:picLocks noChangeAspect="1" noChangeArrowheads="1"/>
          </p:cNvPicPr>
          <p:nvPr/>
        </p:nvPicPr>
        <p:blipFill>
          <a:blip r:embed="rId4"/>
          <a:srcRect t="9575" r="58028"/>
          <a:stretch>
            <a:fillRect/>
          </a:stretch>
        </p:blipFill>
        <p:spPr bwMode="auto">
          <a:xfrm>
            <a:off x="228600" y="1295400"/>
            <a:ext cx="588963" cy="3125788"/>
          </a:xfrm>
          <a:prstGeom prst="rect">
            <a:avLst/>
          </a:prstGeom>
          <a:noFill/>
          <a:ln w="9525">
            <a:solidFill>
              <a:srgbClr val="000000"/>
            </a:solidFill>
            <a:miter lim="800000"/>
            <a:headEnd/>
            <a:tailEnd/>
          </a:ln>
        </p:spPr>
      </p:pic>
      <p:sp>
        <p:nvSpPr>
          <p:cNvPr id="237576" name="Rectangle 8"/>
          <p:cNvSpPr>
            <a:spLocks noChangeArrowheads="1"/>
          </p:cNvSpPr>
          <p:nvPr/>
        </p:nvSpPr>
        <p:spPr bwMode="auto">
          <a:xfrm>
            <a:off x="6553200" y="4114800"/>
            <a:ext cx="76200" cy="152400"/>
          </a:xfrm>
          <a:prstGeom prst="rect">
            <a:avLst/>
          </a:prstGeom>
          <a:solidFill>
            <a:schemeClr val="bg1"/>
          </a:solidFill>
          <a:ln w="9525" algn="ctr">
            <a:noFill/>
            <a:miter lim="800000"/>
            <a:headEnd/>
            <a:tailEnd/>
          </a:ln>
          <a:effectLst/>
        </p:spPr>
        <p:txBody>
          <a:bodyPr anchor="ctr">
            <a:spAutoFit/>
          </a:bodyPr>
          <a:lstStyle/>
          <a:p>
            <a:endParaRPr lang="it-IT"/>
          </a:p>
        </p:txBody>
      </p:sp>
      <p:sp>
        <p:nvSpPr>
          <p:cNvPr id="237577" name="Rectangle 9"/>
          <p:cNvSpPr>
            <a:spLocks noChangeArrowheads="1"/>
          </p:cNvSpPr>
          <p:nvPr/>
        </p:nvSpPr>
        <p:spPr bwMode="auto">
          <a:xfrm>
            <a:off x="6553200" y="4648200"/>
            <a:ext cx="76200" cy="152400"/>
          </a:xfrm>
          <a:prstGeom prst="rect">
            <a:avLst/>
          </a:prstGeom>
          <a:solidFill>
            <a:schemeClr val="bg1"/>
          </a:solidFill>
          <a:ln w="9525" algn="ctr">
            <a:noFill/>
            <a:miter lim="800000"/>
            <a:headEnd/>
            <a:tailEnd/>
          </a:ln>
          <a:effectLst/>
        </p:spPr>
        <p:txBody>
          <a:bodyPr wrap="none" anchor="ctr">
            <a:spAutoFit/>
          </a:bodyPr>
          <a:lstStyle/>
          <a:p>
            <a:endParaRPr lang="it-IT"/>
          </a:p>
        </p:txBody>
      </p:sp>
      <p:sp>
        <p:nvSpPr>
          <p:cNvPr id="237578" name="Rectangle 10"/>
          <p:cNvSpPr>
            <a:spLocks noChangeArrowheads="1"/>
          </p:cNvSpPr>
          <p:nvPr/>
        </p:nvSpPr>
        <p:spPr bwMode="auto">
          <a:xfrm>
            <a:off x="6553200" y="4572000"/>
            <a:ext cx="76200" cy="304800"/>
          </a:xfrm>
          <a:prstGeom prst="rect">
            <a:avLst/>
          </a:prstGeom>
          <a:solidFill>
            <a:schemeClr val="bg1"/>
          </a:solidFill>
          <a:ln w="9525" algn="ctr">
            <a:noFill/>
            <a:miter lim="800000"/>
            <a:headEnd/>
            <a:tailEnd/>
          </a:ln>
          <a:effectLst/>
        </p:spPr>
        <p:txBody>
          <a:bodyPr wrap="none" anchor="ctr">
            <a:spAutoFit/>
          </a:bodyPr>
          <a:lstStyle/>
          <a:p>
            <a:endParaRPr lang="it-IT"/>
          </a:p>
        </p:txBody>
      </p:sp>
      <p:grpSp>
        <p:nvGrpSpPr>
          <p:cNvPr id="237579" name="Group 11"/>
          <p:cNvGrpSpPr>
            <a:grpSpLocks/>
          </p:cNvGrpSpPr>
          <p:nvPr/>
        </p:nvGrpSpPr>
        <p:grpSpPr bwMode="auto">
          <a:xfrm>
            <a:off x="1600200" y="3352800"/>
            <a:ext cx="914400" cy="3048000"/>
            <a:chOff x="1008" y="2160"/>
            <a:chExt cx="576" cy="1920"/>
          </a:xfrm>
        </p:grpSpPr>
        <p:grpSp>
          <p:nvGrpSpPr>
            <p:cNvPr id="237580" name="Group 12"/>
            <p:cNvGrpSpPr>
              <a:grpSpLocks/>
            </p:cNvGrpSpPr>
            <p:nvPr/>
          </p:nvGrpSpPr>
          <p:grpSpPr bwMode="auto">
            <a:xfrm>
              <a:off x="1008" y="2160"/>
              <a:ext cx="576" cy="1920"/>
              <a:chOff x="1008" y="2160"/>
              <a:chExt cx="576" cy="1920"/>
            </a:xfrm>
          </p:grpSpPr>
          <p:pic>
            <p:nvPicPr>
              <p:cNvPr id="237581" name="Picture 13" descr="1045"/>
              <p:cNvPicPr>
                <a:picLocks noChangeAspect="1" noChangeArrowheads="1"/>
              </p:cNvPicPr>
              <p:nvPr/>
            </p:nvPicPr>
            <p:blipFill>
              <a:blip r:embed="rId5"/>
              <a:srcRect l="17506" t="12000" r="53587"/>
              <a:stretch>
                <a:fillRect/>
              </a:stretch>
            </p:blipFill>
            <p:spPr bwMode="auto">
              <a:xfrm>
                <a:off x="1008" y="2160"/>
                <a:ext cx="576" cy="1920"/>
              </a:xfrm>
              <a:prstGeom prst="rect">
                <a:avLst/>
              </a:prstGeom>
              <a:noFill/>
              <a:ln w="9525">
                <a:solidFill>
                  <a:srgbClr val="000000"/>
                </a:solidFill>
                <a:miter lim="800000"/>
                <a:headEnd/>
                <a:tailEnd/>
              </a:ln>
            </p:spPr>
          </p:pic>
          <p:sp>
            <p:nvSpPr>
              <p:cNvPr id="237582" name="Rectangle 14"/>
              <p:cNvSpPr>
                <a:spLocks noChangeArrowheads="1"/>
              </p:cNvSpPr>
              <p:nvPr/>
            </p:nvSpPr>
            <p:spPr bwMode="auto">
              <a:xfrm>
                <a:off x="1392" y="2160"/>
                <a:ext cx="192" cy="288"/>
              </a:xfrm>
              <a:prstGeom prst="rect">
                <a:avLst/>
              </a:prstGeom>
              <a:noFill/>
              <a:ln w="9525" algn="ctr">
                <a:noFill/>
                <a:miter lim="800000"/>
                <a:headEnd/>
                <a:tailEnd/>
              </a:ln>
              <a:effectLst/>
            </p:spPr>
            <p:txBody>
              <a:bodyPr anchor="ctr">
                <a:spAutoFit/>
              </a:bodyPr>
              <a:lstStyle/>
              <a:p>
                <a:endParaRPr lang="it-IT"/>
              </a:p>
            </p:txBody>
          </p:sp>
        </p:grpSp>
        <p:pic>
          <p:nvPicPr>
            <p:cNvPr id="237583" name="Picture 15" descr="1045"/>
            <p:cNvPicPr>
              <a:picLocks noChangeAspect="1" noChangeArrowheads="1"/>
            </p:cNvPicPr>
            <p:nvPr/>
          </p:nvPicPr>
          <p:blipFill>
            <a:blip r:embed="rId5"/>
            <a:srcRect l="90262" t="11600" r="2736" b="35600"/>
            <a:stretch>
              <a:fillRect/>
            </a:stretch>
          </p:blipFill>
          <p:spPr bwMode="auto">
            <a:xfrm>
              <a:off x="1392" y="2256"/>
              <a:ext cx="192" cy="1488"/>
            </a:xfrm>
            <a:prstGeom prst="rect">
              <a:avLst/>
            </a:prstGeom>
            <a:noFill/>
          </p:spPr>
        </p:pic>
        <p:pic>
          <p:nvPicPr>
            <p:cNvPr id="237584" name="Picture 16" descr="1045"/>
            <p:cNvPicPr>
              <a:picLocks noChangeAspect="1" noChangeArrowheads="1"/>
            </p:cNvPicPr>
            <p:nvPr/>
          </p:nvPicPr>
          <p:blipFill>
            <a:blip r:embed="rId5"/>
            <a:srcRect l="86761" t="11600" r="9738" b="82001"/>
            <a:stretch>
              <a:fillRect/>
            </a:stretch>
          </p:blipFill>
          <p:spPr bwMode="auto">
            <a:xfrm>
              <a:off x="1440" y="2160"/>
              <a:ext cx="96" cy="192"/>
            </a:xfrm>
            <a:prstGeom prst="rect">
              <a:avLst/>
            </a:prstGeom>
            <a:noFill/>
          </p:spPr>
        </p:pic>
      </p:grpSp>
      <p:pic>
        <p:nvPicPr>
          <p:cNvPr id="237585" name="Picture 17" descr="mappadna"/>
          <p:cNvPicPr>
            <a:picLocks noChangeAspect="1" noChangeArrowheads="1"/>
          </p:cNvPicPr>
          <p:nvPr/>
        </p:nvPicPr>
        <p:blipFill>
          <a:blip r:embed="rId6"/>
          <a:srcRect t="3886" r="45599" b="2834"/>
          <a:stretch>
            <a:fillRect/>
          </a:stretch>
        </p:blipFill>
        <p:spPr bwMode="auto">
          <a:xfrm>
            <a:off x="3429000" y="4572000"/>
            <a:ext cx="1295400" cy="1828800"/>
          </a:xfrm>
          <a:prstGeom prst="rect">
            <a:avLst/>
          </a:prstGeom>
          <a:noFill/>
          <a:ln w="12700">
            <a:solidFill>
              <a:srgbClr val="000000"/>
            </a:solidFill>
            <a:miter lim="800000"/>
            <a:headEnd/>
            <a:tailEnd/>
          </a:ln>
        </p:spPr>
      </p:pic>
      <p:pic>
        <p:nvPicPr>
          <p:cNvPr id="237586" name="Picture 18" descr="elettroferogramma"/>
          <p:cNvPicPr>
            <a:picLocks noChangeAspect="1" noChangeArrowheads="1"/>
          </p:cNvPicPr>
          <p:nvPr/>
        </p:nvPicPr>
        <p:blipFill>
          <a:blip r:embed="rId7"/>
          <a:srcRect r="5811"/>
          <a:stretch>
            <a:fillRect/>
          </a:stretch>
        </p:blipFill>
        <p:spPr bwMode="auto">
          <a:xfrm>
            <a:off x="5791200" y="5562600"/>
            <a:ext cx="2362200" cy="885825"/>
          </a:xfrm>
          <a:prstGeom prst="rect">
            <a:avLst/>
          </a:prstGeom>
          <a:noFill/>
          <a:ln w="9525">
            <a:solidFill>
              <a:srgbClr val="000000"/>
            </a:solidFill>
            <a:miter lim="800000"/>
            <a:headEnd/>
            <a:tailEnd/>
          </a:ln>
        </p:spPr>
      </p:pic>
      <p:sp>
        <p:nvSpPr>
          <p:cNvPr id="237587" name="Rectangle 19"/>
          <p:cNvSpPr>
            <a:spLocks noChangeArrowheads="1"/>
          </p:cNvSpPr>
          <p:nvPr/>
        </p:nvSpPr>
        <p:spPr bwMode="auto">
          <a:xfrm>
            <a:off x="3063875" y="6403975"/>
            <a:ext cx="1846263" cy="304800"/>
          </a:xfrm>
          <a:prstGeom prst="rect">
            <a:avLst/>
          </a:prstGeom>
          <a:noFill/>
          <a:ln w="9525" algn="ctr">
            <a:noFill/>
            <a:miter lim="800000"/>
            <a:headEnd/>
            <a:tailEnd/>
          </a:ln>
          <a:effectLst/>
        </p:spPr>
        <p:txBody>
          <a:bodyPr wrap="none">
            <a:spAutoFit/>
          </a:bodyPr>
          <a:lstStyle/>
          <a:p>
            <a:r>
              <a:rPr lang="it-IT" sz="1400">
                <a:effectLst>
                  <a:outerShdw blurRad="38100" dist="38100" dir="2700000" algn="tl">
                    <a:srgbClr val="000000"/>
                  </a:outerShdw>
                </a:effectLst>
                <a:cs typeface="Times New Roman" pitchFamily="18" charset="0"/>
              </a:rPr>
              <a:t>Sequencing reaction</a:t>
            </a:r>
          </a:p>
        </p:txBody>
      </p:sp>
      <p:pic>
        <p:nvPicPr>
          <p:cNvPr id="237588" name="Picture 20" descr="Sequenziatore"/>
          <p:cNvPicPr>
            <a:picLocks noChangeAspect="1" noChangeArrowheads="1"/>
          </p:cNvPicPr>
          <p:nvPr/>
        </p:nvPicPr>
        <p:blipFill>
          <a:blip r:embed="rId8"/>
          <a:srcRect/>
          <a:stretch>
            <a:fillRect/>
          </a:stretch>
        </p:blipFill>
        <p:spPr bwMode="auto">
          <a:xfrm>
            <a:off x="6248400" y="3038475"/>
            <a:ext cx="2552700" cy="1914525"/>
          </a:xfrm>
          <a:prstGeom prst="rect">
            <a:avLst/>
          </a:prstGeom>
          <a:noFill/>
          <a:ln w="9525">
            <a:solidFill>
              <a:srgbClr val="000000"/>
            </a:solidFill>
            <a:miter lim="800000"/>
            <a:headEnd/>
            <a:tailEnd/>
          </a:ln>
        </p:spPr>
      </p:pic>
      <p:sp>
        <p:nvSpPr>
          <p:cNvPr id="237589" name="Rectangle 21"/>
          <p:cNvSpPr>
            <a:spLocks noChangeArrowheads="1"/>
          </p:cNvSpPr>
          <p:nvPr/>
        </p:nvSpPr>
        <p:spPr bwMode="auto">
          <a:xfrm>
            <a:off x="4267200" y="2517775"/>
            <a:ext cx="1243013" cy="304800"/>
          </a:xfrm>
          <a:prstGeom prst="rect">
            <a:avLst/>
          </a:prstGeom>
          <a:noFill/>
          <a:ln w="9525" algn="ctr">
            <a:noFill/>
            <a:miter lim="800000"/>
            <a:headEnd/>
            <a:tailEnd/>
          </a:ln>
          <a:effectLst/>
        </p:spPr>
        <p:txBody>
          <a:bodyPr wrap="none">
            <a:spAutoFit/>
          </a:bodyPr>
          <a:lstStyle/>
          <a:p>
            <a:r>
              <a:rPr lang="it-IT" sz="1400">
                <a:effectLst>
                  <a:outerShdw blurRad="38100" dist="38100" dir="2700000" algn="tl">
                    <a:srgbClr val="000000"/>
                  </a:outerShdw>
                </a:effectLst>
                <a:cs typeface="Times New Roman" pitchFamily="18" charset="0"/>
              </a:rPr>
              <a:t>denaturation</a:t>
            </a:r>
          </a:p>
        </p:txBody>
      </p:sp>
      <p:sp>
        <p:nvSpPr>
          <p:cNvPr id="237590" name="Rectangle 22"/>
          <p:cNvSpPr>
            <a:spLocks noChangeArrowheads="1"/>
          </p:cNvSpPr>
          <p:nvPr/>
        </p:nvSpPr>
        <p:spPr bwMode="auto">
          <a:xfrm>
            <a:off x="6570663" y="2670175"/>
            <a:ext cx="2241550" cy="304800"/>
          </a:xfrm>
          <a:prstGeom prst="rect">
            <a:avLst/>
          </a:prstGeom>
          <a:noFill/>
          <a:ln w="9525" algn="ctr">
            <a:noFill/>
            <a:miter lim="800000"/>
            <a:headEnd/>
            <a:tailEnd/>
          </a:ln>
          <a:effectLst/>
        </p:spPr>
        <p:txBody>
          <a:bodyPr wrap="none">
            <a:spAutoFit/>
          </a:bodyPr>
          <a:lstStyle/>
          <a:p>
            <a:r>
              <a:rPr lang="it-IT" sz="1400">
                <a:effectLst>
                  <a:outerShdw blurRad="38100" dist="38100" dir="2700000" algn="tl">
                    <a:srgbClr val="000000"/>
                  </a:outerShdw>
                </a:effectLst>
                <a:cs typeface="Times New Roman" pitchFamily="18" charset="0"/>
              </a:rPr>
              <a:t>Capillary electrophoresis</a:t>
            </a:r>
          </a:p>
        </p:txBody>
      </p:sp>
      <p:sp>
        <p:nvSpPr>
          <p:cNvPr id="237591" name="AutoShape 23"/>
          <p:cNvSpPr>
            <a:spLocks noChangeArrowheads="1"/>
          </p:cNvSpPr>
          <p:nvPr/>
        </p:nvSpPr>
        <p:spPr bwMode="auto">
          <a:xfrm>
            <a:off x="2438400" y="5257800"/>
            <a:ext cx="10668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CCFF"/>
          </a:solidFill>
          <a:ln w="9525" algn="ctr">
            <a:solidFill>
              <a:schemeClr val="tx1"/>
            </a:solidFill>
            <a:miter lim="800000"/>
            <a:headEnd/>
            <a:tailEnd/>
          </a:ln>
          <a:effectLst>
            <a:outerShdw dist="107763" dir="2700000" algn="ctr" rotWithShape="0">
              <a:srgbClr val="808080">
                <a:alpha val="50000"/>
              </a:srgbClr>
            </a:outerShdw>
          </a:effectLst>
        </p:spPr>
        <p:txBody>
          <a:bodyPr anchor="ctr">
            <a:spAutoFit/>
          </a:bodyPr>
          <a:lstStyle/>
          <a:p>
            <a:endParaRPr lang="it-IT"/>
          </a:p>
        </p:txBody>
      </p:sp>
      <p:sp>
        <p:nvSpPr>
          <p:cNvPr id="237592" name="AutoShape 24"/>
          <p:cNvSpPr>
            <a:spLocks noChangeArrowheads="1"/>
          </p:cNvSpPr>
          <p:nvPr/>
        </p:nvSpPr>
        <p:spPr bwMode="auto">
          <a:xfrm rot="16200000">
            <a:off x="4076700" y="4152900"/>
            <a:ext cx="7620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CCFF"/>
          </a:solidFill>
          <a:ln w="9525" algn="ctr">
            <a:solidFill>
              <a:schemeClr val="tx1"/>
            </a:solidFill>
            <a:miter lim="800000"/>
            <a:headEnd/>
            <a:tailEnd/>
          </a:ln>
          <a:effectLst/>
        </p:spPr>
        <p:txBody>
          <a:bodyPr anchor="ctr">
            <a:spAutoFit/>
          </a:bodyPr>
          <a:lstStyle/>
          <a:p>
            <a:endParaRPr lang="it-IT"/>
          </a:p>
        </p:txBody>
      </p:sp>
      <p:sp>
        <p:nvSpPr>
          <p:cNvPr id="237593" name="AutoShape 25"/>
          <p:cNvSpPr>
            <a:spLocks noChangeArrowheads="1"/>
          </p:cNvSpPr>
          <p:nvPr/>
        </p:nvSpPr>
        <p:spPr bwMode="auto">
          <a:xfrm>
            <a:off x="914400" y="14478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CCFF"/>
          </a:solidFill>
          <a:ln w="9525" algn="ctr">
            <a:solidFill>
              <a:schemeClr val="tx1"/>
            </a:solidFill>
            <a:miter lim="800000"/>
            <a:headEnd/>
            <a:tailEnd/>
          </a:ln>
          <a:effectLst>
            <a:outerShdw dist="107763" dir="2700000" algn="ctr" rotWithShape="0">
              <a:srgbClr val="808080">
                <a:alpha val="50000"/>
              </a:srgbClr>
            </a:outerShdw>
          </a:effectLst>
        </p:spPr>
        <p:txBody>
          <a:bodyPr wrap="none" anchor="ctr">
            <a:spAutoFit/>
          </a:bodyPr>
          <a:lstStyle/>
          <a:p>
            <a:endParaRPr lang="it-IT"/>
          </a:p>
        </p:txBody>
      </p:sp>
      <p:sp>
        <p:nvSpPr>
          <p:cNvPr id="237594" name="AutoShape 26"/>
          <p:cNvSpPr>
            <a:spLocks noChangeArrowheads="1"/>
          </p:cNvSpPr>
          <p:nvPr/>
        </p:nvSpPr>
        <p:spPr bwMode="auto">
          <a:xfrm rot="16200000">
            <a:off x="4572000" y="3048000"/>
            <a:ext cx="8382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CCFF"/>
          </a:solidFill>
          <a:ln w="9525" algn="ctr">
            <a:solidFill>
              <a:schemeClr val="tx1"/>
            </a:solidFill>
            <a:miter lim="800000"/>
            <a:headEnd/>
            <a:tailEnd/>
          </a:ln>
          <a:effectLst>
            <a:outerShdw dist="107763" dir="2700000" algn="ctr" rotWithShape="0">
              <a:srgbClr val="808080">
                <a:alpha val="50000"/>
              </a:srgbClr>
            </a:outerShdw>
          </a:effectLst>
        </p:spPr>
        <p:txBody>
          <a:bodyPr anchor="ctr">
            <a:spAutoFit/>
          </a:bodyPr>
          <a:lstStyle/>
          <a:p>
            <a:endParaRPr lang="it-IT"/>
          </a:p>
        </p:txBody>
      </p:sp>
      <p:sp>
        <p:nvSpPr>
          <p:cNvPr id="237595" name="AutoShape 27"/>
          <p:cNvSpPr>
            <a:spLocks noChangeArrowheads="1"/>
          </p:cNvSpPr>
          <p:nvPr/>
        </p:nvSpPr>
        <p:spPr bwMode="auto">
          <a:xfrm rot="5400000">
            <a:off x="6819900" y="5067300"/>
            <a:ext cx="7620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CCFF"/>
          </a:solidFill>
          <a:ln w="9525" algn="ctr">
            <a:solidFill>
              <a:schemeClr val="tx1"/>
            </a:solidFill>
            <a:miter lim="800000"/>
            <a:headEnd/>
            <a:tailEnd/>
          </a:ln>
          <a:effectLst>
            <a:outerShdw dist="107763" dir="2700000" algn="ctr" rotWithShape="0">
              <a:srgbClr val="808080">
                <a:alpha val="50000"/>
              </a:srgbClr>
            </a:outerShdw>
          </a:effectLst>
        </p:spPr>
        <p:txBody>
          <a:bodyPr anchor="ctr">
            <a:spAutoFit/>
          </a:bodyPr>
          <a:lstStyle/>
          <a:p>
            <a:endParaRPr lang="it-IT"/>
          </a:p>
        </p:txBody>
      </p:sp>
      <p:sp>
        <p:nvSpPr>
          <p:cNvPr id="237596" name="AutoShape 28"/>
          <p:cNvSpPr>
            <a:spLocks noChangeArrowheads="1"/>
          </p:cNvSpPr>
          <p:nvPr/>
        </p:nvSpPr>
        <p:spPr bwMode="auto">
          <a:xfrm rot="-392000">
            <a:off x="5413375" y="1979613"/>
            <a:ext cx="1981200" cy="1066800"/>
          </a:xfrm>
          <a:custGeom>
            <a:avLst/>
            <a:gdLst>
              <a:gd name="G0" fmla="+- 636255 0 0"/>
              <a:gd name="G1" fmla="+- -10817935 0 0"/>
              <a:gd name="G2" fmla="+- 636255 0 -10817935"/>
              <a:gd name="G3" fmla="+- 10800 0 0"/>
              <a:gd name="G4" fmla="+- 0 0 636255"/>
              <a:gd name="T0" fmla="*/ 360 256 1"/>
              <a:gd name="T1" fmla="*/ 0 256 1"/>
              <a:gd name="G5" fmla="+- G2 T0 T1"/>
              <a:gd name="G6" fmla="?: G2 G2 G5"/>
              <a:gd name="G7" fmla="+- 0 0 G6"/>
              <a:gd name="G8" fmla="+- 8112 0 0"/>
              <a:gd name="G9" fmla="+- 0 0 -10817935"/>
              <a:gd name="G10" fmla="+- 8112 0 2700"/>
              <a:gd name="G11" fmla="cos G10 636255"/>
              <a:gd name="G12" fmla="sin G10 636255"/>
              <a:gd name="G13" fmla="cos 13500 636255"/>
              <a:gd name="G14" fmla="sin 13500 636255"/>
              <a:gd name="G15" fmla="+- G11 10800 0"/>
              <a:gd name="G16" fmla="+- G12 10800 0"/>
              <a:gd name="G17" fmla="+- G13 10800 0"/>
              <a:gd name="G18" fmla="+- G14 10800 0"/>
              <a:gd name="G19" fmla="*/ 8112 1 2"/>
              <a:gd name="G20" fmla="+- G19 5400 0"/>
              <a:gd name="G21" fmla="cos G20 636255"/>
              <a:gd name="G22" fmla="sin G20 636255"/>
              <a:gd name="G23" fmla="+- G21 10800 0"/>
              <a:gd name="G24" fmla="+- G12 G23 G22"/>
              <a:gd name="G25" fmla="+- G22 G23 G11"/>
              <a:gd name="G26" fmla="cos 10800 636255"/>
              <a:gd name="G27" fmla="sin 10800 636255"/>
              <a:gd name="G28" fmla="cos 8112 636255"/>
              <a:gd name="G29" fmla="sin 8112 636255"/>
              <a:gd name="G30" fmla="+- G26 10800 0"/>
              <a:gd name="G31" fmla="+- G27 10800 0"/>
              <a:gd name="G32" fmla="+- G28 10800 0"/>
              <a:gd name="G33" fmla="+- G29 10800 0"/>
              <a:gd name="G34" fmla="+- G19 5400 0"/>
              <a:gd name="G35" fmla="cos G34 -10817935"/>
              <a:gd name="G36" fmla="sin G34 -10817935"/>
              <a:gd name="G37" fmla="+/ -10817935 636255 2"/>
              <a:gd name="T2" fmla="*/ 180 256 1"/>
              <a:gd name="T3" fmla="*/ 0 256 1"/>
              <a:gd name="G38" fmla="+- G37 T2 T3"/>
              <a:gd name="G39" fmla="?: G2 G37 G38"/>
              <a:gd name="G40" fmla="cos 10800 G39"/>
              <a:gd name="G41" fmla="sin 10800 G39"/>
              <a:gd name="G42" fmla="cos 8112 G39"/>
              <a:gd name="G43" fmla="sin 8112 G39"/>
              <a:gd name="G44" fmla="+- G40 10800 0"/>
              <a:gd name="G45" fmla="+- G41 10800 0"/>
              <a:gd name="G46" fmla="+- G42 10800 0"/>
              <a:gd name="G47" fmla="+- G43 10800 0"/>
              <a:gd name="G48" fmla="+- G35 10800 0"/>
              <a:gd name="G49" fmla="+- G36 10800 0"/>
              <a:gd name="T4" fmla="*/ 13104 w 21600"/>
              <a:gd name="T5" fmla="*/ 248 h 21600"/>
              <a:gd name="T6" fmla="*/ 1663 w 21600"/>
              <a:gd name="T7" fmla="*/ 8363 h 21600"/>
              <a:gd name="T8" fmla="*/ 12530 w 21600"/>
              <a:gd name="T9" fmla="*/ 2874 h 21600"/>
              <a:gd name="T10" fmla="*/ 24106 w 21600"/>
              <a:gd name="T11" fmla="*/ 13076 h 21600"/>
              <a:gd name="T12" fmla="*/ 19438 w 21600"/>
              <a:gd name="T13" fmla="*/ 16380 h 21600"/>
              <a:gd name="T14" fmla="*/ 16134 w 21600"/>
              <a:gd name="T15" fmla="*/ 1171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795" y="12167"/>
                </a:moveTo>
                <a:cubicBezTo>
                  <a:pt x="18873" y="11716"/>
                  <a:pt x="18912" y="11258"/>
                  <a:pt x="18912" y="10800"/>
                </a:cubicBezTo>
                <a:cubicBezTo>
                  <a:pt x="18912" y="6319"/>
                  <a:pt x="15280" y="2688"/>
                  <a:pt x="10800" y="2688"/>
                </a:cubicBezTo>
                <a:cubicBezTo>
                  <a:pt x="7124" y="2687"/>
                  <a:pt x="3908" y="5158"/>
                  <a:pt x="2961" y="8709"/>
                </a:cubicBezTo>
                <a:lnTo>
                  <a:pt x="364" y="8017"/>
                </a:lnTo>
                <a:cubicBezTo>
                  <a:pt x="1625" y="3289"/>
                  <a:pt x="5907" y="-1"/>
                  <a:pt x="10800" y="0"/>
                </a:cubicBezTo>
                <a:cubicBezTo>
                  <a:pt x="16764" y="0"/>
                  <a:pt x="21600" y="4835"/>
                  <a:pt x="21600" y="10800"/>
                </a:cubicBezTo>
                <a:cubicBezTo>
                  <a:pt x="21600" y="11410"/>
                  <a:pt x="21548" y="12019"/>
                  <a:pt x="21445" y="12621"/>
                </a:cubicBezTo>
                <a:lnTo>
                  <a:pt x="24106" y="13076"/>
                </a:lnTo>
                <a:lnTo>
                  <a:pt x="19438" y="16380"/>
                </a:lnTo>
                <a:lnTo>
                  <a:pt x="16134" y="11712"/>
                </a:lnTo>
                <a:lnTo>
                  <a:pt x="18795" y="12167"/>
                </a:lnTo>
                <a:close/>
              </a:path>
            </a:pathLst>
          </a:custGeom>
          <a:solidFill>
            <a:srgbClr val="66CCFF"/>
          </a:solidFill>
          <a:ln w="9525" algn="ctr">
            <a:solidFill>
              <a:schemeClr val="tx1"/>
            </a:solidFill>
            <a:miter lim="800000"/>
            <a:headEnd/>
            <a:tailEnd/>
          </a:ln>
          <a:effectLst>
            <a:outerShdw dist="107763" dir="2700000" algn="ctr" rotWithShape="0">
              <a:srgbClr val="808080">
                <a:alpha val="50000"/>
              </a:srgbClr>
            </a:outerShdw>
          </a:effectLst>
        </p:spPr>
        <p:txBody>
          <a:bodyPr anchor="ctr">
            <a:spAutoFit/>
          </a:bodyPr>
          <a:lstStyle/>
          <a:p>
            <a:endParaRPr lang="it-IT"/>
          </a:p>
        </p:txBody>
      </p:sp>
      <p:sp>
        <p:nvSpPr>
          <p:cNvPr id="237597" name="Rectangle 29"/>
          <p:cNvSpPr>
            <a:spLocks noChangeArrowheads="1"/>
          </p:cNvSpPr>
          <p:nvPr/>
        </p:nvSpPr>
        <p:spPr bwMode="auto">
          <a:xfrm>
            <a:off x="3981450" y="3660775"/>
            <a:ext cx="1149350" cy="304800"/>
          </a:xfrm>
          <a:prstGeom prst="rect">
            <a:avLst/>
          </a:prstGeom>
          <a:noFill/>
          <a:ln w="9525" algn="ctr">
            <a:noFill/>
            <a:miter lim="800000"/>
            <a:headEnd/>
            <a:tailEnd/>
          </a:ln>
          <a:effectLst/>
        </p:spPr>
        <p:txBody>
          <a:bodyPr wrap="none">
            <a:spAutoFit/>
          </a:bodyPr>
          <a:lstStyle/>
          <a:p>
            <a:r>
              <a:rPr lang="it-IT" sz="1400">
                <a:effectLst>
                  <a:outerShdw blurRad="38100" dist="38100" dir="2700000" algn="tl">
                    <a:srgbClr val="000000"/>
                  </a:outerShdw>
                </a:effectLst>
                <a:cs typeface="Times New Roman" pitchFamily="18" charset="0"/>
              </a:rPr>
              <a:t>purification</a:t>
            </a:r>
          </a:p>
        </p:txBody>
      </p:sp>
      <p:sp>
        <p:nvSpPr>
          <p:cNvPr id="237598" name="AutoShape 30"/>
          <p:cNvSpPr>
            <a:spLocks noChangeArrowheads="1"/>
          </p:cNvSpPr>
          <p:nvPr/>
        </p:nvSpPr>
        <p:spPr bwMode="auto">
          <a:xfrm rot="5400000">
            <a:off x="1485900" y="3009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CCFF"/>
          </a:solidFill>
          <a:ln w="9525" algn="ctr">
            <a:solidFill>
              <a:schemeClr val="tx1"/>
            </a:solidFill>
            <a:miter lim="800000"/>
            <a:headEnd/>
            <a:tailEnd/>
          </a:ln>
          <a:effectLst>
            <a:outerShdw dist="107763" dir="2700000" algn="ctr" rotWithShape="0">
              <a:srgbClr val="808080">
                <a:alpha val="50000"/>
              </a:srgbClr>
            </a:outerShdw>
          </a:effectLst>
        </p:spPr>
        <p:txBody>
          <a:bodyPr anchor="ctr">
            <a:spAutoFit/>
          </a:bodyPr>
          <a:lstStyle/>
          <a:p>
            <a:endParaRPr lang="it-IT"/>
          </a:p>
        </p:txBody>
      </p:sp>
      <p:pic>
        <p:nvPicPr>
          <p:cNvPr id="237603" name="Picture 4" descr="untitled"/>
          <p:cNvPicPr>
            <a:picLocks noChangeAspect="1" noChangeArrowheads="1"/>
          </p:cNvPicPr>
          <p:nvPr/>
        </p:nvPicPr>
        <p:blipFill>
          <a:blip r:embed="rId9">
            <a:lum bright="-20000" contrast="20000"/>
          </a:blip>
          <a:srcRect/>
          <a:stretch>
            <a:fillRect/>
          </a:stretch>
        </p:blipFill>
        <p:spPr bwMode="auto">
          <a:xfrm>
            <a:off x="3733800" y="1296988"/>
            <a:ext cx="1600200" cy="684212"/>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p:cNvSpPr>
            <a:spLocks noChangeArrowheads="1"/>
          </p:cNvSpPr>
          <p:nvPr/>
        </p:nvSpPr>
        <p:spPr bwMode="auto">
          <a:xfrm>
            <a:off x="381000" y="2895600"/>
            <a:ext cx="4105275" cy="10064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Electropherogram analysis</a:t>
            </a:r>
          </a:p>
          <a:p>
            <a:r>
              <a:rPr lang="it-IT" sz="2000">
                <a:effectLst>
                  <a:outerShdw blurRad="38100" dist="38100" dir="2700000" algn="tl">
                    <a:srgbClr val="000000"/>
                  </a:outerShdw>
                </a:effectLst>
              </a:rPr>
              <a:t>	by a Technicial</a:t>
            </a:r>
          </a:p>
          <a:p>
            <a:r>
              <a:rPr lang="it-IT" sz="2000">
                <a:effectLst>
                  <a:outerShdw blurRad="38100" dist="38100" dir="2700000" algn="tl">
                    <a:srgbClr val="000000"/>
                  </a:outerShdw>
                </a:effectLst>
              </a:rPr>
              <a:t>	by the Physicial in charge</a:t>
            </a:r>
          </a:p>
        </p:txBody>
      </p:sp>
      <p:pic>
        <p:nvPicPr>
          <p:cNvPr id="239619" name="Picture 13"/>
          <p:cNvPicPr>
            <a:picLocks noChangeAspect="1" noChangeArrowheads="1"/>
          </p:cNvPicPr>
          <p:nvPr/>
        </p:nvPicPr>
        <p:blipFill>
          <a:blip r:embed="rId3"/>
          <a:srcRect/>
          <a:stretch>
            <a:fillRect/>
          </a:stretch>
        </p:blipFill>
        <p:spPr bwMode="auto">
          <a:xfrm>
            <a:off x="152400" y="1143000"/>
            <a:ext cx="4479925" cy="1587500"/>
          </a:xfrm>
          <a:prstGeom prst="rect">
            <a:avLst/>
          </a:prstGeom>
          <a:noFill/>
          <a:ln w="28575" algn="ctr">
            <a:solidFill>
              <a:schemeClr val="tx1"/>
            </a:solidFill>
            <a:miter lim="800000"/>
            <a:headEnd/>
            <a:tailEnd/>
          </a:ln>
        </p:spPr>
      </p:pic>
      <p:sp>
        <p:nvSpPr>
          <p:cNvPr id="14" name="Rectangle 14"/>
          <p:cNvSpPr>
            <a:spLocks noChangeArrowheads="1"/>
          </p:cNvSpPr>
          <p:nvPr/>
        </p:nvSpPr>
        <p:spPr bwMode="auto">
          <a:xfrm>
            <a:off x="4876800" y="5448300"/>
            <a:ext cx="2133600" cy="495300"/>
          </a:xfrm>
          <a:prstGeom prst="rect">
            <a:avLst/>
          </a:prstGeom>
          <a:solidFill>
            <a:srgbClr val="FF0000"/>
          </a:solidFill>
          <a:ln w="38100">
            <a:solidFill>
              <a:schemeClr val="tx1"/>
            </a:solidFill>
            <a:miter lim="800000"/>
            <a:headEnd/>
            <a:tailEnd/>
          </a:ln>
        </p:spPr>
        <p:txBody>
          <a:bodyPr>
            <a:spAutoFit/>
          </a:bodyPr>
          <a:lstStyle/>
          <a:p>
            <a:pPr algn="ctr"/>
            <a:r>
              <a:rPr lang="it-IT" sz="2400">
                <a:effectLst>
                  <a:outerShdw blurRad="38100" dist="38100" dir="2700000" algn="tl">
                    <a:srgbClr val="000000"/>
                  </a:outerShdw>
                </a:effectLst>
              </a:rPr>
              <a:t>DIAGNOSIS</a:t>
            </a:r>
          </a:p>
        </p:txBody>
      </p:sp>
      <p:sp>
        <p:nvSpPr>
          <p:cNvPr id="2" name="Rectangle 12"/>
          <p:cNvSpPr>
            <a:spLocks noChangeArrowheads="1"/>
          </p:cNvSpPr>
          <p:nvPr/>
        </p:nvSpPr>
        <p:spPr bwMode="auto">
          <a:xfrm>
            <a:off x="1655763" y="4267200"/>
            <a:ext cx="4592637" cy="7016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Comparison with the normal sequence</a:t>
            </a:r>
          </a:p>
          <a:p>
            <a:r>
              <a:rPr lang="it-IT" sz="2000">
                <a:effectLst>
                  <a:outerShdw blurRad="38100" dist="38100" dir="2700000" algn="tl">
                    <a:srgbClr val="000000"/>
                  </a:outerShdw>
                </a:effectLst>
                <a:sym typeface="Wingdings" pitchFamily="2" charset="2"/>
              </a:rPr>
              <a:t>	 </a:t>
            </a:r>
            <a:r>
              <a:rPr lang="it-IT" sz="2000">
                <a:effectLst>
                  <a:outerShdw blurRad="38100" dist="38100" dir="2700000" algn="tl">
                    <a:srgbClr val="000000"/>
                  </a:outerShdw>
                </a:effectLst>
              </a:rPr>
              <a:t>any SNP?</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ChangeArrowheads="1"/>
          </p:cNvSpPr>
          <p:nvPr/>
        </p:nvSpPr>
        <p:spPr bwMode="auto">
          <a:xfrm>
            <a:off x="2771775" y="4572000"/>
            <a:ext cx="3671888" cy="274638"/>
          </a:xfrm>
          <a:prstGeom prst="rect">
            <a:avLst/>
          </a:prstGeom>
          <a:noFill/>
          <a:ln w="9525">
            <a:noFill/>
            <a:miter lim="800000"/>
            <a:headEnd/>
            <a:tailEnd/>
          </a:ln>
          <a:effectLst/>
        </p:spPr>
        <p:txBody>
          <a:bodyPr>
            <a:spAutoFit/>
          </a:bodyPr>
          <a:lstStyle/>
          <a:p>
            <a:r>
              <a:rPr lang="it-IT" sz="1200">
                <a:effectLst>
                  <a:outerShdw blurRad="38100" dist="38100" dir="2700000" algn="tl">
                    <a:srgbClr val="000000"/>
                  </a:outerShdw>
                </a:effectLst>
                <a:latin typeface="Times New Roman" pitchFamily="18" charset="0"/>
              </a:rPr>
              <a:t>Brandi et al. 2001 J Clin Endocrinol Metab 86: 5658–71</a:t>
            </a:r>
          </a:p>
        </p:txBody>
      </p:sp>
      <p:graphicFrame>
        <p:nvGraphicFramePr>
          <p:cNvPr id="241668" name="Group 4"/>
          <p:cNvGraphicFramePr>
            <a:graphicFrameLocks noGrp="1"/>
          </p:cNvGraphicFramePr>
          <p:nvPr/>
        </p:nvGraphicFramePr>
        <p:xfrm>
          <a:off x="2012950" y="1524000"/>
          <a:ext cx="5149850" cy="3041650"/>
        </p:xfrm>
        <a:graphic>
          <a:graphicData uri="http://schemas.openxmlformats.org/drawingml/2006/table">
            <a:tbl>
              <a:tblPr/>
              <a:tblGrid>
                <a:gridCol w="1295400"/>
                <a:gridCol w="1411288"/>
                <a:gridCol w="2443162"/>
              </a:tblGrid>
              <a:tr h="7556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Risk level</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Risk</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RET genotype</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(mutation in codon)</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7556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3</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Highest</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883, 918, 922</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7699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2</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High</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634, 630, 609, 611, 618, 620</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7556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1</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Least high</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768, 790, 791, 804, 891 </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bl>
          </a:graphicData>
        </a:graphic>
      </p:graphicFrame>
      <p:sp>
        <p:nvSpPr>
          <p:cNvPr id="241690" name="Rectangle 26"/>
          <p:cNvSpPr>
            <a:spLocks noChangeArrowheads="1"/>
          </p:cNvSpPr>
          <p:nvPr/>
        </p:nvSpPr>
        <p:spPr bwMode="auto">
          <a:xfrm>
            <a:off x="685800" y="5029200"/>
            <a:ext cx="7696200" cy="701675"/>
          </a:xfrm>
          <a:prstGeom prst="rect">
            <a:avLst/>
          </a:prstGeom>
          <a:noFill/>
          <a:ln w="9525">
            <a:noFill/>
            <a:miter lim="800000"/>
            <a:headEnd/>
            <a:tailEnd/>
          </a:ln>
          <a:effectLst/>
        </p:spPr>
        <p:txBody>
          <a:bodyPr>
            <a:spAutoFit/>
          </a:bodyPr>
          <a:lstStyle/>
          <a:p>
            <a:pPr>
              <a:spcBef>
                <a:spcPct val="50000"/>
              </a:spcBef>
            </a:pPr>
            <a:r>
              <a:rPr lang="it-IT" sz="2000">
                <a:effectLst>
                  <a:outerShdw blurRad="38100" dist="38100" dir="2700000" algn="tl">
                    <a:srgbClr val="000000"/>
                  </a:outerShdw>
                </a:effectLst>
              </a:rPr>
              <a:t>mutation site is one of the most important determining factors of risk and age-related penetrance of a specific RET mutation</a:t>
            </a:r>
          </a:p>
        </p:txBody>
      </p:sp>
      <p:sp>
        <p:nvSpPr>
          <p:cNvPr id="241691" name="Rectangle 27"/>
          <p:cNvSpPr>
            <a:spLocks noChangeArrowheads="1"/>
          </p:cNvSpPr>
          <p:nvPr/>
        </p:nvSpPr>
        <p:spPr bwMode="auto">
          <a:xfrm>
            <a:off x="3130550" y="5791200"/>
            <a:ext cx="3041650" cy="274638"/>
          </a:xfrm>
          <a:prstGeom prst="rect">
            <a:avLst/>
          </a:prstGeom>
          <a:noFill/>
          <a:ln w="9525">
            <a:noFill/>
            <a:miter lim="800000"/>
            <a:headEnd/>
            <a:tailEnd/>
          </a:ln>
          <a:effectLst/>
        </p:spPr>
        <p:txBody>
          <a:bodyPr wrap="none">
            <a:spAutoFit/>
          </a:bodyPr>
          <a:lstStyle/>
          <a:p>
            <a:r>
              <a:rPr lang="it-IT" sz="1200">
                <a:effectLst>
                  <a:outerShdw blurRad="38100" dist="38100" dir="2700000" algn="tl">
                    <a:srgbClr val="000000"/>
                  </a:outerShdw>
                </a:effectLst>
                <a:latin typeface="Times New Roman" pitchFamily="18" charset="0"/>
              </a:rPr>
              <a:t>Moore et al. 2008 Pediatr Surg Int 24:521–530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5" name="Picture 3" descr="RETpointMutFig3"/>
          <p:cNvPicPr>
            <a:picLocks noChangeAspect="1" noChangeArrowheads="1"/>
          </p:cNvPicPr>
          <p:nvPr/>
        </p:nvPicPr>
        <p:blipFill>
          <a:blip r:embed="rId3"/>
          <a:srcRect/>
          <a:stretch>
            <a:fillRect/>
          </a:stretch>
        </p:blipFill>
        <p:spPr bwMode="auto">
          <a:xfrm>
            <a:off x="1676400" y="1371600"/>
            <a:ext cx="6121400" cy="46482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ChangeArrowheads="1"/>
          </p:cNvSpPr>
          <p:nvPr/>
        </p:nvSpPr>
        <p:spPr bwMode="auto">
          <a:xfrm>
            <a:off x="611188" y="1201738"/>
            <a:ext cx="2205037" cy="466725"/>
          </a:xfrm>
          <a:prstGeom prst="rect">
            <a:avLst/>
          </a:prstGeom>
          <a:solidFill>
            <a:schemeClr val="hlink"/>
          </a:solidFill>
          <a:ln w="9525">
            <a:solidFill>
              <a:schemeClr val="tx1"/>
            </a:solidFill>
            <a:miter lim="800000"/>
            <a:headEnd/>
            <a:tailEnd/>
          </a:ln>
          <a:effectLst/>
        </p:spPr>
        <p:txBody>
          <a:bodyPr wrap="none">
            <a:spAutoFit/>
          </a:bodyPr>
          <a:lstStyle/>
          <a:p>
            <a:r>
              <a:rPr lang="it-IT" sz="2400">
                <a:effectLst>
                  <a:outerShdw blurRad="38100" dist="38100" dir="2700000" algn="tl">
                    <a:srgbClr val="000000"/>
                  </a:outerShdw>
                </a:effectLst>
              </a:rPr>
              <a:t>Sporadic MTC</a:t>
            </a:r>
          </a:p>
        </p:txBody>
      </p:sp>
      <p:sp>
        <p:nvSpPr>
          <p:cNvPr id="245764" name="Rectangle 4"/>
          <p:cNvSpPr>
            <a:spLocks noChangeArrowheads="1"/>
          </p:cNvSpPr>
          <p:nvPr/>
        </p:nvSpPr>
        <p:spPr bwMode="auto">
          <a:xfrm>
            <a:off x="1066800" y="1828800"/>
            <a:ext cx="6831013"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40-50% of sporadic MTC display </a:t>
            </a:r>
            <a:r>
              <a:rPr lang="it-IT" sz="2000" u="sng">
                <a:effectLst>
                  <a:outerShdw blurRad="38100" dist="38100" dir="2700000" algn="tl">
                    <a:srgbClr val="000000"/>
                  </a:outerShdw>
                </a:effectLst>
              </a:rPr>
              <a:t>somatic RET mutations</a:t>
            </a:r>
          </a:p>
        </p:txBody>
      </p:sp>
      <p:sp>
        <p:nvSpPr>
          <p:cNvPr id="245765" name="Rectangle 5"/>
          <p:cNvSpPr>
            <a:spLocks noChangeArrowheads="1"/>
          </p:cNvSpPr>
          <p:nvPr/>
        </p:nvSpPr>
        <p:spPr bwMode="auto">
          <a:xfrm>
            <a:off x="381000" y="2209800"/>
            <a:ext cx="8534400" cy="457200"/>
          </a:xfrm>
          <a:prstGeom prst="rect">
            <a:avLst/>
          </a:prstGeom>
          <a:noFill/>
          <a:ln w="9525">
            <a:noFill/>
            <a:miter lim="800000"/>
            <a:headEnd/>
            <a:tailEnd/>
          </a:ln>
          <a:effectLst/>
        </p:spPr>
        <p:txBody>
          <a:bodyPr>
            <a:spAutoFit/>
          </a:bodyPr>
          <a:lstStyle/>
          <a:p>
            <a:r>
              <a:rPr lang="it-IT" sz="1200">
                <a:effectLst>
                  <a:outerShdw blurRad="38100" dist="38100" dir="2700000" algn="tl">
                    <a:srgbClr val="000000"/>
                  </a:outerShdw>
                </a:effectLst>
                <a:latin typeface="Times New Roman" pitchFamily="18" charset="0"/>
              </a:rPr>
              <a:t>Romei et al. 1996 J Clin Endocrinol Metab 81:1619–1622		Zedenius et al. 1995 J Clin Endocrinol Metab 80:3088–3090</a:t>
            </a:r>
          </a:p>
          <a:p>
            <a:r>
              <a:rPr lang="it-IT" sz="1200">
                <a:effectLst>
                  <a:outerShdw blurRad="38100" dist="38100" dir="2700000" algn="tl">
                    <a:srgbClr val="000000"/>
                  </a:outerShdw>
                </a:effectLst>
                <a:latin typeface="Times New Roman" pitchFamily="18" charset="0"/>
              </a:rPr>
              <a:t>Schilling et al. 2001 Int J Cancer 95:62–66			Zedenius et al. 1998 Cancer Detect Prev 22:544–548</a:t>
            </a:r>
          </a:p>
        </p:txBody>
      </p:sp>
      <p:pic>
        <p:nvPicPr>
          <p:cNvPr id="245766" name="Picture 6"/>
          <p:cNvPicPr>
            <a:picLocks noChangeAspect="1" noChangeArrowheads="1"/>
          </p:cNvPicPr>
          <p:nvPr/>
        </p:nvPicPr>
        <p:blipFill>
          <a:blip r:embed="rId3"/>
          <a:srcRect/>
          <a:stretch>
            <a:fillRect/>
          </a:stretch>
        </p:blipFill>
        <p:spPr bwMode="auto">
          <a:xfrm>
            <a:off x="914400" y="3352800"/>
            <a:ext cx="3271838" cy="3278188"/>
          </a:xfrm>
          <a:prstGeom prst="rect">
            <a:avLst/>
          </a:prstGeom>
          <a:noFill/>
          <a:ln w="9525">
            <a:noFill/>
            <a:miter lim="800000"/>
            <a:headEnd/>
            <a:tailEnd/>
          </a:ln>
          <a:effectLst/>
        </p:spPr>
      </p:pic>
      <p:sp>
        <p:nvSpPr>
          <p:cNvPr id="245767" name="Rectangle 7"/>
          <p:cNvSpPr>
            <a:spLocks noChangeArrowheads="1"/>
          </p:cNvSpPr>
          <p:nvPr/>
        </p:nvSpPr>
        <p:spPr bwMode="auto">
          <a:xfrm>
            <a:off x="4419600" y="3581400"/>
            <a:ext cx="4572000" cy="2014538"/>
          </a:xfrm>
          <a:prstGeom prst="rect">
            <a:avLst/>
          </a:prstGeom>
          <a:noFill/>
          <a:ln w="9525">
            <a:noFill/>
            <a:miter lim="800000"/>
            <a:headEnd/>
            <a:tailEnd/>
          </a:ln>
          <a:effectLst/>
        </p:spPr>
        <p:txBody>
          <a:bodyPr>
            <a:spAutoFit/>
          </a:bodyPr>
          <a:lstStyle/>
          <a:p>
            <a:pPr marL="187325" indent="-187325"/>
            <a:r>
              <a:rPr lang="it-IT">
                <a:effectLst>
                  <a:outerShdw blurRad="38100" dist="38100" dir="2700000" algn="tl">
                    <a:srgbClr val="000000"/>
                  </a:outerShdw>
                </a:effectLst>
              </a:rPr>
              <a:t>Somatic RET</a:t>
            </a:r>
            <a:r>
              <a:rPr lang="it-IT" i="1">
                <a:effectLst>
                  <a:outerShdw blurRad="38100" dist="38100" dir="2700000" algn="tl">
                    <a:srgbClr val="000000"/>
                  </a:outerShdw>
                </a:effectLst>
              </a:rPr>
              <a:t> </a:t>
            </a:r>
            <a:r>
              <a:rPr lang="it-IT">
                <a:effectLst>
                  <a:outerShdw blurRad="38100" dist="38100" dir="2700000" algn="tl">
                    <a:srgbClr val="000000"/>
                  </a:outerShdw>
                </a:effectLst>
              </a:rPr>
              <a:t>mutations correlate with </a:t>
            </a:r>
          </a:p>
          <a:p>
            <a:pPr marL="187325" indent="-187325">
              <a:buFontTx/>
              <a:buChar char="•"/>
            </a:pPr>
            <a:r>
              <a:rPr lang="it-IT">
                <a:effectLst>
                  <a:outerShdw blurRad="38100" dist="38100" dir="2700000" algn="tl">
                    <a:srgbClr val="000000"/>
                  </a:outerShdw>
                </a:effectLst>
              </a:rPr>
              <a:t>presence of lymph node metastases at diagnosis</a:t>
            </a:r>
          </a:p>
          <a:p>
            <a:pPr marL="187325" indent="-187325">
              <a:buFontTx/>
              <a:buChar char="•"/>
            </a:pPr>
            <a:r>
              <a:rPr lang="it-IT">
                <a:effectLst>
                  <a:outerShdw blurRad="38100" dist="38100" dir="2700000" algn="tl">
                    <a:srgbClr val="000000"/>
                  </a:outerShdw>
                </a:effectLst>
              </a:rPr>
              <a:t>worse outcome</a:t>
            </a:r>
          </a:p>
          <a:p>
            <a:pPr marL="187325" indent="-187325">
              <a:buFontTx/>
              <a:buChar char="•"/>
            </a:pPr>
            <a:r>
              <a:rPr lang="it-IT">
                <a:effectLst>
                  <a:outerShdw blurRad="38100" dist="38100" dir="2700000" algn="tl">
                    <a:srgbClr val="000000"/>
                  </a:outerShdw>
                </a:effectLst>
              </a:rPr>
              <a:t>disease persistence after surgery</a:t>
            </a:r>
          </a:p>
          <a:p>
            <a:pPr marL="187325" indent="-187325">
              <a:buFontTx/>
              <a:buChar char="•"/>
            </a:pPr>
            <a:r>
              <a:rPr lang="it-IT">
                <a:effectLst>
                  <a:outerShdw blurRad="38100" dist="38100" dir="2700000" algn="tl">
                    <a:srgbClr val="000000"/>
                  </a:outerShdw>
                </a:effectLst>
              </a:rPr>
              <a:t>lower survival rate </a:t>
            </a:r>
          </a:p>
          <a:p>
            <a:pPr marL="187325" indent="-187325">
              <a:buFontTx/>
              <a:buChar char="•"/>
            </a:pPr>
            <a:endParaRPr lang="it-IT">
              <a:effectLst>
                <a:outerShdw blurRad="38100" dist="38100" dir="2700000" algn="tl">
                  <a:srgbClr val="000000"/>
                </a:outerShdw>
              </a:effectLst>
            </a:endParaRPr>
          </a:p>
        </p:txBody>
      </p:sp>
      <p:sp>
        <p:nvSpPr>
          <p:cNvPr id="245768" name="Rectangle 8"/>
          <p:cNvSpPr>
            <a:spLocks noChangeArrowheads="1"/>
          </p:cNvSpPr>
          <p:nvPr/>
        </p:nvSpPr>
        <p:spPr bwMode="auto">
          <a:xfrm>
            <a:off x="4724400" y="5867400"/>
            <a:ext cx="3429000" cy="228600"/>
          </a:xfrm>
          <a:prstGeom prst="rect">
            <a:avLst/>
          </a:prstGeom>
          <a:noFill/>
          <a:ln w="9525">
            <a:noFill/>
            <a:miter lim="800000"/>
            <a:headEnd/>
            <a:tailEnd/>
          </a:ln>
          <a:effectLst/>
        </p:spPr>
        <p:txBody>
          <a:bodyPr bIns="0">
            <a:spAutoFit/>
          </a:bodyPr>
          <a:lstStyle/>
          <a:p>
            <a:pPr algn="just"/>
            <a:r>
              <a:rPr lang="en-GB" sz="1200">
                <a:latin typeface="Times New Roman" pitchFamily="18" charset="0"/>
                <a:cs typeface="Times New Roman" pitchFamily="18" charset="0"/>
              </a:rPr>
              <a:t>Elisei et al. 2008 J Clin Endocrinol Metab 93:682-7</a:t>
            </a:r>
            <a:endParaRPr lang="en-US" sz="900">
              <a:latin typeface="Times New Roman" pitchFamily="18" charset="0"/>
              <a:cs typeface="Times New Roman" pitchFamily="18" charset="0"/>
            </a:endParaRPr>
          </a:p>
        </p:txBody>
      </p:sp>
      <p:sp>
        <p:nvSpPr>
          <p:cNvPr id="245769" name="Rectangle 9"/>
          <p:cNvSpPr>
            <a:spLocks noChangeArrowheads="1"/>
          </p:cNvSpPr>
          <p:nvPr/>
        </p:nvSpPr>
        <p:spPr bwMode="auto">
          <a:xfrm>
            <a:off x="5105400" y="5410200"/>
            <a:ext cx="2509838" cy="366713"/>
          </a:xfrm>
          <a:prstGeom prst="rect">
            <a:avLst/>
          </a:prstGeom>
          <a:solidFill>
            <a:schemeClr val="hlink"/>
          </a:solidFill>
          <a:ln w="9525">
            <a:noFill/>
            <a:miter lim="800000"/>
            <a:headEnd/>
            <a:tailEnd/>
          </a:ln>
          <a:effectLst/>
        </p:spPr>
        <p:txBody>
          <a:bodyPr wrap="none">
            <a:spAutoFit/>
          </a:bodyPr>
          <a:lstStyle/>
          <a:p>
            <a:r>
              <a:rPr lang="it-IT">
                <a:effectLst>
                  <a:outerShdw blurRad="38100" dist="38100" dir="2700000" algn="tl">
                    <a:srgbClr val="000000"/>
                  </a:outerShdw>
                </a:effectLst>
              </a:rPr>
              <a:t>bad prognostic factor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1" name="Picture 3" descr="j0097879[1]"/>
          <p:cNvPicPr>
            <a:picLocks noChangeAspect="1" noChangeArrowheads="1"/>
          </p:cNvPicPr>
          <p:nvPr/>
        </p:nvPicPr>
        <p:blipFill>
          <a:blip r:embed="rId3"/>
          <a:srcRect/>
          <a:stretch>
            <a:fillRect/>
          </a:stretch>
        </p:blipFill>
        <p:spPr bwMode="auto">
          <a:xfrm>
            <a:off x="7164388" y="1196975"/>
            <a:ext cx="1660525" cy="1801813"/>
          </a:xfrm>
          <a:prstGeom prst="rect">
            <a:avLst/>
          </a:prstGeom>
          <a:noFill/>
        </p:spPr>
      </p:pic>
      <p:pic>
        <p:nvPicPr>
          <p:cNvPr id="247812" name="Picture 4" descr="RETpointMutFig4"/>
          <p:cNvPicPr>
            <a:picLocks noChangeAspect="1" noChangeArrowheads="1"/>
          </p:cNvPicPr>
          <p:nvPr/>
        </p:nvPicPr>
        <p:blipFill>
          <a:blip r:embed="rId4"/>
          <a:srcRect/>
          <a:stretch>
            <a:fillRect/>
          </a:stretch>
        </p:blipFill>
        <p:spPr bwMode="auto">
          <a:xfrm>
            <a:off x="1258888" y="1125538"/>
            <a:ext cx="4591050" cy="55245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9" name="Picture 3" descr="j0216702[1]"/>
          <p:cNvPicPr>
            <a:picLocks noChangeAspect="1" noChangeArrowheads="1"/>
          </p:cNvPicPr>
          <p:nvPr/>
        </p:nvPicPr>
        <p:blipFill>
          <a:blip r:embed="rId3"/>
          <a:srcRect/>
          <a:stretch>
            <a:fillRect/>
          </a:stretch>
        </p:blipFill>
        <p:spPr bwMode="auto">
          <a:xfrm>
            <a:off x="7259638" y="2751138"/>
            <a:ext cx="1719262" cy="1819275"/>
          </a:xfrm>
          <a:prstGeom prst="rect">
            <a:avLst/>
          </a:prstGeom>
          <a:noFill/>
        </p:spPr>
      </p:pic>
      <p:sp>
        <p:nvSpPr>
          <p:cNvPr id="249860" name="Rectangle 4"/>
          <p:cNvSpPr>
            <a:spLocks noChangeArrowheads="1"/>
          </p:cNvSpPr>
          <p:nvPr/>
        </p:nvSpPr>
        <p:spPr bwMode="auto">
          <a:xfrm>
            <a:off x="381000" y="1371600"/>
            <a:ext cx="2030413" cy="519113"/>
          </a:xfrm>
          <a:prstGeom prst="rect">
            <a:avLst/>
          </a:prstGeom>
          <a:solidFill>
            <a:schemeClr val="tx1"/>
          </a:solidFill>
          <a:ln w="9525">
            <a:noFill/>
            <a:miter lim="800000"/>
            <a:headEnd/>
            <a:tailEnd/>
          </a:ln>
          <a:effectLst/>
        </p:spPr>
        <p:txBody>
          <a:bodyPr>
            <a:spAutoFit/>
          </a:bodyPr>
          <a:lstStyle/>
          <a:p>
            <a:pPr algn="ctr">
              <a:spcBef>
                <a:spcPct val="50000"/>
              </a:spcBef>
            </a:pPr>
            <a:r>
              <a:rPr lang="it-IT" sz="2800">
                <a:solidFill>
                  <a:schemeClr val="hlink"/>
                </a:solidFill>
                <a:effectLst>
                  <a:outerShdw blurRad="38100" dist="38100" dir="2700000" algn="tl">
                    <a:srgbClr val="C0C0C0"/>
                  </a:outerShdw>
                </a:effectLst>
              </a:rPr>
              <a:t>SURGERY</a:t>
            </a:r>
          </a:p>
        </p:txBody>
      </p:sp>
      <p:sp>
        <p:nvSpPr>
          <p:cNvPr id="249861" name="Rectangle 5"/>
          <p:cNvSpPr>
            <a:spLocks noChangeArrowheads="1"/>
          </p:cNvSpPr>
          <p:nvPr/>
        </p:nvSpPr>
        <p:spPr bwMode="auto">
          <a:xfrm>
            <a:off x="1620838" y="5948363"/>
            <a:ext cx="5111750" cy="396875"/>
          </a:xfrm>
          <a:prstGeom prst="rect">
            <a:avLst/>
          </a:prstGeom>
          <a:noFill/>
          <a:ln w="9525">
            <a:noFill/>
            <a:miter lim="800000"/>
            <a:headEnd/>
            <a:tailEnd/>
          </a:ln>
          <a:effectLst/>
        </p:spPr>
        <p:txBody>
          <a:bodyPr>
            <a:spAutoFit/>
          </a:bodyPr>
          <a:lstStyle/>
          <a:p>
            <a:r>
              <a:rPr lang="it-IT" sz="2000">
                <a:effectLst>
                  <a:outerShdw blurRad="38100" dist="38100" dir="2700000" algn="tl">
                    <a:srgbClr val="000000"/>
                  </a:outerShdw>
                </a:effectLst>
              </a:rPr>
              <a:t>undetectable CT levels in &gt; 95% of cases</a:t>
            </a:r>
          </a:p>
        </p:txBody>
      </p:sp>
      <p:sp>
        <p:nvSpPr>
          <p:cNvPr id="249862" name="Rectangle 6"/>
          <p:cNvSpPr>
            <a:spLocks noChangeArrowheads="1"/>
          </p:cNvSpPr>
          <p:nvPr/>
        </p:nvSpPr>
        <p:spPr bwMode="auto">
          <a:xfrm>
            <a:off x="971550" y="5013325"/>
            <a:ext cx="5257800" cy="701675"/>
          </a:xfrm>
          <a:prstGeom prst="rect">
            <a:avLst/>
          </a:prstGeom>
          <a:noFill/>
          <a:ln w="9525">
            <a:noFill/>
            <a:miter lim="800000"/>
            <a:headEnd/>
            <a:tailEnd/>
          </a:ln>
          <a:effectLst/>
        </p:spPr>
        <p:txBody>
          <a:bodyPr>
            <a:spAutoFit/>
          </a:bodyPr>
          <a:lstStyle/>
          <a:p>
            <a:r>
              <a:rPr lang="it-IT" sz="2000">
                <a:effectLst>
                  <a:outerShdw blurRad="38100" dist="38100" dir="2700000" algn="tl">
                    <a:srgbClr val="000000"/>
                  </a:outerShdw>
                </a:effectLst>
              </a:rPr>
              <a:t>Asymptomatic RET mutation carriers</a:t>
            </a:r>
          </a:p>
          <a:p>
            <a:r>
              <a:rPr lang="it-IT" sz="2000">
                <a:effectLst>
                  <a:outerShdw blurRad="38100" dist="38100" dir="2700000" algn="tl">
                    <a:srgbClr val="000000"/>
                  </a:outerShdw>
                </a:effectLst>
              </a:rPr>
              <a:t>before MTC occurrence</a:t>
            </a:r>
          </a:p>
        </p:txBody>
      </p:sp>
      <p:sp>
        <p:nvSpPr>
          <p:cNvPr id="249863" name="AutoShape 7"/>
          <p:cNvSpPr>
            <a:spLocks noChangeAspect="1" noChangeArrowheads="1"/>
          </p:cNvSpPr>
          <p:nvPr/>
        </p:nvSpPr>
        <p:spPr bwMode="auto">
          <a:xfrm flipV="1">
            <a:off x="1047750" y="5732463"/>
            <a:ext cx="571500" cy="60801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endParaRPr lang="it-IT"/>
          </a:p>
        </p:txBody>
      </p:sp>
      <p:sp>
        <p:nvSpPr>
          <p:cNvPr id="249864" name="Rectangle 8"/>
          <p:cNvSpPr>
            <a:spLocks noChangeArrowheads="1"/>
          </p:cNvSpPr>
          <p:nvPr/>
        </p:nvSpPr>
        <p:spPr bwMode="auto">
          <a:xfrm>
            <a:off x="827088" y="1952625"/>
            <a:ext cx="7200900" cy="822325"/>
          </a:xfrm>
          <a:prstGeom prst="rect">
            <a:avLst/>
          </a:prstGeom>
          <a:solidFill>
            <a:schemeClr val="tx1"/>
          </a:solidFill>
          <a:ln w="9525">
            <a:noFill/>
            <a:miter lim="800000"/>
            <a:headEnd/>
            <a:tailEnd/>
          </a:ln>
          <a:effectLst/>
        </p:spPr>
        <p:txBody>
          <a:bodyPr>
            <a:spAutoFit/>
          </a:bodyPr>
          <a:lstStyle/>
          <a:p>
            <a:pPr algn="ctr"/>
            <a:r>
              <a:rPr lang="it-IT" sz="2400">
                <a:solidFill>
                  <a:schemeClr val="bg1"/>
                </a:solidFill>
                <a:effectLst>
                  <a:outerShdw blurRad="38100" dist="38100" dir="2700000" algn="tl">
                    <a:srgbClr val="C0C0C0"/>
                  </a:outerShdw>
                </a:effectLst>
              </a:rPr>
              <a:t>total thyroidectomy with dissection of ipsilateral and central neck compartments </a:t>
            </a:r>
          </a:p>
        </p:txBody>
      </p:sp>
      <p:sp>
        <p:nvSpPr>
          <p:cNvPr id="249865" name="Rectangle 9"/>
          <p:cNvSpPr>
            <a:spLocks noChangeArrowheads="1"/>
          </p:cNvSpPr>
          <p:nvPr/>
        </p:nvSpPr>
        <p:spPr bwMode="auto">
          <a:xfrm>
            <a:off x="3492500" y="6381750"/>
            <a:ext cx="3006725" cy="274638"/>
          </a:xfrm>
          <a:prstGeom prst="rect">
            <a:avLst/>
          </a:prstGeom>
          <a:noFill/>
          <a:ln w="9525">
            <a:noFill/>
            <a:miter lim="800000"/>
            <a:headEnd/>
            <a:tailEnd/>
          </a:ln>
          <a:effectLst/>
        </p:spPr>
        <p:txBody>
          <a:bodyPr>
            <a:spAutoFit/>
          </a:bodyPr>
          <a:lstStyle/>
          <a:p>
            <a:r>
              <a:rPr lang="it-IT" sz="1200">
                <a:latin typeface="Times New Roman" pitchFamily="18" charset="0"/>
              </a:rPr>
              <a:t>Kouvaraki et al. Thyroid 2005 15: 531–544</a:t>
            </a:r>
          </a:p>
        </p:txBody>
      </p:sp>
      <p:sp>
        <p:nvSpPr>
          <p:cNvPr id="249866" name="Rectangle 10"/>
          <p:cNvSpPr>
            <a:spLocks noChangeArrowheads="1"/>
          </p:cNvSpPr>
          <p:nvPr/>
        </p:nvSpPr>
        <p:spPr bwMode="auto">
          <a:xfrm>
            <a:off x="2627313" y="2960688"/>
            <a:ext cx="3500437"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 contralateral dissection ? </a:t>
            </a:r>
          </a:p>
        </p:txBody>
      </p:sp>
      <p:sp>
        <p:nvSpPr>
          <p:cNvPr id="249867" name="Rectangle 11"/>
          <p:cNvSpPr>
            <a:spLocks noChangeArrowheads="1"/>
          </p:cNvSpPr>
          <p:nvPr/>
        </p:nvSpPr>
        <p:spPr bwMode="auto">
          <a:xfrm>
            <a:off x="971550" y="4327525"/>
            <a:ext cx="2160588" cy="396875"/>
          </a:xfrm>
          <a:prstGeom prst="rect">
            <a:avLst/>
          </a:prstGeom>
          <a:noFill/>
          <a:ln w="9525">
            <a:noFill/>
            <a:miter lim="800000"/>
            <a:headEnd/>
            <a:tailEnd/>
          </a:ln>
          <a:effectLst/>
        </p:spPr>
        <p:txBody>
          <a:bodyPr>
            <a:spAutoFit/>
          </a:bodyPr>
          <a:lstStyle/>
          <a:p>
            <a:r>
              <a:rPr lang="it-IT" sz="2000">
                <a:effectLst>
                  <a:outerShdw blurRad="38100" dist="38100" dir="2700000" algn="tl">
                    <a:srgbClr val="000000"/>
                  </a:outerShdw>
                </a:effectLst>
              </a:rPr>
              <a:t>Hereditary MTC</a:t>
            </a:r>
          </a:p>
        </p:txBody>
      </p:sp>
      <p:sp>
        <p:nvSpPr>
          <p:cNvPr id="249868" name="Rectangle 12"/>
          <p:cNvSpPr>
            <a:spLocks noChangeArrowheads="1"/>
          </p:cNvSpPr>
          <p:nvPr/>
        </p:nvSpPr>
        <p:spPr bwMode="auto">
          <a:xfrm>
            <a:off x="971550" y="3549650"/>
            <a:ext cx="1858963" cy="396875"/>
          </a:xfrm>
          <a:prstGeom prst="rect">
            <a:avLst/>
          </a:prstGeom>
          <a:noFill/>
          <a:ln w="9525">
            <a:noFill/>
            <a:miter lim="800000"/>
            <a:headEnd/>
            <a:tailEnd/>
          </a:ln>
          <a:effectLst/>
        </p:spPr>
        <p:txBody>
          <a:bodyPr wrap="none">
            <a:spAutoFit/>
          </a:bodyPr>
          <a:lstStyle/>
          <a:p>
            <a:r>
              <a:rPr lang="it-IT" sz="2000">
                <a:effectLst>
                  <a:outerShdw blurRad="38100" dist="38100" dir="2700000" algn="tl">
                    <a:srgbClr val="000000"/>
                  </a:outerShdw>
                </a:effectLst>
              </a:rPr>
              <a:t>Sporadic MTC</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0" name="Rectangle 6"/>
          <p:cNvSpPr>
            <a:spLocks noChangeArrowheads="1"/>
          </p:cNvSpPr>
          <p:nvPr/>
        </p:nvSpPr>
        <p:spPr bwMode="auto">
          <a:xfrm>
            <a:off x="838200" y="2933700"/>
            <a:ext cx="7391400" cy="822325"/>
          </a:xfrm>
          <a:prstGeom prst="rect">
            <a:avLst/>
          </a:prstGeom>
          <a:solidFill>
            <a:schemeClr val="tx1"/>
          </a:solidFill>
          <a:ln w="9525">
            <a:noFill/>
            <a:miter lim="800000"/>
            <a:headEnd/>
            <a:tailEnd/>
          </a:ln>
          <a:effectLst/>
        </p:spPr>
        <p:txBody>
          <a:bodyPr>
            <a:spAutoFit/>
          </a:bodyPr>
          <a:lstStyle/>
          <a:p>
            <a:pPr algn="ctr"/>
            <a:r>
              <a:rPr lang="it-IT" sz="2400">
                <a:solidFill>
                  <a:schemeClr val="bg1"/>
                </a:solidFill>
                <a:effectLst>
                  <a:outerShdw blurRad="38100" dist="38100" dir="2700000" algn="tl">
                    <a:srgbClr val="C0C0C0"/>
                  </a:outerShdw>
                </a:effectLst>
              </a:rPr>
              <a:t>Ideally, prophylactic thyroidectomy should be undertaken before MTC develops in children</a:t>
            </a:r>
          </a:p>
        </p:txBody>
      </p:sp>
      <p:sp>
        <p:nvSpPr>
          <p:cNvPr id="251911" name="Rectangle 7"/>
          <p:cNvSpPr>
            <a:spLocks noChangeArrowheads="1"/>
          </p:cNvSpPr>
          <p:nvPr/>
        </p:nvSpPr>
        <p:spPr bwMode="auto">
          <a:xfrm>
            <a:off x="3070225" y="5791200"/>
            <a:ext cx="3733800" cy="457200"/>
          </a:xfrm>
          <a:prstGeom prst="rect">
            <a:avLst/>
          </a:prstGeom>
          <a:noFill/>
          <a:ln w="9525">
            <a:noFill/>
            <a:miter lim="800000"/>
            <a:headEnd/>
            <a:tailEnd/>
          </a:ln>
          <a:effectLst/>
        </p:spPr>
        <p:txBody>
          <a:bodyPr>
            <a:spAutoFit/>
          </a:bodyPr>
          <a:lstStyle/>
          <a:p>
            <a:pPr algn="ctr"/>
            <a:r>
              <a:rPr lang="it-IT" sz="1200">
                <a:latin typeface="Times New Roman" pitchFamily="18" charset="0"/>
              </a:rPr>
              <a:t>Miccoli et al. J Endocrinol Invest 2004;27: 557–61</a:t>
            </a:r>
          </a:p>
          <a:p>
            <a:pPr algn="ctr"/>
            <a:r>
              <a:rPr lang="it-IT" sz="1200">
                <a:latin typeface="Times New Roman" pitchFamily="18" charset="0"/>
              </a:rPr>
              <a:t>Miccoli et al. Surg Endosc 2007;21: 120–3</a:t>
            </a:r>
          </a:p>
        </p:txBody>
      </p:sp>
      <p:sp>
        <p:nvSpPr>
          <p:cNvPr id="251912" name="Rectangle 8"/>
          <p:cNvSpPr>
            <a:spLocks noChangeArrowheads="1"/>
          </p:cNvSpPr>
          <p:nvPr/>
        </p:nvSpPr>
        <p:spPr bwMode="auto">
          <a:xfrm>
            <a:off x="1101725" y="4354513"/>
            <a:ext cx="2790825" cy="396875"/>
          </a:xfrm>
          <a:prstGeom prst="rect">
            <a:avLst/>
          </a:prstGeom>
          <a:solidFill>
            <a:schemeClr val="tx1"/>
          </a:solidFill>
          <a:ln w="9525">
            <a:noFill/>
            <a:miter lim="800000"/>
            <a:headEnd/>
            <a:tailEnd/>
          </a:ln>
          <a:effectLst/>
        </p:spPr>
        <p:txBody>
          <a:bodyPr wrap="none">
            <a:spAutoFit/>
          </a:bodyPr>
          <a:lstStyle/>
          <a:p>
            <a:r>
              <a:rPr lang="it-IT" sz="2000">
                <a:solidFill>
                  <a:srgbClr val="336600"/>
                </a:solidFill>
                <a:effectLst>
                  <a:outerShdw blurRad="38100" dist="38100" dir="2700000" algn="tl">
                    <a:srgbClr val="C0C0C0"/>
                  </a:outerShdw>
                </a:effectLst>
              </a:rPr>
              <a:t>normal thyroid volume</a:t>
            </a:r>
          </a:p>
        </p:txBody>
      </p:sp>
      <p:sp>
        <p:nvSpPr>
          <p:cNvPr id="251913" name="Rectangle 9"/>
          <p:cNvSpPr>
            <a:spLocks noChangeArrowheads="1"/>
          </p:cNvSpPr>
          <p:nvPr/>
        </p:nvSpPr>
        <p:spPr bwMode="auto">
          <a:xfrm>
            <a:off x="4443413" y="5192713"/>
            <a:ext cx="849312" cy="396875"/>
          </a:xfrm>
          <a:prstGeom prst="rect">
            <a:avLst/>
          </a:prstGeom>
          <a:solidFill>
            <a:schemeClr val="tx1"/>
          </a:solidFill>
          <a:ln w="9525">
            <a:noFill/>
            <a:miter lim="800000"/>
            <a:headEnd/>
            <a:tailEnd/>
          </a:ln>
          <a:effectLst/>
        </p:spPr>
        <p:txBody>
          <a:bodyPr wrap="none">
            <a:spAutoFit/>
          </a:bodyPr>
          <a:lstStyle/>
          <a:p>
            <a:r>
              <a:rPr lang="it-IT" sz="2000">
                <a:solidFill>
                  <a:srgbClr val="336600"/>
                </a:solidFill>
                <a:effectLst>
                  <a:outerShdw blurRad="38100" dist="38100" dir="2700000" algn="tl">
                    <a:srgbClr val="C0C0C0"/>
                  </a:outerShdw>
                </a:effectLst>
              </a:rPr>
              <a:t>young</a:t>
            </a:r>
          </a:p>
        </p:txBody>
      </p:sp>
      <p:sp>
        <p:nvSpPr>
          <p:cNvPr id="251914" name="Rectangle 10"/>
          <p:cNvSpPr>
            <a:spLocks noChangeArrowheads="1"/>
          </p:cNvSpPr>
          <p:nvPr/>
        </p:nvSpPr>
        <p:spPr bwMode="auto">
          <a:xfrm>
            <a:off x="6153150" y="4576763"/>
            <a:ext cx="1803400" cy="396875"/>
          </a:xfrm>
          <a:prstGeom prst="rect">
            <a:avLst/>
          </a:prstGeom>
          <a:solidFill>
            <a:schemeClr val="tx1"/>
          </a:solidFill>
          <a:ln w="9525">
            <a:noFill/>
            <a:miter lim="800000"/>
            <a:headEnd/>
            <a:tailEnd/>
          </a:ln>
          <a:effectLst/>
        </p:spPr>
        <p:txBody>
          <a:bodyPr wrap="none">
            <a:spAutoFit/>
          </a:bodyPr>
          <a:lstStyle/>
          <a:p>
            <a:r>
              <a:rPr lang="it-IT" sz="2000">
                <a:solidFill>
                  <a:srgbClr val="336600"/>
                </a:solidFill>
                <a:effectLst>
                  <a:outerShdw blurRad="38100" dist="38100" dir="2700000" algn="tl">
                    <a:srgbClr val="C0C0C0"/>
                  </a:outerShdw>
                </a:effectLst>
              </a:rPr>
              <a:t>asymptomatic</a:t>
            </a:r>
          </a:p>
        </p:txBody>
      </p:sp>
      <p:sp>
        <p:nvSpPr>
          <p:cNvPr id="251915" name="Rectangle 11"/>
          <p:cNvSpPr>
            <a:spLocks noChangeArrowheads="1"/>
          </p:cNvSpPr>
          <p:nvPr/>
        </p:nvSpPr>
        <p:spPr bwMode="auto">
          <a:xfrm>
            <a:off x="381000" y="1371600"/>
            <a:ext cx="2030413" cy="519113"/>
          </a:xfrm>
          <a:prstGeom prst="rect">
            <a:avLst/>
          </a:prstGeom>
          <a:solidFill>
            <a:schemeClr val="tx1"/>
          </a:solidFill>
          <a:ln w="9525">
            <a:noFill/>
            <a:miter lim="800000"/>
            <a:headEnd/>
            <a:tailEnd/>
          </a:ln>
          <a:effectLst/>
        </p:spPr>
        <p:txBody>
          <a:bodyPr>
            <a:spAutoFit/>
          </a:bodyPr>
          <a:lstStyle/>
          <a:p>
            <a:pPr algn="ctr">
              <a:spcBef>
                <a:spcPct val="50000"/>
              </a:spcBef>
            </a:pPr>
            <a:r>
              <a:rPr lang="it-IT" sz="2800">
                <a:solidFill>
                  <a:schemeClr val="hlink"/>
                </a:solidFill>
                <a:effectLst>
                  <a:outerShdw blurRad="38100" dist="38100" dir="2700000" algn="tl">
                    <a:srgbClr val="C0C0C0"/>
                  </a:outerShdw>
                </a:effectLst>
              </a:rPr>
              <a:t>SURGERY</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3"/>
          <p:cNvSpPr>
            <a:spLocks noChangeArrowheads="1"/>
          </p:cNvSpPr>
          <p:nvPr/>
        </p:nvSpPr>
        <p:spPr bwMode="auto">
          <a:xfrm>
            <a:off x="3563938" y="5029200"/>
            <a:ext cx="4162425" cy="274638"/>
          </a:xfrm>
          <a:prstGeom prst="rect">
            <a:avLst/>
          </a:prstGeom>
          <a:noFill/>
          <a:ln w="9525">
            <a:noFill/>
            <a:miter lim="800000"/>
            <a:headEnd/>
            <a:tailEnd/>
          </a:ln>
          <a:effectLst/>
        </p:spPr>
        <p:txBody>
          <a:bodyPr>
            <a:spAutoFit/>
          </a:bodyPr>
          <a:lstStyle/>
          <a:p>
            <a:r>
              <a:rPr lang="it-IT" sz="1200">
                <a:effectLst>
                  <a:outerShdw blurRad="38100" dist="38100" dir="2700000" algn="tl">
                    <a:srgbClr val="000000"/>
                  </a:outerShdw>
                </a:effectLst>
                <a:latin typeface="Times New Roman" pitchFamily="18" charset="0"/>
              </a:rPr>
              <a:t>Falchetti et al. </a:t>
            </a:r>
            <a:r>
              <a:rPr lang="en-GB" sz="1200">
                <a:effectLst>
                  <a:outerShdw blurRad="38100" dist="38100" dir="2700000" algn="tl">
                    <a:srgbClr val="000000"/>
                  </a:outerShdw>
                </a:effectLst>
                <a:latin typeface="Times New Roman" pitchFamily="18" charset="0"/>
                <a:cs typeface="Times New Roman" pitchFamily="18" charset="0"/>
              </a:rPr>
              <a:t>2008 Best Pract Res Clin Rheumatol 22:149-63</a:t>
            </a:r>
            <a:r>
              <a:rPr lang="it-IT" sz="1200">
                <a:effectLst>
                  <a:outerShdw blurRad="38100" dist="38100" dir="2700000" algn="tl">
                    <a:srgbClr val="000000"/>
                  </a:outerShdw>
                </a:effectLst>
                <a:latin typeface="Times New Roman" pitchFamily="18" charset="0"/>
                <a:cs typeface="Times New Roman" pitchFamily="18" charset="0"/>
              </a:rPr>
              <a:t> </a:t>
            </a:r>
          </a:p>
        </p:txBody>
      </p:sp>
      <p:graphicFrame>
        <p:nvGraphicFramePr>
          <p:cNvPr id="253956" name="Group 4"/>
          <p:cNvGraphicFramePr>
            <a:graphicFrameLocks noGrp="1"/>
          </p:cNvGraphicFramePr>
          <p:nvPr/>
        </p:nvGraphicFramePr>
        <p:xfrm>
          <a:off x="2233613" y="1981200"/>
          <a:ext cx="6711950" cy="3041650"/>
        </p:xfrm>
        <a:graphic>
          <a:graphicData uri="http://schemas.openxmlformats.org/drawingml/2006/table">
            <a:tbl>
              <a:tblPr/>
              <a:tblGrid>
                <a:gridCol w="1295400"/>
                <a:gridCol w="1411287"/>
                <a:gridCol w="4005263"/>
              </a:tblGrid>
              <a:tr h="7556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Risk level</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Risk</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Surgery within</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7556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3</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Highest</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within the first 6 months of life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7699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2</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High</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before 5 years of age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7556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1</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Least high</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between 5 and 10</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it-IT" sz="2000" b="0" i="0" u="none" strike="noStrike" cap="none" normalizeH="0" baseline="0" smtClean="0">
                          <a:ln>
                            <a:noFill/>
                          </a:ln>
                          <a:solidFill>
                            <a:schemeClr val="bg1"/>
                          </a:solidFill>
                          <a:effectLst>
                            <a:outerShdw blurRad="38100" dist="38100" dir="2700000" algn="tl">
                              <a:srgbClr val="C0C0C0"/>
                            </a:outerShdw>
                          </a:effectLst>
                          <a:latin typeface="Comic Sans MS" pitchFamily="66" charset="0"/>
                        </a:rPr>
                        <a:t>years of age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bl>
          </a:graphicData>
        </a:graphic>
      </p:graphicFrame>
      <p:sp>
        <p:nvSpPr>
          <p:cNvPr id="253978" name="Rectangle 26"/>
          <p:cNvSpPr>
            <a:spLocks noChangeArrowheads="1"/>
          </p:cNvSpPr>
          <p:nvPr/>
        </p:nvSpPr>
        <p:spPr bwMode="auto">
          <a:xfrm>
            <a:off x="3700463" y="1349375"/>
            <a:ext cx="2527300" cy="466725"/>
          </a:xfrm>
          <a:prstGeom prst="rect">
            <a:avLst/>
          </a:prstGeom>
          <a:solidFill>
            <a:schemeClr val="hlink"/>
          </a:solidFill>
          <a:ln w="9525">
            <a:solidFill>
              <a:schemeClr val="tx1"/>
            </a:solidFill>
            <a:miter lim="800000"/>
            <a:headEnd/>
            <a:tailEnd/>
          </a:ln>
          <a:effectLst/>
        </p:spPr>
        <p:txBody>
          <a:bodyPr wrap="none">
            <a:spAutoFit/>
          </a:bodyPr>
          <a:lstStyle/>
          <a:p>
            <a:r>
              <a:rPr lang="it-IT" sz="2400">
                <a:effectLst>
                  <a:outerShdw blurRad="38100" dist="38100" dir="2700000" algn="tl">
                    <a:srgbClr val="000000"/>
                  </a:outerShdw>
                </a:effectLst>
              </a:rPr>
              <a:t>Hereditary MTC</a:t>
            </a:r>
          </a:p>
        </p:txBody>
      </p:sp>
      <p:sp>
        <p:nvSpPr>
          <p:cNvPr id="253979" name="Rectangle 27"/>
          <p:cNvSpPr>
            <a:spLocks noChangeArrowheads="1"/>
          </p:cNvSpPr>
          <p:nvPr/>
        </p:nvSpPr>
        <p:spPr bwMode="auto">
          <a:xfrm>
            <a:off x="1752600" y="5546725"/>
            <a:ext cx="6096000" cy="701675"/>
          </a:xfrm>
          <a:prstGeom prst="rect">
            <a:avLst/>
          </a:prstGeom>
          <a:noFill/>
          <a:ln w="9525">
            <a:noFill/>
            <a:miter lim="800000"/>
            <a:headEnd/>
            <a:tailEnd/>
          </a:ln>
          <a:effectLst/>
        </p:spPr>
        <p:txBody>
          <a:bodyPr>
            <a:spAutoFit/>
          </a:bodyPr>
          <a:lstStyle/>
          <a:p>
            <a:pPr algn="ctr">
              <a:spcBef>
                <a:spcPct val="50000"/>
              </a:spcBef>
            </a:pPr>
            <a:r>
              <a:rPr lang="it-IT" sz="2000">
                <a:effectLst>
                  <a:outerShdw blurRad="38100" dist="38100" dir="2700000" algn="tl">
                    <a:srgbClr val="000000"/>
                  </a:outerShdw>
                </a:effectLst>
              </a:rPr>
              <a:t>aggressive neck dissection should be performed with lateral lymph node involvement</a:t>
            </a:r>
          </a:p>
        </p:txBody>
      </p:sp>
      <p:sp>
        <p:nvSpPr>
          <p:cNvPr id="253984" name="Rectangle 32"/>
          <p:cNvSpPr>
            <a:spLocks noChangeArrowheads="1"/>
          </p:cNvSpPr>
          <p:nvPr/>
        </p:nvSpPr>
        <p:spPr bwMode="auto">
          <a:xfrm>
            <a:off x="827088" y="2708275"/>
            <a:ext cx="1296987" cy="376238"/>
          </a:xfrm>
          <a:prstGeom prst="rect">
            <a:avLst/>
          </a:prstGeom>
          <a:noFill/>
          <a:ln w="9525">
            <a:solidFill>
              <a:schemeClr val="tx1"/>
            </a:solidFill>
            <a:miter lim="800000"/>
            <a:headEnd/>
            <a:tailEnd/>
          </a:ln>
          <a:effectLst/>
        </p:spPr>
        <p:txBody>
          <a:bodyPr>
            <a:spAutoFit/>
          </a:bodyPr>
          <a:lstStyle/>
          <a:p>
            <a:r>
              <a:rPr lang="it-IT">
                <a:effectLst>
                  <a:outerShdw blurRad="38100" dist="38100" dir="2700000" algn="tl">
                    <a:srgbClr val="000000"/>
                  </a:outerShdw>
                </a:effectLst>
              </a:rPr>
              <a:t>codon 918</a:t>
            </a:r>
          </a:p>
        </p:txBody>
      </p:sp>
      <p:sp>
        <p:nvSpPr>
          <p:cNvPr id="253985" name="Rectangle 33"/>
          <p:cNvSpPr>
            <a:spLocks noChangeArrowheads="1"/>
          </p:cNvSpPr>
          <p:nvPr/>
        </p:nvSpPr>
        <p:spPr bwMode="auto">
          <a:xfrm>
            <a:off x="107950" y="3395663"/>
            <a:ext cx="2087563" cy="925512"/>
          </a:xfrm>
          <a:prstGeom prst="rect">
            <a:avLst/>
          </a:prstGeom>
          <a:noFill/>
          <a:ln w="9525">
            <a:solidFill>
              <a:schemeClr val="tx1"/>
            </a:solidFill>
            <a:miter lim="800000"/>
            <a:headEnd/>
            <a:tailEnd/>
          </a:ln>
          <a:effectLst/>
        </p:spPr>
        <p:txBody>
          <a:bodyPr>
            <a:spAutoFit/>
          </a:bodyPr>
          <a:lstStyle/>
          <a:p>
            <a:r>
              <a:rPr lang="it-IT">
                <a:effectLst>
                  <a:outerShdw blurRad="38100" dist="38100" dir="2700000" algn="tl">
                    <a:srgbClr val="000000"/>
                  </a:outerShdw>
                </a:effectLst>
              </a:rPr>
              <a:t>codons 609, 611, 618, 620, 630, 634</a:t>
            </a:r>
          </a:p>
        </p:txBody>
      </p:sp>
      <p:sp>
        <p:nvSpPr>
          <p:cNvPr id="253986" name="Rectangle 34"/>
          <p:cNvSpPr>
            <a:spLocks noChangeArrowheads="1"/>
          </p:cNvSpPr>
          <p:nvPr/>
        </p:nvSpPr>
        <p:spPr bwMode="auto">
          <a:xfrm>
            <a:off x="107950" y="4437063"/>
            <a:ext cx="2087563" cy="650875"/>
          </a:xfrm>
          <a:prstGeom prst="rect">
            <a:avLst/>
          </a:prstGeom>
          <a:noFill/>
          <a:ln w="9525">
            <a:solidFill>
              <a:schemeClr val="tx1"/>
            </a:solidFill>
            <a:miter lim="800000"/>
            <a:headEnd/>
            <a:tailEnd/>
          </a:ln>
          <a:effectLst/>
        </p:spPr>
        <p:txBody>
          <a:bodyPr>
            <a:spAutoFit/>
          </a:bodyPr>
          <a:lstStyle/>
          <a:p>
            <a:r>
              <a:rPr lang="it-IT">
                <a:effectLst>
                  <a:outerShdw blurRad="38100" dist="38100" dir="2700000" algn="tl">
                    <a:srgbClr val="000000"/>
                  </a:outerShdw>
                </a:effectLst>
              </a:rPr>
              <a:t>codons 768, 790, 791, 804 and 891</a:t>
            </a:r>
          </a:p>
        </p:txBody>
      </p:sp>
      <p:sp>
        <p:nvSpPr>
          <p:cNvPr id="253987" name="Rectangle 35"/>
          <p:cNvSpPr>
            <a:spLocks noChangeArrowheads="1"/>
          </p:cNvSpPr>
          <p:nvPr/>
        </p:nvSpPr>
        <p:spPr bwMode="auto">
          <a:xfrm>
            <a:off x="381000" y="1371600"/>
            <a:ext cx="2030413" cy="519113"/>
          </a:xfrm>
          <a:prstGeom prst="rect">
            <a:avLst/>
          </a:prstGeom>
          <a:solidFill>
            <a:schemeClr val="tx1"/>
          </a:solidFill>
          <a:ln w="9525">
            <a:noFill/>
            <a:miter lim="800000"/>
            <a:headEnd/>
            <a:tailEnd/>
          </a:ln>
          <a:effectLst/>
        </p:spPr>
        <p:txBody>
          <a:bodyPr>
            <a:spAutoFit/>
          </a:bodyPr>
          <a:lstStyle/>
          <a:p>
            <a:pPr algn="ctr">
              <a:spcBef>
                <a:spcPct val="50000"/>
              </a:spcBef>
            </a:pPr>
            <a:r>
              <a:rPr lang="it-IT" sz="2800">
                <a:solidFill>
                  <a:schemeClr val="hlink"/>
                </a:solidFill>
                <a:effectLst>
                  <a:outerShdw blurRad="38100" dist="38100" dir="2700000" algn="tl">
                    <a:srgbClr val="C0C0C0"/>
                  </a:outerShdw>
                </a:effectLst>
              </a:rPr>
              <a:t>SURGERY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2"/>
          <p:cNvSpPr>
            <a:spLocks noChangeArrowheads="1"/>
          </p:cNvSpPr>
          <p:nvPr/>
        </p:nvSpPr>
        <p:spPr bwMode="auto">
          <a:xfrm>
            <a:off x="217488" y="3213100"/>
            <a:ext cx="4021137" cy="1463675"/>
          </a:xfrm>
          <a:prstGeom prst="rect">
            <a:avLst/>
          </a:prstGeom>
          <a:noFill/>
          <a:ln w="9525">
            <a:noFill/>
            <a:miter lim="800000"/>
            <a:headEnd/>
            <a:tailEnd/>
          </a:ln>
          <a:effectLst/>
        </p:spPr>
        <p:txBody>
          <a:bodyPr wrap="none">
            <a:spAutoFit/>
          </a:bodyPr>
          <a:lstStyle/>
          <a:p>
            <a:pPr>
              <a:lnSpc>
                <a:spcPct val="150000"/>
              </a:lnSpc>
              <a:defRPr/>
            </a:pPr>
            <a:r>
              <a:rPr lang="it-IT" sz="2000">
                <a:effectLst>
                  <a:outerShdw blurRad="38100" dist="38100" dir="2700000" algn="tl">
                    <a:srgbClr val="C0C0C0"/>
                  </a:outerShdw>
                </a:effectLst>
              </a:rPr>
              <a:t>GEP-NETs  (20-75%)</a:t>
            </a:r>
          </a:p>
          <a:p>
            <a:pPr>
              <a:lnSpc>
                <a:spcPct val="150000"/>
              </a:lnSpc>
              <a:defRPr/>
            </a:pPr>
            <a:r>
              <a:rPr lang="it-IT" sz="2000">
                <a:effectLst>
                  <a:outerShdw blurRad="38100" dist="38100" dir="2700000" algn="tl">
                    <a:srgbClr val="C0C0C0"/>
                  </a:outerShdw>
                </a:effectLst>
              </a:rPr>
              <a:t>NET timici (2-8%)</a:t>
            </a:r>
          </a:p>
          <a:p>
            <a:pPr>
              <a:lnSpc>
                <a:spcPct val="150000"/>
              </a:lnSpc>
              <a:defRPr/>
            </a:pPr>
            <a:r>
              <a:rPr lang="it-IT" sz="2000">
                <a:effectLst>
                  <a:outerShdw blurRad="38100" dist="38100" dir="2700000" algn="tl">
                    <a:srgbClr val="C0C0C0"/>
                  </a:outerShdw>
                </a:effectLst>
              </a:rPr>
              <a:t>NET Broncopolmonari (1.4-9.5%)</a:t>
            </a:r>
          </a:p>
        </p:txBody>
      </p:sp>
      <p:graphicFrame>
        <p:nvGraphicFramePr>
          <p:cNvPr id="4" name="Diagramma 3"/>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27" name="Rectangle 2"/>
          <p:cNvSpPr>
            <a:spLocks noChangeArrowheads="1"/>
          </p:cNvSpPr>
          <p:nvPr/>
        </p:nvSpPr>
        <p:spPr bwMode="auto">
          <a:xfrm>
            <a:off x="3906838" y="6278563"/>
            <a:ext cx="2844800" cy="246062"/>
          </a:xfrm>
          <a:prstGeom prst="rect">
            <a:avLst/>
          </a:prstGeom>
          <a:noFill/>
          <a:ln w="9525">
            <a:noFill/>
            <a:miter lim="800000"/>
            <a:headEnd/>
            <a:tailEnd/>
          </a:ln>
        </p:spPr>
        <p:txBody>
          <a:bodyPr wrap="none">
            <a:spAutoFit/>
          </a:bodyPr>
          <a:lstStyle/>
          <a:p>
            <a:pPr algn="ctr"/>
            <a:r>
              <a:rPr lang="it-IT" altLang="it-IT" sz="1000">
                <a:latin typeface="Times New Roman" pitchFamily="18" charset="0"/>
                <a:cs typeface="Times New Roman" pitchFamily="18" charset="0"/>
              </a:rPr>
              <a:t>Pieterman et al. Familial Cancer  2011; 10:157–171</a:t>
            </a:r>
          </a:p>
        </p:txBody>
      </p:sp>
      <p:pic>
        <p:nvPicPr>
          <p:cNvPr id="26628" name="Picture 10" descr="ANd9GcRjbOzPZkW6z-IAaqbG8YN5DpcB9Q6KWQGiAsguqowc5h5Vz0vLRw"/>
          <p:cNvPicPr>
            <a:picLocks noChangeAspect="1" noChangeArrowheads="1"/>
          </p:cNvPicPr>
          <p:nvPr/>
        </p:nvPicPr>
        <p:blipFill>
          <a:blip r:embed="rId7"/>
          <a:srcRect/>
          <a:stretch>
            <a:fillRect/>
          </a:stretch>
        </p:blipFill>
        <p:spPr bwMode="auto">
          <a:xfrm>
            <a:off x="179388" y="1268413"/>
            <a:ext cx="1143000" cy="1666875"/>
          </a:xfrm>
          <a:prstGeom prst="rect">
            <a:avLst/>
          </a:prstGeom>
          <a:noFill/>
          <a:ln w="9525">
            <a:noFill/>
            <a:miter lim="800000"/>
            <a:headEnd/>
            <a:tailEnd/>
          </a:ln>
        </p:spPr>
      </p:pic>
      <p:sp>
        <p:nvSpPr>
          <p:cNvPr id="17" name="Rectangle 9"/>
          <p:cNvSpPr>
            <a:spLocks noChangeArrowheads="1"/>
          </p:cNvSpPr>
          <p:nvPr/>
        </p:nvSpPr>
        <p:spPr bwMode="auto">
          <a:xfrm>
            <a:off x="1403350" y="1311275"/>
            <a:ext cx="5472113" cy="4619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Quindi cosa mi devo aspettare?</a:t>
            </a:r>
          </a:p>
        </p:txBody>
      </p:sp>
      <p:sp>
        <p:nvSpPr>
          <p:cNvPr id="19" name="Rectangle 23"/>
          <p:cNvSpPr>
            <a:spLocks noChangeArrowheads="1"/>
          </p:cNvSpPr>
          <p:nvPr/>
        </p:nvSpPr>
        <p:spPr bwMode="auto">
          <a:xfrm>
            <a:off x="179388" y="4652963"/>
            <a:ext cx="4032250" cy="1631950"/>
          </a:xfrm>
          <a:prstGeom prst="rect">
            <a:avLst/>
          </a:prstGeom>
          <a:solidFill>
            <a:schemeClr val="bg1">
              <a:lumMod val="50000"/>
            </a:schemeClr>
          </a:solidFill>
          <a:ln w="9525">
            <a:noFill/>
            <a:miter lim="800000"/>
            <a:headEnd/>
            <a:tailEnd/>
          </a:ln>
          <a:effectLst/>
        </p:spPr>
        <p:txBody>
          <a:bodyPr>
            <a:spAutoFit/>
          </a:bodyPr>
          <a:lstStyle/>
          <a:p>
            <a:pPr>
              <a:buFontTx/>
              <a:buChar char="•"/>
              <a:defRPr/>
            </a:pPr>
            <a:r>
              <a:rPr lang="it-IT" sz="2000" dirty="0">
                <a:effectLst>
                  <a:outerShdw blurRad="38100" dist="38100" dir="2700000" algn="tl">
                    <a:srgbClr val="000000"/>
                  </a:outerShdw>
                </a:effectLst>
              </a:rPr>
              <a:t> lesioni multicentriche</a:t>
            </a:r>
          </a:p>
          <a:p>
            <a:pPr>
              <a:buFontTx/>
              <a:buChar char="•"/>
              <a:defRPr/>
            </a:pPr>
            <a:r>
              <a:rPr lang="it-IT" sz="2000" dirty="0">
                <a:effectLst>
                  <a:outerShdw blurRad="38100" dist="38100" dir="2700000" algn="tl">
                    <a:srgbClr val="000000"/>
                  </a:outerShdw>
                </a:effectLst>
              </a:rPr>
              <a:t> micro – </a:t>
            </a:r>
            <a:r>
              <a:rPr lang="it-IT" sz="2000" dirty="0" err="1">
                <a:effectLst>
                  <a:outerShdw blurRad="38100" dist="38100" dir="2700000" algn="tl">
                    <a:srgbClr val="000000"/>
                  </a:outerShdw>
                </a:effectLst>
              </a:rPr>
              <a:t>macroadenomi</a:t>
            </a:r>
            <a:endParaRPr lang="it-IT" sz="2000" dirty="0">
              <a:effectLst>
                <a:outerShdw blurRad="38100" dist="38100" dir="2700000" algn="tl">
                  <a:srgbClr val="000000"/>
                </a:outerShdw>
              </a:effectLst>
            </a:endParaRPr>
          </a:p>
          <a:p>
            <a:pPr>
              <a:buFontTx/>
              <a:buChar char="•"/>
              <a:defRPr/>
            </a:pPr>
            <a:r>
              <a:rPr lang="it-IT" sz="2000" dirty="0">
                <a:effectLst>
                  <a:outerShdw blurRad="38100" dist="38100" dir="2700000" algn="tl">
                    <a:srgbClr val="000000"/>
                  </a:outerShdw>
                </a:effectLst>
              </a:rPr>
              <a:t> iperplasia delle cellule insulari</a:t>
            </a:r>
          </a:p>
          <a:p>
            <a:pPr>
              <a:buFontTx/>
              <a:buChar char="•"/>
              <a:defRPr/>
            </a:pPr>
            <a:r>
              <a:rPr lang="it-IT" sz="2000" dirty="0">
                <a:effectLst>
                  <a:outerShdw blurRad="38100" dist="38100" dir="2700000" algn="tl">
                    <a:srgbClr val="000000"/>
                  </a:outerShdw>
                </a:effectLst>
              </a:rPr>
              <a:t> lesioni invasive</a:t>
            </a:r>
          </a:p>
          <a:p>
            <a:pPr>
              <a:buFontTx/>
              <a:buChar char="•"/>
              <a:defRPr/>
            </a:pPr>
            <a:r>
              <a:rPr lang="it-IT" sz="2000" dirty="0">
                <a:effectLst>
                  <a:outerShdw blurRad="38100" dist="38100" dir="2700000" algn="tl">
                    <a:srgbClr val="000000"/>
                  </a:outerShdw>
                </a:effectLst>
              </a:rPr>
              <a:t> metastasi</a:t>
            </a:r>
          </a:p>
        </p:txBody>
      </p:sp>
      <p:sp>
        <p:nvSpPr>
          <p:cNvPr id="26631" name="Rectangle 24"/>
          <p:cNvSpPr>
            <a:spLocks noChangeArrowheads="1"/>
          </p:cNvSpPr>
          <p:nvPr/>
        </p:nvSpPr>
        <p:spPr bwMode="auto">
          <a:xfrm>
            <a:off x="3708400" y="6488113"/>
            <a:ext cx="3241675" cy="396875"/>
          </a:xfrm>
          <a:prstGeom prst="rect">
            <a:avLst/>
          </a:prstGeom>
          <a:noFill/>
          <a:ln w="9525">
            <a:noFill/>
            <a:miter lim="800000"/>
            <a:headEnd/>
            <a:tailEnd/>
          </a:ln>
        </p:spPr>
        <p:txBody>
          <a:bodyPr>
            <a:spAutoFit/>
          </a:bodyPr>
          <a:lstStyle/>
          <a:p>
            <a:pPr algn="ctr"/>
            <a:r>
              <a:rPr lang="it-IT" altLang="it-IT" sz="1000">
                <a:latin typeface="Times New Roman" pitchFamily="18" charset="0"/>
              </a:rPr>
              <a:t>Vasen et al. 1989 Arch Intern Med 149:2717–2722</a:t>
            </a:r>
          </a:p>
          <a:p>
            <a:pPr algn="ctr"/>
            <a:r>
              <a:rPr lang="it-IT" altLang="it-IT" sz="1000">
                <a:latin typeface="Times New Roman" pitchFamily="18" charset="0"/>
              </a:rPr>
              <a:t>Skogseid et al. 1991 J Clin Endocrinol Metab 73:281–287</a:t>
            </a:r>
          </a:p>
        </p:txBody>
      </p:sp>
      <p:sp>
        <p:nvSpPr>
          <p:cNvPr id="21" name="Rectangle 25"/>
          <p:cNvSpPr>
            <a:spLocks noChangeArrowheads="1"/>
          </p:cNvSpPr>
          <p:nvPr/>
        </p:nvSpPr>
        <p:spPr bwMode="auto">
          <a:xfrm>
            <a:off x="4968875" y="5119688"/>
            <a:ext cx="3913188" cy="400050"/>
          </a:xfrm>
          <a:prstGeom prst="rect">
            <a:avLst/>
          </a:prstGeom>
          <a:solidFill>
            <a:schemeClr val="tx1"/>
          </a:solidFill>
          <a:ln w="9525">
            <a:noFill/>
            <a:miter lim="800000"/>
            <a:headEnd/>
            <a:tailEnd/>
          </a:ln>
          <a:effectLst/>
        </p:spPr>
        <p:txBody>
          <a:bodyPr wrap="none">
            <a:spAutoFit/>
          </a:bodyPr>
          <a:lstStyle/>
          <a:p>
            <a:pPr algn="ctr">
              <a:defRPr/>
            </a:pPr>
            <a:r>
              <a:rPr lang="it-IT" sz="2000" dirty="0">
                <a:solidFill>
                  <a:schemeClr val="bg1"/>
                </a:solidFill>
                <a:effectLst>
                  <a:outerShdw blurRad="38100" dist="38100" dir="2700000" algn="tl">
                    <a:srgbClr val="C0C0C0"/>
                  </a:outerShdw>
                </a:effectLst>
              </a:rPr>
              <a:t>Il più frequente è il </a:t>
            </a:r>
            <a:r>
              <a:rPr lang="it-IT" sz="2000" dirty="0" err="1">
                <a:solidFill>
                  <a:schemeClr val="bg1"/>
                </a:solidFill>
                <a:effectLst>
                  <a:outerShdw blurRad="38100" dist="38100" dir="2700000" algn="tl">
                    <a:srgbClr val="C0C0C0"/>
                  </a:outerShdw>
                </a:effectLst>
              </a:rPr>
              <a:t>gastrinoma</a:t>
            </a:r>
            <a:endParaRPr lang="it-IT" sz="2000" dirty="0">
              <a:solidFill>
                <a:schemeClr val="bg1"/>
              </a:solidFill>
              <a:effectLst>
                <a:outerShdw blurRad="38100" dist="38100" dir="2700000" algn="tl">
                  <a:srgbClr val="C0C0C0"/>
                </a:outerShdw>
              </a:effectLst>
            </a:endParaRPr>
          </a:p>
        </p:txBody>
      </p:sp>
      <p:sp>
        <p:nvSpPr>
          <p:cNvPr id="23" name="Rectangle 12"/>
          <p:cNvSpPr>
            <a:spLocks noChangeArrowheads="1"/>
          </p:cNvSpPr>
          <p:nvPr/>
        </p:nvSpPr>
        <p:spPr bwMode="auto">
          <a:xfrm>
            <a:off x="4572000" y="3546475"/>
            <a:ext cx="4360863" cy="400050"/>
          </a:xfrm>
          <a:prstGeom prst="rect">
            <a:avLst/>
          </a:prstGeom>
          <a:noFill/>
          <a:ln w="9525">
            <a:noFill/>
            <a:miter lim="800000"/>
            <a:headEnd/>
            <a:tailEnd/>
          </a:ln>
          <a:effectLst/>
        </p:spPr>
        <p:txBody>
          <a:bodyPr wrap="none">
            <a:spAutoFit/>
          </a:bodyPr>
          <a:lstStyle/>
          <a:p>
            <a:pPr>
              <a:defRPr/>
            </a:pPr>
            <a:r>
              <a:rPr lang="it-IT" sz="2000" dirty="0">
                <a:effectLst>
                  <a:outerShdw blurRad="38100" dist="38100" dir="2700000" algn="tl">
                    <a:srgbClr val="000000"/>
                  </a:outerShdw>
                </a:effectLst>
              </a:rPr>
              <a:t>in pazienti di 40 anni (o più giovani)</a:t>
            </a:r>
          </a:p>
        </p:txBody>
      </p:sp>
      <p:sp>
        <p:nvSpPr>
          <p:cNvPr id="34" name="Rectangle 10"/>
          <p:cNvSpPr>
            <a:spLocks noChangeArrowheads="1"/>
          </p:cNvSpPr>
          <p:nvPr/>
        </p:nvSpPr>
        <p:spPr bwMode="auto">
          <a:xfrm>
            <a:off x="6770688" y="2265363"/>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ChangeArrowheads="1"/>
          </p:cNvSpPr>
          <p:nvPr/>
        </p:nvSpPr>
        <p:spPr bwMode="auto">
          <a:xfrm>
            <a:off x="2843213" y="5949950"/>
            <a:ext cx="2808287" cy="641350"/>
          </a:xfrm>
          <a:prstGeom prst="rect">
            <a:avLst/>
          </a:prstGeom>
          <a:noFill/>
          <a:ln w="9525">
            <a:noFill/>
            <a:miter lim="800000"/>
            <a:headEnd/>
            <a:tailEnd/>
          </a:ln>
          <a:effectLst/>
        </p:spPr>
        <p:txBody>
          <a:bodyPr>
            <a:spAutoFit/>
          </a:bodyPr>
          <a:lstStyle/>
          <a:p>
            <a:pPr algn="ctr"/>
            <a:r>
              <a:rPr lang="it-IT">
                <a:effectLst>
                  <a:outerShdw blurRad="38100" dist="38100" dir="2700000" algn="tl">
                    <a:srgbClr val="000000"/>
                  </a:outerShdw>
                </a:effectLst>
              </a:rPr>
              <a:t>eliminate the possibility of extranodal growth</a:t>
            </a:r>
          </a:p>
        </p:txBody>
      </p:sp>
      <p:sp>
        <p:nvSpPr>
          <p:cNvPr id="256007" name="Rectangle 7"/>
          <p:cNvSpPr>
            <a:spLocks noChangeArrowheads="1"/>
          </p:cNvSpPr>
          <p:nvPr/>
        </p:nvSpPr>
        <p:spPr bwMode="auto">
          <a:xfrm>
            <a:off x="811213" y="2133600"/>
            <a:ext cx="7978775" cy="366713"/>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Very early surgical intervention (&lt;2 yr for exon 9187 mutations or &lt;10 yr)</a:t>
            </a:r>
          </a:p>
        </p:txBody>
      </p:sp>
      <p:sp>
        <p:nvSpPr>
          <p:cNvPr id="256008" name="Rectangle 8"/>
          <p:cNvSpPr>
            <a:spLocks noChangeArrowheads="1"/>
          </p:cNvSpPr>
          <p:nvPr/>
        </p:nvSpPr>
        <p:spPr bwMode="auto">
          <a:xfrm>
            <a:off x="1890713" y="2705100"/>
            <a:ext cx="4913312" cy="366713"/>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no need for additional lymph node dissection</a:t>
            </a:r>
          </a:p>
        </p:txBody>
      </p:sp>
      <p:sp>
        <p:nvSpPr>
          <p:cNvPr id="256009" name="AutoShape 9"/>
          <p:cNvSpPr>
            <a:spLocks noChangeAspect="1" noChangeArrowheads="1"/>
          </p:cNvSpPr>
          <p:nvPr/>
        </p:nvSpPr>
        <p:spPr bwMode="auto">
          <a:xfrm rot="-1844721">
            <a:off x="1314450" y="2632075"/>
            <a:ext cx="514350" cy="852488"/>
          </a:xfrm>
          <a:prstGeom prst="curvedRightArrow">
            <a:avLst>
              <a:gd name="adj1" fmla="val 33148"/>
              <a:gd name="adj2" fmla="val 66296"/>
              <a:gd name="adj3" fmla="val 33333"/>
            </a:avLst>
          </a:prstGeom>
          <a:solidFill>
            <a:schemeClr val="tx1"/>
          </a:solidFill>
          <a:ln w="9525">
            <a:solidFill>
              <a:schemeClr val="tx1"/>
            </a:solidFill>
            <a:miter lim="800000"/>
            <a:headEnd/>
            <a:tailEnd/>
          </a:ln>
          <a:effectLst/>
        </p:spPr>
        <p:txBody>
          <a:bodyPr wrap="none" anchor="ctr"/>
          <a:lstStyle/>
          <a:p>
            <a:endParaRPr lang="it-IT"/>
          </a:p>
        </p:txBody>
      </p:sp>
      <p:sp>
        <p:nvSpPr>
          <p:cNvPr id="256010" name="Rectangle 10"/>
          <p:cNvSpPr>
            <a:spLocks noChangeArrowheads="1"/>
          </p:cNvSpPr>
          <p:nvPr/>
        </p:nvSpPr>
        <p:spPr bwMode="auto">
          <a:xfrm>
            <a:off x="811213" y="3573463"/>
            <a:ext cx="3344862" cy="366712"/>
          </a:xfrm>
          <a:prstGeom prst="rect">
            <a:avLst/>
          </a:prstGeom>
          <a:noFill/>
          <a:ln w="9525">
            <a:noFill/>
            <a:miter lim="800000"/>
            <a:headEnd/>
            <a:tailEnd/>
          </a:ln>
          <a:effectLst/>
        </p:spPr>
        <p:txBody>
          <a:bodyPr>
            <a:spAutoFit/>
          </a:bodyPr>
          <a:lstStyle/>
          <a:p>
            <a:r>
              <a:rPr lang="it-IT">
                <a:effectLst>
                  <a:outerShdw blurRad="38100" dist="38100" dir="2700000" algn="tl">
                    <a:srgbClr val="000000"/>
                  </a:outerShdw>
                </a:effectLst>
              </a:rPr>
              <a:t>Preserve parathyroid glands</a:t>
            </a:r>
          </a:p>
        </p:txBody>
      </p:sp>
      <p:sp>
        <p:nvSpPr>
          <p:cNvPr id="256011" name="Rectangle 11"/>
          <p:cNvSpPr>
            <a:spLocks noChangeArrowheads="1"/>
          </p:cNvSpPr>
          <p:nvPr/>
        </p:nvSpPr>
        <p:spPr bwMode="auto">
          <a:xfrm>
            <a:off x="4699000" y="3573463"/>
            <a:ext cx="1220788" cy="366712"/>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autograft</a:t>
            </a:r>
          </a:p>
        </p:txBody>
      </p:sp>
      <p:sp>
        <p:nvSpPr>
          <p:cNvPr id="256012" name="Rectangle 12"/>
          <p:cNvSpPr>
            <a:spLocks noChangeArrowheads="1"/>
          </p:cNvSpPr>
          <p:nvPr/>
        </p:nvSpPr>
        <p:spPr bwMode="auto">
          <a:xfrm>
            <a:off x="381000" y="1371600"/>
            <a:ext cx="2030413" cy="519113"/>
          </a:xfrm>
          <a:prstGeom prst="rect">
            <a:avLst/>
          </a:prstGeom>
          <a:solidFill>
            <a:schemeClr val="tx1"/>
          </a:solidFill>
          <a:ln w="9525">
            <a:noFill/>
            <a:miter lim="800000"/>
            <a:headEnd/>
            <a:tailEnd/>
          </a:ln>
          <a:effectLst/>
        </p:spPr>
        <p:txBody>
          <a:bodyPr>
            <a:spAutoFit/>
          </a:bodyPr>
          <a:lstStyle/>
          <a:p>
            <a:pPr algn="ctr">
              <a:spcBef>
                <a:spcPct val="50000"/>
              </a:spcBef>
            </a:pPr>
            <a:r>
              <a:rPr lang="it-IT" sz="2800">
                <a:solidFill>
                  <a:schemeClr val="hlink"/>
                </a:solidFill>
                <a:effectLst>
                  <a:outerShdw blurRad="38100" dist="38100" dir="2700000" algn="tl">
                    <a:srgbClr val="C0C0C0"/>
                  </a:outerShdw>
                </a:effectLst>
              </a:rPr>
              <a:t>SURGERY</a:t>
            </a:r>
          </a:p>
        </p:txBody>
      </p:sp>
      <p:sp>
        <p:nvSpPr>
          <p:cNvPr id="256013" name="AutoShape 13"/>
          <p:cNvSpPr>
            <a:spLocks noChangeArrowheads="1"/>
          </p:cNvSpPr>
          <p:nvPr/>
        </p:nvSpPr>
        <p:spPr bwMode="auto">
          <a:xfrm>
            <a:off x="4122738" y="3613150"/>
            <a:ext cx="576262" cy="288925"/>
          </a:xfrm>
          <a:prstGeom prst="rightArrow">
            <a:avLst>
              <a:gd name="adj1" fmla="val 50000"/>
              <a:gd name="adj2" fmla="val 49863"/>
            </a:avLst>
          </a:prstGeom>
          <a:solidFill>
            <a:schemeClr val="tx1"/>
          </a:solidFill>
          <a:ln w="9525">
            <a:solidFill>
              <a:schemeClr val="tx1"/>
            </a:solidFill>
            <a:miter lim="800000"/>
            <a:headEnd/>
            <a:tailEnd/>
          </a:ln>
          <a:effectLst/>
        </p:spPr>
        <p:txBody>
          <a:bodyPr wrap="none" anchor="ctr"/>
          <a:lstStyle/>
          <a:p>
            <a:endParaRPr lang="it-IT"/>
          </a:p>
        </p:txBody>
      </p:sp>
      <p:sp>
        <p:nvSpPr>
          <p:cNvPr id="256014" name="Rectangle 14"/>
          <p:cNvSpPr>
            <a:spLocks noChangeArrowheads="1"/>
          </p:cNvSpPr>
          <p:nvPr/>
        </p:nvSpPr>
        <p:spPr bwMode="auto">
          <a:xfrm>
            <a:off x="871538" y="4183063"/>
            <a:ext cx="2859087" cy="366712"/>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 10 involved lymph nodes</a:t>
            </a:r>
          </a:p>
        </p:txBody>
      </p:sp>
      <p:sp>
        <p:nvSpPr>
          <p:cNvPr id="256015" name="Rectangle 15"/>
          <p:cNvSpPr>
            <a:spLocks noChangeArrowheads="1"/>
          </p:cNvSpPr>
          <p:nvPr/>
        </p:nvSpPr>
        <p:spPr bwMode="auto">
          <a:xfrm>
            <a:off x="5003800" y="4184650"/>
            <a:ext cx="1852613" cy="366713"/>
          </a:xfrm>
          <a:prstGeom prst="rect">
            <a:avLst/>
          </a:prstGeom>
          <a:solidFill>
            <a:schemeClr val="tx1"/>
          </a:solidFill>
          <a:ln w="9525">
            <a:noFill/>
            <a:miter lim="800000"/>
            <a:headEnd/>
            <a:tailEnd/>
          </a:ln>
          <a:effectLst/>
        </p:spPr>
        <p:txBody>
          <a:bodyPr wrap="none">
            <a:spAutoFit/>
          </a:bodyPr>
          <a:lstStyle/>
          <a:p>
            <a:r>
              <a:rPr lang="it-IT">
                <a:solidFill>
                  <a:schemeClr val="hlink"/>
                </a:solidFill>
                <a:effectLst>
                  <a:outerShdw blurRad="38100" dist="38100" dir="2700000" algn="tl">
                    <a:srgbClr val="C0C0C0"/>
                  </a:outerShdw>
                </a:effectLst>
              </a:rPr>
              <a:t>no surgical cure</a:t>
            </a:r>
          </a:p>
        </p:txBody>
      </p:sp>
      <p:sp>
        <p:nvSpPr>
          <p:cNvPr id="256016" name="AutoShape 16"/>
          <p:cNvSpPr>
            <a:spLocks noChangeArrowheads="1"/>
          </p:cNvSpPr>
          <p:nvPr/>
        </p:nvSpPr>
        <p:spPr bwMode="auto">
          <a:xfrm>
            <a:off x="4140200" y="4222750"/>
            <a:ext cx="576263" cy="288925"/>
          </a:xfrm>
          <a:prstGeom prst="rightArrow">
            <a:avLst>
              <a:gd name="adj1" fmla="val 50000"/>
              <a:gd name="adj2" fmla="val 49863"/>
            </a:avLst>
          </a:prstGeom>
          <a:solidFill>
            <a:schemeClr val="tx1"/>
          </a:solidFill>
          <a:ln w="9525">
            <a:solidFill>
              <a:schemeClr val="tx1"/>
            </a:solidFill>
            <a:miter lim="800000"/>
            <a:headEnd/>
            <a:tailEnd/>
          </a:ln>
          <a:effectLst/>
        </p:spPr>
        <p:txBody>
          <a:bodyPr wrap="none" anchor="ctr"/>
          <a:lstStyle/>
          <a:p>
            <a:endParaRPr lang="it-IT"/>
          </a:p>
        </p:txBody>
      </p:sp>
      <p:sp>
        <p:nvSpPr>
          <p:cNvPr id="256017" name="Rectangle 17"/>
          <p:cNvSpPr>
            <a:spLocks noChangeArrowheads="1"/>
          </p:cNvSpPr>
          <p:nvPr/>
        </p:nvSpPr>
        <p:spPr bwMode="auto">
          <a:xfrm>
            <a:off x="5148263" y="4581525"/>
            <a:ext cx="3600450" cy="639763"/>
          </a:xfrm>
          <a:prstGeom prst="rect">
            <a:avLst/>
          </a:prstGeom>
          <a:noFill/>
          <a:ln w="9525">
            <a:noFill/>
            <a:miter lim="800000"/>
            <a:headEnd/>
            <a:tailEnd/>
          </a:ln>
          <a:effectLst/>
        </p:spPr>
        <p:txBody>
          <a:bodyPr>
            <a:spAutoFit/>
          </a:bodyPr>
          <a:lstStyle/>
          <a:p>
            <a:r>
              <a:rPr lang="it-IT" sz="1200">
                <a:latin typeface="Times New Roman" pitchFamily="18" charset="0"/>
              </a:rPr>
              <a:t>Machens et al. Cancer 2000; 88: 1909–15.</a:t>
            </a:r>
          </a:p>
          <a:p>
            <a:r>
              <a:rPr lang="it-IT" sz="1200">
                <a:latin typeface="Times New Roman" pitchFamily="18" charset="0"/>
              </a:rPr>
              <a:t>Weber et al.. Surgery 2001; 130: 1044–9.</a:t>
            </a:r>
          </a:p>
          <a:p>
            <a:r>
              <a:rPr lang="it-IT" sz="1200">
                <a:latin typeface="Times New Roman" pitchFamily="18" charset="0"/>
              </a:rPr>
              <a:t>Scollo et al. J Clin Endocrinol Metab 2003; 88:2070–5.</a:t>
            </a:r>
          </a:p>
        </p:txBody>
      </p:sp>
      <p:sp>
        <p:nvSpPr>
          <p:cNvPr id="256018" name="Rectangle 18"/>
          <p:cNvSpPr>
            <a:spLocks noChangeArrowheads="1"/>
          </p:cNvSpPr>
          <p:nvPr/>
        </p:nvSpPr>
        <p:spPr bwMode="auto">
          <a:xfrm>
            <a:off x="900113" y="5233988"/>
            <a:ext cx="4343400" cy="366712"/>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neck lymph node metastases dissection</a:t>
            </a:r>
          </a:p>
        </p:txBody>
      </p:sp>
      <p:sp>
        <p:nvSpPr>
          <p:cNvPr id="256019" name="Rectangle 19"/>
          <p:cNvSpPr>
            <a:spLocks noChangeArrowheads="1"/>
          </p:cNvSpPr>
          <p:nvPr/>
        </p:nvSpPr>
        <p:spPr bwMode="auto">
          <a:xfrm>
            <a:off x="6154738" y="5445125"/>
            <a:ext cx="2152650" cy="366713"/>
          </a:xfrm>
          <a:prstGeom prst="rect">
            <a:avLst/>
          </a:prstGeom>
          <a:noFill/>
          <a:ln w="9525">
            <a:noFill/>
            <a:miter lim="800000"/>
            <a:headEnd/>
            <a:tailEnd/>
          </a:ln>
          <a:effectLst/>
        </p:spPr>
        <p:txBody>
          <a:bodyPr wrap="none">
            <a:spAutoFit/>
          </a:bodyPr>
          <a:lstStyle/>
          <a:p>
            <a:r>
              <a:rPr lang="it-IT">
                <a:effectLst>
                  <a:outerShdw blurRad="38100" dist="38100" dir="2700000" algn="tl">
                    <a:srgbClr val="000000"/>
                  </a:outerShdw>
                </a:effectLst>
              </a:rPr>
              <a:t>avoid reoperations</a:t>
            </a:r>
          </a:p>
        </p:txBody>
      </p:sp>
      <p:sp>
        <p:nvSpPr>
          <p:cNvPr id="256020" name="Rectangle 20"/>
          <p:cNvSpPr>
            <a:spLocks noChangeArrowheads="1"/>
          </p:cNvSpPr>
          <p:nvPr/>
        </p:nvSpPr>
        <p:spPr bwMode="auto">
          <a:xfrm>
            <a:off x="5867400" y="5815013"/>
            <a:ext cx="2879725" cy="457200"/>
          </a:xfrm>
          <a:prstGeom prst="rect">
            <a:avLst/>
          </a:prstGeom>
          <a:noFill/>
          <a:ln w="9525">
            <a:noFill/>
            <a:miter lim="800000"/>
            <a:headEnd/>
            <a:tailEnd/>
          </a:ln>
          <a:effectLst/>
        </p:spPr>
        <p:txBody>
          <a:bodyPr>
            <a:spAutoFit/>
          </a:bodyPr>
          <a:lstStyle/>
          <a:p>
            <a:r>
              <a:rPr lang="it-IT" sz="1200">
                <a:latin typeface="Times New Roman" pitchFamily="18" charset="0"/>
              </a:rPr>
              <a:t>Thomusch et al. Surgery 2003; 133: 180–5.</a:t>
            </a:r>
          </a:p>
          <a:p>
            <a:r>
              <a:rPr lang="it-IT" sz="1200">
                <a:latin typeface="Times New Roman" pitchFamily="18" charset="0"/>
              </a:rPr>
              <a:t>Dralle et al. Surgery 2004; 136: 1310–22.</a:t>
            </a:r>
          </a:p>
        </p:txBody>
      </p:sp>
      <p:sp>
        <p:nvSpPr>
          <p:cNvPr id="256021" name="Rectangle 21"/>
          <p:cNvSpPr>
            <a:spLocks noChangeArrowheads="1"/>
          </p:cNvSpPr>
          <p:nvPr/>
        </p:nvSpPr>
        <p:spPr bwMode="auto">
          <a:xfrm>
            <a:off x="2898775" y="6569075"/>
            <a:ext cx="2717800" cy="274638"/>
          </a:xfrm>
          <a:prstGeom prst="rect">
            <a:avLst/>
          </a:prstGeom>
          <a:noFill/>
          <a:ln w="9525">
            <a:noFill/>
            <a:miter lim="800000"/>
            <a:headEnd/>
            <a:tailEnd/>
          </a:ln>
          <a:effectLst/>
        </p:spPr>
        <p:txBody>
          <a:bodyPr>
            <a:spAutoFit/>
          </a:bodyPr>
          <a:lstStyle/>
          <a:p>
            <a:r>
              <a:rPr lang="it-IT" sz="1200">
                <a:latin typeface="Times New Roman" pitchFamily="18" charset="0"/>
              </a:rPr>
              <a:t>Machens et al. Surgery 2001; 129: 23–8</a:t>
            </a:r>
          </a:p>
        </p:txBody>
      </p:sp>
      <p:sp>
        <p:nvSpPr>
          <p:cNvPr id="256022" name="AutoShape 22"/>
          <p:cNvSpPr>
            <a:spLocks noChangeArrowheads="1"/>
          </p:cNvSpPr>
          <p:nvPr/>
        </p:nvSpPr>
        <p:spPr bwMode="auto">
          <a:xfrm rot="989337">
            <a:off x="5292725" y="5373688"/>
            <a:ext cx="576263" cy="288925"/>
          </a:xfrm>
          <a:prstGeom prst="rightArrow">
            <a:avLst>
              <a:gd name="adj1" fmla="val 50000"/>
              <a:gd name="adj2" fmla="val 49863"/>
            </a:avLst>
          </a:prstGeom>
          <a:solidFill>
            <a:schemeClr val="tx1"/>
          </a:solidFill>
          <a:ln w="9525">
            <a:solidFill>
              <a:schemeClr val="tx1"/>
            </a:solidFill>
            <a:miter lim="800000"/>
            <a:headEnd/>
            <a:tailEnd/>
          </a:ln>
          <a:effectLst/>
        </p:spPr>
        <p:txBody>
          <a:bodyPr wrap="none" anchor="ctr"/>
          <a:lstStyle/>
          <a:p>
            <a:endParaRPr lang="it-IT"/>
          </a:p>
        </p:txBody>
      </p:sp>
      <p:sp>
        <p:nvSpPr>
          <p:cNvPr id="256023" name="AutoShape 23"/>
          <p:cNvSpPr>
            <a:spLocks noChangeArrowheads="1"/>
          </p:cNvSpPr>
          <p:nvPr/>
        </p:nvSpPr>
        <p:spPr bwMode="auto">
          <a:xfrm rot="2807116">
            <a:off x="5004595" y="5660231"/>
            <a:ext cx="576262" cy="288925"/>
          </a:xfrm>
          <a:prstGeom prst="rightArrow">
            <a:avLst>
              <a:gd name="adj1" fmla="val 50000"/>
              <a:gd name="adj2" fmla="val 49863"/>
            </a:avLst>
          </a:prstGeom>
          <a:solidFill>
            <a:schemeClr val="tx1"/>
          </a:solidFill>
          <a:ln w="9525">
            <a:solidFill>
              <a:schemeClr val="tx1"/>
            </a:solidFill>
            <a:miter lim="800000"/>
            <a:headEnd/>
            <a:tailEnd/>
          </a:ln>
          <a:effectLst/>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4" name="Picture 6"/>
          <p:cNvPicPr>
            <a:picLocks noChangeAspect="1" noChangeArrowheads="1"/>
          </p:cNvPicPr>
          <p:nvPr/>
        </p:nvPicPr>
        <p:blipFill>
          <a:blip r:embed="rId3"/>
          <a:srcRect/>
          <a:stretch>
            <a:fillRect/>
          </a:stretch>
        </p:blipFill>
        <p:spPr bwMode="auto">
          <a:xfrm>
            <a:off x="971550" y="1863725"/>
            <a:ext cx="7370763" cy="4994275"/>
          </a:xfrm>
          <a:prstGeom prst="rect">
            <a:avLst/>
          </a:prstGeom>
          <a:noFill/>
          <a:ln w="9525">
            <a:noFill/>
            <a:miter lim="800000"/>
            <a:headEnd/>
            <a:tailEnd/>
          </a:ln>
          <a:effectLst/>
        </p:spPr>
      </p:pic>
      <p:sp>
        <p:nvSpPr>
          <p:cNvPr id="258055" name="Rectangle 7"/>
          <p:cNvSpPr>
            <a:spLocks noChangeArrowheads="1"/>
          </p:cNvSpPr>
          <p:nvPr/>
        </p:nvSpPr>
        <p:spPr bwMode="auto">
          <a:xfrm>
            <a:off x="6227763" y="3933825"/>
            <a:ext cx="1944687" cy="431800"/>
          </a:xfrm>
          <a:prstGeom prst="rect">
            <a:avLst/>
          </a:prstGeom>
          <a:solidFill>
            <a:schemeClr val="tx1"/>
          </a:solidFill>
          <a:ln w="9525">
            <a:solidFill>
              <a:schemeClr val="tx1"/>
            </a:solidFill>
            <a:miter lim="800000"/>
            <a:headEnd/>
            <a:tailEnd/>
          </a:ln>
          <a:effectLst>
            <a:outerShdw dist="107763" dir="8100000" algn="ctr" rotWithShape="0">
              <a:schemeClr val="bg2">
                <a:alpha val="50000"/>
              </a:schemeClr>
            </a:outerShdw>
          </a:effectLst>
        </p:spPr>
        <p:txBody>
          <a:bodyPr wrap="none" anchor="ctr"/>
          <a:lstStyle/>
          <a:p>
            <a:endParaRPr lang="it-IT"/>
          </a:p>
        </p:txBody>
      </p:sp>
      <p:pic>
        <p:nvPicPr>
          <p:cNvPr id="258056" name="Picture 8"/>
          <p:cNvPicPr>
            <a:picLocks noChangeAspect="1" noChangeArrowheads="1"/>
          </p:cNvPicPr>
          <p:nvPr/>
        </p:nvPicPr>
        <p:blipFill>
          <a:blip r:embed="rId4"/>
          <a:srcRect/>
          <a:stretch>
            <a:fillRect/>
          </a:stretch>
        </p:blipFill>
        <p:spPr bwMode="auto">
          <a:xfrm>
            <a:off x="6227763" y="3933825"/>
            <a:ext cx="1879600" cy="393700"/>
          </a:xfrm>
          <a:prstGeom prst="rect">
            <a:avLst/>
          </a:prstGeom>
          <a:noFill/>
          <a:ln w="9525">
            <a:noFill/>
            <a:miter lim="800000"/>
            <a:headEnd/>
            <a:tailEnd/>
          </a:ln>
          <a:effectLst/>
        </p:spPr>
      </p:pic>
      <p:pic>
        <p:nvPicPr>
          <p:cNvPr id="258057" name="Picture 9"/>
          <p:cNvPicPr>
            <a:picLocks noChangeAspect="1" noChangeArrowheads="1"/>
          </p:cNvPicPr>
          <p:nvPr/>
        </p:nvPicPr>
        <p:blipFill>
          <a:blip r:embed="rId5"/>
          <a:srcRect/>
          <a:stretch>
            <a:fillRect/>
          </a:stretch>
        </p:blipFill>
        <p:spPr bwMode="auto">
          <a:xfrm>
            <a:off x="136525" y="1052513"/>
            <a:ext cx="8899525" cy="9683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2" name="Picture 6"/>
          <p:cNvPicPr>
            <a:picLocks noChangeAspect="1" noChangeArrowheads="1"/>
          </p:cNvPicPr>
          <p:nvPr/>
        </p:nvPicPr>
        <p:blipFill>
          <a:blip r:embed="rId3"/>
          <a:srcRect/>
          <a:stretch>
            <a:fillRect/>
          </a:stretch>
        </p:blipFill>
        <p:spPr bwMode="auto">
          <a:xfrm>
            <a:off x="900113" y="1268413"/>
            <a:ext cx="7226300" cy="5372100"/>
          </a:xfrm>
          <a:prstGeom prst="rect">
            <a:avLst/>
          </a:prstGeom>
          <a:noFill/>
          <a:ln w="9525">
            <a:noFill/>
            <a:miter lim="800000"/>
            <a:headEnd/>
            <a:tailEnd/>
          </a:ln>
          <a:effectLst/>
        </p:spPr>
      </p:pic>
      <p:sp>
        <p:nvSpPr>
          <p:cNvPr id="260103" name="Rectangle 7"/>
          <p:cNvSpPr>
            <a:spLocks noChangeArrowheads="1"/>
          </p:cNvSpPr>
          <p:nvPr/>
        </p:nvSpPr>
        <p:spPr bwMode="auto">
          <a:xfrm>
            <a:off x="3492500" y="4292600"/>
            <a:ext cx="1944688" cy="431800"/>
          </a:xfrm>
          <a:prstGeom prst="rect">
            <a:avLst/>
          </a:prstGeom>
          <a:solidFill>
            <a:schemeClr val="tx1"/>
          </a:solidFill>
          <a:ln w="9525">
            <a:solidFill>
              <a:schemeClr val="tx1"/>
            </a:solidFill>
            <a:miter lim="800000"/>
            <a:headEnd/>
            <a:tailEnd/>
          </a:ln>
          <a:effectLst>
            <a:outerShdw dist="107763" dir="8100000" algn="ctr" rotWithShape="0">
              <a:schemeClr val="bg2">
                <a:alpha val="50000"/>
              </a:schemeClr>
            </a:outerShdw>
          </a:effectLst>
        </p:spPr>
        <p:txBody>
          <a:bodyPr wrap="none" anchor="ctr"/>
          <a:lstStyle/>
          <a:p>
            <a:endParaRPr lang="it-IT"/>
          </a:p>
        </p:txBody>
      </p:sp>
      <p:pic>
        <p:nvPicPr>
          <p:cNvPr id="260104" name="Picture 8"/>
          <p:cNvPicPr>
            <a:picLocks noChangeAspect="1" noChangeArrowheads="1"/>
          </p:cNvPicPr>
          <p:nvPr/>
        </p:nvPicPr>
        <p:blipFill>
          <a:blip r:embed="rId4"/>
          <a:srcRect/>
          <a:stretch>
            <a:fillRect/>
          </a:stretch>
        </p:blipFill>
        <p:spPr bwMode="auto">
          <a:xfrm>
            <a:off x="3492500" y="4292600"/>
            <a:ext cx="1879600" cy="3937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523875" y="2209800"/>
            <a:ext cx="8096250" cy="2897188"/>
            <a:chOff x="330" y="1392"/>
            <a:chExt cx="5100" cy="1825"/>
          </a:xfrm>
        </p:grpSpPr>
        <p:pic>
          <p:nvPicPr>
            <p:cNvPr id="262149" name="Picture 7"/>
            <p:cNvPicPr>
              <a:picLocks noChangeAspect="1" noChangeArrowheads="1"/>
            </p:cNvPicPr>
            <p:nvPr/>
          </p:nvPicPr>
          <p:blipFill>
            <a:blip r:embed="rId2"/>
            <a:srcRect l="1718" t="1256" r="1718" b="10046"/>
            <a:stretch>
              <a:fillRect/>
            </a:stretch>
          </p:blipFill>
          <p:spPr bwMode="auto">
            <a:xfrm>
              <a:off x="330" y="1392"/>
              <a:ext cx="5100" cy="1602"/>
            </a:xfrm>
            <a:prstGeom prst="rect">
              <a:avLst/>
            </a:prstGeom>
            <a:noFill/>
            <a:ln w="9525">
              <a:noFill/>
              <a:miter lim="800000"/>
              <a:headEnd/>
              <a:tailEnd/>
            </a:ln>
          </p:spPr>
        </p:pic>
        <p:sp>
          <p:nvSpPr>
            <p:cNvPr id="262150" name="Rectangle 8"/>
            <p:cNvSpPr>
              <a:spLocks noChangeArrowheads="1"/>
            </p:cNvSpPr>
            <p:nvPr/>
          </p:nvSpPr>
          <p:spPr bwMode="auto">
            <a:xfrm>
              <a:off x="3982" y="3044"/>
              <a:ext cx="1448" cy="173"/>
            </a:xfrm>
            <a:prstGeom prst="rect">
              <a:avLst/>
            </a:prstGeom>
            <a:noFill/>
            <a:ln w="9525">
              <a:noFill/>
              <a:miter lim="800000"/>
              <a:headEnd/>
              <a:tailEnd/>
            </a:ln>
          </p:spPr>
          <p:txBody>
            <a:bodyPr wrap="none">
              <a:spAutoFit/>
            </a:bodyPr>
            <a:lstStyle/>
            <a:p>
              <a:r>
                <a:rPr lang="it-IT" sz="1200">
                  <a:latin typeface="Times New Roman" pitchFamily="18" charset="0"/>
                  <a:cs typeface="Times New Roman" pitchFamily="18" charset="0"/>
                </a:rPr>
                <a:t>Fagin 2004 J Endocrinol  183, 249</a:t>
              </a:r>
            </a:p>
          </p:txBody>
        </p:sp>
      </p:grpSp>
      <p:sp>
        <p:nvSpPr>
          <p:cNvPr id="262151" name="Rectangle 9"/>
          <p:cNvSpPr>
            <a:spLocks noChangeArrowheads="1"/>
          </p:cNvSpPr>
          <p:nvPr/>
        </p:nvSpPr>
        <p:spPr bwMode="auto">
          <a:xfrm>
            <a:off x="228600" y="1066800"/>
            <a:ext cx="4610100" cy="396875"/>
          </a:xfrm>
          <a:prstGeom prst="rect">
            <a:avLst/>
          </a:prstGeom>
          <a:noFill/>
          <a:ln w="9525">
            <a:noFill/>
            <a:miter lim="800000"/>
            <a:headEnd/>
            <a:tailEnd/>
          </a:ln>
        </p:spPr>
        <p:txBody>
          <a:bodyPr>
            <a:spAutoFit/>
          </a:bodyPr>
          <a:lstStyle/>
          <a:p>
            <a:pPr algn="ctr">
              <a:spcBef>
                <a:spcPct val="50000"/>
              </a:spcBef>
            </a:pPr>
            <a:r>
              <a:rPr lang="it-IT" sz="2000">
                <a:cs typeface="Times New Roman" pitchFamily="18" charset="0"/>
              </a:rPr>
              <a:t>TYROSINE  KINASE  INHIBITORS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2" name="Rectangle 6"/>
          <p:cNvSpPr>
            <a:spLocks noChangeArrowheads="1"/>
          </p:cNvSpPr>
          <p:nvPr/>
        </p:nvSpPr>
        <p:spPr bwMode="auto">
          <a:xfrm>
            <a:off x="228600" y="6324600"/>
            <a:ext cx="2628900" cy="274638"/>
          </a:xfrm>
          <a:prstGeom prst="rect">
            <a:avLst/>
          </a:prstGeom>
          <a:noFill/>
          <a:ln w="9525">
            <a:noFill/>
            <a:miter lim="800000"/>
            <a:headEnd/>
            <a:tailEnd/>
          </a:ln>
        </p:spPr>
        <p:txBody>
          <a:bodyPr wrap="none">
            <a:spAutoFit/>
          </a:bodyPr>
          <a:lstStyle/>
          <a:p>
            <a:r>
              <a:rPr lang="it-IT" sz="1200">
                <a:latin typeface="Times New Roman" pitchFamily="18" charset="0"/>
                <a:cs typeface="Times New Roman" pitchFamily="18" charset="0"/>
              </a:rPr>
              <a:t>Kodama et al.</a:t>
            </a:r>
            <a:r>
              <a:rPr lang="it-IT" sz="1200" i="1">
                <a:latin typeface="Times New Roman" pitchFamily="18" charset="0"/>
                <a:cs typeface="Times New Roman" pitchFamily="18" charset="0"/>
              </a:rPr>
              <a:t> </a:t>
            </a:r>
            <a:r>
              <a:rPr lang="it-IT" sz="1200">
                <a:latin typeface="Times New Roman" pitchFamily="18" charset="0"/>
                <a:cs typeface="Times New Roman" pitchFamily="18" charset="0"/>
              </a:rPr>
              <a:t>Cancer Sci 2005; 96: 147</a:t>
            </a:r>
          </a:p>
        </p:txBody>
      </p:sp>
      <p:grpSp>
        <p:nvGrpSpPr>
          <p:cNvPr id="263173" name="Group 7"/>
          <p:cNvGrpSpPr>
            <a:grpSpLocks/>
          </p:cNvGrpSpPr>
          <p:nvPr/>
        </p:nvGrpSpPr>
        <p:grpSpPr bwMode="auto">
          <a:xfrm>
            <a:off x="152400" y="1752600"/>
            <a:ext cx="1611313" cy="762000"/>
            <a:chOff x="96" y="1104"/>
            <a:chExt cx="1015" cy="480"/>
          </a:xfrm>
        </p:grpSpPr>
        <p:sp>
          <p:nvSpPr>
            <p:cNvPr id="263174" name="Rectangle 8"/>
            <p:cNvSpPr>
              <a:spLocks noChangeArrowheads="1"/>
            </p:cNvSpPr>
            <p:nvPr/>
          </p:nvSpPr>
          <p:spPr bwMode="auto">
            <a:xfrm>
              <a:off x="269" y="1104"/>
              <a:ext cx="694" cy="250"/>
            </a:xfrm>
            <a:prstGeom prst="rect">
              <a:avLst/>
            </a:prstGeom>
            <a:noFill/>
            <a:ln w="9525">
              <a:noFill/>
              <a:miter lim="800000"/>
              <a:headEnd/>
              <a:tailEnd/>
            </a:ln>
          </p:spPr>
          <p:txBody>
            <a:bodyPr wrap="none">
              <a:spAutoFit/>
            </a:bodyPr>
            <a:lstStyle/>
            <a:p>
              <a:r>
                <a:rPr lang="it-IT" sz="2000">
                  <a:cs typeface="Times New Roman" pitchFamily="18" charset="0"/>
                </a:rPr>
                <a:t>Imatinib</a:t>
              </a:r>
            </a:p>
          </p:txBody>
        </p:sp>
        <p:sp>
          <p:nvSpPr>
            <p:cNvPr id="263175" name="Rectangle 9"/>
            <p:cNvSpPr>
              <a:spLocks noChangeArrowheads="1"/>
            </p:cNvSpPr>
            <p:nvPr/>
          </p:nvSpPr>
          <p:spPr bwMode="auto">
            <a:xfrm>
              <a:off x="96" y="1392"/>
              <a:ext cx="1015" cy="192"/>
            </a:xfrm>
            <a:prstGeom prst="rect">
              <a:avLst/>
            </a:prstGeom>
            <a:noFill/>
            <a:ln w="9525">
              <a:noFill/>
              <a:miter lim="800000"/>
              <a:headEnd/>
              <a:tailEnd/>
            </a:ln>
          </p:spPr>
          <p:txBody>
            <a:bodyPr wrap="none">
              <a:spAutoFit/>
            </a:bodyPr>
            <a:lstStyle/>
            <a:p>
              <a:r>
                <a:rPr lang="it-IT" sz="1400">
                  <a:cs typeface="Times New Roman" pitchFamily="18" charset="0"/>
                </a:rPr>
                <a:t> (STI571; Gleevec)</a:t>
              </a:r>
            </a:p>
          </p:txBody>
        </p:sp>
      </p:grpSp>
      <p:grpSp>
        <p:nvGrpSpPr>
          <p:cNvPr id="3" name="Group 10"/>
          <p:cNvGrpSpPr>
            <a:grpSpLocks/>
          </p:cNvGrpSpPr>
          <p:nvPr/>
        </p:nvGrpSpPr>
        <p:grpSpPr bwMode="auto">
          <a:xfrm>
            <a:off x="1622425" y="1951038"/>
            <a:ext cx="1687513" cy="709612"/>
            <a:chOff x="1022" y="1229"/>
            <a:chExt cx="1063" cy="447"/>
          </a:xfrm>
        </p:grpSpPr>
        <p:sp>
          <p:nvSpPr>
            <p:cNvPr id="263177" name="Rectangle 11"/>
            <p:cNvSpPr>
              <a:spLocks noChangeArrowheads="1"/>
            </p:cNvSpPr>
            <p:nvPr/>
          </p:nvSpPr>
          <p:spPr bwMode="auto">
            <a:xfrm>
              <a:off x="1751" y="1426"/>
              <a:ext cx="334" cy="250"/>
            </a:xfrm>
            <a:prstGeom prst="rect">
              <a:avLst/>
            </a:prstGeom>
            <a:noFill/>
            <a:ln w="9525">
              <a:noFill/>
              <a:miter lim="800000"/>
              <a:headEnd/>
              <a:tailEnd/>
            </a:ln>
          </p:spPr>
          <p:txBody>
            <a:bodyPr wrap="none">
              <a:spAutoFit/>
            </a:bodyPr>
            <a:lstStyle/>
            <a:p>
              <a:r>
                <a:rPr lang="it-IT" sz="2000">
                  <a:cs typeface="Times New Roman" pitchFamily="18" charset="0"/>
                </a:rPr>
                <a:t>Kit</a:t>
              </a:r>
            </a:p>
          </p:txBody>
        </p:sp>
        <p:cxnSp>
          <p:nvCxnSpPr>
            <p:cNvPr id="263178" name="AutoShape 12"/>
            <p:cNvCxnSpPr>
              <a:cxnSpLocks noChangeShapeType="1"/>
              <a:stCxn id="263174" idx="3"/>
              <a:endCxn id="263177" idx="1"/>
            </p:cNvCxnSpPr>
            <p:nvPr/>
          </p:nvCxnSpPr>
          <p:spPr bwMode="auto">
            <a:xfrm>
              <a:off x="1022" y="1229"/>
              <a:ext cx="729" cy="322"/>
            </a:xfrm>
            <a:prstGeom prst="bentConnector3">
              <a:avLst>
                <a:gd name="adj1" fmla="val 49931"/>
              </a:avLst>
            </a:prstGeom>
            <a:noFill/>
            <a:ln w="9525">
              <a:solidFill>
                <a:schemeClr val="tx1"/>
              </a:solidFill>
              <a:miter lim="800000"/>
              <a:headEnd/>
              <a:tailEnd type="triangle" w="med" len="med"/>
            </a:ln>
          </p:spPr>
        </p:cxnSp>
      </p:grpSp>
      <p:grpSp>
        <p:nvGrpSpPr>
          <p:cNvPr id="4" name="Group 13"/>
          <p:cNvGrpSpPr>
            <a:grpSpLocks/>
          </p:cNvGrpSpPr>
          <p:nvPr/>
        </p:nvGrpSpPr>
        <p:grpSpPr bwMode="auto">
          <a:xfrm>
            <a:off x="1622425" y="1951038"/>
            <a:ext cx="3101975" cy="1265237"/>
            <a:chOff x="1022" y="1229"/>
            <a:chExt cx="1954" cy="797"/>
          </a:xfrm>
        </p:grpSpPr>
        <p:sp>
          <p:nvSpPr>
            <p:cNvPr id="263180" name="Rectangle 14"/>
            <p:cNvSpPr>
              <a:spLocks noChangeArrowheads="1"/>
            </p:cNvSpPr>
            <p:nvPr/>
          </p:nvSpPr>
          <p:spPr bwMode="auto">
            <a:xfrm>
              <a:off x="1751" y="1776"/>
              <a:ext cx="1225" cy="250"/>
            </a:xfrm>
            <a:prstGeom prst="rect">
              <a:avLst/>
            </a:prstGeom>
            <a:noFill/>
            <a:ln w="9525">
              <a:noFill/>
              <a:miter lim="800000"/>
              <a:headEnd/>
              <a:tailEnd/>
            </a:ln>
          </p:spPr>
          <p:txBody>
            <a:bodyPr wrap="none">
              <a:spAutoFit/>
            </a:bodyPr>
            <a:lstStyle/>
            <a:p>
              <a:r>
                <a:rPr lang="it-IT" sz="2000">
                  <a:cs typeface="Times New Roman" pitchFamily="18" charset="0"/>
                </a:rPr>
                <a:t>PDGF receptor</a:t>
              </a:r>
            </a:p>
          </p:txBody>
        </p:sp>
        <p:cxnSp>
          <p:nvCxnSpPr>
            <p:cNvPr id="263181" name="AutoShape 15"/>
            <p:cNvCxnSpPr>
              <a:cxnSpLocks noChangeShapeType="1"/>
              <a:stCxn id="263174" idx="3"/>
              <a:endCxn id="263180" idx="1"/>
            </p:cNvCxnSpPr>
            <p:nvPr/>
          </p:nvCxnSpPr>
          <p:spPr bwMode="auto">
            <a:xfrm>
              <a:off x="1022" y="1229"/>
              <a:ext cx="729" cy="672"/>
            </a:xfrm>
            <a:prstGeom prst="bentConnector3">
              <a:avLst>
                <a:gd name="adj1" fmla="val 49931"/>
              </a:avLst>
            </a:prstGeom>
            <a:noFill/>
            <a:ln w="9525">
              <a:solidFill>
                <a:schemeClr val="tx1"/>
              </a:solidFill>
              <a:miter lim="800000"/>
              <a:headEnd/>
              <a:tailEnd type="triangle" w="med" len="med"/>
            </a:ln>
          </p:spPr>
        </p:cxnSp>
      </p:grpSp>
      <p:grpSp>
        <p:nvGrpSpPr>
          <p:cNvPr id="5" name="Group 16"/>
          <p:cNvGrpSpPr>
            <a:grpSpLocks/>
          </p:cNvGrpSpPr>
          <p:nvPr/>
        </p:nvGrpSpPr>
        <p:grpSpPr bwMode="auto">
          <a:xfrm>
            <a:off x="1622425" y="1752600"/>
            <a:ext cx="1747838" cy="396875"/>
            <a:chOff x="1022" y="1104"/>
            <a:chExt cx="1101" cy="250"/>
          </a:xfrm>
        </p:grpSpPr>
        <p:sp>
          <p:nvSpPr>
            <p:cNvPr id="263183" name="Rectangle 17"/>
            <p:cNvSpPr>
              <a:spLocks noChangeArrowheads="1"/>
            </p:cNvSpPr>
            <p:nvPr/>
          </p:nvSpPr>
          <p:spPr bwMode="auto">
            <a:xfrm>
              <a:off x="1751" y="1104"/>
              <a:ext cx="372" cy="250"/>
            </a:xfrm>
            <a:prstGeom prst="rect">
              <a:avLst/>
            </a:prstGeom>
            <a:noFill/>
            <a:ln w="9525">
              <a:noFill/>
              <a:miter lim="800000"/>
              <a:headEnd/>
              <a:tailEnd/>
            </a:ln>
          </p:spPr>
          <p:txBody>
            <a:bodyPr wrap="none">
              <a:spAutoFit/>
            </a:bodyPr>
            <a:lstStyle/>
            <a:p>
              <a:r>
                <a:rPr lang="it-IT" sz="2000">
                  <a:cs typeface="Times New Roman" pitchFamily="18" charset="0"/>
                </a:rPr>
                <a:t>Abl</a:t>
              </a:r>
            </a:p>
          </p:txBody>
        </p:sp>
        <p:cxnSp>
          <p:nvCxnSpPr>
            <p:cNvPr id="263184" name="AutoShape 18"/>
            <p:cNvCxnSpPr>
              <a:cxnSpLocks noChangeShapeType="1"/>
              <a:stCxn id="263174" idx="3"/>
              <a:endCxn id="263183" idx="1"/>
            </p:cNvCxnSpPr>
            <p:nvPr/>
          </p:nvCxnSpPr>
          <p:spPr bwMode="auto">
            <a:xfrm>
              <a:off x="1022" y="1229"/>
              <a:ext cx="729" cy="0"/>
            </a:xfrm>
            <a:prstGeom prst="straightConnector1">
              <a:avLst/>
            </a:prstGeom>
            <a:noFill/>
            <a:ln w="9525">
              <a:solidFill>
                <a:schemeClr val="tx1"/>
              </a:solidFill>
              <a:round/>
              <a:headEnd/>
              <a:tailEnd type="triangle" w="med" len="med"/>
            </a:ln>
          </p:spPr>
        </p:cxnSp>
        <p:sp>
          <p:nvSpPr>
            <p:cNvPr id="263185" name="Oval 19"/>
            <p:cNvSpPr>
              <a:spLocks noChangeAspect="1" noChangeArrowheads="1"/>
            </p:cNvSpPr>
            <p:nvPr/>
          </p:nvSpPr>
          <p:spPr bwMode="auto">
            <a:xfrm>
              <a:off x="1113" y="1134"/>
              <a:ext cx="186" cy="186"/>
            </a:xfrm>
            <a:prstGeom prst="ellipse">
              <a:avLst/>
            </a:prstGeom>
            <a:solidFill>
              <a:schemeClr val="tx1"/>
            </a:solidFill>
            <a:ln w="9525">
              <a:solidFill>
                <a:schemeClr val="tx1"/>
              </a:solidFill>
              <a:round/>
              <a:headEnd/>
              <a:tailEnd/>
            </a:ln>
          </p:spPr>
          <p:txBody>
            <a:bodyPr wrap="none" anchor="ctr"/>
            <a:lstStyle/>
            <a:p>
              <a:pPr algn="ctr"/>
              <a:r>
                <a:rPr lang="it-IT" sz="2400">
                  <a:solidFill>
                    <a:schemeClr val="bg1"/>
                  </a:solidFill>
                  <a:latin typeface="Times New Roman" pitchFamily="18" charset="0"/>
                  <a:cs typeface="Times New Roman" pitchFamily="18" charset="0"/>
                </a:rPr>
                <a:t>-</a:t>
              </a:r>
            </a:p>
          </p:txBody>
        </p:sp>
      </p:grpSp>
      <p:grpSp>
        <p:nvGrpSpPr>
          <p:cNvPr id="6" name="Group 20"/>
          <p:cNvGrpSpPr>
            <a:grpSpLocks/>
          </p:cNvGrpSpPr>
          <p:nvPr/>
        </p:nvGrpSpPr>
        <p:grpSpPr bwMode="auto">
          <a:xfrm>
            <a:off x="3370263" y="1752600"/>
            <a:ext cx="1387475" cy="396875"/>
            <a:chOff x="2123" y="1104"/>
            <a:chExt cx="874" cy="250"/>
          </a:xfrm>
        </p:grpSpPr>
        <p:sp>
          <p:nvSpPr>
            <p:cNvPr id="263187" name="Rectangle 21"/>
            <p:cNvSpPr>
              <a:spLocks noChangeArrowheads="1"/>
            </p:cNvSpPr>
            <p:nvPr/>
          </p:nvSpPr>
          <p:spPr bwMode="auto">
            <a:xfrm>
              <a:off x="2556" y="1104"/>
              <a:ext cx="441" cy="250"/>
            </a:xfrm>
            <a:prstGeom prst="rect">
              <a:avLst/>
            </a:prstGeom>
            <a:noFill/>
            <a:ln w="9525">
              <a:noFill/>
              <a:miter lim="800000"/>
              <a:headEnd/>
              <a:tailEnd/>
            </a:ln>
          </p:spPr>
          <p:txBody>
            <a:bodyPr wrap="none">
              <a:spAutoFit/>
            </a:bodyPr>
            <a:lstStyle/>
            <a:p>
              <a:r>
                <a:rPr lang="it-IT" sz="2000">
                  <a:cs typeface="Times New Roman" pitchFamily="18" charset="0"/>
                </a:rPr>
                <a:t>CML</a:t>
              </a:r>
            </a:p>
          </p:txBody>
        </p:sp>
        <p:cxnSp>
          <p:nvCxnSpPr>
            <p:cNvPr id="263188" name="AutoShape 22"/>
            <p:cNvCxnSpPr>
              <a:cxnSpLocks noChangeShapeType="1"/>
              <a:stCxn id="263183" idx="3"/>
              <a:endCxn id="263187" idx="1"/>
            </p:cNvCxnSpPr>
            <p:nvPr/>
          </p:nvCxnSpPr>
          <p:spPr bwMode="auto">
            <a:xfrm>
              <a:off x="2123" y="1229"/>
              <a:ext cx="433" cy="0"/>
            </a:xfrm>
            <a:prstGeom prst="straightConnector1">
              <a:avLst/>
            </a:prstGeom>
            <a:noFill/>
            <a:ln w="9525">
              <a:solidFill>
                <a:schemeClr val="tx1"/>
              </a:solidFill>
              <a:round/>
              <a:headEnd type="triangle" w="med" len="med"/>
              <a:tailEnd/>
            </a:ln>
          </p:spPr>
        </p:cxnSp>
      </p:grpSp>
      <p:grpSp>
        <p:nvGrpSpPr>
          <p:cNvPr id="7" name="Group 23"/>
          <p:cNvGrpSpPr>
            <a:grpSpLocks/>
          </p:cNvGrpSpPr>
          <p:nvPr/>
        </p:nvGrpSpPr>
        <p:grpSpPr bwMode="auto">
          <a:xfrm>
            <a:off x="3309938" y="2262188"/>
            <a:ext cx="5834062" cy="633412"/>
            <a:chOff x="2085" y="1425"/>
            <a:chExt cx="3675" cy="399"/>
          </a:xfrm>
        </p:grpSpPr>
        <p:sp>
          <p:nvSpPr>
            <p:cNvPr id="263190" name="Rectangle 24"/>
            <p:cNvSpPr>
              <a:spLocks noChangeArrowheads="1"/>
            </p:cNvSpPr>
            <p:nvPr/>
          </p:nvSpPr>
          <p:spPr bwMode="auto">
            <a:xfrm>
              <a:off x="2556" y="1425"/>
              <a:ext cx="3060" cy="250"/>
            </a:xfrm>
            <a:prstGeom prst="rect">
              <a:avLst/>
            </a:prstGeom>
            <a:noFill/>
            <a:ln w="9525">
              <a:noFill/>
              <a:miter lim="800000"/>
              <a:headEnd/>
              <a:tailEnd/>
            </a:ln>
          </p:spPr>
          <p:txBody>
            <a:bodyPr wrap="none">
              <a:spAutoFit/>
            </a:bodyPr>
            <a:lstStyle/>
            <a:p>
              <a:r>
                <a:rPr lang="it-IT" sz="2000">
                  <a:cs typeface="Times New Roman" pitchFamily="18" charset="0"/>
                </a:rPr>
                <a:t>gastrointestinal stromal tumors (GIST)</a:t>
              </a:r>
            </a:p>
          </p:txBody>
        </p:sp>
        <p:sp>
          <p:nvSpPr>
            <p:cNvPr id="263191" name="Rectangle 25"/>
            <p:cNvSpPr>
              <a:spLocks noChangeArrowheads="1"/>
            </p:cNvSpPr>
            <p:nvPr/>
          </p:nvSpPr>
          <p:spPr bwMode="auto">
            <a:xfrm>
              <a:off x="3456" y="1651"/>
              <a:ext cx="2304" cy="173"/>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Deininger MW. J Cancer Res Clin Oncol 2004; 130: 59</a:t>
              </a:r>
            </a:p>
          </p:txBody>
        </p:sp>
        <p:cxnSp>
          <p:nvCxnSpPr>
            <p:cNvPr id="263192" name="AutoShape 26"/>
            <p:cNvCxnSpPr>
              <a:cxnSpLocks noChangeShapeType="1"/>
              <a:stCxn id="263190" idx="1"/>
              <a:endCxn id="263177" idx="3"/>
            </p:cNvCxnSpPr>
            <p:nvPr/>
          </p:nvCxnSpPr>
          <p:spPr bwMode="auto">
            <a:xfrm flipH="1">
              <a:off x="2085" y="1550"/>
              <a:ext cx="471" cy="1"/>
            </a:xfrm>
            <a:prstGeom prst="straightConnector1">
              <a:avLst/>
            </a:prstGeom>
            <a:noFill/>
            <a:ln w="9525">
              <a:solidFill>
                <a:schemeClr val="tx1"/>
              </a:solidFill>
              <a:round/>
              <a:headEnd/>
              <a:tailEnd type="triangle" w="med" len="med"/>
            </a:ln>
          </p:spPr>
        </p:cxnSp>
      </p:grpSp>
      <p:grpSp>
        <p:nvGrpSpPr>
          <p:cNvPr id="8" name="Group 27"/>
          <p:cNvGrpSpPr>
            <a:grpSpLocks/>
          </p:cNvGrpSpPr>
          <p:nvPr/>
        </p:nvGrpSpPr>
        <p:grpSpPr bwMode="auto">
          <a:xfrm>
            <a:off x="228600" y="4162425"/>
            <a:ext cx="1474788" cy="717550"/>
            <a:chOff x="144" y="2622"/>
            <a:chExt cx="929" cy="452"/>
          </a:xfrm>
        </p:grpSpPr>
        <p:sp>
          <p:nvSpPr>
            <p:cNvPr id="263194" name="Rectangle 28"/>
            <p:cNvSpPr>
              <a:spLocks noChangeArrowheads="1"/>
            </p:cNvSpPr>
            <p:nvPr/>
          </p:nvSpPr>
          <p:spPr bwMode="auto">
            <a:xfrm>
              <a:off x="269" y="2622"/>
              <a:ext cx="677" cy="250"/>
            </a:xfrm>
            <a:prstGeom prst="rect">
              <a:avLst/>
            </a:prstGeom>
            <a:noFill/>
            <a:ln w="9525">
              <a:noFill/>
              <a:miter lim="800000"/>
              <a:headEnd/>
              <a:tailEnd/>
            </a:ln>
          </p:spPr>
          <p:txBody>
            <a:bodyPr wrap="none">
              <a:spAutoFit/>
            </a:bodyPr>
            <a:lstStyle/>
            <a:p>
              <a:r>
                <a:rPr lang="it-IT" sz="2000">
                  <a:cs typeface="Times New Roman" pitchFamily="18" charset="0"/>
                </a:rPr>
                <a:t>ZD6474</a:t>
              </a:r>
            </a:p>
          </p:txBody>
        </p:sp>
        <p:sp>
          <p:nvSpPr>
            <p:cNvPr id="263195" name="Rectangle 29"/>
            <p:cNvSpPr>
              <a:spLocks noChangeArrowheads="1"/>
            </p:cNvSpPr>
            <p:nvPr/>
          </p:nvSpPr>
          <p:spPr bwMode="auto">
            <a:xfrm>
              <a:off x="144" y="2882"/>
              <a:ext cx="929" cy="192"/>
            </a:xfrm>
            <a:prstGeom prst="rect">
              <a:avLst/>
            </a:prstGeom>
            <a:noFill/>
            <a:ln w="9525">
              <a:noFill/>
              <a:miter lim="800000"/>
              <a:headEnd/>
              <a:tailEnd/>
            </a:ln>
          </p:spPr>
          <p:txBody>
            <a:bodyPr wrap="none">
              <a:spAutoFit/>
            </a:bodyPr>
            <a:lstStyle/>
            <a:p>
              <a:r>
                <a:rPr lang="it-IT" sz="1400">
                  <a:cs typeface="Times New Roman" pitchFamily="18" charset="0"/>
                </a:rPr>
                <a:t>anilinoquinazoline</a:t>
              </a:r>
            </a:p>
          </p:txBody>
        </p:sp>
      </p:grpSp>
      <p:grpSp>
        <p:nvGrpSpPr>
          <p:cNvPr id="9" name="Group 30"/>
          <p:cNvGrpSpPr>
            <a:grpSpLocks/>
          </p:cNvGrpSpPr>
          <p:nvPr/>
        </p:nvGrpSpPr>
        <p:grpSpPr bwMode="auto">
          <a:xfrm>
            <a:off x="1592263" y="4162425"/>
            <a:ext cx="3413125" cy="396875"/>
            <a:chOff x="1003" y="2622"/>
            <a:chExt cx="2150" cy="250"/>
          </a:xfrm>
        </p:grpSpPr>
        <p:sp>
          <p:nvSpPr>
            <p:cNvPr id="263197" name="Rectangle 31"/>
            <p:cNvSpPr>
              <a:spLocks noChangeArrowheads="1"/>
            </p:cNvSpPr>
            <p:nvPr/>
          </p:nvSpPr>
          <p:spPr bwMode="auto">
            <a:xfrm>
              <a:off x="1776" y="2622"/>
              <a:ext cx="1377" cy="250"/>
            </a:xfrm>
            <a:prstGeom prst="rect">
              <a:avLst/>
            </a:prstGeom>
            <a:noFill/>
            <a:ln w="9525">
              <a:noFill/>
              <a:miter lim="800000"/>
              <a:headEnd/>
              <a:tailEnd/>
            </a:ln>
          </p:spPr>
          <p:txBody>
            <a:bodyPr wrap="none">
              <a:spAutoFit/>
            </a:bodyPr>
            <a:lstStyle/>
            <a:p>
              <a:r>
                <a:rPr lang="it-IT" sz="2000">
                  <a:cs typeface="Times New Roman" pitchFamily="18" charset="0"/>
                </a:rPr>
                <a:t>VEGF receptor 2</a:t>
              </a:r>
            </a:p>
          </p:txBody>
        </p:sp>
        <p:cxnSp>
          <p:nvCxnSpPr>
            <p:cNvPr id="263198" name="AutoShape 32"/>
            <p:cNvCxnSpPr>
              <a:cxnSpLocks noChangeShapeType="1"/>
              <a:stCxn id="263194" idx="3"/>
              <a:endCxn id="263197" idx="1"/>
            </p:cNvCxnSpPr>
            <p:nvPr/>
          </p:nvCxnSpPr>
          <p:spPr bwMode="auto">
            <a:xfrm>
              <a:off x="1003" y="2747"/>
              <a:ext cx="773" cy="0"/>
            </a:xfrm>
            <a:prstGeom prst="straightConnector1">
              <a:avLst/>
            </a:prstGeom>
            <a:noFill/>
            <a:ln w="9525">
              <a:solidFill>
                <a:schemeClr val="tx1"/>
              </a:solidFill>
              <a:round/>
              <a:headEnd/>
              <a:tailEnd type="triangle" w="med" len="med"/>
            </a:ln>
          </p:spPr>
        </p:cxnSp>
        <p:sp>
          <p:nvSpPr>
            <p:cNvPr id="263199" name="Oval 33"/>
            <p:cNvSpPr>
              <a:spLocks noChangeAspect="1" noChangeArrowheads="1"/>
            </p:cNvSpPr>
            <p:nvPr/>
          </p:nvSpPr>
          <p:spPr bwMode="auto">
            <a:xfrm>
              <a:off x="1152" y="2640"/>
              <a:ext cx="186" cy="186"/>
            </a:xfrm>
            <a:prstGeom prst="ellipse">
              <a:avLst/>
            </a:prstGeom>
            <a:solidFill>
              <a:schemeClr val="tx1"/>
            </a:solidFill>
            <a:ln w="9525">
              <a:solidFill>
                <a:schemeClr val="tx1"/>
              </a:solidFill>
              <a:round/>
              <a:headEnd/>
              <a:tailEnd/>
            </a:ln>
          </p:spPr>
          <p:txBody>
            <a:bodyPr wrap="none" anchor="ctr"/>
            <a:lstStyle/>
            <a:p>
              <a:pPr algn="ctr"/>
              <a:r>
                <a:rPr lang="it-IT" sz="2400">
                  <a:solidFill>
                    <a:schemeClr val="bg1"/>
                  </a:solidFill>
                  <a:latin typeface="Times New Roman" pitchFamily="18" charset="0"/>
                  <a:cs typeface="Times New Roman" pitchFamily="18" charset="0"/>
                </a:rPr>
                <a:t>-</a:t>
              </a:r>
            </a:p>
          </p:txBody>
        </p:sp>
      </p:grpSp>
      <p:grpSp>
        <p:nvGrpSpPr>
          <p:cNvPr id="10" name="Group 34"/>
          <p:cNvGrpSpPr>
            <a:grpSpLocks/>
          </p:cNvGrpSpPr>
          <p:nvPr/>
        </p:nvGrpSpPr>
        <p:grpSpPr bwMode="auto">
          <a:xfrm>
            <a:off x="1592263" y="4360863"/>
            <a:ext cx="2490787" cy="822325"/>
            <a:chOff x="1003" y="2747"/>
            <a:chExt cx="1569" cy="518"/>
          </a:xfrm>
        </p:grpSpPr>
        <p:sp>
          <p:nvSpPr>
            <p:cNvPr id="263201" name="Rectangle 35"/>
            <p:cNvSpPr>
              <a:spLocks noChangeArrowheads="1"/>
            </p:cNvSpPr>
            <p:nvPr/>
          </p:nvSpPr>
          <p:spPr bwMode="auto">
            <a:xfrm>
              <a:off x="1776" y="3015"/>
              <a:ext cx="796" cy="250"/>
            </a:xfrm>
            <a:prstGeom prst="rect">
              <a:avLst/>
            </a:prstGeom>
            <a:noFill/>
            <a:ln w="9525">
              <a:noFill/>
              <a:miter lim="800000"/>
              <a:headEnd/>
              <a:tailEnd/>
            </a:ln>
          </p:spPr>
          <p:txBody>
            <a:bodyPr wrap="none">
              <a:spAutoFit/>
            </a:bodyPr>
            <a:lstStyle/>
            <a:p>
              <a:r>
                <a:rPr lang="it-IT" sz="2000">
                  <a:cs typeface="Times New Roman" pitchFamily="18" charset="0"/>
                </a:rPr>
                <a:t>RET/PTC</a:t>
              </a:r>
            </a:p>
          </p:txBody>
        </p:sp>
        <p:cxnSp>
          <p:nvCxnSpPr>
            <p:cNvPr id="263202" name="AutoShape 36"/>
            <p:cNvCxnSpPr>
              <a:cxnSpLocks noChangeShapeType="1"/>
              <a:stCxn id="263194" idx="3"/>
              <a:endCxn id="263201" idx="1"/>
            </p:cNvCxnSpPr>
            <p:nvPr/>
          </p:nvCxnSpPr>
          <p:spPr bwMode="auto">
            <a:xfrm>
              <a:off x="1003" y="2747"/>
              <a:ext cx="773" cy="393"/>
            </a:xfrm>
            <a:prstGeom prst="bentConnector3">
              <a:avLst>
                <a:gd name="adj1" fmla="val 49935"/>
              </a:avLst>
            </a:prstGeom>
            <a:noFill/>
            <a:ln w="9525">
              <a:solidFill>
                <a:schemeClr val="tx1"/>
              </a:solidFill>
              <a:miter lim="800000"/>
              <a:headEnd/>
              <a:tailEnd type="triangle" w="med" len="med"/>
            </a:ln>
          </p:spPr>
        </p:cxnSp>
      </p:grpSp>
      <p:grpSp>
        <p:nvGrpSpPr>
          <p:cNvPr id="11" name="Group 37"/>
          <p:cNvGrpSpPr>
            <a:grpSpLocks/>
          </p:cNvGrpSpPr>
          <p:nvPr/>
        </p:nvGrpSpPr>
        <p:grpSpPr bwMode="auto">
          <a:xfrm>
            <a:off x="1592263" y="4360863"/>
            <a:ext cx="4564062" cy="1660525"/>
            <a:chOff x="1003" y="2747"/>
            <a:chExt cx="2875" cy="1046"/>
          </a:xfrm>
        </p:grpSpPr>
        <p:sp>
          <p:nvSpPr>
            <p:cNvPr id="263204" name="Rectangle 38"/>
            <p:cNvSpPr>
              <a:spLocks noChangeArrowheads="1"/>
            </p:cNvSpPr>
            <p:nvPr/>
          </p:nvSpPr>
          <p:spPr bwMode="auto">
            <a:xfrm>
              <a:off x="1776" y="3408"/>
              <a:ext cx="1160" cy="250"/>
            </a:xfrm>
            <a:prstGeom prst="rect">
              <a:avLst/>
            </a:prstGeom>
            <a:noFill/>
            <a:ln w="9525">
              <a:noFill/>
              <a:miter lim="800000"/>
              <a:headEnd/>
              <a:tailEnd/>
            </a:ln>
          </p:spPr>
          <p:txBody>
            <a:bodyPr wrap="none">
              <a:spAutoFit/>
            </a:bodyPr>
            <a:lstStyle/>
            <a:p>
              <a:r>
                <a:rPr lang="it-IT" sz="2000">
                  <a:cs typeface="Times New Roman" pitchFamily="18" charset="0"/>
                </a:rPr>
                <a:t>RET (MEN2B)</a:t>
              </a:r>
            </a:p>
          </p:txBody>
        </p:sp>
        <p:cxnSp>
          <p:nvCxnSpPr>
            <p:cNvPr id="263205" name="AutoShape 39"/>
            <p:cNvCxnSpPr>
              <a:cxnSpLocks noChangeShapeType="1"/>
              <a:stCxn id="263194" idx="3"/>
              <a:endCxn id="263204" idx="1"/>
            </p:cNvCxnSpPr>
            <p:nvPr/>
          </p:nvCxnSpPr>
          <p:spPr bwMode="auto">
            <a:xfrm>
              <a:off x="1003" y="2747"/>
              <a:ext cx="773" cy="786"/>
            </a:xfrm>
            <a:prstGeom prst="bentConnector3">
              <a:avLst>
                <a:gd name="adj1" fmla="val 49935"/>
              </a:avLst>
            </a:prstGeom>
            <a:noFill/>
            <a:ln w="9525">
              <a:solidFill>
                <a:schemeClr val="tx1"/>
              </a:solidFill>
              <a:miter lim="800000"/>
              <a:headEnd/>
              <a:tailEnd type="triangle" w="med" len="med"/>
            </a:ln>
          </p:spPr>
        </p:cxnSp>
        <p:sp>
          <p:nvSpPr>
            <p:cNvPr id="263206" name="Rectangle 40"/>
            <p:cNvSpPr>
              <a:spLocks noChangeArrowheads="1"/>
            </p:cNvSpPr>
            <p:nvPr/>
          </p:nvSpPr>
          <p:spPr bwMode="auto">
            <a:xfrm>
              <a:off x="1776" y="3619"/>
              <a:ext cx="2102" cy="174"/>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Carlomagno et al..Cancer Res 2002; 62: 7284</a:t>
              </a:r>
            </a:p>
          </p:txBody>
        </p:sp>
      </p:grpSp>
      <p:grpSp>
        <p:nvGrpSpPr>
          <p:cNvPr id="12" name="Group 41"/>
          <p:cNvGrpSpPr>
            <a:grpSpLocks/>
          </p:cNvGrpSpPr>
          <p:nvPr/>
        </p:nvGrpSpPr>
        <p:grpSpPr bwMode="auto">
          <a:xfrm>
            <a:off x="5005388" y="4162425"/>
            <a:ext cx="3960812" cy="1141413"/>
            <a:chOff x="3153" y="2622"/>
            <a:chExt cx="2495" cy="719"/>
          </a:xfrm>
        </p:grpSpPr>
        <p:sp>
          <p:nvSpPr>
            <p:cNvPr id="263208" name="Rectangle 42"/>
            <p:cNvSpPr>
              <a:spLocks noChangeArrowheads="1"/>
            </p:cNvSpPr>
            <p:nvPr/>
          </p:nvSpPr>
          <p:spPr bwMode="auto">
            <a:xfrm>
              <a:off x="3648" y="2918"/>
              <a:ext cx="1202" cy="250"/>
            </a:xfrm>
            <a:prstGeom prst="rect">
              <a:avLst/>
            </a:prstGeom>
            <a:noFill/>
            <a:ln w="9525">
              <a:noFill/>
              <a:miter lim="800000"/>
              <a:headEnd/>
              <a:tailEnd/>
            </a:ln>
          </p:spPr>
          <p:txBody>
            <a:bodyPr wrap="none">
              <a:spAutoFit/>
            </a:bodyPr>
            <a:lstStyle/>
            <a:p>
              <a:r>
                <a:rPr lang="it-IT" sz="2000">
                  <a:cs typeface="Times New Roman" pitchFamily="18" charset="0"/>
                </a:rPr>
                <a:t>breast cancer </a:t>
              </a:r>
            </a:p>
          </p:txBody>
        </p:sp>
        <p:sp>
          <p:nvSpPr>
            <p:cNvPr id="263209" name="Rectangle 43"/>
            <p:cNvSpPr>
              <a:spLocks noChangeArrowheads="1"/>
            </p:cNvSpPr>
            <p:nvPr/>
          </p:nvSpPr>
          <p:spPr bwMode="auto">
            <a:xfrm>
              <a:off x="3648" y="2622"/>
              <a:ext cx="2000" cy="250"/>
            </a:xfrm>
            <a:prstGeom prst="rect">
              <a:avLst/>
            </a:prstGeom>
            <a:noFill/>
            <a:ln w="9525">
              <a:noFill/>
              <a:miter lim="800000"/>
              <a:headEnd/>
              <a:tailEnd/>
            </a:ln>
          </p:spPr>
          <p:txBody>
            <a:bodyPr wrap="none">
              <a:spAutoFit/>
            </a:bodyPr>
            <a:lstStyle/>
            <a:p>
              <a:r>
                <a:rPr lang="it-IT" sz="2000">
                  <a:cs typeface="Times New Roman" pitchFamily="18" charset="0"/>
                </a:rPr>
                <a:t>non-small cell lung cancer</a:t>
              </a:r>
            </a:p>
          </p:txBody>
        </p:sp>
        <p:cxnSp>
          <p:nvCxnSpPr>
            <p:cNvPr id="263210" name="AutoShape 44"/>
            <p:cNvCxnSpPr>
              <a:cxnSpLocks noChangeShapeType="1"/>
              <a:stCxn id="263209" idx="1"/>
              <a:endCxn id="263197" idx="3"/>
            </p:cNvCxnSpPr>
            <p:nvPr/>
          </p:nvCxnSpPr>
          <p:spPr bwMode="auto">
            <a:xfrm rot="10800000">
              <a:off x="3153" y="2747"/>
              <a:ext cx="495" cy="0"/>
            </a:xfrm>
            <a:prstGeom prst="straightConnector1">
              <a:avLst/>
            </a:prstGeom>
            <a:noFill/>
            <a:ln w="9525">
              <a:solidFill>
                <a:schemeClr val="tx1"/>
              </a:solidFill>
              <a:round/>
              <a:headEnd/>
              <a:tailEnd type="triangle" w="med" len="med"/>
            </a:ln>
          </p:spPr>
        </p:cxnSp>
        <p:cxnSp>
          <p:nvCxnSpPr>
            <p:cNvPr id="263211" name="AutoShape 45"/>
            <p:cNvCxnSpPr>
              <a:cxnSpLocks noChangeShapeType="1"/>
              <a:stCxn id="263208" idx="1"/>
              <a:endCxn id="263197" idx="3"/>
            </p:cNvCxnSpPr>
            <p:nvPr/>
          </p:nvCxnSpPr>
          <p:spPr bwMode="auto">
            <a:xfrm rot="10800000">
              <a:off x="3153" y="2747"/>
              <a:ext cx="495" cy="296"/>
            </a:xfrm>
            <a:prstGeom prst="bentConnector3">
              <a:avLst>
                <a:gd name="adj1" fmla="val 50102"/>
              </a:avLst>
            </a:prstGeom>
            <a:noFill/>
            <a:ln w="9525">
              <a:solidFill>
                <a:schemeClr val="tx1"/>
              </a:solidFill>
              <a:miter lim="800000"/>
              <a:headEnd/>
              <a:tailEnd type="triangle" w="med" len="med"/>
            </a:ln>
          </p:spPr>
        </p:cxnSp>
        <p:sp>
          <p:nvSpPr>
            <p:cNvPr id="263212" name="Rectangle 46"/>
            <p:cNvSpPr>
              <a:spLocks noChangeArrowheads="1"/>
            </p:cNvSpPr>
            <p:nvPr/>
          </p:nvSpPr>
          <p:spPr bwMode="auto">
            <a:xfrm>
              <a:off x="3665" y="3168"/>
              <a:ext cx="1807" cy="173"/>
            </a:xfrm>
            <a:prstGeom prst="rect">
              <a:avLst/>
            </a:prstGeom>
            <a:noFill/>
            <a:ln w="9525">
              <a:noFill/>
              <a:miter lim="800000"/>
              <a:headEnd/>
              <a:tailEnd/>
            </a:ln>
          </p:spPr>
          <p:txBody>
            <a:bodyPr wrap="none">
              <a:spAutoFit/>
            </a:bodyPr>
            <a:lstStyle/>
            <a:p>
              <a:pPr>
                <a:spcBef>
                  <a:spcPct val="50000"/>
                </a:spcBef>
              </a:pPr>
              <a:r>
                <a:rPr lang="it-IT" sz="1200">
                  <a:latin typeface="Times New Roman" pitchFamily="18" charset="0"/>
                  <a:cs typeface="Times New Roman" pitchFamily="18" charset="0"/>
                </a:rPr>
                <a:t>Putzer et al. Trends Mol Med 2004; 10: 351</a:t>
              </a:r>
            </a:p>
          </p:txBody>
        </p:sp>
      </p:grpSp>
      <p:grpSp>
        <p:nvGrpSpPr>
          <p:cNvPr id="13" name="Group 47"/>
          <p:cNvGrpSpPr>
            <a:grpSpLocks/>
          </p:cNvGrpSpPr>
          <p:nvPr/>
        </p:nvGrpSpPr>
        <p:grpSpPr bwMode="auto">
          <a:xfrm>
            <a:off x="1622425" y="1951038"/>
            <a:ext cx="5254625" cy="2198687"/>
            <a:chOff x="1022" y="1229"/>
            <a:chExt cx="3310" cy="1385"/>
          </a:xfrm>
        </p:grpSpPr>
        <p:sp>
          <p:nvSpPr>
            <p:cNvPr id="263214" name="Rectangle 48"/>
            <p:cNvSpPr>
              <a:spLocks noChangeArrowheads="1"/>
            </p:cNvSpPr>
            <p:nvPr/>
          </p:nvSpPr>
          <p:spPr bwMode="auto">
            <a:xfrm>
              <a:off x="1746" y="2102"/>
              <a:ext cx="676" cy="250"/>
            </a:xfrm>
            <a:prstGeom prst="rect">
              <a:avLst/>
            </a:prstGeom>
            <a:noFill/>
            <a:ln w="9525">
              <a:noFill/>
              <a:miter lim="800000"/>
              <a:headEnd/>
              <a:tailEnd/>
            </a:ln>
          </p:spPr>
          <p:txBody>
            <a:bodyPr wrap="none">
              <a:spAutoFit/>
            </a:bodyPr>
            <a:lstStyle/>
            <a:p>
              <a:r>
                <a:rPr lang="it-IT" sz="2000">
                  <a:cs typeface="Times New Roman" pitchFamily="18" charset="0"/>
                </a:rPr>
                <a:t>RET (?)</a:t>
              </a:r>
            </a:p>
          </p:txBody>
        </p:sp>
        <p:cxnSp>
          <p:nvCxnSpPr>
            <p:cNvPr id="263215" name="AutoShape 49"/>
            <p:cNvCxnSpPr>
              <a:cxnSpLocks noChangeShapeType="1"/>
              <a:stCxn id="263174" idx="3"/>
              <a:endCxn id="263214" idx="1"/>
            </p:cNvCxnSpPr>
            <p:nvPr/>
          </p:nvCxnSpPr>
          <p:spPr bwMode="auto">
            <a:xfrm>
              <a:off x="1022" y="1229"/>
              <a:ext cx="724" cy="998"/>
            </a:xfrm>
            <a:prstGeom prst="bentConnector3">
              <a:avLst>
                <a:gd name="adj1" fmla="val 49861"/>
              </a:avLst>
            </a:prstGeom>
            <a:noFill/>
            <a:ln w="9525">
              <a:solidFill>
                <a:schemeClr val="tx1"/>
              </a:solidFill>
              <a:miter lim="800000"/>
              <a:headEnd/>
              <a:tailEnd type="triangle" w="med" len="med"/>
            </a:ln>
          </p:spPr>
        </p:cxnSp>
        <p:sp>
          <p:nvSpPr>
            <p:cNvPr id="263216" name="Rectangle 50"/>
            <p:cNvSpPr>
              <a:spLocks noChangeArrowheads="1"/>
            </p:cNvSpPr>
            <p:nvPr/>
          </p:nvSpPr>
          <p:spPr bwMode="auto">
            <a:xfrm>
              <a:off x="2334" y="2112"/>
              <a:ext cx="1998" cy="346"/>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Cohen et al. 2002 Surgery 132, 960–967</a:t>
              </a:r>
            </a:p>
            <a:p>
              <a:pPr>
                <a:spcBef>
                  <a:spcPct val="50000"/>
                </a:spcBef>
              </a:pPr>
              <a:r>
                <a:rPr lang="it-IT" sz="1200">
                  <a:latin typeface="Times New Roman" pitchFamily="18" charset="0"/>
                  <a:cs typeface="Times New Roman" pitchFamily="18" charset="0"/>
                </a:rPr>
                <a:t>Skinner et al. 2003 Anticancer Res 23, 3601</a:t>
              </a:r>
            </a:p>
          </p:txBody>
        </p:sp>
        <p:sp>
          <p:nvSpPr>
            <p:cNvPr id="263217" name="Rectangle 51"/>
            <p:cNvSpPr>
              <a:spLocks noChangeArrowheads="1"/>
            </p:cNvSpPr>
            <p:nvPr/>
          </p:nvSpPr>
          <p:spPr bwMode="auto">
            <a:xfrm>
              <a:off x="2336" y="2441"/>
              <a:ext cx="1683" cy="173"/>
            </a:xfrm>
            <a:prstGeom prst="rect">
              <a:avLst/>
            </a:prstGeom>
            <a:noFill/>
            <a:ln w="9525">
              <a:noFill/>
              <a:miter lim="800000"/>
              <a:headEnd/>
              <a:tailEnd/>
            </a:ln>
          </p:spPr>
          <p:txBody>
            <a:bodyPr wrap="none">
              <a:spAutoFit/>
            </a:bodyPr>
            <a:lstStyle/>
            <a:p>
              <a:pPr>
                <a:spcBef>
                  <a:spcPct val="50000"/>
                </a:spcBef>
              </a:pPr>
              <a:r>
                <a:rPr lang="it-IT" sz="1200">
                  <a:latin typeface="Times New Roman" pitchFamily="18" charset="0"/>
                  <a:cs typeface="Times New Roman" pitchFamily="18" charset="0"/>
                </a:rPr>
                <a:t>Ezzat et al. 2005 Clin Can Res 11: 1336 </a:t>
              </a:r>
            </a:p>
          </p:txBody>
        </p:sp>
      </p:grpSp>
      <p:sp>
        <p:nvSpPr>
          <p:cNvPr id="263218" name="Rectangle 52"/>
          <p:cNvSpPr>
            <a:spLocks noChangeArrowheads="1"/>
          </p:cNvSpPr>
          <p:nvPr/>
        </p:nvSpPr>
        <p:spPr bwMode="auto">
          <a:xfrm>
            <a:off x="228600" y="1066800"/>
            <a:ext cx="4610100" cy="396875"/>
          </a:xfrm>
          <a:prstGeom prst="rect">
            <a:avLst/>
          </a:prstGeom>
          <a:noFill/>
          <a:ln w="9525">
            <a:noFill/>
            <a:miter lim="800000"/>
            <a:headEnd/>
            <a:tailEnd/>
          </a:ln>
        </p:spPr>
        <p:txBody>
          <a:bodyPr>
            <a:spAutoFit/>
          </a:bodyPr>
          <a:lstStyle/>
          <a:p>
            <a:pPr algn="ctr">
              <a:spcBef>
                <a:spcPct val="50000"/>
              </a:spcBef>
            </a:pPr>
            <a:r>
              <a:rPr lang="it-IT" sz="2000">
                <a:cs typeface="Times New Roman" pitchFamily="18" charset="0"/>
              </a:rPr>
              <a:t>TYROSINE  KINASE  INHIBITORS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6" name="Group 6"/>
          <p:cNvGrpSpPr>
            <a:grpSpLocks/>
          </p:cNvGrpSpPr>
          <p:nvPr/>
        </p:nvGrpSpPr>
        <p:grpSpPr bwMode="auto">
          <a:xfrm>
            <a:off x="228600" y="1903413"/>
            <a:ext cx="1939925" cy="1373187"/>
            <a:chOff x="144" y="1199"/>
            <a:chExt cx="1222" cy="865"/>
          </a:xfrm>
        </p:grpSpPr>
        <p:sp>
          <p:nvSpPr>
            <p:cNvPr id="264197" name="Rectangle 7"/>
            <p:cNvSpPr>
              <a:spLocks noChangeArrowheads="1"/>
            </p:cNvSpPr>
            <p:nvPr/>
          </p:nvSpPr>
          <p:spPr bwMode="auto">
            <a:xfrm>
              <a:off x="521" y="1440"/>
              <a:ext cx="326" cy="250"/>
            </a:xfrm>
            <a:prstGeom prst="rect">
              <a:avLst/>
            </a:prstGeom>
            <a:noFill/>
            <a:ln w="9525">
              <a:noFill/>
              <a:miter lim="800000"/>
              <a:headEnd/>
              <a:tailEnd/>
            </a:ln>
          </p:spPr>
          <p:txBody>
            <a:bodyPr wrap="none">
              <a:spAutoFit/>
            </a:bodyPr>
            <a:lstStyle/>
            <a:p>
              <a:r>
                <a:rPr lang="it-IT" sz="2000">
                  <a:cs typeface="Times New Roman" pitchFamily="18" charset="0"/>
                </a:rPr>
                <a:t>PP1</a:t>
              </a:r>
            </a:p>
          </p:txBody>
        </p:sp>
        <p:sp>
          <p:nvSpPr>
            <p:cNvPr id="264198" name="Rectangle 8"/>
            <p:cNvSpPr>
              <a:spLocks noChangeArrowheads="1"/>
            </p:cNvSpPr>
            <p:nvPr/>
          </p:nvSpPr>
          <p:spPr bwMode="auto">
            <a:xfrm>
              <a:off x="144" y="1199"/>
              <a:ext cx="1222" cy="212"/>
            </a:xfrm>
            <a:prstGeom prst="rect">
              <a:avLst/>
            </a:prstGeom>
            <a:noFill/>
            <a:ln w="9525">
              <a:noFill/>
              <a:miter lim="800000"/>
              <a:headEnd/>
              <a:tailEnd/>
            </a:ln>
          </p:spPr>
          <p:txBody>
            <a:bodyPr wrap="none">
              <a:spAutoFit/>
            </a:bodyPr>
            <a:lstStyle/>
            <a:p>
              <a:r>
                <a:rPr lang="it-IT" sz="1600">
                  <a:cs typeface="Times New Roman" pitchFamily="18" charset="0"/>
                </a:rPr>
                <a:t> pyrazolo-pyrimidine</a:t>
              </a:r>
            </a:p>
          </p:txBody>
        </p:sp>
        <p:sp>
          <p:nvSpPr>
            <p:cNvPr id="264199" name="Rectangle 9"/>
            <p:cNvSpPr>
              <a:spLocks noChangeArrowheads="1"/>
            </p:cNvSpPr>
            <p:nvPr/>
          </p:nvSpPr>
          <p:spPr bwMode="auto">
            <a:xfrm>
              <a:off x="528" y="1814"/>
              <a:ext cx="351" cy="250"/>
            </a:xfrm>
            <a:prstGeom prst="rect">
              <a:avLst/>
            </a:prstGeom>
            <a:noFill/>
            <a:ln w="9525">
              <a:noFill/>
              <a:miter lim="800000"/>
              <a:headEnd/>
              <a:tailEnd/>
            </a:ln>
          </p:spPr>
          <p:txBody>
            <a:bodyPr wrap="none">
              <a:spAutoFit/>
            </a:bodyPr>
            <a:lstStyle/>
            <a:p>
              <a:r>
                <a:rPr lang="it-IT" sz="2000">
                  <a:cs typeface="Times New Roman" pitchFamily="18" charset="0"/>
                </a:rPr>
                <a:t>PP2</a:t>
              </a:r>
            </a:p>
          </p:txBody>
        </p:sp>
      </p:grpSp>
      <p:grpSp>
        <p:nvGrpSpPr>
          <p:cNvPr id="3" name="Group 10"/>
          <p:cNvGrpSpPr>
            <a:grpSpLocks/>
          </p:cNvGrpSpPr>
          <p:nvPr/>
        </p:nvGrpSpPr>
        <p:grpSpPr bwMode="auto">
          <a:xfrm>
            <a:off x="1389063" y="2286000"/>
            <a:ext cx="4983162" cy="884238"/>
            <a:chOff x="875" y="1440"/>
            <a:chExt cx="3139" cy="557"/>
          </a:xfrm>
        </p:grpSpPr>
        <p:sp>
          <p:nvSpPr>
            <p:cNvPr id="264201" name="Rectangle 11"/>
            <p:cNvSpPr>
              <a:spLocks noChangeArrowheads="1"/>
            </p:cNvSpPr>
            <p:nvPr/>
          </p:nvSpPr>
          <p:spPr bwMode="auto">
            <a:xfrm>
              <a:off x="1751" y="1440"/>
              <a:ext cx="1599" cy="250"/>
            </a:xfrm>
            <a:prstGeom prst="rect">
              <a:avLst/>
            </a:prstGeom>
            <a:noFill/>
            <a:ln w="9525">
              <a:noFill/>
              <a:miter lim="800000"/>
              <a:headEnd/>
              <a:tailEnd/>
            </a:ln>
          </p:spPr>
          <p:txBody>
            <a:bodyPr wrap="none">
              <a:spAutoFit/>
            </a:bodyPr>
            <a:lstStyle/>
            <a:p>
              <a:r>
                <a:rPr lang="it-IT" sz="2000">
                  <a:cs typeface="Times New Roman" pitchFamily="18" charset="0"/>
                </a:rPr>
                <a:t>RET tyrosine kinase</a:t>
              </a:r>
            </a:p>
          </p:txBody>
        </p:sp>
        <p:cxnSp>
          <p:nvCxnSpPr>
            <p:cNvPr id="264202" name="AutoShape 12"/>
            <p:cNvCxnSpPr>
              <a:cxnSpLocks noChangeShapeType="1"/>
              <a:stCxn id="264197" idx="3"/>
              <a:endCxn id="264201" idx="1"/>
            </p:cNvCxnSpPr>
            <p:nvPr/>
          </p:nvCxnSpPr>
          <p:spPr bwMode="auto">
            <a:xfrm>
              <a:off x="875" y="1565"/>
              <a:ext cx="876" cy="0"/>
            </a:xfrm>
            <a:prstGeom prst="straightConnector1">
              <a:avLst/>
            </a:prstGeom>
            <a:noFill/>
            <a:ln w="9525">
              <a:solidFill>
                <a:schemeClr val="tx1"/>
              </a:solidFill>
              <a:round/>
              <a:headEnd/>
              <a:tailEnd type="triangle" w="med" len="med"/>
            </a:ln>
          </p:spPr>
        </p:cxnSp>
        <p:sp>
          <p:nvSpPr>
            <p:cNvPr id="264203" name="Rectangle 13"/>
            <p:cNvSpPr>
              <a:spLocks noChangeArrowheads="1"/>
            </p:cNvSpPr>
            <p:nvPr/>
          </p:nvSpPr>
          <p:spPr bwMode="auto">
            <a:xfrm>
              <a:off x="1776" y="1680"/>
              <a:ext cx="2057" cy="173"/>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Carlomagno et al. Cancer Res 2002; 62: 1077</a:t>
              </a:r>
            </a:p>
          </p:txBody>
        </p:sp>
        <p:cxnSp>
          <p:nvCxnSpPr>
            <p:cNvPr id="264204" name="AutoShape 14"/>
            <p:cNvCxnSpPr>
              <a:cxnSpLocks noChangeShapeType="1"/>
              <a:stCxn id="264199" idx="3"/>
              <a:endCxn id="264201" idx="1"/>
            </p:cNvCxnSpPr>
            <p:nvPr/>
          </p:nvCxnSpPr>
          <p:spPr bwMode="auto">
            <a:xfrm flipV="1">
              <a:off x="908" y="1565"/>
              <a:ext cx="843" cy="374"/>
            </a:xfrm>
            <a:prstGeom prst="bentConnector3">
              <a:avLst>
                <a:gd name="adj1" fmla="val 49940"/>
              </a:avLst>
            </a:prstGeom>
            <a:noFill/>
            <a:ln w="9525">
              <a:solidFill>
                <a:schemeClr val="tx1"/>
              </a:solidFill>
              <a:miter lim="800000"/>
              <a:headEnd/>
              <a:tailEnd type="triangle" w="med" len="med"/>
            </a:ln>
          </p:spPr>
        </p:cxnSp>
        <p:sp>
          <p:nvSpPr>
            <p:cNvPr id="264205" name="Oval 15"/>
            <p:cNvSpPr>
              <a:spLocks noChangeAspect="1" noChangeArrowheads="1"/>
            </p:cNvSpPr>
            <p:nvPr/>
          </p:nvSpPr>
          <p:spPr bwMode="auto">
            <a:xfrm>
              <a:off x="1428" y="1467"/>
              <a:ext cx="186" cy="186"/>
            </a:xfrm>
            <a:prstGeom prst="ellipse">
              <a:avLst/>
            </a:prstGeom>
            <a:solidFill>
              <a:schemeClr val="tx1"/>
            </a:solidFill>
            <a:ln w="9525">
              <a:solidFill>
                <a:schemeClr val="tx1"/>
              </a:solidFill>
              <a:round/>
              <a:headEnd/>
              <a:tailEnd/>
            </a:ln>
          </p:spPr>
          <p:txBody>
            <a:bodyPr wrap="none" anchor="ctr"/>
            <a:lstStyle/>
            <a:p>
              <a:pPr algn="ctr"/>
              <a:r>
                <a:rPr lang="it-IT" sz="2400">
                  <a:solidFill>
                    <a:schemeClr val="bg1"/>
                  </a:solidFill>
                  <a:latin typeface="Times New Roman" pitchFamily="18" charset="0"/>
                  <a:cs typeface="Times New Roman" pitchFamily="18" charset="0"/>
                </a:rPr>
                <a:t>-</a:t>
              </a:r>
            </a:p>
          </p:txBody>
        </p:sp>
        <p:sp>
          <p:nvSpPr>
            <p:cNvPr id="264206" name="Rectangle 16"/>
            <p:cNvSpPr>
              <a:spLocks noChangeArrowheads="1"/>
            </p:cNvSpPr>
            <p:nvPr/>
          </p:nvSpPr>
          <p:spPr bwMode="auto">
            <a:xfrm>
              <a:off x="1776" y="1824"/>
              <a:ext cx="2238" cy="173"/>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Liu et al. J Clin Endocrinol Metab 2004; 89: 3503</a:t>
              </a:r>
            </a:p>
          </p:txBody>
        </p:sp>
      </p:grpSp>
      <p:grpSp>
        <p:nvGrpSpPr>
          <p:cNvPr id="4" name="Group 17"/>
          <p:cNvGrpSpPr>
            <a:grpSpLocks/>
          </p:cNvGrpSpPr>
          <p:nvPr/>
        </p:nvGrpSpPr>
        <p:grpSpPr bwMode="auto">
          <a:xfrm>
            <a:off x="762000" y="2484438"/>
            <a:ext cx="2540000" cy="1616075"/>
            <a:chOff x="480" y="1565"/>
            <a:chExt cx="1600" cy="1018"/>
          </a:xfrm>
        </p:grpSpPr>
        <p:sp>
          <p:nvSpPr>
            <p:cNvPr id="264208" name="Rectangle 18"/>
            <p:cNvSpPr>
              <a:spLocks noChangeArrowheads="1"/>
            </p:cNvSpPr>
            <p:nvPr/>
          </p:nvSpPr>
          <p:spPr bwMode="auto">
            <a:xfrm>
              <a:off x="480" y="2352"/>
              <a:ext cx="1600" cy="231"/>
            </a:xfrm>
            <a:prstGeom prst="rect">
              <a:avLst/>
            </a:prstGeom>
            <a:noFill/>
            <a:ln w="9525">
              <a:noFill/>
              <a:miter lim="800000"/>
              <a:headEnd/>
              <a:tailEnd/>
            </a:ln>
          </p:spPr>
          <p:txBody>
            <a:bodyPr wrap="none">
              <a:spAutoFit/>
            </a:bodyPr>
            <a:lstStyle/>
            <a:p>
              <a:r>
                <a:rPr lang="it-IT">
                  <a:cs typeface="Times New Roman" pitchFamily="18" charset="0"/>
                </a:rPr>
                <a:t>proteosomal targeting</a:t>
              </a:r>
            </a:p>
          </p:txBody>
        </p:sp>
        <p:cxnSp>
          <p:nvCxnSpPr>
            <p:cNvPr id="264209" name="AutoShape 19"/>
            <p:cNvCxnSpPr>
              <a:cxnSpLocks noChangeShapeType="1"/>
              <a:stCxn id="264197" idx="1"/>
              <a:endCxn id="264208" idx="1"/>
            </p:cNvCxnSpPr>
            <p:nvPr/>
          </p:nvCxnSpPr>
          <p:spPr bwMode="auto">
            <a:xfrm rot="10800000" flipV="1">
              <a:off x="480" y="1565"/>
              <a:ext cx="41" cy="903"/>
            </a:xfrm>
            <a:prstGeom prst="bentConnector3">
              <a:avLst>
                <a:gd name="adj1" fmla="val 451218"/>
              </a:avLst>
            </a:prstGeom>
            <a:noFill/>
            <a:ln w="9525">
              <a:solidFill>
                <a:schemeClr val="tx1"/>
              </a:solidFill>
              <a:miter lim="800000"/>
              <a:headEnd/>
              <a:tailEnd type="triangle" w="med" len="med"/>
            </a:ln>
          </p:spPr>
        </p:cxnSp>
      </p:grpSp>
      <p:grpSp>
        <p:nvGrpSpPr>
          <p:cNvPr id="5" name="Group 20"/>
          <p:cNvGrpSpPr>
            <a:grpSpLocks/>
          </p:cNvGrpSpPr>
          <p:nvPr/>
        </p:nvGrpSpPr>
        <p:grpSpPr bwMode="auto">
          <a:xfrm>
            <a:off x="762000" y="4100513"/>
            <a:ext cx="6505575" cy="1157287"/>
            <a:chOff x="480" y="2583"/>
            <a:chExt cx="4098" cy="729"/>
          </a:xfrm>
        </p:grpSpPr>
        <p:sp>
          <p:nvSpPr>
            <p:cNvPr id="264211" name="Rectangle 21"/>
            <p:cNvSpPr>
              <a:spLocks noChangeArrowheads="1"/>
            </p:cNvSpPr>
            <p:nvPr/>
          </p:nvSpPr>
          <p:spPr bwMode="auto">
            <a:xfrm>
              <a:off x="480" y="2918"/>
              <a:ext cx="3906" cy="231"/>
            </a:xfrm>
            <a:prstGeom prst="rect">
              <a:avLst/>
            </a:prstGeom>
            <a:noFill/>
            <a:ln w="9525">
              <a:noFill/>
              <a:miter lim="800000"/>
              <a:headEnd/>
              <a:tailEnd/>
            </a:ln>
          </p:spPr>
          <p:txBody>
            <a:bodyPr wrap="none">
              <a:spAutoFit/>
            </a:bodyPr>
            <a:lstStyle/>
            <a:p>
              <a:r>
                <a:rPr lang="it-IT">
                  <a:cs typeface="Times New Roman" pitchFamily="18" charset="0"/>
                </a:rPr>
                <a:t>RET-MEN 2A and RET-MEN 2B oncoprotein degradation</a:t>
              </a:r>
            </a:p>
          </p:txBody>
        </p:sp>
        <p:sp>
          <p:nvSpPr>
            <p:cNvPr id="264212" name="Rectangle 22"/>
            <p:cNvSpPr>
              <a:spLocks noChangeArrowheads="1"/>
            </p:cNvSpPr>
            <p:nvPr/>
          </p:nvSpPr>
          <p:spPr bwMode="auto">
            <a:xfrm>
              <a:off x="2699" y="3139"/>
              <a:ext cx="1879" cy="173"/>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Carniti et al. Cancer Res 2003; 63: 2234</a:t>
              </a:r>
            </a:p>
          </p:txBody>
        </p:sp>
        <p:cxnSp>
          <p:nvCxnSpPr>
            <p:cNvPr id="264213" name="AutoShape 23"/>
            <p:cNvCxnSpPr>
              <a:cxnSpLocks noChangeShapeType="1"/>
              <a:stCxn id="264208" idx="2"/>
              <a:endCxn id="264211" idx="0"/>
            </p:cNvCxnSpPr>
            <p:nvPr/>
          </p:nvCxnSpPr>
          <p:spPr bwMode="auto">
            <a:xfrm rot="16200000" flipH="1">
              <a:off x="1689" y="2174"/>
              <a:ext cx="335" cy="1153"/>
            </a:xfrm>
            <a:prstGeom prst="bentConnector3">
              <a:avLst>
                <a:gd name="adj1" fmla="val 49852"/>
              </a:avLst>
            </a:prstGeom>
            <a:noFill/>
            <a:ln w="9525">
              <a:solidFill>
                <a:schemeClr val="tx1"/>
              </a:solidFill>
              <a:miter lim="800000"/>
              <a:headEnd/>
              <a:tailEnd type="triangle" w="med" len="med"/>
            </a:ln>
          </p:spPr>
        </p:cxnSp>
      </p:grpSp>
      <p:grpSp>
        <p:nvGrpSpPr>
          <p:cNvPr id="6" name="Group 24"/>
          <p:cNvGrpSpPr>
            <a:grpSpLocks/>
          </p:cNvGrpSpPr>
          <p:nvPr/>
        </p:nvGrpSpPr>
        <p:grpSpPr bwMode="auto">
          <a:xfrm>
            <a:off x="5567363" y="1447800"/>
            <a:ext cx="3505200" cy="3017838"/>
            <a:chOff x="3507" y="912"/>
            <a:chExt cx="2208" cy="1901"/>
          </a:xfrm>
        </p:grpSpPr>
        <p:sp>
          <p:nvSpPr>
            <p:cNvPr id="264215" name="Rectangle 25"/>
            <p:cNvSpPr>
              <a:spLocks noChangeArrowheads="1"/>
            </p:cNvSpPr>
            <p:nvPr/>
          </p:nvSpPr>
          <p:spPr bwMode="auto">
            <a:xfrm>
              <a:off x="3696" y="2640"/>
              <a:ext cx="1824" cy="173"/>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Carlomagno et al Oncogene 2004; 23: 6056</a:t>
              </a:r>
            </a:p>
          </p:txBody>
        </p:sp>
        <p:sp>
          <p:nvSpPr>
            <p:cNvPr id="264216" name="AutoShape 26"/>
            <p:cNvSpPr>
              <a:spLocks noChangeArrowheads="1"/>
            </p:cNvSpPr>
            <p:nvPr/>
          </p:nvSpPr>
          <p:spPr bwMode="auto">
            <a:xfrm>
              <a:off x="3507" y="912"/>
              <a:ext cx="2208" cy="1776"/>
            </a:xfrm>
            <a:prstGeom prst="irregularSeal1">
              <a:avLst/>
            </a:prstGeom>
            <a:noFill/>
            <a:ln w="9525">
              <a:solidFill>
                <a:schemeClr val="tx1"/>
              </a:solidFill>
              <a:miter lim="800000"/>
              <a:headEnd/>
              <a:tailEnd/>
            </a:ln>
          </p:spPr>
          <p:txBody>
            <a:bodyPr wrap="none" anchor="ctr"/>
            <a:lstStyle/>
            <a:p>
              <a:pPr algn="ctr"/>
              <a:endParaRPr lang="it-IT" sz="1600">
                <a:latin typeface="Times New Roman" pitchFamily="18" charset="0"/>
                <a:cs typeface="Times New Roman" pitchFamily="18" charset="0"/>
              </a:endParaRPr>
            </a:p>
            <a:p>
              <a:pPr algn="ctr"/>
              <a:r>
                <a:rPr lang="it-IT" sz="1600">
                  <a:cs typeface="Times New Roman" pitchFamily="18" charset="0"/>
                </a:rPr>
                <a:t>mutation of valine 804 of RET </a:t>
              </a:r>
            </a:p>
            <a:p>
              <a:pPr algn="ctr"/>
              <a:r>
                <a:rPr lang="it-IT" sz="1600">
                  <a:cs typeface="Times New Roman" pitchFamily="18" charset="0"/>
                </a:rPr>
                <a:t>causes resistance to </a:t>
              </a:r>
            </a:p>
            <a:p>
              <a:pPr algn="ctr"/>
              <a:r>
                <a:rPr lang="it-IT" sz="1600">
                  <a:cs typeface="Times New Roman" pitchFamily="18" charset="0"/>
                </a:rPr>
                <a:t>PP1, PP2 and ZD6474</a:t>
              </a:r>
              <a:endParaRPr lang="it-IT" sz="2400">
                <a:cs typeface="Times New Roman" pitchFamily="18" charset="0"/>
              </a:endParaRPr>
            </a:p>
          </p:txBody>
        </p:sp>
      </p:grpSp>
      <p:sp>
        <p:nvSpPr>
          <p:cNvPr id="264217" name="Rectangle 27"/>
          <p:cNvSpPr>
            <a:spLocks noChangeArrowheads="1"/>
          </p:cNvSpPr>
          <p:nvPr/>
        </p:nvSpPr>
        <p:spPr bwMode="auto">
          <a:xfrm>
            <a:off x="228600" y="6324600"/>
            <a:ext cx="2628900" cy="274638"/>
          </a:xfrm>
          <a:prstGeom prst="rect">
            <a:avLst/>
          </a:prstGeom>
          <a:noFill/>
          <a:ln w="9525">
            <a:noFill/>
            <a:miter lim="800000"/>
            <a:headEnd/>
            <a:tailEnd/>
          </a:ln>
        </p:spPr>
        <p:txBody>
          <a:bodyPr wrap="none">
            <a:spAutoFit/>
          </a:bodyPr>
          <a:lstStyle/>
          <a:p>
            <a:r>
              <a:rPr lang="it-IT" sz="1200">
                <a:latin typeface="Times New Roman" pitchFamily="18" charset="0"/>
                <a:cs typeface="Times New Roman" pitchFamily="18" charset="0"/>
              </a:rPr>
              <a:t>Kodama et al.</a:t>
            </a:r>
            <a:r>
              <a:rPr lang="it-IT" sz="1200" i="1">
                <a:latin typeface="Times New Roman" pitchFamily="18" charset="0"/>
                <a:cs typeface="Times New Roman" pitchFamily="18" charset="0"/>
              </a:rPr>
              <a:t> </a:t>
            </a:r>
            <a:r>
              <a:rPr lang="it-IT" sz="1200">
                <a:latin typeface="Times New Roman" pitchFamily="18" charset="0"/>
                <a:cs typeface="Times New Roman" pitchFamily="18" charset="0"/>
              </a:rPr>
              <a:t>Cancer Sci 2005; 96: 147</a:t>
            </a:r>
          </a:p>
        </p:txBody>
      </p:sp>
      <p:sp>
        <p:nvSpPr>
          <p:cNvPr id="264218" name="Rectangle 28"/>
          <p:cNvSpPr>
            <a:spLocks noChangeArrowheads="1"/>
          </p:cNvSpPr>
          <p:nvPr/>
        </p:nvSpPr>
        <p:spPr bwMode="auto">
          <a:xfrm>
            <a:off x="228600" y="1066800"/>
            <a:ext cx="4610100" cy="396875"/>
          </a:xfrm>
          <a:prstGeom prst="rect">
            <a:avLst/>
          </a:prstGeom>
          <a:noFill/>
          <a:ln w="9525">
            <a:noFill/>
            <a:miter lim="800000"/>
            <a:headEnd/>
            <a:tailEnd/>
          </a:ln>
        </p:spPr>
        <p:txBody>
          <a:bodyPr>
            <a:spAutoFit/>
          </a:bodyPr>
          <a:lstStyle/>
          <a:p>
            <a:pPr algn="ctr">
              <a:spcBef>
                <a:spcPct val="50000"/>
              </a:spcBef>
            </a:pPr>
            <a:r>
              <a:rPr lang="it-IT" sz="2000">
                <a:cs typeface="Times New Roman" pitchFamily="18" charset="0"/>
              </a:rPr>
              <a:t>TYROSINE  KINASE  INHIBITORS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220" name="Group 6"/>
          <p:cNvGrpSpPr>
            <a:grpSpLocks/>
          </p:cNvGrpSpPr>
          <p:nvPr/>
        </p:nvGrpSpPr>
        <p:grpSpPr bwMode="auto">
          <a:xfrm>
            <a:off x="485775" y="1600200"/>
            <a:ext cx="1676400" cy="1600200"/>
            <a:chOff x="306" y="1008"/>
            <a:chExt cx="1056" cy="1008"/>
          </a:xfrm>
        </p:grpSpPr>
        <p:sp>
          <p:nvSpPr>
            <p:cNvPr id="265221" name="Rectangle 7"/>
            <p:cNvSpPr>
              <a:spLocks noChangeArrowheads="1"/>
            </p:cNvSpPr>
            <p:nvPr/>
          </p:nvSpPr>
          <p:spPr bwMode="auto">
            <a:xfrm>
              <a:off x="432" y="1392"/>
              <a:ext cx="674" cy="250"/>
            </a:xfrm>
            <a:prstGeom prst="rect">
              <a:avLst/>
            </a:prstGeom>
            <a:noFill/>
            <a:ln w="9525">
              <a:noFill/>
              <a:miter lim="800000"/>
              <a:headEnd/>
              <a:tailEnd/>
            </a:ln>
          </p:spPr>
          <p:txBody>
            <a:bodyPr wrap="none">
              <a:spAutoFit/>
            </a:bodyPr>
            <a:lstStyle/>
            <a:p>
              <a:r>
                <a:rPr lang="it-IT" sz="2000">
                  <a:cs typeface="Times New Roman" pitchFamily="18" charset="0"/>
                </a:rPr>
                <a:t>CEP-701</a:t>
              </a:r>
            </a:p>
          </p:txBody>
        </p:sp>
        <p:sp>
          <p:nvSpPr>
            <p:cNvPr id="265222" name="Rectangle 8"/>
            <p:cNvSpPr>
              <a:spLocks noChangeArrowheads="1"/>
            </p:cNvSpPr>
            <p:nvPr/>
          </p:nvSpPr>
          <p:spPr bwMode="auto">
            <a:xfrm>
              <a:off x="439" y="1766"/>
              <a:ext cx="674" cy="250"/>
            </a:xfrm>
            <a:prstGeom prst="rect">
              <a:avLst/>
            </a:prstGeom>
            <a:noFill/>
            <a:ln w="9525">
              <a:noFill/>
              <a:miter lim="800000"/>
              <a:headEnd/>
              <a:tailEnd/>
            </a:ln>
          </p:spPr>
          <p:txBody>
            <a:bodyPr wrap="none">
              <a:spAutoFit/>
            </a:bodyPr>
            <a:lstStyle/>
            <a:p>
              <a:r>
                <a:rPr lang="it-IT" sz="2000">
                  <a:cs typeface="Times New Roman" pitchFamily="18" charset="0"/>
                </a:rPr>
                <a:t>CEP-751</a:t>
              </a:r>
            </a:p>
          </p:txBody>
        </p:sp>
        <p:sp>
          <p:nvSpPr>
            <p:cNvPr id="265223" name="Rectangle 9"/>
            <p:cNvSpPr>
              <a:spLocks noChangeArrowheads="1"/>
            </p:cNvSpPr>
            <p:nvPr/>
          </p:nvSpPr>
          <p:spPr bwMode="auto">
            <a:xfrm>
              <a:off x="306" y="1008"/>
              <a:ext cx="1056" cy="366"/>
            </a:xfrm>
            <a:prstGeom prst="rect">
              <a:avLst/>
            </a:prstGeom>
            <a:noFill/>
            <a:ln w="9525">
              <a:noFill/>
              <a:miter lim="800000"/>
              <a:headEnd/>
              <a:tailEnd/>
            </a:ln>
          </p:spPr>
          <p:txBody>
            <a:bodyPr>
              <a:spAutoFit/>
            </a:bodyPr>
            <a:lstStyle/>
            <a:p>
              <a:pPr algn="ctr"/>
              <a:r>
                <a:rPr lang="it-IT" sz="1600">
                  <a:cs typeface="Times New Roman" pitchFamily="18" charset="0"/>
                </a:rPr>
                <a:t>indolocarbazole derivatives</a:t>
              </a:r>
            </a:p>
          </p:txBody>
        </p:sp>
      </p:grpSp>
      <p:grpSp>
        <p:nvGrpSpPr>
          <p:cNvPr id="3" name="Group 10"/>
          <p:cNvGrpSpPr>
            <a:grpSpLocks/>
          </p:cNvGrpSpPr>
          <p:nvPr/>
        </p:nvGrpSpPr>
        <p:grpSpPr bwMode="auto">
          <a:xfrm>
            <a:off x="1844675" y="2362200"/>
            <a:ext cx="4068763" cy="960438"/>
            <a:chOff x="1162" y="1488"/>
            <a:chExt cx="2563" cy="605"/>
          </a:xfrm>
        </p:grpSpPr>
        <p:sp>
          <p:nvSpPr>
            <p:cNvPr id="265225" name="Rectangle 11"/>
            <p:cNvSpPr>
              <a:spLocks noChangeArrowheads="1"/>
            </p:cNvSpPr>
            <p:nvPr/>
          </p:nvSpPr>
          <p:spPr bwMode="auto">
            <a:xfrm>
              <a:off x="1751" y="1488"/>
              <a:ext cx="1974" cy="442"/>
            </a:xfrm>
            <a:prstGeom prst="rect">
              <a:avLst/>
            </a:prstGeom>
            <a:noFill/>
            <a:ln w="9525">
              <a:noFill/>
              <a:miter lim="800000"/>
              <a:headEnd/>
              <a:tailEnd/>
            </a:ln>
          </p:spPr>
          <p:txBody>
            <a:bodyPr wrap="none">
              <a:spAutoFit/>
            </a:bodyPr>
            <a:lstStyle/>
            <a:p>
              <a:r>
                <a:rPr lang="it-IT" sz="2000">
                  <a:cs typeface="Times New Roman" pitchFamily="18" charset="0"/>
                </a:rPr>
                <a:t>RET autophosphorylation</a:t>
              </a:r>
            </a:p>
            <a:p>
              <a:r>
                <a:rPr lang="it-IT" sz="2000">
                  <a:cs typeface="Times New Roman" pitchFamily="18" charset="0"/>
                </a:rPr>
                <a:t>TT cell proliferation</a:t>
              </a:r>
            </a:p>
          </p:txBody>
        </p:sp>
        <p:cxnSp>
          <p:nvCxnSpPr>
            <p:cNvPr id="265226" name="AutoShape 12"/>
            <p:cNvCxnSpPr>
              <a:cxnSpLocks noChangeShapeType="1"/>
              <a:stCxn id="265221" idx="3"/>
              <a:endCxn id="265225" idx="1"/>
            </p:cNvCxnSpPr>
            <p:nvPr/>
          </p:nvCxnSpPr>
          <p:spPr bwMode="auto">
            <a:xfrm>
              <a:off x="1162" y="1517"/>
              <a:ext cx="589" cy="192"/>
            </a:xfrm>
            <a:prstGeom prst="bentConnector3">
              <a:avLst>
                <a:gd name="adj1" fmla="val 49917"/>
              </a:avLst>
            </a:prstGeom>
            <a:noFill/>
            <a:ln w="9525">
              <a:solidFill>
                <a:schemeClr val="tx1"/>
              </a:solidFill>
              <a:miter lim="800000"/>
              <a:headEnd/>
              <a:tailEnd type="triangle" w="med" len="med"/>
            </a:ln>
          </p:spPr>
        </p:cxnSp>
        <p:cxnSp>
          <p:nvCxnSpPr>
            <p:cNvPr id="265227" name="AutoShape 13"/>
            <p:cNvCxnSpPr>
              <a:cxnSpLocks noChangeShapeType="1"/>
              <a:stCxn id="265222" idx="3"/>
              <a:endCxn id="265225" idx="1"/>
            </p:cNvCxnSpPr>
            <p:nvPr/>
          </p:nvCxnSpPr>
          <p:spPr bwMode="auto">
            <a:xfrm flipV="1">
              <a:off x="1169" y="1709"/>
              <a:ext cx="582" cy="182"/>
            </a:xfrm>
            <a:prstGeom prst="bentConnector3">
              <a:avLst>
                <a:gd name="adj1" fmla="val 50000"/>
              </a:avLst>
            </a:prstGeom>
            <a:noFill/>
            <a:ln w="9525">
              <a:solidFill>
                <a:schemeClr val="tx1"/>
              </a:solidFill>
              <a:miter lim="800000"/>
              <a:headEnd/>
              <a:tailEnd type="triangle" w="med" len="med"/>
            </a:ln>
          </p:spPr>
        </p:cxnSp>
        <p:sp>
          <p:nvSpPr>
            <p:cNvPr id="265228" name="Oval 14"/>
            <p:cNvSpPr>
              <a:spLocks noChangeAspect="1" noChangeArrowheads="1"/>
            </p:cNvSpPr>
            <p:nvPr/>
          </p:nvSpPr>
          <p:spPr bwMode="auto">
            <a:xfrm>
              <a:off x="1359" y="1620"/>
              <a:ext cx="186" cy="186"/>
            </a:xfrm>
            <a:prstGeom prst="ellipse">
              <a:avLst/>
            </a:prstGeom>
            <a:solidFill>
              <a:schemeClr val="tx1"/>
            </a:solidFill>
            <a:ln w="9525">
              <a:solidFill>
                <a:schemeClr val="tx1"/>
              </a:solidFill>
              <a:round/>
              <a:headEnd/>
              <a:tailEnd/>
            </a:ln>
          </p:spPr>
          <p:txBody>
            <a:bodyPr wrap="none" anchor="ctr"/>
            <a:lstStyle/>
            <a:p>
              <a:pPr algn="ctr"/>
              <a:r>
                <a:rPr lang="it-IT" sz="2400">
                  <a:solidFill>
                    <a:schemeClr val="bg1"/>
                  </a:solidFill>
                  <a:latin typeface="Times New Roman" pitchFamily="18" charset="0"/>
                  <a:cs typeface="Times New Roman" pitchFamily="18" charset="0"/>
                </a:rPr>
                <a:t>-</a:t>
              </a:r>
            </a:p>
          </p:txBody>
        </p:sp>
        <p:sp>
          <p:nvSpPr>
            <p:cNvPr id="265229" name="Rectangle 15"/>
            <p:cNvSpPr>
              <a:spLocks noChangeArrowheads="1"/>
            </p:cNvSpPr>
            <p:nvPr/>
          </p:nvSpPr>
          <p:spPr bwMode="auto">
            <a:xfrm>
              <a:off x="1776" y="1920"/>
              <a:ext cx="1680" cy="173"/>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Strock et al. Cancer Res</a:t>
              </a:r>
              <a:r>
                <a:rPr lang="it-IT" sz="1200" i="1">
                  <a:latin typeface="Times New Roman" pitchFamily="18" charset="0"/>
                  <a:cs typeface="Times New Roman" pitchFamily="18" charset="0"/>
                </a:rPr>
                <a:t> </a:t>
              </a:r>
              <a:r>
                <a:rPr lang="it-IT" sz="1200">
                  <a:latin typeface="Times New Roman" pitchFamily="18" charset="0"/>
                  <a:cs typeface="Times New Roman" pitchFamily="18" charset="0"/>
                </a:rPr>
                <a:t>2003; 63: 5559</a:t>
              </a:r>
            </a:p>
          </p:txBody>
        </p:sp>
      </p:grpSp>
      <p:grpSp>
        <p:nvGrpSpPr>
          <p:cNvPr id="4" name="Group 16"/>
          <p:cNvGrpSpPr>
            <a:grpSpLocks/>
          </p:cNvGrpSpPr>
          <p:nvPr/>
        </p:nvGrpSpPr>
        <p:grpSpPr bwMode="auto">
          <a:xfrm>
            <a:off x="381000" y="3686175"/>
            <a:ext cx="1447800" cy="987425"/>
            <a:chOff x="240" y="2322"/>
            <a:chExt cx="912" cy="622"/>
          </a:xfrm>
        </p:grpSpPr>
        <p:sp>
          <p:nvSpPr>
            <p:cNvPr id="265231" name="Rectangle 17"/>
            <p:cNvSpPr>
              <a:spLocks noChangeArrowheads="1"/>
            </p:cNvSpPr>
            <p:nvPr/>
          </p:nvSpPr>
          <p:spPr bwMode="auto">
            <a:xfrm>
              <a:off x="540" y="2694"/>
              <a:ext cx="343" cy="250"/>
            </a:xfrm>
            <a:prstGeom prst="rect">
              <a:avLst/>
            </a:prstGeom>
            <a:noFill/>
            <a:ln w="9525">
              <a:noFill/>
              <a:miter lim="800000"/>
              <a:headEnd/>
              <a:tailEnd/>
            </a:ln>
          </p:spPr>
          <p:txBody>
            <a:bodyPr wrap="none">
              <a:spAutoFit/>
            </a:bodyPr>
            <a:lstStyle/>
            <a:p>
              <a:r>
                <a:rPr lang="it-IT" sz="2000">
                  <a:cs typeface="Times New Roman" pitchFamily="18" charset="0"/>
                </a:rPr>
                <a:t>RP1</a:t>
              </a:r>
            </a:p>
          </p:txBody>
        </p:sp>
        <p:sp>
          <p:nvSpPr>
            <p:cNvPr id="265232" name="Rectangle 18"/>
            <p:cNvSpPr>
              <a:spLocks noChangeArrowheads="1"/>
            </p:cNvSpPr>
            <p:nvPr/>
          </p:nvSpPr>
          <p:spPr bwMode="auto">
            <a:xfrm>
              <a:off x="240" y="2322"/>
              <a:ext cx="912" cy="366"/>
            </a:xfrm>
            <a:prstGeom prst="rect">
              <a:avLst/>
            </a:prstGeom>
            <a:noFill/>
            <a:ln w="9525">
              <a:noFill/>
              <a:miter lim="800000"/>
              <a:headEnd/>
              <a:tailEnd/>
            </a:ln>
          </p:spPr>
          <p:txBody>
            <a:bodyPr>
              <a:spAutoFit/>
            </a:bodyPr>
            <a:lstStyle/>
            <a:p>
              <a:pPr algn="ctr"/>
              <a:r>
                <a:rPr lang="it-IT" sz="1600">
                  <a:cs typeface="Times New Roman" pitchFamily="18" charset="0"/>
                </a:rPr>
                <a:t>2-indolinone derivative</a:t>
              </a:r>
            </a:p>
          </p:txBody>
        </p:sp>
      </p:grpSp>
      <p:sp>
        <p:nvSpPr>
          <p:cNvPr id="265233" name="Rectangle 19"/>
          <p:cNvSpPr>
            <a:spLocks noChangeArrowheads="1"/>
          </p:cNvSpPr>
          <p:nvPr/>
        </p:nvSpPr>
        <p:spPr bwMode="auto">
          <a:xfrm>
            <a:off x="228600" y="6324600"/>
            <a:ext cx="2628900" cy="274638"/>
          </a:xfrm>
          <a:prstGeom prst="rect">
            <a:avLst/>
          </a:prstGeom>
          <a:noFill/>
          <a:ln w="9525">
            <a:noFill/>
            <a:miter lim="800000"/>
            <a:headEnd/>
            <a:tailEnd/>
          </a:ln>
        </p:spPr>
        <p:txBody>
          <a:bodyPr wrap="none">
            <a:spAutoFit/>
          </a:bodyPr>
          <a:lstStyle/>
          <a:p>
            <a:r>
              <a:rPr lang="it-IT" sz="1200">
                <a:latin typeface="Times New Roman" pitchFamily="18" charset="0"/>
                <a:cs typeface="Times New Roman" pitchFamily="18" charset="0"/>
              </a:rPr>
              <a:t>Kodama et al.</a:t>
            </a:r>
            <a:r>
              <a:rPr lang="it-IT" sz="1200" i="1">
                <a:latin typeface="Times New Roman" pitchFamily="18" charset="0"/>
                <a:cs typeface="Times New Roman" pitchFamily="18" charset="0"/>
              </a:rPr>
              <a:t> </a:t>
            </a:r>
            <a:r>
              <a:rPr lang="it-IT" sz="1200">
                <a:latin typeface="Times New Roman" pitchFamily="18" charset="0"/>
                <a:cs typeface="Times New Roman" pitchFamily="18" charset="0"/>
              </a:rPr>
              <a:t>Cancer Sci 2005; 96: 147</a:t>
            </a:r>
          </a:p>
        </p:txBody>
      </p:sp>
      <p:grpSp>
        <p:nvGrpSpPr>
          <p:cNvPr id="5" name="Group 20"/>
          <p:cNvGrpSpPr>
            <a:grpSpLocks/>
          </p:cNvGrpSpPr>
          <p:nvPr/>
        </p:nvGrpSpPr>
        <p:grpSpPr bwMode="auto">
          <a:xfrm>
            <a:off x="1447800" y="4276725"/>
            <a:ext cx="4624388" cy="981075"/>
            <a:chOff x="912" y="2694"/>
            <a:chExt cx="2913" cy="618"/>
          </a:xfrm>
        </p:grpSpPr>
        <p:sp>
          <p:nvSpPr>
            <p:cNvPr id="265235" name="Rectangle 21"/>
            <p:cNvSpPr>
              <a:spLocks noChangeArrowheads="1"/>
            </p:cNvSpPr>
            <p:nvPr/>
          </p:nvSpPr>
          <p:spPr bwMode="auto">
            <a:xfrm>
              <a:off x="1667" y="2694"/>
              <a:ext cx="2158" cy="442"/>
            </a:xfrm>
            <a:prstGeom prst="rect">
              <a:avLst/>
            </a:prstGeom>
            <a:noFill/>
            <a:ln w="9525">
              <a:noFill/>
              <a:miter lim="800000"/>
              <a:headEnd/>
              <a:tailEnd/>
            </a:ln>
          </p:spPr>
          <p:txBody>
            <a:bodyPr wrap="none">
              <a:spAutoFit/>
            </a:bodyPr>
            <a:lstStyle/>
            <a:p>
              <a:r>
                <a:rPr lang="it-IT" sz="2000">
                  <a:cs typeface="Times New Roman" pitchFamily="18" charset="0"/>
                </a:rPr>
                <a:t>RET tyrosine kinase</a:t>
              </a:r>
            </a:p>
            <a:p>
              <a:r>
                <a:rPr lang="it-IT" sz="2000">
                  <a:cs typeface="Times New Roman" pitchFamily="18" charset="0"/>
                </a:rPr>
                <a:t> and down-stream signalling</a:t>
              </a:r>
            </a:p>
          </p:txBody>
        </p:sp>
        <p:sp>
          <p:nvSpPr>
            <p:cNvPr id="265236" name="Oval 22"/>
            <p:cNvSpPr>
              <a:spLocks noChangeAspect="1" noChangeArrowheads="1"/>
            </p:cNvSpPr>
            <p:nvPr/>
          </p:nvSpPr>
          <p:spPr bwMode="auto">
            <a:xfrm>
              <a:off x="1299" y="2703"/>
              <a:ext cx="186" cy="186"/>
            </a:xfrm>
            <a:prstGeom prst="ellipse">
              <a:avLst/>
            </a:prstGeom>
            <a:solidFill>
              <a:schemeClr val="tx1"/>
            </a:solidFill>
            <a:ln w="9525">
              <a:solidFill>
                <a:schemeClr val="tx1"/>
              </a:solidFill>
              <a:round/>
              <a:headEnd/>
              <a:tailEnd/>
            </a:ln>
          </p:spPr>
          <p:txBody>
            <a:bodyPr wrap="none" anchor="ctr"/>
            <a:lstStyle/>
            <a:p>
              <a:pPr algn="ctr"/>
              <a:r>
                <a:rPr lang="it-IT" sz="2400">
                  <a:solidFill>
                    <a:schemeClr val="bg1"/>
                  </a:solidFill>
                  <a:latin typeface="Times New Roman" pitchFamily="18" charset="0"/>
                  <a:cs typeface="Times New Roman" pitchFamily="18" charset="0"/>
                </a:rPr>
                <a:t>-</a:t>
              </a:r>
            </a:p>
          </p:txBody>
        </p:sp>
        <p:sp>
          <p:nvSpPr>
            <p:cNvPr id="265237" name="Line 23"/>
            <p:cNvSpPr>
              <a:spLocks noChangeShapeType="1"/>
            </p:cNvSpPr>
            <p:nvPr/>
          </p:nvSpPr>
          <p:spPr bwMode="auto">
            <a:xfrm>
              <a:off x="912" y="2800"/>
              <a:ext cx="768" cy="0"/>
            </a:xfrm>
            <a:prstGeom prst="line">
              <a:avLst/>
            </a:prstGeom>
            <a:noFill/>
            <a:ln w="9525">
              <a:solidFill>
                <a:schemeClr val="tx1"/>
              </a:solidFill>
              <a:round/>
              <a:headEnd/>
              <a:tailEnd type="triangle" w="med" len="med"/>
            </a:ln>
          </p:spPr>
          <p:txBody>
            <a:bodyPr wrap="none"/>
            <a:lstStyle/>
            <a:p>
              <a:endParaRPr lang="it-IT"/>
            </a:p>
          </p:txBody>
        </p:sp>
        <p:sp>
          <p:nvSpPr>
            <p:cNvPr id="265238" name="Rectangle 24"/>
            <p:cNvSpPr>
              <a:spLocks noChangeArrowheads="1"/>
            </p:cNvSpPr>
            <p:nvPr/>
          </p:nvSpPr>
          <p:spPr bwMode="auto">
            <a:xfrm>
              <a:off x="1758" y="3139"/>
              <a:ext cx="2016" cy="173"/>
            </a:xfrm>
            <a:prstGeom prst="rect">
              <a:avLst/>
            </a:prstGeom>
            <a:noFill/>
            <a:ln w="9525">
              <a:noFill/>
              <a:miter lim="800000"/>
              <a:headEnd/>
              <a:tailEnd/>
            </a:ln>
          </p:spPr>
          <p:txBody>
            <a:bodyPr>
              <a:spAutoFit/>
            </a:bodyPr>
            <a:lstStyle/>
            <a:p>
              <a:pPr>
                <a:spcBef>
                  <a:spcPct val="50000"/>
                </a:spcBef>
              </a:pPr>
              <a:r>
                <a:rPr lang="it-IT" sz="1200">
                  <a:latin typeface="Times New Roman" pitchFamily="18" charset="0"/>
                  <a:cs typeface="Times New Roman" pitchFamily="18" charset="0"/>
                </a:rPr>
                <a:t>Cuccuru et al. J Natl Cancer Inst</a:t>
              </a:r>
              <a:r>
                <a:rPr lang="it-IT" sz="1200" i="1">
                  <a:latin typeface="Times New Roman" pitchFamily="18" charset="0"/>
                  <a:cs typeface="Times New Roman" pitchFamily="18" charset="0"/>
                </a:rPr>
                <a:t> </a:t>
              </a:r>
              <a:r>
                <a:rPr lang="it-IT" sz="1200">
                  <a:latin typeface="Times New Roman" pitchFamily="18" charset="0"/>
                  <a:cs typeface="Times New Roman" pitchFamily="18" charset="0"/>
                </a:rPr>
                <a:t>2004; 96: 1006 </a:t>
              </a:r>
            </a:p>
          </p:txBody>
        </p:sp>
      </p:grpSp>
      <p:sp>
        <p:nvSpPr>
          <p:cNvPr id="74777" name="AutoShape 25"/>
          <p:cNvSpPr>
            <a:spLocks noChangeArrowheads="1"/>
          </p:cNvSpPr>
          <p:nvPr/>
        </p:nvSpPr>
        <p:spPr bwMode="auto">
          <a:xfrm>
            <a:off x="5638800" y="2057400"/>
            <a:ext cx="3124200" cy="2514600"/>
          </a:xfrm>
          <a:prstGeom prst="irregularSeal2">
            <a:avLst/>
          </a:prstGeom>
          <a:noFill/>
          <a:ln w="9525">
            <a:solidFill>
              <a:schemeClr val="tx1"/>
            </a:solidFill>
            <a:miter lim="800000"/>
            <a:headEnd/>
            <a:tailEnd/>
          </a:ln>
        </p:spPr>
        <p:txBody>
          <a:bodyPr wrap="none" anchor="ctr"/>
          <a:lstStyle/>
          <a:p>
            <a:pPr algn="ctr"/>
            <a:r>
              <a:rPr lang="it-IT" sz="2200">
                <a:cs typeface="Times New Roman" pitchFamily="18" charset="0"/>
              </a:rPr>
              <a:t>lack of </a:t>
            </a:r>
          </a:p>
          <a:p>
            <a:pPr algn="ctr"/>
            <a:r>
              <a:rPr lang="it-IT" sz="2200">
                <a:cs typeface="Times New Roman" pitchFamily="18" charset="0"/>
              </a:rPr>
              <a:t>critical </a:t>
            </a:r>
          </a:p>
          <a:p>
            <a:pPr algn="ctr"/>
            <a:r>
              <a:rPr lang="it-IT" sz="2200">
                <a:cs typeface="Times New Roman" pitchFamily="18" charset="0"/>
              </a:rPr>
              <a:t>selectivity</a:t>
            </a:r>
          </a:p>
        </p:txBody>
      </p:sp>
      <p:sp>
        <p:nvSpPr>
          <p:cNvPr id="265240" name="Rectangle 26"/>
          <p:cNvSpPr>
            <a:spLocks noChangeArrowheads="1"/>
          </p:cNvSpPr>
          <p:nvPr/>
        </p:nvSpPr>
        <p:spPr bwMode="auto">
          <a:xfrm>
            <a:off x="228600" y="1066800"/>
            <a:ext cx="4610100" cy="396875"/>
          </a:xfrm>
          <a:prstGeom prst="rect">
            <a:avLst/>
          </a:prstGeom>
          <a:noFill/>
          <a:ln w="9525">
            <a:noFill/>
            <a:miter lim="800000"/>
            <a:headEnd/>
            <a:tailEnd/>
          </a:ln>
        </p:spPr>
        <p:txBody>
          <a:bodyPr>
            <a:spAutoFit/>
          </a:bodyPr>
          <a:lstStyle/>
          <a:p>
            <a:pPr algn="ctr">
              <a:spcBef>
                <a:spcPct val="50000"/>
              </a:spcBef>
            </a:pPr>
            <a:r>
              <a:rPr lang="it-IT" sz="2000">
                <a:cs typeface="Times New Roman" pitchFamily="18" charset="0"/>
              </a:rPr>
              <a:t>TYROSINE  KINASE  INHIBITORS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ChangeArrowheads="1"/>
          </p:cNvSpPr>
          <p:nvPr/>
        </p:nvSpPr>
        <p:spPr bwMode="auto">
          <a:xfrm>
            <a:off x="323850" y="1219200"/>
            <a:ext cx="6480175" cy="519113"/>
          </a:xfrm>
          <a:prstGeom prst="rect">
            <a:avLst/>
          </a:prstGeom>
          <a:solidFill>
            <a:schemeClr val="tx1"/>
          </a:solidFill>
          <a:ln w="9525">
            <a:noFill/>
            <a:miter lim="800000"/>
            <a:headEnd/>
            <a:tailEnd/>
          </a:ln>
          <a:effectLst/>
        </p:spPr>
        <p:txBody>
          <a:bodyPr>
            <a:spAutoFit/>
          </a:bodyPr>
          <a:lstStyle/>
          <a:p>
            <a:pPr algn="ctr">
              <a:spcBef>
                <a:spcPct val="50000"/>
              </a:spcBef>
            </a:pPr>
            <a:r>
              <a:rPr lang="it-IT" sz="2800">
                <a:solidFill>
                  <a:schemeClr val="hlink"/>
                </a:solidFill>
                <a:effectLst>
                  <a:outerShdw blurRad="38100" dist="38100" dir="2700000" algn="tl">
                    <a:srgbClr val="C0C0C0"/>
                  </a:outerShdw>
                </a:effectLst>
              </a:rPr>
              <a:t>TYROSINE KINASE INHIBITORS</a:t>
            </a:r>
          </a:p>
        </p:txBody>
      </p:sp>
      <p:pic>
        <p:nvPicPr>
          <p:cNvPr id="266244" name="Picture 4"/>
          <p:cNvPicPr>
            <a:picLocks noChangeAspect="1" noChangeArrowheads="1"/>
          </p:cNvPicPr>
          <p:nvPr/>
        </p:nvPicPr>
        <p:blipFill>
          <a:blip r:embed="rId3"/>
          <a:srcRect/>
          <a:stretch>
            <a:fillRect/>
          </a:stretch>
        </p:blipFill>
        <p:spPr bwMode="auto">
          <a:xfrm>
            <a:off x="715963" y="1751013"/>
            <a:ext cx="6592887" cy="4951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a:srcRect/>
          <a:stretch>
            <a:fillRect/>
          </a:stretch>
        </p:blipFill>
        <p:spPr bwMode="auto">
          <a:xfrm>
            <a:off x="107950" y="2205038"/>
            <a:ext cx="9040813" cy="2365375"/>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1619250" y="2547938"/>
            <a:ext cx="6697663" cy="1844675"/>
          </a:xfrm>
          <a:prstGeom prst="rect">
            <a:avLst/>
          </a:prstGeom>
          <a:noFill/>
          <a:ln w="9525">
            <a:noFill/>
            <a:miter lim="800000"/>
            <a:headEnd/>
            <a:tailEnd/>
          </a:ln>
          <a:effectLst/>
        </p:spPr>
        <p:txBody>
          <a:bodyPr>
            <a:spAutoFit/>
          </a:bodyPr>
          <a:lstStyle/>
          <a:p>
            <a:pPr marL="174625" indent="-174625">
              <a:lnSpc>
                <a:spcPct val="120000"/>
              </a:lnSpc>
              <a:buFontTx/>
              <a:buChar char="•"/>
            </a:pPr>
            <a:r>
              <a:rPr lang="it-IT" sz="2400">
                <a:effectLst>
                  <a:outerShdw blurRad="38100" dist="38100" dir="2700000" algn="tl">
                    <a:srgbClr val="000000"/>
                  </a:outerShdw>
                </a:effectLst>
              </a:rPr>
              <a:t>prolonged disease stabilization</a:t>
            </a:r>
          </a:p>
          <a:p>
            <a:pPr marL="174625" indent="-174625">
              <a:lnSpc>
                <a:spcPct val="120000"/>
              </a:lnSpc>
              <a:buFontTx/>
              <a:buChar char="•"/>
            </a:pPr>
            <a:r>
              <a:rPr lang="it-IT" sz="2400">
                <a:effectLst>
                  <a:outerShdw blurRad="38100" dist="38100" dir="2700000" algn="tl">
                    <a:srgbClr val="000000"/>
                  </a:outerShdw>
                </a:effectLst>
              </a:rPr>
              <a:t>clinical benefits in 50% of the patients</a:t>
            </a:r>
          </a:p>
          <a:p>
            <a:pPr marL="174625" indent="-174625">
              <a:lnSpc>
                <a:spcPct val="120000"/>
              </a:lnSpc>
              <a:buFontTx/>
              <a:buChar char="•"/>
            </a:pPr>
            <a:r>
              <a:rPr lang="it-IT" sz="2400">
                <a:effectLst>
                  <a:outerShdw blurRad="38100" dist="38100" dir="2700000" algn="tl">
                    <a:srgbClr val="000000"/>
                  </a:outerShdw>
                </a:effectLst>
              </a:rPr>
              <a:t>partial tumor responses in only few patients</a:t>
            </a:r>
          </a:p>
          <a:p>
            <a:pPr marL="174625" indent="-174625">
              <a:lnSpc>
                <a:spcPct val="120000"/>
              </a:lnSpc>
              <a:buFontTx/>
              <a:buChar char="•"/>
            </a:pPr>
            <a:r>
              <a:rPr lang="it-IT" sz="2400">
                <a:effectLst>
                  <a:outerShdw blurRad="38100" dist="38100" dir="2700000" algn="tl">
                    <a:srgbClr val="000000"/>
                  </a:outerShdw>
                </a:effectLst>
              </a:rPr>
              <a:t>no improvement in survival so far</a:t>
            </a:r>
          </a:p>
        </p:txBody>
      </p:sp>
      <p:sp>
        <p:nvSpPr>
          <p:cNvPr id="269316" name="Rectangle 4"/>
          <p:cNvSpPr>
            <a:spLocks noChangeArrowheads="1"/>
          </p:cNvSpPr>
          <p:nvPr/>
        </p:nvSpPr>
        <p:spPr bwMode="auto">
          <a:xfrm>
            <a:off x="323850" y="1341438"/>
            <a:ext cx="6480175" cy="519112"/>
          </a:xfrm>
          <a:prstGeom prst="rect">
            <a:avLst/>
          </a:prstGeom>
          <a:solidFill>
            <a:schemeClr val="tx1"/>
          </a:solidFill>
          <a:ln w="9525">
            <a:noFill/>
            <a:miter lim="800000"/>
            <a:headEnd/>
            <a:tailEnd/>
          </a:ln>
          <a:effectLst/>
        </p:spPr>
        <p:txBody>
          <a:bodyPr>
            <a:spAutoFit/>
          </a:bodyPr>
          <a:lstStyle/>
          <a:p>
            <a:pPr algn="ctr">
              <a:spcBef>
                <a:spcPct val="50000"/>
              </a:spcBef>
            </a:pPr>
            <a:r>
              <a:rPr lang="it-IT" sz="2800">
                <a:solidFill>
                  <a:schemeClr val="hlink"/>
                </a:solidFill>
                <a:effectLst>
                  <a:outerShdw blurRad="38100" dist="38100" dir="2700000" algn="tl">
                    <a:srgbClr val="C0C0C0"/>
                  </a:outerShdw>
                </a:effectLst>
              </a:rPr>
              <a:t>TYROSINE KINASE INHIBITORS</a:t>
            </a:r>
          </a:p>
        </p:txBody>
      </p:sp>
      <p:sp>
        <p:nvSpPr>
          <p:cNvPr id="269317" name="Rectangle 5"/>
          <p:cNvSpPr>
            <a:spLocks noChangeArrowheads="1"/>
          </p:cNvSpPr>
          <p:nvPr/>
        </p:nvSpPr>
        <p:spPr bwMode="auto">
          <a:xfrm>
            <a:off x="739775" y="1973263"/>
            <a:ext cx="2270125" cy="457200"/>
          </a:xfrm>
          <a:prstGeom prst="rect">
            <a:avLst/>
          </a:prstGeom>
          <a:noFill/>
          <a:ln w="9525">
            <a:noFill/>
            <a:miter lim="800000"/>
            <a:headEnd/>
            <a:tailEnd/>
          </a:ln>
          <a:effectLst/>
        </p:spPr>
        <p:txBody>
          <a:bodyPr wrap="none">
            <a:spAutoFit/>
          </a:bodyPr>
          <a:lstStyle/>
          <a:p>
            <a:r>
              <a:rPr lang="it-IT" sz="2400">
                <a:effectLst>
                  <a:outerShdw blurRad="38100" dist="38100" dir="2700000" algn="tl">
                    <a:srgbClr val="000000"/>
                  </a:outerShdw>
                </a:effectLst>
              </a:rPr>
              <a:t>phase II trials</a:t>
            </a:r>
          </a:p>
        </p:txBody>
      </p:sp>
      <p:sp>
        <p:nvSpPr>
          <p:cNvPr id="269318" name="Rectangle 6"/>
          <p:cNvSpPr>
            <a:spLocks noChangeArrowheads="1"/>
          </p:cNvSpPr>
          <p:nvPr/>
        </p:nvSpPr>
        <p:spPr bwMode="auto">
          <a:xfrm>
            <a:off x="1692275" y="4924425"/>
            <a:ext cx="5543550" cy="1168400"/>
          </a:xfrm>
          <a:prstGeom prst="rect">
            <a:avLst/>
          </a:prstGeom>
          <a:solidFill>
            <a:schemeClr val="hlink"/>
          </a:solidFill>
          <a:ln w="9525">
            <a:solidFill>
              <a:schemeClr val="tx1"/>
            </a:solidFill>
            <a:miter lim="800000"/>
            <a:headEnd/>
            <a:tailEnd/>
          </a:ln>
          <a:effectLst/>
        </p:spPr>
        <p:txBody>
          <a:bodyPr>
            <a:spAutoFit/>
          </a:bodyPr>
          <a:lstStyle/>
          <a:p>
            <a:pPr algn="ctr">
              <a:lnSpc>
                <a:spcPct val="125000"/>
              </a:lnSpc>
            </a:pPr>
            <a:r>
              <a:rPr lang="it-IT" sz="2800">
                <a:effectLst>
                  <a:outerShdw blurRad="38100" dist="38100" dir="2700000" algn="tl">
                    <a:srgbClr val="000000"/>
                  </a:outerShdw>
                </a:effectLst>
              </a:rPr>
              <a:t>targeting RET is not sufficient to treat all MTC tumors</a:t>
            </a:r>
          </a:p>
        </p:txBody>
      </p:sp>
      <p:sp>
        <p:nvSpPr>
          <p:cNvPr id="269319" name="Rectangle 7"/>
          <p:cNvSpPr>
            <a:spLocks noChangeArrowheads="1"/>
          </p:cNvSpPr>
          <p:nvPr/>
        </p:nvSpPr>
        <p:spPr bwMode="auto">
          <a:xfrm>
            <a:off x="2124075" y="6237288"/>
            <a:ext cx="4335463" cy="274637"/>
          </a:xfrm>
          <a:prstGeom prst="rect">
            <a:avLst/>
          </a:prstGeom>
          <a:noFill/>
          <a:ln w="9525">
            <a:noFill/>
            <a:miter lim="800000"/>
            <a:headEnd/>
            <a:tailEnd/>
          </a:ln>
          <a:effectLst/>
        </p:spPr>
        <p:txBody>
          <a:bodyPr wrap="none" anchor="ctr">
            <a:spAutoFit/>
          </a:bodyPr>
          <a:lstStyle/>
          <a:p>
            <a:r>
              <a:rPr lang="it-IT" sz="1200">
                <a:latin typeface="Times New Roman" pitchFamily="18" charset="0"/>
              </a:rPr>
              <a:t>Schlumberger et al. </a:t>
            </a:r>
            <a:r>
              <a:rPr lang="en-GB" sz="1200">
                <a:latin typeface="Times New Roman" pitchFamily="18" charset="0"/>
              </a:rPr>
              <a:t>Nat Clin Pract Endocrinol Metab. 2008;4:22-32</a:t>
            </a:r>
            <a:endParaRPr lang="it-IT" sz="1200">
              <a:latin typeface="Times New Roman" pitchFamily="18" charset="0"/>
            </a:endParaRPr>
          </a:p>
        </p:txBody>
      </p:sp>
      <p:sp>
        <p:nvSpPr>
          <p:cNvPr id="269320" name="Rectangle 8"/>
          <p:cNvSpPr>
            <a:spLocks noChangeArrowheads="1"/>
          </p:cNvSpPr>
          <p:nvPr/>
        </p:nvSpPr>
        <p:spPr bwMode="auto">
          <a:xfrm>
            <a:off x="2195513" y="4437063"/>
            <a:ext cx="4137025" cy="274637"/>
          </a:xfrm>
          <a:prstGeom prst="rect">
            <a:avLst/>
          </a:prstGeom>
          <a:noFill/>
          <a:ln w="9525">
            <a:noFill/>
            <a:miter lim="800000"/>
            <a:headEnd/>
            <a:tailEnd/>
          </a:ln>
          <a:effectLst/>
        </p:spPr>
        <p:txBody>
          <a:bodyPr wrap="none">
            <a:spAutoFit/>
          </a:bodyPr>
          <a:lstStyle/>
          <a:p>
            <a:r>
              <a:rPr lang="it-IT" sz="1200">
                <a:latin typeface="Times New Roman" pitchFamily="18" charset="0"/>
              </a:rPr>
              <a:t>Sherman J Clin Endocrin Metab published online March 3, 2009</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0" name="Rectangle 9"/>
          <p:cNvSpPr>
            <a:spLocks noChangeArrowheads="1"/>
          </p:cNvSpPr>
          <p:nvPr/>
        </p:nvSpPr>
        <p:spPr bwMode="auto">
          <a:xfrm>
            <a:off x="1403350" y="1311275"/>
            <a:ext cx="5472113" cy="4619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 e poi ?</a:t>
            </a:r>
          </a:p>
        </p:txBody>
      </p:sp>
      <p:sp>
        <p:nvSpPr>
          <p:cNvPr id="25" name="Rectangle 16"/>
          <p:cNvSpPr>
            <a:spLocks noChangeArrowheads="1"/>
          </p:cNvSpPr>
          <p:nvPr/>
        </p:nvSpPr>
        <p:spPr bwMode="auto">
          <a:xfrm>
            <a:off x="328613" y="3821113"/>
            <a:ext cx="3379787" cy="701675"/>
          </a:xfrm>
          <a:prstGeom prst="rect">
            <a:avLst/>
          </a:prstGeom>
          <a:noFill/>
          <a:ln w="9525">
            <a:noFill/>
            <a:miter lim="800000"/>
            <a:headEnd/>
            <a:tailEnd/>
          </a:ln>
          <a:effectLst/>
        </p:spPr>
        <p:txBody>
          <a:bodyPr>
            <a:spAutoFit/>
          </a:bodyPr>
          <a:lstStyle/>
          <a:p>
            <a:pPr>
              <a:defRPr/>
            </a:pPr>
            <a:r>
              <a:rPr lang="it-IT" sz="2000" dirty="0">
                <a:effectLst>
                  <a:outerShdw blurRad="38100" dist="38100" dir="2700000" algn="tl">
                    <a:srgbClr val="000000"/>
                  </a:outerShdw>
                </a:effectLst>
              </a:rPr>
              <a:t>1°manifestazione clinica nel 25% dei casi</a:t>
            </a:r>
          </a:p>
        </p:txBody>
      </p:sp>
      <p:sp>
        <p:nvSpPr>
          <p:cNvPr id="27652" name="Rectangle 17"/>
          <p:cNvSpPr>
            <a:spLocks noChangeArrowheads="1"/>
          </p:cNvSpPr>
          <p:nvPr/>
        </p:nvSpPr>
        <p:spPr bwMode="auto">
          <a:xfrm>
            <a:off x="4211638" y="2924175"/>
            <a:ext cx="2430462" cy="244475"/>
          </a:xfrm>
          <a:prstGeom prst="rect">
            <a:avLst/>
          </a:prstGeom>
          <a:noFill/>
          <a:ln w="9525">
            <a:noFill/>
            <a:miter lim="800000"/>
            <a:headEnd/>
            <a:tailEnd/>
          </a:ln>
        </p:spPr>
        <p:txBody>
          <a:bodyPr>
            <a:spAutoFit/>
          </a:bodyPr>
          <a:lstStyle/>
          <a:p>
            <a:r>
              <a:rPr lang="it-IT" altLang="it-IT" sz="1000">
                <a:latin typeface="Times New Roman" pitchFamily="18" charset="0"/>
              </a:rPr>
              <a:t>Carty et al. 1998 Surgery 124:1106–1114</a:t>
            </a:r>
          </a:p>
        </p:txBody>
      </p:sp>
      <p:sp>
        <p:nvSpPr>
          <p:cNvPr id="29" name="Rectangle 16"/>
          <p:cNvSpPr>
            <a:spLocks noChangeArrowheads="1"/>
          </p:cNvSpPr>
          <p:nvPr/>
        </p:nvSpPr>
        <p:spPr bwMode="auto">
          <a:xfrm>
            <a:off x="328613" y="3281363"/>
            <a:ext cx="3959225" cy="400050"/>
          </a:xfrm>
          <a:prstGeom prst="rect">
            <a:avLst/>
          </a:prstGeom>
          <a:noFill/>
          <a:ln w="9525">
            <a:noFill/>
            <a:miter lim="800000"/>
            <a:headEnd/>
            <a:tailEnd/>
          </a:ln>
          <a:effectLst/>
        </p:spPr>
        <p:txBody>
          <a:bodyPr>
            <a:spAutoFit/>
          </a:bodyPr>
          <a:lstStyle/>
          <a:p>
            <a:pPr>
              <a:defRPr/>
            </a:pPr>
            <a:r>
              <a:rPr lang="it-IT" sz="2000" dirty="0">
                <a:effectLst>
                  <a:outerShdw blurRad="38100" dist="38100" dir="2700000" algn="tl">
                    <a:srgbClr val="000000"/>
                  </a:outerShdw>
                </a:effectLst>
              </a:rPr>
              <a:t>Prevalenza : 20-65%</a:t>
            </a:r>
          </a:p>
        </p:txBody>
      </p:sp>
      <p:sp>
        <p:nvSpPr>
          <p:cNvPr id="31" name="Rectangle 23"/>
          <p:cNvSpPr>
            <a:spLocks noChangeArrowheads="1"/>
          </p:cNvSpPr>
          <p:nvPr/>
        </p:nvSpPr>
        <p:spPr bwMode="auto">
          <a:xfrm>
            <a:off x="349250" y="4645025"/>
            <a:ext cx="3359150" cy="1016000"/>
          </a:xfrm>
          <a:prstGeom prst="rect">
            <a:avLst/>
          </a:prstGeom>
          <a:solidFill>
            <a:schemeClr val="bg1">
              <a:lumMod val="50000"/>
            </a:schemeClr>
          </a:solidFill>
          <a:ln w="9525">
            <a:noFill/>
            <a:miter lim="800000"/>
            <a:headEnd/>
            <a:tailEnd/>
          </a:ln>
          <a:effectLst/>
        </p:spPr>
        <p:txBody>
          <a:bodyPr>
            <a:spAutoFit/>
          </a:bodyPr>
          <a:lstStyle/>
          <a:p>
            <a:pPr>
              <a:buFontTx/>
              <a:buChar char="•"/>
              <a:defRPr/>
            </a:pPr>
            <a:r>
              <a:rPr lang="it-IT" sz="2000" dirty="0">
                <a:effectLst>
                  <a:outerShdw blurRad="38100" dist="38100" dir="2700000" algn="tl">
                    <a:srgbClr val="000000"/>
                  </a:outerShdw>
                </a:effectLst>
              </a:rPr>
              <a:t> 60% </a:t>
            </a:r>
            <a:r>
              <a:rPr lang="it-IT" sz="2000" dirty="0" err="1">
                <a:effectLst>
                  <a:outerShdw blurRad="38100" dist="38100" dir="2700000" algn="tl">
                    <a:srgbClr val="000000"/>
                  </a:outerShdw>
                </a:effectLst>
              </a:rPr>
              <a:t>microadenomi</a:t>
            </a:r>
            <a:endParaRPr lang="it-IT" sz="2000" dirty="0">
              <a:effectLst>
                <a:outerShdw blurRad="38100" dist="38100" dir="2700000" algn="tl">
                  <a:srgbClr val="000000"/>
                </a:outerShdw>
              </a:effectLst>
            </a:endParaRPr>
          </a:p>
          <a:p>
            <a:pPr marL="171450" indent="-171450">
              <a:buFontTx/>
              <a:buChar char="•"/>
              <a:defRPr/>
            </a:pPr>
            <a:r>
              <a:rPr lang="it-IT" sz="2000" dirty="0">
                <a:effectLst>
                  <a:outerShdw blurRad="38100" dist="38100" dir="2700000" algn="tl">
                    <a:srgbClr val="000000"/>
                  </a:outerShdw>
                </a:effectLst>
              </a:rPr>
              <a:t>tutti gli </a:t>
            </a:r>
            <a:r>
              <a:rPr lang="it-IT" sz="2000" dirty="0" err="1">
                <a:effectLst>
                  <a:outerShdw blurRad="38100" dist="38100" dir="2700000" algn="tl">
                    <a:srgbClr val="000000"/>
                  </a:outerShdw>
                </a:effectLst>
              </a:rPr>
              <a:t>istotipi</a:t>
            </a:r>
            <a:r>
              <a:rPr lang="it-IT" sz="2000" dirty="0">
                <a:effectLst>
                  <a:outerShdw blurRad="38100" dist="38100" dir="2700000" algn="tl">
                    <a:srgbClr val="000000"/>
                  </a:outerShdw>
                </a:effectLst>
              </a:rPr>
              <a:t> eccetto il </a:t>
            </a:r>
            <a:r>
              <a:rPr lang="it-IT" sz="2000" dirty="0" err="1">
                <a:effectLst>
                  <a:outerShdw blurRad="38100" dist="38100" dir="2700000" algn="tl">
                    <a:srgbClr val="000000"/>
                  </a:outerShdw>
                </a:effectLst>
              </a:rPr>
              <a:t>gonadotropinoma</a:t>
            </a:r>
            <a:endParaRPr lang="it-IT" sz="2000" dirty="0">
              <a:effectLst>
                <a:outerShdw blurRad="38100" dist="38100" dir="2700000" algn="tl">
                  <a:srgbClr val="000000"/>
                </a:outerShdw>
              </a:effectLst>
            </a:endParaRPr>
          </a:p>
        </p:txBody>
      </p:sp>
      <p:sp>
        <p:nvSpPr>
          <p:cNvPr id="33" name="Rectangle 25"/>
          <p:cNvSpPr>
            <a:spLocks noChangeArrowheads="1"/>
          </p:cNvSpPr>
          <p:nvPr/>
        </p:nvSpPr>
        <p:spPr bwMode="auto">
          <a:xfrm>
            <a:off x="4868863" y="5119688"/>
            <a:ext cx="4113212" cy="400050"/>
          </a:xfrm>
          <a:prstGeom prst="rect">
            <a:avLst/>
          </a:prstGeom>
          <a:solidFill>
            <a:schemeClr val="tx1"/>
          </a:solidFill>
          <a:ln w="9525">
            <a:noFill/>
            <a:miter lim="800000"/>
            <a:headEnd/>
            <a:tailEnd/>
          </a:ln>
          <a:effectLst/>
        </p:spPr>
        <p:txBody>
          <a:bodyPr wrap="none">
            <a:spAutoFit/>
          </a:bodyPr>
          <a:lstStyle/>
          <a:p>
            <a:pPr algn="ctr">
              <a:defRPr/>
            </a:pPr>
            <a:r>
              <a:rPr lang="it-IT" sz="2000" dirty="0">
                <a:solidFill>
                  <a:schemeClr val="bg1"/>
                </a:solidFill>
                <a:effectLst>
                  <a:outerShdw blurRad="38100" dist="38100" dir="2700000" algn="tl">
                    <a:srgbClr val="C0C0C0"/>
                  </a:outerShdw>
                </a:effectLst>
              </a:rPr>
              <a:t>Il più frequente è il </a:t>
            </a:r>
            <a:r>
              <a:rPr lang="it-IT" sz="2000" dirty="0" err="1">
                <a:solidFill>
                  <a:schemeClr val="bg1"/>
                </a:solidFill>
                <a:effectLst>
                  <a:outerShdw blurRad="38100" dist="38100" dir="2700000" algn="tl">
                    <a:srgbClr val="C0C0C0"/>
                  </a:outerShdw>
                </a:effectLst>
              </a:rPr>
              <a:t>prolattinoma</a:t>
            </a:r>
            <a:endParaRPr lang="it-IT" sz="2000" dirty="0">
              <a:solidFill>
                <a:schemeClr val="bg1"/>
              </a:solidFill>
              <a:effectLst>
                <a:outerShdw blurRad="38100" dist="38100" dir="2700000" algn="tl">
                  <a:srgbClr val="C0C0C0"/>
                </a:outerShdw>
              </a:effectLst>
            </a:endParaRPr>
          </a:p>
        </p:txBody>
      </p:sp>
      <p:sp>
        <p:nvSpPr>
          <p:cNvPr id="27656" name="Rectangle 2"/>
          <p:cNvSpPr>
            <a:spLocks noChangeArrowheads="1"/>
          </p:cNvSpPr>
          <p:nvPr/>
        </p:nvSpPr>
        <p:spPr bwMode="auto">
          <a:xfrm>
            <a:off x="3259138" y="6237288"/>
            <a:ext cx="2843212" cy="246062"/>
          </a:xfrm>
          <a:prstGeom prst="rect">
            <a:avLst/>
          </a:prstGeom>
          <a:noFill/>
          <a:ln w="9525">
            <a:noFill/>
            <a:miter lim="800000"/>
            <a:headEnd/>
            <a:tailEnd/>
          </a:ln>
        </p:spPr>
        <p:txBody>
          <a:bodyPr wrap="none">
            <a:spAutoFit/>
          </a:bodyPr>
          <a:lstStyle/>
          <a:p>
            <a:pPr algn="ctr"/>
            <a:r>
              <a:rPr lang="it-IT" altLang="it-IT" sz="1000">
                <a:latin typeface="Times New Roman" pitchFamily="18" charset="0"/>
                <a:cs typeface="Times New Roman" pitchFamily="18" charset="0"/>
              </a:rPr>
              <a:t>Pieterman et al. Familial Cancer  2011; 10:157–171</a:t>
            </a:r>
          </a:p>
        </p:txBody>
      </p:sp>
      <p:sp>
        <p:nvSpPr>
          <p:cNvPr id="27657" name="Rectangle 24"/>
          <p:cNvSpPr>
            <a:spLocks noChangeArrowheads="1"/>
          </p:cNvSpPr>
          <p:nvPr/>
        </p:nvSpPr>
        <p:spPr bwMode="auto">
          <a:xfrm>
            <a:off x="3059113" y="6446838"/>
            <a:ext cx="3241675" cy="396875"/>
          </a:xfrm>
          <a:prstGeom prst="rect">
            <a:avLst/>
          </a:prstGeom>
          <a:noFill/>
          <a:ln w="9525">
            <a:noFill/>
            <a:miter lim="800000"/>
            <a:headEnd/>
            <a:tailEnd/>
          </a:ln>
        </p:spPr>
        <p:txBody>
          <a:bodyPr>
            <a:spAutoFit/>
          </a:bodyPr>
          <a:lstStyle/>
          <a:p>
            <a:pPr algn="ctr"/>
            <a:r>
              <a:rPr lang="it-IT" altLang="it-IT" sz="1000">
                <a:latin typeface="Times New Roman" pitchFamily="18" charset="0"/>
              </a:rPr>
              <a:t>Vasen et al. 1989 Arch Intern Med 149:2717–2722</a:t>
            </a:r>
          </a:p>
          <a:p>
            <a:pPr algn="ctr"/>
            <a:r>
              <a:rPr lang="it-IT" altLang="it-IT" sz="1000">
                <a:latin typeface="Times New Roman" pitchFamily="18" charset="0"/>
              </a:rPr>
              <a:t>Skogseid et al. 1991 J Clin Endocrinol Metab 73:281–287</a:t>
            </a:r>
          </a:p>
        </p:txBody>
      </p:sp>
      <p:sp>
        <p:nvSpPr>
          <p:cNvPr id="37" name="Rectangle 12"/>
          <p:cNvSpPr>
            <a:spLocks noChangeArrowheads="1"/>
          </p:cNvSpPr>
          <p:nvPr/>
        </p:nvSpPr>
        <p:spPr bwMode="auto">
          <a:xfrm>
            <a:off x="4716463" y="3546475"/>
            <a:ext cx="4359275" cy="400050"/>
          </a:xfrm>
          <a:prstGeom prst="rect">
            <a:avLst/>
          </a:prstGeom>
          <a:noFill/>
          <a:ln w="9525">
            <a:noFill/>
            <a:miter lim="800000"/>
            <a:headEnd/>
            <a:tailEnd/>
          </a:ln>
          <a:effectLst/>
        </p:spPr>
        <p:txBody>
          <a:bodyPr wrap="none">
            <a:spAutoFit/>
          </a:bodyPr>
          <a:lstStyle/>
          <a:p>
            <a:pPr>
              <a:defRPr/>
            </a:pPr>
            <a:r>
              <a:rPr lang="it-IT" sz="2000" dirty="0">
                <a:effectLst>
                  <a:outerShdw blurRad="38100" dist="38100" dir="2700000" algn="tl">
                    <a:srgbClr val="000000"/>
                  </a:outerShdw>
                </a:effectLst>
              </a:rPr>
              <a:t>in pazienti di 40 anni (o più giovani)</a:t>
            </a:r>
          </a:p>
        </p:txBody>
      </p:sp>
      <p:graphicFrame>
        <p:nvGraphicFramePr>
          <p:cNvPr id="17" name="Diagramma 16"/>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 name="Rectangle 10"/>
          <p:cNvSpPr>
            <a:spLocks noChangeArrowheads="1"/>
          </p:cNvSpPr>
          <p:nvPr/>
        </p:nvSpPr>
        <p:spPr bwMode="auto">
          <a:xfrm>
            <a:off x="6770688" y="2265363"/>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CAPRELSA® (vandetanib) REMS Program"/>
          <p:cNvPicPr>
            <a:picLocks noChangeAspect="1" noChangeArrowheads="1"/>
          </p:cNvPicPr>
          <p:nvPr/>
        </p:nvPicPr>
        <p:blipFill>
          <a:blip r:embed="rId2"/>
          <a:srcRect/>
          <a:stretch>
            <a:fillRect/>
          </a:stretch>
        </p:blipFill>
        <p:spPr bwMode="auto">
          <a:xfrm>
            <a:off x="250825" y="1196975"/>
            <a:ext cx="1914525" cy="933450"/>
          </a:xfrm>
          <a:prstGeom prst="rect">
            <a:avLst/>
          </a:prstGeom>
          <a:noFill/>
        </p:spPr>
      </p:pic>
      <p:pic>
        <p:nvPicPr>
          <p:cNvPr id="271366" name="Picture 6"/>
          <p:cNvPicPr>
            <a:picLocks noChangeAspect="1" noChangeArrowheads="1"/>
          </p:cNvPicPr>
          <p:nvPr/>
        </p:nvPicPr>
        <p:blipFill>
          <a:blip r:embed="rId3"/>
          <a:srcRect/>
          <a:stretch>
            <a:fillRect/>
          </a:stretch>
        </p:blipFill>
        <p:spPr bwMode="auto">
          <a:xfrm>
            <a:off x="2365375" y="1628775"/>
            <a:ext cx="4379913" cy="838200"/>
          </a:xfrm>
          <a:prstGeom prst="rect">
            <a:avLst/>
          </a:prstGeom>
          <a:noFill/>
          <a:ln w="9525">
            <a:noFill/>
            <a:miter lim="800000"/>
            <a:headEnd/>
            <a:tailEnd/>
          </a:ln>
          <a:effectLst/>
        </p:spPr>
      </p:pic>
      <p:pic>
        <p:nvPicPr>
          <p:cNvPr id="271367" name="Picture 7"/>
          <p:cNvPicPr>
            <a:picLocks noChangeAspect="1" noChangeArrowheads="1"/>
          </p:cNvPicPr>
          <p:nvPr/>
        </p:nvPicPr>
        <p:blipFill>
          <a:blip r:embed="rId4"/>
          <a:srcRect/>
          <a:stretch>
            <a:fillRect/>
          </a:stretch>
        </p:blipFill>
        <p:spPr bwMode="auto">
          <a:xfrm>
            <a:off x="1946275" y="2463800"/>
            <a:ext cx="5218113" cy="4295775"/>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9" name="Picture 5" descr="CAPRELSA® (vandetanib) REMS Program"/>
          <p:cNvPicPr>
            <a:picLocks noChangeAspect="1" noChangeArrowheads="1"/>
          </p:cNvPicPr>
          <p:nvPr/>
        </p:nvPicPr>
        <p:blipFill>
          <a:blip r:embed="rId2"/>
          <a:srcRect/>
          <a:stretch>
            <a:fillRect/>
          </a:stretch>
        </p:blipFill>
        <p:spPr bwMode="auto">
          <a:xfrm>
            <a:off x="250825" y="1196975"/>
            <a:ext cx="1914525" cy="933450"/>
          </a:xfrm>
          <a:prstGeom prst="rect">
            <a:avLst/>
          </a:prstGeom>
          <a:noFill/>
        </p:spPr>
      </p:pic>
      <p:pic>
        <p:nvPicPr>
          <p:cNvPr id="272390" name="Picture 6"/>
          <p:cNvPicPr>
            <a:picLocks noChangeAspect="1" noChangeArrowheads="1"/>
          </p:cNvPicPr>
          <p:nvPr/>
        </p:nvPicPr>
        <p:blipFill>
          <a:blip r:embed="rId3"/>
          <a:srcRect/>
          <a:stretch>
            <a:fillRect/>
          </a:stretch>
        </p:blipFill>
        <p:spPr bwMode="auto">
          <a:xfrm>
            <a:off x="588963" y="2292350"/>
            <a:ext cx="7654925" cy="3800475"/>
          </a:xfrm>
          <a:prstGeom prst="rect">
            <a:avLst/>
          </a:prstGeom>
          <a:noFill/>
          <a:ln w="9525">
            <a:noFill/>
            <a:miter lim="800000"/>
            <a:headEnd/>
            <a:tailEnd/>
          </a:ln>
          <a:effectLst/>
        </p:spPr>
      </p:pic>
      <p:sp>
        <p:nvSpPr>
          <p:cNvPr id="272391" name="Rectangle 7"/>
          <p:cNvSpPr>
            <a:spLocks noChangeArrowheads="1"/>
          </p:cNvSpPr>
          <p:nvPr/>
        </p:nvSpPr>
        <p:spPr bwMode="auto">
          <a:xfrm>
            <a:off x="1258888" y="6165850"/>
            <a:ext cx="5651500" cy="274638"/>
          </a:xfrm>
          <a:prstGeom prst="rect">
            <a:avLst/>
          </a:prstGeom>
          <a:noFill/>
          <a:ln w="9525">
            <a:noFill/>
            <a:miter lim="800000"/>
            <a:headEnd/>
            <a:tailEnd/>
          </a:ln>
          <a:effectLst/>
        </p:spPr>
        <p:txBody>
          <a:bodyPr wrap="none" anchor="ctr">
            <a:spAutoFit/>
          </a:bodyPr>
          <a:lstStyle/>
          <a:p>
            <a:r>
              <a:rPr lang="en-US" sz="1200">
                <a:latin typeface="Times New Roman" pitchFamily="18" charset="0"/>
              </a:rPr>
              <a:t>Durante et al. Endocrine. 2013 Apr 14. [Epub ahead of print] PubMed PMID: 23584948.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AutoShape 8"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sz="2400">
              <a:latin typeface="Times New Roman" pitchFamily="18" charset="0"/>
            </a:endParaRPr>
          </a:p>
        </p:txBody>
      </p:sp>
      <p:sp>
        <p:nvSpPr>
          <p:cNvPr id="77826" name="AutoShape 10"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sz="2400">
              <a:latin typeface="Times New Roman" pitchFamily="18" charset="0"/>
            </a:endParaRPr>
          </a:p>
        </p:txBody>
      </p:sp>
      <p:sp>
        <p:nvSpPr>
          <p:cNvPr id="77827" name="AutoShape 12"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sz="2400">
              <a:latin typeface="Times New Roman" pitchFamily="18" charset="0"/>
            </a:endParaRPr>
          </a:p>
        </p:txBody>
      </p:sp>
      <p:sp>
        <p:nvSpPr>
          <p:cNvPr id="77828" name="AutoShape 4" descr="Risultati immagini per MEN1"/>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sz="2400">
              <a:latin typeface="Times New Roman" pitchFamily="18" charset="0"/>
            </a:endParaRPr>
          </a:p>
        </p:txBody>
      </p:sp>
      <p:pic>
        <p:nvPicPr>
          <p:cNvPr id="77829" name="Picture 8" descr="Immagine correlata"/>
          <p:cNvPicPr>
            <a:picLocks noChangeAspect="1" noChangeArrowheads="1"/>
          </p:cNvPicPr>
          <p:nvPr/>
        </p:nvPicPr>
        <p:blipFill>
          <a:blip r:embed="rId3"/>
          <a:srcRect/>
          <a:stretch>
            <a:fillRect/>
          </a:stretch>
        </p:blipFill>
        <p:spPr bwMode="auto">
          <a:xfrm>
            <a:off x="1646238" y="2306638"/>
            <a:ext cx="4953000" cy="3962400"/>
          </a:xfrm>
          <a:prstGeom prst="rect">
            <a:avLst/>
          </a:prstGeom>
          <a:noFill/>
          <a:ln w="9525">
            <a:noFill/>
            <a:miter lim="800000"/>
            <a:headEnd/>
            <a:tailEnd/>
          </a:ln>
        </p:spPr>
      </p:pic>
      <p:sp>
        <p:nvSpPr>
          <p:cNvPr id="77830" name="AutoShape 10" descr="Risultati immagini per iperparatiroidism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sz="2400">
              <a:latin typeface="Times New Roman" pitchFamily="18" charset="0"/>
            </a:endParaRPr>
          </a:p>
        </p:txBody>
      </p:sp>
      <p:sp>
        <p:nvSpPr>
          <p:cNvPr id="77831" name="AutoShape 12" descr="Risultati immagini per iperparatiroidism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sz="2400">
              <a:latin typeface="Times New Roman" pitchFamily="18" charset="0"/>
            </a:endParaRPr>
          </a:p>
        </p:txBody>
      </p:sp>
      <p:grpSp>
        <p:nvGrpSpPr>
          <p:cNvPr id="77832" name="Gruppo 31"/>
          <p:cNvGrpSpPr>
            <a:grpSpLocks/>
          </p:cNvGrpSpPr>
          <p:nvPr/>
        </p:nvGrpSpPr>
        <p:grpSpPr bwMode="auto">
          <a:xfrm>
            <a:off x="4103688" y="2306638"/>
            <a:ext cx="1292225" cy="3995737"/>
            <a:chOff x="3953690" y="2306538"/>
            <a:chExt cx="1292974" cy="3995767"/>
          </a:xfrm>
        </p:grpSpPr>
        <p:sp>
          <p:nvSpPr>
            <p:cNvPr id="23" name="Rettangolo 22"/>
            <p:cNvSpPr/>
            <p:nvPr/>
          </p:nvSpPr>
          <p:spPr bwMode="auto">
            <a:xfrm>
              <a:off x="3953690" y="2306538"/>
              <a:ext cx="1292974" cy="3962430"/>
            </a:xfrm>
            <a:prstGeom prst="rect">
              <a:avLst/>
            </a:prstGeom>
            <a:solidFill>
              <a:schemeClr val="tx1"/>
            </a:solidFill>
            <a:ln w="28575" cap="flat" cmpd="sng" algn="ctr">
              <a:solidFill>
                <a:schemeClr val="bg2"/>
              </a:solidFill>
              <a:prstDash val="solid"/>
              <a:round/>
              <a:headEnd type="none" w="med" len="med"/>
              <a:tailEnd type="none" w="med" len="med"/>
            </a:ln>
            <a:effectLst/>
          </p:spPr>
          <p:txBody>
            <a:bodyPr wrap="none"/>
            <a:lstStyle/>
            <a:p>
              <a:pPr>
                <a:defRPr/>
              </a:pPr>
              <a:endParaRPr lang="it-IT">
                <a:effectLst>
                  <a:outerShdw blurRad="38100" dist="38100" dir="2700000" algn="tl">
                    <a:srgbClr val="000000">
                      <a:alpha val="43137"/>
                    </a:srgbClr>
                  </a:outerShdw>
                </a:effectLst>
                <a:cs typeface="+mn-cs"/>
              </a:endParaRPr>
            </a:p>
          </p:txBody>
        </p:sp>
        <p:sp>
          <p:nvSpPr>
            <p:cNvPr id="24" name="Rettangolo 23"/>
            <p:cNvSpPr/>
            <p:nvPr/>
          </p:nvSpPr>
          <p:spPr>
            <a:xfrm>
              <a:off x="4087117" y="2306538"/>
              <a:ext cx="889515" cy="369890"/>
            </a:xfrm>
            <a:prstGeom prst="rect">
              <a:avLst/>
            </a:prstGeom>
          </p:spPr>
          <p:txBody>
            <a:bodyPr wrap="none">
              <a:spAutoFit/>
            </a:bodyPr>
            <a:lstStyle/>
            <a:p>
              <a:pPr>
                <a:defRPr/>
              </a:pPr>
              <a:r>
                <a:rPr lang="en-US" sz="2400" dirty="0">
                  <a:solidFill>
                    <a:srgbClr val="008000"/>
                  </a:solidFill>
                  <a:effectLst>
                    <a:outerShdw blurRad="38100" dist="38100" dir="2700000" algn="tl">
                      <a:srgbClr val="000000">
                        <a:alpha val="43137"/>
                      </a:srgbClr>
                    </a:outerShdw>
                  </a:effectLst>
                  <a:latin typeface="+mj-lt"/>
                  <a:cs typeface="+mn-cs"/>
                </a:rPr>
                <a:t>MEN 4</a:t>
              </a:r>
              <a:endParaRPr lang="it-IT" sz="2400" dirty="0">
                <a:solidFill>
                  <a:srgbClr val="008000"/>
                </a:solidFill>
                <a:latin typeface="+mj-lt"/>
                <a:cs typeface="+mn-cs"/>
              </a:endParaRPr>
            </a:p>
          </p:txBody>
        </p:sp>
        <p:sp>
          <p:nvSpPr>
            <p:cNvPr id="77839" name="Rettangolo 29"/>
            <p:cNvSpPr>
              <a:spLocks noChangeArrowheads="1"/>
            </p:cNvSpPr>
            <p:nvPr/>
          </p:nvSpPr>
          <p:spPr bwMode="auto">
            <a:xfrm>
              <a:off x="3983164" y="2747486"/>
              <a:ext cx="1263499" cy="3554819"/>
            </a:xfrm>
            <a:prstGeom prst="rect">
              <a:avLst/>
            </a:prstGeom>
            <a:noFill/>
            <a:ln w="9525">
              <a:noFill/>
              <a:miter lim="800000"/>
              <a:headEnd/>
              <a:tailEnd/>
            </a:ln>
          </p:spPr>
          <p:txBody>
            <a:bodyPr>
              <a:spAutoFit/>
            </a:bodyPr>
            <a:lstStyle/>
            <a:p>
              <a:r>
                <a:rPr lang="it-IT" sz="1500">
                  <a:solidFill>
                    <a:srgbClr val="008000"/>
                  </a:solidFill>
                  <a:latin typeface="Arial" charset="0"/>
                </a:rPr>
                <a:t>Pituitary adenoma</a:t>
              </a:r>
            </a:p>
            <a:p>
              <a:endParaRPr lang="it-IT" sz="1500">
                <a:solidFill>
                  <a:srgbClr val="008000"/>
                </a:solidFill>
                <a:latin typeface="Arial" charset="0"/>
              </a:endParaRPr>
            </a:p>
            <a:p>
              <a:endParaRPr lang="it-IT" sz="1500">
                <a:solidFill>
                  <a:srgbClr val="008000"/>
                </a:solidFill>
                <a:latin typeface="Arial" charset="0"/>
              </a:endParaRPr>
            </a:p>
            <a:p>
              <a:r>
                <a:rPr lang="it-IT" sz="1500">
                  <a:solidFill>
                    <a:srgbClr val="008000"/>
                  </a:solidFill>
                  <a:latin typeface="Arial" charset="0"/>
                </a:rPr>
                <a:t>Parathyroid</a:t>
              </a:r>
            </a:p>
            <a:p>
              <a:r>
                <a:rPr lang="it-IT" sz="1500">
                  <a:solidFill>
                    <a:srgbClr val="008000"/>
                  </a:solidFill>
                  <a:latin typeface="Arial" charset="0"/>
                </a:rPr>
                <a:t>Hyperplasia</a:t>
              </a: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endParaRPr lang="it-IT" sz="1500">
                <a:solidFill>
                  <a:srgbClr val="008000"/>
                </a:solidFill>
                <a:latin typeface="Arial" charset="0"/>
              </a:endParaRPr>
            </a:p>
            <a:p>
              <a:r>
                <a:rPr lang="it-IT" sz="1500">
                  <a:solidFill>
                    <a:srgbClr val="008000"/>
                  </a:solidFill>
                  <a:latin typeface="Arial" charset="0"/>
                </a:rPr>
                <a:t>Adrenal</a:t>
              </a:r>
            </a:p>
            <a:p>
              <a:r>
                <a:rPr lang="it-IT" sz="1500">
                  <a:solidFill>
                    <a:srgbClr val="008000"/>
                  </a:solidFill>
                  <a:latin typeface="Arial" charset="0"/>
                </a:rPr>
                <a:t>Renal</a:t>
              </a:r>
            </a:p>
            <a:p>
              <a:r>
                <a:rPr lang="it-IT" sz="1500">
                  <a:solidFill>
                    <a:srgbClr val="008000"/>
                  </a:solidFill>
                  <a:latin typeface="Arial" charset="0"/>
                </a:rPr>
                <a:t>Gonads</a:t>
              </a:r>
            </a:p>
          </p:txBody>
        </p:sp>
      </p:grpSp>
      <p:grpSp>
        <p:nvGrpSpPr>
          <p:cNvPr id="77833" name="Gruppo 21"/>
          <p:cNvGrpSpPr>
            <a:grpSpLocks/>
          </p:cNvGrpSpPr>
          <p:nvPr/>
        </p:nvGrpSpPr>
        <p:grpSpPr bwMode="auto">
          <a:xfrm>
            <a:off x="5362575" y="2314575"/>
            <a:ext cx="1277938" cy="3995738"/>
            <a:chOff x="3953690" y="2306538"/>
            <a:chExt cx="1292974" cy="3995767"/>
          </a:xfrm>
        </p:grpSpPr>
        <p:sp>
          <p:nvSpPr>
            <p:cNvPr id="25" name="Rettangolo 24"/>
            <p:cNvSpPr/>
            <p:nvPr/>
          </p:nvSpPr>
          <p:spPr bwMode="auto">
            <a:xfrm>
              <a:off x="3953690" y="2306538"/>
              <a:ext cx="1292974" cy="3962429"/>
            </a:xfrm>
            <a:prstGeom prst="rect">
              <a:avLst/>
            </a:prstGeom>
            <a:solidFill>
              <a:schemeClr val="tx1"/>
            </a:solidFill>
            <a:ln w="28575" cap="flat" cmpd="sng" algn="ctr">
              <a:solidFill>
                <a:schemeClr val="bg2"/>
              </a:solidFill>
              <a:prstDash val="solid"/>
              <a:round/>
              <a:headEnd type="none" w="med" len="med"/>
              <a:tailEnd type="none" w="med" len="med"/>
            </a:ln>
            <a:effectLst/>
          </p:spPr>
          <p:txBody>
            <a:bodyPr wrap="none"/>
            <a:lstStyle/>
            <a:p>
              <a:pPr>
                <a:defRPr/>
              </a:pPr>
              <a:endParaRPr lang="it-IT">
                <a:solidFill>
                  <a:srgbClr val="CC0000"/>
                </a:solidFill>
                <a:effectLst>
                  <a:outerShdw blurRad="38100" dist="38100" dir="2700000" algn="tl">
                    <a:srgbClr val="000000">
                      <a:alpha val="43137"/>
                    </a:srgbClr>
                  </a:outerShdw>
                </a:effectLst>
                <a:cs typeface="+mn-cs"/>
              </a:endParaRPr>
            </a:p>
          </p:txBody>
        </p:sp>
        <p:sp>
          <p:nvSpPr>
            <p:cNvPr id="26" name="Rettangolo 25"/>
            <p:cNvSpPr/>
            <p:nvPr/>
          </p:nvSpPr>
          <p:spPr>
            <a:xfrm>
              <a:off x="4087003" y="2306538"/>
              <a:ext cx="793452" cy="369891"/>
            </a:xfrm>
            <a:prstGeom prst="rect">
              <a:avLst/>
            </a:prstGeom>
          </p:spPr>
          <p:txBody>
            <a:bodyPr wrap="none">
              <a:spAutoFit/>
            </a:bodyPr>
            <a:lstStyle/>
            <a:p>
              <a:pPr>
                <a:defRPr/>
              </a:pPr>
              <a:r>
                <a:rPr lang="en-US" sz="2400" dirty="0">
                  <a:solidFill>
                    <a:srgbClr val="CC0000"/>
                  </a:solidFill>
                  <a:effectLst>
                    <a:outerShdw blurRad="38100" dist="38100" dir="2700000" algn="tl">
                      <a:srgbClr val="000000">
                        <a:alpha val="43137"/>
                      </a:srgbClr>
                    </a:outerShdw>
                  </a:effectLst>
                  <a:latin typeface="+mj-lt"/>
                  <a:cs typeface="+mn-cs"/>
                </a:rPr>
                <a:t>3 PAs</a:t>
              </a:r>
              <a:endParaRPr lang="it-IT" sz="2400" dirty="0">
                <a:solidFill>
                  <a:srgbClr val="CC0000"/>
                </a:solidFill>
                <a:latin typeface="+mj-lt"/>
                <a:cs typeface="+mn-cs"/>
              </a:endParaRPr>
            </a:p>
          </p:txBody>
        </p:sp>
        <p:sp>
          <p:nvSpPr>
            <p:cNvPr id="77836" name="Rettangolo 26"/>
            <p:cNvSpPr>
              <a:spLocks noChangeArrowheads="1"/>
            </p:cNvSpPr>
            <p:nvPr/>
          </p:nvSpPr>
          <p:spPr bwMode="auto">
            <a:xfrm>
              <a:off x="3983164" y="2747486"/>
              <a:ext cx="1263499" cy="3554819"/>
            </a:xfrm>
            <a:prstGeom prst="rect">
              <a:avLst/>
            </a:prstGeom>
            <a:noFill/>
            <a:ln w="9525">
              <a:noFill/>
              <a:miter lim="800000"/>
              <a:headEnd/>
              <a:tailEnd/>
            </a:ln>
          </p:spPr>
          <p:txBody>
            <a:bodyPr>
              <a:spAutoFit/>
            </a:bodyPr>
            <a:lstStyle/>
            <a:p>
              <a:r>
                <a:rPr lang="it-IT" sz="1500">
                  <a:solidFill>
                    <a:srgbClr val="CC0000"/>
                  </a:solidFill>
                  <a:latin typeface="Arial" charset="0"/>
                </a:rPr>
                <a:t>Pituitary adenoma</a:t>
              </a:r>
            </a:p>
            <a:p>
              <a:endParaRPr lang="it-IT" sz="1500">
                <a:solidFill>
                  <a:srgbClr val="CC0000"/>
                </a:solidFill>
                <a:latin typeface="Arial" charset="0"/>
              </a:endParaRPr>
            </a:p>
            <a:p>
              <a:endParaRPr lang="it-IT" sz="1500">
                <a:solidFill>
                  <a:srgbClr val="CC0000"/>
                </a:solidFill>
                <a:latin typeface="Arial" charset="0"/>
              </a:endParaRPr>
            </a:p>
            <a:p>
              <a:r>
                <a:rPr lang="it-IT" sz="1500">
                  <a:solidFill>
                    <a:srgbClr val="CC0000"/>
                  </a:solidFill>
                  <a:latin typeface="Arial" charset="0"/>
                </a:rPr>
                <a:t>Paragan-</a:t>
              </a:r>
            </a:p>
            <a:p>
              <a:r>
                <a:rPr lang="it-IT" sz="1500">
                  <a:solidFill>
                    <a:srgbClr val="CC0000"/>
                  </a:solidFill>
                  <a:latin typeface="Arial" charset="0"/>
                </a:rPr>
                <a:t>glioma </a:t>
              </a: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endParaRPr lang="it-IT" sz="1500">
                <a:solidFill>
                  <a:srgbClr val="CC0000"/>
                </a:solidFill>
                <a:latin typeface="Arial" charset="0"/>
              </a:endParaRPr>
            </a:p>
            <a:p>
              <a:r>
                <a:rPr lang="it-IT" sz="1500">
                  <a:solidFill>
                    <a:srgbClr val="CC0000"/>
                  </a:solidFill>
                  <a:latin typeface="Arial" charset="0"/>
                </a:rPr>
                <a:t>Pheo-chromo-cytoma</a:t>
              </a:r>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288925" y="1331913"/>
            <a:ext cx="1408113" cy="646112"/>
          </a:xfrm>
          <a:prstGeom prst="rect">
            <a:avLst/>
          </a:prstGeom>
          <a:solidFill>
            <a:schemeClr val="tx1"/>
          </a:solidFill>
        </p:spPr>
        <p:txBody>
          <a:bodyPr wrap="none">
            <a:spAutoFit/>
          </a:bodyPr>
          <a:lstStyle/>
          <a:p>
            <a:pPr>
              <a:defRPr/>
            </a:pPr>
            <a:r>
              <a:rPr lang="it-IT" sz="3600" dirty="0">
                <a:solidFill>
                  <a:srgbClr val="7030A0"/>
                </a:solidFill>
                <a:effectLst>
                  <a:outerShdw blurRad="38100" dist="38100" dir="2700000" algn="tl">
                    <a:srgbClr val="000000"/>
                  </a:outerShdw>
                </a:effectLst>
                <a:cs typeface="+mn-cs"/>
              </a:rPr>
              <a:t>3 </a:t>
            </a:r>
            <a:r>
              <a:rPr lang="it-IT" sz="3600" dirty="0" err="1">
                <a:solidFill>
                  <a:srgbClr val="7030A0"/>
                </a:solidFill>
                <a:effectLst>
                  <a:outerShdw blurRad="38100" dist="38100" dir="2700000" algn="tl">
                    <a:srgbClr val="000000"/>
                  </a:outerShdw>
                </a:effectLst>
                <a:cs typeface="+mn-cs"/>
              </a:rPr>
              <a:t>PAs</a:t>
            </a:r>
            <a:endParaRPr lang="it-IT" sz="3600" dirty="0">
              <a:solidFill>
                <a:srgbClr val="7030A0"/>
              </a:solidFill>
              <a:cs typeface="+mn-cs"/>
            </a:endParaRPr>
          </a:p>
        </p:txBody>
      </p:sp>
      <p:sp>
        <p:nvSpPr>
          <p:cNvPr id="79874" name="Rettangolo 12"/>
          <p:cNvSpPr>
            <a:spLocks noChangeArrowheads="1"/>
          </p:cNvSpPr>
          <p:nvPr/>
        </p:nvSpPr>
        <p:spPr bwMode="auto">
          <a:xfrm>
            <a:off x="3903663" y="3357563"/>
            <a:ext cx="5240337" cy="708025"/>
          </a:xfrm>
          <a:prstGeom prst="rect">
            <a:avLst/>
          </a:prstGeom>
          <a:noFill/>
          <a:ln w="9525">
            <a:noFill/>
            <a:miter lim="800000"/>
            <a:headEnd/>
            <a:tailEnd/>
          </a:ln>
        </p:spPr>
        <p:txBody>
          <a:bodyPr>
            <a:spAutoFit/>
          </a:bodyPr>
          <a:lstStyle/>
          <a:p>
            <a:pPr algn="ctr"/>
            <a:r>
              <a:rPr lang="en-US" sz="2000"/>
              <a:t>LOH of SDHD has been reported in pituitary tumors</a:t>
            </a:r>
          </a:p>
        </p:txBody>
      </p:sp>
      <p:sp>
        <p:nvSpPr>
          <p:cNvPr id="14" name="Rettangolo 13"/>
          <p:cNvSpPr/>
          <p:nvPr/>
        </p:nvSpPr>
        <p:spPr>
          <a:xfrm>
            <a:off x="2428875" y="6257925"/>
            <a:ext cx="3894138" cy="600075"/>
          </a:xfrm>
          <a:prstGeom prst="rect">
            <a:avLst/>
          </a:prstGeom>
        </p:spPr>
        <p:txBody>
          <a:bodyPr>
            <a:spAutoFit/>
          </a:bodyPr>
          <a:lstStyle/>
          <a:p>
            <a:pPr algn="ctr">
              <a:defRPr/>
            </a:pPr>
            <a:r>
              <a:rPr lang="en-US" sz="1100" dirty="0" err="1">
                <a:latin typeface="+mn-lt"/>
                <a:cs typeface="+mn-cs"/>
              </a:rPr>
              <a:t>Baysal</a:t>
            </a:r>
            <a:r>
              <a:rPr lang="en-US" sz="1100" dirty="0">
                <a:latin typeface="+mn-lt"/>
                <a:cs typeface="+mn-cs"/>
              </a:rPr>
              <a:t> et al. </a:t>
            </a:r>
            <a:r>
              <a:rPr lang="it-IT" sz="1100" dirty="0">
                <a:latin typeface="+mn-lt"/>
                <a:cs typeface="+mn-cs"/>
              </a:rPr>
              <a:t>Science 287: 848–851, 2000</a:t>
            </a:r>
          </a:p>
          <a:p>
            <a:pPr algn="ctr">
              <a:defRPr/>
            </a:pPr>
            <a:r>
              <a:rPr lang="it-IT" sz="1100" dirty="0" err="1">
                <a:latin typeface="+mn-lt"/>
                <a:cs typeface="+mn-cs"/>
              </a:rPr>
              <a:t>Xekouki</a:t>
            </a:r>
            <a:r>
              <a:rPr lang="it-IT" sz="1100" dirty="0">
                <a:latin typeface="+mn-lt"/>
                <a:cs typeface="+mn-cs"/>
              </a:rPr>
              <a:t> </a:t>
            </a:r>
            <a:r>
              <a:rPr lang="it-IT" sz="1100" dirty="0" err="1">
                <a:latin typeface="+mn-lt"/>
                <a:cs typeface="+mn-cs"/>
              </a:rPr>
              <a:t>et</a:t>
            </a:r>
            <a:r>
              <a:rPr lang="it-IT" sz="1100" dirty="0">
                <a:latin typeface="+mn-lt"/>
                <a:cs typeface="+mn-cs"/>
              </a:rPr>
              <a:t> al.</a:t>
            </a:r>
            <a:r>
              <a:rPr lang="en-US" sz="1100" dirty="0">
                <a:latin typeface="+mn-lt"/>
                <a:cs typeface="+mn-cs"/>
              </a:rPr>
              <a:t> </a:t>
            </a:r>
            <a:r>
              <a:rPr lang="en-US" sz="1100" dirty="0" err="1">
                <a:latin typeface="+mn-lt"/>
                <a:cs typeface="+mn-cs"/>
              </a:rPr>
              <a:t>Endocr</a:t>
            </a:r>
            <a:r>
              <a:rPr lang="en-US" sz="1100" dirty="0">
                <a:latin typeface="+mn-lt"/>
                <a:cs typeface="+mn-cs"/>
              </a:rPr>
              <a:t> </a:t>
            </a:r>
            <a:r>
              <a:rPr lang="en-US" sz="1100" dirty="0" err="1">
                <a:latin typeface="+mn-lt"/>
                <a:cs typeface="+mn-cs"/>
              </a:rPr>
              <a:t>Relat</a:t>
            </a:r>
            <a:r>
              <a:rPr lang="en-US" sz="1100" dirty="0">
                <a:latin typeface="+mn-lt"/>
                <a:cs typeface="+mn-cs"/>
              </a:rPr>
              <a:t> Cancer 19: </a:t>
            </a:r>
            <a:r>
              <a:rPr lang="it-IT" sz="1100" dirty="0">
                <a:latin typeface="+mn-lt"/>
                <a:cs typeface="+mn-cs"/>
              </a:rPr>
              <a:t>C33–40, 2012</a:t>
            </a:r>
          </a:p>
          <a:p>
            <a:pPr algn="ctr">
              <a:defRPr/>
            </a:pPr>
            <a:r>
              <a:rPr lang="en-US" sz="1100" dirty="0">
                <a:latin typeface="+mn-lt"/>
                <a:cs typeface="+mn-cs"/>
              </a:rPr>
              <a:t>Gill et al. Am J </a:t>
            </a:r>
            <a:r>
              <a:rPr lang="en-US" sz="1100" dirty="0" err="1">
                <a:latin typeface="+mn-lt"/>
                <a:cs typeface="+mn-cs"/>
              </a:rPr>
              <a:t>Surg</a:t>
            </a:r>
            <a:r>
              <a:rPr lang="en-US" sz="1100" dirty="0">
                <a:latin typeface="+mn-lt"/>
                <a:cs typeface="+mn-cs"/>
              </a:rPr>
              <a:t> </a:t>
            </a:r>
            <a:r>
              <a:rPr lang="en-US" sz="1100" dirty="0" err="1">
                <a:latin typeface="+mn-lt"/>
                <a:cs typeface="+mn-cs"/>
              </a:rPr>
              <a:t>Pathol</a:t>
            </a:r>
            <a:r>
              <a:rPr lang="en-US" sz="1100" dirty="0">
                <a:latin typeface="+mn-lt"/>
                <a:cs typeface="+mn-cs"/>
              </a:rPr>
              <a:t> </a:t>
            </a:r>
            <a:r>
              <a:rPr lang="it-IT" sz="1100" dirty="0">
                <a:latin typeface="+mn-lt"/>
                <a:cs typeface="+mn-cs"/>
              </a:rPr>
              <a:t>38: 560–566, 2014</a:t>
            </a:r>
          </a:p>
        </p:txBody>
      </p:sp>
      <p:sp>
        <p:nvSpPr>
          <p:cNvPr id="16" name="AutoShape 18"/>
          <p:cNvSpPr>
            <a:spLocks noChangeArrowheads="1"/>
          </p:cNvSpPr>
          <p:nvPr/>
        </p:nvSpPr>
        <p:spPr bwMode="auto">
          <a:xfrm>
            <a:off x="285750" y="2143125"/>
            <a:ext cx="3651250" cy="1512888"/>
          </a:xfrm>
          <a:prstGeom prst="foldedCorner">
            <a:avLst>
              <a:gd name="adj" fmla="val 12500"/>
            </a:avLst>
          </a:prstGeom>
          <a:solidFill>
            <a:schemeClr val="tx1"/>
          </a:solidFill>
          <a:ln w="9525">
            <a:solidFill>
              <a:schemeClr val="tx1"/>
            </a:solidFill>
            <a:round/>
            <a:headEnd/>
            <a:tailEnd/>
          </a:ln>
        </p:spPr>
        <p:txBody>
          <a:bodyPr wrap="none" anchor="ctr"/>
          <a:lstStyle/>
          <a:p>
            <a:pPr marL="0" lvl="1" indent="0">
              <a:tabLst>
                <a:tab pos="457200" algn="l"/>
              </a:tabLst>
              <a:defRPr/>
            </a:pPr>
            <a:r>
              <a:rPr lang="en-GB" sz="2800" dirty="0" err="1">
                <a:solidFill>
                  <a:srgbClr val="7030A0"/>
                </a:solidFill>
                <a:effectLst>
                  <a:outerShdw blurRad="38100" dist="38100" dir="2700000" algn="tl">
                    <a:srgbClr val="C0C0C0"/>
                  </a:outerShdw>
                </a:effectLst>
                <a:latin typeface="Times New Roman" pitchFamily="18" charset="0"/>
                <a:cs typeface="+mn-cs"/>
              </a:rPr>
              <a:t>p</a:t>
            </a:r>
            <a:r>
              <a:rPr lang="en-GB" sz="2800" dirty="0" err="1">
                <a:solidFill>
                  <a:srgbClr val="7030A0"/>
                </a:solidFill>
                <a:effectLst>
                  <a:outerShdw blurRad="38100" dist="38100" dir="2700000" algn="tl">
                    <a:srgbClr val="C0C0C0"/>
                  </a:outerShdw>
                </a:effectLst>
                <a:cs typeface="+mn-cs"/>
              </a:rPr>
              <a:t>araganglioma</a:t>
            </a:r>
            <a:endParaRPr lang="en-GB" sz="2800" dirty="0">
              <a:solidFill>
                <a:srgbClr val="7030A0"/>
              </a:solidFill>
              <a:effectLst>
                <a:outerShdw blurRad="38100" dist="38100" dir="2700000" algn="tl">
                  <a:srgbClr val="C0C0C0"/>
                </a:outerShdw>
              </a:effectLst>
              <a:cs typeface="+mn-cs"/>
            </a:endParaRPr>
          </a:p>
          <a:p>
            <a:pPr marL="0" lvl="1" indent="0">
              <a:tabLst>
                <a:tab pos="457200" algn="l"/>
              </a:tabLst>
              <a:defRPr/>
            </a:pPr>
            <a:r>
              <a:rPr lang="en-GB" sz="2800" dirty="0" err="1">
                <a:solidFill>
                  <a:srgbClr val="7030A0"/>
                </a:solidFill>
                <a:effectLst>
                  <a:outerShdw blurRad="38100" dist="38100" dir="2700000" algn="tl">
                    <a:srgbClr val="C0C0C0"/>
                  </a:outerShdw>
                </a:effectLst>
                <a:cs typeface="+mn-cs"/>
              </a:rPr>
              <a:t>pheochromocytoma</a:t>
            </a:r>
            <a:endParaRPr lang="en-GB" sz="2800" dirty="0">
              <a:solidFill>
                <a:srgbClr val="7030A0"/>
              </a:solidFill>
              <a:effectLst>
                <a:outerShdw blurRad="38100" dist="38100" dir="2700000" algn="tl">
                  <a:srgbClr val="C0C0C0"/>
                </a:outerShdw>
              </a:effectLst>
              <a:cs typeface="+mn-cs"/>
            </a:endParaRPr>
          </a:p>
          <a:p>
            <a:pPr marL="0" lvl="1" indent="0">
              <a:tabLst>
                <a:tab pos="457200" algn="l"/>
              </a:tabLst>
              <a:defRPr/>
            </a:pPr>
            <a:r>
              <a:rPr lang="en-GB" sz="2800" dirty="0">
                <a:solidFill>
                  <a:srgbClr val="7030A0"/>
                </a:solidFill>
                <a:effectLst>
                  <a:outerShdw blurRad="38100" dist="38100" dir="2700000" algn="tl">
                    <a:srgbClr val="C0C0C0"/>
                  </a:outerShdw>
                </a:effectLst>
                <a:cs typeface="+mn-cs"/>
              </a:rPr>
              <a:t>pituitary </a:t>
            </a:r>
            <a:r>
              <a:rPr lang="en-GB" sz="2800" dirty="0" err="1">
                <a:solidFill>
                  <a:srgbClr val="7030A0"/>
                </a:solidFill>
                <a:effectLst>
                  <a:outerShdw blurRad="38100" dist="38100" dir="2700000" algn="tl">
                    <a:srgbClr val="C0C0C0"/>
                  </a:outerShdw>
                </a:effectLst>
                <a:cs typeface="+mn-cs"/>
              </a:rPr>
              <a:t>tumors</a:t>
            </a:r>
            <a:endParaRPr lang="en-GB" sz="2800" dirty="0">
              <a:solidFill>
                <a:srgbClr val="7030A0"/>
              </a:solidFill>
              <a:effectLst>
                <a:outerShdw blurRad="38100" dist="38100" dir="2700000" algn="tl">
                  <a:srgbClr val="C0C0C0"/>
                </a:outerShdw>
              </a:effectLst>
              <a:cs typeface="+mn-cs"/>
            </a:endParaRPr>
          </a:p>
        </p:txBody>
      </p:sp>
      <p:pic>
        <p:nvPicPr>
          <p:cNvPr id="79877" name="Picture 2"/>
          <p:cNvPicPr>
            <a:picLocks noChangeAspect="1" noChangeArrowheads="1"/>
          </p:cNvPicPr>
          <p:nvPr/>
        </p:nvPicPr>
        <p:blipFill>
          <a:blip r:embed="rId3"/>
          <a:srcRect/>
          <a:stretch>
            <a:fillRect/>
          </a:stretch>
        </p:blipFill>
        <p:spPr bwMode="auto">
          <a:xfrm>
            <a:off x="4019550" y="1428750"/>
            <a:ext cx="4981575" cy="1914525"/>
          </a:xfrm>
          <a:prstGeom prst="rect">
            <a:avLst/>
          </a:prstGeom>
          <a:noFill/>
          <a:ln w="9525">
            <a:noFill/>
            <a:miter lim="800000"/>
            <a:headEnd/>
            <a:tailEnd/>
          </a:ln>
        </p:spPr>
      </p:pic>
      <p:sp>
        <p:nvSpPr>
          <p:cNvPr id="23" name="Rettangolo 22"/>
          <p:cNvSpPr/>
          <p:nvPr/>
        </p:nvSpPr>
        <p:spPr>
          <a:xfrm>
            <a:off x="357188" y="4071938"/>
            <a:ext cx="7929562" cy="1938337"/>
          </a:xfrm>
          <a:prstGeom prst="rect">
            <a:avLst/>
          </a:prstGeom>
        </p:spPr>
        <p:txBody>
          <a:bodyPr>
            <a:spAutoFit/>
          </a:bodyPr>
          <a:lstStyle/>
          <a:p>
            <a:pPr>
              <a:defRPr/>
            </a:pPr>
            <a:r>
              <a:rPr lang="en-US" sz="2000" dirty="0">
                <a:effectLst>
                  <a:outerShdw blurRad="38100" dist="38100" dir="2700000" algn="tl">
                    <a:srgbClr val="000000">
                      <a:alpha val="43137"/>
                    </a:srgbClr>
                  </a:outerShdw>
                </a:effectLst>
                <a:cs typeface="+mn-cs"/>
              </a:rPr>
              <a:t>				3 in SDHD</a:t>
            </a:r>
          </a:p>
          <a:p>
            <a:pPr>
              <a:defRPr/>
            </a:pPr>
            <a:r>
              <a:rPr lang="en-US" sz="2000" dirty="0">
                <a:effectLst>
                  <a:outerShdw blurRad="38100" dist="38100" dir="2700000" algn="tl">
                    <a:srgbClr val="000000">
                      <a:alpha val="43137"/>
                    </a:srgbClr>
                  </a:outerShdw>
                </a:effectLst>
                <a:cs typeface="+mn-cs"/>
              </a:rPr>
              <a:t>				2 in SDHB </a:t>
            </a:r>
          </a:p>
          <a:p>
            <a:pPr>
              <a:defRPr/>
            </a:pPr>
            <a:r>
              <a:rPr lang="en-US" sz="2000" dirty="0">
                <a:effectLst>
                  <a:outerShdw blurRad="38100" dist="38100" dir="2700000" algn="tl">
                    <a:srgbClr val="000000">
                      <a:alpha val="43137"/>
                    </a:srgbClr>
                  </a:outerShdw>
                </a:effectLst>
                <a:cs typeface="+mn-cs"/>
              </a:rPr>
              <a:t>				2 in SDHC</a:t>
            </a:r>
          </a:p>
          <a:p>
            <a:pPr>
              <a:defRPr/>
            </a:pPr>
            <a:r>
              <a:rPr lang="en-US" sz="2000" dirty="0">
                <a:effectLst>
                  <a:outerShdw blurRad="38100" dist="38100" dir="2700000" algn="tl">
                    <a:srgbClr val="000000">
                      <a:alpha val="43137"/>
                    </a:srgbClr>
                  </a:outerShdw>
                </a:effectLst>
                <a:cs typeface="+mn-cs"/>
              </a:rPr>
              <a:t>				1 in SDHA</a:t>
            </a:r>
          </a:p>
          <a:p>
            <a:pPr>
              <a:defRPr/>
            </a:pPr>
            <a:endParaRPr lang="en-US" sz="2000" dirty="0">
              <a:effectLst>
                <a:outerShdw blurRad="38100" dist="38100" dir="2700000" algn="tl">
                  <a:srgbClr val="000000">
                    <a:alpha val="43137"/>
                  </a:srgbClr>
                </a:outerShdw>
              </a:effectLst>
              <a:cs typeface="+mn-cs"/>
            </a:endParaRPr>
          </a:p>
          <a:p>
            <a:pPr>
              <a:defRPr/>
            </a:pPr>
            <a:r>
              <a:rPr lang="en-US" sz="2000" dirty="0">
                <a:effectLst>
                  <a:outerShdw blurRad="38100" dist="38100" dir="2700000" algn="tl">
                    <a:srgbClr val="000000">
                      <a:alpha val="43137"/>
                    </a:srgbClr>
                  </a:outerShdw>
                </a:effectLst>
                <a:cs typeface="+mn-cs"/>
              </a:rPr>
              <a:t>2 somatic mutations in SDHA</a:t>
            </a:r>
            <a:endParaRPr lang="it-IT" sz="2000" dirty="0">
              <a:effectLst>
                <a:outerShdw blurRad="38100" dist="38100" dir="2700000" algn="tl">
                  <a:srgbClr val="000000">
                    <a:alpha val="43137"/>
                  </a:srgbClr>
                </a:outerShdw>
              </a:effectLst>
              <a:cs typeface="+mn-cs"/>
            </a:endParaRPr>
          </a:p>
        </p:txBody>
      </p:sp>
      <p:sp>
        <p:nvSpPr>
          <p:cNvPr id="24" name="Rettangolo 23"/>
          <p:cNvSpPr/>
          <p:nvPr/>
        </p:nvSpPr>
        <p:spPr>
          <a:xfrm>
            <a:off x="5572125" y="4357688"/>
            <a:ext cx="2143125" cy="708025"/>
          </a:xfrm>
          <a:prstGeom prst="rect">
            <a:avLst/>
          </a:prstGeom>
        </p:spPr>
        <p:txBody>
          <a:bodyPr>
            <a:spAutoFit/>
          </a:bodyPr>
          <a:lstStyle/>
          <a:p>
            <a:pPr algn="ctr">
              <a:defRPr/>
            </a:pPr>
            <a:r>
              <a:rPr lang="en-US" sz="2000" dirty="0">
                <a:solidFill>
                  <a:srgbClr val="FFFFFF"/>
                </a:solidFill>
                <a:effectLst>
                  <a:outerShdw blurRad="38100" dist="38100" dir="2700000" algn="tl">
                    <a:srgbClr val="000000">
                      <a:alpha val="43137"/>
                    </a:srgbClr>
                  </a:outerShdw>
                </a:effectLst>
                <a:cs typeface="+mn-cs"/>
              </a:rPr>
              <a:t>mostly </a:t>
            </a:r>
            <a:r>
              <a:rPr lang="en-US" sz="2000" dirty="0" err="1">
                <a:solidFill>
                  <a:srgbClr val="FFFFFF"/>
                </a:solidFill>
                <a:effectLst>
                  <a:outerShdw blurRad="38100" dist="38100" dir="2700000" algn="tl">
                    <a:srgbClr val="000000">
                      <a:alpha val="43137"/>
                    </a:srgbClr>
                  </a:outerShdw>
                </a:effectLst>
                <a:cs typeface="+mn-cs"/>
              </a:rPr>
              <a:t>missense</a:t>
            </a:r>
            <a:r>
              <a:rPr lang="en-US" sz="2000" dirty="0">
                <a:solidFill>
                  <a:srgbClr val="FFFFFF"/>
                </a:solidFill>
                <a:effectLst>
                  <a:outerShdw blurRad="38100" dist="38100" dir="2700000" algn="tl">
                    <a:srgbClr val="000000">
                      <a:alpha val="43137"/>
                    </a:srgbClr>
                  </a:outerShdw>
                </a:effectLst>
                <a:cs typeface="+mn-cs"/>
              </a:rPr>
              <a:t> mutations</a:t>
            </a:r>
            <a:endParaRPr lang="it-IT" sz="2400" dirty="0">
              <a:latin typeface="Times New Roman" pitchFamily="18" charset="0"/>
              <a:cs typeface="+mn-cs"/>
            </a:endParaRPr>
          </a:p>
        </p:txBody>
      </p:sp>
      <p:sp>
        <p:nvSpPr>
          <p:cNvPr id="79880" name="Parentesi graffa aperta 17"/>
          <p:cNvSpPr>
            <a:spLocks/>
          </p:cNvSpPr>
          <p:nvPr/>
        </p:nvSpPr>
        <p:spPr bwMode="auto">
          <a:xfrm>
            <a:off x="3786188" y="4071938"/>
            <a:ext cx="285750" cy="1285875"/>
          </a:xfrm>
          <a:prstGeom prst="leftBrace">
            <a:avLst>
              <a:gd name="adj1" fmla="val 8333"/>
              <a:gd name="adj2" fmla="val 50000"/>
            </a:avLst>
          </a:prstGeom>
          <a:noFill/>
          <a:ln w="9525" algn="ctr">
            <a:solidFill>
              <a:schemeClr val="tx1"/>
            </a:solidFill>
            <a:round/>
            <a:headEnd/>
            <a:tailEnd/>
          </a:ln>
        </p:spPr>
        <p:txBody>
          <a:bodyPr wrap="none"/>
          <a:lstStyle/>
          <a:p>
            <a:endParaRPr lang="it-IT" sz="2400">
              <a:latin typeface="Times New Roman" pitchFamily="18" charset="0"/>
            </a:endParaRPr>
          </a:p>
        </p:txBody>
      </p:sp>
      <p:sp>
        <p:nvSpPr>
          <p:cNvPr id="19" name="Rettangolo 18"/>
          <p:cNvSpPr/>
          <p:nvPr/>
        </p:nvSpPr>
        <p:spPr>
          <a:xfrm>
            <a:off x="423863" y="4513263"/>
            <a:ext cx="3505200" cy="400050"/>
          </a:xfrm>
          <a:prstGeom prst="rect">
            <a:avLst/>
          </a:prstGeom>
        </p:spPr>
        <p:txBody>
          <a:bodyPr wrap="none">
            <a:spAutoFit/>
          </a:bodyPr>
          <a:lstStyle/>
          <a:p>
            <a:pPr>
              <a:defRPr/>
            </a:pPr>
            <a:r>
              <a:rPr lang="it-IT" sz="2000" dirty="0">
                <a:effectLst>
                  <a:outerShdw blurRad="38100" dist="38100" dir="2700000" algn="tl">
                    <a:srgbClr val="000000">
                      <a:alpha val="43137"/>
                    </a:srgbClr>
                  </a:outerShdw>
                </a:effectLst>
                <a:cs typeface="+mn-cs"/>
              </a:rPr>
              <a:t>8 </a:t>
            </a:r>
            <a:r>
              <a:rPr lang="en-US" sz="2000" dirty="0">
                <a:effectLst>
                  <a:outerShdw blurRad="38100" dist="38100" dir="2700000" algn="tl">
                    <a:srgbClr val="000000">
                      <a:alpha val="43137"/>
                    </a:srgbClr>
                  </a:outerShdw>
                </a:effectLst>
                <a:cs typeface="+mn-cs"/>
              </a:rPr>
              <a:t>SDH germ-line mutations</a:t>
            </a:r>
            <a:endParaRPr lang="it-IT" sz="200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288925" y="1331913"/>
            <a:ext cx="1408113" cy="646112"/>
          </a:xfrm>
          <a:prstGeom prst="rect">
            <a:avLst/>
          </a:prstGeom>
          <a:solidFill>
            <a:schemeClr val="tx1"/>
          </a:solidFill>
        </p:spPr>
        <p:txBody>
          <a:bodyPr wrap="none">
            <a:spAutoFit/>
          </a:bodyPr>
          <a:lstStyle/>
          <a:p>
            <a:pPr>
              <a:defRPr/>
            </a:pPr>
            <a:r>
              <a:rPr lang="it-IT" sz="3600" dirty="0">
                <a:solidFill>
                  <a:srgbClr val="7030A0"/>
                </a:solidFill>
                <a:effectLst>
                  <a:outerShdw blurRad="38100" dist="38100" dir="2700000" algn="tl">
                    <a:srgbClr val="000000"/>
                  </a:outerShdw>
                </a:effectLst>
                <a:cs typeface="+mn-cs"/>
              </a:rPr>
              <a:t>3 </a:t>
            </a:r>
            <a:r>
              <a:rPr lang="it-IT" sz="3600" dirty="0" err="1">
                <a:solidFill>
                  <a:srgbClr val="7030A0"/>
                </a:solidFill>
                <a:effectLst>
                  <a:outerShdw blurRad="38100" dist="38100" dir="2700000" algn="tl">
                    <a:srgbClr val="000000"/>
                  </a:outerShdw>
                </a:effectLst>
                <a:cs typeface="+mn-cs"/>
              </a:rPr>
              <a:t>PAs</a:t>
            </a:r>
            <a:endParaRPr lang="it-IT" sz="3600" dirty="0">
              <a:solidFill>
                <a:srgbClr val="7030A0"/>
              </a:solidFill>
              <a:cs typeface="+mn-cs"/>
            </a:endParaRPr>
          </a:p>
        </p:txBody>
      </p:sp>
      <p:pic>
        <p:nvPicPr>
          <p:cNvPr id="81922" name="Picture 3"/>
          <p:cNvPicPr>
            <a:picLocks noChangeAspect="1" noChangeArrowheads="1"/>
          </p:cNvPicPr>
          <p:nvPr/>
        </p:nvPicPr>
        <p:blipFill>
          <a:blip r:embed="rId3"/>
          <a:srcRect r="1913"/>
          <a:stretch>
            <a:fillRect/>
          </a:stretch>
        </p:blipFill>
        <p:spPr bwMode="auto">
          <a:xfrm>
            <a:off x="1185863" y="2073275"/>
            <a:ext cx="6315075" cy="4498975"/>
          </a:xfrm>
          <a:prstGeom prst="rect">
            <a:avLst/>
          </a:prstGeom>
          <a:noFill/>
          <a:ln w="9525">
            <a:noFill/>
            <a:miter lim="800000"/>
            <a:headEnd/>
            <a:tailEnd/>
          </a:ln>
        </p:spPr>
      </p:pic>
      <p:sp>
        <p:nvSpPr>
          <p:cNvPr id="81923" name="Rettangolo 22"/>
          <p:cNvSpPr>
            <a:spLocks noChangeArrowheads="1"/>
          </p:cNvSpPr>
          <p:nvPr/>
        </p:nvSpPr>
        <p:spPr bwMode="auto">
          <a:xfrm>
            <a:off x="2643188" y="6572250"/>
            <a:ext cx="3429000" cy="285750"/>
          </a:xfrm>
          <a:prstGeom prst="rect">
            <a:avLst/>
          </a:prstGeom>
          <a:noFill/>
          <a:ln w="9525">
            <a:noFill/>
            <a:miter lim="800000"/>
            <a:headEnd/>
            <a:tailEnd/>
          </a:ln>
        </p:spPr>
        <p:txBody>
          <a:bodyPr>
            <a:spAutoFit/>
          </a:bodyPr>
          <a:lstStyle/>
          <a:p>
            <a:r>
              <a:rPr lang="it-IT" sz="1200">
                <a:latin typeface="Times New Roman" pitchFamily="18" charset="0"/>
              </a:rPr>
              <a:t>Evenepoel et al. </a:t>
            </a:r>
            <a:r>
              <a:rPr lang="en-US" sz="1200">
                <a:latin typeface="Times New Roman" pitchFamily="18" charset="0"/>
              </a:rPr>
              <a:t>Genetics in medicine 2015:17, 8</a:t>
            </a:r>
            <a:endParaRPr lang="it-IT" sz="1200">
              <a:latin typeface="Times New Roman" pitchFamily="18" charset="0"/>
            </a:endParaRPr>
          </a:p>
        </p:txBody>
      </p:sp>
      <p:pic>
        <p:nvPicPr>
          <p:cNvPr id="87045" name="Picture 5"/>
          <p:cNvPicPr>
            <a:picLocks noChangeAspect="1" noChangeArrowheads="1"/>
          </p:cNvPicPr>
          <p:nvPr/>
        </p:nvPicPr>
        <p:blipFill>
          <a:blip r:embed="rId4"/>
          <a:srcRect/>
          <a:stretch>
            <a:fillRect/>
          </a:stretch>
        </p:blipFill>
        <p:spPr bwMode="auto">
          <a:xfrm>
            <a:off x="547688" y="2452688"/>
            <a:ext cx="8048625" cy="195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blinds(horizontal)">
                                      <p:cBhvr>
                                        <p:cTn id="7"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288925" y="1331913"/>
            <a:ext cx="1408113" cy="646112"/>
          </a:xfrm>
          <a:prstGeom prst="rect">
            <a:avLst/>
          </a:prstGeom>
          <a:solidFill>
            <a:schemeClr val="tx1"/>
          </a:solidFill>
        </p:spPr>
        <p:txBody>
          <a:bodyPr wrap="none">
            <a:spAutoFit/>
          </a:bodyPr>
          <a:lstStyle/>
          <a:p>
            <a:pPr>
              <a:defRPr/>
            </a:pPr>
            <a:r>
              <a:rPr lang="it-IT" sz="3600" dirty="0">
                <a:solidFill>
                  <a:srgbClr val="7030A0"/>
                </a:solidFill>
                <a:effectLst>
                  <a:outerShdw blurRad="38100" dist="38100" dir="2700000" algn="tl">
                    <a:srgbClr val="000000"/>
                  </a:outerShdw>
                </a:effectLst>
                <a:cs typeface="+mn-cs"/>
              </a:rPr>
              <a:t>3 </a:t>
            </a:r>
            <a:r>
              <a:rPr lang="it-IT" sz="3600" dirty="0" err="1">
                <a:solidFill>
                  <a:srgbClr val="7030A0"/>
                </a:solidFill>
                <a:effectLst>
                  <a:outerShdw blurRad="38100" dist="38100" dir="2700000" algn="tl">
                    <a:srgbClr val="000000"/>
                  </a:outerShdw>
                </a:effectLst>
                <a:cs typeface="+mn-cs"/>
              </a:rPr>
              <a:t>PAs</a:t>
            </a:r>
            <a:endParaRPr lang="it-IT" sz="3600" dirty="0">
              <a:solidFill>
                <a:srgbClr val="7030A0"/>
              </a:solidFill>
              <a:cs typeface="+mn-cs"/>
            </a:endParaRPr>
          </a:p>
        </p:txBody>
      </p:sp>
      <p:pic>
        <p:nvPicPr>
          <p:cNvPr id="83970" name="Picture 2"/>
          <p:cNvPicPr>
            <a:picLocks noChangeAspect="1" noChangeArrowheads="1"/>
          </p:cNvPicPr>
          <p:nvPr/>
        </p:nvPicPr>
        <p:blipFill>
          <a:blip r:embed="rId3"/>
          <a:srcRect/>
          <a:stretch>
            <a:fillRect/>
          </a:stretch>
        </p:blipFill>
        <p:spPr bwMode="auto">
          <a:xfrm>
            <a:off x="5126038" y="1154113"/>
            <a:ext cx="3695700" cy="3132137"/>
          </a:xfrm>
          <a:prstGeom prst="rect">
            <a:avLst/>
          </a:prstGeom>
          <a:noFill/>
          <a:ln w="9525">
            <a:noFill/>
            <a:miter lim="800000"/>
            <a:headEnd/>
            <a:tailEnd/>
          </a:ln>
        </p:spPr>
      </p:pic>
      <p:sp>
        <p:nvSpPr>
          <p:cNvPr id="15" name="Rettangolo 14"/>
          <p:cNvSpPr/>
          <p:nvPr/>
        </p:nvSpPr>
        <p:spPr>
          <a:xfrm>
            <a:off x="214313" y="2643188"/>
            <a:ext cx="4572000" cy="1384300"/>
          </a:xfrm>
          <a:prstGeom prst="rect">
            <a:avLst/>
          </a:prstGeom>
        </p:spPr>
        <p:txBody>
          <a:bodyPr>
            <a:spAutoFit/>
          </a:bodyPr>
          <a:lstStyle/>
          <a:p>
            <a:pPr algn="ctr">
              <a:defRPr/>
            </a:pPr>
            <a:r>
              <a:rPr lang="en-US" sz="2800" dirty="0" err="1">
                <a:solidFill>
                  <a:srgbClr val="FFFFFF"/>
                </a:solidFill>
                <a:effectLst>
                  <a:outerShdw blurRad="38100" dist="38100" dir="2700000" algn="tl">
                    <a:srgbClr val="000000">
                      <a:alpha val="43137"/>
                    </a:srgbClr>
                  </a:outerShdw>
                </a:effectLst>
                <a:cs typeface="+mn-cs"/>
              </a:rPr>
              <a:t>SDHx</a:t>
            </a:r>
            <a:r>
              <a:rPr lang="en-US" sz="2800" dirty="0">
                <a:solidFill>
                  <a:srgbClr val="FFFFFF"/>
                </a:solidFill>
                <a:effectLst>
                  <a:outerShdw blurRad="38100" dist="38100" dir="2700000" algn="tl">
                    <a:srgbClr val="000000">
                      <a:alpha val="43137"/>
                    </a:srgbClr>
                  </a:outerShdw>
                </a:effectLst>
                <a:cs typeface="+mn-cs"/>
              </a:rPr>
              <a:t> genes encode the subunits of SDH or mitochondrial complex II</a:t>
            </a:r>
          </a:p>
        </p:txBody>
      </p:sp>
      <p:sp>
        <p:nvSpPr>
          <p:cNvPr id="23" name="Rettangolo 22"/>
          <p:cNvSpPr/>
          <p:nvPr/>
        </p:nvSpPr>
        <p:spPr>
          <a:xfrm>
            <a:off x="357188" y="4502150"/>
            <a:ext cx="7358062" cy="1938338"/>
          </a:xfrm>
          <a:prstGeom prst="rect">
            <a:avLst/>
          </a:prstGeom>
        </p:spPr>
        <p:txBody>
          <a:bodyPr>
            <a:spAutoFit/>
          </a:bodyPr>
          <a:lstStyle/>
          <a:p>
            <a:pPr marL="266700" indent="-266700">
              <a:buFont typeface="Wingdings" pitchFamily="2" charset="2"/>
              <a:buChar char="Ø"/>
              <a:defRPr/>
            </a:pPr>
            <a:r>
              <a:rPr lang="en-US" sz="2400" dirty="0">
                <a:solidFill>
                  <a:srgbClr val="FFFFFF"/>
                </a:solidFill>
                <a:effectLst>
                  <a:outerShdw blurRad="38100" dist="38100" dir="2700000" algn="tl">
                    <a:srgbClr val="000000">
                      <a:alpha val="43137"/>
                    </a:srgbClr>
                  </a:outerShdw>
                </a:effectLst>
                <a:cs typeface="+mn-cs"/>
              </a:rPr>
              <a:t>participates to the electron transfer chain of the mitochondria </a:t>
            </a:r>
          </a:p>
          <a:p>
            <a:pPr marL="266700" indent="-266700">
              <a:buFont typeface="Wingdings" pitchFamily="2" charset="2"/>
              <a:buChar char="Ø"/>
              <a:defRPr/>
            </a:pPr>
            <a:r>
              <a:rPr lang="en-US" sz="2400" dirty="0">
                <a:solidFill>
                  <a:srgbClr val="FFFFFF"/>
                </a:solidFill>
                <a:effectLst>
                  <a:outerShdw blurRad="38100" dist="38100" dir="2700000" algn="tl">
                    <a:srgbClr val="000000">
                      <a:alpha val="43137"/>
                    </a:srgbClr>
                  </a:outerShdw>
                </a:effectLst>
                <a:cs typeface="+mn-cs"/>
              </a:rPr>
              <a:t>member of the </a:t>
            </a:r>
            <a:r>
              <a:rPr lang="en-US" sz="2400" dirty="0" err="1">
                <a:solidFill>
                  <a:srgbClr val="FFFFFF"/>
                </a:solidFill>
                <a:effectLst>
                  <a:outerShdw blurRad="38100" dist="38100" dir="2700000" algn="tl">
                    <a:srgbClr val="000000">
                      <a:alpha val="43137"/>
                    </a:srgbClr>
                  </a:outerShdw>
                </a:effectLst>
                <a:cs typeface="+mn-cs"/>
              </a:rPr>
              <a:t>Kreb's</a:t>
            </a:r>
            <a:r>
              <a:rPr lang="en-US" sz="2400" dirty="0">
                <a:solidFill>
                  <a:srgbClr val="FFFFFF"/>
                </a:solidFill>
                <a:effectLst>
                  <a:outerShdw blurRad="38100" dist="38100" dir="2700000" algn="tl">
                    <a:srgbClr val="000000">
                      <a:alpha val="43137"/>
                    </a:srgbClr>
                  </a:outerShdw>
                </a:effectLst>
                <a:cs typeface="+mn-cs"/>
              </a:rPr>
              <a:t> cycle </a:t>
            </a:r>
          </a:p>
          <a:p>
            <a:pPr marL="266700" indent="-266700">
              <a:buFont typeface="Wingdings" pitchFamily="2" charset="2"/>
              <a:buChar char="Ø"/>
              <a:defRPr/>
            </a:pPr>
            <a:r>
              <a:rPr lang="en-US" sz="2400" dirty="0">
                <a:solidFill>
                  <a:srgbClr val="FFFFFF"/>
                </a:solidFill>
                <a:effectLst>
                  <a:outerShdw blurRad="38100" dist="38100" dir="2700000" algn="tl">
                    <a:srgbClr val="000000">
                      <a:alpha val="43137"/>
                    </a:srgbClr>
                  </a:outerShdw>
                </a:effectLst>
                <a:cs typeface="+mn-cs"/>
              </a:rPr>
              <a:t>plays a role in oxygen sensation and tumor suppression</a:t>
            </a:r>
            <a:endParaRPr lang="it-IT" sz="280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288925" y="1331913"/>
            <a:ext cx="1408113" cy="646112"/>
          </a:xfrm>
          <a:prstGeom prst="rect">
            <a:avLst/>
          </a:prstGeom>
          <a:solidFill>
            <a:schemeClr val="tx1"/>
          </a:solidFill>
        </p:spPr>
        <p:txBody>
          <a:bodyPr wrap="none">
            <a:spAutoFit/>
          </a:bodyPr>
          <a:lstStyle/>
          <a:p>
            <a:pPr>
              <a:defRPr/>
            </a:pPr>
            <a:r>
              <a:rPr lang="it-IT" sz="3600" dirty="0">
                <a:solidFill>
                  <a:srgbClr val="7030A0"/>
                </a:solidFill>
                <a:effectLst>
                  <a:outerShdw blurRad="38100" dist="38100" dir="2700000" algn="tl">
                    <a:srgbClr val="000000"/>
                  </a:outerShdw>
                </a:effectLst>
                <a:cs typeface="+mn-cs"/>
              </a:rPr>
              <a:t>3 </a:t>
            </a:r>
            <a:r>
              <a:rPr lang="it-IT" sz="3600" dirty="0" err="1">
                <a:solidFill>
                  <a:srgbClr val="7030A0"/>
                </a:solidFill>
                <a:effectLst>
                  <a:outerShdw blurRad="38100" dist="38100" dir="2700000" algn="tl">
                    <a:srgbClr val="000000"/>
                  </a:outerShdw>
                </a:effectLst>
                <a:cs typeface="+mn-cs"/>
              </a:rPr>
              <a:t>PAs</a:t>
            </a:r>
            <a:endParaRPr lang="it-IT" sz="3600" dirty="0">
              <a:solidFill>
                <a:srgbClr val="7030A0"/>
              </a:solidFill>
              <a:cs typeface="+mn-cs"/>
            </a:endParaRPr>
          </a:p>
        </p:txBody>
      </p:sp>
      <p:sp>
        <p:nvSpPr>
          <p:cNvPr id="13" name="Rettangolo 12"/>
          <p:cNvSpPr/>
          <p:nvPr/>
        </p:nvSpPr>
        <p:spPr>
          <a:xfrm>
            <a:off x="2643188" y="5572125"/>
            <a:ext cx="5507037" cy="830263"/>
          </a:xfrm>
          <a:prstGeom prst="rect">
            <a:avLst/>
          </a:prstGeom>
          <a:solidFill>
            <a:srgbClr val="FF0000"/>
          </a:solidFill>
        </p:spPr>
        <p:txBody>
          <a:bodyPr>
            <a:spAutoFit/>
          </a:bodyPr>
          <a:lstStyle/>
          <a:p>
            <a:pPr algn="ctr">
              <a:defRPr/>
            </a:pPr>
            <a:r>
              <a:rPr lang="en-US" sz="2400" dirty="0">
                <a:effectLst>
                  <a:outerShdw blurRad="38100" dist="38100" dir="2700000" algn="tl">
                    <a:srgbClr val="000000">
                      <a:alpha val="43137"/>
                    </a:srgbClr>
                  </a:outerShdw>
                </a:effectLst>
                <a:cs typeface="+mn-cs"/>
              </a:rPr>
              <a:t>resistance to apoptotic signals </a:t>
            </a:r>
          </a:p>
          <a:p>
            <a:pPr algn="ctr">
              <a:defRPr/>
            </a:pPr>
            <a:r>
              <a:rPr lang="en-US" sz="2400" dirty="0">
                <a:effectLst>
                  <a:outerShdw blurRad="38100" dist="38100" dir="2700000" algn="tl">
                    <a:srgbClr val="000000">
                      <a:alpha val="43137"/>
                    </a:srgbClr>
                  </a:outerShdw>
                </a:effectLst>
                <a:cs typeface="+mn-cs"/>
              </a:rPr>
              <a:t>enhanced </a:t>
            </a:r>
            <a:r>
              <a:rPr lang="en-US" sz="2400" dirty="0" err="1">
                <a:effectLst>
                  <a:outerShdw blurRad="38100" dist="38100" dir="2700000" algn="tl">
                    <a:srgbClr val="000000">
                      <a:alpha val="43137"/>
                    </a:srgbClr>
                  </a:outerShdw>
                </a:effectLst>
                <a:cs typeface="+mn-cs"/>
              </a:rPr>
              <a:t>glycolysis</a:t>
            </a:r>
            <a:r>
              <a:rPr lang="en-US" sz="2400" dirty="0">
                <a:effectLst>
                  <a:outerShdw blurRad="38100" dist="38100" dir="2700000" algn="tl">
                    <a:srgbClr val="000000">
                      <a:alpha val="43137"/>
                    </a:srgbClr>
                  </a:outerShdw>
                </a:effectLst>
                <a:cs typeface="+mn-cs"/>
              </a:rPr>
              <a:t> for the </a:t>
            </a:r>
            <a:r>
              <a:rPr lang="it-IT" sz="2400" dirty="0" err="1">
                <a:effectLst>
                  <a:outerShdw blurRad="38100" dist="38100" dir="2700000" algn="tl">
                    <a:srgbClr val="000000">
                      <a:alpha val="43137"/>
                    </a:srgbClr>
                  </a:outerShdw>
                </a:effectLst>
                <a:cs typeface="+mn-cs"/>
              </a:rPr>
              <a:t>tumor</a:t>
            </a:r>
            <a:endParaRPr lang="en-US" sz="2400" dirty="0">
              <a:effectLst>
                <a:outerShdw blurRad="38100" dist="38100" dir="2700000" algn="tl">
                  <a:srgbClr val="000000">
                    <a:alpha val="43137"/>
                  </a:srgbClr>
                </a:outerShdw>
              </a:effectLst>
              <a:cs typeface="+mn-cs"/>
            </a:endParaRPr>
          </a:p>
        </p:txBody>
      </p:sp>
      <p:pic>
        <p:nvPicPr>
          <p:cNvPr id="86019" name="Picture 2"/>
          <p:cNvPicPr>
            <a:picLocks noChangeAspect="1" noChangeArrowheads="1"/>
          </p:cNvPicPr>
          <p:nvPr/>
        </p:nvPicPr>
        <p:blipFill>
          <a:blip r:embed="rId3"/>
          <a:srcRect/>
          <a:stretch>
            <a:fillRect/>
          </a:stretch>
        </p:blipFill>
        <p:spPr bwMode="auto">
          <a:xfrm>
            <a:off x="4786313" y="1439863"/>
            <a:ext cx="3695700" cy="3132137"/>
          </a:xfrm>
          <a:prstGeom prst="rect">
            <a:avLst/>
          </a:prstGeom>
          <a:noFill/>
          <a:ln w="9525">
            <a:noFill/>
            <a:miter lim="800000"/>
            <a:headEnd/>
            <a:tailEnd/>
          </a:ln>
        </p:spPr>
      </p:pic>
      <p:sp>
        <p:nvSpPr>
          <p:cNvPr id="16" name="Rettangolo 15"/>
          <p:cNvSpPr/>
          <p:nvPr/>
        </p:nvSpPr>
        <p:spPr>
          <a:xfrm>
            <a:off x="428625" y="2286000"/>
            <a:ext cx="2717800" cy="523875"/>
          </a:xfrm>
          <a:prstGeom prst="rect">
            <a:avLst/>
          </a:prstGeom>
        </p:spPr>
        <p:txBody>
          <a:bodyPr wrap="none">
            <a:spAutoFit/>
          </a:bodyPr>
          <a:lstStyle/>
          <a:p>
            <a:pPr>
              <a:defRPr/>
            </a:pPr>
            <a:r>
              <a:rPr lang="en-US" sz="2800" dirty="0">
                <a:solidFill>
                  <a:srgbClr val="FFFFFF"/>
                </a:solidFill>
                <a:effectLst>
                  <a:outerShdw blurRad="38100" dist="38100" dir="2700000" algn="tl">
                    <a:srgbClr val="000000">
                      <a:alpha val="43137"/>
                    </a:srgbClr>
                  </a:outerShdw>
                </a:effectLst>
                <a:cs typeface="+mn-cs"/>
              </a:rPr>
              <a:t>SDH mutations</a:t>
            </a:r>
            <a:endParaRPr lang="it-IT" sz="3200" dirty="0">
              <a:latin typeface="Times New Roman" pitchFamily="18" charset="0"/>
              <a:cs typeface="+mn-cs"/>
            </a:endParaRPr>
          </a:p>
        </p:txBody>
      </p:sp>
      <p:sp>
        <p:nvSpPr>
          <p:cNvPr id="24" name="Rettangolo 23"/>
          <p:cNvSpPr/>
          <p:nvPr/>
        </p:nvSpPr>
        <p:spPr>
          <a:xfrm>
            <a:off x="1114425" y="2928938"/>
            <a:ext cx="3743325" cy="830262"/>
          </a:xfrm>
          <a:prstGeom prst="rect">
            <a:avLst/>
          </a:prstGeom>
        </p:spPr>
        <p:txBody>
          <a:bodyPr>
            <a:spAutoFit/>
          </a:bodyPr>
          <a:lstStyle/>
          <a:p>
            <a:pPr>
              <a:defRPr/>
            </a:pPr>
            <a:r>
              <a:rPr lang="en-US" sz="2400" dirty="0">
                <a:solidFill>
                  <a:srgbClr val="FFFFFF"/>
                </a:solidFill>
                <a:effectLst>
                  <a:outerShdw blurRad="38100" dist="38100" dir="2700000" algn="tl">
                    <a:srgbClr val="000000">
                      <a:alpha val="43137"/>
                    </a:srgbClr>
                  </a:outerShdw>
                </a:effectLst>
                <a:cs typeface="+mn-cs"/>
              </a:rPr>
              <a:t>impairment of the electron transfer chain</a:t>
            </a:r>
          </a:p>
        </p:txBody>
      </p:sp>
      <p:sp>
        <p:nvSpPr>
          <p:cNvPr id="25" name="Rettangolo 24"/>
          <p:cNvSpPr/>
          <p:nvPr/>
        </p:nvSpPr>
        <p:spPr>
          <a:xfrm>
            <a:off x="2071688" y="3929063"/>
            <a:ext cx="3000375" cy="830262"/>
          </a:xfrm>
          <a:prstGeom prst="rect">
            <a:avLst/>
          </a:prstGeom>
        </p:spPr>
        <p:txBody>
          <a:bodyPr>
            <a:spAutoFit/>
          </a:bodyPr>
          <a:lstStyle/>
          <a:p>
            <a:pPr>
              <a:defRPr/>
            </a:pPr>
            <a:r>
              <a:rPr lang="en-US" sz="2400" dirty="0">
                <a:solidFill>
                  <a:srgbClr val="FFFFFF"/>
                </a:solidFill>
                <a:effectLst>
                  <a:outerShdw blurRad="38100" dist="38100" dir="2700000" algn="tl">
                    <a:srgbClr val="000000">
                      <a:alpha val="43137"/>
                    </a:srgbClr>
                  </a:outerShdw>
                </a:effectLst>
                <a:cs typeface="+mn-cs"/>
              </a:rPr>
              <a:t>accumulation of metabolites</a:t>
            </a:r>
          </a:p>
        </p:txBody>
      </p:sp>
      <p:sp>
        <p:nvSpPr>
          <p:cNvPr id="26" name="Rettangolo 25"/>
          <p:cNvSpPr/>
          <p:nvPr/>
        </p:nvSpPr>
        <p:spPr>
          <a:xfrm>
            <a:off x="3214688" y="4857750"/>
            <a:ext cx="1141412" cy="461963"/>
          </a:xfrm>
          <a:prstGeom prst="rect">
            <a:avLst/>
          </a:prstGeom>
        </p:spPr>
        <p:txBody>
          <a:bodyPr wrap="none">
            <a:spAutoFit/>
          </a:bodyPr>
          <a:lstStyle/>
          <a:p>
            <a:pPr>
              <a:defRPr/>
            </a:pPr>
            <a:r>
              <a:rPr lang="en-US" sz="2400" dirty="0">
                <a:solidFill>
                  <a:srgbClr val="FFFFFF"/>
                </a:solidFill>
                <a:effectLst>
                  <a:outerShdw blurRad="38100" dist="38100" dir="2700000" algn="tl">
                    <a:srgbClr val="000000">
                      <a:alpha val="43137"/>
                    </a:srgbClr>
                  </a:outerShdw>
                </a:effectLst>
                <a:cs typeface="+mn-cs"/>
                <a:sym typeface="Wingdings"/>
              </a:rPr>
              <a:t></a:t>
            </a:r>
            <a:r>
              <a:rPr lang="en-US" sz="2400" dirty="0">
                <a:solidFill>
                  <a:srgbClr val="FFFFFF"/>
                </a:solidFill>
                <a:effectLst>
                  <a:outerShdw blurRad="38100" dist="38100" dir="2700000" algn="tl">
                    <a:srgbClr val="000000">
                      <a:alpha val="43137"/>
                    </a:srgbClr>
                  </a:outerShdw>
                </a:effectLst>
                <a:cs typeface="+mn-cs"/>
              </a:rPr>
              <a:t> HIF</a:t>
            </a:r>
          </a:p>
        </p:txBody>
      </p:sp>
      <p:sp>
        <p:nvSpPr>
          <p:cNvPr id="27" name="Freccia curva 26"/>
          <p:cNvSpPr/>
          <p:nvPr/>
        </p:nvSpPr>
        <p:spPr bwMode="auto">
          <a:xfrm flipV="1">
            <a:off x="571500" y="2857500"/>
            <a:ext cx="571500" cy="5715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
        <p:nvSpPr>
          <p:cNvPr id="28" name="Freccia curva 27"/>
          <p:cNvSpPr/>
          <p:nvPr/>
        </p:nvSpPr>
        <p:spPr bwMode="auto">
          <a:xfrm flipV="1">
            <a:off x="1500188" y="3714750"/>
            <a:ext cx="571500" cy="5715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
        <p:nvSpPr>
          <p:cNvPr id="29" name="Freccia curva 28"/>
          <p:cNvSpPr/>
          <p:nvPr/>
        </p:nvSpPr>
        <p:spPr bwMode="auto">
          <a:xfrm flipV="1">
            <a:off x="2643188" y="4681538"/>
            <a:ext cx="571500" cy="5715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
        <p:nvSpPr>
          <p:cNvPr id="30" name="Freccia curva 29"/>
          <p:cNvSpPr/>
          <p:nvPr/>
        </p:nvSpPr>
        <p:spPr bwMode="auto">
          <a:xfrm rot="5400000">
            <a:off x="4429125" y="5000625"/>
            <a:ext cx="571500" cy="571500"/>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
        <p:nvSpPr>
          <p:cNvPr id="86028" name="Rettangolo 30"/>
          <p:cNvSpPr>
            <a:spLocks noChangeArrowheads="1"/>
          </p:cNvSpPr>
          <p:nvPr/>
        </p:nvSpPr>
        <p:spPr bwMode="auto">
          <a:xfrm>
            <a:off x="3214688" y="6438900"/>
            <a:ext cx="3357562" cy="276225"/>
          </a:xfrm>
          <a:prstGeom prst="rect">
            <a:avLst/>
          </a:prstGeom>
          <a:noFill/>
          <a:ln w="9525">
            <a:noFill/>
            <a:miter lim="800000"/>
            <a:headEnd/>
            <a:tailEnd/>
          </a:ln>
        </p:spPr>
        <p:txBody>
          <a:bodyPr>
            <a:spAutoFit/>
          </a:bodyPr>
          <a:lstStyle/>
          <a:p>
            <a:pPr algn="ctr"/>
            <a:r>
              <a:rPr lang="it-IT" sz="1200">
                <a:latin typeface="Times New Roman" pitchFamily="18" charset="0"/>
              </a:rPr>
              <a:t>Rutter et al. Mitochondrion 2010;10:393-401</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p:cNvSpPr/>
          <p:nvPr/>
        </p:nvSpPr>
        <p:spPr>
          <a:xfrm>
            <a:off x="428625" y="2095500"/>
            <a:ext cx="7286625" cy="1200150"/>
          </a:xfrm>
          <a:prstGeom prst="rect">
            <a:avLst/>
          </a:prstGeom>
        </p:spPr>
        <p:txBody>
          <a:bodyPr>
            <a:spAutoFit/>
          </a:bodyPr>
          <a:lstStyle/>
          <a:p>
            <a:pPr>
              <a:defRPr/>
            </a:pPr>
            <a:r>
              <a:rPr lang="en-US" sz="2400" dirty="0">
                <a:effectLst>
                  <a:outerShdw blurRad="38100" dist="38100" dir="2700000" algn="tl">
                    <a:srgbClr val="000000">
                      <a:alpha val="43137"/>
                    </a:srgbClr>
                  </a:outerShdw>
                </a:effectLst>
                <a:cs typeface="+mn-cs"/>
              </a:rPr>
              <a:t>coexistence of pituitary adenomas and</a:t>
            </a:r>
          </a:p>
          <a:p>
            <a:pPr>
              <a:defRPr/>
            </a:pPr>
            <a:r>
              <a:rPr lang="en-US" sz="2400" dirty="0" err="1">
                <a:effectLst>
                  <a:outerShdw blurRad="38100" dist="38100" dir="2700000" algn="tl">
                    <a:srgbClr val="000000">
                      <a:alpha val="43137"/>
                    </a:srgbClr>
                  </a:outerShdw>
                </a:effectLst>
                <a:cs typeface="+mn-cs"/>
              </a:rPr>
              <a:t>paragangliomas</a:t>
            </a:r>
            <a:r>
              <a:rPr lang="en-US" sz="2400" dirty="0">
                <a:effectLst>
                  <a:outerShdw blurRad="38100" dist="38100" dir="2700000" algn="tl">
                    <a:srgbClr val="000000">
                      <a:alpha val="43137"/>
                    </a:srgbClr>
                  </a:outerShdw>
                </a:effectLst>
                <a:cs typeface="+mn-cs"/>
              </a:rPr>
              <a:t>/</a:t>
            </a:r>
            <a:r>
              <a:rPr lang="en-US" sz="2400" dirty="0" err="1">
                <a:effectLst>
                  <a:outerShdw blurRad="38100" dist="38100" dir="2700000" algn="tl">
                    <a:srgbClr val="000000">
                      <a:alpha val="43137"/>
                    </a:srgbClr>
                  </a:outerShdw>
                </a:effectLst>
                <a:cs typeface="+mn-cs"/>
              </a:rPr>
              <a:t>pheochromocytomas</a:t>
            </a:r>
            <a:r>
              <a:rPr lang="en-US" sz="2400" dirty="0">
                <a:effectLst>
                  <a:outerShdw blurRad="38100" dist="38100" dir="2700000" algn="tl">
                    <a:srgbClr val="000000">
                      <a:alpha val="43137"/>
                    </a:srgbClr>
                  </a:outerShdw>
                </a:effectLst>
                <a:cs typeface="+mn-cs"/>
              </a:rPr>
              <a:t> within the same patient is rare</a:t>
            </a:r>
          </a:p>
        </p:txBody>
      </p:sp>
      <p:sp>
        <p:nvSpPr>
          <p:cNvPr id="33" name="Rettangolo 32"/>
          <p:cNvSpPr/>
          <p:nvPr/>
        </p:nvSpPr>
        <p:spPr>
          <a:xfrm>
            <a:off x="2500313" y="4214813"/>
            <a:ext cx="3357562" cy="1754187"/>
          </a:xfrm>
          <a:prstGeom prst="rect">
            <a:avLst/>
          </a:prstGeom>
          <a:ln>
            <a:solidFill>
              <a:schemeClr val="tx1"/>
            </a:solidFill>
            <a:prstDash val="dash"/>
          </a:ln>
        </p:spPr>
        <p:txBody>
          <a:bodyPr>
            <a:spAutoFit/>
          </a:bodyPr>
          <a:lstStyle/>
          <a:p>
            <a:pPr>
              <a:lnSpc>
                <a:spcPct val="150000"/>
              </a:lnSpc>
              <a:defRPr/>
            </a:pPr>
            <a:r>
              <a:rPr lang="en-US" sz="2400" dirty="0">
                <a:solidFill>
                  <a:srgbClr val="FFFFFF"/>
                </a:solidFill>
                <a:effectLst>
                  <a:outerShdw blurRad="38100" dist="38100" dir="2700000" algn="tl">
                    <a:srgbClr val="000000">
                      <a:alpha val="43137"/>
                    </a:srgbClr>
                  </a:outerShdw>
                </a:effectLst>
                <a:cs typeface="+mn-cs"/>
              </a:rPr>
              <a:t>larger </a:t>
            </a:r>
          </a:p>
          <a:p>
            <a:pPr>
              <a:lnSpc>
                <a:spcPct val="150000"/>
              </a:lnSpc>
              <a:defRPr/>
            </a:pPr>
            <a:r>
              <a:rPr lang="en-US" sz="2400" dirty="0">
                <a:solidFill>
                  <a:srgbClr val="FFFFFF"/>
                </a:solidFill>
                <a:effectLst>
                  <a:outerShdw blurRad="38100" dist="38100" dir="2700000" algn="tl">
                    <a:srgbClr val="000000">
                      <a:alpha val="43137"/>
                    </a:srgbClr>
                  </a:outerShdw>
                </a:effectLst>
                <a:cs typeface="+mn-cs"/>
              </a:rPr>
              <a:t>aggressive growth</a:t>
            </a:r>
          </a:p>
          <a:p>
            <a:pPr>
              <a:lnSpc>
                <a:spcPct val="150000"/>
              </a:lnSpc>
              <a:defRPr/>
            </a:pPr>
            <a:r>
              <a:rPr lang="en-US" sz="2400" dirty="0">
                <a:solidFill>
                  <a:srgbClr val="FFFFFF"/>
                </a:solidFill>
                <a:effectLst>
                  <a:outerShdw blurRad="38100" dist="38100" dir="2700000" algn="tl">
                    <a:srgbClr val="000000">
                      <a:alpha val="43137"/>
                    </a:srgbClr>
                  </a:outerShdw>
                </a:effectLst>
                <a:cs typeface="+mn-cs"/>
              </a:rPr>
              <a:t>possible metastases</a:t>
            </a:r>
          </a:p>
        </p:txBody>
      </p:sp>
      <p:sp>
        <p:nvSpPr>
          <p:cNvPr id="88067" name="Rettangolo 33"/>
          <p:cNvSpPr>
            <a:spLocks noChangeArrowheads="1"/>
          </p:cNvSpPr>
          <p:nvPr/>
        </p:nvSpPr>
        <p:spPr bwMode="auto">
          <a:xfrm>
            <a:off x="3571875" y="3000375"/>
            <a:ext cx="3929063" cy="646113"/>
          </a:xfrm>
          <a:prstGeom prst="rect">
            <a:avLst/>
          </a:prstGeom>
          <a:noFill/>
          <a:ln w="9525">
            <a:noFill/>
            <a:miter lim="800000"/>
            <a:headEnd/>
            <a:tailEnd/>
          </a:ln>
        </p:spPr>
        <p:txBody>
          <a:bodyPr>
            <a:spAutoFit/>
          </a:bodyPr>
          <a:lstStyle/>
          <a:p>
            <a:r>
              <a:rPr lang="it-IT" sz="1200">
                <a:latin typeface="Times New Roman" pitchFamily="18" charset="0"/>
              </a:rPr>
              <a:t>Xekouki et al. </a:t>
            </a:r>
            <a:r>
              <a:rPr lang="en-US" sz="1200">
                <a:latin typeface="Times New Roman" pitchFamily="18" charset="0"/>
              </a:rPr>
              <a:t>Sect Endocrinol Genet </a:t>
            </a:r>
            <a:r>
              <a:rPr lang="it-IT" sz="1200">
                <a:latin typeface="Times New Roman" pitchFamily="18" charset="0"/>
              </a:rPr>
              <a:t>2012;19:33-40.</a:t>
            </a:r>
          </a:p>
          <a:p>
            <a:r>
              <a:rPr lang="it-IT" sz="1200">
                <a:latin typeface="Times New Roman" pitchFamily="18" charset="0"/>
              </a:rPr>
              <a:t>Denes et al. </a:t>
            </a:r>
            <a:r>
              <a:rPr lang="en-US" sz="1200">
                <a:latin typeface="Times New Roman" pitchFamily="18" charset="0"/>
              </a:rPr>
              <a:t>J Clin Endocrinol Metab 2015;100:E531-41.</a:t>
            </a:r>
          </a:p>
          <a:p>
            <a:r>
              <a:rPr lang="it-IT" sz="1200">
                <a:latin typeface="Times New Roman" pitchFamily="18" charset="0"/>
              </a:rPr>
              <a:t>O'Toole et al. </a:t>
            </a:r>
            <a:r>
              <a:rPr lang="en-US" sz="1200">
                <a:latin typeface="Times New Roman" pitchFamily="18" charset="0"/>
              </a:rPr>
              <a:t>Endocr Relat Cancer </a:t>
            </a:r>
            <a:r>
              <a:rPr lang="it-IT" sz="1200">
                <a:latin typeface="Times New Roman" pitchFamily="18" charset="0"/>
              </a:rPr>
              <a:t>2015;22:T105-22</a:t>
            </a:r>
          </a:p>
        </p:txBody>
      </p:sp>
      <p:sp>
        <p:nvSpPr>
          <p:cNvPr id="35" name="Rettangolo 34"/>
          <p:cNvSpPr/>
          <p:nvPr/>
        </p:nvSpPr>
        <p:spPr>
          <a:xfrm>
            <a:off x="500063" y="4643438"/>
            <a:ext cx="1857375" cy="857250"/>
          </a:xfrm>
          <a:prstGeom prst="rect">
            <a:avLst/>
          </a:prstGeom>
          <a:solidFill>
            <a:schemeClr val="tx1"/>
          </a:solidFill>
        </p:spPr>
        <p:txBody>
          <a:bodyPr>
            <a:spAutoFit/>
          </a:bodyPr>
          <a:lstStyle/>
          <a:p>
            <a:pPr algn="ctr">
              <a:defRPr/>
            </a:pPr>
            <a:r>
              <a:rPr lang="en-US" sz="2400" dirty="0">
                <a:solidFill>
                  <a:schemeClr val="bg1"/>
                </a:solidFill>
                <a:effectLst>
                  <a:outerShdw blurRad="38100" dist="38100" dir="2700000" algn="tl">
                    <a:srgbClr val="000000">
                      <a:alpha val="43137"/>
                    </a:srgbClr>
                  </a:outerShdw>
                </a:effectLst>
                <a:cs typeface="+mn-cs"/>
              </a:rPr>
              <a:t>pituitary adenomas </a:t>
            </a:r>
            <a:endParaRPr lang="it-IT" sz="2400" dirty="0">
              <a:solidFill>
                <a:schemeClr val="bg1"/>
              </a:solidFill>
              <a:latin typeface="Times New Roman" pitchFamily="18" charset="0"/>
              <a:cs typeface="+mn-cs"/>
            </a:endParaRPr>
          </a:p>
        </p:txBody>
      </p:sp>
      <p:sp>
        <p:nvSpPr>
          <p:cNvPr id="36" name="Rettangolo 35"/>
          <p:cNvSpPr/>
          <p:nvPr/>
        </p:nvSpPr>
        <p:spPr>
          <a:xfrm>
            <a:off x="288925" y="1331913"/>
            <a:ext cx="1408113" cy="646112"/>
          </a:xfrm>
          <a:prstGeom prst="rect">
            <a:avLst/>
          </a:prstGeom>
          <a:solidFill>
            <a:schemeClr val="tx1"/>
          </a:solidFill>
        </p:spPr>
        <p:txBody>
          <a:bodyPr wrap="none">
            <a:spAutoFit/>
          </a:bodyPr>
          <a:lstStyle/>
          <a:p>
            <a:pPr>
              <a:defRPr/>
            </a:pPr>
            <a:r>
              <a:rPr lang="it-IT" sz="3600" dirty="0">
                <a:solidFill>
                  <a:srgbClr val="7030A0"/>
                </a:solidFill>
                <a:effectLst>
                  <a:outerShdw blurRad="38100" dist="38100" dir="2700000" algn="tl">
                    <a:srgbClr val="000000"/>
                  </a:outerShdw>
                </a:effectLst>
                <a:cs typeface="+mn-cs"/>
              </a:rPr>
              <a:t>3 </a:t>
            </a:r>
            <a:r>
              <a:rPr lang="it-IT" sz="3600" dirty="0" err="1">
                <a:solidFill>
                  <a:srgbClr val="7030A0"/>
                </a:solidFill>
                <a:effectLst>
                  <a:outerShdw blurRad="38100" dist="38100" dir="2700000" algn="tl">
                    <a:srgbClr val="000000"/>
                  </a:outerShdw>
                </a:effectLst>
                <a:cs typeface="+mn-cs"/>
              </a:rPr>
              <a:t>PAs</a:t>
            </a:r>
            <a:endParaRPr lang="it-IT" sz="3600" dirty="0">
              <a:solidFill>
                <a:srgbClr val="7030A0"/>
              </a:solidFill>
              <a:cs typeface="+mn-cs"/>
            </a:endParaRPr>
          </a:p>
        </p:txBody>
      </p:sp>
      <p:sp>
        <p:nvSpPr>
          <p:cNvPr id="88070" name="Rettangolo 36"/>
          <p:cNvSpPr>
            <a:spLocks noChangeArrowheads="1"/>
          </p:cNvSpPr>
          <p:nvPr/>
        </p:nvSpPr>
        <p:spPr bwMode="auto">
          <a:xfrm>
            <a:off x="2071688" y="6000750"/>
            <a:ext cx="4572000" cy="276225"/>
          </a:xfrm>
          <a:prstGeom prst="rect">
            <a:avLst/>
          </a:prstGeom>
          <a:noFill/>
          <a:ln w="9525">
            <a:noFill/>
            <a:miter lim="800000"/>
            <a:headEnd/>
            <a:tailEnd/>
          </a:ln>
        </p:spPr>
        <p:txBody>
          <a:bodyPr>
            <a:spAutoFit/>
          </a:bodyPr>
          <a:lstStyle/>
          <a:p>
            <a:r>
              <a:rPr lang="it-IT" sz="1200">
                <a:latin typeface="Times New Roman" pitchFamily="18" charset="0"/>
              </a:rPr>
              <a:t>Tufton et al. Endocr Pathol 2016;7; DOI 10.1007/s12022-017-9474-7.</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8"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90114" name="AutoShape 10"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90115" name="AutoShape 12" descr="Risultati immagini per mayoclin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19" name="Rettangolo arrotondato 18"/>
          <p:cNvSpPr/>
          <p:nvPr/>
        </p:nvSpPr>
        <p:spPr bwMode="auto">
          <a:xfrm>
            <a:off x="107950" y="2543175"/>
            <a:ext cx="3482975" cy="136683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800" dirty="0">
                <a:solidFill>
                  <a:schemeClr val="bg1"/>
                </a:solidFill>
                <a:effectLst>
                  <a:outerShdw blurRad="38100" dist="38100" dir="2700000" algn="tl">
                    <a:srgbClr val="000000">
                      <a:alpha val="43137"/>
                    </a:srgbClr>
                  </a:outerShdw>
                </a:effectLst>
                <a:cs typeface="+mn-cs"/>
              </a:rPr>
              <a:t>pituitary adenomas</a:t>
            </a:r>
            <a:endParaRPr lang="it-IT" sz="2800" dirty="0">
              <a:solidFill>
                <a:schemeClr val="bg1"/>
              </a:solidFill>
              <a:latin typeface="Times New Roman" pitchFamily="18" charset="0"/>
              <a:cs typeface="+mn-cs"/>
            </a:endParaRPr>
          </a:p>
        </p:txBody>
      </p:sp>
      <p:sp>
        <p:nvSpPr>
          <p:cNvPr id="23" name="Rettangolo arrotondato 22"/>
          <p:cNvSpPr/>
          <p:nvPr/>
        </p:nvSpPr>
        <p:spPr bwMode="auto">
          <a:xfrm>
            <a:off x="3492500" y="1279525"/>
            <a:ext cx="1871663" cy="876300"/>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400" dirty="0">
                <a:effectLst>
                  <a:outerShdw blurRad="38100" dist="38100" dir="2700000" algn="tl">
                    <a:srgbClr val="000000">
                      <a:alpha val="43137"/>
                    </a:srgbClr>
                  </a:outerShdw>
                </a:effectLst>
                <a:cs typeface="+mn-cs"/>
              </a:rPr>
              <a:t>sporadic</a:t>
            </a:r>
            <a:endParaRPr lang="it-IT" sz="2400" dirty="0">
              <a:latin typeface="Times New Roman" pitchFamily="18" charset="0"/>
              <a:cs typeface="+mn-cs"/>
            </a:endParaRPr>
          </a:p>
        </p:txBody>
      </p:sp>
      <p:sp>
        <p:nvSpPr>
          <p:cNvPr id="24" name="Rettangolo arrotondato 23"/>
          <p:cNvSpPr/>
          <p:nvPr/>
        </p:nvSpPr>
        <p:spPr bwMode="auto">
          <a:xfrm>
            <a:off x="3492500" y="4343400"/>
            <a:ext cx="1871663" cy="874713"/>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400" dirty="0">
                <a:effectLst>
                  <a:outerShdw blurRad="38100" dist="38100" dir="2700000" algn="tl">
                    <a:srgbClr val="000000">
                      <a:alpha val="43137"/>
                    </a:srgbClr>
                  </a:outerShdw>
                </a:effectLst>
                <a:cs typeface="+mn-cs"/>
              </a:rPr>
              <a:t>familial</a:t>
            </a:r>
            <a:endParaRPr lang="it-IT" sz="2400" dirty="0">
              <a:latin typeface="Times New Roman" pitchFamily="18" charset="0"/>
              <a:cs typeface="+mn-cs"/>
            </a:endParaRPr>
          </a:p>
        </p:txBody>
      </p:sp>
      <p:sp>
        <p:nvSpPr>
          <p:cNvPr id="26" name="Rettangolo arrotondato 25"/>
          <p:cNvSpPr/>
          <p:nvPr/>
        </p:nvSpPr>
        <p:spPr bwMode="auto">
          <a:xfrm>
            <a:off x="5940425" y="2687638"/>
            <a:ext cx="2879725" cy="143827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400" dirty="0">
                <a:solidFill>
                  <a:srgbClr val="FFFFFF"/>
                </a:solidFill>
                <a:effectLst>
                  <a:outerShdw blurRad="38100" dist="38100" dir="2700000" algn="tl">
                    <a:srgbClr val="000000">
                      <a:alpha val="43137"/>
                    </a:srgbClr>
                  </a:outerShdw>
                </a:effectLst>
                <a:cs typeface="+mn-cs"/>
              </a:rPr>
              <a:t>Associated with </a:t>
            </a:r>
          </a:p>
          <a:p>
            <a:pPr algn="ctr">
              <a:defRPr/>
            </a:pPr>
            <a:r>
              <a:rPr lang="en-US" sz="2400" dirty="0">
                <a:solidFill>
                  <a:srgbClr val="FFFFFF"/>
                </a:solidFill>
                <a:effectLst>
                  <a:outerShdw blurRad="38100" dist="38100" dir="2700000" algn="tl">
                    <a:srgbClr val="000000">
                      <a:alpha val="43137"/>
                    </a:srgbClr>
                  </a:outerShdw>
                </a:effectLst>
                <a:cs typeface="+mn-cs"/>
              </a:rPr>
              <a:t>other endocrine </a:t>
            </a:r>
          </a:p>
          <a:p>
            <a:pPr algn="ctr">
              <a:defRPr/>
            </a:pPr>
            <a:r>
              <a:rPr lang="en-US" sz="2400" dirty="0">
                <a:solidFill>
                  <a:srgbClr val="FFFFFF"/>
                </a:solidFill>
                <a:effectLst>
                  <a:outerShdw blurRad="38100" dist="38100" dir="2700000" algn="tl">
                    <a:srgbClr val="000000">
                      <a:alpha val="43137"/>
                    </a:srgbClr>
                  </a:outerShdw>
                </a:effectLst>
                <a:cs typeface="+mn-cs"/>
              </a:rPr>
              <a:t>abnormalities</a:t>
            </a:r>
          </a:p>
        </p:txBody>
      </p:sp>
      <p:sp>
        <p:nvSpPr>
          <p:cNvPr id="29" name="Rettangolo arrotondato 28"/>
          <p:cNvSpPr/>
          <p:nvPr/>
        </p:nvSpPr>
        <p:spPr bwMode="auto">
          <a:xfrm>
            <a:off x="6494463" y="4632325"/>
            <a:ext cx="1771650" cy="143827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400" dirty="0">
                <a:solidFill>
                  <a:srgbClr val="FFFFFF"/>
                </a:solidFill>
                <a:effectLst>
                  <a:outerShdw blurRad="38100" dist="38100" dir="2700000" algn="tl">
                    <a:srgbClr val="000000">
                      <a:alpha val="43137"/>
                    </a:srgbClr>
                  </a:outerShdw>
                </a:effectLst>
                <a:cs typeface="+mn-cs"/>
              </a:rPr>
              <a:t>Isolated </a:t>
            </a:r>
          </a:p>
          <a:p>
            <a:pPr algn="ctr">
              <a:defRPr/>
            </a:pPr>
            <a:r>
              <a:rPr lang="en-US" sz="2400" dirty="0">
                <a:solidFill>
                  <a:srgbClr val="FFFFFF"/>
                </a:solidFill>
                <a:effectLst>
                  <a:outerShdw blurRad="38100" dist="38100" dir="2700000" algn="tl">
                    <a:srgbClr val="000000">
                      <a:alpha val="43137"/>
                    </a:srgbClr>
                  </a:outerShdw>
                </a:effectLst>
                <a:cs typeface="+mn-cs"/>
              </a:rPr>
              <a:t>disorder</a:t>
            </a:r>
          </a:p>
        </p:txBody>
      </p:sp>
      <p:sp>
        <p:nvSpPr>
          <p:cNvPr id="30" name="Freccia curva 29"/>
          <p:cNvSpPr/>
          <p:nvPr/>
        </p:nvSpPr>
        <p:spPr bwMode="auto">
          <a:xfrm>
            <a:off x="2051050" y="1409700"/>
            <a:ext cx="1441450" cy="1152525"/>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
        <p:nvSpPr>
          <p:cNvPr id="31" name="Freccia curva 30"/>
          <p:cNvSpPr/>
          <p:nvPr/>
        </p:nvSpPr>
        <p:spPr bwMode="auto">
          <a:xfrm flipV="1">
            <a:off x="2051050" y="3910013"/>
            <a:ext cx="1441450" cy="1152525"/>
          </a:xfrm>
          <a:prstGeom prst="bentArrow">
            <a:avLst/>
          </a:prstGeom>
          <a:solidFill>
            <a:schemeClr val="tx1"/>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
        <p:nvSpPr>
          <p:cNvPr id="32" name="Freccia curva 31"/>
          <p:cNvSpPr/>
          <p:nvPr/>
        </p:nvSpPr>
        <p:spPr bwMode="auto">
          <a:xfrm flipV="1">
            <a:off x="4356100" y="5230813"/>
            <a:ext cx="2030413" cy="762000"/>
          </a:xfrm>
          <a:prstGeom prst="bentArrow">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
        <p:nvSpPr>
          <p:cNvPr id="33" name="Freccia curva 32"/>
          <p:cNvSpPr/>
          <p:nvPr/>
        </p:nvSpPr>
        <p:spPr bwMode="auto">
          <a:xfrm>
            <a:off x="4356100" y="3581400"/>
            <a:ext cx="1584325" cy="762000"/>
          </a:xfrm>
          <a:prstGeom prst="bentArrow">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wrap="none"/>
          <a:lstStyle/>
          <a:p>
            <a:pPr>
              <a:defRPr/>
            </a:pPr>
            <a:endParaRPr lang="it-IT" sz="2400">
              <a:latin typeface="Times New Roman" pitchFamily="18" charset="0"/>
              <a:cs typeface="+mn-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161"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9" name="Título 1"/>
          <p:cNvSpPr txBox="1">
            <a:spLocks/>
          </p:cNvSpPr>
          <p:nvPr/>
        </p:nvSpPr>
        <p:spPr>
          <a:xfrm>
            <a:off x="371475" y="1071563"/>
            <a:ext cx="7772400" cy="857250"/>
          </a:xfrm>
          <a:prstGeom prst="rect">
            <a:avLst/>
          </a:prstGeom>
        </p:spPr>
        <p:txBody>
          <a:bodyPr/>
          <a:lstStyle/>
          <a:p>
            <a:pPr algn="ctr" fontAlgn="auto">
              <a:spcAft>
                <a:spcPts val="0"/>
              </a:spcAft>
              <a:defRPr/>
            </a:pPr>
            <a:r>
              <a:rPr lang="es-ES" sz="3600" kern="0" dirty="0">
                <a:effectLst>
                  <a:outerShdw blurRad="38100" dist="38100" dir="2700000" algn="tl">
                    <a:srgbClr val="000000"/>
                  </a:outerShdw>
                </a:effectLst>
                <a:ea typeface="+mj-ea"/>
                <a:cs typeface="+mj-cs"/>
              </a:rPr>
              <a:t>Conditions with germline mutations</a:t>
            </a:r>
          </a:p>
        </p:txBody>
      </p:sp>
      <p:sp>
        <p:nvSpPr>
          <p:cNvPr id="11" name="Rombo 10"/>
          <p:cNvSpPr/>
          <p:nvPr/>
        </p:nvSpPr>
        <p:spPr bwMode="auto">
          <a:xfrm>
            <a:off x="2500298" y="2337388"/>
            <a:ext cx="3319069" cy="3520504"/>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orma libre 5"/>
          <p:cNvSpPr/>
          <p:nvPr/>
        </p:nvSpPr>
        <p:spPr bwMode="auto">
          <a:xfrm>
            <a:off x="2571736" y="1785926"/>
            <a:ext cx="1294437" cy="1372996"/>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1"/>
          </a:solidFill>
          <a:ln>
            <a:solidFill>
              <a:srgbClr val="FF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FF0000"/>
                </a:solidFill>
                <a:effectLst>
                  <a:outerShdw blurRad="38100" dist="38100" dir="2700000" algn="tl">
                    <a:srgbClr val="000000">
                      <a:alpha val="43137"/>
                    </a:srgbClr>
                  </a:outerShdw>
                </a:effectLst>
                <a:latin typeface="Comic Sans MS" pitchFamily="66" charset="0"/>
                <a:ea typeface="ＭＳ Ｐゴシック" charset="-128"/>
              </a:rPr>
              <a:t>MEN1</a:t>
            </a:r>
          </a:p>
        </p:txBody>
      </p:sp>
      <p:sp>
        <p:nvSpPr>
          <p:cNvPr id="16" name="Forma libre 7"/>
          <p:cNvSpPr/>
          <p:nvPr/>
        </p:nvSpPr>
        <p:spPr bwMode="auto">
          <a:xfrm>
            <a:off x="2579320" y="5199276"/>
            <a:ext cx="1421176" cy="1372996"/>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1"/>
          </a:solidFill>
          <a:ln>
            <a:solidFill>
              <a:srgbClr val="00B05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7622949"/>
              <a:satOff val="1656"/>
              <a:lumOff val="-2353"/>
              <a:alphaOff val="0"/>
            </a:schemeClr>
          </a:fillRef>
          <a:effectRef idx="2">
            <a:schemeClr val="accent3">
              <a:hueOff val="7622949"/>
              <a:satOff val="1656"/>
              <a:lumOff val="-2353"/>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006600"/>
                </a:solidFill>
                <a:effectLst>
                  <a:outerShdw blurRad="38100" dist="38100" dir="2700000" algn="tl">
                    <a:srgbClr val="000000">
                      <a:alpha val="43137"/>
                    </a:srgbClr>
                  </a:outerShdw>
                </a:effectLst>
                <a:latin typeface="Comic Sans MS" pitchFamily="66" charset="0"/>
                <a:ea typeface="ＭＳ Ｐゴシック" charset="-128"/>
              </a:rPr>
              <a:t>MEN4</a:t>
            </a:r>
          </a:p>
        </p:txBody>
      </p:sp>
      <p:sp>
        <p:nvSpPr>
          <p:cNvPr id="17" name="Forma libre 8"/>
          <p:cNvSpPr/>
          <p:nvPr/>
        </p:nvSpPr>
        <p:spPr bwMode="auto">
          <a:xfrm>
            <a:off x="4286248" y="5199276"/>
            <a:ext cx="1714512" cy="1372996"/>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bg1">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11434424"/>
              <a:satOff val="2484"/>
              <a:lumOff val="-3530"/>
              <a:alphaOff val="0"/>
            </a:schemeClr>
          </a:fillRef>
          <a:effectRef idx="2">
            <a:schemeClr val="accent3">
              <a:hueOff val="11434424"/>
              <a:satOff val="2484"/>
              <a:lumOff val="-353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dirty="0">
                <a:solidFill>
                  <a:srgbClr val="FFFFFF"/>
                </a:solidFill>
                <a:effectLst>
                  <a:outerShdw blurRad="38100" dist="38100" dir="2700000" algn="tl">
                    <a:srgbClr val="000000">
                      <a:alpha val="43137"/>
                    </a:srgbClr>
                  </a:outerShdw>
                </a:effectLst>
                <a:latin typeface="Comic Sans MS" pitchFamily="66" charset="0"/>
                <a:ea typeface="ＭＳ Ｐゴシック" charset="-128"/>
              </a:rPr>
              <a:t>Carney Complex</a:t>
            </a:r>
          </a:p>
        </p:txBody>
      </p:sp>
      <p:sp>
        <p:nvSpPr>
          <p:cNvPr id="18" name="Forma libre 10"/>
          <p:cNvSpPr/>
          <p:nvPr/>
        </p:nvSpPr>
        <p:spPr>
          <a:xfrm>
            <a:off x="1785918" y="2643182"/>
            <a:ext cx="1294437" cy="1372679"/>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1"/>
          </a:solidFill>
          <a:ln>
            <a:solidFill>
              <a:srgbClr val="7030A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7030A0"/>
                </a:solidFill>
                <a:effectLst>
                  <a:outerShdw blurRad="38100" dist="38100" dir="2700000" algn="tl">
                    <a:srgbClr val="000000">
                      <a:alpha val="43137"/>
                    </a:srgbClr>
                  </a:outerShdw>
                </a:effectLst>
                <a:latin typeface="Comic Sans MS" pitchFamily="66" charset="0"/>
                <a:ea typeface="ＭＳ Ｐゴシック" charset="-128"/>
              </a:rPr>
              <a:t>SDHx</a:t>
            </a:r>
          </a:p>
        </p:txBody>
      </p:sp>
      <p:sp>
        <p:nvSpPr>
          <p:cNvPr id="19" name="Forma libre 9"/>
          <p:cNvSpPr/>
          <p:nvPr/>
        </p:nvSpPr>
        <p:spPr>
          <a:xfrm>
            <a:off x="5134951" y="2643182"/>
            <a:ext cx="1294437" cy="1372679"/>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accent5">
              <a:lumMod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FFFFFF"/>
                </a:solidFill>
                <a:effectLst>
                  <a:outerShdw blurRad="38100" dist="38100" dir="2700000" algn="tl">
                    <a:srgbClr val="000000">
                      <a:alpha val="43137"/>
                    </a:srgbClr>
                  </a:outerShdw>
                </a:effectLst>
                <a:latin typeface="Comic Sans MS" pitchFamily="66" charset="0"/>
                <a:ea typeface="ＭＳ Ｐゴシック" charset="-128"/>
              </a:rPr>
              <a:t>MAS</a:t>
            </a:r>
          </a:p>
        </p:txBody>
      </p:sp>
      <p:sp>
        <p:nvSpPr>
          <p:cNvPr id="29" name="Forma libre 9"/>
          <p:cNvSpPr/>
          <p:nvPr/>
        </p:nvSpPr>
        <p:spPr>
          <a:xfrm>
            <a:off x="1643042" y="4214818"/>
            <a:ext cx="1571636" cy="1372679"/>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1"/>
          </a:solidFill>
          <a:ln>
            <a:solidFill>
              <a:schemeClr val="accent3">
                <a:lumMod val="25000"/>
              </a:schemeClr>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dirty="0">
                <a:solidFill>
                  <a:schemeClr val="bg1">
                    <a:lumMod val="75000"/>
                  </a:schemeClr>
                </a:solidFill>
                <a:effectLst>
                  <a:outerShdw blurRad="38100" dist="38100" dir="2700000" algn="tl">
                    <a:srgbClr val="000000">
                      <a:alpha val="43137"/>
                    </a:srgbClr>
                  </a:outerShdw>
                </a:effectLst>
                <a:latin typeface="Comic Sans MS" pitchFamily="66" charset="0"/>
                <a:ea typeface="ＭＳ Ｐゴシック" charset="-128"/>
              </a:rPr>
              <a:t>DICER1</a:t>
            </a:r>
          </a:p>
        </p:txBody>
      </p:sp>
      <p:sp>
        <p:nvSpPr>
          <p:cNvPr id="30" name="Forma libre 9"/>
          <p:cNvSpPr/>
          <p:nvPr/>
        </p:nvSpPr>
        <p:spPr>
          <a:xfrm>
            <a:off x="5072066" y="4214818"/>
            <a:ext cx="1428760" cy="1372679"/>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rgbClr val="FF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dirty="0">
                <a:solidFill>
                  <a:srgbClr val="FFFFFF"/>
                </a:solidFill>
                <a:effectLst>
                  <a:outerShdw blurRad="38100" dist="38100" dir="2700000" algn="tl">
                    <a:srgbClr val="000000">
                      <a:alpha val="43137"/>
                    </a:srgbClr>
                  </a:outerShdw>
                </a:effectLst>
                <a:latin typeface="Comic Sans MS" pitchFamily="66" charset="0"/>
                <a:ea typeface="ＭＳ Ｐゴシック" charset="-128"/>
              </a:rPr>
              <a:t>X-LAG</a:t>
            </a:r>
          </a:p>
        </p:txBody>
      </p:sp>
      <p:sp>
        <p:nvSpPr>
          <p:cNvPr id="13" name="Forma libre 6"/>
          <p:cNvSpPr/>
          <p:nvPr/>
        </p:nvSpPr>
        <p:spPr bwMode="auto">
          <a:xfrm>
            <a:off x="4429124" y="1785926"/>
            <a:ext cx="1294437" cy="1372996"/>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1"/>
          </a:solidFill>
          <a:ln>
            <a:solidFill>
              <a:srgbClr val="FF0066"/>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400">
                <a:solidFill>
                  <a:srgbClr val="FF0066"/>
                </a:solidFill>
                <a:effectLst>
                  <a:outerShdw blurRad="38100" dist="38100" dir="2700000" algn="tl">
                    <a:srgbClr val="000000">
                      <a:alpha val="43137"/>
                    </a:srgbClr>
                  </a:outerShdw>
                </a:effectLst>
                <a:latin typeface="Comic Sans MS" pitchFamily="66" charset="0"/>
                <a:ea typeface="ＭＳ Ｐゴシック" charset="-128"/>
              </a:rPr>
              <a:t>FIPA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0" descr="ANd9GcRjbOzPZkW6z-IAaqbG8YN5DpcB9Q6KWQGiAsguqowc5h5Vz0vLRw"/>
          <p:cNvPicPr>
            <a:picLocks noChangeAspect="1" noChangeArrowheads="1"/>
          </p:cNvPicPr>
          <p:nvPr/>
        </p:nvPicPr>
        <p:blipFill>
          <a:blip r:embed="rId3"/>
          <a:srcRect/>
          <a:stretch>
            <a:fillRect/>
          </a:stretch>
        </p:blipFill>
        <p:spPr bwMode="auto">
          <a:xfrm>
            <a:off x="179388" y="1268413"/>
            <a:ext cx="1143000" cy="1666875"/>
          </a:xfrm>
          <a:prstGeom prst="rect">
            <a:avLst/>
          </a:prstGeom>
          <a:noFill/>
          <a:ln w="9525">
            <a:noFill/>
            <a:miter lim="800000"/>
            <a:headEnd/>
            <a:tailEnd/>
          </a:ln>
        </p:spPr>
      </p:pic>
      <p:sp>
        <p:nvSpPr>
          <p:cNvPr id="20" name="Rectangle 9"/>
          <p:cNvSpPr>
            <a:spLocks noChangeArrowheads="1"/>
          </p:cNvSpPr>
          <p:nvPr/>
        </p:nvSpPr>
        <p:spPr bwMode="auto">
          <a:xfrm>
            <a:off x="1403350" y="1311275"/>
            <a:ext cx="5472113" cy="461963"/>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 e non ultimo…</a:t>
            </a:r>
          </a:p>
        </p:txBody>
      </p:sp>
      <p:sp>
        <p:nvSpPr>
          <p:cNvPr id="21" name="Rectangle 10"/>
          <p:cNvSpPr>
            <a:spLocks noChangeArrowheads="1"/>
          </p:cNvSpPr>
          <p:nvPr/>
        </p:nvSpPr>
        <p:spPr bwMode="auto">
          <a:xfrm>
            <a:off x="179388" y="3141663"/>
            <a:ext cx="6696075" cy="830262"/>
          </a:xfrm>
          <a:prstGeom prst="rect">
            <a:avLst/>
          </a:prstGeom>
          <a:noFill/>
          <a:ln w="9525">
            <a:noFill/>
            <a:miter lim="800000"/>
            <a:headEnd/>
            <a:tailEnd/>
          </a:ln>
          <a:effectLst/>
        </p:spPr>
        <p:txBody>
          <a:bodyPr>
            <a:spAutoFit/>
          </a:bodyPr>
          <a:lstStyle/>
          <a:p>
            <a:pPr>
              <a:defRPr/>
            </a:pPr>
            <a:r>
              <a:rPr lang="it-IT" sz="2400" dirty="0">
                <a:effectLst>
                  <a:outerShdw blurRad="38100" dist="38100" dir="2700000" algn="tl">
                    <a:srgbClr val="000000"/>
                  </a:outerShdw>
                </a:effectLst>
              </a:rPr>
              <a:t>La più frequente </a:t>
            </a:r>
            <a:r>
              <a:rPr lang="it-IT" sz="2400" dirty="0" err="1">
                <a:effectLst>
                  <a:outerShdw blurRad="38100" dist="38100" dir="2700000" algn="tl">
                    <a:srgbClr val="000000"/>
                  </a:outerShdw>
                </a:effectLst>
              </a:rPr>
              <a:t>endocrinopatia</a:t>
            </a:r>
            <a:r>
              <a:rPr lang="it-IT" sz="2400" dirty="0">
                <a:effectLst>
                  <a:outerShdw blurRad="38100" dist="38100" dir="2700000" algn="tl">
                    <a:srgbClr val="000000"/>
                  </a:outerShdw>
                </a:effectLst>
              </a:rPr>
              <a:t> nella MEN1 </a:t>
            </a:r>
          </a:p>
          <a:p>
            <a:pPr>
              <a:defRPr/>
            </a:pPr>
            <a:r>
              <a:rPr lang="it-IT" sz="2400" dirty="0">
                <a:effectLst>
                  <a:outerShdw blurRad="38100" dist="38100" dir="2700000" algn="tl">
                    <a:srgbClr val="000000"/>
                  </a:outerShdw>
                </a:effectLst>
              </a:rPr>
              <a:t>(</a:t>
            </a:r>
            <a:r>
              <a:rPr lang="it-IT" sz="2400" dirty="0">
                <a:effectLst>
                  <a:outerShdw blurRad="38100" dist="38100" dir="2700000" algn="tl">
                    <a:srgbClr val="000000"/>
                  </a:outerShdw>
                </a:effectLst>
                <a:cs typeface="Times New Roman" pitchFamily="18" charset="0"/>
              </a:rPr>
              <a:t>~ </a:t>
            </a:r>
            <a:r>
              <a:rPr lang="it-IT" sz="2400" dirty="0">
                <a:effectLst>
                  <a:outerShdw blurRad="38100" dist="38100" dir="2700000" algn="tl">
                    <a:srgbClr val="000000"/>
                  </a:outerShdw>
                </a:effectLst>
              </a:rPr>
              <a:t>100% penetranza a 50 anni)</a:t>
            </a:r>
          </a:p>
        </p:txBody>
      </p:sp>
      <p:sp>
        <p:nvSpPr>
          <p:cNvPr id="24" name="Rectangle 15"/>
          <p:cNvSpPr>
            <a:spLocks noChangeArrowheads="1"/>
          </p:cNvSpPr>
          <p:nvPr/>
        </p:nvSpPr>
        <p:spPr bwMode="auto">
          <a:xfrm>
            <a:off x="5372100" y="4443413"/>
            <a:ext cx="2600325" cy="400050"/>
          </a:xfrm>
          <a:prstGeom prst="rect">
            <a:avLst/>
          </a:prstGeom>
          <a:solidFill>
            <a:schemeClr val="bg1">
              <a:lumMod val="50000"/>
            </a:schemeClr>
          </a:solidFill>
          <a:ln w="9525">
            <a:solidFill>
              <a:srgbClr val="00B0F0"/>
            </a:solidFill>
            <a:miter lim="800000"/>
            <a:headEnd/>
            <a:tailEnd/>
          </a:ln>
          <a:effectLst/>
        </p:spPr>
        <p:txBody>
          <a:bodyPr wrap="none">
            <a:spAutoFit/>
          </a:bodyPr>
          <a:lstStyle/>
          <a:p>
            <a:pPr>
              <a:defRPr/>
            </a:pPr>
            <a:r>
              <a:rPr lang="it-IT" sz="2000" dirty="0">
                <a:effectLst>
                  <a:outerShdw blurRad="38100" dist="38100" dir="2700000" algn="tl">
                    <a:srgbClr val="000000"/>
                  </a:outerShdw>
                </a:effectLst>
              </a:rPr>
              <a:t>ridotta massa ossea</a:t>
            </a:r>
          </a:p>
        </p:txBody>
      </p:sp>
      <p:sp>
        <p:nvSpPr>
          <p:cNvPr id="25" name="Rectangle 16"/>
          <p:cNvSpPr>
            <a:spLocks noChangeArrowheads="1"/>
          </p:cNvSpPr>
          <p:nvPr/>
        </p:nvSpPr>
        <p:spPr bwMode="auto">
          <a:xfrm>
            <a:off x="354013" y="5114925"/>
            <a:ext cx="1652587" cy="396875"/>
          </a:xfrm>
          <a:prstGeom prst="rect">
            <a:avLst/>
          </a:prstGeom>
          <a:noFill/>
          <a:ln w="9525">
            <a:noFill/>
            <a:miter lim="800000"/>
            <a:headEnd/>
            <a:tailEnd/>
          </a:ln>
          <a:effectLst/>
        </p:spPr>
        <p:txBody>
          <a:bodyPr wrap="none">
            <a:spAutoFit/>
          </a:bodyPr>
          <a:lstStyle/>
          <a:p>
            <a:pPr>
              <a:defRPr/>
            </a:pPr>
            <a:r>
              <a:rPr lang="it-IT" sz="2000" dirty="0">
                <a:effectLst>
                  <a:outerShdw blurRad="38100" dist="38100" dir="2700000" algn="tl">
                    <a:srgbClr val="000000"/>
                  </a:outerShdw>
                </a:effectLst>
              </a:rPr>
              <a:t>ipercalcemia</a:t>
            </a:r>
          </a:p>
        </p:txBody>
      </p:sp>
      <p:sp>
        <p:nvSpPr>
          <p:cNvPr id="26" name="Rectangle 17"/>
          <p:cNvSpPr>
            <a:spLocks noChangeArrowheads="1"/>
          </p:cNvSpPr>
          <p:nvPr/>
        </p:nvSpPr>
        <p:spPr bwMode="auto">
          <a:xfrm>
            <a:off x="2655888" y="5114925"/>
            <a:ext cx="2027237" cy="396875"/>
          </a:xfrm>
          <a:prstGeom prst="rect">
            <a:avLst/>
          </a:prstGeom>
          <a:noFill/>
          <a:ln w="9525">
            <a:noFill/>
            <a:miter lim="800000"/>
            <a:headEnd/>
            <a:tailEnd/>
          </a:ln>
          <a:effectLst/>
        </p:spPr>
        <p:txBody>
          <a:bodyPr wrap="none">
            <a:spAutoFit/>
          </a:bodyPr>
          <a:lstStyle/>
          <a:p>
            <a:pPr>
              <a:defRPr/>
            </a:pPr>
            <a:r>
              <a:rPr lang="it-IT" sz="2000" dirty="0" err="1">
                <a:effectLst>
                  <a:outerShdw blurRad="38100" dist="38100" dir="2700000" algn="tl">
                    <a:srgbClr val="000000"/>
                  </a:outerShdw>
                </a:effectLst>
              </a:rPr>
              <a:t>ipergastrinemia</a:t>
            </a:r>
            <a:endParaRPr lang="it-IT" sz="2000" dirty="0">
              <a:effectLst>
                <a:outerShdw blurRad="38100" dist="38100" dir="2700000" algn="tl">
                  <a:srgbClr val="000000"/>
                </a:outerShdw>
              </a:effectLst>
            </a:endParaRPr>
          </a:p>
        </p:txBody>
      </p:sp>
      <p:sp>
        <p:nvSpPr>
          <p:cNvPr id="27" name="Rectangle 18"/>
          <p:cNvSpPr>
            <a:spLocks noChangeArrowheads="1"/>
          </p:cNvSpPr>
          <p:nvPr/>
        </p:nvSpPr>
        <p:spPr bwMode="auto">
          <a:xfrm>
            <a:off x="5334000" y="5116513"/>
            <a:ext cx="695325" cy="396875"/>
          </a:xfrm>
          <a:prstGeom prst="rect">
            <a:avLst/>
          </a:prstGeom>
          <a:noFill/>
          <a:ln w="9525">
            <a:noFill/>
            <a:miter lim="800000"/>
            <a:headEnd/>
            <a:tailEnd/>
          </a:ln>
          <a:effectLst/>
        </p:spPr>
        <p:txBody>
          <a:bodyPr wrap="none">
            <a:spAutoFit/>
          </a:bodyPr>
          <a:lstStyle/>
          <a:p>
            <a:pPr>
              <a:defRPr/>
            </a:pPr>
            <a:r>
              <a:rPr lang="it-IT" sz="2000">
                <a:effectLst>
                  <a:outerShdw blurRad="38100" dist="38100" dir="2700000" algn="tl">
                    <a:srgbClr val="000000"/>
                  </a:outerShdw>
                </a:effectLst>
              </a:rPr>
              <a:t>ZES</a:t>
            </a:r>
          </a:p>
        </p:txBody>
      </p:sp>
      <p:sp>
        <p:nvSpPr>
          <p:cNvPr id="29704" name="AutoShape 20"/>
          <p:cNvSpPr>
            <a:spLocks noChangeArrowheads="1"/>
          </p:cNvSpPr>
          <p:nvPr/>
        </p:nvSpPr>
        <p:spPr bwMode="auto">
          <a:xfrm>
            <a:off x="2014538" y="5135563"/>
            <a:ext cx="647700" cy="358775"/>
          </a:xfrm>
          <a:prstGeom prst="rightArrow">
            <a:avLst>
              <a:gd name="adj1" fmla="val 50000"/>
              <a:gd name="adj2" fmla="val 45133"/>
            </a:avLst>
          </a:prstGeom>
          <a:solidFill>
            <a:schemeClr val="tx1"/>
          </a:solidFill>
          <a:ln w="9525">
            <a:solidFill>
              <a:srgbClr val="00B0F0"/>
            </a:solidFill>
            <a:miter lim="800000"/>
            <a:headEnd/>
            <a:tailEnd/>
          </a:ln>
        </p:spPr>
        <p:txBody>
          <a:bodyPr wrap="none" anchor="ctr"/>
          <a:lstStyle/>
          <a:p>
            <a:endParaRPr lang="it-IT" altLang="it-IT" sz="2400">
              <a:latin typeface="Times New Roman" pitchFamily="18" charset="0"/>
            </a:endParaRPr>
          </a:p>
        </p:txBody>
      </p:sp>
      <p:sp>
        <p:nvSpPr>
          <p:cNvPr id="29705" name="AutoShape 21"/>
          <p:cNvSpPr>
            <a:spLocks noChangeArrowheads="1"/>
          </p:cNvSpPr>
          <p:nvPr/>
        </p:nvSpPr>
        <p:spPr bwMode="auto">
          <a:xfrm>
            <a:off x="4694238" y="5135563"/>
            <a:ext cx="647700" cy="358775"/>
          </a:xfrm>
          <a:prstGeom prst="rightArrow">
            <a:avLst>
              <a:gd name="adj1" fmla="val 50000"/>
              <a:gd name="adj2" fmla="val 45133"/>
            </a:avLst>
          </a:prstGeom>
          <a:solidFill>
            <a:schemeClr val="tx1"/>
          </a:solidFill>
          <a:ln w="9525">
            <a:solidFill>
              <a:srgbClr val="00B0F0"/>
            </a:solidFill>
            <a:miter lim="800000"/>
            <a:headEnd/>
            <a:tailEnd/>
          </a:ln>
        </p:spPr>
        <p:txBody>
          <a:bodyPr wrap="none" anchor="ctr"/>
          <a:lstStyle/>
          <a:p>
            <a:endParaRPr lang="it-IT" altLang="it-IT" sz="2400">
              <a:latin typeface="Times New Roman" pitchFamily="18" charset="0"/>
            </a:endParaRPr>
          </a:p>
        </p:txBody>
      </p:sp>
      <p:sp>
        <p:nvSpPr>
          <p:cNvPr id="30" name="Rectangle 22"/>
          <p:cNvSpPr>
            <a:spLocks noChangeArrowheads="1"/>
          </p:cNvSpPr>
          <p:nvPr/>
        </p:nvSpPr>
        <p:spPr bwMode="auto">
          <a:xfrm>
            <a:off x="1330325" y="6011863"/>
            <a:ext cx="6337300" cy="708025"/>
          </a:xfrm>
          <a:prstGeom prst="rect">
            <a:avLst/>
          </a:prstGeom>
          <a:noFill/>
          <a:ln w="9525">
            <a:noFill/>
            <a:miter lim="800000"/>
            <a:headEnd/>
            <a:tailEnd/>
          </a:ln>
          <a:effectLst/>
        </p:spPr>
        <p:txBody>
          <a:bodyPr>
            <a:spAutoFit/>
          </a:bodyPr>
          <a:lstStyle/>
          <a:p>
            <a:pPr algn="ctr">
              <a:defRPr/>
            </a:pPr>
            <a:r>
              <a:rPr lang="it-IT" sz="2000" dirty="0">
                <a:effectLst>
                  <a:outerShdw blurRad="38100" dist="38100" dir="2700000" algn="tl">
                    <a:srgbClr val="000000"/>
                  </a:outerShdw>
                </a:effectLst>
              </a:rPr>
              <a:t>Lo screening biochimico (Ca</a:t>
            </a:r>
            <a:r>
              <a:rPr lang="it-IT" sz="2000" baseline="30000" dirty="0">
                <a:effectLst>
                  <a:outerShdw blurRad="38100" dist="38100" dir="2700000" algn="tl">
                    <a:srgbClr val="000000"/>
                  </a:outerShdw>
                </a:effectLst>
              </a:rPr>
              <a:t>2+</a:t>
            </a:r>
            <a:r>
              <a:rPr lang="it-IT" sz="2000" dirty="0">
                <a:effectLst>
                  <a:outerShdw blurRad="38100" dist="38100" dir="2700000" algn="tl">
                    <a:srgbClr val="000000"/>
                  </a:outerShdw>
                </a:effectLst>
              </a:rPr>
              <a:t>, PTH) deve iniziare a 8 anni nei portatori di mutazione MEN1</a:t>
            </a:r>
          </a:p>
        </p:txBody>
      </p:sp>
      <p:sp>
        <p:nvSpPr>
          <p:cNvPr id="32" name="Rectangle 12"/>
          <p:cNvSpPr>
            <a:spLocks noChangeArrowheads="1"/>
          </p:cNvSpPr>
          <p:nvPr/>
        </p:nvSpPr>
        <p:spPr bwMode="auto">
          <a:xfrm>
            <a:off x="4787900" y="3736975"/>
            <a:ext cx="4360863" cy="400050"/>
          </a:xfrm>
          <a:prstGeom prst="rect">
            <a:avLst/>
          </a:prstGeom>
          <a:noFill/>
          <a:ln w="9525">
            <a:noFill/>
            <a:miter lim="800000"/>
            <a:headEnd/>
            <a:tailEnd/>
          </a:ln>
          <a:effectLst/>
        </p:spPr>
        <p:txBody>
          <a:bodyPr wrap="none">
            <a:spAutoFit/>
          </a:bodyPr>
          <a:lstStyle/>
          <a:p>
            <a:pPr>
              <a:defRPr/>
            </a:pPr>
            <a:r>
              <a:rPr lang="it-IT" sz="2000" dirty="0">
                <a:effectLst>
                  <a:outerShdw blurRad="38100" dist="38100" dir="2700000" algn="tl">
                    <a:srgbClr val="000000"/>
                  </a:outerShdw>
                </a:effectLst>
              </a:rPr>
              <a:t>in pazienti di 25 anni (o più giovani)</a:t>
            </a:r>
          </a:p>
        </p:txBody>
      </p:sp>
      <p:sp>
        <p:nvSpPr>
          <p:cNvPr id="2" name="Freccia in giù 1"/>
          <p:cNvSpPr/>
          <p:nvPr/>
        </p:nvSpPr>
        <p:spPr>
          <a:xfrm>
            <a:off x="6324600" y="4105275"/>
            <a:ext cx="347663" cy="338138"/>
          </a:xfrm>
          <a:prstGeom prst="downArrow">
            <a:avLst/>
          </a:prstGeom>
          <a:solidFill>
            <a:srgbClr val="6600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graphicFrame>
        <p:nvGraphicFramePr>
          <p:cNvPr id="22" name="Diagramma 21"/>
          <p:cNvGraphicFramePr/>
          <p:nvPr/>
        </p:nvGraphicFramePr>
        <p:xfrm>
          <a:off x="1408810" y="1946328"/>
          <a:ext cx="5342828" cy="1183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3" name="Rectangle 10"/>
          <p:cNvSpPr>
            <a:spLocks noChangeArrowheads="1"/>
          </p:cNvSpPr>
          <p:nvPr/>
        </p:nvSpPr>
        <p:spPr bwMode="auto">
          <a:xfrm>
            <a:off x="6770688" y="2265363"/>
            <a:ext cx="1393825" cy="523875"/>
          </a:xfrm>
          <a:prstGeom prst="rect">
            <a:avLst/>
          </a:prstGeom>
          <a:solidFill>
            <a:schemeClr val="tx1"/>
          </a:solidFill>
          <a:ln w="9525">
            <a:solidFill>
              <a:schemeClr val="tx1"/>
            </a:solidFill>
            <a:miter lim="800000"/>
            <a:headEnd/>
            <a:tailEnd/>
          </a:ln>
          <a:effectLst/>
        </p:spPr>
        <p:txBody>
          <a:bodyPr wrap="none">
            <a:spAutoFit/>
          </a:bodyPr>
          <a:lstStyle/>
          <a:p>
            <a:pPr algn="ctr">
              <a:defRPr/>
            </a:pPr>
            <a:r>
              <a:rPr lang="en-GB" sz="2800" b="1" dirty="0">
                <a:solidFill>
                  <a:schemeClr val="bg1">
                    <a:lumMod val="75000"/>
                  </a:schemeClr>
                </a:solidFill>
                <a:effectLst>
                  <a:outerShdw blurRad="38100" dist="38100" dir="2700000" algn="tl">
                    <a:srgbClr val="000000"/>
                  </a:outerShdw>
                </a:effectLst>
              </a:rPr>
              <a:t>MEN 1</a:t>
            </a:r>
            <a:endParaRPr lang="it-IT" sz="2800" b="1" dirty="0">
              <a:solidFill>
                <a:schemeClr val="bg1">
                  <a:lumMod val="75000"/>
                </a:schemeClr>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785813" y="2044700"/>
            <a:ext cx="7715250" cy="2468563"/>
          </a:xfrm>
          <a:prstGeom prst="rect">
            <a:avLst/>
          </a:prstGeom>
          <a:solidFill>
            <a:schemeClr val="tx1"/>
          </a:solidFill>
        </p:spPr>
        <p:txBody>
          <a:bodyPr>
            <a:spAutoFit/>
          </a:bodyPr>
          <a:lstStyle/>
          <a:p>
            <a:pPr>
              <a:lnSpc>
                <a:spcPct val="150000"/>
              </a:lnSpc>
              <a:defRPr/>
            </a:pPr>
            <a:r>
              <a:rPr lang="it-IT" sz="2400" u="sng" dirty="0" err="1">
                <a:solidFill>
                  <a:schemeClr val="bg1">
                    <a:lumMod val="75000"/>
                  </a:schemeClr>
                </a:solidFill>
                <a:effectLst>
                  <a:outerShdw blurRad="38100" dist="38100" dir="2700000" algn="tl">
                    <a:srgbClr val="000000">
                      <a:alpha val="43137"/>
                    </a:srgbClr>
                  </a:outerShdw>
                </a:effectLst>
                <a:cs typeface="+mn-cs"/>
              </a:rPr>
              <a:t>Familial</a:t>
            </a:r>
            <a:r>
              <a:rPr lang="it-IT" sz="2400" u="sng" dirty="0">
                <a:solidFill>
                  <a:schemeClr val="bg1">
                    <a:lumMod val="75000"/>
                  </a:schemeClr>
                </a:solidFill>
                <a:effectLst>
                  <a:outerShdw blurRad="38100" dist="38100" dir="2700000" algn="tl">
                    <a:srgbClr val="000000">
                      <a:alpha val="43137"/>
                    </a:srgbClr>
                  </a:outerShdw>
                </a:effectLst>
                <a:cs typeface="+mn-cs"/>
              </a:rPr>
              <a:t> </a:t>
            </a:r>
            <a:r>
              <a:rPr lang="it-IT" sz="2400" u="sng" dirty="0" err="1">
                <a:solidFill>
                  <a:schemeClr val="bg1">
                    <a:lumMod val="75000"/>
                  </a:schemeClr>
                </a:solidFill>
                <a:effectLst>
                  <a:outerShdw blurRad="38100" dist="38100" dir="2700000" algn="tl">
                    <a:srgbClr val="000000">
                      <a:alpha val="43137"/>
                    </a:srgbClr>
                  </a:outerShdw>
                </a:effectLst>
                <a:cs typeface="+mn-cs"/>
              </a:rPr>
              <a:t>Isolated</a:t>
            </a:r>
            <a:r>
              <a:rPr lang="it-IT" sz="2400" u="sng" dirty="0">
                <a:solidFill>
                  <a:schemeClr val="bg1">
                    <a:lumMod val="75000"/>
                  </a:schemeClr>
                </a:solidFill>
                <a:effectLst>
                  <a:outerShdw blurRad="38100" dist="38100" dir="2700000" algn="tl">
                    <a:srgbClr val="000000">
                      <a:alpha val="43137"/>
                    </a:srgbClr>
                  </a:outerShdw>
                </a:effectLst>
                <a:cs typeface="+mn-cs"/>
              </a:rPr>
              <a:t> </a:t>
            </a:r>
            <a:r>
              <a:rPr lang="it-IT" sz="2400" u="sng" dirty="0" err="1">
                <a:solidFill>
                  <a:schemeClr val="bg1">
                    <a:lumMod val="75000"/>
                  </a:schemeClr>
                </a:solidFill>
                <a:effectLst>
                  <a:outerShdw blurRad="38100" dist="38100" dir="2700000" algn="tl">
                    <a:srgbClr val="000000">
                      <a:alpha val="43137"/>
                    </a:srgbClr>
                  </a:outerShdw>
                </a:effectLst>
                <a:cs typeface="+mn-cs"/>
              </a:rPr>
              <a:t>Pituitary</a:t>
            </a:r>
            <a:r>
              <a:rPr lang="it-IT" sz="2400" u="sng" dirty="0">
                <a:solidFill>
                  <a:schemeClr val="bg1">
                    <a:lumMod val="75000"/>
                  </a:schemeClr>
                </a:solidFill>
                <a:effectLst>
                  <a:outerShdw blurRad="38100" dist="38100" dir="2700000" algn="tl">
                    <a:srgbClr val="000000">
                      <a:alpha val="43137"/>
                    </a:srgbClr>
                  </a:outerShdw>
                </a:effectLst>
                <a:cs typeface="+mn-cs"/>
              </a:rPr>
              <a:t> </a:t>
            </a:r>
            <a:r>
              <a:rPr lang="it-IT" sz="2400" u="sng" dirty="0" err="1">
                <a:solidFill>
                  <a:schemeClr val="bg1">
                    <a:lumMod val="75000"/>
                  </a:schemeClr>
                </a:solidFill>
                <a:effectLst>
                  <a:outerShdw blurRad="38100" dist="38100" dir="2700000" algn="tl">
                    <a:srgbClr val="000000">
                      <a:alpha val="43137"/>
                    </a:srgbClr>
                  </a:outerShdw>
                </a:effectLst>
                <a:cs typeface="+mn-cs"/>
              </a:rPr>
              <a:t>Adenomas</a:t>
            </a:r>
            <a:r>
              <a:rPr lang="it-IT" sz="2400" u="sng" dirty="0">
                <a:solidFill>
                  <a:schemeClr val="bg1">
                    <a:lumMod val="75000"/>
                  </a:schemeClr>
                </a:solidFill>
                <a:effectLst>
                  <a:outerShdw blurRad="38100" dist="38100" dir="2700000" algn="tl">
                    <a:srgbClr val="000000">
                      <a:alpha val="43137"/>
                    </a:srgbClr>
                  </a:outerShdw>
                </a:effectLst>
                <a:cs typeface="+mn-cs"/>
              </a:rPr>
              <a:t>: FIPA</a:t>
            </a:r>
          </a:p>
          <a:p>
            <a:pPr>
              <a:lnSpc>
                <a:spcPct val="150000"/>
              </a:lnSpc>
              <a:defRPr/>
            </a:pPr>
            <a:r>
              <a:rPr lang="en-US" sz="2000" dirty="0">
                <a:solidFill>
                  <a:schemeClr val="bg1">
                    <a:lumMod val="75000"/>
                  </a:schemeClr>
                </a:solidFill>
                <a:effectLst>
                  <a:outerShdw blurRad="38100" dist="38100" dir="2700000" algn="tl">
                    <a:srgbClr val="000000">
                      <a:alpha val="43137"/>
                    </a:srgbClr>
                  </a:outerShdw>
                </a:effectLst>
                <a:cs typeface="+mn-cs"/>
              </a:rPr>
              <a:t>pituitary adenomas </a:t>
            </a:r>
            <a:r>
              <a:rPr lang="en-US" sz="2000" dirty="0" err="1">
                <a:solidFill>
                  <a:schemeClr val="bg1">
                    <a:lumMod val="75000"/>
                  </a:schemeClr>
                </a:solidFill>
                <a:effectLst>
                  <a:outerShdw blurRad="38100" dist="38100" dir="2700000" algn="tl">
                    <a:srgbClr val="000000">
                      <a:alpha val="43137"/>
                    </a:srgbClr>
                  </a:outerShdw>
                </a:effectLst>
                <a:cs typeface="+mn-cs"/>
              </a:rPr>
              <a:t>occuring</a:t>
            </a:r>
            <a:r>
              <a:rPr lang="en-US" sz="2000" dirty="0">
                <a:solidFill>
                  <a:schemeClr val="bg1">
                    <a:lumMod val="75000"/>
                  </a:schemeClr>
                </a:solidFill>
                <a:effectLst>
                  <a:outerShdw blurRad="38100" dist="38100" dir="2700000" algn="tl">
                    <a:srgbClr val="000000">
                      <a:alpha val="43137"/>
                    </a:srgbClr>
                  </a:outerShdw>
                </a:effectLst>
                <a:cs typeface="+mn-cs"/>
              </a:rPr>
              <a:t> in a familial setting </a:t>
            </a:r>
          </a:p>
          <a:p>
            <a:pPr>
              <a:lnSpc>
                <a:spcPct val="150000"/>
              </a:lnSpc>
              <a:defRPr/>
            </a:pPr>
            <a:r>
              <a:rPr lang="en-US" sz="2000" dirty="0">
                <a:solidFill>
                  <a:schemeClr val="bg1">
                    <a:lumMod val="75000"/>
                  </a:schemeClr>
                </a:solidFill>
                <a:effectLst>
                  <a:outerShdw blurRad="38100" dist="38100" dir="2700000" algn="tl">
                    <a:srgbClr val="000000">
                      <a:alpha val="43137"/>
                    </a:srgbClr>
                  </a:outerShdw>
                </a:effectLst>
                <a:cs typeface="+mn-cs"/>
              </a:rPr>
              <a:t>without MEN1 or Carney complex mutations, </a:t>
            </a:r>
          </a:p>
          <a:p>
            <a:pPr>
              <a:lnSpc>
                <a:spcPct val="150000"/>
              </a:lnSpc>
              <a:defRPr/>
            </a:pPr>
            <a:r>
              <a:rPr lang="en-US" sz="2000" dirty="0">
                <a:solidFill>
                  <a:schemeClr val="bg1">
                    <a:lumMod val="75000"/>
                  </a:schemeClr>
                </a:solidFill>
                <a:effectLst>
                  <a:outerShdw blurRad="38100" dist="38100" dir="2700000" algn="tl">
                    <a:srgbClr val="000000">
                      <a:alpha val="43137"/>
                    </a:srgbClr>
                  </a:outerShdw>
                </a:effectLst>
                <a:cs typeface="+mn-cs"/>
              </a:rPr>
              <a:t>including </a:t>
            </a:r>
            <a:r>
              <a:rPr lang="en-US" sz="2000" dirty="0" err="1">
                <a:solidFill>
                  <a:schemeClr val="bg1">
                    <a:lumMod val="75000"/>
                  </a:schemeClr>
                </a:solidFill>
                <a:effectLst>
                  <a:outerShdw blurRad="38100" dist="38100" dir="2700000" algn="tl">
                    <a:srgbClr val="000000">
                      <a:alpha val="43137"/>
                    </a:srgbClr>
                  </a:outerShdw>
                </a:effectLst>
                <a:cs typeface="+mn-cs"/>
              </a:rPr>
              <a:t>somatotropinomas</a:t>
            </a:r>
            <a:r>
              <a:rPr lang="en-US" sz="2000" dirty="0">
                <a:solidFill>
                  <a:schemeClr val="bg1">
                    <a:lumMod val="75000"/>
                  </a:schemeClr>
                </a:solidFill>
                <a:effectLst>
                  <a:outerShdw blurRad="38100" dist="38100" dir="2700000" algn="tl">
                    <a:srgbClr val="000000">
                      <a:alpha val="43137"/>
                    </a:srgbClr>
                  </a:outerShdw>
                </a:effectLst>
                <a:cs typeface="+mn-cs"/>
              </a:rPr>
              <a:t>, </a:t>
            </a:r>
            <a:r>
              <a:rPr lang="en-US" sz="2000" dirty="0" err="1">
                <a:solidFill>
                  <a:schemeClr val="bg1">
                    <a:lumMod val="75000"/>
                  </a:schemeClr>
                </a:solidFill>
                <a:effectLst>
                  <a:outerShdw blurRad="38100" dist="38100" dir="2700000" algn="tl">
                    <a:srgbClr val="000000">
                      <a:alpha val="43137"/>
                    </a:srgbClr>
                  </a:outerShdw>
                </a:effectLst>
                <a:cs typeface="+mn-cs"/>
              </a:rPr>
              <a:t>prolactinomas</a:t>
            </a:r>
            <a:r>
              <a:rPr lang="en-US" sz="2000" dirty="0">
                <a:solidFill>
                  <a:schemeClr val="bg1">
                    <a:lumMod val="75000"/>
                  </a:schemeClr>
                </a:solidFill>
                <a:effectLst>
                  <a:outerShdw blurRad="38100" dist="38100" dir="2700000" algn="tl">
                    <a:srgbClr val="000000">
                      <a:alpha val="43137"/>
                    </a:srgbClr>
                  </a:outerShdw>
                </a:effectLst>
                <a:cs typeface="+mn-cs"/>
              </a:rPr>
              <a:t>, and </a:t>
            </a:r>
            <a:r>
              <a:rPr lang="en-US" sz="2000" dirty="0" err="1">
                <a:solidFill>
                  <a:schemeClr val="bg1">
                    <a:lumMod val="75000"/>
                  </a:schemeClr>
                </a:solidFill>
                <a:effectLst>
                  <a:outerShdw blurRad="38100" dist="38100" dir="2700000" algn="tl">
                    <a:srgbClr val="000000">
                      <a:alpha val="43137"/>
                    </a:srgbClr>
                  </a:outerShdw>
                </a:effectLst>
                <a:cs typeface="+mn-cs"/>
              </a:rPr>
              <a:t>nonsecreting</a:t>
            </a:r>
            <a:r>
              <a:rPr lang="en-US" sz="2000" dirty="0">
                <a:solidFill>
                  <a:schemeClr val="bg1">
                    <a:lumMod val="75000"/>
                  </a:schemeClr>
                </a:solidFill>
                <a:effectLst>
                  <a:outerShdw blurRad="38100" dist="38100" dir="2700000" algn="tl">
                    <a:srgbClr val="000000">
                      <a:alpha val="43137"/>
                    </a:srgbClr>
                  </a:outerShdw>
                </a:effectLst>
                <a:cs typeface="+mn-cs"/>
              </a:rPr>
              <a:t> pituitary adenomas</a:t>
            </a:r>
            <a:endParaRPr lang="it-IT" sz="2000" dirty="0">
              <a:solidFill>
                <a:schemeClr val="bg1">
                  <a:lumMod val="75000"/>
                </a:schemeClr>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288925" y="1331913"/>
            <a:ext cx="1014413" cy="646112"/>
          </a:xfrm>
          <a:prstGeom prst="rect">
            <a:avLst/>
          </a:prstGeom>
          <a:solidFill>
            <a:schemeClr val="tx1"/>
          </a:solidFill>
          <a:ln>
            <a:solidFill>
              <a:srgbClr val="FF0066"/>
            </a:solidFill>
          </a:ln>
        </p:spPr>
        <p:txBody>
          <a:bodyPr wrap="none">
            <a:spAutoFit/>
          </a:bodyPr>
          <a:lstStyle/>
          <a:p>
            <a:pPr>
              <a:defRPr/>
            </a:pPr>
            <a:r>
              <a:rPr lang="it-IT" sz="3600" dirty="0">
                <a:solidFill>
                  <a:srgbClr val="FF0066"/>
                </a:solidFill>
                <a:effectLst>
                  <a:outerShdw blurRad="38100" dist="38100" dir="2700000" algn="tl">
                    <a:srgbClr val="000000"/>
                  </a:outerShdw>
                </a:effectLst>
                <a:cs typeface="+mn-cs"/>
              </a:rPr>
              <a:t>AIP</a:t>
            </a:r>
            <a:endParaRPr lang="it-IT" sz="3600" dirty="0">
              <a:solidFill>
                <a:srgbClr val="FF0066"/>
              </a:solidFill>
              <a:cs typeface="+mn-cs"/>
            </a:endParaRPr>
          </a:p>
        </p:txBody>
      </p:sp>
      <p:pic>
        <p:nvPicPr>
          <p:cNvPr id="96258" name="Picture 2"/>
          <p:cNvPicPr>
            <a:picLocks noChangeAspect="1" noChangeArrowheads="1"/>
          </p:cNvPicPr>
          <p:nvPr/>
        </p:nvPicPr>
        <p:blipFill>
          <a:blip r:embed="rId3">
            <a:lum contrast="12000"/>
          </a:blip>
          <a:srcRect b="45013"/>
          <a:stretch>
            <a:fillRect/>
          </a:stretch>
        </p:blipFill>
        <p:spPr bwMode="auto">
          <a:xfrm>
            <a:off x="1795463" y="1143000"/>
            <a:ext cx="5688012" cy="2074863"/>
          </a:xfrm>
          <a:prstGeom prst="rect">
            <a:avLst/>
          </a:prstGeom>
          <a:noFill/>
          <a:ln w="9525">
            <a:noFill/>
            <a:miter lim="800000"/>
            <a:headEnd/>
            <a:tailEnd/>
          </a:ln>
        </p:spPr>
      </p:pic>
      <p:pic>
        <p:nvPicPr>
          <p:cNvPr id="96259" name="Picture 3"/>
          <p:cNvPicPr>
            <a:picLocks noChangeAspect="1" noChangeArrowheads="1"/>
          </p:cNvPicPr>
          <p:nvPr/>
        </p:nvPicPr>
        <p:blipFill>
          <a:blip r:embed="rId4"/>
          <a:srcRect/>
          <a:stretch>
            <a:fillRect/>
          </a:stretch>
        </p:blipFill>
        <p:spPr bwMode="auto">
          <a:xfrm>
            <a:off x="1938338" y="3581400"/>
            <a:ext cx="5408612" cy="301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305"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11" name="Rettangolo 10"/>
          <p:cNvSpPr/>
          <p:nvPr/>
        </p:nvSpPr>
        <p:spPr>
          <a:xfrm>
            <a:off x="714375" y="4164013"/>
            <a:ext cx="7572375" cy="457200"/>
          </a:xfrm>
          <a:prstGeom prst="rect">
            <a:avLst/>
          </a:prstGeom>
        </p:spPr>
        <p:txBody>
          <a:bodyPr>
            <a:spAutoFit/>
          </a:bodyPr>
          <a:lstStyle/>
          <a:p>
            <a:pPr>
              <a:spcBef>
                <a:spcPct val="20000"/>
              </a:spcBef>
              <a:buClr>
                <a:schemeClr val="accent2"/>
              </a:buClr>
              <a:defRPr/>
            </a:pPr>
            <a:r>
              <a:rPr lang="en-US" sz="2400" kern="0" dirty="0">
                <a:effectLst>
                  <a:outerShdw blurRad="38100" dist="38100" dir="2700000" algn="tl">
                    <a:srgbClr val="000000">
                      <a:alpha val="43137"/>
                    </a:srgbClr>
                  </a:outerShdw>
                </a:effectLst>
                <a:cs typeface="+mn-cs"/>
              </a:rPr>
              <a:t>AIP mutated animals develop pituitary adenomas</a:t>
            </a:r>
          </a:p>
        </p:txBody>
      </p:sp>
      <p:pic>
        <p:nvPicPr>
          <p:cNvPr id="98307" name="Picture 9"/>
          <p:cNvPicPr>
            <a:picLocks noChangeAspect="1" noChangeArrowheads="1"/>
          </p:cNvPicPr>
          <p:nvPr/>
        </p:nvPicPr>
        <p:blipFill>
          <a:blip r:embed="rId3"/>
          <a:srcRect/>
          <a:stretch>
            <a:fillRect/>
          </a:stretch>
        </p:blipFill>
        <p:spPr bwMode="auto">
          <a:xfrm>
            <a:off x="2090738" y="1681163"/>
            <a:ext cx="4414837" cy="2528887"/>
          </a:xfrm>
          <a:prstGeom prst="rect">
            <a:avLst/>
          </a:prstGeom>
          <a:noFill/>
          <a:ln w="9525">
            <a:noFill/>
            <a:miter lim="800000"/>
            <a:headEnd/>
            <a:tailEnd/>
          </a:ln>
        </p:spPr>
      </p:pic>
      <p:sp>
        <p:nvSpPr>
          <p:cNvPr id="13" name="Rettangolo 12"/>
          <p:cNvSpPr/>
          <p:nvPr/>
        </p:nvSpPr>
        <p:spPr>
          <a:xfrm>
            <a:off x="2000250" y="1125538"/>
            <a:ext cx="3357563" cy="519112"/>
          </a:xfrm>
          <a:prstGeom prst="rect">
            <a:avLst/>
          </a:prstGeom>
        </p:spPr>
        <p:txBody>
          <a:bodyPr>
            <a:spAutoFit/>
          </a:bodyPr>
          <a:lstStyle/>
          <a:p>
            <a:pPr>
              <a:defRPr/>
            </a:pPr>
            <a:r>
              <a:rPr lang="en-US" sz="2800" u="sng" kern="0" dirty="0">
                <a:solidFill>
                  <a:srgbClr val="FFFFFF"/>
                </a:solidFill>
                <a:effectLst>
                  <a:outerShdw blurRad="38100" dist="38100" dir="2700000" algn="tl">
                    <a:srgbClr val="000000">
                      <a:alpha val="43137"/>
                    </a:srgbClr>
                  </a:outerShdw>
                </a:effectLst>
                <a:cs typeface="+mn-cs"/>
              </a:rPr>
              <a:t>Animal model</a:t>
            </a:r>
            <a:endParaRPr lang="it-IT" sz="2400" dirty="0">
              <a:latin typeface="Times New Roman" pitchFamily="18" charset="0"/>
              <a:cs typeface="+mn-cs"/>
            </a:endParaRPr>
          </a:p>
        </p:txBody>
      </p:sp>
      <p:pic>
        <p:nvPicPr>
          <p:cNvPr id="98309" name="Picture 10"/>
          <p:cNvPicPr>
            <a:picLocks noChangeAspect="1" noChangeArrowheads="1"/>
          </p:cNvPicPr>
          <p:nvPr/>
        </p:nvPicPr>
        <p:blipFill>
          <a:blip r:embed="rId4"/>
          <a:srcRect/>
          <a:stretch>
            <a:fillRect/>
          </a:stretch>
        </p:blipFill>
        <p:spPr bwMode="auto">
          <a:xfrm>
            <a:off x="1357313" y="4625975"/>
            <a:ext cx="2190750" cy="2019300"/>
          </a:xfrm>
          <a:prstGeom prst="rect">
            <a:avLst/>
          </a:prstGeom>
          <a:noFill/>
          <a:ln w="9525">
            <a:noFill/>
            <a:miter lim="800000"/>
            <a:headEnd/>
            <a:tailEnd/>
          </a:ln>
        </p:spPr>
      </p:pic>
      <p:pic>
        <p:nvPicPr>
          <p:cNvPr id="98310" name="Picture 11"/>
          <p:cNvPicPr>
            <a:picLocks noChangeAspect="1" noChangeArrowheads="1"/>
          </p:cNvPicPr>
          <p:nvPr/>
        </p:nvPicPr>
        <p:blipFill>
          <a:blip r:embed="rId5"/>
          <a:srcRect/>
          <a:stretch>
            <a:fillRect/>
          </a:stretch>
        </p:blipFill>
        <p:spPr bwMode="auto">
          <a:xfrm>
            <a:off x="4676775" y="4625975"/>
            <a:ext cx="2181225" cy="2028825"/>
          </a:xfrm>
          <a:prstGeom prst="rect">
            <a:avLst/>
          </a:prstGeom>
          <a:noFill/>
          <a:ln w="9525">
            <a:noFill/>
            <a:miter lim="800000"/>
            <a:headEnd/>
            <a:tailEnd/>
          </a:ln>
        </p:spPr>
      </p:pic>
      <p:sp>
        <p:nvSpPr>
          <p:cNvPr id="98311" name="Freccia a destra 15"/>
          <p:cNvSpPr>
            <a:spLocks noChangeArrowheads="1"/>
          </p:cNvSpPr>
          <p:nvPr/>
        </p:nvSpPr>
        <p:spPr bwMode="auto">
          <a:xfrm>
            <a:off x="3786188" y="5197475"/>
            <a:ext cx="785812" cy="714375"/>
          </a:xfrm>
          <a:prstGeom prst="rightArrow">
            <a:avLst>
              <a:gd name="adj1" fmla="val 50000"/>
              <a:gd name="adj2" fmla="val 49999"/>
            </a:avLst>
          </a:prstGeom>
          <a:solidFill>
            <a:schemeClr val="tx1"/>
          </a:solidFill>
          <a:ln w="9525" algn="ctr">
            <a:solidFill>
              <a:schemeClr val="tx1"/>
            </a:solidFill>
            <a:round/>
            <a:headEnd/>
            <a:tailEnd/>
          </a:ln>
        </p:spPr>
        <p:txBody>
          <a:bodyPr wrap="none"/>
          <a:lstStyle/>
          <a:p>
            <a:endParaRPr lang="it-IT" altLang="it-IT" sz="2400">
              <a:latin typeface="Times New Roman" pitchFamily="18" charset="0"/>
            </a:endParaRPr>
          </a:p>
        </p:txBody>
      </p:sp>
      <p:sp>
        <p:nvSpPr>
          <p:cNvPr id="17" name="Rectángulo 7"/>
          <p:cNvSpPr/>
          <p:nvPr/>
        </p:nvSpPr>
        <p:spPr>
          <a:xfrm>
            <a:off x="2643188" y="6608763"/>
            <a:ext cx="2928937" cy="276225"/>
          </a:xfrm>
          <a:prstGeom prst="rect">
            <a:avLst/>
          </a:prstGeom>
        </p:spPr>
        <p:txBody>
          <a:bodyPr>
            <a:spAutoFit/>
          </a:bodyPr>
          <a:lstStyle/>
          <a:p>
            <a:pPr>
              <a:defRPr/>
            </a:pPr>
            <a:r>
              <a:rPr lang="es-ES" sz="1200" dirty="0">
                <a:effectLst>
                  <a:outerShdw blurRad="38100" dist="38100" dir="2700000" algn="tl">
                    <a:srgbClr val="C0C0C0"/>
                  </a:outerShdw>
                </a:effectLst>
                <a:latin typeface="Times New Roman" pitchFamily="18" charset="0"/>
                <a:cs typeface="+mn-cs"/>
              </a:rPr>
              <a:t>Beckers  et al. Endocr Rev. 2013;34:239-77</a:t>
            </a:r>
          </a:p>
        </p:txBody>
      </p:sp>
      <p:sp>
        <p:nvSpPr>
          <p:cNvPr id="27" name="Rettangolo 26"/>
          <p:cNvSpPr/>
          <p:nvPr/>
        </p:nvSpPr>
        <p:spPr>
          <a:xfrm>
            <a:off x="288925" y="1331913"/>
            <a:ext cx="1014413" cy="646112"/>
          </a:xfrm>
          <a:prstGeom prst="rect">
            <a:avLst/>
          </a:prstGeom>
          <a:solidFill>
            <a:schemeClr val="tx1"/>
          </a:solidFill>
          <a:ln>
            <a:solidFill>
              <a:srgbClr val="FF0066"/>
            </a:solidFill>
          </a:ln>
        </p:spPr>
        <p:txBody>
          <a:bodyPr wrap="none">
            <a:spAutoFit/>
          </a:bodyPr>
          <a:lstStyle/>
          <a:p>
            <a:pPr>
              <a:defRPr/>
            </a:pPr>
            <a:r>
              <a:rPr lang="it-IT" sz="3600" dirty="0">
                <a:solidFill>
                  <a:srgbClr val="FF0066"/>
                </a:solidFill>
                <a:effectLst>
                  <a:outerShdw blurRad="38100" dist="38100" dir="2700000" algn="tl">
                    <a:srgbClr val="000000"/>
                  </a:outerShdw>
                </a:effectLst>
                <a:cs typeface="+mn-cs"/>
              </a:rPr>
              <a:t>AIP</a:t>
            </a:r>
            <a:endParaRPr lang="it-IT" sz="3600" dirty="0">
              <a:solidFill>
                <a:srgbClr val="FF0066"/>
              </a:solidFill>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353"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10" name="Rectangle 2"/>
          <p:cNvSpPr txBox="1">
            <a:spLocks noChangeArrowheads="1"/>
          </p:cNvSpPr>
          <p:nvPr/>
        </p:nvSpPr>
        <p:spPr bwMode="auto">
          <a:xfrm>
            <a:off x="1211263" y="1143000"/>
            <a:ext cx="6529387" cy="792163"/>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8" tIns="44450" rIns="90488" bIns="44450" anchor="ctr" anchorCtr="1"/>
          <a:lstStyle>
            <a:lvl1pPr>
              <a:defRPr sz="2400">
                <a:solidFill>
                  <a:schemeClr val="tx1"/>
                </a:solidFill>
                <a:latin typeface="Arial" charset="0"/>
                <a:ea typeface="ＭＳ Ｐゴシック" charset="0"/>
              </a:defRPr>
            </a:lvl1pPr>
            <a:lvl2pPr>
              <a:defRPr sz="2000">
                <a:solidFill>
                  <a:srgbClr val="FCFEB9"/>
                </a:solidFill>
                <a:latin typeface="Arial"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defRPr/>
            </a:pPr>
            <a:r>
              <a:rPr lang="en-US" sz="3200" dirty="0" smtClean="0">
                <a:effectLst>
                  <a:outerShdw blurRad="38100" dist="38100" dir="2700000" algn="tl">
                    <a:srgbClr val="000000">
                      <a:alpha val="43137"/>
                    </a:srgbClr>
                  </a:outerShdw>
                </a:effectLst>
                <a:latin typeface="Comic Sans MS" pitchFamily="66" charset="0"/>
                <a:cs typeface="ＭＳ Ｐゴシック" charset="0"/>
              </a:rPr>
              <a:t>Prevalence of </a:t>
            </a:r>
            <a:r>
              <a:rPr lang="en-US" sz="3200" i="1" dirty="0" smtClean="0">
                <a:effectLst>
                  <a:outerShdw blurRad="38100" dist="38100" dir="2700000" algn="tl">
                    <a:srgbClr val="000000">
                      <a:alpha val="43137"/>
                    </a:srgbClr>
                  </a:outerShdw>
                </a:effectLst>
                <a:latin typeface="Comic Sans MS" pitchFamily="66" charset="0"/>
                <a:cs typeface="ＭＳ Ｐゴシック" charset="0"/>
              </a:rPr>
              <a:t>AIP </a:t>
            </a:r>
            <a:r>
              <a:rPr lang="en-US" sz="3200" dirty="0" smtClean="0">
                <a:effectLst>
                  <a:outerShdw blurRad="38100" dist="38100" dir="2700000" algn="tl">
                    <a:srgbClr val="000000">
                      <a:alpha val="43137"/>
                    </a:srgbClr>
                  </a:outerShdw>
                </a:effectLst>
                <a:latin typeface="Comic Sans MS" pitchFamily="66" charset="0"/>
                <a:cs typeface="ＭＳ Ｐゴシック" charset="0"/>
              </a:rPr>
              <a:t>mutations</a:t>
            </a:r>
            <a:endParaRPr lang="it-IT" sz="3200" dirty="0" smtClean="0">
              <a:effectLst>
                <a:outerShdw blurRad="38100" dist="38100" dir="2700000" algn="tl">
                  <a:srgbClr val="000000">
                    <a:alpha val="43137"/>
                  </a:srgbClr>
                </a:outerShdw>
              </a:effectLst>
              <a:latin typeface="Comic Sans MS" pitchFamily="66" charset="0"/>
              <a:cs typeface="ＭＳ Ｐゴシック" charset="0"/>
            </a:endParaRPr>
          </a:p>
        </p:txBody>
      </p:sp>
      <p:graphicFrame>
        <p:nvGraphicFramePr>
          <p:cNvPr id="11" name="Tableau 5"/>
          <p:cNvGraphicFramePr>
            <a:graphicFrameLocks noGrp="1"/>
          </p:cNvGraphicFramePr>
          <p:nvPr/>
        </p:nvGraphicFramePr>
        <p:xfrm>
          <a:off x="573706" y="2068158"/>
          <a:ext cx="7739099" cy="4646990"/>
        </p:xfrm>
        <a:graphic>
          <a:graphicData uri="http://schemas.openxmlformats.org/drawingml/2006/table">
            <a:tbl>
              <a:tblPr>
                <a:tableStyleId>{284E427A-3D55-4303-BF80-6455036E1DE7}</a:tableStyleId>
              </a:tblPr>
              <a:tblGrid>
                <a:gridCol w="3542683"/>
                <a:gridCol w="2643206"/>
                <a:gridCol w="1553210"/>
              </a:tblGrid>
              <a:tr h="6177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err="1">
                          <a:ln>
                            <a:noFill/>
                          </a:ln>
                          <a:solidFill>
                            <a:schemeClr val="bg1">
                              <a:lumMod val="50000"/>
                            </a:schemeClr>
                          </a:solidFill>
                          <a:effectLst>
                            <a:outerShdw blurRad="38100" dist="38100" dir="2700000" algn="tl">
                              <a:srgbClr val="000000">
                                <a:alpha val="43137"/>
                              </a:srgbClr>
                            </a:outerShdw>
                          </a:effectLst>
                          <a:latin typeface="Comic Sans MS" pitchFamily="66" charset="0"/>
                        </a:rPr>
                        <a:t>Barlier</a:t>
                      </a:r>
                      <a:r>
                        <a:rPr kumimoji="0" lang="en-US" sz="140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rPr>
                        <a:t> A et al., JCEM 2007</a:t>
                      </a:r>
                      <a:endParaRPr kumimoji="0" lang="fr-BE" sz="1400" b="1" i="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3"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105 Patients with sporadic adenoma</a:t>
                      </a:r>
                      <a:endParaRPr kumimoji="0" lang="en-US" sz="1400" b="0"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0%</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r>
              <a:tr h="552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Stratakis CA et al., Clin Genet 2010</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charset="0"/>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76 pediatric Cushing’s</a:t>
                      </a:r>
                      <a:endParaRPr kumimoji="0" lang="fr-BE" sz="1400" b="0"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1,3%</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r>
              <a:tr h="6177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Cazabat L et al., EJE 2007</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BE"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154 patients with GH secreting pituitary adenomas</a:t>
                      </a:r>
                      <a:endParaRPr kumimoji="0" lang="fr-BE" sz="1400" b="0"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3%</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r>
              <a:tr h="5517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Daly AF et al., JCEM 2007 </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158 patients (FIPA)</a:t>
                      </a:r>
                      <a:endParaRPr kumimoji="0" lang="fr-BE" sz="1400" b="0"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15%</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r>
              <a:tr h="97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BE" sz="140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rPr>
                        <a:t>Tichomirova MA et al.   EJE 2011 </a:t>
                      </a:r>
                      <a:endParaRPr kumimoji="0" lang="nl-BE" sz="1400" b="1" i="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BE" sz="140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rPr>
                        <a:t>163 patients  macroadenoma and </a:t>
                      </a:r>
                      <a:r>
                        <a:rPr kumimoji="0" lang="nl-BE" sz="1400" u="none" strike="noStrike" cap="none" normalizeH="0" baseline="0" dirty="0" smtClean="0">
                          <a:ln>
                            <a:noFill/>
                          </a:ln>
                          <a:solidFill>
                            <a:schemeClr val="bg1">
                              <a:lumMod val="50000"/>
                            </a:schemeClr>
                          </a:solidFill>
                          <a:effectLst>
                            <a:outerShdw blurRad="38100" dist="38100" dir="2700000" algn="tl">
                              <a:srgbClr val="000000">
                                <a:alpha val="43137"/>
                              </a:srgbClr>
                            </a:outerShdw>
                          </a:effectLst>
                          <a:latin typeface="Comic Sans MS" pitchFamily="66" charset="0"/>
                        </a:rPr>
                        <a:t>&lt;30 </a:t>
                      </a:r>
                      <a:r>
                        <a:rPr kumimoji="0" lang="nl-BE" sz="140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rPr>
                        <a:t>yr</a:t>
                      </a:r>
                      <a:endParaRPr kumimoji="0" lang="fr-BE" sz="1400" b="0" i="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BE"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11.7% &lt; 30yr</a:t>
                      </a:r>
                    </a:p>
                    <a:p>
                      <a:pPr marL="0" marR="0" lvl="0" indent="0" algn="l" defTabSz="914400" rtl="0" eaLnBrk="1" fontAlgn="base" latinLnBrk="0" hangingPunct="1">
                        <a:lnSpc>
                          <a:spcPct val="100000"/>
                        </a:lnSpc>
                        <a:spcBef>
                          <a:spcPct val="0"/>
                        </a:spcBef>
                        <a:spcAft>
                          <a:spcPct val="0"/>
                        </a:spcAft>
                        <a:buClrTx/>
                        <a:buSzTx/>
                        <a:buFontTx/>
                        <a:buNone/>
                        <a:tabLst/>
                      </a:pPr>
                      <a:r>
                        <a:rPr kumimoji="0" lang="fr-BE"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20%</a:t>
                      </a:r>
                      <a:r>
                        <a:rPr kumimoji="0" lang="nl-BE"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 &lt;18 yr</a:t>
                      </a:r>
                      <a:r>
                        <a:rPr kumimoji="0" lang="fr-BE"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r>
              <a:tr h="552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err="1">
                          <a:ln>
                            <a:noFill/>
                          </a:ln>
                          <a:solidFill>
                            <a:schemeClr val="bg1">
                              <a:lumMod val="50000"/>
                            </a:schemeClr>
                          </a:solidFill>
                          <a:effectLst>
                            <a:outerShdw blurRad="38100" dist="38100" dir="2700000" algn="tl">
                              <a:srgbClr val="000000">
                                <a:alpha val="43137"/>
                              </a:srgbClr>
                            </a:outerShdw>
                          </a:effectLst>
                          <a:latin typeface="Comic Sans MS" pitchFamily="66" charset="0"/>
                        </a:rPr>
                        <a:t>Stratakis</a:t>
                      </a:r>
                      <a:r>
                        <a:rPr kumimoji="0" lang="en-US" sz="140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rPr>
                        <a:t> CA et al., </a:t>
                      </a:r>
                      <a:r>
                        <a:rPr kumimoji="0" lang="en-US" sz="1400" u="none" strike="noStrike" cap="none" normalizeH="0" baseline="0" dirty="0" err="1">
                          <a:ln>
                            <a:noFill/>
                          </a:ln>
                          <a:solidFill>
                            <a:schemeClr val="bg1">
                              <a:lumMod val="50000"/>
                            </a:schemeClr>
                          </a:solidFill>
                          <a:effectLst>
                            <a:outerShdw blurRad="38100" dist="38100" dir="2700000" algn="tl">
                              <a:srgbClr val="000000">
                                <a:alpha val="43137"/>
                              </a:srgbClr>
                            </a:outerShdw>
                          </a:effectLst>
                          <a:latin typeface="Comic Sans MS" pitchFamily="66" charset="0"/>
                        </a:rPr>
                        <a:t>Clin</a:t>
                      </a:r>
                      <a:r>
                        <a:rPr kumimoji="0" lang="en-US" sz="140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rPr>
                        <a:t> Genet 2010</a:t>
                      </a:r>
                      <a:endParaRPr kumimoji="0" lang="fr-BE" sz="1400" b="1" i="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charset="0"/>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11 pediatric FIPA</a:t>
                      </a:r>
                      <a:endParaRPr kumimoji="0" lang="fr-BE" sz="1400" b="0"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27,2%</a:t>
                      </a:r>
                      <a:endParaRPr kumimoji="0" lang="fr-BE" sz="1400" b="1"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r>
              <a:tr h="7801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BE"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Rostomyan L  et al., Endocrine Abstracts, 2013 </a:t>
                      </a:r>
                      <a:endParaRPr kumimoji="0" lang="fr-FR" sz="1400" b="0"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rPr>
                        <a:t>113 patients with pituitary gigantism</a:t>
                      </a:r>
                      <a:endParaRPr kumimoji="0" lang="fr-BE" sz="1400" b="0" i="0" u="none" strike="noStrike" cap="none" normalizeH="0" baseline="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rPr>
                        <a:t>33%</a:t>
                      </a:r>
                      <a:endParaRPr kumimoji="0" lang="fr-BE" sz="1400" b="1" i="0"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Comic Sans MS" pitchFamily="66" charset="0"/>
                        <a:ea typeface="ＭＳ Ｐゴシック" charset="0"/>
                        <a:cs typeface="Arial" charset="0"/>
                      </a:endParaRPr>
                    </a:p>
                  </a:txBody>
                  <a:tcPr marL="81280" marR="81280" marT="45724" marB="45724" anchor="ctr" horzOverflow="overflow">
                    <a:solidFill>
                      <a:schemeClr val="tx1"/>
                    </a:solidFill>
                  </a:tcPr>
                </a:tc>
              </a:tr>
            </a:tbl>
          </a:graphicData>
        </a:graphic>
      </p:graphicFrame>
      <p:sp>
        <p:nvSpPr>
          <p:cNvPr id="21" name="Rettangolo 20"/>
          <p:cNvSpPr/>
          <p:nvPr/>
        </p:nvSpPr>
        <p:spPr>
          <a:xfrm>
            <a:off x="288925" y="1331913"/>
            <a:ext cx="1014413" cy="646112"/>
          </a:xfrm>
          <a:prstGeom prst="rect">
            <a:avLst/>
          </a:prstGeom>
          <a:solidFill>
            <a:schemeClr val="tx1"/>
          </a:solidFill>
          <a:ln>
            <a:solidFill>
              <a:srgbClr val="FF0066"/>
            </a:solidFill>
          </a:ln>
        </p:spPr>
        <p:txBody>
          <a:bodyPr wrap="none">
            <a:spAutoFit/>
          </a:bodyPr>
          <a:lstStyle/>
          <a:p>
            <a:pPr>
              <a:defRPr/>
            </a:pPr>
            <a:r>
              <a:rPr lang="it-IT" sz="3600" dirty="0">
                <a:solidFill>
                  <a:srgbClr val="FF0066"/>
                </a:solidFill>
                <a:effectLst>
                  <a:outerShdw blurRad="38100" dist="38100" dir="2700000" algn="tl">
                    <a:srgbClr val="000000"/>
                  </a:outerShdw>
                </a:effectLst>
                <a:cs typeface="+mn-cs"/>
              </a:rPr>
              <a:t>AIP</a:t>
            </a:r>
            <a:endParaRPr lang="it-IT" sz="3600" dirty="0">
              <a:solidFill>
                <a:srgbClr val="FF0066"/>
              </a:solidFill>
              <a:cs typeface="+mn-cs"/>
            </a:endParaRPr>
          </a:p>
        </p:txBody>
      </p:sp>
      <p:sp>
        <p:nvSpPr>
          <p:cNvPr id="13" name="Rettangolo arrotondato 12"/>
          <p:cNvSpPr>
            <a:spLocks noChangeArrowheads="1"/>
          </p:cNvSpPr>
          <p:nvPr/>
        </p:nvSpPr>
        <p:spPr bwMode="auto">
          <a:xfrm>
            <a:off x="4000500" y="6000750"/>
            <a:ext cx="3429000" cy="642938"/>
          </a:xfrm>
          <a:prstGeom prst="roundRect">
            <a:avLst>
              <a:gd name="adj" fmla="val 16667"/>
            </a:avLst>
          </a:prstGeom>
          <a:noFill/>
          <a:ln w="57150" algn="ctr">
            <a:solidFill>
              <a:srgbClr val="FF0000"/>
            </a:solidFill>
            <a:round/>
            <a:headEnd/>
            <a:tailEnd/>
          </a:ln>
        </p:spPr>
        <p:txBody>
          <a:bodyPr wrap="none"/>
          <a:lstStyle/>
          <a:p>
            <a:endParaRPr lang="it-IT"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401"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9" name="Rectangle 3"/>
          <p:cNvSpPr txBox="1">
            <a:spLocks noChangeArrowheads="1"/>
          </p:cNvSpPr>
          <p:nvPr/>
        </p:nvSpPr>
        <p:spPr>
          <a:xfrm>
            <a:off x="285750" y="1214438"/>
            <a:ext cx="7772400" cy="1143000"/>
          </a:xfrm>
          <a:prstGeom prst="rect">
            <a:avLst/>
          </a:prstGeom>
        </p:spPr>
        <p:txBody>
          <a:bodyPr/>
          <a:lstStyle/>
          <a:p>
            <a:pPr algn="ctr" fontAlgn="auto">
              <a:spcAft>
                <a:spcPts val="0"/>
              </a:spcAft>
              <a:defRPr/>
            </a:pPr>
            <a:r>
              <a:rPr lang="en-US" sz="2800" i="1" kern="0" dirty="0" err="1">
                <a:effectLst>
                  <a:outerShdw blurRad="38100" dist="38100" dir="2700000" algn="tl">
                    <a:srgbClr val="000000"/>
                  </a:outerShdw>
                </a:effectLst>
                <a:ea typeface="+mj-ea"/>
                <a:cs typeface="+mj-cs"/>
              </a:rPr>
              <a:t>AIP</a:t>
            </a:r>
            <a:r>
              <a:rPr lang="en-US" sz="2800" i="1" kern="0" baseline="30000" dirty="0" err="1">
                <a:effectLst>
                  <a:outerShdw blurRad="38100" dist="38100" dir="2700000" algn="tl">
                    <a:srgbClr val="000000"/>
                  </a:outerShdw>
                </a:effectLst>
                <a:ea typeface="+mj-ea"/>
                <a:cs typeface="+mj-cs"/>
              </a:rPr>
              <a:t>mut</a:t>
            </a:r>
            <a:r>
              <a:rPr lang="en-US" sz="2800" kern="0" baseline="30000" dirty="0">
                <a:effectLst>
                  <a:outerShdw blurRad="38100" dist="38100" dir="2700000" algn="tl">
                    <a:srgbClr val="000000"/>
                  </a:outerShdw>
                </a:effectLst>
                <a:ea typeface="+mj-ea"/>
                <a:cs typeface="+mj-cs"/>
              </a:rPr>
              <a:t> </a:t>
            </a:r>
            <a:r>
              <a:rPr lang="en-US" sz="2800" kern="0" dirty="0" err="1">
                <a:effectLst>
                  <a:outerShdw blurRad="38100" dist="38100" dir="2700000" algn="tl">
                    <a:srgbClr val="000000"/>
                  </a:outerShdw>
                </a:effectLst>
                <a:ea typeface="+mj-ea"/>
                <a:cs typeface="+mj-cs"/>
              </a:rPr>
              <a:t>acromegaly</a:t>
            </a:r>
            <a:r>
              <a:rPr lang="en-US" sz="2800" kern="0" dirty="0">
                <a:effectLst>
                  <a:outerShdw blurRad="38100" dist="38100" dir="2700000" algn="tl">
                    <a:srgbClr val="000000"/>
                  </a:outerShdw>
                </a:effectLst>
                <a:ea typeface="+mj-ea"/>
                <a:cs typeface="+mj-cs"/>
              </a:rPr>
              <a:t>: </a:t>
            </a:r>
          </a:p>
          <a:p>
            <a:pPr algn="ctr" fontAlgn="auto">
              <a:spcAft>
                <a:spcPts val="0"/>
              </a:spcAft>
              <a:defRPr/>
            </a:pPr>
            <a:r>
              <a:rPr lang="en-US" sz="2800" kern="0" dirty="0">
                <a:effectLst>
                  <a:outerShdw blurRad="38100" dist="38100" dir="2700000" algn="tl">
                    <a:srgbClr val="000000"/>
                  </a:outerShdw>
                </a:effectLst>
                <a:ea typeface="+mj-ea"/>
                <a:cs typeface="+mj-cs"/>
              </a:rPr>
              <a:t>Age at First Symptoms</a:t>
            </a:r>
          </a:p>
        </p:txBody>
      </p:sp>
      <p:pic>
        <p:nvPicPr>
          <p:cNvPr id="102403" name="Picture 2"/>
          <p:cNvPicPr>
            <a:picLocks noChangeAspect="1" noChangeArrowheads="1"/>
          </p:cNvPicPr>
          <p:nvPr/>
        </p:nvPicPr>
        <p:blipFill>
          <a:blip r:embed="rId3"/>
          <a:srcRect/>
          <a:stretch>
            <a:fillRect/>
          </a:stretch>
        </p:blipFill>
        <p:spPr bwMode="auto">
          <a:xfrm>
            <a:off x="381000" y="2165350"/>
            <a:ext cx="3771900" cy="3835400"/>
          </a:xfrm>
          <a:prstGeom prst="rect">
            <a:avLst/>
          </a:prstGeom>
          <a:noFill/>
          <a:ln w="9525">
            <a:noFill/>
            <a:miter lim="800000"/>
            <a:headEnd/>
            <a:tailEnd/>
          </a:ln>
        </p:spPr>
      </p:pic>
      <p:pic>
        <p:nvPicPr>
          <p:cNvPr id="102404" name="Picture 4"/>
          <p:cNvPicPr>
            <a:picLocks noChangeAspect="1" noChangeArrowheads="1"/>
          </p:cNvPicPr>
          <p:nvPr/>
        </p:nvPicPr>
        <p:blipFill>
          <a:blip r:embed="rId4"/>
          <a:srcRect/>
          <a:stretch>
            <a:fillRect/>
          </a:stretch>
        </p:blipFill>
        <p:spPr bwMode="auto">
          <a:xfrm>
            <a:off x="4648200" y="2178050"/>
            <a:ext cx="3822700" cy="3810000"/>
          </a:xfrm>
          <a:prstGeom prst="rect">
            <a:avLst/>
          </a:prstGeom>
          <a:noFill/>
          <a:ln w="9525">
            <a:noFill/>
            <a:miter lim="800000"/>
            <a:headEnd/>
            <a:tailEnd/>
          </a:ln>
        </p:spPr>
      </p:pic>
      <p:sp>
        <p:nvSpPr>
          <p:cNvPr id="12" name="Rectangle 4"/>
          <p:cNvSpPr>
            <a:spLocks noChangeArrowheads="1"/>
          </p:cNvSpPr>
          <p:nvPr/>
        </p:nvSpPr>
        <p:spPr bwMode="auto">
          <a:xfrm>
            <a:off x="2857500" y="6510338"/>
            <a:ext cx="3819525" cy="276225"/>
          </a:xfrm>
          <a:prstGeom prst="rect">
            <a:avLst/>
          </a:prstGeom>
          <a:noFill/>
          <a:ln w="9525">
            <a:noFill/>
            <a:miter lim="800000"/>
            <a:headEnd/>
            <a:tailEnd/>
          </a:ln>
        </p:spPr>
        <p:txBody>
          <a:bodyPr wrap="none">
            <a:spAutoFit/>
          </a:bodyPr>
          <a:lstStyle/>
          <a:p>
            <a:pPr>
              <a:defRPr/>
            </a:pPr>
            <a:r>
              <a:rPr lang="en-US" sz="1200" b="1" dirty="0">
                <a:latin typeface="+mn-lt"/>
                <a:cs typeface="+mn-cs"/>
              </a:rPr>
              <a:t>Daly et al.  J </a:t>
            </a:r>
            <a:r>
              <a:rPr lang="en-US" sz="1200" b="1" dirty="0" err="1">
                <a:latin typeface="+mn-lt"/>
                <a:cs typeface="+mn-cs"/>
              </a:rPr>
              <a:t>Clin</a:t>
            </a:r>
            <a:r>
              <a:rPr lang="en-US" sz="1200" b="1" dirty="0">
                <a:latin typeface="+mn-lt"/>
                <a:cs typeface="+mn-cs"/>
              </a:rPr>
              <a:t> </a:t>
            </a:r>
            <a:r>
              <a:rPr lang="en-US" sz="1200" b="1" dirty="0" err="1">
                <a:latin typeface="+mn-lt"/>
                <a:cs typeface="+mn-cs"/>
              </a:rPr>
              <a:t>Endocrinol</a:t>
            </a:r>
            <a:r>
              <a:rPr lang="en-US" sz="1200" b="1" dirty="0">
                <a:latin typeface="+mn-lt"/>
                <a:cs typeface="+mn-cs"/>
              </a:rPr>
              <a:t> </a:t>
            </a:r>
            <a:r>
              <a:rPr lang="en-US" sz="1200" b="1" dirty="0" err="1">
                <a:latin typeface="+mn-lt"/>
                <a:cs typeface="+mn-cs"/>
              </a:rPr>
              <a:t>Metab</a:t>
            </a:r>
            <a:r>
              <a:rPr lang="en-US" sz="1200" b="1" dirty="0">
                <a:latin typeface="+mn-lt"/>
                <a:cs typeface="+mn-cs"/>
              </a:rPr>
              <a:t> 2010 ;95:E373-83. </a:t>
            </a:r>
          </a:p>
        </p:txBody>
      </p:sp>
      <p:sp>
        <p:nvSpPr>
          <p:cNvPr id="13" name="Rectangle 3"/>
          <p:cNvSpPr txBox="1">
            <a:spLocks noChangeArrowheads="1"/>
          </p:cNvSpPr>
          <p:nvPr/>
        </p:nvSpPr>
        <p:spPr>
          <a:xfrm>
            <a:off x="1647825" y="6000750"/>
            <a:ext cx="5495925" cy="642938"/>
          </a:xfrm>
          <a:prstGeom prst="rect">
            <a:avLst/>
          </a:prstGeom>
        </p:spPr>
        <p:txBody>
          <a:bodyPr/>
          <a:lstStyle/>
          <a:p>
            <a:pPr algn="ctr" fontAlgn="auto">
              <a:spcAft>
                <a:spcPts val="0"/>
              </a:spcAft>
              <a:defRPr/>
            </a:pPr>
            <a:r>
              <a:rPr lang="en-US" sz="2800" kern="0" dirty="0">
                <a:effectLst>
                  <a:outerShdw blurRad="38100" dist="38100" dir="2700000" algn="tl">
                    <a:srgbClr val="000000"/>
                  </a:outerShdw>
                </a:effectLst>
                <a:ea typeface="+mj-ea"/>
                <a:cs typeface="+mj-cs"/>
              </a:rPr>
              <a:t>Younger a</a:t>
            </a:r>
            <a:r>
              <a:rPr lang="en-US" sz="2800" kern="0" dirty="0" err="1">
                <a:effectLst>
                  <a:outerShdw blurRad="38100" dist="38100" dir="2700000" algn="tl">
                    <a:srgbClr val="000000"/>
                  </a:outerShdw>
                </a:effectLst>
                <a:ea typeface="+mj-ea"/>
                <a:cs typeface="+mj-cs"/>
              </a:rPr>
              <a:t>ge</a:t>
            </a:r>
            <a:r>
              <a:rPr lang="en-US" sz="2800" kern="0" dirty="0">
                <a:effectLst>
                  <a:outerShdw blurRad="38100" dist="38100" dir="2700000" algn="tl">
                    <a:srgbClr val="000000"/>
                  </a:outerShdw>
                </a:effectLst>
                <a:ea typeface="+mj-ea"/>
                <a:cs typeface="+mj-cs"/>
              </a:rPr>
              <a:t> at first s</a:t>
            </a:r>
            <a:r>
              <a:rPr lang="en-US" sz="2800" kern="0" dirty="0" err="1">
                <a:effectLst>
                  <a:outerShdw blurRad="38100" dist="38100" dir="2700000" algn="tl">
                    <a:srgbClr val="000000"/>
                  </a:outerShdw>
                </a:effectLst>
                <a:ea typeface="+mj-ea"/>
                <a:cs typeface="+mj-cs"/>
              </a:rPr>
              <a:t>ymptoms</a:t>
            </a:r>
            <a:endParaRPr lang="en-US" sz="2800" kern="0" dirty="0">
              <a:effectLst>
                <a:outerShdw blurRad="38100" dist="38100" dir="2700000" algn="tl">
                  <a:srgbClr val="000000"/>
                </a:outerShdw>
              </a:effectLst>
              <a:ea typeface="+mj-ea"/>
              <a:cs typeface="+mj-cs"/>
            </a:endParaRPr>
          </a:p>
        </p:txBody>
      </p:sp>
      <p:sp>
        <p:nvSpPr>
          <p:cNvPr id="26" name="Rettangolo 25"/>
          <p:cNvSpPr/>
          <p:nvPr/>
        </p:nvSpPr>
        <p:spPr>
          <a:xfrm>
            <a:off x="288925" y="1331913"/>
            <a:ext cx="1014413" cy="646112"/>
          </a:xfrm>
          <a:prstGeom prst="rect">
            <a:avLst/>
          </a:prstGeom>
          <a:solidFill>
            <a:schemeClr val="tx1"/>
          </a:solidFill>
          <a:ln>
            <a:solidFill>
              <a:srgbClr val="FF0066"/>
            </a:solidFill>
          </a:ln>
        </p:spPr>
        <p:txBody>
          <a:bodyPr wrap="none">
            <a:spAutoFit/>
          </a:bodyPr>
          <a:lstStyle/>
          <a:p>
            <a:pPr>
              <a:defRPr/>
            </a:pPr>
            <a:r>
              <a:rPr lang="it-IT" sz="3600" dirty="0">
                <a:solidFill>
                  <a:srgbClr val="FF0066"/>
                </a:solidFill>
                <a:effectLst>
                  <a:outerShdw blurRad="38100" dist="38100" dir="2700000" algn="tl">
                    <a:srgbClr val="000000"/>
                  </a:outerShdw>
                </a:effectLst>
                <a:cs typeface="+mn-cs"/>
              </a:rPr>
              <a:t>AIP</a:t>
            </a:r>
            <a:endParaRPr lang="it-IT" sz="3600" dirty="0">
              <a:solidFill>
                <a:srgbClr val="FF0066"/>
              </a:solidFill>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449"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9" name="Rectangle 4"/>
          <p:cNvSpPr txBox="1">
            <a:spLocks noChangeArrowheads="1"/>
          </p:cNvSpPr>
          <p:nvPr/>
        </p:nvSpPr>
        <p:spPr>
          <a:xfrm>
            <a:off x="357188" y="1357313"/>
            <a:ext cx="7772400" cy="1143000"/>
          </a:xfrm>
          <a:prstGeom prst="rect">
            <a:avLst/>
          </a:prstGeom>
        </p:spPr>
        <p:txBody>
          <a:bodyPr/>
          <a:lstStyle/>
          <a:p>
            <a:pPr algn="ctr" fontAlgn="auto">
              <a:spcAft>
                <a:spcPts val="0"/>
              </a:spcAft>
              <a:defRPr/>
            </a:pPr>
            <a:r>
              <a:rPr lang="en-US" sz="2800" i="1" kern="0" dirty="0" err="1">
                <a:effectLst>
                  <a:outerShdw blurRad="38100" dist="38100" dir="2700000" algn="tl">
                    <a:srgbClr val="000000"/>
                  </a:outerShdw>
                </a:effectLst>
                <a:ea typeface="+mj-ea"/>
                <a:cs typeface="+mj-cs"/>
              </a:rPr>
              <a:t>AIP</a:t>
            </a:r>
            <a:r>
              <a:rPr lang="en-US" sz="2800" kern="0" baseline="30000" dirty="0" err="1">
                <a:effectLst>
                  <a:outerShdw blurRad="38100" dist="38100" dir="2700000" algn="tl">
                    <a:srgbClr val="000000"/>
                  </a:outerShdw>
                </a:effectLst>
                <a:ea typeface="+mj-ea"/>
                <a:cs typeface="+mj-cs"/>
              </a:rPr>
              <a:t>mut</a:t>
            </a:r>
            <a:r>
              <a:rPr lang="en-US" sz="2800" kern="0" dirty="0">
                <a:effectLst>
                  <a:outerShdw blurRad="38100" dist="38100" dir="2700000" algn="tl">
                    <a:srgbClr val="000000"/>
                  </a:outerShdw>
                </a:effectLst>
                <a:ea typeface="+mj-ea"/>
                <a:cs typeface="+mj-cs"/>
              </a:rPr>
              <a:t> </a:t>
            </a:r>
            <a:r>
              <a:rPr lang="en-US" sz="2800" kern="0" dirty="0" err="1">
                <a:effectLst>
                  <a:outerShdw blurRad="38100" dist="38100" dir="2700000" algn="tl">
                    <a:srgbClr val="000000"/>
                  </a:outerShdw>
                </a:effectLst>
                <a:ea typeface="+mj-ea"/>
                <a:cs typeface="+mj-cs"/>
              </a:rPr>
              <a:t>acromegaly</a:t>
            </a:r>
            <a:r>
              <a:rPr lang="en-US" sz="2800" kern="0" dirty="0">
                <a:effectLst>
                  <a:outerShdw blurRad="38100" dist="38100" dir="2700000" algn="tl">
                    <a:srgbClr val="000000"/>
                  </a:outerShdw>
                </a:effectLst>
                <a:ea typeface="+mj-ea"/>
                <a:cs typeface="+mj-cs"/>
              </a:rPr>
              <a:t>: </a:t>
            </a:r>
          </a:p>
          <a:p>
            <a:pPr algn="ctr" fontAlgn="auto">
              <a:spcAft>
                <a:spcPts val="0"/>
              </a:spcAft>
              <a:defRPr/>
            </a:pPr>
            <a:r>
              <a:rPr lang="en-US" sz="2800" kern="0" dirty="0">
                <a:effectLst>
                  <a:outerShdw blurRad="38100" dist="38100" dir="2700000" algn="tl">
                    <a:srgbClr val="000000"/>
                  </a:outerShdw>
                </a:effectLst>
                <a:ea typeface="+mj-ea"/>
                <a:cs typeface="+mj-cs"/>
              </a:rPr>
              <a:t>Max Tumor Diameter</a:t>
            </a:r>
          </a:p>
        </p:txBody>
      </p:sp>
      <p:pic>
        <p:nvPicPr>
          <p:cNvPr id="104451" name="Picture 3"/>
          <p:cNvPicPr>
            <a:picLocks noChangeAspect="1" noChangeArrowheads="1"/>
          </p:cNvPicPr>
          <p:nvPr/>
        </p:nvPicPr>
        <p:blipFill>
          <a:blip r:embed="rId3"/>
          <a:srcRect/>
          <a:stretch>
            <a:fillRect/>
          </a:stretch>
        </p:blipFill>
        <p:spPr bwMode="auto">
          <a:xfrm>
            <a:off x="528638" y="2286000"/>
            <a:ext cx="7429500" cy="3759200"/>
          </a:xfrm>
          <a:prstGeom prst="rect">
            <a:avLst/>
          </a:prstGeom>
          <a:noFill/>
          <a:ln w="9525">
            <a:noFill/>
            <a:miter lim="800000"/>
            <a:headEnd/>
            <a:tailEnd/>
          </a:ln>
        </p:spPr>
      </p:pic>
      <p:sp>
        <p:nvSpPr>
          <p:cNvPr id="11" name="Rectangle 4"/>
          <p:cNvSpPr>
            <a:spLocks noChangeArrowheads="1"/>
          </p:cNvSpPr>
          <p:nvPr/>
        </p:nvSpPr>
        <p:spPr bwMode="auto">
          <a:xfrm>
            <a:off x="2333625" y="6438900"/>
            <a:ext cx="3819525" cy="276225"/>
          </a:xfrm>
          <a:prstGeom prst="rect">
            <a:avLst/>
          </a:prstGeom>
          <a:noFill/>
          <a:ln w="9525">
            <a:noFill/>
            <a:miter lim="800000"/>
            <a:headEnd/>
            <a:tailEnd/>
          </a:ln>
        </p:spPr>
        <p:txBody>
          <a:bodyPr wrap="none">
            <a:spAutoFit/>
          </a:bodyPr>
          <a:lstStyle/>
          <a:p>
            <a:pPr>
              <a:defRPr/>
            </a:pPr>
            <a:r>
              <a:rPr lang="en-US" sz="1200" b="1" dirty="0">
                <a:latin typeface="+mn-lt"/>
                <a:cs typeface="+mn-cs"/>
              </a:rPr>
              <a:t>Daly et al.  J </a:t>
            </a:r>
            <a:r>
              <a:rPr lang="en-US" sz="1200" b="1" dirty="0" err="1">
                <a:latin typeface="+mn-lt"/>
                <a:cs typeface="+mn-cs"/>
              </a:rPr>
              <a:t>Clin</a:t>
            </a:r>
            <a:r>
              <a:rPr lang="en-US" sz="1200" b="1" dirty="0">
                <a:latin typeface="+mn-lt"/>
                <a:cs typeface="+mn-cs"/>
              </a:rPr>
              <a:t> </a:t>
            </a:r>
            <a:r>
              <a:rPr lang="en-US" sz="1200" b="1" dirty="0" err="1">
                <a:latin typeface="+mn-lt"/>
                <a:cs typeface="+mn-cs"/>
              </a:rPr>
              <a:t>Endocrinol</a:t>
            </a:r>
            <a:r>
              <a:rPr lang="en-US" sz="1200" b="1" dirty="0">
                <a:latin typeface="+mn-lt"/>
                <a:cs typeface="+mn-cs"/>
              </a:rPr>
              <a:t> </a:t>
            </a:r>
            <a:r>
              <a:rPr lang="en-US" sz="1200" b="1" dirty="0" err="1">
                <a:latin typeface="+mn-lt"/>
                <a:cs typeface="+mn-cs"/>
              </a:rPr>
              <a:t>Metab</a:t>
            </a:r>
            <a:r>
              <a:rPr lang="en-US" sz="1200" b="1" dirty="0">
                <a:latin typeface="+mn-lt"/>
                <a:cs typeface="+mn-cs"/>
              </a:rPr>
              <a:t> 2010 ;95:E373-83. </a:t>
            </a:r>
          </a:p>
        </p:txBody>
      </p:sp>
      <p:sp>
        <p:nvSpPr>
          <p:cNvPr id="12" name="Rectangle 3"/>
          <p:cNvSpPr txBox="1">
            <a:spLocks noChangeArrowheads="1"/>
          </p:cNvSpPr>
          <p:nvPr/>
        </p:nvSpPr>
        <p:spPr>
          <a:xfrm>
            <a:off x="1647825" y="6072188"/>
            <a:ext cx="5495925" cy="642937"/>
          </a:xfrm>
          <a:prstGeom prst="rect">
            <a:avLst/>
          </a:prstGeom>
        </p:spPr>
        <p:txBody>
          <a:bodyPr/>
          <a:lstStyle/>
          <a:p>
            <a:pPr algn="ctr" fontAlgn="auto">
              <a:spcAft>
                <a:spcPts val="0"/>
              </a:spcAft>
              <a:defRPr/>
            </a:pPr>
            <a:r>
              <a:rPr lang="en-US" sz="2800" kern="0" dirty="0">
                <a:effectLst>
                  <a:outerShdw blurRad="38100" dist="38100" dir="2700000" algn="tl">
                    <a:srgbClr val="000000"/>
                  </a:outerShdw>
                </a:effectLst>
                <a:ea typeface="+mj-ea"/>
                <a:cs typeface="+mj-cs"/>
              </a:rPr>
              <a:t>Greater tumor diameter</a:t>
            </a:r>
          </a:p>
        </p:txBody>
      </p:sp>
      <p:sp>
        <p:nvSpPr>
          <p:cNvPr id="25" name="Rettangolo 24"/>
          <p:cNvSpPr/>
          <p:nvPr/>
        </p:nvSpPr>
        <p:spPr>
          <a:xfrm>
            <a:off x="288925" y="1331913"/>
            <a:ext cx="1014413" cy="646112"/>
          </a:xfrm>
          <a:prstGeom prst="rect">
            <a:avLst/>
          </a:prstGeom>
          <a:solidFill>
            <a:schemeClr val="tx1"/>
          </a:solidFill>
          <a:ln>
            <a:solidFill>
              <a:srgbClr val="FF0066"/>
            </a:solidFill>
          </a:ln>
        </p:spPr>
        <p:txBody>
          <a:bodyPr wrap="none">
            <a:spAutoFit/>
          </a:bodyPr>
          <a:lstStyle/>
          <a:p>
            <a:pPr>
              <a:defRPr/>
            </a:pPr>
            <a:r>
              <a:rPr lang="it-IT" sz="3600" dirty="0">
                <a:solidFill>
                  <a:srgbClr val="FF0066"/>
                </a:solidFill>
                <a:effectLst>
                  <a:outerShdw blurRad="38100" dist="38100" dir="2700000" algn="tl">
                    <a:srgbClr val="000000"/>
                  </a:outerShdw>
                </a:effectLst>
                <a:cs typeface="+mn-cs"/>
              </a:rPr>
              <a:t>AIP</a:t>
            </a:r>
            <a:endParaRPr lang="it-IT" sz="3600" dirty="0">
              <a:solidFill>
                <a:srgbClr val="FF0066"/>
              </a:solidFill>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497"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9" name="Rectangle 3"/>
          <p:cNvSpPr txBox="1">
            <a:spLocks noChangeArrowheads="1"/>
          </p:cNvSpPr>
          <p:nvPr/>
        </p:nvSpPr>
        <p:spPr>
          <a:xfrm>
            <a:off x="500063" y="1366838"/>
            <a:ext cx="7772400" cy="1143000"/>
          </a:xfrm>
          <a:prstGeom prst="rect">
            <a:avLst/>
          </a:prstGeom>
        </p:spPr>
        <p:txBody>
          <a:bodyPr/>
          <a:lstStyle/>
          <a:p>
            <a:pPr algn="ctr" fontAlgn="auto">
              <a:spcAft>
                <a:spcPts val="0"/>
              </a:spcAft>
              <a:defRPr/>
            </a:pPr>
            <a:r>
              <a:rPr lang="en-US" sz="2800" i="1" kern="0" dirty="0" err="1">
                <a:effectLst>
                  <a:outerShdw blurRad="38100" dist="38100" dir="2700000" algn="tl">
                    <a:srgbClr val="000000"/>
                  </a:outerShdw>
                </a:effectLst>
                <a:ea typeface="+mj-ea"/>
                <a:cs typeface="+mj-cs"/>
              </a:rPr>
              <a:t>AIP</a:t>
            </a:r>
            <a:r>
              <a:rPr lang="en-US" sz="2800" i="1" kern="0" baseline="30000" dirty="0" err="1">
                <a:effectLst>
                  <a:outerShdw blurRad="38100" dist="38100" dir="2700000" algn="tl">
                    <a:srgbClr val="000000"/>
                  </a:outerShdw>
                </a:effectLst>
                <a:ea typeface="+mj-ea"/>
                <a:cs typeface="+mj-cs"/>
              </a:rPr>
              <a:t>mut</a:t>
            </a:r>
            <a:r>
              <a:rPr lang="en-US" sz="2800" kern="0" baseline="30000" dirty="0">
                <a:effectLst>
                  <a:outerShdw blurRad="38100" dist="38100" dir="2700000" algn="tl">
                    <a:srgbClr val="000000"/>
                  </a:outerShdw>
                </a:effectLst>
                <a:ea typeface="+mj-ea"/>
                <a:cs typeface="+mj-cs"/>
              </a:rPr>
              <a:t> </a:t>
            </a:r>
            <a:r>
              <a:rPr lang="en-US" sz="2800" kern="0" dirty="0" err="1">
                <a:effectLst>
                  <a:outerShdw blurRad="38100" dist="38100" dir="2700000" algn="tl">
                    <a:srgbClr val="000000"/>
                  </a:outerShdw>
                </a:effectLst>
                <a:ea typeface="+mj-ea"/>
                <a:cs typeface="+mj-cs"/>
              </a:rPr>
              <a:t>acromegaly</a:t>
            </a:r>
            <a:r>
              <a:rPr lang="en-US" sz="2800" kern="0" dirty="0">
                <a:effectLst>
                  <a:outerShdw blurRad="38100" dist="38100" dir="2700000" algn="tl">
                    <a:srgbClr val="000000"/>
                  </a:outerShdw>
                </a:effectLst>
                <a:ea typeface="+mj-ea"/>
                <a:cs typeface="+mj-cs"/>
              </a:rPr>
              <a:t>: </a:t>
            </a:r>
          </a:p>
          <a:p>
            <a:pPr algn="ctr" fontAlgn="auto">
              <a:spcAft>
                <a:spcPts val="0"/>
              </a:spcAft>
              <a:defRPr/>
            </a:pPr>
            <a:r>
              <a:rPr lang="en-US" sz="2800" kern="0" dirty="0">
                <a:effectLst>
                  <a:outerShdw blurRad="38100" dist="38100" dir="2700000" algn="tl">
                    <a:srgbClr val="000000"/>
                  </a:outerShdw>
                </a:effectLst>
                <a:ea typeface="+mj-ea"/>
                <a:cs typeface="+mj-cs"/>
              </a:rPr>
              <a:t>GH Secretion</a:t>
            </a:r>
          </a:p>
        </p:txBody>
      </p:sp>
      <p:pic>
        <p:nvPicPr>
          <p:cNvPr id="106499" name="Picture 2"/>
          <p:cNvPicPr>
            <a:picLocks noChangeAspect="1" noChangeArrowheads="1"/>
          </p:cNvPicPr>
          <p:nvPr/>
        </p:nvPicPr>
        <p:blipFill>
          <a:blip r:embed="rId3"/>
          <a:srcRect/>
          <a:stretch>
            <a:fillRect/>
          </a:stretch>
        </p:blipFill>
        <p:spPr bwMode="auto">
          <a:xfrm>
            <a:off x="654050" y="2273300"/>
            <a:ext cx="7462838" cy="3656013"/>
          </a:xfrm>
          <a:prstGeom prst="rect">
            <a:avLst/>
          </a:prstGeom>
          <a:noFill/>
          <a:ln w="9525">
            <a:noFill/>
            <a:miter lim="800000"/>
            <a:headEnd/>
            <a:tailEnd/>
          </a:ln>
        </p:spPr>
      </p:pic>
      <p:sp>
        <p:nvSpPr>
          <p:cNvPr id="11" name="Rectangle 4"/>
          <p:cNvSpPr>
            <a:spLocks noChangeArrowheads="1"/>
          </p:cNvSpPr>
          <p:nvPr/>
        </p:nvSpPr>
        <p:spPr bwMode="auto">
          <a:xfrm>
            <a:off x="2476500" y="6510338"/>
            <a:ext cx="3819525" cy="276225"/>
          </a:xfrm>
          <a:prstGeom prst="rect">
            <a:avLst/>
          </a:prstGeom>
          <a:noFill/>
          <a:ln w="9525">
            <a:noFill/>
            <a:miter lim="800000"/>
            <a:headEnd/>
            <a:tailEnd/>
          </a:ln>
        </p:spPr>
        <p:txBody>
          <a:bodyPr wrap="none">
            <a:spAutoFit/>
          </a:bodyPr>
          <a:lstStyle/>
          <a:p>
            <a:pPr>
              <a:defRPr/>
            </a:pPr>
            <a:r>
              <a:rPr lang="en-US" sz="1200" b="1" dirty="0">
                <a:latin typeface="+mn-lt"/>
                <a:cs typeface="+mn-cs"/>
              </a:rPr>
              <a:t>Daly et al.  J </a:t>
            </a:r>
            <a:r>
              <a:rPr lang="en-US" sz="1200" b="1" dirty="0" err="1">
                <a:latin typeface="+mn-lt"/>
                <a:cs typeface="+mn-cs"/>
              </a:rPr>
              <a:t>Clin</a:t>
            </a:r>
            <a:r>
              <a:rPr lang="en-US" sz="1200" b="1" dirty="0">
                <a:latin typeface="+mn-lt"/>
                <a:cs typeface="+mn-cs"/>
              </a:rPr>
              <a:t> </a:t>
            </a:r>
            <a:r>
              <a:rPr lang="en-US" sz="1200" b="1" dirty="0" err="1">
                <a:latin typeface="+mn-lt"/>
                <a:cs typeface="+mn-cs"/>
              </a:rPr>
              <a:t>Endocrinol</a:t>
            </a:r>
            <a:r>
              <a:rPr lang="en-US" sz="1200" b="1" dirty="0">
                <a:latin typeface="+mn-lt"/>
                <a:cs typeface="+mn-cs"/>
              </a:rPr>
              <a:t> </a:t>
            </a:r>
            <a:r>
              <a:rPr lang="en-US" sz="1200" b="1" dirty="0" err="1">
                <a:latin typeface="+mn-lt"/>
                <a:cs typeface="+mn-cs"/>
              </a:rPr>
              <a:t>Metab</a:t>
            </a:r>
            <a:r>
              <a:rPr lang="en-US" sz="1200" b="1" dirty="0">
                <a:latin typeface="+mn-lt"/>
                <a:cs typeface="+mn-cs"/>
              </a:rPr>
              <a:t> 2010 ;95:E373-83. </a:t>
            </a:r>
          </a:p>
        </p:txBody>
      </p:sp>
      <p:sp>
        <p:nvSpPr>
          <p:cNvPr id="12" name="Rectangle 3"/>
          <p:cNvSpPr txBox="1">
            <a:spLocks noChangeArrowheads="1"/>
          </p:cNvSpPr>
          <p:nvPr/>
        </p:nvSpPr>
        <p:spPr>
          <a:xfrm>
            <a:off x="1647825" y="5929313"/>
            <a:ext cx="5495925" cy="642937"/>
          </a:xfrm>
          <a:prstGeom prst="rect">
            <a:avLst/>
          </a:prstGeom>
        </p:spPr>
        <p:txBody>
          <a:bodyPr/>
          <a:lstStyle/>
          <a:p>
            <a:pPr algn="ctr" fontAlgn="auto">
              <a:spcAft>
                <a:spcPts val="0"/>
              </a:spcAft>
              <a:defRPr/>
            </a:pPr>
            <a:r>
              <a:rPr lang="en-US" sz="2800" kern="0" dirty="0">
                <a:effectLst>
                  <a:outerShdw blurRad="38100" dist="38100" dir="2700000" algn="tl">
                    <a:srgbClr val="000000"/>
                  </a:outerShdw>
                </a:effectLst>
                <a:ea typeface="+mj-ea"/>
                <a:cs typeface="+mj-cs"/>
              </a:rPr>
              <a:t>More robust GH secretion</a:t>
            </a:r>
          </a:p>
        </p:txBody>
      </p:sp>
      <p:sp>
        <p:nvSpPr>
          <p:cNvPr id="25" name="Rettangolo 24"/>
          <p:cNvSpPr/>
          <p:nvPr/>
        </p:nvSpPr>
        <p:spPr>
          <a:xfrm>
            <a:off x="288925" y="1331913"/>
            <a:ext cx="1014413" cy="646112"/>
          </a:xfrm>
          <a:prstGeom prst="rect">
            <a:avLst/>
          </a:prstGeom>
          <a:solidFill>
            <a:schemeClr val="tx1"/>
          </a:solidFill>
          <a:ln>
            <a:solidFill>
              <a:srgbClr val="FF0066"/>
            </a:solidFill>
          </a:ln>
        </p:spPr>
        <p:txBody>
          <a:bodyPr wrap="none">
            <a:spAutoFit/>
          </a:bodyPr>
          <a:lstStyle/>
          <a:p>
            <a:pPr>
              <a:defRPr/>
            </a:pPr>
            <a:r>
              <a:rPr lang="it-IT" sz="3600" dirty="0">
                <a:solidFill>
                  <a:srgbClr val="FF0066"/>
                </a:solidFill>
                <a:effectLst>
                  <a:outerShdw blurRad="38100" dist="38100" dir="2700000" algn="tl">
                    <a:srgbClr val="000000"/>
                  </a:outerShdw>
                </a:effectLst>
                <a:cs typeface="+mn-cs"/>
              </a:rPr>
              <a:t>AIP</a:t>
            </a:r>
            <a:endParaRPr lang="it-IT" sz="3600" dirty="0">
              <a:solidFill>
                <a:srgbClr val="FF0066"/>
              </a:solidFill>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545"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graphicFrame>
        <p:nvGraphicFramePr>
          <p:cNvPr id="10" name="Group 106"/>
          <p:cNvGraphicFramePr>
            <a:graphicFrameLocks/>
          </p:cNvGraphicFramePr>
          <p:nvPr/>
        </p:nvGraphicFramePr>
        <p:xfrm>
          <a:off x="412750" y="2330450"/>
          <a:ext cx="7874000" cy="3384550"/>
        </p:xfrm>
        <a:graphic>
          <a:graphicData uri="http://schemas.openxmlformats.org/drawingml/2006/table">
            <a:tbl>
              <a:tblPr/>
              <a:tblGrid>
                <a:gridCol w="4202430"/>
                <a:gridCol w="1355916"/>
                <a:gridCol w="994092"/>
                <a:gridCol w="1321851"/>
              </a:tblGrid>
              <a:tr h="569572">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80000"/>
                        <a:buFont typeface="Monotype Sorts"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AIP</a:t>
                      </a:r>
                      <a:r>
                        <a:rPr kumimoji="0" lang="en-US" sz="1600" b="0" i="1" u="none" strike="noStrike" cap="none" normalizeH="0" baseline="3000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mut</a:t>
                      </a:r>
                      <a:r>
                        <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 (n=71)</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Control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(n=232)</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P </a:t>
                      </a:r>
                      <a:r>
                        <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value</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9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Disease control (%) </a:t>
                      </a:r>
                      <a:r>
                        <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a:t>
                      </a:r>
                      <a:endParaRPr kumimoji="0" lang="en-US" sz="40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70.4</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80.5</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0.06</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7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Re-operation (%)</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21.9</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5.5</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0.00069</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7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Use of radiotherapy (%)</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41.4</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24.7</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0.15</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5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SA-induced reduction in GH (%) (n=38)</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40</a:t>
                      </a:r>
                      <a:r>
                        <a:rPr kumimoji="0" lang="en-US" sz="1700" b="0" i="1"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 </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75</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0.00037</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5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SA-induced reduction in IGF-I (%) (n=38)</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47.4</a:t>
                      </a:r>
                      <a:r>
                        <a:rPr kumimoji="0" lang="en-US" sz="1700" b="0" i="1"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 </a:t>
                      </a:r>
                      <a:endPar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56</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0.028</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95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SA-induced tumor shrinkage (%) (n=38)</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0</a:t>
                      </a: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41.4</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0.000001</a:t>
                      </a:r>
                      <a:endParaRPr kumimoji="0" lang="en-US" sz="3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Rectangle 4"/>
          <p:cNvSpPr>
            <a:spLocks noChangeArrowheads="1"/>
          </p:cNvSpPr>
          <p:nvPr/>
        </p:nvSpPr>
        <p:spPr bwMode="auto">
          <a:xfrm>
            <a:off x="2714625" y="6510338"/>
            <a:ext cx="3819525" cy="276225"/>
          </a:xfrm>
          <a:prstGeom prst="rect">
            <a:avLst/>
          </a:prstGeom>
          <a:noFill/>
          <a:ln w="9525">
            <a:noFill/>
            <a:miter lim="800000"/>
            <a:headEnd/>
            <a:tailEnd/>
          </a:ln>
        </p:spPr>
        <p:txBody>
          <a:bodyPr wrap="none">
            <a:spAutoFit/>
          </a:bodyPr>
          <a:lstStyle/>
          <a:p>
            <a:pPr>
              <a:defRPr/>
            </a:pPr>
            <a:r>
              <a:rPr lang="en-US" sz="1200" b="1" dirty="0">
                <a:latin typeface="+mn-lt"/>
                <a:cs typeface="+mn-cs"/>
              </a:rPr>
              <a:t>Daly et al.  J </a:t>
            </a:r>
            <a:r>
              <a:rPr lang="en-US" sz="1200" b="1" dirty="0" err="1">
                <a:latin typeface="+mn-lt"/>
                <a:cs typeface="+mn-cs"/>
              </a:rPr>
              <a:t>Clin</a:t>
            </a:r>
            <a:r>
              <a:rPr lang="en-US" sz="1200" b="1" dirty="0">
                <a:latin typeface="+mn-lt"/>
                <a:cs typeface="+mn-cs"/>
              </a:rPr>
              <a:t> </a:t>
            </a:r>
            <a:r>
              <a:rPr lang="en-US" sz="1200" b="1" dirty="0" err="1">
                <a:latin typeface="+mn-lt"/>
                <a:cs typeface="+mn-cs"/>
              </a:rPr>
              <a:t>Endocrinol</a:t>
            </a:r>
            <a:r>
              <a:rPr lang="en-US" sz="1200" b="1" dirty="0">
                <a:latin typeface="+mn-lt"/>
                <a:cs typeface="+mn-cs"/>
              </a:rPr>
              <a:t> </a:t>
            </a:r>
            <a:r>
              <a:rPr lang="en-US" sz="1200" b="1" dirty="0" err="1">
                <a:latin typeface="+mn-lt"/>
                <a:cs typeface="+mn-cs"/>
              </a:rPr>
              <a:t>Metab</a:t>
            </a:r>
            <a:r>
              <a:rPr lang="en-US" sz="1200" b="1" dirty="0">
                <a:latin typeface="+mn-lt"/>
                <a:cs typeface="+mn-cs"/>
              </a:rPr>
              <a:t> 2010 ;95:E373-83. </a:t>
            </a:r>
          </a:p>
        </p:txBody>
      </p:sp>
      <p:sp>
        <p:nvSpPr>
          <p:cNvPr id="12" name="Rectangle 3"/>
          <p:cNvSpPr txBox="1">
            <a:spLocks noChangeArrowheads="1"/>
          </p:cNvSpPr>
          <p:nvPr/>
        </p:nvSpPr>
        <p:spPr>
          <a:xfrm>
            <a:off x="1762125" y="5857875"/>
            <a:ext cx="5495925" cy="642938"/>
          </a:xfrm>
          <a:prstGeom prst="rect">
            <a:avLst/>
          </a:prstGeom>
        </p:spPr>
        <p:txBody>
          <a:bodyPr/>
          <a:lstStyle/>
          <a:p>
            <a:pPr algn="ctr" fontAlgn="auto">
              <a:spcAft>
                <a:spcPts val="0"/>
              </a:spcAft>
              <a:defRPr/>
            </a:pPr>
            <a:r>
              <a:rPr lang="en-US" sz="2800" kern="0" dirty="0">
                <a:effectLst>
                  <a:outerShdw blurRad="38100" dist="38100" dir="2700000" algn="tl">
                    <a:srgbClr val="000000"/>
                  </a:outerShdw>
                </a:effectLst>
                <a:ea typeface="+mj-ea"/>
                <a:cs typeface="+mj-cs"/>
              </a:rPr>
              <a:t>More difficult to treat</a:t>
            </a:r>
          </a:p>
        </p:txBody>
      </p:sp>
      <p:sp>
        <p:nvSpPr>
          <p:cNvPr id="25" name="Rettangolo 24"/>
          <p:cNvSpPr/>
          <p:nvPr/>
        </p:nvSpPr>
        <p:spPr>
          <a:xfrm>
            <a:off x="288925" y="1331913"/>
            <a:ext cx="1014413" cy="646112"/>
          </a:xfrm>
          <a:prstGeom prst="rect">
            <a:avLst/>
          </a:prstGeom>
          <a:solidFill>
            <a:schemeClr val="tx1"/>
          </a:solidFill>
          <a:ln>
            <a:solidFill>
              <a:srgbClr val="FF0066"/>
            </a:solidFill>
          </a:ln>
        </p:spPr>
        <p:txBody>
          <a:bodyPr wrap="none">
            <a:spAutoFit/>
          </a:bodyPr>
          <a:lstStyle/>
          <a:p>
            <a:pPr>
              <a:defRPr/>
            </a:pPr>
            <a:r>
              <a:rPr lang="it-IT" sz="3600" dirty="0">
                <a:solidFill>
                  <a:srgbClr val="FF0066"/>
                </a:solidFill>
                <a:effectLst>
                  <a:outerShdw blurRad="38100" dist="38100" dir="2700000" algn="tl">
                    <a:srgbClr val="000000"/>
                  </a:outerShdw>
                </a:effectLst>
                <a:cs typeface="+mn-cs"/>
              </a:rPr>
              <a:t>AIP</a:t>
            </a:r>
            <a:endParaRPr lang="it-IT" sz="3600" dirty="0">
              <a:solidFill>
                <a:srgbClr val="FF0066"/>
              </a:solidFill>
              <a:cs typeface="+mn-cs"/>
            </a:endParaRPr>
          </a:p>
        </p:txBody>
      </p:sp>
      <p:sp>
        <p:nvSpPr>
          <p:cNvPr id="26" name="Rectangle 3"/>
          <p:cNvSpPr txBox="1">
            <a:spLocks noChangeArrowheads="1"/>
          </p:cNvSpPr>
          <p:nvPr/>
        </p:nvSpPr>
        <p:spPr>
          <a:xfrm>
            <a:off x="500063" y="1366838"/>
            <a:ext cx="7772400" cy="1143000"/>
          </a:xfrm>
          <a:prstGeom prst="rect">
            <a:avLst/>
          </a:prstGeom>
        </p:spPr>
        <p:txBody>
          <a:bodyPr/>
          <a:lstStyle/>
          <a:p>
            <a:pPr algn="ctr" fontAlgn="auto">
              <a:spcAft>
                <a:spcPts val="0"/>
              </a:spcAft>
              <a:defRPr/>
            </a:pPr>
            <a:r>
              <a:rPr lang="en-US" sz="2800" i="1" kern="0" dirty="0" err="1">
                <a:effectLst>
                  <a:outerShdw blurRad="38100" dist="38100" dir="2700000" algn="tl">
                    <a:srgbClr val="000000"/>
                  </a:outerShdw>
                </a:effectLst>
                <a:ea typeface="+mj-ea"/>
                <a:cs typeface="+mj-cs"/>
              </a:rPr>
              <a:t>AIP</a:t>
            </a:r>
            <a:r>
              <a:rPr lang="en-US" sz="2800" i="1" kern="0" baseline="30000" dirty="0" err="1">
                <a:effectLst>
                  <a:outerShdw blurRad="38100" dist="38100" dir="2700000" algn="tl">
                    <a:srgbClr val="000000"/>
                  </a:outerShdw>
                </a:effectLst>
                <a:ea typeface="+mj-ea"/>
                <a:cs typeface="+mj-cs"/>
              </a:rPr>
              <a:t>mut</a:t>
            </a:r>
            <a:r>
              <a:rPr lang="en-US" sz="2800" kern="0" baseline="30000" dirty="0">
                <a:effectLst>
                  <a:outerShdw blurRad="38100" dist="38100" dir="2700000" algn="tl">
                    <a:srgbClr val="000000"/>
                  </a:outerShdw>
                </a:effectLst>
                <a:ea typeface="+mj-ea"/>
                <a:cs typeface="+mj-cs"/>
              </a:rPr>
              <a:t> </a:t>
            </a:r>
            <a:r>
              <a:rPr lang="en-US" sz="2800" kern="0" dirty="0" err="1">
                <a:effectLst>
                  <a:outerShdw blurRad="38100" dist="38100" dir="2700000" algn="tl">
                    <a:srgbClr val="000000"/>
                  </a:outerShdw>
                </a:effectLst>
                <a:ea typeface="+mj-ea"/>
                <a:cs typeface="+mj-cs"/>
              </a:rPr>
              <a:t>acromegaly</a:t>
            </a:r>
            <a:r>
              <a:rPr lang="en-US" sz="2800" kern="0" dirty="0">
                <a:effectLst>
                  <a:outerShdw blurRad="38100" dist="38100" dir="2700000" algn="tl">
                    <a:srgbClr val="000000"/>
                  </a:outerShdw>
                </a:effectLst>
                <a:ea typeface="+mj-ea"/>
                <a:cs typeface="+mj-cs"/>
              </a:rPr>
              <a:t>: </a:t>
            </a:r>
          </a:p>
          <a:p>
            <a:pPr algn="ctr" fontAlgn="auto">
              <a:spcAft>
                <a:spcPts val="0"/>
              </a:spcAft>
              <a:defRPr/>
            </a:pPr>
            <a:r>
              <a:rPr lang="en-US" sz="2800" kern="0" dirty="0">
                <a:effectLst>
                  <a:outerShdw blurRad="38100" dist="38100" dir="2700000" algn="tl">
                    <a:srgbClr val="000000"/>
                  </a:outerShdw>
                </a:effectLst>
                <a:ea typeface="+mj-ea"/>
                <a:cs typeface="+mj-cs"/>
              </a:rPr>
              <a:t>treatment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0290" name="Connettore 1 14"/>
          <p:cNvCxnSpPr>
            <a:cxnSpLocks noChangeShapeType="1"/>
          </p:cNvCxnSpPr>
          <p:nvPr/>
        </p:nvCxnSpPr>
        <p:spPr bwMode="auto">
          <a:xfrm rot="5400000">
            <a:off x="-3428206" y="3429794"/>
            <a:ext cx="6858000" cy="1588"/>
          </a:xfrm>
          <a:prstGeom prst="line">
            <a:avLst/>
          </a:prstGeom>
          <a:noFill/>
          <a:ln w="76200">
            <a:solidFill>
              <a:schemeClr val="bg1"/>
            </a:solidFill>
            <a:round/>
            <a:headEnd/>
            <a:tailEnd/>
          </a:ln>
        </p:spPr>
      </p:cxnSp>
      <p:sp>
        <p:nvSpPr>
          <p:cNvPr id="9" name="Título 1"/>
          <p:cNvSpPr txBox="1">
            <a:spLocks/>
          </p:cNvSpPr>
          <p:nvPr/>
        </p:nvSpPr>
        <p:spPr>
          <a:xfrm>
            <a:off x="214313" y="1223963"/>
            <a:ext cx="7772400" cy="1143000"/>
          </a:xfrm>
          <a:prstGeom prst="rect">
            <a:avLst/>
          </a:prstGeom>
        </p:spPr>
        <p:txBody>
          <a:bodyPr/>
          <a:lstStyle/>
          <a:p>
            <a:pPr algn="ctr" defTabSz="457200" fontAlgn="auto">
              <a:spcAft>
                <a:spcPts val="0"/>
              </a:spcAft>
              <a:defRPr/>
            </a:pPr>
            <a:r>
              <a:rPr lang="es-ES" sz="3600" kern="0" dirty="0">
                <a:effectLst>
                  <a:outerShdw blurRad="38100" dist="38100" dir="2700000" algn="tl">
                    <a:srgbClr val="000000"/>
                  </a:outerShdw>
                </a:effectLst>
                <a:latin typeface="Calibri" panose="020F0502020204030204" pitchFamily="34" charset="0"/>
                <a:ea typeface="+mj-ea"/>
                <a:cs typeface="Calibri" panose="020F0502020204030204" pitchFamily="34" charset="0"/>
              </a:rPr>
              <a:t>Conditions with germline mutations</a:t>
            </a:r>
          </a:p>
        </p:txBody>
      </p:sp>
      <p:grpSp>
        <p:nvGrpSpPr>
          <p:cNvPr id="140292" name="Gruppo 1"/>
          <p:cNvGrpSpPr>
            <a:grpSpLocks/>
          </p:cNvGrpSpPr>
          <p:nvPr/>
        </p:nvGrpSpPr>
        <p:grpSpPr bwMode="auto">
          <a:xfrm>
            <a:off x="1014413" y="1981200"/>
            <a:ext cx="6172200" cy="4484688"/>
            <a:chOff x="1307637" y="2159013"/>
            <a:chExt cx="6172564" cy="4484697"/>
          </a:xfrm>
        </p:grpSpPr>
        <p:sp>
          <p:nvSpPr>
            <p:cNvPr id="11" name="Rombo 10"/>
            <p:cNvSpPr/>
            <p:nvPr/>
          </p:nvSpPr>
          <p:spPr bwMode="auto">
            <a:xfrm>
              <a:off x="2276123" y="2196870"/>
              <a:ext cx="4010389" cy="42531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orma libre 5"/>
            <p:cNvSpPr/>
            <p:nvPr/>
          </p:nvSpPr>
          <p:spPr bwMode="auto">
            <a:xfrm>
              <a:off x="2504865" y="2159013"/>
              <a:ext cx="1564052"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MEN1</a:t>
              </a:r>
            </a:p>
          </p:txBody>
        </p:sp>
        <p:sp>
          <p:nvSpPr>
            <p:cNvPr id="13" name="Forma libre 6"/>
            <p:cNvSpPr/>
            <p:nvPr/>
          </p:nvSpPr>
          <p:spPr bwMode="auto">
            <a:xfrm>
              <a:off x="4458963" y="2159013"/>
              <a:ext cx="1564052"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spcAft>
                  <a:spcPts val="0"/>
                </a:spcAft>
                <a:defRPr/>
              </a:pPr>
              <a:r>
                <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FIPA</a:t>
              </a:r>
            </a:p>
            <a:p>
              <a:pPr algn="ctr" defTabSz="1289050">
                <a:spcAft>
                  <a:spcPts val="0"/>
                </a:spcAft>
                <a:defRPr/>
              </a:pPr>
              <a:r>
                <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AIP</a:t>
              </a:r>
              <a:endPar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endParaRPr>
            </a:p>
          </p:txBody>
        </p:sp>
        <p:sp>
          <p:nvSpPr>
            <p:cNvPr id="16" name="Forma libre 7"/>
            <p:cNvSpPr/>
            <p:nvPr/>
          </p:nvSpPr>
          <p:spPr bwMode="auto">
            <a:xfrm>
              <a:off x="2504865" y="4984986"/>
              <a:ext cx="1564052"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7622949"/>
                <a:satOff val="1656"/>
                <a:lumOff val="-2353"/>
                <a:alphaOff val="0"/>
              </a:schemeClr>
            </a:fillRef>
            <a:effectRef idx="2">
              <a:schemeClr val="accent3">
                <a:hueOff val="7622949"/>
                <a:satOff val="1656"/>
                <a:lumOff val="-2353"/>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MEN4</a:t>
              </a:r>
            </a:p>
          </p:txBody>
        </p:sp>
        <p:sp>
          <p:nvSpPr>
            <p:cNvPr id="17" name="Forma libre 8"/>
            <p:cNvSpPr/>
            <p:nvPr/>
          </p:nvSpPr>
          <p:spPr bwMode="auto">
            <a:xfrm>
              <a:off x="4458962" y="4984986"/>
              <a:ext cx="1898988" cy="1658724"/>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bg1">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11434424"/>
                <a:satOff val="2484"/>
                <a:lumOff val="-3530"/>
                <a:alphaOff val="0"/>
              </a:schemeClr>
            </a:fillRef>
            <a:effectRef idx="2">
              <a:schemeClr val="accent3">
                <a:hueOff val="11434424"/>
                <a:satOff val="2484"/>
                <a:lumOff val="-353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dirty="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Carney Complex</a:t>
              </a:r>
            </a:p>
          </p:txBody>
        </p:sp>
        <p:sp>
          <p:nvSpPr>
            <p:cNvPr id="18" name="Forma libre 10"/>
            <p:cNvSpPr/>
            <p:nvPr/>
          </p:nvSpPr>
          <p:spPr>
            <a:xfrm>
              <a:off x="1307637" y="3256460"/>
              <a:ext cx="1564052" cy="1658341"/>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tx2">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SDHx</a:t>
              </a:r>
            </a:p>
          </p:txBody>
        </p:sp>
        <p:sp>
          <p:nvSpPr>
            <p:cNvPr id="19" name="Forma libre 9"/>
            <p:cNvSpPr/>
            <p:nvPr/>
          </p:nvSpPr>
          <p:spPr>
            <a:xfrm>
              <a:off x="5916149" y="3298724"/>
              <a:ext cx="1564052" cy="1658341"/>
            </a:xfrm>
            <a:custGeom>
              <a:avLst/>
              <a:gdLst>
                <a:gd name="connsiteX0" fmla="*/ 0 w 1901952"/>
                <a:gd name="connsiteY0" fmla="*/ 316998 h 1901952"/>
                <a:gd name="connsiteX1" fmla="*/ 316998 w 1901952"/>
                <a:gd name="connsiteY1" fmla="*/ 0 h 1901952"/>
                <a:gd name="connsiteX2" fmla="*/ 1584954 w 1901952"/>
                <a:gd name="connsiteY2" fmla="*/ 0 h 1901952"/>
                <a:gd name="connsiteX3" fmla="*/ 1901952 w 1901952"/>
                <a:gd name="connsiteY3" fmla="*/ 316998 h 1901952"/>
                <a:gd name="connsiteX4" fmla="*/ 1901952 w 1901952"/>
                <a:gd name="connsiteY4" fmla="*/ 1584954 h 1901952"/>
                <a:gd name="connsiteX5" fmla="*/ 1584954 w 1901952"/>
                <a:gd name="connsiteY5" fmla="*/ 1901952 h 1901952"/>
                <a:gd name="connsiteX6" fmla="*/ 316998 w 1901952"/>
                <a:gd name="connsiteY6" fmla="*/ 1901952 h 1901952"/>
                <a:gd name="connsiteX7" fmla="*/ 0 w 1901952"/>
                <a:gd name="connsiteY7" fmla="*/ 1584954 h 1901952"/>
                <a:gd name="connsiteX8" fmla="*/ 0 w 1901952"/>
                <a:gd name="connsiteY8" fmla="*/ 316998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952" h="1901952">
                  <a:moveTo>
                    <a:pt x="0" y="316998"/>
                  </a:moveTo>
                  <a:cubicBezTo>
                    <a:pt x="0" y="141925"/>
                    <a:pt x="141925" y="0"/>
                    <a:pt x="316998" y="0"/>
                  </a:cubicBezTo>
                  <a:lnTo>
                    <a:pt x="1584954" y="0"/>
                  </a:lnTo>
                  <a:cubicBezTo>
                    <a:pt x="1760027" y="0"/>
                    <a:pt x="1901952" y="141925"/>
                    <a:pt x="1901952" y="316998"/>
                  </a:cubicBezTo>
                  <a:lnTo>
                    <a:pt x="1901952" y="1584954"/>
                  </a:lnTo>
                  <a:cubicBezTo>
                    <a:pt x="1901952" y="1760027"/>
                    <a:pt x="1760027" y="1901952"/>
                    <a:pt x="1584954" y="1901952"/>
                  </a:cubicBezTo>
                  <a:lnTo>
                    <a:pt x="316998" y="1901952"/>
                  </a:lnTo>
                  <a:cubicBezTo>
                    <a:pt x="141925" y="1901952"/>
                    <a:pt x="0" y="1760027"/>
                    <a:pt x="0" y="1584954"/>
                  </a:cubicBezTo>
                  <a:lnTo>
                    <a:pt x="0" y="316998"/>
                  </a:lnTo>
                  <a:close/>
                </a:path>
              </a:pathLst>
            </a:custGeom>
            <a:solidFill>
              <a:schemeClr val="accent5">
                <a:lumMod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811475"/>
                <a:satOff val="828"/>
                <a:lumOff val="-1177"/>
                <a:alphaOff val="0"/>
              </a:schemeClr>
            </a:fillRef>
            <a:effectRef idx="2">
              <a:schemeClr val="accent3">
                <a:hueOff val="3811475"/>
                <a:satOff val="828"/>
                <a:lumOff val="-1177"/>
                <a:alphaOff val="0"/>
              </a:schemeClr>
            </a:effectRef>
            <a:fontRef idx="minor">
              <a:schemeClr val="lt1"/>
            </a:fontRef>
          </p:style>
          <p:txBody>
            <a:bodyPr lIns="203336" tIns="203336" rIns="203336" bIns="203336" anchor="ctr"/>
            <a:lstStyle/>
            <a:p>
              <a:pPr algn="ctr" defTabSz="1289050">
                <a:lnSpc>
                  <a:spcPct val="90000"/>
                </a:lnSpc>
                <a:spcAft>
                  <a:spcPct val="35000"/>
                </a:spcAft>
                <a:defRPr/>
              </a:pPr>
              <a:r>
                <a:rPr lang="es-ES" sz="2900">
                  <a:solidFill>
                    <a:srgbClr val="FFFFFF"/>
                  </a:solidFill>
                  <a:effectLst>
                    <a:outerShdw blurRad="38100" dist="38100" dir="2700000" algn="tl">
                      <a:srgbClr val="000000">
                        <a:alpha val="43137"/>
                      </a:srgbClr>
                    </a:outerShdw>
                  </a:effectLst>
                  <a:latin typeface="Calibri" panose="020F0502020204030204" pitchFamily="34" charset="0"/>
                  <a:ea typeface="ＭＳ Ｐゴシック" charset="-128"/>
                  <a:cs typeface="Calibri" panose="020F0502020204030204" pitchFamily="34" charset="0"/>
                </a:rPr>
                <a:t>MAS</a:t>
              </a:r>
            </a:p>
          </p:txBody>
        </p:sp>
      </p:grpSp>
      <p:sp>
        <p:nvSpPr>
          <p:cNvPr id="26" name="Rettangolo 25"/>
          <p:cNvSpPr/>
          <p:nvPr/>
        </p:nvSpPr>
        <p:spPr>
          <a:xfrm>
            <a:off x="2124075" y="2943225"/>
            <a:ext cx="3952875" cy="1939925"/>
          </a:xfrm>
          <a:prstGeom prst="rect">
            <a:avLst/>
          </a:prstGeom>
          <a:solidFill>
            <a:schemeClr val="tx1"/>
          </a:solidFill>
        </p:spPr>
        <p:txBody>
          <a:bodyPr>
            <a:spAutoFit/>
          </a:bodyPr>
          <a:lstStyle/>
          <a:p>
            <a:pPr algn="ctr" defTabSz="457200">
              <a:defRPr/>
            </a:pPr>
            <a:r>
              <a:rPr lang="en-US" sz="24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Mean age of onset:</a:t>
            </a:r>
          </a:p>
          <a:p>
            <a:pPr algn="ctr" defTabSz="457200">
              <a:defRPr/>
            </a:pPr>
            <a:r>
              <a:rPr lang="en-US" sz="24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two decades earlier than sporadic forms</a:t>
            </a:r>
          </a:p>
          <a:p>
            <a:pPr algn="ctr" defTabSz="457200">
              <a:defRPr/>
            </a:pPr>
            <a:r>
              <a:rPr lang="en-US" sz="24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Late puberty/early adulthood</a:t>
            </a:r>
          </a:p>
          <a:p>
            <a:pPr algn="ctr" defTabSz="457200">
              <a:defRPr/>
            </a:pPr>
            <a:r>
              <a:rPr lang="en-US" sz="24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pediatric cases reported</a:t>
            </a:r>
            <a:endParaRPr lang="en-US" sz="24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325563" y="1187450"/>
            <a:ext cx="6556375" cy="5314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p>
        </p:txBody>
      </p:sp>
      <p:pic>
        <p:nvPicPr>
          <p:cNvPr id="142339" name="Picture 2"/>
          <p:cNvPicPr>
            <a:picLocks noChangeAspect="1" noChangeArrowheads="1"/>
          </p:cNvPicPr>
          <p:nvPr/>
        </p:nvPicPr>
        <p:blipFill>
          <a:blip r:embed="rId2"/>
          <a:srcRect/>
          <a:stretch>
            <a:fillRect/>
          </a:stretch>
        </p:blipFill>
        <p:spPr bwMode="auto">
          <a:xfrm>
            <a:off x="1552575" y="1285875"/>
            <a:ext cx="6162675" cy="2047875"/>
          </a:xfrm>
          <a:prstGeom prst="rect">
            <a:avLst/>
          </a:prstGeom>
          <a:noFill/>
          <a:ln w="9525">
            <a:noFill/>
            <a:miter lim="800000"/>
            <a:headEnd/>
            <a:tailEnd/>
          </a:ln>
        </p:spPr>
      </p:pic>
      <p:sp>
        <p:nvSpPr>
          <p:cNvPr id="142340" name="Rettangolo 25"/>
          <p:cNvSpPr>
            <a:spLocks noChangeArrowheads="1"/>
          </p:cNvSpPr>
          <p:nvPr/>
        </p:nvSpPr>
        <p:spPr bwMode="auto">
          <a:xfrm>
            <a:off x="3286125" y="6510338"/>
            <a:ext cx="3071813" cy="276225"/>
          </a:xfrm>
          <a:prstGeom prst="rect">
            <a:avLst/>
          </a:prstGeom>
          <a:noFill/>
          <a:ln w="9525">
            <a:noFill/>
            <a:miter lim="800000"/>
            <a:headEnd/>
            <a:tailEnd/>
          </a:ln>
        </p:spPr>
        <p:txBody>
          <a:bodyPr>
            <a:spAutoFit/>
          </a:bodyPr>
          <a:lstStyle/>
          <a:p>
            <a:pPr algn="ctr" defTabSz="457200"/>
            <a:r>
              <a:rPr lang="it-IT" altLang="it-IT" sz="1200">
                <a:latin typeface="Times New Roman" pitchFamily="18" charset="0"/>
              </a:rPr>
              <a:t>Trivellin et al. N Engl J Med 2014; 371:25</a:t>
            </a:r>
          </a:p>
        </p:txBody>
      </p:sp>
      <p:pic>
        <p:nvPicPr>
          <p:cNvPr id="142348" name="Immagine 21"/>
          <p:cNvPicPr>
            <a:picLocks noChangeAspect="1"/>
          </p:cNvPicPr>
          <p:nvPr/>
        </p:nvPicPr>
        <p:blipFill>
          <a:blip r:embed="rId3"/>
          <a:srcRect l="53212" t="15729" r="33676" b="53114"/>
          <a:stretch>
            <a:fillRect/>
          </a:stretch>
        </p:blipFill>
        <p:spPr bwMode="auto">
          <a:xfrm>
            <a:off x="1552575" y="3295650"/>
            <a:ext cx="2320925" cy="3100388"/>
          </a:xfrm>
          <a:prstGeom prst="rect">
            <a:avLst/>
          </a:prstGeom>
          <a:noFill/>
          <a:ln w="9525">
            <a:noFill/>
            <a:miter lim="800000"/>
            <a:headEnd/>
            <a:tailEnd/>
          </a:ln>
        </p:spPr>
      </p:pic>
      <p:pic>
        <p:nvPicPr>
          <p:cNvPr id="142349" name="Immagine 22"/>
          <p:cNvPicPr>
            <a:picLocks noChangeAspect="1"/>
          </p:cNvPicPr>
          <p:nvPr/>
        </p:nvPicPr>
        <p:blipFill>
          <a:blip r:embed="rId3"/>
          <a:srcRect l="53499" t="48660" r="33704" b="20183"/>
          <a:stretch>
            <a:fillRect/>
          </a:stretch>
        </p:blipFill>
        <p:spPr bwMode="auto">
          <a:xfrm>
            <a:off x="5449888" y="3297238"/>
            <a:ext cx="2265362" cy="3098800"/>
          </a:xfrm>
          <a:prstGeom prst="rect">
            <a:avLst/>
          </a:prstGeom>
          <a:noFill/>
          <a:ln w="9525">
            <a:noFill/>
            <a:miter lim="800000"/>
            <a:headEnd/>
            <a:tailEnd/>
          </a:ln>
        </p:spPr>
      </p:pic>
      <p:pic>
        <p:nvPicPr>
          <p:cNvPr id="142350" name="Immagine 23"/>
          <p:cNvPicPr>
            <a:picLocks noChangeAspect="1"/>
          </p:cNvPicPr>
          <p:nvPr/>
        </p:nvPicPr>
        <p:blipFill>
          <a:blip r:embed="rId3"/>
          <a:srcRect l="39005" t="15639" r="47255" b="53018"/>
          <a:stretch>
            <a:fillRect/>
          </a:stretch>
        </p:blipFill>
        <p:spPr bwMode="auto">
          <a:xfrm>
            <a:off x="3806825" y="3363913"/>
            <a:ext cx="1789113" cy="2293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rco">
  <a:themeElements>
    <a:clrScheme name="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Arco">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12445</TotalTime>
  <Words>5255</Words>
  <Application>Microsoft Macintosh PowerPoint</Application>
  <PresentationFormat>On-screen Show (4:3)</PresentationFormat>
  <Paragraphs>1013</Paragraphs>
  <Slides>145</Slides>
  <Notes>86</Notes>
  <HiddenSlides>0</HiddenSlides>
  <MMClips>0</MMClips>
  <ScaleCrop>false</ScaleCrop>
  <HeadingPairs>
    <vt:vector size="6" baseType="variant">
      <vt:variant>
        <vt:lpstr>Caratteri utilizzati</vt:lpstr>
      </vt:variant>
      <vt:variant>
        <vt:i4>7</vt:i4>
      </vt:variant>
      <vt:variant>
        <vt:lpstr>Modello struttura</vt:lpstr>
      </vt:variant>
      <vt:variant>
        <vt:i4>2</vt:i4>
      </vt:variant>
      <vt:variant>
        <vt:lpstr>Titoli diapositive</vt:lpstr>
      </vt:variant>
      <vt:variant>
        <vt:i4>145</vt:i4>
      </vt:variant>
    </vt:vector>
  </HeadingPairs>
  <TitlesOfParts>
    <vt:vector size="154" baseType="lpstr">
      <vt:lpstr>Comic Sans MS</vt:lpstr>
      <vt:lpstr>Arial</vt:lpstr>
      <vt:lpstr>Times New Roman</vt:lpstr>
      <vt:lpstr>Wingdings</vt:lpstr>
      <vt:lpstr>ＭＳ Ｐゴシック</vt:lpstr>
      <vt:lpstr>Monotype Sorts</vt:lpstr>
      <vt:lpstr>Calibri</vt:lpstr>
      <vt:lpstr>Arco</vt:lpstr>
      <vt:lpstr>Arco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miRNA</dc:title>
  <dc:creator>Tagliati Federico</dc:creator>
  <cp:lastModifiedBy>m.zatelli</cp:lastModifiedBy>
  <cp:revision>721</cp:revision>
  <dcterms:created xsi:type="dcterms:W3CDTF">2008-10-24T16:02:45Z</dcterms:created>
  <dcterms:modified xsi:type="dcterms:W3CDTF">2019-05-22T10:52:17Z</dcterms:modified>
</cp:coreProperties>
</file>