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82"/>
  </p:notesMasterIdLst>
  <p:sldIdLst>
    <p:sldId id="257" r:id="rId3"/>
    <p:sldId id="259" r:id="rId4"/>
    <p:sldId id="293" r:id="rId5"/>
    <p:sldId id="294" r:id="rId6"/>
    <p:sldId id="291" r:id="rId7"/>
    <p:sldId id="260" r:id="rId8"/>
    <p:sldId id="368" r:id="rId9"/>
    <p:sldId id="369" r:id="rId10"/>
    <p:sldId id="370" r:id="rId11"/>
    <p:sldId id="371" r:id="rId12"/>
    <p:sldId id="372" r:id="rId13"/>
    <p:sldId id="373" r:id="rId14"/>
    <p:sldId id="374" r:id="rId15"/>
    <p:sldId id="375" r:id="rId16"/>
    <p:sldId id="376" r:id="rId17"/>
    <p:sldId id="377"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367" r:id="rId32"/>
    <p:sldId id="297" r:id="rId33"/>
    <p:sldId id="298" r:id="rId34"/>
    <p:sldId id="299" r:id="rId35"/>
    <p:sldId id="300" r:id="rId36"/>
    <p:sldId id="347" r:id="rId37"/>
    <p:sldId id="348" r:id="rId38"/>
    <p:sldId id="349" r:id="rId39"/>
    <p:sldId id="350" r:id="rId40"/>
    <p:sldId id="351" r:id="rId41"/>
    <p:sldId id="352" r:id="rId42"/>
    <p:sldId id="353" r:id="rId43"/>
    <p:sldId id="354" r:id="rId44"/>
    <p:sldId id="355" r:id="rId45"/>
    <p:sldId id="380" r:id="rId46"/>
    <p:sldId id="384" r:id="rId47"/>
    <p:sldId id="385" r:id="rId48"/>
    <p:sldId id="386" r:id="rId49"/>
    <p:sldId id="387" r:id="rId50"/>
    <p:sldId id="395" r:id="rId51"/>
    <p:sldId id="388" r:id="rId52"/>
    <p:sldId id="389" r:id="rId53"/>
    <p:sldId id="390" r:id="rId54"/>
    <p:sldId id="391" r:id="rId55"/>
    <p:sldId id="356" r:id="rId56"/>
    <p:sldId id="357" r:id="rId57"/>
    <p:sldId id="358" r:id="rId58"/>
    <p:sldId id="359" r:id="rId59"/>
    <p:sldId id="360" r:id="rId60"/>
    <p:sldId id="361" r:id="rId61"/>
    <p:sldId id="362" r:id="rId62"/>
    <p:sldId id="363" r:id="rId63"/>
    <p:sldId id="364" r:id="rId64"/>
    <p:sldId id="365" r:id="rId65"/>
    <p:sldId id="381" r:id="rId66"/>
    <p:sldId id="392" r:id="rId67"/>
    <p:sldId id="393" r:id="rId68"/>
    <p:sldId id="394" r:id="rId69"/>
    <p:sldId id="280" r:id="rId70"/>
    <p:sldId id="281" r:id="rId71"/>
    <p:sldId id="282" r:id="rId72"/>
    <p:sldId id="283" r:id="rId73"/>
    <p:sldId id="284" r:id="rId74"/>
    <p:sldId id="286" r:id="rId75"/>
    <p:sldId id="287" r:id="rId76"/>
    <p:sldId id="288" r:id="rId77"/>
    <p:sldId id="378" r:id="rId78"/>
    <p:sldId id="379" r:id="rId79"/>
    <p:sldId id="382" r:id="rId80"/>
    <p:sldId id="396"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0" d="100"/>
          <a:sy n="100" d="100"/>
        </p:scale>
        <p:origin x="931"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07C9EA-CE9F-4BF8-AD63-31FB89990391}" type="doc">
      <dgm:prSet loTypeId="urn:microsoft.com/office/officeart/2005/8/layout/chevron1" loCatId="process" qsTypeId="urn:microsoft.com/office/officeart/2005/8/quickstyle/simple1" qsCatId="simple" csTypeId="urn:microsoft.com/office/officeart/2005/8/colors/accent1_2" csCatId="accent1" phldr="1"/>
      <dgm:spPr/>
    </dgm:pt>
    <dgm:pt modelId="{3421E83A-2D65-4F1D-AAE6-9B1705E663ED}">
      <dgm:prSet phldrT="[Text]"/>
      <dgm:spPr>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History</a:t>
          </a:r>
        </a:p>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Physical</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78A3DDE2-56C6-4B01-A11C-B7F406CD8C40}" type="parTrans" cxnId="{1E5E3B09-3AAF-4A68-B9BF-8BF42B944338}">
      <dgm:prSet/>
      <dgm:spPr/>
      <dgm:t>
        <a:bodyPr/>
        <a:lstStyle/>
        <a:p>
          <a:endParaRPr lang="en-US"/>
        </a:p>
      </dgm:t>
    </dgm:pt>
    <dgm:pt modelId="{19B3CB2F-A321-45BD-AD32-ADDBF4AB5D86}" type="sibTrans" cxnId="{1E5E3B09-3AAF-4A68-B9BF-8BF42B944338}">
      <dgm:prSet/>
      <dgm:spPr/>
      <dgm:t>
        <a:bodyPr/>
        <a:lstStyle/>
        <a:p>
          <a:endParaRPr lang="en-US"/>
        </a:p>
      </dgm:t>
    </dgm:pt>
    <dgm:pt modelId="{2DE48037-B89B-47FD-B47B-E7C2718286CF}">
      <dgm:prSet phldrT="[Text]"/>
      <dgm:spPr>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F11100E6-1C3F-4D0D-8820-62647DFBC8DF}" type="parTrans" cxnId="{7A879319-4FE0-4FB7-B954-8257D8C68BE3}">
      <dgm:prSet/>
      <dgm:spPr/>
      <dgm:t>
        <a:bodyPr/>
        <a:lstStyle/>
        <a:p>
          <a:endParaRPr lang="en-US"/>
        </a:p>
      </dgm:t>
    </dgm:pt>
    <dgm:pt modelId="{133DC197-FD6E-4BD5-9743-A31A02F468F5}" type="sibTrans" cxnId="{7A879319-4FE0-4FB7-B954-8257D8C68BE3}">
      <dgm:prSet/>
      <dgm:spPr/>
      <dgm:t>
        <a:bodyPr/>
        <a:lstStyle/>
        <a:p>
          <a:endParaRPr lang="en-US"/>
        </a:p>
      </dgm:t>
    </dgm:pt>
    <dgm:pt modelId="{938DD97D-2297-4EAB-87B4-BE02251D7825}">
      <dgm:prSet phldrT="[Text]"/>
      <dgm:spPr>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Pathology</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53E3DF00-A7DE-45BE-B13F-3F1A05771776}" type="parTrans" cxnId="{03D79599-297E-436A-9CAE-1A15EA35CE66}">
      <dgm:prSet/>
      <dgm:spPr/>
      <dgm:t>
        <a:bodyPr/>
        <a:lstStyle/>
        <a:p>
          <a:endParaRPr lang="en-US"/>
        </a:p>
      </dgm:t>
    </dgm:pt>
    <dgm:pt modelId="{B68C5A9D-99AC-464F-AD07-23D8D4C6A94D}" type="sibTrans" cxnId="{03D79599-297E-436A-9CAE-1A15EA35CE66}">
      <dgm:prSet/>
      <dgm:spPr/>
      <dgm:t>
        <a:bodyPr/>
        <a:lstStyle/>
        <a:p>
          <a:endParaRPr lang="en-US"/>
        </a:p>
      </dgm:t>
    </dgm:pt>
    <dgm:pt modelId="{CBC6784E-D0C4-4C2C-A5D4-0C55DBF19B96}">
      <dgm:prSet/>
      <dgm:spPr>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Clinical Chemistry</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91ACBC4B-96DB-4809-8CD6-D1F4D373767C}" type="parTrans" cxnId="{144AF82F-DD96-4CCA-9357-C6E18323A70B}">
      <dgm:prSet/>
      <dgm:spPr/>
      <dgm:t>
        <a:bodyPr/>
        <a:lstStyle/>
        <a:p>
          <a:endParaRPr lang="en-US"/>
        </a:p>
      </dgm:t>
    </dgm:pt>
    <dgm:pt modelId="{E5AF51FA-2AE5-4826-B2D9-26076EDE1025}" type="sibTrans" cxnId="{144AF82F-DD96-4CCA-9357-C6E18323A70B}">
      <dgm:prSet/>
      <dgm:spPr/>
      <dgm:t>
        <a:bodyPr/>
        <a:lstStyle/>
        <a:p>
          <a:endParaRPr lang="en-US"/>
        </a:p>
      </dgm:t>
    </dgm:pt>
    <dgm:pt modelId="{4BD4D0D5-5E04-4B58-AFA9-E2C4783D6C97}">
      <dgm:prSet/>
      <dgm:spPr>
        <a:solidFill>
          <a:srgbClr val="00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Genomics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789853AB-B20C-4E91-9F8C-121A303126AA}" type="parTrans" cxnId="{9C8B075F-DCCF-4562-85C4-F02D7092A22B}">
      <dgm:prSet/>
      <dgm:spPr/>
      <dgm:t>
        <a:bodyPr/>
        <a:lstStyle/>
        <a:p>
          <a:endParaRPr lang="en-US"/>
        </a:p>
      </dgm:t>
    </dgm:pt>
    <dgm:pt modelId="{B42A2C5D-63C9-4A6E-91BB-4CFD42F51DBA}" type="sibTrans" cxnId="{9C8B075F-DCCF-4562-85C4-F02D7092A22B}">
      <dgm:prSet/>
      <dgm:spPr/>
      <dgm:t>
        <a:bodyPr/>
        <a:lstStyle/>
        <a:p>
          <a:endParaRPr lang="en-US"/>
        </a:p>
      </dgm:t>
    </dgm:pt>
    <dgm:pt modelId="{0DE3FAC8-16BD-413C-BD75-382419149983}" type="pres">
      <dgm:prSet presAssocID="{EE07C9EA-CE9F-4BF8-AD63-31FB89990391}" presName="Name0" presStyleCnt="0">
        <dgm:presLayoutVars>
          <dgm:dir/>
          <dgm:animLvl val="lvl"/>
          <dgm:resizeHandles val="exact"/>
        </dgm:presLayoutVars>
      </dgm:prSet>
      <dgm:spPr/>
    </dgm:pt>
    <dgm:pt modelId="{26333E36-EE5A-41CF-9991-3F03951F0349}" type="pres">
      <dgm:prSet presAssocID="{3421E83A-2D65-4F1D-AAE6-9B1705E663ED}" presName="parTxOnly" presStyleLbl="node1" presStyleIdx="0" presStyleCnt="5">
        <dgm:presLayoutVars>
          <dgm:chMax val="0"/>
          <dgm:chPref val="0"/>
          <dgm:bulletEnabled val="1"/>
        </dgm:presLayoutVars>
      </dgm:prSet>
      <dgm:spPr/>
      <dgm:t>
        <a:bodyPr/>
        <a:lstStyle/>
        <a:p>
          <a:endParaRPr lang="en-US"/>
        </a:p>
      </dgm:t>
    </dgm:pt>
    <dgm:pt modelId="{ADB804B1-DBBF-4E37-9D4C-F3FC4B112AC1}" type="pres">
      <dgm:prSet presAssocID="{19B3CB2F-A321-45BD-AD32-ADDBF4AB5D86}" presName="parTxOnlySpace" presStyleCnt="0"/>
      <dgm:spPr/>
    </dgm:pt>
    <dgm:pt modelId="{578A07EE-43AB-45FA-8EDA-27075E911331}" type="pres">
      <dgm:prSet presAssocID="{2DE48037-B89B-47FD-B47B-E7C2718286CF}" presName="parTxOnly" presStyleLbl="node1" presStyleIdx="1" presStyleCnt="5">
        <dgm:presLayoutVars>
          <dgm:chMax val="0"/>
          <dgm:chPref val="0"/>
          <dgm:bulletEnabled val="1"/>
        </dgm:presLayoutVars>
      </dgm:prSet>
      <dgm:spPr/>
      <dgm:t>
        <a:bodyPr/>
        <a:lstStyle/>
        <a:p>
          <a:endParaRPr lang="en-US"/>
        </a:p>
      </dgm:t>
    </dgm:pt>
    <dgm:pt modelId="{A2F009D6-44A7-4EA4-839C-26AB15C88D89}" type="pres">
      <dgm:prSet presAssocID="{133DC197-FD6E-4BD5-9743-A31A02F468F5}" presName="parTxOnlySpace" presStyleCnt="0"/>
      <dgm:spPr/>
    </dgm:pt>
    <dgm:pt modelId="{2487A9B9-E584-420E-AA0F-239D0F8C8369}" type="pres">
      <dgm:prSet presAssocID="{938DD97D-2297-4EAB-87B4-BE02251D7825}" presName="parTxOnly" presStyleLbl="node1" presStyleIdx="2" presStyleCnt="5">
        <dgm:presLayoutVars>
          <dgm:chMax val="0"/>
          <dgm:chPref val="0"/>
          <dgm:bulletEnabled val="1"/>
        </dgm:presLayoutVars>
      </dgm:prSet>
      <dgm:spPr/>
      <dgm:t>
        <a:bodyPr/>
        <a:lstStyle/>
        <a:p>
          <a:endParaRPr lang="en-US"/>
        </a:p>
      </dgm:t>
    </dgm:pt>
    <dgm:pt modelId="{89DEE45F-E331-4A54-8D22-E647FAC162AC}" type="pres">
      <dgm:prSet presAssocID="{B68C5A9D-99AC-464F-AD07-23D8D4C6A94D}" presName="parTxOnlySpace" presStyleCnt="0"/>
      <dgm:spPr/>
    </dgm:pt>
    <dgm:pt modelId="{3999148E-7B04-45A8-B12D-B71770BB934D}" type="pres">
      <dgm:prSet presAssocID="{CBC6784E-D0C4-4C2C-A5D4-0C55DBF19B96}" presName="parTxOnly" presStyleLbl="node1" presStyleIdx="3" presStyleCnt="5">
        <dgm:presLayoutVars>
          <dgm:chMax val="0"/>
          <dgm:chPref val="0"/>
          <dgm:bulletEnabled val="1"/>
        </dgm:presLayoutVars>
      </dgm:prSet>
      <dgm:spPr/>
      <dgm:t>
        <a:bodyPr/>
        <a:lstStyle/>
        <a:p>
          <a:endParaRPr lang="en-US"/>
        </a:p>
      </dgm:t>
    </dgm:pt>
    <dgm:pt modelId="{92DA54EC-5B38-4F9E-ACEA-A9CACF7F1EE9}" type="pres">
      <dgm:prSet presAssocID="{E5AF51FA-2AE5-4826-B2D9-26076EDE1025}" presName="parTxOnlySpace" presStyleCnt="0"/>
      <dgm:spPr/>
    </dgm:pt>
    <dgm:pt modelId="{0DF7497D-C1AE-429E-BF55-A118F5F9DFB7}" type="pres">
      <dgm:prSet presAssocID="{4BD4D0D5-5E04-4B58-AFA9-E2C4783D6C97}" presName="parTxOnly" presStyleLbl="node1" presStyleIdx="4" presStyleCnt="5">
        <dgm:presLayoutVars>
          <dgm:chMax val="0"/>
          <dgm:chPref val="0"/>
          <dgm:bulletEnabled val="1"/>
        </dgm:presLayoutVars>
      </dgm:prSet>
      <dgm:spPr/>
      <dgm:t>
        <a:bodyPr/>
        <a:lstStyle/>
        <a:p>
          <a:endParaRPr lang="en-US"/>
        </a:p>
      </dgm:t>
    </dgm:pt>
  </dgm:ptLst>
  <dgm:cxnLst>
    <dgm:cxn modelId="{89DC9A34-0B77-4714-B13F-D2453DA579E7}" type="presOf" srcId="{CBC6784E-D0C4-4C2C-A5D4-0C55DBF19B96}" destId="{3999148E-7B04-45A8-B12D-B71770BB934D}" srcOrd="0" destOrd="0" presId="urn:microsoft.com/office/officeart/2005/8/layout/chevron1"/>
    <dgm:cxn modelId="{03D79599-297E-436A-9CAE-1A15EA35CE66}" srcId="{EE07C9EA-CE9F-4BF8-AD63-31FB89990391}" destId="{938DD97D-2297-4EAB-87B4-BE02251D7825}" srcOrd="2" destOrd="0" parTransId="{53E3DF00-A7DE-45BE-B13F-3F1A05771776}" sibTransId="{B68C5A9D-99AC-464F-AD07-23D8D4C6A94D}"/>
    <dgm:cxn modelId="{539DC734-7BA5-44C3-A706-3A5F61DA9A4A}" type="presOf" srcId="{4BD4D0D5-5E04-4B58-AFA9-E2C4783D6C97}" destId="{0DF7497D-C1AE-429E-BF55-A118F5F9DFB7}" srcOrd="0" destOrd="0" presId="urn:microsoft.com/office/officeart/2005/8/layout/chevron1"/>
    <dgm:cxn modelId="{6C7CE7BF-BAB2-4AE4-9F7E-C8D41365A416}" type="presOf" srcId="{2DE48037-B89B-47FD-B47B-E7C2718286CF}" destId="{578A07EE-43AB-45FA-8EDA-27075E911331}" srcOrd="0" destOrd="0" presId="urn:microsoft.com/office/officeart/2005/8/layout/chevron1"/>
    <dgm:cxn modelId="{4296FFEA-1125-46AB-B0B1-A86072263C9C}" type="presOf" srcId="{3421E83A-2D65-4F1D-AAE6-9B1705E663ED}" destId="{26333E36-EE5A-41CF-9991-3F03951F0349}" srcOrd="0" destOrd="0" presId="urn:microsoft.com/office/officeart/2005/8/layout/chevron1"/>
    <dgm:cxn modelId="{7C392584-8BAB-43DB-B524-38B1A50C1732}" type="presOf" srcId="{EE07C9EA-CE9F-4BF8-AD63-31FB89990391}" destId="{0DE3FAC8-16BD-413C-BD75-382419149983}" srcOrd="0" destOrd="0" presId="urn:microsoft.com/office/officeart/2005/8/layout/chevron1"/>
    <dgm:cxn modelId="{7A879319-4FE0-4FB7-B954-8257D8C68BE3}" srcId="{EE07C9EA-CE9F-4BF8-AD63-31FB89990391}" destId="{2DE48037-B89B-47FD-B47B-E7C2718286CF}" srcOrd="1" destOrd="0" parTransId="{F11100E6-1C3F-4D0D-8820-62647DFBC8DF}" sibTransId="{133DC197-FD6E-4BD5-9743-A31A02F468F5}"/>
    <dgm:cxn modelId="{1E5E3B09-3AAF-4A68-B9BF-8BF42B944338}" srcId="{EE07C9EA-CE9F-4BF8-AD63-31FB89990391}" destId="{3421E83A-2D65-4F1D-AAE6-9B1705E663ED}" srcOrd="0" destOrd="0" parTransId="{78A3DDE2-56C6-4B01-A11C-B7F406CD8C40}" sibTransId="{19B3CB2F-A321-45BD-AD32-ADDBF4AB5D86}"/>
    <dgm:cxn modelId="{144AF82F-DD96-4CCA-9357-C6E18323A70B}" srcId="{EE07C9EA-CE9F-4BF8-AD63-31FB89990391}" destId="{CBC6784E-D0C4-4C2C-A5D4-0C55DBF19B96}" srcOrd="3" destOrd="0" parTransId="{91ACBC4B-96DB-4809-8CD6-D1F4D373767C}" sibTransId="{E5AF51FA-2AE5-4826-B2D9-26076EDE1025}"/>
    <dgm:cxn modelId="{99CEAE88-3C7C-4A73-931F-504DB2904078}" type="presOf" srcId="{938DD97D-2297-4EAB-87B4-BE02251D7825}" destId="{2487A9B9-E584-420E-AA0F-239D0F8C8369}" srcOrd="0" destOrd="0" presId="urn:microsoft.com/office/officeart/2005/8/layout/chevron1"/>
    <dgm:cxn modelId="{9C8B075F-DCCF-4562-85C4-F02D7092A22B}" srcId="{EE07C9EA-CE9F-4BF8-AD63-31FB89990391}" destId="{4BD4D0D5-5E04-4B58-AFA9-E2C4783D6C97}" srcOrd="4" destOrd="0" parTransId="{789853AB-B20C-4E91-9F8C-121A303126AA}" sibTransId="{B42A2C5D-63C9-4A6E-91BB-4CFD42F51DBA}"/>
    <dgm:cxn modelId="{72646ABB-5011-4B00-9111-9A3DD0E6B560}" type="presParOf" srcId="{0DE3FAC8-16BD-413C-BD75-382419149983}" destId="{26333E36-EE5A-41CF-9991-3F03951F0349}" srcOrd="0" destOrd="0" presId="urn:microsoft.com/office/officeart/2005/8/layout/chevron1"/>
    <dgm:cxn modelId="{3CD31C4A-29AB-4269-90B1-984241DE1811}" type="presParOf" srcId="{0DE3FAC8-16BD-413C-BD75-382419149983}" destId="{ADB804B1-DBBF-4E37-9D4C-F3FC4B112AC1}" srcOrd="1" destOrd="0" presId="urn:microsoft.com/office/officeart/2005/8/layout/chevron1"/>
    <dgm:cxn modelId="{7397E032-B548-4BA1-A267-3C8EF6B197C0}" type="presParOf" srcId="{0DE3FAC8-16BD-413C-BD75-382419149983}" destId="{578A07EE-43AB-45FA-8EDA-27075E911331}" srcOrd="2" destOrd="0" presId="urn:microsoft.com/office/officeart/2005/8/layout/chevron1"/>
    <dgm:cxn modelId="{E3AEA228-77D4-4B22-B50D-1857C74ED457}" type="presParOf" srcId="{0DE3FAC8-16BD-413C-BD75-382419149983}" destId="{A2F009D6-44A7-4EA4-839C-26AB15C88D89}" srcOrd="3" destOrd="0" presId="urn:microsoft.com/office/officeart/2005/8/layout/chevron1"/>
    <dgm:cxn modelId="{B6846BC5-8057-4345-B8E1-256DC7A615A5}" type="presParOf" srcId="{0DE3FAC8-16BD-413C-BD75-382419149983}" destId="{2487A9B9-E584-420E-AA0F-239D0F8C8369}" srcOrd="4" destOrd="0" presId="urn:microsoft.com/office/officeart/2005/8/layout/chevron1"/>
    <dgm:cxn modelId="{54546638-6FE4-4538-A2F8-3C1C59AE8023}" type="presParOf" srcId="{0DE3FAC8-16BD-413C-BD75-382419149983}" destId="{89DEE45F-E331-4A54-8D22-E647FAC162AC}" srcOrd="5" destOrd="0" presId="urn:microsoft.com/office/officeart/2005/8/layout/chevron1"/>
    <dgm:cxn modelId="{13DBB255-F1B3-4CEF-92D3-E3AB76CFF6AB}" type="presParOf" srcId="{0DE3FAC8-16BD-413C-BD75-382419149983}" destId="{3999148E-7B04-45A8-B12D-B71770BB934D}" srcOrd="6" destOrd="0" presId="urn:microsoft.com/office/officeart/2005/8/layout/chevron1"/>
    <dgm:cxn modelId="{57CB9D15-8B73-4B80-A781-ACA1B1D106E0}" type="presParOf" srcId="{0DE3FAC8-16BD-413C-BD75-382419149983}" destId="{92DA54EC-5B38-4F9E-ACEA-A9CACF7F1EE9}" srcOrd="7" destOrd="0" presId="urn:microsoft.com/office/officeart/2005/8/layout/chevron1"/>
    <dgm:cxn modelId="{928B5CC6-4F6E-4EEC-A2F3-684609AD2B2C}" type="presParOf" srcId="{0DE3FAC8-16BD-413C-BD75-382419149983}" destId="{0DF7497D-C1AE-429E-BF55-A118F5F9DFB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8EEE17-F351-4CCD-ACA5-0EEBFA3B813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83DB4BA-1D13-4E22-AB2B-562FE49DEF5B}">
      <dgm:prSet phldrT="[Text]" custT="1"/>
      <dgm:spPr>
        <a:solidFill>
          <a:srgbClr val="FFC000"/>
        </a:solidFill>
        <a:ln>
          <a:solidFill>
            <a:srgbClr val="7030A0"/>
          </a:solidFill>
        </a:ln>
      </dgm:spPr>
      <dgm:t>
        <a:bodyPr/>
        <a:lstStyle/>
        <a:p>
          <a:pPr>
            <a:lnSpc>
              <a:spcPts val="1200"/>
            </a:lnSpc>
          </a:pPr>
          <a:endParaRPr lang="en-US" sz="1800" b="1" dirty="0" smtClean="0">
            <a:solidFill>
              <a:srgbClr val="7030A0"/>
            </a:solidFill>
            <a:latin typeface="Arial" panose="020B0604020202020204" pitchFamily="34" charset="0"/>
            <a:cs typeface="Arial" panose="020B0604020202020204" pitchFamily="34" charset="0"/>
          </a:endParaRPr>
        </a:p>
        <a:p>
          <a:pPr>
            <a:lnSpc>
              <a:spcPts val="1200"/>
            </a:lnSpc>
          </a:pPr>
          <a:r>
            <a:rPr lang="en-US" sz="1800" b="1" dirty="0" smtClean="0">
              <a:solidFill>
                <a:srgbClr val="7030A0"/>
              </a:solidFill>
              <a:latin typeface="Arial" panose="020B0604020202020204" pitchFamily="34" charset="0"/>
              <a:cs typeface="Arial" panose="020B0604020202020204" pitchFamily="34" charset="0"/>
            </a:rPr>
            <a:t>Basic </a:t>
          </a:r>
        </a:p>
        <a:p>
          <a:pPr>
            <a:lnSpc>
              <a:spcPts val="1200"/>
            </a:lnSpc>
          </a:pPr>
          <a:r>
            <a:rPr lang="en-US" sz="1800" b="1" dirty="0" smtClean="0">
              <a:solidFill>
                <a:srgbClr val="7030A0"/>
              </a:solidFill>
              <a:latin typeface="Arial" panose="020B0604020202020204" pitchFamily="34" charset="0"/>
              <a:cs typeface="Arial" panose="020B0604020202020204" pitchFamily="34" charset="0"/>
            </a:rPr>
            <a:t>Science</a:t>
          </a:r>
          <a:endParaRPr lang="en-US" sz="1800" b="1" dirty="0">
            <a:solidFill>
              <a:srgbClr val="7030A0"/>
            </a:solidFill>
            <a:latin typeface="Arial" panose="020B0604020202020204" pitchFamily="34" charset="0"/>
            <a:cs typeface="Arial" panose="020B0604020202020204" pitchFamily="34" charset="0"/>
          </a:endParaRPr>
        </a:p>
      </dgm:t>
    </dgm:pt>
    <dgm:pt modelId="{BC3EA454-360E-4277-AE03-CD6430D0D253}" type="parTrans" cxnId="{2D9A2E1A-B575-43D1-A532-12174118613A}">
      <dgm:prSet/>
      <dgm:spPr/>
      <dgm:t>
        <a:bodyPr/>
        <a:lstStyle/>
        <a:p>
          <a:endParaRPr lang="en-US"/>
        </a:p>
      </dgm:t>
    </dgm:pt>
    <dgm:pt modelId="{41A649BE-3408-4D90-8A6B-FF6B98E9BF94}" type="sibTrans" cxnId="{2D9A2E1A-B575-43D1-A532-12174118613A}">
      <dgm:prSet/>
      <dgm:spPr/>
      <dgm:t>
        <a:bodyPr/>
        <a:lstStyle/>
        <a:p>
          <a:endParaRPr lang="en-US"/>
        </a:p>
      </dgm:t>
    </dgm:pt>
    <dgm:pt modelId="{2C3B9C83-D4BF-4C7C-9CCB-4F55B4E3406C}">
      <dgm:prSet phldrT="[Text]"/>
      <dgm:spPr>
        <a:ln>
          <a:solidFill>
            <a:srgbClr val="7030A0"/>
          </a:solidFill>
        </a:ln>
      </dgm:spPr>
      <dgm:t>
        <a:bodyPr/>
        <a:lstStyle/>
        <a:p>
          <a:r>
            <a:rPr lang="en-US" b="1" dirty="0" smtClean="0">
              <a:solidFill>
                <a:srgbClr val="7030A0"/>
              </a:solidFill>
              <a:latin typeface="Arial" panose="020B0604020202020204" pitchFamily="34" charset="0"/>
              <a:cs typeface="Arial" panose="020B0604020202020204" pitchFamily="34" charset="0"/>
            </a:rPr>
            <a:t>In vitro/animal models. Study design not always informed by knowledge of disease process in humans</a:t>
          </a:r>
          <a:endParaRPr lang="en-US" b="1" dirty="0">
            <a:solidFill>
              <a:srgbClr val="7030A0"/>
            </a:solidFill>
            <a:latin typeface="Arial" panose="020B0604020202020204" pitchFamily="34" charset="0"/>
            <a:cs typeface="Arial" panose="020B0604020202020204" pitchFamily="34" charset="0"/>
          </a:endParaRPr>
        </a:p>
      </dgm:t>
    </dgm:pt>
    <dgm:pt modelId="{160D0B6A-BA26-42A2-A163-670D06F880EC}" type="parTrans" cxnId="{34EEBBD1-6E4F-4242-A5DF-DCCCD1AC1C8C}">
      <dgm:prSet/>
      <dgm:spPr/>
      <dgm:t>
        <a:bodyPr/>
        <a:lstStyle/>
        <a:p>
          <a:endParaRPr lang="en-US"/>
        </a:p>
      </dgm:t>
    </dgm:pt>
    <dgm:pt modelId="{486A3DB2-61A9-4E48-B71B-82473F87BC22}" type="sibTrans" cxnId="{34EEBBD1-6E4F-4242-A5DF-DCCCD1AC1C8C}">
      <dgm:prSet/>
      <dgm:spPr/>
      <dgm:t>
        <a:bodyPr/>
        <a:lstStyle/>
        <a:p>
          <a:endParaRPr lang="en-US"/>
        </a:p>
      </dgm:t>
    </dgm:pt>
    <dgm:pt modelId="{BEBBFEAF-B609-41DB-8E82-45811E7F8367}">
      <dgm:prSet phldrT="[Text]"/>
      <dgm:spPr>
        <a:ln>
          <a:solidFill>
            <a:srgbClr val="7030A0"/>
          </a:solidFill>
        </a:ln>
      </dgm:spPr>
      <dgm:t>
        <a:bodyPr/>
        <a:lstStyle/>
        <a:p>
          <a:r>
            <a:rPr lang="en-US" b="1" dirty="0" smtClean="0">
              <a:solidFill>
                <a:srgbClr val="7030A0"/>
              </a:solidFill>
              <a:latin typeface="Arial" panose="020B0604020202020204" pitchFamily="34" charset="0"/>
              <a:cs typeface="Arial" panose="020B0604020202020204" pitchFamily="34" charset="0"/>
            </a:rPr>
            <a:t>Incremental improvement in biological knowledge</a:t>
          </a:r>
          <a:endParaRPr lang="en-US" b="1" dirty="0">
            <a:solidFill>
              <a:srgbClr val="7030A0"/>
            </a:solidFill>
            <a:latin typeface="Arial" panose="020B0604020202020204" pitchFamily="34" charset="0"/>
            <a:cs typeface="Arial" panose="020B0604020202020204" pitchFamily="34" charset="0"/>
          </a:endParaRPr>
        </a:p>
      </dgm:t>
    </dgm:pt>
    <dgm:pt modelId="{B29E2C7A-E267-454F-9100-49E633A49062}" type="parTrans" cxnId="{C0A006A5-BCBE-418E-ADBA-2F7C8FCF5285}">
      <dgm:prSet/>
      <dgm:spPr/>
      <dgm:t>
        <a:bodyPr/>
        <a:lstStyle/>
        <a:p>
          <a:endParaRPr lang="en-US"/>
        </a:p>
      </dgm:t>
    </dgm:pt>
    <dgm:pt modelId="{BDF0A6D0-8BE9-4B42-9AA2-8118AE60333D}" type="sibTrans" cxnId="{C0A006A5-BCBE-418E-ADBA-2F7C8FCF5285}">
      <dgm:prSet/>
      <dgm:spPr/>
      <dgm:t>
        <a:bodyPr/>
        <a:lstStyle/>
        <a:p>
          <a:endParaRPr lang="en-US"/>
        </a:p>
      </dgm:t>
    </dgm:pt>
    <dgm:pt modelId="{B4D4144C-4ECD-4A45-97E4-6193CB482096}">
      <dgm:prSet phldrT="[Text]" custT="1"/>
      <dgm:spPr>
        <a:solidFill>
          <a:srgbClr val="FF9900"/>
        </a:solidFill>
        <a:ln>
          <a:solidFill>
            <a:srgbClr val="7030A0"/>
          </a:solidFill>
        </a:ln>
      </dgm:spPr>
      <dgm:t>
        <a:bodyPr/>
        <a:lstStyle/>
        <a:p>
          <a:pPr>
            <a:lnSpc>
              <a:spcPts val="1200"/>
            </a:lnSpc>
          </a:pPr>
          <a:endParaRPr lang="en-US" sz="1800" b="1" dirty="0" smtClean="0">
            <a:solidFill>
              <a:srgbClr val="7030A0"/>
            </a:solidFill>
            <a:latin typeface="Arial" panose="020B0604020202020204" pitchFamily="34" charset="0"/>
            <a:cs typeface="Arial" panose="020B0604020202020204" pitchFamily="34" charset="0"/>
          </a:endParaRPr>
        </a:p>
        <a:p>
          <a:pPr>
            <a:lnSpc>
              <a:spcPts val="1200"/>
            </a:lnSpc>
          </a:pPr>
          <a:r>
            <a:rPr lang="en-US" sz="1800" b="1" dirty="0" smtClean="0">
              <a:solidFill>
                <a:srgbClr val="7030A0"/>
              </a:solidFill>
              <a:latin typeface="Arial" panose="020B0604020202020204" pitchFamily="34" charset="0"/>
              <a:cs typeface="Arial" panose="020B0604020202020204" pitchFamily="34" charset="0"/>
            </a:rPr>
            <a:t>Applied</a:t>
          </a:r>
        </a:p>
        <a:p>
          <a:pPr>
            <a:lnSpc>
              <a:spcPts val="1200"/>
            </a:lnSpc>
          </a:pPr>
          <a:r>
            <a:rPr lang="en-US" sz="1800" b="1" dirty="0" smtClean="0">
              <a:solidFill>
                <a:srgbClr val="7030A0"/>
              </a:solidFill>
              <a:latin typeface="Arial" panose="020B0604020202020204" pitchFamily="34" charset="0"/>
              <a:cs typeface="Arial" panose="020B0604020202020204" pitchFamily="34" charset="0"/>
            </a:rPr>
            <a:t>Science</a:t>
          </a:r>
          <a:endParaRPr lang="en-US" sz="1800" b="1" dirty="0">
            <a:solidFill>
              <a:srgbClr val="7030A0"/>
            </a:solidFill>
            <a:latin typeface="Arial" panose="020B0604020202020204" pitchFamily="34" charset="0"/>
            <a:cs typeface="Arial" panose="020B0604020202020204" pitchFamily="34" charset="0"/>
          </a:endParaRPr>
        </a:p>
      </dgm:t>
    </dgm:pt>
    <dgm:pt modelId="{182AB210-356E-4858-A1D2-6FCF1D48E466}" type="parTrans" cxnId="{1CE8224D-C5A3-490E-900A-FB01BDD99D9C}">
      <dgm:prSet/>
      <dgm:spPr/>
      <dgm:t>
        <a:bodyPr/>
        <a:lstStyle/>
        <a:p>
          <a:endParaRPr lang="en-US"/>
        </a:p>
      </dgm:t>
    </dgm:pt>
    <dgm:pt modelId="{2554EEF6-CBF0-463D-84CE-3298E3886C93}" type="sibTrans" cxnId="{1CE8224D-C5A3-490E-900A-FB01BDD99D9C}">
      <dgm:prSet/>
      <dgm:spPr/>
      <dgm:t>
        <a:bodyPr/>
        <a:lstStyle/>
        <a:p>
          <a:endParaRPr lang="en-US"/>
        </a:p>
      </dgm:t>
    </dgm:pt>
    <dgm:pt modelId="{FB1A169B-7E06-4412-A7F3-6297A0AE25B6}">
      <dgm:prSet phldrT="[Text]"/>
      <dgm:spPr>
        <a:ln>
          <a:solidFill>
            <a:srgbClr val="7030A0"/>
          </a:solidFill>
        </a:ln>
      </dgm:spPr>
      <dgm:t>
        <a:bodyPr/>
        <a:lstStyle/>
        <a:p>
          <a:r>
            <a:rPr lang="en-US" b="1" dirty="0" smtClean="0">
              <a:solidFill>
                <a:srgbClr val="7030A0"/>
              </a:solidFill>
              <a:latin typeface="Arial" panose="020B0604020202020204" pitchFamily="34" charset="0"/>
              <a:cs typeface="Arial" panose="020B0604020202020204" pitchFamily="34" charset="0"/>
            </a:rPr>
            <a:t>Mining of biological knowledge, “brute force” drug screening (chemical libraries)</a:t>
          </a:r>
          <a:endParaRPr lang="en-US" b="1" dirty="0">
            <a:solidFill>
              <a:srgbClr val="7030A0"/>
            </a:solidFill>
            <a:latin typeface="Arial" panose="020B0604020202020204" pitchFamily="34" charset="0"/>
            <a:cs typeface="Arial" panose="020B0604020202020204" pitchFamily="34" charset="0"/>
          </a:endParaRPr>
        </a:p>
      </dgm:t>
    </dgm:pt>
    <dgm:pt modelId="{9423D083-E0DD-4856-8EE4-84EF8257BB67}" type="parTrans" cxnId="{1FB8C155-DAF0-48B9-AAA9-DED7C813CA38}">
      <dgm:prSet/>
      <dgm:spPr/>
      <dgm:t>
        <a:bodyPr/>
        <a:lstStyle/>
        <a:p>
          <a:endParaRPr lang="en-US"/>
        </a:p>
      </dgm:t>
    </dgm:pt>
    <dgm:pt modelId="{2047003C-C7D5-41B4-A1D5-ACD1181E092D}" type="sibTrans" cxnId="{1FB8C155-DAF0-48B9-AAA9-DED7C813CA38}">
      <dgm:prSet/>
      <dgm:spPr/>
      <dgm:t>
        <a:bodyPr/>
        <a:lstStyle/>
        <a:p>
          <a:endParaRPr lang="en-US"/>
        </a:p>
      </dgm:t>
    </dgm:pt>
    <dgm:pt modelId="{62CADB5E-E5E5-4E0A-BA69-F65E6E928AFA}">
      <dgm:prSet phldrT="[Text]"/>
      <dgm:spPr>
        <a:ln>
          <a:solidFill>
            <a:srgbClr val="7030A0"/>
          </a:solidFill>
        </a:ln>
      </dgm:spPr>
      <dgm:t>
        <a:bodyPr/>
        <a:lstStyle/>
        <a:p>
          <a:r>
            <a:rPr lang="en-US" b="1" dirty="0" smtClean="0">
              <a:solidFill>
                <a:srgbClr val="7030A0"/>
              </a:solidFill>
              <a:latin typeface="Arial" panose="020B0604020202020204" pitchFamily="34" charset="0"/>
              <a:cs typeface="Arial" panose="020B0604020202020204" pitchFamily="34" charset="0"/>
            </a:rPr>
            <a:t>Identification of lead drug candidate, often with partial mechanistic information and clinically uninformative models</a:t>
          </a:r>
          <a:endParaRPr lang="en-US" b="1" dirty="0">
            <a:solidFill>
              <a:srgbClr val="7030A0"/>
            </a:solidFill>
            <a:latin typeface="Arial" panose="020B0604020202020204" pitchFamily="34" charset="0"/>
            <a:cs typeface="Arial" panose="020B0604020202020204" pitchFamily="34" charset="0"/>
          </a:endParaRPr>
        </a:p>
      </dgm:t>
    </dgm:pt>
    <dgm:pt modelId="{E4FB5042-54D3-490E-A9A0-73EA8CFCEBE8}" type="parTrans" cxnId="{130A6F4A-2BE3-44C9-9965-C6C748FE4829}">
      <dgm:prSet/>
      <dgm:spPr/>
      <dgm:t>
        <a:bodyPr/>
        <a:lstStyle/>
        <a:p>
          <a:endParaRPr lang="en-US"/>
        </a:p>
      </dgm:t>
    </dgm:pt>
    <dgm:pt modelId="{64217127-F358-47DF-A76A-5B57C989631E}" type="sibTrans" cxnId="{130A6F4A-2BE3-44C9-9965-C6C748FE4829}">
      <dgm:prSet/>
      <dgm:spPr/>
      <dgm:t>
        <a:bodyPr/>
        <a:lstStyle/>
        <a:p>
          <a:endParaRPr lang="en-US"/>
        </a:p>
      </dgm:t>
    </dgm:pt>
    <dgm:pt modelId="{6640DD6C-4D71-40CD-9DCC-D4237F6B2CD3}">
      <dgm:prSet phldrT="[Text]" custT="1"/>
      <dgm:spPr>
        <a:solidFill>
          <a:schemeClr val="accent6">
            <a:lumMod val="75000"/>
          </a:schemeClr>
        </a:solidFill>
        <a:ln>
          <a:solidFill>
            <a:srgbClr val="7030A0"/>
          </a:solidFill>
        </a:ln>
      </dgm:spPr>
      <dgm:t>
        <a:bodyPr/>
        <a:lstStyle/>
        <a:p>
          <a:pPr>
            <a:lnSpc>
              <a:spcPts val="1800"/>
            </a:lnSpc>
          </a:pPr>
          <a:r>
            <a:rPr lang="en-US" sz="1800" b="1" dirty="0" smtClean="0">
              <a:solidFill>
                <a:schemeClr val="bg1"/>
              </a:solidFill>
              <a:latin typeface="Arial" panose="020B0604020202020204" pitchFamily="34" charset="0"/>
              <a:cs typeface="Arial" panose="020B0604020202020204" pitchFamily="34" charset="0"/>
            </a:rPr>
            <a:t>Clinical Science</a:t>
          </a:r>
          <a:endParaRPr lang="en-US" sz="1800" b="1" dirty="0">
            <a:solidFill>
              <a:schemeClr val="bg1"/>
            </a:solidFill>
            <a:latin typeface="Arial" panose="020B0604020202020204" pitchFamily="34" charset="0"/>
            <a:cs typeface="Arial" panose="020B0604020202020204" pitchFamily="34" charset="0"/>
          </a:endParaRPr>
        </a:p>
      </dgm:t>
    </dgm:pt>
    <dgm:pt modelId="{208873A3-484D-4C91-A530-AF50ECF8B05C}" type="parTrans" cxnId="{5A2E0F36-8325-4230-9956-E1E15F05E76B}">
      <dgm:prSet/>
      <dgm:spPr/>
      <dgm:t>
        <a:bodyPr/>
        <a:lstStyle/>
        <a:p>
          <a:endParaRPr lang="en-US"/>
        </a:p>
      </dgm:t>
    </dgm:pt>
    <dgm:pt modelId="{C524806C-80AE-4574-BC66-EBB70535B81C}" type="sibTrans" cxnId="{5A2E0F36-8325-4230-9956-E1E15F05E76B}">
      <dgm:prSet/>
      <dgm:spPr/>
      <dgm:t>
        <a:bodyPr/>
        <a:lstStyle/>
        <a:p>
          <a:endParaRPr lang="en-US"/>
        </a:p>
      </dgm:t>
    </dgm:pt>
    <dgm:pt modelId="{7DF6025C-8321-477F-965F-674F9516ED50}">
      <dgm:prSet phldrT="[Text]"/>
      <dgm:spPr>
        <a:ln>
          <a:solidFill>
            <a:srgbClr val="7030A0"/>
          </a:solidFill>
        </a:ln>
      </dgm:spPr>
      <dgm:t>
        <a:bodyPr/>
        <a:lstStyle/>
        <a:p>
          <a:r>
            <a:rPr lang="en-US" b="1" dirty="0" smtClean="0">
              <a:solidFill>
                <a:srgbClr val="7030A0"/>
              </a:solidFill>
              <a:latin typeface="Arial" panose="020B0604020202020204" pitchFamily="34" charset="0"/>
              <a:cs typeface="Arial" panose="020B0604020202020204" pitchFamily="34" charset="0"/>
            </a:rPr>
            <a:t>Phase 1-3 clinical trials </a:t>
          </a:r>
          <a:endParaRPr lang="en-US" b="1" dirty="0">
            <a:solidFill>
              <a:srgbClr val="7030A0"/>
            </a:solidFill>
            <a:latin typeface="Arial" panose="020B0604020202020204" pitchFamily="34" charset="0"/>
            <a:cs typeface="Arial" panose="020B0604020202020204" pitchFamily="34" charset="0"/>
          </a:endParaRPr>
        </a:p>
      </dgm:t>
    </dgm:pt>
    <dgm:pt modelId="{1325245B-E615-4045-AF3C-5021DD84C10D}" type="parTrans" cxnId="{A40B3537-4F3A-4222-BE4A-438AB58B14C2}">
      <dgm:prSet/>
      <dgm:spPr/>
      <dgm:t>
        <a:bodyPr/>
        <a:lstStyle/>
        <a:p>
          <a:endParaRPr lang="en-US"/>
        </a:p>
      </dgm:t>
    </dgm:pt>
    <dgm:pt modelId="{6E877BE6-F8E4-4A8A-9A47-9BEA7558FF86}" type="sibTrans" cxnId="{A40B3537-4F3A-4222-BE4A-438AB58B14C2}">
      <dgm:prSet/>
      <dgm:spPr/>
      <dgm:t>
        <a:bodyPr/>
        <a:lstStyle/>
        <a:p>
          <a:endParaRPr lang="en-US"/>
        </a:p>
      </dgm:t>
    </dgm:pt>
    <dgm:pt modelId="{463E9D57-6BD8-4C56-A6B2-FCF55981C767}">
      <dgm:prSet phldrT="[Text]"/>
      <dgm:spPr>
        <a:ln>
          <a:solidFill>
            <a:srgbClr val="7030A0"/>
          </a:solidFill>
        </a:ln>
      </dgm:spPr>
      <dgm:t>
        <a:bodyPr/>
        <a:lstStyle/>
        <a:p>
          <a:r>
            <a:rPr lang="en-US" b="1" dirty="0" smtClean="0">
              <a:solidFill>
                <a:srgbClr val="7030A0"/>
              </a:solidFill>
              <a:latin typeface="Arial" panose="020B0604020202020204" pitchFamily="34" charset="0"/>
              <a:cs typeface="Arial" panose="020B0604020202020204" pitchFamily="34" charset="0"/>
            </a:rPr>
            <a:t>Endpoints not always appropriate for target biology</a:t>
          </a:r>
          <a:endParaRPr lang="en-US" b="1" dirty="0">
            <a:solidFill>
              <a:srgbClr val="7030A0"/>
            </a:solidFill>
            <a:latin typeface="Arial" panose="020B0604020202020204" pitchFamily="34" charset="0"/>
            <a:cs typeface="Arial" panose="020B0604020202020204" pitchFamily="34" charset="0"/>
          </a:endParaRPr>
        </a:p>
      </dgm:t>
    </dgm:pt>
    <dgm:pt modelId="{A8836A42-619D-44E1-8FCF-33810D935BB7}" type="parTrans" cxnId="{FB20CA7F-7531-4E1B-BBF5-52B02F532ADB}">
      <dgm:prSet/>
      <dgm:spPr/>
      <dgm:t>
        <a:bodyPr/>
        <a:lstStyle/>
        <a:p>
          <a:endParaRPr lang="en-US"/>
        </a:p>
      </dgm:t>
    </dgm:pt>
    <dgm:pt modelId="{67A4B21B-7C82-49A5-A905-519275506942}" type="sibTrans" cxnId="{FB20CA7F-7531-4E1B-BBF5-52B02F532ADB}">
      <dgm:prSet/>
      <dgm:spPr/>
      <dgm:t>
        <a:bodyPr/>
        <a:lstStyle/>
        <a:p>
          <a:endParaRPr lang="en-US"/>
        </a:p>
      </dgm:t>
    </dgm:pt>
    <dgm:pt modelId="{F2A09C56-7C0E-4E3C-B7D4-F582BD3D63A4}">
      <dgm:prSet phldrT="[Text]"/>
      <dgm:spPr>
        <a:ln>
          <a:solidFill>
            <a:srgbClr val="7030A0"/>
          </a:solidFill>
        </a:ln>
      </dgm:spPr>
      <dgm:t>
        <a:bodyPr/>
        <a:lstStyle/>
        <a:p>
          <a:r>
            <a:rPr lang="en-US" b="1" dirty="0" smtClean="0">
              <a:solidFill>
                <a:srgbClr val="7030A0"/>
              </a:solidFill>
              <a:latin typeface="Arial" panose="020B0604020202020204" pitchFamily="34" charset="0"/>
              <a:cs typeface="Arial" panose="020B0604020202020204" pitchFamily="34" charset="0"/>
            </a:rPr>
            <a:t>Combinations not always based on sufficient mechanistic data</a:t>
          </a:r>
          <a:endParaRPr lang="en-US" b="1" dirty="0">
            <a:solidFill>
              <a:srgbClr val="7030A0"/>
            </a:solidFill>
            <a:latin typeface="Arial" panose="020B0604020202020204" pitchFamily="34" charset="0"/>
            <a:cs typeface="Arial" panose="020B0604020202020204" pitchFamily="34" charset="0"/>
          </a:endParaRPr>
        </a:p>
      </dgm:t>
    </dgm:pt>
    <dgm:pt modelId="{39132C06-1141-489A-98BA-4971693BBB41}" type="parTrans" cxnId="{A9C974CA-85D4-46CC-ABEB-13F5A8C8A584}">
      <dgm:prSet/>
      <dgm:spPr/>
      <dgm:t>
        <a:bodyPr/>
        <a:lstStyle/>
        <a:p>
          <a:endParaRPr lang="en-US"/>
        </a:p>
      </dgm:t>
    </dgm:pt>
    <dgm:pt modelId="{1D4047CC-7001-4E0F-8455-A673E327DA4C}" type="sibTrans" cxnId="{A9C974CA-85D4-46CC-ABEB-13F5A8C8A584}">
      <dgm:prSet/>
      <dgm:spPr/>
      <dgm:t>
        <a:bodyPr/>
        <a:lstStyle/>
        <a:p>
          <a:endParaRPr lang="en-US"/>
        </a:p>
      </dgm:t>
    </dgm:pt>
    <dgm:pt modelId="{C8461F9A-E586-45F8-976E-A4A05D900496}" type="pres">
      <dgm:prSet presAssocID="{8B8EEE17-F351-4CCD-ACA5-0EEBFA3B8130}" presName="linearFlow" presStyleCnt="0">
        <dgm:presLayoutVars>
          <dgm:dir/>
          <dgm:animLvl val="lvl"/>
          <dgm:resizeHandles val="exact"/>
        </dgm:presLayoutVars>
      </dgm:prSet>
      <dgm:spPr/>
      <dgm:t>
        <a:bodyPr/>
        <a:lstStyle/>
        <a:p>
          <a:endParaRPr lang="en-US"/>
        </a:p>
      </dgm:t>
    </dgm:pt>
    <dgm:pt modelId="{E563975A-9CB9-43BE-9964-7FD1A8E382A9}" type="pres">
      <dgm:prSet presAssocID="{A83DB4BA-1D13-4E22-AB2B-562FE49DEF5B}" presName="composite" presStyleCnt="0"/>
      <dgm:spPr/>
    </dgm:pt>
    <dgm:pt modelId="{2B9F35BE-D4CA-40D3-88C2-DD29204599A4}" type="pres">
      <dgm:prSet presAssocID="{A83DB4BA-1D13-4E22-AB2B-562FE49DEF5B}" presName="parentText" presStyleLbl="alignNode1" presStyleIdx="0" presStyleCnt="3">
        <dgm:presLayoutVars>
          <dgm:chMax val="1"/>
          <dgm:bulletEnabled val="1"/>
        </dgm:presLayoutVars>
      </dgm:prSet>
      <dgm:spPr/>
      <dgm:t>
        <a:bodyPr/>
        <a:lstStyle/>
        <a:p>
          <a:endParaRPr lang="en-US"/>
        </a:p>
      </dgm:t>
    </dgm:pt>
    <dgm:pt modelId="{A37436A9-0C51-449D-A285-BF950C2928DD}" type="pres">
      <dgm:prSet presAssocID="{A83DB4BA-1D13-4E22-AB2B-562FE49DEF5B}" presName="descendantText" presStyleLbl="alignAcc1" presStyleIdx="0" presStyleCnt="3">
        <dgm:presLayoutVars>
          <dgm:bulletEnabled val="1"/>
        </dgm:presLayoutVars>
      </dgm:prSet>
      <dgm:spPr/>
      <dgm:t>
        <a:bodyPr/>
        <a:lstStyle/>
        <a:p>
          <a:endParaRPr lang="en-US"/>
        </a:p>
      </dgm:t>
    </dgm:pt>
    <dgm:pt modelId="{3C225E70-81B3-4AAF-9D7D-BACA78CFAE08}" type="pres">
      <dgm:prSet presAssocID="{41A649BE-3408-4D90-8A6B-FF6B98E9BF94}" presName="sp" presStyleCnt="0"/>
      <dgm:spPr/>
    </dgm:pt>
    <dgm:pt modelId="{574B15FA-6534-497C-A321-3197BCC539EC}" type="pres">
      <dgm:prSet presAssocID="{B4D4144C-4ECD-4A45-97E4-6193CB482096}" presName="composite" presStyleCnt="0"/>
      <dgm:spPr/>
    </dgm:pt>
    <dgm:pt modelId="{AACE78D0-F5C8-4A4E-9C1C-6DC05C18E3FB}" type="pres">
      <dgm:prSet presAssocID="{B4D4144C-4ECD-4A45-97E4-6193CB482096}" presName="parentText" presStyleLbl="alignNode1" presStyleIdx="1" presStyleCnt="3">
        <dgm:presLayoutVars>
          <dgm:chMax val="1"/>
          <dgm:bulletEnabled val="1"/>
        </dgm:presLayoutVars>
      </dgm:prSet>
      <dgm:spPr/>
      <dgm:t>
        <a:bodyPr/>
        <a:lstStyle/>
        <a:p>
          <a:endParaRPr lang="en-US"/>
        </a:p>
      </dgm:t>
    </dgm:pt>
    <dgm:pt modelId="{6AD664E6-679A-45EB-8516-D76251EEA59F}" type="pres">
      <dgm:prSet presAssocID="{B4D4144C-4ECD-4A45-97E4-6193CB482096}" presName="descendantText" presStyleLbl="alignAcc1" presStyleIdx="1" presStyleCnt="3">
        <dgm:presLayoutVars>
          <dgm:bulletEnabled val="1"/>
        </dgm:presLayoutVars>
      </dgm:prSet>
      <dgm:spPr/>
      <dgm:t>
        <a:bodyPr/>
        <a:lstStyle/>
        <a:p>
          <a:endParaRPr lang="en-US"/>
        </a:p>
      </dgm:t>
    </dgm:pt>
    <dgm:pt modelId="{59F18C4E-8794-43B1-B99D-B0A62F0D1EAD}" type="pres">
      <dgm:prSet presAssocID="{2554EEF6-CBF0-463D-84CE-3298E3886C93}" presName="sp" presStyleCnt="0"/>
      <dgm:spPr/>
    </dgm:pt>
    <dgm:pt modelId="{F2D0E415-894F-449F-AC23-C11939B11ADB}" type="pres">
      <dgm:prSet presAssocID="{6640DD6C-4D71-40CD-9DCC-D4237F6B2CD3}" presName="composite" presStyleCnt="0"/>
      <dgm:spPr/>
    </dgm:pt>
    <dgm:pt modelId="{39D2BC8B-E82B-4068-B677-00BFE3AA7746}" type="pres">
      <dgm:prSet presAssocID="{6640DD6C-4D71-40CD-9DCC-D4237F6B2CD3}" presName="parentText" presStyleLbl="alignNode1" presStyleIdx="2" presStyleCnt="3">
        <dgm:presLayoutVars>
          <dgm:chMax val="1"/>
          <dgm:bulletEnabled val="1"/>
        </dgm:presLayoutVars>
      </dgm:prSet>
      <dgm:spPr/>
      <dgm:t>
        <a:bodyPr/>
        <a:lstStyle/>
        <a:p>
          <a:endParaRPr lang="en-US"/>
        </a:p>
      </dgm:t>
    </dgm:pt>
    <dgm:pt modelId="{9D2B566D-E9BD-479F-90C7-DD92129EEAA6}" type="pres">
      <dgm:prSet presAssocID="{6640DD6C-4D71-40CD-9DCC-D4237F6B2CD3}" presName="descendantText" presStyleLbl="alignAcc1" presStyleIdx="2" presStyleCnt="3">
        <dgm:presLayoutVars>
          <dgm:bulletEnabled val="1"/>
        </dgm:presLayoutVars>
      </dgm:prSet>
      <dgm:spPr/>
      <dgm:t>
        <a:bodyPr/>
        <a:lstStyle/>
        <a:p>
          <a:endParaRPr lang="en-US"/>
        </a:p>
      </dgm:t>
    </dgm:pt>
  </dgm:ptLst>
  <dgm:cxnLst>
    <dgm:cxn modelId="{4327ACD1-8F2D-42B2-A87E-6DE8BD34ECF8}" type="presOf" srcId="{B4D4144C-4ECD-4A45-97E4-6193CB482096}" destId="{AACE78D0-F5C8-4A4E-9C1C-6DC05C18E3FB}" srcOrd="0" destOrd="0" presId="urn:microsoft.com/office/officeart/2005/8/layout/chevron2"/>
    <dgm:cxn modelId="{5A2E0F36-8325-4230-9956-E1E15F05E76B}" srcId="{8B8EEE17-F351-4CCD-ACA5-0EEBFA3B8130}" destId="{6640DD6C-4D71-40CD-9DCC-D4237F6B2CD3}" srcOrd="2" destOrd="0" parTransId="{208873A3-484D-4C91-A530-AF50ECF8B05C}" sibTransId="{C524806C-80AE-4574-BC66-EBB70535B81C}"/>
    <dgm:cxn modelId="{3B6746A4-EA86-4099-8E57-BC5B2D53A6FA}" type="presOf" srcId="{F2A09C56-7C0E-4E3C-B7D4-F582BD3D63A4}" destId="{9D2B566D-E9BD-479F-90C7-DD92129EEAA6}" srcOrd="0" destOrd="2" presId="urn:microsoft.com/office/officeart/2005/8/layout/chevron2"/>
    <dgm:cxn modelId="{2145E444-BECE-4D35-BCFA-574E93CD8953}" type="presOf" srcId="{8B8EEE17-F351-4CCD-ACA5-0EEBFA3B8130}" destId="{C8461F9A-E586-45F8-976E-A4A05D900496}" srcOrd="0" destOrd="0" presId="urn:microsoft.com/office/officeart/2005/8/layout/chevron2"/>
    <dgm:cxn modelId="{A032094F-5D54-4330-9726-F6365372A395}" type="presOf" srcId="{6640DD6C-4D71-40CD-9DCC-D4237F6B2CD3}" destId="{39D2BC8B-E82B-4068-B677-00BFE3AA7746}" srcOrd="0" destOrd="0" presId="urn:microsoft.com/office/officeart/2005/8/layout/chevron2"/>
    <dgm:cxn modelId="{A40B3537-4F3A-4222-BE4A-438AB58B14C2}" srcId="{6640DD6C-4D71-40CD-9DCC-D4237F6B2CD3}" destId="{7DF6025C-8321-477F-965F-674F9516ED50}" srcOrd="0" destOrd="0" parTransId="{1325245B-E615-4045-AF3C-5021DD84C10D}" sibTransId="{6E877BE6-F8E4-4A8A-9A47-9BEA7558FF86}"/>
    <dgm:cxn modelId="{1FB8C155-DAF0-48B9-AAA9-DED7C813CA38}" srcId="{B4D4144C-4ECD-4A45-97E4-6193CB482096}" destId="{FB1A169B-7E06-4412-A7F3-6297A0AE25B6}" srcOrd="0" destOrd="0" parTransId="{9423D083-E0DD-4856-8EE4-84EF8257BB67}" sibTransId="{2047003C-C7D5-41B4-A1D5-ACD1181E092D}"/>
    <dgm:cxn modelId="{0E585474-6B31-4FE7-9D98-3441471FD027}" type="presOf" srcId="{BEBBFEAF-B609-41DB-8E82-45811E7F8367}" destId="{A37436A9-0C51-449D-A285-BF950C2928DD}" srcOrd="0" destOrd="1" presId="urn:microsoft.com/office/officeart/2005/8/layout/chevron2"/>
    <dgm:cxn modelId="{2D9A2E1A-B575-43D1-A532-12174118613A}" srcId="{8B8EEE17-F351-4CCD-ACA5-0EEBFA3B8130}" destId="{A83DB4BA-1D13-4E22-AB2B-562FE49DEF5B}" srcOrd="0" destOrd="0" parTransId="{BC3EA454-360E-4277-AE03-CD6430D0D253}" sibTransId="{41A649BE-3408-4D90-8A6B-FF6B98E9BF94}"/>
    <dgm:cxn modelId="{89073C5A-ACD9-40A6-BCE9-25DF75C65207}" type="presOf" srcId="{FB1A169B-7E06-4412-A7F3-6297A0AE25B6}" destId="{6AD664E6-679A-45EB-8516-D76251EEA59F}" srcOrd="0" destOrd="0" presId="urn:microsoft.com/office/officeart/2005/8/layout/chevron2"/>
    <dgm:cxn modelId="{AE05734D-8A52-47B6-8DB7-CD34CF74B36A}" type="presOf" srcId="{7DF6025C-8321-477F-965F-674F9516ED50}" destId="{9D2B566D-E9BD-479F-90C7-DD92129EEAA6}" srcOrd="0" destOrd="0" presId="urn:microsoft.com/office/officeart/2005/8/layout/chevron2"/>
    <dgm:cxn modelId="{4FBD8422-E2EF-4A2C-82CB-E6069079C073}" type="presOf" srcId="{A83DB4BA-1D13-4E22-AB2B-562FE49DEF5B}" destId="{2B9F35BE-D4CA-40D3-88C2-DD29204599A4}" srcOrd="0" destOrd="0" presId="urn:microsoft.com/office/officeart/2005/8/layout/chevron2"/>
    <dgm:cxn modelId="{A9C974CA-85D4-46CC-ABEB-13F5A8C8A584}" srcId="{6640DD6C-4D71-40CD-9DCC-D4237F6B2CD3}" destId="{F2A09C56-7C0E-4E3C-B7D4-F582BD3D63A4}" srcOrd="2" destOrd="0" parTransId="{39132C06-1141-489A-98BA-4971693BBB41}" sibTransId="{1D4047CC-7001-4E0F-8455-A673E327DA4C}"/>
    <dgm:cxn modelId="{1CE8224D-C5A3-490E-900A-FB01BDD99D9C}" srcId="{8B8EEE17-F351-4CCD-ACA5-0EEBFA3B8130}" destId="{B4D4144C-4ECD-4A45-97E4-6193CB482096}" srcOrd="1" destOrd="0" parTransId="{182AB210-356E-4858-A1D2-6FCF1D48E466}" sibTransId="{2554EEF6-CBF0-463D-84CE-3298E3886C93}"/>
    <dgm:cxn modelId="{34EEBBD1-6E4F-4242-A5DF-DCCCD1AC1C8C}" srcId="{A83DB4BA-1D13-4E22-AB2B-562FE49DEF5B}" destId="{2C3B9C83-D4BF-4C7C-9CCB-4F55B4E3406C}" srcOrd="0" destOrd="0" parTransId="{160D0B6A-BA26-42A2-A163-670D06F880EC}" sibTransId="{486A3DB2-61A9-4E48-B71B-82473F87BC22}"/>
    <dgm:cxn modelId="{C0A006A5-BCBE-418E-ADBA-2F7C8FCF5285}" srcId="{A83DB4BA-1D13-4E22-AB2B-562FE49DEF5B}" destId="{BEBBFEAF-B609-41DB-8E82-45811E7F8367}" srcOrd="1" destOrd="0" parTransId="{B29E2C7A-E267-454F-9100-49E633A49062}" sibTransId="{BDF0A6D0-8BE9-4B42-9AA2-8118AE60333D}"/>
    <dgm:cxn modelId="{C882A08F-7D62-4424-8672-62B89EBBD07E}" type="presOf" srcId="{463E9D57-6BD8-4C56-A6B2-FCF55981C767}" destId="{9D2B566D-E9BD-479F-90C7-DD92129EEAA6}" srcOrd="0" destOrd="1" presId="urn:microsoft.com/office/officeart/2005/8/layout/chevron2"/>
    <dgm:cxn modelId="{FB20CA7F-7531-4E1B-BBF5-52B02F532ADB}" srcId="{6640DD6C-4D71-40CD-9DCC-D4237F6B2CD3}" destId="{463E9D57-6BD8-4C56-A6B2-FCF55981C767}" srcOrd="1" destOrd="0" parTransId="{A8836A42-619D-44E1-8FCF-33810D935BB7}" sibTransId="{67A4B21B-7C82-49A5-A905-519275506942}"/>
    <dgm:cxn modelId="{130A6F4A-2BE3-44C9-9965-C6C748FE4829}" srcId="{B4D4144C-4ECD-4A45-97E4-6193CB482096}" destId="{62CADB5E-E5E5-4E0A-BA69-F65E6E928AFA}" srcOrd="1" destOrd="0" parTransId="{E4FB5042-54D3-490E-A9A0-73EA8CFCEBE8}" sibTransId="{64217127-F358-47DF-A76A-5B57C989631E}"/>
    <dgm:cxn modelId="{FA0B51B5-2EE0-4EE2-A525-BA1CFF348459}" type="presOf" srcId="{2C3B9C83-D4BF-4C7C-9CCB-4F55B4E3406C}" destId="{A37436A9-0C51-449D-A285-BF950C2928DD}" srcOrd="0" destOrd="0" presId="urn:microsoft.com/office/officeart/2005/8/layout/chevron2"/>
    <dgm:cxn modelId="{F493DF59-17BC-4F8B-B1AC-87F0028187D8}" type="presOf" srcId="{62CADB5E-E5E5-4E0A-BA69-F65E6E928AFA}" destId="{6AD664E6-679A-45EB-8516-D76251EEA59F}" srcOrd="0" destOrd="1" presId="urn:microsoft.com/office/officeart/2005/8/layout/chevron2"/>
    <dgm:cxn modelId="{DF519D5D-4791-4E1D-BA13-08F3F6CF987B}" type="presParOf" srcId="{C8461F9A-E586-45F8-976E-A4A05D900496}" destId="{E563975A-9CB9-43BE-9964-7FD1A8E382A9}" srcOrd="0" destOrd="0" presId="urn:microsoft.com/office/officeart/2005/8/layout/chevron2"/>
    <dgm:cxn modelId="{3CFFAB9C-ED03-4F80-ADFE-3C21B774A503}" type="presParOf" srcId="{E563975A-9CB9-43BE-9964-7FD1A8E382A9}" destId="{2B9F35BE-D4CA-40D3-88C2-DD29204599A4}" srcOrd="0" destOrd="0" presId="urn:microsoft.com/office/officeart/2005/8/layout/chevron2"/>
    <dgm:cxn modelId="{572B1EC3-A9E1-4298-8812-EDB244728BE6}" type="presParOf" srcId="{E563975A-9CB9-43BE-9964-7FD1A8E382A9}" destId="{A37436A9-0C51-449D-A285-BF950C2928DD}" srcOrd="1" destOrd="0" presId="urn:microsoft.com/office/officeart/2005/8/layout/chevron2"/>
    <dgm:cxn modelId="{744BFECC-B952-4043-A488-4639894CEA22}" type="presParOf" srcId="{C8461F9A-E586-45F8-976E-A4A05D900496}" destId="{3C225E70-81B3-4AAF-9D7D-BACA78CFAE08}" srcOrd="1" destOrd="0" presId="urn:microsoft.com/office/officeart/2005/8/layout/chevron2"/>
    <dgm:cxn modelId="{3BEF5105-BD82-42DD-9F30-60603904AA06}" type="presParOf" srcId="{C8461F9A-E586-45F8-976E-A4A05D900496}" destId="{574B15FA-6534-497C-A321-3197BCC539EC}" srcOrd="2" destOrd="0" presId="urn:microsoft.com/office/officeart/2005/8/layout/chevron2"/>
    <dgm:cxn modelId="{F72D0CA2-71C7-4FAE-BD3B-90F7A6499F16}" type="presParOf" srcId="{574B15FA-6534-497C-A321-3197BCC539EC}" destId="{AACE78D0-F5C8-4A4E-9C1C-6DC05C18E3FB}" srcOrd="0" destOrd="0" presId="urn:microsoft.com/office/officeart/2005/8/layout/chevron2"/>
    <dgm:cxn modelId="{6AB97C5F-A8E8-4DA3-B0C7-2D6E71751CF6}" type="presParOf" srcId="{574B15FA-6534-497C-A321-3197BCC539EC}" destId="{6AD664E6-679A-45EB-8516-D76251EEA59F}" srcOrd="1" destOrd="0" presId="urn:microsoft.com/office/officeart/2005/8/layout/chevron2"/>
    <dgm:cxn modelId="{F122F77A-45EC-41BE-9714-39DB5B2378A5}" type="presParOf" srcId="{C8461F9A-E586-45F8-976E-A4A05D900496}" destId="{59F18C4E-8794-43B1-B99D-B0A62F0D1EAD}" srcOrd="3" destOrd="0" presId="urn:microsoft.com/office/officeart/2005/8/layout/chevron2"/>
    <dgm:cxn modelId="{0C2333B5-5CCC-42B9-8CC8-A16768F3CF5B}" type="presParOf" srcId="{C8461F9A-E586-45F8-976E-A4A05D900496}" destId="{F2D0E415-894F-449F-AC23-C11939B11ADB}" srcOrd="4" destOrd="0" presId="urn:microsoft.com/office/officeart/2005/8/layout/chevron2"/>
    <dgm:cxn modelId="{45EED47E-C5A5-4BFF-99A0-8DD4C9CD6E8E}" type="presParOf" srcId="{F2D0E415-894F-449F-AC23-C11939B11ADB}" destId="{39D2BC8B-E82B-4068-B677-00BFE3AA7746}" srcOrd="0" destOrd="0" presId="urn:microsoft.com/office/officeart/2005/8/layout/chevron2"/>
    <dgm:cxn modelId="{C7987E75-0E41-440C-9C66-C7419B202C3A}" type="presParOf" srcId="{F2D0E415-894F-449F-AC23-C11939B11ADB}" destId="{9D2B566D-E9BD-479F-90C7-DD92129EEAA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8EEE17-F351-4CCD-ACA5-0EEBFA3B813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83DB4BA-1D13-4E22-AB2B-562FE49DEF5B}">
      <dgm:prSet phldrT="[Text]" custT="1"/>
      <dgm:spPr>
        <a:solidFill>
          <a:srgbClr val="FFC000"/>
        </a:solidFill>
        <a:ln>
          <a:solidFill>
            <a:srgbClr val="7030A0"/>
          </a:solidFill>
        </a:ln>
      </dgm:spPr>
      <dgm:t>
        <a:bodyPr/>
        <a:lstStyle/>
        <a:p>
          <a:pPr>
            <a:lnSpc>
              <a:spcPts val="1200"/>
            </a:lnSpc>
          </a:pPr>
          <a:endParaRPr lang="en-US" sz="1800" b="1" dirty="0" smtClean="0">
            <a:solidFill>
              <a:srgbClr val="7030A0"/>
            </a:solidFill>
            <a:latin typeface="Arial" panose="020B0604020202020204" pitchFamily="34" charset="0"/>
            <a:cs typeface="Arial" panose="020B0604020202020204" pitchFamily="34" charset="0"/>
          </a:endParaRPr>
        </a:p>
        <a:p>
          <a:pPr>
            <a:lnSpc>
              <a:spcPts val="1200"/>
            </a:lnSpc>
          </a:pPr>
          <a:r>
            <a:rPr lang="en-US" sz="1800" b="1" dirty="0" smtClean="0">
              <a:solidFill>
                <a:srgbClr val="7030A0"/>
              </a:solidFill>
              <a:latin typeface="Arial" panose="020B0604020202020204" pitchFamily="34" charset="0"/>
              <a:cs typeface="Arial" panose="020B0604020202020204" pitchFamily="34" charset="0"/>
            </a:rPr>
            <a:t>Basic </a:t>
          </a:r>
        </a:p>
        <a:p>
          <a:pPr>
            <a:lnSpc>
              <a:spcPts val="1200"/>
            </a:lnSpc>
          </a:pPr>
          <a:r>
            <a:rPr lang="en-US" sz="1800" b="1" dirty="0" smtClean="0">
              <a:solidFill>
                <a:srgbClr val="7030A0"/>
              </a:solidFill>
              <a:latin typeface="Arial" panose="020B0604020202020204" pitchFamily="34" charset="0"/>
              <a:cs typeface="Arial" panose="020B0604020202020204" pitchFamily="34" charset="0"/>
            </a:rPr>
            <a:t>Science</a:t>
          </a:r>
          <a:endParaRPr lang="en-US" sz="1800" b="1" dirty="0">
            <a:solidFill>
              <a:srgbClr val="7030A0"/>
            </a:solidFill>
            <a:latin typeface="Arial" panose="020B0604020202020204" pitchFamily="34" charset="0"/>
            <a:cs typeface="Arial" panose="020B0604020202020204" pitchFamily="34" charset="0"/>
          </a:endParaRPr>
        </a:p>
      </dgm:t>
    </dgm:pt>
    <dgm:pt modelId="{BC3EA454-360E-4277-AE03-CD6430D0D253}" type="parTrans" cxnId="{2D9A2E1A-B575-43D1-A532-12174118613A}">
      <dgm:prSet/>
      <dgm:spPr/>
      <dgm:t>
        <a:bodyPr/>
        <a:lstStyle/>
        <a:p>
          <a:endParaRPr lang="en-US"/>
        </a:p>
      </dgm:t>
    </dgm:pt>
    <dgm:pt modelId="{41A649BE-3408-4D90-8A6B-FF6B98E9BF94}" type="sibTrans" cxnId="{2D9A2E1A-B575-43D1-A532-12174118613A}">
      <dgm:prSet/>
      <dgm:spPr/>
      <dgm:t>
        <a:bodyPr/>
        <a:lstStyle/>
        <a:p>
          <a:endParaRPr lang="en-US"/>
        </a:p>
      </dgm:t>
    </dgm:pt>
    <dgm:pt modelId="{2C3B9C83-D4BF-4C7C-9CCB-4F55B4E3406C}">
      <dgm:prSet phldrT="[Text]"/>
      <dgm:spPr>
        <a:ln>
          <a:solidFill>
            <a:srgbClr val="7030A0"/>
          </a:solidFill>
        </a:ln>
      </dgm:spPr>
      <dgm:t>
        <a:bodyPr/>
        <a:lstStyle/>
        <a:p>
          <a:r>
            <a:rPr lang="en-US" b="1" dirty="0" smtClean="0">
              <a:solidFill>
                <a:srgbClr val="7030A0"/>
              </a:solidFill>
              <a:latin typeface="Arial" panose="020B0604020202020204" pitchFamily="34" charset="0"/>
              <a:cs typeface="Arial" panose="020B0604020202020204" pitchFamily="34" charset="0"/>
            </a:rPr>
            <a:t>In vitro/animal models. Study design </a:t>
          </a:r>
          <a:r>
            <a:rPr lang="en-US" b="1" u="sng" dirty="0" smtClean="0">
              <a:solidFill>
                <a:srgbClr val="7030A0"/>
              </a:solidFill>
              <a:latin typeface="Arial" panose="020B0604020202020204" pitchFamily="34" charset="0"/>
              <a:cs typeface="Arial" panose="020B0604020202020204" pitchFamily="34" charset="0"/>
            </a:rPr>
            <a:t>informed</a:t>
          </a:r>
          <a:r>
            <a:rPr lang="en-US" b="1" dirty="0" smtClean="0">
              <a:solidFill>
                <a:srgbClr val="7030A0"/>
              </a:solidFill>
              <a:latin typeface="Arial" panose="020B0604020202020204" pitchFamily="34" charset="0"/>
              <a:cs typeface="Arial" panose="020B0604020202020204" pitchFamily="34" charset="0"/>
            </a:rPr>
            <a:t> by knowledge of disease process in humans and applicability considerations</a:t>
          </a:r>
          <a:endParaRPr lang="en-US" b="1" dirty="0">
            <a:solidFill>
              <a:srgbClr val="7030A0"/>
            </a:solidFill>
            <a:latin typeface="Arial" panose="020B0604020202020204" pitchFamily="34" charset="0"/>
            <a:cs typeface="Arial" panose="020B0604020202020204" pitchFamily="34" charset="0"/>
          </a:endParaRPr>
        </a:p>
      </dgm:t>
    </dgm:pt>
    <dgm:pt modelId="{160D0B6A-BA26-42A2-A163-670D06F880EC}" type="parTrans" cxnId="{34EEBBD1-6E4F-4242-A5DF-DCCCD1AC1C8C}">
      <dgm:prSet/>
      <dgm:spPr/>
      <dgm:t>
        <a:bodyPr/>
        <a:lstStyle/>
        <a:p>
          <a:endParaRPr lang="en-US"/>
        </a:p>
      </dgm:t>
    </dgm:pt>
    <dgm:pt modelId="{486A3DB2-61A9-4E48-B71B-82473F87BC22}" type="sibTrans" cxnId="{34EEBBD1-6E4F-4242-A5DF-DCCCD1AC1C8C}">
      <dgm:prSet/>
      <dgm:spPr/>
      <dgm:t>
        <a:bodyPr/>
        <a:lstStyle/>
        <a:p>
          <a:endParaRPr lang="en-US"/>
        </a:p>
      </dgm:t>
    </dgm:pt>
    <dgm:pt modelId="{BEBBFEAF-B609-41DB-8E82-45811E7F8367}">
      <dgm:prSet phldrT="[Text]"/>
      <dgm:spPr>
        <a:ln>
          <a:solidFill>
            <a:srgbClr val="7030A0"/>
          </a:solidFill>
        </a:ln>
      </dgm:spPr>
      <dgm:t>
        <a:bodyPr/>
        <a:lstStyle/>
        <a:p>
          <a:r>
            <a:rPr lang="en-US" b="1" dirty="0" smtClean="0">
              <a:solidFill>
                <a:srgbClr val="7030A0"/>
              </a:solidFill>
              <a:latin typeface="Arial" panose="020B0604020202020204" pitchFamily="34" charset="0"/>
              <a:cs typeface="Arial" panose="020B0604020202020204" pitchFamily="34" charset="0"/>
            </a:rPr>
            <a:t>Incremental improvement in </a:t>
          </a:r>
          <a:r>
            <a:rPr lang="en-US" b="1" u="sng" dirty="0" smtClean="0">
              <a:solidFill>
                <a:srgbClr val="7030A0"/>
              </a:solidFill>
              <a:latin typeface="Arial" panose="020B0604020202020204" pitchFamily="34" charset="0"/>
              <a:cs typeface="Arial" panose="020B0604020202020204" pitchFamily="34" charset="0"/>
            </a:rPr>
            <a:t>clinically relevant </a:t>
          </a:r>
          <a:r>
            <a:rPr lang="en-US" b="1" dirty="0" smtClean="0">
              <a:solidFill>
                <a:srgbClr val="7030A0"/>
              </a:solidFill>
              <a:latin typeface="Arial" panose="020B0604020202020204" pitchFamily="34" charset="0"/>
              <a:cs typeface="Arial" panose="020B0604020202020204" pitchFamily="34" charset="0"/>
            </a:rPr>
            <a:t>biological knowledge</a:t>
          </a:r>
          <a:endParaRPr lang="en-US" b="1" dirty="0">
            <a:solidFill>
              <a:srgbClr val="7030A0"/>
            </a:solidFill>
            <a:latin typeface="Arial" panose="020B0604020202020204" pitchFamily="34" charset="0"/>
            <a:cs typeface="Arial" panose="020B0604020202020204" pitchFamily="34" charset="0"/>
          </a:endParaRPr>
        </a:p>
      </dgm:t>
    </dgm:pt>
    <dgm:pt modelId="{B29E2C7A-E267-454F-9100-49E633A49062}" type="parTrans" cxnId="{C0A006A5-BCBE-418E-ADBA-2F7C8FCF5285}">
      <dgm:prSet/>
      <dgm:spPr/>
      <dgm:t>
        <a:bodyPr/>
        <a:lstStyle/>
        <a:p>
          <a:endParaRPr lang="en-US"/>
        </a:p>
      </dgm:t>
    </dgm:pt>
    <dgm:pt modelId="{BDF0A6D0-8BE9-4B42-9AA2-8118AE60333D}" type="sibTrans" cxnId="{C0A006A5-BCBE-418E-ADBA-2F7C8FCF5285}">
      <dgm:prSet/>
      <dgm:spPr/>
      <dgm:t>
        <a:bodyPr/>
        <a:lstStyle/>
        <a:p>
          <a:endParaRPr lang="en-US"/>
        </a:p>
      </dgm:t>
    </dgm:pt>
    <dgm:pt modelId="{B4D4144C-4ECD-4A45-97E4-6193CB482096}">
      <dgm:prSet phldrT="[Text]" custT="1"/>
      <dgm:spPr>
        <a:solidFill>
          <a:srgbClr val="FF9900"/>
        </a:solidFill>
        <a:ln>
          <a:solidFill>
            <a:srgbClr val="7030A0"/>
          </a:solidFill>
        </a:ln>
      </dgm:spPr>
      <dgm:t>
        <a:bodyPr/>
        <a:lstStyle/>
        <a:p>
          <a:pPr>
            <a:lnSpc>
              <a:spcPts val="1200"/>
            </a:lnSpc>
          </a:pPr>
          <a:endParaRPr lang="en-US" sz="1800" b="1" dirty="0" smtClean="0">
            <a:solidFill>
              <a:srgbClr val="7030A0"/>
            </a:solidFill>
            <a:latin typeface="Arial" panose="020B0604020202020204" pitchFamily="34" charset="0"/>
            <a:cs typeface="Arial" panose="020B0604020202020204" pitchFamily="34" charset="0"/>
          </a:endParaRPr>
        </a:p>
        <a:p>
          <a:pPr>
            <a:lnSpc>
              <a:spcPts val="1200"/>
            </a:lnSpc>
          </a:pPr>
          <a:r>
            <a:rPr lang="en-US" sz="1800" b="1" dirty="0" smtClean="0">
              <a:solidFill>
                <a:srgbClr val="7030A0"/>
              </a:solidFill>
              <a:latin typeface="Arial" panose="020B0604020202020204" pitchFamily="34" charset="0"/>
              <a:cs typeface="Arial" panose="020B0604020202020204" pitchFamily="34" charset="0"/>
            </a:rPr>
            <a:t>Applied</a:t>
          </a:r>
        </a:p>
        <a:p>
          <a:pPr>
            <a:lnSpc>
              <a:spcPts val="1200"/>
            </a:lnSpc>
          </a:pPr>
          <a:r>
            <a:rPr lang="en-US" sz="1800" b="1" dirty="0" smtClean="0">
              <a:solidFill>
                <a:srgbClr val="7030A0"/>
              </a:solidFill>
              <a:latin typeface="Arial" panose="020B0604020202020204" pitchFamily="34" charset="0"/>
              <a:cs typeface="Arial" panose="020B0604020202020204" pitchFamily="34" charset="0"/>
            </a:rPr>
            <a:t>Science</a:t>
          </a:r>
          <a:endParaRPr lang="en-US" sz="1800" b="1" dirty="0">
            <a:solidFill>
              <a:srgbClr val="7030A0"/>
            </a:solidFill>
            <a:latin typeface="Arial" panose="020B0604020202020204" pitchFamily="34" charset="0"/>
            <a:cs typeface="Arial" panose="020B0604020202020204" pitchFamily="34" charset="0"/>
          </a:endParaRPr>
        </a:p>
      </dgm:t>
    </dgm:pt>
    <dgm:pt modelId="{182AB210-356E-4858-A1D2-6FCF1D48E466}" type="parTrans" cxnId="{1CE8224D-C5A3-490E-900A-FB01BDD99D9C}">
      <dgm:prSet/>
      <dgm:spPr/>
      <dgm:t>
        <a:bodyPr/>
        <a:lstStyle/>
        <a:p>
          <a:endParaRPr lang="en-US"/>
        </a:p>
      </dgm:t>
    </dgm:pt>
    <dgm:pt modelId="{2554EEF6-CBF0-463D-84CE-3298E3886C93}" type="sibTrans" cxnId="{1CE8224D-C5A3-490E-900A-FB01BDD99D9C}">
      <dgm:prSet/>
      <dgm:spPr/>
      <dgm:t>
        <a:bodyPr/>
        <a:lstStyle/>
        <a:p>
          <a:endParaRPr lang="en-US"/>
        </a:p>
      </dgm:t>
    </dgm:pt>
    <dgm:pt modelId="{FB1A169B-7E06-4412-A7F3-6297A0AE25B6}">
      <dgm:prSet phldrT="[Text]"/>
      <dgm:spPr>
        <a:ln>
          <a:solidFill>
            <a:srgbClr val="7030A0"/>
          </a:solidFill>
        </a:ln>
      </dgm:spPr>
      <dgm:t>
        <a:bodyPr/>
        <a:lstStyle/>
        <a:p>
          <a:r>
            <a:rPr lang="en-US" b="1" u="sng" dirty="0" smtClean="0">
              <a:solidFill>
                <a:srgbClr val="7030A0"/>
              </a:solidFill>
              <a:latin typeface="Arial" panose="020B0604020202020204" pitchFamily="34" charset="0"/>
              <a:cs typeface="Arial" panose="020B0604020202020204" pitchFamily="34" charset="0"/>
            </a:rPr>
            <a:t>Mechanism-based </a:t>
          </a:r>
          <a:r>
            <a:rPr lang="en-US" b="1" dirty="0" smtClean="0">
              <a:solidFill>
                <a:srgbClr val="7030A0"/>
              </a:solidFill>
              <a:latin typeface="Arial" panose="020B0604020202020204" pitchFamily="34" charset="0"/>
              <a:cs typeface="Arial" panose="020B0604020202020204" pitchFamily="34" charset="0"/>
            </a:rPr>
            <a:t>screening and potency assays</a:t>
          </a:r>
          <a:endParaRPr lang="en-US" b="1" dirty="0">
            <a:solidFill>
              <a:srgbClr val="7030A0"/>
            </a:solidFill>
            <a:latin typeface="Arial" panose="020B0604020202020204" pitchFamily="34" charset="0"/>
            <a:cs typeface="Arial" panose="020B0604020202020204" pitchFamily="34" charset="0"/>
          </a:endParaRPr>
        </a:p>
      </dgm:t>
    </dgm:pt>
    <dgm:pt modelId="{9423D083-E0DD-4856-8EE4-84EF8257BB67}" type="parTrans" cxnId="{1FB8C155-DAF0-48B9-AAA9-DED7C813CA38}">
      <dgm:prSet/>
      <dgm:spPr/>
      <dgm:t>
        <a:bodyPr/>
        <a:lstStyle/>
        <a:p>
          <a:endParaRPr lang="en-US"/>
        </a:p>
      </dgm:t>
    </dgm:pt>
    <dgm:pt modelId="{2047003C-C7D5-41B4-A1D5-ACD1181E092D}" type="sibTrans" cxnId="{1FB8C155-DAF0-48B9-AAA9-DED7C813CA38}">
      <dgm:prSet/>
      <dgm:spPr/>
      <dgm:t>
        <a:bodyPr/>
        <a:lstStyle/>
        <a:p>
          <a:endParaRPr lang="en-US"/>
        </a:p>
      </dgm:t>
    </dgm:pt>
    <dgm:pt modelId="{62CADB5E-E5E5-4E0A-BA69-F65E6E928AFA}">
      <dgm:prSet phldrT="[Text]"/>
      <dgm:spPr>
        <a:ln>
          <a:solidFill>
            <a:srgbClr val="7030A0"/>
          </a:solidFill>
        </a:ln>
      </dgm:spPr>
      <dgm:t>
        <a:bodyPr/>
        <a:lstStyle/>
        <a:p>
          <a:r>
            <a:rPr lang="en-US" b="1" dirty="0" smtClean="0">
              <a:solidFill>
                <a:srgbClr val="7030A0"/>
              </a:solidFill>
              <a:latin typeface="Arial" panose="020B0604020202020204" pitchFamily="34" charset="0"/>
              <a:cs typeface="Arial" panose="020B0604020202020204" pitchFamily="34" charset="0"/>
            </a:rPr>
            <a:t>Identification of lead drug candidate based on best available biological and clinical information, </a:t>
          </a:r>
          <a:r>
            <a:rPr lang="en-US" b="1" u="sng" dirty="0" smtClean="0">
              <a:solidFill>
                <a:srgbClr val="7030A0"/>
              </a:solidFill>
              <a:latin typeface="Arial" panose="020B0604020202020204" pitchFamily="34" charset="0"/>
              <a:cs typeface="Arial" panose="020B0604020202020204" pitchFamily="34" charset="0"/>
            </a:rPr>
            <a:t>clinically relevant </a:t>
          </a:r>
          <a:r>
            <a:rPr lang="en-US" b="1" dirty="0" smtClean="0">
              <a:solidFill>
                <a:srgbClr val="7030A0"/>
              </a:solidFill>
              <a:latin typeface="Arial" panose="020B0604020202020204" pitchFamily="34" charset="0"/>
              <a:cs typeface="Arial" panose="020B0604020202020204" pitchFamily="34" charset="0"/>
            </a:rPr>
            <a:t>models</a:t>
          </a:r>
          <a:endParaRPr lang="en-US" b="1" dirty="0">
            <a:solidFill>
              <a:srgbClr val="7030A0"/>
            </a:solidFill>
            <a:latin typeface="Arial" panose="020B0604020202020204" pitchFamily="34" charset="0"/>
            <a:cs typeface="Arial" panose="020B0604020202020204" pitchFamily="34" charset="0"/>
          </a:endParaRPr>
        </a:p>
      </dgm:t>
    </dgm:pt>
    <dgm:pt modelId="{E4FB5042-54D3-490E-A9A0-73EA8CFCEBE8}" type="parTrans" cxnId="{130A6F4A-2BE3-44C9-9965-C6C748FE4829}">
      <dgm:prSet/>
      <dgm:spPr/>
      <dgm:t>
        <a:bodyPr/>
        <a:lstStyle/>
        <a:p>
          <a:endParaRPr lang="en-US"/>
        </a:p>
      </dgm:t>
    </dgm:pt>
    <dgm:pt modelId="{64217127-F358-47DF-A76A-5B57C989631E}" type="sibTrans" cxnId="{130A6F4A-2BE3-44C9-9965-C6C748FE4829}">
      <dgm:prSet/>
      <dgm:spPr/>
      <dgm:t>
        <a:bodyPr/>
        <a:lstStyle/>
        <a:p>
          <a:endParaRPr lang="en-US"/>
        </a:p>
      </dgm:t>
    </dgm:pt>
    <dgm:pt modelId="{6640DD6C-4D71-40CD-9DCC-D4237F6B2CD3}">
      <dgm:prSet phldrT="[Text]" custT="1"/>
      <dgm:spPr>
        <a:solidFill>
          <a:schemeClr val="accent6">
            <a:lumMod val="75000"/>
          </a:schemeClr>
        </a:solidFill>
        <a:ln>
          <a:solidFill>
            <a:srgbClr val="7030A0"/>
          </a:solidFill>
        </a:ln>
      </dgm:spPr>
      <dgm:t>
        <a:bodyPr/>
        <a:lstStyle/>
        <a:p>
          <a:pPr>
            <a:lnSpc>
              <a:spcPts val="1800"/>
            </a:lnSpc>
          </a:pPr>
          <a:r>
            <a:rPr lang="en-US" sz="1800" b="1" dirty="0" smtClean="0">
              <a:solidFill>
                <a:schemeClr val="bg1"/>
              </a:solidFill>
              <a:latin typeface="Arial" panose="020B0604020202020204" pitchFamily="34" charset="0"/>
              <a:cs typeface="Arial" panose="020B0604020202020204" pitchFamily="34" charset="0"/>
            </a:rPr>
            <a:t>Clinical Science</a:t>
          </a:r>
          <a:endParaRPr lang="en-US" sz="1800" b="1" dirty="0">
            <a:solidFill>
              <a:schemeClr val="bg1"/>
            </a:solidFill>
            <a:latin typeface="Arial" panose="020B0604020202020204" pitchFamily="34" charset="0"/>
            <a:cs typeface="Arial" panose="020B0604020202020204" pitchFamily="34" charset="0"/>
          </a:endParaRPr>
        </a:p>
      </dgm:t>
    </dgm:pt>
    <dgm:pt modelId="{208873A3-484D-4C91-A530-AF50ECF8B05C}" type="parTrans" cxnId="{5A2E0F36-8325-4230-9956-E1E15F05E76B}">
      <dgm:prSet/>
      <dgm:spPr/>
      <dgm:t>
        <a:bodyPr/>
        <a:lstStyle/>
        <a:p>
          <a:endParaRPr lang="en-US"/>
        </a:p>
      </dgm:t>
    </dgm:pt>
    <dgm:pt modelId="{C524806C-80AE-4574-BC66-EBB70535B81C}" type="sibTrans" cxnId="{5A2E0F36-8325-4230-9956-E1E15F05E76B}">
      <dgm:prSet/>
      <dgm:spPr/>
      <dgm:t>
        <a:bodyPr/>
        <a:lstStyle/>
        <a:p>
          <a:endParaRPr lang="en-US"/>
        </a:p>
      </dgm:t>
    </dgm:pt>
    <dgm:pt modelId="{7DF6025C-8321-477F-965F-674F9516ED50}">
      <dgm:prSet phldrT="[Text]"/>
      <dgm:spPr>
        <a:ln>
          <a:solidFill>
            <a:srgbClr val="7030A0"/>
          </a:solidFill>
        </a:ln>
      </dgm:spPr>
      <dgm:t>
        <a:bodyPr/>
        <a:lstStyle/>
        <a:p>
          <a:r>
            <a:rPr lang="en-US" b="1" dirty="0" smtClean="0">
              <a:solidFill>
                <a:srgbClr val="7030A0"/>
              </a:solidFill>
              <a:latin typeface="Arial" panose="020B0604020202020204" pitchFamily="34" charset="0"/>
              <a:cs typeface="Arial" panose="020B0604020202020204" pitchFamily="34" charset="0"/>
            </a:rPr>
            <a:t>Phase 1-3 clinical trials </a:t>
          </a:r>
          <a:endParaRPr lang="en-US" b="1" dirty="0">
            <a:solidFill>
              <a:srgbClr val="7030A0"/>
            </a:solidFill>
            <a:latin typeface="Arial" panose="020B0604020202020204" pitchFamily="34" charset="0"/>
            <a:cs typeface="Arial" panose="020B0604020202020204" pitchFamily="34" charset="0"/>
          </a:endParaRPr>
        </a:p>
      </dgm:t>
    </dgm:pt>
    <dgm:pt modelId="{1325245B-E615-4045-AF3C-5021DD84C10D}" type="parTrans" cxnId="{A40B3537-4F3A-4222-BE4A-438AB58B14C2}">
      <dgm:prSet/>
      <dgm:spPr/>
      <dgm:t>
        <a:bodyPr/>
        <a:lstStyle/>
        <a:p>
          <a:endParaRPr lang="en-US"/>
        </a:p>
      </dgm:t>
    </dgm:pt>
    <dgm:pt modelId="{6E877BE6-F8E4-4A8A-9A47-9BEA7558FF86}" type="sibTrans" cxnId="{A40B3537-4F3A-4222-BE4A-438AB58B14C2}">
      <dgm:prSet/>
      <dgm:spPr/>
      <dgm:t>
        <a:bodyPr/>
        <a:lstStyle/>
        <a:p>
          <a:endParaRPr lang="en-US"/>
        </a:p>
      </dgm:t>
    </dgm:pt>
    <dgm:pt modelId="{463E9D57-6BD8-4C56-A6B2-FCF55981C767}">
      <dgm:prSet phldrT="[Text]"/>
      <dgm:spPr>
        <a:ln>
          <a:solidFill>
            <a:srgbClr val="7030A0"/>
          </a:solidFill>
        </a:ln>
      </dgm:spPr>
      <dgm:t>
        <a:bodyPr/>
        <a:lstStyle/>
        <a:p>
          <a:r>
            <a:rPr lang="en-US" b="1" dirty="0" smtClean="0">
              <a:solidFill>
                <a:srgbClr val="7030A0"/>
              </a:solidFill>
              <a:latin typeface="Arial" panose="020B0604020202020204" pitchFamily="34" charset="0"/>
              <a:cs typeface="Arial" panose="020B0604020202020204" pitchFamily="34" charset="0"/>
            </a:rPr>
            <a:t>Endpoints </a:t>
          </a:r>
          <a:r>
            <a:rPr lang="en-US" b="1" u="sng" dirty="0" smtClean="0">
              <a:solidFill>
                <a:srgbClr val="7030A0"/>
              </a:solidFill>
              <a:latin typeface="Arial" panose="020B0604020202020204" pitchFamily="34" charset="0"/>
              <a:cs typeface="Arial" panose="020B0604020202020204" pitchFamily="34" charset="0"/>
            </a:rPr>
            <a:t>based on target biology</a:t>
          </a:r>
          <a:r>
            <a:rPr lang="en-US" b="1" dirty="0" smtClean="0">
              <a:solidFill>
                <a:srgbClr val="7030A0"/>
              </a:solidFill>
              <a:latin typeface="Arial" panose="020B0604020202020204" pitchFamily="34" charset="0"/>
              <a:cs typeface="Arial" panose="020B0604020202020204" pitchFamily="34" charset="0"/>
            </a:rPr>
            <a:t>, </a:t>
          </a:r>
          <a:r>
            <a:rPr lang="en-US" b="1" u="sng" dirty="0" smtClean="0">
              <a:solidFill>
                <a:srgbClr val="7030A0"/>
              </a:solidFill>
              <a:latin typeface="Arial" panose="020B0604020202020204" pitchFamily="34" charset="0"/>
              <a:cs typeface="Arial" panose="020B0604020202020204" pitchFamily="34" charset="0"/>
            </a:rPr>
            <a:t>biologically informative </a:t>
          </a:r>
          <a:r>
            <a:rPr lang="en-US" b="1" dirty="0" smtClean="0">
              <a:solidFill>
                <a:srgbClr val="7030A0"/>
              </a:solidFill>
              <a:latin typeface="Arial" panose="020B0604020202020204" pitchFamily="34" charset="0"/>
              <a:cs typeface="Arial" panose="020B0604020202020204" pitchFamily="34" charset="0"/>
            </a:rPr>
            <a:t>studies</a:t>
          </a:r>
          <a:endParaRPr lang="en-US" b="1" dirty="0">
            <a:solidFill>
              <a:srgbClr val="7030A0"/>
            </a:solidFill>
            <a:latin typeface="Arial" panose="020B0604020202020204" pitchFamily="34" charset="0"/>
            <a:cs typeface="Arial" panose="020B0604020202020204" pitchFamily="34" charset="0"/>
          </a:endParaRPr>
        </a:p>
      </dgm:t>
    </dgm:pt>
    <dgm:pt modelId="{A8836A42-619D-44E1-8FCF-33810D935BB7}" type="parTrans" cxnId="{FB20CA7F-7531-4E1B-BBF5-52B02F532ADB}">
      <dgm:prSet/>
      <dgm:spPr/>
      <dgm:t>
        <a:bodyPr/>
        <a:lstStyle/>
        <a:p>
          <a:endParaRPr lang="en-US"/>
        </a:p>
      </dgm:t>
    </dgm:pt>
    <dgm:pt modelId="{67A4B21B-7C82-49A5-A905-519275506942}" type="sibTrans" cxnId="{FB20CA7F-7531-4E1B-BBF5-52B02F532ADB}">
      <dgm:prSet/>
      <dgm:spPr/>
      <dgm:t>
        <a:bodyPr/>
        <a:lstStyle/>
        <a:p>
          <a:endParaRPr lang="en-US"/>
        </a:p>
      </dgm:t>
    </dgm:pt>
    <dgm:pt modelId="{F2A09C56-7C0E-4E3C-B7D4-F582BD3D63A4}">
      <dgm:prSet phldrT="[Text]"/>
      <dgm:spPr>
        <a:ln>
          <a:solidFill>
            <a:srgbClr val="7030A0"/>
          </a:solidFill>
        </a:ln>
      </dgm:spPr>
      <dgm:t>
        <a:bodyPr/>
        <a:lstStyle/>
        <a:p>
          <a:r>
            <a:rPr lang="en-US" b="1" u="sng" dirty="0" smtClean="0">
              <a:solidFill>
                <a:srgbClr val="7030A0"/>
              </a:solidFill>
              <a:latin typeface="Arial" panose="020B0604020202020204" pitchFamily="34" charset="0"/>
              <a:cs typeface="Arial" panose="020B0604020202020204" pitchFamily="34" charset="0"/>
            </a:rPr>
            <a:t>Mechanism-based </a:t>
          </a:r>
          <a:r>
            <a:rPr lang="en-US" b="1" dirty="0" smtClean="0">
              <a:solidFill>
                <a:srgbClr val="7030A0"/>
              </a:solidFill>
              <a:latin typeface="Arial" panose="020B0604020202020204" pitchFamily="34" charset="0"/>
              <a:cs typeface="Arial" panose="020B0604020202020204" pitchFamily="34" charset="0"/>
            </a:rPr>
            <a:t>combinations</a:t>
          </a:r>
          <a:endParaRPr lang="en-US" b="1" dirty="0">
            <a:solidFill>
              <a:srgbClr val="7030A0"/>
            </a:solidFill>
            <a:latin typeface="Arial" panose="020B0604020202020204" pitchFamily="34" charset="0"/>
            <a:cs typeface="Arial" panose="020B0604020202020204" pitchFamily="34" charset="0"/>
          </a:endParaRPr>
        </a:p>
      </dgm:t>
    </dgm:pt>
    <dgm:pt modelId="{39132C06-1141-489A-98BA-4971693BBB41}" type="parTrans" cxnId="{A9C974CA-85D4-46CC-ABEB-13F5A8C8A584}">
      <dgm:prSet/>
      <dgm:spPr/>
      <dgm:t>
        <a:bodyPr/>
        <a:lstStyle/>
        <a:p>
          <a:endParaRPr lang="en-US"/>
        </a:p>
      </dgm:t>
    </dgm:pt>
    <dgm:pt modelId="{1D4047CC-7001-4E0F-8455-A673E327DA4C}" type="sibTrans" cxnId="{A9C974CA-85D4-46CC-ABEB-13F5A8C8A584}">
      <dgm:prSet/>
      <dgm:spPr/>
      <dgm:t>
        <a:bodyPr/>
        <a:lstStyle/>
        <a:p>
          <a:endParaRPr lang="en-US"/>
        </a:p>
      </dgm:t>
    </dgm:pt>
    <dgm:pt modelId="{C8461F9A-E586-45F8-976E-A4A05D900496}" type="pres">
      <dgm:prSet presAssocID="{8B8EEE17-F351-4CCD-ACA5-0EEBFA3B8130}" presName="linearFlow" presStyleCnt="0">
        <dgm:presLayoutVars>
          <dgm:dir/>
          <dgm:animLvl val="lvl"/>
          <dgm:resizeHandles val="exact"/>
        </dgm:presLayoutVars>
      </dgm:prSet>
      <dgm:spPr/>
      <dgm:t>
        <a:bodyPr/>
        <a:lstStyle/>
        <a:p>
          <a:endParaRPr lang="en-US"/>
        </a:p>
      </dgm:t>
    </dgm:pt>
    <dgm:pt modelId="{E563975A-9CB9-43BE-9964-7FD1A8E382A9}" type="pres">
      <dgm:prSet presAssocID="{A83DB4BA-1D13-4E22-AB2B-562FE49DEF5B}" presName="composite" presStyleCnt="0"/>
      <dgm:spPr/>
    </dgm:pt>
    <dgm:pt modelId="{2B9F35BE-D4CA-40D3-88C2-DD29204599A4}" type="pres">
      <dgm:prSet presAssocID="{A83DB4BA-1D13-4E22-AB2B-562FE49DEF5B}" presName="parentText" presStyleLbl="alignNode1" presStyleIdx="0" presStyleCnt="3">
        <dgm:presLayoutVars>
          <dgm:chMax val="1"/>
          <dgm:bulletEnabled val="1"/>
        </dgm:presLayoutVars>
      </dgm:prSet>
      <dgm:spPr/>
      <dgm:t>
        <a:bodyPr/>
        <a:lstStyle/>
        <a:p>
          <a:endParaRPr lang="en-US"/>
        </a:p>
      </dgm:t>
    </dgm:pt>
    <dgm:pt modelId="{A37436A9-0C51-449D-A285-BF950C2928DD}" type="pres">
      <dgm:prSet presAssocID="{A83DB4BA-1D13-4E22-AB2B-562FE49DEF5B}" presName="descendantText" presStyleLbl="alignAcc1" presStyleIdx="0" presStyleCnt="3">
        <dgm:presLayoutVars>
          <dgm:bulletEnabled val="1"/>
        </dgm:presLayoutVars>
      </dgm:prSet>
      <dgm:spPr/>
      <dgm:t>
        <a:bodyPr/>
        <a:lstStyle/>
        <a:p>
          <a:endParaRPr lang="en-US"/>
        </a:p>
      </dgm:t>
    </dgm:pt>
    <dgm:pt modelId="{3C225E70-81B3-4AAF-9D7D-BACA78CFAE08}" type="pres">
      <dgm:prSet presAssocID="{41A649BE-3408-4D90-8A6B-FF6B98E9BF94}" presName="sp" presStyleCnt="0"/>
      <dgm:spPr/>
    </dgm:pt>
    <dgm:pt modelId="{574B15FA-6534-497C-A321-3197BCC539EC}" type="pres">
      <dgm:prSet presAssocID="{B4D4144C-4ECD-4A45-97E4-6193CB482096}" presName="composite" presStyleCnt="0"/>
      <dgm:spPr/>
    </dgm:pt>
    <dgm:pt modelId="{AACE78D0-F5C8-4A4E-9C1C-6DC05C18E3FB}" type="pres">
      <dgm:prSet presAssocID="{B4D4144C-4ECD-4A45-97E4-6193CB482096}" presName="parentText" presStyleLbl="alignNode1" presStyleIdx="1" presStyleCnt="3">
        <dgm:presLayoutVars>
          <dgm:chMax val="1"/>
          <dgm:bulletEnabled val="1"/>
        </dgm:presLayoutVars>
      </dgm:prSet>
      <dgm:spPr/>
      <dgm:t>
        <a:bodyPr/>
        <a:lstStyle/>
        <a:p>
          <a:endParaRPr lang="en-US"/>
        </a:p>
      </dgm:t>
    </dgm:pt>
    <dgm:pt modelId="{6AD664E6-679A-45EB-8516-D76251EEA59F}" type="pres">
      <dgm:prSet presAssocID="{B4D4144C-4ECD-4A45-97E4-6193CB482096}" presName="descendantText" presStyleLbl="alignAcc1" presStyleIdx="1" presStyleCnt="3">
        <dgm:presLayoutVars>
          <dgm:bulletEnabled val="1"/>
        </dgm:presLayoutVars>
      </dgm:prSet>
      <dgm:spPr/>
      <dgm:t>
        <a:bodyPr/>
        <a:lstStyle/>
        <a:p>
          <a:endParaRPr lang="en-US"/>
        </a:p>
      </dgm:t>
    </dgm:pt>
    <dgm:pt modelId="{59F18C4E-8794-43B1-B99D-B0A62F0D1EAD}" type="pres">
      <dgm:prSet presAssocID="{2554EEF6-CBF0-463D-84CE-3298E3886C93}" presName="sp" presStyleCnt="0"/>
      <dgm:spPr/>
    </dgm:pt>
    <dgm:pt modelId="{F2D0E415-894F-449F-AC23-C11939B11ADB}" type="pres">
      <dgm:prSet presAssocID="{6640DD6C-4D71-40CD-9DCC-D4237F6B2CD3}" presName="composite" presStyleCnt="0"/>
      <dgm:spPr/>
    </dgm:pt>
    <dgm:pt modelId="{39D2BC8B-E82B-4068-B677-00BFE3AA7746}" type="pres">
      <dgm:prSet presAssocID="{6640DD6C-4D71-40CD-9DCC-D4237F6B2CD3}" presName="parentText" presStyleLbl="alignNode1" presStyleIdx="2" presStyleCnt="3">
        <dgm:presLayoutVars>
          <dgm:chMax val="1"/>
          <dgm:bulletEnabled val="1"/>
        </dgm:presLayoutVars>
      </dgm:prSet>
      <dgm:spPr/>
      <dgm:t>
        <a:bodyPr/>
        <a:lstStyle/>
        <a:p>
          <a:endParaRPr lang="en-US"/>
        </a:p>
      </dgm:t>
    </dgm:pt>
    <dgm:pt modelId="{9D2B566D-E9BD-479F-90C7-DD92129EEAA6}" type="pres">
      <dgm:prSet presAssocID="{6640DD6C-4D71-40CD-9DCC-D4237F6B2CD3}" presName="descendantText" presStyleLbl="alignAcc1" presStyleIdx="2" presStyleCnt="3">
        <dgm:presLayoutVars>
          <dgm:bulletEnabled val="1"/>
        </dgm:presLayoutVars>
      </dgm:prSet>
      <dgm:spPr/>
      <dgm:t>
        <a:bodyPr/>
        <a:lstStyle/>
        <a:p>
          <a:endParaRPr lang="en-US"/>
        </a:p>
      </dgm:t>
    </dgm:pt>
  </dgm:ptLst>
  <dgm:cxnLst>
    <dgm:cxn modelId="{5A2E0F36-8325-4230-9956-E1E15F05E76B}" srcId="{8B8EEE17-F351-4CCD-ACA5-0EEBFA3B8130}" destId="{6640DD6C-4D71-40CD-9DCC-D4237F6B2CD3}" srcOrd="2" destOrd="0" parTransId="{208873A3-484D-4C91-A530-AF50ECF8B05C}" sibTransId="{C524806C-80AE-4574-BC66-EBB70535B81C}"/>
    <dgm:cxn modelId="{B924178E-C1A8-4CDE-9021-A90A81B9152D}" type="presOf" srcId="{2C3B9C83-D4BF-4C7C-9CCB-4F55B4E3406C}" destId="{A37436A9-0C51-449D-A285-BF950C2928DD}" srcOrd="0" destOrd="0" presId="urn:microsoft.com/office/officeart/2005/8/layout/chevron2"/>
    <dgm:cxn modelId="{ED9D7E17-F0DC-47EC-AC62-DB9E603CA3B1}" type="presOf" srcId="{A83DB4BA-1D13-4E22-AB2B-562FE49DEF5B}" destId="{2B9F35BE-D4CA-40D3-88C2-DD29204599A4}" srcOrd="0" destOrd="0" presId="urn:microsoft.com/office/officeart/2005/8/layout/chevron2"/>
    <dgm:cxn modelId="{6C775C99-845E-411B-842D-39C5A06C5559}" type="presOf" srcId="{F2A09C56-7C0E-4E3C-B7D4-F582BD3D63A4}" destId="{9D2B566D-E9BD-479F-90C7-DD92129EEAA6}" srcOrd="0" destOrd="2" presId="urn:microsoft.com/office/officeart/2005/8/layout/chevron2"/>
    <dgm:cxn modelId="{2A3A86AA-10DB-459A-ADF1-4CB01A89685F}" type="presOf" srcId="{BEBBFEAF-B609-41DB-8E82-45811E7F8367}" destId="{A37436A9-0C51-449D-A285-BF950C2928DD}" srcOrd="0" destOrd="1" presId="urn:microsoft.com/office/officeart/2005/8/layout/chevron2"/>
    <dgm:cxn modelId="{A40B3537-4F3A-4222-BE4A-438AB58B14C2}" srcId="{6640DD6C-4D71-40CD-9DCC-D4237F6B2CD3}" destId="{7DF6025C-8321-477F-965F-674F9516ED50}" srcOrd="0" destOrd="0" parTransId="{1325245B-E615-4045-AF3C-5021DD84C10D}" sibTransId="{6E877BE6-F8E4-4A8A-9A47-9BEA7558FF86}"/>
    <dgm:cxn modelId="{14B2884F-B2E3-4FE8-9378-724AC22C671C}" type="presOf" srcId="{6640DD6C-4D71-40CD-9DCC-D4237F6B2CD3}" destId="{39D2BC8B-E82B-4068-B677-00BFE3AA7746}" srcOrd="0" destOrd="0" presId="urn:microsoft.com/office/officeart/2005/8/layout/chevron2"/>
    <dgm:cxn modelId="{1FB8C155-DAF0-48B9-AAA9-DED7C813CA38}" srcId="{B4D4144C-4ECD-4A45-97E4-6193CB482096}" destId="{FB1A169B-7E06-4412-A7F3-6297A0AE25B6}" srcOrd="0" destOrd="0" parTransId="{9423D083-E0DD-4856-8EE4-84EF8257BB67}" sibTransId="{2047003C-C7D5-41B4-A1D5-ACD1181E092D}"/>
    <dgm:cxn modelId="{3BCD00E4-2E44-4541-837C-A68AD483DF2D}" type="presOf" srcId="{8B8EEE17-F351-4CCD-ACA5-0EEBFA3B8130}" destId="{C8461F9A-E586-45F8-976E-A4A05D900496}" srcOrd="0" destOrd="0" presId="urn:microsoft.com/office/officeart/2005/8/layout/chevron2"/>
    <dgm:cxn modelId="{2D9A2E1A-B575-43D1-A532-12174118613A}" srcId="{8B8EEE17-F351-4CCD-ACA5-0EEBFA3B8130}" destId="{A83DB4BA-1D13-4E22-AB2B-562FE49DEF5B}" srcOrd="0" destOrd="0" parTransId="{BC3EA454-360E-4277-AE03-CD6430D0D253}" sibTransId="{41A649BE-3408-4D90-8A6B-FF6B98E9BF94}"/>
    <dgm:cxn modelId="{50FAEC5B-C1E0-40E5-85F4-0CDF65A34EFD}" type="presOf" srcId="{FB1A169B-7E06-4412-A7F3-6297A0AE25B6}" destId="{6AD664E6-679A-45EB-8516-D76251EEA59F}" srcOrd="0" destOrd="0" presId="urn:microsoft.com/office/officeart/2005/8/layout/chevron2"/>
    <dgm:cxn modelId="{14F83169-D69C-4994-A2F1-8DED792AA66F}" type="presOf" srcId="{7DF6025C-8321-477F-965F-674F9516ED50}" destId="{9D2B566D-E9BD-479F-90C7-DD92129EEAA6}" srcOrd="0" destOrd="0" presId="urn:microsoft.com/office/officeart/2005/8/layout/chevron2"/>
    <dgm:cxn modelId="{60752A3F-1B09-4126-94B0-3C18273414C3}" type="presOf" srcId="{B4D4144C-4ECD-4A45-97E4-6193CB482096}" destId="{AACE78D0-F5C8-4A4E-9C1C-6DC05C18E3FB}" srcOrd="0" destOrd="0" presId="urn:microsoft.com/office/officeart/2005/8/layout/chevron2"/>
    <dgm:cxn modelId="{8C708235-94ED-44E6-8539-A5EE518DAF15}" type="presOf" srcId="{463E9D57-6BD8-4C56-A6B2-FCF55981C767}" destId="{9D2B566D-E9BD-479F-90C7-DD92129EEAA6}" srcOrd="0" destOrd="1" presId="urn:microsoft.com/office/officeart/2005/8/layout/chevron2"/>
    <dgm:cxn modelId="{A9C974CA-85D4-46CC-ABEB-13F5A8C8A584}" srcId="{6640DD6C-4D71-40CD-9DCC-D4237F6B2CD3}" destId="{F2A09C56-7C0E-4E3C-B7D4-F582BD3D63A4}" srcOrd="2" destOrd="0" parTransId="{39132C06-1141-489A-98BA-4971693BBB41}" sibTransId="{1D4047CC-7001-4E0F-8455-A673E327DA4C}"/>
    <dgm:cxn modelId="{1CE8224D-C5A3-490E-900A-FB01BDD99D9C}" srcId="{8B8EEE17-F351-4CCD-ACA5-0EEBFA3B8130}" destId="{B4D4144C-4ECD-4A45-97E4-6193CB482096}" srcOrd="1" destOrd="0" parTransId="{182AB210-356E-4858-A1D2-6FCF1D48E466}" sibTransId="{2554EEF6-CBF0-463D-84CE-3298E3886C93}"/>
    <dgm:cxn modelId="{34EEBBD1-6E4F-4242-A5DF-DCCCD1AC1C8C}" srcId="{A83DB4BA-1D13-4E22-AB2B-562FE49DEF5B}" destId="{2C3B9C83-D4BF-4C7C-9CCB-4F55B4E3406C}" srcOrd="0" destOrd="0" parTransId="{160D0B6A-BA26-42A2-A163-670D06F880EC}" sibTransId="{486A3DB2-61A9-4E48-B71B-82473F87BC22}"/>
    <dgm:cxn modelId="{C0A006A5-BCBE-418E-ADBA-2F7C8FCF5285}" srcId="{A83DB4BA-1D13-4E22-AB2B-562FE49DEF5B}" destId="{BEBBFEAF-B609-41DB-8E82-45811E7F8367}" srcOrd="1" destOrd="0" parTransId="{B29E2C7A-E267-454F-9100-49E633A49062}" sibTransId="{BDF0A6D0-8BE9-4B42-9AA2-8118AE60333D}"/>
    <dgm:cxn modelId="{FB20CA7F-7531-4E1B-BBF5-52B02F532ADB}" srcId="{6640DD6C-4D71-40CD-9DCC-D4237F6B2CD3}" destId="{463E9D57-6BD8-4C56-A6B2-FCF55981C767}" srcOrd="1" destOrd="0" parTransId="{A8836A42-619D-44E1-8FCF-33810D935BB7}" sibTransId="{67A4B21B-7C82-49A5-A905-519275506942}"/>
    <dgm:cxn modelId="{1C6DB73F-1789-4CBD-B6FA-5563898D70BA}" type="presOf" srcId="{62CADB5E-E5E5-4E0A-BA69-F65E6E928AFA}" destId="{6AD664E6-679A-45EB-8516-D76251EEA59F}" srcOrd="0" destOrd="1" presId="urn:microsoft.com/office/officeart/2005/8/layout/chevron2"/>
    <dgm:cxn modelId="{130A6F4A-2BE3-44C9-9965-C6C748FE4829}" srcId="{B4D4144C-4ECD-4A45-97E4-6193CB482096}" destId="{62CADB5E-E5E5-4E0A-BA69-F65E6E928AFA}" srcOrd="1" destOrd="0" parTransId="{E4FB5042-54D3-490E-A9A0-73EA8CFCEBE8}" sibTransId="{64217127-F358-47DF-A76A-5B57C989631E}"/>
    <dgm:cxn modelId="{A9EC47F4-98C5-4F49-95B7-860F1886C9A4}" type="presParOf" srcId="{C8461F9A-E586-45F8-976E-A4A05D900496}" destId="{E563975A-9CB9-43BE-9964-7FD1A8E382A9}" srcOrd="0" destOrd="0" presId="urn:microsoft.com/office/officeart/2005/8/layout/chevron2"/>
    <dgm:cxn modelId="{49695259-70AB-4087-BE7E-46404024495C}" type="presParOf" srcId="{E563975A-9CB9-43BE-9964-7FD1A8E382A9}" destId="{2B9F35BE-D4CA-40D3-88C2-DD29204599A4}" srcOrd="0" destOrd="0" presId="urn:microsoft.com/office/officeart/2005/8/layout/chevron2"/>
    <dgm:cxn modelId="{3CBA3E96-F020-4D2E-A5D8-66A998D100B1}" type="presParOf" srcId="{E563975A-9CB9-43BE-9964-7FD1A8E382A9}" destId="{A37436A9-0C51-449D-A285-BF950C2928DD}" srcOrd="1" destOrd="0" presId="urn:microsoft.com/office/officeart/2005/8/layout/chevron2"/>
    <dgm:cxn modelId="{AE12FBF1-D8C5-40AC-AD69-FAE613091D53}" type="presParOf" srcId="{C8461F9A-E586-45F8-976E-A4A05D900496}" destId="{3C225E70-81B3-4AAF-9D7D-BACA78CFAE08}" srcOrd="1" destOrd="0" presId="urn:microsoft.com/office/officeart/2005/8/layout/chevron2"/>
    <dgm:cxn modelId="{2837C6CC-4B9A-43E1-9B66-31FD81A8D63B}" type="presParOf" srcId="{C8461F9A-E586-45F8-976E-A4A05D900496}" destId="{574B15FA-6534-497C-A321-3197BCC539EC}" srcOrd="2" destOrd="0" presId="urn:microsoft.com/office/officeart/2005/8/layout/chevron2"/>
    <dgm:cxn modelId="{9FE56196-1CFA-409B-A639-2153621C6A6C}" type="presParOf" srcId="{574B15FA-6534-497C-A321-3197BCC539EC}" destId="{AACE78D0-F5C8-4A4E-9C1C-6DC05C18E3FB}" srcOrd="0" destOrd="0" presId="urn:microsoft.com/office/officeart/2005/8/layout/chevron2"/>
    <dgm:cxn modelId="{D3BE7DF2-D414-458C-8432-550D384326E8}" type="presParOf" srcId="{574B15FA-6534-497C-A321-3197BCC539EC}" destId="{6AD664E6-679A-45EB-8516-D76251EEA59F}" srcOrd="1" destOrd="0" presId="urn:microsoft.com/office/officeart/2005/8/layout/chevron2"/>
    <dgm:cxn modelId="{CB7B5EFB-447F-459A-9D35-83D5A0CF7AEE}" type="presParOf" srcId="{C8461F9A-E586-45F8-976E-A4A05D900496}" destId="{59F18C4E-8794-43B1-B99D-B0A62F0D1EAD}" srcOrd="3" destOrd="0" presId="urn:microsoft.com/office/officeart/2005/8/layout/chevron2"/>
    <dgm:cxn modelId="{EE9D81F5-2859-491C-B151-C6F33610643D}" type="presParOf" srcId="{C8461F9A-E586-45F8-976E-A4A05D900496}" destId="{F2D0E415-894F-449F-AC23-C11939B11ADB}" srcOrd="4" destOrd="0" presId="urn:microsoft.com/office/officeart/2005/8/layout/chevron2"/>
    <dgm:cxn modelId="{D483FA95-2FA7-4248-AD57-3AB385268234}" type="presParOf" srcId="{F2D0E415-894F-449F-AC23-C11939B11ADB}" destId="{39D2BC8B-E82B-4068-B677-00BFE3AA7746}" srcOrd="0" destOrd="0" presId="urn:microsoft.com/office/officeart/2005/8/layout/chevron2"/>
    <dgm:cxn modelId="{E2705393-4434-4011-9C57-FAB3CF5409C4}" type="presParOf" srcId="{F2D0E415-894F-449F-AC23-C11939B11ADB}" destId="{9D2B566D-E9BD-479F-90C7-DD92129EEAA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A8E09B-4977-46F3-937A-614BE41C358B}"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31568A55-53D8-4D42-B29D-1AE36A48DC24}">
      <dgm:prSet phldrT="[Text]" custT="1"/>
      <dgm:spPr>
        <a:solidFill>
          <a:schemeClr val="accent4">
            <a:lumMod val="40000"/>
            <a:lumOff val="60000"/>
          </a:schemeClr>
        </a:solidFill>
        <a:ln>
          <a:solidFill>
            <a:srgbClr val="7030A0"/>
          </a:solidFill>
        </a:ln>
      </dgm:spPr>
      <dgm:t>
        <a:bodyPr/>
        <a:lstStyle/>
        <a:p>
          <a:pPr>
            <a:lnSpc>
              <a:spcPct val="50000"/>
            </a:lnSpc>
          </a:pPr>
          <a:r>
            <a:rPr lang="en-US" sz="1600" b="1"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Research</a:t>
          </a:r>
        </a:p>
        <a:p>
          <a:pPr>
            <a:lnSpc>
              <a:spcPct val="50000"/>
            </a:lnSpc>
          </a:pPr>
          <a:r>
            <a:rPr lang="en-US" sz="1600" b="1"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a:t>
          </a:r>
          <a:endParaRPr lang="en-US" sz="1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294490F6-B09E-4796-A91E-4D62AFC5E052}" type="parTrans" cxnId="{9DBCE6CD-0351-42F4-A5E4-C9905920F0AD}">
      <dgm:prSet/>
      <dgm:spPr/>
      <dgm:t>
        <a:bodyPr/>
        <a:lstStyle/>
        <a:p>
          <a:endParaRPr lang="en-US" sz="1800">
            <a:latin typeface="Arial" panose="020B0604020202020204" pitchFamily="34" charset="0"/>
            <a:cs typeface="Arial" panose="020B0604020202020204" pitchFamily="34" charset="0"/>
          </a:endParaRPr>
        </a:p>
      </dgm:t>
    </dgm:pt>
    <dgm:pt modelId="{9631DD2A-05B6-45AE-9879-38380E5CBFDA}" type="sibTrans" cxnId="{9DBCE6CD-0351-42F4-A5E4-C9905920F0AD}">
      <dgm:prSet/>
      <dgm:spPr/>
      <dgm:t>
        <a:bodyPr/>
        <a:lstStyle/>
        <a:p>
          <a:endParaRPr lang="en-US" sz="1800">
            <a:latin typeface="Arial" panose="020B0604020202020204" pitchFamily="34" charset="0"/>
            <a:cs typeface="Arial" panose="020B0604020202020204" pitchFamily="34" charset="0"/>
          </a:endParaRPr>
        </a:p>
      </dgm:t>
    </dgm:pt>
    <dgm:pt modelId="{EC7A3108-3811-4D39-9C13-FF8231D3CB94}">
      <dgm:prSet phldrT="[Text]" custT="1"/>
      <dgm:spPr>
        <a:solidFill>
          <a:srgbClr val="FFC000"/>
        </a:solidFill>
        <a:ln>
          <a:solidFill>
            <a:srgbClr val="7030A0"/>
          </a:solidFill>
        </a:ln>
      </dgm:spPr>
      <dgm:t>
        <a:bodyPr/>
        <a:lstStyle/>
        <a:p>
          <a:r>
            <a:rPr lang="en-US" sz="1800" b="1" dirty="0" smtClean="0">
              <a:solidFill>
                <a:srgbClr val="7030A0"/>
              </a:solidFill>
              <a:latin typeface="Arial" panose="020B0604020202020204" pitchFamily="34" charset="0"/>
              <a:cs typeface="Arial" panose="020B0604020202020204" pitchFamily="34" charset="0"/>
            </a:rPr>
            <a:t>Lab</a:t>
          </a:r>
          <a:endParaRPr lang="en-US" sz="1800" b="1" dirty="0">
            <a:solidFill>
              <a:srgbClr val="7030A0"/>
            </a:solidFill>
            <a:latin typeface="Arial" panose="020B0604020202020204" pitchFamily="34" charset="0"/>
            <a:cs typeface="Arial" panose="020B0604020202020204" pitchFamily="34" charset="0"/>
          </a:endParaRPr>
        </a:p>
      </dgm:t>
    </dgm:pt>
    <dgm:pt modelId="{E9FE3B33-69E0-40C7-B679-09EE683F339F}" type="parTrans" cxnId="{273DA5B2-973F-458C-8378-087C1B4B9A99}">
      <dgm:prSet/>
      <dgm:spPr/>
      <dgm:t>
        <a:bodyPr/>
        <a:lstStyle/>
        <a:p>
          <a:endParaRPr lang="en-US" sz="1800">
            <a:latin typeface="Arial" panose="020B0604020202020204" pitchFamily="34" charset="0"/>
            <a:cs typeface="Arial" panose="020B0604020202020204" pitchFamily="34" charset="0"/>
          </a:endParaRPr>
        </a:p>
      </dgm:t>
    </dgm:pt>
    <dgm:pt modelId="{E3C98E00-0981-420E-AFC1-9AB290510804}" type="sibTrans" cxnId="{273DA5B2-973F-458C-8378-087C1B4B9A99}">
      <dgm:prSet/>
      <dgm:spPr>
        <a:solidFill>
          <a:schemeClr val="accent4">
            <a:lumMod val="60000"/>
            <a:lumOff val="40000"/>
          </a:schemeClr>
        </a:solidFill>
      </dgm:spPr>
      <dgm:t>
        <a:bodyPr/>
        <a:lstStyle/>
        <a:p>
          <a:endParaRPr lang="en-US" sz="1800">
            <a:latin typeface="Arial" panose="020B0604020202020204" pitchFamily="34" charset="0"/>
            <a:cs typeface="Arial" panose="020B0604020202020204" pitchFamily="34" charset="0"/>
          </a:endParaRPr>
        </a:p>
      </dgm:t>
    </dgm:pt>
    <dgm:pt modelId="{9045020A-BB1D-4684-9819-D6251DE86C69}">
      <dgm:prSet phldrT="[Text]" custT="1"/>
      <dgm:spPr>
        <a:solidFill>
          <a:schemeClr val="accent6">
            <a:lumMod val="40000"/>
            <a:lumOff val="60000"/>
          </a:schemeClr>
        </a:solidFill>
        <a:ln>
          <a:solidFill>
            <a:srgbClr val="7030A0"/>
          </a:solidFill>
        </a:ln>
      </dgm:spPr>
      <dgm:t>
        <a:bodyPr/>
        <a:lstStyle/>
        <a:p>
          <a:r>
            <a:rPr lang="en-US" sz="1800" b="1" dirty="0" smtClean="0">
              <a:solidFill>
                <a:srgbClr val="7030A0"/>
              </a:solidFill>
              <a:latin typeface="Arial" panose="020B0604020202020204" pitchFamily="34" charset="0"/>
              <a:cs typeface="Arial" panose="020B0604020202020204" pitchFamily="34" charset="0"/>
            </a:rPr>
            <a:t>Data</a:t>
          </a:r>
          <a:endParaRPr lang="en-US" sz="1800" b="1" dirty="0">
            <a:solidFill>
              <a:srgbClr val="7030A0"/>
            </a:solidFill>
            <a:latin typeface="Arial" panose="020B0604020202020204" pitchFamily="34" charset="0"/>
            <a:cs typeface="Arial" panose="020B0604020202020204" pitchFamily="34" charset="0"/>
          </a:endParaRPr>
        </a:p>
      </dgm:t>
    </dgm:pt>
    <dgm:pt modelId="{63B6DD29-FBBE-4873-8C15-02D32DF318D9}" type="parTrans" cxnId="{29A00EC0-641A-422E-8939-C652EB0B4AB3}">
      <dgm:prSet/>
      <dgm:spPr/>
      <dgm:t>
        <a:bodyPr/>
        <a:lstStyle/>
        <a:p>
          <a:endParaRPr lang="en-US" sz="1800">
            <a:latin typeface="Arial" panose="020B0604020202020204" pitchFamily="34" charset="0"/>
            <a:cs typeface="Arial" panose="020B0604020202020204" pitchFamily="34" charset="0"/>
          </a:endParaRPr>
        </a:p>
      </dgm:t>
    </dgm:pt>
    <dgm:pt modelId="{BBE4B1C1-9F5F-4179-AFA6-FD5B21E6D529}" type="sibTrans" cxnId="{29A00EC0-641A-422E-8939-C652EB0B4AB3}">
      <dgm:prSet/>
      <dgm:spPr>
        <a:solidFill>
          <a:schemeClr val="accent4">
            <a:lumMod val="60000"/>
            <a:lumOff val="40000"/>
          </a:schemeClr>
        </a:solidFill>
      </dgm:spPr>
      <dgm:t>
        <a:bodyPr/>
        <a:lstStyle/>
        <a:p>
          <a:endParaRPr lang="en-US" sz="1800">
            <a:latin typeface="Arial" panose="020B0604020202020204" pitchFamily="34" charset="0"/>
            <a:cs typeface="Arial" panose="020B0604020202020204" pitchFamily="34" charset="0"/>
          </a:endParaRPr>
        </a:p>
      </dgm:t>
    </dgm:pt>
    <dgm:pt modelId="{A00ACB9E-DDA6-4203-8831-D18C8DB51C6E}">
      <dgm:prSet phldrT="[Text]" custT="1"/>
      <dgm:spPr>
        <a:solidFill>
          <a:srgbClr val="7030A0"/>
        </a:solidFill>
        <a:ln>
          <a:solidFill>
            <a:srgbClr val="FF9900"/>
          </a:solidFill>
        </a:ln>
      </dgm:spPr>
      <dgm:t>
        <a:bodyPr/>
        <a:lstStyle/>
        <a:p>
          <a:pPr>
            <a:lnSpc>
              <a:spcPct val="50000"/>
            </a:lnSpc>
          </a:pPr>
          <a:r>
            <a:rPr lang="en-US" sz="1800" b="1" dirty="0" smtClean="0">
              <a:solidFill>
                <a:srgbClr val="FF9900"/>
              </a:solidFill>
              <a:latin typeface="Arial" panose="020B0604020202020204" pitchFamily="34" charset="0"/>
              <a:cs typeface="Arial" panose="020B0604020202020204" pitchFamily="34" charset="0"/>
            </a:rPr>
            <a:t>Bed</a:t>
          </a:r>
        </a:p>
        <a:p>
          <a:pPr>
            <a:lnSpc>
              <a:spcPct val="50000"/>
            </a:lnSpc>
          </a:pPr>
          <a:r>
            <a:rPr lang="en-US" sz="1800" b="1" dirty="0" smtClean="0">
              <a:solidFill>
                <a:srgbClr val="FF9900"/>
              </a:solidFill>
              <a:latin typeface="Arial" panose="020B0604020202020204" pitchFamily="34" charset="0"/>
              <a:cs typeface="Arial" panose="020B0604020202020204" pitchFamily="34" charset="0"/>
            </a:rPr>
            <a:t>side</a:t>
          </a:r>
          <a:endParaRPr lang="en-US" sz="1800" b="1" dirty="0">
            <a:solidFill>
              <a:srgbClr val="FF9900"/>
            </a:solidFill>
            <a:latin typeface="Arial" panose="020B0604020202020204" pitchFamily="34" charset="0"/>
            <a:cs typeface="Arial" panose="020B0604020202020204" pitchFamily="34" charset="0"/>
          </a:endParaRPr>
        </a:p>
      </dgm:t>
    </dgm:pt>
    <dgm:pt modelId="{E37458E2-87E6-4B0A-83D0-7FAC8EA5056A}" type="parTrans" cxnId="{2D24F536-6199-4567-9534-FE37E45ECC4D}">
      <dgm:prSet/>
      <dgm:spPr/>
      <dgm:t>
        <a:bodyPr/>
        <a:lstStyle/>
        <a:p>
          <a:endParaRPr lang="en-US" sz="1800">
            <a:latin typeface="Arial" panose="020B0604020202020204" pitchFamily="34" charset="0"/>
            <a:cs typeface="Arial" panose="020B0604020202020204" pitchFamily="34" charset="0"/>
          </a:endParaRPr>
        </a:p>
      </dgm:t>
    </dgm:pt>
    <dgm:pt modelId="{7884BA80-7F75-4ACE-A3D7-94730A2B410D}" type="sibTrans" cxnId="{2D24F536-6199-4567-9534-FE37E45ECC4D}">
      <dgm:prSet/>
      <dgm:spPr>
        <a:solidFill>
          <a:schemeClr val="accent4">
            <a:lumMod val="60000"/>
            <a:lumOff val="40000"/>
          </a:schemeClr>
        </a:solidFill>
      </dgm:spPr>
      <dgm:t>
        <a:bodyPr/>
        <a:lstStyle/>
        <a:p>
          <a:endParaRPr lang="en-US" sz="1800">
            <a:latin typeface="Arial" panose="020B0604020202020204" pitchFamily="34" charset="0"/>
            <a:cs typeface="Arial" panose="020B0604020202020204" pitchFamily="34" charset="0"/>
          </a:endParaRPr>
        </a:p>
      </dgm:t>
    </dgm:pt>
    <dgm:pt modelId="{DD263057-7118-401D-A34B-3F5F14CEF255}">
      <dgm:prSet phldrT="[Text]" custT="1"/>
      <dgm:spPr>
        <a:solidFill>
          <a:schemeClr val="accent6">
            <a:lumMod val="40000"/>
            <a:lumOff val="60000"/>
          </a:schemeClr>
        </a:solidFill>
        <a:ln>
          <a:solidFill>
            <a:srgbClr val="7030A0"/>
          </a:solidFill>
        </a:ln>
      </dgm:spPr>
      <dgm:t>
        <a:bodyPr/>
        <a:lstStyle/>
        <a:p>
          <a:r>
            <a:rPr lang="en-US" sz="1800" b="1" dirty="0" smtClean="0">
              <a:solidFill>
                <a:srgbClr val="7030A0"/>
              </a:solidFill>
              <a:latin typeface="Arial" panose="020B0604020202020204" pitchFamily="34" charset="0"/>
              <a:cs typeface="Arial" panose="020B0604020202020204" pitchFamily="34" charset="0"/>
            </a:rPr>
            <a:t>Data</a:t>
          </a:r>
          <a:endParaRPr lang="en-US" sz="1800" b="1" dirty="0">
            <a:solidFill>
              <a:srgbClr val="7030A0"/>
            </a:solidFill>
            <a:latin typeface="Arial" panose="020B0604020202020204" pitchFamily="34" charset="0"/>
            <a:cs typeface="Arial" panose="020B0604020202020204" pitchFamily="34" charset="0"/>
          </a:endParaRPr>
        </a:p>
      </dgm:t>
    </dgm:pt>
    <dgm:pt modelId="{E758C4E9-1DC4-4864-B1C8-85A56CF5458A}" type="parTrans" cxnId="{E46DF8CA-4BC8-47E4-96E7-6DBA363AB722}">
      <dgm:prSet/>
      <dgm:spPr/>
      <dgm:t>
        <a:bodyPr/>
        <a:lstStyle/>
        <a:p>
          <a:endParaRPr lang="en-US" sz="1800">
            <a:latin typeface="Arial" panose="020B0604020202020204" pitchFamily="34" charset="0"/>
            <a:cs typeface="Arial" panose="020B0604020202020204" pitchFamily="34" charset="0"/>
          </a:endParaRPr>
        </a:p>
      </dgm:t>
    </dgm:pt>
    <dgm:pt modelId="{81C6523B-46C2-4E8A-92AC-C855A671C307}" type="sibTrans" cxnId="{E46DF8CA-4BC8-47E4-96E7-6DBA363AB722}">
      <dgm:prSet/>
      <dgm:spPr>
        <a:solidFill>
          <a:schemeClr val="accent4">
            <a:lumMod val="60000"/>
            <a:lumOff val="40000"/>
          </a:schemeClr>
        </a:solidFill>
      </dgm:spPr>
      <dgm:t>
        <a:bodyPr/>
        <a:lstStyle/>
        <a:p>
          <a:endParaRPr lang="en-US" sz="1800">
            <a:latin typeface="Arial" panose="020B0604020202020204" pitchFamily="34" charset="0"/>
            <a:cs typeface="Arial" panose="020B0604020202020204" pitchFamily="34" charset="0"/>
          </a:endParaRPr>
        </a:p>
      </dgm:t>
    </dgm:pt>
    <dgm:pt modelId="{9037827A-EFD4-4B70-8657-6A14AA58DE81}" type="pres">
      <dgm:prSet presAssocID="{DDA8E09B-4977-46F3-937A-614BE41C358B}" presName="Name0" presStyleCnt="0">
        <dgm:presLayoutVars>
          <dgm:chMax val="1"/>
          <dgm:dir/>
          <dgm:animLvl val="ctr"/>
          <dgm:resizeHandles val="exact"/>
        </dgm:presLayoutVars>
      </dgm:prSet>
      <dgm:spPr/>
      <dgm:t>
        <a:bodyPr/>
        <a:lstStyle/>
        <a:p>
          <a:endParaRPr lang="en-US"/>
        </a:p>
      </dgm:t>
    </dgm:pt>
    <dgm:pt modelId="{57FE734C-43BC-4AF9-A104-195FB5BE7AC6}" type="pres">
      <dgm:prSet presAssocID="{31568A55-53D8-4D42-B29D-1AE36A48DC24}" presName="centerShape" presStyleLbl="node0" presStyleIdx="0" presStyleCnt="1"/>
      <dgm:spPr/>
      <dgm:t>
        <a:bodyPr/>
        <a:lstStyle/>
        <a:p>
          <a:endParaRPr lang="en-US"/>
        </a:p>
      </dgm:t>
    </dgm:pt>
    <dgm:pt modelId="{116B8850-1782-4BC2-AEA3-E79599553143}" type="pres">
      <dgm:prSet presAssocID="{EC7A3108-3811-4D39-9C13-FF8231D3CB94}" presName="node" presStyleLbl="node1" presStyleIdx="0" presStyleCnt="4">
        <dgm:presLayoutVars>
          <dgm:bulletEnabled val="1"/>
        </dgm:presLayoutVars>
      </dgm:prSet>
      <dgm:spPr/>
      <dgm:t>
        <a:bodyPr/>
        <a:lstStyle/>
        <a:p>
          <a:endParaRPr lang="en-US"/>
        </a:p>
      </dgm:t>
    </dgm:pt>
    <dgm:pt modelId="{1129FFDF-184C-4D21-9F7E-0B1390B01DC2}" type="pres">
      <dgm:prSet presAssocID="{EC7A3108-3811-4D39-9C13-FF8231D3CB94}" presName="dummy" presStyleCnt="0"/>
      <dgm:spPr/>
    </dgm:pt>
    <dgm:pt modelId="{920A0522-2920-402D-8741-6BE05701655A}" type="pres">
      <dgm:prSet presAssocID="{E3C98E00-0981-420E-AFC1-9AB290510804}" presName="sibTrans" presStyleLbl="sibTrans2D1" presStyleIdx="0" presStyleCnt="4"/>
      <dgm:spPr/>
      <dgm:t>
        <a:bodyPr/>
        <a:lstStyle/>
        <a:p>
          <a:endParaRPr lang="en-US"/>
        </a:p>
      </dgm:t>
    </dgm:pt>
    <dgm:pt modelId="{46F79634-6316-4041-8E85-A6C848944C9C}" type="pres">
      <dgm:prSet presAssocID="{9045020A-BB1D-4684-9819-D6251DE86C69}" presName="node" presStyleLbl="node1" presStyleIdx="1" presStyleCnt="4">
        <dgm:presLayoutVars>
          <dgm:bulletEnabled val="1"/>
        </dgm:presLayoutVars>
      </dgm:prSet>
      <dgm:spPr/>
      <dgm:t>
        <a:bodyPr/>
        <a:lstStyle/>
        <a:p>
          <a:endParaRPr lang="en-US"/>
        </a:p>
      </dgm:t>
    </dgm:pt>
    <dgm:pt modelId="{A98F9CEA-BD04-4E55-B486-2F6E020ECE71}" type="pres">
      <dgm:prSet presAssocID="{9045020A-BB1D-4684-9819-D6251DE86C69}" presName="dummy" presStyleCnt="0"/>
      <dgm:spPr/>
    </dgm:pt>
    <dgm:pt modelId="{BDA90E4E-4B86-419F-AE2B-0F3084EBAD11}" type="pres">
      <dgm:prSet presAssocID="{BBE4B1C1-9F5F-4179-AFA6-FD5B21E6D529}" presName="sibTrans" presStyleLbl="sibTrans2D1" presStyleIdx="1" presStyleCnt="4"/>
      <dgm:spPr/>
      <dgm:t>
        <a:bodyPr/>
        <a:lstStyle/>
        <a:p>
          <a:endParaRPr lang="en-US"/>
        </a:p>
      </dgm:t>
    </dgm:pt>
    <dgm:pt modelId="{E245FDCF-7E1C-41F0-89A1-DDB12F7D8ABD}" type="pres">
      <dgm:prSet presAssocID="{A00ACB9E-DDA6-4203-8831-D18C8DB51C6E}" presName="node" presStyleLbl="node1" presStyleIdx="2" presStyleCnt="4">
        <dgm:presLayoutVars>
          <dgm:bulletEnabled val="1"/>
        </dgm:presLayoutVars>
      </dgm:prSet>
      <dgm:spPr/>
      <dgm:t>
        <a:bodyPr/>
        <a:lstStyle/>
        <a:p>
          <a:endParaRPr lang="en-US"/>
        </a:p>
      </dgm:t>
    </dgm:pt>
    <dgm:pt modelId="{A50770C3-DC0A-4926-8A70-6175C3E3F25C}" type="pres">
      <dgm:prSet presAssocID="{A00ACB9E-DDA6-4203-8831-D18C8DB51C6E}" presName="dummy" presStyleCnt="0"/>
      <dgm:spPr/>
    </dgm:pt>
    <dgm:pt modelId="{C82B7CBB-51B1-4DD5-8290-DF3B73633EC3}" type="pres">
      <dgm:prSet presAssocID="{7884BA80-7F75-4ACE-A3D7-94730A2B410D}" presName="sibTrans" presStyleLbl="sibTrans2D1" presStyleIdx="2" presStyleCnt="4"/>
      <dgm:spPr/>
      <dgm:t>
        <a:bodyPr/>
        <a:lstStyle/>
        <a:p>
          <a:endParaRPr lang="en-US"/>
        </a:p>
      </dgm:t>
    </dgm:pt>
    <dgm:pt modelId="{09F28086-7BCD-4A63-ABA8-257FD2A49428}" type="pres">
      <dgm:prSet presAssocID="{DD263057-7118-401D-A34B-3F5F14CEF255}" presName="node" presStyleLbl="node1" presStyleIdx="3" presStyleCnt="4">
        <dgm:presLayoutVars>
          <dgm:bulletEnabled val="1"/>
        </dgm:presLayoutVars>
      </dgm:prSet>
      <dgm:spPr/>
      <dgm:t>
        <a:bodyPr/>
        <a:lstStyle/>
        <a:p>
          <a:endParaRPr lang="en-US"/>
        </a:p>
      </dgm:t>
    </dgm:pt>
    <dgm:pt modelId="{E9C53EFE-8C49-41DD-8AEE-3F6B97B49BAB}" type="pres">
      <dgm:prSet presAssocID="{DD263057-7118-401D-A34B-3F5F14CEF255}" presName="dummy" presStyleCnt="0"/>
      <dgm:spPr/>
    </dgm:pt>
    <dgm:pt modelId="{9E818390-40CF-41EE-85B1-E4CD9E9AE2D0}" type="pres">
      <dgm:prSet presAssocID="{81C6523B-46C2-4E8A-92AC-C855A671C307}" presName="sibTrans" presStyleLbl="sibTrans2D1" presStyleIdx="3" presStyleCnt="4"/>
      <dgm:spPr/>
      <dgm:t>
        <a:bodyPr/>
        <a:lstStyle/>
        <a:p>
          <a:endParaRPr lang="en-US"/>
        </a:p>
      </dgm:t>
    </dgm:pt>
  </dgm:ptLst>
  <dgm:cxnLst>
    <dgm:cxn modelId="{13E27D66-5925-4F3F-BBFD-A4BEEDB7716E}" type="presOf" srcId="{9045020A-BB1D-4684-9819-D6251DE86C69}" destId="{46F79634-6316-4041-8E85-A6C848944C9C}" srcOrd="0" destOrd="0" presId="urn:microsoft.com/office/officeart/2005/8/layout/radial6"/>
    <dgm:cxn modelId="{29A00EC0-641A-422E-8939-C652EB0B4AB3}" srcId="{31568A55-53D8-4D42-B29D-1AE36A48DC24}" destId="{9045020A-BB1D-4684-9819-D6251DE86C69}" srcOrd="1" destOrd="0" parTransId="{63B6DD29-FBBE-4873-8C15-02D32DF318D9}" sibTransId="{BBE4B1C1-9F5F-4179-AFA6-FD5B21E6D529}"/>
    <dgm:cxn modelId="{31313A65-9D21-4ABA-ABAB-B0101A6EF7EE}" type="presOf" srcId="{EC7A3108-3811-4D39-9C13-FF8231D3CB94}" destId="{116B8850-1782-4BC2-AEA3-E79599553143}" srcOrd="0" destOrd="0" presId="urn:microsoft.com/office/officeart/2005/8/layout/radial6"/>
    <dgm:cxn modelId="{753C3F61-523D-4A0C-8C87-591825B2EFD9}" type="presOf" srcId="{BBE4B1C1-9F5F-4179-AFA6-FD5B21E6D529}" destId="{BDA90E4E-4B86-419F-AE2B-0F3084EBAD11}" srcOrd="0" destOrd="0" presId="urn:microsoft.com/office/officeart/2005/8/layout/radial6"/>
    <dgm:cxn modelId="{8E3E2951-F040-4B4F-A96D-DD8854E29DF9}" type="presOf" srcId="{A00ACB9E-DDA6-4203-8831-D18C8DB51C6E}" destId="{E245FDCF-7E1C-41F0-89A1-DDB12F7D8ABD}" srcOrd="0" destOrd="0" presId="urn:microsoft.com/office/officeart/2005/8/layout/radial6"/>
    <dgm:cxn modelId="{9DBCE6CD-0351-42F4-A5E4-C9905920F0AD}" srcId="{DDA8E09B-4977-46F3-937A-614BE41C358B}" destId="{31568A55-53D8-4D42-B29D-1AE36A48DC24}" srcOrd="0" destOrd="0" parTransId="{294490F6-B09E-4796-A91E-4D62AFC5E052}" sibTransId="{9631DD2A-05B6-45AE-9879-38380E5CBFDA}"/>
    <dgm:cxn modelId="{E424A20A-7F2F-49BD-BA78-BE5C1490A3E3}" type="presOf" srcId="{E3C98E00-0981-420E-AFC1-9AB290510804}" destId="{920A0522-2920-402D-8741-6BE05701655A}" srcOrd="0" destOrd="0" presId="urn:microsoft.com/office/officeart/2005/8/layout/radial6"/>
    <dgm:cxn modelId="{0458091B-EB04-4EDB-93F3-739BA4715799}" type="presOf" srcId="{DDA8E09B-4977-46F3-937A-614BE41C358B}" destId="{9037827A-EFD4-4B70-8657-6A14AA58DE81}" srcOrd="0" destOrd="0" presId="urn:microsoft.com/office/officeart/2005/8/layout/radial6"/>
    <dgm:cxn modelId="{17C60A2A-3AAA-4912-8142-3A0BC3D255EB}" type="presOf" srcId="{7884BA80-7F75-4ACE-A3D7-94730A2B410D}" destId="{C82B7CBB-51B1-4DD5-8290-DF3B73633EC3}" srcOrd="0" destOrd="0" presId="urn:microsoft.com/office/officeart/2005/8/layout/radial6"/>
    <dgm:cxn modelId="{2D24F536-6199-4567-9534-FE37E45ECC4D}" srcId="{31568A55-53D8-4D42-B29D-1AE36A48DC24}" destId="{A00ACB9E-DDA6-4203-8831-D18C8DB51C6E}" srcOrd="2" destOrd="0" parTransId="{E37458E2-87E6-4B0A-83D0-7FAC8EA5056A}" sibTransId="{7884BA80-7F75-4ACE-A3D7-94730A2B410D}"/>
    <dgm:cxn modelId="{098A59FB-03E6-4FAE-B583-01340FB67DFF}" type="presOf" srcId="{31568A55-53D8-4D42-B29D-1AE36A48DC24}" destId="{57FE734C-43BC-4AF9-A104-195FB5BE7AC6}" srcOrd="0" destOrd="0" presId="urn:microsoft.com/office/officeart/2005/8/layout/radial6"/>
    <dgm:cxn modelId="{273DA5B2-973F-458C-8378-087C1B4B9A99}" srcId="{31568A55-53D8-4D42-B29D-1AE36A48DC24}" destId="{EC7A3108-3811-4D39-9C13-FF8231D3CB94}" srcOrd="0" destOrd="0" parTransId="{E9FE3B33-69E0-40C7-B679-09EE683F339F}" sibTransId="{E3C98E00-0981-420E-AFC1-9AB290510804}"/>
    <dgm:cxn modelId="{E46DF8CA-4BC8-47E4-96E7-6DBA363AB722}" srcId="{31568A55-53D8-4D42-B29D-1AE36A48DC24}" destId="{DD263057-7118-401D-A34B-3F5F14CEF255}" srcOrd="3" destOrd="0" parTransId="{E758C4E9-1DC4-4864-B1C8-85A56CF5458A}" sibTransId="{81C6523B-46C2-4E8A-92AC-C855A671C307}"/>
    <dgm:cxn modelId="{2F451307-19DE-4DAA-8959-3DEDD1641366}" type="presOf" srcId="{DD263057-7118-401D-A34B-3F5F14CEF255}" destId="{09F28086-7BCD-4A63-ABA8-257FD2A49428}" srcOrd="0" destOrd="0" presId="urn:microsoft.com/office/officeart/2005/8/layout/radial6"/>
    <dgm:cxn modelId="{4CE9BDE1-E179-4EC4-9F4F-60819EFAF454}" type="presOf" srcId="{81C6523B-46C2-4E8A-92AC-C855A671C307}" destId="{9E818390-40CF-41EE-85B1-E4CD9E9AE2D0}" srcOrd="0" destOrd="0" presId="urn:microsoft.com/office/officeart/2005/8/layout/radial6"/>
    <dgm:cxn modelId="{799E2B82-25A7-4F50-B336-E1C43C108CA2}" type="presParOf" srcId="{9037827A-EFD4-4B70-8657-6A14AA58DE81}" destId="{57FE734C-43BC-4AF9-A104-195FB5BE7AC6}" srcOrd="0" destOrd="0" presId="urn:microsoft.com/office/officeart/2005/8/layout/radial6"/>
    <dgm:cxn modelId="{2D694A93-9239-4ED4-9B36-38B67A3EF150}" type="presParOf" srcId="{9037827A-EFD4-4B70-8657-6A14AA58DE81}" destId="{116B8850-1782-4BC2-AEA3-E79599553143}" srcOrd="1" destOrd="0" presId="urn:microsoft.com/office/officeart/2005/8/layout/radial6"/>
    <dgm:cxn modelId="{0C7E49B7-2108-4CD9-80A9-CF6695336A9D}" type="presParOf" srcId="{9037827A-EFD4-4B70-8657-6A14AA58DE81}" destId="{1129FFDF-184C-4D21-9F7E-0B1390B01DC2}" srcOrd="2" destOrd="0" presId="urn:microsoft.com/office/officeart/2005/8/layout/radial6"/>
    <dgm:cxn modelId="{B8D33A61-4BFD-4151-AE8D-6DD33B61C7A5}" type="presParOf" srcId="{9037827A-EFD4-4B70-8657-6A14AA58DE81}" destId="{920A0522-2920-402D-8741-6BE05701655A}" srcOrd="3" destOrd="0" presId="urn:microsoft.com/office/officeart/2005/8/layout/radial6"/>
    <dgm:cxn modelId="{0989FAC5-1663-41B1-B191-3175C54F529F}" type="presParOf" srcId="{9037827A-EFD4-4B70-8657-6A14AA58DE81}" destId="{46F79634-6316-4041-8E85-A6C848944C9C}" srcOrd="4" destOrd="0" presId="urn:microsoft.com/office/officeart/2005/8/layout/radial6"/>
    <dgm:cxn modelId="{CF6C9D86-5E6A-4C0B-86C0-0A0E0347E6A3}" type="presParOf" srcId="{9037827A-EFD4-4B70-8657-6A14AA58DE81}" destId="{A98F9CEA-BD04-4E55-B486-2F6E020ECE71}" srcOrd="5" destOrd="0" presId="urn:microsoft.com/office/officeart/2005/8/layout/radial6"/>
    <dgm:cxn modelId="{76EA5760-A332-458A-B979-E841537A8C3C}" type="presParOf" srcId="{9037827A-EFD4-4B70-8657-6A14AA58DE81}" destId="{BDA90E4E-4B86-419F-AE2B-0F3084EBAD11}" srcOrd="6" destOrd="0" presId="urn:microsoft.com/office/officeart/2005/8/layout/radial6"/>
    <dgm:cxn modelId="{20856163-F3C0-4B1D-A689-B662FB149D17}" type="presParOf" srcId="{9037827A-EFD4-4B70-8657-6A14AA58DE81}" destId="{E245FDCF-7E1C-41F0-89A1-DDB12F7D8ABD}" srcOrd="7" destOrd="0" presId="urn:microsoft.com/office/officeart/2005/8/layout/radial6"/>
    <dgm:cxn modelId="{9CCB1FEB-8D35-4B2E-BCA6-9F97E5F683F5}" type="presParOf" srcId="{9037827A-EFD4-4B70-8657-6A14AA58DE81}" destId="{A50770C3-DC0A-4926-8A70-6175C3E3F25C}" srcOrd="8" destOrd="0" presId="urn:microsoft.com/office/officeart/2005/8/layout/radial6"/>
    <dgm:cxn modelId="{62FCAEC1-4E39-495E-AE10-638E92A088F6}" type="presParOf" srcId="{9037827A-EFD4-4B70-8657-6A14AA58DE81}" destId="{C82B7CBB-51B1-4DD5-8290-DF3B73633EC3}" srcOrd="9" destOrd="0" presId="urn:microsoft.com/office/officeart/2005/8/layout/radial6"/>
    <dgm:cxn modelId="{E5844C0C-0A2A-4ECE-8EB1-4A5DAB2EE6B8}" type="presParOf" srcId="{9037827A-EFD4-4B70-8657-6A14AA58DE81}" destId="{09F28086-7BCD-4A63-ABA8-257FD2A49428}" srcOrd="10" destOrd="0" presId="urn:microsoft.com/office/officeart/2005/8/layout/radial6"/>
    <dgm:cxn modelId="{9BDF6AA4-7CE6-4285-92FF-FDF55ECA7DF2}" type="presParOf" srcId="{9037827A-EFD4-4B70-8657-6A14AA58DE81}" destId="{E9C53EFE-8C49-41DD-8AEE-3F6B97B49BAB}" srcOrd="11" destOrd="0" presId="urn:microsoft.com/office/officeart/2005/8/layout/radial6"/>
    <dgm:cxn modelId="{82E5494B-D0D0-4C2D-998B-A1E4662F23FD}" type="presParOf" srcId="{9037827A-EFD4-4B70-8657-6A14AA58DE81}" destId="{9E818390-40CF-41EE-85B1-E4CD9E9AE2D0}"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33E36-EE5A-41CF-9991-3F03951F0349}">
      <dsp:nvSpPr>
        <dsp:cNvPr id="0" name=""/>
        <dsp:cNvSpPr/>
      </dsp:nvSpPr>
      <dsp:spPr>
        <a:xfrm>
          <a:off x="2093" y="2357900"/>
          <a:ext cx="1862999" cy="745199"/>
        </a:xfrm>
        <a:prstGeom prst="chevron">
          <a:avLst/>
        </a:prstGeom>
        <a:solidFill>
          <a:schemeClr val="tx2">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History</a:t>
          </a:r>
        </a:p>
        <a:p>
          <a:pPr lvl="0" algn="ctr"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Physical</a:t>
          </a:r>
          <a:endPar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374693" y="2357900"/>
        <a:ext cx="1117800" cy="745199"/>
      </dsp:txXfrm>
    </dsp:sp>
    <dsp:sp modelId="{578A07EE-43AB-45FA-8EDA-27075E911331}">
      <dsp:nvSpPr>
        <dsp:cNvPr id="0" name=""/>
        <dsp:cNvSpPr/>
      </dsp:nvSpPr>
      <dsp:spPr>
        <a:xfrm>
          <a:off x="1678792" y="2357900"/>
          <a:ext cx="1862999" cy="745199"/>
        </a:xfrm>
        <a:prstGeom prst="chevron">
          <a:avLst/>
        </a:prstGeom>
        <a:solidFill>
          <a:schemeClr val="tx2">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a:t>
          </a:r>
          <a:endPar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2051392" y="2357900"/>
        <a:ext cx="1117800" cy="745199"/>
      </dsp:txXfrm>
    </dsp:sp>
    <dsp:sp modelId="{2487A9B9-E584-420E-AA0F-239D0F8C8369}">
      <dsp:nvSpPr>
        <dsp:cNvPr id="0" name=""/>
        <dsp:cNvSpPr/>
      </dsp:nvSpPr>
      <dsp:spPr>
        <a:xfrm>
          <a:off x="3355492" y="2357900"/>
          <a:ext cx="1862999" cy="745199"/>
        </a:xfrm>
        <a:prstGeom prst="chevron">
          <a:avLst/>
        </a:prstGeom>
        <a:solidFill>
          <a:schemeClr val="tx2">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Pathology</a:t>
          </a:r>
          <a:endPar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3728092" y="2357900"/>
        <a:ext cx="1117800" cy="745199"/>
      </dsp:txXfrm>
    </dsp:sp>
    <dsp:sp modelId="{3999148E-7B04-45A8-B12D-B71770BB934D}">
      <dsp:nvSpPr>
        <dsp:cNvPr id="0" name=""/>
        <dsp:cNvSpPr/>
      </dsp:nvSpPr>
      <dsp:spPr>
        <a:xfrm>
          <a:off x="5032191" y="2357900"/>
          <a:ext cx="1862999" cy="745199"/>
        </a:xfrm>
        <a:prstGeom prst="chevron">
          <a:avLst/>
        </a:prstGeom>
        <a:solidFill>
          <a:schemeClr val="tx2">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Clinical Chemistry</a:t>
          </a:r>
          <a:endPar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5404791" y="2357900"/>
        <a:ext cx="1117800" cy="745199"/>
      </dsp:txXfrm>
    </dsp:sp>
    <dsp:sp modelId="{0DF7497D-C1AE-429E-BF55-A118F5F9DFB7}">
      <dsp:nvSpPr>
        <dsp:cNvPr id="0" name=""/>
        <dsp:cNvSpPr/>
      </dsp:nvSpPr>
      <dsp:spPr>
        <a:xfrm>
          <a:off x="6708891" y="2357900"/>
          <a:ext cx="1862999" cy="745199"/>
        </a:xfrm>
        <a:prstGeom prst="chevron">
          <a:avLst/>
        </a:prstGeom>
        <a:solidFill>
          <a:srgbClr val="0066FF"/>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Genomics</a:t>
          </a:r>
          <a:endPar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7081491" y="2357900"/>
        <a:ext cx="1117800" cy="745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F35BE-D4CA-40D3-88C2-DD29204599A4}">
      <dsp:nvSpPr>
        <dsp:cNvPr id="0" name=""/>
        <dsp:cNvSpPr/>
      </dsp:nvSpPr>
      <dsp:spPr>
        <a:xfrm rot="5400000">
          <a:off x="-220798" y="222939"/>
          <a:ext cx="1471989" cy="1030392"/>
        </a:xfrm>
        <a:prstGeom prst="chevron">
          <a:avLst/>
        </a:prstGeom>
        <a:solidFill>
          <a:srgbClr val="FFC00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ts val="1200"/>
            </a:lnSpc>
            <a:spcBef>
              <a:spcPct val="0"/>
            </a:spcBef>
            <a:spcAft>
              <a:spcPct val="35000"/>
            </a:spcAft>
          </a:pPr>
          <a:endParaRPr lang="en-US" sz="1800" b="1" kern="1200" dirty="0" smtClean="0">
            <a:solidFill>
              <a:srgbClr val="7030A0"/>
            </a:solidFill>
            <a:latin typeface="Arial" panose="020B0604020202020204" pitchFamily="34" charset="0"/>
            <a:cs typeface="Arial" panose="020B0604020202020204" pitchFamily="34" charset="0"/>
          </a:endParaRPr>
        </a:p>
        <a:p>
          <a:pPr lvl="0" algn="ctr" defTabSz="800100">
            <a:lnSpc>
              <a:spcPts val="1200"/>
            </a:lnSpc>
            <a:spcBef>
              <a:spcPct val="0"/>
            </a:spcBef>
            <a:spcAft>
              <a:spcPct val="35000"/>
            </a:spcAft>
          </a:pPr>
          <a:r>
            <a:rPr lang="en-US" sz="1800" b="1" kern="1200" dirty="0" smtClean="0">
              <a:solidFill>
                <a:srgbClr val="7030A0"/>
              </a:solidFill>
              <a:latin typeface="Arial" panose="020B0604020202020204" pitchFamily="34" charset="0"/>
              <a:cs typeface="Arial" panose="020B0604020202020204" pitchFamily="34" charset="0"/>
            </a:rPr>
            <a:t>Basic </a:t>
          </a:r>
        </a:p>
        <a:p>
          <a:pPr lvl="0" algn="ctr" defTabSz="800100">
            <a:lnSpc>
              <a:spcPts val="1200"/>
            </a:lnSpc>
            <a:spcBef>
              <a:spcPct val="0"/>
            </a:spcBef>
            <a:spcAft>
              <a:spcPct val="35000"/>
            </a:spcAft>
          </a:pPr>
          <a:r>
            <a:rPr lang="en-US" sz="1800" b="1" kern="1200" dirty="0" smtClean="0">
              <a:solidFill>
                <a:srgbClr val="7030A0"/>
              </a:solidFill>
              <a:latin typeface="Arial" panose="020B0604020202020204" pitchFamily="34" charset="0"/>
              <a:cs typeface="Arial" panose="020B0604020202020204" pitchFamily="34" charset="0"/>
            </a:rPr>
            <a:t>Science</a:t>
          </a:r>
          <a:endParaRPr lang="en-US" sz="1800" b="1" kern="1200" dirty="0">
            <a:solidFill>
              <a:srgbClr val="7030A0"/>
            </a:solidFill>
            <a:latin typeface="Arial" panose="020B0604020202020204" pitchFamily="34" charset="0"/>
            <a:cs typeface="Arial" panose="020B0604020202020204" pitchFamily="34" charset="0"/>
          </a:endParaRPr>
        </a:p>
      </dsp:txBody>
      <dsp:txXfrm rot="-5400000">
        <a:off x="1" y="517336"/>
        <a:ext cx="1030392" cy="441597"/>
      </dsp:txXfrm>
    </dsp:sp>
    <dsp:sp modelId="{A37436A9-0C51-449D-A285-BF950C2928DD}">
      <dsp:nvSpPr>
        <dsp:cNvPr id="0" name=""/>
        <dsp:cNvSpPr/>
      </dsp:nvSpPr>
      <dsp:spPr>
        <a:xfrm rot="5400000">
          <a:off x="3989860" y="-2957326"/>
          <a:ext cx="957296" cy="6876231"/>
        </a:xfrm>
        <a:prstGeom prst="round2SameRect">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smtClean="0">
              <a:solidFill>
                <a:srgbClr val="7030A0"/>
              </a:solidFill>
              <a:latin typeface="Arial" panose="020B0604020202020204" pitchFamily="34" charset="0"/>
              <a:cs typeface="Arial" panose="020B0604020202020204" pitchFamily="34" charset="0"/>
            </a:rPr>
            <a:t>In vitro/animal models. Study design not always informed by knowledge of disease process in humans</a:t>
          </a:r>
          <a:endParaRPr lang="en-US" sz="1500" b="1" kern="1200" dirty="0">
            <a:solidFill>
              <a:srgbClr val="7030A0"/>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n-US" sz="1500" b="1" kern="1200" dirty="0" smtClean="0">
              <a:solidFill>
                <a:srgbClr val="7030A0"/>
              </a:solidFill>
              <a:latin typeface="Arial" panose="020B0604020202020204" pitchFamily="34" charset="0"/>
              <a:cs typeface="Arial" panose="020B0604020202020204" pitchFamily="34" charset="0"/>
            </a:rPr>
            <a:t>Incremental improvement in biological knowledge</a:t>
          </a:r>
          <a:endParaRPr lang="en-US" sz="1500" b="1" kern="1200" dirty="0">
            <a:solidFill>
              <a:srgbClr val="7030A0"/>
            </a:solidFill>
            <a:latin typeface="Arial" panose="020B0604020202020204" pitchFamily="34" charset="0"/>
            <a:cs typeface="Arial" panose="020B0604020202020204" pitchFamily="34" charset="0"/>
          </a:endParaRPr>
        </a:p>
      </dsp:txBody>
      <dsp:txXfrm rot="-5400000">
        <a:off x="1030393" y="48872"/>
        <a:ext cx="6829500" cy="863834"/>
      </dsp:txXfrm>
    </dsp:sp>
    <dsp:sp modelId="{AACE78D0-F5C8-4A4E-9C1C-6DC05C18E3FB}">
      <dsp:nvSpPr>
        <dsp:cNvPr id="0" name=""/>
        <dsp:cNvSpPr/>
      </dsp:nvSpPr>
      <dsp:spPr>
        <a:xfrm rot="5400000">
          <a:off x="-220798" y="1499210"/>
          <a:ext cx="1471989" cy="1030392"/>
        </a:xfrm>
        <a:prstGeom prst="chevron">
          <a:avLst/>
        </a:prstGeom>
        <a:solidFill>
          <a:srgbClr val="FF990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ts val="1200"/>
            </a:lnSpc>
            <a:spcBef>
              <a:spcPct val="0"/>
            </a:spcBef>
            <a:spcAft>
              <a:spcPct val="35000"/>
            </a:spcAft>
          </a:pPr>
          <a:endParaRPr lang="en-US" sz="1800" b="1" kern="1200" dirty="0" smtClean="0">
            <a:solidFill>
              <a:srgbClr val="7030A0"/>
            </a:solidFill>
            <a:latin typeface="Arial" panose="020B0604020202020204" pitchFamily="34" charset="0"/>
            <a:cs typeface="Arial" panose="020B0604020202020204" pitchFamily="34" charset="0"/>
          </a:endParaRPr>
        </a:p>
        <a:p>
          <a:pPr lvl="0" algn="ctr" defTabSz="800100">
            <a:lnSpc>
              <a:spcPts val="1200"/>
            </a:lnSpc>
            <a:spcBef>
              <a:spcPct val="0"/>
            </a:spcBef>
            <a:spcAft>
              <a:spcPct val="35000"/>
            </a:spcAft>
          </a:pPr>
          <a:r>
            <a:rPr lang="en-US" sz="1800" b="1" kern="1200" dirty="0" smtClean="0">
              <a:solidFill>
                <a:srgbClr val="7030A0"/>
              </a:solidFill>
              <a:latin typeface="Arial" panose="020B0604020202020204" pitchFamily="34" charset="0"/>
              <a:cs typeface="Arial" panose="020B0604020202020204" pitchFamily="34" charset="0"/>
            </a:rPr>
            <a:t>Applied</a:t>
          </a:r>
        </a:p>
        <a:p>
          <a:pPr lvl="0" algn="ctr" defTabSz="800100">
            <a:lnSpc>
              <a:spcPts val="1200"/>
            </a:lnSpc>
            <a:spcBef>
              <a:spcPct val="0"/>
            </a:spcBef>
            <a:spcAft>
              <a:spcPct val="35000"/>
            </a:spcAft>
          </a:pPr>
          <a:r>
            <a:rPr lang="en-US" sz="1800" b="1" kern="1200" dirty="0" smtClean="0">
              <a:solidFill>
                <a:srgbClr val="7030A0"/>
              </a:solidFill>
              <a:latin typeface="Arial" panose="020B0604020202020204" pitchFamily="34" charset="0"/>
              <a:cs typeface="Arial" panose="020B0604020202020204" pitchFamily="34" charset="0"/>
            </a:rPr>
            <a:t>Science</a:t>
          </a:r>
          <a:endParaRPr lang="en-US" sz="1800" b="1" kern="1200" dirty="0">
            <a:solidFill>
              <a:srgbClr val="7030A0"/>
            </a:solidFill>
            <a:latin typeface="Arial" panose="020B0604020202020204" pitchFamily="34" charset="0"/>
            <a:cs typeface="Arial" panose="020B0604020202020204" pitchFamily="34" charset="0"/>
          </a:endParaRPr>
        </a:p>
      </dsp:txBody>
      <dsp:txXfrm rot="-5400000">
        <a:off x="1" y="1793607"/>
        <a:ext cx="1030392" cy="441597"/>
      </dsp:txXfrm>
    </dsp:sp>
    <dsp:sp modelId="{6AD664E6-679A-45EB-8516-D76251EEA59F}">
      <dsp:nvSpPr>
        <dsp:cNvPr id="0" name=""/>
        <dsp:cNvSpPr/>
      </dsp:nvSpPr>
      <dsp:spPr>
        <a:xfrm rot="5400000">
          <a:off x="3990111" y="-1681307"/>
          <a:ext cx="956793" cy="6876231"/>
        </a:xfrm>
        <a:prstGeom prst="round2SameRect">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smtClean="0">
              <a:solidFill>
                <a:srgbClr val="7030A0"/>
              </a:solidFill>
              <a:latin typeface="Arial" panose="020B0604020202020204" pitchFamily="34" charset="0"/>
              <a:cs typeface="Arial" panose="020B0604020202020204" pitchFamily="34" charset="0"/>
            </a:rPr>
            <a:t>Mining of biological knowledge, “brute force” drug screening (chemical libraries)</a:t>
          </a:r>
          <a:endParaRPr lang="en-US" sz="1500" b="1" kern="1200" dirty="0">
            <a:solidFill>
              <a:srgbClr val="7030A0"/>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n-US" sz="1500" b="1" kern="1200" dirty="0" smtClean="0">
              <a:solidFill>
                <a:srgbClr val="7030A0"/>
              </a:solidFill>
              <a:latin typeface="Arial" panose="020B0604020202020204" pitchFamily="34" charset="0"/>
              <a:cs typeface="Arial" panose="020B0604020202020204" pitchFamily="34" charset="0"/>
            </a:rPr>
            <a:t>Identification of lead drug candidate, often with partial mechanistic information and clinically uninformative models</a:t>
          </a:r>
          <a:endParaRPr lang="en-US" sz="1500" b="1" kern="1200" dirty="0">
            <a:solidFill>
              <a:srgbClr val="7030A0"/>
            </a:solidFill>
            <a:latin typeface="Arial" panose="020B0604020202020204" pitchFamily="34" charset="0"/>
            <a:cs typeface="Arial" panose="020B0604020202020204" pitchFamily="34" charset="0"/>
          </a:endParaRPr>
        </a:p>
      </dsp:txBody>
      <dsp:txXfrm rot="-5400000">
        <a:off x="1030393" y="1325118"/>
        <a:ext cx="6829524" cy="863379"/>
      </dsp:txXfrm>
    </dsp:sp>
    <dsp:sp modelId="{39D2BC8B-E82B-4068-B677-00BFE3AA7746}">
      <dsp:nvSpPr>
        <dsp:cNvPr id="0" name=""/>
        <dsp:cNvSpPr/>
      </dsp:nvSpPr>
      <dsp:spPr>
        <a:xfrm rot="5400000">
          <a:off x="-220798" y="2775480"/>
          <a:ext cx="1471989" cy="1030392"/>
        </a:xfrm>
        <a:prstGeom prst="chevron">
          <a:avLst/>
        </a:prstGeom>
        <a:solidFill>
          <a:schemeClr val="accent6">
            <a:lumMod val="7500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ts val="1800"/>
            </a:lnSpc>
            <a:spcBef>
              <a:spcPct val="0"/>
            </a:spcBef>
            <a:spcAft>
              <a:spcPct val="35000"/>
            </a:spcAft>
          </a:pPr>
          <a:r>
            <a:rPr lang="en-US" sz="1800" b="1" kern="1200" dirty="0" smtClean="0">
              <a:solidFill>
                <a:schemeClr val="bg1"/>
              </a:solidFill>
              <a:latin typeface="Arial" panose="020B0604020202020204" pitchFamily="34" charset="0"/>
              <a:cs typeface="Arial" panose="020B0604020202020204" pitchFamily="34" charset="0"/>
            </a:rPr>
            <a:t>Clinical Science</a:t>
          </a:r>
          <a:endParaRPr lang="en-US" sz="1800" b="1" kern="1200" dirty="0">
            <a:solidFill>
              <a:schemeClr val="bg1"/>
            </a:solidFill>
            <a:latin typeface="Arial" panose="020B0604020202020204" pitchFamily="34" charset="0"/>
            <a:cs typeface="Arial" panose="020B0604020202020204" pitchFamily="34" charset="0"/>
          </a:endParaRPr>
        </a:p>
      </dsp:txBody>
      <dsp:txXfrm rot="-5400000">
        <a:off x="1" y="3069877"/>
        <a:ext cx="1030392" cy="441597"/>
      </dsp:txXfrm>
    </dsp:sp>
    <dsp:sp modelId="{9D2B566D-E9BD-479F-90C7-DD92129EEAA6}">
      <dsp:nvSpPr>
        <dsp:cNvPr id="0" name=""/>
        <dsp:cNvSpPr/>
      </dsp:nvSpPr>
      <dsp:spPr>
        <a:xfrm rot="5400000">
          <a:off x="3990111" y="-405037"/>
          <a:ext cx="956793" cy="6876231"/>
        </a:xfrm>
        <a:prstGeom prst="round2SameRect">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smtClean="0">
              <a:solidFill>
                <a:srgbClr val="7030A0"/>
              </a:solidFill>
              <a:latin typeface="Arial" panose="020B0604020202020204" pitchFamily="34" charset="0"/>
              <a:cs typeface="Arial" panose="020B0604020202020204" pitchFamily="34" charset="0"/>
            </a:rPr>
            <a:t>Phase 1-3 clinical trials </a:t>
          </a:r>
          <a:endParaRPr lang="en-US" sz="1500" b="1" kern="1200" dirty="0">
            <a:solidFill>
              <a:srgbClr val="7030A0"/>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n-US" sz="1500" b="1" kern="1200" dirty="0" smtClean="0">
              <a:solidFill>
                <a:srgbClr val="7030A0"/>
              </a:solidFill>
              <a:latin typeface="Arial" panose="020B0604020202020204" pitchFamily="34" charset="0"/>
              <a:cs typeface="Arial" panose="020B0604020202020204" pitchFamily="34" charset="0"/>
            </a:rPr>
            <a:t>Endpoints not always appropriate for target biology</a:t>
          </a:r>
          <a:endParaRPr lang="en-US" sz="1500" b="1" kern="1200" dirty="0">
            <a:solidFill>
              <a:srgbClr val="7030A0"/>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n-US" sz="1500" b="1" kern="1200" dirty="0" smtClean="0">
              <a:solidFill>
                <a:srgbClr val="7030A0"/>
              </a:solidFill>
              <a:latin typeface="Arial" panose="020B0604020202020204" pitchFamily="34" charset="0"/>
              <a:cs typeface="Arial" panose="020B0604020202020204" pitchFamily="34" charset="0"/>
            </a:rPr>
            <a:t>Combinations not always based on sufficient mechanistic data</a:t>
          </a:r>
          <a:endParaRPr lang="en-US" sz="1500" b="1" kern="1200" dirty="0">
            <a:solidFill>
              <a:srgbClr val="7030A0"/>
            </a:solidFill>
            <a:latin typeface="Arial" panose="020B0604020202020204" pitchFamily="34" charset="0"/>
            <a:cs typeface="Arial" panose="020B0604020202020204" pitchFamily="34" charset="0"/>
          </a:endParaRPr>
        </a:p>
      </dsp:txBody>
      <dsp:txXfrm rot="-5400000">
        <a:off x="1030393" y="2601388"/>
        <a:ext cx="6829524" cy="863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F35BE-D4CA-40D3-88C2-DD29204599A4}">
      <dsp:nvSpPr>
        <dsp:cNvPr id="0" name=""/>
        <dsp:cNvSpPr/>
      </dsp:nvSpPr>
      <dsp:spPr>
        <a:xfrm rot="5400000">
          <a:off x="-220798" y="222939"/>
          <a:ext cx="1471989" cy="1030392"/>
        </a:xfrm>
        <a:prstGeom prst="chevron">
          <a:avLst/>
        </a:prstGeom>
        <a:solidFill>
          <a:srgbClr val="FFC00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ts val="1200"/>
            </a:lnSpc>
            <a:spcBef>
              <a:spcPct val="0"/>
            </a:spcBef>
            <a:spcAft>
              <a:spcPct val="35000"/>
            </a:spcAft>
          </a:pPr>
          <a:endParaRPr lang="en-US" sz="1800" b="1" kern="1200" dirty="0" smtClean="0">
            <a:solidFill>
              <a:srgbClr val="7030A0"/>
            </a:solidFill>
            <a:latin typeface="Arial" panose="020B0604020202020204" pitchFamily="34" charset="0"/>
            <a:cs typeface="Arial" panose="020B0604020202020204" pitchFamily="34" charset="0"/>
          </a:endParaRPr>
        </a:p>
        <a:p>
          <a:pPr lvl="0" algn="ctr" defTabSz="800100">
            <a:lnSpc>
              <a:spcPts val="1200"/>
            </a:lnSpc>
            <a:spcBef>
              <a:spcPct val="0"/>
            </a:spcBef>
            <a:spcAft>
              <a:spcPct val="35000"/>
            </a:spcAft>
          </a:pPr>
          <a:r>
            <a:rPr lang="en-US" sz="1800" b="1" kern="1200" dirty="0" smtClean="0">
              <a:solidFill>
                <a:srgbClr val="7030A0"/>
              </a:solidFill>
              <a:latin typeface="Arial" panose="020B0604020202020204" pitchFamily="34" charset="0"/>
              <a:cs typeface="Arial" panose="020B0604020202020204" pitchFamily="34" charset="0"/>
            </a:rPr>
            <a:t>Basic </a:t>
          </a:r>
        </a:p>
        <a:p>
          <a:pPr lvl="0" algn="ctr" defTabSz="800100">
            <a:lnSpc>
              <a:spcPts val="1200"/>
            </a:lnSpc>
            <a:spcBef>
              <a:spcPct val="0"/>
            </a:spcBef>
            <a:spcAft>
              <a:spcPct val="35000"/>
            </a:spcAft>
          </a:pPr>
          <a:r>
            <a:rPr lang="en-US" sz="1800" b="1" kern="1200" dirty="0" smtClean="0">
              <a:solidFill>
                <a:srgbClr val="7030A0"/>
              </a:solidFill>
              <a:latin typeface="Arial" panose="020B0604020202020204" pitchFamily="34" charset="0"/>
              <a:cs typeface="Arial" panose="020B0604020202020204" pitchFamily="34" charset="0"/>
            </a:rPr>
            <a:t>Science</a:t>
          </a:r>
          <a:endParaRPr lang="en-US" sz="1800" b="1" kern="1200" dirty="0">
            <a:solidFill>
              <a:srgbClr val="7030A0"/>
            </a:solidFill>
            <a:latin typeface="Arial" panose="020B0604020202020204" pitchFamily="34" charset="0"/>
            <a:cs typeface="Arial" panose="020B0604020202020204" pitchFamily="34" charset="0"/>
          </a:endParaRPr>
        </a:p>
      </dsp:txBody>
      <dsp:txXfrm rot="-5400000">
        <a:off x="1" y="517336"/>
        <a:ext cx="1030392" cy="441597"/>
      </dsp:txXfrm>
    </dsp:sp>
    <dsp:sp modelId="{A37436A9-0C51-449D-A285-BF950C2928DD}">
      <dsp:nvSpPr>
        <dsp:cNvPr id="0" name=""/>
        <dsp:cNvSpPr/>
      </dsp:nvSpPr>
      <dsp:spPr>
        <a:xfrm rot="5400000">
          <a:off x="3411792" y="-2379258"/>
          <a:ext cx="957296" cy="5720095"/>
        </a:xfrm>
        <a:prstGeom prst="round2SameRect">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smtClean="0">
              <a:solidFill>
                <a:srgbClr val="7030A0"/>
              </a:solidFill>
              <a:latin typeface="Arial" panose="020B0604020202020204" pitchFamily="34" charset="0"/>
              <a:cs typeface="Arial" panose="020B0604020202020204" pitchFamily="34" charset="0"/>
            </a:rPr>
            <a:t>In vitro/animal models. Study design </a:t>
          </a:r>
          <a:r>
            <a:rPr lang="en-US" sz="1400" b="1" u="sng" kern="1200" dirty="0" smtClean="0">
              <a:solidFill>
                <a:srgbClr val="7030A0"/>
              </a:solidFill>
              <a:latin typeface="Arial" panose="020B0604020202020204" pitchFamily="34" charset="0"/>
              <a:cs typeface="Arial" panose="020B0604020202020204" pitchFamily="34" charset="0"/>
            </a:rPr>
            <a:t>informed</a:t>
          </a:r>
          <a:r>
            <a:rPr lang="en-US" sz="1400" b="1" kern="1200" dirty="0" smtClean="0">
              <a:solidFill>
                <a:srgbClr val="7030A0"/>
              </a:solidFill>
              <a:latin typeface="Arial" panose="020B0604020202020204" pitchFamily="34" charset="0"/>
              <a:cs typeface="Arial" panose="020B0604020202020204" pitchFamily="34" charset="0"/>
            </a:rPr>
            <a:t> by knowledge of disease process in humans and applicability considerations</a:t>
          </a:r>
          <a:endParaRPr lang="en-US" sz="1400" b="1" kern="1200" dirty="0">
            <a:solidFill>
              <a:srgbClr val="7030A0"/>
            </a:solidFill>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b="1" kern="1200" dirty="0" smtClean="0">
              <a:solidFill>
                <a:srgbClr val="7030A0"/>
              </a:solidFill>
              <a:latin typeface="Arial" panose="020B0604020202020204" pitchFamily="34" charset="0"/>
              <a:cs typeface="Arial" panose="020B0604020202020204" pitchFamily="34" charset="0"/>
            </a:rPr>
            <a:t>Incremental improvement in </a:t>
          </a:r>
          <a:r>
            <a:rPr lang="en-US" sz="1400" b="1" u="sng" kern="1200" dirty="0" smtClean="0">
              <a:solidFill>
                <a:srgbClr val="7030A0"/>
              </a:solidFill>
              <a:latin typeface="Arial" panose="020B0604020202020204" pitchFamily="34" charset="0"/>
              <a:cs typeface="Arial" panose="020B0604020202020204" pitchFamily="34" charset="0"/>
            </a:rPr>
            <a:t>clinically relevant </a:t>
          </a:r>
          <a:r>
            <a:rPr lang="en-US" sz="1400" b="1" kern="1200" dirty="0" smtClean="0">
              <a:solidFill>
                <a:srgbClr val="7030A0"/>
              </a:solidFill>
              <a:latin typeface="Arial" panose="020B0604020202020204" pitchFamily="34" charset="0"/>
              <a:cs typeface="Arial" panose="020B0604020202020204" pitchFamily="34" charset="0"/>
            </a:rPr>
            <a:t>biological knowledge</a:t>
          </a:r>
          <a:endParaRPr lang="en-US" sz="1400" b="1" kern="1200" dirty="0">
            <a:solidFill>
              <a:srgbClr val="7030A0"/>
            </a:solidFill>
            <a:latin typeface="Arial" panose="020B0604020202020204" pitchFamily="34" charset="0"/>
            <a:cs typeface="Arial" panose="020B0604020202020204" pitchFamily="34" charset="0"/>
          </a:endParaRPr>
        </a:p>
      </dsp:txBody>
      <dsp:txXfrm rot="-5400000">
        <a:off x="1030393" y="48872"/>
        <a:ext cx="5673364" cy="863834"/>
      </dsp:txXfrm>
    </dsp:sp>
    <dsp:sp modelId="{AACE78D0-F5C8-4A4E-9C1C-6DC05C18E3FB}">
      <dsp:nvSpPr>
        <dsp:cNvPr id="0" name=""/>
        <dsp:cNvSpPr/>
      </dsp:nvSpPr>
      <dsp:spPr>
        <a:xfrm rot="5400000">
          <a:off x="-220798" y="1499210"/>
          <a:ext cx="1471989" cy="1030392"/>
        </a:xfrm>
        <a:prstGeom prst="chevron">
          <a:avLst/>
        </a:prstGeom>
        <a:solidFill>
          <a:srgbClr val="FF990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ts val="1200"/>
            </a:lnSpc>
            <a:spcBef>
              <a:spcPct val="0"/>
            </a:spcBef>
            <a:spcAft>
              <a:spcPct val="35000"/>
            </a:spcAft>
          </a:pPr>
          <a:endParaRPr lang="en-US" sz="1800" b="1" kern="1200" dirty="0" smtClean="0">
            <a:solidFill>
              <a:srgbClr val="7030A0"/>
            </a:solidFill>
            <a:latin typeface="Arial" panose="020B0604020202020204" pitchFamily="34" charset="0"/>
            <a:cs typeface="Arial" panose="020B0604020202020204" pitchFamily="34" charset="0"/>
          </a:endParaRPr>
        </a:p>
        <a:p>
          <a:pPr lvl="0" algn="ctr" defTabSz="800100">
            <a:lnSpc>
              <a:spcPts val="1200"/>
            </a:lnSpc>
            <a:spcBef>
              <a:spcPct val="0"/>
            </a:spcBef>
            <a:spcAft>
              <a:spcPct val="35000"/>
            </a:spcAft>
          </a:pPr>
          <a:r>
            <a:rPr lang="en-US" sz="1800" b="1" kern="1200" dirty="0" smtClean="0">
              <a:solidFill>
                <a:srgbClr val="7030A0"/>
              </a:solidFill>
              <a:latin typeface="Arial" panose="020B0604020202020204" pitchFamily="34" charset="0"/>
              <a:cs typeface="Arial" panose="020B0604020202020204" pitchFamily="34" charset="0"/>
            </a:rPr>
            <a:t>Applied</a:t>
          </a:r>
        </a:p>
        <a:p>
          <a:pPr lvl="0" algn="ctr" defTabSz="800100">
            <a:lnSpc>
              <a:spcPts val="1200"/>
            </a:lnSpc>
            <a:spcBef>
              <a:spcPct val="0"/>
            </a:spcBef>
            <a:spcAft>
              <a:spcPct val="35000"/>
            </a:spcAft>
          </a:pPr>
          <a:r>
            <a:rPr lang="en-US" sz="1800" b="1" kern="1200" dirty="0" smtClean="0">
              <a:solidFill>
                <a:srgbClr val="7030A0"/>
              </a:solidFill>
              <a:latin typeface="Arial" panose="020B0604020202020204" pitchFamily="34" charset="0"/>
              <a:cs typeface="Arial" panose="020B0604020202020204" pitchFamily="34" charset="0"/>
            </a:rPr>
            <a:t>Science</a:t>
          </a:r>
          <a:endParaRPr lang="en-US" sz="1800" b="1" kern="1200" dirty="0">
            <a:solidFill>
              <a:srgbClr val="7030A0"/>
            </a:solidFill>
            <a:latin typeface="Arial" panose="020B0604020202020204" pitchFamily="34" charset="0"/>
            <a:cs typeface="Arial" panose="020B0604020202020204" pitchFamily="34" charset="0"/>
          </a:endParaRPr>
        </a:p>
      </dsp:txBody>
      <dsp:txXfrm rot="-5400000">
        <a:off x="1" y="1793607"/>
        <a:ext cx="1030392" cy="441597"/>
      </dsp:txXfrm>
    </dsp:sp>
    <dsp:sp modelId="{6AD664E6-679A-45EB-8516-D76251EEA59F}">
      <dsp:nvSpPr>
        <dsp:cNvPr id="0" name=""/>
        <dsp:cNvSpPr/>
      </dsp:nvSpPr>
      <dsp:spPr>
        <a:xfrm rot="5400000">
          <a:off x="3412043" y="-1103239"/>
          <a:ext cx="956793" cy="5720095"/>
        </a:xfrm>
        <a:prstGeom prst="round2SameRect">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u="sng" kern="1200" dirty="0" smtClean="0">
              <a:solidFill>
                <a:srgbClr val="7030A0"/>
              </a:solidFill>
              <a:latin typeface="Arial" panose="020B0604020202020204" pitchFamily="34" charset="0"/>
              <a:cs typeface="Arial" panose="020B0604020202020204" pitchFamily="34" charset="0"/>
            </a:rPr>
            <a:t>Mechanism-based </a:t>
          </a:r>
          <a:r>
            <a:rPr lang="en-US" sz="1400" b="1" kern="1200" dirty="0" smtClean="0">
              <a:solidFill>
                <a:srgbClr val="7030A0"/>
              </a:solidFill>
              <a:latin typeface="Arial" panose="020B0604020202020204" pitchFamily="34" charset="0"/>
              <a:cs typeface="Arial" panose="020B0604020202020204" pitchFamily="34" charset="0"/>
            </a:rPr>
            <a:t>screening and potency assays</a:t>
          </a:r>
          <a:endParaRPr lang="en-US" sz="1400" b="1" kern="1200" dirty="0">
            <a:solidFill>
              <a:srgbClr val="7030A0"/>
            </a:solidFill>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b="1" kern="1200" dirty="0" smtClean="0">
              <a:solidFill>
                <a:srgbClr val="7030A0"/>
              </a:solidFill>
              <a:latin typeface="Arial" panose="020B0604020202020204" pitchFamily="34" charset="0"/>
              <a:cs typeface="Arial" panose="020B0604020202020204" pitchFamily="34" charset="0"/>
            </a:rPr>
            <a:t>Identification of lead drug candidate based on best available biological and clinical information, </a:t>
          </a:r>
          <a:r>
            <a:rPr lang="en-US" sz="1400" b="1" u="sng" kern="1200" dirty="0" smtClean="0">
              <a:solidFill>
                <a:srgbClr val="7030A0"/>
              </a:solidFill>
              <a:latin typeface="Arial" panose="020B0604020202020204" pitchFamily="34" charset="0"/>
              <a:cs typeface="Arial" panose="020B0604020202020204" pitchFamily="34" charset="0"/>
            </a:rPr>
            <a:t>clinically relevant </a:t>
          </a:r>
          <a:r>
            <a:rPr lang="en-US" sz="1400" b="1" kern="1200" dirty="0" smtClean="0">
              <a:solidFill>
                <a:srgbClr val="7030A0"/>
              </a:solidFill>
              <a:latin typeface="Arial" panose="020B0604020202020204" pitchFamily="34" charset="0"/>
              <a:cs typeface="Arial" panose="020B0604020202020204" pitchFamily="34" charset="0"/>
            </a:rPr>
            <a:t>models</a:t>
          </a:r>
          <a:endParaRPr lang="en-US" sz="1400" b="1" kern="1200" dirty="0">
            <a:solidFill>
              <a:srgbClr val="7030A0"/>
            </a:solidFill>
            <a:latin typeface="Arial" panose="020B0604020202020204" pitchFamily="34" charset="0"/>
            <a:cs typeface="Arial" panose="020B0604020202020204" pitchFamily="34" charset="0"/>
          </a:endParaRPr>
        </a:p>
      </dsp:txBody>
      <dsp:txXfrm rot="-5400000">
        <a:off x="1030393" y="1325118"/>
        <a:ext cx="5673388" cy="863379"/>
      </dsp:txXfrm>
    </dsp:sp>
    <dsp:sp modelId="{39D2BC8B-E82B-4068-B677-00BFE3AA7746}">
      <dsp:nvSpPr>
        <dsp:cNvPr id="0" name=""/>
        <dsp:cNvSpPr/>
      </dsp:nvSpPr>
      <dsp:spPr>
        <a:xfrm rot="5400000">
          <a:off x="-220798" y="2775480"/>
          <a:ext cx="1471989" cy="1030392"/>
        </a:xfrm>
        <a:prstGeom prst="chevron">
          <a:avLst/>
        </a:prstGeom>
        <a:solidFill>
          <a:schemeClr val="accent6">
            <a:lumMod val="7500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ts val="1800"/>
            </a:lnSpc>
            <a:spcBef>
              <a:spcPct val="0"/>
            </a:spcBef>
            <a:spcAft>
              <a:spcPct val="35000"/>
            </a:spcAft>
          </a:pPr>
          <a:r>
            <a:rPr lang="en-US" sz="1800" b="1" kern="1200" dirty="0" smtClean="0">
              <a:solidFill>
                <a:schemeClr val="bg1"/>
              </a:solidFill>
              <a:latin typeface="Arial" panose="020B0604020202020204" pitchFamily="34" charset="0"/>
              <a:cs typeface="Arial" panose="020B0604020202020204" pitchFamily="34" charset="0"/>
            </a:rPr>
            <a:t>Clinical Science</a:t>
          </a:r>
          <a:endParaRPr lang="en-US" sz="1800" b="1" kern="1200" dirty="0">
            <a:solidFill>
              <a:schemeClr val="bg1"/>
            </a:solidFill>
            <a:latin typeface="Arial" panose="020B0604020202020204" pitchFamily="34" charset="0"/>
            <a:cs typeface="Arial" panose="020B0604020202020204" pitchFamily="34" charset="0"/>
          </a:endParaRPr>
        </a:p>
      </dsp:txBody>
      <dsp:txXfrm rot="-5400000">
        <a:off x="1" y="3069877"/>
        <a:ext cx="1030392" cy="441597"/>
      </dsp:txXfrm>
    </dsp:sp>
    <dsp:sp modelId="{9D2B566D-E9BD-479F-90C7-DD92129EEAA6}">
      <dsp:nvSpPr>
        <dsp:cNvPr id="0" name=""/>
        <dsp:cNvSpPr/>
      </dsp:nvSpPr>
      <dsp:spPr>
        <a:xfrm rot="5400000">
          <a:off x="3412043" y="173030"/>
          <a:ext cx="956793" cy="5720095"/>
        </a:xfrm>
        <a:prstGeom prst="round2SameRect">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smtClean="0">
              <a:solidFill>
                <a:srgbClr val="7030A0"/>
              </a:solidFill>
              <a:latin typeface="Arial" panose="020B0604020202020204" pitchFamily="34" charset="0"/>
              <a:cs typeface="Arial" panose="020B0604020202020204" pitchFamily="34" charset="0"/>
            </a:rPr>
            <a:t>Phase 1-3 clinical trials </a:t>
          </a:r>
          <a:endParaRPr lang="en-US" sz="1400" b="1" kern="1200" dirty="0">
            <a:solidFill>
              <a:srgbClr val="7030A0"/>
            </a:solidFill>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b="1" kern="1200" dirty="0" smtClean="0">
              <a:solidFill>
                <a:srgbClr val="7030A0"/>
              </a:solidFill>
              <a:latin typeface="Arial" panose="020B0604020202020204" pitchFamily="34" charset="0"/>
              <a:cs typeface="Arial" panose="020B0604020202020204" pitchFamily="34" charset="0"/>
            </a:rPr>
            <a:t>Endpoints </a:t>
          </a:r>
          <a:r>
            <a:rPr lang="en-US" sz="1400" b="1" u="sng" kern="1200" dirty="0" smtClean="0">
              <a:solidFill>
                <a:srgbClr val="7030A0"/>
              </a:solidFill>
              <a:latin typeface="Arial" panose="020B0604020202020204" pitchFamily="34" charset="0"/>
              <a:cs typeface="Arial" panose="020B0604020202020204" pitchFamily="34" charset="0"/>
            </a:rPr>
            <a:t>based on target biology</a:t>
          </a:r>
          <a:r>
            <a:rPr lang="en-US" sz="1400" b="1" kern="1200" dirty="0" smtClean="0">
              <a:solidFill>
                <a:srgbClr val="7030A0"/>
              </a:solidFill>
              <a:latin typeface="Arial" panose="020B0604020202020204" pitchFamily="34" charset="0"/>
              <a:cs typeface="Arial" panose="020B0604020202020204" pitchFamily="34" charset="0"/>
            </a:rPr>
            <a:t>, </a:t>
          </a:r>
          <a:r>
            <a:rPr lang="en-US" sz="1400" b="1" u="sng" kern="1200" dirty="0" smtClean="0">
              <a:solidFill>
                <a:srgbClr val="7030A0"/>
              </a:solidFill>
              <a:latin typeface="Arial" panose="020B0604020202020204" pitchFamily="34" charset="0"/>
              <a:cs typeface="Arial" panose="020B0604020202020204" pitchFamily="34" charset="0"/>
            </a:rPr>
            <a:t>biologically informative </a:t>
          </a:r>
          <a:r>
            <a:rPr lang="en-US" sz="1400" b="1" kern="1200" dirty="0" smtClean="0">
              <a:solidFill>
                <a:srgbClr val="7030A0"/>
              </a:solidFill>
              <a:latin typeface="Arial" panose="020B0604020202020204" pitchFamily="34" charset="0"/>
              <a:cs typeface="Arial" panose="020B0604020202020204" pitchFamily="34" charset="0"/>
            </a:rPr>
            <a:t>studies</a:t>
          </a:r>
          <a:endParaRPr lang="en-US" sz="1400" b="1" kern="1200" dirty="0">
            <a:solidFill>
              <a:srgbClr val="7030A0"/>
            </a:solidFill>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b="1" u="sng" kern="1200" dirty="0" smtClean="0">
              <a:solidFill>
                <a:srgbClr val="7030A0"/>
              </a:solidFill>
              <a:latin typeface="Arial" panose="020B0604020202020204" pitchFamily="34" charset="0"/>
              <a:cs typeface="Arial" panose="020B0604020202020204" pitchFamily="34" charset="0"/>
            </a:rPr>
            <a:t>Mechanism-based </a:t>
          </a:r>
          <a:r>
            <a:rPr lang="en-US" sz="1400" b="1" kern="1200" dirty="0" smtClean="0">
              <a:solidFill>
                <a:srgbClr val="7030A0"/>
              </a:solidFill>
              <a:latin typeface="Arial" panose="020B0604020202020204" pitchFamily="34" charset="0"/>
              <a:cs typeface="Arial" panose="020B0604020202020204" pitchFamily="34" charset="0"/>
            </a:rPr>
            <a:t>combinations</a:t>
          </a:r>
          <a:endParaRPr lang="en-US" sz="1400" b="1" kern="1200" dirty="0">
            <a:solidFill>
              <a:srgbClr val="7030A0"/>
            </a:solidFill>
            <a:latin typeface="Arial" panose="020B0604020202020204" pitchFamily="34" charset="0"/>
            <a:cs typeface="Arial" panose="020B0604020202020204" pitchFamily="34" charset="0"/>
          </a:endParaRPr>
        </a:p>
      </dsp:txBody>
      <dsp:txXfrm rot="-5400000">
        <a:off x="1030393" y="2601388"/>
        <a:ext cx="5673388" cy="8633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18390-40CF-41EE-85B1-E4CD9E9AE2D0}">
      <dsp:nvSpPr>
        <dsp:cNvPr id="0" name=""/>
        <dsp:cNvSpPr/>
      </dsp:nvSpPr>
      <dsp:spPr>
        <a:xfrm>
          <a:off x="1485285" y="469285"/>
          <a:ext cx="3125428" cy="3125428"/>
        </a:xfrm>
        <a:prstGeom prst="blockArc">
          <a:avLst>
            <a:gd name="adj1" fmla="val 10800000"/>
            <a:gd name="adj2" fmla="val 16200000"/>
            <a:gd name="adj3" fmla="val 4642"/>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C82B7CBB-51B1-4DD5-8290-DF3B73633EC3}">
      <dsp:nvSpPr>
        <dsp:cNvPr id="0" name=""/>
        <dsp:cNvSpPr/>
      </dsp:nvSpPr>
      <dsp:spPr>
        <a:xfrm>
          <a:off x="1485285" y="469285"/>
          <a:ext cx="3125428" cy="3125428"/>
        </a:xfrm>
        <a:prstGeom prst="blockArc">
          <a:avLst>
            <a:gd name="adj1" fmla="val 5400000"/>
            <a:gd name="adj2" fmla="val 10800000"/>
            <a:gd name="adj3" fmla="val 4642"/>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BDA90E4E-4B86-419F-AE2B-0F3084EBAD11}">
      <dsp:nvSpPr>
        <dsp:cNvPr id="0" name=""/>
        <dsp:cNvSpPr/>
      </dsp:nvSpPr>
      <dsp:spPr>
        <a:xfrm>
          <a:off x="1485285" y="469285"/>
          <a:ext cx="3125428" cy="3125428"/>
        </a:xfrm>
        <a:prstGeom prst="blockArc">
          <a:avLst>
            <a:gd name="adj1" fmla="val 0"/>
            <a:gd name="adj2" fmla="val 5400000"/>
            <a:gd name="adj3" fmla="val 4642"/>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920A0522-2920-402D-8741-6BE05701655A}">
      <dsp:nvSpPr>
        <dsp:cNvPr id="0" name=""/>
        <dsp:cNvSpPr/>
      </dsp:nvSpPr>
      <dsp:spPr>
        <a:xfrm>
          <a:off x="1485285" y="469285"/>
          <a:ext cx="3125428" cy="3125428"/>
        </a:xfrm>
        <a:prstGeom prst="blockArc">
          <a:avLst>
            <a:gd name="adj1" fmla="val 16200000"/>
            <a:gd name="adj2" fmla="val 0"/>
            <a:gd name="adj3" fmla="val 4642"/>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57FE734C-43BC-4AF9-A104-195FB5BE7AC6}">
      <dsp:nvSpPr>
        <dsp:cNvPr id="0" name=""/>
        <dsp:cNvSpPr/>
      </dsp:nvSpPr>
      <dsp:spPr>
        <a:xfrm>
          <a:off x="2328416" y="1312416"/>
          <a:ext cx="1439167" cy="1439167"/>
        </a:xfrm>
        <a:prstGeom prst="ellipse">
          <a:avLst/>
        </a:prstGeom>
        <a:solidFill>
          <a:schemeClr val="accent4">
            <a:lumMod val="40000"/>
            <a:lumOff val="6000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50000"/>
            </a:lnSpc>
            <a:spcBef>
              <a:spcPct val="0"/>
            </a:spcBef>
            <a:spcAft>
              <a:spcPct val="35000"/>
            </a:spcAft>
          </a:pPr>
          <a:r>
            <a:rPr lang="en-US" sz="1600" b="1" kern="1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Research</a:t>
          </a:r>
        </a:p>
        <a:p>
          <a:pPr lvl="0" algn="ctr" defTabSz="711200">
            <a:lnSpc>
              <a:spcPct val="50000"/>
            </a:lnSpc>
            <a:spcBef>
              <a:spcPct val="0"/>
            </a:spcBef>
            <a:spcAft>
              <a:spcPct val="35000"/>
            </a:spcAft>
          </a:pPr>
          <a:r>
            <a:rPr lang="en-US" sz="1600" b="1" kern="1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a:t>
          </a:r>
          <a:endParaRPr lang="en-US" sz="1600" b="1" kern="1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2539177" y="1523177"/>
        <a:ext cx="1017645" cy="1017645"/>
      </dsp:txXfrm>
    </dsp:sp>
    <dsp:sp modelId="{116B8850-1782-4BC2-AEA3-E79599553143}">
      <dsp:nvSpPr>
        <dsp:cNvPr id="0" name=""/>
        <dsp:cNvSpPr/>
      </dsp:nvSpPr>
      <dsp:spPr>
        <a:xfrm>
          <a:off x="2544291" y="1843"/>
          <a:ext cx="1007417" cy="1007417"/>
        </a:xfrm>
        <a:prstGeom prst="ellipse">
          <a:avLst/>
        </a:prstGeom>
        <a:solidFill>
          <a:srgbClr val="FFC00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7030A0"/>
              </a:solidFill>
              <a:latin typeface="Arial" panose="020B0604020202020204" pitchFamily="34" charset="0"/>
              <a:cs typeface="Arial" panose="020B0604020202020204" pitchFamily="34" charset="0"/>
            </a:rPr>
            <a:t>Lab</a:t>
          </a:r>
          <a:endParaRPr lang="en-US" sz="1800" b="1" kern="1200" dirty="0">
            <a:solidFill>
              <a:srgbClr val="7030A0"/>
            </a:solidFill>
            <a:latin typeface="Arial" panose="020B0604020202020204" pitchFamily="34" charset="0"/>
            <a:cs typeface="Arial" panose="020B0604020202020204" pitchFamily="34" charset="0"/>
          </a:endParaRPr>
        </a:p>
      </dsp:txBody>
      <dsp:txXfrm>
        <a:off x="2691824" y="149376"/>
        <a:ext cx="712351" cy="712351"/>
      </dsp:txXfrm>
    </dsp:sp>
    <dsp:sp modelId="{46F79634-6316-4041-8E85-A6C848944C9C}">
      <dsp:nvSpPr>
        <dsp:cNvPr id="0" name=""/>
        <dsp:cNvSpPr/>
      </dsp:nvSpPr>
      <dsp:spPr>
        <a:xfrm>
          <a:off x="4070738" y="1528291"/>
          <a:ext cx="1007417" cy="1007417"/>
        </a:xfrm>
        <a:prstGeom prst="ellipse">
          <a:avLst/>
        </a:prstGeom>
        <a:solidFill>
          <a:schemeClr val="accent6">
            <a:lumMod val="40000"/>
            <a:lumOff val="6000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7030A0"/>
              </a:solidFill>
              <a:latin typeface="Arial" panose="020B0604020202020204" pitchFamily="34" charset="0"/>
              <a:cs typeface="Arial" panose="020B0604020202020204" pitchFamily="34" charset="0"/>
            </a:rPr>
            <a:t>Data</a:t>
          </a:r>
          <a:endParaRPr lang="en-US" sz="1800" b="1" kern="1200" dirty="0">
            <a:solidFill>
              <a:srgbClr val="7030A0"/>
            </a:solidFill>
            <a:latin typeface="Arial" panose="020B0604020202020204" pitchFamily="34" charset="0"/>
            <a:cs typeface="Arial" panose="020B0604020202020204" pitchFamily="34" charset="0"/>
          </a:endParaRPr>
        </a:p>
      </dsp:txBody>
      <dsp:txXfrm>
        <a:off x="4218271" y="1675824"/>
        <a:ext cx="712351" cy="712351"/>
      </dsp:txXfrm>
    </dsp:sp>
    <dsp:sp modelId="{E245FDCF-7E1C-41F0-89A1-DDB12F7D8ABD}">
      <dsp:nvSpPr>
        <dsp:cNvPr id="0" name=""/>
        <dsp:cNvSpPr/>
      </dsp:nvSpPr>
      <dsp:spPr>
        <a:xfrm>
          <a:off x="2544291" y="3054738"/>
          <a:ext cx="1007417" cy="1007417"/>
        </a:xfrm>
        <a:prstGeom prst="ellipse">
          <a:avLst/>
        </a:prstGeom>
        <a:solidFill>
          <a:srgbClr val="7030A0"/>
        </a:solidFill>
        <a:ln w="25400" cap="flat" cmpd="sng" algn="ctr">
          <a:solidFill>
            <a:srgbClr val="FF99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50000"/>
            </a:lnSpc>
            <a:spcBef>
              <a:spcPct val="0"/>
            </a:spcBef>
            <a:spcAft>
              <a:spcPct val="35000"/>
            </a:spcAft>
          </a:pPr>
          <a:r>
            <a:rPr lang="en-US" sz="1800" b="1" kern="1200" dirty="0" smtClean="0">
              <a:solidFill>
                <a:srgbClr val="FF9900"/>
              </a:solidFill>
              <a:latin typeface="Arial" panose="020B0604020202020204" pitchFamily="34" charset="0"/>
              <a:cs typeface="Arial" panose="020B0604020202020204" pitchFamily="34" charset="0"/>
            </a:rPr>
            <a:t>Bed</a:t>
          </a:r>
        </a:p>
        <a:p>
          <a:pPr lvl="0" algn="ctr" defTabSz="800100">
            <a:lnSpc>
              <a:spcPct val="50000"/>
            </a:lnSpc>
            <a:spcBef>
              <a:spcPct val="0"/>
            </a:spcBef>
            <a:spcAft>
              <a:spcPct val="35000"/>
            </a:spcAft>
          </a:pPr>
          <a:r>
            <a:rPr lang="en-US" sz="1800" b="1" kern="1200" dirty="0" smtClean="0">
              <a:solidFill>
                <a:srgbClr val="FF9900"/>
              </a:solidFill>
              <a:latin typeface="Arial" panose="020B0604020202020204" pitchFamily="34" charset="0"/>
              <a:cs typeface="Arial" panose="020B0604020202020204" pitchFamily="34" charset="0"/>
            </a:rPr>
            <a:t>side</a:t>
          </a:r>
          <a:endParaRPr lang="en-US" sz="1800" b="1" kern="1200" dirty="0">
            <a:solidFill>
              <a:srgbClr val="FF9900"/>
            </a:solidFill>
            <a:latin typeface="Arial" panose="020B0604020202020204" pitchFamily="34" charset="0"/>
            <a:cs typeface="Arial" panose="020B0604020202020204" pitchFamily="34" charset="0"/>
          </a:endParaRPr>
        </a:p>
      </dsp:txBody>
      <dsp:txXfrm>
        <a:off x="2691824" y="3202271"/>
        <a:ext cx="712351" cy="712351"/>
      </dsp:txXfrm>
    </dsp:sp>
    <dsp:sp modelId="{09F28086-7BCD-4A63-ABA8-257FD2A49428}">
      <dsp:nvSpPr>
        <dsp:cNvPr id="0" name=""/>
        <dsp:cNvSpPr/>
      </dsp:nvSpPr>
      <dsp:spPr>
        <a:xfrm>
          <a:off x="1017843" y="1528291"/>
          <a:ext cx="1007417" cy="1007417"/>
        </a:xfrm>
        <a:prstGeom prst="ellipse">
          <a:avLst/>
        </a:prstGeom>
        <a:solidFill>
          <a:schemeClr val="accent6">
            <a:lumMod val="40000"/>
            <a:lumOff val="6000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7030A0"/>
              </a:solidFill>
              <a:latin typeface="Arial" panose="020B0604020202020204" pitchFamily="34" charset="0"/>
              <a:cs typeface="Arial" panose="020B0604020202020204" pitchFamily="34" charset="0"/>
            </a:rPr>
            <a:t>Data</a:t>
          </a:r>
          <a:endParaRPr lang="en-US" sz="1800" b="1" kern="1200" dirty="0">
            <a:solidFill>
              <a:srgbClr val="7030A0"/>
            </a:solidFill>
            <a:latin typeface="Arial" panose="020B0604020202020204" pitchFamily="34" charset="0"/>
            <a:cs typeface="Arial" panose="020B0604020202020204" pitchFamily="34" charset="0"/>
          </a:endParaRPr>
        </a:p>
      </dsp:txBody>
      <dsp:txXfrm>
        <a:off x="1165376" y="1675824"/>
        <a:ext cx="712351" cy="71235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9FD6A9-CF4B-48A4-BA9B-CD780FBB642A}" type="datetimeFigureOut">
              <a:rPr lang="en-US" smtClean="0"/>
              <a:t>5/23/2016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8A638-24BE-40DB-B61E-4F4651CD4DE3}" type="slidenum">
              <a:rPr lang="en-US" smtClean="0"/>
              <a:t>‹#›</a:t>
            </a:fld>
            <a:endParaRPr lang="en-US"/>
          </a:p>
        </p:txBody>
      </p:sp>
    </p:spTree>
    <p:extLst>
      <p:ext uri="{BB962C8B-B14F-4D97-AF65-F5344CB8AC3E}">
        <p14:creationId xmlns:p14="http://schemas.microsoft.com/office/powerpoint/2010/main" val="771790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2</a:t>
            </a:fld>
            <a:endParaRPr lang="en-US">
              <a:solidFill>
                <a:srgbClr val="000000"/>
              </a:solidFill>
            </a:endParaRPr>
          </a:p>
        </p:txBody>
      </p:sp>
    </p:spTree>
    <p:extLst>
      <p:ext uri="{BB962C8B-B14F-4D97-AF65-F5344CB8AC3E}">
        <p14:creationId xmlns:p14="http://schemas.microsoft.com/office/powerpoint/2010/main" val="621413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2928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762796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735408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788358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84604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7520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17</a:t>
            </a:fld>
            <a:endParaRPr lang="en-US">
              <a:solidFill>
                <a:srgbClr val="000000"/>
              </a:solidFill>
            </a:endParaRPr>
          </a:p>
        </p:txBody>
      </p:sp>
    </p:spTree>
    <p:extLst>
      <p:ext uri="{BB962C8B-B14F-4D97-AF65-F5344CB8AC3E}">
        <p14:creationId xmlns:p14="http://schemas.microsoft.com/office/powerpoint/2010/main" val="943249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18</a:t>
            </a:fld>
            <a:endParaRPr lang="en-US">
              <a:solidFill>
                <a:srgbClr val="000000"/>
              </a:solidFill>
            </a:endParaRPr>
          </a:p>
        </p:txBody>
      </p:sp>
    </p:spTree>
    <p:extLst>
      <p:ext uri="{BB962C8B-B14F-4D97-AF65-F5344CB8AC3E}">
        <p14:creationId xmlns:p14="http://schemas.microsoft.com/office/powerpoint/2010/main" val="3645483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208799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904202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687152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790281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3897297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441032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2620634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231981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473608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467266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422379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t>31</a:t>
            </a:fld>
            <a:endParaRPr lang="en-US"/>
          </a:p>
        </p:txBody>
      </p:sp>
    </p:spTree>
    <p:extLst>
      <p:ext uri="{BB962C8B-B14F-4D97-AF65-F5344CB8AC3E}">
        <p14:creationId xmlns:p14="http://schemas.microsoft.com/office/powerpoint/2010/main" val="1827533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t>32</a:t>
            </a:fld>
            <a:endParaRPr lang="en-US"/>
          </a:p>
        </p:txBody>
      </p:sp>
    </p:spTree>
    <p:extLst>
      <p:ext uri="{BB962C8B-B14F-4D97-AF65-F5344CB8AC3E}">
        <p14:creationId xmlns:p14="http://schemas.microsoft.com/office/powerpoint/2010/main" val="247511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1098307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t>33</a:t>
            </a:fld>
            <a:endParaRPr lang="en-US"/>
          </a:p>
        </p:txBody>
      </p:sp>
    </p:spTree>
    <p:extLst>
      <p:ext uri="{BB962C8B-B14F-4D97-AF65-F5344CB8AC3E}">
        <p14:creationId xmlns:p14="http://schemas.microsoft.com/office/powerpoint/2010/main" val="3585739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t>34</a:t>
            </a:fld>
            <a:endParaRPr lang="en-US"/>
          </a:p>
        </p:txBody>
      </p:sp>
    </p:spTree>
    <p:extLst>
      <p:ext uri="{BB962C8B-B14F-4D97-AF65-F5344CB8AC3E}">
        <p14:creationId xmlns:p14="http://schemas.microsoft.com/office/powerpoint/2010/main" val="3407986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050443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332555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374890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2EE10-E04D-4A30-BC54-F362EE58703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728335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2EE10-E04D-4A30-BC54-F362EE58703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812754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364136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949268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862801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4210861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10733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333122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2021805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7564833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108975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1046176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4727519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Lung-MAP study schema. Fresh tumor biopsy or archival FFPE tumor from eligible patients with stage IIIB or IV lung SCC whose disease has progressed on first-line therapy is evaluated using NGS (FoundationOne) and, in some cases molecular assays (e.g., IHC-based), carried out in a CLIA-certified laboratory for the presence of drug-specific biomarkers relevant to lung SCC that may serve as targets for drugs currently under study in Lung-MAP. Results are returned within 10–14 days of tissue submission. Patients are then assigned to substudies based on their biomarkers or to a nonmatch therapy substudy; within the substudies the patients are randomized to biomarker-driven targeted or standard-of care (SOC) therapy. Patients with more than one relevant biomarker are assigned to substudies based on an algorithm designed to best balance accrual among the substudies. Accrual and treatment in phase II continues within each substudy until a sufficient number of progression events have been observed to estimate whether or not a drug will likely be successful in the phase III component. Drugs meeting PFS criteria will continue on in phase III until a sufficient number of progression events has occurred to determine whether or not the targeted drug regimen shows statistically and clinically significant improvement in PFS over SOC. Patients will be followed for up to three years to determine effects on OS.</a:t>
            </a:r>
          </a:p>
        </p:txBody>
      </p:sp>
    </p:spTree>
    <p:extLst>
      <p:ext uri="{BB962C8B-B14F-4D97-AF65-F5344CB8AC3E}">
        <p14:creationId xmlns:p14="http://schemas.microsoft.com/office/powerpoint/2010/main" val="11895998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Schema for Lung-MAP substudies, June 2014. *, Archival FFPE tumor, fresh core needle biopsy (CNB) if needed; TT, targeted therapy; CT, chemotherapy (docetaxel or gemcitabine); TKI, tyrosine kinase inhibitor (erlotinib). See Table 2 for description of initial substudies in Lung-MAP.</a:t>
            </a:r>
          </a:p>
        </p:txBody>
      </p:sp>
    </p:spTree>
    <p:extLst>
      <p:ext uri="{BB962C8B-B14F-4D97-AF65-F5344CB8AC3E}">
        <p14:creationId xmlns:p14="http://schemas.microsoft.com/office/powerpoint/2010/main" val="828646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42538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2697221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347385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3657956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7AC73E-95BA-4FFE-AC81-951A07F66C87}"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5527636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ヒラギノ角ゴ Pro W3" pitchFamily="125" charset="-128"/>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AE0B9BD4-93E0-4BA4-BBB1-2558C6825083}" type="slidenum">
              <a:rPr lang="en-US" altLang="en-US">
                <a:solidFill>
                  <a:srgbClr val="000000"/>
                </a:solidFill>
              </a:rPr>
              <a:pPr eaLnBrk="1" hangingPunct="1"/>
              <a:t>68</a:t>
            </a:fld>
            <a:endParaRPr lang="en-US" altLang="en-US">
              <a:solidFill>
                <a:srgbClr val="000000"/>
              </a:solidFill>
            </a:endParaRPr>
          </a:p>
        </p:txBody>
      </p:sp>
    </p:spTree>
    <p:extLst>
      <p:ext uri="{BB962C8B-B14F-4D97-AF65-F5344CB8AC3E}">
        <p14:creationId xmlns:p14="http://schemas.microsoft.com/office/powerpoint/2010/main" val="14886782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ヒラギノ角ゴ Pro W3" pitchFamily="125" charset="-128"/>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55E53534-64D8-4B85-B893-861A73DB2EC1}" type="slidenum">
              <a:rPr lang="en-US" altLang="en-US">
                <a:solidFill>
                  <a:srgbClr val="000000"/>
                </a:solidFill>
              </a:rPr>
              <a:pPr eaLnBrk="1" hangingPunct="1"/>
              <a:t>69</a:t>
            </a:fld>
            <a:endParaRPr lang="en-US" altLang="en-US">
              <a:solidFill>
                <a:srgbClr val="000000"/>
              </a:solidFill>
            </a:endParaRPr>
          </a:p>
        </p:txBody>
      </p:sp>
    </p:spTree>
    <p:extLst>
      <p:ext uri="{BB962C8B-B14F-4D97-AF65-F5344CB8AC3E}">
        <p14:creationId xmlns:p14="http://schemas.microsoft.com/office/powerpoint/2010/main" val="8974382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ヒラギノ角ゴ Pro W3" pitchFamily="125" charset="-128"/>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A1BA408E-E4B0-4BA3-8D38-F64AEEC91797}" type="slidenum">
              <a:rPr lang="en-US" altLang="en-US">
                <a:solidFill>
                  <a:srgbClr val="000000"/>
                </a:solidFill>
              </a:rPr>
              <a:pPr eaLnBrk="1" hangingPunct="1"/>
              <a:t>70</a:t>
            </a:fld>
            <a:endParaRPr lang="en-US" altLang="en-US">
              <a:solidFill>
                <a:srgbClr val="000000"/>
              </a:solidFill>
            </a:endParaRPr>
          </a:p>
        </p:txBody>
      </p:sp>
    </p:spTree>
    <p:extLst>
      <p:ext uri="{BB962C8B-B14F-4D97-AF65-F5344CB8AC3E}">
        <p14:creationId xmlns:p14="http://schemas.microsoft.com/office/powerpoint/2010/main" val="33714611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w="9525"/>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230D85F-6506-4884-B98E-A07C45B23808}" type="slidenum">
              <a:rPr lang="en-US">
                <a:solidFill>
                  <a:prstClr val="white"/>
                </a:solidFill>
              </a:rPr>
              <a:pPr>
                <a:defRPr/>
              </a:pPr>
              <a:t>73</a:t>
            </a:fld>
            <a:endParaRPr lang="en-US">
              <a:solidFill>
                <a:prstClr val="white"/>
              </a:solidFill>
            </a:endParaRPr>
          </a:p>
        </p:txBody>
      </p:sp>
    </p:spTree>
    <p:extLst>
      <p:ext uri="{BB962C8B-B14F-4D97-AF65-F5344CB8AC3E}">
        <p14:creationId xmlns:p14="http://schemas.microsoft.com/office/powerpoint/2010/main" val="36064428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xfrm>
            <a:off x="1273175" y="714375"/>
            <a:ext cx="4768850" cy="3576638"/>
          </a:xfrm>
          <a:ln/>
        </p:spPr>
      </p:sp>
      <p:sp>
        <p:nvSpPr>
          <p:cNvPr id="287747" name="Rectangle 3"/>
          <p:cNvSpPr>
            <a:spLocks noGrp="1" noChangeArrowheads="1"/>
          </p:cNvSpPr>
          <p:nvPr>
            <p:ph type="body" idx="1"/>
          </p:nvPr>
        </p:nvSpPr>
        <p:spPr>
          <a:xfrm>
            <a:off x="974725" y="4529138"/>
            <a:ext cx="5365750" cy="4370387"/>
          </a:xfrm>
          <a:noFill/>
          <a:ln w="9525"/>
        </p:spPr>
        <p:txBody>
          <a:bodyPr/>
          <a:lstStyle/>
          <a:p>
            <a:pPr eaLnBrk="1" hangingPunct="1"/>
            <a:endParaRPr lang="en-US" smtClean="0"/>
          </a:p>
        </p:txBody>
      </p:sp>
    </p:spTree>
    <p:extLst>
      <p:ext uri="{BB962C8B-B14F-4D97-AF65-F5344CB8AC3E}">
        <p14:creationId xmlns:p14="http://schemas.microsoft.com/office/powerpoint/2010/main" val="20080575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xfrm>
            <a:off x="1273175" y="714375"/>
            <a:ext cx="4768850" cy="3576638"/>
          </a:xfrm>
          <a:ln/>
        </p:spPr>
      </p:sp>
      <p:sp>
        <p:nvSpPr>
          <p:cNvPr id="288771" name="Rectangle 3"/>
          <p:cNvSpPr>
            <a:spLocks noGrp="1" noChangeArrowheads="1"/>
          </p:cNvSpPr>
          <p:nvPr>
            <p:ph type="body" idx="1"/>
          </p:nvPr>
        </p:nvSpPr>
        <p:spPr>
          <a:xfrm>
            <a:off x="974725" y="4529138"/>
            <a:ext cx="5365750" cy="4370387"/>
          </a:xfrm>
          <a:noFill/>
          <a:ln w="9525"/>
        </p:spPr>
        <p:txBody>
          <a:bodyPr/>
          <a:lstStyle/>
          <a:p>
            <a:pPr eaLnBrk="1" hangingPunct="1"/>
            <a:endParaRPr lang="en-US" smtClean="0"/>
          </a:p>
        </p:txBody>
      </p:sp>
    </p:spTree>
    <p:extLst>
      <p:ext uri="{BB962C8B-B14F-4D97-AF65-F5344CB8AC3E}">
        <p14:creationId xmlns:p14="http://schemas.microsoft.com/office/powerpoint/2010/main" val="41814168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93570FF-BC2A-4CD4-A021-034C9E8F759E}" type="slidenum">
              <a:rPr lang="en-US" altLang="en-US">
                <a:solidFill>
                  <a:srgbClr val="000000"/>
                </a:solidFill>
              </a:rPr>
              <a:pPr/>
              <a:t>76</a:t>
            </a:fld>
            <a:endParaRPr lang="en-US" altLang="en-US">
              <a:solidFill>
                <a:srgbClr val="000000"/>
              </a:solidFill>
            </a:endParaRPr>
          </a:p>
        </p:txBody>
      </p:sp>
      <p:sp>
        <p:nvSpPr>
          <p:cNvPr id="7169"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0" name="Text Box 2"/>
          <p:cNvSpPr txBox="1">
            <a:spLocks noGrp="1" noChangeArrowheads="1"/>
          </p:cNvSpPr>
          <p:nvPr>
            <p:ph type="body" idx="1"/>
          </p:nvPr>
        </p:nvSpPr>
        <p:spPr bwMode="auto">
          <a:xfrm>
            <a:off x="777875" y="4776788"/>
            <a:ext cx="6216650" cy="17478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938"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a:latin typeface="Arial" panose="020B0604020202020204" pitchFamily="34" charset="0"/>
                <a:ea typeface="IPAMincho" charset="0"/>
                <a:cs typeface="IPAMincho" charset="0"/>
              </a:rPr>
              <a:t>Combination Therapy May Improve Anti-tumor Responses</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IPAMincho" charset="0"/>
              <a:cs typeface="IPAMincho"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a:latin typeface="Arial" panose="020B0604020202020204" pitchFamily="34" charset="0"/>
                <a:ea typeface="IPAMincho" charset="0"/>
                <a:cs typeface="IPAMincho" charset="0"/>
              </a:rPr>
              <a:t>Depiction of tumor cells dying as a result of genomically targeted therapies with release of tumor antigens; tumor antigens are taken up by APCs and are presented in the context of B7 costimulatory molecules to T cells; T cells recognize antigens on APCs to become activated; activated T cells also upregulate inhibitory checkpoints such as CTLA-4 and PD-1; immune checkpoint therapy prevents attenuation of T cell responses, thereby allowing T cells to kill tumor cells; and T cells may differentiate into memory T cells that can reactivate in the presence of recurrent tumor.</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IPAMincho" charset="0"/>
              <a:cs typeface="IPAMincho"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IPAMincho" charset="0"/>
              <a:cs typeface="IPAMincho"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a:latin typeface="Arial" panose="020B0604020202020204" pitchFamily="34" charset="0"/>
              <a:ea typeface="IPAMincho" charset="0"/>
              <a:cs typeface="IPAMincho" charset="0"/>
            </a:endParaRPr>
          </a:p>
        </p:txBody>
      </p:sp>
    </p:spTree>
    <p:extLst>
      <p:ext uri="{BB962C8B-B14F-4D97-AF65-F5344CB8AC3E}">
        <p14:creationId xmlns:p14="http://schemas.microsoft.com/office/powerpoint/2010/main" val="17114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5508423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70D977B-F652-40ED-BE37-3A7976F1981C}" type="slidenum">
              <a:rPr lang="en-US" altLang="en-US">
                <a:solidFill>
                  <a:srgbClr val="000000"/>
                </a:solidFill>
              </a:rPr>
              <a:pPr/>
              <a:t>77</a:t>
            </a:fld>
            <a:endParaRPr lang="en-US" altLang="en-US">
              <a:solidFill>
                <a:srgbClr val="000000"/>
              </a:solidFill>
            </a:endParaRPr>
          </a:p>
        </p:txBody>
      </p:sp>
      <p:sp>
        <p:nvSpPr>
          <p:cNvPr id="8193"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p:cNvSpPr txBox="1">
            <a:spLocks noGrp="1" noChangeArrowheads="1"/>
          </p:cNvSpPr>
          <p:nvPr>
            <p:ph type="body" idx="1"/>
          </p:nvPr>
        </p:nvSpPr>
        <p:spPr bwMode="auto">
          <a:xfrm>
            <a:off x="777875" y="4776788"/>
            <a:ext cx="6216650" cy="17478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938"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a:latin typeface="Arial" panose="020B0604020202020204" pitchFamily="34" charset="0"/>
                <a:ea typeface="IPAMincho" charset="0"/>
                <a:cs typeface="IPAMincho" charset="0"/>
              </a:rPr>
              <a:t>Improved Overall Survival as a Result of Combination Therapy</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IPAMincho" charset="0"/>
              <a:cs typeface="IPAMincho"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a:latin typeface="Arial" panose="020B0604020202020204" pitchFamily="34" charset="0"/>
                <a:ea typeface="IPAMincho" charset="0"/>
                <a:cs typeface="IPAMincho" charset="0"/>
              </a:rPr>
              <a:t>Depiction of Kaplan-Meier survival curve with genomically targeted agents (blue line) as compared to standard therapies (purple line), indicating an improvement in median overall survival but lack of durable responses; improved median overall survival and durable responses in a fraction of patients treated with immune checkpoint therapy (green line); possibility for improved median overall survival with durable responses for the majority of patients in the setting of combination treatment with genomically targeted agents and immune checkpoint therapy (red line).</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IPAMincho" charset="0"/>
              <a:cs typeface="IPAMincho"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IPAMincho" charset="0"/>
              <a:cs typeface="IPAMincho"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a:latin typeface="Arial" panose="020B0604020202020204" pitchFamily="34" charset="0"/>
              <a:ea typeface="IPAMincho" charset="0"/>
              <a:cs typeface="IPAMincho" charset="0"/>
            </a:endParaRPr>
          </a:p>
        </p:txBody>
      </p:sp>
    </p:spTree>
    <p:extLst>
      <p:ext uri="{BB962C8B-B14F-4D97-AF65-F5344CB8AC3E}">
        <p14:creationId xmlns:p14="http://schemas.microsoft.com/office/powerpoint/2010/main" val="859636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702587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598791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120970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BC44DC-FBF9-4903-A665-76A34F0B9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5564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AFE9F4-7CB7-4BA2-86EF-62713C23F8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20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D4A621-C671-4214-8B47-67F3AFDFCE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899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Genetics lectures">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rgbClr val="7030A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rgbClr val="7030A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0D5A3A-BA30-48B4-AE96-9F093188F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656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BD25B-EFF3-4F36-8E98-9BE4FF4C8FE7}" type="datetimeFigureOut">
              <a:rPr lang="en-US" smtClean="0">
                <a:solidFill>
                  <a:prstClr val="black">
                    <a:tint val="75000"/>
                  </a:prstClr>
                </a:solidFill>
              </a:rPr>
              <a:pPr/>
              <a:t>5/23/2016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0D5A3A-BA30-48B4-AE96-9F093188F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004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FBD25B-EFF3-4F36-8E98-9BE4FF4C8FE7}" type="datetimeFigureOut">
              <a:rPr lang="en-US" smtClean="0">
                <a:solidFill>
                  <a:prstClr val="black">
                    <a:tint val="75000"/>
                  </a:prstClr>
                </a:solidFill>
              </a:rPr>
              <a:pPr/>
              <a:t>5/23/2016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0D5A3A-BA30-48B4-AE96-9F093188F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856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FBD25B-EFF3-4F36-8E98-9BE4FF4C8FE7}" type="datetimeFigureOut">
              <a:rPr lang="en-US" smtClean="0">
                <a:solidFill>
                  <a:prstClr val="black">
                    <a:tint val="75000"/>
                  </a:prstClr>
                </a:solidFill>
              </a:rPr>
              <a:pPr/>
              <a:t>5/23/2016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0D5A3A-BA30-48B4-AE96-9F093188F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922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FBD25B-EFF3-4F36-8E98-9BE4FF4C8FE7}" type="datetimeFigureOut">
              <a:rPr lang="en-US" smtClean="0">
                <a:solidFill>
                  <a:prstClr val="black">
                    <a:tint val="75000"/>
                  </a:prstClr>
                </a:solidFill>
              </a:rPr>
              <a:pPr/>
              <a:t>5/23/2016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0D5A3A-BA30-48B4-AE96-9F093188F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909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FBD25B-EFF3-4F36-8E98-9BE4FF4C8FE7}" type="datetimeFigureOut">
              <a:rPr lang="en-US" smtClean="0">
                <a:solidFill>
                  <a:prstClr val="black">
                    <a:tint val="75000"/>
                  </a:prstClr>
                </a:solidFill>
              </a:rPr>
              <a:pPr/>
              <a:t>5/23/2016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0D5A3A-BA30-48B4-AE96-9F093188F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983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BD25B-EFF3-4F36-8E98-9BE4FF4C8FE7}" type="datetimeFigureOut">
              <a:rPr lang="en-US" smtClean="0">
                <a:solidFill>
                  <a:prstClr val="black">
                    <a:tint val="75000"/>
                  </a:prstClr>
                </a:solidFill>
              </a:rPr>
              <a:pPr/>
              <a:t>5/23/2016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0D5A3A-BA30-48B4-AE96-9F093188F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39292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BD25B-EFF3-4F36-8E98-9BE4FF4C8FE7}" type="datetimeFigureOut">
              <a:rPr lang="en-US" smtClean="0">
                <a:solidFill>
                  <a:prstClr val="black">
                    <a:tint val="75000"/>
                  </a:prstClr>
                </a:solidFill>
              </a:rPr>
              <a:pPr/>
              <a:t>5/23/2016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0D5A3A-BA30-48B4-AE96-9F093188F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55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F012A3-47CE-4559-BA81-0C9BD4B0F5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0300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BD25B-EFF3-4F36-8E98-9BE4FF4C8FE7}" type="datetimeFigureOut">
              <a:rPr lang="en-US" smtClean="0">
                <a:solidFill>
                  <a:prstClr val="black">
                    <a:tint val="75000"/>
                  </a:prstClr>
                </a:solidFill>
              </a:rPr>
              <a:pPr/>
              <a:t>5/23/2016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0D5A3A-BA30-48B4-AE96-9F093188F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178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BD25B-EFF3-4F36-8E98-9BE4FF4C8FE7}" type="datetimeFigureOut">
              <a:rPr lang="en-US" smtClean="0">
                <a:solidFill>
                  <a:prstClr val="black">
                    <a:tint val="75000"/>
                  </a:prstClr>
                </a:solidFill>
              </a:rPr>
              <a:pPr/>
              <a:t>5/23/2016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0D5A3A-BA30-48B4-AE96-9F093188F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796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BD25B-EFF3-4F36-8E98-9BE4FF4C8FE7}" type="datetimeFigureOut">
              <a:rPr lang="en-US" smtClean="0">
                <a:solidFill>
                  <a:prstClr val="black">
                    <a:tint val="75000"/>
                  </a:prstClr>
                </a:solidFill>
              </a:rPr>
              <a:pPr/>
              <a:t>5/23/2016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0D5A3A-BA30-48B4-AE96-9F093188F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46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0A8086-058D-4F5D-831A-BF5149F40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5150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sz="1800">
                <a:solidFill>
                  <a:schemeClr val="tx1"/>
                </a:solidFill>
                <a:latin typeface="Arial" panose="020B0604020202020204" pitchFamily="34" charset="0"/>
                <a:cs typeface="Arial" panose="020B0604020202020204" pitchFamily="34" charset="0"/>
              </a:defRPr>
            </a:lvl4pPr>
            <a:lvl5pPr>
              <a:defRPr sz="1800">
                <a:solidFill>
                  <a:schemeClr val="tx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9658CE-056C-4F16-ADDE-C1CAAE6AB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558175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C00000"/>
                </a:solidFill>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ECDF95-CA6F-463F-BD68-C3D1B5C9B9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7027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9C0624-1E38-4BC0-9560-808315386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2108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8059AA-856F-43CE-8A7D-F43DD34DA0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69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2AB00-784D-4D08-9D5F-600B75AC64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3594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430AD0-B20E-4A50-AC2A-33628AEB7C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776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47BA72F3-6C07-4E0B-8F1C-0F3AB185638D}"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25311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FBD25B-EFF3-4F36-8E98-9BE4FF4C8FE7}" type="datetimeFigureOut">
              <a:rPr lang="en-US" smtClean="0">
                <a:solidFill>
                  <a:prstClr val="black">
                    <a:tint val="75000"/>
                  </a:prstClr>
                </a:solidFill>
              </a:rPr>
              <a:pPr/>
              <a:t>5/23/2016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D5A3A-BA30-48B4-AE96-9F093188F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8356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b="1" kern="1200">
          <a:solidFill>
            <a:srgbClr val="7030A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rgbClr val="7030A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rgbClr val="7030A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rgbClr val="7030A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rgbClr val="7030A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rgbClr val="7030A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cancertreatmentwatch.org/q/conspiracy.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hyperlink" Target="http://www.aacr.org/Newsroom/Pages/News-Release-Detail.aspx?ItemID=867#.V0LALo-cEcQ" TargetMode="External"/><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www.elsevier.com/termsandcondition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hyperlink" Target="http://www.elsevier.com/termsandconditions"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C00000"/>
                </a:solidFill>
                <a:latin typeface="Arial" pitchFamily="34" charset="0"/>
                <a:cs typeface="Arial" pitchFamily="34" charset="0"/>
              </a:rPr>
              <a:t>Part </a:t>
            </a:r>
            <a:r>
              <a:rPr lang="en-US" dirty="0" smtClean="0">
                <a:solidFill>
                  <a:srgbClr val="C00000"/>
                </a:solidFill>
                <a:latin typeface="Arial" pitchFamily="34" charset="0"/>
                <a:cs typeface="Arial" pitchFamily="34" charset="0"/>
              </a:rPr>
              <a:t>VI: </a:t>
            </a:r>
            <a:r>
              <a:rPr lang="en-US" dirty="0" smtClean="0">
                <a:solidFill>
                  <a:srgbClr val="C00000"/>
                </a:solidFill>
                <a:latin typeface="Arial" pitchFamily="34" charset="0"/>
                <a:cs typeface="Arial" pitchFamily="34" charset="0"/>
              </a:rPr>
              <a:t>“Goodbye magic bullet”</a:t>
            </a:r>
            <a:endParaRPr lang="en-US" dirty="0">
              <a:solidFill>
                <a:srgbClr val="C00000"/>
              </a:solidFill>
              <a:latin typeface="Arial" pitchFamily="34" charset="0"/>
              <a:cs typeface="Arial" pitchFamily="34" charset="0"/>
            </a:endParaRPr>
          </a:p>
        </p:txBody>
      </p:sp>
      <p:sp>
        <p:nvSpPr>
          <p:cNvPr id="5" name="Subtitle 4"/>
          <p:cNvSpPr>
            <a:spLocks noGrp="1"/>
          </p:cNvSpPr>
          <p:nvPr>
            <p:ph type="subTitle" idx="1"/>
          </p:nvPr>
        </p:nvSpPr>
        <p:spPr/>
        <p:txBody>
          <a:bodyPr/>
          <a:lstStyle/>
          <a:p>
            <a:r>
              <a:rPr lang="en-US" sz="2800" dirty="0" smtClean="0">
                <a:latin typeface="Arial" panose="020B0604020202020204" pitchFamily="34" charset="0"/>
                <a:cs typeface="Arial" panose="020B0604020202020204" pitchFamily="34" charset="0"/>
              </a:rPr>
              <a:t>Cancer Therapy in the Age of Precision Medicine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470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51207" y="240087"/>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Microscopy brought us pathology</a:t>
            </a:r>
            <a:endPar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9154" name="Picture 2"/>
          <p:cNvPicPr>
            <a:picLocks noChangeAspect="1" noChangeArrowheads="1"/>
          </p:cNvPicPr>
          <p:nvPr/>
        </p:nvPicPr>
        <p:blipFill>
          <a:blip r:embed="rId3" cstate="print"/>
          <a:srcRect/>
          <a:stretch>
            <a:fillRect/>
          </a:stretch>
        </p:blipFill>
        <p:spPr bwMode="auto">
          <a:xfrm>
            <a:off x="1183591" y="1637005"/>
            <a:ext cx="2059896" cy="2532659"/>
          </a:xfrm>
          <a:prstGeom prst="rect">
            <a:avLst/>
          </a:prstGeom>
          <a:noFill/>
          <a:ln w="9525">
            <a:noFill/>
            <a:miter lim="800000"/>
            <a:headEnd/>
            <a:tailEnd/>
          </a:ln>
        </p:spPr>
      </p:pic>
      <p:sp>
        <p:nvSpPr>
          <p:cNvPr id="16" name="TextBox 15"/>
          <p:cNvSpPr txBox="1"/>
          <p:nvPr/>
        </p:nvSpPr>
        <p:spPr>
          <a:xfrm>
            <a:off x="1360838" y="4169668"/>
            <a:ext cx="1705403" cy="646331"/>
          </a:xfrm>
          <a:prstGeom prst="rect">
            <a:avLst/>
          </a:prstGeom>
          <a:noFill/>
        </p:spPr>
        <p:txBody>
          <a:bodyPr wrap="none" rtlCol="0">
            <a:spAutoFit/>
          </a:bodyPr>
          <a:lstStyle/>
          <a:p>
            <a:pPr algn="ctr" defTabSz="914400"/>
            <a:r>
              <a:rPr lang="en-US" b="1" dirty="0" smtClean="0">
                <a:solidFill>
                  <a:srgbClr val="7030A0"/>
                </a:solidFill>
                <a:effectLst>
                  <a:outerShdw blurRad="38100" dist="38100" dir="2700000" algn="tl">
                    <a:srgbClr val="000000">
                      <a:alpha val="43137"/>
                    </a:srgbClr>
                  </a:outerShdw>
                </a:effectLst>
              </a:rPr>
              <a:t>Rudolf Virchow </a:t>
            </a:r>
          </a:p>
          <a:p>
            <a:pPr algn="ctr" defTabSz="914400"/>
            <a:r>
              <a:rPr lang="en-US" b="1" dirty="0" smtClean="0">
                <a:solidFill>
                  <a:srgbClr val="7030A0"/>
                </a:solidFill>
                <a:effectLst>
                  <a:outerShdw blurRad="38100" dist="38100" dir="2700000" algn="tl">
                    <a:srgbClr val="000000">
                      <a:alpha val="43137"/>
                    </a:srgbClr>
                  </a:outerShdw>
                </a:effectLst>
              </a:rPr>
              <a:t>(1821-1902)</a:t>
            </a:r>
            <a:endParaRPr lang="en-US" b="1" dirty="0">
              <a:solidFill>
                <a:srgbClr val="7030A0"/>
              </a:solidFill>
              <a:effectLst>
                <a:outerShdw blurRad="38100" dist="38100" dir="2700000" algn="tl">
                  <a:srgbClr val="000000">
                    <a:alpha val="43137"/>
                  </a:srgbClr>
                </a:outerShdw>
              </a:effectLst>
            </a:endParaRPr>
          </a:p>
        </p:txBody>
      </p:sp>
      <p:sp>
        <p:nvSpPr>
          <p:cNvPr id="20" name="Content Placeholder 19"/>
          <p:cNvSpPr>
            <a:spLocks noGrp="1"/>
          </p:cNvSpPr>
          <p:nvPr>
            <p:ph sz="half" idx="2"/>
          </p:nvPr>
        </p:nvSpPr>
        <p:spPr>
          <a:xfrm>
            <a:off x="4623207" y="1637005"/>
            <a:ext cx="4038600" cy="4525963"/>
          </a:xfrm>
        </p:spPr>
        <p:txBody>
          <a:bodyPr>
            <a:noAutofit/>
          </a:bodyPr>
          <a:lstStyle/>
          <a:p>
            <a:r>
              <a:rPr lang="en-US" sz="1800" b="1" dirty="0" smtClean="0">
                <a:effectLst>
                  <a:outerShdw blurRad="38100" dist="38100" dir="2700000" algn="tl">
                    <a:srgbClr val="000000">
                      <a:alpha val="43137"/>
                    </a:srgbClr>
                  </a:outerShdw>
                </a:effectLst>
              </a:rPr>
              <a:t>Using the microscope, Rudolf Virchow built his revolutionary theory of the cell as the unit of life and disease: </a:t>
            </a:r>
          </a:p>
          <a:p>
            <a:r>
              <a:rPr lang="en-US" sz="1800" b="1" dirty="0" smtClean="0">
                <a:effectLst>
                  <a:outerShdw blurRad="38100" dist="38100" dir="2700000" algn="tl">
                    <a:srgbClr val="000000">
                      <a:alpha val="43137"/>
                    </a:srgbClr>
                  </a:outerShdw>
                </a:effectLst>
              </a:rPr>
              <a:t>All living organisms are made of cells</a:t>
            </a:r>
          </a:p>
          <a:p>
            <a:r>
              <a:rPr lang="en-US" sz="1800" b="1" dirty="0" smtClean="0">
                <a:effectLst>
                  <a:outerShdw blurRad="38100" dist="38100" dir="2700000" algn="tl">
                    <a:srgbClr val="000000">
                      <a:alpha val="43137"/>
                    </a:srgbClr>
                  </a:outerShdw>
                </a:effectLst>
              </a:rPr>
              <a:t>Cells only derive from other cells</a:t>
            </a:r>
          </a:p>
          <a:p>
            <a:r>
              <a:rPr lang="en-US" sz="1800" b="1" dirty="0" smtClean="0">
                <a:effectLst>
                  <a:outerShdw blurRad="38100" dist="38100" dir="2700000" algn="tl">
                    <a:srgbClr val="000000">
                      <a:alpha val="43137"/>
                    </a:srgbClr>
                  </a:outerShdw>
                </a:effectLst>
              </a:rPr>
              <a:t>Cells are subject to external stresses which damage them, causing disease</a:t>
            </a:r>
          </a:p>
          <a:p>
            <a:r>
              <a:rPr lang="en-US" sz="1800" b="1" dirty="0" smtClean="0">
                <a:effectLst>
                  <a:outerShdw blurRad="38100" dist="38100" dir="2700000" algn="tl">
                    <a:srgbClr val="000000">
                      <a:alpha val="43137"/>
                    </a:srgbClr>
                  </a:outerShdw>
                </a:effectLst>
              </a:rPr>
              <a:t>Developing this theory took nearly 200 years of microscopy</a:t>
            </a:r>
          </a:p>
          <a:p>
            <a:r>
              <a:rPr lang="en-US" sz="1800" b="1" u="sng" dirty="0" smtClean="0">
                <a:effectLst>
                  <a:outerShdw blurRad="38100" dist="38100" dir="2700000" algn="tl">
                    <a:srgbClr val="000000">
                      <a:alpha val="43137"/>
                    </a:srgbClr>
                  </a:outerShdw>
                </a:effectLst>
              </a:rPr>
              <a:t>To this day, most pathology is done by microscopic examination of diseased tissue</a:t>
            </a:r>
            <a:endParaRPr lang="en-US" sz="1800" b="1" u="sng" dirty="0">
              <a:effectLst>
                <a:outerShdw blurRad="38100" dist="38100" dir="2700000" algn="tl">
                  <a:srgbClr val="000000">
                    <a:alpha val="43137"/>
                  </a:srgbClr>
                </a:outerShdw>
              </a:effectLst>
            </a:endParaRPr>
          </a:p>
        </p:txBody>
      </p:sp>
      <p:pic>
        <p:nvPicPr>
          <p:cNvPr id="49155" name="Picture 3"/>
          <p:cNvPicPr>
            <a:picLocks noChangeAspect="1" noChangeArrowheads="1"/>
          </p:cNvPicPr>
          <p:nvPr/>
        </p:nvPicPr>
        <p:blipFill>
          <a:blip r:embed="rId4" cstate="print"/>
          <a:srcRect r="15534"/>
          <a:stretch>
            <a:fillRect/>
          </a:stretch>
        </p:blipFill>
        <p:spPr bwMode="auto">
          <a:xfrm>
            <a:off x="828001" y="4798924"/>
            <a:ext cx="2771077" cy="1600336"/>
          </a:xfrm>
          <a:prstGeom prst="rect">
            <a:avLst/>
          </a:prstGeom>
          <a:noFill/>
          <a:ln w="9525">
            <a:solidFill>
              <a:srgbClr val="7030A0"/>
            </a:solidFill>
            <a:miter lim="800000"/>
            <a:headEnd/>
            <a:tailEnd/>
          </a:ln>
        </p:spPr>
      </p:pic>
    </p:spTree>
    <p:extLst>
      <p:ext uri="{BB962C8B-B14F-4D97-AF65-F5344CB8AC3E}">
        <p14:creationId xmlns:p14="http://schemas.microsoft.com/office/powerpoint/2010/main" val="4285193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51207" y="421233"/>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third revolution: radiology</a:t>
            </a:r>
            <a:endPar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extBox 15"/>
          <p:cNvSpPr txBox="1"/>
          <p:nvPr/>
        </p:nvSpPr>
        <p:spPr>
          <a:xfrm>
            <a:off x="598112" y="4169668"/>
            <a:ext cx="3946017" cy="369332"/>
          </a:xfrm>
          <a:prstGeom prst="rect">
            <a:avLst/>
          </a:prstGeom>
          <a:noFill/>
        </p:spPr>
        <p:txBody>
          <a:bodyPr wrap="none" rtlCol="0">
            <a:spAutoFit/>
          </a:bodyPr>
          <a:lstStyle/>
          <a:p>
            <a:pPr defTabSz="914400"/>
            <a:r>
              <a:rPr lang="en-US" b="1" dirty="0" smtClean="0">
                <a:solidFill>
                  <a:srgbClr val="7030A0"/>
                </a:solidFill>
                <a:effectLst>
                  <a:outerShdw blurRad="38100" dist="38100" dir="2700000" algn="tl">
                    <a:srgbClr val="000000">
                      <a:alpha val="43137"/>
                    </a:srgbClr>
                  </a:outerShdw>
                </a:effectLst>
              </a:rPr>
              <a:t>Wilhelm Conrad Roentgen (1845-1923) </a:t>
            </a:r>
            <a:endParaRPr lang="en-US" b="1" dirty="0">
              <a:solidFill>
                <a:srgbClr val="7030A0"/>
              </a:solidFill>
              <a:effectLst>
                <a:outerShdw blurRad="38100" dist="38100" dir="2700000" algn="tl">
                  <a:srgbClr val="000000">
                    <a:alpha val="43137"/>
                  </a:srgbClr>
                </a:outerShdw>
              </a:effectLst>
            </a:endParaRPr>
          </a:p>
        </p:txBody>
      </p:sp>
      <p:sp>
        <p:nvSpPr>
          <p:cNvPr id="20" name="Content Placeholder 19"/>
          <p:cNvSpPr>
            <a:spLocks noGrp="1"/>
          </p:cNvSpPr>
          <p:nvPr>
            <p:ph sz="half" idx="2"/>
          </p:nvPr>
        </p:nvSpPr>
        <p:spPr>
          <a:xfrm>
            <a:off x="4648200" y="1607515"/>
            <a:ext cx="4038600" cy="4525963"/>
          </a:xfrm>
        </p:spPr>
        <p:txBody>
          <a:bodyPr>
            <a:normAutofit fontScale="92500" lnSpcReduction="10000"/>
          </a:bodyPr>
          <a:lstStyle/>
          <a:p>
            <a:r>
              <a:rPr lang="en-US" b="1" dirty="0" smtClean="0">
                <a:effectLst>
                  <a:outerShdw blurRad="38100" dist="38100" dir="2700000" algn="tl">
                    <a:srgbClr val="000000">
                      <a:alpha val="43137"/>
                    </a:srgbClr>
                  </a:outerShdw>
                </a:effectLst>
              </a:rPr>
              <a:t>While pathology improved our ability to look at the cellular pictures of disease, radiology enabled us to look inside </a:t>
            </a:r>
            <a:r>
              <a:rPr lang="en-US" b="1" i="1" dirty="0" smtClean="0">
                <a:effectLst>
                  <a:outerShdw blurRad="38100" dist="38100" dir="2700000" algn="tl">
                    <a:srgbClr val="000000">
                      <a:alpha val="43137"/>
                    </a:srgbClr>
                  </a:outerShdw>
                </a:effectLst>
              </a:rPr>
              <a:t>living patients</a:t>
            </a:r>
          </a:p>
          <a:p>
            <a:r>
              <a:rPr lang="en-US" b="1" dirty="0" smtClean="0">
                <a:effectLst>
                  <a:outerShdw blurRad="38100" dist="38100" dir="2700000" algn="tl">
                    <a:srgbClr val="000000">
                      <a:alpha val="43137"/>
                    </a:srgbClr>
                  </a:outerShdw>
                </a:effectLst>
              </a:rPr>
              <a:t>To date, radiology and related imaging techniques (CT, PET, MRI) are essential to diagnosis</a:t>
            </a:r>
            <a:endParaRPr lang="en-US" b="1" dirty="0">
              <a:effectLst>
                <a:outerShdw blurRad="38100" dist="38100" dir="2700000" algn="tl">
                  <a:srgbClr val="000000">
                    <a:alpha val="43137"/>
                  </a:srgbClr>
                </a:outerShdw>
              </a:effectLst>
            </a:endParaRPr>
          </a:p>
        </p:txBody>
      </p:sp>
      <p:grpSp>
        <p:nvGrpSpPr>
          <p:cNvPr id="26" name="Group 25"/>
          <p:cNvGrpSpPr/>
          <p:nvPr/>
        </p:nvGrpSpPr>
        <p:grpSpPr>
          <a:xfrm>
            <a:off x="712973" y="1606550"/>
            <a:ext cx="3716294" cy="2563114"/>
            <a:chOff x="667720" y="1606550"/>
            <a:chExt cx="3716294" cy="2563114"/>
          </a:xfrm>
        </p:grpSpPr>
        <p:pic>
          <p:nvPicPr>
            <p:cNvPr id="49156" name="Picture 4"/>
            <p:cNvPicPr>
              <a:picLocks noChangeAspect="1" noChangeArrowheads="1"/>
            </p:cNvPicPr>
            <p:nvPr/>
          </p:nvPicPr>
          <p:blipFill>
            <a:blip r:embed="rId3" cstate="print"/>
            <a:srcRect/>
            <a:stretch>
              <a:fillRect/>
            </a:stretch>
          </p:blipFill>
          <p:spPr bwMode="auto">
            <a:xfrm>
              <a:off x="2633740" y="1606550"/>
              <a:ext cx="1750274" cy="2563114"/>
            </a:xfrm>
            <a:prstGeom prst="rect">
              <a:avLst/>
            </a:prstGeom>
            <a:noFill/>
            <a:ln w="9525">
              <a:noFill/>
              <a:miter lim="800000"/>
              <a:headEnd/>
              <a:tailEnd/>
            </a:ln>
          </p:spPr>
        </p:pic>
        <p:pic>
          <p:nvPicPr>
            <p:cNvPr id="49158" name="Picture 6"/>
            <p:cNvPicPr>
              <a:picLocks noChangeAspect="1" noChangeArrowheads="1"/>
            </p:cNvPicPr>
            <p:nvPr/>
          </p:nvPicPr>
          <p:blipFill>
            <a:blip r:embed="rId4" cstate="print"/>
            <a:srcRect/>
            <a:stretch>
              <a:fillRect/>
            </a:stretch>
          </p:blipFill>
          <p:spPr bwMode="auto">
            <a:xfrm>
              <a:off x="667720" y="1616964"/>
              <a:ext cx="1790700" cy="2552700"/>
            </a:xfrm>
            <a:prstGeom prst="rect">
              <a:avLst/>
            </a:prstGeom>
            <a:noFill/>
            <a:ln w="9525">
              <a:noFill/>
              <a:miter lim="800000"/>
              <a:headEnd/>
              <a:tailEnd/>
            </a:ln>
          </p:spPr>
        </p:pic>
      </p:grpSp>
      <p:pic>
        <p:nvPicPr>
          <p:cNvPr id="49159" name="Picture 7"/>
          <p:cNvPicPr>
            <a:picLocks noChangeAspect="1" noChangeArrowheads="1"/>
          </p:cNvPicPr>
          <p:nvPr/>
        </p:nvPicPr>
        <p:blipFill>
          <a:blip r:embed="rId5" cstate="print"/>
          <a:srcRect/>
          <a:stretch>
            <a:fillRect/>
          </a:stretch>
        </p:blipFill>
        <p:spPr bwMode="auto">
          <a:xfrm>
            <a:off x="928747" y="4525263"/>
            <a:ext cx="3284747" cy="2179526"/>
          </a:xfrm>
          <a:prstGeom prst="rect">
            <a:avLst/>
          </a:prstGeom>
          <a:noFill/>
          <a:ln w="9525">
            <a:noFill/>
            <a:miter lim="800000"/>
            <a:headEnd/>
            <a:tailEnd/>
          </a:ln>
        </p:spPr>
      </p:pic>
    </p:spTree>
    <p:extLst>
      <p:ext uri="{BB962C8B-B14F-4D97-AF65-F5344CB8AC3E}">
        <p14:creationId xmlns:p14="http://schemas.microsoft.com/office/powerpoint/2010/main" val="1779129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2" y="40853"/>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Beyond observation, the fourth revolution: biochemistry</a:t>
            </a:r>
            <a:endPar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Content Placeholder 19"/>
          <p:cNvSpPr>
            <a:spLocks noGrp="1"/>
          </p:cNvSpPr>
          <p:nvPr>
            <p:ph sz="half" idx="2"/>
          </p:nvPr>
        </p:nvSpPr>
        <p:spPr>
          <a:xfrm>
            <a:off x="4648199" y="1527050"/>
            <a:ext cx="4122725" cy="4721350"/>
          </a:xfrm>
        </p:spPr>
        <p:txBody>
          <a:bodyPr>
            <a:normAutofit fontScale="77500" lnSpcReduction="20000"/>
          </a:bodyPr>
          <a:lstStyle/>
          <a:p>
            <a:r>
              <a:rPr lang="en-US" b="1" dirty="0" smtClean="0">
                <a:effectLst>
                  <a:outerShdw blurRad="38100" dist="38100" dir="2700000" algn="tl">
                    <a:srgbClr val="000000">
                      <a:alpha val="43137"/>
                    </a:srgbClr>
                  </a:outerShdw>
                </a:effectLst>
              </a:rPr>
              <a:t>For all the observing we could do, organs and cells weren’t small enough to reveal the molecular mechanisms of disease</a:t>
            </a:r>
          </a:p>
          <a:p>
            <a:r>
              <a:rPr lang="en-US" b="1" dirty="0" smtClean="0">
                <a:effectLst>
                  <a:outerShdw blurRad="38100" dist="38100" dir="2700000" algn="tl">
                    <a:srgbClr val="000000">
                      <a:alpha val="43137"/>
                    </a:srgbClr>
                  </a:outerShdw>
                </a:effectLst>
              </a:rPr>
              <a:t>Medical science needed to go deeper: to the level of molecules</a:t>
            </a:r>
          </a:p>
          <a:p>
            <a:r>
              <a:rPr lang="en-US" b="1" dirty="0" smtClean="0">
                <a:effectLst>
                  <a:outerShdw blurRad="38100" dist="38100" dir="2700000" algn="tl">
                    <a:srgbClr val="000000">
                      <a:alpha val="43137"/>
                    </a:srgbClr>
                  </a:outerShdw>
                </a:effectLst>
              </a:rPr>
              <a:t>The application of chemistry to living cells produced biochemistry and elucidated metabolism</a:t>
            </a:r>
          </a:p>
          <a:p>
            <a:r>
              <a:rPr lang="en-US" b="1" u="sng" dirty="0" smtClean="0">
                <a:effectLst>
                  <a:outerShdw blurRad="38100" dist="38100" dir="2700000" algn="tl">
                    <a:srgbClr val="000000">
                      <a:alpha val="43137"/>
                    </a:srgbClr>
                  </a:outerShdw>
                </a:effectLst>
              </a:rPr>
              <a:t>Today’s clinical chemistry panels and targeted drugs are the product of a century of biochemistry</a:t>
            </a:r>
          </a:p>
          <a:p>
            <a:pPr>
              <a:buNone/>
            </a:pPr>
            <a:endParaRPr lang="en-US" b="1" u="sng" dirty="0">
              <a:effectLst>
                <a:outerShdw blurRad="38100" dist="38100" dir="2700000" algn="tl">
                  <a:srgbClr val="000000">
                    <a:alpha val="43137"/>
                  </a:srgbClr>
                </a:outerShdw>
              </a:effectLst>
            </a:endParaRPr>
          </a:p>
        </p:txBody>
      </p:sp>
      <p:grpSp>
        <p:nvGrpSpPr>
          <p:cNvPr id="15" name="Group 14"/>
          <p:cNvGrpSpPr/>
          <p:nvPr/>
        </p:nvGrpSpPr>
        <p:grpSpPr>
          <a:xfrm>
            <a:off x="600037" y="1502557"/>
            <a:ext cx="2047875" cy="2688914"/>
            <a:chOff x="600037" y="1502557"/>
            <a:chExt cx="2047875" cy="2688914"/>
          </a:xfrm>
        </p:grpSpPr>
        <p:sp>
          <p:nvSpPr>
            <p:cNvPr id="16" name="TextBox 15"/>
            <p:cNvSpPr txBox="1"/>
            <p:nvPr/>
          </p:nvSpPr>
          <p:spPr>
            <a:xfrm>
              <a:off x="893100" y="3545140"/>
              <a:ext cx="1710725" cy="646331"/>
            </a:xfrm>
            <a:prstGeom prst="rect">
              <a:avLst/>
            </a:prstGeom>
            <a:noFill/>
          </p:spPr>
          <p:txBody>
            <a:bodyPr wrap="none" rtlCol="0">
              <a:spAutoFit/>
            </a:bodyPr>
            <a:lstStyle/>
            <a:p>
              <a:pPr defTabSz="914400"/>
              <a:r>
                <a:rPr lang="en-US" b="1" dirty="0" smtClean="0">
                  <a:latin typeface="Arial" panose="020B0604020202020204" pitchFamily="34" charset="0"/>
                  <a:cs typeface="Arial" panose="020B0604020202020204" pitchFamily="34" charset="0"/>
                </a:rPr>
                <a:t>Louis Pasteur</a:t>
              </a:r>
            </a:p>
            <a:p>
              <a:pPr defTabSz="914400"/>
              <a:r>
                <a:rPr lang="en-US" b="1" dirty="0" smtClean="0">
                  <a:latin typeface="Arial" panose="020B0604020202020204" pitchFamily="34" charset="0"/>
                  <a:cs typeface="Arial" panose="020B0604020202020204" pitchFamily="34" charset="0"/>
                </a:rPr>
                <a:t> (1822-1895)</a:t>
              </a:r>
              <a:endParaRPr lang="en-US" b="1" dirty="0">
                <a:latin typeface="Arial" panose="020B0604020202020204" pitchFamily="34" charset="0"/>
                <a:cs typeface="Arial" panose="020B0604020202020204" pitchFamily="34" charset="0"/>
              </a:endParaRPr>
            </a:p>
          </p:txBody>
        </p:sp>
        <p:pic>
          <p:nvPicPr>
            <p:cNvPr id="50178" name="Picture 2"/>
            <p:cNvPicPr>
              <a:picLocks noChangeAspect="1" noChangeArrowheads="1"/>
            </p:cNvPicPr>
            <p:nvPr/>
          </p:nvPicPr>
          <p:blipFill>
            <a:blip r:embed="rId3" cstate="print"/>
            <a:srcRect/>
            <a:stretch>
              <a:fillRect/>
            </a:stretch>
          </p:blipFill>
          <p:spPr bwMode="auto">
            <a:xfrm>
              <a:off x="600037" y="1502557"/>
              <a:ext cx="2047875" cy="2047875"/>
            </a:xfrm>
            <a:prstGeom prst="rect">
              <a:avLst/>
            </a:prstGeom>
            <a:noFill/>
            <a:ln w="9525">
              <a:noFill/>
              <a:miter lim="800000"/>
              <a:headEnd/>
              <a:tailEnd/>
            </a:ln>
          </p:spPr>
        </p:pic>
      </p:grpSp>
      <p:grpSp>
        <p:nvGrpSpPr>
          <p:cNvPr id="17" name="Group 16"/>
          <p:cNvGrpSpPr/>
          <p:nvPr/>
        </p:nvGrpSpPr>
        <p:grpSpPr>
          <a:xfrm>
            <a:off x="2972916" y="1502557"/>
            <a:ext cx="1595628" cy="2673566"/>
            <a:chOff x="3028950" y="1517905"/>
            <a:chExt cx="1595628" cy="2673566"/>
          </a:xfrm>
        </p:grpSpPr>
        <p:pic>
          <p:nvPicPr>
            <p:cNvPr id="50179" name="Picture 3"/>
            <p:cNvPicPr>
              <a:picLocks noChangeAspect="1" noChangeArrowheads="1"/>
            </p:cNvPicPr>
            <p:nvPr/>
          </p:nvPicPr>
          <p:blipFill>
            <a:blip r:embed="rId4" cstate="print"/>
            <a:srcRect b="6106"/>
            <a:stretch>
              <a:fillRect/>
            </a:stretch>
          </p:blipFill>
          <p:spPr bwMode="auto">
            <a:xfrm>
              <a:off x="3028950" y="1517905"/>
              <a:ext cx="1543050" cy="2030158"/>
            </a:xfrm>
            <a:prstGeom prst="rect">
              <a:avLst/>
            </a:prstGeom>
            <a:noFill/>
            <a:ln w="9525">
              <a:noFill/>
              <a:miter lim="800000"/>
              <a:headEnd/>
              <a:tailEnd/>
            </a:ln>
          </p:spPr>
        </p:pic>
        <p:sp>
          <p:nvSpPr>
            <p:cNvPr id="11" name="TextBox 10"/>
            <p:cNvSpPr txBox="1"/>
            <p:nvPr/>
          </p:nvSpPr>
          <p:spPr>
            <a:xfrm>
              <a:off x="3106214" y="3545140"/>
              <a:ext cx="1518364" cy="646331"/>
            </a:xfrm>
            <a:prstGeom prst="rect">
              <a:avLst/>
            </a:prstGeom>
            <a:noFill/>
          </p:spPr>
          <p:txBody>
            <a:bodyPr wrap="none" rtlCol="0">
              <a:spAutoFit/>
            </a:bodyPr>
            <a:lstStyle/>
            <a:p>
              <a:pPr defTabSz="914400"/>
              <a:r>
                <a:rPr lang="en-US" b="1" dirty="0" smtClean="0">
                  <a:latin typeface="Arial" panose="020B0604020202020204" pitchFamily="34" charset="0"/>
                  <a:cs typeface="Arial" panose="020B0604020202020204" pitchFamily="34" charset="0"/>
                </a:rPr>
                <a:t>Paul Ehrlich</a:t>
              </a:r>
            </a:p>
            <a:p>
              <a:pPr defTabSz="914400"/>
              <a:r>
                <a:rPr lang="en-US" b="1" dirty="0" smtClean="0">
                  <a:latin typeface="Arial" panose="020B0604020202020204" pitchFamily="34" charset="0"/>
                  <a:cs typeface="Arial" panose="020B0604020202020204" pitchFamily="34" charset="0"/>
                </a:rPr>
                <a:t> (1854-1915)</a:t>
              </a:r>
              <a:endParaRPr lang="en-US" b="1" dirty="0">
                <a:latin typeface="Arial" panose="020B0604020202020204" pitchFamily="34" charset="0"/>
                <a:cs typeface="Arial" panose="020B0604020202020204" pitchFamily="34" charset="0"/>
              </a:endParaRPr>
            </a:p>
          </p:txBody>
        </p:sp>
      </p:grpSp>
      <p:grpSp>
        <p:nvGrpSpPr>
          <p:cNvPr id="21" name="Group 20"/>
          <p:cNvGrpSpPr/>
          <p:nvPr/>
        </p:nvGrpSpPr>
        <p:grpSpPr>
          <a:xfrm>
            <a:off x="600037" y="4194575"/>
            <a:ext cx="1754040" cy="2692685"/>
            <a:chOff x="708024" y="4194575"/>
            <a:chExt cx="1754040" cy="2692685"/>
          </a:xfrm>
        </p:grpSpPr>
        <p:pic>
          <p:nvPicPr>
            <p:cNvPr id="50180" name="Picture 4"/>
            <p:cNvPicPr>
              <a:picLocks noChangeAspect="1" noChangeArrowheads="1"/>
            </p:cNvPicPr>
            <p:nvPr/>
          </p:nvPicPr>
          <p:blipFill>
            <a:blip r:embed="rId5" cstate="print"/>
            <a:srcRect/>
            <a:stretch>
              <a:fillRect/>
            </a:stretch>
          </p:blipFill>
          <p:spPr bwMode="auto">
            <a:xfrm>
              <a:off x="708024" y="4194575"/>
              <a:ext cx="1669627" cy="2045292"/>
            </a:xfrm>
            <a:prstGeom prst="rect">
              <a:avLst/>
            </a:prstGeom>
            <a:noFill/>
            <a:ln w="9525">
              <a:noFill/>
              <a:miter lim="800000"/>
              <a:headEnd/>
              <a:tailEnd/>
            </a:ln>
          </p:spPr>
        </p:pic>
        <p:sp>
          <p:nvSpPr>
            <p:cNvPr id="13" name="TextBox 12"/>
            <p:cNvSpPr txBox="1"/>
            <p:nvPr/>
          </p:nvSpPr>
          <p:spPr>
            <a:xfrm>
              <a:off x="828283" y="6240929"/>
              <a:ext cx="1633781" cy="646331"/>
            </a:xfrm>
            <a:prstGeom prst="rect">
              <a:avLst/>
            </a:prstGeom>
            <a:noFill/>
          </p:spPr>
          <p:txBody>
            <a:bodyPr wrap="none" rtlCol="0">
              <a:spAutoFit/>
            </a:bodyPr>
            <a:lstStyle/>
            <a:p>
              <a:pPr defTabSz="914400"/>
              <a:r>
                <a:rPr lang="en-US" b="1" dirty="0" smtClean="0">
                  <a:latin typeface="Arial" panose="020B0604020202020204" pitchFamily="34" charset="0"/>
                  <a:cs typeface="Arial" panose="020B0604020202020204" pitchFamily="34" charset="0"/>
                </a:rPr>
                <a:t>Carl </a:t>
              </a:r>
              <a:r>
                <a:rPr lang="en-US" b="1" dirty="0" err="1" smtClean="0">
                  <a:latin typeface="Arial" panose="020B0604020202020204" pitchFamily="34" charset="0"/>
                  <a:cs typeface="Arial" panose="020B0604020202020204" pitchFamily="34" charset="0"/>
                </a:rPr>
                <a:t>Neuberg</a:t>
              </a:r>
              <a:endParaRPr lang="en-US" b="1" dirty="0" smtClean="0">
                <a:latin typeface="Arial" panose="020B0604020202020204" pitchFamily="34" charset="0"/>
                <a:cs typeface="Arial" panose="020B0604020202020204" pitchFamily="34" charset="0"/>
              </a:endParaRPr>
            </a:p>
            <a:p>
              <a:pPr defTabSz="914400"/>
              <a:r>
                <a:rPr lang="en-US" b="1" dirty="0" smtClean="0">
                  <a:latin typeface="Arial" panose="020B0604020202020204" pitchFamily="34" charset="0"/>
                  <a:cs typeface="Arial" panose="020B0604020202020204" pitchFamily="34" charset="0"/>
                </a:rPr>
                <a:t> (1877-1956)</a:t>
              </a:r>
              <a:endParaRPr lang="en-US" b="1" dirty="0">
                <a:latin typeface="Arial" panose="020B0604020202020204" pitchFamily="34" charset="0"/>
                <a:cs typeface="Arial" panose="020B0604020202020204" pitchFamily="34" charset="0"/>
              </a:endParaRPr>
            </a:p>
          </p:txBody>
        </p:sp>
      </p:grpSp>
      <p:grpSp>
        <p:nvGrpSpPr>
          <p:cNvPr id="19" name="Group 18"/>
          <p:cNvGrpSpPr/>
          <p:nvPr/>
        </p:nvGrpSpPr>
        <p:grpSpPr>
          <a:xfrm>
            <a:off x="2972916" y="4204297"/>
            <a:ext cx="1679151" cy="2682963"/>
            <a:chOff x="2972916" y="4204297"/>
            <a:chExt cx="1679151" cy="2682963"/>
          </a:xfrm>
        </p:grpSpPr>
        <p:sp>
          <p:nvSpPr>
            <p:cNvPr id="18" name="TextBox 17"/>
            <p:cNvSpPr txBox="1"/>
            <p:nvPr/>
          </p:nvSpPr>
          <p:spPr>
            <a:xfrm>
              <a:off x="2988406" y="6240929"/>
              <a:ext cx="1663661" cy="646331"/>
            </a:xfrm>
            <a:prstGeom prst="rect">
              <a:avLst/>
            </a:prstGeom>
            <a:noFill/>
          </p:spPr>
          <p:txBody>
            <a:bodyPr wrap="none" rtlCol="0">
              <a:spAutoFit/>
            </a:bodyPr>
            <a:lstStyle/>
            <a:p>
              <a:pPr defTabSz="914400"/>
              <a:r>
                <a:rPr lang="en-US" b="1" dirty="0" smtClean="0">
                  <a:latin typeface="Arial" panose="020B0604020202020204" pitchFamily="34" charset="0"/>
                  <a:cs typeface="Arial" panose="020B0604020202020204" pitchFamily="34" charset="0"/>
                </a:rPr>
                <a:t>Otto Warburg</a:t>
              </a:r>
            </a:p>
            <a:p>
              <a:pPr defTabSz="914400"/>
              <a:r>
                <a:rPr lang="en-US" b="1" dirty="0" smtClean="0">
                  <a:latin typeface="Arial" panose="020B0604020202020204" pitchFamily="34" charset="0"/>
                  <a:cs typeface="Arial" panose="020B0604020202020204" pitchFamily="34" charset="0"/>
                </a:rPr>
                <a:t> (1883-1970)</a:t>
              </a:r>
              <a:endParaRPr lang="en-US" b="1" dirty="0">
                <a:latin typeface="Arial" panose="020B0604020202020204" pitchFamily="34" charset="0"/>
                <a:cs typeface="Arial" panose="020B0604020202020204" pitchFamily="34" charset="0"/>
              </a:endParaRPr>
            </a:p>
          </p:txBody>
        </p:sp>
        <p:pic>
          <p:nvPicPr>
            <p:cNvPr id="50181" name="Picture 5"/>
            <p:cNvPicPr>
              <a:picLocks noChangeAspect="1" noChangeArrowheads="1"/>
            </p:cNvPicPr>
            <p:nvPr/>
          </p:nvPicPr>
          <p:blipFill>
            <a:blip r:embed="rId6" cstate="print"/>
            <a:srcRect b="5999"/>
            <a:stretch>
              <a:fillRect/>
            </a:stretch>
          </p:blipFill>
          <p:spPr bwMode="auto">
            <a:xfrm>
              <a:off x="2972916" y="4204297"/>
              <a:ext cx="1534981" cy="2044103"/>
            </a:xfrm>
            <a:prstGeom prst="rect">
              <a:avLst/>
            </a:prstGeom>
            <a:noFill/>
            <a:ln w="9525">
              <a:noFill/>
              <a:miter lim="800000"/>
              <a:headEnd/>
              <a:tailEnd/>
            </a:ln>
          </p:spPr>
        </p:pic>
      </p:grpSp>
    </p:spTree>
    <p:extLst>
      <p:ext uri="{BB962C8B-B14F-4D97-AF65-F5344CB8AC3E}">
        <p14:creationId xmlns:p14="http://schemas.microsoft.com/office/powerpoint/2010/main" val="3809692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7317" y="48168"/>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chemistry of genes:</a:t>
            </a:r>
          </a:p>
          <a:p>
            <a:r>
              <a:rPr lang="en-US"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molecular genetics</a:t>
            </a:r>
          </a:p>
        </p:txBody>
      </p:sp>
      <p:grpSp>
        <p:nvGrpSpPr>
          <p:cNvPr id="32" name="Group 31"/>
          <p:cNvGrpSpPr/>
          <p:nvPr/>
        </p:nvGrpSpPr>
        <p:grpSpPr>
          <a:xfrm>
            <a:off x="239594" y="1405771"/>
            <a:ext cx="5439029" cy="3938125"/>
            <a:chOff x="239594" y="1405771"/>
            <a:chExt cx="5439029" cy="3938125"/>
          </a:xfrm>
        </p:grpSpPr>
        <p:grpSp>
          <p:nvGrpSpPr>
            <p:cNvPr id="4" name="Group 21"/>
            <p:cNvGrpSpPr/>
            <p:nvPr/>
          </p:nvGrpSpPr>
          <p:grpSpPr>
            <a:xfrm>
              <a:off x="239594" y="1410408"/>
              <a:ext cx="3164023" cy="2951663"/>
              <a:chOff x="263344" y="1608304"/>
              <a:chExt cx="3164023" cy="2951663"/>
            </a:xfrm>
          </p:grpSpPr>
          <p:pic>
            <p:nvPicPr>
              <p:cNvPr id="51202" name="Picture 2"/>
              <p:cNvPicPr>
                <a:picLocks noChangeAspect="1" noChangeArrowheads="1"/>
              </p:cNvPicPr>
              <p:nvPr/>
            </p:nvPicPr>
            <p:blipFill>
              <a:blip r:embed="rId3" cstate="print"/>
              <a:srcRect b="27246"/>
              <a:stretch>
                <a:fillRect/>
              </a:stretch>
            </p:blipFill>
            <p:spPr bwMode="auto">
              <a:xfrm>
                <a:off x="263344" y="1608304"/>
                <a:ext cx="3164023" cy="2305328"/>
              </a:xfrm>
              <a:prstGeom prst="rect">
                <a:avLst/>
              </a:prstGeom>
              <a:noFill/>
              <a:ln w="9525">
                <a:noFill/>
                <a:miter lim="800000"/>
                <a:headEnd/>
                <a:tailEnd/>
              </a:ln>
            </p:spPr>
          </p:pic>
          <p:sp>
            <p:nvSpPr>
              <p:cNvPr id="16" name="TextBox 15"/>
              <p:cNvSpPr txBox="1"/>
              <p:nvPr/>
            </p:nvSpPr>
            <p:spPr>
              <a:xfrm>
                <a:off x="270663" y="3913636"/>
                <a:ext cx="3101645" cy="646331"/>
              </a:xfrm>
              <a:prstGeom prst="rect">
                <a:avLst/>
              </a:prstGeom>
              <a:noFill/>
            </p:spPr>
            <p:txBody>
              <a:bodyPr wrap="square" rtlCol="0">
                <a:spAutoFit/>
              </a:bodyPr>
              <a:lstStyle/>
              <a:p>
                <a:pPr algn="ctr" defTabSz="914400"/>
                <a:r>
                  <a:rPr lang="en-US" b="1" dirty="0" smtClean="0">
                    <a:latin typeface="Arial" panose="020B0604020202020204" pitchFamily="34" charset="0"/>
                    <a:cs typeface="Arial" panose="020B0604020202020204" pitchFamily="34" charset="0"/>
                  </a:rPr>
                  <a:t>James Watson (1928-), Francis Crick (1916-2004)</a:t>
                </a:r>
                <a:endParaRPr lang="en-US" b="1" dirty="0">
                  <a:latin typeface="Arial" panose="020B0604020202020204" pitchFamily="34" charset="0"/>
                  <a:cs typeface="Arial" panose="020B0604020202020204" pitchFamily="34" charset="0"/>
                </a:endParaRPr>
              </a:p>
            </p:txBody>
          </p:sp>
        </p:grpSp>
        <p:grpSp>
          <p:nvGrpSpPr>
            <p:cNvPr id="5" name="Group 22"/>
            <p:cNvGrpSpPr/>
            <p:nvPr/>
          </p:nvGrpSpPr>
          <p:grpSpPr>
            <a:xfrm>
              <a:off x="3540492" y="1405771"/>
              <a:ext cx="2138131" cy="2944043"/>
              <a:chOff x="3539842" y="1603667"/>
              <a:chExt cx="2138131" cy="2944043"/>
            </a:xfrm>
          </p:grpSpPr>
          <p:pic>
            <p:nvPicPr>
              <p:cNvPr id="51203" name="Picture 3"/>
              <p:cNvPicPr>
                <a:picLocks noChangeAspect="1" noChangeArrowheads="1"/>
              </p:cNvPicPr>
              <p:nvPr/>
            </p:nvPicPr>
            <p:blipFill>
              <a:blip r:embed="rId4" cstate="print"/>
              <a:srcRect b="1921"/>
              <a:stretch>
                <a:fillRect/>
              </a:stretch>
            </p:blipFill>
            <p:spPr bwMode="auto">
              <a:xfrm>
                <a:off x="3813106" y="1603667"/>
                <a:ext cx="1839658" cy="2309521"/>
              </a:xfrm>
              <a:prstGeom prst="rect">
                <a:avLst/>
              </a:prstGeom>
              <a:noFill/>
              <a:ln w="9525">
                <a:noFill/>
                <a:miter lim="800000"/>
                <a:headEnd/>
                <a:tailEnd/>
              </a:ln>
            </p:spPr>
          </p:pic>
          <p:sp>
            <p:nvSpPr>
              <p:cNvPr id="17" name="TextBox 16"/>
              <p:cNvSpPr txBox="1"/>
              <p:nvPr/>
            </p:nvSpPr>
            <p:spPr>
              <a:xfrm>
                <a:off x="3539842" y="3901379"/>
                <a:ext cx="2138131" cy="646331"/>
              </a:xfrm>
              <a:prstGeom prst="rect">
                <a:avLst/>
              </a:prstGeom>
              <a:noFill/>
            </p:spPr>
            <p:txBody>
              <a:bodyPr wrap="square" rtlCol="0">
                <a:spAutoFit/>
              </a:bodyPr>
              <a:lstStyle/>
              <a:p>
                <a:pPr algn="ctr" defTabSz="914400"/>
                <a:r>
                  <a:rPr lang="en-US" b="1" dirty="0" smtClean="0">
                    <a:latin typeface="Arial" panose="020B0604020202020204" pitchFamily="34" charset="0"/>
                    <a:cs typeface="Arial" panose="020B0604020202020204" pitchFamily="34" charset="0"/>
                  </a:rPr>
                  <a:t>Rosalind Franklin (1920-1958)</a:t>
                </a:r>
                <a:endParaRPr lang="en-US" b="1" dirty="0">
                  <a:latin typeface="Arial" panose="020B0604020202020204" pitchFamily="34" charset="0"/>
                  <a:cs typeface="Arial" panose="020B0604020202020204" pitchFamily="34" charset="0"/>
                </a:endParaRPr>
              </a:p>
            </p:txBody>
          </p:sp>
        </p:grpSp>
        <p:sp>
          <p:nvSpPr>
            <p:cNvPr id="22" name="Down Arrow 21"/>
            <p:cNvSpPr/>
            <p:nvPr/>
          </p:nvSpPr>
          <p:spPr>
            <a:xfrm>
              <a:off x="1520060" y="4549775"/>
              <a:ext cx="593766" cy="794121"/>
            </a:xfrm>
            <a:prstGeom prst="down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tx1"/>
                </a:solidFill>
                <a:latin typeface="Arial" panose="020B0604020202020204" pitchFamily="34" charset="0"/>
                <a:cs typeface="Arial" panose="020B0604020202020204" pitchFamily="34" charset="0"/>
              </a:endParaRPr>
            </a:p>
          </p:txBody>
        </p:sp>
        <p:sp>
          <p:nvSpPr>
            <p:cNvPr id="23" name="Down Arrow 22"/>
            <p:cNvSpPr/>
            <p:nvPr/>
          </p:nvSpPr>
          <p:spPr>
            <a:xfrm>
              <a:off x="4417639" y="4549775"/>
              <a:ext cx="593766" cy="794121"/>
            </a:xfrm>
            <a:prstGeom prst="down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tx1"/>
                </a:solidFill>
                <a:latin typeface="Arial" panose="020B0604020202020204" pitchFamily="34" charset="0"/>
                <a:cs typeface="Arial" panose="020B0604020202020204" pitchFamily="34" charset="0"/>
              </a:endParaRPr>
            </a:p>
          </p:txBody>
        </p:sp>
      </p:grpSp>
      <p:sp>
        <p:nvSpPr>
          <p:cNvPr id="25" name="TextBox 24"/>
          <p:cNvSpPr txBox="1"/>
          <p:nvPr/>
        </p:nvSpPr>
        <p:spPr>
          <a:xfrm>
            <a:off x="682015" y="5343896"/>
            <a:ext cx="4560125" cy="830997"/>
          </a:xfrm>
          <a:prstGeom prst="rect">
            <a:avLst/>
          </a:prstGeom>
          <a:noFill/>
        </p:spPr>
        <p:txBody>
          <a:bodyPr wrap="square" rtlCol="0">
            <a:spAutoFit/>
          </a:bodyPr>
          <a:lstStyle/>
          <a:p>
            <a:pPr algn="ctr" defTabSz="914400"/>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Structure of DNA: the double helix</a:t>
            </a: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8" name="Group 27"/>
          <p:cNvGrpSpPr/>
          <p:nvPr/>
        </p:nvGrpSpPr>
        <p:grpSpPr>
          <a:xfrm>
            <a:off x="6198919" y="1422053"/>
            <a:ext cx="2446317" cy="5491503"/>
            <a:chOff x="6198919" y="1422053"/>
            <a:chExt cx="2446317" cy="5491503"/>
          </a:xfrm>
        </p:grpSpPr>
        <p:grpSp>
          <p:nvGrpSpPr>
            <p:cNvPr id="6" name="Group 23"/>
            <p:cNvGrpSpPr/>
            <p:nvPr/>
          </p:nvGrpSpPr>
          <p:grpSpPr>
            <a:xfrm>
              <a:off x="6621781" y="1422053"/>
              <a:ext cx="1628480" cy="2940018"/>
              <a:chOff x="5972868" y="1619949"/>
              <a:chExt cx="1628480" cy="2940018"/>
            </a:xfrm>
          </p:grpSpPr>
          <p:sp>
            <p:nvSpPr>
              <p:cNvPr id="18" name="TextBox 17"/>
              <p:cNvSpPr txBox="1"/>
              <p:nvPr/>
            </p:nvSpPr>
            <p:spPr>
              <a:xfrm>
                <a:off x="5972868" y="3913636"/>
                <a:ext cx="1628480" cy="646331"/>
              </a:xfrm>
              <a:prstGeom prst="rect">
                <a:avLst/>
              </a:prstGeom>
              <a:noFill/>
            </p:spPr>
            <p:txBody>
              <a:bodyPr wrap="square" rtlCol="0">
                <a:spAutoFit/>
              </a:bodyPr>
              <a:lstStyle/>
              <a:p>
                <a:pPr algn="ctr" defTabSz="914400"/>
                <a:r>
                  <a:rPr lang="en-US" b="1" dirty="0" smtClean="0">
                    <a:latin typeface="Arial" panose="020B0604020202020204" pitchFamily="34" charset="0"/>
                    <a:cs typeface="Arial" panose="020B0604020202020204" pitchFamily="34" charset="0"/>
                  </a:rPr>
                  <a:t>Fred Sanger (1918-2013)</a:t>
                </a:r>
                <a:endParaRPr lang="en-US" b="1" dirty="0">
                  <a:latin typeface="Arial" panose="020B0604020202020204" pitchFamily="34" charset="0"/>
                  <a:cs typeface="Arial" panose="020B0604020202020204" pitchFamily="34" charset="0"/>
                </a:endParaRPr>
              </a:p>
            </p:txBody>
          </p:sp>
          <p:pic>
            <p:nvPicPr>
              <p:cNvPr id="51204" name="Picture 4"/>
              <p:cNvPicPr>
                <a:picLocks noChangeAspect="1" noChangeArrowheads="1"/>
              </p:cNvPicPr>
              <p:nvPr/>
            </p:nvPicPr>
            <p:blipFill>
              <a:blip r:embed="rId5" cstate="print"/>
              <a:srcRect/>
              <a:stretch>
                <a:fillRect/>
              </a:stretch>
            </p:blipFill>
            <p:spPr bwMode="auto">
              <a:xfrm>
                <a:off x="6087303" y="1619949"/>
                <a:ext cx="1371723" cy="2293239"/>
              </a:xfrm>
              <a:prstGeom prst="rect">
                <a:avLst/>
              </a:prstGeom>
              <a:noFill/>
              <a:ln w="9525">
                <a:noFill/>
                <a:miter lim="800000"/>
                <a:headEnd/>
                <a:tailEnd/>
              </a:ln>
            </p:spPr>
          </p:pic>
        </p:grpSp>
        <p:sp>
          <p:nvSpPr>
            <p:cNvPr id="24" name="Down Arrow 23"/>
            <p:cNvSpPr/>
            <p:nvPr/>
          </p:nvSpPr>
          <p:spPr>
            <a:xfrm>
              <a:off x="7125194" y="4549775"/>
              <a:ext cx="593766" cy="794121"/>
            </a:xfrm>
            <a:prstGeom prst="down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tx1"/>
                </a:solidFill>
                <a:latin typeface="Arial" panose="020B0604020202020204" pitchFamily="34" charset="0"/>
                <a:cs typeface="Arial" panose="020B0604020202020204" pitchFamily="34" charset="0"/>
              </a:endParaRPr>
            </a:p>
          </p:txBody>
        </p:sp>
        <p:sp>
          <p:nvSpPr>
            <p:cNvPr id="27" name="TextBox 26"/>
            <p:cNvSpPr txBox="1"/>
            <p:nvPr/>
          </p:nvSpPr>
          <p:spPr>
            <a:xfrm>
              <a:off x="6198919" y="5343896"/>
              <a:ext cx="2446317" cy="1569660"/>
            </a:xfrm>
            <a:prstGeom prst="rect">
              <a:avLst/>
            </a:prstGeom>
            <a:noFill/>
          </p:spPr>
          <p:txBody>
            <a:bodyPr wrap="square" rtlCol="0">
              <a:spAutoFit/>
            </a:bodyPr>
            <a:lstStyle/>
            <a:p>
              <a:pPr algn="ctr" defTabSz="914400"/>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Routine sequencing of DNA </a:t>
              </a:r>
            </a:p>
            <a:p>
              <a:pPr algn="ctr" defTabSz="914400"/>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made possible!</a:t>
              </a: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59492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7317" y="48168"/>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Informatics unlocks the ability to analyze massive datasets: the game changes</a:t>
            </a:r>
          </a:p>
        </p:txBody>
      </p:sp>
      <p:grpSp>
        <p:nvGrpSpPr>
          <p:cNvPr id="32" name="Group 31"/>
          <p:cNvGrpSpPr/>
          <p:nvPr/>
        </p:nvGrpSpPr>
        <p:grpSpPr>
          <a:xfrm>
            <a:off x="516518" y="1606550"/>
            <a:ext cx="1449949" cy="2306638"/>
            <a:chOff x="399273" y="4578658"/>
            <a:chExt cx="1449949" cy="2306638"/>
          </a:xfrm>
        </p:grpSpPr>
        <p:pic>
          <p:nvPicPr>
            <p:cNvPr id="51207" name="Picture 7"/>
            <p:cNvPicPr>
              <a:picLocks noChangeAspect="1" noChangeArrowheads="1"/>
            </p:cNvPicPr>
            <p:nvPr/>
          </p:nvPicPr>
          <p:blipFill>
            <a:blip r:embed="rId3" cstate="print"/>
            <a:srcRect l="18596" t="1212" r="11849" b="24797"/>
            <a:stretch>
              <a:fillRect/>
            </a:stretch>
          </p:blipFill>
          <p:spPr bwMode="auto">
            <a:xfrm>
              <a:off x="500293" y="4578658"/>
              <a:ext cx="1247908" cy="1660307"/>
            </a:xfrm>
            <a:prstGeom prst="rect">
              <a:avLst/>
            </a:prstGeom>
            <a:noFill/>
            <a:ln w="9525">
              <a:noFill/>
              <a:miter lim="800000"/>
              <a:headEnd/>
              <a:tailEnd/>
            </a:ln>
          </p:spPr>
        </p:pic>
        <p:sp>
          <p:nvSpPr>
            <p:cNvPr id="29" name="TextBox 28"/>
            <p:cNvSpPr txBox="1"/>
            <p:nvPr/>
          </p:nvSpPr>
          <p:spPr>
            <a:xfrm>
              <a:off x="399273" y="6238965"/>
              <a:ext cx="1449949" cy="646331"/>
            </a:xfrm>
            <a:prstGeom prst="rect">
              <a:avLst/>
            </a:prstGeom>
            <a:noFill/>
          </p:spPr>
          <p:txBody>
            <a:bodyPr wrap="none" rtlCol="0">
              <a:spAutoFit/>
            </a:bodyPr>
            <a:lstStyle/>
            <a:p>
              <a:pPr algn="ctr" defTabSz="914400"/>
              <a:r>
                <a:rPr lang="en-US" b="1" dirty="0" smtClean="0">
                  <a:latin typeface="Arial" panose="020B0604020202020204" pitchFamily="34" charset="0"/>
                  <a:cs typeface="Arial" panose="020B0604020202020204" pitchFamily="34" charset="0"/>
                </a:rPr>
                <a:t>Alan Turing</a:t>
              </a:r>
            </a:p>
            <a:p>
              <a:pPr algn="ctr" defTabSz="914400"/>
              <a:r>
                <a:rPr lang="en-US" b="1" dirty="0" smtClean="0">
                  <a:latin typeface="Arial" panose="020B0604020202020204" pitchFamily="34" charset="0"/>
                  <a:cs typeface="Arial" panose="020B0604020202020204" pitchFamily="34" charset="0"/>
                </a:rPr>
                <a:t>(1912-1954)</a:t>
              </a:r>
              <a:endParaRPr lang="en-US" b="1" dirty="0">
                <a:latin typeface="Arial" panose="020B0604020202020204" pitchFamily="34" charset="0"/>
                <a:cs typeface="Arial" panose="020B0604020202020204" pitchFamily="34" charset="0"/>
              </a:endParaRPr>
            </a:p>
          </p:txBody>
        </p:sp>
      </p:grpSp>
      <p:sp>
        <p:nvSpPr>
          <p:cNvPr id="41" name="Down Arrow 40"/>
          <p:cNvSpPr/>
          <p:nvPr/>
        </p:nvSpPr>
        <p:spPr>
          <a:xfrm>
            <a:off x="902532" y="4152714"/>
            <a:ext cx="593766" cy="794121"/>
          </a:xfrm>
          <a:prstGeom prst="down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C000"/>
              </a:solidFill>
            </a:endParaRPr>
          </a:p>
        </p:txBody>
      </p:sp>
      <p:sp>
        <p:nvSpPr>
          <p:cNvPr id="42" name="TextBox 41"/>
          <p:cNvSpPr txBox="1"/>
          <p:nvPr/>
        </p:nvSpPr>
        <p:spPr>
          <a:xfrm>
            <a:off x="-23743" y="4946835"/>
            <a:ext cx="2446317" cy="1569660"/>
          </a:xfrm>
          <a:prstGeom prst="rect">
            <a:avLst/>
          </a:prstGeom>
          <a:noFill/>
        </p:spPr>
        <p:txBody>
          <a:bodyPr wrap="square" rtlCol="0">
            <a:spAutoFit/>
          </a:bodyPr>
          <a:lstStyle/>
          <a:p>
            <a:pPr algn="ctr" defTabSz="914400"/>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Mainframe</a:t>
            </a:r>
          </a:p>
          <a:p>
            <a:pPr algn="ctr" defTabSz="914400"/>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digital computers</a:t>
            </a:r>
          </a:p>
          <a:p>
            <a:pPr algn="ctr" defTabSz="914400"/>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1940s-50s</a:t>
            </a: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TextBox 43"/>
          <p:cNvSpPr txBox="1"/>
          <p:nvPr/>
        </p:nvSpPr>
        <p:spPr>
          <a:xfrm>
            <a:off x="3150308" y="4946835"/>
            <a:ext cx="2446317" cy="1200329"/>
          </a:xfrm>
          <a:prstGeom prst="rect">
            <a:avLst/>
          </a:prstGeom>
          <a:noFill/>
        </p:spPr>
        <p:txBody>
          <a:bodyPr wrap="square" rtlCol="0">
            <a:spAutoFit/>
          </a:bodyPr>
          <a:lstStyle/>
          <a:p>
            <a:pPr algn="ctr" defTabSz="914400"/>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Personal  computers</a:t>
            </a:r>
          </a:p>
          <a:p>
            <a:pPr algn="ctr" defTabSz="914400"/>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1980s</a:t>
            </a: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6" name="Group 45"/>
          <p:cNvGrpSpPr/>
          <p:nvPr/>
        </p:nvGrpSpPr>
        <p:grpSpPr>
          <a:xfrm>
            <a:off x="2572477" y="1588781"/>
            <a:ext cx="3555459" cy="3358054"/>
            <a:chOff x="2821852" y="1588781"/>
            <a:chExt cx="3555459" cy="3358054"/>
          </a:xfrm>
        </p:grpSpPr>
        <p:grpSp>
          <p:nvGrpSpPr>
            <p:cNvPr id="33" name="Group 32"/>
            <p:cNvGrpSpPr/>
            <p:nvPr/>
          </p:nvGrpSpPr>
          <p:grpSpPr>
            <a:xfrm>
              <a:off x="2821852" y="1588781"/>
              <a:ext cx="1428661" cy="2324407"/>
              <a:chOff x="3857669" y="4560889"/>
              <a:chExt cx="1428661" cy="2324407"/>
            </a:xfrm>
          </p:grpSpPr>
          <p:pic>
            <p:nvPicPr>
              <p:cNvPr id="51206" name="Picture 6"/>
              <p:cNvPicPr>
                <a:picLocks noChangeAspect="1" noChangeArrowheads="1"/>
              </p:cNvPicPr>
              <p:nvPr/>
            </p:nvPicPr>
            <p:blipFill>
              <a:blip r:embed="rId4" cstate="print"/>
              <a:srcRect l="42175" t="4970" r="23155" b="27087"/>
              <a:stretch>
                <a:fillRect/>
              </a:stretch>
            </p:blipFill>
            <p:spPr bwMode="auto">
              <a:xfrm>
                <a:off x="3956928" y="4560889"/>
                <a:ext cx="1230143" cy="1687512"/>
              </a:xfrm>
              <a:prstGeom prst="rect">
                <a:avLst/>
              </a:prstGeom>
              <a:noFill/>
              <a:ln w="9525">
                <a:noFill/>
                <a:miter lim="800000"/>
                <a:headEnd/>
                <a:tailEnd/>
              </a:ln>
            </p:spPr>
          </p:pic>
          <p:sp>
            <p:nvSpPr>
              <p:cNvPr id="30" name="TextBox 29"/>
              <p:cNvSpPr txBox="1"/>
              <p:nvPr/>
            </p:nvSpPr>
            <p:spPr>
              <a:xfrm>
                <a:off x="3857669" y="6238965"/>
                <a:ext cx="1428661" cy="646331"/>
              </a:xfrm>
              <a:prstGeom prst="rect">
                <a:avLst/>
              </a:prstGeom>
              <a:noFill/>
            </p:spPr>
            <p:txBody>
              <a:bodyPr wrap="none" rtlCol="0">
                <a:spAutoFit/>
              </a:bodyPr>
              <a:lstStyle/>
              <a:p>
                <a:pPr algn="ctr" defTabSz="914400"/>
                <a:r>
                  <a:rPr lang="en-US" b="1" dirty="0" smtClean="0">
                    <a:latin typeface="Arial" panose="020B0604020202020204" pitchFamily="34" charset="0"/>
                    <a:cs typeface="Arial" panose="020B0604020202020204" pitchFamily="34" charset="0"/>
                  </a:rPr>
                  <a:t>Steve Jobs</a:t>
                </a:r>
              </a:p>
              <a:p>
                <a:pPr algn="ctr" defTabSz="914400"/>
                <a:r>
                  <a:rPr lang="en-US" b="1" dirty="0" smtClean="0">
                    <a:latin typeface="Arial" panose="020B0604020202020204" pitchFamily="34" charset="0"/>
                    <a:cs typeface="Arial" panose="020B0604020202020204" pitchFamily="34" charset="0"/>
                  </a:rPr>
                  <a:t>(1955-2011)</a:t>
                </a:r>
                <a:endParaRPr lang="en-US" b="1" dirty="0">
                  <a:latin typeface="Arial" panose="020B0604020202020204" pitchFamily="34" charset="0"/>
                  <a:cs typeface="Arial" panose="020B0604020202020204" pitchFamily="34" charset="0"/>
                </a:endParaRPr>
              </a:p>
            </p:txBody>
          </p:sp>
        </p:grpSp>
        <p:grpSp>
          <p:nvGrpSpPr>
            <p:cNvPr id="40" name="Group 39"/>
            <p:cNvGrpSpPr/>
            <p:nvPr/>
          </p:nvGrpSpPr>
          <p:grpSpPr>
            <a:xfrm>
              <a:off x="4888840" y="1606550"/>
              <a:ext cx="1488471" cy="2306638"/>
              <a:chOff x="4232515" y="1606550"/>
              <a:chExt cx="1488471" cy="2306638"/>
            </a:xfrm>
          </p:grpSpPr>
          <p:pic>
            <p:nvPicPr>
              <p:cNvPr id="26" name="Picture 5"/>
              <p:cNvPicPr>
                <a:picLocks noChangeAspect="1" noChangeArrowheads="1"/>
              </p:cNvPicPr>
              <p:nvPr/>
            </p:nvPicPr>
            <p:blipFill>
              <a:blip r:embed="rId5" cstate="print"/>
              <a:srcRect t="1162" b="18711"/>
              <a:stretch>
                <a:fillRect/>
              </a:stretch>
            </p:blipFill>
            <p:spPr bwMode="auto">
              <a:xfrm>
                <a:off x="4232515" y="1606550"/>
                <a:ext cx="1488471" cy="1669742"/>
              </a:xfrm>
              <a:prstGeom prst="rect">
                <a:avLst/>
              </a:prstGeom>
              <a:noFill/>
              <a:ln w="9525">
                <a:noFill/>
                <a:miter lim="800000"/>
                <a:headEnd/>
                <a:tailEnd/>
              </a:ln>
            </p:spPr>
          </p:pic>
          <p:sp>
            <p:nvSpPr>
              <p:cNvPr id="31" name="TextBox 30"/>
              <p:cNvSpPr txBox="1"/>
              <p:nvPr/>
            </p:nvSpPr>
            <p:spPr>
              <a:xfrm>
                <a:off x="4352221" y="3266857"/>
                <a:ext cx="1249060" cy="646331"/>
              </a:xfrm>
              <a:prstGeom prst="rect">
                <a:avLst/>
              </a:prstGeom>
              <a:noFill/>
            </p:spPr>
            <p:txBody>
              <a:bodyPr wrap="none" rtlCol="0">
                <a:spAutoFit/>
              </a:bodyPr>
              <a:lstStyle/>
              <a:p>
                <a:pPr algn="ctr" defTabSz="914400"/>
                <a:r>
                  <a:rPr lang="en-US" b="1" dirty="0" smtClean="0">
                    <a:latin typeface="Arial" panose="020B0604020202020204" pitchFamily="34" charset="0"/>
                    <a:cs typeface="Arial" panose="020B0604020202020204" pitchFamily="34" charset="0"/>
                  </a:rPr>
                  <a:t>Bill Gates</a:t>
                </a:r>
              </a:p>
              <a:p>
                <a:pPr algn="ctr" defTabSz="914400"/>
                <a:r>
                  <a:rPr lang="en-US" b="1" dirty="0" smtClean="0">
                    <a:latin typeface="Arial" panose="020B0604020202020204" pitchFamily="34" charset="0"/>
                    <a:cs typeface="Arial" panose="020B0604020202020204" pitchFamily="34" charset="0"/>
                  </a:rPr>
                  <a:t>(1955-)</a:t>
                </a:r>
                <a:endParaRPr lang="en-US" b="1" dirty="0">
                  <a:latin typeface="Arial" panose="020B0604020202020204" pitchFamily="34" charset="0"/>
                  <a:cs typeface="Arial" panose="020B0604020202020204" pitchFamily="34" charset="0"/>
                </a:endParaRPr>
              </a:p>
            </p:txBody>
          </p:sp>
        </p:grpSp>
        <p:sp>
          <p:nvSpPr>
            <p:cNvPr id="43" name="Down Arrow 42"/>
            <p:cNvSpPr/>
            <p:nvPr/>
          </p:nvSpPr>
          <p:spPr>
            <a:xfrm>
              <a:off x="3239299" y="4152714"/>
              <a:ext cx="593766" cy="794121"/>
            </a:xfrm>
            <a:prstGeom prst="down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tx1"/>
                </a:solidFill>
                <a:latin typeface="Arial" panose="020B0604020202020204" pitchFamily="34" charset="0"/>
                <a:cs typeface="Arial" panose="020B0604020202020204" pitchFamily="34" charset="0"/>
              </a:endParaRPr>
            </a:p>
          </p:txBody>
        </p:sp>
        <p:sp>
          <p:nvSpPr>
            <p:cNvPr id="45" name="Down Arrow 44"/>
            <p:cNvSpPr/>
            <p:nvPr/>
          </p:nvSpPr>
          <p:spPr>
            <a:xfrm>
              <a:off x="5332020" y="4152714"/>
              <a:ext cx="593766" cy="794121"/>
            </a:xfrm>
            <a:prstGeom prst="down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tx1"/>
                </a:solidFill>
                <a:latin typeface="Arial" panose="020B0604020202020204" pitchFamily="34" charset="0"/>
                <a:cs typeface="Arial" panose="020B0604020202020204" pitchFamily="34" charset="0"/>
              </a:endParaRPr>
            </a:p>
          </p:txBody>
        </p:sp>
      </p:grpSp>
      <p:pic>
        <p:nvPicPr>
          <p:cNvPr id="51210" name="Picture 10"/>
          <p:cNvPicPr>
            <a:picLocks noChangeAspect="1" noChangeArrowheads="1"/>
          </p:cNvPicPr>
          <p:nvPr/>
        </p:nvPicPr>
        <p:blipFill>
          <a:blip r:embed="rId6" cstate="print"/>
          <a:srcRect/>
          <a:stretch>
            <a:fillRect/>
          </a:stretch>
        </p:blipFill>
        <p:spPr bwMode="auto">
          <a:xfrm>
            <a:off x="6285781" y="1598927"/>
            <a:ext cx="2582173" cy="2582173"/>
          </a:xfrm>
          <a:prstGeom prst="rect">
            <a:avLst/>
          </a:prstGeom>
          <a:noFill/>
          <a:ln w="9525">
            <a:noFill/>
            <a:miter lim="800000"/>
            <a:headEnd/>
            <a:tailEnd/>
          </a:ln>
        </p:spPr>
      </p:pic>
      <p:sp>
        <p:nvSpPr>
          <p:cNvPr id="50" name="TextBox 49"/>
          <p:cNvSpPr txBox="1"/>
          <p:nvPr/>
        </p:nvSpPr>
        <p:spPr>
          <a:xfrm>
            <a:off x="6349762" y="5316167"/>
            <a:ext cx="2446317" cy="1200329"/>
          </a:xfrm>
          <a:prstGeom prst="rect">
            <a:avLst/>
          </a:prstGeom>
          <a:noFill/>
        </p:spPr>
        <p:txBody>
          <a:bodyPr wrap="square" rtlCol="0">
            <a:spAutoFit/>
          </a:bodyPr>
          <a:lstStyle/>
          <a:p>
            <a:pPr algn="ctr" defTabSz="914400"/>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Cloud computing</a:t>
            </a:r>
          </a:p>
          <a:p>
            <a:pPr algn="ctr" defTabSz="914400"/>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2010s</a:t>
            </a: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1" name="Right Arrow 50"/>
          <p:cNvSpPr/>
          <p:nvPr/>
        </p:nvSpPr>
        <p:spPr>
          <a:xfrm>
            <a:off x="2676525" y="5457825"/>
            <a:ext cx="561975" cy="247650"/>
          </a:xfrm>
          <a:prstGeom prst="right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2" name="Right Arrow 51"/>
          <p:cNvSpPr/>
          <p:nvPr/>
        </p:nvSpPr>
        <p:spPr>
          <a:xfrm>
            <a:off x="5448300" y="5457825"/>
            <a:ext cx="561975" cy="247650"/>
          </a:xfrm>
          <a:prstGeom prst="right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TextBox 52"/>
          <p:cNvSpPr txBox="1"/>
          <p:nvPr/>
        </p:nvSpPr>
        <p:spPr>
          <a:xfrm>
            <a:off x="4562475" y="5786735"/>
            <a:ext cx="2446317" cy="461665"/>
          </a:xfrm>
          <a:prstGeom prst="rect">
            <a:avLst/>
          </a:prstGeom>
          <a:noFill/>
        </p:spPr>
        <p:txBody>
          <a:bodyPr wrap="square" rtlCol="0">
            <a:spAutoFit/>
          </a:bodyPr>
          <a:lstStyle/>
          <a:p>
            <a:pPr algn="ctr" defTabSz="914400"/>
            <a:r>
              <a:rPr lang="en-US" sz="24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INTERNET</a:t>
            </a:r>
            <a:endParaRPr lang="en-US" sz="24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357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7317" y="140685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7317" y="48168"/>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Molecular genetics + bioinformatics = genomics</a:t>
            </a:r>
          </a:p>
        </p:txBody>
      </p:sp>
      <p:grpSp>
        <p:nvGrpSpPr>
          <p:cNvPr id="28" name="Group 27"/>
          <p:cNvGrpSpPr/>
          <p:nvPr/>
        </p:nvGrpSpPr>
        <p:grpSpPr>
          <a:xfrm>
            <a:off x="2003287" y="1651829"/>
            <a:ext cx="5061572" cy="3407468"/>
            <a:chOff x="1696207" y="1563117"/>
            <a:chExt cx="5061572" cy="3407468"/>
          </a:xfrm>
        </p:grpSpPr>
        <p:sp>
          <p:nvSpPr>
            <p:cNvPr id="38" name="TextBox 37"/>
            <p:cNvSpPr txBox="1"/>
            <p:nvPr/>
          </p:nvSpPr>
          <p:spPr>
            <a:xfrm>
              <a:off x="1696207" y="3263311"/>
              <a:ext cx="1838965" cy="646331"/>
            </a:xfrm>
            <a:prstGeom prst="rect">
              <a:avLst/>
            </a:prstGeom>
            <a:noFill/>
          </p:spPr>
          <p:txBody>
            <a:bodyPr wrap="none" rtlCol="0">
              <a:spAutoFit/>
            </a:bodyPr>
            <a:lstStyle/>
            <a:p>
              <a:pPr algn="ctr" defTabSz="914400"/>
              <a:r>
                <a:rPr lang="en-US" b="1" dirty="0" smtClean="0">
                  <a:solidFill>
                    <a:srgbClr val="7030A0"/>
                  </a:solidFill>
                  <a:latin typeface="Arial" panose="020B0604020202020204" pitchFamily="34" charset="0"/>
                  <a:cs typeface="Arial" panose="020B0604020202020204" pitchFamily="34" charset="0"/>
                </a:rPr>
                <a:t>Francis Collins</a:t>
              </a:r>
            </a:p>
            <a:p>
              <a:pPr algn="ctr" defTabSz="914400"/>
              <a:r>
                <a:rPr lang="en-US" b="1" dirty="0" smtClean="0">
                  <a:solidFill>
                    <a:srgbClr val="7030A0"/>
                  </a:solidFill>
                  <a:latin typeface="Arial" panose="020B0604020202020204" pitchFamily="34" charset="0"/>
                  <a:cs typeface="Arial" panose="020B0604020202020204" pitchFamily="34" charset="0"/>
                </a:rPr>
                <a:t>(1950-)</a:t>
              </a:r>
              <a:endParaRPr lang="en-US" b="1" dirty="0">
                <a:solidFill>
                  <a:srgbClr val="7030A0"/>
                </a:solidFill>
                <a:latin typeface="Arial" panose="020B0604020202020204" pitchFamily="34" charset="0"/>
                <a:cs typeface="Arial" panose="020B0604020202020204" pitchFamily="34" charset="0"/>
              </a:endParaRPr>
            </a:p>
          </p:txBody>
        </p:sp>
        <p:pic>
          <p:nvPicPr>
            <p:cNvPr id="51209" name="Picture 9" descr="http://upload.wikimedia.org/wikipedia/commons/a/a0/Francis_Collins_official_portrait.jpg"/>
            <p:cNvPicPr>
              <a:picLocks noChangeAspect="1" noChangeArrowheads="1"/>
            </p:cNvPicPr>
            <p:nvPr/>
          </p:nvPicPr>
          <p:blipFill>
            <a:blip r:embed="rId3" cstate="print"/>
            <a:srcRect l="9415" t="4689" r="10049" b="14662"/>
            <a:stretch>
              <a:fillRect/>
            </a:stretch>
          </p:blipFill>
          <p:spPr bwMode="auto">
            <a:xfrm>
              <a:off x="1925328" y="1563996"/>
              <a:ext cx="1380723" cy="1746207"/>
            </a:xfrm>
            <a:prstGeom prst="rect">
              <a:avLst/>
            </a:prstGeom>
            <a:noFill/>
          </p:spPr>
        </p:pic>
        <p:sp>
          <p:nvSpPr>
            <p:cNvPr id="47" name="Down Arrow 46"/>
            <p:cNvSpPr/>
            <p:nvPr/>
          </p:nvSpPr>
          <p:spPr>
            <a:xfrm>
              <a:off x="2318806" y="4176464"/>
              <a:ext cx="593766" cy="794121"/>
            </a:xfrm>
            <a:prstGeom prst="down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7030A0"/>
                </a:solidFill>
                <a:latin typeface="Arial" panose="020B0604020202020204" pitchFamily="34" charset="0"/>
                <a:cs typeface="Arial" panose="020B0604020202020204" pitchFamily="34" charset="0"/>
              </a:endParaRPr>
            </a:p>
          </p:txBody>
        </p:sp>
        <p:grpSp>
          <p:nvGrpSpPr>
            <p:cNvPr id="27" name="Group 26"/>
            <p:cNvGrpSpPr/>
            <p:nvPr/>
          </p:nvGrpSpPr>
          <p:grpSpPr>
            <a:xfrm>
              <a:off x="5213702" y="1563117"/>
              <a:ext cx="1544077" cy="3407468"/>
              <a:chOff x="5213702" y="1563117"/>
              <a:chExt cx="1544077" cy="3407468"/>
            </a:xfrm>
          </p:grpSpPr>
          <p:sp>
            <p:nvSpPr>
              <p:cNvPr id="24" name="TextBox 23"/>
              <p:cNvSpPr txBox="1"/>
              <p:nvPr/>
            </p:nvSpPr>
            <p:spPr>
              <a:xfrm>
                <a:off x="5213702" y="3263311"/>
                <a:ext cx="1544077" cy="646331"/>
              </a:xfrm>
              <a:prstGeom prst="rect">
                <a:avLst/>
              </a:prstGeom>
              <a:noFill/>
            </p:spPr>
            <p:txBody>
              <a:bodyPr wrap="none" rtlCol="0">
                <a:spAutoFit/>
              </a:bodyPr>
              <a:lstStyle/>
              <a:p>
                <a:pPr algn="ctr" defTabSz="914400"/>
                <a:r>
                  <a:rPr lang="en-US" b="1" dirty="0" smtClean="0">
                    <a:solidFill>
                      <a:srgbClr val="7030A0"/>
                    </a:solidFill>
                    <a:latin typeface="Arial" panose="020B0604020202020204" pitchFamily="34" charset="0"/>
                    <a:cs typeface="Arial" panose="020B0604020202020204" pitchFamily="34" charset="0"/>
                  </a:rPr>
                  <a:t>Craig Venter</a:t>
                </a:r>
              </a:p>
              <a:p>
                <a:pPr algn="ctr" defTabSz="914400"/>
                <a:r>
                  <a:rPr lang="en-US" b="1" dirty="0" smtClean="0">
                    <a:solidFill>
                      <a:srgbClr val="7030A0"/>
                    </a:solidFill>
                    <a:latin typeface="Arial" panose="020B0604020202020204" pitchFamily="34" charset="0"/>
                    <a:cs typeface="Arial" panose="020B0604020202020204" pitchFamily="34" charset="0"/>
                  </a:rPr>
                  <a:t>(1946-)</a:t>
                </a:r>
                <a:endParaRPr lang="en-US" b="1" dirty="0">
                  <a:solidFill>
                    <a:srgbClr val="7030A0"/>
                  </a:solidFill>
                  <a:latin typeface="Arial" panose="020B0604020202020204" pitchFamily="34" charset="0"/>
                  <a:cs typeface="Arial" panose="020B0604020202020204" pitchFamily="34" charset="0"/>
                </a:endParaRPr>
              </a:p>
            </p:txBody>
          </p:sp>
          <p:pic>
            <p:nvPicPr>
              <p:cNvPr id="64514" name="Picture 2" descr="http://www.ourprg.com/wp-content/uploads/2012/10/Craig_Venter_Headshot_1.jpg"/>
              <p:cNvPicPr>
                <a:picLocks noChangeAspect="1" noChangeArrowheads="1"/>
              </p:cNvPicPr>
              <p:nvPr/>
            </p:nvPicPr>
            <p:blipFill>
              <a:blip r:embed="rId4" cstate="print"/>
              <a:srcRect l="37545" r="10131"/>
              <a:stretch>
                <a:fillRect/>
              </a:stretch>
            </p:blipFill>
            <p:spPr bwMode="auto">
              <a:xfrm>
                <a:off x="5299940" y="1563117"/>
                <a:ext cx="1371600" cy="1748205"/>
              </a:xfrm>
              <a:prstGeom prst="rect">
                <a:avLst/>
              </a:prstGeom>
              <a:noFill/>
            </p:spPr>
          </p:pic>
          <p:sp>
            <p:nvSpPr>
              <p:cNvPr id="25" name="Down Arrow 24"/>
              <p:cNvSpPr/>
              <p:nvPr/>
            </p:nvSpPr>
            <p:spPr>
              <a:xfrm>
                <a:off x="5688857" y="4176464"/>
                <a:ext cx="593766" cy="794121"/>
              </a:xfrm>
              <a:prstGeom prst="down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7030A0"/>
                  </a:solidFill>
                  <a:latin typeface="Arial" panose="020B0604020202020204" pitchFamily="34" charset="0"/>
                  <a:cs typeface="Arial" panose="020B0604020202020204" pitchFamily="34" charset="0"/>
                </a:endParaRPr>
              </a:p>
            </p:txBody>
          </p:sp>
        </p:grpSp>
      </p:grpSp>
      <p:sp>
        <p:nvSpPr>
          <p:cNvPr id="32" name="TextBox 31"/>
          <p:cNvSpPr txBox="1"/>
          <p:nvPr/>
        </p:nvSpPr>
        <p:spPr>
          <a:xfrm>
            <a:off x="2364249" y="5343100"/>
            <a:ext cx="4408227" cy="954107"/>
          </a:xfrm>
          <a:prstGeom prst="rect">
            <a:avLst/>
          </a:prstGeom>
          <a:solidFill>
            <a:srgbClr val="9900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914400"/>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Sequence of the human genome</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2127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724443328"/>
              </p:ext>
            </p:extLst>
          </p:nvPr>
        </p:nvGraphicFramePr>
        <p:xfrm>
          <a:off x="285008" y="197624"/>
          <a:ext cx="8573984" cy="5461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43"/>
          <p:cNvSpPr txBox="1">
            <a:spLocks/>
          </p:cNvSpPr>
          <p:nvPr/>
        </p:nvSpPr>
        <p:spPr>
          <a:xfrm>
            <a:off x="0" y="125675"/>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Genomics is bringing about a revolution in the diagnosis and prognosis of disease similar to the introduction of pathology, radiology or biochemistry</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7" name="Straight Connector 16"/>
          <p:cNvCxnSpPr/>
          <p:nvPr/>
        </p:nvCxnSpPr>
        <p:spPr>
          <a:xfrm>
            <a:off x="0" y="164702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Down Arrow 10"/>
          <p:cNvSpPr/>
          <p:nvPr/>
        </p:nvSpPr>
        <p:spPr>
          <a:xfrm>
            <a:off x="4096987" y="3681351"/>
            <a:ext cx="914400" cy="879537"/>
          </a:xfrm>
          <a:prstGeom prst="down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TextBox 11"/>
          <p:cNvSpPr txBox="1"/>
          <p:nvPr/>
        </p:nvSpPr>
        <p:spPr>
          <a:xfrm>
            <a:off x="1201349" y="4928260"/>
            <a:ext cx="6726360" cy="1384995"/>
          </a:xfrm>
          <a:prstGeom prst="rect">
            <a:avLst/>
          </a:prstGeom>
          <a:solidFill>
            <a:srgbClr val="9900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914400"/>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“Personalized” (Precision) medicine:</a:t>
            </a:r>
          </a:p>
          <a:p>
            <a:pPr algn="ctr" defTabSz="914400"/>
            <a:r>
              <a:rPr lang="en-US" sz="2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diagnosis, prognosis, prevention, treatment</a:t>
            </a:r>
            <a:endParaRPr lang="en-US" sz="2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3381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7317" y="48168"/>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3600" b="1" dirty="0">
                <a:solidFill>
                  <a:srgbClr val="C00000"/>
                </a:solidFill>
                <a:latin typeface="Arial" panose="020B0604020202020204" pitchFamily="34" charset="0"/>
                <a:cs typeface="Arial" panose="020B0604020202020204" pitchFamily="34" charset="0"/>
              </a:rPr>
              <a:t>Thousands of genomes and counting:</a:t>
            </a:r>
          </a:p>
          <a:p>
            <a:pPr fontAlgn="base">
              <a:spcAft>
                <a:spcPct val="0"/>
              </a:spcAft>
            </a:pPr>
            <a:r>
              <a:rPr lang="en-US" sz="3600" b="1" dirty="0">
                <a:solidFill>
                  <a:srgbClr val="C00000"/>
                </a:solidFill>
                <a:latin typeface="Arial" panose="020B0604020202020204" pitchFamily="34" charset="0"/>
                <a:cs typeface="Arial" panose="020B0604020202020204" pitchFamily="34" charset="0"/>
              </a:rPr>
              <a:t>human genetic variation meets medicine</a:t>
            </a:r>
          </a:p>
        </p:txBody>
      </p:sp>
      <p:pic>
        <p:nvPicPr>
          <p:cNvPr id="4" name="Picture 3"/>
          <p:cNvPicPr>
            <a:picLocks noChangeAspect="1"/>
          </p:cNvPicPr>
          <p:nvPr/>
        </p:nvPicPr>
        <p:blipFill>
          <a:blip r:embed="rId3"/>
          <a:stretch>
            <a:fillRect/>
          </a:stretch>
        </p:blipFill>
        <p:spPr>
          <a:xfrm>
            <a:off x="153428" y="1825248"/>
            <a:ext cx="8997889" cy="3207503"/>
          </a:xfrm>
          <a:prstGeom prst="rect">
            <a:avLst/>
          </a:prstGeom>
        </p:spPr>
      </p:pic>
    </p:spTree>
    <p:extLst>
      <p:ext uri="{BB962C8B-B14F-4D97-AF65-F5344CB8AC3E}">
        <p14:creationId xmlns:p14="http://schemas.microsoft.com/office/powerpoint/2010/main" val="2966837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7317" y="48168"/>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commercial products </a:t>
            </a:r>
          </a:p>
          <a:p>
            <a:pPr fontAlgn="base">
              <a:spcAft>
                <a:spcPct val="0"/>
              </a:spcAft>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are following suit</a:t>
            </a:r>
          </a:p>
        </p:txBody>
      </p:sp>
      <p:pic>
        <p:nvPicPr>
          <p:cNvPr id="66562" name="Picture 2"/>
          <p:cNvPicPr>
            <a:picLocks noChangeAspect="1" noChangeArrowheads="1"/>
          </p:cNvPicPr>
          <p:nvPr/>
        </p:nvPicPr>
        <p:blipFill>
          <a:blip r:embed="rId3" cstate="print"/>
          <a:srcRect/>
          <a:stretch>
            <a:fillRect/>
          </a:stretch>
        </p:blipFill>
        <p:spPr bwMode="auto">
          <a:xfrm>
            <a:off x="611981" y="1616666"/>
            <a:ext cx="7920038" cy="4205288"/>
          </a:xfrm>
          <a:prstGeom prst="rect">
            <a:avLst/>
          </a:prstGeom>
          <a:noFill/>
          <a:ln w="9525">
            <a:noFill/>
            <a:miter lim="800000"/>
            <a:headEnd/>
            <a:tailEnd/>
          </a:ln>
        </p:spPr>
      </p:pic>
    </p:spTree>
    <p:extLst>
      <p:ext uri="{BB962C8B-B14F-4D97-AF65-F5344CB8AC3E}">
        <p14:creationId xmlns:p14="http://schemas.microsoft.com/office/powerpoint/2010/main" val="21997048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7317" y="163983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7317" y="48168"/>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all “personalized medicine” products are validated to produce clinically actionable information. Regulation must keep pace</a:t>
            </a:r>
          </a:p>
        </p:txBody>
      </p:sp>
      <p:pic>
        <p:nvPicPr>
          <p:cNvPr id="65541" name="Picture 5"/>
          <p:cNvPicPr>
            <a:picLocks noChangeAspect="1" noChangeArrowheads="1"/>
          </p:cNvPicPr>
          <p:nvPr/>
        </p:nvPicPr>
        <p:blipFill>
          <a:blip r:embed="rId3" cstate="print"/>
          <a:srcRect l="20126" r="20258" b="48742"/>
          <a:stretch>
            <a:fillRect/>
          </a:stretch>
        </p:blipFill>
        <p:spPr bwMode="auto">
          <a:xfrm>
            <a:off x="262700" y="2096476"/>
            <a:ext cx="8618600" cy="3934672"/>
          </a:xfrm>
          <a:prstGeom prst="rect">
            <a:avLst/>
          </a:prstGeom>
          <a:noFill/>
          <a:ln w="9525">
            <a:noFill/>
            <a:miter lim="800000"/>
            <a:headEnd/>
            <a:tailEnd/>
          </a:ln>
        </p:spPr>
      </p:pic>
    </p:spTree>
    <p:extLst>
      <p:ext uri="{BB962C8B-B14F-4D97-AF65-F5344CB8AC3E}">
        <p14:creationId xmlns:p14="http://schemas.microsoft.com/office/powerpoint/2010/main" val="919603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3"/>
          <p:cNvSpPr txBox="1">
            <a:spLocks/>
          </p:cNvSpPr>
          <p:nvPr/>
        </p:nvSpPr>
        <p:spPr>
          <a:xfrm>
            <a:off x="0" y="38100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“Magic Bullet” idea</a:t>
            </a:r>
            <a:endParaRPr lang="en-US"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p:txBody>
          <a:bodyPr/>
          <a:lstStyle/>
          <a:p>
            <a:r>
              <a:rPr lang="en-US" sz="2400" dirty="0">
                <a:latin typeface="Arial" panose="020B0604020202020204" pitchFamily="34" charset="0"/>
                <a:cs typeface="Arial" panose="020B0604020202020204" pitchFamily="34" charset="0"/>
              </a:rPr>
              <a:t>Paul Ehrlich </a:t>
            </a:r>
            <a:r>
              <a:rPr lang="en-US" sz="2400" dirty="0" smtClean="0">
                <a:latin typeface="Arial" panose="020B0604020202020204" pitchFamily="34" charset="0"/>
                <a:cs typeface="Arial" panose="020B0604020202020204" pitchFamily="34" charset="0"/>
              </a:rPr>
              <a:t>coined the term “</a:t>
            </a:r>
            <a:r>
              <a:rPr lang="en-US" sz="2400" dirty="0" err="1" smtClean="0">
                <a:latin typeface="Arial" panose="020B0604020202020204" pitchFamily="34" charset="0"/>
                <a:cs typeface="Arial" panose="020B0604020202020204" pitchFamily="34" charset="0"/>
              </a:rPr>
              <a:t>Magische</a:t>
            </a:r>
            <a:r>
              <a:rPr lang="en-US" sz="2400" dirty="0" smtClean="0">
                <a:latin typeface="Arial" panose="020B0604020202020204" pitchFamily="34" charset="0"/>
                <a:cs typeface="Arial" panose="020B0604020202020204" pitchFamily="34" charset="0"/>
              </a:rPr>
              <a:t> Kugel” (magic bullet) to indicate a highly specific agent that would only kill one organism</a:t>
            </a:r>
          </a:p>
          <a:p>
            <a:r>
              <a:rPr lang="en-US" sz="2400" dirty="0" smtClean="0">
                <a:latin typeface="Arial" panose="020B0604020202020204" pitchFamily="34" charset="0"/>
                <a:cs typeface="Arial" panose="020B0604020202020204" pitchFamily="34" charset="0"/>
              </a:rPr>
              <a:t>The original magic bullet was </a:t>
            </a:r>
            <a:r>
              <a:rPr lang="en-US" sz="2400" dirty="0" err="1" smtClean="0">
                <a:latin typeface="Arial" panose="020B0604020202020204" pitchFamily="34" charset="0"/>
                <a:cs typeface="Arial" panose="020B0604020202020204" pitchFamily="34" charset="0"/>
              </a:rPr>
              <a:t>Salvarsan</a:t>
            </a:r>
            <a:r>
              <a:rPr lang="en-US" sz="2400" dirty="0" smtClean="0">
                <a:latin typeface="Arial" panose="020B0604020202020204" pitchFamily="34" charset="0"/>
                <a:cs typeface="Arial" panose="020B0604020202020204" pitchFamily="34" charset="0"/>
              </a:rPr>
              <a:t>, a </a:t>
            </a:r>
            <a:r>
              <a:rPr lang="en-US" sz="2400" dirty="0" smtClean="0">
                <a:latin typeface="Arial" panose="020B0604020202020204" pitchFamily="34" charset="0"/>
                <a:cs typeface="Arial" panose="020B0604020202020204" pitchFamily="34" charset="0"/>
              </a:rPr>
              <a:t>syphilis </a:t>
            </a:r>
            <a:r>
              <a:rPr lang="en-US" sz="2400" dirty="0" smtClean="0">
                <a:latin typeface="Arial" panose="020B0604020202020204" pitchFamily="34" charset="0"/>
                <a:cs typeface="Arial" panose="020B0604020202020204" pitchFamily="34" charset="0"/>
              </a:rPr>
              <a:t>therapeutic</a:t>
            </a:r>
            <a:endParaRPr lang="en-US" sz="2400" dirty="0">
              <a:latin typeface="Arial" panose="020B0604020202020204" pitchFamily="34" charset="0"/>
              <a:cs typeface="Arial" panose="020B0604020202020204" pitchFamily="34" charset="0"/>
            </a:endParaRPr>
          </a:p>
        </p:txBody>
      </p:sp>
      <p:grpSp>
        <p:nvGrpSpPr>
          <p:cNvPr id="9" name="Group 8"/>
          <p:cNvGrpSpPr/>
          <p:nvPr/>
        </p:nvGrpSpPr>
        <p:grpSpPr>
          <a:xfrm>
            <a:off x="4903573" y="2136988"/>
            <a:ext cx="2399441" cy="3803224"/>
            <a:chOff x="3028950" y="1517905"/>
            <a:chExt cx="1543050" cy="2445805"/>
          </a:xfrm>
        </p:grpSpPr>
        <p:pic>
          <p:nvPicPr>
            <p:cNvPr id="10" name="Picture 3"/>
            <p:cNvPicPr>
              <a:picLocks noChangeAspect="1" noChangeArrowheads="1"/>
            </p:cNvPicPr>
            <p:nvPr/>
          </p:nvPicPr>
          <p:blipFill>
            <a:blip r:embed="rId3" cstate="print"/>
            <a:srcRect b="6106"/>
            <a:stretch>
              <a:fillRect/>
            </a:stretch>
          </p:blipFill>
          <p:spPr bwMode="auto">
            <a:xfrm>
              <a:off x="3028950" y="1517905"/>
              <a:ext cx="1543050" cy="2030158"/>
            </a:xfrm>
            <a:prstGeom prst="rect">
              <a:avLst/>
            </a:prstGeom>
            <a:noFill/>
            <a:ln w="9525">
              <a:noFill/>
              <a:miter lim="800000"/>
              <a:headEnd/>
              <a:tailEnd/>
            </a:ln>
          </p:spPr>
        </p:pic>
        <p:sp>
          <p:nvSpPr>
            <p:cNvPr id="11" name="TextBox 10"/>
            <p:cNvSpPr txBox="1"/>
            <p:nvPr/>
          </p:nvSpPr>
          <p:spPr>
            <a:xfrm>
              <a:off x="3028950" y="3548063"/>
              <a:ext cx="976441" cy="415647"/>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Paul Ehrlich</a:t>
              </a:r>
            </a:p>
            <a:p>
              <a:r>
                <a:rPr lang="en-US"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(1854-1915)</a:t>
              </a:r>
              <a:endParaRPr lang="en-US"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47875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51207" y="421233"/>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Types of Genomic Tests</a:t>
            </a:r>
          </a:p>
        </p:txBody>
      </p:sp>
      <p:sp>
        <p:nvSpPr>
          <p:cNvPr id="6" name="Content Placeholder 5"/>
          <p:cNvSpPr>
            <a:spLocks noGrp="1"/>
          </p:cNvSpPr>
          <p:nvPr>
            <p:ph idx="1"/>
          </p:nvPr>
        </p:nvSpPr>
        <p:spPr>
          <a:xfrm>
            <a:off x="457200" y="1600200"/>
            <a:ext cx="8281358" cy="4791974"/>
          </a:xfrm>
        </p:spPr>
        <p:txBody>
          <a:bodyPr>
            <a:normAutofit fontScale="85000" lnSpcReduction="20000"/>
          </a:bodyPr>
          <a:lstStyle/>
          <a:p>
            <a:r>
              <a:rPr lang="en-US" b="1" dirty="0">
                <a:solidFill>
                  <a:srgbClr val="C00000"/>
                </a:solidFill>
                <a:latin typeface="Arial" panose="020B0604020202020204" pitchFamily="34" charset="0"/>
                <a:cs typeface="Arial" panose="020B0604020202020204" pitchFamily="34" charset="0"/>
              </a:rPr>
              <a:t>mRNA and </a:t>
            </a:r>
            <a:r>
              <a:rPr lang="en-US" b="1" dirty="0" err="1">
                <a:solidFill>
                  <a:srgbClr val="C00000"/>
                </a:solidFill>
                <a:latin typeface="Arial" panose="020B0604020202020204" pitchFamily="34" charset="0"/>
                <a:cs typeface="Arial" panose="020B0604020202020204" pitchFamily="34" charset="0"/>
              </a:rPr>
              <a:t>ncRNA</a:t>
            </a:r>
            <a:r>
              <a:rPr lang="en-US" b="1" dirty="0">
                <a:solidFill>
                  <a:srgbClr val="C00000"/>
                </a:solidFill>
                <a:latin typeface="Arial" panose="020B0604020202020204" pitchFamily="34" charset="0"/>
                <a:cs typeface="Arial" panose="020B0604020202020204" pitchFamily="34" charset="0"/>
              </a:rPr>
              <a:t> expression tests</a:t>
            </a:r>
          </a:p>
          <a:p>
            <a:pPr lvl="1"/>
            <a:r>
              <a:rPr lang="en-US" b="1" dirty="0">
                <a:latin typeface="Arial" panose="020B0604020202020204" pitchFamily="34" charset="0"/>
                <a:cs typeface="Arial" panose="020B0604020202020204" pitchFamily="34" charset="0"/>
              </a:rPr>
              <a:t>Measure relative abundance of specific transcripts </a:t>
            </a:r>
          </a:p>
          <a:p>
            <a:pPr lvl="1"/>
            <a:r>
              <a:rPr lang="en-US" b="1" dirty="0">
                <a:latin typeface="Arial" panose="020B0604020202020204" pitchFamily="34" charset="0"/>
                <a:cs typeface="Arial" panose="020B0604020202020204" pitchFamily="34" charset="0"/>
              </a:rPr>
              <a:t>Can use different quantification platforms</a:t>
            </a:r>
          </a:p>
          <a:p>
            <a:pPr lvl="2"/>
            <a:r>
              <a:rPr lang="en-US" b="1" dirty="0">
                <a:latin typeface="Arial" panose="020B0604020202020204" pitchFamily="34" charset="0"/>
                <a:cs typeface="Arial" panose="020B0604020202020204" pitchFamily="34" charset="0"/>
              </a:rPr>
              <a:t>Microarray (chip-based hybridization)</a:t>
            </a:r>
          </a:p>
          <a:p>
            <a:pPr lvl="2"/>
            <a:r>
              <a:rPr lang="en-US" b="1" dirty="0" err="1">
                <a:latin typeface="Arial" panose="020B0604020202020204" pitchFamily="34" charset="0"/>
                <a:cs typeface="Arial" panose="020B0604020202020204" pitchFamily="34" charset="0"/>
              </a:rPr>
              <a:t>Nanostring</a:t>
            </a:r>
            <a:r>
              <a:rPr lang="en-US" b="1" dirty="0">
                <a:latin typeface="Arial" panose="020B0604020202020204" pitchFamily="34" charset="0"/>
                <a:cs typeface="Arial" panose="020B0604020202020204" pitchFamily="34" charset="0"/>
              </a:rPr>
              <a:t> (solution hybridization with bar-coded probes)</a:t>
            </a:r>
          </a:p>
          <a:p>
            <a:pPr lvl="2"/>
            <a:r>
              <a:rPr lang="en-US" b="1" dirty="0">
                <a:latin typeface="Arial" panose="020B0604020202020204" pitchFamily="34" charset="0"/>
                <a:cs typeface="Arial" panose="020B0604020202020204" pitchFamily="34" charset="0"/>
              </a:rPr>
              <a:t>Digital PCR </a:t>
            </a:r>
          </a:p>
          <a:p>
            <a:pPr lvl="2"/>
            <a:r>
              <a:rPr lang="en-US" b="1" dirty="0" err="1">
                <a:latin typeface="Arial" panose="020B0604020202020204" pitchFamily="34" charset="0"/>
                <a:cs typeface="Arial" panose="020B0604020202020204" pitchFamily="34" charset="0"/>
              </a:rPr>
              <a:t>RNASeq</a:t>
            </a:r>
            <a:endParaRPr lang="en-US" b="1"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Useful in identifying and validating candidate biomarkers for diagnosis and prognosis</a:t>
            </a:r>
          </a:p>
          <a:p>
            <a:pPr lvl="1"/>
            <a:r>
              <a:rPr lang="en-US" b="1" dirty="0" err="1">
                <a:latin typeface="Arial" panose="020B0604020202020204" pitchFamily="34" charset="0"/>
                <a:cs typeface="Arial" panose="020B0604020202020204" pitchFamily="34" charset="0"/>
              </a:rPr>
              <a:t>RNASeq</a:t>
            </a:r>
            <a:r>
              <a:rPr lang="en-US" b="1" dirty="0">
                <a:latin typeface="Arial" panose="020B0604020202020204" pitchFamily="34" charset="0"/>
                <a:cs typeface="Arial" panose="020B0604020202020204" pitchFamily="34" charset="0"/>
              </a:rPr>
              <a:t>-based tests </a:t>
            </a:r>
            <a:r>
              <a:rPr lang="en-US" b="1" u="sng" dirty="0">
                <a:latin typeface="Arial" panose="020B0604020202020204" pitchFamily="34" charset="0"/>
                <a:cs typeface="Arial" panose="020B0604020202020204" pitchFamily="34" charset="0"/>
              </a:rPr>
              <a:t>provide sequence information </a:t>
            </a:r>
            <a:r>
              <a:rPr lang="en-US" b="1" dirty="0">
                <a:latin typeface="Arial" panose="020B0604020202020204" pitchFamily="34" charset="0"/>
                <a:cs typeface="Arial" panose="020B0604020202020204" pitchFamily="34" charset="0"/>
              </a:rPr>
              <a:t>in addition to relative abundance. They can identify the presence of mutations in transcribed genes</a:t>
            </a:r>
          </a:p>
        </p:txBody>
      </p:sp>
    </p:spTree>
    <p:extLst>
      <p:ext uri="{BB962C8B-B14F-4D97-AF65-F5344CB8AC3E}">
        <p14:creationId xmlns:p14="http://schemas.microsoft.com/office/powerpoint/2010/main" val="2477286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51207" y="421233"/>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Types of Genomic Tests</a:t>
            </a:r>
          </a:p>
        </p:txBody>
      </p:sp>
      <p:sp>
        <p:nvSpPr>
          <p:cNvPr id="6" name="Content Placeholder 5"/>
          <p:cNvSpPr>
            <a:spLocks noGrp="1"/>
          </p:cNvSpPr>
          <p:nvPr>
            <p:ph idx="1"/>
          </p:nvPr>
        </p:nvSpPr>
        <p:spPr>
          <a:xfrm>
            <a:off x="457199" y="1600200"/>
            <a:ext cx="8482519" cy="5092430"/>
          </a:xfrm>
        </p:spPr>
        <p:txBody>
          <a:bodyPr>
            <a:normAutofit fontScale="70000" lnSpcReduction="20000"/>
          </a:bodyPr>
          <a:lstStyle/>
          <a:p>
            <a:r>
              <a:rPr lang="en-US" b="1" dirty="0">
                <a:solidFill>
                  <a:srgbClr val="C00000"/>
                </a:solidFill>
                <a:latin typeface="Arial" panose="020B0604020202020204" pitchFamily="34" charset="0"/>
                <a:cs typeface="Arial" panose="020B0604020202020204" pitchFamily="34" charset="0"/>
              </a:rPr>
              <a:t>Genomic DNA Next-generation sequencing tests (NGS)</a:t>
            </a:r>
          </a:p>
          <a:p>
            <a:pPr lvl="1"/>
            <a:r>
              <a:rPr lang="en-US" b="1" dirty="0">
                <a:latin typeface="Arial" panose="020B0604020202020204" pitchFamily="34" charset="0"/>
                <a:cs typeface="Arial" panose="020B0604020202020204" pitchFamily="34" charset="0"/>
              </a:rPr>
              <a:t>Exome sequencing (sequence of exons, i.e., coding regions of specific genes)</a:t>
            </a:r>
          </a:p>
          <a:p>
            <a:pPr lvl="2"/>
            <a:r>
              <a:rPr lang="en-US" b="1" dirty="0">
                <a:latin typeface="Arial" panose="020B0604020202020204" pitchFamily="34" charset="0"/>
                <a:cs typeface="Arial" panose="020B0604020202020204" pitchFamily="34" charset="0"/>
              </a:rPr>
              <a:t>Targeted exome panels (selected groups of genes)</a:t>
            </a:r>
          </a:p>
          <a:p>
            <a:pPr lvl="2"/>
            <a:r>
              <a:rPr lang="en-US" b="1" dirty="0">
                <a:latin typeface="Arial" panose="020B0604020202020204" pitchFamily="34" charset="0"/>
                <a:cs typeface="Arial" panose="020B0604020202020204" pitchFamily="34" charset="0"/>
              </a:rPr>
              <a:t>Whole exome sequencing (all coding exons)</a:t>
            </a:r>
          </a:p>
          <a:p>
            <a:pPr lvl="1"/>
            <a:r>
              <a:rPr lang="en-US" b="1" dirty="0">
                <a:latin typeface="Arial" panose="020B0604020202020204" pitchFamily="34" charset="0"/>
                <a:cs typeface="Arial" panose="020B0604020202020204" pitchFamily="34" charset="0"/>
              </a:rPr>
              <a:t>Familial mutations/diagnosis of rare genetic disorders</a:t>
            </a:r>
          </a:p>
          <a:p>
            <a:pPr lvl="2"/>
            <a:r>
              <a:rPr lang="en-US" b="1" dirty="0">
                <a:latin typeface="Arial" panose="020B0604020202020204" pitchFamily="34" charset="0"/>
                <a:cs typeface="Arial" panose="020B0604020202020204" pitchFamily="34" charset="0"/>
              </a:rPr>
              <a:t>Commercial </a:t>
            </a:r>
            <a:r>
              <a:rPr lang="en-US" b="1" dirty="0" err="1">
                <a:latin typeface="Arial" panose="020B0604020202020204" pitchFamily="34" charset="0"/>
                <a:cs typeface="Arial" panose="020B0604020202020204" pitchFamily="34" charset="0"/>
              </a:rPr>
              <a:t>multigene</a:t>
            </a:r>
            <a:r>
              <a:rPr lang="en-US" b="1" dirty="0">
                <a:latin typeface="Arial" panose="020B0604020202020204" pitchFamily="34" charset="0"/>
                <a:cs typeface="Arial" panose="020B0604020202020204" pitchFamily="34" charset="0"/>
              </a:rPr>
              <a:t> panels</a:t>
            </a:r>
          </a:p>
          <a:p>
            <a:pPr lvl="2"/>
            <a:r>
              <a:rPr lang="en-US" b="1" dirty="0">
                <a:latin typeface="Arial" panose="020B0604020202020204" pitchFamily="34" charset="0"/>
                <a:cs typeface="Arial" panose="020B0604020202020204" pitchFamily="34" charset="0"/>
              </a:rPr>
              <a:t>Exome sequencing</a:t>
            </a:r>
          </a:p>
          <a:p>
            <a:pPr lvl="1"/>
            <a:r>
              <a:rPr lang="en-US" b="1" dirty="0">
                <a:latin typeface="Arial" panose="020B0604020202020204" pitchFamily="34" charset="0"/>
                <a:cs typeface="Arial" panose="020B0604020202020204" pitchFamily="34" charset="0"/>
              </a:rPr>
              <a:t> Exome sequencing for oncology</a:t>
            </a:r>
          </a:p>
          <a:p>
            <a:r>
              <a:rPr lang="en-US" b="1" dirty="0">
                <a:solidFill>
                  <a:srgbClr val="C00000"/>
                </a:solidFill>
                <a:latin typeface="Arial" panose="020B0604020202020204" pitchFamily="34" charset="0"/>
                <a:cs typeface="Arial" panose="020B0604020202020204" pitchFamily="34" charset="0"/>
              </a:rPr>
              <a:t>SNP tests: examine single nucleotide polymorphisms in specific genes</a:t>
            </a:r>
          </a:p>
          <a:p>
            <a:pPr lvl="1"/>
            <a:r>
              <a:rPr lang="en-US" b="1" dirty="0">
                <a:latin typeface="Arial" panose="020B0604020202020204" pitchFamily="34" charset="0"/>
                <a:cs typeface="Arial" panose="020B0604020202020204" pitchFamily="34" charset="0"/>
              </a:rPr>
              <a:t>Chip hybridization, PCR or NGS-based</a:t>
            </a:r>
          </a:p>
          <a:p>
            <a:pPr lvl="1"/>
            <a:r>
              <a:rPr lang="en-US" b="1" dirty="0">
                <a:latin typeface="Arial" panose="020B0604020202020204" pitchFamily="34" charset="0"/>
                <a:cs typeface="Arial" panose="020B0604020202020204" pitchFamily="34" charset="0"/>
              </a:rPr>
              <a:t>CYP2C19, CYP2C9, CYP3A4, CYP3A5, CYP2D6</a:t>
            </a:r>
          </a:p>
          <a:p>
            <a:pPr lvl="1"/>
            <a:r>
              <a:rPr lang="en-US" b="1" dirty="0">
                <a:latin typeface="Arial" panose="020B0604020202020204" pitchFamily="34" charset="0"/>
                <a:cs typeface="Arial" panose="020B0604020202020204" pitchFamily="34" charset="0"/>
              </a:rPr>
              <a:t>These genes and a few </a:t>
            </a:r>
            <a:r>
              <a:rPr lang="en-US" b="1" u="sng" dirty="0">
                <a:latin typeface="Arial" panose="020B0604020202020204" pitchFamily="34" charset="0"/>
                <a:cs typeface="Arial" panose="020B0604020202020204" pitchFamily="34" charset="0"/>
              </a:rPr>
              <a:t>others control the metabolism of many commonly used medications</a:t>
            </a:r>
            <a:r>
              <a:rPr lang="en-US" b="1" dirty="0">
                <a:latin typeface="Arial" panose="020B0604020202020204" pitchFamily="34" charset="0"/>
                <a:cs typeface="Arial" panose="020B0604020202020204" pitchFamily="34" charset="0"/>
              </a:rPr>
              <a:t>, including opiates, antibiotics, metformin, antiplatelet agents (</a:t>
            </a:r>
            <a:r>
              <a:rPr lang="en-US" b="1" dirty="0" err="1">
                <a:latin typeface="Arial" panose="020B0604020202020204" pitchFamily="34" charset="0"/>
                <a:cs typeface="Arial" panose="020B0604020202020204" pitchFamily="34" charset="0"/>
              </a:rPr>
              <a:t>clopidogrel</a:t>
            </a:r>
            <a:r>
              <a:rPr lang="en-US" b="1" dirty="0">
                <a:latin typeface="Arial" panose="020B0604020202020204" pitchFamily="34" charset="0"/>
                <a:cs typeface="Arial" panose="020B0604020202020204" pitchFamily="34" charset="0"/>
              </a:rPr>
              <a:t>), anticancer agents (tamoxifen, 5-FU)</a:t>
            </a:r>
          </a:p>
        </p:txBody>
      </p:sp>
    </p:spTree>
    <p:extLst>
      <p:ext uri="{BB962C8B-B14F-4D97-AF65-F5344CB8AC3E}">
        <p14:creationId xmlns:p14="http://schemas.microsoft.com/office/powerpoint/2010/main" val="31910185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51207" y="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 Addressed by Medical Genomics</a:t>
            </a:r>
          </a:p>
        </p:txBody>
      </p:sp>
      <p:sp>
        <p:nvSpPr>
          <p:cNvPr id="6" name="Content Placeholder 5"/>
          <p:cNvSpPr>
            <a:spLocks noGrp="1"/>
          </p:cNvSpPr>
          <p:nvPr>
            <p:ph idx="1"/>
          </p:nvPr>
        </p:nvSpPr>
        <p:spPr>
          <a:xfrm>
            <a:off x="457200" y="1600200"/>
            <a:ext cx="8281358" cy="4791974"/>
          </a:xfrm>
        </p:spPr>
        <p:txBody>
          <a:bodyPr>
            <a:normAutofit fontScale="77500" lnSpcReduction="20000"/>
          </a:bodyPr>
          <a:lstStyle/>
          <a:p>
            <a:r>
              <a:rPr lang="en-US" b="1" dirty="0">
                <a:solidFill>
                  <a:srgbClr val="C00000"/>
                </a:solidFill>
                <a:latin typeface="Arial" panose="020B0604020202020204" pitchFamily="34" charset="0"/>
                <a:cs typeface="Arial" panose="020B0604020202020204" pitchFamily="34" charset="0"/>
              </a:rPr>
              <a:t>Individual risk of disease</a:t>
            </a:r>
          </a:p>
          <a:p>
            <a:pPr lvl="1"/>
            <a:r>
              <a:rPr lang="en-US" b="1" dirty="0">
                <a:latin typeface="Arial" panose="020B0604020202020204" pitchFamily="34" charset="0"/>
                <a:cs typeface="Arial" panose="020B0604020202020204" pitchFamily="34" charset="0"/>
              </a:rPr>
              <a:t>Familial mutations</a:t>
            </a:r>
          </a:p>
          <a:p>
            <a:pPr lvl="1"/>
            <a:r>
              <a:rPr lang="en-US" b="1" dirty="0">
                <a:latin typeface="Arial" panose="020B0604020202020204" pitchFamily="34" charset="0"/>
                <a:cs typeface="Arial" panose="020B0604020202020204" pitchFamily="34" charset="0"/>
              </a:rPr>
              <a:t>SNPs identified by GWAS (</a:t>
            </a:r>
            <a:r>
              <a:rPr lang="en-US" b="1" u="sng" dirty="0">
                <a:latin typeface="Arial" panose="020B0604020202020204" pitchFamily="34" charset="0"/>
                <a:cs typeface="Arial" panose="020B0604020202020204" pitchFamily="34" charset="0"/>
              </a:rPr>
              <a:t>G</a:t>
            </a:r>
            <a:r>
              <a:rPr lang="en-US" b="1" dirty="0">
                <a:latin typeface="Arial" panose="020B0604020202020204" pitchFamily="34" charset="0"/>
                <a:cs typeface="Arial" panose="020B0604020202020204" pitchFamily="34" charset="0"/>
              </a:rPr>
              <a:t>enome-</a:t>
            </a:r>
            <a:r>
              <a:rPr lang="en-US" b="1" u="sng" dirty="0">
                <a:latin typeface="Arial" panose="020B0604020202020204" pitchFamily="34" charset="0"/>
                <a:cs typeface="Arial" panose="020B0604020202020204" pitchFamily="34" charset="0"/>
              </a:rPr>
              <a:t>W</a:t>
            </a:r>
            <a:r>
              <a:rPr lang="en-US" b="1" dirty="0">
                <a:latin typeface="Arial" panose="020B0604020202020204" pitchFamily="34" charset="0"/>
                <a:cs typeface="Arial" panose="020B0604020202020204" pitchFamily="34" charset="0"/>
              </a:rPr>
              <a:t>ide </a:t>
            </a:r>
            <a:r>
              <a:rPr lang="en-US" b="1" u="sng" dirty="0">
                <a:latin typeface="Arial" panose="020B0604020202020204" pitchFamily="34" charset="0"/>
                <a:cs typeface="Arial" panose="020B0604020202020204" pitchFamily="34" charset="0"/>
              </a:rPr>
              <a:t>A</a:t>
            </a:r>
            <a:r>
              <a:rPr lang="en-US" b="1" dirty="0">
                <a:latin typeface="Arial" panose="020B0604020202020204" pitchFamily="34" charset="0"/>
                <a:cs typeface="Arial" panose="020B0604020202020204" pitchFamily="34" charset="0"/>
              </a:rPr>
              <a:t>ssociation </a:t>
            </a:r>
            <a:r>
              <a:rPr lang="en-US" b="1" u="sng" dirty="0">
                <a:latin typeface="Arial" panose="020B0604020202020204" pitchFamily="34" charset="0"/>
                <a:cs typeface="Arial" panose="020B0604020202020204" pitchFamily="34" charset="0"/>
              </a:rPr>
              <a:t>S</a:t>
            </a:r>
            <a:r>
              <a:rPr lang="en-US" b="1" dirty="0">
                <a:latin typeface="Arial" panose="020B0604020202020204" pitchFamily="34" charset="0"/>
                <a:cs typeface="Arial" panose="020B0604020202020204" pitchFamily="34" charset="0"/>
              </a:rPr>
              <a:t>tudies)</a:t>
            </a:r>
          </a:p>
          <a:p>
            <a:r>
              <a:rPr lang="en-US" b="1" dirty="0">
                <a:solidFill>
                  <a:srgbClr val="C00000"/>
                </a:solidFill>
                <a:latin typeface="Arial" panose="020B0604020202020204" pitchFamily="34" charset="0"/>
                <a:cs typeface="Arial" panose="020B0604020202020204" pitchFamily="34" charset="0"/>
              </a:rPr>
              <a:t>Diagnosis of rare genetic disorders</a:t>
            </a:r>
          </a:p>
          <a:p>
            <a:pPr lvl="1"/>
            <a:r>
              <a:rPr lang="en-US" b="1" dirty="0">
                <a:latin typeface="Arial" panose="020B0604020202020204" pitchFamily="34" charset="0"/>
                <a:cs typeface="Arial" panose="020B0604020202020204" pitchFamily="34" charset="0"/>
              </a:rPr>
              <a:t>Exome sequencing (“Medical Exome”  or Whole Exome)</a:t>
            </a:r>
          </a:p>
          <a:p>
            <a:r>
              <a:rPr lang="en-US" b="1" dirty="0">
                <a:solidFill>
                  <a:srgbClr val="C00000"/>
                </a:solidFill>
                <a:latin typeface="Arial" panose="020B0604020202020204" pitchFamily="34" charset="0"/>
                <a:cs typeface="Arial" panose="020B0604020202020204" pitchFamily="34" charset="0"/>
              </a:rPr>
              <a:t>Individual pharmacokinetics of numerous </a:t>
            </a:r>
            <a:r>
              <a:rPr lang="en-US" b="1" dirty="0" smtClean="0">
                <a:solidFill>
                  <a:srgbClr val="C00000"/>
                </a:solidFill>
                <a:latin typeface="Arial" panose="020B0604020202020204" pitchFamily="34" charset="0"/>
                <a:cs typeface="Arial" panose="020B0604020202020204" pitchFamily="34" charset="0"/>
              </a:rPr>
              <a:t>drugs</a:t>
            </a:r>
          </a:p>
          <a:p>
            <a:pPr lvl="1"/>
            <a:r>
              <a:rPr lang="en-US" b="1" dirty="0" smtClean="0">
                <a:latin typeface="Arial" panose="020B0604020202020204" pitchFamily="34" charset="0"/>
                <a:cs typeface="Arial" panose="020B0604020202020204" pitchFamily="34" charset="0"/>
              </a:rPr>
              <a:t>SNPs in </a:t>
            </a:r>
            <a:r>
              <a:rPr lang="en-US" b="1" dirty="0" err="1" smtClean="0">
                <a:latin typeface="Arial" panose="020B0604020202020204" pitchFamily="34" charset="0"/>
                <a:cs typeface="Arial" panose="020B0604020202020204" pitchFamily="34" charset="0"/>
              </a:rPr>
              <a:t>Cyps</a:t>
            </a:r>
            <a:r>
              <a:rPr lang="en-US" b="1" dirty="0" smtClean="0">
                <a:latin typeface="Arial" panose="020B0604020202020204" pitchFamily="34" charset="0"/>
                <a:cs typeface="Arial" panose="020B0604020202020204" pitchFamily="34" charset="0"/>
              </a:rPr>
              <a:t> and other drug metabolizing genes</a:t>
            </a:r>
            <a:endParaRPr lang="en-US" b="1" dirty="0">
              <a:latin typeface="Arial" panose="020B0604020202020204" pitchFamily="34" charset="0"/>
              <a:cs typeface="Arial" panose="020B0604020202020204" pitchFamily="34" charset="0"/>
            </a:endParaRPr>
          </a:p>
          <a:p>
            <a:r>
              <a:rPr lang="en-US" b="1" dirty="0" smtClean="0">
                <a:solidFill>
                  <a:srgbClr val="C00000"/>
                </a:solidFill>
                <a:latin typeface="Arial" panose="020B0604020202020204" pitchFamily="34" charset="0"/>
                <a:cs typeface="Arial" panose="020B0604020202020204" pitchFamily="34" charset="0"/>
              </a:rPr>
              <a:t>Individual </a:t>
            </a:r>
            <a:r>
              <a:rPr lang="en-US" b="1" dirty="0">
                <a:solidFill>
                  <a:srgbClr val="C00000"/>
                </a:solidFill>
                <a:latin typeface="Arial" panose="020B0604020202020204" pitchFamily="34" charset="0"/>
                <a:cs typeface="Arial" panose="020B0604020202020204" pitchFamily="34" charset="0"/>
              </a:rPr>
              <a:t>response to treatment/prognosis</a:t>
            </a:r>
          </a:p>
          <a:p>
            <a:pPr lvl="1"/>
            <a:r>
              <a:rPr lang="en-US" b="1" dirty="0" err="1">
                <a:latin typeface="Arial" panose="020B0604020202020204" pitchFamily="34" charset="0"/>
                <a:cs typeface="Arial" panose="020B0604020202020204" pitchFamily="34" charset="0"/>
              </a:rPr>
              <a:t>Exome</a:t>
            </a:r>
            <a:r>
              <a:rPr lang="en-US" b="1" dirty="0">
                <a:latin typeface="Arial" panose="020B0604020202020204" pitchFamily="34" charset="0"/>
                <a:cs typeface="Arial" panose="020B0604020202020204" pitchFamily="34" charset="0"/>
              </a:rPr>
              <a:t> sequencing</a:t>
            </a:r>
          </a:p>
          <a:p>
            <a:pPr lvl="1"/>
            <a:r>
              <a:rPr lang="en-US" b="1" dirty="0">
                <a:latin typeface="Arial" panose="020B0604020202020204" pitchFamily="34" charset="0"/>
                <a:cs typeface="Arial" panose="020B0604020202020204" pitchFamily="34" charset="0"/>
              </a:rPr>
              <a:t>WGS</a:t>
            </a:r>
          </a:p>
          <a:p>
            <a:pPr lvl="1"/>
            <a:r>
              <a:rPr lang="en-US" b="1" dirty="0" err="1">
                <a:latin typeface="Arial" panose="020B0604020202020204" pitchFamily="34" charset="0"/>
                <a:cs typeface="Arial" panose="020B0604020202020204" pitchFamily="34" charset="0"/>
              </a:rPr>
              <a:t>miRNAs</a:t>
            </a:r>
            <a:endParaRPr lang="en-US" b="1" dirty="0">
              <a:latin typeface="Arial" panose="020B0604020202020204" pitchFamily="34" charset="0"/>
              <a:cs typeface="Arial" panose="020B0604020202020204" pitchFamily="34" charset="0"/>
            </a:endParaRPr>
          </a:p>
          <a:p>
            <a:pPr lvl="1"/>
            <a:r>
              <a:rPr lang="en-US" b="1" dirty="0" err="1">
                <a:latin typeface="Arial" panose="020B0604020202020204" pitchFamily="34" charset="0"/>
                <a:cs typeface="Arial" panose="020B0604020202020204" pitchFamily="34" charset="0"/>
              </a:rPr>
              <a:t>lncRNAs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24571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0" y="28119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Genomic </a:t>
            </a:r>
            <a:r>
              <a:rPr lang="en-US"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tests in clinical use</a:t>
            </a:r>
            <a:endPar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p:txBody>
          <a:bodyPr>
            <a:normAutofit fontScale="62500" lnSpcReduction="20000"/>
          </a:bodyPr>
          <a:lstStyle/>
          <a:p>
            <a:r>
              <a:rPr lang="en-US" b="1" dirty="0">
                <a:solidFill>
                  <a:srgbClr val="C00000"/>
                </a:solidFill>
                <a:latin typeface="Arial" panose="020B0604020202020204" pitchFamily="34" charset="0"/>
                <a:cs typeface="Arial" panose="020B0604020202020204" pitchFamily="34" charset="0"/>
              </a:rPr>
              <a:t>Established tests</a:t>
            </a:r>
          </a:p>
          <a:p>
            <a:pPr lvl="1"/>
            <a:r>
              <a:rPr lang="en-US" b="1" dirty="0">
                <a:latin typeface="Arial" panose="020B0604020202020204" pitchFamily="34" charset="0"/>
                <a:cs typeface="Arial" panose="020B0604020202020204" pitchFamily="34" charset="0"/>
              </a:rPr>
              <a:t>Familial mutations (gene panels, e.g. </a:t>
            </a:r>
            <a:r>
              <a:rPr lang="en-US" b="1" dirty="0" err="1">
                <a:latin typeface="Arial" panose="020B0604020202020204" pitchFamily="34" charset="0"/>
                <a:cs typeface="Arial" panose="020B0604020202020204" pitchFamily="34" charset="0"/>
              </a:rPr>
              <a:t>MyRisk</a:t>
            </a:r>
            <a:r>
              <a:rPr lang="en-US" b="1" dirty="0">
                <a:latin typeface="Arial" panose="020B0604020202020204" pitchFamily="34" charset="0"/>
                <a:cs typeface="Arial" panose="020B0604020202020204" pitchFamily="34" charset="0"/>
              </a:rPr>
              <a:t> 25-gene panel)</a:t>
            </a:r>
          </a:p>
          <a:p>
            <a:pPr lvl="1"/>
            <a:r>
              <a:rPr lang="en-US" b="1" dirty="0">
                <a:latin typeface="Arial" panose="020B0604020202020204" pitchFamily="34" charset="0"/>
                <a:cs typeface="Arial" panose="020B0604020202020204" pitchFamily="34" charset="0"/>
              </a:rPr>
              <a:t>SNPs in genes involved in drug metabolism (pharmacogenomics)</a:t>
            </a:r>
          </a:p>
          <a:p>
            <a:pPr lvl="1"/>
            <a:r>
              <a:rPr lang="en-US" b="1" dirty="0">
                <a:latin typeface="Arial" panose="020B0604020202020204" pitchFamily="34" charset="0"/>
                <a:cs typeface="Arial" panose="020B0604020202020204" pitchFamily="34" charset="0"/>
              </a:rPr>
              <a:t>Multiplex PCR or </a:t>
            </a:r>
            <a:r>
              <a:rPr lang="en-US" b="1" dirty="0" err="1">
                <a:latin typeface="Arial" panose="020B0604020202020204" pitchFamily="34" charset="0"/>
                <a:cs typeface="Arial" panose="020B0604020202020204" pitchFamily="34" charset="0"/>
              </a:rPr>
              <a:t>nanostring</a:t>
            </a:r>
            <a:r>
              <a:rPr lang="en-US" b="1" dirty="0">
                <a:latin typeface="Arial" panose="020B0604020202020204" pitchFamily="34" charset="0"/>
                <a:cs typeface="Arial" panose="020B0604020202020204" pitchFamily="34" charset="0"/>
              </a:rPr>
              <a:t> gene expression panels (</a:t>
            </a:r>
            <a:r>
              <a:rPr lang="en-US" b="1" dirty="0" err="1">
                <a:latin typeface="Arial" panose="020B0604020202020204" pitchFamily="34" charset="0"/>
                <a:cs typeface="Arial" panose="020B0604020202020204" pitchFamily="34" charset="0"/>
              </a:rPr>
              <a:t>Oncotype</a:t>
            </a:r>
            <a:r>
              <a:rPr lang="en-US" b="1" dirty="0">
                <a:latin typeface="Arial" panose="020B0604020202020204" pitchFamily="34" charset="0"/>
                <a:cs typeface="Arial" panose="020B0604020202020204" pitchFamily="34" charset="0"/>
              </a:rPr>
              <a:t> DX for breast cancer, colon cancer, melanoma)</a:t>
            </a:r>
          </a:p>
          <a:p>
            <a:pPr lvl="1"/>
            <a:r>
              <a:rPr lang="en-US" b="1" dirty="0" err="1">
                <a:latin typeface="Arial" panose="020B0604020202020204" pitchFamily="34" charset="0"/>
                <a:cs typeface="Arial" panose="020B0604020202020204" pitchFamily="34" charset="0"/>
              </a:rPr>
              <a:t>Exome</a:t>
            </a:r>
            <a:r>
              <a:rPr lang="en-US" b="1" dirty="0">
                <a:latin typeface="Arial" panose="020B0604020202020204" pitchFamily="34" charset="0"/>
                <a:cs typeface="Arial" panose="020B0604020202020204" pitchFamily="34" charset="0"/>
              </a:rPr>
              <a:t> sequencing (pediatric disorders, cancer)</a:t>
            </a:r>
          </a:p>
          <a:p>
            <a:r>
              <a:rPr lang="en-US" b="1" dirty="0">
                <a:solidFill>
                  <a:srgbClr val="C00000"/>
                </a:solidFill>
                <a:latin typeface="Arial" panose="020B0604020202020204" pitchFamily="34" charset="0"/>
                <a:cs typeface="Arial" panose="020B0604020202020204" pitchFamily="34" charset="0"/>
              </a:rPr>
              <a:t>Investigational tests</a:t>
            </a:r>
          </a:p>
          <a:p>
            <a:pPr lvl="1"/>
            <a:r>
              <a:rPr lang="en-US" b="1" dirty="0">
                <a:latin typeface="Arial" panose="020B0604020202020204" pitchFamily="34" charset="0"/>
                <a:cs typeface="Arial" panose="020B0604020202020204" pitchFamily="34" charset="0"/>
              </a:rPr>
              <a:t>Whole genome sequencing (WGS)</a:t>
            </a:r>
          </a:p>
          <a:p>
            <a:pPr lvl="1"/>
            <a:r>
              <a:rPr lang="en-US" b="1" dirty="0" err="1">
                <a:latin typeface="Arial" panose="020B0604020202020204" pitchFamily="34" charset="0"/>
                <a:cs typeface="Arial" panose="020B0604020202020204" pitchFamily="34" charset="0"/>
              </a:rPr>
              <a:t>RNAseq</a:t>
            </a:r>
            <a:endParaRPr lang="en-US" b="1" dirty="0">
              <a:latin typeface="Arial" panose="020B0604020202020204" pitchFamily="34" charset="0"/>
              <a:cs typeface="Arial" panose="020B0604020202020204" pitchFamily="34" charset="0"/>
            </a:endParaRPr>
          </a:p>
          <a:p>
            <a:pPr lvl="1"/>
            <a:r>
              <a:rPr lang="en-US" b="1" dirty="0" err="1">
                <a:latin typeface="Arial" panose="020B0604020202020204" pitchFamily="34" charset="0"/>
                <a:cs typeface="Arial" panose="020B0604020202020204" pitchFamily="34" charset="0"/>
              </a:rPr>
              <a:t>miRNA</a:t>
            </a:r>
            <a:endParaRPr lang="en-US" b="1" dirty="0">
              <a:latin typeface="Arial" panose="020B0604020202020204" pitchFamily="34" charset="0"/>
              <a:cs typeface="Arial" panose="020B0604020202020204" pitchFamily="34" charset="0"/>
            </a:endParaRPr>
          </a:p>
          <a:p>
            <a:pPr lvl="1"/>
            <a:r>
              <a:rPr lang="en-US" b="1" dirty="0" err="1">
                <a:latin typeface="Arial" panose="020B0604020202020204" pitchFamily="34" charset="0"/>
                <a:cs typeface="Arial" panose="020B0604020202020204" pitchFamily="34" charset="0"/>
              </a:rPr>
              <a:t>lncRNA</a:t>
            </a:r>
            <a:endParaRPr lang="en-US" b="1" dirty="0">
              <a:latin typeface="Arial" panose="020B0604020202020204" pitchFamily="34" charset="0"/>
              <a:cs typeface="Arial" panose="020B0604020202020204" pitchFamily="34" charset="0"/>
            </a:endParaRPr>
          </a:p>
          <a:p>
            <a:pPr lvl="1"/>
            <a:r>
              <a:rPr lang="en-US" b="1" dirty="0" err="1">
                <a:latin typeface="Arial" panose="020B0604020202020204" pitchFamily="34" charset="0"/>
                <a:cs typeface="Arial" panose="020B0604020202020204" pitchFamily="34" charset="0"/>
              </a:rPr>
              <a:t>Methylome</a:t>
            </a:r>
            <a:endParaRPr lang="en-US" b="1" dirty="0">
              <a:latin typeface="Arial" panose="020B0604020202020204" pitchFamily="34" charset="0"/>
              <a:cs typeface="Arial" panose="020B0604020202020204" pitchFamily="34" charset="0"/>
            </a:endParaRPr>
          </a:p>
          <a:p>
            <a:pPr lvl="1"/>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84954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51207" y="421233"/>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data barrier</a:t>
            </a:r>
          </a:p>
        </p:txBody>
      </p:sp>
      <p:sp>
        <p:nvSpPr>
          <p:cNvPr id="6" name="Content Placeholder 5"/>
          <p:cNvSpPr>
            <a:spLocks noGrp="1"/>
          </p:cNvSpPr>
          <p:nvPr>
            <p:ph idx="1"/>
          </p:nvPr>
        </p:nvSpPr>
        <p:spPr>
          <a:xfrm>
            <a:off x="457200" y="1600200"/>
            <a:ext cx="8281358" cy="4791974"/>
          </a:xfrm>
        </p:spPr>
        <p:txBody>
          <a:bodyPr>
            <a:normAutofit fontScale="70000" lnSpcReduction="20000"/>
          </a:bodyPr>
          <a:lstStyle/>
          <a:p>
            <a:r>
              <a:rPr lang="en-US" b="1" dirty="0">
                <a:latin typeface="Arial" panose="020B0604020202020204" pitchFamily="34" charset="0"/>
                <a:cs typeface="Arial" panose="020B0604020202020204" pitchFamily="34" charset="0"/>
              </a:rPr>
              <a:t>1 single human genome sequence = approx. 3.7 billion </a:t>
            </a:r>
            <a:r>
              <a:rPr lang="en-US" b="1" dirty="0" err="1">
                <a:latin typeface="Arial" panose="020B0604020202020204" pitchFamily="34" charset="0"/>
                <a:cs typeface="Arial" panose="020B0604020202020204" pitchFamily="34" charset="0"/>
              </a:rPr>
              <a:t>bp</a:t>
            </a:r>
            <a:r>
              <a:rPr lang="en-US" b="1" dirty="0">
                <a:latin typeface="Arial" panose="020B0604020202020204" pitchFamily="34" charset="0"/>
                <a:cs typeface="Arial" panose="020B0604020202020204" pitchFamily="34" charset="0"/>
              </a:rPr>
              <a:t> = 4 TB</a:t>
            </a:r>
          </a:p>
          <a:p>
            <a:r>
              <a:rPr lang="en-US" b="1" dirty="0">
                <a:latin typeface="Arial" panose="020B0604020202020204" pitchFamily="34" charset="0"/>
                <a:cs typeface="Arial" panose="020B0604020202020204" pitchFamily="34" charset="0"/>
              </a:rPr>
              <a:t>Each needs to be read multiple times (30-500X) in short overlapping stretches which are then aligned to compile “the sequence”</a:t>
            </a:r>
          </a:p>
          <a:p>
            <a:r>
              <a:rPr lang="en-US" b="1" dirty="0">
                <a:latin typeface="Arial" panose="020B0604020202020204" pitchFamily="34" charset="0"/>
                <a:cs typeface="Arial" panose="020B0604020202020204" pitchFamily="34" charset="0"/>
              </a:rPr>
              <a:t>Now this needs to be compared to a “reference” human genome to distinguish “normal” from “variant”</a:t>
            </a:r>
          </a:p>
          <a:p>
            <a:r>
              <a:rPr lang="en-US" b="1" dirty="0">
                <a:latin typeface="Arial" panose="020B0604020202020204" pitchFamily="34" charset="0"/>
                <a:cs typeface="Arial" panose="020B0604020202020204" pitchFamily="34" charset="0"/>
              </a:rPr>
              <a:t>Then the possible consequences of each variation need to be predicted</a:t>
            </a:r>
          </a:p>
          <a:p>
            <a:r>
              <a:rPr lang="en-US" b="1" dirty="0">
                <a:latin typeface="Arial" panose="020B0604020202020204" pitchFamily="34" charset="0"/>
                <a:cs typeface="Arial" panose="020B0604020202020204" pitchFamily="34" charset="0"/>
              </a:rPr>
              <a:t>Multiply all this by the number of patients you wish to study</a:t>
            </a:r>
          </a:p>
          <a:p>
            <a:r>
              <a:rPr lang="en-US" b="1" dirty="0">
                <a:latin typeface="Arial" panose="020B0604020202020204" pitchFamily="34" charset="0"/>
                <a:cs typeface="Arial" panose="020B0604020202020204" pitchFamily="34" charset="0"/>
              </a:rPr>
              <a:t>Then correlate this data with clinical, environmental, epidemiological variables….</a:t>
            </a:r>
            <a:r>
              <a:rPr lang="en-US" b="1" dirty="0">
                <a:solidFill>
                  <a:srgbClr val="C00000"/>
                </a:solidFill>
                <a:latin typeface="Arial" panose="020B0604020202020204" pitchFamily="34" charset="0"/>
                <a:cs typeface="Arial" panose="020B0604020202020204" pitchFamily="34" charset="0"/>
              </a:rPr>
              <a:t> </a:t>
            </a:r>
            <a:r>
              <a:rPr lang="en-US"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before you can draw any meaningful conclusions</a:t>
            </a:r>
          </a:p>
        </p:txBody>
      </p:sp>
    </p:spTree>
    <p:extLst>
      <p:ext uri="{BB962C8B-B14F-4D97-AF65-F5344CB8AC3E}">
        <p14:creationId xmlns:p14="http://schemas.microsoft.com/office/powerpoint/2010/main" val="2513878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0616" y="155245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2" y="64309"/>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“Big Data” analytics are the hidden backbone of precision medicine</a:t>
            </a:r>
          </a:p>
        </p:txBody>
      </p:sp>
      <p:sp>
        <p:nvSpPr>
          <p:cNvPr id="20" name="Content Placeholder 19"/>
          <p:cNvSpPr>
            <a:spLocks noGrp="1"/>
          </p:cNvSpPr>
          <p:nvPr>
            <p:ph idx="1"/>
          </p:nvPr>
        </p:nvSpPr>
        <p:spPr/>
        <p:txBody>
          <a:bodyPr>
            <a:normAutofit fontScale="62500" lnSpcReduction="20000"/>
          </a:bodyPr>
          <a:lstStyle/>
          <a:p>
            <a:r>
              <a:rPr lang="en-US" b="1" u="sng" dirty="0">
                <a:solidFill>
                  <a:srgbClr val="C00000"/>
                </a:solidFill>
                <a:latin typeface="Arial" panose="020B0604020202020204" pitchFamily="34" charset="0"/>
                <a:cs typeface="Arial" panose="020B0604020202020204" pitchFamily="34" charset="0"/>
              </a:rPr>
              <a:t>Class discovery</a:t>
            </a:r>
            <a:r>
              <a:rPr lang="en-US" b="1" dirty="0">
                <a:solidFill>
                  <a:srgbClr val="C00000"/>
                </a:solidFill>
                <a:latin typeface="Arial" panose="020B0604020202020204" pitchFamily="34" charset="0"/>
                <a:cs typeface="Arial" panose="020B0604020202020204" pitchFamily="34" charset="0"/>
              </a:rPr>
              <a:t>: e.g., identification of patient populations with similar characteristics</a:t>
            </a:r>
          </a:p>
          <a:p>
            <a:pPr lvl="1"/>
            <a:r>
              <a:rPr lang="en-US" b="1" dirty="0">
                <a:latin typeface="Arial" panose="020B0604020202020204" pitchFamily="34" charset="0"/>
                <a:cs typeface="Arial" panose="020B0604020202020204" pitchFamily="34" charset="0"/>
              </a:rPr>
              <a:t>Reclassification of patients based on molecular variables correlated with clinical measures</a:t>
            </a:r>
          </a:p>
          <a:p>
            <a:pPr lvl="1"/>
            <a:r>
              <a:rPr lang="en-US" b="1" dirty="0">
                <a:latin typeface="Arial" panose="020B0604020202020204" pitchFamily="34" charset="0"/>
                <a:cs typeface="Arial" panose="020B0604020202020204" pitchFamily="34" charset="0"/>
              </a:rPr>
              <a:t>Multicenter clinical trial design,  “basket” trials</a:t>
            </a:r>
          </a:p>
          <a:p>
            <a:r>
              <a:rPr lang="en-US" b="1" u="sng" dirty="0">
                <a:solidFill>
                  <a:srgbClr val="C00000"/>
                </a:solidFill>
                <a:latin typeface="Arial" panose="020B0604020202020204" pitchFamily="34" charset="0"/>
                <a:cs typeface="Arial" panose="020B0604020202020204" pitchFamily="34" charset="0"/>
              </a:rPr>
              <a:t>Class comparison</a:t>
            </a:r>
            <a:r>
              <a:rPr lang="en-US" b="1" dirty="0">
                <a:solidFill>
                  <a:srgbClr val="C00000"/>
                </a:solidFill>
                <a:latin typeface="Arial" panose="020B0604020202020204" pitchFamily="34" charset="0"/>
                <a:cs typeface="Arial" panose="020B0604020202020204" pitchFamily="34" charset="0"/>
              </a:rPr>
              <a:t>: comparing clinical outcomes or disease prevalence based on multiple variables with large N</a:t>
            </a:r>
          </a:p>
          <a:p>
            <a:pPr lvl="1"/>
            <a:r>
              <a:rPr lang="en-US" b="1" dirty="0">
                <a:latin typeface="Arial" panose="020B0604020202020204" pitchFamily="34" charset="0"/>
                <a:cs typeface="Arial" panose="020B0604020202020204" pitchFamily="34" charset="0"/>
              </a:rPr>
              <a:t>Molecular and classical epidemiology</a:t>
            </a:r>
          </a:p>
          <a:p>
            <a:r>
              <a:rPr lang="en-US" b="1" u="sng" dirty="0">
                <a:solidFill>
                  <a:srgbClr val="C00000"/>
                </a:solidFill>
                <a:latin typeface="Arial" panose="020B0604020202020204" pitchFamily="34" charset="0"/>
                <a:cs typeface="Arial" panose="020B0604020202020204" pitchFamily="34" charset="0"/>
              </a:rPr>
              <a:t>Class prediction</a:t>
            </a:r>
            <a:r>
              <a:rPr lang="en-US" b="1" dirty="0">
                <a:solidFill>
                  <a:srgbClr val="C00000"/>
                </a:solidFill>
                <a:latin typeface="Arial" panose="020B0604020202020204" pitchFamily="34" charset="0"/>
                <a:cs typeface="Arial" panose="020B0604020202020204" pitchFamily="34" charset="0"/>
              </a:rPr>
              <a:t>: predicting clinical outcomes from genomics, non-genomic datasets</a:t>
            </a:r>
          </a:p>
          <a:p>
            <a:r>
              <a:rPr lang="en-US" b="1" u="sng" dirty="0">
                <a:solidFill>
                  <a:srgbClr val="C00000"/>
                </a:solidFill>
                <a:latin typeface="Arial" panose="020B0604020202020204" pitchFamily="34" charset="0"/>
                <a:cs typeface="Arial" panose="020B0604020202020204" pitchFamily="34" charset="0"/>
              </a:rPr>
              <a:t>Identification of actionable trends in health care</a:t>
            </a:r>
          </a:p>
          <a:p>
            <a:pPr lvl="1"/>
            <a:r>
              <a:rPr lang="en-US" b="1" dirty="0">
                <a:latin typeface="Arial" panose="020B0604020202020204" pitchFamily="34" charset="0"/>
                <a:cs typeface="Arial" panose="020B0604020202020204" pitchFamily="34" charset="0"/>
              </a:rPr>
              <a:t>Adverse events in specific patient groups</a:t>
            </a:r>
          </a:p>
          <a:p>
            <a:pPr lvl="1"/>
            <a:r>
              <a:rPr lang="en-US" b="1" dirty="0">
                <a:latin typeface="Arial" panose="020B0604020202020204" pitchFamily="34" charset="0"/>
                <a:cs typeface="Arial" panose="020B0604020202020204" pitchFamily="34" charset="0"/>
              </a:rPr>
              <a:t>Resource usage</a:t>
            </a:r>
          </a:p>
        </p:txBody>
      </p:sp>
    </p:spTree>
    <p:extLst>
      <p:ext uri="{BB962C8B-B14F-4D97-AF65-F5344CB8AC3E}">
        <p14:creationId xmlns:p14="http://schemas.microsoft.com/office/powerpoint/2010/main" val="34319400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2" y="30480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 for Precision Medicine- 1</a:t>
            </a:r>
          </a:p>
        </p:txBody>
      </p:sp>
      <p:sp>
        <p:nvSpPr>
          <p:cNvPr id="20" name="Content Placeholder 19"/>
          <p:cNvSpPr>
            <a:spLocks noGrp="1"/>
          </p:cNvSpPr>
          <p:nvPr>
            <p:ph idx="1"/>
          </p:nvPr>
        </p:nvSpPr>
        <p:spPr>
          <a:xfrm>
            <a:off x="457200" y="1600200"/>
            <a:ext cx="8229600" cy="5029200"/>
          </a:xfrm>
        </p:spPr>
        <p:txBody>
          <a:bodyPr>
            <a:normAutofit fontScale="70000" lnSpcReduction="20000"/>
          </a:bodyPr>
          <a:lstStyle/>
          <a:p>
            <a:r>
              <a:rPr lang="en-US" b="1" dirty="0">
                <a:solidFill>
                  <a:srgbClr val="C00000"/>
                </a:solidFill>
                <a:latin typeface="Arial" panose="020B0604020202020204" pitchFamily="34" charset="0"/>
                <a:cs typeface="Arial" panose="020B0604020202020204" pitchFamily="34" charset="0"/>
              </a:rPr>
              <a:t>Data ontology must be homogeneous and carefully thought out. Need “flexible standardization” for cooperative studies</a:t>
            </a:r>
          </a:p>
          <a:p>
            <a:pPr lvl="1"/>
            <a:r>
              <a:rPr lang="en-US" b="1" dirty="0">
                <a:latin typeface="Arial" panose="020B0604020202020204" pitchFamily="34" charset="0"/>
                <a:cs typeface="Arial" panose="020B0604020202020204" pitchFamily="34" charset="0"/>
              </a:rPr>
              <a:t>EHR mining, natural language search algorithms needed</a:t>
            </a:r>
          </a:p>
          <a:p>
            <a:r>
              <a:rPr lang="en-US" b="1" dirty="0">
                <a:solidFill>
                  <a:srgbClr val="C00000"/>
                </a:solidFill>
                <a:latin typeface="Arial" panose="020B0604020202020204" pitchFamily="34" charset="0"/>
                <a:cs typeface="Arial" panose="020B0604020202020204" pitchFamily="34" charset="0"/>
              </a:rPr>
              <a:t>For genomic datasets (WES, WGS) we DON’T know the phenotypic effect of most genetic variants we discover</a:t>
            </a:r>
          </a:p>
          <a:p>
            <a:pPr lvl="1"/>
            <a:r>
              <a:rPr lang="en-US" b="1" dirty="0">
                <a:latin typeface="Arial" panose="020B0604020202020204" pitchFamily="34" charset="0"/>
                <a:cs typeface="Arial" panose="020B0604020202020204" pitchFamily="34" charset="0"/>
              </a:rPr>
              <a:t>Variants of Unknown Significance (VUS), silent mutations. Different mutations in the same gene can and do have different biological consequences</a:t>
            </a:r>
          </a:p>
          <a:p>
            <a:pPr lvl="1"/>
            <a:r>
              <a:rPr lang="en-US" b="1" dirty="0">
                <a:latin typeface="Arial" panose="020B0604020202020204" pitchFamily="34" charset="0"/>
                <a:cs typeface="Arial" panose="020B0604020202020204" pitchFamily="34" charset="0"/>
              </a:rPr>
              <a:t>Genes work in networks, not in isolation: pathway discovery and pathway annotation are improving but remain somewhat imprecise</a:t>
            </a:r>
          </a:p>
          <a:p>
            <a:pPr lvl="1"/>
            <a:r>
              <a:rPr lang="en-US" b="1" dirty="0">
                <a:latin typeface="Arial" panose="020B0604020202020204" pitchFamily="34" charset="0"/>
                <a:cs typeface="Arial" panose="020B0604020202020204" pitchFamily="34" charset="0"/>
              </a:rPr>
              <a:t>We still need basic science to improve our models to make accurate predictions</a:t>
            </a:r>
          </a:p>
          <a:p>
            <a:pPr lvl="1"/>
            <a:r>
              <a:rPr lang="en-US" b="1" dirty="0">
                <a:latin typeface="Arial" panose="020B0604020202020204" pitchFamily="34" charset="0"/>
                <a:cs typeface="Arial" panose="020B0604020202020204" pitchFamily="34" charset="0"/>
              </a:rPr>
              <a:t>Heterogeneous cell populations require deconvolution or single cell omics</a:t>
            </a:r>
          </a:p>
        </p:txBody>
      </p:sp>
    </p:spTree>
    <p:extLst>
      <p:ext uri="{BB962C8B-B14F-4D97-AF65-F5344CB8AC3E}">
        <p14:creationId xmlns:p14="http://schemas.microsoft.com/office/powerpoint/2010/main" val="23385296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2" y="30480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 for Precision Medicine- 2</a:t>
            </a:r>
          </a:p>
        </p:txBody>
      </p:sp>
      <p:sp>
        <p:nvSpPr>
          <p:cNvPr id="20" name="Content Placeholder 19"/>
          <p:cNvSpPr>
            <a:spLocks noGrp="1"/>
          </p:cNvSpPr>
          <p:nvPr>
            <p:ph idx="1"/>
          </p:nvPr>
        </p:nvSpPr>
        <p:spPr/>
        <p:txBody>
          <a:bodyPr>
            <a:normAutofit fontScale="92500" lnSpcReduction="10000"/>
          </a:bodyPr>
          <a:lstStyle/>
          <a:p>
            <a:r>
              <a:rPr lang="en-US" b="1" dirty="0">
                <a:solidFill>
                  <a:srgbClr val="C00000"/>
                </a:solidFill>
                <a:latin typeface="Arial" panose="020B0604020202020204" pitchFamily="34" charset="0"/>
                <a:cs typeface="Arial" panose="020B0604020202020204" pitchFamily="34" charset="0"/>
              </a:rPr>
              <a:t>Computationally intensive</a:t>
            </a:r>
          </a:p>
          <a:p>
            <a:pPr lvl="1"/>
            <a:r>
              <a:rPr lang="en-US" b="1" dirty="0">
                <a:latin typeface="Arial" panose="020B0604020202020204" pitchFamily="34" charset="0"/>
                <a:cs typeface="Arial" panose="020B0604020202020204" pitchFamily="34" charset="0"/>
              </a:rPr>
              <a:t>Data storage capacity, cloud computing</a:t>
            </a:r>
          </a:p>
          <a:p>
            <a:pPr lvl="1"/>
            <a:r>
              <a:rPr lang="en-US" b="1" dirty="0">
                <a:latin typeface="Arial" panose="020B0604020202020204" pitchFamily="34" charset="0"/>
                <a:cs typeface="Arial" panose="020B0604020202020204" pitchFamily="34" charset="0"/>
              </a:rPr>
              <a:t>Data transfer speeds</a:t>
            </a:r>
          </a:p>
          <a:p>
            <a:r>
              <a:rPr lang="en-US" b="1" dirty="0">
                <a:solidFill>
                  <a:srgbClr val="C00000"/>
                </a:solidFill>
                <a:latin typeface="Arial" panose="020B0604020202020204" pitchFamily="34" charset="0"/>
                <a:cs typeface="Arial" panose="020B0604020202020204" pitchFamily="34" charset="0"/>
              </a:rPr>
              <a:t>Privacy concerns</a:t>
            </a:r>
          </a:p>
          <a:p>
            <a:pPr lvl="1"/>
            <a:r>
              <a:rPr lang="en-US" b="1" dirty="0">
                <a:latin typeface="Arial" panose="020B0604020202020204" pitchFamily="34" charset="0"/>
                <a:cs typeface="Arial" panose="020B0604020202020204" pitchFamily="34" charset="0"/>
              </a:rPr>
              <a:t>Data security is essential (separate servers for outside-facing apps and databases)</a:t>
            </a:r>
          </a:p>
          <a:p>
            <a:pPr lvl="1"/>
            <a:r>
              <a:rPr lang="en-US" b="1" dirty="0">
                <a:latin typeface="Arial" panose="020B0604020202020204" pitchFamily="34" charset="0"/>
                <a:cs typeface="Arial" panose="020B0604020202020204" pitchFamily="34" charset="0"/>
              </a:rPr>
              <a:t>Need for encryption - GPID</a:t>
            </a:r>
          </a:p>
          <a:p>
            <a:pPr lvl="1"/>
            <a:r>
              <a:rPr lang="en-US" b="1" dirty="0">
                <a:latin typeface="Arial" panose="020B0604020202020204" pitchFamily="34" charset="0"/>
                <a:cs typeface="Arial" panose="020B0604020202020204" pitchFamily="34" charset="0"/>
              </a:rPr>
              <a:t>Consent needed for use of PHI. Standard consents</a:t>
            </a:r>
          </a:p>
        </p:txBody>
      </p:sp>
    </p:spTree>
    <p:extLst>
      <p:ext uri="{BB962C8B-B14F-4D97-AF65-F5344CB8AC3E}">
        <p14:creationId xmlns:p14="http://schemas.microsoft.com/office/powerpoint/2010/main" val="826536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2" y="30480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 for Precision Medicine- 3</a:t>
            </a:r>
          </a:p>
        </p:txBody>
      </p:sp>
      <p:sp>
        <p:nvSpPr>
          <p:cNvPr id="20" name="Content Placeholder 19"/>
          <p:cNvSpPr>
            <a:spLocks noGrp="1"/>
          </p:cNvSpPr>
          <p:nvPr>
            <p:ph idx="1"/>
          </p:nvPr>
        </p:nvSpPr>
        <p:spPr/>
        <p:txBody>
          <a:bodyPr>
            <a:normAutofit lnSpcReduction="10000"/>
          </a:bodyPr>
          <a:lstStyle/>
          <a:p>
            <a:r>
              <a:rPr lang="en-US" b="1" dirty="0">
                <a:solidFill>
                  <a:srgbClr val="C00000"/>
                </a:solidFill>
                <a:latin typeface="Arial" panose="020B0604020202020204" pitchFamily="34" charset="0"/>
                <a:cs typeface="Arial" panose="020B0604020202020204" pitchFamily="34" charset="0"/>
              </a:rPr>
              <a:t>Patient selection</a:t>
            </a:r>
          </a:p>
          <a:p>
            <a:pPr lvl="1"/>
            <a:r>
              <a:rPr lang="en-US" b="1" dirty="0">
                <a:latin typeface="Arial" panose="020B0604020202020204" pitchFamily="34" charset="0"/>
                <a:cs typeface="Arial" panose="020B0604020202020204" pitchFamily="34" charset="0"/>
              </a:rPr>
              <a:t>Who needs what tests?</a:t>
            </a:r>
          </a:p>
          <a:p>
            <a:pPr lvl="1"/>
            <a:r>
              <a:rPr lang="en-US" b="1" dirty="0">
                <a:latin typeface="Arial" panose="020B0604020202020204" pitchFamily="34" charset="0"/>
                <a:cs typeface="Arial" panose="020B0604020202020204" pitchFamily="34" charset="0"/>
              </a:rPr>
              <a:t>Role of specialists in medical genetics</a:t>
            </a:r>
          </a:p>
          <a:p>
            <a:r>
              <a:rPr lang="en-US" b="1" dirty="0">
                <a:solidFill>
                  <a:srgbClr val="C00000"/>
                </a:solidFill>
                <a:latin typeface="Arial" panose="020B0604020202020204" pitchFamily="34" charset="0"/>
                <a:cs typeface="Arial" panose="020B0604020202020204" pitchFamily="34" charset="0"/>
              </a:rPr>
              <a:t>Result interpretation and explanation</a:t>
            </a:r>
          </a:p>
          <a:p>
            <a:pPr lvl="1"/>
            <a:r>
              <a:rPr lang="en-US" b="1" dirty="0">
                <a:latin typeface="Arial" panose="020B0604020202020204" pitchFamily="34" charset="0"/>
                <a:cs typeface="Arial" panose="020B0604020202020204" pitchFamily="34" charset="0"/>
              </a:rPr>
              <a:t>“What do these results mean?” Need to communicate results in an accurate, understandable way that takes into account patient and family concerns</a:t>
            </a:r>
          </a:p>
          <a:p>
            <a:pPr lvl="1"/>
            <a:r>
              <a:rPr lang="en-US" b="1" dirty="0">
                <a:latin typeface="Arial" panose="020B0604020202020204" pitchFamily="34" charset="0"/>
                <a:cs typeface="Arial" panose="020B0604020202020204" pitchFamily="34" charset="0"/>
              </a:rPr>
              <a:t>Role of genetics counselors</a:t>
            </a:r>
          </a:p>
        </p:txBody>
      </p:sp>
    </p:spTree>
    <p:extLst>
      <p:ext uri="{BB962C8B-B14F-4D97-AF65-F5344CB8AC3E}">
        <p14:creationId xmlns:p14="http://schemas.microsoft.com/office/powerpoint/2010/main" val="4277813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87680" y="99060"/>
            <a:ext cx="8153400" cy="1143000"/>
          </a:xfrm>
        </p:spPr>
        <p:txBody>
          <a:bodyPr/>
          <a:lstStyle/>
          <a:p>
            <a:r>
              <a:rPr lang="en-US"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How can we use genomic information in treatment?</a:t>
            </a:r>
          </a:p>
        </p:txBody>
      </p:sp>
      <p:sp>
        <p:nvSpPr>
          <p:cNvPr id="16387" name="Rectangle 3"/>
          <p:cNvSpPr>
            <a:spLocks noGrp="1" noChangeArrowheads="1"/>
          </p:cNvSpPr>
          <p:nvPr>
            <p:ph type="body" idx="1"/>
          </p:nvPr>
        </p:nvSpPr>
        <p:spPr>
          <a:xfrm>
            <a:off x="678180" y="1516380"/>
            <a:ext cx="7772400" cy="4114800"/>
          </a:xfrm>
        </p:spPr>
        <p:txBody>
          <a:bodyPr/>
          <a:lstStyle/>
          <a:p>
            <a:r>
              <a:rPr lang="en-US" sz="2400" dirty="0" smtClean="0">
                <a:latin typeface="Arial" pitchFamily="34" charset="0"/>
                <a:cs typeface="Arial" pitchFamily="34" charset="0"/>
              </a:rPr>
              <a:t>We are rapidly accumulating data on the mutational and gene expression landscapes of individual tumors</a:t>
            </a:r>
          </a:p>
          <a:p>
            <a:r>
              <a:rPr lang="en-US" sz="2400" dirty="0" smtClean="0">
                <a:latin typeface="Arial" pitchFamily="34" charset="0"/>
                <a:cs typeface="Arial" pitchFamily="34" charset="0"/>
              </a:rPr>
              <a:t>Some mutations are “actionable”, meaning they are correlated with response to specific therapeutic agents</a:t>
            </a:r>
          </a:p>
          <a:p>
            <a:r>
              <a:rPr lang="en-US" sz="2400" dirty="0" smtClean="0">
                <a:latin typeface="Arial" pitchFamily="34" charset="0"/>
                <a:cs typeface="Arial" pitchFamily="34" charset="0"/>
              </a:rPr>
              <a:t>However, others are </a:t>
            </a:r>
            <a:r>
              <a:rPr lang="en-US" sz="2400" dirty="0" err="1" smtClean="0">
                <a:latin typeface="Arial" pitchFamily="34" charset="0"/>
                <a:cs typeface="Arial" pitchFamily="34" charset="0"/>
              </a:rPr>
              <a:t>neomorphs</a:t>
            </a:r>
            <a:r>
              <a:rPr lang="en-US" sz="2400" dirty="0" smtClean="0">
                <a:latin typeface="Arial" pitchFamily="34" charset="0"/>
                <a:cs typeface="Arial" pitchFamily="34" charset="0"/>
              </a:rPr>
              <a:t>. They affect important genes, but we don’t know how they affect sensitivity to therapeutic agents</a:t>
            </a:r>
          </a:p>
          <a:p>
            <a:r>
              <a:rPr lang="en-US" sz="2400" dirty="0" err="1" smtClean="0">
                <a:latin typeface="Arial" pitchFamily="34" charset="0"/>
                <a:cs typeface="Arial" pitchFamily="34" charset="0"/>
              </a:rPr>
              <a:t>Neomorphs</a:t>
            </a:r>
            <a:r>
              <a:rPr lang="en-US" sz="2400" dirty="0" smtClean="0">
                <a:latin typeface="Arial" pitchFamily="34" charset="0"/>
                <a:cs typeface="Arial" pitchFamily="34" charset="0"/>
              </a:rPr>
              <a:t> often evolve during treatment</a:t>
            </a:r>
          </a:p>
          <a:p>
            <a:r>
              <a:rPr lang="en-US" sz="2400" dirty="0" smtClean="0">
                <a:latin typeface="Arial" pitchFamily="34" charset="0"/>
                <a:cs typeface="Arial" pitchFamily="34" charset="0"/>
              </a:rPr>
              <a:t>Need for methods to predict the effect of mutations</a:t>
            </a:r>
          </a:p>
          <a:p>
            <a:r>
              <a:rPr lang="en-US" sz="2400" dirty="0" smtClean="0">
                <a:latin typeface="Arial" pitchFamily="34" charset="0"/>
                <a:cs typeface="Arial" pitchFamily="34" charset="0"/>
              </a:rPr>
              <a:t>Several algorithms have been developed, but none is perfect</a:t>
            </a:r>
          </a:p>
        </p:txBody>
      </p:sp>
      <p:cxnSp>
        <p:nvCxnSpPr>
          <p:cNvPr id="4" name="Straight Connector 3"/>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8457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3"/>
          <p:cNvSpPr txBox="1">
            <a:spLocks/>
          </p:cNvSpPr>
          <p:nvPr/>
        </p:nvSpPr>
        <p:spPr>
          <a:xfrm>
            <a:off x="0" y="38100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“Magic Bullet” idea</a:t>
            </a:r>
            <a:endParaRPr lang="en-US"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643448"/>
            <a:ext cx="7772400" cy="4114800"/>
          </a:xfrm>
        </p:spPr>
        <p:txBody>
          <a:bodyPr/>
          <a:lstStyle/>
          <a:p>
            <a:r>
              <a:rPr lang="en-US" sz="2400" dirty="0" smtClean="0">
                <a:latin typeface="Arial" panose="020B0604020202020204" pitchFamily="34" charset="0"/>
                <a:cs typeface="Arial" panose="020B0604020202020204" pitchFamily="34" charset="0"/>
              </a:rPr>
              <a:t>Although this concept is useful to describe drugs with high specificity (e.g. a monoclonal antibody-drug conjugate, or a targeted kinase inhibitor), it has had unintended consequences</a:t>
            </a:r>
          </a:p>
          <a:p>
            <a:r>
              <a:rPr lang="en-US" sz="2400" dirty="0" smtClean="0">
                <a:latin typeface="Arial" panose="020B0604020202020204" pitchFamily="34" charset="0"/>
                <a:cs typeface="Arial" panose="020B0604020202020204" pitchFamily="34" charset="0"/>
              </a:rPr>
              <a:t>By analogy with infectious diseases, the public (and many physicians and scientists) developed the concept that someday, a “magic bullet” could be found that cures all cancers, exploiting a common weakness of all cancer cells</a:t>
            </a:r>
          </a:p>
          <a:p>
            <a:r>
              <a:rPr lang="en-US" sz="2400" dirty="0" smtClean="0">
                <a:latin typeface="Arial" panose="020B0604020202020204" pitchFamily="34" charset="0"/>
                <a:cs typeface="Arial" panose="020B0604020202020204" pitchFamily="34" charset="0"/>
              </a:rPr>
              <a:t>This erroneous concept is still widespread and internet memes propagate it</a:t>
            </a:r>
          </a:p>
          <a:p>
            <a:r>
              <a:rPr lang="en-US" sz="2400" dirty="0">
                <a:latin typeface="Arial" panose="020B0604020202020204" pitchFamily="34" charset="0"/>
                <a:cs typeface="Arial" panose="020B0604020202020204" pitchFamily="34" charset="0"/>
                <a:hlinkClick r:id="rId3"/>
              </a:rPr>
              <a:t>http://</a:t>
            </a:r>
            <a:r>
              <a:rPr lang="en-US" sz="2400" dirty="0" smtClean="0">
                <a:latin typeface="Arial" panose="020B0604020202020204" pitchFamily="34" charset="0"/>
                <a:cs typeface="Arial" panose="020B0604020202020204" pitchFamily="34" charset="0"/>
                <a:hlinkClick r:id="rId3"/>
              </a:rPr>
              <a:t>www.cancertreatmentwatch.org/q/conspiracy.shtml</a:t>
            </a:r>
            <a:endParaRPr 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0933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3866900"/>
            <a:ext cx="7772400" cy="1362075"/>
          </a:xfrm>
        </p:spPr>
        <p:txBody>
          <a:bodyPr/>
          <a:lstStyle/>
          <a:p>
            <a:r>
              <a:rPr lang="en-US" sz="3200" b="0" dirty="0" smtClean="0">
                <a:solidFill>
                  <a:srgbClr val="C00000"/>
                </a:solidFill>
                <a:latin typeface="Arial" panose="020B0604020202020204" pitchFamily="34" charset="0"/>
                <a:cs typeface="Arial" panose="020B0604020202020204" pitchFamily="34" charset="0"/>
              </a:rPr>
              <a:t>From MAGIC BULLETS TO RATIONAL COMBINATIONs</a:t>
            </a:r>
            <a:endParaRPr lang="en-US" sz="3200" b="0" dirty="0">
              <a:solidFill>
                <a:srgbClr val="C00000"/>
              </a:solidFill>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a:xfrm>
            <a:off x="722313" y="1928813"/>
            <a:ext cx="7772400" cy="1500187"/>
          </a:xfrm>
        </p:spPr>
        <p:txBody>
          <a:bodyPr/>
          <a:lstStyle/>
          <a:p>
            <a:r>
              <a:rPr lang="en-US"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EVOLUTION OF CANCER </a:t>
            </a: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DRUG DEVELOPMENT</a:t>
            </a:r>
          </a:p>
          <a:p>
            <a:endPar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0910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000" y="132367"/>
            <a:ext cx="8676000" cy="1143000"/>
          </a:xfrm>
        </p:spPr>
        <p:txBody>
          <a:bodyPr>
            <a:noAutofit/>
          </a:bodyPr>
          <a:lstStyle/>
          <a:p>
            <a:r>
              <a:rPr lang="en-US" sz="3200" b="1" dirty="0" smtClean="0">
                <a:effectLst>
                  <a:outerShdw blurRad="38100" dist="38100" dir="2700000" algn="tl">
                    <a:srgbClr val="000000">
                      <a:alpha val="43137"/>
                    </a:srgbClr>
                  </a:outerShdw>
                </a:effectLst>
              </a:rPr>
              <a:t>The traditional “Clinical Trial and Error” drug development is highly inefficient</a:t>
            </a:r>
            <a:endParaRPr lang="en-US" sz="3200" dirty="0">
              <a:effectLst>
                <a:outerShdw blurRad="38100" dist="38100" dir="2700000" algn="tl">
                  <a:srgbClr val="000000">
                    <a:alpha val="43137"/>
                  </a:srgbClr>
                </a:outerShdw>
              </a:effectLst>
            </a:endParaRPr>
          </a:p>
        </p:txBody>
      </p:sp>
      <p:sp>
        <p:nvSpPr>
          <p:cNvPr id="6" name="Content Placeholder 5"/>
          <p:cNvSpPr>
            <a:spLocks noGrp="1"/>
          </p:cNvSpPr>
          <p:nvPr>
            <p:ph sz="half" idx="2"/>
          </p:nvPr>
        </p:nvSpPr>
        <p:spPr>
          <a:xfrm>
            <a:off x="4648200" y="1600200"/>
            <a:ext cx="4038600" cy="4690872"/>
          </a:xfrm>
        </p:spPr>
        <p:txBody>
          <a:bodyPr>
            <a:normAutofit fontScale="85000" lnSpcReduction="20000"/>
          </a:bodyPr>
          <a:lstStyle/>
          <a:p>
            <a:r>
              <a:rPr lang="en-US" dirty="0" smtClean="0"/>
              <a:t>This traditional “trial and error”  process has a </a:t>
            </a:r>
            <a:r>
              <a:rPr lang="en-US" u="sng" dirty="0" smtClean="0"/>
              <a:t>95% failure rate</a:t>
            </a:r>
            <a:r>
              <a:rPr lang="en-US" dirty="0" smtClean="0"/>
              <a:t>, in large part because it is based on incomplete and often partially incorrect scientific knowledge</a:t>
            </a:r>
          </a:p>
          <a:p>
            <a:r>
              <a:rPr lang="en-US" dirty="0" smtClean="0"/>
              <a:t>Clinical and basic investigators operate in parallel silos with significant language barriers</a:t>
            </a:r>
          </a:p>
          <a:p>
            <a:r>
              <a:rPr lang="en-US" dirty="0" smtClean="0"/>
              <a:t>Neither industry nor academia can bridge this gap alone</a:t>
            </a:r>
          </a:p>
        </p:txBody>
      </p:sp>
      <p:cxnSp>
        <p:nvCxnSpPr>
          <p:cNvPr id="4" name="Straight Connector 3"/>
          <p:cNvCxnSpPr/>
          <p:nvPr/>
        </p:nvCxnSpPr>
        <p:spPr>
          <a:xfrm>
            <a:off x="0" y="1437783"/>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p:txBody>
          <a:bodyPr>
            <a:normAutofit fontScale="85000" lnSpcReduction="20000"/>
          </a:bodyPr>
          <a:lstStyle/>
          <a:p>
            <a:r>
              <a:rPr lang="en-US" dirty="0" smtClean="0"/>
              <a:t>The development of a novel medical intervention (new drug, device, test) that is reasonably SAFE and EFFECTIVE is extremely difficult and expensive: on average, it requires 14 years and $</a:t>
            </a:r>
            <a:r>
              <a:rPr lang="en-US" dirty="0" smtClean="0"/>
              <a:t>2 billion</a:t>
            </a:r>
            <a:r>
              <a:rPr lang="en-US" dirty="0" smtClean="0"/>
              <a:t>, </a:t>
            </a:r>
            <a:r>
              <a:rPr lang="en-US" u="sng" dirty="0" smtClean="0"/>
              <a:t>not including the basic research </a:t>
            </a:r>
            <a:r>
              <a:rPr lang="en-US" dirty="0" smtClean="0"/>
              <a:t>that generates the initial concept</a:t>
            </a:r>
            <a:endParaRPr lang="en-US" dirty="0"/>
          </a:p>
        </p:txBody>
      </p:sp>
    </p:spTree>
    <p:extLst>
      <p:ext uri="{BB962C8B-B14F-4D97-AF65-F5344CB8AC3E}">
        <p14:creationId xmlns:p14="http://schemas.microsoft.com/office/powerpoint/2010/main" val="42868802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36"/>
            <a:ext cx="8229600" cy="1143000"/>
          </a:xfrm>
        </p:spPr>
        <p:txBody>
          <a:bodyPr>
            <a:noAutofit/>
          </a:bodyPr>
          <a:lstStyle/>
          <a:p>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Medical Research Workflow:</a:t>
            </a:r>
            <a:b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Traditional Vs. Translational</a:t>
            </a:r>
            <a:endParaRPr lang="en-US" sz="3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4" name="Straight Connector 3"/>
          <p:cNvCxnSpPr/>
          <p:nvPr/>
        </p:nvCxnSpPr>
        <p:spPr>
          <a:xfrm>
            <a:off x="0" y="115437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8"/>
          <p:cNvGraphicFramePr>
            <a:graphicFrameLocks noGrp="1"/>
          </p:cNvGraphicFramePr>
          <p:nvPr>
            <p:ph idx="1"/>
            <p:extLst>
              <p:ext uri="{D42A27DB-BD31-4B8C-83A1-F6EECF244321}">
                <p14:modId xmlns:p14="http://schemas.microsoft.com/office/powerpoint/2010/main" val="1406446737"/>
              </p:ext>
            </p:extLst>
          </p:nvPr>
        </p:nvGraphicFramePr>
        <p:xfrm>
          <a:off x="618688" y="1222695"/>
          <a:ext cx="7906624" cy="4028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ounded Rectangle 9"/>
          <p:cNvSpPr/>
          <p:nvPr/>
        </p:nvSpPr>
        <p:spPr>
          <a:xfrm>
            <a:off x="318782" y="5318620"/>
            <a:ext cx="1627464" cy="755009"/>
          </a:xfrm>
          <a:prstGeom prst="roundRect">
            <a:avLst/>
          </a:prstGeom>
          <a:solidFill>
            <a:srgbClr val="7030A0"/>
          </a:solidFill>
          <a:ln>
            <a:solidFill>
              <a:srgbClr val="FF99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rgbClr val="FF9900"/>
                </a:solidFill>
                <a:latin typeface="Arial" panose="020B0604020202020204" pitchFamily="34" charset="0"/>
                <a:cs typeface="Arial" panose="020B0604020202020204" pitchFamily="34" charset="0"/>
              </a:rPr>
              <a:t>Safety</a:t>
            </a:r>
          </a:p>
          <a:p>
            <a:pPr algn="ctr"/>
            <a:r>
              <a:rPr lang="en-US" dirty="0" smtClean="0">
                <a:solidFill>
                  <a:srgbClr val="FF9900"/>
                </a:solidFill>
                <a:latin typeface="Arial" panose="020B0604020202020204" pitchFamily="34" charset="0"/>
                <a:cs typeface="Arial" panose="020B0604020202020204" pitchFamily="34" charset="0"/>
              </a:rPr>
              <a:t>Efficacy</a:t>
            </a:r>
            <a:endParaRPr lang="en-US" dirty="0">
              <a:solidFill>
                <a:srgbClr val="FF9900"/>
              </a:solidFill>
              <a:latin typeface="Arial" panose="020B0604020202020204" pitchFamily="34" charset="0"/>
              <a:cs typeface="Arial" panose="020B0604020202020204" pitchFamily="34" charset="0"/>
            </a:endParaRPr>
          </a:p>
        </p:txBody>
      </p:sp>
      <p:sp>
        <p:nvSpPr>
          <p:cNvPr id="11" name="Rounded Rectangle 10"/>
          <p:cNvSpPr/>
          <p:nvPr/>
        </p:nvSpPr>
        <p:spPr>
          <a:xfrm>
            <a:off x="1946245" y="5134064"/>
            <a:ext cx="6677637" cy="1107346"/>
          </a:xfrm>
          <a:prstGeom prst="roundRect">
            <a:avLst/>
          </a:prstGeom>
          <a:solidFill>
            <a:schemeClr val="bg1"/>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endParaRPr lang="en-US" b="1" dirty="0" smtClean="0">
              <a:solidFill>
                <a:srgbClr val="7030A0"/>
              </a:solidFill>
            </a:endParaRPr>
          </a:p>
          <a:p>
            <a:pPr marL="285750" indent="-285750">
              <a:buFont typeface="Arial" panose="020B0604020202020204" pitchFamily="34" charset="0"/>
              <a:buChar char="•"/>
            </a:pPr>
            <a:r>
              <a:rPr lang="en-US" sz="1600" b="1" dirty="0" smtClean="0">
                <a:solidFill>
                  <a:srgbClr val="7030A0"/>
                </a:solidFill>
                <a:latin typeface="Arial" panose="020B0604020202020204" pitchFamily="34" charset="0"/>
                <a:cs typeface="Arial" panose="020B0604020202020204" pitchFamily="34" charset="0"/>
              </a:rPr>
              <a:t>Unexpected toxicities</a:t>
            </a:r>
          </a:p>
          <a:p>
            <a:pPr marL="285750" indent="-285750">
              <a:buFont typeface="Arial" panose="020B0604020202020204" pitchFamily="34" charset="0"/>
              <a:buChar char="•"/>
            </a:pPr>
            <a:r>
              <a:rPr lang="en-US" sz="1600" b="1" dirty="0" smtClean="0">
                <a:solidFill>
                  <a:srgbClr val="7030A0"/>
                </a:solidFill>
                <a:latin typeface="Arial" panose="020B0604020202020204" pitchFamily="34" charset="0"/>
                <a:cs typeface="Arial" panose="020B0604020202020204" pitchFamily="34" charset="0"/>
              </a:rPr>
              <a:t>Lack of efficacy</a:t>
            </a:r>
          </a:p>
          <a:p>
            <a:pPr marL="285750" indent="-285750">
              <a:buFont typeface="Arial" panose="020B0604020202020204" pitchFamily="34" charset="0"/>
              <a:buChar char="•"/>
            </a:pPr>
            <a:r>
              <a:rPr lang="en-US" sz="1600" b="1" dirty="0" smtClean="0">
                <a:solidFill>
                  <a:srgbClr val="7030A0"/>
                </a:solidFill>
                <a:latin typeface="Arial" panose="020B0604020202020204" pitchFamily="34" charset="0"/>
                <a:cs typeface="Arial" panose="020B0604020202020204" pitchFamily="34" charset="0"/>
              </a:rPr>
              <a:t>Efficacy limited to a subset of patients</a:t>
            </a:r>
          </a:p>
          <a:p>
            <a:pPr algn="ctr"/>
            <a:endParaRPr lang="en-US" b="1" dirty="0">
              <a:solidFill>
                <a:srgbClr val="7030A0"/>
              </a:solidFill>
            </a:endParaRPr>
          </a:p>
        </p:txBody>
      </p:sp>
    </p:spTree>
    <p:extLst>
      <p:ext uri="{BB962C8B-B14F-4D97-AF65-F5344CB8AC3E}">
        <p14:creationId xmlns:p14="http://schemas.microsoft.com/office/powerpoint/2010/main" val="12166736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80"/>
            <a:ext cx="8229600" cy="1143000"/>
          </a:xfrm>
        </p:spPr>
        <p:txBody>
          <a:bodyPr>
            <a:noAutofit/>
          </a:bodyPr>
          <a:lstStyle/>
          <a:p>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Medical Research Workflow:</a:t>
            </a:r>
            <a:b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Traditional Vs. Translational</a:t>
            </a:r>
            <a:endParaRPr lang="en-US" sz="3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4" name="Straight Connector 3"/>
          <p:cNvCxnSpPr/>
          <p:nvPr/>
        </p:nvCxnSpPr>
        <p:spPr>
          <a:xfrm>
            <a:off x="0" y="115437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8"/>
          <p:cNvGraphicFramePr>
            <a:graphicFrameLocks noGrp="1"/>
          </p:cNvGraphicFramePr>
          <p:nvPr>
            <p:ph idx="1"/>
            <p:extLst>
              <p:ext uri="{D42A27DB-BD31-4B8C-83A1-F6EECF244321}">
                <p14:modId xmlns:p14="http://schemas.microsoft.com/office/powerpoint/2010/main" val="820327449"/>
              </p:ext>
            </p:extLst>
          </p:nvPr>
        </p:nvGraphicFramePr>
        <p:xfrm>
          <a:off x="2164912" y="1216906"/>
          <a:ext cx="6750488" cy="4028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ounded Rectangle 9"/>
          <p:cNvSpPr/>
          <p:nvPr/>
        </p:nvSpPr>
        <p:spPr>
          <a:xfrm>
            <a:off x="1901885" y="5318620"/>
            <a:ext cx="1627464" cy="755009"/>
          </a:xfrm>
          <a:prstGeom prst="roundRect">
            <a:avLst/>
          </a:prstGeom>
          <a:solidFill>
            <a:srgbClr val="7030A0"/>
          </a:solidFill>
          <a:ln>
            <a:solidFill>
              <a:srgbClr val="FF99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rgbClr val="FF9900"/>
                </a:solidFill>
                <a:latin typeface="Arial" panose="020B0604020202020204" pitchFamily="34" charset="0"/>
                <a:cs typeface="Arial" panose="020B0604020202020204" pitchFamily="34" charset="0"/>
              </a:rPr>
              <a:t>Safety</a:t>
            </a:r>
          </a:p>
          <a:p>
            <a:pPr algn="ctr"/>
            <a:r>
              <a:rPr lang="en-US" dirty="0" smtClean="0">
                <a:solidFill>
                  <a:srgbClr val="FF9900"/>
                </a:solidFill>
                <a:latin typeface="Arial" panose="020B0604020202020204" pitchFamily="34" charset="0"/>
                <a:cs typeface="Arial" panose="020B0604020202020204" pitchFamily="34" charset="0"/>
              </a:rPr>
              <a:t>Efficacy</a:t>
            </a:r>
            <a:endParaRPr lang="en-US" dirty="0">
              <a:solidFill>
                <a:srgbClr val="FF9900"/>
              </a:solidFill>
              <a:latin typeface="Arial" panose="020B0604020202020204" pitchFamily="34" charset="0"/>
              <a:cs typeface="Arial" panose="020B0604020202020204" pitchFamily="34" charset="0"/>
            </a:endParaRPr>
          </a:p>
        </p:txBody>
      </p:sp>
      <p:sp>
        <p:nvSpPr>
          <p:cNvPr id="11" name="Rounded Rectangle 10"/>
          <p:cNvSpPr/>
          <p:nvPr/>
        </p:nvSpPr>
        <p:spPr>
          <a:xfrm>
            <a:off x="3529349" y="5134064"/>
            <a:ext cx="5422930" cy="1107346"/>
          </a:xfrm>
          <a:prstGeom prst="roundRect">
            <a:avLst/>
          </a:prstGeom>
          <a:solidFill>
            <a:schemeClr val="bg1"/>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endParaRPr lang="en-US" b="1" dirty="0" smtClean="0">
              <a:solidFill>
                <a:srgbClr val="7030A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1" dirty="0" smtClean="0">
              <a:solidFill>
                <a:srgbClr val="7030A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smtClean="0">
                <a:solidFill>
                  <a:srgbClr val="7030A0"/>
                </a:solidFill>
                <a:latin typeface="Arial" panose="020B0604020202020204" pitchFamily="34" charset="0"/>
                <a:cs typeface="Arial" panose="020B0604020202020204" pitchFamily="34" charset="0"/>
              </a:rPr>
              <a:t>Delivery to patients/communities</a:t>
            </a:r>
            <a:endParaRPr lang="en-US" sz="1400" b="1" dirty="0">
              <a:solidFill>
                <a:srgbClr val="7030A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smtClean="0">
                <a:solidFill>
                  <a:srgbClr val="7030A0"/>
                </a:solidFill>
                <a:latin typeface="Arial" panose="020B0604020202020204" pitchFamily="34" charset="0"/>
                <a:cs typeface="Arial" panose="020B0604020202020204" pitchFamily="34" charset="0"/>
              </a:rPr>
              <a:t>Real world clinical use of new intervention</a:t>
            </a:r>
          </a:p>
          <a:p>
            <a:pPr marL="285750" indent="-285750">
              <a:buFont typeface="Arial" panose="020B0604020202020204" pitchFamily="34" charset="0"/>
              <a:buChar char="•"/>
            </a:pPr>
            <a:r>
              <a:rPr lang="en-US" sz="1400" b="1" dirty="0" smtClean="0">
                <a:solidFill>
                  <a:srgbClr val="7030A0"/>
                </a:solidFill>
                <a:latin typeface="Arial" panose="020B0604020202020204" pitchFamily="34" charset="0"/>
                <a:cs typeface="Arial" panose="020B0604020202020204" pitchFamily="34" charset="0"/>
              </a:rPr>
              <a:t>Post-marketing studies (rare side effects, genetic variability in safety/efficacy)</a:t>
            </a:r>
          </a:p>
          <a:p>
            <a:pPr marL="285750" indent="-285750">
              <a:buFont typeface="Arial" panose="020B0604020202020204" pitchFamily="34" charset="0"/>
              <a:buChar char="•"/>
            </a:pPr>
            <a:endParaRPr lang="en-US" b="1" dirty="0" smtClean="0">
              <a:solidFill>
                <a:srgbClr val="7030A0"/>
              </a:solidFill>
              <a:latin typeface="Arial" panose="020B0604020202020204" pitchFamily="34" charset="0"/>
              <a:cs typeface="Arial" panose="020B0604020202020204" pitchFamily="34" charset="0"/>
            </a:endParaRPr>
          </a:p>
          <a:p>
            <a:pPr algn="ctr"/>
            <a:endParaRPr lang="en-US" b="1" dirty="0">
              <a:solidFill>
                <a:srgbClr val="7030A0"/>
              </a:solidFill>
              <a:latin typeface="Arial" panose="020B0604020202020204" pitchFamily="34" charset="0"/>
              <a:cs typeface="Arial" panose="020B0604020202020204" pitchFamily="34" charset="0"/>
            </a:endParaRPr>
          </a:p>
        </p:txBody>
      </p:sp>
      <p:cxnSp>
        <p:nvCxnSpPr>
          <p:cNvPr id="7" name="Elbow Connector 6"/>
          <p:cNvCxnSpPr/>
          <p:nvPr/>
        </p:nvCxnSpPr>
        <p:spPr>
          <a:xfrm rot="10800000" flipH="1">
            <a:off x="1655394" y="1943101"/>
            <a:ext cx="41215" cy="3753025"/>
          </a:xfrm>
          <a:prstGeom prst="bentConnector4">
            <a:avLst>
              <a:gd name="adj1" fmla="val -554652"/>
              <a:gd name="adj2" fmla="val 100009"/>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rot="10800000" flipH="1">
            <a:off x="1656951" y="3238501"/>
            <a:ext cx="41215" cy="2457625"/>
          </a:xfrm>
          <a:prstGeom prst="bentConnector4">
            <a:avLst>
              <a:gd name="adj1" fmla="val -554652"/>
              <a:gd name="adj2" fmla="val 100090"/>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10800000" flipH="1">
            <a:off x="1655394" y="4533901"/>
            <a:ext cx="41215" cy="1162225"/>
          </a:xfrm>
          <a:prstGeom prst="bentConnector4">
            <a:avLst>
              <a:gd name="adj1" fmla="val -554652"/>
              <a:gd name="adj2" fmla="val 99737"/>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flipH="1">
            <a:off x="2112992" y="1487975"/>
            <a:ext cx="41215" cy="1162225"/>
          </a:xfrm>
          <a:prstGeom prst="bentConnector4">
            <a:avLst>
              <a:gd name="adj1" fmla="val -554652"/>
              <a:gd name="adj2" fmla="val 99737"/>
            </a:avLst>
          </a:prstGeom>
          <a:ln w="571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10800000" flipH="1">
            <a:off x="2112992" y="2979423"/>
            <a:ext cx="41215" cy="1162225"/>
          </a:xfrm>
          <a:prstGeom prst="bentConnector4">
            <a:avLst>
              <a:gd name="adj1" fmla="val -554652"/>
              <a:gd name="adj2" fmla="val 99737"/>
            </a:avLst>
          </a:prstGeom>
          <a:ln w="571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3024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69"/>
            <a:ext cx="8229600" cy="1143000"/>
          </a:xfrm>
        </p:spPr>
        <p:txBody>
          <a:bodyPr>
            <a:noAutofit/>
          </a:bodyPr>
          <a:lstStyle/>
          <a:p>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translational process is based on cyclical, recursive information transfer</a:t>
            </a:r>
            <a:endParaRPr lang="en-US" sz="32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4" name="Straight Connector 3"/>
          <p:cNvCxnSpPr/>
          <p:nvPr/>
        </p:nvCxnSpPr>
        <p:spPr>
          <a:xfrm>
            <a:off x="0" y="1306776"/>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5" name="Diagram 4"/>
          <p:cNvGraphicFramePr/>
          <p:nvPr>
            <p:extLst>
              <p:ext uri="{D42A27DB-BD31-4B8C-83A1-F6EECF244321}">
                <p14:modId xmlns:p14="http://schemas.microsoft.com/office/powerpoint/2010/main" val="3827524575"/>
              </p:ext>
            </p:extLst>
          </p:nvPr>
        </p:nvGraphicFramePr>
        <p:xfrm>
          <a:off x="1524000" y="157192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Isosceles Triangle 5"/>
          <p:cNvSpPr/>
          <p:nvPr/>
        </p:nvSpPr>
        <p:spPr>
          <a:xfrm rot="1282917">
            <a:off x="5512378" y="2397973"/>
            <a:ext cx="322118" cy="277688"/>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2162796">
            <a:off x="3361456" y="2397973"/>
            <a:ext cx="322118" cy="277688"/>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20317083" flipH="1">
            <a:off x="5533166" y="4400251"/>
            <a:ext cx="322118" cy="277688"/>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19438503" flipH="1">
            <a:off x="3283529" y="4400250"/>
            <a:ext cx="322118" cy="277688"/>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63849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solidFill>
                  <a:srgbClr val="C00000"/>
                </a:solidFill>
                <a:effectLst>
                  <a:outerShdw blurRad="38100" dist="38100" dir="2700000" algn="tl">
                    <a:srgbClr val="000000">
                      <a:alpha val="43137"/>
                    </a:srgbClr>
                  </a:outerShdw>
                </a:effectLst>
              </a:rPr>
              <a:t>Example 1</a:t>
            </a:r>
            <a:endParaRPr lang="en-US" b="1" dirty="0">
              <a:solidFill>
                <a:srgbClr val="C00000"/>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p:txBody>
          <a:bodyPr/>
          <a:lstStyle/>
          <a:p>
            <a:r>
              <a:rPr lang="en-US" dirty="0">
                <a:effectLst>
                  <a:outerShdw blurRad="38100" dist="38100" dir="2700000" algn="tl">
                    <a:srgbClr val="000000">
                      <a:alpha val="43137"/>
                    </a:srgbClr>
                  </a:outerShdw>
                </a:effectLst>
              </a:rPr>
              <a:t>Breast Cancer: </a:t>
            </a:r>
            <a:r>
              <a:rPr lang="en-US" dirty="0" smtClean="0">
                <a:effectLst>
                  <a:outerShdw blurRad="38100" dist="38100" dir="2700000" algn="tl">
                    <a:srgbClr val="000000">
                      <a:alpha val="43137"/>
                    </a:srgbClr>
                  </a:outerShdw>
                </a:effectLst>
              </a:rPr>
              <a:t>From One Disease To Many</a:t>
            </a:r>
            <a:endParaRPr lang="en-US" dirty="0"/>
          </a:p>
        </p:txBody>
      </p:sp>
    </p:spTree>
    <p:extLst>
      <p:ext uri="{BB962C8B-B14F-4D97-AF65-F5344CB8AC3E}">
        <p14:creationId xmlns:p14="http://schemas.microsoft.com/office/powerpoint/2010/main" val="39854845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effectLst>
                  <a:outerShdw blurRad="38100" dist="38100" dir="2700000" algn="tl">
                    <a:srgbClr val="000000">
                      <a:alpha val="43137"/>
                    </a:srgbClr>
                  </a:outerShdw>
                </a:effectLst>
              </a:rPr>
              <a:t>Breast Cancer</a:t>
            </a:r>
            <a:endParaRPr lang="en-US" sz="4000" dirty="0">
              <a:solidFill>
                <a:srgbClr val="C00000"/>
              </a:solidFill>
            </a:endParaRPr>
          </a:p>
        </p:txBody>
      </p:sp>
      <p:sp>
        <p:nvSpPr>
          <p:cNvPr id="3" name="Content Placeholder 2"/>
          <p:cNvSpPr>
            <a:spLocks noGrp="1"/>
          </p:cNvSpPr>
          <p:nvPr>
            <p:ph idx="1"/>
          </p:nvPr>
        </p:nvSpPr>
        <p:spPr/>
        <p:txBody>
          <a:bodyPr>
            <a:normAutofit/>
          </a:bodyPr>
          <a:lstStyle/>
          <a:p>
            <a:r>
              <a:rPr lang="en-US" dirty="0" smtClean="0">
                <a:solidFill>
                  <a:srgbClr val="C00000"/>
                </a:solidFill>
              </a:rPr>
              <a:t>Second largest cause of cancer death for women in the industrialized world</a:t>
            </a:r>
          </a:p>
          <a:p>
            <a:r>
              <a:rPr lang="en-US" dirty="0" smtClean="0">
                <a:solidFill>
                  <a:srgbClr val="C00000"/>
                </a:solidFill>
              </a:rPr>
              <a:t>Classified histologically. Each type includes multiple subtypes:</a:t>
            </a:r>
          </a:p>
          <a:p>
            <a:pPr lvl="1"/>
            <a:r>
              <a:rPr lang="en-US" dirty="0" smtClean="0">
                <a:solidFill>
                  <a:srgbClr val="C00000"/>
                </a:solidFill>
              </a:rPr>
              <a:t>Ductal carcinoma</a:t>
            </a:r>
          </a:p>
          <a:p>
            <a:pPr lvl="1"/>
            <a:r>
              <a:rPr lang="en-US" dirty="0" smtClean="0">
                <a:solidFill>
                  <a:srgbClr val="C00000"/>
                </a:solidFill>
              </a:rPr>
              <a:t>Lobular carcinoma</a:t>
            </a:r>
          </a:p>
          <a:p>
            <a:pPr lvl="1"/>
            <a:r>
              <a:rPr lang="en-US" dirty="0" smtClean="0">
                <a:solidFill>
                  <a:srgbClr val="C00000"/>
                </a:solidFill>
              </a:rPr>
              <a:t>Nipple carcinoma (Paget’s disease)</a:t>
            </a:r>
          </a:p>
          <a:p>
            <a:pPr lvl="1"/>
            <a:r>
              <a:rPr lang="en-US" dirty="0" smtClean="0">
                <a:solidFill>
                  <a:srgbClr val="C00000"/>
                </a:solidFill>
              </a:rPr>
              <a:t>Other (Metaplastic, undifferentiated)</a:t>
            </a: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13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effectLst>
                  <a:outerShdw blurRad="38100" dist="38100" dir="2700000" algn="tl">
                    <a:srgbClr val="000000">
                      <a:alpha val="43137"/>
                    </a:srgbClr>
                  </a:outerShdw>
                </a:effectLst>
              </a:rPr>
              <a:t>Breast Cancer Classification</a:t>
            </a:r>
            <a:endParaRPr lang="en-US" sz="4000" dirty="0">
              <a:solidFill>
                <a:srgbClr val="C00000"/>
              </a:solidFill>
            </a:endParaRPr>
          </a:p>
        </p:txBody>
      </p:sp>
      <p:sp>
        <p:nvSpPr>
          <p:cNvPr id="3" name="Content Placeholder 2"/>
          <p:cNvSpPr>
            <a:spLocks noGrp="1"/>
          </p:cNvSpPr>
          <p:nvPr>
            <p:ph idx="1"/>
          </p:nvPr>
        </p:nvSpPr>
        <p:spPr>
          <a:xfrm>
            <a:off x="457200" y="1600200"/>
            <a:ext cx="8229600" cy="4870938"/>
          </a:xfrm>
        </p:spPr>
        <p:txBody>
          <a:bodyPr>
            <a:normAutofit fontScale="70000" lnSpcReduction="20000"/>
          </a:bodyPr>
          <a:lstStyle/>
          <a:p>
            <a:r>
              <a:rPr lang="en-US" dirty="0" smtClean="0">
                <a:solidFill>
                  <a:schemeClr val="tx1"/>
                </a:solidFill>
              </a:rPr>
              <a:t>When I was in training, the Estrogen Receptor Alpha (ER</a:t>
            </a:r>
            <a:r>
              <a:rPr lang="el-GR" dirty="0" smtClean="0">
                <a:solidFill>
                  <a:schemeClr val="tx1"/>
                </a:solidFill>
              </a:rPr>
              <a:t>α</a:t>
            </a:r>
            <a:r>
              <a:rPr lang="en-US" dirty="0" smtClean="0">
                <a:solidFill>
                  <a:schemeClr val="tx1"/>
                </a:solidFill>
              </a:rPr>
              <a:t>) was isolated biochemically</a:t>
            </a:r>
          </a:p>
          <a:p>
            <a:r>
              <a:rPr lang="en-US" dirty="0" err="1" smtClean="0">
                <a:solidFill>
                  <a:schemeClr val="tx1"/>
                </a:solidFill>
              </a:rPr>
              <a:t>Tamoxifen</a:t>
            </a:r>
            <a:r>
              <a:rPr lang="en-US" dirty="0" smtClean="0">
                <a:solidFill>
                  <a:schemeClr val="tx1"/>
                </a:solidFill>
              </a:rPr>
              <a:t> was the first “targeted drug”, a selective estrogen receptor modulator</a:t>
            </a:r>
          </a:p>
          <a:p>
            <a:r>
              <a:rPr lang="en-US" dirty="0" smtClean="0">
                <a:solidFill>
                  <a:schemeClr val="tx1"/>
                </a:solidFill>
              </a:rPr>
              <a:t>It significantly improved survival in cancers that express ER</a:t>
            </a:r>
            <a:r>
              <a:rPr lang="el-GR" dirty="0" smtClean="0">
                <a:solidFill>
                  <a:schemeClr val="tx1"/>
                </a:solidFill>
              </a:rPr>
              <a:t>α</a:t>
            </a:r>
            <a:endParaRPr lang="en-US" dirty="0" smtClean="0">
              <a:solidFill>
                <a:schemeClr val="tx1"/>
              </a:solidFill>
            </a:endParaRPr>
          </a:p>
          <a:p>
            <a:r>
              <a:rPr lang="en-US" dirty="0" smtClean="0">
                <a:solidFill>
                  <a:schemeClr val="tx1"/>
                </a:solidFill>
              </a:rPr>
              <a:t>Breast cancer began to be classified on the basis of ER</a:t>
            </a:r>
            <a:r>
              <a:rPr lang="el-GR" dirty="0" smtClean="0">
                <a:solidFill>
                  <a:schemeClr val="tx1"/>
                </a:solidFill>
              </a:rPr>
              <a:t>α</a:t>
            </a:r>
            <a:r>
              <a:rPr lang="en-US" dirty="0" smtClean="0">
                <a:solidFill>
                  <a:schemeClr val="tx1"/>
                </a:solidFill>
              </a:rPr>
              <a:t> immunohistochemistry</a:t>
            </a:r>
          </a:p>
          <a:p>
            <a:r>
              <a:rPr lang="en-US" dirty="0" smtClean="0">
                <a:solidFill>
                  <a:schemeClr val="tx1"/>
                </a:solidFill>
              </a:rPr>
              <a:t>Subsequently, another subgroup of breast cancers that contain genomic amplification of the HER2 gene and express the ErbB2 protein at very high levels were identified</a:t>
            </a:r>
          </a:p>
          <a:p>
            <a:r>
              <a:rPr lang="en-US" dirty="0" err="1" smtClean="0">
                <a:solidFill>
                  <a:schemeClr val="tx1"/>
                </a:solidFill>
              </a:rPr>
              <a:t>Trastuzumab</a:t>
            </a:r>
            <a:r>
              <a:rPr lang="en-US" dirty="0" smtClean="0">
                <a:solidFill>
                  <a:schemeClr val="tx1"/>
                </a:solidFill>
              </a:rPr>
              <a:t>, a monoclonal antibody that blocks HER2, was approved in 1998 and revolutionized the treatment of HER2+ breast cancer</a:t>
            </a:r>
          </a:p>
          <a:p>
            <a:r>
              <a:rPr lang="en-US" dirty="0" smtClean="0">
                <a:solidFill>
                  <a:schemeClr val="tx1"/>
                </a:solidFill>
              </a:rPr>
              <a:t>This antibody was originally developed in an academic lab and is currently standard of care, along with its newer counterpart </a:t>
            </a:r>
            <a:r>
              <a:rPr lang="en-US" dirty="0" err="1" smtClean="0">
                <a:solidFill>
                  <a:schemeClr val="tx1"/>
                </a:solidFill>
              </a:rPr>
              <a:t>Pertuzumab</a:t>
            </a:r>
            <a:endParaRPr lang="en-US" dirty="0" smtClean="0">
              <a:solidFill>
                <a:schemeClr val="tx1"/>
              </a:solidFill>
            </a:endParaRP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735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effectLst>
                  <a:outerShdw blurRad="38100" dist="38100" dir="2700000" algn="tl">
                    <a:srgbClr val="000000">
                      <a:alpha val="43137"/>
                    </a:srgbClr>
                  </a:outerShdw>
                </a:effectLst>
              </a:rPr>
              <a:t>Breast Cancer Classification</a:t>
            </a:r>
            <a:endParaRPr lang="en-US" sz="4000" dirty="0">
              <a:solidFill>
                <a:srgbClr val="C00000"/>
              </a:solidFill>
            </a:endParaRPr>
          </a:p>
        </p:txBody>
      </p:sp>
      <p:sp>
        <p:nvSpPr>
          <p:cNvPr id="3" name="Content Placeholder 2"/>
          <p:cNvSpPr>
            <a:spLocks noGrp="1"/>
          </p:cNvSpPr>
          <p:nvPr>
            <p:ph idx="1"/>
          </p:nvPr>
        </p:nvSpPr>
        <p:spPr>
          <a:xfrm>
            <a:off x="457200" y="1489589"/>
            <a:ext cx="8229600" cy="4870938"/>
          </a:xfrm>
        </p:spPr>
        <p:txBody>
          <a:bodyPr>
            <a:normAutofit/>
          </a:bodyPr>
          <a:lstStyle/>
          <a:p>
            <a:r>
              <a:rPr lang="en-US" dirty="0" smtClean="0">
                <a:solidFill>
                  <a:schemeClr val="tx1"/>
                </a:solidFill>
              </a:rPr>
              <a:t>Until the genomic era, and to this day in common practice, breast cancer is classified into 3 broad groups for therapeutic purposes based on immunohistochemistry (IHC)</a:t>
            </a:r>
          </a:p>
          <a:p>
            <a:pPr lvl="1"/>
            <a:r>
              <a:rPr lang="en-US" dirty="0" smtClean="0">
                <a:solidFill>
                  <a:schemeClr val="tx1"/>
                </a:solidFill>
              </a:rPr>
              <a:t>ER+ (treated with endocrine therapy with or without chemotherapy)</a:t>
            </a:r>
          </a:p>
          <a:p>
            <a:pPr lvl="1"/>
            <a:r>
              <a:rPr lang="en-US" dirty="0" smtClean="0">
                <a:solidFill>
                  <a:schemeClr val="tx1"/>
                </a:solidFill>
              </a:rPr>
              <a:t>HER2+ (treated with </a:t>
            </a:r>
            <a:r>
              <a:rPr lang="en-US" dirty="0" err="1" smtClean="0">
                <a:solidFill>
                  <a:schemeClr val="tx1"/>
                </a:solidFill>
              </a:rPr>
              <a:t>trastuzumab</a:t>
            </a:r>
            <a:r>
              <a:rPr lang="en-US" dirty="0" smtClean="0">
                <a:solidFill>
                  <a:schemeClr val="tx1"/>
                </a:solidFill>
              </a:rPr>
              <a:t> or other HER2 inhibitors</a:t>
            </a:r>
          </a:p>
          <a:p>
            <a:pPr lvl="1"/>
            <a:r>
              <a:rPr lang="en-US" dirty="0" smtClean="0">
                <a:solidFill>
                  <a:schemeClr val="tx1"/>
                </a:solidFill>
              </a:rPr>
              <a:t>“Triple Negative” (ER-, PR- HER2 non-amplified, treated with chemotherapy)</a:t>
            </a: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2019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446"/>
            <a:ext cx="9144000" cy="1119554"/>
          </a:xfrm>
        </p:spPr>
        <p:txBody>
          <a:bodyPr>
            <a:noAutofit/>
          </a:bodyPr>
          <a:lstStyle/>
          <a:p>
            <a:r>
              <a:rPr lang="en-US" sz="3600" dirty="0" smtClean="0">
                <a:solidFill>
                  <a:srgbClr val="C00000"/>
                </a:solidFill>
                <a:effectLst>
                  <a:outerShdw blurRad="38100" dist="38100" dir="2700000" algn="tl">
                    <a:srgbClr val="000000">
                      <a:alpha val="43137"/>
                    </a:srgbClr>
                  </a:outerShdw>
                </a:effectLst>
              </a:rPr>
              <a:t>Gene expression profiling reveals multiple intrinsic groups of breast cancer</a:t>
            </a:r>
            <a:endParaRPr lang="en-US" sz="3600" dirty="0">
              <a:solidFill>
                <a:srgbClr val="C00000"/>
              </a:solidFill>
              <a:effectLst>
                <a:outerShdw blurRad="38100" dist="38100" dir="2700000" algn="tl">
                  <a:srgbClr val="000000">
                    <a:alpha val="43137"/>
                  </a:srgbClr>
                </a:outerShdw>
              </a:effectLst>
            </a:endParaRPr>
          </a:p>
        </p:txBody>
      </p:sp>
      <p:sp>
        <p:nvSpPr>
          <p:cNvPr id="4" name="Line 11"/>
          <p:cNvSpPr>
            <a:spLocks noChangeShapeType="1"/>
          </p:cNvSpPr>
          <p:nvPr/>
        </p:nvSpPr>
        <p:spPr bwMode="auto">
          <a:xfrm>
            <a:off x="-85725" y="1259550"/>
            <a:ext cx="9334500" cy="0"/>
          </a:xfrm>
          <a:prstGeom prst="line">
            <a:avLst/>
          </a:prstGeom>
          <a:noFill/>
          <a:ln w="38100">
            <a:solidFill>
              <a:srgbClr val="C00000"/>
            </a:solidFill>
            <a:round/>
            <a:headEnd/>
            <a:tailEnd/>
          </a:ln>
        </p:spPr>
        <p:txBody>
          <a:bodyPr>
            <a:spAutoFit/>
          </a:bodyPr>
          <a:lstStyle/>
          <a:p>
            <a:endParaRPr lang="en-US">
              <a:solidFill>
                <a:srgbClr val="0000FF"/>
              </a:solidFill>
            </a:endParaRPr>
          </a:p>
        </p:txBody>
      </p:sp>
      <p:pic>
        <p:nvPicPr>
          <p:cNvPr id="5" name="Picture 4" descr="1471-2164-7-96-2.jpg"/>
          <p:cNvPicPr>
            <a:picLocks noChangeAspect="1"/>
          </p:cNvPicPr>
          <p:nvPr/>
        </p:nvPicPr>
        <p:blipFill>
          <a:blip r:embed="rId3" cstate="print"/>
          <a:stretch>
            <a:fillRect/>
          </a:stretch>
        </p:blipFill>
        <p:spPr>
          <a:xfrm>
            <a:off x="1271231" y="1297173"/>
            <a:ext cx="6599516" cy="5103627"/>
          </a:xfrm>
          <a:prstGeom prst="rect">
            <a:avLst/>
          </a:prstGeom>
        </p:spPr>
      </p:pic>
      <p:sp>
        <p:nvSpPr>
          <p:cNvPr id="6" name="TextBox 5"/>
          <p:cNvSpPr txBox="1"/>
          <p:nvPr/>
        </p:nvSpPr>
        <p:spPr>
          <a:xfrm>
            <a:off x="4186962" y="6200745"/>
            <a:ext cx="4666662" cy="400110"/>
          </a:xfrm>
          <a:prstGeom prst="rect">
            <a:avLst/>
          </a:prstGeom>
          <a:noFill/>
        </p:spPr>
        <p:txBody>
          <a:bodyPr wrap="none" rtlCol="0">
            <a:spAutoFit/>
          </a:bodyPr>
          <a:lstStyle/>
          <a:p>
            <a:r>
              <a:rPr lang="en-US" dirty="0" err="1" smtClean="0">
                <a:solidFill>
                  <a:prstClr val="black"/>
                </a:solidFill>
              </a:rPr>
              <a:t>Hu</a:t>
            </a:r>
            <a:r>
              <a:rPr lang="en-US" dirty="0" smtClean="0">
                <a:solidFill>
                  <a:prstClr val="black"/>
                </a:solidFill>
              </a:rPr>
              <a:t> et al., BMC Genomics. 2006; 7: 96</a:t>
            </a:r>
            <a:endParaRPr lang="en-US" dirty="0">
              <a:solidFill>
                <a:prstClr val="black"/>
              </a:solidFill>
            </a:endParaRPr>
          </a:p>
        </p:txBody>
      </p:sp>
    </p:spTree>
    <p:extLst>
      <p:ext uri="{BB962C8B-B14F-4D97-AF65-F5344CB8AC3E}">
        <p14:creationId xmlns:p14="http://schemas.microsoft.com/office/powerpoint/2010/main" val="18872242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3"/>
          <p:cNvSpPr txBox="1">
            <a:spLocks/>
          </p:cNvSpPr>
          <p:nvPr/>
        </p:nvSpPr>
        <p:spPr>
          <a:xfrm>
            <a:off x="0" y="38100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“Magic Bullet” idea</a:t>
            </a:r>
            <a:endParaRPr lang="en-US"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643448"/>
            <a:ext cx="7772400" cy="4114800"/>
          </a:xfrm>
        </p:spPr>
        <p:txBody>
          <a:bodyPr/>
          <a:lstStyle/>
          <a:p>
            <a:r>
              <a:rPr lang="en-US" sz="2000" dirty="0" smtClean="0">
                <a:latin typeface="Arial" panose="020B0604020202020204" pitchFamily="34" charset="0"/>
                <a:cs typeface="Arial" panose="020B0604020202020204" pitchFamily="34" charset="0"/>
              </a:rPr>
              <a:t>Unfortunately, given what we know today about cancer, the likelihood that a magic cure will ever be found is…</a:t>
            </a:r>
          </a:p>
          <a:p>
            <a:pPr marL="0" indent="0" algn="ctr">
              <a:buNone/>
            </a:pPr>
            <a:r>
              <a:rPr lang="en-US" sz="9600" dirty="0" smtClean="0">
                <a:solidFill>
                  <a:srgbClr val="002060"/>
                </a:solidFill>
                <a:latin typeface="Arial" panose="020B0604020202020204" pitchFamily="34" charset="0"/>
                <a:cs typeface="Arial" panose="020B0604020202020204" pitchFamily="34" charset="0"/>
              </a:rPr>
              <a:t>0</a:t>
            </a:r>
            <a:endParaRPr lang="en-US" sz="1800" dirty="0" smtClean="0">
              <a:solidFill>
                <a:srgbClr val="002060"/>
              </a:solidFill>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Cancer are so diverse, heterogeneous and mutable that the approach based on looking for a magic bullet is conceptually absurd. Modern cancer therapeutic research is going in the opposite direction, namely, </a:t>
            </a:r>
            <a:r>
              <a:rPr lang="en-US" sz="2000" dirty="0" smtClean="0">
                <a:solidFill>
                  <a:srgbClr val="C00000"/>
                </a:solidFill>
                <a:latin typeface="Arial" panose="020B0604020202020204" pitchFamily="34" charset="0"/>
                <a:cs typeface="Arial" panose="020B0604020202020204" pitchFamily="34" charset="0"/>
              </a:rPr>
              <a:t>towards individualized, multimodality treatment strategies </a:t>
            </a:r>
            <a:r>
              <a:rPr lang="en-US" sz="2000" dirty="0" smtClean="0">
                <a:latin typeface="Arial" panose="020B0604020202020204" pitchFamily="34" charset="0"/>
                <a:cs typeface="Arial" panose="020B0604020202020204" pitchFamily="34" charset="0"/>
              </a:rPr>
              <a:t>based on an analysis of individual tumors. The future in cancer therapeutics is Precision Medicine.</a:t>
            </a:r>
          </a:p>
        </p:txBody>
      </p:sp>
    </p:spTree>
    <p:extLst>
      <p:ext uri="{BB962C8B-B14F-4D97-AF65-F5344CB8AC3E}">
        <p14:creationId xmlns:p14="http://schemas.microsoft.com/office/powerpoint/2010/main" val="6909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446"/>
            <a:ext cx="9144000" cy="1119554"/>
          </a:xfrm>
        </p:spPr>
        <p:txBody>
          <a:bodyPr>
            <a:noAutofit/>
          </a:bodyPr>
          <a:lstStyle/>
          <a:p>
            <a:r>
              <a:rPr lang="en-US" sz="3600" dirty="0" smtClean="0">
                <a:solidFill>
                  <a:srgbClr val="C00000"/>
                </a:solidFill>
                <a:effectLst>
                  <a:outerShdw blurRad="38100" dist="38100" dir="2700000" algn="tl">
                    <a:srgbClr val="000000">
                      <a:alpha val="43137"/>
                    </a:srgbClr>
                  </a:outerShdw>
                </a:effectLst>
              </a:rPr>
              <a:t>These have Different Prognoses</a:t>
            </a:r>
            <a:endParaRPr lang="en-US" sz="3600" dirty="0">
              <a:solidFill>
                <a:srgbClr val="C00000"/>
              </a:solidFill>
              <a:effectLst>
                <a:outerShdw blurRad="38100" dist="38100" dir="2700000" algn="tl">
                  <a:srgbClr val="000000">
                    <a:alpha val="43137"/>
                  </a:srgbClr>
                </a:outerShdw>
              </a:effectLst>
            </a:endParaRPr>
          </a:p>
        </p:txBody>
      </p:sp>
      <p:sp>
        <p:nvSpPr>
          <p:cNvPr id="4" name="Line 11"/>
          <p:cNvSpPr>
            <a:spLocks noChangeShapeType="1"/>
          </p:cNvSpPr>
          <p:nvPr/>
        </p:nvSpPr>
        <p:spPr bwMode="auto">
          <a:xfrm>
            <a:off x="-85725" y="1259550"/>
            <a:ext cx="9334500" cy="0"/>
          </a:xfrm>
          <a:prstGeom prst="line">
            <a:avLst/>
          </a:prstGeom>
          <a:noFill/>
          <a:ln w="38100">
            <a:solidFill>
              <a:srgbClr val="C00000"/>
            </a:solidFill>
            <a:round/>
            <a:headEnd/>
            <a:tailEnd/>
          </a:ln>
        </p:spPr>
        <p:txBody>
          <a:bodyPr>
            <a:spAutoFit/>
          </a:bodyPr>
          <a:lstStyle/>
          <a:p>
            <a:endParaRPr lang="en-US">
              <a:solidFill>
                <a:srgbClr val="0000FF"/>
              </a:solidFill>
            </a:endParaRPr>
          </a:p>
        </p:txBody>
      </p:sp>
      <p:sp>
        <p:nvSpPr>
          <p:cNvPr id="6" name="TextBox 5"/>
          <p:cNvSpPr txBox="1"/>
          <p:nvPr/>
        </p:nvSpPr>
        <p:spPr>
          <a:xfrm>
            <a:off x="4477338" y="6111345"/>
            <a:ext cx="4666662" cy="400110"/>
          </a:xfrm>
          <a:prstGeom prst="rect">
            <a:avLst/>
          </a:prstGeom>
          <a:noFill/>
        </p:spPr>
        <p:txBody>
          <a:bodyPr wrap="none" rtlCol="0">
            <a:spAutoFit/>
          </a:bodyPr>
          <a:lstStyle/>
          <a:p>
            <a:r>
              <a:rPr lang="en-US" dirty="0" err="1" smtClean="0">
                <a:solidFill>
                  <a:prstClr val="black"/>
                </a:solidFill>
              </a:rPr>
              <a:t>Hu</a:t>
            </a:r>
            <a:r>
              <a:rPr lang="en-US" dirty="0" smtClean="0">
                <a:solidFill>
                  <a:prstClr val="black"/>
                </a:solidFill>
              </a:rPr>
              <a:t> et al., BMC Genomics. 2006; 7: 96</a:t>
            </a:r>
            <a:endParaRPr lang="en-US" dirty="0">
              <a:solidFill>
                <a:prstClr val="black"/>
              </a:solidFill>
            </a:endParaRPr>
          </a:p>
        </p:txBody>
      </p:sp>
      <p:grpSp>
        <p:nvGrpSpPr>
          <p:cNvPr id="9" name="Group 8"/>
          <p:cNvGrpSpPr/>
          <p:nvPr/>
        </p:nvGrpSpPr>
        <p:grpSpPr>
          <a:xfrm>
            <a:off x="1307805" y="1384517"/>
            <a:ext cx="6268520" cy="4388962"/>
            <a:chOff x="1307805" y="1384517"/>
            <a:chExt cx="6268520" cy="4388962"/>
          </a:xfrm>
        </p:grpSpPr>
        <p:pic>
          <p:nvPicPr>
            <p:cNvPr id="7" name="Picture 6" descr="1471-2164-7-96-3.jpg"/>
            <p:cNvPicPr>
              <a:picLocks noChangeAspect="1"/>
            </p:cNvPicPr>
            <p:nvPr/>
          </p:nvPicPr>
          <p:blipFill>
            <a:blip r:embed="rId3" cstate="print"/>
            <a:srcRect r="51310" b="49553"/>
            <a:stretch>
              <a:fillRect/>
            </a:stretch>
          </p:blipFill>
          <p:spPr>
            <a:xfrm>
              <a:off x="1567675" y="1384517"/>
              <a:ext cx="6008650" cy="4388962"/>
            </a:xfrm>
            <a:prstGeom prst="rect">
              <a:avLst/>
            </a:prstGeom>
          </p:spPr>
        </p:pic>
        <p:sp>
          <p:nvSpPr>
            <p:cNvPr id="8" name="Rectangle 7"/>
            <p:cNvSpPr/>
            <p:nvPr/>
          </p:nvSpPr>
          <p:spPr>
            <a:xfrm>
              <a:off x="1307805" y="1562986"/>
              <a:ext cx="903767" cy="616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88710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4000" b="1" dirty="0" smtClean="0">
                <a:solidFill>
                  <a:srgbClr val="C00000"/>
                </a:solidFill>
                <a:effectLst>
                  <a:outerShdw blurRad="38100" dist="38100" dir="2700000" algn="tl">
                    <a:srgbClr val="000000">
                      <a:alpha val="43137"/>
                    </a:srgbClr>
                  </a:outerShdw>
                </a:effectLst>
              </a:rPr>
              <a:t>Genomics identifies up to </a:t>
            </a:r>
            <a:r>
              <a:rPr lang="en-US" sz="4000" b="1" dirty="0" smtClean="0">
                <a:solidFill>
                  <a:srgbClr val="C00000"/>
                </a:solidFill>
                <a:effectLst>
                  <a:outerShdw blurRad="38100" dist="38100" dir="2700000" algn="tl">
                    <a:srgbClr val="000000">
                      <a:alpha val="43137"/>
                    </a:srgbClr>
                  </a:outerShdw>
                </a:effectLst>
              </a:rPr>
              <a:t>7 </a:t>
            </a:r>
            <a:r>
              <a:rPr lang="en-US" sz="4000" b="1" dirty="0" smtClean="0">
                <a:solidFill>
                  <a:srgbClr val="C00000"/>
                </a:solidFill>
                <a:effectLst>
                  <a:outerShdw blurRad="38100" dist="38100" dir="2700000" algn="tl">
                    <a:srgbClr val="000000">
                      <a:alpha val="43137"/>
                    </a:srgbClr>
                  </a:outerShdw>
                </a:effectLst>
              </a:rPr>
              <a:t>sub-subtypes within triple-negative breast cancer</a:t>
            </a:r>
            <a:endParaRPr lang="en-US" sz="4000" dirty="0">
              <a:solidFill>
                <a:srgbClr val="C00000"/>
              </a:solidFill>
            </a:endParaRPr>
          </a:p>
        </p:txBody>
      </p:sp>
      <p:cxnSp>
        <p:nvCxnSpPr>
          <p:cNvPr id="4" name="Straight Connector 3"/>
          <p:cNvCxnSpPr/>
          <p:nvPr/>
        </p:nvCxnSpPr>
        <p:spPr>
          <a:xfrm>
            <a:off x="0" y="155704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62667" y="6464590"/>
            <a:ext cx="4697183" cy="369332"/>
          </a:xfrm>
          <a:prstGeom prst="rect">
            <a:avLst/>
          </a:prstGeom>
          <a:noFill/>
        </p:spPr>
        <p:txBody>
          <a:bodyPr wrap="none" rtlCol="0">
            <a:spAutoFit/>
          </a:bodyPr>
          <a:lstStyle/>
          <a:p>
            <a:r>
              <a:rPr lang="en-US" dirty="0" smtClean="0">
                <a:solidFill>
                  <a:prstClr val="black"/>
                </a:solidFill>
              </a:rPr>
              <a:t>Chen et al., Cancer Informatics 2012:11 147-156</a:t>
            </a:r>
            <a:endParaRPr lang="en-US" dirty="0">
              <a:solidFill>
                <a:prstClr val="black"/>
              </a:solidFill>
            </a:endParaRP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467" t="40172"/>
          <a:stretch/>
        </p:blipFill>
        <p:spPr bwMode="auto">
          <a:xfrm>
            <a:off x="2417494" y="1572277"/>
            <a:ext cx="4309012" cy="4698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43844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C00000"/>
                </a:solidFill>
                <a:effectLst>
                  <a:outerShdw blurRad="38100" dist="38100" dir="2700000" algn="tl">
                    <a:srgbClr val="000000">
                      <a:alpha val="43137"/>
                    </a:srgbClr>
                  </a:outerShdw>
                </a:effectLst>
              </a:rPr>
              <a:t>FDA-approved genomic tests are now routine for breast cancer</a:t>
            </a:r>
            <a:endParaRPr lang="en-US" sz="3200" dirty="0">
              <a:solidFill>
                <a:srgbClr val="C00000"/>
              </a:solidFill>
            </a:endParaRPr>
          </a:p>
        </p:txBody>
      </p:sp>
      <p:sp>
        <p:nvSpPr>
          <p:cNvPr id="5" name="Content Placeholder 4"/>
          <p:cNvSpPr>
            <a:spLocks noGrp="1"/>
          </p:cNvSpPr>
          <p:nvPr>
            <p:ph sz="half" idx="1"/>
          </p:nvPr>
        </p:nvSpPr>
        <p:spPr/>
        <p:txBody>
          <a:bodyPr>
            <a:normAutofit fontScale="85000" lnSpcReduction="10000"/>
          </a:bodyPr>
          <a:lstStyle/>
          <a:p>
            <a:r>
              <a:rPr lang="en-US" dirty="0" err="1" smtClean="0">
                <a:solidFill>
                  <a:srgbClr val="C00000"/>
                </a:solidFill>
              </a:rPr>
              <a:t>Oncotype</a:t>
            </a:r>
            <a:r>
              <a:rPr lang="en-US" dirty="0" smtClean="0">
                <a:solidFill>
                  <a:srgbClr val="C00000"/>
                </a:solidFill>
              </a:rPr>
              <a:t>-DX examines the expression of 21 genes (including 5 controls) to determine the risk of recurrence in node-negative luminal breast cancer</a:t>
            </a:r>
          </a:p>
          <a:p>
            <a:r>
              <a:rPr lang="en-US" dirty="0" smtClean="0">
                <a:solidFill>
                  <a:srgbClr val="C00000"/>
                </a:solidFill>
              </a:rPr>
              <a:t>September 2015: the </a:t>
            </a:r>
            <a:r>
              <a:rPr lang="en-US" dirty="0" err="1" smtClean="0">
                <a:solidFill>
                  <a:srgbClr val="C00000"/>
                </a:solidFill>
              </a:rPr>
              <a:t>TAILORx</a:t>
            </a:r>
            <a:r>
              <a:rPr lang="en-US" dirty="0" smtClean="0">
                <a:solidFill>
                  <a:srgbClr val="C00000"/>
                </a:solidFill>
              </a:rPr>
              <a:t> study proves that patients falling within the low recurrence score group do NOT need chemotherapy.</a:t>
            </a:r>
            <a:endParaRPr lang="en-US" dirty="0">
              <a:solidFill>
                <a:srgbClr val="C00000"/>
              </a:solidFill>
            </a:endParaRP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1980" y="1600200"/>
            <a:ext cx="355104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9147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C00000"/>
                </a:solidFill>
                <a:effectLst>
                  <a:outerShdw blurRad="38100" dist="38100" dir="2700000" algn="tl">
                    <a:srgbClr val="000000">
                      <a:alpha val="43137"/>
                    </a:srgbClr>
                  </a:outerShdw>
                </a:effectLst>
              </a:rPr>
              <a:t>FDA-approved genomic tests are now routine for breast cancer</a:t>
            </a:r>
            <a:endParaRPr lang="en-US" sz="3200" dirty="0">
              <a:solidFill>
                <a:srgbClr val="C00000"/>
              </a:solidFill>
            </a:endParaRPr>
          </a:p>
        </p:txBody>
      </p:sp>
      <p:sp>
        <p:nvSpPr>
          <p:cNvPr id="5" name="Content Placeholder 4"/>
          <p:cNvSpPr>
            <a:spLocks noGrp="1"/>
          </p:cNvSpPr>
          <p:nvPr>
            <p:ph sz="half" idx="1"/>
          </p:nvPr>
        </p:nvSpPr>
        <p:spPr/>
        <p:txBody>
          <a:bodyPr/>
          <a:lstStyle/>
          <a:p>
            <a:r>
              <a:rPr lang="en-US" dirty="0" smtClean="0">
                <a:solidFill>
                  <a:srgbClr val="C00000"/>
                </a:solidFill>
              </a:rPr>
              <a:t>PAM50 </a:t>
            </a:r>
            <a:r>
              <a:rPr lang="en-US" dirty="0" smtClean="0">
                <a:solidFill>
                  <a:schemeClr val="tx1"/>
                </a:solidFill>
              </a:rPr>
              <a:t>examines the expression levels of 50 genes and determines the risk of recurrence even more accurately</a:t>
            </a:r>
          </a:p>
          <a:p>
            <a:r>
              <a:rPr lang="en-US" dirty="0" smtClean="0">
                <a:solidFill>
                  <a:schemeClr val="tx1"/>
                </a:solidFill>
              </a:rPr>
              <a:t>It identifies intrinsic subgroups better than IHC and it computes a Risk of Recurrence (ROR) score</a:t>
            </a:r>
            <a:endParaRPr lang="en-US" dirty="0">
              <a:solidFill>
                <a:schemeClr val="tx1"/>
              </a:solidFill>
            </a:endParaRP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2"/>
          </p:nvPr>
        </p:nvSpPr>
        <p:spPr/>
        <p:txBody>
          <a:bodyPr/>
          <a:lstStyle/>
          <a:p>
            <a:r>
              <a:rPr lang="en-US" dirty="0" smtClean="0">
                <a:solidFill>
                  <a:schemeClr val="tx1"/>
                </a:solidFill>
              </a:rPr>
              <a:t>Clinical decisions (whether to use chemotherapy, how aggressively to use radiotherapy) are made on the basis of these tests TODAY</a:t>
            </a:r>
            <a:endParaRPr lang="en-US" dirty="0">
              <a:solidFill>
                <a:schemeClr val="tx1"/>
              </a:solidFill>
            </a:endParaRPr>
          </a:p>
        </p:txBody>
      </p:sp>
    </p:spTree>
    <p:extLst>
      <p:ext uri="{BB962C8B-B14F-4D97-AF65-F5344CB8AC3E}">
        <p14:creationId xmlns:p14="http://schemas.microsoft.com/office/powerpoint/2010/main" val="37148727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C00000"/>
                </a:solidFill>
                <a:effectLst>
                  <a:outerShdw blurRad="38100" dist="38100" dir="2700000" algn="tl">
                    <a:srgbClr val="000000">
                      <a:alpha val="43137"/>
                    </a:srgbClr>
                  </a:outerShdw>
                </a:effectLst>
              </a:rPr>
              <a:t>April-June 2016: The MINDACT Trial results unveiled at AACR and ASCO</a:t>
            </a:r>
            <a:endParaRPr lang="en-US" sz="3200" dirty="0">
              <a:solidFill>
                <a:srgbClr val="C00000"/>
              </a:solidFill>
            </a:endParaRPr>
          </a:p>
        </p:txBody>
      </p:sp>
      <p:sp>
        <p:nvSpPr>
          <p:cNvPr id="5" name="Content Placeholder 4"/>
          <p:cNvSpPr>
            <a:spLocks noGrp="1"/>
          </p:cNvSpPr>
          <p:nvPr>
            <p:ph sz="half" idx="1"/>
          </p:nvPr>
        </p:nvSpPr>
        <p:spPr/>
        <p:txBody>
          <a:bodyPr>
            <a:normAutofit fontScale="85000" lnSpcReduction="10000"/>
          </a:bodyPr>
          <a:lstStyle/>
          <a:p>
            <a:r>
              <a:rPr lang="en-US" u="sng" dirty="0" smtClean="0">
                <a:solidFill>
                  <a:srgbClr val="C00000"/>
                </a:solidFill>
              </a:rPr>
              <a:t>M</a:t>
            </a:r>
            <a:r>
              <a:rPr lang="en-US" dirty="0" smtClean="0">
                <a:solidFill>
                  <a:srgbClr val="C00000"/>
                </a:solidFill>
              </a:rPr>
              <a:t>icroarray </a:t>
            </a:r>
            <a:r>
              <a:rPr lang="en-US" u="sng" dirty="0" smtClean="0">
                <a:solidFill>
                  <a:srgbClr val="C00000"/>
                </a:solidFill>
              </a:rPr>
              <a:t>I</a:t>
            </a:r>
            <a:r>
              <a:rPr lang="en-US" dirty="0" smtClean="0">
                <a:solidFill>
                  <a:srgbClr val="C00000"/>
                </a:solidFill>
              </a:rPr>
              <a:t>n </a:t>
            </a:r>
            <a:r>
              <a:rPr lang="en-US" u="sng" dirty="0" smtClean="0">
                <a:solidFill>
                  <a:srgbClr val="C00000"/>
                </a:solidFill>
              </a:rPr>
              <a:t>N</a:t>
            </a:r>
            <a:r>
              <a:rPr lang="en-US" dirty="0" smtClean="0">
                <a:solidFill>
                  <a:srgbClr val="C00000"/>
                </a:solidFill>
              </a:rPr>
              <a:t>ode Negative </a:t>
            </a:r>
            <a:r>
              <a:rPr lang="en-US" u="sng" dirty="0" smtClean="0">
                <a:solidFill>
                  <a:srgbClr val="C00000"/>
                </a:solidFill>
              </a:rPr>
              <a:t>D</a:t>
            </a:r>
            <a:r>
              <a:rPr lang="en-US" dirty="0" smtClean="0">
                <a:solidFill>
                  <a:srgbClr val="C00000"/>
                </a:solidFill>
              </a:rPr>
              <a:t>iseases may </a:t>
            </a:r>
            <a:r>
              <a:rPr lang="en-US" u="sng" dirty="0" smtClean="0">
                <a:solidFill>
                  <a:srgbClr val="C00000"/>
                </a:solidFill>
              </a:rPr>
              <a:t>A</a:t>
            </a:r>
            <a:r>
              <a:rPr lang="en-US" dirty="0" smtClean="0">
                <a:solidFill>
                  <a:srgbClr val="C00000"/>
                </a:solidFill>
              </a:rPr>
              <a:t>void </a:t>
            </a:r>
            <a:r>
              <a:rPr lang="en-US" u="sng" dirty="0" err="1" smtClean="0">
                <a:solidFill>
                  <a:srgbClr val="C00000"/>
                </a:solidFill>
              </a:rPr>
              <a:t>C</a:t>
            </a:r>
            <a:r>
              <a:rPr lang="en-US" dirty="0" err="1" smtClean="0">
                <a:solidFill>
                  <a:srgbClr val="C00000"/>
                </a:solidFill>
              </a:rPr>
              <a:t>hemo</a:t>
            </a:r>
            <a:r>
              <a:rPr lang="en-US" u="sng" dirty="0" err="1" smtClean="0">
                <a:solidFill>
                  <a:srgbClr val="C00000"/>
                </a:solidFill>
              </a:rPr>
              <a:t>T</a:t>
            </a:r>
            <a:r>
              <a:rPr lang="en-US" dirty="0" err="1" smtClean="0">
                <a:solidFill>
                  <a:srgbClr val="C00000"/>
                </a:solidFill>
              </a:rPr>
              <a:t>herapy</a:t>
            </a:r>
            <a:r>
              <a:rPr lang="en-US" dirty="0" smtClean="0">
                <a:solidFill>
                  <a:srgbClr val="C00000"/>
                </a:solidFill>
              </a:rPr>
              <a:t> study started in 2007</a:t>
            </a:r>
          </a:p>
          <a:p>
            <a:r>
              <a:rPr lang="en-US" dirty="0" smtClean="0">
                <a:solidFill>
                  <a:srgbClr val="C00000"/>
                </a:solidFill>
              </a:rPr>
              <a:t>Prospective design using the </a:t>
            </a:r>
            <a:r>
              <a:rPr lang="en-US" dirty="0" err="1" smtClean="0">
                <a:solidFill>
                  <a:srgbClr val="C00000"/>
                </a:solidFill>
              </a:rPr>
              <a:t>MammaPrint</a:t>
            </a:r>
            <a:r>
              <a:rPr lang="en-US" dirty="0" smtClean="0">
                <a:solidFill>
                  <a:srgbClr val="C00000"/>
                </a:solidFill>
              </a:rPr>
              <a:t> 70-gene test (plus the </a:t>
            </a:r>
            <a:r>
              <a:rPr lang="en-US" dirty="0" err="1" smtClean="0">
                <a:solidFill>
                  <a:srgbClr val="C00000"/>
                </a:solidFill>
              </a:rPr>
              <a:t>BluePrint</a:t>
            </a:r>
            <a:r>
              <a:rPr lang="en-US" dirty="0" smtClean="0">
                <a:solidFill>
                  <a:srgbClr val="C00000"/>
                </a:solidFill>
              </a:rPr>
              <a:t> 80-gene test)</a:t>
            </a:r>
          </a:p>
          <a:p>
            <a:r>
              <a:rPr lang="en-US" dirty="0" smtClean="0">
                <a:solidFill>
                  <a:srgbClr val="C00000"/>
                </a:solidFill>
              </a:rPr>
              <a:t>These are still done by microarray, will switch to </a:t>
            </a:r>
            <a:r>
              <a:rPr lang="en-US" dirty="0" err="1" smtClean="0">
                <a:solidFill>
                  <a:srgbClr val="C00000"/>
                </a:solidFill>
              </a:rPr>
              <a:t>RNASeq</a:t>
            </a:r>
            <a:endParaRPr lang="en-US" dirty="0" smtClean="0">
              <a:solidFill>
                <a:srgbClr val="C00000"/>
              </a:solidFill>
            </a:endParaRP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2"/>
          </p:nvPr>
        </p:nvSpPr>
        <p:spPr/>
        <p:txBody>
          <a:bodyPr>
            <a:normAutofit fontScale="85000" lnSpcReduction="10000"/>
          </a:bodyPr>
          <a:lstStyle/>
          <a:p>
            <a:r>
              <a:rPr lang="en-US" dirty="0">
                <a:solidFill>
                  <a:srgbClr val="C00000"/>
                </a:solidFill>
                <a:hlinkClick r:id="rId3"/>
              </a:rPr>
              <a:t>http://www.aacr.org/Newsroom/Pages/News-Release-Detail.aspx?ItemID=867#.</a:t>
            </a:r>
            <a:r>
              <a:rPr lang="en-US" dirty="0" smtClean="0">
                <a:solidFill>
                  <a:srgbClr val="C00000"/>
                </a:solidFill>
                <a:hlinkClick r:id="rId3"/>
              </a:rPr>
              <a:t>V0LALo-cEcQ</a:t>
            </a:r>
            <a:endParaRPr lang="en-US" dirty="0" smtClean="0">
              <a:solidFill>
                <a:srgbClr val="C00000"/>
              </a:solidFill>
            </a:endParaRPr>
          </a:p>
          <a:p>
            <a:r>
              <a:rPr lang="en-US" dirty="0" smtClean="0">
                <a:solidFill>
                  <a:srgbClr val="C00000"/>
                </a:solidFill>
              </a:rPr>
              <a:t>MINDACT shows for the first time </a:t>
            </a:r>
            <a:r>
              <a:rPr lang="en-US" dirty="0" smtClean="0">
                <a:solidFill>
                  <a:srgbClr val="C00000"/>
                </a:solidFill>
              </a:rPr>
              <a:t>that gene expression profile is a better predictor of the need for chemotherapy than histology or clinical variables, in an ER subtype-independent manner</a:t>
            </a:r>
            <a:endParaRPr lang="en-US" dirty="0">
              <a:solidFill>
                <a:srgbClr val="C00000"/>
              </a:solidFill>
            </a:endParaRPr>
          </a:p>
        </p:txBody>
      </p:sp>
    </p:spTree>
    <p:extLst>
      <p:ext uri="{BB962C8B-B14F-4D97-AF65-F5344CB8AC3E}">
        <p14:creationId xmlns:p14="http://schemas.microsoft.com/office/powerpoint/2010/main" val="33488398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99538"/>
            <a:ext cx="8153400" cy="1143000"/>
          </a:xfrm>
        </p:spPr>
        <p:txBody>
          <a:bodyPr/>
          <a:lstStyle/>
          <a:p>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QUICK REMINDER ON CLINICAL TRIALS</a:t>
            </a:r>
            <a:endPar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6387" name="Rectangle 3"/>
          <p:cNvSpPr>
            <a:spLocks noGrp="1" noChangeArrowheads="1"/>
          </p:cNvSpPr>
          <p:nvPr>
            <p:ph type="body" idx="1"/>
          </p:nvPr>
        </p:nvSpPr>
        <p:spPr>
          <a:xfrm>
            <a:off x="685800" y="1371600"/>
            <a:ext cx="7772400" cy="4114800"/>
          </a:xfrm>
        </p:spPr>
        <p:txBody>
          <a:bodyPr/>
          <a:lstStyle/>
          <a:p>
            <a:r>
              <a:rPr lang="en-US" sz="2400" b="1" dirty="0" smtClean="0">
                <a:solidFill>
                  <a:srgbClr val="C00000"/>
                </a:solidFill>
                <a:latin typeface="Arial" pitchFamily="34" charset="0"/>
                <a:cs typeface="Arial" pitchFamily="34" charset="0"/>
              </a:rPr>
              <a:t>The only scientific way </a:t>
            </a:r>
            <a:r>
              <a:rPr lang="en-US" sz="2400" dirty="0" smtClean="0">
                <a:latin typeface="Arial" pitchFamily="34" charset="0"/>
                <a:cs typeface="Arial" pitchFamily="34" charset="0"/>
              </a:rPr>
              <a:t>to determine whether a treatment is safe and effective</a:t>
            </a:r>
          </a:p>
          <a:p>
            <a:r>
              <a:rPr lang="en-US" sz="2400" b="1" dirty="0" smtClean="0">
                <a:solidFill>
                  <a:srgbClr val="C00000"/>
                </a:solidFill>
                <a:latin typeface="Arial" pitchFamily="34" charset="0"/>
                <a:cs typeface="Arial" pitchFamily="34" charset="0"/>
              </a:rPr>
              <a:t>Best possible attempt </a:t>
            </a:r>
            <a:r>
              <a:rPr lang="en-US" sz="2400" dirty="0" smtClean="0">
                <a:latin typeface="Arial" pitchFamily="34" charset="0"/>
                <a:cs typeface="Arial" pitchFamily="34" charset="0"/>
              </a:rPr>
              <a:t>to quantify patient responses using statistics</a:t>
            </a:r>
          </a:p>
          <a:p>
            <a:r>
              <a:rPr lang="en-US" sz="2400" b="1" dirty="0" smtClean="0">
                <a:solidFill>
                  <a:srgbClr val="C00000"/>
                </a:solidFill>
                <a:latin typeface="Arial" pitchFamily="34" charset="0"/>
                <a:cs typeface="Arial" pitchFamily="34" charset="0"/>
              </a:rPr>
              <a:t>Phase 1:</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to determine safety and tolerability, generally using dose escalation up to Maximum Tolerated Dose (MTD). NO intra-patient dose escalation. Pharmacokinetics typically studied</a:t>
            </a:r>
          </a:p>
          <a:p>
            <a:r>
              <a:rPr lang="en-US" sz="2400" b="1" dirty="0" smtClean="0">
                <a:solidFill>
                  <a:srgbClr val="C00000"/>
                </a:solidFill>
                <a:latin typeface="Arial" pitchFamily="34" charset="0"/>
                <a:cs typeface="Arial" pitchFamily="34" charset="0"/>
              </a:rPr>
              <a:t>Phase 2:</a:t>
            </a:r>
            <a:r>
              <a:rPr lang="en-US" sz="2400" dirty="0" smtClean="0">
                <a:latin typeface="Arial" pitchFamily="34" charset="0"/>
                <a:cs typeface="Arial" pitchFamily="34" charset="0"/>
              </a:rPr>
              <a:t> to begin determining effective dose ranges. </a:t>
            </a:r>
            <a:r>
              <a:rPr lang="en-US" sz="2400" dirty="0" smtClean="0">
                <a:latin typeface="Arial" pitchFamily="34" charset="0"/>
                <a:cs typeface="Arial" pitchFamily="34" charset="0"/>
              </a:rPr>
              <a:t>Can compare two or more doses to each other and to standard of care</a:t>
            </a:r>
          </a:p>
          <a:p>
            <a:r>
              <a:rPr lang="en-US" sz="2400" b="1" dirty="0" smtClean="0">
                <a:solidFill>
                  <a:srgbClr val="C00000"/>
                </a:solidFill>
                <a:latin typeface="Arial" pitchFamily="34" charset="0"/>
                <a:cs typeface="Arial" pitchFamily="34" charset="0"/>
              </a:rPr>
              <a:t>Phase 3:</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Statistically powered to determine efficacy. Use doses optimized in Phase 2</a:t>
            </a:r>
            <a:endParaRPr lang="en-US" sz="2400" dirty="0" smtClean="0">
              <a:latin typeface="Arial" pitchFamily="34" charset="0"/>
              <a:cs typeface="Arial" pitchFamily="34" charset="0"/>
            </a:endParaRPr>
          </a:p>
        </p:txBody>
      </p:sp>
      <p:cxnSp>
        <p:nvCxnSpPr>
          <p:cNvPr id="4" name="Straight Connector 3"/>
          <p:cNvCxnSpPr/>
          <p:nvPr/>
        </p:nvCxnSpPr>
        <p:spPr>
          <a:xfrm>
            <a:off x="0" y="12425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0165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81940" y="99538"/>
            <a:ext cx="8587740" cy="1143000"/>
          </a:xfrm>
        </p:spPr>
        <p:txBody>
          <a:bodyPr/>
          <a:lstStyle/>
          <a:p>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QUICK REMINDER ON CLINICAL TRIALS -2</a:t>
            </a:r>
            <a:endPar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6387" name="Rectangle 3"/>
          <p:cNvSpPr>
            <a:spLocks noGrp="1" noChangeArrowheads="1"/>
          </p:cNvSpPr>
          <p:nvPr>
            <p:ph type="body" idx="1"/>
          </p:nvPr>
        </p:nvSpPr>
        <p:spPr>
          <a:xfrm>
            <a:off x="685800" y="1371600"/>
            <a:ext cx="7772400" cy="4114800"/>
          </a:xfrm>
        </p:spPr>
        <p:txBody>
          <a:bodyPr/>
          <a:lstStyle/>
          <a:p>
            <a:r>
              <a:rPr lang="en-US" sz="2400" b="1" dirty="0" smtClean="0">
                <a:solidFill>
                  <a:srgbClr val="C00000"/>
                </a:solidFill>
                <a:latin typeface="Arial" pitchFamily="34" charset="0"/>
                <a:cs typeface="Arial" pitchFamily="34" charset="0"/>
              </a:rPr>
              <a:t>Phase 3:</a:t>
            </a:r>
            <a:r>
              <a:rPr lang="en-US" sz="2400" dirty="0" smtClean="0">
                <a:solidFill>
                  <a:srgbClr val="C00000"/>
                </a:solidFill>
                <a:latin typeface="Arial" pitchFamily="34" charset="0"/>
                <a:cs typeface="Arial" pitchFamily="34" charset="0"/>
              </a:rPr>
              <a:t> </a:t>
            </a:r>
            <a:r>
              <a:rPr lang="en-US" sz="2400" dirty="0" smtClean="0">
                <a:latin typeface="Arial" pitchFamily="34" charset="0"/>
                <a:cs typeface="Arial" pitchFamily="34" charset="0"/>
              </a:rPr>
              <a:t>classically 2-arm design, with efficacy endpoints (standard of care versus investigational drug, standard of care versus standard of care PLUS investigational drug). Placebo arms typically unethical in cancer trials (cannot deny standard of care). Traditionally, these were kept as simple as possible, to include as many patients as possible and complete the trial earlier. Typical results were often a statistically significant but clinically meaningless improvement, largely due to the fact that only a few patients responded well. WHY?</a:t>
            </a:r>
          </a:p>
          <a:p>
            <a:r>
              <a:rPr lang="en-US" sz="2400" b="1" dirty="0" smtClean="0">
                <a:solidFill>
                  <a:srgbClr val="C00000"/>
                </a:solidFill>
                <a:latin typeface="Arial" pitchFamily="34" charset="0"/>
                <a:cs typeface="Arial" pitchFamily="34" charset="0"/>
              </a:rPr>
              <a:t>Phase 4:</a:t>
            </a:r>
            <a:r>
              <a:rPr lang="en-US" sz="2400" dirty="0" smtClean="0">
                <a:latin typeface="Arial" pitchFamily="34" charset="0"/>
                <a:cs typeface="Arial" pitchFamily="34" charset="0"/>
              </a:rPr>
              <a:t> Post-marketing studies: investigate rare side effects not captured by Phase 3 studies under real-</a:t>
            </a:r>
            <a:r>
              <a:rPr lang="en-US" sz="2400" dirty="0" smtClean="0">
                <a:latin typeface="Arial" pitchFamily="34" charset="0"/>
                <a:cs typeface="Arial" pitchFamily="34" charset="0"/>
              </a:rPr>
              <a:t>life conditions. Still very useful, but the goal is to PREDICT rare </a:t>
            </a:r>
            <a:r>
              <a:rPr lang="en-US" sz="2400" dirty="0" err="1" smtClean="0">
                <a:latin typeface="Arial" pitchFamily="34" charset="0"/>
                <a:cs typeface="Arial" pitchFamily="34" charset="0"/>
              </a:rPr>
              <a:t>aderse</a:t>
            </a:r>
            <a:r>
              <a:rPr lang="en-US" sz="2400" dirty="0" smtClean="0">
                <a:latin typeface="Arial" pitchFamily="34" charset="0"/>
                <a:cs typeface="Arial" pitchFamily="34" charset="0"/>
              </a:rPr>
              <a:t> effects</a:t>
            </a:r>
            <a:endParaRPr lang="en-US" sz="2400" dirty="0" smtClean="0">
              <a:latin typeface="Arial" pitchFamily="34" charset="0"/>
              <a:cs typeface="Arial" pitchFamily="34" charset="0"/>
            </a:endParaRPr>
          </a:p>
        </p:txBody>
      </p:sp>
      <p:cxnSp>
        <p:nvCxnSpPr>
          <p:cNvPr id="4" name="Straight Connector 3"/>
          <p:cNvCxnSpPr/>
          <p:nvPr/>
        </p:nvCxnSpPr>
        <p:spPr>
          <a:xfrm>
            <a:off x="0" y="12425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9316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202170"/>
            <a:ext cx="7772400" cy="1143000"/>
          </a:xfrm>
        </p:spPr>
        <p:txBody>
          <a:bodyPr/>
          <a:lstStyle/>
          <a:p>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Clinical Trial Endpoints</a:t>
            </a:r>
          </a:p>
        </p:txBody>
      </p:sp>
      <p:sp>
        <p:nvSpPr>
          <p:cNvPr id="2" name="Content Placeholder 1"/>
          <p:cNvSpPr>
            <a:spLocks noGrp="1"/>
          </p:cNvSpPr>
          <p:nvPr>
            <p:ph idx="1"/>
          </p:nvPr>
        </p:nvSpPr>
        <p:spPr>
          <a:xfrm>
            <a:off x="685800" y="1447800"/>
            <a:ext cx="7772400" cy="4114800"/>
          </a:xfrm>
        </p:spPr>
        <p:txBody>
          <a:bodyPr/>
          <a:lstStyle/>
          <a:p>
            <a:r>
              <a:rPr lang="en-US" sz="2400" dirty="0" smtClean="0">
                <a:latin typeface="Arial" panose="020B0604020202020204" pitchFamily="34" charset="0"/>
                <a:cs typeface="Arial" panose="020B0604020202020204" pitchFamily="34" charset="0"/>
              </a:rPr>
              <a:t>Traditionally, efficacy endpoints in cancer clinical trials are defined radiologically, especially for solid tumors and lymphomas (</a:t>
            </a:r>
            <a:r>
              <a:rPr lang="en-US" sz="2400" dirty="0" err="1" smtClean="0">
                <a:latin typeface="Arial" panose="020B0604020202020204" pitchFamily="34" charset="0"/>
                <a:cs typeface="Arial" panose="020B0604020202020204" pitchFamily="34" charset="0"/>
              </a:rPr>
              <a:t>leukemias</a:t>
            </a:r>
            <a:r>
              <a:rPr lang="en-US" sz="2400" dirty="0" smtClean="0">
                <a:latin typeface="Arial" panose="020B0604020202020204" pitchFamily="34" charset="0"/>
                <a:cs typeface="Arial" panose="020B0604020202020204" pitchFamily="34" charset="0"/>
              </a:rPr>
              <a:t> can use molecular endpoints such as minimal residual disease)</a:t>
            </a: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RECIST (</a:t>
            </a:r>
            <a:r>
              <a:rPr lang="en-US" sz="2400" u="sng" dirty="0" smtClean="0">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esponse </a:t>
            </a:r>
            <a:r>
              <a:rPr lang="en-US" sz="2400" u="sng" dirty="0" smtClean="0">
                <a:latin typeface="Arial" panose="020B0604020202020204" pitchFamily="34" charset="0"/>
                <a:cs typeface="Arial" panose="020B0604020202020204" pitchFamily="34" charset="0"/>
              </a:rPr>
              <a:t>E</a:t>
            </a:r>
            <a:r>
              <a:rPr lang="en-US" sz="2400" dirty="0" smtClean="0">
                <a:latin typeface="Arial" panose="020B0604020202020204" pitchFamily="34" charset="0"/>
                <a:cs typeface="Arial" panose="020B0604020202020204" pitchFamily="34" charset="0"/>
              </a:rPr>
              <a:t>valuation </a:t>
            </a:r>
            <a:r>
              <a:rPr lang="en-US" sz="2400" u="sng" dirty="0" smtClean="0">
                <a:latin typeface="Arial" panose="020B0604020202020204" pitchFamily="34" charset="0"/>
                <a:cs typeface="Arial" panose="020B0604020202020204" pitchFamily="34" charset="0"/>
              </a:rPr>
              <a:t>C</a:t>
            </a:r>
            <a:r>
              <a:rPr lang="en-US" sz="2400" dirty="0" smtClean="0">
                <a:latin typeface="Arial" panose="020B0604020202020204" pitchFamily="34" charset="0"/>
                <a:cs typeface="Arial" panose="020B0604020202020204" pitchFamily="34" charset="0"/>
              </a:rPr>
              <a:t>riteria </a:t>
            </a:r>
            <a:r>
              <a:rPr lang="en-US" sz="2400" u="sng" dirty="0" smtClean="0">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n </a:t>
            </a:r>
            <a:r>
              <a:rPr lang="en-US" sz="2400" u="sng" dirty="0" smtClean="0">
                <a:latin typeface="Arial" panose="020B0604020202020204" pitchFamily="34" charset="0"/>
                <a:cs typeface="Arial" panose="020B0604020202020204" pitchFamily="34" charset="0"/>
              </a:rPr>
              <a:t>S</a:t>
            </a:r>
            <a:r>
              <a:rPr lang="en-US" sz="2400" dirty="0" smtClean="0">
                <a:latin typeface="Arial" panose="020B0604020202020204" pitchFamily="34" charset="0"/>
                <a:cs typeface="Arial" panose="020B0604020202020204" pitchFamily="34" charset="0"/>
              </a:rPr>
              <a:t>olid </a:t>
            </a:r>
            <a:r>
              <a:rPr lang="en-US" sz="2400" u="sng" dirty="0" smtClean="0">
                <a:latin typeface="Arial" panose="020B0604020202020204" pitchFamily="34" charset="0"/>
                <a:cs typeface="Arial" panose="020B0604020202020204" pitchFamily="34" charset="0"/>
              </a:rPr>
              <a:t>T</a:t>
            </a:r>
            <a:r>
              <a:rPr lang="en-US" sz="2400" dirty="0" smtClean="0">
                <a:latin typeface="Arial" panose="020B0604020202020204" pitchFamily="34" charset="0"/>
                <a:cs typeface="Arial" panose="020B0604020202020204" pitchFamily="34" charset="0"/>
              </a:rPr>
              <a:t>umors) criteria measure the effect of experimental treatments of tumor volume</a:t>
            </a:r>
          </a:p>
          <a:p>
            <a:r>
              <a:rPr lang="en-US" sz="2400" dirty="0" smtClean="0">
                <a:latin typeface="Arial" panose="020B0604020202020204" pitchFamily="34" charset="0"/>
                <a:cs typeface="Arial" panose="020B0604020202020204" pitchFamily="34" charset="0"/>
              </a:rPr>
              <a:t>However, reductions in tumor volume do not always translate into clinical benefit</a:t>
            </a:r>
          </a:p>
          <a:p>
            <a:pPr lvl="1"/>
            <a:r>
              <a:rPr lang="en-US" sz="2000" dirty="0" smtClean="0">
                <a:latin typeface="Arial" panose="020B0604020202020204" pitchFamily="34" charset="0"/>
                <a:cs typeface="Arial" panose="020B0604020202020204" pitchFamily="34" charset="0"/>
              </a:rPr>
              <a:t>Prolonged survival</a:t>
            </a:r>
          </a:p>
          <a:p>
            <a:pPr lvl="1"/>
            <a:r>
              <a:rPr lang="en-US" sz="2000" dirty="0" smtClean="0">
                <a:latin typeface="Arial" panose="020B0604020202020204" pitchFamily="34" charset="0"/>
                <a:cs typeface="Arial" panose="020B0604020202020204" pitchFamily="34" charset="0"/>
              </a:rPr>
              <a:t>Improved quality of life</a:t>
            </a:r>
          </a:p>
        </p:txBody>
      </p:sp>
      <p:cxnSp>
        <p:nvCxnSpPr>
          <p:cNvPr id="4" name="Straight Connector 3"/>
          <p:cNvCxnSpPr/>
          <p:nvPr/>
        </p:nvCxnSpPr>
        <p:spPr>
          <a:xfrm>
            <a:off x="0" y="12425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6506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99538"/>
            <a:ext cx="7772400" cy="1143000"/>
          </a:xfrm>
        </p:spPr>
        <p:txBody>
          <a:bodyPr/>
          <a:lstStyle/>
          <a:p>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Clinical Trial Endpoints</a:t>
            </a:r>
          </a:p>
        </p:txBody>
      </p:sp>
      <p:sp>
        <p:nvSpPr>
          <p:cNvPr id="2" name="Content Placeholder 1"/>
          <p:cNvSpPr>
            <a:spLocks noGrp="1"/>
          </p:cNvSpPr>
          <p:nvPr>
            <p:ph idx="1"/>
          </p:nvPr>
        </p:nvSpPr>
        <p:spPr>
          <a:xfrm>
            <a:off x="685800" y="1447800"/>
            <a:ext cx="7772400" cy="4114800"/>
          </a:xfrm>
        </p:spPr>
        <p:txBody>
          <a:bodyPr/>
          <a:lstStyle/>
          <a:p>
            <a:r>
              <a:rPr lang="en-US" sz="2400" dirty="0" smtClean="0">
                <a:latin typeface="Arial" panose="020B0604020202020204" pitchFamily="34" charset="0"/>
                <a:cs typeface="Arial" panose="020B0604020202020204" pitchFamily="34" charset="0"/>
              </a:rPr>
              <a:t>Also, traditionally the efficacy of a new cancer treatment is evaluated in the context of monotherapy (single agent) or combination with standard of care (e.g., Herceptin plus chemotherapy)</a:t>
            </a:r>
          </a:p>
          <a:p>
            <a:r>
              <a:rPr lang="en-US" sz="2400" dirty="0" smtClean="0">
                <a:latin typeface="Arial" panose="020B0604020202020204" pitchFamily="34" charset="0"/>
                <a:cs typeface="Arial" panose="020B0604020202020204" pitchFamily="34" charset="0"/>
              </a:rPr>
              <a:t>Some of the new agents, especially the ones that target cancer stem cells, do not necessarily shrink tumors on their own: monotherapy is pointless</a:t>
            </a:r>
          </a:p>
          <a:p>
            <a:r>
              <a:rPr lang="en-US" sz="2400" dirty="0" smtClean="0">
                <a:latin typeface="Arial" panose="020B0604020202020204" pitchFamily="34" charset="0"/>
                <a:cs typeface="Arial" panose="020B0604020202020204" pitchFamily="34" charset="0"/>
              </a:rPr>
              <a:t>However, they can dramatically improve survival in combinations based on mechanism: need for </a:t>
            </a:r>
            <a:r>
              <a:rPr lang="en-US" sz="2400" dirty="0" smtClean="0">
                <a:solidFill>
                  <a:srgbClr val="3333CC"/>
                </a:solidFill>
                <a:latin typeface="Arial" panose="020B0604020202020204" pitchFamily="34" charset="0"/>
                <a:cs typeface="Arial" panose="020B0604020202020204" pitchFamily="34" charset="0"/>
              </a:rPr>
              <a:t>RATIONAL COMBINATIONS</a:t>
            </a:r>
            <a:endParaRPr lang="en-US" sz="2000" dirty="0" smtClean="0">
              <a:solidFill>
                <a:srgbClr val="3333CC"/>
              </a:solidFill>
              <a:latin typeface="Arial" panose="020B0604020202020204" pitchFamily="34" charset="0"/>
              <a:cs typeface="Arial" panose="020B0604020202020204" pitchFamily="34" charset="0"/>
            </a:endParaRPr>
          </a:p>
        </p:txBody>
      </p:sp>
      <p:cxnSp>
        <p:nvCxnSpPr>
          <p:cNvPr id="4" name="Straight Connector 3"/>
          <p:cNvCxnSpPr/>
          <p:nvPr/>
        </p:nvCxnSpPr>
        <p:spPr>
          <a:xfrm>
            <a:off x="0" y="12425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064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600200"/>
            <a:ext cx="7772400" cy="4114800"/>
          </a:xfrm>
        </p:spPr>
        <p:txBody>
          <a:bodyPr/>
          <a:lstStyle/>
          <a:p>
            <a:r>
              <a:rPr lang="en-US" sz="2400" b="1" dirty="0" smtClean="0">
                <a:solidFill>
                  <a:srgbClr val="C00000"/>
                </a:solidFill>
                <a:latin typeface="Arial" panose="020B0604020202020204" pitchFamily="34" charset="0"/>
                <a:cs typeface="Arial" panose="020B0604020202020204" pitchFamily="34" charset="0"/>
              </a:rPr>
              <a:t>There is a need for more valid endpoints</a:t>
            </a:r>
          </a:p>
          <a:p>
            <a:pPr lvl="1"/>
            <a:r>
              <a:rPr lang="en-US" sz="1600" dirty="0" smtClean="0">
                <a:latin typeface="Arial" panose="020B0604020202020204" pitchFamily="34" charset="0"/>
                <a:cs typeface="Arial" panose="020B0604020202020204" pitchFamily="34" charset="0"/>
              </a:rPr>
              <a:t>Overall survival</a:t>
            </a:r>
          </a:p>
          <a:p>
            <a:pPr lvl="1"/>
            <a:r>
              <a:rPr lang="en-US" sz="1600" dirty="0" smtClean="0">
                <a:latin typeface="Arial" panose="020B0604020202020204" pitchFamily="34" charset="0"/>
                <a:cs typeface="Arial" panose="020B0604020202020204" pitchFamily="34" charset="0"/>
              </a:rPr>
              <a:t>Progression or Recurrence-free survival</a:t>
            </a:r>
          </a:p>
          <a:p>
            <a:r>
              <a:rPr lang="en-US" sz="2000" dirty="0" smtClean="0">
                <a:latin typeface="Arial" panose="020B0604020202020204" pitchFamily="34" charset="0"/>
                <a:cs typeface="Arial" panose="020B0604020202020204" pitchFamily="34" charset="0"/>
              </a:rPr>
              <a:t>However, these endpoints may require very long trials (e.g., 10 years!)</a:t>
            </a:r>
          </a:p>
          <a:p>
            <a:r>
              <a:rPr lang="en-US" sz="2000" dirty="0" smtClean="0">
                <a:latin typeface="Arial" panose="020B0604020202020204" pitchFamily="34" charset="0"/>
                <a:cs typeface="Arial" panose="020B0604020202020204" pitchFamily="34" charset="0"/>
              </a:rPr>
              <a:t>Hence, the need to develop </a:t>
            </a:r>
            <a:r>
              <a:rPr lang="en-US" sz="2000" dirty="0" smtClean="0">
                <a:solidFill>
                  <a:srgbClr val="3333CC"/>
                </a:solidFill>
                <a:latin typeface="Arial" panose="020B0604020202020204" pitchFamily="34" charset="0"/>
                <a:cs typeface="Arial" panose="020B0604020202020204" pitchFamily="34" charset="0"/>
              </a:rPr>
              <a:t>surrogate endpoints </a:t>
            </a:r>
            <a:r>
              <a:rPr lang="en-US" sz="2000" dirty="0" smtClean="0">
                <a:latin typeface="Arial" panose="020B0604020202020204" pitchFamily="34" charset="0"/>
                <a:cs typeface="Arial" panose="020B0604020202020204" pitchFamily="34" charset="0"/>
              </a:rPr>
              <a:t>that predict survival based on the most modern molecular and cellular techniques</a:t>
            </a:r>
          </a:p>
          <a:p>
            <a:pPr lvl="1"/>
            <a:r>
              <a:rPr lang="en-US" sz="1600" dirty="0" smtClean="0">
                <a:latin typeface="Arial" panose="020B0604020202020204" pitchFamily="34" charset="0"/>
                <a:cs typeface="Arial" panose="020B0604020202020204" pitchFamily="34" charset="0"/>
              </a:rPr>
              <a:t>CTC</a:t>
            </a:r>
          </a:p>
          <a:p>
            <a:pPr lvl="1"/>
            <a:r>
              <a:rPr lang="en-US" sz="1600" dirty="0" err="1" smtClean="0">
                <a:latin typeface="Arial" panose="020B0604020202020204" pitchFamily="34" charset="0"/>
                <a:cs typeface="Arial" panose="020B0604020202020204" pitchFamily="34" charset="0"/>
              </a:rPr>
              <a:t>ctDNA</a:t>
            </a:r>
            <a:endParaRPr lang="en-US" sz="1600" dirty="0" smtClean="0">
              <a:latin typeface="Arial" panose="020B0604020202020204" pitchFamily="34" charset="0"/>
              <a:cs typeface="Arial" panose="020B0604020202020204" pitchFamily="34" charset="0"/>
            </a:endParaRPr>
          </a:p>
          <a:p>
            <a:pPr lvl="1"/>
            <a:r>
              <a:rPr lang="en-US" sz="1600" dirty="0" smtClean="0">
                <a:latin typeface="Arial" panose="020B0604020202020204" pitchFamily="34" charset="0"/>
                <a:cs typeface="Arial" panose="020B0604020202020204" pitchFamily="34" charset="0"/>
              </a:rPr>
              <a:t>Circulating CSC (</a:t>
            </a:r>
            <a:r>
              <a:rPr lang="en-US" sz="1600" dirty="0" err="1" smtClean="0">
                <a:latin typeface="Arial" panose="020B0604020202020204" pitchFamily="34" charset="0"/>
                <a:cs typeface="Arial" panose="020B0604020202020204" pitchFamily="34" charset="0"/>
              </a:rPr>
              <a:t>tumorspheres</a:t>
            </a:r>
            <a:r>
              <a:rPr lang="en-US" sz="1600" dirty="0" smtClean="0">
                <a:latin typeface="Arial" panose="020B0604020202020204" pitchFamily="34" charset="0"/>
                <a:cs typeface="Arial" panose="020B0604020202020204" pitchFamily="34" charset="0"/>
              </a:rPr>
              <a:t>)</a:t>
            </a:r>
          </a:p>
        </p:txBody>
      </p:sp>
      <p:cxnSp>
        <p:nvCxnSpPr>
          <p:cNvPr id="5" name="Straight Connector 4"/>
          <p:cNvCxnSpPr/>
          <p:nvPr/>
        </p:nvCxnSpPr>
        <p:spPr>
          <a:xfrm>
            <a:off x="0" y="12425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2"/>
          <p:cNvSpPr>
            <a:spLocks noGrp="1" noChangeArrowheads="1"/>
          </p:cNvSpPr>
          <p:nvPr>
            <p:ph type="title"/>
          </p:nvPr>
        </p:nvSpPr>
        <p:spPr>
          <a:xfrm>
            <a:off x="685800" y="99538"/>
            <a:ext cx="7772400" cy="1143000"/>
          </a:xfrm>
        </p:spPr>
        <p:txBody>
          <a:bodyPr/>
          <a:lstStyle/>
          <a:p>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Clinical Trial Endpoints</a:t>
            </a:r>
          </a:p>
        </p:txBody>
      </p:sp>
    </p:spTree>
    <p:extLst>
      <p:ext uri="{BB962C8B-B14F-4D97-AF65-F5344CB8AC3E}">
        <p14:creationId xmlns:p14="http://schemas.microsoft.com/office/powerpoint/2010/main" val="3244432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3"/>
          <p:cNvSpPr txBox="1">
            <a:spLocks/>
          </p:cNvSpPr>
          <p:nvPr/>
        </p:nvSpPr>
        <p:spPr>
          <a:xfrm>
            <a:off x="0" y="38100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Precision Medicine</a:t>
            </a:r>
          </a:p>
        </p:txBody>
      </p:sp>
      <p:sp>
        <p:nvSpPr>
          <p:cNvPr id="3" name="Content Placeholder 2"/>
          <p:cNvSpPr>
            <a:spLocks noGrp="1"/>
          </p:cNvSpPr>
          <p:nvPr>
            <p:ph idx="1"/>
          </p:nvPr>
        </p:nvSpPr>
        <p:spPr>
          <a:xfrm>
            <a:off x="685800" y="1524000"/>
            <a:ext cx="7772400" cy="4114800"/>
          </a:xfrm>
        </p:spPr>
        <p:txBody>
          <a:bodyPr/>
          <a:lstStyle/>
          <a:p>
            <a:r>
              <a:rPr lang="en-US" dirty="0">
                <a:latin typeface="Arial" panose="020B0604020202020204" pitchFamily="34" charset="0"/>
                <a:cs typeface="Arial" panose="020B0604020202020204" pitchFamily="34" charset="0"/>
              </a:rPr>
              <a:t>An emerging approach for disease treatment and prevention that takes into account </a:t>
            </a:r>
            <a:r>
              <a:rPr lang="en-US" dirty="0">
                <a:solidFill>
                  <a:srgbClr val="3333CC"/>
                </a:solidFill>
                <a:latin typeface="Arial" panose="020B0604020202020204" pitchFamily="34" charset="0"/>
                <a:cs typeface="Arial" panose="020B0604020202020204" pitchFamily="34" charset="0"/>
              </a:rPr>
              <a:t>individual variability in genes, environment, and lifestyle </a:t>
            </a:r>
            <a:r>
              <a:rPr lang="en-US" dirty="0">
                <a:latin typeface="Arial" panose="020B0604020202020204" pitchFamily="34" charset="0"/>
                <a:cs typeface="Arial" panose="020B0604020202020204" pitchFamily="34" charset="0"/>
              </a:rPr>
              <a:t>for each person.</a:t>
            </a:r>
          </a:p>
          <a:p>
            <a:r>
              <a:rPr lang="en-US" dirty="0">
                <a:latin typeface="Arial" panose="020B0604020202020204" pitchFamily="34" charset="0"/>
                <a:cs typeface="Arial" panose="020B0604020202020204" pitchFamily="34" charset="0"/>
              </a:rPr>
              <a:t>Significant </a:t>
            </a:r>
            <a:r>
              <a:rPr lang="en-US" dirty="0" smtClean="0">
                <a:latin typeface="Arial" panose="020B0604020202020204" pitchFamily="34" charset="0"/>
                <a:cs typeface="Arial" panose="020B0604020202020204" pitchFamily="34" charset="0"/>
              </a:rPr>
              <a:t>advances </a:t>
            </a:r>
            <a:r>
              <a:rPr lang="en-US" dirty="0">
                <a:latin typeface="Arial" panose="020B0604020202020204" pitchFamily="34" charset="0"/>
                <a:cs typeface="Arial" panose="020B0604020202020204" pitchFamily="34" charset="0"/>
              </a:rPr>
              <a:t>have been made, but precision medicine is still not standard practice for many diseases.</a:t>
            </a:r>
          </a:p>
        </p:txBody>
      </p:sp>
    </p:spTree>
    <p:extLst>
      <p:ext uri="{BB962C8B-B14F-4D97-AF65-F5344CB8AC3E}">
        <p14:creationId xmlns:p14="http://schemas.microsoft.com/office/powerpoint/2010/main" val="11067538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274638"/>
            <a:ext cx="8153400" cy="1143000"/>
          </a:xfrm>
        </p:spPr>
        <p:txBody>
          <a:bodyPr/>
          <a:lstStyle/>
          <a:p>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Genomics is changing cancer clinical trials</a:t>
            </a:r>
          </a:p>
        </p:txBody>
      </p:sp>
      <p:sp>
        <p:nvSpPr>
          <p:cNvPr id="16387" name="Rectangle 3"/>
          <p:cNvSpPr>
            <a:spLocks noGrp="1" noChangeArrowheads="1"/>
          </p:cNvSpPr>
          <p:nvPr>
            <p:ph type="body" idx="1"/>
          </p:nvPr>
        </p:nvSpPr>
        <p:spPr>
          <a:xfrm>
            <a:off x="685800" y="1767840"/>
            <a:ext cx="7772400" cy="4114800"/>
          </a:xfrm>
        </p:spPr>
        <p:txBody>
          <a:bodyPr/>
          <a:lstStyle/>
          <a:p>
            <a:r>
              <a:rPr lang="en-US" sz="2400" dirty="0" smtClean="0">
                <a:latin typeface="Arial" pitchFamily="34" charset="0"/>
                <a:cs typeface="Arial" pitchFamily="34" charset="0"/>
              </a:rPr>
              <a:t>Traditional clinical trials stratify patients based on:</a:t>
            </a:r>
          </a:p>
          <a:p>
            <a:pPr lvl="1"/>
            <a:r>
              <a:rPr lang="en-US" sz="2000" dirty="0" smtClean="0">
                <a:latin typeface="Arial" pitchFamily="34" charset="0"/>
                <a:cs typeface="Arial" pitchFamily="34" charset="0"/>
              </a:rPr>
              <a:t>Anatomical location of tumors (e.g., pancreatic cancer)</a:t>
            </a:r>
          </a:p>
          <a:p>
            <a:pPr lvl="1"/>
            <a:r>
              <a:rPr lang="en-US" sz="2000" dirty="0" smtClean="0">
                <a:latin typeface="Arial" pitchFamily="34" charset="0"/>
                <a:cs typeface="Arial" pitchFamily="34" charset="0"/>
              </a:rPr>
              <a:t>A combination of anatomical and histological parameters (e.g., lung adenocarcinoma)</a:t>
            </a:r>
          </a:p>
          <a:p>
            <a:pPr lvl="1"/>
            <a:r>
              <a:rPr lang="en-US" sz="2000" dirty="0" smtClean="0">
                <a:latin typeface="Arial" pitchFamily="34" charset="0"/>
                <a:cs typeface="Arial" pitchFamily="34" charset="0"/>
              </a:rPr>
              <a:t>Anatomy, histology and clinical stage (e.g., metastatic lung squamous carcinoma)</a:t>
            </a:r>
          </a:p>
          <a:p>
            <a:pPr lvl="1"/>
            <a:r>
              <a:rPr lang="en-US" sz="2000" dirty="0" err="1" smtClean="0">
                <a:latin typeface="Arial" pitchFamily="34" charset="0"/>
                <a:cs typeface="Arial" pitchFamily="34" charset="0"/>
              </a:rPr>
              <a:t>Immunohistochemical</a:t>
            </a:r>
            <a:r>
              <a:rPr lang="en-US" sz="2000" dirty="0" smtClean="0">
                <a:latin typeface="Arial" pitchFamily="34" charset="0"/>
                <a:cs typeface="Arial" pitchFamily="34" charset="0"/>
              </a:rPr>
              <a:t> biomarkers (e.g., metastatic, ER+ breast cancer)</a:t>
            </a:r>
          </a:p>
          <a:p>
            <a:r>
              <a:rPr lang="en-US" sz="2400" dirty="0" smtClean="0">
                <a:latin typeface="Arial" pitchFamily="34" charset="0"/>
                <a:cs typeface="Arial" pitchFamily="34" charset="0"/>
              </a:rPr>
              <a:t>However, these criteria do not capture molecular heterogeneity of cancers, nor do not take </a:t>
            </a:r>
            <a:r>
              <a:rPr lang="en-US" sz="2400" dirty="0" err="1" smtClean="0">
                <a:latin typeface="Arial" pitchFamily="34" charset="0"/>
                <a:cs typeface="Arial" pitchFamily="34" charset="0"/>
              </a:rPr>
              <a:t>clonality</a:t>
            </a:r>
            <a:r>
              <a:rPr lang="en-US" sz="2400" dirty="0" smtClean="0">
                <a:latin typeface="Arial" pitchFamily="34" charset="0"/>
                <a:cs typeface="Arial" pitchFamily="34" charset="0"/>
              </a:rPr>
              <a:t> into </a:t>
            </a:r>
            <a:r>
              <a:rPr lang="en-US" sz="2400" dirty="0" smtClean="0">
                <a:latin typeface="Arial" pitchFamily="34" charset="0"/>
                <a:cs typeface="Arial" pitchFamily="34" charset="0"/>
              </a:rPr>
              <a:t>account</a:t>
            </a:r>
          </a:p>
          <a:p>
            <a:r>
              <a:rPr lang="en-US" sz="2400" dirty="0" smtClean="0">
                <a:latin typeface="Arial" pitchFamily="34" charset="0"/>
                <a:cs typeface="Arial" pitchFamily="34" charset="0"/>
              </a:rPr>
              <a:t>As a result, very large studies with broad inclusion criteria led to miniscule results</a:t>
            </a:r>
            <a:endParaRPr lang="en-US" sz="2400" dirty="0" smtClean="0">
              <a:latin typeface="Arial" pitchFamily="34" charset="0"/>
              <a:cs typeface="Arial" pitchFamily="34" charset="0"/>
            </a:endParaRP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7045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274638"/>
            <a:ext cx="8153400" cy="1143000"/>
          </a:xfrm>
        </p:spPr>
        <p:txBody>
          <a:bodyPr/>
          <a:lstStyle/>
          <a:p>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Genomics is changing cancer clinical </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trials -2</a:t>
            </a:r>
            <a:endPar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6387" name="Rectangle 3"/>
          <p:cNvSpPr>
            <a:spLocks noGrp="1" noChangeArrowheads="1"/>
          </p:cNvSpPr>
          <p:nvPr>
            <p:ph type="body" idx="1"/>
          </p:nvPr>
        </p:nvSpPr>
        <p:spPr>
          <a:xfrm>
            <a:off x="685800" y="1767840"/>
            <a:ext cx="7772400" cy="4114800"/>
          </a:xfrm>
        </p:spPr>
        <p:txBody>
          <a:bodyPr/>
          <a:lstStyle/>
          <a:p>
            <a:r>
              <a:rPr lang="en-US" sz="2400" dirty="0" smtClean="0">
                <a:latin typeface="Arial" pitchFamily="34" charset="0"/>
                <a:cs typeface="Arial" pitchFamily="34" charset="0"/>
              </a:rPr>
              <a:t>The ability to stratify patients based on genomics is changing how we design our cancer trials for the better, because new inclusion criteria are based on more accurate biology</a:t>
            </a:r>
          </a:p>
          <a:p>
            <a:r>
              <a:rPr lang="en-US" sz="2400" dirty="0" smtClean="0">
                <a:latin typeface="Arial" pitchFamily="34" charset="0"/>
                <a:cs typeface="Arial" pitchFamily="34" charset="0"/>
              </a:rPr>
              <a:t>However, this means that many hospitals need to collaborate to have a study where the many sub-subtypes of cancer are represented adequately and to preserve statistical power</a:t>
            </a:r>
            <a:endParaRPr lang="en-US" sz="2400" dirty="0" smtClean="0">
              <a:latin typeface="Arial" pitchFamily="34" charset="0"/>
              <a:cs typeface="Arial" pitchFamily="34" charset="0"/>
            </a:endParaRP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5711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1143000"/>
          </a:xfrm>
        </p:spPr>
        <p:txBody>
          <a:bodyPr/>
          <a:lstStyle/>
          <a:p>
            <a:r>
              <a:rPr lang="en-US" sz="3200" b="1" dirty="0" smtClean="0">
                <a:solidFill>
                  <a:srgbClr val="C00000"/>
                </a:solidFill>
                <a:latin typeface="Arial" pitchFamily="34" charset="0"/>
                <a:cs typeface="Arial" pitchFamily="34" charset="0"/>
              </a:rPr>
              <a:t>“Basket” and “Umbrella” Trials</a:t>
            </a:r>
          </a:p>
        </p:txBody>
      </p:sp>
      <p:sp>
        <p:nvSpPr>
          <p:cNvPr id="2" name="Content Placeholder 1"/>
          <p:cNvSpPr>
            <a:spLocks noGrp="1"/>
          </p:cNvSpPr>
          <p:nvPr>
            <p:ph idx="1"/>
          </p:nvPr>
        </p:nvSpPr>
        <p:spPr>
          <a:xfrm>
            <a:off x="685800" y="1676400"/>
            <a:ext cx="7772400" cy="4114800"/>
          </a:xfrm>
        </p:spPr>
        <p:txBody>
          <a:bodyPr/>
          <a:lstStyle/>
          <a:p>
            <a:r>
              <a:rPr lang="en-US" sz="2400" b="1" dirty="0" smtClean="0">
                <a:solidFill>
                  <a:srgbClr val="3333CC"/>
                </a:solidFill>
                <a:latin typeface="Arial" panose="020B0604020202020204" pitchFamily="34" charset="0"/>
                <a:cs typeface="Arial" panose="020B0604020202020204" pitchFamily="34" charset="0"/>
              </a:rPr>
              <a:t>“Basket” trials </a:t>
            </a:r>
            <a:r>
              <a:rPr lang="en-US" sz="2400" dirty="0" smtClean="0">
                <a:latin typeface="Arial" panose="020B0604020202020204" pitchFamily="34" charset="0"/>
                <a:cs typeface="Arial" panose="020B0604020202020204" pitchFamily="34" charset="0"/>
              </a:rPr>
              <a:t>stratify patients with COMMON MOLECULAR FEATURES, irrespective of anatomical location of their tumors (e.g., all tumors with CDK4 mutations or overexpression receive a CD4 inhibitor)</a:t>
            </a:r>
          </a:p>
          <a:p>
            <a:r>
              <a:rPr lang="en-US" sz="2400" b="1" dirty="0" smtClean="0">
                <a:solidFill>
                  <a:srgbClr val="3333CC"/>
                </a:solidFill>
                <a:latin typeface="Arial" panose="020B0604020202020204" pitchFamily="34" charset="0"/>
                <a:cs typeface="Arial" panose="020B0604020202020204" pitchFamily="34" charset="0"/>
              </a:rPr>
              <a:t>“Umbrella trials” </a:t>
            </a:r>
            <a:r>
              <a:rPr lang="en-US" sz="2400" dirty="0" smtClean="0">
                <a:latin typeface="Arial" panose="020B0604020202020204" pitchFamily="34" charset="0"/>
                <a:cs typeface="Arial" panose="020B0604020202020204" pitchFamily="34" charset="0"/>
              </a:rPr>
              <a:t>look at patients with one particular anatomical tumor type (e.g., lung cancers) but adaptively assign them to different treatment arms depending on mutations (e.g., among lung cancer patients, the ones with ALK rearrangements get ALK inhibitors, the ones with EGFR mutations get an EGFR mutation, etc. etc.)</a:t>
            </a: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8348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95299" y="228600"/>
            <a:ext cx="8153400" cy="1143000"/>
          </a:xfrm>
        </p:spPr>
        <p:txBody>
          <a:bodyPr/>
          <a:lstStyle/>
          <a:p>
            <a:r>
              <a:rPr lang="en-US" sz="3200" dirty="0" smtClean="0">
                <a:solidFill>
                  <a:srgbClr val="C00000"/>
                </a:solidFill>
                <a:latin typeface="Arial" pitchFamily="34" charset="0"/>
                <a:cs typeface="Arial" pitchFamily="34" charset="0"/>
              </a:rPr>
              <a:t>“Basket” and “Umbrella” Trials</a:t>
            </a:r>
          </a:p>
        </p:txBody>
      </p:sp>
      <p:pic>
        <p:nvPicPr>
          <p:cNvPr id="3" name="Picture 2"/>
          <p:cNvPicPr>
            <a:picLocks noChangeAspect="1"/>
          </p:cNvPicPr>
          <p:nvPr/>
        </p:nvPicPr>
        <p:blipFill rotWithShape="1">
          <a:blip r:embed="rId2"/>
          <a:srcRect t="11597"/>
          <a:stretch/>
        </p:blipFill>
        <p:spPr>
          <a:xfrm>
            <a:off x="788193" y="1407405"/>
            <a:ext cx="7567613" cy="4952082"/>
          </a:xfrm>
          <a:prstGeom prst="rect">
            <a:avLst/>
          </a:prstGeom>
        </p:spPr>
      </p:pic>
    </p:spTree>
    <p:extLst>
      <p:ext uri="{BB962C8B-B14F-4D97-AF65-F5344CB8AC3E}">
        <p14:creationId xmlns:p14="http://schemas.microsoft.com/office/powerpoint/2010/main" val="35632958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solidFill>
                  <a:srgbClr val="C00000"/>
                </a:solidFill>
                <a:effectLst>
                  <a:outerShdw blurRad="38100" dist="38100" dir="2700000" algn="tl">
                    <a:srgbClr val="000000">
                      <a:alpha val="43137"/>
                    </a:srgbClr>
                  </a:outerShdw>
                </a:effectLst>
              </a:rPr>
              <a:t>Example 2</a:t>
            </a:r>
            <a:endParaRPr lang="en-US" b="1" dirty="0">
              <a:solidFill>
                <a:srgbClr val="C00000"/>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p:txBody>
          <a:bodyPr/>
          <a:lstStyle/>
          <a:p>
            <a:r>
              <a:rPr lang="en-US" dirty="0" smtClean="0">
                <a:effectLst>
                  <a:outerShdw blurRad="38100" dist="38100" dir="2700000" algn="tl">
                    <a:srgbClr val="000000">
                      <a:alpha val="43137"/>
                    </a:srgbClr>
                  </a:outerShdw>
                </a:effectLst>
              </a:rPr>
              <a:t>Umbrellas and Baskets to Fight Cancer</a:t>
            </a:r>
            <a:endParaRPr lang="en-US" dirty="0"/>
          </a:p>
        </p:txBody>
      </p:sp>
    </p:spTree>
    <p:extLst>
      <p:ext uri="{BB962C8B-B14F-4D97-AF65-F5344CB8AC3E}">
        <p14:creationId xmlns:p14="http://schemas.microsoft.com/office/powerpoint/2010/main" val="21842022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C00000"/>
                </a:solidFill>
                <a:effectLst>
                  <a:outerShdw blurRad="38100" dist="38100" dir="2700000" algn="tl">
                    <a:srgbClr val="000000">
                      <a:alpha val="43137"/>
                    </a:srgbClr>
                  </a:outerShdw>
                </a:effectLst>
              </a:rPr>
              <a:t>Non-Small Cell Lung Cancer (NSCLC)</a:t>
            </a:r>
            <a:endParaRPr lang="en-US" sz="3200" dirty="0">
              <a:solidFill>
                <a:srgbClr val="C0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rgbClr val="C00000"/>
                </a:solidFill>
              </a:rPr>
              <a:t>The largest cause of cancer death in the industrialized world</a:t>
            </a:r>
          </a:p>
          <a:p>
            <a:r>
              <a:rPr lang="en-US" dirty="0" smtClean="0">
                <a:solidFill>
                  <a:srgbClr val="C00000"/>
                </a:solidFill>
              </a:rPr>
              <a:t>Classified histologically. Each type includes multiple subtypes.</a:t>
            </a:r>
          </a:p>
          <a:p>
            <a:pPr lvl="1"/>
            <a:r>
              <a:rPr lang="en-US" dirty="0" smtClean="0">
                <a:solidFill>
                  <a:schemeClr val="tx1"/>
                </a:solidFill>
              </a:rPr>
              <a:t>Adenocarcinoma </a:t>
            </a:r>
          </a:p>
          <a:p>
            <a:pPr lvl="1"/>
            <a:r>
              <a:rPr lang="en-US" dirty="0" smtClean="0">
                <a:solidFill>
                  <a:schemeClr val="tx1"/>
                </a:solidFill>
              </a:rPr>
              <a:t>Squamous carcinoma</a:t>
            </a:r>
          </a:p>
          <a:p>
            <a:pPr lvl="1"/>
            <a:r>
              <a:rPr lang="en-US" dirty="0" err="1" smtClean="0">
                <a:solidFill>
                  <a:schemeClr val="tx1"/>
                </a:solidFill>
              </a:rPr>
              <a:t>Adenosquamous</a:t>
            </a:r>
            <a:r>
              <a:rPr lang="en-US" dirty="0" smtClean="0">
                <a:solidFill>
                  <a:schemeClr val="tx1"/>
                </a:solidFill>
              </a:rPr>
              <a:t> carcinoma</a:t>
            </a:r>
          </a:p>
          <a:p>
            <a:pPr lvl="1"/>
            <a:r>
              <a:rPr lang="en-US" dirty="0" smtClean="0">
                <a:solidFill>
                  <a:schemeClr val="tx1"/>
                </a:solidFill>
              </a:rPr>
              <a:t>Large cell carcinoma</a:t>
            </a:r>
          </a:p>
          <a:p>
            <a:pPr lvl="1"/>
            <a:r>
              <a:rPr lang="en-US" dirty="0" smtClean="0">
                <a:solidFill>
                  <a:schemeClr val="tx1"/>
                </a:solidFill>
              </a:rPr>
              <a:t>Neuroendocrine tumors</a:t>
            </a:r>
          </a:p>
          <a:p>
            <a:pPr lvl="1"/>
            <a:r>
              <a:rPr lang="en-US" dirty="0" smtClean="0">
                <a:solidFill>
                  <a:schemeClr val="tx1"/>
                </a:solidFill>
              </a:rPr>
              <a:t>Carcinomas with pleomorphic, </a:t>
            </a:r>
            <a:r>
              <a:rPr lang="en-US" dirty="0" err="1" smtClean="0">
                <a:solidFill>
                  <a:schemeClr val="tx1"/>
                </a:solidFill>
              </a:rPr>
              <a:t>sarcomatoid</a:t>
            </a:r>
            <a:r>
              <a:rPr lang="en-US" dirty="0" smtClean="0">
                <a:solidFill>
                  <a:schemeClr val="tx1"/>
                </a:solidFill>
              </a:rPr>
              <a:t> or </a:t>
            </a:r>
            <a:r>
              <a:rPr lang="en-US" dirty="0" err="1" smtClean="0">
                <a:solidFill>
                  <a:schemeClr val="tx1"/>
                </a:solidFill>
              </a:rPr>
              <a:t>sarcomatous</a:t>
            </a:r>
            <a:r>
              <a:rPr lang="en-US" dirty="0" smtClean="0">
                <a:solidFill>
                  <a:schemeClr val="tx1"/>
                </a:solidFill>
              </a:rPr>
              <a:t> elements</a:t>
            </a: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1014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C00000"/>
                </a:solidFill>
                <a:effectLst>
                  <a:outerShdw blurRad="38100" dist="38100" dir="2700000" algn="tl">
                    <a:srgbClr val="000000">
                      <a:alpha val="43137"/>
                    </a:srgbClr>
                  </a:outerShdw>
                </a:effectLst>
              </a:rPr>
              <a:t>Non-Small Cell Lung Cancer (NSCLC)</a:t>
            </a:r>
            <a:endParaRPr lang="en-US" sz="3200" dirty="0">
              <a:solidFill>
                <a:srgbClr val="C00000"/>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tx1"/>
                </a:solidFill>
              </a:rPr>
              <a:t>However, until recently, non-surgical treatment was limited to radiotherapy and chemotherapy (platinum agents, </a:t>
            </a:r>
            <a:r>
              <a:rPr lang="en-US" dirty="0" err="1" smtClean="0">
                <a:solidFill>
                  <a:schemeClr val="tx1"/>
                </a:solidFill>
              </a:rPr>
              <a:t>taxanes</a:t>
            </a:r>
            <a:r>
              <a:rPr lang="en-US" dirty="0" smtClean="0">
                <a:solidFill>
                  <a:schemeClr val="tx1"/>
                </a:solidFill>
              </a:rPr>
              <a:t>, topoisomerase inhibitors, gemcitabine, </a:t>
            </a:r>
            <a:r>
              <a:rPr lang="en-US" dirty="0" err="1" smtClean="0">
                <a:solidFill>
                  <a:schemeClr val="tx1"/>
                </a:solidFill>
              </a:rPr>
              <a:t>pemetrexed</a:t>
            </a:r>
            <a:r>
              <a:rPr lang="en-US" dirty="0" smtClean="0">
                <a:solidFill>
                  <a:schemeClr val="tx1"/>
                </a:solidFill>
              </a:rPr>
              <a:t>), with marginal benefit</a:t>
            </a:r>
          </a:p>
          <a:p>
            <a:r>
              <a:rPr lang="en-US" dirty="0" smtClean="0">
                <a:solidFill>
                  <a:srgbClr val="C00000"/>
                </a:solidFill>
              </a:rPr>
              <a:t>Two major translational developments are changing this:</a:t>
            </a:r>
          </a:p>
          <a:p>
            <a:pPr lvl="1"/>
            <a:r>
              <a:rPr lang="en-US" dirty="0" smtClean="0">
                <a:solidFill>
                  <a:schemeClr val="tx1"/>
                </a:solidFill>
              </a:rPr>
              <a:t>Mutation-driven therapy</a:t>
            </a:r>
          </a:p>
          <a:p>
            <a:pPr lvl="1"/>
            <a:r>
              <a:rPr lang="en-US" dirty="0" smtClean="0">
                <a:solidFill>
                  <a:schemeClr val="tx1"/>
                </a:solidFill>
              </a:rPr>
              <a:t>Immunotherapy</a:t>
            </a: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2535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effectLst>
                  <a:outerShdw blurRad="38100" dist="38100" dir="2700000" algn="tl">
                    <a:srgbClr val="000000">
                      <a:alpha val="43137"/>
                    </a:srgbClr>
                  </a:outerShdw>
                </a:effectLst>
              </a:rPr>
              <a:t>Mutation-driven therapy</a:t>
            </a:r>
            <a:endParaRPr lang="en-US" sz="4000" dirty="0">
              <a:solidFill>
                <a:srgbClr val="C00000"/>
              </a:solidFill>
            </a:endParaRPr>
          </a:p>
        </p:txBody>
      </p:sp>
      <p:sp>
        <p:nvSpPr>
          <p:cNvPr id="3" name="Content Placeholder 2"/>
          <p:cNvSpPr>
            <a:spLocks noGrp="1"/>
          </p:cNvSpPr>
          <p:nvPr>
            <p:ph sz="half" idx="1"/>
          </p:nvPr>
        </p:nvSpPr>
        <p:spPr>
          <a:xfrm>
            <a:off x="457200" y="1600200"/>
            <a:ext cx="4038600" cy="4615962"/>
          </a:xfrm>
        </p:spPr>
        <p:txBody>
          <a:bodyPr>
            <a:normAutofit fontScale="85000" lnSpcReduction="2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An </a:t>
            </a:r>
            <a:r>
              <a:rPr lang="en-US" dirty="0"/>
              <a:t>offshoot of the Human Genome project</a:t>
            </a:r>
          </a:p>
          <a:p>
            <a:r>
              <a:rPr lang="en-US" dirty="0"/>
              <a:t>In oncology, it identifies specific mutations in potential drug targets</a:t>
            </a:r>
          </a:p>
          <a:p>
            <a:endParaRPr lang="en-US" dirty="0" smtClean="0"/>
          </a:p>
        </p:txBody>
      </p:sp>
      <p:sp>
        <p:nvSpPr>
          <p:cNvPr id="6" name="Content Placeholder 5"/>
          <p:cNvSpPr>
            <a:spLocks noGrp="1"/>
          </p:cNvSpPr>
          <p:nvPr>
            <p:ph sz="half" idx="2"/>
          </p:nvPr>
        </p:nvSpPr>
        <p:spPr>
          <a:xfrm>
            <a:off x="4648200" y="1600200"/>
            <a:ext cx="4038600" cy="4914900"/>
          </a:xfrm>
        </p:spPr>
        <p:txBody>
          <a:bodyPr>
            <a:normAutofit fontScale="85000" lnSpcReduction="20000"/>
          </a:bodyPr>
          <a:lstStyle/>
          <a:p>
            <a:r>
              <a:rPr lang="en-US" dirty="0" smtClean="0"/>
              <a:t>In </a:t>
            </a:r>
            <a:r>
              <a:rPr lang="en-US" dirty="0"/>
              <a:t>lung cancer, at least 2 such targets </a:t>
            </a:r>
            <a:r>
              <a:rPr lang="en-US" dirty="0" smtClean="0"/>
              <a:t>are used routinely, and others are under study</a:t>
            </a:r>
          </a:p>
          <a:p>
            <a:r>
              <a:rPr lang="en-US" dirty="0" smtClean="0"/>
              <a:t>Mutations in EGFR, the receptor for Epidermal Growth Factor</a:t>
            </a:r>
          </a:p>
          <a:p>
            <a:pPr lvl="1"/>
            <a:r>
              <a:rPr lang="en-US" dirty="0" smtClean="0"/>
              <a:t>More common in women and never smokers</a:t>
            </a:r>
          </a:p>
          <a:p>
            <a:r>
              <a:rPr lang="en-US" dirty="0" smtClean="0"/>
              <a:t>ALK rearrangements, which juxtapose the 5’ of the EML4 gene with the 3’ of ALK (Anaplastic Lymphoma Kinase) creating a fusion oncogene</a:t>
            </a:r>
          </a:p>
          <a:p>
            <a:pPr lvl="1"/>
            <a:r>
              <a:rPr lang="en-US" dirty="0" smtClean="0"/>
              <a:t>5-6.7% of NSCLC patients</a:t>
            </a:r>
          </a:p>
          <a:p>
            <a:endParaRPr lang="en-US" dirty="0"/>
          </a:p>
          <a:p>
            <a:endParaRPr lang="en-US" dirty="0"/>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817349" y="1647746"/>
            <a:ext cx="3318301" cy="2215435"/>
          </a:xfrm>
          <a:prstGeom prst="rect">
            <a:avLst/>
          </a:prstGeom>
        </p:spPr>
      </p:pic>
    </p:spTree>
    <p:extLst>
      <p:ext uri="{BB962C8B-B14F-4D97-AF65-F5344CB8AC3E}">
        <p14:creationId xmlns:p14="http://schemas.microsoft.com/office/powerpoint/2010/main" val="2628628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effectLst>
                  <a:outerShdw blurRad="38100" dist="38100" dir="2700000" algn="tl">
                    <a:srgbClr val="000000">
                      <a:alpha val="43137"/>
                    </a:srgbClr>
                  </a:outerShdw>
                </a:effectLst>
              </a:rPr>
              <a:t>Targeted drugs</a:t>
            </a:r>
            <a:endParaRPr lang="en-US" sz="4000" dirty="0">
              <a:solidFill>
                <a:srgbClr val="C00000"/>
              </a:solidFill>
            </a:endParaRPr>
          </a:p>
        </p:txBody>
      </p:sp>
      <p:sp>
        <p:nvSpPr>
          <p:cNvPr id="3" name="Content Placeholder 2"/>
          <p:cNvSpPr>
            <a:spLocks noGrp="1"/>
          </p:cNvSpPr>
          <p:nvPr>
            <p:ph sz="half" idx="1"/>
          </p:nvPr>
        </p:nvSpPr>
        <p:spPr>
          <a:xfrm>
            <a:off x="457200" y="1600200"/>
            <a:ext cx="4038600" cy="4615962"/>
          </a:xfrm>
        </p:spPr>
        <p:txBody>
          <a:bodyPr>
            <a:normAutofit fontScale="92500" lnSpcReduction="10000"/>
          </a:bodyPr>
          <a:lstStyle/>
          <a:p>
            <a:r>
              <a:rPr lang="en-US" dirty="0" smtClean="0">
                <a:solidFill>
                  <a:srgbClr val="FF9900"/>
                </a:solidFill>
              </a:rPr>
              <a:t>EGFR mutations</a:t>
            </a:r>
          </a:p>
          <a:p>
            <a:pPr lvl="1"/>
            <a:r>
              <a:rPr lang="en-US" dirty="0" err="1" smtClean="0">
                <a:solidFill>
                  <a:schemeClr val="tx1"/>
                </a:solidFill>
              </a:rPr>
              <a:t>Erlotinib</a:t>
            </a:r>
            <a:endParaRPr lang="en-US" dirty="0" smtClean="0">
              <a:solidFill>
                <a:schemeClr val="tx1"/>
              </a:solidFill>
            </a:endParaRPr>
          </a:p>
          <a:p>
            <a:pPr lvl="1"/>
            <a:r>
              <a:rPr lang="en-US" dirty="0" err="1" smtClean="0">
                <a:solidFill>
                  <a:schemeClr val="tx1"/>
                </a:solidFill>
              </a:rPr>
              <a:t>Afatinib</a:t>
            </a:r>
            <a:endParaRPr lang="en-US" dirty="0" smtClean="0">
              <a:solidFill>
                <a:schemeClr val="tx1"/>
              </a:solidFill>
            </a:endParaRPr>
          </a:p>
          <a:p>
            <a:r>
              <a:rPr lang="en-US" dirty="0" smtClean="0">
                <a:solidFill>
                  <a:schemeClr val="tx1"/>
                </a:solidFill>
              </a:rPr>
              <a:t>These drugs inhibit EGFR kinase activity and can be used as FIRST LINE agents in patients carrying EGFR mutations and SECOND LINE after chemo</a:t>
            </a:r>
          </a:p>
          <a:p>
            <a:r>
              <a:rPr lang="en-US" dirty="0" smtClean="0">
                <a:solidFill>
                  <a:schemeClr val="tx1"/>
                </a:solidFill>
              </a:rPr>
              <a:t>Some EGFR mutations confer resistance</a:t>
            </a:r>
          </a:p>
          <a:p>
            <a:pPr marL="0" indent="0">
              <a:buNone/>
            </a:pPr>
            <a:endParaRPr lang="en-US" dirty="0"/>
          </a:p>
        </p:txBody>
      </p:sp>
      <p:sp>
        <p:nvSpPr>
          <p:cNvPr id="6" name="Content Placeholder 5"/>
          <p:cNvSpPr>
            <a:spLocks noGrp="1"/>
          </p:cNvSpPr>
          <p:nvPr>
            <p:ph sz="half" idx="2"/>
          </p:nvPr>
        </p:nvSpPr>
        <p:spPr>
          <a:xfrm>
            <a:off x="4648200" y="1600200"/>
            <a:ext cx="4038600" cy="4914900"/>
          </a:xfrm>
        </p:spPr>
        <p:txBody>
          <a:bodyPr>
            <a:normAutofit fontScale="92500" lnSpcReduction="10000"/>
          </a:bodyPr>
          <a:lstStyle/>
          <a:p>
            <a:r>
              <a:rPr lang="en-US" dirty="0" smtClean="0">
                <a:solidFill>
                  <a:srgbClr val="FF9900"/>
                </a:solidFill>
              </a:rPr>
              <a:t>ALK rearrangements</a:t>
            </a:r>
          </a:p>
          <a:p>
            <a:pPr lvl="1"/>
            <a:r>
              <a:rPr lang="en-US" dirty="0" err="1" smtClean="0">
                <a:solidFill>
                  <a:schemeClr val="tx1"/>
                </a:solidFill>
              </a:rPr>
              <a:t>Crizotinib</a:t>
            </a:r>
            <a:endParaRPr lang="en-US" dirty="0" smtClean="0">
              <a:solidFill>
                <a:schemeClr val="tx1"/>
              </a:solidFill>
            </a:endParaRPr>
          </a:p>
          <a:p>
            <a:pPr lvl="1"/>
            <a:r>
              <a:rPr lang="en-US" dirty="0" err="1" smtClean="0">
                <a:solidFill>
                  <a:schemeClr val="tx1"/>
                </a:solidFill>
              </a:rPr>
              <a:t>Ceritinib</a:t>
            </a:r>
            <a:endParaRPr lang="en-US" dirty="0" smtClean="0">
              <a:solidFill>
                <a:schemeClr val="tx1"/>
              </a:solidFill>
            </a:endParaRPr>
          </a:p>
          <a:p>
            <a:r>
              <a:rPr lang="en-US" dirty="0" smtClean="0">
                <a:solidFill>
                  <a:schemeClr val="tx1"/>
                </a:solidFill>
              </a:rPr>
              <a:t>These drugs inhibit the chimeric EML4-ALK kinase and can be used as FIRST LINE in patients carrying ALK rearrangements</a:t>
            </a: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7704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effectLst>
                  <a:outerShdw blurRad="38100" dist="38100" dir="2700000" algn="tl">
                    <a:srgbClr val="000000">
                      <a:alpha val="43137"/>
                    </a:srgbClr>
                  </a:outerShdw>
                </a:effectLst>
              </a:rPr>
              <a:t>Cancer Immunotherapy</a:t>
            </a:r>
            <a:endParaRPr lang="en-US" sz="4000" dirty="0">
              <a:solidFill>
                <a:srgbClr val="C00000"/>
              </a:solidFill>
            </a:endParaRPr>
          </a:p>
        </p:txBody>
      </p:sp>
      <p:sp>
        <p:nvSpPr>
          <p:cNvPr id="3" name="Content Placeholder 2"/>
          <p:cNvSpPr>
            <a:spLocks noGrp="1"/>
          </p:cNvSpPr>
          <p:nvPr>
            <p:ph sz="half" idx="1"/>
          </p:nvPr>
        </p:nvSpPr>
        <p:spPr>
          <a:xfrm>
            <a:off x="457200" y="1600200"/>
            <a:ext cx="4038600" cy="4615962"/>
          </a:xfrm>
        </p:spPr>
        <p:txBody>
          <a:bodyPr>
            <a:normAutofit fontScale="77500" lnSpcReduction="2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solidFill>
                  <a:schemeClr val="tx1"/>
                </a:solidFill>
              </a:rPr>
              <a:t>After decades of pre-clinical successes followed by clinical failures, we have learned enough basic immunology to produce clinically active products</a:t>
            </a:r>
          </a:p>
        </p:txBody>
      </p:sp>
      <p:sp>
        <p:nvSpPr>
          <p:cNvPr id="6" name="Content Placeholder 5"/>
          <p:cNvSpPr>
            <a:spLocks noGrp="1"/>
          </p:cNvSpPr>
          <p:nvPr>
            <p:ph sz="half" idx="2"/>
          </p:nvPr>
        </p:nvSpPr>
        <p:spPr>
          <a:xfrm>
            <a:off x="4648200" y="1600200"/>
            <a:ext cx="4038600" cy="4914900"/>
          </a:xfrm>
        </p:spPr>
        <p:txBody>
          <a:bodyPr>
            <a:normAutofit fontScale="77500" lnSpcReduction="20000"/>
          </a:bodyPr>
          <a:lstStyle/>
          <a:p>
            <a:r>
              <a:rPr lang="en-US" dirty="0" smtClean="0">
                <a:solidFill>
                  <a:schemeClr val="tx1"/>
                </a:solidFill>
              </a:rPr>
              <a:t>Recombinant Monoclonal Antibodies (</a:t>
            </a:r>
            <a:r>
              <a:rPr lang="en-US" dirty="0" err="1" smtClean="0">
                <a:solidFill>
                  <a:schemeClr val="tx1"/>
                </a:solidFill>
              </a:rPr>
              <a:t>mAbs</a:t>
            </a:r>
            <a:r>
              <a:rPr lang="en-US" dirty="0" smtClean="0">
                <a:solidFill>
                  <a:schemeClr val="tx1"/>
                </a:solidFill>
              </a:rPr>
              <a:t>) that block “immune checkpoint” molecules (receptors and ligands that limit T-cell proliferation and activation)</a:t>
            </a:r>
          </a:p>
          <a:p>
            <a:pPr lvl="1"/>
            <a:r>
              <a:rPr lang="en-US" dirty="0" err="1" smtClean="0">
                <a:solidFill>
                  <a:schemeClr val="tx1"/>
                </a:solidFill>
              </a:rPr>
              <a:t>Nivolumab</a:t>
            </a:r>
            <a:r>
              <a:rPr lang="en-US" dirty="0" smtClean="0">
                <a:solidFill>
                  <a:schemeClr val="tx1"/>
                </a:solidFill>
              </a:rPr>
              <a:t> (anti PD-1)</a:t>
            </a:r>
          </a:p>
          <a:p>
            <a:pPr lvl="1"/>
            <a:r>
              <a:rPr lang="en-US" dirty="0" smtClean="0">
                <a:solidFill>
                  <a:schemeClr val="tx1"/>
                </a:solidFill>
              </a:rPr>
              <a:t>Ipilimumab (anti CTLA-4)</a:t>
            </a:r>
          </a:p>
          <a:p>
            <a:pPr lvl="1"/>
            <a:r>
              <a:rPr lang="en-US" dirty="0" err="1" smtClean="0">
                <a:solidFill>
                  <a:schemeClr val="tx1"/>
                </a:solidFill>
              </a:rPr>
              <a:t>Tremelimumab</a:t>
            </a:r>
            <a:r>
              <a:rPr lang="en-US" dirty="0" smtClean="0">
                <a:solidFill>
                  <a:schemeClr val="tx1"/>
                </a:solidFill>
              </a:rPr>
              <a:t> (anti CTLA-4)</a:t>
            </a:r>
          </a:p>
          <a:p>
            <a:pPr lvl="1"/>
            <a:r>
              <a:rPr lang="en-US" dirty="0" err="1" smtClean="0">
                <a:solidFill>
                  <a:schemeClr val="tx1"/>
                </a:solidFill>
              </a:rPr>
              <a:t>Aterolizumab</a:t>
            </a:r>
            <a:r>
              <a:rPr lang="en-US" dirty="0" smtClean="0">
                <a:solidFill>
                  <a:schemeClr val="tx1"/>
                </a:solidFill>
              </a:rPr>
              <a:t> (Anti-PDL1) </a:t>
            </a:r>
            <a:r>
              <a:rPr lang="en-US" dirty="0" smtClean="0">
                <a:solidFill>
                  <a:schemeClr val="tx1"/>
                </a:solidFill>
              </a:rPr>
              <a:t>and others</a:t>
            </a:r>
          </a:p>
          <a:p>
            <a:r>
              <a:rPr lang="en-US" dirty="0" err="1" smtClean="0">
                <a:solidFill>
                  <a:schemeClr val="tx1"/>
                </a:solidFill>
              </a:rPr>
              <a:t>Nivolumab</a:t>
            </a:r>
            <a:r>
              <a:rPr lang="en-US" dirty="0" smtClean="0">
                <a:solidFill>
                  <a:schemeClr val="tx1"/>
                </a:solidFill>
              </a:rPr>
              <a:t> has produced durable clinical responses in squamous NSCLC that were previously resistant to all other </a:t>
            </a:r>
            <a:r>
              <a:rPr lang="en-US" dirty="0" smtClean="0">
                <a:solidFill>
                  <a:schemeClr val="tx1"/>
                </a:solidFill>
              </a:rPr>
              <a:t>therapies</a:t>
            </a:r>
          </a:p>
          <a:p>
            <a:r>
              <a:rPr lang="en-US" dirty="0" smtClean="0">
                <a:solidFill>
                  <a:schemeClr val="tx1"/>
                </a:solidFill>
              </a:rPr>
              <a:t>Just approved by FDA</a:t>
            </a:r>
            <a:endParaRPr lang="en-US" dirty="0" smtClean="0">
              <a:solidFill>
                <a:schemeClr val="tx1"/>
              </a:solidFill>
            </a:endParaRPr>
          </a:p>
          <a:p>
            <a:endParaRPr lang="en-US" dirty="0"/>
          </a:p>
          <a:p>
            <a:endParaRPr lang="en-US" dirty="0"/>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42" y="1679331"/>
            <a:ext cx="2857500" cy="2228850"/>
          </a:xfrm>
          <a:prstGeom prst="rect">
            <a:avLst/>
          </a:prstGeom>
        </p:spPr>
      </p:pic>
    </p:spTree>
    <p:extLst>
      <p:ext uri="{BB962C8B-B14F-4D97-AF65-F5344CB8AC3E}">
        <p14:creationId xmlns:p14="http://schemas.microsoft.com/office/powerpoint/2010/main" val="27963808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3"/>
          <p:cNvSpPr txBox="1">
            <a:spLocks/>
          </p:cNvSpPr>
          <p:nvPr/>
        </p:nvSpPr>
        <p:spPr>
          <a:xfrm>
            <a:off x="0" y="15240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Precision </a:t>
            </a:r>
            <a:r>
              <a:rPr lang="en-US"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vs. Personalized Medicine</a:t>
            </a:r>
            <a:endParaRPr lang="en-US"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524000"/>
            <a:ext cx="7772400" cy="4114800"/>
          </a:xfrm>
        </p:spPr>
        <p:txBody>
          <a:bodyPr/>
          <a:lstStyle/>
          <a:p>
            <a:r>
              <a:rPr lang="en-US" dirty="0" smtClean="0">
                <a:latin typeface="Arial" panose="020B0604020202020204" pitchFamily="34" charset="0"/>
                <a:cs typeface="Arial" panose="020B0604020202020204" pitchFamily="34" charset="0"/>
              </a:rPr>
              <a:t>Truly “Personalized” medicine would individualize treatment for each patient, changing not only types of agents but doses and regimens based on purely individual characteristics</a:t>
            </a:r>
          </a:p>
          <a:p>
            <a:r>
              <a:rPr lang="en-US" dirty="0" smtClean="0">
                <a:latin typeface="Arial" panose="020B0604020202020204" pitchFamily="34" charset="0"/>
                <a:cs typeface="Arial" panose="020B0604020202020204" pitchFamily="34" charset="0"/>
              </a:rPr>
              <a:t>Precision Medicine is a step towards Personalized medicine, in that it uses more variables to stratify patients, but is not completely individualized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95817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C00000"/>
                </a:solidFill>
                <a:effectLst>
                  <a:outerShdw blurRad="38100" dist="38100" dir="2700000" algn="tl">
                    <a:srgbClr val="000000">
                      <a:alpha val="43137"/>
                    </a:srgbClr>
                  </a:outerShdw>
                </a:effectLst>
              </a:rPr>
              <a:t>The MAP: Umbrella trial for NSCLC</a:t>
            </a:r>
            <a:endParaRPr lang="en-US" sz="3600" dirty="0">
              <a:solidFill>
                <a:srgbClr val="C00000"/>
              </a:solidFill>
            </a:endParaRPr>
          </a:p>
        </p:txBody>
      </p:sp>
      <p:pic>
        <p:nvPicPr>
          <p:cNvPr id="9" name="Content Placeholder 8"/>
          <p:cNvPicPr>
            <a:picLocks noGrp="1" noChangeAspect="1"/>
          </p:cNvPicPr>
          <p:nvPr>
            <p:ph idx="1"/>
          </p:nvPr>
        </p:nvPicPr>
        <p:blipFill rotWithShape="1">
          <a:blip r:embed="rId3"/>
          <a:srcRect l="51248" t="11293" r="578" b="18616"/>
          <a:stretch/>
        </p:blipFill>
        <p:spPr>
          <a:xfrm>
            <a:off x="-576" y="1466934"/>
            <a:ext cx="8947352" cy="3661383"/>
          </a:xfrm>
          <a:prstGeom prst="rect">
            <a:avLst/>
          </a:prstGeom>
        </p:spPr>
      </p:pic>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6045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15300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2800" b="1" dirty="0">
                <a:solidFill>
                  <a:srgbClr val="C00000"/>
                </a:solidFill>
                <a:effectLst>
                  <a:outerShdw blurRad="38100" dist="38100" dir="2700000" algn="tl">
                    <a:srgbClr val="000000">
                      <a:alpha val="43137"/>
                    </a:srgbClr>
                  </a:outerShdw>
                </a:effectLst>
                <a:latin typeface="Arial" panose="020B0604020202020204" pitchFamily="34" charset="0"/>
              </a:rPr>
              <a:t>Lung-MAP study </a:t>
            </a:r>
            <a:r>
              <a:rPr lang="en-GB" altLang="en-US" sz="2800" b="1" dirty="0" smtClean="0">
                <a:solidFill>
                  <a:srgbClr val="C00000"/>
                </a:solidFill>
                <a:effectLst>
                  <a:outerShdw blurRad="38100" dist="38100" dir="2700000" algn="tl">
                    <a:srgbClr val="000000">
                      <a:alpha val="43137"/>
                    </a:srgbClr>
                  </a:outerShdw>
                </a:effectLst>
                <a:latin typeface="Arial" panose="020B0604020202020204" pitchFamily="34" charset="0"/>
              </a:rPr>
              <a:t>schema: An UMBRELLA Trial </a:t>
            </a:r>
            <a:endParaRPr lang="en-GB" altLang="en-US" sz="2800" b="1" dirty="0">
              <a:solidFill>
                <a:srgbClr val="C00000"/>
              </a:solidFill>
              <a:effectLst>
                <a:outerShdw blurRad="38100" dist="38100" dir="2700000" algn="tl">
                  <a:srgbClr val="000000">
                    <a:alpha val="43137"/>
                  </a:srgbClr>
                </a:outerShdw>
              </a:effectLst>
              <a:latin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401" y="6368040"/>
            <a:ext cx="1841760" cy="368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841" y="979561"/>
            <a:ext cx="767664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7358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Roy S. Herbst et al. Clin Cancer Res 2015;21:1514-1524</a:t>
            </a:r>
          </a:p>
        </p:txBody>
      </p:sp>
      <p:sp>
        <p:nvSpPr>
          <p:cNvPr id="3077" name="Text Box 5"/>
          <p:cNvSpPr txBox="1">
            <a:spLocks noChangeArrowheads="1"/>
          </p:cNvSpPr>
          <p:nvPr/>
        </p:nvSpPr>
        <p:spPr bwMode="auto">
          <a:xfrm>
            <a:off x="3562089"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dirty="0">
                <a:latin typeface="Arial" panose="020B0604020202020204" pitchFamily="34" charset="0"/>
              </a:rPr>
              <a:t>©2015 by American Association for Cancer Research</a:t>
            </a:r>
          </a:p>
        </p:txBody>
      </p:sp>
    </p:spTree>
    <p:extLst>
      <p:ext uri="{BB962C8B-B14F-4D97-AF65-F5344CB8AC3E}">
        <p14:creationId xmlns:p14="http://schemas.microsoft.com/office/powerpoint/2010/main" val="17382928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239401"/>
            <a:ext cx="8493120" cy="614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dirty="0">
                <a:latin typeface="Arial" panose="020B0604020202020204" pitchFamily="34" charset="0"/>
              </a:rPr>
              <a:t>Schema for Lung-MAP </a:t>
            </a:r>
            <a:r>
              <a:rPr lang="en-GB" altLang="en-US" sz="1451" b="1" dirty="0" err="1">
                <a:latin typeface="Arial" panose="020B0604020202020204" pitchFamily="34" charset="0"/>
              </a:rPr>
              <a:t>substudies</a:t>
            </a:r>
            <a:r>
              <a:rPr lang="en-GB" altLang="en-US" sz="1451" b="1" dirty="0">
                <a:latin typeface="Arial" panose="020B0604020202020204" pitchFamily="34" charset="0"/>
              </a:rPr>
              <a:t>, June 2014. *, Archival FFPE </a:t>
            </a:r>
            <a:r>
              <a:rPr lang="en-GB" altLang="en-US" sz="1451" b="1" dirty="0" err="1">
                <a:latin typeface="Arial" panose="020B0604020202020204" pitchFamily="34" charset="0"/>
              </a:rPr>
              <a:t>tumor</a:t>
            </a:r>
            <a:r>
              <a:rPr lang="en-GB" altLang="en-US" sz="1451" b="1" dirty="0">
                <a:latin typeface="Arial" panose="020B0604020202020204" pitchFamily="34" charset="0"/>
              </a:rPr>
              <a:t>, fresh core needle biopsy (CNB) if needed; TT, targeted therapy; CT, chemotherapy (docetaxel or gemcitabine); TKI, tyrosine kinase inhibitor (</a:t>
            </a:r>
            <a:r>
              <a:rPr lang="en-GB" altLang="en-US" sz="1451" b="1" dirty="0" err="1">
                <a:latin typeface="Arial" panose="020B0604020202020204" pitchFamily="34" charset="0"/>
              </a:rPr>
              <a:t>erlotinib</a:t>
            </a:r>
            <a:r>
              <a:rPr lang="en-GB" altLang="en-US" sz="1451" b="1" dirty="0">
                <a:latin typeface="Arial" panose="020B0604020202020204" pitchFamily="34"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401" y="6368040"/>
            <a:ext cx="1841760" cy="368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961" y="979561"/>
            <a:ext cx="761184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76896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Roy S. Herbst et al. Clin Cancer Res 2015;21:1514-1524</a:t>
            </a:r>
          </a:p>
        </p:txBody>
      </p:sp>
      <p:sp>
        <p:nvSpPr>
          <p:cNvPr id="3077" name="Text Box 5"/>
          <p:cNvSpPr txBox="1">
            <a:spLocks noChangeArrowheads="1"/>
          </p:cNvSpPr>
          <p:nvPr/>
        </p:nvSpPr>
        <p:spPr bwMode="auto">
          <a:xfrm>
            <a:off x="3450241"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dirty="0">
                <a:latin typeface="Arial" panose="020B0604020202020204" pitchFamily="34" charset="0"/>
              </a:rPr>
              <a:t>©2015 by American Association for Cancer Research</a:t>
            </a:r>
          </a:p>
        </p:txBody>
      </p:sp>
    </p:spTree>
    <p:extLst>
      <p:ext uri="{BB962C8B-B14F-4D97-AF65-F5344CB8AC3E}">
        <p14:creationId xmlns:p14="http://schemas.microsoft.com/office/powerpoint/2010/main" val="33617505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effectLst>
                  <a:outerShdw blurRad="38100" dist="38100" dir="2700000" algn="tl">
                    <a:srgbClr val="000000">
                      <a:alpha val="43137"/>
                    </a:srgbClr>
                  </a:outerShdw>
                </a:effectLst>
              </a:rPr>
              <a:t>Drugs Tested in Lung MAP Arms</a:t>
            </a:r>
            <a:endParaRPr lang="en-US" sz="4000" dirty="0">
              <a:solidFill>
                <a:srgbClr val="C00000"/>
              </a:solidFill>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460615224"/>
              </p:ext>
            </p:extLst>
          </p:nvPr>
        </p:nvGraphicFramePr>
        <p:xfrm>
          <a:off x="457200" y="1600196"/>
          <a:ext cx="8229600" cy="4416084"/>
        </p:xfrm>
        <a:graphic>
          <a:graphicData uri="http://schemas.openxmlformats.org/drawingml/2006/table">
            <a:tbl>
              <a:tblPr firstRow="1" bandRow="1">
                <a:tableStyleId>{00A15C55-8517-42AA-B614-E9B94910E393}</a:tableStyleId>
              </a:tblPr>
              <a:tblGrid>
                <a:gridCol w="4114800"/>
                <a:gridCol w="4114800"/>
              </a:tblGrid>
              <a:tr h="653562">
                <a:tc>
                  <a:txBody>
                    <a:bodyPr/>
                    <a:lstStyle/>
                    <a:p>
                      <a:r>
                        <a:rPr lang="en-US" sz="3200" dirty="0" smtClean="0"/>
                        <a:t>Mutation</a:t>
                      </a:r>
                      <a:endParaRPr lang="en-US" sz="3200" dirty="0"/>
                    </a:p>
                  </a:txBody>
                  <a:tcPr/>
                </a:tc>
                <a:tc>
                  <a:txBody>
                    <a:bodyPr/>
                    <a:lstStyle/>
                    <a:p>
                      <a:r>
                        <a:rPr lang="en-US" sz="3200" dirty="0" smtClean="0"/>
                        <a:t>Drug</a:t>
                      </a:r>
                      <a:endParaRPr lang="en-US" sz="3200" dirty="0"/>
                    </a:p>
                  </a:txBody>
                  <a:tcPr/>
                </a:tc>
              </a:tr>
              <a:tr h="653562">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t>PIK3CA </a:t>
                      </a:r>
                      <a:r>
                        <a:rPr lang="en-US" sz="2000" b="1" dirty="0" smtClean="0"/>
                        <a:t>(PI3 Kinase alpha)</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err="1" smtClean="0"/>
                        <a:t>Taselisib</a:t>
                      </a:r>
                      <a:r>
                        <a:rPr lang="en-US" sz="2000" b="1" dirty="0" smtClean="0"/>
                        <a:t> (PI3K inhibitor)</a:t>
                      </a:r>
                    </a:p>
                  </a:txBody>
                  <a:tcPr/>
                </a:tc>
              </a:tr>
              <a:tr h="653562">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t>CDK4/6, CCND1, 2, 3 or CDK4 amplification</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err="1" smtClean="0"/>
                        <a:t>Palbociclib</a:t>
                      </a:r>
                      <a:r>
                        <a:rPr lang="en-US" sz="2000" b="1" dirty="0" smtClean="0"/>
                        <a:t> (CD4/6 inhibitor)</a:t>
                      </a:r>
                    </a:p>
                  </a:txBody>
                  <a:tcPr/>
                </a:tc>
              </a:tr>
              <a:tr h="653562">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t>FGFR amplification, mutation or fusion</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t>AZD4547 (FGFR inhibitor)</a:t>
                      </a:r>
                    </a:p>
                    <a:p>
                      <a:endParaRPr lang="en-US" sz="2000" b="1" dirty="0"/>
                    </a:p>
                  </a:txBody>
                  <a:tcPr/>
                </a:tc>
              </a:tr>
              <a:tr h="653562">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t>MET mutation or expression</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t>AMG102 (HGF </a:t>
                      </a:r>
                      <a:r>
                        <a:rPr lang="en-US" sz="2000" b="1" dirty="0" err="1" smtClean="0"/>
                        <a:t>mAb</a:t>
                      </a:r>
                      <a:r>
                        <a:rPr lang="en-US" sz="2000" b="1" dirty="0" smtClean="0"/>
                        <a:t>) or other MET inhibitor</a:t>
                      </a:r>
                    </a:p>
                    <a:p>
                      <a:endParaRPr lang="en-US" sz="2000" b="1" dirty="0"/>
                    </a:p>
                  </a:txBody>
                  <a:tcPr/>
                </a:tc>
              </a:tr>
              <a:tr h="653562">
                <a:tc>
                  <a:txBody>
                    <a:bodyPr/>
                    <a:lstStyle/>
                    <a:p>
                      <a:r>
                        <a:rPr lang="en-US" sz="2000" b="1" dirty="0" smtClean="0"/>
                        <a:t>No match</a:t>
                      </a:r>
                      <a:endParaRPr lang="en-US" sz="2000" b="1" dirty="0"/>
                    </a:p>
                  </a:txBody>
                  <a:tcPr/>
                </a:tc>
                <a:tc>
                  <a:txBody>
                    <a:bodyPr/>
                    <a:lstStyle/>
                    <a:p>
                      <a:r>
                        <a:rPr lang="en-US" sz="2000" b="1" dirty="0" smtClean="0"/>
                        <a:t>MEDI4736: immunotherapy with anti-PDL1 </a:t>
                      </a:r>
                      <a:r>
                        <a:rPr lang="en-US" sz="2000" b="1" dirty="0" err="1" smtClean="0"/>
                        <a:t>mAb</a:t>
                      </a:r>
                      <a:endParaRPr lang="en-US" sz="2000" b="1" dirty="0"/>
                    </a:p>
                  </a:txBody>
                  <a:tcPr/>
                </a:tc>
              </a:tr>
            </a:tbl>
          </a:graphicData>
        </a:graphic>
      </p:graphicFrame>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0559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effectLst>
                  <a:outerShdw blurRad="38100" dist="38100" dir="2700000" algn="tl">
                    <a:srgbClr val="000000">
                      <a:alpha val="43137"/>
                    </a:srgbClr>
                  </a:outerShdw>
                </a:effectLst>
              </a:rPr>
              <a:t>The NCI MATCH trial, a BASKET trial</a:t>
            </a:r>
            <a:endParaRPr lang="en-US" sz="4000" dirty="0">
              <a:solidFill>
                <a:srgbClr val="C00000"/>
              </a:solidFill>
            </a:endParaRP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normAutofit fontScale="85000" lnSpcReduction="20000"/>
          </a:bodyPr>
          <a:lstStyle/>
          <a:p>
            <a:r>
              <a:rPr lang="en-US" u="sng" dirty="0" smtClean="0">
                <a:solidFill>
                  <a:srgbClr val="C00000"/>
                </a:solidFill>
              </a:rPr>
              <a:t>M</a:t>
            </a:r>
            <a:r>
              <a:rPr lang="en-US" dirty="0" smtClean="0">
                <a:solidFill>
                  <a:srgbClr val="C00000"/>
                </a:solidFill>
              </a:rPr>
              <a:t>olecular </a:t>
            </a:r>
            <a:r>
              <a:rPr lang="en-US" u="sng" dirty="0" smtClean="0">
                <a:solidFill>
                  <a:srgbClr val="C00000"/>
                </a:solidFill>
              </a:rPr>
              <a:t>A</a:t>
            </a:r>
            <a:r>
              <a:rPr lang="en-US" dirty="0" smtClean="0">
                <a:solidFill>
                  <a:srgbClr val="C00000"/>
                </a:solidFill>
              </a:rPr>
              <a:t>nalysis for </a:t>
            </a:r>
            <a:r>
              <a:rPr lang="en-US" u="sng" dirty="0" smtClean="0">
                <a:solidFill>
                  <a:srgbClr val="C00000"/>
                </a:solidFill>
              </a:rPr>
              <a:t>T</a:t>
            </a:r>
            <a:r>
              <a:rPr lang="en-US" dirty="0" smtClean="0">
                <a:solidFill>
                  <a:srgbClr val="C00000"/>
                </a:solidFill>
              </a:rPr>
              <a:t>herapy </a:t>
            </a:r>
            <a:r>
              <a:rPr lang="en-US" u="sng" dirty="0" smtClean="0">
                <a:solidFill>
                  <a:srgbClr val="C00000"/>
                </a:solidFill>
              </a:rPr>
              <a:t>Ch</a:t>
            </a:r>
            <a:r>
              <a:rPr lang="en-US" dirty="0" smtClean="0">
                <a:solidFill>
                  <a:srgbClr val="C00000"/>
                </a:solidFill>
              </a:rPr>
              <a:t>oice</a:t>
            </a:r>
          </a:p>
          <a:p>
            <a:r>
              <a:rPr lang="en-US" dirty="0" smtClean="0">
                <a:solidFill>
                  <a:schemeClr val="tx1"/>
                </a:solidFill>
              </a:rPr>
              <a:t>Advanced solid tumors and lymphomas</a:t>
            </a:r>
          </a:p>
          <a:p>
            <a:r>
              <a:rPr lang="en-US" dirty="0" smtClean="0">
                <a:solidFill>
                  <a:schemeClr val="tx1"/>
                </a:solidFill>
              </a:rPr>
              <a:t>24 arms!</a:t>
            </a:r>
          </a:p>
          <a:p>
            <a:r>
              <a:rPr lang="en-US" dirty="0" smtClean="0">
                <a:solidFill>
                  <a:schemeClr val="tx1"/>
                </a:solidFill>
              </a:rPr>
              <a:t>5000 patients, 143 genes, 4000 variants included so far</a:t>
            </a:r>
          </a:p>
          <a:p>
            <a:r>
              <a:rPr lang="en-US" dirty="0" smtClean="0">
                <a:solidFill>
                  <a:schemeClr val="tx1"/>
                </a:solidFill>
              </a:rPr>
              <a:t>Arms can be dropped and replaced adaptively</a:t>
            </a:r>
          </a:p>
          <a:p>
            <a:r>
              <a:rPr lang="en-US" dirty="0" smtClean="0">
                <a:solidFill>
                  <a:schemeClr val="tx1"/>
                </a:solidFill>
              </a:rPr>
              <a:t>Overall Response Rate (ORR, radiologic) and PFS (Progression-Free Survival) endpoints (16% minimum)</a:t>
            </a:r>
          </a:p>
          <a:p>
            <a:r>
              <a:rPr lang="en-US" dirty="0" smtClean="0">
                <a:solidFill>
                  <a:schemeClr val="tx1"/>
                </a:solidFill>
              </a:rPr>
              <a:t>Patients with MMR (</a:t>
            </a:r>
            <a:r>
              <a:rPr lang="en-US" u="sng" dirty="0" smtClean="0">
                <a:solidFill>
                  <a:schemeClr val="tx1"/>
                </a:solidFill>
              </a:rPr>
              <a:t>M</a:t>
            </a:r>
            <a:r>
              <a:rPr lang="en-US" dirty="0" smtClean="0">
                <a:solidFill>
                  <a:schemeClr val="tx1"/>
                </a:solidFill>
              </a:rPr>
              <a:t>is</a:t>
            </a:r>
            <a:r>
              <a:rPr lang="en-US" u="sng" dirty="0" smtClean="0">
                <a:solidFill>
                  <a:schemeClr val="tx1"/>
                </a:solidFill>
              </a:rPr>
              <a:t>m</a:t>
            </a:r>
            <a:r>
              <a:rPr lang="en-US" dirty="0" smtClean="0">
                <a:solidFill>
                  <a:schemeClr val="tx1"/>
                </a:solidFill>
              </a:rPr>
              <a:t>atch </a:t>
            </a:r>
            <a:r>
              <a:rPr lang="en-US" u="sng" dirty="0" smtClean="0">
                <a:solidFill>
                  <a:schemeClr val="tx1"/>
                </a:solidFill>
              </a:rPr>
              <a:t>R</a:t>
            </a:r>
            <a:r>
              <a:rPr lang="en-US" dirty="0" smtClean="0">
                <a:solidFill>
                  <a:schemeClr val="tx1"/>
                </a:solidFill>
              </a:rPr>
              <a:t>epair) deficits assigned to </a:t>
            </a:r>
            <a:r>
              <a:rPr lang="en-US" dirty="0" err="1" smtClean="0">
                <a:solidFill>
                  <a:schemeClr val="tx1"/>
                </a:solidFill>
              </a:rPr>
              <a:t>nivolumab</a:t>
            </a:r>
            <a:r>
              <a:rPr lang="en-US" dirty="0" smtClean="0">
                <a:solidFill>
                  <a:schemeClr val="tx1"/>
                </a:solidFill>
              </a:rPr>
              <a:t> (more intrinsic mutations, more </a:t>
            </a:r>
            <a:r>
              <a:rPr lang="en-US" dirty="0" err="1" smtClean="0">
                <a:solidFill>
                  <a:schemeClr val="tx1"/>
                </a:solidFill>
              </a:rPr>
              <a:t>neoantigens</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35955293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solidFill>
                  <a:srgbClr val="C00000"/>
                </a:solidFill>
                <a:effectLst>
                  <a:outerShdw blurRad="38100" dist="38100" dir="2700000" algn="tl">
                    <a:srgbClr val="000000">
                      <a:alpha val="43137"/>
                    </a:srgbClr>
                  </a:outerShdw>
                </a:effectLst>
              </a:rPr>
              <a:t>Example </a:t>
            </a:r>
            <a:r>
              <a:rPr lang="en-US" b="1" dirty="0" smtClean="0">
                <a:solidFill>
                  <a:srgbClr val="C00000"/>
                </a:solidFill>
                <a:effectLst>
                  <a:outerShdw blurRad="38100" dist="38100" dir="2700000" algn="tl">
                    <a:srgbClr val="000000">
                      <a:alpha val="43137"/>
                    </a:srgbClr>
                  </a:outerShdw>
                </a:effectLst>
              </a:rPr>
              <a:t>3</a:t>
            </a:r>
            <a:endParaRPr lang="en-US" b="1" dirty="0">
              <a:solidFill>
                <a:srgbClr val="C00000"/>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p:txBody>
          <a:bodyPr/>
          <a:lstStyle/>
          <a:p>
            <a:r>
              <a:rPr lang="en-US" dirty="0" smtClean="0">
                <a:effectLst>
                  <a:outerShdw blurRad="38100" dist="38100" dir="2700000" algn="tl">
                    <a:srgbClr val="000000">
                      <a:alpha val="43137"/>
                    </a:srgbClr>
                  </a:outerShdw>
                </a:effectLst>
              </a:rPr>
              <a:t>Targeting CSC Pathways</a:t>
            </a:r>
            <a:endParaRPr lang="en-US" dirty="0"/>
          </a:p>
        </p:txBody>
      </p:sp>
    </p:spTree>
    <p:extLst>
      <p:ext uri="{BB962C8B-B14F-4D97-AF65-F5344CB8AC3E}">
        <p14:creationId xmlns:p14="http://schemas.microsoft.com/office/powerpoint/2010/main" val="11695841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effectLst>
                  <a:outerShdw blurRad="38100" dist="38100" dir="2700000" algn="tl">
                    <a:srgbClr val="000000">
                      <a:alpha val="43137"/>
                    </a:srgbClr>
                  </a:outerShdw>
                </a:effectLst>
              </a:rPr>
              <a:t>CSC Pathways</a:t>
            </a:r>
            <a:endParaRPr lang="en-US" sz="4000" dirty="0">
              <a:solidFill>
                <a:srgbClr val="C00000"/>
              </a:solidFill>
            </a:endParaRP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normAutofit lnSpcReduction="10000"/>
          </a:bodyPr>
          <a:lstStyle/>
          <a:p>
            <a:r>
              <a:rPr lang="en-US" u="sng" dirty="0" smtClean="0">
                <a:solidFill>
                  <a:srgbClr val="C00000"/>
                </a:solidFill>
              </a:rPr>
              <a:t>Notch, Hedgehog, </a:t>
            </a:r>
            <a:r>
              <a:rPr lang="en-US" u="sng" dirty="0" err="1" smtClean="0">
                <a:solidFill>
                  <a:srgbClr val="C00000"/>
                </a:solidFill>
              </a:rPr>
              <a:t>Wnt</a:t>
            </a:r>
            <a:r>
              <a:rPr lang="en-US" u="sng" dirty="0" smtClean="0">
                <a:solidFill>
                  <a:srgbClr val="C00000"/>
                </a:solidFill>
              </a:rPr>
              <a:t>, TGF-</a:t>
            </a:r>
            <a:r>
              <a:rPr lang="el-GR" u="sng" dirty="0" smtClean="0">
                <a:solidFill>
                  <a:srgbClr val="C00000"/>
                </a:solidFill>
              </a:rPr>
              <a:t>β</a:t>
            </a:r>
            <a:r>
              <a:rPr lang="en-US" u="sng" dirty="0" smtClean="0">
                <a:solidFill>
                  <a:srgbClr val="C00000"/>
                </a:solidFill>
              </a:rPr>
              <a:t>, EMT transcription factors such as Twist, SOX2 etc.</a:t>
            </a:r>
          </a:p>
          <a:p>
            <a:r>
              <a:rPr lang="en-US" dirty="0" smtClean="0">
                <a:solidFill>
                  <a:schemeClr val="tx1"/>
                </a:solidFill>
              </a:rPr>
              <a:t>These are embryonic development and stem cell fate determination pathways </a:t>
            </a:r>
            <a:r>
              <a:rPr lang="en-US" dirty="0" err="1" smtClean="0">
                <a:solidFill>
                  <a:schemeClr val="tx1"/>
                </a:solidFill>
              </a:rPr>
              <a:t>highjacked</a:t>
            </a:r>
            <a:r>
              <a:rPr lang="en-US" dirty="0" smtClean="0">
                <a:solidFill>
                  <a:schemeClr val="tx1"/>
                </a:solidFill>
              </a:rPr>
              <a:t> by cancer stem cells</a:t>
            </a:r>
          </a:p>
          <a:p>
            <a:r>
              <a:rPr lang="en-US" dirty="0" smtClean="0">
                <a:solidFill>
                  <a:schemeClr val="tx1"/>
                </a:solidFill>
              </a:rPr>
              <a:t>Often, CSC respond to chemotherapy by activating one or more of these pathways</a:t>
            </a:r>
          </a:p>
          <a:p>
            <a:r>
              <a:rPr lang="en-US" dirty="0" smtClean="0">
                <a:solidFill>
                  <a:schemeClr val="tx1"/>
                </a:solidFill>
              </a:rPr>
              <a:t>They work together and cross-talk with many survival and differentiation pathways</a:t>
            </a:r>
            <a:endParaRPr lang="en-US" dirty="0">
              <a:solidFill>
                <a:schemeClr val="tx1"/>
              </a:solidFill>
            </a:endParaRPr>
          </a:p>
        </p:txBody>
      </p:sp>
    </p:spTree>
    <p:extLst>
      <p:ext uri="{BB962C8B-B14F-4D97-AF65-F5344CB8AC3E}">
        <p14:creationId xmlns:p14="http://schemas.microsoft.com/office/powerpoint/2010/main" val="9285715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effectLst>
                  <a:outerShdw blurRad="38100" dist="38100" dir="2700000" algn="tl">
                    <a:srgbClr val="000000">
                      <a:alpha val="43137"/>
                    </a:srgbClr>
                  </a:outerShdw>
                </a:effectLst>
              </a:rPr>
              <a:t>CSC Pathways</a:t>
            </a:r>
            <a:endParaRPr lang="en-US" sz="4000" dirty="0">
              <a:solidFill>
                <a:srgbClr val="C00000"/>
              </a:solidFill>
            </a:endParaRPr>
          </a:p>
        </p:txBody>
      </p:sp>
      <p:cxnSp>
        <p:nvCxnSpPr>
          <p:cNvPr id="4" name="Straight Connector 3"/>
          <p:cNvCxnSpPr/>
          <p:nvPr/>
        </p:nvCxnSpPr>
        <p:spPr>
          <a:xfrm>
            <a:off x="0" y="14176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normAutofit/>
          </a:bodyPr>
          <a:lstStyle/>
          <a:p>
            <a:r>
              <a:rPr lang="en-US" u="sng" dirty="0" smtClean="0">
                <a:solidFill>
                  <a:schemeClr val="tx1"/>
                </a:solidFill>
              </a:rPr>
              <a:t>Typically, targeting these pathways does not result in massive tumor death</a:t>
            </a:r>
          </a:p>
          <a:p>
            <a:r>
              <a:rPr lang="en-US" u="sng" dirty="0" smtClean="0">
                <a:solidFill>
                  <a:schemeClr val="tx1"/>
                </a:solidFill>
              </a:rPr>
              <a:t>However, it can eradicate CSC by eliminating their survival support WHEN USED IN RATIONAL COMBINATIONS WITH OTHER DRUGS</a:t>
            </a:r>
          </a:p>
          <a:p>
            <a:r>
              <a:rPr lang="en-US" u="sng" dirty="0" smtClean="0">
                <a:solidFill>
                  <a:schemeClr val="tx1"/>
                </a:solidFill>
              </a:rPr>
              <a:t>Gene expression profiling of tumors and CSC can guide treatment</a:t>
            </a:r>
            <a:endParaRPr lang="en-US" dirty="0">
              <a:solidFill>
                <a:schemeClr val="tx1"/>
              </a:solidFill>
            </a:endParaRPr>
          </a:p>
        </p:txBody>
      </p:sp>
    </p:spTree>
    <p:extLst>
      <p:ext uri="{BB962C8B-B14F-4D97-AF65-F5344CB8AC3E}">
        <p14:creationId xmlns:p14="http://schemas.microsoft.com/office/powerpoint/2010/main" val="36824910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6"/>
          <p:cNvSpPr txBox="1">
            <a:spLocks noChangeArrowheads="1"/>
          </p:cNvSpPr>
          <p:nvPr/>
        </p:nvSpPr>
        <p:spPr bwMode="auto">
          <a:xfrm>
            <a:off x="381000" y="523875"/>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fontAlgn="base" hangingPunct="1">
              <a:spcBef>
                <a:spcPct val="0"/>
              </a:spcBef>
              <a:spcAft>
                <a:spcPct val="0"/>
              </a:spcAft>
            </a:pPr>
            <a:r>
              <a:rPr lang="en-US" altLang="en-US" sz="1400" b="1">
                <a:solidFill>
                  <a:srgbClr val="000000"/>
                </a:solidFill>
                <a:latin typeface="Arial" panose="020B0604020202020204" pitchFamily="34" charset="0"/>
                <a:cs typeface="Arial" panose="020B0604020202020204" pitchFamily="34" charset="0"/>
              </a:rPr>
              <a:t>Figure 1 </a:t>
            </a:r>
            <a:r>
              <a:rPr lang="en-US" altLang="en-US" sz="1400">
                <a:solidFill>
                  <a:srgbClr val="000000"/>
                </a:solidFill>
                <a:latin typeface="Arial" panose="020B0604020202020204" pitchFamily="34" charset="0"/>
                <a:cs typeface="Arial" panose="020B0604020202020204" pitchFamily="34" charset="0"/>
              </a:rPr>
              <a:t>The canonical Notch signalling pathway and relevant pharmacological inhibitors under development in cancer</a:t>
            </a:r>
            <a:endParaRPr lang="en-US" altLang="en-US" sz="1400" baseline="30000">
              <a:solidFill>
                <a:srgbClr val="000000"/>
              </a:solidFill>
              <a:latin typeface="Arial" panose="020B0604020202020204" pitchFamily="34" charset="0"/>
              <a:cs typeface="Arial" panose="020B0604020202020204" pitchFamily="34" charset="0"/>
            </a:endParaRPr>
          </a:p>
        </p:txBody>
      </p:sp>
      <p:sp>
        <p:nvSpPr>
          <p:cNvPr id="5" name="Text Box 15"/>
          <p:cNvSpPr txBox="1">
            <a:spLocks noChangeArrowheads="1"/>
          </p:cNvSpPr>
          <p:nvPr/>
        </p:nvSpPr>
        <p:spPr bwMode="auto">
          <a:xfrm>
            <a:off x="685800" y="6275388"/>
            <a:ext cx="7772400" cy="369887"/>
          </a:xfrm>
          <a:prstGeom prst="rect">
            <a:avLst/>
          </a:prstGeom>
          <a:noFill/>
          <a:ln>
            <a:noFill/>
          </a:ln>
          <a:effectLst/>
          <a:extLst/>
        </p:spPr>
        <p:txBody>
          <a:bodyPr>
            <a:spAutoFit/>
          </a:bodyPr>
          <a:lstStyle/>
          <a:p>
            <a:pPr algn="ctr" eaLnBrk="0" fontAlgn="base" hangingPunct="0">
              <a:spcBef>
                <a:spcPct val="0"/>
              </a:spcBef>
              <a:spcAft>
                <a:spcPct val="0"/>
              </a:spcAft>
              <a:defRPr/>
            </a:pPr>
            <a:r>
              <a:rPr lang="en-US" sz="900" dirty="0">
                <a:solidFill>
                  <a:srgbClr val="000000"/>
                </a:solidFill>
                <a:latin typeface="Arial" pitchFamily="34" charset="0"/>
                <a:cs typeface="Arial" pitchFamily="34" charset="0"/>
              </a:rPr>
              <a:t>Takebe, N. </a:t>
            </a:r>
            <a:r>
              <a:rPr lang="en-US" sz="900" i="1" dirty="0">
                <a:solidFill>
                  <a:srgbClr val="000000"/>
                </a:solidFill>
                <a:latin typeface="Arial" pitchFamily="34" charset="0"/>
                <a:cs typeface="Arial" pitchFamily="34" charset="0"/>
              </a:rPr>
              <a:t>et al. </a:t>
            </a:r>
            <a:r>
              <a:rPr lang="en-US" sz="900" dirty="0">
                <a:solidFill>
                  <a:srgbClr val="211D1E"/>
                </a:solidFill>
                <a:latin typeface="Arial" pitchFamily="34" charset="0"/>
                <a:cs typeface="Arial" pitchFamily="34" charset="0"/>
              </a:rPr>
              <a:t>(</a:t>
            </a:r>
            <a:r>
              <a:rPr lang="en-GB" sz="900" dirty="0">
                <a:solidFill>
                  <a:srgbClr val="000000"/>
                </a:solidFill>
                <a:latin typeface="Arial" pitchFamily="34" charset="0"/>
                <a:cs typeface="Arial" pitchFamily="34" charset="0"/>
              </a:rPr>
              <a:t>2015) </a:t>
            </a:r>
            <a:r>
              <a:rPr lang="en-US" sz="900" dirty="0">
                <a:solidFill>
                  <a:srgbClr val="000000"/>
                </a:solidFill>
                <a:latin typeface="Arial" pitchFamily="34" charset="0"/>
                <a:cs typeface="Arial" pitchFamily="34" charset="0"/>
              </a:rPr>
              <a:t>Targeting Notch, Hedgehog, and </a:t>
            </a:r>
            <a:r>
              <a:rPr lang="en-US" sz="900" dirty="0" err="1">
                <a:solidFill>
                  <a:srgbClr val="000000"/>
                </a:solidFill>
                <a:latin typeface="Arial" pitchFamily="34" charset="0"/>
                <a:cs typeface="Arial" pitchFamily="34" charset="0"/>
              </a:rPr>
              <a:t>Wnt</a:t>
            </a:r>
            <a:r>
              <a:rPr lang="en-US" sz="900" dirty="0">
                <a:solidFill>
                  <a:srgbClr val="000000"/>
                </a:solidFill>
                <a:latin typeface="Arial" pitchFamily="34" charset="0"/>
                <a:cs typeface="Arial" pitchFamily="34" charset="0"/>
              </a:rPr>
              <a:t> pathways in cancer stem cells: clinical update</a:t>
            </a:r>
          </a:p>
          <a:p>
            <a:pPr algn="ctr" eaLnBrk="0" fontAlgn="base" hangingPunct="0">
              <a:spcBef>
                <a:spcPct val="0"/>
              </a:spcBef>
              <a:spcAft>
                <a:spcPct val="0"/>
              </a:spcAft>
              <a:defRPr/>
            </a:pPr>
            <a:r>
              <a:rPr lang="en-US" sz="900" i="1" dirty="0">
                <a:solidFill>
                  <a:srgbClr val="000000"/>
                </a:solidFill>
                <a:latin typeface="Arial" pitchFamily="34" charset="0"/>
                <a:cs typeface="Arial" pitchFamily="34" charset="0"/>
              </a:rPr>
              <a:t>Nat. Rev. </a:t>
            </a:r>
            <a:r>
              <a:rPr lang="en-US" sz="900" i="1" dirty="0" err="1">
                <a:solidFill>
                  <a:srgbClr val="000000"/>
                </a:solidFill>
                <a:latin typeface="Arial" pitchFamily="34" charset="0"/>
                <a:cs typeface="Arial" pitchFamily="34" charset="0"/>
              </a:rPr>
              <a:t>Clin</a:t>
            </a:r>
            <a:r>
              <a:rPr lang="en-US" sz="900" i="1" dirty="0">
                <a:solidFill>
                  <a:srgbClr val="000000"/>
                </a:solidFill>
                <a:latin typeface="Arial" pitchFamily="34" charset="0"/>
                <a:cs typeface="Arial" pitchFamily="34" charset="0"/>
              </a:rPr>
              <a:t>. </a:t>
            </a:r>
            <a:r>
              <a:rPr lang="en-US" sz="900" i="1" dirty="0" err="1">
                <a:solidFill>
                  <a:srgbClr val="000000"/>
                </a:solidFill>
                <a:latin typeface="Arial" pitchFamily="34" charset="0"/>
                <a:cs typeface="Arial" pitchFamily="34" charset="0"/>
              </a:rPr>
              <a:t>Oncol</a:t>
            </a:r>
            <a:r>
              <a:rPr lang="en-US" sz="900" i="1" dirty="0">
                <a:solidFill>
                  <a:srgbClr val="000000"/>
                </a:solidFill>
                <a:latin typeface="Arial" pitchFamily="34" charset="0"/>
                <a:cs typeface="Arial" pitchFamily="34" charset="0"/>
              </a:rPr>
              <a:t>. </a:t>
            </a:r>
            <a:r>
              <a:rPr lang="en-US" sz="900" dirty="0">
                <a:solidFill>
                  <a:srgbClr val="000000"/>
                </a:solidFill>
                <a:latin typeface="Arial" pitchFamily="34" charset="0"/>
                <a:cs typeface="Arial" pitchFamily="34" charset="0"/>
              </a:rPr>
              <a:t>doi:10.1038/nrclinonc.2015.61</a:t>
            </a:r>
          </a:p>
        </p:txBody>
      </p:sp>
      <p:pic>
        <p:nvPicPr>
          <p:cNvPr id="2052" name="Picture 5" descr="D:\kuloth\2015\Apr\01-04-2015\NR_aop\slides_img\nrclinonc.2015.61-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538" y="1266825"/>
            <a:ext cx="4352925"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8959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6"/>
          <p:cNvSpPr txBox="1">
            <a:spLocks noChangeArrowheads="1"/>
          </p:cNvSpPr>
          <p:nvPr/>
        </p:nvSpPr>
        <p:spPr bwMode="auto">
          <a:xfrm>
            <a:off x="381000" y="523875"/>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fontAlgn="base" hangingPunct="1">
              <a:spcBef>
                <a:spcPct val="0"/>
              </a:spcBef>
              <a:spcAft>
                <a:spcPct val="0"/>
              </a:spcAft>
            </a:pPr>
            <a:r>
              <a:rPr lang="en-US" altLang="en-US" sz="1400" b="1">
                <a:solidFill>
                  <a:srgbClr val="000000"/>
                </a:solidFill>
                <a:latin typeface="Arial" panose="020B0604020202020204" pitchFamily="34" charset="0"/>
                <a:cs typeface="Arial" panose="020B0604020202020204" pitchFamily="34" charset="0"/>
              </a:rPr>
              <a:t>Figure 2 </a:t>
            </a:r>
            <a:r>
              <a:rPr lang="en-US" altLang="en-US" sz="1400">
                <a:solidFill>
                  <a:srgbClr val="000000"/>
                </a:solidFill>
                <a:latin typeface="Arial" panose="020B0604020202020204" pitchFamily="34" charset="0"/>
                <a:cs typeface="Arial" panose="020B0604020202020204" pitchFamily="34" charset="0"/>
              </a:rPr>
              <a:t>The canonical HH-signalling pathway and pharmacological inhibitors targeting this pathway that are under ongoing development as anticancer therapies</a:t>
            </a:r>
            <a:endParaRPr lang="en-US" altLang="en-US" sz="1400" baseline="30000">
              <a:solidFill>
                <a:srgbClr val="000000"/>
              </a:solidFill>
              <a:latin typeface="Arial" panose="020B0604020202020204" pitchFamily="34" charset="0"/>
              <a:cs typeface="Arial" panose="020B0604020202020204" pitchFamily="34" charset="0"/>
            </a:endParaRPr>
          </a:p>
        </p:txBody>
      </p:sp>
      <p:sp>
        <p:nvSpPr>
          <p:cNvPr id="5" name="Text Box 15"/>
          <p:cNvSpPr txBox="1">
            <a:spLocks noChangeArrowheads="1"/>
          </p:cNvSpPr>
          <p:nvPr/>
        </p:nvSpPr>
        <p:spPr bwMode="auto">
          <a:xfrm>
            <a:off x="685800" y="6275388"/>
            <a:ext cx="7772400" cy="369887"/>
          </a:xfrm>
          <a:prstGeom prst="rect">
            <a:avLst/>
          </a:prstGeom>
          <a:noFill/>
          <a:ln>
            <a:noFill/>
          </a:ln>
          <a:effectLst/>
          <a:extLst/>
        </p:spPr>
        <p:txBody>
          <a:bodyPr>
            <a:spAutoFit/>
          </a:bodyPr>
          <a:lstStyle/>
          <a:p>
            <a:pPr algn="ctr" eaLnBrk="0" fontAlgn="base" hangingPunct="0">
              <a:spcBef>
                <a:spcPct val="0"/>
              </a:spcBef>
              <a:spcAft>
                <a:spcPct val="0"/>
              </a:spcAft>
              <a:defRPr/>
            </a:pPr>
            <a:r>
              <a:rPr lang="en-US" sz="900" dirty="0">
                <a:solidFill>
                  <a:srgbClr val="000000"/>
                </a:solidFill>
                <a:latin typeface="Arial" pitchFamily="34" charset="0"/>
                <a:cs typeface="Arial" pitchFamily="34" charset="0"/>
              </a:rPr>
              <a:t>Takebe, N. </a:t>
            </a:r>
            <a:r>
              <a:rPr lang="en-US" sz="900" i="1" dirty="0">
                <a:solidFill>
                  <a:srgbClr val="000000"/>
                </a:solidFill>
                <a:latin typeface="Arial" pitchFamily="34" charset="0"/>
                <a:cs typeface="Arial" pitchFamily="34" charset="0"/>
              </a:rPr>
              <a:t>et al. </a:t>
            </a:r>
            <a:r>
              <a:rPr lang="en-US" sz="900" dirty="0">
                <a:solidFill>
                  <a:srgbClr val="211D1E"/>
                </a:solidFill>
                <a:latin typeface="Arial" pitchFamily="34" charset="0"/>
                <a:cs typeface="Arial" pitchFamily="34" charset="0"/>
              </a:rPr>
              <a:t>(</a:t>
            </a:r>
            <a:r>
              <a:rPr lang="en-GB" sz="900" dirty="0">
                <a:solidFill>
                  <a:srgbClr val="000000"/>
                </a:solidFill>
                <a:latin typeface="Arial" pitchFamily="34" charset="0"/>
                <a:cs typeface="Arial" pitchFamily="34" charset="0"/>
              </a:rPr>
              <a:t>2015) </a:t>
            </a:r>
            <a:r>
              <a:rPr lang="en-US" sz="900" dirty="0">
                <a:solidFill>
                  <a:srgbClr val="000000"/>
                </a:solidFill>
                <a:latin typeface="Arial" pitchFamily="34" charset="0"/>
                <a:cs typeface="Arial" pitchFamily="34" charset="0"/>
              </a:rPr>
              <a:t>Targeting Notch, Hedgehog, and </a:t>
            </a:r>
            <a:r>
              <a:rPr lang="en-US" sz="900" dirty="0" err="1">
                <a:solidFill>
                  <a:srgbClr val="000000"/>
                </a:solidFill>
                <a:latin typeface="Arial" pitchFamily="34" charset="0"/>
                <a:cs typeface="Arial" pitchFamily="34" charset="0"/>
              </a:rPr>
              <a:t>Wnt</a:t>
            </a:r>
            <a:r>
              <a:rPr lang="en-US" sz="900" dirty="0">
                <a:solidFill>
                  <a:srgbClr val="000000"/>
                </a:solidFill>
                <a:latin typeface="Arial" pitchFamily="34" charset="0"/>
                <a:cs typeface="Arial" pitchFamily="34" charset="0"/>
              </a:rPr>
              <a:t> pathways in cancer stem cells: clinical update</a:t>
            </a:r>
          </a:p>
          <a:p>
            <a:pPr algn="ctr" eaLnBrk="0" fontAlgn="base" hangingPunct="0">
              <a:spcBef>
                <a:spcPct val="0"/>
              </a:spcBef>
              <a:spcAft>
                <a:spcPct val="0"/>
              </a:spcAft>
              <a:defRPr/>
            </a:pPr>
            <a:r>
              <a:rPr lang="en-US" sz="900" i="1" dirty="0">
                <a:solidFill>
                  <a:srgbClr val="000000"/>
                </a:solidFill>
                <a:latin typeface="Arial" pitchFamily="34" charset="0"/>
                <a:cs typeface="Arial" pitchFamily="34" charset="0"/>
              </a:rPr>
              <a:t>Nat. Rev. </a:t>
            </a:r>
            <a:r>
              <a:rPr lang="en-US" sz="900" i="1" dirty="0" err="1">
                <a:solidFill>
                  <a:srgbClr val="000000"/>
                </a:solidFill>
                <a:latin typeface="Arial" pitchFamily="34" charset="0"/>
                <a:cs typeface="Arial" pitchFamily="34" charset="0"/>
              </a:rPr>
              <a:t>Clin</a:t>
            </a:r>
            <a:r>
              <a:rPr lang="en-US" sz="900" i="1" dirty="0">
                <a:solidFill>
                  <a:srgbClr val="000000"/>
                </a:solidFill>
                <a:latin typeface="Arial" pitchFamily="34" charset="0"/>
                <a:cs typeface="Arial" pitchFamily="34" charset="0"/>
              </a:rPr>
              <a:t>. </a:t>
            </a:r>
            <a:r>
              <a:rPr lang="en-US" sz="900" i="1" dirty="0" err="1">
                <a:solidFill>
                  <a:srgbClr val="000000"/>
                </a:solidFill>
                <a:latin typeface="Arial" pitchFamily="34" charset="0"/>
                <a:cs typeface="Arial" pitchFamily="34" charset="0"/>
              </a:rPr>
              <a:t>Oncol</a:t>
            </a:r>
            <a:r>
              <a:rPr lang="en-US" sz="900" i="1" dirty="0">
                <a:solidFill>
                  <a:srgbClr val="000000"/>
                </a:solidFill>
                <a:latin typeface="Arial" pitchFamily="34" charset="0"/>
                <a:cs typeface="Arial" pitchFamily="34" charset="0"/>
              </a:rPr>
              <a:t>. </a:t>
            </a:r>
            <a:r>
              <a:rPr lang="en-US" sz="900" dirty="0">
                <a:solidFill>
                  <a:srgbClr val="000000"/>
                </a:solidFill>
                <a:latin typeface="Arial" pitchFamily="34" charset="0"/>
                <a:cs typeface="Arial" pitchFamily="34" charset="0"/>
              </a:rPr>
              <a:t>doi:10.1038/nrclinonc.2015.61</a:t>
            </a:r>
          </a:p>
        </p:txBody>
      </p:sp>
      <p:pic>
        <p:nvPicPr>
          <p:cNvPr id="2052" name="Picture 5" descr="D:\kuloth\2015\Apr\01-04-2015\NR_aop\slides_img\nrclinonc.2015.61-f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538" y="1258888"/>
            <a:ext cx="3844925"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369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261229"/>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0" y="-23935"/>
            <a:ext cx="9144000" cy="1143000"/>
          </a:xfrm>
          <a:prstGeom prst="rect">
            <a:avLst/>
          </a:prstGeom>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C00000"/>
                </a:solidFill>
                <a:latin typeface="Arial" panose="020B0604020202020204" pitchFamily="34" charset="0"/>
                <a:cs typeface="Arial" panose="020B0604020202020204" pitchFamily="34" charset="0"/>
              </a:rPr>
              <a:t>The progress of medical research </a:t>
            </a:r>
          </a:p>
          <a:p>
            <a:r>
              <a:rPr lang="en-US" sz="3600" b="1" dirty="0" smtClean="0">
                <a:solidFill>
                  <a:srgbClr val="C00000"/>
                </a:solidFill>
                <a:latin typeface="Arial" panose="020B0604020202020204" pitchFamily="34" charset="0"/>
                <a:cs typeface="Arial" panose="020B0604020202020204" pitchFamily="34" charset="0"/>
              </a:rPr>
              <a:t>has been slow for millennia</a:t>
            </a:r>
            <a:endParaRPr lang="en-US" sz="3600" b="1" dirty="0">
              <a:solidFill>
                <a:srgbClr val="C00000"/>
              </a:solidFill>
              <a:latin typeface="Arial" panose="020B0604020202020204" pitchFamily="34" charset="0"/>
              <a:cs typeface="Arial" panose="020B0604020202020204" pitchFamily="34" charset="0"/>
            </a:endParaRPr>
          </a:p>
        </p:txBody>
      </p:sp>
      <p:pic>
        <p:nvPicPr>
          <p:cNvPr id="30723" name="Picture 3"/>
          <p:cNvPicPr>
            <a:picLocks noGrp="1" noChangeAspect="1" noChangeArrowheads="1"/>
          </p:cNvPicPr>
          <p:nvPr>
            <p:ph sz="half" idx="1"/>
          </p:nvPr>
        </p:nvPicPr>
        <p:blipFill>
          <a:blip r:embed="rId3" cstate="print"/>
          <a:stretch>
            <a:fillRect/>
          </a:stretch>
        </p:blipFill>
        <p:spPr bwMode="auto">
          <a:xfrm>
            <a:off x="893799" y="3918041"/>
            <a:ext cx="3168757" cy="2401214"/>
          </a:xfrm>
          <a:prstGeom prst="rect">
            <a:avLst/>
          </a:prstGeom>
          <a:noFill/>
          <a:ln w="9525">
            <a:noFill/>
            <a:miter lim="800000"/>
            <a:headEnd/>
            <a:tailEnd/>
          </a:ln>
          <a:effectLst/>
        </p:spPr>
      </p:pic>
      <p:sp>
        <p:nvSpPr>
          <p:cNvPr id="13" name="Content Placeholder 12"/>
          <p:cNvSpPr>
            <a:spLocks noGrp="1"/>
          </p:cNvSpPr>
          <p:nvPr>
            <p:ph sz="half" idx="2"/>
          </p:nvPr>
        </p:nvSpPr>
        <p:spPr>
          <a:xfrm>
            <a:off x="4648200" y="1600200"/>
            <a:ext cx="4038600" cy="4946904"/>
          </a:xfrm>
          <a:ln>
            <a:noFill/>
          </a:ln>
        </p:spPr>
        <p:txBody>
          <a:bodyPr>
            <a:normAutofit fontScale="85000" lnSpcReduction="20000"/>
          </a:bodyPr>
          <a:lstStyle/>
          <a:p>
            <a:r>
              <a:rPr lang="en-US" sz="2400" b="1" dirty="0" smtClean="0">
                <a:effectLst>
                  <a:outerShdw blurRad="38100" dist="38100" dir="2700000" algn="tl">
                    <a:srgbClr val="000000">
                      <a:alpha val="43137"/>
                    </a:srgbClr>
                  </a:outerShdw>
                </a:effectLst>
              </a:rPr>
              <a:t>Medicine began 45 centuries ago with the Egyptians and the Babylonians. Yet, until the 20</a:t>
            </a:r>
            <a:r>
              <a:rPr lang="en-US" sz="2400" b="1" baseline="30000" dirty="0" smtClean="0">
                <a:effectLst>
                  <a:outerShdw blurRad="38100" dist="38100" dir="2700000" algn="tl">
                    <a:srgbClr val="000000">
                      <a:alpha val="43137"/>
                    </a:srgbClr>
                  </a:outerShdw>
                </a:effectLst>
              </a:rPr>
              <a:t>th</a:t>
            </a:r>
            <a:r>
              <a:rPr lang="en-US" sz="2400" b="1" dirty="0" smtClean="0">
                <a:effectLst>
                  <a:outerShdw blurRad="38100" dist="38100" dir="2700000" algn="tl">
                    <a:srgbClr val="000000">
                      <a:alpha val="43137"/>
                    </a:srgbClr>
                  </a:outerShdw>
                </a:effectLst>
              </a:rPr>
              <a:t> century, physicians could only use their unaided senses to examine patients</a:t>
            </a:r>
          </a:p>
          <a:p>
            <a:r>
              <a:rPr lang="en-US" sz="2400" b="1" dirty="0" smtClean="0">
                <a:effectLst>
                  <a:outerShdw blurRad="38100" dist="38100" dir="2700000" algn="tl">
                    <a:srgbClr val="000000">
                      <a:alpha val="43137"/>
                    </a:srgbClr>
                  </a:outerShdw>
                </a:effectLst>
              </a:rPr>
              <a:t>The Greeks and Romans perfected  ancient medicine, beginning early anatomical dissections</a:t>
            </a:r>
          </a:p>
          <a:p>
            <a:r>
              <a:rPr lang="en-US" sz="2400" b="1" dirty="0" smtClean="0">
                <a:effectLst>
                  <a:outerShdw blurRad="38100" dist="38100" dir="2700000" algn="tl">
                    <a:srgbClr val="000000">
                      <a:alpha val="43137"/>
                    </a:srgbClr>
                  </a:outerShdw>
                </a:effectLst>
              </a:rPr>
              <a:t>However, from the 2</a:t>
            </a:r>
            <a:r>
              <a:rPr lang="en-US" sz="2400" b="1" baseline="30000" dirty="0" smtClean="0">
                <a:effectLst>
                  <a:outerShdw blurRad="38100" dist="38100" dir="2700000" algn="tl">
                    <a:srgbClr val="000000">
                      <a:alpha val="43137"/>
                    </a:srgbClr>
                  </a:outerShdw>
                </a:effectLst>
              </a:rPr>
              <a:t>nd</a:t>
            </a:r>
            <a:r>
              <a:rPr lang="en-US" sz="2400" b="1" dirty="0" smtClean="0">
                <a:effectLst>
                  <a:outerShdw blurRad="38100" dist="38100" dir="2700000" algn="tl">
                    <a:srgbClr val="000000">
                      <a:alpha val="43137"/>
                    </a:srgbClr>
                  </a:outerShdw>
                </a:effectLst>
              </a:rPr>
              <a:t> century AD dissecting human bodies was forbidden. All we </a:t>
            </a:r>
            <a:r>
              <a:rPr lang="en-US" sz="2400" b="1" i="1" dirty="0" smtClean="0">
                <a:effectLst>
                  <a:outerShdw blurRad="38100" dist="38100" dir="2700000" algn="tl">
                    <a:srgbClr val="000000">
                      <a:alpha val="43137"/>
                    </a:srgbClr>
                  </a:outerShdw>
                </a:effectLst>
              </a:rPr>
              <a:t>thought</a:t>
            </a:r>
            <a:r>
              <a:rPr lang="en-US" sz="2400" b="1" dirty="0" smtClean="0">
                <a:effectLst>
                  <a:outerShdw blurRad="38100" dist="38100" dir="2700000" algn="tl">
                    <a:srgbClr val="000000">
                      <a:alpha val="43137"/>
                    </a:srgbClr>
                  </a:outerShdw>
                </a:effectLst>
              </a:rPr>
              <a:t> we understood about the inner workings of our bodies derived from the dissection of dead animals</a:t>
            </a:r>
            <a:endParaRPr lang="en-US" sz="2400" b="1" dirty="0">
              <a:effectLst>
                <a:outerShdw blurRad="38100" dist="38100" dir="2700000" algn="tl">
                  <a:srgbClr val="000000">
                    <a:alpha val="43137"/>
                  </a:srgbClr>
                </a:outerShdw>
              </a:effectLst>
            </a:endParaRPr>
          </a:p>
        </p:txBody>
      </p:sp>
      <p:sp>
        <p:nvSpPr>
          <p:cNvPr id="14" name="TextBox 13"/>
          <p:cNvSpPr txBox="1"/>
          <p:nvPr/>
        </p:nvSpPr>
        <p:spPr>
          <a:xfrm>
            <a:off x="384354" y="6313777"/>
            <a:ext cx="4187646" cy="307777"/>
          </a:xfrm>
          <a:prstGeom prst="rect">
            <a:avLst/>
          </a:prstGeom>
          <a:noFill/>
        </p:spPr>
        <p:txBody>
          <a:bodyPr wrap="square" rtlCol="0">
            <a:spAutoFit/>
          </a:bodyPr>
          <a:lstStyle/>
          <a:p>
            <a:pPr algn="ctr" defTabSz="914400"/>
            <a:r>
              <a:rPr lang="en-US" sz="1400" b="1" dirty="0" smtClean="0">
                <a:solidFill>
                  <a:srgbClr val="7030A0"/>
                </a:solidFill>
                <a:latin typeface="Arial" panose="020B0604020202020204" pitchFamily="34" charset="0"/>
                <a:cs typeface="Arial" panose="020B0604020202020204" pitchFamily="34" charset="0"/>
              </a:rPr>
              <a:t>Hippocrates examining a young patient</a:t>
            </a:r>
            <a:endParaRPr lang="en-US" sz="1400" b="1" dirty="0">
              <a:solidFill>
                <a:srgbClr val="7030A0"/>
              </a:solidFill>
              <a:latin typeface="Arial" panose="020B0604020202020204" pitchFamily="34" charset="0"/>
              <a:cs typeface="Arial" panose="020B0604020202020204" pitchFamily="34" charset="0"/>
            </a:endParaRPr>
          </a:p>
        </p:txBody>
      </p:sp>
      <p:grpSp>
        <p:nvGrpSpPr>
          <p:cNvPr id="10" name="Group 9"/>
          <p:cNvGrpSpPr/>
          <p:nvPr/>
        </p:nvGrpSpPr>
        <p:grpSpPr>
          <a:xfrm>
            <a:off x="384354" y="1470295"/>
            <a:ext cx="4187646" cy="2447746"/>
            <a:chOff x="384354" y="1335197"/>
            <a:chExt cx="4187646" cy="2447746"/>
          </a:xfrm>
        </p:grpSpPr>
        <p:pic>
          <p:nvPicPr>
            <p:cNvPr id="48130" name="Picture 2" descr="http://upload.wikimedia.org/wikipedia/commons/thumb/b/b4/Edwin_Smith_Papyrus_v2.jpg/1024px-Edwin_Smith_Papyrus_v2.jpg"/>
            <p:cNvPicPr>
              <a:picLocks noChangeAspect="1" noChangeArrowheads="1"/>
            </p:cNvPicPr>
            <p:nvPr/>
          </p:nvPicPr>
          <p:blipFill>
            <a:blip r:embed="rId4" cstate="print"/>
            <a:srcRect/>
            <a:stretch>
              <a:fillRect/>
            </a:stretch>
          </p:blipFill>
          <p:spPr bwMode="auto">
            <a:xfrm>
              <a:off x="1216305" y="1335197"/>
              <a:ext cx="2523745" cy="1932869"/>
            </a:xfrm>
            <a:prstGeom prst="rect">
              <a:avLst/>
            </a:prstGeom>
            <a:noFill/>
          </p:spPr>
        </p:pic>
        <p:sp>
          <p:nvSpPr>
            <p:cNvPr id="9" name="TextBox 8"/>
            <p:cNvSpPr txBox="1"/>
            <p:nvPr/>
          </p:nvSpPr>
          <p:spPr>
            <a:xfrm>
              <a:off x="384354" y="3259723"/>
              <a:ext cx="4187646" cy="523220"/>
            </a:xfrm>
            <a:prstGeom prst="rect">
              <a:avLst/>
            </a:prstGeom>
            <a:noFill/>
          </p:spPr>
          <p:txBody>
            <a:bodyPr wrap="square" rtlCol="0">
              <a:spAutoFit/>
            </a:bodyPr>
            <a:lstStyle/>
            <a:p>
              <a:pPr algn="ctr" defTabSz="914400"/>
              <a:r>
                <a:rPr lang="en-US" sz="1400" b="1" dirty="0" err="1" smtClean="0">
                  <a:solidFill>
                    <a:srgbClr val="7030A0"/>
                  </a:solidFill>
                  <a:latin typeface="Arial" panose="020B0604020202020204" pitchFamily="34" charset="0"/>
                  <a:cs typeface="Arial" panose="020B0604020202020204" pitchFamily="34" charset="0"/>
                </a:rPr>
                <a:t>Hedwin</a:t>
              </a:r>
              <a:r>
                <a:rPr lang="en-US" sz="1400" b="1" dirty="0" smtClean="0">
                  <a:solidFill>
                    <a:srgbClr val="7030A0"/>
                  </a:solidFill>
                  <a:latin typeface="Arial" panose="020B0604020202020204" pitchFamily="34" charset="0"/>
                  <a:cs typeface="Arial" panose="020B0604020202020204" pitchFamily="34" charset="0"/>
                </a:rPr>
                <a:t> Smith Papyrus describing brain surgery</a:t>
              </a:r>
              <a:endParaRPr lang="en-US" sz="1400" b="1" dirty="0">
                <a:solidFill>
                  <a:srgbClr val="7030A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897486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6"/>
          <p:cNvSpPr txBox="1">
            <a:spLocks noChangeArrowheads="1"/>
          </p:cNvSpPr>
          <p:nvPr/>
        </p:nvSpPr>
        <p:spPr bwMode="auto">
          <a:xfrm>
            <a:off x="381000" y="523875"/>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fontAlgn="base" hangingPunct="1">
              <a:spcBef>
                <a:spcPct val="0"/>
              </a:spcBef>
              <a:spcAft>
                <a:spcPct val="0"/>
              </a:spcAft>
            </a:pPr>
            <a:r>
              <a:rPr lang="en-US" altLang="en-US" sz="1400" b="1">
                <a:solidFill>
                  <a:srgbClr val="000000"/>
                </a:solidFill>
                <a:latin typeface="Arial" panose="020B0604020202020204" pitchFamily="34" charset="0"/>
                <a:cs typeface="Arial" panose="020B0604020202020204" pitchFamily="34" charset="0"/>
              </a:rPr>
              <a:t>Figure 3 </a:t>
            </a:r>
            <a:r>
              <a:rPr lang="en-US" altLang="en-US" sz="1400">
                <a:solidFill>
                  <a:srgbClr val="000000"/>
                </a:solidFill>
                <a:latin typeface="Arial" panose="020B0604020202020204" pitchFamily="34" charset="0"/>
                <a:cs typeface="Arial" panose="020B0604020202020204" pitchFamily="34" charset="0"/>
              </a:rPr>
              <a:t>The canonical Wnt signalling pathway and pharmacological inhibitors under investigation in cancer</a:t>
            </a:r>
            <a:endParaRPr lang="en-US" altLang="en-US" sz="1400" baseline="30000">
              <a:solidFill>
                <a:srgbClr val="000000"/>
              </a:solidFill>
              <a:latin typeface="Arial" panose="020B0604020202020204" pitchFamily="34" charset="0"/>
              <a:cs typeface="Arial" panose="020B0604020202020204" pitchFamily="34" charset="0"/>
            </a:endParaRPr>
          </a:p>
        </p:txBody>
      </p:sp>
      <p:sp>
        <p:nvSpPr>
          <p:cNvPr id="5" name="Text Box 15"/>
          <p:cNvSpPr txBox="1">
            <a:spLocks noChangeArrowheads="1"/>
          </p:cNvSpPr>
          <p:nvPr/>
        </p:nvSpPr>
        <p:spPr bwMode="auto">
          <a:xfrm>
            <a:off x="685800" y="6275388"/>
            <a:ext cx="7772400" cy="369887"/>
          </a:xfrm>
          <a:prstGeom prst="rect">
            <a:avLst/>
          </a:prstGeom>
          <a:noFill/>
          <a:ln>
            <a:noFill/>
          </a:ln>
          <a:effectLst/>
          <a:extLst/>
        </p:spPr>
        <p:txBody>
          <a:bodyPr>
            <a:spAutoFit/>
          </a:bodyPr>
          <a:lstStyle/>
          <a:p>
            <a:pPr algn="ctr" eaLnBrk="0" fontAlgn="base" hangingPunct="0">
              <a:spcBef>
                <a:spcPct val="0"/>
              </a:spcBef>
              <a:spcAft>
                <a:spcPct val="0"/>
              </a:spcAft>
              <a:defRPr/>
            </a:pPr>
            <a:r>
              <a:rPr lang="en-US" sz="900" dirty="0">
                <a:solidFill>
                  <a:srgbClr val="000000"/>
                </a:solidFill>
                <a:latin typeface="Arial" pitchFamily="34" charset="0"/>
                <a:cs typeface="Arial" pitchFamily="34" charset="0"/>
              </a:rPr>
              <a:t>Takebe, N. </a:t>
            </a:r>
            <a:r>
              <a:rPr lang="en-US" sz="900" i="1" dirty="0">
                <a:solidFill>
                  <a:srgbClr val="000000"/>
                </a:solidFill>
                <a:latin typeface="Arial" pitchFamily="34" charset="0"/>
                <a:cs typeface="Arial" pitchFamily="34" charset="0"/>
              </a:rPr>
              <a:t>et al. </a:t>
            </a:r>
            <a:r>
              <a:rPr lang="en-US" sz="900" dirty="0">
                <a:solidFill>
                  <a:srgbClr val="211D1E"/>
                </a:solidFill>
                <a:latin typeface="Arial" pitchFamily="34" charset="0"/>
                <a:cs typeface="Arial" pitchFamily="34" charset="0"/>
              </a:rPr>
              <a:t>(</a:t>
            </a:r>
            <a:r>
              <a:rPr lang="en-GB" sz="900" dirty="0">
                <a:solidFill>
                  <a:srgbClr val="000000"/>
                </a:solidFill>
                <a:latin typeface="Arial" pitchFamily="34" charset="0"/>
                <a:cs typeface="Arial" pitchFamily="34" charset="0"/>
              </a:rPr>
              <a:t>2015) </a:t>
            </a:r>
            <a:r>
              <a:rPr lang="en-US" sz="900" dirty="0">
                <a:solidFill>
                  <a:srgbClr val="000000"/>
                </a:solidFill>
                <a:latin typeface="Arial" pitchFamily="34" charset="0"/>
                <a:cs typeface="Arial" pitchFamily="34" charset="0"/>
              </a:rPr>
              <a:t>Targeting Notch, Hedgehog, and </a:t>
            </a:r>
            <a:r>
              <a:rPr lang="en-US" sz="900" dirty="0" err="1">
                <a:solidFill>
                  <a:srgbClr val="000000"/>
                </a:solidFill>
                <a:latin typeface="Arial" pitchFamily="34" charset="0"/>
                <a:cs typeface="Arial" pitchFamily="34" charset="0"/>
              </a:rPr>
              <a:t>Wnt</a:t>
            </a:r>
            <a:r>
              <a:rPr lang="en-US" sz="900" dirty="0">
                <a:solidFill>
                  <a:srgbClr val="000000"/>
                </a:solidFill>
                <a:latin typeface="Arial" pitchFamily="34" charset="0"/>
                <a:cs typeface="Arial" pitchFamily="34" charset="0"/>
              </a:rPr>
              <a:t> pathways in cancer stem cells: clinical update</a:t>
            </a:r>
          </a:p>
          <a:p>
            <a:pPr algn="ctr" eaLnBrk="0" fontAlgn="base" hangingPunct="0">
              <a:spcBef>
                <a:spcPct val="0"/>
              </a:spcBef>
              <a:spcAft>
                <a:spcPct val="0"/>
              </a:spcAft>
              <a:defRPr/>
            </a:pPr>
            <a:r>
              <a:rPr lang="en-US" sz="900" i="1" dirty="0">
                <a:solidFill>
                  <a:srgbClr val="000000"/>
                </a:solidFill>
                <a:latin typeface="Arial" pitchFamily="34" charset="0"/>
                <a:cs typeface="Arial" pitchFamily="34" charset="0"/>
              </a:rPr>
              <a:t>Nat. Rev. </a:t>
            </a:r>
            <a:r>
              <a:rPr lang="en-US" sz="900" i="1" dirty="0" err="1">
                <a:solidFill>
                  <a:srgbClr val="000000"/>
                </a:solidFill>
                <a:latin typeface="Arial" pitchFamily="34" charset="0"/>
                <a:cs typeface="Arial" pitchFamily="34" charset="0"/>
              </a:rPr>
              <a:t>Clin</a:t>
            </a:r>
            <a:r>
              <a:rPr lang="en-US" sz="900" i="1" dirty="0">
                <a:solidFill>
                  <a:srgbClr val="000000"/>
                </a:solidFill>
                <a:latin typeface="Arial" pitchFamily="34" charset="0"/>
                <a:cs typeface="Arial" pitchFamily="34" charset="0"/>
              </a:rPr>
              <a:t>. </a:t>
            </a:r>
            <a:r>
              <a:rPr lang="en-US" sz="900" i="1" dirty="0" err="1">
                <a:solidFill>
                  <a:srgbClr val="000000"/>
                </a:solidFill>
                <a:latin typeface="Arial" pitchFamily="34" charset="0"/>
                <a:cs typeface="Arial" pitchFamily="34" charset="0"/>
              </a:rPr>
              <a:t>Oncol</a:t>
            </a:r>
            <a:r>
              <a:rPr lang="en-US" sz="900" i="1" dirty="0">
                <a:solidFill>
                  <a:srgbClr val="000000"/>
                </a:solidFill>
                <a:latin typeface="Arial" pitchFamily="34" charset="0"/>
                <a:cs typeface="Arial" pitchFamily="34" charset="0"/>
              </a:rPr>
              <a:t>. </a:t>
            </a:r>
            <a:r>
              <a:rPr lang="en-US" sz="900" dirty="0">
                <a:solidFill>
                  <a:srgbClr val="000000"/>
                </a:solidFill>
                <a:latin typeface="Arial" pitchFamily="34" charset="0"/>
                <a:cs typeface="Arial" pitchFamily="34" charset="0"/>
              </a:rPr>
              <a:t>doi:10.1038/nrclinonc.2015.61</a:t>
            </a:r>
          </a:p>
        </p:txBody>
      </p:sp>
      <p:pic>
        <p:nvPicPr>
          <p:cNvPr id="2052" name="Picture 5" descr="D:\kuloth\2015\Apr\01-04-2015\NR_aop\slides_img\nrclinonc.2015.61-f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2613" y="1154113"/>
            <a:ext cx="2898775"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3782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18553"/>
            <a:ext cx="7772400" cy="1143000"/>
          </a:xfrm>
        </p:spPr>
        <p:txBody>
          <a:bodyPr/>
          <a:lstStyle/>
          <a:p>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Herceptin </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plus Notch inhibitors in mice</a:t>
            </a:r>
          </a:p>
        </p:txBody>
      </p:sp>
      <p:pic>
        <p:nvPicPr>
          <p:cNvPr id="4" name="Picture 3"/>
          <p:cNvPicPr>
            <a:picLocks noChangeAspect="1"/>
          </p:cNvPicPr>
          <p:nvPr/>
        </p:nvPicPr>
        <p:blipFill>
          <a:blip r:embed="rId2"/>
          <a:stretch>
            <a:fillRect/>
          </a:stretch>
        </p:blipFill>
        <p:spPr>
          <a:xfrm>
            <a:off x="990600" y="1161553"/>
            <a:ext cx="4705350" cy="5495925"/>
          </a:xfrm>
          <a:prstGeom prst="rect">
            <a:avLst/>
          </a:prstGeom>
        </p:spPr>
      </p:pic>
      <p:sp>
        <p:nvSpPr>
          <p:cNvPr id="6" name="TextBox 5"/>
          <p:cNvSpPr txBox="1"/>
          <p:nvPr/>
        </p:nvSpPr>
        <p:spPr>
          <a:xfrm>
            <a:off x="5943600" y="5791200"/>
            <a:ext cx="3200400" cy="584775"/>
          </a:xfrm>
          <a:prstGeom prst="rect">
            <a:avLst/>
          </a:prstGeom>
          <a:noFill/>
        </p:spPr>
        <p:txBody>
          <a:bodyPr wrap="square" rtlCol="0">
            <a:spAutoFit/>
          </a:bodyPr>
          <a:lstStyle/>
          <a:p>
            <a:pPr eaLnBrk="0" fontAlgn="base" hangingPunct="0">
              <a:spcBef>
                <a:spcPct val="0"/>
              </a:spcBef>
              <a:spcAft>
                <a:spcPct val="0"/>
              </a:spcAft>
            </a:pPr>
            <a:r>
              <a:rPr lang="en-US" sz="1600" dirty="0">
                <a:solidFill>
                  <a:srgbClr val="000000"/>
                </a:solidFill>
                <a:latin typeface="Arial" panose="020B0604020202020204" pitchFamily="34" charset="0"/>
                <a:cs typeface="Arial" panose="020B0604020202020204" pitchFamily="34" charset="0"/>
              </a:rPr>
              <a:t>Pandya et al., Br. J. Cancer 2011, 105:796-806</a:t>
            </a:r>
          </a:p>
        </p:txBody>
      </p:sp>
      <p:cxnSp>
        <p:nvCxnSpPr>
          <p:cNvPr id="5" name="Straight Connector 4"/>
          <p:cNvCxnSpPr/>
          <p:nvPr/>
        </p:nvCxnSpPr>
        <p:spPr>
          <a:xfrm>
            <a:off x="-76200" y="89185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9725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71712" y="1824037"/>
            <a:ext cx="4600575" cy="3209925"/>
          </a:xfrm>
          <a:prstGeom prst="rect">
            <a:avLst/>
          </a:prstGeom>
        </p:spPr>
      </p:pic>
      <p:sp>
        <p:nvSpPr>
          <p:cNvPr id="6" name="TextBox 5"/>
          <p:cNvSpPr txBox="1"/>
          <p:nvPr/>
        </p:nvSpPr>
        <p:spPr>
          <a:xfrm>
            <a:off x="2347352" y="5638800"/>
            <a:ext cx="4449295" cy="338554"/>
          </a:xfrm>
          <a:prstGeom prst="rect">
            <a:avLst/>
          </a:prstGeom>
          <a:noFill/>
        </p:spPr>
        <p:txBody>
          <a:bodyPr wrap="none" rtlCol="0">
            <a:spAutoFit/>
          </a:bodyPr>
          <a:lstStyle/>
          <a:p>
            <a:pPr eaLnBrk="0" fontAlgn="base" hangingPunct="0">
              <a:spcBef>
                <a:spcPct val="0"/>
              </a:spcBef>
              <a:spcAft>
                <a:spcPct val="0"/>
              </a:spcAft>
            </a:pPr>
            <a:r>
              <a:rPr lang="en-US" sz="1600" dirty="0">
                <a:solidFill>
                  <a:srgbClr val="000000"/>
                </a:solidFill>
                <a:latin typeface="Arial" panose="020B0604020202020204" pitchFamily="34" charset="0"/>
                <a:cs typeface="Arial" panose="020B0604020202020204" pitchFamily="34" charset="0"/>
              </a:rPr>
              <a:t>Pandya et al., Br. J. Cancer 2011, 105:796-806</a:t>
            </a:r>
          </a:p>
        </p:txBody>
      </p:sp>
      <p:sp>
        <p:nvSpPr>
          <p:cNvPr id="7" name="Rectangle 2"/>
          <p:cNvSpPr txBox="1">
            <a:spLocks noChangeArrowheads="1"/>
          </p:cNvSpPr>
          <p:nvPr/>
        </p:nvSpPr>
        <p:spPr bwMode="auto">
          <a:xfrm>
            <a:off x="685800" y="1855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en-US" sz="3200" b="1" kern="0" smtClean="0">
                <a:solidFill>
                  <a:srgbClr val="C00000"/>
                </a:solidFill>
                <a:effectLst>
                  <a:outerShdw blurRad="38100" dist="38100" dir="2700000" algn="tl">
                    <a:srgbClr val="000000">
                      <a:alpha val="43137"/>
                    </a:srgbClr>
                  </a:outerShdw>
                </a:effectLst>
                <a:latin typeface="Arial" pitchFamily="34" charset="0"/>
                <a:cs typeface="Arial" pitchFamily="34" charset="0"/>
              </a:rPr>
              <a:t>Herceptin plus Notch inhibitors in mice</a:t>
            </a:r>
            <a:endParaRPr lang="en-US" sz="3200" b="1" kern="0"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8" name="Straight Connector 7"/>
          <p:cNvCxnSpPr/>
          <p:nvPr/>
        </p:nvCxnSpPr>
        <p:spPr>
          <a:xfrm>
            <a:off x="-68580" y="10747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2196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0" y="236538"/>
            <a:ext cx="9144000" cy="762000"/>
          </a:xfrm>
        </p:spPr>
        <p:txBody>
          <a:bodyPr/>
          <a:lstStyle/>
          <a:p>
            <a:pPr algn="ctr" eaLnBrk="1" hangingPunct="1"/>
            <a:r>
              <a:rPr lang="en-US" altLang="ko-KR" sz="2800" dirty="0" smtClean="0">
                <a:solidFill>
                  <a:srgbClr val="C00000"/>
                </a:solidFill>
                <a:effectLst>
                  <a:outerShdw blurRad="38100" dist="38100" dir="2700000" algn="tl">
                    <a:srgbClr val="FFFFFF"/>
                  </a:outerShdw>
                </a:effectLst>
                <a:latin typeface="Arial" panose="020B0604020202020204" pitchFamily="34" charset="0"/>
                <a:ea typeface="Gulim" pitchFamily="34" charset="-127"/>
                <a:cs typeface="Arial" panose="020B0604020202020204" pitchFamily="34" charset="0"/>
              </a:rPr>
              <a:t>A phase </a:t>
            </a:r>
            <a:r>
              <a:rPr lang="en-US" altLang="ko-KR" sz="2800" dirty="0" err="1" smtClean="0">
                <a:solidFill>
                  <a:srgbClr val="C00000"/>
                </a:solidFill>
                <a:effectLst>
                  <a:outerShdw blurRad="38100" dist="38100" dir="2700000" algn="tl">
                    <a:srgbClr val="FFFFFF"/>
                  </a:outerShdw>
                </a:effectLst>
                <a:latin typeface="Arial" panose="020B0604020202020204" pitchFamily="34" charset="0"/>
                <a:ea typeface="Gulim" pitchFamily="34" charset="-127"/>
                <a:cs typeface="Arial" panose="020B0604020202020204" pitchFamily="34" charset="0"/>
              </a:rPr>
              <a:t>Ib</a:t>
            </a:r>
            <a:r>
              <a:rPr lang="en-US" altLang="ko-KR" sz="2800" dirty="0" smtClean="0">
                <a:solidFill>
                  <a:srgbClr val="C00000"/>
                </a:solidFill>
                <a:effectLst>
                  <a:outerShdw blurRad="38100" dist="38100" dir="2700000" algn="tl">
                    <a:srgbClr val="FFFFFF"/>
                  </a:outerShdw>
                </a:effectLst>
                <a:latin typeface="Arial" panose="020B0604020202020204" pitchFamily="34" charset="0"/>
                <a:ea typeface="Gulim" pitchFamily="34" charset="-127"/>
                <a:cs typeface="Arial" panose="020B0604020202020204" pitchFamily="34" charset="0"/>
              </a:rPr>
              <a:t> trial of R04929097 GSI with </a:t>
            </a:r>
            <a:r>
              <a:rPr lang="en-US" altLang="ko-KR" sz="2800" dirty="0" err="1" smtClean="0">
                <a:solidFill>
                  <a:srgbClr val="C00000"/>
                </a:solidFill>
                <a:effectLst>
                  <a:outerShdw blurRad="38100" dist="38100" dir="2700000" algn="tl">
                    <a:srgbClr val="FFFFFF"/>
                  </a:outerShdw>
                </a:effectLst>
                <a:latin typeface="Arial" panose="020B0604020202020204" pitchFamily="34" charset="0"/>
                <a:ea typeface="Gulim" pitchFamily="34" charset="-127"/>
                <a:cs typeface="Arial" panose="020B0604020202020204" pitchFamily="34" charset="0"/>
              </a:rPr>
              <a:t>exemestane</a:t>
            </a:r>
            <a:r>
              <a:rPr lang="en-US" altLang="ko-KR" sz="2800" dirty="0" smtClean="0">
                <a:solidFill>
                  <a:srgbClr val="C00000"/>
                </a:solidFill>
                <a:effectLst>
                  <a:outerShdw blurRad="38100" dist="38100" dir="2700000" algn="tl">
                    <a:srgbClr val="FFFFFF"/>
                  </a:outerShdw>
                </a:effectLst>
                <a:latin typeface="Arial" panose="020B0604020202020204" pitchFamily="34" charset="0"/>
                <a:ea typeface="Gulim" pitchFamily="34" charset="-127"/>
                <a:cs typeface="Arial" panose="020B0604020202020204" pitchFamily="34" charset="0"/>
              </a:rPr>
              <a:t> in ERα-positive metastatic breast cancer</a:t>
            </a:r>
            <a:endParaRPr lang="en-US" sz="2800" dirty="0" smtClean="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grpSp>
        <p:nvGrpSpPr>
          <p:cNvPr id="197635" name="Group 3"/>
          <p:cNvGrpSpPr>
            <a:grpSpLocks/>
          </p:cNvGrpSpPr>
          <p:nvPr/>
        </p:nvGrpSpPr>
        <p:grpSpPr bwMode="auto">
          <a:xfrm>
            <a:off x="153988" y="1489075"/>
            <a:ext cx="1866900" cy="3022600"/>
            <a:chOff x="195" y="1485"/>
            <a:chExt cx="1176" cy="1904"/>
          </a:xfrm>
        </p:grpSpPr>
        <p:sp>
          <p:nvSpPr>
            <p:cNvPr id="197658" name="Line 4"/>
            <p:cNvSpPr>
              <a:spLocks noChangeShapeType="1"/>
            </p:cNvSpPr>
            <p:nvPr/>
          </p:nvSpPr>
          <p:spPr bwMode="auto">
            <a:xfrm>
              <a:off x="780" y="2066"/>
              <a:ext cx="0" cy="661"/>
            </a:xfrm>
            <a:prstGeom prst="line">
              <a:avLst/>
            </a:prstGeom>
            <a:noFill/>
            <a:ln w="57150">
              <a:solidFill>
                <a:schemeClr val="tx1"/>
              </a:solidFill>
              <a:round/>
              <a:headEnd/>
              <a:tailEnd type="triangle" w="med" len="med"/>
            </a:ln>
          </p:spPr>
          <p:txBody>
            <a:bodyPr>
              <a:spAutoFit/>
            </a:bodyPr>
            <a:lstStyle/>
            <a:p>
              <a:pPr eaLnBrk="0" fontAlgn="base" hangingPunct="0">
                <a:spcBef>
                  <a:spcPct val="0"/>
                </a:spcBef>
                <a:spcAft>
                  <a:spcPct val="0"/>
                </a:spcAft>
              </a:pPr>
              <a:endParaRPr lang="en-US" sz="2400">
                <a:solidFill>
                  <a:srgbClr val="0000FF"/>
                </a:solidFill>
              </a:endParaRPr>
            </a:p>
          </p:txBody>
        </p:sp>
        <p:sp>
          <p:nvSpPr>
            <p:cNvPr id="228372" name="Text Box 5"/>
            <p:cNvSpPr txBox="1">
              <a:spLocks noChangeArrowheads="1"/>
            </p:cNvSpPr>
            <p:nvPr/>
          </p:nvSpPr>
          <p:spPr bwMode="auto">
            <a:xfrm>
              <a:off x="195" y="1485"/>
              <a:ext cx="1176" cy="446"/>
            </a:xfrm>
            <a:prstGeom prst="rect">
              <a:avLst/>
            </a:prstGeom>
            <a:solidFill>
              <a:schemeClr val="accent1"/>
            </a:solidFill>
            <a:ln>
              <a:noFill/>
            </a:ln>
            <a:scene3d>
              <a:camera prst="orthographicFront"/>
              <a:lightRig rig="threePt" dir="t"/>
            </a:scene3d>
            <a:sp3d>
              <a:bevelT/>
            </a:sp3d>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bg1"/>
                  </a:solidFill>
                  <a:latin typeface="Arial" pitchFamily="34" charset="0"/>
                  <a:cs typeface="Arial" pitchFamily="34" charset="0"/>
                </a:defRPr>
              </a:lvl1pPr>
              <a:lvl2pPr marL="742950" indent="-285750" eaLnBrk="0" hangingPunct="0">
                <a:defRPr sz="2000" b="1">
                  <a:solidFill>
                    <a:schemeClr val="bg1"/>
                  </a:solidFill>
                  <a:latin typeface="Arial" pitchFamily="34" charset="0"/>
                  <a:cs typeface="Arial" pitchFamily="34" charset="0"/>
                </a:defRPr>
              </a:lvl2pPr>
              <a:lvl3pPr marL="1143000" indent="-228600" eaLnBrk="0" hangingPunct="0">
                <a:defRPr sz="2000" b="1">
                  <a:solidFill>
                    <a:schemeClr val="bg1"/>
                  </a:solidFill>
                  <a:latin typeface="Arial" pitchFamily="34" charset="0"/>
                  <a:cs typeface="Arial" pitchFamily="34" charset="0"/>
                </a:defRPr>
              </a:lvl3pPr>
              <a:lvl4pPr marL="1600200" indent="-228600" eaLnBrk="0" hangingPunct="0">
                <a:defRPr sz="2000" b="1">
                  <a:solidFill>
                    <a:schemeClr val="bg1"/>
                  </a:solidFill>
                  <a:latin typeface="Arial" pitchFamily="34" charset="0"/>
                  <a:cs typeface="Arial" pitchFamily="34" charset="0"/>
                </a:defRPr>
              </a:lvl4pPr>
              <a:lvl5pPr marL="2057400" indent="-228600" eaLnBrk="0" hangingPunct="0">
                <a:defRPr sz="2000" b="1">
                  <a:solidFill>
                    <a:schemeClr val="bg1"/>
                  </a:solidFill>
                  <a:latin typeface="Arial" pitchFamily="34" charset="0"/>
                  <a:cs typeface="Arial" pitchFamily="34" charset="0"/>
                </a:defRPr>
              </a:lvl5pPr>
              <a:lvl6pPr marL="2514600" indent="-228600" eaLnBrk="0" fontAlgn="base" hangingPunct="0">
                <a:spcBef>
                  <a:spcPct val="0"/>
                </a:spcBef>
                <a:spcAft>
                  <a:spcPct val="0"/>
                </a:spcAft>
                <a:defRPr sz="2000" b="1">
                  <a:solidFill>
                    <a:schemeClr val="bg1"/>
                  </a:solidFill>
                  <a:latin typeface="Arial" pitchFamily="34" charset="0"/>
                  <a:cs typeface="Arial" pitchFamily="34" charset="0"/>
                </a:defRPr>
              </a:lvl6pPr>
              <a:lvl7pPr marL="2971800" indent="-228600" eaLnBrk="0" fontAlgn="base" hangingPunct="0">
                <a:spcBef>
                  <a:spcPct val="0"/>
                </a:spcBef>
                <a:spcAft>
                  <a:spcPct val="0"/>
                </a:spcAft>
                <a:defRPr sz="2000" b="1">
                  <a:solidFill>
                    <a:schemeClr val="bg1"/>
                  </a:solidFill>
                  <a:latin typeface="Arial" pitchFamily="34" charset="0"/>
                  <a:cs typeface="Arial" pitchFamily="34" charset="0"/>
                </a:defRPr>
              </a:lvl7pPr>
              <a:lvl8pPr marL="3429000" indent="-228600" eaLnBrk="0" fontAlgn="base" hangingPunct="0">
                <a:spcBef>
                  <a:spcPct val="0"/>
                </a:spcBef>
                <a:spcAft>
                  <a:spcPct val="0"/>
                </a:spcAft>
                <a:defRPr sz="2000" b="1">
                  <a:solidFill>
                    <a:schemeClr val="bg1"/>
                  </a:solidFill>
                  <a:latin typeface="Arial" pitchFamily="34" charset="0"/>
                  <a:cs typeface="Arial" pitchFamily="34" charset="0"/>
                </a:defRPr>
              </a:lvl8pPr>
              <a:lvl9pPr marL="3886200" indent="-228600" eaLnBrk="0" fontAlgn="base" hangingPunct="0">
                <a:spcBef>
                  <a:spcPct val="0"/>
                </a:spcBef>
                <a:spcAft>
                  <a:spcPct val="0"/>
                </a:spcAft>
                <a:defRPr sz="2000" b="1">
                  <a:solidFill>
                    <a:schemeClr val="bg1"/>
                  </a:solidFill>
                  <a:latin typeface="Arial" pitchFamily="34" charset="0"/>
                  <a:cs typeface="Arial" pitchFamily="34" charset="0"/>
                </a:defRPr>
              </a:lvl9pPr>
            </a:lstStyle>
            <a:p>
              <a:pPr algn="ctr" fontAlgn="base">
                <a:spcBef>
                  <a:spcPct val="0"/>
                </a:spcBef>
                <a:spcAft>
                  <a:spcPct val="0"/>
                </a:spcAft>
                <a:defRPr/>
              </a:pPr>
              <a:r>
                <a:rPr lang="en-US" dirty="0" smtClean="0">
                  <a:solidFill>
                    <a:srgbClr val="FFFFFF"/>
                  </a:solidFill>
                </a:rPr>
                <a:t>DIAGNOSTIC </a:t>
              </a:r>
            </a:p>
            <a:p>
              <a:pPr algn="ctr" fontAlgn="base">
                <a:spcBef>
                  <a:spcPct val="0"/>
                </a:spcBef>
                <a:spcAft>
                  <a:spcPct val="0"/>
                </a:spcAft>
                <a:defRPr/>
              </a:pPr>
              <a:r>
                <a:rPr lang="en-US" dirty="0" smtClean="0">
                  <a:solidFill>
                    <a:srgbClr val="FFFFFF"/>
                  </a:solidFill>
                </a:rPr>
                <a:t>BIOPSY</a:t>
              </a:r>
            </a:p>
          </p:txBody>
        </p:sp>
        <p:sp>
          <p:nvSpPr>
            <p:cNvPr id="228373" name="Text Box 6"/>
            <p:cNvSpPr txBox="1">
              <a:spLocks noChangeArrowheads="1"/>
            </p:cNvSpPr>
            <p:nvPr/>
          </p:nvSpPr>
          <p:spPr bwMode="auto">
            <a:xfrm>
              <a:off x="354" y="2749"/>
              <a:ext cx="853" cy="640"/>
            </a:xfrm>
            <a:prstGeom prst="rect">
              <a:avLst/>
            </a:prstGeom>
            <a:solidFill>
              <a:srgbClr val="6600FF"/>
            </a:solidFill>
            <a:ln>
              <a:noFill/>
            </a:ln>
            <a:scene3d>
              <a:camera prst="orthographicFront"/>
              <a:lightRig rig="threePt" dir="t"/>
            </a:scene3d>
            <a:sp3d>
              <a:bevelT/>
            </a:sp3d>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bg1"/>
                  </a:solidFill>
                  <a:latin typeface="Arial" pitchFamily="34" charset="0"/>
                  <a:cs typeface="Arial" pitchFamily="34" charset="0"/>
                </a:defRPr>
              </a:lvl1pPr>
              <a:lvl2pPr marL="742950" indent="-285750" eaLnBrk="0" hangingPunct="0">
                <a:defRPr sz="2000" b="1">
                  <a:solidFill>
                    <a:schemeClr val="bg1"/>
                  </a:solidFill>
                  <a:latin typeface="Arial" pitchFamily="34" charset="0"/>
                  <a:cs typeface="Arial" pitchFamily="34" charset="0"/>
                </a:defRPr>
              </a:lvl2pPr>
              <a:lvl3pPr marL="1143000" indent="-228600" eaLnBrk="0" hangingPunct="0">
                <a:defRPr sz="2000" b="1">
                  <a:solidFill>
                    <a:schemeClr val="bg1"/>
                  </a:solidFill>
                  <a:latin typeface="Arial" pitchFamily="34" charset="0"/>
                  <a:cs typeface="Arial" pitchFamily="34" charset="0"/>
                </a:defRPr>
              </a:lvl3pPr>
              <a:lvl4pPr marL="1600200" indent="-228600" eaLnBrk="0" hangingPunct="0">
                <a:defRPr sz="2000" b="1">
                  <a:solidFill>
                    <a:schemeClr val="bg1"/>
                  </a:solidFill>
                  <a:latin typeface="Arial" pitchFamily="34" charset="0"/>
                  <a:cs typeface="Arial" pitchFamily="34" charset="0"/>
                </a:defRPr>
              </a:lvl4pPr>
              <a:lvl5pPr marL="2057400" indent="-228600" eaLnBrk="0" hangingPunct="0">
                <a:defRPr sz="2000" b="1">
                  <a:solidFill>
                    <a:schemeClr val="bg1"/>
                  </a:solidFill>
                  <a:latin typeface="Arial" pitchFamily="34" charset="0"/>
                  <a:cs typeface="Arial" pitchFamily="34" charset="0"/>
                </a:defRPr>
              </a:lvl5pPr>
              <a:lvl6pPr marL="2514600" indent="-228600" eaLnBrk="0" fontAlgn="base" hangingPunct="0">
                <a:spcBef>
                  <a:spcPct val="0"/>
                </a:spcBef>
                <a:spcAft>
                  <a:spcPct val="0"/>
                </a:spcAft>
                <a:defRPr sz="2000" b="1">
                  <a:solidFill>
                    <a:schemeClr val="bg1"/>
                  </a:solidFill>
                  <a:latin typeface="Arial" pitchFamily="34" charset="0"/>
                  <a:cs typeface="Arial" pitchFamily="34" charset="0"/>
                </a:defRPr>
              </a:lvl6pPr>
              <a:lvl7pPr marL="2971800" indent="-228600" eaLnBrk="0" fontAlgn="base" hangingPunct="0">
                <a:spcBef>
                  <a:spcPct val="0"/>
                </a:spcBef>
                <a:spcAft>
                  <a:spcPct val="0"/>
                </a:spcAft>
                <a:defRPr sz="2000" b="1">
                  <a:solidFill>
                    <a:schemeClr val="bg1"/>
                  </a:solidFill>
                  <a:latin typeface="Arial" pitchFamily="34" charset="0"/>
                  <a:cs typeface="Arial" pitchFamily="34" charset="0"/>
                </a:defRPr>
              </a:lvl7pPr>
              <a:lvl8pPr marL="3429000" indent="-228600" eaLnBrk="0" fontAlgn="base" hangingPunct="0">
                <a:spcBef>
                  <a:spcPct val="0"/>
                </a:spcBef>
                <a:spcAft>
                  <a:spcPct val="0"/>
                </a:spcAft>
                <a:defRPr sz="2000" b="1">
                  <a:solidFill>
                    <a:schemeClr val="bg1"/>
                  </a:solidFill>
                  <a:latin typeface="Arial" pitchFamily="34" charset="0"/>
                  <a:cs typeface="Arial" pitchFamily="34" charset="0"/>
                </a:defRPr>
              </a:lvl8pPr>
              <a:lvl9pPr marL="3886200" indent="-228600" eaLnBrk="0" fontAlgn="base" hangingPunct="0">
                <a:spcBef>
                  <a:spcPct val="0"/>
                </a:spcBef>
                <a:spcAft>
                  <a:spcPct val="0"/>
                </a:spcAft>
                <a:defRPr sz="2000" b="1">
                  <a:solidFill>
                    <a:schemeClr val="bg1"/>
                  </a:solidFill>
                  <a:latin typeface="Arial" pitchFamily="34" charset="0"/>
                  <a:cs typeface="Arial" pitchFamily="34" charset="0"/>
                </a:defRPr>
              </a:lvl9pPr>
            </a:lstStyle>
            <a:p>
              <a:pPr algn="ctr" fontAlgn="base">
                <a:spcBef>
                  <a:spcPct val="0"/>
                </a:spcBef>
                <a:spcAft>
                  <a:spcPct val="0"/>
                </a:spcAft>
                <a:defRPr/>
              </a:pPr>
              <a:r>
                <a:rPr lang="en-US" dirty="0" smtClean="0">
                  <a:solidFill>
                    <a:srgbClr val="FFFFFF"/>
                  </a:solidFill>
                </a:rPr>
                <a:t>ARRAY</a:t>
              </a:r>
            </a:p>
            <a:p>
              <a:pPr algn="ctr" fontAlgn="base">
                <a:spcBef>
                  <a:spcPct val="0"/>
                </a:spcBef>
                <a:spcAft>
                  <a:spcPct val="0"/>
                </a:spcAft>
                <a:defRPr/>
              </a:pPr>
              <a:r>
                <a:rPr lang="en-US" dirty="0" smtClean="0">
                  <a:solidFill>
                    <a:srgbClr val="FFFFFF"/>
                  </a:solidFill>
                </a:rPr>
                <a:t>Q-RTPCR</a:t>
              </a:r>
            </a:p>
            <a:p>
              <a:pPr algn="ctr" fontAlgn="base">
                <a:spcBef>
                  <a:spcPct val="0"/>
                </a:spcBef>
                <a:spcAft>
                  <a:spcPct val="0"/>
                </a:spcAft>
                <a:defRPr/>
              </a:pPr>
              <a:r>
                <a:rPr lang="en-US" dirty="0" smtClean="0">
                  <a:solidFill>
                    <a:srgbClr val="FFFFFF"/>
                  </a:solidFill>
                </a:rPr>
                <a:t>IHC</a:t>
              </a:r>
            </a:p>
          </p:txBody>
        </p:sp>
      </p:grpSp>
      <p:grpSp>
        <p:nvGrpSpPr>
          <p:cNvPr id="197636" name="Group 8"/>
          <p:cNvGrpSpPr>
            <a:grpSpLocks/>
          </p:cNvGrpSpPr>
          <p:nvPr/>
        </p:nvGrpSpPr>
        <p:grpSpPr bwMode="auto">
          <a:xfrm>
            <a:off x="7410450" y="1641475"/>
            <a:ext cx="1620838" cy="2870200"/>
            <a:chOff x="3093" y="1581"/>
            <a:chExt cx="1021" cy="1808"/>
          </a:xfrm>
        </p:grpSpPr>
        <p:sp>
          <p:nvSpPr>
            <p:cNvPr id="197651" name="Line 9"/>
            <p:cNvSpPr>
              <a:spLocks noChangeShapeType="1"/>
            </p:cNvSpPr>
            <p:nvPr/>
          </p:nvSpPr>
          <p:spPr bwMode="auto">
            <a:xfrm>
              <a:off x="3603" y="2066"/>
              <a:ext cx="0" cy="661"/>
            </a:xfrm>
            <a:prstGeom prst="line">
              <a:avLst/>
            </a:prstGeom>
            <a:noFill/>
            <a:ln w="57150">
              <a:solidFill>
                <a:schemeClr val="tx1"/>
              </a:solidFill>
              <a:round/>
              <a:headEnd/>
              <a:tailEnd type="triangle" w="med" len="med"/>
            </a:ln>
          </p:spPr>
          <p:txBody>
            <a:bodyPr>
              <a:spAutoFit/>
            </a:bodyPr>
            <a:lstStyle/>
            <a:p>
              <a:pPr eaLnBrk="0" fontAlgn="base" hangingPunct="0">
                <a:spcBef>
                  <a:spcPct val="0"/>
                </a:spcBef>
                <a:spcAft>
                  <a:spcPct val="0"/>
                </a:spcAft>
              </a:pPr>
              <a:endParaRPr lang="en-US" sz="2400">
                <a:solidFill>
                  <a:srgbClr val="0000FF"/>
                </a:solidFill>
              </a:endParaRPr>
            </a:p>
          </p:txBody>
        </p:sp>
        <p:sp>
          <p:nvSpPr>
            <p:cNvPr id="228369" name="Text Box 10"/>
            <p:cNvSpPr txBox="1">
              <a:spLocks noChangeArrowheads="1"/>
            </p:cNvSpPr>
            <p:nvPr/>
          </p:nvSpPr>
          <p:spPr bwMode="auto">
            <a:xfrm>
              <a:off x="3093" y="1581"/>
              <a:ext cx="1021" cy="446"/>
            </a:xfrm>
            <a:prstGeom prst="rect">
              <a:avLst/>
            </a:prstGeom>
            <a:solidFill>
              <a:schemeClr val="accent1"/>
            </a:solidFill>
            <a:ln>
              <a:noFill/>
            </a:ln>
            <a:scene3d>
              <a:camera prst="orthographicFront"/>
              <a:lightRig rig="threePt" dir="t"/>
            </a:scene3d>
            <a:sp3d>
              <a:bevelT/>
            </a:sp3d>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bg1"/>
                  </a:solidFill>
                  <a:latin typeface="Arial" pitchFamily="34" charset="0"/>
                  <a:cs typeface="Arial" pitchFamily="34" charset="0"/>
                </a:defRPr>
              </a:lvl1pPr>
              <a:lvl2pPr marL="742950" indent="-285750" eaLnBrk="0" hangingPunct="0">
                <a:defRPr sz="2000" b="1">
                  <a:solidFill>
                    <a:schemeClr val="bg1"/>
                  </a:solidFill>
                  <a:latin typeface="Arial" pitchFamily="34" charset="0"/>
                  <a:cs typeface="Arial" pitchFamily="34" charset="0"/>
                </a:defRPr>
              </a:lvl2pPr>
              <a:lvl3pPr marL="1143000" indent="-228600" eaLnBrk="0" hangingPunct="0">
                <a:defRPr sz="2000" b="1">
                  <a:solidFill>
                    <a:schemeClr val="bg1"/>
                  </a:solidFill>
                  <a:latin typeface="Arial" pitchFamily="34" charset="0"/>
                  <a:cs typeface="Arial" pitchFamily="34" charset="0"/>
                </a:defRPr>
              </a:lvl3pPr>
              <a:lvl4pPr marL="1600200" indent="-228600" eaLnBrk="0" hangingPunct="0">
                <a:defRPr sz="2000" b="1">
                  <a:solidFill>
                    <a:schemeClr val="bg1"/>
                  </a:solidFill>
                  <a:latin typeface="Arial" pitchFamily="34" charset="0"/>
                  <a:cs typeface="Arial" pitchFamily="34" charset="0"/>
                </a:defRPr>
              </a:lvl4pPr>
              <a:lvl5pPr marL="2057400" indent="-228600" eaLnBrk="0" hangingPunct="0">
                <a:defRPr sz="2000" b="1">
                  <a:solidFill>
                    <a:schemeClr val="bg1"/>
                  </a:solidFill>
                  <a:latin typeface="Arial" pitchFamily="34" charset="0"/>
                  <a:cs typeface="Arial" pitchFamily="34" charset="0"/>
                </a:defRPr>
              </a:lvl5pPr>
              <a:lvl6pPr marL="2514600" indent="-228600" eaLnBrk="0" fontAlgn="base" hangingPunct="0">
                <a:spcBef>
                  <a:spcPct val="0"/>
                </a:spcBef>
                <a:spcAft>
                  <a:spcPct val="0"/>
                </a:spcAft>
                <a:defRPr sz="2000" b="1">
                  <a:solidFill>
                    <a:schemeClr val="bg1"/>
                  </a:solidFill>
                  <a:latin typeface="Arial" pitchFamily="34" charset="0"/>
                  <a:cs typeface="Arial" pitchFamily="34" charset="0"/>
                </a:defRPr>
              </a:lvl6pPr>
              <a:lvl7pPr marL="2971800" indent="-228600" eaLnBrk="0" fontAlgn="base" hangingPunct="0">
                <a:spcBef>
                  <a:spcPct val="0"/>
                </a:spcBef>
                <a:spcAft>
                  <a:spcPct val="0"/>
                </a:spcAft>
                <a:defRPr sz="2000" b="1">
                  <a:solidFill>
                    <a:schemeClr val="bg1"/>
                  </a:solidFill>
                  <a:latin typeface="Arial" pitchFamily="34" charset="0"/>
                  <a:cs typeface="Arial" pitchFamily="34" charset="0"/>
                </a:defRPr>
              </a:lvl7pPr>
              <a:lvl8pPr marL="3429000" indent="-228600" eaLnBrk="0" fontAlgn="base" hangingPunct="0">
                <a:spcBef>
                  <a:spcPct val="0"/>
                </a:spcBef>
                <a:spcAft>
                  <a:spcPct val="0"/>
                </a:spcAft>
                <a:defRPr sz="2000" b="1">
                  <a:solidFill>
                    <a:schemeClr val="bg1"/>
                  </a:solidFill>
                  <a:latin typeface="Arial" pitchFamily="34" charset="0"/>
                  <a:cs typeface="Arial" pitchFamily="34" charset="0"/>
                </a:defRPr>
              </a:lvl8pPr>
              <a:lvl9pPr marL="3886200" indent="-228600" eaLnBrk="0" fontAlgn="base" hangingPunct="0">
                <a:spcBef>
                  <a:spcPct val="0"/>
                </a:spcBef>
                <a:spcAft>
                  <a:spcPct val="0"/>
                </a:spcAft>
                <a:defRPr sz="2000" b="1">
                  <a:solidFill>
                    <a:schemeClr val="bg1"/>
                  </a:solidFill>
                  <a:latin typeface="Arial" pitchFamily="34" charset="0"/>
                  <a:cs typeface="Arial" pitchFamily="34" charset="0"/>
                </a:defRPr>
              </a:lvl9pPr>
            </a:lstStyle>
            <a:p>
              <a:pPr algn="ctr" fontAlgn="base">
                <a:spcBef>
                  <a:spcPct val="0"/>
                </a:spcBef>
                <a:spcAft>
                  <a:spcPct val="0"/>
                </a:spcAft>
                <a:defRPr/>
              </a:pPr>
              <a:r>
                <a:rPr lang="en-US" smtClean="0">
                  <a:solidFill>
                    <a:srgbClr val="FFFFFF"/>
                  </a:solidFill>
                </a:rPr>
                <a:t>BIOPSY 2</a:t>
              </a:r>
            </a:p>
            <a:p>
              <a:pPr algn="ctr" fontAlgn="base">
                <a:spcBef>
                  <a:spcPct val="0"/>
                </a:spcBef>
                <a:spcAft>
                  <a:spcPct val="0"/>
                </a:spcAft>
                <a:defRPr/>
              </a:pPr>
              <a:r>
                <a:rPr lang="en-US" smtClean="0">
                  <a:solidFill>
                    <a:srgbClr val="FFFFFF"/>
                  </a:solidFill>
                </a:rPr>
                <a:t>(if possible)</a:t>
              </a:r>
            </a:p>
          </p:txBody>
        </p:sp>
        <p:sp>
          <p:nvSpPr>
            <p:cNvPr id="228370" name="Text Box 11"/>
            <p:cNvSpPr txBox="1">
              <a:spLocks noChangeArrowheads="1"/>
            </p:cNvSpPr>
            <p:nvPr/>
          </p:nvSpPr>
          <p:spPr bwMode="auto">
            <a:xfrm>
              <a:off x="3177" y="2749"/>
              <a:ext cx="853" cy="640"/>
            </a:xfrm>
            <a:prstGeom prst="rect">
              <a:avLst/>
            </a:prstGeom>
            <a:solidFill>
              <a:srgbClr val="6600FF"/>
            </a:solidFill>
            <a:ln>
              <a:noFill/>
            </a:ln>
            <a:scene3d>
              <a:camera prst="orthographicFront"/>
              <a:lightRig rig="threePt" dir="t"/>
            </a:scene3d>
            <a:sp3d>
              <a:bevelT/>
            </a:sp3d>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bg1"/>
                  </a:solidFill>
                  <a:latin typeface="Arial" pitchFamily="34" charset="0"/>
                  <a:cs typeface="Arial" pitchFamily="34" charset="0"/>
                </a:defRPr>
              </a:lvl1pPr>
              <a:lvl2pPr marL="742950" indent="-285750" eaLnBrk="0" hangingPunct="0">
                <a:defRPr sz="2000" b="1">
                  <a:solidFill>
                    <a:schemeClr val="bg1"/>
                  </a:solidFill>
                  <a:latin typeface="Arial" pitchFamily="34" charset="0"/>
                  <a:cs typeface="Arial" pitchFamily="34" charset="0"/>
                </a:defRPr>
              </a:lvl2pPr>
              <a:lvl3pPr marL="1143000" indent="-228600" eaLnBrk="0" hangingPunct="0">
                <a:defRPr sz="2000" b="1">
                  <a:solidFill>
                    <a:schemeClr val="bg1"/>
                  </a:solidFill>
                  <a:latin typeface="Arial" pitchFamily="34" charset="0"/>
                  <a:cs typeface="Arial" pitchFamily="34" charset="0"/>
                </a:defRPr>
              </a:lvl3pPr>
              <a:lvl4pPr marL="1600200" indent="-228600" eaLnBrk="0" hangingPunct="0">
                <a:defRPr sz="2000" b="1">
                  <a:solidFill>
                    <a:schemeClr val="bg1"/>
                  </a:solidFill>
                  <a:latin typeface="Arial" pitchFamily="34" charset="0"/>
                  <a:cs typeface="Arial" pitchFamily="34" charset="0"/>
                </a:defRPr>
              </a:lvl4pPr>
              <a:lvl5pPr marL="2057400" indent="-228600" eaLnBrk="0" hangingPunct="0">
                <a:defRPr sz="2000" b="1">
                  <a:solidFill>
                    <a:schemeClr val="bg1"/>
                  </a:solidFill>
                  <a:latin typeface="Arial" pitchFamily="34" charset="0"/>
                  <a:cs typeface="Arial" pitchFamily="34" charset="0"/>
                </a:defRPr>
              </a:lvl5pPr>
              <a:lvl6pPr marL="2514600" indent="-228600" eaLnBrk="0" fontAlgn="base" hangingPunct="0">
                <a:spcBef>
                  <a:spcPct val="0"/>
                </a:spcBef>
                <a:spcAft>
                  <a:spcPct val="0"/>
                </a:spcAft>
                <a:defRPr sz="2000" b="1">
                  <a:solidFill>
                    <a:schemeClr val="bg1"/>
                  </a:solidFill>
                  <a:latin typeface="Arial" pitchFamily="34" charset="0"/>
                  <a:cs typeface="Arial" pitchFamily="34" charset="0"/>
                </a:defRPr>
              </a:lvl6pPr>
              <a:lvl7pPr marL="2971800" indent="-228600" eaLnBrk="0" fontAlgn="base" hangingPunct="0">
                <a:spcBef>
                  <a:spcPct val="0"/>
                </a:spcBef>
                <a:spcAft>
                  <a:spcPct val="0"/>
                </a:spcAft>
                <a:defRPr sz="2000" b="1">
                  <a:solidFill>
                    <a:schemeClr val="bg1"/>
                  </a:solidFill>
                  <a:latin typeface="Arial" pitchFamily="34" charset="0"/>
                  <a:cs typeface="Arial" pitchFamily="34" charset="0"/>
                </a:defRPr>
              </a:lvl7pPr>
              <a:lvl8pPr marL="3429000" indent="-228600" eaLnBrk="0" fontAlgn="base" hangingPunct="0">
                <a:spcBef>
                  <a:spcPct val="0"/>
                </a:spcBef>
                <a:spcAft>
                  <a:spcPct val="0"/>
                </a:spcAft>
                <a:defRPr sz="2000" b="1">
                  <a:solidFill>
                    <a:schemeClr val="bg1"/>
                  </a:solidFill>
                  <a:latin typeface="Arial" pitchFamily="34" charset="0"/>
                  <a:cs typeface="Arial" pitchFamily="34" charset="0"/>
                </a:defRPr>
              </a:lvl8pPr>
              <a:lvl9pPr marL="3886200" indent="-228600" eaLnBrk="0" fontAlgn="base" hangingPunct="0">
                <a:spcBef>
                  <a:spcPct val="0"/>
                </a:spcBef>
                <a:spcAft>
                  <a:spcPct val="0"/>
                </a:spcAft>
                <a:defRPr sz="2000" b="1">
                  <a:solidFill>
                    <a:schemeClr val="bg1"/>
                  </a:solidFill>
                  <a:latin typeface="Arial" pitchFamily="34" charset="0"/>
                  <a:cs typeface="Arial" pitchFamily="34" charset="0"/>
                </a:defRPr>
              </a:lvl9pPr>
            </a:lstStyle>
            <a:p>
              <a:pPr algn="ctr" fontAlgn="base">
                <a:spcBef>
                  <a:spcPct val="0"/>
                </a:spcBef>
                <a:spcAft>
                  <a:spcPct val="0"/>
                </a:spcAft>
                <a:defRPr/>
              </a:pPr>
              <a:r>
                <a:rPr lang="en-US" smtClean="0">
                  <a:solidFill>
                    <a:srgbClr val="FFFFFF"/>
                  </a:solidFill>
                </a:rPr>
                <a:t>ARRAY</a:t>
              </a:r>
            </a:p>
            <a:p>
              <a:pPr algn="ctr" fontAlgn="base">
                <a:spcBef>
                  <a:spcPct val="0"/>
                </a:spcBef>
                <a:spcAft>
                  <a:spcPct val="0"/>
                </a:spcAft>
                <a:defRPr/>
              </a:pPr>
              <a:r>
                <a:rPr lang="en-US" smtClean="0">
                  <a:solidFill>
                    <a:srgbClr val="FFFFFF"/>
                  </a:solidFill>
                </a:rPr>
                <a:t>Q-RTPCR</a:t>
              </a:r>
            </a:p>
            <a:p>
              <a:pPr algn="ctr" fontAlgn="base">
                <a:spcBef>
                  <a:spcPct val="0"/>
                </a:spcBef>
                <a:spcAft>
                  <a:spcPct val="0"/>
                </a:spcAft>
                <a:defRPr/>
              </a:pPr>
              <a:r>
                <a:rPr lang="en-US" smtClean="0">
                  <a:solidFill>
                    <a:srgbClr val="FFFFFF"/>
                  </a:solidFill>
                </a:rPr>
                <a:t>IHC</a:t>
              </a:r>
            </a:p>
          </p:txBody>
        </p:sp>
      </p:grpSp>
      <p:cxnSp>
        <p:nvCxnSpPr>
          <p:cNvPr id="197637" name="AutoShape 17"/>
          <p:cNvCxnSpPr>
            <a:cxnSpLocks noChangeShapeType="1"/>
          </p:cNvCxnSpPr>
          <p:nvPr/>
        </p:nvCxnSpPr>
        <p:spPr bwMode="auto">
          <a:xfrm rot="16200000" flipH="1">
            <a:off x="2372519" y="3223419"/>
            <a:ext cx="620713" cy="3197225"/>
          </a:xfrm>
          <a:prstGeom prst="bentConnector2">
            <a:avLst/>
          </a:prstGeom>
          <a:noFill/>
          <a:ln w="12700">
            <a:noFill/>
            <a:miter lim="800000"/>
            <a:headEnd type="triangle" w="med" len="med"/>
            <a:tailEnd type="triangle" w="med" len="med"/>
          </a:ln>
        </p:spPr>
      </p:cxnSp>
      <p:sp>
        <p:nvSpPr>
          <p:cNvPr id="228359" name="Text Box 18"/>
          <p:cNvSpPr txBox="1">
            <a:spLocks noChangeArrowheads="1"/>
          </p:cNvSpPr>
          <p:nvPr/>
        </p:nvSpPr>
        <p:spPr bwMode="auto">
          <a:xfrm>
            <a:off x="3627438" y="4864100"/>
            <a:ext cx="194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bg1"/>
                </a:solidFill>
                <a:latin typeface="Arial" pitchFamily="34" charset="0"/>
                <a:cs typeface="Arial" pitchFamily="34" charset="0"/>
              </a:defRPr>
            </a:lvl1pPr>
            <a:lvl2pPr marL="742950" indent="-285750" eaLnBrk="0" hangingPunct="0">
              <a:defRPr sz="2000" b="1">
                <a:solidFill>
                  <a:schemeClr val="bg1"/>
                </a:solidFill>
                <a:latin typeface="Arial" pitchFamily="34" charset="0"/>
                <a:cs typeface="Arial" pitchFamily="34" charset="0"/>
              </a:defRPr>
            </a:lvl2pPr>
            <a:lvl3pPr marL="1143000" indent="-228600" eaLnBrk="0" hangingPunct="0">
              <a:defRPr sz="2000" b="1">
                <a:solidFill>
                  <a:schemeClr val="bg1"/>
                </a:solidFill>
                <a:latin typeface="Arial" pitchFamily="34" charset="0"/>
                <a:cs typeface="Arial" pitchFamily="34" charset="0"/>
              </a:defRPr>
            </a:lvl3pPr>
            <a:lvl4pPr marL="1600200" indent="-228600" eaLnBrk="0" hangingPunct="0">
              <a:defRPr sz="2000" b="1">
                <a:solidFill>
                  <a:schemeClr val="bg1"/>
                </a:solidFill>
                <a:latin typeface="Arial" pitchFamily="34" charset="0"/>
                <a:cs typeface="Arial" pitchFamily="34" charset="0"/>
              </a:defRPr>
            </a:lvl4pPr>
            <a:lvl5pPr marL="2057400" indent="-228600" eaLnBrk="0" hangingPunct="0">
              <a:defRPr sz="2000" b="1">
                <a:solidFill>
                  <a:schemeClr val="bg1"/>
                </a:solidFill>
                <a:latin typeface="Arial" pitchFamily="34" charset="0"/>
                <a:cs typeface="Arial" pitchFamily="34" charset="0"/>
              </a:defRPr>
            </a:lvl5pPr>
            <a:lvl6pPr marL="2514600" indent="-228600" eaLnBrk="0" fontAlgn="base" hangingPunct="0">
              <a:spcBef>
                <a:spcPct val="0"/>
              </a:spcBef>
              <a:spcAft>
                <a:spcPct val="0"/>
              </a:spcAft>
              <a:defRPr sz="2000" b="1">
                <a:solidFill>
                  <a:schemeClr val="bg1"/>
                </a:solidFill>
                <a:latin typeface="Arial" pitchFamily="34" charset="0"/>
                <a:cs typeface="Arial" pitchFamily="34" charset="0"/>
              </a:defRPr>
            </a:lvl6pPr>
            <a:lvl7pPr marL="2971800" indent="-228600" eaLnBrk="0" fontAlgn="base" hangingPunct="0">
              <a:spcBef>
                <a:spcPct val="0"/>
              </a:spcBef>
              <a:spcAft>
                <a:spcPct val="0"/>
              </a:spcAft>
              <a:defRPr sz="2000" b="1">
                <a:solidFill>
                  <a:schemeClr val="bg1"/>
                </a:solidFill>
                <a:latin typeface="Arial" pitchFamily="34" charset="0"/>
                <a:cs typeface="Arial" pitchFamily="34" charset="0"/>
              </a:defRPr>
            </a:lvl7pPr>
            <a:lvl8pPr marL="3429000" indent="-228600" eaLnBrk="0" fontAlgn="base" hangingPunct="0">
              <a:spcBef>
                <a:spcPct val="0"/>
              </a:spcBef>
              <a:spcAft>
                <a:spcPct val="0"/>
              </a:spcAft>
              <a:defRPr sz="2000" b="1">
                <a:solidFill>
                  <a:schemeClr val="bg1"/>
                </a:solidFill>
                <a:latin typeface="Arial" pitchFamily="34" charset="0"/>
                <a:cs typeface="Arial" pitchFamily="34" charset="0"/>
              </a:defRPr>
            </a:lvl8pPr>
            <a:lvl9pPr marL="3886200" indent="-228600" eaLnBrk="0" fontAlgn="base" hangingPunct="0">
              <a:spcBef>
                <a:spcPct val="0"/>
              </a:spcBef>
              <a:spcAft>
                <a:spcPct val="0"/>
              </a:spcAft>
              <a:defRPr sz="2000" b="1">
                <a:solidFill>
                  <a:schemeClr val="bg1"/>
                </a:solidFill>
                <a:latin typeface="Arial" pitchFamily="34" charset="0"/>
                <a:cs typeface="Arial" pitchFamily="34" charset="0"/>
              </a:defRPr>
            </a:lvl9pPr>
          </a:lstStyle>
          <a:p>
            <a:pPr algn="ctr" fontAlgn="base">
              <a:spcBef>
                <a:spcPct val="0"/>
              </a:spcBef>
              <a:spcAft>
                <a:spcPct val="0"/>
              </a:spcAft>
              <a:defRPr/>
            </a:pPr>
            <a:r>
              <a:rPr lang="en-US" dirty="0" smtClean="0">
                <a:solidFill>
                  <a:srgbClr val="FFFF99"/>
                </a:solidFill>
                <a:effectLst>
                  <a:outerShdw blurRad="38100" dist="38100" dir="2700000" algn="tl">
                    <a:srgbClr val="000000">
                      <a:alpha val="43137"/>
                    </a:srgbClr>
                  </a:outerShdw>
                </a:effectLst>
              </a:rPr>
              <a:t>CANDIDATE</a:t>
            </a:r>
          </a:p>
          <a:p>
            <a:pPr algn="ctr" fontAlgn="base">
              <a:spcBef>
                <a:spcPct val="0"/>
              </a:spcBef>
              <a:spcAft>
                <a:spcPct val="0"/>
              </a:spcAft>
              <a:defRPr/>
            </a:pPr>
            <a:r>
              <a:rPr lang="en-US" dirty="0" smtClean="0">
                <a:solidFill>
                  <a:srgbClr val="FFFF99"/>
                </a:solidFill>
                <a:effectLst>
                  <a:outerShdw blurRad="38100" dist="38100" dir="2700000" algn="tl">
                    <a:srgbClr val="000000">
                      <a:alpha val="43137"/>
                    </a:srgbClr>
                  </a:outerShdw>
                </a:effectLst>
              </a:rPr>
              <a:t>BIOMARKERS</a:t>
            </a:r>
          </a:p>
        </p:txBody>
      </p:sp>
      <p:cxnSp>
        <p:nvCxnSpPr>
          <p:cNvPr id="197639" name="AutoShape 19"/>
          <p:cNvCxnSpPr>
            <a:cxnSpLocks noChangeShapeType="1"/>
            <a:endCxn id="228359" idx="1"/>
          </p:cNvCxnSpPr>
          <p:nvPr/>
        </p:nvCxnSpPr>
        <p:spPr bwMode="auto">
          <a:xfrm rot="16200000" flipH="1">
            <a:off x="2002632" y="3593306"/>
            <a:ext cx="706438" cy="2543175"/>
          </a:xfrm>
          <a:prstGeom prst="bentConnector2">
            <a:avLst/>
          </a:prstGeom>
          <a:noFill/>
          <a:ln w="12700">
            <a:noFill/>
            <a:miter lim="800000"/>
            <a:headEnd type="triangle" w="med" len="med"/>
            <a:tailEnd type="triangle" w="med" len="med"/>
          </a:ln>
        </p:spPr>
      </p:cxnSp>
      <p:cxnSp>
        <p:nvCxnSpPr>
          <p:cNvPr id="197640" name="AutoShape 20"/>
          <p:cNvCxnSpPr>
            <a:cxnSpLocks noChangeShapeType="1"/>
            <a:endCxn id="228359" idx="1"/>
          </p:cNvCxnSpPr>
          <p:nvPr/>
        </p:nvCxnSpPr>
        <p:spPr bwMode="auto">
          <a:xfrm rot="16200000" flipH="1">
            <a:off x="2002632" y="3593306"/>
            <a:ext cx="706438" cy="2543175"/>
          </a:xfrm>
          <a:prstGeom prst="bentConnector2">
            <a:avLst/>
          </a:prstGeom>
          <a:noFill/>
          <a:ln w="57150">
            <a:solidFill>
              <a:schemeClr val="tx1"/>
            </a:solidFill>
            <a:miter lim="800000"/>
            <a:headEnd/>
            <a:tailEnd type="triangle" w="med" len="med"/>
          </a:ln>
        </p:spPr>
      </p:cxnSp>
      <p:cxnSp>
        <p:nvCxnSpPr>
          <p:cNvPr id="197641" name="AutoShape 21"/>
          <p:cNvCxnSpPr>
            <a:cxnSpLocks noChangeShapeType="1"/>
          </p:cNvCxnSpPr>
          <p:nvPr/>
        </p:nvCxnSpPr>
        <p:spPr bwMode="auto">
          <a:xfrm rot="5400000">
            <a:off x="7477919" y="4418806"/>
            <a:ext cx="650875" cy="836613"/>
          </a:xfrm>
          <a:prstGeom prst="bentConnector2">
            <a:avLst/>
          </a:prstGeom>
          <a:noFill/>
          <a:ln w="12700">
            <a:noFill/>
            <a:miter lim="800000"/>
            <a:headEnd type="triangle" w="med" len="med"/>
            <a:tailEnd type="triangle" w="med" len="med"/>
          </a:ln>
        </p:spPr>
      </p:cxnSp>
      <p:cxnSp>
        <p:nvCxnSpPr>
          <p:cNvPr id="197642" name="AutoShape 22"/>
          <p:cNvCxnSpPr>
            <a:cxnSpLocks noChangeShapeType="1"/>
            <a:endCxn id="228359" idx="3"/>
          </p:cNvCxnSpPr>
          <p:nvPr/>
        </p:nvCxnSpPr>
        <p:spPr bwMode="auto">
          <a:xfrm rot="5400000">
            <a:off x="6542088" y="3538537"/>
            <a:ext cx="706438" cy="2652713"/>
          </a:xfrm>
          <a:prstGeom prst="bentConnector2">
            <a:avLst/>
          </a:prstGeom>
          <a:noFill/>
          <a:ln w="57150">
            <a:solidFill>
              <a:schemeClr val="tx1"/>
            </a:solidFill>
            <a:miter lim="800000"/>
            <a:headEnd/>
            <a:tailEnd type="triangle" w="med" len="med"/>
          </a:ln>
        </p:spPr>
      </p:cxnSp>
      <p:sp>
        <p:nvSpPr>
          <p:cNvPr id="228364" name="Text Box 24"/>
          <p:cNvSpPr txBox="1">
            <a:spLocks noChangeArrowheads="1"/>
          </p:cNvSpPr>
          <p:nvPr/>
        </p:nvSpPr>
        <p:spPr bwMode="auto">
          <a:xfrm>
            <a:off x="1956312" y="2738004"/>
            <a:ext cx="2498725" cy="830263"/>
          </a:xfrm>
          <a:prstGeom prst="rect">
            <a:avLst/>
          </a:prstGeom>
          <a:gradFill rotWithShape="1">
            <a:gsLst>
              <a:gs pos="0">
                <a:srgbClr val="762F76"/>
              </a:gs>
              <a:gs pos="50000">
                <a:srgbClr val="FF66FF"/>
              </a:gs>
              <a:gs pos="100000">
                <a:srgbClr val="762F76"/>
              </a:gs>
            </a:gsLst>
            <a:lin ang="5400000" scaled="1"/>
          </a:gradFill>
          <a:ln w="12700">
            <a:solidFill>
              <a:schemeClr val="tx1"/>
            </a:solidFill>
            <a:miter lim="800000"/>
            <a:headEnd/>
            <a:tailEnd/>
          </a:ln>
          <a:scene3d>
            <a:camera prst="orthographicFront"/>
            <a:lightRig rig="threePt" dir="t"/>
          </a:scene3d>
          <a:sp3d>
            <a:bevelT/>
          </a:sp3d>
        </p:spPr>
        <p:txBody>
          <a:bodyPr>
            <a:spAutoFit/>
          </a:bodyPr>
          <a:lstStyle>
            <a:lvl1pPr eaLnBrk="0" hangingPunct="0">
              <a:defRPr sz="2000" b="1">
                <a:solidFill>
                  <a:schemeClr val="bg1"/>
                </a:solidFill>
                <a:latin typeface="Arial" pitchFamily="34" charset="0"/>
                <a:cs typeface="Arial" pitchFamily="34" charset="0"/>
              </a:defRPr>
            </a:lvl1pPr>
            <a:lvl2pPr marL="742950" indent="-285750" eaLnBrk="0" hangingPunct="0">
              <a:defRPr sz="2000" b="1">
                <a:solidFill>
                  <a:schemeClr val="bg1"/>
                </a:solidFill>
                <a:latin typeface="Arial" pitchFamily="34" charset="0"/>
                <a:cs typeface="Arial" pitchFamily="34" charset="0"/>
              </a:defRPr>
            </a:lvl2pPr>
            <a:lvl3pPr marL="1143000" indent="-228600" eaLnBrk="0" hangingPunct="0">
              <a:defRPr sz="2000" b="1">
                <a:solidFill>
                  <a:schemeClr val="bg1"/>
                </a:solidFill>
                <a:latin typeface="Arial" pitchFamily="34" charset="0"/>
                <a:cs typeface="Arial" pitchFamily="34" charset="0"/>
              </a:defRPr>
            </a:lvl3pPr>
            <a:lvl4pPr marL="1600200" indent="-228600" eaLnBrk="0" hangingPunct="0">
              <a:defRPr sz="2000" b="1">
                <a:solidFill>
                  <a:schemeClr val="bg1"/>
                </a:solidFill>
                <a:latin typeface="Arial" pitchFamily="34" charset="0"/>
                <a:cs typeface="Arial" pitchFamily="34" charset="0"/>
              </a:defRPr>
            </a:lvl4pPr>
            <a:lvl5pPr marL="2057400" indent="-228600" eaLnBrk="0" hangingPunct="0">
              <a:defRPr sz="2000" b="1">
                <a:solidFill>
                  <a:schemeClr val="bg1"/>
                </a:solidFill>
                <a:latin typeface="Arial" pitchFamily="34" charset="0"/>
                <a:cs typeface="Arial" pitchFamily="34" charset="0"/>
              </a:defRPr>
            </a:lvl5pPr>
            <a:lvl6pPr marL="2514600" indent="-228600" eaLnBrk="0" fontAlgn="base" hangingPunct="0">
              <a:spcBef>
                <a:spcPct val="0"/>
              </a:spcBef>
              <a:spcAft>
                <a:spcPct val="0"/>
              </a:spcAft>
              <a:defRPr sz="2000" b="1">
                <a:solidFill>
                  <a:schemeClr val="bg1"/>
                </a:solidFill>
                <a:latin typeface="Arial" pitchFamily="34" charset="0"/>
                <a:cs typeface="Arial" pitchFamily="34" charset="0"/>
              </a:defRPr>
            </a:lvl6pPr>
            <a:lvl7pPr marL="2971800" indent="-228600" eaLnBrk="0" fontAlgn="base" hangingPunct="0">
              <a:spcBef>
                <a:spcPct val="0"/>
              </a:spcBef>
              <a:spcAft>
                <a:spcPct val="0"/>
              </a:spcAft>
              <a:defRPr sz="2000" b="1">
                <a:solidFill>
                  <a:schemeClr val="bg1"/>
                </a:solidFill>
                <a:latin typeface="Arial" pitchFamily="34" charset="0"/>
                <a:cs typeface="Arial" pitchFamily="34" charset="0"/>
              </a:defRPr>
            </a:lvl7pPr>
            <a:lvl8pPr marL="3429000" indent="-228600" eaLnBrk="0" fontAlgn="base" hangingPunct="0">
              <a:spcBef>
                <a:spcPct val="0"/>
              </a:spcBef>
              <a:spcAft>
                <a:spcPct val="0"/>
              </a:spcAft>
              <a:defRPr sz="2000" b="1">
                <a:solidFill>
                  <a:schemeClr val="bg1"/>
                </a:solidFill>
                <a:latin typeface="Arial" pitchFamily="34" charset="0"/>
                <a:cs typeface="Arial" pitchFamily="34" charset="0"/>
              </a:defRPr>
            </a:lvl8pPr>
            <a:lvl9pPr marL="3886200" indent="-228600" eaLnBrk="0" fontAlgn="base" hangingPunct="0">
              <a:spcBef>
                <a:spcPct val="0"/>
              </a:spcBef>
              <a:spcAft>
                <a:spcPct val="0"/>
              </a:spcAft>
              <a:defRPr sz="2000" b="1">
                <a:solidFill>
                  <a:schemeClr val="bg1"/>
                </a:solidFill>
                <a:latin typeface="Arial" pitchFamily="34" charset="0"/>
                <a:cs typeface="Arial" pitchFamily="34" charset="0"/>
              </a:defRPr>
            </a:lvl9pPr>
          </a:lstStyle>
          <a:p>
            <a:pPr algn="ctr" fontAlgn="base">
              <a:spcBef>
                <a:spcPct val="50000"/>
              </a:spcBef>
              <a:spcAft>
                <a:spcPct val="0"/>
              </a:spcAft>
              <a:defRPr/>
            </a:pPr>
            <a:r>
              <a:rPr lang="en-US" sz="2400" dirty="0" smtClean="0">
                <a:solidFill>
                  <a:srgbClr val="FFFF99"/>
                </a:solidFill>
              </a:rPr>
              <a:t>EXEMESTANE plus GSI</a:t>
            </a:r>
          </a:p>
        </p:txBody>
      </p:sp>
      <p:sp>
        <p:nvSpPr>
          <p:cNvPr id="228365" name="Text Box 25"/>
          <p:cNvSpPr txBox="1">
            <a:spLocks noChangeArrowheads="1"/>
          </p:cNvSpPr>
          <p:nvPr/>
        </p:nvSpPr>
        <p:spPr bwMode="auto">
          <a:xfrm>
            <a:off x="5002213" y="2922154"/>
            <a:ext cx="2498725" cy="461963"/>
          </a:xfrm>
          <a:prstGeom prst="rect">
            <a:avLst/>
          </a:prstGeom>
          <a:gradFill rotWithShape="1">
            <a:gsLst>
              <a:gs pos="0">
                <a:srgbClr val="762F76"/>
              </a:gs>
              <a:gs pos="50000">
                <a:srgbClr val="FF66FF"/>
              </a:gs>
              <a:gs pos="100000">
                <a:srgbClr val="762F76"/>
              </a:gs>
            </a:gsLst>
            <a:lin ang="5400000" scaled="1"/>
          </a:gradFill>
          <a:ln w="12700">
            <a:solidFill>
              <a:schemeClr val="tx1"/>
            </a:solidFill>
            <a:miter lim="800000"/>
            <a:headEnd/>
            <a:tailEnd/>
          </a:ln>
          <a:scene3d>
            <a:camera prst="orthographicFront"/>
            <a:lightRig rig="threePt" dir="t"/>
          </a:scene3d>
          <a:sp3d>
            <a:bevelT/>
          </a:sp3d>
        </p:spPr>
        <p:txBody>
          <a:bodyPr>
            <a:spAutoFit/>
          </a:bodyPr>
          <a:lstStyle>
            <a:lvl1pPr eaLnBrk="0" hangingPunct="0">
              <a:defRPr sz="2000" b="1">
                <a:solidFill>
                  <a:schemeClr val="bg1"/>
                </a:solidFill>
                <a:latin typeface="Arial" pitchFamily="34" charset="0"/>
                <a:cs typeface="Arial" pitchFamily="34" charset="0"/>
              </a:defRPr>
            </a:lvl1pPr>
            <a:lvl2pPr marL="742950" indent="-285750" eaLnBrk="0" hangingPunct="0">
              <a:defRPr sz="2000" b="1">
                <a:solidFill>
                  <a:schemeClr val="bg1"/>
                </a:solidFill>
                <a:latin typeface="Arial" pitchFamily="34" charset="0"/>
                <a:cs typeface="Arial" pitchFamily="34" charset="0"/>
              </a:defRPr>
            </a:lvl2pPr>
            <a:lvl3pPr marL="1143000" indent="-228600" eaLnBrk="0" hangingPunct="0">
              <a:defRPr sz="2000" b="1">
                <a:solidFill>
                  <a:schemeClr val="bg1"/>
                </a:solidFill>
                <a:latin typeface="Arial" pitchFamily="34" charset="0"/>
                <a:cs typeface="Arial" pitchFamily="34" charset="0"/>
              </a:defRPr>
            </a:lvl3pPr>
            <a:lvl4pPr marL="1600200" indent="-228600" eaLnBrk="0" hangingPunct="0">
              <a:defRPr sz="2000" b="1">
                <a:solidFill>
                  <a:schemeClr val="bg1"/>
                </a:solidFill>
                <a:latin typeface="Arial" pitchFamily="34" charset="0"/>
                <a:cs typeface="Arial" pitchFamily="34" charset="0"/>
              </a:defRPr>
            </a:lvl4pPr>
            <a:lvl5pPr marL="2057400" indent="-228600" eaLnBrk="0" hangingPunct="0">
              <a:defRPr sz="2000" b="1">
                <a:solidFill>
                  <a:schemeClr val="bg1"/>
                </a:solidFill>
                <a:latin typeface="Arial" pitchFamily="34" charset="0"/>
                <a:cs typeface="Arial" pitchFamily="34" charset="0"/>
              </a:defRPr>
            </a:lvl5pPr>
            <a:lvl6pPr marL="2514600" indent="-228600" eaLnBrk="0" fontAlgn="base" hangingPunct="0">
              <a:spcBef>
                <a:spcPct val="0"/>
              </a:spcBef>
              <a:spcAft>
                <a:spcPct val="0"/>
              </a:spcAft>
              <a:defRPr sz="2000" b="1">
                <a:solidFill>
                  <a:schemeClr val="bg1"/>
                </a:solidFill>
                <a:latin typeface="Arial" pitchFamily="34" charset="0"/>
                <a:cs typeface="Arial" pitchFamily="34" charset="0"/>
              </a:defRPr>
            </a:lvl6pPr>
            <a:lvl7pPr marL="2971800" indent="-228600" eaLnBrk="0" fontAlgn="base" hangingPunct="0">
              <a:spcBef>
                <a:spcPct val="0"/>
              </a:spcBef>
              <a:spcAft>
                <a:spcPct val="0"/>
              </a:spcAft>
              <a:defRPr sz="2000" b="1">
                <a:solidFill>
                  <a:schemeClr val="bg1"/>
                </a:solidFill>
                <a:latin typeface="Arial" pitchFamily="34" charset="0"/>
                <a:cs typeface="Arial" pitchFamily="34" charset="0"/>
              </a:defRPr>
            </a:lvl7pPr>
            <a:lvl8pPr marL="3429000" indent="-228600" eaLnBrk="0" fontAlgn="base" hangingPunct="0">
              <a:spcBef>
                <a:spcPct val="0"/>
              </a:spcBef>
              <a:spcAft>
                <a:spcPct val="0"/>
              </a:spcAft>
              <a:defRPr sz="2000" b="1">
                <a:solidFill>
                  <a:schemeClr val="bg1"/>
                </a:solidFill>
                <a:latin typeface="Arial" pitchFamily="34" charset="0"/>
                <a:cs typeface="Arial" pitchFamily="34" charset="0"/>
              </a:defRPr>
            </a:lvl8pPr>
            <a:lvl9pPr marL="3886200" indent="-228600" eaLnBrk="0" fontAlgn="base" hangingPunct="0">
              <a:spcBef>
                <a:spcPct val="0"/>
              </a:spcBef>
              <a:spcAft>
                <a:spcPct val="0"/>
              </a:spcAft>
              <a:defRPr sz="2000" b="1">
                <a:solidFill>
                  <a:schemeClr val="bg1"/>
                </a:solidFill>
                <a:latin typeface="Arial" pitchFamily="34" charset="0"/>
                <a:cs typeface="Arial" pitchFamily="34" charset="0"/>
              </a:defRPr>
            </a:lvl9pPr>
          </a:lstStyle>
          <a:p>
            <a:pPr algn="ctr" fontAlgn="base">
              <a:spcBef>
                <a:spcPct val="50000"/>
              </a:spcBef>
              <a:spcAft>
                <a:spcPct val="0"/>
              </a:spcAft>
              <a:defRPr/>
            </a:pPr>
            <a:r>
              <a:rPr lang="en-US" sz="2400" dirty="0" smtClean="0">
                <a:solidFill>
                  <a:srgbClr val="FFFF99"/>
                </a:solidFill>
              </a:rPr>
              <a:t>PFS, SAFETY</a:t>
            </a:r>
          </a:p>
        </p:txBody>
      </p:sp>
      <p:cxnSp>
        <p:nvCxnSpPr>
          <p:cNvPr id="197649" name="Straight Arrow Connector 3"/>
          <p:cNvCxnSpPr>
            <a:cxnSpLocks noChangeShapeType="1"/>
          </p:cNvCxnSpPr>
          <p:nvPr/>
        </p:nvCxnSpPr>
        <p:spPr bwMode="auto">
          <a:xfrm>
            <a:off x="4454525" y="3152775"/>
            <a:ext cx="547688" cy="0"/>
          </a:xfrm>
          <a:prstGeom prst="straightConnector1">
            <a:avLst/>
          </a:prstGeom>
          <a:noFill/>
          <a:ln w="38100" algn="ctr">
            <a:solidFill>
              <a:schemeClr val="tx1"/>
            </a:solidFill>
            <a:round/>
            <a:headEnd/>
            <a:tailEnd type="triangle" w="med" len="med"/>
          </a:ln>
        </p:spPr>
      </p:cxnSp>
      <p:cxnSp>
        <p:nvCxnSpPr>
          <p:cNvPr id="20" name="Straight Connector 19"/>
          <p:cNvCxnSpPr/>
          <p:nvPr/>
        </p:nvCxnSpPr>
        <p:spPr>
          <a:xfrm>
            <a:off x="0" y="114300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415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p:cNvSpPr>
          <p:nvPr>
            <p:ph type="title"/>
          </p:nvPr>
        </p:nvSpPr>
        <p:spPr>
          <a:xfrm>
            <a:off x="0" y="-76200"/>
            <a:ext cx="9144000" cy="1219200"/>
          </a:xfrm>
        </p:spPr>
        <p:txBody>
          <a:bodyPr/>
          <a:lstStyle/>
          <a:p>
            <a:r>
              <a:rPr lang="en-US" sz="32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ACCRUAL, SAFETY, BIOMARKERS</a:t>
            </a:r>
          </a:p>
        </p:txBody>
      </p:sp>
      <p:sp>
        <p:nvSpPr>
          <p:cNvPr id="198659" name="Rectangle 3"/>
          <p:cNvSpPr>
            <a:spLocks noGrp="1"/>
          </p:cNvSpPr>
          <p:nvPr>
            <p:ph type="body" idx="1"/>
          </p:nvPr>
        </p:nvSpPr>
        <p:spPr>
          <a:xfrm>
            <a:off x="304800" y="1219200"/>
            <a:ext cx="8686800" cy="5334000"/>
          </a:xfrm>
        </p:spPr>
        <p:txBody>
          <a:bodyPr/>
          <a:lstStyle/>
          <a:p>
            <a:pPr>
              <a:lnSpc>
                <a:spcPct val="110000"/>
              </a:lnSpc>
            </a:pPr>
            <a:r>
              <a:rPr lang="en-US" sz="2400" dirty="0" smtClean="0">
                <a:solidFill>
                  <a:srgbClr val="33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 patients were accrued</a:t>
            </a:r>
          </a:p>
          <a:p>
            <a:pPr>
              <a:lnSpc>
                <a:spcPct val="110000"/>
              </a:lnSpc>
            </a:pPr>
            <a:r>
              <a:rPr lang="en-US" sz="2400" dirty="0" smtClean="0">
                <a:solidFill>
                  <a:srgbClr val="33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Toxicity was minimal:</a:t>
            </a:r>
          </a:p>
          <a:p>
            <a:pPr>
              <a:lnSpc>
                <a:spcPct val="110000"/>
              </a:lnSpc>
            </a:pPr>
            <a:r>
              <a:rPr lang="en-US" sz="2400" dirty="0" smtClean="0">
                <a:latin typeface="Arial" panose="020B0604020202020204" pitchFamily="34" charset="0"/>
                <a:cs typeface="Arial" panose="020B0604020202020204" pitchFamily="34" charset="0"/>
              </a:rPr>
              <a:t>1 DLT (rash)</a:t>
            </a:r>
          </a:p>
          <a:p>
            <a:pPr>
              <a:lnSpc>
                <a:spcPct val="110000"/>
              </a:lnSpc>
            </a:pPr>
            <a:r>
              <a:rPr lang="en-US" sz="2400" dirty="0" smtClean="0">
                <a:latin typeface="Arial" panose="020B0604020202020204" pitchFamily="34" charset="0"/>
                <a:cs typeface="Arial" panose="020B0604020202020204" pitchFamily="34" charset="0"/>
              </a:rPr>
              <a:t>Non-DLT included :</a:t>
            </a:r>
          </a:p>
          <a:p>
            <a:pPr lvl="1">
              <a:lnSpc>
                <a:spcPct val="110000"/>
              </a:lnSpc>
            </a:pPr>
            <a:r>
              <a:rPr lang="en-US" sz="2000" dirty="0" smtClean="0">
                <a:latin typeface="Arial" panose="020B0604020202020204" pitchFamily="34" charset="0"/>
                <a:cs typeface="Arial" panose="020B0604020202020204" pitchFamily="34" charset="0"/>
              </a:rPr>
              <a:t>1 hyperglycemia,</a:t>
            </a:r>
          </a:p>
          <a:p>
            <a:pPr lvl="1">
              <a:lnSpc>
                <a:spcPct val="110000"/>
              </a:lnSpc>
            </a:pPr>
            <a:r>
              <a:rPr lang="en-US" sz="2000" dirty="0" smtClean="0">
                <a:latin typeface="Arial" panose="020B0604020202020204" pitchFamily="34" charset="0"/>
                <a:cs typeface="Arial" panose="020B0604020202020204" pitchFamily="34" charset="0"/>
              </a:rPr>
              <a:t>1 hypophosphatemia,</a:t>
            </a:r>
          </a:p>
          <a:p>
            <a:pPr lvl="1">
              <a:lnSpc>
                <a:spcPct val="110000"/>
              </a:lnSpc>
            </a:pPr>
            <a:r>
              <a:rPr lang="en-US" sz="2000" dirty="0" smtClean="0">
                <a:latin typeface="Arial" panose="020B0604020202020204" pitchFamily="34" charset="0"/>
                <a:cs typeface="Arial" panose="020B0604020202020204" pitchFamily="34" charset="0"/>
              </a:rPr>
              <a:t>1 fatigue.</a:t>
            </a:r>
          </a:p>
          <a:p>
            <a:pPr>
              <a:lnSpc>
                <a:spcPct val="110000"/>
              </a:lnSpc>
            </a:pPr>
            <a:r>
              <a:rPr lang="en-US" sz="2400" dirty="0" smtClean="0">
                <a:latin typeface="Arial" panose="020B0604020202020204" pitchFamily="34" charset="0"/>
                <a:cs typeface="Arial" panose="020B0604020202020204" pitchFamily="34" charset="0"/>
              </a:rPr>
              <a:t>Notch1 and Notch4 expression, </a:t>
            </a:r>
            <a:r>
              <a:rPr lang="en-US" sz="2400" dirty="0" err="1" smtClean="0">
                <a:latin typeface="Arial" panose="020B0604020202020204" pitchFamily="34" charset="0"/>
                <a:cs typeface="Arial" panose="020B0604020202020204" pitchFamily="34" charset="0"/>
              </a:rPr>
              <a:t>PKCalpha</a:t>
            </a:r>
            <a:r>
              <a:rPr lang="en-US" sz="2400" dirty="0" smtClean="0">
                <a:latin typeface="Arial" panose="020B0604020202020204" pitchFamily="34" charset="0"/>
                <a:cs typeface="Arial" panose="020B0604020202020204" pitchFamily="34" charset="0"/>
              </a:rPr>
              <a:t> expression (protein and mRNA) were evaluated in 10/15 participants from whom sufficient tissue was available</a:t>
            </a:r>
          </a:p>
          <a:p>
            <a:pPr>
              <a:lnSpc>
                <a:spcPct val="110000"/>
              </a:lnSpc>
            </a:pPr>
            <a:r>
              <a:rPr lang="en-US" sz="2400" dirty="0" err="1" smtClean="0">
                <a:latin typeface="Arial" panose="020B0604020202020204" pitchFamily="34" charset="0"/>
                <a:cs typeface="Arial" panose="020B0604020202020204" pitchFamily="34" charset="0"/>
              </a:rPr>
              <a:t>PKCalpha</a:t>
            </a:r>
            <a:r>
              <a:rPr lang="en-US" sz="2400" dirty="0" smtClean="0">
                <a:latin typeface="Arial" panose="020B0604020202020204" pitchFamily="34" charset="0"/>
                <a:cs typeface="Arial" panose="020B0604020202020204" pitchFamily="34" charset="0"/>
              </a:rPr>
              <a:t> and Notch4 correlated strongly with each other (both are correlated with endocrine resistance)</a:t>
            </a:r>
          </a:p>
        </p:txBody>
      </p:sp>
      <p:cxnSp>
        <p:nvCxnSpPr>
          <p:cNvPr id="4" name="Straight Connector 3"/>
          <p:cNvCxnSpPr/>
          <p:nvPr/>
        </p:nvCxnSpPr>
        <p:spPr>
          <a:xfrm>
            <a:off x="0" y="114300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5987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p:cNvSpPr>
          <p:nvPr>
            <p:ph type="title"/>
          </p:nvPr>
        </p:nvSpPr>
        <p:spPr>
          <a:xfrm>
            <a:off x="0" y="-76200"/>
            <a:ext cx="9144000" cy="1219200"/>
          </a:xfrm>
        </p:spPr>
        <p:txBody>
          <a:bodyPr/>
          <a:lstStyle/>
          <a:p>
            <a:r>
              <a:rPr lang="en-US" sz="320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EARLY EFFICACY SIGNAL</a:t>
            </a:r>
          </a:p>
        </p:txBody>
      </p:sp>
      <p:sp>
        <p:nvSpPr>
          <p:cNvPr id="199683" name="Rectangle 3"/>
          <p:cNvSpPr>
            <a:spLocks noGrp="1"/>
          </p:cNvSpPr>
          <p:nvPr>
            <p:ph type="body" idx="1"/>
          </p:nvPr>
        </p:nvSpPr>
        <p:spPr>
          <a:xfrm>
            <a:off x="304800" y="1371600"/>
            <a:ext cx="8686800" cy="5334000"/>
          </a:xfrm>
        </p:spPr>
        <p:txBody>
          <a:bodyPr/>
          <a:lstStyle/>
          <a:p>
            <a:pPr eaLnBrk="1" fontAlgn="ctr" hangingPunct="1"/>
            <a:r>
              <a:rPr lang="en-US" sz="2400" dirty="0" smtClean="0">
                <a:latin typeface="Arial" panose="020B0604020202020204" pitchFamily="34" charset="0"/>
                <a:cs typeface="Arial" panose="020B0604020202020204" pitchFamily="34" charset="0"/>
              </a:rPr>
              <a:t>Complete Response (CR) = 0</a:t>
            </a:r>
          </a:p>
          <a:p>
            <a:pPr eaLnBrk="1" fontAlgn="ctr" hangingPunct="1"/>
            <a:r>
              <a:rPr lang="en-US" sz="2400" dirty="0" smtClean="0">
                <a:solidFill>
                  <a:srgbClr val="3333CC"/>
                </a:solidFill>
                <a:latin typeface="Arial" panose="020B0604020202020204" pitchFamily="34" charset="0"/>
                <a:cs typeface="Arial" panose="020B0604020202020204" pitchFamily="34" charset="0"/>
              </a:rPr>
              <a:t>Partial Response (PR) = 1</a:t>
            </a:r>
          </a:p>
          <a:p>
            <a:pPr eaLnBrk="1" fontAlgn="ctr" hangingPunct="1"/>
            <a:r>
              <a:rPr lang="en-US" sz="2400" dirty="0" smtClean="0">
                <a:solidFill>
                  <a:srgbClr val="3333CC"/>
                </a:solidFill>
                <a:latin typeface="Arial" panose="020B0604020202020204" pitchFamily="34" charset="0"/>
                <a:cs typeface="Arial" panose="020B0604020202020204" pitchFamily="34" charset="0"/>
              </a:rPr>
              <a:t>Stable Disease (SD) = 7</a:t>
            </a:r>
          </a:p>
          <a:p>
            <a:pPr eaLnBrk="1" fontAlgn="ctr" hangingPunct="1"/>
            <a:r>
              <a:rPr lang="en-US" sz="2400" dirty="0" smtClean="0">
                <a:latin typeface="Arial" panose="020B0604020202020204" pitchFamily="34" charset="0"/>
                <a:cs typeface="Arial" panose="020B0604020202020204" pitchFamily="34" charset="0"/>
              </a:rPr>
              <a:t>Progression of Disease (PD) = 6</a:t>
            </a:r>
            <a:endParaRPr lang="en-US" sz="2400" b="0" dirty="0" smtClean="0">
              <a:latin typeface="Arial" panose="020B0604020202020204" pitchFamily="34" charset="0"/>
              <a:cs typeface="Arial" panose="020B0604020202020204" pitchFamily="34" charset="0"/>
            </a:endParaRPr>
          </a:p>
          <a:p>
            <a:pPr eaLnBrk="1" fontAlgn="ctr" hangingPunct="1"/>
            <a:r>
              <a:rPr lang="en-US" sz="2400" dirty="0" smtClean="0">
                <a:latin typeface="Arial" panose="020B0604020202020204" pitchFamily="34" charset="0"/>
                <a:cs typeface="Arial" panose="020B0604020202020204" pitchFamily="34" charset="0"/>
              </a:rPr>
              <a:t>Non-evaluable (N/E) = 1</a:t>
            </a:r>
            <a:endParaRPr lang="en-US" sz="2400" b="0" dirty="0" smtClean="0">
              <a:latin typeface="Arial" panose="020B0604020202020204" pitchFamily="34" charset="0"/>
              <a:cs typeface="Arial" panose="020B0604020202020204" pitchFamily="34" charset="0"/>
            </a:endParaRPr>
          </a:p>
          <a:p>
            <a:pPr eaLnBrk="1" fontAlgn="ctr" hangingPunct="1"/>
            <a:r>
              <a:rPr lang="en-US" sz="2400" dirty="0" smtClean="0">
                <a:latin typeface="Arial" panose="020B0604020202020204" pitchFamily="34" charset="0"/>
                <a:cs typeface="Arial" panose="020B0604020202020204" pitchFamily="34" charset="0"/>
              </a:rPr>
              <a:t>Clinical Benefit Rate (CR+PR+SD ≥ 6 months) = 20%</a:t>
            </a:r>
            <a:endParaRPr lang="en-US" sz="2400" b="0" dirty="0" smtClean="0">
              <a:latin typeface="Arial" panose="020B0604020202020204" pitchFamily="34" charset="0"/>
              <a:cs typeface="Arial" panose="020B0604020202020204" pitchFamily="34" charset="0"/>
            </a:endParaRPr>
          </a:p>
          <a:p>
            <a:pPr eaLnBrk="1" fontAlgn="ctr" hangingPunct="1"/>
            <a:r>
              <a:rPr lang="en-US" sz="2400" dirty="0" smtClean="0">
                <a:latin typeface="Arial" panose="020B0604020202020204" pitchFamily="34" charset="0"/>
                <a:cs typeface="Arial" panose="020B0604020202020204" pitchFamily="34" charset="0"/>
              </a:rPr>
              <a:t>Progression Free Survival (PFS) = 3.2 </a:t>
            </a:r>
            <a:r>
              <a:rPr lang="en-US" sz="2400" dirty="0" err="1" smtClean="0">
                <a:latin typeface="Arial" panose="020B0604020202020204" pitchFamily="34" charset="0"/>
                <a:cs typeface="Arial" panose="020B0604020202020204" pitchFamily="34" charset="0"/>
              </a:rPr>
              <a:t>mo</a:t>
            </a:r>
            <a:endParaRPr lang="en-US" sz="2400" b="0" dirty="0" smtClean="0">
              <a:latin typeface="Arial" panose="020B0604020202020204" pitchFamily="34" charset="0"/>
              <a:cs typeface="Arial" panose="020B0604020202020204" pitchFamily="34" charset="0"/>
            </a:endParaRPr>
          </a:p>
          <a:p>
            <a:pPr eaLnBrk="1" fontAlgn="ctr" hangingPunct="1"/>
            <a:r>
              <a:rPr lang="en-US" sz="2400" dirty="0" smtClean="0">
                <a:latin typeface="Arial" panose="020B0604020202020204" pitchFamily="34" charset="0"/>
                <a:cs typeface="Arial" panose="020B0604020202020204" pitchFamily="34" charset="0"/>
              </a:rPr>
              <a:t>Estimated Overall Survival (OS) at 6 months = 79% (60-100%)</a:t>
            </a:r>
          </a:p>
          <a:p>
            <a:pPr eaLnBrk="1" fontAlgn="ctr" hangingPunct="1"/>
            <a:r>
              <a:rPr lang="en-US" sz="2400" dirty="0" smtClean="0">
                <a:solidFill>
                  <a:srgbClr val="C00000"/>
                </a:solidFill>
                <a:latin typeface="Arial" panose="020B0604020202020204" pitchFamily="34" charset="0"/>
                <a:cs typeface="Arial" panose="020B0604020202020204" pitchFamily="34" charset="0"/>
              </a:rPr>
              <a:t>LIMITATIONS: </a:t>
            </a:r>
            <a:r>
              <a:rPr lang="en-US" sz="2400" dirty="0" smtClean="0">
                <a:latin typeface="Arial" panose="020B0604020202020204" pitchFamily="34" charset="0"/>
                <a:cs typeface="Arial" panose="020B0604020202020204" pitchFamily="34" charset="0"/>
              </a:rPr>
              <a:t>small sample size, dose not optimized, lack of post-treatment tissue for PD biomarker evaluation</a:t>
            </a:r>
          </a:p>
        </p:txBody>
      </p:sp>
      <p:cxnSp>
        <p:nvCxnSpPr>
          <p:cNvPr id="4" name="Straight Connector 3"/>
          <p:cNvCxnSpPr/>
          <p:nvPr/>
        </p:nvCxnSpPr>
        <p:spPr>
          <a:xfrm>
            <a:off x="-68580" y="107473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5225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p:cNvSpPr>
            <a:spLocks noChangeArrowheads="1"/>
          </p:cNvSpPr>
          <p:nvPr/>
        </p:nvSpPr>
        <p:spPr bwMode="auto">
          <a:xfrm>
            <a:off x="4129088" y="79375"/>
            <a:ext cx="884237"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723900" algn="l"/>
              </a:tabLst>
              <a:defRPr sz="1400">
                <a:solidFill>
                  <a:srgbClr val="FFFFFF"/>
                </a:solidFill>
                <a:latin typeface="Arial" panose="020B0604020202020204" pitchFamily="34" charset="0"/>
                <a:ea typeface="MS PGothic" panose="020B0600070205080204" pitchFamily="34" charset="-128"/>
              </a:defRPr>
            </a:lvl1pPr>
            <a:lvl2pPr>
              <a:tabLst>
                <a:tab pos="723900" algn="l"/>
              </a:tabLst>
              <a:defRPr sz="1400">
                <a:solidFill>
                  <a:srgbClr val="FFFFFF"/>
                </a:solidFill>
                <a:latin typeface="Arial" panose="020B0604020202020204" pitchFamily="34" charset="0"/>
                <a:ea typeface="MS PGothic" panose="020B0600070205080204" pitchFamily="34" charset="-128"/>
              </a:defRPr>
            </a:lvl2pPr>
            <a:lvl3pPr>
              <a:tabLst>
                <a:tab pos="723900" algn="l"/>
              </a:tabLst>
              <a:defRPr sz="1400">
                <a:solidFill>
                  <a:srgbClr val="FFFFFF"/>
                </a:solidFill>
                <a:latin typeface="Arial" panose="020B0604020202020204" pitchFamily="34" charset="0"/>
                <a:ea typeface="MS PGothic" panose="020B0600070205080204" pitchFamily="34" charset="-128"/>
              </a:defRPr>
            </a:lvl3pPr>
            <a:lvl4pPr>
              <a:tabLst>
                <a:tab pos="723900" algn="l"/>
              </a:tabLst>
              <a:defRPr sz="1400">
                <a:solidFill>
                  <a:srgbClr val="FFFFFF"/>
                </a:solidFill>
                <a:latin typeface="Arial" panose="020B0604020202020204" pitchFamily="34" charset="0"/>
                <a:ea typeface="MS PGothic" panose="020B0600070205080204" pitchFamily="34" charset="-128"/>
              </a:defRPr>
            </a:lvl4pPr>
            <a:lvl5pPr>
              <a:tabLst>
                <a:tab pos="723900" algn="l"/>
              </a:tabLst>
              <a:defRPr sz="1400">
                <a:solidFill>
                  <a:srgbClr val="FFFFFF"/>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t>Figure 1 </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51322"/>
            <a:ext cx="1643063" cy="66143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900" i="1">
                <a:solidFill>
                  <a:srgbClr val="3333CC"/>
                </a:solidFill>
              </a:rPr>
              <a:t>Cell</a:t>
            </a:r>
            <a:r>
              <a:rPr lang="en-US" altLang="en-US" sz="900">
                <a:solidFill>
                  <a:srgbClr val="3333CC"/>
                </a:solidFill>
              </a:rPr>
              <a:t> 2015 161, 205-214DOI: (10.1016/j.cell.2015.03.030) </a:t>
            </a:r>
          </a:p>
        </p:txBody>
      </p:sp>
      <p:sp>
        <p:nvSpPr>
          <p:cNvPr id="4100" name="Text Box 4"/>
          <p:cNvSpPr txBox="1">
            <a:spLocks noChangeArrowheads="1"/>
          </p:cNvSpPr>
          <p:nvPr/>
        </p:nvSpPr>
        <p:spPr bwMode="auto">
          <a:xfrm>
            <a:off x="952500" y="6624638"/>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900" dirty="0">
                <a:solidFill>
                  <a:srgbClr val="3333CC"/>
                </a:solidFill>
              </a:rPr>
              <a:t>Copyright © 2015 Elsevier Inc.</a:t>
            </a:r>
            <a:r>
              <a:rPr lang="en-US" altLang="en-US" sz="900" dirty="0">
                <a:solidFill>
                  <a:srgbClr val="3333CC"/>
                </a:solidFill>
                <a:hlinkClick r:id="rId4"/>
              </a:rPr>
              <a:t> Terms and Conditions</a:t>
            </a: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 y="6213475"/>
            <a:ext cx="708025" cy="49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2"/>
          <p:cNvSpPr txBox="1">
            <a:spLocks/>
          </p:cNvSpPr>
          <p:nvPr/>
        </p:nvSpPr>
        <p:spPr>
          <a:xfrm>
            <a:off x="0" y="244496"/>
            <a:ext cx="6858000" cy="1219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en-US" sz="3200" kern="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Joining forces: Genomics and </a:t>
            </a:r>
          </a:p>
          <a:p>
            <a:r>
              <a:rPr lang="en-US" sz="3200" kern="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Immunotherapy </a:t>
            </a:r>
          </a:p>
        </p:txBody>
      </p:sp>
      <p:sp>
        <p:nvSpPr>
          <p:cNvPr id="3" name="Content Placeholder 2"/>
          <p:cNvSpPr>
            <a:spLocks noGrp="1"/>
          </p:cNvSpPr>
          <p:nvPr>
            <p:ph idx="1"/>
          </p:nvPr>
        </p:nvSpPr>
        <p:spPr>
          <a:xfrm>
            <a:off x="685800" y="1556870"/>
            <a:ext cx="5822950" cy="4114800"/>
          </a:xfrm>
        </p:spPr>
        <p:txBody>
          <a:bodyPr/>
          <a:lstStyle/>
          <a:p>
            <a:r>
              <a:rPr lang="en-US" dirty="0" err="1" smtClean="0">
                <a:latin typeface="Arial" panose="020B0604020202020204" pitchFamily="34" charset="0"/>
                <a:cs typeface="Arial" panose="020B0604020202020204" pitchFamily="34" charset="0"/>
              </a:rPr>
              <a:t>Genomically</a:t>
            </a:r>
            <a:r>
              <a:rPr lang="en-US" dirty="0" smtClean="0">
                <a:latin typeface="Arial" panose="020B0604020202020204" pitchFamily="34" charset="0"/>
                <a:cs typeface="Arial" panose="020B0604020202020204" pitchFamily="34" charset="0"/>
              </a:rPr>
              <a:t> targeted agents can release relevant </a:t>
            </a:r>
            <a:r>
              <a:rPr lang="en-US" dirty="0" err="1" smtClean="0">
                <a:latin typeface="Arial" panose="020B0604020202020204" pitchFamily="34" charset="0"/>
                <a:cs typeface="Arial" panose="020B0604020202020204" pitchFamily="34" charset="0"/>
              </a:rPr>
              <a:t>neoantigens</a:t>
            </a:r>
            <a:endParaRPr lang="en-US" dirty="0" smtClean="0">
              <a:latin typeface="Arial" panose="020B0604020202020204" pitchFamily="34" charset="0"/>
              <a:cs typeface="Arial" panose="020B0604020202020204" pitchFamily="34" charset="0"/>
            </a:endParaRPr>
          </a:p>
          <a:p>
            <a:r>
              <a:rPr lang="en-US" dirty="0" err="1" smtClean="0">
                <a:latin typeface="Arial" panose="020B0604020202020204" pitchFamily="34" charset="0"/>
                <a:cs typeface="Arial" panose="020B0604020202020204" pitchFamily="34" charset="0"/>
              </a:rPr>
              <a:t>ctDNA</a:t>
            </a:r>
            <a:r>
              <a:rPr lang="en-US" dirty="0" smtClean="0">
                <a:latin typeface="Arial" panose="020B0604020202020204" pitchFamily="34" charset="0"/>
                <a:cs typeface="Arial" panose="020B0604020202020204" pitchFamily="34" charset="0"/>
              </a:rPr>
              <a:t> sequencing can reveal </a:t>
            </a:r>
            <a:r>
              <a:rPr lang="en-US" dirty="0" err="1" smtClean="0">
                <a:latin typeface="Arial" panose="020B0604020202020204" pitchFamily="34" charset="0"/>
                <a:cs typeface="Arial" panose="020B0604020202020204" pitchFamily="34" charset="0"/>
              </a:rPr>
              <a:t>neoantigen</a:t>
            </a:r>
            <a:r>
              <a:rPr lang="en-US" dirty="0" smtClean="0">
                <a:latin typeface="Arial" panose="020B0604020202020204" pitchFamily="34" charset="0"/>
                <a:cs typeface="Arial" panose="020B0604020202020204" pitchFamily="34" charset="0"/>
              </a:rPr>
              <a:t> genes</a:t>
            </a:r>
          </a:p>
          <a:p>
            <a:r>
              <a:rPr lang="en-US" dirty="0" smtClean="0">
                <a:latin typeface="Arial" panose="020B0604020202020204" pitchFamily="34" charset="0"/>
                <a:cs typeface="Arial" panose="020B0604020202020204" pitchFamily="34" charset="0"/>
              </a:rPr>
              <a:t>Immunotherapy can exploit the </a:t>
            </a:r>
            <a:r>
              <a:rPr lang="en-US" dirty="0" err="1" smtClean="0">
                <a:latin typeface="Arial" panose="020B0604020202020204" pitchFamily="34" charset="0"/>
                <a:cs typeface="Arial" panose="020B0604020202020204" pitchFamily="34" charset="0"/>
              </a:rPr>
              <a:t>neoantigen</a:t>
            </a:r>
            <a:r>
              <a:rPr lang="en-US" dirty="0" smtClean="0">
                <a:latin typeface="Arial" panose="020B0604020202020204" pitchFamily="34" charset="0"/>
                <a:cs typeface="Arial" panose="020B0604020202020204" pitchFamily="34" charset="0"/>
              </a:rPr>
              <a:t>, delivering the coup de grace </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9478505"/>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AutoShape 1"/>
          <p:cNvSpPr>
            <a:spLocks noChangeArrowheads="1"/>
          </p:cNvSpPr>
          <p:nvPr/>
        </p:nvSpPr>
        <p:spPr bwMode="auto">
          <a:xfrm>
            <a:off x="4129088" y="79375"/>
            <a:ext cx="884237"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723900" algn="l"/>
              </a:tabLst>
              <a:defRPr sz="1400">
                <a:solidFill>
                  <a:srgbClr val="FFFFFF"/>
                </a:solidFill>
                <a:latin typeface="Arial" panose="020B0604020202020204" pitchFamily="34" charset="0"/>
                <a:ea typeface="MS PGothic" panose="020B0600070205080204" pitchFamily="34" charset="-128"/>
              </a:defRPr>
            </a:lvl1pPr>
            <a:lvl2pPr>
              <a:tabLst>
                <a:tab pos="723900" algn="l"/>
              </a:tabLst>
              <a:defRPr sz="1400">
                <a:solidFill>
                  <a:srgbClr val="FFFFFF"/>
                </a:solidFill>
                <a:latin typeface="Arial" panose="020B0604020202020204" pitchFamily="34" charset="0"/>
                <a:ea typeface="MS PGothic" panose="020B0600070205080204" pitchFamily="34" charset="-128"/>
              </a:defRPr>
            </a:lvl2pPr>
            <a:lvl3pPr>
              <a:tabLst>
                <a:tab pos="723900" algn="l"/>
              </a:tabLst>
              <a:defRPr sz="1400">
                <a:solidFill>
                  <a:srgbClr val="FFFFFF"/>
                </a:solidFill>
                <a:latin typeface="Arial" panose="020B0604020202020204" pitchFamily="34" charset="0"/>
                <a:ea typeface="MS PGothic" panose="020B0600070205080204" pitchFamily="34" charset="-128"/>
              </a:defRPr>
            </a:lvl3pPr>
            <a:lvl4pPr>
              <a:tabLst>
                <a:tab pos="723900" algn="l"/>
              </a:tabLst>
              <a:defRPr sz="1400">
                <a:solidFill>
                  <a:srgbClr val="FFFFFF"/>
                </a:solidFill>
                <a:latin typeface="Arial" panose="020B0604020202020204" pitchFamily="34" charset="0"/>
                <a:ea typeface="MS PGothic" panose="020B0600070205080204" pitchFamily="34" charset="-128"/>
              </a:defRPr>
            </a:lvl4pPr>
            <a:lvl5pPr>
              <a:tabLst>
                <a:tab pos="723900" algn="l"/>
              </a:tabLst>
              <a:defRPr sz="1400">
                <a:solidFill>
                  <a:srgbClr val="FFFFFF"/>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t>Figure 2 </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7000" y="1447800"/>
            <a:ext cx="6350000" cy="450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Text Box 3"/>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900" i="1">
                <a:solidFill>
                  <a:srgbClr val="3333CC"/>
                </a:solidFill>
              </a:rPr>
              <a:t>Cell</a:t>
            </a:r>
            <a:r>
              <a:rPr lang="en-US" altLang="en-US" sz="900">
                <a:solidFill>
                  <a:srgbClr val="3333CC"/>
                </a:solidFill>
              </a:rPr>
              <a:t> 2015 161, 205-214DOI: (10.1016/j.cell.2015.03.030) </a:t>
            </a:r>
          </a:p>
        </p:txBody>
      </p:sp>
      <p:sp>
        <p:nvSpPr>
          <p:cNvPr id="5124" name="Text Box 4"/>
          <p:cNvSpPr txBox="1">
            <a:spLocks noChangeArrowheads="1"/>
          </p:cNvSpPr>
          <p:nvPr/>
        </p:nvSpPr>
        <p:spPr bwMode="auto">
          <a:xfrm>
            <a:off x="952500" y="6624638"/>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900">
                <a:solidFill>
                  <a:srgbClr val="3333CC"/>
                </a:solidFill>
              </a:rPr>
              <a:t>Copyright © 2015 Elsevier Inc.</a:t>
            </a:r>
            <a:r>
              <a:rPr lang="en-US" altLang="en-US" sz="900">
                <a:solidFill>
                  <a:srgbClr val="3333CC"/>
                </a:solidFill>
                <a:hlinkClick r:id="rId4"/>
              </a:rPr>
              <a:t> Terms and Conditions</a:t>
            </a:r>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 y="6213475"/>
            <a:ext cx="708025" cy="49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2"/>
          <p:cNvSpPr txBox="1">
            <a:spLocks/>
          </p:cNvSpPr>
          <p:nvPr/>
        </p:nvSpPr>
        <p:spPr>
          <a:xfrm>
            <a:off x="113506" y="76200"/>
            <a:ext cx="8915400" cy="1219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en-US" sz="3200" kern="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Rational, Adaptive </a:t>
            </a:r>
            <a:r>
              <a:rPr lang="en-US" sz="3200" kern="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Combinations </a:t>
            </a:r>
            <a:r>
              <a:rPr lang="en-US" sz="3200" kern="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are more likely to deliver curative results</a:t>
            </a:r>
          </a:p>
        </p:txBody>
      </p:sp>
      <p:cxnSp>
        <p:nvCxnSpPr>
          <p:cNvPr id="8" name="Straight Connector 7"/>
          <p:cNvCxnSpPr/>
          <p:nvPr/>
        </p:nvCxnSpPr>
        <p:spPr>
          <a:xfrm>
            <a:off x="0" y="1181418"/>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763308"/>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96299"/>
            <a:ext cx="7772400" cy="1143000"/>
          </a:xfrm>
        </p:spPr>
        <p:txBody>
          <a:bodyPr/>
          <a:lstStyle/>
          <a:p>
            <a:pPr eaLnBrk="1" hangingPunct="1"/>
            <a:r>
              <a:rPr lang="en-US"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CONCLUSIONS</a:t>
            </a:r>
          </a:p>
        </p:txBody>
      </p:sp>
      <p:sp>
        <p:nvSpPr>
          <p:cNvPr id="45059" name="Rectangle 3"/>
          <p:cNvSpPr>
            <a:spLocks noGrp="1" noChangeArrowheads="1"/>
          </p:cNvSpPr>
          <p:nvPr>
            <p:ph idx="1"/>
          </p:nvPr>
        </p:nvSpPr>
        <p:spPr>
          <a:xfrm>
            <a:off x="685800" y="1455698"/>
            <a:ext cx="7772400" cy="5029200"/>
          </a:xfrm>
        </p:spPr>
        <p:txBody>
          <a:bodyPr>
            <a:normAutofit fontScale="85000" lnSpcReduction="10000"/>
          </a:bodyPr>
          <a:lstStyle/>
          <a:p>
            <a:pPr eaLnBrk="1" hangingPunct="1"/>
            <a:r>
              <a:rPr lang="en-US" b="1" dirty="0" smtClean="0">
                <a:latin typeface="Arial" panose="020B0604020202020204" pitchFamily="34" charset="0"/>
                <a:cs typeface="Arial" panose="020B0604020202020204" pitchFamily="34" charset="0"/>
              </a:rPr>
              <a:t>Genomics and Bio-informatics are the driving forces of a revolution </a:t>
            </a:r>
            <a:r>
              <a:rPr lang="en-US" dirty="0" smtClean="0">
                <a:latin typeface="Arial" panose="020B0604020202020204" pitchFamily="34" charset="0"/>
                <a:cs typeface="Arial" panose="020B0604020202020204" pitchFamily="34" charset="0"/>
              </a:rPr>
              <a:t>in diagnostic and prognostic testing</a:t>
            </a:r>
          </a:p>
          <a:p>
            <a:pPr eaLnBrk="1" hangingPunct="1"/>
            <a:r>
              <a:rPr lang="en-US" altLang="ko-KR" b="1" dirty="0" smtClean="0">
                <a:latin typeface="Arial" panose="020B0604020202020204" pitchFamily="34" charset="0"/>
                <a:ea typeface="굴림" charset="-127"/>
                <a:cs typeface="Arial" panose="020B0604020202020204" pitchFamily="34" charset="0"/>
              </a:rPr>
              <a:t>This revolution is still in its infancy</a:t>
            </a:r>
          </a:p>
          <a:p>
            <a:pPr eaLnBrk="1" hangingPunct="1"/>
            <a:r>
              <a:rPr lang="en-US" altLang="ko-KR" dirty="0" smtClean="0">
                <a:latin typeface="Arial" panose="020B0604020202020204" pitchFamily="34" charset="0"/>
                <a:ea typeface="굴림" charset="-127"/>
                <a:cs typeface="Arial" panose="020B0604020202020204" pitchFamily="34" charset="0"/>
              </a:rPr>
              <a:t>Translating genomic discoveries into clinical tools requires a comprehensive process of hypothesis generation and hypothesis validation (e.g., </a:t>
            </a:r>
            <a:r>
              <a:rPr lang="en-US" altLang="ko-KR" dirty="0" err="1" smtClean="0">
                <a:latin typeface="Arial" panose="020B0604020202020204" pitchFamily="34" charset="0"/>
                <a:ea typeface="굴림" charset="-127"/>
                <a:cs typeface="Arial" panose="020B0604020202020204" pitchFamily="34" charset="0"/>
              </a:rPr>
              <a:t>TAILORx</a:t>
            </a:r>
            <a:r>
              <a:rPr lang="en-US" altLang="ko-KR" dirty="0" smtClean="0">
                <a:latin typeface="Arial" panose="020B0604020202020204" pitchFamily="34" charset="0"/>
                <a:ea typeface="굴림" charset="-127"/>
                <a:cs typeface="Arial" panose="020B0604020202020204" pitchFamily="34" charset="0"/>
              </a:rPr>
              <a:t>, MINDACT)</a:t>
            </a:r>
            <a:endParaRPr lang="en-US" altLang="ko-KR" dirty="0" smtClean="0">
              <a:latin typeface="Arial" panose="020B0604020202020204" pitchFamily="34" charset="0"/>
              <a:ea typeface="굴림" charset="-127"/>
              <a:cs typeface="Arial" panose="020B0604020202020204" pitchFamily="34" charset="0"/>
            </a:endParaRPr>
          </a:p>
          <a:p>
            <a:pPr eaLnBrk="1" hangingPunct="1"/>
            <a:r>
              <a:rPr lang="en-US" altLang="ko-KR" dirty="0" smtClean="0">
                <a:latin typeface="Arial" panose="020B0604020202020204" pitchFamily="34" charset="0"/>
                <a:ea typeface="굴림" charset="-127"/>
                <a:cs typeface="Arial" panose="020B0604020202020204" pitchFamily="34" charset="0"/>
              </a:rPr>
              <a:t>There is a need for flexible regulation that establishes scientific standards </a:t>
            </a:r>
            <a:r>
              <a:rPr lang="en-US" altLang="ko-KR" dirty="0" smtClean="0">
                <a:latin typeface="Arial" panose="020B0604020202020204" pitchFamily="34" charset="0"/>
                <a:ea typeface="굴림" charset="-127"/>
                <a:cs typeface="Arial" panose="020B0604020202020204" pitchFamily="34" charset="0"/>
              </a:rPr>
              <a:t>to </a:t>
            </a:r>
            <a:r>
              <a:rPr lang="en-US" altLang="ko-KR" dirty="0" smtClean="0">
                <a:latin typeface="Arial" panose="020B0604020202020204" pitchFamily="34" charset="0"/>
                <a:ea typeface="굴림" charset="-127"/>
                <a:cs typeface="Arial" panose="020B0604020202020204" pitchFamily="34" charset="0"/>
              </a:rPr>
              <a:t>determine which tests are clinically useful, based on </a:t>
            </a:r>
            <a:r>
              <a:rPr lang="en-US" altLang="ko-KR" dirty="0" smtClean="0">
                <a:latin typeface="Arial" panose="020B0604020202020204" pitchFamily="34" charset="0"/>
                <a:ea typeface="굴림" charset="-127"/>
                <a:cs typeface="Arial" panose="020B0604020202020204" pitchFamily="34" charset="0"/>
              </a:rPr>
              <a:t>evidence</a:t>
            </a:r>
            <a:endParaRPr lang="en-US" altLang="ko-KR" dirty="0" smtClean="0">
              <a:latin typeface="Arial" panose="020B0604020202020204" pitchFamily="34" charset="0"/>
              <a:ea typeface="굴림" charset="-127"/>
              <a:cs typeface="Arial" panose="020B0604020202020204" pitchFamily="34" charset="0"/>
            </a:endParaRPr>
          </a:p>
        </p:txBody>
      </p:sp>
      <p:cxnSp>
        <p:nvCxnSpPr>
          <p:cNvPr id="4" name="Straight Connector 3"/>
          <p:cNvCxnSpPr/>
          <p:nvPr/>
        </p:nvCxnSpPr>
        <p:spPr>
          <a:xfrm>
            <a:off x="0" y="1239299"/>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5468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96299"/>
            <a:ext cx="7772400" cy="1143000"/>
          </a:xfrm>
        </p:spPr>
        <p:txBody>
          <a:bodyPr/>
          <a:lstStyle/>
          <a:p>
            <a:pPr eaLnBrk="1" hangingPunct="1"/>
            <a:r>
              <a:rPr lang="en-US"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CONCLUSIONS</a:t>
            </a:r>
          </a:p>
        </p:txBody>
      </p:sp>
      <p:sp>
        <p:nvSpPr>
          <p:cNvPr id="45059" name="Rectangle 3"/>
          <p:cNvSpPr>
            <a:spLocks noGrp="1" noChangeArrowheads="1"/>
          </p:cNvSpPr>
          <p:nvPr>
            <p:ph idx="1"/>
          </p:nvPr>
        </p:nvSpPr>
        <p:spPr>
          <a:xfrm>
            <a:off x="685800" y="1455698"/>
            <a:ext cx="7772400" cy="5029200"/>
          </a:xfrm>
        </p:spPr>
        <p:txBody>
          <a:bodyPr>
            <a:normAutofit fontScale="92500" lnSpcReduction="20000"/>
          </a:bodyPr>
          <a:lstStyle/>
          <a:p>
            <a:pPr eaLnBrk="1" hangingPunct="1"/>
            <a:r>
              <a:rPr lang="en-US" altLang="ko-KR" b="1" dirty="0">
                <a:latin typeface="Arial" panose="020B0604020202020204" pitchFamily="34" charset="0"/>
                <a:ea typeface="굴림" charset="-127"/>
                <a:cs typeface="Arial" panose="020B0604020202020204" pitchFamily="34" charset="0"/>
              </a:rPr>
              <a:t>We need to continue gathering information with the “21</a:t>
            </a:r>
            <a:r>
              <a:rPr lang="en-US" altLang="ko-KR" b="1" baseline="30000" dirty="0">
                <a:latin typeface="Arial" panose="020B0604020202020204" pitchFamily="34" charset="0"/>
                <a:ea typeface="굴림" charset="-127"/>
                <a:cs typeface="Arial" panose="020B0604020202020204" pitchFamily="34" charset="0"/>
              </a:rPr>
              <a:t>st</a:t>
            </a:r>
            <a:r>
              <a:rPr lang="en-US" altLang="ko-KR" b="1" dirty="0">
                <a:latin typeface="Arial" panose="020B0604020202020204" pitchFamily="34" charset="0"/>
                <a:ea typeface="굴림" charset="-127"/>
                <a:cs typeface="Arial" panose="020B0604020202020204" pitchFamily="34" charset="0"/>
              </a:rPr>
              <a:t> century microscope” of “omics” </a:t>
            </a:r>
            <a:r>
              <a:rPr lang="en-US" altLang="ko-KR" dirty="0">
                <a:latin typeface="Arial" panose="020B0604020202020204" pitchFamily="34" charset="0"/>
                <a:ea typeface="굴림" charset="-127"/>
                <a:cs typeface="Arial" panose="020B0604020202020204" pitchFamily="34" charset="0"/>
              </a:rPr>
              <a:t>in order to develop a new generation of diagnostic and prognostic tests that will enable precision medicine, i.e., an individualized approach to medicine that considers biological variation among individuals in designing treatment strategies</a:t>
            </a:r>
          </a:p>
          <a:p>
            <a:pPr eaLnBrk="1" hangingPunct="1"/>
            <a:r>
              <a:rPr lang="en-US" altLang="ko-KR" b="1" dirty="0">
                <a:solidFill>
                  <a:srgbClr val="C00000"/>
                </a:solidFill>
                <a:latin typeface="Arial" panose="020B0604020202020204" pitchFamily="34" charset="0"/>
                <a:ea typeface="굴림" charset="-127"/>
                <a:cs typeface="Arial" panose="020B0604020202020204" pitchFamily="34" charset="0"/>
              </a:rPr>
              <a:t>It’s still early, but we are seeing the “beginning of the end” for cancer. </a:t>
            </a:r>
            <a:r>
              <a:rPr lang="en-US" altLang="ko-KR" b="1" u="sng" dirty="0">
                <a:solidFill>
                  <a:srgbClr val="C00000"/>
                </a:solidFill>
                <a:latin typeface="Arial" panose="020B0604020202020204" pitchFamily="34" charset="0"/>
                <a:ea typeface="굴림" charset="-127"/>
                <a:cs typeface="Arial" panose="020B0604020202020204" pitchFamily="34" charset="0"/>
              </a:rPr>
              <a:t>How quickly we get there will depend on resources devoted to research</a:t>
            </a:r>
          </a:p>
        </p:txBody>
      </p:sp>
      <p:cxnSp>
        <p:nvCxnSpPr>
          <p:cNvPr id="4" name="Straight Connector 3"/>
          <p:cNvCxnSpPr/>
          <p:nvPr/>
        </p:nvCxnSpPr>
        <p:spPr>
          <a:xfrm>
            <a:off x="0" y="1239299"/>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9584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7317" y="400390"/>
            <a:ext cx="9144000" cy="1143000"/>
          </a:xfrm>
          <a:prstGeom prst="rect">
            <a:avLst/>
          </a:prstGeom>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first revolution: human anatomy</a:t>
            </a:r>
            <a:endPar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Content Placeholder 12"/>
          <p:cNvSpPr>
            <a:spLocks noGrp="1"/>
          </p:cNvSpPr>
          <p:nvPr>
            <p:ph sz="half" idx="2"/>
          </p:nvPr>
        </p:nvSpPr>
        <p:spPr>
          <a:ln>
            <a:noFill/>
          </a:ln>
        </p:spPr>
        <p:txBody>
          <a:bodyPr>
            <a:normAutofit fontScale="77500" lnSpcReduction="20000"/>
          </a:bodyPr>
          <a:lstStyle/>
          <a:p>
            <a:r>
              <a:rPr lang="en-US" b="1" dirty="0" smtClean="0">
                <a:effectLst>
                  <a:outerShdw blurRad="38100" dist="38100" dir="2700000" algn="tl">
                    <a:srgbClr val="000000">
                      <a:alpha val="43137"/>
                    </a:srgbClr>
                  </a:outerShdw>
                </a:effectLst>
              </a:rPr>
              <a:t>Leonardo </a:t>
            </a:r>
            <a:r>
              <a:rPr lang="en-US" b="1" dirty="0" err="1" smtClean="0">
                <a:effectLst>
                  <a:outerShdw blurRad="38100" dist="38100" dir="2700000" algn="tl">
                    <a:srgbClr val="000000">
                      <a:alpha val="43137"/>
                    </a:srgbClr>
                  </a:outerShdw>
                </a:effectLst>
              </a:rPr>
              <a:t>da</a:t>
            </a:r>
            <a:r>
              <a:rPr lang="en-US" b="1" dirty="0" smtClean="0">
                <a:effectLst>
                  <a:outerShdw blurRad="38100" dist="38100" dir="2700000" algn="tl">
                    <a:srgbClr val="000000">
                      <a:alpha val="43137"/>
                    </a:srgbClr>
                  </a:outerShdw>
                </a:effectLst>
              </a:rPr>
              <a:t> Vinci (1452-1519) jump-started medical science after a long slumber by re-introducing the study of human anatomy through cadaver dissection. For the first time since Roman times, we began learning about the </a:t>
            </a:r>
            <a:r>
              <a:rPr lang="en-US" b="1" i="1" dirty="0" smtClean="0">
                <a:effectLst>
                  <a:outerShdw blurRad="38100" dist="38100" dir="2700000" algn="tl">
                    <a:srgbClr val="000000">
                      <a:alpha val="43137"/>
                    </a:srgbClr>
                  </a:outerShdw>
                </a:effectLst>
              </a:rPr>
              <a:t>inside </a:t>
            </a:r>
            <a:r>
              <a:rPr lang="en-US" b="1" dirty="0" smtClean="0">
                <a:effectLst>
                  <a:outerShdw blurRad="38100" dist="38100" dir="2700000" algn="tl">
                    <a:srgbClr val="000000">
                      <a:alpha val="43137"/>
                    </a:srgbClr>
                  </a:outerShdw>
                </a:effectLst>
              </a:rPr>
              <a:t>of a human body, but remained limited to the resolution of unaided senses</a:t>
            </a:r>
            <a:endParaRPr lang="en-US" b="1" dirty="0">
              <a:effectLst>
                <a:outerShdw blurRad="38100" dist="38100" dir="2700000" algn="tl">
                  <a:srgbClr val="000000">
                    <a:alpha val="43137"/>
                  </a:srgbClr>
                </a:outerShdw>
              </a:effectLst>
            </a:endParaRPr>
          </a:p>
        </p:txBody>
      </p:sp>
      <p:pic>
        <p:nvPicPr>
          <p:cNvPr id="30727" name="Picture 7"/>
          <p:cNvPicPr>
            <a:picLocks noChangeAspect="1" noChangeArrowheads="1"/>
          </p:cNvPicPr>
          <p:nvPr/>
        </p:nvPicPr>
        <p:blipFill>
          <a:blip r:embed="rId3" cstate="print"/>
          <a:srcRect/>
          <a:stretch>
            <a:fillRect/>
          </a:stretch>
        </p:blipFill>
        <p:spPr bwMode="auto">
          <a:xfrm>
            <a:off x="929030" y="4189780"/>
            <a:ext cx="3178759" cy="2384069"/>
          </a:xfrm>
          <a:prstGeom prst="rect">
            <a:avLst/>
          </a:prstGeom>
          <a:noFill/>
          <a:ln w="9525">
            <a:noFill/>
            <a:miter lim="800000"/>
            <a:headEnd/>
            <a:tailEnd/>
          </a:ln>
        </p:spPr>
      </p:pic>
      <p:pic>
        <p:nvPicPr>
          <p:cNvPr id="30729" name="Picture 9"/>
          <p:cNvPicPr>
            <a:picLocks noGrp="1" noChangeAspect="1" noChangeArrowheads="1"/>
          </p:cNvPicPr>
          <p:nvPr>
            <p:ph sz="half" idx="1"/>
          </p:nvPr>
        </p:nvPicPr>
        <p:blipFill>
          <a:blip r:embed="rId4" cstate="print"/>
          <a:srcRect/>
          <a:stretch>
            <a:fillRect/>
          </a:stretch>
        </p:blipFill>
        <p:spPr bwMode="auto">
          <a:xfrm>
            <a:off x="533400" y="1530350"/>
            <a:ext cx="4038600" cy="2520868"/>
          </a:xfrm>
          <a:prstGeom prst="rect">
            <a:avLst/>
          </a:prstGeom>
          <a:noFill/>
          <a:ln w="9525">
            <a:noFill/>
            <a:miter lim="800000"/>
            <a:headEnd/>
            <a:tailEnd/>
          </a:ln>
        </p:spPr>
      </p:pic>
    </p:spTree>
    <p:extLst>
      <p:ext uri="{BB962C8B-B14F-4D97-AF65-F5344CB8AC3E}">
        <p14:creationId xmlns:p14="http://schemas.microsoft.com/office/powerpoint/2010/main" val="3029159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51207" y="421233"/>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second revolution: microscopy</a:t>
            </a:r>
            <a:endPar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3" name="Group 22"/>
          <p:cNvGrpSpPr/>
          <p:nvPr/>
        </p:nvGrpSpPr>
        <p:grpSpPr>
          <a:xfrm>
            <a:off x="748579" y="1701784"/>
            <a:ext cx="7633919" cy="4529050"/>
            <a:chOff x="309204" y="1784909"/>
            <a:chExt cx="7633919" cy="4529050"/>
          </a:xfrm>
        </p:grpSpPr>
        <p:grpSp>
          <p:nvGrpSpPr>
            <p:cNvPr id="20" name="Group 19"/>
            <p:cNvGrpSpPr/>
            <p:nvPr/>
          </p:nvGrpSpPr>
          <p:grpSpPr>
            <a:xfrm>
              <a:off x="309204" y="1791268"/>
              <a:ext cx="2919837" cy="4522691"/>
              <a:chOff x="309204" y="1791268"/>
              <a:chExt cx="2919837" cy="4522691"/>
            </a:xfrm>
          </p:grpSpPr>
          <p:pic>
            <p:nvPicPr>
              <p:cNvPr id="2050" name="Picture 2" descr="http://i.livescience.com/images/i/000/056/873/original/First-compound-microscope.jpg?1379118283"/>
              <p:cNvPicPr>
                <a:picLocks noChangeAspect="1" noChangeArrowheads="1"/>
              </p:cNvPicPr>
              <p:nvPr/>
            </p:nvPicPr>
            <p:blipFill>
              <a:blip r:embed="rId3" cstate="print"/>
              <a:srcRect/>
              <a:stretch>
                <a:fillRect/>
              </a:stretch>
            </p:blipFill>
            <p:spPr bwMode="auto">
              <a:xfrm>
                <a:off x="733175" y="4760038"/>
                <a:ext cx="2071894" cy="1553921"/>
              </a:xfrm>
              <a:prstGeom prst="rect">
                <a:avLst/>
              </a:prstGeom>
              <a:noFill/>
            </p:spPr>
          </p:pic>
          <p:grpSp>
            <p:nvGrpSpPr>
              <p:cNvPr id="16" name="Group 15"/>
              <p:cNvGrpSpPr/>
              <p:nvPr/>
            </p:nvGrpSpPr>
            <p:grpSpPr>
              <a:xfrm>
                <a:off x="309204" y="1791268"/>
                <a:ext cx="2919837" cy="2880029"/>
                <a:chOff x="309204" y="1581955"/>
                <a:chExt cx="3904361" cy="4066601"/>
              </a:xfrm>
            </p:grpSpPr>
            <p:grpSp>
              <p:nvGrpSpPr>
                <p:cNvPr id="14" name="Group 13"/>
                <p:cNvGrpSpPr/>
                <p:nvPr/>
              </p:nvGrpSpPr>
              <p:grpSpPr>
                <a:xfrm>
                  <a:off x="309204" y="1584207"/>
                  <a:ext cx="1905000" cy="4064349"/>
                  <a:chOff x="309204" y="1584207"/>
                  <a:chExt cx="1905000" cy="4064349"/>
                </a:xfrm>
              </p:grpSpPr>
              <p:pic>
                <p:nvPicPr>
                  <p:cNvPr id="2052" name="Picture 4" descr="http://www.aps.org/publications/apsnews/200403/images/microscope_inventor.jpg"/>
                  <p:cNvPicPr>
                    <a:picLocks noChangeAspect="1" noChangeArrowheads="1"/>
                  </p:cNvPicPr>
                  <p:nvPr/>
                </p:nvPicPr>
                <p:blipFill>
                  <a:blip r:embed="rId4" cstate="print"/>
                  <a:srcRect t="1312" b="4078"/>
                  <a:stretch>
                    <a:fillRect/>
                  </a:stretch>
                </p:blipFill>
                <p:spPr bwMode="auto">
                  <a:xfrm>
                    <a:off x="309204" y="1584207"/>
                    <a:ext cx="1905000" cy="2667444"/>
                  </a:xfrm>
                  <a:prstGeom prst="rect">
                    <a:avLst/>
                  </a:prstGeom>
                  <a:noFill/>
                </p:spPr>
              </p:pic>
              <p:sp>
                <p:nvSpPr>
                  <p:cNvPr id="11" name="TextBox 10"/>
                  <p:cNvSpPr txBox="1"/>
                  <p:nvPr/>
                </p:nvSpPr>
                <p:spPr>
                  <a:xfrm>
                    <a:off x="497266" y="4301357"/>
                    <a:ext cx="1528878" cy="1347199"/>
                  </a:xfrm>
                  <a:prstGeom prst="rect">
                    <a:avLst/>
                  </a:prstGeom>
                  <a:noFill/>
                </p:spPr>
                <p:txBody>
                  <a:bodyPr wrap="square" rtlCol="0">
                    <a:spAutoFit/>
                  </a:bodyPr>
                  <a:lstStyle/>
                  <a:p>
                    <a:pPr algn="ctr" defTabSz="914400"/>
                    <a:r>
                      <a:rPr lang="en-US" sz="1400" b="1" dirty="0" smtClean="0">
                        <a:latin typeface="Arial" panose="020B0604020202020204" pitchFamily="34" charset="0"/>
                        <a:cs typeface="Arial" panose="020B0604020202020204" pitchFamily="34" charset="0"/>
                      </a:rPr>
                      <a:t>Zacharias Janssen (1585-1632)</a:t>
                    </a:r>
                    <a:endParaRPr lang="en-US" sz="1400" b="1" dirty="0">
                      <a:latin typeface="Arial" panose="020B0604020202020204" pitchFamily="34" charset="0"/>
                      <a:cs typeface="Arial" panose="020B0604020202020204" pitchFamily="34" charset="0"/>
                    </a:endParaRPr>
                  </a:p>
                </p:txBody>
              </p:sp>
            </p:grpSp>
            <p:grpSp>
              <p:nvGrpSpPr>
                <p:cNvPr id="15" name="Group 14"/>
                <p:cNvGrpSpPr/>
                <p:nvPr/>
              </p:nvGrpSpPr>
              <p:grpSpPr>
                <a:xfrm>
                  <a:off x="2308565" y="1581955"/>
                  <a:ext cx="1905000" cy="4066601"/>
                  <a:chOff x="2308565" y="1581955"/>
                  <a:chExt cx="1905000" cy="4066601"/>
                </a:xfrm>
              </p:grpSpPr>
              <p:pic>
                <p:nvPicPr>
                  <p:cNvPr id="2054" name="Picture 6" descr="http://micro.magnet.fsu.edu/optics/timeline/people/antiqueimages/lippershey.jpg"/>
                  <p:cNvPicPr>
                    <a:picLocks noChangeAspect="1" noChangeArrowheads="1"/>
                  </p:cNvPicPr>
                  <p:nvPr/>
                </p:nvPicPr>
                <p:blipFill>
                  <a:blip r:embed="rId5" cstate="print"/>
                  <a:srcRect b="10788"/>
                  <a:stretch>
                    <a:fillRect/>
                  </a:stretch>
                </p:blipFill>
                <p:spPr bwMode="auto">
                  <a:xfrm>
                    <a:off x="2308565" y="1581955"/>
                    <a:ext cx="1905000" cy="2668193"/>
                  </a:xfrm>
                  <a:prstGeom prst="rect">
                    <a:avLst/>
                  </a:prstGeom>
                  <a:noFill/>
                </p:spPr>
              </p:pic>
              <p:sp>
                <p:nvSpPr>
                  <p:cNvPr id="12" name="TextBox 11"/>
                  <p:cNvSpPr txBox="1"/>
                  <p:nvPr/>
                </p:nvSpPr>
                <p:spPr>
                  <a:xfrm>
                    <a:off x="2496627" y="4301357"/>
                    <a:ext cx="1528878" cy="1347199"/>
                  </a:xfrm>
                  <a:prstGeom prst="rect">
                    <a:avLst/>
                  </a:prstGeom>
                  <a:noFill/>
                </p:spPr>
                <p:txBody>
                  <a:bodyPr wrap="square" rtlCol="0">
                    <a:spAutoFit/>
                  </a:bodyPr>
                  <a:lstStyle/>
                  <a:p>
                    <a:pPr algn="ctr" defTabSz="914400"/>
                    <a:r>
                      <a:rPr lang="en-US" sz="1400" b="1" dirty="0" smtClean="0">
                        <a:latin typeface="Arial" panose="020B0604020202020204" pitchFamily="34" charset="0"/>
                        <a:cs typeface="Arial" panose="020B0604020202020204" pitchFamily="34" charset="0"/>
                      </a:rPr>
                      <a:t>Hans </a:t>
                    </a:r>
                    <a:r>
                      <a:rPr lang="en-US" sz="1400" b="1" dirty="0" err="1" smtClean="0">
                        <a:latin typeface="Arial" panose="020B0604020202020204" pitchFamily="34" charset="0"/>
                        <a:cs typeface="Arial" panose="020B0604020202020204" pitchFamily="34" charset="0"/>
                      </a:rPr>
                      <a:t>Lippershey</a:t>
                    </a:r>
                    <a:endParaRPr lang="en-US" sz="1400" b="1" dirty="0" smtClean="0">
                      <a:latin typeface="Arial" panose="020B0604020202020204" pitchFamily="34" charset="0"/>
                      <a:cs typeface="Arial" panose="020B0604020202020204" pitchFamily="34" charset="0"/>
                    </a:endParaRPr>
                  </a:p>
                  <a:p>
                    <a:pPr algn="ctr" defTabSz="914400"/>
                    <a:r>
                      <a:rPr lang="en-US" sz="1400" b="1" dirty="0" smtClean="0">
                        <a:latin typeface="Arial" panose="020B0604020202020204" pitchFamily="34" charset="0"/>
                        <a:cs typeface="Arial" panose="020B0604020202020204" pitchFamily="34" charset="0"/>
                      </a:rPr>
                      <a:t>(1570-1619)</a:t>
                    </a:r>
                    <a:endParaRPr lang="en-US" sz="1400" b="1" dirty="0">
                      <a:latin typeface="Arial" panose="020B0604020202020204" pitchFamily="34" charset="0"/>
                      <a:cs typeface="Arial" panose="020B0604020202020204" pitchFamily="34" charset="0"/>
                    </a:endParaRPr>
                  </a:p>
                </p:txBody>
              </p:sp>
            </p:grpSp>
          </p:grpSp>
        </p:grpSp>
        <p:grpSp>
          <p:nvGrpSpPr>
            <p:cNvPr id="22" name="Group 21"/>
            <p:cNvGrpSpPr/>
            <p:nvPr/>
          </p:nvGrpSpPr>
          <p:grpSpPr>
            <a:xfrm>
              <a:off x="4050878" y="1784909"/>
              <a:ext cx="3892245" cy="4529050"/>
              <a:chOff x="4050878" y="1784909"/>
              <a:chExt cx="3892245" cy="4529050"/>
            </a:xfrm>
          </p:grpSpPr>
          <p:grpSp>
            <p:nvGrpSpPr>
              <p:cNvPr id="21" name="Group 20"/>
              <p:cNvGrpSpPr/>
              <p:nvPr/>
            </p:nvGrpSpPr>
            <p:grpSpPr>
              <a:xfrm>
                <a:off x="4050878" y="3677517"/>
                <a:ext cx="3892245" cy="2636442"/>
                <a:chOff x="3619500" y="3677517"/>
                <a:chExt cx="3892245" cy="2636442"/>
              </a:xfrm>
            </p:grpSpPr>
            <p:pic>
              <p:nvPicPr>
                <p:cNvPr id="2056" name="Picture 8" descr="http://www.microscopemaster.com/images/bigstock_Vintage_Microscope_915407vintage.jpg"/>
                <p:cNvPicPr>
                  <a:picLocks noChangeAspect="1" noChangeArrowheads="1"/>
                </p:cNvPicPr>
                <p:nvPr/>
              </p:nvPicPr>
              <p:blipFill>
                <a:blip r:embed="rId6" cstate="print"/>
                <a:srcRect/>
                <a:stretch>
                  <a:fillRect/>
                </a:stretch>
              </p:blipFill>
              <p:spPr bwMode="auto">
                <a:xfrm>
                  <a:off x="3619500" y="3713634"/>
                  <a:ext cx="1905000" cy="2600325"/>
                </a:xfrm>
                <a:prstGeom prst="rect">
                  <a:avLst/>
                </a:prstGeom>
                <a:noFill/>
              </p:spPr>
            </p:pic>
            <p:pic>
              <p:nvPicPr>
                <p:cNvPr id="2058" name="Picture 10" descr="http://upload.wikimedia.org/wikipedia/commons/b/b1/Optical_microscope_nikon_alphaphot_%2B.jpg"/>
                <p:cNvPicPr>
                  <a:picLocks noChangeAspect="1" noChangeArrowheads="1"/>
                </p:cNvPicPr>
                <p:nvPr/>
              </p:nvPicPr>
              <p:blipFill>
                <a:blip r:embed="rId7" cstate="print"/>
                <a:srcRect/>
                <a:stretch>
                  <a:fillRect/>
                </a:stretch>
              </p:blipFill>
              <p:spPr bwMode="auto">
                <a:xfrm>
                  <a:off x="5771693" y="3677517"/>
                  <a:ext cx="1740052" cy="2636442"/>
                </a:xfrm>
                <a:prstGeom prst="rect">
                  <a:avLst/>
                </a:prstGeom>
                <a:noFill/>
              </p:spPr>
            </p:pic>
          </p:grpSp>
          <p:sp>
            <p:nvSpPr>
              <p:cNvPr id="19" name="TextBox 18"/>
              <p:cNvSpPr txBox="1"/>
              <p:nvPr/>
            </p:nvSpPr>
            <p:spPr>
              <a:xfrm>
                <a:off x="4522987" y="1784909"/>
                <a:ext cx="3344876" cy="1938992"/>
              </a:xfrm>
              <a:prstGeom prst="rect">
                <a:avLst/>
              </a:prstGeom>
              <a:noFill/>
            </p:spPr>
            <p:txBody>
              <a:bodyPr wrap="square" rtlCol="0">
                <a:spAutoFit/>
              </a:bodyPr>
              <a:lstStyle/>
              <a:p>
                <a:pPr defTabSz="914400"/>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 century after Leonardo, the microscope enabled us to observe normal and diseased tissues at the cellular level for the first time in history</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25014434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241</TotalTime>
  <Words>5061</Words>
  <Application>Microsoft Office PowerPoint</Application>
  <PresentationFormat>On-screen Show (4:3)</PresentationFormat>
  <Paragraphs>572</Paragraphs>
  <Slides>79</Slides>
  <Notes>60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79</vt:i4>
      </vt:variant>
    </vt:vector>
  </HeadingPairs>
  <TitlesOfParts>
    <vt:vector size="91" baseType="lpstr">
      <vt:lpstr>MS PGothic</vt:lpstr>
      <vt:lpstr>Arial</vt:lpstr>
      <vt:lpstr>Calibri</vt:lpstr>
      <vt:lpstr>Gulim</vt:lpstr>
      <vt:lpstr>Gulim</vt:lpstr>
      <vt:lpstr>IPAMincho</vt:lpstr>
      <vt:lpstr>msgothic</vt:lpstr>
      <vt:lpstr>Times New Roman</vt:lpstr>
      <vt:lpstr>Wingdings</vt:lpstr>
      <vt:lpstr>ヒラギノ角ゴ Pro W3</vt:lpstr>
      <vt:lpstr>Blank Presentation</vt:lpstr>
      <vt:lpstr>1_Office Theme</vt:lpstr>
      <vt:lpstr>Part VI: “Goodbye magic bullet”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use genomic information in treatment?</vt:lpstr>
      <vt:lpstr>From MAGIC BULLETS TO RATIONAL COMBINATIONs</vt:lpstr>
      <vt:lpstr>The traditional “Clinical Trial and Error” drug development is highly inefficient</vt:lpstr>
      <vt:lpstr>Medical Research Workflow: Traditional Vs. Translational</vt:lpstr>
      <vt:lpstr>Medical Research Workflow: Traditional Vs. Translational</vt:lpstr>
      <vt:lpstr>The translational process is based on cyclical, recursive information transfer</vt:lpstr>
      <vt:lpstr>Example 1</vt:lpstr>
      <vt:lpstr>Breast Cancer</vt:lpstr>
      <vt:lpstr>Breast Cancer Classification</vt:lpstr>
      <vt:lpstr>Breast Cancer Classification</vt:lpstr>
      <vt:lpstr>Gene expression profiling reveals multiple intrinsic groups of breast cancer</vt:lpstr>
      <vt:lpstr>These have Different Prognoses</vt:lpstr>
      <vt:lpstr>Genomics identifies up to 7 sub-subtypes within triple-negative breast cancer</vt:lpstr>
      <vt:lpstr>FDA-approved genomic tests are now routine for breast cancer</vt:lpstr>
      <vt:lpstr>FDA-approved genomic tests are now routine for breast cancer</vt:lpstr>
      <vt:lpstr>April-June 2016: The MINDACT Trial results unveiled at AACR and ASCO</vt:lpstr>
      <vt:lpstr>QUICK REMINDER ON CLINICAL TRIALS</vt:lpstr>
      <vt:lpstr>QUICK REMINDER ON CLINICAL TRIALS -2</vt:lpstr>
      <vt:lpstr>Clinical Trial Endpoints</vt:lpstr>
      <vt:lpstr>Clinical Trial Endpoints</vt:lpstr>
      <vt:lpstr>Clinical Trial Endpoints</vt:lpstr>
      <vt:lpstr>Genomics is changing cancer clinical trials</vt:lpstr>
      <vt:lpstr>Genomics is changing cancer clinical trials -2</vt:lpstr>
      <vt:lpstr>“Basket” and “Umbrella” Trials</vt:lpstr>
      <vt:lpstr>“Basket” and “Umbrella” Trials</vt:lpstr>
      <vt:lpstr>Example 2</vt:lpstr>
      <vt:lpstr>Non-Small Cell Lung Cancer (NSCLC)</vt:lpstr>
      <vt:lpstr>Non-Small Cell Lung Cancer (NSCLC)</vt:lpstr>
      <vt:lpstr>Mutation-driven therapy</vt:lpstr>
      <vt:lpstr>Targeted drugs</vt:lpstr>
      <vt:lpstr>Cancer Immunotherapy</vt:lpstr>
      <vt:lpstr>The MAP: Umbrella trial for NSCLC</vt:lpstr>
      <vt:lpstr>PowerPoint Presentation</vt:lpstr>
      <vt:lpstr>PowerPoint Presentation</vt:lpstr>
      <vt:lpstr>Drugs Tested in Lung MAP Arms</vt:lpstr>
      <vt:lpstr>The NCI MATCH trial, a BASKET trial</vt:lpstr>
      <vt:lpstr>Example 3</vt:lpstr>
      <vt:lpstr>CSC Pathways</vt:lpstr>
      <vt:lpstr>CSC Pathways</vt:lpstr>
      <vt:lpstr>PowerPoint Presentation</vt:lpstr>
      <vt:lpstr>PowerPoint Presentation</vt:lpstr>
      <vt:lpstr>PowerPoint Presentation</vt:lpstr>
      <vt:lpstr>Herceptin plus Notch inhibitors in mice</vt:lpstr>
      <vt:lpstr>PowerPoint Presentation</vt:lpstr>
      <vt:lpstr>A phase Ib trial of R04929097 GSI with exemestane in ERα-positive metastatic breast cancer</vt:lpstr>
      <vt:lpstr>ACCRUAL, SAFETY, BIOMARKERS</vt:lpstr>
      <vt:lpstr>EARLY EFFICACY SIGNAL</vt:lpstr>
      <vt:lpstr>PowerPoint Presentation</vt:lpstr>
      <vt:lpstr>PowerPoint Presentation</vt:lpstr>
      <vt:lpstr>CONCLUSIONS</vt:lpstr>
      <vt:lpstr>CONCLUSIONS</vt:lpstr>
    </vt:vector>
  </TitlesOfParts>
  <Company>LSU Health Sciences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Miele, Lucio</dc:creator>
  <cp:lastModifiedBy>Lucio Miele</cp:lastModifiedBy>
  <cp:revision>21</cp:revision>
  <dcterms:created xsi:type="dcterms:W3CDTF">2016-05-12T20:53:17Z</dcterms:created>
  <dcterms:modified xsi:type="dcterms:W3CDTF">2016-05-23T09:33:41Z</dcterms:modified>
</cp:coreProperties>
</file>