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8" r:id="rId2"/>
    <p:sldId id="259" r:id="rId3"/>
    <p:sldId id="260" r:id="rId4"/>
    <p:sldId id="261" r:id="rId5"/>
    <p:sldId id="279" r:id="rId6"/>
    <p:sldId id="280" r:id="rId7"/>
    <p:sldId id="281" r:id="rId8"/>
    <p:sldId id="282" r:id="rId9"/>
    <p:sldId id="283" r:id="rId10"/>
    <p:sldId id="284" r:id="rId11"/>
    <p:sldId id="285" r:id="rId12"/>
    <p:sldId id="286" r:id="rId13"/>
    <p:sldId id="287" r:id="rId14"/>
    <p:sldId id="303" r:id="rId15"/>
    <p:sldId id="294" r:id="rId16"/>
    <p:sldId id="297" r:id="rId17"/>
    <p:sldId id="263" r:id="rId18"/>
    <p:sldId id="313" r:id="rId19"/>
    <p:sldId id="298" r:id="rId20"/>
    <p:sldId id="299" r:id="rId21"/>
    <p:sldId id="302" r:id="rId22"/>
    <p:sldId id="301" r:id="rId23"/>
    <p:sldId id="300" r:id="rId24"/>
    <p:sldId id="304" r:id="rId25"/>
    <p:sldId id="305" r:id="rId26"/>
    <p:sldId id="306" r:id="rId27"/>
    <p:sldId id="319" r:id="rId28"/>
    <p:sldId id="307" r:id="rId29"/>
    <p:sldId id="320" r:id="rId30"/>
    <p:sldId id="308" r:id="rId31"/>
    <p:sldId id="312" r:id="rId32"/>
    <p:sldId id="309" r:id="rId33"/>
    <p:sldId id="310" r:id="rId34"/>
    <p:sldId id="316" r:id="rId35"/>
    <p:sldId id="318" r:id="rId36"/>
    <p:sldId id="317" r:id="rId37"/>
    <p:sldId id="315" r:id="rId38"/>
    <p:sldId id="311" r:id="rId39"/>
    <p:sldId id="292" r:id="rId40"/>
    <p:sldId id="293" r:id="rId41"/>
    <p:sldId id="288" r:id="rId42"/>
    <p:sldId id="289" r:id="rId43"/>
    <p:sldId id="290" r:id="rId44"/>
    <p:sldId id="291" r:id="rId45"/>
    <p:sldId id="3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79" d="100"/>
          <a:sy n="79" d="100"/>
        </p:scale>
        <p:origin x="-1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931D5-7A7F-4C64-855C-D66BB304230F}" type="datetimeFigureOut">
              <a:rPr lang="en-US" smtClean="0"/>
              <a:t>5/19/2016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E56D4-A695-46E0-AA30-11A5EDB37C20}" type="slidenum">
              <a:rPr lang="en-US" smtClean="0"/>
              <a:t>‹N›</a:t>
            </a:fld>
            <a:endParaRPr lang="en-US"/>
          </a:p>
        </p:txBody>
      </p:sp>
    </p:spTree>
    <p:extLst>
      <p:ext uri="{BB962C8B-B14F-4D97-AF65-F5344CB8AC3E}">
        <p14:creationId xmlns:p14="http://schemas.microsoft.com/office/powerpoint/2010/main" val="32976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B7D7788-5FB1-4C63-98CE-457A02D64E94}" type="slidenum">
              <a:rPr lang="en-US">
                <a:solidFill>
                  <a:srgbClr val="000000"/>
                </a:solidFill>
              </a:rPr>
              <a:pPr/>
              <a:t>1</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546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424471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112914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406719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406719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3BDFD7-9666-4D2F-8A3B-D755C1016158}" type="slidenum">
              <a:rPr lang="en-US" altLang="en-US">
                <a:solidFill>
                  <a:srgbClr val="000000"/>
                </a:solidFill>
              </a:rPr>
              <a:pPr/>
              <a:t>16</a:t>
            </a:fld>
            <a:endParaRPr lang="en-US" altLang="en-US">
              <a:solidFill>
                <a:srgbClr val="000000"/>
              </a:solidFill>
            </a:endParaRPr>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Complex Interactions between the CTLA-4/CD28 and PD-1 Families of Receptors and Ligands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Shown are the defined interactions between the co-inhibitory (checkpoint) receptors CTLA-4 and PD-1 and their ligands and related receptors. The two known ligands for CTLA-4 are CD80 (B7.1) and CD86 (B7.2). CD86 can “backward-signal” into APCs when engaged by CTLA-4, inducing the immune inhibitory enzyme IDO. CD80 and CD86 also bind the co-stimulatory receptor CD28 on T cells. Recently, another B7 family member, inducible costimulator ligand (ICOS-L), which was discovered as the ligand for the co-stimulatory receptor ICOS (not shown), has been reported to bind to CD28, leading to co-stimulation independent of CD80 or CD86. The two defined ligands for PD-1, PD-L1 (B7-H1) and PD-L2 (B7-DC), bind to additional molecules. PD-L1 binds CD80 molecules expressed on activated T cells, mediating inhibition. Additionally, PD-L1 on APCs appears to provide inhibitory signals (backward signaling) when it is engaged by PD-1. PD-L2 binds another molecule, RGMb, which is expressed on macrophages and some epithelial cell types and appears to deliver an inhibitory immune signal through an as yet undefined mechanism. Although not identified, genetic evidence from </a:t>
            </a:r>
            <a:r>
              <a:rPr lang="en-US" altLang="en-US" sz="900" i="1">
                <a:latin typeface="Arial" panose="020B0604020202020204" pitchFamily="34" charset="0"/>
                <a:ea typeface="IPAMincho" charset="0"/>
                <a:cs typeface="IPAMincho" charset="0"/>
              </a:rPr>
              <a:t>PD-1</a:t>
            </a:r>
            <a:r>
              <a:rPr lang="en-US" altLang="en-US" sz="900">
                <a:latin typeface="Arial" panose="020B0604020202020204" pitchFamily="34" charset="0"/>
                <a:ea typeface="IPAMincho" charset="0"/>
                <a:cs typeface="IPAMincho" charset="0"/>
              </a:rPr>
              <a:t> knockout T cells and knockout mice suggests the existence of another receptor for PD-L2 that is co-stimulatory.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311926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9C474B4-DC32-4C3F-8D78-D6E0FF55B078}" type="slidenum">
              <a:rPr lang="en-US" altLang="en-US">
                <a:solidFill>
                  <a:srgbClr val="000000"/>
                </a:solidFill>
              </a:rPr>
              <a:pPr/>
              <a:t>17</a:t>
            </a:fld>
            <a:endParaRPr lang="en-US" altLang="en-US">
              <a:solidFill>
                <a:srgbClr val="000000"/>
              </a:solidFill>
            </a:endParaRPr>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2773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Two General Mechanisms for Expression of Checkpoint Ligands in the TME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The examples in this figure use the PD-1 ligand PD-L1 for illustrative purposes, although the concept likely applies to multiple checkpoint ligands. Top: innate immune resistance. In some tumors, constitutive oncogenic signaling, such as through activation of the AKT pathway or gene amplification, can upregulate PD-L1 expression on tumor cells independently of inflammatory signals in the TME. Bottom: adaptive immune resistance refers to PD-L1 induction in tumors as an adaptation to the sensing of an immune attack. In adaptive resistance, PD-L1 is not constitutively expressed but, rather, is induced by inflammatory signals, such as IFN-γ produced by T cells attempting to execute an active anti-tumor response. Expression of PD-L1 in a non-uniform distribution associated with lymphocyte infiltrates suggests adaptive induction in response to immune reactivity within the TME. Adaptive resistance can be generated by cytokine-induced PD-L1 expression on either tumor cells themselves or on leukocytes (macrophages, myeloid suppressor cells, dendritic cells, or even lymphocytes) in the TME. Inhibition of tumor-specific T cells by PD-L1- or PD-L2-expressing leukocytes may involve cross-presentation of tumor antigens so that PD-1-dependent inhibition is in </a:t>
            </a:r>
            <a:r>
              <a:rPr lang="en-US" altLang="en-US" sz="900" i="1">
                <a:latin typeface="Arial" panose="020B0604020202020204" pitchFamily="34" charset="0"/>
                <a:ea typeface="IPAMincho" charset="0"/>
                <a:cs typeface="IPAMincho" charset="0"/>
              </a:rPr>
              <a:t>cis</a:t>
            </a:r>
            <a:r>
              <a:rPr lang="en-US" altLang="en-US" sz="900">
                <a:latin typeface="Arial" panose="020B0604020202020204" pitchFamily="34" charset="0"/>
                <a:ea typeface="IPAMincho" charset="0"/>
                <a:cs typeface="IPAMincho" charset="0"/>
              </a:rPr>
              <a:t>. Adaptive resistance may be a common mechanism for the intratumoral expression of multiple immune checkpoint molecules.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273022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3BDFD7-9666-4D2F-8A3B-D755C1016158}" type="slidenum">
              <a:rPr lang="en-US" altLang="en-US">
                <a:solidFill>
                  <a:srgbClr val="000000"/>
                </a:solidFill>
              </a:rPr>
              <a:pPr/>
              <a:t>18</a:t>
            </a:fld>
            <a:endParaRPr lang="en-US" altLang="en-US">
              <a:solidFill>
                <a:srgbClr val="000000"/>
              </a:solidFill>
            </a:endParaRPr>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Complex Interactions between the CTLA-4/CD28 and PD-1 Families of Receptors and Ligands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Shown are the defined interactions between the co-inhibitory (checkpoint) receptors CTLA-4 and PD-1 and their ligands and related receptors. The two known ligands for CTLA-4 are CD80 (B7.1) and CD86 (B7.2). CD86 can “backward-signal” into APCs when engaged by CTLA-4, inducing the immune inhibitory enzyme IDO. CD80 and CD86 also bind the co-stimulatory receptor CD28 on T cells. Recently, another B7 family member, inducible costimulator ligand (ICOS-L), which was discovered as the ligand for the co-stimulatory receptor ICOS (not shown), has been reported to bind to CD28, leading to co-stimulation independent of CD80 or CD86. The two defined ligands for PD-1, PD-L1 (B7-H1) and PD-L2 (B7-DC), bind to additional molecules. PD-L1 binds CD80 molecules expressed on activated T cells, mediating inhibition. Additionally, PD-L1 on APCs appears to provide inhibitory signals (backward signaling) when it is engaged by PD-1. PD-L2 binds another molecule, RGMb, which is expressed on macrophages and some epithelial cell types and appears to deliver an inhibitory immune signal through an as yet undefined mechanism. Although not identified, genetic evidence from </a:t>
            </a:r>
            <a:r>
              <a:rPr lang="en-US" altLang="en-US" sz="900" i="1">
                <a:latin typeface="Arial" panose="020B0604020202020204" pitchFamily="34" charset="0"/>
                <a:ea typeface="IPAMincho" charset="0"/>
                <a:cs typeface="IPAMincho" charset="0"/>
              </a:rPr>
              <a:t>PD-1</a:t>
            </a:r>
            <a:r>
              <a:rPr lang="en-US" altLang="en-US" sz="900">
                <a:latin typeface="Arial" panose="020B0604020202020204" pitchFamily="34" charset="0"/>
                <a:ea typeface="IPAMincho" charset="0"/>
                <a:cs typeface="IPAMincho" charset="0"/>
              </a:rPr>
              <a:t> knockout T cells and knockout mice suggests the existence of another receptor for PD-L2 that is co-stimulatory.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118891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CAF823-AE59-4740-98A6-9BB47BC84B83}" type="slidenum">
              <a:rPr lang="en-US" altLang="en-US">
                <a:solidFill>
                  <a:srgbClr val="000000"/>
                </a:solidFill>
              </a:rPr>
              <a:pPr/>
              <a:t>31</a:t>
            </a:fld>
            <a:endParaRPr lang="en-US" altLang="en-US">
              <a:solidFill>
                <a:srgbClr val="000000"/>
              </a:solidFill>
            </a:endParaRPr>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2105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IPAMincho" charset="0"/>
                <a:cs typeface="IPAMincho" charset="0"/>
              </a:rPr>
              <a:t>Signaling of conventional and chimeric antigen receptor (CAR)-T cells. Left: Delivery of signals 1 and 2 to conventional T cells is initiated by the T cell receptor (TCR) interacting with foreign-peptide MHC (pMHC) on an antigen-presenting cell (APC). The spatial distance between the T cell and the APC is ∼15nm, which physically excludes from the synapse the inhibitory receptor CD45 because of its large ectodomain. Interaction of CD4/CD8 coreceptors with MHC recruits Lck to the TCR complex, where it phosphorylates and activates Zap70, which provides signal 1. Ligation of the costimulatory receptor CD28 by CD80/CD86 results in PI3K activation and delivers signal 2 for full T cell activation. Right: Single-receptor design showing a second-generation CAR containing CD3ζ and CD28 endodomains in </a:t>
            </a:r>
            <a:r>
              <a:rPr lang="en-US" altLang="en-US" sz="900" i="1">
                <a:latin typeface="Arial" panose="020B0604020202020204" pitchFamily="34" charset="0"/>
                <a:ea typeface="IPAMincho" charset="0"/>
                <a:cs typeface="IPAMincho" charset="0"/>
              </a:rPr>
              <a:t>cis</a:t>
            </a:r>
            <a:r>
              <a:rPr lang="en-US" altLang="en-US" sz="900">
                <a:latin typeface="Arial" panose="020B0604020202020204" pitchFamily="34" charset="0"/>
                <a:ea typeface="IPAMincho" charset="0"/>
                <a:cs typeface="IPAMincho" charset="0"/>
              </a:rPr>
              <a:t>. Activation of these CARs by a single tumor antigen is sufficient to deliver both signals 1 and 2 in </a:t>
            </a:r>
            <a:r>
              <a:rPr lang="en-US" altLang="en-US" sz="900" i="1">
                <a:latin typeface="Arial" panose="020B0604020202020204" pitchFamily="34" charset="0"/>
                <a:ea typeface="IPAMincho" charset="0"/>
                <a:cs typeface="IPAMincho" charset="0"/>
              </a:rPr>
              <a:t>cis</a:t>
            </a:r>
            <a:r>
              <a:rPr lang="en-US" altLang="en-US" sz="900">
                <a:latin typeface="Arial" panose="020B0604020202020204" pitchFamily="34" charset="0"/>
                <a:ea typeface="IPAMincho" charset="0"/>
                <a:cs typeface="IPAMincho" charset="0"/>
              </a:rPr>
              <a:t>, resulting in T cell activation. The spatial distance between CAR-T cells and target tumor cells is not known, nor is it known whether this distance is small enough to physically exclude the phosphatase CD45 from the synapse. It is also unknown whether CARs interact with endogenous TCR/CD3ζ or CD4/CD8 coreceptors.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285267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201572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5738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188879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7595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2811872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175753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396398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9124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9711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194364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414662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152223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273175" y="714375"/>
            <a:ext cx="4768850" cy="3576638"/>
          </a:xfrm>
          <a:ln/>
        </p:spPr>
      </p:sp>
      <p:sp>
        <p:nvSpPr>
          <p:cNvPr id="287747" name="Rectangle 3"/>
          <p:cNvSpPr>
            <a:spLocks noGrp="1" noChangeArrowheads="1"/>
          </p:cNvSpPr>
          <p:nvPr>
            <p:ph type="body" idx="1"/>
          </p:nvPr>
        </p:nvSpPr>
        <p:spPr>
          <a:xfrm>
            <a:off x="974725" y="4529138"/>
            <a:ext cx="5365750" cy="4370387"/>
          </a:xfrm>
          <a:noFill/>
          <a:ln w="9525"/>
        </p:spPr>
        <p:txBody>
          <a:bodyPr/>
          <a:lstStyle/>
          <a:p>
            <a:pPr eaLnBrk="1" hangingPunct="1"/>
            <a:endParaRPr lang="en-US" smtClean="0"/>
          </a:p>
        </p:txBody>
      </p:sp>
    </p:spTree>
    <p:extLst>
      <p:ext uri="{BB962C8B-B14F-4D97-AF65-F5344CB8AC3E}">
        <p14:creationId xmlns:p14="http://schemas.microsoft.com/office/powerpoint/2010/main" val="421425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C44DC-FBF9-4903-A665-76A34F0B912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48763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FE9F4-7CB7-4BA2-86EF-62713C23F80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949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4A621-C671-4214-8B47-67F3AFDFCE1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3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012A3-47CE-4559-BA81-0C9BD4B0F50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34097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A8086-058D-4F5D-831A-BF5149F4079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617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658CE-056C-4F16-ADDE-C1CAAE6AB21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63382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ECDF95-CA6F-463F-BD68-C3D1B5C9B9F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3105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9C0624-1E38-4BC0-9560-808315386A4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00147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8059AA-856F-43CE-8A7D-F43DD34DA06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373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2AB00-784D-4D08-9D5F-600B75AC645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6202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30AD0-B20E-4A50-AC2A-33628AEB7CC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97884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47BA72F3-6C07-4E0B-8F1C-0F3AB185638D}" type="slidenum">
              <a:rPr lang="en-US">
                <a:solidFill>
                  <a:srgbClr val="000000"/>
                </a:solidFill>
              </a:rPr>
              <a:pPr eaLnBrk="0" fontAlgn="base" hangingPunct="0">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015694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elsevier.com/termsandcondi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elsevier.com/termsandconditio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bcove.me/1xr0xj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ature.com/nrd/collections/cancerimmuno/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elsevier.com/termsandcondition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title"/>
          </p:nvPr>
        </p:nvSpPr>
        <p:spPr>
          <a:xfrm>
            <a:off x="457200" y="152400"/>
            <a:ext cx="8229600" cy="1143000"/>
          </a:xfrm>
        </p:spPr>
        <p:txBody>
          <a:bodyPr/>
          <a:lstStyle/>
          <a:p>
            <a:r>
              <a:rPr lang="en-US" altLang="en-US" b="1" dirty="0" smtClean="0">
                <a:solidFill>
                  <a:srgbClr val="C00000"/>
                </a:solidFill>
                <a:latin typeface="Helvetica" pitchFamily="34" charset="0"/>
              </a:rPr>
              <a:t>The Basics of Cancer Biology</a:t>
            </a:r>
          </a:p>
        </p:txBody>
      </p:sp>
      <p:sp>
        <p:nvSpPr>
          <p:cNvPr id="2051" name="Rectangle 2051"/>
          <p:cNvSpPr>
            <a:spLocks noGrp="1" noChangeArrowheads="1"/>
          </p:cNvSpPr>
          <p:nvPr>
            <p:ph type="body" idx="1"/>
          </p:nvPr>
        </p:nvSpPr>
        <p:spPr>
          <a:xfrm>
            <a:off x="1162050" y="5943600"/>
            <a:ext cx="6819900" cy="609600"/>
          </a:xfrm>
        </p:spPr>
        <p:txBody>
          <a:bodyPr/>
          <a:lstStyle/>
          <a:p>
            <a:pPr algn="ctr">
              <a:buClr>
                <a:srgbClr val="FFFFFF"/>
              </a:buClr>
            </a:pPr>
            <a:r>
              <a:rPr lang="en-US" altLang="en-US" b="1" dirty="0" smtClean="0">
                <a:solidFill>
                  <a:schemeClr val="accent2">
                    <a:lumMod val="75000"/>
                  </a:schemeClr>
                </a:solidFill>
                <a:latin typeface="Helvetica" pitchFamily="34" charset="0"/>
              </a:rPr>
              <a:t>Lucio Miele, M.D., Ph.D.</a:t>
            </a:r>
            <a:endParaRPr lang="en-US" altLang="en-US" sz="4000" dirty="0" smtClean="0">
              <a:latin typeface="Helvetic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619" y="1215572"/>
            <a:ext cx="3052762" cy="4651828"/>
          </a:xfrm>
          <a:prstGeom prst="rect">
            <a:avLst/>
          </a:prstGeom>
        </p:spPr>
      </p:pic>
    </p:spTree>
    <p:extLst>
      <p:ext uri="{BB962C8B-B14F-4D97-AF65-F5344CB8AC3E}">
        <p14:creationId xmlns:p14="http://schemas.microsoft.com/office/powerpoint/2010/main" val="362663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2800" dirty="0" smtClean="0">
                <a:solidFill>
                  <a:srgbClr val="C00000"/>
                </a:solidFill>
                <a:latin typeface="Arial" panose="020B0604020202020204" pitchFamily="34" charset="0"/>
                <a:cs typeface="Arial" panose="020B0604020202020204" pitchFamily="34" charset="0"/>
              </a:rPr>
              <a:t>The Cast of Characters (simplified): The Untouchables: Uncorrupted, Sworn Enemies of Cancer</a:t>
            </a:r>
          </a:p>
        </p:txBody>
      </p:sp>
      <p:sp>
        <p:nvSpPr>
          <p:cNvPr id="2" name="Content Placeholder 1"/>
          <p:cNvSpPr>
            <a:spLocks noGrp="1"/>
          </p:cNvSpPr>
          <p:nvPr>
            <p:ph idx="1"/>
          </p:nvPr>
        </p:nvSpPr>
        <p:spPr>
          <a:xfrm>
            <a:off x="685800" y="1104900"/>
            <a:ext cx="7772400" cy="4114800"/>
          </a:xfrm>
        </p:spPr>
        <p:txBody>
          <a:bodyPr/>
          <a:lstStyle/>
          <a:p>
            <a:r>
              <a:rPr lang="en-US" sz="2400" dirty="0" smtClean="0">
                <a:solidFill>
                  <a:srgbClr val="002060"/>
                </a:solidFill>
                <a:latin typeface="Arial" panose="020B0604020202020204" pitchFamily="34" charset="0"/>
                <a:cs typeface="Arial" panose="020B0604020202020204" pitchFamily="34" charset="0"/>
              </a:rPr>
              <a:t>Innate immunity: </a:t>
            </a:r>
            <a:r>
              <a:rPr lang="en-US" sz="2400" dirty="0" err="1" smtClean="0">
                <a:solidFill>
                  <a:srgbClr val="002060"/>
                </a:solidFill>
                <a:latin typeface="Arial" panose="020B0604020202020204" pitchFamily="34" charset="0"/>
                <a:cs typeface="Arial" panose="020B0604020202020204" pitchFamily="34" charset="0"/>
              </a:rPr>
              <a:t>iLCs</a:t>
            </a:r>
            <a:r>
              <a:rPr lang="en-US" sz="2400" dirty="0" smtClean="0">
                <a:solidFill>
                  <a:srgbClr val="002060"/>
                </a:solidFill>
                <a:latin typeface="Arial" panose="020B0604020202020204" pitchFamily="34" charset="0"/>
                <a:cs typeface="Arial" panose="020B0604020202020204" pitchFamily="34" charset="0"/>
              </a:rPr>
              <a:t> (innate lymphoid cells)</a:t>
            </a:r>
          </a:p>
          <a:p>
            <a:pPr lvl="1"/>
            <a:r>
              <a:rPr lang="en-US" sz="2000" dirty="0" smtClean="0">
                <a:solidFill>
                  <a:srgbClr val="002060"/>
                </a:solidFill>
                <a:latin typeface="Arial" panose="020B0604020202020204" pitchFamily="34" charset="0"/>
                <a:cs typeface="Arial" panose="020B0604020202020204" pitchFamily="34" charset="0"/>
              </a:rPr>
              <a:t>NK cells </a:t>
            </a:r>
            <a:r>
              <a:rPr lang="en-US" sz="2000" dirty="0" smtClean="0">
                <a:latin typeface="Arial" panose="020B0604020202020204" pitchFamily="34" charset="0"/>
                <a:cs typeface="Arial" panose="020B0604020202020204" pitchFamily="34" charset="0"/>
              </a:rPr>
              <a:t>(kill non-self cells that fail to activate KIR, (Killer Inhibitory Receptors), produce cytokines that attract T-cells)</a:t>
            </a:r>
          </a:p>
          <a:p>
            <a:pPr lvl="1"/>
            <a:r>
              <a:rPr lang="en-US" sz="2000" dirty="0" smtClean="0">
                <a:solidFill>
                  <a:srgbClr val="002060"/>
                </a:solidFill>
                <a:latin typeface="Arial" panose="020B0604020202020204" pitchFamily="34" charset="0"/>
                <a:cs typeface="Arial" panose="020B0604020202020204" pitchFamily="34" charset="0"/>
              </a:rPr>
              <a:t>NK-T cells </a:t>
            </a:r>
            <a:r>
              <a:rPr lang="en-US" sz="2000" dirty="0" smtClean="0">
                <a:latin typeface="Arial" panose="020B0604020202020204" pitchFamily="34" charset="0"/>
                <a:cs typeface="Arial" panose="020B0604020202020204" pitchFamily="34" charset="0"/>
              </a:rPr>
              <a:t>(do the same but express T-cell markers)</a:t>
            </a:r>
          </a:p>
          <a:p>
            <a:r>
              <a:rPr lang="en-US" sz="2400" dirty="0" smtClean="0">
                <a:solidFill>
                  <a:schemeClr val="accent6">
                    <a:lumMod val="50000"/>
                  </a:schemeClr>
                </a:solidFill>
                <a:latin typeface="Arial" panose="020B0604020202020204" pitchFamily="34" charset="0"/>
                <a:cs typeface="Arial" panose="020B0604020202020204" pitchFamily="34" charset="0"/>
              </a:rPr>
              <a:t>Adaptive immunity: T-cells, APCs</a:t>
            </a:r>
          </a:p>
          <a:p>
            <a:pPr lvl="1"/>
            <a:r>
              <a:rPr lang="en-US" sz="2000" dirty="0" smtClean="0">
                <a:solidFill>
                  <a:srgbClr val="002060"/>
                </a:solidFill>
                <a:latin typeface="Arial" panose="020B0604020202020204" pitchFamily="34" charset="0"/>
                <a:cs typeface="Arial" panose="020B0604020202020204" pitchFamily="34" charset="0"/>
              </a:rPr>
              <a:t>CD4 T-cells of the Th1 variety </a:t>
            </a:r>
            <a:r>
              <a:rPr lang="en-US" sz="2000" dirty="0" smtClean="0">
                <a:latin typeface="Arial" panose="020B0604020202020204" pitchFamily="34" charset="0"/>
                <a:cs typeface="Arial" panose="020B0604020202020204" pitchFamily="34" charset="0"/>
              </a:rPr>
              <a:t>(produce cytokines that promote a CD8 </a:t>
            </a:r>
            <a:r>
              <a:rPr lang="en-US" sz="2000" dirty="0" err="1" smtClean="0">
                <a:latin typeface="Arial" panose="020B0604020202020204" pitchFamily="34" charset="0"/>
                <a:cs typeface="Arial" panose="020B0604020202020204" pitchFamily="34" charset="0"/>
              </a:rPr>
              <a:t>cytolytic</a:t>
            </a:r>
            <a:r>
              <a:rPr lang="en-US" sz="2000" dirty="0" smtClean="0">
                <a:latin typeface="Arial" panose="020B0604020202020204" pitchFamily="34" charset="0"/>
                <a:cs typeface="Arial" panose="020B0604020202020204" pitchFamily="34" charset="0"/>
              </a:rPr>
              <a:t> response, such as gamma interferon)</a:t>
            </a:r>
          </a:p>
          <a:p>
            <a:pPr lvl="1"/>
            <a:r>
              <a:rPr lang="en-US" sz="2000" dirty="0" smtClean="0">
                <a:solidFill>
                  <a:srgbClr val="002060"/>
                </a:solidFill>
                <a:latin typeface="Arial" panose="020B0604020202020204" pitchFamily="34" charset="0"/>
                <a:cs typeface="Arial" panose="020B0604020202020204" pitchFamily="34" charset="0"/>
              </a:rPr>
              <a:t>CD8 T-cells, particularly cytotoxic T-cells </a:t>
            </a:r>
            <a:r>
              <a:rPr lang="en-US" sz="2000" dirty="0" smtClean="0">
                <a:latin typeface="Arial" panose="020B0604020202020204" pitchFamily="34" charset="0"/>
                <a:cs typeface="Arial" panose="020B0604020202020204" pitchFamily="34" charset="0"/>
              </a:rPr>
              <a:t>(activated by Th1 cytokines, kill tumors cells expressing </a:t>
            </a:r>
            <a:r>
              <a:rPr lang="en-US" sz="2000" dirty="0" err="1" smtClean="0">
                <a:latin typeface="Arial" panose="020B0604020202020204" pitchFamily="34" charset="0"/>
                <a:cs typeface="Arial" panose="020B0604020202020204" pitchFamily="34" charset="0"/>
              </a:rPr>
              <a:t>neoantigens</a:t>
            </a:r>
            <a:r>
              <a:rPr lang="en-US" sz="2000" dirty="0" smtClean="0">
                <a:latin typeface="Arial" panose="020B0604020202020204" pitchFamily="34" charset="0"/>
                <a:cs typeface="Arial" panose="020B0604020202020204" pitchFamily="34" charset="0"/>
              </a:rPr>
              <a:t> in the context of MHC-I receptors)</a:t>
            </a:r>
          </a:p>
          <a:p>
            <a:pPr lvl="1"/>
            <a:r>
              <a:rPr lang="en-US" sz="2000" dirty="0" smtClean="0">
                <a:solidFill>
                  <a:srgbClr val="002060"/>
                </a:solidFill>
                <a:latin typeface="Arial" panose="020B0604020202020204" pitchFamily="34" charset="0"/>
                <a:cs typeface="Arial" panose="020B0604020202020204" pitchFamily="34" charset="0"/>
              </a:rPr>
              <a:t>Antigen-presenting cells (APCs): Dendritic cells (several varieties of them). </a:t>
            </a:r>
            <a:r>
              <a:rPr lang="en-US" sz="2000" dirty="0" smtClean="0">
                <a:latin typeface="Arial" panose="020B0604020202020204" pitchFamily="34" charset="0"/>
                <a:cs typeface="Arial" panose="020B0604020202020204" pitchFamily="34" charset="0"/>
              </a:rPr>
              <a:t>Activated by Th1 cytokines, present antigen and in turn activate Th1 CD4 T-cells and CD8 cells</a:t>
            </a:r>
          </a:p>
          <a:p>
            <a:pPr lvl="1"/>
            <a:r>
              <a:rPr lang="en-US" sz="2000" dirty="0" smtClean="0">
                <a:solidFill>
                  <a:srgbClr val="002060"/>
                </a:solidFill>
                <a:latin typeface="Arial" panose="020B0604020202020204" pitchFamily="34" charset="0"/>
                <a:cs typeface="Arial" panose="020B0604020202020204" pitchFamily="34" charset="0"/>
              </a:rPr>
              <a:t>Other APCs: </a:t>
            </a:r>
            <a:r>
              <a:rPr lang="en-US" sz="2000" dirty="0" smtClean="0">
                <a:latin typeface="Arial" panose="020B0604020202020204" pitchFamily="34" charset="0"/>
                <a:cs typeface="Arial" panose="020B0604020202020204" pitchFamily="34" charset="0"/>
              </a:rPr>
              <a:t>Macrophages (“type I”), B-cells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The cast of characters (simplified): Corrupt Police, Cancer accomplices</a:t>
            </a:r>
          </a:p>
        </p:txBody>
      </p:sp>
      <p:sp>
        <p:nvSpPr>
          <p:cNvPr id="2" name="Content Placeholder 1"/>
          <p:cNvSpPr>
            <a:spLocks noGrp="1"/>
          </p:cNvSpPr>
          <p:nvPr>
            <p:ph idx="1"/>
          </p:nvPr>
        </p:nvSpPr>
        <p:spPr>
          <a:xfrm>
            <a:off x="685800" y="1586164"/>
            <a:ext cx="7772400" cy="4114800"/>
          </a:xfrm>
        </p:spPr>
        <p:txBody>
          <a:bodyPr/>
          <a:lstStyle/>
          <a:p>
            <a:r>
              <a:rPr lang="en-US" sz="2400" dirty="0" smtClean="0">
                <a:solidFill>
                  <a:schemeClr val="accent6">
                    <a:lumMod val="50000"/>
                  </a:schemeClr>
                </a:solidFill>
                <a:latin typeface="Arial" panose="020B0604020202020204" pitchFamily="34" charset="0"/>
                <a:cs typeface="Arial" panose="020B0604020202020204" pitchFamily="34" charset="0"/>
              </a:rPr>
              <a:t>Adaptive immunity</a:t>
            </a:r>
          </a:p>
          <a:p>
            <a:pPr lvl="1"/>
            <a:r>
              <a:rPr lang="en-US" sz="2000" dirty="0" smtClean="0">
                <a:solidFill>
                  <a:srgbClr val="002060"/>
                </a:solidFill>
                <a:latin typeface="Arial" panose="020B0604020202020204" pitchFamily="34" charset="0"/>
                <a:cs typeface="Arial" panose="020B0604020202020204" pitchFamily="34" charset="0"/>
              </a:rPr>
              <a:t>CD4 T-cells of the </a:t>
            </a:r>
            <a:r>
              <a:rPr lang="en-US" sz="2000" dirty="0" err="1" smtClean="0">
                <a:solidFill>
                  <a:srgbClr val="002060"/>
                </a:solidFill>
                <a:latin typeface="Arial" panose="020B0604020202020204" pitchFamily="34" charset="0"/>
                <a:cs typeface="Arial" panose="020B0604020202020204" pitchFamily="34" charset="0"/>
              </a:rPr>
              <a:t>Treg</a:t>
            </a:r>
            <a:r>
              <a:rPr lang="en-US" sz="2000" dirty="0" smtClean="0">
                <a:solidFill>
                  <a:srgbClr val="002060"/>
                </a:solidFill>
                <a:latin typeface="Arial" panose="020B0604020202020204" pitchFamily="34" charset="0"/>
                <a:cs typeface="Arial" panose="020B0604020202020204" pitchFamily="34" charset="0"/>
              </a:rPr>
              <a:t> variety  </a:t>
            </a:r>
            <a:r>
              <a:rPr lang="en-US" sz="2000" dirty="0" smtClean="0">
                <a:latin typeface="Arial" panose="020B0604020202020204" pitchFamily="34" charset="0"/>
                <a:cs typeface="Arial" panose="020B0604020202020204" pitchFamily="34" charset="0"/>
              </a:rPr>
              <a:t>(FOXP3 positive, produce cytokines that suppress CD8 and CD4 Th1 cells) </a:t>
            </a:r>
          </a:p>
          <a:p>
            <a:pPr lvl="1"/>
            <a:r>
              <a:rPr lang="en-US" sz="2000" dirty="0" smtClean="0">
                <a:solidFill>
                  <a:srgbClr val="002060"/>
                </a:solidFill>
                <a:latin typeface="Arial" panose="020B0604020202020204" pitchFamily="34" charset="0"/>
                <a:cs typeface="Arial" panose="020B0604020202020204" pitchFamily="34" charset="0"/>
              </a:rPr>
              <a:t>CD4 T-cells of the Th2 variety </a:t>
            </a:r>
            <a:r>
              <a:rPr lang="en-US" sz="2000" dirty="0" smtClean="0">
                <a:latin typeface="Arial" panose="020B0604020202020204" pitchFamily="34" charset="0"/>
                <a:cs typeface="Arial" panose="020B0604020202020204" pitchFamily="34" charset="0"/>
              </a:rPr>
              <a:t>(produce cytokines that stimulate B-cells and drive an antibody response rather than a cytotoxic response)</a:t>
            </a:r>
          </a:p>
          <a:p>
            <a:pPr lvl="1"/>
            <a:r>
              <a:rPr lang="en-US" sz="2000" dirty="0" smtClean="0">
                <a:solidFill>
                  <a:srgbClr val="002060"/>
                </a:solidFill>
                <a:latin typeface="Arial" panose="020B0604020202020204" pitchFamily="34" charset="0"/>
                <a:cs typeface="Arial" panose="020B0604020202020204" pitchFamily="34" charset="0"/>
              </a:rPr>
              <a:t>CD4 T-cells of the Th17 variety </a:t>
            </a:r>
            <a:r>
              <a:rPr lang="en-US" sz="2000" dirty="0" smtClean="0">
                <a:latin typeface="Arial" panose="020B0604020202020204" pitchFamily="34" charset="0"/>
                <a:cs typeface="Arial" panose="020B0604020202020204" pitchFamily="34" charset="0"/>
              </a:rPr>
              <a:t>(produce IL-17 and are stimulated by IL-23). These cells drive chronic inflammation which actually PROMOTES tumor growth. Several mouse tumor models cannot form in IL-23 or IL-17 KO mice</a:t>
            </a:r>
          </a:p>
          <a:p>
            <a:pPr lvl="1"/>
            <a:r>
              <a:rPr lang="en-US" sz="2000" dirty="0" smtClean="0">
                <a:solidFill>
                  <a:srgbClr val="002060"/>
                </a:solidFill>
                <a:latin typeface="Arial" panose="020B0604020202020204" pitchFamily="34" charset="0"/>
                <a:cs typeface="Arial" panose="020B0604020202020204" pitchFamily="34" charset="0"/>
              </a:rPr>
              <a:t>Eosinophils, neutrophils, basophils </a:t>
            </a:r>
            <a:r>
              <a:rPr lang="en-US" sz="2000" dirty="0" smtClean="0">
                <a:latin typeface="Arial" panose="020B0604020202020204" pitchFamily="34" charset="0"/>
                <a:cs typeface="Arial" panose="020B0604020202020204" pitchFamily="34" charset="0"/>
              </a:rPr>
              <a:t>(promote chronic inflammation)</a:t>
            </a:r>
          </a:p>
        </p:txBody>
      </p:sp>
    </p:spTree>
    <p:extLst>
      <p:ext uri="{BB962C8B-B14F-4D97-AF65-F5344CB8AC3E}">
        <p14:creationId xmlns:p14="http://schemas.microsoft.com/office/powerpoint/2010/main" val="135054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The cast of characters (simplified): Corrupt Police, Cancer accomplices - 2</a:t>
            </a:r>
          </a:p>
        </p:txBody>
      </p:sp>
      <p:sp>
        <p:nvSpPr>
          <p:cNvPr id="2" name="Content Placeholder 1"/>
          <p:cNvSpPr>
            <a:spLocks noGrp="1"/>
          </p:cNvSpPr>
          <p:nvPr>
            <p:ph idx="1"/>
          </p:nvPr>
        </p:nvSpPr>
        <p:spPr>
          <a:xfrm>
            <a:off x="685800" y="1576538"/>
            <a:ext cx="7772400" cy="4114800"/>
          </a:xfrm>
        </p:spPr>
        <p:txBody>
          <a:bodyPr/>
          <a:lstStyle/>
          <a:p>
            <a:r>
              <a:rPr lang="en-US" sz="2400" dirty="0" smtClean="0">
                <a:solidFill>
                  <a:schemeClr val="accent6">
                    <a:lumMod val="50000"/>
                  </a:schemeClr>
                </a:solidFill>
                <a:latin typeface="Arial" panose="020B0604020202020204" pitchFamily="34" charset="0"/>
                <a:cs typeface="Arial" panose="020B0604020202020204" pitchFamily="34" charset="0"/>
              </a:rPr>
              <a:t>Adaptive AND innate immunity</a:t>
            </a:r>
          </a:p>
          <a:p>
            <a:pPr lvl="1"/>
            <a:r>
              <a:rPr lang="en-US" sz="2000" dirty="0">
                <a:solidFill>
                  <a:srgbClr val="002060"/>
                </a:solidFill>
                <a:latin typeface="Arial" panose="020B0604020202020204" pitchFamily="34" charset="0"/>
                <a:cs typeface="Arial" panose="020B0604020202020204" pitchFamily="34" charset="0"/>
              </a:rPr>
              <a:t>Aberrantly matured myeloid cells: MDSC (myeloid-derived suppressor cells). </a:t>
            </a:r>
            <a:r>
              <a:rPr lang="en-US" sz="2000" dirty="0">
                <a:latin typeface="Arial" panose="020B0604020202020204" pitchFamily="34" charset="0"/>
                <a:cs typeface="Arial" panose="020B0604020202020204" pitchFamily="34" charset="0"/>
              </a:rPr>
              <a:t>These cells are produced by the bone </a:t>
            </a:r>
            <a:r>
              <a:rPr lang="en-US" sz="2000" dirty="0" smtClean="0">
                <a:latin typeface="Arial" panose="020B0604020202020204" pitchFamily="34" charset="0"/>
                <a:cs typeface="Arial" panose="020B0604020202020204" pitchFamily="34" charset="0"/>
              </a:rPr>
              <a:t>marrow</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 large numbers and arrest at the </a:t>
            </a:r>
            <a:r>
              <a:rPr lang="en-US" sz="2000" dirty="0" err="1" smtClean="0">
                <a:latin typeface="Arial" panose="020B0604020202020204" pitchFamily="34" charset="0"/>
                <a:cs typeface="Arial" panose="020B0604020202020204" pitchFamily="34" charset="0"/>
              </a:rPr>
              <a:t>promyelocyte</a:t>
            </a:r>
            <a:r>
              <a:rPr lang="en-US" sz="2000" dirty="0" smtClean="0">
                <a:latin typeface="Arial" panose="020B0604020202020204" pitchFamily="34" charset="0"/>
                <a:cs typeface="Arial" panose="020B0604020202020204" pitchFamily="34" charset="0"/>
              </a:rPr>
              <a:t> stage of maturation. They migrate into tumor </a:t>
            </a:r>
            <a:r>
              <a:rPr lang="en-US" sz="2000" dirty="0" err="1" smtClean="0">
                <a:latin typeface="Arial" panose="020B0604020202020204" pitchFamily="34" charset="0"/>
                <a:cs typeface="Arial" panose="020B0604020202020204" pitchFamily="34" charset="0"/>
              </a:rPr>
              <a:t>stromas</a:t>
            </a:r>
            <a:r>
              <a:rPr lang="en-US" sz="2000" dirty="0" smtClean="0">
                <a:latin typeface="Arial" panose="020B0604020202020204" pitchFamily="34" charset="0"/>
                <a:cs typeface="Arial" panose="020B0604020202020204" pitchFamily="34" charset="0"/>
              </a:rPr>
              <a:t> and actively suppress anti-tumor responses. They also stimulate </a:t>
            </a:r>
            <a:r>
              <a:rPr lang="en-US" sz="2000" dirty="0" err="1" smtClean="0">
                <a:latin typeface="Arial" panose="020B0604020202020204" pitchFamily="34" charset="0"/>
                <a:cs typeface="Arial" panose="020B0604020202020204" pitchFamily="34" charset="0"/>
              </a:rPr>
              <a:t>Tregs</a:t>
            </a:r>
            <a:endParaRPr lang="en-US" sz="2000" dirty="0" smtClean="0">
              <a:latin typeface="Arial" panose="020B0604020202020204" pitchFamily="34" charset="0"/>
              <a:cs typeface="Arial" panose="020B0604020202020204" pitchFamily="34" charset="0"/>
            </a:endParaRPr>
          </a:p>
          <a:p>
            <a:pPr lvl="1"/>
            <a:r>
              <a:rPr lang="en-US" sz="2000" dirty="0" smtClean="0">
                <a:solidFill>
                  <a:srgbClr val="002060"/>
                </a:solidFill>
                <a:latin typeface="Arial" panose="020B0604020202020204" pitchFamily="34" charset="0"/>
                <a:cs typeface="Arial" panose="020B0604020202020204" pitchFamily="34" charset="0"/>
              </a:rPr>
              <a:t>Tumor-associated macrophages (TAMs), type II. </a:t>
            </a:r>
            <a:r>
              <a:rPr lang="en-US" sz="2000" dirty="0" smtClean="0">
                <a:latin typeface="Arial" panose="020B0604020202020204" pitchFamily="34" charset="0"/>
                <a:cs typeface="Arial" panose="020B0604020202020204" pitchFamily="34" charset="0"/>
              </a:rPr>
              <a:t>These cells promote chronic inflammation, suppress cytotoxic responses</a:t>
            </a:r>
          </a:p>
          <a:p>
            <a:pPr lvl="1"/>
            <a:r>
              <a:rPr lang="en-US" sz="2000" dirty="0" smtClean="0">
                <a:solidFill>
                  <a:srgbClr val="002060"/>
                </a:solidFill>
                <a:latin typeface="Arial" panose="020B0604020202020204" pitchFamily="34" charset="0"/>
                <a:cs typeface="Arial" panose="020B0604020202020204" pitchFamily="34" charset="0"/>
              </a:rPr>
              <a:t>CAF (Cancer Associated Fibroblasts). </a:t>
            </a:r>
            <a:r>
              <a:rPr lang="en-US" sz="2000" dirty="0" smtClean="0">
                <a:latin typeface="Arial" panose="020B0604020202020204" pitchFamily="34" charset="0"/>
                <a:cs typeface="Arial" panose="020B0604020202020204" pitchFamily="34" charset="0"/>
              </a:rPr>
              <a:t>These cells produce cytokines that promote angiogenesis, attract MDSC, suppress cytotoxic CD8 T-cell responses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399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The Godfather: How Cancer Cells Avoid or Corrupt the Police</a:t>
            </a:r>
          </a:p>
        </p:txBody>
      </p:sp>
      <p:sp>
        <p:nvSpPr>
          <p:cNvPr id="2" name="Content Placeholder 1"/>
          <p:cNvSpPr>
            <a:spLocks noGrp="1"/>
          </p:cNvSpPr>
          <p:nvPr>
            <p:ph idx="1"/>
          </p:nvPr>
        </p:nvSpPr>
        <p:spPr>
          <a:xfrm>
            <a:off x="685800" y="1104900"/>
            <a:ext cx="7772400" cy="4114800"/>
          </a:xfrm>
        </p:spPr>
        <p:txBody>
          <a:bodyPr/>
          <a:lstStyle/>
          <a:p>
            <a:r>
              <a:rPr lang="en-US" sz="2400" dirty="0" smtClean="0">
                <a:solidFill>
                  <a:srgbClr val="002060"/>
                </a:solidFill>
                <a:latin typeface="Arial" panose="020B0604020202020204" pitchFamily="34" charset="0"/>
                <a:cs typeface="Arial" panose="020B0604020202020204" pitchFamily="34" charset="0"/>
              </a:rPr>
              <a:t>Cancers avoid immune destruction by several mechanisms</a:t>
            </a:r>
          </a:p>
          <a:p>
            <a:pPr lvl="1"/>
            <a:r>
              <a:rPr lang="en-US" sz="1600" dirty="0" smtClean="0">
                <a:latin typeface="Arial" panose="020B0604020202020204" pitchFamily="34" charset="0"/>
                <a:cs typeface="Arial" panose="020B0604020202020204" pitchFamily="34" charset="0"/>
              </a:rPr>
              <a:t>Downregulation of MHC, so antigen presentation is reduced</a:t>
            </a:r>
          </a:p>
          <a:p>
            <a:pPr lvl="1"/>
            <a:r>
              <a:rPr lang="en-US" sz="1600" dirty="0" smtClean="0">
                <a:latin typeface="Arial" panose="020B0604020202020204" pitchFamily="34" charset="0"/>
                <a:cs typeface="Arial" panose="020B0604020202020204" pitchFamily="34" charset="0"/>
              </a:rPr>
              <a:t>Production of chemokines, cytokines (VEGF) and metabolic mediators (</a:t>
            </a:r>
            <a:r>
              <a:rPr lang="en-US" sz="1600" dirty="0" smtClean="0">
                <a:latin typeface="Arial" panose="020B0604020202020204" pitchFamily="34" charset="0"/>
                <a:cs typeface="Arial" panose="020B0604020202020204" pitchFamily="34" charset="0"/>
              </a:rPr>
              <a:t>adenosine, </a:t>
            </a:r>
            <a:r>
              <a:rPr lang="en-US" sz="1600" dirty="0" err="1" smtClean="0">
                <a:latin typeface="Arial" panose="020B0604020202020204" pitchFamily="34" charset="0"/>
                <a:cs typeface="Arial" panose="020B0604020202020204" pitchFamily="34" charset="0"/>
              </a:rPr>
              <a:t>kynurenine</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that attract </a:t>
            </a:r>
            <a:r>
              <a:rPr lang="en-US" sz="1600" dirty="0" smtClean="0">
                <a:latin typeface="Arial" panose="020B0604020202020204" pitchFamily="34" charset="0"/>
                <a:cs typeface="Arial" panose="020B0604020202020204" pitchFamily="34" charset="0"/>
              </a:rPr>
              <a:t>MDSC or inhibit T cells</a:t>
            </a: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Stimulation of </a:t>
            </a:r>
            <a:r>
              <a:rPr lang="en-US" sz="1600" dirty="0" err="1" smtClean="0">
                <a:latin typeface="Arial" panose="020B0604020202020204" pitchFamily="34" charset="0"/>
                <a:cs typeface="Arial" panose="020B0604020202020204" pitchFamily="34" charset="0"/>
              </a:rPr>
              <a:t>Tregs</a:t>
            </a: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Stimulation of CAFs</a:t>
            </a:r>
          </a:p>
          <a:p>
            <a:r>
              <a:rPr lang="en-US" sz="2000" dirty="0" smtClean="0">
                <a:solidFill>
                  <a:srgbClr val="002060"/>
                </a:solidFill>
                <a:latin typeface="Arial" panose="020B0604020202020204" pitchFamily="34" charset="0"/>
                <a:cs typeface="Arial" panose="020B0604020202020204" pitchFamily="34" charset="0"/>
              </a:rPr>
              <a:t>In general, cancers act both systemically and locally to promote chronic inflammation, Th17 and Th2 responses and inhibit Th1 responses. The tissue hypoxia that accompanies chronic inflammation also promotes CSCs!</a:t>
            </a:r>
          </a:p>
          <a:p>
            <a:r>
              <a:rPr lang="en-US" sz="2000" dirty="0" smtClean="0">
                <a:solidFill>
                  <a:srgbClr val="002060"/>
                </a:solidFill>
                <a:latin typeface="Arial" panose="020B0604020202020204" pitchFamily="34" charset="0"/>
                <a:cs typeface="Arial" panose="020B0604020202020204" pitchFamily="34" charset="0"/>
              </a:rPr>
              <a:t>Systemic conditions that promote chronic inflammation (e.g., obesity) favor immune avoidance by cancers</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14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The Godfather: How Cancer Cells Avoid or Corrupt the Police - 2</a:t>
            </a:r>
          </a:p>
        </p:txBody>
      </p:sp>
      <p:sp>
        <p:nvSpPr>
          <p:cNvPr id="2" name="Content Placeholder 1"/>
          <p:cNvSpPr>
            <a:spLocks noGrp="1"/>
          </p:cNvSpPr>
          <p:nvPr>
            <p:ph idx="1"/>
          </p:nvPr>
        </p:nvSpPr>
        <p:spPr>
          <a:xfrm>
            <a:off x="685800" y="1371600"/>
            <a:ext cx="7772400" cy="4114800"/>
          </a:xfrm>
        </p:spPr>
        <p:txBody>
          <a:bodyPr/>
          <a:lstStyle/>
          <a:p>
            <a:r>
              <a:rPr lang="en-US" sz="2400" dirty="0" smtClean="0">
                <a:solidFill>
                  <a:srgbClr val="002060"/>
                </a:solidFill>
                <a:latin typeface="Arial" panose="020B0604020202020204" pitchFamily="34" charset="0"/>
                <a:cs typeface="Arial" panose="020B0604020202020204" pitchFamily="34" charset="0"/>
              </a:rPr>
              <a:t>Weak antigens </a:t>
            </a:r>
            <a:r>
              <a:rPr lang="en-US" sz="2400" dirty="0" smtClean="0">
                <a:latin typeface="Arial" panose="020B0604020202020204" pitchFamily="34" charset="0"/>
                <a:cs typeface="Arial" panose="020B0604020202020204" pitchFamily="34" charset="0"/>
              </a:rPr>
              <a:t>tend to induce tolerance rather than a destructive immune response</a:t>
            </a:r>
          </a:p>
          <a:p>
            <a:r>
              <a:rPr lang="en-US" sz="2400" dirty="0" err="1" smtClean="0">
                <a:solidFill>
                  <a:srgbClr val="002060"/>
                </a:solidFill>
                <a:latin typeface="Arial" panose="020B0604020202020204" pitchFamily="34" charset="0"/>
                <a:cs typeface="Arial" panose="020B0604020202020204" pitchFamily="34" charset="0"/>
              </a:rPr>
              <a:t>Anergy</a:t>
            </a:r>
            <a:r>
              <a:rPr lang="en-US" sz="2400" dirty="0" smtClean="0">
                <a:solidFill>
                  <a:srgbClr val="00206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be induced in T-cells when an antigen is presented to them in the absence of co-stimulatory signals or in the presence of checkpoint-inhibitory signals</a:t>
            </a:r>
          </a:p>
          <a:p>
            <a:r>
              <a:rPr lang="en-US" sz="2400" dirty="0" smtClean="0">
                <a:solidFill>
                  <a:srgbClr val="002060"/>
                </a:solidFill>
                <a:latin typeface="Arial" panose="020B0604020202020204" pitchFamily="34" charset="0"/>
                <a:cs typeface="Arial" panose="020B0604020202020204" pitchFamily="34" charset="0"/>
              </a:rPr>
              <a:t>Metabolites </a:t>
            </a:r>
            <a:r>
              <a:rPr lang="en-US" sz="2400" dirty="0" smtClean="0">
                <a:latin typeface="Arial" panose="020B0604020202020204" pitchFamily="34" charset="0"/>
                <a:cs typeface="Arial" panose="020B0604020202020204" pitchFamily="34" charset="0"/>
              </a:rPr>
              <a:t>present in the tumor microenvironment (e.g., adenosine, tryptophan </a:t>
            </a:r>
            <a:r>
              <a:rPr lang="en-US" sz="2400" dirty="0" err="1" smtClean="0">
                <a:latin typeface="Arial" panose="020B0604020202020204" pitchFamily="34" charset="0"/>
                <a:cs typeface="Arial" panose="020B0604020202020204" pitchFamily="34" charset="0"/>
              </a:rPr>
              <a:t>catabolites</a:t>
            </a:r>
            <a:r>
              <a:rPr lang="en-US" sz="2400" dirty="0" smtClean="0">
                <a:latin typeface="Arial" panose="020B0604020202020204" pitchFamily="34" charset="0"/>
                <a:cs typeface="Arial" panose="020B0604020202020204" pitchFamily="34" charset="0"/>
              </a:rPr>
              <a:t>) and/or the absence of nutrients necessary to T-cell proliferation (arginine, tryptophan, glutamine) can lead to </a:t>
            </a:r>
            <a:r>
              <a:rPr lang="en-US" sz="2400" dirty="0" err="1" smtClean="0">
                <a:latin typeface="Arial" panose="020B0604020202020204" pitchFamily="34" charset="0"/>
                <a:cs typeface="Arial" panose="020B0604020202020204" pitchFamily="34" charset="0"/>
              </a:rPr>
              <a:t>anergy</a:t>
            </a:r>
            <a:r>
              <a:rPr lang="en-US" sz="2400" dirty="0" smtClean="0">
                <a:latin typeface="Arial" panose="020B0604020202020204" pitchFamily="34" charset="0"/>
                <a:cs typeface="Arial" panose="020B0604020202020204" pitchFamily="34" charset="0"/>
              </a:rPr>
              <a:t>)</a:t>
            </a:r>
          </a:p>
          <a:p>
            <a:r>
              <a:rPr lang="en-US" sz="2400" dirty="0" smtClean="0">
                <a:solidFill>
                  <a:srgbClr val="002060"/>
                </a:solidFill>
                <a:latin typeface="Arial" panose="020B0604020202020204" pitchFamily="34" charset="0"/>
                <a:cs typeface="Arial" panose="020B0604020202020204" pitchFamily="34" charset="0"/>
              </a:rPr>
              <a:t>A dense extracellular matrix </a:t>
            </a:r>
            <a:r>
              <a:rPr lang="en-US" sz="2400" dirty="0" smtClean="0">
                <a:latin typeface="Arial" panose="020B0604020202020204" pitchFamily="34" charset="0"/>
                <a:cs typeface="Arial" panose="020B0604020202020204" pitchFamily="34" charset="0"/>
              </a:rPr>
              <a:t>can hinder penetration of immune cells in tumor </a:t>
            </a:r>
            <a:r>
              <a:rPr lang="en-US" sz="2400" dirty="0" err="1" smtClean="0">
                <a:latin typeface="Arial" panose="020B0604020202020204" pitchFamily="34" charset="0"/>
                <a:cs typeface="Arial" panose="020B0604020202020204" pitchFamily="34" charset="0"/>
              </a:rPr>
              <a:t>stroma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45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3" name="Picture 55" descr="D:\riyaz\3-MARCH\19.03.2012\images\nri3175-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79425"/>
            <a:ext cx="5715000" cy="5897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9573" y="6519446"/>
            <a:ext cx="4269117"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Gabrilovich</a:t>
            </a:r>
            <a:r>
              <a:rPr lang="en-US" sz="1600" dirty="0" smtClean="0">
                <a:latin typeface="Arial" panose="020B0604020202020204" pitchFamily="34" charset="0"/>
                <a:cs typeface="Arial" panose="020B0604020202020204" pitchFamily="34" charset="0"/>
              </a:rPr>
              <a:t> et al. Nature Immunology (2012) </a:t>
            </a:r>
            <a:endParaRPr lang="en-US" sz="1600" dirty="0">
              <a:latin typeface="Arial" panose="020B0604020202020204" pitchFamily="34" charset="0"/>
              <a:cs typeface="Arial" panose="020B0604020202020204" pitchFamily="34" charset="0"/>
            </a:endParaRPr>
          </a:p>
        </p:txBody>
      </p:sp>
      <p:sp>
        <p:nvSpPr>
          <p:cNvPr id="4" name="Rectangle 2"/>
          <p:cNvSpPr txBox="1">
            <a:spLocks/>
          </p:cNvSpPr>
          <p:nvPr/>
        </p:nvSpPr>
        <p:spPr bwMode="auto">
          <a:xfrm>
            <a:off x="0" y="0"/>
            <a:ext cx="3936733"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3200" dirty="0" smtClean="0">
                <a:solidFill>
                  <a:srgbClr val="C00000"/>
                </a:solidFill>
                <a:latin typeface="Arial" panose="020B0604020202020204" pitchFamily="34" charset="0"/>
                <a:cs typeface="Arial" panose="020B0604020202020204" pitchFamily="34" charset="0"/>
              </a:rPr>
              <a:t>Reminder: Hematopoiesis</a:t>
            </a:r>
          </a:p>
        </p:txBody>
      </p:sp>
    </p:spTree>
    <p:extLst>
      <p:ext uri="{BB962C8B-B14F-4D97-AF65-F5344CB8AC3E}">
        <p14:creationId xmlns:p14="http://schemas.microsoft.com/office/powerpoint/2010/main" val="3881750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t>Figure 1 </a:t>
            </a:r>
          </a:p>
        </p:txBody>
      </p:sp>
      <p:pic>
        <p:nvPicPr>
          <p:cNvPr id="3" name="Picture 2"/>
          <p:cNvPicPr>
            <a:picLocks noChangeAspect="1"/>
          </p:cNvPicPr>
          <p:nvPr/>
        </p:nvPicPr>
        <p:blipFill>
          <a:blip r:embed="rId3"/>
          <a:stretch>
            <a:fillRect/>
          </a:stretch>
        </p:blipFill>
        <p:spPr>
          <a:xfrm>
            <a:off x="66675" y="1757362"/>
            <a:ext cx="9010650" cy="3343275"/>
          </a:xfrm>
          <a:prstGeom prst="rect">
            <a:avLst/>
          </a:prstGeom>
        </p:spPr>
      </p:pic>
      <p:sp>
        <p:nvSpPr>
          <p:cNvPr id="4" name="TextBox 3"/>
          <p:cNvSpPr txBox="1"/>
          <p:nvPr/>
        </p:nvSpPr>
        <p:spPr>
          <a:xfrm>
            <a:off x="3519393" y="6472236"/>
            <a:ext cx="5557932"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Gajewski</a:t>
            </a:r>
            <a:r>
              <a:rPr lang="en-US" sz="1600" dirty="0" smtClean="0">
                <a:latin typeface="Arial" panose="020B0604020202020204" pitchFamily="34" charset="0"/>
                <a:cs typeface="Arial" panose="020B0604020202020204" pitchFamily="34" charset="0"/>
              </a:rPr>
              <a:t> et al. Nature Immunology  14, 1014–1022 (2013) </a:t>
            </a:r>
            <a:endParaRPr 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006" y="245746"/>
            <a:ext cx="7772400" cy="1143000"/>
          </a:xfrm>
        </p:spPr>
        <p:txBody>
          <a:bodyPr/>
          <a:lstStyle/>
          <a:p>
            <a:r>
              <a:rPr lang="en-US" dirty="0" smtClean="0">
                <a:solidFill>
                  <a:srgbClr val="C00000"/>
                </a:solidFill>
                <a:latin typeface="Arial" panose="020B0604020202020204" pitchFamily="34" charset="0"/>
                <a:cs typeface="Arial" panose="020B0604020202020204" pitchFamily="34" charset="0"/>
              </a:rPr>
              <a:t>Immune Escape Mechanisms</a:t>
            </a: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87866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t>Figure 2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594" y="1339850"/>
            <a:ext cx="6246812"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i="1">
                <a:solidFill>
                  <a:srgbClr val="3333CC"/>
                </a:solidFill>
              </a:rPr>
              <a:t>Cancer Cell</a:t>
            </a:r>
            <a:r>
              <a:rPr lang="en-US" altLang="en-US" sz="900">
                <a:solidFill>
                  <a:srgbClr val="3333CC"/>
                </a:solidFill>
              </a:rPr>
              <a:t> 2015 27, 450-461DOI: (10.1016/j.ccell.2015.03.001)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a:solidFill>
                  <a:srgbClr val="3333CC"/>
                </a:solidFill>
              </a:rPr>
              <a:t>Copyright © 2015 Elsevier Inc.</a:t>
            </a:r>
            <a:r>
              <a:rPr lang="en-US" altLang="en-US" sz="900">
                <a:solidFill>
                  <a:srgbClr val="3333CC"/>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txBox="1">
            <a:spLocks/>
          </p:cNvSpPr>
          <p:nvPr/>
        </p:nvSpPr>
        <p:spPr>
          <a:xfrm>
            <a:off x="685006" y="245746"/>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C00000"/>
                </a:solidFill>
                <a:latin typeface="Arial" panose="020B0604020202020204" pitchFamily="34" charset="0"/>
                <a:cs typeface="Arial" panose="020B0604020202020204" pitchFamily="34" charset="0"/>
              </a:rPr>
              <a:t>Immune Escape Mechanisms</a:t>
            </a:r>
            <a:endParaRPr lang="en-US"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37841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t>Figure 1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00" y="1601788"/>
            <a:ext cx="6350000" cy="330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i="1">
                <a:solidFill>
                  <a:srgbClr val="3333CC"/>
                </a:solidFill>
              </a:rPr>
              <a:t>Cancer Cell</a:t>
            </a:r>
            <a:r>
              <a:rPr lang="en-US" altLang="en-US" sz="900">
                <a:solidFill>
                  <a:srgbClr val="3333CC"/>
                </a:solidFill>
              </a:rPr>
              <a:t> 2015 27, 450-461DOI: (10.1016/j.ccell.2015.03.001)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a:solidFill>
                  <a:srgbClr val="3333CC"/>
                </a:solidFill>
              </a:rPr>
              <a:t>Copyright © 2015 Elsevier Inc.</a:t>
            </a:r>
            <a:r>
              <a:rPr lang="en-US" altLang="en-US" sz="900">
                <a:solidFill>
                  <a:srgbClr val="3333CC"/>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txBox="1">
            <a:spLocks/>
          </p:cNvSpPr>
          <p:nvPr/>
        </p:nvSpPr>
        <p:spPr>
          <a:xfrm>
            <a:off x="685006" y="245746"/>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C00000"/>
                </a:solidFill>
                <a:latin typeface="Arial" panose="020B0604020202020204" pitchFamily="34" charset="0"/>
                <a:cs typeface="Arial" panose="020B0604020202020204" pitchFamily="34" charset="0"/>
              </a:rPr>
              <a:t>Immune Escape Mechanisms</a:t>
            </a:r>
            <a:endParaRPr lang="en-US"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7588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4" name="Picture 56" descr="D:\riyaz\3-MARCH\19.03.2012\images\nri3175-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92" y="1241660"/>
            <a:ext cx="3764815" cy="54591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94149"/>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Aberrant differentiation of myeloid cells in tumor </a:t>
            </a:r>
            <a:r>
              <a:rPr lang="en-US" sz="3600" kern="0" dirty="0" err="1" smtClean="0">
                <a:solidFill>
                  <a:srgbClr val="C00000"/>
                </a:solidFill>
                <a:latin typeface="Arial" panose="020B0604020202020204" pitchFamily="34" charset="0"/>
                <a:cs typeface="Arial" panose="020B0604020202020204" pitchFamily="34" charset="0"/>
              </a:rPr>
              <a:t>stroma</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17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latin typeface="Arial" pitchFamily="34" charset="0"/>
                <a:cs typeface="Arial" pitchFamily="34" charset="0"/>
              </a:rPr>
              <a:t>Part III: “The Godfather and the Untouchables”</a:t>
            </a:r>
            <a:endParaRPr lang="en-US" dirty="0">
              <a:solidFill>
                <a:srgbClr val="C00000"/>
              </a:solidFill>
              <a:latin typeface="Arial" pitchFamily="34" charset="0"/>
              <a:cs typeface="Arial"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How cancer cells avoid and corrupt the police – and what to do about 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242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4" name="Picture 56" descr="D:\riyaz\3-MARCH\19.03.2012\images\nri3175-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82115"/>
            <a:ext cx="7620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94149"/>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How cancers modulate macrophage phenotype to generate TAMs</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98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47238173"/>
              </p:ext>
            </p:extLst>
          </p:nvPr>
        </p:nvGraphicFramePr>
        <p:xfrm>
          <a:off x="1074420" y="1289786"/>
          <a:ext cx="6995160" cy="5394960"/>
        </p:xfrm>
        <a:graphic>
          <a:graphicData uri="http://schemas.openxmlformats.org/drawingml/2006/table">
            <a:tbl>
              <a:tblPr firstRow="1" bandRow="1">
                <a:tableStyleId>{5C22544A-7EE6-4342-B048-85BDC9FD1C3A}</a:tableStyleId>
              </a:tblPr>
              <a:tblGrid>
                <a:gridCol w="2032000"/>
                <a:gridCol w="2646680"/>
                <a:gridCol w="2316480"/>
              </a:tblGrid>
              <a:tr h="370840">
                <a:tc>
                  <a:txBody>
                    <a:bodyPr/>
                    <a:lstStyle/>
                    <a:p>
                      <a:r>
                        <a:rPr lang="en-US" dirty="0" smtClean="0">
                          <a:latin typeface="Arial" panose="020B0604020202020204" pitchFamily="34" charset="0"/>
                          <a:cs typeface="Arial" panose="020B0604020202020204" pitchFamily="34" charset="0"/>
                        </a:rPr>
                        <a:t>Strategy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Mechanism, Advantage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Disadvantage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High-dose IL-2</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Stimulates host immune responses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Low response rates</a:t>
                      </a:r>
                    </a:p>
                    <a:p>
                      <a:r>
                        <a:rPr lang="en-US" dirty="0" smtClean="0">
                          <a:latin typeface="Arial" panose="020B0604020202020204" pitchFamily="34" charset="0"/>
                          <a:cs typeface="Arial" panose="020B0604020202020204" pitchFamily="34" charset="0"/>
                        </a:rPr>
                        <a:t>Systemic</a:t>
                      </a:r>
                      <a:r>
                        <a:rPr lang="en-US" baseline="0" dirty="0" smtClean="0">
                          <a:latin typeface="Arial" panose="020B0604020202020204" pitchFamily="34" charset="0"/>
                          <a:cs typeface="Arial" panose="020B0604020202020204" pitchFamily="34" charset="0"/>
                        </a:rPr>
                        <a:t> toxicity</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Interferon alpha</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Stimulates host immune responses – long lasting</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Low response rates</a:t>
                      </a:r>
                    </a:p>
                    <a:p>
                      <a:r>
                        <a:rPr lang="en-US" dirty="0" smtClean="0">
                          <a:latin typeface="Arial" panose="020B0604020202020204" pitchFamily="34" charset="0"/>
                          <a:cs typeface="Arial" panose="020B0604020202020204" pitchFamily="34" charset="0"/>
                        </a:rPr>
                        <a:t>Systemic toxicity</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DC-based</a:t>
                      </a:r>
                      <a:r>
                        <a:rPr lang="en-US" baseline="0" dirty="0" smtClean="0">
                          <a:latin typeface="Arial" panose="020B0604020202020204" pitchFamily="34" charset="0"/>
                          <a:cs typeface="Arial" panose="020B0604020202020204" pitchFamily="34" charset="0"/>
                        </a:rPr>
                        <a:t> vaccines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Stimulate</a:t>
                      </a:r>
                      <a:r>
                        <a:rPr lang="en-US" baseline="0" dirty="0" smtClean="0">
                          <a:latin typeface="Arial" panose="020B0604020202020204" pitchFamily="34" charset="0"/>
                          <a:cs typeface="Arial" panose="020B0604020202020204" pitchFamily="34" charset="0"/>
                        </a:rPr>
                        <a:t> antigen-dependent immunity</a:t>
                      </a:r>
                    </a:p>
                    <a:p>
                      <a:r>
                        <a:rPr lang="en-US" baseline="0" dirty="0" smtClean="0">
                          <a:latin typeface="Arial" panose="020B0604020202020204" pitchFamily="34" charset="0"/>
                          <a:cs typeface="Arial" panose="020B0604020202020204" pitchFamily="34" charset="0"/>
                        </a:rPr>
                        <a:t>Low toxicity</a:t>
                      </a:r>
                    </a:p>
                    <a:p>
                      <a:r>
                        <a:rPr lang="en-US" baseline="0" dirty="0" smtClean="0">
                          <a:latin typeface="Arial" panose="020B0604020202020204" pitchFamily="34" charset="0"/>
                          <a:cs typeface="Arial" panose="020B0604020202020204" pitchFamily="34" charset="0"/>
                        </a:rPr>
                        <a:t>Outpatient administration</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Difficult to standardize, requires extensive ex-vivo manipulations,</a:t>
                      </a:r>
                      <a:r>
                        <a:rPr lang="en-US" baseline="0" dirty="0" smtClean="0">
                          <a:latin typeface="Arial" panose="020B0604020202020204" pitchFamily="34" charset="0"/>
                          <a:cs typeface="Arial" panose="020B0604020202020204" pitchFamily="34" charset="0"/>
                        </a:rPr>
                        <a:t> hence low responses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r h="370840">
                <a:tc>
                  <a:txBody>
                    <a:bodyPr/>
                    <a:lstStyle/>
                    <a:p>
                      <a:r>
                        <a:rPr lang="en-US" dirty="0" smtClean="0">
                          <a:latin typeface="Arial" panose="020B0604020202020204" pitchFamily="34" charset="0"/>
                          <a:cs typeface="Arial" panose="020B0604020202020204" pitchFamily="34" charset="0"/>
                        </a:rPr>
                        <a:t>Adoptive T-cell therapy (TIL or genetically engineered T-cells,</a:t>
                      </a:r>
                      <a:r>
                        <a:rPr lang="en-US" baseline="0" dirty="0" smtClean="0">
                          <a:latin typeface="Arial" panose="020B0604020202020204" pitchFamily="34" charset="0"/>
                          <a:cs typeface="Arial" panose="020B0604020202020204" pitchFamily="34" charset="0"/>
                        </a:rPr>
                        <a:t> CARs)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Does not require</a:t>
                      </a:r>
                      <a:r>
                        <a:rPr lang="en-US" baseline="0" dirty="0" smtClean="0">
                          <a:latin typeface="Arial" panose="020B0604020202020204" pitchFamily="34" charset="0"/>
                          <a:cs typeface="Arial" panose="020B0604020202020204" pitchFamily="34" charset="0"/>
                        </a:rPr>
                        <a:t> tolerance breaking</a:t>
                      </a:r>
                    </a:p>
                    <a:p>
                      <a:r>
                        <a:rPr lang="en-US" baseline="0" dirty="0" smtClean="0">
                          <a:latin typeface="Arial" panose="020B0604020202020204" pitchFamily="34" charset="0"/>
                          <a:cs typeface="Arial" panose="020B0604020202020204" pitchFamily="34" charset="0"/>
                        </a:rPr>
                        <a:t>High affinity</a:t>
                      </a:r>
                    </a:p>
                    <a:p>
                      <a:r>
                        <a:rPr lang="en-US" baseline="0" dirty="0" err="1" smtClean="0">
                          <a:latin typeface="Arial" panose="020B0604020202020204" pitchFamily="34" charset="0"/>
                          <a:cs typeface="Arial" panose="020B0604020202020204" pitchFamily="34" charset="0"/>
                        </a:rPr>
                        <a:t>Lymphodepletion</a:t>
                      </a:r>
                      <a:r>
                        <a:rPr lang="en-US" baseline="0" dirty="0" smtClean="0">
                          <a:latin typeface="Arial" panose="020B0604020202020204" pitchFamily="34" charset="0"/>
                          <a:cs typeface="Arial" panose="020B0604020202020204" pitchFamily="34" charset="0"/>
                        </a:rPr>
                        <a:t> conditioning increases efficacy</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Expensive,</a:t>
                      </a:r>
                      <a:r>
                        <a:rPr lang="en-US" baseline="0" dirty="0" smtClean="0">
                          <a:latin typeface="Arial" panose="020B0604020202020204" pitchFamily="34" charset="0"/>
                          <a:cs typeface="Arial" panose="020B0604020202020204" pitchFamily="34" charset="0"/>
                        </a:rPr>
                        <a:t> extensive ex vivo manipulations of cells, requires time, risk of toxicity</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bl>
          </a:graphicData>
        </a:graphic>
      </p:graphicFrame>
      <p:sp>
        <p:nvSpPr>
          <p:cNvPr id="3" name="Title 1"/>
          <p:cNvSpPr txBox="1">
            <a:spLocks/>
          </p:cNvSpPr>
          <p:nvPr/>
        </p:nvSpPr>
        <p:spPr>
          <a:xfrm>
            <a:off x="1" y="94149"/>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Cancer immunotherapy is a growing field of clinical research</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369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9532564"/>
              </p:ext>
            </p:extLst>
          </p:nvPr>
        </p:nvGraphicFramePr>
        <p:xfrm>
          <a:off x="1074420" y="1183640"/>
          <a:ext cx="6995160" cy="5577840"/>
        </p:xfrm>
        <a:graphic>
          <a:graphicData uri="http://schemas.openxmlformats.org/drawingml/2006/table">
            <a:tbl>
              <a:tblPr firstRow="1" bandRow="1">
                <a:tableStyleId>{5C22544A-7EE6-4342-B048-85BDC9FD1C3A}</a:tableStyleId>
              </a:tblPr>
              <a:tblGrid>
                <a:gridCol w="2419551"/>
                <a:gridCol w="2685448"/>
                <a:gridCol w="1890161"/>
              </a:tblGrid>
              <a:tr h="370840">
                <a:tc>
                  <a:txBody>
                    <a:bodyPr/>
                    <a:lstStyle/>
                    <a:p>
                      <a:r>
                        <a:rPr lang="en-US" dirty="0" smtClean="0">
                          <a:latin typeface="Arial" panose="020B0604020202020204" pitchFamily="34" charset="0"/>
                          <a:cs typeface="Arial" panose="020B0604020202020204" pitchFamily="34" charset="0"/>
                        </a:rPr>
                        <a:t>Strategy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Mechanism, Advantage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Disadvantage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CTLA-4 </a:t>
                      </a:r>
                      <a:r>
                        <a:rPr lang="en-US" dirty="0" err="1" smtClean="0">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r>
                        <a:rPr lang="en-US" dirty="0" smtClean="0">
                          <a:latin typeface="Arial" panose="020B0604020202020204" pitchFamily="34" charset="0"/>
                          <a:cs typeface="Arial" panose="020B0604020202020204" pitchFamily="34" charset="0"/>
                        </a:rPr>
                        <a:t>Stimulates pre-existing  immune responses, may initiate new ones</a:t>
                      </a:r>
                    </a:p>
                    <a:p>
                      <a:r>
                        <a:rPr lang="en-US" dirty="0" smtClean="0">
                          <a:latin typeface="Arial" panose="020B0604020202020204" pitchFamily="34" charset="0"/>
                          <a:cs typeface="Arial" panose="020B0604020202020204" pitchFamily="34" charset="0"/>
                        </a:rPr>
                        <a:t>Has shown survival</a:t>
                      </a:r>
                      <a:r>
                        <a:rPr lang="en-US" baseline="0" dirty="0" smtClean="0">
                          <a:latin typeface="Arial" panose="020B0604020202020204" pitchFamily="34" charset="0"/>
                          <a:cs typeface="Arial" panose="020B0604020202020204" pitchFamily="34" charset="0"/>
                        </a:rPr>
                        <a:t> benefit in clinic</a:t>
                      </a:r>
                    </a:p>
                    <a:p>
                      <a:r>
                        <a:rPr lang="en-US" baseline="0" dirty="0" smtClean="0">
                          <a:latin typeface="Arial" panose="020B0604020202020204" pitchFamily="34" charset="0"/>
                          <a:cs typeface="Arial" panose="020B0604020202020204" pitchFamily="34" charset="0"/>
                        </a:rPr>
                        <a:t>Relatively easy to manufacture </a:t>
                      </a:r>
                      <a:r>
                        <a:rPr lang="en-US" baseline="0" dirty="0" err="1" smtClean="0">
                          <a:latin typeface="Arial" panose="020B0604020202020204" pitchFamily="34" charset="0"/>
                          <a:cs typeface="Arial" panose="020B0604020202020204" pitchFamily="34" charset="0"/>
                        </a:rPr>
                        <a:t>mAbs</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r>
                        <a:rPr lang="en-US" dirty="0" smtClean="0">
                          <a:latin typeface="Arial" panose="020B0604020202020204" pitchFamily="34" charset="0"/>
                          <a:cs typeface="Arial" panose="020B0604020202020204" pitchFamily="34" charset="0"/>
                        </a:rPr>
                        <a:t>Inconsistent</a:t>
                      </a:r>
                      <a:r>
                        <a:rPr lang="en-US" baseline="0" dirty="0" smtClean="0">
                          <a:latin typeface="Arial" panose="020B0604020202020204" pitchFamily="34" charset="0"/>
                          <a:cs typeface="Arial" panose="020B0604020202020204" pitchFamily="34" charset="0"/>
                        </a:rPr>
                        <a:t> response rates, significant toxicity in a large fraction of patients</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r>
              <a:tr h="370840">
                <a:tc>
                  <a:txBody>
                    <a:bodyPr/>
                    <a:lstStyle/>
                    <a:p>
                      <a:r>
                        <a:rPr lang="en-US" dirty="0" smtClean="0">
                          <a:latin typeface="Arial" panose="020B0604020202020204" pitchFamily="34" charset="0"/>
                          <a:cs typeface="Arial" panose="020B0604020202020204" pitchFamily="34" charset="0"/>
                        </a:rPr>
                        <a:t>PD1,</a:t>
                      </a:r>
                      <a:r>
                        <a:rPr lang="en-US" baseline="0" dirty="0" smtClean="0">
                          <a:latin typeface="Arial" panose="020B0604020202020204" pitchFamily="34" charset="0"/>
                          <a:cs typeface="Arial" panose="020B0604020202020204" pitchFamily="34" charset="0"/>
                        </a:rPr>
                        <a:t> PDL-1 </a:t>
                      </a:r>
                      <a:r>
                        <a:rPr lang="en-US" baseline="0" dirty="0" err="1" smtClean="0">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r>
                        <a:rPr lang="en-US" dirty="0" smtClean="0">
                          <a:latin typeface="Arial" panose="020B0604020202020204" pitchFamily="34" charset="0"/>
                          <a:cs typeface="Arial" panose="020B0604020202020204" pitchFamily="34" charset="0"/>
                        </a:rPr>
                        <a:t>Stimulates host immune responses – long lasting</a:t>
                      </a:r>
                    </a:p>
                    <a:p>
                      <a:r>
                        <a:rPr lang="en-US" dirty="0" smtClean="0">
                          <a:latin typeface="Arial" panose="020B0604020202020204" pitchFamily="34" charset="0"/>
                          <a:cs typeface="Arial" panose="020B0604020202020204" pitchFamily="34" charset="0"/>
                        </a:rPr>
                        <a:t>Has shown benefit in different cancer types,</a:t>
                      </a:r>
                      <a:r>
                        <a:rPr lang="en-US" baseline="0" dirty="0" smtClean="0">
                          <a:latin typeface="Arial" panose="020B0604020202020204" pitchFamily="34" charset="0"/>
                          <a:cs typeface="Arial" panose="020B0604020202020204" pitchFamily="34" charset="0"/>
                        </a:rPr>
                        <a:t> long lasting effects, less toxic than CTLA-4 </a:t>
                      </a:r>
                      <a:r>
                        <a:rPr lang="en-US" baseline="0" dirty="0" err="1" smtClean="0">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r>
                        <a:rPr lang="en-US" dirty="0" smtClean="0">
                          <a:latin typeface="Arial" panose="020B0604020202020204" pitchFamily="34" charset="0"/>
                          <a:cs typeface="Arial" panose="020B0604020202020204" pitchFamily="34" charset="0"/>
                        </a:rPr>
                        <a:t>Only a fraction of patients respond</a:t>
                      </a:r>
                      <a:endParaRPr lang="en-US" dirty="0">
                        <a:latin typeface="Arial" panose="020B0604020202020204" pitchFamily="34" charset="0"/>
                        <a:cs typeface="Arial" panose="020B0604020202020204" pitchFamily="34" charset="0"/>
                      </a:endParaRPr>
                    </a:p>
                  </a:txBody>
                  <a:tcPr>
                    <a:solidFill>
                      <a:schemeClr val="bg2">
                        <a:lumMod val="60000"/>
                        <a:lumOff val="40000"/>
                      </a:schemeClr>
                    </a:solidFill>
                  </a:tcPr>
                </a:tc>
              </a:tr>
              <a:tr h="370840">
                <a:tc>
                  <a:txBody>
                    <a:bodyPr/>
                    <a:lstStyle/>
                    <a:p>
                      <a:r>
                        <a:rPr lang="en-US" dirty="0" smtClean="0">
                          <a:latin typeface="Arial" panose="020B0604020202020204" pitchFamily="34" charset="0"/>
                          <a:cs typeface="Arial" panose="020B0604020202020204" pitchFamily="34" charset="0"/>
                        </a:rPr>
                        <a:t>Combination immunotherapy (immune checkpoint blockade plus other)</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Possibility of increased efficacy</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Possibility of increased toxicity</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bl>
          </a:graphicData>
        </a:graphic>
      </p:graphicFrame>
      <p:sp>
        <p:nvSpPr>
          <p:cNvPr id="3" name="Title 1"/>
          <p:cNvSpPr txBox="1">
            <a:spLocks/>
          </p:cNvSpPr>
          <p:nvPr/>
        </p:nvSpPr>
        <p:spPr>
          <a:xfrm>
            <a:off x="1" y="4697"/>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Cancer immunotherapy is a growing field of clinical research -2</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837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51013489"/>
              </p:ext>
            </p:extLst>
          </p:nvPr>
        </p:nvGraphicFramePr>
        <p:xfrm>
          <a:off x="1074420" y="1267460"/>
          <a:ext cx="6995160" cy="4754880"/>
        </p:xfrm>
        <a:graphic>
          <a:graphicData uri="http://schemas.openxmlformats.org/drawingml/2006/table">
            <a:tbl>
              <a:tblPr firstRow="1" bandRow="1">
                <a:tableStyleId>{5C22544A-7EE6-4342-B048-85BDC9FD1C3A}</a:tableStyleId>
              </a:tblPr>
              <a:tblGrid>
                <a:gridCol w="2032000"/>
                <a:gridCol w="2646680"/>
                <a:gridCol w="2316480"/>
              </a:tblGrid>
              <a:tr h="370840">
                <a:tc>
                  <a:txBody>
                    <a:bodyPr/>
                    <a:lstStyle/>
                    <a:p>
                      <a:r>
                        <a:rPr lang="en-US" dirty="0" smtClean="0">
                          <a:latin typeface="Arial" panose="020B0604020202020204" pitchFamily="34" charset="0"/>
                          <a:cs typeface="Arial" panose="020B0604020202020204" pitchFamily="34" charset="0"/>
                        </a:rPr>
                        <a:t>Strategy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Mechanism, Advantage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Disadvantage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IDO inhibitors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Decrease immune suppression by tryptophan</a:t>
                      </a:r>
                      <a:r>
                        <a:rPr lang="en-US" baseline="0" dirty="0" smtClean="0">
                          <a:latin typeface="Arial" panose="020B0604020202020204" pitchFamily="34" charset="0"/>
                          <a:cs typeface="Arial" panose="020B0604020202020204" pitchFamily="34" charset="0"/>
                        </a:rPr>
                        <a:t> metabolites and lack of tryptophan</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Most</a:t>
                      </a:r>
                      <a:r>
                        <a:rPr lang="en-US" baseline="0" dirty="0" smtClean="0">
                          <a:latin typeface="Arial" panose="020B0604020202020204" pitchFamily="34" charset="0"/>
                          <a:cs typeface="Arial" panose="020B0604020202020204" pitchFamily="34" charset="0"/>
                        </a:rPr>
                        <a:t> likely not sufficient as single agent</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Adenosine</a:t>
                      </a:r>
                      <a:r>
                        <a:rPr lang="en-US" baseline="0" dirty="0" smtClean="0">
                          <a:latin typeface="Arial" panose="020B0604020202020204" pitchFamily="34" charset="0"/>
                          <a:cs typeface="Arial" panose="020B0604020202020204" pitchFamily="34" charset="0"/>
                        </a:rPr>
                        <a:t> receptor inhibitors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A2A receptors on T-cells</a:t>
                      </a:r>
                    </a:p>
                    <a:p>
                      <a:r>
                        <a:rPr lang="en-US" dirty="0" smtClean="0">
                          <a:latin typeface="Arial" panose="020B0604020202020204" pitchFamily="34" charset="0"/>
                          <a:cs typeface="Arial" panose="020B0604020202020204" pitchFamily="34" charset="0"/>
                        </a:rPr>
                        <a:t>A2B receptors</a:t>
                      </a:r>
                      <a:r>
                        <a:rPr lang="en-US" baseline="0" dirty="0" smtClean="0">
                          <a:latin typeface="Arial" panose="020B0604020202020204" pitchFamily="34" charset="0"/>
                          <a:cs typeface="Arial" panose="020B0604020202020204" pitchFamily="34" charset="0"/>
                        </a:rPr>
                        <a:t> on MDSC, other stromal cells</a:t>
                      </a:r>
                    </a:p>
                    <a:p>
                      <a:r>
                        <a:rPr lang="en-US" baseline="0" dirty="0" smtClean="0">
                          <a:latin typeface="Arial" panose="020B0604020202020204" pitchFamily="34" charset="0"/>
                          <a:cs typeface="Arial" panose="020B0604020202020204" pitchFamily="34" charset="0"/>
                        </a:rPr>
                        <a:t>Can decrease immune suppression</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Still in early experimental stages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FAO</a:t>
                      </a:r>
                      <a:r>
                        <a:rPr lang="en-US" baseline="0" dirty="0" smtClean="0">
                          <a:latin typeface="Arial" panose="020B0604020202020204" pitchFamily="34" charset="0"/>
                          <a:cs typeface="Arial" panose="020B0604020202020204" pitchFamily="34" charset="0"/>
                        </a:rPr>
                        <a:t> inhibitors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Suppress fatty acid beta oxidation, required for MDSC action in stroma</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Still in early</a:t>
                      </a:r>
                      <a:r>
                        <a:rPr lang="en-US" baseline="0" dirty="0" smtClean="0">
                          <a:latin typeface="Arial" panose="020B0604020202020204" pitchFamily="34" charset="0"/>
                          <a:cs typeface="Arial" panose="020B0604020202020204" pitchFamily="34" charset="0"/>
                        </a:rPr>
                        <a:t> experimental stages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bl>
          </a:graphicData>
        </a:graphic>
      </p:graphicFrame>
      <p:sp>
        <p:nvSpPr>
          <p:cNvPr id="3" name="Title 1"/>
          <p:cNvSpPr txBox="1">
            <a:spLocks/>
          </p:cNvSpPr>
          <p:nvPr/>
        </p:nvSpPr>
        <p:spPr>
          <a:xfrm>
            <a:off x="1" y="94149"/>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Cancer immunotherapy is a growing field of clinical research -3</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00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62942986"/>
              </p:ext>
            </p:extLst>
          </p:nvPr>
        </p:nvGraphicFramePr>
        <p:xfrm>
          <a:off x="1074420" y="1303020"/>
          <a:ext cx="6995160" cy="5394960"/>
        </p:xfrm>
        <a:graphic>
          <a:graphicData uri="http://schemas.openxmlformats.org/drawingml/2006/table">
            <a:tbl>
              <a:tblPr firstRow="1" bandRow="1">
                <a:tableStyleId>{5C22544A-7EE6-4342-B048-85BDC9FD1C3A}</a:tableStyleId>
              </a:tblPr>
              <a:tblGrid>
                <a:gridCol w="2032000"/>
                <a:gridCol w="2646680"/>
                <a:gridCol w="2316480"/>
              </a:tblGrid>
              <a:tr h="370840">
                <a:tc>
                  <a:txBody>
                    <a:bodyPr/>
                    <a:lstStyle/>
                    <a:p>
                      <a:r>
                        <a:rPr lang="en-US" dirty="0" smtClean="0">
                          <a:latin typeface="Arial" panose="020B0604020202020204" pitchFamily="34" charset="0"/>
                          <a:cs typeface="Arial" panose="020B0604020202020204" pitchFamily="34" charset="0"/>
                        </a:rPr>
                        <a:t>Strategy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Mechanism, Advantage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Disadvantage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KIR</a:t>
                      </a:r>
                      <a:r>
                        <a:rPr lang="en-US" baseline="0" dirty="0" smtClean="0">
                          <a:latin typeface="Arial" panose="020B0604020202020204" pitchFamily="34" charset="0"/>
                          <a:cs typeface="Arial" panose="020B0604020202020204" pitchFamily="34" charset="0"/>
                        </a:rPr>
                        <a:t> blocking </a:t>
                      </a:r>
                      <a:r>
                        <a:rPr lang="en-US" baseline="0" dirty="0" err="1" smtClean="0">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Can enhance NK functions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Still in early experimental stages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Allogeneic NK cells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Can kill “non-self”</a:t>
                      </a:r>
                      <a:r>
                        <a:rPr lang="en-US" baseline="0" dirty="0" smtClean="0">
                          <a:latin typeface="Arial" panose="020B0604020202020204" pitchFamily="34" charset="0"/>
                          <a:cs typeface="Arial" panose="020B0604020202020204" pitchFamily="34" charset="0"/>
                        </a:rPr>
                        <a:t> tumor cells more effectively</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Can cause GVHD, can kill host APCs too</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smtClean="0">
                          <a:latin typeface="Arial" panose="020B0604020202020204" pitchFamily="34" charset="0"/>
                          <a:cs typeface="Arial" panose="020B0604020202020204" pitchFamily="34" charset="0"/>
                        </a:rPr>
                        <a:t>Allogeneic, genetically engineered NK cells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Can include “suicide” gene for safety</a:t>
                      </a:r>
                      <a:r>
                        <a:rPr lang="en-US" baseline="0" dirty="0" smtClean="0">
                          <a:latin typeface="Arial" panose="020B0604020202020204" pitchFamily="34" charset="0"/>
                          <a:cs typeface="Arial" panose="020B0604020202020204" pitchFamily="34" charset="0"/>
                        </a:rPr>
                        <a:t> purposes, enhanced efficacy</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dirty="0" smtClean="0">
                          <a:latin typeface="Arial" panose="020B0604020202020204" pitchFamily="34" charset="0"/>
                          <a:cs typeface="Arial" panose="020B0604020202020204" pitchFamily="34" charset="0"/>
                        </a:rPr>
                        <a:t>Still in early</a:t>
                      </a:r>
                      <a:r>
                        <a:rPr lang="en-US" baseline="0" dirty="0" smtClean="0">
                          <a:latin typeface="Arial" panose="020B0604020202020204" pitchFamily="34" charset="0"/>
                          <a:cs typeface="Arial" panose="020B0604020202020204" pitchFamily="34" charset="0"/>
                        </a:rPr>
                        <a:t> experimental stages</a:t>
                      </a:r>
                      <a:endParaRPr lang="en-US" dirty="0">
                        <a:latin typeface="Arial" panose="020B0604020202020204" pitchFamily="34" charset="0"/>
                        <a:cs typeface="Arial" panose="020B0604020202020204" pitchFamily="34" charset="0"/>
                      </a:endParaRPr>
                    </a:p>
                  </a:txBody>
                  <a:tcPr>
                    <a:solidFill>
                      <a:schemeClr val="bg1">
                        <a:lumMod val="75000"/>
                      </a:schemeClr>
                    </a:solidFill>
                  </a:tcPr>
                </a:tc>
              </a:tr>
              <a:tr h="370840">
                <a:tc>
                  <a:txBody>
                    <a:bodyPr/>
                    <a:lstStyle/>
                    <a:p>
                      <a:r>
                        <a:rPr lang="en-US" dirty="0" err="1" smtClean="0">
                          <a:latin typeface="Arial" panose="020B0604020202020204" pitchFamily="34" charset="0"/>
                          <a:cs typeface="Arial" panose="020B0604020202020204" pitchFamily="34" charset="0"/>
                        </a:rPr>
                        <a:t>Oncolytic</a:t>
                      </a:r>
                      <a:r>
                        <a:rPr lang="en-US" dirty="0" smtClean="0">
                          <a:latin typeface="Arial" panose="020B0604020202020204" pitchFamily="34" charset="0"/>
                          <a:cs typeface="Arial" panose="020B0604020202020204" pitchFamily="34" charset="0"/>
                        </a:rPr>
                        <a:t> Viruses</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Can be genetically engineered in vitro,</a:t>
                      </a:r>
                      <a:r>
                        <a:rPr lang="en-US" baseline="0" dirty="0" smtClean="0">
                          <a:latin typeface="Arial" panose="020B0604020202020204" pitchFamily="34" charset="0"/>
                          <a:cs typeface="Arial" panose="020B0604020202020204" pitchFamily="34" charset="0"/>
                        </a:rPr>
                        <a:t> immunogenicity can be exploited. One product FDA-approved</a:t>
                      </a:r>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dirty="0" smtClean="0">
                          <a:latin typeface="Arial" panose="020B0604020202020204" pitchFamily="34" charset="0"/>
                          <a:cs typeface="Arial" panose="020B0604020202020204" pitchFamily="34" charset="0"/>
                        </a:rPr>
                        <a:t>Complex manufacturing,</a:t>
                      </a:r>
                      <a:r>
                        <a:rPr lang="en-US" baseline="0" dirty="0" smtClean="0">
                          <a:latin typeface="Arial" panose="020B0604020202020204" pitchFamily="34" charset="0"/>
                          <a:cs typeface="Arial" panose="020B0604020202020204" pitchFamily="34" charset="0"/>
                        </a:rPr>
                        <a:t> repeat administration can be a problem due to neutralizing Abs</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bl>
          </a:graphicData>
        </a:graphic>
      </p:graphicFrame>
      <p:sp>
        <p:nvSpPr>
          <p:cNvPr id="3" name="Title 1"/>
          <p:cNvSpPr txBox="1">
            <a:spLocks/>
          </p:cNvSpPr>
          <p:nvPr/>
        </p:nvSpPr>
        <p:spPr>
          <a:xfrm>
            <a:off x="1" y="3151"/>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kern="0" dirty="0" smtClean="0">
                <a:solidFill>
                  <a:srgbClr val="C00000"/>
                </a:solidFill>
                <a:latin typeface="Arial" panose="020B0604020202020204" pitchFamily="34" charset="0"/>
                <a:cs typeface="Arial" panose="020B0604020202020204" pitchFamily="34" charset="0"/>
              </a:rPr>
              <a:t>Cancer immunotherapy is a growing field of clinical research -4</a:t>
            </a:r>
            <a:endParaRPr lang="en-US" sz="3600" kern="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494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1" name="Picture 53" descr="D:\riyaz\3-MARCH\19.03.2012\images\nri3174-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192" y="381000"/>
            <a:ext cx="3886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20791" y="6519446"/>
            <a:ext cx="3523209"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Vivier</a:t>
            </a:r>
            <a:r>
              <a:rPr lang="en-US" sz="1600" dirty="0" smtClean="0">
                <a:latin typeface="Arial" panose="020B0604020202020204" pitchFamily="34" charset="0"/>
                <a:cs typeface="Arial" panose="020B0604020202020204" pitchFamily="34" charset="0"/>
              </a:rPr>
              <a:t> al. Nature Immunology (2012) </a:t>
            </a:r>
            <a:endParaRPr lang="en-US" sz="1600" dirty="0">
              <a:latin typeface="Arial" panose="020B0604020202020204" pitchFamily="34" charset="0"/>
              <a:cs typeface="Arial" panose="020B0604020202020204" pitchFamily="34" charset="0"/>
            </a:endParaRPr>
          </a:p>
        </p:txBody>
      </p:sp>
      <p:sp>
        <p:nvSpPr>
          <p:cNvPr id="4" name="Rectangle 2"/>
          <p:cNvSpPr txBox="1">
            <a:spLocks/>
          </p:cNvSpPr>
          <p:nvPr/>
        </p:nvSpPr>
        <p:spPr bwMode="auto">
          <a:xfrm>
            <a:off x="0" y="5214"/>
            <a:ext cx="3936733"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3200" dirty="0" smtClean="0">
                <a:solidFill>
                  <a:srgbClr val="C00000"/>
                </a:solidFill>
                <a:latin typeface="Arial" panose="020B0604020202020204" pitchFamily="34" charset="0"/>
                <a:cs typeface="Arial" panose="020B0604020202020204" pitchFamily="34" charset="0"/>
              </a:rPr>
              <a:t>Exploiting </a:t>
            </a:r>
            <a:r>
              <a:rPr lang="en-US" sz="3200" dirty="0" err="1" smtClean="0">
                <a:solidFill>
                  <a:srgbClr val="C00000"/>
                </a:solidFill>
                <a:latin typeface="Arial" panose="020B0604020202020204" pitchFamily="34" charset="0"/>
                <a:cs typeface="Arial" panose="020B0604020202020204" pitchFamily="34" charset="0"/>
              </a:rPr>
              <a:t>iLCs</a:t>
            </a:r>
            <a:r>
              <a:rPr lang="en-US" sz="3200" dirty="0" smtClean="0">
                <a:solidFill>
                  <a:srgbClr val="C00000"/>
                </a:solidFill>
                <a:latin typeface="Arial" panose="020B0604020202020204" pitchFamily="34" charset="0"/>
                <a:cs typeface="Arial" panose="020B0604020202020204" pitchFamily="34" charset="0"/>
              </a:rPr>
              <a:t> for cancer therapy</a:t>
            </a:r>
          </a:p>
        </p:txBody>
      </p:sp>
    </p:spTree>
    <p:extLst>
      <p:ext uri="{BB962C8B-B14F-4D97-AF65-F5344CB8AC3E}">
        <p14:creationId xmlns:p14="http://schemas.microsoft.com/office/powerpoint/2010/main" val="1231313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2" name="Picture 54" descr="D:\riyaz\3-MARCH\19.03.2012\images\nri3174-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152400"/>
            <a:ext cx="5578475" cy="655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19446"/>
            <a:ext cx="3523209"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Vivier</a:t>
            </a:r>
            <a:r>
              <a:rPr lang="en-US" sz="1600" dirty="0" smtClean="0">
                <a:latin typeface="Arial" panose="020B0604020202020204" pitchFamily="34" charset="0"/>
                <a:cs typeface="Arial" panose="020B0604020202020204" pitchFamily="34" charset="0"/>
              </a:rPr>
              <a:t> al. Nature Immunology (2012)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876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4" name="Picture 56" descr="D:\riyaz\3-MARCH\15.03.2012\NRC_ISSUE\images\nrc3240-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11" y="502920"/>
            <a:ext cx="3442577" cy="5516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6273225"/>
            <a:ext cx="4572000" cy="584775"/>
          </a:xfrm>
          <a:prstGeom prst="rect">
            <a:avLst/>
          </a:prstGeom>
        </p:spPr>
        <p:txBody>
          <a:bodyPr>
            <a:spAutoFit/>
          </a:bodyPr>
          <a:lstStyle/>
          <a:p>
            <a:r>
              <a:rPr lang="en-US" sz="1600" dirty="0" err="1" smtClean="0">
                <a:latin typeface="Arial" panose="020B0604020202020204" pitchFamily="34" charset="0"/>
                <a:cs typeface="Arial" panose="020B0604020202020204" pitchFamily="34" charset="0"/>
              </a:rPr>
              <a:t>Palucka</a:t>
            </a:r>
            <a:r>
              <a:rPr lang="en-US" sz="1600" dirty="0" smtClean="0">
                <a:latin typeface="Arial" panose="020B0604020202020204" pitchFamily="34" charset="0"/>
                <a:cs typeface="Arial" panose="020B0604020202020204" pitchFamily="34" charset="0"/>
              </a:rPr>
              <a:t> and </a:t>
            </a:r>
            <a:r>
              <a:rPr lang="en-US" sz="1600" dirty="0" err="1" smtClean="0">
                <a:latin typeface="Arial" panose="020B0604020202020204" pitchFamily="34" charset="0"/>
                <a:cs typeface="Arial" panose="020B0604020202020204" pitchFamily="34" charset="0"/>
              </a:rPr>
              <a:t>Banchereau</a:t>
            </a:r>
            <a:r>
              <a:rPr lang="en-US" sz="1600" dirty="0" smtClean="0">
                <a:latin typeface="Arial" panose="020B0604020202020204" pitchFamily="34" charset="0"/>
                <a:cs typeface="Arial" panose="020B0604020202020204" pitchFamily="34" charset="0"/>
              </a:rPr>
              <a:t>, Nature </a:t>
            </a:r>
            <a:r>
              <a:rPr lang="en-US" sz="1600" dirty="0">
                <a:latin typeface="Arial" panose="020B0604020202020204" pitchFamily="34" charset="0"/>
                <a:cs typeface="Arial" panose="020B0604020202020204" pitchFamily="34" charset="0"/>
              </a:rPr>
              <a:t>Reviews Cancer 12, 265-277 (April </a:t>
            </a:r>
            <a:r>
              <a:rPr lang="en-US" sz="1600" dirty="0" smtClean="0">
                <a:latin typeface="Arial" panose="020B0604020202020204" pitchFamily="34" charset="0"/>
                <a:cs typeface="Arial" panose="020B0604020202020204" pitchFamily="34" charset="0"/>
              </a:rPr>
              <a:t>2012)</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520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4487" y="6519446"/>
            <a:ext cx="383951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Farkona</a:t>
            </a:r>
            <a:r>
              <a:rPr lang="en-US" sz="1600" dirty="0" smtClean="0">
                <a:latin typeface="Arial" panose="020B0604020202020204" pitchFamily="34" charset="0"/>
                <a:cs typeface="Arial" panose="020B0604020202020204" pitchFamily="34" charset="0"/>
              </a:rPr>
              <a:t> et al. </a:t>
            </a:r>
            <a:r>
              <a:rPr lang="en-US" sz="1600" dirty="0">
                <a:latin typeface="Arial" panose="020B0604020202020204" pitchFamily="34" charset="0"/>
                <a:cs typeface="Arial" panose="020B0604020202020204" pitchFamily="34" charset="0"/>
              </a:rPr>
              <a:t>BMC Med. 2016; 14: 73.  </a:t>
            </a:r>
          </a:p>
        </p:txBody>
      </p:sp>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DC vaccines (e.g., </a:t>
            </a:r>
            <a:r>
              <a:rPr lang="en-US" sz="3200" dirty="0" err="1" smtClean="0">
                <a:solidFill>
                  <a:srgbClr val="C00000"/>
                </a:solidFill>
                <a:latin typeface="Arial" panose="020B0604020202020204" pitchFamily="34" charset="0"/>
                <a:cs typeface="Arial" panose="020B0604020202020204" pitchFamily="34" charset="0"/>
              </a:rPr>
              <a:t>Provenge</a:t>
            </a:r>
            <a:r>
              <a:rPr lang="en-US" sz="3200" dirty="0" smtClean="0">
                <a:solidFill>
                  <a:srgbClr val="C00000"/>
                </a:solidFill>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01" y="1752600"/>
            <a:ext cx="8163198" cy="37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609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5" name="Picture 57" descr="D:\riyaz\3-MARCH\15.03.2012\NRC_ISSUE\images\nrc3240-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17738"/>
            <a:ext cx="8001000" cy="2422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6273225"/>
            <a:ext cx="4572000" cy="584775"/>
          </a:xfrm>
          <a:prstGeom prst="rect">
            <a:avLst/>
          </a:prstGeom>
        </p:spPr>
        <p:txBody>
          <a:bodyPr>
            <a:spAutoFit/>
          </a:bodyPr>
          <a:lstStyle/>
          <a:p>
            <a:r>
              <a:rPr lang="en-US" sz="1600" dirty="0" err="1" smtClean="0">
                <a:latin typeface="Arial" panose="020B0604020202020204" pitchFamily="34" charset="0"/>
                <a:cs typeface="Arial" panose="020B0604020202020204" pitchFamily="34" charset="0"/>
              </a:rPr>
              <a:t>Palucka</a:t>
            </a:r>
            <a:r>
              <a:rPr lang="en-US" sz="1600" dirty="0" smtClean="0">
                <a:latin typeface="Arial" panose="020B0604020202020204" pitchFamily="34" charset="0"/>
                <a:cs typeface="Arial" panose="020B0604020202020204" pitchFamily="34" charset="0"/>
              </a:rPr>
              <a:t> and </a:t>
            </a:r>
            <a:r>
              <a:rPr lang="en-US" sz="1600" dirty="0" err="1" smtClean="0">
                <a:latin typeface="Arial" panose="020B0604020202020204" pitchFamily="34" charset="0"/>
                <a:cs typeface="Arial" panose="020B0604020202020204" pitchFamily="34" charset="0"/>
              </a:rPr>
              <a:t>Banchereau</a:t>
            </a:r>
            <a:r>
              <a:rPr lang="en-US" sz="1600" dirty="0" smtClean="0">
                <a:latin typeface="Arial" panose="020B0604020202020204" pitchFamily="34" charset="0"/>
                <a:cs typeface="Arial" panose="020B0604020202020204" pitchFamily="34" charset="0"/>
              </a:rPr>
              <a:t>, Nature </a:t>
            </a:r>
            <a:r>
              <a:rPr lang="en-US" sz="1600" dirty="0">
                <a:latin typeface="Arial" panose="020B0604020202020204" pitchFamily="34" charset="0"/>
                <a:cs typeface="Arial" panose="020B0604020202020204" pitchFamily="34" charset="0"/>
              </a:rPr>
              <a:t>Reviews Cancer 12, 265-277 (April </a:t>
            </a:r>
            <a:r>
              <a:rPr lang="en-US" sz="1600" dirty="0" smtClean="0">
                <a:latin typeface="Arial" panose="020B0604020202020204" pitchFamily="34" charset="0"/>
                <a:cs typeface="Arial" panose="020B0604020202020204" pitchFamily="34" charset="0"/>
              </a:rPr>
              <a:t>2012)</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80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5240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a:t>
            </a:r>
          </a:p>
        </p:txBody>
      </p:sp>
      <p:sp>
        <p:nvSpPr>
          <p:cNvPr id="2" name="Content Placeholder 1"/>
          <p:cNvSpPr>
            <a:spLocks noGrp="1"/>
          </p:cNvSpPr>
          <p:nvPr>
            <p:ph idx="1"/>
          </p:nvPr>
        </p:nvSpPr>
        <p:spPr>
          <a:xfrm>
            <a:off x="685800" y="1371600"/>
            <a:ext cx="7772400" cy="4114800"/>
          </a:xfrm>
        </p:spPr>
        <p:txBody>
          <a:bodyPr/>
          <a:lstStyle/>
          <a:p>
            <a:r>
              <a:rPr lang="en-US" sz="2400" dirty="0">
                <a:latin typeface="Arial" panose="020B0604020202020204" pitchFamily="34" charset="0"/>
                <a:cs typeface="Arial" panose="020B0604020202020204" pitchFamily="34" charset="0"/>
                <a:hlinkClick r:id="rId3"/>
              </a:rPr>
              <a:t>http://</a:t>
            </a:r>
            <a:r>
              <a:rPr lang="en-US" sz="2400" dirty="0" smtClean="0">
                <a:latin typeface="Arial" panose="020B0604020202020204" pitchFamily="34" charset="0"/>
                <a:cs typeface="Arial" panose="020B0604020202020204" pitchFamily="34" charset="0"/>
                <a:hlinkClick r:id="rId3"/>
              </a:rPr>
              <a:t>bcove.me/1xr0xjty</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4"/>
              </a:rPr>
              <a:t>http://</a:t>
            </a:r>
            <a:r>
              <a:rPr lang="en-US" sz="2400" dirty="0" smtClean="0">
                <a:latin typeface="Arial" panose="020B0604020202020204" pitchFamily="34" charset="0"/>
                <a:cs typeface="Arial" panose="020B0604020202020204" pitchFamily="34" charset="0"/>
                <a:hlinkClick r:id="rId4"/>
              </a:rPr>
              <a:t>www.nature.com/nrd/collections/cancerimmuno/index.html</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636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TIL and CAR-T (Chimeric Antigen Receptor) cells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589723"/>
            <a:ext cx="45148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04487" y="6519446"/>
            <a:ext cx="383951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Farkona</a:t>
            </a:r>
            <a:r>
              <a:rPr lang="en-US" sz="1600" dirty="0" smtClean="0">
                <a:latin typeface="Arial" panose="020B0604020202020204" pitchFamily="34" charset="0"/>
                <a:cs typeface="Arial" panose="020B0604020202020204" pitchFamily="34" charset="0"/>
              </a:rPr>
              <a:t> et al. </a:t>
            </a:r>
            <a:r>
              <a:rPr lang="en-US" sz="1600" dirty="0">
                <a:latin typeface="Arial" panose="020B0604020202020204" pitchFamily="34" charset="0"/>
                <a:cs typeface="Arial" panose="020B0604020202020204" pitchFamily="34" charset="0"/>
              </a:rPr>
              <a:t>BMC Med. 2016; 14: 73.  </a:t>
            </a:r>
          </a:p>
        </p:txBody>
      </p:sp>
    </p:spTree>
    <p:extLst>
      <p:ext uri="{BB962C8B-B14F-4D97-AF65-F5344CB8AC3E}">
        <p14:creationId xmlns:p14="http://schemas.microsoft.com/office/powerpoint/2010/main" val="774996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t>Figure 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574800"/>
            <a:ext cx="6350000" cy="335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i="1">
                <a:solidFill>
                  <a:srgbClr val="3333CC"/>
                </a:solidFill>
              </a:rPr>
              <a:t>Trends in Immunology</a:t>
            </a:r>
            <a:r>
              <a:rPr lang="en-US" altLang="en-US" sz="900">
                <a:solidFill>
                  <a:srgbClr val="3333CC"/>
                </a:solidFill>
              </a:rPr>
              <a:t> 2015 36, 494-502DOI: (10.1016/j.it.2015.06.004)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900" dirty="0">
                <a:solidFill>
                  <a:srgbClr val="3333CC"/>
                </a:solidFill>
              </a:rPr>
              <a:t>Copyright © 2015 Elsevier Ltd</a:t>
            </a:r>
            <a:r>
              <a:rPr lang="en-US" altLang="en-US" sz="900" dirty="0">
                <a:solidFill>
                  <a:srgbClr val="3333CC"/>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TIL and CAR-T (Chimeric Antigen Receptor) cells</a:t>
            </a:r>
          </a:p>
        </p:txBody>
      </p:sp>
    </p:spTree>
    <p:extLst>
      <p:ext uri="{BB962C8B-B14F-4D97-AF65-F5344CB8AC3E}">
        <p14:creationId xmlns:p14="http://schemas.microsoft.com/office/powerpoint/2010/main" val="1621222908"/>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CTLA-4 </a:t>
            </a:r>
            <a:r>
              <a:rPr lang="en-US" sz="3200" dirty="0" err="1" smtClean="0">
                <a:solidFill>
                  <a:srgbClr val="C00000"/>
                </a:solidFill>
                <a:latin typeface="Arial" panose="020B0604020202020204" pitchFamily="34" charset="0"/>
                <a:cs typeface="Arial" panose="020B0604020202020204" pitchFamily="34" charset="0"/>
              </a:rPr>
              <a:t>mAb</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ipilimumab</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tremelimumab</a:t>
            </a:r>
            <a:r>
              <a:rPr lang="en-US" sz="3200" dirty="0" smtClean="0">
                <a:solidFill>
                  <a:srgbClr val="C00000"/>
                </a:solidFill>
                <a:latin typeface="Arial" panose="020B0604020202020204" pitchFamily="34" charset="0"/>
                <a:cs typeface="Arial" panose="020B0604020202020204" pitchFamily="34"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386013"/>
            <a:ext cx="7429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04487" y="6519446"/>
            <a:ext cx="383951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Farkona</a:t>
            </a:r>
            <a:r>
              <a:rPr lang="en-US" sz="1600" dirty="0" smtClean="0">
                <a:latin typeface="Arial" panose="020B0604020202020204" pitchFamily="34" charset="0"/>
                <a:cs typeface="Arial" panose="020B0604020202020204" pitchFamily="34" charset="0"/>
              </a:rPr>
              <a:t> et al. </a:t>
            </a:r>
            <a:r>
              <a:rPr lang="en-US" sz="1600" dirty="0">
                <a:latin typeface="Arial" panose="020B0604020202020204" pitchFamily="34" charset="0"/>
                <a:cs typeface="Arial" panose="020B0604020202020204" pitchFamily="34" charset="0"/>
              </a:rPr>
              <a:t>BMC Med. 2016; 14: 73.  </a:t>
            </a:r>
          </a:p>
        </p:txBody>
      </p:sp>
    </p:spTree>
    <p:extLst>
      <p:ext uri="{BB962C8B-B14F-4D97-AF65-F5344CB8AC3E}">
        <p14:creationId xmlns:p14="http://schemas.microsoft.com/office/powerpoint/2010/main" val="2659388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0791" y="6519446"/>
            <a:ext cx="3523209"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Vivier</a:t>
            </a:r>
            <a:r>
              <a:rPr lang="en-US" sz="1600" dirty="0" smtClean="0">
                <a:latin typeface="Arial" panose="020B0604020202020204" pitchFamily="34" charset="0"/>
                <a:cs typeface="Arial" panose="020B0604020202020204" pitchFamily="34" charset="0"/>
              </a:rPr>
              <a:t> al. Nature Immunology (2012) </a:t>
            </a:r>
            <a:endParaRPr lang="en-US" sz="1600" dirty="0">
              <a:latin typeface="Arial" panose="020B0604020202020204" pitchFamily="34" charset="0"/>
              <a:cs typeface="Arial" panose="020B0604020202020204" pitchFamily="34" charset="0"/>
            </a:endParaRPr>
          </a:p>
        </p:txBody>
      </p:sp>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PD-1 or PDL-1 </a:t>
            </a:r>
            <a:r>
              <a:rPr lang="en-US" sz="3200" dirty="0" err="1" smtClean="0">
                <a:solidFill>
                  <a:srgbClr val="C00000"/>
                </a:solidFill>
                <a:latin typeface="Arial" panose="020B0604020202020204" pitchFamily="34" charset="0"/>
                <a:cs typeface="Arial" panose="020B0604020202020204" pitchFamily="34" charset="0"/>
              </a:rPr>
              <a:t>mAb</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nivolumab</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pembrolizumab</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aterolizumab</a:t>
            </a:r>
            <a:r>
              <a:rPr lang="en-US" sz="3200" dirty="0" smtClean="0">
                <a:solidFill>
                  <a:srgbClr val="C00000"/>
                </a:solidFill>
                <a:latin typeface="Arial" panose="020B0604020202020204" pitchFamily="34" charset="0"/>
                <a:cs typeface="Arial" panose="020B0604020202020204" pitchFamily="34" charset="0"/>
              </a:rPr>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114550"/>
            <a:ext cx="7429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579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6002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Oncolytic Viruses</a:t>
            </a:r>
          </a:p>
        </p:txBody>
      </p:sp>
      <p:sp>
        <p:nvSpPr>
          <p:cNvPr id="2" name="Content Placeholder 1"/>
          <p:cNvSpPr>
            <a:spLocks noGrp="1"/>
          </p:cNvSpPr>
          <p:nvPr>
            <p:ph idx="1"/>
          </p:nvPr>
        </p:nvSpPr>
        <p:spPr>
          <a:xfrm>
            <a:off x="685800" y="1211580"/>
            <a:ext cx="7772400" cy="4114800"/>
          </a:xfrm>
        </p:spPr>
        <p:txBody>
          <a:bodyPr/>
          <a:lstStyle/>
          <a:p>
            <a:r>
              <a:rPr lang="en-US" sz="2000" dirty="0" smtClean="0">
                <a:latin typeface="Arial" panose="020B0604020202020204" pitchFamily="34" charset="0"/>
                <a:cs typeface="Arial" panose="020B0604020202020204" pitchFamily="34" charset="0"/>
              </a:rPr>
              <a:t>Viruses were originally proposed as vectors for gene therapy</a:t>
            </a:r>
          </a:p>
          <a:p>
            <a:pPr lvl="1"/>
            <a:r>
              <a:rPr lang="en-US" sz="1600" dirty="0" smtClean="0">
                <a:latin typeface="Arial" panose="020B0604020202020204" pitchFamily="34" charset="0"/>
                <a:cs typeface="Arial" panose="020B0604020202020204" pitchFamily="34" charset="0"/>
              </a:rPr>
              <a:t>They are extremely good at transducing human cells</a:t>
            </a:r>
          </a:p>
          <a:p>
            <a:pPr lvl="1"/>
            <a:r>
              <a:rPr lang="en-US" sz="1600" dirty="0" smtClean="0">
                <a:latin typeface="Arial" panose="020B0604020202020204" pitchFamily="34" charset="0"/>
                <a:cs typeface="Arial" panose="020B0604020202020204" pitchFamily="34" charset="0"/>
              </a:rPr>
              <a:t>They can deliver engineered genes</a:t>
            </a:r>
          </a:p>
          <a:p>
            <a:r>
              <a:rPr lang="en-US" sz="2000" dirty="0" smtClean="0">
                <a:latin typeface="Arial" panose="020B0604020202020204" pitchFamily="34" charset="0"/>
                <a:cs typeface="Arial" panose="020B0604020202020204" pitchFamily="34" charset="0"/>
              </a:rPr>
              <a:t>BUT, they are also highly immunogenic. The first attempts to use adenoviruses to correct genetic defects caused serious toxicity due to immune destruction of infected cells by CD8 T-cells (e.g., cystic fibrosis, OTC deficiency). Also, they induce the production of neutralizing antibodies, and thus repeated systemic administration is a problem</a:t>
            </a:r>
          </a:p>
          <a:p>
            <a:r>
              <a:rPr lang="en-US" sz="2000" dirty="0" smtClean="0">
                <a:latin typeface="Arial" panose="020B0604020202020204" pitchFamily="34" charset="0"/>
                <a:cs typeface="Arial" panose="020B0604020202020204" pitchFamily="34" charset="0"/>
              </a:rPr>
              <a:t>In the case of cancer, immunogenicity can be an advantage! If infected cells are destroyed by the immune system, this can potentiate the effects of immunotherapy</a:t>
            </a:r>
          </a:p>
          <a:p>
            <a:r>
              <a:rPr lang="en-US" sz="2000" dirty="0" smtClean="0">
                <a:latin typeface="Arial" panose="020B0604020202020204" pitchFamily="34" charset="0"/>
                <a:cs typeface="Arial" panose="020B0604020202020204" pitchFamily="34" charset="0"/>
              </a:rPr>
              <a:t>Thus, viruses are hot again, this time as cancer therapeutics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910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6002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T-VEC</a:t>
            </a:r>
          </a:p>
        </p:txBody>
      </p:sp>
      <p:sp>
        <p:nvSpPr>
          <p:cNvPr id="2" name="Content Placeholder 1"/>
          <p:cNvSpPr>
            <a:spLocks noGrp="1"/>
          </p:cNvSpPr>
          <p:nvPr>
            <p:ph idx="1"/>
          </p:nvPr>
        </p:nvSpPr>
        <p:spPr>
          <a:xfrm>
            <a:off x="685800" y="1211580"/>
            <a:ext cx="7772400" cy="4114800"/>
          </a:xfrm>
        </p:spPr>
        <p:txBody>
          <a:bodyPr/>
          <a:lstStyle/>
          <a:p>
            <a:r>
              <a:rPr lang="en-US" sz="2000" dirty="0" smtClean="0">
                <a:latin typeface="Arial" panose="020B0604020202020204" pitchFamily="34" charset="0"/>
                <a:cs typeface="Arial" panose="020B0604020202020204" pitchFamily="34" charset="0"/>
              </a:rPr>
              <a:t>Oncolytic HSV-1 products had been in development for nearly 20 years (e.g., in GBM)</a:t>
            </a:r>
          </a:p>
          <a:p>
            <a:r>
              <a:rPr lang="en-US" sz="2000" dirty="0" smtClean="0">
                <a:latin typeface="Arial" panose="020B0604020202020204" pitchFamily="34" charset="0"/>
                <a:cs typeface="Arial" panose="020B0604020202020204" pitchFamily="34" charset="0"/>
              </a:rPr>
              <a:t>Advances in gene editing have made it possible to engineer viral genomes for better safety/efficacy ratios</a:t>
            </a:r>
          </a:p>
          <a:p>
            <a:r>
              <a:rPr lang="en-US" sz="2000" dirty="0" smtClean="0">
                <a:latin typeface="Arial" panose="020B0604020202020204" pitchFamily="34" charset="0"/>
                <a:cs typeface="Arial" panose="020B0604020202020204" pitchFamily="34" charset="0"/>
              </a:rPr>
              <a:t>T-VEC (“</a:t>
            </a:r>
            <a:r>
              <a:rPr lang="en-US" sz="2000" dirty="0" err="1" smtClean="0">
                <a:latin typeface="Arial" panose="020B0604020202020204" pitchFamily="34" charset="0"/>
                <a:cs typeface="Arial" panose="020B0604020202020204" pitchFamily="34" charset="0"/>
              </a:rPr>
              <a:t>Talimogene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Laherparevec</a:t>
            </a:r>
            <a:r>
              <a:rPr lang="en-US" sz="2000" dirty="0" smtClean="0">
                <a:latin typeface="Arial" panose="020B0604020202020204" pitchFamily="34" charset="0"/>
                <a:cs typeface="Arial" panose="020B0604020202020204" pitchFamily="34" charset="0"/>
              </a:rPr>
              <a:t>”) is an engineered, attenuated strain of HSV-1</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 which:</a:t>
            </a:r>
          </a:p>
          <a:p>
            <a:pPr lvl="1"/>
            <a:r>
              <a:rPr lang="en-US" sz="1600" dirty="0" err="1" smtClean="0">
                <a:latin typeface="Arial" panose="020B0604020202020204" pitchFamily="34" charset="0"/>
                <a:cs typeface="Arial" panose="020B0604020202020204" pitchFamily="34" charset="0"/>
              </a:rPr>
              <a:t>Neurovirulence</a:t>
            </a:r>
            <a:r>
              <a:rPr lang="en-US" sz="1600" dirty="0" smtClean="0">
                <a:latin typeface="Arial" panose="020B0604020202020204" pitchFamily="34" charset="0"/>
                <a:cs typeface="Arial" panose="020B0604020202020204" pitchFamily="34" charset="0"/>
              </a:rPr>
              <a:t> has been eliminated by deletion of the ICP34.5 genomic region. Hence, the virus replicates selectively in cells near the injection area</a:t>
            </a:r>
          </a:p>
          <a:p>
            <a:pPr lvl="1"/>
            <a:r>
              <a:rPr lang="en-US" sz="1600" dirty="0" smtClean="0">
                <a:latin typeface="Arial" panose="020B0604020202020204" pitchFamily="34" charset="0"/>
                <a:cs typeface="Arial" panose="020B0604020202020204" pitchFamily="34" charset="0"/>
              </a:rPr>
              <a:t>The ICP34.5 gene is replaced with a GM-CSF </a:t>
            </a:r>
            <a:r>
              <a:rPr lang="en-US" sz="1600" dirty="0" err="1" smtClean="0">
                <a:latin typeface="Arial" panose="020B0604020202020204" pitchFamily="34" charset="0"/>
                <a:cs typeface="Arial" panose="020B0604020202020204" pitchFamily="34" charset="0"/>
              </a:rPr>
              <a:t>minigene</a:t>
            </a:r>
            <a:r>
              <a:rPr lang="en-US" sz="1600" dirty="0" smtClean="0">
                <a:latin typeface="Arial" panose="020B0604020202020204" pitchFamily="34" charset="0"/>
                <a:cs typeface="Arial" panose="020B0604020202020204" pitchFamily="34" charset="0"/>
              </a:rPr>
              <a:t>. Thus, infected cells produce GM-CSF, which stimulates the maturation of dendritic cells (and thus, tumor immunity)</a:t>
            </a:r>
          </a:p>
          <a:p>
            <a:pPr lvl="1"/>
            <a:r>
              <a:rPr lang="en-US" sz="1600" dirty="0" smtClean="0">
                <a:latin typeface="Arial" panose="020B0604020202020204" pitchFamily="34" charset="0"/>
                <a:cs typeface="Arial" panose="020B0604020202020204" pitchFamily="34" charset="0"/>
              </a:rPr>
              <a:t>Antigen presentation and </a:t>
            </a:r>
            <a:r>
              <a:rPr lang="en-US" sz="1600" dirty="0" err="1" smtClean="0">
                <a:latin typeface="Arial" panose="020B0604020202020204" pitchFamily="34" charset="0"/>
                <a:cs typeface="Arial" panose="020B0604020202020204" pitchFamily="34" charset="0"/>
              </a:rPr>
              <a:t>oncolysis</a:t>
            </a:r>
            <a:r>
              <a:rPr lang="en-US" sz="1600" dirty="0" smtClean="0">
                <a:latin typeface="Arial" panose="020B0604020202020204" pitchFamily="34" charset="0"/>
                <a:cs typeface="Arial" panose="020B0604020202020204" pitchFamily="34" charset="0"/>
              </a:rPr>
              <a:t> are enhanced by deletion of the ICP47 region</a:t>
            </a:r>
          </a:p>
          <a:p>
            <a:pPr lvl="1"/>
            <a:r>
              <a:rPr lang="en-US" sz="1600" dirty="0" smtClean="0">
                <a:latin typeface="Arial" panose="020B0604020202020204" pitchFamily="34" charset="0"/>
                <a:cs typeface="Arial" panose="020B0604020202020204" pitchFamily="34" charset="0"/>
              </a:rPr>
              <a:t>Like all human HSV, it is sensitive to ganciclovir (safety)</a:t>
            </a:r>
          </a:p>
          <a:p>
            <a:r>
              <a:rPr lang="en-US" sz="2000" dirty="0" smtClean="0">
                <a:latin typeface="Arial" panose="020B0604020202020204" pitchFamily="34" charset="0"/>
                <a:cs typeface="Arial" panose="020B0604020202020204" pitchFamily="34" charset="0"/>
              </a:rPr>
              <a:t>It is FDA- and EU-approved for the </a:t>
            </a:r>
            <a:r>
              <a:rPr lang="en-US" sz="2000" dirty="0" err="1" smtClean="0">
                <a:latin typeface="Arial" panose="020B0604020202020204" pitchFamily="34" charset="0"/>
                <a:cs typeface="Arial" panose="020B0604020202020204" pitchFamily="34" charset="0"/>
              </a:rPr>
              <a:t>intralesional</a:t>
            </a:r>
            <a:r>
              <a:rPr lang="en-US" sz="2000" dirty="0" smtClean="0">
                <a:latin typeface="Arial" panose="020B0604020202020204" pitchFamily="34" charset="0"/>
                <a:cs typeface="Arial" panose="020B0604020202020204" pitchFamily="34" charset="0"/>
              </a:rPr>
              <a:t> treatment of inoperable melanoma</a:t>
            </a:r>
          </a:p>
        </p:txBody>
      </p:sp>
    </p:spTree>
    <p:extLst>
      <p:ext uri="{BB962C8B-B14F-4D97-AF65-F5344CB8AC3E}">
        <p14:creationId xmlns:p14="http://schemas.microsoft.com/office/powerpoint/2010/main" val="3911353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6002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T-VEC, the first FDA-approved oncolytic virus</a:t>
            </a:r>
          </a:p>
        </p:txBody>
      </p:sp>
      <p:pic>
        <p:nvPicPr>
          <p:cNvPr id="4" name="Picture 3"/>
          <p:cNvPicPr>
            <a:picLocks noChangeAspect="1"/>
          </p:cNvPicPr>
          <p:nvPr/>
        </p:nvPicPr>
        <p:blipFill>
          <a:blip r:embed="rId3"/>
          <a:stretch>
            <a:fillRect/>
          </a:stretch>
        </p:blipFill>
        <p:spPr>
          <a:xfrm>
            <a:off x="1596390" y="1490919"/>
            <a:ext cx="5951220" cy="4708903"/>
          </a:xfrm>
          <a:prstGeom prst="rect">
            <a:avLst/>
          </a:prstGeom>
        </p:spPr>
      </p:pic>
      <p:sp>
        <p:nvSpPr>
          <p:cNvPr id="6" name="TextBox 5"/>
          <p:cNvSpPr txBox="1"/>
          <p:nvPr/>
        </p:nvSpPr>
        <p:spPr>
          <a:xfrm>
            <a:off x="3772080" y="6519446"/>
            <a:ext cx="537192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Johnson et al., Immunotherapy. 2015 Jul; 7(6): 611–619. </a:t>
            </a:r>
          </a:p>
        </p:txBody>
      </p:sp>
    </p:spTree>
    <p:extLst>
      <p:ext uri="{BB962C8B-B14F-4D97-AF65-F5344CB8AC3E}">
        <p14:creationId xmlns:p14="http://schemas.microsoft.com/office/powerpoint/2010/main" val="4152936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Oncolytic Viruses</a:t>
            </a:r>
          </a:p>
        </p:txBody>
      </p:sp>
      <p:sp>
        <p:nvSpPr>
          <p:cNvPr id="5" name="TextBox 4"/>
          <p:cNvSpPr txBox="1"/>
          <p:nvPr/>
        </p:nvSpPr>
        <p:spPr>
          <a:xfrm>
            <a:off x="3284447" y="6519446"/>
            <a:ext cx="585955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Ungerechts</a:t>
            </a:r>
            <a:r>
              <a:rPr lang="en-US" sz="1600" dirty="0" smtClean="0">
                <a:latin typeface="Arial" panose="020B0604020202020204" pitchFamily="34" charset="0"/>
                <a:cs typeface="Arial" panose="020B0604020202020204" pitchFamily="34" charset="0"/>
              </a:rPr>
              <a:t> et al., </a:t>
            </a:r>
            <a:r>
              <a:rPr lang="en-US" sz="1600" dirty="0" err="1" smtClean="0">
                <a:latin typeface="Arial" panose="020B0604020202020204" pitchFamily="34" charset="0"/>
                <a:cs typeface="Arial" panose="020B0604020202020204" pitchFamily="34" charset="0"/>
              </a:rPr>
              <a:t>Mol</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Ther</a:t>
            </a:r>
            <a:r>
              <a:rPr lang="en-US" sz="1600" dirty="0">
                <a:latin typeface="Arial" panose="020B0604020202020204" pitchFamily="34" charset="0"/>
                <a:cs typeface="Arial" panose="020B0604020202020204" pitchFamily="34" charset="0"/>
              </a:rPr>
              <a:t> Methods </a:t>
            </a:r>
            <a:r>
              <a:rPr lang="en-US" sz="1600" dirty="0" err="1">
                <a:latin typeface="Arial" panose="020B0604020202020204" pitchFamily="34" charset="0"/>
                <a:cs typeface="Arial" panose="020B0604020202020204" pitchFamily="34" charset="0"/>
              </a:rPr>
              <a:t>Clin</a:t>
            </a:r>
            <a:r>
              <a:rPr lang="en-US" sz="1600" dirty="0">
                <a:latin typeface="Arial" panose="020B0604020202020204" pitchFamily="34" charset="0"/>
                <a:cs typeface="Arial" panose="020B0604020202020204" pitchFamily="34" charset="0"/>
              </a:rPr>
              <a:t> Dev. 2016; 3: 16018.</a:t>
            </a:r>
          </a:p>
        </p:txBody>
      </p:sp>
      <p:pic>
        <p:nvPicPr>
          <p:cNvPr id="2" name="Picture 1"/>
          <p:cNvPicPr>
            <a:picLocks noChangeAspect="1"/>
          </p:cNvPicPr>
          <p:nvPr/>
        </p:nvPicPr>
        <p:blipFill>
          <a:blip r:embed="rId2"/>
          <a:stretch>
            <a:fillRect/>
          </a:stretch>
        </p:blipFill>
        <p:spPr>
          <a:xfrm>
            <a:off x="1238250" y="1061621"/>
            <a:ext cx="6667500" cy="5457825"/>
          </a:xfrm>
          <a:prstGeom prst="rect">
            <a:avLst/>
          </a:prstGeom>
        </p:spPr>
      </p:pic>
    </p:spTree>
    <p:extLst>
      <p:ext uri="{BB962C8B-B14F-4D97-AF65-F5344CB8AC3E}">
        <p14:creationId xmlns:p14="http://schemas.microsoft.com/office/powerpoint/2010/main" val="134543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52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dirty="0" smtClean="0">
                <a:solidFill>
                  <a:srgbClr val="C00000"/>
                </a:solidFill>
                <a:latin typeface="Arial" panose="020B0604020202020204" pitchFamily="34" charset="0"/>
                <a:cs typeface="Arial" panose="020B0604020202020204" pitchFamily="34" charset="0"/>
              </a:rPr>
              <a:t>Combination Immunotherapy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476375"/>
            <a:ext cx="45148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04487" y="6519446"/>
            <a:ext cx="383951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Farkona</a:t>
            </a:r>
            <a:r>
              <a:rPr lang="en-US" sz="1600" dirty="0" smtClean="0">
                <a:latin typeface="Arial" panose="020B0604020202020204" pitchFamily="34" charset="0"/>
                <a:cs typeface="Arial" panose="020B0604020202020204" pitchFamily="34" charset="0"/>
              </a:rPr>
              <a:t> et al. </a:t>
            </a:r>
            <a:r>
              <a:rPr lang="en-US" sz="1600" dirty="0">
                <a:latin typeface="Arial" panose="020B0604020202020204" pitchFamily="34" charset="0"/>
                <a:cs typeface="Arial" panose="020B0604020202020204" pitchFamily="34" charset="0"/>
              </a:rPr>
              <a:t>BMC Med. 2016; 14: 73.  </a:t>
            </a:r>
          </a:p>
        </p:txBody>
      </p:sp>
    </p:spTree>
    <p:extLst>
      <p:ext uri="{BB962C8B-B14F-4D97-AF65-F5344CB8AC3E}">
        <p14:creationId xmlns:p14="http://schemas.microsoft.com/office/powerpoint/2010/main" val="15397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latin typeface="Arial" pitchFamily="34" charset="0"/>
                <a:cs typeface="Arial" pitchFamily="34" charset="0"/>
              </a:rPr>
              <a:t>How important is activation of the immune system in tumors?</a:t>
            </a:r>
            <a:endParaRPr lang="en-US" dirty="0">
              <a:solidFill>
                <a:srgbClr val="C00000"/>
              </a:solidFill>
              <a:latin typeface="Arial" pitchFamily="34" charset="0"/>
              <a:cs typeface="Arial"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Your life may depend on 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32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52400"/>
            <a:ext cx="9144000" cy="1219200"/>
          </a:xfrm>
        </p:spPr>
        <p:txBody>
          <a:bodyPr/>
          <a:lstStyle/>
          <a:p>
            <a:r>
              <a:rPr lang="en-US" sz="3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Primer on Cancer Immunology</a:t>
            </a:r>
          </a:p>
        </p:txBody>
      </p:sp>
      <p:sp>
        <p:nvSpPr>
          <p:cNvPr id="2" name="Content Placeholder 1"/>
          <p:cNvSpPr>
            <a:spLocks noGrp="1"/>
          </p:cNvSpPr>
          <p:nvPr>
            <p:ph idx="1"/>
          </p:nvPr>
        </p:nvSpPr>
        <p:spPr>
          <a:xfrm>
            <a:off x="685800" y="1371600"/>
            <a:ext cx="7772400" cy="4114800"/>
          </a:xfrm>
        </p:spPr>
        <p:txBody>
          <a:bodyPr/>
          <a:lstStyle/>
          <a:p>
            <a:r>
              <a:rPr lang="en-US" sz="2400" dirty="0">
                <a:latin typeface="Arial" panose="020B0604020202020204" pitchFamily="34" charset="0"/>
                <a:cs typeface="Arial" panose="020B0604020202020204" pitchFamily="34" charset="0"/>
              </a:rPr>
              <a:t>Cancer immunology is beginning to show clinical results after 30 years of promising basic research without successful clinical translation</a:t>
            </a:r>
          </a:p>
          <a:p>
            <a:r>
              <a:rPr lang="en-US" sz="2400" dirty="0">
                <a:latin typeface="Arial" panose="020B0604020202020204" pitchFamily="34" charset="0"/>
                <a:cs typeface="Arial" panose="020B0604020202020204" pitchFamily="34" charset="0"/>
              </a:rPr>
              <a:t>This is a perfect example for the need to understand biology well enough before designing treatments</a:t>
            </a:r>
          </a:p>
          <a:p>
            <a:r>
              <a:rPr lang="en-US" sz="2400" dirty="0">
                <a:latin typeface="Arial" panose="020B0604020202020204" pitchFamily="34" charset="0"/>
                <a:cs typeface="Arial" panose="020B0604020202020204" pitchFamily="34" charset="0"/>
              </a:rPr>
              <a:t>This is also an example of the limitations of animal models: unlike laboratory mice, humans are genetically outbred, and their tumors grow over long periods of time. They have much longer to adapt to evade the immune system. Hence, immunotherapy is much easier to implement in mice</a:t>
            </a:r>
          </a:p>
        </p:txBody>
      </p:sp>
    </p:spTree>
    <p:extLst>
      <p:ext uri="{BB962C8B-B14F-4D97-AF65-F5344CB8AC3E}">
        <p14:creationId xmlns:p14="http://schemas.microsoft.com/office/powerpoint/2010/main" val="680823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6002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The </a:t>
            </a:r>
            <a:r>
              <a:rPr lang="en-US" sz="3200" dirty="0" err="1" smtClean="0">
                <a:solidFill>
                  <a:srgbClr val="C00000"/>
                </a:solidFill>
                <a:latin typeface="Arial" panose="020B0604020202020204" pitchFamily="34" charset="0"/>
                <a:cs typeface="Arial" panose="020B0604020202020204" pitchFamily="34" charset="0"/>
              </a:rPr>
              <a:t>GeparSixto</a:t>
            </a:r>
            <a:r>
              <a:rPr lang="en-US" sz="3200" dirty="0" smtClean="0">
                <a:solidFill>
                  <a:srgbClr val="C00000"/>
                </a:solidFill>
                <a:latin typeface="Arial" panose="020B0604020202020204" pitchFamily="34" charset="0"/>
                <a:cs typeface="Arial" panose="020B0604020202020204" pitchFamily="34" charset="0"/>
              </a:rPr>
              <a:t> Clinical Trial</a:t>
            </a:r>
          </a:p>
        </p:txBody>
      </p:sp>
      <p:sp>
        <p:nvSpPr>
          <p:cNvPr id="2" name="Content Placeholder 1"/>
          <p:cNvSpPr>
            <a:spLocks noGrp="1"/>
          </p:cNvSpPr>
          <p:nvPr>
            <p:ph idx="1"/>
          </p:nvPr>
        </p:nvSpPr>
        <p:spPr>
          <a:xfrm>
            <a:off x="685800" y="1211580"/>
            <a:ext cx="7772400" cy="4114800"/>
          </a:xfrm>
        </p:spPr>
        <p:txBody>
          <a:bodyPr/>
          <a:lstStyle/>
          <a:p>
            <a:r>
              <a:rPr lang="en-US" sz="2000" dirty="0" smtClean="0">
                <a:latin typeface="Arial" panose="020B0604020202020204" pitchFamily="34" charset="0"/>
                <a:cs typeface="Arial" panose="020B0604020202020204" pitchFamily="34" charset="0"/>
              </a:rPr>
              <a:t>Triple-negative breast cancers (TNBC) were stratified by expression of transcripts indicative of immunological responses (or histologically, by enumeration of tumor-infiltrating T-cells)</a:t>
            </a:r>
          </a:p>
          <a:p>
            <a:r>
              <a:rPr lang="en-US" sz="2000" dirty="0" smtClean="0">
                <a:latin typeface="Arial" panose="020B0604020202020204" pitchFamily="34" charset="0"/>
                <a:cs typeface="Arial" panose="020B0604020202020204" pitchFamily="34" charset="0"/>
              </a:rPr>
              <a:t>Two different neo-adjuvant (pre-surgical) chemotherapy regimens were compared</a:t>
            </a:r>
          </a:p>
          <a:p>
            <a:r>
              <a:rPr lang="en-US" sz="2000" dirty="0" smtClean="0">
                <a:latin typeface="Arial" panose="020B0604020202020204" pitchFamily="34" charset="0"/>
                <a:cs typeface="Arial" panose="020B0604020202020204" pitchFamily="34" charset="0"/>
              </a:rPr>
              <a:t>The primary endpoint was Pathological Complete Remission (absence of tumor cells by histology) which predicts survival</a:t>
            </a:r>
          </a:p>
          <a:p>
            <a:r>
              <a:rPr lang="en-US" sz="2000" dirty="0" smtClean="0">
                <a:latin typeface="Arial" panose="020B0604020202020204" pitchFamily="34" charset="0"/>
                <a:cs typeface="Arial" panose="020B0604020202020204" pitchFamily="34" charset="0"/>
              </a:rPr>
              <a:t>Tumors with higher content of T-cells (or T-cell derived transcripts) responded much better in terms of </a:t>
            </a:r>
            <a:r>
              <a:rPr lang="en-US" sz="2000" dirty="0" err="1" smtClean="0">
                <a:latin typeface="Arial" panose="020B0604020202020204" pitchFamily="34" charset="0"/>
                <a:cs typeface="Arial" panose="020B0604020202020204" pitchFamily="34" charset="0"/>
              </a:rPr>
              <a:t>pCR</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These results suggest that the most important variable, at least in TNBC, is presence of absence of a tumor-associated immune response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242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990600"/>
            <a:ext cx="5105400" cy="389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4953000"/>
            <a:ext cx="7239000" cy="1169551"/>
          </a:xfrm>
          <a:prstGeom prst="rect">
            <a:avLst/>
          </a:prstGeom>
        </p:spPr>
        <p:txBody>
          <a:bodyPr wrap="square">
            <a:spAutoFit/>
          </a:bodyPr>
          <a:lstStyle/>
          <a:p>
            <a:r>
              <a:rPr lang="en-US" sz="1400" dirty="0">
                <a:solidFill>
                  <a:prstClr val="black"/>
                </a:solidFill>
              </a:rPr>
              <a:t>(B) All mRNA markers, including immunosuppressive markers IDO1, PD-1, PD-L1, CTLA4, and FOXP3, were correlated positively to response to neoadjuvant therapy. For stromal TILs, odds ratio (OR) is shown per 10% change. For mRNA markers, OR is shown per one cycle threshold value, which approximately corresponds to doubling of mRNA levels. </a:t>
            </a:r>
            <a:r>
              <a:rPr lang="en-US" sz="1400" dirty="0" err="1">
                <a:solidFill>
                  <a:prstClr val="black"/>
                </a:solidFill>
              </a:rPr>
              <a:t>pCR</a:t>
            </a:r>
            <a:r>
              <a:rPr lang="en-US" sz="1400" dirty="0">
                <a:solidFill>
                  <a:prstClr val="black"/>
                </a:solidFill>
              </a:rPr>
              <a:t>, pathologic complete response. </a:t>
            </a:r>
          </a:p>
        </p:txBody>
      </p:sp>
      <p:sp>
        <p:nvSpPr>
          <p:cNvPr id="5" name="Rectangle 4"/>
          <p:cNvSpPr/>
          <p:nvPr/>
        </p:nvSpPr>
        <p:spPr>
          <a:xfrm>
            <a:off x="1219200" y="304800"/>
            <a:ext cx="7132768" cy="830997"/>
          </a:xfrm>
          <a:prstGeom prst="rect">
            <a:avLst/>
          </a:prstGeom>
        </p:spPr>
        <p:txBody>
          <a:bodyPr wrap="square">
            <a:spAutoFit/>
          </a:bodyPr>
          <a:lstStyle/>
          <a:p>
            <a:pPr algn="ctr"/>
            <a:r>
              <a:rPr lang="en-US" sz="1600" b="1" dirty="0">
                <a:solidFill>
                  <a:srgbClr val="C00000"/>
                </a:solidFill>
                <a:latin typeface="Arial" panose="020B0604020202020204" pitchFamily="34" charset="0"/>
                <a:cs typeface="Arial" panose="020B0604020202020204" pitchFamily="34" charset="0"/>
              </a:rPr>
              <a:t>Tumor-infiltrating lymphocytes and response to neoadjuvant chemotherapy with or without carboplatin in triple-negative primary breast cancers.</a:t>
            </a:r>
          </a:p>
        </p:txBody>
      </p:sp>
      <p:sp>
        <p:nvSpPr>
          <p:cNvPr id="6" name="Rectangle 5"/>
          <p:cNvSpPr/>
          <p:nvPr/>
        </p:nvSpPr>
        <p:spPr>
          <a:xfrm>
            <a:off x="3352800" y="6242685"/>
            <a:ext cx="4827155" cy="338554"/>
          </a:xfrm>
          <a:prstGeom prst="rect">
            <a:avLst/>
          </a:prstGeom>
        </p:spPr>
        <p:txBody>
          <a:bodyPr wrap="none">
            <a:spAutoFit/>
          </a:bodyPr>
          <a:lstStyle/>
          <a:p>
            <a:r>
              <a:rPr lang="en-US" sz="1600" dirty="0" err="1">
                <a:solidFill>
                  <a:prstClr val="black"/>
                </a:solidFill>
              </a:rPr>
              <a:t>Denkert</a:t>
            </a:r>
            <a:r>
              <a:rPr lang="en-US" sz="1600" dirty="0">
                <a:solidFill>
                  <a:prstClr val="black"/>
                </a:solidFill>
              </a:rPr>
              <a:t> C. et Al. J </a:t>
            </a:r>
            <a:r>
              <a:rPr lang="en-US" sz="1600" dirty="0" err="1">
                <a:solidFill>
                  <a:prstClr val="black"/>
                </a:solidFill>
              </a:rPr>
              <a:t>Clin</a:t>
            </a:r>
            <a:r>
              <a:rPr lang="en-US" sz="1600" dirty="0">
                <a:solidFill>
                  <a:prstClr val="black"/>
                </a:solidFill>
              </a:rPr>
              <a:t> </a:t>
            </a:r>
            <a:r>
              <a:rPr lang="en-US" sz="1600" dirty="0" err="1">
                <a:solidFill>
                  <a:prstClr val="black"/>
                </a:solidFill>
              </a:rPr>
              <a:t>Oncol</a:t>
            </a:r>
            <a:r>
              <a:rPr lang="en-US" sz="1600" dirty="0">
                <a:solidFill>
                  <a:prstClr val="black"/>
                </a:solidFill>
              </a:rPr>
              <a:t>. 2015 Mar 20;33(9):983-91</a:t>
            </a:r>
          </a:p>
        </p:txBody>
      </p:sp>
    </p:spTree>
    <p:extLst>
      <p:ext uri="{BB962C8B-B14F-4D97-AF65-F5344CB8AC3E}">
        <p14:creationId xmlns:p14="http://schemas.microsoft.com/office/powerpoint/2010/main" val="3307384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pannu\Desktop\Immunopane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044" y="811539"/>
            <a:ext cx="5430901" cy="5212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72378" y="247880"/>
            <a:ext cx="7737476" cy="584775"/>
          </a:xfrm>
          <a:prstGeom prst="rect">
            <a:avLst/>
          </a:prstGeom>
        </p:spPr>
        <p:txBody>
          <a:bodyPr wrap="square">
            <a:spAutoFit/>
          </a:bodyPr>
          <a:lstStyle/>
          <a:p>
            <a:r>
              <a:rPr lang="en-US" sz="1600" b="1" dirty="0">
                <a:solidFill>
                  <a:srgbClr val="C00000"/>
                </a:solidFill>
                <a:latin typeface="Arial" panose="020B0604020202020204" pitchFamily="34" charset="0"/>
                <a:ea typeface="MS Mincho"/>
                <a:cs typeface="Arial" panose="020B0604020202020204" pitchFamily="34" charset="0"/>
              </a:rPr>
              <a:t>Correlation of several immuno-markers to outcome in basal-like TNBC</a:t>
            </a:r>
          </a:p>
          <a:p>
            <a:pPr algn="ctr"/>
            <a:r>
              <a:rPr lang="en-US" sz="1600" dirty="0">
                <a:solidFill>
                  <a:srgbClr val="C00000"/>
                </a:solidFill>
                <a:latin typeface="Arial" panose="020B0604020202020204" pitchFamily="34" charset="0"/>
                <a:ea typeface="MS Mincho"/>
                <a:cs typeface="Arial" panose="020B0604020202020204" pitchFamily="34" charset="0"/>
              </a:rPr>
              <a:t>Relapse free survival (RFS) Kaplan Meier plots</a:t>
            </a:r>
            <a:endParaRPr lang="en-US" sz="16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457200" y="6053861"/>
            <a:ext cx="8224590" cy="738664"/>
          </a:xfrm>
          <a:prstGeom prst="rect">
            <a:avLst/>
          </a:prstGeom>
        </p:spPr>
        <p:txBody>
          <a:bodyPr wrap="square">
            <a:spAutoFit/>
          </a:bodyPr>
          <a:lstStyle/>
          <a:p>
            <a:r>
              <a:rPr lang="en-US" sz="1400" dirty="0">
                <a:solidFill>
                  <a:prstClr val="black"/>
                </a:solidFill>
                <a:latin typeface="Arial" panose="020B0604020202020204" pitchFamily="34" charset="0"/>
                <a:cs typeface="Arial" panose="020B0604020202020204" pitchFamily="34" charset="0"/>
              </a:rPr>
              <a:t>Each transcript cutoff used to split patients was determined computing all percentiles between the lower and upper quartiles, and taking the best performing threshold </a:t>
            </a:r>
          </a:p>
          <a:p>
            <a:r>
              <a:rPr lang="en-US" sz="1400" dirty="0">
                <a:solidFill>
                  <a:prstClr val="black"/>
                </a:solidFill>
                <a:latin typeface="Arial" panose="020B0604020202020204" pitchFamily="34" charset="0"/>
                <a:cs typeface="Arial" panose="020B0604020202020204" pitchFamily="34" charset="0"/>
              </a:rPr>
              <a:t>NOTE: The reported P values are uncorrected for multiple testing.</a:t>
            </a:r>
          </a:p>
        </p:txBody>
      </p:sp>
    </p:spTree>
    <p:extLst>
      <p:ext uri="{BB962C8B-B14F-4D97-AF65-F5344CB8AC3E}">
        <p14:creationId xmlns:p14="http://schemas.microsoft.com/office/powerpoint/2010/main" val="3925415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pannu\Desktop\immunopanel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298" y="1053029"/>
            <a:ext cx="5430902" cy="5212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72378" y="247880"/>
            <a:ext cx="7737476" cy="584775"/>
          </a:xfrm>
          <a:prstGeom prst="rect">
            <a:avLst/>
          </a:prstGeom>
        </p:spPr>
        <p:txBody>
          <a:bodyPr wrap="square">
            <a:spAutoFit/>
          </a:bodyPr>
          <a:lstStyle/>
          <a:p>
            <a:r>
              <a:rPr lang="en-US" sz="1600" b="1" dirty="0">
                <a:solidFill>
                  <a:srgbClr val="C00000"/>
                </a:solidFill>
                <a:latin typeface="Arial" panose="020B0604020202020204" pitchFamily="34" charset="0"/>
                <a:ea typeface="MS Mincho"/>
                <a:cs typeface="Arial" panose="020B0604020202020204" pitchFamily="34" charset="0"/>
              </a:rPr>
              <a:t>Correlation of several immuno-markers to outcome in basal-like TNBC</a:t>
            </a:r>
          </a:p>
          <a:p>
            <a:pPr algn="ctr"/>
            <a:r>
              <a:rPr lang="en-US" sz="1600" dirty="0">
                <a:solidFill>
                  <a:srgbClr val="C00000"/>
                </a:solidFill>
                <a:latin typeface="Arial" panose="020B0604020202020204" pitchFamily="34" charset="0"/>
                <a:ea typeface="MS Mincho"/>
                <a:cs typeface="Arial" panose="020B0604020202020204" pitchFamily="34" charset="0"/>
              </a:rPr>
              <a:t>Relapse free survival (RFS) Kaplan Meier plots</a:t>
            </a: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190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pannu\Desktop\Immunopanel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550" y="982980"/>
            <a:ext cx="5430899" cy="5212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72378" y="247880"/>
            <a:ext cx="7737476" cy="584775"/>
          </a:xfrm>
          <a:prstGeom prst="rect">
            <a:avLst/>
          </a:prstGeom>
        </p:spPr>
        <p:txBody>
          <a:bodyPr wrap="square">
            <a:spAutoFit/>
          </a:bodyPr>
          <a:lstStyle/>
          <a:p>
            <a:r>
              <a:rPr lang="en-US" sz="1600" b="1" dirty="0">
                <a:solidFill>
                  <a:srgbClr val="C00000"/>
                </a:solidFill>
                <a:latin typeface="Arial" panose="020B0604020202020204" pitchFamily="34" charset="0"/>
                <a:ea typeface="MS Mincho"/>
                <a:cs typeface="Arial" panose="020B0604020202020204" pitchFamily="34" charset="0"/>
              </a:rPr>
              <a:t>Correlation of several immuno-markers to outcome in basal-like TNBC</a:t>
            </a:r>
          </a:p>
          <a:p>
            <a:pPr algn="ctr"/>
            <a:r>
              <a:rPr lang="en-US" sz="1600" dirty="0">
                <a:solidFill>
                  <a:srgbClr val="C00000"/>
                </a:solidFill>
                <a:latin typeface="Arial" panose="020B0604020202020204" pitchFamily="34" charset="0"/>
                <a:ea typeface="MS Mincho"/>
                <a:cs typeface="Arial" panose="020B0604020202020204" pitchFamily="34" charset="0"/>
              </a:rPr>
              <a:t>Relapse free survival (RFS) Kaplan Meier plots</a:t>
            </a: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124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Conclusions</a:t>
            </a:r>
          </a:p>
        </p:txBody>
      </p:sp>
      <p:sp>
        <p:nvSpPr>
          <p:cNvPr id="2" name="Content Placeholder 1"/>
          <p:cNvSpPr>
            <a:spLocks noGrp="1"/>
          </p:cNvSpPr>
          <p:nvPr>
            <p:ph idx="1"/>
          </p:nvPr>
        </p:nvSpPr>
        <p:spPr>
          <a:xfrm>
            <a:off x="685800" y="897556"/>
            <a:ext cx="7772400" cy="4114800"/>
          </a:xfrm>
        </p:spPr>
        <p:txBody>
          <a:bodyPr/>
          <a:lstStyle/>
          <a:p>
            <a:r>
              <a:rPr lang="en-US" sz="2000" dirty="0" smtClean="0">
                <a:latin typeface="Arial" panose="020B0604020202020204" pitchFamily="34" charset="0"/>
                <a:cs typeface="Arial" panose="020B0604020202020204" pitchFamily="34" charset="0"/>
              </a:rPr>
              <a:t>Various forms of immunotherapy have been developed. Some (immune checkpoint inhibitors) are relatively easy to manufacture (</a:t>
            </a:r>
            <a:r>
              <a:rPr lang="en-US" sz="2000" dirty="0" err="1" smtClean="0">
                <a:latin typeface="Arial" panose="020B0604020202020204" pitchFamily="34" charset="0"/>
                <a:cs typeface="Arial" panose="020B0604020202020204" pitchFamily="34" charset="0"/>
              </a:rPr>
              <a:t>mAbs</a:t>
            </a:r>
            <a:r>
              <a:rPr lang="en-US" sz="2000" dirty="0" smtClean="0">
                <a:latin typeface="Arial" panose="020B0604020202020204" pitchFamily="34" charset="0"/>
                <a:cs typeface="Arial" panose="020B0604020202020204" pitchFamily="34" charset="0"/>
              </a:rPr>
              <a:t>) and have shown clinical efficacy in previously incurable diseases</a:t>
            </a:r>
          </a:p>
          <a:p>
            <a:r>
              <a:rPr lang="en-US" sz="2000" dirty="0" smtClean="0">
                <a:latin typeface="Arial" panose="020B0604020202020204" pitchFamily="34" charset="0"/>
                <a:cs typeface="Arial" panose="020B0604020202020204" pitchFamily="34" charset="0"/>
              </a:rPr>
              <a:t>The effectiveness of immune surveillance appears to be strongly correlated with tumor prognosis AND response to chemotherapy</a:t>
            </a:r>
          </a:p>
          <a:p>
            <a:r>
              <a:rPr lang="en-US" sz="2000" dirty="0" smtClean="0">
                <a:latin typeface="Arial" panose="020B0604020202020204" pitchFamily="34" charset="0"/>
                <a:cs typeface="Arial" panose="020B0604020202020204" pitchFamily="34" charset="0"/>
              </a:rPr>
              <a:t>Yet, tumors use multiple mechanisms to evade or reprogram the immune response, and countermeasures to these mechanisms are necessary to assure immunotherapy efficacy</a:t>
            </a:r>
          </a:p>
          <a:p>
            <a:r>
              <a:rPr lang="en-US" sz="2000" dirty="0" smtClean="0">
                <a:latin typeface="Arial" panose="020B0604020202020204" pitchFamily="34" charset="0"/>
                <a:cs typeface="Arial" panose="020B0604020202020204" pitchFamily="34" charset="0"/>
              </a:rPr>
              <a:t>Systemic toxicity from uncontrolled activation of an immune response is a </a:t>
            </a:r>
            <a:r>
              <a:rPr lang="en-US" sz="2000" dirty="0" smtClean="0">
                <a:latin typeface="Arial" panose="020B0604020202020204" pitchFamily="34" charset="0"/>
                <a:cs typeface="Arial" panose="020B0604020202020204" pitchFamily="34" charset="0"/>
              </a:rPr>
              <a:t>risk</a:t>
            </a:r>
          </a:p>
          <a:p>
            <a:r>
              <a:rPr lang="en-US" sz="2000" dirty="0" smtClean="0">
                <a:latin typeface="Arial" panose="020B0604020202020204" pitchFamily="34" charset="0"/>
                <a:cs typeface="Arial" panose="020B0604020202020204" pitchFamily="34" charset="0"/>
              </a:rPr>
              <a:t>Immunological biomarkers are strongly associated with survival in some </a:t>
            </a:r>
            <a:r>
              <a:rPr lang="en-US" sz="2000" smtClean="0">
                <a:latin typeface="Arial" panose="020B0604020202020204" pitchFamily="34" charset="0"/>
                <a:cs typeface="Arial" panose="020B0604020202020204" pitchFamily="34" charset="0"/>
              </a:rPr>
              <a:t>human tumors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02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5240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 -2</a:t>
            </a:r>
          </a:p>
        </p:txBody>
      </p:sp>
      <p:sp>
        <p:nvSpPr>
          <p:cNvPr id="2" name="Content Placeholder 1"/>
          <p:cNvSpPr>
            <a:spLocks noGrp="1"/>
          </p:cNvSpPr>
          <p:nvPr>
            <p:ph idx="1"/>
          </p:nvPr>
        </p:nvSpPr>
        <p:spPr>
          <a:xfrm>
            <a:off x="685800" y="1371600"/>
            <a:ext cx="7772400" cy="4114800"/>
          </a:xfrm>
        </p:spPr>
        <p:txBody>
          <a:bodyPr/>
          <a:lstStyle/>
          <a:p>
            <a:r>
              <a:rPr lang="en-US" sz="2400" dirty="0" smtClean="0">
                <a:latin typeface="Arial" panose="020B0604020202020204" pitchFamily="34" charset="0"/>
                <a:cs typeface="Arial" panose="020B0604020202020204" pitchFamily="34" charset="0"/>
              </a:rPr>
              <a:t>In general, the immune response to cancer cells utilizes</a:t>
            </a:r>
          </a:p>
          <a:p>
            <a:pPr lvl="1"/>
            <a:r>
              <a:rPr lang="en-US" sz="2000" dirty="0" smtClean="0">
                <a:latin typeface="Arial" panose="020B0604020202020204" pitchFamily="34" charset="0"/>
                <a:cs typeface="Arial" panose="020B0604020202020204" pitchFamily="34" charset="0"/>
              </a:rPr>
              <a:t>Innate immunity (independent on the presence of </a:t>
            </a:r>
            <a:r>
              <a:rPr lang="en-US" sz="2000" dirty="0" err="1" smtClean="0">
                <a:latin typeface="Arial" panose="020B0604020202020204" pitchFamily="34" charset="0"/>
                <a:cs typeface="Arial" panose="020B0604020202020204" pitchFamily="34" charset="0"/>
              </a:rPr>
              <a:t>neoantigens</a:t>
            </a:r>
            <a:r>
              <a:rPr lang="en-US" sz="2000" dirty="0" smtClean="0">
                <a:latin typeface="Arial" panose="020B0604020202020204" pitchFamily="34" charset="0"/>
                <a:cs typeface="Arial" panose="020B0604020202020204" pitchFamily="34" charset="0"/>
              </a:rPr>
              <a:t>)</a:t>
            </a:r>
          </a:p>
          <a:p>
            <a:pPr lvl="1"/>
            <a:r>
              <a:rPr lang="en-US" sz="2000" dirty="0" smtClean="0">
                <a:latin typeface="Arial" panose="020B0604020202020204" pitchFamily="34" charset="0"/>
                <a:cs typeface="Arial" panose="020B0604020202020204" pitchFamily="34" charset="0"/>
              </a:rPr>
              <a:t>Adaptive immunity (dependent on the presence of </a:t>
            </a:r>
            <a:r>
              <a:rPr lang="en-US" sz="2000" dirty="0" err="1" smtClean="0">
                <a:latin typeface="Arial" panose="020B0604020202020204" pitchFamily="34" charset="0"/>
                <a:cs typeface="Arial" panose="020B0604020202020204" pitchFamily="34" charset="0"/>
              </a:rPr>
              <a:t>neoantigens</a:t>
            </a:r>
            <a:r>
              <a:rPr lang="en-US" sz="2000" dirty="0" smtClean="0">
                <a:latin typeface="Arial" panose="020B0604020202020204" pitchFamily="34" charset="0"/>
                <a:cs typeface="Arial" panose="020B0604020202020204" pitchFamily="34" charset="0"/>
              </a:rPr>
              <a:t>)</a:t>
            </a:r>
          </a:p>
          <a:p>
            <a:pPr lvl="2"/>
            <a:r>
              <a:rPr lang="en-US" sz="1600" dirty="0" smtClean="0">
                <a:latin typeface="Arial" panose="020B0604020202020204" pitchFamily="34" charset="0"/>
                <a:cs typeface="Arial" panose="020B0604020202020204" pitchFamily="34" charset="0"/>
              </a:rPr>
              <a:t>Cell-mediated immunity (most effective)</a:t>
            </a:r>
          </a:p>
          <a:p>
            <a:pPr lvl="2"/>
            <a:r>
              <a:rPr lang="en-US" sz="1600" dirty="0" smtClean="0">
                <a:latin typeface="Arial" panose="020B0604020202020204" pitchFamily="34" charset="0"/>
                <a:cs typeface="Arial" panose="020B0604020202020204" pitchFamily="34" charset="0"/>
              </a:rPr>
              <a:t>Antibody response (not as effective except under special circumstances)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62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5240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 -3</a:t>
            </a:r>
          </a:p>
        </p:txBody>
      </p:sp>
      <p:sp>
        <p:nvSpPr>
          <p:cNvPr id="2" name="Content Placeholder 1"/>
          <p:cNvSpPr>
            <a:spLocks noGrp="1"/>
          </p:cNvSpPr>
          <p:nvPr>
            <p:ph idx="1"/>
          </p:nvPr>
        </p:nvSpPr>
        <p:spPr>
          <a:xfrm>
            <a:off x="685800" y="1371600"/>
            <a:ext cx="7772400" cy="4114800"/>
          </a:xfrm>
        </p:spPr>
        <p:txBody>
          <a:bodyPr/>
          <a:lstStyle/>
          <a:p>
            <a:r>
              <a:rPr lang="en-US" sz="2400" dirty="0" smtClean="0">
                <a:latin typeface="Arial" panose="020B0604020202020204" pitchFamily="34" charset="0"/>
                <a:cs typeface="Arial" panose="020B0604020202020204" pitchFamily="34" charset="0"/>
              </a:rPr>
              <a:t>In reality, the various component of the immune response cross-talk with each other, with tumor cells and with other stromal cells (fibroblasts, endothelial cells, mast cells, eosinophils) that can be found in tumor </a:t>
            </a:r>
            <a:r>
              <a:rPr lang="en-US" sz="2400" dirty="0" err="1" smtClean="0">
                <a:latin typeface="Arial" panose="020B0604020202020204" pitchFamily="34" charset="0"/>
                <a:cs typeface="Arial" panose="020B0604020202020204" pitchFamily="34" charset="0"/>
              </a:rPr>
              <a:t>stromas</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intricate intercellular cross-talk determines whether or not anti-tumor immunity is effective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46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15240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 -4</a:t>
            </a:r>
          </a:p>
        </p:txBody>
      </p:sp>
      <p:sp>
        <p:nvSpPr>
          <p:cNvPr id="2" name="Content Placeholder 1"/>
          <p:cNvSpPr>
            <a:spLocks noGrp="1"/>
          </p:cNvSpPr>
          <p:nvPr>
            <p:ph idx="1"/>
          </p:nvPr>
        </p:nvSpPr>
        <p:spPr>
          <a:xfrm>
            <a:off x="685800" y="1203960"/>
            <a:ext cx="7772400" cy="4114800"/>
          </a:xfrm>
        </p:spPr>
        <p:txBody>
          <a:bodyPr/>
          <a:lstStyle/>
          <a:p>
            <a:r>
              <a:rPr lang="en-US" sz="2400" dirty="0" smtClean="0">
                <a:latin typeface="Arial" panose="020B0604020202020204" pitchFamily="34" charset="0"/>
                <a:cs typeface="Arial" panose="020B0604020202020204" pitchFamily="34" charset="0"/>
              </a:rPr>
              <a:t>The notion of cancer immunology originated after the first experiences with organ transplantation</a:t>
            </a:r>
          </a:p>
          <a:p>
            <a:r>
              <a:rPr lang="en-US" sz="2400" dirty="0" smtClean="0">
                <a:latin typeface="Arial" panose="020B0604020202020204" pitchFamily="34" charset="0"/>
                <a:cs typeface="Arial" panose="020B0604020202020204" pitchFamily="34" charset="0"/>
              </a:rPr>
              <a:t>It became quickly apparent that an unrestrained immune response against non-self cells could completely destroy an organ (acute rejection). In fact, no transplant would be effective without immune suppressive therapy</a:t>
            </a:r>
          </a:p>
          <a:p>
            <a:r>
              <a:rPr lang="en-US" sz="2400" dirty="0" smtClean="0">
                <a:latin typeface="Arial" panose="020B0604020202020204" pitchFamily="34" charset="0"/>
                <a:cs typeface="Arial" panose="020B0604020202020204" pitchFamily="34" charset="0"/>
              </a:rPr>
              <a:t>Hence, the idea that IF we could trigger a “rejection” of tumor cells, the body’s own immune system could eradicate tumors.</a:t>
            </a:r>
          </a:p>
          <a:p>
            <a:r>
              <a:rPr lang="en-US" sz="2400" dirty="0" smtClean="0">
                <a:latin typeface="Arial" panose="020B0604020202020204" pitchFamily="34" charset="0"/>
                <a:cs typeface="Arial" panose="020B0604020202020204" pitchFamily="34" charset="0"/>
              </a:rPr>
              <a:t>Sounds simple, but…as we have learned….</a:t>
            </a:r>
          </a:p>
          <a:p>
            <a:r>
              <a:rPr lang="en-US" sz="3600" b="1" dirty="0" smtClean="0">
                <a:solidFill>
                  <a:srgbClr val="002060"/>
                </a:solidFill>
                <a:latin typeface="Arial" panose="020B0604020202020204" pitchFamily="34" charset="0"/>
                <a:cs typeface="Arial" panose="020B0604020202020204" pitchFamily="34" charset="0"/>
              </a:rPr>
              <a:t>The Devil is in the Details</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 -5</a:t>
            </a:r>
          </a:p>
        </p:txBody>
      </p:sp>
      <p:sp>
        <p:nvSpPr>
          <p:cNvPr id="2" name="Content Placeholder 1"/>
          <p:cNvSpPr>
            <a:spLocks noGrp="1"/>
          </p:cNvSpPr>
          <p:nvPr>
            <p:ph idx="1"/>
          </p:nvPr>
        </p:nvSpPr>
        <p:spPr>
          <a:xfrm>
            <a:off x="685800" y="1104900"/>
            <a:ext cx="7772400" cy="4114800"/>
          </a:xfrm>
        </p:spPr>
        <p:txBody>
          <a:bodyPr/>
          <a:lstStyle/>
          <a:p>
            <a:r>
              <a:rPr lang="en-US" sz="2400" dirty="0" smtClean="0">
                <a:latin typeface="Arial" panose="020B0604020202020204" pitchFamily="34" charset="0"/>
                <a:cs typeface="Arial" panose="020B0604020202020204" pitchFamily="34" charset="0"/>
              </a:rPr>
              <a:t>Despite spectacular successes in mouse tumor models, clinically effective immunotherapy was not available until very recently. It turns out that…</a:t>
            </a:r>
          </a:p>
          <a:p>
            <a:r>
              <a:rPr lang="en-US" sz="2400" dirty="0" smtClean="0">
                <a:solidFill>
                  <a:srgbClr val="002060"/>
                </a:solidFill>
                <a:latin typeface="Arial" panose="020B0604020202020204" pitchFamily="34" charset="0"/>
                <a:cs typeface="Arial" panose="020B0604020202020204" pitchFamily="34" charset="0"/>
              </a:rPr>
              <a:t>Tumors can evade immune destruction and even reprogram the body’s hematopoietic system</a:t>
            </a:r>
          </a:p>
          <a:p>
            <a:r>
              <a:rPr lang="en-US" sz="2400" dirty="0" smtClean="0">
                <a:solidFill>
                  <a:srgbClr val="002060"/>
                </a:solidFill>
                <a:latin typeface="Arial" panose="020B0604020202020204" pitchFamily="34" charset="0"/>
                <a:cs typeface="Arial" panose="020B0604020202020204" pitchFamily="34" charset="0"/>
              </a:rPr>
              <a:t>Not all forms of immune response harm tumors. </a:t>
            </a:r>
            <a:r>
              <a:rPr lang="en-US" sz="2400" dirty="0" smtClean="0">
                <a:latin typeface="Arial" panose="020B0604020202020204" pitchFamily="34" charset="0"/>
                <a:cs typeface="Arial" panose="020B0604020202020204" pitchFamily="34" charset="0"/>
              </a:rPr>
              <a:t>Some forms of immune response actually protect and promote tumors, by turning into a chronic inflammatory process that induces angiogenesis and dampens T-cell mediated cytotoxic responses</a:t>
            </a:r>
          </a:p>
          <a:p>
            <a:r>
              <a:rPr lang="en-US" sz="2400" dirty="0" smtClean="0">
                <a:solidFill>
                  <a:srgbClr val="002060"/>
                </a:solidFill>
                <a:latin typeface="Arial" panose="020B0604020202020204" pitchFamily="34" charset="0"/>
                <a:cs typeface="Arial" panose="020B0604020202020204" pitchFamily="34" charset="0"/>
              </a:rPr>
              <a:t>The immune system has VERY effective safeguards against unintended self-damage, and a normal immune response is self-limited</a:t>
            </a:r>
            <a:endParaRPr 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5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0" y="53340"/>
            <a:ext cx="9144000" cy="1219200"/>
          </a:xfrm>
        </p:spPr>
        <p:txBody>
          <a:bodyPr/>
          <a:lstStyle/>
          <a:p>
            <a:r>
              <a:rPr lang="en-US" sz="3200" dirty="0" smtClean="0">
                <a:solidFill>
                  <a:srgbClr val="C00000"/>
                </a:solidFill>
                <a:latin typeface="Arial" panose="020B0604020202020204" pitchFamily="34" charset="0"/>
                <a:cs typeface="Arial" panose="020B0604020202020204" pitchFamily="34" charset="0"/>
              </a:rPr>
              <a:t>A Primer on Cancer Immunology -6</a:t>
            </a:r>
          </a:p>
        </p:txBody>
      </p:sp>
      <p:sp>
        <p:nvSpPr>
          <p:cNvPr id="2" name="Content Placeholder 1"/>
          <p:cNvSpPr>
            <a:spLocks noGrp="1"/>
          </p:cNvSpPr>
          <p:nvPr>
            <p:ph idx="1"/>
          </p:nvPr>
        </p:nvSpPr>
        <p:spPr>
          <a:xfrm>
            <a:off x="685800" y="1104900"/>
            <a:ext cx="7772400" cy="4114800"/>
          </a:xfrm>
        </p:spPr>
        <p:txBody>
          <a:bodyPr/>
          <a:lstStyle/>
          <a:p>
            <a:r>
              <a:rPr lang="en-US" sz="2400" dirty="0" smtClean="0">
                <a:latin typeface="Arial" panose="020B0604020202020204" pitchFamily="34" charset="0"/>
                <a:cs typeface="Arial" panose="020B0604020202020204" pitchFamily="34" charset="0"/>
              </a:rPr>
              <a:t>For decades, two results were most commonly obtained in clinical cancer immunotherapy</a:t>
            </a:r>
          </a:p>
          <a:p>
            <a:pPr lvl="1"/>
            <a:r>
              <a:rPr lang="en-US" sz="2000" dirty="0" smtClean="0">
                <a:latin typeface="Arial" panose="020B0604020202020204" pitchFamily="34" charset="0"/>
                <a:cs typeface="Arial" panose="020B0604020202020204" pitchFamily="34" charset="0"/>
              </a:rPr>
              <a:t>A measurable immune response was triggered, but no effect on tumor growth or patient survival was observed</a:t>
            </a:r>
          </a:p>
          <a:p>
            <a:pPr lvl="1"/>
            <a:r>
              <a:rPr lang="en-US" sz="2000" dirty="0" smtClean="0">
                <a:latin typeface="Arial" panose="020B0604020202020204" pitchFamily="34" charset="0"/>
                <a:cs typeface="Arial" panose="020B0604020202020204" pitchFamily="34" charset="0"/>
              </a:rPr>
              <a:t>Rare patients experienced spectacular responses, especially in melanoma, but these were not reproducible, and it was unclear what distinguished “exceptional responders” from all other patients</a:t>
            </a:r>
          </a:p>
          <a:p>
            <a:r>
              <a:rPr lang="en-US" sz="2400" dirty="0" smtClean="0">
                <a:latin typeface="Arial" panose="020B0604020202020204" pitchFamily="34" charset="0"/>
                <a:cs typeface="Arial" panose="020B0604020202020204" pitchFamily="34" charset="0"/>
              </a:rPr>
              <a:t>So, what initially appeared to be an easy winner (just vaccinate patients against tumors and wait for the immune system to eliminate it) is actually very difficult to accomplish in practice</a:t>
            </a:r>
          </a:p>
          <a:p>
            <a:r>
              <a:rPr lang="en-US" sz="2400" dirty="0" smtClean="0">
                <a:solidFill>
                  <a:srgbClr val="002060"/>
                </a:solidFill>
                <a:latin typeface="Arial" panose="020B0604020202020204" pitchFamily="34" charset="0"/>
                <a:cs typeface="Arial" panose="020B0604020202020204" pitchFamily="34" charset="0"/>
              </a:rPr>
              <a:t>This underscores the importance of deeper understanding of the underlying biology before expecting clinical success</a:t>
            </a:r>
            <a:endParaRPr 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7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TotalTime>
  <Words>2848</Words>
  <Application>Microsoft Office PowerPoint</Application>
  <PresentationFormat>Presentazione su schermo (4:3)</PresentationFormat>
  <Paragraphs>237</Paragraphs>
  <Slides>45</Slides>
  <Notes>22</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Blank Presentation</vt:lpstr>
      <vt:lpstr>The Basics of Cancer Biology</vt:lpstr>
      <vt:lpstr>Part III: “The Godfather and the Untouchables”</vt:lpstr>
      <vt:lpstr>A Primer on Cancer Immunology</vt:lpstr>
      <vt:lpstr>A Primer on Cancer Immunology</vt:lpstr>
      <vt:lpstr>A Primer on Cancer Immunology -2</vt:lpstr>
      <vt:lpstr>A Primer on Cancer Immunology -3</vt:lpstr>
      <vt:lpstr>A Primer on Cancer Immunology -4</vt:lpstr>
      <vt:lpstr>A Primer on Cancer Immunology -5</vt:lpstr>
      <vt:lpstr>A Primer on Cancer Immunology -6</vt:lpstr>
      <vt:lpstr>The Cast of Characters (simplified): The Untouchables: Uncorrupted, Sworn Enemies of Cancer</vt:lpstr>
      <vt:lpstr>The cast of characters (simplified): Corrupt Police, Cancer accomplices</vt:lpstr>
      <vt:lpstr>The cast of characters (simplified): Corrupt Police, Cancer accomplices - 2</vt:lpstr>
      <vt:lpstr>The Godfather: How Cancer Cells Avoid or Corrupt the Police</vt:lpstr>
      <vt:lpstr>The Godfather: How Cancer Cells Avoid or Corrupt the Police - 2</vt:lpstr>
      <vt:lpstr>Presentazione standard di PowerPoint</vt:lpstr>
      <vt:lpstr>Immune Escape Mechanisms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Oncolytic Viruses</vt:lpstr>
      <vt:lpstr>T-VEC</vt:lpstr>
      <vt:lpstr>T-VEC, the first FDA-approved oncolytic virus</vt:lpstr>
      <vt:lpstr>Presentazione standard di PowerPoint</vt:lpstr>
      <vt:lpstr>Presentazione standard di PowerPoint</vt:lpstr>
      <vt:lpstr>How important is activation of the immune system in tumors?</vt:lpstr>
      <vt:lpstr>The GeparSixto Clinical Trial</vt:lpstr>
      <vt:lpstr>Presentazione standard di PowerPoint</vt:lpstr>
      <vt:lpstr>Presentazione standard di PowerPoint</vt:lpstr>
      <vt:lpstr>Presentazione standard di PowerPoint</vt:lpstr>
      <vt:lpstr>Presentazione standard di PowerPoint</vt:lpstr>
      <vt:lpstr>Conclusions</vt:lpstr>
    </vt:vector>
  </TitlesOfParts>
  <Company>LSU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Cancer Biology</dc:title>
  <dc:creator>Miele, Lucio</dc:creator>
  <cp:lastModifiedBy>Paola</cp:lastModifiedBy>
  <cp:revision>33</cp:revision>
  <dcterms:created xsi:type="dcterms:W3CDTF">2016-05-12T20:56:46Z</dcterms:created>
  <dcterms:modified xsi:type="dcterms:W3CDTF">2016-05-19T16:23:53Z</dcterms:modified>
</cp:coreProperties>
</file>