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6"/>
  </p:notesMasterIdLst>
  <p:sldIdLst>
    <p:sldId id="292" r:id="rId3"/>
    <p:sldId id="293" r:id="rId4"/>
    <p:sldId id="258" r:id="rId5"/>
    <p:sldId id="277" r:id="rId6"/>
    <p:sldId id="259" r:id="rId7"/>
    <p:sldId id="260" r:id="rId8"/>
    <p:sldId id="261" r:id="rId9"/>
    <p:sldId id="262" r:id="rId10"/>
    <p:sldId id="263" r:id="rId11"/>
    <p:sldId id="264" r:id="rId12"/>
    <p:sldId id="265" r:id="rId13"/>
    <p:sldId id="282" r:id="rId14"/>
    <p:sldId id="266" r:id="rId15"/>
    <p:sldId id="267" r:id="rId16"/>
    <p:sldId id="268" r:id="rId17"/>
    <p:sldId id="269" r:id="rId18"/>
    <p:sldId id="270" r:id="rId19"/>
    <p:sldId id="271" r:id="rId20"/>
    <p:sldId id="272" r:id="rId21"/>
    <p:sldId id="273" r:id="rId22"/>
    <p:sldId id="281" r:id="rId23"/>
    <p:sldId id="274" r:id="rId24"/>
    <p:sldId id="275" r:id="rId25"/>
    <p:sldId id="276" r:id="rId26"/>
    <p:sldId id="278" r:id="rId27"/>
    <p:sldId id="279" r:id="rId28"/>
    <p:sldId id="280" r:id="rId29"/>
    <p:sldId id="294" r:id="rId30"/>
    <p:sldId id="295" r:id="rId31"/>
    <p:sldId id="284" r:id="rId32"/>
    <p:sldId id="288" r:id="rId33"/>
    <p:sldId id="286" r:id="rId34"/>
    <p:sldId id="283" r:id="rId35"/>
    <p:sldId id="287" r:id="rId36"/>
    <p:sldId id="289" r:id="rId37"/>
    <p:sldId id="290" r:id="rId38"/>
    <p:sldId id="291"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00" d="100"/>
          <a:sy n="100" d="100"/>
        </p:scale>
        <p:origin x="931" y="72"/>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7C68A-9DB2-4A18-97EC-5A8D591C48C7}" type="datetimeFigureOut">
              <a:rPr lang="en-US" smtClean="0"/>
              <a:t>5/18/2016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19095-171D-4BC6-A2C6-60485681FF3C}" type="slidenum">
              <a:rPr lang="en-US" smtClean="0"/>
              <a:t>‹#›</a:t>
            </a:fld>
            <a:endParaRPr lang="en-US"/>
          </a:p>
        </p:txBody>
      </p:sp>
    </p:spTree>
    <p:extLst>
      <p:ext uri="{BB962C8B-B14F-4D97-AF65-F5344CB8AC3E}">
        <p14:creationId xmlns:p14="http://schemas.microsoft.com/office/powerpoint/2010/main" val="373725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23925">
              <a:defRPr b="1">
                <a:solidFill>
                  <a:schemeClr val="tx1"/>
                </a:solidFill>
                <a:latin typeface="Comic Sans MS" panose="030F0702030302020204" pitchFamily="66" charset="0"/>
                <a:cs typeface="Arial" panose="020B0604020202020204" pitchFamily="34" charset="0"/>
              </a:defRPr>
            </a:lvl1pPr>
            <a:lvl2pPr marL="742950" indent="-285750" defTabSz="923925">
              <a:defRPr b="1">
                <a:solidFill>
                  <a:schemeClr val="tx1"/>
                </a:solidFill>
                <a:latin typeface="Comic Sans MS" panose="030F0702030302020204" pitchFamily="66" charset="0"/>
                <a:cs typeface="Arial" panose="020B0604020202020204" pitchFamily="34" charset="0"/>
              </a:defRPr>
            </a:lvl2pPr>
            <a:lvl3pPr marL="1143000" indent="-228600" defTabSz="923925">
              <a:defRPr b="1">
                <a:solidFill>
                  <a:schemeClr val="tx1"/>
                </a:solidFill>
                <a:latin typeface="Comic Sans MS" panose="030F0702030302020204" pitchFamily="66" charset="0"/>
                <a:cs typeface="Arial" panose="020B0604020202020204" pitchFamily="34" charset="0"/>
              </a:defRPr>
            </a:lvl3pPr>
            <a:lvl4pPr marL="1600200" indent="-228600" defTabSz="923925">
              <a:defRPr b="1">
                <a:solidFill>
                  <a:schemeClr val="tx1"/>
                </a:solidFill>
                <a:latin typeface="Comic Sans MS" panose="030F0702030302020204" pitchFamily="66" charset="0"/>
                <a:cs typeface="Arial" panose="020B0604020202020204" pitchFamily="34" charset="0"/>
              </a:defRPr>
            </a:lvl4pPr>
            <a:lvl5pPr marL="2057400" indent="-228600" defTabSz="923925">
              <a:defRPr b="1">
                <a:solidFill>
                  <a:schemeClr val="tx1"/>
                </a:solidFill>
                <a:latin typeface="Comic Sans MS" panose="030F0702030302020204" pitchFamily="66" charset="0"/>
                <a:cs typeface="Arial" panose="020B0604020202020204" pitchFamily="34" charset="0"/>
              </a:defRPr>
            </a:lvl5pPr>
            <a:lvl6pPr marL="2514600" indent="-228600" defTabSz="923925"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defTabSz="923925"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defTabSz="923925"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defTabSz="923925"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2BD9B6F9-F754-4497-8475-6D58B5F62A6D}" type="slidenum">
              <a:rPr lang="en-US" altLang="en-US" b="0" smtClean="0">
                <a:solidFill>
                  <a:srgbClr val="000000"/>
                </a:solidFill>
                <a:latin typeface="Times New Roman" panose="02020603050405020304" pitchFamily="18" charset="0"/>
              </a:rPr>
              <a:pPr/>
              <a:t>1</a:t>
            </a:fld>
            <a:endParaRPr lang="en-US" altLang="en-US" b="0" smtClean="0">
              <a:solidFill>
                <a:srgbClr val="000000"/>
              </a:solidFill>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endParaRPr lang="en-US" altLang="en-US" smtClean="0">
              <a:cs typeface="Arial" panose="020B0604020202020204" pitchFamily="34" charset="0"/>
            </a:endParaRPr>
          </a:p>
        </p:txBody>
      </p:sp>
    </p:spTree>
    <p:extLst>
      <p:ext uri="{BB962C8B-B14F-4D97-AF65-F5344CB8AC3E}">
        <p14:creationId xmlns:p14="http://schemas.microsoft.com/office/powerpoint/2010/main" val="308640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AC73E-95BA-4FFE-AC81-951A07F66C87}" type="slidenum">
              <a:rPr lang="en-US" smtClean="0"/>
              <a:t>45</a:t>
            </a:fld>
            <a:endParaRPr lang="en-US"/>
          </a:p>
        </p:txBody>
      </p:sp>
    </p:spTree>
    <p:extLst>
      <p:ext uri="{BB962C8B-B14F-4D97-AF65-F5344CB8AC3E}">
        <p14:creationId xmlns:p14="http://schemas.microsoft.com/office/powerpoint/2010/main" val="544870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AC73E-95BA-4FFE-AC81-951A07F66C87}" type="slidenum">
              <a:rPr lang="en-US" smtClean="0"/>
              <a:t>46</a:t>
            </a:fld>
            <a:endParaRPr lang="en-US"/>
          </a:p>
        </p:txBody>
      </p:sp>
    </p:spTree>
    <p:extLst>
      <p:ext uri="{BB962C8B-B14F-4D97-AF65-F5344CB8AC3E}">
        <p14:creationId xmlns:p14="http://schemas.microsoft.com/office/powerpoint/2010/main" val="678108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AC73E-95BA-4FFE-AC81-951A07F66C87}" type="slidenum">
              <a:rPr lang="en-US" smtClean="0"/>
              <a:t>47</a:t>
            </a:fld>
            <a:endParaRPr lang="en-US"/>
          </a:p>
        </p:txBody>
      </p:sp>
    </p:spTree>
    <p:extLst>
      <p:ext uri="{BB962C8B-B14F-4D97-AF65-F5344CB8AC3E}">
        <p14:creationId xmlns:p14="http://schemas.microsoft.com/office/powerpoint/2010/main" val="125412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AC73E-95BA-4FFE-AC81-951A07F66C87}" type="slidenum">
              <a:rPr lang="en-US" smtClean="0"/>
              <a:t>48</a:t>
            </a:fld>
            <a:endParaRPr lang="en-US"/>
          </a:p>
        </p:txBody>
      </p:sp>
    </p:spTree>
    <p:extLst>
      <p:ext uri="{BB962C8B-B14F-4D97-AF65-F5344CB8AC3E}">
        <p14:creationId xmlns:p14="http://schemas.microsoft.com/office/powerpoint/2010/main" val="113970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AC73E-95BA-4FFE-AC81-951A07F66C87}" type="slidenum">
              <a:rPr lang="en-US" smtClean="0"/>
              <a:t>49</a:t>
            </a:fld>
            <a:endParaRPr lang="en-US"/>
          </a:p>
        </p:txBody>
      </p:sp>
    </p:spTree>
    <p:extLst>
      <p:ext uri="{BB962C8B-B14F-4D97-AF65-F5344CB8AC3E}">
        <p14:creationId xmlns:p14="http://schemas.microsoft.com/office/powerpoint/2010/main" val="68002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AC73E-95BA-4FFE-AC81-951A07F66C87}" type="slidenum">
              <a:rPr lang="en-US" smtClean="0"/>
              <a:t>50</a:t>
            </a:fld>
            <a:endParaRPr lang="en-US"/>
          </a:p>
        </p:txBody>
      </p:sp>
    </p:spTree>
    <p:extLst>
      <p:ext uri="{BB962C8B-B14F-4D97-AF65-F5344CB8AC3E}">
        <p14:creationId xmlns:p14="http://schemas.microsoft.com/office/powerpoint/2010/main" val="575175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5127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RAS trafficking pathway. Nascent RAS proteins leaving the </a:t>
            </a:r>
            <a:r>
              <a:rPr lang="en-GB" altLang="en-US" dirty="0" err="1">
                <a:latin typeface="Arial" panose="020B0604020202020204" pitchFamily="34" charset="0"/>
                <a:ea typeface="msgothic" charset="0"/>
                <a:cs typeface="msgothic" charset="0"/>
              </a:rPr>
              <a:t>polysome</a:t>
            </a:r>
            <a:r>
              <a:rPr lang="en-GB" altLang="en-US" dirty="0">
                <a:latin typeface="Arial" panose="020B0604020202020204" pitchFamily="34" charset="0"/>
                <a:ea typeface="msgothic" charset="0"/>
                <a:cs typeface="msgothic" charset="0"/>
              </a:rPr>
              <a:t> are rapidly modified by farnesyltransferase (</a:t>
            </a:r>
            <a:r>
              <a:rPr lang="en-GB" altLang="en-US" dirty="0" err="1">
                <a:latin typeface="Arial" panose="020B0604020202020204" pitchFamily="34" charset="0"/>
                <a:ea typeface="msgothic" charset="0"/>
                <a:cs typeface="msgothic" charset="0"/>
              </a:rPr>
              <a:t>FTase</a:t>
            </a:r>
            <a:r>
              <a:rPr lang="en-GB" altLang="en-US" dirty="0">
                <a:latin typeface="Arial" panose="020B0604020202020204" pitchFamily="34" charset="0"/>
                <a:ea typeface="msgothic" charset="0"/>
                <a:cs typeface="msgothic" charset="0"/>
              </a:rPr>
              <a:t>), which attaches a C15 farnesyl isoprenoid lipid to the cysteine of the CAAX motif. This provides them sufficient affinity for the endoplasmic reticulum (ER), where they are further modified by RAS-converting CAAX </a:t>
            </a:r>
            <a:r>
              <a:rPr lang="en-GB" altLang="en-US" dirty="0" err="1">
                <a:latin typeface="Arial" panose="020B0604020202020204" pitchFamily="34" charset="0"/>
                <a:ea typeface="msgothic" charset="0"/>
                <a:cs typeface="msgothic" charset="0"/>
              </a:rPr>
              <a:t>endopeptidase</a:t>
            </a:r>
            <a:r>
              <a:rPr lang="en-GB" altLang="en-US" dirty="0">
                <a:latin typeface="Arial" panose="020B0604020202020204" pitchFamily="34" charset="0"/>
                <a:ea typeface="msgothic" charset="0"/>
                <a:cs typeface="msgothic" charset="0"/>
              </a:rPr>
              <a:t> 1 (RCE1)-</a:t>
            </a:r>
            <a:r>
              <a:rPr lang="en-GB" altLang="en-US" dirty="0" err="1">
                <a:latin typeface="Arial" panose="020B0604020202020204" pitchFamily="34" charset="0"/>
                <a:ea typeface="msgothic" charset="0"/>
                <a:cs typeface="msgothic" charset="0"/>
              </a:rPr>
              <a:t>catalyzed</a:t>
            </a:r>
            <a:r>
              <a:rPr lang="en-GB" altLang="en-US" dirty="0">
                <a:latin typeface="Arial" panose="020B0604020202020204" pitchFamily="34" charset="0"/>
                <a:ea typeface="msgothic" charset="0"/>
                <a:cs typeface="msgothic" charset="0"/>
              </a:rPr>
              <a:t> proteolytic removal of the AAX residues, and by reversible </a:t>
            </a:r>
            <a:r>
              <a:rPr lang="en-GB" altLang="en-US" dirty="0" err="1">
                <a:latin typeface="Arial" panose="020B0604020202020204" pitchFamily="34" charset="0"/>
                <a:ea typeface="msgothic" charset="0"/>
                <a:cs typeface="msgothic" charset="0"/>
              </a:rPr>
              <a:t>isoprenylcysteine</a:t>
            </a:r>
            <a:r>
              <a:rPr lang="en-GB" altLang="en-US" dirty="0">
                <a:latin typeface="Arial" panose="020B0604020202020204" pitchFamily="34" charset="0"/>
                <a:ea typeface="msgothic" charset="0"/>
                <a:cs typeface="msgothic" charset="0"/>
              </a:rPr>
              <a:t> </a:t>
            </a:r>
            <a:r>
              <a:rPr lang="en-GB" altLang="en-US" dirty="0" err="1">
                <a:latin typeface="Arial" panose="020B0604020202020204" pitchFamily="34" charset="0"/>
                <a:ea typeface="msgothic" charset="0"/>
                <a:cs typeface="msgothic" charset="0"/>
              </a:rPr>
              <a:t>carboxylmethyltransferase</a:t>
            </a:r>
            <a:r>
              <a:rPr lang="en-GB" altLang="en-US" dirty="0">
                <a:latin typeface="Arial" panose="020B0604020202020204" pitchFamily="34" charset="0"/>
                <a:ea typeface="msgothic" charset="0"/>
                <a:cs typeface="msgothic" charset="0"/>
              </a:rPr>
              <a:t> (ICMT)-</a:t>
            </a:r>
            <a:r>
              <a:rPr lang="en-GB" altLang="en-US" dirty="0" err="1">
                <a:latin typeface="Arial" panose="020B0604020202020204" pitchFamily="34" charset="0"/>
                <a:ea typeface="msgothic" charset="0"/>
                <a:cs typeface="msgothic" charset="0"/>
              </a:rPr>
              <a:t>catalyzed</a:t>
            </a:r>
            <a:r>
              <a:rPr lang="en-GB" altLang="en-US" dirty="0">
                <a:latin typeface="Arial" panose="020B0604020202020204" pitchFamily="34" charset="0"/>
                <a:ea typeface="msgothic" charset="0"/>
                <a:cs typeface="msgothic" charset="0"/>
              </a:rPr>
              <a:t> </a:t>
            </a:r>
            <a:r>
              <a:rPr lang="en-GB" altLang="en-US" dirty="0" err="1">
                <a:latin typeface="Arial" panose="020B0604020202020204" pitchFamily="34" charset="0"/>
                <a:ea typeface="msgothic" charset="0"/>
                <a:cs typeface="msgothic" charset="0"/>
              </a:rPr>
              <a:t>carboxylmethylation</a:t>
            </a:r>
            <a:r>
              <a:rPr lang="en-GB" altLang="en-US" dirty="0">
                <a:latin typeface="Arial" panose="020B0604020202020204" pitchFamily="34" charset="0"/>
                <a:ea typeface="msgothic" charset="0"/>
                <a:cs typeface="msgothic" charset="0"/>
              </a:rPr>
              <a:t> of the now terminal </a:t>
            </a:r>
            <a:r>
              <a:rPr lang="en-GB" altLang="en-US" dirty="0" err="1">
                <a:latin typeface="Arial" panose="020B0604020202020204" pitchFamily="34" charset="0"/>
                <a:ea typeface="msgothic" charset="0"/>
                <a:cs typeface="msgothic" charset="0"/>
              </a:rPr>
              <a:t>farnesylated</a:t>
            </a:r>
            <a:r>
              <a:rPr lang="en-GB" altLang="en-US" dirty="0">
                <a:latin typeface="Arial" panose="020B0604020202020204" pitchFamily="34" charset="0"/>
                <a:ea typeface="msgothic" charset="0"/>
                <a:cs typeface="msgothic" charset="0"/>
              </a:rPr>
              <a:t> cysteine residue. By preventing the first and obligate step, FTIs prevent all three of these modifications. In the presence of FTIs, KRAS and NRAS are alternatively </a:t>
            </a:r>
            <a:r>
              <a:rPr lang="en-GB" altLang="en-US" dirty="0" err="1">
                <a:latin typeface="Arial" panose="020B0604020202020204" pitchFamily="34" charset="0"/>
                <a:ea typeface="msgothic" charset="0"/>
                <a:cs typeface="msgothic" charset="0"/>
              </a:rPr>
              <a:t>prenylated</a:t>
            </a:r>
            <a:r>
              <a:rPr lang="en-GB" altLang="en-US" dirty="0">
                <a:latin typeface="Arial" panose="020B0604020202020204" pitchFamily="34" charset="0"/>
                <a:ea typeface="msgothic" charset="0"/>
                <a:cs typeface="msgothic" charset="0"/>
              </a:rPr>
              <a:t> by </a:t>
            </a:r>
            <a:r>
              <a:rPr lang="en-GB" altLang="en-US" dirty="0" err="1">
                <a:latin typeface="Arial" panose="020B0604020202020204" pitchFamily="34" charset="0"/>
                <a:ea typeface="msgothic" charset="0"/>
                <a:cs typeface="msgothic" charset="0"/>
              </a:rPr>
              <a:t>geranylgeranyltransferase</a:t>
            </a:r>
            <a:r>
              <a:rPr lang="en-GB" altLang="en-US" dirty="0">
                <a:latin typeface="Arial" panose="020B0604020202020204" pitchFamily="34" charset="0"/>
                <a:ea typeface="msgothic" charset="0"/>
                <a:cs typeface="msgothic" charset="0"/>
              </a:rPr>
              <a:t> I (</a:t>
            </a:r>
            <a:r>
              <a:rPr lang="en-GB" altLang="en-US" dirty="0" err="1">
                <a:latin typeface="Arial" panose="020B0604020202020204" pitchFamily="34" charset="0"/>
                <a:ea typeface="msgothic" charset="0"/>
                <a:cs typeface="msgothic" charset="0"/>
              </a:rPr>
              <a:t>GGTase</a:t>
            </a:r>
            <a:r>
              <a:rPr lang="en-GB" altLang="en-US" dirty="0">
                <a:latin typeface="Arial" panose="020B0604020202020204" pitchFamily="34" charset="0"/>
                <a:ea typeface="msgothic" charset="0"/>
                <a:cs typeface="msgothic" charset="0"/>
              </a:rPr>
              <a:t> I), which attaches a C20 geranylgeranyl isoprenoid that allows the same subsequent processing steps. RAS trafficking to the inner leaflet of the plasma membrane (PM) requires a second membrane-targeting element that dictates the pathway it will take to the plasma membrane. NRAS and HRAS have one or two cysteine residues, respectively, that undergo reversible acylation by a Golgi-resident protein acyltransferase (PAT) to promote their trafficking to the plasma membrane. Rapid </a:t>
            </a:r>
            <a:r>
              <a:rPr lang="en-GB" altLang="en-US" dirty="0" err="1">
                <a:latin typeface="Arial" panose="020B0604020202020204" pitchFamily="34" charset="0"/>
                <a:ea typeface="msgothic" charset="0"/>
                <a:cs typeface="msgothic" charset="0"/>
              </a:rPr>
              <a:t>deacylation</a:t>
            </a:r>
            <a:r>
              <a:rPr lang="en-GB" altLang="en-US" dirty="0">
                <a:latin typeface="Arial" panose="020B0604020202020204" pitchFamily="34" charset="0"/>
                <a:ea typeface="msgothic" charset="0"/>
                <a:cs typeface="msgothic" charset="0"/>
              </a:rPr>
              <a:t> by an acyl protein </a:t>
            </a:r>
            <a:r>
              <a:rPr lang="en-GB" altLang="en-US" dirty="0" err="1">
                <a:latin typeface="Arial" panose="020B0604020202020204" pitchFamily="34" charset="0"/>
                <a:ea typeface="msgothic" charset="0"/>
                <a:cs typeface="msgothic" charset="0"/>
              </a:rPr>
              <a:t>thioesterase</a:t>
            </a:r>
            <a:r>
              <a:rPr lang="en-GB" altLang="en-US" dirty="0">
                <a:latin typeface="Arial" panose="020B0604020202020204" pitchFamily="34" charset="0"/>
                <a:ea typeface="msgothic" charset="0"/>
                <a:cs typeface="msgothic" charset="0"/>
              </a:rPr>
              <a:t> (APT1/2) frees them up to be re-</a:t>
            </a:r>
            <a:r>
              <a:rPr lang="en-GB" altLang="en-US" dirty="0" err="1">
                <a:latin typeface="Arial" panose="020B0604020202020204" pitchFamily="34" charset="0"/>
                <a:ea typeface="msgothic" charset="0"/>
                <a:cs typeface="msgothic" charset="0"/>
              </a:rPr>
              <a:t>acylated</a:t>
            </a:r>
            <a:r>
              <a:rPr lang="en-GB" altLang="en-US" dirty="0">
                <a:latin typeface="Arial" panose="020B0604020202020204" pitchFamily="34" charset="0"/>
                <a:ea typeface="msgothic" charset="0"/>
                <a:cs typeface="msgothic" charset="0"/>
              </a:rPr>
              <a:t> and trafficked back to the plasma membrane. The </a:t>
            </a:r>
            <a:r>
              <a:rPr lang="en-GB" altLang="en-US" dirty="0" err="1">
                <a:latin typeface="Arial" panose="020B0604020202020204" pitchFamily="34" charset="0"/>
                <a:ea typeface="msgothic" charset="0"/>
                <a:cs typeface="msgothic" charset="0"/>
              </a:rPr>
              <a:t>nonpalmitoylated</a:t>
            </a:r>
            <a:r>
              <a:rPr lang="en-GB" altLang="en-US" dirty="0">
                <a:latin typeface="Arial" panose="020B0604020202020204" pitchFamily="34" charset="0"/>
                <a:ea typeface="msgothic" charset="0"/>
                <a:cs typeface="msgothic" charset="0"/>
              </a:rPr>
              <a:t> pool of APT in the cytosol is the active form, and is in dynamic equilibrium with a </a:t>
            </a:r>
            <a:r>
              <a:rPr lang="en-GB" altLang="en-US" dirty="0" err="1">
                <a:latin typeface="Arial" panose="020B0604020202020204" pitchFamily="34" charset="0"/>
                <a:ea typeface="msgothic" charset="0"/>
                <a:cs typeface="msgothic" charset="0"/>
              </a:rPr>
              <a:t>palmitoylated</a:t>
            </a:r>
            <a:r>
              <a:rPr lang="en-GB" altLang="en-US" dirty="0">
                <a:latin typeface="Arial" panose="020B0604020202020204" pitchFamily="34" charset="0"/>
                <a:ea typeface="msgothic" charset="0"/>
                <a:cs typeface="msgothic" charset="0"/>
              </a:rPr>
              <a:t> pool on the Golgi. KRAS4B, which has no </a:t>
            </a:r>
            <a:r>
              <a:rPr lang="en-GB" altLang="en-US" dirty="0" err="1">
                <a:latin typeface="Arial" panose="020B0604020202020204" pitchFamily="34" charset="0"/>
                <a:ea typeface="msgothic" charset="0"/>
                <a:cs typeface="msgothic" charset="0"/>
              </a:rPr>
              <a:t>palmitoylatable</a:t>
            </a:r>
            <a:r>
              <a:rPr lang="en-GB" altLang="en-US" dirty="0">
                <a:latin typeface="Arial" panose="020B0604020202020204" pitchFamily="34" charset="0"/>
                <a:ea typeface="msgothic" charset="0"/>
                <a:cs typeface="msgothic" charset="0"/>
              </a:rPr>
              <a:t> cysteine but a stretch of 6 </a:t>
            </a:r>
            <a:r>
              <a:rPr lang="en-GB" altLang="en-US" dirty="0" err="1">
                <a:latin typeface="Arial" panose="020B0604020202020204" pitchFamily="34" charset="0"/>
                <a:ea typeface="msgothic" charset="0"/>
                <a:cs typeface="msgothic" charset="0"/>
              </a:rPr>
              <a:t>lysines</a:t>
            </a:r>
            <a:r>
              <a:rPr lang="en-GB" altLang="en-US" dirty="0">
                <a:latin typeface="Arial" panose="020B0604020202020204" pitchFamily="34" charset="0"/>
                <a:ea typeface="msgothic" charset="0"/>
                <a:cs typeface="msgothic" charset="0"/>
              </a:rPr>
              <a:t> (polybasic region) does not go to the Golgi but </a:t>
            </a:r>
            <a:r>
              <a:rPr lang="en-GB" altLang="en-US" dirty="0" err="1">
                <a:latin typeface="Arial" panose="020B0604020202020204" pitchFamily="34" charset="0"/>
                <a:ea typeface="msgothic" charset="0"/>
                <a:cs typeface="msgothic" charset="0"/>
              </a:rPr>
              <a:t>trafficks</a:t>
            </a:r>
            <a:r>
              <a:rPr lang="en-GB" altLang="en-US" dirty="0">
                <a:latin typeface="Arial" panose="020B0604020202020204" pitchFamily="34" charset="0"/>
                <a:ea typeface="msgothic" charset="0"/>
                <a:cs typeface="msgothic" charset="0"/>
              </a:rPr>
              <a:t> the more directly to the plasma membrane, where it binds by virtue of its electrostatic charge. KRAS4A, which has a hybrid motif of a </a:t>
            </a:r>
            <a:r>
              <a:rPr lang="en-GB" altLang="en-US" dirty="0" err="1">
                <a:latin typeface="Arial" panose="020B0604020202020204" pitchFamily="34" charset="0"/>
                <a:ea typeface="msgothic" charset="0"/>
                <a:cs typeface="msgothic" charset="0"/>
              </a:rPr>
              <a:t>palmitoylated</a:t>
            </a:r>
            <a:r>
              <a:rPr lang="en-GB" altLang="en-US" dirty="0">
                <a:latin typeface="Arial" panose="020B0604020202020204" pitchFamily="34" charset="0"/>
                <a:ea typeface="msgothic" charset="0"/>
                <a:cs typeface="msgothic" charset="0"/>
              </a:rPr>
              <a:t> cysteine and a bifurcated polybasic region, undergoes an intermediate form of trafficking. PDE6δ recognizes the farnesyl isoprenoid and solubilizes </a:t>
            </a:r>
            <a:r>
              <a:rPr lang="en-GB" altLang="en-US" dirty="0" err="1">
                <a:latin typeface="Arial" panose="020B0604020202020204" pitchFamily="34" charset="0"/>
                <a:ea typeface="msgothic" charset="0"/>
                <a:cs typeface="msgothic" charset="0"/>
              </a:rPr>
              <a:t>nonpalmitoylated</a:t>
            </a:r>
            <a:r>
              <a:rPr lang="en-GB" altLang="en-US" dirty="0">
                <a:latin typeface="Arial" panose="020B0604020202020204" pitchFamily="34" charset="0"/>
                <a:ea typeface="msgothic" charset="0"/>
                <a:cs typeface="msgothic" charset="0"/>
              </a:rPr>
              <a:t> RAS proteins from any compartment, thereby promoting their availability for restoration to the plasma membrane; </a:t>
            </a:r>
            <a:r>
              <a:rPr lang="en-GB" altLang="en-US" dirty="0" err="1">
                <a:latin typeface="Arial" panose="020B0604020202020204" pitchFamily="34" charset="0"/>
                <a:ea typeface="msgothic" charset="0"/>
                <a:cs typeface="msgothic" charset="0"/>
              </a:rPr>
              <a:t>deltarasin</a:t>
            </a:r>
            <a:r>
              <a:rPr lang="en-GB" altLang="en-US" dirty="0">
                <a:latin typeface="Arial" panose="020B0604020202020204" pitchFamily="34" charset="0"/>
                <a:ea typeface="msgothic" charset="0"/>
                <a:cs typeface="msgothic" charset="0"/>
              </a:rPr>
              <a:t> blocks this interaction. Not pictured: other chaperone proteins that guide the </a:t>
            </a:r>
            <a:r>
              <a:rPr lang="en-GB" altLang="en-US" dirty="0" err="1">
                <a:latin typeface="Arial" panose="020B0604020202020204" pitchFamily="34" charset="0"/>
                <a:ea typeface="msgothic" charset="0"/>
                <a:cs typeface="msgothic" charset="0"/>
              </a:rPr>
              <a:t>lipidated</a:t>
            </a:r>
            <a:r>
              <a:rPr lang="en-GB" altLang="en-US" dirty="0">
                <a:latin typeface="Arial" panose="020B0604020202020204" pitchFamily="34" charset="0"/>
                <a:ea typeface="msgothic" charset="0"/>
                <a:cs typeface="msgothic" charset="0"/>
              </a:rPr>
              <a:t> RAS proteins between and within membrane regions. Each enzyme depicted has been a target for drug discovery.</a:t>
            </a:r>
          </a:p>
        </p:txBody>
      </p:sp>
    </p:spTree>
    <p:extLst>
      <p:ext uri="{BB962C8B-B14F-4D97-AF65-F5344CB8AC3E}">
        <p14:creationId xmlns:p14="http://schemas.microsoft.com/office/powerpoint/2010/main" val="801025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AC73E-95BA-4FFE-AC81-951A07F66C87}" type="slidenum">
              <a:rPr lang="en-US" smtClean="0"/>
              <a:t>52</a:t>
            </a:fld>
            <a:endParaRPr lang="en-US"/>
          </a:p>
        </p:txBody>
      </p:sp>
    </p:spTree>
    <p:extLst>
      <p:ext uri="{BB962C8B-B14F-4D97-AF65-F5344CB8AC3E}">
        <p14:creationId xmlns:p14="http://schemas.microsoft.com/office/powerpoint/2010/main" val="513314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AC73E-95BA-4FFE-AC81-951A07F66C87}" type="slidenum">
              <a:rPr lang="en-US" smtClean="0"/>
              <a:t>53</a:t>
            </a:fld>
            <a:endParaRPr lang="en-US"/>
          </a:p>
        </p:txBody>
      </p:sp>
    </p:spTree>
    <p:extLst>
      <p:ext uri="{BB962C8B-B14F-4D97-AF65-F5344CB8AC3E}">
        <p14:creationId xmlns:p14="http://schemas.microsoft.com/office/powerpoint/2010/main" val="208265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23925">
              <a:defRPr b="1">
                <a:solidFill>
                  <a:schemeClr val="tx1"/>
                </a:solidFill>
                <a:latin typeface="Comic Sans MS" panose="030F0702030302020204" pitchFamily="66" charset="0"/>
                <a:cs typeface="Arial" panose="020B0604020202020204" pitchFamily="34" charset="0"/>
              </a:defRPr>
            </a:lvl1pPr>
            <a:lvl2pPr marL="742950" indent="-285750" defTabSz="923925">
              <a:defRPr b="1">
                <a:solidFill>
                  <a:schemeClr val="tx1"/>
                </a:solidFill>
                <a:latin typeface="Comic Sans MS" panose="030F0702030302020204" pitchFamily="66" charset="0"/>
                <a:cs typeface="Arial" panose="020B0604020202020204" pitchFamily="34" charset="0"/>
              </a:defRPr>
            </a:lvl2pPr>
            <a:lvl3pPr marL="1143000" indent="-228600" defTabSz="923925">
              <a:defRPr b="1">
                <a:solidFill>
                  <a:schemeClr val="tx1"/>
                </a:solidFill>
                <a:latin typeface="Comic Sans MS" panose="030F0702030302020204" pitchFamily="66" charset="0"/>
                <a:cs typeface="Arial" panose="020B0604020202020204" pitchFamily="34" charset="0"/>
              </a:defRPr>
            </a:lvl3pPr>
            <a:lvl4pPr marL="1600200" indent="-228600" defTabSz="923925">
              <a:defRPr b="1">
                <a:solidFill>
                  <a:schemeClr val="tx1"/>
                </a:solidFill>
                <a:latin typeface="Comic Sans MS" panose="030F0702030302020204" pitchFamily="66" charset="0"/>
                <a:cs typeface="Arial" panose="020B0604020202020204" pitchFamily="34" charset="0"/>
              </a:defRPr>
            </a:lvl4pPr>
            <a:lvl5pPr marL="2057400" indent="-228600" defTabSz="923925">
              <a:defRPr b="1">
                <a:solidFill>
                  <a:schemeClr val="tx1"/>
                </a:solidFill>
                <a:latin typeface="Comic Sans MS" panose="030F0702030302020204" pitchFamily="66" charset="0"/>
                <a:cs typeface="Arial" panose="020B0604020202020204" pitchFamily="34" charset="0"/>
              </a:defRPr>
            </a:lvl5pPr>
            <a:lvl6pPr marL="2514600" indent="-228600" defTabSz="923925"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defTabSz="923925"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defTabSz="923925"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defTabSz="923925"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pPr eaLnBrk="1" hangingPunct="1"/>
            <a:fld id="{CB3E8184-C00B-4905-9CE9-4E248F04661F}" type="slidenum">
              <a:rPr lang="en-US" altLang="en-US" sz="1200" b="0" smtClean="0">
                <a:solidFill>
                  <a:srgbClr val="000000"/>
                </a:solidFill>
                <a:latin typeface="Arial" panose="020B0604020202020204" pitchFamily="34" charset="0"/>
                <a:ea typeface="ＭＳ Ｐゴシック" panose="020B0600070205080204" pitchFamily="34" charset="-128"/>
              </a:rPr>
              <a:pPr eaLnBrk="1" hangingPunct="1"/>
              <a:t>16</a:t>
            </a:fld>
            <a:endParaRPr lang="en-US" altLang="en-US" sz="1200" b="0" smtClean="0">
              <a:solidFill>
                <a:srgbClr val="000000"/>
              </a:solidFill>
              <a:latin typeface="Arial" panose="020B0604020202020204" pitchFamily="34" charset="0"/>
              <a:ea typeface="ＭＳ Ｐゴシック" panose="020B0600070205080204" pitchFamily="34" charset="-128"/>
            </a:endParaRPr>
          </a:p>
        </p:txBody>
      </p:sp>
      <p:sp>
        <p:nvSpPr>
          <p:cNvPr id="81923" name="Rectangle 2"/>
          <p:cNvSpPr>
            <a:spLocks noChangeArrowheads="1"/>
          </p:cNvSpPr>
          <p:nvPr/>
        </p:nvSpPr>
        <p:spPr bwMode="auto">
          <a:xfrm>
            <a:off x="3886200" y="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Comic Sans MS" panose="030F0702030302020204" pitchFamily="66" charset="0"/>
                <a:cs typeface="Arial" panose="020B0604020202020204" pitchFamily="34" charset="0"/>
              </a:defRPr>
            </a:lvl1pPr>
            <a:lvl2pPr marL="742950" indent="-285750">
              <a:defRPr b="1">
                <a:solidFill>
                  <a:schemeClr val="tx1"/>
                </a:solidFill>
                <a:latin typeface="Comic Sans MS" panose="030F0702030302020204" pitchFamily="66" charset="0"/>
                <a:cs typeface="Arial" panose="020B0604020202020204" pitchFamily="34" charset="0"/>
              </a:defRPr>
            </a:lvl2pPr>
            <a:lvl3pPr marL="1143000" indent="-228600">
              <a:defRPr b="1">
                <a:solidFill>
                  <a:schemeClr val="tx1"/>
                </a:solidFill>
                <a:latin typeface="Comic Sans MS" panose="030F0702030302020204" pitchFamily="66" charset="0"/>
                <a:cs typeface="Arial" panose="020B0604020202020204" pitchFamily="34" charset="0"/>
              </a:defRPr>
            </a:lvl3pPr>
            <a:lvl4pPr marL="1600200" indent="-228600">
              <a:defRPr b="1">
                <a:solidFill>
                  <a:schemeClr val="tx1"/>
                </a:solidFill>
                <a:latin typeface="Comic Sans MS" panose="030F0702030302020204" pitchFamily="66" charset="0"/>
                <a:cs typeface="Arial" panose="020B0604020202020204" pitchFamily="34" charset="0"/>
              </a:defRPr>
            </a:lvl4pPr>
            <a:lvl5pPr marL="2057400" indent="-22860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pPr eaLnBrk="0" fontAlgn="base" hangingPunct="0">
              <a:spcBef>
                <a:spcPct val="0"/>
              </a:spcBef>
              <a:spcAft>
                <a:spcPct val="0"/>
              </a:spcAft>
            </a:pPr>
            <a:endParaRPr lang="en-US" altLang="en-US" sz="1600">
              <a:solidFill>
                <a:srgbClr val="FFFF00"/>
              </a:solidFill>
              <a:latin typeface="Arial" panose="020B0604020202020204" pitchFamily="34" charset="0"/>
              <a:ea typeface="ＭＳ Ｐゴシック" panose="020B0600070205080204" pitchFamily="34" charset="-128"/>
            </a:endParaRPr>
          </a:p>
        </p:txBody>
      </p:sp>
      <p:sp>
        <p:nvSpPr>
          <p:cNvPr id="8192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b="1">
                <a:solidFill>
                  <a:schemeClr val="tx1"/>
                </a:solidFill>
                <a:latin typeface="Comic Sans MS" panose="030F0702030302020204" pitchFamily="66" charset="0"/>
                <a:cs typeface="Arial" panose="020B0604020202020204" pitchFamily="34" charset="0"/>
              </a:defRPr>
            </a:lvl1pPr>
            <a:lvl2pPr marL="742950" indent="-285750">
              <a:defRPr b="1">
                <a:solidFill>
                  <a:schemeClr val="tx1"/>
                </a:solidFill>
                <a:latin typeface="Comic Sans MS" panose="030F0702030302020204" pitchFamily="66" charset="0"/>
                <a:cs typeface="Arial" panose="020B0604020202020204" pitchFamily="34" charset="0"/>
              </a:defRPr>
            </a:lvl2pPr>
            <a:lvl3pPr marL="1143000" indent="-228600">
              <a:defRPr b="1">
                <a:solidFill>
                  <a:schemeClr val="tx1"/>
                </a:solidFill>
                <a:latin typeface="Comic Sans MS" panose="030F0702030302020204" pitchFamily="66" charset="0"/>
                <a:cs typeface="Arial" panose="020B0604020202020204" pitchFamily="34" charset="0"/>
              </a:defRPr>
            </a:lvl3pPr>
            <a:lvl4pPr marL="1600200" indent="-228600">
              <a:defRPr b="1">
                <a:solidFill>
                  <a:schemeClr val="tx1"/>
                </a:solidFill>
                <a:latin typeface="Comic Sans MS" panose="030F0702030302020204" pitchFamily="66" charset="0"/>
                <a:cs typeface="Arial" panose="020B0604020202020204" pitchFamily="34" charset="0"/>
              </a:defRPr>
            </a:lvl4pPr>
            <a:lvl5pPr marL="2057400" indent="-22860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pPr algn="r" eaLnBrk="0" fontAlgn="base" hangingPunct="0">
              <a:spcBef>
                <a:spcPct val="0"/>
              </a:spcBef>
              <a:spcAft>
                <a:spcPct val="0"/>
              </a:spcAft>
            </a:pPr>
            <a:r>
              <a:rPr lang="en-US" altLang="en-US" sz="1200">
                <a:solidFill>
                  <a:srgbClr val="FFFF00"/>
                </a:solidFill>
                <a:latin typeface="Times New Roman" panose="02020603050405020304" pitchFamily="18" charset="0"/>
                <a:ea typeface="ＭＳ Ｐゴシック" panose="020B0600070205080204" pitchFamily="34" charset="-128"/>
              </a:rPr>
              <a:t>1</a:t>
            </a:r>
          </a:p>
        </p:txBody>
      </p:sp>
      <p:sp>
        <p:nvSpPr>
          <p:cNvPr id="8192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Comic Sans MS" panose="030F0702030302020204" pitchFamily="66" charset="0"/>
                <a:cs typeface="Arial" panose="020B0604020202020204" pitchFamily="34" charset="0"/>
              </a:defRPr>
            </a:lvl1pPr>
            <a:lvl2pPr marL="742950" indent="-285750">
              <a:defRPr b="1">
                <a:solidFill>
                  <a:schemeClr val="tx1"/>
                </a:solidFill>
                <a:latin typeface="Comic Sans MS" panose="030F0702030302020204" pitchFamily="66" charset="0"/>
                <a:cs typeface="Arial" panose="020B0604020202020204" pitchFamily="34" charset="0"/>
              </a:defRPr>
            </a:lvl2pPr>
            <a:lvl3pPr marL="1143000" indent="-228600">
              <a:defRPr b="1">
                <a:solidFill>
                  <a:schemeClr val="tx1"/>
                </a:solidFill>
                <a:latin typeface="Comic Sans MS" panose="030F0702030302020204" pitchFamily="66" charset="0"/>
                <a:cs typeface="Arial" panose="020B0604020202020204" pitchFamily="34" charset="0"/>
              </a:defRPr>
            </a:lvl3pPr>
            <a:lvl4pPr marL="1600200" indent="-228600">
              <a:defRPr b="1">
                <a:solidFill>
                  <a:schemeClr val="tx1"/>
                </a:solidFill>
                <a:latin typeface="Comic Sans MS" panose="030F0702030302020204" pitchFamily="66" charset="0"/>
                <a:cs typeface="Arial" panose="020B0604020202020204" pitchFamily="34" charset="0"/>
              </a:defRPr>
            </a:lvl4pPr>
            <a:lvl5pPr marL="2057400" indent="-22860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pPr eaLnBrk="0" fontAlgn="base" hangingPunct="0">
              <a:spcBef>
                <a:spcPct val="0"/>
              </a:spcBef>
              <a:spcAft>
                <a:spcPct val="0"/>
              </a:spcAft>
            </a:pPr>
            <a:endParaRPr lang="en-US" altLang="en-US" sz="1600">
              <a:solidFill>
                <a:srgbClr val="FFFF00"/>
              </a:solidFill>
              <a:latin typeface="Arial" panose="020B0604020202020204" pitchFamily="34" charset="0"/>
              <a:ea typeface="ＭＳ Ｐゴシック" panose="020B0600070205080204" pitchFamily="34" charset="-128"/>
            </a:endParaRPr>
          </a:p>
        </p:txBody>
      </p:sp>
      <p:sp>
        <p:nvSpPr>
          <p:cNvPr id="81926" name="Rectangle 5"/>
          <p:cNvSpPr>
            <a:spLocks noChangeArrowheads="1"/>
          </p:cNvSpPr>
          <p:nvPr/>
        </p:nvSpPr>
        <p:spPr bwMode="auto">
          <a:xfrm>
            <a:off x="0" y="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Comic Sans MS" panose="030F0702030302020204" pitchFamily="66" charset="0"/>
                <a:cs typeface="Arial" panose="020B0604020202020204" pitchFamily="34" charset="0"/>
              </a:defRPr>
            </a:lvl1pPr>
            <a:lvl2pPr marL="742950" indent="-285750">
              <a:defRPr b="1">
                <a:solidFill>
                  <a:schemeClr val="tx1"/>
                </a:solidFill>
                <a:latin typeface="Comic Sans MS" panose="030F0702030302020204" pitchFamily="66" charset="0"/>
                <a:cs typeface="Arial" panose="020B0604020202020204" pitchFamily="34" charset="0"/>
              </a:defRPr>
            </a:lvl2pPr>
            <a:lvl3pPr marL="1143000" indent="-228600">
              <a:defRPr b="1">
                <a:solidFill>
                  <a:schemeClr val="tx1"/>
                </a:solidFill>
                <a:latin typeface="Comic Sans MS" panose="030F0702030302020204" pitchFamily="66" charset="0"/>
                <a:cs typeface="Arial" panose="020B0604020202020204" pitchFamily="34" charset="0"/>
              </a:defRPr>
            </a:lvl3pPr>
            <a:lvl4pPr marL="1600200" indent="-228600">
              <a:defRPr b="1">
                <a:solidFill>
                  <a:schemeClr val="tx1"/>
                </a:solidFill>
                <a:latin typeface="Comic Sans MS" panose="030F0702030302020204" pitchFamily="66" charset="0"/>
                <a:cs typeface="Arial" panose="020B0604020202020204" pitchFamily="34" charset="0"/>
              </a:defRPr>
            </a:lvl4pPr>
            <a:lvl5pPr marL="2057400" indent="-22860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pPr eaLnBrk="0" fontAlgn="base" hangingPunct="0">
              <a:spcBef>
                <a:spcPct val="0"/>
              </a:spcBef>
              <a:spcAft>
                <a:spcPct val="0"/>
              </a:spcAft>
            </a:pPr>
            <a:endParaRPr lang="en-US" altLang="en-US" sz="1600">
              <a:solidFill>
                <a:srgbClr val="FFFF00"/>
              </a:solidFill>
              <a:latin typeface="Arial" panose="020B0604020202020204" pitchFamily="34" charset="0"/>
              <a:ea typeface="ＭＳ Ｐゴシック" panose="020B0600070205080204" pitchFamily="34" charset="-128"/>
            </a:endParaRPr>
          </a:p>
        </p:txBody>
      </p:sp>
      <p:sp>
        <p:nvSpPr>
          <p:cNvPr id="81927" name="Rectangle 6"/>
          <p:cNvSpPr>
            <a:spLocks noGrp="1" noRot="1" noChangeAspect="1" noChangeArrowheads="1" noTextEdit="1"/>
          </p:cNvSpPr>
          <p:nvPr>
            <p:ph type="sldImg"/>
          </p:nvPr>
        </p:nvSpPr>
        <p:spPr>
          <a:xfrm>
            <a:off x="879475" y="488950"/>
            <a:ext cx="5100638" cy="3825875"/>
          </a:xfrm>
          <a:ln cap="flat"/>
        </p:spPr>
      </p:sp>
      <p:sp>
        <p:nvSpPr>
          <p:cNvPr id="81928" name="Rectangle 7"/>
          <p:cNvSpPr>
            <a:spLocks noGrp="1" noChangeArrowheads="1"/>
          </p:cNvSpPr>
          <p:nvPr>
            <p:ph type="body" idx="1"/>
          </p:nvPr>
        </p:nvSpPr>
        <p:spPr>
          <a:xfrm>
            <a:off x="914400" y="4332288"/>
            <a:ext cx="5029200" cy="5157787"/>
          </a:xfrm>
          <a:noFill/>
        </p:spPr>
        <p:txBody>
          <a:bodyPr lIns="90488" tIns="44450" rIns="90488" bIns="44450"/>
          <a:lstStyle/>
          <a:p>
            <a:pPr eaLnBrk="1" hangingPunct="1">
              <a:spcBef>
                <a:spcPct val="0"/>
              </a:spcBef>
            </a:pPr>
            <a:endParaRPr lang="en-US" altLang="en-US" smtClean="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0965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AC73E-95BA-4FFE-AC81-951A07F66C87}" type="slidenum">
              <a:rPr lang="en-US" smtClean="0"/>
              <a:t>38</a:t>
            </a:fld>
            <a:endParaRPr lang="en-US"/>
          </a:p>
        </p:txBody>
      </p:sp>
    </p:spTree>
    <p:extLst>
      <p:ext uri="{BB962C8B-B14F-4D97-AF65-F5344CB8AC3E}">
        <p14:creationId xmlns:p14="http://schemas.microsoft.com/office/powerpoint/2010/main" val="364058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AC73E-95BA-4FFE-AC81-951A07F66C87}" type="slidenum">
              <a:rPr lang="en-US" smtClean="0"/>
              <a:t>39</a:t>
            </a:fld>
            <a:endParaRPr lang="en-US"/>
          </a:p>
        </p:txBody>
      </p:sp>
    </p:spTree>
    <p:extLst>
      <p:ext uri="{BB962C8B-B14F-4D97-AF65-F5344CB8AC3E}">
        <p14:creationId xmlns:p14="http://schemas.microsoft.com/office/powerpoint/2010/main" val="11153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AC73E-95BA-4FFE-AC81-951A07F66C87}" type="slidenum">
              <a:rPr lang="en-US" smtClean="0"/>
              <a:t>40</a:t>
            </a:fld>
            <a:endParaRPr lang="en-US"/>
          </a:p>
        </p:txBody>
      </p:sp>
    </p:spTree>
    <p:extLst>
      <p:ext uri="{BB962C8B-B14F-4D97-AF65-F5344CB8AC3E}">
        <p14:creationId xmlns:p14="http://schemas.microsoft.com/office/powerpoint/2010/main" val="403317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AC73E-95BA-4FFE-AC81-951A07F66C87}" type="slidenum">
              <a:rPr lang="en-US" smtClean="0"/>
              <a:t>41</a:t>
            </a:fld>
            <a:endParaRPr lang="en-US"/>
          </a:p>
        </p:txBody>
      </p:sp>
    </p:spTree>
    <p:extLst>
      <p:ext uri="{BB962C8B-B14F-4D97-AF65-F5344CB8AC3E}">
        <p14:creationId xmlns:p14="http://schemas.microsoft.com/office/powerpoint/2010/main" val="61708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AC73E-95BA-4FFE-AC81-951A07F66C87}" type="slidenum">
              <a:rPr lang="en-US" smtClean="0"/>
              <a:t>42</a:t>
            </a:fld>
            <a:endParaRPr lang="en-US"/>
          </a:p>
        </p:txBody>
      </p:sp>
    </p:spTree>
    <p:extLst>
      <p:ext uri="{BB962C8B-B14F-4D97-AF65-F5344CB8AC3E}">
        <p14:creationId xmlns:p14="http://schemas.microsoft.com/office/powerpoint/2010/main" val="1226512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AC73E-95BA-4FFE-AC81-951A07F66C87}" type="slidenum">
              <a:rPr lang="en-US" smtClean="0"/>
              <a:t>43</a:t>
            </a:fld>
            <a:endParaRPr lang="en-US"/>
          </a:p>
        </p:txBody>
      </p:sp>
    </p:spTree>
    <p:extLst>
      <p:ext uri="{BB962C8B-B14F-4D97-AF65-F5344CB8AC3E}">
        <p14:creationId xmlns:p14="http://schemas.microsoft.com/office/powerpoint/2010/main" val="2042041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7AC73E-95BA-4FFE-AC81-951A07F66C87}" type="slidenum">
              <a:rPr lang="en-US" smtClean="0"/>
              <a:t>44</a:t>
            </a:fld>
            <a:endParaRPr lang="en-US"/>
          </a:p>
        </p:txBody>
      </p:sp>
    </p:spTree>
    <p:extLst>
      <p:ext uri="{BB962C8B-B14F-4D97-AF65-F5344CB8AC3E}">
        <p14:creationId xmlns:p14="http://schemas.microsoft.com/office/powerpoint/2010/main" val="89969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78ECAD-36B2-448E-B08D-8949ACAD6BEA}"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5D079-41BE-4C70-9F37-45C7F3854F07}" type="slidenum">
              <a:rPr lang="en-US" smtClean="0"/>
              <a:t>‹#›</a:t>
            </a:fld>
            <a:endParaRPr lang="en-US"/>
          </a:p>
        </p:txBody>
      </p:sp>
    </p:spTree>
    <p:extLst>
      <p:ext uri="{BB962C8B-B14F-4D97-AF65-F5344CB8AC3E}">
        <p14:creationId xmlns:p14="http://schemas.microsoft.com/office/powerpoint/2010/main" val="679370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78ECAD-36B2-448E-B08D-8949ACAD6BEA}"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5D079-41BE-4C70-9F37-45C7F3854F07}" type="slidenum">
              <a:rPr lang="en-US" smtClean="0"/>
              <a:t>‹#›</a:t>
            </a:fld>
            <a:endParaRPr lang="en-US"/>
          </a:p>
        </p:txBody>
      </p:sp>
    </p:spTree>
    <p:extLst>
      <p:ext uri="{BB962C8B-B14F-4D97-AF65-F5344CB8AC3E}">
        <p14:creationId xmlns:p14="http://schemas.microsoft.com/office/powerpoint/2010/main" val="205672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78ECAD-36B2-448E-B08D-8949ACAD6BEA}"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5D079-41BE-4C70-9F37-45C7F3854F07}" type="slidenum">
              <a:rPr lang="en-US" smtClean="0"/>
              <a:t>‹#›</a:t>
            </a:fld>
            <a:endParaRPr lang="en-US"/>
          </a:p>
        </p:txBody>
      </p:sp>
    </p:spTree>
    <p:extLst>
      <p:ext uri="{BB962C8B-B14F-4D97-AF65-F5344CB8AC3E}">
        <p14:creationId xmlns:p14="http://schemas.microsoft.com/office/powerpoint/2010/main" val="3133295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F31CA6-B19D-44D0-9801-7D45F2FD7AF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11233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100CA-FE1E-438B-958D-C9547092FE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746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C9F553-4C0B-419F-8A03-42697C2CB8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2974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44824A-4C77-432E-8292-B335E5A962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1171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829B49-5A25-4982-A7D7-721D2286D9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6980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C1D603D-33FF-4488-A7F7-72DB3DF13A8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25004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2287EB-B58C-4BFC-A2EB-5A3F895A9B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70731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2B7FC0-2B78-4691-BA41-5E2DC7DD2A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607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78ECAD-36B2-448E-B08D-8949ACAD6BEA}"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5D079-41BE-4C70-9F37-45C7F3854F07}" type="slidenum">
              <a:rPr lang="en-US" smtClean="0"/>
              <a:t>‹#›</a:t>
            </a:fld>
            <a:endParaRPr lang="en-US"/>
          </a:p>
        </p:txBody>
      </p:sp>
    </p:spTree>
    <p:extLst>
      <p:ext uri="{BB962C8B-B14F-4D97-AF65-F5344CB8AC3E}">
        <p14:creationId xmlns:p14="http://schemas.microsoft.com/office/powerpoint/2010/main" val="355981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66DC52-8063-47D3-93F9-10329EA6F5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5784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E867D5-0ECF-4D57-86EE-5CE568287F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52696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ABB442-74F7-43B2-A115-99CE76CBF4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3066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52E3CD-169F-43FB-B323-94136C0C75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40463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3490E8-DE30-47F9-A677-7384CC9468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8116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78ECAD-36B2-448E-B08D-8949ACAD6BEA}"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5D079-41BE-4C70-9F37-45C7F3854F07}" type="slidenum">
              <a:rPr lang="en-US" smtClean="0"/>
              <a:t>‹#›</a:t>
            </a:fld>
            <a:endParaRPr lang="en-US"/>
          </a:p>
        </p:txBody>
      </p:sp>
    </p:spTree>
    <p:extLst>
      <p:ext uri="{BB962C8B-B14F-4D97-AF65-F5344CB8AC3E}">
        <p14:creationId xmlns:p14="http://schemas.microsoft.com/office/powerpoint/2010/main" val="233287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78ECAD-36B2-448E-B08D-8949ACAD6BEA}"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5D079-41BE-4C70-9F37-45C7F3854F07}" type="slidenum">
              <a:rPr lang="en-US" smtClean="0"/>
              <a:t>‹#›</a:t>
            </a:fld>
            <a:endParaRPr lang="en-US"/>
          </a:p>
        </p:txBody>
      </p:sp>
    </p:spTree>
    <p:extLst>
      <p:ext uri="{BB962C8B-B14F-4D97-AF65-F5344CB8AC3E}">
        <p14:creationId xmlns:p14="http://schemas.microsoft.com/office/powerpoint/2010/main" val="96396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78ECAD-36B2-448E-B08D-8949ACAD6BEA}" type="datetimeFigureOut">
              <a:rPr lang="en-US" smtClean="0"/>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75D079-41BE-4C70-9F37-45C7F3854F07}" type="slidenum">
              <a:rPr lang="en-US" smtClean="0"/>
              <a:t>‹#›</a:t>
            </a:fld>
            <a:endParaRPr lang="en-US"/>
          </a:p>
        </p:txBody>
      </p:sp>
    </p:spTree>
    <p:extLst>
      <p:ext uri="{BB962C8B-B14F-4D97-AF65-F5344CB8AC3E}">
        <p14:creationId xmlns:p14="http://schemas.microsoft.com/office/powerpoint/2010/main" val="192946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78ECAD-36B2-448E-B08D-8949ACAD6BEA}" type="datetimeFigureOut">
              <a:rPr lang="en-US" smtClean="0"/>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75D079-41BE-4C70-9F37-45C7F3854F07}" type="slidenum">
              <a:rPr lang="en-US" smtClean="0"/>
              <a:t>‹#›</a:t>
            </a:fld>
            <a:endParaRPr lang="en-US"/>
          </a:p>
        </p:txBody>
      </p:sp>
    </p:spTree>
    <p:extLst>
      <p:ext uri="{BB962C8B-B14F-4D97-AF65-F5344CB8AC3E}">
        <p14:creationId xmlns:p14="http://schemas.microsoft.com/office/powerpoint/2010/main" val="110675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8ECAD-36B2-448E-B08D-8949ACAD6BEA}" type="datetimeFigureOut">
              <a:rPr lang="en-US" smtClean="0"/>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75D079-41BE-4C70-9F37-45C7F3854F07}" type="slidenum">
              <a:rPr lang="en-US" smtClean="0"/>
              <a:t>‹#›</a:t>
            </a:fld>
            <a:endParaRPr lang="en-US"/>
          </a:p>
        </p:txBody>
      </p:sp>
    </p:spTree>
    <p:extLst>
      <p:ext uri="{BB962C8B-B14F-4D97-AF65-F5344CB8AC3E}">
        <p14:creationId xmlns:p14="http://schemas.microsoft.com/office/powerpoint/2010/main" val="257666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78ECAD-36B2-448E-B08D-8949ACAD6BEA}"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5D079-41BE-4C70-9F37-45C7F3854F07}" type="slidenum">
              <a:rPr lang="en-US" smtClean="0"/>
              <a:t>‹#›</a:t>
            </a:fld>
            <a:endParaRPr lang="en-US"/>
          </a:p>
        </p:txBody>
      </p:sp>
    </p:spTree>
    <p:extLst>
      <p:ext uri="{BB962C8B-B14F-4D97-AF65-F5344CB8AC3E}">
        <p14:creationId xmlns:p14="http://schemas.microsoft.com/office/powerpoint/2010/main" val="385187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78ECAD-36B2-448E-B08D-8949ACAD6BEA}"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5D079-41BE-4C70-9F37-45C7F3854F07}" type="slidenum">
              <a:rPr lang="en-US" smtClean="0"/>
              <a:t>‹#›</a:t>
            </a:fld>
            <a:endParaRPr lang="en-US"/>
          </a:p>
        </p:txBody>
      </p:sp>
    </p:spTree>
    <p:extLst>
      <p:ext uri="{BB962C8B-B14F-4D97-AF65-F5344CB8AC3E}">
        <p14:creationId xmlns:p14="http://schemas.microsoft.com/office/powerpoint/2010/main" val="1373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8ECAD-36B2-448E-B08D-8949ACAD6BEA}" type="datetimeFigureOut">
              <a:rPr lang="en-US" smtClean="0"/>
              <a:t>5/18/2016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5D079-41BE-4C70-9F37-45C7F3854F07}" type="slidenum">
              <a:rPr lang="en-US" smtClean="0"/>
              <a:t>‹#›</a:t>
            </a:fld>
            <a:endParaRPr lang="en-US"/>
          </a:p>
        </p:txBody>
      </p:sp>
    </p:spTree>
    <p:extLst>
      <p:ext uri="{BB962C8B-B14F-4D97-AF65-F5344CB8AC3E}">
        <p14:creationId xmlns:p14="http://schemas.microsoft.com/office/powerpoint/2010/main" val="1305693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4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04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04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panose="020B0604020202020204" pitchFamily="34" charset="0"/>
              </a:defRPr>
            </a:lvl1pPr>
          </a:lstStyle>
          <a:p>
            <a:pPr fontAlgn="base">
              <a:spcBef>
                <a:spcPct val="0"/>
              </a:spcBef>
              <a:spcAft>
                <a:spcPct val="0"/>
              </a:spcAft>
              <a:defRPr/>
            </a:pPr>
            <a:fld id="{1CC0EDCC-ABAD-432D-A77E-B2FC3EBE9901}"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00338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oleObject" Target="../embeddings/oleObject3.bin"/><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0"/>
          <p:cNvSpPr>
            <a:spLocks noGrp="1" noChangeArrowheads="1"/>
          </p:cNvSpPr>
          <p:nvPr>
            <p:ph type="title"/>
          </p:nvPr>
        </p:nvSpPr>
        <p:spPr>
          <a:xfrm>
            <a:off x="457200" y="152400"/>
            <a:ext cx="8229600" cy="1143000"/>
          </a:xfrm>
        </p:spPr>
        <p:txBody>
          <a:bodyPr/>
          <a:lstStyle/>
          <a:p>
            <a:r>
              <a:rPr lang="en-US" altLang="en-US" b="1" smtClean="0">
                <a:solidFill>
                  <a:srgbClr val="C00000"/>
                </a:solidFill>
                <a:latin typeface="Helvetica" panose="020B0604020202020204" pitchFamily="34" charset="0"/>
              </a:rPr>
              <a:t>The Basics of Cancer Biology</a:t>
            </a:r>
          </a:p>
        </p:txBody>
      </p:sp>
      <p:sp>
        <p:nvSpPr>
          <p:cNvPr id="2051" name="Rectangle 2051"/>
          <p:cNvSpPr>
            <a:spLocks noGrp="1" noChangeArrowheads="1"/>
          </p:cNvSpPr>
          <p:nvPr>
            <p:ph type="body" idx="1"/>
          </p:nvPr>
        </p:nvSpPr>
        <p:spPr>
          <a:xfrm>
            <a:off x="1162050" y="5943600"/>
            <a:ext cx="6819900" cy="609600"/>
          </a:xfrm>
        </p:spPr>
        <p:txBody>
          <a:bodyPr/>
          <a:lstStyle/>
          <a:p>
            <a:pPr algn="ctr">
              <a:buClr>
                <a:srgbClr val="FFFFFF"/>
              </a:buClr>
              <a:defRPr/>
            </a:pPr>
            <a:r>
              <a:rPr lang="en-US" altLang="en-US" b="1" dirty="0" smtClean="0">
                <a:solidFill>
                  <a:schemeClr val="accent2">
                    <a:lumMod val="75000"/>
                  </a:schemeClr>
                </a:solidFill>
                <a:latin typeface="Helvetica" pitchFamily="34" charset="0"/>
              </a:rPr>
              <a:t>Lucio Miele, M.D., Ph.D.</a:t>
            </a:r>
            <a:endParaRPr lang="en-US" altLang="en-US" sz="4000" dirty="0" smtClean="0">
              <a:latin typeface="Helvetica" pitchFamily="34" charset="0"/>
            </a:endParaRP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6413" y="1216025"/>
            <a:ext cx="3051175"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994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323335"/>
            <a:ext cx="7772400" cy="609600"/>
          </a:xfrm>
        </p:spPr>
        <p:txBody>
          <a:bodyPr/>
          <a:lstStyle/>
          <a:p>
            <a:pPr eaLnBrk="1" hangingPunct="1"/>
            <a:r>
              <a:rPr lang="en-US" altLang="en-US" sz="3200" dirty="0" smtClean="0">
                <a:solidFill>
                  <a:srgbClr val="C00000"/>
                </a:solidFill>
                <a:ea typeface="ＭＳ Ｐゴシック" panose="020B0600070205080204" pitchFamily="34" charset="-128"/>
              </a:rPr>
              <a:t>Activation of Oncogenes</a:t>
            </a:r>
          </a:p>
        </p:txBody>
      </p:sp>
      <p:sp>
        <p:nvSpPr>
          <p:cNvPr id="75779" name="Text Box 3"/>
          <p:cNvSpPr txBox="1">
            <a:spLocks noChangeArrowheads="1"/>
          </p:cNvSpPr>
          <p:nvPr/>
        </p:nvSpPr>
        <p:spPr bwMode="auto">
          <a:xfrm>
            <a:off x="609600" y="1124464"/>
            <a:ext cx="79248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SzPct val="85000"/>
              <a:buFont typeface="Times" panose="02020603050405020304" pitchFamily="18" charset="0"/>
              <a:buChar char="•"/>
            </a:pPr>
            <a:r>
              <a:rPr lang="en-US" altLang="en-US" sz="2000" b="1" u="sng" dirty="0">
                <a:solidFill>
                  <a:srgbClr val="002060"/>
                </a:solidFill>
                <a:ea typeface="ＭＳ Ｐゴシック" panose="020B0600070205080204" pitchFamily="34" charset="-128"/>
              </a:rPr>
              <a:t>Proto-oncogene</a:t>
            </a:r>
            <a:r>
              <a:rPr lang="en-US" altLang="en-US" sz="2000" b="1" u="sng" dirty="0">
                <a:solidFill>
                  <a:srgbClr val="000000"/>
                </a:solidFill>
                <a:ea typeface="ＭＳ Ｐゴシック" panose="020B0600070205080204" pitchFamily="34" charset="-128"/>
              </a:rPr>
              <a:t> - the non-mutant version of a gene (the wild type gene)</a:t>
            </a:r>
          </a:p>
          <a:p>
            <a:pPr algn="just" eaLnBrk="0" fontAlgn="base" hangingPunct="0">
              <a:spcBef>
                <a:spcPct val="0"/>
              </a:spcBef>
              <a:spcAft>
                <a:spcPct val="0"/>
              </a:spcAft>
              <a:buSzPct val="85000"/>
              <a:buFont typeface="Times" panose="02020603050405020304" pitchFamily="18" charset="0"/>
              <a:buChar char="•"/>
            </a:pPr>
            <a:endParaRPr lang="en-US" altLang="en-US" sz="2000" b="1" u="sng" dirty="0">
              <a:solidFill>
                <a:srgbClr val="000000"/>
              </a:solidFill>
              <a:ea typeface="ＭＳ Ｐゴシック" panose="020B0600070205080204" pitchFamily="34" charset="-128"/>
            </a:endParaRPr>
          </a:p>
          <a:p>
            <a:pPr algn="just" eaLnBrk="0" fontAlgn="base" hangingPunct="0">
              <a:spcBef>
                <a:spcPct val="0"/>
              </a:spcBef>
              <a:spcAft>
                <a:spcPct val="0"/>
              </a:spcAft>
              <a:buSzPct val="85000"/>
              <a:buFont typeface="Times" panose="02020603050405020304" pitchFamily="18" charset="0"/>
              <a:buChar char="•"/>
            </a:pPr>
            <a:r>
              <a:rPr lang="en-US" altLang="en-US" sz="2000" b="1" u="sng" dirty="0">
                <a:solidFill>
                  <a:srgbClr val="000000"/>
                </a:solidFill>
                <a:ea typeface="ＭＳ Ｐゴシック" panose="020B0600070205080204" pitchFamily="34" charset="-128"/>
              </a:rPr>
              <a:t>Mutations in the these genes convert a proto-oncogene to an oncogene – these mutations are dominant.</a:t>
            </a:r>
          </a:p>
          <a:p>
            <a:pPr algn="just" eaLnBrk="0" fontAlgn="base" hangingPunct="0">
              <a:spcBef>
                <a:spcPct val="0"/>
              </a:spcBef>
              <a:spcAft>
                <a:spcPct val="0"/>
              </a:spcAft>
              <a:buSzPct val="85000"/>
              <a:buFontTx/>
              <a:buNone/>
            </a:pPr>
            <a:endParaRPr lang="en-US" altLang="en-US" sz="2000" b="1" dirty="0">
              <a:solidFill>
                <a:srgbClr val="000000"/>
              </a:solidFill>
              <a:ea typeface="ＭＳ Ｐゴシック" panose="020B0600070205080204" pitchFamily="34" charset="-128"/>
            </a:endParaRPr>
          </a:p>
          <a:p>
            <a:pPr algn="just" eaLnBrk="0" fontAlgn="base" hangingPunct="0">
              <a:spcBef>
                <a:spcPct val="0"/>
              </a:spcBef>
              <a:spcAft>
                <a:spcPct val="0"/>
              </a:spcAft>
              <a:buSzPct val="85000"/>
              <a:buFont typeface="Times" panose="02020603050405020304" pitchFamily="18" charset="0"/>
              <a:buChar char="•"/>
            </a:pPr>
            <a:r>
              <a:rPr lang="en-US" altLang="en-US" sz="2000" b="1" dirty="0">
                <a:solidFill>
                  <a:srgbClr val="000000"/>
                </a:solidFill>
                <a:ea typeface="ＭＳ Ｐゴシック" panose="020B0600070205080204" pitchFamily="34" charset="-128"/>
              </a:rPr>
              <a:t>Simply put - a gain of function mutation of a normal (wild-type) gene (i.e., the proto-oncogene) creates an oncogene that evades, disrupts, or alters the normal regulatory functions of the cell </a:t>
            </a:r>
          </a:p>
        </p:txBody>
      </p:sp>
    </p:spTree>
    <p:extLst>
      <p:ext uri="{BB962C8B-B14F-4D97-AF65-F5344CB8AC3E}">
        <p14:creationId xmlns:p14="http://schemas.microsoft.com/office/powerpoint/2010/main" val="3955230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258163"/>
            <a:ext cx="8229600" cy="1143000"/>
          </a:xfrm>
        </p:spPr>
        <p:txBody>
          <a:bodyPr/>
          <a:lstStyle/>
          <a:p>
            <a:r>
              <a:rPr lang="en-US" altLang="en-US" sz="3200" dirty="0" smtClean="0">
                <a:solidFill>
                  <a:srgbClr val="C00000"/>
                </a:solidFill>
                <a:ea typeface="ＭＳ Ｐゴシック" panose="020B0600070205080204" pitchFamily="34" charset="-128"/>
              </a:rPr>
              <a:t>Activation of Oncogenes</a:t>
            </a:r>
          </a:p>
        </p:txBody>
      </p:sp>
      <p:sp>
        <p:nvSpPr>
          <p:cNvPr id="76803" name="Rectangle 2"/>
          <p:cNvSpPr>
            <a:spLocks noChangeArrowheads="1"/>
          </p:cNvSpPr>
          <p:nvPr/>
        </p:nvSpPr>
        <p:spPr bwMode="auto">
          <a:xfrm>
            <a:off x="685800" y="1401163"/>
            <a:ext cx="77724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684213" indent="-1698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50000"/>
              </a:spcBef>
              <a:spcAft>
                <a:spcPct val="0"/>
              </a:spcAft>
            </a:pPr>
            <a:r>
              <a:rPr lang="en-US" altLang="en-US" sz="2400" b="1" dirty="0">
                <a:solidFill>
                  <a:srgbClr val="000000"/>
                </a:solidFill>
                <a:ea typeface="ＭＳ Ｐゴシック" panose="020B0600070205080204" pitchFamily="34" charset="-128"/>
              </a:rPr>
              <a:t>These mutations </a:t>
            </a:r>
            <a:r>
              <a:rPr lang="en-US" altLang="en-US" sz="2400" b="1" dirty="0" smtClean="0">
                <a:solidFill>
                  <a:srgbClr val="000000"/>
                </a:solidFill>
                <a:ea typeface="ＭＳ Ｐゴシック" panose="020B0600070205080204" pitchFamily="34" charset="-128"/>
              </a:rPr>
              <a:t>consist in </a:t>
            </a:r>
            <a:r>
              <a:rPr lang="en-US" altLang="en-US" sz="2400" b="1" dirty="0">
                <a:solidFill>
                  <a:srgbClr val="000000"/>
                </a:solidFill>
                <a:ea typeface="ＭＳ Ｐゴシック" panose="020B0600070205080204" pitchFamily="34" charset="-128"/>
              </a:rPr>
              <a:t>the </a:t>
            </a:r>
            <a:r>
              <a:rPr lang="en-US" altLang="en-US" sz="2400" b="1" dirty="0" smtClean="0">
                <a:solidFill>
                  <a:srgbClr val="000000"/>
                </a:solidFill>
                <a:ea typeface="ＭＳ Ｐゴシック" panose="020B0600070205080204" pitchFamily="34" charset="-128"/>
              </a:rPr>
              <a:t>following:</a:t>
            </a:r>
          </a:p>
          <a:p>
            <a:pPr lvl="1" algn="just" eaLnBrk="0" fontAlgn="base" hangingPunct="0">
              <a:spcBef>
                <a:spcPct val="50000"/>
              </a:spcBef>
              <a:spcAft>
                <a:spcPct val="0"/>
              </a:spcAft>
            </a:pPr>
            <a:r>
              <a:rPr lang="en-US" altLang="en-US" sz="2000" b="1" dirty="0" smtClean="0">
                <a:solidFill>
                  <a:srgbClr val="000000"/>
                </a:solidFill>
                <a:latin typeface="+mn-lt"/>
                <a:ea typeface="ＭＳ Ｐゴシック" panose="020B0600070205080204" pitchFamily="34" charset="-128"/>
              </a:rPr>
              <a:t>Acquisition </a:t>
            </a:r>
            <a:r>
              <a:rPr lang="en-US" altLang="en-US" sz="2000" b="1" dirty="0">
                <a:solidFill>
                  <a:srgbClr val="000000"/>
                </a:solidFill>
                <a:latin typeface="+mn-lt"/>
                <a:ea typeface="ＭＳ Ｐゴシック" panose="020B0600070205080204" pitchFamily="34" charset="-128"/>
              </a:rPr>
              <a:t>of a point mutation that results in a </a:t>
            </a:r>
            <a:r>
              <a:rPr lang="ja-JP" altLang="en-US" sz="2000" b="1" dirty="0">
                <a:solidFill>
                  <a:srgbClr val="000000"/>
                </a:solidFill>
                <a:latin typeface="+mn-lt"/>
                <a:ea typeface="ＭＳ Ｐゴシック" panose="020B0600070205080204" pitchFamily="34" charset="-128"/>
              </a:rPr>
              <a:t>“</a:t>
            </a:r>
            <a:r>
              <a:rPr lang="en-US" altLang="ja-JP" sz="2000" b="1" dirty="0">
                <a:solidFill>
                  <a:srgbClr val="000000"/>
                </a:solidFill>
                <a:latin typeface="+mn-lt"/>
                <a:ea typeface="ＭＳ Ｐゴシック" panose="020B0600070205080204" pitchFamily="34" charset="-128"/>
              </a:rPr>
              <a:t>constitutively active</a:t>
            </a:r>
            <a:r>
              <a:rPr lang="ja-JP" altLang="en-US" sz="2000" b="1" dirty="0">
                <a:solidFill>
                  <a:srgbClr val="000000"/>
                </a:solidFill>
                <a:latin typeface="+mn-lt"/>
                <a:ea typeface="ＭＳ Ｐゴシック" panose="020B0600070205080204" pitchFamily="34" charset="-128"/>
              </a:rPr>
              <a:t>”</a:t>
            </a:r>
            <a:r>
              <a:rPr lang="en-US" altLang="ja-JP" sz="2000" b="1" dirty="0">
                <a:solidFill>
                  <a:srgbClr val="000000"/>
                </a:solidFill>
                <a:latin typeface="+mn-lt"/>
                <a:ea typeface="ＭＳ Ｐゴシック" panose="020B0600070205080204" pitchFamily="34" charset="-128"/>
              </a:rPr>
              <a:t> form of the </a:t>
            </a:r>
            <a:r>
              <a:rPr lang="en-US" altLang="ja-JP" sz="2000" b="1" dirty="0" smtClean="0">
                <a:solidFill>
                  <a:srgbClr val="000000"/>
                </a:solidFill>
                <a:latin typeface="+mn-lt"/>
                <a:ea typeface="ＭＳ Ｐゴシック" panose="020B0600070205080204" pitchFamily="34" charset="-128"/>
              </a:rPr>
              <a:t>protein.</a:t>
            </a:r>
          </a:p>
          <a:p>
            <a:pPr lvl="1" algn="just" eaLnBrk="0" fontAlgn="base" hangingPunct="0">
              <a:spcBef>
                <a:spcPct val="50000"/>
              </a:spcBef>
              <a:spcAft>
                <a:spcPct val="0"/>
              </a:spcAft>
            </a:pPr>
            <a:r>
              <a:rPr lang="en-US" altLang="en-US" sz="2000" b="1" dirty="0" smtClean="0">
                <a:solidFill>
                  <a:srgbClr val="000000"/>
                </a:solidFill>
                <a:latin typeface="+mn-lt"/>
                <a:ea typeface="ＭＳ Ｐゴシック" panose="020B0600070205080204" pitchFamily="34" charset="-128"/>
              </a:rPr>
              <a:t>Increase </a:t>
            </a:r>
            <a:r>
              <a:rPr lang="en-US" altLang="en-US" sz="2000" b="1" dirty="0">
                <a:solidFill>
                  <a:srgbClr val="000000"/>
                </a:solidFill>
                <a:latin typeface="+mn-lt"/>
                <a:ea typeface="ＭＳ Ｐゴシック" panose="020B0600070205080204" pitchFamily="34" charset="-128"/>
              </a:rPr>
              <a:t>in the number of the copies of the gene present (amplification</a:t>
            </a:r>
            <a:r>
              <a:rPr lang="en-US" altLang="en-US" sz="2000" b="1" dirty="0" smtClean="0">
                <a:solidFill>
                  <a:srgbClr val="000000"/>
                </a:solidFill>
                <a:latin typeface="+mn-lt"/>
                <a:ea typeface="ＭＳ Ｐゴシック" panose="020B0600070205080204" pitchFamily="34" charset="-128"/>
              </a:rPr>
              <a:t>).</a:t>
            </a:r>
          </a:p>
          <a:p>
            <a:pPr lvl="1" algn="just" eaLnBrk="0" fontAlgn="base" hangingPunct="0">
              <a:spcBef>
                <a:spcPct val="50000"/>
              </a:spcBef>
              <a:spcAft>
                <a:spcPct val="0"/>
              </a:spcAft>
            </a:pPr>
            <a:r>
              <a:rPr lang="en-US" altLang="en-US" sz="2000" b="1" dirty="0" smtClean="0">
                <a:solidFill>
                  <a:srgbClr val="000000"/>
                </a:solidFill>
                <a:latin typeface="+mn-lt"/>
                <a:ea typeface="ＭＳ Ｐゴシック" panose="020B0600070205080204" pitchFamily="34" charset="-128"/>
              </a:rPr>
              <a:t>Increase </a:t>
            </a:r>
            <a:r>
              <a:rPr lang="en-US" altLang="en-US" sz="2000" b="1" dirty="0">
                <a:solidFill>
                  <a:srgbClr val="000000"/>
                </a:solidFill>
                <a:latin typeface="+mn-lt"/>
                <a:ea typeface="ＭＳ Ｐゴシック" panose="020B0600070205080204" pitchFamily="34" charset="-128"/>
              </a:rPr>
              <a:t>in the amount of protein that is present (activation by insertion into a transcriptionally active region of the genome or a highly active promoter</a:t>
            </a:r>
            <a:r>
              <a:rPr lang="en-US" altLang="en-US" sz="2000" b="1" dirty="0" smtClean="0">
                <a:solidFill>
                  <a:srgbClr val="000000"/>
                </a:solidFill>
                <a:latin typeface="+mn-lt"/>
                <a:ea typeface="ＭＳ Ｐゴシック" panose="020B0600070205080204" pitchFamily="34" charset="-128"/>
              </a:rPr>
              <a:t>).</a:t>
            </a:r>
          </a:p>
          <a:p>
            <a:pPr lvl="1" algn="just" eaLnBrk="0" fontAlgn="base" hangingPunct="0">
              <a:spcBef>
                <a:spcPct val="50000"/>
              </a:spcBef>
              <a:spcAft>
                <a:spcPct val="0"/>
              </a:spcAft>
            </a:pPr>
            <a:r>
              <a:rPr lang="en-US" altLang="en-US" sz="2000" b="1" dirty="0" smtClean="0">
                <a:solidFill>
                  <a:srgbClr val="000000"/>
                </a:solidFill>
                <a:latin typeface="+mn-lt"/>
                <a:ea typeface="ＭＳ Ｐゴシック" panose="020B0600070205080204" pitchFamily="34" charset="-128"/>
              </a:rPr>
              <a:t>A </a:t>
            </a:r>
            <a:r>
              <a:rPr lang="en-US" altLang="en-US" sz="2000" b="1" dirty="0">
                <a:solidFill>
                  <a:srgbClr val="000000"/>
                </a:solidFill>
                <a:latin typeface="+mn-lt"/>
                <a:ea typeface="ＭＳ Ｐゴシック" panose="020B0600070205080204" pitchFamily="34" charset="-128"/>
              </a:rPr>
              <a:t>translocation that creates a fusion protein between two unrelated proteins</a:t>
            </a:r>
            <a:r>
              <a:rPr lang="en-US" altLang="en-US" sz="2000" b="1" dirty="0" smtClean="0">
                <a:solidFill>
                  <a:srgbClr val="000000"/>
                </a:solidFill>
                <a:latin typeface="+mn-lt"/>
                <a:ea typeface="ＭＳ Ｐゴシック" panose="020B0600070205080204" pitchFamily="34" charset="-128"/>
              </a:rPr>
              <a:t>.</a:t>
            </a:r>
          </a:p>
        </p:txBody>
      </p:sp>
    </p:spTree>
    <p:extLst>
      <p:ext uri="{BB962C8B-B14F-4D97-AF65-F5344CB8AC3E}">
        <p14:creationId xmlns:p14="http://schemas.microsoft.com/office/powerpoint/2010/main" val="2856961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Text Box 3"/>
          <p:cNvSpPr txBox="1">
            <a:spLocks noChangeArrowheads="1"/>
          </p:cNvSpPr>
          <p:nvPr/>
        </p:nvSpPr>
        <p:spPr bwMode="auto">
          <a:xfrm>
            <a:off x="71438" y="66675"/>
            <a:ext cx="8959850"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2400" b="1">
                <a:solidFill>
                  <a:srgbClr val="000000"/>
                </a:solidFill>
              </a:rPr>
              <a:t>Quantitative or qualitative changes can explain oncogenicity</a:t>
            </a:r>
          </a:p>
        </p:txBody>
      </p:sp>
      <p:sp>
        <p:nvSpPr>
          <p:cNvPr id="95235" name="Text Box 4"/>
          <p:cNvSpPr txBox="1">
            <a:spLocks noChangeArrowheads="1"/>
          </p:cNvSpPr>
          <p:nvPr/>
        </p:nvSpPr>
        <p:spPr bwMode="auto">
          <a:xfrm>
            <a:off x="0" y="638175"/>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1800">
                <a:solidFill>
                  <a:srgbClr val="000000"/>
                </a:solidFill>
              </a:rPr>
              <a:t>Oncogene sequence is different from proto-oncogene (mutation).</a:t>
            </a:r>
          </a:p>
          <a:p>
            <a:pPr eaLnBrk="0" fontAlgn="base" hangingPunct="0">
              <a:spcBef>
                <a:spcPct val="0"/>
              </a:spcBef>
              <a:spcAft>
                <a:spcPct val="0"/>
              </a:spcAft>
              <a:buFontTx/>
              <a:buNone/>
            </a:pPr>
            <a:endParaRPr lang="en-US" altLang="en-US" sz="1800">
              <a:solidFill>
                <a:srgbClr val="000000"/>
              </a:solidFill>
            </a:endParaRPr>
          </a:p>
          <a:p>
            <a:pPr eaLnBrk="0" fontAlgn="base" hangingPunct="0">
              <a:spcBef>
                <a:spcPct val="0"/>
              </a:spcBef>
              <a:spcAft>
                <a:spcPct val="0"/>
              </a:spcAft>
              <a:buFontTx/>
              <a:buNone/>
            </a:pPr>
            <a:r>
              <a:rPr lang="en-US" altLang="en-US" sz="1800">
                <a:solidFill>
                  <a:srgbClr val="000000"/>
                </a:solidFill>
              </a:rPr>
              <a:t>Oncogene is sometimes expressed at higher levels than the proto-oncogene.</a:t>
            </a:r>
          </a:p>
        </p:txBody>
      </p:sp>
      <p:sp>
        <p:nvSpPr>
          <p:cNvPr id="95236" name="Text Box 5"/>
          <p:cNvSpPr txBox="1">
            <a:spLocks noChangeArrowheads="1"/>
          </p:cNvSpPr>
          <p:nvPr/>
        </p:nvSpPr>
        <p:spPr bwMode="auto">
          <a:xfrm>
            <a:off x="57150" y="1738313"/>
            <a:ext cx="88741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1800" b="1">
                <a:solidFill>
                  <a:srgbClr val="000000"/>
                </a:solidFill>
              </a:rPr>
              <a:t>Mos, Sis,</a:t>
            </a:r>
            <a:r>
              <a:rPr lang="en-US" altLang="en-US" sz="1800">
                <a:solidFill>
                  <a:srgbClr val="000000"/>
                </a:solidFill>
              </a:rPr>
              <a:t> </a:t>
            </a:r>
            <a:r>
              <a:rPr lang="en-US" altLang="en-US" sz="1800" b="1">
                <a:solidFill>
                  <a:srgbClr val="000000"/>
                </a:solidFill>
              </a:rPr>
              <a:t>Myc</a:t>
            </a:r>
            <a:r>
              <a:rPr lang="en-US" altLang="en-US" sz="1800">
                <a:solidFill>
                  <a:srgbClr val="000000"/>
                </a:solidFill>
              </a:rPr>
              <a:t>…Small number of amino acid substitutions do not change their enzymatic activities, but their overexpresssion causes oncogenicity…</a:t>
            </a:r>
            <a:r>
              <a:rPr lang="en-US" altLang="en-US" sz="1800" b="1">
                <a:solidFill>
                  <a:srgbClr val="000000"/>
                </a:solidFill>
              </a:rPr>
              <a:t>quantitative</a:t>
            </a:r>
          </a:p>
          <a:p>
            <a:pPr eaLnBrk="0" fontAlgn="base" hangingPunct="0">
              <a:spcBef>
                <a:spcPct val="0"/>
              </a:spcBef>
              <a:spcAft>
                <a:spcPct val="0"/>
              </a:spcAft>
              <a:buFontTx/>
              <a:buNone/>
            </a:pPr>
            <a:endParaRPr lang="en-US" altLang="en-US" sz="1800">
              <a:solidFill>
                <a:srgbClr val="000000"/>
              </a:solidFill>
            </a:endParaRPr>
          </a:p>
          <a:p>
            <a:pPr eaLnBrk="0" fontAlgn="base" hangingPunct="0">
              <a:spcBef>
                <a:spcPct val="0"/>
              </a:spcBef>
              <a:spcAft>
                <a:spcPct val="0"/>
              </a:spcAft>
              <a:buFontTx/>
              <a:buNone/>
            </a:pPr>
            <a:r>
              <a:rPr lang="en-US" altLang="en-US" sz="1800" b="1">
                <a:solidFill>
                  <a:srgbClr val="000000"/>
                </a:solidFill>
              </a:rPr>
              <a:t>Ras and src</a:t>
            </a:r>
            <a:r>
              <a:rPr lang="en-US" altLang="en-US" sz="1800">
                <a:solidFill>
                  <a:srgbClr val="000000"/>
                </a:solidFill>
              </a:rPr>
              <a:t>….Point mutations, changes of some sequences, or phosphorylations of proteins activate these oncogenes….</a:t>
            </a:r>
            <a:r>
              <a:rPr lang="en-US" altLang="en-US" sz="1800" b="1">
                <a:solidFill>
                  <a:srgbClr val="000000"/>
                </a:solidFill>
              </a:rPr>
              <a:t>qualitative</a:t>
            </a:r>
          </a:p>
        </p:txBody>
      </p:sp>
      <p:sp>
        <p:nvSpPr>
          <p:cNvPr id="95237" name="Text Box 6"/>
          <p:cNvSpPr txBox="1">
            <a:spLocks noChangeArrowheads="1"/>
          </p:cNvSpPr>
          <p:nvPr/>
        </p:nvSpPr>
        <p:spPr bwMode="auto">
          <a:xfrm>
            <a:off x="638175" y="4173538"/>
            <a:ext cx="58531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1400">
                <a:solidFill>
                  <a:srgbClr val="000000"/>
                </a:solidFill>
              </a:rPr>
              <a:t>Foci formation assays: When cells are transformed (eg. by mutated ras oncogene), their descendants pile up into foci. </a:t>
            </a:r>
          </a:p>
        </p:txBody>
      </p:sp>
      <p:graphicFrame>
        <p:nvGraphicFramePr>
          <p:cNvPr id="95238" name="Object 7"/>
          <p:cNvGraphicFramePr>
            <a:graphicFrameLocks noChangeAspect="1"/>
          </p:cNvGraphicFramePr>
          <p:nvPr/>
        </p:nvGraphicFramePr>
        <p:xfrm>
          <a:off x="7242175" y="3662363"/>
          <a:ext cx="1514475" cy="2187575"/>
        </p:xfrm>
        <a:graphic>
          <a:graphicData uri="http://schemas.openxmlformats.org/presentationml/2006/ole">
            <mc:AlternateContent xmlns:mc="http://schemas.openxmlformats.org/markup-compatibility/2006">
              <mc:Choice xmlns:v="urn:schemas-microsoft-com:vml" Requires="v">
                <p:oleObj spid="_x0000_s3078" name="Image" r:id="rId3" imgW="1917034" imgH="2718821" progId="Photoshop.Image.10">
                  <p:embed/>
                </p:oleObj>
              </mc:Choice>
              <mc:Fallback>
                <p:oleObj name="Image" r:id="rId3" imgW="1917034" imgH="2718821" progId="Photoshop.Image.1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2175" y="3662363"/>
                        <a:ext cx="1514475"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39" name="Text Box 8"/>
          <p:cNvSpPr txBox="1">
            <a:spLocks noChangeArrowheads="1"/>
          </p:cNvSpPr>
          <p:nvPr/>
        </p:nvSpPr>
        <p:spPr bwMode="auto">
          <a:xfrm>
            <a:off x="7216775" y="4440238"/>
            <a:ext cx="647700" cy="32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lnSpc>
                <a:spcPct val="50000"/>
              </a:lnSpc>
              <a:spcBef>
                <a:spcPct val="50000"/>
              </a:spcBef>
              <a:spcAft>
                <a:spcPct val="0"/>
              </a:spcAft>
              <a:buFontTx/>
              <a:buNone/>
            </a:pPr>
            <a:r>
              <a:rPr lang="en-US" altLang="en-US" sz="1000">
                <a:solidFill>
                  <a:srgbClr val="000000"/>
                </a:solidFill>
                <a:ea typeface="Arial Unicode MS" panose="020B0604020202020204" pitchFamily="34" charset="-128"/>
                <a:cs typeface="Arial Unicode MS" panose="020B0604020202020204" pitchFamily="34" charset="-128"/>
              </a:rPr>
              <a:t>p53 </a:t>
            </a:r>
            <a:r>
              <a:rPr lang="en-US" altLang="en-US" sz="1000" baseline="30000">
                <a:solidFill>
                  <a:srgbClr val="000000"/>
                </a:solidFill>
                <a:ea typeface="Arial Unicode MS" panose="020B0604020202020204" pitchFamily="34" charset="-128"/>
                <a:cs typeface="Arial Unicode MS" panose="020B0604020202020204" pitchFamily="34" charset="-128"/>
              </a:rPr>
              <a:t>-/-</a:t>
            </a:r>
            <a:r>
              <a:rPr lang="en-US" altLang="en-US" sz="1000">
                <a:solidFill>
                  <a:srgbClr val="000000"/>
                </a:solidFill>
                <a:ea typeface="Arial Unicode MS" panose="020B0604020202020204" pitchFamily="34" charset="-128"/>
                <a:cs typeface="Arial Unicode MS" panose="020B0604020202020204" pitchFamily="34" charset="-128"/>
              </a:rPr>
              <a:t> </a:t>
            </a:r>
          </a:p>
          <a:p>
            <a:pPr eaLnBrk="0" fontAlgn="base" hangingPunct="0">
              <a:lnSpc>
                <a:spcPct val="50000"/>
              </a:lnSpc>
              <a:spcBef>
                <a:spcPct val="50000"/>
              </a:spcBef>
              <a:spcAft>
                <a:spcPct val="0"/>
              </a:spcAft>
              <a:buFontTx/>
              <a:buNone/>
            </a:pPr>
            <a:r>
              <a:rPr lang="en-US" altLang="en-US" sz="1000">
                <a:solidFill>
                  <a:srgbClr val="000000"/>
                </a:solidFill>
                <a:ea typeface="Arial Unicode MS" panose="020B0604020202020204" pitchFamily="34" charset="-128"/>
                <a:cs typeface="Arial Unicode MS" panose="020B0604020202020204" pitchFamily="34" charset="-128"/>
              </a:rPr>
              <a:t>+ vector</a:t>
            </a:r>
          </a:p>
        </p:txBody>
      </p:sp>
      <p:sp>
        <p:nvSpPr>
          <p:cNvPr id="95240" name="Text Box 9"/>
          <p:cNvSpPr txBox="1">
            <a:spLocks noChangeArrowheads="1"/>
          </p:cNvSpPr>
          <p:nvPr/>
        </p:nvSpPr>
        <p:spPr bwMode="auto">
          <a:xfrm>
            <a:off x="7908925" y="4452938"/>
            <a:ext cx="1008063" cy="32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lnSpc>
                <a:spcPct val="50000"/>
              </a:lnSpc>
              <a:spcBef>
                <a:spcPct val="50000"/>
              </a:spcBef>
              <a:spcAft>
                <a:spcPct val="0"/>
              </a:spcAft>
              <a:buFontTx/>
              <a:buNone/>
            </a:pPr>
            <a:r>
              <a:rPr lang="en-US" altLang="en-US" sz="1000">
                <a:solidFill>
                  <a:srgbClr val="000000"/>
                </a:solidFill>
                <a:ea typeface="Arial Unicode MS" panose="020B0604020202020204" pitchFamily="34" charset="-128"/>
                <a:cs typeface="Arial Unicode MS" panose="020B0604020202020204" pitchFamily="34" charset="-128"/>
              </a:rPr>
              <a:t>p53 </a:t>
            </a:r>
            <a:r>
              <a:rPr lang="en-US" altLang="en-US" sz="1000" baseline="30000">
                <a:solidFill>
                  <a:srgbClr val="000000"/>
                </a:solidFill>
                <a:ea typeface="Arial Unicode MS" panose="020B0604020202020204" pitchFamily="34" charset="-128"/>
                <a:cs typeface="Arial Unicode MS" panose="020B0604020202020204" pitchFamily="34" charset="-128"/>
              </a:rPr>
              <a:t>R172H/R172H</a:t>
            </a:r>
            <a:r>
              <a:rPr lang="en-US" altLang="en-US" sz="1000">
                <a:solidFill>
                  <a:srgbClr val="000000"/>
                </a:solidFill>
                <a:ea typeface="Arial Unicode MS" panose="020B0604020202020204" pitchFamily="34" charset="-128"/>
                <a:cs typeface="Arial Unicode MS" panose="020B0604020202020204" pitchFamily="34" charset="-128"/>
              </a:rPr>
              <a:t> </a:t>
            </a:r>
          </a:p>
          <a:p>
            <a:pPr eaLnBrk="0" fontAlgn="base" hangingPunct="0">
              <a:lnSpc>
                <a:spcPct val="50000"/>
              </a:lnSpc>
              <a:spcBef>
                <a:spcPct val="50000"/>
              </a:spcBef>
              <a:spcAft>
                <a:spcPct val="0"/>
              </a:spcAft>
              <a:buFontTx/>
              <a:buNone/>
            </a:pPr>
            <a:r>
              <a:rPr lang="en-US" altLang="en-US" sz="1000">
                <a:solidFill>
                  <a:srgbClr val="000000"/>
                </a:solidFill>
                <a:ea typeface="Arial Unicode MS" panose="020B0604020202020204" pitchFamily="34" charset="-128"/>
                <a:cs typeface="Arial Unicode MS" panose="020B0604020202020204" pitchFamily="34" charset="-128"/>
              </a:rPr>
              <a:t>+ vector</a:t>
            </a:r>
          </a:p>
        </p:txBody>
      </p:sp>
      <p:sp>
        <p:nvSpPr>
          <p:cNvPr id="95241" name="Text Box 10"/>
          <p:cNvSpPr txBox="1">
            <a:spLocks noChangeArrowheads="1"/>
          </p:cNvSpPr>
          <p:nvPr/>
        </p:nvSpPr>
        <p:spPr bwMode="auto">
          <a:xfrm>
            <a:off x="7189788" y="5553075"/>
            <a:ext cx="936625" cy="32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lnSpc>
                <a:spcPct val="50000"/>
              </a:lnSpc>
              <a:spcBef>
                <a:spcPct val="50000"/>
              </a:spcBef>
              <a:spcAft>
                <a:spcPct val="0"/>
              </a:spcAft>
              <a:buFontTx/>
              <a:buNone/>
            </a:pPr>
            <a:r>
              <a:rPr lang="en-US" altLang="en-US" sz="1000">
                <a:solidFill>
                  <a:srgbClr val="000000"/>
                </a:solidFill>
                <a:ea typeface="Arial Unicode MS" panose="020B0604020202020204" pitchFamily="34" charset="-128"/>
                <a:cs typeface="Arial Unicode MS" panose="020B0604020202020204" pitchFamily="34" charset="-128"/>
              </a:rPr>
              <a:t>p53 </a:t>
            </a:r>
            <a:r>
              <a:rPr lang="en-US" altLang="en-US" sz="1000" baseline="30000">
                <a:solidFill>
                  <a:srgbClr val="000000"/>
                </a:solidFill>
                <a:ea typeface="Arial Unicode MS" panose="020B0604020202020204" pitchFamily="34" charset="-128"/>
                <a:cs typeface="Arial Unicode MS" panose="020B0604020202020204" pitchFamily="34" charset="-128"/>
              </a:rPr>
              <a:t>-/-</a:t>
            </a:r>
            <a:r>
              <a:rPr lang="en-US" altLang="en-US" sz="1000">
                <a:solidFill>
                  <a:srgbClr val="000000"/>
                </a:solidFill>
                <a:ea typeface="Arial Unicode MS" panose="020B0604020202020204" pitchFamily="34" charset="-128"/>
                <a:cs typeface="Arial Unicode MS" panose="020B0604020202020204" pitchFamily="34" charset="-128"/>
              </a:rPr>
              <a:t> </a:t>
            </a:r>
          </a:p>
          <a:p>
            <a:pPr eaLnBrk="0" fontAlgn="base" hangingPunct="0">
              <a:lnSpc>
                <a:spcPct val="50000"/>
              </a:lnSpc>
              <a:spcBef>
                <a:spcPct val="50000"/>
              </a:spcBef>
              <a:spcAft>
                <a:spcPct val="0"/>
              </a:spcAft>
              <a:buFontTx/>
              <a:buNone/>
            </a:pPr>
            <a:r>
              <a:rPr lang="en-US" altLang="en-US" sz="1000">
                <a:solidFill>
                  <a:srgbClr val="000000"/>
                </a:solidFill>
                <a:ea typeface="Arial Unicode MS" panose="020B0604020202020204" pitchFamily="34" charset="-128"/>
                <a:cs typeface="Arial Unicode MS" panose="020B0604020202020204" pitchFamily="34" charset="-128"/>
              </a:rPr>
              <a:t>+ H-Ras</a:t>
            </a:r>
            <a:r>
              <a:rPr lang="en-US" altLang="en-US" sz="1000" baseline="30000">
                <a:solidFill>
                  <a:srgbClr val="000000"/>
                </a:solidFill>
                <a:ea typeface="Arial Unicode MS" panose="020B0604020202020204" pitchFamily="34" charset="-128"/>
                <a:cs typeface="Arial Unicode MS" panose="020B0604020202020204" pitchFamily="34" charset="-128"/>
              </a:rPr>
              <a:t>V12</a:t>
            </a:r>
          </a:p>
        </p:txBody>
      </p:sp>
      <p:sp>
        <p:nvSpPr>
          <p:cNvPr id="95242" name="Text Box 11"/>
          <p:cNvSpPr txBox="1">
            <a:spLocks noChangeArrowheads="1"/>
          </p:cNvSpPr>
          <p:nvPr/>
        </p:nvSpPr>
        <p:spPr bwMode="auto">
          <a:xfrm>
            <a:off x="7954963" y="5553075"/>
            <a:ext cx="1035050" cy="32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lnSpc>
                <a:spcPct val="50000"/>
              </a:lnSpc>
              <a:spcBef>
                <a:spcPct val="50000"/>
              </a:spcBef>
              <a:spcAft>
                <a:spcPct val="0"/>
              </a:spcAft>
              <a:buFontTx/>
              <a:buNone/>
            </a:pPr>
            <a:r>
              <a:rPr lang="en-US" altLang="en-US" sz="1000">
                <a:solidFill>
                  <a:srgbClr val="000000"/>
                </a:solidFill>
                <a:ea typeface="Arial Unicode MS" panose="020B0604020202020204" pitchFamily="34" charset="-128"/>
                <a:cs typeface="Arial Unicode MS" panose="020B0604020202020204" pitchFamily="34" charset="-128"/>
              </a:rPr>
              <a:t>p53 </a:t>
            </a:r>
            <a:r>
              <a:rPr lang="en-US" altLang="en-US" sz="1000" baseline="30000">
                <a:solidFill>
                  <a:srgbClr val="000000"/>
                </a:solidFill>
                <a:ea typeface="Arial Unicode MS" panose="020B0604020202020204" pitchFamily="34" charset="-128"/>
                <a:cs typeface="Arial Unicode MS" panose="020B0604020202020204" pitchFamily="34" charset="-128"/>
              </a:rPr>
              <a:t>R172H/R172H</a:t>
            </a:r>
            <a:r>
              <a:rPr lang="en-US" altLang="en-US" sz="1000">
                <a:solidFill>
                  <a:srgbClr val="000000"/>
                </a:solidFill>
                <a:ea typeface="Arial Unicode MS" panose="020B0604020202020204" pitchFamily="34" charset="-128"/>
                <a:cs typeface="Arial Unicode MS" panose="020B0604020202020204" pitchFamily="34" charset="-128"/>
              </a:rPr>
              <a:t> </a:t>
            </a:r>
          </a:p>
          <a:p>
            <a:pPr eaLnBrk="0" fontAlgn="base" hangingPunct="0">
              <a:lnSpc>
                <a:spcPct val="50000"/>
              </a:lnSpc>
              <a:spcBef>
                <a:spcPct val="50000"/>
              </a:spcBef>
              <a:spcAft>
                <a:spcPct val="0"/>
              </a:spcAft>
              <a:buFontTx/>
              <a:buNone/>
            </a:pPr>
            <a:r>
              <a:rPr lang="en-US" altLang="en-US" sz="1000">
                <a:solidFill>
                  <a:srgbClr val="000000"/>
                </a:solidFill>
                <a:ea typeface="Arial Unicode MS" panose="020B0604020202020204" pitchFamily="34" charset="-128"/>
                <a:cs typeface="Arial Unicode MS" panose="020B0604020202020204" pitchFamily="34" charset="-128"/>
              </a:rPr>
              <a:t>+ H-Ras</a:t>
            </a:r>
            <a:r>
              <a:rPr lang="en-US" altLang="en-US" sz="1000" baseline="30000">
                <a:solidFill>
                  <a:srgbClr val="000000"/>
                </a:solidFill>
                <a:ea typeface="Arial Unicode MS" panose="020B0604020202020204" pitchFamily="34" charset="-128"/>
                <a:cs typeface="Arial Unicode MS" panose="020B0604020202020204" pitchFamily="34" charset="-128"/>
              </a:rPr>
              <a:t>V12</a:t>
            </a:r>
          </a:p>
        </p:txBody>
      </p:sp>
      <p:sp>
        <p:nvSpPr>
          <p:cNvPr id="95243" name="Text Box 12"/>
          <p:cNvSpPr txBox="1">
            <a:spLocks noChangeArrowheads="1"/>
          </p:cNvSpPr>
          <p:nvPr/>
        </p:nvSpPr>
        <p:spPr bwMode="auto">
          <a:xfrm>
            <a:off x="2481263" y="4764088"/>
            <a:ext cx="46434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1200">
                <a:solidFill>
                  <a:srgbClr val="000000"/>
                </a:solidFill>
              </a:rPr>
              <a:t>Foci formation assays by an oncogenic ras transduction.</a:t>
            </a:r>
          </a:p>
        </p:txBody>
      </p:sp>
      <p:sp>
        <p:nvSpPr>
          <p:cNvPr id="95244" name="Text Box 17"/>
          <p:cNvSpPr txBox="1">
            <a:spLocks noChangeArrowheads="1"/>
          </p:cNvSpPr>
          <p:nvPr/>
        </p:nvSpPr>
        <p:spPr bwMode="auto">
          <a:xfrm>
            <a:off x="635000" y="5251450"/>
            <a:ext cx="61499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1400">
                <a:solidFill>
                  <a:srgbClr val="000000"/>
                </a:solidFill>
              </a:rPr>
              <a:t>Soft agar assays: testing anchorage-independent growth of normal or immortalized mouse fibroblasts.</a:t>
            </a:r>
          </a:p>
        </p:txBody>
      </p:sp>
      <p:sp>
        <p:nvSpPr>
          <p:cNvPr id="95245" name="Line 18"/>
          <p:cNvSpPr>
            <a:spLocks noChangeShapeType="1"/>
          </p:cNvSpPr>
          <p:nvPr/>
        </p:nvSpPr>
        <p:spPr bwMode="auto">
          <a:xfrm>
            <a:off x="638175" y="4460875"/>
            <a:ext cx="219551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5246" name="Text Box 21"/>
          <p:cNvSpPr txBox="1">
            <a:spLocks noChangeArrowheads="1"/>
          </p:cNvSpPr>
          <p:nvPr/>
        </p:nvSpPr>
        <p:spPr bwMode="auto">
          <a:xfrm>
            <a:off x="646113" y="6100763"/>
            <a:ext cx="64547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1400">
                <a:solidFill>
                  <a:srgbClr val="000000"/>
                </a:solidFill>
              </a:rPr>
              <a:t>Generate generically engineered mice: mice with overexpression (transgenic) or deletion (knockout)</a:t>
            </a:r>
          </a:p>
        </p:txBody>
      </p:sp>
      <p:sp>
        <p:nvSpPr>
          <p:cNvPr id="95247" name="Text Box 22"/>
          <p:cNvSpPr txBox="1">
            <a:spLocks noChangeArrowheads="1"/>
          </p:cNvSpPr>
          <p:nvPr/>
        </p:nvSpPr>
        <p:spPr bwMode="auto">
          <a:xfrm>
            <a:off x="127000" y="3665538"/>
            <a:ext cx="5667375" cy="376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00"/>
                </a:solidFill>
              </a:rPr>
              <a:t>Assays to test oncogenicity of the gene of interest</a:t>
            </a:r>
          </a:p>
        </p:txBody>
      </p:sp>
    </p:spTree>
    <p:extLst>
      <p:ext uri="{BB962C8B-B14F-4D97-AF65-F5344CB8AC3E}">
        <p14:creationId xmlns:p14="http://schemas.microsoft.com/office/powerpoint/2010/main" val="4243618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152400"/>
            <a:ext cx="7772400" cy="609600"/>
          </a:xfrm>
        </p:spPr>
        <p:txBody>
          <a:bodyPr/>
          <a:lstStyle/>
          <a:p>
            <a:pPr eaLnBrk="1" hangingPunct="1"/>
            <a:r>
              <a:rPr lang="en-US" altLang="en-US" sz="2800" smtClean="0">
                <a:solidFill>
                  <a:srgbClr val="C00000"/>
                </a:solidFill>
              </a:rPr>
              <a:t>Activation of Oncogenes: Point Mutation (Ras)</a:t>
            </a:r>
            <a:endParaRPr lang="en-US" altLang="en-US" sz="2800" smtClean="0">
              <a:solidFill>
                <a:srgbClr val="C00000"/>
              </a:solidFill>
              <a:latin typeface="Helvetica" panose="020B0604020202020204" pitchFamily="34" charset="0"/>
            </a:endParaRPr>
          </a:p>
        </p:txBody>
      </p:sp>
      <p:pic>
        <p:nvPicPr>
          <p:cNvPr id="778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63" y="1066800"/>
            <a:ext cx="616267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 Box 6"/>
          <p:cNvSpPr txBox="1">
            <a:spLocks noChangeArrowheads="1"/>
          </p:cNvSpPr>
          <p:nvPr/>
        </p:nvSpPr>
        <p:spPr bwMode="auto">
          <a:xfrm>
            <a:off x="571500" y="4038600"/>
            <a:ext cx="80010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50000"/>
              </a:spcBef>
              <a:spcAft>
                <a:spcPct val="0"/>
              </a:spcAft>
            </a:pPr>
            <a:r>
              <a:rPr lang="en-US" altLang="en-US" sz="1800" b="1">
                <a:solidFill>
                  <a:srgbClr val="000000"/>
                </a:solidFill>
                <a:ea typeface="ＭＳ Ｐゴシック" panose="020B0600070205080204" pitchFamily="34" charset="-128"/>
              </a:rPr>
              <a:t>Ras – family of G-protein coupled receptors.  </a:t>
            </a:r>
          </a:p>
          <a:p>
            <a:pPr algn="just" eaLnBrk="0" fontAlgn="base" hangingPunct="0">
              <a:spcBef>
                <a:spcPct val="50000"/>
              </a:spcBef>
              <a:spcAft>
                <a:spcPct val="0"/>
              </a:spcAft>
            </a:pPr>
            <a:r>
              <a:rPr lang="en-US" altLang="en-US" sz="1800" b="1">
                <a:solidFill>
                  <a:srgbClr val="000000"/>
                </a:solidFill>
                <a:ea typeface="ＭＳ Ｐゴシック" panose="020B0600070205080204" pitchFamily="34" charset="-128"/>
              </a:rPr>
              <a:t>Binding of extracellular signal promotes recruitment of Ras to receptor complex.</a:t>
            </a:r>
          </a:p>
          <a:p>
            <a:pPr algn="just" eaLnBrk="0" fontAlgn="base" hangingPunct="0">
              <a:spcBef>
                <a:spcPct val="50000"/>
              </a:spcBef>
              <a:spcAft>
                <a:spcPct val="0"/>
              </a:spcAft>
            </a:pPr>
            <a:r>
              <a:rPr lang="en-US" altLang="en-US" sz="1800" b="1">
                <a:solidFill>
                  <a:srgbClr val="000000"/>
                </a:solidFill>
                <a:ea typeface="ＭＳ Ｐゴシック" panose="020B0600070205080204" pitchFamily="34" charset="-128"/>
              </a:rPr>
              <a:t>Recruitment promotes Ras to exchange GDP (inactive Ras) with GTP (active Ras).</a:t>
            </a:r>
          </a:p>
          <a:p>
            <a:pPr algn="just" eaLnBrk="0" fontAlgn="base" hangingPunct="0">
              <a:spcBef>
                <a:spcPct val="50000"/>
              </a:spcBef>
              <a:spcAft>
                <a:spcPct val="0"/>
              </a:spcAft>
            </a:pPr>
            <a:r>
              <a:rPr lang="en-US" altLang="en-US" sz="1800" b="1">
                <a:solidFill>
                  <a:srgbClr val="000000"/>
                </a:solidFill>
                <a:ea typeface="ＭＳ Ｐゴシック" panose="020B0600070205080204" pitchFamily="34" charset="-128"/>
              </a:rPr>
              <a:t>Activated Ras than initiates the remainder of the signaling cascade to promote expression of genes important for growth and survival.</a:t>
            </a:r>
          </a:p>
        </p:txBody>
      </p:sp>
    </p:spTree>
    <p:extLst>
      <p:ext uri="{BB962C8B-B14F-4D97-AF65-F5344CB8AC3E}">
        <p14:creationId xmlns:p14="http://schemas.microsoft.com/office/powerpoint/2010/main" val="3171328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609600"/>
            <a:ext cx="7772400" cy="609600"/>
          </a:xfrm>
        </p:spPr>
        <p:txBody>
          <a:bodyPr/>
          <a:lstStyle/>
          <a:p>
            <a:pPr eaLnBrk="1" hangingPunct="1"/>
            <a:r>
              <a:rPr lang="en-US" altLang="en-US" sz="2800" smtClean="0">
                <a:solidFill>
                  <a:srgbClr val="C00000"/>
                </a:solidFill>
                <a:ea typeface="ＭＳ Ｐゴシック" panose="020B0600070205080204" pitchFamily="34" charset="-128"/>
              </a:rPr>
              <a:t>Activation of Oncogenes: Point mutation (Ras)</a:t>
            </a:r>
          </a:p>
        </p:txBody>
      </p:sp>
      <p:pic>
        <p:nvPicPr>
          <p:cNvPr id="78851" name="Picture 3" descr="figure 4-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6088" y="1371600"/>
            <a:ext cx="57118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 Box 4"/>
          <p:cNvSpPr txBox="1">
            <a:spLocks noChangeArrowheads="1"/>
          </p:cNvSpPr>
          <p:nvPr/>
        </p:nvSpPr>
        <p:spPr bwMode="auto">
          <a:xfrm>
            <a:off x="762000" y="3962400"/>
            <a:ext cx="7620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50000"/>
              </a:spcBef>
              <a:spcAft>
                <a:spcPct val="0"/>
              </a:spcAft>
            </a:pPr>
            <a:r>
              <a:rPr lang="en-US" altLang="en-US" sz="1800" b="1">
                <a:solidFill>
                  <a:srgbClr val="000000"/>
                </a:solidFill>
                <a:ea typeface="ＭＳ Ｐゴシック" panose="020B0600070205080204" pitchFamily="34" charset="-128"/>
              </a:rPr>
              <a:t>A single point mutation of Ras was found in many tumors (colon, lung, breast, and bladder).</a:t>
            </a:r>
          </a:p>
          <a:p>
            <a:pPr algn="just" eaLnBrk="0" fontAlgn="base" hangingPunct="0">
              <a:spcBef>
                <a:spcPct val="50000"/>
              </a:spcBef>
              <a:spcAft>
                <a:spcPct val="0"/>
              </a:spcAft>
            </a:pPr>
            <a:r>
              <a:rPr lang="en-US" altLang="en-US" sz="1800" b="1">
                <a:solidFill>
                  <a:srgbClr val="000000"/>
                </a:solidFill>
                <a:ea typeface="ＭＳ Ｐゴシック" panose="020B0600070205080204" pitchFamily="34" charset="-128"/>
              </a:rPr>
              <a:t>The apparently conservative mutation (Gly to Val) results in a protein that hydrolyzes GTP to GDP very inefficiently.</a:t>
            </a:r>
          </a:p>
          <a:p>
            <a:pPr algn="just" eaLnBrk="0" fontAlgn="base" hangingPunct="0">
              <a:spcBef>
                <a:spcPct val="50000"/>
              </a:spcBef>
              <a:spcAft>
                <a:spcPct val="0"/>
              </a:spcAft>
            </a:pPr>
            <a:r>
              <a:rPr lang="en-US" altLang="en-US" sz="1800" b="1">
                <a:solidFill>
                  <a:srgbClr val="000000"/>
                </a:solidFill>
                <a:ea typeface="ＭＳ Ｐゴシック" panose="020B0600070205080204" pitchFamily="34" charset="-128"/>
              </a:rPr>
              <a:t>This mutation therefore results in a Ras protein that is excessively active, evading normal regulation by extracellular signals, and providing an oncogenic effect on the cells.</a:t>
            </a:r>
          </a:p>
        </p:txBody>
      </p:sp>
    </p:spTree>
    <p:extLst>
      <p:ext uri="{BB962C8B-B14F-4D97-AF65-F5344CB8AC3E}">
        <p14:creationId xmlns:p14="http://schemas.microsoft.com/office/powerpoint/2010/main" val="1320377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ChangeArrowheads="1"/>
          </p:cNvSpPr>
          <p:nvPr>
            <p:ph type="title"/>
          </p:nvPr>
        </p:nvSpPr>
        <p:spPr>
          <a:xfrm>
            <a:off x="685800" y="609600"/>
            <a:ext cx="7772400" cy="914400"/>
          </a:xfrm>
        </p:spPr>
        <p:txBody>
          <a:bodyPr/>
          <a:lstStyle/>
          <a:p>
            <a:pPr eaLnBrk="1" hangingPunct="1"/>
            <a:r>
              <a:rPr lang="en-US" altLang="en-US" sz="2800" smtClean="0">
                <a:solidFill>
                  <a:srgbClr val="C00000"/>
                </a:solidFill>
                <a:ea typeface="ＭＳ Ｐゴシック" panose="020B0600070205080204" pitchFamily="34" charset="-128"/>
              </a:rPr>
              <a:t>Activation of Oncogenes: Point mutation and Altered Signaling</a:t>
            </a:r>
          </a:p>
        </p:txBody>
      </p:sp>
      <p:pic>
        <p:nvPicPr>
          <p:cNvPr id="79875" name="Picture 1027" descr="figure 6-03"/>
          <p:cNvPicPr>
            <a:picLocks noChangeAspect="1" noChangeArrowheads="1"/>
          </p:cNvPicPr>
          <p:nvPr/>
        </p:nvPicPr>
        <p:blipFill>
          <a:blip r:embed="rId2">
            <a:extLst>
              <a:ext uri="{28A0092B-C50C-407E-A947-70E740481C1C}">
                <a14:useLocalDpi xmlns:a14="http://schemas.microsoft.com/office/drawing/2010/main" val="0"/>
              </a:ext>
            </a:extLst>
          </a:blip>
          <a:srcRect r="42490"/>
          <a:stretch>
            <a:fillRect/>
          </a:stretch>
        </p:blipFill>
        <p:spPr bwMode="auto">
          <a:xfrm>
            <a:off x="1066800" y="1752600"/>
            <a:ext cx="2717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 Box 1028"/>
          <p:cNvSpPr txBox="1">
            <a:spLocks noChangeArrowheads="1"/>
          </p:cNvSpPr>
          <p:nvPr/>
        </p:nvSpPr>
        <p:spPr bwMode="auto">
          <a:xfrm>
            <a:off x="4038600" y="2060575"/>
            <a:ext cx="47244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50000"/>
              </a:spcBef>
              <a:spcAft>
                <a:spcPct val="0"/>
              </a:spcAft>
            </a:pPr>
            <a:r>
              <a:rPr lang="en-US" altLang="en-US" sz="1800" b="1">
                <a:solidFill>
                  <a:srgbClr val="000000"/>
                </a:solidFill>
                <a:ea typeface="ＭＳ Ｐゴシック" panose="020B0600070205080204" pitchFamily="34" charset="-128"/>
              </a:rPr>
              <a:t>Point mutations can also occur in membrane bound receptors or in components of signaling molecules.</a:t>
            </a:r>
          </a:p>
          <a:p>
            <a:pPr algn="just" eaLnBrk="0" fontAlgn="base" hangingPunct="0">
              <a:spcBef>
                <a:spcPct val="50000"/>
              </a:spcBef>
              <a:spcAft>
                <a:spcPct val="0"/>
              </a:spcAft>
            </a:pPr>
            <a:r>
              <a:rPr lang="en-US" altLang="en-US" sz="1800" b="1">
                <a:solidFill>
                  <a:srgbClr val="000000"/>
                </a:solidFill>
                <a:ea typeface="ＭＳ Ｐゴシック" panose="020B0600070205080204" pitchFamily="34" charset="-128"/>
              </a:rPr>
              <a:t>These mutations or alterations result in the aberrant activity (usually constitutively turned on or off) of the affected proteins.</a:t>
            </a:r>
          </a:p>
          <a:p>
            <a:pPr algn="just" eaLnBrk="0" fontAlgn="base" hangingPunct="0">
              <a:spcBef>
                <a:spcPct val="50000"/>
              </a:spcBef>
              <a:spcAft>
                <a:spcPct val="0"/>
              </a:spcAft>
            </a:pPr>
            <a:r>
              <a:rPr lang="en-US" altLang="en-US" sz="1800" b="1">
                <a:solidFill>
                  <a:srgbClr val="000000"/>
                </a:solidFill>
                <a:ea typeface="ＭＳ Ｐゴシック" panose="020B0600070205080204" pitchFamily="34" charset="-128"/>
              </a:rPr>
              <a:t>The aberrant activity results in the increased or decreased signaling of extracellular signals to the nucleus to alter the expression of transcription factors.</a:t>
            </a:r>
          </a:p>
          <a:p>
            <a:pPr algn="just" eaLnBrk="0" fontAlgn="base" hangingPunct="0">
              <a:spcBef>
                <a:spcPct val="50000"/>
              </a:spcBef>
              <a:spcAft>
                <a:spcPct val="0"/>
              </a:spcAft>
            </a:pPr>
            <a:r>
              <a:rPr lang="en-US" altLang="en-US" sz="1800" b="1">
                <a:solidFill>
                  <a:srgbClr val="000000"/>
                </a:solidFill>
                <a:ea typeface="ＭＳ Ｐゴシック" panose="020B0600070205080204" pitchFamily="34" charset="-128"/>
              </a:rPr>
              <a:t>Some examples - PTEN mutation (ovarian cancer), Src (many cancers)</a:t>
            </a:r>
          </a:p>
        </p:txBody>
      </p:sp>
    </p:spTree>
    <p:extLst>
      <p:ext uri="{BB962C8B-B14F-4D97-AF65-F5344CB8AC3E}">
        <p14:creationId xmlns:p14="http://schemas.microsoft.com/office/powerpoint/2010/main" val="217241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381000" y="1485900"/>
            <a:ext cx="4800600" cy="4457700"/>
          </a:xfrm>
          <a:prstGeom prst="rect">
            <a:avLst/>
          </a:prstGeom>
          <a:noFill/>
          <a:ln w="12700">
            <a:noFill/>
            <a:miter lim="800000"/>
            <a:headEnd/>
            <a:tailEnd/>
          </a:ln>
        </p:spPr>
        <p:txBody>
          <a:bodyPr lIns="90488" tIns="44450" rIns="90488" bIns="44450"/>
          <a:lstStyle/>
          <a:p>
            <a:pPr marL="342900" indent="-342900" algn="just" eaLnBrk="0" fontAlgn="base" hangingPunct="0">
              <a:spcBef>
                <a:spcPct val="20000"/>
              </a:spcBef>
              <a:spcAft>
                <a:spcPct val="0"/>
              </a:spcAft>
              <a:buFontTx/>
              <a:buChar char="•"/>
              <a:defRPr/>
            </a:pPr>
            <a:r>
              <a:rPr lang="en-US" sz="2000" b="1" dirty="0">
                <a:solidFill>
                  <a:srgbClr val="000000"/>
                </a:solidFill>
              </a:rPr>
              <a:t>The c-</a:t>
            </a:r>
            <a:r>
              <a:rPr lang="en-US" sz="2000" b="1" dirty="0" err="1">
                <a:solidFill>
                  <a:srgbClr val="000000"/>
                </a:solidFill>
              </a:rPr>
              <a:t>Myc</a:t>
            </a:r>
            <a:r>
              <a:rPr lang="en-US" sz="2000" b="1" dirty="0">
                <a:solidFill>
                  <a:srgbClr val="000000"/>
                </a:solidFill>
              </a:rPr>
              <a:t> gene encodes a transcription factor that forms a hetero-</a:t>
            </a:r>
            <a:r>
              <a:rPr lang="en-US" sz="2000" b="1" dirty="0" err="1">
                <a:solidFill>
                  <a:srgbClr val="000000"/>
                </a:solidFill>
              </a:rPr>
              <a:t>dimeric</a:t>
            </a:r>
            <a:r>
              <a:rPr lang="en-US" sz="2000" b="1" dirty="0">
                <a:solidFill>
                  <a:srgbClr val="000000"/>
                </a:solidFill>
              </a:rPr>
              <a:t> complex with Max.</a:t>
            </a:r>
          </a:p>
          <a:p>
            <a:pPr algn="just" eaLnBrk="0" fontAlgn="base" hangingPunct="0">
              <a:spcBef>
                <a:spcPct val="20000"/>
              </a:spcBef>
              <a:spcAft>
                <a:spcPct val="0"/>
              </a:spcAft>
              <a:defRPr/>
            </a:pPr>
            <a:endParaRPr lang="en-US" sz="2000" b="1" dirty="0">
              <a:solidFill>
                <a:srgbClr val="000000"/>
              </a:solidFill>
            </a:endParaRPr>
          </a:p>
          <a:p>
            <a:pPr marL="342900" indent="-342900" algn="just" eaLnBrk="0" fontAlgn="base" hangingPunct="0">
              <a:spcBef>
                <a:spcPct val="20000"/>
              </a:spcBef>
              <a:spcAft>
                <a:spcPct val="0"/>
              </a:spcAft>
              <a:buFontTx/>
              <a:buChar char="•"/>
              <a:defRPr/>
            </a:pPr>
            <a:r>
              <a:rPr lang="en-US" sz="2000" b="1" dirty="0">
                <a:solidFill>
                  <a:srgbClr val="000000"/>
                </a:solidFill>
              </a:rPr>
              <a:t>Regulates the expression and activity of cell cycle regulatory proteins Cyclins, CDKs, CDK inhibitors, and E2F</a:t>
            </a:r>
          </a:p>
          <a:p>
            <a:pPr algn="just" eaLnBrk="0" fontAlgn="base" hangingPunct="0">
              <a:spcBef>
                <a:spcPct val="20000"/>
              </a:spcBef>
              <a:spcAft>
                <a:spcPct val="0"/>
              </a:spcAft>
              <a:defRPr/>
            </a:pPr>
            <a:endParaRPr lang="en-US" sz="2000" b="1" dirty="0">
              <a:solidFill>
                <a:srgbClr val="000000"/>
              </a:solidFill>
            </a:endParaRPr>
          </a:p>
          <a:p>
            <a:pPr marL="342900" indent="-342900" algn="just" eaLnBrk="0" fontAlgn="base" hangingPunct="0">
              <a:spcBef>
                <a:spcPct val="20000"/>
              </a:spcBef>
              <a:spcAft>
                <a:spcPct val="0"/>
              </a:spcAft>
              <a:buFontTx/>
              <a:buChar char="•"/>
              <a:defRPr/>
            </a:pPr>
            <a:r>
              <a:rPr lang="en-US" sz="2000" b="1" dirty="0">
                <a:solidFill>
                  <a:srgbClr val="000000"/>
                </a:solidFill>
                <a:ea typeface="ＭＳ Ｐゴシック" charset="0"/>
              </a:rPr>
              <a:t>Induction of c-Myc is necessary and sufficient to drive quiescent cells into the S phase. </a:t>
            </a:r>
          </a:p>
        </p:txBody>
      </p:sp>
      <p:grpSp>
        <p:nvGrpSpPr>
          <p:cNvPr id="80899" name="Group 2"/>
          <p:cNvGrpSpPr>
            <a:grpSpLocks/>
          </p:cNvGrpSpPr>
          <p:nvPr/>
        </p:nvGrpSpPr>
        <p:grpSpPr bwMode="auto">
          <a:xfrm>
            <a:off x="5486400" y="1924050"/>
            <a:ext cx="2971800" cy="3581400"/>
            <a:chOff x="6850063" y="1155700"/>
            <a:chExt cx="2117725" cy="2579688"/>
          </a:xfrm>
        </p:grpSpPr>
        <p:sp>
          <p:nvSpPr>
            <p:cNvPr id="7172" name="Oval 4"/>
            <p:cNvSpPr>
              <a:spLocks noChangeArrowheads="1"/>
            </p:cNvSpPr>
            <p:nvPr/>
          </p:nvSpPr>
          <p:spPr bwMode="auto">
            <a:xfrm>
              <a:off x="6857982" y="1155700"/>
              <a:ext cx="902748" cy="748979"/>
            </a:xfrm>
            <a:prstGeom prst="ellipse">
              <a:avLst/>
            </a:prstGeom>
            <a:solidFill>
              <a:schemeClr val="accent2"/>
            </a:solidFill>
            <a:ln w="28575">
              <a:solidFill>
                <a:schemeClr val="accent2"/>
              </a:solidFill>
              <a:round/>
              <a:headEnd/>
              <a:tailEnd/>
            </a:ln>
          </p:spPr>
          <p:txBody>
            <a:bodyPr wrap="none" lIns="90488" tIns="44450" rIns="90488" bIns="44450" anchor="ctr"/>
            <a:lstStyle/>
            <a:p>
              <a:pPr algn="ctr" eaLnBrk="0" fontAlgn="base" hangingPunct="0">
                <a:spcBef>
                  <a:spcPct val="0"/>
                </a:spcBef>
                <a:spcAft>
                  <a:spcPct val="0"/>
                </a:spcAft>
                <a:defRPr/>
              </a:pPr>
              <a:r>
                <a:rPr lang="en-US" b="1" dirty="0">
                  <a:solidFill>
                    <a:srgbClr val="000000"/>
                  </a:solidFill>
                </a:rPr>
                <a:t>c-Myc</a:t>
              </a:r>
            </a:p>
          </p:txBody>
        </p:sp>
        <p:sp>
          <p:nvSpPr>
            <p:cNvPr id="7173" name="Line 5"/>
            <p:cNvSpPr>
              <a:spLocks noChangeShapeType="1"/>
            </p:cNvSpPr>
            <p:nvPr/>
          </p:nvSpPr>
          <p:spPr bwMode="auto">
            <a:xfrm>
              <a:off x="6933776" y="1886383"/>
              <a:ext cx="1817941" cy="0"/>
            </a:xfrm>
            <a:prstGeom prst="line">
              <a:avLst/>
            </a:prstGeom>
            <a:noFill/>
            <a:ln w="28575">
              <a:solidFill>
                <a:schemeClr val="tx1"/>
              </a:solidFill>
              <a:round/>
              <a:headEnd/>
              <a:tailEnd/>
            </a:ln>
          </p:spPr>
          <p:txBody>
            <a:bodyPr wrap="none" anchor="ctr"/>
            <a:lstStyle/>
            <a:p>
              <a:pPr eaLnBrk="0" fontAlgn="base" hangingPunct="0">
                <a:spcBef>
                  <a:spcPct val="0"/>
                </a:spcBef>
                <a:spcAft>
                  <a:spcPct val="0"/>
                </a:spcAft>
                <a:defRPr/>
              </a:pPr>
              <a:endParaRPr lang="en-US" b="1">
                <a:solidFill>
                  <a:srgbClr val="000000"/>
                </a:solidFill>
              </a:endParaRPr>
            </a:p>
          </p:txBody>
        </p:sp>
        <p:sp>
          <p:nvSpPr>
            <p:cNvPr id="7174" name="Line 6"/>
            <p:cNvSpPr>
              <a:spLocks noChangeShapeType="1"/>
            </p:cNvSpPr>
            <p:nvPr/>
          </p:nvSpPr>
          <p:spPr bwMode="auto">
            <a:xfrm>
              <a:off x="6933776" y="1961853"/>
              <a:ext cx="1817941" cy="0"/>
            </a:xfrm>
            <a:prstGeom prst="line">
              <a:avLst/>
            </a:prstGeom>
            <a:noFill/>
            <a:ln w="28575">
              <a:solidFill>
                <a:schemeClr val="tx1"/>
              </a:solidFill>
              <a:round/>
              <a:headEnd/>
              <a:tailEnd/>
            </a:ln>
          </p:spPr>
          <p:txBody>
            <a:bodyPr wrap="none" anchor="ctr"/>
            <a:lstStyle/>
            <a:p>
              <a:pPr eaLnBrk="0" fontAlgn="base" hangingPunct="0">
                <a:spcBef>
                  <a:spcPct val="0"/>
                </a:spcBef>
                <a:spcAft>
                  <a:spcPct val="0"/>
                </a:spcAft>
                <a:defRPr/>
              </a:pPr>
              <a:endParaRPr lang="en-US" b="1">
                <a:solidFill>
                  <a:srgbClr val="000000"/>
                </a:solidFill>
              </a:endParaRPr>
            </a:p>
          </p:txBody>
        </p:sp>
        <p:sp>
          <p:nvSpPr>
            <p:cNvPr id="7175" name="Oval 7"/>
            <p:cNvSpPr>
              <a:spLocks noChangeArrowheads="1"/>
            </p:cNvSpPr>
            <p:nvPr/>
          </p:nvSpPr>
          <p:spPr bwMode="auto">
            <a:xfrm>
              <a:off x="7467733" y="1675983"/>
              <a:ext cx="598439" cy="584317"/>
            </a:xfrm>
            <a:prstGeom prst="ellipse">
              <a:avLst/>
            </a:prstGeom>
            <a:solidFill>
              <a:schemeClr val="hlink"/>
            </a:solidFill>
            <a:ln w="28575">
              <a:solidFill>
                <a:schemeClr val="hlink"/>
              </a:solidFill>
              <a:round/>
              <a:headEnd/>
              <a:tailEnd/>
            </a:ln>
          </p:spPr>
          <p:txBody>
            <a:bodyPr wrap="none" lIns="90488" tIns="44450" rIns="90488" bIns="44450" anchor="ctr"/>
            <a:lstStyle/>
            <a:p>
              <a:pPr algn="ctr" eaLnBrk="0" fontAlgn="base" hangingPunct="0">
                <a:spcBef>
                  <a:spcPct val="0"/>
                </a:spcBef>
                <a:spcAft>
                  <a:spcPct val="0"/>
                </a:spcAft>
                <a:defRPr/>
              </a:pPr>
              <a:r>
                <a:rPr lang="en-US" b="1" dirty="0">
                  <a:solidFill>
                    <a:srgbClr val="000000"/>
                  </a:solidFill>
                </a:rPr>
                <a:t>Max</a:t>
              </a:r>
            </a:p>
          </p:txBody>
        </p:sp>
        <p:sp>
          <p:nvSpPr>
            <p:cNvPr id="7176" name="Text Box 8"/>
            <p:cNvSpPr txBox="1">
              <a:spLocks noChangeArrowheads="1"/>
            </p:cNvSpPr>
            <p:nvPr/>
          </p:nvSpPr>
          <p:spPr bwMode="auto">
            <a:xfrm>
              <a:off x="8114815" y="1473587"/>
              <a:ext cx="686677" cy="369344"/>
            </a:xfrm>
            <a:prstGeom prst="rect">
              <a:avLst/>
            </a:prstGeom>
            <a:noFill/>
            <a:ln w="9525">
              <a:noFill/>
              <a:miter lim="800000"/>
              <a:headEnd/>
              <a:tailEnd/>
            </a:ln>
          </p:spPr>
          <p:txBody>
            <a:bodyPr wrap="none">
              <a:spAutoFit/>
            </a:bodyPr>
            <a:lstStyle/>
            <a:p>
              <a:pPr algn="ctr" eaLnBrk="0" fontAlgn="base" hangingPunct="0">
                <a:spcBef>
                  <a:spcPct val="0"/>
                </a:spcBef>
                <a:spcAft>
                  <a:spcPct val="0"/>
                </a:spcAft>
                <a:defRPr/>
              </a:pPr>
              <a:r>
                <a:rPr lang="en-US" b="1">
                  <a:solidFill>
                    <a:srgbClr val="000000"/>
                  </a:solidFill>
                </a:rPr>
                <a:t>DNA</a:t>
              </a:r>
            </a:p>
          </p:txBody>
        </p:sp>
        <p:sp>
          <p:nvSpPr>
            <p:cNvPr id="7179" name="Arc 11"/>
            <p:cNvSpPr>
              <a:spLocks/>
            </p:cNvSpPr>
            <p:nvPr/>
          </p:nvSpPr>
          <p:spPr bwMode="auto">
            <a:xfrm rot="8193835" flipH="1" flipV="1">
              <a:off x="7432664" y="2668523"/>
              <a:ext cx="1083750" cy="106686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type="triangle" w="med" len="med"/>
            </a:ln>
          </p:spPr>
          <p:txBody>
            <a:bodyPr wrap="none" anchor="ctr"/>
            <a:lstStyle/>
            <a:p>
              <a:pPr eaLnBrk="0" fontAlgn="base" hangingPunct="0">
                <a:spcBef>
                  <a:spcPct val="0"/>
                </a:spcBef>
                <a:spcAft>
                  <a:spcPct val="0"/>
                </a:spcAft>
                <a:defRPr/>
              </a:pPr>
              <a:endParaRPr lang="en-US" b="1">
                <a:solidFill>
                  <a:srgbClr val="000000"/>
                </a:solidFill>
              </a:endParaRPr>
            </a:p>
          </p:txBody>
        </p:sp>
        <p:sp>
          <p:nvSpPr>
            <p:cNvPr id="7180" name="Line 12"/>
            <p:cNvSpPr>
              <a:spLocks noChangeShapeType="1"/>
            </p:cNvSpPr>
            <p:nvPr/>
          </p:nvSpPr>
          <p:spPr bwMode="auto">
            <a:xfrm>
              <a:off x="7975670" y="2668523"/>
              <a:ext cx="0" cy="380778"/>
            </a:xfrm>
            <a:prstGeom prst="line">
              <a:avLst/>
            </a:prstGeom>
            <a:noFill/>
            <a:ln w="76200">
              <a:solidFill>
                <a:srgbClr val="FF0000"/>
              </a:solidFill>
              <a:round/>
              <a:headEnd/>
              <a:tailEnd/>
            </a:ln>
          </p:spPr>
          <p:txBody>
            <a:bodyPr wrap="none" anchor="ctr"/>
            <a:lstStyle/>
            <a:p>
              <a:pPr eaLnBrk="0" fontAlgn="base" hangingPunct="0">
                <a:spcBef>
                  <a:spcPct val="0"/>
                </a:spcBef>
                <a:spcAft>
                  <a:spcPct val="0"/>
                </a:spcAft>
                <a:defRPr/>
              </a:pPr>
              <a:endParaRPr lang="en-US" b="1">
                <a:solidFill>
                  <a:srgbClr val="000000"/>
                </a:solidFill>
              </a:endParaRPr>
            </a:p>
          </p:txBody>
        </p:sp>
        <p:sp>
          <p:nvSpPr>
            <p:cNvPr id="7181" name="Text Box 13"/>
            <p:cNvSpPr txBox="1">
              <a:spLocks noChangeArrowheads="1"/>
            </p:cNvSpPr>
            <p:nvPr/>
          </p:nvSpPr>
          <p:spPr bwMode="auto">
            <a:xfrm>
              <a:off x="6850063" y="2438683"/>
              <a:ext cx="595045" cy="461965"/>
            </a:xfrm>
            <a:prstGeom prst="rect">
              <a:avLst/>
            </a:prstGeom>
            <a:noFill/>
            <a:ln w="12700">
              <a:noFill/>
              <a:miter lim="800000"/>
              <a:headEnd/>
              <a:tailEnd/>
            </a:ln>
          </p:spPr>
          <p:txBody>
            <a:bodyPr wrap="none">
              <a:spAutoFit/>
            </a:bodyPr>
            <a:lstStyle/>
            <a:p>
              <a:pPr algn="ctr" eaLnBrk="0" fontAlgn="base" hangingPunct="0">
                <a:spcBef>
                  <a:spcPct val="0"/>
                </a:spcBef>
                <a:spcAft>
                  <a:spcPct val="0"/>
                </a:spcAft>
                <a:defRPr/>
              </a:pPr>
              <a:r>
                <a:rPr lang="en-US" sz="2400" b="1">
                  <a:solidFill>
                    <a:srgbClr val="000000"/>
                  </a:solidFill>
                </a:rPr>
                <a:t>G1</a:t>
              </a:r>
            </a:p>
          </p:txBody>
        </p:sp>
        <p:sp>
          <p:nvSpPr>
            <p:cNvPr id="7182" name="Text Box 14"/>
            <p:cNvSpPr txBox="1">
              <a:spLocks noChangeArrowheads="1"/>
            </p:cNvSpPr>
            <p:nvPr/>
          </p:nvSpPr>
          <p:spPr bwMode="auto">
            <a:xfrm>
              <a:off x="8578633" y="2438683"/>
              <a:ext cx="389155" cy="461965"/>
            </a:xfrm>
            <a:prstGeom prst="rect">
              <a:avLst/>
            </a:prstGeom>
            <a:noFill/>
            <a:ln w="12700">
              <a:noFill/>
              <a:miter lim="800000"/>
              <a:headEnd/>
              <a:tailEnd/>
            </a:ln>
          </p:spPr>
          <p:txBody>
            <a:bodyPr wrap="none">
              <a:spAutoFit/>
            </a:bodyPr>
            <a:lstStyle/>
            <a:p>
              <a:pPr algn="ctr" eaLnBrk="0" fontAlgn="base" hangingPunct="0">
                <a:spcBef>
                  <a:spcPct val="0"/>
                </a:spcBef>
                <a:spcAft>
                  <a:spcPct val="0"/>
                </a:spcAft>
                <a:defRPr/>
              </a:pPr>
              <a:r>
                <a:rPr lang="en-US" sz="2400" b="1">
                  <a:solidFill>
                    <a:srgbClr val="000000"/>
                  </a:solidFill>
                </a:rPr>
                <a:t>S</a:t>
              </a:r>
            </a:p>
          </p:txBody>
        </p:sp>
        <p:sp>
          <p:nvSpPr>
            <p:cNvPr id="7183" name="Text Box 15"/>
            <p:cNvSpPr txBox="1">
              <a:spLocks noChangeArrowheads="1"/>
            </p:cNvSpPr>
            <p:nvPr/>
          </p:nvSpPr>
          <p:spPr bwMode="auto">
            <a:xfrm>
              <a:off x="7396464" y="3124770"/>
              <a:ext cx="1240996" cy="460822"/>
            </a:xfrm>
            <a:prstGeom prst="rect">
              <a:avLst/>
            </a:prstGeom>
            <a:noFill/>
            <a:ln w="12700">
              <a:noFill/>
              <a:miter lim="800000"/>
              <a:headEnd/>
              <a:tailEnd/>
            </a:ln>
          </p:spPr>
          <p:txBody>
            <a:bodyPr wrap="none">
              <a:spAutoFit/>
            </a:bodyPr>
            <a:lstStyle/>
            <a:p>
              <a:pPr algn="ctr" eaLnBrk="0" fontAlgn="base" hangingPunct="0">
                <a:spcBef>
                  <a:spcPct val="0"/>
                </a:spcBef>
                <a:spcAft>
                  <a:spcPct val="0"/>
                </a:spcAft>
                <a:defRPr/>
              </a:pPr>
              <a:r>
                <a:rPr lang="en-US" sz="2400" b="1">
                  <a:solidFill>
                    <a:srgbClr val="FF0000"/>
                  </a:solidFill>
                </a:rPr>
                <a:t>R point</a:t>
              </a:r>
            </a:p>
          </p:txBody>
        </p:sp>
      </p:grpSp>
      <p:sp>
        <p:nvSpPr>
          <p:cNvPr id="80900" name="Title 1"/>
          <p:cNvSpPr>
            <a:spLocks noGrp="1"/>
          </p:cNvSpPr>
          <p:nvPr>
            <p:ph type="title"/>
          </p:nvPr>
        </p:nvSpPr>
        <p:spPr>
          <a:xfrm>
            <a:off x="779463" y="533400"/>
            <a:ext cx="7754937" cy="457200"/>
          </a:xfrm>
        </p:spPr>
        <p:txBody>
          <a:bodyPr/>
          <a:lstStyle/>
          <a:p>
            <a:r>
              <a:rPr lang="en-US" altLang="en-US" sz="2800" smtClean="0">
                <a:solidFill>
                  <a:srgbClr val="C00000"/>
                </a:solidFill>
                <a:ea typeface="ＭＳ Ｐゴシック" panose="020B0600070205080204" pitchFamily="34" charset="-128"/>
              </a:rPr>
              <a:t>Activation of Oncogenes: Amplification and Myc</a:t>
            </a:r>
          </a:p>
        </p:txBody>
      </p:sp>
    </p:spTree>
    <p:extLst>
      <p:ext uri="{BB962C8B-B14F-4D97-AF65-F5344CB8AC3E}">
        <p14:creationId xmlns:p14="http://schemas.microsoft.com/office/powerpoint/2010/main" val="19941925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linds(horizontal)">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381000"/>
            <a:ext cx="7772400" cy="685800"/>
          </a:xfrm>
        </p:spPr>
        <p:txBody>
          <a:bodyPr/>
          <a:lstStyle/>
          <a:p>
            <a:pPr eaLnBrk="1" hangingPunct="1"/>
            <a:r>
              <a:rPr lang="en-US" altLang="en-US" sz="2800" smtClean="0">
                <a:solidFill>
                  <a:srgbClr val="C00000"/>
                </a:solidFill>
                <a:ea typeface="ＭＳ Ｐゴシック" panose="020B0600070205080204" pitchFamily="34" charset="-128"/>
              </a:rPr>
              <a:t>Activation of Oncogenes: Amplification and Myc</a:t>
            </a:r>
          </a:p>
        </p:txBody>
      </p:sp>
      <p:grpSp>
        <p:nvGrpSpPr>
          <p:cNvPr id="82947" name="Group 6"/>
          <p:cNvGrpSpPr>
            <a:grpSpLocks/>
          </p:cNvGrpSpPr>
          <p:nvPr/>
        </p:nvGrpSpPr>
        <p:grpSpPr bwMode="auto">
          <a:xfrm>
            <a:off x="304800" y="1463675"/>
            <a:ext cx="3124200" cy="4564063"/>
            <a:chOff x="288" y="816"/>
            <a:chExt cx="1968" cy="2875"/>
          </a:xfrm>
        </p:grpSpPr>
        <p:pic>
          <p:nvPicPr>
            <p:cNvPr id="82949" name="Picture 3" descr="figure 4-1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 y="816"/>
              <a:ext cx="1693" cy="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Text Box 4"/>
            <p:cNvSpPr txBox="1">
              <a:spLocks noChangeArrowheads="1"/>
            </p:cNvSpPr>
            <p:nvPr/>
          </p:nvSpPr>
          <p:spPr bwMode="auto">
            <a:xfrm>
              <a:off x="288" y="3168"/>
              <a:ext cx="196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50000"/>
                </a:spcBef>
                <a:spcAft>
                  <a:spcPct val="0"/>
                </a:spcAft>
                <a:buFontTx/>
                <a:buNone/>
              </a:pPr>
              <a:r>
                <a:rPr lang="en-US" altLang="en-US" sz="1200" b="1">
                  <a:solidFill>
                    <a:srgbClr val="FFFFFF"/>
                  </a:solidFill>
                  <a:ea typeface="ＭＳ Ｐゴシック" panose="020B0600070205080204" pitchFamily="34" charset="-128"/>
                </a:rPr>
                <a:t>FISH analysis of the N-myc gene showing a homogeneously staining region (yellow) demonstrating tandem repeat amplification of the gene in a neuroblastoma patient.</a:t>
              </a:r>
            </a:p>
          </p:txBody>
        </p:sp>
      </p:grpSp>
      <p:sp>
        <p:nvSpPr>
          <p:cNvPr id="82948" name="Text Box 5"/>
          <p:cNvSpPr txBox="1">
            <a:spLocks noChangeArrowheads="1"/>
          </p:cNvSpPr>
          <p:nvPr/>
        </p:nvSpPr>
        <p:spPr bwMode="auto">
          <a:xfrm>
            <a:off x="3429000" y="1447800"/>
            <a:ext cx="54864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pPr>
            <a:r>
              <a:rPr lang="en-US" altLang="en-US" sz="1800" b="1">
                <a:solidFill>
                  <a:srgbClr val="000000"/>
                </a:solidFill>
                <a:ea typeface="ＭＳ Ｐゴシック" panose="020B0600070205080204" pitchFamily="34" charset="-128"/>
              </a:rPr>
              <a:t>Cancer cells can contain hundreds of extra copies of proto-oncogenes.</a:t>
            </a:r>
          </a:p>
          <a:p>
            <a:pPr algn="just" eaLnBrk="0" fontAlgn="base" hangingPunct="0">
              <a:spcBef>
                <a:spcPct val="0"/>
              </a:spcBef>
              <a:spcAft>
                <a:spcPct val="0"/>
              </a:spcAft>
              <a:buFontTx/>
              <a:buNone/>
            </a:pPr>
            <a:endParaRPr lang="en-US" altLang="en-US" sz="1800" b="1">
              <a:solidFill>
                <a:srgbClr val="000000"/>
              </a:solidFill>
              <a:ea typeface="ＭＳ Ｐゴシック" panose="020B0600070205080204" pitchFamily="34" charset="-128"/>
            </a:endParaRPr>
          </a:p>
          <a:p>
            <a:pPr algn="just" eaLnBrk="0" fontAlgn="base" hangingPunct="0">
              <a:spcBef>
                <a:spcPct val="0"/>
              </a:spcBef>
              <a:spcAft>
                <a:spcPct val="0"/>
              </a:spcAft>
            </a:pPr>
            <a:r>
              <a:rPr lang="en-US" altLang="en-US" sz="1800" b="1">
                <a:solidFill>
                  <a:srgbClr val="000000"/>
                </a:solidFill>
                <a:ea typeface="ＭＳ Ｐゴシック" panose="020B0600070205080204" pitchFamily="34" charset="-128"/>
              </a:rPr>
              <a:t>These extra copies exist as extrachromosomal bodies (known as double minutes) or as extensive tandem repeat insertions within the chromosome (homogenously staining region).</a:t>
            </a:r>
          </a:p>
          <a:p>
            <a:pPr algn="just" eaLnBrk="0" fontAlgn="base" hangingPunct="0">
              <a:spcBef>
                <a:spcPct val="0"/>
              </a:spcBef>
              <a:spcAft>
                <a:spcPct val="0"/>
              </a:spcAft>
              <a:buFontTx/>
              <a:buNone/>
            </a:pPr>
            <a:endParaRPr lang="en-US" altLang="en-US" sz="1800" b="1">
              <a:solidFill>
                <a:srgbClr val="000000"/>
              </a:solidFill>
              <a:ea typeface="ＭＳ Ｐゴシック" panose="020B0600070205080204" pitchFamily="34" charset="-128"/>
            </a:endParaRPr>
          </a:p>
          <a:p>
            <a:pPr algn="just" eaLnBrk="0" fontAlgn="base" hangingPunct="0">
              <a:spcBef>
                <a:spcPct val="0"/>
              </a:spcBef>
              <a:spcAft>
                <a:spcPct val="0"/>
              </a:spcAft>
            </a:pPr>
            <a:r>
              <a:rPr lang="en-US" altLang="en-US" sz="1800" b="1">
                <a:solidFill>
                  <a:srgbClr val="000000"/>
                </a:solidFill>
                <a:ea typeface="ＭＳ Ｐゴシック" panose="020B0600070205080204" pitchFamily="34" charset="-128"/>
              </a:rPr>
              <a:t>The ultimate result is the overexpression of the normal gene providing </a:t>
            </a:r>
            <a:r>
              <a:rPr lang="ja-JP" altLang="en-US" sz="1800" b="1">
                <a:solidFill>
                  <a:srgbClr val="000000"/>
                </a:solidFill>
                <a:ea typeface="ＭＳ Ｐゴシック" panose="020B0600070205080204" pitchFamily="34" charset="-128"/>
              </a:rPr>
              <a:t>“</a:t>
            </a:r>
            <a:r>
              <a:rPr lang="en-US" altLang="ja-JP" sz="1800" b="1">
                <a:solidFill>
                  <a:srgbClr val="000000"/>
                </a:solidFill>
                <a:ea typeface="ＭＳ Ｐゴシック" panose="020B0600070205080204" pitchFamily="34" charset="-128"/>
              </a:rPr>
              <a:t>too much of a good thing</a:t>
            </a:r>
            <a:r>
              <a:rPr lang="ja-JP" altLang="en-US" sz="1800" b="1">
                <a:solidFill>
                  <a:srgbClr val="000000"/>
                </a:solidFill>
                <a:ea typeface="ＭＳ Ｐゴシック" panose="020B0600070205080204" pitchFamily="34" charset="-128"/>
              </a:rPr>
              <a:t>”</a:t>
            </a:r>
            <a:r>
              <a:rPr lang="en-US" altLang="ja-JP" sz="1800" b="1">
                <a:solidFill>
                  <a:srgbClr val="000000"/>
                </a:solidFill>
                <a:ea typeface="ＭＳ Ｐゴシック" panose="020B0600070205080204" pitchFamily="34" charset="-128"/>
              </a:rPr>
              <a:t>.</a:t>
            </a:r>
          </a:p>
          <a:p>
            <a:pPr algn="just" eaLnBrk="0" fontAlgn="base" hangingPunct="0">
              <a:spcBef>
                <a:spcPct val="0"/>
              </a:spcBef>
              <a:spcAft>
                <a:spcPct val="0"/>
              </a:spcAft>
              <a:buFontTx/>
              <a:buNone/>
            </a:pPr>
            <a:endParaRPr lang="en-US" altLang="en-US" sz="1800" b="1">
              <a:solidFill>
                <a:srgbClr val="000000"/>
              </a:solidFill>
              <a:ea typeface="ＭＳ Ｐゴシック" panose="020B0600070205080204" pitchFamily="34" charset="-128"/>
            </a:endParaRPr>
          </a:p>
          <a:p>
            <a:pPr algn="just" eaLnBrk="0" fontAlgn="base" hangingPunct="0">
              <a:spcBef>
                <a:spcPct val="0"/>
              </a:spcBef>
              <a:spcAft>
                <a:spcPct val="0"/>
              </a:spcAft>
            </a:pPr>
            <a:r>
              <a:rPr lang="en-US" altLang="en-US" sz="1800" b="1" i="1" u="sng">
                <a:solidFill>
                  <a:srgbClr val="000000"/>
                </a:solidFill>
                <a:ea typeface="ＭＳ Ｐゴシック" panose="020B0600070205080204" pitchFamily="34" charset="-128"/>
              </a:rPr>
              <a:t>Mutation is not within the gene itself but instead results from too many copies of the gene being present.</a:t>
            </a:r>
          </a:p>
          <a:p>
            <a:pPr algn="just" eaLnBrk="0" fontAlgn="base" hangingPunct="0">
              <a:spcBef>
                <a:spcPct val="0"/>
              </a:spcBef>
              <a:spcAft>
                <a:spcPct val="0"/>
              </a:spcAft>
              <a:buFontTx/>
              <a:buNone/>
            </a:pPr>
            <a:endParaRPr lang="en-US" altLang="en-US" sz="1800" b="1" i="1" u="sng">
              <a:solidFill>
                <a:srgbClr val="000000"/>
              </a:solidFill>
              <a:ea typeface="ＭＳ Ｐゴシック" panose="020B0600070205080204" pitchFamily="34" charset="-128"/>
            </a:endParaRPr>
          </a:p>
          <a:p>
            <a:pPr algn="just" eaLnBrk="0" fontAlgn="base" hangingPunct="0">
              <a:spcBef>
                <a:spcPct val="0"/>
              </a:spcBef>
              <a:spcAft>
                <a:spcPct val="0"/>
              </a:spcAft>
            </a:pPr>
            <a:r>
              <a:rPr lang="en-US" altLang="en-US" sz="1800" b="1">
                <a:solidFill>
                  <a:srgbClr val="000000"/>
                </a:solidFill>
                <a:ea typeface="ＭＳ Ｐゴシック" panose="020B0600070205080204" pitchFamily="34" charset="-128"/>
              </a:rPr>
              <a:t>Breast cancers often amplify ERBB2 (Her2) and late stage neuroblastoma often amplify N-myc</a:t>
            </a:r>
          </a:p>
        </p:txBody>
      </p:sp>
    </p:spTree>
    <p:extLst>
      <p:ext uri="{BB962C8B-B14F-4D97-AF65-F5344CB8AC3E}">
        <p14:creationId xmlns:p14="http://schemas.microsoft.com/office/powerpoint/2010/main" val="1393812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609600"/>
            <a:ext cx="7772400" cy="838200"/>
          </a:xfrm>
        </p:spPr>
        <p:txBody>
          <a:bodyPr/>
          <a:lstStyle/>
          <a:p>
            <a:r>
              <a:rPr lang="en-US" altLang="en-US" sz="2800" smtClean="0">
                <a:solidFill>
                  <a:srgbClr val="C00000"/>
                </a:solidFill>
                <a:ea typeface="ＭＳ Ｐゴシック" panose="020B0600070205080204" pitchFamily="34" charset="-128"/>
              </a:rPr>
              <a:t>Activation of Oncogenes: </a:t>
            </a:r>
            <a:br>
              <a:rPr lang="en-US" altLang="en-US" sz="2800" smtClean="0">
                <a:solidFill>
                  <a:srgbClr val="C00000"/>
                </a:solidFill>
                <a:ea typeface="ＭＳ Ｐゴシック" panose="020B0600070205080204" pitchFamily="34" charset="-128"/>
              </a:rPr>
            </a:br>
            <a:r>
              <a:rPr lang="en-US" altLang="en-US" sz="2800" smtClean="0">
                <a:solidFill>
                  <a:srgbClr val="C00000"/>
                </a:solidFill>
                <a:ea typeface="ＭＳ Ｐゴシック" panose="020B0600070205080204" pitchFamily="34" charset="-128"/>
              </a:rPr>
              <a:t>Chromosomal Translocations</a:t>
            </a:r>
            <a:endParaRPr lang="en-US" altLang="en-US" sz="2400" smtClean="0">
              <a:solidFill>
                <a:srgbClr val="C00000"/>
              </a:solidFill>
              <a:ea typeface="ＭＳ Ｐゴシック" panose="020B0600070205080204" pitchFamily="34" charset="-128"/>
            </a:endParaRPr>
          </a:p>
        </p:txBody>
      </p:sp>
      <p:sp>
        <p:nvSpPr>
          <p:cNvPr id="83971" name="Text Box 4"/>
          <p:cNvSpPr txBox="1">
            <a:spLocks noChangeArrowheads="1"/>
          </p:cNvSpPr>
          <p:nvPr/>
        </p:nvSpPr>
        <p:spPr bwMode="auto">
          <a:xfrm>
            <a:off x="381000" y="1706563"/>
            <a:ext cx="36576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50000"/>
              </a:spcBef>
              <a:spcAft>
                <a:spcPct val="0"/>
              </a:spcAft>
              <a:buFontTx/>
              <a:buNone/>
            </a:pPr>
            <a:r>
              <a:rPr lang="en-US" altLang="en-US" sz="1800" b="1" u="sng">
                <a:solidFill>
                  <a:srgbClr val="000000"/>
                </a:solidFill>
                <a:ea typeface="ＭＳ Ｐゴシック" panose="020B0600070205080204" pitchFamily="34" charset="-128"/>
              </a:rPr>
              <a:t>Chromosomal Translocation</a:t>
            </a:r>
            <a:r>
              <a:rPr lang="en-US" altLang="en-US" sz="1800" b="1">
                <a:solidFill>
                  <a:srgbClr val="000000"/>
                </a:solidFill>
                <a:ea typeface="ＭＳ Ｐゴシック" panose="020B0600070205080204" pitchFamily="34" charset="-128"/>
              </a:rPr>
              <a:t>: a chromosomal rearrangement in which part of one chromosome is detached by double strand DNA breaks and subsequently joined to a second non-homologous chromosome.</a:t>
            </a:r>
          </a:p>
          <a:p>
            <a:pPr algn="just" eaLnBrk="0" fontAlgn="base" hangingPunct="0">
              <a:spcBef>
                <a:spcPct val="50000"/>
              </a:spcBef>
              <a:spcAft>
                <a:spcPct val="0"/>
              </a:spcAft>
              <a:buFontTx/>
              <a:buNone/>
            </a:pPr>
            <a:endParaRPr lang="en-US" altLang="en-US" sz="1800" b="1">
              <a:solidFill>
                <a:srgbClr val="000000"/>
              </a:solidFill>
              <a:ea typeface="ＭＳ Ｐゴシック" panose="020B0600070205080204" pitchFamily="34" charset="-128"/>
            </a:endParaRPr>
          </a:p>
          <a:p>
            <a:pPr algn="just" eaLnBrk="0" fontAlgn="base" hangingPunct="0">
              <a:spcBef>
                <a:spcPct val="50000"/>
              </a:spcBef>
              <a:spcAft>
                <a:spcPct val="0"/>
              </a:spcAft>
              <a:buFontTx/>
              <a:buNone/>
            </a:pPr>
            <a:r>
              <a:rPr lang="en-US" altLang="en-US" sz="1800" b="1" u="sng">
                <a:solidFill>
                  <a:srgbClr val="000000"/>
                </a:solidFill>
                <a:ea typeface="ＭＳ Ｐゴシック" panose="020B0600070205080204" pitchFamily="34" charset="-128"/>
              </a:rPr>
              <a:t>Balanced Rearrangement</a:t>
            </a:r>
            <a:r>
              <a:rPr lang="en-US" altLang="en-US" sz="1800" b="1">
                <a:solidFill>
                  <a:srgbClr val="000000"/>
                </a:solidFill>
                <a:ea typeface="ＭＳ Ｐゴシック" panose="020B0600070205080204" pitchFamily="34" charset="-128"/>
              </a:rPr>
              <a:t>: a chromosomal translocation that has no substantial net gain or loss of DNA, also referred to as a reciprocal translocation. </a:t>
            </a:r>
          </a:p>
        </p:txBody>
      </p:sp>
      <p:pic>
        <p:nvPicPr>
          <p:cNvPr id="8397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76400"/>
            <a:ext cx="43942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Box 1"/>
          <p:cNvSpPr txBox="1">
            <a:spLocks noChangeArrowheads="1"/>
          </p:cNvSpPr>
          <p:nvPr/>
        </p:nvSpPr>
        <p:spPr bwMode="auto">
          <a:xfrm>
            <a:off x="4419600" y="5734050"/>
            <a:ext cx="4343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buFontTx/>
              <a:buNone/>
            </a:pPr>
            <a:r>
              <a:rPr lang="en-US" altLang="en-US" sz="1400" b="1">
                <a:solidFill>
                  <a:srgbClr val="FFFFFF"/>
                </a:solidFill>
                <a:ea typeface="ＭＳ Ｐゴシック" panose="020B0600070205080204" pitchFamily="34" charset="-128"/>
              </a:rPr>
              <a:t>[Cytogenetic chromosome stain of patient with Chronic Myelogenous Leukemia (CML), which contains the t(9;22)(p34;p11)translocation.]</a:t>
            </a:r>
          </a:p>
        </p:txBody>
      </p:sp>
    </p:spTree>
    <p:extLst>
      <p:ext uri="{BB962C8B-B14F-4D97-AF65-F5344CB8AC3E}">
        <p14:creationId xmlns:p14="http://schemas.microsoft.com/office/powerpoint/2010/main" val="2279676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381000"/>
            <a:ext cx="8382000" cy="990600"/>
          </a:xfrm>
        </p:spPr>
        <p:txBody>
          <a:bodyPr/>
          <a:lstStyle/>
          <a:p>
            <a:pPr eaLnBrk="1" hangingPunct="1"/>
            <a:r>
              <a:rPr lang="en-US" altLang="en-US" sz="2400" smtClean="0">
                <a:solidFill>
                  <a:srgbClr val="C00000"/>
                </a:solidFill>
                <a:ea typeface="ＭＳ Ｐゴシック" panose="020B0600070205080204" pitchFamily="34" charset="-128"/>
              </a:rPr>
              <a:t>Activation of Oncogenes: </a:t>
            </a:r>
            <a:br>
              <a:rPr lang="en-US" altLang="en-US" sz="2400" smtClean="0">
                <a:solidFill>
                  <a:srgbClr val="C00000"/>
                </a:solidFill>
                <a:ea typeface="ＭＳ Ｐゴシック" panose="020B0600070205080204" pitchFamily="34" charset="-128"/>
              </a:rPr>
            </a:br>
            <a:r>
              <a:rPr lang="en-US" altLang="en-US" sz="2400" smtClean="0">
                <a:solidFill>
                  <a:srgbClr val="C00000"/>
                </a:solidFill>
                <a:ea typeface="ＭＳ Ｐゴシック" panose="020B0600070205080204" pitchFamily="34" charset="-128"/>
              </a:rPr>
              <a:t>Translocation of Proto-oncogene to Highly Active Promoter</a:t>
            </a:r>
          </a:p>
        </p:txBody>
      </p:sp>
      <p:sp>
        <p:nvSpPr>
          <p:cNvPr id="84995" name="Text Box 3"/>
          <p:cNvSpPr txBox="1">
            <a:spLocks noChangeArrowheads="1"/>
          </p:cNvSpPr>
          <p:nvPr/>
        </p:nvSpPr>
        <p:spPr bwMode="auto">
          <a:xfrm>
            <a:off x="685800" y="1676400"/>
            <a:ext cx="7620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pPr>
            <a:r>
              <a:rPr lang="en-US" altLang="en-US" sz="1800" b="1">
                <a:solidFill>
                  <a:srgbClr val="000000"/>
                </a:solidFill>
                <a:ea typeface="ＭＳ Ｐゴシック" panose="020B0600070205080204" pitchFamily="34" charset="-128"/>
              </a:rPr>
              <a:t>Translocation results in the tightly regulated promoter or regulatory elements for one gene being replaced by the regulatory DNA sequence elements a highly active promoter.</a:t>
            </a:r>
          </a:p>
          <a:p>
            <a:pPr algn="just" eaLnBrk="0" fontAlgn="base" hangingPunct="0">
              <a:spcBef>
                <a:spcPct val="0"/>
              </a:spcBef>
              <a:spcAft>
                <a:spcPct val="0"/>
              </a:spcAft>
            </a:pPr>
            <a:endParaRPr lang="en-US" altLang="en-US" sz="1800" b="1">
              <a:solidFill>
                <a:srgbClr val="000000"/>
              </a:solidFill>
              <a:ea typeface="ＭＳ Ｐゴシック" panose="020B0600070205080204" pitchFamily="34" charset="-128"/>
            </a:endParaRPr>
          </a:p>
          <a:p>
            <a:pPr algn="just" eaLnBrk="0" fontAlgn="base" hangingPunct="0">
              <a:spcBef>
                <a:spcPct val="0"/>
              </a:spcBef>
              <a:spcAft>
                <a:spcPct val="0"/>
              </a:spcAft>
            </a:pPr>
            <a:r>
              <a:rPr lang="en-US" altLang="en-US" sz="1800" b="1">
                <a:solidFill>
                  <a:srgbClr val="000000"/>
                </a:solidFill>
                <a:ea typeface="ＭＳ Ｐゴシック" panose="020B0600070205080204" pitchFamily="34" charset="-128"/>
              </a:rPr>
              <a:t>This genetic event results the in the uncontrolled or altered expression of the normal gene.</a:t>
            </a:r>
          </a:p>
          <a:p>
            <a:pPr algn="just" eaLnBrk="0" fontAlgn="base" hangingPunct="0">
              <a:spcBef>
                <a:spcPct val="0"/>
              </a:spcBef>
              <a:spcAft>
                <a:spcPct val="0"/>
              </a:spcAft>
            </a:pPr>
            <a:endParaRPr lang="en-US" altLang="en-US" sz="1800" b="1">
              <a:solidFill>
                <a:srgbClr val="000000"/>
              </a:solidFill>
              <a:ea typeface="ＭＳ Ｐゴシック" panose="020B0600070205080204" pitchFamily="34" charset="-128"/>
            </a:endParaRPr>
          </a:p>
          <a:p>
            <a:pPr algn="just" eaLnBrk="0" fontAlgn="base" hangingPunct="0">
              <a:spcBef>
                <a:spcPct val="0"/>
              </a:spcBef>
              <a:spcAft>
                <a:spcPct val="0"/>
              </a:spcAft>
            </a:pPr>
            <a:r>
              <a:rPr lang="en-US" altLang="en-US" sz="1800" b="1" i="1" u="sng">
                <a:solidFill>
                  <a:srgbClr val="000000"/>
                </a:solidFill>
                <a:ea typeface="ＭＳ Ｐゴシック" panose="020B0600070205080204" pitchFamily="34" charset="-128"/>
              </a:rPr>
              <a:t>As with amplification, conversion from the proto-oncogene to the oncogene does not result from mutation of the gene itself, but from the unregulated expression of the oncogene.</a:t>
            </a:r>
          </a:p>
          <a:p>
            <a:pPr algn="just" eaLnBrk="0" fontAlgn="base" hangingPunct="0">
              <a:spcBef>
                <a:spcPct val="0"/>
              </a:spcBef>
              <a:spcAft>
                <a:spcPct val="0"/>
              </a:spcAft>
            </a:pPr>
            <a:endParaRPr lang="en-US" altLang="en-US" sz="1800" b="1">
              <a:solidFill>
                <a:srgbClr val="000000"/>
              </a:solidFill>
              <a:ea typeface="ＭＳ Ｐゴシック" panose="020B0600070205080204" pitchFamily="34" charset="-128"/>
            </a:endParaRPr>
          </a:p>
          <a:p>
            <a:pPr algn="just" eaLnBrk="0" fontAlgn="base" hangingPunct="0">
              <a:spcBef>
                <a:spcPct val="0"/>
              </a:spcBef>
              <a:spcAft>
                <a:spcPct val="0"/>
              </a:spcAft>
            </a:pPr>
            <a:r>
              <a:rPr lang="en-US" altLang="en-US" sz="1800" b="1">
                <a:solidFill>
                  <a:srgbClr val="000000"/>
                </a:solidFill>
                <a:ea typeface="ＭＳ Ｐゴシック" panose="020B0600070205080204" pitchFamily="34" charset="-128"/>
              </a:rPr>
              <a:t>Burkitt</a:t>
            </a:r>
            <a:r>
              <a:rPr lang="ja-JP" altLang="en-US" sz="1800" b="1">
                <a:solidFill>
                  <a:srgbClr val="000000"/>
                </a:solidFill>
                <a:ea typeface="ＭＳ Ｐゴシック" panose="020B0600070205080204" pitchFamily="34" charset="-128"/>
              </a:rPr>
              <a:t>’</a:t>
            </a:r>
            <a:r>
              <a:rPr lang="en-US" altLang="ja-JP" sz="1800" b="1">
                <a:solidFill>
                  <a:srgbClr val="000000"/>
                </a:solidFill>
                <a:ea typeface="ＭＳ Ｐゴシック" panose="020B0600070205080204" pitchFamily="34" charset="-128"/>
              </a:rPr>
              <a:t>s Lymphoma (a non-Hodgkin</a:t>
            </a:r>
            <a:r>
              <a:rPr lang="ja-JP" altLang="en-US" sz="1800" b="1">
                <a:solidFill>
                  <a:srgbClr val="000000"/>
                </a:solidFill>
                <a:ea typeface="ＭＳ Ｐゴシック" panose="020B0600070205080204" pitchFamily="34" charset="-128"/>
              </a:rPr>
              <a:t>’</a:t>
            </a:r>
            <a:r>
              <a:rPr lang="en-US" altLang="ja-JP" sz="1800" b="1">
                <a:solidFill>
                  <a:srgbClr val="000000"/>
                </a:solidFill>
                <a:ea typeface="ＭＳ Ｐゴシック" panose="020B0600070205080204" pitchFamily="34" charset="-128"/>
              </a:rPr>
              <a:t>s B-cell lymphoma - t(8;14) translocation)</a:t>
            </a:r>
          </a:p>
          <a:p>
            <a:pPr algn="just" eaLnBrk="0" fontAlgn="base" hangingPunct="0">
              <a:spcBef>
                <a:spcPct val="0"/>
              </a:spcBef>
              <a:spcAft>
                <a:spcPct val="0"/>
              </a:spcAft>
            </a:pPr>
            <a:endParaRPr lang="en-US" altLang="en-US" sz="1800" b="1">
              <a:solidFill>
                <a:srgbClr val="000000"/>
              </a:solidFill>
              <a:ea typeface="ＭＳ Ｐゴシック" panose="020B0600070205080204" pitchFamily="34" charset="-128"/>
            </a:endParaRPr>
          </a:p>
          <a:p>
            <a:pPr algn="just" eaLnBrk="0" fontAlgn="base" hangingPunct="0">
              <a:spcBef>
                <a:spcPct val="0"/>
              </a:spcBef>
              <a:spcAft>
                <a:spcPct val="0"/>
              </a:spcAft>
            </a:pPr>
            <a:r>
              <a:rPr lang="en-US" altLang="en-US" sz="1800" b="1">
                <a:solidFill>
                  <a:srgbClr val="000000"/>
                </a:solidFill>
                <a:ea typeface="ＭＳ Ｐゴシック" panose="020B0600070205080204" pitchFamily="34" charset="-128"/>
              </a:rPr>
              <a:t>Translocates the immunoglobuulin heavy chain regulatory elements next to the proto-oncogene c-Myc.   </a:t>
            </a:r>
          </a:p>
        </p:txBody>
      </p:sp>
    </p:spTree>
    <p:extLst>
      <p:ext uri="{BB962C8B-B14F-4D97-AF65-F5344CB8AC3E}">
        <p14:creationId xmlns:p14="http://schemas.microsoft.com/office/powerpoint/2010/main" val="1364632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r>
              <a:rPr lang="en-US" altLang="en-US" b="1" dirty="0" smtClean="0">
                <a:solidFill>
                  <a:srgbClr val="C00000"/>
                </a:solidFill>
                <a:latin typeface="Arial" panose="020B0604020202020204" pitchFamily="34" charset="0"/>
                <a:cs typeface="Arial" panose="020B0604020202020204" pitchFamily="34" charset="0"/>
              </a:rPr>
              <a:t>Part II: “Partners in Crime -2”</a:t>
            </a:r>
          </a:p>
        </p:txBody>
      </p:sp>
      <p:sp>
        <p:nvSpPr>
          <p:cNvPr id="18435" name="Subtitle 4"/>
          <p:cNvSpPr>
            <a:spLocks noGrp="1"/>
          </p:cNvSpPr>
          <p:nvPr>
            <p:ph type="subTitle" idx="1"/>
          </p:nvPr>
        </p:nvSpPr>
        <p:spPr/>
        <p:txBody>
          <a:bodyPr/>
          <a:lstStyle/>
          <a:p>
            <a:r>
              <a:rPr lang="en-US" altLang="en-US" dirty="0" smtClean="0">
                <a:latin typeface="Arial" panose="020B0604020202020204" pitchFamily="34" charset="0"/>
                <a:cs typeface="Arial" panose="020B0604020202020204" pitchFamily="34" charset="0"/>
              </a:rPr>
              <a:t>Tumor Suppressors, </a:t>
            </a:r>
            <a:r>
              <a:rPr lang="en-US" altLang="en-US" dirty="0">
                <a:latin typeface="Arial" panose="020B0604020202020204" pitchFamily="34" charset="0"/>
                <a:cs typeface="Arial" panose="020B0604020202020204" pitchFamily="34" charset="0"/>
              </a:rPr>
              <a:t>Oncogenes, </a:t>
            </a:r>
            <a:r>
              <a:rPr lang="en-US" altLang="en-US" dirty="0" smtClean="0">
                <a:latin typeface="Arial" panose="020B0604020202020204" pitchFamily="34" charset="0"/>
                <a:cs typeface="Arial" panose="020B0604020202020204" pitchFamily="34" charset="0"/>
              </a:rPr>
              <a:t>Enablers and Turncoats</a:t>
            </a:r>
          </a:p>
        </p:txBody>
      </p:sp>
    </p:spTree>
    <p:extLst>
      <p:ext uri="{BB962C8B-B14F-4D97-AF65-F5344CB8AC3E}">
        <p14:creationId xmlns:p14="http://schemas.microsoft.com/office/powerpoint/2010/main" val="3228526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381000"/>
            <a:ext cx="8382000" cy="990600"/>
          </a:xfrm>
        </p:spPr>
        <p:txBody>
          <a:bodyPr/>
          <a:lstStyle/>
          <a:p>
            <a:pPr eaLnBrk="1" hangingPunct="1"/>
            <a:r>
              <a:rPr lang="en-US" altLang="en-US" sz="2400" smtClean="0">
                <a:solidFill>
                  <a:srgbClr val="C00000"/>
                </a:solidFill>
                <a:ea typeface="ＭＳ Ｐゴシック" panose="020B0600070205080204" pitchFamily="34" charset="-128"/>
              </a:rPr>
              <a:t>Activation of Oncogenes: </a:t>
            </a:r>
            <a:br>
              <a:rPr lang="en-US" altLang="en-US" sz="2400" smtClean="0">
                <a:solidFill>
                  <a:srgbClr val="C00000"/>
                </a:solidFill>
                <a:ea typeface="ＭＳ Ｐゴシック" panose="020B0600070205080204" pitchFamily="34" charset="-128"/>
              </a:rPr>
            </a:br>
            <a:r>
              <a:rPr lang="en-US" altLang="en-US" sz="2400" smtClean="0">
                <a:solidFill>
                  <a:srgbClr val="C00000"/>
                </a:solidFill>
                <a:ea typeface="ＭＳ Ｐゴシック" panose="020B0600070205080204" pitchFamily="34" charset="-128"/>
              </a:rPr>
              <a:t>Translocation of Proto-oncogene to Highly Active Promoter</a:t>
            </a:r>
          </a:p>
        </p:txBody>
      </p:sp>
      <p:sp>
        <p:nvSpPr>
          <p:cNvPr id="86019" name="Text Box 3"/>
          <p:cNvSpPr txBox="1">
            <a:spLocks noChangeArrowheads="1"/>
          </p:cNvSpPr>
          <p:nvPr/>
        </p:nvSpPr>
        <p:spPr bwMode="auto">
          <a:xfrm>
            <a:off x="533400" y="1527175"/>
            <a:ext cx="7848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50000"/>
              </a:spcBef>
              <a:spcAft>
                <a:spcPct val="0"/>
              </a:spcAft>
            </a:pPr>
            <a:r>
              <a:rPr lang="en-US" altLang="en-US" sz="1600" b="1">
                <a:solidFill>
                  <a:srgbClr val="000000"/>
                </a:solidFill>
                <a:ea typeface="ＭＳ Ｐゴシック" panose="020B0600070205080204" pitchFamily="34" charset="-128"/>
              </a:rPr>
              <a:t>Normal genomic locus of Myc (purple) and normal IgH locus (orange) on separate chromosomes (8 and 14, respectively).</a:t>
            </a:r>
          </a:p>
          <a:p>
            <a:pPr algn="just" eaLnBrk="0" fontAlgn="base" hangingPunct="0">
              <a:spcBef>
                <a:spcPct val="50000"/>
              </a:spcBef>
              <a:spcAft>
                <a:spcPct val="0"/>
              </a:spcAft>
            </a:pPr>
            <a:r>
              <a:rPr lang="en-US" altLang="en-US" sz="1600" b="1">
                <a:solidFill>
                  <a:srgbClr val="000000"/>
                </a:solidFill>
                <a:ea typeface="ＭＳ Ｐゴシック" panose="020B0600070205080204" pitchFamily="34" charset="-128"/>
              </a:rPr>
              <a:t>Balanced translocation replaces the normal regulatory elements (promoter, enhancer, etc.) with the regulatory elements for the IgH locus.</a:t>
            </a:r>
          </a:p>
          <a:p>
            <a:pPr algn="just" eaLnBrk="0" fontAlgn="base" hangingPunct="0">
              <a:spcBef>
                <a:spcPct val="50000"/>
              </a:spcBef>
              <a:spcAft>
                <a:spcPct val="0"/>
              </a:spcAft>
            </a:pPr>
            <a:r>
              <a:rPr lang="en-US" altLang="en-US" sz="1600" b="1">
                <a:solidFill>
                  <a:srgbClr val="000000"/>
                </a:solidFill>
                <a:ea typeface="ＭＳ Ｐゴシック" panose="020B0600070205080204" pitchFamily="34" charset="-128"/>
              </a:rPr>
              <a:t>In B cells the IgH locus is highly active, thereby allowing the unregulated overexpression of Myc.</a:t>
            </a:r>
          </a:p>
        </p:txBody>
      </p:sp>
      <p:grpSp>
        <p:nvGrpSpPr>
          <p:cNvPr id="86020" name="Group 9"/>
          <p:cNvGrpSpPr>
            <a:grpSpLocks/>
          </p:cNvGrpSpPr>
          <p:nvPr/>
        </p:nvGrpSpPr>
        <p:grpSpPr bwMode="auto">
          <a:xfrm>
            <a:off x="762000" y="3505200"/>
            <a:ext cx="7696200" cy="3048000"/>
            <a:chOff x="768" y="2208"/>
            <a:chExt cx="4326" cy="1488"/>
          </a:xfrm>
        </p:grpSpPr>
        <p:pic>
          <p:nvPicPr>
            <p:cNvPr id="860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 y="2358"/>
              <a:ext cx="1751"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2208"/>
              <a:ext cx="1590"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Line 8"/>
            <p:cNvSpPr>
              <a:spLocks noChangeShapeType="1"/>
            </p:cNvSpPr>
            <p:nvPr/>
          </p:nvSpPr>
          <p:spPr bwMode="auto">
            <a:xfrm>
              <a:off x="2603" y="2952"/>
              <a:ext cx="816" cy="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spTree>
    <p:extLst>
      <p:ext uri="{BB962C8B-B14F-4D97-AF65-F5344CB8AC3E}">
        <p14:creationId xmlns:p14="http://schemas.microsoft.com/office/powerpoint/2010/main" val="1240304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3"/>
          <p:cNvSpPr txBox="1">
            <a:spLocks noChangeArrowheads="1"/>
          </p:cNvSpPr>
          <p:nvPr/>
        </p:nvSpPr>
        <p:spPr bwMode="auto">
          <a:xfrm>
            <a:off x="763588" y="236538"/>
            <a:ext cx="7604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defRPr/>
            </a:pPr>
            <a:r>
              <a:rPr lang="en-US" altLang="en-US" sz="4000" b="1" dirty="0" smtClean="0">
                <a:solidFill>
                  <a:srgbClr val="A50021"/>
                </a:solidFill>
                <a:latin typeface="Arial"/>
              </a:rPr>
              <a:t>Mechanisms of </a:t>
            </a:r>
            <a:r>
              <a:rPr lang="en-US" altLang="en-US" sz="4000" b="1" dirty="0" err="1" smtClean="0">
                <a:solidFill>
                  <a:srgbClr val="A50021"/>
                </a:solidFill>
                <a:latin typeface="Arial"/>
              </a:rPr>
              <a:t>Myc</a:t>
            </a:r>
            <a:r>
              <a:rPr lang="en-US" altLang="en-US" sz="4000" b="1" dirty="0" smtClean="0">
                <a:solidFill>
                  <a:srgbClr val="A50021"/>
                </a:solidFill>
                <a:latin typeface="Arial"/>
              </a:rPr>
              <a:t> activation</a:t>
            </a:r>
          </a:p>
        </p:txBody>
      </p:sp>
      <p:grpSp>
        <p:nvGrpSpPr>
          <p:cNvPr id="2" name="Group 69"/>
          <p:cNvGrpSpPr>
            <a:grpSpLocks/>
          </p:cNvGrpSpPr>
          <p:nvPr/>
        </p:nvGrpSpPr>
        <p:grpSpPr bwMode="auto">
          <a:xfrm>
            <a:off x="306388" y="3832225"/>
            <a:ext cx="3548062" cy="2514600"/>
            <a:chOff x="161" y="2582"/>
            <a:chExt cx="2235" cy="1584"/>
          </a:xfrm>
        </p:grpSpPr>
        <p:pic>
          <p:nvPicPr>
            <p:cNvPr id="94260" name="Picture 12" descr="Trans_8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 y="2619"/>
              <a:ext cx="2174"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61" name="Text Box 18"/>
            <p:cNvSpPr txBox="1">
              <a:spLocks noChangeArrowheads="1"/>
            </p:cNvSpPr>
            <p:nvPr/>
          </p:nvSpPr>
          <p:spPr bwMode="auto">
            <a:xfrm>
              <a:off x="678" y="3935"/>
              <a:ext cx="10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00"/>
                  </a:solidFill>
                </a:rPr>
                <a:t>Translocation</a:t>
              </a:r>
            </a:p>
          </p:txBody>
        </p:sp>
        <p:sp>
          <p:nvSpPr>
            <p:cNvPr id="94262" name="Line 51"/>
            <p:cNvSpPr>
              <a:spLocks noChangeShapeType="1"/>
            </p:cNvSpPr>
            <p:nvPr/>
          </p:nvSpPr>
          <p:spPr bwMode="auto">
            <a:xfrm flipH="1">
              <a:off x="1994" y="2582"/>
              <a:ext cx="402" cy="2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grpSp>
        <p:nvGrpSpPr>
          <p:cNvPr id="3" name="Group 61"/>
          <p:cNvGrpSpPr>
            <a:grpSpLocks/>
          </p:cNvGrpSpPr>
          <p:nvPr/>
        </p:nvGrpSpPr>
        <p:grpSpPr bwMode="auto">
          <a:xfrm>
            <a:off x="381000" y="1447800"/>
            <a:ext cx="3557588" cy="2024063"/>
            <a:chOff x="240" y="912"/>
            <a:chExt cx="2241" cy="1275"/>
          </a:xfrm>
        </p:grpSpPr>
        <p:sp>
          <p:nvSpPr>
            <p:cNvPr id="94246" name="Text Box 17"/>
            <p:cNvSpPr txBox="1">
              <a:spLocks noChangeArrowheads="1"/>
            </p:cNvSpPr>
            <p:nvPr/>
          </p:nvSpPr>
          <p:spPr bwMode="auto">
            <a:xfrm>
              <a:off x="240" y="1721"/>
              <a:ext cx="17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00"/>
                  </a:solidFill>
                </a:rPr>
                <a:t>  Retroviral transduction </a:t>
              </a:r>
            </a:p>
          </p:txBody>
        </p:sp>
        <p:grpSp>
          <p:nvGrpSpPr>
            <p:cNvPr id="94247" name="Group 48"/>
            <p:cNvGrpSpPr>
              <a:grpSpLocks/>
            </p:cNvGrpSpPr>
            <p:nvPr/>
          </p:nvGrpSpPr>
          <p:grpSpPr bwMode="auto">
            <a:xfrm>
              <a:off x="297" y="912"/>
              <a:ext cx="1785" cy="841"/>
              <a:chOff x="441" y="912"/>
              <a:chExt cx="1785" cy="841"/>
            </a:xfrm>
          </p:grpSpPr>
          <p:grpSp>
            <p:nvGrpSpPr>
              <p:cNvPr id="94249" name="Group 43"/>
              <p:cNvGrpSpPr>
                <a:grpSpLocks/>
              </p:cNvGrpSpPr>
              <p:nvPr/>
            </p:nvGrpSpPr>
            <p:grpSpPr bwMode="auto">
              <a:xfrm>
                <a:off x="441" y="912"/>
                <a:ext cx="1785" cy="163"/>
                <a:chOff x="441" y="912"/>
                <a:chExt cx="1785" cy="163"/>
              </a:xfrm>
            </p:grpSpPr>
            <p:sp>
              <p:nvSpPr>
                <p:cNvPr id="94254" name="Rectangle 35"/>
                <p:cNvSpPr>
                  <a:spLocks noChangeArrowheads="1"/>
                </p:cNvSpPr>
                <p:nvPr/>
              </p:nvSpPr>
              <p:spPr bwMode="auto">
                <a:xfrm>
                  <a:off x="1113" y="915"/>
                  <a:ext cx="712" cy="16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600" i="1">
                      <a:solidFill>
                        <a:srgbClr val="000000"/>
                      </a:solidFill>
                    </a:rPr>
                    <a:t>v-myc</a:t>
                  </a:r>
                </a:p>
              </p:txBody>
            </p:sp>
            <p:sp>
              <p:nvSpPr>
                <p:cNvPr id="94255" name="Rectangle 36"/>
                <p:cNvSpPr>
                  <a:spLocks noChangeArrowheads="1"/>
                </p:cNvSpPr>
                <p:nvPr/>
              </p:nvSpPr>
              <p:spPr bwMode="auto">
                <a:xfrm>
                  <a:off x="441" y="913"/>
                  <a:ext cx="168" cy="16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600">
                      <a:solidFill>
                        <a:srgbClr val="000000"/>
                      </a:solidFill>
                    </a:rPr>
                    <a:t>R</a:t>
                  </a:r>
                </a:p>
              </p:txBody>
            </p:sp>
            <p:sp>
              <p:nvSpPr>
                <p:cNvPr id="94256" name="Rectangle 39"/>
                <p:cNvSpPr>
                  <a:spLocks noChangeArrowheads="1"/>
                </p:cNvSpPr>
                <p:nvPr/>
              </p:nvSpPr>
              <p:spPr bwMode="auto">
                <a:xfrm>
                  <a:off x="612" y="914"/>
                  <a:ext cx="220" cy="16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600">
                      <a:solidFill>
                        <a:srgbClr val="000000"/>
                      </a:solidFill>
                    </a:rPr>
                    <a:t>U5</a:t>
                  </a:r>
                </a:p>
              </p:txBody>
            </p:sp>
            <p:sp>
              <p:nvSpPr>
                <p:cNvPr id="94257" name="Rectangle 40"/>
                <p:cNvSpPr>
                  <a:spLocks noChangeArrowheads="1"/>
                </p:cNvSpPr>
                <p:nvPr/>
              </p:nvSpPr>
              <p:spPr bwMode="auto">
                <a:xfrm>
                  <a:off x="837" y="913"/>
                  <a:ext cx="272" cy="16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600" i="1">
                      <a:solidFill>
                        <a:srgbClr val="000000"/>
                      </a:solidFill>
                    </a:rPr>
                    <a:t>gag</a:t>
                  </a:r>
                </a:p>
              </p:txBody>
            </p:sp>
            <p:sp>
              <p:nvSpPr>
                <p:cNvPr id="94258" name="Rectangle 41"/>
                <p:cNvSpPr>
                  <a:spLocks noChangeArrowheads="1"/>
                </p:cNvSpPr>
                <p:nvPr/>
              </p:nvSpPr>
              <p:spPr bwMode="auto">
                <a:xfrm>
                  <a:off x="2054" y="912"/>
                  <a:ext cx="172" cy="16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600">
                      <a:solidFill>
                        <a:srgbClr val="000000"/>
                      </a:solidFill>
                    </a:rPr>
                    <a:t>R</a:t>
                  </a:r>
                </a:p>
              </p:txBody>
            </p:sp>
            <p:sp>
              <p:nvSpPr>
                <p:cNvPr id="94259" name="Rectangle 42"/>
                <p:cNvSpPr>
                  <a:spLocks noChangeArrowheads="1"/>
                </p:cNvSpPr>
                <p:nvPr/>
              </p:nvSpPr>
              <p:spPr bwMode="auto">
                <a:xfrm>
                  <a:off x="1829" y="913"/>
                  <a:ext cx="224" cy="16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600">
                      <a:solidFill>
                        <a:srgbClr val="000000"/>
                      </a:solidFill>
                    </a:rPr>
                    <a:t>U3</a:t>
                  </a:r>
                </a:p>
              </p:txBody>
            </p:sp>
          </p:grpSp>
          <p:pic>
            <p:nvPicPr>
              <p:cNvPr id="94250" name="Picture 44"/>
              <p:cNvPicPr>
                <a:picLocks noChangeAspect="1" noChangeArrowheads="1"/>
              </p:cNvPicPr>
              <p:nvPr/>
            </p:nvPicPr>
            <p:blipFill>
              <a:blip r:embed="rId4">
                <a:extLst>
                  <a:ext uri="{28A0092B-C50C-407E-A947-70E740481C1C}">
                    <a14:useLocalDpi xmlns:a14="http://schemas.microsoft.com/office/drawing/2010/main" val="0"/>
                  </a:ext>
                </a:extLst>
              </a:blip>
              <a:srcRect l="22382" t="32953" r="70357" b="20508"/>
              <a:stretch>
                <a:fillRect/>
              </a:stretch>
            </p:blipFill>
            <p:spPr bwMode="auto">
              <a:xfrm rot="-5400000">
                <a:off x="1112" y="682"/>
                <a:ext cx="428" cy="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51" name="Line 45"/>
              <p:cNvSpPr>
                <a:spLocks noChangeShapeType="1"/>
              </p:cNvSpPr>
              <p:nvPr/>
            </p:nvSpPr>
            <p:spPr bwMode="auto">
              <a:xfrm>
                <a:off x="444" y="1100"/>
                <a:ext cx="884" cy="1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4252" name="Line 46"/>
              <p:cNvSpPr>
                <a:spLocks noChangeShapeType="1"/>
              </p:cNvSpPr>
              <p:nvPr/>
            </p:nvSpPr>
            <p:spPr bwMode="auto">
              <a:xfrm flipH="1">
                <a:off x="1319" y="1099"/>
                <a:ext cx="884" cy="1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4253" name="Line 47"/>
              <p:cNvSpPr>
                <a:spLocks noChangeShapeType="1"/>
              </p:cNvSpPr>
              <p:nvPr/>
            </p:nvSpPr>
            <p:spPr bwMode="auto">
              <a:xfrm>
                <a:off x="1316" y="1224"/>
                <a:ext cx="0" cy="1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sp>
          <p:nvSpPr>
            <p:cNvPr id="94248" name="Line 52"/>
            <p:cNvSpPr>
              <a:spLocks noChangeShapeType="1"/>
            </p:cNvSpPr>
            <p:nvPr/>
          </p:nvSpPr>
          <p:spPr bwMode="auto">
            <a:xfrm flipH="1" flipV="1">
              <a:off x="2079" y="1971"/>
              <a:ext cx="402" cy="2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grpSp>
        <p:nvGrpSpPr>
          <p:cNvPr id="94213" name="Group 64"/>
          <p:cNvGrpSpPr>
            <a:grpSpLocks/>
          </p:cNvGrpSpPr>
          <p:nvPr/>
        </p:nvGrpSpPr>
        <p:grpSpPr bwMode="auto">
          <a:xfrm>
            <a:off x="3616325" y="1265238"/>
            <a:ext cx="2241550" cy="2951162"/>
            <a:chOff x="2278" y="797"/>
            <a:chExt cx="1412" cy="1859"/>
          </a:xfrm>
        </p:grpSpPr>
        <p:grpSp>
          <p:nvGrpSpPr>
            <p:cNvPr id="94239" name="Group 62"/>
            <p:cNvGrpSpPr>
              <a:grpSpLocks/>
            </p:cNvGrpSpPr>
            <p:nvPr/>
          </p:nvGrpSpPr>
          <p:grpSpPr bwMode="auto">
            <a:xfrm>
              <a:off x="2496" y="797"/>
              <a:ext cx="960" cy="1859"/>
              <a:chOff x="2496" y="797"/>
              <a:chExt cx="960" cy="1859"/>
            </a:xfrm>
          </p:grpSpPr>
          <p:sp>
            <p:nvSpPr>
              <p:cNvPr id="94241" name="Oval 14"/>
              <p:cNvSpPr>
                <a:spLocks noChangeArrowheads="1"/>
              </p:cNvSpPr>
              <p:nvPr/>
            </p:nvSpPr>
            <p:spPr bwMode="auto">
              <a:xfrm>
                <a:off x="2496" y="2168"/>
                <a:ext cx="960" cy="488"/>
              </a:xfrm>
              <a:prstGeom prst="ellipse">
                <a:avLst/>
              </a:prstGeom>
              <a:solidFill>
                <a:srgbClr val="33CC33"/>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3600" b="1">
                    <a:solidFill>
                      <a:srgbClr val="000000"/>
                    </a:solidFill>
                  </a:rPr>
                  <a:t>Myc</a:t>
                </a:r>
              </a:p>
            </p:txBody>
          </p:sp>
          <p:sp>
            <p:nvSpPr>
              <p:cNvPr id="94242" name="Text Box 55"/>
              <p:cNvSpPr txBox="1">
                <a:spLocks noChangeArrowheads="1"/>
              </p:cNvSpPr>
              <p:nvPr/>
            </p:nvSpPr>
            <p:spPr bwMode="auto">
              <a:xfrm>
                <a:off x="2558" y="1435"/>
                <a:ext cx="844" cy="294"/>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400" b="1">
                    <a:solidFill>
                      <a:srgbClr val="000000"/>
                    </a:solidFill>
                  </a:rPr>
                  <a:t>Myc</a:t>
                </a:r>
                <a:r>
                  <a:rPr lang="en-US" altLang="en-US" sz="2400" b="1" baseline="30000">
                    <a:solidFill>
                      <a:srgbClr val="000000"/>
                    </a:solidFill>
                  </a:rPr>
                  <a:t>Thr58</a:t>
                </a:r>
              </a:p>
            </p:txBody>
          </p:sp>
          <p:sp>
            <p:nvSpPr>
              <p:cNvPr id="94243" name="Line 56"/>
              <p:cNvSpPr>
                <a:spLocks noChangeShapeType="1"/>
              </p:cNvSpPr>
              <p:nvPr/>
            </p:nvSpPr>
            <p:spPr bwMode="auto">
              <a:xfrm flipV="1">
                <a:off x="2982" y="1242"/>
                <a:ext cx="0" cy="1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4244" name="Text Box 57"/>
              <p:cNvSpPr txBox="1">
                <a:spLocks noChangeArrowheads="1"/>
              </p:cNvSpPr>
              <p:nvPr/>
            </p:nvSpPr>
            <p:spPr bwMode="auto">
              <a:xfrm>
                <a:off x="2621" y="797"/>
                <a:ext cx="706" cy="410"/>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800" b="1">
                    <a:solidFill>
                      <a:srgbClr val="000000"/>
                    </a:solidFill>
                  </a:rPr>
                  <a:t>Stabilize</a:t>
                </a:r>
              </a:p>
              <a:p>
                <a:pPr algn="ctr" fontAlgn="base">
                  <a:spcBef>
                    <a:spcPct val="0"/>
                  </a:spcBef>
                  <a:spcAft>
                    <a:spcPct val="0"/>
                  </a:spcAft>
                  <a:buFontTx/>
                  <a:buNone/>
                </a:pPr>
                <a:r>
                  <a:rPr lang="en-US" altLang="en-US" sz="1800" b="1">
                    <a:solidFill>
                      <a:srgbClr val="000000"/>
                    </a:solidFill>
                  </a:rPr>
                  <a:t>Myc</a:t>
                </a:r>
              </a:p>
            </p:txBody>
          </p:sp>
          <p:sp>
            <p:nvSpPr>
              <p:cNvPr id="94245" name="Line 58"/>
              <p:cNvSpPr>
                <a:spLocks noChangeShapeType="1"/>
              </p:cNvSpPr>
              <p:nvPr/>
            </p:nvSpPr>
            <p:spPr bwMode="auto">
              <a:xfrm flipV="1">
                <a:off x="2976" y="1938"/>
                <a:ext cx="0" cy="1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sp>
          <p:nvSpPr>
            <p:cNvPr id="94240" name="Text Box 63"/>
            <p:cNvSpPr txBox="1">
              <a:spLocks noChangeArrowheads="1"/>
            </p:cNvSpPr>
            <p:nvPr/>
          </p:nvSpPr>
          <p:spPr bwMode="auto">
            <a:xfrm>
              <a:off x="2278" y="1719"/>
              <a:ext cx="1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00"/>
                  </a:solidFill>
                </a:rPr>
                <a:t>Missense mutation</a:t>
              </a:r>
            </a:p>
          </p:txBody>
        </p:sp>
      </p:grpSp>
      <p:grpSp>
        <p:nvGrpSpPr>
          <p:cNvPr id="8" name="Group 66"/>
          <p:cNvGrpSpPr>
            <a:grpSpLocks/>
          </p:cNvGrpSpPr>
          <p:nvPr/>
        </p:nvGrpSpPr>
        <p:grpSpPr bwMode="auto">
          <a:xfrm>
            <a:off x="5610225" y="1422400"/>
            <a:ext cx="3225800" cy="2063750"/>
            <a:chOff x="3534" y="896"/>
            <a:chExt cx="2032" cy="1300"/>
          </a:xfrm>
        </p:grpSpPr>
        <p:grpSp>
          <p:nvGrpSpPr>
            <p:cNvPr id="94234" name="Group 11"/>
            <p:cNvGrpSpPr>
              <a:grpSpLocks/>
            </p:cNvGrpSpPr>
            <p:nvPr/>
          </p:nvGrpSpPr>
          <p:grpSpPr bwMode="auto">
            <a:xfrm>
              <a:off x="3905" y="896"/>
              <a:ext cx="1661" cy="846"/>
              <a:chOff x="3771" y="686"/>
              <a:chExt cx="965" cy="438"/>
            </a:xfrm>
          </p:grpSpPr>
          <p:graphicFrame>
            <p:nvGraphicFramePr>
              <p:cNvPr id="94237" name="Object 6"/>
              <p:cNvGraphicFramePr>
                <a:graphicFrameLocks noChangeAspect="1"/>
              </p:cNvGraphicFramePr>
              <p:nvPr/>
            </p:nvGraphicFramePr>
            <p:xfrm>
              <a:off x="3771" y="686"/>
              <a:ext cx="474" cy="438"/>
            </p:xfrm>
            <a:graphic>
              <a:graphicData uri="http://schemas.openxmlformats.org/presentationml/2006/ole">
                <mc:AlternateContent xmlns:mc="http://schemas.openxmlformats.org/markup-compatibility/2006">
                  <mc:Choice xmlns:v="urn:schemas-microsoft-com:vml" Requires="v">
                    <p:oleObj spid="_x0000_s2058" name="Image" r:id="rId5" imgW="752730" imgH="694828" progId="Photoshop.Image.7">
                      <p:embed/>
                    </p:oleObj>
                  </mc:Choice>
                  <mc:Fallback>
                    <p:oleObj name="Image" r:id="rId5" imgW="752730" imgH="694828" progId="Photoshop.Image.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1" y="686"/>
                            <a:ext cx="474"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38" name="Object 8"/>
              <p:cNvGraphicFramePr>
                <a:graphicFrameLocks noChangeAspect="1"/>
              </p:cNvGraphicFramePr>
              <p:nvPr/>
            </p:nvGraphicFramePr>
            <p:xfrm>
              <a:off x="4272" y="688"/>
              <a:ext cx="464" cy="434"/>
            </p:xfrm>
            <a:graphic>
              <a:graphicData uri="http://schemas.openxmlformats.org/presentationml/2006/ole">
                <mc:AlternateContent xmlns:mc="http://schemas.openxmlformats.org/markup-compatibility/2006">
                  <mc:Choice xmlns:v="urn:schemas-microsoft-com:vml" Requires="v">
                    <p:oleObj spid="_x0000_s2059" name="Image" r:id="rId7" imgW="737305" imgH="688674" progId="Photoshop.Image.7">
                      <p:embed/>
                    </p:oleObj>
                  </mc:Choice>
                  <mc:Fallback>
                    <p:oleObj name="Image" r:id="rId7" imgW="737305" imgH="688674" progId="Photoshop.Image.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2" y="688"/>
                            <a:ext cx="464"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4235" name="Line 49"/>
            <p:cNvSpPr>
              <a:spLocks noChangeShapeType="1"/>
            </p:cNvSpPr>
            <p:nvPr/>
          </p:nvSpPr>
          <p:spPr bwMode="auto">
            <a:xfrm flipV="1">
              <a:off x="3534" y="1980"/>
              <a:ext cx="402" cy="2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4236" name="Text Box 65"/>
            <p:cNvSpPr txBox="1">
              <a:spLocks noChangeArrowheads="1"/>
            </p:cNvSpPr>
            <p:nvPr/>
          </p:nvSpPr>
          <p:spPr bwMode="auto">
            <a:xfrm>
              <a:off x="4206" y="1719"/>
              <a:ext cx="10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00"/>
                  </a:solidFill>
                </a:rPr>
                <a:t>Amplification</a:t>
              </a:r>
            </a:p>
          </p:txBody>
        </p:sp>
      </p:grpSp>
      <p:grpSp>
        <p:nvGrpSpPr>
          <p:cNvPr id="10" name="Group 68"/>
          <p:cNvGrpSpPr>
            <a:grpSpLocks/>
          </p:cNvGrpSpPr>
          <p:nvPr/>
        </p:nvGrpSpPr>
        <p:grpSpPr bwMode="auto">
          <a:xfrm>
            <a:off x="5588000" y="3859213"/>
            <a:ext cx="3289300" cy="2449512"/>
            <a:chOff x="3523" y="2599"/>
            <a:chExt cx="2160" cy="1543"/>
          </a:xfrm>
        </p:grpSpPr>
        <p:sp>
          <p:nvSpPr>
            <p:cNvPr id="94220" name="Rectangle 19"/>
            <p:cNvSpPr>
              <a:spLocks noChangeArrowheads="1"/>
            </p:cNvSpPr>
            <p:nvPr/>
          </p:nvSpPr>
          <p:spPr bwMode="auto">
            <a:xfrm>
              <a:off x="3663" y="3507"/>
              <a:ext cx="2020" cy="160"/>
            </a:xfrm>
            <a:prstGeom prst="rect">
              <a:avLst/>
            </a:prstGeom>
            <a:solidFill>
              <a:srgbClr val="FF99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b="1">
                <a:solidFill>
                  <a:srgbClr val="000000"/>
                </a:solidFill>
              </a:endParaRPr>
            </a:p>
          </p:txBody>
        </p:sp>
        <p:grpSp>
          <p:nvGrpSpPr>
            <p:cNvPr id="94221" name="Group 23"/>
            <p:cNvGrpSpPr>
              <a:grpSpLocks/>
            </p:cNvGrpSpPr>
            <p:nvPr/>
          </p:nvGrpSpPr>
          <p:grpSpPr bwMode="auto">
            <a:xfrm>
              <a:off x="3974" y="2946"/>
              <a:ext cx="1397" cy="161"/>
              <a:chOff x="3554" y="3120"/>
              <a:chExt cx="1397" cy="161"/>
            </a:xfrm>
          </p:grpSpPr>
          <p:sp>
            <p:nvSpPr>
              <p:cNvPr id="94231" name="Rectangle 16"/>
              <p:cNvSpPr>
                <a:spLocks noChangeArrowheads="1"/>
              </p:cNvSpPr>
              <p:nvPr/>
            </p:nvSpPr>
            <p:spPr bwMode="auto">
              <a:xfrm>
                <a:off x="3896" y="3120"/>
                <a:ext cx="712" cy="16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b="1">
                  <a:solidFill>
                    <a:srgbClr val="000000"/>
                  </a:solidFill>
                </a:endParaRPr>
              </a:p>
            </p:txBody>
          </p:sp>
          <p:sp>
            <p:nvSpPr>
              <p:cNvPr id="94232" name="Rectangle 20"/>
              <p:cNvSpPr>
                <a:spLocks noChangeArrowheads="1"/>
              </p:cNvSpPr>
              <p:nvPr/>
            </p:nvSpPr>
            <p:spPr bwMode="auto">
              <a:xfrm>
                <a:off x="3554" y="3120"/>
                <a:ext cx="340" cy="16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400" b="1">
                    <a:solidFill>
                      <a:srgbClr val="000000"/>
                    </a:solidFill>
                  </a:rPr>
                  <a:t>LTR</a:t>
                </a:r>
              </a:p>
            </p:txBody>
          </p:sp>
          <p:sp>
            <p:nvSpPr>
              <p:cNvPr id="94233" name="Rectangle 22"/>
              <p:cNvSpPr>
                <a:spLocks noChangeArrowheads="1"/>
              </p:cNvSpPr>
              <p:nvPr/>
            </p:nvSpPr>
            <p:spPr bwMode="auto">
              <a:xfrm>
                <a:off x="4611" y="3121"/>
                <a:ext cx="340" cy="16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400" b="1">
                    <a:solidFill>
                      <a:srgbClr val="000000"/>
                    </a:solidFill>
                  </a:rPr>
                  <a:t>LTR</a:t>
                </a:r>
              </a:p>
            </p:txBody>
          </p:sp>
        </p:grpSp>
        <p:sp>
          <p:nvSpPr>
            <p:cNvPr id="94222" name="Rectangle 24"/>
            <p:cNvSpPr>
              <a:spLocks noChangeArrowheads="1"/>
            </p:cNvSpPr>
            <p:nvPr/>
          </p:nvSpPr>
          <p:spPr bwMode="auto">
            <a:xfrm>
              <a:off x="5110" y="3504"/>
              <a:ext cx="160" cy="160"/>
            </a:xfrm>
            <a:prstGeom prst="rect">
              <a:avLst/>
            </a:prstGeom>
            <a:solidFill>
              <a:srgbClr val="BDC12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800" b="1">
                  <a:solidFill>
                    <a:srgbClr val="000000"/>
                  </a:solidFill>
                </a:rPr>
                <a:t>3</a:t>
              </a:r>
            </a:p>
          </p:txBody>
        </p:sp>
        <p:sp>
          <p:nvSpPr>
            <p:cNvPr id="94223" name="Rectangle 25"/>
            <p:cNvSpPr>
              <a:spLocks noChangeArrowheads="1"/>
            </p:cNvSpPr>
            <p:nvPr/>
          </p:nvSpPr>
          <p:spPr bwMode="auto">
            <a:xfrm>
              <a:off x="4595" y="3507"/>
              <a:ext cx="160" cy="160"/>
            </a:xfrm>
            <a:prstGeom prst="rect">
              <a:avLst/>
            </a:prstGeom>
            <a:solidFill>
              <a:srgbClr val="BDC12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800" b="1">
                  <a:solidFill>
                    <a:srgbClr val="000000"/>
                  </a:solidFill>
                </a:rPr>
                <a:t>2</a:t>
              </a:r>
            </a:p>
          </p:txBody>
        </p:sp>
        <p:sp>
          <p:nvSpPr>
            <p:cNvPr id="94224" name="Rectangle 26"/>
            <p:cNvSpPr>
              <a:spLocks noChangeArrowheads="1"/>
            </p:cNvSpPr>
            <p:nvPr/>
          </p:nvSpPr>
          <p:spPr bwMode="auto">
            <a:xfrm>
              <a:off x="4110" y="3504"/>
              <a:ext cx="160" cy="160"/>
            </a:xfrm>
            <a:prstGeom prst="rect">
              <a:avLst/>
            </a:prstGeom>
            <a:solidFill>
              <a:srgbClr val="BDC12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800" b="1">
                  <a:solidFill>
                    <a:srgbClr val="000000"/>
                  </a:solidFill>
                </a:rPr>
                <a:t>1</a:t>
              </a:r>
            </a:p>
          </p:txBody>
        </p:sp>
        <p:sp>
          <p:nvSpPr>
            <p:cNvPr id="94225" name="Text Box 30"/>
            <p:cNvSpPr txBox="1">
              <a:spLocks noChangeArrowheads="1"/>
            </p:cNvSpPr>
            <p:nvPr/>
          </p:nvSpPr>
          <p:spPr bwMode="auto">
            <a:xfrm>
              <a:off x="3622" y="3658"/>
              <a:ext cx="85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600" i="1">
                  <a:solidFill>
                    <a:srgbClr val="000000"/>
                  </a:solidFill>
                </a:rPr>
                <a:t>C-myc </a:t>
              </a:r>
              <a:r>
                <a:rPr lang="en-US" altLang="en-US" sz="1600">
                  <a:solidFill>
                    <a:srgbClr val="000000"/>
                  </a:solidFill>
                </a:rPr>
                <a:t>locus</a:t>
              </a:r>
            </a:p>
          </p:txBody>
        </p:sp>
        <p:sp>
          <p:nvSpPr>
            <p:cNvPr id="94226" name="Line 31"/>
            <p:cNvSpPr>
              <a:spLocks noChangeShapeType="1"/>
            </p:cNvSpPr>
            <p:nvPr/>
          </p:nvSpPr>
          <p:spPr bwMode="auto">
            <a:xfrm flipH="1">
              <a:off x="3940" y="3144"/>
              <a:ext cx="696" cy="29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4227" name="Line 32"/>
            <p:cNvSpPr>
              <a:spLocks noChangeShapeType="1"/>
            </p:cNvSpPr>
            <p:nvPr/>
          </p:nvSpPr>
          <p:spPr bwMode="auto">
            <a:xfrm>
              <a:off x="4880" y="3164"/>
              <a:ext cx="568"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4228" name="Line 33"/>
            <p:cNvSpPr>
              <a:spLocks noChangeShapeType="1"/>
            </p:cNvSpPr>
            <p:nvPr/>
          </p:nvSpPr>
          <p:spPr bwMode="auto">
            <a:xfrm>
              <a:off x="4768" y="3152"/>
              <a:ext cx="148" cy="3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4229" name="Line 50"/>
            <p:cNvSpPr>
              <a:spLocks noChangeShapeType="1"/>
            </p:cNvSpPr>
            <p:nvPr/>
          </p:nvSpPr>
          <p:spPr bwMode="auto">
            <a:xfrm>
              <a:off x="3523" y="2599"/>
              <a:ext cx="402" cy="2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4230" name="Text Box 67"/>
            <p:cNvSpPr txBox="1">
              <a:spLocks noChangeArrowheads="1"/>
            </p:cNvSpPr>
            <p:nvPr/>
          </p:nvSpPr>
          <p:spPr bwMode="auto">
            <a:xfrm>
              <a:off x="4022" y="3911"/>
              <a:ext cx="1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00"/>
                  </a:solidFill>
                </a:rPr>
                <a:t>Proviral Insertion</a:t>
              </a:r>
            </a:p>
          </p:txBody>
        </p:sp>
      </p:grpSp>
      <p:grpSp>
        <p:nvGrpSpPr>
          <p:cNvPr id="12" name="Group 72"/>
          <p:cNvGrpSpPr>
            <a:grpSpLocks/>
          </p:cNvGrpSpPr>
          <p:nvPr/>
        </p:nvGrpSpPr>
        <p:grpSpPr bwMode="auto">
          <a:xfrm>
            <a:off x="3463925" y="4391025"/>
            <a:ext cx="2125663" cy="1982788"/>
            <a:chOff x="2182" y="2766"/>
            <a:chExt cx="1339" cy="1249"/>
          </a:xfrm>
        </p:grpSpPr>
        <p:sp>
          <p:nvSpPr>
            <p:cNvPr id="94217" name="Line 59"/>
            <p:cNvSpPr>
              <a:spLocks noChangeShapeType="1"/>
            </p:cNvSpPr>
            <p:nvPr/>
          </p:nvSpPr>
          <p:spPr bwMode="auto">
            <a:xfrm>
              <a:off x="2952" y="2766"/>
              <a:ext cx="8" cy="55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4218" name="Text Box 60"/>
            <p:cNvSpPr txBox="1">
              <a:spLocks noChangeArrowheads="1"/>
            </p:cNvSpPr>
            <p:nvPr/>
          </p:nvSpPr>
          <p:spPr bwMode="auto">
            <a:xfrm>
              <a:off x="2418" y="3357"/>
              <a:ext cx="9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800" b="1">
                  <a:solidFill>
                    <a:srgbClr val="000000"/>
                  </a:solidFill>
                </a:rPr>
                <a:t>Other</a:t>
              </a:r>
            </a:p>
            <a:p>
              <a:pPr algn="ctr" fontAlgn="base">
                <a:spcBef>
                  <a:spcPct val="0"/>
                </a:spcBef>
                <a:spcAft>
                  <a:spcPct val="0"/>
                </a:spcAft>
                <a:buFontTx/>
                <a:buNone/>
              </a:pPr>
              <a:r>
                <a:rPr lang="en-US" altLang="en-US" sz="1800" b="1">
                  <a:solidFill>
                    <a:srgbClr val="000000"/>
                  </a:solidFill>
                </a:rPr>
                <a:t>Mechanisms</a:t>
              </a:r>
            </a:p>
          </p:txBody>
        </p:sp>
        <p:sp>
          <p:nvSpPr>
            <p:cNvPr id="94219" name="Text Box 71"/>
            <p:cNvSpPr txBox="1">
              <a:spLocks noChangeArrowheads="1"/>
            </p:cNvSpPr>
            <p:nvPr/>
          </p:nvSpPr>
          <p:spPr bwMode="auto">
            <a:xfrm>
              <a:off x="2182" y="3823"/>
              <a:ext cx="13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400">
                  <a:solidFill>
                    <a:srgbClr val="0000FF"/>
                  </a:solidFill>
                </a:rPr>
                <a:t>Meyer N &amp; Penn L, 2008</a:t>
              </a:r>
            </a:p>
          </p:txBody>
        </p:sp>
      </p:grpSp>
    </p:spTree>
    <p:extLst>
      <p:ext uri="{BB962C8B-B14F-4D97-AF65-F5344CB8AC3E}">
        <p14:creationId xmlns:p14="http://schemas.microsoft.com/office/powerpoint/2010/main" val="3241429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z="2800" smtClean="0">
                <a:solidFill>
                  <a:srgbClr val="C00000"/>
                </a:solidFill>
                <a:ea typeface="ＭＳ Ｐゴシック" panose="020B0600070205080204" pitchFamily="34" charset="-128"/>
              </a:rPr>
              <a:t>Activation of Oncogenes: </a:t>
            </a:r>
            <a:br>
              <a:rPr lang="en-US" altLang="en-US" sz="2800" smtClean="0">
                <a:solidFill>
                  <a:srgbClr val="C00000"/>
                </a:solidFill>
                <a:ea typeface="ＭＳ Ｐゴシック" panose="020B0600070205080204" pitchFamily="34" charset="-128"/>
              </a:rPr>
            </a:br>
            <a:r>
              <a:rPr lang="en-US" altLang="en-US" sz="2800" smtClean="0">
                <a:solidFill>
                  <a:srgbClr val="C00000"/>
                </a:solidFill>
                <a:ea typeface="ＭＳ Ｐゴシック" panose="020B0600070205080204" pitchFamily="34" charset="-128"/>
              </a:rPr>
              <a:t>Translocation to Generate Fusion Protein</a:t>
            </a:r>
          </a:p>
        </p:txBody>
      </p:sp>
      <p:sp>
        <p:nvSpPr>
          <p:cNvPr id="3" name="Rectangle 2"/>
          <p:cNvSpPr/>
          <p:nvPr/>
        </p:nvSpPr>
        <p:spPr>
          <a:xfrm>
            <a:off x="457200" y="1676400"/>
            <a:ext cx="8153400" cy="4800600"/>
          </a:xfrm>
          <a:prstGeom prst="rect">
            <a:avLst/>
          </a:prstGeom>
        </p:spPr>
        <p:txBody>
          <a:bodyPr>
            <a:spAutoFit/>
          </a:bodyPr>
          <a:lstStyle/>
          <a:p>
            <a:pPr marL="177800" lvl="1" algn="just" eaLnBrk="0" fontAlgn="base" hangingPunct="0">
              <a:spcBef>
                <a:spcPct val="50000"/>
              </a:spcBef>
              <a:spcAft>
                <a:spcPct val="0"/>
              </a:spcAft>
              <a:defRPr/>
            </a:pPr>
            <a:r>
              <a:rPr lang="en-US" b="1" dirty="0">
                <a:solidFill>
                  <a:srgbClr val="000000"/>
                </a:solidFill>
                <a:ea typeface="ＭＳ Ｐゴシック" charset="0"/>
                <a:cs typeface="ＭＳ Ｐゴシック" charset="0"/>
              </a:rPr>
              <a:t>Chronic </a:t>
            </a:r>
            <a:r>
              <a:rPr lang="en-US" b="1" dirty="0" err="1">
                <a:solidFill>
                  <a:srgbClr val="000000"/>
                </a:solidFill>
                <a:ea typeface="ＭＳ Ｐゴシック" charset="0"/>
                <a:cs typeface="ＭＳ Ｐゴシック" charset="0"/>
              </a:rPr>
              <a:t>myelogenous</a:t>
            </a:r>
            <a:r>
              <a:rPr lang="en-US" b="1" dirty="0">
                <a:solidFill>
                  <a:srgbClr val="000000"/>
                </a:solidFill>
                <a:ea typeface="ＭＳ Ｐゴシック" charset="0"/>
                <a:cs typeface="ＭＳ Ｐゴシック" charset="0"/>
              </a:rPr>
              <a:t> leukemia (CML):</a:t>
            </a:r>
          </a:p>
          <a:p>
            <a:pPr marL="463550" lvl="1" indent="-285750" algn="just" eaLnBrk="0" fontAlgn="base" hangingPunct="0">
              <a:spcBef>
                <a:spcPct val="50000"/>
              </a:spcBef>
              <a:spcAft>
                <a:spcPct val="0"/>
              </a:spcAft>
              <a:buFont typeface="Arial"/>
              <a:buChar char="•"/>
              <a:defRPr/>
            </a:pPr>
            <a:r>
              <a:rPr lang="en-US" b="1" dirty="0">
                <a:solidFill>
                  <a:srgbClr val="000000"/>
                </a:solidFill>
                <a:ea typeface="ＭＳ Ｐゴシック" charset="0"/>
                <a:cs typeface="ＭＳ Ｐゴシック" charset="0"/>
              </a:rPr>
              <a:t>Results from the t(9;22)(p34;p11) translocation (also known as the Philadelphia chromosome)</a:t>
            </a:r>
          </a:p>
          <a:p>
            <a:pPr marL="463550" lvl="1" indent="-285750" algn="just" eaLnBrk="0" fontAlgn="base" hangingPunct="0">
              <a:spcBef>
                <a:spcPct val="50000"/>
              </a:spcBef>
              <a:spcAft>
                <a:spcPct val="0"/>
              </a:spcAft>
              <a:buFont typeface="Arial"/>
              <a:buChar char="•"/>
              <a:defRPr/>
            </a:pPr>
            <a:r>
              <a:rPr lang="en-US" b="1" dirty="0">
                <a:solidFill>
                  <a:srgbClr val="000000"/>
                </a:solidFill>
                <a:ea typeface="ＭＳ Ｐゴシック" charset="0"/>
                <a:cs typeface="ＭＳ Ｐゴシック" charset="0"/>
              </a:rPr>
              <a:t>The first identified translocation associated with a cancer. </a:t>
            </a:r>
          </a:p>
          <a:p>
            <a:pPr marL="463550" lvl="1" indent="-285750" algn="just" eaLnBrk="0" fontAlgn="base" hangingPunct="0">
              <a:spcBef>
                <a:spcPct val="50000"/>
              </a:spcBef>
              <a:spcAft>
                <a:spcPct val="0"/>
              </a:spcAft>
              <a:buFont typeface="Arial"/>
              <a:buChar char="•"/>
              <a:defRPr/>
            </a:pPr>
            <a:r>
              <a:rPr lang="en-US" b="1" dirty="0">
                <a:solidFill>
                  <a:srgbClr val="000000"/>
                </a:solidFill>
                <a:ea typeface="ＭＳ Ｐゴシック" charset="0"/>
                <a:cs typeface="ＭＳ Ｐゴシック" charset="0"/>
              </a:rPr>
              <a:t>Fuses the </a:t>
            </a:r>
            <a:r>
              <a:rPr lang="en-US" b="1" u="sng" dirty="0">
                <a:solidFill>
                  <a:srgbClr val="000000"/>
                </a:solidFill>
                <a:ea typeface="ＭＳ Ｐゴシック" charset="0"/>
                <a:cs typeface="ＭＳ Ｐゴシック" charset="0"/>
              </a:rPr>
              <a:t>B</a:t>
            </a:r>
            <a:r>
              <a:rPr lang="en-US" b="1" dirty="0">
                <a:solidFill>
                  <a:srgbClr val="000000"/>
                </a:solidFill>
                <a:ea typeface="ＭＳ Ｐゴシック" charset="0"/>
                <a:cs typeface="ＭＳ Ｐゴシック" charset="0"/>
              </a:rPr>
              <a:t>reakpoint </a:t>
            </a:r>
            <a:r>
              <a:rPr lang="en-US" b="1" u="sng" dirty="0">
                <a:solidFill>
                  <a:srgbClr val="000000"/>
                </a:solidFill>
                <a:ea typeface="ＭＳ Ｐゴシック" charset="0"/>
                <a:cs typeface="ＭＳ Ｐゴシック" charset="0"/>
              </a:rPr>
              <a:t>C</a:t>
            </a:r>
            <a:r>
              <a:rPr lang="en-US" b="1" dirty="0">
                <a:solidFill>
                  <a:srgbClr val="000000"/>
                </a:solidFill>
                <a:ea typeface="ＭＳ Ｐゴシック" charset="0"/>
                <a:cs typeface="ＭＳ Ｐゴシック" charset="0"/>
              </a:rPr>
              <a:t>luster </a:t>
            </a:r>
            <a:r>
              <a:rPr lang="en-US" b="1" u="sng" dirty="0">
                <a:solidFill>
                  <a:srgbClr val="000000"/>
                </a:solidFill>
                <a:ea typeface="ＭＳ Ｐゴシック" charset="0"/>
                <a:cs typeface="ＭＳ Ｐゴシック" charset="0"/>
              </a:rPr>
              <a:t>R</a:t>
            </a:r>
            <a:r>
              <a:rPr lang="en-US" b="1" dirty="0">
                <a:solidFill>
                  <a:srgbClr val="000000"/>
                </a:solidFill>
                <a:ea typeface="ＭＳ Ｐゴシック" charset="0"/>
                <a:cs typeface="ＭＳ Ｐゴシック" charset="0"/>
              </a:rPr>
              <a:t>egion (BCR) to the cellular homolog of the Abelson murine leukemia virus transforming gene (c-</a:t>
            </a:r>
            <a:r>
              <a:rPr lang="en-US" b="1" dirty="0" err="1">
                <a:solidFill>
                  <a:srgbClr val="000000"/>
                </a:solidFill>
                <a:ea typeface="ＭＳ Ｐゴシック" charset="0"/>
                <a:cs typeface="ＭＳ Ｐゴシック" charset="0"/>
              </a:rPr>
              <a:t>Abl</a:t>
            </a:r>
            <a:r>
              <a:rPr lang="en-US" b="1" dirty="0">
                <a:solidFill>
                  <a:srgbClr val="000000"/>
                </a:solidFill>
                <a:ea typeface="ＭＳ Ｐゴシック" charset="0"/>
                <a:cs typeface="ＭＳ Ｐゴシック" charset="0"/>
              </a:rPr>
              <a:t>) to generate the BCR-</a:t>
            </a:r>
            <a:r>
              <a:rPr lang="en-US" b="1" dirty="0" err="1">
                <a:solidFill>
                  <a:srgbClr val="000000"/>
                </a:solidFill>
                <a:ea typeface="ＭＳ Ｐゴシック" charset="0"/>
                <a:cs typeface="ＭＳ Ｐゴシック" charset="0"/>
              </a:rPr>
              <a:t>Abl</a:t>
            </a:r>
            <a:r>
              <a:rPr lang="en-US" b="1" dirty="0">
                <a:solidFill>
                  <a:srgbClr val="000000"/>
                </a:solidFill>
                <a:ea typeface="ＭＳ Ｐゴシック" charset="0"/>
                <a:cs typeface="ＭＳ Ｐゴシック" charset="0"/>
              </a:rPr>
              <a:t> gene product </a:t>
            </a:r>
          </a:p>
          <a:p>
            <a:pPr marL="920750" lvl="2" indent="-285750" algn="just" eaLnBrk="0" fontAlgn="base" hangingPunct="0">
              <a:spcBef>
                <a:spcPct val="50000"/>
              </a:spcBef>
              <a:spcAft>
                <a:spcPct val="0"/>
              </a:spcAft>
              <a:buFont typeface="Arial"/>
              <a:buChar char="•"/>
              <a:defRPr/>
            </a:pPr>
            <a:r>
              <a:rPr lang="en-US" b="1" dirty="0">
                <a:solidFill>
                  <a:srgbClr val="000000"/>
                </a:solidFill>
                <a:ea typeface="ＭＳ Ｐゴシック" charset="0"/>
                <a:cs typeface="ＭＳ Ｐゴシック" charset="0"/>
              </a:rPr>
              <a:t>BCR - multi-functional protein implicated in two signaling pathways </a:t>
            </a:r>
          </a:p>
          <a:p>
            <a:pPr marL="920750" lvl="2" indent="-285750" algn="just" eaLnBrk="0" fontAlgn="base" hangingPunct="0">
              <a:spcBef>
                <a:spcPct val="50000"/>
              </a:spcBef>
              <a:spcAft>
                <a:spcPct val="0"/>
              </a:spcAft>
              <a:buFont typeface="Arial"/>
              <a:buChar char="•"/>
              <a:defRPr/>
            </a:pPr>
            <a:r>
              <a:rPr lang="en-US" b="1" dirty="0" err="1">
                <a:solidFill>
                  <a:srgbClr val="000000"/>
                </a:solidFill>
                <a:ea typeface="ＭＳ Ｐゴシック" charset="0"/>
                <a:cs typeface="ＭＳ Ｐゴシック" charset="0"/>
              </a:rPr>
              <a:t>Abl</a:t>
            </a:r>
            <a:r>
              <a:rPr lang="en-US" b="1" dirty="0">
                <a:solidFill>
                  <a:srgbClr val="000000"/>
                </a:solidFill>
                <a:ea typeface="ＭＳ Ｐゴシック" charset="0"/>
                <a:cs typeface="ＭＳ Ｐゴシック" charset="0"/>
              </a:rPr>
              <a:t> - a non-receptor tyrosine kinase.  It interacts with activated receptors - </a:t>
            </a:r>
            <a:r>
              <a:rPr lang="en-US" b="1" i="1" dirty="0">
                <a:solidFill>
                  <a:srgbClr val="000000"/>
                </a:solidFill>
                <a:ea typeface="ＭＳ Ｐゴシック" charset="0"/>
                <a:cs typeface="ＭＳ Ｐゴシック" charset="0"/>
              </a:rPr>
              <a:t>the wild-type form is ONLY activated in response to extracellular signals acting on a receptor.)</a:t>
            </a:r>
            <a:endParaRPr lang="en-US" b="1" dirty="0">
              <a:solidFill>
                <a:srgbClr val="000000"/>
              </a:solidFill>
              <a:ea typeface="ＭＳ Ｐゴシック" charset="0"/>
              <a:cs typeface="ＭＳ Ｐゴシック" charset="0"/>
            </a:endParaRPr>
          </a:p>
          <a:p>
            <a:pPr marL="463550" lvl="1" indent="-285750" algn="just" eaLnBrk="0" fontAlgn="base" hangingPunct="0">
              <a:spcBef>
                <a:spcPct val="50000"/>
              </a:spcBef>
              <a:spcAft>
                <a:spcPct val="0"/>
              </a:spcAft>
              <a:buFont typeface="Arial"/>
              <a:buChar char="•"/>
              <a:defRPr/>
            </a:pPr>
            <a:r>
              <a:rPr lang="en-US" b="1" dirty="0">
                <a:solidFill>
                  <a:srgbClr val="000000"/>
                </a:solidFill>
                <a:ea typeface="ＭＳ Ｐゴシック" charset="0"/>
                <a:cs typeface="ＭＳ Ｐゴシック" charset="0"/>
              </a:rPr>
              <a:t>CML is very effectively treated with the drug </a:t>
            </a:r>
            <a:r>
              <a:rPr lang="en-US" b="1" dirty="0" err="1">
                <a:solidFill>
                  <a:srgbClr val="000000"/>
                </a:solidFill>
                <a:ea typeface="ＭＳ Ｐゴシック" charset="0"/>
                <a:cs typeface="ＭＳ Ｐゴシック" charset="0"/>
              </a:rPr>
              <a:t>Gleevec</a:t>
            </a:r>
            <a:r>
              <a:rPr lang="en-US" b="1" dirty="0">
                <a:solidFill>
                  <a:srgbClr val="000000"/>
                </a:solidFill>
                <a:ea typeface="ＭＳ Ｐゴシック" charset="0"/>
                <a:cs typeface="ＭＳ Ｐゴシック" charset="0"/>
              </a:rPr>
              <a:t>, formerly known as STI571 or </a:t>
            </a:r>
            <a:r>
              <a:rPr lang="en-US" b="1" dirty="0" err="1">
                <a:solidFill>
                  <a:srgbClr val="000000"/>
                </a:solidFill>
                <a:ea typeface="ＭＳ Ｐゴシック" charset="0"/>
                <a:cs typeface="ＭＳ Ｐゴシック" charset="0"/>
              </a:rPr>
              <a:t>imatinib</a:t>
            </a:r>
            <a:r>
              <a:rPr lang="en-US" b="1" dirty="0">
                <a:solidFill>
                  <a:srgbClr val="000000"/>
                </a:solidFill>
                <a:ea typeface="ＭＳ Ｐゴシック" charset="0"/>
                <a:cs typeface="ＭＳ Ｐゴシック" charset="0"/>
              </a:rPr>
              <a:t>.</a:t>
            </a:r>
          </a:p>
        </p:txBody>
      </p:sp>
    </p:spTree>
    <p:extLst>
      <p:ext uri="{BB962C8B-B14F-4D97-AF65-F5344CB8AC3E}">
        <p14:creationId xmlns:p14="http://schemas.microsoft.com/office/powerpoint/2010/main" val="3919633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04800"/>
            <a:ext cx="7772400" cy="838200"/>
          </a:xfrm>
        </p:spPr>
        <p:txBody>
          <a:bodyPr/>
          <a:lstStyle/>
          <a:p>
            <a:r>
              <a:rPr lang="en-US" altLang="en-US" sz="2400" smtClean="0">
                <a:solidFill>
                  <a:srgbClr val="C00000"/>
                </a:solidFill>
                <a:ea typeface="ＭＳ Ｐゴシック" panose="020B0600070205080204" pitchFamily="34" charset="-128"/>
              </a:rPr>
              <a:t>Activation of Oncogenes: </a:t>
            </a:r>
            <a:br>
              <a:rPr lang="en-US" altLang="en-US" sz="2400" smtClean="0">
                <a:solidFill>
                  <a:srgbClr val="C00000"/>
                </a:solidFill>
                <a:ea typeface="ＭＳ Ｐゴシック" panose="020B0600070205080204" pitchFamily="34" charset="-128"/>
              </a:rPr>
            </a:br>
            <a:r>
              <a:rPr lang="en-US" altLang="en-US" sz="2400" smtClean="0">
                <a:solidFill>
                  <a:srgbClr val="C00000"/>
                </a:solidFill>
                <a:ea typeface="ＭＳ Ｐゴシック" panose="020B0600070205080204" pitchFamily="34" charset="-128"/>
              </a:rPr>
              <a:t>Normal Function of Proto-oncogene Abl</a:t>
            </a:r>
          </a:p>
        </p:txBody>
      </p:sp>
      <p:grpSp>
        <p:nvGrpSpPr>
          <p:cNvPr id="88067" name="Group 58"/>
          <p:cNvGrpSpPr>
            <a:grpSpLocks/>
          </p:cNvGrpSpPr>
          <p:nvPr/>
        </p:nvGrpSpPr>
        <p:grpSpPr bwMode="auto">
          <a:xfrm>
            <a:off x="1676400" y="2514600"/>
            <a:ext cx="5791200" cy="3832225"/>
            <a:chOff x="1056" y="672"/>
            <a:chExt cx="3648" cy="2414"/>
          </a:xfrm>
        </p:grpSpPr>
        <p:sp>
          <p:nvSpPr>
            <p:cNvPr id="88069" name="Line 3"/>
            <p:cNvSpPr>
              <a:spLocks noChangeShapeType="1"/>
            </p:cNvSpPr>
            <p:nvPr/>
          </p:nvSpPr>
          <p:spPr bwMode="auto">
            <a:xfrm>
              <a:off x="1153" y="1022"/>
              <a:ext cx="3455"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88070" name="Line 4"/>
            <p:cNvSpPr>
              <a:spLocks noChangeShapeType="1"/>
            </p:cNvSpPr>
            <p:nvPr/>
          </p:nvSpPr>
          <p:spPr bwMode="auto">
            <a:xfrm>
              <a:off x="1153" y="1098"/>
              <a:ext cx="3455"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nvGrpSpPr>
            <p:cNvPr id="88071" name="Group 9"/>
            <p:cNvGrpSpPr>
              <a:grpSpLocks/>
            </p:cNvGrpSpPr>
            <p:nvPr/>
          </p:nvGrpSpPr>
          <p:grpSpPr bwMode="auto">
            <a:xfrm>
              <a:off x="1762" y="773"/>
              <a:ext cx="135" cy="586"/>
              <a:chOff x="1442" y="1671"/>
              <a:chExt cx="135" cy="586"/>
            </a:xfrm>
          </p:grpSpPr>
          <p:sp>
            <p:nvSpPr>
              <p:cNvPr id="88113" name="AutoShape 5"/>
              <p:cNvSpPr>
                <a:spLocks noChangeArrowheads="1"/>
              </p:cNvSpPr>
              <p:nvPr/>
            </p:nvSpPr>
            <p:spPr bwMode="auto">
              <a:xfrm rot="5400000">
                <a:off x="1190" y="1923"/>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endParaRPr lang="en-US" altLang="en-US" sz="1600" b="1">
                  <a:solidFill>
                    <a:srgbClr val="FFFF00"/>
                  </a:solidFill>
                  <a:ea typeface="ＭＳ Ｐゴシック" panose="020B0600070205080204" pitchFamily="34" charset="-128"/>
                </a:endParaRPr>
              </a:p>
            </p:txBody>
          </p:sp>
          <p:sp>
            <p:nvSpPr>
              <p:cNvPr id="88114" name="AutoShape 6"/>
              <p:cNvSpPr>
                <a:spLocks noChangeArrowheads="1"/>
              </p:cNvSpPr>
              <p:nvPr/>
            </p:nvSpPr>
            <p:spPr bwMode="auto">
              <a:xfrm rot="-5400000">
                <a:off x="1258" y="1938"/>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900" b="1">
                    <a:solidFill>
                      <a:srgbClr val="000000"/>
                    </a:solidFill>
                    <a:ea typeface="ＭＳ Ｐゴシック" panose="020B0600070205080204" pitchFamily="34" charset="-128"/>
                  </a:rPr>
                  <a:t>Receptor</a:t>
                </a:r>
              </a:p>
            </p:txBody>
          </p:sp>
        </p:grpSp>
        <p:grpSp>
          <p:nvGrpSpPr>
            <p:cNvPr id="88072" name="Group 16"/>
            <p:cNvGrpSpPr>
              <a:grpSpLocks/>
            </p:cNvGrpSpPr>
            <p:nvPr/>
          </p:nvGrpSpPr>
          <p:grpSpPr bwMode="auto">
            <a:xfrm>
              <a:off x="2264" y="674"/>
              <a:ext cx="262" cy="694"/>
              <a:chOff x="1352" y="900"/>
              <a:chExt cx="262" cy="694"/>
            </a:xfrm>
          </p:grpSpPr>
          <p:grpSp>
            <p:nvGrpSpPr>
              <p:cNvPr id="88109" name="Group 10"/>
              <p:cNvGrpSpPr>
                <a:grpSpLocks/>
              </p:cNvGrpSpPr>
              <p:nvPr/>
            </p:nvGrpSpPr>
            <p:grpSpPr bwMode="auto">
              <a:xfrm>
                <a:off x="1401" y="1008"/>
                <a:ext cx="135" cy="586"/>
                <a:chOff x="1442" y="1671"/>
                <a:chExt cx="135" cy="586"/>
              </a:xfrm>
            </p:grpSpPr>
            <p:sp>
              <p:nvSpPr>
                <p:cNvPr id="88111" name="AutoShape 11"/>
                <p:cNvSpPr>
                  <a:spLocks noChangeArrowheads="1"/>
                </p:cNvSpPr>
                <p:nvPr/>
              </p:nvSpPr>
              <p:spPr bwMode="auto">
                <a:xfrm rot="5400000">
                  <a:off x="1190" y="1923"/>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endParaRPr lang="en-US" altLang="en-US" sz="1600" b="1">
                    <a:solidFill>
                      <a:srgbClr val="FFFF00"/>
                    </a:solidFill>
                    <a:ea typeface="ＭＳ Ｐゴシック" panose="020B0600070205080204" pitchFamily="34" charset="-128"/>
                  </a:endParaRPr>
                </a:p>
              </p:txBody>
            </p:sp>
            <p:sp>
              <p:nvSpPr>
                <p:cNvPr id="88112" name="AutoShape 12"/>
                <p:cNvSpPr>
                  <a:spLocks noChangeArrowheads="1"/>
                </p:cNvSpPr>
                <p:nvPr/>
              </p:nvSpPr>
              <p:spPr bwMode="auto">
                <a:xfrm rot="-5400000">
                  <a:off x="1258" y="1938"/>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900" b="1">
                      <a:solidFill>
                        <a:srgbClr val="000000"/>
                      </a:solidFill>
                      <a:ea typeface="ＭＳ Ｐゴシック" panose="020B0600070205080204" pitchFamily="34" charset="-128"/>
                    </a:rPr>
                    <a:t>Receptor</a:t>
                  </a:r>
                </a:p>
              </p:txBody>
            </p:sp>
          </p:grpSp>
          <p:sp>
            <p:nvSpPr>
              <p:cNvPr id="88110" name="AutoShape 13"/>
              <p:cNvSpPr>
                <a:spLocks noChangeArrowheads="1"/>
              </p:cNvSpPr>
              <p:nvPr/>
            </p:nvSpPr>
            <p:spPr bwMode="auto">
              <a:xfrm>
                <a:off x="1352" y="900"/>
                <a:ext cx="262" cy="161"/>
              </a:xfrm>
              <a:prstGeom prst="hexagon">
                <a:avLst>
                  <a:gd name="adj" fmla="val 40683"/>
                  <a:gd name="vf" fmla="val 115470"/>
                </a:avLst>
              </a:prstGeom>
              <a:solidFill>
                <a:srgbClr val="FF66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900" b="1">
                    <a:solidFill>
                      <a:srgbClr val="000000"/>
                    </a:solidFill>
                    <a:ea typeface="ＭＳ Ｐゴシック" panose="020B0600070205080204" pitchFamily="34" charset="-128"/>
                  </a:rPr>
                  <a:t>Ligand</a:t>
                </a:r>
                <a:endParaRPr lang="en-US" altLang="en-US" sz="1600" b="1">
                  <a:solidFill>
                    <a:srgbClr val="FFFF00"/>
                  </a:solidFill>
                  <a:ea typeface="ＭＳ Ｐゴシック" panose="020B0600070205080204" pitchFamily="34" charset="-128"/>
                </a:endParaRPr>
              </a:p>
            </p:txBody>
          </p:sp>
        </p:grpSp>
        <p:sp>
          <p:nvSpPr>
            <p:cNvPr id="88073" name="Line 15"/>
            <p:cNvSpPr>
              <a:spLocks noChangeShapeType="1"/>
            </p:cNvSpPr>
            <p:nvPr/>
          </p:nvSpPr>
          <p:spPr bwMode="auto">
            <a:xfrm>
              <a:off x="1974" y="1219"/>
              <a:ext cx="283" cy="0"/>
            </a:xfrm>
            <a:prstGeom prst="line">
              <a:avLst/>
            </a:prstGeom>
            <a:noFill/>
            <a:ln w="19050">
              <a:solidFill>
                <a:srgbClr val="FFFF00"/>
              </a:solidFill>
              <a:round/>
              <a:headEnd/>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88074" name="Line 22"/>
            <p:cNvSpPr>
              <a:spLocks noChangeShapeType="1"/>
            </p:cNvSpPr>
            <p:nvPr/>
          </p:nvSpPr>
          <p:spPr bwMode="auto">
            <a:xfrm>
              <a:off x="2529" y="1221"/>
              <a:ext cx="283" cy="0"/>
            </a:xfrm>
            <a:prstGeom prst="line">
              <a:avLst/>
            </a:prstGeom>
            <a:noFill/>
            <a:ln w="19050">
              <a:solidFill>
                <a:srgbClr val="FFFF00"/>
              </a:solidFill>
              <a:round/>
              <a:headEnd/>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88075" name="Oval 23"/>
            <p:cNvSpPr>
              <a:spLocks noChangeArrowheads="1"/>
            </p:cNvSpPr>
            <p:nvPr/>
          </p:nvSpPr>
          <p:spPr bwMode="auto">
            <a:xfrm>
              <a:off x="1838" y="1809"/>
              <a:ext cx="492" cy="20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Abl</a:t>
              </a:r>
            </a:p>
          </p:txBody>
        </p:sp>
        <p:sp>
          <p:nvSpPr>
            <p:cNvPr id="88076" name="Line 25"/>
            <p:cNvSpPr>
              <a:spLocks noChangeShapeType="1"/>
            </p:cNvSpPr>
            <p:nvPr/>
          </p:nvSpPr>
          <p:spPr bwMode="auto">
            <a:xfrm flipV="1">
              <a:off x="2370" y="1542"/>
              <a:ext cx="396" cy="255"/>
            </a:xfrm>
            <a:prstGeom prst="line">
              <a:avLst/>
            </a:prstGeom>
            <a:noFill/>
            <a:ln w="19050">
              <a:solidFill>
                <a:srgbClr val="FFFF00"/>
              </a:solidFill>
              <a:round/>
              <a:headEnd/>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nvGrpSpPr>
            <p:cNvPr id="88077" name="Group 27"/>
            <p:cNvGrpSpPr>
              <a:grpSpLocks/>
            </p:cNvGrpSpPr>
            <p:nvPr/>
          </p:nvGrpSpPr>
          <p:grpSpPr bwMode="auto">
            <a:xfrm>
              <a:off x="2768" y="672"/>
              <a:ext cx="492" cy="838"/>
              <a:chOff x="1856" y="898"/>
              <a:chExt cx="492" cy="838"/>
            </a:xfrm>
          </p:grpSpPr>
          <p:grpSp>
            <p:nvGrpSpPr>
              <p:cNvPr id="88103" name="Group 17"/>
              <p:cNvGrpSpPr>
                <a:grpSpLocks/>
              </p:cNvGrpSpPr>
              <p:nvPr/>
            </p:nvGrpSpPr>
            <p:grpSpPr bwMode="auto">
              <a:xfrm>
                <a:off x="1946" y="898"/>
                <a:ext cx="262" cy="694"/>
                <a:chOff x="1352" y="900"/>
                <a:chExt cx="262" cy="694"/>
              </a:xfrm>
            </p:grpSpPr>
            <p:grpSp>
              <p:nvGrpSpPr>
                <p:cNvPr id="88105" name="Group 18"/>
                <p:cNvGrpSpPr>
                  <a:grpSpLocks/>
                </p:cNvGrpSpPr>
                <p:nvPr/>
              </p:nvGrpSpPr>
              <p:grpSpPr bwMode="auto">
                <a:xfrm>
                  <a:off x="1401" y="1008"/>
                  <a:ext cx="135" cy="586"/>
                  <a:chOff x="1442" y="1671"/>
                  <a:chExt cx="135" cy="586"/>
                </a:xfrm>
              </p:grpSpPr>
              <p:sp>
                <p:nvSpPr>
                  <p:cNvPr id="88107" name="AutoShape 19"/>
                  <p:cNvSpPr>
                    <a:spLocks noChangeArrowheads="1"/>
                  </p:cNvSpPr>
                  <p:nvPr/>
                </p:nvSpPr>
                <p:spPr bwMode="auto">
                  <a:xfrm rot="5400000">
                    <a:off x="1190" y="1923"/>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endParaRPr lang="en-US" altLang="en-US" sz="1600" b="1">
                      <a:solidFill>
                        <a:srgbClr val="FFFF00"/>
                      </a:solidFill>
                      <a:ea typeface="ＭＳ Ｐゴシック" panose="020B0600070205080204" pitchFamily="34" charset="-128"/>
                    </a:endParaRPr>
                  </a:p>
                </p:txBody>
              </p:sp>
              <p:sp>
                <p:nvSpPr>
                  <p:cNvPr id="88108" name="AutoShape 20"/>
                  <p:cNvSpPr>
                    <a:spLocks noChangeArrowheads="1"/>
                  </p:cNvSpPr>
                  <p:nvPr/>
                </p:nvSpPr>
                <p:spPr bwMode="auto">
                  <a:xfrm rot="-5400000">
                    <a:off x="1258" y="1938"/>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900" b="1">
                        <a:solidFill>
                          <a:srgbClr val="000000"/>
                        </a:solidFill>
                        <a:ea typeface="ＭＳ Ｐゴシック" panose="020B0600070205080204" pitchFamily="34" charset="-128"/>
                      </a:rPr>
                      <a:t>Receptor</a:t>
                    </a:r>
                  </a:p>
                </p:txBody>
              </p:sp>
            </p:grpSp>
            <p:sp>
              <p:nvSpPr>
                <p:cNvPr id="88106" name="AutoShape 21"/>
                <p:cNvSpPr>
                  <a:spLocks noChangeArrowheads="1"/>
                </p:cNvSpPr>
                <p:nvPr/>
              </p:nvSpPr>
              <p:spPr bwMode="auto">
                <a:xfrm>
                  <a:off x="1352" y="900"/>
                  <a:ext cx="262" cy="161"/>
                </a:xfrm>
                <a:prstGeom prst="hexagon">
                  <a:avLst>
                    <a:gd name="adj" fmla="val 40683"/>
                    <a:gd name="vf" fmla="val 115470"/>
                  </a:avLst>
                </a:prstGeom>
                <a:solidFill>
                  <a:srgbClr val="FF66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900" b="1">
                      <a:solidFill>
                        <a:srgbClr val="000000"/>
                      </a:solidFill>
                      <a:ea typeface="ＭＳ Ｐゴシック" panose="020B0600070205080204" pitchFamily="34" charset="-128"/>
                    </a:rPr>
                    <a:t>Ligand</a:t>
                  </a:r>
                  <a:endParaRPr lang="en-US" altLang="en-US" sz="1600" b="1">
                    <a:solidFill>
                      <a:srgbClr val="FFFF00"/>
                    </a:solidFill>
                    <a:ea typeface="ＭＳ Ｐゴシック" panose="020B0600070205080204" pitchFamily="34" charset="-128"/>
                  </a:endParaRPr>
                </a:p>
              </p:txBody>
            </p:sp>
          </p:grpSp>
          <p:sp>
            <p:nvSpPr>
              <p:cNvPr id="88104" name="Oval 26"/>
              <p:cNvSpPr>
                <a:spLocks noChangeArrowheads="1"/>
              </p:cNvSpPr>
              <p:nvPr/>
            </p:nvSpPr>
            <p:spPr bwMode="auto">
              <a:xfrm>
                <a:off x="1856" y="1534"/>
                <a:ext cx="492" cy="20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Abl</a:t>
                </a:r>
              </a:p>
            </p:txBody>
          </p:sp>
        </p:grpSp>
        <p:sp>
          <p:nvSpPr>
            <p:cNvPr id="88078" name="Line 35"/>
            <p:cNvSpPr>
              <a:spLocks noChangeShapeType="1"/>
            </p:cNvSpPr>
            <p:nvPr/>
          </p:nvSpPr>
          <p:spPr bwMode="auto">
            <a:xfrm>
              <a:off x="3317" y="1221"/>
              <a:ext cx="283" cy="0"/>
            </a:xfrm>
            <a:prstGeom prst="line">
              <a:avLst/>
            </a:prstGeom>
            <a:noFill/>
            <a:ln w="19050">
              <a:solidFill>
                <a:srgbClr val="FFFF00"/>
              </a:solidFill>
              <a:round/>
              <a:headEnd/>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nvGrpSpPr>
            <p:cNvPr id="88079" name="Group 41"/>
            <p:cNvGrpSpPr>
              <a:grpSpLocks/>
            </p:cNvGrpSpPr>
            <p:nvPr/>
          </p:nvGrpSpPr>
          <p:grpSpPr bwMode="auto">
            <a:xfrm>
              <a:off x="3684" y="673"/>
              <a:ext cx="492" cy="838"/>
              <a:chOff x="2772" y="899"/>
              <a:chExt cx="492" cy="838"/>
            </a:xfrm>
          </p:grpSpPr>
          <p:grpSp>
            <p:nvGrpSpPr>
              <p:cNvPr id="88095" name="Group 29"/>
              <p:cNvGrpSpPr>
                <a:grpSpLocks/>
              </p:cNvGrpSpPr>
              <p:nvPr/>
            </p:nvGrpSpPr>
            <p:grpSpPr bwMode="auto">
              <a:xfrm>
                <a:off x="2862" y="899"/>
                <a:ext cx="262" cy="694"/>
                <a:chOff x="1352" y="900"/>
                <a:chExt cx="262" cy="694"/>
              </a:xfrm>
            </p:grpSpPr>
            <p:grpSp>
              <p:nvGrpSpPr>
                <p:cNvPr id="88099" name="Group 30"/>
                <p:cNvGrpSpPr>
                  <a:grpSpLocks/>
                </p:cNvGrpSpPr>
                <p:nvPr/>
              </p:nvGrpSpPr>
              <p:grpSpPr bwMode="auto">
                <a:xfrm>
                  <a:off x="1401" y="1008"/>
                  <a:ext cx="135" cy="586"/>
                  <a:chOff x="1442" y="1671"/>
                  <a:chExt cx="135" cy="586"/>
                </a:xfrm>
              </p:grpSpPr>
              <p:sp>
                <p:nvSpPr>
                  <p:cNvPr id="88101" name="AutoShape 31"/>
                  <p:cNvSpPr>
                    <a:spLocks noChangeArrowheads="1"/>
                  </p:cNvSpPr>
                  <p:nvPr/>
                </p:nvSpPr>
                <p:spPr bwMode="auto">
                  <a:xfrm rot="5400000">
                    <a:off x="1190" y="1923"/>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endParaRPr lang="en-US" altLang="en-US" sz="1600" b="1">
                      <a:solidFill>
                        <a:srgbClr val="FFFF00"/>
                      </a:solidFill>
                      <a:ea typeface="ＭＳ Ｐゴシック" panose="020B0600070205080204" pitchFamily="34" charset="-128"/>
                    </a:endParaRPr>
                  </a:p>
                </p:txBody>
              </p:sp>
              <p:sp>
                <p:nvSpPr>
                  <p:cNvPr id="88102" name="AutoShape 32"/>
                  <p:cNvSpPr>
                    <a:spLocks noChangeArrowheads="1"/>
                  </p:cNvSpPr>
                  <p:nvPr/>
                </p:nvSpPr>
                <p:spPr bwMode="auto">
                  <a:xfrm rot="-5400000">
                    <a:off x="1258" y="1938"/>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900" b="1">
                        <a:solidFill>
                          <a:srgbClr val="000000"/>
                        </a:solidFill>
                        <a:ea typeface="ＭＳ Ｐゴシック" panose="020B0600070205080204" pitchFamily="34" charset="-128"/>
                      </a:rPr>
                      <a:t>Receptor</a:t>
                    </a:r>
                  </a:p>
                </p:txBody>
              </p:sp>
            </p:grpSp>
            <p:sp>
              <p:nvSpPr>
                <p:cNvPr id="88100" name="AutoShape 33"/>
                <p:cNvSpPr>
                  <a:spLocks noChangeArrowheads="1"/>
                </p:cNvSpPr>
                <p:nvPr/>
              </p:nvSpPr>
              <p:spPr bwMode="auto">
                <a:xfrm>
                  <a:off x="1352" y="900"/>
                  <a:ext cx="262" cy="161"/>
                </a:xfrm>
                <a:prstGeom prst="hexagon">
                  <a:avLst>
                    <a:gd name="adj" fmla="val 40683"/>
                    <a:gd name="vf" fmla="val 115470"/>
                  </a:avLst>
                </a:prstGeom>
                <a:solidFill>
                  <a:srgbClr val="FF66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900" b="1">
                      <a:solidFill>
                        <a:srgbClr val="000000"/>
                      </a:solidFill>
                      <a:ea typeface="ＭＳ Ｐゴシック" panose="020B0600070205080204" pitchFamily="34" charset="-128"/>
                    </a:rPr>
                    <a:t>Ligand</a:t>
                  </a:r>
                  <a:endParaRPr lang="en-US" altLang="en-US" sz="1600" b="1">
                    <a:solidFill>
                      <a:srgbClr val="FFFF00"/>
                    </a:solidFill>
                    <a:ea typeface="ＭＳ Ｐゴシック" panose="020B0600070205080204" pitchFamily="34" charset="-128"/>
                  </a:endParaRPr>
                </a:p>
              </p:txBody>
            </p:sp>
          </p:grpSp>
          <p:grpSp>
            <p:nvGrpSpPr>
              <p:cNvPr id="88096" name="Group 37"/>
              <p:cNvGrpSpPr>
                <a:grpSpLocks/>
              </p:cNvGrpSpPr>
              <p:nvPr/>
            </p:nvGrpSpPr>
            <p:grpSpPr bwMode="auto">
              <a:xfrm>
                <a:off x="2772" y="1497"/>
                <a:ext cx="492" cy="240"/>
                <a:chOff x="2772" y="1497"/>
                <a:chExt cx="492" cy="240"/>
              </a:xfrm>
            </p:grpSpPr>
            <p:sp>
              <p:nvSpPr>
                <p:cNvPr id="88097" name="Oval 34"/>
                <p:cNvSpPr>
                  <a:spLocks noChangeArrowheads="1"/>
                </p:cNvSpPr>
                <p:nvPr/>
              </p:nvSpPr>
              <p:spPr bwMode="auto">
                <a:xfrm>
                  <a:off x="2772" y="1535"/>
                  <a:ext cx="492" cy="20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Abl</a:t>
                  </a:r>
                </a:p>
              </p:txBody>
            </p:sp>
            <p:sp>
              <p:nvSpPr>
                <p:cNvPr id="88098" name="Oval 36"/>
                <p:cNvSpPr>
                  <a:spLocks noChangeArrowheads="1"/>
                </p:cNvSpPr>
                <p:nvPr/>
              </p:nvSpPr>
              <p:spPr bwMode="auto">
                <a:xfrm>
                  <a:off x="3072" y="1497"/>
                  <a:ext cx="107" cy="81"/>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800" b="1">
                      <a:solidFill>
                        <a:srgbClr val="000000"/>
                      </a:solidFill>
                      <a:ea typeface="ＭＳ Ｐゴシック" panose="020B0600070205080204" pitchFamily="34" charset="-128"/>
                    </a:rPr>
                    <a:t>p</a:t>
                  </a:r>
                </a:p>
              </p:txBody>
            </p:sp>
          </p:grpSp>
        </p:grpSp>
        <p:grpSp>
          <p:nvGrpSpPr>
            <p:cNvPr id="88080" name="Group 38"/>
            <p:cNvGrpSpPr>
              <a:grpSpLocks/>
            </p:cNvGrpSpPr>
            <p:nvPr/>
          </p:nvGrpSpPr>
          <p:grpSpPr bwMode="auto">
            <a:xfrm>
              <a:off x="2784" y="2078"/>
              <a:ext cx="492" cy="240"/>
              <a:chOff x="2772" y="1497"/>
              <a:chExt cx="492" cy="240"/>
            </a:xfrm>
          </p:grpSpPr>
          <p:sp>
            <p:nvSpPr>
              <p:cNvPr id="88093" name="Oval 39"/>
              <p:cNvSpPr>
                <a:spLocks noChangeArrowheads="1"/>
              </p:cNvSpPr>
              <p:nvPr/>
            </p:nvSpPr>
            <p:spPr bwMode="auto">
              <a:xfrm>
                <a:off x="2772" y="1535"/>
                <a:ext cx="492" cy="20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Abl</a:t>
                </a:r>
              </a:p>
            </p:txBody>
          </p:sp>
          <p:sp>
            <p:nvSpPr>
              <p:cNvPr id="88094" name="Oval 40"/>
              <p:cNvSpPr>
                <a:spLocks noChangeArrowheads="1"/>
              </p:cNvSpPr>
              <p:nvPr/>
            </p:nvSpPr>
            <p:spPr bwMode="auto">
              <a:xfrm>
                <a:off x="3072" y="1497"/>
                <a:ext cx="107" cy="81"/>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800" b="1">
                    <a:solidFill>
                      <a:srgbClr val="000000"/>
                    </a:solidFill>
                    <a:ea typeface="ＭＳ Ｐゴシック" panose="020B0600070205080204" pitchFamily="34" charset="-128"/>
                  </a:rPr>
                  <a:t>p</a:t>
                </a:r>
              </a:p>
            </p:txBody>
          </p:sp>
        </p:grpSp>
        <p:sp>
          <p:nvSpPr>
            <p:cNvPr id="88081" name="Line 42"/>
            <p:cNvSpPr>
              <a:spLocks noChangeShapeType="1"/>
            </p:cNvSpPr>
            <p:nvPr/>
          </p:nvSpPr>
          <p:spPr bwMode="auto">
            <a:xfrm flipH="1">
              <a:off x="3264" y="1598"/>
              <a:ext cx="572" cy="471"/>
            </a:xfrm>
            <a:prstGeom prst="line">
              <a:avLst/>
            </a:prstGeom>
            <a:noFill/>
            <a:ln w="19050">
              <a:solidFill>
                <a:srgbClr val="FFFF00"/>
              </a:solidFill>
              <a:round/>
              <a:headEnd/>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nvGrpSpPr>
            <p:cNvPr id="88082" name="Group 48"/>
            <p:cNvGrpSpPr>
              <a:grpSpLocks/>
            </p:cNvGrpSpPr>
            <p:nvPr/>
          </p:nvGrpSpPr>
          <p:grpSpPr bwMode="auto">
            <a:xfrm>
              <a:off x="1056" y="2942"/>
              <a:ext cx="3648" cy="144"/>
              <a:chOff x="864" y="3168"/>
              <a:chExt cx="3648" cy="144"/>
            </a:xfrm>
          </p:grpSpPr>
          <p:sp>
            <p:nvSpPr>
              <p:cNvPr id="88088" name="Rectangle 43"/>
              <p:cNvSpPr>
                <a:spLocks noChangeArrowheads="1"/>
              </p:cNvSpPr>
              <p:nvPr/>
            </p:nvSpPr>
            <p:spPr bwMode="auto">
              <a:xfrm>
                <a:off x="864" y="3176"/>
                <a:ext cx="1059" cy="136"/>
              </a:xfrm>
              <a:prstGeom prst="rect">
                <a:avLst/>
              </a:prstGeom>
              <a:solidFill>
                <a:srgbClr val="FFCC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200" b="1">
                    <a:solidFill>
                      <a:srgbClr val="000000"/>
                    </a:solidFill>
                    <a:ea typeface="ＭＳ Ｐゴシック" panose="020B0600070205080204" pitchFamily="34" charset="-128"/>
                  </a:rPr>
                  <a:t>Actin Reorginization</a:t>
                </a:r>
                <a:endParaRPr lang="en-US" altLang="en-US" sz="1000" b="1">
                  <a:solidFill>
                    <a:srgbClr val="000000"/>
                  </a:solidFill>
                  <a:ea typeface="ＭＳ Ｐゴシック" panose="020B0600070205080204" pitchFamily="34" charset="-128"/>
                </a:endParaRPr>
              </a:p>
            </p:txBody>
          </p:sp>
          <p:sp>
            <p:nvSpPr>
              <p:cNvPr id="88089" name="Rectangle 44"/>
              <p:cNvSpPr>
                <a:spLocks noChangeArrowheads="1"/>
              </p:cNvSpPr>
              <p:nvPr/>
            </p:nvSpPr>
            <p:spPr bwMode="auto">
              <a:xfrm>
                <a:off x="1981" y="3176"/>
                <a:ext cx="672" cy="136"/>
              </a:xfrm>
              <a:prstGeom prst="rect">
                <a:avLst/>
              </a:prstGeom>
              <a:solidFill>
                <a:srgbClr val="FFCC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200" b="1">
                    <a:solidFill>
                      <a:srgbClr val="000000"/>
                    </a:solidFill>
                    <a:ea typeface="ＭＳ Ｐゴシック" panose="020B0600070205080204" pitchFamily="34" charset="-128"/>
                  </a:rPr>
                  <a:t>Proliferation</a:t>
                </a:r>
                <a:endParaRPr lang="en-US" altLang="en-US" sz="1000" b="1">
                  <a:solidFill>
                    <a:srgbClr val="000000"/>
                  </a:solidFill>
                  <a:ea typeface="ＭＳ Ｐゴシック" panose="020B0600070205080204" pitchFamily="34" charset="-128"/>
                </a:endParaRPr>
              </a:p>
            </p:txBody>
          </p:sp>
          <p:sp>
            <p:nvSpPr>
              <p:cNvPr id="88090" name="Rectangle 45"/>
              <p:cNvSpPr>
                <a:spLocks noChangeArrowheads="1"/>
              </p:cNvSpPr>
              <p:nvPr/>
            </p:nvSpPr>
            <p:spPr bwMode="auto">
              <a:xfrm>
                <a:off x="2712" y="3176"/>
                <a:ext cx="531" cy="136"/>
              </a:xfrm>
              <a:prstGeom prst="rect">
                <a:avLst/>
              </a:prstGeom>
              <a:solidFill>
                <a:srgbClr val="FFCC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200" b="1">
                    <a:solidFill>
                      <a:srgbClr val="000000"/>
                    </a:solidFill>
                    <a:ea typeface="ＭＳ Ｐゴシック" panose="020B0600070205080204" pitchFamily="34" charset="-128"/>
                  </a:rPr>
                  <a:t>Adhesion</a:t>
                </a:r>
                <a:endParaRPr lang="en-US" altLang="en-US" sz="1000" b="1">
                  <a:solidFill>
                    <a:srgbClr val="000000"/>
                  </a:solidFill>
                  <a:ea typeface="ＭＳ Ｐゴシック" panose="020B0600070205080204" pitchFamily="34" charset="-128"/>
                </a:endParaRPr>
              </a:p>
            </p:txBody>
          </p:sp>
          <p:sp>
            <p:nvSpPr>
              <p:cNvPr id="88091" name="Rectangle 46"/>
              <p:cNvSpPr>
                <a:spLocks noChangeArrowheads="1"/>
              </p:cNvSpPr>
              <p:nvPr/>
            </p:nvSpPr>
            <p:spPr bwMode="auto">
              <a:xfrm>
                <a:off x="3301" y="3168"/>
                <a:ext cx="576" cy="144"/>
              </a:xfrm>
              <a:prstGeom prst="rect">
                <a:avLst/>
              </a:prstGeom>
              <a:solidFill>
                <a:srgbClr val="FFCC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200" b="1">
                    <a:solidFill>
                      <a:srgbClr val="000000"/>
                    </a:solidFill>
                    <a:ea typeface="ＭＳ Ｐゴシック" panose="020B0600070205080204" pitchFamily="34" charset="-128"/>
                  </a:rPr>
                  <a:t>Migration</a:t>
                </a:r>
                <a:endParaRPr lang="en-US" altLang="en-US" sz="1000" b="1">
                  <a:solidFill>
                    <a:srgbClr val="000000"/>
                  </a:solidFill>
                  <a:ea typeface="ＭＳ Ｐゴシック" panose="020B0600070205080204" pitchFamily="34" charset="-128"/>
                </a:endParaRPr>
              </a:p>
            </p:txBody>
          </p:sp>
          <p:sp>
            <p:nvSpPr>
              <p:cNvPr id="88092" name="Rectangle 47"/>
              <p:cNvSpPr>
                <a:spLocks noChangeArrowheads="1"/>
              </p:cNvSpPr>
              <p:nvPr/>
            </p:nvSpPr>
            <p:spPr bwMode="auto">
              <a:xfrm>
                <a:off x="3936" y="3168"/>
                <a:ext cx="576" cy="144"/>
              </a:xfrm>
              <a:prstGeom prst="rect">
                <a:avLst/>
              </a:prstGeom>
              <a:solidFill>
                <a:srgbClr val="FFCC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200" b="1">
                    <a:solidFill>
                      <a:srgbClr val="000000"/>
                    </a:solidFill>
                    <a:ea typeface="ＭＳ Ｐゴシック" panose="020B0600070205080204" pitchFamily="34" charset="-128"/>
                  </a:rPr>
                  <a:t>Survival</a:t>
                </a:r>
                <a:endParaRPr lang="en-US" altLang="en-US" sz="1000" b="1">
                  <a:solidFill>
                    <a:srgbClr val="000000"/>
                  </a:solidFill>
                  <a:ea typeface="ＭＳ Ｐゴシック" panose="020B0600070205080204" pitchFamily="34" charset="-128"/>
                </a:endParaRPr>
              </a:p>
            </p:txBody>
          </p:sp>
        </p:grpSp>
        <p:sp>
          <p:nvSpPr>
            <p:cNvPr id="88083" name="Line 49"/>
            <p:cNvSpPr>
              <a:spLocks noChangeShapeType="1"/>
            </p:cNvSpPr>
            <p:nvPr/>
          </p:nvSpPr>
          <p:spPr bwMode="auto">
            <a:xfrm flipH="1">
              <a:off x="1632" y="2285"/>
              <a:ext cx="1104" cy="609"/>
            </a:xfrm>
            <a:prstGeom prst="line">
              <a:avLst/>
            </a:prstGeom>
            <a:noFill/>
            <a:ln w="19050">
              <a:solidFill>
                <a:srgbClr val="FFFF00"/>
              </a:solidFill>
              <a:round/>
              <a:headEnd/>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88084" name="Line 50"/>
            <p:cNvSpPr>
              <a:spLocks noChangeShapeType="1"/>
            </p:cNvSpPr>
            <p:nvPr/>
          </p:nvSpPr>
          <p:spPr bwMode="auto">
            <a:xfrm flipH="1">
              <a:off x="2504" y="2314"/>
              <a:ext cx="375" cy="574"/>
            </a:xfrm>
            <a:prstGeom prst="line">
              <a:avLst/>
            </a:prstGeom>
            <a:noFill/>
            <a:ln w="19050">
              <a:solidFill>
                <a:srgbClr val="FFFF00"/>
              </a:solidFill>
              <a:round/>
              <a:headEnd/>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88085" name="Line 51"/>
            <p:cNvSpPr>
              <a:spLocks noChangeShapeType="1"/>
            </p:cNvSpPr>
            <p:nvPr/>
          </p:nvSpPr>
          <p:spPr bwMode="auto">
            <a:xfrm>
              <a:off x="3103" y="2336"/>
              <a:ext cx="76" cy="574"/>
            </a:xfrm>
            <a:prstGeom prst="line">
              <a:avLst/>
            </a:prstGeom>
            <a:noFill/>
            <a:ln w="19050">
              <a:solidFill>
                <a:srgbClr val="FFFF00"/>
              </a:solidFill>
              <a:round/>
              <a:headEnd/>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88086" name="Line 52"/>
            <p:cNvSpPr>
              <a:spLocks noChangeShapeType="1"/>
            </p:cNvSpPr>
            <p:nvPr/>
          </p:nvSpPr>
          <p:spPr bwMode="auto">
            <a:xfrm>
              <a:off x="3280" y="2304"/>
              <a:ext cx="486" cy="574"/>
            </a:xfrm>
            <a:prstGeom prst="line">
              <a:avLst/>
            </a:prstGeom>
            <a:noFill/>
            <a:ln w="19050">
              <a:solidFill>
                <a:srgbClr val="FFFF00"/>
              </a:solidFill>
              <a:round/>
              <a:headEnd/>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88087" name="Line 53"/>
            <p:cNvSpPr>
              <a:spLocks noChangeShapeType="1"/>
            </p:cNvSpPr>
            <p:nvPr/>
          </p:nvSpPr>
          <p:spPr bwMode="auto">
            <a:xfrm>
              <a:off x="3342" y="2211"/>
              <a:ext cx="1057" cy="675"/>
            </a:xfrm>
            <a:prstGeom prst="line">
              <a:avLst/>
            </a:prstGeom>
            <a:noFill/>
            <a:ln w="19050">
              <a:solidFill>
                <a:srgbClr val="FFFF00"/>
              </a:solidFill>
              <a:round/>
              <a:headEnd/>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sp>
        <p:nvSpPr>
          <p:cNvPr id="88068" name="Text Box 54"/>
          <p:cNvSpPr txBox="1">
            <a:spLocks noChangeArrowheads="1"/>
          </p:cNvSpPr>
          <p:nvPr/>
        </p:nvSpPr>
        <p:spPr bwMode="auto">
          <a:xfrm>
            <a:off x="609600" y="1219200"/>
            <a:ext cx="777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50000"/>
              </a:spcBef>
              <a:spcAft>
                <a:spcPct val="0"/>
              </a:spcAft>
            </a:pPr>
            <a:r>
              <a:rPr lang="en-US" altLang="en-US" sz="1600" b="1">
                <a:solidFill>
                  <a:srgbClr val="000000"/>
                </a:solidFill>
                <a:ea typeface="ＭＳ Ｐゴシック" panose="020B0600070205080204" pitchFamily="34" charset="-128"/>
              </a:rPr>
              <a:t>Phosphorylation, and subsequent activation of Abl only occurs when it interacts with a receptor that was activated by binding of the ligand.</a:t>
            </a:r>
          </a:p>
          <a:p>
            <a:pPr algn="just" eaLnBrk="0" fontAlgn="base" hangingPunct="0">
              <a:spcBef>
                <a:spcPct val="50000"/>
              </a:spcBef>
              <a:spcAft>
                <a:spcPct val="0"/>
              </a:spcAft>
            </a:pPr>
            <a:r>
              <a:rPr lang="en-US" altLang="en-US" sz="1600" b="1">
                <a:solidFill>
                  <a:srgbClr val="000000"/>
                </a:solidFill>
                <a:ea typeface="ＭＳ Ｐゴシック" panose="020B0600070205080204" pitchFamily="34" charset="-128"/>
              </a:rPr>
              <a:t>Cellular responses of the proto-oncogene Abl occur in a controlled manner only in response to extracellular stimuli binding to receptors.</a:t>
            </a:r>
          </a:p>
        </p:txBody>
      </p:sp>
    </p:spTree>
    <p:extLst>
      <p:ext uri="{BB962C8B-B14F-4D97-AF65-F5344CB8AC3E}">
        <p14:creationId xmlns:p14="http://schemas.microsoft.com/office/powerpoint/2010/main" val="1566518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304800"/>
            <a:ext cx="7772400" cy="609600"/>
          </a:xfrm>
        </p:spPr>
        <p:txBody>
          <a:bodyPr/>
          <a:lstStyle/>
          <a:p>
            <a:r>
              <a:rPr lang="en-US" altLang="en-US" sz="2400" smtClean="0">
                <a:solidFill>
                  <a:srgbClr val="C00000"/>
                </a:solidFill>
                <a:ea typeface="ＭＳ Ｐゴシック" panose="020B0600070205080204" pitchFamily="34" charset="-128"/>
              </a:rPr>
              <a:t>Activation of Oncogenes: </a:t>
            </a:r>
            <a:br>
              <a:rPr lang="en-US" altLang="en-US" sz="2400" smtClean="0">
                <a:solidFill>
                  <a:srgbClr val="C00000"/>
                </a:solidFill>
                <a:ea typeface="ＭＳ Ｐゴシック" panose="020B0600070205080204" pitchFamily="34" charset="-128"/>
              </a:rPr>
            </a:br>
            <a:r>
              <a:rPr lang="en-US" altLang="en-US" sz="2400" smtClean="0">
                <a:solidFill>
                  <a:srgbClr val="C00000"/>
                </a:solidFill>
                <a:ea typeface="ＭＳ Ｐゴシック" panose="020B0600070205080204" pitchFamily="34" charset="-128"/>
              </a:rPr>
              <a:t>Aberrant action of the BCR-Abl Translocation Product</a:t>
            </a:r>
          </a:p>
        </p:txBody>
      </p:sp>
      <p:grpSp>
        <p:nvGrpSpPr>
          <p:cNvPr id="89091" name="Group 1"/>
          <p:cNvGrpSpPr>
            <a:grpSpLocks/>
          </p:cNvGrpSpPr>
          <p:nvPr/>
        </p:nvGrpSpPr>
        <p:grpSpPr bwMode="auto">
          <a:xfrm>
            <a:off x="1600200" y="2209800"/>
            <a:ext cx="6265863" cy="4227513"/>
            <a:chOff x="1676400" y="1411288"/>
            <a:chExt cx="6265863" cy="4227512"/>
          </a:xfrm>
        </p:grpSpPr>
        <p:sp>
          <p:nvSpPr>
            <p:cNvPr id="89093" name="Line 3"/>
            <p:cNvSpPr>
              <a:spLocks noChangeShapeType="1"/>
            </p:cNvSpPr>
            <p:nvPr/>
          </p:nvSpPr>
          <p:spPr bwMode="auto">
            <a:xfrm>
              <a:off x="1830388" y="1966913"/>
              <a:ext cx="5484812"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89094" name="Line 4"/>
            <p:cNvSpPr>
              <a:spLocks noChangeShapeType="1"/>
            </p:cNvSpPr>
            <p:nvPr/>
          </p:nvSpPr>
          <p:spPr bwMode="auto">
            <a:xfrm>
              <a:off x="1830388" y="2087563"/>
              <a:ext cx="5484812" cy="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nvGrpSpPr>
            <p:cNvPr id="89095" name="Group 5"/>
            <p:cNvGrpSpPr>
              <a:grpSpLocks/>
            </p:cNvGrpSpPr>
            <p:nvPr/>
          </p:nvGrpSpPr>
          <p:grpSpPr bwMode="auto">
            <a:xfrm>
              <a:off x="2797175" y="1571625"/>
              <a:ext cx="214313" cy="930275"/>
              <a:chOff x="1442" y="1671"/>
              <a:chExt cx="135" cy="586"/>
            </a:xfrm>
          </p:grpSpPr>
          <p:sp>
            <p:nvSpPr>
              <p:cNvPr id="89162" name="AutoShape 6"/>
              <p:cNvSpPr>
                <a:spLocks noChangeArrowheads="1"/>
              </p:cNvSpPr>
              <p:nvPr/>
            </p:nvSpPr>
            <p:spPr bwMode="auto">
              <a:xfrm rot="5400000">
                <a:off x="1190" y="1923"/>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endParaRPr lang="en-US" altLang="en-US" sz="1600" b="1">
                  <a:solidFill>
                    <a:srgbClr val="FFFF00"/>
                  </a:solidFill>
                  <a:ea typeface="ＭＳ Ｐゴシック" panose="020B0600070205080204" pitchFamily="34" charset="-128"/>
                </a:endParaRPr>
              </a:p>
            </p:txBody>
          </p:sp>
          <p:sp>
            <p:nvSpPr>
              <p:cNvPr id="89163" name="AutoShape 7"/>
              <p:cNvSpPr>
                <a:spLocks noChangeArrowheads="1"/>
              </p:cNvSpPr>
              <p:nvPr/>
            </p:nvSpPr>
            <p:spPr bwMode="auto">
              <a:xfrm rot="-5400000">
                <a:off x="1258" y="1938"/>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900" b="1">
                    <a:solidFill>
                      <a:srgbClr val="000000"/>
                    </a:solidFill>
                    <a:ea typeface="ＭＳ Ｐゴシック" panose="020B0600070205080204" pitchFamily="34" charset="-128"/>
                  </a:rPr>
                  <a:t>Receptor</a:t>
                </a:r>
              </a:p>
            </p:txBody>
          </p:sp>
        </p:grpSp>
        <p:grpSp>
          <p:nvGrpSpPr>
            <p:cNvPr id="89096" name="Group 8"/>
            <p:cNvGrpSpPr>
              <a:grpSpLocks/>
            </p:cNvGrpSpPr>
            <p:nvPr/>
          </p:nvGrpSpPr>
          <p:grpSpPr bwMode="auto">
            <a:xfrm>
              <a:off x="3594100" y="1414463"/>
              <a:ext cx="415925" cy="1101725"/>
              <a:chOff x="1352" y="900"/>
              <a:chExt cx="262" cy="694"/>
            </a:xfrm>
          </p:grpSpPr>
          <p:grpSp>
            <p:nvGrpSpPr>
              <p:cNvPr id="89158" name="Group 9"/>
              <p:cNvGrpSpPr>
                <a:grpSpLocks/>
              </p:cNvGrpSpPr>
              <p:nvPr/>
            </p:nvGrpSpPr>
            <p:grpSpPr bwMode="auto">
              <a:xfrm>
                <a:off x="1401" y="1008"/>
                <a:ext cx="135" cy="586"/>
                <a:chOff x="1442" y="1671"/>
                <a:chExt cx="135" cy="586"/>
              </a:xfrm>
            </p:grpSpPr>
            <p:sp>
              <p:nvSpPr>
                <p:cNvPr id="89160" name="AutoShape 10"/>
                <p:cNvSpPr>
                  <a:spLocks noChangeArrowheads="1"/>
                </p:cNvSpPr>
                <p:nvPr/>
              </p:nvSpPr>
              <p:spPr bwMode="auto">
                <a:xfrm rot="5400000">
                  <a:off x="1190" y="1923"/>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endParaRPr lang="en-US" altLang="en-US" sz="1600" b="1">
                    <a:solidFill>
                      <a:srgbClr val="FFFF00"/>
                    </a:solidFill>
                    <a:ea typeface="ＭＳ Ｐゴシック" panose="020B0600070205080204" pitchFamily="34" charset="-128"/>
                  </a:endParaRPr>
                </a:p>
              </p:txBody>
            </p:sp>
            <p:sp>
              <p:nvSpPr>
                <p:cNvPr id="89161" name="AutoShape 11"/>
                <p:cNvSpPr>
                  <a:spLocks noChangeArrowheads="1"/>
                </p:cNvSpPr>
                <p:nvPr/>
              </p:nvSpPr>
              <p:spPr bwMode="auto">
                <a:xfrm rot="-5400000">
                  <a:off x="1258" y="1938"/>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900" b="1">
                      <a:solidFill>
                        <a:srgbClr val="000000"/>
                      </a:solidFill>
                      <a:ea typeface="ＭＳ Ｐゴシック" panose="020B0600070205080204" pitchFamily="34" charset="-128"/>
                    </a:rPr>
                    <a:t>Receptor</a:t>
                  </a:r>
                </a:p>
              </p:txBody>
            </p:sp>
          </p:grpSp>
          <p:sp>
            <p:nvSpPr>
              <p:cNvPr id="89159" name="AutoShape 12"/>
              <p:cNvSpPr>
                <a:spLocks noChangeArrowheads="1"/>
              </p:cNvSpPr>
              <p:nvPr/>
            </p:nvSpPr>
            <p:spPr bwMode="auto">
              <a:xfrm>
                <a:off x="1352" y="900"/>
                <a:ext cx="262" cy="161"/>
              </a:xfrm>
              <a:prstGeom prst="hexagon">
                <a:avLst>
                  <a:gd name="adj" fmla="val 40683"/>
                  <a:gd name="vf" fmla="val 115470"/>
                </a:avLst>
              </a:prstGeom>
              <a:solidFill>
                <a:srgbClr val="FF66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900" b="1">
                    <a:solidFill>
                      <a:srgbClr val="000000"/>
                    </a:solidFill>
                    <a:ea typeface="ＭＳ Ｐゴシック" panose="020B0600070205080204" pitchFamily="34" charset="-128"/>
                  </a:rPr>
                  <a:t>Ligand</a:t>
                </a:r>
                <a:endParaRPr lang="en-US" altLang="en-US" sz="1600" b="1">
                  <a:solidFill>
                    <a:srgbClr val="FFFF00"/>
                  </a:solidFill>
                  <a:ea typeface="ＭＳ Ｐゴシック" panose="020B0600070205080204" pitchFamily="34" charset="-128"/>
                </a:endParaRPr>
              </a:p>
            </p:txBody>
          </p:sp>
        </p:grpSp>
        <p:sp>
          <p:nvSpPr>
            <p:cNvPr id="89097" name="Line 13"/>
            <p:cNvSpPr>
              <a:spLocks noChangeShapeType="1"/>
            </p:cNvSpPr>
            <p:nvPr/>
          </p:nvSpPr>
          <p:spPr bwMode="auto">
            <a:xfrm>
              <a:off x="3133725" y="2279651"/>
              <a:ext cx="449263" cy="0"/>
            </a:xfrm>
            <a:prstGeom prst="line">
              <a:avLst/>
            </a:prstGeom>
            <a:noFill/>
            <a:ln w="19050">
              <a:solidFill>
                <a:srgbClr val="FFFF00"/>
              </a:solidFill>
              <a:round/>
              <a:headEnd/>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89098" name="Line 14"/>
            <p:cNvSpPr>
              <a:spLocks noChangeShapeType="1"/>
            </p:cNvSpPr>
            <p:nvPr/>
          </p:nvSpPr>
          <p:spPr bwMode="auto">
            <a:xfrm>
              <a:off x="4014788" y="2282826"/>
              <a:ext cx="449262" cy="0"/>
            </a:xfrm>
            <a:prstGeom prst="line">
              <a:avLst/>
            </a:prstGeom>
            <a:noFill/>
            <a:ln w="19050">
              <a:solidFill>
                <a:srgbClr val="FFFF00"/>
              </a:solidFill>
              <a:round/>
              <a:headEnd/>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nvGrpSpPr>
            <p:cNvPr id="89099" name="Group 16"/>
            <p:cNvGrpSpPr>
              <a:grpSpLocks/>
            </p:cNvGrpSpPr>
            <p:nvPr/>
          </p:nvGrpSpPr>
          <p:grpSpPr bwMode="auto">
            <a:xfrm>
              <a:off x="4537075" y="1411288"/>
              <a:ext cx="415925" cy="1101725"/>
              <a:chOff x="1352" y="900"/>
              <a:chExt cx="262" cy="694"/>
            </a:xfrm>
          </p:grpSpPr>
          <p:grpSp>
            <p:nvGrpSpPr>
              <p:cNvPr id="89154" name="Group 17"/>
              <p:cNvGrpSpPr>
                <a:grpSpLocks/>
              </p:cNvGrpSpPr>
              <p:nvPr/>
            </p:nvGrpSpPr>
            <p:grpSpPr bwMode="auto">
              <a:xfrm>
                <a:off x="1401" y="1008"/>
                <a:ext cx="135" cy="586"/>
                <a:chOff x="1442" y="1671"/>
                <a:chExt cx="135" cy="586"/>
              </a:xfrm>
            </p:grpSpPr>
            <p:sp>
              <p:nvSpPr>
                <p:cNvPr id="89156" name="AutoShape 18"/>
                <p:cNvSpPr>
                  <a:spLocks noChangeArrowheads="1"/>
                </p:cNvSpPr>
                <p:nvPr/>
              </p:nvSpPr>
              <p:spPr bwMode="auto">
                <a:xfrm rot="5400000">
                  <a:off x="1190" y="1923"/>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endParaRPr lang="en-US" altLang="en-US" sz="1600" b="1">
                    <a:solidFill>
                      <a:srgbClr val="FFFF00"/>
                    </a:solidFill>
                    <a:ea typeface="ＭＳ Ｐゴシック" panose="020B0600070205080204" pitchFamily="34" charset="-128"/>
                  </a:endParaRPr>
                </a:p>
              </p:txBody>
            </p:sp>
            <p:sp>
              <p:nvSpPr>
                <p:cNvPr id="89157" name="AutoShape 19"/>
                <p:cNvSpPr>
                  <a:spLocks noChangeArrowheads="1"/>
                </p:cNvSpPr>
                <p:nvPr/>
              </p:nvSpPr>
              <p:spPr bwMode="auto">
                <a:xfrm rot="-5400000">
                  <a:off x="1258" y="1938"/>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900" b="1">
                      <a:solidFill>
                        <a:srgbClr val="000000"/>
                      </a:solidFill>
                      <a:ea typeface="ＭＳ Ｐゴシック" panose="020B0600070205080204" pitchFamily="34" charset="-128"/>
                    </a:rPr>
                    <a:t>Receptor</a:t>
                  </a:r>
                </a:p>
              </p:txBody>
            </p:sp>
          </p:grpSp>
          <p:sp>
            <p:nvSpPr>
              <p:cNvPr id="89155" name="AutoShape 20"/>
              <p:cNvSpPr>
                <a:spLocks noChangeArrowheads="1"/>
              </p:cNvSpPr>
              <p:nvPr/>
            </p:nvSpPr>
            <p:spPr bwMode="auto">
              <a:xfrm>
                <a:off x="1352" y="900"/>
                <a:ext cx="262" cy="161"/>
              </a:xfrm>
              <a:prstGeom prst="hexagon">
                <a:avLst>
                  <a:gd name="adj" fmla="val 40683"/>
                  <a:gd name="vf" fmla="val 115470"/>
                </a:avLst>
              </a:prstGeom>
              <a:solidFill>
                <a:srgbClr val="FF66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900" b="1">
                    <a:solidFill>
                      <a:srgbClr val="000000"/>
                    </a:solidFill>
                    <a:ea typeface="ＭＳ Ｐゴシック" panose="020B0600070205080204" pitchFamily="34" charset="-128"/>
                  </a:rPr>
                  <a:t>Ligand</a:t>
                </a:r>
                <a:endParaRPr lang="en-US" altLang="en-US" sz="1600" b="1">
                  <a:solidFill>
                    <a:srgbClr val="FFFF00"/>
                  </a:solidFill>
                  <a:ea typeface="ＭＳ Ｐゴシック" panose="020B0600070205080204" pitchFamily="34" charset="-128"/>
                </a:endParaRPr>
              </a:p>
            </p:txBody>
          </p:sp>
        </p:grpSp>
        <p:sp>
          <p:nvSpPr>
            <p:cNvPr id="89100" name="Line 22"/>
            <p:cNvSpPr>
              <a:spLocks noChangeShapeType="1"/>
            </p:cNvSpPr>
            <p:nvPr/>
          </p:nvSpPr>
          <p:spPr bwMode="auto">
            <a:xfrm>
              <a:off x="5265738" y="2282826"/>
              <a:ext cx="449262" cy="0"/>
            </a:xfrm>
            <a:prstGeom prst="line">
              <a:avLst/>
            </a:prstGeom>
            <a:noFill/>
            <a:ln w="19050">
              <a:solidFill>
                <a:srgbClr val="FFFF00"/>
              </a:solidFill>
              <a:round/>
              <a:headEnd/>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nvGrpSpPr>
            <p:cNvPr id="89101" name="Group 24"/>
            <p:cNvGrpSpPr>
              <a:grpSpLocks/>
            </p:cNvGrpSpPr>
            <p:nvPr/>
          </p:nvGrpSpPr>
          <p:grpSpPr bwMode="auto">
            <a:xfrm>
              <a:off x="5991225" y="1412875"/>
              <a:ext cx="415925" cy="1101725"/>
              <a:chOff x="1352" y="900"/>
              <a:chExt cx="262" cy="694"/>
            </a:xfrm>
          </p:grpSpPr>
          <p:grpSp>
            <p:nvGrpSpPr>
              <p:cNvPr id="89150" name="Group 25"/>
              <p:cNvGrpSpPr>
                <a:grpSpLocks/>
              </p:cNvGrpSpPr>
              <p:nvPr/>
            </p:nvGrpSpPr>
            <p:grpSpPr bwMode="auto">
              <a:xfrm>
                <a:off x="1401" y="1008"/>
                <a:ext cx="135" cy="586"/>
                <a:chOff x="1442" y="1671"/>
                <a:chExt cx="135" cy="586"/>
              </a:xfrm>
            </p:grpSpPr>
            <p:sp>
              <p:nvSpPr>
                <p:cNvPr id="89152" name="AutoShape 26"/>
                <p:cNvSpPr>
                  <a:spLocks noChangeArrowheads="1"/>
                </p:cNvSpPr>
                <p:nvPr/>
              </p:nvSpPr>
              <p:spPr bwMode="auto">
                <a:xfrm rot="5400000">
                  <a:off x="1190" y="1923"/>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endParaRPr lang="en-US" altLang="en-US" sz="1600" b="1">
                    <a:solidFill>
                      <a:srgbClr val="FFFF00"/>
                    </a:solidFill>
                    <a:ea typeface="ＭＳ Ｐゴシック" panose="020B0600070205080204" pitchFamily="34" charset="-128"/>
                  </a:endParaRPr>
                </a:p>
              </p:txBody>
            </p:sp>
            <p:sp>
              <p:nvSpPr>
                <p:cNvPr id="89153" name="AutoShape 27"/>
                <p:cNvSpPr>
                  <a:spLocks noChangeArrowheads="1"/>
                </p:cNvSpPr>
                <p:nvPr/>
              </p:nvSpPr>
              <p:spPr bwMode="auto">
                <a:xfrm rot="-5400000">
                  <a:off x="1258" y="1938"/>
                  <a:ext cx="571" cy="67"/>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900" b="1">
                      <a:solidFill>
                        <a:srgbClr val="000000"/>
                      </a:solidFill>
                      <a:ea typeface="ＭＳ Ｐゴシック" panose="020B0600070205080204" pitchFamily="34" charset="-128"/>
                    </a:rPr>
                    <a:t>Receptor</a:t>
                  </a:r>
                </a:p>
              </p:txBody>
            </p:sp>
          </p:grpSp>
          <p:sp>
            <p:nvSpPr>
              <p:cNvPr id="89151" name="AutoShape 28"/>
              <p:cNvSpPr>
                <a:spLocks noChangeArrowheads="1"/>
              </p:cNvSpPr>
              <p:nvPr/>
            </p:nvSpPr>
            <p:spPr bwMode="auto">
              <a:xfrm>
                <a:off x="1352" y="900"/>
                <a:ext cx="262" cy="161"/>
              </a:xfrm>
              <a:prstGeom prst="hexagon">
                <a:avLst>
                  <a:gd name="adj" fmla="val 40683"/>
                  <a:gd name="vf" fmla="val 115470"/>
                </a:avLst>
              </a:prstGeom>
              <a:solidFill>
                <a:srgbClr val="FF66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900" b="1">
                    <a:solidFill>
                      <a:srgbClr val="000000"/>
                    </a:solidFill>
                    <a:ea typeface="ＭＳ Ｐゴシック" panose="020B0600070205080204" pitchFamily="34" charset="-128"/>
                  </a:rPr>
                  <a:t>Ligand</a:t>
                </a:r>
                <a:endParaRPr lang="en-US" altLang="en-US" sz="1600" b="1">
                  <a:solidFill>
                    <a:srgbClr val="FFFF00"/>
                  </a:solidFill>
                  <a:ea typeface="ＭＳ Ｐゴシック" panose="020B0600070205080204" pitchFamily="34" charset="-128"/>
                </a:endParaRPr>
              </a:p>
            </p:txBody>
          </p:sp>
        </p:grpSp>
        <p:sp>
          <p:nvSpPr>
            <p:cNvPr id="89102" name="Line 33"/>
            <p:cNvSpPr>
              <a:spLocks noChangeShapeType="1"/>
            </p:cNvSpPr>
            <p:nvPr/>
          </p:nvSpPr>
          <p:spPr bwMode="auto">
            <a:xfrm flipV="1">
              <a:off x="3762375" y="2447926"/>
              <a:ext cx="628650" cy="404812"/>
            </a:xfrm>
            <a:prstGeom prst="line">
              <a:avLst/>
            </a:prstGeom>
            <a:noFill/>
            <a:ln w="19050">
              <a:solidFill>
                <a:srgbClr val="FFFF00"/>
              </a:solidFill>
              <a:round/>
              <a:headEnd/>
              <a:tailEnd type="triangl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nvGrpSpPr>
            <p:cNvPr id="89103" name="Group 66"/>
            <p:cNvGrpSpPr>
              <a:grpSpLocks/>
            </p:cNvGrpSpPr>
            <p:nvPr/>
          </p:nvGrpSpPr>
          <p:grpSpPr bwMode="auto">
            <a:xfrm>
              <a:off x="2913063" y="2944813"/>
              <a:ext cx="781050" cy="811212"/>
              <a:chOff x="1835" y="1838"/>
              <a:chExt cx="492" cy="511"/>
            </a:xfrm>
          </p:grpSpPr>
          <p:sp>
            <p:nvSpPr>
              <p:cNvPr id="89147" name="Oval 32"/>
              <p:cNvSpPr>
                <a:spLocks noChangeArrowheads="1"/>
              </p:cNvSpPr>
              <p:nvPr/>
            </p:nvSpPr>
            <p:spPr bwMode="auto">
              <a:xfrm>
                <a:off x="1835" y="2147"/>
                <a:ext cx="492" cy="20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Abl</a:t>
                </a:r>
              </a:p>
            </p:txBody>
          </p:sp>
          <p:sp>
            <p:nvSpPr>
              <p:cNvPr id="89148" name="AutoShape 34"/>
              <p:cNvSpPr>
                <a:spLocks noChangeArrowheads="1"/>
              </p:cNvSpPr>
              <p:nvPr/>
            </p:nvSpPr>
            <p:spPr bwMode="auto">
              <a:xfrm>
                <a:off x="1942" y="1838"/>
                <a:ext cx="316" cy="262"/>
              </a:xfrm>
              <a:prstGeom prst="octagon">
                <a:avLst>
                  <a:gd name="adj" fmla="val 29287"/>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BCR</a:t>
                </a:r>
              </a:p>
            </p:txBody>
          </p:sp>
          <p:sp>
            <p:nvSpPr>
              <p:cNvPr id="25636" name="Freeform 36"/>
              <p:cNvSpPr>
                <a:spLocks/>
              </p:cNvSpPr>
              <p:nvPr/>
            </p:nvSpPr>
            <p:spPr bwMode="auto">
              <a:xfrm>
                <a:off x="1856" y="2023"/>
                <a:ext cx="112" cy="160"/>
              </a:xfrm>
              <a:custGeom>
                <a:avLst/>
                <a:gdLst>
                  <a:gd name="T0" fmla="*/ 48 w 112"/>
                  <a:gd name="T1" fmla="*/ 160 h 160"/>
                  <a:gd name="T2" fmla="*/ 0 w 112"/>
                  <a:gd name="T3" fmla="*/ 96 h 160"/>
                  <a:gd name="T4" fmla="*/ 6 w 112"/>
                  <a:gd name="T5" fmla="*/ 59 h 160"/>
                  <a:gd name="T6" fmla="*/ 22 w 112"/>
                  <a:gd name="T7" fmla="*/ 54 h 160"/>
                  <a:gd name="T8" fmla="*/ 27 w 112"/>
                  <a:gd name="T9" fmla="*/ 32 h 160"/>
                  <a:gd name="T10" fmla="*/ 75 w 112"/>
                  <a:gd name="T11" fmla="*/ 0 h 160"/>
                  <a:gd name="T12" fmla="*/ 112 w 112"/>
                  <a:gd name="T13" fmla="*/ 6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160">
                    <a:moveTo>
                      <a:pt x="48" y="160"/>
                    </a:moveTo>
                    <a:cubicBezTo>
                      <a:pt x="22" y="134"/>
                      <a:pt x="11" y="127"/>
                      <a:pt x="0" y="96"/>
                    </a:cubicBezTo>
                    <a:cubicBezTo>
                      <a:pt x="2" y="83"/>
                      <a:pt x="0" y="70"/>
                      <a:pt x="6" y="59"/>
                    </a:cubicBezTo>
                    <a:cubicBezTo>
                      <a:pt x="8" y="54"/>
                      <a:pt x="18" y="58"/>
                      <a:pt x="22" y="54"/>
                    </a:cubicBezTo>
                    <a:cubicBezTo>
                      <a:pt x="26" y="48"/>
                      <a:pt x="22" y="38"/>
                      <a:pt x="27" y="32"/>
                    </a:cubicBezTo>
                    <a:cubicBezTo>
                      <a:pt x="35" y="19"/>
                      <a:pt x="61" y="5"/>
                      <a:pt x="75" y="0"/>
                    </a:cubicBezTo>
                    <a:cubicBezTo>
                      <a:pt x="101" y="7"/>
                      <a:pt x="88" y="6"/>
                      <a:pt x="112" y="6"/>
                    </a:cubicBezTo>
                  </a:path>
                </a:pathLst>
              </a:custGeom>
              <a:noFill/>
              <a:ln w="381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en-US" b="1">
                  <a:solidFill>
                    <a:srgbClr val="000000"/>
                  </a:solidFill>
                  <a:latin typeface="Comic Sans MS" panose="030F0702030302020204" pitchFamily="66" charset="0"/>
                </a:endParaRPr>
              </a:p>
            </p:txBody>
          </p:sp>
        </p:grpSp>
        <p:sp>
          <p:nvSpPr>
            <p:cNvPr id="89104" name="Text Box 40"/>
            <p:cNvSpPr txBox="1">
              <a:spLocks noChangeArrowheads="1"/>
            </p:cNvSpPr>
            <p:nvPr/>
          </p:nvSpPr>
          <p:spPr bwMode="auto">
            <a:xfrm>
              <a:off x="3792538" y="2286001"/>
              <a:ext cx="557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4400" b="1">
                  <a:solidFill>
                    <a:srgbClr val="FFFF00"/>
                  </a:solidFill>
                  <a:ea typeface="ＭＳ Ｐゴシック" panose="020B0600070205080204" pitchFamily="34" charset="-128"/>
                </a:rPr>
                <a:t>X</a:t>
              </a:r>
            </a:p>
          </p:txBody>
        </p:sp>
        <p:sp>
          <p:nvSpPr>
            <p:cNvPr id="89105" name="Line 41"/>
            <p:cNvSpPr>
              <a:spLocks noChangeShapeType="1"/>
            </p:cNvSpPr>
            <p:nvPr/>
          </p:nvSpPr>
          <p:spPr bwMode="auto">
            <a:xfrm>
              <a:off x="3703638" y="3349626"/>
              <a:ext cx="666750" cy="0"/>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nvGrpSpPr>
            <p:cNvPr id="89106" name="Group 65"/>
            <p:cNvGrpSpPr>
              <a:grpSpLocks/>
            </p:cNvGrpSpPr>
            <p:nvPr/>
          </p:nvGrpSpPr>
          <p:grpSpPr bwMode="auto">
            <a:xfrm>
              <a:off x="4495800" y="2941638"/>
              <a:ext cx="1247775" cy="819150"/>
              <a:chOff x="2953" y="1867"/>
              <a:chExt cx="786" cy="516"/>
            </a:xfrm>
          </p:grpSpPr>
          <p:grpSp>
            <p:nvGrpSpPr>
              <p:cNvPr id="89139" name="Group 48"/>
              <p:cNvGrpSpPr>
                <a:grpSpLocks/>
              </p:cNvGrpSpPr>
              <p:nvPr/>
            </p:nvGrpSpPr>
            <p:grpSpPr bwMode="auto">
              <a:xfrm>
                <a:off x="3242" y="1872"/>
                <a:ext cx="497" cy="511"/>
                <a:chOff x="1440" y="3195"/>
                <a:chExt cx="497" cy="511"/>
              </a:xfrm>
            </p:grpSpPr>
            <p:sp>
              <p:nvSpPr>
                <p:cNvPr id="89144" name="Oval 37"/>
                <p:cNvSpPr>
                  <a:spLocks noChangeArrowheads="1"/>
                </p:cNvSpPr>
                <p:nvPr/>
              </p:nvSpPr>
              <p:spPr bwMode="auto">
                <a:xfrm flipH="1">
                  <a:off x="1440" y="3504"/>
                  <a:ext cx="492" cy="20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Abl</a:t>
                  </a:r>
                </a:p>
              </p:txBody>
            </p:sp>
            <p:sp>
              <p:nvSpPr>
                <p:cNvPr id="89145" name="AutoShape 38"/>
                <p:cNvSpPr>
                  <a:spLocks noChangeArrowheads="1"/>
                </p:cNvSpPr>
                <p:nvPr/>
              </p:nvSpPr>
              <p:spPr bwMode="auto">
                <a:xfrm flipH="1">
                  <a:off x="1547" y="3195"/>
                  <a:ext cx="316" cy="262"/>
                </a:xfrm>
                <a:prstGeom prst="octagon">
                  <a:avLst>
                    <a:gd name="adj" fmla="val 29287"/>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BCR</a:t>
                  </a:r>
                </a:p>
              </p:txBody>
            </p:sp>
            <p:sp>
              <p:nvSpPr>
                <p:cNvPr id="25639" name="Freeform 39"/>
                <p:cNvSpPr>
                  <a:spLocks/>
                </p:cNvSpPr>
                <p:nvPr/>
              </p:nvSpPr>
              <p:spPr bwMode="auto">
                <a:xfrm flipH="1">
                  <a:off x="1825" y="3395"/>
                  <a:ext cx="112" cy="160"/>
                </a:xfrm>
                <a:custGeom>
                  <a:avLst/>
                  <a:gdLst>
                    <a:gd name="T0" fmla="*/ 48 w 112"/>
                    <a:gd name="T1" fmla="*/ 160 h 160"/>
                    <a:gd name="T2" fmla="*/ 0 w 112"/>
                    <a:gd name="T3" fmla="*/ 96 h 160"/>
                    <a:gd name="T4" fmla="*/ 6 w 112"/>
                    <a:gd name="T5" fmla="*/ 59 h 160"/>
                    <a:gd name="T6" fmla="*/ 22 w 112"/>
                    <a:gd name="T7" fmla="*/ 54 h 160"/>
                    <a:gd name="T8" fmla="*/ 27 w 112"/>
                    <a:gd name="T9" fmla="*/ 32 h 160"/>
                    <a:gd name="T10" fmla="*/ 75 w 112"/>
                    <a:gd name="T11" fmla="*/ 0 h 160"/>
                    <a:gd name="T12" fmla="*/ 112 w 112"/>
                    <a:gd name="T13" fmla="*/ 6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160">
                      <a:moveTo>
                        <a:pt x="48" y="160"/>
                      </a:moveTo>
                      <a:cubicBezTo>
                        <a:pt x="22" y="134"/>
                        <a:pt x="11" y="127"/>
                        <a:pt x="0" y="96"/>
                      </a:cubicBezTo>
                      <a:cubicBezTo>
                        <a:pt x="2" y="83"/>
                        <a:pt x="0" y="70"/>
                        <a:pt x="6" y="59"/>
                      </a:cubicBezTo>
                      <a:cubicBezTo>
                        <a:pt x="8" y="54"/>
                        <a:pt x="18" y="58"/>
                        <a:pt x="22" y="54"/>
                      </a:cubicBezTo>
                      <a:cubicBezTo>
                        <a:pt x="26" y="48"/>
                        <a:pt x="22" y="38"/>
                        <a:pt x="27" y="32"/>
                      </a:cubicBezTo>
                      <a:cubicBezTo>
                        <a:pt x="35" y="19"/>
                        <a:pt x="61" y="5"/>
                        <a:pt x="75" y="0"/>
                      </a:cubicBezTo>
                      <a:cubicBezTo>
                        <a:pt x="101" y="7"/>
                        <a:pt x="88" y="6"/>
                        <a:pt x="112" y="6"/>
                      </a:cubicBezTo>
                    </a:path>
                  </a:pathLst>
                </a:custGeom>
                <a:noFill/>
                <a:ln w="381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en-US" b="1">
                    <a:solidFill>
                      <a:srgbClr val="000000"/>
                    </a:solidFill>
                    <a:latin typeface="Comic Sans MS" panose="030F0702030302020204" pitchFamily="66" charset="0"/>
                  </a:endParaRPr>
                </a:p>
              </p:txBody>
            </p:sp>
          </p:grpSp>
          <p:grpSp>
            <p:nvGrpSpPr>
              <p:cNvPr id="89140" name="Group 49"/>
              <p:cNvGrpSpPr>
                <a:grpSpLocks/>
              </p:cNvGrpSpPr>
              <p:nvPr/>
            </p:nvGrpSpPr>
            <p:grpSpPr bwMode="auto">
              <a:xfrm>
                <a:off x="2953" y="1867"/>
                <a:ext cx="492" cy="511"/>
                <a:chOff x="2953" y="1867"/>
                <a:chExt cx="492" cy="511"/>
              </a:xfrm>
            </p:grpSpPr>
            <p:sp>
              <p:nvSpPr>
                <p:cNvPr id="89141" name="Oval 42"/>
                <p:cNvSpPr>
                  <a:spLocks noChangeArrowheads="1"/>
                </p:cNvSpPr>
                <p:nvPr/>
              </p:nvSpPr>
              <p:spPr bwMode="auto">
                <a:xfrm>
                  <a:off x="2953" y="2176"/>
                  <a:ext cx="492" cy="20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Abl</a:t>
                  </a:r>
                </a:p>
              </p:txBody>
            </p:sp>
            <p:sp>
              <p:nvSpPr>
                <p:cNvPr id="89142" name="AutoShape 43"/>
                <p:cNvSpPr>
                  <a:spLocks noChangeArrowheads="1"/>
                </p:cNvSpPr>
                <p:nvPr/>
              </p:nvSpPr>
              <p:spPr bwMode="auto">
                <a:xfrm>
                  <a:off x="3060" y="1867"/>
                  <a:ext cx="316" cy="262"/>
                </a:xfrm>
                <a:prstGeom prst="octagon">
                  <a:avLst>
                    <a:gd name="adj" fmla="val 29287"/>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BCR</a:t>
                  </a:r>
                </a:p>
              </p:txBody>
            </p:sp>
            <p:sp>
              <p:nvSpPr>
                <p:cNvPr id="25644" name="Freeform 44"/>
                <p:cNvSpPr>
                  <a:spLocks/>
                </p:cNvSpPr>
                <p:nvPr/>
              </p:nvSpPr>
              <p:spPr bwMode="auto">
                <a:xfrm>
                  <a:off x="2974" y="2052"/>
                  <a:ext cx="112" cy="160"/>
                </a:xfrm>
                <a:custGeom>
                  <a:avLst/>
                  <a:gdLst>
                    <a:gd name="T0" fmla="*/ 48 w 112"/>
                    <a:gd name="T1" fmla="*/ 160 h 160"/>
                    <a:gd name="T2" fmla="*/ 0 w 112"/>
                    <a:gd name="T3" fmla="*/ 96 h 160"/>
                    <a:gd name="T4" fmla="*/ 6 w 112"/>
                    <a:gd name="T5" fmla="*/ 59 h 160"/>
                    <a:gd name="T6" fmla="*/ 22 w 112"/>
                    <a:gd name="T7" fmla="*/ 54 h 160"/>
                    <a:gd name="T8" fmla="*/ 27 w 112"/>
                    <a:gd name="T9" fmla="*/ 32 h 160"/>
                    <a:gd name="T10" fmla="*/ 75 w 112"/>
                    <a:gd name="T11" fmla="*/ 0 h 160"/>
                    <a:gd name="T12" fmla="*/ 112 w 112"/>
                    <a:gd name="T13" fmla="*/ 6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160">
                      <a:moveTo>
                        <a:pt x="48" y="160"/>
                      </a:moveTo>
                      <a:cubicBezTo>
                        <a:pt x="22" y="134"/>
                        <a:pt x="11" y="127"/>
                        <a:pt x="0" y="96"/>
                      </a:cubicBezTo>
                      <a:cubicBezTo>
                        <a:pt x="2" y="83"/>
                        <a:pt x="0" y="70"/>
                        <a:pt x="6" y="59"/>
                      </a:cubicBezTo>
                      <a:cubicBezTo>
                        <a:pt x="8" y="54"/>
                        <a:pt x="18" y="58"/>
                        <a:pt x="22" y="54"/>
                      </a:cubicBezTo>
                      <a:cubicBezTo>
                        <a:pt x="26" y="48"/>
                        <a:pt x="22" y="38"/>
                        <a:pt x="27" y="32"/>
                      </a:cubicBezTo>
                      <a:cubicBezTo>
                        <a:pt x="35" y="19"/>
                        <a:pt x="61" y="5"/>
                        <a:pt x="75" y="0"/>
                      </a:cubicBezTo>
                      <a:cubicBezTo>
                        <a:pt x="101" y="7"/>
                        <a:pt x="88" y="6"/>
                        <a:pt x="112" y="6"/>
                      </a:cubicBezTo>
                    </a:path>
                  </a:pathLst>
                </a:custGeom>
                <a:noFill/>
                <a:ln w="381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en-US" b="1">
                    <a:solidFill>
                      <a:srgbClr val="000000"/>
                    </a:solidFill>
                    <a:latin typeface="Comic Sans MS" panose="030F0702030302020204" pitchFamily="66" charset="0"/>
                  </a:endParaRPr>
                </a:p>
              </p:txBody>
            </p:sp>
          </p:grpSp>
        </p:grpSp>
        <p:grpSp>
          <p:nvGrpSpPr>
            <p:cNvPr id="89107" name="Group 63"/>
            <p:cNvGrpSpPr>
              <a:grpSpLocks/>
            </p:cNvGrpSpPr>
            <p:nvPr/>
          </p:nvGrpSpPr>
          <p:grpSpPr bwMode="auto">
            <a:xfrm>
              <a:off x="6683375" y="2952750"/>
              <a:ext cx="1258888" cy="796925"/>
              <a:chOff x="3889" y="1920"/>
              <a:chExt cx="793" cy="502"/>
            </a:xfrm>
          </p:grpSpPr>
          <p:grpSp>
            <p:nvGrpSpPr>
              <p:cNvPr id="89127" name="Group 50"/>
              <p:cNvGrpSpPr>
                <a:grpSpLocks/>
              </p:cNvGrpSpPr>
              <p:nvPr/>
            </p:nvGrpSpPr>
            <p:grpSpPr bwMode="auto">
              <a:xfrm flipH="1">
                <a:off x="4176" y="1920"/>
                <a:ext cx="506" cy="501"/>
                <a:chOff x="3621" y="2715"/>
                <a:chExt cx="506" cy="501"/>
              </a:xfrm>
            </p:grpSpPr>
            <p:grpSp>
              <p:nvGrpSpPr>
                <p:cNvPr id="89134" name="Group 29"/>
                <p:cNvGrpSpPr>
                  <a:grpSpLocks/>
                </p:cNvGrpSpPr>
                <p:nvPr/>
              </p:nvGrpSpPr>
              <p:grpSpPr bwMode="auto">
                <a:xfrm>
                  <a:off x="3635" y="2976"/>
                  <a:ext cx="492" cy="240"/>
                  <a:chOff x="2772" y="1497"/>
                  <a:chExt cx="492" cy="240"/>
                </a:xfrm>
              </p:grpSpPr>
              <p:sp>
                <p:nvSpPr>
                  <p:cNvPr id="89137" name="Oval 30"/>
                  <p:cNvSpPr>
                    <a:spLocks noChangeArrowheads="1"/>
                  </p:cNvSpPr>
                  <p:nvPr/>
                </p:nvSpPr>
                <p:spPr bwMode="auto">
                  <a:xfrm>
                    <a:off x="2772" y="1535"/>
                    <a:ext cx="492" cy="20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Abl</a:t>
                    </a:r>
                  </a:p>
                </p:txBody>
              </p:sp>
              <p:sp>
                <p:nvSpPr>
                  <p:cNvPr id="89138" name="Oval 31"/>
                  <p:cNvSpPr>
                    <a:spLocks noChangeArrowheads="1"/>
                  </p:cNvSpPr>
                  <p:nvPr/>
                </p:nvSpPr>
                <p:spPr bwMode="auto">
                  <a:xfrm>
                    <a:off x="3072" y="1497"/>
                    <a:ext cx="107" cy="81"/>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800" b="1">
                        <a:solidFill>
                          <a:srgbClr val="000000"/>
                        </a:solidFill>
                        <a:ea typeface="ＭＳ Ｐゴシック" panose="020B0600070205080204" pitchFamily="34" charset="-128"/>
                      </a:rPr>
                      <a:t>p</a:t>
                    </a:r>
                  </a:p>
                </p:txBody>
              </p:sp>
            </p:grpSp>
            <p:sp>
              <p:nvSpPr>
                <p:cNvPr id="89135" name="AutoShape 46"/>
                <p:cNvSpPr>
                  <a:spLocks noChangeArrowheads="1"/>
                </p:cNvSpPr>
                <p:nvPr/>
              </p:nvSpPr>
              <p:spPr bwMode="auto">
                <a:xfrm>
                  <a:off x="3707" y="2715"/>
                  <a:ext cx="316" cy="262"/>
                </a:xfrm>
                <a:prstGeom prst="octagon">
                  <a:avLst>
                    <a:gd name="adj" fmla="val 29287"/>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BCR</a:t>
                  </a:r>
                </a:p>
              </p:txBody>
            </p:sp>
            <p:sp>
              <p:nvSpPr>
                <p:cNvPr id="25647" name="Freeform 47"/>
                <p:cNvSpPr>
                  <a:spLocks/>
                </p:cNvSpPr>
                <p:nvPr/>
              </p:nvSpPr>
              <p:spPr bwMode="auto">
                <a:xfrm>
                  <a:off x="3621" y="2900"/>
                  <a:ext cx="112" cy="160"/>
                </a:xfrm>
                <a:custGeom>
                  <a:avLst/>
                  <a:gdLst>
                    <a:gd name="T0" fmla="*/ 48 w 112"/>
                    <a:gd name="T1" fmla="*/ 160 h 160"/>
                    <a:gd name="T2" fmla="*/ 0 w 112"/>
                    <a:gd name="T3" fmla="*/ 96 h 160"/>
                    <a:gd name="T4" fmla="*/ 6 w 112"/>
                    <a:gd name="T5" fmla="*/ 59 h 160"/>
                    <a:gd name="T6" fmla="*/ 22 w 112"/>
                    <a:gd name="T7" fmla="*/ 54 h 160"/>
                    <a:gd name="T8" fmla="*/ 27 w 112"/>
                    <a:gd name="T9" fmla="*/ 32 h 160"/>
                    <a:gd name="T10" fmla="*/ 75 w 112"/>
                    <a:gd name="T11" fmla="*/ 0 h 160"/>
                    <a:gd name="T12" fmla="*/ 112 w 112"/>
                    <a:gd name="T13" fmla="*/ 6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160">
                      <a:moveTo>
                        <a:pt x="48" y="160"/>
                      </a:moveTo>
                      <a:cubicBezTo>
                        <a:pt x="22" y="134"/>
                        <a:pt x="11" y="127"/>
                        <a:pt x="0" y="96"/>
                      </a:cubicBezTo>
                      <a:cubicBezTo>
                        <a:pt x="2" y="83"/>
                        <a:pt x="0" y="70"/>
                        <a:pt x="6" y="59"/>
                      </a:cubicBezTo>
                      <a:cubicBezTo>
                        <a:pt x="8" y="54"/>
                        <a:pt x="18" y="58"/>
                        <a:pt x="22" y="54"/>
                      </a:cubicBezTo>
                      <a:cubicBezTo>
                        <a:pt x="26" y="48"/>
                        <a:pt x="22" y="38"/>
                        <a:pt x="27" y="32"/>
                      </a:cubicBezTo>
                      <a:cubicBezTo>
                        <a:pt x="35" y="19"/>
                        <a:pt x="61" y="5"/>
                        <a:pt x="75" y="0"/>
                      </a:cubicBezTo>
                      <a:cubicBezTo>
                        <a:pt x="101" y="7"/>
                        <a:pt x="88" y="6"/>
                        <a:pt x="112" y="6"/>
                      </a:cubicBezTo>
                    </a:path>
                  </a:pathLst>
                </a:custGeom>
                <a:noFill/>
                <a:ln w="381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en-US" b="1">
                    <a:solidFill>
                      <a:srgbClr val="000000"/>
                    </a:solidFill>
                    <a:latin typeface="Comic Sans MS" panose="030F0702030302020204" pitchFamily="66" charset="0"/>
                  </a:endParaRPr>
                </a:p>
              </p:txBody>
            </p:sp>
          </p:grpSp>
          <p:grpSp>
            <p:nvGrpSpPr>
              <p:cNvPr id="89128" name="Group 51"/>
              <p:cNvGrpSpPr>
                <a:grpSpLocks/>
              </p:cNvGrpSpPr>
              <p:nvPr/>
            </p:nvGrpSpPr>
            <p:grpSpPr bwMode="auto">
              <a:xfrm>
                <a:off x="3889" y="1921"/>
                <a:ext cx="506" cy="501"/>
                <a:chOff x="3621" y="2715"/>
                <a:chExt cx="506" cy="501"/>
              </a:xfrm>
            </p:grpSpPr>
            <p:grpSp>
              <p:nvGrpSpPr>
                <p:cNvPr id="89129" name="Group 52"/>
                <p:cNvGrpSpPr>
                  <a:grpSpLocks/>
                </p:cNvGrpSpPr>
                <p:nvPr/>
              </p:nvGrpSpPr>
              <p:grpSpPr bwMode="auto">
                <a:xfrm>
                  <a:off x="3635" y="2976"/>
                  <a:ext cx="492" cy="240"/>
                  <a:chOff x="2772" y="1497"/>
                  <a:chExt cx="492" cy="240"/>
                </a:xfrm>
              </p:grpSpPr>
              <p:sp>
                <p:nvSpPr>
                  <p:cNvPr id="89132" name="Oval 53"/>
                  <p:cNvSpPr>
                    <a:spLocks noChangeArrowheads="1"/>
                  </p:cNvSpPr>
                  <p:nvPr/>
                </p:nvSpPr>
                <p:spPr bwMode="auto">
                  <a:xfrm>
                    <a:off x="2772" y="1535"/>
                    <a:ext cx="492" cy="20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Abl</a:t>
                    </a:r>
                  </a:p>
                </p:txBody>
              </p:sp>
              <p:sp>
                <p:nvSpPr>
                  <p:cNvPr id="89133" name="Oval 54"/>
                  <p:cNvSpPr>
                    <a:spLocks noChangeArrowheads="1"/>
                  </p:cNvSpPr>
                  <p:nvPr/>
                </p:nvSpPr>
                <p:spPr bwMode="auto">
                  <a:xfrm>
                    <a:off x="3072" y="1497"/>
                    <a:ext cx="107" cy="81"/>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800" b="1">
                        <a:solidFill>
                          <a:srgbClr val="000000"/>
                        </a:solidFill>
                        <a:ea typeface="ＭＳ Ｐゴシック" panose="020B0600070205080204" pitchFamily="34" charset="-128"/>
                      </a:rPr>
                      <a:t>p</a:t>
                    </a:r>
                  </a:p>
                </p:txBody>
              </p:sp>
            </p:grpSp>
            <p:sp>
              <p:nvSpPr>
                <p:cNvPr id="89130" name="AutoShape 55"/>
                <p:cNvSpPr>
                  <a:spLocks noChangeArrowheads="1"/>
                </p:cNvSpPr>
                <p:nvPr/>
              </p:nvSpPr>
              <p:spPr bwMode="auto">
                <a:xfrm>
                  <a:off x="3707" y="2715"/>
                  <a:ext cx="316" cy="262"/>
                </a:xfrm>
                <a:prstGeom prst="octagon">
                  <a:avLst>
                    <a:gd name="adj" fmla="val 29287"/>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BCR</a:t>
                  </a:r>
                </a:p>
              </p:txBody>
            </p:sp>
            <p:sp>
              <p:nvSpPr>
                <p:cNvPr id="25656" name="Freeform 56"/>
                <p:cNvSpPr>
                  <a:spLocks/>
                </p:cNvSpPr>
                <p:nvPr/>
              </p:nvSpPr>
              <p:spPr bwMode="auto">
                <a:xfrm>
                  <a:off x="3621" y="2900"/>
                  <a:ext cx="112" cy="160"/>
                </a:xfrm>
                <a:custGeom>
                  <a:avLst/>
                  <a:gdLst>
                    <a:gd name="T0" fmla="*/ 48 w 112"/>
                    <a:gd name="T1" fmla="*/ 160 h 160"/>
                    <a:gd name="T2" fmla="*/ 0 w 112"/>
                    <a:gd name="T3" fmla="*/ 96 h 160"/>
                    <a:gd name="T4" fmla="*/ 6 w 112"/>
                    <a:gd name="T5" fmla="*/ 59 h 160"/>
                    <a:gd name="T6" fmla="*/ 22 w 112"/>
                    <a:gd name="T7" fmla="*/ 54 h 160"/>
                    <a:gd name="T8" fmla="*/ 27 w 112"/>
                    <a:gd name="T9" fmla="*/ 32 h 160"/>
                    <a:gd name="T10" fmla="*/ 75 w 112"/>
                    <a:gd name="T11" fmla="*/ 0 h 160"/>
                    <a:gd name="T12" fmla="*/ 112 w 112"/>
                    <a:gd name="T13" fmla="*/ 6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160">
                      <a:moveTo>
                        <a:pt x="48" y="160"/>
                      </a:moveTo>
                      <a:cubicBezTo>
                        <a:pt x="22" y="134"/>
                        <a:pt x="11" y="127"/>
                        <a:pt x="0" y="96"/>
                      </a:cubicBezTo>
                      <a:cubicBezTo>
                        <a:pt x="2" y="83"/>
                        <a:pt x="0" y="70"/>
                        <a:pt x="6" y="59"/>
                      </a:cubicBezTo>
                      <a:cubicBezTo>
                        <a:pt x="8" y="54"/>
                        <a:pt x="18" y="58"/>
                        <a:pt x="22" y="54"/>
                      </a:cubicBezTo>
                      <a:cubicBezTo>
                        <a:pt x="26" y="48"/>
                        <a:pt x="22" y="38"/>
                        <a:pt x="27" y="32"/>
                      </a:cubicBezTo>
                      <a:cubicBezTo>
                        <a:pt x="35" y="19"/>
                        <a:pt x="61" y="5"/>
                        <a:pt x="75" y="0"/>
                      </a:cubicBezTo>
                      <a:cubicBezTo>
                        <a:pt x="101" y="7"/>
                        <a:pt x="88" y="6"/>
                        <a:pt x="112" y="6"/>
                      </a:cubicBezTo>
                    </a:path>
                  </a:pathLst>
                </a:custGeom>
                <a:noFill/>
                <a:ln w="381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en-US" b="1">
                    <a:solidFill>
                      <a:srgbClr val="000000"/>
                    </a:solidFill>
                    <a:latin typeface="Comic Sans MS" panose="030F0702030302020204" pitchFamily="66" charset="0"/>
                  </a:endParaRPr>
                </a:p>
              </p:txBody>
            </p:sp>
          </p:grpSp>
        </p:grpSp>
        <p:grpSp>
          <p:nvGrpSpPr>
            <p:cNvPr id="89108" name="Group 57"/>
            <p:cNvGrpSpPr>
              <a:grpSpLocks/>
            </p:cNvGrpSpPr>
            <p:nvPr/>
          </p:nvGrpSpPr>
          <p:grpSpPr bwMode="auto">
            <a:xfrm flipH="1">
              <a:off x="4170363" y="4021138"/>
              <a:ext cx="803275" cy="795337"/>
              <a:chOff x="3621" y="2715"/>
              <a:chExt cx="506" cy="501"/>
            </a:xfrm>
          </p:grpSpPr>
          <p:grpSp>
            <p:nvGrpSpPr>
              <p:cNvPr id="89122" name="Group 58"/>
              <p:cNvGrpSpPr>
                <a:grpSpLocks/>
              </p:cNvGrpSpPr>
              <p:nvPr/>
            </p:nvGrpSpPr>
            <p:grpSpPr bwMode="auto">
              <a:xfrm>
                <a:off x="3635" y="2976"/>
                <a:ext cx="492" cy="240"/>
                <a:chOff x="2772" y="1497"/>
                <a:chExt cx="492" cy="240"/>
              </a:xfrm>
            </p:grpSpPr>
            <p:sp>
              <p:nvSpPr>
                <p:cNvPr id="89125" name="Oval 59"/>
                <p:cNvSpPr>
                  <a:spLocks noChangeArrowheads="1"/>
                </p:cNvSpPr>
                <p:nvPr/>
              </p:nvSpPr>
              <p:spPr bwMode="auto">
                <a:xfrm>
                  <a:off x="2772" y="1535"/>
                  <a:ext cx="492" cy="202"/>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Abl</a:t>
                  </a:r>
                </a:p>
              </p:txBody>
            </p:sp>
            <p:sp>
              <p:nvSpPr>
                <p:cNvPr id="89126" name="Oval 60"/>
                <p:cNvSpPr>
                  <a:spLocks noChangeArrowheads="1"/>
                </p:cNvSpPr>
                <p:nvPr/>
              </p:nvSpPr>
              <p:spPr bwMode="auto">
                <a:xfrm>
                  <a:off x="3072" y="1497"/>
                  <a:ext cx="107" cy="81"/>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800" b="1">
                      <a:solidFill>
                        <a:srgbClr val="000000"/>
                      </a:solidFill>
                      <a:ea typeface="ＭＳ Ｐゴシック" panose="020B0600070205080204" pitchFamily="34" charset="-128"/>
                    </a:rPr>
                    <a:t>p</a:t>
                  </a:r>
                </a:p>
              </p:txBody>
            </p:sp>
          </p:grpSp>
          <p:sp>
            <p:nvSpPr>
              <p:cNvPr id="89123" name="AutoShape 61"/>
              <p:cNvSpPr>
                <a:spLocks noChangeArrowheads="1"/>
              </p:cNvSpPr>
              <p:nvPr/>
            </p:nvSpPr>
            <p:spPr bwMode="auto">
              <a:xfrm>
                <a:off x="3707" y="2715"/>
                <a:ext cx="316" cy="262"/>
              </a:xfrm>
              <a:prstGeom prst="octagon">
                <a:avLst>
                  <a:gd name="adj" fmla="val 29287"/>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600" b="1">
                    <a:solidFill>
                      <a:srgbClr val="000000"/>
                    </a:solidFill>
                    <a:ea typeface="ＭＳ Ｐゴシック" panose="020B0600070205080204" pitchFamily="34" charset="-128"/>
                  </a:rPr>
                  <a:t>BCR</a:t>
                </a:r>
              </a:p>
            </p:txBody>
          </p:sp>
          <p:sp>
            <p:nvSpPr>
              <p:cNvPr id="25662" name="Freeform 62"/>
              <p:cNvSpPr>
                <a:spLocks/>
              </p:cNvSpPr>
              <p:nvPr/>
            </p:nvSpPr>
            <p:spPr bwMode="auto">
              <a:xfrm>
                <a:off x="3621" y="2900"/>
                <a:ext cx="112" cy="160"/>
              </a:xfrm>
              <a:custGeom>
                <a:avLst/>
                <a:gdLst>
                  <a:gd name="T0" fmla="*/ 48 w 112"/>
                  <a:gd name="T1" fmla="*/ 160 h 160"/>
                  <a:gd name="T2" fmla="*/ 0 w 112"/>
                  <a:gd name="T3" fmla="*/ 96 h 160"/>
                  <a:gd name="T4" fmla="*/ 6 w 112"/>
                  <a:gd name="T5" fmla="*/ 59 h 160"/>
                  <a:gd name="T6" fmla="*/ 22 w 112"/>
                  <a:gd name="T7" fmla="*/ 54 h 160"/>
                  <a:gd name="T8" fmla="*/ 27 w 112"/>
                  <a:gd name="T9" fmla="*/ 32 h 160"/>
                  <a:gd name="T10" fmla="*/ 75 w 112"/>
                  <a:gd name="T11" fmla="*/ 0 h 160"/>
                  <a:gd name="T12" fmla="*/ 112 w 112"/>
                  <a:gd name="T13" fmla="*/ 6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160">
                    <a:moveTo>
                      <a:pt x="48" y="160"/>
                    </a:moveTo>
                    <a:cubicBezTo>
                      <a:pt x="22" y="134"/>
                      <a:pt x="11" y="127"/>
                      <a:pt x="0" y="96"/>
                    </a:cubicBezTo>
                    <a:cubicBezTo>
                      <a:pt x="2" y="83"/>
                      <a:pt x="0" y="70"/>
                      <a:pt x="6" y="59"/>
                    </a:cubicBezTo>
                    <a:cubicBezTo>
                      <a:pt x="8" y="54"/>
                      <a:pt x="18" y="58"/>
                      <a:pt x="22" y="54"/>
                    </a:cubicBezTo>
                    <a:cubicBezTo>
                      <a:pt x="26" y="48"/>
                      <a:pt x="22" y="38"/>
                      <a:pt x="27" y="32"/>
                    </a:cubicBezTo>
                    <a:cubicBezTo>
                      <a:pt x="35" y="19"/>
                      <a:pt x="61" y="5"/>
                      <a:pt x="75" y="0"/>
                    </a:cubicBezTo>
                    <a:cubicBezTo>
                      <a:pt x="101" y="7"/>
                      <a:pt x="88" y="6"/>
                      <a:pt x="112" y="6"/>
                    </a:cubicBezTo>
                  </a:path>
                </a:pathLst>
              </a:custGeom>
              <a:noFill/>
              <a:ln w="381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en-US" b="1">
                  <a:solidFill>
                    <a:srgbClr val="000000"/>
                  </a:solidFill>
                  <a:latin typeface="Comic Sans MS" panose="030F0702030302020204" pitchFamily="66" charset="0"/>
                </a:endParaRPr>
              </a:p>
            </p:txBody>
          </p:sp>
        </p:grpSp>
        <p:sp>
          <p:nvSpPr>
            <p:cNvPr id="89109" name="Line 64"/>
            <p:cNvSpPr>
              <a:spLocks noChangeShapeType="1"/>
            </p:cNvSpPr>
            <p:nvPr/>
          </p:nvSpPr>
          <p:spPr bwMode="auto">
            <a:xfrm>
              <a:off x="5830888" y="3349626"/>
              <a:ext cx="666750" cy="0"/>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89110" name="Line 67"/>
            <p:cNvSpPr>
              <a:spLocks noChangeShapeType="1"/>
            </p:cNvSpPr>
            <p:nvPr/>
          </p:nvSpPr>
          <p:spPr bwMode="auto">
            <a:xfrm flipH="1">
              <a:off x="5208588" y="3703637"/>
              <a:ext cx="1419225" cy="533400"/>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nvGrpSpPr>
            <p:cNvPr id="89111" name="Group 68"/>
            <p:cNvGrpSpPr>
              <a:grpSpLocks/>
            </p:cNvGrpSpPr>
            <p:nvPr/>
          </p:nvGrpSpPr>
          <p:grpSpPr bwMode="auto">
            <a:xfrm>
              <a:off x="1676400" y="5410200"/>
              <a:ext cx="5791200" cy="228600"/>
              <a:chOff x="864" y="3168"/>
              <a:chExt cx="3648" cy="144"/>
            </a:xfrm>
          </p:grpSpPr>
          <p:sp>
            <p:nvSpPr>
              <p:cNvPr id="89117" name="Rectangle 69"/>
              <p:cNvSpPr>
                <a:spLocks noChangeArrowheads="1"/>
              </p:cNvSpPr>
              <p:nvPr/>
            </p:nvSpPr>
            <p:spPr bwMode="auto">
              <a:xfrm>
                <a:off x="864" y="3176"/>
                <a:ext cx="1059" cy="136"/>
              </a:xfrm>
              <a:prstGeom prst="rect">
                <a:avLst/>
              </a:prstGeom>
              <a:solidFill>
                <a:srgbClr val="FFCC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200" b="1">
                    <a:solidFill>
                      <a:srgbClr val="000000"/>
                    </a:solidFill>
                    <a:ea typeface="ＭＳ Ｐゴシック" panose="020B0600070205080204" pitchFamily="34" charset="-128"/>
                  </a:rPr>
                  <a:t>Actin Reorginization</a:t>
                </a:r>
                <a:endParaRPr lang="en-US" altLang="en-US" sz="1000" b="1">
                  <a:solidFill>
                    <a:srgbClr val="000000"/>
                  </a:solidFill>
                  <a:ea typeface="ＭＳ Ｐゴシック" panose="020B0600070205080204" pitchFamily="34" charset="-128"/>
                </a:endParaRPr>
              </a:p>
            </p:txBody>
          </p:sp>
          <p:sp>
            <p:nvSpPr>
              <p:cNvPr id="89118" name="Rectangle 70"/>
              <p:cNvSpPr>
                <a:spLocks noChangeArrowheads="1"/>
              </p:cNvSpPr>
              <p:nvPr/>
            </p:nvSpPr>
            <p:spPr bwMode="auto">
              <a:xfrm>
                <a:off x="1981" y="3176"/>
                <a:ext cx="672" cy="136"/>
              </a:xfrm>
              <a:prstGeom prst="rect">
                <a:avLst/>
              </a:prstGeom>
              <a:solidFill>
                <a:srgbClr val="FFCC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200" b="1">
                    <a:solidFill>
                      <a:srgbClr val="000000"/>
                    </a:solidFill>
                    <a:ea typeface="ＭＳ Ｐゴシック" panose="020B0600070205080204" pitchFamily="34" charset="-128"/>
                  </a:rPr>
                  <a:t>Proliferation</a:t>
                </a:r>
                <a:endParaRPr lang="en-US" altLang="en-US" sz="1000" b="1">
                  <a:solidFill>
                    <a:srgbClr val="000000"/>
                  </a:solidFill>
                  <a:ea typeface="ＭＳ Ｐゴシック" panose="020B0600070205080204" pitchFamily="34" charset="-128"/>
                </a:endParaRPr>
              </a:p>
            </p:txBody>
          </p:sp>
          <p:sp>
            <p:nvSpPr>
              <p:cNvPr id="89119" name="Rectangle 71"/>
              <p:cNvSpPr>
                <a:spLocks noChangeArrowheads="1"/>
              </p:cNvSpPr>
              <p:nvPr/>
            </p:nvSpPr>
            <p:spPr bwMode="auto">
              <a:xfrm>
                <a:off x="2712" y="3176"/>
                <a:ext cx="531" cy="136"/>
              </a:xfrm>
              <a:prstGeom prst="rect">
                <a:avLst/>
              </a:prstGeom>
              <a:solidFill>
                <a:srgbClr val="FFCC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200" b="1">
                    <a:solidFill>
                      <a:srgbClr val="000000"/>
                    </a:solidFill>
                    <a:ea typeface="ＭＳ Ｐゴシック" panose="020B0600070205080204" pitchFamily="34" charset="-128"/>
                  </a:rPr>
                  <a:t>Adhesion</a:t>
                </a:r>
                <a:endParaRPr lang="en-US" altLang="en-US" sz="1000" b="1">
                  <a:solidFill>
                    <a:srgbClr val="000000"/>
                  </a:solidFill>
                  <a:ea typeface="ＭＳ Ｐゴシック" panose="020B0600070205080204" pitchFamily="34" charset="-128"/>
                </a:endParaRPr>
              </a:p>
            </p:txBody>
          </p:sp>
          <p:sp>
            <p:nvSpPr>
              <p:cNvPr id="89120" name="Rectangle 72"/>
              <p:cNvSpPr>
                <a:spLocks noChangeArrowheads="1"/>
              </p:cNvSpPr>
              <p:nvPr/>
            </p:nvSpPr>
            <p:spPr bwMode="auto">
              <a:xfrm>
                <a:off x="3301" y="3168"/>
                <a:ext cx="576" cy="144"/>
              </a:xfrm>
              <a:prstGeom prst="rect">
                <a:avLst/>
              </a:prstGeom>
              <a:solidFill>
                <a:srgbClr val="FFCC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200" b="1">
                    <a:solidFill>
                      <a:srgbClr val="000000"/>
                    </a:solidFill>
                    <a:ea typeface="ＭＳ Ｐゴシック" panose="020B0600070205080204" pitchFamily="34" charset="-128"/>
                  </a:rPr>
                  <a:t>Migration</a:t>
                </a:r>
                <a:endParaRPr lang="en-US" altLang="en-US" sz="1000" b="1">
                  <a:solidFill>
                    <a:srgbClr val="000000"/>
                  </a:solidFill>
                  <a:ea typeface="ＭＳ Ｐゴシック" panose="020B0600070205080204" pitchFamily="34" charset="-128"/>
                </a:endParaRPr>
              </a:p>
            </p:txBody>
          </p:sp>
          <p:sp>
            <p:nvSpPr>
              <p:cNvPr id="89121" name="Rectangle 73"/>
              <p:cNvSpPr>
                <a:spLocks noChangeArrowheads="1"/>
              </p:cNvSpPr>
              <p:nvPr/>
            </p:nvSpPr>
            <p:spPr bwMode="auto">
              <a:xfrm>
                <a:off x="3936" y="3168"/>
                <a:ext cx="576" cy="144"/>
              </a:xfrm>
              <a:prstGeom prst="rect">
                <a:avLst/>
              </a:prstGeom>
              <a:solidFill>
                <a:srgbClr val="FFCC66"/>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pPr>
                <a:r>
                  <a:rPr lang="en-US" altLang="en-US" sz="1200" b="1">
                    <a:solidFill>
                      <a:srgbClr val="000000"/>
                    </a:solidFill>
                    <a:ea typeface="ＭＳ Ｐゴシック" panose="020B0600070205080204" pitchFamily="34" charset="-128"/>
                  </a:rPr>
                  <a:t>Survival</a:t>
                </a:r>
                <a:endParaRPr lang="en-US" altLang="en-US" sz="1000" b="1">
                  <a:solidFill>
                    <a:srgbClr val="000000"/>
                  </a:solidFill>
                  <a:ea typeface="ＭＳ Ｐゴシック" panose="020B0600070205080204" pitchFamily="34" charset="-128"/>
                </a:endParaRPr>
              </a:p>
            </p:txBody>
          </p:sp>
        </p:grpSp>
        <p:sp>
          <p:nvSpPr>
            <p:cNvPr id="89112" name="Line 74"/>
            <p:cNvSpPr>
              <a:spLocks noChangeShapeType="1"/>
            </p:cNvSpPr>
            <p:nvPr/>
          </p:nvSpPr>
          <p:spPr bwMode="auto">
            <a:xfrm flipH="1">
              <a:off x="2514600" y="4694237"/>
              <a:ext cx="1570038" cy="639763"/>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89113" name="Line 75"/>
            <p:cNvSpPr>
              <a:spLocks noChangeShapeType="1"/>
            </p:cNvSpPr>
            <p:nvPr/>
          </p:nvSpPr>
          <p:spPr bwMode="auto">
            <a:xfrm flipH="1">
              <a:off x="3990975" y="4846637"/>
              <a:ext cx="298450" cy="490538"/>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89114" name="Line 76"/>
            <p:cNvSpPr>
              <a:spLocks noChangeShapeType="1"/>
            </p:cNvSpPr>
            <p:nvPr/>
          </p:nvSpPr>
          <p:spPr bwMode="auto">
            <a:xfrm>
              <a:off x="4625975" y="4867275"/>
              <a:ext cx="385763" cy="481012"/>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89115" name="Line 77"/>
            <p:cNvSpPr>
              <a:spLocks noChangeShapeType="1"/>
            </p:cNvSpPr>
            <p:nvPr/>
          </p:nvSpPr>
          <p:spPr bwMode="auto">
            <a:xfrm>
              <a:off x="4906963" y="4773612"/>
              <a:ext cx="1089025" cy="576263"/>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89116" name="Line 78"/>
            <p:cNvSpPr>
              <a:spLocks noChangeShapeType="1"/>
            </p:cNvSpPr>
            <p:nvPr/>
          </p:nvSpPr>
          <p:spPr bwMode="auto">
            <a:xfrm>
              <a:off x="4973638" y="4679950"/>
              <a:ext cx="1985962" cy="673100"/>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sp>
        <p:nvSpPr>
          <p:cNvPr id="89092" name="Text Box 80"/>
          <p:cNvSpPr txBox="1">
            <a:spLocks noChangeArrowheads="1"/>
          </p:cNvSpPr>
          <p:nvPr/>
        </p:nvSpPr>
        <p:spPr bwMode="auto">
          <a:xfrm>
            <a:off x="609600" y="990600"/>
            <a:ext cx="7772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50000"/>
              </a:spcBef>
              <a:spcAft>
                <a:spcPct val="0"/>
              </a:spcAft>
            </a:pPr>
            <a:r>
              <a:rPr lang="en-US" altLang="en-US" sz="1600" b="1">
                <a:solidFill>
                  <a:srgbClr val="000000"/>
                </a:solidFill>
                <a:ea typeface="ＭＳ Ｐゴシック" panose="020B0600070205080204" pitchFamily="34" charset="-128"/>
              </a:rPr>
              <a:t>The BCR-Abl product aberrantly interacts with itself.</a:t>
            </a:r>
          </a:p>
          <a:p>
            <a:pPr algn="just" eaLnBrk="0" fontAlgn="base" hangingPunct="0">
              <a:spcBef>
                <a:spcPct val="50000"/>
              </a:spcBef>
              <a:spcAft>
                <a:spcPct val="0"/>
              </a:spcAft>
            </a:pPr>
            <a:r>
              <a:rPr lang="en-US" altLang="en-US" sz="1600" b="1">
                <a:solidFill>
                  <a:srgbClr val="000000"/>
                </a:solidFill>
                <a:ea typeface="ＭＳ Ｐゴシック" panose="020B0600070205080204" pitchFamily="34" charset="-128"/>
              </a:rPr>
              <a:t>This allows the unregulated phosphorylation and activation of Abl</a:t>
            </a:r>
          </a:p>
          <a:p>
            <a:pPr algn="just" eaLnBrk="0" fontAlgn="base" hangingPunct="0">
              <a:spcBef>
                <a:spcPct val="50000"/>
              </a:spcBef>
              <a:spcAft>
                <a:spcPct val="0"/>
              </a:spcAft>
            </a:pPr>
            <a:r>
              <a:rPr lang="en-US" altLang="en-US" sz="1600" b="1">
                <a:solidFill>
                  <a:srgbClr val="000000"/>
                </a:solidFill>
                <a:ea typeface="ＭＳ Ｐゴシック" panose="020B0600070205080204" pitchFamily="34" charset="-128"/>
              </a:rPr>
              <a:t>Results in a constitutively active molecule that activates genes in an uncontrolled manner</a:t>
            </a:r>
          </a:p>
        </p:txBody>
      </p:sp>
    </p:spTree>
    <p:extLst>
      <p:ext uri="{BB962C8B-B14F-4D97-AF65-F5344CB8AC3E}">
        <p14:creationId xmlns:p14="http://schemas.microsoft.com/office/powerpoint/2010/main" val="4213749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7389813" y="3956050"/>
            <a:ext cx="9302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a:solidFill>
                  <a:srgbClr val="000000"/>
                </a:solidFill>
              </a:rPr>
              <a:t>Cancer</a:t>
            </a:r>
          </a:p>
        </p:txBody>
      </p:sp>
      <p:sp>
        <p:nvSpPr>
          <p:cNvPr id="49155" name="Rectangle 26"/>
          <p:cNvSpPr>
            <a:spLocks noChangeArrowheads="1"/>
          </p:cNvSpPr>
          <p:nvPr/>
        </p:nvSpPr>
        <p:spPr bwMode="auto">
          <a:xfrm>
            <a:off x="180975" y="231775"/>
            <a:ext cx="88106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defRPr/>
            </a:pPr>
            <a:r>
              <a:rPr lang="en-US" altLang="en-US" sz="3600" b="1" dirty="0" smtClean="0">
                <a:solidFill>
                  <a:srgbClr val="A50021"/>
                </a:solidFill>
                <a:latin typeface="Arial"/>
              </a:rPr>
              <a:t>Oncogenes inhibit tumor suppressors  </a:t>
            </a:r>
          </a:p>
          <a:p>
            <a:pPr algn="ctr" fontAlgn="base">
              <a:spcBef>
                <a:spcPct val="0"/>
              </a:spcBef>
              <a:spcAft>
                <a:spcPct val="0"/>
              </a:spcAft>
              <a:buFontTx/>
              <a:buNone/>
              <a:defRPr/>
            </a:pPr>
            <a:r>
              <a:rPr lang="en-US" altLang="en-US" sz="3600" b="1" dirty="0" smtClean="0">
                <a:solidFill>
                  <a:srgbClr val="A50021"/>
                </a:solidFill>
                <a:latin typeface="Arial"/>
              </a:rPr>
              <a:t>or directly promote cell proliferation or survival</a:t>
            </a:r>
          </a:p>
        </p:txBody>
      </p:sp>
      <p:sp>
        <p:nvSpPr>
          <p:cNvPr id="91140" name="Line 39"/>
          <p:cNvSpPr>
            <a:spLocks noChangeShapeType="1"/>
          </p:cNvSpPr>
          <p:nvPr/>
        </p:nvSpPr>
        <p:spPr bwMode="auto">
          <a:xfrm>
            <a:off x="0" y="1924050"/>
            <a:ext cx="91440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1141" name="Text Box 4"/>
          <p:cNvSpPr txBox="1">
            <a:spLocks noChangeArrowheads="1"/>
          </p:cNvSpPr>
          <p:nvPr/>
        </p:nvSpPr>
        <p:spPr bwMode="auto">
          <a:xfrm>
            <a:off x="615950" y="3808413"/>
            <a:ext cx="1247775" cy="376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a:solidFill>
                  <a:srgbClr val="000000"/>
                </a:solidFill>
              </a:rPr>
              <a:t>Oncogene</a:t>
            </a:r>
          </a:p>
        </p:txBody>
      </p:sp>
      <p:sp>
        <p:nvSpPr>
          <p:cNvPr id="23555" name="Line 5"/>
          <p:cNvSpPr>
            <a:spLocks noChangeShapeType="1"/>
          </p:cNvSpPr>
          <p:nvPr/>
        </p:nvSpPr>
        <p:spPr bwMode="auto">
          <a:xfrm>
            <a:off x="1393825" y="4289425"/>
            <a:ext cx="819150" cy="8350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1143" name="Line 6"/>
          <p:cNvSpPr>
            <a:spLocks noChangeShapeType="1"/>
          </p:cNvSpPr>
          <p:nvPr/>
        </p:nvSpPr>
        <p:spPr bwMode="auto">
          <a:xfrm flipV="1">
            <a:off x="1422400" y="3105150"/>
            <a:ext cx="741363" cy="6286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1144" name="Line 7"/>
          <p:cNvSpPr>
            <a:spLocks noChangeShapeType="1"/>
          </p:cNvSpPr>
          <p:nvPr/>
        </p:nvSpPr>
        <p:spPr bwMode="auto">
          <a:xfrm>
            <a:off x="2041525" y="2952750"/>
            <a:ext cx="228600" cy="2476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1145" name="Text Box 8"/>
          <p:cNvSpPr txBox="1">
            <a:spLocks noChangeArrowheads="1"/>
          </p:cNvSpPr>
          <p:nvPr/>
        </p:nvSpPr>
        <p:spPr bwMode="auto">
          <a:xfrm>
            <a:off x="2273300" y="2817813"/>
            <a:ext cx="215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a:solidFill>
                  <a:srgbClr val="000000"/>
                </a:solidFill>
              </a:rPr>
              <a:t>Tumor suppressors</a:t>
            </a:r>
          </a:p>
        </p:txBody>
      </p:sp>
      <p:sp>
        <p:nvSpPr>
          <p:cNvPr id="23565" name="Text Box 18"/>
          <p:cNvSpPr txBox="1">
            <a:spLocks noChangeArrowheads="1"/>
          </p:cNvSpPr>
          <p:nvPr/>
        </p:nvSpPr>
        <p:spPr bwMode="auto">
          <a:xfrm>
            <a:off x="1854200" y="4278313"/>
            <a:ext cx="26844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400">
                <a:solidFill>
                  <a:srgbClr val="009999"/>
                </a:solidFill>
              </a:rPr>
              <a:t>Myc, Ras </a:t>
            </a:r>
          </a:p>
          <a:p>
            <a:pPr fontAlgn="base">
              <a:spcBef>
                <a:spcPct val="0"/>
              </a:spcBef>
              <a:spcAft>
                <a:spcPct val="0"/>
              </a:spcAft>
              <a:buFontTx/>
              <a:buNone/>
            </a:pPr>
            <a:r>
              <a:rPr lang="en-US" altLang="en-US" sz="1400">
                <a:solidFill>
                  <a:srgbClr val="009999"/>
                </a:solidFill>
              </a:rPr>
              <a:t>(RNA virus derived oncogenes)</a:t>
            </a:r>
          </a:p>
        </p:txBody>
      </p:sp>
      <p:sp>
        <p:nvSpPr>
          <p:cNvPr id="91147" name="Text Box 19"/>
          <p:cNvSpPr txBox="1">
            <a:spLocks noChangeArrowheads="1"/>
          </p:cNvSpPr>
          <p:nvPr/>
        </p:nvSpPr>
        <p:spPr bwMode="auto">
          <a:xfrm>
            <a:off x="1874838" y="3317875"/>
            <a:ext cx="26908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400">
                <a:solidFill>
                  <a:srgbClr val="009999"/>
                </a:solidFill>
              </a:rPr>
              <a:t>E1a, b, E6, 7, SV40 Tag</a:t>
            </a:r>
          </a:p>
          <a:p>
            <a:pPr fontAlgn="base">
              <a:spcBef>
                <a:spcPct val="0"/>
              </a:spcBef>
              <a:spcAft>
                <a:spcPct val="0"/>
              </a:spcAft>
              <a:buFontTx/>
              <a:buNone/>
            </a:pPr>
            <a:r>
              <a:rPr lang="en-US" altLang="en-US" sz="1400">
                <a:solidFill>
                  <a:srgbClr val="009999"/>
                </a:solidFill>
              </a:rPr>
              <a:t>(DNA virus derived-oncogenes)</a:t>
            </a:r>
          </a:p>
        </p:txBody>
      </p:sp>
      <p:sp>
        <p:nvSpPr>
          <p:cNvPr id="91148" name="Text Box 28"/>
          <p:cNvSpPr txBox="1">
            <a:spLocks noChangeArrowheads="1"/>
          </p:cNvSpPr>
          <p:nvPr/>
        </p:nvSpPr>
        <p:spPr bwMode="auto">
          <a:xfrm>
            <a:off x="5445125" y="2646363"/>
            <a:ext cx="183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a:solidFill>
                  <a:srgbClr val="000000"/>
                </a:solidFill>
              </a:rPr>
              <a:t>Cell proliferation</a:t>
            </a:r>
          </a:p>
        </p:txBody>
      </p:sp>
      <p:sp>
        <p:nvSpPr>
          <p:cNvPr id="91149" name="Text Box 32"/>
          <p:cNvSpPr txBox="1">
            <a:spLocks noChangeArrowheads="1"/>
          </p:cNvSpPr>
          <p:nvPr/>
        </p:nvSpPr>
        <p:spPr bwMode="auto">
          <a:xfrm>
            <a:off x="5446713" y="3067050"/>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a:solidFill>
                  <a:srgbClr val="000000"/>
                </a:solidFill>
              </a:rPr>
              <a:t>Cell Death</a:t>
            </a:r>
          </a:p>
        </p:txBody>
      </p:sp>
      <p:sp>
        <p:nvSpPr>
          <p:cNvPr id="23586" name="Rectangle 34"/>
          <p:cNvSpPr>
            <a:spLocks noChangeArrowheads="1"/>
          </p:cNvSpPr>
          <p:nvPr/>
        </p:nvSpPr>
        <p:spPr bwMode="auto">
          <a:xfrm>
            <a:off x="2327275" y="4979988"/>
            <a:ext cx="1504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a:solidFill>
                  <a:srgbClr val="000000"/>
                </a:solidFill>
              </a:rPr>
              <a:t>Mutated</a:t>
            </a:r>
          </a:p>
          <a:p>
            <a:pPr fontAlgn="base">
              <a:spcBef>
                <a:spcPct val="0"/>
              </a:spcBef>
              <a:spcAft>
                <a:spcPct val="0"/>
              </a:spcAft>
              <a:buFontTx/>
              <a:buNone/>
            </a:pPr>
            <a:r>
              <a:rPr lang="en-US" altLang="en-US" sz="1800">
                <a:solidFill>
                  <a:srgbClr val="000000"/>
                </a:solidFill>
              </a:rPr>
              <a:t>Up-regulated</a:t>
            </a:r>
          </a:p>
        </p:txBody>
      </p:sp>
      <p:sp>
        <p:nvSpPr>
          <p:cNvPr id="23587" name="Line 27"/>
          <p:cNvSpPr>
            <a:spLocks noChangeShapeType="1"/>
          </p:cNvSpPr>
          <p:nvPr/>
        </p:nvSpPr>
        <p:spPr bwMode="auto">
          <a:xfrm>
            <a:off x="4014788" y="5316538"/>
            <a:ext cx="7334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23588" name="Rectangle 36"/>
          <p:cNvSpPr>
            <a:spLocks noChangeArrowheads="1"/>
          </p:cNvSpPr>
          <p:nvPr/>
        </p:nvSpPr>
        <p:spPr bwMode="auto">
          <a:xfrm>
            <a:off x="4905375" y="5141913"/>
            <a:ext cx="183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a:solidFill>
                  <a:srgbClr val="000000"/>
                </a:solidFill>
              </a:rPr>
              <a:t>Cell proliferation</a:t>
            </a:r>
          </a:p>
        </p:txBody>
      </p:sp>
      <p:sp>
        <p:nvSpPr>
          <p:cNvPr id="91153" name="Line 40"/>
          <p:cNvSpPr>
            <a:spLocks noChangeShapeType="1"/>
          </p:cNvSpPr>
          <p:nvPr/>
        </p:nvSpPr>
        <p:spPr bwMode="auto">
          <a:xfrm>
            <a:off x="4533900" y="2997200"/>
            <a:ext cx="2159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1154" name="Line 41"/>
          <p:cNvSpPr>
            <a:spLocks noChangeShapeType="1"/>
          </p:cNvSpPr>
          <p:nvPr/>
        </p:nvSpPr>
        <p:spPr bwMode="auto">
          <a:xfrm flipV="1">
            <a:off x="4762500" y="2895600"/>
            <a:ext cx="660400" cy="101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1155" name="Line 42"/>
          <p:cNvSpPr>
            <a:spLocks noChangeShapeType="1"/>
          </p:cNvSpPr>
          <p:nvPr/>
        </p:nvSpPr>
        <p:spPr bwMode="auto">
          <a:xfrm>
            <a:off x="5372100" y="2781300"/>
            <a:ext cx="50800" cy="203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1156" name="Line 43"/>
          <p:cNvSpPr>
            <a:spLocks noChangeShapeType="1"/>
          </p:cNvSpPr>
          <p:nvPr/>
        </p:nvSpPr>
        <p:spPr bwMode="auto">
          <a:xfrm>
            <a:off x="4762500" y="3009900"/>
            <a:ext cx="647700" cy="190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1157" name="AutoShape 45"/>
          <p:cNvSpPr>
            <a:spLocks/>
          </p:cNvSpPr>
          <p:nvPr/>
        </p:nvSpPr>
        <p:spPr bwMode="auto">
          <a:xfrm>
            <a:off x="7099300" y="3086100"/>
            <a:ext cx="215900" cy="2235200"/>
          </a:xfrm>
          <a:prstGeom prst="rightBrace">
            <a:avLst>
              <a:gd name="adj1" fmla="val 8627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b="1">
              <a:solidFill>
                <a:srgbClr val="000000"/>
              </a:solidFill>
            </a:endParaRPr>
          </a:p>
        </p:txBody>
      </p:sp>
    </p:spTree>
    <p:extLst>
      <p:ext uri="{BB962C8B-B14F-4D97-AF65-F5344CB8AC3E}">
        <p14:creationId xmlns:p14="http://schemas.microsoft.com/office/powerpoint/2010/main" val="1992376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ppt_x"/>
                                          </p:val>
                                        </p:tav>
                                        <p:tav tm="100000">
                                          <p:val>
                                            <p:strVal val="#ppt_x"/>
                                          </p:val>
                                        </p:tav>
                                      </p:tavLst>
                                    </p:anim>
                                    <p:anim calcmode="lin" valueType="num">
                                      <p:cBhvr additive="base">
                                        <p:cTn id="8" dur="500" fill="hold"/>
                                        <p:tgtEl>
                                          <p:spTgt spid="235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565"/>
                                        </p:tgtEl>
                                        <p:attrNameLst>
                                          <p:attrName>style.visibility</p:attrName>
                                        </p:attrNameLst>
                                      </p:cBhvr>
                                      <p:to>
                                        <p:strVal val="visible"/>
                                      </p:to>
                                    </p:set>
                                    <p:anim calcmode="lin" valueType="num">
                                      <p:cBhvr additive="base">
                                        <p:cTn id="11" dur="500" fill="hold"/>
                                        <p:tgtEl>
                                          <p:spTgt spid="23565"/>
                                        </p:tgtEl>
                                        <p:attrNameLst>
                                          <p:attrName>ppt_x</p:attrName>
                                        </p:attrNameLst>
                                      </p:cBhvr>
                                      <p:tavLst>
                                        <p:tav tm="0">
                                          <p:val>
                                            <p:strVal val="#ppt_x"/>
                                          </p:val>
                                        </p:tav>
                                        <p:tav tm="100000">
                                          <p:val>
                                            <p:strVal val="#ppt_x"/>
                                          </p:val>
                                        </p:tav>
                                      </p:tavLst>
                                    </p:anim>
                                    <p:anim calcmode="lin" valueType="num">
                                      <p:cBhvr additive="base">
                                        <p:cTn id="12" dur="500" fill="hold"/>
                                        <p:tgtEl>
                                          <p:spTgt spid="2356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586"/>
                                        </p:tgtEl>
                                        <p:attrNameLst>
                                          <p:attrName>style.visibility</p:attrName>
                                        </p:attrNameLst>
                                      </p:cBhvr>
                                      <p:to>
                                        <p:strVal val="visible"/>
                                      </p:to>
                                    </p:set>
                                    <p:anim calcmode="lin" valueType="num">
                                      <p:cBhvr additive="base">
                                        <p:cTn id="15" dur="500" fill="hold"/>
                                        <p:tgtEl>
                                          <p:spTgt spid="23586"/>
                                        </p:tgtEl>
                                        <p:attrNameLst>
                                          <p:attrName>ppt_x</p:attrName>
                                        </p:attrNameLst>
                                      </p:cBhvr>
                                      <p:tavLst>
                                        <p:tav tm="0">
                                          <p:val>
                                            <p:strVal val="#ppt_x"/>
                                          </p:val>
                                        </p:tav>
                                        <p:tav tm="100000">
                                          <p:val>
                                            <p:strVal val="#ppt_x"/>
                                          </p:val>
                                        </p:tav>
                                      </p:tavLst>
                                    </p:anim>
                                    <p:anim calcmode="lin" valueType="num">
                                      <p:cBhvr additive="base">
                                        <p:cTn id="16" dur="500" fill="hold"/>
                                        <p:tgtEl>
                                          <p:spTgt spid="2358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587"/>
                                        </p:tgtEl>
                                        <p:attrNameLst>
                                          <p:attrName>style.visibility</p:attrName>
                                        </p:attrNameLst>
                                      </p:cBhvr>
                                      <p:to>
                                        <p:strVal val="visible"/>
                                      </p:to>
                                    </p:set>
                                    <p:anim calcmode="lin" valueType="num">
                                      <p:cBhvr additive="base">
                                        <p:cTn id="19" dur="500" fill="hold"/>
                                        <p:tgtEl>
                                          <p:spTgt spid="23587"/>
                                        </p:tgtEl>
                                        <p:attrNameLst>
                                          <p:attrName>ppt_x</p:attrName>
                                        </p:attrNameLst>
                                      </p:cBhvr>
                                      <p:tavLst>
                                        <p:tav tm="0">
                                          <p:val>
                                            <p:strVal val="#ppt_x"/>
                                          </p:val>
                                        </p:tav>
                                        <p:tav tm="100000">
                                          <p:val>
                                            <p:strVal val="#ppt_x"/>
                                          </p:val>
                                        </p:tav>
                                      </p:tavLst>
                                    </p:anim>
                                    <p:anim calcmode="lin" valueType="num">
                                      <p:cBhvr additive="base">
                                        <p:cTn id="20" dur="500" fill="hold"/>
                                        <p:tgtEl>
                                          <p:spTgt spid="2358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588"/>
                                        </p:tgtEl>
                                        <p:attrNameLst>
                                          <p:attrName>style.visibility</p:attrName>
                                        </p:attrNameLst>
                                      </p:cBhvr>
                                      <p:to>
                                        <p:strVal val="visible"/>
                                      </p:to>
                                    </p:set>
                                    <p:anim calcmode="lin" valueType="num">
                                      <p:cBhvr additive="base">
                                        <p:cTn id="23" dur="500" fill="hold"/>
                                        <p:tgtEl>
                                          <p:spTgt spid="23588"/>
                                        </p:tgtEl>
                                        <p:attrNameLst>
                                          <p:attrName>ppt_x</p:attrName>
                                        </p:attrNameLst>
                                      </p:cBhvr>
                                      <p:tavLst>
                                        <p:tav tm="0">
                                          <p:val>
                                            <p:strVal val="#ppt_x"/>
                                          </p:val>
                                        </p:tav>
                                        <p:tav tm="100000">
                                          <p:val>
                                            <p:strVal val="#ppt_x"/>
                                          </p:val>
                                        </p:tav>
                                      </p:tavLst>
                                    </p:anim>
                                    <p:anim calcmode="lin" valueType="num">
                                      <p:cBhvr additive="base">
                                        <p:cTn id="24" dur="500" fill="hold"/>
                                        <p:tgtEl>
                                          <p:spTgt spid="23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65" grpId="0"/>
      <p:bldP spid="23586" grpId="0"/>
      <p:bldP spid="23587" grpId="0" animBg="1"/>
      <p:bldP spid="235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160338"/>
            <a:ext cx="9144000" cy="1143000"/>
          </a:xfrm>
        </p:spPr>
        <p:txBody>
          <a:bodyPr/>
          <a:lstStyle/>
          <a:p>
            <a:r>
              <a:rPr lang="en-US" altLang="en-US" sz="4000" b="1" smtClean="0">
                <a:solidFill>
                  <a:srgbClr val="A50021"/>
                </a:solidFill>
              </a:rPr>
              <a:t>HPV Oncogenes inhibit Rb and p53 tumor suppressors</a:t>
            </a:r>
          </a:p>
        </p:txBody>
      </p:sp>
      <p:grpSp>
        <p:nvGrpSpPr>
          <p:cNvPr id="92163" name="Group 19"/>
          <p:cNvGrpSpPr>
            <a:grpSpLocks/>
          </p:cNvGrpSpPr>
          <p:nvPr/>
        </p:nvGrpSpPr>
        <p:grpSpPr bwMode="auto">
          <a:xfrm>
            <a:off x="6057900" y="3073400"/>
            <a:ext cx="2403475" cy="1733550"/>
            <a:chOff x="3840" y="1928"/>
            <a:chExt cx="1514" cy="1092"/>
          </a:xfrm>
        </p:grpSpPr>
        <p:sp>
          <p:nvSpPr>
            <p:cNvPr id="92174" name="AutoShape 11"/>
            <p:cNvSpPr>
              <a:spLocks/>
            </p:cNvSpPr>
            <p:nvPr/>
          </p:nvSpPr>
          <p:spPr bwMode="auto">
            <a:xfrm>
              <a:off x="3840" y="1928"/>
              <a:ext cx="162" cy="1092"/>
            </a:xfrm>
            <a:prstGeom prst="rightBrace">
              <a:avLst>
                <a:gd name="adj1" fmla="val 5617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b="1">
                <a:solidFill>
                  <a:srgbClr val="000000"/>
                </a:solidFill>
                <a:latin typeface="+mn-lt"/>
              </a:endParaRPr>
            </a:p>
          </p:txBody>
        </p:sp>
        <p:sp>
          <p:nvSpPr>
            <p:cNvPr id="92175" name="Text Box 12"/>
            <p:cNvSpPr txBox="1">
              <a:spLocks noChangeArrowheads="1"/>
            </p:cNvSpPr>
            <p:nvPr/>
          </p:nvSpPr>
          <p:spPr bwMode="auto">
            <a:xfrm>
              <a:off x="4094" y="2293"/>
              <a:ext cx="12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00"/>
                  </a:solidFill>
                  <a:latin typeface="+mn-lt"/>
                </a:rPr>
                <a:t>Cell proliferation</a:t>
              </a:r>
            </a:p>
            <a:p>
              <a:pPr fontAlgn="base">
                <a:spcBef>
                  <a:spcPct val="0"/>
                </a:spcBef>
                <a:spcAft>
                  <a:spcPct val="0"/>
                </a:spcAft>
                <a:buFontTx/>
                <a:buNone/>
              </a:pPr>
              <a:r>
                <a:rPr lang="en-US" altLang="en-US" sz="1800" b="1">
                  <a:solidFill>
                    <a:srgbClr val="000000"/>
                  </a:solidFill>
                  <a:latin typeface="+mn-lt"/>
                </a:rPr>
                <a:t>and cancer</a:t>
              </a:r>
            </a:p>
          </p:txBody>
        </p:sp>
      </p:grpSp>
      <p:pic>
        <p:nvPicPr>
          <p:cNvPr id="92164" name="Picture 7" descr="1-s2"/>
          <p:cNvPicPr>
            <a:picLocks noChangeAspect="1" noChangeArrowheads="1"/>
          </p:cNvPicPr>
          <p:nvPr/>
        </p:nvPicPr>
        <p:blipFill>
          <a:blip r:embed="rId2">
            <a:extLst>
              <a:ext uri="{28A0092B-C50C-407E-A947-70E740481C1C}">
                <a14:useLocalDpi xmlns:a14="http://schemas.microsoft.com/office/drawing/2010/main" val="0"/>
              </a:ext>
            </a:extLst>
          </a:blip>
          <a:srcRect b="52235"/>
          <a:stretch>
            <a:fillRect/>
          </a:stretch>
        </p:blipFill>
        <p:spPr bwMode="auto">
          <a:xfrm>
            <a:off x="1174750" y="2047875"/>
            <a:ext cx="4676775"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Rectangle 14"/>
          <p:cNvSpPr>
            <a:spLocks noChangeArrowheads="1"/>
          </p:cNvSpPr>
          <p:nvPr/>
        </p:nvSpPr>
        <p:spPr bwMode="auto">
          <a:xfrm>
            <a:off x="4899025" y="2746375"/>
            <a:ext cx="952500" cy="1838325"/>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b="1">
              <a:solidFill>
                <a:srgbClr val="000000"/>
              </a:solidFill>
            </a:endParaRPr>
          </a:p>
        </p:txBody>
      </p:sp>
      <p:sp>
        <p:nvSpPr>
          <p:cNvPr id="92166" name="Text Box 13"/>
          <p:cNvSpPr txBox="1">
            <a:spLocks noChangeArrowheads="1"/>
          </p:cNvSpPr>
          <p:nvPr/>
        </p:nvSpPr>
        <p:spPr bwMode="auto">
          <a:xfrm>
            <a:off x="4883150" y="2624138"/>
            <a:ext cx="14382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600" b="1" dirty="0">
                <a:solidFill>
                  <a:srgbClr val="000000"/>
                </a:solidFill>
                <a:latin typeface="+mn-lt"/>
              </a:rPr>
              <a:t>Ubiquitin</a:t>
            </a:r>
          </a:p>
          <a:p>
            <a:pPr fontAlgn="base">
              <a:spcBef>
                <a:spcPct val="0"/>
              </a:spcBef>
              <a:spcAft>
                <a:spcPct val="0"/>
              </a:spcAft>
              <a:buFontTx/>
              <a:buNone/>
            </a:pPr>
            <a:r>
              <a:rPr lang="en-US" altLang="en-US" sz="1600" b="1" dirty="0">
                <a:solidFill>
                  <a:srgbClr val="000000"/>
                </a:solidFill>
                <a:latin typeface="+mn-lt"/>
              </a:rPr>
              <a:t>mediated</a:t>
            </a:r>
          </a:p>
          <a:p>
            <a:pPr fontAlgn="base">
              <a:spcBef>
                <a:spcPct val="0"/>
              </a:spcBef>
              <a:spcAft>
                <a:spcPct val="0"/>
              </a:spcAft>
              <a:buFontTx/>
              <a:buNone/>
            </a:pPr>
            <a:r>
              <a:rPr lang="en-US" altLang="en-US" sz="1600" b="1" dirty="0">
                <a:solidFill>
                  <a:srgbClr val="000000"/>
                </a:solidFill>
                <a:latin typeface="+mn-lt"/>
              </a:rPr>
              <a:t>P53</a:t>
            </a:r>
          </a:p>
          <a:p>
            <a:pPr fontAlgn="base">
              <a:spcBef>
                <a:spcPct val="0"/>
              </a:spcBef>
              <a:spcAft>
                <a:spcPct val="0"/>
              </a:spcAft>
              <a:buFontTx/>
              <a:buNone/>
            </a:pPr>
            <a:r>
              <a:rPr lang="en-US" altLang="en-US" sz="1600" b="1" dirty="0">
                <a:solidFill>
                  <a:srgbClr val="000000"/>
                </a:solidFill>
                <a:latin typeface="+mn-lt"/>
              </a:rPr>
              <a:t>degradation</a:t>
            </a:r>
          </a:p>
        </p:txBody>
      </p:sp>
      <p:sp>
        <p:nvSpPr>
          <p:cNvPr id="92167" name="Line 18"/>
          <p:cNvSpPr>
            <a:spLocks noChangeShapeType="1"/>
          </p:cNvSpPr>
          <p:nvPr/>
        </p:nvSpPr>
        <p:spPr bwMode="auto">
          <a:xfrm>
            <a:off x="0" y="1381125"/>
            <a:ext cx="91440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nvGrpSpPr>
          <p:cNvPr id="3" name="Group 27"/>
          <p:cNvGrpSpPr>
            <a:grpSpLocks/>
          </p:cNvGrpSpPr>
          <p:nvPr/>
        </p:nvGrpSpPr>
        <p:grpSpPr bwMode="auto">
          <a:xfrm>
            <a:off x="1192213" y="3957638"/>
            <a:ext cx="5237162" cy="1281112"/>
            <a:chOff x="751" y="2493"/>
            <a:chExt cx="3299" cy="807"/>
          </a:xfrm>
        </p:grpSpPr>
        <p:grpSp>
          <p:nvGrpSpPr>
            <p:cNvPr id="92170" name="Group 26"/>
            <p:cNvGrpSpPr>
              <a:grpSpLocks/>
            </p:cNvGrpSpPr>
            <p:nvPr/>
          </p:nvGrpSpPr>
          <p:grpSpPr bwMode="auto">
            <a:xfrm>
              <a:off x="751" y="2493"/>
              <a:ext cx="3001" cy="807"/>
              <a:chOff x="751" y="2493"/>
              <a:chExt cx="3001" cy="807"/>
            </a:xfrm>
          </p:grpSpPr>
          <p:sp>
            <p:nvSpPr>
              <p:cNvPr id="92172" name="Rectangle 15"/>
              <p:cNvSpPr>
                <a:spLocks noChangeArrowheads="1"/>
              </p:cNvSpPr>
              <p:nvPr/>
            </p:nvSpPr>
            <p:spPr bwMode="auto">
              <a:xfrm>
                <a:off x="3104" y="2930"/>
                <a:ext cx="648" cy="216"/>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b="1">
                  <a:solidFill>
                    <a:srgbClr val="000000"/>
                  </a:solidFill>
                  <a:latin typeface="+mn-lt"/>
                </a:endParaRPr>
              </a:p>
            </p:txBody>
          </p:sp>
          <p:pic>
            <p:nvPicPr>
              <p:cNvPr id="92173" name="Picture 24" descr="1-s2"/>
              <p:cNvPicPr>
                <a:picLocks noChangeAspect="1" noChangeArrowheads="1"/>
              </p:cNvPicPr>
              <p:nvPr/>
            </p:nvPicPr>
            <p:blipFill>
              <a:blip r:embed="rId2">
                <a:extLst>
                  <a:ext uri="{28A0092B-C50C-407E-A947-70E740481C1C}">
                    <a14:useLocalDpi xmlns:a14="http://schemas.microsoft.com/office/drawing/2010/main" val="0"/>
                  </a:ext>
                </a:extLst>
              </a:blip>
              <a:srcRect t="59468" r="20094"/>
              <a:stretch>
                <a:fillRect/>
              </a:stretch>
            </p:blipFill>
            <p:spPr bwMode="auto">
              <a:xfrm>
                <a:off x="751" y="2493"/>
                <a:ext cx="2354"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71" name="Text Box 25"/>
            <p:cNvSpPr txBox="1">
              <a:spLocks noChangeArrowheads="1"/>
            </p:cNvSpPr>
            <p:nvPr/>
          </p:nvSpPr>
          <p:spPr bwMode="auto">
            <a:xfrm>
              <a:off x="3102" y="2871"/>
              <a:ext cx="94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600" b="1">
                  <a:solidFill>
                    <a:srgbClr val="000000"/>
                  </a:solidFill>
                  <a:latin typeface="+mn-lt"/>
                </a:rPr>
                <a:t>Cell-cycle</a:t>
              </a:r>
            </a:p>
            <a:p>
              <a:pPr fontAlgn="base">
                <a:spcBef>
                  <a:spcPct val="0"/>
                </a:spcBef>
                <a:spcAft>
                  <a:spcPct val="0"/>
                </a:spcAft>
                <a:buFontTx/>
                <a:buNone/>
              </a:pPr>
              <a:r>
                <a:rPr lang="en-US" altLang="en-US" sz="1600" b="1">
                  <a:solidFill>
                    <a:srgbClr val="000000"/>
                  </a:solidFill>
                  <a:latin typeface="+mn-lt"/>
                </a:rPr>
                <a:t>progression</a:t>
              </a:r>
            </a:p>
          </p:txBody>
        </p:sp>
      </p:grpSp>
      <p:sp>
        <p:nvSpPr>
          <p:cNvPr id="92169" name="TextBox 1"/>
          <p:cNvSpPr txBox="1">
            <a:spLocks noChangeArrowheads="1"/>
          </p:cNvSpPr>
          <p:nvPr/>
        </p:nvSpPr>
        <p:spPr bwMode="auto">
          <a:xfrm>
            <a:off x="1368425" y="5453063"/>
            <a:ext cx="64071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1800" b="1">
                <a:solidFill>
                  <a:srgbClr val="000000"/>
                </a:solidFill>
                <a:latin typeface="Comic Sans MS" panose="030F0702030302020204" pitchFamily="66" charset="0"/>
              </a:rPr>
              <a:t>Human papillomavirus serotypes 16, 18, 31 and others cause virtually all uterine cervical cancers and a significant fraction of oropharyngeal carcinomas using only 2 oncogenes: E6 and E7</a:t>
            </a:r>
          </a:p>
        </p:txBody>
      </p:sp>
    </p:spTree>
    <p:extLst>
      <p:ext uri="{BB962C8B-B14F-4D97-AF65-F5344CB8AC3E}">
        <p14:creationId xmlns:p14="http://schemas.microsoft.com/office/powerpoint/2010/main" val="1725226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814388" y="387350"/>
            <a:ext cx="75533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defRPr/>
            </a:pPr>
            <a:r>
              <a:rPr lang="en-US" altLang="en-US" b="1" dirty="0" smtClean="0">
                <a:solidFill>
                  <a:srgbClr val="A50021"/>
                </a:solidFill>
                <a:latin typeface="Arial"/>
              </a:rPr>
              <a:t>RAS, the most frequently mutated or activated oncogene in human cancer</a:t>
            </a:r>
          </a:p>
        </p:txBody>
      </p:sp>
      <p:sp>
        <p:nvSpPr>
          <p:cNvPr id="93187" name="Text Box 7"/>
          <p:cNvSpPr txBox="1">
            <a:spLocks noChangeArrowheads="1"/>
          </p:cNvSpPr>
          <p:nvPr/>
        </p:nvSpPr>
        <p:spPr bwMode="auto">
          <a:xfrm>
            <a:off x="776287" y="1532890"/>
            <a:ext cx="766427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800" dirty="0">
                <a:solidFill>
                  <a:srgbClr val="000000"/>
                </a:solidFill>
              </a:rPr>
              <a:t> Three </a:t>
            </a:r>
            <a:r>
              <a:rPr lang="en-US" altLang="en-US" sz="1800" dirty="0" err="1">
                <a:solidFill>
                  <a:srgbClr val="000000"/>
                </a:solidFill>
              </a:rPr>
              <a:t>Ras</a:t>
            </a:r>
            <a:r>
              <a:rPr lang="en-US" altLang="en-US" sz="1800" dirty="0">
                <a:solidFill>
                  <a:srgbClr val="000000"/>
                </a:solidFill>
              </a:rPr>
              <a:t> isoforms: H-</a:t>
            </a:r>
            <a:r>
              <a:rPr lang="en-US" altLang="en-US" sz="1800" dirty="0" err="1">
                <a:solidFill>
                  <a:srgbClr val="000000"/>
                </a:solidFill>
              </a:rPr>
              <a:t>ras</a:t>
            </a:r>
            <a:r>
              <a:rPr lang="en-US" altLang="en-US" sz="1800" dirty="0">
                <a:solidFill>
                  <a:srgbClr val="000000"/>
                </a:solidFill>
              </a:rPr>
              <a:t>, K-</a:t>
            </a:r>
            <a:r>
              <a:rPr lang="en-US" altLang="en-US" sz="1800" dirty="0" err="1">
                <a:solidFill>
                  <a:srgbClr val="000000"/>
                </a:solidFill>
              </a:rPr>
              <a:t>ras</a:t>
            </a:r>
            <a:r>
              <a:rPr lang="en-US" altLang="en-US" sz="1800" dirty="0">
                <a:solidFill>
                  <a:srgbClr val="000000"/>
                </a:solidFill>
              </a:rPr>
              <a:t>, and N-</a:t>
            </a:r>
            <a:r>
              <a:rPr lang="en-US" altLang="en-US" sz="1800" dirty="0" err="1">
                <a:solidFill>
                  <a:srgbClr val="000000"/>
                </a:solidFill>
              </a:rPr>
              <a:t>ras</a:t>
            </a:r>
            <a:endParaRPr lang="en-US" altLang="en-US" sz="1800" dirty="0">
              <a:solidFill>
                <a:srgbClr val="000000"/>
              </a:solidFill>
            </a:endParaRPr>
          </a:p>
          <a:p>
            <a:pPr fontAlgn="base">
              <a:spcBef>
                <a:spcPct val="0"/>
              </a:spcBef>
              <a:spcAft>
                <a:spcPct val="0"/>
              </a:spcAft>
            </a:pPr>
            <a:r>
              <a:rPr lang="en-US" altLang="en-US" sz="1800" dirty="0">
                <a:solidFill>
                  <a:srgbClr val="000000"/>
                </a:solidFill>
              </a:rPr>
              <a:t> Mutated in 20-25% of tumors (G12D) but over 90% in pancreatic </a:t>
            </a:r>
            <a:r>
              <a:rPr lang="en-US" altLang="en-US" sz="1800" dirty="0" smtClean="0">
                <a:solidFill>
                  <a:srgbClr val="000000"/>
                </a:solidFill>
              </a:rPr>
              <a:t>cancer</a:t>
            </a:r>
          </a:p>
          <a:p>
            <a:pPr fontAlgn="base">
              <a:spcBef>
                <a:spcPct val="0"/>
              </a:spcBef>
              <a:spcAft>
                <a:spcPct val="0"/>
              </a:spcAft>
            </a:pPr>
            <a:r>
              <a:rPr lang="en-US" altLang="en-US" sz="1800" dirty="0" smtClean="0">
                <a:solidFill>
                  <a:srgbClr val="000000"/>
                </a:solidFill>
              </a:rPr>
              <a:t>Mutations also common in colorectal and NSCLC</a:t>
            </a:r>
            <a:endParaRPr lang="en-US" altLang="en-US" sz="1800" dirty="0">
              <a:solidFill>
                <a:srgbClr val="000000"/>
              </a:solidFill>
            </a:endParaRPr>
          </a:p>
          <a:p>
            <a:pPr fontAlgn="base">
              <a:spcBef>
                <a:spcPct val="0"/>
              </a:spcBef>
              <a:spcAft>
                <a:spcPct val="0"/>
              </a:spcAft>
            </a:pPr>
            <a:r>
              <a:rPr lang="en-US" altLang="en-US" sz="1800" dirty="0">
                <a:solidFill>
                  <a:srgbClr val="000000"/>
                </a:solidFill>
              </a:rPr>
              <a:t> </a:t>
            </a:r>
            <a:r>
              <a:rPr lang="en-US" altLang="en-US" sz="1800" dirty="0" err="1">
                <a:solidFill>
                  <a:srgbClr val="000000"/>
                </a:solidFill>
              </a:rPr>
              <a:t>Ras</a:t>
            </a:r>
            <a:r>
              <a:rPr lang="en-US" altLang="en-US" sz="1800" dirty="0">
                <a:solidFill>
                  <a:srgbClr val="000000"/>
                </a:solidFill>
              </a:rPr>
              <a:t> switches between active and inactive conformations. </a:t>
            </a:r>
          </a:p>
          <a:p>
            <a:pPr fontAlgn="base">
              <a:spcBef>
                <a:spcPct val="0"/>
              </a:spcBef>
              <a:spcAft>
                <a:spcPct val="0"/>
              </a:spcAft>
            </a:pPr>
            <a:r>
              <a:rPr lang="en-US" altLang="en-US" sz="1800" dirty="0">
                <a:solidFill>
                  <a:srgbClr val="000000"/>
                </a:solidFill>
              </a:rPr>
              <a:t> </a:t>
            </a:r>
            <a:r>
              <a:rPr lang="en-US" altLang="en-US" sz="1800" dirty="0" err="1">
                <a:solidFill>
                  <a:srgbClr val="000000"/>
                </a:solidFill>
              </a:rPr>
              <a:t>Ras</a:t>
            </a:r>
            <a:r>
              <a:rPr lang="en-US" altLang="en-US" sz="1800" dirty="0">
                <a:solidFill>
                  <a:srgbClr val="000000"/>
                </a:solidFill>
              </a:rPr>
              <a:t> mutations inhibit </a:t>
            </a:r>
            <a:r>
              <a:rPr lang="en-US" altLang="en-US" sz="1800" dirty="0" err="1">
                <a:solidFill>
                  <a:srgbClr val="000000"/>
                </a:solidFill>
              </a:rPr>
              <a:t>Ras</a:t>
            </a:r>
            <a:r>
              <a:rPr lang="en-US" altLang="en-US" sz="1800" dirty="0">
                <a:solidFill>
                  <a:srgbClr val="000000"/>
                </a:solidFill>
              </a:rPr>
              <a:t> </a:t>
            </a:r>
            <a:r>
              <a:rPr lang="en-US" altLang="en-US" sz="1800" dirty="0" err="1">
                <a:solidFill>
                  <a:srgbClr val="000000"/>
                </a:solidFill>
              </a:rPr>
              <a:t>GTPase</a:t>
            </a:r>
            <a:r>
              <a:rPr lang="en-US" altLang="en-US" sz="1800" dirty="0">
                <a:solidFill>
                  <a:srgbClr val="000000"/>
                </a:solidFill>
              </a:rPr>
              <a:t> activity thus locking it permanently </a:t>
            </a:r>
          </a:p>
          <a:p>
            <a:pPr fontAlgn="base">
              <a:spcBef>
                <a:spcPct val="0"/>
              </a:spcBef>
              <a:spcAft>
                <a:spcPct val="0"/>
              </a:spcAft>
              <a:buFontTx/>
              <a:buNone/>
            </a:pPr>
            <a:r>
              <a:rPr lang="en-US" altLang="en-US" sz="1800" dirty="0">
                <a:solidFill>
                  <a:srgbClr val="000000"/>
                </a:solidFill>
              </a:rPr>
              <a:t>  in the active state. </a:t>
            </a:r>
          </a:p>
        </p:txBody>
      </p:sp>
      <p:grpSp>
        <p:nvGrpSpPr>
          <p:cNvPr id="93188" name="Group 21"/>
          <p:cNvGrpSpPr>
            <a:grpSpLocks/>
          </p:cNvGrpSpPr>
          <p:nvPr/>
        </p:nvGrpSpPr>
        <p:grpSpPr bwMode="auto">
          <a:xfrm>
            <a:off x="1646238" y="3357563"/>
            <a:ext cx="5851525" cy="3081337"/>
            <a:chOff x="1110" y="1077"/>
            <a:chExt cx="3685" cy="1941"/>
          </a:xfrm>
        </p:grpSpPr>
        <p:grpSp>
          <p:nvGrpSpPr>
            <p:cNvPr id="93189" name="Group 11"/>
            <p:cNvGrpSpPr>
              <a:grpSpLocks/>
            </p:cNvGrpSpPr>
            <p:nvPr/>
          </p:nvGrpSpPr>
          <p:grpSpPr bwMode="auto">
            <a:xfrm>
              <a:off x="1110" y="1192"/>
              <a:ext cx="2100" cy="1368"/>
              <a:chOff x="864" y="1434"/>
              <a:chExt cx="2100" cy="1056"/>
            </a:xfrm>
          </p:grpSpPr>
          <p:pic>
            <p:nvPicPr>
              <p:cNvPr id="93200" name="Picture 9" descr="figure_1_350"/>
              <p:cNvPicPr>
                <a:picLocks noChangeAspect="1" noChangeArrowheads="1"/>
              </p:cNvPicPr>
              <p:nvPr/>
            </p:nvPicPr>
            <p:blipFill>
              <a:blip r:embed="rId2">
                <a:extLst>
                  <a:ext uri="{28A0092B-C50C-407E-A947-70E740481C1C}">
                    <a14:useLocalDpi xmlns:a14="http://schemas.microsoft.com/office/drawing/2010/main" val="0"/>
                  </a:ext>
                </a:extLst>
              </a:blip>
              <a:srcRect t="13792" b="30000"/>
              <a:stretch>
                <a:fillRect/>
              </a:stretch>
            </p:blipFill>
            <p:spPr bwMode="auto">
              <a:xfrm>
                <a:off x="864" y="1512"/>
                <a:ext cx="2100"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01" name="Rectangle 10"/>
              <p:cNvSpPr>
                <a:spLocks noChangeArrowheads="1"/>
              </p:cNvSpPr>
              <p:nvPr/>
            </p:nvSpPr>
            <p:spPr bwMode="auto">
              <a:xfrm>
                <a:off x="1764" y="1434"/>
                <a:ext cx="210" cy="2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endParaRPr lang="en-US" altLang="en-US" sz="1800" b="1">
                  <a:solidFill>
                    <a:srgbClr val="000000"/>
                  </a:solidFill>
                </a:endParaRPr>
              </a:p>
            </p:txBody>
          </p:sp>
        </p:grpSp>
        <p:sp>
          <p:nvSpPr>
            <p:cNvPr id="93190" name="Line 13"/>
            <p:cNvSpPr>
              <a:spLocks noChangeShapeType="1"/>
            </p:cNvSpPr>
            <p:nvPr/>
          </p:nvSpPr>
          <p:spPr bwMode="auto">
            <a:xfrm flipV="1">
              <a:off x="2124" y="1372"/>
              <a:ext cx="0" cy="18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3191" name="Line 14"/>
            <p:cNvSpPr>
              <a:spLocks noChangeShapeType="1"/>
            </p:cNvSpPr>
            <p:nvPr/>
          </p:nvSpPr>
          <p:spPr bwMode="auto">
            <a:xfrm>
              <a:off x="2107" y="2543"/>
              <a:ext cx="0" cy="18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3192" name="Text Box 15"/>
            <p:cNvSpPr txBox="1">
              <a:spLocks noChangeArrowheads="1"/>
            </p:cNvSpPr>
            <p:nvPr/>
          </p:nvSpPr>
          <p:spPr bwMode="auto">
            <a:xfrm>
              <a:off x="1796" y="1137"/>
              <a:ext cx="6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00"/>
                  </a:solidFill>
                </a:rPr>
                <a:t>inactive</a:t>
              </a:r>
            </a:p>
          </p:txBody>
        </p:sp>
        <p:sp>
          <p:nvSpPr>
            <p:cNvPr id="93193" name="Text Box 16"/>
            <p:cNvSpPr txBox="1">
              <a:spLocks noChangeArrowheads="1"/>
            </p:cNvSpPr>
            <p:nvPr/>
          </p:nvSpPr>
          <p:spPr bwMode="auto">
            <a:xfrm>
              <a:off x="1810" y="2691"/>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00"/>
                  </a:solidFill>
                </a:rPr>
                <a:t>Active</a:t>
              </a:r>
            </a:p>
          </p:txBody>
        </p:sp>
        <p:sp>
          <p:nvSpPr>
            <p:cNvPr id="93194" name="Text Box 17"/>
            <p:cNvSpPr txBox="1">
              <a:spLocks noChangeArrowheads="1"/>
            </p:cNvSpPr>
            <p:nvPr/>
          </p:nvSpPr>
          <p:spPr bwMode="auto">
            <a:xfrm>
              <a:off x="2780" y="2697"/>
              <a:ext cx="5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00"/>
                  </a:solidFill>
                </a:rPr>
                <a:t>MAPK</a:t>
              </a:r>
            </a:p>
          </p:txBody>
        </p:sp>
        <p:sp>
          <p:nvSpPr>
            <p:cNvPr id="93195" name="Text Box 18"/>
            <p:cNvSpPr txBox="1">
              <a:spLocks noChangeArrowheads="1"/>
            </p:cNvSpPr>
            <p:nvPr/>
          </p:nvSpPr>
          <p:spPr bwMode="auto">
            <a:xfrm>
              <a:off x="2858" y="1077"/>
              <a:ext cx="9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00"/>
                  </a:solidFill>
                </a:rPr>
                <a:t>Quiescence</a:t>
              </a:r>
            </a:p>
            <a:p>
              <a:pPr fontAlgn="base">
                <a:spcBef>
                  <a:spcPct val="0"/>
                </a:spcBef>
                <a:spcAft>
                  <a:spcPct val="0"/>
                </a:spcAft>
                <a:buFontTx/>
                <a:buNone/>
              </a:pPr>
              <a:r>
                <a:rPr lang="en-US" altLang="en-US" sz="1800" b="1">
                  <a:solidFill>
                    <a:srgbClr val="000000"/>
                  </a:solidFill>
                </a:rPr>
                <a:t>Cell Death</a:t>
              </a:r>
            </a:p>
          </p:txBody>
        </p:sp>
        <p:sp>
          <p:nvSpPr>
            <p:cNvPr id="93196" name="Line 19"/>
            <p:cNvSpPr>
              <a:spLocks noChangeShapeType="1"/>
            </p:cNvSpPr>
            <p:nvPr/>
          </p:nvSpPr>
          <p:spPr bwMode="auto">
            <a:xfrm>
              <a:off x="2362" y="2812"/>
              <a:ext cx="40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3197" name="Line 20"/>
            <p:cNvSpPr>
              <a:spLocks noChangeShapeType="1"/>
            </p:cNvSpPr>
            <p:nvPr/>
          </p:nvSpPr>
          <p:spPr bwMode="auto">
            <a:xfrm>
              <a:off x="2441" y="1277"/>
              <a:ext cx="40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sp>
          <p:nvSpPr>
            <p:cNvPr id="93198" name="Text Box 23"/>
            <p:cNvSpPr txBox="1">
              <a:spLocks noChangeArrowheads="1"/>
            </p:cNvSpPr>
            <p:nvPr/>
          </p:nvSpPr>
          <p:spPr bwMode="auto">
            <a:xfrm>
              <a:off x="3831" y="2614"/>
              <a:ext cx="9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00"/>
                  </a:solidFill>
                </a:rPr>
                <a:t>Proliferation</a:t>
              </a:r>
            </a:p>
            <a:p>
              <a:pPr fontAlgn="base">
                <a:spcBef>
                  <a:spcPct val="0"/>
                </a:spcBef>
                <a:spcAft>
                  <a:spcPct val="0"/>
                </a:spcAft>
                <a:buFontTx/>
                <a:buNone/>
              </a:pPr>
              <a:r>
                <a:rPr lang="en-US" altLang="en-US" sz="1800" b="1">
                  <a:solidFill>
                    <a:srgbClr val="000000"/>
                  </a:solidFill>
                </a:rPr>
                <a:t>Survival</a:t>
              </a:r>
            </a:p>
          </p:txBody>
        </p:sp>
        <p:sp>
          <p:nvSpPr>
            <p:cNvPr id="93199" name="Line 24"/>
            <p:cNvSpPr>
              <a:spLocks noChangeShapeType="1"/>
            </p:cNvSpPr>
            <p:nvPr/>
          </p:nvSpPr>
          <p:spPr bwMode="auto">
            <a:xfrm>
              <a:off x="3397" y="2807"/>
              <a:ext cx="40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srgbClr val="000000"/>
                </a:solidFill>
                <a:latin typeface="Comic Sans MS" panose="030F0702030302020204" pitchFamily="66" charset="0"/>
              </a:endParaRPr>
            </a:p>
          </p:txBody>
        </p:sp>
      </p:grpSp>
    </p:spTree>
    <p:extLst>
      <p:ext uri="{BB962C8B-B14F-4D97-AF65-F5344CB8AC3E}">
        <p14:creationId xmlns:p14="http://schemas.microsoft.com/office/powerpoint/2010/main" val="1312402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375208"/>
            <a:ext cx="7772400" cy="762000"/>
          </a:xfrm>
        </p:spPr>
        <p:txBody>
          <a:bodyPr/>
          <a:lstStyle/>
          <a:p>
            <a:pPr eaLnBrk="1" hangingPunct="1"/>
            <a:r>
              <a:rPr lang="en-US" altLang="en-US" sz="2800" dirty="0" smtClean="0">
                <a:solidFill>
                  <a:srgbClr val="C00000"/>
                </a:solidFill>
                <a:ea typeface="ＭＳ Ｐゴシック" panose="020B0600070205080204" pitchFamily="34" charset="-128"/>
              </a:rPr>
              <a:t>How </a:t>
            </a:r>
            <a:r>
              <a:rPr lang="en-US" altLang="en-US" sz="2800" dirty="0" smtClean="0">
                <a:solidFill>
                  <a:srgbClr val="C00000"/>
                </a:solidFill>
                <a:ea typeface="ＭＳ Ｐゴシック" panose="020B0600070205080204" pitchFamily="34" charset="-128"/>
              </a:rPr>
              <a:t>many mutations </a:t>
            </a:r>
            <a:r>
              <a:rPr lang="en-US" altLang="en-US" sz="2800" dirty="0" smtClean="0">
                <a:solidFill>
                  <a:srgbClr val="C00000"/>
                </a:solidFill>
                <a:ea typeface="ＭＳ Ｐゴシック" panose="020B0600070205080204" pitchFamily="34" charset="-128"/>
              </a:rPr>
              <a:t>does it take to cause cancer?</a:t>
            </a:r>
          </a:p>
        </p:txBody>
      </p:sp>
      <p:sp>
        <p:nvSpPr>
          <p:cNvPr id="99331" name="Text Box 3"/>
          <p:cNvSpPr txBox="1">
            <a:spLocks noChangeArrowheads="1"/>
          </p:cNvSpPr>
          <p:nvPr/>
        </p:nvSpPr>
        <p:spPr bwMode="auto">
          <a:xfrm>
            <a:off x="800100" y="1489299"/>
            <a:ext cx="75438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pPr>
            <a:r>
              <a:rPr lang="en-US" altLang="en-US" sz="1700" b="1" dirty="0" smtClean="0">
                <a:solidFill>
                  <a:srgbClr val="000000"/>
                </a:solidFill>
                <a:ea typeface="ＭＳ Ｐゴシック" panose="020B0600070205080204" pitchFamily="34" charset="-128"/>
              </a:rPr>
              <a:t>Original work performed in mouse cells by the Weinberg group indicated that 2 oncogenes are sufficient to confer a fully transformed phenotype to rodent fibroblasts: </a:t>
            </a:r>
            <a:r>
              <a:rPr lang="en-US" altLang="en-US" sz="1700" b="1" dirty="0" err="1" smtClean="0">
                <a:solidFill>
                  <a:srgbClr val="000000"/>
                </a:solidFill>
                <a:ea typeface="ＭＳ Ｐゴシック" panose="020B0600070205080204" pitchFamily="34" charset="-128"/>
              </a:rPr>
              <a:t>Myc</a:t>
            </a:r>
            <a:r>
              <a:rPr lang="en-US" altLang="en-US" sz="1700" b="1" dirty="0" smtClean="0">
                <a:solidFill>
                  <a:srgbClr val="000000"/>
                </a:solidFill>
                <a:ea typeface="ＭＳ Ｐゴシック" panose="020B0600070205080204" pitchFamily="34" charset="-128"/>
              </a:rPr>
              <a:t> and </a:t>
            </a:r>
            <a:r>
              <a:rPr lang="en-US" altLang="en-US" sz="1700" b="1" dirty="0" err="1" smtClean="0">
                <a:solidFill>
                  <a:srgbClr val="000000"/>
                </a:solidFill>
                <a:ea typeface="ＭＳ Ｐゴシック" panose="020B0600070205080204" pitchFamily="34" charset="-128"/>
              </a:rPr>
              <a:t>Ras</a:t>
            </a:r>
            <a:endParaRPr lang="en-US" altLang="en-US" sz="1700" b="1" dirty="0" smtClean="0">
              <a:solidFill>
                <a:srgbClr val="000000"/>
              </a:solidFill>
              <a:ea typeface="ＭＳ Ｐゴシック" panose="020B0600070205080204" pitchFamily="34" charset="-128"/>
            </a:endParaRPr>
          </a:p>
          <a:p>
            <a:pPr lvl="1" algn="just" eaLnBrk="0" fontAlgn="base" hangingPunct="0">
              <a:spcBef>
                <a:spcPct val="0"/>
              </a:spcBef>
              <a:spcAft>
                <a:spcPct val="0"/>
              </a:spcAft>
            </a:pPr>
            <a:r>
              <a:rPr lang="en-US" altLang="en-US" sz="1300" b="1" dirty="0">
                <a:solidFill>
                  <a:srgbClr val="000000"/>
                </a:solidFill>
                <a:ea typeface="ＭＳ Ｐゴシック" panose="020B0600070205080204" pitchFamily="34" charset="-128"/>
              </a:rPr>
              <a:t>Land et al., Nature 304, 596–602 (1983</a:t>
            </a:r>
            <a:r>
              <a:rPr lang="en-US" altLang="en-US" sz="1300" b="1" dirty="0" smtClean="0">
                <a:solidFill>
                  <a:srgbClr val="000000"/>
                </a:solidFill>
                <a:ea typeface="ＭＳ Ｐゴシック" panose="020B0600070205080204" pitchFamily="34" charset="-128"/>
              </a:rPr>
              <a:t>)</a:t>
            </a:r>
          </a:p>
          <a:p>
            <a:pPr algn="just" eaLnBrk="0" fontAlgn="base" hangingPunct="0">
              <a:spcBef>
                <a:spcPct val="0"/>
              </a:spcBef>
              <a:spcAft>
                <a:spcPct val="0"/>
              </a:spcAft>
            </a:pPr>
            <a:r>
              <a:rPr lang="en-US" altLang="en-US" sz="1700" b="1" dirty="0" smtClean="0">
                <a:solidFill>
                  <a:srgbClr val="000000"/>
                </a:solidFill>
                <a:ea typeface="ＭＳ Ｐゴシック" panose="020B0600070205080204" pitchFamily="34" charset="-128"/>
              </a:rPr>
              <a:t>However:</a:t>
            </a:r>
          </a:p>
          <a:p>
            <a:pPr lvl="1" algn="just" eaLnBrk="0" fontAlgn="base" hangingPunct="0">
              <a:spcBef>
                <a:spcPct val="0"/>
              </a:spcBef>
              <a:spcAft>
                <a:spcPct val="0"/>
              </a:spcAft>
            </a:pPr>
            <a:r>
              <a:rPr lang="en-US" altLang="en-US" sz="1300" b="1" dirty="0" smtClean="0">
                <a:solidFill>
                  <a:srgbClr val="000000"/>
                </a:solidFill>
                <a:ea typeface="ＭＳ Ｐゴシック" panose="020B0600070205080204" pitchFamily="34" charset="-128"/>
              </a:rPr>
              <a:t>These tumors were not metastatic, indicating that further mutations may be necessary to achieve a metastatic phenotype</a:t>
            </a:r>
          </a:p>
          <a:p>
            <a:pPr lvl="1" algn="just" eaLnBrk="0" fontAlgn="base" hangingPunct="0">
              <a:spcBef>
                <a:spcPct val="0"/>
              </a:spcBef>
              <a:spcAft>
                <a:spcPct val="0"/>
              </a:spcAft>
            </a:pPr>
            <a:r>
              <a:rPr lang="en-US" altLang="en-US" sz="1300" b="1" dirty="0" smtClean="0">
                <a:solidFill>
                  <a:srgbClr val="000000"/>
                </a:solidFill>
                <a:ea typeface="ＭＳ Ｐゴシック" panose="020B0600070205080204" pitchFamily="34" charset="-128"/>
              </a:rPr>
              <a:t>Fibroblasts would be a model for sarcomas, not for the most common epithelial carcinomas</a:t>
            </a:r>
          </a:p>
          <a:p>
            <a:pPr lvl="1" algn="just" eaLnBrk="0" fontAlgn="base" hangingPunct="0">
              <a:spcBef>
                <a:spcPct val="0"/>
              </a:spcBef>
              <a:spcAft>
                <a:spcPct val="0"/>
              </a:spcAft>
            </a:pPr>
            <a:r>
              <a:rPr lang="en-US" altLang="en-US" sz="1300" b="1" dirty="0" smtClean="0">
                <a:solidFill>
                  <a:srgbClr val="000000"/>
                </a:solidFill>
                <a:ea typeface="ＭＳ Ｐゴシック" panose="020B0600070205080204" pitchFamily="34" charset="-128"/>
              </a:rPr>
              <a:t>Rodent cells are far easier to transform than human cells (lifespan of a mouse or rat is 1-2 years). Rodent cells have long telomeres and express telomerase, hence they are more resistant to replicative senescence</a:t>
            </a:r>
          </a:p>
          <a:p>
            <a:pPr algn="just" eaLnBrk="0" fontAlgn="base" hangingPunct="0">
              <a:spcBef>
                <a:spcPct val="0"/>
              </a:spcBef>
              <a:spcAft>
                <a:spcPct val="0"/>
              </a:spcAft>
            </a:pPr>
            <a:r>
              <a:rPr lang="en-US" altLang="en-US" sz="1700" b="1" dirty="0" smtClean="0">
                <a:solidFill>
                  <a:srgbClr val="000000"/>
                </a:solidFill>
                <a:ea typeface="ＭＳ Ｐゴシック" panose="020B0600070205080204" pitchFamily="34" charset="-128"/>
              </a:rPr>
              <a:t>Much later, the same group determined that human fibroblasts require 4-6 mutations to be transformed. These include the introduction of Telomerase (hTERT), SV40 large T (the construct also encoded small T) and mutant H-</a:t>
            </a:r>
            <a:r>
              <a:rPr lang="en-US" altLang="en-US" sz="1700" b="1" dirty="0" err="1" smtClean="0">
                <a:solidFill>
                  <a:srgbClr val="000000"/>
                </a:solidFill>
                <a:ea typeface="ＭＳ Ｐゴシック" panose="020B0600070205080204" pitchFamily="34" charset="-128"/>
              </a:rPr>
              <a:t>Ras</a:t>
            </a:r>
            <a:r>
              <a:rPr lang="en-US" altLang="en-US" sz="1700" b="1" dirty="0" smtClean="0">
                <a:solidFill>
                  <a:srgbClr val="000000"/>
                </a:solidFill>
                <a:ea typeface="ＭＳ Ｐゴシック" panose="020B0600070205080204" pitchFamily="34" charset="-128"/>
              </a:rPr>
              <a:t>. SV40 LT inactivates both RB and p53, while small T inhibits PP2A, thereby changing the </a:t>
            </a:r>
            <a:r>
              <a:rPr lang="en-US" altLang="en-US" sz="1700" b="1" dirty="0">
                <a:solidFill>
                  <a:srgbClr val="000000"/>
                </a:solidFill>
                <a:ea typeface="ＭＳ Ｐゴシック" panose="020B0600070205080204" pitchFamily="34" charset="-128"/>
              </a:rPr>
              <a:t>phosphorylation </a:t>
            </a:r>
            <a:r>
              <a:rPr lang="en-US" altLang="en-US" sz="1700" b="1" dirty="0" smtClean="0">
                <a:solidFill>
                  <a:srgbClr val="000000"/>
                </a:solidFill>
                <a:ea typeface="ＭＳ Ｐゴシック" panose="020B0600070205080204" pitchFamily="34" charset="-128"/>
              </a:rPr>
              <a:t>status of multiple proteins</a:t>
            </a:r>
            <a:endParaRPr lang="en-US" altLang="en-US" sz="1700" b="1" dirty="0" smtClean="0">
              <a:solidFill>
                <a:srgbClr val="000000"/>
              </a:solidFill>
              <a:ea typeface="ＭＳ Ｐゴシック" panose="020B0600070205080204" pitchFamily="34" charset="-128"/>
            </a:endParaRPr>
          </a:p>
          <a:p>
            <a:pPr lvl="1" algn="just" eaLnBrk="0" fontAlgn="base" hangingPunct="0">
              <a:spcBef>
                <a:spcPct val="0"/>
              </a:spcBef>
              <a:spcAft>
                <a:spcPct val="0"/>
              </a:spcAft>
            </a:pPr>
            <a:r>
              <a:rPr lang="en-US" altLang="en-US" sz="1300" b="1" dirty="0" smtClean="0">
                <a:solidFill>
                  <a:srgbClr val="000000"/>
                </a:solidFill>
                <a:ea typeface="ＭＳ Ｐゴシック" panose="020B0600070205080204" pitchFamily="34" charset="-128"/>
              </a:rPr>
              <a:t>Hahn et al</a:t>
            </a:r>
            <a:r>
              <a:rPr lang="en-US" altLang="en-US" sz="1300" b="1" dirty="0">
                <a:solidFill>
                  <a:srgbClr val="000000"/>
                </a:solidFill>
                <a:ea typeface="ＭＳ Ｐゴシック" panose="020B0600070205080204" pitchFamily="34" charset="-128"/>
              </a:rPr>
              <a:t>., Nature 400, 464–468 (1999</a:t>
            </a:r>
            <a:r>
              <a:rPr lang="en-US" altLang="en-US" sz="1300" b="1" dirty="0" smtClean="0">
                <a:solidFill>
                  <a:srgbClr val="000000"/>
                </a:solidFill>
                <a:ea typeface="ＭＳ Ｐゴシック" panose="020B0600070205080204" pitchFamily="34" charset="-128"/>
              </a:rPr>
              <a:t>) </a:t>
            </a:r>
          </a:p>
          <a:p>
            <a:pPr algn="just" eaLnBrk="0" fontAlgn="base" hangingPunct="0">
              <a:spcBef>
                <a:spcPct val="0"/>
              </a:spcBef>
              <a:spcAft>
                <a:spcPct val="0"/>
              </a:spcAft>
            </a:pPr>
            <a:endParaRPr lang="en-US" altLang="en-US" sz="1700" b="1" dirty="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312553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375208"/>
            <a:ext cx="7772400" cy="762000"/>
          </a:xfrm>
        </p:spPr>
        <p:txBody>
          <a:bodyPr/>
          <a:lstStyle/>
          <a:p>
            <a:pPr eaLnBrk="1" hangingPunct="1"/>
            <a:r>
              <a:rPr lang="en-US" altLang="en-US" sz="2800" dirty="0" smtClean="0">
                <a:solidFill>
                  <a:srgbClr val="C00000"/>
                </a:solidFill>
                <a:ea typeface="ＭＳ Ｐゴシック" panose="020B0600070205080204" pitchFamily="34" charset="-128"/>
              </a:rPr>
              <a:t>“Enablers”</a:t>
            </a:r>
          </a:p>
        </p:txBody>
      </p:sp>
      <p:sp>
        <p:nvSpPr>
          <p:cNvPr id="99331" name="Text Box 3"/>
          <p:cNvSpPr txBox="1">
            <a:spLocks noChangeArrowheads="1"/>
          </p:cNvSpPr>
          <p:nvPr/>
        </p:nvSpPr>
        <p:spPr bwMode="auto">
          <a:xfrm>
            <a:off x="914400" y="1207358"/>
            <a:ext cx="73152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pPr>
            <a:r>
              <a:rPr lang="en-US" altLang="en-US" sz="1700" b="1" dirty="0" smtClean="0">
                <a:solidFill>
                  <a:srgbClr val="000000"/>
                </a:solidFill>
                <a:ea typeface="ＭＳ Ｐゴシック" panose="020B0600070205080204" pitchFamily="34" charset="-128"/>
              </a:rPr>
              <a:t>Some oncogenes require other genes downstream of them for their oncogenic activity. These downstream genes may not be mutated or even overexpressed, but they are functionally necessary for the oncogenes to transform. Comparing oncogenes to criminals, these genes are “accomplices</a:t>
            </a:r>
            <a:r>
              <a:rPr lang="en-US" altLang="en-US" sz="1700" b="1" dirty="0" smtClean="0">
                <a:solidFill>
                  <a:srgbClr val="000000"/>
                </a:solidFill>
                <a:ea typeface="ＭＳ Ｐゴシック" panose="020B0600070205080204" pitchFamily="34" charset="-128"/>
              </a:rPr>
              <a:t>”, or “enablers”</a:t>
            </a:r>
            <a:endParaRPr lang="en-US" altLang="en-US" sz="1700" b="1" dirty="0" smtClean="0">
              <a:solidFill>
                <a:srgbClr val="000000"/>
              </a:solidFill>
              <a:ea typeface="ＭＳ Ｐゴシック" panose="020B0600070205080204" pitchFamily="34" charset="-128"/>
            </a:endParaRPr>
          </a:p>
          <a:p>
            <a:pPr algn="just" eaLnBrk="0" fontAlgn="base" hangingPunct="0">
              <a:spcBef>
                <a:spcPct val="0"/>
              </a:spcBef>
              <a:spcAft>
                <a:spcPct val="0"/>
              </a:spcAft>
            </a:pPr>
            <a:r>
              <a:rPr lang="en-US" altLang="en-US" sz="1700" b="1" dirty="0" smtClean="0">
                <a:solidFill>
                  <a:srgbClr val="000000"/>
                </a:solidFill>
                <a:ea typeface="ＭＳ Ｐゴシック" panose="020B0600070205080204" pitchFamily="34" charset="-128"/>
              </a:rPr>
              <a:t>The importance of these genes is that they may indicate therapeutic strategies</a:t>
            </a:r>
          </a:p>
          <a:p>
            <a:pPr algn="just" eaLnBrk="0" fontAlgn="base" hangingPunct="0">
              <a:spcBef>
                <a:spcPct val="0"/>
              </a:spcBef>
              <a:spcAft>
                <a:spcPct val="0"/>
              </a:spcAft>
            </a:pPr>
            <a:r>
              <a:rPr lang="en-US" altLang="en-US" sz="1700" b="1" dirty="0" smtClean="0">
                <a:solidFill>
                  <a:srgbClr val="000000"/>
                </a:solidFill>
                <a:ea typeface="ＭＳ Ｐゴシック" panose="020B0600070205080204" pitchFamily="34" charset="-128"/>
              </a:rPr>
              <a:t>Genes do NOT work in isolation, but as a pathways. Therapeutic targeting of pathways rather than specific gene products is a feasible strategy</a:t>
            </a:r>
          </a:p>
          <a:p>
            <a:pPr algn="just" eaLnBrk="0" fontAlgn="base" hangingPunct="0">
              <a:spcBef>
                <a:spcPct val="0"/>
              </a:spcBef>
              <a:spcAft>
                <a:spcPct val="0"/>
              </a:spcAft>
            </a:pPr>
            <a:r>
              <a:rPr lang="en-US" altLang="en-US" sz="1700" b="1" dirty="0" smtClean="0">
                <a:solidFill>
                  <a:srgbClr val="000000"/>
                </a:solidFill>
                <a:ea typeface="ＭＳ Ｐゴシック" panose="020B0600070205080204" pitchFamily="34" charset="-128"/>
              </a:rPr>
              <a:t>In 2002, using the Hahn-Weinberg model, the Miele group determined that the transformation in this model requires Notch1, a stem-cell/developmental gene. Inactivation of Notch1 causes </a:t>
            </a:r>
            <a:r>
              <a:rPr lang="en-US" altLang="en-US" sz="1700" b="1" dirty="0" smtClean="0">
                <a:solidFill>
                  <a:srgbClr val="000000"/>
                </a:solidFill>
                <a:ea typeface="ＭＳ Ｐゴシック" panose="020B0600070205080204" pitchFamily="34" charset="-128"/>
              </a:rPr>
              <a:t>death of </a:t>
            </a:r>
            <a:r>
              <a:rPr lang="en-US" altLang="en-US" sz="1700" b="1" dirty="0" err="1" smtClean="0">
                <a:solidFill>
                  <a:srgbClr val="000000"/>
                </a:solidFill>
                <a:ea typeface="ＭＳ Ｐゴシック" panose="020B0600070205080204" pitchFamily="34" charset="-128"/>
              </a:rPr>
              <a:t>Ras</a:t>
            </a:r>
            <a:r>
              <a:rPr lang="en-US" altLang="en-US" sz="1700" b="1" dirty="0" smtClean="0">
                <a:solidFill>
                  <a:srgbClr val="000000"/>
                </a:solidFill>
                <a:ea typeface="ＭＳ Ｐゴシック" panose="020B0600070205080204" pitchFamily="34" charset="-128"/>
              </a:rPr>
              <a:t>-transformed </a:t>
            </a:r>
            <a:r>
              <a:rPr lang="en-US" altLang="en-US" sz="1700" b="1" dirty="0" smtClean="0">
                <a:solidFill>
                  <a:srgbClr val="000000"/>
                </a:solidFill>
                <a:ea typeface="ＭＳ Ｐゴシック" panose="020B0600070205080204" pitchFamily="34" charset="-128"/>
              </a:rPr>
              <a:t>cells. This group went on to demonstrate that </a:t>
            </a:r>
            <a:r>
              <a:rPr lang="en-US" altLang="en-US" sz="1700" b="1" dirty="0" err="1" smtClean="0">
                <a:solidFill>
                  <a:srgbClr val="000000"/>
                </a:solidFill>
                <a:ea typeface="ＭＳ Ｐゴシック" panose="020B0600070205080204" pitchFamily="34" charset="-128"/>
              </a:rPr>
              <a:t>Ras</a:t>
            </a:r>
            <a:r>
              <a:rPr lang="en-US" altLang="en-US" sz="1700" b="1" dirty="0" smtClean="0">
                <a:solidFill>
                  <a:srgbClr val="000000"/>
                </a:solidFill>
                <a:ea typeface="ＭＳ Ｐゴシック" panose="020B0600070205080204" pitchFamily="34" charset="-128"/>
              </a:rPr>
              <a:t> causes Notch1 activation</a:t>
            </a:r>
          </a:p>
          <a:p>
            <a:pPr lvl="1" algn="just" eaLnBrk="0" fontAlgn="base" hangingPunct="0">
              <a:spcBef>
                <a:spcPct val="0"/>
              </a:spcBef>
              <a:spcAft>
                <a:spcPct val="0"/>
              </a:spcAft>
            </a:pPr>
            <a:r>
              <a:rPr lang="en-US" altLang="en-US" sz="1300" b="1" dirty="0" err="1" smtClean="0">
                <a:solidFill>
                  <a:srgbClr val="000000"/>
                </a:solidFill>
                <a:ea typeface="ＭＳ Ｐゴシック" panose="020B0600070205080204" pitchFamily="34" charset="-128"/>
              </a:rPr>
              <a:t>Weijzen</a:t>
            </a:r>
            <a:r>
              <a:rPr lang="en-US" altLang="en-US" sz="1300" b="1" dirty="0" smtClean="0">
                <a:solidFill>
                  <a:srgbClr val="000000"/>
                </a:solidFill>
                <a:ea typeface="ＭＳ Ｐゴシック" panose="020B0600070205080204" pitchFamily="34" charset="-128"/>
              </a:rPr>
              <a:t> et al., Nat </a:t>
            </a:r>
            <a:r>
              <a:rPr lang="en-US" altLang="en-US" sz="1300" b="1" dirty="0">
                <a:solidFill>
                  <a:srgbClr val="000000"/>
                </a:solidFill>
                <a:ea typeface="ＭＳ Ｐゴシック" panose="020B0600070205080204" pitchFamily="34" charset="-128"/>
              </a:rPr>
              <a:t>Med. 2002 Sep;8(9):979-86</a:t>
            </a:r>
            <a:r>
              <a:rPr lang="en-US" altLang="en-US" sz="1300" b="1" dirty="0" smtClean="0">
                <a:solidFill>
                  <a:srgbClr val="000000"/>
                </a:solidFill>
                <a:ea typeface="ＭＳ Ｐゴシック" panose="020B0600070205080204" pitchFamily="34" charset="-128"/>
              </a:rPr>
              <a:t>.</a:t>
            </a:r>
          </a:p>
          <a:p>
            <a:pPr lvl="1" algn="just" eaLnBrk="0" fontAlgn="base" hangingPunct="0">
              <a:spcBef>
                <a:spcPct val="0"/>
              </a:spcBef>
              <a:spcAft>
                <a:spcPct val="0"/>
              </a:spcAft>
            </a:pPr>
            <a:r>
              <a:rPr lang="en-US" altLang="en-US" sz="1300" b="1" dirty="0" smtClean="0">
                <a:solidFill>
                  <a:srgbClr val="000000"/>
                </a:solidFill>
                <a:ea typeface="ＭＳ Ｐゴシック" panose="020B0600070205080204" pitchFamily="34" charset="-128"/>
              </a:rPr>
              <a:t>These findings have been confirmed by multiple groups in other </a:t>
            </a:r>
            <a:r>
              <a:rPr lang="en-US" altLang="en-US" sz="1300" b="1" dirty="0" err="1" smtClean="0">
                <a:solidFill>
                  <a:srgbClr val="000000"/>
                </a:solidFill>
                <a:ea typeface="ＭＳ Ｐゴシック" panose="020B0600070205080204" pitchFamily="34" charset="-128"/>
              </a:rPr>
              <a:t>Ras</a:t>
            </a:r>
            <a:r>
              <a:rPr lang="en-US" altLang="en-US" sz="1300" b="1" dirty="0" smtClean="0">
                <a:solidFill>
                  <a:srgbClr val="000000"/>
                </a:solidFill>
                <a:ea typeface="ＭＳ Ｐゴシック" panose="020B0600070205080204" pitchFamily="34" charset="-128"/>
              </a:rPr>
              <a:t>-dependent tumors (e.g. pancreatic cancer)</a:t>
            </a:r>
          </a:p>
          <a:p>
            <a:pPr lvl="1" algn="just" eaLnBrk="0" fontAlgn="base" hangingPunct="0">
              <a:spcBef>
                <a:spcPct val="0"/>
              </a:spcBef>
              <a:spcAft>
                <a:spcPct val="0"/>
              </a:spcAft>
            </a:pPr>
            <a:r>
              <a:rPr lang="en-US" altLang="en-US" sz="1300" b="1" dirty="0" smtClean="0">
                <a:solidFill>
                  <a:srgbClr val="000000"/>
                </a:solidFill>
                <a:ea typeface="ＭＳ Ｐゴシック" panose="020B0600070205080204" pitchFamily="34" charset="-128"/>
              </a:rPr>
              <a:t>There are now 8 Notch inhibitors in clinical development</a:t>
            </a:r>
          </a:p>
          <a:p>
            <a:pPr lvl="1" algn="just" eaLnBrk="0" fontAlgn="base" hangingPunct="0">
              <a:spcBef>
                <a:spcPct val="0"/>
              </a:spcBef>
              <a:spcAft>
                <a:spcPct val="0"/>
              </a:spcAft>
            </a:pPr>
            <a:endParaRPr lang="en-US" altLang="en-US" sz="900" b="1" dirty="0" smtClean="0">
              <a:solidFill>
                <a:srgbClr val="000000"/>
              </a:solidFill>
              <a:ea typeface="ＭＳ Ｐゴシック" panose="020B0600070205080204" pitchFamily="34" charset="-128"/>
            </a:endParaRPr>
          </a:p>
          <a:p>
            <a:pPr algn="just" eaLnBrk="0" fontAlgn="base" hangingPunct="0">
              <a:spcBef>
                <a:spcPct val="0"/>
              </a:spcBef>
              <a:spcAft>
                <a:spcPct val="0"/>
              </a:spcAft>
            </a:pPr>
            <a:endParaRPr lang="en-US" altLang="en-US" sz="1700" b="1" dirty="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649367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87388" y="1144557"/>
            <a:ext cx="775811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fontAlgn="base">
              <a:spcBef>
                <a:spcPct val="0"/>
              </a:spcBef>
              <a:spcAft>
                <a:spcPct val="0"/>
              </a:spcAft>
            </a:pPr>
            <a:r>
              <a:rPr lang="en-US" altLang="en-US" sz="2000" b="1" dirty="0">
                <a:solidFill>
                  <a:srgbClr val="002060"/>
                </a:solidFill>
              </a:rPr>
              <a:t>Oncogenes </a:t>
            </a:r>
            <a:r>
              <a:rPr lang="en-US" altLang="en-US" sz="2000" dirty="0">
                <a:solidFill>
                  <a:srgbClr val="000000"/>
                </a:solidFill>
              </a:rPr>
              <a:t>are mutated forms of genes that cause normal cells to </a:t>
            </a:r>
            <a:r>
              <a:rPr lang="en-US" altLang="en-US" sz="2000" dirty="0" smtClean="0">
                <a:solidFill>
                  <a:srgbClr val="000000"/>
                </a:solidFill>
              </a:rPr>
              <a:t>grow </a:t>
            </a:r>
            <a:r>
              <a:rPr lang="en-US" altLang="en-US" sz="2000" dirty="0">
                <a:solidFill>
                  <a:srgbClr val="000000"/>
                </a:solidFill>
              </a:rPr>
              <a:t>out of control, promoting neoplastic transformation. </a:t>
            </a:r>
          </a:p>
          <a:p>
            <a:pPr marL="342900" indent="-342900" fontAlgn="base">
              <a:spcBef>
                <a:spcPct val="0"/>
              </a:spcBef>
              <a:spcAft>
                <a:spcPct val="0"/>
              </a:spcAft>
            </a:pPr>
            <a:r>
              <a:rPr lang="en-US" altLang="en-US" sz="2000" dirty="0" smtClean="0">
                <a:solidFill>
                  <a:srgbClr val="000000"/>
                </a:solidFill>
              </a:rPr>
              <a:t>They </a:t>
            </a:r>
            <a:r>
              <a:rPr lang="en-US" altLang="en-US" sz="2000" dirty="0">
                <a:solidFill>
                  <a:srgbClr val="000000"/>
                </a:solidFill>
              </a:rPr>
              <a:t>are generally gain-of-function mutations of certain normal genes called </a:t>
            </a:r>
            <a:r>
              <a:rPr lang="en-US" altLang="en-US" sz="2000" i="1" dirty="0">
                <a:solidFill>
                  <a:srgbClr val="000000"/>
                </a:solidFill>
              </a:rPr>
              <a:t>proto-oncogenes</a:t>
            </a:r>
            <a:r>
              <a:rPr lang="en-US" altLang="en-US" sz="2000" dirty="0">
                <a:solidFill>
                  <a:srgbClr val="000000"/>
                </a:solidFill>
              </a:rPr>
              <a:t>. </a:t>
            </a:r>
          </a:p>
          <a:p>
            <a:pPr marL="342900" indent="-342900" fontAlgn="base">
              <a:spcBef>
                <a:spcPct val="0"/>
              </a:spcBef>
              <a:spcAft>
                <a:spcPct val="0"/>
              </a:spcAft>
            </a:pPr>
            <a:r>
              <a:rPr lang="en-US" altLang="en-US" sz="2000" b="1" dirty="0" smtClean="0">
                <a:solidFill>
                  <a:srgbClr val="002060"/>
                </a:solidFill>
              </a:rPr>
              <a:t>Proto-oncogenes </a:t>
            </a:r>
            <a:r>
              <a:rPr lang="en-US" altLang="en-US" sz="2000" dirty="0">
                <a:solidFill>
                  <a:srgbClr val="000000"/>
                </a:solidFill>
              </a:rPr>
              <a:t>are mostly genes that normally control cell division and differentiation, or promote survival (e.g., anti-apoptotic genes such as Bcl-2).</a:t>
            </a:r>
          </a:p>
          <a:p>
            <a:pPr marL="342900" indent="-342900" fontAlgn="base">
              <a:spcBef>
                <a:spcPct val="0"/>
              </a:spcBef>
              <a:spcAft>
                <a:spcPct val="0"/>
              </a:spcAft>
            </a:pPr>
            <a:r>
              <a:rPr lang="en-US" altLang="en-US" sz="2000" dirty="0" smtClean="0">
                <a:solidFill>
                  <a:srgbClr val="000000"/>
                </a:solidFill>
              </a:rPr>
              <a:t>When </a:t>
            </a:r>
            <a:r>
              <a:rPr lang="en-US" altLang="en-US" sz="2000" dirty="0">
                <a:solidFill>
                  <a:srgbClr val="000000"/>
                </a:solidFill>
              </a:rPr>
              <a:t>a proto-oncogene mutates (changes) into an oncogene, it becomes permanently "turned on" or “constitutively activated” when it is not supposed to be. </a:t>
            </a:r>
          </a:p>
          <a:p>
            <a:pPr marL="342900" indent="-342900" fontAlgn="base">
              <a:spcBef>
                <a:spcPct val="0"/>
              </a:spcBef>
              <a:spcAft>
                <a:spcPct val="0"/>
              </a:spcAft>
            </a:pPr>
            <a:r>
              <a:rPr lang="en-US" altLang="en-US" sz="2000" dirty="0" smtClean="0">
                <a:solidFill>
                  <a:srgbClr val="000000"/>
                </a:solidFill>
              </a:rPr>
              <a:t>When </a:t>
            </a:r>
            <a:r>
              <a:rPr lang="en-US" altLang="en-US" sz="2000" dirty="0">
                <a:solidFill>
                  <a:srgbClr val="000000"/>
                </a:solidFill>
              </a:rPr>
              <a:t>this occurs, the cell divides </a:t>
            </a:r>
            <a:r>
              <a:rPr lang="en-US" altLang="en-US" sz="2000" dirty="0" smtClean="0">
                <a:solidFill>
                  <a:srgbClr val="000000"/>
                </a:solidFill>
              </a:rPr>
              <a:t>without control (not necessarily too rapidly). </a:t>
            </a:r>
            <a:r>
              <a:rPr lang="en-US" altLang="en-US" sz="2000" dirty="0" smtClean="0">
                <a:solidFill>
                  <a:srgbClr val="000000"/>
                </a:solidFill>
              </a:rPr>
              <a:t>Uncontrolled proliferation makes it more likely that additional mutations will be acquired, </a:t>
            </a:r>
            <a:r>
              <a:rPr lang="en-US" altLang="en-US" sz="2000" dirty="0" smtClean="0">
                <a:solidFill>
                  <a:srgbClr val="000000"/>
                </a:solidFill>
              </a:rPr>
              <a:t>leading </a:t>
            </a:r>
            <a:r>
              <a:rPr lang="en-US" altLang="en-US" sz="2000" dirty="0">
                <a:solidFill>
                  <a:srgbClr val="000000"/>
                </a:solidFill>
              </a:rPr>
              <a:t>to cancer. </a:t>
            </a:r>
          </a:p>
          <a:p>
            <a:pPr marL="342900" indent="-342900" fontAlgn="base">
              <a:spcBef>
                <a:spcPct val="0"/>
              </a:spcBef>
              <a:spcAft>
                <a:spcPct val="0"/>
              </a:spcAft>
            </a:pPr>
            <a:r>
              <a:rPr lang="en-US" altLang="en-US" sz="2000" dirty="0" smtClean="0">
                <a:solidFill>
                  <a:srgbClr val="000000"/>
                </a:solidFill>
              </a:rPr>
              <a:t>More </a:t>
            </a:r>
            <a:r>
              <a:rPr lang="en-US" altLang="en-US" sz="2000" dirty="0">
                <a:solidFill>
                  <a:srgbClr val="000000"/>
                </a:solidFill>
              </a:rPr>
              <a:t>than 100 oncogenes are recognized such as </a:t>
            </a:r>
            <a:r>
              <a:rPr lang="en-US" altLang="en-US" sz="2000" dirty="0" err="1">
                <a:solidFill>
                  <a:srgbClr val="000000"/>
                </a:solidFill>
              </a:rPr>
              <a:t>Myc</a:t>
            </a:r>
            <a:r>
              <a:rPr lang="en-US" altLang="en-US" sz="2000" dirty="0">
                <a:solidFill>
                  <a:srgbClr val="000000"/>
                </a:solidFill>
              </a:rPr>
              <a:t> and </a:t>
            </a:r>
            <a:r>
              <a:rPr lang="en-US" altLang="en-US" sz="2000" dirty="0" err="1">
                <a:solidFill>
                  <a:srgbClr val="000000"/>
                </a:solidFill>
              </a:rPr>
              <a:t>Ras</a:t>
            </a:r>
            <a:r>
              <a:rPr lang="en-US" altLang="en-US" sz="2000" dirty="0">
                <a:solidFill>
                  <a:srgbClr val="000000"/>
                </a:solidFill>
              </a:rPr>
              <a:t>. </a:t>
            </a:r>
          </a:p>
          <a:p>
            <a:pPr marL="342900" indent="-342900" fontAlgn="base">
              <a:spcBef>
                <a:spcPct val="0"/>
              </a:spcBef>
              <a:spcAft>
                <a:spcPct val="0"/>
              </a:spcAft>
            </a:pPr>
            <a:endParaRPr lang="en-US" altLang="en-US" sz="2000" dirty="0">
              <a:solidFill>
                <a:srgbClr val="000000"/>
              </a:solidFill>
            </a:endParaRPr>
          </a:p>
        </p:txBody>
      </p:sp>
      <p:sp>
        <p:nvSpPr>
          <p:cNvPr id="45059" name="Rectangle 3"/>
          <p:cNvSpPr>
            <a:spLocks noChangeArrowheads="1"/>
          </p:cNvSpPr>
          <p:nvPr/>
        </p:nvSpPr>
        <p:spPr bwMode="auto">
          <a:xfrm>
            <a:off x="2942431" y="95885"/>
            <a:ext cx="32591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defRPr/>
            </a:pPr>
            <a:r>
              <a:rPr lang="en-US" altLang="en-US" sz="4400" b="1" dirty="0" smtClean="0">
                <a:solidFill>
                  <a:srgbClr val="A50021"/>
                </a:solidFill>
                <a:latin typeface="Arial"/>
              </a:rPr>
              <a:t>Oncogenes</a:t>
            </a:r>
          </a:p>
        </p:txBody>
      </p:sp>
    </p:spTree>
    <p:extLst>
      <p:ext uri="{BB962C8B-B14F-4D97-AF65-F5344CB8AC3E}">
        <p14:creationId xmlns:p14="http://schemas.microsoft.com/office/powerpoint/2010/main" val="2082400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5" descr="Cancer%20and%20genes%20(GDCBG)"/>
          <p:cNvPicPr>
            <a:picLocks noChangeAspect="1" noChangeArrowheads="1"/>
          </p:cNvPicPr>
          <p:nvPr/>
        </p:nvPicPr>
        <p:blipFill>
          <a:blip r:embed="rId2">
            <a:extLst>
              <a:ext uri="{28A0092B-C50C-407E-A947-70E740481C1C}">
                <a14:useLocalDpi xmlns:a14="http://schemas.microsoft.com/office/drawing/2010/main" val="0"/>
              </a:ext>
            </a:extLst>
          </a:blip>
          <a:srcRect l="3751" r="2292" b="26421"/>
          <a:stretch>
            <a:fillRect/>
          </a:stretch>
        </p:blipFill>
        <p:spPr bwMode="auto">
          <a:xfrm>
            <a:off x="0" y="1401763"/>
            <a:ext cx="9144000"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 Box 8"/>
          <p:cNvSpPr txBox="1">
            <a:spLocks noChangeArrowheads="1"/>
          </p:cNvSpPr>
          <p:nvPr/>
        </p:nvSpPr>
        <p:spPr bwMode="auto">
          <a:xfrm>
            <a:off x="114300" y="346075"/>
            <a:ext cx="88011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600" b="1">
                <a:solidFill>
                  <a:srgbClr val="000000"/>
                </a:solidFill>
              </a:rPr>
              <a:t>Multistep model of carcinogenesis in colorectal cancer</a:t>
            </a:r>
          </a:p>
        </p:txBody>
      </p:sp>
    </p:spTree>
    <p:extLst>
      <p:ext uri="{BB962C8B-B14F-4D97-AF65-F5344CB8AC3E}">
        <p14:creationId xmlns:p14="http://schemas.microsoft.com/office/powerpoint/2010/main" val="2455970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609600"/>
            <a:ext cx="7772400" cy="990600"/>
          </a:xfrm>
        </p:spPr>
        <p:txBody>
          <a:bodyPr/>
          <a:lstStyle/>
          <a:p>
            <a:pPr eaLnBrk="1" hangingPunct="1"/>
            <a:r>
              <a:rPr lang="en-US" altLang="en-US" sz="2800" smtClean="0">
                <a:solidFill>
                  <a:srgbClr val="C00000"/>
                </a:solidFill>
                <a:ea typeface="ＭＳ Ｐゴシック" panose="020B0600070205080204" pitchFamily="34" charset="-128"/>
              </a:rPr>
              <a:t>The Multistage Evolution of Cancer: </a:t>
            </a:r>
            <a:br>
              <a:rPr lang="en-US" altLang="en-US" sz="2800" smtClean="0">
                <a:solidFill>
                  <a:srgbClr val="C00000"/>
                </a:solidFill>
                <a:ea typeface="ＭＳ Ｐゴシック" panose="020B0600070205080204" pitchFamily="34" charset="-128"/>
              </a:rPr>
            </a:br>
            <a:r>
              <a:rPr lang="en-US" altLang="en-US" sz="2800" smtClean="0">
                <a:solidFill>
                  <a:srgbClr val="C00000"/>
                </a:solidFill>
                <a:ea typeface="ＭＳ Ｐゴシック" panose="020B0600070205080204" pitchFamily="34" charset="-128"/>
              </a:rPr>
              <a:t>Colon Cancer as Example</a:t>
            </a:r>
          </a:p>
        </p:txBody>
      </p:sp>
      <p:pic>
        <p:nvPicPr>
          <p:cNvPr id="101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63246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ext Box 4"/>
          <p:cNvSpPr txBox="1">
            <a:spLocks noChangeArrowheads="1"/>
          </p:cNvSpPr>
          <p:nvPr/>
        </p:nvSpPr>
        <p:spPr bwMode="auto">
          <a:xfrm>
            <a:off x="838200" y="3429000"/>
            <a:ext cx="754380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3200">
                <a:solidFill>
                  <a:schemeClr val="tx1"/>
                </a:solidFill>
                <a:latin typeface="Arial" panose="020B0604020202020204" pitchFamily="34" charset="0"/>
                <a:cs typeface="Arial" panose="020B0604020202020204" pitchFamily="34" charset="0"/>
              </a:defRPr>
            </a:lvl1pPr>
            <a:lvl2pPr marL="519113" indent="-2349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50000"/>
              </a:spcBef>
              <a:spcAft>
                <a:spcPct val="0"/>
              </a:spcAft>
            </a:pPr>
            <a:r>
              <a:rPr lang="en-US" altLang="en-US" sz="1500" b="1" dirty="0">
                <a:solidFill>
                  <a:srgbClr val="000000"/>
                </a:solidFill>
                <a:ea typeface="ＭＳ Ｐゴシック" panose="020B0600070205080204" pitchFamily="34" charset="-128"/>
              </a:rPr>
              <a:t>The development of colon cancer progresses through discrete steps:</a:t>
            </a:r>
          </a:p>
          <a:p>
            <a:pPr lvl="1" algn="just" eaLnBrk="0" fontAlgn="base" hangingPunct="0">
              <a:spcBef>
                <a:spcPct val="50000"/>
              </a:spcBef>
              <a:spcAft>
                <a:spcPct val="0"/>
              </a:spcAft>
              <a:buSzPct val="75000"/>
              <a:buFont typeface="Times" panose="02020603050405020304" pitchFamily="18" charset="0"/>
              <a:buAutoNum type="arabicPeriod"/>
            </a:pPr>
            <a:r>
              <a:rPr lang="en-US" altLang="en-US" sz="1500" b="1" dirty="0">
                <a:solidFill>
                  <a:srgbClr val="000000"/>
                </a:solidFill>
                <a:ea typeface="ＭＳ Ｐゴシック" panose="020B0600070205080204" pitchFamily="34" charset="-128"/>
              </a:rPr>
              <a:t>Loss or mutation of the APC gene [about 60%] (usually resulting in a dominant negative mutant or loss of the gene altogether).</a:t>
            </a:r>
          </a:p>
          <a:p>
            <a:pPr lvl="1" algn="just" eaLnBrk="0" fontAlgn="base" hangingPunct="0">
              <a:spcBef>
                <a:spcPct val="50000"/>
              </a:spcBef>
              <a:spcAft>
                <a:spcPct val="0"/>
              </a:spcAft>
              <a:buSzPct val="75000"/>
              <a:buFont typeface="Times" panose="02020603050405020304" pitchFamily="18" charset="0"/>
              <a:buAutoNum type="arabicPeriod"/>
            </a:pPr>
            <a:r>
              <a:rPr lang="en-US" altLang="en-US" sz="1500" b="1" dirty="0">
                <a:solidFill>
                  <a:srgbClr val="000000"/>
                </a:solidFill>
                <a:ea typeface="ＭＳ Ｐゴシック" panose="020B0600070205080204" pitchFamily="34" charset="-128"/>
              </a:rPr>
              <a:t>DNA </a:t>
            </a:r>
            <a:r>
              <a:rPr lang="en-US" altLang="en-US" sz="1500" b="1" dirty="0" err="1">
                <a:solidFill>
                  <a:srgbClr val="000000"/>
                </a:solidFill>
                <a:ea typeface="ＭＳ Ｐゴシック" panose="020B0600070205080204" pitchFamily="34" charset="-128"/>
              </a:rPr>
              <a:t>hypomethylation</a:t>
            </a:r>
            <a:r>
              <a:rPr lang="en-US" altLang="en-US" sz="1500" b="1" dirty="0">
                <a:solidFill>
                  <a:srgbClr val="000000"/>
                </a:solidFill>
                <a:ea typeface="ＭＳ Ｐゴシック" panose="020B0600070205080204" pitchFamily="34" charset="-128"/>
              </a:rPr>
              <a:t> followed by point mutation of the KRAS gene (50% of tumors) resulting in its </a:t>
            </a:r>
            <a:r>
              <a:rPr lang="en-US" altLang="en-US" sz="1500" b="1" dirty="0" err="1">
                <a:solidFill>
                  <a:srgbClr val="000000"/>
                </a:solidFill>
                <a:ea typeface="ＭＳ Ｐゴシック" panose="020B0600070205080204" pitchFamily="34" charset="-128"/>
              </a:rPr>
              <a:t>activiation</a:t>
            </a:r>
            <a:r>
              <a:rPr lang="en-US" altLang="en-US" sz="1500" b="1" dirty="0">
                <a:solidFill>
                  <a:srgbClr val="000000"/>
                </a:solidFill>
                <a:ea typeface="ＭＳ Ｐゴシック" panose="020B0600070205080204" pitchFamily="34" charset="-128"/>
              </a:rPr>
              <a:t>.</a:t>
            </a:r>
          </a:p>
          <a:p>
            <a:pPr lvl="1" algn="just" eaLnBrk="0" fontAlgn="base" hangingPunct="0">
              <a:spcBef>
                <a:spcPct val="50000"/>
              </a:spcBef>
              <a:spcAft>
                <a:spcPct val="0"/>
              </a:spcAft>
              <a:buSzPct val="75000"/>
              <a:buFont typeface="Times" panose="02020603050405020304" pitchFamily="18" charset="0"/>
              <a:buAutoNum type="arabicPeriod"/>
            </a:pPr>
            <a:r>
              <a:rPr lang="en-US" altLang="en-US" sz="1500" b="1" dirty="0">
                <a:solidFill>
                  <a:srgbClr val="000000"/>
                </a:solidFill>
                <a:ea typeface="ＭＳ Ｐゴシック" panose="020B0600070205080204" pitchFamily="34" charset="-128"/>
              </a:rPr>
              <a:t>LOH at chromosome 18q (about 50% of tumors) with a supposed loss of SMAD4.</a:t>
            </a:r>
          </a:p>
          <a:p>
            <a:pPr lvl="1" algn="just" eaLnBrk="0" fontAlgn="base" hangingPunct="0">
              <a:spcBef>
                <a:spcPct val="50000"/>
              </a:spcBef>
              <a:spcAft>
                <a:spcPct val="0"/>
              </a:spcAft>
              <a:buSzPct val="75000"/>
              <a:buFont typeface="Times" panose="02020603050405020304" pitchFamily="18" charset="0"/>
              <a:buAutoNum type="arabicPeriod"/>
            </a:pPr>
            <a:r>
              <a:rPr lang="en-US" altLang="en-US" sz="1500" b="1" dirty="0">
                <a:solidFill>
                  <a:srgbClr val="000000"/>
                </a:solidFill>
                <a:ea typeface="ＭＳ Ｐゴシック" panose="020B0600070205080204" pitchFamily="34" charset="-128"/>
              </a:rPr>
              <a:t>Late in the game is the final loss or mutation of p53.</a:t>
            </a:r>
          </a:p>
          <a:p>
            <a:pPr algn="just" eaLnBrk="0" fontAlgn="base" hangingPunct="0">
              <a:spcBef>
                <a:spcPct val="50000"/>
              </a:spcBef>
              <a:spcAft>
                <a:spcPct val="0"/>
              </a:spcAft>
              <a:buFont typeface="Times" panose="02020603050405020304" pitchFamily="18" charset="0"/>
              <a:buChar char="•"/>
            </a:pPr>
            <a:r>
              <a:rPr lang="en-US" altLang="en-US" sz="1500" b="1" dirty="0">
                <a:solidFill>
                  <a:srgbClr val="000000"/>
                </a:solidFill>
                <a:ea typeface="ＭＳ Ｐゴシック" panose="020B0600070205080204" pitchFamily="34" charset="-128"/>
              </a:rPr>
              <a:t>NOTE:  Even with this </a:t>
            </a:r>
            <a:r>
              <a:rPr lang="ja-JP" altLang="en-US" sz="1500" b="1" dirty="0">
                <a:solidFill>
                  <a:srgbClr val="000000"/>
                </a:solidFill>
                <a:ea typeface="ＭＳ Ｐゴシック" panose="020B0600070205080204" pitchFamily="34" charset="-128"/>
              </a:rPr>
              <a:t>“</a:t>
            </a:r>
            <a:r>
              <a:rPr lang="en-US" altLang="ja-JP" sz="1500" b="1" dirty="0">
                <a:solidFill>
                  <a:srgbClr val="000000"/>
                </a:solidFill>
                <a:ea typeface="ＭＳ Ｐゴシック" panose="020B0600070205080204" pitchFamily="34" charset="-128"/>
              </a:rPr>
              <a:t>well described</a:t>
            </a:r>
            <a:r>
              <a:rPr lang="ja-JP" altLang="en-US" sz="1500" b="1" dirty="0">
                <a:solidFill>
                  <a:srgbClr val="000000"/>
                </a:solidFill>
                <a:ea typeface="ＭＳ Ｐゴシック" panose="020B0600070205080204" pitchFamily="34" charset="-128"/>
              </a:rPr>
              <a:t>”</a:t>
            </a:r>
            <a:r>
              <a:rPr lang="en-US" altLang="ja-JP" sz="1500" b="1" dirty="0">
                <a:solidFill>
                  <a:srgbClr val="000000"/>
                </a:solidFill>
                <a:ea typeface="ＭＳ Ｐゴシック" panose="020B0600070205080204" pitchFamily="34" charset="-128"/>
              </a:rPr>
              <a:t> model of progression, only 50 - 60% actually demonstrate the described mutations.  This further supports the extreme heterogeneity and uniqueness of cancer.</a:t>
            </a:r>
            <a:endParaRPr lang="en-US" altLang="en-US" sz="1500" b="1" dirty="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649444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185738"/>
            <a:ext cx="7772400" cy="762000"/>
          </a:xfrm>
        </p:spPr>
        <p:txBody>
          <a:bodyPr/>
          <a:lstStyle/>
          <a:p>
            <a:pPr eaLnBrk="1" hangingPunct="1"/>
            <a:r>
              <a:rPr lang="en-US" altLang="en-US" sz="2800" smtClean="0">
                <a:solidFill>
                  <a:srgbClr val="C00000"/>
                </a:solidFill>
                <a:ea typeface="ＭＳ Ｐゴシック" panose="020B0600070205080204" pitchFamily="34" charset="-128"/>
              </a:rPr>
              <a:t>Thinking in Pathways and/or Genetic Networks vs. Individual Mutations</a:t>
            </a:r>
          </a:p>
        </p:txBody>
      </p:sp>
      <p:sp>
        <p:nvSpPr>
          <p:cNvPr id="99331" name="Text Box 3"/>
          <p:cNvSpPr txBox="1">
            <a:spLocks noChangeArrowheads="1"/>
          </p:cNvSpPr>
          <p:nvPr/>
        </p:nvSpPr>
        <p:spPr bwMode="auto">
          <a:xfrm>
            <a:off x="914400" y="1207358"/>
            <a:ext cx="73152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pPr>
            <a:r>
              <a:rPr lang="en-US" altLang="en-US" sz="1700" b="1" dirty="0">
                <a:solidFill>
                  <a:srgbClr val="000000"/>
                </a:solidFill>
                <a:ea typeface="ＭＳ Ｐゴシック" panose="020B0600070205080204" pitchFamily="34" charset="-128"/>
              </a:rPr>
              <a:t>Because cancers arise (usually) from a series of somatic mutations - </a:t>
            </a:r>
            <a:r>
              <a:rPr lang="en-US" altLang="en-US" sz="1700" b="1" u="sng" dirty="0">
                <a:solidFill>
                  <a:srgbClr val="000000"/>
                </a:solidFill>
                <a:ea typeface="ＭＳ Ｐゴシック" panose="020B0600070205080204" pitchFamily="34" charset="-128"/>
              </a:rPr>
              <a:t>EVERY TUMOR IS INDIVIDUAL!</a:t>
            </a:r>
            <a:r>
              <a:rPr lang="en-US" altLang="en-US" sz="1700" b="1" dirty="0">
                <a:solidFill>
                  <a:srgbClr val="000000"/>
                </a:solidFill>
                <a:ea typeface="ＭＳ Ｐゴシック" panose="020B0600070205080204" pitchFamily="34" charset="-128"/>
              </a:rPr>
              <a:t> - many different genes can be mutated or altered to give rise to the same effect (increased proliferation rate, escape from apoptosis, aberrant signaling processes).</a:t>
            </a:r>
          </a:p>
          <a:p>
            <a:pPr algn="just" eaLnBrk="0" fontAlgn="base" hangingPunct="0">
              <a:spcBef>
                <a:spcPct val="0"/>
              </a:spcBef>
              <a:spcAft>
                <a:spcPct val="0"/>
              </a:spcAft>
            </a:pPr>
            <a:r>
              <a:rPr lang="en-US" altLang="en-US" sz="1700" b="1" dirty="0" smtClean="0">
                <a:solidFill>
                  <a:srgbClr val="000000"/>
                </a:solidFill>
                <a:ea typeface="ＭＳ Ｐゴシック" panose="020B0600070205080204" pitchFamily="34" charset="-128"/>
              </a:rPr>
              <a:t>Many </a:t>
            </a:r>
            <a:r>
              <a:rPr lang="en-US" altLang="en-US" sz="1700" b="1" dirty="0">
                <a:solidFill>
                  <a:srgbClr val="000000"/>
                </a:solidFill>
                <a:ea typeface="ＭＳ Ｐゴシック" panose="020B0600070205080204" pitchFamily="34" charset="-128"/>
              </a:rPr>
              <a:t>mutated genes can affect multiple pathways or biological functions.</a:t>
            </a:r>
          </a:p>
          <a:p>
            <a:pPr algn="just" eaLnBrk="0" fontAlgn="base" hangingPunct="0">
              <a:spcBef>
                <a:spcPct val="0"/>
              </a:spcBef>
              <a:spcAft>
                <a:spcPct val="0"/>
              </a:spcAft>
            </a:pPr>
            <a:r>
              <a:rPr lang="en-US" altLang="en-US" sz="1700" b="1" dirty="0" smtClean="0">
                <a:solidFill>
                  <a:srgbClr val="000000"/>
                </a:solidFill>
                <a:ea typeface="ＭＳ Ｐゴシック" panose="020B0600070205080204" pitchFamily="34" charset="-128"/>
              </a:rPr>
              <a:t>Many </a:t>
            </a:r>
            <a:r>
              <a:rPr lang="en-US" altLang="en-US" sz="1700" b="1" dirty="0">
                <a:solidFill>
                  <a:srgbClr val="000000"/>
                </a:solidFill>
                <a:ea typeface="ＭＳ Ｐゴシック" panose="020B0600070205080204" pitchFamily="34" charset="-128"/>
              </a:rPr>
              <a:t>mutated genes can alter the expression of downstream genes and/or microRNA.  (Remember the use of </a:t>
            </a:r>
            <a:r>
              <a:rPr lang="en-US" altLang="en-US" sz="1700" b="1" dirty="0" smtClean="0">
                <a:solidFill>
                  <a:srgbClr val="000000"/>
                </a:solidFill>
                <a:ea typeface="ＭＳ Ｐゴシック" panose="020B0600070205080204" pitchFamily="34" charset="-128"/>
              </a:rPr>
              <a:t>Next </a:t>
            </a:r>
            <a:r>
              <a:rPr lang="en-US" altLang="en-US" sz="1700" b="1" dirty="0">
                <a:solidFill>
                  <a:srgbClr val="000000"/>
                </a:solidFill>
                <a:ea typeface="ＭＳ Ｐゴシック" panose="020B0600070205080204" pitchFamily="34" charset="-128"/>
              </a:rPr>
              <a:t>Gen sequencing techniques…..)</a:t>
            </a:r>
          </a:p>
          <a:p>
            <a:pPr algn="just" eaLnBrk="0" fontAlgn="base" hangingPunct="0">
              <a:spcBef>
                <a:spcPct val="0"/>
              </a:spcBef>
              <a:spcAft>
                <a:spcPct val="0"/>
              </a:spcAft>
            </a:pPr>
            <a:r>
              <a:rPr lang="en-US" altLang="en-US" sz="1700" b="1" dirty="0" smtClean="0">
                <a:solidFill>
                  <a:srgbClr val="000000"/>
                </a:solidFill>
                <a:ea typeface="ＭＳ Ｐゴシック" panose="020B0600070205080204" pitchFamily="34" charset="-128"/>
              </a:rPr>
              <a:t>However </a:t>
            </a:r>
            <a:r>
              <a:rPr lang="en-US" altLang="en-US" sz="1700" b="1" dirty="0">
                <a:solidFill>
                  <a:srgbClr val="000000"/>
                </a:solidFill>
                <a:ea typeface="ＭＳ Ｐゴシック" panose="020B0600070205080204" pitchFamily="34" charset="-128"/>
              </a:rPr>
              <a:t>– all cancerous cells share </a:t>
            </a:r>
            <a:r>
              <a:rPr lang="en-US" altLang="en-US" sz="1700" b="1" dirty="0" smtClean="0">
                <a:solidFill>
                  <a:srgbClr val="000000"/>
                </a:solidFill>
                <a:ea typeface="ＭＳ Ｐゴシック" panose="020B0600070205080204" pitchFamily="34" charset="-128"/>
              </a:rPr>
              <a:t>phenotypic characteristics (Part I) that result from the pathological activation or inactivation of certain pathways (e.g., the intrinsic apoptosis pathway, the cell cycle progression pathway etc.).</a:t>
            </a:r>
            <a:endParaRPr lang="en-US" altLang="en-US" sz="1700" b="1" dirty="0">
              <a:solidFill>
                <a:srgbClr val="000000"/>
              </a:solidFill>
              <a:ea typeface="ＭＳ Ｐゴシック" panose="020B0600070205080204" pitchFamily="34" charset="-128"/>
            </a:endParaRPr>
          </a:p>
          <a:p>
            <a:pPr algn="just" eaLnBrk="0" fontAlgn="base" hangingPunct="0">
              <a:spcBef>
                <a:spcPct val="0"/>
              </a:spcBef>
              <a:spcAft>
                <a:spcPct val="0"/>
              </a:spcAft>
            </a:pPr>
            <a:r>
              <a:rPr lang="en-US" altLang="en-US" sz="1700" b="1" dirty="0" smtClean="0">
                <a:solidFill>
                  <a:srgbClr val="000000"/>
                </a:solidFill>
                <a:ea typeface="ＭＳ Ｐゴシック" panose="020B0600070205080204" pitchFamily="34" charset="-128"/>
              </a:rPr>
              <a:t>Therefore</a:t>
            </a:r>
            <a:r>
              <a:rPr lang="en-US" altLang="en-US" sz="1700" b="1" dirty="0">
                <a:solidFill>
                  <a:srgbClr val="000000"/>
                </a:solidFill>
                <a:ea typeface="ＭＳ Ｐゴシック" panose="020B0600070205080204" pitchFamily="34" charset="-128"/>
              </a:rPr>
              <a:t>, you can think of cancer in terms of pathways leading to a final effect vs. a series of isolated mutations.  You can </a:t>
            </a:r>
            <a:r>
              <a:rPr lang="ja-JP" altLang="en-US" sz="1700" b="1" dirty="0">
                <a:solidFill>
                  <a:srgbClr val="000000"/>
                </a:solidFill>
                <a:ea typeface="ＭＳ Ｐゴシック" panose="020B0600070205080204" pitchFamily="34" charset="-128"/>
              </a:rPr>
              <a:t>“</a:t>
            </a:r>
            <a:r>
              <a:rPr lang="en-US" altLang="ja-JP" sz="1700" b="1" dirty="0">
                <a:solidFill>
                  <a:srgbClr val="000000"/>
                </a:solidFill>
                <a:ea typeface="ＭＳ Ｐゴシック" panose="020B0600070205080204" pitchFamily="34" charset="-128"/>
              </a:rPr>
              <a:t>attack</a:t>
            </a:r>
            <a:r>
              <a:rPr lang="ja-JP" altLang="en-US" sz="1700" b="1" dirty="0">
                <a:solidFill>
                  <a:srgbClr val="000000"/>
                </a:solidFill>
                <a:ea typeface="ＭＳ Ｐゴシック" panose="020B0600070205080204" pitchFamily="34" charset="-128"/>
              </a:rPr>
              <a:t>”</a:t>
            </a:r>
            <a:r>
              <a:rPr lang="en-US" altLang="ja-JP" sz="1700" b="1" dirty="0">
                <a:solidFill>
                  <a:srgbClr val="000000"/>
                </a:solidFill>
                <a:ea typeface="ＭＳ Ｐゴシック" panose="020B0600070205080204" pitchFamily="34" charset="-128"/>
              </a:rPr>
              <a:t> the pathway at a different point to fight the effect of an upstream mutation.</a:t>
            </a:r>
            <a:endParaRPr lang="en-US" altLang="en-US" sz="1700" b="1" dirty="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621154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4" descr="cancer 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674688"/>
            <a:ext cx="477202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5"/>
          <p:cNvSpPr>
            <a:spLocks noChangeArrowheads="1"/>
          </p:cNvSpPr>
          <p:nvPr/>
        </p:nvSpPr>
        <p:spPr bwMode="auto">
          <a:xfrm>
            <a:off x="865188" y="5246688"/>
            <a:ext cx="77089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800" b="1">
                <a:solidFill>
                  <a:srgbClr val="000000"/>
                </a:solidFill>
              </a:rPr>
              <a:t>Cancer usually arises in a single cell. The cell's progress from normal to malignant to metastatic appears to follow a series of distinct steps, each controlled by a different gene or set of genes. Persons with hereditary cancer already have the first mutation.</a:t>
            </a:r>
          </a:p>
        </p:txBody>
      </p:sp>
    </p:spTree>
    <p:extLst>
      <p:ext uri="{BB962C8B-B14F-4D97-AF65-F5344CB8AC3E}">
        <p14:creationId xmlns:p14="http://schemas.microsoft.com/office/powerpoint/2010/main" val="3337555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7388" y="304800"/>
            <a:ext cx="7772400" cy="533400"/>
          </a:xfrm>
        </p:spPr>
        <p:txBody>
          <a:bodyPr/>
          <a:lstStyle/>
          <a:p>
            <a:pPr eaLnBrk="1" hangingPunct="1"/>
            <a:r>
              <a:rPr lang="en-US" altLang="en-US" sz="2400" smtClean="0">
                <a:solidFill>
                  <a:srgbClr val="C00000"/>
                </a:solidFill>
                <a:ea typeface="ＭＳ Ｐゴシック" panose="020B0600070205080204" pitchFamily="34" charset="-128"/>
              </a:rPr>
              <a:t>The Complexity in the Development of Cancer</a:t>
            </a:r>
          </a:p>
        </p:txBody>
      </p:sp>
      <p:pic>
        <p:nvPicPr>
          <p:cNvPr id="1003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7400"/>
            <a:ext cx="561181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Text Box 4"/>
          <p:cNvSpPr txBox="1">
            <a:spLocks noChangeArrowheads="1"/>
          </p:cNvSpPr>
          <p:nvPr/>
        </p:nvSpPr>
        <p:spPr bwMode="auto">
          <a:xfrm>
            <a:off x="1068388" y="914400"/>
            <a:ext cx="701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50000"/>
              </a:spcBef>
              <a:spcAft>
                <a:spcPct val="0"/>
              </a:spcAft>
              <a:buFontTx/>
              <a:buNone/>
            </a:pPr>
            <a:r>
              <a:rPr lang="en-US" altLang="en-US" sz="1800" b="1">
                <a:solidFill>
                  <a:srgbClr val="000000"/>
                </a:solidFill>
                <a:ea typeface="ＭＳ Ｐゴシック" panose="020B0600070205080204" pitchFamily="34" charset="-128"/>
              </a:rPr>
              <a:t>Just a brief snapshot of many of the potential signaling pathways involved in cancer development:  </a:t>
            </a:r>
            <a:r>
              <a:rPr lang="en-US" altLang="en-US" sz="1800" b="1" i="1" u="sng">
                <a:solidFill>
                  <a:srgbClr val="000000"/>
                </a:solidFill>
                <a:ea typeface="ＭＳ Ｐゴシック" panose="020B0600070205080204" pitchFamily="34" charset="-128"/>
              </a:rPr>
              <a:t>DO NOT MEMORIZE FOR EXAM!!!!!!</a:t>
            </a:r>
            <a:endParaRPr lang="en-US" altLang="en-US" sz="1800" b="1">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298848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8575" y="1177925"/>
            <a:ext cx="9115425"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eaLnBrk="0" fontAlgn="base" hangingPunct="0">
              <a:spcBef>
                <a:spcPct val="0"/>
              </a:spcBef>
              <a:spcAft>
                <a:spcPct val="0"/>
              </a:spcAft>
              <a:defRPr/>
            </a:pPr>
            <a:r>
              <a:rPr lang="en-US" altLang="en-US" sz="2000" b="1" dirty="0" smtClean="0">
                <a:solidFill>
                  <a:srgbClr val="000000"/>
                </a:solidFill>
              </a:rPr>
              <a:t>In the case of p53, the </a:t>
            </a:r>
            <a:r>
              <a:rPr lang="en-US" altLang="en-US" sz="2000" b="1" dirty="0" err="1" smtClean="0">
                <a:solidFill>
                  <a:srgbClr val="000000"/>
                </a:solidFill>
              </a:rPr>
              <a:t>wt</a:t>
            </a:r>
            <a:r>
              <a:rPr lang="en-US" altLang="en-US" sz="2000" b="1" dirty="0" smtClean="0">
                <a:solidFill>
                  <a:srgbClr val="000000"/>
                </a:solidFill>
              </a:rPr>
              <a:t> gene is a TSG, but some mutants act as oncogenes</a:t>
            </a:r>
          </a:p>
          <a:p>
            <a:pPr marL="285750" indent="-285750" eaLnBrk="0" fontAlgn="base" hangingPunct="0">
              <a:spcBef>
                <a:spcPct val="0"/>
              </a:spcBef>
              <a:spcAft>
                <a:spcPct val="0"/>
              </a:spcAft>
              <a:defRPr/>
            </a:pPr>
            <a:r>
              <a:rPr lang="en-US" altLang="en-US" sz="2000" b="1" dirty="0" smtClean="0">
                <a:solidFill>
                  <a:srgbClr val="000000"/>
                </a:solidFill>
              </a:rPr>
              <a:t>Other genes can act either as TSG or oncogene depending on the context: the </a:t>
            </a:r>
            <a:r>
              <a:rPr lang="en-US" altLang="en-US" sz="2000" b="1" dirty="0" smtClean="0">
                <a:solidFill>
                  <a:srgbClr val="333399"/>
                </a:solidFill>
              </a:rPr>
              <a:t>stage</a:t>
            </a:r>
            <a:r>
              <a:rPr lang="en-US" altLang="en-US" sz="2000" b="1" dirty="0" smtClean="0">
                <a:solidFill>
                  <a:srgbClr val="000000"/>
                </a:solidFill>
              </a:rPr>
              <a:t> of tumor progression </a:t>
            </a:r>
            <a:r>
              <a:rPr lang="en-US" altLang="en-US" sz="2000" b="1" dirty="0" smtClean="0">
                <a:solidFill>
                  <a:srgbClr val="333399"/>
                </a:solidFill>
              </a:rPr>
              <a:t>or the cell type </a:t>
            </a:r>
            <a:r>
              <a:rPr lang="en-US" altLang="en-US" sz="2000" b="1" dirty="0" smtClean="0">
                <a:solidFill>
                  <a:srgbClr val="000000"/>
                </a:solidFill>
              </a:rPr>
              <a:t>in which they are expressed</a:t>
            </a:r>
          </a:p>
          <a:p>
            <a:pPr marL="285750" indent="-285750" eaLnBrk="0" fontAlgn="base" hangingPunct="0">
              <a:spcBef>
                <a:spcPct val="0"/>
              </a:spcBef>
              <a:spcAft>
                <a:spcPct val="0"/>
              </a:spcAft>
              <a:defRPr/>
            </a:pPr>
            <a:r>
              <a:rPr lang="en-US" altLang="en-US" sz="2000" b="1" dirty="0" smtClean="0">
                <a:solidFill>
                  <a:srgbClr val="333399"/>
                </a:solidFill>
              </a:rPr>
              <a:t>TGF-</a:t>
            </a:r>
            <a:r>
              <a:rPr lang="el-GR" altLang="en-US" sz="2000" b="1" dirty="0" smtClean="0">
                <a:solidFill>
                  <a:srgbClr val="333399"/>
                </a:solidFill>
              </a:rPr>
              <a:t>β</a:t>
            </a:r>
            <a:r>
              <a:rPr lang="en-US" altLang="en-US" sz="2000" b="1" dirty="0" smtClean="0">
                <a:solidFill>
                  <a:srgbClr val="333399"/>
                </a:solidFill>
              </a:rPr>
              <a:t> functions as tumor suppressor early during carcinogenesis but turns into an oncogene that promotes metastasis in advanced disease</a:t>
            </a:r>
          </a:p>
          <a:p>
            <a:pPr marL="285750" indent="-285750" eaLnBrk="0" fontAlgn="base" hangingPunct="0">
              <a:spcBef>
                <a:spcPct val="0"/>
              </a:spcBef>
              <a:spcAft>
                <a:spcPct val="0"/>
              </a:spcAft>
              <a:defRPr/>
            </a:pPr>
            <a:r>
              <a:rPr lang="en-US" altLang="en-US" sz="2000" b="1" dirty="0" smtClean="0">
                <a:solidFill>
                  <a:srgbClr val="000000"/>
                </a:solidFill>
              </a:rPr>
              <a:t>TGF-</a:t>
            </a:r>
            <a:r>
              <a:rPr lang="el-GR" altLang="en-US" sz="2000" b="1" dirty="0" smtClean="0">
                <a:solidFill>
                  <a:srgbClr val="000000"/>
                </a:solidFill>
              </a:rPr>
              <a:t>β</a:t>
            </a:r>
            <a:r>
              <a:rPr lang="en-US" altLang="en-US" sz="2000" b="1" dirty="0" smtClean="0">
                <a:solidFill>
                  <a:srgbClr val="000000"/>
                </a:solidFill>
              </a:rPr>
              <a:t> inhibits proliferation and promotes apoptosis in many epithelial cells</a:t>
            </a:r>
          </a:p>
          <a:p>
            <a:pPr marL="285750" indent="-285750" eaLnBrk="0" fontAlgn="base" hangingPunct="0">
              <a:spcBef>
                <a:spcPct val="0"/>
              </a:spcBef>
              <a:spcAft>
                <a:spcPct val="0"/>
              </a:spcAft>
              <a:defRPr/>
            </a:pPr>
            <a:r>
              <a:rPr lang="en-US" altLang="en-US" sz="2000" b="1" dirty="0" smtClean="0">
                <a:solidFill>
                  <a:srgbClr val="000000"/>
                </a:solidFill>
              </a:rPr>
              <a:t>Loss of function mutations in TGF-</a:t>
            </a:r>
            <a:r>
              <a:rPr lang="el-GR" altLang="en-US" sz="2000" b="1" dirty="0" smtClean="0">
                <a:solidFill>
                  <a:srgbClr val="000000"/>
                </a:solidFill>
              </a:rPr>
              <a:t>β</a:t>
            </a:r>
            <a:r>
              <a:rPr lang="en-US" altLang="en-US" sz="2000" b="1" dirty="0" smtClean="0">
                <a:solidFill>
                  <a:srgbClr val="000000"/>
                </a:solidFill>
              </a:rPr>
              <a:t> pathway components are common in cancers, which led to its classification as a TSG</a:t>
            </a:r>
          </a:p>
          <a:p>
            <a:pPr marL="285750" indent="-285750" eaLnBrk="0" fontAlgn="base" hangingPunct="0">
              <a:spcBef>
                <a:spcPct val="0"/>
              </a:spcBef>
              <a:spcAft>
                <a:spcPct val="0"/>
              </a:spcAft>
              <a:defRPr/>
            </a:pPr>
            <a:r>
              <a:rPr lang="en-US" altLang="en-US" sz="2000" b="1" dirty="0" smtClean="0">
                <a:solidFill>
                  <a:srgbClr val="000000"/>
                </a:solidFill>
              </a:rPr>
              <a:t>HOWEVER, most advanced human tumors secrete TGF-</a:t>
            </a:r>
            <a:r>
              <a:rPr lang="el-GR" altLang="en-US" sz="2000" b="1" dirty="0" smtClean="0">
                <a:solidFill>
                  <a:srgbClr val="000000"/>
                </a:solidFill>
              </a:rPr>
              <a:t>β</a:t>
            </a:r>
            <a:r>
              <a:rPr lang="en-US" altLang="en-US" sz="2000" b="1" dirty="0" smtClean="0">
                <a:solidFill>
                  <a:srgbClr val="000000"/>
                </a:solidFill>
              </a:rPr>
              <a:t>, which promotes EMT and self-replication of CSC, promotes the secretion of </a:t>
            </a:r>
            <a:r>
              <a:rPr lang="en-US" altLang="en-US" sz="2000" b="1" dirty="0" err="1" smtClean="0">
                <a:solidFill>
                  <a:srgbClr val="000000"/>
                </a:solidFill>
              </a:rPr>
              <a:t>mitogenic</a:t>
            </a:r>
            <a:r>
              <a:rPr lang="en-US" altLang="en-US" sz="2000" b="1" dirty="0" smtClean="0">
                <a:solidFill>
                  <a:srgbClr val="000000"/>
                </a:solidFill>
              </a:rPr>
              <a:t> growth factors, acts on tumor stroma by promoting fibrosis and suppresses tumor immunity. The overall effect is metastasis promotion</a:t>
            </a:r>
          </a:p>
          <a:p>
            <a:pPr eaLnBrk="0" fontAlgn="base" hangingPunct="0">
              <a:spcBef>
                <a:spcPct val="0"/>
              </a:spcBef>
              <a:spcAft>
                <a:spcPct val="0"/>
              </a:spcAft>
              <a:buFontTx/>
              <a:buNone/>
              <a:defRPr/>
            </a:pPr>
            <a:endParaRPr lang="en-US" altLang="en-US" sz="1800" b="1" dirty="0" smtClean="0">
              <a:solidFill>
                <a:srgbClr val="808080"/>
              </a:solidFill>
            </a:endParaRPr>
          </a:p>
        </p:txBody>
      </p:sp>
      <p:sp>
        <p:nvSpPr>
          <p:cNvPr id="38915" name="Rectangle 3"/>
          <p:cNvSpPr>
            <a:spLocks noChangeArrowheads="1"/>
          </p:cNvSpPr>
          <p:nvPr/>
        </p:nvSpPr>
        <p:spPr bwMode="auto">
          <a:xfrm>
            <a:off x="0" y="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defRPr/>
            </a:pPr>
            <a:r>
              <a:rPr lang="en-US" altLang="en-US" b="1" dirty="0" smtClean="0">
                <a:solidFill>
                  <a:srgbClr val="A50021"/>
                </a:solidFill>
                <a:latin typeface="Arial"/>
              </a:rPr>
              <a:t>“Turncoat” genes can function as either oncogenes or TSG</a:t>
            </a:r>
          </a:p>
        </p:txBody>
      </p:sp>
    </p:spTree>
    <p:extLst>
      <p:ext uri="{BB962C8B-B14F-4D97-AF65-F5344CB8AC3E}">
        <p14:creationId xmlns:p14="http://schemas.microsoft.com/office/powerpoint/2010/main" val="1371552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6363" y="488950"/>
            <a:ext cx="38512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Box 3"/>
          <p:cNvSpPr txBox="1">
            <a:spLocks noChangeArrowheads="1"/>
          </p:cNvSpPr>
          <p:nvPr/>
        </p:nvSpPr>
        <p:spPr bwMode="auto">
          <a:xfrm>
            <a:off x="635000" y="5686425"/>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1000" b="1">
                <a:solidFill>
                  <a:srgbClr val="000000"/>
                </a:solidFill>
              </a:rPr>
              <a:t>Katerina Pardali,  Aristidis Moustakas</a:t>
            </a:r>
          </a:p>
        </p:txBody>
      </p:sp>
      <p:sp>
        <p:nvSpPr>
          <p:cNvPr id="103428" name="TextBox 4"/>
          <p:cNvSpPr txBox="1">
            <a:spLocks noChangeArrowheads="1"/>
          </p:cNvSpPr>
          <p:nvPr/>
        </p:nvSpPr>
        <p:spPr bwMode="auto">
          <a:xfrm>
            <a:off x="635000" y="5940425"/>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1000" b="1">
                <a:solidFill>
                  <a:srgbClr val="000000"/>
                </a:solidFill>
              </a:rPr>
              <a:t> Actions of TGF-β as tumor suppressor and pro-metastatic factor in human cancer</a:t>
            </a:r>
          </a:p>
        </p:txBody>
      </p:sp>
      <p:sp>
        <p:nvSpPr>
          <p:cNvPr id="103429" name="TextBox 5"/>
          <p:cNvSpPr txBox="1">
            <a:spLocks noChangeArrowheads="1"/>
          </p:cNvSpPr>
          <p:nvPr/>
        </p:nvSpPr>
        <p:spPr bwMode="auto">
          <a:xfrm>
            <a:off x="635000" y="6257925"/>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1000" b="1">
                <a:solidFill>
                  <a:srgbClr val="000000"/>
                </a:solidFill>
              </a:rPr>
              <a:t>Biochimica et Biophysica Acta (BBA) - Reviews on Cancer, Volume 1775, Issue 1, 2007, 21–62</a:t>
            </a:r>
          </a:p>
        </p:txBody>
      </p:sp>
      <p:sp>
        <p:nvSpPr>
          <p:cNvPr id="103430" name="TextBox 6"/>
          <p:cNvSpPr txBox="1">
            <a:spLocks noChangeArrowheads="1"/>
          </p:cNvSpPr>
          <p:nvPr/>
        </p:nvSpPr>
        <p:spPr bwMode="auto">
          <a:xfrm>
            <a:off x="635000" y="6511925"/>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altLang="en-US" sz="1000" b="1">
                <a:solidFill>
                  <a:srgbClr val="000000"/>
                </a:solidFill>
              </a:rPr>
              <a:t>http://dx.doi.org/10.1016/j.bbcan.2006.06.004</a:t>
            </a:r>
          </a:p>
        </p:txBody>
      </p:sp>
    </p:spTree>
    <p:extLst>
      <p:ext uri="{BB962C8B-B14F-4D97-AF65-F5344CB8AC3E}">
        <p14:creationId xmlns:p14="http://schemas.microsoft.com/office/powerpoint/2010/main" val="460702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8575" y="1858363"/>
            <a:ext cx="91154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000" b="1" dirty="0" smtClean="0">
                <a:solidFill>
                  <a:srgbClr val="000000"/>
                </a:solidFill>
              </a:rPr>
              <a:t>The last 30 years of tumor biology have shown that although most tumors have genetic lesions in some key pathways controlling cell cycle, cell death and differentiation, EACH TUMOR IS UNIQUE in terms of mutational profile, gene expression profile, the function of specific genes and often, clonal composition</a:t>
            </a:r>
          </a:p>
          <a:p>
            <a:pPr eaLnBrk="0" fontAlgn="base" hangingPunct="0">
              <a:spcBef>
                <a:spcPct val="0"/>
              </a:spcBef>
              <a:spcAft>
                <a:spcPct val="0"/>
              </a:spcAft>
            </a:pPr>
            <a:r>
              <a:rPr lang="en-US" altLang="en-US" sz="2000" b="1" dirty="0" smtClean="0">
                <a:solidFill>
                  <a:srgbClr val="000000"/>
                </a:solidFill>
              </a:rPr>
              <a:t>This indicates the need for individual molecular characterization of tumors, including repeated sampling </a:t>
            </a:r>
          </a:p>
          <a:p>
            <a:pPr eaLnBrk="0" fontAlgn="base" hangingPunct="0">
              <a:spcBef>
                <a:spcPct val="0"/>
              </a:spcBef>
              <a:spcAft>
                <a:spcPct val="0"/>
              </a:spcAft>
            </a:pPr>
            <a:r>
              <a:rPr lang="en-US" altLang="en-US" sz="2000" b="1" dirty="0" smtClean="0">
                <a:solidFill>
                  <a:srgbClr val="000000"/>
                </a:solidFill>
              </a:rPr>
              <a:t>We will study this in detail when we discuss Precision </a:t>
            </a:r>
            <a:r>
              <a:rPr lang="en-US" altLang="en-US" sz="2000" b="1" dirty="0" smtClean="0">
                <a:solidFill>
                  <a:srgbClr val="000000"/>
                </a:solidFill>
              </a:rPr>
              <a:t>Medicine</a:t>
            </a:r>
          </a:p>
          <a:p>
            <a:pPr eaLnBrk="0" fontAlgn="base" hangingPunct="0">
              <a:spcBef>
                <a:spcPct val="0"/>
              </a:spcBef>
              <a:spcAft>
                <a:spcPct val="0"/>
              </a:spcAft>
            </a:pPr>
            <a:r>
              <a:rPr lang="en-US" altLang="en-US" sz="2000" b="1" dirty="0" smtClean="0">
                <a:solidFill>
                  <a:srgbClr val="000000"/>
                </a:solidFill>
              </a:rPr>
              <a:t>For example, Notch1 can be an classic </a:t>
            </a:r>
            <a:r>
              <a:rPr lang="en-US" altLang="en-US" sz="2000" b="1" dirty="0" smtClean="0">
                <a:solidFill>
                  <a:srgbClr val="002060"/>
                </a:solidFill>
              </a:rPr>
              <a:t>oncogene</a:t>
            </a:r>
            <a:r>
              <a:rPr lang="en-US" altLang="en-US" sz="2000" b="1" dirty="0" smtClean="0">
                <a:solidFill>
                  <a:srgbClr val="000000"/>
                </a:solidFill>
              </a:rPr>
              <a:t> (activating mutations in T-cell lymphoblastic leukemia and some breast cancers), a </a:t>
            </a:r>
            <a:r>
              <a:rPr lang="en-US" altLang="en-US" sz="2000" b="1" dirty="0" smtClean="0">
                <a:solidFill>
                  <a:srgbClr val="002060"/>
                </a:solidFill>
              </a:rPr>
              <a:t>TSG</a:t>
            </a:r>
            <a:r>
              <a:rPr lang="en-US" altLang="en-US" sz="2000" b="1" dirty="0" smtClean="0">
                <a:solidFill>
                  <a:srgbClr val="000000"/>
                </a:solidFill>
              </a:rPr>
              <a:t> (inactivating mutations in squamous carcinomas of the skin and oropharynx and SCLC) </a:t>
            </a:r>
            <a:r>
              <a:rPr lang="en-US" altLang="en-US" sz="2000" b="1" dirty="0" smtClean="0">
                <a:solidFill>
                  <a:srgbClr val="002060"/>
                </a:solidFill>
              </a:rPr>
              <a:t>AND</a:t>
            </a:r>
            <a:r>
              <a:rPr lang="en-US" altLang="en-US" sz="2000" b="1" dirty="0" smtClean="0">
                <a:solidFill>
                  <a:srgbClr val="000000"/>
                </a:solidFill>
              </a:rPr>
              <a:t> an </a:t>
            </a:r>
            <a:r>
              <a:rPr lang="en-US" altLang="en-US" sz="2000" b="1" dirty="0" smtClean="0">
                <a:solidFill>
                  <a:srgbClr val="002060"/>
                </a:solidFill>
              </a:rPr>
              <a:t>enabler</a:t>
            </a:r>
            <a:r>
              <a:rPr lang="en-US" altLang="en-US" sz="2000" b="1" dirty="0" smtClean="0">
                <a:solidFill>
                  <a:srgbClr val="000000"/>
                </a:solidFill>
              </a:rPr>
              <a:t> (required for </a:t>
            </a:r>
            <a:r>
              <a:rPr lang="en-US" altLang="en-US" sz="2000" b="1" dirty="0" err="1" smtClean="0">
                <a:solidFill>
                  <a:srgbClr val="000000"/>
                </a:solidFill>
              </a:rPr>
              <a:t>Ras</a:t>
            </a:r>
            <a:r>
              <a:rPr lang="en-US" altLang="en-US" sz="2000" b="1" dirty="0" smtClean="0">
                <a:solidFill>
                  <a:srgbClr val="000000"/>
                </a:solidFill>
              </a:rPr>
              <a:t>-mediated transformation)! So, depending on what tumor and what individual patient we are considering, the function and classification of a gene, and therefore the potential usefulness of targeting it therapeutically, must be examined individually!</a:t>
            </a:r>
            <a:endParaRPr lang="en-US" altLang="en-US" sz="2000" b="1" dirty="0">
              <a:solidFill>
                <a:srgbClr val="000000"/>
              </a:solidFill>
            </a:endParaRPr>
          </a:p>
        </p:txBody>
      </p:sp>
      <p:sp>
        <p:nvSpPr>
          <p:cNvPr id="38915" name="Rectangle 3"/>
          <p:cNvSpPr>
            <a:spLocks noChangeArrowheads="1"/>
          </p:cNvSpPr>
          <p:nvPr/>
        </p:nvSpPr>
        <p:spPr bwMode="auto">
          <a:xfrm>
            <a:off x="0" y="120264"/>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buFontTx/>
              <a:buNone/>
              <a:defRPr/>
            </a:pPr>
            <a:r>
              <a:rPr lang="en-US" altLang="en-US" b="1" dirty="0" smtClean="0">
                <a:solidFill>
                  <a:srgbClr val="A50021"/>
                </a:solidFill>
                <a:latin typeface="Arial"/>
              </a:rPr>
              <a:t>Individual genes can have different functions in specific cancer types and in specific individuals</a:t>
            </a:r>
          </a:p>
        </p:txBody>
      </p:sp>
    </p:spTree>
    <p:extLst>
      <p:ext uri="{BB962C8B-B14F-4D97-AF65-F5344CB8AC3E}">
        <p14:creationId xmlns:p14="http://schemas.microsoft.com/office/powerpoint/2010/main" val="2677628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443287"/>
            <a:ext cx="7772400" cy="1362075"/>
          </a:xfrm>
        </p:spPr>
        <p:txBody>
          <a:bodyPr/>
          <a:lstStyle/>
          <a:p>
            <a:pPr algn="ctr"/>
            <a:r>
              <a:rPr lang="en-US" dirty="0" smtClean="0"/>
              <a:t>How </a:t>
            </a:r>
            <a:r>
              <a:rPr lang="en-US" dirty="0" err="1" smtClean="0"/>
              <a:t>DiD</a:t>
            </a:r>
            <a:r>
              <a:rPr lang="en-US" dirty="0" smtClean="0"/>
              <a:t> WE GET TO TARGETING PATHWAYS?</a:t>
            </a:r>
            <a:endParaRPr lang="en-US" dirty="0"/>
          </a:p>
        </p:txBody>
      </p:sp>
      <p:sp>
        <p:nvSpPr>
          <p:cNvPr id="5" name="Text Placeholder 4"/>
          <p:cNvSpPr>
            <a:spLocks noGrp="1"/>
          </p:cNvSpPr>
          <p:nvPr>
            <p:ph type="body" idx="1"/>
          </p:nvPr>
        </p:nvSpPr>
        <p:spPr>
          <a:xfrm>
            <a:off x="722313" y="1943100"/>
            <a:ext cx="7772400" cy="1500187"/>
          </a:xfrm>
        </p:spPr>
        <p:txBody>
          <a:bodyPr>
            <a:normAutofit/>
          </a:bodyPr>
          <a:lstStyle/>
          <a:p>
            <a:pPr algn="ctr"/>
            <a:r>
              <a:rPr lang="en-US" sz="4400" b="0" dirty="0" smtClean="0">
                <a:solidFill>
                  <a:srgbClr val="7030A0"/>
                </a:solidFill>
                <a:effectLst>
                  <a:outerShdw blurRad="38100" dist="38100" dir="2700000" algn="tl">
                    <a:srgbClr val="000000">
                      <a:alpha val="43137"/>
                    </a:srgbClr>
                  </a:outerShdw>
                </a:effectLst>
              </a:rPr>
              <a:t>A LITTLE HISTORY</a:t>
            </a:r>
            <a:endParaRPr lang="en-US" sz="4400" b="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4340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C00000"/>
                </a:solidFill>
                <a:effectLst>
                  <a:outerShdw blurRad="38100" dist="38100" dir="2700000" algn="tl">
                    <a:srgbClr val="000000">
                      <a:alpha val="43137"/>
                    </a:srgbClr>
                  </a:outerShdw>
                </a:effectLst>
              </a:rPr>
              <a:t>Definitions</a:t>
            </a:r>
            <a:endParaRPr lang="en-US" sz="3200"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Signal Transduction is a series of molecular mechanisms whereby cells and tissues in the body communicate with each other</a:t>
            </a:r>
          </a:p>
          <a:p>
            <a:r>
              <a:rPr lang="en-US" dirty="0" smtClean="0"/>
              <a:t>The basic mechanisms are evolutionarily ancient (which is why target discovery in animal models as simple as Drosophila can be informative)</a:t>
            </a:r>
          </a:p>
        </p:txBody>
      </p:sp>
      <p:cxnSp>
        <p:nvCxnSpPr>
          <p:cNvPr id="4" name="Straight Connector 3"/>
          <p:cNvCxnSpPr/>
          <p:nvPr/>
        </p:nvCxnSpPr>
        <p:spPr>
          <a:xfrm>
            <a:off x="0" y="1417638"/>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3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5"/>
          <p:cNvGraphicFramePr>
            <a:graphicFrameLocks noGrp="1" noChangeAspect="1"/>
          </p:cNvGraphicFramePr>
          <p:nvPr>
            <p:ph/>
          </p:nvPr>
        </p:nvGraphicFramePr>
        <p:xfrm>
          <a:off x="1169988" y="2481263"/>
          <a:ext cx="6665912" cy="3492500"/>
        </p:xfrm>
        <a:graphic>
          <a:graphicData uri="http://schemas.openxmlformats.org/presentationml/2006/ole">
            <mc:AlternateContent xmlns:mc="http://schemas.openxmlformats.org/markup-compatibility/2006">
              <mc:Choice xmlns:v="urn:schemas-microsoft-com:vml" Requires="v">
                <p:oleObj spid="_x0000_s1030" name="Image" r:id="rId3" imgW="2794785" imgH="1463043" progId="Photoshop.Image.7">
                  <p:embed/>
                </p:oleObj>
              </mc:Choice>
              <mc:Fallback>
                <p:oleObj name="Image" r:id="rId3" imgW="2794785" imgH="1463043"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988" y="2481263"/>
                        <a:ext cx="6665912"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1" name="Text Box 7"/>
          <p:cNvSpPr txBox="1">
            <a:spLocks noChangeArrowheads="1"/>
          </p:cNvSpPr>
          <p:nvPr/>
        </p:nvSpPr>
        <p:spPr bwMode="auto">
          <a:xfrm>
            <a:off x="3063875" y="463550"/>
            <a:ext cx="2944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defRPr/>
            </a:pPr>
            <a:r>
              <a:rPr lang="en-US" altLang="en-US" sz="4400" b="1" dirty="0" smtClean="0">
                <a:solidFill>
                  <a:srgbClr val="A50021"/>
                </a:solidFill>
                <a:latin typeface="Arial"/>
              </a:rPr>
              <a:t>Oncogene</a:t>
            </a:r>
          </a:p>
        </p:txBody>
      </p:sp>
      <p:sp>
        <p:nvSpPr>
          <p:cNvPr id="90116" name="Text Box 7"/>
          <p:cNvSpPr txBox="1">
            <a:spLocks noChangeArrowheads="1"/>
          </p:cNvSpPr>
          <p:nvPr/>
        </p:nvSpPr>
        <p:spPr bwMode="auto">
          <a:xfrm>
            <a:off x="365125" y="1331913"/>
            <a:ext cx="8693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00"/>
                </a:solidFill>
              </a:rPr>
              <a:t>A proto-oncogene normally functions in a way that is much like a gas pedal. </a:t>
            </a:r>
          </a:p>
          <a:p>
            <a:pPr fontAlgn="base">
              <a:spcBef>
                <a:spcPct val="0"/>
              </a:spcBef>
              <a:spcAft>
                <a:spcPct val="0"/>
              </a:spcAft>
              <a:buFontTx/>
              <a:buNone/>
            </a:pPr>
            <a:r>
              <a:rPr lang="en-US" altLang="en-US" sz="1800" b="1">
                <a:solidFill>
                  <a:srgbClr val="000000"/>
                </a:solidFill>
              </a:rPr>
              <a:t>It helps the cell grow and divide at a normal pace. An oncogene could be </a:t>
            </a:r>
          </a:p>
          <a:p>
            <a:pPr fontAlgn="base">
              <a:spcBef>
                <a:spcPct val="0"/>
              </a:spcBef>
              <a:spcAft>
                <a:spcPct val="0"/>
              </a:spcAft>
              <a:buFontTx/>
              <a:buNone/>
            </a:pPr>
            <a:r>
              <a:rPr lang="en-US" altLang="en-US" sz="1800" b="1">
                <a:solidFill>
                  <a:srgbClr val="000000"/>
                </a:solidFill>
              </a:rPr>
              <a:t>compared with a gas pedal that is stuck down, which causes the cell to divide </a:t>
            </a:r>
          </a:p>
          <a:p>
            <a:pPr fontAlgn="base">
              <a:spcBef>
                <a:spcPct val="0"/>
              </a:spcBef>
              <a:spcAft>
                <a:spcPct val="0"/>
              </a:spcAft>
              <a:buFontTx/>
              <a:buNone/>
            </a:pPr>
            <a:r>
              <a:rPr lang="en-US" altLang="en-US" sz="1800" b="1">
                <a:solidFill>
                  <a:srgbClr val="000000"/>
                </a:solidFill>
              </a:rPr>
              <a:t>out of control.</a:t>
            </a:r>
          </a:p>
        </p:txBody>
      </p:sp>
    </p:spTree>
    <p:extLst>
      <p:ext uri="{BB962C8B-B14F-4D97-AF65-F5344CB8AC3E}">
        <p14:creationId xmlns:p14="http://schemas.microsoft.com/office/powerpoint/2010/main" val="19833365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C00000"/>
                </a:solidFill>
                <a:effectLst>
                  <a:outerShdw blurRad="38100" dist="38100" dir="2700000" algn="tl">
                    <a:srgbClr val="000000">
                      <a:alpha val="43137"/>
                    </a:srgbClr>
                  </a:outerShdw>
                </a:effectLst>
              </a:rPr>
              <a:t>Definitions - 2</a:t>
            </a:r>
            <a:endParaRPr lang="en-US" sz="3200"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There are a limited number of signal transduction mechanisms</a:t>
            </a:r>
          </a:p>
          <a:p>
            <a:pPr lvl="1"/>
            <a:r>
              <a:rPr lang="en-US" dirty="0"/>
              <a:t>Small molecule ligands activating membrane receptors linked to downstream kinases </a:t>
            </a:r>
            <a:r>
              <a:rPr lang="en-US" dirty="0" smtClean="0"/>
              <a:t>or nucleotide </a:t>
            </a:r>
            <a:r>
              <a:rPr lang="en-US" dirty="0" err="1" smtClean="0"/>
              <a:t>cyclases</a:t>
            </a:r>
            <a:r>
              <a:rPr lang="en-US" dirty="0" smtClean="0"/>
              <a:t> (e.g</a:t>
            </a:r>
            <a:r>
              <a:rPr lang="en-US" dirty="0"/>
              <a:t>., </a:t>
            </a:r>
            <a:r>
              <a:rPr lang="en-US" dirty="0" smtClean="0"/>
              <a:t>adrenergic, cholinergic, adenosine, sphingosine receptors)</a:t>
            </a:r>
          </a:p>
          <a:p>
            <a:pPr lvl="1"/>
            <a:r>
              <a:rPr lang="en-US" dirty="0" smtClean="0"/>
              <a:t>Protein ligands activating membrane receptors linked to downstream kinases (e.g. EGF-EGFR, VEGF-VEGFR</a:t>
            </a:r>
          </a:p>
          <a:p>
            <a:pPr lvl="1"/>
            <a:endParaRPr lang="en-US" dirty="0"/>
          </a:p>
          <a:p>
            <a:pPr lvl="1"/>
            <a:endParaRPr lang="en-US" dirty="0" smtClean="0"/>
          </a:p>
        </p:txBody>
      </p:sp>
      <p:cxnSp>
        <p:nvCxnSpPr>
          <p:cNvPr id="4" name="Straight Connector 3"/>
          <p:cNvCxnSpPr/>
          <p:nvPr/>
        </p:nvCxnSpPr>
        <p:spPr>
          <a:xfrm>
            <a:off x="0" y="1417638"/>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538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C00000"/>
                </a:solidFill>
                <a:effectLst>
                  <a:outerShdw blurRad="38100" dist="38100" dir="2700000" algn="tl">
                    <a:srgbClr val="000000">
                      <a:alpha val="43137"/>
                    </a:srgbClr>
                  </a:outerShdw>
                </a:effectLst>
              </a:rPr>
              <a:t>Definitions - 3</a:t>
            </a:r>
            <a:endParaRPr lang="en-US" sz="3200"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There are a limited number of signal transduction mechanisms</a:t>
            </a:r>
          </a:p>
          <a:p>
            <a:pPr lvl="1"/>
            <a:r>
              <a:rPr lang="en-US" dirty="0" smtClean="0"/>
              <a:t>Protein ligands activating receptors linked to proteolytic activities. (Notch, </a:t>
            </a:r>
            <a:r>
              <a:rPr lang="en-US" dirty="0" err="1" smtClean="0"/>
              <a:t>Wnt</a:t>
            </a:r>
            <a:r>
              <a:rPr lang="en-US" dirty="0" smtClean="0"/>
              <a:t>, Hedgehog)</a:t>
            </a:r>
          </a:p>
          <a:p>
            <a:pPr lvl="1"/>
            <a:r>
              <a:rPr lang="en-US" dirty="0" smtClean="0"/>
              <a:t>Protein ligands activating transcription factors (TGF-β family)</a:t>
            </a:r>
          </a:p>
          <a:p>
            <a:pPr lvl="1"/>
            <a:r>
              <a:rPr lang="en-US" dirty="0" smtClean="0"/>
              <a:t>Cell-permeable small molecule ligands directly activating ligand-dependent transcription factors (e.g., steroid hormones, Vitamin D)</a:t>
            </a:r>
          </a:p>
          <a:p>
            <a:pPr lvl="1"/>
            <a:endParaRPr lang="en-US" dirty="0"/>
          </a:p>
          <a:p>
            <a:pPr lvl="1"/>
            <a:endParaRPr lang="en-US" dirty="0" smtClean="0"/>
          </a:p>
        </p:txBody>
      </p:sp>
      <p:cxnSp>
        <p:nvCxnSpPr>
          <p:cNvPr id="4" name="Straight Connector 3"/>
          <p:cNvCxnSpPr/>
          <p:nvPr/>
        </p:nvCxnSpPr>
        <p:spPr>
          <a:xfrm>
            <a:off x="0" y="1417638"/>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893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C00000"/>
                </a:solidFill>
                <a:effectLst>
                  <a:outerShdw blurRad="38100" dist="38100" dir="2700000" algn="tl">
                    <a:srgbClr val="000000">
                      <a:alpha val="43137"/>
                    </a:srgbClr>
                  </a:outerShdw>
                </a:effectLst>
              </a:rPr>
              <a:t>Characteristics of signaling pathways in humans and mammals</a:t>
            </a:r>
            <a:endParaRPr lang="en-US" sz="3200"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u="sng" dirty="0" smtClean="0"/>
              <a:t>Highly redundant: </a:t>
            </a:r>
            <a:r>
              <a:rPr lang="en-US" dirty="0" smtClean="0"/>
              <a:t>multiple pathways can activate the same downstream targets (e.g. Growth factors, insulin, steroids and T-cell receptors all activate the AKT pathway)</a:t>
            </a:r>
          </a:p>
          <a:p>
            <a:r>
              <a:rPr lang="en-US" u="sng" dirty="0" smtClean="0"/>
              <a:t>Highly interconnected: </a:t>
            </a:r>
            <a:r>
              <a:rPr lang="en-US" dirty="0" smtClean="0"/>
              <a:t>there is NO such thing as a linear signal transduction pathway. These are abstractions we create for ease of understanding. Actual intracellular signals function more like the internet than like snail mail</a:t>
            </a:r>
          </a:p>
          <a:p>
            <a:pPr lvl="1"/>
            <a:endParaRPr lang="en-US" dirty="0"/>
          </a:p>
          <a:p>
            <a:pPr lvl="1"/>
            <a:endParaRPr lang="en-US" dirty="0" smtClean="0"/>
          </a:p>
        </p:txBody>
      </p:sp>
      <p:cxnSp>
        <p:nvCxnSpPr>
          <p:cNvPr id="4" name="Straight Connector 3"/>
          <p:cNvCxnSpPr/>
          <p:nvPr/>
        </p:nvCxnSpPr>
        <p:spPr>
          <a:xfrm>
            <a:off x="0" y="1417638"/>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616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C00000"/>
                </a:solidFill>
                <a:effectLst>
                  <a:outerShdw blurRad="38100" dist="38100" dir="2700000" algn="tl">
                    <a:srgbClr val="000000">
                      <a:alpha val="43137"/>
                    </a:srgbClr>
                  </a:outerShdw>
                </a:effectLst>
              </a:rPr>
              <a:t>Characteristics of signaling pathways in humans and mammals - 2</a:t>
            </a:r>
            <a:endParaRPr lang="en-US" sz="3200" dirty="0">
              <a:solidFill>
                <a:srgbClr val="C00000"/>
              </a:solidFill>
            </a:endParaRPr>
          </a:p>
        </p:txBody>
      </p:sp>
      <p:sp>
        <p:nvSpPr>
          <p:cNvPr id="3" name="Content Placeholder 2"/>
          <p:cNvSpPr>
            <a:spLocks noGrp="1"/>
          </p:cNvSpPr>
          <p:nvPr>
            <p:ph idx="1"/>
          </p:nvPr>
        </p:nvSpPr>
        <p:spPr/>
        <p:txBody>
          <a:bodyPr>
            <a:normAutofit/>
          </a:bodyPr>
          <a:lstStyle/>
          <a:p>
            <a:r>
              <a:rPr lang="en-US" u="sng" dirty="0" smtClean="0"/>
              <a:t>Highly modulated through multiple mechanisms: </a:t>
            </a:r>
            <a:r>
              <a:rPr lang="en-US" dirty="0" smtClean="0"/>
              <a:t>(e.g., multiple isoforms of the same kinase or receptor, feedback mechanisms with other pathways)</a:t>
            </a:r>
          </a:p>
          <a:p>
            <a:pPr lvl="1"/>
            <a:r>
              <a:rPr lang="en-US" dirty="0" smtClean="0"/>
              <a:t>There are actually 3 AKTs</a:t>
            </a:r>
          </a:p>
          <a:p>
            <a:pPr lvl="1"/>
            <a:r>
              <a:rPr lang="en-US" dirty="0" smtClean="0"/>
              <a:t>There are 3 VEGFRs</a:t>
            </a:r>
          </a:p>
          <a:p>
            <a:pPr lvl="1"/>
            <a:r>
              <a:rPr lang="en-US" dirty="0" smtClean="0"/>
              <a:t>There are 4 Notches</a:t>
            </a:r>
          </a:p>
          <a:p>
            <a:pPr lvl="1"/>
            <a:r>
              <a:rPr lang="en-US" dirty="0" smtClean="0"/>
              <a:t>There are 19 </a:t>
            </a:r>
            <a:r>
              <a:rPr lang="en-US" dirty="0" err="1" smtClean="0"/>
              <a:t>Wnts</a:t>
            </a:r>
            <a:r>
              <a:rPr lang="en-US" dirty="0" smtClean="0"/>
              <a:t>….</a:t>
            </a:r>
          </a:p>
          <a:p>
            <a:pPr lvl="1"/>
            <a:endParaRPr lang="en-US" dirty="0"/>
          </a:p>
          <a:p>
            <a:pPr lvl="1"/>
            <a:endParaRPr lang="en-US" dirty="0" smtClean="0"/>
          </a:p>
        </p:txBody>
      </p:sp>
      <p:cxnSp>
        <p:nvCxnSpPr>
          <p:cNvPr id="4" name="Straight Connector 3"/>
          <p:cNvCxnSpPr/>
          <p:nvPr/>
        </p:nvCxnSpPr>
        <p:spPr>
          <a:xfrm>
            <a:off x="0" y="1417638"/>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4864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C00000"/>
                </a:solidFill>
                <a:effectLst>
                  <a:outerShdw blurRad="38100" dist="38100" dir="2700000" algn="tl">
                    <a:srgbClr val="000000">
                      <a:alpha val="43137"/>
                    </a:srgbClr>
                  </a:outerShdw>
                </a:effectLst>
              </a:rPr>
              <a:t>Characteristics of signaling pathways in humans and mammals - 3</a:t>
            </a:r>
            <a:endParaRPr lang="en-US" sz="3200"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r>
              <a:rPr lang="en-US" u="sng" dirty="0" smtClean="0"/>
              <a:t>Highly context-dependent:</a:t>
            </a:r>
            <a:r>
              <a:rPr lang="en-US" dirty="0"/>
              <a:t> </a:t>
            </a:r>
            <a:r>
              <a:rPr lang="en-US" dirty="0" smtClean="0"/>
              <a:t>the phenotype of a cell at any given time is the integrated output of multiple pathways, each operating for specific lengths of time and signal intensity and each talking to each other (the symphony analogy). Therefore, a relatively small number of pathways can produce a vast variety of physiological effects</a:t>
            </a:r>
          </a:p>
          <a:p>
            <a:r>
              <a:rPr lang="en-US" u="sng" dirty="0" smtClean="0"/>
              <a:t>This can result in unexpected toxicities: </a:t>
            </a:r>
            <a:r>
              <a:rPr lang="en-US" dirty="0" smtClean="0"/>
              <a:t>VEGF inhibitors causing hypertension, HER2 inhibitors targeted to epithelial cells cause cardiac toxicity </a:t>
            </a:r>
          </a:p>
          <a:p>
            <a:pPr lvl="1"/>
            <a:endParaRPr lang="en-US" dirty="0"/>
          </a:p>
          <a:p>
            <a:pPr lvl="1"/>
            <a:endParaRPr lang="en-US" dirty="0" smtClean="0"/>
          </a:p>
        </p:txBody>
      </p:sp>
      <p:cxnSp>
        <p:nvCxnSpPr>
          <p:cNvPr id="4" name="Straight Connector 3"/>
          <p:cNvCxnSpPr/>
          <p:nvPr/>
        </p:nvCxnSpPr>
        <p:spPr>
          <a:xfrm>
            <a:off x="0" y="1417638"/>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6445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C00000"/>
                </a:solidFill>
                <a:effectLst>
                  <a:outerShdw blurRad="38100" dist="38100" dir="2700000" algn="tl">
                    <a:srgbClr val="000000">
                      <a:alpha val="43137"/>
                    </a:srgbClr>
                  </a:outerShdw>
                </a:effectLst>
              </a:rPr>
              <a:t>If this is so complicated, why bother targeting pathways?</a:t>
            </a:r>
            <a:endParaRPr lang="en-US" sz="3200" dirty="0">
              <a:solidFill>
                <a:srgbClr val="C00000"/>
              </a:solidFill>
            </a:endParaRPr>
          </a:p>
        </p:txBody>
      </p:sp>
      <p:sp>
        <p:nvSpPr>
          <p:cNvPr id="3" name="Content Placeholder 2"/>
          <p:cNvSpPr>
            <a:spLocks noGrp="1"/>
          </p:cNvSpPr>
          <p:nvPr>
            <p:ph idx="1"/>
          </p:nvPr>
        </p:nvSpPr>
        <p:spPr/>
        <p:txBody>
          <a:bodyPr>
            <a:normAutofit/>
          </a:bodyPr>
          <a:lstStyle/>
          <a:p>
            <a:r>
              <a:rPr lang="en-US" u="sng" dirty="0" smtClean="0"/>
              <a:t>Every drug targets cellular pathways, whether we know which ones or not</a:t>
            </a:r>
            <a:r>
              <a:rPr lang="en-US" dirty="0" smtClean="0"/>
              <a:t>. It is our responsibility to learn the language of cells and target the right nodes in the signaling networks with the right drug combinations to obtain efficacious therapeutics with acceptable toxicity</a:t>
            </a:r>
            <a:endParaRPr lang="en-US" dirty="0"/>
          </a:p>
          <a:p>
            <a:pPr lvl="1"/>
            <a:endParaRPr lang="en-US" dirty="0" smtClean="0"/>
          </a:p>
        </p:txBody>
      </p:sp>
      <p:cxnSp>
        <p:nvCxnSpPr>
          <p:cNvPr id="4" name="Straight Connector 3"/>
          <p:cNvCxnSpPr/>
          <p:nvPr/>
        </p:nvCxnSpPr>
        <p:spPr>
          <a:xfrm>
            <a:off x="0" y="1417638"/>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441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C00000"/>
                </a:solidFill>
                <a:effectLst>
                  <a:outerShdw blurRad="38100" dist="38100" dir="2700000" algn="tl">
                    <a:srgbClr val="000000">
                      <a:alpha val="43137"/>
                    </a:srgbClr>
                  </a:outerShdw>
                </a:effectLst>
              </a:rPr>
              <a:t>Designing targeted therapeutic regimens is highly data intensive</a:t>
            </a:r>
            <a:endParaRPr lang="en-US" sz="3200"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The human mind cannot easily visualize the complex functional networks of cells. </a:t>
            </a:r>
          </a:p>
          <a:p>
            <a:pPr lvl="1"/>
            <a:r>
              <a:rPr lang="en-US" dirty="0" smtClean="0"/>
              <a:t>Multi-platform data (clinical data from EHR, genomic data, proteomic data, metabolomics data, epidemiology data)</a:t>
            </a:r>
          </a:p>
          <a:p>
            <a:pPr lvl="1"/>
            <a:r>
              <a:rPr lang="en-US" dirty="0" smtClean="0"/>
              <a:t>Very large datasets (e.g. 1 human genome ≈ 4TB)</a:t>
            </a:r>
          </a:p>
          <a:p>
            <a:pPr lvl="1"/>
            <a:r>
              <a:rPr lang="en-US" dirty="0" smtClean="0"/>
              <a:t>Multivariate analysis</a:t>
            </a:r>
          </a:p>
          <a:p>
            <a:pPr lvl="1"/>
            <a:r>
              <a:rPr lang="en-US" dirty="0" smtClean="0"/>
              <a:t>Requires specialized bio-informatics and biostatistics techniques and expertise</a:t>
            </a:r>
          </a:p>
          <a:p>
            <a:pPr lvl="1"/>
            <a:endParaRPr lang="en-US" dirty="0" smtClean="0"/>
          </a:p>
        </p:txBody>
      </p:sp>
      <p:cxnSp>
        <p:nvCxnSpPr>
          <p:cNvPr id="4" name="Straight Connector 3"/>
          <p:cNvCxnSpPr/>
          <p:nvPr/>
        </p:nvCxnSpPr>
        <p:spPr>
          <a:xfrm>
            <a:off x="0" y="1417638"/>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3788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rgbClr val="7030A0"/>
                </a:solidFill>
                <a:effectLst>
                  <a:outerShdw blurRad="38100" dist="38100" dir="2700000" algn="tl">
                    <a:srgbClr val="000000">
                      <a:alpha val="43137"/>
                    </a:srgbClr>
                  </a:outerShdw>
                </a:effectLst>
              </a:rPr>
              <a:t>Example 1</a:t>
            </a:r>
            <a:endParaRPr lang="en-US" b="1" dirty="0">
              <a:solidFill>
                <a:srgbClr val="7030A0"/>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r>
              <a:rPr lang="en-US" dirty="0">
                <a:effectLst>
                  <a:outerShdw blurRad="38100" dist="38100" dir="2700000" algn="tl">
                    <a:srgbClr val="000000">
                      <a:alpha val="43137"/>
                    </a:srgbClr>
                  </a:outerShdw>
                </a:effectLst>
              </a:rPr>
              <a:t>An apparently logical process leads to clinical failure</a:t>
            </a:r>
            <a:endParaRPr lang="en-US" dirty="0"/>
          </a:p>
        </p:txBody>
      </p:sp>
    </p:spTree>
    <p:extLst>
      <p:ext uri="{BB962C8B-B14F-4D97-AF65-F5344CB8AC3E}">
        <p14:creationId xmlns:p14="http://schemas.microsoft.com/office/powerpoint/2010/main" val="25577075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solidFill>
                  <a:srgbClr val="C00000"/>
                </a:solidFill>
                <a:effectLst>
                  <a:outerShdw blurRad="38100" dist="38100" dir="2700000" algn="tl">
                    <a:srgbClr val="000000">
                      <a:alpha val="43137"/>
                    </a:srgbClr>
                  </a:outerShdw>
                </a:effectLst>
              </a:rPr>
              <a:t>Ras</a:t>
            </a:r>
            <a:r>
              <a:rPr lang="en-US" sz="3200" dirty="0" smtClean="0">
                <a:solidFill>
                  <a:srgbClr val="C00000"/>
                </a:solidFill>
                <a:effectLst>
                  <a:outerShdw blurRad="38100" dist="38100" dir="2700000" algn="tl">
                    <a:srgbClr val="000000">
                      <a:alpha val="43137"/>
                    </a:srgbClr>
                  </a:outerShdw>
                </a:effectLst>
              </a:rPr>
              <a:t>, Cancer and Farnesyltransferase Inhibitors</a:t>
            </a:r>
            <a:endParaRPr lang="en-US" sz="3200"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Over the last 30 years, molecular biology has shown that </a:t>
            </a:r>
            <a:r>
              <a:rPr lang="en-US" dirty="0" err="1" smtClean="0"/>
              <a:t>Ras</a:t>
            </a:r>
            <a:r>
              <a:rPr lang="en-US" dirty="0" smtClean="0"/>
              <a:t> </a:t>
            </a:r>
            <a:r>
              <a:rPr lang="en-US" dirty="0" err="1" smtClean="0"/>
              <a:t>GTPases</a:t>
            </a:r>
            <a:r>
              <a:rPr lang="en-US" dirty="0" smtClean="0"/>
              <a:t> are activated by mutation or upstream pathways in numerous solid tumors, including among others</a:t>
            </a:r>
          </a:p>
          <a:p>
            <a:pPr lvl="1"/>
            <a:r>
              <a:rPr lang="en-US" dirty="0" smtClean="0"/>
              <a:t>Colorectal cancer</a:t>
            </a:r>
          </a:p>
          <a:p>
            <a:pPr lvl="1"/>
            <a:r>
              <a:rPr lang="en-US" dirty="0" smtClean="0"/>
              <a:t>Pancreatic cancer</a:t>
            </a:r>
          </a:p>
          <a:p>
            <a:pPr lvl="1"/>
            <a:r>
              <a:rPr lang="en-US" dirty="0" smtClean="0"/>
              <a:t>Lung cancer</a:t>
            </a:r>
          </a:p>
          <a:p>
            <a:r>
              <a:rPr lang="en-US" dirty="0" smtClean="0"/>
              <a:t>As of today, 28,432 published papers on </a:t>
            </a:r>
            <a:r>
              <a:rPr lang="en-US" dirty="0" err="1" smtClean="0"/>
              <a:t>Ras</a:t>
            </a:r>
            <a:r>
              <a:rPr lang="en-US" dirty="0" smtClean="0"/>
              <a:t> and cancer</a:t>
            </a:r>
          </a:p>
          <a:p>
            <a:r>
              <a:rPr lang="en-US" dirty="0" smtClean="0"/>
              <a:t>Biochemical studies determined that </a:t>
            </a:r>
            <a:r>
              <a:rPr lang="en-US" dirty="0" err="1" smtClean="0"/>
              <a:t>Ras</a:t>
            </a:r>
            <a:r>
              <a:rPr lang="en-US" dirty="0" smtClean="0"/>
              <a:t> proteins need to be </a:t>
            </a:r>
            <a:r>
              <a:rPr lang="en-US" dirty="0" err="1" smtClean="0"/>
              <a:t>farnesylated</a:t>
            </a:r>
            <a:r>
              <a:rPr lang="en-US" dirty="0" smtClean="0"/>
              <a:t> to traffic to the membrane, where they function</a:t>
            </a:r>
          </a:p>
          <a:p>
            <a:pPr lvl="1"/>
            <a:endParaRPr lang="en-US" dirty="0" smtClean="0"/>
          </a:p>
        </p:txBody>
      </p:sp>
      <p:cxnSp>
        <p:nvCxnSpPr>
          <p:cNvPr id="4" name="Straight Connector 3"/>
          <p:cNvCxnSpPr/>
          <p:nvPr/>
        </p:nvCxnSpPr>
        <p:spPr>
          <a:xfrm>
            <a:off x="0" y="1417638"/>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6657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solidFill>
                  <a:srgbClr val="C00000"/>
                </a:solidFill>
                <a:effectLst>
                  <a:outerShdw blurRad="38100" dist="38100" dir="2700000" algn="tl">
                    <a:srgbClr val="000000">
                      <a:alpha val="43137"/>
                    </a:srgbClr>
                  </a:outerShdw>
                </a:effectLst>
              </a:rPr>
              <a:t>Ras</a:t>
            </a:r>
            <a:r>
              <a:rPr lang="en-US" sz="3200" dirty="0" smtClean="0">
                <a:solidFill>
                  <a:srgbClr val="C00000"/>
                </a:solidFill>
                <a:effectLst>
                  <a:outerShdw blurRad="38100" dist="38100" dir="2700000" algn="tl">
                    <a:srgbClr val="000000">
                      <a:alpha val="43137"/>
                    </a:srgbClr>
                  </a:outerShdw>
                </a:effectLst>
              </a:rPr>
              <a:t>, Cancer and Farnesyltransferase Inhibitors</a:t>
            </a:r>
            <a:endParaRPr lang="en-US" sz="3200"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r>
              <a:rPr lang="en-US" dirty="0" err="1" smtClean="0"/>
              <a:t>FTase</a:t>
            </a:r>
            <a:r>
              <a:rPr lang="en-US" dirty="0" smtClean="0"/>
              <a:t>, the enzyme that catalyzes the </a:t>
            </a:r>
            <a:r>
              <a:rPr lang="en-US" dirty="0" err="1" smtClean="0"/>
              <a:t>farnesylation</a:t>
            </a:r>
            <a:r>
              <a:rPr lang="en-US" dirty="0" smtClean="0"/>
              <a:t> of </a:t>
            </a:r>
            <a:r>
              <a:rPr lang="en-US" dirty="0" err="1" smtClean="0"/>
              <a:t>Ras</a:t>
            </a:r>
            <a:r>
              <a:rPr lang="en-US" dirty="0" smtClean="0"/>
              <a:t> was thought to be a prime drug target candidate, and a class of farnesyltransferase inhibitors (FTIs) were developed by industry</a:t>
            </a:r>
          </a:p>
          <a:p>
            <a:r>
              <a:rPr lang="en-US" dirty="0" smtClean="0"/>
              <a:t>To date, 2,746 papers on </a:t>
            </a:r>
            <a:r>
              <a:rPr lang="en-US" dirty="0" err="1" smtClean="0"/>
              <a:t>FTase</a:t>
            </a:r>
            <a:r>
              <a:rPr lang="en-US" dirty="0" smtClean="0"/>
              <a:t> and 1,577 on FTIs</a:t>
            </a:r>
          </a:p>
          <a:p>
            <a:r>
              <a:rPr lang="en-US" dirty="0" smtClean="0"/>
              <a:t>FTIs were effective in preclinical models and were brought to the clinic</a:t>
            </a:r>
          </a:p>
          <a:p>
            <a:r>
              <a:rPr lang="en-US" u="sng" dirty="0" smtClean="0"/>
              <a:t>However, in the clinic they had little to no efficacy</a:t>
            </a:r>
          </a:p>
          <a:p>
            <a:r>
              <a:rPr lang="en-US" u="sng" dirty="0" smtClean="0"/>
              <a:t>WHAT WENT WRONG? </a:t>
            </a:r>
          </a:p>
          <a:p>
            <a:pPr lvl="1"/>
            <a:endParaRPr lang="en-US" dirty="0" smtClean="0"/>
          </a:p>
        </p:txBody>
      </p:sp>
      <p:cxnSp>
        <p:nvCxnSpPr>
          <p:cNvPr id="4" name="Straight Connector 3"/>
          <p:cNvCxnSpPr/>
          <p:nvPr/>
        </p:nvCxnSpPr>
        <p:spPr>
          <a:xfrm>
            <a:off x="0" y="1417638"/>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93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155950" y="117475"/>
            <a:ext cx="28209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defRPr/>
            </a:pPr>
            <a:r>
              <a:rPr lang="en-US" altLang="en-US" sz="4400" b="1" dirty="0" smtClean="0">
                <a:solidFill>
                  <a:srgbClr val="A50021"/>
                </a:solidFill>
                <a:latin typeface="Arial"/>
              </a:rPr>
              <a:t>Examples</a:t>
            </a:r>
          </a:p>
        </p:txBody>
      </p:sp>
      <p:sp>
        <p:nvSpPr>
          <p:cNvPr id="70659" name="Content Placeholder 2"/>
          <p:cNvSpPr>
            <a:spLocks noGrp="1"/>
          </p:cNvSpPr>
          <p:nvPr>
            <p:ph idx="1"/>
          </p:nvPr>
        </p:nvSpPr>
        <p:spPr>
          <a:xfrm>
            <a:off x="457200" y="990600"/>
            <a:ext cx="8229600" cy="4525963"/>
          </a:xfrm>
        </p:spPr>
        <p:txBody>
          <a:bodyPr/>
          <a:lstStyle/>
          <a:p>
            <a:r>
              <a:rPr lang="en-US" altLang="en-US" sz="2800" smtClean="0"/>
              <a:t>Ras (K, N, H-Ras)</a:t>
            </a:r>
          </a:p>
          <a:p>
            <a:pPr lvl="1"/>
            <a:r>
              <a:rPr lang="en-US" altLang="en-US" sz="2400" smtClean="0"/>
              <a:t>Active or mutant in many cancers (colorectal, NSCLC)</a:t>
            </a:r>
          </a:p>
          <a:p>
            <a:r>
              <a:rPr lang="en-US" altLang="en-US" sz="2800" smtClean="0"/>
              <a:t>Myc (c-Myc, N-Myc)</a:t>
            </a:r>
          </a:p>
          <a:p>
            <a:pPr lvl="1"/>
            <a:r>
              <a:rPr lang="en-US" altLang="en-US" sz="2400" smtClean="0"/>
              <a:t>Overexpressed in colorectal and breast cancers, rearranged in lymphomas, amplified in breast cancers and neuroblastomas (N-Myc)</a:t>
            </a:r>
          </a:p>
          <a:p>
            <a:r>
              <a:rPr lang="en-US" altLang="en-US" smtClean="0"/>
              <a:t>Met</a:t>
            </a:r>
          </a:p>
          <a:p>
            <a:pPr lvl="1"/>
            <a:r>
              <a:rPr lang="en-US" altLang="en-US" smtClean="0"/>
              <a:t>Hereditary renal cancer, others</a:t>
            </a:r>
          </a:p>
          <a:p>
            <a:r>
              <a:rPr lang="en-US" altLang="en-US" smtClean="0"/>
              <a:t>Ret</a:t>
            </a:r>
          </a:p>
          <a:p>
            <a:pPr lvl="1"/>
            <a:r>
              <a:rPr lang="en-US" altLang="en-US" smtClean="0"/>
              <a:t>Multiple endocrine neoplasia type II</a:t>
            </a:r>
          </a:p>
        </p:txBody>
      </p:sp>
    </p:spTree>
    <p:extLst>
      <p:ext uri="{BB962C8B-B14F-4D97-AF65-F5344CB8AC3E}">
        <p14:creationId xmlns:p14="http://schemas.microsoft.com/office/powerpoint/2010/main" val="1512636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solidFill>
                  <a:srgbClr val="C00000"/>
                </a:solidFill>
                <a:effectLst>
                  <a:outerShdw blurRad="38100" dist="38100" dir="2700000" algn="tl">
                    <a:srgbClr val="000000">
                      <a:alpha val="43137"/>
                    </a:srgbClr>
                  </a:outerShdw>
                </a:effectLst>
              </a:rPr>
              <a:t>Ras</a:t>
            </a:r>
            <a:r>
              <a:rPr lang="en-US" sz="3200" dirty="0" smtClean="0">
                <a:solidFill>
                  <a:srgbClr val="C00000"/>
                </a:solidFill>
                <a:effectLst>
                  <a:outerShdw blurRad="38100" dist="38100" dir="2700000" algn="tl">
                    <a:srgbClr val="000000">
                      <a:alpha val="43137"/>
                    </a:srgbClr>
                  </a:outerShdw>
                </a:effectLst>
              </a:rPr>
              <a:t>, Cancer and Farnesyltransferase Inhibitors</a:t>
            </a:r>
            <a:endParaRPr lang="en-US" sz="3200" dirty="0">
              <a:solidFill>
                <a:srgbClr val="C00000"/>
              </a:solidFill>
            </a:endParaRPr>
          </a:p>
        </p:txBody>
      </p:sp>
      <p:sp>
        <p:nvSpPr>
          <p:cNvPr id="3" name="Content Placeholder 2"/>
          <p:cNvSpPr>
            <a:spLocks noGrp="1"/>
          </p:cNvSpPr>
          <p:nvPr>
            <p:ph idx="1"/>
          </p:nvPr>
        </p:nvSpPr>
        <p:spPr/>
        <p:txBody>
          <a:bodyPr>
            <a:normAutofit fontScale="92500"/>
          </a:bodyPr>
          <a:lstStyle/>
          <a:p>
            <a:r>
              <a:rPr lang="en-US" dirty="0" smtClean="0"/>
              <a:t>There are several </a:t>
            </a:r>
            <a:r>
              <a:rPr lang="en-US" dirty="0" err="1" smtClean="0"/>
              <a:t>Ras</a:t>
            </a:r>
            <a:r>
              <a:rPr lang="en-US" dirty="0" smtClean="0"/>
              <a:t> isoforms (K-Ras4A and 4B, N-</a:t>
            </a:r>
            <a:r>
              <a:rPr lang="en-US" dirty="0" err="1" smtClean="0"/>
              <a:t>Ras</a:t>
            </a:r>
            <a:r>
              <a:rPr lang="en-US" dirty="0" smtClean="0"/>
              <a:t>, H-</a:t>
            </a:r>
            <a:r>
              <a:rPr lang="en-US" dirty="0" err="1" smtClean="0"/>
              <a:t>Ras</a:t>
            </a:r>
            <a:r>
              <a:rPr lang="en-US" dirty="0" smtClean="0"/>
              <a:t>)</a:t>
            </a:r>
          </a:p>
          <a:p>
            <a:r>
              <a:rPr lang="en-US" dirty="0" smtClean="0"/>
              <a:t>Of these, H-</a:t>
            </a:r>
            <a:r>
              <a:rPr lang="en-US" dirty="0" err="1" smtClean="0"/>
              <a:t>Ras</a:t>
            </a:r>
            <a:r>
              <a:rPr lang="en-US" dirty="0" smtClean="0"/>
              <a:t> is most sensitive to </a:t>
            </a:r>
            <a:r>
              <a:rPr lang="en-US" dirty="0" err="1" smtClean="0"/>
              <a:t>FTase</a:t>
            </a:r>
            <a:r>
              <a:rPr lang="en-US" dirty="0" smtClean="0"/>
              <a:t> inhibition, but the other isoforms have alternate paths to the plasma membrane:</a:t>
            </a:r>
          </a:p>
          <a:p>
            <a:pPr lvl="1"/>
            <a:r>
              <a:rPr lang="en-US" dirty="0" err="1" smtClean="0"/>
              <a:t>Geranyl-geranyltransferase</a:t>
            </a:r>
            <a:r>
              <a:rPr lang="en-US" dirty="0" smtClean="0"/>
              <a:t> (</a:t>
            </a:r>
            <a:r>
              <a:rPr lang="en-US" dirty="0" err="1" smtClean="0"/>
              <a:t>GGTase</a:t>
            </a:r>
            <a:r>
              <a:rPr lang="en-US" dirty="0" smtClean="0"/>
              <a:t>)</a:t>
            </a:r>
          </a:p>
          <a:p>
            <a:pPr lvl="1"/>
            <a:r>
              <a:rPr lang="en-US" dirty="0" err="1" smtClean="0"/>
              <a:t>Palmitoyl</a:t>
            </a:r>
            <a:r>
              <a:rPr lang="en-US" dirty="0" smtClean="0"/>
              <a:t> </a:t>
            </a:r>
            <a:r>
              <a:rPr lang="en-US" dirty="0" err="1" smtClean="0"/>
              <a:t>transferase</a:t>
            </a:r>
            <a:endParaRPr lang="en-US" dirty="0" smtClean="0"/>
          </a:p>
          <a:p>
            <a:pPr lvl="1"/>
            <a:r>
              <a:rPr lang="en-US" dirty="0" smtClean="0"/>
              <a:t>A polybasic region that mediates electrostatic attraction with the inner leaflet of the membrane</a:t>
            </a:r>
          </a:p>
          <a:p>
            <a:pPr lvl="1"/>
            <a:endParaRPr lang="en-US" dirty="0" smtClean="0"/>
          </a:p>
        </p:txBody>
      </p:sp>
      <p:cxnSp>
        <p:nvCxnSpPr>
          <p:cNvPr id="4" name="Straight Connector 3"/>
          <p:cNvCxnSpPr/>
          <p:nvPr/>
        </p:nvCxnSpPr>
        <p:spPr>
          <a:xfrm>
            <a:off x="0" y="1417638"/>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5843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1" y="38196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1" b="1">
                <a:latin typeface="Arial" panose="020B0604020202020204" pitchFamily="34" charset="0"/>
              </a:rPr>
              <a:t>RAS trafficking pathway.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401" y="6368040"/>
            <a:ext cx="1841760" cy="368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361" y="979561"/>
            <a:ext cx="585360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647361" y="597204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Adrienne D. Cox et al. Clin Cancer Res 2015;21:1819-1827</a:t>
            </a:r>
          </a:p>
        </p:txBody>
      </p:sp>
      <p:sp>
        <p:nvSpPr>
          <p:cNvPr id="3077" name="Text Box 5"/>
          <p:cNvSpPr txBox="1">
            <a:spLocks noChangeArrowheads="1"/>
          </p:cNvSpPr>
          <p:nvPr/>
        </p:nvSpPr>
        <p:spPr bwMode="auto">
          <a:xfrm>
            <a:off x="3441601" y="6629619"/>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dirty="0">
                <a:latin typeface="Arial" panose="020B0604020202020204" pitchFamily="34" charset="0"/>
              </a:rPr>
              <a:t>©2015 by American Association for Cancer Research</a:t>
            </a:r>
          </a:p>
        </p:txBody>
      </p:sp>
    </p:spTree>
    <p:extLst>
      <p:ext uri="{BB962C8B-B14F-4D97-AF65-F5344CB8AC3E}">
        <p14:creationId xmlns:p14="http://schemas.microsoft.com/office/powerpoint/2010/main" val="26009117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C00000"/>
                </a:solidFill>
                <a:effectLst>
                  <a:outerShdw blurRad="38100" dist="38100" dir="2700000" algn="tl">
                    <a:srgbClr val="000000">
                      <a:alpha val="43137"/>
                    </a:srgbClr>
                  </a:outerShdw>
                </a:effectLst>
              </a:rPr>
              <a:t>Plenty of blame to go around</a:t>
            </a:r>
            <a:endParaRPr lang="en-US" sz="3200"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Basic cancer biologists preferred to work with H-</a:t>
            </a:r>
            <a:r>
              <a:rPr lang="en-US" dirty="0" err="1" smtClean="0"/>
              <a:t>Ras</a:t>
            </a:r>
            <a:r>
              <a:rPr lang="en-US" dirty="0" smtClean="0"/>
              <a:t>, for which cDNA constructs and cell lines were widely available and reagents (e.g., antibodies) were of better quality</a:t>
            </a:r>
          </a:p>
          <a:p>
            <a:r>
              <a:rPr lang="en-US" dirty="0" smtClean="0"/>
              <a:t>However</a:t>
            </a:r>
            <a:r>
              <a:rPr lang="en-US" dirty="0"/>
              <a:t>, K-</a:t>
            </a:r>
            <a:r>
              <a:rPr lang="en-US" dirty="0" err="1"/>
              <a:t>Ras</a:t>
            </a:r>
            <a:r>
              <a:rPr lang="en-US" dirty="0"/>
              <a:t> and N-</a:t>
            </a:r>
            <a:r>
              <a:rPr lang="en-US" dirty="0" err="1"/>
              <a:t>Ras</a:t>
            </a:r>
            <a:r>
              <a:rPr lang="en-US" dirty="0"/>
              <a:t> are much more frequently </a:t>
            </a:r>
            <a:r>
              <a:rPr lang="en-US" dirty="0" smtClean="0"/>
              <a:t>involved in human tumors</a:t>
            </a:r>
          </a:p>
          <a:p>
            <a:r>
              <a:rPr lang="en-US" dirty="0" smtClean="0"/>
              <a:t>Drug developers started a major effort based on limited scientific information, assuming they knew everything they needed to know</a:t>
            </a:r>
          </a:p>
          <a:p>
            <a:r>
              <a:rPr lang="en-US" dirty="0" smtClean="0"/>
              <a:t>Clinicians </a:t>
            </a:r>
            <a:r>
              <a:rPr lang="en-US" i="1" dirty="0" smtClean="0"/>
              <a:t>and</a:t>
            </a:r>
            <a:r>
              <a:rPr lang="en-US" dirty="0" smtClean="0"/>
              <a:t> drug developers underestimated the complexity and redundancy in </a:t>
            </a:r>
            <a:r>
              <a:rPr lang="en-US" dirty="0" err="1" smtClean="0"/>
              <a:t>Ras</a:t>
            </a:r>
            <a:r>
              <a:rPr lang="en-US" dirty="0" smtClean="0"/>
              <a:t> biochemistry, and thought they had a “magic bullet”</a:t>
            </a:r>
          </a:p>
        </p:txBody>
      </p:sp>
      <p:cxnSp>
        <p:nvCxnSpPr>
          <p:cNvPr id="4" name="Straight Connector 3"/>
          <p:cNvCxnSpPr/>
          <p:nvPr/>
        </p:nvCxnSpPr>
        <p:spPr>
          <a:xfrm>
            <a:off x="0" y="1417638"/>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5099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C00000"/>
                </a:solidFill>
                <a:effectLst>
                  <a:outerShdw blurRad="38100" dist="38100" dir="2700000" algn="tl">
                    <a:srgbClr val="000000">
                      <a:alpha val="43137"/>
                    </a:srgbClr>
                  </a:outerShdw>
                </a:effectLst>
              </a:rPr>
              <a:t>What would have helped?</a:t>
            </a:r>
            <a:endParaRPr lang="en-US" sz="3200" dirty="0">
              <a:solidFill>
                <a:srgbClr val="C00000"/>
              </a:solidFill>
            </a:endParaRPr>
          </a:p>
        </p:txBody>
      </p:sp>
      <p:sp>
        <p:nvSpPr>
          <p:cNvPr id="3" name="Content Placeholder 2"/>
          <p:cNvSpPr>
            <a:spLocks noGrp="1"/>
          </p:cNvSpPr>
          <p:nvPr>
            <p:ph idx="1"/>
          </p:nvPr>
        </p:nvSpPr>
        <p:spPr>
          <a:xfrm>
            <a:off x="457200" y="1600200"/>
            <a:ext cx="8229600" cy="4895698"/>
          </a:xfrm>
        </p:spPr>
        <p:txBody>
          <a:bodyPr>
            <a:normAutofit fontScale="70000" lnSpcReduction="20000"/>
          </a:bodyPr>
          <a:lstStyle/>
          <a:p>
            <a:r>
              <a:rPr lang="en-US" dirty="0" smtClean="0"/>
              <a:t>Basic cancer biologists should choose their models based on translational relevance </a:t>
            </a:r>
            <a:r>
              <a:rPr lang="en-US" dirty="0"/>
              <a:t>than experimental </a:t>
            </a:r>
            <a:r>
              <a:rPr lang="en-US" dirty="0" smtClean="0"/>
              <a:t>treatability</a:t>
            </a:r>
          </a:p>
          <a:p>
            <a:pPr lvl="1"/>
            <a:r>
              <a:rPr lang="en-US" dirty="0" smtClean="0"/>
              <a:t>What human disease is this gene actually involved in?</a:t>
            </a:r>
          </a:p>
          <a:p>
            <a:pPr lvl="1"/>
            <a:r>
              <a:rPr lang="en-US" dirty="0" smtClean="0"/>
              <a:t>Is this isoform/drug/model relevant to the disease I claim to be studying?</a:t>
            </a:r>
          </a:p>
          <a:p>
            <a:r>
              <a:rPr lang="en-US" dirty="0" smtClean="0"/>
              <a:t>Pharmaceutical companies should not begin a major drug development effort based on superficial scientific knowledge </a:t>
            </a:r>
          </a:p>
          <a:p>
            <a:pPr lvl="1"/>
            <a:r>
              <a:rPr lang="en-US" dirty="0" smtClean="0"/>
              <a:t>Haste makes waste – billions of dollars worth of it</a:t>
            </a:r>
          </a:p>
          <a:p>
            <a:r>
              <a:rPr lang="en-US" dirty="0" smtClean="0"/>
              <a:t>Clinical investigators should not underestimate the complexity of biology</a:t>
            </a:r>
          </a:p>
          <a:p>
            <a:pPr lvl="1"/>
            <a:r>
              <a:rPr lang="en-US" dirty="0" smtClean="0"/>
              <a:t>A little knowledge is a dangerous thing</a:t>
            </a:r>
          </a:p>
          <a:p>
            <a:r>
              <a:rPr lang="en-US" u="sng" dirty="0" smtClean="0">
                <a:solidFill>
                  <a:srgbClr val="FF9900"/>
                </a:solidFill>
              </a:rPr>
              <a:t>These groups of people SHOULD BE WORKING TOGETHER (hence the concept of Translational Science)</a:t>
            </a:r>
          </a:p>
        </p:txBody>
      </p:sp>
      <p:cxnSp>
        <p:nvCxnSpPr>
          <p:cNvPr id="4" name="Straight Connector 3"/>
          <p:cNvCxnSpPr/>
          <p:nvPr/>
        </p:nvCxnSpPr>
        <p:spPr>
          <a:xfrm>
            <a:off x="0" y="1417638"/>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514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155950" y="117475"/>
            <a:ext cx="28209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defRPr/>
            </a:pPr>
            <a:r>
              <a:rPr lang="en-US" altLang="en-US" sz="4400" b="1" dirty="0" smtClean="0">
                <a:solidFill>
                  <a:srgbClr val="A50021"/>
                </a:solidFill>
                <a:latin typeface="Arial"/>
              </a:rPr>
              <a:t>Examples</a:t>
            </a:r>
          </a:p>
        </p:txBody>
      </p:sp>
      <p:sp>
        <p:nvSpPr>
          <p:cNvPr id="71683" name="Content Placeholder 2"/>
          <p:cNvSpPr>
            <a:spLocks noGrp="1"/>
          </p:cNvSpPr>
          <p:nvPr>
            <p:ph idx="1"/>
          </p:nvPr>
        </p:nvSpPr>
        <p:spPr>
          <a:xfrm>
            <a:off x="457200" y="990600"/>
            <a:ext cx="8229600" cy="4525963"/>
          </a:xfrm>
        </p:spPr>
        <p:txBody>
          <a:bodyPr/>
          <a:lstStyle/>
          <a:p>
            <a:r>
              <a:rPr lang="en-US" altLang="en-US" sz="2800" smtClean="0"/>
              <a:t>CDK4</a:t>
            </a:r>
          </a:p>
          <a:p>
            <a:pPr lvl="1"/>
            <a:r>
              <a:rPr lang="en-US" altLang="en-US" sz="2400" smtClean="0"/>
              <a:t>Mutant in familial melanoma, sporadic mutations in other tumors</a:t>
            </a:r>
          </a:p>
          <a:p>
            <a:r>
              <a:rPr lang="en-US" altLang="en-US" sz="2800" smtClean="0"/>
              <a:t>BCR/ABL</a:t>
            </a:r>
          </a:p>
          <a:p>
            <a:pPr lvl="1"/>
            <a:r>
              <a:rPr lang="en-US" altLang="en-US" sz="2400" smtClean="0"/>
              <a:t>Chimeric gene produced by a t(9;22) translocation (the “Philadelphia Chromosome”). Cause of most Chronic Myelogenous Leukemias (CML)</a:t>
            </a:r>
          </a:p>
          <a:p>
            <a:r>
              <a:rPr lang="en-US" altLang="en-US" sz="2800" smtClean="0"/>
              <a:t>BCL-2</a:t>
            </a:r>
          </a:p>
          <a:p>
            <a:pPr lvl="1"/>
            <a:r>
              <a:rPr lang="en-US" altLang="en-US" sz="2400" smtClean="0"/>
              <a:t>Overexpressed due to a t(14;18) translocation in follicular lymphoma</a:t>
            </a:r>
          </a:p>
          <a:p>
            <a:endParaRPr lang="en-US" altLang="en-US" sz="2800" smtClean="0"/>
          </a:p>
        </p:txBody>
      </p:sp>
    </p:spTree>
    <p:extLst>
      <p:ext uri="{BB962C8B-B14F-4D97-AF65-F5344CB8AC3E}">
        <p14:creationId xmlns:p14="http://schemas.microsoft.com/office/powerpoint/2010/main" val="857129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0"/>
          <p:cNvSpPr txBox="1">
            <a:spLocks noChangeArrowheads="1"/>
          </p:cNvSpPr>
          <p:nvPr/>
        </p:nvSpPr>
        <p:spPr bwMode="auto">
          <a:xfrm>
            <a:off x="190500" y="327025"/>
            <a:ext cx="8777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defRPr/>
            </a:pPr>
            <a:r>
              <a:rPr lang="en-US" altLang="en-US" sz="3600" b="1" dirty="0" smtClean="0">
                <a:solidFill>
                  <a:srgbClr val="A50021"/>
                </a:solidFill>
                <a:latin typeface="Arial"/>
              </a:rPr>
              <a:t>Oncogenes in various types of cancers</a:t>
            </a:r>
          </a:p>
        </p:txBody>
      </p:sp>
      <p:graphicFrame>
        <p:nvGraphicFramePr>
          <p:cNvPr id="8222" name="Group 30"/>
          <p:cNvGraphicFramePr>
            <a:graphicFrameLocks noGrp="1"/>
          </p:cNvGraphicFramePr>
          <p:nvPr/>
        </p:nvGraphicFramePr>
        <p:xfrm>
          <a:off x="1003300" y="1620838"/>
          <a:ext cx="7410450" cy="3446464"/>
        </p:xfrm>
        <a:graphic>
          <a:graphicData uri="http://schemas.openxmlformats.org/drawingml/2006/table">
            <a:tbl>
              <a:tblPr/>
              <a:tblGrid>
                <a:gridCol w="3332163"/>
                <a:gridCol w="4078287"/>
              </a:tblGrid>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MS Mincho" pitchFamily="49" charset="-128"/>
                          <a:cs typeface="Arial" charset="0"/>
                        </a:rPr>
                        <a:t>Oncogene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MS Mincho" pitchFamily="49" charset="-128"/>
                          <a:cs typeface="Arial" charset="0"/>
                        </a:rPr>
                        <a:t>Related Cancers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Bcr-abl</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Chronic myelogenous leukemia (CML)</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Bcl-2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B-cell lymphoma</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HER2/neu (erbB-2)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Breast cancer, Ovarian cancer, others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N-myc</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Neuroblastoma</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EWS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Ewing tumor</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C-myc</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Burkitt lymphoma, others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72236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152400"/>
            <a:ext cx="7772400" cy="762000"/>
          </a:xfrm>
        </p:spPr>
        <p:txBody>
          <a:bodyPr/>
          <a:lstStyle/>
          <a:p>
            <a:pPr eaLnBrk="1" hangingPunct="1"/>
            <a:r>
              <a:rPr lang="en-US" altLang="en-US" sz="3200" smtClean="0">
                <a:solidFill>
                  <a:srgbClr val="FFFFFF"/>
                </a:solidFill>
                <a:ea typeface="ＭＳ Ｐゴシック" panose="020B0600070205080204" pitchFamily="34" charset="-128"/>
              </a:rPr>
              <a:t>Oncogenes</a:t>
            </a:r>
            <a:endParaRPr lang="en-US" altLang="en-US" sz="2400" smtClean="0">
              <a:solidFill>
                <a:srgbClr val="FFFFFF"/>
              </a:solidFill>
              <a:ea typeface="ＭＳ Ｐゴシック" panose="020B0600070205080204" pitchFamily="34" charset="-128"/>
            </a:endParaRPr>
          </a:p>
        </p:txBody>
      </p:sp>
      <p:sp>
        <p:nvSpPr>
          <p:cNvPr id="73731" name="Text Box 3"/>
          <p:cNvSpPr txBox="1">
            <a:spLocks noChangeArrowheads="1"/>
          </p:cNvSpPr>
          <p:nvPr/>
        </p:nvSpPr>
        <p:spPr bwMode="auto">
          <a:xfrm>
            <a:off x="381000" y="152400"/>
            <a:ext cx="8382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8275" indent="-1682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50000"/>
              </a:spcBef>
              <a:spcAft>
                <a:spcPct val="0"/>
              </a:spcAft>
              <a:buFontTx/>
              <a:buNone/>
            </a:pPr>
            <a:r>
              <a:rPr lang="en-US" altLang="en-US" sz="1800" b="1" dirty="0">
                <a:solidFill>
                  <a:srgbClr val="C00000"/>
                </a:solidFill>
                <a:ea typeface="ＭＳ Ｐゴシック" panose="020B0600070205080204" pitchFamily="34" charset="-128"/>
              </a:rPr>
              <a:t>History:</a:t>
            </a:r>
          </a:p>
          <a:p>
            <a:pPr algn="just" eaLnBrk="0" fontAlgn="base" hangingPunct="0">
              <a:spcBef>
                <a:spcPct val="50000"/>
              </a:spcBef>
              <a:spcAft>
                <a:spcPct val="0"/>
              </a:spcAft>
            </a:pPr>
            <a:r>
              <a:rPr lang="en-US" altLang="en-US" sz="1800" b="1" dirty="0">
                <a:solidFill>
                  <a:srgbClr val="C00000"/>
                </a:solidFill>
                <a:ea typeface="ＭＳ Ｐゴシック" panose="020B0600070205080204" pitchFamily="34" charset="-128"/>
              </a:rPr>
              <a:t>1960</a:t>
            </a:r>
            <a:r>
              <a:rPr lang="ja-JP" altLang="en-US" sz="1800" b="1" dirty="0">
                <a:solidFill>
                  <a:srgbClr val="C00000"/>
                </a:solidFill>
                <a:ea typeface="ＭＳ Ｐゴシック" panose="020B0600070205080204" pitchFamily="34" charset="-128"/>
              </a:rPr>
              <a:t>’</a:t>
            </a:r>
            <a:r>
              <a:rPr lang="en-US" altLang="ja-JP" sz="1800" b="1" dirty="0">
                <a:solidFill>
                  <a:srgbClr val="C00000"/>
                </a:solidFill>
                <a:ea typeface="ＭＳ Ｐゴシック" panose="020B0600070205080204" pitchFamily="34" charset="-128"/>
              </a:rPr>
              <a:t>s - it was discovered that some animal cancers were caused by viruses</a:t>
            </a:r>
          </a:p>
          <a:p>
            <a:pPr algn="just" eaLnBrk="0" fontAlgn="base" hangingPunct="0">
              <a:spcBef>
                <a:spcPct val="50000"/>
              </a:spcBef>
              <a:spcAft>
                <a:spcPct val="0"/>
              </a:spcAft>
            </a:pPr>
            <a:r>
              <a:rPr lang="en-US" altLang="en-US" sz="1800" b="1" dirty="0" smtClean="0">
                <a:solidFill>
                  <a:srgbClr val="C00000"/>
                </a:solidFill>
                <a:ea typeface="ＭＳ Ｐゴシック" panose="020B0600070205080204" pitchFamily="34" charset="-128"/>
              </a:rPr>
              <a:t>1980s - The </a:t>
            </a:r>
            <a:r>
              <a:rPr lang="en-US" altLang="en-US" sz="1800" b="1" dirty="0">
                <a:solidFill>
                  <a:srgbClr val="C00000"/>
                </a:solidFill>
                <a:ea typeface="ＭＳ Ｐゴシック" panose="020B0600070205080204" pitchFamily="34" charset="-128"/>
              </a:rPr>
              <a:t>transforming nature of these viruses derived from the presence of a single gene</a:t>
            </a:r>
          </a:p>
          <a:p>
            <a:pPr algn="just" eaLnBrk="0" fontAlgn="base" hangingPunct="0">
              <a:spcBef>
                <a:spcPct val="50000"/>
              </a:spcBef>
              <a:spcAft>
                <a:spcPct val="0"/>
              </a:spcAft>
            </a:pPr>
            <a:r>
              <a:rPr lang="en-US" altLang="en-US" sz="1800" b="1" dirty="0">
                <a:solidFill>
                  <a:srgbClr val="C00000"/>
                </a:solidFill>
                <a:ea typeface="ＭＳ Ｐゴシック" panose="020B0600070205080204" pitchFamily="34" charset="-128"/>
              </a:rPr>
              <a:t>These </a:t>
            </a:r>
            <a:r>
              <a:rPr lang="ja-JP" altLang="en-US" sz="1800" b="1" dirty="0">
                <a:solidFill>
                  <a:srgbClr val="C00000"/>
                </a:solidFill>
                <a:ea typeface="ＭＳ Ｐゴシック" panose="020B0600070205080204" pitchFamily="34" charset="-128"/>
              </a:rPr>
              <a:t>“</a:t>
            </a:r>
            <a:r>
              <a:rPr lang="en-US" altLang="ja-JP" sz="1800" b="1" dirty="0">
                <a:solidFill>
                  <a:srgbClr val="C00000"/>
                </a:solidFill>
                <a:ea typeface="ＭＳ Ｐゴシック" panose="020B0600070205080204" pitchFamily="34" charset="-128"/>
              </a:rPr>
              <a:t>extra genes</a:t>
            </a:r>
            <a:r>
              <a:rPr lang="ja-JP" altLang="en-US" sz="1800" b="1" dirty="0">
                <a:solidFill>
                  <a:srgbClr val="C00000"/>
                </a:solidFill>
                <a:ea typeface="ＭＳ Ｐゴシック" panose="020B0600070205080204" pitchFamily="34" charset="-128"/>
              </a:rPr>
              <a:t>”</a:t>
            </a:r>
            <a:r>
              <a:rPr lang="en-US" altLang="ja-JP" sz="1800" b="1" dirty="0">
                <a:solidFill>
                  <a:srgbClr val="C00000"/>
                </a:solidFill>
                <a:ea typeface="ＭＳ Ｐゴシック" panose="020B0600070205080204" pitchFamily="34" charset="-128"/>
              </a:rPr>
              <a:t> were actually versions of normal cellular genes that had accidentally been incorporated into the viral particles and the viral genome.</a:t>
            </a:r>
          </a:p>
          <a:p>
            <a:pPr algn="just" eaLnBrk="0" fontAlgn="base" hangingPunct="0">
              <a:spcBef>
                <a:spcPct val="50000"/>
              </a:spcBef>
              <a:spcAft>
                <a:spcPct val="0"/>
              </a:spcAft>
            </a:pPr>
            <a:r>
              <a:rPr lang="en-US" altLang="en-US" sz="1800" b="1" dirty="0">
                <a:solidFill>
                  <a:srgbClr val="C00000"/>
                </a:solidFill>
                <a:ea typeface="ＭＳ Ｐゴシック" panose="020B0600070205080204" pitchFamily="34" charset="-128"/>
              </a:rPr>
              <a:t>These viral copies of normal cellular genes were then activated as a result of being present in the viral genome resulting in the transformation of the cell.</a:t>
            </a:r>
          </a:p>
        </p:txBody>
      </p:sp>
      <p:pic>
        <p:nvPicPr>
          <p:cNvPr id="73732" name="Picture 4" descr="table 4-01"/>
          <p:cNvPicPr>
            <a:picLocks noChangeAspect="1" noChangeArrowheads="1"/>
          </p:cNvPicPr>
          <p:nvPr/>
        </p:nvPicPr>
        <p:blipFill>
          <a:blip r:embed="rId2">
            <a:extLst>
              <a:ext uri="{28A0092B-C50C-407E-A947-70E740481C1C}">
                <a14:useLocalDpi xmlns:a14="http://schemas.microsoft.com/office/drawing/2010/main" val="0"/>
              </a:ext>
            </a:extLst>
          </a:blip>
          <a:srcRect b="47426"/>
          <a:stretch>
            <a:fillRect/>
          </a:stretch>
        </p:blipFill>
        <p:spPr bwMode="auto">
          <a:xfrm>
            <a:off x="1219200" y="4038600"/>
            <a:ext cx="6707188"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990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609600"/>
            <a:ext cx="7772400" cy="609600"/>
          </a:xfrm>
        </p:spPr>
        <p:txBody>
          <a:bodyPr/>
          <a:lstStyle/>
          <a:p>
            <a:pPr eaLnBrk="1" hangingPunct="1"/>
            <a:r>
              <a:rPr lang="en-US" altLang="en-US" sz="3200" smtClean="0">
                <a:solidFill>
                  <a:srgbClr val="C00000"/>
                </a:solidFill>
                <a:ea typeface="ＭＳ Ｐゴシック" panose="020B0600070205080204" pitchFamily="34" charset="-128"/>
              </a:rPr>
              <a:t>Oncogenes</a:t>
            </a:r>
          </a:p>
        </p:txBody>
      </p:sp>
      <p:sp>
        <p:nvSpPr>
          <p:cNvPr id="74755" name="Text Box 3"/>
          <p:cNvSpPr txBox="1">
            <a:spLocks noChangeArrowheads="1"/>
          </p:cNvSpPr>
          <p:nvPr/>
        </p:nvSpPr>
        <p:spPr bwMode="auto">
          <a:xfrm>
            <a:off x="914400" y="1828800"/>
            <a:ext cx="7620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pPr>
            <a:r>
              <a:rPr lang="en-US" altLang="en-US" sz="2000" b="1" dirty="0">
                <a:solidFill>
                  <a:srgbClr val="000000"/>
                </a:solidFill>
                <a:ea typeface="ＭＳ Ｐゴシック" panose="020B0600070205080204" pitchFamily="34" charset="-128"/>
              </a:rPr>
              <a:t>Researchers were excited thinking they have found the </a:t>
            </a:r>
            <a:r>
              <a:rPr lang="ja-JP" altLang="en-US" sz="2000" b="1" dirty="0">
                <a:solidFill>
                  <a:srgbClr val="000000"/>
                </a:solidFill>
                <a:ea typeface="ＭＳ Ｐゴシック" panose="020B0600070205080204" pitchFamily="34" charset="-128"/>
              </a:rPr>
              <a:t>“</a:t>
            </a:r>
            <a:r>
              <a:rPr lang="en-US" altLang="ja-JP" sz="2000" b="1" dirty="0">
                <a:solidFill>
                  <a:srgbClr val="000000"/>
                </a:solidFill>
                <a:ea typeface="ＭＳ Ｐゴシック" panose="020B0600070205080204" pitchFamily="34" charset="-128"/>
              </a:rPr>
              <a:t>magic bullet</a:t>
            </a:r>
            <a:r>
              <a:rPr lang="ja-JP" altLang="en-US" sz="2000" b="1" dirty="0">
                <a:solidFill>
                  <a:srgbClr val="000000"/>
                </a:solidFill>
                <a:ea typeface="ＭＳ Ｐゴシック" panose="020B0600070205080204" pitchFamily="34" charset="-128"/>
              </a:rPr>
              <a:t>”</a:t>
            </a:r>
            <a:r>
              <a:rPr lang="en-US" altLang="ja-JP" sz="2000" b="1" dirty="0">
                <a:solidFill>
                  <a:srgbClr val="000000"/>
                </a:solidFill>
                <a:ea typeface="ＭＳ Ｐゴシック" panose="020B0600070205080204" pitchFamily="34" charset="-128"/>
              </a:rPr>
              <a:t> for a cancer cure.</a:t>
            </a:r>
          </a:p>
          <a:p>
            <a:pPr algn="just" eaLnBrk="0" fontAlgn="base" hangingPunct="0">
              <a:spcBef>
                <a:spcPct val="0"/>
              </a:spcBef>
              <a:spcAft>
                <a:spcPct val="0"/>
              </a:spcAft>
              <a:buFontTx/>
              <a:buNone/>
            </a:pPr>
            <a:endParaRPr lang="en-US" altLang="en-US" sz="2000" b="1" dirty="0">
              <a:solidFill>
                <a:srgbClr val="000000"/>
              </a:solidFill>
              <a:ea typeface="ＭＳ Ｐゴシック" panose="020B0600070205080204" pitchFamily="34" charset="-128"/>
            </a:endParaRPr>
          </a:p>
          <a:p>
            <a:pPr algn="just" eaLnBrk="0" fontAlgn="base" hangingPunct="0">
              <a:spcBef>
                <a:spcPct val="0"/>
              </a:spcBef>
              <a:spcAft>
                <a:spcPct val="0"/>
              </a:spcAft>
            </a:pPr>
            <a:r>
              <a:rPr lang="en-US" altLang="en-US" sz="2000" b="1" dirty="0">
                <a:solidFill>
                  <a:srgbClr val="000000"/>
                </a:solidFill>
                <a:ea typeface="ＭＳ Ｐゴシック" panose="020B0600070205080204" pitchFamily="34" charset="-128"/>
              </a:rPr>
              <a:t>However, it was found that very few human cancers derive from viral infection (cervical and head and neck squamous carcinomas from HPV and hepatocellular carcinomas from hepatitis </a:t>
            </a:r>
            <a:r>
              <a:rPr lang="en-US" altLang="en-US" sz="2000" b="1" dirty="0" smtClean="0">
                <a:solidFill>
                  <a:srgbClr val="000000"/>
                </a:solidFill>
                <a:ea typeface="ＭＳ Ｐゴシック" panose="020B0600070205080204" pitchFamily="34" charset="-128"/>
              </a:rPr>
              <a:t>viruses HCV and HBV are </a:t>
            </a:r>
            <a:r>
              <a:rPr lang="en-US" altLang="en-US" sz="2000" b="1" dirty="0">
                <a:solidFill>
                  <a:srgbClr val="000000"/>
                </a:solidFill>
                <a:ea typeface="ＭＳ Ｐゴシック" panose="020B0600070205080204" pitchFamily="34" charset="-128"/>
              </a:rPr>
              <a:t>a few of the best known)</a:t>
            </a:r>
          </a:p>
          <a:p>
            <a:pPr algn="just" eaLnBrk="0" fontAlgn="base" hangingPunct="0">
              <a:spcBef>
                <a:spcPct val="0"/>
              </a:spcBef>
              <a:spcAft>
                <a:spcPct val="0"/>
              </a:spcAft>
              <a:buFontTx/>
              <a:buNone/>
            </a:pPr>
            <a:endParaRPr lang="en-US" altLang="en-US" sz="2000" b="1" dirty="0">
              <a:solidFill>
                <a:srgbClr val="000000"/>
              </a:solidFill>
              <a:ea typeface="ＭＳ Ｐゴシック" panose="020B0600070205080204" pitchFamily="34" charset="-128"/>
            </a:endParaRPr>
          </a:p>
          <a:p>
            <a:pPr algn="just" eaLnBrk="0" fontAlgn="base" hangingPunct="0">
              <a:spcBef>
                <a:spcPct val="0"/>
              </a:spcBef>
              <a:spcAft>
                <a:spcPct val="0"/>
              </a:spcAft>
            </a:pPr>
            <a:r>
              <a:rPr lang="en-US" altLang="en-US" sz="2000" b="1" dirty="0">
                <a:solidFill>
                  <a:srgbClr val="000000"/>
                </a:solidFill>
                <a:ea typeface="ＭＳ Ｐゴシック" panose="020B0600070205080204" pitchFamily="34" charset="-128"/>
              </a:rPr>
              <a:t>Instead, the discovery that these viral oncogenes had normal cellular counterparts led to the understanding that normal cellular genes can be </a:t>
            </a:r>
            <a:r>
              <a:rPr lang="ja-JP" altLang="en-US" sz="2000" b="1" dirty="0">
                <a:solidFill>
                  <a:srgbClr val="000000"/>
                </a:solidFill>
                <a:ea typeface="ＭＳ Ｐゴシック" panose="020B0600070205080204" pitchFamily="34" charset="-128"/>
              </a:rPr>
              <a:t>“</a:t>
            </a:r>
            <a:r>
              <a:rPr lang="en-US" altLang="ja-JP" sz="2000" b="1" dirty="0">
                <a:solidFill>
                  <a:srgbClr val="000000"/>
                </a:solidFill>
                <a:ea typeface="ＭＳ Ｐゴシック" panose="020B0600070205080204" pitchFamily="34" charset="-128"/>
              </a:rPr>
              <a:t>activated</a:t>
            </a:r>
            <a:r>
              <a:rPr lang="ja-JP" altLang="en-US" sz="2000" b="1" dirty="0">
                <a:solidFill>
                  <a:srgbClr val="000000"/>
                </a:solidFill>
                <a:ea typeface="ＭＳ Ｐゴシック" panose="020B0600070205080204" pitchFamily="34" charset="-128"/>
              </a:rPr>
              <a:t>”</a:t>
            </a:r>
            <a:r>
              <a:rPr lang="en-US" altLang="ja-JP" sz="2000" b="1" dirty="0">
                <a:solidFill>
                  <a:srgbClr val="000000"/>
                </a:solidFill>
                <a:ea typeface="ＭＳ Ｐゴシック" panose="020B0600070205080204" pitchFamily="34" charset="-128"/>
              </a:rPr>
              <a:t> to become transforming through the acquisition of mutations.</a:t>
            </a:r>
            <a:endParaRPr lang="en-US" altLang="en-US" sz="2000" b="1" dirty="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4068223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TotalTime>
  <Words>4434</Words>
  <Application>Microsoft Office PowerPoint</Application>
  <PresentationFormat>On-screen Show (4:3)</PresentationFormat>
  <Paragraphs>412</Paragraphs>
  <Slides>53</Slides>
  <Notes>18</Notes>
  <HiddenSlides>1</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68" baseType="lpstr">
      <vt:lpstr>Arial Unicode MS</vt:lpstr>
      <vt:lpstr>ＭＳ Ｐゴシック</vt:lpstr>
      <vt:lpstr>Arial</vt:lpstr>
      <vt:lpstr>Calibri</vt:lpstr>
      <vt:lpstr>Calibri Light</vt:lpstr>
      <vt:lpstr>Comic Sans MS</vt:lpstr>
      <vt:lpstr>Helvetica</vt:lpstr>
      <vt:lpstr>MS Mincho</vt:lpstr>
      <vt:lpstr>msgothic</vt:lpstr>
      <vt:lpstr>Times</vt:lpstr>
      <vt:lpstr>Times New Roman</vt:lpstr>
      <vt:lpstr>Wingdings</vt:lpstr>
      <vt:lpstr>Office Theme</vt:lpstr>
      <vt:lpstr>Default Design</vt:lpstr>
      <vt:lpstr>Image</vt:lpstr>
      <vt:lpstr>The Basics of Cancer Biology</vt:lpstr>
      <vt:lpstr>Part II: “Partners in Crime -2”</vt:lpstr>
      <vt:lpstr>PowerPoint Presentation</vt:lpstr>
      <vt:lpstr>PowerPoint Presentation</vt:lpstr>
      <vt:lpstr>PowerPoint Presentation</vt:lpstr>
      <vt:lpstr>PowerPoint Presentation</vt:lpstr>
      <vt:lpstr>PowerPoint Presentation</vt:lpstr>
      <vt:lpstr>Oncogenes</vt:lpstr>
      <vt:lpstr>Oncogenes</vt:lpstr>
      <vt:lpstr>Activation of Oncogenes</vt:lpstr>
      <vt:lpstr>Activation of Oncogenes</vt:lpstr>
      <vt:lpstr>PowerPoint Presentation</vt:lpstr>
      <vt:lpstr>Activation of Oncogenes: Point Mutation (Ras)</vt:lpstr>
      <vt:lpstr>Activation of Oncogenes: Point mutation (Ras)</vt:lpstr>
      <vt:lpstr>Activation of Oncogenes: Point mutation and Altered Signaling</vt:lpstr>
      <vt:lpstr>Activation of Oncogenes: Amplification and Myc</vt:lpstr>
      <vt:lpstr>Activation of Oncogenes: Amplification and Myc</vt:lpstr>
      <vt:lpstr>Activation of Oncogenes:  Chromosomal Translocations</vt:lpstr>
      <vt:lpstr>Activation of Oncogenes:  Translocation of Proto-oncogene to Highly Active Promoter</vt:lpstr>
      <vt:lpstr>Activation of Oncogenes:  Translocation of Proto-oncogene to Highly Active Promoter</vt:lpstr>
      <vt:lpstr>PowerPoint Presentation</vt:lpstr>
      <vt:lpstr>Activation of Oncogenes:  Translocation to Generate Fusion Protein</vt:lpstr>
      <vt:lpstr>Activation of Oncogenes:  Normal Function of Proto-oncogene Abl</vt:lpstr>
      <vt:lpstr>Activation of Oncogenes:  Aberrant action of the BCR-Abl Translocation Product</vt:lpstr>
      <vt:lpstr>PowerPoint Presentation</vt:lpstr>
      <vt:lpstr>HPV Oncogenes inhibit Rb and p53 tumor suppressors</vt:lpstr>
      <vt:lpstr>PowerPoint Presentation</vt:lpstr>
      <vt:lpstr>How many mutations does it take to cause cancer?</vt:lpstr>
      <vt:lpstr>“Enablers”</vt:lpstr>
      <vt:lpstr>PowerPoint Presentation</vt:lpstr>
      <vt:lpstr>The Multistage Evolution of Cancer:  Colon Cancer as Example</vt:lpstr>
      <vt:lpstr>Thinking in Pathways and/or Genetic Networks vs. Individual Mutations</vt:lpstr>
      <vt:lpstr>PowerPoint Presentation</vt:lpstr>
      <vt:lpstr>The Complexity in the Development of Cancer</vt:lpstr>
      <vt:lpstr>PowerPoint Presentation</vt:lpstr>
      <vt:lpstr>PowerPoint Presentation</vt:lpstr>
      <vt:lpstr>PowerPoint Presentation</vt:lpstr>
      <vt:lpstr>How DiD WE GET TO TARGETING PATHWAYS?</vt:lpstr>
      <vt:lpstr>Definitions</vt:lpstr>
      <vt:lpstr>Definitions - 2</vt:lpstr>
      <vt:lpstr>Definitions - 3</vt:lpstr>
      <vt:lpstr>Characteristics of signaling pathways in humans and mammals</vt:lpstr>
      <vt:lpstr>Characteristics of signaling pathways in humans and mammals - 2</vt:lpstr>
      <vt:lpstr>Characteristics of signaling pathways in humans and mammals - 3</vt:lpstr>
      <vt:lpstr>If this is so complicated, why bother targeting pathways?</vt:lpstr>
      <vt:lpstr>Designing targeted therapeutic regimens is highly data intensive</vt:lpstr>
      <vt:lpstr>Example 1</vt:lpstr>
      <vt:lpstr>Ras, Cancer and Farnesyltransferase Inhibitors</vt:lpstr>
      <vt:lpstr>Ras, Cancer and Farnesyltransferase Inhibitors</vt:lpstr>
      <vt:lpstr>Ras, Cancer and Farnesyltransferase Inhibitors</vt:lpstr>
      <vt:lpstr>PowerPoint Presentation</vt:lpstr>
      <vt:lpstr>Plenty of blame to go around</vt:lpstr>
      <vt:lpstr>What would have helped?</vt:lpstr>
    </vt:vector>
  </TitlesOfParts>
  <Company>LSU Health Sciences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Miele, Lucio</dc:creator>
  <cp:lastModifiedBy>Lucio Miele</cp:lastModifiedBy>
  <cp:revision>6</cp:revision>
  <dcterms:created xsi:type="dcterms:W3CDTF">2016-05-12T18:21:32Z</dcterms:created>
  <dcterms:modified xsi:type="dcterms:W3CDTF">2016-05-18T09:26:34Z</dcterms:modified>
</cp:coreProperties>
</file>