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6"/>
  </p:notesMasterIdLst>
  <p:sldIdLst>
    <p:sldId id="257" r:id="rId3"/>
    <p:sldId id="311" r:id="rId4"/>
    <p:sldId id="313" r:id="rId5"/>
    <p:sldId id="260" r:id="rId6"/>
    <p:sldId id="261" r:id="rId7"/>
    <p:sldId id="262" r:id="rId8"/>
    <p:sldId id="263" r:id="rId9"/>
    <p:sldId id="314" r:id="rId10"/>
    <p:sldId id="315" r:id="rId11"/>
    <p:sldId id="264" r:id="rId12"/>
    <p:sldId id="265" r:id="rId13"/>
    <p:sldId id="266" r:id="rId14"/>
    <p:sldId id="267" r:id="rId15"/>
    <p:sldId id="268" r:id="rId16"/>
    <p:sldId id="269" r:id="rId17"/>
    <p:sldId id="270" r:id="rId18"/>
    <p:sldId id="271" r:id="rId19"/>
    <p:sldId id="272" r:id="rId20"/>
    <p:sldId id="31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305" r:id="rId46"/>
    <p:sldId id="297" r:id="rId47"/>
    <p:sldId id="298" r:id="rId48"/>
    <p:sldId id="299" r:id="rId49"/>
    <p:sldId id="304" r:id="rId50"/>
    <p:sldId id="300" r:id="rId51"/>
    <p:sldId id="301" r:id="rId52"/>
    <p:sldId id="302" r:id="rId53"/>
    <p:sldId id="303" r:id="rId54"/>
    <p:sldId id="31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33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0" d="100"/>
          <a:sy n="70" d="100"/>
        </p:scale>
        <p:origin x="-372"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097A9-56EB-4804-B8EB-2AB0EC5280B4}" type="datetimeFigureOut">
              <a:rPr lang="en-US" smtClean="0"/>
              <a:pPr/>
              <a:t>5/16/2016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CAB8AF-A296-44B2-874A-5064A452142C}" type="slidenum">
              <a:rPr lang="en-US" smtClean="0"/>
              <a:pPr/>
              <a:t>‹N›</a:t>
            </a:fld>
            <a:endParaRPr lang="en-US"/>
          </a:p>
        </p:txBody>
      </p:sp>
    </p:spTree>
    <p:extLst>
      <p:ext uri="{BB962C8B-B14F-4D97-AF65-F5344CB8AC3E}">
        <p14:creationId xmlns:p14="http://schemas.microsoft.com/office/powerpoint/2010/main" xmlns="" val="364835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B7D7788-5FB1-4C63-98CE-457A02D64E94}" type="slidenum">
              <a:rPr lang="en-US">
                <a:solidFill>
                  <a:srgbClr val="000000"/>
                </a:solidFill>
              </a:rPr>
              <a:pPr/>
              <a:t>1</a:t>
            </a:fld>
            <a:endParaRPr lang="en-US">
              <a:solidFill>
                <a:srgbClr val="000000"/>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747570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706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8B75F01-1972-3343-8F81-F9E0B3E57B32}" type="slidenum">
              <a:rPr lang="en-US">
                <a:solidFill>
                  <a:prstClr val="black"/>
                </a:solidFill>
                <a:latin typeface="Calibri" charset="0"/>
              </a:rPr>
              <a:pPr eaLnBrk="1" hangingPunct="1"/>
              <a:t>50</a:t>
            </a:fld>
            <a:endParaRPr lang="en-US">
              <a:solidFill>
                <a:prstClr val="black"/>
              </a:solidFill>
              <a:latin typeface="Calibri" charset="0"/>
            </a:endParaRPr>
          </a:p>
        </p:txBody>
      </p:sp>
    </p:spTree>
    <p:extLst>
      <p:ext uri="{BB962C8B-B14F-4D97-AF65-F5344CB8AC3E}">
        <p14:creationId xmlns:p14="http://schemas.microsoft.com/office/powerpoint/2010/main" xmlns="" val="420234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2A6934D-750A-644A-B87B-B5331EF80340}" type="slidenum">
              <a:rPr lang="en-US">
                <a:solidFill>
                  <a:prstClr val="black"/>
                </a:solidFill>
                <a:latin typeface="Calibri" charset="0"/>
              </a:rPr>
              <a:pPr eaLnBrk="1" hangingPunct="1"/>
              <a:t>52</a:t>
            </a:fld>
            <a:endParaRPr lang="en-US">
              <a:solidFill>
                <a:prstClr val="black"/>
              </a:solidFill>
              <a:latin typeface="Calibri" charset="0"/>
            </a:endParaRPr>
          </a:p>
        </p:txBody>
      </p:sp>
      <p:sp>
        <p:nvSpPr>
          <p:cNvPr id="522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52228"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xmlns="" val="2177440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B7D7788-5FB1-4C63-98CE-457A02D64E94}" type="slidenum">
              <a:rPr lang="en-US">
                <a:solidFill>
                  <a:srgbClr val="000000"/>
                </a:solidFill>
              </a:rPr>
              <a:pPr/>
              <a:t>2</a:t>
            </a:fld>
            <a:endParaRPr lang="en-US">
              <a:solidFill>
                <a:srgbClr val="000000"/>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95399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D7C504B-2752-4D0C-BB0B-BE5B867B9B18}" type="slidenum">
              <a:rPr lang="en-US">
                <a:solidFill>
                  <a:srgbClr val="000000"/>
                </a:solidFill>
              </a:rPr>
              <a:pPr/>
              <a:t>16</a:t>
            </a:fld>
            <a:endParaRPr lang="en-US">
              <a:solidFill>
                <a:srgbClr val="000000"/>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247436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B44D8AA-2DF8-499C-9413-4F04D6D723C2}" type="slidenum">
              <a:rPr lang="en-US">
                <a:solidFill>
                  <a:srgbClr val="000000"/>
                </a:solidFill>
              </a:rPr>
              <a:pPr/>
              <a:t>17</a:t>
            </a:fld>
            <a:endParaRPr lang="en-US">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3545537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624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A587031-6512-CB4A-A563-B240D9571C47}" type="slidenum">
              <a:rPr lang="en-US">
                <a:solidFill>
                  <a:prstClr val="black"/>
                </a:solidFill>
                <a:latin typeface="Calibri" charset="0"/>
              </a:rPr>
              <a:pPr eaLnBrk="1" hangingPunct="1"/>
              <a:t>45</a:t>
            </a:fld>
            <a:endParaRPr lang="en-US">
              <a:solidFill>
                <a:prstClr val="black"/>
              </a:solidFill>
              <a:latin typeface="Calibri" charset="0"/>
            </a:endParaRPr>
          </a:p>
        </p:txBody>
      </p:sp>
    </p:spTree>
    <p:extLst>
      <p:ext uri="{BB962C8B-B14F-4D97-AF65-F5344CB8AC3E}">
        <p14:creationId xmlns:p14="http://schemas.microsoft.com/office/powerpoint/2010/main" xmlns="" val="69040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675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49C4FE7-5C28-A542-8BF1-41A965B20838}" type="slidenum">
              <a:rPr lang="en-US">
                <a:solidFill>
                  <a:prstClr val="black"/>
                </a:solidFill>
                <a:latin typeface="Calibri" charset="0"/>
              </a:rPr>
              <a:pPr eaLnBrk="1" hangingPunct="1"/>
              <a:t>46</a:t>
            </a:fld>
            <a:endParaRPr lang="en-US">
              <a:solidFill>
                <a:prstClr val="black"/>
              </a:solidFill>
              <a:latin typeface="Calibri" charset="0"/>
            </a:endParaRPr>
          </a:p>
        </p:txBody>
      </p:sp>
    </p:spTree>
    <p:extLst>
      <p:ext uri="{BB962C8B-B14F-4D97-AF65-F5344CB8AC3E}">
        <p14:creationId xmlns:p14="http://schemas.microsoft.com/office/powerpoint/2010/main" xmlns="" val="203954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43E520B-2322-654A-B181-6D948611841D}" type="slidenum">
              <a:rPr lang="en-US">
                <a:solidFill>
                  <a:prstClr val="black"/>
                </a:solidFill>
                <a:latin typeface="Calibri" charset="0"/>
              </a:rPr>
              <a:pPr eaLnBrk="1" hangingPunct="1"/>
              <a:t>47</a:t>
            </a:fld>
            <a:endParaRPr lang="en-US">
              <a:solidFill>
                <a:prstClr val="black"/>
              </a:solidFill>
              <a:latin typeface="Calibri" charset="0"/>
            </a:endParaRPr>
          </a:p>
        </p:txBody>
      </p:sp>
    </p:spTree>
    <p:extLst>
      <p:ext uri="{BB962C8B-B14F-4D97-AF65-F5344CB8AC3E}">
        <p14:creationId xmlns:p14="http://schemas.microsoft.com/office/powerpoint/2010/main" xmlns="" val="3545379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43E520B-2322-654A-B181-6D948611841D}" type="slidenum">
              <a:rPr lang="en-US">
                <a:solidFill>
                  <a:prstClr val="black"/>
                </a:solidFill>
                <a:latin typeface="Calibri" charset="0"/>
              </a:rPr>
              <a:pPr eaLnBrk="1" hangingPunct="1"/>
              <a:t>48</a:t>
            </a:fld>
            <a:endParaRPr lang="en-US">
              <a:solidFill>
                <a:prstClr val="black"/>
              </a:solidFill>
              <a:latin typeface="Calibri" charset="0"/>
            </a:endParaRPr>
          </a:p>
        </p:txBody>
      </p:sp>
    </p:spTree>
    <p:extLst>
      <p:ext uri="{BB962C8B-B14F-4D97-AF65-F5344CB8AC3E}">
        <p14:creationId xmlns:p14="http://schemas.microsoft.com/office/powerpoint/2010/main" xmlns="" val="4213909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696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AE35EF0-8F48-1543-9A08-561A0BC715DD}" type="slidenum">
              <a:rPr lang="en-US">
                <a:solidFill>
                  <a:prstClr val="black"/>
                </a:solidFill>
                <a:latin typeface="Calibri" charset="0"/>
              </a:rPr>
              <a:pPr eaLnBrk="1" hangingPunct="1"/>
              <a:t>49</a:t>
            </a:fld>
            <a:endParaRPr lang="en-US">
              <a:solidFill>
                <a:prstClr val="black"/>
              </a:solidFill>
              <a:latin typeface="Calibri" charset="0"/>
            </a:endParaRPr>
          </a:p>
        </p:txBody>
      </p:sp>
    </p:spTree>
    <p:extLst>
      <p:ext uri="{BB962C8B-B14F-4D97-AF65-F5344CB8AC3E}">
        <p14:creationId xmlns:p14="http://schemas.microsoft.com/office/powerpoint/2010/main" xmlns="" val="169364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BC44DC-FBF9-4903-A665-76A34F0B9125}"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2517300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AFE9F4-7CB7-4BA2-86EF-62713C23F808}"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177832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D4A621-C671-4214-8B47-67F3AFDFCE1E}"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1306572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84E256-9854-4CB4-98AF-2CC7953876EF}" type="slidenum">
              <a:rPr lang="en-US"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1311895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4E50B6-F9E8-4CF4-A738-81250BB3C29A}" type="slidenum">
              <a:rPr lang="en-US"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1435051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DEA875-E7CC-4305-91B0-BB25A1C6DCC8}" type="slidenum">
              <a:rPr lang="en-US"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4185349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5A5B3-2409-4EB3-857E-96820BAD110F}" type="slidenum">
              <a:rPr lang="en-US"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2672401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1F63E1-0D2C-43B4-99D1-920A4675D4D9}" type="slidenum">
              <a:rPr lang="en-US"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1137630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3BA5F4B-019F-422E-B48B-B5F0785F64D4}" type="slidenum">
              <a:rPr lang="en-US"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1810964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43C9C4-B74F-4A8B-B02E-A263087B748A}" type="slidenum">
              <a:rPr lang="en-US"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1296726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C7C7AC-7B44-4498-BB4C-5B20060AFD59}" type="slidenum">
              <a:rPr lang="en-US"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2001359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F012A3-47CE-4559-BA81-0C9BD4B0F508}"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937080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63D5AE-8240-4E64-8415-B8E3986689A7}" type="slidenum">
              <a:rPr lang="en-US"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3662073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E0F245-3E76-4D61-A954-DB843132C7D4}" type="slidenum">
              <a:rPr lang="en-US"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1724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B036F2-E85E-40E8-9E9A-77208A7BE063}" type="slidenum">
              <a:rPr lang="en-US"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1162569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C19E47-459F-47A6-9010-F7E8B93C64AB}" type="slidenum">
              <a:rPr lang="en-US"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2111468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38B313A-B7C5-4276-8A2B-9B53B64DB13F}" type="slidenum">
              <a:rPr lang="en-US"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xmlns="" val="879650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0A8086-058D-4F5D-831A-BF5149F4079D}"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92233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9658CE-056C-4F16-ADDE-C1CAAE6AB217}"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1670788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7ECDF95-CA6F-463F-BD68-C3D1B5C9B9F9}"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1023200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E9C0624-1E38-4BC0-9560-808315386A4D}"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24959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08059AA-856F-43CE-8A7D-F43DD34DA066}"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3384429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82AB00-784D-4D08-9D5F-600B75AC6457}"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218481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430AD0-B20E-4A50-AC2A-33628AEB7CCD}"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xmlns="" val="1959189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eaLnBrk="0" fontAlgn="base" hangingPunct="0">
              <a:spcBef>
                <a:spcPct val="0"/>
              </a:spcBef>
              <a:spcAft>
                <a:spcPct val="0"/>
              </a:spcAft>
              <a:defRPr/>
            </a:pPr>
            <a:fld id="{47BA72F3-6C07-4E0B-8F1C-0F3AB185638D}" type="slidenum">
              <a:rPr lang="en-US">
                <a:solidFill>
                  <a:srgbClr val="000000"/>
                </a:solidFill>
              </a:rPr>
              <a:pPr eaLnBrk="0" fontAlgn="base" hangingPunct="0">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xmlns="" val="35324810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4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04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04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latin typeface="Arial" panose="020B0604020202020204" pitchFamily="34" charset="0"/>
              </a:defRPr>
            </a:lvl1pPr>
          </a:lstStyle>
          <a:p>
            <a:pPr fontAlgn="base">
              <a:spcBef>
                <a:spcPct val="0"/>
              </a:spcBef>
              <a:spcAft>
                <a:spcPct val="0"/>
              </a:spcAft>
              <a:defRPr/>
            </a:pPr>
            <a:fld id="{9B888F03-4B00-41FB-83C1-0010CE6F001E}" type="slidenum">
              <a:rPr lang="en-US" altLang="en-US">
                <a:solidFill>
                  <a:srgbClr val="000000"/>
                </a:solidFill>
              </a:rPr>
              <a:pPr fontAlgn="base">
                <a:spcBef>
                  <a:spcPct val="0"/>
                </a:spcBef>
                <a:spcAft>
                  <a:spcPct val="0"/>
                </a:spcAft>
                <a:defRPr/>
              </a:pPr>
              <a:t>‹N›</a:t>
            </a:fld>
            <a:endParaRPr lang="en-US" altLang="en-US">
              <a:solidFill>
                <a:srgbClr val="000000"/>
              </a:solidFill>
            </a:endParaRPr>
          </a:p>
        </p:txBody>
      </p:sp>
    </p:spTree>
    <p:extLst>
      <p:ext uri="{BB962C8B-B14F-4D97-AF65-F5344CB8AC3E}">
        <p14:creationId xmlns:p14="http://schemas.microsoft.com/office/powerpoint/2010/main" xmlns="" val="34982433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nature.com/nature/journal/vaop/ncurrent/full/nature11412.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tcga-data.nci.nih.gov/tcga/tcgaHome2.jsp" TargetMode="External"/><Relationship Id="rId2" Type="http://schemas.openxmlformats.org/officeDocument/2006/relationships/hyperlink" Target="http://cancer.sanger.ac.uk/cosmic/landscape" TargetMode="Externa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www.nature.com/nrg/journal/v13/n11/full/nrg3317.html" TargetMode="External"/><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nature.com/nrg/journal/v13/n11/full/nrg3317.html" TargetMode="External"/><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pathcards.genecards.org/" TargetMode="External"/><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nature.com/nrc/journal/v15/n8/full/nrc3971.html" TargetMode="External"/><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veridex.com/media/CellsearchMOA.asp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nature.com/nrc/journal/v14/n9/full/nrc3820.html" TargetMode="External"/><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www.ncbi.nlm.nih.gov/pmc/articles/PMC4017867/" TargetMode="External"/><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nature.com/nrc/journal/v16/n4/full/nrc.2016.25.html" TargetMode="External"/><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050"/>
          <p:cNvSpPr>
            <a:spLocks noGrp="1" noChangeArrowheads="1"/>
          </p:cNvSpPr>
          <p:nvPr>
            <p:ph type="title"/>
          </p:nvPr>
        </p:nvSpPr>
        <p:spPr>
          <a:xfrm>
            <a:off x="457200" y="152400"/>
            <a:ext cx="8229600" cy="1143000"/>
          </a:xfrm>
        </p:spPr>
        <p:txBody>
          <a:bodyPr/>
          <a:lstStyle/>
          <a:p>
            <a:r>
              <a:rPr lang="en-US" altLang="en-US" b="1" dirty="0" smtClean="0">
                <a:solidFill>
                  <a:srgbClr val="C00000"/>
                </a:solidFill>
                <a:latin typeface="Helvetica" pitchFamily="34" charset="0"/>
              </a:rPr>
              <a:t>The Basics of Cancer Biology</a:t>
            </a:r>
          </a:p>
        </p:txBody>
      </p:sp>
      <p:sp>
        <p:nvSpPr>
          <p:cNvPr id="2051" name="Rectangle 2051"/>
          <p:cNvSpPr>
            <a:spLocks noGrp="1" noChangeArrowheads="1"/>
          </p:cNvSpPr>
          <p:nvPr>
            <p:ph type="body" idx="1"/>
          </p:nvPr>
        </p:nvSpPr>
        <p:spPr>
          <a:xfrm>
            <a:off x="1162050" y="5943600"/>
            <a:ext cx="6819900" cy="609600"/>
          </a:xfrm>
        </p:spPr>
        <p:txBody>
          <a:bodyPr/>
          <a:lstStyle/>
          <a:p>
            <a:pPr algn="ctr">
              <a:buClr>
                <a:srgbClr val="FFFFFF"/>
              </a:buClr>
            </a:pPr>
            <a:r>
              <a:rPr lang="en-US" altLang="en-US" b="1" dirty="0" smtClean="0">
                <a:solidFill>
                  <a:schemeClr val="accent2">
                    <a:lumMod val="75000"/>
                  </a:schemeClr>
                </a:solidFill>
                <a:latin typeface="Helvetica" pitchFamily="34" charset="0"/>
              </a:rPr>
              <a:t>Lucio Miele, M.D., Ph.D.</a:t>
            </a:r>
            <a:endParaRPr lang="en-US" altLang="en-US" sz="4000" dirty="0" smtClean="0">
              <a:latin typeface="Helvetica"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45619" y="1215572"/>
            <a:ext cx="3052762" cy="4651828"/>
          </a:xfrm>
          <a:prstGeom prst="rect">
            <a:avLst/>
          </a:prstGeom>
        </p:spPr>
      </p:pic>
    </p:spTree>
    <p:extLst>
      <p:ext uri="{BB962C8B-B14F-4D97-AF65-F5344CB8AC3E}">
        <p14:creationId xmlns:p14="http://schemas.microsoft.com/office/powerpoint/2010/main" xmlns="" val="3382188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C00000"/>
                </a:solidFill>
                <a:latin typeface="Arial" pitchFamily="34" charset="0"/>
                <a:cs typeface="Arial" pitchFamily="34" charset="0"/>
              </a:rPr>
              <a:t>Epithelial cancers are the most common</a:t>
            </a:r>
            <a:endParaRPr lang="en-US" sz="4000" b="1" dirty="0">
              <a:solidFill>
                <a:srgbClr val="C00000"/>
              </a:solidFill>
              <a:latin typeface="Arial" pitchFamily="34" charset="0"/>
              <a:cs typeface="Arial" pitchFamily="34" charset="0"/>
            </a:endParaRPr>
          </a:p>
        </p:txBody>
      </p:sp>
      <p:pic>
        <p:nvPicPr>
          <p:cNvPr id="4" name="Content Placeholder 3" descr="Estimated cancer cases-deaths2011.jpg"/>
          <p:cNvPicPr>
            <a:picLocks noGrp="1" noChangeAspect="1"/>
          </p:cNvPicPr>
          <p:nvPr>
            <p:ph idx="1"/>
          </p:nvPr>
        </p:nvPicPr>
        <p:blipFill>
          <a:blip r:embed="rId2" cstate="print"/>
          <a:stretch>
            <a:fillRect/>
          </a:stretch>
        </p:blipFill>
        <p:spPr>
          <a:xfrm>
            <a:off x="518160" y="1752600"/>
            <a:ext cx="8107680" cy="5067300"/>
          </a:xfrm>
        </p:spPr>
      </p:pic>
    </p:spTree>
    <p:extLst>
      <p:ext uri="{BB962C8B-B14F-4D97-AF65-F5344CB8AC3E}">
        <p14:creationId xmlns:p14="http://schemas.microsoft.com/office/powerpoint/2010/main" xmlns="" val="456062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z="3600" b="1" dirty="0">
                <a:solidFill>
                  <a:srgbClr val="C00000"/>
                </a:solidFill>
                <a:latin typeface="Arial" pitchFamily="34" charset="0"/>
                <a:cs typeface="Arial" pitchFamily="34" charset="0"/>
              </a:rPr>
              <a:t>I</a:t>
            </a:r>
            <a:r>
              <a:rPr lang="en-US" sz="3600" b="1" dirty="0" smtClean="0">
                <a:solidFill>
                  <a:srgbClr val="C00000"/>
                </a:solidFill>
                <a:latin typeface="Arial" pitchFamily="34" charset="0"/>
                <a:cs typeface="Arial" pitchFamily="34" charset="0"/>
              </a:rPr>
              <a:t>ncidence is decreasing for some cancers but not others</a:t>
            </a:r>
            <a:endParaRPr lang="en-US" sz="3600" b="1" dirty="0">
              <a:solidFill>
                <a:srgbClr val="C00000"/>
              </a:solidFill>
              <a:latin typeface="Arial" pitchFamily="34" charset="0"/>
              <a:cs typeface="Arial"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76046" y="1828800"/>
            <a:ext cx="3707935" cy="4572000"/>
          </a:xfr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60027" y="1828800"/>
            <a:ext cx="3707926" cy="4572000"/>
          </a:xfrm>
          <a:prstGeom prst="rect">
            <a:avLst/>
          </a:prstGeom>
        </p:spPr>
      </p:pic>
    </p:spTree>
    <p:extLst>
      <p:ext uri="{BB962C8B-B14F-4D97-AF65-F5344CB8AC3E}">
        <p14:creationId xmlns:p14="http://schemas.microsoft.com/office/powerpoint/2010/main" xmlns="" val="3015128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C00000"/>
                </a:solidFill>
                <a:latin typeface="Arial" pitchFamily="34" charset="0"/>
                <a:cs typeface="Arial" pitchFamily="34" charset="0"/>
              </a:rPr>
              <a:t>Death rates for most cancers are decreasing</a:t>
            </a:r>
            <a:endParaRPr lang="en-US" sz="4000" b="1" dirty="0">
              <a:solidFill>
                <a:srgbClr val="C00000"/>
              </a:solidFill>
              <a:latin typeface="Arial" pitchFamily="34" charset="0"/>
              <a:cs typeface="Arial"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234288" y="1981200"/>
            <a:ext cx="6675424" cy="4114800"/>
          </a:xfrm>
        </p:spPr>
      </p:pic>
    </p:spTree>
    <p:extLst>
      <p:ext uri="{BB962C8B-B14F-4D97-AF65-F5344CB8AC3E}">
        <p14:creationId xmlns:p14="http://schemas.microsoft.com/office/powerpoint/2010/main" xmlns="" val="56878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C00000"/>
                </a:solidFill>
                <a:latin typeface="Arial" pitchFamily="34" charset="0"/>
                <a:cs typeface="Arial" pitchFamily="34" charset="0"/>
              </a:rPr>
              <a:t>Death rates for most cancers are decreasing</a:t>
            </a:r>
            <a:endParaRPr lang="en-US" sz="4000" b="1" dirty="0">
              <a:solidFill>
                <a:srgbClr val="C00000"/>
              </a:solidFill>
              <a:latin typeface="Arial" pitchFamily="34" charset="0"/>
              <a:cs typeface="Arial"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234288" y="1981200"/>
            <a:ext cx="6675424" cy="4114800"/>
          </a:xfrm>
        </p:spPr>
      </p:pic>
    </p:spTree>
    <p:extLst>
      <p:ext uri="{BB962C8B-B14F-4D97-AF65-F5344CB8AC3E}">
        <p14:creationId xmlns:p14="http://schemas.microsoft.com/office/powerpoint/2010/main" xmlns="" val="2886233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z="4000" b="1" dirty="0" smtClean="0">
                <a:solidFill>
                  <a:srgbClr val="C00000"/>
                </a:solidFill>
                <a:latin typeface="Arial" pitchFamily="34" charset="0"/>
                <a:cs typeface="Arial" pitchFamily="34" charset="0"/>
              </a:rPr>
              <a:t>Socioeconomic factors affect cancer mortality</a:t>
            </a:r>
            <a:endParaRPr lang="en-US" sz="4000" b="1" dirty="0">
              <a:solidFill>
                <a:srgbClr val="C00000"/>
              </a:solidFill>
              <a:latin typeface="Arial" pitchFamily="34" charset="0"/>
              <a:cs typeface="Arial"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48190" y="1828800"/>
            <a:ext cx="4199716" cy="3200400"/>
          </a:xfr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96096" y="1828800"/>
            <a:ext cx="4199714" cy="3200400"/>
          </a:xfrm>
          <a:prstGeom prst="rect">
            <a:avLst/>
          </a:prstGeom>
        </p:spPr>
      </p:pic>
    </p:spTree>
    <p:extLst>
      <p:ext uri="{BB962C8B-B14F-4D97-AF65-F5344CB8AC3E}">
        <p14:creationId xmlns:p14="http://schemas.microsoft.com/office/powerpoint/2010/main" xmlns="" val="3255054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Arial" pitchFamily="34" charset="0"/>
                <a:cs typeface="Arial" pitchFamily="34" charset="0"/>
              </a:rPr>
              <a:t>How do cancers kill?</a:t>
            </a:r>
            <a:endParaRPr lang="en-US" dirty="0">
              <a:solidFill>
                <a:srgbClr val="C00000"/>
              </a:solidFill>
              <a:latin typeface="Arial" pitchFamily="34" charset="0"/>
              <a:cs typeface="Arial" pitchFamily="34" charset="0"/>
            </a:endParaRPr>
          </a:p>
        </p:txBody>
      </p:sp>
      <p:sp>
        <p:nvSpPr>
          <p:cNvPr id="3" name="Content Placeholder 2"/>
          <p:cNvSpPr>
            <a:spLocks noGrp="1"/>
          </p:cNvSpPr>
          <p:nvPr>
            <p:ph idx="1"/>
          </p:nvPr>
        </p:nvSpPr>
        <p:spPr/>
        <p:txBody>
          <a:bodyPr/>
          <a:lstStyle/>
          <a:p>
            <a:r>
              <a:rPr lang="en-US" sz="2800" dirty="0" smtClean="0">
                <a:latin typeface="Arial" pitchFamily="34" charset="0"/>
                <a:cs typeface="Arial" pitchFamily="34" charset="0"/>
              </a:rPr>
              <a:t>The primary cause of death (90%) is </a:t>
            </a:r>
            <a:r>
              <a:rPr lang="en-US" sz="2800" dirty="0" smtClean="0">
                <a:solidFill>
                  <a:schemeClr val="accent2">
                    <a:lumMod val="75000"/>
                  </a:schemeClr>
                </a:solidFill>
                <a:latin typeface="Arial" pitchFamily="34" charset="0"/>
                <a:cs typeface="Arial" pitchFamily="34" charset="0"/>
              </a:rPr>
              <a:t>metastatic spread</a:t>
            </a:r>
            <a:r>
              <a:rPr lang="en-US" sz="2800" dirty="0" smtClean="0">
                <a:latin typeface="Arial" pitchFamily="34" charset="0"/>
                <a:cs typeface="Arial" pitchFamily="34" charset="0"/>
              </a:rPr>
              <a:t>: tumor cells spread from the main tumor site to lymph nodes, bone, bone marrow, other organs, brain etc, eventually overcoming the body’s ability to function</a:t>
            </a:r>
          </a:p>
          <a:p>
            <a:r>
              <a:rPr lang="en-US" sz="2800" dirty="0" smtClean="0">
                <a:latin typeface="Arial" pitchFamily="34" charset="0"/>
                <a:cs typeface="Arial" pitchFamily="34" charset="0"/>
              </a:rPr>
              <a:t>Ultimate cause of death varies, but often is sepsis, liver failure, kidney failure, brain compression etc</a:t>
            </a:r>
          </a:p>
        </p:txBody>
      </p:sp>
    </p:spTree>
    <p:extLst>
      <p:ext uri="{BB962C8B-B14F-4D97-AF65-F5344CB8AC3E}">
        <p14:creationId xmlns:p14="http://schemas.microsoft.com/office/powerpoint/2010/main" xmlns="" val="3990816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27" descr="2304"/>
          <p:cNvPicPr>
            <a:picLocks noChangeAspect="1" noChangeArrowheads="1"/>
          </p:cNvPicPr>
          <p:nvPr/>
        </p:nvPicPr>
        <p:blipFill>
          <a:blip r:embed="rId3" cstate="print"/>
          <a:srcRect/>
          <a:stretch>
            <a:fillRect/>
          </a:stretch>
        </p:blipFill>
        <p:spPr bwMode="auto">
          <a:xfrm>
            <a:off x="228600" y="228600"/>
            <a:ext cx="4797425" cy="6400800"/>
          </a:xfrm>
          <a:prstGeom prst="rect">
            <a:avLst/>
          </a:prstGeom>
          <a:noFill/>
          <a:ln w="9525">
            <a:noFill/>
            <a:miter lim="800000"/>
            <a:headEnd/>
            <a:tailEnd/>
          </a:ln>
        </p:spPr>
      </p:pic>
      <p:sp>
        <p:nvSpPr>
          <p:cNvPr id="2" name="TextBox 1"/>
          <p:cNvSpPr txBox="1"/>
          <p:nvPr/>
        </p:nvSpPr>
        <p:spPr>
          <a:xfrm>
            <a:off x="5257800" y="3931384"/>
            <a:ext cx="2133600" cy="1323439"/>
          </a:xfrm>
          <a:prstGeom prst="rect">
            <a:avLst/>
          </a:prstGeom>
          <a:noFill/>
        </p:spPr>
        <p:txBody>
          <a:bodyPr wrap="square" rtlCol="0">
            <a:spAutoFit/>
          </a:bodyPr>
          <a:lstStyle/>
          <a:p>
            <a:pPr eaLnBrk="0" fontAlgn="base" hangingPunct="0">
              <a:spcBef>
                <a:spcPct val="0"/>
              </a:spcBef>
              <a:spcAft>
                <a:spcPct val="0"/>
              </a:spcAft>
            </a:pPr>
            <a:r>
              <a:rPr lang="en-US" sz="2000" dirty="0">
                <a:solidFill>
                  <a:srgbClr val="000000"/>
                </a:solidFill>
                <a:latin typeface="Arial" pitchFamily="34" charset="0"/>
                <a:cs typeface="Arial" pitchFamily="34" charset="0"/>
              </a:rPr>
              <a:t>More modern imaging (MRI, PET-CT, PET-MRI)</a:t>
            </a:r>
          </a:p>
        </p:txBody>
      </p:sp>
      <p:cxnSp>
        <p:nvCxnSpPr>
          <p:cNvPr id="4" name="Elbow Connector 3"/>
          <p:cNvCxnSpPr/>
          <p:nvPr/>
        </p:nvCxnSpPr>
        <p:spPr bwMode="auto">
          <a:xfrm rot="10800000">
            <a:off x="2819400" y="2819400"/>
            <a:ext cx="2398711" cy="1905000"/>
          </a:xfrm>
          <a:prstGeom prst="bentConnector3">
            <a:avLst>
              <a:gd name="adj1" fmla="val 99988"/>
            </a:avLst>
          </a:prstGeom>
          <a:solidFill>
            <a:schemeClr val="accent1"/>
          </a:solidFill>
          <a:ln w="28575" cap="flat" cmpd="sng" algn="ctr">
            <a:solidFill>
              <a:schemeClr val="tx1"/>
            </a:solidFill>
            <a:prstDash val="sysDot"/>
            <a:round/>
            <a:headEnd type="none" w="med" len="med"/>
            <a:tailEnd type="triangle" w="med" len="med"/>
          </a:ln>
          <a:effectLst/>
        </p:spPr>
      </p:cxnSp>
      <p:sp>
        <p:nvSpPr>
          <p:cNvPr id="5" name="Title 1"/>
          <p:cNvSpPr txBox="1">
            <a:spLocks/>
          </p:cNvSpPr>
          <p:nvPr/>
        </p:nvSpPr>
        <p:spPr>
          <a:xfrm>
            <a:off x="4800600" y="256903"/>
            <a:ext cx="3657600" cy="1828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pPr algn="l"/>
            <a:r>
              <a:rPr lang="en-US" sz="3200" kern="0" dirty="0" smtClean="0">
                <a:solidFill>
                  <a:srgbClr val="C00000"/>
                </a:solidFill>
                <a:latin typeface="Arial" pitchFamily="34" charset="0"/>
                <a:cs typeface="Arial" pitchFamily="34" charset="0"/>
              </a:rPr>
              <a:t>Cancer development in humans is a multi-year process</a:t>
            </a:r>
            <a:endParaRPr lang="en-US" sz="3200" kern="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xmlns="" val="207053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051" descr="2303"/>
          <p:cNvPicPr>
            <a:picLocks noChangeAspect="1" noChangeArrowheads="1"/>
          </p:cNvPicPr>
          <p:nvPr/>
        </p:nvPicPr>
        <p:blipFill>
          <a:blip r:embed="rId3" cstate="print"/>
          <a:srcRect/>
          <a:stretch>
            <a:fillRect/>
          </a:stretch>
        </p:blipFill>
        <p:spPr bwMode="auto">
          <a:xfrm>
            <a:off x="1790700" y="1981200"/>
            <a:ext cx="5562600" cy="3570288"/>
          </a:xfrm>
          <a:prstGeom prst="rect">
            <a:avLst/>
          </a:prstGeom>
          <a:noFill/>
          <a:ln w="9525">
            <a:noFill/>
            <a:miter lim="800000"/>
            <a:headEnd/>
            <a:tailEnd/>
          </a:ln>
        </p:spPr>
      </p:pic>
      <p:sp>
        <p:nvSpPr>
          <p:cNvPr id="5" name="Title 4"/>
          <p:cNvSpPr>
            <a:spLocks noGrp="1"/>
          </p:cNvSpPr>
          <p:nvPr>
            <p:ph type="title"/>
          </p:nvPr>
        </p:nvSpPr>
        <p:spPr/>
        <p:txBody>
          <a:bodyPr/>
          <a:lstStyle/>
          <a:p>
            <a:r>
              <a:rPr lang="en-US" sz="4000" b="1" dirty="0" smtClean="0">
                <a:latin typeface="Arial" pitchFamily="34" charset="0"/>
                <a:cs typeface="Arial" pitchFamily="34" charset="0"/>
              </a:rPr>
              <a:t>A malignant tumor is invasive</a:t>
            </a:r>
            <a:endParaRPr lang="en-US" sz="4000" b="1" dirty="0">
              <a:latin typeface="Arial" pitchFamily="34" charset="0"/>
              <a:cs typeface="Arial" pitchFamily="34" charset="0"/>
            </a:endParaRPr>
          </a:p>
        </p:txBody>
      </p:sp>
      <p:pic>
        <p:nvPicPr>
          <p:cNvPr id="6" name="Picture 3" descr="mbc24-16"/>
          <p:cNvPicPr>
            <a:picLocks noChangeAspect="1" noChangeArrowheads="1"/>
          </p:cNvPicPr>
          <p:nvPr/>
        </p:nvPicPr>
        <p:blipFill>
          <a:blip r:embed="rId4" cstate="print">
            <a:lum bright="12000" contrast="6000"/>
          </a:blip>
          <a:srcRect l="3300" t="2423" r="3600" b="1614"/>
          <a:stretch>
            <a:fillRect/>
          </a:stretch>
        </p:blipFill>
        <p:spPr bwMode="auto">
          <a:xfrm>
            <a:off x="257175" y="123031"/>
            <a:ext cx="8629650" cy="6611938"/>
          </a:xfrm>
          <a:prstGeom prst="rect">
            <a:avLst/>
          </a:prstGeom>
          <a:noFill/>
          <a:ln w="9525">
            <a:noFill/>
            <a:miter lim="800000"/>
            <a:headEnd/>
            <a:tailEnd/>
          </a:ln>
        </p:spPr>
      </p:pic>
    </p:spTree>
    <p:extLst>
      <p:ext uri="{BB962C8B-B14F-4D97-AF65-F5344CB8AC3E}">
        <p14:creationId xmlns:p14="http://schemas.microsoft.com/office/powerpoint/2010/main" xmlns="" val="422458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00565" y="123567"/>
            <a:ext cx="8342870" cy="1143000"/>
          </a:xfrm>
        </p:spPr>
        <p:txBody>
          <a:bodyPr/>
          <a:lstStyle/>
          <a:p>
            <a:r>
              <a:rPr lang="en-US" sz="4000" dirty="0" smtClean="0">
                <a:solidFill>
                  <a:srgbClr val="C00000"/>
                </a:solidFill>
                <a:latin typeface="Arial" pitchFamily="34" charset="0"/>
                <a:cs typeface="Arial" pitchFamily="34" charset="0"/>
              </a:rPr>
              <a:t>Do we know “the cause of cancer”?</a:t>
            </a:r>
          </a:p>
        </p:txBody>
      </p:sp>
      <p:sp>
        <p:nvSpPr>
          <p:cNvPr id="12291" name="Rectangle 3"/>
          <p:cNvSpPr>
            <a:spLocks noGrp="1" noChangeArrowheads="1"/>
          </p:cNvSpPr>
          <p:nvPr>
            <p:ph type="body" idx="1"/>
          </p:nvPr>
        </p:nvSpPr>
        <p:spPr>
          <a:xfrm>
            <a:off x="685800" y="1075038"/>
            <a:ext cx="7772400" cy="4114800"/>
          </a:xfrm>
        </p:spPr>
        <p:txBody>
          <a:bodyPr/>
          <a:lstStyle/>
          <a:p>
            <a:r>
              <a:rPr lang="en-US" dirty="0" smtClean="0">
                <a:solidFill>
                  <a:srgbClr val="333399"/>
                </a:solidFill>
                <a:latin typeface="Arial" pitchFamily="34" charset="0"/>
                <a:cs typeface="Arial" pitchFamily="34" charset="0"/>
              </a:rPr>
              <a:t>Anything</a:t>
            </a:r>
            <a:r>
              <a:rPr lang="en-US" dirty="0" smtClean="0">
                <a:latin typeface="Arial" pitchFamily="34" charset="0"/>
                <a:cs typeface="Arial" pitchFamily="34" charset="0"/>
              </a:rPr>
              <a:t> that can damage DNA,  rearrange DNA sequences or epigenetically modify gene expression can potentially cause cancer</a:t>
            </a:r>
          </a:p>
          <a:p>
            <a:pPr lvl="1"/>
            <a:r>
              <a:rPr lang="en-US" sz="2400" dirty="0" smtClean="0">
                <a:latin typeface="Arial" pitchFamily="34" charset="0"/>
                <a:cs typeface="Arial" pitchFamily="34" charset="0"/>
              </a:rPr>
              <a:t>Mutagens</a:t>
            </a:r>
          </a:p>
          <a:p>
            <a:pPr lvl="1"/>
            <a:r>
              <a:rPr lang="en-US" sz="2400" dirty="0" smtClean="0">
                <a:latin typeface="Arial" pitchFamily="34" charset="0"/>
                <a:cs typeface="Arial" pitchFamily="34" charset="0"/>
              </a:rPr>
              <a:t>Radiation</a:t>
            </a:r>
          </a:p>
          <a:p>
            <a:pPr lvl="1"/>
            <a:r>
              <a:rPr lang="en-US" sz="2400" dirty="0" smtClean="0">
                <a:latin typeface="Arial" pitchFamily="34" charset="0"/>
                <a:cs typeface="Arial" pitchFamily="34" charset="0"/>
              </a:rPr>
              <a:t>Oxidizing ROS (Reactive Oxygen Species) from chronic inflammation</a:t>
            </a:r>
          </a:p>
          <a:p>
            <a:pPr lvl="1"/>
            <a:r>
              <a:rPr lang="en-US" sz="2400" dirty="0" smtClean="0">
                <a:latin typeface="Arial" pitchFamily="34" charset="0"/>
                <a:cs typeface="Arial" pitchFamily="34" charset="0"/>
              </a:rPr>
              <a:t>Viruses (either through viral oncogenes or indirectly through inflammation – e.g., HPV, HCV)</a:t>
            </a:r>
          </a:p>
          <a:p>
            <a:pPr lvl="1"/>
            <a:r>
              <a:rPr lang="en-US" sz="2400" dirty="0" smtClean="0">
                <a:latin typeface="Arial" pitchFamily="34" charset="0"/>
                <a:cs typeface="Arial" pitchFamily="34" charset="0"/>
              </a:rPr>
              <a:t>Bacteria (H. Pylori)</a:t>
            </a:r>
          </a:p>
          <a:p>
            <a:pPr lvl="1"/>
            <a:r>
              <a:rPr lang="en-US" sz="2400" dirty="0" smtClean="0">
                <a:latin typeface="Arial" pitchFamily="34" charset="0"/>
                <a:cs typeface="Arial" pitchFamily="34" charset="0"/>
              </a:rPr>
              <a:t>Random errors in DNA repair/replication</a:t>
            </a:r>
          </a:p>
        </p:txBody>
      </p:sp>
    </p:spTree>
    <p:extLst>
      <p:ext uri="{BB962C8B-B14F-4D97-AF65-F5344CB8AC3E}">
        <p14:creationId xmlns:p14="http://schemas.microsoft.com/office/powerpoint/2010/main" xmlns="" val="1016471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00565" y="123567"/>
            <a:ext cx="8342870" cy="1143000"/>
          </a:xfrm>
        </p:spPr>
        <p:txBody>
          <a:bodyPr/>
          <a:lstStyle/>
          <a:p>
            <a:r>
              <a:rPr lang="en-US" sz="4000" dirty="0" smtClean="0">
                <a:solidFill>
                  <a:srgbClr val="C00000"/>
                </a:solidFill>
                <a:latin typeface="Arial" pitchFamily="34" charset="0"/>
                <a:cs typeface="Arial" pitchFamily="34" charset="0"/>
              </a:rPr>
              <a:t>Do we know “the cause of cancer”?</a:t>
            </a:r>
          </a:p>
        </p:txBody>
      </p:sp>
      <p:sp>
        <p:nvSpPr>
          <p:cNvPr id="12291" name="Rectangle 3"/>
          <p:cNvSpPr>
            <a:spLocks noGrp="1" noChangeArrowheads="1"/>
          </p:cNvSpPr>
          <p:nvPr>
            <p:ph type="body" idx="1"/>
          </p:nvPr>
        </p:nvSpPr>
        <p:spPr>
          <a:xfrm>
            <a:off x="685800" y="1075038"/>
            <a:ext cx="7772400" cy="4114800"/>
          </a:xfrm>
        </p:spPr>
        <p:txBody>
          <a:bodyPr/>
          <a:lstStyle/>
          <a:p>
            <a:r>
              <a:rPr lang="en-US" dirty="0">
                <a:latin typeface="Arial" pitchFamily="34" charset="0"/>
                <a:cs typeface="Arial" pitchFamily="34" charset="0"/>
              </a:rPr>
              <a:t>Broadly speaking, the cause of cancer is </a:t>
            </a:r>
            <a:r>
              <a:rPr lang="en-US" dirty="0" smtClean="0">
                <a:latin typeface="Arial" pitchFamily="34" charset="0"/>
                <a:cs typeface="Arial" pitchFamily="34" charset="0"/>
              </a:rPr>
              <a:t>structural or functional </a:t>
            </a:r>
            <a:r>
              <a:rPr lang="en-US" dirty="0" smtClean="0">
                <a:solidFill>
                  <a:srgbClr val="333399"/>
                </a:solidFill>
                <a:latin typeface="Arial" pitchFamily="34" charset="0"/>
                <a:cs typeface="Arial" pitchFamily="34" charset="0"/>
              </a:rPr>
              <a:t>damage </a:t>
            </a:r>
            <a:r>
              <a:rPr lang="en-US" dirty="0">
                <a:solidFill>
                  <a:srgbClr val="333399"/>
                </a:solidFill>
                <a:latin typeface="Arial" pitchFamily="34" charset="0"/>
                <a:cs typeface="Arial" pitchFamily="34" charset="0"/>
              </a:rPr>
              <a:t>to a group of genes that control cell fate </a:t>
            </a:r>
            <a:r>
              <a:rPr lang="en-US" dirty="0">
                <a:latin typeface="Arial" pitchFamily="34" charset="0"/>
                <a:cs typeface="Arial" pitchFamily="34" charset="0"/>
              </a:rPr>
              <a:t>(proliferation, differentiation or death).</a:t>
            </a:r>
          </a:p>
          <a:p>
            <a:r>
              <a:rPr lang="en-US" dirty="0" smtClean="0">
                <a:solidFill>
                  <a:srgbClr val="333399"/>
                </a:solidFill>
                <a:latin typeface="Arial" pitchFamily="34" charset="0"/>
                <a:cs typeface="Arial" pitchFamily="34" charset="0"/>
              </a:rPr>
              <a:t>Sounds simple, but….</a:t>
            </a:r>
          </a:p>
          <a:p>
            <a:r>
              <a:rPr lang="en-US" sz="4000" b="1" dirty="0" smtClean="0">
                <a:solidFill>
                  <a:srgbClr val="333399"/>
                </a:solidFill>
                <a:latin typeface="Arial" pitchFamily="34" charset="0"/>
                <a:cs typeface="Arial" pitchFamily="34" charset="0"/>
              </a:rPr>
              <a:t>The </a:t>
            </a:r>
            <a:r>
              <a:rPr lang="en-US" sz="4000" b="1" dirty="0">
                <a:solidFill>
                  <a:srgbClr val="333399"/>
                </a:solidFill>
                <a:latin typeface="Arial" pitchFamily="34" charset="0"/>
                <a:cs typeface="Arial" pitchFamily="34" charset="0"/>
              </a:rPr>
              <a:t>devil is the details</a:t>
            </a:r>
          </a:p>
        </p:txBody>
      </p:sp>
    </p:spTree>
    <p:extLst>
      <p:ext uri="{BB962C8B-B14F-4D97-AF65-F5344CB8AC3E}">
        <p14:creationId xmlns:p14="http://schemas.microsoft.com/office/powerpoint/2010/main" xmlns="" val="85284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anim calcmode="lin" valueType="num">
                                      <p:cBhvr>
                                        <p:cTn id="7" dur="5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050"/>
          <p:cNvSpPr>
            <a:spLocks noGrp="1" noChangeArrowheads="1"/>
          </p:cNvSpPr>
          <p:nvPr>
            <p:ph type="title"/>
          </p:nvPr>
        </p:nvSpPr>
        <p:spPr>
          <a:xfrm>
            <a:off x="457200" y="152400"/>
            <a:ext cx="8229600" cy="1143000"/>
          </a:xfrm>
        </p:spPr>
        <p:txBody>
          <a:bodyPr/>
          <a:lstStyle/>
          <a:p>
            <a:r>
              <a:rPr lang="en-US" altLang="en-US" b="1" dirty="0" smtClean="0">
                <a:solidFill>
                  <a:srgbClr val="C00000"/>
                </a:solidFill>
                <a:latin typeface="Helvetica" pitchFamily="34" charset="0"/>
              </a:rPr>
              <a:t>The Basics of Cancer Biology</a:t>
            </a:r>
          </a:p>
        </p:txBody>
      </p:sp>
      <p:sp>
        <p:nvSpPr>
          <p:cNvPr id="2051" name="Rectangle 2051"/>
          <p:cNvSpPr>
            <a:spLocks noGrp="1" noChangeArrowheads="1"/>
          </p:cNvSpPr>
          <p:nvPr>
            <p:ph type="body" idx="1"/>
          </p:nvPr>
        </p:nvSpPr>
        <p:spPr>
          <a:xfrm>
            <a:off x="1162050" y="1857632"/>
            <a:ext cx="6819900" cy="609600"/>
          </a:xfrm>
        </p:spPr>
        <p:txBody>
          <a:bodyPr/>
          <a:lstStyle/>
          <a:p>
            <a:pPr algn="ctr">
              <a:buClr>
                <a:srgbClr val="FFFFFF"/>
              </a:buClr>
            </a:pPr>
            <a:r>
              <a:rPr lang="en-US" altLang="en-US" b="1" dirty="0" smtClean="0">
                <a:solidFill>
                  <a:srgbClr val="C00000"/>
                </a:solidFill>
                <a:latin typeface="Helvetica" pitchFamily="34" charset="0"/>
              </a:rPr>
              <a:t>With special thanks to</a:t>
            </a:r>
          </a:p>
          <a:p>
            <a:pPr algn="ctr">
              <a:buClr>
                <a:srgbClr val="FFFFFF"/>
              </a:buClr>
            </a:pPr>
            <a:endParaRPr lang="en-US" altLang="en-US" b="1" dirty="0" smtClean="0">
              <a:solidFill>
                <a:schemeClr val="accent2">
                  <a:lumMod val="75000"/>
                </a:schemeClr>
              </a:solidFill>
              <a:latin typeface="Helvetica" pitchFamily="34" charset="0"/>
            </a:endParaRPr>
          </a:p>
          <a:p>
            <a:pPr algn="ctr">
              <a:buClr>
                <a:srgbClr val="FFFFFF"/>
              </a:buClr>
            </a:pPr>
            <a:r>
              <a:rPr lang="en-US" altLang="en-US" b="1" dirty="0" smtClean="0">
                <a:solidFill>
                  <a:schemeClr val="accent2">
                    <a:lumMod val="75000"/>
                  </a:schemeClr>
                </a:solidFill>
                <a:latin typeface="Helvetica" pitchFamily="34" charset="0"/>
              </a:rPr>
              <a:t>Andrew Hollenbach, PhD</a:t>
            </a:r>
          </a:p>
          <a:p>
            <a:pPr algn="ctr">
              <a:buClr>
                <a:srgbClr val="FFFFFF"/>
              </a:buClr>
            </a:pPr>
            <a:r>
              <a:rPr lang="en-US" altLang="en-US" b="1" dirty="0" smtClean="0">
                <a:solidFill>
                  <a:schemeClr val="accent2">
                    <a:lumMod val="75000"/>
                  </a:schemeClr>
                </a:solidFill>
                <a:latin typeface="Helvetica" pitchFamily="34" charset="0"/>
              </a:rPr>
              <a:t>Wanguo Liu, PhD</a:t>
            </a:r>
          </a:p>
          <a:p>
            <a:pPr algn="ctr">
              <a:buClr>
                <a:srgbClr val="FFFFFF"/>
              </a:buClr>
            </a:pPr>
            <a:r>
              <a:rPr lang="en-US" altLang="en-US" b="1" dirty="0" smtClean="0">
                <a:solidFill>
                  <a:schemeClr val="accent2">
                    <a:lumMod val="75000"/>
                  </a:schemeClr>
                </a:solidFill>
                <a:latin typeface="Helvetica" pitchFamily="34" charset="0"/>
              </a:rPr>
              <a:t>Antonio Pannuti, PhD</a:t>
            </a:r>
          </a:p>
          <a:p>
            <a:pPr algn="ctr">
              <a:buClr>
                <a:srgbClr val="FFFFFF"/>
              </a:buClr>
            </a:pPr>
            <a:endParaRPr lang="en-US" altLang="en-US" b="1" dirty="0">
              <a:solidFill>
                <a:schemeClr val="accent2">
                  <a:lumMod val="75000"/>
                </a:schemeClr>
              </a:solidFill>
              <a:latin typeface="Helvetica" pitchFamily="34" charset="0"/>
            </a:endParaRPr>
          </a:p>
          <a:p>
            <a:pPr algn="ctr">
              <a:buClr>
                <a:srgbClr val="FFFFFF"/>
              </a:buClr>
            </a:pPr>
            <a:r>
              <a:rPr lang="en-US" altLang="en-US" sz="2800" b="1" dirty="0" smtClean="0">
                <a:solidFill>
                  <a:srgbClr val="C00000"/>
                </a:solidFill>
                <a:latin typeface="Helvetica" pitchFamily="34" charset="0"/>
              </a:rPr>
              <a:t>For providing original materials</a:t>
            </a:r>
            <a:endParaRPr lang="en-US" altLang="en-US" sz="2800" dirty="0" smtClean="0">
              <a:solidFill>
                <a:srgbClr val="C00000"/>
              </a:solidFill>
              <a:latin typeface="Helvetica" pitchFamily="34" charset="0"/>
            </a:endParaRPr>
          </a:p>
        </p:txBody>
      </p:sp>
    </p:spTree>
    <p:extLst>
      <p:ext uri="{BB962C8B-B14F-4D97-AF65-F5344CB8AC3E}">
        <p14:creationId xmlns:p14="http://schemas.microsoft.com/office/powerpoint/2010/main" xmlns="" val="702182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53340"/>
            <a:ext cx="8153400" cy="1143000"/>
          </a:xfrm>
        </p:spPr>
        <p:txBody>
          <a:bodyPr/>
          <a:lstStyle/>
          <a:p>
            <a:r>
              <a:rPr lang="en-US" dirty="0" smtClean="0">
                <a:solidFill>
                  <a:srgbClr val="C00000"/>
                </a:solidFill>
                <a:latin typeface="Arial" pitchFamily="34" charset="0"/>
                <a:cs typeface="Arial" pitchFamily="34" charset="0"/>
              </a:rPr>
              <a:t>The devil is in the details</a:t>
            </a:r>
          </a:p>
        </p:txBody>
      </p:sp>
      <p:sp>
        <p:nvSpPr>
          <p:cNvPr id="13315" name="Rectangle 3"/>
          <p:cNvSpPr>
            <a:spLocks noGrp="1" noChangeArrowheads="1"/>
          </p:cNvSpPr>
          <p:nvPr>
            <p:ph type="body" idx="1"/>
          </p:nvPr>
        </p:nvSpPr>
        <p:spPr>
          <a:xfrm>
            <a:off x="685800" y="1424940"/>
            <a:ext cx="7772400" cy="4114800"/>
          </a:xfrm>
        </p:spPr>
        <p:txBody>
          <a:bodyPr/>
          <a:lstStyle/>
          <a:p>
            <a:r>
              <a:rPr lang="en-US" sz="2800" dirty="0" smtClean="0">
                <a:latin typeface="Arial" pitchFamily="34" charset="0"/>
                <a:cs typeface="Arial" pitchFamily="34" charset="0"/>
              </a:rPr>
              <a:t>There are </a:t>
            </a:r>
            <a:r>
              <a:rPr lang="en-US" sz="2800" dirty="0" smtClean="0">
                <a:solidFill>
                  <a:schemeClr val="accent2"/>
                </a:solidFill>
                <a:latin typeface="Arial" pitchFamily="34" charset="0"/>
                <a:cs typeface="Arial" pitchFamily="34" charset="0"/>
              </a:rPr>
              <a:t>many</a:t>
            </a:r>
            <a:r>
              <a:rPr lang="en-US" sz="2800" dirty="0" smtClean="0">
                <a:latin typeface="Arial" pitchFamily="34" charset="0"/>
                <a:cs typeface="Arial" pitchFamily="34" charset="0"/>
              </a:rPr>
              <a:t> genes that control crucial cell fate decisions.</a:t>
            </a:r>
          </a:p>
          <a:p>
            <a:r>
              <a:rPr lang="en-US" sz="2800" dirty="0" smtClean="0">
                <a:latin typeface="Arial" pitchFamily="34" charset="0"/>
                <a:cs typeface="Arial" pitchFamily="34" charset="0"/>
              </a:rPr>
              <a:t>Their functions are often </a:t>
            </a:r>
            <a:r>
              <a:rPr lang="en-US" sz="2800" dirty="0" smtClean="0">
                <a:solidFill>
                  <a:schemeClr val="accent2"/>
                </a:solidFill>
                <a:latin typeface="Arial" pitchFamily="34" charset="0"/>
                <a:cs typeface="Arial" pitchFamily="34" charset="0"/>
              </a:rPr>
              <a:t>overlapping or redundant</a:t>
            </a:r>
          </a:p>
          <a:p>
            <a:r>
              <a:rPr lang="en-US" sz="2800" dirty="0" smtClean="0">
                <a:latin typeface="Arial" pitchFamily="34" charset="0"/>
                <a:cs typeface="Arial" pitchFamily="34" charset="0"/>
              </a:rPr>
              <a:t>If gene 1 works by activating gene 2, damage to either gene can have the same effect</a:t>
            </a:r>
          </a:p>
          <a:p>
            <a:r>
              <a:rPr lang="en-US" sz="2800" dirty="0" smtClean="0">
                <a:latin typeface="Arial" pitchFamily="34" charset="0"/>
                <a:cs typeface="Arial" pitchFamily="34" charset="0"/>
              </a:rPr>
              <a:t>It only takes a handful of damaged genes to start a cancer (3-6 in humans), and there are </a:t>
            </a:r>
            <a:r>
              <a:rPr lang="en-US" sz="2800" dirty="0" smtClean="0">
                <a:solidFill>
                  <a:schemeClr val="accent2"/>
                </a:solidFill>
                <a:latin typeface="Arial" pitchFamily="34" charset="0"/>
                <a:cs typeface="Arial" pitchFamily="34" charset="0"/>
              </a:rPr>
              <a:t>MANY </a:t>
            </a:r>
            <a:r>
              <a:rPr lang="en-US" sz="2800" dirty="0" smtClean="0">
                <a:latin typeface="Arial" pitchFamily="34" charset="0"/>
                <a:cs typeface="Arial" pitchFamily="34" charset="0"/>
              </a:rPr>
              <a:t>combinations of gene damages that can have this effect</a:t>
            </a:r>
          </a:p>
        </p:txBody>
      </p:sp>
    </p:spTree>
    <p:extLst>
      <p:ext uri="{BB962C8B-B14F-4D97-AF65-F5344CB8AC3E}">
        <p14:creationId xmlns:p14="http://schemas.microsoft.com/office/powerpoint/2010/main" xmlns="" val="1321896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609600"/>
            <a:ext cx="8153400" cy="1143000"/>
          </a:xfrm>
        </p:spPr>
        <p:txBody>
          <a:bodyPr/>
          <a:lstStyle/>
          <a:p>
            <a:r>
              <a:rPr lang="en-US" dirty="0" smtClean="0">
                <a:solidFill>
                  <a:srgbClr val="C00000"/>
                </a:solidFill>
                <a:latin typeface="Arial" pitchFamily="34" charset="0"/>
                <a:cs typeface="Arial" pitchFamily="34" charset="0"/>
              </a:rPr>
              <a:t>The devil is in the details-2</a:t>
            </a:r>
          </a:p>
        </p:txBody>
      </p:sp>
      <p:sp>
        <p:nvSpPr>
          <p:cNvPr id="14339" name="Rectangle 3"/>
          <p:cNvSpPr>
            <a:spLocks noGrp="1" noChangeArrowheads="1"/>
          </p:cNvSpPr>
          <p:nvPr>
            <p:ph type="body" idx="1"/>
          </p:nvPr>
        </p:nvSpPr>
        <p:spPr/>
        <p:txBody>
          <a:bodyPr/>
          <a:lstStyle/>
          <a:p>
            <a:r>
              <a:rPr lang="en-US" dirty="0" smtClean="0">
                <a:latin typeface="Arial" pitchFamily="34" charset="0"/>
                <a:cs typeface="Arial" pitchFamily="34" charset="0"/>
              </a:rPr>
              <a:t>Therefore, </a:t>
            </a:r>
            <a:r>
              <a:rPr lang="en-US" dirty="0" smtClean="0">
                <a:solidFill>
                  <a:schemeClr val="accent2"/>
                </a:solidFill>
                <a:latin typeface="Arial" pitchFamily="34" charset="0"/>
                <a:cs typeface="Arial" pitchFamily="34" charset="0"/>
              </a:rPr>
              <a:t>CANCERS ARE GENETICALLY HETEROGENEOUS</a:t>
            </a:r>
          </a:p>
          <a:p>
            <a:pPr lvl="1"/>
            <a:r>
              <a:rPr lang="en-US" dirty="0" smtClean="0">
                <a:latin typeface="Arial" pitchFamily="34" charset="0"/>
                <a:cs typeface="Arial" pitchFamily="34" charset="0"/>
              </a:rPr>
              <a:t>Cancers of the same tissue can have different combinations of gene damages</a:t>
            </a:r>
          </a:p>
          <a:p>
            <a:pPr lvl="1"/>
            <a:r>
              <a:rPr lang="en-US" dirty="0" smtClean="0">
                <a:latin typeface="Arial" pitchFamily="34" charset="0"/>
                <a:cs typeface="Arial" pitchFamily="34" charset="0"/>
              </a:rPr>
              <a:t>Importance of genomics to classify cancers based on genetic profiles</a:t>
            </a:r>
          </a:p>
          <a:p>
            <a:pPr lvl="2"/>
            <a:r>
              <a:rPr lang="en-US" dirty="0" smtClean="0">
                <a:latin typeface="Arial" pitchFamily="34" charset="0"/>
                <a:cs typeface="Arial" pitchFamily="34" charset="0"/>
              </a:rPr>
              <a:t>Exome sequencing – Whole genome sequencing</a:t>
            </a:r>
          </a:p>
          <a:p>
            <a:pPr lvl="2"/>
            <a:r>
              <a:rPr lang="en-US" dirty="0" smtClean="0">
                <a:latin typeface="Arial" pitchFamily="34" charset="0"/>
                <a:cs typeface="Arial" pitchFamily="34" charset="0"/>
              </a:rPr>
              <a:t>Gene expression profiling (including </a:t>
            </a:r>
            <a:r>
              <a:rPr lang="en-US" dirty="0" err="1" smtClean="0">
                <a:latin typeface="Arial" pitchFamily="34" charset="0"/>
                <a:cs typeface="Arial" pitchFamily="34" charset="0"/>
              </a:rPr>
              <a:t>ncRNAs</a:t>
            </a:r>
            <a:r>
              <a:rPr lang="en-US" dirty="0" smtClean="0">
                <a:latin typeface="Arial" pitchFamily="34" charset="0"/>
                <a:cs typeface="Arial" pitchFamily="34" charset="0"/>
              </a:rPr>
              <a:t>)</a:t>
            </a:r>
          </a:p>
          <a:p>
            <a:pPr lvl="2"/>
            <a:r>
              <a:rPr lang="en-US" dirty="0" smtClean="0">
                <a:latin typeface="Arial" pitchFamily="34" charset="0"/>
                <a:cs typeface="Arial" pitchFamily="34" charset="0"/>
              </a:rPr>
              <a:t>Methylation profiling</a:t>
            </a:r>
          </a:p>
          <a:p>
            <a:pPr lvl="2"/>
            <a:endParaRPr lang="en-US" dirty="0" smtClean="0">
              <a:latin typeface="Arial" pitchFamily="34" charset="0"/>
              <a:cs typeface="Arial" pitchFamily="34" charset="0"/>
            </a:endParaRPr>
          </a:p>
        </p:txBody>
      </p:sp>
    </p:spTree>
    <p:extLst>
      <p:ext uri="{BB962C8B-B14F-4D97-AF65-F5344CB8AC3E}">
        <p14:creationId xmlns:p14="http://schemas.microsoft.com/office/powerpoint/2010/main" xmlns="" val="2913989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z="3200" b="1" dirty="0" smtClean="0">
                <a:solidFill>
                  <a:srgbClr val="C00000"/>
                </a:solidFill>
                <a:latin typeface="Arial" pitchFamily="34" charset="0"/>
                <a:cs typeface="Arial" pitchFamily="34" charset="0"/>
              </a:rPr>
              <a:t>Tumor subtypes are identified by multiplatform discovery</a:t>
            </a:r>
            <a:endParaRPr lang="en-US" sz="3200" b="1" dirty="0">
              <a:solidFill>
                <a:srgbClr val="C00000"/>
              </a:solidFill>
              <a:latin typeface="Arial" pitchFamily="34" charset="0"/>
              <a:cs typeface="Arial" pitchFamily="34" charset="0"/>
            </a:endParaRPr>
          </a:p>
        </p:txBody>
      </p:sp>
      <p:sp>
        <p:nvSpPr>
          <p:cNvPr id="3" name="Content Placeholder 2"/>
          <p:cNvSpPr>
            <a:spLocks noGrp="1"/>
          </p:cNvSpPr>
          <p:nvPr>
            <p:ph idx="1"/>
          </p:nvPr>
        </p:nvSpPr>
        <p:spPr>
          <a:xfrm>
            <a:off x="685800" y="1371600"/>
            <a:ext cx="7772400" cy="4114800"/>
          </a:xfrm>
        </p:spPr>
        <p:txBody>
          <a:bodyPr/>
          <a:lstStyle/>
          <a:p>
            <a:r>
              <a:rPr lang="en-US" sz="2400" b="1" dirty="0" smtClean="0">
                <a:latin typeface="Arial" pitchFamily="34" charset="0"/>
                <a:cs typeface="Arial" pitchFamily="34" charset="0"/>
              </a:rPr>
              <a:t>Comprehensive </a:t>
            </a:r>
            <a:r>
              <a:rPr lang="en-US" sz="2400" b="1" dirty="0">
                <a:latin typeface="Arial" pitchFamily="34" charset="0"/>
                <a:cs typeface="Arial" pitchFamily="34" charset="0"/>
              </a:rPr>
              <a:t>molecular portraits of human breast </a:t>
            </a:r>
            <a:r>
              <a:rPr lang="en-US" sz="2400" b="1" dirty="0" err="1">
                <a:latin typeface="Arial" pitchFamily="34" charset="0"/>
                <a:cs typeface="Arial" pitchFamily="34" charset="0"/>
              </a:rPr>
              <a:t>tumours</a:t>
            </a:r>
            <a:endParaRPr lang="en-US" sz="2400" b="1" dirty="0">
              <a:latin typeface="Arial" pitchFamily="34" charset="0"/>
              <a:cs typeface="Arial" pitchFamily="34" charset="0"/>
            </a:endParaRPr>
          </a:p>
          <a:p>
            <a:r>
              <a:rPr lang="en-US" sz="2400" b="1" dirty="0">
                <a:latin typeface="Arial" pitchFamily="34" charset="0"/>
                <a:cs typeface="Arial" pitchFamily="34" charset="0"/>
                <a:hlinkClick r:id="rId2"/>
              </a:rPr>
              <a:t>The Cancer Genome Atlas </a:t>
            </a:r>
            <a:r>
              <a:rPr lang="en-US" sz="2400" b="1" dirty="0" smtClean="0">
                <a:latin typeface="Arial" pitchFamily="34" charset="0"/>
                <a:cs typeface="Arial" pitchFamily="34" charset="0"/>
                <a:hlinkClick r:id="rId2"/>
              </a:rPr>
              <a:t>Network</a:t>
            </a:r>
            <a:r>
              <a:rPr lang="en-US" sz="2400" b="1" dirty="0" smtClean="0">
                <a:latin typeface="Arial" pitchFamily="34" charset="0"/>
                <a:cs typeface="Arial" pitchFamily="34" charset="0"/>
              </a:rPr>
              <a:t> </a:t>
            </a:r>
          </a:p>
          <a:p>
            <a:pPr marL="0" indent="0">
              <a:buNone/>
            </a:pPr>
            <a:r>
              <a:rPr lang="en-US" sz="2400" b="1" dirty="0" smtClean="0">
                <a:latin typeface="Arial" pitchFamily="34" charset="0"/>
                <a:cs typeface="Arial" pitchFamily="34" charset="0"/>
              </a:rPr>
              <a:t>Nature (2012) doi:10.1038/nature11412 Received 22 March 2012 Accepted 11 July 2012 Published online 23 September 2012 </a:t>
            </a:r>
          </a:p>
          <a:p>
            <a:endParaRPr lang="en-US" dirty="0"/>
          </a:p>
        </p:txBody>
      </p:sp>
    </p:spTree>
    <p:extLst>
      <p:ext uri="{BB962C8B-B14F-4D97-AF65-F5344CB8AC3E}">
        <p14:creationId xmlns:p14="http://schemas.microsoft.com/office/powerpoint/2010/main" xmlns="" val="3157657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762000" y="5410200"/>
            <a:ext cx="76200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1pPr>
            <a:lvl2pPr marL="4143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2pPr>
            <a:lvl3pPr marL="828675"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3pPr>
            <a:lvl4pPr marL="1244600"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4pPr>
            <a:lvl5pPr marL="16589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9pPr>
          </a:lstStyle>
          <a:p>
            <a:pPr algn="ctr" eaLnBrk="0" fontAlgn="base" hangingPunct="0">
              <a:spcBef>
                <a:spcPct val="0"/>
              </a:spcBef>
              <a:spcAft>
                <a:spcPct val="0"/>
              </a:spcAft>
            </a:pPr>
            <a:r>
              <a:rPr lang="en-GB" sz="2400">
                <a:solidFill>
                  <a:srgbClr val="000000"/>
                </a:solidFill>
              </a:rPr>
              <a:t>DC Koboldt </a:t>
            </a:r>
            <a:r>
              <a:rPr lang="en-GB" sz="2400" i="1">
                <a:solidFill>
                  <a:srgbClr val="000000"/>
                </a:solidFill>
              </a:rPr>
              <a:t>et al. Nature</a:t>
            </a:r>
            <a:r>
              <a:rPr lang="en-GB" sz="2400">
                <a:solidFill>
                  <a:srgbClr val="000000"/>
                </a:solidFill>
              </a:rPr>
              <a:t> </a:t>
            </a:r>
            <a:r>
              <a:rPr lang="en-GB" sz="2400" b="1">
                <a:solidFill>
                  <a:srgbClr val="000000"/>
                </a:solidFill>
              </a:rPr>
              <a:t>000</a:t>
            </a:r>
            <a:r>
              <a:rPr lang="en-GB" sz="2400">
                <a:solidFill>
                  <a:srgbClr val="000000"/>
                </a:solidFill>
              </a:rPr>
              <a:t>, </a:t>
            </a:r>
            <a:r>
              <a:rPr lang="en-GB" altLang="zh-CN" sz="2400">
                <a:solidFill>
                  <a:srgbClr val="000000"/>
                </a:solidFill>
                <a:ea typeface="宋体" pitchFamily="2" charset="-122"/>
              </a:rPr>
              <a:t>1-10</a:t>
            </a:r>
            <a:r>
              <a:rPr lang="en-GB" sz="2400">
                <a:solidFill>
                  <a:srgbClr val="000000"/>
                </a:solidFill>
              </a:rPr>
              <a:t> (2012) doi:10.1038/nature11412</a:t>
            </a:r>
          </a:p>
        </p:txBody>
      </p:sp>
      <p:sp>
        <p:nvSpPr>
          <p:cNvPr id="7176" name="Text Box 8"/>
          <p:cNvSpPr txBox="1">
            <a:spLocks noChangeArrowheads="1"/>
          </p:cNvSpPr>
          <p:nvPr/>
        </p:nvSpPr>
        <p:spPr bwMode="auto">
          <a:xfrm>
            <a:off x="381000" y="403206"/>
            <a:ext cx="8397875"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nchorCtr="1">
            <a:spAutoFit/>
          </a:bodyPr>
          <a:lstStyle/>
          <a:p>
            <a:pPr algn="ctr" eaLnBrk="0" fontAlgn="base" hangingPunct="0">
              <a:spcBef>
                <a:spcPct val="0"/>
              </a:spcBef>
              <a:spcAft>
                <a:spcPct val="0"/>
              </a:spcAft>
            </a:pPr>
            <a:r>
              <a:rPr lang="en-GB" altLang="zh-CN" sz="2800" dirty="0">
                <a:solidFill>
                  <a:srgbClr val="C00000"/>
                </a:solidFill>
                <a:latin typeface="Arial" pitchFamily="34" charset="0"/>
                <a:ea typeface="宋体" pitchFamily="2" charset="-122"/>
                <a:cs typeface="Arial" pitchFamily="34" charset="0"/>
              </a:rPr>
              <a:t>Significantly mutated genes and </a:t>
            </a:r>
          </a:p>
          <a:p>
            <a:pPr algn="ctr" eaLnBrk="0" fontAlgn="base" hangingPunct="0">
              <a:spcBef>
                <a:spcPct val="0"/>
              </a:spcBef>
              <a:spcAft>
                <a:spcPct val="0"/>
              </a:spcAft>
            </a:pPr>
            <a:r>
              <a:rPr lang="en-GB" altLang="zh-CN" sz="2800" dirty="0">
                <a:solidFill>
                  <a:srgbClr val="C00000"/>
                </a:solidFill>
                <a:latin typeface="Arial" pitchFamily="34" charset="0"/>
                <a:ea typeface="宋体" pitchFamily="2" charset="-122"/>
                <a:cs typeface="Arial" pitchFamily="34" charset="0"/>
              </a:rPr>
              <a:t>correlations with genomic and clinical features</a:t>
            </a:r>
            <a:r>
              <a:rPr lang="en-GB" altLang="zh-CN" dirty="0">
                <a:solidFill>
                  <a:srgbClr val="C00000"/>
                </a:solidFill>
                <a:ea typeface="宋体" pitchFamily="2" charset="-122"/>
              </a:rPr>
              <a:t>.</a:t>
            </a:r>
          </a:p>
        </p:txBody>
      </p:sp>
      <p:pic>
        <p:nvPicPr>
          <p:cNvPr id="7199" name="Picture 31" descr="natureRGB"/>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62800" y="6096000"/>
            <a:ext cx="1230313" cy="276225"/>
          </a:xfrm>
          <a:prstGeom prst="rect">
            <a:avLst/>
          </a:prstGeom>
          <a:noFill/>
          <a:extLst>
            <a:ext uri="{909E8E84-426E-40DD-AFC4-6F175D3DCCD1}">
              <a14:hiddenFill xmlns:a14="http://schemas.microsoft.com/office/drawing/2010/main" xmlns="">
                <a:solidFill>
                  <a:srgbClr val="FFFFFF"/>
                </a:solidFill>
              </a14:hiddenFill>
            </a:ext>
          </a:extLst>
        </p:spPr>
      </p:pic>
      <p:pic>
        <p:nvPicPr>
          <p:cNvPr id="7482" name="Picture 314" descr="nature11412-f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8800" y="2019300"/>
            <a:ext cx="5486400" cy="2819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92113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773113" y="6392863"/>
            <a:ext cx="76200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1pPr>
            <a:lvl2pPr marL="4143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2pPr>
            <a:lvl3pPr marL="828675"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3pPr>
            <a:lvl4pPr marL="1244600"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4pPr>
            <a:lvl5pPr marL="16589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9pPr>
          </a:lstStyle>
          <a:p>
            <a:pPr algn="ctr" eaLnBrk="0" fontAlgn="base" hangingPunct="0">
              <a:spcBef>
                <a:spcPct val="0"/>
              </a:spcBef>
              <a:spcAft>
                <a:spcPct val="0"/>
              </a:spcAft>
            </a:pPr>
            <a:r>
              <a:rPr lang="en-GB" sz="1400" dirty="0">
                <a:solidFill>
                  <a:srgbClr val="000000"/>
                </a:solidFill>
              </a:rPr>
              <a:t>DC </a:t>
            </a:r>
            <a:r>
              <a:rPr lang="en-GB" sz="1400" dirty="0" err="1">
                <a:solidFill>
                  <a:srgbClr val="000000"/>
                </a:solidFill>
              </a:rPr>
              <a:t>Koboldt</a:t>
            </a:r>
            <a:r>
              <a:rPr lang="en-GB" sz="1400" dirty="0">
                <a:solidFill>
                  <a:srgbClr val="000000"/>
                </a:solidFill>
              </a:rPr>
              <a:t> </a:t>
            </a:r>
            <a:r>
              <a:rPr lang="en-GB" sz="1400" i="1" dirty="0">
                <a:solidFill>
                  <a:srgbClr val="000000"/>
                </a:solidFill>
              </a:rPr>
              <a:t>et al. Nature</a:t>
            </a:r>
            <a:r>
              <a:rPr lang="en-GB" sz="1400" dirty="0">
                <a:solidFill>
                  <a:srgbClr val="000000"/>
                </a:solidFill>
              </a:rPr>
              <a:t> </a:t>
            </a:r>
            <a:r>
              <a:rPr lang="en-GB" sz="1400" b="1" dirty="0">
                <a:solidFill>
                  <a:srgbClr val="000000"/>
                </a:solidFill>
              </a:rPr>
              <a:t>000</a:t>
            </a:r>
            <a:r>
              <a:rPr lang="en-GB" sz="1400" dirty="0">
                <a:solidFill>
                  <a:srgbClr val="000000"/>
                </a:solidFill>
              </a:rPr>
              <a:t>, </a:t>
            </a:r>
            <a:r>
              <a:rPr lang="en-GB" altLang="zh-CN" sz="1400" dirty="0">
                <a:solidFill>
                  <a:srgbClr val="000000"/>
                </a:solidFill>
                <a:ea typeface="宋体" pitchFamily="2" charset="-122"/>
              </a:rPr>
              <a:t>1-10</a:t>
            </a:r>
            <a:r>
              <a:rPr lang="en-GB" sz="1400" dirty="0">
                <a:solidFill>
                  <a:srgbClr val="000000"/>
                </a:solidFill>
              </a:rPr>
              <a:t> (2012) doi:10.1038/nature11412</a:t>
            </a:r>
          </a:p>
        </p:txBody>
      </p:sp>
      <p:sp>
        <p:nvSpPr>
          <p:cNvPr id="7176" name="Text Box 8"/>
          <p:cNvSpPr txBox="1">
            <a:spLocks noChangeArrowheads="1"/>
          </p:cNvSpPr>
          <p:nvPr/>
        </p:nvSpPr>
        <p:spPr bwMode="auto">
          <a:xfrm>
            <a:off x="152400" y="381000"/>
            <a:ext cx="89154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nchorCtr="1">
            <a:spAutoFit/>
          </a:bodyPr>
          <a:lstStyle/>
          <a:p>
            <a:pPr eaLnBrk="0" fontAlgn="base" hangingPunct="0">
              <a:spcBef>
                <a:spcPct val="0"/>
              </a:spcBef>
              <a:spcAft>
                <a:spcPct val="0"/>
              </a:spcAft>
            </a:pPr>
            <a:r>
              <a:rPr lang="en-GB" altLang="zh-CN" sz="2800" dirty="0">
                <a:solidFill>
                  <a:srgbClr val="C00000"/>
                </a:solidFill>
                <a:latin typeface="Arial" pitchFamily="34" charset="0"/>
                <a:ea typeface="宋体" pitchFamily="2" charset="-122"/>
                <a:cs typeface="Arial" pitchFamily="34" charset="0"/>
              </a:rPr>
              <a:t>Mutual exclusivity modules in cancer (</a:t>
            </a:r>
            <a:r>
              <a:rPr lang="en-GB" altLang="zh-CN" sz="2800" dirty="0" err="1">
                <a:solidFill>
                  <a:srgbClr val="C00000"/>
                </a:solidFill>
                <a:latin typeface="Arial" pitchFamily="34" charset="0"/>
                <a:ea typeface="宋体" pitchFamily="2" charset="-122"/>
                <a:cs typeface="Arial" pitchFamily="34" charset="0"/>
              </a:rPr>
              <a:t>MEMo</a:t>
            </a:r>
            <a:r>
              <a:rPr lang="en-GB" altLang="zh-CN" sz="2800" dirty="0">
                <a:solidFill>
                  <a:srgbClr val="C00000"/>
                </a:solidFill>
                <a:latin typeface="Arial" pitchFamily="34" charset="0"/>
                <a:ea typeface="宋体" pitchFamily="2" charset="-122"/>
                <a:cs typeface="Arial" pitchFamily="34" charset="0"/>
              </a:rPr>
              <a:t>) analysis</a:t>
            </a:r>
          </a:p>
        </p:txBody>
      </p:sp>
      <p:pic>
        <p:nvPicPr>
          <p:cNvPr id="7199" name="Picture 31" descr="natureRGB"/>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62800" y="6096000"/>
            <a:ext cx="1230313" cy="276225"/>
          </a:xfrm>
          <a:prstGeom prst="rect">
            <a:avLst/>
          </a:prstGeom>
          <a:noFill/>
          <a:extLst>
            <a:ext uri="{909E8E84-426E-40DD-AFC4-6F175D3DCCD1}">
              <a14:hiddenFill xmlns:a14="http://schemas.microsoft.com/office/drawing/2010/main" xmlns="">
                <a:solidFill>
                  <a:srgbClr val="FFFFFF"/>
                </a:solidFill>
              </a14:hiddenFill>
            </a:ext>
          </a:extLst>
        </p:spPr>
      </p:pic>
      <p:pic>
        <p:nvPicPr>
          <p:cNvPr id="7485" name="Picture 317" descr="nature11412-f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38400" y="1364226"/>
            <a:ext cx="4267200" cy="46250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631288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164757"/>
            <a:ext cx="8153400" cy="1143000"/>
          </a:xfrm>
        </p:spPr>
        <p:txBody>
          <a:bodyPr/>
          <a:lstStyle/>
          <a:p>
            <a:r>
              <a:rPr lang="en-US" dirty="0" smtClean="0">
                <a:solidFill>
                  <a:srgbClr val="C00000"/>
                </a:solidFill>
                <a:latin typeface="Arial" pitchFamily="34" charset="0"/>
                <a:cs typeface="Arial" pitchFamily="34" charset="0"/>
              </a:rPr>
              <a:t>The devil is in the details-3</a:t>
            </a:r>
          </a:p>
        </p:txBody>
      </p:sp>
      <p:sp>
        <p:nvSpPr>
          <p:cNvPr id="15363" name="Rectangle 3"/>
          <p:cNvSpPr>
            <a:spLocks noGrp="1" noChangeArrowheads="1"/>
          </p:cNvSpPr>
          <p:nvPr>
            <p:ph type="body" idx="1"/>
          </p:nvPr>
        </p:nvSpPr>
        <p:spPr>
          <a:xfrm>
            <a:off x="685800" y="1536357"/>
            <a:ext cx="7772400" cy="4114800"/>
          </a:xfrm>
        </p:spPr>
        <p:txBody>
          <a:bodyPr/>
          <a:lstStyle/>
          <a:p>
            <a:pPr>
              <a:lnSpc>
                <a:spcPct val="90000"/>
              </a:lnSpc>
            </a:pPr>
            <a:r>
              <a:rPr lang="en-US" sz="2400" b="1" dirty="0" smtClean="0">
                <a:solidFill>
                  <a:schemeClr val="accent2"/>
                </a:solidFill>
                <a:latin typeface="Arial" pitchFamily="34" charset="0"/>
                <a:cs typeface="Arial" pitchFamily="34" charset="0"/>
              </a:rPr>
              <a:t>IT GETS WORSE.</a:t>
            </a:r>
            <a:r>
              <a:rPr lang="en-US" sz="2400" b="1" dirty="0" smtClean="0">
                <a:latin typeface="Arial" pitchFamily="34" charset="0"/>
                <a:cs typeface="Arial" pitchFamily="34" charset="0"/>
              </a:rPr>
              <a:t> </a:t>
            </a:r>
            <a:r>
              <a:rPr lang="en-US" sz="2400" dirty="0" smtClean="0">
                <a:latin typeface="Arial" pitchFamily="34" charset="0"/>
                <a:cs typeface="Arial" pitchFamily="34" charset="0"/>
              </a:rPr>
              <a:t>Some key genes that are damaged in cancer cells CONTROL the REPAIR of DNA DAMAGE ITSELF. Once these genes are inactivated, the cell can KEEP ACCUMULATING MUTATIONS. Also, </a:t>
            </a:r>
            <a:r>
              <a:rPr lang="en-US" sz="2400" dirty="0" smtClean="0">
                <a:solidFill>
                  <a:schemeClr val="accent2"/>
                </a:solidFill>
                <a:latin typeface="Arial" pitchFamily="34" charset="0"/>
                <a:cs typeface="Arial" pitchFamily="34" charset="0"/>
              </a:rPr>
              <a:t>chromosomes rearrange</a:t>
            </a:r>
            <a:r>
              <a:rPr lang="en-US" sz="2400" dirty="0" smtClean="0">
                <a:latin typeface="Arial" pitchFamily="34" charset="0"/>
                <a:cs typeface="Arial" pitchFamily="34" charset="0"/>
              </a:rPr>
              <a:t> through non-homologous end-joining, so that genes change places, are lost or increase in number.</a:t>
            </a:r>
          </a:p>
          <a:p>
            <a:pPr>
              <a:lnSpc>
                <a:spcPct val="90000"/>
              </a:lnSpc>
            </a:pPr>
            <a:r>
              <a:rPr lang="en-US" sz="2400" dirty="0" smtClean="0">
                <a:latin typeface="Arial" pitchFamily="34" charset="0"/>
                <a:cs typeface="Arial" pitchFamily="34" charset="0"/>
              </a:rPr>
              <a:t>Therefore, the genetic profile of cancers </a:t>
            </a:r>
            <a:r>
              <a:rPr lang="en-US" sz="2400" dirty="0" smtClean="0">
                <a:solidFill>
                  <a:schemeClr val="accent2"/>
                </a:solidFill>
                <a:latin typeface="Arial" pitchFamily="34" charset="0"/>
                <a:cs typeface="Arial" pitchFamily="34" charset="0"/>
              </a:rPr>
              <a:t>CHANGES WITH TIME</a:t>
            </a:r>
            <a:r>
              <a:rPr lang="en-US" sz="2400" dirty="0" smtClean="0">
                <a:latin typeface="Arial" pitchFamily="34" charset="0"/>
                <a:cs typeface="Arial" pitchFamily="34" charset="0"/>
              </a:rPr>
              <a:t> and </a:t>
            </a:r>
            <a:r>
              <a:rPr lang="en-US" sz="2400" dirty="0" smtClean="0">
                <a:solidFill>
                  <a:schemeClr val="accent2"/>
                </a:solidFill>
                <a:latin typeface="Arial" pitchFamily="34" charset="0"/>
                <a:cs typeface="Arial" pitchFamily="34" charset="0"/>
              </a:rPr>
              <a:t>WITHIN</a:t>
            </a:r>
            <a:r>
              <a:rPr lang="en-US" sz="2400" dirty="0" smtClean="0">
                <a:latin typeface="Arial" pitchFamily="34" charset="0"/>
                <a:cs typeface="Arial" pitchFamily="34" charset="0"/>
              </a:rPr>
              <a:t> the same advanced cancer there are cells with different genetic profiles. Concept of </a:t>
            </a:r>
            <a:r>
              <a:rPr lang="en-US" sz="2400" dirty="0" smtClean="0">
                <a:solidFill>
                  <a:schemeClr val="accent2"/>
                </a:solidFill>
                <a:latin typeface="Arial" pitchFamily="34" charset="0"/>
                <a:cs typeface="Arial" pitchFamily="34" charset="0"/>
              </a:rPr>
              <a:t>GENOMIC INSTABILITY</a:t>
            </a:r>
          </a:p>
          <a:p>
            <a:pPr>
              <a:lnSpc>
                <a:spcPct val="90000"/>
              </a:lnSpc>
            </a:pPr>
            <a:r>
              <a:rPr lang="en-US" sz="2400" dirty="0" smtClean="0">
                <a:solidFill>
                  <a:schemeClr val="accent2"/>
                </a:solidFill>
                <a:latin typeface="Arial" pitchFamily="34" charset="0"/>
                <a:cs typeface="Arial" pitchFamily="34" charset="0"/>
              </a:rPr>
              <a:t>Cancers accumulate a large number of “passenger” mutations that may be phenotypically silent, as well as new “driver” mutations that change their phenotype (e.g., response to drugs)</a:t>
            </a:r>
          </a:p>
        </p:txBody>
      </p:sp>
    </p:spTree>
    <p:extLst>
      <p:ext uri="{BB962C8B-B14F-4D97-AF65-F5344CB8AC3E}">
        <p14:creationId xmlns:p14="http://schemas.microsoft.com/office/powerpoint/2010/main" xmlns="" val="2676654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143000"/>
          </a:xfrm>
        </p:spPr>
        <p:txBody>
          <a:bodyPr/>
          <a:lstStyle/>
          <a:p>
            <a:r>
              <a:rPr lang="en-US" dirty="0" smtClean="0">
                <a:solidFill>
                  <a:srgbClr val="C00000"/>
                </a:solidFill>
                <a:latin typeface="Arial" pitchFamily="34" charset="0"/>
                <a:cs typeface="Arial" pitchFamily="34" charset="0"/>
              </a:rPr>
              <a:t>Mapping Cancer Genomes</a:t>
            </a:r>
          </a:p>
        </p:txBody>
      </p:sp>
      <p:sp>
        <p:nvSpPr>
          <p:cNvPr id="3" name="Text Placeholder 2"/>
          <p:cNvSpPr>
            <a:spLocks noGrp="1"/>
          </p:cNvSpPr>
          <p:nvPr>
            <p:ph type="body" idx="1"/>
          </p:nvPr>
        </p:nvSpPr>
        <p:spPr>
          <a:xfrm>
            <a:off x="457200" y="1260475"/>
            <a:ext cx="4040188" cy="639762"/>
          </a:xfrm>
        </p:spPr>
        <p:txBody>
          <a:bodyPr/>
          <a:lstStyle/>
          <a:p>
            <a:r>
              <a:rPr lang="en-US" sz="2000" dirty="0" err="1" smtClean="0">
                <a:latin typeface="Arial" panose="020B0604020202020204" pitchFamily="34" charset="0"/>
                <a:cs typeface="Arial" panose="020B0604020202020204" pitchFamily="34" charset="0"/>
              </a:rPr>
              <a:t>Circos</a:t>
            </a:r>
            <a:r>
              <a:rPr lang="en-US" sz="2000" dirty="0" smtClean="0">
                <a:latin typeface="Arial" panose="020B0604020202020204" pitchFamily="34" charset="0"/>
                <a:cs typeface="Arial" panose="020B0604020202020204" pitchFamily="34" charset="0"/>
              </a:rPr>
              <a:t> plots visualize cancer genomes</a:t>
            </a:r>
            <a:endParaRPr lang="en-US" sz="2000"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572532" y="6629400"/>
            <a:ext cx="4041775" cy="346075"/>
          </a:xfrm>
        </p:spPr>
        <p:txBody>
          <a:bodyPr/>
          <a:lstStyle/>
          <a:p>
            <a:r>
              <a:rPr lang="en-US" sz="1400" dirty="0">
                <a:solidFill>
                  <a:srgbClr val="C00000"/>
                </a:solidFill>
                <a:latin typeface="Arial" panose="020B0604020202020204" pitchFamily="34" charset="0"/>
                <a:cs typeface="Arial" panose="020B0604020202020204" pitchFamily="34" charset="0"/>
                <a:hlinkClick r:id="rId2"/>
              </a:rPr>
              <a:t>http://</a:t>
            </a:r>
            <a:r>
              <a:rPr lang="en-US" sz="1400" dirty="0" smtClean="0">
                <a:solidFill>
                  <a:srgbClr val="C00000"/>
                </a:solidFill>
                <a:latin typeface="Arial" panose="020B0604020202020204" pitchFamily="34" charset="0"/>
                <a:cs typeface="Arial" panose="020B0604020202020204" pitchFamily="34" charset="0"/>
                <a:hlinkClick r:id="rId2"/>
              </a:rPr>
              <a:t>cancer.sanger.ac.uk/cosmic/landscape</a:t>
            </a:r>
            <a:endParaRPr lang="en-US" sz="1400" dirty="0" smtClean="0">
              <a:solidFill>
                <a:srgbClr val="C00000"/>
              </a:solidFill>
              <a:latin typeface="Arial" panose="020B0604020202020204" pitchFamily="34" charset="0"/>
              <a:cs typeface="Arial" panose="020B0604020202020204" pitchFamily="34" charset="0"/>
            </a:endParaRPr>
          </a:p>
          <a:p>
            <a:r>
              <a:rPr lang="en-US" sz="1400" dirty="0">
                <a:solidFill>
                  <a:srgbClr val="C00000"/>
                </a:solidFill>
                <a:latin typeface="Arial" panose="020B0604020202020204" pitchFamily="34" charset="0"/>
                <a:cs typeface="Arial" panose="020B0604020202020204" pitchFamily="34" charset="0"/>
                <a:hlinkClick r:id="rId3"/>
              </a:rPr>
              <a:t>https://</a:t>
            </a:r>
            <a:r>
              <a:rPr lang="en-US" sz="1400" dirty="0" smtClean="0">
                <a:solidFill>
                  <a:srgbClr val="C00000"/>
                </a:solidFill>
                <a:latin typeface="Arial" panose="020B0604020202020204" pitchFamily="34" charset="0"/>
                <a:cs typeface="Arial" panose="020B0604020202020204" pitchFamily="34" charset="0"/>
                <a:hlinkClick r:id="rId3"/>
              </a:rPr>
              <a:t>tcga-data.nci.nih.gov/tcga/tcgaHome2.jsp</a:t>
            </a:r>
            <a:endParaRPr lang="en-US" sz="1400" dirty="0" smtClean="0">
              <a:solidFill>
                <a:srgbClr val="C00000"/>
              </a:solidFill>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4"/>
          </p:nvPr>
        </p:nvSpPr>
        <p:spPr>
          <a:xfrm>
            <a:off x="4645025" y="1611312"/>
            <a:ext cx="4041775" cy="3951288"/>
          </a:xfrm>
        </p:spPr>
        <p:txBody>
          <a:bodyPr/>
          <a:lstStyle/>
          <a:p>
            <a:pPr>
              <a:buFont typeface="+mj-lt"/>
              <a:buAutoNum type="arabicPeriod"/>
            </a:pPr>
            <a:r>
              <a:rPr lang="en-US" sz="1400" dirty="0" smtClean="0">
                <a:latin typeface="Arial" panose="020B0604020202020204" pitchFamily="34" charset="0"/>
                <a:cs typeface="Arial" panose="020B0604020202020204" pitchFamily="34" charset="0"/>
              </a:rPr>
              <a:t>Coding </a:t>
            </a:r>
            <a:r>
              <a:rPr lang="en-US" sz="1400" dirty="0">
                <a:latin typeface="Arial" panose="020B0604020202020204" pitchFamily="34" charset="0"/>
                <a:cs typeface="Arial" panose="020B0604020202020204" pitchFamily="34" charset="0"/>
              </a:rPr>
              <a:t>Mutations - links to the Mutations tab</a:t>
            </a:r>
          </a:p>
          <a:p>
            <a:pPr>
              <a:buFont typeface="+mj-lt"/>
              <a:buAutoNum type="arabicPeriod"/>
            </a:pPr>
            <a:r>
              <a:rPr lang="en-US" sz="1400" dirty="0" smtClean="0">
                <a:latin typeface="Arial" panose="020B0604020202020204" pitchFamily="34" charset="0"/>
                <a:cs typeface="Arial" panose="020B0604020202020204" pitchFamily="34" charset="0"/>
              </a:rPr>
              <a:t>Non-Coding </a:t>
            </a:r>
            <a:r>
              <a:rPr lang="en-US" sz="1400" dirty="0">
                <a:latin typeface="Arial" panose="020B0604020202020204" pitchFamily="34" charset="0"/>
                <a:cs typeface="Arial" panose="020B0604020202020204" pitchFamily="34" charset="0"/>
              </a:rPr>
              <a:t>Mutations - links to the Non-Coding Mutations tab</a:t>
            </a:r>
          </a:p>
          <a:p>
            <a:pPr>
              <a:buFont typeface="+mj-lt"/>
              <a:buAutoNum type="arabicPeriod"/>
            </a:pPr>
            <a:r>
              <a:rPr lang="en-US" sz="1400" dirty="0" smtClean="0">
                <a:latin typeface="Arial" panose="020B0604020202020204" pitchFamily="34" charset="0"/>
                <a:cs typeface="Arial" panose="020B0604020202020204" pitchFamily="34" charset="0"/>
              </a:rPr>
              <a:t>Aberrant </a:t>
            </a:r>
            <a:r>
              <a:rPr lang="en-US" sz="1400" dirty="0">
                <a:latin typeface="Arial" panose="020B0604020202020204" pitchFamily="34" charset="0"/>
                <a:cs typeface="Arial" panose="020B0604020202020204" pitchFamily="34" charset="0"/>
              </a:rPr>
              <a:t>Gene Expression - Over and Under Expression plot; over=red</a:t>
            </a:r>
            <a:r>
              <a:rPr lang="en-US" sz="1400" dirty="0" smtClean="0">
                <a:latin typeface="Arial" panose="020B0604020202020204" pitchFamily="34" charset="0"/>
                <a:cs typeface="Arial" panose="020B0604020202020204" pitchFamily="34" charset="0"/>
              </a:rPr>
              <a:t>, under=green (</a:t>
            </a:r>
            <a:r>
              <a:rPr lang="en-US" sz="1400" dirty="0">
                <a:latin typeface="Arial" panose="020B0604020202020204" pitchFamily="34" charset="0"/>
                <a:cs typeface="Arial" panose="020B0604020202020204" pitchFamily="34" charset="0"/>
              </a:rPr>
              <a:t>links to the CNV </a:t>
            </a:r>
            <a:r>
              <a:rPr lang="en-US" sz="1400" dirty="0" err="1">
                <a:latin typeface="Arial" panose="020B0604020202020204" pitchFamily="34" charset="0"/>
                <a:cs typeface="Arial" panose="020B0604020202020204" pitchFamily="34" charset="0"/>
              </a:rPr>
              <a:t>ChromoView</a:t>
            </a:r>
            <a:r>
              <a:rPr lang="en-US" sz="1400" dirty="0">
                <a:latin typeface="Arial" panose="020B0604020202020204" pitchFamily="34" charset="0"/>
                <a:cs typeface="Arial" panose="020B0604020202020204" pitchFamily="34" charset="0"/>
              </a:rPr>
              <a:t> page which displays CNV and Expression data for the chromosome)</a:t>
            </a:r>
          </a:p>
          <a:p>
            <a:pPr>
              <a:buFont typeface="+mj-lt"/>
              <a:buAutoNum type="arabicPeriod"/>
            </a:pPr>
            <a:r>
              <a:rPr lang="en-US" sz="1400" dirty="0" smtClean="0">
                <a:latin typeface="Arial" panose="020B0604020202020204" pitchFamily="34" charset="0"/>
                <a:cs typeface="Arial" panose="020B0604020202020204" pitchFamily="34" charset="0"/>
              </a:rPr>
              <a:t>Copy </a:t>
            </a:r>
            <a:r>
              <a:rPr lang="en-US" sz="1400" dirty="0">
                <a:latin typeface="Arial" panose="020B0604020202020204" pitchFamily="34" charset="0"/>
                <a:cs typeface="Arial" panose="020B0604020202020204" pitchFamily="34" charset="0"/>
              </a:rPr>
              <a:t>Number Variants - Gain and Loss Plot; gain=</a:t>
            </a:r>
            <a:r>
              <a:rPr lang="en-US" sz="1400" dirty="0" err="1">
                <a:latin typeface="Arial" panose="020B0604020202020204" pitchFamily="34" charset="0"/>
                <a:cs typeface="Arial" panose="020B0604020202020204" pitchFamily="34" charset="0"/>
              </a:rPr>
              <a:t>red,loss</a:t>
            </a:r>
            <a:r>
              <a:rPr lang="en-US" sz="1400" dirty="0">
                <a:latin typeface="Arial" panose="020B0604020202020204" pitchFamily="34" charset="0"/>
                <a:cs typeface="Arial" panose="020B0604020202020204" pitchFamily="34" charset="0"/>
              </a:rPr>
              <a:t>=blue </a:t>
            </a:r>
            <a:r>
              <a:rPr lang="en-US" sz="1400" dirty="0" smtClean="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links to the CNV </a:t>
            </a:r>
            <a:r>
              <a:rPr lang="en-US" sz="1400" dirty="0" err="1">
                <a:latin typeface="Arial" panose="020B0604020202020204" pitchFamily="34" charset="0"/>
                <a:cs typeface="Arial" panose="020B0604020202020204" pitchFamily="34" charset="0"/>
              </a:rPr>
              <a:t>ChromoView</a:t>
            </a:r>
            <a:r>
              <a:rPr lang="en-US" sz="1400" dirty="0">
                <a:latin typeface="Arial" panose="020B0604020202020204" pitchFamily="34" charset="0"/>
                <a:cs typeface="Arial" panose="020B0604020202020204" pitchFamily="34" charset="0"/>
              </a:rPr>
              <a:t> page which displays CNV and Expression data for the chromosome)</a:t>
            </a:r>
          </a:p>
          <a:p>
            <a:pPr>
              <a:buFont typeface="+mj-lt"/>
              <a:buAutoNum type="arabicPeriod"/>
            </a:pPr>
            <a:r>
              <a:rPr lang="en-US" sz="1400" dirty="0" smtClean="0">
                <a:latin typeface="Arial" panose="020B0604020202020204" pitchFamily="34" charset="0"/>
                <a:cs typeface="Arial" panose="020B0604020202020204" pitchFamily="34" charset="0"/>
              </a:rPr>
              <a:t>Chromosomal </a:t>
            </a:r>
            <a:r>
              <a:rPr lang="en-US" sz="1400" dirty="0">
                <a:latin typeface="Arial" panose="020B0604020202020204" pitchFamily="34" charset="0"/>
                <a:cs typeface="Arial" panose="020B0604020202020204" pitchFamily="34" charset="0"/>
              </a:rPr>
              <a:t>Rearrangements - intra-chromosomal (green) and inter-chromosomal (purple) </a:t>
            </a:r>
          </a:p>
          <a:p>
            <a:pPr>
              <a:buFont typeface="+mj-lt"/>
              <a:buAutoNum type="arabicPeriod"/>
            </a:pPr>
            <a:r>
              <a:rPr lang="en-US" sz="1400" dirty="0">
                <a:latin typeface="Arial" panose="020B0604020202020204" pitchFamily="34" charset="0"/>
                <a:cs typeface="Arial" panose="020B0604020202020204" pitchFamily="34" charset="0"/>
              </a:rPr>
              <a:t>(links to the Breakpoints tab)</a:t>
            </a:r>
          </a:p>
          <a:p>
            <a:pPr>
              <a:buFont typeface="+mj-lt"/>
              <a:buAutoNum type="arabicPeriod"/>
            </a:pPr>
            <a:endParaRPr lang="en-US" sz="1400" dirty="0">
              <a:latin typeface="Arial" panose="020B0604020202020204" pitchFamily="34" charset="0"/>
              <a:cs typeface="Arial" panose="020B0604020202020204" pitchFamily="34" charset="0"/>
            </a:endParaRPr>
          </a:p>
          <a:p>
            <a:endParaRPr lang="en-US" dirty="0"/>
          </a:p>
        </p:txBody>
      </p:sp>
      <p:pic>
        <p:nvPicPr>
          <p:cNvPr id="1026" name="Picture 2" descr="https://pharmaceuticalintelligence.files.wordpress.com/2015/12/summary_circos_cosmic_38_380.png?w=300&amp;h=300"/>
          <p:cNvPicPr>
            <a:picLocks noGrp="1" noChangeAspect="1" noChangeArrowheads="1"/>
          </p:cNvPicPr>
          <p:nvPr>
            <p:ph sz="half" idx="2"/>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2532" y="1971119"/>
            <a:ext cx="3809524" cy="3809524"/>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2"/>
          <p:cNvSpPr txBox="1">
            <a:spLocks/>
          </p:cNvSpPr>
          <p:nvPr/>
        </p:nvSpPr>
        <p:spPr bwMode="auto">
          <a:xfrm>
            <a:off x="4645025" y="971550"/>
            <a:ext cx="4040188" cy="639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sz="2400" b="1">
                <a:solidFill>
                  <a:schemeClr val="tx1"/>
                </a:solidFill>
                <a:latin typeface="+mn-lt"/>
                <a:ea typeface="+mn-ea"/>
                <a:cs typeface="+mn-cs"/>
              </a:defRPr>
            </a:lvl1pPr>
            <a:lvl2pPr marL="457200" indent="0" algn="l" rtl="0" eaLnBrk="0" fontAlgn="base" hangingPunct="0">
              <a:spcBef>
                <a:spcPct val="20000"/>
              </a:spcBef>
              <a:spcAft>
                <a:spcPct val="0"/>
              </a:spcAft>
              <a:buNone/>
              <a:defRPr sz="2000" b="1">
                <a:solidFill>
                  <a:schemeClr val="tx1"/>
                </a:solidFill>
                <a:latin typeface="+mn-lt"/>
              </a:defRPr>
            </a:lvl2pPr>
            <a:lvl3pPr marL="914400" indent="0" algn="l" rtl="0" eaLnBrk="0" fontAlgn="base" hangingPunct="0">
              <a:spcBef>
                <a:spcPct val="20000"/>
              </a:spcBef>
              <a:spcAft>
                <a:spcPct val="0"/>
              </a:spcAft>
              <a:buNone/>
              <a:defRPr sz="1800" b="1">
                <a:solidFill>
                  <a:schemeClr val="tx1"/>
                </a:solidFill>
                <a:latin typeface="+mn-lt"/>
              </a:defRPr>
            </a:lvl3pPr>
            <a:lvl4pPr marL="1371600" indent="0" algn="l" rtl="0" eaLnBrk="0" fontAlgn="base" hangingPunct="0">
              <a:spcBef>
                <a:spcPct val="20000"/>
              </a:spcBef>
              <a:spcAft>
                <a:spcPct val="0"/>
              </a:spcAft>
              <a:buNone/>
              <a:defRPr sz="1600" b="1">
                <a:solidFill>
                  <a:schemeClr val="tx1"/>
                </a:solidFill>
                <a:latin typeface="+mn-lt"/>
              </a:defRPr>
            </a:lvl4pPr>
            <a:lvl5pPr marL="1828800" indent="0" algn="l" rtl="0" eaLnBrk="0" fontAlgn="base" hangingPunct="0">
              <a:spcBef>
                <a:spcPct val="20000"/>
              </a:spcBef>
              <a:spcAft>
                <a:spcPct val="0"/>
              </a:spcAft>
              <a:buNone/>
              <a:defRPr sz="1600" b="1">
                <a:solidFill>
                  <a:schemeClr val="tx1"/>
                </a:solidFill>
                <a:latin typeface="+mn-lt"/>
              </a:defRPr>
            </a:lvl5pPr>
            <a:lvl6pPr marL="2286000" indent="0" algn="l" rtl="0" eaLnBrk="0" fontAlgn="base" hangingPunct="0">
              <a:spcBef>
                <a:spcPct val="20000"/>
              </a:spcBef>
              <a:spcAft>
                <a:spcPct val="0"/>
              </a:spcAft>
              <a:buNone/>
              <a:defRPr sz="1600" b="1">
                <a:solidFill>
                  <a:schemeClr val="tx1"/>
                </a:solidFill>
                <a:latin typeface="+mn-lt"/>
              </a:defRPr>
            </a:lvl6pPr>
            <a:lvl7pPr marL="2743200" indent="0" algn="l" rtl="0" eaLnBrk="0" fontAlgn="base" hangingPunct="0">
              <a:spcBef>
                <a:spcPct val="20000"/>
              </a:spcBef>
              <a:spcAft>
                <a:spcPct val="0"/>
              </a:spcAft>
              <a:buNone/>
              <a:defRPr sz="1600" b="1">
                <a:solidFill>
                  <a:schemeClr val="tx1"/>
                </a:solidFill>
                <a:latin typeface="+mn-lt"/>
              </a:defRPr>
            </a:lvl7pPr>
            <a:lvl8pPr marL="3200400" indent="0" algn="l" rtl="0" eaLnBrk="0" fontAlgn="base" hangingPunct="0">
              <a:spcBef>
                <a:spcPct val="20000"/>
              </a:spcBef>
              <a:spcAft>
                <a:spcPct val="0"/>
              </a:spcAft>
              <a:buNone/>
              <a:defRPr sz="1600" b="1">
                <a:solidFill>
                  <a:schemeClr val="tx1"/>
                </a:solidFill>
                <a:latin typeface="+mn-lt"/>
              </a:defRPr>
            </a:lvl8pPr>
            <a:lvl9pPr marL="3657600" indent="0" algn="l" rtl="0" eaLnBrk="0" fontAlgn="base" hangingPunct="0">
              <a:spcBef>
                <a:spcPct val="20000"/>
              </a:spcBef>
              <a:spcAft>
                <a:spcPct val="0"/>
              </a:spcAft>
              <a:buNone/>
              <a:defRPr sz="1600" b="1">
                <a:solidFill>
                  <a:schemeClr val="tx1"/>
                </a:solidFill>
                <a:latin typeface="+mn-lt"/>
              </a:defRPr>
            </a:lvl9pPr>
          </a:lstStyle>
          <a:p>
            <a:r>
              <a:rPr lang="en-US" sz="2000" kern="0" dirty="0" smtClean="0">
                <a:solidFill>
                  <a:srgbClr val="000000"/>
                </a:solidFill>
                <a:latin typeface="Arial" panose="020B0604020202020204" pitchFamily="34" charset="0"/>
                <a:cs typeface="Arial" panose="020B0604020202020204" pitchFamily="34" charset="0"/>
              </a:rPr>
              <a:t>COSMIC </a:t>
            </a:r>
            <a:r>
              <a:rPr lang="en-US" sz="2000" kern="0" dirty="0" err="1" smtClean="0">
                <a:solidFill>
                  <a:srgbClr val="000000"/>
                </a:solidFill>
                <a:latin typeface="Arial" panose="020B0604020202020204" pitchFamily="34" charset="0"/>
                <a:cs typeface="Arial" panose="020B0604020202020204" pitchFamily="34" charset="0"/>
              </a:rPr>
              <a:t>circos</a:t>
            </a:r>
            <a:r>
              <a:rPr lang="en-US" sz="2000" kern="0" dirty="0" smtClean="0">
                <a:solidFill>
                  <a:srgbClr val="000000"/>
                </a:solidFill>
                <a:latin typeface="Arial" panose="020B0604020202020204" pitchFamily="34" charset="0"/>
                <a:cs typeface="Arial" panose="020B0604020202020204" pitchFamily="34" charset="0"/>
              </a:rPr>
              <a:t> legend</a:t>
            </a:r>
            <a:endParaRPr lang="en-US" sz="20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42161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2657"/>
            <a:ext cx="8229600" cy="1143000"/>
          </a:xfrm>
        </p:spPr>
        <p:txBody>
          <a:bodyPr/>
          <a:lstStyle/>
          <a:p>
            <a:r>
              <a:rPr lang="en-US" dirty="0" smtClean="0">
                <a:solidFill>
                  <a:srgbClr val="C00000"/>
                </a:solidFill>
                <a:latin typeface="Arial" pitchFamily="34" charset="0"/>
                <a:cs typeface="Arial" pitchFamily="34" charset="0"/>
              </a:rPr>
              <a:t>Cancers </a:t>
            </a:r>
            <a:r>
              <a:rPr lang="en-US" i="1" dirty="0" smtClean="0">
                <a:solidFill>
                  <a:srgbClr val="C00000"/>
                </a:solidFill>
                <a:latin typeface="Arial" pitchFamily="34" charset="0"/>
                <a:cs typeface="Arial" pitchFamily="34" charset="0"/>
              </a:rPr>
              <a:t>evolve</a:t>
            </a:r>
          </a:p>
        </p:txBody>
      </p:sp>
      <p:sp>
        <p:nvSpPr>
          <p:cNvPr id="3" name="Text Placeholder 2"/>
          <p:cNvSpPr>
            <a:spLocks noGrp="1"/>
          </p:cNvSpPr>
          <p:nvPr>
            <p:ph type="body" idx="1"/>
          </p:nvPr>
        </p:nvSpPr>
        <p:spPr/>
        <p:txBody>
          <a:bodyPr/>
          <a:lstStyle/>
          <a:p>
            <a:r>
              <a:rPr lang="en-US" sz="2000" dirty="0" smtClean="0">
                <a:latin typeface="Arial" panose="020B0604020202020204" pitchFamily="34" charset="0"/>
                <a:cs typeface="Arial" panose="020B0604020202020204" pitchFamily="34" charset="0"/>
              </a:rPr>
              <a:t>Evolution by natural selection at the organism level - speciation</a:t>
            </a:r>
            <a:endParaRPr lang="en-US" sz="20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3"/>
          </p:nvPr>
        </p:nvSpPr>
        <p:spPr/>
        <p:txBody>
          <a:bodyPr/>
          <a:lstStyle/>
          <a:p>
            <a:r>
              <a:rPr lang="en-US" sz="2000" dirty="0" smtClean="0">
                <a:latin typeface="Arial" panose="020B0604020202020204" pitchFamily="34" charset="0"/>
                <a:cs typeface="Arial" panose="020B0604020202020204" pitchFamily="34" charset="0"/>
              </a:rPr>
              <a:t>Evolution by natural selection at the cellular level inside a multicellular body - cancer</a:t>
            </a:r>
            <a:endParaRPr lang="en-US" sz="2000"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4"/>
          </p:nvPr>
        </p:nvSpPr>
        <p:spPr/>
        <p:txBody>
          <a:bodyPr/>
          <a:lstStyle/>
          <a:p>
            <a:r>
              <a:rPr lang="en-US" sz="2000" dirty="0" smtClean="0">
                <a:latin typeface="Arial" panose="020B0604020202020204" pitchFamily="34" charset="0"/>
                <a:cs typeface="Arial" panose="020B0604020202020204" pitchFamily="34" charset="0"/>
              </a:rPr>
              <a:t>“It is not the strongest </a:t>
            </a:r>
            <a:r>
              <a:rPr lang="en-US" sz="2000" dirty="0" smtClean="0">
                <a:solidFill>
                  <a:srgbClr val="C00000"/>
                </a:solidFill>
                <a:latin typeface="Arial" panose="020B0604020202020204" pitchFamily="34" charset="0"/>
                <a:cs typeface="Arial" panose="020B0604020202020204" pitchFamily="34" charset="0"/>
              </a:rPr>
              <a:t>species</a:t>
            </a:r>
            <a:r>
              <a:rPr lang="en-US" sz="2000" dirty="0" smtClean="0">
                <a:latin typeface="Arial" panose="020B0604020202020204" pitchFamily="34" charset="0"/>
                <a:cs typeface="Arial" panose="020B0604020202020204" pitchFamily="34" charset="0"/>
              </a:rPr>
              <a:t> that survives, nor the most intelligent, </a:t>
            </a:r>
            <a:r>
              <a:rPr lang="en-US" sz="2000" dirty="0" smtClean="0">
                <a:solidFill>
                  <a:srgbClr val="C00000"/>
                </a:solidFill>
                <a:latin typeface="Arial" panose="020B0604020202020204" pitchFamily="34" charset="0"/>
                <a:cs typeface="Arial" panose="020B0604020202020204" pitchFamily="34" charset="0"/>
              </a:rPr>
              <a:t>but the one most responsive to change</a:t>
            </a:r>
            <a:r>
              <a:rPr lang="en-US" sz="2000" dirty="0" smtClean="0">
                <a:latin typeface="Arial" panose="020B0604020202020204" pitchFamily="34" charset="0"/>
                <a:cs typeface="Arial" panose="020B0604020202020204" pitchFamily="34" charset="0"/>
              </a:rPr>
              <a:t>” (Charles Darwin)</a:t>
            </a:r>
          </a:p>
          <a:p>
            <a:r>
              <a:rPr lang="en-US" sz="2000" dirty="0" smtClean="0">
                <a:latin typeface="Arial" panose="020B0604020202020204" pitchFamily="34" charset="0"/>
                <a:cs typeface="Arial" panose="020B0604020202020204" pitchFamily="34" charset="0"/>
              </a:rPr>
              <a:t>“It is not the fastest growing </a:t>
            </a:r>
            <a:r>
              <a:rPr lang="en-US" sz="2000" dirty="0" smtClean="0">
                <a:solidFill>
                  <a:srgbClr val="C00000"/>
                </a:solidFill>
                <a:latin typeface="Arial" panose="020B0604020202020204" pitchFamily="34" charset="0"/>
                <a:cs typeface="Arial" panose="020B0604020202020204" pitchFamily="34" charset="0"/>
              </a:rPr>
              <a:t> cell</a:t>
            </a:r>
            <a:r>
              <a:rPr lang="en-US" sz="2000" dirty="0" smtClean="0">
                <a:latin typeface="Arial" panose="020B0604020202020204" pitchFamily="34" charset="0"/>
                <a:cs typeface="Arial" panose="020B0604020202020204" pitchFamily="34" charset="0"/>
              </a:rPr>
              <a:t> </a:t>
            </a:r>
            <a:r>
              <a:rPr lang="en-US" sz="2000" dirty="0" smtClean="0">
                <a:solidFill>
                  <a:srgbClr val="C00000"/>
                </a:solidFill>
                <a:latin typeface="Arial" panose="020B0604020202020204" pitchFamily="34" charset="0"/>
                <a:cs typeface="Arial" panose="020B0604020202020204" pitchFamily="34" charset="0"/>
              </a:rPr>
              <a:t>clone </a:t>
            </a:r>
            <a:r>
              <a:rPr lang="en-US" sz="2000" dirty="0" smtClean="0">
                <a:latin typeface="Arial" panose="020B0604020202020204" pitchFamily="34" charset="0"/>
                <a:cs typeface="Arial" panose="020B0604020202020204" pitchFamily="34" charset="0"/>
              </a:rPr>
              <a:t>that survives, nor the most useful to the organism, but the one </a:t>
            </a:r>
            <a:r>
              <a:rPr lang="en-US" sz="2000" dirty="0" smtClean="0">
                <a:solidFill>
                  <a:srgbClr val="C00000"/>
                </a:solidFill>
                <a:latin typeface="Arial" panose="020B0604020202020204" pitchFamily="34" charset="0"/>
                <a:cs typeface="Arial" panose="020B0604020202020204" pitchFamily="34" charset="0"/>
              </a:rPr>
              <a:t>most adaptable to change</a:t>
            </a:r>
            <a:r>
              <a:rPr lang="en-US" sz="2000" dirty="0" smtClean="0">
                <a:latin typeface="Arial" panose="020B0604020202020204" pitchFamily="34" charset="0"/>
                <a:cs typeface="Arial" panose="020B0604020202020204" pitchFamily="34" charset="0"/>
              </a:rPr>
              <a:t> (i.e., changing in the body’s environment or therapeutic agents)</a:t>
            </a:r>
            <a:endParaRPr lang="en-US" sz="2000" dirty="0">
              <a:latin typeface="Arial" panose="020B0604020202020204" pitchFamily="34" charset="0"/>
              <a:cs typeface="Arial" panose="020B0604020202020204" pitchFamily="34" charset="0"/>
            </a:endParaRPr>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997756" y="2174875"/>
            <a:ext cx="2959075" cy="3951288"/>
          </a:xfrm>
        </p:spPr>
      </p:pic>
    </p:spTree>
    <p:extLst>
      <p:ext uri="{BB962C8B-B14F-4D97-AF65-F5344CB8AC3E}">
        <p14:creationId xmlns:p14="http://schemas.microsoft.com/office/powerpoint/2010/main" xmlns="" val="4187098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7" name="Picture 69" descr="nrg3317-f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969963"/>
            <a:ext cx="6400800" cy="49180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txBox="1">
            <a:spLocks noChangeArrowheads="1"/>
          </p:cNvSpPr>
          <p:nvPr/>
        </p:nvSpPr>
        <p:spPr bwMode="auto">
          <a:xfrm>
            <a:off x="457200" y="-3265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kern="0" dirty="0" smtClean="0">
                <a:solidFill>
                  <a:srgbClr val="C00000"/>
                </a:solidFill>
                <a:latin typeface="Arial" pitchFamily="34" charset="0"/>
                <a:cs typeface="Arial" pitchFamily="34" charset="0"/>
              </a:rPr>
              <a:t>Evolution requires mutation</a:t>
            </a:r>
            <a:endParaRPr lang="en-US" i="1" kern="0" dirty="0" smtClean="0">
              <a:solidFill>
                <a:srgbClr val="C00000"/>
              </a:solidFill>
              <a:latin typeface="Arial" pitchFamily="34" charset="0"/>
              <a:cs typeface="Arial" pitchFamily="34" charset="0"/>
            </a:endParaRPr>
          </a:p>
        </p:txBody>
      </p:sp>
      <p:sp>
        <p:nvSpPr>
          <p:cNvPr id="4" name="TextBox 3"/>
          <p:cNvSpPr txBox="1"/>
          <p:nvPr/>
        </p:nvSpPr>
        <p:spPr>
          <a:xfrm>
            <a:off x="1524000" y="6209393"/>
            <a:ext cx="4895123" cy="523220"/>
          </a:xfrm>
          <a:prstGeom prst="rect">
            <a:avLst/>
          </a:prstGeom>
          <a:noFill/>
        </p:spPr>
        <p:txBody>
          <a:bodyPr wrap="none" rtlCol="0">
            <a:spAutoFit/>
          </a:bodyPr>
          <a:lstStyle/>
          <a:p>
            <a:pPr eaLnBrk="0" fontAlgn="base" hangingPunct="0">
              <a:spcBef>
                <a:spcPct val="0"/>
              </a:spcBef>
              <a:spcAft>
                <a:spcPct val="0"/>
              </a:spcAft>
            </a:pPr>
            <a:r>
              <a:rPr lang="en-US" sz="1400" dirty="0">
                <a:solidFill>
                  <a:srgbClr val="000000"/>
                </a:solidFill>
                <a:latin typeface="Arial" panose="020B0604020202020204" pitchFamily="34" charset="0"/>
                <a:cs typeface="Arial" panose="020B0604020202020204" pitchFamily="34" charset="0"/>
                <a:hlinkClick r:id="rId3"/>
              </a:rPr>
              <a:t>http://www.nature.com/nrg/journal/v13/n11/full/nrg3317.html</a:t>
            </a:r>
            <a:endParaRPr lang="en-US" sz="1400"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US" sz="1400" dirty="0">
                <a:solidFill>
                  <a:srgbClr val="000000"/>
                </a:solidFill>
                <a:latin typeface="Arial" panose="020B0604020202020204" pitchFamily="34" charset="0"/>
                <a:cs typeface="Arial" panose="020B0604020202020204" pitchFamily="34" charset="0"/>
              </a:rPr>
              <a:t>Yates and Campbell, Nature Reviews Genetics 2012</a:t>
            </a:r>
          </a:p>
        </p:txBody>
      </p:sp>
    </p:spTree>
    <p:extLst>
      <p:ext uri="{BB962C8B-B14F-4D97-AF65-F5344CB8AC3E}">
        <p14:creationId xmlns:p14="http://schemas.microsoft.com/office/powerpoint/2010/main" xmlns="" val="26068800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7" name="Picture 69" descr="nrg3317-f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6400" y="1110343"/>
            <a:ext cx="5791200" cy="50990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txBox="1">
            <a:spLocks noChangeArrowheads="1"/>
          </p:cNvSpPr>
          <p:nvPr/>
        </p:nvSpPr>
        <p:spPr bwMode="auto">
          <a:xfrm>
            <a:off x="457200" y="-3265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i="1" kern="0" dirty="0" smtClean="0">
                <a:solidFill>
                  <a:srgbClr val="C00000"/>
                </a:solidFill>
                <a:latin typeface="Arial" pitchFamily="34" charset="0"/>
                <a:cs typeface="Arial" pitchFamily="34" charset="0"/>
              </a:rPr>
              <a:t>And</a:t>
            </a:r>
            <a:r>
              <a:rPr lang="en-US" kern="0" dirty="0" smtClean="0">
                <a:solidFill>
                  <a:srgbClr val="C00000"/>
                </a:solidFill>
                <a:latin typeface="Arial" pitchFamily="34" charset="0"/>
                <a:cs typeface="Arial" pitchFamily="34" charset="0"/>
              </a:rPr>
              <a:t> Natural Selection</a:t>
            </a:r>
            <a:endParaRPr lang="en-US" i="1" kern="0" dirty="0" smtClean="0">
              <a:solidFill>
                <a:srgbClr val="C00000"/>
              </a:solidFill>
              <a:latin typeface="Arial" pitchFamily="34" charset="0"/>
              <a:cs typeface="Arial" pitchFamily="34" charset="0"/>
            </a:endParaRPr>
          </a:p>
        </p:txBody>
      </p:sp>
      <p:sp>
        <p:nvSpPr>
          <p:cNvPr id="2" name="TextBox 1"/>
          <p:cNvSpPr txBox="1"/>
          <p:nvPr/>
        </p:nvSpPr>
        <p:spPr>
          <a:xfrm>
            <a:off x="1524000" y="6209393"/>
            <a:ext cx="4895123" cy="523220"/>
          </a:xfrm>
          <a:prstGeom prst="rect">
            <a:avLst/>
          </a:prstGeom>
          <a:noFill/>
        </p:spPr>
        <p:txBody>
          <a:bodyPr wrap="none" rtlCol="0">
            <a:spAutoFit/>
          </a:bodyPr>
          <a:lstStyle/>
          <a:p>
            <a:pPr eaLnBrk="0" fontAlgn="base" hangingPunct="0">
              <a:spcBef>
                <a:spcPct val="0"/>
              </a:spcBef>
              <a:spcAft>
                <a:spcPct val="0"/>
              </a:spcAft>
            </a:pPr>
            <a:r>
              <a:rPr lang="en-US" sz="1400" dirty="0">
                <a:solidFill>
                  <a:srgbClr val="000000"/>
                </a:solidFill>
                <a:latin typeface="Arial" panose="020B0604020202020204" pitchFamily="34" charset="0"/>
                <a:cs typeface="Arial" panose="020B0604020202020204" pitchFamily="34" charset="0"/>
                <a:hlinkClick r:id="rId3"/>
              </a:rPr>
              <a:t>http://www.nature.com/nrg/journal/v13/n11/full/nrg3317.html</a:t>
            </a:r>
            <a:endParaRPr lang="en-US" sz="1400"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US" sz="1400" dirty="0">
                <a:solidFill>
                  <a:srgbClr val="000000"/>
                </a:solidFill>
                <a:latin typeface="Arial" panose="020B0604020202020204" pitchFamily="34" charset="0"/>
                <a:cs typeface="Arial" panose="020B0604020202020204" pitchFamily="34" charset="0"/>
              </a:rPr>
              <a:t>Yates and Campbell, Nature Reviews Genetics 2012</a:t>
            </a:r>
          </a:p>
        </p:txBody>
      </p:sp>
    </p:spTree>
    <p:extLst>
      <p:ext uri="{BB962C8B-B14F-4D97-AF65-F5344CB8AC3E}">
        <p14:creationId xmlns:p14="http://schemas.microsoft.com/office/powerpoint/2010/main" xmlns="" val="2767979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Arial" pitchFamily="34" charset="0"/>
                <a:cs typeface="Arial" pitchFamily="34" charset="0"/>
              </a:rPr>
              <a:t>Course outline</a:t>
            </a:r>
            <a:endParaRPr lang="en-US" dirty="0">
              <a:solidFill>
                <a:srgbClr val="C00000"/>
              </a:solidFill>
              <a:latin typeface="Arial" pitchFamily="34" charset="0"/>
              <a:cs typeface="Arial" pitchFamily="34" charset="0"/>
            </a:endParaRPr>
          </a:p>
        </p:txBody>
      </p:sp>
      <p:sp>
        <p:nvSpPr>
          <p:cNvPr id="3" name="Content Placeholder 2"/>
          <p:cNvSpPr>
            <a:spLocks noGrp="1"/>
          </p:cNvSpPr>
          <p:nvPr>
            <p:ph idx="1"/>
          </p:nvPr>
        </p:nvSpPr>
        <p:spPr/>
        <p:txBody>
          <a:bodyPr/>
          <a:lstStyle/>
          <a:p>
            <a:pPr marL="971550" lvl="1" indent="-514350" fontAlgn="t">
              <a:spcAft>
                <a:spcPct val="30000"/>
              </a:spcAft>
              <a:buFont typeface="+mj-lt"/>
              <a:buAutoNum type="arabicPeriod"/>
            </a:pPr>
            <a:r>
              <a:rPr lang="en-US" sz="2000" dirty="0" smtClean="0">
                <a:latin typeface="Arial" panose="020B0604020202020204" pitchFamily="34" charset="0"/>
                <a:cs typeface="Arial" panose="020B0604020202020204" pitchFamily="34" charset="0"/>
              </a:rPr>
              <a:t>The Selfish Cell: Darwin and Cancer</a:t>
            </a:r>
          </a:p>
          <a:p>
            <a:pPr marL="971550" lvl="1" indent="-514350" fontAlgn="t">
              <a:spcAft>
                <a:spcPct val="30000"/>
              </a:spcAft>
              <a:buFont typeface="+mj-lt"/>
              <a:buAutoNum type="arabicPeriod"/>
            </a:pPr>
            <a:r>
              <a:rPr lang="en-US" sz="2000" dirty="0" smtClean="0">
                <a:latin typeface="Arial" panose="020B0604020202020204" pitchFamily="34" charset="0"/>
                <a:cs typeface="Arial" panose="020B0604020202020204" pitchFamily="34" charset="0"/>
              </a:rPr>
              <a:t>Partners in Crime 1: Tumor Suppressors</a:t>
            </a:r>
          </a:p>
          <a:p>
            <a:pPr marL="971550" lvl="1" indent="-514350" fontAlgn="t">
              <a:spcAft>
                <a:spcPct val="30000"/>
              </a:spcAft>
              <a:buFont typeface="+mj-lt"/>
              <a:buAutoNum type="arabicPeriod"/>
            </a:pPr>
            <a:r>
              <a:rPr lang="en-US" sz="2000" dirty="0" smtClean="0">
                <a:latin typeface="Arial" panose="020B0604020202020204" pitchFamily="34" charset="0"/>
                <a:cs typeface="Arial" panose="020B0604020202020204" pitchFamily="34" charset="0"/>
              </a:rPr>
              <a:t>Partners in Crime 2: Oncogenes, Enablers and Turncoats</a:t>
            </a:r>
          </a:p>
          <a:p>
            <a:pPr marL="971550" lvl="1" indent="-514350" fontAlgn="t">
              <a:spcAft>
                <a:spcPct val="30000"/>
              </a:spcAft>
              <a:buFont typeface="+mj-lt"/>
              <a:buAutoNum type="arabicPeriod"/>
            </a:pPr>
            <a:r>
              <a:rPr lang="en-US" sz="2000" dirty="0" smtClean="0">
                <a:latin typeface="Arial" panose="020B0604020202020204" pitchFamily="34" charset="0"/>
                <a:cs typeface="Arial" panose="020B0604020202020204" pitchFamily="34" charset="0"/>
              </a:rPr>
              <a:t>The Piano and the Pianist: genes, environment and bad luck</a:t>
            </a:r>
          </a:p>
          <a:p>
            <a:pPr marL="971550" lvl="1" indent="-514350" fontAlgn="t">
              <a:spcAft>
                <a:spcPct val="30000"/>
              </a:spcAft>
              <a:buFont typeface="+mj-lt"/>
              <a:buAutoNum type="arabicPeriod"/>
            </a:pPr>
            <a:r>
              <a:rPr lang="en-US" sz="2000" dirty="0" smtClean="0">
                <a:latin typeface="Arial" panose="020B0604020202020204" pitchFamily="34" charset="0"/>
                <a:cs typeface="Arial" panose="020B0604020202020204" pitchFamily="34" charset="0"/>
              </a:rPr>
              <a:t>The Godfather: how cancers escape the immune police and what to do about it</a:t>
            </a:r>
          </a:p>
          <a:p>
            <a:pPr marL="971550" lvl="1" indent="-514350" fontAlgn="t">
              <a:spcAft>
                <a:spcPct val="30000"/>
              </a:spcAft>
              <a:buFont typeface="+mj-lt"/>
              <a:buAutoNum type="arabicPeriod"/>
            </a:pPr>
            <a:r>
              <a:rPr lang="en-US" sz="2000" dirty="0" smtClean="0">
                <a:latin typeface="Arial" panose="020B0604020202020204" pitchFamily="34" charset="0"/>
                <a:cs typeface="Arial" panose="020B0604020202020204" pitchFamily="34" charset="0"/>
              </a:rPr>
              <a:t>Goodbye magic bullet: cancer therapeutics in the era of precision medicine</a:t>
            </a:r>
          </a:p>
        </p:txBody>
      </p:sp>
    </p:spTree>
    <p:extLst>
      <p:ext uri="{BB962C8B-B14F-4D97-AF65-F5344CB8AC3E}">
        <p14:creationId xmlns:p14="http://schemas.microsoft.com/office/powerpoint/2010/main" xmlns="" val="41624282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 y="-3265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sz="2800" kern="0" dirty="0" smtClean="0">
                <a:solidFill>
                  <a:srgbClr val="C00000"/>
                </a:solidFill>
                <a:latin typeface="Arial" pitchFamily="34" charset="0"/>
                <a:cs typeface="Arial" pitchFamily="34" charset="0"/>
              </a:rPr>
              <a:t>New potential driver mutations arise in recurrent tumors</a:t>
            </a:r>
            <a:endParaRPr lang="en-US" sz="2800" i="1" kern="0" dirty="0" smtClean="0">
              <a:solidFill>
                <a:srgbClr val="C00000"/>
              </a:solidFill>
              <a:latin typeface="Arial" pitchFamily="34" charset="0"/>
              <a:cs typeface="Arial" pitchFamily="34" charset="0"/>
            </a:endParaRPr>
          </a:p>
        </p:txBody>
      </p:sp>
      <p:grpSp>
        <p:nvGrpSpPr>
          <p:cNvPr id="5" name="Group 7"/>
          <p:cNvGrpSpPr>
            <a:grpSpLocks noChangeAspect="1"/>
          </p:cNvGrpSpPr>
          <p:nvPr/>
        </p:nvGrpSpPr>
        <p:grpSpPr bwMode="auto">
          <a:xfrm>
            <a:off x="114300" y="914400"/>
            <a:ext cx="8915400" cy="5862076"/>
            <a:chOff x="10538419" y="1874757"/>
            <a:chExt cx="9102038" cy="4710608"/>
          </a:xfrm>
        </p:grpSpPr>
        <p:pic>
          <p:nvPicPr>
            <p:cNvPr id="6" name="officeArt object"/>
            <p:cNvPicPr>
              <a:picLocks noChangeAspect="1"/>
            </p:cNvPicPr>
            <p:nvPr/>
          </p:nvPicPr>
          <p:blipFill>
            <a:blip r:embed="rId2" cstate="print">
              <a:extLst>
                <a:ext uri="{28A0092B-C50C-407E-A947-70E740481C1C}">
                  <a14:useLocalDpi xmlns:a14="http://schemas.microsoft.com/office/drawing/2010/main" xmlns="" val="0"/>
                </a:ext>
              </a:extLst>
            </a:blip>
            <a:srcRect t="9445"/>
            <a:stretch>
              <a:fillRect/>
            </a:stretch>
          </p:blipFill>
          <p:spPr bwMode="auto">
            <a:xfrm>
              <a:off x="11005191" y="1874757"/>
              <a:ext cx="8376160" cy="398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7" name="Text Box 12"/>
            <p:cNvSpPr txBox="1">
              <a:spLocks noChangeArrowheads="1"/>
            </p:cNvSpPr>
            <p:nvPr/>
          </p:nvSpPr>
          <p:spPr bwMode="auto">
            <a:xfrm>
              <a:off x="10538419" y="5645545"/>
              <a:ext cx="9102038" cy="939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2665413">
                <a:defRPr sz="5200">
                  <a:solidFill>
                    <a:schemeClr val="tx1"/>
                  </a:solidFill>
                  <a:latin typeface="Arial" panose="020B0604020202020204" pitchFamily="34" charset="0"/>
                  <a:ea typeface="MS PGothic" panose="020B0600070205080204" pitchFamily="34" charset="-128"/>
                </a:defRPr>
              </a:lvl1pPr>
              <a:lvl2pPr marL="742950" indent="-285750" defTabSz="2665413">
                <a:defRPr sz="5200">
                  <a:solidFill>
                    <a:schemeClr val="tx1"/>
                  </a:solidFill>
                  <a:latin typeface="Arial" panose="020B0604020202020204" pitchFamily="34" charset="0"/>
                  <a:ea typeface="MS PGothic" panose="020B0600070205080204" pitchFamily="34" charset="-128"/>
                </a:defRPr>
              </a:lvl2pPr>
              <a:lvl3pPr marL="1143000" indent="-228600" defTabSz="2665413">
                <a:defRPr sz="5200">
                  <a:solidFill>
                    <a:schemeClr val="tx1"/>
                  </a:solidFill>
                  <a:latin typeface="Arial" panose="020B0604020202020204" pitchFamily="34" charset="0"/>
                  <a:ea typeface="MS PGothic" panose="020B0600070205080204" pitchFamily="34" charset="-128"/>
                </a:defRPr>
              </a:lvl3pPr>
              <a:lvl4pPr marL="1600200" indent="-228600" defTabSz="2665413">
                <a:defRPr sz="5200">
                  <a:solidFill>
                    <a:schemeClr val="tx1"/>
                  </a:solidFill>
                  <a:latin typeface="Arial" panose="020B0604020202020204" pitchFamily="34" charset="0"/>
                  <a:ea typeface="MS PGothic" panose="020B0600070205080204" pitchFamily="34" charset="-128"/>
                </a:defRPr>
              </a:lvl4pPr>
              <a:lvl5pPr marL="2057400" indent="-228600" defTabSz="2665413">
                <a:defRPr sz="5200">
                  <a:solidFill>
                    <a:schemeClr val="tx1"/>
                  </a:solidFill>
                  <a:latin typeface="Arial" panose="020B0604020202020204" pitchFamily="34" charset="0"/>
                  <a:ea typeface="MS PGothic" panose="020B0600070205080204" pitchFamily="34" charset="-128"/>
                </a:defRPr>
              </a:lvl5pPr>
              <a:lvl6pPr marL="2514600" indent="-228600" defTabSz="2665413"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6pPr>
              <a:lvl7pPr marL="2971800" indent="-228600" defTabSz="2665413"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7pPr>
              <a:lvl8pPr marL="3429000" indent="-228600" defTabSz="2665413"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8pPr>
              <a:lvl9pPr marL="3886200" indent="-228600" defTabSz="2665413" eaLnBrk="0" fontAlgn="base" hangingPunct="0">
                <a:spcBef>
                  <a:spcPct val="0"/>
                </a:spcBef>
                <a:spcAft>
                  <a:spcPct val="0"/>
                </a:spcAft>
                <a:defRPr sz="52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US" altLang="en-US" sz="1400" b="1" dirty="0">
                  <a:solidFill>
                    <a:srgbClr val="000000"/>
                  </a:solidFill>
                </a:rPr>
                <a:t>Figure 1:</a:t>
              </a:r>
              <a:r>
                <a:rPr lang="en-US" altLang="en-US" sz="1400" dirty="0">
                  <a:solidFill>
                    <a:srgbClr val="000000"/>
                  </a:solidFill>
                </a:rPr>
                <a:t> High-confidence (red) and low-confidence (orange) potential drivers identified as described in the Results section. Mutations present in the COSMIC database are labeled with asterisks. Primary pathways associated with genes are color-coded on the Y axis. Pathway assignment was based on Gene Ontology supplemented by individual </a:t>
              </a:r>
              <a:r>
                <a:rPr lang="en-US" altLang="en-US" sz="1400" dirty="0" err="1">
                  <a:solidFill>
                    <a:srgbClr val="000000"/>
                  </a:solidFill>
                </a:rPr>
                <a:t>PathCards</a:t>
              </a:r>
              <a:r>
                <a:rPr lang="en-US" altLang="en-US" sz="1400" dirty="0">
                  <a:solidFill>
                    <a:srgbClr val="000000"/>
                  </a:solidFill>
                </a:rPr>
                <a:t>  searches (</a:t>
              </a:r>
              <a:r>
                <a:rPr lang="en-US" altLang="en-US" sz="1400" dirty="0">
                  <a:solidFill>
                    <a:srgbClr val="000000"/>
                  </a:solidFill>
                  <a:hlinkClick r:id="rId3"/>
                </a:rPr>
                <a:t>http://pathcards.genecards.org/</a:t>
              </a:r>
              <a:r>
                <a:rPr lang="en-US" altLang="en-US" sz="1400" dirty="0">
                  <a:solidFill>
                    <a:srgbClr val="000000"/>
                  </a:solidFill>
                </a:rPr>
                <a:t>) for each gene</a:t>
              </a:r>
              <a:r>
                <a:rPr lang="en-US" altLang="en-US" sz="1400" dirty="0" smtClean="0">
                  <a:solidFill>
                    <a:srgbClr val="000000"/>
                  </a:solidFill>
                </a:rPr>
                <a:t>. Pannuti et al, in preparation, 2016</a:t>
              </a:r>
              <a:endParaRPr lang="en-US" altLang="en-US" sz="1400" dirty="0">
                <a:solidFill>
                  <a:srgbClr val="000000"/>
                </a:solidFill>
              </a:endParaRPr>
            </a:p>
          </p:txBody>
        </p:sp>
      </p:grpSp>
    </p:spTree>
    <p:extLst>
      <p:ext uri="{BB962C8B-B14F-4D97-AF65-F5344CB8AC3E}">
        <p14:creationId xmlns:p14="http://schemas.microsoft.com/office/powerpoint/2010/main" xmlns="" val="4224104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95300" y="304800"/>
            <a:ext cx="8153400" cy="1143000"/>
          </a:xfrm>
        </p:spPr>
        <p:txBody>
          <a:bodyPr/>
          <a:lstStyle/>
          <a:p>
            <a:r>
              <a:rPr lang="en-US" dirty="0" smtClean="0">
                <a:solidFill>
                  <a:srgbClr val="C00000"/>
                </a:solidFill>
                <a:latin typeface="Arial" pitchFamily="34" charset="0"/>
                <a:cs typeface="Arial" pitchFamily="34" charset="0"/>
              </a:rPr>
              <a:t>A moving target</a:t>
            </a:r>
          </a:p>
        </p:txBody>
      </p:sp>
      <p:sp>
        <p:nvSpPr>
          <p:cNvPr id="16387" name="Rectangle 3"/>
          <p:cNvSpPr>
            <a:spLocks noGrp="1" noChangeArrowheads="1"/>
          </p:cNvSpPr>
          <p:nvPr>
            <p:ph type="body" idx="1"/>
          </p:nvPr>
        </p:nvSpPr>
        <p:spPr>
          <a:xfrm>
            <a:off x="685800" y="1767840"/>
            <a:ext cx="7772400" cy="4114800"/>
          </a:xfrm>
        </p:spPr>
        <p:txBody>
          <a:bodyPr/>
          <a:lstStyle/>
          <a:p>
            <a:r>
              <a:rPr lang="en-US" sz="2800" dirty="0" smtClean="0">
                <a:latin typeface="Arial" pitchFamily="34" charset="0"/>
                <a:cs typeface="Arial" pitchFamily="34" charset="0"/>
              </a:rPr>
              <a:t>So, when we describe a cancer, what we are really dealing with is </a:t>
            </a:r>
            <a:r>
              <a:rPr lang="en-US" sz="2800" dirty="0" smtClean="0">
                <a:solidFill>
                  <a:srgbClr val="3333CC"/>
                </a:solidFill>
                <a:latin typeface="Arial" pitchFamily="34" charset="0"/>
                <a:cs typeface="Arial" pitchFamily="34" charset="0"/>
              </a:rPr>
              <a:t>a population of rogue cells that keep changing and evolving in time,</a:t>
            </a:r>
            <a:r>
              <a:rPr lang="en-US" sz="2800" dirty="0" smtClean="0">
                <a:latin typeface="Arial" pitchFamily="34" charset="0"/>
                <a:cs typeface="Arial" pitchFamily="34" charset="0"/>
              </a:rPr>
              <a:t> and can select cell clones that are resistant to treatment, very much like an infectious agent.</a:t>
            </a:r>
          </a:p>
          <a:p>
            <a:r>
              <a:rPr lang="en-US" sz="2800" dirty="0" smtClean="0">
                <a:solidFill>
                  <a:schemeClr val="accent2"/>
                </a:solidFill>
                <a:latin typeface="Arial" pitchFamily="34" charset="0"/>
                <a:cs typeface="Arial" pitchFamily="34" charset="0"/>
              </a:rPr>
              <a:t>This is why a single cure is a utopia</a:t>
            </a:r>
            <a:r>
              <a:rPr lang="en-US" sz="2800" dirty="0" smtClean="0">
                <a:latin typeface="Arial" pitchFamily="34" charset="0"/>
                <a:cs typeface="Arial" pitchFamily="34" charset="0"/>
              </a:rPr>
              <a:t>. The best way to attack a cancer is from multiple sides at the same time, just like we do with antibiotic therapy, and/or adapting treatment to the evolution of disease.</a:t>
            </a:r>
          </a:p>
        </p:txBody>
      </p:sp>
    </p:spTree>
    <p:extLst>
      <p:ext uri="{BB962C8B-B14F-4D97-AF65-F5344CB8AC3E}">
        <p14:creationId xmlns:p14="http://schemas.microsoft.com/office/powerpoint/2010/main" xmlns="" val="4090087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95300" y="304800"/>
            <a:ext cx="8153400" cy="1143000"/>
          </a:xfrm>
        </p:spPr>
        <p:txBody>
          <a:bodyPr/>
          <a:lstStyle/>
          <a:p>
            <a:r>
              <a:rPr lang="en-US" dirty="0" smtClean="0">
                <a:solidFill>
                  <a:srgbClr val="C00000"/>
                </a:solidFill>
                <a:latin typeface="Arial" pitchFamily="34" charset="0"/>
                <a:cs typeface="Arial" pitchFamily="34" charset="0"/>
              </a:rPr>
              <a:t>Coalitions of clones!</a:t>
            </a:r>
          </a:p>
        </p:txBody>
      </p:sp>
      <p:sp>
        <p:nvSpPr>
          <p:cNvPr id="16387" name="Rectangle 3"/>
          <p:cNvSpPr>
            <a:spLocks noGrp="1" noChangeArrowheads="1"/>
          </p:cNvSpPr>
          <p:nvPr>
            <p:ph type="body" idx="1"/>
          </p:nvPr>
        </p:nvSpPr>
        <p:spPr>
          <a:xfrm>
            <a:off x="685800" y="1463040"/>
            <a:ext cx="7772400" cy="4114800"/>
          </a:xfrm>
        </p:spPr>
        <p:txBody>
          <a:bodyPr/>
          <a:lstStyle/>
          <a:p>
            <a:r>
              <a:rPr lang="en-US" sz="2800" dirty="0" smtClean="0">
                <a:latin typeface="Arial" pitchFamily="34" charset="0"/>
                <a:cs typeface="Arial" pitchFamily="34" charset="0"/>
              </a:rPr>
              <a:t>Advanced tumors are </a:t>
            </a:r>
            <a:r>
              <a:rPr lang="en-US" sz="2800" dirty="0" smtClean="0">
                <a:solidFill>
                  <a:srgbClr val="3333CC"/>
                </a:solidFill>
                <a:latin typeface="Arial" pitchFamily="34" charset="0"/>
                <a:cs typeface="Arial" pitchFamily="34" charset="0"/>
              </a:rPr>
              <a:t>heterogeneous. They can contain multiple clonal populations.</a:t>
            </a:r>
          </a:p>
          <a:p>
            <a:r>
              <a:rPr lang="en-US" sz="2800" dirty="0" smtClean="0">
                <a:latin typeface="Arial" pitchFamily="34" charset="0"/>
                <a:cs typeface="Arial" pitchFamily="34" charset="0"/>
              </a:rPr>
              <a:t>Different cell clones within a </a:t>
            </a:r>
            <a:r>
              <a:rPr lang="en-US" sz="2800" dirty="0" smtClean="0">
                <a:solidFill>
                  <a:srgbClr val="3333CC"/>
                </a:solidFill>
                <a:latin typeface="Arial" pitchFamily="34" charset="0"/>
                <a:cs typeface="Arial" pitchFamily="34" charset="0"/>
              </a:rPr>
              <a:t>cancer can work together</a:t>
            </a:r>
            <a:r>
              <a:rPr lang="en-US" sz="2800" dirty="0" smtClean="0">
                <a:latin typeface="Arial" pitchFamily="34" charset="0"/>
                <a:cs typeface="Arial" pitchFamily="34" charset="0"/>
              </a:rPr>
              <a:t> to promote tumor growth</a:t>
            </a:r>
          </a:p>
          <a:p>
            <a:r>
              <a:rPr lang="en-US" sz="2800" dirty="0" smtClean="0">
                <a:latin typeface="Arial" pitchFamily="34" charset="0"/>
                <a:cs typeface="Arial" pitchFamily="34" charset="0"/>
              </a:rPr>
              <a:t>A complete cure would require identifying individual clones and targeting clones necessary for tumor growth</a:t>
            </a:r>
          </a:p>
          <a:p>
            <a:r>
              <a:rPr lang="en-US" sz="2800" dirty="0" smtClean="0">
                <a:latin typeface="Arial" pitchFamily="34" charset="0"/>
                <a:cs typeface="Arial" pitchFamily="34" charset="0"/>
              </a:rPr>
              <a:t>To test different clones, it is possible to isolate them ex vivo and implant them in nude mice OR produce ex vivo spheroids that maintain </a:t>
            </a:r>
            <a:r>
              <a:rPr lang="en-US" sz="2800" dirty="0" err="1" smtClean="0">
                <a:latin typeface="Arial" pitchFamily="34" charset="0"/>
                <a:cs typeface="Arial" pitchFamily="34" charset="0"/>
              </a:rPr>
              <a:t>clonality</a:t>
            </a:r>
            <a:r>
              <a:rPr lang="en-US" sz="2800" dirty="0" smtClean="0">
                <a:latin typeface="Arial" pitchFamily="34" charset="0"/>
                <a:cs typeface="Arial" pitchFamily="34" charset="0"/>
              </a:rPr>
              <a:t> (for some time)</a:t>
            </a:r>
          </a:p>
        </p:txBody>
      </p:sp>
    </p:spTree>
    <p:extLst>
      <p:ext uri="{BB962C8B-B14F-4D97-AF65-F5344CB8AC3E}">
        <p14:creationId xmlns:p14="http://schemas.microsoft.com/office/powerpoint/2010/main" xmlns="" val="42355687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D:\kuloth\2015\04-June\25-06-2015\nrc_aop\slides_img\nrc3971-f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1489075"/>
            <a:ext cx="6858000" cy="387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295400" y="5791200"/>
            <a:ext cx="5468035" cy="954107"/>
          </a:xfrm>
          <a:prstGeom prst="rect">
            <a:avLst/>
          </a:prstGeom>
          <a:noFill/>
        </p:spPr>
        <p:txBody>
          <a:bodyPr wrap="none" rtlCol="0">
            <a:spAutoFit/>
          </a:bodyPr>
          <a:lstStyle/>
          <a:p>
            <a:pPr eaLnBrk="0" fontAlgn="base" hangingPunct="0">
              <a:spcBef>
                <a:spcPct val="0"/>
              </a:spcBef>
              <a:spcAft>
                <a:spcPct val="0"/>
              </a:spcAft>
            </a:pPr>
            <a:r>
              <a:rPr lang="en-US" sz="1600" dirty="0" err="1">
                <a:solidFill>
                  <a:srgbClr val="000000"/>
                </a:solidFill>
                <a:latin typeface="Arial" panose="020B0604020202020204" pitchFamily="34" charset="0"/>
                <a:cs typeface="Arial" panose="020B0604020202020204" pitchFamily="34" charset="0"/>
              </a:rPr>
              <a:t>Tabassum</a:t>
            </a:r>
            <a:r>
              <a:rPr lang="en-US" sz="1600" dirty="0">
                <a:solidFill>
                  <a:srgbClr val="000000"/>
                </a:solidFill>
                <a:latin typeface="Arial" panose="020B0604020202020204" pitchFamily="34" charset="0"/>
                <a:cs typeface="Arial" panose="020B0604020202020204" pitchFamily="34" charset="0"/>
              </a:rPr>
              <a:t> and </a:t>
            </a:r>
            <a:r>
              <a:rPr lang="en-US" sz="1600" dirty="0" err="1">
                <a:solidFill>
                  <a:srgbClr val="000000"/>
                </a:solidFill>
                <a:latin typeface="Arial" panose="020B0604020202020204" pitchFamily="34" charset="0"/>
                <a:cs typeface="Arial" panose="020B0604020202020204" pitchFamily="34" charset="0"/>
              </a:rPr>
              <a:t>Polyak</a:t>
            </a:r>
            <a:r>
              <a:rPr lang="en-US" sz="1600" dirty="0">
                <a:solidFill>
                  <a:srgbClr val="000000"/>
                </a:solidFill>
                <a:latin typeface="Arial" panose="020B0604020202020204" pitchFamily="34" charset="0"/>
                <a:cs typeface="Arial" panose="020B0604020202020204" pitchFamily="34" charset="0"/>
              </a:rPr>
              <a:t>, 2015</a:t>
            </a:r>
          </a:p>
          <a:p>
            <a:pPr eaLnBrk="0" fontAlgn="base" hangingPunct="0">
              <a:spcBef>
                <a:spcPct val="0"/>
              </a:spcBef>
              <a:spcAft>
                <a:spcPct val="0"/>
              </a:spcAft>
            </a:pPr>
            <a:r>
              <a:rPr lang="en-US" sz="1600" dirty="0">
                <a:solidFill>
                  <a:srgbClr val="000000"/>
                </a:solidFill>
                <a:latin typeface="Arial" panose="020B0604020202020204" pitchFamily="34" charset="0"/>
                <a:cs typeface="Arial" panose="020B0604020202020204" pitchFamily="34" charset="0"/>
                <a:hlinkClick r:id="rId3"/>
              </a:rPr>
              <a:t>http://www.nature.com/nrc/journal/v15/n8/full/nrc3971.html</a:t>
            </a:r>
            <a:endParaRPr lang="en-US" sz="1600"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sz="2400" dirty="0">
              <a:solidFill>
                <a:srgbClr val="000000"/>
              </a:solidFill>
            </a:endParaRPr>
          </a:p>
        </p:txBody>
      </p:sp>
      <p:sp>
        <p:nvSpPr>
          <p:cNvPr id="4" name="Rectangle 2"/>
          <p:cNvSpPr txBox="1">
            <a:spLocks noChangeArrowheads="1"/>
          </p:cNvSpPr>
          <p:nvPr/>
        </p:nvSpPr>
        <p:spPr bwMode="auto">
          <a:xfrm>
            <a:off x="304800" y="346075"/>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kern="0" dirty="0" smtClean="0">
                <a:solidFill>
                  <a:srgbClr val="C00000"/>
                </a:solidFill>
                <a:latin typeface="Arial" pitchFamily="34" charset="0"/>
                <a:cs typeface="Arial" pitchFamily="34" charset="0"/>
              </a:rPr>
              <a:t>Divide and conquer</a:t>
            </a:r>
          </a:p>
        </p:txBody>
      </p:sp>
    </p:spTree>
    <p:extLst>
      <p:ext uri="{BB962C8B-B14F-4D97-AF65-F5344CB8AC3E}">
        <p14:creationId xmlns:p14="http://schemas.microsoft.com/office/powerpoint/2010/main" xmlns="" val="2086515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95300" y="0"/>
            <a:ext cx="8153400" cy="1143000"/>
          </a:xfrm>
        </p:spPr>
        <p:txBody>
          <a:bodyPr/>
          <a:lstStyle/>
          <a:p>
            <a:r>
              <a:rPr lang="en-US" dirty="0" smtClean="0">
                <a:solidFill>
                  <a:srgbClr val="C00000"/>
                </a:solidFill>
                <a:latin typeface="Arial" pitchFamily="34" charset="0"/>
                <a:cs typeface="Arial" pitchFamily="34" charset="0"/>
              </a:rPr>
              <a:t>Know thy enemy</a:t>
            </a:r>
          </a:p>
        </p:txBody>
      </p:sp>
      <p:sp>
        <p:nvSpPr>
          <p:cNvPr id="16387" name="Rectangle 3"/>
          <p:cNvSpPr>
            <a:spLocks noGrp="1" noChangeArrowheads="1"/>
          </p:cNvSpPr>
          <p:nvPr>
            <p:ph type="body" idx="1"/>
          </p:nvPr>
        </p:nvSpPr>
        <p:spPr>
          <a:xfrm>
            <a:off x="685800" y="1158240"/>
            <a:ext cx="7772400" cy="4114800"/>
          </a:xfrm>
        </p:spPr>
        <p:txBody>
          <a:bodyPr/>
          <a:lstStyle/>
          <a:p>
            <a:r>
              <a:rPr lang="en-US" sz="2800" dirty="0" smtClean="0">
                <a:latin typeface="Arial" pitchFamily="34" charset="0"/>
                <a:cs typeface="Arial" pitchFamily="34" charset="0"/>
              </a:rPr>
              <a:t>To properly capture the genomic map of tumors, it is necessary to </a:t>
            </a:r>
            <a:r>
              <a:rPr lang="en-US" sz="2800" dirty="0" smtClean="0">
                <a:solidFill>
                  <a:srgbClr val="3333CC"/>
                </a:solidFill>
                <a:latin typeface="Arial" pitchFamily="34" charset="0"/>
                <a:cs typeface="Arial" pitchFamily="34" charset="0"/>
              </a:rPr>
              <a:t>sample tumors at different times and in different places (to capture information about multiple clones)</a:t>
            </a:r>
          </a:p>
          <a:p>
            <a:r>
              <a:rPr lang="en-US" sz="2800" dirty="0" smtClean="0">
                <a:latin typeface="Arial" pitchFamily="34" charset="0"/>
                <a:cs typeface="Arial" pitchFamily="34" charset="0"/>
              </a:rPr>
              <a:t>In most cases, we still treat cancers based on what we see at diagnosis or in the surgical specimen. We do not routinely capture the molecular evolution of cancers</a:t>
            </a:r>
          </a:p>
          <a:p>
            <a:r>
              <a:rPr lang="en-US" sz="2800" dirty="0" smtClean="0">
                <a:latin typeface="Arial" pitchFamily="34" charset="0"/>
                <a:cs typeface="Arial" pitchFamily="34" charset="0"/>
              </a:rPr>
              <a:t>That is changing through “liquid biopsy”, either of circulating tumor cells (CTC) or circulating tumor DNA” (</a:t>
            </a:r>
            <a:r>
              <a:rPr lang="en-US" sz="2800" dirty="0" err="1" smtClean="0">
                <a:latin typeface="Arial" pitchFamily="34" charset="0"/>
                <a:cs typeface="Arial" pitchFamily="34" charset="0"/>
              </a:rPr>
              <a:t>ctDNA</a:t>
            </a:r>
            <a:r>
              <a:rPr lang="en-US" sz="2800" dirty="0" smtClean="0">
                <a:latin typeface="Arial" pitchFamily="34" charset="0"/>
                <a:cs typeface="Arial" pitchFamily="34" charset="0"/>
              </a:rPr>
              <a:t>) followed by NGS, or single cell genomics</a:t>
            </a:r>
          </a:p>
        </p:txBody>
      </p:sp>
    </p:spTree>
    <p:extLst>
      <p:ext uri="{BB962C8B-B14F-4D97-AF65-F5344CB8AC3E}">
        <p14:creationId xmlns:p14="http://schemas.microsoft.com/office/powerpoint/2010/main" xmlns="" val="39125105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4000" b="1" dirty="0" smtClean="0">
                <a:solidFill>
                  <a:srgbClr val="C00000"/>
                </a:solidFill>
                <a:latin typeface="Arial" pitchFamily="34" charset="0"/>
                <a:cs typeface="Arial" pitchFamily="34" charset="0"/>
              </a:rPr>
              <a:t>Detecting cancer cells in patients’ blood</a:t>
            </a:r>
          </a:p>
        </p:txBody>
      </p:sp>
      <p:sp>
        <p:nvSpPr>
          <p:cNvPr id="7171" name="Content Placeholder 2"/>
          <p:cNvSpPr>
            <a:spLocks noGrp="1"/>
          </p:cNvSpPr>
          <p:nvPr>
            <p:ph idx="1"/>
          </p:nvPr>
        </p:nvSpPr>
        <p:spPr/>
        <p:txBody>
          <a:bodyPr/>
          <a:lstStyle/>
          <a:p>
            <a:r>
              <a:rPr lang="en-US" dirty="0" smtClean="0">
                <a:hlinkClick r:id="rId2"/>
              </a:rPr>
              <a:t>Circulating Tumor Cells</a:t>
            </a:r>
            <a:endParaRPr lang="en-US" dirty="0" smtClean="0"/>
          </a:p>
          <a:p>
            <a:r>
              <a:rPr lang="en-US" dirty="0">
                <a:hlinkClick r:id="rId2"/>
              </a:rPr>
              <a:t>http://</a:t>
            </a:r>
            <a:r>
              <a:rPr lang="en-US" dirty="0" smtClean="0">
                <a:hlinkClick r:id="rId2"/>
              </a:rPr>
              <a:t>www.veridex.com/media/CellsearchMOA.aspx</a:t>
            </a:r>
            <a:endParaRPr lang="en-US" dirty="0" smtClean="0"/>
          </a:p>
          <a:p>
            <a:pPr marL="0" indent="0">
              <a:buNone/>
            </a:pPr>
            <a:endParaRPr lang="en-US" dirty="0" smtClean="0"/>
          </a:p>
        </p:txBody>
      </p:sp>
    </p:spTree>
    <p:extLst>
      <p:ext uri="{BB962C8B-B14F-4D97-AF65-F5344CB8AC3E}">
        <p14:creationId xmlns:p14="http://schemas.microsoft.com/office/powerpoint/2010/main" xmlns="" val="5612461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D:\kuloth\2014\July\24-07-2014\nrc_aop\slides_img\nrc3686-f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900" y="1828800"/>
            <a:ext cx="76962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txBox="1">
            <a:spLocks noChangeArrowheads="1"/>
          </p:cNvSpPr>
          <p:nvPr/>
        </p:nvSpPr>
        <p:spPr bwMode="auto">
          <a:xfrm>
            <a:off x="304800" y="304800"/>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kern="0" dirty="0" smtClean="0">
                <a:solidFill>
                  <a:srgbClr val="C00000"/>
                </a:solidFill>
                <a:latin typeface="Arial" pitchFamily="34" charset="0"/>
                <a:cs typeface="Arial" pitchFamily="34" charset="0"/>
              </a:rPr>
              <a:t>CTC: Finding the needle in a haystack…and sequencing it</a:t>
            </a:r>
          </a:p>
        </p:txBody>
      </p:sp>
      <p:sp>
        <p:nvSpPr>
          <p:cNvPr id="2" name="TextBox 1"/>
          <p:cNvSpPr txBox="1"/>
          <p:nvPr/>
        </p:nvSpPr>
        <p:spPr>
          <a:xfrm>
            <a:off x="1905000" y="5715000"/>
            <a:ext cx="5468035" cy="830997"/>
          </a:xfrm>
          <a:prstGeom prst="rect">
            <a:avLst/>
          </a:prstGeom>
          <a:noFill/>
        </p:spPr>
        <p:txBody>
          <a:bodyPr wrap="none" rtlCol="0">
            <a:spAutoFit/>
          </a:bodyPr>
          <a:lstStyle/>
          <a:p>
            <a:pPr eaLnBrk="0" fontAlgn="base" hangingPunct="0">
              <a:spcBef>
                <a:spcPct val="0"/>
              </a:spcBef>
              <a:spcAft>
                <a:spcPct val="0"/>
              </a:spcAft>
            </a:pPr>
            <a:r>
              <a:rPr lang="en-US" sz="1600" dirty="0">
                <a:solidFill>
                  <a:srgbClr val="000000"/>
                </a:solidFill>
                <a:latin typeface="Arial" panose="020B0604020202020204" pitchFamily="34" charset="0"/>
                <a:cs typeface="Arial" panose="020B0604020202020204" pitchFamily="34" charset="0"/>
              </a:rPr>
              <a:t>Alix-</a:t>
            </a:r>
            <a:r>
              <a:rPr lang="en-US" sz="1600" dirty="0" err="1">
                <a:solidFill>
                  <a:srgbClr val="000000"/>
                </a:solidFill>
                <a:latin typeface="Arial" panose="020B0604020202020204" pitchFamily="34" charset="0"/>
                <a:cs typeface="Arial" panose="020B0604020202020204" pitchFamily="34" charset="0"/>
              </a:rPr>
              <a:t>Panabieres</a:t>
            </a:r>
            <a:r>
              <a:rPr lang="en-US" sz="1600" dirty="0">
                <a:solidFill>
                  <a:srgbClr val="000000"/>
                </a:solidFill>
                <a:latin typeface="Arial" panose="020B0604020202020204" pitchFamily="34" charset="0"/>
                <a:cs typeface="Arial" panose="020B0604020202020204" pitchFamily="34" charset="0"/>
              </a:rPr>
              <a:t> and </a:t>
            </a:r>
            <a:r>
              <a:rPr lang="en-US" sz="1600" dirty="0" err="1">
                <a:solidFill>
                  <a:srgbClr val="000000"/>
                </a:solidFill>
                <a:latin typeface="Arial" panose="020B0604020202020204" pitchFamily="34" charset="0"/>
                <a:cs typeface="Arial" panose="020B0604020202020204" pitchFamily="34" charset="0"/>
              </a:rPr>
              <a:t>Pantel</a:t>
            </a:r>
            <a:r>
              <a:rPr lang="en-US" sz="1600" dirty="0">
                <a:solidFill>
                  <a:srgbClr val="000000"/>
                </a:solidFill>
                <a:latin typeface="Arial" panose="020B0604020202020204" pitchFamily="34" charset="0"/>
                <a:cs typeface="Arial" panose="020B0604020202020204" pitchFamily="34" charset="0"/>
              </a:rPr>
              <a:t>, 2014</a:t>
            </a:r>
          </a:p>
          <a:p>
            <a:pPr eaLnBrk="0" fontAlgn="base" hangingPunct="0">
              <a:spcBef>
                <a:spcPct val="0"/>
              </a:spcBef>
              <a:spcAft>
                <a:spcPct val="0"/>
              </a:spcAft>
            </a:pPr>
            <a:r>
              <a:rPr lang="en-US" sz="1600" dirty="0">
                <a:solidFill>
                  <a:srgbClr val="000000"/>
                </a:solidFill>
                <a:latin typeface="Arial" panose="020B0604020202020204" pitchFamily="34" charset="0"/>
                <a:cs typeface="Arial" panose="020B0604020202020204" pitchFamily="34" charset="0"/>
                <a:hlinkClick r:id="rId3"/>
              </a:rPr>
              <a:t>http://www.nature.com/nrc/journal/v14/n9/full/nrc3820.html</a:t>
            </a:r>
            <a:endParaRPr lang="en-US" sz="1600"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43967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04800" y="304800"/>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kern="0" dirty="0" err="1" smtClean="0">
                <a:solidFill>
                  <a:srgbClr val="C00000"/>
                </a:solidFill>
                <a:latin typeface="Arial" panose="020B0604020202020204" pitchFamily="34" charset="0"/>
                <a:cs typeface="Arial" pitchFamily="34" charset="0"/>
              </a:rPr>
              <a:t>ctDNA</a:t>
            </a:r>
            <a:endParaRPr lang="en-US" kern="0" dirty="0" smtClean="0">
              <a:solidFill>
                <a:srgbClr val="C00000"/>
              </a:solidFill>
              <a:latin typeface="Arial" pitchFamily="34" charset="0"/>
              <a:cs typeface="Arial" pitchFamily="34" charset="0"/>
            </a:endParaRPr>
          </a:p>
        </p:txBody>
      </p:sp>
      <p:sp>
        <p:nvSpPr>
          <p:cNvPr id="5" name="Content Placeholder 4"/>
          <p:cNvSpPr>
            <a:spLocks noGrp="1"/>
          </p:cNvSpPr>
          <p:nvPr>
            <p:ph sz="half" idx="1"/>
          </p:nvPr>
        </p:nvSpPr>
        <p:spPr>
          <a:xfrm>
            <a:off x="685800" y="1371600"/>
            <a:ext cx="3810000" cy="4114800"/>
          </a:xfrm>
        </p:spPr>
        <p:txBody>
          <a:bodyPr/>
          <a:lstStyle/>
          <a:p>
            <a:r>
              <a:rPr lang="en-US" b="1" dirty="0" smtClean="0">
                <a:latin typeface="Arial" panose="020B0604020202020204" pitchFamily="34" charset="0"/>
                <a:cs typeface="Arial" panose="020B0604020202020204" pitchFamily="34" charset="0"/>
              </a:rPr>
              <a:t>PROS:</a:t>
            </a:r>
          </a:p>
          <a:p>
            <a:r>
              <a:rPr lang="en-US" sz="2000" dirty="0" smtClean="0">
                <a:latin typeface="Arial" panose="020B0604020202020204" pitchFamily="34" charset="0"/>
                <a:cs typeface="Arial" panose="020B0604020202020204" pitchFamily="34" charset="0"/>
              </a:rPr>
              <a:t>Less invasive than repeat biopsy (which may or may not be possible depending on accessibility)</a:t>
            </a:r>
          </a:p>
          <a:p>
            <a:r>
              <a:rPr lang="en-US" sz="2000" dirty="0" smtClean="0">
                <a:latin typeface="Arial" panose="020B0604020202020204" pitchFamily="34" charset="0"/>
                <a:cs typeface="Arial" panose="020B0604020202020204" pitchFamily="34" charset="0"/>
              </a:rPr>
              <a:t>Does not require intact cells</a:t>
            </a:r>
          </a:p>
          <a:p>
            <a:r>
              <a:rPr lang="en-US" sz="2000" dirty="0" smtClean="0">
                <a:latin typeface="Arial" panose="020B0604020202020204" pitchFamily="34" charset="0"/>
                <a:cs typeface="Arial" panose="020B0604020202020204" pitchFamily="34" charset="0"/>
              </a:rPr>
              <a:t>Can be used to identify new mutations in recurrent disease</a:t>
            </a:r>
          </a:p>
          <a:p>
            <a:r>
              <a:rPr lang="en-US" sz="2000" dirty="0" smtClean="0">
                <a:latin typeface="Arial" panose="020B0604020202020204" pitchFamily="34" charset="0"/>
                <a:cs typeface="Arial" panose="020B0604020202020204" pitchFamily="34" charset="0"/>
              </a:rPr>
              <a:t>Can be used to identify </a:t>
            </a:r>
            <a:r>
              <a:rPr lang="en-US" sz="2000" dirty="0" err="1" smtClean="0">
                <a:latin typeface="Arial" panose="020B0604020202020204" pitchFamily="34" charset="0"/>
                <a:cs typeface="Arial" panose="020B0604020202020204" pitchFamily="34" charset="0"/>
              </a:rPr>
              <a:t>neoantigens</a:t>
            </a:r>
            <a:r>
              <a:rPr lang="en-US" sz="2000" dirty="0" smtClean="0">
                <a:latin typeface="Arial" panose="020B0604020202020204" pitchFamily="34" charset="0"/>
                <a:cs typeface="Arial" panose="020B0604020202020204" pitchFamily="34" charset="0"/>
              </a:rPr>
              <a:t> for immunotherapy</a:t>
            </a:r>
          </a:p>
          <a:p>
            <a:r>
              <a:rPr lang="en-US" sz="2000" dirty="0" smtClean="0">
                <a:latin typeface="Arial" panose="020B0604020202020204" pitchFamily="34" charset="0"/>
                <a:cs typeface="Arial" panose="020B0604020202020204" pitchFamily="34" charset="0"/>
              </a:rPr>
              <a:t>Potentially useful to monitor response to therapy</a:t>
            </a:r>
          </a:p>
        </p:txBody>
      </p:sp>
      <p:sp>
        <p:nvSpPr>
          <p:cNvPr id="6" name="Content Placeholder 5"/>
          <p:cNvSpPr>
            <a:spLocks noGrp="1"/>
          </p:cNvSpPr>
          <p:nvPr>
            <p:ph sz="half" idx="2"/>
          </p:nvPr>
        </p:nvSpPr>
        <p:spPr>
          <a:xfrm>
            <a:off x="4648200" y="1371600"/>
            <a:ext cx="3810000" cy="4114800"/>
          </a:xfrm>
        </p:spPr>
        <p:txBody>
          <a:bodyPr/>
          <a:lstStyle/>
          <a:p>
            <a:r>
              <a:rPr lang="en-US" b="1" dirty="0" smtClean="0">
                <a:latin typeface="Arial" panose="020B0604020202020204" pitchFamily="34" charset="0"/>
                <a:cs typeface="Arial" panose="020B0604020202020204" pitchFamily="34" charset="0"/>
              </a:rPr>
              <a:t>CONS:</a:t>
            </a:r>
          </a:p>
          <a:p>
            <a:r>
              <a:rPr lang="en-US" sz="2000" dirty="0" smtClean="0">
                <a:latin typeface="Arial" panose="020B0604020202020204" pitchFamily="34" charset="0"/>
                <a:cs typeface="Arial" panose="020B0604020202020204" pitchFamily="34" charset="0"/>
              </a:rPr>
              <a:t>Sensitivity can be a problem: in a mixture of DNA from different clones, the most abundant ones will be over-represented</a:t>
            </a:r>
          </a:p>
          <a:p>
            <a:r>
              <a:rPr lang="en-US" sz="2000" dirty="0" smtClean="0">
                <a:latin typeface="Arial" panose="020B0604020202020204" pitchFamily="34" charset="0"/>
                <a:cs typeface="Arial" panose="020B0604020202020204" pitchFamily="34" charset="0"/>
              </a:rPr>
              <a:t>Needs very deep sequencing to confirm variants</a:t>
            </a:r>
          </a:p>
          <a:p>
            <a:r>
              <a:rPr lang="en-US" sz="2000" dirty="0" smtClean="0">
                <a:latin typeface="Arial" panose="020B0604020202020204" pitchFamily="34" charset="0"/>
                <a:cs typeface="Arial" panose="020B0604020202020204" pitchFamily="34" charset="0"/>
              </a:rPr>
              <a:t>Abundance depends on tumor burden, access to circulation etc.</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999786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04800" y="-152400"/>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sz="3200" kern="0" dirty="0" smtClean="0">
                <a:solidFill>
                  <a:srgbClr val="C00000"/>
                </a:solidFill>
                <a:latin typeface="Arial" panose="020B0604020202020204" pitchFamily="34" charset="0"/>
                <a:cs typeface="Arial" pitchFamily="34" charset="0"/>
              </a:rPr>
              <a:t>Some tumors shed more DNA than others</a:t>
            </a: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01852" y="838200"/>
            <a:ext cx="3279648" cy="5998464"/>
          </a:xfrm>
          <a:prstGeom prst="rect">
            <a:avLst/>
          </a:prstGeom>
        </p:spPr>
      </p:pic>
      <p:sp>
        <p:nvSpPr>
          <p:cNvPr id="8" name="TextBox 7"/>
          <p:cNvSpPr txBox="1"/>
          <p:nvPr/>
        </p:nvSpPr>
        <p:spPr>
          <a:xfrm>
            <a:off x="4495800" y="3200400"/>
            <a:ext cx="4554195" cy="738664"/>
          </a:xfrm>
          <a:prstGeom prst="rect">
            <a:avLst/>
          </a:prstGeom>
          <a:noFill/>
        </p:spPr>
        <p:txBody>
          <a:bodyPr wrap="none" rtlCol="0">
            <a:spAutoFit/>
          </a:bodyPr>
          <a:lstStyle/>
          <a:p>
            <a:pPr eaLnBrk="0" fontAlgn="base" hangingPunct="0">
              <a:spcBef>
                <a:spcPct val="0"/>
              </a:spcBef>
              <a:spcAft>
                <a:spcPct val="0"/>
              </a:spcAft>
            </a:pPr>
            <a:r>
              <a:rPr lang="en-US" sz="1400" dirty="0" err="1">
                <a:solidFill>
                  <a:srgbClr val="000000"/>
                </a:solidFill>
                <a:latin typeface="Arial" panose="020B0604020202020204" pitchFamily="34" charset="0"/>
                <a:cs typeface="Arial" panose="020B0604020202020204" pitchFamily="34" charset="0"/>
              </a:rPr>
              <a:t>Bettegowda</a:t>
            </a:r>
            <a:r>
              <a:rPr lang="en-US" sz="1400" dirty="0">
                <a:solidFill>
                  <a:srgbClr val="000000"/>
                </a:solidFill>
                <a:latin typeface="Arial" panose="020B0604020202020204" pitchFamily="34" charset="0"/>
                <a:cs typeface="Arial" panose="020B0604020202020204" pitchFamily="34" charset="0"/>
              </a:rPr>
              <a:t> et al., 2014</a:t>
            </a:r>
          </a:p>
          <a:p>
            <a:pPr eaLnBrk="0" fontAlgn="base" hangingPunct="0">
              <a:spcBef>
                <a:spcPct val="0"/>
              </a:spcBef>
              <a:spcAft>
                <a:spcPct val="0"/>
              </a:spcAft>
            </a:pPr>
            <a:r>
              <a:rPr lang="en-US" sz="1400" dirty="0">
                <a:solidFill>
                  <a:srgbClr val="000000"/>
                </a:solidFill>
                <a:latin typeface="Arial" panose="020B0604020202020204" pitchFamily="34" charset="0"/>
                <a:cs typeface="Arial" panose="020B0604020202020204" pitchFamily="34" charset="0"/>
                <a:hlinkClick r:id="rId3"/>
              </a:rPr>
              <a:t>http://www.ncbi.nlm.nih.gov/pmc/articles/PMC4017867/</a:t>
            </a:r>
            <a:endParaRPr lang="en-US" sz="1400"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070441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609600"/>
            <a:ext cx="8153400" cy="1143000"/>
          </a:xfrm>
        </p:spPr>
        <p:txBody>
          <a:bodyPr/>
          <a:lstStyle/>
          <a:p>
            <a:r>
              <a:rPr lang="en-US" sz="4000" dirty="0" smtClean="0">
                <a:solidFill>
                  <a:srgbClr val="C00000"/>
                </a:solidFill>
                <a:latin typeface="Arial" pitchFamily="34" charset="0"/>
                <a:cs typeface="Arial" pitchFamily="34" charset="0"/>
              </a:rPr>
              <a:t>What DO malignant cancers have in common?</a:t>
            </a:r>
          </a:p>
        </p:txBody>
      </p:sp>
      <p:sp>
        <p:nvSpPr>
          <p:cNvPr id="16387" name="Rectangle 3"/>
          <p:cNvSpPr>
            <a:spLocks noGrp="1" noChangeArrowheads="1"/>
          </p:cNvSpPr>
          <p:nvPr>
            <p:ph type="body" idx="1"/>
          </p:nvPr>
        </p:nvSpPr>
        <p:spPr/>
        <p:txBody>
          <a:bodyPr/>
          <a:lstStyle/>
          <a:p>
            <a:r>
              <a:rPr lang="en-US" sz="2800" dirty="0" smtClean="0">
                <a:latin typeface="Arial" pitchFamily="34" charset="0"/>
                <a:cs typeface="Arial" pitchFamily="34" charset="0"/>
              </a:rPr>
              <a:t>NOT rapid proliferation. Some slowly growing tumors are highly lethal</a:t>
            </a:r>
          </a:p>
          <a:p>
            <a:r>
              <a:rPr lang="en-US" sz="2800" dirty="0" smtClean="0">
                <a:latin typeface="Arial" pitchFamily="34" charset="0"/>
                <a:cs typeface="Arial" pitchFamily="34" charset="0"/>
              </a:rPr>
              <a:t>Cancer cells are inherently “</a:t>
            </a:r>
            <a:r>
              <a:rPr lang="en-US" sz="2800" dirty="0" smtClean="0">
                <a:solidFill>
                  <a:schemeClr val="accent2">
                    <a:lumMod val="75000"/>
                  </a:schemeClr>
                </a:solidFill>
                <a:latin typeface="Arial" pitchFamily="34" charset="0"/>
                <a:cs typeface="Arial" pitchFamily="34" charset="0"/>
              </a:rPr>
              <a:t>selfish</a:t>
            </a:r>
            <a:r>
              <a:rPr lang="en-US" sz="2800" dirty="0" smtClean="0">
                <a:latin typeface="Arial" pitchFamily="34" charset="0"/>
                <a:cs typeface="Arial" pitchFamily="34" charset="0"/>
              </a:rPr>
              <a:t>”</a:t>
            </a:r>
          </a:p>
          <a:p>
            <a:r>
              <a:rPr lang="en-US" sz="2800" dirty="0" smtClean="0">
                <a:latin typeface="Arial" pitchFamily="34" charset="0"/>
                <a:cs typeface="Arial" pitchFamily="34" charset="0"/>
              </a:rPr>
              <a:t>An organism functions as a society of cells. There are rules dictating cell fate (when cells grow or die, what shape they take and what functions they perform)</a:t>
            </a:r>
          </a:p>
          <a:p>
            <a:r>
              <a:rPr lang="en-US" sz="2800" dirty="0" smtClean="0">
                <a:latin typeface="Arial" pitchFamily="34" charset="0"/>
                <a:cs typeface="Arial" pitchFamily="34" charset="0"/>
              </a:rPr>
              <a:t>Cancer cells no longer follow rules of and simply propagate and spread without contributing to “society”</a:t>
            </a:r>
          </a:p>
        </p:txBody>
      </p:sp>
    </p:spTree>
    <p:extLst>
      <p:ext uri="{BB962C8B-B14F-4D97-AF65-F5344CB8AC3E}">
        <p14:creationId xmlns:p14="http://schemas.microsoft.com/office/powerpoint/2010/main" xmlns="" val="3850561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C00000"/>
                </a:solidFill>
                <a:latin typeface="Arial" pitchFamily="34" charset="0"/>
                <a:cs typeface="Arial" pitchFamily="34" charset="0"/>
              </a:rPr>
              <a:t>Part I: “The Selfish Cell”</a:t>
            </a:r>
            <a:endParaRPr lang="en-US" b="1" dirty="0">
              <a:solidFill>
                <a:srgbClr val="C00000"/>
              </a:solidFill>
              <a:latin typeface="Arial" pitchFamily="34" charset="0"/>
              <a:cs typeface="Arial" pitchFamily="34" charset="0"/>
            </a:endParaRPr>
          </a:p>
        </p:txBody>
      </p:sp>
      <p:sp>
        <p:nvSpPr>
          <p:cNvPr id="5" name="Subtitle 4"/>
          <p:cNvSpPr>
            <a:spLocks noGrp="1"/>
          </p:cNvSpPr>
          <p:nvPr>
            <p:ph type="subTitle" idx="1"/>
          </p:nvPr>
        </p:nvSpPr>
        <p:spPr/>
        <p:txBody>
          <a:bodyPr/>
          <a:lstStyle/>
          <a:p>
            <a:r>
              <a:rPr lang="en-US" dirty="0" smtClean="0">
                <a:latin typeface="Arial" panose="020B0604020202020204" pitchFamily="34" charset="0"/>
                <a:cs typeface="Arial" panose="020B0604020202020204" pitchFamily="34" charset="0"/>
              </a:rPr>
              <a:t>Darwin and cancer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212103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609600"/>
            <a:ext cx="8153400" cy="1143000"/>
          </a:xfrm>
        </p:spPr>
        <p:txBody>
          <a:bodyPr/>
          <a:lstStyle/>
          <a:p>
            <a:r>
              <a:rPr lang="en-US" sz="4000" dirty="0" smtClean="0">
                <a:solidFill>
                  <a:srgbClr val="C00000"/>
                </a:solidFill>
                <a:latin typeface="Arial" pitchFamily="34" charset="0"/>
                <a:cs typeface="Arial" pitchFamily="34" charset="0"/>
              </a:rPr>
              <a:t>What does “selfish” mean in molecular terms?</a:t>
            </a:r>
          </a:p>
        </p:txBody>
      </p:sp>
      <p:sp>
        <p:nvSpPr>
          <p:cNvPr id="16387" name="Rectangle 3"/>
          <p:cNvSpPr>
            <a:spLocks noGrp="1" noChangeArrowheads="1"/>
          </p:cNvSpPr>
          <p:nvPr>
            <p:ph type="body" idx="1"/>
          </p:nvPr>
        </p:nvSpPr>
        <p:spPr/>
        <p:txBody>
          <a:bodyPr/>
          <a:lstStyle/>
          <a:p>
            <a:r>
              <a:rPr lang="en-US" sz="2000" dirty="0" smtClean="0">
                <a:latin typeface="Arial" pitchFamily="34" charset="0"/>
                <a:cs typeface="Arial" pitchFamily="34" charset="0"/>
              </a:rPr>
              <a:t>Cancer cells are </a:t>
            </a:r>
            <a:r>
              <a:rPr lang="en-US" sz="2000" dirty="0" smtClean="0">
                <a:solidFill>
                  <a:schemeClr val="accent2">
                    <a:lumMod val="75000"/>
                  </a:schemeClr>
                </a:solidFill>
                <a:latin typeface="Arial" pitchFamily="34" charset="0"/>
                <a:cs typeface="Arial" pitchFamily="34" charset="0"/>
              </a:rPr>
              <a:t>ANCHORAGE-INDEPENDENT, </a:t>
            </a:r>
            <a:r>
              <a:rPr lang="en-US" sz="2000" dirty="0" smtClean="0">
                <a:latin typeface="Arial" pitchFamily="34" charset="0"/>
                <a:cs typeface="Arial" pitchFamily="34" charset="0"/>
              </a:rPr>
              <a:t>i.e., capable of surviving when detached from a basement membrane</a:t>
            </a:r>
          </a:p>
          <a:p>
            <a:r>
              <a:rPr lang="en-US" sz="2000" dirty="0" smtClean="0">
                <a:latin typeface="Arial" pitchFamily="34" charset="0"/>
                <a:cs typeface="Arial" pitchFamily="34" charset="0"/>
              </a:rPr>
              <a:t>Normal epithelial cells attach to basement membrane through adhesion molecules, particularly INTEGRINS. These transmit signals that allow survival</a:t>
            </a:r>
          </a:p>
          <a:p>
            <a:r>
              <a:rPr lang="en-US" sz="2000" dirty="0" smtClean="0">
                <a:latin typeface="Arial" pitchFamily="34" charset="0"/>
                <a:cs typeface="Arial" pitchFamily="34" charset="0"/>
              </a:rPr>
              <a:t>When normal epithelial cells detach from the basement membrane, they are programmed to die. This is called “</a:t>
            </a:r>
            <a:r>
              <a:rPr lang="en-US" sz="2000" dirty="0" err="1" smtClean="0">
                <a:latin typeface="Arial" pitchFamily="34" charset="0"/>
                <a:cs typeface="Arial" pitchFamily="34" charset="0"/>
              </a:rPr>
              <a:t>anoikis</a:t>
            </a:r>
            <a:r>
              <a:rPr lang="en-US" sz="2000" dirty="0" smtClean="0">
                <a:latin typeface="Arial" pitchFamily="34" charset="0"/>
                <a:cs typeface="Arial" pitchFamily="34" charset="0"/>
              </a:rPr>
              <a:t>” (without a home) and it is a specialized form of programmed cell death (apoptosis, or “dropping off”).</a:t>
            </a:r>
          </a:p>
          <a:p>
            <a:r>
              <a:rPr lang="en-US" sz="2000" dirty="0" smtClean="0">
                <a:latin typeface="Arial" pitchFamily="34" charset="0"/>
                <a:cs typeface="Arial" pitchFamily="34" charset="0"/>
              </a:rPr>
              <a:t>One of the key components of neoplastic transformation is resistance to </a:t>
            </a:r>
            <a:r>
              <a:rPr lang="en-US" sz="2000" dirty="0" err="1" smtClean="0">
                <a:latin typeface="Arial" pitchFamily="34" charset="0"/>
                <a:cs typeface="Arial" pitchFamily="34" charset="0"/>
              </a:rPr>
              <a:t>anoikis</a:t>
            </a:r>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xmlns="" val="13234167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609600"/>
            <a:ext cx="8153400" cy="1143000"/>
          </a:xfrm>
        </p:spPr>
        <p:txBody>
          <a:bodyPr/>
          <a:lstStyle/>
          <a:p>
            <a:r>
              <a:rPr lang="en-US" sz="4000" dirty="0" smtClean="0">
                <a:solidFill>
                  <a:srgbClr val="C00000"/>
                </a:solidFill>
                <a:latin typeface="Arial" pitchFamily="34" charset="0"/>
                <a:cs typeface="Arial" pitchFamily="34" charset="0"/>
              </a:rPr>
              <a:t>What does “selfish” mean in molecular terms? – 2</a:t>
            </a:r>
          </a:p>
        </p:txBody>
      </p:sp>
      <p:sp>
        <p:nvSpPr>
          <p:cNvPr id="16387" name="Rectangle 3"/>
          <p:cNvSpPr>
            <a:spLocks noGrp="1" noChangeArrowheads="1"/>
          </p:cNvSpPr>
          <p:nvPr>
            <p:ph type="body" idx="1"/>
          </p:nvPr>
        </p:nvSpPr>
        <p:spPr/>
        <p:txBody>
          <a:bodyPr/>
          <a:lstStyle/>
          <a:p>
            <a:r>
              <a:rPr lang="en-US" sz="2000" dirty="0" smtClean="0">
                <a:latin typeface="Arial" pitchFamily="34" charset="0"/>
                <a:cs typeface="Arial" pitchFamily="34" charset="0"/>
              </a:rPr>
              <a:t>Cancer cells lose </a:t>
            </a:r>
            <a:r>
              <a:rPr lang="en-US" sz="2000" dirty="0" smtClean="0">
                <a:solidFill>
                  <a:schemeClr val="accent2">
                    <a:lumMod val="75000"/>
                  </a:schemeClr>
                </a:solidFill>
                <a:latin typeface="Arial" pitchFamily="34" charset="0"/>
                <a:cs typeface="Arial" pitchFamily="34" charset="0"/>
              </a:rPr>
              <a:t>CONTACT INHIBITION. </a:t>
            </a:r>
            <a:r>
              <a:rPr lang="en-US" sz="2000" dirty="0" smtClean="0">
                <a:latin typeface="Arial" pitchFamily="34" charset="0"/>
                <a:cs typeface="Arial" pitchFamily="34" charset="0"/>
              </a:rPr>
              <a:t>Normal epithelial cells proliferate until they come into contact with each other. When they do, they signal to each other to stop proliferation. Cancer cells are insensitive to contact inhibition</a:t>
            </a:r>
          </a:p>
          <a:p>
            <a:r>
              <a:rPr lang="en-US" sz="2000" dirty="0" smtClean="0">
                <a:latin typeface="Arial" pitchFamily="34" charset="0"/>
                <a:cs typeface="Arial" pitchFamily="34" charset="0"/>
              </a:rPr>
              <a:t>In addition to anchorage independence and loss of contact inhibition, several other biological properties are needed for a cancer cell to exhibit malignant (invasive) behavior:</a:t>
            </a:r>
          </a:p>
          <a:p>
            <a:pPr>
              <a:buNone/>
            </a:pPr>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xmlns="" val="17112500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609600"/>
            <a:ext cx="8153400" cy="1143000"/>
          </a:xfrm>
        </p:spPr>
        <p:txBody>
          <a:bodyPr/>
          <a:lstStyle/>
          <a:p>
            <a:r>
              <a:rPr lang="en-US" sz="4000" dirty="0" smtClean="0">
                <a:solidFill>
                  <a:srgbClr val="C00000"/>
                </a:solidFill>
                <a:latin typeface="Arial" pitchFamily="34" charset="0"/>
                <a:cs typeface="Arial" pitchFamily="34" charset="0"/>
              </a:rPr>
              <a:t>What does “selfish” mean in molecular terms? – 3</a:t>
            </a:r>
          </a:p>
        </p:txBody>
      </p:sp>
      <p:sp>
        <p:nvSpPr>
          <p:cNvPr id="16387" name="Rectangle 3"/>
          <p:cNvSpPr>
            <a:spLocks noGrp="1" noChangeArrowheads="1"/>
          </p:cNvSpPr>
          <p:nvPr>
            <p:ph type="body" idx="1"/>
          </p:nvPr>
        </p:nvSpPr>
        <p:spPr/>
        <p:txBody>
          <a:bodyPr/>
          <a:lstStyle/>
          <a:p>
            <a:r>
              <a:rPr lang="en-US" sz="2000" b="1" dirty="0" smtClean="0">
                <a:solidFill>
                  <a:schemeClr val="accent2"/>
                </a:solidFill>
                <a:latin typeface="Arial" pitchFamily="34" charset="0"/>
                <a:cs typeface="Arial" pitchFamily="34" charset="0"/>
              </a:rPr>
              <a:t>Angiogenesis</a:t>
            </a:r>
            <a:r>
              <a:rPr lang="en-US" sz="2000" dirty="0" smtClean="0">
                <a:latin typeface="Arial" pitchFamily="34" charset="0"/>
                <a:cs typeface="Arial" pitchFamily="34" charset="0"/>
              </a:rPr>
              <a:t>: the ability to stimulate the growth of blood vessels to supply the tumor. This is caused by a variety of secreted factors from tumor cells (e.g., VEGF, </a:t>
            </a:r>
            <a:r>
              <a:rPr lang="en-US" sz="2000" dirty="0" err="1" smtClean="0">
                <a:latin typeface="Arial" pitchFamily="34" charset="0"/>
                <a:cs typeface="Arial" pitchFamily="34" charset="0"/>
              </a:rPr>
              <a:t>bFGF</a:t>
            </a:r>
            <a:r>
              <a:rPr lang="en-US" sz="2000" dirty="0" smtClean="0">
                <a:latin typeface="Arial" pitchFamily="34" charset="0"/>
                <a:cs typeface="Arial" pitchFamily="34" charset="0"/>
              </a:rPr>
              <a:t>)</a:t>
            </a:r>
          </a:p>
          <a:p>
            <a:r>
              <a:rPr lang="en-US" sz="2000" b="1" dirty="0" smtClean="0">
                <a:solidFill>
                  <a:schemeClr val="accent2"/>
                </a:solidFill>
                <a:latin typeface="Arial" pitchFamily="34" charset="0"/>
                <a:cs typeface="Arial" pitchFamily="34" charset="0"/>
              </a:rPr>
              <a:t>Motility</a:t>
            </a:r>
            <a:r>
              <a:rPr lang="en-US" sz="2000" dirty="0" smtClean="0">
                <a:latin typeface="Arial" pitchFamily="34" charset="0"/>
                <a:cs typeface="Arial" pitchFamily="34" charset="0"/>
              </a:rPr>
              <a:t>: cancer cells must be able to migrate without dying (hence the importance of anchorage-independence). Sometimes cancer cells become sensitive to </a:t>
            </a:r>
            <a:r>
              <a:rPr lang="en-US" sz="2000" dirty="0" err="1" smtClean="0">
                <a:latin typeface="Arial" pitchFamily="34" charset="0"/>
                <a:cs typeface="Arial" pitchFamily="34" charset="0"/>
              </a:rPr>
              <a:t>chemotaxis</a:t>
            </a:r>
            <a:r>
              <a:rPr lang="en-US" sz="2000" dirty="0" smtClean="0">
                <a:latin typeface="Arial" pitchFamily="34" charset="0"/>
                <a:cs typeface="Arial" pitchFamily="34" charset="0"/>
              </a:rPr>
              <a:t> (“chemical call”) by protein factors called </a:t>
            </a:r>
            <a:r>
              <a:rPr lang="en-US" sz="2000" dirty="0" err="1" smtClean="0">
                <a:latin typeface="Arial" pitchFamily="34" charset="0"/>
                <a:cs typeface="Arial" pitchFamily="34" charset="0"/>
              </a:rPr>
              <a:t>chemokines</a:t>
            </a:r>
            <a:r>
              <a:rPr lang="en-US" sz="2000" dirty="0" smtClean="0">
                <a:latin typeface="Arial" pitchFamily="34" charset="0"/>
                <a:cs typeface="Arial" pitchFamily="34" charset="0"/>
              </a:rPr>
              <a:t> that are normally produced by immune cells</a:t>
            </a:r>
          </a:p>
          <a:p>
            <a:r>
              <a:rPr lang="en-US" sz="2000" b="1" dirty="0" smtClean="0">
                <a:solidFill>
                  <a:schemeClr val="accent2"/>
                </a:solidFill>
                <a:latin typeface="Arial" pitchFamily="34" charset="0"/>
                <a:cs typeface="Arial" pitchFamily="34" charset="0"/>
              </a:rPr>
              <a:t>Invasion</a:t>
            </a:r>
            <a:r>
              <a:rPr lang="en-US" sz="2000" dirty="0" smtClean="0">
                <a:latin typeface="Arial" pitchFamily="34" charset="0"/>
                <a:cs typeface="Arial" pitchFamily="34" charset="0"/>
              </a:rPr>
              <a:t>: cancer cells must able to break through basement membranes. This requires the production of </a:t>
            </a:r>
            <a:r>
              <a:rPr lang="en-US" sz="2000" dirty="0" err="1" smtClean="0">
                <a:latin typeface="Arial" pitchFamily="34" charset="0"/>
                <a:cs typeface="Arial" pitchFamily="34" charset="0"/>
              </a:rPr>
              <a:t>proteolytic</a:t>
            </a:r>
            <a:r>
              <a:rPr lang="en-US" sz="2000" dirty="0" smtClean="0">
                <a:latin typeface="Arial" pitchFamily="34" charset="0"/>
                <a:cs typeface="Arial" pitchFamily="34" charset="0"/>
              </a:rPr>
              <a:t> enzymes (e.g., matrix </a:t>
            </a:r>
            <a:r>
              <a:rPr lang="en-US" sz="2000" dirty="0" err="1" smtClean="0">
                <a:latin typeface="Arial" pitchFamily="34" charset="0"/>
                <a:cs typeface="Arial" pitchFamily="34" charset="0"/>
              </a:rPr>
              <a:t>metalloproteases</a:t>
            </a:r>
            <a:r>
              <a:rPr lang="en-US" sz="2000" dirty="0" smtClean="0">
                <a:latin typeface="Arial" pitchFamily="34" charset="0"/>
                <a:cs typeface="Arial" pitchFamily="34" charset="0"/>
              </a:rPr>
              <a:t> or MMP). Once cells break into a blood or lymph vessel, they circulate and some of them stop in distant tissues and lymph nodes</a:t>
            </a:r>
          </a:p>
          <a:p>
            <a:pPr>
              <a:buNone/>
            </a:pPr>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xmlns="" val="35780417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609600"/>
            <a:ext cx="8153400" cy="1143000"/>
          </a:xfrm>
        </p:spPr>
        <p:txBody>
          <a:bodyPr/>
          <a:lstStyle/>
          <a:p>
            <a:r>
              <a:rPr lang="en-US" sz="4000" dirty="0" smtClean="0">
                <a:solidFill>
                  <a:srgbClr val="C00000"/>
                </a:solidFill>
                <a:latin typeface="Arial" pitchFamily="34" charset="0"/>
                <a:cs typeface="Arial" pitchFamily="34" charset="0"/>
              </a:rPr>
              <a:t>What does “selfish” mean in molecular terms? – 4-</a:t>
            </a:r>
          </a:p>
        </p:txBody>
      </p:sp>
      <p:sp>
        <p:nvSpPr>
          <p:cNvPr id="16387" name="Rectangle 3"/>
          <p:cNvSpPr>
            <a:spLocks noGrp="1" noChangeArrowheads="1"/>
          </p:cNvSpPr>
          <p:nvPr>
            <p:ph type="body" idx="1"/>
          </p:nvPr>
        </p:nvSpPr>
        <p:spPr/>
        <p:txBody>
          <a:bodyPr/>
          <a:lstStyle/>
          <a:p>
            <a:r>
              <a:rPr lang="en-US" sz="2000" dirty="0" smtClean="0">
                <a:latin typeface="Arial" pitchFamily="34" charset="0"/>
                <a:cs typeface="Arial" pitchFamily="34" charset="0"/>
              </a:rPr>
              <a:t>Once cancer cells stop in distant tissues, they must </a:t>
            </a:r>
            <a:r>
              <a:rPr lang="en-US" sz="2000" b="1" dirty="0" err="1" smtClean="0">
                <a:solidFill>
                  <a:srgbClr val="3333CC"/>
                </a:solidFill>
                <a:latin typeface="Arial" pitchFamily="34" charset="0"/>
                <a:cs typeface="Arial" pitchFamily="34" charset="0"/>
              </a:rPr>
              <a:t>extravasate</a:t>
            </a:r>
            <a:r>
              <a:rPr lang="en-US" sz="2000" b="1" dirty="0" smtClean="0">
                <a:solidFill>
                  <a:srgbClr val="3333CC"/>
                </a:solidFill>
                <a:latin typeface="Arial" pitchFamily="34" charset="0"/>
                <a:cs typeface="Arial" pitchFamily="34" charset="0"/>
              </a:rPr>
              <a:t> </a:t>
            </a:r>
            <a:r>
              <a:rPr lang="en-US" sz="2000" dirty="0" smtClean="0">
                <a:latin typeface="Arial" pitchFamily="34" charset="0"/>
                <a:cs typeface="Arial" pitchFamily="34" charset="0"/>
              </a:rPr>
              <a:t>(exit vessels), and home by binding to basement membranes or extracellular matrix in these tissues. Then they start proliferating and </a:t>
            </a:r>
            <a:r>
              <a:rPr lang="en-US" sz="2000" b="1" dirty="0" smtClean="0">
                <a:solidFill>
                  <a:srgbClr val="3333CC"/>
                </a:solidFill>
                <a:latin typeface="Arial" pitchFamily="34" charset="0"/>
                <a:cs typeface="Arial" pitchFamily="34" charset="0"/>
              </a:rPr>
              <a:t>attract new blood vessels </a:t>
            </a:r>
            <a:r>
              <a:rPr lang="en-US" sz="2000" dirty="0" smtClean="0">
                <a:latin typeface="Arial" pitchFamily="34" charset="0"/>
                <a:cs typeface="Arial" pitchFamily="34" charset="0"/>
              </a:rPr>
              <a:t>through angiogenesis. This eventually forms a metastatic mass</a:t>
            </a:r>
          </a:p>
          <a:p>
            <a:r>
              <a:rPr lang="en-US" sz="2000" dirty="0" smtClean="0">
                <a:latin typeface="Arial" pitchFamily="34" charset="0"/>
                <a:cs typeface="Arial" pitchFamily="34" charset="0"/>
              </a:rPr>
              <a:t>Also, cancer cells must learn to </a:t>
            </a:r>
            <a:r>
              <a:rPr lang="en-US" sz="2000" b="1" dirty="0" smtClean="0">
                <a:solidFill>
                  <a:srgbClr val="3333CC"/>
                </a:solidFill>
                <a:latin typeface="Arial" pitchFamily="34" charset="0"/>
                <a:cs typeface="Arial" pitchFamily="34" charset="0"/>
              </a:rPr>
              <a:t>evade immune recognition </a:t>
            </a:r>
            <a:r>
              <a:rPr lang="en-US" sz="2000" dirty="0" smtClean="0">
                <a:latin typeface="Arial" pitchFamily="34" charset="0"/>
                <a:cs typeface="Arial" pitchFamily="34" charset="0"/>
              </a:rPr>
              <a:t>and even enlist the help of the immune system. They do so by producing chemokines and cytokines, as well as metabolites (e.g., adenosine) which cause the immune system to overlook cancer cells or even to develop a chronic inflammatory status </a:t>
            </a:r>
            <a:r>
              <a:rPr lang="en-US" sz="2000" b="1" dirty="0" smtClean="0">
                <a:solidFill>
                  <a:srgbClr val="3333CC"/>
                </a:solidFill>
                <a:latin typeface="Arial" pitchFamily="34" charset="0"/>
                <a:cs typeface="Arial" pitchFamily="34" charset="0"/>
              </a:rPr>
              <a:t>that actually helps tumor growth</a:t>
            </a:r>
            <a:r>
              <a:rPr lang="en-US" sz="2000" b="1" dirty="0" smtClean="0">
                <a:latin typeface="Arial" pitchFamily="34" charset="0"/>
                <a:cs typeface="Arial" pitchFamily="34" charset="0"/>
              </a:rPr>
              <a:t>!</a:t>
            </a:r>
          </a:p>
          <a:p>
            <a:pPr>
              <a:buNone/>
            </a:pPr>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xmlns="" val="14874532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D:\kuloth\2016\Mar\18-03-2016\nrc_issue\slides_img\nrc.2016.25-f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8740" y="1219200"/>
            <a:ext cx="6553200" cy="492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1371600" y="5891213"/>
            <a:ext cx="4572000" cy="954107"/>
          </a:xfrm>
          <a:prstGeom prst="rect">
            <a:avLst/>
          </a:prstGeom>
        </p:spPr>
        <p:txBody>
          <a:bodyPr>
            <a:spAutoFit/>
          </a:bodyPr>
          <a:lstStyle/>
          <a:p>
            <a:r>
              <a:rPr lang="en-US" sz="1400" dirty="0" err="1" smtClean="0">
                <a:latin typeface="Arial" panose="020B0604020202020204" pitchFamily="34" charset="0"/>
                <a:cs typeface="Arial" panose="020B0604020202020204" pitchFamily="34" charset="0"/>
              </a:rPr>
              <a:t>Steeg</a:t>
            </a:r>
            <a:r>
              <a:rPr lang="en-US" sz="1400" dirty="0" smtClean="0">
                <a:latin typeface="Arial" panose="020B0604020202020204" pitchFamily="34" charset="0"/>
                <a:cs typeface="Arial" panose="020B0604020202020204" pitchFamily="34" charset="0"/>
              </a:rPr>
              <a:t>, 2016 </a:t>
            </a:r>
            <a:r>
              <a:rPr lang="en-US" sz="1400" dirty="0" smtClean="0">
                <a:latin typeface="Arial" panose="020B0604020202020204" pitchFamily="34" charset="0"/>
                <a:cs typeface="Arial" panose="020B0604020202020204" pitchFamily="34" charset="0"/>
                <a:hlinkClick r:id="rId3"/>
              </a:rPr>
              <a:t>http</a:t>
            </a:r>
            <a:r>
              <a:rPr lang="en-US" sz="1400" dirty="0">
                <a:latin typeface="Arial" panose="020B0604020202020204" pitchFamily="34" charset="0"/>
                <a:cs typeface="Arial" panose="020B0604020202020204" pitchFamily="34" charset="0"/>
                <a:hlinkClick r:id="rId3"/>
              </a:rPr>
              <a:t>://</a:t>
            </a:r>
            <a:r>
              <a:rPr lang="en-US" sz="1400" dirty="0" smtClean="0">
                <a:latin typeface="Arial" panose="020B0604020202020204" pitchFamily="34" charset="0"/>
                <a:cs typeface="Arial" panose="020B0604020202020204" pitchFamily="34" charset="0"/>
                <a:hlinkClick r:id="rId3"/>
              </a:rPr>
              <a:t>www.nature.com/nrc/journal/v16/n4/full/nrc.2016.25.html</a:t>
            </a:r>
            <a:endParaRPr lang="en-US" sz="140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304800" y="7620"/>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sz="2800" kern="0" dirty="0" smtClean="0">
                <a:solidFill>
                  <a:srgbClr val="C00000"/>
                </a:solidFill>
                <a:latin typeface="Arial" pitchFamily="34" charset="0"/>
                <a:cs typeface="Arial" pitchFamily="34" charset="0"/>
              </a:rPr>
              <a:t>The tumor microenvironment affects metastatic cells: metastatic niche</a:t>
            </a:r>
          </a:p>
        </p:txBody>
      </p:sp>
    </p:spTree>
    <p:extLst>
      <p:ext uri="{BB962C8B-B14F-4D97-AF65-F5344CB8AC3E}">
        <p14:creationId xmlns:p14="http://schemas.microsoft.com/office/powerpoint/2010/main" xmlns="" val="36260956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457200" y="1371600"/>
            <a:ext cx="8313952" cy="3664369"/>
          </a:xfrm>
        </p:spPr>
        <p:txBody>
          <a:bodyPr>
            <a:noAutofit/>
          </a:bodyPr>
          <a:lstStyle/>
          <a:p>
            <a:pPr marL="0" indent="0" algn="just">
              <a:spcBef>
                <a:spcPts val="0"/>
              </a:spcBef>
              <a:buNone/>
            </a:pPr>
            <a:r>
              <a:rPr lang="en-US" sz="1600" b="1" dirty="0" smtClean="0">
                <a:solidFill>
                  <a:srgbClr val="C00000"/>
                </a:solidFill>
                <a:latin typeface="Arial" charset="0"/>
                <a:cs typeface="Arial" charset="0"/>
              </a:rPr>
              <a:t>Angiogenesis: the physiological process by which new blood vessels form from pre-existing vessels.  This is distinct from vasculogenesis, which is the de novo formation of vessels from mesoderm precursors</a:t>
            </a:r>
            <a:endParaRPr lang="en-US" sz="1600" dirty="0" smtClean="0">
              <a:solidFill>
                <a:srgbClr val="C00000"/>
              </a:solidFill>
              <a:latin typeface="Arial" charset="0"/>
              <a:cs typeface="Arial" charset="0"/>
            </a:endParaRPr>
          </a:p>
          <a:p>
            <a:pPr marL="0" indent="0" algn="just">
              <a:spcBef>
                <a:spcPts val="0"/>
              </a:spcBef>
              <a:buNone/>
            </a:pPr>
            <a:endParaRPr lang="en-US" sz="1600" dirty="0" smtClean="0">
              <a:solidFill>
                <a:schemeClr val="tx1"/>
              </a:solidFill>
              <a:latin typeface="Arial" charset="0"/>
              <a:cs typeface="Arial" charset="0"/>
            </a:endParaRPr>
          </a:p>
          <a:p>
            <a:pPr algn="just" eaLnBrk="1" hangingPunct="1">
              <a:spcBef>
                <a:spcPts val="0"/>
              </a:spcBef>
            </a:pPr>
            <a:r>
              <a:rPr lang="en-US" sz="1600" dirty="0" smtClean="0">
                <a:solidFill>
                  <a:schemeClr val="tx1"/>
                </a:solidFill>
                <a:latin typeface="Arial" charset="0"/>
                <a:cs typeface="Arial" charset="0"/>
              </a:rPr>
              <a:t>In </a:t>
            </a:r>
            <a:r>
              <a:rPr lang="en-US" sz="1600" dirty="0">
                <a:solidFill>
                  <a:schemeClr val="tx1"/>
                </a:solidFill>
                <a:latin typeface="Arial" charset="0"/>
                <a:cs typeface="Arial" charset="0"/>
              </a:rPr>
              <a:t>order for a tumor to grow beyond a certain size (1-2 mm), a network of blood vessels is required to provide nutrients and oxygen and to remove waste </a:t>
            </a:r>
            <a:r>
              <a:rPr lang="en-US" sz="1600" dirty="0" smtClean="0">
                <a:solidFill>
                  <a:schemeClr val="tx1"/>
                </a:solidFill>
                <a:latin typeface="Arial" charset="0"/>
                <a:cs typeface="Arial" charset="0"/>
              </a:rPr>
              <a:t>products</a:t>
            </a:r>
          </a:p>
          <a:p>
            <a:pPr algn="just" eaLnBrk="1" hangingPunct="1">
              <a:spcBef>
                <a:spcPts val="0"/>
              </a:spcBef>
            </a:pPr>
            <a:endParaRPr lang="en-US" sz="1600" dirty="0">
              <a:solidFill>
                <a:schemeClr val="tx1"/>
              </a:solidFill>
              <a:latin typeface="Arial" charset="0"/>
              <a:cs typeface="Arial" charset="0"/>
            </a:endParaRPr>
          </a:p>
          <a:p>
            <a:pPr algn="just" eaLnBrk="1" hangingPunct="1">
              <a:spcBef>
                <a:spcPts val="0"/>
              </a:spcBef>
            </a:pPr>
            <a:r>
              <a:rPr lang="en-US" sz="1600" dirty="0">
                <a:solidFill>
                  <a:schemeClr val="tx1"/>
                </a:solidFill>
                <a:latin typeface="Arial" charset="0"/>
                <a:cs typeface="Arial" charset="0"/>
              </a:rPr>
              <a:t>Solid tumors are dependent on angiogenesis to grow beyond this limiting </a:t>
            </a:r>
            <a:r>
              <a:rPr lang="en-US" sz="1600" dirty="0" smtClean="0">
                <a:solidFill>
                  <a:schemeClr val="tx1"/>
                </a:solidFill>
                <a:latin typeface="Arial" charset="0"/>
                <a:cs typeface="Arial" charset="0"/>
              </a:rPr>
              <a:t>size</a:t>
            </a:r>
            <a:endParaRPr lang="en-US" sz="1600" dirty="0">
              <a:solidFill>
                <a:schemeClr val="tx1"/>
              </a:solidFill>
              <a:latin typeface="Arial" charset="0"/>
              <a:cs typeface="Arial" charset="0"/>
            </a:endParaRPr>
          </a:p>
          <a:p>
            <a:pPr algn="just" eaLnBrk="1" hangingPunct="1">
              <a:spcBef>
                <a:spcPts val="0"/>
              </a:spcBef>
              <a:buFont typeface="Arial" charset="0"/>
              <a:buNone/>
            </a:pPr>
            <a:endParaRPr lang="en-US" sz="1600" baseline="30000" dirty="0">
              <a:solidFill>
                <a:schemeClr val="tx1"/>
              </a:solidFill>
              <a:latin typeface="Arial" charset="0"/>
              <a:cs typeface="Arial" charset="0"/>
            </a:endParaRPr>
          </a:p>
          <a:p>
            <a:pPr algn="just" eaLnBrk="1" hangingPunct="1">
              <a:spcBef>
                <a:spcPts val="0"/>
              </a:spcBef>
            </a:pPr>
            <a:r>
              <a:rPr lang="en-US" sz="1600" dirty="0">
                <a:solidFill>
                  <a:schemeClr val="tx1"/>
                </a:solidFill>
                <a:latin typeface="Arial" charset="0"/>
                <a:cs typeface="Arial" charset="0"/>
              </a:rPr>
              <a:t>Angiogenesis is highly regulated during </a:t>
            </a:r>
            <a:r>
              <a:rPr lang="en-US" sz="1600" dirty="0" smtClean="0">
                <a:solidFill>
                  <a:schemeClr val="tx1"/>
                </a:solidFill>
                <a:latin typeface="Arial" charset="0"/>
                <a:cs typeface="Arial" charset="0"/>
              </a:rPr>
              <a:t>development.  Therefore, neoplastic </a:t>
            </a:r>
            <a:r>
              <a:rPr lang="en-US" sz="1600" dirty="0">
                <a:solidFill>
                  <a:schemeClr val="tx1"/>
                </a:solidFill>
                <a:latin typeface="Arial" charset="0"/>
                <a:cs typeface="Arial" charset="0"/>
              </a:rPr>
              <a:t>tissues must acquire the ability to develop a blood supply to allow continued </a:t>
            </a:r>
            <a:r>
              <a:rPr lang="en-US" sz="1600" dirty="0" smtClean="0">
                <a:solidFill>
                  <a:schemeClr val="tx1"/>
                </a:solidFill>
                <a:latin typeface="Arial" charset="0"/>
                <a:cs typeface="Arial" charset="0"/>
              </a:rPr>
              <a:t>growth</a:t>
            </a:r>
          </a:p>
          <a:p>
            <a:pPr marL="0" indent="0" algn="just" eaLnBrk="1" hangingPunct="1">
              <a:spcBef>
                <a:spcPts val="0"/>
              </a:spcBef>
              <a:buNone/>
            </a:pPr>
            <a:endParaRPr lang="en-US" sz="1600" dirty="0" smtClean="0">
              <a:solidFill>
                <a:schemeClr val="tx1"/>
              </a:solidFill>
              <a:latin typeface="Arial" charset="0"/>
              <a:cs typeface="Arial" charset="0"/>
            </a:endParaRPr>
          </a:p>
          <a:p>
            <a:pPr algn="just" eaLnBrk="1" hangingPunct="1">
              <a:spcBef>
                <a:spcPts val="0"/>
              </a:spcBef>
            </a:pPr>
            <a:r>
              <a:rPr lang="en-US" sz="1600" dirty="0" smtClean="0">
                <a:solidFill>
                  <a:schemeClr val="tx1"/>
                </a:solidFill>
                <a:latin typeface="Arial" charset="0"/>
                <a:cs typeface="Arial" charset="0"/>
              </a:rPr>
              <a:t>This ability is acquired through mutations or dysregulation of genes that control the process</a:t>
            </a:r>
            <a:endParaRPr lang="en-US" sz="1600" dirty="0">
              <a:solidFill>
                <a:schemeClr val="tx1"/>
              </a:solidFill>
              <a:latin typeface="Arial" charset="0"/>
              <a:cs typeface="Arial" charset="0"/>
            </a:endParaRPr>
          </a:p>
        </p:txBody>
      </p:sp>
      <p:pic>
        <p:nvPicPr>
          <p:cNvPr id="6" name="Picture 1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18300" y="4462879"/>
            <a:ext cx="2425700" cy="252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79463" y="381000"/>
            <a:ext cx="7583487" cy="741386"/>
          </a:xfrm>
        </p:spPr>
        <p:txBody>
          <a:bodyPr/>
          <a:lstStyle/>
          <a:p>
            <a:r>
              <a:rPr lang="en-US" dirty="0" smtClean="0">
                <a:solidFill>
                  <a:srgbClr val="C00000"/>
                </a:solidFill>
              </a:rPr>
              <a:t>Angiogenesis</a:t>
            </a:r>
            <a:endParaRPr lang="en-US" dirty="0">
              <a:solidFill>
                <a:srgbClr val="C00000"/>
              </a:solidFill>
            </a:endParaRPr>
          </a:p>
        </p:txBody>
      </p:sp>
    </p:spTree>
    <p:extLst>
      <p:ext uri="{BB962C8B-B14F-4D97-AF65-F5344CB8AC3E}">
        <p14:creationId xmlns:p14="http://schemas.microsoft.com/office/powerpoint/2010/main" xmlns="" val="29890484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1" descr="6218217_f520.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19693" y="1964505"/>
            <a:ext cx="4903026" cy="3488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79463" y="381000"/>
            <a:ext cx="7583487" cy="711850"/>
          </a:xfrm>
        </p:spPr>
        <p:txBody>
          <a:bodyPr/>
          <a:lstStyle/>
          <a:p>
            <a:r>
              <a:rPr lang="en-US" dirty="0">
                <a:solidFill>
                  <a:srgbClr val="C00000"/>
                </a:solidFill>
              </a:rPr>
              <a:t>Angiogenesis</a:t>
            </a:r>
          </a:p>
        </p:txBody>
      </p:sp>
    </p:spTree>
    <p:extLst>
      <p:ext uri="{BB962C8B-B14F-4D97-AF65-F5344CB8AC3E}">
        <p14:creationId xmlns:p14="http://schemas.microsoft.com/office/powerpoint/2010/main" xmlns="" val="16835275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7" name="TextBox 56"/>
          <p:cNvSpPr txBox="1">
            <a:spLocks noChangeArrowheads="1"/>
          </p:cNvSpPr>
          <p:nvPr/>
        </p:nvSpPr>
        <p:spPr bwMode="auto">
          <a:xfrm>
            <a:off x="713486" y="527468"/>
            <a:ext cx="77724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defTabSz="457200"/>
            <a:r>
              <a:rPr lang="en-US" dirty="0" smtClean="0">
                <a:solidFill>
                  <a:srgbClr val="C00000"/>
                </a:solidFill>
                <a:latin typeface="Arial" panose="020B0604020202020204" pitchFamily="34" charset="0"/>
                <a:cs typeface="Arial" panose="020B0604020202020204" pitchFamily="34" charset="0"/>
              </a:rPr>
              <a:t>Basic Mechanisms of Angiogenesis</a:t>
            </a:r>
            <a:endParaRPr lang="en-US" dirty="0">
              <a:solidFill>
                <a:srgbClr val="C00000"/>
              </a:solidFill>
              <a:latin typeface="Arial" panose="020B0604020202020204" pitchFamily="34" charset="0"/>
              <a:cs typeface="Arial" panose="020B0604020202020204" pitchFamily="34" charset="0"/>
            </a:endParaRPr>
          </a:p>
        </p:txBody>
      </p:sp>
      <p:sp>
        <p:nvSpPr>
          <p:cNvPr id="5" name="Text Box 3"/>
          <p:cNvSpPr txBox="1">
            <a:spLocks noChangeArrowheads="1"/>
          </p:cNvSpPr>
          <p:nvPr/>
        </p:nvSpPr>
        <p:spPr bwMode="auto">
          <a:xfrm>
            <a:off x="157137" y="1528576"/>
            <a:ext cx="8731490" cy="4108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342900" indent="-342900" algn="just" defTabSz="457200">
              <a:spcBef>
                <a:spcPct val="50000"/>
              </a:spcBef>
              <a:buFont typeface="Arial"/>
              <a:buChar char="•"/>
            </a:pPr>
            <a:r>
              <a:rPr lang="en-US" sz="1800" dirty="0">
                <a:solidFill>
                  <a:srgbClr val="000000"/>
                </a:solidFill>
                <a:latin typeface="Arial" charset="0"/>
              </a:rPr>
              <a:t>Tumor cells </a:t>
            </a:r>
            <a:r>
              <a:rPr lang="en-US" sz="1800" dirty="0" smtClean="0">
                <a:solidFill>
                  <a:srgbClr val="000000"/>
                </a:solidFill>
                <a:latin typeface="Arial" charset="0"/>
              </a:rPr>
              <a:t>and sometimes inflammatory cells in tumor stroma produce </a:t>
            </a:r>
            <a:r>
              <a:rPr lang="en-US" sz="1800" dirty="0">
                <a:solidFill>
                  <a:srgbClr val="000000"/>
                </a:solidFill>
                <a:latin typeface="Arial" charset="0"/>
              </a:rPr>
              <a:t>the pro-angiogenic soluble growth factor, vascular endothelial growth factor (VEGF</a:t>
            </a:r>
            <a:r>
              <a:rPr lang="en-US" sz="1800" dirty="0" smtClean="0">
                <a:solidFill>
                  <a:srgbClr val="000000"/>
                </a:solidFill>
                <a:latin typeface="Arial" charset="0"/>
              </a:rPr>
              <a:t>).</a:t>
            </a:r>
          </a:p>
          <a:p>
            <a:pPr marL="342900" indent="-342900" algn="just" defTabSz="457200">
              <a:spcBef>
                <a:spcPct val="50000"/>
              </a:spcBef>
              <a:buFont typeface="Arial"/>
              <a:buChar char="•"/>
            </a:pPr>
            <a:r>
              <a:rPr lang="en-US" sz="1800" dirty="0" smtClean="0">
                <a:solidFill>
                  <a:srgbClr val="000000"/>
                </a:solidFill>
                <a:latin typeface="Arial" charset="0"/>
              </a:rPr>
              <a:t>VEGF binds to its receptor (VEGF-R), promotes </a:t>
            </a:r>
            <a:r>
              <a:rPr lang="en-US" sz="1800" dirty="0" err="1" smtClean="0">
                <a:solidFill>
                  <a:srgbClr val="000000"/>
                </a:solidFill>
                <a:latin typeface="Arial" charset="0"/>
              </a:rPr>
              <a:t>homodimerization</a:t>
            </a:r>
            <a:r>
              <a:rPr lang="en-US" sz="1800" dirty="0" smtClean="0">
                <a:solidFill>
                  <a:srgbClr val="000000"/>
                </a:solidFill>
                <a:latin typeface="Arial" charset="0"/>
              </a:rPr>
              <a:t>, and the initiation of the signal cascade.</a:t>
            </a:r>
          </a:p>
          <a:p>
            <a:pPr marL="342900" indent="-342900" algn="just" defTabSz="457200">
              <a:spcBef>
                <a:spcPct val="50000"/>
              </a:spcBef>
              <a:buFont typeface="Arial"/>
              <a:buChar char="•"/>
            </a:pPr>
            <a:r>
              <a:rPr lang="en-US" sz="1800" dirty="0" smtClean="0">
                <a:solidFill>
                  <a:srgbClr val="000000"/>
                </a:solidFill>
                <a:latin typeface="Arial" charset="0"/>
              </a:rPr>
              <a:t>This cascade results in the expression of genes required for promoting angiogenesis.</a:t>
            </a:r>
          </a:p>
          <a:p>
            <a:pPr marL="342900" indent="-342900" algn="just" defTabSz="457200">
              <a:spcBef>
                <a:spcPct val="50000"/>
              </a:spcBef>
              <a:buFont typeface="Arial"/>
              <a:buChar char="•"/>
            </a:pPr>
            <a:r>
              <a:rPr lang="en-US" sz="1800" dirty="0" smtClean="0">
                <a:solidFill>
                  <a:srgbClr val="000000"/>
                </a:solidFill>
                <a:latin typeface="Arial" charset="0"/>
              </a:rPr>
              <a:t>FGF-beta, IL17 and IL-8 can also promote angiogenesis</a:t>
            </a:r>
          </a:p>
          <a:p>
            <a:pPr marL="342900" indent="-342900" algn="just" defTabSz="457200">
              <a:spcBef>
                <a:spcPct val="50000"/>
              </a:spcBef>
              <a:buFont typeface="Arial"/>
              <a:buChar char="•"/>
            </a:pPr>
            <a:r>
              <a:rPr lang="en-US" sz="1800" dirty="0" smtClean="0">
                <a:solidFill>
                  <a:srgbClr val="000000"/>
                </a:solidFill>
                <a:latin typeface="Arial" charset="0"/>
              </a:rPr>
              <a:t>VEGF induces expression of Notch ligand DLL4, which activates Notch1. This causes branching of capillaries</a:t>
            </a:r>
          </a:p>
          <a:p>
            <a:pPr marL="342900" indent="-342900" algn="just" defTabSz="457200">
              <a:spcBef>
                <a:spcPct val="50000"/>
              </a:spcBef>
              <a:buFont typeface="Arial"/>
              <a:buChar char="•"/>
            </a:pPr>
            <a:r>
              <a:rPr lang="en-US" sz="1800" dirty="0" smtClean="0">
                <a:solidFill>
                  <a:srgbClr val="000000"/>
                </a:solidFill>
                <a:latin typeface="Arial" charset="0"/>
              </a:rPr>
              <a:t>VEGF promotes proliferation of new capillary “tip” cells, while Notch promotes branching. Without VEGF activity, proliferation stops. Without DLL4-Notch activity, branching stops and dysfunctional capillaries form</a:t>
            </a:r>
            <a:endParaRPr lang="en-US" sz="1800" dirty="0">
              <a:solidFill>
                <a:srgbClr val="000000"/>
              </a:solidFill>
              <a:latin typeface="Arial" charset="0"/>
            </a:endParaRPr>
          </a:p>
        </p:txBody>
      </p:sp>
    </p:spTree>
    <p:extLst>
      <p:ext uri="{BB962C8B-B14F-4D97-AF65-F5344CB8AC3E}">
        <p14:creationId xmlns:p14="http://schemas.microsoft.com/office/powerpoint/2010/main" xmlns="" val="181885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7" name="TextBox 56"/>
          <p:cNvSpPr txBox="1">
            <a:spLocks noChangeArrowheads="1"/>
          </p:cNvSpPr>
          <p:nvPr/>
        </p:nvSpPr>
        <p:spPr bwMode="auto">
          <a:xfrm>
            <a:off x="713486" y="213566"/>
            <a:ext cx="77724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defTabSz="457200"/>
            <a:r>
              <a:rPr lang="en-US" dirty="0" smtClean="0">
                <a:solidFill>
                  <a:srgbClr val="C00000"/>
                </a:solidFill>
                <a:latin typeface="Arial" panose="020B0604020202020204" pitchFamily="34" charset="0"/>
                <a:cs typeface="Arial" panose="020B0604020202020204" pitchFamily="34" charset="0"/>
              </a:rPr>
              <a:t>Angiogenesis as a Target for Therapy</a:t>
            </a:r>
            <a:endParaRPr lang="en-US" dirty="0">
              <a:solidFill>
                <a:srgbClr val="C00000"/>
              </a:solidFill>
              <a:latin typeface="Arial" panose="020B0604020202020204" pitchFamily="34" charset="0"/>
              <a:cs typeface="Arial" panose="020B0604020202020204" pitchFamily="34" charset="0"/>
            </a:endParaRPr>
          </a:p>
        </p:txBody>
      </p:sp>
      <p:sp>
        <p:nvSpPr>
          <p:cNvPr id="59" name="Text Box 4"/>
          <p:cNvSpPr txBox="1">
            <a:spLocks noChangeArrowheads="1"/>
          </p:cNvSpPr>
          <p:nvPr/>
        </p:nvSpPr>
        <p:spPr bwMode="auto">
          <a:xfrm>
            <a:off x="616352" y="6144832"/>
            <a:ext cx="829863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just" defTabSz="457200">
              <a:spcBef>
                <a:spcPct val="50000"/>
              </a:spcBef>
            </a:pPr>
            <a:r>
              <a:rPr lang="en-US" sz="1800" dirty="0" smtClean="0">
                <a:solidFill>
                  <a:srgbClr val="000000"/>
                </a:solidFill>
                <a:latin typeface="Arial" charset="0"/>
              </a:rPr>
              <a:t>NOTE:  Drugs </a:t>
            </a:r>
            <a:r>
              <a:rPr lang="en-US" sz="1800" dirty="0">
                <a:solidFill>
                  <a:srgbClr val="000000"/>
                </a:solidFill>
                <a:latin typeface="Arial" charset="0"/>
              </a:rPr>
              <a:t>ending in “-</a:t>
            </a:r>
            <a:r>
              <a:rPr lang="en-US" sz="1800" dirty="0" err="1">
                <a:solidFill>
                  <a:srgbClr val="000000"/>
                </a:solidFill>
                <a:latin typeface="Arial" charset="0"/>
              </a:rPr>
              <a:t>mab</a:t>
            </a:r>
            <a:r>
              <a:rPr lang="en-US" sz="1800" dirty="0">
                <a:solidFill>
                  <a:srgbClr val="000000"/>
                </a:solidFill>
                <a:latin typeface="Arial" charset="0"/>
              </a:rPr>
              <a:t>”, such as </a:t>
            </a:r>
            <a:r>
              <a:rPr lang="en-US" sz="1800" dirty="0" err="1">
                <a:solidFill>
                  <a:srgbClr val="000000"/>
                </a:solidFill>
                <a:latin typeface="Arial" charset="0"/>
              </a:rPr>
              <a:t>bevacizumab</a:t>
            </a:r>
            <a:r>
              <a:rPr lang="en-US" sz="1800" dirty="0">
                <a:solidFill>
                  <a:srgbClr val="000000"/>
                </a:solidFill>
                <a:latin typeface="Arial" charset="0"/>
              </a:rPr>
              <a:t>, </a:t>
            </a:r>
            <a:r>
              <a:rPr lang="en-US" sz="1800" dirty="0" smtClean="0">
                <a:solidFill>
                  <a:srgbClr val="000000"/>
                </a:solidFill>
                <a:latin typeface="Arial" charset="0"/>
              </a:rPr>
              <a:t>indicate they are monoclonal antibodies.</a:t>
            </a:r>
            <a:endParaRPr lang="en-US" sz="1800" dirty="0">
              <a:solidFill>
                <a:srgbClr val="000000"/>
              </a:solidFill>
              <a:latin typeface="Arial" charset="0"/>
            </a:endParaRPr>
          </a:p>
        </p:txBody>
      </p:sp>
      <p:sp>
        <p:nvSpPr>
          <p:cNvPr id="2" name="TextBox 1"/>
          <p:cNvSpPr txBox="1"/>
          <p:nvPr/>
        </p:nvSpPr>
        <p:spPr>
          <a:xfrm>
            <a:off x="474365" y="932430"/>
            <a:ext cx="8195269" cy="5078313"/>
          </a:xfrm>
          <a:prstGeom prst="rect">
            <a:avLst/>
          </a:prstGeom>
          <a:noFill/>
        </p:spPr>
        <p:txBody>
          <a:bodyPr wrap="square" rtlCol="0">
            <a:spAutoFit/>
          </a:bodyPr>
          <a:lstStyle/>
          <a:p>
            <a:pPr marL="285750" indent="-285750" algn="just" defTabSz="457200">
              <a:buFont typeface="Arial"/>
              <a:buChar char="•"/>
            </a:pPr>
            <a:r>
              <a:rPr lang="en-US" dirty="0">
                <a:solidFill>
                  <a:srgbClr val="000000"/>
                </a:solidFill>
                <a:latin typeface="Trebuchet MS"/>
              </a:rPr>
              <a:t>In the general theme of “know thy enemy”, the knowledge of how VEGF works to promote angiogenesis makes it a viable target for therapies.</a:t>
            </a:r>
          </a:p>
          <a:p>
            <a:pPr algn="just" defTabSz="457200"/>
            <a:endParaRPr lang="en-US" dirty="0">
              <a:solidFill>
                <a:srgbClr val="000000"/>
              </a:solidFill>
              <a:latin typeface="Trebuchet MS"/>
            </a:endParaRPr>
          </a:p>
          <a:p>
            <a:pPr marL="285750" indent="-285750" algn="just" defTabSz="457200">
              <a:buFont typeface="Arial"/>
              <a:buChar char="•"/>
            </a:pPr>
            <a:r>
              <a:rPr lang="en-US" dirty="0">
                <a:solidFill>
                  <a:srgbClr val="000000"/>
                </a:solidFill>
                <a:latin typeface="Trebuchet MS"/>
              </a:rPr>
              <a:t>If you can inhibit any step of the pathway, for which the most specific would be the ligand (VEGF) or the receptor (VEGF-R), you could potentially inhibit angiogenesis and further tumor development.</a:t>
            </a:r>
          </a:p>
          <a:p>
            <a:pPr algn="just" defTabSz="457200"/>
            <a:endParaRPr lang="en-US" dirty="0">
              <a:solidFill>
                <a:srgbClr val="000000"/>
              </a:solidFill>
              <a:latin typeface="Trebuchet MS"/>
            </a:endParaRPr>
          </a:p>
          <a:p>
            <a:pPr marL="285750" indent="-285750" algn="just" defTabSz="457200">
              <a:buFont typeface="Arial"/>
              <a:buChar char="•"/>
            </a:pPr>
            <a:r>
              <a:rPr lang="en-US" dirty="0">
                <a:solidFill>
                  <a:srgbClr val="000000"/>
                </a:solidFill>
                <a:latin typeface="Trebuchet MS"/>
              </a:rPr>
              <a:t>The following drugs are being used to do just that:</a:t>
            </a:r>
          </a:p>
          <a:p>
            <a:pPr marL="742950" lvl="1" indent="-285750" algn="just" defTabSz="457200">
              <a:buFont typeface="Arial"/>
              <a:buChar char="•"/>
            </a:pPr>
            <a:r>
              <a:rPr lang="en-US" dirty="0" err="1">
                <a:solidFill>
                  <a:srgbClr val="000000"/>
                </a:solidFill>
                <a:latin typeface="Trebuchet MS"/>
              </a:rPr>
              <a:t>Bevacizumab</a:t>
            </a:r>
            <a:r>
              <a:rPr lang="en-US" dirty="0">
                <a:solidFill>
                  <a:srgbClr val="000000"/>
                </a:solidFill>
              </a:rPr>
              <a:t> (</a:t>
            </a:r>
            <a:r>
              <a:rPr lang="en-US" dirty="0" err="1">
                <a:solidFill>
                  <a:srgbClr val="000000"/>
                </a:solidFill>
              </a:rPr>
              <a:t>Avastin</a:t>
            </a:r>
            <a:r>
              <a:rPr lang="en-US" dirty="0">
                <a:solidFill>
                  <a:srgbClr val="000000"/>
                </a:solidFill>
              </a:rPr>
              <a:t>™) – a monoclonal antibody that binds VEGF and blocks it from binding to VEGF receptors on the surface of vascular endothelial cells. </a:t>
            </a:r>
          </a:p>
          <a:p>
            <a:pPr marL="742950" lvl="1" indent="-285750" algn="just" defTabSz="457200">
              <a:buFont typeface="Arial"/>
              <a:buChar char="•"/>
            </a:pPr>
            <a:r>
              <a:rPr lang="en-US" dirty="0" err="1">
                <a:solidFill>
                  <a:srgbClr val="000000"/>
                </a:solidFill>
              </a:rPr>
              <a:t>Sunitinib</a:t>
            </a:r>
            <a:r>
              <a:rPr lang="en-US" dirty="0">
                <a:solidFill>
                  <a:srgbClr val="000000"/>
                </a:solidFill>
              </a:rPr>
              <a:t> </a:t>
            </a:r>
            <a:r>
              <a:rPr lang="en-US" dirty="0">
                <a:solidFill>
                  <a:srgbClr val="000000"/>
                </a:solidFill>
                <a:latin typeface="Trebuchet MS"/>
              </a:rPr>
              <a:t>(</a:t>
            </a:r>
            <a:r>
              <a:rPr lang="en-US" dirty="0" err="1">
                <a:solidFill>
                  <a:srgbClr val="000000"/>
                </a:solidFill>
                <a:latin typeface="Trebuchet MS"/>
              </a:rPr>
              <a:t>Sutent</a:t>
            </a:r>
            <a:r>
              <a:rPr lang="en-US" dirty="0">
                <a:solidFill>
                  <a:srgbClr val="000000"/>
                </a:solidFill>
                <a:latin typeface="Trebuchet MS"/>
              </a:rPr>
              <a:t>™) – inhibits the kinase activity of </a:t>
            </a:r>
            <a:r>
              <a:rPr lang="en-US" dirty="0" smtClean="0">
                <a:solidFill>
                  <a:srgbClr val="000000"/>
                </a:solidFill>
                <a:latin typeface="Trebuchet MS"/>
              </a:rPr>
              <a:t>VEGF-R and several other kinases</a:t>
            </a:r>
            <a:endParaRPr lang="en-US" dirty="0">
              <a:solidFill>
                <a:srgbClr val="000000"/>
              </a:solidFill>
              <a:latin typeface="Trebuchet MS"/>
            </a:endParaRPr>
          </a:p>
          <a:p>
            <a:pPr marL="742950" lvl="1" indent="-285750" algn="just" defTabSz="457200">
              <a:buFont typeface="Arial"/>
              <a:buChar char="•"/>
            </a:pPr>
            <a:r>
              <a:rPr lang="en-US" dirty="0" err="1">
                <a:solidFill>
                  <a:srgbClr val="000000"/>
                </a:solidFill>
                <a:latin typeface="Trebuchet MS"/>
              </a:rPr>
              <a:t>Sorafenib</a:t>
            </a:r>
            <a:r>
              <a:rPr lang="en-US" dirty="0">
                <a:solidFill>
                  <a:srgbClr val="000000"/>
                </a:solidFill>
                <a:latin typeface="Trebuchet MS"/>
              </a:rPr>
              <a:t> (</a:t>
            </a:r>
            <a:r>
              <a:rPr lang="en-US" dirty="0" err="1">
                <a:solidFill>
                  <a:srgbClr val="000000"/>
                </a:solidFill>
                <a:latin typeface="Trebuchet MS"/>
              </a:rPr>
              <a:t>Nexavar</a:t>
            </a:r>
            <a:r>
              <a:rPr lang="en-US" dirty="0">
                <a:solidFill>
                  <a:srgbClr val="000000"/>
                </a:solidFill>
                <a:latin typeface="Trebuchet MS"/>
              </a:rPr>
              <a:t>™) – inhibits the kinase activity of </a:t>
            </a:r>
            <a:r>
              <a:rPr lang="en-US" dirty="0" smtClean="0">
                <a:solidFill>
                  <a:srgbClr val="000000"/>
                </a:solidFill>
                <a:latin typeface="Trebuchet MS"/>
              </a:rPr>
              <a:t>VEGF-R and other kinases</a:t>
            </a:r>
            <a:endParaRPr lang="en-US" dirty="0">
              <a:solidFill>
                <a:srgbClr val="000000"/>
              </a:solidFill>
              <a:latin typeface="Trebuchet MS"/>
            </a:endParaRPr>
          </a:p>
          <a:p>
            <a:pPr marL="742950" lvl="1" indent="-285750" algn="just" defTabSz="457200">
              <a:buFont typeface="Arial"/>
              <a:buChar char="•"/>
            </a:pPr>
            <a:r>
              <a:rPr lang="en-US" dirty="0" err="1">
                <a:solidFill>
                  <a:srgbClr val="000000"/>
                </a:solidFill>
              </a:rPr>
              <a:t>Cediranib</a:t>
            </a:r>
            <a:r>
              <a:rPr lang="en-US" dirty="0">
                <a:solidFill>
                  <a:srgbClr val="000000"/>
                </a:solidFill>
              </a:rPr>
              <a:t> (</a:t>
            </a:r>
            <a:r>
              <a:rPr lang="en-US" dirty="0" err="1">
                <a:solidFill>
                  <a:srgbClr val="000000"/>
                </a:solidFill>
                <a:latin typeface="Trebuchet MS"/>
              </a:rPr>
              <a:t>Recentin</a:t>
            </a:r>
            <a:r>
              <a:rPr lang="en-US" dirty="0">
                <a:solidFill>
                  <a:srgbClr val="000000"/>
                </a:solidFill>
                <a:latin typeface="Trebuchet MS"/>
              </a:rPr>
              <a:t>™ - AZD- 2171) – inhibits the kinase activity of </a:t>
            </a:r>
            <a:r>
              <a:rPr lang="en-US" dirty="0" smtClean="0">
                <a:solidFill>
                  <a:srgbClr val="000000"/>
                </a:solidFill>
                <a:latin typeface="Trebuchet MS"/>
              </a:rPr>
              <a:t>VEGF-R</a:t>
            </a:r>
          </a:p>
          <a:p>
            <a:pPr marL="742950" lvl="1" indent="-285750" algn="just" defTabSz="457200">
              <a:buFont typeface="Arial"/>
              <a:buChar char="•"/>
            </a:pPr>
            <a:r>
              <a:rPr lang="en-US" dirty="0" err="1" smtClean="0">
                <a:solidFill>
                  <a:srgbClr val="000000"/>
                </a:solidFill>
              </a:rPr>
              <a:t>Demcizumab</a:t>
            </a:r>
            <a:r>
              <a:rPr lang="en-US" dirty="0" smtClean="0">
                <a:solidFill>
                  <a:srgbClr val="000000"/>
                </a:solidFill>
              </a:rPr>
              <a:t> (</a:t>
            </a:r>
            <a:r>
              <a:rPr lang="en-US" dirty="0" err="1" smtClean="0">
                <a:solidFill>
                  <a:srgbClr val="000000"/>
                </a:solidFill>
              </a:rPr>
              <a:t>Oncomed</a:t>
            </a:r>
            <a:r>
              <a:rPr lang="en-US" dirty="0" smtClean="0">
                <a:solidFill>
                  <a:srgbClr val="000000"/>
                </a:solidFill>
              </a:rPr>
              <a:t>) inhibits DLL4-Notch1 signaling</a:t>
            </a:r>
            <a:endParaRPr lang="en-US" dirty="0">
              <a:solidFill>
                <a:srgbClr val="000000"/>
              </a:solidFill>
            </a:endParaRPr>
          </a:p>
        </p:txBody>
      </p:sp>
    </p:spTree>
    <p:extLst>
      <p:ext uri="{BB962C8B-B14F-4D97-AF65-F5344CB8AC3E}">
        <p14:creationId xmlns:p14="http://schemas.microsoft.com/office/powerpoint/2010/main" xmlns="" val="17155987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Metastasis</a:t>
            </a:r>
            <a:endParaRPr lang="en-US" dirty="0">
              <a:solidFill>
                <a:srgbClr val="C00000"/>
              </a:solidFill>
            </a:endParaRPr>
          </a:p>
        </p:txBody>
      </p:sp>
      <p:sp>
        <p:nvSpPr>
          <p:cNvPr id="3" name="Rectangle 2"/>
          <p:cNvSpPr/>
          <p:nvPr/>
        </p:nvSpPr>
        <p:spPr>
          <a:xfrm>
            <a:off x="779463" y="1621060"/>
            <a:ext cx="7583487" cy="4524316"/>
          </a:xfrm>
          <a:prstGeom prst="rect">
            <a:avLst/>
          </a:prstGeom>
        </p:spPr>
        <p:txBody>
          <a:bodyPr wrap="square">
            <a:spAutoFit/>
          </a:bodyPr>
          <a:lstStyle/>
          <a:p>
            <a:pPr marL="285750" indent="-285750" algn="just" defTabSz="457200">
              <a:buFont typeface="Arial"/>
              <a:buChar char="•"/>
            </a:pPr>
            <a:r>
              <a:rPr lang="en-US" dirty="0">
                <a:solidFill>
                  <a:srgbClr val="000000"/>
                </a:solidFill>
              </a:rPr>
              <a:t>90% of cancer related death is due to metastasis since once a tumor cell has traveled from the site of origin to a distant target tissue, it is difficult, if not impossible to remove the metastatic cancer by localized surgery or irradiation.</a:t>
            </a:r>
          </a:p>
          <a:p>
            <a:pPr marL="285750" indent="-285750" algn="just" defTabSz="457200">
              <a:buFont typeface="Arial"/>
              <a:buChar char="•"/>
            </a:pPr>
            <a:endParaRPr lang="en-US" dirty="0">
              <a:solidFill>
                <a:srgbClr val="000000"/>
              </a:solidFill>
            </a:endParaRPr>
          </a:p>
          <a:p>
            <a:pPr marL="285750" indent="-285750" algn="just" defTabSz="457200">
              <a:buFont typeface="Arial"/>
              <a:buChar char="•"/>
            </a:pPr>
            <a:r>
              <a:rPr lang="en-US" dirty="0">
                <a:solidFill>
                  <a:srgbClr val="000000"/>
                </a:solidFill>
              </a:rPr>
              <a:t>Cancer cells capable of metastasis are more </a:t>
            </a:r>
            <a:r>
              <a:rPr lang="en-US" u="sng" dirty="0">
                <a:solidFill>
                  <a:srgbClr val="000000"/>
                </a:solidFill>
              </a:rPr>
              <a:t>resistant</a:t>
            </a:r>
            <a:r>
              <a:rPr lang="en-US" dirty="0">
                <a:solidFill>
                  <a:srgbClr val="000000"/>
                </a:solidFill>
              </a:rPr>
              <a:t> to a special type of cell death called “</a:t>
            </a:r>
            <a:r>
              <a:rPr lang="en-US" dirty="0" err="1">
                <a:solidFill>
                  <a:srgbClr val="000000"/>
                </a:solidFill>
              </a:rPr>
              <a:t>anoikis</a:t>
            </a:r>
            <a:r>
              <a:rPr lang="en-US" dirty="0">
                <a:solidFill>
                  <a:srgbClr val="000000"/>
                </a:solidFill>
              </a:rPr>
              <a:t>”.</a:t>
            </a:r>
          </a:p>
          <a:p>
            <a:pPr marL="285750" indent="-285750" algn="just" defTabSz="457200">
              <a:buFont typeface="Arial"/>
              <a:buChar char="•"/>
            </a:pPr>
            <a:endParaRPr lang="en-US" dirty="0">
              <a:solidFill>
                <a:srgbClr val="000000"/>
              </a:solidFill>
            </a:endParaRPr>
          </a:p>
          <a:p>
            <a:pPr marL="285750" indent="-285750" algn="just" defTabSz="457200">
              <a:buFont typeface="Arial"/>
              <a:buChar char="•"/>
            </a:pPr>
            <a:r>
              <a:rPr lang="en-US" u="sng" dirty="0" err="1">
                <a:solidFill>
                  <a:srgbClr val="C00000"/>
                </a:solidFill>
              </a:rPr>
              <a:t>Anoikis</a:t>
            </a:r>
            <a:r>
              <a:rPr lang="en-US" u="sng" dirty="0">
                <a:solidFill>
                  <a:srgbClr val="C00000"/>
                </a:solidFill>
              </a:rPr>
              <a:t> – a form of programmed cell death that is induced when anchorage dependent cells detach from the extracellular matrix (ECM).  This can also be interpreted as anchorage-independent growth.</a:t>
            </a:r>
          </a:p>
          <a:p>
            <a:pPr marL="285750" indent="-285750" algn="just" defTabSz="457200">
              <a:buFont typeface="Arial"/>
              <a:buChar char="•"/>
            </a:pPr>
            <a:endParaRPr lang="en-US" dirty="0">
              <a:solidFill>
                <a:srgbClr val="000000"/>
              </a:solidFill>
            </a:endParaRPr>
          </a:p>
          <a:p>
            <a:pPr marL="285750" indent="-285750" algn="just" defTabSz="457200">
              <a:buFont typeface="Arial"/>
              <a:buChar char="•"/>
            </a:pPr>
            <a:r>
              <a:rPr lang="en-US" dirty="0">
                <a:solidFill>
                  <a:srgbClr val="000000"/>
                </a:solidFill>
              </a:rPr>
              <a:t>Normal cells undergo cell death when they are detached from the matrix, whereas cancer cells are resistant to “</a:t>
            </a:r>
            <a:r>
              <a:rPr lang="en-US" dirty="0" err="1">
                <a:solidFill>
                  <a:srgbClr val="000000"/>
                </a:solidFill>
              </a:rPr>
              <a:t>anoikis</a:t>
            </a:r>
            <a:r>
              <a:rPr lang="en-US" dirty="0">
                <a:solidFill>
                  <a:srgbClr val="000000"/>
                </a:solidFill>
              </a:rPr>
              <a:t>” when migrating through the bloodstream.</a:t>
            </a:r>
            <a:endParaRPr lang="en-US" dirty="0">
              <a:solidFill>
                <a:srgbClr val="000000"/>
              </a:solidFill>
              <a:latin typeface="Trebuchet MS"/>
            </a:endParaRPr>
          </a:p>
        </p:txBody>
      </p:sp>
    </p:spTree>
    <p:extLst>
      <p:ext uri="{BB962C8B-B14F-4D97-AF65-F5344CB8AC3E}">
        <p14:creationId xmlns:p14="http://schemas.microsoft.com/office/powerpoint/2010/main" xmlns="" val="3708950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Arial" pitchFamily="34" charset="0"/>
                <a:cs typeface="Arial" pitchFamily="34" charset="0"/>
              </a:rPr>
              <a:t>Learning objectives</a:t>
            </a:r>
            <a:endParaRPr lang="en-US" dirty="0">
              <a:solidFill>
                <a:srgbClr val="C00000"/>
              </a:solidFill>
              <a:latin typeface="Arial" pitchFamily="34" charset="0"/>
              <a:cs typeface="Arial" pitchFamily="34" charset="0"/>
            </a:endParaRPr>
          </a:p>
        </p:txBody>
      </p:sp>
      <p:sp>
        <p:nvSpPr>
          <p:cNvPr id="3" name="Content Placeholder 2"/>
          <p:cNvSpPr>
            <a:spLocks noGrp="1"/>
          </p:cNvSpPr>
          <p:nvPr>
            <p:ph idx="1"/>
          </p:nvPr>
        </p:nvSpPr>
        <p:spPr/>
        <p:txBody>
          <a:bodyPr/>
          <a:lstStyle/>
          <a:p>
            <a:pPr lvl="1" fontAlgn="t">
              <a:spcAft>
                <a:spcPct val="30000"/>
              </a:spcAft>
              <a:buFontTx/>
              <a:buChar char="•"/>
            </a:pPr>
            <a:r>
              <a:rPr lang="en-US" sz="2400" b="1" i="1" dirty="0" smtClean="0">
                <a:solidFill>
                  <a:srgbClr val="444444"/>
                </a:solidFill>
                <a:latin typeface="Arial" pitchFamily="34" charset="0"/>
                <a:cs typeface="Arial" pitchFamily="34" charset="0"/>
              </a:rPr>
              <a:t>1.  list biological features that distinguish “benign” from “malignant” tumor cells</a:t>
            </a:r>
          </a:p>
          <a:p>
            <a:pPr lvl="1" fontAlgn="t">
              <a:spcAft>
                <a:spcPct val="30000"/>
              </a:spcAft>
              <a:buFontTx/>
              <a:buChar char="•"/>
            </a:pPr>
            <a:r>
              <a:rPr lang="en-US" sz="2400" b="1" i="1" dirty="0" smtClean="0">
                <a:solidFill>
                  <a:srgbClr val="444444"/>
                </a:solidFill>
                <a:latin typeface="Arial" pitchFamily="34" charset="0"/>
                <a:cs typeface="Arial" pitchFamily="34" charset="0"/>
              </a:rPr>
              <a:t>2.  list biological adaptations required for a benign tumor to metastasize</a:t>
            </a:r>
          </a:p>
          <a:p>
            <a:pPr lvl="1" fontAlgn="t">
              <a:spcAft>
                <a:spcPct val="30000"/>
              </a:spcAft>
              <a:buFontTx/>
              <a:buChar char="•"/>
            </a:pPr>
            <a:r>
              <a:rPr lang="en-US" sz="2400" b="1" i="1" dirty="0" smtClean="0">
                <a:solidFill>
                  <a:srgbClr val="444444"/>
                </a:solidFill>
                <a:latin typeface="Arial" pitchFamily="34" charset="0"/>
                <a:cs typeface="Arial" pitchFamily="34" charset="0"/>
              </a:rPr>
              <a:t>3.  explain the importance of cell-to-cell and cell-to-matrix adhesions in the processes of metastasis and angiogenesis</a:t>
            </a:r>
          </a:p>
          <a:p>
            <a:pPr lvl="1" fontAlgn="t">
              <a:spcAft>
                <a:spcPct val="30000"/>
              </a:spcAft>
              <a:buFontTx/>
              <a:buChar char="•"/>
            </a:pPr>
            <a:r>
              <a:rPr lang="en-US" sz="2400" b="1" i="1" dirty="0" smtClean="0">
                <a:solidFill>
                  <a:srgbClr val="444444"/>
                </a:solidFill>
                <a:latin typeface="Arial" pitchFamily="34" charset="0"/>
                <a:cs typeface="Arial" pitchFamily="34" charset="0"/>
              </a:rPr>
              <a:t>4.  identify some therapeutic agents that affect the process of metastasis</a:t>
            </a:r>
          </a:p>
          <a:p>
            <a:endParaRPr lang="en-US" dirty="0"/>
          </a:p>
        </p:txBody>
      </p:sp>
    </p:spTree>
    <p:extLst>
      <p:ext uri="{BB962C8B-B14F-4D97-AF65-F5344CB8AC3E}">
        <p14:creationId xmlns:p14="http://schemas.microsoft.com/office/powerpoint/2010/main" xmlns="" val="40985889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a:bodyPr>
          <a:lstStyle/>
          <a:p>
            <a:pPr eaLnBrk="1" hangingPunct="1"/>
            <a:r>
              <a:rPr lang="en-US" sz="2900" dirty="0" smtClean="0">
                <a:solidFill>
                  <a:srgbClr val="C00000"/>
                </a:solidFill>
                <a:latin typeface="Arial" charset="0"/>
                <a:cs typeface="Arial" charset="0"/>
              </a:rPr>
              <a:t>Metastasis and the </a:t>
            </a:r>
            <a:r>
              <a:rPr lang="en-US" sz="2900" dirty="0">
                <a:solidFill>
                  <a:srgbClr val="C00000"/>
                </a:solidFill>
                <a:latin typeface="Arial" charset="0"/>
                <a:cs typeface="Arial" charset="0"/>
              </a:rPr>
              <a:t>Epithelial – Mesenchymal Transition (EMT</a:t>
            </a:r>
            <a:r>
              <a:rPr lang="en-US" sz="2900" dirty="0" smtClean="0">
                <a:solidFill>
                  <a:srgbClr val="C00000"/>
                </a:solidFill>
                <a:latin typeface="Arial" charset="0"/>
                <a:cs typeface="Arial" charset="0"/>
              </a:rPr>
              <a:t>)</a:t>
            </a:r>
            <a:endParaRPr lang="en-US" sz="2900" dirty="0">
              <a:solidFill>
                <a:srgbClr val="C00000"/>
              </a:solidFill>
              <a:latin typeface="Calibri" charset="0"/>
            </a:endParaRPr>
          </a:p>
        </p:txBody>
      </p:sp>
      <p:sp>
        <p:nvSpPr>
          <p:cNvPr id="23555" name="Content Placeholder 2"/>
          <p:cNvSpPr>
            <a:spLocks noGrp="1"/>
          </p:cNvSpPr>
          <p:nvPr>
            <p:ph idx="1"/>
          </p:nvPr>
        </p:nvSpPr>
        <p:spPr>
          <a:xfrm>
            <a:off x="304800" y="1701834"/>
            <a:ext cx="8686800" cy="4279302"/>
          </a:xfrm>
        </p:spPr>
        <p:txBody>
          <a:bodyPr>
            <a:noAutofit/>
          </a:bodyPr>
          <a:lstStyle/>
          <a:p>
            <a:pPr algn="just">
              <a:spcBef>
                <a:spcPts val="0"/>
              </a:spcBef>
            </a:pPr>
            <a:r>
              <a:rPr lang="en-US" sz="1800" dirty="0" smtClean="0">
                <a:solidFill>
                  <a:srgbClr val="C00000"/>
                </a:solidFill>
                <a:latin typeface="Arial" panose="020B0604020202020204" pitchFamily="34" charset="0"/>
                <a:cs typeface="Arial" panose="020B0604020202020204" pitchFamily="34" charset="0"/>
              </a:rPr>
              <a:t>Epithelial to Mesenchymal Transition (EMT) </a:t>
            </a:r>
            <a:r>
              <a:rPr lang="en-US" sz="1800" dirty="0" smtClean="0">
                <a:latin typeface="Arial" panose="020B0604020202020204" pitchFamily="34" charset="0"/>
                <a:cs typeface="Arial" panose="020B0604020202020204" pitchFamily="34" charset="0"/>
              </a:rPr>
              <a:t>– a process by which epithelial cells lose their polarity and cell-cell adhesion and gain migratory and invasive properties to become mesenchymal stem cells (multipotent stromal cells that can differentiate into a variety of cell types).</a:t>
            </a:r>
          </a:p>
          <a:p>
            <a:pPr algn="just" eaLnBrk="1" hangingPunct="1">
              <a:spcBef>
                <a:spcPts val="0"/>
              </a:spcBef>
            </a:pPr>
            <a:r>
              <a:rPr lang="en-US" sz="1800" dirty="0" smtClean="0">
                <a:solidFill>
                  <a:schemeClr val="tx1"/>
                </a:solidFill>
                <a:latin typeface="Arial" charset="0"/>
                <a:cs typeface="Arial" charset="0"/>
              </a:rPr>
              <a:t>EMT initiates metastasis and </a:t>
            </a:r>
            <a:r>
              <a:rPr lang="en-US" sz="1800" dirty="0">
                <a:solidFill>
                  <a:schemeClr val="tx1"/>
                </a:solidFill>
                <a:latin typeface="Arial" charset="0"/>
                <a:cs typeface="Arial" charset="0"/>
              </a:rPr>
              <a:t>allows </a:t>
            </a:r>
            <a:r>
              <a:rPr lang="en-US" sz="1800" dirty="0" smtClean="0">
                <a:solidFill>
                  <a:schemeClr val="tx1"/>
                </a:solidFill>
                <a:latin typeface="Arial" charset="0"/>
                <a:cs typeface="Arial" charset="0"/>
              </a:rPr>
              <a:t>tumor cells to invade and migrate </a:t>
            </a:r>
            <a:r>
              <a:rPr lang="en-US" sz="1800" dirty="0">
                <a:solidFill>
                  <a:schemeClr val="tx1"/>
                </a:solidFill>
                <a:latin typeface="Arial" charset="0"/>
                <a:cs typeface="Arial" charset="0"/>
              </a:rPr>
              <a:t>into </a:t>
            </a:r>
            <a:r>
              <a:rPr lang="en-US" sz="1800" dirty="0" smtClean="0">
                <a:solidFill>
                  <a:schemeClr val="tx1"/>
                </a:solidFill>
                <a:latin typeface="Arial" charset="0"/>
                <a:cs typeface="Arial" charset="0"/>
              </a:rPr>
              <a:t>the extracellular </a:t>
            </a:r>
            <a:r>
              <a:rPr lang="en-US" sz="1800" dirty="0">
                <a:solidFill>
                  <a:schemeClr val="tx1"/>
                </a:solidFill>
                <a:latin typeface="Arial" charset="0"/>
                <a:cs typeface="Arial" charset="0"/>
              </a:rPr>
              <a:t>matrix (ECM</a:t>
            </a:r>
            <a:r>
              <a:rPr lang="en-US" sz="1800" dirty="0" smtClean="0">
                <a:solidFill>
                  <a:schemeClr val="tx1"/>
                </a:solidFill>
                <a:latin typeface="Arial" charset="0"/>
                <a:cs typeface="Arial" charset="0"/>
              </a:rPr>
              <a:t>)</a:t>
            </a:r>
          </a:p>
          <a:p>
            <a:pPr algn="just" eaLnBrk="1" hangingPunct="1">
              <a:spcBef>
                <a:spcPts val="0"/>
              </a:spcBef>
            </a:pPr>
            <a:r>
              <a:rPr lang="en-US" sz="1800" dirty="0" smtClean="0">
                <a:latin typeface="Arial" charset="0"/>
                <a:cs typeface="Arial" charset="0"/>
              </a:rPr>
              <a:t>EMT can trigger a de-differentiation of cancer cells towards a stem-like phenotype (CSC)</a:t>
            </a:r>
            <a:endParaRPr lang="en-US" sz="1800" dirty="0">
              <a:solidFill>
                <a:schemeClr val="tx1"/>
              </a:solidFill>
              <a:latin typeface="Arial" charset="0"/>
              <a:cs typeface="Arial" charset="0"/>
            </a:endParaRPr>
          </a:p>
          <a:p>
            <a:pPr algn="just" eaLnBrk="1" hangingPunct="1">
              <a:spcBef>
                <a:spcPts val="0"/>
              </a:spcBef>
            </a:pPr>
            <a:r>
              <a:rPr lang="en-US" sz="1800" dirty="0" smtClean="0">
                <a:solidFill>
                  <a:schemeClr val="tx1"/>
                </a:solidFill>
                <a:latin typeface="Arial" charset="0"/>
                <a:cs typeface="Arial" charset="0"/>
              </a:rPr>
              <a:t>This process requires several enzymes:</a:t>
            </a:r>
          </a:p>
          <a:p>
            <a:pPr lvl="1" algn="just">
              <a:spcBef>
                <a:spcPts val="0"/>
              </a:spcBef>
            </a:pPr>
            <a:r>
              <a:rPr lang="en-US" sz="1600" b="1" i="1" u="sng" dirty="0" smtClean="0">
                <a:solidFill>
                  <a:schemeClr val="tx1"/>
                </a:solidFill>
                <a:latin typeface="Arial" charset="0"/>
                <a:cs typeface="Arial" charset="0"/>
              </a:rPr>
              <a:t>Matrix </a:t>
            </a:r>
            <a:r>
              <a:rPr lang="en-US" sz="1600" b="1" i="1" u="sng" dirty="0" err="1" smtClean="0">
                <a:solidFill>
                  <a:schemeClr val="tx1"/>
                </a:solidFill>
                <a:latin typeface="Arial" charset="0"/>
                <a:cs typeface="Arial" charset="0"/>
              </a:rPr>
              <a:t>metalloproteinases</a:t>
            </a:r>
            <a:r>
              <a:rPr lang="en-US" sz="1600" b="1" i="1" u="sng" dirty="0" smtClean="0">
                <a:solidFill>
                  <a:schemeClr val="tx1"/>
                </a:solidFill>
                <a:latin typeface="Arial" charset="0"/>
                <a:cs typeface="Arial" charset="0"/>
              </a:rPr>
              <a:t> (MMPs) </a:t>
            </a:r>
            <a:r>
              <a:rPr lang="en-US" sz="1600" dirty="0" smtClean="0">
                <a:solidFill>
                  <a:schemeClr val="tx1"/>
                </a:solidFill>
                <a:latin typeface="Arial" charset="0"/>
                <a:cs typeface="Arial" charset="0"/>
              </a:rPr>
              <a:t>– degrade the ECM and allow invasion and migration.</a:t>
            </a:r>
          </a:p>
          <a:p>
            <a:pPr lvl="1" algn="just">
              <a:spcBef>
                <a:spcPts val="0"/>
              </a:spcBef>
            </a:pPr>
            <a:r>
              <a:rPr lang="en-US" sz="1600" b="1" i="1" u="sng" dirty="0" smtClean="0">
                <a:solidFill>
                  <a:schemeClr val="tx1"/>
                </a:solidFill>
                <a:latin typeface="Arial" charset="0"/>
                <a:cs typeface="Arial" charset="0"/>
              </a:rPr>
              <a:t>Tissue inhibitors of matrix </a:t>
            </a:r>
            <a:r>
              <a:rPr lang="en-US" sz="1600" b="1" i="1" u="sng" dirty="0" err="1" smtClean="0">
                <a:solidFill>
                  <a:schemeClr val="tx1"/>
                </a:solidFill>
                <a:latin typeface="Arial" charset="0"/>
                <a:cs typeface="Arial" charset="0"/>
              </a:rPr>
              <a:t>metalloproteinases</a:t>
            </a:r>
            <a:r>
              <a:rPr lang="en-US" sz="1600" b="1" i="1" u="sng" dirty="0" smtClean="0">
                <a:solidFill>
                  <a:schemeClr val="tx1"/>
                </a:solidFill>
                <a:latin typeface="Arial" charset="0"/>
                <a:cs typeface="Arial" charset="0"/>
              </a:rPr>
              <a:t> (TIMPs)</a:t>
            </a:r>
            <a:r>
              <a:rPr lang="en-US" sz="1600" dirty="0" smtClean="0">
                <a:solidFill>
                  <a:schemeClr val="tx1"/>
                </a:solidFill>
                <a:latin typeface="Arial" charset="0"/>
                <a:cs typeface="Arial" charset="0"/>
              </a:rPr>
              <a:t> – inhibit the action of MMPs.</a:t>
            </a:r>
          </a:p>
          <a:p>
            <a:pPr algn="just">
              <a:spcBef>
                <a:spcPts val="0"/>
              </a:spcBef>
            </a:pPr>
            <a:r>
              <a:rPr lang="en-US" sz="1800" dirty="0" smtClean="0">
                <a:solidFill>
                  <a:schemeClr val="tx1"/>
                </a:solidFill>
                <a:latin typeface="Arial" charset="0"/>
                <a:cs typeface="Arial" charset="0"/>
              </a:rPr>
              <a:t>Therefore, in order for metastasis to happen, you must have dysregulation </a:t>
            </a:r>
            <a:r>
              <a:rPr lang="en-US" sz="1800" dirty="0">
                <a:solidFill>
                  <a:schemeClr val="tx1"/>
                </a:solidFill>
                <a:latin typeface="Arial" charset="0"/>
                <a:cs typeface="Arial" charset="0"/>
              </a:rPr>
              <a:t>of MMPs or TIMPs </a:t>
            </a:r>
            <a:r>
              <a:rPr lang="en-US" sz="1800" dirty="0" smtClean="0">
                <a:solidFill>
                  <a:schemeClr val="tx1"/>
                </a:solidFill>
                <a:latin typeface="Arial" charset="0"/>
                <a:cs typeface="Arial" charset="0"/>
              </a:rPr>
              <a:t>to contribute </a:t>
            </a:r>
            <a:r>
              <a:rPr lang="en-US" sz="1800" dirty="0">
                <a:solidFill>
                  <a:schemeClr val="tx1"/>
                </a:solidFill>
                <a:latin typeface="Arial" charset="0"/>
                <a:cs typeface="Arial" charset="0"/>
              </a:rPr>
              <a:t>to </a:t>
            </a:r>
            <a:r>
              <a:rPr lang="en-US" sz="1800" dirty="0" smtClean="0">
                <a:solidFill>
                  <a:schemeClr val="tx1"/>
                </a:solidFill>
                <a:latin typeface="Arial" charset="0"/>
                <a:cs typeface="Arial" charset="0"/>
              </a:rPr>
              <a:t>the initiation of metastatic </a:t>
            </a:r>
            <a:r>
              <a:rPr lang="en-US" sz="1800" dirty="0">
                <a:solidFill>
                  <a:schemeClr val="tx1"/>
                </a:solidFill>
                <a:latin typeface="Arial" charset="0"/>
                <a:cs typeface="Arial" charset="0"/>
              </a:rPr>
              <a:t>cancer</a:t>
            </a:r>
          </a:p>
        </p:txBody>
      </p:sp>
    </p:spTree>
    <p:extLst>
      <p:ext uri="{BB962C8B-B14F-4D97-AF65-F5344CB8AC3E}">
        <p14:creationId xmlns:p14="http://schemas.microsoft.com/office/powerpoint/2010/main" xmlns="" val="21946017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16857"/>
            <a:ext cx="7583487" cy="829995"/>
          </a:xfrm>
        </p:spPr>
        <p:txBody>
          <a:bodyPr/>
          <a:lstStyle/>
          <a:p>
            <a:r>
              <a:rPr lang="en-US" sz="3200" dirty="0" smtClean="0">
                <a:solidFill>
                  <a:srgbClr val="C00000"/>
                </a:solidFill>
              </a:rPr>
              <a:t>The Seven Basic Steps for Metastasis</a:t>
            </a:r>
            <a:endParaRPr lang="en-US" sz="3200" dirty="0">
              <a:solidFill>
                <a:srgbClr val="C00000"/>
              </a:solidFill>
            </a:endParaRPr>
          </a:p>
        </p:txBody>
      </p:sp>
      <p:sp>
        <p:nvSpPr>
          <p:cNvPr id="3" name="TextBox 2"/>
          <p:cNvSpPr txBox="1"/>
          <p:nvPr/>
        </p:nvSpPr>
        <p:spPr>
          <a:xfrm>
            <a:off x="354391" y="1516058"/>
            <a:ext cx="8461060" cy="4524315"/>
          </a:xfrm>
          <a:prstGeom prst="rect">
            <a:avLst/>
          </a:prstGeom>
          <a:noFill/>
        </p:spPr>
        <p:txBody>
          <a:bodyPr wrap="square" rtlCol="0">
            <a:spAutoFit/>
          </a:bodyPr>
          <a:lstStyle/>
          <a:p>
            <a:pPr algn="just" defTabSz="457200"/>
            <a:r>
              <a:rPr lang="en-US" dirty="0">
                <a:solidFill>
                  <a:srgbClr val="000000"/>
                </a:solidFill>
                <a:latin typeface="Trebuchet MS"/>
              </a:rPr>
              <a:t>There are seven basic steps that are involved in the establishment of a metastatic tumor:</a:t>
            </a:r>
          </a:p>
          <a:p>
            <a:pPr marL="342900" indent="-342900" algn="just" defTabSz="457200">
              <a:buFont typeface="+mj-lt"/>
              <a:buAutoNum type="arabicPeriod"/>
            </a:pPr>
            <a:r>
              <a:rPr lang="en-US" dirty="0">
                <a:solidFill>
                  <a:srgbClr val="333399"/>
                </a:solidFill>
                <a:latin typeface="Trebuchet MS"/>
              </a:rPr>
              <a:t>Localized invasion </a:t>
            </a:r>
            <a:r>
              <a:rPr lang="en-US" dirty="0">
                <a:solidFill>
                  <a:srgbClr val="000000"/>
                </a:solidFill>
                <a:latin typeface="Trebuchet MS"/>
              </a:rPr>
              <a:t>– this involves the EMT, which initiates invasion and migration through the ECM.</a:t>
            </a:r>
          </a:p>
          <a:p>
            <a:pPr marL="342900" indent="-342900" algn="just" defTabSz="457200">
              <a:buFont typeface="+mj-lt"/>
              <a:buAutoNum type="arabicPeriod"/>
            </a:pPr>
            <a:r>
              <a:rPr lang="en-US" dirty="0" err="1" smtClean="0">
                <a:solidFill>
                  <a:srgbClr val="333399"/>
                </a:solidFill>
                <a:latin typeface="Trebuchet MS"/>
              </a:rPr>
              <a:t>Intravasation</a:t>
            </a:r>
            <a:r>
              <a:rPr lang="en-US" dirty="0" smtClean="0">
                <a:solidFill>
                  <a:srgbClr val="000000"/>
                </a:solidFill>
                <a:latin typeface="Trebuchet MS"/>
              </a:rPr>
              <a:t> </a:t>
            </a:r>
            <a:r>
              <a:rPr lang="en-US" dirty="0">
                <a:solidFill>
                  <a:srgbClr val="000000"/>
                </a:solidFill>
                <a:latin typeface="Trebuchet MS"/>
              </a:rPr>
              <a:t>– entry of the tumor cells into the blood </a:t>
            </a:r>
            <a:r>
              <a:rPr lang="en-US" dirty="0" smtClean="0">
                <a:solidFill>
                  <a:srgbClr val="000000"/>
                </a:solidFill>
                <a:latin typeface="Trebuchet MS"/>
              </a:rPr>
              <a:t>stream or lymphatic vessels.</a:t>
            </a:r>
            <a:endParaRPr lang="en-US" dirty="0">
              <a:solidFill>
                <a:srgbClr val="000000"/>
              </a:solidFill>
              <a:latin typeface="Trebuchet MS"/>
            </a:endParaRPr>
          </a:p>
          <a:p>
            <a:pPr marL="342900" indent="-342900" algn="just" defTabSz="457200">
              <a:buFont typeface="+mj-lt"/>
              <a:buAutoNum type="arabicPeriod"/>
            </a:pPr>
            <a:r>
              <a:rPr lang="en-US" dirty="0" smtClean="0">
                <a:solidFill>
                  <a:srgbClr val="333399"/>
                </a:solidFill>
                <a:latin typeface="Trebuchet MS"/>
              </a:rPr>
              <a:t>Transport </a:t>
            </a:r>
            <a:r>
              <a:rPr lang="en-US" dirty="0">
                <a:solidFill>
                  <a:srgbClr val="333399"/>
                </a:solidFill>
                <a:latin typeface="Trebuchet MS"/>
              </a:rPr>
              <a:t>through </a:t>
            </a:r>
            <a:r>
              <a:rPr lang="en-US" dirty="0" smtClean="0">
                <a:solidFill>
                  <a:srgbClr val="333399"/>
                </a:solidFill>
                <a:latin typeface="Trebuchet MS"/>
              </a:rPr>
              <a:t>circulation</a:t>
            </a:r>
            <a:r>
              <a:rPr lang="en-US" dirty="0" smtClean="0">
                <a:solidFill>
                  <a:srgbClr val="000000"/>
                </a:solidFill>
                <a:latin typeface="Trebuchet MS"/>
              </a:rPr>
              <a:t> </a:t>
            </a:r>
            <a:r>
              <a:rPr lang="en-US" dirty="0" smtClean="0">
                <a:solidFill>
                  <a:srgbClr val="000000"/>
                </a:solidFill>
                <a:latin typeface="Trebuchet MS"/>
              </a:rPr>
              <a:t>- </a:t>
            </a:r>
            <a:r>
              <a:rPr lang="en-US" dirty="0" smtClean="0">
                <a:solidFill>
                  <a:srgbClr val="000000"/>
                </a:solidFill>
                <a:latin typeface="Trebuchet MS"/>
              </a:rPr>
              <a:t>Recent data indicate that some but not all circulating tumor cells can form metastases. CTC “clumps” that contain CSC appear to be capable of forming metastasis</a:t>
            </a:r>
            <a:endParaRPr lang="en-US" dirty="0">
              <a:solidFill>
                <a:srgbClr val="000000"/>
              </a:solidFill>
              <a:latin typeface="Trebuchet MS"/>
            </a:endParaRPr>
          </a:p>
          <a:p>
            <a:pPr marL="342900" indent="-342900" algn="just" defTabSz="457200">
              <a:buFont typeface="+mj-lt"/>
              <a:buAutoNum type="arabicPeriod"/>
            </a:pPr>
            <a:r>
              <a:rPr lang="en-US" dirty="0" smtClean="0">
                <a:solidFill>
                  <a:srgbClr val="333399"/>
                </a:solidFill>
                <a:latin typeface="Trebuchet MS"/>
              </a:rPr>
              <a:t>Arrest </a:t>
            </a:r>
            <a:r>
              <a:rPr lang="en-US" dirty="0">
                <a:solidFill>
                  <a:srgbClr val="333399"/>
                </a:solidFill>
                <a:latin typeface="Trebuchet MS"/>
              </a:rPr>
              <a:t>of the tumor cells</a:t>
            </a:r>
            <a:r>
              <a:rPr lang="en-US" dirty="0">
                <a:solidFill>
                  <a:srgbClr val="000000"/>
                </a:solidFill>
                <a:latin typeface="Trebuchet MS"/>
              </a:rPr>
              <a:t> in the </a:t>
            </a:r>
            <a:r>
              <a:rPr lang="en-US" dirty="0" err="1">
                <a:solidFill>
                  <a:srgbClr val="000000"/>
                </a:solidFill>
                <a:latin typeface="Trebuchet MS"/>
              </a:rPr>
              <a:t>microvessels</a:t>
            </a:r>
            <a:r>
              <a:rPr lang="en-US" dirty="0">
                <a:solidFill>
                  <a:srgbClr val="000000"/>
                </a:solidFill>
                <a:latin typeface="Trebuchet MS"/>
              </a:rPr>
              <a:t> of the target </a:t>
            </a:r>
            <a:r>
              <a:rPr lang="en-US" dirty="0" smtClean="0">
                <a:solidFill>
                  <a:srgbClr val="000000"/>
                </a:solidFill>
                <a:latin typeface="Trebuchet MS"/>
              </a:rPr>
              <a:t>organ (or lymph node).</a:t>
            </a:r>
            <a:endParaRPr lang="en-US" dirty="0">
              <a:solidFill>
                <a:srgbClr val="000000"/>
              </a:solidFill>
              <a:latin typeface="Trebuchet MS"/>
            </a:endParaRPr>
          </a:p>
          <a:p>
            <a:pPr marL="342900" indent="-342900" algn="just" defTabSz="457200">
              <a:buFont typeface="+mj-lt"/>
              <a:buAutoNum type="arabicPeriod"/>
            </a:pPr>
            <a:r>
              <a:rPr lang="en-US" dirty="0" smtClean="0">
                <a:solidFill>
                  <a:srgbClr val="333399"/>
                </a:solidFill>
                <a:latin typeface="Trebuchet MS"/>
              </a:rPr>
              <a:t>Extravasation </a:t>
            </a:r>
            <a:r>
              <a:rPr lang="en-US" dirty="0">
                <a:solidFill>
                  <a:srgbClr val="000000"/>
                </a:solidFill>
                <a:latin typeface="Trebuchet MS"/>
              </a:rPr>
              <a:t>– exit of the tumor cells from the </a:t>
            </a:r>
            <a:r>
              <a:rPr lang="en-US" dirty="0" err="1">
                <a:solidFill>
                  <a:srgbClr val="000000"/>
                </a:solidFill>
                <a:latin typeface="Trebuchet MS"/>
              </a:rPr>
              <a:t>microvessels</a:t>
            </a:r>
            <a:r>
              <a:rPr lang="en-US" dirty="0">
                <a:solidFill>
                  <a:srgbClr val="000000"/>
                </a:solidFill>
                <a:latin typeface="Trebuchet MS"/>
              </a:rPr>
              <a:t> to the target tissue.</a:t>
            </a:r>
          </a:p>
          <a:p>
            <a:pPr marL="342900" indent="-342900" algn="just" defTabSz="457200">
              <a:buFont typeface="+mj-lt"/>
              <a:buAutoNum type="arabicPeriod"/>
            </a:pPr>
            <a:r>
              <a:rPr lang="en-US" dirty="0" smtClean="0">
                <a:solidFill>
                  <a:srgbClr val="333399"/>
                </a:solidFill>
                <a:latin typeface="Trebuchet MS"/>
              </a:rPr>
              <a:t>Formation </a:t>
            </a:r>
            <a:r>
              <a:rPr lang="en-US" dirty="0">
                <a:solidFill>
                  <a:srgbClr val="333399"/>
                </a:solidFill>
                <a:latin typeface="Trebuchet MS"/>
              </a:rPr>
              <a:t>of micro-metastasis</a:t>
            </a:r>
            <a:r>
              <a:rPr lang="en-US" dirty="0">
                <a:solidFill>
                  <a:srgbClr val="000000"/>
                </a:solidFill>
                <a:latin typeface="Trebuchet MS"/>
              </a:rPr>
              <a:t> (an initial colonization of tumor cells within the target tissue).</a:t>
            </a:r>
          </a:p>
          <a:p>
            <a:pPr marL="342900" indent="-342900" algn="just" defTabSz="457200">
              <a:buFont typeface="+mj-lt"/>
              <a:buAutoNum type="arabicPeriod"/>
            </a:pPr>
            <a:r>
              <a:rPr lang="en-US" dirty="0" smtClean="0">
                <a:solidFill>
                  <a:srgbClr val="333399"/>
                </a:solidFill>
                <a:latin typeface="Trebuchet MS"/>
              </a:rPr>
              <a:t>Angiogenesis </a:t>
            </a:r>
            <a:r>
              <a:rPr lang="en-US" dirty="0">
                <a:solidFill>
                  <a:srgbClr val="333399"/>
                </a:solidFill>
                <a:latin typeface="Trebuchet MS"/>
              </a:rPr>
              <a:t>and formation of </a:t>
            </a:r>
            <a:r>
              <a:rPr lang="en-US" dirty="0" err="1">
                <a:solidFill>
                  <a:srgbClr val="333399"/>
                </a:solidFill>
                <a:latin typeface="Trebuchet MS"/>
              </a:rPr>
              <a:t>macrometastasis</a:t>
            </a:r>
            <a:r>
              <a:rPr lang="en-US" dirty="0">
                <a:solidFill>
                  <a:srgbClr val="333399"/>
                </a:solidFill>
                <a:latin typeface="Trebuchet MS"/>
              </a:rPr>
              <a:t> </a:t>
            </a:r>
            <a:r>
              <a:rPr lang="en-US" dirty="0">
                <a:solidFill>
                  <a:srgbClr val="000000"/>
                </a:solidFill>
                <a:latin typeface="Trebuchet MS"/>
              </a:rPr>
              <a:t>(a metastatic tumor)</a:t>
            </a:r>
          </a:p>
        </p:txBody>
      </p:sp>
    </p:spTree>
    <p:extLst>
      <p:ext uri="{BB962C8B-B14F-4D97-AF65-F5344CB8AC3E}">
        <p14:creationId xmlns:p14="http://schemas.microsoft.com/office/powerpoint/2010/main" xmlns="" val="22257777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igure 14-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863" y="895350"/>
            <a:ext cx="8285162" cy="512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9" name="Text Box 4"/>
          <p:cNvSpPr txBox="1">
            <a:spLocks noChangeArrowheads="1"/>
          </p:cNvSpPr>
          <p:nvPr/>
        </p:nvSpPr>
        <p:spPr bwMode="auto">
          <a:xfrm>
            <a:off x="2924175" y="90488"/>
            <a:ext cx="3578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defTabSz="457200"/>
            <a:r>
              <a:rPr lang="en-US">
                <a:solidFill>
                  <a:srgbClr val="C00000"/>
                </a:solidFill>
                <a:latin typeface="Arial" charset="0"/>
              </a:rPr>
              <a:t>Cancer Metastasis</a:t>
            </a:r>
          </a:p>
        </p:txBody>
      </p:sp>
      <p:sp>
        <p:nvSpPr>
          <p:cNvPr id="24580" name="Text Box 6"/>
          <p:cNvSpPr txBox="1">
            <a:spLocks noChangeArrowheads="1"/>
          </p:cNvSpPr>
          <p:nvPr/>
        </p:nvSpPr>
        <p:spPr bwMode="auto">
          <a:xfrm>
            <a:off x="1311275" y="1295400"/>
            <a:ext cx="13906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defTabSz="457200"/>
            <a:r>
              <a:rPr lang="en-US" sz="2000">
                <a:solidFill>
                  <a:srgbClr val="FF0000"/>
                </a:solidFill>
                <a:latin typeface="Arial" charset="0"/>
              </a:rPr>
              <a:t>INVASION</a:t>
            </a:r>
          </a:p>
          <a:p>
            <a:pPr algn="ctr" defTabSz="457200"/>
            <a:r>
              <a:rPr lang="en-US" sz="2000">
                <a:solidFill>
                  <a:srgbClr val="FF0000"/>
                </a:solidFill>
                <a:latin typeface="Arial" charset="0"/>
              </a:rPr>
              <a:t>EMT</a:t>
            </a:r>
          </a:p>
        </p:txBody>
      </p:sp>
      <p:sp>
        <p:nvSpPr>
          <p:cNvPr id="24581" name="Line 9"/>
          <p:cNvSpPr>
            <a:spLocks noChangeShapeType="1"/>
          </p:cNvSpPr>
          <p:nvPr/>
        </p:nvSpPr>
        <p:spPr bwMode="auto">
          <a:xfrm>
            <a:off x="4343400" y="5334000"/>
            <a:ext cx="3124200" cy="45720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457200"/>
            <a:endParaRPr lang="en-US">
              <a:solidFill>
                <a:prstClr val="black"/>
              </a:solidFill>
              <a:latin typeface="Trebuchet MS"/>
            </a:endParaRPr>
          </a:p>
        </p:txBody>
      </p:sp>
      <p:sp>
        <p:nvSpPr>
          <p:cNvPr id="24582" name="TextBox 8"/>
          <p:cNvSpPr txBox="1">
            <a:spLocks noChangeArrowheads="1"/>
          </p:cNvSpPr>
          <p:nvPr/>
        </p:nvSpPr>
        <p:spPr bwMode="auto">
          <a:xfrm>
            <a:off x="3733800" y="6400800"/>
            <a:ext cx="457200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defTabSz="457200"/>
            <a:r>
              <a:rPr lang="en-US" sz="900">
                <a:solidFill>
                  <a:prstClr val="black"/>
                </a:solidFill>
                <a:latin typeface="Arial" charset="0"/>
              </a:rPr>
              <a:t>Adapted from : The biology of cancer – Robert A. Weinberg</a:t>
            </a:r>
          </a:p>
        </p:txBody>
      </p:sp>
      <p:sp>
        <p:nvSpPr>
          <p:cNvPr id="24583" name="Text Box 6"/>
          <p:cNvSpPr txBox="1">
            <a:spLocks noChangeArrowheads="1"/>
          </p:cNvSpPr>
          <p:nvPr/>
        </p:nvSpPr>
        <p:spPr bwMode="auto">
          <a:xfrm>
            <a:off x="4114800" y="3429000"/>
            <a:ext cx="838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defTabSz="457200"/>
            <a:r>
              <a:rPr lang="en-US" sz="1800">
                <a:solidFill>
                  <a:srgbClr val="FF0000"/>
                </a:solidFill>
                <a:latin typeface="Arial" charset="0"/>
              </a:rPr>
              <a:t>MMPs</a:t>
            </a:r>
            <a:endParaRPr lang="en-US" sz="2400">
              <a:solidFill>
                <a:srgbClr val="FF0000"/>
              </a:solidFill>
              <a:latin typeface="Arial" charset="0"/>
            </a:endParaRPr>
          </a:p>
        </p:txBody>
      </p:sp>
      <p:sp>
        <p:nvSpPr>
          <p:cNvPr id="24584" name="Line 8"/>
          <p:cNvSpPr>
            <a:spLocks noChangeShapeType="1"/>
          </p:cNvSpPr>
          <p:nvPr/>
        </p:nvSpPr>
        <p:spPr bwMode="auto">
          <a:xfrm flipV="1">
            <a:off x="5181600" y="3657600"/>
            <a:ext cx="2362200" cy="7620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457200"/>
            <a:endParaRPr lang="en-US">
              <a:solidFill>
                <a:prstClr val="black"/>
              </a:solidFill>
              <a:latin typeface="Trebuchet MS"/>
            </a:endParaRPr>
          </a:p>
        </p:txBody>
      </p:sp>
      <p:sp>
        <p:nvSpPr>
          <p:cNvPr id="24585" name="Line 9"/>
          <p:cNvSpPr>
            <a:spLocks noChangeShapeType="1"/>
          </p:cNvSpPr>
          <p:nvPr/>
        </p:nvSpPr>
        <p:spPr bwMode="auto">
          <a:xfrm flipH="1" flipV="1">
            <a:off x="2619375" y="2590800"/>
            <a:ext cx="1343025" cy="106680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457200"/>
            <a:endParaRPr lang="en-US">
              <a:solidFill>
                <a:prstClr val="black"/>
              </a:solidFill>
              <a:latin typeface="Trebuchet MS"/>
            </a:endParaRPr>
          </a:p>
        </p:txBody>
      </p:sp>
      <p:sp>
        <p:nvSpPr>
          <p:cNvPr id="24586" name="Text Box 6"/>
          <p:cNvSpPr txBox="1">
            <a:spLocks noChangeArrowheads="1"/>
          </p:cNvSpPr>
          <p:nvPr/>
        </p:nvSpPr>
        <p:spPr bwMode="auto">
          <a:xfrm>
            <a:off x="2835275" y="5029200"/>
            <a:ext cx="15700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defTabSz="457200"/>
            <a:r>
              <a:rPr lang="en-US" sz="1800">
                <a:solidFill>
                  <a:srgbClr val="FF0000"/>
                </a:solidFill>
                <a:latin typeface="Arial" charset="0"/>
              </a:rPr>
              <a:t>Angiogenesis</a:t>
            </a:r>
            <a:endParaRPr lang="en-US" sz="2400">
              <a:solidFill>
                <a:srgbClr val="FF0000"/>
              </a:solidFill>
              <a:latin typeface="Arial" charset="0"/>
            </a:endParaRPr>
          </a:p>
        </p:txBody>
      </p:sp>
      <p:sp>
        <p:nvSpPr>
          <p:cNvPr id="24587" name="Line 9"/>
          <p:cNvSpPr>
            <a:spLocks noChangeShapeType="1"/>
          </p:cNvSpPr>
          <p:nvPr/>
        </p:nvSpPr>
        <p:spPr bwMode="auto">
          <a:xfrm flipH="1" flipV="1">
            <a:off x="1219200" y="2743200"/>
            <a:ext cx="1676400" cy="251460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457200"/>
            <a:endParaRPr lang="en-US">
              <a:solidFill>
                <a:prstClr val="black"/>
              </a:solidFill>
              <a:latin typeface="Trebuchet MS"/>
            </a:endParaRPr>
          </a:p>
        </p:txBody>
      </p:sp>
      <p:sp>
        <p:nvSpPr>
          <p:cNvPr id="24588" name="Text Box 6"/>
          <p:cNvSpPr txBox="1">
            <a:spLocks noChangeArrowheads="1"/>
          </p:cNvSpPr>
          <p:nvPr/>
        </p:nvSpPr>
        <p:spPr bwMode="auto">
          <a:xfrm>
            <a:off x="3886200" y="4191000"/>
            <a:ext cx="8509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defTabSz="457200"/>
            <a:r>
              <a:rPr lang="en-US" sz="1800">
                <a:solidFill>
                  <a:srgbClr val="FF0000"/>
                </a:solidFill>
                <a:latin typeface="Arial" charset="0"/>
              </a:rPr>
              <a:t>TIMPs</a:t>
            </a:r>
            <a:endParaRPr lang="en-US" sz="2400">
              <a:solidFill>
                <a:srgbClr val="FF0000"/>
              </a:solidFill>
              <a:latin typeface="Arial" charset="0"/>
            </a:endParaRPr>
          </a:p>
        </p:txBody>
      </p:sp>
      <p:cxnSp>
        <p:nvCxnSpPr>
          <p:cNvPr id="16" name="Straight Connector 15"/>
          <p:cNvCxnSpPr>
            <a:endCxn id="24588" idx="1"/>
          </p:cNvCxnSpPr>
          <p:nvPr/>
        </p:nvCxnSpPr>
        <p:spPr>
          <a:xfrm>
            <a:off x="3621088" y="3544888"/>
            <a:ext cx="265112" cy="8763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672013" y="3816350"/>
            <a:ext cx="1054100" cy="59213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554413" y="3554413"/>
            <a:ext cx="1524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654675" y="3773488"/>
            <a:ext cx="152400" cy="762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614408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Arial" pitchFamily="34" charset="0"/>
                <a:cs typeface="Arial" pitchFamily="34" charset="0"/>
              </a:rPr>
              <a:t>Conclusions</a:t>
            </a:r>
            <a:endParaRPr lang="en-US" dirty="0">
              <a:solidFill>
                <a:srgbClr val="C00000"/>
              </a:solidFill>
              <a:latin typeface="Arial" pitchFamily="34" charset="0"/>
              <a:cs typeface="Arial" pitchFamily="34" charset="0"/>
            </a:endParaRPr>
          </a:p>
        </p:txBody>
      </p:sp>
      <p:sp>
        <p:nvSpPr>
          <p:cNvPr id="3" name="Content Placeholder 2"/>
          <p:cNvSpPr>
            <a:spLocks noGrp="1"/>
          </p:cNvSpPr>
          <p:nvPr>
            <p:ph idx="1"/>
          </p:nvPr>
        </p:nvSpPr>
        <p:spPr/>
        <p:txBody>
          <a:bodyPr/>
          <a:lstStyle/>
          <a:p>
            <a:pPr lvl="1" fontAlgn="t">
              <a:spcAft>
                <a:spcPct val="30000"/>
              </a:spcAft>
              <a:buFontTx/>
              <a:buChar char="•"/>
            </a:pPr>
            <a:r>
              <a:rPr lang="en-US" sz="2400" b="1" i="1" dirty="0" smtClean="0">
                <a:solidFill>
                  <a:srgbClr val="444444"/>
                </a:solidFill>
                <a:latin typeface="Arial" pitchFamily="34" charset="0"/>
                <a:cs typeface="Arial" pitchFamily="34" charset="0"/>
              </a:rPr>
              <a:t>Cancers are the product of a multistep evolutionary process that selects somatic clones of “selfish cells”, capable of evading the multicellular body’s cell fate determination mechanisms as well as the body’s immune defenses</a:t>
            </a:r>
          </a:p>
          <a:p>
            <a:pPr lvl="1" fontAlgn="t">
              <a:spcAft>
                <a:spcPct val="30000"/>
              </a:spcAft>
              <a:buFontTx/>
              <a:buChar char="•"/>
            </a:pPr>
            <a:r>
              <a:rPr lang="en-US" sz="2400" b="1" i="1" dirty="0" smtClean="0">
                <a:solidFill>
                  <a:srgbClr val="444444"/>
                </a:solidFill>
                <a:latin typeface="Arial" pitchFamily="34" charset="0"/>
                <a:cs typeface="Arial" pitchFamily="34" charset="0"/>
              </a:rPr>
              <a:t>These clones can cooperate with each other</a:t>
            </a:r>
          </a:p>
          <a:p>
            <a:pPr lvl="1" fontAlgn="t">
              <a:spcAft>
                <a:spcPct val="30000"/>
              </a:spcAft>
              <a:buFontTx/>
              <a:buChar char="•"/>
            </a:pPr>
            <a:r>
              <a:rPr lang="en-US" sz="2400" b="1" i="1" dirty="0" smtClean="0">
                <a:solidFill>
                  <a:srgbClr val="444444"/>
                </a:solidFill>
                <a:latin typeface="Arial" pitchFamily="34" charset="0"/>
                <a:cs typeface="Arial" pitchFamily="34" charset="0"/>
              </a:rPr>
              <a:t>The cancer we treat is not necessarily the same cell clone(s) identified at diagnosis or in the surgical specimen</a:t>
            </a:r>
          </a:p>
          <a:p>
            <a:pPr lvl="1" fontAlgn="t">
              <a:spcAft>
                <a:spcPct val="30000"/>
              </a:spcAft>
              <a:buFontTx/>
              <a:buChar char="•"/>
            </a:pPr>
            <a:r>
              <a:rPr lang="en-US" sz="2400" b="1" i="1" dirty="0" smtClean="0">
                <a:solidFill>
                  <a:srgbClr val="444444"/>
                </a:solidFill>
                <a:latin typeface="Arial" pitchFamily="34" charset="0"/>
                <a:cs typeface="Arial" pitchFamily="34" charset="0"/>
              </a:rPr>
              <a:t>Need for much more detailed molecular tracking of cancers </a:t>
            </a:r>
            <a:r>
              <a:rPr lang="en-US" sz="2400" b="1" i="1" smtClean="0">
                <a:solidFill>
                  <a:srgbClr val="444444"/>
                </a:solidFill>
                <a:latin typeface="Arial" pitchFamily="34" charset="0"/>
                <a:cs typeface="Arial" pitchFamily="34" charset="0"/>
              </a:rPr>
              <a:t>over time</a:t>
            </a:r>
            <a:endParaRPr lang="en-US" sz="2400" b="1" i="1" dirty="0" smtClean="0">
              <a:solidFill>
                <a:srgbClr val="444444"/>
              </a:solidFill>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3553871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685800" y="304800"/>
            <a:ext cx="7772400" cy="1143000"/>
          </a:xfrm>
        </p:spPr>
        <p:txBody>
          <a:bodyPr/>
          <a:lstStyle/>
          <a:p>
            <a:r>
              <a:rPr lang="en-US" dirty="0" smtClean="0">
                <a:solidFill>
                  <a:srgbClr val="C00000"/>
                </a:solidFill>
                <a:latin typeface="Arial" pitchFamily="34" charset="0"/>
                <a:cs typeface="Arial" pitchFamily="34" charset="0"/>
              </a:rPr>
              <a:t>“Cancer” is an abstraction</a:t>
            </a:r>
          </a:p>
        </p:txBody>
      </p:sp>
      <p:grpSp>
        <p:nvGrpSpPr>
          <p:cNvPr id="19" name="Group 18"/>
          <p:cNvGrpSpPr/>
          <p:nvPr/>
        </p:nvGrpSpPr>
        <p:grpSpPr>
          <a:xfrm>
            <a:off x="3045619" y="1672772"/>
            <a:ext cx="3052762" cy="4651828"/>
            <a:chOff x="3045619" y="1215572"/>
            <a:chExt cx="3052762" cy="4651828"/>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5619" y="1215572"/>
              <a:ext cx="3052762" cy="4651828"/>
            </a:xfrm>
            <a:prstGeom prst="rect">
              <a:avLst/>
            </a:prstGeom>
          </p:spPr>
        </p:pic>
        <p:cxnSp>
          <p:nvCxnSpPr>
            <p:cNvPr id="9" name="Straight Connector 8"/>
            <p:cNvCxnSpPr/>
            <p:nvPr/>
          </p:nvCxnSpPr>
          <p:spPr bwMode="auto">
            <a:xfrm>
              <a:off x="3657600" y="2240280"/>
              <a:ext cx="18288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sp>
        <p:nvSpPr>
          <p:cNvPr id="20" name="TextBox 19"/>
          <p:cNvSpPr txBox="1"/>
          <p:nvPr/>
        </p:nvSpPr>
        <p:spPr>
          <a:xfrm>
            <a:off x="5943600" y="1295400"/>
            <a:ext cx="2424062" cy="461665"/>
          </a:xfrm>
          <a:prstGeom prst="rect">
            <a:avLst/>
          </a:prstGeom>
          <a:noFill/>
        </p:spPr>
        <p:txBody>
          <a:bodyPr wrap="none" rtlCol="0">
            <a:spAutoFit/>
          </a:bodyPr>
          <a:lstStyle/>
          <a:p>
            <a:pPr eaLnBrk="0" fontAlgn="base" hangingPunct="0">
              <a:spcBef>
                <a:spcPct val="0"/>
              </a:spcBef>
              <a:spcAft>
                <a:spcPct val="0"/>
              </a:spcAft>
            </a:pPr>
            <a:r>
              <a:rPr lang="en-US" sz="2400" b="1" dirty="0">
                <a:solidFill>
                  <a:srgbClr val="2D2DB9"/>
                </a:solidFill>
                <a:latin typeface="Arial" panose="020B0604020202020204" pitchFamily="34" charset="0"/>
                <a:cs typeface="Arial" panose="020B0604020202020204" pitchFamily="34" charset="0"/>
              </a:rPr>
              <a:t>Imperial Family</a:t>
            </a:r>
          </a:p>
        </p:txBody>
      </p:sp>
      <p:sp>
        <p:nvSpPr>
          <p:cNvPr id="26" name="Curved Down Arrow 25"/>
          <p:cNvSpPr/>
          <p:nvPr/>
        </p:nvSpPr>
        <p:spPr bwMode="auto">
          <a:xfrm rot="19487074" flipH="1">
            <a:off x="4254484" y="1851709"/>
            <a:ext cx="1849760" cy="343905"/>
          </a:xfrm>
          <a:prstGeom prst="curvedDown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xmlns="" val="2185521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91440"/>
            <a:ext cx="7772400" cy="1143000"/>
          </a:xfrm>
        </p:spPr>
        <p:txBody>
          <a:bodyPr/>
          <a:lstStyle/>
          <a:p>
            <a:r>
              <a:rPr lang="en-US" dirty="0" smtClean="0">
                <a:solidFill>
                  <a:srgbClr val="C00000"/>
                </a:solidFill>
                <a:latin typeface="Arial" pitchFamily="34" charset="0"/>
                <a:cs typeface="Arial" pitchFamily="34" charset="0"/>
              </a:rPr>
              <a:t>“Cancer” is an abstraction</a:t>
            </a:r>
          </a:p>
        </p:txBody>
      </p:sp>
      <p:sp>
        <p:nvSpPr>
          <p:cNvPr id="3075" name="Rectangle 3"/>
          <p:cNvSpPr>
            <a:spLocks noGrp="1" noChangeArrowheads="1"/>
          </p:cNvSpPr>
          <p:nvPr>
            <p:ph type="body" idx="1"/>
          </p:nvPr>
        </p:nvSpPr>
        <p:spPr>
          <a:xfrm>
            <a:off x="685800" y="1463040"/>
            <a:ext cx="7772400" cy="4114800"/>
          </a:xfrm>
        </p:spPr>
        <p:txBody>
          <a:bodyPr/>
          <a:lstStyle/>
          <a:p>
            <a:pPr>
              <a:lnSpc>
                <a:spcPct val="90000"/>
              </a:lnSpc>
            </a:pPr>
            <a:r>
              <a:rPr lang="en-US" sz="2400" dirty="0" smtClean="0">
                <a:latin typeface="Arial" pitchFamily="34" charset="0"/>
                <a:cs typeface="Arial" pitchFamily="34" charset="0"/>
              </a:rPr>
              <a:t>We’ve heard it so many times: Why can’t they just find a Cure for Cancer? The reason why we haven’t is that “Cancer” does not exist as a single disease entity, such as TB, cholera or HIV. </a:t>
            </a:r>
          </a:p>
          <a:p>
            <a:pPr>
              <a:lnSpc>
                <a:spcPct val="90000"/>
              </a:lnSpc>
            </a:pPr>
            <a:r>
              <a:rPr lang="en-US" sz="2400" dirty="0" smtClean="0">
                <a:latin typeface="Arial" pitchFamily="34" charset="0"/>
                <a:cs typeface="Arial" pitchFamily="34" charset="0"/>
              </a:rPr>
              <a:t>Cancer is a collection of hundreds of diseases with distinct biological behaviors</a:t>
            </a:r>
          </a:p>
          <a:p>
            <a:pPr>
              <a:lnSpc>
                <a:spcPct val="90000"/>
              </a:lnSpc>
            </a:pPr>
            <a:r>
              <a:rPr lang="en-US" sz="2400" dirty="0" smtClean="0">
                <a:latin typeface="Arial" pitchFamily="34" charset="0"/>
                <a:cs typeface="Arial" pitchFamily="34" charset="0"/>
              </a:rPr>
              <a:t>These have in common </a:t>
            </a:r>
            <a:r>
              <a:rPr lang="en-US" sz="2400" b="1" dirty="0" smtClean="0">
                <a:solidFill>
                  <a:schemeClr val="accent6"/>
                </a:solidFill>
                <a:latin typeface="Arial" pitchFamily="34" charset="0"/>
                <a:cs typeface="Arial" pitchFamily="34" charset="0"/>
              </a:rPr>
              <a:t>the accumulation of unwanted cells</a:t>
            </a:r>
            <a:r>
              <a:rPr lang="en-US" sz="2400" dirty="0" smtClean="0">
                <a:solidFill>
                  <a:schemeClr val="accent6"/>
                </a:solidFill>
                <a:latin typeface="Arial" pitchFamily="34" charset="0"/>
                <a:cs typeface="Arial" pitchFamily="34" charset="0"/>
              </a:rPr>
              <a:t> </a:t>
            </a:r>
            <a:r>
              <a:rPr lang="en-US" sz="2400" dirty="0" smtClean="0">
                <a:latin typeface="Arial" pitchFamily="34" charset="0"/>
                <a:cs typeface="Arial" pitchFamily="34" charset="0"/>
              </a:rPr>
              <a:t>that originate from the organism itself. These can damage the organism in a variety of ways and lead to death</a:t>
            </a:r>
          </a:p>
          <a:p>
            <a:pPr>
              <a:lnSpc>
                <a:spcPct val="90000"/>
              </a:lnSpc>
            </a:pPr>
            <a:r>
              <a:rPr lang="en-US" sz="2400" dirty="0" smtClean="0">
                <a:latin typeface="Arial" pitchFamily="34" charset="0"/>
                <a:cs typeface="Arial" pitchFamily="34" charset="0"/>
              </a:rPr>
              <a:t>There is </a:t>
            </a:r>
            <a:r>
              <a:rPr lang="en-US" sz="2400" b="1" dirty="0" smtClean="0">
                <a:solidFill>
                  <a:schemeClr val="accent6"/>
                </a:solidFill>
                <a:latin typeface="Arial" pitchFamily="34" charset="0"/>
                <a:cs typeface="Arial" pitchFamily="34" charset="0"/>
              </a:rPr>
              <a:t>NO SUCH THING</a:t>
            </a:r>
            <a:r>
              <a:rPr lang="en-US" sz="2400" dirty="0" smtClean="0">
                <a:latin typeface="Arial" pitchFamily="34" charset="0"/>
                <a:cs typeface="Arial" pitchFamily="34" charset="0"/>
              </a:rPr>
              <a:t> as a single “cure for cancer”, any more than there can be “the cure for infectious diseases”. This is a popular myth that should not be encouraged.</a:t>
            </a:r>
          </a:p>
        </p:txBody>
      </p:sp>
    </p:spTree>
    <p:extLst>
      <p:ext uri="{BB962C8B-B14F-4D97-AF65-F5344CB8AC3E}">
        <p14:creationId xmlns:p14="http://schemas.microsoft.com/office/powerpoint/2010/main" xmlns="" val="2253524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91440"/>
            <a:ext cx="7772400" cy="1143000"/>
          </a:xfrm>
        </p:spPr>
        <p:txBody>
          <a:bodyPr/>
          <a:lstStyle/>
          <a:p>
            <a:r>
              <a:rPr lang="en-US" sz="3200" dirty="0" smtClean="0">
                <a:solidFill>
                  <a:srgbClr val="C00000"/>
                </a:solidFill>
                <a:latin typeface="Arial" pitchFamily="34" charset="0"/>
                <a:cs typeface="Arial" pitchFamily="34" charset="0"/>
              </a:rPr>
              <a:t>Quick Reminders: Traditional Definitions</a:t>
            </a:r>
          </a:p>
        </p:txBody>
      </p:sp>
      <p:sp>
        <p:nvSpPr>
          <p:cNvPr id="3075" name="Rectangle 3"/>
          <p:cNvSpPr>
            <a:spLocks noGrp="1" noChangeArrowheads="1"/>
          </p:cNvSpPr>
          <p:nvPr>
            <p:ph type="body" idx="1"/>
          </p:nvPr>
        </p:nvSpPr>
        <p:spPr>
          <a:xfrm>
            <a:off x="685800" y="1150620"/>
            <a:ext cx="7772400" cy="4114800"/>
          </a:xfrm>
        </p:spPr>
        <p:txBody>
          <a:bodyPr/>
          <a:lstStyle/>
          <a:p>
            <a:pPr>
              <a:lnSpc>
                <a:spcPct val="90000"/>
              </a:lnSpc>
            </a:pPr>
            <a:r>
              <a:rPr lang="en-US" sz="2000" b="1" dirty="0" smtClean="0">
                <a:solidFill>
                  <a:srgbClr val="C00000"/>
                </a:solidFill>
                <a:latin typeface="Arial" pitchFamily="34" charset="0"/>
                <a:cs typeface="Arial" pitchFamily="34" charset="0"/>
              </a:rPr>
              <a:t>Carcinomas:</a:t>
            </a:r>
            <a:r>
              <a:rPr lang="en-US" sz="2000" dirty="0" smtClean="0">
                <a:latin typeface="Arial" pitchFamily="34" charset="0"/>
                <a:cs typeface="Arial" pitchFamily="34" charset="0"/>
              </a:rPr>
              <a:t> malignancies derived from epithelia (of ectodermal or endodermal origin).</a:t>
            </a:r>
          </a:p>
          <a:p>
            <a:pPr lvl="1">
              <a:lnSpc>
                <a:spcPct val="90000"/>
              </a:lnSpc>
            </a:pPr>
            <a:r>
              <a:rPr lang="en-US" sz="1600" dirty="0" smtClean="0">
                <a:latin typeface="Arial" pitchFamily="34" charset="0"/>
                <a:cs typeface="Arial" pitchFamily="34" charset="0"/>
              </a:rPr>
              <a:t>Tumors of </a:t>
            </a:r>
            <a:r>
              <a:rPr lang="en-US" sz="1600" dirty="0" err="1" smtClean="0">
                <a:latin typeface="Arial" pitchFamily="34" charset="0"/>
                <a:cs typeface="Arial" pitchFamily="34" charset="0"/>
              </a:rPr>
              <a:t>neuroectodermal</a:t>
            </a:r>
            <a:r>
              <a:rPr lang="en-US" sz="1600" dirty="0" smtClean="0">
                <a:latin typeface="Arial" pitchFamily="34" charset="0"/>
                <a:cs typeface="Arial" pitchFamily="34" charset="0"/>
              </a:rPr>
              <a:t> origins (gliomas, neuroblastomas, NETs) are a special category that aren’t called ALWAYS called carcinomas (e.g., glioblastoma, astrocytoma, carcinoid BUT Small Cell Lung Carcinoma…)</a:t>
            </a:r>
          </a:p>
          <a:p>
            <a:pPr>
              <a:lnSpc>
                <a:spcPct val="90000"/>
              </a:lnSpc>
            </a:pPr>
            <a:r>
              <a:rPr lang="en-US" sz="2000" b="1" dirty="0" smtClean="0">
                <a:solidFill>
                  <a:srgbClr val="C00000"/>
                </a:solidFill>
                <a:latin typeface="Arial" pitchFamily="34" charset="0"/>
                <a:cs typeface="Arial" pitchFamily="34" charset="0"/>
              </a:rPr>
              <a:t>Sarcomas:</a:t>
            </a:r>
            <a:r>
              <a:rPr lang="en-US" sz="2000" dirty="0" smtClean="0">
                <a:latin typeface="Arial" pitchFamily="34" charset="0"/>
                <a:cs typeface="Arial" pitchFamily="34" charset="0"/>
              </a:rPr>
              <a:t> malignancies derived from mesodermal tissues</a:t>
            </a:r>
          </a:p>
          <a:p>
            <a:pPr>
              <a:lnSpc>
                <a:spcPct val="90000"/>
              </a:lnSpc>
            </a:pPr>
            <a:r>
              <a:rPr lang="en-US" sz="2000" b="1" dirty="0" err="1" smtClean="0">
                <a:solidFill>
                  <a:srgbClr val="C00000"/>
                </a:solidFill>
                <a:latin typeface="Arial" pitchFamily="34" charset="0"/>
                <a:cs typeface="Arial" pitchFamily="34" charset="0"/>
              </a:rPr>
              <a:t>Leukemias</a:t>
            </a:r>
            <a:r>
              <a:rPr lang="en-US" sz="2000" b="1" dirty="0" smtClean="0">
                <a:solidFill>
                  <a:srgbClr val="C00000"/>
                </a:solidFill>
                <a:latin typeface="Arial" pitchFamily="34" charset="0"/>
                <a:cs typeface="Arial" pitchFamily="34" charset="0"/>
              </a:rPr>
              <a:t>:</a:t>
            </a:r>
            <a:r>
              <a:rPr lang="en-US" sz="2000" dirty="0" smtClean="0">
                <a:latin typeface="Arial" pitchFamily="34" charset="0"/>
                <a:cs typeface="Arial" pitchFamily="34" charset="0"/>
              </a:rPr>
              <a:t> malignancies derived from the hematopoietic system that do not form solid masses but infiltrate the bone marrow and other organs</a:t>
            </a:r>
          </a:p>
          <a:p>
            <a:pPr>
              <a:lnSpc>
                <a:spcPct val="90000"/>
              </a:lnSpc>
            </a:pPr>
            <a:r>
              <a:rPr lang="en-US" sz="2000" b="1" dirty="0" smtClean="0">
                <a:solidFill>
                  <a:srgbClr val="C00000"/>
                </a:solidFill>
                <a:latin typeface="Arial" pitchFamily="34" charset="0"/>
                <a:cs typeface="Arial" pitchFamily="34" charset="0"/>
              </a:rPr>
              <a:t>Lymphomas:</a:t>
            </a:r>
            <a:r>
              <a:rPr lang="en-US" sz="2000" dirty="0" smtClean="0">
                <a:latin typeface="Arial" pitchFamily="34" charset="0"/>
                <a:cs typeface="Arial" pitchFamily="34" charset="0"/>
              </a:rPr>
              <a:t> malignancies derived from the lymphoid compartment of the hematopoietic system that DO form solid masses in lymphoid organs (lymph nodes, spleen)</a:t>
            </a:r>
          </a:p>
          <a:p>
            <a:pPr>
              <a:lnSpc>
                <a:spcPct val="90000"/>
              </a:lnSpc>
            </a:pPr>
            <a:r>
              <a:rPr lang="en-US" sz="2000" b="1" dirty="0" smtClean="0">
                <a:solidFill>
                  <a:srgbClr val="C00000"/>
                </a:solidFill>
                <a:latin typeface="Arial" pitchFamily="34" charset="0"/>
                <a:cs typeface="Arial" pitchFamily="34" charset="0"/>
              </a:rPr>
              <a:t>Benign tumors: </a:t>
            </a:r>
            <a:r>
              <a:rPr lang="en-US" sz="2000" dirty="0" smtClean="0">
                <a:latin typeface="Arial" pitchFamily="34" charset="0"/>
                <a:cs typeface="Arial" pitchFamily="34" charset="0"/>
              </a:rPr>
              <a:t>cells proliferate and form masses, but do not infiltrate or metastasize. Generally though not always </a:t>
            </a:r>
            <a:r>
              <a:rPr lang="en-US" sz="2000" dirty="0" err="1" smtClean="0">
                <a:latin typeface="Arial" pitchFamily="34" charset="0"/>
                <a:cs typeface="Arial" pitchFamily="34" charset="0"/>
              </a:rPr>
              <a:t>resectable</a:t>
            </a:r>
            <a:endParaRPr lang="en-US" sz="2000" dirty="0" smtClean="0">
              <a:latin typeface="Arial" pitchFamily="34" charset="0"/>
              <a:cs typeface="Arial" pitchFamily="34" charset="0"/>
            </a:endParaRPr>
          </a:p>
          <a:p>
            <a:pPr>
              <a:lnSpc>
                <a:spcPct val="90000"/>
              </a:lnSpc>
            </a:pPr>
            <a:r>
              <a:rPr lang="en-US" sz="2000" b="1" dirty="0" smtClean="0">
                <a:solidFill>
                  <a:srgbClr val="C00000"/>
                </a:solidFill>
                <a:latin typeface="Arial" pitchFamily="34" charset="0"/>
                <a:cs typeface="Arial" pitchFamily="34" charset="0"/>
              </a:rPr>
              <a:t>Malignant tumors: </a:t>
            </a:r>
            <a:r>
              <a:rPr lang="en-US" sz="2000" dirty="0" smtClean="0">
                <a:latin typeface="Arial" pitchFamily="34" charset="0"/>
                <a:cs typeface="Arial" pitchFamily="34" charset="0"/>
              </a:rPr>
              <a:t>cells do infiltrate and metastasize. Only </a:t>
            </a:r>
            <a:r>
              <a:rPr lang="en-US" sz="2000" dirty="0" err="1" smtClean="0">
                <a:latin typeface="Arial" pitchFamily="34" charset="0"/>
                <a:cs typeface="Arial" pitchFamily="34" charset="0"/>
              </a:rPr>
              <a:t>resectable</a:t>
            </a:r>
            <a:r>
              <a:rPr lang="en-US" sz="2000" dirty="0" smtClean="0">
                <a:latin typeface="Arial" pitchFamily="34" charset="0"/>
                <a:cs typeface="Arial" pitchFamily="34" charset="0"/>
              </a:rPr>
              <a:t> when localized or invading regional lymph nodes, or isolated metastases. Disseminated </a:t>
            </a:r>
            <a:r>
              <a:rPr lang="en-US" sz="2000" dirty="0" err="1" smtClean="0">
                <a:latin typeface="Arial" pitchFamily="34" charset="0"/>
                <a:cs typeface="Arial" pitchFamily="34" charset="0"/>
              </a:rPr>
              <a:t>mestastatic</a:t>
            </a:r>
            <a:r>
              <a:rPr lang="en-US" sz="2000" dirty="0" smtClean="0">
                <a:latin typeface="Arial" pitchFamily="34" charset="0"/>
                <a:cs typeface="Arial" pitchFamily="34" charset="0"/>
              </a:rPr>
              <a:t> disease inoperable</a:t>
            </a:r>
          </a:p>
        </p:txBody>
      </p:sp>
    </p:spTree>
    <p:extLst>
      <p:ext uri="{BB962C8B-B14F-4D97-AF65-F5344CB8AC3E}">
        <p14:creationId xmlns:p14="http://schemas.microsoft.com/office/powerpoint/2010/main" xmlns="" val="1654318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91440"/>
            <a:ext cx="7772400" cy="1143000"/>
          </a:xfrm>
        </p:spPr>
        <p:txBody>
          <a:bodyPr/>
          <a:lstStyle/>
          <a:p>
            <a:r>
              <a:rPr lang="en-US" sz="3200" dirty="0" smtClean="0">
                <a:solidFill>
                  <a:srgbClr val="C00000"/>
                </a:solidFill>
                <a:latin typeface="Arial" pitchFamily="34" charset="0"/>
                <a:cs typeface="Arial" pitchFamily="34" charset="0"/>
              </a:rPr>
              <a:t>Traditional Definitions Have Limitations</a:t>
            </a:r>
          </a:p>
        </p:txBody>
      </p:sp>
      <p:sp>
        <p:nvSpPr>
          <p:cNvPr id="3075" name="Rectangle 3"/>
          <p:cNvSpPr>
            <a:spLocks noGrp="1" noChangeArrowheads="1"/>
          </p:cNvSpPr>
          <p:nvPr>
            <p:ph type="body" idx="1"/>
          </p:nvPr>
        </p:nvSpPr>
        <p:spPr>
          <a:xfrm>
            <a:off x="685800" y="1150620"/>
            <a:ext cx="7772400" cy="4114800"/>
          </a:xfrm>
        </p:spPr>
        <p:txBody>
          <a:bodyPr/>
          <a:lstStyle/>
          <a:p>
            <a:pPr>
              <a:lnSpc>
                <a:spcPct val="90000"/>
              </a:lnSpc>
            </a:pPr>
            <a:r>
              <a:rPr lang="en-US" sz="2000" b="1" dirty="0" smtClean="0">
                <a:latin typeface="Arial" pitchFamily="34" charset="0"/>
                <a:cs typeface="Arial" pitchFamily="34" charset="0"/>
              </a:rPr>
              <a:t>As we will see, the biological behavior of neoplastic cells is not dictated by their anatomical or histological origin</a:t>
            </a:r>
          </a:p>
          <a:p>
            <a:pPr>
              <a:lnSpc>
                <a:spcPct val="90000"/>
              </a:lnSpc>
            </a:pPr>
            <a:r>
              <a:rPr lang="en-US" sz="2000" b="1" dirty="0" smtClean="0">
                <a:latin typeface="Arial" pitchFamily="34" charset="0"/>
                <a:cs typeface="Arial" pitchFamily="34" charset="0"/>
              </a:rPr>
              <a:t>“Epithelial” carcinoma cells can develop “mesenchymal” characteristics and vice versa</a:t>
            </a:r>
          </a:p>
          <a:p>
            <a:pPr>
              <a:lnSpc>
                <a:spcPct val="90000"/>
              </a:lnSpc>
            </a:pPr>
            <a:r>
              <a:rPr lang="en-US" sz="2000" b="1" dirty="0" smtClean="0">
                <a:latin typeface="Arial" pitchFamily="34" charset="0"/>
                <a:cs typeface="Arial" pitchFamily="34" charset="0"/>
              </a:rPr>
              <a:t>Some tumors have mixed histology (“metaplastic breast cancer”, “endometrial </a:t>
            </a:r>
            <a:r>
              <a:rPr lang="en-US" sz="2000" b="1" dirty="0" err="1" smtClean="0">
                <a:latin typeface="Arial" pitchFamily="34" charset="0"/>
                <a:cs typeface="Arial" pitchFamily="34" charset="0"/>
              </a:rPr>
              <a:t>carcinosarcoma</a:t>
            </a:r>
            <a:r>
              <a:rPr lang="en-US" sz="2000" b="1" dirty="0" smtClean="0">
                <a:latin typeface="Arial" pitchFamily="34" charset="0"/>
                <a:cs typeface="Arial" pitchFamily="34" charset="0"/>
              </a:rPr>
              <a:t>”)</a:t>
            </a:r>
          </a:p>
          <a:p>
            <a:pPr>
              <a:lnSpc>
                <a:spcPct val="90000"/>
              </a:lnSpc>
            </a:pPr>
            <a:r>
              <a:rPr lang="en-US" sz="2000" b="1" dirty="0" smtClean="0">
                <a:latin typeface="Arial" pitchFamily="34" charset="0"/>
                <a:cs typeface="Arial" pitchFamily="34" charset="0"/>
              </a:rPr>
              <a:t>In reality, the phenotype of malignant cells is highly plastic, and dictated by their molecular landscapes as well as the microenvironment</a:t>
            </a:r>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xmlns="" val="849621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421</TotalTime>
  <Words>3247</Words>
  <Application>Microsoft Office PowerPoint</Application>
  <PresentationFormat>Presentazione su schermo (4:3)</PresentationFormat>
  <Paragraphs>251</Paragraphs>
  <Slides>53</Slides>
  <Notes>11</Notes>
  <HiddenSlides>0</HiddenSlides>
  <MMClips>0</MMClips>
  <ScaleCrop>false</ScaleCrop>
  <HeadingPairs>
    <vt:vector size="4" baseType="variant">
      <vt:variant>
        <vt:lpstr>Tema</vt:lpstr>
      </vt:variant>
      <vt:variant>
        <vt:i4>2</vt:i4>
      </vt:variant>
      <vt:variant>
        <vt:lpstr>Titoli diapositive</vt:lpstr>
      </vt:variant>
      <vt:variant>
        <vt:i4>53</vt:i4>
      </vt:variant>
    </vt:vector>
  </HeadingPairs>
  <TitlesOfParts>
    <vt:vector size="55" baseType="lpstr">
      <vt:lpstr>Blank Presentation</vt:lpstr>
      <vt:lpstr>Default Design</vt:lpstr>
      <vt:lpstr>The Basics of Cancer Biology</vt:lpstr>
      <vt:lpstr>The Basics of Cancer Biology</vt:lpstr>
      <vt:lpstr>Course outline</vt:lpstr>
      <vt:lpstr>Part I: “The Selfish Cell”</vt:lpstr>
      <vt:lpstr>Learning objectives</vt:lpstr>
      <vt:lpstr>“Cancer” is an abstraction</vt:lpstr>
      <vt:lpstr>“Cancer” is an abstraction</vt:lpstr>
      <vt:lpstr>Quick Reminders: Traditional Definitions</vt:lpstr>
      <vt:lpstr>Traditional Definitions Have Limitations</vt:lpstr>
      <vt:lpstr>Epithelial cancers are the most common</vt:lpstr>
      <vt:lpstr>Incidence is decreasing for some cancers but not others</vt:lpstr>
      <vt:lpstr>Death rates for most cancers are decreasing</vt:lpstr>
      <vt:lpstr>Death rates for most cancers are decreasing</vt:lpstr>
      <vt:lpstr>Socioeconomic factors affect cancer mortality</vt:lpstr>
      <vt:lpstr>How do cancers kill?</vt:lpstr>
      <vt:lpstr>Diapositiva 16</vt:lpstr>
      <vt:lpstr>A malignant tumor is invasive</vt:lpstr>
      <vt:lpstr>Do we know “the cause of cancer”?</vt:lpstr>
      <vt:lpstr>Do we know “the cause of cancer”?</vt:lpstr>
      <vt:lpstr>The devil is in the details</vt:lpstr>
      <vt:lpstr>The devil is in the details-2</vt:lpstr>
      <vt:lpstr>Tumor subtypes are identified by multiplatform discovery</vt:lpstr>
      <vt:lpstr>Diapositiva 23</vt:lpstr>
      <vt:lpstr>Diapositiva 24</vt:lpstr>
      <vt:lpstr>The devil is in the details-3</vt:lpstr>
      <vt:lpstr>Mapping Cancer Genomes</vt:lpstr>
      <vt:lpstr>Cancers evolve</vt:lpstr>
      <vt:lpstr>Diapositiva 28</vt:lpstr>
      <vt:lpstr>Diapositiva 29</vt:lpstr>
      <vt:lpstr>Diapositiva 30</vt:lpstr>
      <vt:lpstr>A moving target</vt:lpstr>
      <vt:lpstr>Coalitions of clones!</vt:lpstr>
      <vt:lpstr>Diapositiva 33</vt:lpstr>
      <vt:lpstr>Know thy enemy</vt:lpstr>
      <vt:lpstr>Detecting cancer cells in patients’ blood</vt:lpstr>
      <vt:lpstr>Diapositiva 36</vt:lpstr>
      <vt:lpstr>Diapositiva 37</vt:lpstr>
      <vt:lpstr>Diapositiva 38</vt:lpstr>
      <vt:lpstr>What DO malignant cancers have in common?</vt:lpstr>
      <vt:lpstr>What does “selfish” mean in molecular terms?</vt:lpstr>
      <vt:lpstr>What does “selfish” mean in molecular terms? – 2</vt:lpstr>
      <vt:lpstr>What does “selfish” mean in molecular terms? – 3</vt:lpstr>
      <vt:lpstr>What does “selfish” mean in molecular terms? – 4-</vt:lpstr>
      <vt:lpstr>Diapositiva 44</vt:lpstr>
      <vt:lpstr>Angiogenesis</vt:lpstr>
      <vt:lpstr>Angiogenesis</vt:lpstr>
      <vt:lpstr>Diapositiva 47</vt:lpstr>
      <vt:lpstr>Diapositiva 48</vt:lpstr>
      <vt:lpstr>Metastasis</vt:lpstr>
      <vt:lpstr>Metastasis and the Epithelial – Mesenchymal Transition (EMT)</vt:lpstr>
      <vt:lpstr>The Seven Basic Steps for Metastasis</vt:lpstr>
      <vt:lpstr>Diapositiva 52</vt:lpstr>
      <vt:lpstr>Conclusions</vt:lpstr>
    </vt:vector>
  </TitlesOfParts>
  <Company>LSU Health Sciences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Miele, Lucio</dc:creator>
  <cp:lastModifiedBy>Utente aula A2</cp:lastModifiedBy>
  <cp:revision>14</cp:revision>
  <dcterms:created xsi:type="dcterms:W3CDTF">2016-05-10T18:54:09Z</dcterms:created>
  <dcterms:modified xsi:type="dcterms:W3CDTF">2016-05-16T11:19:57Z</dcterms:modified>
</cp:coreProperties>
</file>