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253"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0D8D9-2E28-4847-9D7C-4A0A6FC48CCA}" type="datetimeFigureOut">
              <a:rPr lang="en-US" smtClean="0"/>
              <a:t>3/25/2020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66BDE-48B1-49CB-9CAD-DA9B9BCDAAD4}" type="slidenum">
              <a:rPr lang="en-US" smtClean="0"/>
              <a:t>‹N›</a:t>
            </a:fld>
            <a:endParaRPr lang="en-US"/>
          </a:p>
        </p:txBody>
      </p:sp>
    </p:spTree>
    <p:extLst>
      <p:ext uri="{BB962C8B-B14F-4D97-AF65-F5344CB8AC3E}">
        <p14:creationId xmlns:p14="http://schemas.microsoft.com/office/powerpoint/2010/main" val="215753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62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B1322BE0-AEF4-49E2-968D-551933941083}" type="slidenum">
              <a:rPr lang="it-IT" smtClean="0"/>
              <a:pPr eaLnBrk="1" hangingPunct="1"/>
              <a:t>3</a:t>
            </a:fld>
            <a:endParaRPr lang="it-IT" smtClean="0"/>
          </a:p>
        </p:txBody>
      </p:sp>
    </p:spTree>
    <p:extLst>
      <p:ext uri="{BB962C8B-B14F-4D97-AF65-F5344CB8AC3E}">
        <p14:creationId xmlns:p14="http://schemas.microsoft.com/office/powerpoint/2010/main" val="269662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E0B69-E6DD-4F23-BDDB-0AE1E7E5A431}" type="slidenum">
              <a:rPr lang="en-US"/>
              <a:pPr/>
              <a:t>5</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873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ECA3DD6B-D059-4B46-9807-F20C49710F91}" type="slidenum">
              <a:rPr lang="it-IT" smtClean="0"/>
              <a:pPr eaLnBrk="1" hangingPunct="1"/>
              <a:t>7</a:t>
            </a:fld>
            <a:endParaRPr lang="it-IT" smtClean="0"/>
          </a:p>
        </p:txBody>
      </p:sp>
    </p:spTree>
    <p:extLst>
      <p:ext uri="{BB962C8B-B14F-4D97-AF65-F5344CB8AC3E}">
        <p14:creationId xmlns:p14="http://schemas.microsoft.com/office/powerpoint/2010/main" val="83063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CF89955F-C563-47C5-9EFF-FD5EC812D22B}" type="slidenum">
              <a:rPr lang="it-IT" smtClean="0"/>
              <a:pPr eaLnBrk="1" hangingPunct="1"/>
              <a:t>9</a:t>
            </a:fld>
            <a:endParaRPr lang="it-IT" smtClean="0"/>
          </a:p>
        </p:txBody>
      </p:sp>
    </p:spTree>
    <p:extLst>
      <p:ext uri="{BB962C8B-B14F-4D97-AF65-F5344CB8AC3E}">
        <p14:creationId xmlns:p14="http://schemas.microsoft.com/office/powerpoint/2010/main" val="413181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3F312B2E-BC1A-4BC3-8CD1-BC12A7A0EB18}" type="slidenum">
              <a:rPr lang="it-IT" smtClean="0"/>
              <a:pPr eaLnBrk="1" hangingPunct="1"/>
              <a:t>10</a:t>
            </a:fld>
            <a:endParaRPr lang="it-IT" smtClean="0"/>
          </a:p>
        </p:txBody>
      </p:sp>
    </p:spTree>
    <p:extLst>
      <p:ext uri="{BB962C8B-B14F-4D97-AF65-F5344CB8AC3E}">
        <p14:creationId xmlns:p14="http://schemas.microsoft.com/office/powerpoint/2010/main" val="356198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1C2EF323-06B0-49DF-B4A0-EDD615ABE9F9}" type="slidenum">
              <a:rPr lang="it-IT" smtClean="0"/>
              <a:pPr eaLnBrk="1" hangingPunct="1"/>
              <a:t>12</a:t>
            </a:fld>
            <a:endParaRPr lang="it-IT" smtClean="0"/>
          </a:p>
        </p:txBody>
      </p:sp>
    </p:spTree>
    <p:extLst>
      <p:ext uri="{BB962C8B-B14F-4D97-AF65-F5344CB8AC3E}">
        <p14:creationId xmlns:p14="http://schemas.microsoft.com/office/powerpoint/2010/main" val="246940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6DC01032-F72F-4C29-BC3B-EA523C26CDEC}" type="slidenum">
              <a:rPr lang="it-IT" smtClean="0"/>
              <a:pPr eaLnBrk="1" hangingPunct="1"/>
              <a:t>17</a:t>
            </a:fld>
            <a:endParaRPr lang="it-IT" smtClean="0"/>
          </a:p>
        </p:txBody>
      </p:sp>
    </p:spTree>
    <p:extLst>
      <p:ext uri="{BB962C8B-B14F-4D97-AF65-F5344CB8AC3E}">
        <p14:creationId xmlns:p14="http://schemas.microsoft.com/office/powerpoint/2010/main" val="202809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3487DDA2-C2EC-4453-9F6A-123AB5060170}" type="slidenum">
              <a:rPr lang="it-IT" smtClean="0"/>
              <a:pPr eaLnBrk="1" hangingPunct="1"/>
              <a:t>19</a:t>
            </a:fld>
            <a:endParaRPr lang="it-IT" smtClean="0"/>
          </a:p>
        </p:txBody>
      </p:sp>
    </p:spTree>
    <p:extLst>
      <p:ext uri="{BB962C8B-B14F-4D97-AF65-F5344CB8AC3E}">
        <p14:creationId xmlns:p14="http://schemas.microsoft.com/office/powerpoint/2010/main" val="245347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3C3BC720-F68F-46DA-B1D2-F173206AC1EF}" type="datetimeFigureOut">
              <a:rPr lang="en-US" smtClean="0"/>
              <a:t>3/25/2020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364227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C3BC720-F68F-46DA-B1D2-F173206AC1EF}" type="datetimeFigureOut">
              <a:rPr lang="en-US" smtClean="0"/>
              <a:t>3/25/2020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378780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C3BC720-F68F-46DA-B1D2-F173206AC1EF}" type="datetimeFigureOut">
              <a:rPr lang="en-US" smtClean="0"/>
              <a:t>3/25/2020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35444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1" y="274639"/>
            <a:ext cx="10987617" cy="5394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3"/>
          <p:cNvSpPr>
            <a:spLocks noGrp="1" noChangeArrowheads="1"/>
          </p:cNvSpPr>
          <p:nvPr>
            <p:ph type="dt" sz="half" idx="10"/>
          </p:nvPr>
        </p:nvSpPr>
        <p:spPr>
          <a:ln/>
        </p:spPr>
        <p:txBody>
          <a:bodyPr/>
          <a:lstStyle>
            <a:lvl1pPr>
              <a:defRPr/>
            </a:lvl1pPr>
          </a:lstStyle>
          <a:p>
            <a:pPr>
              <a:defRPr/>
            </a:pPr>
            <a:endParaRPr lang="it-IT"/>
          </a:p>
        </p:txBody>
      </p:sp>
      <p:sp>
        <p:nvSpPr>
          <p:cNvPr id="4" name="Rectangle 4"/>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02585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C3BC720-F68F-46DA-B1D2-F173206AC1EF}" type="datetimeFigureOut">
              <a:rPr lang="en-US" smtClean="0"/>
              <a:t>3/25/2020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1805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C3BC720-F68F-46DA-B1D2-F173206AC1EF}" type="datetimeFigureOut">
              <a:rPr lang="en-US" smtClean="0"/>
              <a:t>3/25/2020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379786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3C3BC720-F68F-46DA-B1D2-F173206AC1EF}" type="datetimeFigureOut">
              <a:rPr lang="en-US" smtClean="0"/>
              <a:t>3/25/2020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339534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3C3BC720-F68F-46DA-B1D2-F173206AC1EF}" type="datetimeFigureOut">
              <a:rPr lang="en-US" smtClean="0"/>
              <a:t>3/25/2020</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101216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3C3BC720-F68F-46DA-B1D2-F173206AC1EF}" type="datetimeFigureOut">
              <a:rPr lang="en-US" smtClean="0"/>
              <a:t>3/25/2020</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298138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C3BC720-F68F-46DA-B1D2-F173206AC1EF}" type="datetimeFigureOut">
              <a:rPr lang="en-US" smtClean="0"/>
              <a:t>3/25/2020</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52129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3BC720-F68F-46DA-B1D2-F173206AC1EF}" type="datetimeFigureOut">
              <a:rPr lang="en-US" smtClean="0"/>
              <a:t>3/25/2020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65546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3BC720-F68F-46DA-B1D2-F173206AC1EF}" type="datetimeFigureOut">
              <a:rPr lang="en-US" smtClean="0"/>
              <a:t>3/25/2020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7F9140D5-F574-47FA-A03A-02BD46FACD8D}" type="slidenum">
              <a:rPr lang="en-US" smtClean="0"/>
              <a:t>‹N›</a:t>
            </a:fld>
            <a:endParaRPr lang="en-US"/>
          </a:p>
        </p:txBody>
      </p:sp>
    </p:spTree>
    <p:extLst>
      <p:ext uri="{BB962C8B-B14F-4D97-AF65-F5344CB8AC3E}">
        <p14:creationId xmlns:p14="http://schemas.microsoft.com/office/powerpoint/2010/main" val="413089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BC720-F68F-46DA-B1D2-F173206AC1EF}" type="datetimeFigureOut">
              <a:rPr lang="en-US" smtClean="0"/>
              <a:t>3/25/2020</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140D5-F574-47FA-A03A-02BD46FACD8D}" type="slidenum">
              <a:rPr lang="en-US" smtClean="0"/>
              <a:t>‹N›</a:t>
            </a:fld>
            <a:endParaRPr lang="en-US"/>
          </a:p>
        </p:txBody>
      </p:sp>
    </p:spTree>
    <p:extLst>
      <p:ext uri="{BB962C8B-B14F-4D97-AF65-F5344CB8AC3E}">
        <p14:creationId xmlns:p14="http://schemas.microsoft.com/office/powerpoint/2010/main" val="206746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Generazione del repertorio di linfociti B e memoria immunologica umorale</a:t>
            </a:r>
            <a:endParaRPr lang="en-US" dirty="0"/>
          </a:p>
        </p:txBody>
      </p:sp>
      <p:sp>
        <p:nvSpPr>
          <p:cNvPr id="3" name="Sottotitolo 2"/>
          <p:cNvSpPr>
            <a:spLocks noGrp="1"/>
          </p:cNvSpPr>
          <p:nvPr>
            <p:ph type="subTitle" idx="1"/>
          </p:nvPr>
        </p:nvSpPr>
        <p:spPr>
          <a:xfrm>
            <a:off x="3956304" y="4013518"/>
            <a:ext cx="9144000" cy="1655762"/>
          </a:xfrm>
        </p:spPr>
        <p:txBody>
          <a:bodyPr>
            <a:normAutofit/>
          </a:bodyPr>
          <a:lstStyle/>
          <a:p>
            <a:pPr algn="l"/>
            <a:r>
              <a:rPr lang="it-IT" sz="3600" dirty="0" smtClean="0"/>
              <a:t>Elena Adinolfi</a:t>
            </a:r>
            <a:endParaRPr lang="en-US" sz="3600" dirty="0"/>
          </a:p>
        </p:txBody>
      </p:sp>
    </p:spTree>
    <p:extLst>
      <p:ext uri="{BB962C8B-B14F-4D97-AF65-F5344CB8AC3E}">
        <p14:creationId xmlns:p14="http://schemas.microsoft.com/office/powerpoint/2010/main" val="166599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Segnaposto contenuto 2" descr="0601.gif"/>
          <p:cNvPicPr>
            <a:picLocks noGrp="1" noChangeAspect="1"/>
          </p:cNvPicPr>
          <p:nvPr>
            <p:ph/>
          </p:nvPr>
        </p:nvPicPr>
        <p:blipFill rotWithShape="1">
          <a:blip r:embed="rId3">
            <a:extLst>
              <a:ext uri="{28A0092B-C50C-407E-A947-70E740481C1C}">
                <a14:useLocalDpi xmlns:a14="http://schemas.microsoft.com/office/drawing/2010/main" val="0"/>
              </a:ext>
            </a:extLst>
          </a:blip>
          <a:srcRect l="2644" r="2220" b="34720"/>
          <a:stretch/>
        </p:blipFill>
        <p:spPr>
          <a:xfrm>
            <a:off x="0" y="1041722"/>
            <a:ext cx="12138969" cy="4014754"/>
          </a:xfrm>
        </p:spPr>
      </p:pic>
    </p:spTree>
    <p:extLst>
      <p:ext uri="{BB962C8B-B14F-4D97-AF65-F5344CB8AC3E}">
        <p14:creationId xmlns:p14="http://schemas.microsoft.com/office/powerpoint/2010/main" val="2093088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010925" y="1257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t-IT" sz="3600" dirty="0"/>
              <a:t>Memoria immunologica</a:t>
            </a:r>
            <a:endParaRPr lang="en-US" sz="3600" dirty="0"/>
          </a:p>
        </p:txBody>
      </p:sp>
      <p:sp>
        <p:nvSpPr>
          <p:cNvPr id="4" name="Segnaposto contenuto 2"/>
          <p:cNvSpPr>
            <a:spLocks/>
          </p:cNvSpPr>
          <p:nvPr/>
        </p:nvSpPr>
        <p:spPr bwMode="auto">
          <a:xfrm>
            <a:off x="1983283" y="1052737"/>
            <a:ext cx="8229600" cy="5183187"/>
          </a:xfrm>
          <a:prstGeom prst="rect">
            <a:avLst/>
          </a:prstGeom>
          <a:noFill/>
          <a:ln w="9525">
            <a:noFill/>
            <a:miter lim="800000"/>
            <a:headEnd/>
            <a:tailEnd/>
          </a:ln>
        </p:spPr>
        <p:txBody>
          <a:bodyPr/>
          <a:lstStyle/>
          <a:p>
            <a:pPr>
              <a:lnSpc>
                <a:spcPct val="90000"/>
              </a:lnSpc>
              <a:spcBef>
                <a:spcPct val="20000"/>
              </a:spcBef>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La risposta primaria ad un’infezione ha tre scopi:</a:t>
            </a:r>
          </a:p>
          <a:p>
            <a:pPr marL="342900" indent="-342900">
              <a:lnSpc>
                <a:spcPct val="90000"/>
              </a:lnSpc>
              <a:spcBef>
                <a:spcPct val="20000"/>
              </a:spcBef>
              <a:buFont typeface="Arial" charset="0"/>
              <a:buChar char="•"/>
            </a:pPr>
            <a:r>
              <a:rPr lang="it-IT" sz="2400" dirty="0">
                <a:latin typeface="Calibri" pitchFamily="34" charset="0"/>
              </a:rPr>
              <a:t>Eliminare l’infezione, </a:t>
            </a:r>
          </a:p>
          <a:p>
            <a:pPr marL="342900" indent="-342900">
              <a:lnSpc>
                <a:spcPct val="90000"/>
              </a:lnSpc>
              <a:spcBef>
                <a:spcPct val="20000"/>
              </a:spcBef>
              <a:buFont typeface="Arial" charset="0"/>
              <a:buChar char="•"/>
            </a:pPr>
            <a:r>
              <a:rPr lang="it-IT" sz="2400" dirty="0">
                <a:latin typeface="Calibri" pitchFamily="34" charset="0"/>
              </a:rPr>
              <a:t>prevenire la reinfezione immediata</a:t>
            </a:r>
          </a:p>
          <a:p>
            <a:pPr marL="342900" indent="-342900">
              <a:lnSpc>
                <a:spcPct val="90000"/>
              </a:lnSpc>
              <a:spcBef>
                <a:spcPct val="20000"/>
              </a:spcBef>
              <a:buFont typeface="Arial" charset="0"/>
              <a:buChar char="•"/>
            </a:pPr>
            <a:r>
              <a:rPr lang="it-IT" sz="2400" dirty="0">
                <a:latin typeface="Calibri" pitchFamily="34" charset="0"/>
              </a:rPr>
              <a:t> generare una memoria immunologica.</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La generazione della memoria immunologica è resa possibile dalla produzione di cellule B e T della memoria che formatesi durante la risposta primaria permangono nell’organismo producendo anche un livello basale di anticorpi contro l’antigene.</a:t>
            </a:r>
          </a:p>
          <a:p>
            <a:pPr marL="342900" indent="-342900">
              <a:lnSpc>
                <a:spcPct val="90000"/>
              </a:lnSpc>
              <a:spcBef>
                <a:spcPct val="20000"/>
              </a:spcBef>
              <a:buFont typeface="Arial" charset="0"/>
              <a:buChar char="•"/>
            </a:pPr>
            <a:endParaRPr lang="it-IT" sz="2400" dirty="0">
              <a:latin typeface="Calibri" pitchFamily="34" charset="0"/>
            </a:endParaRPr>
          </a:p>
        </p:txBody>
      </p:sp>
    </p:spTree>
    <p:extLst>
      <p:ext uri="{BB962C8B-B14F-4D97-AF65-F5344CB8AC3E}">
        <p14:creationId xmlns:p14="http://schemas.microsoft.com/office/powerpoint/2010/main" val="3601007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2" descr="1019.gif"/>
          <p:cNvPicPr>
            <a:picLocks noGrp="1" noChangeAspect="1"/>
          </p:cNvPicPr>
          <p:nvPr>
            <p:ph/>
          </p:nvPr>
        </p:nvPicPr>
        <p:blipFill rotWithShape="1">
          <a:blip r:embed="rId3">
            <a:extLst>
              <a:ext uri="{28A0092B-C50C-407E-A947-70E740481C1C}">
                <a14:useLocalDpi xmlns:a14="http://schemas.microsoft.com/office/drawing/2010/main" val="0"/>
              </a:ext>
            </a:extLst>
          </a:blip>
          <a:srcRect l="2476" t="3159" r="36069" b="4403"/>
          <a:stretch/>
        </p:blipFill>
        <p:spPr>
          <a:xfrm>
            <a:off x="2063552" y="332656"/>
            <a:ext cx="8108878" cy="6141964"/>
          </a:xfrm>
        </p:spPr>
      </p:pic>
    </p:spTree>
    <p:extLst>
      <p:ext uri="{BB962C8B-B14F-4D97-AF65-F5344CB8AC3E}">
        <p14:creationId xmlns:p14="http://schemas.microsoft.com/office/powerpoint/2010/main" val="4046017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010925" y="1257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t-IT" sz="3600" dirty="0"/>
              <a:t>Memoria immunologica</a:t>
            </a:r>
            <a:endParaRPr lang="en-US" sz="3600" dirty="0"/>
          </a:p>
        </p:txBody>
      </p:sp>
      <p:sp>
        <p:nvSpPr>
          <p:cNvPr id="4" name="Segnaposto contenuto 2"/>
          <p:cNvSpPr>
            <a:spLocks/>
          </p:cNvSpPr>
          <p:nvPr/>
        </p:nvSpPr>
        <p:spPr bwMode="auto">
          <a:xfrm>
            <a:off x="1983283" y="1052737"/>
            <a:ext cx="8229600" cy="5183187"/>
          </a:xfrm>
          <a:prstGeom prst="rect">
            <a:avLst/>
          </a:prstGeom>
          <a:noFill/>
          <a:ln w="9525">
            <a:noFill/>
            <a:miter lim="800000"/>
            <a:headEnd/>
            <a:tailEnd/>
          </a:ln>
        </p:spPr>
        <p:txBody>
          <a:bodyPr/>
          <a:lstStyle/>
          <a:p>
            <a:pPr>
              <a:lnSpc>
                <a:spcPct val="90000"/>
              </a:lnSpc>
              <a:spcBef>
                <a:spcPct val="20000"/>
              </a:spcBef>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Molte infezioni che sono mortali durante la prima infezione vengono eliminate prima ancora di produrre sintomi alla seconda esposizione all’antigene.</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Le vaccinazioni hanno lo scopo di creare la memoria immunologica contro queste infezioni mortali prima che l’individuo contragga la prima infezione evitandola ( vaiolo).</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Dopo la risposta immunitaria primaria restano in circolo alte quantità di anticorpi ad elevata affinità per il patogeno che prevengono la reinfezione  da parte dello stesso patogeno (es. virus stagionale del </a:t>
            </a:r>
            <a:r>
              <a:rPr lang="it-IT" sz="2400" dirty="0" err="1">
                <a:latin typeface="Calibri" pitchFamily="34" charset="0"/>
              </a:rPr>
              <a:t>raffeddore</a:t>
            </a:r>
            <a:r>
              <a:rPr lang="it-IT" sz="2400" dirty="0">
                <a:latin typeface="Calibri" pitchFamily="34" charset="0"/>
              </a:rPr>
              <a:t>)</a:t>
            </a:r>
          </a:p>
          <a:p>
            <a:pPr marL="342900" indent="-342900">
              <a:lnSpc>
                <a:spcPct val="90000"/>
              </a:lnSpc>
              <a:spcBef>
                <a:spcPct val="20000"/>
              </a:spcBef>
              <a:buFont typeface="Arial" charset="0"/>
              <a:buChar char="•"/>
            </a:pPr>
            <a:endParaRPr lang="it-IT" sz="2400" dirty="0">
              <a:latin typeface="Calibri" pitchFamily="34" charset="0"/>
            </a:endParaRPr>
          </a:p>
        </p:txBody>
      </p:sp>
    </p:spTree>
    <p:extLst>
      <p:ext uri="{BB962C8B-B14F-4D97-AF65-F5344CB8AC3E}">
        <p14:creationId xmlns:p14="http://schemas.microsoft.com/office/powerpoint/2010/main" val="94370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010925" y="1257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t-IT" sz="3600" dirty="0"/>
              <a:t>Memoria immunologica</a:t>
            </a:r>
            <a:endParaRPr lang="en-US" sz="3600" dirty="0"/>
          </a:p>
        </p:txBody>
      </p:sp>
      <p:sp>
        <p:nvSpPr>
          <p:cNvPr id="4" name="Segnaposto contenuto 2"/>
          <p:cNvSpPr>
            <a:spLocks/>
          </p:cNvSpPr>
          <p:nvPr/>
        </p:nvSpPr>
        <p:spPr bwMode="auto">
          <a:xfrm>
            <a:off x="1983283" y="1052737"/>
            <a:ext cx="8229600" cy="5183187"/>
          </a:xfrm>
          <a:prstGeom prst="rect">
            <a:avLst/>
          </a:prstGeom>
          <a:noFill/>
          <a:ln w="9525">
            <a:noFill/>
            <a:miter lim="800000"/>
            <a:headEnd/>
            <a:tailEnd/>
          </a:ln>
        </p:spPr>
        <p:txBody>
          <a:bodyPr/>
          <a:lstStyle/>
          <a:p>
            <a:pPr>
              <a:lnSpc>
                <a:spcPct val="90000"/>
              </a:lnSpc>
              <a:spcBef>
                <a:spcPct val="20000"/>
              </a:spcBef>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Le plasmacellule e gli anticorpi prodotti durante la risposta primaria permangono per qualche mese.</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Una seconda infezione  a distanza di un anno o più attiva le cellule della memoria immunitaria.</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Gli anticorpi prodotti durante la seconda infezione presentano un’affinità più elevata per l’antigene e appartengono alle classi </a:t>
            </a:r>
            <a:r>
              <a:rPr lang="it-IT" sz="2400" dirty="0" err="1">
                <a:latin typeface="Calibri" pitchFamily="34" charset="0"/>
              </a:rPr>
              <a:t>IgG</a:t>
            </a:r>
            <a:r>
              <a:rPr lang="it-IT" sz="2400" dirty="0">
                <a:latin typeface="Calibri" pitchFamily="34" charset="0"/>
              </a:rPr>
              <a:t>, </a:t>
            </a:r>
            <a:r>
              <a:rPr lang="it-IT" sz="2400" dirty="0" err="1">
                <a:latin typeface="Calibri" pitchFamily="34" charset="0"/>
              </a:rPr>
              <a:t>IgA</a:t>
            </a:r>
            <a:r>
              <a:rPr lang="it-IT" sz="2400" dirty="0">
                <a:latin typeface="Calibri" pitchFamily="34" charset="0"/>
              </a:rPr>
              <a:t> ed </a:t>
            </a:r>
            <a:r>
              <a:rPr lang="it-IT" sz="2400" dirty="0" err="1">
                <a:latin typeface="Calibri" pitchFamily="34" charset="0"/>
              </a:rPr>
              <a:t>IgE</a:t>
            </a:r>
            <a:r>
              <a:rPr lang="it-IT" sz="2400" dirty="0">
                <a:latin typeface="Calibri" pitchFamily="34" charset="0"/>
              </a:rPr>
              <a:t>, invece che alle </a:t>
            </a:r>
            <a:r>
              <a:rPr lang="it-IT" sz="2400" dirty="0" err="1">
                <a:latin typeface="Calibri" pitchFamily="34" charset="0"/>
              </a:rPr>
              <a:t>IgM</a:t>
            </a:r>
            <a:r>
              <a:rPr lang="it-IT" sz="2400" dirty="0">
                <a:latin typeface="Calibri" pitchFamily="34" charset="0"/>
              </a:rPr>
              <a:t>. </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Oltre ad un aumento della specificità c’è anche un aumento del numero di cellule B specifiche per l’antigene. Il risultato è una risposta immunitaria più rapida ed efficiente.</a:t>
            </a:r>
          </a:p>
        </p:txBody>
      </p:sp>
    </p:spTree>
    <p:extLst>
      <p:ext uri="{BB962C8B-B14F-4D97-AF65-F5344CB8AC3E}">
        <p14:creationId xmlns:p14="http://schemas.microsoft.com/office/powerpoint/2010/main" val="193161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2" descr="1018.gif"/>
          <p:cNvPicPr>
            <a:picLocks noChangeAspect="1"/>
          </p:cNvPicPr>
          <p:nvPr/>
        </p:nvPicPr>
        <p:blipFill rotWithShape="1">
          <a:blip r:embed="rId2">
            <a:extLst>
              <a:ext uri="{28A0092B-C50C-407E-A947-70E740481C1C}">
                <a14:useLocalDpi xmlns:a14="http://schemas.microsoft.com/office/drawing/2010/main" val="0"/>
              </a:ext>
            </a:extLst>
          </a:blip>
          <a:srcRect l="2670" t="2800" r="2734" b="50000"/>
          <a:stretch/>
        </p:blipFill>
        <p:spPr>
          <a:xfrm>
            <a:off x="1524000" y="1340768"/>
            <a:ext cx="9175530" cy="3492000"/>
          </a:xfrm>
          <a:prstGeom prst="rect">
            <a:avLst/>
          </a:prstGeom>
        </p:spPr>
      </p:pic>
    </p:spTree>
    <p:extLst>
      <p:ext uri="{BB962C8B-B14F-4D97-AF65-F5344CB8AC3E}">
        <p14:creationId xmlns:p14="http://schemas.microsoft.com/office/powerpoint/2010/main" val="411562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010925" y="1257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t-IT" sz="3600" dirty="0"/>
              <a:t>Memoria immunologica</a:t>
            </a:r>
            <a:endParaRPr lang="en-US" sz="3600" dirty="0"/>
          </a:p>
        </p:txBody>
      </p:sp>
      <p:sp>
        <p:nvSpPr>
          <p:cNvPr id="4" name="Segnaposto contenuto 2"/>
          <p:cNvSpPr>
            <a:spLocks/>
          </p:cNvSpPr>
          <p:nvPr/>
        </p:nvSpPr>
        <p:spPr bwMode="auto">
          <a:xfrm>
            <a:off x="1983283" y="1052737"/>
            <a:ext cx="8229600" cy="5183187"/>
          </a:xfrm>
          <a:prstGeom prst="rect">
            <a:avLst/>
          </a:prstGeom>
          <a:noFill/>
          <a:ln w="9525">
            <a:noFill/>
            <a:miter lim="800000"/>
            <a:headEnd/>
            <a:tailEnd/>
          </a:ln>
        </p:spPr>
        <p:txBody>
          <a:bodyPr/>
          <a:lstStyle/>
          <a:p>
            <a:pPr>
              <a:lnSpc>
                <a:spcPct val="90000"/>
              </a:lnSpc>
              <a:spcBef>
                <a:spcPct val="20000"/>
              </a:spcBef>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Durante la risposta secondaria un meccanismo specifico impedisce alle cellule B </a:t>
            </a:r>
            <a:r>
              <a:rPr lang="it-IT" sz="2400" dirty="0" err="1">
                <a:latin typeface="Calibri" pitchFamily="34" charset="0"/>
              </a:rPr>
              <a:t>naive</a:t>
            </a:r>
            <a:r>
              <a:rPr lang="it-IT" sz="2400" dirty="0">
                <a:latin typeface="Calibri" pitchFamily="34" charset="0"/>
              </a:rPr>
              <a:t> di cominciare a produrre nuovi anticorpi a  bassa affinità, favorendo così il rilascio e la produzione delle Ig ad alta affinità.</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Se una cellula B vergine lega il patogeno già rivestito da Ig ad alta affinità queste interagiscono col recettore Fc</a:t>
            </a:r>
            <a:r>
              <a:rPr lang="it-IT" sz="2400" dirty="0">
                <a:latin typeface="Symbol" pitchFamily="18" charset="2"/>
              </a:rPr>
              <a:t>g</a:t>
            </a:r>
            <a:r>
              <a:rPr lang="it-IT" sz="2400" dirty="0">
                <a:latin typeface="Calibri" pitchFamily="34" charset="0"/>
              </a:rPr>
              <a:t>RIIB1 per il loro frammento cristallizzabile e bloccano l’attivazione della cellula </a:t>
            </a:r>
            <a:r>
              <a:rPr lang="it-IT" sz="2400" dirty="0" err="1">
                <a:latin typeface="Calibri" pitchFamily="34" charset="0"/>
              </a:rPr>
              <a:t>naive</a:t>
            </a:r>
            <a:r>
              <a:rPr lang="it-IT" sz="2400" dirty="0">
                <a:latin typeface="Calibri" pitchFamily="34" charset="0"/>
              </a:rPr>
              <a:t>.</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Un legame simile è invece in grado di attivare in plasmacellule le cellule B della memoria</a:t>
            </a:r>
          </a:p>
        </p:txBody>
      </p:sp>
    </p:spTree>
    <p:extLst>
      <p:ext uri="{BB962C8B-B14F-4D97-AF65-F5344CB8AC3E}">
        <p14:creationId xmlns:p14="http://schemas.microsoft.com/office/powerpoint/2010/main" val="402029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Segnaposto contenuto 2" descr="1023.gif"/>
          <p:cNvPicPr>
            <a:picLocks noGrp="1" noChangeAspect="1"/>
          </p:cNvPicPr>
          <p:nvPr>
            <p:ph/>
          </p:nvPr>
        </p:nvPicPr>
        <p:blipFill rotWithShape="1">
          <a:blip r:embed="rId3">
            <a:extLst>
              <a:ext uri="{28A0092B-C50C-407E-A947-70E740481C1C}">
                <a14:useLocalDpi xmlns:a14="http://schemas.microsoft.com/office/drawing/2010/main" val="0"/>
              </a:ext>
            </a:extLst>
          </a:blip>
          <a:srcRect t="2386" r="33176" b="25223"/>
          <a:stretch/>
        </p:blipFill>
        <p:spPr>
          <a:xfrm>
            <a:off x="2135560" y="548680"/>
            <a:ext cx="7943374" cy="5868000"/>
          </a:xfrm>
        </p:spPr>
      </p:pic>
    </p:spTree>
    <p:extLst>
      <p:ext uri="{BB962C8B-B14F-4D97-AF65-F5344CB8AC3E}">
        <p14:creationId xmlns:p14="http://schemas.microsoft.com/office/powerpoint/2010/main" val="1907903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010925" y="1257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t-IT" sz="3600" dirty="0"/>
              <a:t>Memoria immunologica</a:t>
            </a:r>
            <a:endParaRPr lang="en-US" sz="3600" dirty="0"/>
          </a:p>
        </p:txBody>
      </p:sp>
      <p:sp>
        <p:nvSpPr>
          <p:cNvPr id="4" name="Segnaposto contenuto 2"/>
          <p:cNvSpPr>
            <a:spLocks/>
          </p:cNvSpPr>
          <p:nvPr/>
        </p:nvSpPr>
        <p:spPr bwMode="auto">
          <a:xfrm>
            <a:off x="548640" y="1052737"/>
            <a:ext cx="9664243" cy="5256623"/>
          </a:xfrm>
          <a:prstGeom prst="rect">
            <a:avLst/>
          </a:prstGeom>
          <a:noFill/>
          <a:ln w="9525">
            <a:noFill/>
            <a:miter lim="800000"/>
            <a:headEnd/>
            <a:tailEnd/>
          </a:ln>
        </p:spPr>
        <p:txBody>
          <a:bodyPr/>
          <a:lstStyle/>
          <a:p>
            <a:pPr>
              <a:lnSpc>
                <a:spcPct val="90000"/>
              </a:lnSpc>
              <a:spcBef>
                <a:spcPct val="20000"/>
              </a:spcBef>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Questo fenomeno viene sfruttato per prevenire la reazione anticorpale anti-Rh da parte delle madri Rh- verso i feti Rh+</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Durante la prima gravidanza le madri Rh- producono anticorpi anti Rh a bassa affinità e di classe </a:t>
            </a:r>
            <a:r>
              <a:rPr lang="it-IT" sz="2400" dirty="0" err="1">
                <a:latin typeface="Calibri" pitchFamily="34" charset="0"/>
              </a:rPr>
              <a:t>IgM</a:t>
            </a:r>
            <a:r>
              <a:rPr lang="it-IT" sz="2400" dirty="0">
                <a:latin typeface="Calibri" pitchFamily="34" charset="0"/>
              </a:rPr>
              <a:t> che non attraversano la placenta</a:t>
            </a:r>
            <a:r>
              <a:rPr lang="it-IT" sz="2400" dirty="0" smtClean="0">
                <a:latin typeface="Calibri" pitchFamily="34" charset="0"/>
              </a:rPr>
              <a:t>.</a:t>
            </a:r>
          </a:p>
          <a:p>
            <a:pPr marL="342900" indent="-342900">
              <a:lnSpc>
                <a:spcPct val="90000"/>
              </a:lnSpc>
              <a:spcBef>
                <a:spcPct val="20000"/>
              </a:spcBef>
              <a:buFont typeface="Arial" charset="0"/>
              <a:buChar char="•"/>
            </a:pPr>
            <a:r>
              <a:rPr lang="it-IT" sz="2400" dirty="0" smtClean="0">
                <a:latin typeface="Calibri" pitchFamily="34" charset="0"/>
              </a:rPr>
              <a:t>L’antigene Rh del nascituro ed il sistema immunitario della madre entrano in contatto massiccio al momento del parto </a:t>
            </a:r>
          </a:p>
          <a:p>
            <a:pPr marL="342900" indent="-342900">
              <a:lnSpc>
                <a:spcPct val="90000"/>
              </a:lnSpc>
              <a:spcBef>
                <a:spcPct val="20000"/>
              </a:spcBef>
              <a:buFont typeface="Arial" charset="0"/>
              <a:buChar char="•"/>
            </a:pPr>
            <a:r>
              <a:rPr lang="it-IT" sz="2400" dirty="0" smtClean="0">
                <a:latin typeface="Calibri" pitchFamily="34" charset="0"/>
              </a:rPr>
              <a:t>Alla </a:t>
            </a:r>
            <a:r>
              <a:rPr lang="it-IT" sz="2400" dirty="0">
                <a:latin typeface="Calibri" pitchFamily="34" charset="0"/>
              </a:rPr>
              <a:t>seconda gravidanza la madre produrrebbe anticorpi anti Rh di classe </a:t>
            </a:r>
            <a:r>
              <a:rPr lang="it-IT" sz="2400" dirty="0" err="1">
                <a:latin typeface="Calibri" pitchFamily="34" charset="0"/>
              </a:rPr>
              <a:t>IgG</a:t>
            </a:r>
            <a:r>
              <a:rPr lang="it-IT" sz="2400" dirty="0">
                <a:latin typeface="Calibri" pitchFamily="34" charset="0"/>
              </a:rPr>
              <a:t> e molto più specifici in grado di danneggiare seriamente il feto perché permeano la barriera placentare.</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Per prevenire questo effetto alle madri durante la prima gravidanza vengono iniettati anticorpi specifici anti Rh che sono in grado di bloccare il differenziamento delle cellule B </a:t>
            </a:r>
            <a:r>
              <a:rPr lang="it-IT" sz="2400" dirty="0" err="1">
                <a:latin typeface="Calibri" pitchFamily="34" charset="0"/>
              </a:rPr>
              <a:t>naive</a:t>
            </a:r>
            <a:endParaRPr lang="it-IT" sz="2400" dirty="0">
              <a:latin typeface="Calibri" pitchFamily="34" charset="0"/>
            </a:endParaRPr>
          </a:p>
        </p:txBody>
      </p:sp>
    </p:spTree>
    <p:extLst>
      <p:ext uri="{BB962C8B-B14F-4D97-AF65-F5344CB8AC3E}">
        <p14:creationId xmlns:p14="http://schemas.microsoft.com/office/powerpoint/2010/main" val="1123762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Segnaposto contenuto 2" descr="1024.gif"/>
          <p:cNvPicPr>
            <a:picLocks noGrp="1" noChangeAspect="1"/>
          </p:cNvPicPr>
          <p:nvPr>
            <p:ph/>
          </p:nvPr>
        </p:nvPicPr>
        <p:blipFill rotWithShape="1">
          <a:blip r:embed="rId3">
            <a:extLst>
              <a:ext uri="{28A0092B-C50C-407E-A947-70E740481C1C}">
                <a14:useLocalDpi xmlns:a14="http://schemas.microsoft.com/office/drawing/2010/main" val="0"/>
              </a:ext>
            </a:extLst>
          </a:blip>
          <a:srcRect t="1990" r="33773" b="26266"/>
          <a:stretch/>
        </p:blipFill>
        <p:spPr>
          <a:xfrm>
            <a:off x="2351585" y="332656"/>
            <a:ext cx="7543881" cy="6156000"/>
          </a:xfrm>
        </p:spPr>
      </p:pic>
    </p:spTree>
    <p:extLst>
      <p:ext uri="{BB962C8B-B14F-4D97-AF65-F5344CB8AC3E}">
        <p14:creationId xmlns:p14="http://schemas.microsoft.com/office/powerpoint/2010/main" val="413587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2010925" y="1257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t-IT" sz="3600" dirty="0"/>
              <a:t>Citotossicità </a:t>
            </a:r>
            <a:r>
              <a:rPr lang="it-IT" sz="3600" dirty="0" err="1"/>
              <a:t>cellulo</a:t>
            </a:r>
            <a:r>
              <a:rPr lang="it-IT" sz="3600" dirty="0"/>
              <a:t>-mediata anticorpo dipendente</a:t>
            </a:r>
            <a:endParaRPr lang="en-US" sz="3600" dirty="0"/>
          </a:p>
        </p:txBody>
      </p:sp>
      <p:sp>
        <p:nvSpPr>
          <p:cNvPr id="4" name="Segnaposto contenuto 2"/>
          <p:cNvSpPr>
            <a:spLocks/>
          </p:cNvSpPr>
          <p:nvPr/>
        </p:nvSpPr>
        <p:spPr bwMode="auto">
          <a:xfrm>
            <a:off x="1983283" y="1052737"/>
            <a:ext cx="8229600" cy="5183187"/>
          </a:xfrm>
          <a:prstGeom prst="rect">
            <a:avLst/>
          </a:prstGeom>
          <a:noFill/>
          <a:ln w="9525">
            <a:noFill/>
            <a:miter lim="800000"/>
            <a:headEnd/>
            <a:tailEnd/>
          </a:ln>
        </p:spPr>
        <p:txBody>
          <a:bodyPr/>
          <a:lstStyle/>
          <a:p>
            <a:pPr>
              <a:lnSpc>
                <a:spcPct val="90000"/>
              </a:lnSpc>
              <a:spcBef>
                <a:spcPct val="20000"/>
              </a:spcBef>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Cellule che presentino sulla loro superfice antigeni riconosciuti da anticorpi circolanti possono essere eliminate dalle cellule NK grazie ad un meccanismo noto come ADCC: citotossicità </a:t>
            </a:r>
            <a:r>
              <a:rPr lang="it-IT" sz="2400" dirty="0" err="1">
                <a:latin typeface="Calibri" pitchFamily="34" charset="0"/>
              </a:rPr>
              <a:t>cellulo</a:t>
            </a:r>
            <a:r>
              <a:rPr lang="it-IT" sz="2400" dirty="0">
                <a:latin typeface="Calibri" pitchFamily="34" charset="0"/>
              </a:rPr>
              <a:t> mediata anticorpo dipendente.</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Gli anticorpi legati alla superficie cellulare ( es. cellule elminti) vengono riconosciuti dal recettore per il loro frammento cristallizzabile ( </a:t>
            </a:r>
            <a:r>
              <a:rPr lang="it-IT" sz="2400" dirty="0" err="1">
                <a:latin typeface="Calibri" pitchFamily="34" charset="0"/>
              </a:rPr>
              <a:t>Fc</a:t>
            </a:r>
            <a:r>
              <a:rPr lang="it-IT" sz="2400" dirty="0" err="1">
                <a:latin typeface="Symbol" pitchFamily="18" charset="2"/>
              </a:rPr>
              <a:t>g</a:t>
            </a:r>
            <a:r>
              <a:rPr lang="it-IT" sz="2400" dirty="0" err="1">
                <a:latin typeface="Calibri" pitchFamily="34" charset="0"/>
              </a:rPr>
              <a:t>RIII</a:t>
            </a:r>
            <a:r>
              <a:rPr lang="it-IT" sz="2400" dirty="0">
                <a:latin typeface="Calibri" pitchFamily="34" charset="0"/>
              </a:rPr>
              <a:t>) espresso dalle cellule NK</a:t>
            </a:r>
          </a:p>
          <a:p>
            <a:pPr marL="342900" indent="-342900">
              <a:lnSpc>
                <a:spcPct val="90000"/>
              </a:lnSpc>
              <a:spcBef>
                <a:spcPct val="20000"/>
              </a:spcBef>
              <a:buFont typeface="Arial" charset="0"/>
              <a:buChar char="•"/>
            </a:pPr>
            <a:endParaRPr lang="it-IT" sz="2400" dirty="0">
              <a:latin typeface="Calibri" pitchFamily="34" charset="0"/>
            </a:endParaRPr>
          </a:p>
          <a:p>
            <a:pPr marL="342900" indent="-342900">
              <a:lnSpc>
                <a:spcPct val="90000"/>
              </a:lnSpc>
              <a:spcBef>
                <a:spcPct val="20000"/>
              </a:spcBef>
              <a:buFont typeface="Arial" charset="0"/>
              <a:buChar char="•"/>
            </a:pPr>
            <a:r>
              <a:rPr lang="it-IT" sz="2400" dirty="0">
                <a:latin typeface="Calibri" pitchFamily="34" charset="0"/>
              </a:rPr>
              <a:t>Questo attiva le NK a produrre sostanze in grado di causare la lisi della cellula bersaglio</a:t>
            </a:r>
          </a:p>
          <a:p>
            <a:pPr marL="342900" indent="-342900">
              <a:lnSpc>
                <a:spcPct val="90000"/>
              </a:lnSpc>
              <a:spcBef>
                <a:spcPct val="20000"/>
              </a:spcBef>
              <a:buFont typeface="Arial" charset="0"/>
              <a:buChar char="•"/>
            </a:pPr>
            <a:endParaRPr lang="it-IT" sz="2400" dirty="0">
              <a:latin typeface="Calibri" pitchFamily="34" charset="0"/>
            </a:endParaRPr>
          </a:p>
        </p:txBody>
      </p:sp>
    </p:spTree>
    <p:extLst>
      <p:ext uri="{BB962C8B-B14F-4D97-AF65-F5344CB8AC3E}">
        <p14:creationId xmlns:p14="http://schemas.microsoft.com/office/powerpoint/2010/main" val="1641008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Segnaposto contenuto 2" descr="0943.gif"/>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1981201" y="847726"/>
            <a:ext cx="8240713" cy="5197475"/>
          </a:xfrm>
        </p:spPr>
      </p:pic>
    </p:spTree>
    <p:extLst>
      <p:ext uri="{BB962C8B-B14F-4D97-AF65-F5344CB8AC3E}">
        <p14:creationId xmlns:p14="http://schemas.microsoft.com/office/powerpoint/2010/main" val="99248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363272" cy="1143000"/>
          </a:xfrm>
        </p:spPr>
        <p:txBody>
          <a:bodyPr>
            <a:normAutofit fontScale="90000"/>
          </a:bodyPr>
          <a:lstStyle/>
          <a:p>
            <a:r>
              <a:rPr lang="it-IT" dirty="0" smtClean="0"/>
              <a:t>Generazione del repertorio di linfociti B</a:t>
            </a:r>
            <a:endParaRPr lang="en-US" dirty="0"/>
          </a:p>
        </p:txBody>
      </p:sp>
      <p:sp>
        <p:nvSpPr>
          <p:cNvPr id="3" name="Segnaposto contenuto 2"/>
          <p:cNvSpPr>
            <a:spLocks noGrp="1"/>
          </p:cNvSpPr>
          <p:nvPr>
            <p:ph idx="1"/>
          </p:nvPr>
        </p:nvSpPr>
        <p:spPr/>
        <p:txBody>
          <a:bodyPr>
            <a:normAutofit/>
          </a:bodyPr>
          <a:lstStyle/>
          <a:p>
            <a:r>
              <a:rPr lang="it-IT" sz="2400" dirty="0"/>
              <a:t>L’organismo non possiede in ogni momento il repertorio completo dei linfociti B necessari alla produzione di 10</a:t>
            </a:r>
            <a:r>
              <a:rPr lang="it-IT" sz="2400" baseline="30000" dirty="0"/>
              <a:t>9</a:t>
            </a:r>
            <a:r>
              <a:rPr lang="it-IT" sz="2400" dirty="0"/>
              <a:t> anticorpi diversi, ma è capace di espandere cloni di cellulari necessari a generare questa diversità a partire dalle cellule staminali del midollo osseo capaci di generare circa 60X10</a:t>
            </a:r>
            <a:r>
              <a:rPr lang="it-IT" sz="2400" baseline="30000" dirty="0"/>
              <a:t>6</a:t>
            </a:r>
            <a:r>
              <a:rPr lang="it-IT" sz="2400" dirty="0"/>
              <a:t> nuove cellule B ogni giorno.</a:t>
            </a:r>
          </a:p>
          <a:p>
            <a:endParaRPr lang="it-IT" sz="2400" dirty="0"/>
          </a:p>
          <a:p>
            <a:r>
              <a:rPr lang="it-IT" sz="2400" dirty="0"/>
              <a:t>I precursori delle cellule B vanno incontro alla </a:t>
            </a:r>
            <a:r>
              <a:rPr lang="it-IT" sz="2400" dirty="0" err="1"/>
              <a:t>ipermutazione</a:t>
            </a:r>
            <a:r>
              <a:rPr lang="it-IT" sz="2400" dirty="0"/>
              <a:t> somatica che determina la specificità anticorpale nel midollo osseo attraverso varie fasi. Il linfocita B in grado di produrre un immunoglobulina si sposta poi dal midollo osseo agli organi linfatici periferici dove va incontro ad una serie di trasformazioni successive</a:t>
            </a:r>
            <a:endParaRPr lang="en-US" sz="2400" dirty="0"/>
          </a:p>
        </p:txBody>
      </p:sp>
    </p:spTree>
    <p:extLst>
      <p:ext uri="{BB962C8B-B14F-4D97-AF65-F5344CB8AC3E}">
        <p14:creationId xmlns:p14="http://schemas.microsoft.com/office/powerpoint/2010/main" val="415154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6" name="Rectangle 6"/>
          <p:cNvSpPr>
            <a:spLocks noGrp="1" noChangeArrowheads="1"/>
          </p:cNvSpPr>
          <p:nvPr>
            <p:ph type="title"/>
          </p:nvPr>
        </p:nvSpPr>
        <p:spPr/>
        <p:txBody>
          <a:bodyPr>
            <a:normAutofit/>
          </a:bodyPr>
          <a:lstStyle/>
          <a:p>
            <a:r>
              <a:rPr lang="it-IT" sz="3600" dirty="0"/>
              <a:t>Fasi della vita di un linfocita B</a:t>
            </a:r>
            <a:endParaRPr lang="en-US" sz="3600" dirty="0"/>
          </a:p>
        </p:txBody>
      </p:sp>
      <p:sp>
        <p:nvSpPr>
          <p:cNvPr id="476167" name="Rectangle 7"/>
          <p:cNvSpPr>
            <a:spLocks noGrp="1" noChangeArrowheads="1"/>
          </p:cNvSpPr>
          <p:nvPr>
            <p:ph type="body" idx="1"/>
          </p:nvPr>
        </p:nvSpPr>
        <p:spPr/>
        <p:txBody>
          <a:bodyPr>
            <a:normAutofit/>
          </a:bodyPr>
          <a:lstStyle/>
          <a:p>
            <a:r>
              <a:rPr lang="it-IT" dirty="0"/>
              <a:t>Fase 1</a:t>
            </a:r>
            <a:endParaRPr lang="en-US" dirty="0"/>
          </a:p>
          <a:p>
            <a:pPr lvl="1"/>
            <a:r>
              <a:rPr lang="en-US" dirty="0"/>
              <a:t> </a:t>
            </a:r>
            <a:r>
              <a:rPr lang="en-US" dirty="0" err="1"/>
              <a:t>Maturazione</a:t>
            </a:r>
            <a:r>
              <a:rPr lang="en-US" dirty="0"/>
              <a:t> </a:t>
            </a:r>
            <a:r>
              <a:rPr lang="en-US" dirty="0" err="1"/>
              <a:t>nel</a:t>
            </a:r>
            <a:r>
              <a:rPr lang="en-US" dirty="0"/>
              <a:t> </a:t>
            </a:r>
            <a:r>
              <a:rPr lang="en-US" dirty="0" err="1"/>
              <a:t>midollo</a:t>
            </a:r>
            <a:r>
              <a:rPr lang="en-US" dirty="0"/>
              <a:t> </a:t>
            </a:r>
            <a:r>
              <a:rPr lang="en-US" dirty="0" err="1"/>
              <a:t>osseo</a:t>
            </a:r>
            <a:r>
              <a:rPr lang="en-US" dirty="0"/>
              <a:t> con </a:t>
            </a:r>
            <a:r>
              <a:rPr lang="en-US" dirty="0" err="1"/>
              <a:t>sviluppo</a:t>
            </a:r>
            <a:r>
              <a:rPr lang="en-US" dirty="0"/>
              <a:t> di BCR </a:t>
            </a:r>
            <a:r>
              <a:rPr lang="en-US" dirty="0" err="1"/>
              <a:t>funzionali</a:t>
            </a:r>
            <a:endParaRPr lang="en-US" dirty="0"/>
          </a:p>
          <a:p>
            <a:r>
              <a:rPr lang="it-IT" dirty="0"/>
              <a:t>Fase 2</a:t>
            </a:r>
            <a:endParaRPr lang="en-US" dirty="0"/>
          </a:p>
          <a:p>
            <a:pPr lvl="1"/>
            <a:r>
              <a:rPr lang="en-US" dirty="0"/>
              <a:t> </a:t>
            </a:r>
            <a:r>
              <a:rPr lang="en-US" dirty="0" err="1"/>
              <a:t>controllo</a:t>
            </a:r>
            <a:r>
              <a:rPr lang="en-US" dirty="0"/>
              <a:t> </a:t>
            </a:r>
            <a:r>
              <a:rPr lang="en-US" dirty="0" err="1"/>
              <a:t>ed</a:t>
            </a:r>
            <a:r>
              <a:rPr lang="en-US" dirty="0"/>
              <a:t> </a:t>
            </a:r>
            <a:r>
              <a:rPr lang="en-US" dirty="0" err="1"/>
              <a:t>eliminazione</a:t>
            </a:r>
            <a:r>
              <a:rPr lang="en-US" dirty="0"/>
              <a:t> </a:t>
            </a:r>
            <a:r>
              <a:rPr lang="en-US" dirty="0" err="1"/>
              <a:t>dei</a:t>
            </a:r>
            <a:r>
              <a:rPr lang="en-US" dirty="0"/>
              <a:t> </a:t>
            </a:r>
            <a:r>
              <a:rPr lang="en-US" dirty="0" err="1"/>
              <a:t>recettori</a:t>
            </a:r>
            <a:r>
              <a:rPr lang="en-US" dirty="0"/>
              <a:t> </a:t>
            </a:r>
            <a:r>
              <a:rPr lang="en-US" dirty="0" err="1"/>
              <a:t>che</a:t>
            </a:r>
            <a:r>
              <a:rPr lang="en-US" dirty="0"/>
              <a:t> </a:t>
            </a:r>
            <a:r>
              <a:rPr lang="en-US" dirty="0" err="1"/>
              <a:t>reagiscono</a:t>
            </a:r>
            <a:r>
              <a:rPr lang="en-US" dirty="0"/>
              <a:t> con </a:t>
            </a:r>
            <a:r>
              <a:rPr lang="en-US" dirty="0" err="1"/>
              <a:t>antigeni</a:t>
            </a:r>
            <a:r>
              <a:rPr lang="en-US" dirty="0"/>
              <a:t> self </a:t>
            </a:r>
          </a:p>
          <a:p>
            <a:r>
              <a:rPr lang="it-IT" dirty="0"/>
              <a:t>Fase 3</a:t>
            </a:r>
            <a:endParaRPr lang="en-US" dirty="0"/>
          </a:p>
          <a:p>
            <a:pPr lvl="1"/>
            <a:r>
              <a:rPr lang="en-US" dirty="0"/>
              <a:t> le cellule B mature  </a:t>
            </a:r>
            <a:r>
              <a:rPr lang="en-US" dirty="0" err="1"/>
              <a:t>che</a:t>
            </a:r>
            <a:r>
              <a:rPr lang="en-US" dirty="0"/>
              <a:t> non </a:t>
            </a:r>
            <a:r>
              <a:rPr lang="en-US" dirty="0" err="1"/>
              <a:t>hanno</a:t>
            </a:r>
            <a:r>
              <a:rPr lang="en-US" dirty="0"/>
              <a:t> </a:t>
            </a:r>
            <a:r>
              <a:rPr lang="en-US" dirty="0" err="1"/>
              <a:t>ancora</a:t>
            </a:r>
            <a:r>
              <a:rPr lang="en-US" dirty="0"/>
              <a:t> </a:t>
            </a:r>
            <a:r>
              <a:rPr lang="en-US" dirty="0" err="1"/>
              <a:t>incontrato</a:t>
            </a:r>
            <a:r>
              <a:rPr lang="en-US" dirty="0"/>
              <a:t> </a:t>
            </a:r>
            <a:r>
              <a:rPr lang="en-US" dirty="0" err="1"/>
              <a:t>l’antigene</a:t>
            </a:r>
            <a:r>
              <a:rPr lang="en-US" dirty="0"/>
              <a:t> (naïve) </a:t>
            </a:r>
            <a:r>
              <a:rPr lang="en-US" dirty="0" err="1"/>
              <a:t>si</a:t>
            </a:r>
            <a:r>
              <a:rPr lang="en-US" dirty="0"/>
              <a:t> </a:t>
            </a:r>
            <a:r>
              <a:rPr lang="en-US" dirty="0" err="1"/>
              <a:t>spostano</a:t>
            </a:r>
            <a:r>
              <a:rPr lang="en-US" dirty="0"/>
              <a:t> </a:t>
            </a:r>
            <a:r>
              <a:rPr lang="en-US" dirty="0" err="1"/>
              <a:t>negli</a:t>
            </a:r>
            <a:r>
              <a:rPr lang="en-US" dirty="0"/>
              <a:t> </a:t>
            </a:r>
            <a:r>
              <a:rPr lang="en-US" dirty="0" err="1"/>
              <a:t>organi</a:t>
            </a:r>
            <a:r>
              <a:rPr lang="en-US" dirty="0"/>
              <a:t> </a:t>
            </a:r>
            <a:r>
              <a:rPr lang="en-US" dirty="0" err="1"/>
              <a:t>linfoidi</a:t>
            </a:r>
            <a:r>
              <a:rPr lang="en-US" dirty="0"/>
              <a:t> </a:t>
            </a:r>
            <a:r>
              <a:rPr lang="en-US" dirty="0" err="1"/>
              <a:t>secondari</a:t>
            </a:r>
            <a:r>
              <a:rPr lang="en-US" dirty="0"/>
              <a:t> </a:t>
            </a:r>
          </a:p>
          <a:p>
            <a:r>
              <a:rPr lang="en-US" dirty="0" err="1"/>
              <a:t>Fase</a:t>
            </a:r>
            <a:r>
              <a:rPr lang="en-US" dirty="0"/>
              <a:t> 4</a:t>
            </a:r>
          </a:p>
          <a:p>
            <a:pPr lvl="1"/>
            <a:r>
              <a:rPr lang="en-US" dirty="0"/>
              <a:t> </a:t>
            </a:r>
            <a:r>
              <a:rPr lang="en-US" dirty="0" err="1"/>
              <a:t>il</a:t>
            </a:r>
            <a:r>
              <a:rPr lang="en-US" dirty="0"/>
              <a:t> </a:t>
            </a:r>
            <a:r>
              <a:rPr lang="en-US" dirty="0" err="1"/>
              <a:t>contatto</a:t>
            </a:r>
            <a:r>
              <a:rPr lang="en-US" dirty="0"/>
              <a:t> con </a:t>
            </a:r>
            <a:r>
              <a:rPr lang="en-US" dirty="0" err="1"/>
              <a:t>l’antigene</a:t>
            </a:r>
            <a:r>
              <a:rPr lang="en-US" dirty="0"/>
              <a:t> </a:t>
            </a:r>
            <a:r>
              <a:rPr lang="en-US" dirty="0" err="1"/>
              <a:t>determina</a:t>
            </a:r>
            <a:r>
              <a:rPr lang="en-US" dirty="0"/>
              <a:t> </a:t>
            </a:r>
            <a:r>
              <a:rPr lang="en-US" dirty="0" err="1"/>
              <a:t>il</a:t>
            </a:r>
            <a:r>
              <a:rPr lang="en-US" dirty="0"/>
              <a:t> </a:t>
            </a:r>
            <a:r>
              <a:rPr lang="en-US" dirty="0" err="1"/>
              <a:t>differenziamento</a:t>
            </a:r>
            <a:r>
              <a:rPr lang="en-US" dirty="0"/>
              <a:t> in plasma cellule o cellule </a:t>
            </a:r>
            <a:r>
              <a:rPr lang="en-US" dirty="0" err="1"/>
              <a:t>della</a:t>
            </a:r>
            <a:r>
              <a:rPr lang="en-US" dirty="0"/>
              <a:t> </a:t>
            </a:r>
            <a:r>
              <a:rPr lang="en-US" dirty="0" err="1"/>
              <a:t>memoria</a:t>
            </a:r>
            <a:r>
              <a:rPr lang="en-US" dirty="0"/>
              <a:t>. </a:t>
            </a:r>
          </a:p>
        </p:txBody>
      </p:sp>
    </p:spTree>
    <p:extLst>
      <p:ext uri="{BB962C8B-B14F-4D97-AF65-F5344CB8AC3E}">
        <p14:creationId xmlns:p14="http://schemas.microsoft.com/office/powerpoint/2010/main" val="142828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847528" y="620689"/>
            <a:ext cx="8075240" cy="52800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t-IT" sz="2000" dirty="0"/>
          </a:p>
          <a:p>
            <a:r>
              <a:rPr lang="it-IT" sz="2000" dirty="0"/>
              <a:t>Cellule importanti per la maturazione del linfocita B nei linfonodi sono le cellule dendritiche follicolari che non derivano dal midollo osseo </a:t>
            </a:r>
          </a:p>
          <a:p>
            <a:endParaRPr lang="it-IT" sz="2000" dirty="0"/>
          </a:p>
          <a:p>
            <a:r>
              <a:rPr lang="it-IT" sz="2000" dirty="0"/>
              <a:t>Le cellule dendritiche follicolari legano gli antigeni grazie ai recettori per il complemento e li immobilizzano all’interno del linfonodo permettendone così il contatto con i linfociti B</a:t>
            </a:r>
          </a:p>
          <a:p>
            <a:endParaRPr lang="it-IT" sz="2400" dirty="0"/>
          </a:p>
          <a:p>
            <a:endParaRPr lang="en-US" sz="2400" dirty="0"/>
          </a:p>
        </p:txBody>
      </p:sp>
      <p:sp>
        <p:nvSpPr>
          <p:cNvPr id="3" name="Titolo 1"/>
          <p:cNvSpPr txBox="1">
            <a:spLocks/>
          </p:cNvSpPr>
          <p:nvPr/>
        </p:nvSpPr>
        <p:spPr>
          <a:xfrm>
            <a:off x="1981200" y="274638"/>
            <a:ext cx="8363272"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a:t>Cellule dendritiche follicolari</a:t>
            </a:r>
            <a:endParaRPr lang="en-US" dirty="0"/>
          </a:p>
        </p:txBody>
      </p:sp>
      <p:pic>
        <p:nvPicPr>
          <p:cNvPr id="4" name="Immagine 3"/>
          <p:cNvPicPr>
            <a:picLocks noChangeAspect="1"/>
          </p:cNvPicPr>
          <p:nvPr/>
        </p:nvPicPr>
        <p:blipFill>
          <a:blip r:embed="rId2"/>
          <a:stretch>
            <a:fillRect/>
          </a:stretch>
        </p:blipFill>
        <p:spPr>
          <a:xfrm>
            <a:off x="1533078" y="3214869"/>
            <a:ext cx="9144000" cy="3031894"/>
          </a:xfrm>
          <a:prstGeom prst="rect">
            <a:avLst/>
          </a:prstGeom>
        </p:spPr>
      </p:pic>
    </p:spTree>
    <p:extLst>
      <p:ext uri="{BB962C8B-B14F-4D97-AF65-F5344CB8AC3E}">
        <p14:creationId xmlns:p14="http://schemas.microsoft.com/office/powerpoint/2010/main" val="319536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egnaposto contenuto 2" descr="0915.gif"/>
          <p:cNvPicPr>
            <a:picLocks noGrp="1" noChangeAspect="1"/>
          </p:cNvPicPr>
          <p:nvPr>
            <p:ph/>
          </p:nvPr>
        </p:nvPicPr>
        <p:blipFill rotWithShape="1">
          <a:blip r:embed="rId3">
            <a:extLst>
              <a:ext uri="{28A0092B-C50C-407E-A947-70E740481C1C}">
                <a14:useLocalDpi xmlns:a14="http://schemas.microsoft.com/office/drawing/2010/main" val="0"/>
              </a:ext>
            </a:extLst>
          </a:blip>
          <a:srcRect r="34166"/>
          <a:stretch/>
        </p:blipFill>
        <p:spPr>
          <a:xfrm>
            <a:off x="3647729" y="0"/>
            <a:ext cx="4598603" cy="6768000"/>
          </a:xfrm>
        </p:spPr>
      </p:pic>
    </p:spTree>
    <p:extLst>
      <p:ext uri="{BB962C8B-B14F-4D97-AF65-F5344CB8AC3E}">
        <p14:creationId xmlns:p14="http://schemas.microsoft.com/office/powerpoint/2010/main" val="323212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981200" y="1196752"/>
            <a:ext cx="8229600" cy="59332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t-IT" sz="1800" dirty="0"/>
          </a:p>
          <a:p>
            <a:r>
              <a:rPr lang="it-IT" sz="2400" dirty="0"/>
              <a:t>Nel centro germinativo sono presenti anche  alcuni linfociti T </a:t>
            </a:r>
            <a:r>
              <a:rPr lang="it-IT" sz="2400" dirty="0" err="1"/>
              <a:t>helper</a:t>
            </a:r>
            <a:r>
              <a:rPr lang="it-IT" sz="2400" dirty="0"/>
              <a:t> che presentano l’antigene in modo specifico alle cellule in maturazione attivandoli e fornendogli citochine necessarie per la sopravvivenza</a:t>
            </a:r>
          </a:p>
          <a:p>
            <a:endParaRPr lang="it-IT" sz="2400" dirty="0"/>
          </a:p>
          <a:p>
            <a:r>
              <a:rPr lang="it-IT" sz="2400" dirty="0"/>
              <a:t> I </a:t>
            </a:r>
            <a:r>
              <a:rPr lang="it-IT" sz="2400" dirty="0" err="1"/>
              <a:t>centrociti</a:t>
            </a:r>
            <a:r>
              <a:rPr lang="it-IT" sz="2400" dirty="0"/>
              <a:t> sopravvissuti generano plasmacellule secernenti Ab e cellule della memoria in genere sia le plasmacellule che le cellule della memoria vanno incontro a questo punto allo </a:t>
            </a:r>
            <a:r>
              <a:rPr lang="it-IT" sz="2400" dirty="0" err="1"/>
              <a:t>swich</a:t>
            </a:r>
            <a:r>
              <a:rPr lang="it-IT" sz="2400" dirty="0"/>
              <a:t> di classe </a:t>
            </a:r>
            <a:r>
              <a:rPr lang="it-IT" sz="2400" dirty="0" err="1"/>
              <a:t>immunoglobulinico</a:t>
            </a:r>
            <a:endParaRPr lang="it-IT" sz="2400" dirty="0"/>
          </a:p>
          <a:p>
            <a:r>
              <a:rPr lang="it-IT" sz="2400" dirty="0"/>
              <a:t>Questo è il motivo per cui la seconda risposta ad un patogeno  determina il rilascio di </a:t>
            </a:r>
            <a:r>
              <a:rPr lang="it-IT" sz="2400" dirty="0" err="1"/>
              <a:t>IgG</a:t>
            </a:r>
            <a:r>
              <a:rPr lang="it-IT" sz="2400" dirty="0"/>
              <a:t> espresse proprio dalle cellule della memoria.</a:t>
            </a:r>
          </a:p>
        </p:txBody>
      </p:sp>
      <p:sp>
        <p:nvSpPr>
          <p:cNvPr id="3" name="Titolo 1"/>
          <p:cNvSpPr txBox="1">
            <a:spLocks/>
          </p:cNvSpPr>
          <p:nvPr/>
        </p:nvSpPr>
        <p:spPr>
          <a:xfrm>
            <a:off x="1981200" y="274638"/>
            <a:ext cx="8363272"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a:t>Linfondi</a:t>
            </a:r>
            <a:endParaRPr lang="en-US" dirty="0"/>
          </a:p>
        </p:txBody>
      </p:sp>
    </p:spTree>
    <p:extLst>
      <p:ext uri="{BB962C8B-B14F-4D97-AF65-F5344CB8AC3E}">
        <p14:creationId xmlns:p14="http://schemas.microsoft.com/office/powerpoint/2010/main" val="1723615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2" descr="0919.gif"/>
          <p:cNvPicPr>
            <a:picLocks noGrp="1" noChangeAspect="1"/>
          </p:cNvPicPr>
          <p:nvPr>
            <p:ph/>
          </p:nvPr>
        </p:nvPicPr>
        <p:blipFill rotWithShape="1">
          <a:blip r:embed="rId3">
            <a:extLst>
              <a:ext uri="{28A0092B-C50C-407E-A947-70E740481C1C}">
                <a14:useLocalDpi xmlns:a14="http://schemas.microsoft.com/office/drawing/2010/main" val="0"/>
              </a:ext>
            </a:extLst>
          </a:blip>
          <a:srcRect r="34296"/>
          <a:stretch/>
        </p:blipFill>
        <p:spPr>
          <a:xfrm>
            <a:off x="2855641" y="332656"/>
            <a:ext cx="6104321" cy="6228000"/>
          </a:xfrm>
        </p:spPr>
      </p:pic>
    </p:spTree>
    <p:extLst>
      <p:ext uri="{BB962C8B-B14F-4D97-AF65-F5344CB8AC3E}">
        <p14:creationId xmlns:p14="http://schemas.microsoft.com/office/powerpoint/2010/main" val="23879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855</Words>
  <Application>Microsoft Office PowerPoint</Application>
  <PresentationFormat>Widescreen</PresentationFormat>
  <Paragraphs>81</Paragraphs>
  <Slides>19</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Symbol</vt:lpstr>
      <vt:lpstr>Tahoma</vt:lpstr>
      <vt:lpstr>Tema di Office</vt:lpstr>
      <vt:lpstr>Generazione del repertorio di linfociti B e memoria immunologica umorale</vt:lpstr>
      <vt:lpstr>Presentazione standard di PowerPoint</vt:lpstr>
      <vt:lpstr>Presentazione standard di PowerPoint</vt:lpstr>
      <vt:lpstr>Generazione del repertorio di linfociti B</vt:lpstr>
      <vt:lpstr>Fasi della vita di un linfocita B</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 Prussiani</dc:creator>
  <cp:lastModifiedBy>Patologia</cp:lastModifiedBy>
  <cp:revision>6</cp:revision>
  <dcterms:created xsi:type="dcterms:W3CDTF">2019-04-10T15:28:02Z</dcterms:created>
  <dcterms:modified xsi:type="dcterms:W3CDTF">2020-03-25T13:22:56Z</dcterms:modified>
</cp:coreProperties>
</file>