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6" r:id="rId2"/>
    <p:sldId id="257" r:id="rId3"/>
    <p:sldId id="270" r:id="rId4"/>
    <p:sldId id="290" r:id="rId5"/>
    <p:sldId id="291" r:id="rId6"/>
    <p:sldId id="296" r:id="rId7"/>
    <p:sldId id="297" r:id="rId8"/>
    <p:sldId id="298" r:id="rId9"/>
    <p:sldId id="299" r:id="rId10"/>
    <p:sldId id="300" r:id="rId11"/>
    <p:sldId id="264" r:id="rId12"/>
    <p:sldId id="294" r:id="rId13"/>
    <p:sldId id="280" r:id="rId14"/>
    <p:sldId id="295" r:id="rId15"/>
    <p:sldId id="301" r:id="rId16"/>
    <p:sldId id="302" r:id="rId17"/>
    <p:sldId id="303" r:id="rId18"/>
    <p:sldId id="261" r:id="rId19"/>
    <p:sldId id="259" r:id="rId20"/>
    <p:sldId id="263" r:id="rId21"/>
    <p:sldId id="307" r:id="rId22"/>
    <p:sldId id="304" r:id="rId23"/>
    <p:sldId id="283" r:id="rId24"/>
    <p:sldId id="306" r:id="rId25"/>
    <p:sldId id="30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81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34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01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DC554B0-17FA-469A-B54A-3FEA94FE35FA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033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8865B94-13CA-429A-8327-1F82CA0C8D33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710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6C47CF9-CA95-4D3A-8F17-F1A3F666C396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594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990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004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42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645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24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670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20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8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FF5B9-2AA6-43D7-A3D0-39A995FFC606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35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Il sistema del  complemento</a:t>
            </a:r>
            <a:endParaRPr lang="en-US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Elena </a:t>
            </a:r>
            <a:r>
              <a:rPr lang="it-IT" dirty="0" err="1" smtClean="0"/>
              <a:t>Adinolfi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46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533400"/>
          </a:xfrm>
        </p:spPr>
        <p:txBody>
          <a:bodyPr>
            <a:normAutofit fontScale="90000"/>
          </a:bodyPr>
          <a:lstStyle/>
          <a:p>
            <a:pPr algn="l"/>
            <a:r>
              <a:rPr lang="it-IT" sz="3600" dirty="0" smtClean="0">
                <a:latin typeface="Arial" charset="0"/>
              </a:rPr>
              <a:t>La via classica</a:t>
            </a:r>
            <a:endParaRPr lang="en-US" sz="3600" dirty="0">
              <a:latin typeface="Arial" charset="0"/>
            </a:endParaRPr>
          </a:p>
        </p:txBody>
      </p:sp>
      <p:pic>
        <p:nvPicPr>
          <p:cNvPr id="17413" name="Picture 5" descr="L:\ART\CH13\F13-05C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4360863" cy="328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L:\ART\CH13\F13-05D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24200"/>
            <a:ext cx="4819650" cy="346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4502342" y="763858"/>
            <a:ext cx="419858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La C3 </a:t>
            </a:r>
            <a:r>
              <a:rPr lang="it-IT" dirty="0" err="1" smtClean="0"/>
              <a:t>convertasi</a:t>
            </a:r>
            <a:r>
              <a:rPr lang="it-IT" dirty="0" smtClean="0"/>
              <a:t> taglia il componente </a:t>
            </a:r>
          </a:p>
          <a:p>
            <a:r>
              <a:rPr lang="it-IT" dirty="0" smtClean="0"/>
              <a:t>C3 del complemento liberando </a:t>
            </a:r>
          </a:p>
          <a:p>
            <a:r>
              <a:rPr lang="it-IT" dirty="0" smtClean="0"/>
              <a:t>l’</a:t>
            </a:r>
            <a:r>
              <a:rPr lang="it-IT" dirty="0" err="1" smtClean="0"/>
              <a:t>anafilotossina</a:t>
            </a:r>
            <a:r>
              <a:rPr lang="it-IT" dirty="0" smtClean="0"/>
              <a:t> C3a e il frammento C3b</a:t>
            </a:r>
          </a:p>
          <a:p>
            <a:r>
              <a:rPr lang="it-IT" dirty="0" smtClean="0"/>
              <a:t>Che può a sua volta associare alla C3</a:t>
            </a:r>
          </a:p>
          <a:p>
            <a:r>
              <a:rPr lang="it-IT" dirty="0" err="1"/>
              <a:t>c</a:t>
            </a:r>
            <a:r>
              <a:rPr lang="it-IT" dirty="0" err="1" smtClean="0"/>
              <a:t>onvertasi</a:t>
            </a:r>
            <a:r>
              <a:rPr lang="it-IT" dirty="0" smtClean="0"/>
              <a:t> trasformandola in</a:t>
            </a:r>
          </a:p>
          <a:p>
            <a:r>
              <a:rPr lang="it-IT" dirty="0" smtClean="0"/>
              <a:t> C3-C5 </a:t>
            </a:r>
            <a:r>
              <a:rPr lang="it-IT" dirty="0" err="1" smtClean="0"/>
              <a:t>convertasi</a:t>
            </a:r>
            <a:endParaRPr lang="en-US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-18597" y="4293096"/>
            <a:ext cx="417293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La C3- C5 </a:t>
            </a:r>
            <a:r>
              <a:rPr lang="it-IT" dirty="0" err="1" smtClean="0"/>
              <a:t>convertasi</a:t>
            </a:r>
            <a:r>
              <a:rPr lang="it-IT" dirty="0" smtClean="0"/>
              <a:t> taglia  altre </a:t>
            </a:r>
          </a:p>
          <a:p>
            <a:r>
              <a:rPr lang="it-IT" dirty="0" smtClean="0"/>
              <a:t>molecole di C3 che si depositano sulla</a:t>
            </a:r>
          </a:p>
          <a:p>
            <a:r>
              <a:rPr lang="it-IT" dirty="0" smtClean="0"/>
              <a:t>superficie batterica opsonizzandola ma</a:t>
            </a:r>
          </a:p>
          <a:p>
            <a:r>
              <a:rPr lang="it-IT" dirty="0" smtClean="0"/>
              <a:t>Anche la componete C5 in C5a, </a:t>
            </a:r>
          </a:p>
          <a:p>
            <a:r>
              <a:rPr lang="it-IT" dirty="0" smtClean="0"/>
              <a:t>altra </a:t>
            </a:r>
            <a:r>
              <a:rPr lang="it-IT" dirty="0" err="1" smtClean="0"/>
              <a:t>anafilotossina</a:t>
            </a:r>
            <a:r>
              <a:rPr lang="it-IT" dirty="0" smtClean="0"/>
              <a:t> rilasciata </a:t>
            </a:r>
          </a:p>
          <a:p>
            <a:r>
              <a:rPr lang="it-IT" dirty="0" smtClean="0"/>
              <a:t>in circolo è C5b che è la componente</a:t>
            </a:r>
          </a:p>
          <a:p>
            <a:r>
              <a:rPr lang="it-IT" dirty="0"/>
              <a:t>d</a:t>
            </a:r>
            <a:r>
              <a:rPr lang="it-IT" dirty="0" smtClean="0"/>
              <a:t>i partenza per la formazione del</a:t>
            </a:r>
          </a:p>
          <a:p>
            <a:r>
              <a:rPr lang="it-IT" dirty="0" smtClean="0"/>
              <a:t>Complesso di attacco alla membrana</a:t>
            </a:r>
          </a:p>
          <a:p>
            <a:r>
              <a:rPr lang="it-IT" dirty="0" smtClean="0"/>
              <a:t> MAC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28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95435_05_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788" y="76200"/>
            <a:ext cx="3652837" cy="644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00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698" y="234000"/>
            <a:ext cx="5714278" cy="66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79512" y="5075892"/>
            <a:ext cx="15696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La cellula si </a:t>
            </a:r>
          </a:p>
          <a:p>
            <a:r>
              <a:rPr lang="it-IT" dirty="0" smtClean="0"/>
              <a:t>rigonfia  e va </a:t>
            </a:r>
          </a:p>
          <a:p>
            <a:r>
              <a:rPr lang="it-IT" dirty="0" smtClean="0"/>
              <a:t>incontro alla </a:t>
            </a:r>
          </a:p>
          <a:p>
            <a:r>
              <a:rPr lang="it-IT" dirty="0" smtClean="0"/>
              <a:t>necrosi</a:t>
            </a:r>
            <a:endParaRPr lang="en-US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26727" y="5301208"/>
            <a:ext cx="3168352" cy="92333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Il complesso cilindrico MAC si inserisce sulla membrana della cellula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326727" y="2420888"/>
            <a:ext cx="1984092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C3 </a:t>
            </a:r>
            <a:r>
              <a:rPr lang="it-IT" dirty="0" err="1" smtClean="0">
                <a:solidFill>
                  <a:schemeClr val="bg1"/>
                </a:solidFill>
              </a:rPr>
              <a:t>convertasi</a:t>
            </a:r>
            <a:endParaRPr lang="it-IT" dirty="0" smtClean="0">
              <a:solidFill>
                <a:schemeClr val="bg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324212" y="4293096"/>
            <a:ext cx="1984092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C5 </a:t>
            </a:r>
            <a:r>
              <a:rPr lang="it-IT" dirty="0" err="1" smtClean="0">
                <a:solidFill>
                  <a:schemeClr val="bg1"/>
                </a:solidFill>
              </a:rPr>
              <a:t>convertasi</a:t>
            </a:r>
            <a:endParaRPr lang="it-IT" dirty="0" smtClean="0">
              <a:solidFill>
                <a:schemeClr val="bg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619672" y="1268760"/>
            <a:ext cx="1984092" cy="64633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Anticorpo </a:t>
            </a:r>
            <a:r>
              <a:rPr lang="it-IT" dirty="0" err="1" smtClean="0">
                <a:solidFill>
                  <a:schemeClr val="bg1"/>
                </a:solidFill>
              </a:rPr>
              <a:t>IgM</a:t>
            </a:r>
            <a:r>
              <a:rPr lang="it-IT" dirty="0" smtClean="0">
                <a:solidFill>
                  <a:schemeClr val="bg1"/>
                </a:solidFill>
              </a:rPr>
              <a:t> o almeno 2 </a:t>
            </a:r>
            <a:r>
              <a:rPr lang="it-IT" dirty="0" err="1" smtClean="0">
                <a:solidFill>
                  <a:schemeClr val="bg1"/>
                </a:solidFill>
              </a:rPr>
              <a:t>IgG</a:t>
            </a:r>
            <a:endParaRPr lang="it-IT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38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7772400" cy="533400"/>
          </a:xfrm>
        </p:spPr>
        <p:txBody>
          <a:bodyPr>
            <a:normAutofit fontScale="90000"/>
          </a:bodyPr>
          <a:lstStyle/>
          <a:p>
            <a:pPr algn="l"/>
            <a:r>
              <a:rPr lang="it-IT" sz="3600" dirty="0" smtClean="0">
                <a:latin typeface="Arial" charset="0"/>
              </a:rPr>
              <a:t>La via </a:t>
            </a:r>
            <a:r>
              <a:rPr lang="it-IT" sz="3600" dirty="0" err="1" smtClean="0">
                <a:latin typeface="Arial" charset="0"/>
              </a:rPr>
              <a:t>lectinica</a:t>
            </a:r>
            <a:endParaRPr lang="en-US" sz="3600" dirty="0">
              <a:latin typeface="Arial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844824"/>
            <a:ext cx="8532440" cy="5715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000" dirty="0" smtClean="0">
                <a:latin typeface="Arial" charset="0"/>
              </a:rPr>
              <a:t>Le </a:t>
            </a:r>
            <a:r>
              <a:rPr lang="en-US" sz="2000" dirty="0" err="1" smtClean="0">
                <a:latin typeface="Arial" charset="0"/>
              </a:rPr>
              <a:t>lectine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sono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proteine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che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legano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carboidrati</a:t>
            </a:r>
            <a:endParaRPr lang="en-US" sz="2000" dirty="0">
              <a:latin typeface="Arial" charset="0"/>
            </a:endParaRPr>
          </a:p>
          <a:p>
            <a:pPr>
              <a:lnSpc>
                <a:spcPct val="50000"/>
              </a:lnSpc>
            </a:pPr>
            <a:endParaRPr lang="en-US" sz="2000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M</a:t>
            </a:r>
            <a:r>
              <a:rPr lang="en-US" sz="2000" dirty="0" err="1" smtClean="0">
                <a:latin typeface="Arial" charset="0"/>
              </a:rPr>
              <a:t>olti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batteri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presentano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residui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dello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zucchero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mannosio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sulla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loro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superficie</a:t>
            </a:r>
            <a:r>
              <a:rPr lang="en-US" sz="2000" dirty="0" smtClean="0">
                <a:latin typeface="Arial" charset="0"/>
              </a:rPr>
              <a:t>. La mannose binding </a:t>
            </a:r>
            <a:r>
              <a:rPr lang="en-US" sz="2000" dirty="0" err="1" smtClean="0">
                <a:latin typeface="Arial" charset="0"/>
              </a:rPr>
              <a:t>lectin</a:t>
            </a:r>
            <a:r>
              <a:rPr lang="en-US" sz="2000" dirty="0" smtClean="0">
                <a:latin typeface="Arial" charset="0"/>
              </a:rPr>
              <a:t> (MBL) è </a:t>
            </a:r>
            <a:r>
              <a:rPr lang="en-US" sz="2000" dirty="0" err="1" smtClean="0">
                <a:latin typeface="Arial" charset="0"/>
              </a:rPr>
              <a:t>una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proteina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circolante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che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appartiene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alla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famiglia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delle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lectine</a:t>
            </a:r>
            <a:r>
              <a:rPr lang="en-US" sz="2000" dirty="0" smtClean="0">
                <a:latin typeface="Arial" charset="0"/>
              </a:rPr>
              <a:t>. </a:t>
            </a:r>
            <a:endParaRPr lang="en-US" sz="2000" dirty="0">
              <a:latin typeface="Arial" charset="0"/>
            </a:endParaRPr>
          </a:p>
          <a:p>
            <a:pPr>
              <a:lnSpc>
                <a:spcPct val="80000"/>
              </a:lnSpc>
            </a:pPr>
            <a:endParaRPr lang="it-IT" sz="2000" dirty="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it-IT" sz="2000" dirty="0" smtClean="0">
                <a:latin typeface="Arial" charset="0"/>
              </a:rPr>
              <a:t>La </a:t>
            </a:r>
            <a:r>
              <a:rPr lang="it-IT" sz="2000" dirty="0" err="1" smtClean="0">
                <a:latin typeface="Arial" charset="0"/>
              </a:rPr>
              <a:t>lectina</a:t>
            </a:r>
            <a:r>
              <a:rPr lang="it-IT" sz="2000" dirty="0" smtClean="0">
                <a:latin typeface="Arial" charset="0"/>
              </a:rPr>
              <a:t> legante il mannosio può mimare il legame di una </a:t>
            </a:r>
            <a:r>
              <a:rPr lang="it-IT" sz="2000" dirty="0" err="1" smtClean="0">
                <a:latin typeface="Arial" charset="0"/>
              </a:rPr>
              <a:t>IgM</a:t>
            </a:r>
            <a:r>
              <a:rPr lang="it-IT" sz="2000" dirty="0" smtClean="0">
                <a:latin typeface="Arial" charset="0"/>
              </a:rPr>
              <a:t> sulla superfice del patogeno e attivare la cascata complementare</a:t>
            </a:r>
          </a:p>
        </p:txBody>
      </p:sp>
    </p:spTree>
    <p:extLst>
      <p:ext uri="{BB962C8B-B14F-4D97-AF65-F5344CB8AC3E}">
        <p14:creationId xmlns:p14="http://schemas.microsoft.com/office/powerpoint/2010/main" val="290195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143000"/>
            <a:ext cx="5715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79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762000"/>
          </a:xfrm>
        </p:spPr>
        <p:txBody>
          <a:bodyPr/>
          <a:lstStyle/>
          <a:p>
            <a:pPr algn="l"/>
            <a:r>
              <a:rPr lang="it-IT" sz="3600" dirty="0" smtClean="0">
                <a:latin typeface="Arial" charset="0"/>
              </a:rPr>
              <a:t>La via alternativa</a:t>
            </a:r>
            <a:endParaRPr lang="en-US" sz="3600" dirty="0">
              <a:latin typeface="Arial" charset="0"/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484532" y="815103"/>
            <a:ext cx="5638800" cy="6019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it-IT" sz="2800" dirty="0">
                <a:latin typeface="Arial" charset="0"/>
              </a:rPr>
              <a:t> </a:t>
            </a:r>
            <a:r>
              <a:rPr lang="it-IT" sz="2800" dirty="0" smtClean="0">
                <a:latin typeface="Arial" charset="0"/>
              </a:rPr>
              <a:t>Il C3 è un elemento centrale della cascata del complemento</a:t>
            </a:r>
            <a:endParaRPr lang="en-US" sz="2800" dirty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2800" dirty="0">
              <a:latin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latin typeface="Arial" charset="0"/>
              </a:rPr>
              <a:t> E’ </a:t>
            </a:r>
            <a:r>
              <a:rPr lang="en-US" sz="2400" dirty="0" err="1" smtClean="0">
                <a:latin typeface="Arial" charset="0"/>
              </a:rPr>
              <a:t>presente</a:t>
            </a:r>
            <a:r>
              <a:rPr lang="en-US" sz="2400" dirty="0" smtClean="0">
                <a:latin typeface="Arial" charset="0"/>
              </a:rPr>
              <a:t> in </a:t>
            </a:r>
            <a:r>
              <a:rPr lang="en-US" sz="2400" dirty="0" err="1" smtClean="0">
                <a:latin typeface="Arial" charset="0"/>
              </a:rPr>
              <a:t>circolo</a:t>
            </a:r>
            <a:r>
              <a:rPr lang="en-US" sz="2400" dirty="0" smtClean="0">
                <a:latin typeface="Arial" charset="0"/>
              </a:rPr>
              <a:t> ad elevate </a:t>
            </a:r>
            <a:r>
              <a:rPr lang="en-US" sz="2400" dirty="0" err="1" smtClean="0">
                <a:latin typeface="Arial" charset="0"/>
              </a:rPr>
              <a:t>concentrazioni</a:t>
            </a:r>
            <a:endParaRPr lang="en-US" sz="2400" dirty="0">
              <a:latin typeface="Arial" charset="0"/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sz="2400" dirty="0">
              <a:latin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latin typeface="Arial" charset="0"/>
              </a:rPr>
              <a:t> Il C3 </a:t>
            </a:r>
            <a:r>
              <a:rPr lang="en-US" sz="2400" dirty="0" err="1" smtClean="0">
                <a:latin typeface="Arial" charset="0"/>
              </a:rPr>
              <a:t>contiene</a:t>
            </a:r>
            <a:r>
              <a:rPr lang="en-US" sz="2400" dirty="0" smtClean="0">
                <a:latin typeface="Arial" charset="0"/>
              </a:rPr>
              <a:t> un </a:t>
            </a:r>
            <a:r>
              <a:rPr lang="en-US" sz="2400" dirty="0" err="1" smtClean="0">
                <a:latin typeface="Arial" charset="0"/>
              </a:rPr>
              <a:t>gruppo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tioestere</a:t>
            </a:r>
            <a:endParaRPr lang="en-US" sz="2400" dirty="0" smtClean="0">
              <a:latin typeface="Arial" charset="0"/>
            </a:endParaRPr>
          </a:p>
          <a:p>
            <a:pPr marL="320040" lvl="1" indent="0">
              <a:lnSpc>
                <a:spcPct val="80000"/>
              </a:lnSpc>
              <a:buNone/>
            </a:pPr>
            <a:r>
              <a:rPr lang="en-US" sz="2400" dirty="0" err="1" smtClean="0">
                <a:latin typeface="Arial" charset="0"/>
              </a:rPr>
              <a:t>Instabile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che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causa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una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lenta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lisi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spontanea</a:t>
            </a:r>
            <a:r>
              <a:rPr lang="en-US" sz="2400" dirty="0" smtClean="0">
                <a:latin typeface="Arial" charset="0"/>
              </a:rPr>
              <a:t> di C3. </a:t>
            </a:r>
          </a:p>
          <a:p>
            <a:pPr marL="320040" lvl="1" indent="0">
              <a:lnSpc>
                <a:spcPct val="80000"/>
              </a:lnSpc>
              <a:buNone/>
            </a:pPr>
            <a:r>
              <a:rPr lang="it-IT" sz="2400" dirty="0" smtClean="0">
                <a:latin typeface="Arial" charset="0"/>
              </a:rPr>
              <a:t>Se C3b  generatosi spontaneamente</a:t>
            </a:r>
          </a:p>
          <a:p>
            <a:pPr marL="320040" lvl="1" indent="0">
              <a:lnSpc>
                <a:spcPct val="80000"/>
              </a:lnSpc>
              <a:buNone/>
            </a:pPr>
            <a:r>
              <a:rPr lang="it-IT" sz="2400" dirty="0" smtClean="0">
                <a:latin typeface="Arial" charset="0"/>
              </a:rPr>
              <a:t>Si lega alla superficie batterica si stabilizza e funge da opsonina facilitando la fagocitosi</a:t>
            </a:r>
            <a:endParaRPr lang="en-US" sz="2400" dirty="0">
              <a:latin typeface="Arial" charset="0"/>
            </a:endParaRPr>
          </a:p>
          <a:p>
            <a:pPr lvl="2">
              <a:lnSpc>
                <a:spcPct val="50000"/>
              </a:lnSpc>
              <a:buFontTx/>
              <a:buNone/>
            </a:pPr>
            <a:endParaRPr lang="en-US" sz="2000" dirty="0">
              <a:latin typeface="Arial" charset="0"/>
            </a:endParaRPr>
          </a:p>
          <a:p>
            <a:pPr lvl="2">
              <a:lnSpc>
                <a:spcPct val="50000"/>
              </a:lnSpc>
            </a:pPr>
            <a:endParaRPr lang="en-US" sz="2000" dirty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 smtClean="0">
                <a:solidFill>
                  <a:srgbClr val="990033"/>
                </a:solidFill>
                <a:latin typeface="Arial" charset="0"/>
              </a:rPr>
              <a:t>.</a:t>
            </a:r>
            <a:endParaRPr lang="en-US" sz="2800" dirty="0">
              <a:solidFill>
                <a:srgbClr val="990033"/>
              </a:solidFill>
              <a:latin typeface="Arial" charset="0"/>
            </a:endParaRPr>
          </a:p>
        </p:txBody>
      </p:sp>
      <p:graphicFrame>
        <p:nvGraphicFramePr>
          <p:cNvPr id="5125" name="Object 5"/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0" y="1905000"/>
          <a:ext cx="3810000" cy="396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CorelPhotoPaint.Image.6" r:id="rId3" imgW="1243343" imgH="1294211" progId="CorelPhotoPaint.Image.6">
                  <p:embed/>
                </p:oleObj>
              </mc:Choice>
              <mc:Fallback>
                <p:oleObj name="CorelPhotoPaint.Image.6" r:id="rId3" imgW="1243343" imgH="1294211" progId="CorelPhotoPaint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05000"/>
                        <a:ext cx="3810000" cy="3965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523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0"/>
            <a:ext cx="7772400" cy="609600"/>
          </a:xfrm>
        </p:spPr>
        <p:txBody>
          <a:bodyPr>
            <a:normAutofit fontScale="90000"/>
          </a:bodyPr>
          <a:lstStyle/>
          <a:p>
            <a:pPr algn="l"/>
            <a:r>
              <a:rPr lang="it-IT" sz="3600" dirty="0" smtClean="0">
                <a:latin typeface="Arial" charset="0"/>
              </a:rPr>
              <a:t>La via alternativa</a:t>
            </a:r>
            <a:endParaRPr lang="en-US" sz="3600" dirty="0">
              <a:latin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762000"/>
            <a:ext cx="9677400" cy="8668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it-IT" sz="2400" dirty="0" smtClean="0">
                <a:latin typeface="Arial" charset="0"/>
              </a:rPr>
              <a:t>La produzione di C3b può essere catalizzata anche dalla C3 </a:t>
            </a:r>
            <a:r>
              <a:rPr lang="it-IT" sz="2400" dirty="0" err="1" smtClean="0">
                <a:latin typeface="Arial" charset="0"/>
              </a:rPr>
              <a:t>convertasi</a:t>
            </a:r>
            <a:r>
              <a:rPr lang="it-IT" sz="2400" dirty="0" smtClean="0">
                <a:latin typeface="Arial" charset="0"/>
              </a:rPr>
              <a:t> della via alternativa</a:t>
            </a:r>
            <a:endParaRPr lang="en-US" sz="2400" dirty="0">
              <a:latin typeface="Arial" charset="0"/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sz="quarter" idx="2"/>
          </p:nvPr>
        </p:nvSpPr>
        <p:spPr>
          <a:xfrm>
            <a:off x="0" y="1765300"/>
            <a:ext cx="3810000" cy="4832052"/>
          </a:xfrm>
        </p:spPr>
        <p:txBody>
          <a:bodyPr>
            <a:normAutofit/>
          </a:bodyPr>
          <a:lstStyle/>
          <a:p>
            <a:pPr>
              <a:lnSpc>
                <a:spcPct val="75000"/>
              </a:lnSpc>
              <a:buFontTx/>
              <a:buNone/>
            </a:pPr>
            <a:r>
              <a:rPr lang="it-IT" sz="2400" dirty="0" smtClean="0">
                <a:latin typeface="Arial" charset="0"/>
              </a:rPr>
              <a:t>Questa C3 </a:t>
            </a:r>
            <a:r>
              <a:rPr lang="it-IT" sz="2400" dirty="0" err="1" smtClean="0">
                <a:latin typeface="Arial" charset="0"/>
              </a:rPr>
              <a:t>convertasi</a:t>
            </a:r>
            <a:r>
              <a:rPr lang="it-IT" sz="2400" dirty="0" smtClean="0">
                <a:latin typeface="Arial" charset="0"/>
              </a:rPr>
              <a:t> si forma in seguito all’associazione di C3b con il fattore circolante B</a:t>
            </a:r>
          </a:p>
          <a:p>
            <a:pPr>
              <a:lnSpc>
                <a:spcPct val="75000"/>
              </a:lnSpc>
              <a:buFontTx/>
              <a:buNone/>
            </a:pPr>
            <a:r>
              <a:rPr lang="it-IT" sz="2400" dirty="0" smtClean="0">
                <a:latin typeface="Arial" charset="0"/>
              </a:rPr>
              <a:t>Il complesso C3bB può poi a sua volta essere tagliato dal fattore D.</a:t>
            </a:r>
          </a:p>
          <a:p>
            <a:pPr>
              <a:lnSpc>
                <a:spcPct val="75000"/>
              </a:lnSpc>
              <a:buFontTx/>
              <a:buNone/>
            </a:pPr>
            <a:r>
              <a:rPr lang="it-IT" sz="2400" dirty="0" smtClean="0">
                <a:latin typeface="Arial" charset="0"/>
              </a:rPr>
              <a:t>Il complesso C3bBb è</a:t>
            </a:r>
          </a:p>
          <a:p>
            <a:pPr>
              <a:lnSpc>
                <a:spcPct val="75000"/>
              </a:lnSpc>
              <a:buFontTx/>
              <a:buNone/>
            </a:pPr>
            <a:r>
              <a:rPr lang="it-IT" sz="2400" dirty="0" smtClean="0">
                <a:latin typeface="Arial" charset="0"/>
              </a:rPr>
              <a:t>La C3 </a:t>
            </a:r>
            <a:r>
              <a:rPr lang="it-IT" sz="2400" dirty="0" err="1" smtClean="0">
                <a:latin typeface="Arial" charset="0"/>
              </a:rPr>
              <a:t>convertasi</a:t>
            </a:r>
            <a:r>
              <a:rPr lang="it-IT" sz="2400" dirty="0" smtClean="0">
                <a:latin typeface="Arial" charset="0"/>
              </a:rPr>
              <a:t> della via alternativa che amplifica il taglio di C3 generando C3b e C3a</a:t>
            </a:r>
          </a:p>
          <a:p>
            <a:pPr>
              <a:lnSpc>
                <a:spcPct val="75000"/>
              </a:lnSpc>
              <a:buFontTx/>
              <a:buNone/>
            </a:pPr>
            <a:endParaRPr lang="it-IT" sz="2400" dirty="0">
              <a:latin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sz="quarter" idx="3"/>
          </p:nvPr>
        </p:nvSpPr>
        <p:spPr>
          <a:xfrm>
            <a:off x="3810000" y="6400800"/>
            <a:ext cx="5943600" cy="457200"/>
          </a:xfrm>
        </p:spPr>
        <p:txBody>
          <a:bodyPr/>
          <a:lstStyle/>
          <a:p>
            <a:pPr>
              <a:buFontTx/>
              <a:buNone/>
            </a:pPr>
            <a:r>
              <a:rPr lang="en-US" sz="2400" b="1" i="1">
                <a:latin typeface="Arial" charset="0"/>
              </a:rPr>
              <a:t>Nota bene</a:t>
            </a:r>
            <a:r>
              <a:rPr lang="en-US" sz="2400">
                <a:latin typeface="Arial" charset="0"/>
              </a:rPr>
              <a:t>: C3[bBb] is C3 convertase.</a:t>
            </a:r>
          </a:p>
        </p:txBody>
      </p:sp>
      <p:graphicFrame>
        <p:nvGraphicFramePr>
          <p:cNvPr id="6151" name="Object 7"/>
          <p:cNvGraphicFramePr>
            <a:graphicFrameLocks noGrp="1" noChangeAspect="1"/>
          </p:cNvGraphicFramePr>
          <p:nvPr>
            <p:ph sz="quarter" idx="4"/>
            <p:extLst/>
          </p:nvPr>
        </p:nvGraphicFramePr>
        <p:xfrm>
          <a:off x="3779912" y="1700808"/>
          <a:ext cx="4958336" cy="4286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CorelPhotoPaint.Image.6" r:id="rId3" imgW="6400000" imgH="4571429" progId="CorelPhotoPaint.Image.6">
                  <p:embed/>
                </p:oleObj>
              </mc:Choice>
              <mc:Fallback>
                <p:oleObj name="CorelPhotoPaint.Image.6" r:id="rId3" imgW="6400000" imgH="4571429" progId="CorelPhotoPaint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1700808"/>
                        <a:ext cx="4958336" cy="42868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516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7772400" cy="762000"/>
          </a:xfrm>
        </p:spPr>
        <p:txBody>
          <a:bodyPr/>
          <a:lstStyle/>
          <a:p>
            <a:pPr algn="l"/>
            <a:r>
              <a:rPr lang="it-IT" sz="3600" dirty="0" smtClean="0">
                <a:latin typeface="Arial" charset="0"/>
              </a:rPr>
              <a:t>La via alternativa</a:t>
            </a:r>
            <a:endParaRPr lang="en-US" sz="3600" dirty="0">
              <a:latin typeface="Arial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778" y="1196752"/>
            <a:ext cx="4499992" cy="5915744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it-IT" sz="2800" dirty="0" smtClean="0">
                <a:latin typeface="Arial" charset="0"/>
              </a:rPr>
              <a:t>Se C3bBb lega una seconda molecola di C3b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sz="2800" dirty="0" smtClean="0">
                <a:latin typeface="Arial" charset="0"/>
              </a:rPr>
              <a:t>Si forma la C5 </a:t>
            </a:r>
            <a:r>
              <a:rPr lang="it-IT" sz="2800" dirty="0" err="1" smtClean="0">
                <a:latin typeface="Arial" charset="0"/>
              </a:rPr>
              <a:t>convertasi</a:t>
            </a:r>
            <a:r>
              <a:rPr lang="it-IT" sz="2800" dirty="0" smtClean="0">
                <a:latin typeface="Arial" charset="0"/>
              </a:rPr>
              <a:t> della via alternativa. 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sz="2800" dirty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sz="2800" dirty="0" smtClean="0">
                <a:latin typeface="Arial" charset="0"/>
              </a:rPr>
              <a:t>Come nella via classica questo enzima avvia la formazione del MAC e produce l’</a:t>
            </a:r>
            <a:r>
              <a:rPr lang="it-IT" sz="2800" dirty="0" err="1" smtClean="0">
                <a:latin typeface="Arial" charset="0"/>
              </a:rPr>
              <a:t>anafilotossina</a:t>
            </a:r>
            <a:r>
              <a:rPr lang="it-IT" sz="2800" dirty="0" smtClean="0">
                <a:latin typeface="Arial" charset="0"/>
              </a:rPr>
              <a:t> C5a</a:t>
            </a:r>
            <a:endParaRPr lang="en-US" sz="2800" dirty="0">
              <a:latin typeface="Arial" charset="0"/>
            </a:endParaRPr>
          </a:p>
        </p:txBody>
      </p:sp>
      <p:graphicFrame>
        <p:nvGraphicFramePr>
          <p:cNvPr id="9222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4572000" y="1706563"/>
          <a:ext cx="4572000" cy="411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CorelPhotoPaint.Image.6" r:id="rId3" imgW="1566043" imgH="1408034" progId="CorelPhotoPaint.Image.6">
                  <p:embed/>
                </p:oleObj>
              </mc:Choice>
              <mc:Fallback>
                <p:oleObj name="CorelPhotoPaint.Image.6" r:id="rId3" imgW="1566043" imgH="1408034" progId="CorelPhotoPaint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706563"/>
                        <a:ext cx="4572000" cy="4113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212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95435_05_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438" y="76200"/>
            <a:ext cx="3159125" cy="640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68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315200" cy="1154097"/>
          </a:xfrm>
        </p:spPr>
        <p:txBody>
          <a:bodyPr/>
          <a:lstStyle/>
          <a:p>
            <a:r>
              <a:rPr lang="it-IT" dirty="0" smtClean="0"/>
              <a:t>Il complemento</a:t>
            </a:r>
            <a:endParaRPr lang="en-US" dirty="0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" t="2804" r="1592" b="3087"/>
          <a:stretch/>
        </p:blipFill>
        <p:spPr>
          <a:xfrm>
            <a:off x="899592" y="1412776"/>
            <a:ext cx="6932372" cy="4428000"/>
          </a:xfrm>
        </p:spPr>
      </p:pic>
    </p:spTree>
    <p:extLst>
      <p:ext uri="{BB962C8B-B14F-4D97-AF65-F5344CB8AC3E}">
        <p14:creationId xmlns:p14="http://schemas.microsoft.com/office/powerpoint/2010/main" val="282120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-304800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/>
              <a:t>Il complemento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47801"/>
            <a:ext cx="8534400" cy="4717504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Il sistema del complemento</a:t>
            </a:r>
            <a:r>
              <a:rPr lang="it-IT" sz="2400" dirty="0"/>
              <a:t> </a:t>
            </a:r>
            <a:r>
              <a:rPr lang="it-IT" sz="2400" dirty="0" smtClean="0"/>
              <a:t>è una componente molto importante sia delle risposte dell’immunità innata che di quella mediata da anticorpi.</a:t>
            </a:r>
          </a:p>
          <a:p>
            <a:endParaRPr lang="it-IT" sz="2400" dirty="0"/>
          </a:p>
          <a:p>
            <a:r>
              <a:rPr lang="it-IT" sz="2400" dirty="0" smtClean="0"/>
              <a:t>Questo è un sistema </a:t>
            </a:r>
            <a:r>
              <a:rPr lang="it-IT" sz="2400" dirty="0" err="1" smtClean="0"/>
              <a:t>multienzimatico</a:t>
            </a:r>
            <a:r>
              <a:rPr lang="it-IT" sz="2400" dirty="0" smtClean="0"/>
              <a:t> sensibile alla temperatura la cui prima funzione scoperta è stata quella “complementare” all’azione degli anticorpi.</a:t>
            </a:r>
          </a:p>
          <a:p>
            <a:endParaRPr lang="it-IT" sz="2400" dirty="0" smtClean="0"/>
          </a:p>
          <a:p>
            <a:r>
              <a:rPr lang="it-IT" sz="2400" dirty="0" smtClean="0"/>
              <a:t>In effetti, la via classica del complemento può essere attivata dal complesso antigene anticorpo ma esistono altre vie di attivazione quali quella della </a:t>
            </a:r>
            <a:r>
              <a:rPr lang="it-IT" sz="2400" dirty="0" err="1" smtClean="0"/>
              <a:t>mannose</a:t>
            </a:r>
            <a:r>
              <a:rPr lang="it-IT" sz="2400" dirty="0" smtClean="0"/>
              <a:t> </a:t>
            </a:r>
            <a:r>
              <a:rPr lang="it-IT" sz="2400" dirty="0" err="1" smtClean="0"/>
              <a:t>binding</a:t>
            </a:r>
            <a:r>
              <a:rPr lang="it-IT" sz="2400" dirty="0" smtClean="0"/>
              <a:t> </a:t>
            </a:r>
            <a:r>
              <a:rPr lang="it-IT" sz="2400" dirty="0" err="1" smtClean="0"/>
              <a:t>lectin</a:t>
            </a:r>
            <a:r>
              <a:rPr lang="it-IT" sz="2400" dirty="0" smtClean="0"/>
              <a:t> (MBL) e quella alternativa che prevedono il legame di componenti del complemento direttamente sulla superficie del patogeno.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2963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95435_05_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25" y="76200"/>
            <a:ext cx="6507163" cy="648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09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https://www.youtube.com/watch?v=DPNnZE4OtCM</a:t>
            </a:r>
          </a:p>
        </p:txBody>
      </p:sp>
    </p:spTree>
    <p:extLst>
      <p:ext uri="{BB962C8B-B14F-4D97-AF65-F5344CB8AC3E}">
        <p14:creationId xmlns:p14="http://schemas.microsoft.com/office/powerpoint/2010/main" val="390269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838200"/>
          </a:xfrm>
        </p:spPr>
        <p:txBody>
          <a:bodyPr/>
          <a:lstStyle/>
          <a:p>
            <a:pPr algn="l"/>
            <a:r>
              <a:rPr lang="it-IT" sz="3600" dirty="0" smtClean="0">
                <a:latin typeface="Arial" charset="0"/>
              </a:rPr>
              <a:t> La funzione di C3 è centrale </a:t>
            </a:r>
            <a:endParaRPr lang="en-US" sz="3600" dirty="0">
              <a:latin typeface="Arial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229600" cy="4800600"/>
          </a:xfrm>
        </p:spPr>
        <p:txBody>
          <a:bodyPr>
            <a:normAutofit fontScale="92500"/>
          </a:bodyPr>
          <a:lstStyle/>
          <a:p>
            <a:r>
              <a:rPr lang="en-US" sz="2800" dirty="0">
                <a:latin typeface="Calibri" panose="020F0502020204030204" pitchFamily="34" charset="0"/>
              </a:rPr>
              <a:t>C3b 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una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volta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formatosi</a:t>
            </a:r>
            <a:r>
              <a:rPr lang="en-US" sz="2800" dirty="0" smtClean="0">
                <a:latin typeface="Calibri" panose="020F0502020204030204" pitchFamily="34" charset="0"/>
              </a:rPr>
              <a:t>, </a:t>
            </a:r>
            <a:r>
              <a:rPr lang="en-US" sz="2800" dirty="0" err="1" smtClean="0">
                <a:latin typeface="Calibri" panose="020F0502020204030204" pitchFamily="34" charset="0"/>
              </a:rPr>
              <a:t>spontaneamente</a:t>
            </a:r>
            <a:r>
              <a:rPr lang="en-US" sz="2800" dirty="0" smtClean="0">
                <a:latin typeface="Calibri" panose="020F0502020204030204" pitchFamily="34" charset="0"/>
              </a:rPr>
              <a:t> o </a:t>
            </a:r>
            <a:r>
              <a:rPr lang="en-US" sz="2800" dirty="0" err="1" smtClean="0">
                <a:latin typeface="Calibri" panose="020F0502020204030204" pitchFamily="34" charset="0"/>
              </a:rPr>
              <a:t>meno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può</a:t>
            </a:r>
            <a:r>
              <a:rPr lang="en-US" sz="2800" dirty="0" smtClean="0">
                <a:latin typeface="Calibri" panose="020F0502020204030204" pitchFamily="34" charset="0"/>
              </a:rPr>
              <a:t>:</a:t>
            </a:r>
            <a:endParaRPr lang="en-US" sz="2800" dirty="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sz="2800" dirty="0">
                <a:latin typeface="Calibri" panose="020F0502020204030204" pitchFamily="34" charset="0"/>
              </a:rPr>
              <a:t>		</a:t>
            </a:r>
            <a:r>
              <a:rPr lang="en-US" sz="2800" dirty="0" smtClean="0">
                <a:latin typeface="Calibri" panose="020F0502020204030204" pitchFamily="34" charset="0"/>
              </a:rPr>
              <a:t>(</a:t>
            </a:r>
            <a:r>
              <a:rPr lang="en-US" sz="2800" dirty="0">
                <a:latin typeface="Calibri" panose="020F0502020204030204" pitchFamily="34" charset="0"/>
              </a:rPr>
              <a:t>1</a:t>
            </a:r>
            <a:r>
              <a:rPr lang="en-US" sz="2800" dirty="0" smtClean="0">
                <a:latin typeface="Calibri" panose="020F0502020204030204" pitchFamily="34" charset="0"/>
              </a:rPr>
              <a:t>)  </a:t>
            </a:r>
            <a:r>
              <a:rPr lang="en-US" sz="2800" dirty="0" err="1" smtClean="0">
                <a:latin typeface="Calibri" panose="020F0502020204030204" pitchFamily="34" charset="0"/>
              </a:rPr>
              <a:t>legarsi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alla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superfice</a:t>
            </a:r>
            <a:r>
              <a:rPr lang="en-US" sz="2800" dirty="0" smtClean="0">
                <a:latin typeface="Calibri" panose="020F0502020204030204" pitchFamily="34" charset="0"/>
              </a:rPr>
              <a:t> del </a:t>
            </a:r>
            <a:r>
              <a:rPr lang="en-US" sz="2800" dirty="0" err="1" smtClean="0">
                <a:latin typeface="Calibri" panose="020F0502020204030204" pitchFamily="34" charset="0"/>
              </a:rPr>
              <a:t>patogeno</a:t>
            </a:r>
            <a:r>
              <a:rPr lang="en-US" sz="2800" dirty="0" smtClean="0">
                <a:latin typeface="Calibri" panose="020F0502020204030204" pitchFamily="34" charset="0"/>
              </a:rPr>
              <a:t> (</a:t>
            </a:r>
            <a:r>
              <a:rPr lang="en-US" sz="2800" dirty="0" err="1" smtClean="0">
                <a:latin typeface="Calibri" panose="020F0502020204030204" pitchFamily="34" charset="0"/>
              </a:rPr>
              <a:t>opsonizza</a:t>
            </a:r>
            <a:r>
              <a:rPr lang="en-US" sz="2800" dirty="0" smtClean="0">
                <a:latin typeface="Calibri" panose="020F0502020204030204" pitchFamily="34" charset="0"/>
              </a:rPr>
              <a:t>); </a:t>
            </a:r>
            <a:endParaRPr lang="en-US" sz="2800" dirty="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sz="2800" dirty="0">
                <a:latin typeface="Calibri" panose="020F0502020204030204" pitchFamily="34" charset="0"/>
              </a:rPr>
              <a:t>		</a:t>
            </a:r>
            <a:r>
              <a:rPr lang="en-US" sz="2800" dirty="0" smtClean="0">
                <a:latin typeface="Calibri" panose="020F0502020204030204" pitchFamily="34" charset="0"/>
              </a:rPr>
              <a:t>(</a:t>
            </a:r>
            <a:r>
              <a:rPr lang="en-US" sz="2800" dirty="0">
                <a:latin typeface="Calibri" panose="020F0502020204030204" pitchFamily="34" charset="0"/>
              </a:rPr>
              <a:t>2</a:t>
            </a:r>
            <a:r>
              <a:rPr lang="en-US" sz="2800" dirty="0" smtClean="0">
                <a:latin typeface="Calibri" panose="020F0502020204030204" pitchFamily="34" charset="0"/>
              </a:rPr>
              <a:t>)  </a:t>
            </a:r>
            <a:r>
              <a:rPr lang="en-US" sz="2800" dirty="0" err="1" smtClean="0">
                <a:latin typeface="Calibri" panose="020F0502020204030204" pitchFamily="34" charset="0"/>
              </a:rPr>
              <a:t>associare</a:t>
            </a:r>
            <a:r>
              <a:rPr lang="en-US" sz="2800" dirty="0" smtClean="0">
                <a:latin typeface="Calibri" panose="020F0502020204030204" pitchFamily="34" charset="0"/>
              </a:rPr>
              <a:t> col </a:t>
            </a:r>
            <a:r>
              <a:rPr lang="en-US" sz="2800" dirty="0" err="1" smtClean="0">
                <a:latin typeface="Calibri" panose="020F0502020204030204" pitchFamily="34" charset="0"/>
              </a:rPr>
              <a:t>fattore</a:t>
            </a:r>
            <a:r>
              <a:rPr lang="en-US" sz="2800" dirty="0" smtClean="0">
                <a:latin typeface="Calibri" panose="020F0502020204030204" pitchFamily="34" charset="0"/>
              </a:rPr>
              <a:t> B ( forma la c3 </a:t>
            </a:r>
            <a:r>
              <a:rPr lang="en-US" sz="2800" dirty="0" err="1" smtClean="0">
                <a:latin typeface="Calibri" panose="020F0502020204030204" pitchFamily="34" charset="0"/>
              </a:rPr>
              <a:t>convertasi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della</a:t>
            </a:r>
            <a:r>
              <a:rPr lang="en-US" sz="2800" dirty="0" smtClean="0">
                <a:latin typeface="Calibri" panose="020F0502020204030204" pitchFamily="34" charset="0"/>
              </a:rPr>
              <a:t> via </a:t>
            </a:r>
            <a:r>
              <a:rPr lang="en-US" sz="2800" dirty="0" err="1" smtClean="0">
                <a:latin typeface="Calibri" panose="020F0502020204030204" pitchFamily="34" charset="0"/>
              </a:rPr>
              <a:t>alternativa</a:t>
            </a:r>
            <a:r>
              <a:rPr lang="en-US" sz="2800" dirty="0" smtClean="0">
                <a:latin typeface="Calibri" panose="020F0502020204030204" pitchFamily="34" charset="0"/>
              </a:rPr>
              <a:t> ; </a:t>
            </a:r>
            <a:endParaRPr lang="en-US" sz="2800" dirty="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sz="2800" dirty="0">
                <a:latin typeface="Calibri" panose="020F0502020204030204" pitchFamily="34" charset="0"/>
              </a:rPr>
              <a:t>		</a:t>
            </a:r>
            <a:r>
              <a:rPr lang="en-US" sz="2800" dirty="0" smtClean="0">
                <a:latin typeface="Calibri" panose="020F0502020204030204" pitchFamily="34" charset="0"/>
              </a:rPr>
              <a:t>(</a:t>
            </a:r>
            <a:r>
              <a:rPr lang="en-US" sz="2800" dirty="0">
                <a:latin typeface="Calibri" panose="020F0502020204030204" pitchFamily="34" charset="0"/>
              </a:rPr>
              <a:t>4</a:t>
            </a:r>
            <a:r>
              <a:rPr lang="en-US" sz="2800" dirty="0" smtClean="0">
                <a:latin typeface="Calibri" panose="020F0502020204030204" pitchFamily="34" charset="0"/>
              </a:rPr>
              <a:t>) </a:t>
            </a:r>
            <a:r>
              <a:rPr lang="en-US" sz="2800" dirty="0" err="1" smtClean="0">
                <a:latin typeface="Calibri" panose="020F0502020204030204" pitchFamily="34" charset="0"/>
              </a:rPr>
              <a:t>può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legare</a:t>
            </a:r>
            <a:r>
              <a:rPr lang="en-US" sz="2800" dirty="0" smtClean="0">
                <a:latin typeface="Calibri" panose="020F0502020204030204" pitchFamily="34" charset="0"/>
              </a:rPr>
              <a:t> un </a:t>
            </a:r>
            <a:r>
              <a:rPr lang="en-US" sz="2800" dirty="0" err="1" smtClean="0">
                <a:latin typeface="Calibri" panose="020F0502020204030204" pitchFamily="34" charset="0"/>
              </a:rPr>
              <a:t>altra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molecola</a:t>
            </a:r>
            <a:r>
              <a:rPr lang="en-US" sz="2800" dirty="0" smtClean="0">
                <a:latin typeface="Calibri" panose="020F0502020204030204" pitchFamily="34" charset="0"/>
              </a:rPr>
              <a:t> di C3b (</a:t>
            </a:r>
            <a:r>
              <a:rPr lang="en-US" sz="2800" dirty="0" err="1" smtClean="0">
                <a:latin typeface="Calibri" panose="020F0502020204030204" pitchFamily="34" charset="0"/>
              </a:rPr>
              <a:t>amplificando</a:t>
            </a:r>
            <a:r>
              <a:rPr lang="en-US" sz="2800" dirty="0" smtClean="0">
                <a:latin typeface="Calibri" panose="020F0502020204030204" pitchFamily="34" charset="0"/>
              </a:rPr>
              <a:t> la </a:t>
            </a:r>
            <a:r>
              <a:rPr lang="en-US" sz="2800" dirty="0" err="1" smtClean="0">
                <a:latin typeface="Calibri" panose="020F0502020204030204" pitchFamily="34" charset="0"/>
              </a:rPr>
              <a:t>risposta</a:t>
            </a:r>
            <a:r>
              <a:rPr lang="en-US" sz="2800" dirty="0" smtClean="0">
                <a:latin typeface="Calibri" panose="020F0502020204030204" pitchFamily="34" charset="0"/>
              </a:rPr>
              <a:t>).</a:t>
            </a:r>
          </a:p>
          <a:p>
            <a:pPr>
              <a:buFontTx/>
              <a:buNone/>
            </a:pP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smtClean="0">
                <a:latin typeface="Calibri" panose="020F0502020204030204" pitchFamily="34" charset="0"/>
              </a:rPr>
              <a:t>(5) </a:t>
            </a:r>
            <a:r>
              <a:rPr lang="en-US" sz="2800" dirty="0" err="1" smtClean="0">
                <a:latin typeface="Calibri" panose="020F0502020204030204" pitchFamily="34" charset="0"/>
              </a:rPr>
              <a:t>può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legare</a:t>
            </a:r>
            <a:r>
              <a:rPr lang="en-US" sz="2800" dirty="0" smtClean="0">
                <a:latin typeface="Calibri" panose="020F0502020204030204" pitchFamily="34" charset="0"/>
              </a:rPr>
              <a:t> H2O </a:t>
            </a:r>
            <a:r>
              <a:rPr lang="en-US" sz="2800" dirty="0" err="1" smtClean="0">
                <a:latin typeface="Calibri" panose="020F0502020204030204" pitchFamily="34" charset="0"/>
              </a:rPr>
              <a:t>dando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luogo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alla</a:t>
            </a:r>
            <a:r>
              <a:rPr lang="en-US" sz="2800" dirty="0" smtClean="0">
                <a:latin typeface="Calibri" panose="020F0502020204030204" pitchFamily="34" charset="0"/>
              </a:rPr>
              <a:t> forma </a:t>
            </a:r>
            <a:r>
              <a:rPr lang="en-US" sz="2800" dirty="0" err="1" smtClean="0">
                <a:latin typeface="Calibri" panose="020F0502020204030204" pitchFamily="34" charset="0"/>
              </a:rPr>
              <a:t>inattiva</a:t>
            </a:r>
            <a:r>
              <a:rPr lang="en-US" sz="2800" dirty="0" smtClean="0">
                <a:latin typeface="Calibri" panose="020F0502020204030204" pitchFamily="34" charset="0"/>
              </a:rPr>
              <a:t> iC3b </a:t>
            </a:r>
            <a:endParaRPr lang="en-US" sz="2800" dirty="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sz="1800" dirty="0">
                <a:latin typeface="Calibri" panose="020F0502020204030204" pitchFamily="34" charset="0"/>
              </a:rPr>
              <a:t>			</a:t>
            </a:r>
          </a:p>
          <a:p>
            <a:pPr>
              <a:buFontTx/>
              <a:buNone/>
            </a:pPr>
            <a:endParaRPr lang="en-US" sz="1800" dirty="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sz="2800" dirty="0" err="1" smtClean="0">
                <a:latin typeface="Calibri" panose="020F0502020204030204" pitchFamily="34" charset="0"/>
              </a:rPr>
              <a:t>L’emivita</a:t>
            </a:r>
            <a:r>
              <a:rPr lang="en-US" sz="2800" dirty="0" smtClean="0">
                <a:latin typeface="Calibri" panose="020F0502020204030204" pitchFamily="34" charset="0"/>
              </a:rPr>
              <a:t> di C3b  è molto </a:t>
            </a:r>
            <a:r>
              <a:rPr lang="en-US" sz="2800" dirty="0" err="1" smtClean="0">
                <a:latin typeface="Calibri" panose="020F0502020204030204" pitchFamily="34" charset="0"/>
              </a:rPr>
              <a:t>breve</a:t>
            </a:r>
            <a:r>
              <a:rPr lang="en-US" sz="2800" dirty="0" smtClean="0">
                <a:latin typeface="Calibri" panose="020F0502020204030204" pitchFamily="34" charset="0"/>
              </a:rPr>
              <a:t> circa 100 </a:t>
            </a:r>
            <a:r>
              <a:rPr lang="en-US" sz="2800" dirty="0" err="1" smtClean="0">
                <a:latin typeface="Calibri" panose="020F0502020204030204" pitchFamily="34" charset="0"/>
              </a:rPr>
              <a:t>microsecondi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endParaRPr lang="en-US" sz="2000" dirty="0">
              <a:latin typeface="Calibri" panose="020F0502020204030204" pitchFamily="34" charset="0"/>
            </a:endParaRPr>
          </a:p>
          <a:p>
            <a:endParaRPr lang="en-US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95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6632"/>
            <a:ext cx="9372600" cy="97383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" charset="0"/>
              </a:rPr>
              <a:t>C3b </a:t>
            </a:r>
            <a:r>
              <a:rPr lang="en-US" sz="2800" dirty="0" err="1" smtClean="0">
                <a:solidFill>
                  <a:schemeClr val="tx1"/>
                </a:solidFill>
                <a:latin typeface="Arial" charset="0"/>
              </a:rPr>
              <a:t>può</a:t>
            </a:r>
            <a:r>
              <a:rPr lang="en-US" sz="28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charset="0"/>
              </a:rPr>
              <a:t>legarsi</a:t>
            </a:r>
            <a:r>
              <a:rPr lang="en-US" sz="28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charset="0"/>
              </a:rPr>
              <a:t>ai</a:t>
            </a:r>
            <a:r>
              <a:rPr lang="en-US" sz="28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charset="0"/>
              </a:rPr>
              <a:t>batteri</a:t>
            </a:r>
            <a:r>
              <a:rPr lang="en-US" sz="28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charset="0"/>
              </a:rPr>
              <a:t>facilitandone</a:t>
            </a:r>
            <a:r>
              <a:rPr lang="en-US" sz="2800" dirty="0" smtClean="0">
                <a:solidFill>
                  <a:schemeClr val="tx1"/>
                </a:solidFill>
                <a:latin typeface="Arial" charset="0"/>
              </a:rPr>
              <a:t> la </a:t>
            </a:r>
            <a:r>
              <a:rPr lang="en-US" sz="2800" dirty="0" err="1" smtClean="0">
                <a:solidFill>
                  <a:schemeClr val="tx1"/>
                </a:solidFill>
                <a:latin typeface="Arial" charset="0"/>
              </a:rPr>
              <a:t>fagocitosi</a:t>
            </a:r>
            <a:r>
              <a:rPr lang="en-US" sz="2800" dirty="0" smtClean="0">
                <a:solidFill>
                  <a:schemeClr val="tx1"/>
                </a:solidFill>
                <a:latin typeface="Arial" charset="0"/>
              </a:rPr>
              <a:t> (</a:t>
            </a:r>
            <a:r>
              <a:rPr lang="en-US" sz="2800" dirty="0" err="1" smtClean="0">
                <a:solidFill>
                  <a:schemeClr val="tx1"/>
                </a:solidFill>
                <a:latin typeface="Arial" charset="0"/>
              </a:rPr>
              <a:t>opsonizzazione</a:t>
            </a:r>
            <a:r>
              <a:rPr lang="en-US" sz="2800" dirty="0" smtClean="0">
                <a:solidFill>
                  <a:schemeClr val="tx1"/>
                </a:solidFill>
                <a:latin typeface="Arial" charset="0"/>
              </a:rPr>
              <a:t>).</a:t>
            </a:r>
            <a:endParaRPr lang="en-US" sz="28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9459" name="Picture 3" descr="L:\ART\CH13\F13-12A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" t="18355"/>
          <a:stretch/>
        </p:blipFill>
        <p:spPr bwMode="auto">
          <a:xfrm>
            <a:off x="1296536" y="1412776"/>
            <a:ext cx="6780663" cy="515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78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716016" cy="1600200"/>
          </a:xfrm>
        </p:spPr>
        <p:txBody>
          <a:bodyPr>
            <a:normAutofit fontScale="90000"/>
          </a:bodyPr>
          <a:lstStyle/>
          <a:p>
            <a:pPr algn="l"/>
            <a:r>
              <a:rPr lang="it-IT" sz="3600" dirty="0" smtClean="0">
                <a:latin typeface="Arial" charset="0"/>
              </a:rPr>
              <a:t>Ruolo del complemento nella rimozione degli immunocomplessi</a:t>
            </a:r>
            <a:endParaRPr lang="en-US" sz="3600" dirty="0">
              <a:latin typeface="Arial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988840"/>
            <a:ext cx="3888432" cy="4104456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 err="1" smtClean="0">
                <a:latin typeface="Chaparral Pro" panose="02060503040505020203" pitchFamily="18" charset="0"/>
              </a:rPr>
              <a:t>Gli</a:t>
            </a:r>
            <a:r>
              <a:rPr lang="en-US" sz="2800" dirty="0" smtClean="0">
                <a:latin typeface="Chaparral Pro" panose="02060503040505020203" pitchFamily="18" charset="0"/>
              </a:rPr>
              <a:t> </a:t>
            </a:r>
            <a:r>
              <a:rPr lang="en-US" sz="2800" dirty="0" err="1" smtClean="0">
                <a:latin typeface="Chaparral Pro" panose="02060503040505020203" pitchFamily="18" charset="0"/>
              </a:rPr>
              <a:t>eritrociti</a:t>
            </a:r>
            <a:r>
              <a:rPr lang="en-US" sz="2800" dirty="0" smtClean="0">
                <a:latin typeface="Chaparral Pro" panose="02060503040505020203" pitchFamily="18" charset="0"/>
              </a:rPr>
              <a:t> </a:t>
            </a:r>
            <a:r>
              <a:rPr lang="en-US" sz="2800" dirty="0" err="1" smtClean="0">
                <a:latin typeface="Chaparral Pro" panose="02060503040505020203" pitchFamily="18" charset="0"/>
              </a:rPr>
              <a:t>legano</a:t>
            </a:r>
            <a:r>
              <a:rPr lang="en-US" sz="2800" dirty="0" smtClean="0">
                <a:latin typeface="Chaparral Pro" panose="02060503040505020203" pitchFamily="18" charset="0"/>
              </a:rPr>
              <a:t> la </a:t>
            </a:r>
            <a:r>
              <a:rPr lang="en-US" sz="2800" dirty="0" err="1" smtClean="0">
                <a:latin typeface="Chaparral Pro" panose="02060503040505020203" pitchFamily="18" charset="0"/>
              </a:rPr>
              <a:t>componete</a:t>
            </a:r>
            <a:r>
              <a:rPr lang="en-US" sz="2800" dirty="0" smtClean="0">
                <a:latin typeface="Chaparral Pro" panose="02060503040505020203" pitchFamily="18" charset="0"/>
              </a:rPr>
              <a:t> C3b  grazie al </a:t>
            </a:r>
            <a:r>
              <a:rPr lang="en-US" sz="2800" dirty="0" err="1" smtClean="0">
                <a:latin typeface="Chaparral Pro" panose="02060503040505020203" pitchFamily="18" charset="0"/>
              </a:rPr>
              <a:t>recettore</a:t>
            </a:r>
            <a:r>
              <a:rPr lang="en-US" sz="2800" dirty="0" smtClean="0">
                <a:latin typeface="Chaparral Pro" panose="02060503040505020203" pitchFamily="18" charset="0"/>
              </a:rPr>
              <a:t> CR1. </a:t>
            </a:r>
          </a:p>
          <a:p>
            <a:r>
              <a:rPr lang="en-US" sz="2800" dirty="0" smtClean="0">
                <a:latin typeface="Chaparral Pro" panose="02060503040505020203" pitchFamily="18" charset="0"/>
              </a:rPr>
              <a:t> C3b è </a:t>
            </a:r>
            <a:r>
              <a:rPr lang="en-US" sz="2800" dirty="0" err="1" smtClean="0">
                <a:latin typeface="Chaparral Pro" panose="02060503040505020203" pitchFamily="18" charset="0"/>
              </a:rPr>
              <a:t>legata</a:t>
            </a:r>
            <a:r>
              <a:rPr lang="en-US" sz="2800" dirty="0" smtClean="0">
                <a:latin typeface="Chaparral Pro" panose="02060503040505020203" pitchFamily="18" charset="0"/>
              </a:rPr>
              <a:t> a </a:t>
            </a:r>
            <a:r>
              <a:rPr lang="en-US" sz="2800" dirty="0" err="1" smtClean="0">
                <a:latin typeface="Chaparral Pro" panose="02060503040505020203" pitchFamily="18" charset="0"/>
              </a:rPr>
              <a:t>sua</a:t>
            </a:r>
            <a:r>
              <a:rPr lang="en-US" sz="2800" dirty="0" smtClean="0">
                <a:latin typeface="Chaparral Pro" panose="02060503040505020203" pitchFamily="18" charset="0"/>
              </a:rPr>
              <a:t> </a:t>
            </a:r>
            <a:r>
              <a:rPr lang="en-US" sz="2800" dirty="0" err="1" smtClean="0">
                <a:latin typeface="Chaparral Pro" panose="02060503040505020203" pitchFamily="18" charset="0"/>
              </a:rPr>
              <a:t>volta</a:t>
            </a:r>
            <a:r>
              <a:rPr lang="en-US" sz="2800" dirty="0" smtClean="0">
                <a:latin typeface="Chaparral Pro" panose="02060503040505020203" pitchFamily="18" charset="0"/>
              </a:rPr>
              <a:t> al </a:t>
            </a:r>
            <a:r>
              <a:rPr lang="en-US" sz="2800" dirty="0" err="1" smtClean="0">
                <a:latin typeface="Chaparral Pro" panose="02060503040505020203" pitchFamily="18" charset="0"/>
              </a:rPr>
              <a:t>complesso</a:t>
            </a:r>
            <a:r>
              <a:rPr lang="en-US" sz="2800" dirty="0" smtClean="0">
                <a:latin typeface="Chaparral Pro" panose="02060503040505020203" pitchFamily="18" charset="0"/>
              </a:rPr>
              <a:t> </a:t>
            </a:r>
            <a:r>
              <a:rPr lang="en-US" sz="2800" dirty="0" err="1" smtClean="0">
                <a:latin typeface="Chaparral Pro" panose="02060503040505020203" pitchFamily="18" charset="0"/>
              </a:rPr>
              <a:t>antigene</a:t>
            </a:r>
            <a:r>
              <a:rPr lang="en-US" sz="2800" dirty="0" smtClean="0">
                <a:latin typeface="Chaparral Pro" panose="02060503040505020203" pitchFamily="18" charset="0"/>
              </a:rPr>
              <a:t> </a:t>
            </a:r>
            <a:r>
              <a:rPr lang="en-US" sz="2800" dirty="0" err="1" smtClean="0">
                <a:latin typeface="Chaparral Pro" panose="02060503040505020203" pitchFamily="18" charset="0"/>
              </a:rPr>
              <a:t>anticorpo</a:t>
            </a:r>
            <a:r>
              <a:rPr lang="en-US" sz="2800" dirty="0" smtClean="0">
                <a:latin typeface="Chaparral Pro" panose="02060503040505020203" pitchFamily="18" charset="0"/>
              </a:rPr>
              <a:t> </a:t>
            </a:r>
            <a:r>
              <a:rPr lang="en-US" sz="2800" dirty="0" err="1" smtClean="0">
                <a:latin typeface="Chaparral Pro" panose="02060503040505020203" pitchFamily="18" charset="0"/>
              </a:rPr>
              <a:t>che</a:t>
            </a:r>
            <a:r>
              <a:rPr lang="en-US" sz="2800" dirty="0" smtClean="0">
                <a:latin typeface="Chaparral Pro" panose="02060503040505020203" pitchFamily="18" charset="0"/>
              </a:rPr>
              <a:t> forma </a:t>
            </a:r>
            <a:r>
              <a:rPr lang="en-US" sz="2800" dirty="0" err="1" smtClean="0">
                <a:latin typeface="Chaparral Pro" panose="02060503040505020203" pitchFamily="18" charset="0"/>
              </a:rPr>
              <a:t>l’immunocomplesso</a:t>
            </a:r>
            <a:r>
              <a:rPr lang="en-US" sz="2800" dirty="0" smtClean="0">
                <a:latin typeface="Chaparral Pro" panose="02060503040505020203" pitchFamily="18" charset="0"/>
              </a:rPr>
              <a:t>. </a:t>
            </a:r>
            <a:r>
              <a:rPr lang="en-US" sz="2800" dirty="0" err="1" smtClean="0">
                <a:latin typeface="Chaparral Pro" panose="02060503040505020203" pitchFamily="18" charset="0"/>
              </a:rPr>
              <a:t>Pertanto</a:t>
            </a:r>
            <a:r>
              <a:rPr lang="en-US" sz="2800" dirty="0" smtClean="0">
                <a:latin typeface="Chaparral Pro" panose="02060503040505020203" pitchFamily="18" charset="0"/>
              </a:rPr>
              <a:t> </a:t>
            </a:r>
            <a:r>
              <a:rPr lang="en-US" sz="2800" dirty="0" err="1" smtClean="0">
                <a:latin typeface="Chaparral Pro" panose="02060503040505020203" pitchFamily="18" charset="0"/>
              </a:rPr>
              <a:t>il</a:t>
            </a:r>
            <a:r>
              <a:rPr lang="en-US" sz="2800" dirty="0" smtClean="0">
                <a:latin typeface="Chaparral Pro" panose="02060503040505020203" pitchFamily="18" charset="0"/>
              </a:rPr>
              <a:t> </a:t>
            </a:r>
            <a:r>
              <a:rPr lang="en-US" sz="2800" dirty="0" err="1" smtClean="0">
                <a:latin typeface="Chaparral Pro" panose="02060503040505020203" pitchFamily="18" charset="0"/>
              </a:rPr>
              <a:t>trasporto</a:t>
            </a:r>
            <a:r>
              <a:rPr lang="en-US" sz="2800" dirty="0" smtClean="0">
                <a:latin typeface="Chaparral Pro" panose="02060503040505020203" pitchFamily="18" charset="0"/>
              </a:rPr>
              <a:t> </a:t>
            </a:r>
            <a:r>
              <a:rPr lang="en-US" sz="2800" dirty="0" err="1" smtClean="0">
                <a:latin typeface="Chaparral Pro" panose="02060503040505020203" pitchFamily="18" charset="0"/>
              </a:rPr>
              <a:t>degli</a:t>
            </a:r>
            <a:r>
              <a:rPr lang="en-US" sz="2800" dirty="0" smtClean="0">
                <a:latin typeface="Chaparral Pro" panose="02060503040505020203" pitchFamily="18" charset="0"/>
              </a:rPr>
              <a:t> </a:t>
            </a:r>
            <a:r>
              <a:rPr lang="en-US" sz="2800" dirty="0" err="1" smtClean="0">
                <a:latin typeface="Chaparral Pro" panose="02060503040505020203" pitchFamily="18" charset="0"/>
              </a:rPr>
              <a:t>immunocomplessi</a:t>
            </a:r>
            <a:r>
              <a:rPr lang="en-US" sz="2800" dirty="0" smtClean="0">
                <a:latin typeface="Chaparral Pro" panose="02060503040505020203" pitchFamily="18" charset="0"/>
              </a:rPr>
              <a:t> </a:t>
            </a:r>
            <a:r>
              <a:rPr lang="en-US" sz="2800" dirty="0" err="1" smtClean="0">
                <a:latin typeface="Chaparral Pro" panose="02060503040505020203" pitchFamily="18" charset="0"/>
              </a:rPr>
              <a:t>nella</a:t>
            </a:r>
            <a:r>
              <a:rPr lang="en-US" sz="2800" dirty="0" smtClean="0">
                <a:latin typeface="Chaparral Pro" panose="02060503040505020203" pitchFamily="18" charset="0"/>
              </a:rPr>
              <a:t> </a:t>
            </a:r>
            <a:r>
              <a:rPr lang="en-US" sz="2800" dirty="0" err="1" smtClean="0">
                <a:latin typeface="Chaparral Pro" panose="02060503040505020203" pitchFamily="18" charset="0"/>
              </a:rPr>
              <a:t>milza</a:t>
            </a:r>
            <a:r>
              <a:rPr lang="en-US" sz="2800" dirty="0" smtClean="0">
                <a:latin typeface="Chaparral Pro" panose="02060503040505020203" pitchFamily="18" charset="0"/>
              </a:rPr>
              <a:t> e </a:t>
            </a:r>
            <a:r>
              <a:rPr lang="en-US" sz="2800" dirty="0" err="1" smtClean="0">
                <a:latin typeface="Chaparral Pro" panose="02060503040505020203" pitchFamily="18" charset="0"/>
              </a:rPr>
              <a:t>nel</a:t>
            </a:r>
            <a:r>
              <a:rPr lang="en-US" sz="2800" dirty="0" smtClean="0">
                <a:latin typeface="Chaparral Pro" panose="02060503040505020203" pitchFamily="18" charset="0"/>
              </a:rPr>
              <a:t> </a:t>
            </a:r>
            <a:r>
              <a:rPr lang="en-US" sz="2800" dirty="0" err="1" smtClean="0">
                <a:latin typeface="Chaparral Pro" panose="02060503040505020203" pitchFamily="18" charset="0"/>
              </a:rPr>
              <a:t>fegato</a:t>
            </a:r>
            <a:r>
              <a:rPr lang="en-US" sz="2800" dirty="0" smtClean="0">
                <a:latin typeface="Chaparral Pro" panose="02060503040505020203" pitchFamily="18" charset="0"/>
              </a:rPr>
              <a:t> è </a:t>
            </a:r>
            <a:r>
              <a:rPr lang="en-US" sz="2800" dirty="0" err="1" smtClean="0">
                <a:latin typeface="Chaparral Pro" panose="02060503040505020203" pitchFamily="18" charset="0"/>
              </a:rPr>
              <a:t>mediato</a:t>
            </a:r>
            <a:r>
              <a:rPr lang="en-US" sz="2800" dirty="0" smtClean="0">
                <a:latin typeface="Chaparral Pro" panose="02060503040505020203" pitchFamily="18" charset="0"/>
              </a:rPr>
              <a:t> </a:t>
            </a:r>
            <a:r>
              <a:rPr lang="en-US" sz="2800" dirty="0" err="1" smtClean="0">
                <a:latin typeface="Chaparral Pro" panose="02060503040505020203" pitchFamily="18" charset="0"/>
              </a:rPr>
              <a:t>dagli</a:t>
            </a:r>
            <a:r>
              <a:rPr lang="en-US" sz="2800" dirty="0" smtClean="0">
                <a:latin typeface="Chaparral Pro" panose="02060503040505020203" pitchFamily="18" charset="0"/>
              </a:rPr>
              <a:t> </a:t>
            </a:r>
            <a:r>
              <a:rPr lang="en-US" sz="2800" dirty="0" err="1" smtClean="0">
                <a:latin typeface="Chaparral Pro" panose="02060503040505020203" pitchFamily="18" charset="0"/>
              </a:rPr>
              <a:t>eritrociti</a:t>
            </a:r>
            <a:endParaRPr lang="en-US" sz="2800" dirty="0">
              <a:latin typeface="Chaparral Pro" panose="02060503040505020203" pitchFamily="18" charset="0"/>
            </a:endParaRPr>
          </a:p>
        </p:txBody>
      </p:sp>
      <p:pic>
        <p:nvPicPr>
          <p:cNvPr id="23558" name="Picture 6" descr="L:\ART\CH13\F13-14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016" y="188640"/>
            <a:ext cx="3317875" cy="611006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530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b="24762"/>
          <a:stretch/>
        </p:blipFill>
        <p:spPr bwMode="auto">
          <a:xfrm>
            <a:off x="195263" y="290513"/>
            <a:ext cx="8753475" cy="472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082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-27902"/>
            <a:ext cx="8229600" cy="1584000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/>
              <a:t>Il complemento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47800"/>
            <a:ext cx="8534400" cy="502919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it-IT" dirty="0" smtClean="0"/>
          </a:p>
          <a:p>
            <a:endParaRPr lang="it-IT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323528" y="980728"/>
            <a:ext cx="8534400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 smtClean="0"/>
              <a:t>Indipendentemente dalla via che l’ha causata l’attivazione del complemento porta a:</a:t>
            </a:r>
          </a:p>
          <a:p>
            <a:endParaRPr lang="it-IT" sz="2400" dirty="0" smtClean="0"/>
          </a:p>
          <a:p>
            <a:r>
              <a:rPr lang="it-IT" sz="2400" dirty="0" smtClean="0"/>
              <a:t> </a:t>
            </a:r>
            <a:r>
              <a:rPr lang="it-IT" sz="2400" dirty="0" err="1" smtClean="0"/>
              <a:t>opsonizzazione</a:t>
            </a:r>
            <a:r>
              <a:rPr lang="it-IT" sz="2400" dirty="0" smtClean="0"/>
              <a:t> del patogeno (la fagocitosi è facilitata)</a:t>
            </a:r>
          </a:p>
          <a:p>
            <a:r>
              <a:rPr lang="it-IT" sz="2400" dirty="0" err="1" smtClean="0"/>
              <a:t>Chemotassi</a:t>
            </a:r>
            <a:r>
              <a:rPr lang="it-IT" sz="2400" dirty="0" smtClean="0"/>
              <a:t> delle cellule immunitarie verso l’area di infezione</a:t>
            </a:r>
          </a:p>
          <a:p>
            <a:r>
              <a:rPr lang="it-IT" sz="2400" dirty="0" smtClean="0"/>
              <a:t>Lisi del patogeno per formazione del complesso di attacco alla membrana MAC</a:t>
            </a:r>
          </a:p>
          <a:p>
            <a:r>
              <a:rPr lang="it-IT" sz="2400" dirty="0" smtClean="0"/>
              <a:t>Attivazione della risposta infiammatoria</a:t>
            </a:r>
          </a:p>
          <a:p>
            <a:endParaRPr lang="it-IT" sz="2400" dirty="0" smtClean="0"/>
          </a:p>
          <a:p>
            <a:endParaRPr lang="it-IT" sz="2400" dirty="0"/>
          </a:p>
          <a:p>
            <a:r>
              <a:rPr lang="it-IT" sz="2400" dirty="0" smtClean="0"/>
              <a:t>Il complemento difende dalle infezioni dovute a batteri piogeni, funge da ponte tra la risposta innata ed adattativa, consente la rimozione degli immunocomplessi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76320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451" y="-315416"/>
            <a:ext cx="8229600" cy="1584000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/>
              <a:t>Il complemento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47800"/>
            <a:ext cx="8534400" cy="502919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it-IT" dirty="0" smtClean="0"/>
          </a:p>
          <a:p>
            <a:endParaRPr lang="it-IT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323528" y="980728"/>
            <a:ext cx="8534400" cy="54726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 smtClean="0"/>
              <a:t>Le proteine che costituiscono il sistema del complemento sono più di trenta distribuite tra proteine plasmatiche  e proteine espresse sulla superficie cellulare.</a:t>
            </a:r>
          </a:p>
          <a:p>
            <a:r>
              <a:rPr lang="it-IT" sz="2400" dirty="0" smtClean="0"/>
              <a:t>L’attivazione del complemento procede secondo un meccanismo a cascata. Le proteine del complemento sono presenti come precursori inattivi in circolo.</a:t>
            </a:r>
          </a:p>
          <a:p>
            <a:endParaRPr lang="it-IT" sz="2400" dirty="0" smtClean="0"/>
          </a:p>
          <a:p>
            <a:r>
              <a:rPr lang="it-IT" sz="2400" dirty="0" smtClean="0"/>
              <a:t>Il sistema di attivazione a cascata è basato sull’attività </a:t>
            </a:r>
            <a:r>
              <a:rPr lang="it-IT" sz="2400" dirty="0" err="1" smtClean="0"/>
              <a:t>proteasica</a:t>
            </a:r>
            <a:r>
              <a:rPr lang="it-IT" sz="2400" dirty="0" smtClean="0"/>
              <a:t> dei suoi stessi membri che agiscono tagliando le altre proteine del sistema.</a:t>
            </a:r>
          </a:p>
          <a:p>
            <a:endParaRPr lang="it-IT" sz="2400" dirty="0" smtClean="0"/>
          </a:p>
          <a:p>
            <a:r>
              <a:rPr lang="it-IT" sz="2400" dirty="0" smtClean="0"/>
              <a:t>Tutte le vie di attivazione portano in ultima analisi alla formazione del complesso di attacco alla superficie del batterio MAC che determina la lisi del patogeno.</a:t>
            </a:r>
          </a:p>
          <a:p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12961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5928" y="-171400"/>
            <a:ext cx="8229600" cy="1584000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/>
              <a:t>Il complemento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47800"/>
            <a:ext cx="8534400" cy="502919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it-IT" dirty="0" smtClean="0"/>
          </a:p>
          <a:p>
            <a:endParaRPr lang="it-IT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323528" y="980728"/>
            <a:ext cx="8534400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endParaRPr lang="it-IT" sz="2400" dirty="0" smtClean="0"/>
          </a:p>
          <a:p>
            <a:r>
              <a:rPr lang="it-IT" sz="2400" dirty="0" smtClean="0"/>
              <a:t>Grazie all’attivazione del sistema si formano anche una serie di altre molecole con importati funzioni biologiche come i frammenti C3b e C4b che opsonizzano i microrganismi e i frammenti C3a, C4a e C5a noti anche come </a:t>
            </a:r>
            <a:r>
              <a:rPr lang="it-IT" sz="2400" dirty="0" err="1" smtClean="0"/>
              <a:t>anafilotossine</a:t>
            </a:r>
            <a:r>
              <a:rPr lang="it-IT" sz="2400" dirty="0" smtClean="0"/>
              <a:t> che attivano la risposta infiammatoria causando tra l’altro la chemiotassi delle cellule immunitarie al sito infiammatorio.</a:t>
            </a:r>
          </a:p>
          <a:p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181180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7922" y="188728"/>
            <a:ext cx="8229600" cy="1584000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/>
              <a:t>Il complemento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47800"/>
            <a:ext cx="8534400" cy="502919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it-IT" dirty="0" smtClean="0"/>
          </a:p>
          <a:p>
            <a:endParaRPr lang="it-IT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323528" y="980728"/>
            <a:ext cx="8534400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endParaRPr lang="it-IT" sz="2400" dirty="0" smtClean="0"/>
          </a:p>
          <a:p>
            <a:endParaRPr lang="it-IT" sz="2400" dirty="0" smtClean="0"/>
          </a:p>
          <a:p>
            <a:r>
              <a:rPr lang="it-IT" sz="2400" dirty="0" smtClean="0"/>
              <a:t>Nomenclatura:</a:t>
            </a:r>
            <a:endParaRPr lang="it-IT" sz="2400" dirty="0"/>
          </a:p>
          <a:p>
            <a:r>
              <a:rPr lang="it-IT" sz="2400" dirty="0" smtClean="0"/>
              <a:t>Le componenti del complemento inattive (zimogeni) sono indicate dalla lettera C seguita da numeri da 1 a 9. Il taglio proteolitico in genere determina la formazione di due frammenti il frammento a  è quello di dimensioni minori, che viene rilasciato in circolo, mentre il frammento b ha dimensioni maggiori e resta associato alla membrana del patogeno, esistono delle eccezioni a queste regole.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74864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0"/>
            <a:ext cx="7772400" cy="685800"/>
          </a:xfrm>
        </p:spPr>
        <p:txBody>
          <a:bodyPr/>
          <a:lstStyle/>
          <a:p>
            <a:pPr algn="l"/>
            <a:r>
              <a:rPr lang="it-IT" sz="3600" dirty="0" smtClean="0">
                <a:latin typeface="Calibri" panose="020F0502020204030204" pitchFamily="34" charset="0"/>
              </a:rPr>
              <a:t>La via classica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913284"/>
            <a:ext cx="4267200" cy="1143000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Stimolata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dalle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immunoglobuline</a:t>
            </a:r>
            <a:r>
              <a:rPr lang="en-US" sz="2400" dirty="0" smtClean="0">
                <a:latin typeface="Calibri" panose="020F0502020204030204" pitchFamily="34" charset="0"/>
              </a:rPr>
              <a:t> di </a:t>
            </a:r>
            <a:r>
              <a:rPr lang="en-US" sz="2400" dirty="0" err="1" smtClean="0">
                <a:latin typeface="Calibri" panose="020F0502020204030204" pitchFamily="34" charset="0"/>
              </a:rPr>
              <a:t>classe</a:t>
            </a:r>
            <a:r>
              <a:rPr lang="en-US" sz="2400" dirty="0" smtClean="0">
                <a:latin typeface="Calibri" panose="020F0502020204030204" pitchFamily="34" charset="0"/>
              </a:rPr>
              <a:t> M e G ( </a:t>
            </a:r>
            <a:r>
              <a:rPr lang="en-US" sz="2400" dirty="0" err="1" smtClean="0">
                <a:latin typeface="Calibri" panose="020F0502020204030204" pitchFamily="34" charset="0"/>
              </a:rPr>
              <a:t>sottoclassi</a:t>
            </a:r>
            <a:r>
              <a:rPr lang="en-US" sz="2400" dirty="0" smtClean="0">
                <a:latin typeface="Calibri" panose="020F0502020204030204" pitchFamily="34" charset="0"/>
              </a:rPr>
              <a:t> 1,2,3)</a:t>
            </a:r>
            <a:endParaRPr lang="en-US" sz="2000" dirty="0">
              <a:latin typeface="Calibri" panose="020F0502020204030204" pitchFamily="34" charset="0"/>
            </a:endParaRPr>
          </a:p>
        </p:txBody>
      </p:sp>
      <p:sp>
        <p:nvSpPr>
          <p:cNvPr id="12293" name="Rectangle 5"/>
          <p:cNvSpPr>
            <a:spLocks noGrp="1" noChangeArrowheads="1"/>
          </p:cNvSpPr>
          <p:nvPr>
            <p:ph sz="quarter" idx="3"/>
          </p:nvPr>
        </p:nvSpPr>
        <p:spPr>
          <a:xfrm>
            <a:off x="-17541" y="2057400"/>
            <a:ext cx="4267200" cy="4800600"/>
          </a:xfrm>
        </p:spPr>
        <p:txBody>
          <a:bodyPr>
            <a:normAutofit/>
          </a:bodyPr>
          <a:lstStyle/>
          <a:p>
            <a:pPr>
              <a:lnSpc>
                <a:spcPct val="75000"/>
              </a:lnSpc>
              <a:buFontTx/>
              <a:buNone/>
            </a:pPr>
            <a:endParaRPr lang="en-US" sz="2400" dirty="0" smtClean="0"/>
          </a:p>
          <a:p>
            <a:pPr>
              <a:lnSpc>
                <a:spcPct val="75000"/>
              </a:lnSpc>
              <a:buFontTx/>
              <a:buNone/>
            </a:pPr>
            <a:r>
              <a:rPr lang="en-US" sz="2400" dirty="0" smtClean="0"/>
              <a:t>La </a:t>
            </a:r>
            <a:r>
              <a:rPr lang="en-US" sz="2400" dirty="0" err="1" smtClean="0"/>
              <a:t>componente</a:t>
            </a:r>
            <a:r>
              <a:rPr lang="en-US" sz="2400" dirty="0" smtClean="0"/>
              <a:t> C1 del </a:t>
            </a:r>
            <a:r>
              <a:rPr lang="en-US" sz="2400" dirty="0" err="1" smtClean="0"/>
              <a:t>complemento</a:t>
            </a:r>
            <a:r>
              <a:rPr lang="en-US" sz="2400" dirty="0" smtClean="0"/>
              <a:t> è </a:t>
            </a:r>
            <a:r>
              <a:rPr lang="en-US" sz="2400" dirty="0" err="1" smtClean="0"/>
              <a:t>formata</a:t>
            </a:r>
            <a:r>
              <a:rPr lang="en-US" sz="2400" dirty="0" smtClean="0"/>
              <a:t> da </a:t>
            </a:r>
            <a:r>
              <a:rPr lang="en-US" sz="2400" dirty="0" err="1" smtClean="0"/>
              <a:t>varie</a:t>
            </a:r>
            <a:r>
              <a:rPr lang="en-US" sz="2400" dirty="0" smtClean="0"/>
              <a:t> </a:t>
            </a:r>
            <a:r>
              <a:rPr lang="en-US" sz="2400" dirty="0" err="1" smtClean="0"/>
              <a:t>subunità</a:t>
            </a:r>
            <a:r>
              <a:rPr lang="en-US" sz="2400" dirty="0" smtClean="0"/>
              <a:t>:</a:t>
            </a:r>
          </a:p>
          <a:p>
            <a:pPr>
              <a:lnSpc>
                <a:spcPct val="75000"/>
              </a:lnSpc>
              <a:buFontTx/>
              <a:buNone/>
            </a:pPr>
            <a:endParaRPr lang="en-US" sz="2400" dirty="0" smtClean="0"/>
          </a:p>
          <a:p>
            <a:pPr>
              <a:lnSpc>
                <a:spcPct val="75000"/>
              </a:lnSpc>
              <a:buFontTx/>
              <a:buNone/>
            </a:pPr>
            <a:r>
              <a:rPr lang="en-US" sz="2400" dirty="0" smtClean="0"/>
              <a:t>C1q è </a:t>
            </a:r>
            <a:r>
              <a:rPr lang="en-US" sz="2400" dirty="0" err="1" smtClean="0"/>
              <a:t>una</a:t>
            </a:r>
            <a:r>
              <a:rPr lang="en-US" sz="2400" dirty="0" smtClean="0"/>
              <a:t> </a:t>
            </a:r>
            <a:r>
              <a:rPr lang="en-US" sz="2400" dirty="0" err="1" smtClean="0"/>
              <a:t>grossa</a:t>
            </a:r>
            <a:r>
              <a:rPr lang="en-US" sz="2400" dirty="0" smtClean="0"/>
              <a:t> </a:t>
            </a:r>
            <a:r>
              <a:rPr lang="en-US" sz="2400" dirty="0" err="1" smtClean="0"/>
              <a:t>proteina</a:t>
            </a:r>
            <a:r>
              <a:rPr lang="en-US" sz="2400" dirty="0" smtClean="0"/>
              <a:t> </a:t>
            </a:r>
            <a:r>
              <a:rPr lang="en-US" sz="2400" dirty="0" err="1" smtClean="0"/>
              <a:t>fomata</a:t>
            </a:r>
            <a:r>
              <a:rPr lang="en-US" sz="2400" dirty="0" smtClean="0"/>
              <a:t> </a:t>
            </a:r>
            <a:r>
              <a:rPr lang="en-US" sz="2400" dirty="0" err="1" smtClean="0"/>
              <a:t>dall’associazione</a:t>
            </a:r>
            <a:r>
              <a:rPr lang="en-US" sz="2400" dirty="0" smtClean="0"/>
              <a:t> </a:t>
            </a:r>
            <a:r>
              <a:rPr lang="en-US" sz="2400" dirty="0" err="1" smtClean="0"/>
              <a:t>globulare</a:t>
            </a:r>
            <a:r>
              <a:rPr lang="en-US" sz="2400" dirty="0" smtClean="0"/>
              <a:t> di 18 </a:t>
            </a:r>
            <a:r>
              <a:rPr lang="en-US" sz="2400" dirty="0" err="1" smtClean="0"/>
              <a:t>peptidi</a:t>
            </a:r>
            <a:endParaRPr lang="en-US" sz="2400" dirty="0" smtClean="0"/>
          </a:p>
          <a:p>
            <a:pPr>
              <a:lnSpc>
                <a:spcPct val="75000"/>
              </a:lnSpc>
              <a:buFontTx/>
              <a:buNone/>
            </a:pPr>
            <a:endParaRPr lang="en-US" sz="2400" dirty="0" smtClean="0"/>
          </a:p>
          <a:p>
            <a:pPr>
              <a:lnSpc>
                <a:spcPct val="75000"/>
              </a:lnSpc>
              <a:buFontTx/>
              <a:buNone/>
            </a:pPr>
            <a:r>
              <a:rPr lang="it-IT" sz="2400" dirty="0" smtClean="0"/>
              <a:t>C1r e C1s sono proteine più piccole che associano al complesso C1q sotto forma di tetramero composto da due unita C1r e due unità C1q</a:t>
            </a:r>
            <a:endParaRPr lang="en-US" sz="2400" dirty="0"/>
          </a:p>
        </p:txBody>
      </p:sp>
      <p:pic>
        <p:nvPicPr>
          <p:cNvPr id="8" name="Picture 8" descr="L:\ART\CH13\F13-03E.GIF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476672"/>
            <a:ext cx="2717801" cy="2556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9" descr="L:\ART\CH13\F13-03D.GIF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3016"/>
            <a:ext cx="3575034" cy="24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11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7772400" cy="609600"/>
          </a:xfrm>
        </p:spPr>
        <p:txBody>
          <a:bodyPr>
            <a:normAutofit fontScale="90000"/>
          </a:bodyPr>
          <a:lstStyle/>
          <a:p>
            <a:pPr algn="l"/>
            <a:r>
              <a:rPr lang="it-IT" sz="3600" dirty="0" smtClean="0">
                <a:latin typeface="Arial" charset="0"/>
              </a:rPr>
              <a:t>La via classica</a:t>
            </a:r>
            <a:endParaRPr lang="en-US" sz="3600" dirty="0">
              <a:latin typeface="Arial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305800" cy="4876800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en-US" dirty="0" smtClean="0">
                <a:latin typeface="Arial" charset="0"/>
              </a:rPr>
              <a:t> </a:t>
            </a:r>
            <a:r>
              <a:rPr lang="en-US" sz="2200" dirty="0" err="1" smtClean="0">
                <a:cs typeface="Angsana New" panose="02020603050405020304" pitchFamily="18" charset="-34"/>
              </a:rPr>
              <a:t>il</a:t>
            </a:r>
            <a:r>
              <a:rPr lang="en-US" sz="2200" dirty="0" smtClean="0">
                <a:cs typeface="Angsana New" panose="02020603050405020304" pitchFamily="18" charset="-34"/>
              </a:rPr>
              <a:t> </a:t>
            </a:r>
            <a:r>
              <a:rPr lang="en-US" sz="2200" dirty="0" err="1" smtClean="0">
                <a:cs typeface="Angsana New" panose="02020603050405020304" pitchFamily="18" charset="-34"/>
              </a:rPr>
              <a:t>complesso</a:t>
            </a:r>
            <a:r>
              <a:rPr lang="en-US" sz="2200" dirty="0" smtClean="0">
                <a:cs typeface="Angsana New" panose="02020603050405020304" pitchFamily="18" charset="-34"/>
              </a:rPr>
              <a:t> C1qr</a:t>
            </a:r>
            <a:r>
              <a:rPr lang="en-US" sz="2200" baseline="-25000" dirty="0" smtClean="0">
                <a:cs typeface="Angsana New" panose="02020603050405020304" pitchFamily="18" charset="-34"/>
              </a:rPr>
              <a:t>2</a:t>
            </a:r>
            <a:r>
              <a:rPr lang="en-US" sz="2200" dirty="0" smtClean="0">
                <a:cs typeface="Angsana New" panose="02020603050405020304" pitchFamily="18" charset="-34"/>
              </a:rPr>
              <a:t>s</a:t>
            </a:r>
            <a:r>
              <a:rPr lang="en-US" sz="2200" baseline="-25000" dirty="0" smtClean="0">
                <a:cs typeface="Angsana New" panose="02020603050405020304" pitchFamily="18" charset="-34"/>
              </a:rPr>
              <a:t>2</a:t>
            </a:r>
            <a:r>
              <a:rPr lang="en-US" sz="2200" dirty="0" smtClean="0">
                <a:cs typeface="Angsana New" panose="02020603050405020304" pitchFamily="18" charset="-34"/>
              </a:rPr>
              <a:t>  </a:t>
            </a:r>
            <a:r>
              <a:rPr lang="en-US" sz="2200" dirty="0" err="1" smtClean="0">
                <a:cs typeface="Angsana New" panose="02020603050405020304" pitchFamily="18" charset="-34"/>
              </a:rPr>
              <a:t>lega</a:t>
            </a:r>
            <a:r>
              <a:rPr lang="en-US" sz="2200" dirty="0" smtClean="0">
                <a:cs typeface="Angsana New" panose="02020603050405020304" pitchFamily="18" charset="-34"/>
              </a:rPr>
              <a:t> due </a:t>
            </a:r>
            <a:r>
              <a:rPr lang="en-US" sz="2200" dirty="0" err="1" smtClean="0">
                <a:cs typeface="Angsana New" panose="02020603050405020304" pitchFamily="18" charset="-34"/>
              </a:rPr>
              <a:t>immunoglobuline</a:t>
            </a:r>
            <a:r>
              <a:rPr lang="en-US" sz="2200" dirty="0" smtClean="0">
                <a:cs typeface="Angsana New" panose="02020603050405020304" pitchFamily="18" charset="-34"/>
              </a:rPr>
              <a:t> </a:t>
            </a:r>
            <a:endParaRPr lang="en-US" sz="2200" dirty="0">
              <a:cs typeface="Angsana New" panose="02020603050405020304" pitchFamily="18" charset="-34"/>
            </a:endParaRPr>
          </a:p>
          <a:p>
            <a:pPr>
              <a:lnSpc>
                <a:spcPct val="80000"/>
              </a:lnSpc>
            </a:pPr>
            <a:endParaRPr lang="en-US" sz="2200" dirty="0">
              <a:cs typeface="Angsana New" panose="02020603050405020304" pitchFamily="18" charset="-34"/>
            </a:endParaRPr>
          </a:p>
          <a:p>
            <a:pPr lvl="1">
              <a:lnSpc>
                <a:spcPct val="80000"/>
              </a:lnSpc>
            </a:pPr>
            <a:r>
              <a:rPr lang="en-US" sz="2200" dirty="0" smtClean="0">
                <a:cs typeface="Angsana New" panose="02020603050405020304" pitchFamily="18" charset="-34"/>
              </a:rPr>
              <a:t> I </a:t>
            </a:r>
            <a:r>
              <a:rPr lang="en-US" sz="2200" dirty="0" err="1" smtClean="0">
                <a:cs typeface="Angsana New" panose="02020603050405020304" pitchFamily="18" charset="-34"/>
              </a:rPr>
              <a:t>siti</a:t>
            </a:r>
            <a:r>
              <a:rPr lang="en-US" sz="2200" dirty="0" smtClean="0">
                <a:cs typeface="Angsana New" panose="02020603050405020304" pitchFamily="18" charset="-34"/>
              </a:rPr>
              <a:t> di </a:t>
            </a:r>
            <a:r>
              <a:rPr lang="en-US" sz="2200" dirty="0" err="1" smtClean="0">
                <a:cs typeface="Angsana New" panose="02020603050405020304" pitchFamily="18" charset="-34"/>
              </a:rPr>
              <a:t>legame</a:t>
            </a:r>
            <a:r>
              <a:rPr lang="en-US" sz="2200" dirty="0" smtClean="0">
                <a:cs typeface="Angsana New" panose="02020603050405020304" pitchFamily="18" charset="-34"/>
              </a:rPr>
              <a:t> per </a:t>
            </a:r>
            <a:r>
              <a:rPr lang="en-US" sz="2200" dirty="0" err="1" smtClean="0">
                <a:cs typeface="Angsana New" panose="02020603050405020304" pitchFamily="18" charset="-34"/>
              </a:rPr>
              <a:t>il</a:t>
            </a:r>
            <a:r>
              <a:rPr lang="en-US" sz="2200" dirty="0" smtClean="0">
                <a:cs typeface="Angsana New" panose="02020603050405020304" pitchFamily="18" charset="-34"/>
              </a:rPr>
              <a:t> </a:t>
            </a:r>
            <a:r>
              <a:rPr lang="en-US" sz="2200" dirty="0" err="1" smtClean="0">
                <a:cs typeface="Angsana New" panose="02020603050405020304" pitchFamily="18" charset="-34"/>
              </a:rPr>
              <a:t>complemento</a:t>
            </a:r>
            <a:r>
              <a:rPr lang="en-US" sz="2200" dirty="0" smtClean="0">
                <a:cs typeface="Angsana New" panose="02020603050405020304" pitchFamily="18" charset="-34"/>
              </a:rPr>
              <a:t> </a:t>
            </a:r>
            <a:r>
              <a:rPr lang="en-US" sz="2200" dirty="0" err="1" smtClean="0">
                <a:cs typeface="Angsana New" panose="02020603050405020304" pitchFamily="18" charset="-34"/>
              </a:rPr>
              <a:t>delle</a:t>
            </a:r>
            <a:r>
              <a:rPr lang="en-US" sz="2200" dirty="0" smtClean="0">
                <a:cs typeface="Angsana New" panose="02020603050405020304" pitchFamily="18" charset="-34"/>
              </a:rPr>
              <a:t> </a:t>
            </a:r>
            <a:r>
              <a:rPr lang="en-US" sz="2200" dirty="0" err="1" smtClean="0">
                <a:cs typeface="Angsana New" panose="02020603050405020304" pitchFamily="18" charset="-34"/>
              </a:rPr>
              <a:t>IgM</a:t>
            </a:r>
            <a:r>
              <a:rPr lang="en-US" sz="2200" dirty="0" smtClean="0">
                <a:cs typeface="Angsana New" panose="02020603050405020304" pitchFamily="18" charset="-34"/>
              </a:rPr>
              <a:t> </a:t>
            </a:r>
            <a:r>
              <a:rPr lang="en-US" sz="2200" dirty="0" err="1" smtClean="0">
                <a:cs typeface="Angsana New" panose="02020603050405020304" pitchFamily="18" charset="-34"/>
              </a:rPr>
              <a:t>circolanti</a:t>
            </a:r>
            <a:r>
              <a:rPr lang="en-US" sz="2200" dirty="0" smtClean="0">
                <a:cs typeface="Angsana New" panose="02020603050405020304" pitchFamily="18" charset="-34"/>
              </a:rPr>
              <a:t> </a:t>
            </a:r>
            <a:r>
              <a:rPr lang="en-US" sz="2200" dirty="0" err="1" smtClean="0">
                <a:cs typeface="Angsana New" panose="02020603050405020304" pitchFamily="18" charset="-34"/>
              </a:rPr>
              <a:t>sono</a:t>
            </a:r>
            <a:r>
              <a:rPr lang="en-US" sz="2200" dirty="0" smtClean="0">
                <a:cs typeface="Angsana New" panose="02020603050405020304" pitchFamily="18" charset="-34"/>
              </a:rPr>
              <a:t> </a:t>
            </a:r>
            <a:r>
              <a:rPr lang="en-US" sz="2200" dirty="0" err="1" smtClean="0">
                <a:cs typeface="Angsana New" panose="02020603050405020304" pitchFamily="18" charset="-34"/>
              </a:rPr>
              <a:t>troppo</a:t>
            </a:r>
            <a:r>
              <a:rPr lang="en-US" sz="2200" dirty="0" smtClean="0">
                <a:cs typeface="Angsana New" panose="02020603050405020304" pitchFamily="18" charset="-34"/>
              </a:rPr>
              <a:t> </a:t>
            </a:r>
            <a:r>
              <a:rPr lang="en-US" sz="2200" dirty="0" err="1" smtClean="0">
                <a:cs typeface="Angsana New" panose="02020603050405020304" pitchFamily="18" charset="-34"/>
              </a:rPr>
              <a:t>distanti</a:t>
            </a:r>
            <a:r>
              <a:rPr lang="en-US" sz="2200" dirty="0" smtClean="0">
                <a:cs typeface="Angsana New" panose="02020603050405020304" pitchFamily="18" charset="-34"/>
              </a:rPr>
              <a:t> </a:t>
            </a:r>
            <a:r>
              <a:rPr lang="en-US" sz="2200" dirty="0" err="1" smtClean="0">
                <a:cs typeface="Angsana New" panose="02020603050405020304" pitchFamily="18" charset="-34"/>
              </a:rPr>
              <a:t>tra</a:t>
            </a:r>
            <a:r>
              <a:rPr lang="en-US" sz="2200" dirty="0" smtClean="0">
                <a:cs typeface="Angsana New" panose="02020603050405020304" pitchFamily="18" charset="-34"/>
              </a:rPr>
              <a:t> di </a:t>
            </a:r>
            <a:r>
              <a:rPr lang="en-US" sz="2200" dirty="0" err="1" smtClean="0">
                <a:cs typeface="Angsana New" panose="02020603050405020304" pitchFamily="18" charset="-34"/>
              </a:rPr>
              <a:t>loro</a:t>
            </a:r>
            <a:r>
              <a:rPr lang="en-US" sz="2200" dirty="0" smtClean="0">
                <a:cs typeface="Angsana New" panose="02020603050405020304" pitchFamily="18" charset="-34"/>
              </a:rPr>
              <a:t> per </a:t>
            </a:r>
            <a:r>
              <a:rPr lang="en-US" sz="2200" dirty="0" err="1" smtClean="0">
                <a:cs typeface="Angsana New" panose="02020603050405020304" pitchFamily="18" charset="-34"/>
              </a:rPr>
              <a:t>permetterne</a:t>
            </a:r>
            <a:r>
              <a:rPr lang="en-US" sz="2200" dirty="0" smtClean="0">
                <a:cs typeface="Angsana New" panose="02020603050405020304" pitchFamily="18" charset="-34"/>
              </a:rPr>
              <a:t> </a:t>
            </a:r>
            <a:r>
              <a:rPr lang="en-US" sz="2200" dirty="0" err="1" smtClean="0">
                <a:cs typeface="Angsana New" panose="02020603050405020304" pitchFamily="18" charset="-34"/>
              </a:rPr>
              <a:t>il</a:t>
            </a:r>
            <a:r>
              <a:rPr lang="en-US" sz="2200" dirty="0" smtClean="0">
                <a:cs typeface="Angsana New" panose="02020603050405020304" pitchFamily="18" charset="-34"/>
              </a:rPr>
              <a:t> </a:t>
            </a:r>
            <a:r>
              <a:rPr lang="en-US" sz="2200" dirty="0" err="1" smtClean="0">
                <a:cs typeface="Angsana New" panose="02020603050405020304" pitchFamily="18" charset="-34"/>
              </a:rPr>
              <a:t>legame</a:t>
            </a:r>
            <a:r>
              <a:rPr lang="en-US" sz="2200" dirty="0" smtClean="0">
                <a:cs typeface="Angsana New" panose="02020603050405020304" pitchFamily="18" charset="-34"/>
              </a:rPr>
              <a:t> al </a:t>
            </a:r>
            <a:r>
              <a:rPr lang="en-US" sz="2200" dirty="0" err="1" smtClean="0">
                <a:cs typeface="Angsana New" panose="02020603050405020304" pitchFamily="18" charset="-34"/>
              </a:rPr>
              <a:t>complesso</a:t>
            </a:r>
            <a:r>
              <a:rPr lang="en-US" sz="2200" dirty="0" smtClean="0">
                <a:cs typeface="Angsana New" panose="02020603050405020304" pitchFamily="18" charset="-34"/>
              </a:rPr>
              <a:t> C1qr2s2.</a:t>
            </a:r>
          </a:p>
          <a:p>
            <a:pPr lvl="1">
              <a:lnSpc>
                <a:spcPct val="80000"/>
              </a:lnSpc>
            </a:pPr>
            <a:endParaRPr lang="it-IT" sz="2200" dirty="0">
              <a:cs typeface="Angsana New" panose="02020603050405020304" pitchFamily="18" charset="-34"/>
            </a:endParaRPr>
          </a:p>
          <a:p>
            <a:pPr lvl="1">
              <a:lnSpc>
                <a:spcPct val="80000"/>
              </a:lnSpc>
            </a:pPr>
            <a:r>
              <a:rPr lang="it-IT" sz="2200" dirty="0" smtClean="0">
                <a:cs typeface="Angsana New" panose="02020603050405020304" pitchFamily="18" charset="-34"/>
              </a:rPr>
              <a:t>Solo quando le </a:t>
            </a:r>
            <a:r>
              <a:rPr lang="it-IT" sz="2200" dirty="0" err="1" smtClean="0">
                <a:cs typeface="Angsana New" panose="02020603050405020304" pitchFamily="18" charset="-34"/>
              </a:rPr>
              <a:t>IgM</a:t>
            </a:r>
            <a:r>
              <a:rPr lang="it-IT" sz="2200" dirty="0" smtClean="0">
                <a:cs typeface="Angsana New" panose="02020603050405020304" pitchFamily="18" charset="-34"/>
              </a:rPr>
              <a:t> legano un antigene sulla superfice di un patogeno subiscono un cambio conformazionale che permette loro di legare il complemento.</a:t>
            </a:r>
          </a:p>
          <a:p>
            <a:pPr lvl="1">
              <a:lnSpc>
                <a:spcPct val="80000"/>
              </a:lnSpc>
            </a:pPr>
            <a:endParaRPr lang="it-IT" sz="2200" dirty="0" smtClean="0">
              <a:cs typeface="Angsana New" panose="02020603050405020304" pitchFamily="18" charset="-34"/>
            </a:endParaRPr>
          </a:p>
          <a:p>
            <a:pPr lvl="1">
              <a:lnSpc>
                <a:spcPct val="80000"/>
              </a:lnSpc>
            </a:pPr>
            <a:r>
              <a:rPr lang="it-IT" sz="2200" dirty="0" smtClean="0">
                <a:cs typeface="Angsana New" panose="02020603050405020304" pitchFamily="18" charset="-34"/>
              </a:rPr>
              <a:t>Anche la concentrazione delle </a:t>
            </a:r>
            <a:r>
              <a:rPr lang="it-IT" sz="2200" dirty="0" err="1" smtClean="0">
                <a:cs typeface="Angsana New" panose="02020603050405020304" pitchFamily="18" charset="-34"/>
              </a:rPr>
              <a:t>IgG</a:t>
            </a:r>
            <a:r>
              <a:rPr lang="it-IT" sz="2200" dirty="0" smtClean="0">
                <a:cs typeface="Angsana New" panose="02020603050405020304" pitchFamily="18" charset="-34"/>
              </a:rPr>
              <a:t> che interagiscono con l’antigene deve essere abbastanza elevata per permettere il legame col complesso C1</a:t>
            </a:r>
          </a:p>
          <a:p>
            <a:pPr lvl="1">
              <a:lnSpc>
                <a:spcPct val="80000"/>
              </a:lnSpc>
            </a:pPr>
            <a:endParaRPr lang="it-IT" sz="2200" dirty="0">
              <a:cs typeface="Angsana New" panose="02020603050405020304" pitchFamily="18" charset="-34"/>
            </a:endParaRPr>
          </a:p>
          <a:p>
            <a:pPr lvl="1">
              <a:lnSpc>
                <a:spcPct val="80000"/>
              </a:lnSpc>
            </a:pPr>
            <a:r>
              <a:rPr lang="it-IT" sz="2200" dirty="0" smtClean="0">
                <a:cs typeface="Angsana New" panose="02020603050405020304" pitchFamily="18" charset="-34"/>
              </a:rPr>
              <a:t>Quando il complesso C1qr2s2 si lega ad un numero sufficiente di Immunoglobuline si innesca un processo catalitico che lo rende in grado di scindere  le successive componenti del complemento C2 e C4</a:t>
            </a:r>
            <a:endParaRPr lang="en-US" sz="2200" dirty="0" smtClean="0">
              <a:cs typeface="Angsana New" panose="02020603050405020304" pitchFamily="18" charset="-34"/>
            </a:endParaRPr>
          </a:p>
          <a:p>
            <a:pPr lvl="1">
              <a:lnSpc>
                <a:spcPct val="80000"/>
              </a:lnSpc>
            </a:pP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66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533400"/>
          </a:xfrm>
        </p:spPr>
        <p:txBody>
          <a:bodyPr>
            <a:normAutofit fontScale="90000"/>
          </a:bodyPr>
          <a:lstStyle/>
          <a:p>
            <a:pPr algn="l"/>
            <a:r>
              <a:rPr lang="it-IT" sz="3600" dirty="0" smtClean="0">
                <a:latin typeface="Arial" charset="0"/>
              </a:rPr>
              <a:t>La via classica</a:t>
            </a:r>
            <a:endParaRPr lang="en-US" sz="3600" dirty="0">
              <a:latin typeface="Arial" charset="0"/>
            </a:endParaRPr>
          </a:p>
        </p:txBody>
      </p:sp>
      <p:pic>
        <p:nvPicPr>
          <p:cNvPr id="16387" name="Picture 3" descr="L:\ART\CH13\F13-05A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2" r="8836"/>
          <a:stretch/>
        </p:blipFill>
        <p:spPr bwMode="auto">
          <a:xfrm>
            <a:off x="204716" y="590550"/>
            <a:ext cx="4776717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L:\ART\CH13\F13-05B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2"/>
          <a:stretch/>
        </p:blipFill>
        <p:spPr bwMode="auto">
          <a:xfrm>
            <a:off x="4211960" y="3114675"/>
            <a:ext cx="4764206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-13254" y="3717032"/>
            <a:ext cx="419858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Il complesso C4bC2a forma la C3</a:t>
            </a:r>
          </a:p>
          <a:p>
            <a:r>
              <a:rPr lang="it-IT" dirty="0" err="1"/>
              <a:t>c</a:t>
            </a:r>
            <a:r>
              <a:rPr lang="it-IT" dirty="0" err="1" smtClean="0"/>
              <a:t>onvertasi</a:t>
            </a:r>
            <a:r>
              <a:rPr lang="it-IT" dirty="0" smtClean="0"/>
              <a:t> della via classica enzima </a:t>
            </a:r>
          </a:p>
          <a:p>
            <a:r>
              <a:rPr lang="it-IT" dirty="0" smtClean="0"/>
              <a:t>centrale della cascata</a:t>
            </a:r>
          </a:p>
          <a:p>
            <a:endParaRPr lang="it-IT" dirty="0"/>
          </a:p>
          <a:p>
            <a:r>
              <a:rPr lang="it-IT" dirty="0" smtClean="0"/>
              <a:t>C4a viene rilasciata in circolo mentre la</a:t>
            </a:r>
          </a:p>
          <a:p>
            <a:r>
              <a:rPr lang="it-IT" dirty="0" smtClean="0"/>
              <a:t>C3 </a:t>
            </a:r>
            <a:r>
              <a:rPr lang="it-IT" dirty="0" err="1" smtClean="0"/>
              <a:t>convertasi</a:t>
            </a:r>
            <a:r>
              <a:rPr lang="it-IT" dirty="0" smtClean="0"/>
              <a:t> resta adesa alla</a:t>
            </a:r>
          </a:p>
          <a:p>
            <a:r>
              <a:rPr lang="it-IT" dirty="0" smtClean="0"/>
              <a:t> superficie del patogeno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38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1528</TotalTime>
  <Words>1026</Words>
  <Application>Microsoft Office PowerPoint</Application>
  <PresentationFormat>Presentazione su schermo (4:3)</PresentationFormat>
  <Paragraphs>128</Paragraphs>
  <Slides>25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2" baseType="lpstr">
      <vt:lpstr>Angsana New</vt:lpstr>
      <vt:lpstr>Arial</vt:lpstr>
      <vt:lpstr>Calibri</vt:lpstr>
      <vt:lpstr>Chaparral Pro</vt:lpstr>
      <vt:lpstr>Wingdings</vt:lpstr>
      <vt:lpstr>Tema di Office</vt:lpstr>
      <vt:lpstr>CorelPhotoPaint.Image.6</vt:lpstr>
      <vt:lpstr>Il sistema del  complemento</vt:lpstr>
      <vt:lpstr>Il complemento</vt:lpstr>
      <vt:lpstr>Il complemento</vt:lpstr>
      <vt:lpstr>Il complemento</vt:lpstr>
      <vt:lpstr>Il complemento</vt:lpstr>
      <vt:lpstr>Il complemento</vt:lpstr>
      <vt:lpstr>La via classica</vt:lpstr>
      <vt:lpstr>La via classica</vt:lpstr>
      <vt:lpstr>La via classica</vt:lpstr>
      <vt:lpstr>La via classica</vt:lpstr>
      <vt:lpstr>Presentazione standard di PowerPoint</vt:lpstr>
      <vt:lpstr>Presentazione standard di PowerPoint</vt:lpstr>
      <vt:lpstr>La via lectinica</vt:lpstr>
      <vt:lpstr>Presentazione standard di PowerPoint</vt:lpstr>
      <vt:lpstr>La via alternativa</vt:lpstr>
      <vt:lpstr>La via alternativa</vt:lpstr>
      <vt:lpstr>La via alternativa</vt:lpstr>
      <vt:lpstr>Presentazione standard di PowerPoint</vt:lpstr>
      <vt:lpstr>Il complemento</vt:lpstr>
      <vt:lpstr>Presentazione standard di PowerPoint</vt:lpstr>
      <vt:lpstr>Presentazione standard di PowerPoint</vt:lpstr>
      <vt:lpstr> La funzione di C3 è centrale </vt:lpstr>
      <vt:lpstr>C3b può legarsi ai batteri facilitandone la fagocitosi (opsonizzazione).</vt:lpstr>
      <vt:lpstr>Ruolo del complemento nella rimozione degli immunocomplessi</vt:lpstr>
      <vt:lpstr>Presentazione standard di PowerPoint</vt:lpstr>
    </vt:vector>
  </TitlesOfParts>
  <Company>Universita' degli Studi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Elena Adinolfi</dc:creator>
  <cp:lastModifiedBy>Patologia</cp:lastModifiedBy>
  <cp:revision>62</cp:revision>
  <dcterms:created xsi:type="dcterms:W3CDTF">2012-03-02T15:53:06Z</dcterms:created>
  <dcterms:modified xsi:type="dcterms:W3CDTF">2020-03-24T09:19:57Z</dcterms:modified>
</cp:coreProperties>
</file>