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70" r:id="rId4"/>
    <p:sldId id="290" r:id="rId5"/>
    <p:sldId id="291" r:id="rId6"/>
    <p:sldId id="296" r:id="rId7"/>
    <p:sldId id="297" r:id="rId8"/>
    <p:sldId id="298" r:id="rId9"/>
    <p:sldId id="299" r:id="rId10"/>
    <p:sldId id="300" r:id="rId11"/>
    <p:sldId id="264" r:id="rId12"/>
    <p:sldId id="294" r:id="rId13"/>
    <p:sldId id="280" r:id="rId14"/>
    <p:sldId id="295" r:id="rId15"/>
    <p:sldId id="301" r:id="rId16"/>
    <p:sldId id="302" r:id="rId17"/>
    <p:sldId id="303" r:id="rId18"/>
    <p:sldId id="261" r:id="rId19"/>
    <p:sldId id="259" r:id="rId20"/>
    <p:sldId id="263" r:id="rId21"/>
    <p:sldId id="307" r:id="rId22"/>
    <p:sldId id="304" r:id="rId23"/>
    <p:sldId id="283" r:id="rId24"/>
    <p:sldId id="306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8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3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01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C554B0-17FA-469A-B54A-3FEA94FE35F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3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865B94-13CA-429A-8327-1F82CA0C8D3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C47CF9-CA95-4D3A-8F17-F1A3F666C39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9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9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0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4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2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7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F5B9-2AA6-43D7-A3D0-39A995FFC60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3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sistema del  complemento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Adinolfi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 smtClean="0">
                <a:latin typeface="Arial" charset="0"/>
              </a:rPr>
              <a:t>La via classica</a:t>
            </a:r>
            <a:endParaRPr lang="en-US" sz="3600" dirty="0">
              <a:latin typeface="Arial" charset="0"/>
            </a:endParaRPr>
          </a:p>
        </p:txBody>
      </p:sp>
      <p:pic>
        <p:nvPicPr>
          <p:cNvPr id="17413" name="Picture 5" descr="L:\ART\CH13\F13-05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360863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L:\ART\CH13\F13-05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24200"/>
            <a:ext cx="4819650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02342" y="763858"/>
            <a:ext cx="41985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C3 </a:t>
            </a:r>
            <a:r>
              <a:rPr lang="it-IT" dirty="0" err="1" smtClean="0"/>
              <a:t>convertasi</a:t>
            </a:r>
            <a:r>
              <a:rPr lang="it-IT" dirty="0" smtClean="0"/>
              <a:t> taglia il componente </a:t>
            </a:r>
          </a:p>
          <a:p>
            <a:r>
              <a:rPr lang="it-IT" dirty="0" smtClean="0"/>
              <a:t>C3 del complemento liberando </a:t>
            </a:r>
          </a:p>
          <a:p>
            <a:r>
              <a:rPr lang="it-IT" dirty="0" smtClean="0"/>
              <a:t>l’</a:t>
            </a:r>
            <a:r>
              <a:rPr lang="it-IT" dirty="0" err="1" smtClean="0"/>
              <a:t>anafilotossina</a:t>
            </a:r>
            <a:r>
              <a:rPr lang="it-IT" dirty="0" smtClean="0"/>
              <a:t> C3a e il frammento C3b</a:t>
            </a:r>
          </a:p>
          <a:p>
            <a:r>
              <a:rPr lang="it-IT" dirty="0" smtClean="0"/>
              <a:t>Che può a sua volta associare alla C3</a:t>
            </a:r>
          </a:p>
          <a:p>
            <a:r>
              <a:rPr lang="it-IT" dirty="0" err="1"/>
              <a:t>c</a:t>
            </a:r>
            <a:r>
              <a:rPr lang="it-IT" dirty="0" err="1" smtClean="0"/>
              <a:t>onvertasi</a:t>
            </a:r>
            <a:r>
              <a:rPr lang="it-IT" dirty="0" smtClean="0"/>
              <a:t> trasformandola in</a:t>
            </a:r>
          </a:p>
          <a:p>
            <a:r>
              <a:rPr lang="it-IT" dirty="0" smtClean="0"/>
              <a:t> C3-C5 </a:t>
            </a:r>
            <a:r>
              <a:rPr lang="it-IT" dirty="0" err="1" smtClean="0"/>
              <a:t>convertasi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8597" y="4293096"/>
            <a:ext cx="41729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C3- C5 </a:t>
            </a:r>
            <a:r>
              <a:rPr lang="it-IT" dirty="0" err="1" smtClean="0"/>
              <a:t>convertasi</a:t>
            </a:r>
            <a:r>
              <a:rPr lang="it-IT" dirty="0" smtClean="0"/>
              <a:t> taglia  altre </a:t>
            </a:r>
          </a:p>
          <a:p>
            <a:r>
              <a:rPr lang="it-IT" dirty="0" smtClean="0"/>
              <a:t>molecole di C3 che si depositano sulla</a:t>
            </a:r>
          </a:p>
          <a:p>
            <a:r>
              <a:rPr lang="it-IT" dirty="0" smtClean="0"/>
              <a:t>superficie batterica opsonizzandola ma</a:t>
            </a:r>
          </a:p>
          <a:p>
            <a:r>
              <a:rPr lang="it-IT" dirty="0" smtClean="0"/>
              <a:t>Anche la componete C5 in C5a, </a:t>
            </a:r>
          </a:p>
          <a:p>
            <a:r>
              <a:rPr lang="it-IT" dirty="0" smtClean="0"/>
              <a:t>altra </a:t>
            </a:r>
            <a:r>
              <a:rPr lang="it-IT" dirty="0" err="1" smtClean="0"/>
              <a:t>anafilotossina</a:t>
            </a:r>
            <a:r>
              <a:rPr lang="it-IT" dirty="0" smtClean="0"/>
              <a:t> rilasciata </a:t>
            </a:r>
          </a:p>
          <a:p>
            <a:r>
              <a:rPr lang="it-IT" dirty="0" smtClean="0"/>
              <a:t>in circolo è C5b che è la componente</a:t>
            </a:r>
          </a:p>
          <a:p>
            <a:r>
              <a:rPr lang="it-IT" dirty="0"/>
              <a:t>d</a:t>
            </a:r>
            <a:r>
              <a:rPr lang="it-IT" dirty="0" smtClean="0"/>
              <a:t>i partenza per la formazione del</a:t>
            </a:r>
          </a:p>
          <a:p>
            <a:r>
              <a:rPr lang="it-IT" dirty="0" smtClean="0"/>
              <a:t>Complesso di attacco alla membrana</a:t>
            </a:r>
          </a:p>
          <a:p>
            <a:r>
              <a:rPr lang="it-IT" dirty="0" smtClean="0"/>
              <a:t> MAC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95435_05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76200"/>
            <a:ext cx="3652837" cy="6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98" y="234000"/>
            <a:ext cx="5714278" cy="66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5075892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cellula si </a:t>
            </a:r>
          </a:p>
          <a:p>
            <a:r>
              <a:rPr lang="it-IT" dirty="0" smtClean="0"/>
              <a:t>rigonfia  e va </a:t>
            </a:r>
          </a:p>
          <a:p>
            <a:r>
              <a:rPr lang="it-IT" dirty="0" smtClean="0"/>
              <a:t>incontro alla </a:t>
            </a:r>
          </a:p>
          <a:p>
            <a:r>
              <a:rPr lang="it-IT" dirty="0" smtClean="0"/>
              <a:t>necrosi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26727" y="5301208"/>
            <a:ext cx="3168352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complesso cilindrico MAC si inserisce sulla membrana della cellula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26727" y="2420888"/>
            <a:ext cx="198409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C3 </a:t>
            </a:r>
            <a:r>
              <a:rPr lang="it-IT" dirty="0" err="1" smtClean="0">
                <a:solidFill>
                  <a:schemeClr val="bg1"/>
                </a:solidFill>
              </a:rPr>
              <a:t>convertasi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24212" y="4293096"/>
            <a:ext cx="198409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C5 </a:t>
            </a:r>
            <a:r>
              <a:rPr lang="it-IT" dirty="0" err="1" smtClean="0">
                <a:solidFill>
                  <a:schemeClr val="bg1"/>
                </a:solidFill>
              </a:rPr>
              <a:t>convertasi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1268760"/>
            <a:ext cx="198409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Anticorpo </a:t>
            </a:r>
            <a:r>
              <a:rPr lang="it-IT" dirty="0" err="1" smtClean="0">
                <a:solidFill>
                  <a:schemeClr val="bg1"/>
                </a:solidFill>
              </a:rPr>
              <a:t>IgM</a:t>
            </a:r>
            <a:r>
              <a:rPr lang="it-IT" dirty="0" smtClean="0">
                <a:solidFill>
                  <a:schemeClr val="bg1"/>
                </a:solidFill>
              </a:rPr>
              <a:t> o almeno 2 </a:t>
            </a:r>
            <a:r>
              <a:rPr lang="it-IT" dirty="0" err="1" smtClean="0">
                <a:solidFill>
                  <a:schemeClr val="bg1"/>
                </a:solidFill>
              </a:rPr>
              <a:t>IgG</a:t>
            </a:r>
            <a:endParaRPr lang="it-IT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 smtClean="0">
                <a:latin typeface="Arial" charset="0"/>
              </a:rPr>
              <a:t>La via </a:t>
            </a:r>
            <a:r>
              <a:rPr lang="it-IT" sz="3600" dirty="0" err="1" smtClean="0">
                <a:latin typeface="Arial" charset="0"/>
              </a:rPr>
              <a:t>lectinica</a:t>
            </a:r>
            <a:endParaRPr lang="en-US" sz="3600" dirty="0"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53244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Le </a:t>
            </a:r>
            <a:r>
              <a:rPr lang="en-US" sz="2000" dirty="0" err="1" smtClean="0">
                <a:latin typeface="Arial" charset="0"/>
              </a:rPr>
              <a:t>lectine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sono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proteine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che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legano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carboidrati</a:t>
            </a:r>
            <a:endParaRPr lang="en-US" sz="2000" dirty="0">
              <a:latin typeface="Arial" charset="0"/>
            </a:endParaRPr>
          </a:p>
          <a:p>
            <a:pPr>
              <a:lnSpc>
                <a:spcPct val="5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</a:t>
            </a:r>
            <a:r>
              <a:rPr lang="en-US" sz="2000" dirty="0" err="1" smtClean="0">
                <a:latin typeface="Arial" charset="0"/>
              </a:rPr>
              <a:t>olti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batteri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presentano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residui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dello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zucchero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mannosio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sulla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loro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superficie</a:t>
            </a:r>
            <a:r>
              <a:rPr lang="en-US" sz="2000" dirty="0" smtClean="0">
                <a:latin typeface="Arial" charset="0"/>
              </a:rPr>
              <a:t>. La mannose binding </a:t>
            </a:r>
            <a:r>
              <a:rPr lang="en-US" sz="2000" dirty="0" err="1" smtClean="0">
                <a:latin typeface="Arial" charset="0"/>
              </a:rPr>
              <a:t>lectin</a:t>
            </a:r>
            <a:r>
              <a:rPr lang="en-US" sz="2000" dirty="0" smtClean="0">
                <a:latin typeface="Arial" charset="0"/>
              </a:rPr>
              <a:t> (MBL) è </a:t>
            </a:r>
            <a:r>
              <a:rPr lang="en-US" sz="2000" dirty="0" err="1" smtClean="0">
                <a:latin typeface="Arial" charset="0"/>
              </a:rPr>
              <a:t>una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proteina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circolante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che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appartiene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alla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famiglia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delle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lectine</a:t>
            </a:r>
            <a:r>
              <a:rPr lang="en-US" sz="2000" dirty="0" smtClean="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it-IT" sz="20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it-IT" sz="2000" dirty="0" smtClean="0">
                <a:latin typeface="Arial" charset="0"/>
              </a:rPr>
              <a:t>La </a:t>
            </a:r>
            <a:r>
              <a:rPr lang="it-IT" sz="2000" dirty="0" err="1" smtClean="0">
                <a:latin typeface="Arial" charset="0"/>
              </a:rPr>
              <a:t>lectina</a:t>
            </a:r>
            <a:r>
              <a:rPr lang="it-IT" sz="2000" dirty="0" smtClean="0">
                <a:latin typeface="Arial" charset="0"/>
              </a:rPr>
              <a:t> legante il mannosio può mimare il legame di una </a:t>
            </a:r>
            <a:r>
              <a:rPr lang="it-IT" sz="2000" dirty="0" err="1" smtClean="0">
                <a:latin typeface="Arial" charset="0"/>
              </a:rPr>
              <a:t>IgM</a:t>
            </a:r>
            <a:r>
              <a:rPr lang="it-IT" sz="2000" dirty="0" smtClean="0">
                <a:latin typeface="Arial" charset="0"/>
              </a:rPr>
              <a:t> sulla superfice del patogeno e attivare la cascata complementare</a:t>
            </a:r>
          </a:p>
        </p:txBody>
      </p:sp>
    </p:spTree>
    <p:extLst>
      <p:ext uri="{BB962C8B-B14F-4D97-AF65-F5344CB8AC3E}">
        <p14:creationId xmlns:p14="http://schemas.microsoft.com/office/powerpoint/2010/main" val="29019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143000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pPr algn="l"/>
            <a:r>
              <a:rPr lang="it-IT" sz="3600" dirty="0" smtClean="0">
                <a:latin typeface="Arial" charset="0"/>
              </a:rPr>
              <a:t>La via alternativa</a:t>
            </a:r>
            <a:endParaRPr lang="en-US" sz="3600" dirty="0">
              <a:latin typeface="Arial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84532" y="815103"/>
            <a:ext cx="56388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800" dirty="0">
                <a:latin typeface="Arial" charset="0"/>
              </a:rPr>
              <a:t> </a:t>
            </a:r>
            <a:r>
              <a:rPr lang="it-IT" sz="2800" dirty="0" smtClean="0">
                <a:latin typeface="Arial" charset="0"/>
              </a:rPr>
              <a:t>Il C3 è un elemento centrale della cascata del complemento</a:t>
            </a:r>
            <a:endParaRPr lang="en-US" sz="28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 E’ </a:t>
            </a:r>
            <a:r>
              <a:rPr lang="en-US" sz="2400" dirty="0" err="1" smtClean="0">
                <a:latin typeface="Arial" charset="0"/>
              </a:rPr>
              <a:t>presente</a:t>
            </a:r>
            <a:r>
              <a:rPr lang="en-US" sz="2400" dirty="0" smtClean="0">
                <a:latin typeface="Arial" charset="0"/>
              </a:rPr>
              <a:t> in </a:t>
            </a:r>
            <a:r>
              <a:rPr lang="en-US" sz="2400" dirty="0" err="1" smtClean="0">
                <a:latin typeface="Arial" charset="0"/>
              </a:rPr>
              <a:t>circolo</a:t>
            </a:r>
            <a:r>
              <a:rPr lang="en-US" sz="2400" dirty="0" smtClean="0">
                <a:latin typeface="Arial" charset="0"/>
              </a:rPr>
              <a:t> ad elevate </a:t>
            </a:r>
            <a:r>
              <a:rPr lang="en-US" sz="2400" dirty="0" err="1" smtClean="0">
                <a:latin typeface="Arial" charset="0"/>
              </a:rPr>
              <a:t>concentrazioni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 Il C3 </a:t>
            </a:r>
            <a:r>
              <a:rPr lang="en-US" sz="2400" dirty="0" err="1" smtClean="0">
                <a:latin typeface="Arial" charset="0"/>
              </a:rPr>
              <a:t>contiene</a:t>
            </a:r>
            <a:r>
              <a:rPr lang="en-US" sz="2400" dirty="0" smtClean="0">
                <a:latin typeface="Arial" charset="0"/>
              </a:rPr>
              <a:t> un </a:t>
            </a:r>
            <a:r>
              <a:rPr lang="en-US" sz="2400" dirty="0" err="1" smtClean="0">
                <a:latin typeface="Arial" charset="0"/>
              </a:rPr>
              <a:t>gruppo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tioestere</a:t>
            </a:r>
            <a:endParaRPr lang="en-US" sz="2400" dirty="0" smtClean="0">
              <a:latin typeface="Arial" charset="0"/>
            </a:endParaRPr>
          </a:p>
          <a:p>
            <a:pPr marL="320040" lvl="1" indent="0">
              <a:lnSpc>
                <a:spcPct val="80000"/>
              </a:lnSpc>
              <a:buNone/>
            </a:pPr>
            <a:r>
              <a:rPr lang="en-US" sz="2400" dirty="0" err="1" smtClean="0">
                <a:latin typeface="Arial" charset="0"/>
              </a:rPr>
              <a:t>Instabile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che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causa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una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lenta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lisi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spontanea</a:t>
            </a:r>
            <a:r>
              <a:rPr lang="en-US" sz="2400" dirty="0" smtClean="0">
                <a:latin typeface="Arial" charset="0"/>
              </a:rPr>
              <a:t> di C3. </a:t>
            </a:r>
          </a:p>
          <a:p>
            <a:pPr marL="320040" lvl="1" indent="0">
              <a:lnSpc>
                <a:spcPct val="80000"/>
              </a:lnSpc>
              <a:buNone/>
            </a:pPr>
            <a:r>
              <a:rPr lang="it-IT" sz="2400" dirty="0" smtClean="0">
                <a:latin typeface="Arial" charset="0"/>
              </a:rPr>
              <a:t>Se C3b  generatosi spontaneamente</a:t>
            </a:r>
          </a:p>
          <a:p>
            <a:pPr marL="320040" lvl="1" indent="0">
              <a:lnSpc>
                <a:spcPct val="80000"/>
              </a:lnSpc>
              <a:buNone/>
            </a:pPr>
            <a:r>
              <a:rPr lang="it-IT" sz="2400" dirty="0" smtClean="0">
                <a:latin typeface="Arial" charset="0"/>
              </a:rPr>
              <a:t>Si lega alla superficie batterica si stabilizza e funge da opsonina facilitando la fagocitosi</a:t>
            </a:r>
            <a:endParaRPr lang="en-US" sz="2400" dirty="0">
              <a:latin typeface="Arial" charset="0"/>
            </a:endParaRPr>
          </a:p>
          <a:p>
            <a:pPr lvl="2">
              <a:lnSpc>
                <a:spcPct val="50000"/>
              </a:lnSpc>
              <a:buFontTx/>
              <a:buNone/>
            </a:pPr>
            <a:endParaRPr lang="en-US" sz="2000" dirty="0">
              <a:latin typeface="Arial" charset="0"/>
            </a:endParaRPr>
          </a:p>
          <a:p>
            <a:pPr lvl="2">
              <a:lnSpc>
                <a:spcPct val="5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rgbClr val="990033"/>
                </a:solidFill>
                <a:latin typeface="Arial" charset="0"/>
              </a:rPr>
              <a:t>.</a:t>
            </a:r>
            <a:endParaRPr lang="en-US" sz="2800" dirty="0">
              <a:solidFill>
                <a:srgbClr val="990033"/>
              </a:solidFill>
              <a:latin typeface="Arial" charset="0"/>
            </a:endParaRPr>
          </a:p>
        </p:txBody>
      </p:sp>
      <p:graphicFrame>
        <p:nvGraphicFramePr>
          <p:cNvPr id="5125" name="Object 5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0" y="1905000"/>
          <a:ext cx="3810000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PhotoPaint.Image.6" r:id="rId3" imgW="1243343" imgH="1294211" progId="CorelPhotoPaint.Image.6">
                  <p:embed/>
                </p:oleObj>
              </mc:Choice>
              <mc:Fallback>
                <p:oleObj name="CorelPhotoPaint.Image.6" r:id="rId3" imgW="1243343" imgH="1294211" progId="CorelPhotoPaint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3810000" cy="396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2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7772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 smtClean="0">
                <a:latin typeface="Arial" charset="0"/>
              </a:rPr>
              <a:t>La via alternativa</a:t>
            </a:r>
            <a:endParaRPr lang="en-US" sz="3600" dirty="0"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762000"/>
            <a:ext cx="9677400" cy="866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latin typeface="Arial" charset="0"/>
              </a:rPr>
              <a:t>La produzione di C3b può essere catalizzata anche dalla C3 </a:t>
            </a:r>
            <a:r>
              <a:rPr lang="it-IT" sz="2400" dirty="0" err="1" smtClean="0">
                <a:latin typeface="Arial" charset="0"/>
              </a:rPr>
              <a:t>convertasi</a:t>
            </a:r>
            <a:r>
              <a:rPr lang="it-IT" sz="2400" dirty="0" smtClean="0">
                <a:latin typeface="Arial" charset="0"/>
              </a:rPr>
              <a:t> della via alternativa</a:t>
            </a:r>
            <a:endParaRPr lang="en-US" sz="2400" dirty="0">
              <a:latin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0" y="1765300"/>
            <a:ext cx="3810000" cy="4832052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buFontTx/>
              <a:buNone/>
            </a:pPr>
            <a:r>
              <a:rPr lang="it-IT" sz="2400" dirty="0" smtClean="0">
                <a:latin typeface="Arial" charset="0"/>
              </a:rPr>
              <a:t>Questa C3 </a:t>
            </a:r>
            <a:r>
              <a:rPr lang="it-IT" sz="2400" dirty="0" err="1" smtClean="0">
                <a:latin typeface="Arial" charset="0"/>
              </a:rPr>
              <a:t>convertasi</a:t>
            </a:r>
            <a:r>
              <a:rPr lang="it-IT" sz="2400" dirty="0" smtClean="0">
                <a:latin typeface="Arial" charset="0"/>
              </a:rPr>
              <a:t> si forma in seguito all’associazione di C3b con il fattore circolante B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it-IT" sz="2400" dirty="0" smtClean="0">
                <a:latin typeface="Arial" charset="0"/>
              </a:rPr>
              <a:t>Il complesso C3bB può poi a sua volta essere tagliato dal fattore D.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it-IT" sz="2400" dirty="0" smtClean="0">
                <a:latin typeface="Arial" charset="0"/>
              </a:rPr>
              <a:t>Il complesso C3bBb è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it-IT" sz="2400" dirty="0" smtClean="0">
                <a:latin typeface="Arial" charset="0"/>
              </a:rPr>
              <a:t>La C3 </a:t>
            </a:r>
            <a:r>
              <a:rPr lang="it-IT" sz="2400" dirty="0" err="1" smtClean="0">
                <a:latin typeface="Arial" charset="0"/>
              </a:rPr>
              <a:t>convertasi</a:t>
            </a:r>
            <a:r>
              <a:rPr lang="it-IT" sz="2400" dirty="0" smtClean="0">
                <a:latin typeface="Arial" charset="0"/>
              </a:rPr>
              <a:t> della via alternativa che amplifica il taglio di C3 generando C3b e C3a</a:t>
            </a:r>
          </a:p>
          <a:p>
            <a:pPr>
              <a:lnSpc>
                <a:spcPct val="75000"/>
              </a:lnSpc>
              <a:buFontTx/>
              <a:buNone/>
            </a:pPr>
            <a:endParaRPr lang="it-IT" sz="2400" dirty="0"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3810000" y="6400800"/>
            <a:ext cx="5943600" cy="457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i="1">
                <a:latin typeface="Arial" charset="0"/>
              </a:rPr>
              <a:t>Nota bene</a:t>
            </a:r>
            <a:r>
              <a:rPr lang="en-US" sz="2400">
                <a:latin typeface="Arial" charset="0"/>
              </a:rPr>
              <a:t>: C3[bBb] is C3 convertase.</a:t>
            </a:r>
          </a:p>
        </p:txBody>
      </p:sp>
      <p:graphicFrame>
        <p:nvGraphicFramePr>
          <p:cNvPr id="6151" name="Object 7"/>
          <p:cNvGraphicFramePr>
            <a:graphicFrameLocks noGrp="1" noChangeAspect="1"/>
          </p:cNvGraphicFramePr>
          <p:nvPr>
            <p:ph sz="quarter" idx="4"/>
            <p:extLst/>
          </p:nvPr>
        </p:nvGraphicFramePr>
        <p:xfrm>
          <a:off x="3779912" y="1700808"/>
          <a:ext cx="4958336" cy="4286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orelPhotoPaint.Image.6" r:id="rId3" imgW="6400000" imgH="4571429" progId="CorelPhotoPaint.Image.6">
                  <p:embed/>
                </p:oleObj>
              </mc:Choice>
              <mc:Fallback>
                <p:oleObj name="CorelPhotoPaint.Image.6" r:id="rId3" imgW="6400000" imgH="4571429" progId="CorelPhotoPaint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700808"/>
                        <a:ext cx="4958336" cy="4286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1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772400" cy="762000"/>
          </a:xfrm>
        </p:spPr>
        <p:txBody>
          <a:bodyPr/>
          <a:lstStyle/>
          <a:p>
            <a:pPr algn="l"/>
            <a:r>
              <a:rPr lang="it-IT" sz="3600" dirty="0" smtClean="0">
                <a:latin typeface="Arial" charset="0"/>
              </a:rPr>
              <a:t>La via alternativa</a:t>
            </a:r>
            <a:endParaRPr lang="en-US" sz="3600" dirty="0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778" y="1196752"/>
            <a:ext cx="4499992" cy="591574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Arial" charset="0"/>
              </a:rPr>
              <a:t>Se C3bBb lega una seconda molecola di C3b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Arial" charset="0"/>
              </a:rPr>
              <a:t>Si forma la C5 </a:t>
            </a:r>
            <a:r>
              <a:rPr lang="it-IT" sz="2800" dirty="0" err="1" smtClean="0">
                <a:latin typeface="Arial" charset="0"/>
              </a:rPr>
              <a:t>convertasi</a:t>
            </a:r>
            <a:r>
              <a:rPr lang="it-IT" sz="2800" dirty="0" smtClean="0">
                <a:latin typeface="Arial" charset="0"/>
              </a:rPr>
              <a:t> della via alternativa.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8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Arial" charset="0"/>
              </a:rPr>
              <a:t>Come nella via classica questo enzima avvia la formazione del MAC e produce l’</a:t>
            </a:r>
            <a:r>
              <a:rPr lang="it-IT" sz="2800" dirty="0" err="1" smtClean="0">
                <a:latin typeface="Arial" charset="0"/>
              </a:rPr>
              <a:t>anafilotossina</a:t>
            </a:r>
            <a:r>
              <a:rPr lang="it-IT" sz="2800" dirty="0" smtClean="0">
                <a:latin typeface="Arial" charset="0"/>
              </a:rPr>
              <a:t> C5a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922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1706563"/>
          <a:ext cx="4572000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orelPhotoPaint.Image.6" r:id="rId3" imgW="1566043" imgH="1408034" progId="CorelPhotoPaint.Image.6">
                  <p:embed/>
                </p:oleObj>
              </mc:Choice>
              <mc:Fallback>
                <p:oleObj name="CorelPhotoPaint.Image.6" r:id="rId3" imgW="1566043" imgH="1408034" progId="CorelPhotoPaint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6563"/>
                        <a:ext cx="4572000" cy="411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1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95435_05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76200"/>
            <a:ext cx="3159125" cy="64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6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315200" cy="1154097"/>
          </a:xfrm>
        </p:spPr>
        <p:txBody>
          <a:bodyPr/>
          <a:lstStyle/>
          <a:p>
            <a:r>
              <a:rPr lang="it-IT" dirty="0" smtClean="0"/>
              <a:t>Il complemento</a:t>
            </a:r>
            <a:endParaRPr lang="en-US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2804" r="1592" b="3087"/>
          <a:stretch/>
        </p:blipFill>
        <p:spPr>
          <a:xfrm>
            <a:off x="899592" y="1412776"/>
            <a:ext cx="6932372" cy="4428000"/>
          </a:xfrm>
        </p:spPr>
      </p:pic>
    </p:spTree>
    <p:extLst>
      <p:ext uri="{BB962C8B-B14F-4D97-AF65-F5344CB8AC3E}">
        <p14:creationId xmlns:p14="http://schemas.microsoft.com/office/powerpoint/2010/main" val="28212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Il complemento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1"/>
            <a:ext cx="8534400" cy="4717504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Il sistema del complemento</a:t>
            </a:r>
            <a:r>
              <a:rPr lang="it-IT" sz="2400" dirty="0"/>
              <a:t> </a:t>
            </a:r>
            <a:r>
              <a:rPr lang="it-IT" sz="2400" dirty="0" smtClean="0"/>
              <a:t>è una componente molto importante sia delle risposte dell’immunità innata che di quella mediata da anticorpi.</a:t>
            </a:r>
          </a:p>
          <a:p>
            <a:endParaRPr lang="it-IT" sz="2400" dirty="0"/>
          </a:p>
          <a:p>
            <a:r>
              <a:rPr lang="it-IT" sz="2400" dirty="0" smtClean="0"/>
              <a:t>Questo è un sistema </a:t>
            </a:r>
            <a:r>
              <a:rPr lang="it-IT" sz="2400" dirty="0" err="1" smtClean="0"/>
              <a:t>multienzimatico</a:t>
            </a:r>
            <a:r>
              <a:rPr lang="it-IT" sz="2400" dirty="0" smtClean="0"/>
              <a:t> sensibile alla temperatura la cui prima funzione scoperta è stata quella “complementare” all’azione degli anticorpi.</a:t>
            </a:r>
          </a:p>
          <a:p>
            <a:endParaRPr lang="it-IT" sz="2400" dirty="0" smtClean="0"/>
          </a:p>
          <a:p>
            <a:r>
              <a:rPr lang="it-IT" sz="2400" dirty="0" smtClean="0"/>
              <a:t>In effetti, la via classica del complemento può essere attivata dal complesso antigene anticorpo ma esistono altre vie di attivazione quali quella della </a:t>
            </a:r>
            <a:r>
              <a:rPr lang="it-IT" sz="2400" dirty="0" err="1" smtClean="0"/>
              <a:t>mannose</a:t>
            </a:r>
            <a:r>
              <a:rPr lang="it-IT" sz="2400" dirty="0" smtClean="0"/>
              <a:t> </a:t>
            </a:r>
            <a:r>
              <a:rPr lang="it-IT" sz="2400" dirty="0" err="1" smtClean="0"/>
              <a:t>binding</a:t>
            </a:r>
            <a:r>
              <a:rPr lang="it-IT" sz="2400" dirty="0" smtClean="0"/>
              <a:t> </a:t>
            </a:r>
            <a:r>
              <a:rPr lang="it-IT" sz="2400" dirty="0" err="1" smtClean="0"/>
              <a:t>lectin</a:t>
            </a:r>
            <a:r>
              <a:rPr lang="it-IT" sz="2400" dirty="0" smtClean="0"/>
              <a:t> (MBL) e quella alternativa che prevedono il legame di componenti del complemento direttamente sulla superficie del patogeno.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96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95435_05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76200"/>
            <a:ext cx="6507163" cy="64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https://www.youtube.com/watch?v=DPNnZE4OtCM</a:t>
            </a:r>
          </a:p>
        </p:txBody>
      </p:sp>
    </p:spTree>
    <p:extLst>
      <p:ext uri="{BB962C8B-B14F-4D97-AF65-F5344CB8AC3E}">
        <p14:creationId xmlns:p14="http://schemas.microsoft.com/office/powerpoint/2010/main" val="3902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838200"/>
          </a:xfrm>
        </p:spPr>
        <p:txBody>
          <a:bodyPr/>
          <a:lstStyle/>
          <a:p>
            <a:pPr algn="l"/>
            <a:r>
              <a:rPr lang="it-IT" sz="3600" dirty="0" smtClean="0">
                <a:latin typeface="Arial" charset="0"/>
              </a:rPr>
              <a:t> La funzione di C3 è centrale </a:t>
            </a:r>
            <a:endParaRPr lang="en-US" sz="3600" dirty="0"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C3b 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una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volta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formatosi</a:t>
            </a:r>
            <a:r>
              <a:rPr lang="en-US" sz="2800" dirty="0" smtClean="0">
                <a:latin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Calibri" panose="020F0502020204030204" pitchFamily="34" charset="0"/>
              </a:rPr>
              <a:t>spontaneamente</a:t>
            </a:r>
            <a:r>
              <a:rPr lang="en-US" sz="2800" dirty="0" smtClean="0">
                <a:latin typeface="Calibri" panose="020F0502020204030204" pitchFamily="34" charset="0"/>
              </a:rPr>
              <a:t> o </a:t>
            </a:r>
            <a:r>
              <a:rPr lang="en-US" sz="2800" dirty="0" err="1" smtClean="0">
                <a:latin typeface="Calibri" panose="020F0502020204030204" pitchFamily="34" charset="0"/>
              </a:rPr>
              <a:t>meno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può</a:t>
            </a:r>
            <a:r>
              <a:rPr lang="en-US" sz="2800" dirty="0" smtClean="0">
                <a:latin typeface="Calibri" panose="020F0502020204030204" pitchFamily="34" charset="0"/>
              </a:rPr>
              <a:t>: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Calibri" panose="020F0502020204030204" pitchFamily="34" charset="0"/>
              </a:rPr>
              <a:t>		</a:t>
            </a:r>
            <a:r>
              <a:rPr lang="en-US" sz="2800" dirty="0" smtClean="0">
                <a:latin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</a:rPr>
              <a:t>1</a:t>
            </a:r>
            <a:r>
              <a:rPr lang="en-US" sz="2800" dirty="0" smtClean="0">
                <a:latin typeface="Calibri" panose="020F0502020204030204" pitchFamily="34" charset="0"/>
              </a:rPr>
              <a:t>)  </a:t>
            </a:r>
            <a:r>
              <a:rPr lang="en-US" sz="2800" dirty="0" err="1" smtClean="0">
                <a:latin typeface="Calibri" panose="020F0502020204030204" pitchFamily="34" charset="0"/>
              </a:rPr>
              <a:t>legarsi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alla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superfice</a:t>
            </a:r>
            <a:r>
              <a:rPr lang="en-US" sz="2800" dirty="0" smtClean="0">
                <a:latin typeface="Calibri" panose="020F0502020204030204" pitchFamily="34" charset="0"/>
              </a:rPr>
              <a:t> del </a:t>
            </a:r>
            <a:r>
              <a:rPr lang="en-US" sz="2800" dirty="0" err="1" smtClean="0">
                <a:latin typeface="Calibri" panose="020F0502020204030204" pitchFamily="34" charset="0"/>
              </a:rPr>
              <a:t>patogeno</a:t>
            </a:r>
            <a:r>
              <a:rPr lang="en-US" sz="2800" dirty="0" smtClean="0">
                <a:latin typeface="Calibri" panose="020F0502020204030204" pitchFamily="34" charset="0"/>
              </a:rPr>
              <a:t> (</a:t>
            </a:r>
            <a:r>
              <a:rPr lang="en-US" sz="2800" dirty="0" err="1" smtClean="0">
                <a:latin typeface="Calibri" panose="020F0502020204030204" pitchFamily="34" charset="0"/>
              </a:rPr>
              <a:t>opsonizza</a:t>
            </a:r>
            <a:r>
              <a:rPr lang="en-US" sz="2800" dirty="0" smtClean="0">
                <a:latin typeface="Calibri" panose="020F0502020204030204" pitchFamily="34" charset="0"/>
              </a:rPr>
              <a:t>); 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Calibri" panose="020F0502020204030204" pitchFamily="34" charset="0"/>
              </a:rPr>
              <a:t>		</a:t>
            </a:r>
            <a:r>
              <a:rPr lang="en-US" sz="2800" dirty="0" smtClean="0">
                <a:latin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</a:rPr>
              <a:t>2</a:t>
            </a:r>
            <a:r>
              <a:rPr lang="en-US" sz="2800" dirty="0" smtClean="0">
                <a:latin typeface="Calibri" panose="020F0502020204030204" pitchFamily="34" charset="0"/>
              </a:rPr>
              <a:t>)  </a:t>
            </a:r>
            <a:r>
              <a:rPr lang="en-US" sz="2800" dirty="0" err="1" smtClean="0">
                <a:latin typeface="Calibri" panose="020F0502020204030204" pitchFamily="34" charset="0"/>
              </a:rPr>
              <a:t>associare</a:t>
            </a:r>
            <a:r>
              <a:rPr lang="en-US" sz="2800" dirty="0" smtClean="0">
                <a:latin typeface="Calibri" panose="020F0502020204030204" pitchFamily="34" charset="0"/>
              </a:rPr>
              <a:t> col </a:t>
            </a:r>
            <a:r>
              <a:rPr lang="en-US" sz="2800" dirty="0" err="1" smtClean="0">
                <a:latin typeface="Calibri" panose="020F0502020204030204" pitchFamily="34" charset="0"/>
              </a:rPr>
              <a:t>fattore</a:t>
            </a:r>
            <a:r>
              <a:rPr lang="en-US" sz="2800" dirty="0" smtClean="0">
                <a:latin typeface="Calibri" panose="020F0502020204030204" pitchFamily="34" charset="0"/>
              </a:rPr>
              <a:t> B ( forma la c3 </a:t>
            </a:r>
            <a:r>
              <a:rPr lang="en-US" sz="2800" dirty="0" err="1" smtClean="0">
                <a:latin typeface="Calibri" panose="020F0502020204030204" pitchFamily="34" charset="0"/>
              </a:rPr>
              <a:t>convertasi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della</a:t>
            </a:r>
            <a:r>
              <a:rPr lang="en-US" sz="2800" dirty="0" smtClean="0">
                <a:latin typeface="Calibri" panose="020F0502020204030204" pitchFamily="34" charset="0"/>
              </a:rPr>
              <a:t> via </a:t>
            </a:r>
            <a:r>
              <a:rPr lang="en-US" sz="2800" dirty="0" err="1" smtClean="0">
                <a:latin typeface="Calibri" panose="020F0502020204030204" pitchFamily="34" charset="0"/>
              </a:rPr>
              <a:t>alternativa</a:t>
            </a:r>
            <a:r>
              <a:rPr lang="en-US" sz="2800" dirty="0" smtClean="0">
                <a:latin typeface="Calibri" panose="020F0502020204030204" pitchFamily="34" charset="0"/>
              </a:rPr>
              <a:t> ; 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Calibri" panose="020F0502020204030204" pitchFamily="34" charset="0"/>
              </a:rPr>
              <a:t>		</a:t>
            </a:r>
            <a:r>
              <a:rPr lang="en-US" sz="2800" dirty="0" smtClean="0">
                <a:latin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</a:rPr>
              <a:t>4</a:t>
            </a:r>
            <a:r>
              <a:rPr lang="en-US" sz="2800" dirty="0" smtClean="0">
                <a:latin typeface="Calibri" panose="020F0502020204030204" pitchFamily="34" charset="0"/>
              </a:rPr>
              <a:t>) </a:t>
            </a:r>
            <a:r>
              <a:rPr lang="en-US" sz="2800" dirty="0" err="1" smtClean="0">
                <a:latin typeface="Calibri" panose="020F0502020204030204" pitchFamily="34" charset="0"/>
              </a:rPr>
              <a:t>può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legare</a:t>
            </a:r>
            <a:r>
              <a:rPr lang="en-US" sz="2800" dirty="0" smtClean="0">
                <a:latin typeface="Calibri" panose="020F0502020204030204" pitchFamily="34" charset="0"/>
              </a:rPr>
              <a:t> un </a:t>
            </a:r>
            <a:r>
              <a:rPr lang="en-US" sz="2800" dirty="0" err="1" smtClean="0">
                <a:latin typeface="Calibri" panose="020F0502020204030204" pitchFamily="34" charset="0"/>
              </a:rPr>
              <a:t>altra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molecola</a:t>
            </a:r>
            <a:r>
              <a:rPr lang="en-US" sz="2800" dirty="0" smtClean="0">
                <a:latin typeface="Calibri" panose="020F0502020204030204" pitchFamily="34" charset="0"/>
              </a:rPr>
              <a:t> di C3b (</a:t>
            </a:r>
            <a:r>
              <a:rPr lang="en-US" sz="2800" dirty="0" err="1" smtClean="0">
                <a:latin typeface="Calibri" panose="020F0502020204030204" pitchFamily="34" charset="0"/>
              </a:rPr>
              <a:t>amplificando</a:t>
            </a:r>
            <a:r>
              <a:rPr lang="en-US" sz="2800" dirty="0" smtClean="0">
                <a:latin typeface="Calibri" panose="020F0502020204030204" pitchFamily="34" charset="0"/>
              </a:rPr>
              <a:t> la </a:t>
            </a:r>
            <a:r>
              <a:rPr lang="en-US" sz="2800" dirty="0" err="1" smtClean="0">
                <a:latin typeface="Calibri" panose="020F0502020204030204" pitchFamily="34" charset="0"/>
              </a:rPr>
              <a:t>risposta</a:t>
            </a:r>
            <a:r>
              <a:rPr lang="en-US" sz="2800" dirty="0" smtClean="0">
                <a:latin typeface="Calibri" panose="020F0502020204030204" pitchFamily="34" charset="0"/>
              </a:rPr>
              <a:t>).</a:t>
            </a:r>
          </a:p>
          <a:p>
            <a:pPr>
              <a:buFontTx/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(5) </a:t>
            </a:r>
            <a:r>
              <a:rPr lang="en-US" sz="2800" dirty="0" err="1" smtClean="0">
                <a:latin typeface="Calibri" panose="020F0502020204030204" pitchFamily="34" charset="0"/>
              </a:rPr>
              <a:t>può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legare</a:t>
            </a:r>
            <a:r>
              <a:rPr lang="en-US" sz="2800" dirty="0" smtClean="0">
                <a:latin typeface="Calibri" panose="020F0502020204030204" pitchFamily="34" charset="0"/>
              </a:rPr>
              <a:t> H2O </a:t>
            </a:r>
            <a:r>
              <a:rPr lang="en-US" sz="2800" dirty="0" err="1" smtClean="0">
                <a:latin typeface="Calibri" panose="020F0502020204030204" pitchFamily="34" charset="0"/>
              </a:rPr>
              <a:t>dando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luogo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alla</a:t>
            </a:r>
            <a:r>
              <a:rPr lang="en-US" sz="2800" dirty="0" smtClean="0">
                <a:latin typeface="Calibri" panose="020F0502020204030204" pitchFamily="34" charset="0"/>
              </a:rPr>
              <a:t> forma </a:t>
            </a:r>
            <a:r>
              <a:rPr lang="en-US" sz="2800" dirty="0" err="1" smtClean="0">
                <a:latin typeface="Calibri" panose="020F0502020204030204" pitchFamily="34" charset="0"/>
              </a:rPr>
              <a:t>inattiva</a:t>
            </a:r>
            <a:r>
              <a:rPr lang="en-US" sz="2800" dirty="0" smtClean="0">
                <a:latin typeface="Calibri" panose="020F0502020204030204" pitchFamily="34" charset="0"/>
              </a:rPr>
              <a:t> iC3b 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alibri" panose="020F0502020204030204" pitchFamily="34" charset="0"/>
              </a:rPr>
              <a:t>			</a:t>
            </a:r>
          </a:p>
          <a:p>
            <a:pPr>
              <a:buFontTx/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sz="2800" dirty="0" err="1" smtClean="0">
                <a:latin typeface="Calibri" panose="020F0502020204030204" pitchFamily="34" charset="0"/>
              </a:rPr>
              <a:t>L’emivita</a:t>
            </a:r>
            <a:r>
              <a:rPr lang="en-US" sz="2800" dirty="0" smtClean="0">
                <a:latin typeface="Calibri" panose="020F0502020204030204" pitchFamily="34" charset="0"/>
              </a:rPr>
              <a:t> di C3b  è molto </a:t>
            </a:r>
            <a:r>
              <a:rPr lang="en-US" sz="2800" dirty="0" err="1" smtClean="0">
                <a:latin typeface="Calibri" panose="020F0502020204030204" pitchFamily="34" charset="0"/>
              </a:rPr>
              <a:t>breve</a:t>
            </a:r>
            <a:r>
              <a:rPr lang="en-US" sz="2800" dirty="0" smtClean="0">
                <a:latin typeface="Calibri" panose="020F0502020204030204" pitchFamily="34" charset="0"/>
              </a:rPr>
              <a:t> circa 100 </a:t>
            </a:r>
            <a:r>
              <a:rPr lang="en-US" sz="2800" dirty="0" err="1" smtClean="0">
                <a:latin typeface="Calibri" panose="020F0502020204030204" pitchFamily="34" charset="0"/>
              </a:rPr>
              <a:t>microsecondi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372600" cy="97383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C3b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può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legarsi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ai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batteri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facilitandone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la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fagocitosi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opsonizzazione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).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9459" name="Picture 3" descr="L:\ART\CH13\F13-12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18355"/>
          <a:stretch/>
        </p:blipFill>
        <p:spPr bwMode="auto">
          <a:xfrm>
            <a:off x="1296536" y="1412776"/>
            <a:ext cx="6780663" cy="51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16016" cy="16002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 smtClean="0">
                <a:latin typeface="Arial" charset="0"/>
              </a:rPr>
              <a:t>Ruolo del complemento nella rimozione degli immunocomplessi</a:t>
            </a:r>
            <a:endParaRPr lang="en-US" sz="3600" dirty="0"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88840"/>
            <a:ext cx="3888432" cy="4104456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 smtClean="0">
                <a:latin typeface="Chaparral Pro" panose="02060503040505020203" pitchFamily="18" charset="0"/>
              </a:rPr>
              <a:t>Gli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eritrociti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legano</a:t>
            </a:r>
            <a:r>
              <a:rPr lang="en-US" sz="2800" dirty="0" smtClean="0">
                <a:latin typeface="Chaparral Pro" panose="02060503040505020203" pitchFamily="18" charset="0"/>
              </a:rPr>
              <a:t> la </a:t>
            </a:r>
            <a:r>
              <a:rPr lang="en-US" sz="2800" dirty="0" err="1" smtClean="0">
                <a:latin typeface="Chaparral Pro" panose="02060503040505020203" pitchFamily="18" charset="0"/>
              </a:rPr>
              <a:t>componete</a:t>
            </a:r>
            <a:r>
              <a:rPr lang="en-US" sz="2800" dirty="0" smtClean="0">
                <a:latin typeface="Chaparral Pro" panose="02060503040505020203" pitchFamily="18" charset="0"/>
              </a:rPr>
              <a:t> C3b  grazie al </a:t>
            </a:r>
            <a:r>
              <a:rPr lang="en-US" sz="2800" dirty="0" err="1" smtClean="0">
                <a:latin typeface="Chaparral Pro" panose="02060503040505020203" pitchFamily="18" charset="0"/>
              </a:rPr>
              <a:t>recettore</a:t>
            </a:r>
            <a:r>
              <a:rPr lang="en-US" sz="2800" dirty="0" smtClean="0">
                <a:latin typeface="Chaparral Pro" panose="02060503040505020203" pitchFamily="18" charset="0"/>
              </a:rPr>
              <a:t> CR1. </a:t>
            </a:r>
          </a:p>
          <a:p>
            <a:r>
              <a:rPr lang="en-US" sz="2800" dirty="0" smtClean="0">
                <a:latin typeface="Chaparral Pro" panose="02060503040505020203" pitchFamily="18" charset="0"/>
              </a:rPr>
              <a:t> C3b è </a:t>
            </a:r>
            <a:r>
              <a:rPr lang="en-US" sz="2800" dirty="0" err="1" smtClean="0">
                <a:latin typeface="Chaparral Pro" panose="02060503040505020203" pitchFamily="18" charset="0"/>
              </a:rPr>
              <a:t>legata</a:t>
            </a:r>
            <a:r>
              <a:rPr lang="en-US" sz="2800" dirty="0" smtClean="0">
                <a:latin typeface="Chaparral Pro" panose="02060503040505020203" pitchFamily="18" charset="0"/>
              </a:rPr>
              <a:t> a </a:t>
            </a:r>
            <a:r>
              <a:rPr lang="en-US" sz="2800" dirty="0" err="1" smtClean="0">
                <a:latin typeface="Chaparral Pro" panose="02060503040505020203" pitchFamily="18" charset="0"/>
              </a:rPr>
              <a:t>sua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volta</a:t>
            </a:r>
            <a:r>
              <a:rPr lang="en-US" sz="2800" dirty="0" smtClean="0">
                <a:latin typeface="Chaparral Pro" panose="02060503040505020203" pitchFamily="18" charset="0"/>
              </a:rPr>
              <a:t> al </a:t>
            </a:r>
            <a:r>
              <a:rPr lang="en-US" sz="2800" dirty="0" err="1" smtClean="0">
                <a:latin typeface="Chaparral Pro" panose="02060503040505020203" pitchFamily="18" charset="0"/>
              </a:rPr>
              <a:t>complesso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antigene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anticorpo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che</a:t>
            </a:r>
            <a:r>
              <a:rPr lang="en-US" sz="2800" dirty="0" smtClean="0">
                <a:latin typeface="Chaparral Pro" panose="02060503040505020203" pitchFamily="18" charset="0"/>
              </a:rPr>
              <a:t> forma </a:t>
            </a:r>
            <a:r>
              <a:rPr lang="en-US" sz="2800" dirty="0" err="1" smtClean="0">
                <a:latin typeface="Chaparral Pro" panose="02060503040505020203" pitchFamily="18" charset="0"/>
              </a:rPr>
              <a:t>l’immunocomplesso</a:t>
            </a:r>
            <a:r>
              <a:rPr lang="en-US" sz="2800" dirty="0" smtClean="0">
                <a:latin typeface="Chaparral Pro" panose="02060503040505020203" pitchFamily="18" charset="0"/>
              </a:rPr>
              <a:t>. </a:t>
            </a:r>
            <a:r>
              <a:rPr lang="en-US" sz="2800" dirty="0" err="1" smtClean="0">
                <a:latin typeface="Chaparral Pro" panose="02060503040505020203" pitchFamily="18" charset="0"/>
              </a:rPr>
              <a:t>Pertanto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il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trasporto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degli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immunocomplessi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nella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milza</a:t>
            </a:r>
            <a:r>
              <a:rPr lang="en-US" sz="2800" dirty="0" smtClean="0">
                <a:latin typeface="Chaparral Pro" panose="02060503040505020203" pitchFamily="18" charset="0"/>
              </a:rPr>
              <a:t> e </a:t>
            </a:r>
            <a:r>
              <a:rPr lang="en-US" sz="2800" dirty="0" err="1" smtClean="0">
                <a:latin typeface="Chaparral Pro" panose="02060503040505020203" pitchFamily="18" charset="0"/>
              </a:rPr>
              <a:t>nel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fegato</a:t>
            </a:r>
            <a:r>
              <a:rPr lang="en-US" sz="2800" dirty="0" smtClean="0">
                <a:latin typeface="Chaparral Pro" panose="02060503040505020203" pitchFamily="18" charset="0"/>
              </a:rPr>
              <a:t> è </a:t>
            </a:r>
            <a:r>
              <a:rPr lang="en-US" sz="2800" dirty="0" err="1" smtClean="0">
                <a:latin typeface="Chaparral Pro" panose="02060503040505020203" pitchFamily="18" charset="0"/>
              </a:rPr>
              <a:t>mediato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dagli</a:t>
            </a:r>
            <a:r>
              <a:rPr lang="en-US" sz="2800" dirty="0" smtClean="0">
                <a:latin typeface="Chaparral Pro" panose="02060503040505020203" pitchFamily="18" charset="0"/>
              </a:rPr>
              <a:t> </a:t>
            </a:r>
            <a:r>
              <a:rPr lang="en-US" sz="2800" dirty="0" err="1" smtClean="0">
                <a:latin typeface="Chaparral Pro" panose="02060503040505020203" pitchFamily="18" charset="0"/>
              </a:rPr>
              <a:t>eritrociti</a:t>
            </a:r>
            <a:endParaRPr lang="en-US" sz="2800" dirty="0">
              <a:latin typeface="Chaparral Pro" panose="02060503040505020203" pitchFamily="18" charset="0"/>
            </a:endParaRPr>
          </a:p>
        </p:txBody>
      </p:sp>
      <p:pic>
        <p:nvPicPr>
          <p:cNvPr id="23558" name="Picture 6" descr="L:\ART\CH13\F13-1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88640"/>
            <a:ext cx="3317875" cy="61100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3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4762"/>
          <a:stretch/>
        </p:blipFill>
        <p:spPr bwMode="auto">
          <a:xfrm>
            <a:off x="195263" y="290513"/>
            <a:ext cx="8753475" cy="47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08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27902"/>
            <a:ext cx="8229600" cy="1584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Il complemento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1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980728"/>
            <a:ext cx="85344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Indipendentemente dalla via che l’ha causata l’attivazione del complemento porta a:</a:t>
            </a:r>
          </a:p>
          <a:p>
            <a:endParaRPr lang="it-IT" sz="2400" dirty="0" smtClean="0"/>
          </a:p>
          <a:p>
            <a:r>
              <a:rPr lang="it-IT" sz="2400" dirty="0" smtClean="0"/>
              <a:t> </a:t>
            </a:r>
            <a:r>
              <a:rPr lang="it-IT" sz="2400" dirty="0" err="1" smtClean="0"/>
              <a:t>opsonizzazione</a:t>
            </a:r>
            <a:r>
              <a:rPr lang="it-IT" sz="2400" dirty="0" smtClean="0"/>
              <a:t> del patogeno (la fagocitosi è facilitata)</a:t>
            </a:r>
          </a:p>
          <a:p>
            <a:r>
              <a:rPr lang="it-IT" sz="2400" dirty="0" err="1" smtClean="0"/>
              <a:t>Chemotassi</a:t>
            </a:r>
            <a:r>
              <a:rPr lang="it-IT" sz="2400" dirty="0" smtClean="0"/>
              <a:t> delle cellule immunitarie verso l’area di infezione</a:t>
            </a:r>
          </a:p>
          <a:p>
            <a:r>
              <a:rPr lang="it-IT" sz="2400" dirty="0" smtClean="0"/>
              <a:t>Lisi del patogeno per formazione del complesso di attacco alla membrana MAC</a:t>
            </a:r>
          </a:p>
          <a:p>
            <a:r>
              <a:rPr lang="it-IT" sz="2400" dirty="0" smtClean="0"/>
              <a:t>Attivazione della risposta infiammatoria</a:t>
            </a:r>
          </a:p>
          <a:p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Il complemento difende dalle infezioni dovute a batteri piogeni, funge da ponte tra la risposta innata ed adattativa, consente la rimozione degli immunocomplessi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632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451" y="-315416"/>
            <a:ext cx="8229600" cy="1584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Il complemento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1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980728"/>
            <a:ext cx="85344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Le proteine che costituiscono il sistema del complemento sono più di trenta distribuite tra proteine plasmatiche  e proteine espresse sulla superficie cellulare.</a:t>
            </a:r>
          </a:p>
          <a:p>
            <a:r>
              <a:rPr lang="it-IT" sz="2400" dirty="0" smtClean="0"/>
              <a:t>L’attivazione del complemento procede secondo un meccanismo a cascata. Le proteine del complemento sono presenti come precursori inattivi in circolo.</a:t>
            </a:r>
          </a:p>
          <a:p>
            <a:endParaRPr lang="it-IT" sz="2400" dirty="0" smtClean="0"/>
          </a:p>
          <a:p>
            <a:r>
              <a:rPr lang="it-IT" sz="2400" dirty="0" smtClean="0"/>
              <a:t>Il sistema di attivazione a cascata è basato sull’attività </a:t>
            </a:r>
            <a:r>
              <a:rPr lang="it-IT" sz="2400" dirty="0" err="1" smtClean="0"/>
              <a:t>proteasica</a:t>
            </a:r>
            <a:r>
              <a:rPr lang="it-IT" sz="2400" dirty="0" smtClean="0"/>
              <a:t> dei suoi stessi membri che agiscono tagliando le altre proteine del sistema.</a:t>
            </a:r>
          </a:p>
          <a:p>
            <a:endParaRPr lang="it-IT" sz="2400" dirty="0" smtClean="0"/>
          </a:p>
          <a:p>
            <a:r>
              <a:rPr lang="it-IT" sz="2400" dirty="0" smtClean="0"/>
              <a:t>Tutte le vie di attivazione portano in ultima analisi alla formazione del complesso di attacco alla superficie del batterio MAC che determina la lisi del patogeno.</a:t>
            </a:r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296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5928" y="-171400"/>
            <a:ext cx="8229600" cy="1584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Il complemento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1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980728"/>
            <a:ext cx="85344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it-IT" sz="2400" dirty="0" smtClean="0"/>
          </a:p>
          <a:p>
            <a:r>
              <a:rPr lang="it-IT" sz="2400" dirty="0" smtClean="0"/>
              <a:t>Grazie all’attivazione del sistema si formano anche una serie di altre molecole con importati funzioni biologiche come i frammenti C3b e C4b che opsonizzano i microrganismi e i frammenti C3a, C4a e C5a noti anche come </a:t>
            </a:r>
            <a:r>
              <a:rPr lang="it-IT" sz="2400" dirty="0" err="1" smtClean="0"/>
              <a:t>anafilotossine</a:t>
            </a:r>
            <a:r>
              <a:rPr lang="it-IT" sz="2400" dirty="0" smtClean="0"/>
              <a:t> che attivano la risposta infiammatoria causando tra l’altro la chemiotassi delle cellule immunitarie al sito infiammatorio.</a:t>
            </a:r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811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922" y="188728"/>
            <a:ext cx="8229600" cy="1584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Il complemento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1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980728"/>
            <a:ext cx="85344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Nomenclatura:</a:t>
            </a:r>
            <a:endParaRPr lang="it-IT" sz="2400" dirty="0"/>
          </a:p>
          <a:p>
            <a:r>
              <a:rPr lang="it-IT" sz="2400" dirty="0" smtClean="0"/>
              <a:t>Le componenti del complemento inattive (zimogeni) sono indicate dalla lettera C seguita da numeri da 1 a 9. Il taglio proteolitico in genere determina la formazione di due frammenti il frammento a  è quello di dimensioni minori, che viene rilasciato in circolo, mentre il frammento b ha dimensioni maggiori e resta associato alla membrana del patogeno, esistono delle eccezioni a queste regole.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486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7772400" cy="685800"/>
          </a:xfrm>
        </p:spPr>
        <p:txBody>
          <a:bodyPr/>
          <a:lstStyle/>
          <a:p>
            <a:pPr algn="l"/>
            <a:r>
              <a:rPr lang="it-IT" sz="3600" dirty="0" smtClean="0">
                <a:latin typeface="Calibri" panose="020F0502020204030204" pitchFamily="34" charset="0"/>
              </a:rPr>
              <a:t>La via classica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13284"/>
            <a:ext cx="4267200" cy="1143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Stimolata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dalle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immunoglobuline</a:t>
            </a:r>
            <a:r>
              <a:rPr lang="en-US" sz="2400" dirty="0" smtClean="0">
                <a:latin typeface="Calibri" panose="020F0502020204030204" pitchFamily="34" charset="0"/>
              </a:rPr>
              <a:t> di </a:t>
            </a:r>
            <a:r>
              <a:rPr lang="en-US" sz="2400" dirty="0" err="1" smtClean="0">
                <a:latin typeface="Calibri" panose="020F0502020204030204" pitchFamily="34" charset="0"/>
              </a:rPr>
              <a:t>classe</a:t>
            </a:r>
            <a:r>
              <a:rPr lang="en-US" sz="2400" dirty="0" smtClean="0">
                <a:latin typeface="Calibri" panose="020F0502020204030204" pitchFamily="34" charset="0"/>
              </a:rPr>
              <a:t> M e G ( </a:t>
            </a:r>
            <a:r>
              <a:rPr lang="en-US" sz="2400" dirty="0" err="1" smtClean="0">
                <a:latin typeface="Calibri" panose="020F0502020204030204" pitchFamily="34" charset="0"/>
              </a:rPr>
              <a:t>sottoclassi</a:t>
            </a:r>
            <a:r>
              <a:rPr lang="en-US" sz="2400" dirty="0" smtClean="0">
                <a:latin typeface="Calibri" panose="020F0502020204030204" pitchFamily="34" charset="0"/>
              </a:rPr>
              <a:t> 1,2,3)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-17541" y="2057400"/>
            <a:ext cx="4267200" cy="480060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75000"/>
              </a:lnSpc>
              <a:buFontTx/>
              <a:buNone/>
            </a:pPr>
            <a:r>
              <a:rPr lang="en-US" sz="2400" dirty="0" smtClean="0"/>
              <a:t>La </a:t>
            </a:r>
            <a:r>
              <a:rPr lang="en-US" sz="2400" dirty="0" err="1" smtClean="0"/>
              <a:t>componente</a:t>
            </a:r>
            <a:r>
              <a:rPr lang="en-US" sz="2400" dirty="0" smtClean="0"/>
              <a:t> C1 del </a:t>
            </a:r>
            <a:r>
              <a:rPr lang="en-US" sz="2400" dirty="0" err="1" smtClean="0"/>
              <a:t>complemento</a:t>
            </a:r>
            <a:r>
              <a:rPr lang="en-US" sz="2400" dirty="0" smtClean="0"/>
              <a:t> è </a:t>
            </a:r>
            <a:r>
              <a:rPr lang="en-US" sz="2400" dirty="0" err="1" smtClean="0"/>
              <a:t>formata</a:t>
            </a:r>
            <a:r>
              <a:rPr lang="en-US" sz="2400" dirty="0" smtClean="0"/>
              <a:t> da </a:t>
            </a:r>
            <a:r>
              <a:rPr lang="en-US" sz="2400" dirty="0" err="1" smtClean="0"/>
              <a:t>varie</a:t>
            </a:r>
            <a:r>
              <a:rPr lang="en-US" sz="2400" dirty="0" smtClean="0"/>
              <a:t> </a:t>
            </a:r>
            <a:r>
              <a:rPr lang="en-US" sz="2400" dirty="0" err="1" smtClean="0"/>
              <a:t>subunità</a:t>
            </a:r>
            <a:r>
              <a:rPr lang="en-US" sz="2400" dirty="0" smtClean="0"/>
              <a:t>:</a:t>
            </a:r>
          </a:p>
          <a:p>
            <a:pPr>
              <a:lnSpc>
                <a:spcPct val="75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75000"/>
              </a:lnSpc>
              <a:buFontTx/>
              <a:buNone/>
            </a:pPr>
            <a:r>
              <a:rPr lang="en-US" sz="2400" dirty="0" smtClean="0"/>
              <a:t>C1q è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grossa</a:t>
            </a:r>
            <a:r>
              <a:rPr lang="en-US" sz="2400" dirty="0" smtClean="0"/>
              <a:t> </a:t>
            </a:r>
            <a:r>
              <a:rPr lang="en-US" sz="2400" dirty="0" err="1" smtClean="0"/>
              <a:t>proteina</a:t>
            </a:r>
            <a:r>
              <a:rPr lang="en-US" sz="2400" dirty="0" smtClean="0"/>
              <a:t> </a:t>
            </a:r>
            <a:r>
              <a:rPr lang="en-US" sz="2400" dirty="0" err="1" smtClean="0"/>
              <a:t>fomata</a:t>
            </a:r>
            <a:r>
              <a:rPr lang="en-US" sz="2400" dirty="0" smtClean="0"/>
              <a:t> </a:t>
            </a:r>
            <a:r>
              <a:rPr lang="en-US" sz="2400" dirty="0" err="1" smtClean="0"/>
              <a:t>dall’associazione</a:t>
            </a:r>
            <a:r>
              <a:rPr lang="en-US" sz="2400" dirty="0" smtClean="0"/>
              <a:t> </a:t>
            </a:r>
            <a:r>
              <a:rPr lang="en-US" sz="2400" dirty="0" err="1" smtClean="0"/>
              <a:t>globulare</a:t>
            </a:r>
            <a:r>
              <a:rPr lang="en-US" sz="2400" dirty="0" smtClean="0"/>
              <a:t> di 18 </a:t>
            </a:r>
            <a:r>
              <a:rPr lang="en-US" sz="2400" dirty="0" err="1" smtClean="0"/>
              <a:t>peptidi</a:t>
            </a:r>
            <a:endParaRPr lang="en-US" sz="2400" dirty="0" smtClean="0"/>
          </a:p>
          <a:p>
            <a:pPr>
              <a:lnSpc>
                <a:spcPct val="75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75000"/>
              </a:lnSpc>
              <a:buFontTx/>
              <a:buNone/>
            </a:pPr>
            <a:r>
              <a:rPr lang="it-IT" sz="2400" dirty="0" smtClean="0"/>
              <a:t>C1r e C1s sono proteine più piccole che associano al complesso C1q sotto forma di tetramero composto da due unita C1r e due unità C1q</a:t>
            </a:r>
            <a:endParaRPr lang="en-US" sz="2400" dirty="0"/>
          </a:p>
        </p:txBody>
      </p:sp>
      <p:pic>
        <p:nvPicPr>
          <p:cNvPr id="8" name="Picture 8" descr="L:\ART\CH13\F13-03E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76672"/>
            <a:ext cx="2717801" cy="255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L:\ART\CH13\F13-03D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575034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 smtClean="0">
                <a:latin typeface="Arial" charset="0"/>
              </a:rPr>
              <a:t>La via classica</a:t>
            </a:r>
            <a:endParaRPr lang="en-US" sz="3600" dirty="0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48768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 </a:t>
            </a:r>
            <a:r>
              <a:rPr lang="en-US" sz="2200" dirty="0" err="1" smtClean="0">
                <a:cs typeface="Angsana New" panose="02020603050405020304" pitchFamily="18" charset="-34"/>
              </a:rPr>
              <a:t>il</a:t>
            </a:r>
            <a:r>
              <a:rPr lang="en-US" sz="2200" dirty="0" smtClean="0">
                <a:cs typeface="Angsana New" panose="02020603050405020304" pitchFamily="18" charset="-34"/>
              </a:rPr>
              <a:t> </a:t>
            </a:r>
            <a:r>
              <a:rPr lang="en-US" sz="2200" dirty="0" err="1" smtClean="0">
                <a:cs typeface="Angsana New" panose="02020603050405020304" pitchFamily="18" charset="-34"/>
              </a:rPr>
              <a:t>complesso</a:t>
            </a:r>
            <a:r>
              <a:rPr lang="en-US" sz="2200" dirty="0" smtClean="0">
                <a:cs typeface="Angsana New" panose="02020603050405020304" pitchFamily="18" charset="-34"/>
              </a:rPr>
              <a:t> C1qr</a:t>
            </a:r>
            <a:r>
              <a:rPr lang="en-US" sz="2200" baseline="-25000" dirty="0" smtClean="0">
                <a:cs typeface="Angsana New" panose="02020603050405020304" pitchFamily="18" charset="-34"/>
              </a:rPr>
              <a:t>2</a:t>
            </a:r>
            <a:r>
              <a:rPr lang="en-US" sz="2200" dirty="0" smtClean="0">
                <a:cs typeface="Angsana New" panose="02020603050405020304" pitchFamily="18" charset="-34"/>
              </a:rPr>
              <a:t>s</a:t>
            </a:r>
            <a:r>
              <a:rPr lang="en-US" sz="2200" baseline="-25000" dirty="0" smtClean="0">
                <a:cs typeface="Angsana New" panose="02020603050405020304" pitchFamily="18" charset="-34"/>
              </a:rPr>
              <a:t>2</a:t>
            </a:r>
            <a:r>
              <a:rPr lang="en-US" sz="2200" dirty="0" smtClean="0">
                <a:cs typeface="Angsana New" panose="02020603050405020304" pitchFamily="18" charset="-34"/>
              </a:rPr>
              <a:t>  </a:t>
            </a:r>
            <a:r>
              <a:rPr lang="en-US" sz="2200" dirty="0" err="1" smtClean="0">
                <a:cs typeface="Angsana New" panose="02020603050405020304" pitchFamily="18" charset="-34"/>
              </a:rPr>
              <a:t>lega</a:t>
            </a:r>
            <a:r>
              <a:rPr lang="en-US" sz="2200" dirty="0" smtClean="0">
                <a:cs typeface="Angsana New" panose="02020603050405020304" pitchFamily="18" charset="-34"/>
              </a:rPr>
              <a:t> due </a:t>
            </a:r>
            <a:r>
              <a:rPr lang="en-US" sz="2200" dirty="0" err="1" smtClean="0">
                <a:cs typeface="Angsana New" panose="02020603050405020304" pitchFamily="18" charset="-34"/>
              </a:rPr>
              <a:t>immunoglobuline</a:t>
            </a:r>
            <a:r>
              <a:rPr lang="en-US" sz="2200" dirty="0" smtClean="0">
                <a:cs typeface="Angsana New" panose="02020603050405020304" pitchFamily="18" charset="-34"/>
              </a:rPr>
              <a:t> </a:t>
            </a:r>
            <a:endParaRPr lang="en-US" sz="2200" dirty="0">
              <a:cs typeface="Angsana New" panose="02020603050405020304" pitchFamily="18" charset="-34"/>
            </a:endParaRPr>
          </a:p>
          <a:p>
            <a:pPr>
              <a:lnSpc>
                <a:spcPct val="80000"/>
              </a:lnSpc>
            </a:pPr>
            <a:endParaRPr lang="en-US" sz="2200" dirty="0">
              <a:cs typeface="Angsana New" panose="02020603050405020304" pitchFamily="18" charset="-34"/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cs typeface="Angsana New" panose="02020603050405020304" pitchFamily="18" charset="-34"/>
              </a:rPr>
              <a:t> I </a:t>
            </a:r>
            <a:r>
              <a:rPr lang="en-US" sz="2200" dirty="0" err="1" smtClean="0">
                <a:cs typeface="Angsana New" panose="02020603050405020304" pitchFamily="18" charset="-34"/>
              </a:rPr>
              <a:t>siti</a:t>
            </a:r>
            <a:r>
              <a:rPr lang="en-US" sz="2200" dirty="0" smtClean="0">
                <a:cs typeface="Angsana New" panose="02020603050405020304" pitchFamily="18" charset="-34"/>
              </a:rPr>
              <a:t> di </a:t>
            </a:r>
            <a:r>
              <a:rPr lang="en-US" sz="2200" dirty="0" err="1" smtClean="0">
                <a:cs typeface="Angsana New" panose="02020603050405020304" pitchFamily="18" charset="-34"/>
              </a:rPr>
              <a:t>legame</a:t>
            </a:r>
            <a:r>
              <a:rPr lang="en-US" sz="2200" dirty="0" smtClean="0">
                <a:cs typeface="Angsana New" panose="02020603050405020304" pitchFamily="18" charset="-34"/>
              </a:rPr>
              <a:t> per </a:t>
            </a:r>
            <a:r>
              <a:rPr lang="en-US" sz="2200" dirty="0" err="1" smtClean="0">
                <a:cs typeface="Angsana New" panose="02020603050405020304" pitchFamily="18" charset="-34"/>
              </a:rPr>
              <a:t>il</a:t>
            </a:r>
            <a:r>
              <a:rPr lang="en-US" sz="2200" dirty="0" smtClean="0">
                <a:cs typeface="Angsana New" panose="02020603050405020304" pitchFamily="18" charset="-34"/>
              </a:rPr>
              <a:t> </a:t>
            </a:r>
            <a:r>
              <a:rPr lang="en-US" sz="2200" dirty="0" err="1" smtClean="0">
                <a:cs typeface="Angsana New" panose="02020603050405020304" pitchFamily="18" charset="-34"/>
              </a:rPr>
              <a:t>complemento</a:t>
            </a:r>
            <a:r>
              <a:rPr lang="en-US" sz="2200" dirty="0" smtClean="0">
                <a:cs typeface="Angsana New" panose="02020603050405020304" pitchFamily="18" charset="-34"/>
              </a:rPr>
              <a:t> </a:t>
            </a:r>
            <a:r>
              <a:rPr lang="en-US" sz="2200" dirty="0" err="1" smtClean="0">
                <a:cs typeface="Angsana New" panose="02020603050405020304" pitchFamily="18" charset="-34"/>
              </a:rPr>
              <a:t>delle</a:t>
            </a:r>
            <a:r>
              <a:rPr lang="en-US" sz="2200" dirty="0" smtClean="0">
                <a:cs typeface="Angsana New" panose="02020603050405020304" pitchFamily="18" charset="-34"/>
              </a:rPr>
              <a:t> </a:t>
            </a:r>
            <a:r>
              <a:rPr lang="en-US" sz="2200" dirty="0" err="1" smtClean="0">
                <a:cs typeface="Angsana New" panose="02020603050405020304" pitchFamily="18" charset="-34"/>
              </a:rPr>
              <a:t>IgM</a:t>
            </a:r>
            <a:r>
              <a:rPr lang="en-US" sz="2200" dirty="0" smtClean="0">
                <a:cs typeface="Angsana New" panose="02020603050405020304" pitchFamily="18" charset="-34"/>
              </a:rPr>
              <a:t> </a:t>
            </a:r>
            <a:r>
              <a:rPr lang="en-US" sz="2200" dirty="0" err="1" smtClean="0">
                <a:cs typeface="Angsana New" panose="02020603050405020304" pitchFamily="18" charset="-34"/>
              </a:rPr>
              <a:t>circolanti</a:t>
            </a:r>
            <a:r>
              <a:rPr lang="en-US" sz="2200" dirty="0" smtClean="0">
                <a:cs typeface="Angsana New" panose="02020603050405020304" pitchFamily="18" charset="-34"/>
              </a:rPr>
              <a:t> </a:t>
            </a:r>
            <a:r>
              <a:rPr lang="en-US" sz="2200" dirty="0" err="1" smtClean="0">
                <a:cs typeface="Angsana New" panose="02020603050405020304" pitchFamily="18" charset="-34"/>
              </a:rPr>
              <a:t>sono</a:t>
            </a:r>
            <a:r>
              <a:rPr lang="en-US" sz="2200" dirty="0" smtClean="0">
                <a:cs typeface="Angsana New" panose="02020603050405020304" pitchFamily="18" charset="-34"/>
              </a:rPr>
              <a:t> </a:t>
            </a:r>
            <a:r>
              <a:rPr lang="en-US" sz="2200" dirty="0" err="1" smtClean="0">
                <a:cs typeface="Angsana New" panose="02020603050405020304" pitchFamily="18" charset="-34"/>
              </a:rPr>
              <a:t>troppo</a:t>
            </a:r>
            <a:r>
              <a:rPr lang="en-US" sz="2200" dirty="0" smtClean="0">
                <a:cs typeface="Angsana New" panose="02020603050405020304" pitchFamily="18" charset="-34"/>
              </a:rPr>
              <a:t> </a:t>
            </a:r>
            <a:r>
              <a:rPr lang="en-US" sz="2200" dirty="0" err="1" smtClean="0">
                <a:cs typeface="Angsana New" panose="02020603050405020304" pitchFamily="18" charset="-34"/>
              </a:rPr>
              <a:t>distanti</a:t>
            </a:r>
            <a:r>
              <a:rPr lang="en-US" sz="2200" dirty="0" smtClean="0">
                <a:cs typeface="Angsana New" panose="02020603050405020304" pitchFamily="18" charset="-34"/>
              </a:rPr>
              <a:t> </a:t>
            </a:r>
            <a:r>
              <a:rPr lang="en-US" sz="2200" dirty="0" err="1" smtClean="0">
                <a:cs typeface="Angsana New" panose="02020603050405020304" pitchFamily="18" charset="-34"/>
              </a:rPr>
              <a:t>tra</a:t>
            </a:r>
            <a:r>
              <a:rPr lang="en-US" sz="2200" dirty="0" smtClean="0">
                <a:cs typeface="Angsana New" panose="02020603050405020304" pitchFamily="18" charset="-34"/>
              </a:rPr>
              <a:t> di </a:t>
            </a:r>
            <a:r>
              <a:rPr lang="en-US" sz="2200" dirty="0" err="1" smtClean="0">
                <a:cs typeface="Angsana New" panose="02020603050405020304" pitchFamily="18" charset="-34"/>
              </a:rPr>
              <a:t>loro</a:t>
            </a:r>
            <a:r>
              <a:rPr lang="en-US" sz="2200" dirty="0" smtClean="0">
                <a:cs typeface="Angsana New" panose="02020603050405020304" pitchFamily="18" charset="-34"/>
              </a:rPr>
              <a:t> per </a:t>
            </a:r>
            <a:r>
              <a:rPr lang="en-US" sz="2200" dirty="0" err="1" smtClean="0">
                <a:cs typeface="Angsana New" panose="02020603050405020304" pitchFamily="18" charset="-34"/>
              </a:rPr>
              <a:t>permetterne</a:t>
            </a:r>
            <a:r>
              <a:rPr lang="en-US" sz="2200" dirty="0" smtClean="0">
                <a:cs typeface="Angsana New" panose="02020603050405020304" pitchFamily="18" charset="-34"/>
              </a:rPr>
              <a:t> </a:t>
            </a:r>
            <a:r>
              <a:rPr lang="en-US" sz="2200" dirty="0" err="1" smtClean="0">
                <a:cs typeface="Angsana New" panose="02020603050405020304" pitchFamily="18" charset="-34"/>
              </a:rPr>
              <a:t>il</a:t>
            </a:r>
            <a:r>
              <a:rPr lang="en-US" sz="2200" dirty="0" smtClean="0">
                <a:cs typeface="Angsana New" panose="02020603050405020304" pitchFamily="18" charset="-34"/>
              </a:rPr>
              <a:t> </a:t>
            </a:r>
            <a:r>
              <a:rPr lang="en-US" sz="2200" dirty="0" err="1" smtClean="0">
                <a:cs typeface="Angsana New" panose="02020603050405020304" pitchFamily="18" charset="-34"/>
              </a:rPr>
              <a:t>legame</a:t>
            </a:r>
            <a:r>
              <a:rPr lang="en-US" sz="2200" dirty="0" smtClean="0">
                <a:cs typeface="Angsana New" panose="02020603050405020304" pitchFamily="18" charset="-34"/>
              </a:rPr>
              <a:t> al </a:t>
            </a:r>
            <a:r>
              <a:rPr lang="en-US" sz="2200" dirty="0" err="1" smtClean="0">
                <a:cs typeface="Angsana New" panose="02020603050405020304" pitchFamily="18" charset="-34"/>
              </a:rPr>
              <a:t>complesso</a:t>
            </a:r>
            <a:r>
              <a:rPr lang="en-US" sz="2200" dirty="0" smtClean="0">
                <a:cs typeface="Angsana New" panose="02020603050405020304" pitchFamily="18" charset="-34"/>
              </a:rPr>
              <a:t> C1qr2s2.</a:t>
            </a:r>
          </a:p>
          <a:p>
            <a:pPr lvl="1">
              <a:lnSpc>
                <a:spcPct val="80000"/>
              </a:lnSpc>
            </a:pPr>
            <a:endParaRPr lang="it-IT" sz="2200" dirty="0">
              <a:cs typeface="Angsana New" panose="02020603050405020304" pitchFamily="18" charset="-34"/>
            </a:endParaRPr>
          </a:p>
          <a:p>
            <a:pPr lvl="1">
              <a:lnSpc>
                <a:spcPct val="80000"/>
              </a:lnSpc>
            </a:pPr>
            <a:r>
              <a:rPr lang="it-IT" sz="2200" dirty="0" smtClean="0">
                <a:cs typeface="Angsana New" panose="02020603050405020304" pitchFamily="18" charset="-34"/>
              </a:rPr>
              <a:t>Solo quando le </a:t>
            </a:r>
            <a:r>
              <a:rPr lang="it-IT" sz="2200" dirty="0" err="1" smtClean="0">
                <a:cs typeface="Angsana New" panose="02020603050405020304" pitchFamily="18" charset="-34"/>
              </a:rPr>
              <a:t>IgM</a:t>
            </a:r>
            <a:r>
              <a:rPr lang="it-IT" sz="2200" dirty="0" smtClean="0">
                <a:cs typeface="Angsana New" panose="02020603050405020304" pitchFamily="18" charset="-34"/>
              </a:rPr>
              <a:t> legano un antigene sulla superfice di un patogeno subiscono un cambio conformazionale che permette loro di legare il complemento.</a:t>
            </a:r>
          </a:p>
          <a:p>
            <a:pPr lvl="1">
              <a:lnSpc>
                <a:spcPct val="80000"/>
              </a:lnSpc>
            </a:pPr>
            <a:endParaRPr lang="it-IT" sz="2200" dirty="0" smtClean="0">
              <a:cs typeface="Angsana New" panose="02020603050405020304" pitchFamily="18" charset="-34"/>
            </a:endParaRPr>
          </a:p>
          <a:p>
            <a:pPr lvl="1">
              <a:lnSpc>
                <a:spcPct val="80000"/>
              </a:lnSpc>
            </a:pPr>
            <a:r>
              <a:rPr lang="it-IT" sz="2200" dirty="0" smtClean="0">
                <a:cs typeface="Angsana New" panose="02020603050405020304" pitchFamily="18" charset="-34"/>
              </a:rPr>
              <a:t>Anche la concentrazione delle </a:t>
            </a:r>
            <a:r>
              <a:rPr lang="it-IT" sz="2200" dirty="0" err="1" smtClean="0">
                <a:cs typeface="Angsana New" panose="02020603050405020304" pitchFamily="18" charset="-34"/>
              </a:rPr>
              <a:t>IgG</a:t>
            </a:r>
            <a:r>
              <a:rPr lang="it-IT" sz="2200" dirty="0" smtClean="0">
                <a:cs typeface="Angsana New" panose="02020603050405020304" pitchFamily="18" charset="-34"/>
              </a:rPr>
              <a:t> che interagiscono con l’antigene deve essere abbastanza elevata per permettere il legame col complesso C1</a:t>
            </a:r>
          </a:p>
          <a:p>
            <a:pPr lvl="1">
              <a:lnSpc>
                <a:spcPct val="80000"/>
              </a:lnSpc>
            </a:pPr>
            <a:endParaRPr lang="it-IT" sz="2200" dirty="0">
              <a:cs typeface="Angsana New" panose="02020603050405020304" pitchFamily="18" charset="-34"/>
            </a:endParaRPr>
          </a:p>
          <a:p>
            <a:pPr lvl="1">
              <a:lnSpc>
                <a:spcPct val="80000"/>
              </a:lnSpc>
            </a:pPr>
            <a:r>
              <a:rPr lang="it-IT" sz="2200" dirty="0" smtClean="0">
                <a:cs typeface="Angsana New" panose="02020603050405020304" pitchFamily="18" charset="-34"/>
              </a:rPr>
              <a:t>Quando il complesso C1qr2s2 si lega ad un numero sufficiente di Immunoglobuline si innesca un processo catalitico che lo rende in grado di scindere  le successive componenti del complemento C2 e C4</a:t>
            </a:r>
            <a:endParaRPr lang="en-US" sz="2200" dirty="0" smtClean="0">
              <a:cs typeface="Angsana New" panose="02020603050405020304" pitchFamily="18" charset="-34"/>
            </a:endParaRPr>
          </a:p>
          <a:p>
            <a:pPr lvl="1">
              <a:lnSpc>
                <a:spcPct val="80000"/>
              </a:lnSpc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 smtClean="0">
                <a:latin typeface="Arial" charset="0"/>
              </a:rPr>
              <a:t>La via classica</a:t>
            </a:r>
            <a:endParaRPr lang="en-US" sz="3600" dirty="0">
              <a:latin typeface="Arial" charset="0"/>
            </a:endParaRPr>
          </a:p>
        </p:txBody>
      </p:sp>
      <p:pic>
        <p:nvPicPr>
          <p:cNvPr id="16387" name="Picture 3" descr="L:\ART\CH13\F13-05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r="8836"/>
          <a:stretch/>
        </p:blipFill>
        <p:spPr bwMode="auto">
          <a:xfrm>
            <a:off x="204716" y="590550"/>
            <a:ext cx="4776717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L:\ART\CH13\F13-05B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/>
          <a:stretch/>
        </p:blipFill>
        <p:spPr bwMode="auto">
          <a:xfrm>
            <a:off x="4211960" y="3114675"/>
            <a:ext cx="4764206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-13254" y="3717032"/>
            <a:ext cx="41985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complesso C4bC2a forma la C3</a:t>
            </a:r>
          </a:p>
          <a:p>
            <a:r>
              <a:rPr lang="it-IT" dirty="0" err="1"/>
              <a:t>c</a:t>
            </a:r>
            <a:r>
              <a:rPr lang="it-IT" dirty="0" err="1" smtClean="0"/>
              <a:t>onvertasi</a:t>
            </a:r>
            <a:r>
              <a:rPr lang="it-IT" dirty="0" smtClean="0"/>
              <a:t> della via classica enzima </a:t>
            </a:r>
          </a:p>
          <a:p>
            <a:r>
              <a:rPr lang="it-IT" dirty="0" smtClean="0"/>
              <a:t>centrale della cascata</a:t>
            </a:r>
          </a:p>
          <a:p>
            <a:endParaRPr lang="it-IT" dirty="0"/>
          </a:p>
          <a:p>
            <a:r>
              <a:rPr lang="it-IT" dirty="0" smtClean="0"/>
              <a:t>C4a viene rilasciata in circolo mentre la</a:t>
            </a:r>
          </a:p>
          <a:p>
            <a:r>
              <a:rPr lang="it-IT" dirty="0" smtClean="0"/>
              <a:t>C3 </a:t>
            </a:r>
            <a:r>
              <a:rPr lang="it-IT" dirty="0" err="1" smtClean="0"/>
              <a:t>convertasi</a:t>
            </a:r>
            <a:r>
              <a:rPr lang="it-IT" dirty="0" smtClean="0"/>
              <a:t> resta adesa alla</a:t>
            </a:r>
          </a:p>
          <a:p>
            <a:r>
              <a:rPr lang="it-IT" dirty="0" smtClean="0"/>
              <a:t> superficie del patogeno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1026</Words>
  <Application>Microsoft Office PowerPoint</Application>
  <PresentationFormat>Presentazione su schermo (4:3)</PresentationFormat>
  <Paragraphs>128</Paragraphs>
  <Slides>25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Angsana New</vt:lpstr>
      <vt:lpstr>Arial</vt:lpstr>
      <vt:lpstr>Calibri</vt:lpstr>
      <vt:lpstr>Chaparral Pro</vt:lpstr>
      <vt:lpstr>Wingdings</vt:lpstr>
      <vt:lpstr>Tema di Office</vt:lpstr>
      <vt:lpstr>CorelPhotoPaint.Image.6</vt:lpstr>
      <vt:lpstr>Il sistema del  complemento</vt:lpstr>
      <vt:lpstr>Il complemento</vt:lpstr>
      <vt:lpstr>Il complemento</vt:lpstr>
      <vt:lpstr>Il complemento</vt:lpstr>
      <vt:lpstr>Il complemento</vt:lpstr>
      <vt:lpstr>Il complemento</vt:lpstr>
      <vt:lpstr>La via classica</vt:lpstr>
      <vt:lpstr>La via classica</vt:lpstr>
      <vt:lpstr>La via classica</vt:lpstr>
      <vt:lpstr>La via classica</vt:lpstr>
      <vt:lpstr>Presentazione standard di PowerPoint</vt:lpstr>
      <vt:lpstr>Presentazione standard di PowerPoint</vt:lpstr>
      <vt:lpstr>La via lectinica</vt:lpstr>
      <vt:lpstr>Presentazione standard di PowerPoint</vt:lpstr>
      <vt:lpstr>La via alternativa</vt:lpstr>
      <vt:lpstr>La via alternativa</vt:lpstr>
      <vt:lpstr>La via alternativa</vt:lpstr>
      <vt:lpstr>Presentazione standard di PowerPoint</vt:lpstr>
      <vt:lpstr>Il complemento</vt:lpstr>
      <vt:lpstr>Presentazione standard di PowerPoint</vt:lpstr>
      <vt:lpstr>Presentazione standard di PowerPoint</vt:lpstr>
      <vt:lpstr> La funzione di C3 è centrale </vt:lpstr>
      <vt:lpstr>C3b può legarsi ai batteri facilitandone la fagocitosi (opsonizzazione).</vt:lpstr>
      <vt:lpstr>Ruolo del complemento nella rimozione degli immunocomplessi</vt:lpstr>
      <vt:lpstr>Presentazione standard di PowerPoint</vt:lpstr>
    </vt:vector>
  </TitlesOfParts>
  <Company>Universita' degli Studi di Ferrara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 Adinolfi</dc:creator>
  <cp:lastModifiedBy>Patologia</cp:lastModifiedBy>
  <cp:revision>62</cp:revision>
  <dcterms:created xsi:type="dcterms:W3CDTF">2012-03-02T15:53:06Z</dcterms:created>
  <dcterms:modified xsi:type="dcterms:W3CDTF">2020-03-24T09:19:57Z</dcterms:modified>
</cp:coreProperties>
</file>