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3"/>
  </p:notesMasterIdLst>
  <p:sldIdLst>
    <p:sldId id="256" r:id="rId2"/>
    <p:sldId id="390" r:id="rId3"/>
    <p:sldId id="392" r:id="rId4"/>
    <p:sldId id="393" r:id="rId5"/>
    <p:sldId id="395" r:id="rId6"/>
    <p:sldId id="257" r:id="rId7"/>
    <p:sldId id="388" r:id="rId8"/>
    <p:sldId id="296" r:id="rId9"/>
    <p:sldId id="295" r:id="rId10"/>
    <p:sldId id="270" r:id="rId11"/>
    <p:sldId id="290" r:id="rId12"/>
    <p:sldId id="396" r:id="rId13"/>
    <p:sldId id="299" r:id="rId14"/>
    <p:sldId id="348" r:id="rId15"/>
    <p:sldId id="349" r:id="rId16"/>
    <p:sldId id="300" r:id="rId17"/>
    <p:sldId id="305" r:id="rId18"/>
    <p:sldId id="397" r:id="rId19"/>
    <p:sldId id="309" r:id="rId20"/>
    <p:sldId id="307" r:id="rId21"/>
    <p:sldId id="310" r:id="rId22"/>
    <p:sldId id="362" r:id="rId23"/>
    <p:sldId id="302" r:id="rId24"/>
    <p:sldId id="308" r:id="rId25"/>
    <p:sldId id="351" r:id="rId26"/>
    <p:sldId id="303" r:id="rId27"/>
    <p:sldId id="311" r:id="rId28"/>
    <p:sldId id="383" r:id="rId29"/>
    <p:sldId id="306" r:id="rId30"/>
    <p:sldId id="314" r:id="rId31"/>
    <p:sldId id="374" r:id="rId32"/>
    <p:sldId id="315" r:id="rId33"/>
    <p:sldId id="313" r:id="rId34"/>
    <p:sldId id="320" r:id="rId35"/>
    <p:sldId id="316" r:id="rId36"/>
    <p:sldId id="319" r:id="rId37"/>
    <p:sldId id="318" r:id="rId38"/>
    <p:sldId id="321" r:id="rId39"/>
    <p:sldId id="324" r:id="rId40"/>
    <p:sldId id="297" r:id="rId41"/>
    <p:sldId id="325" r:id="rId42"/>
    <p:sldId id="329" r:id="rId43"/>
    <p:sldId id="357" r:id="rId44"/>
    <p:sldId id="358" r:id="rId45"/>
    <p:sldId id="359" r:id="rId46"/>
    <p:sldId id="363" r:id="rId47"/>
    <p:sldId id="353" r:id="rId48"/>
    <p:sldId id="336" r:id="rId49"/>
    <p:sldId id="364" r:id="rId50"/>
    <p:sldId id="365" r:id="rId51"/>
    <p:sldId id="360" r:id="rId52"/>
    <p:sldId id="366" r:id="rId53"/>
    <p:sldId id="367" r:id="rId54"/>
    <p:sldId id="369" r:id="rId55"/>
    <p:sldId id="368" r:id="rId56"/>
    <p:sldId id="370" r:id="rId57"/>
    <p:sldId id="371" r:id="rId58"/>
    <p:sldId id="356" r:id="rId59"/>
    <p:sldId id="361" r:id="rId60"/>
    <p:sldId id="372" r:id="rId61"/>
    <p:sldId id="373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>
      <p:cViewPr varScale="1">
        <p:scale>
          <a:sx n="99" d="100"/>
          <a:sy n="99" d="100"/>
        </p:scale>
        <p:origin x="19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BEFD9-547B-4EE1-B708-78DC86592EB1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4535-11BE-4469-A606-AF4025E82E2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4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19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1968A9F8-83A6-4557-BA4D-07F65FA6D1EF}" type="slidenum">
              <a:rPr lang="it-IT" smtClean="0"/>
              <a:pPr eaLnBrk="1" hangingPunct="1"/>
              <a:t>13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92019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D2D9E-073C-4CF7-AF37-33608C1E3B60}" type="slidenum">
              <a:rPr lang="ar-SA"/>
              <a:pPr/>
              <a:t>42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525962" cy="3394075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11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1C6DDCD6-9C88-4FBA-8645-6AEE84FA077F}" type="slidenum">
              <a:rPr lang="it-IT" smtClean="0"/>
              <a:pPr eaLnBrk="1" hangingPunct="1"/>
              <a:t>47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10567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E1A162-1290-4F2D-80D3-877AF559C299}" type="slidenum">
              <a:rPr lang="ar-SA"/>
              <a:pPr/>
              <a:t>48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525962" cy="3394075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8250" cy="4170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68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47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55A6237E-6F26-46FE-AE41-AAFD2A3071D2}" type="slidenum">
              <a:rPr lang="it-IT" smtClean="0"/>
              <a:pPr eaLnBrk="1" hangingPunct="1"/>
              <a:t>58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44035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AB8AE525-5DAD-46FF-8651-1B6BA4FB3016}" type="slidenum">
              <a:rPr lang="it-IT" smtClean="0"/>
              <a:pPr eaLnBrk="1" hangingPunct="1"/>
              <a:t>25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594266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0306E5C-EA2D-48F0-B685-7D5C467B3474}" type="slidenum">
              <a:rPr lang="ar-SA"/>
              <a:pPr eaLnBrk="1" hangingPunct="1"/>
              <a:t>28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525962" cy="339407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8250" cy="4170363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4707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608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1E40FCE-28C2-476B-9A1C-1C50BF8A274F}" type="slidenum">
              <a:rPr lang="it-IT" smtClean="0"/>
              <a:pPr eaLnBrk="1" hangingPunct="1"/>
              <a:t>29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448408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6D1762-AFA0-46E2-9BB7-A523A14CF49C}" type="slidenum">
              <a:rPr lang="ar-SA"/>
              <a:pPr eaLnBrk="1" hangingPunct="1"/>
              <a:t>31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6438"/>
            <a:ext cx="4525962" cy="339407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311650"/>
            <a:ext cx="5048250" cy="4170363"/>
          </a:xfrm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6581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ED6A487-25A6-48F1-97F5-830FA1DE4336}" type="slidenum">
              <a:rPr lang="it-IT" smtClean="0"/>
              <a:pPr eaLnBrk="1" hangingPunct="1"/>
              <a:t>34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670664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22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D63E7440-1042-494D-9133-DD08BA125523}" type="slidenum">
              <a:rPr lang="it-IT" smtClean="0"/>
              <a:pPr eaLnBrk="1" hangingPunct="1"/>
              <a:t>36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89573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0A2DD5A9-A695-4CEF-89F5-D278E7B2AFF7}" type="slidenum">
              <a:rPr lang="it-IT" smtClean="0"/>
              <a:pPr eaLnBrk="1" hangingPunct="1"/>
              <a:t>37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564792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4290DB20-C2AB-42E1-8D9A-9173059160D2}" type="slidenum">
              <a:rPr lang="it-IT" smtClean="0"/>
              <a:pPr eaLnBrk="1" hangingPunct="1"/>
              <a:t>38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200704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78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0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798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3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82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9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1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5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97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99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1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FF5B9-2AA6-43D7-A3D0-39A995FFC606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EF04C-F178-4518-8168-16E783A027E7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hyperlink" Target="http://webmed.unipv.it/immunology/igmpl2.jpg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Immunità umorale</a:t>
            </a:r>
            <a:endParaRPr lang="en-US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Elena </a:t>
            </a:r>
            <a:r>
              <a:rPr lang="it-IT" dirty="0" err="1" smtClean="0"/>
              <a:t>Adinolfi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0524" y="-315416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Epitopi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980728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sz="2400" dirty="0" smtClean="0"/>
          </a:p>
          <a:p>
            <a:r>
              <a:rPr lang="it-IT" sz="2400" dirty="0" smtClean="0"/>
              <a:t> I recettori delle cellule immunitarie riconoscono una piccola porzione dell’antigene detta </a:t>
            </a:r>
            <a:r>
              <a:rPr lang="it-IT" sz="2400" dirty="0" err="1" smtClean="0"/>
              <a:t>epitopo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dirty="0" smtClean="0"/>
              <a:t>Linfociti di natura diversa, ciascuno dotato di un’unica serie di recettori , sono in grado di riconoscere </a:t>
            </a:r>
            <a:r>
              <a:rPr lang="it-IT" sz="2400" dirty="0" err="1" smtClean="0"/>
              <a:t>epitopi</a:t>
            </a:r>
            <a:r>
              <a:rPr lang="it-IT" sz="2400" dirty="0" smtClean="0"/>
              <a:t> differenti facenti parte dello stesso antigene.</a:t>
            </a:r>
          </a:p>
          <a:p>
            <a:endParaRPr lang="it-IT" sz="2400" dirty="0"/>
          </a:p>
          <a:p>
            <a:r>
              <a:rPr lang="it-IT" sz="2400" dirty="0" smtClean="0"/>
              <a:t>In base alla natura della risposta immunitaria che innescano gli </a:t>
            </a:r>
            <a:r>
              <a:rPr lang="it-IT" sz="2400" dirty="0" err="1" smtClean="0"/>
              <a:t>epitopi</a:t>
            </a:r>
            <a:r>
              <a:rPr lang="it-IT" sz="2400" dirty="0" smtClean="0"/>
              <a:t>/antigeni possono essere suddivisi in immunogeni, </a:t>
            </a:r>
            <a:r>
              <a:rPr lang="it-IT" sz="2400" dirty="0" err="1" smtClean="0"/>
              <a:t>apteni</a:t>
            </a:r>
            <a:r>
              <a:rPr lang="it-IT" sz="2400" dirty="0" smtClean="0"/>
              <a:t> e </a:t>
            </a:r>
            <a:r>
              <a:rPr lang="it-IT" sz="2400" dirty="0" err="1" smtClean="0"/>
              <a:t>tollerogeni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76320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928" y="-243408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err="1" smtClean="0"/>
              <a:t>Epitopi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052736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 Gli immunogeni contengono gli </a:t>
            </a:r>
            <a:r>
              <a:rPr lang="it-IT" sz="2400" dirty="0" err="1" smtClean="0"/>
              <a:t>epitopi</a:t>
            </a:r>
            <a:r>
              <a:rPr lang="it-IT" sz="2400" dirty="0" smtClean="0"/>
              <a:t> che sono in grado di innescare la risposta immunitaria.</a:t>
            </a:r>
          </a:p>
          <a:p>
            <a:endParaRPr lang="it-IT" sz="2400" dirty="0"/>
          </a:p>
          <a:p>
            <a:r>
              <a:rPr lang="it-IT" sz="2400" dirty="0" smtClean="0"/>
              <a:t>Esistono </a:t>
            </a:r>
            <a:r>
              <a:rPr lang="it-IT" sz="2400" dirty="0" err="1" smtClean="0"/>
              <a:t>epitopi</a:t>
            </a:r>
            <a:r>
              <a:rPr lang="it-IT" sz="2400" dirty="0" smtClean="0"/>
              <a:t> che pur legandosi ai recettori dell’immunità adattativa non sono in grado di attivare la risposta immunitaria, cioè non sono immunogeni tra questi:</a:t>
            </a:r>
          </a:p>
          <a:p>
            <a:r>
              <a:rPr lang="it-IT" sz="2400" dirty="0" err="1" smtClean="0"/>
              <a:t>Apteni</a:t>
            </a:r>
            <a:r>
              <a:rPr lang="it-IT" sz="2400" dirty="0" smtClean="0"/>
              <a:t> sono piccole sostanze in genere di sintesi che per attivare la risposta immunitaria necessitano dell’interazione con un </a:t>
            </a:r>
            <a:r>
              <a:rPr lang="it-IT" sz="2400" dirty="0" err="1" smtClean="0"/>
              <a:t>carrier</a:t>
            </a:r>
            <a:r>
              <a:rPr lang="it-IT" sz="2400" dirty="0" smtClean="0"/>
              <a:t>.</a:t>
            </a:r>
          </a:p>
          <a:p>
            <a:r>
              <a:rPr lang="it-IT" sz="2400" dirty="0" err="1" smtClean="0"/>
              <a:t>Tollerogeni</a:t>
            </a:r>
            <a:r>
              <a:rPr lang="it-IT" sz="2400" dirty="0" smtClean="0"/>
              <a:t> inducono una condizione di non responsività immunitaria adattativa (tolleranza).</a:t>
            </a:r>
          </a:p>
        </p:txBody>
      </p:sp>
    </p:spTree>
    <p:extLst>
      <p:ext uri="{BB962C8B-B14F-4D97-AF65-F5344CB8AC3E}">
        <p14:creationId xmlns:p14="http://schemas.microsoft.com/office/powerpoint/2010/main" val="1296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Anticorpi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052736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 Gli anticorpi costituiscono la forma secreta delle immunoglobuline (Ig).</a:t>
            </a:r>
          </a:p>
          <a:p>
            <a:r>
              <a:rPr lang="it-IT" sz="2400" dirty="0" smtClean="0"/>
              <a:t> Le immunoglobuline sono prodotte dai linfociti B i quali, durante la loro maturazione, diventano capaci di produrre un’ immunoglobulina con una singola specificità antigenica cioè in grado di legarsi ad un singolo </a:t>
            </a:r>
            <a:r>
              <a:rPr lang="it-IT" sz="2400" dirty="0" err="1" smtClean="0"/>
              <a:t>epitopo</a:t>
            </a:r>
            <a:r>
              <a:rPr lang="it-IT" sz="2400" dirty="0" smtClean="0"/>
              <a:t>.</a:t>
            </a:r>
          </a:p>
          <a:p>
            <a:endParaRPr lang="it-IT" sz="2400" dirty="0" smtClean="0"/>
          </a:p>
          <a:p>
            <a:r>
              <a:rPr lang="it-IT" sz="2400" dirty="0" smtClean="0"/>
              <a:t>Prima dell’incontro con l’antigene la cellula B matura esprime l’immunoglobulina in una forma legata alla membrana che funge da recettore antigenico.</a:t>
            </a:r>
          </a:p>
          <a:p>
            <a:endParaRPr lang="it-IT" sz="2400" dirty="0"/>
          </a:p>
          <a:p>
            <a:r>
              <a:rPr lang="it-IT" sz="2400" dirty="0" smtClean="0"/>
              <a:t>Quando il linfocita B viene in contatto con l’antigene la cellula B comincia a moltiplicarsi e  si trasforma in plasmacellula che secerne anticorpi in grado di riconoscere lo stesso </a:t>
            </a:r>
            <a:r>
              <a:rPr lang="it-IT" sz="2400" dirty="0" err="1" smtClean="0"/>
              <a:t>epitopo</a:t>
            </a:r>
            <a:r>
              <a:rPr lang="it-IT" sz="2400" dirty="0" smtClean="0"/>
              <a:t>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1847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Segnaposto contenuto 2" descr="0401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6151"/>
            <a:ext cx="8240713" cy="2971299"/>
          </a:xfrm>
        </p:spPr>
      </p:pic>
    </p:spTree>
    <p:extLst>
      <p:ext uri="{BB962C8B-B14F-4D97-AF65-F5344CB8AC3E}">
        <p14:creationId xmlns:p14="http://schemas.microsoft.com/office/powerpoint/2010/main" val="25656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179512" y="260648"/>
            <a:ext cx="8229600" cy="1584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600" dirty="0" smtClean="0"/>
              <a:t>La selezione clonale</a:t>
            </a:r>
            <a:endParaRPr lang="it-IT" sz="3600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457200" y="1447800"/>
            <a:ext cx="8534400" cy="50291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Wingdings" charset="2"/>
              <a:buNone/>
            </a:pPr>
            <a:endParaRPr lang="it-IT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385392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 Le cellule B si differenziano a partire dalle cellule staminali del midollo osseo.</a:t>
            </a:r>
          </a:p>
          <a:p>
            <a:r>
              <a:rPr lang="it-IT" sz="2400" dirty="0" smtClean="0"/>
              <a:t> Dopo la maturazione le cellule B migrano agli organi linfoidi (linfonodi o milza).</a:t>
            </a:r>
          </a:p>
          <a:p>
            <a:endParaRPr lang="it-IT" sz="2400" dirty="0"/>
          </a:p>
          <a:p>
            <a:r>
              <a:rPr lang="it-IT" sz="2400" dirty="0" smtClean="0"/>
              <a:t>Quando una cellula B incontra nell’organo linfoide l’antigene riconosciuto dall’anticorpo che esprime in membrana che funge da recettore della cellula B ( BCR) comincia a duplicarsi generando plasmacellule in grado di produrre e secernere grosse quantità dell’anticorpo corrispondente e cellule B della memoria</a:t>
            </a:r>
          </a:p>
        </p:txBody>
      </p:sp>
    </p:spTree>
    <p:extLst>
      <p:ext uri="{BB962C8B-B14F-4D97-AF65-F5344CB8AC3E}">
        <p14:creationId xmlns:p14="http://schemas.microsoft.com/office/powerpoint/2010/main" val="29084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67544" y="-603448"/>
            <a:ext cx="7783513" cy="6629400"/>
            <a:chOff x="428" y="73"/>
            <a:chExt cx="4903" cy="4176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8" y="73"/>
              <a:ext cx="4903" cy="4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4" y="649"/>
              <a:ext cx="3791" cy="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ttangolo 3"/>
          <p:cNvSpPr/>
          <p:nvPr/>
        </p:nvSpPr>
        <p:spPr>
          <a:xfrm>
            <a:off x="1187624" y="6076735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http://www.wehi.edu.au/wehi-tv/immune-system</a:t>
            </a:r>
          </a:p>
        </p:txBody>
      </p:sp>
    </p:spTree>
    <p:extLst>
      <p:ext uri="{BB962C8B-B14F-4D97-AF65-F5344CB8AC3E}">
        <p14:creationId xmlns:p14="http://schemas.microsoft.com/office/powerpoint/2010/main" val="268586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1629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Anticorpi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9798" y="1385392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 La funzione degli anticorpi è quella di riconoscere l’immunogeno attivando la difesa da parte delle cellule immunitarie.</a:t>
            </a:r>
          </a:p>
          <a:p>
            <a:endParaRPr lang="it-IT" sz="2400" dirty="0"/>
          </a:p>
          <a:p>
            <a:r>
              <a:rPr lang="it-IT" sz="2400" dirty="0"/>
              <a:t>La capacità di riconoscimento dell’antigene è data da una porzione dell’anticorpo che è altamente variabile ( 10</a:t>
            </a:r>
            <a:r>
              <a:rPr lang="it-IT" sz="2400" baseline="30000" dirty="0"/>
              <a:t>9</a:t>
            </a:r>
            <a:r>
              <a:rPr lang="it-IT" sz="2400" dirty="0"/>
              <a:t>, per individuo) mentre la capacità di trasmettere il segnale alle cellule immunitarie è garantita dalla regione costante dell’anticorpo che viene riconosciuta da recettori specifici.</a:t>
            </a:r>
          </a:p>
          <a:p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116439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15200" cy="1154097"/>
          </a:xfrm>
        </p:spPr>
        <p:txBody>
          <a:bodyPr/>
          <a:lstStyle/>
          <a:p>
            <a:r>
              <a:rPr lang="it-IT" dirty="0" smtClean="0"/>
              <a:t>Struttura degli anticorpi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7531224" cy="4680520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 smtClean="0"/>
              <a:t>Gli anticorpi sono molecole con una struttura simile ad una Y </a:t>
            </a:r>
          </a:p>
          <a:p>
            <a:endParaRPr lang="it-IT" sz="2800" dirty="0" smtClean="0"/>
          </a:p>
          <a:p>
            <a:r>
              <a:rPr lang="it-IT" sz="2800" dirty="0" smtClean="0"/>
              <a:t>Le due braccia della Y terminano con le regioni variabili V che sono responsabili del riconoscimento antigene-anticorpo</a:t>
            </a:r>
          </a:p>
          <a:p>
            <a:endParaRPr lang="it-IT" sz="2800" dirty="0"/>
          </a:p>
          <a:p>
            <a:r>
              <a:rPr lang="it-IT" sz="2800" dirty="0" smtClean="0"/>
              <a:t>Lo stelo della Y è formato da una regione C molto meno variabile responsabile delle funzioni effettrici degli anticorpi.</a:t>
            </a:r>
          </a:p>
          <a:p>
            <a:endParaRPr lang="it-IT" sz="2800" dirty="0" smtClean="0"/>
          </a:p>
          <a:p>
            <a:r>
              <a:rPr lang="it-IT" sz="2800" dirty="0" smtClean="0"/>
              <a:t>A seconda delle caratteristiche della loro regione costante gli anticorpi possono essere suddivisi in cinque diverse classi : </a:t>
            </a:r>
            <a:r>
              <a:rPr lang="it-IT" sz="2800" dirty="0" err="1" smtClean="0"/>
              <a:t>IgM</a:t>
            </a:r>
            <a:r>
              <a:rPr lang="it-IT" sz="2800" dirty="0" smtClean="0"/>
              <a:t>, </a:t>
            </a:r>
            <a:r>
              <a:rPr lang="it-IT" sz="2800" dirty="0" err="1" smtClean="0"/>
              <a:t>IgD</a:t>
            </a:r>
            <a:r>
              <a:rPr lang="it-IT" sz="2800" dirty="0" smtClean="0"/>
              <a:t>, </a:t>
            </a:r>
            <a:r>
              <a:rPr lang="it-IT" sz="2800" dirty="0" err="1" smtClean="0"/>
              <a:t>IgG</a:t>
            </a:r>
            <a:r>
              <a:rPr lang="it-IT" sz="2800" dirty="0" smtClean="0"/>
              <a:t>; </a:t>
            </a:r>
            <a:r>
              <a:rPr lang="it-IT" sz="2800" dirty="0" err="1" smtClean="0"/>
              <a:t>IgA</a:t>
            </a:r>
            <a:r>
              <a:rPr lang="it-IT" sz="2800" dirty="0" smtClean="0"/>
              <a:t> ed </a:t>
            </a:r>
            <a:r>
              <a:rPr lang="it-IT" sz="2800" dirty="0" err="1" smtClean="0"/>
              <a:t>IgE</a:t>
            </a:r>
            <a:r>
              <a:rPr lang="it-IT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73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95435_0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76200"/>
            <a:ext cx="5360987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1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315200" cy="1154097"/>
          </a:xfrm>
        </p:spPr>
        <p:txBody>
          <a:bodyPr/>
          <a:lstStyle/>
          <a:p>
            <a:r>
              <a:rPr lang="it-IT" dirty="0" smtClean="0"/>
              <a:t>Struttura degli anticorpi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628800"/>
            <a:ext cx="7531224" cy="4680520"/>
          </a:xfrm>
        </p:spPr>
        <p:txBody>
          <a:bodyPr>
            <a:normAutofit fontScale="85000" lnSpcReduction="20000"/>
          </a:bodyPr>
          <a:lstStyle/>
          <a:p>
            <a:r>
              <a:rPr lang="it-IT" sz="2800" dirty="0" smtClean="0"/>
              <a:t>Ogni immunoglobulina è costituita da:</a:t>
            </a:r>
            <a:endParaRPr lang="en-US" sz="2800" dirty="0"/>
          </a:p>
          <a:p>
            <a:r>
              <a:rPr lang="en-US" sz="2800" dirty="0"/>
              <a:t>2 </a:t>
            </a:r>
            <a:r>
              <a:rPr lang="en-US" sz="2800" dirty="0" err="1" smtClean="0"/>
              <a:t>catene</a:t>
            </a:r>
            <a:r>
              <a:rPr lang="en-US" sz="2800" dirty="0" smtClean="0"/>
              <a:t> </a:t>
            </a:r>
            <a:r>
              <a:rPr lang="en-US" sz="2800" dirty="0" err="1" smtClean="0"/>
              <a:t>leggere</a:t>
            </a:r>
            <a:r>
              <a:rPr lang="en-US" sz="2800" dirty="0" smtClean="0"/>
              <a:t> ,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loro</a:t>
            </a:r>
            <a:r>
              <a:rPr lang="en-US" sz="2800" dirty="0" smtClean="0"/>
              <a:t> </a:t>
            </a:r>
            <a:r>
              <a:rPr lang="en-US" sz="2800" dirty="0" err="1" smtClean="0"/>
              <a:t>identiche</a:t>
            </a:r>
            <a:r>
              <a:rPr lang="en-US" sz="2800" dirty="0" smtClean="0"/>
              <a:t> </a:t>
            </a:r>
            <a:r>
              <a:rPr lang="en-US" sz="2800" dirty="0"/>
              <a:t>~25 </a:t>
            </a:r>
            <a:r>
              <a:rPr lang="en-US" sz="2800" dirty="0" err="1"/>
              <a:t>KDa</a:t>
            </a:r>
            <a:endParaRPr lang="en-US" sz="2800" dirty="0"/>
          </a:p>
          <a:p>
            <a:r>
              <a:rPr lang="en-US" sz="2800" dirty="0"/>
              <a:t>2  </a:t>
            </a:r>
            <a:r>
              <a:rPr lang="en-US" sz="2800" dirty="0" err="1" smtClean="0"/>
              <a:t>catene</a:t>
            </a:r>
            <a:r>
              <a:rPr lang="en-US" sz="2800" dirty="0" smtClean="0"/>
              <a:t> </a:t>
            </a:r>
            <a:r>
              <a:rPr lang="en-US" sz="2800" dirty="0" err="1" smtClean="0"/>
              <a:t>pesanti</a:t>
            </a:r>
            <a:r>
              <a:rPr lang="en-US" sz="2800" dirty="0" smtClean="0"/>
              <a:t>,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loro</a:t>
            </a:r>
            <a:r>
              <a:rPr lang="en-US" sz="2800" dirty="0" smtClean="0"/>
              <a:t> </a:t>
            </a:r>
            <a:r>
              <a:rPr lang="en-US" sz="2800" dirty="0" err="1" smtClean="0"/>
              <a:t>identiche</a:t>
            </a:r>
            <a:r>
              <a:rPr lang="en-US" sz="2800" dirty="0" smtClean="0"/>
              <a:t> ~50 </a:t>
            </a:r>
            <a:r>
              <a:rPr lang="en-US" sz="2800" dirty="0" err="1" smtClean="0"/>
              <a:t>KDa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it-IT" sz="2800" dirty="0"/>
              <a:t> </a:t>
            </a:r>
            <a:r>
              <a:rPr lang="it-IT" sz="2800" dirty="0" smtClean="0"/>
              <a:t>L’identità delle catene leggere e pesanti conferisce all’anticorpo la capacità  di legare simultaneamente due </a:t>
            </a:r>
            <a:r>
              <a:rPr lang="it-IT" sz="2800" dirty="0" err="1" smtClean="0"/>
              <a:t>epitopi</a:t>
            </a:r>
            <a:r>
              <a:rPr lang="it-IT" sz="2800" dirty="0" smtClean="0"/>
              <a:t> tra loro identici.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err="1" smtClean="0"/>
              <a:t>Ogni</a:t>
            </a:r>
            <a:r>
              <a:rPr lang="en-US" sz="2800" dirty="0" smtClean="0"/>
              <a:t> catena </a:t>
            </a:r>
            <a:r>
              <a:rPr lang="en-US" sz="2800" dirty="0" err="1" smtClean="0"/>
              <a:t>leggera</a:t>
            </a:r>
            <a:r>
              <a:rPr lang="en-US" sz="2800" dirty="0" smtClean="0"/>
              <a:t> è </a:t>
            </a:r>
            <a:r>
              <a:rPr lang="en-US" sz="2800" dirty="0" err="1" smtClean="0"/>
              <a:t>legata</a:t>
            </a:r>
            <a:r>
              <a:rPr lang="en-US" sz="2800" dirty="0" smtClean="0"/>
              <a:t> ad </a:t>
            </a:r>
            <a:r>
              <a:rPr lang="en-US" sz="2800" dirty="0" err="1" smtClean="0"/>
              <a:t>una</a:t>
            </a:r>
            <a:r>
              <a:rPr lang="en-US" sz="2800" dirty="0" smtClean="0"/>
              <a:t> catena </a:t>
            </a:r>
            <a:r>
              <a:rPr lang="en-US" sz="2800" dirty="0" err="1" smtClean="0"/>
              <a:t>pesante</a:t>
            </a:r>
            <a:r>
              <a:rPr lang="en-US" sz="2800" dirty="0" smtClean="0"/>
              <a:t> </a:t>
            </a:r>
            <a:r>
              <a:rPr lang="en-US" sz="2800" dirty="0" err="1" smtClean="0"/>
              <a:t>tramite</a:t>
            </a:r>
            <a:r>
              <a:rPr lang="en-US" sz="2800" dirty="0" smtClean="0"/>
              <a:t> un </a:t>
            </a:r>
            <a:r>
              <a:rPr lang="en-US" sz="2800" dirty="0" err="1" smtClean="0"/>
              <a:t>ponte</a:t>
            </a:r>
            <a:r>
              <a:rPr lang="en-US" sz="2800" dirty="0" smtClean="0"/>
              <a:t> </a:t>
            </a:r>
            <a:r>
              <a:rPr lang="en-US" sz="2800" dirty="0" err="1" smtClean="0"/>
              <a:t>disolfuro</a:t>
            </a:r>
            <a:r>
              <a:rPr lang="en-US" sz="2800" dirty="0" smtClean="0"/>
              <a:t> </a:t>
            </a:r>
            <a:r>
              <a:rPr lang="en-US" sz="2800" dirty="0"/>
              <a:t>(H-L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 smtClean="0"/>
              <a:t>le due </a:t>
            </a:r>
            <a:r>
              <a:rPr lang="en-US" sz="2800" dirty="0" err="1" smtClean="0"/>
              <a:t>catene</a:t>
            </a:r>
            <a:r>
              <a:rPr lang="en-US" sz="2800" dirty="0" smtClean="0"/>
              <a:t> </a:t>
            </a:r>
            <a:r>
              <a:rPr lang="en-US" sz="2800" dirty="0" err="1" smtClean="0"/>
              <a:t>pesanti</a:t>
            </a:r>
            <a:r>
              <a:rPr lang="en-US" sz="2800" dirty="0" smtClean="0"/>
              <a:t> </a:t>
            </a:r>
            <a:r>
              <a:rPr lang="en-US" sz="2800" dirty="0" err="1" smtClean="0"/>
              <a:t>sono</a:t>
            </a:r>
            <a:r>
              <a:rPr lang="en-US" sz="2800" dirty="0" smtClean="0"/>
              <a:t> legate </a:t>
            </a:r>
            <a:r>
              <a:rPr lang="en-US" sz="2800" dirty="0" err="1" smtClean="0"/>
              <a:t>anche</a:t>
            </a:r>
            <a:r>
              <a:rPr lang="en-US" sz="2800" dirty="0" smtClean="0"/>
              <a:t> </a:t>
            </a:r>
            <a:r>
              <a:rPr lang="en-US" sz="2800" dirty="0" err="1" smtClean="0"/>
              <a:t>esse</a:t>
            </a:r>
            <a:r>
              <a:rPr lang="en-US" sz="2800" dirty="0" smtClean="0"/>
              <a:t> </a:t>
            </a:r>
            <a:r>
              <a:rPr lang="en-US" sz="2800" dirty="0" err="1" smtClean="0"/>
              <a:t>tramite</a:t>
            </a:r>
            <a:r>
              <a:rPr lang="en-US" sz="2800" dirty="0" smtClean="0"/>
              <a:t>  </a:t>
            </a:r>
            <a:r>
              <a:rPr lang="en-US" sz="2800" dirty="0" err="1" smtClean="0"/>
              <a:t>ponti</a:t>
            </a:r>
            <a:r>
              <a:rPr lang="en-US" sz="2800" dirty="0" smtClean="0"/>
              <a:t> </a:t>
            </a:r>
            <a:r>
              <a:rPr lang="en-US" sz="2800" dirty="0" err="1" smtClean="0"/>
              <a:t>disolfuro</a:t>
            </a:r>
            <a:r>
              <a:rPr lang="en-US" sz="2800" dirty="0" smtClean="0"/>
              <a:t> (H-H</a:t>
            </a:r>
            <a:r>
              <a:rPr lang="en-US" sz="2800" dirty="0"/>
              <a:t>)</a:t>
            </a:r>
          </a:p>
          <a:p>
            <a:pPr marL="4572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71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95435_01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76200"/>
            <a:ext cx="3365500" cy="645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24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27384"/>
            <a:ext cx="7315200" cy="1154097"/>
          </a:xfrm>
        </p:spPr>
        <p:txBody>
          <a:bodyPr/>
          <a:lstStyle/>
          <a:p>
            <a:r>
              <a:rPr lang="it-IT" dirty="0" smtClean="0"/>
              <a:t>Struttura degli anticorpi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3000" y="980728"/>
            <a:ext cx="9001000" cy="5184576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r>
              <a:rPr lang="en-US" sz="2400" dirty="0" err="1" smtClean="0"/>
              <a:t>Sia</a:t>
            </a:r>
            <a:r>
              <a:rPr lang="en-US" sz="2400" dirty="0" smtClean="0"/>
              <a:t> la catena </a:t>
            </a:r>
            <a:r>
              <a:rPr lang="en-US" sz="2400" dirty="0" err="1" smtClean="0"/>
              <a:t>leggera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quella</a:t>
            </a:r>
            <a:r>
              <a:rPr lang="en-US" sz="2400" dirty="0" smtClean="0"/>
              <a:t> </a:t>
            </a:r>
            <a:r>
              <a:rPr lang="en-US" sz="2400" dirty="0" err="1" smtClean="0"/>
              <a:t>pesante</a:t>
            </a:r>
            <a:r>
              <a:rPr lang="en-US" sz="2400" dirty="0" smtClean="0"/>
              <a:t> </a:t>
            </a:r>
            <a:r>
              <a:rPr lang="en-US" sz="2400" dirty="0" err="1" smtClean="0"/>
              <a:t>presentano</a:t>
            </a:r>
            <a:r>
              <a:rPr lang="en-US" sz="2400" dirty="0" smtClean="0"/>
              <a:t> 100 </a:t>
            </a:r>
            <a:r>
              <a:rPr lang="en-US" sz="2400" dirty="0" err="1" smtClean="0"/>
              <a:t>amminoacidi</a:t>
            </a:r>
            <a:r>
              <a:rPr lang="en-US" sz="2400" dirty="0" smtClean="0"/>
              <a:t> </a:t>
            </a:r>
            <a:r>
              <a:rPr lang="en-US" sz="2400" dirty="0" err="1" smtClean="0"/>
              <a:t>nella</a:t>
            </a:r>
            <a:r>
              <a:rPr lang="en-US" sz="2400" dirty="0" smtClean="0"/>
              <a:t> </a:t>
            </a:r>
            <a:r>
              <a:rPr lang="en-US" sz="2400" dirty="0" err="1" smtClean="0"/>
              <a:t>loro</a:t>
            </a:r>
            <a:r>
              <a:rPr lang="en-US" sz="2400" dirty="0" smtClean="0"/>
              <a:t> </a:t>
            </a:r>
            <a:r>
              <a:rPr lang="en-US" sz="2400" dirty="0" err="1" smtClean="0"/>
              <a:t>regione</a:t>
            </a:r>
            <a:r>
              <a:rPr lang="en-US" sz="2400" dirty="0" smtClean="0"/>
              <a:t> </a:t>
            </a:r>
            <a:r>
              <a:rPr lang="en-US" sz="2400" dirty="0" err="1" smtClean="0"/>
              <a:t>amminoterminale</a:t>
            </a:r>
            <a:r>
              <a:rPr lang="en-US" sz="2400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variano</a:t>
            </a:r>
            <a:r>
              <a:rPr lang="en-US" sz="2400" dirty="0" smtClean="0"/>
              <a:t> da </a:t>
            </a:r>
            <a:r>
              <a:rPr lang="en-US" sz="2400" dirty="0" err="1" smtClean="0"/>
              <a:t>anticorpo</a:t>
            </a:r>
            <a:r>
              <a:rPr lang="en-US" sz="2400" dirty="0" smtClean="0"/>
              <a:t> ad </a:t>
            </a:r>
            <a:r>
              <a:rPr lang="en-US" sz="2400" dirty="0" err="1" smtClean="0"/>
              <a:t>anticorpo</a:t>
            </a:r>
            <a:r>
              <a:rPr lang="en-US" sz="2400" dirty="0" smtClean="0"/>
              <a:t> .</a:t>
            </a:r>
          </a:p>
          <a:p>
            <a:endParaRPr lang="en-US" sz="2400" dirty="0" smtClean="0"/>
          </a:p>
          <a:p>
            <a:r>
              <a:rPr lang="en-US" sz="2400" dirty="0" smtClean="0"/>
              <a:t> Le </a:t>
            </a:r>
            <a:r>
              <a:rPr lang="en-US" sz="2400" dirty="0" err="1" smtClean="0"/>
              <a:t>regioni</a:t>
            </a:r>
            <a:r>
              <a:rPr lang="en-US" sz="2400" dirty="0" smtClean="0"/>
              <a:t> </a:t>
            </a:r>
            <a:r>
              <a:rPr lang="en-US" sz="2400" dirty="0" err="1" smtClean="0"/>
              <a:t>variabili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denominate VL  (variable light) e VH (variable heavy) </a:t>
            </a:r>
          </a:p>
          <a:p>
            <a:endParaRPr lang="en-US" sz="2400" dirty="0" smtClean="0"/>
          </a:p>
          <a:p>
            <a:r>
              <a:rPr lang="en-US" sz="2400" dirty="0" smtClean="0"/>
              <a:t> Le </a:t>
            </a:r>
            <a:r>
              <a:rPr lang="en-US" sz="2400" dirty="0" err="1" smtClean="0"/>
              <a:t>regioni</a:t>
            </a:r>
            <a:r>
              <a:rPr lang="en-US" sz="2400" dirty="0" smtClean="0"/>
              <a:t> </a:t>
            </a:r>
            <a:r>
              <a:rPr lang="en-US" sz="2400" dirty="0" err="1" smtClean="0"/>
              <a:t>costanti</a:t>
            </a:r>
            <a:r>
              <a:rPr lang="en-US" sz="2400" dirty="0" smtClean="0"/>
              <a:t> </a:t>
            </a:r>
            <a:r>
              <a:rPr lang="en-US" sz="2400" dirty="0" err="1" smtClean="0"/>
              <a:t>invece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denominate CL  (constant light) e CH (Constant Heavy)</a:t>
            </a:r>
          </a:p>
          <a:p>
            <a:r>
              <a:rPr lang="it-IT" sz="2400" dirty="0" smtClean="0"/>
              <a:t>Sia le catene leggere che pesanti sono costituite da moduli di un dominio comune anche ad altre proteine detto dominio delle immunoglobuline il cui </a:t>
            </a:r>
            <a:r>
              <a:rPr lang="it-IT" sz="2400" dirty="0" err="1" smtClean="0"/>
              <a:t>folding</a:t>
            </a:r>
            <a:r>
              <a:rPr lang="it-IT" sz="2400" dirty="0" smtClean="0"/>
              <a:t> conferisce una particolare stabilità agli anticorpi.</a:t>
            </a:r>
            <a:endParaRPr lang="en-US" sz="2400" dirty="0" smtClean="0"/>
          </a:p>
          <a:p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98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315200" cy="1154097"/>
          </a:xfrm>
        </p:spPr>
        <p:txBody>
          <a:bodyPr/>
          <a:lstStyle/>
          <a:p>
            <a:r>
              <a:rPr lang="it-IT" dirty="0" smtClean="0"/>
              <a:t>Struttura degli anticorpi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268" y="1268760"/>
            <a:ext cx="8676456" cy="4680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400" dirty="0" smtClean="0"/>
          </a:p>
          <a:p>
            <a:r>
              <a:rPr lang="it-IT" sz="2400" dirty="0" smtClean="0"/>
              <a:t>Le catene leggere possono essere di due tipi diversi: </a:t>
            </a:r>
            <a:r>
              <a:rPr lang="it-IT" sz="2400" dirty="0" smtClean="0">
                <a:latin typeface="Symbol" pitchFamily="18" charset="2"/>
              </a:rPr>
              <a:t>k</a:t>
            </a:r>
            <a:r>
              <a:rPr lang="it-IT" sz="2400" dirty="0" smtClean="0"/>
              <a:t> e</a:t>
            </a:r>
            <a:r>
              <a:rPr lang="it-IT" sz="2400" dirty="0" smtClean="0">
                <a:latin typeface="Symbol" pitchFamily="18" charset="2"/>
              </a:rPr>
              <a:t> l </a:t>
            </a:r>
            <a:r>
              <a:rPr lang="it-IT" sz="2400" dirty="0" smtClean="0"/>
              <a:t>. La stessa immunoglobulina </a:t>
            </a:r>
            <a:r>
              <a:rPr lang="it-IT" sz="2400" dirty="0"/>
              <a:t>possiede </a:t>
            </a:r>
            <a:r>
              <a:rPr lang="it-IT" sz="2400" dirty="0" smtClean="0"/>
              <a:t>catene</a:t>
            </a:r>
            <a:r>
              <a:rPr lang="it-IT" sz="2400" dirty="0">
                <a:latin typeface="Symbol" pitchFamily="18" charset="2"/>
              </a:rPr>
              <a:t> k</a:t>
            </a:r>
            <a:r>
              <a:rPr lang="it-IT" sz="2400" dirty="0"/>
              <a:t> </a:t>
            </a:r>
            <a:r>
              <a:rPr lang="it-IT" sz="2400" dirty="0" smtClean="0"/>
              <a:t>oppure</a:t>
            </a:r>
            <a:r>
              <a:rPr lang="it-IT" sz="2400" dirty="0" smtClean="0">
                <a:latin typeface="Symbol" pitchFamily="18" charset="2"/>
              </a:rPr>
              <a:t> </a:t>
            </a:r>
            <a:r>
              <a:rPr lang="it-IT" sz="2400" dirty="0">
                <a:latin typeface="Symbol" pitchFamily="18" charset="2"/>
              </a:rPr>
              <a:t>l </a:t>
            </a:r>
            <a:r>
              <a:rPr lang="it-IT" sz="2400" dirty="0" smtClean="0"/>
              <a:t>ma non entrambe.</a:t>
            </a:r>
          </a:p>
          <a:p>
            <a:endParaRPr lang="it-IT" sz="2400" dirty="0" smtClean="0"/>
          </a:p>
          <a:p>
            <a:r>
              <a:rPr lang="it-IT" sz="2400" dirty="0" smtClean="0"/>
              <a:t>non ci sono differenze funzionali tra gli anticorpi che possiedono l’uno o l’altro tipo di catena leggera e anticorpi con catene </a:t>
            </a:r>
            <a:r>
              <a:rPr lang="it-IT" sz="2400" dirty="0">
                <a:latin typeface="Symbol" pitchFamily="18" charset="2"/>
              </a:rPr>
              <a:t>k</a:t>
            </a:r>
            <a:r>
              <a:rPr lang="it-IT" sz="2400" dirty="0"/>
              <a:t> </a:t>
            </a:r>
            <a:r>
              <a:rPr lang="it-IT" sz="2400" dirty="0" smtClean="0"/>
              <a:t>o </a:t>
            </a:r>
            <a:r>
              <a:rPr lang="it-IT" sz="2400" dirty="0" smtClean="0">
                <a:latin typeface="Symbol" pitchFamily="18" charset="2"/>
              </a:rPr>
              <a:t>l.</a:t>
            </a:r>
          </a:p>
          <a:p>
            <a:endParaRPr lang="it-IT" sz="2400" dirty="0" smtClean="0">
              <a:latin typeface="Symbol" pitchFamily="18" charset="2"/>
            </a:endParaRPr>
          </a:p>
          <a:p>
            <a:r>
              <a:rPr lang="it-IT" sz="2400" dirty="0">
                <a:latin typeface="Symbol" pitchFamily="18" charset="2"/>
              </a:rPr>
              <a:t> </a:t>
            </a:r>
            <a:r>
              <a:rPr lang="it-IT" sz="2400" dirty="0" smtClean="0"/>
              <a:t>Il rapporto </a:t>
            </a:r>
            <a:r>
              <a:rPr lang="it-IT" sz="2400" dirty="0" smtClean="0">
                <a:latin typeface="Symbol" pitchFamily="18" charset="2"/>
              </a:rPr>
              <a:t>k</a:t>
            </a:r>
            <a:r>
              <a:rPr lang="it-IT" sz="2400" dirty="0" smtClean="0"/>
              <a:t>/</a:t>
            </a:r>
            <a:r>
              <a:rPr lang="it-IT" sz="2400" dirty="0" smtClean="0">
                <a:latin typeface="Symbol" pitchFamily="18" charset="2"/>
              </a:rPr>
              <a:t>l</a:t>
            </a:r>
            <a:r>
              <a:rPr lang="it-IT" sz="2400" dirty="0" smtClean="0"/>
              <a:t> varia nelle differenti specie, es nel topo il 95% delle catene leggere sono </a:t>
            </a:r>
            <a:r>
              <a:rPr lang="it-IT" sz="2400" dirty="0" smtClean="0">
                <a:latin typeface="Symbol" pitchFamily="18" charset="2"/>
              </a:rPr>
              <a:t>k</a:t>
            </a:r>
            <a:r>
              <a:rPr lang="it-IT" sz="2400" dirty="0" smtClean="0"/>
              <a:t> mentre nell’uomo le catene </a:t>
            </a:r>
            <a:r>
              <a:rPr lang="it-IT" sz="2400" dirty="0" smtClean="0">
                <a:latin typeface="Symbol" pitchFamily="18" charset="2"/>
              </a:rPr>
              <a:t>k</a:t>
            </a:r>
            <a:r>
              <a:rPr lang="it-IT" sz="2400" dirty="0" smtClean="0"/>
              <a:t> corrispondono al 60%</a:t>
            </a:r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258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315200" cy="1154097"/>
          </a:xfrm>
        </p:spPr>
        <p:txBody>
          <a:bodyPr/>
          <a:lstStyle/>
          <a:p>
            <a:r>
              <a:rPr lang="it-IT" dirty="0" smtClean="0"/>
              <a:t>Struttura degli anticorpi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196752"/>
            <a:ext cx="8676456" cy="4680520"/>
          </a:xfrm>
        </p:spPr>
        <p:txBody>
          <a:bodyPr>
            <a:noAutofit/>
          </a:bodyPr>
          <a:lstStyle/>
          <a:p>
            <a:pPr marL="45720" indent="0">
              <a:buNone/>
            </a:pPr>
            <a:endParaRPr lang="en-US" sz="2800" dirty="0" smtClean="0"/>
          </a:p>
          <a:p>
            <a:r>
              <a:rPr lang="it-IT" sz="2800" dirty="0" smtClean="0"/>
              <a:t>Le catene pesanti delle cinque principali classi di immunoglobuline sono indicate dalle corrispondenti lettere dell’alfabeto greco:</a:t>
            </a:r>
          </a:p>
          <a:p>
            <a:r>
              <a:rPr lang="it-IT" sz="2800" dirty="0" err="1" smtClean="0"/>
              <a:t>IgM</a:t>
            </a:r>
            <a:r>
              <a:rPr lang="it-IT" sz="2800" dirty="0" smtClean="0"/>
              <a:t> = </a:t>
            </a:r>
            <a:r>
              <a:rPr lang="it-IT" sz="2800" dirty="0" smtClean="0">
                <a:latin typeface="Symbol" pitchFamily="18" charset="2"/>
              </a:rPr>
              <a:t>m</a:t>
            </a:r>
          </a:p>
          <a:p>
            <a:r>
              <a:rPr lang="it-IT" sz="2800" dirty="0" err="1" smtClean="0"/>
              <a:t>IgD</a:t>
            </a:r>
            <a:r>
              <a:rPr lang="it-IT" sz="2800" dirty="0" smtClean="0"/>
              <a:t> = </a:t>
            </a:r>
            <a:r>
              <a:rPr lang="it-IT" sz="2800" dirty="0" smtClean="0">
                <a:latin typeface="Symbol" pitchFamily="18" charset="2"/>
              </a:rPr>
              <a:t>d</a:t>
            </a:r>
          </a:p>
          <a:p>
            <a:r>
              <a:rPr lang="it-IT" sz="2800" dirty="0" err="1" smtClean="0"/>
              <a:t>IgG</a:t>
            </a:r>
            <a:r>
              <a:rPr lang="it-IT" sz="2800" dirty="0" smtClean="0"/>
              <a:t>= </a:t>
            </a:r>
            <a:r>
              <a:rPr lang="it-IT" sz="2800" dirty="0" smtClean="0">
                <a:latin typeface="Symbol" pitchFamily="18" charset="2"/>
              </a:rPr>
              <a:t>g</a:t>
            </a:r>
          </a:p>
          <a:p>
            <a:r>
              <a:rPr lang="it-IT" sz="2800" dirty="0" err="1" smtClean="0"/>
              <a:t>IgA</a:t>
            </a:r>
            <a:r>
              <a:rPr lang="it-IT" sz="2800" dirty="0" smtClean="0"/>
              <a:t>= </a:t>
            </a:r>
            <a:r>
              <a:rPr lang="it-IT" sz="2800" dirty="0" smtClean="0">
                <a:latin typeface="Symbol" pitchFamily="18" charset="2"/>
              </a:rPr>
              <a:t>a</a:t>
            </a:r>
          </a:p>
          <a:p>
            <a:r>
              <a:rPr lang="it-IT" sz="2800" dirty="0" err="1" smtClean="0"/>
              <a:t>IgE</a:t>
            </a:r>
            <a:r>
              <a:rPr lang="it-IT" sz="2800" dirty="0" smtClean="0"/>
              <a:t>= </a:t>
            </a:r>
            <a:r>
              <a:rPr lang="it-IT" sz="2800" dirty="0" smtClean="0">
                <a:latin typeface="Symbol" pitchFamily="18" charset="2"/>
              </a:rPr>
              <a:t>e</a:t>
            </a:r>
            <a:endParaRPr lang="en-US" sz="2800" dirty="0" smtClean="0">
              <a:latin typeface="Symbol" pitchFamily="18" charset="2"/>
            </a:endParaRPr>
          </a:p>
          <a:p>
            <a:pPr marL="45720" indent="0">
              <a:buNone/>
            </a:pPr>
            <a:endParaRPr lang="en-US" sz="2400" dirty="0"/>
          </a:p>
          <a:p>
            <a:pPr marL="4572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331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95435_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76200"/>
            <a:ext cx="4378325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2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295400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/>
              <a:t> </a:t>
            </a:r>
            <a:r>
              <a:rPr lang="it-IT" sz="2400" dirty="0" smtClean="0"/>
              <a:t>il dominio </a:t>
            </a:r>
            <a:r>
              <a:rPr lang="it-IT" sz="2400" dirty="0" err="1" smtClean="0"/>
              <a:t>immunoglobulinico</a:t>
            </a:r>
            <a:r>
              <a:rPr lang="it-IT" sz="2400" dirty="0" smtClean="0"/>
              <a:t> è formato da circa 110 amminoacidi</a:t>
            </a:r>
            <a:endParaRPr lang="en-US" sz="2400" dirty="0" smtClean="0"/>
          </a:p>
          <a:p>
            <a:pPr lvl="1"/>
            <a:r>
              <a:rPr lang="it-IT" sz="2400" dirty="0" smtClean="0"/>
              <a:t>Ciascun dominio è stabilizzato da ponti disolfuro </a:t>
            </a:r>
            <a:r>
              <a:rPr lang="it-IT" sz="2400" dirty="0" err="1" smtClean="0"/>
              <a:t>intracatenari</a:t>
            </a:r>
            <a:endParaRPr lang="it-IT" sz="2400" dirty="0" smtClean="0"/>
          </a:p>
          <a:p>
            <a:pPr lvl="1"/>
            <a:endParaRPr lang="it-IT" sz="2400" dirty="0"/>
          </a:p>
          <a:p>
            <a:pPr lvl="1"/>
            <a:r>
              <a:rPr lang="it-IT" sz="2400" dirty="0" smtClean="0"/>
              <a:t>Le catene pesanti sono  costituite da un dominio variabile VH e 3 o 4 domini costanti ( CH1, CH2, CH3, CH4) a seconda della sottoclasse di immunoglobuline cui appartengono</a:t>
            </a:r>
            <a:endParaRPr lang="en-US" sz="2400" dirty="0" smtClean="0"/>
          </a:p>
          <a:p>
            <a:r>
              <a:rPr lang="en-US" sz="2400" dirty="0" smtClean="0"/>
              <a:t>Le </a:t>
            </a:r>
            <a:r>
              <a:rPr lang="en-US" sz="2400" dirty="0" err="1" smtClean="0"/>
              <a:t>catene</a:t>
            </a:r>
            <a:r>
              <a:rPr lang="en-US" sz="2400" dirty="0" smtClean="0"/>
              <a:t> </a:t>
            </a:r>
            <a:r>
              <a:rPr lang="en-US" sz="2400" dirty="0" err="1" smtClean="0"/>
              <a:t>leggere</a:t>
            </a:r>
            <a:r>
              <a:rPr lang="en-US" sz="2400" dirty="0" smtClean="0"/>
              <a:t> </a:t>
            </a:r>
            <a:r>
              <a:rPr lang="en-US" sz="2400" dirty="0" err="1" smtClean="0"/>
              <a:t>sono</a:t>
            </a:r>
            <a:r>
              <a:rPr lang="en-US" sz="2400" dirty="0" smtClean="0"/>
              <a:t> </a:t>
            </a:r>
            <a:r>
              <a:rPr lang="en-US" sz="2400" dirty="0" err="1" smtClean="0"/>
              <a:t>costituite</a:t>
            </a:r>
            <a:r>
              <a:rPr lang="en-US" sz="2400" dirty="0" smtClean="0"/>
              <a:t> da due soli </a:t>
            </a:r>
            <a:r>
              <a:rPr lang="en-US" sz="2400" dirty="0" err="1" smtClean="0"/>
              <a:t>domini</a:t>
            </a:r>
            <a:r>
              <a:rPr lang="en-US" sz="2400" dirty="0" smtClean="0"/>
              <a:t>  VL ( </a:t>
            </a:r>
            <a:r>
              <a:rPr lang="en-US" sz="2400" dirty="0" err="1" smtClean="0"/>
              <a:t>variabile</a:t>
            </a:r>
            <a:r>
              <a:rPr lang="en-US" sz="2400" dirty="0" smtClean="0"/>
              <a:t>) e CL (</a:t>
            </a:r>
            <a:r>
              <a:rPr lang="en-US" sz="2400" dirty="0" err="1" smtClean="0"/>
              <a:t>costante</a:t>
            </a:r>
            <a:r>
              <a:rPr lang="en-US" sz="2400" dirty="0"/>
              <a:t>)</a:t>
            </a:r>
            <a:endParaRPr lang="en-US" sz="2400" dirty="0" smtClean="0"/>
          </a:p>
          <a:p>
            <a:pPr lvl="1"/>
            <a:r>
              <a:rPr lang="en-US" sz="2400" dirty="0" smtClean="0"/>
              <a:t>1 V</a:t>
            </a:r>
            <a:r>
              <a:rPr lang="en-US" sz="2400" baseline="-25000" dirty="0" smtClean="0"/>
              <a:t>L</a:t>
            </a:r>
            <a:r>
              <a:rPr lang="en-US" sz="2400" dirty="0" smtClean="0"/>
              <a:t> and 1 C</a:t>
            </a:r>
            <a:r>
              <a:rPr lang="en-US" sz="2400" baseline="-25000" dirty="0" smtClean="0"/>
              <a:t>L</a:t>
            </a:r>
            <a:endParaRPr lang="en-US" sz="24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smtClean="0"/>
              <a:t>Struttura degli anticorpi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2" descr="0407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15459"/>
            <a:ext cx="8240713" cy="4112683"/>
          </a:xfrm>
        </p:spPr>
      </p:pic>
    </p:spTree>
    <p:extLst>
      <p:ext uri="{BB962C8B-B14F-4D97-AF65-F5344CB8AC3E}">
        <p14:creationId xmlns:p14="http://schemas.microsoft.com/office/powerpoint/2010/main" val="120831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95435_0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76200"/>
            <a:ext cx="7337425" cy="64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85800" y="1295400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L</a:t>
            </a:r>
            <a:r>
              <a:rPr lang="it-IT" dirty="0" smtClean="0"/>
              <a:t>a regione che unisce le braccia della Y allo stelo è detta regione cerniera</a:t>
            </a:r>
            <a:endParaRPr lang="en-US" dirty="0" smtClean="0"/>
          </a:p>
          <a:p>
            <a:pPr lvl="1"/>
            <a:r>
              <a:rPr lang="it-IT" sz="2000" dirty="0" smtClean="0"/>
              <a:t>Questa regione è resa flessibile dalla presenza di residui di prolina e permette di massimizzare l’interazione con l’antigene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 solo </a:t>
            </a:r>
            <a:r>
              <a:rPr lang="en-US" sz="2000" dirty="0" err="1" smtClean="0"/>
              <a:t>IgG</a:t>
            </a:r>
            <a:r>
              <a:rPr lang="en-US" sz="2000" dirty="0" smtClean="0"/>
              <a:t>, IgA 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IgD</a:t>
            </a:r>
            <a:r>
              <a:rPr lang="en-US" sz="2000" dirty="0" smtClean="0"/>
              <a:t>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dotate</a:t>
            </a:r>
            <a:r>
              <a:rPr lang="en-US" sz="2000" dirty="0" smtClean="0"/>
              <a:t> </a:t>
            </a:r>
            <a:r>
              <a:rPr lang="en-US" sz="2000" dirty="0" err="1" smtClean="0"/>
              <a:t>della</a:t>
            </a:r>
            <a:r>
              <a:rPr lang="en-US" sz="2000" dirty="0" smtClean="0"/>
              <a:t> </a:t>
            </a:r>
            <a:r>
              <a:rPr lang="en-US" sz="2000" dirty="0" err="1" smtClean="0"/>
              <a:t>regione</a:t>
            </a:r>
            <a:r>
              <a:rPr lang="en-US" sz="2000" dirty="0" smtClean="0"/>
              <a:t> </a:t>
            </a:r>
            <a:r>
              <a:rPr lang="en-US" sz="2000" dirty="0" err="1" smtClean="0"/>
              <a:t>cerniera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en-US" sz="2000" dirty="0" err="1" smtClean="0"/>
              <a:t>IgM</a:t>
            </a:r>
            <a:r>
              <a:rPr lang="en-US" sz="2000" dirty="0" smtClean="0"/>
              <a:t> </a:t>
            </a:r>
            <a:r>
              <a:rPr lang="en-US" sz="2000" dirty="0" err="1" smtClean="0"/>
              <a:t>ed</a:t>
            </a:r>
            <a:r>
              <a:rPr lang="en-US" sz="2000" dirty="0" smtClean="0"/>
              <a:t> </a:t>
            </a:r>
            <a:r>
              <a:rPr lang="en-US" sz="2000" dirty="0" err="1" smtClean="0"/>
              <a:t>IgE</a:t>
            </a:r>
            <a:r>
              <a:rPr lang="en-US" sz="2000" dirty="0" smtClean="0"/>
              <a:t> non </a:t>
            </a:r>
            <a:r>
              <a:rPr lang="en-US" sz="2000" dirty="0" err="1" smtClean="0"/>
              <a:t>sono</a:t>
            </a:r>
            <a:r>
              <a:rPr lang="en-US" sz="2000" dirty="0" smtClean="0"/>
              <a:t> </a:t>
            </a:r>
            <a:r>
              <a:rPr lang="en-US" sz="2000" dirty="0" err="1" smtClean="0"/>
              <a:t>dotate</a:t>
            </a:r>
            <a:r>
              <a:rPr lang="en-US" sz="2000" dirty="0" smtClean="0"/>
              <a:t> di </a:t>
            </a:r>
            <a:r>
              <a:rPr lang="en-US" sz="2000" dirty="0" err="1" smtClean="0"/>
              <a:t>una</a:t>
            </a:r>
            <a:r>
              <a:rPr lang="en-US" sz="2000" dirty="0" smtClean="0"/>
              <a:t> </a:t>
            </a:r>
            <a:r>
              <a:rPr lang="en-US" sz="2000" dirty="0" err="1" smtClean="0"/>
              <a:t>regione</a:t>
            </a:r>
            <a:r>
              <a:rPr lang="en-US" sz="2000" dirty="0" smtClean="0"/>
              <a:t> </a:t>
            </a:r>
            <a:r>
              <a:rPr lang="en-US" sz="2000" dirty="0" err="1" smtClean="0"/>
              <a:t>cerniera</a:t>
            </a:r>
            <a:r>
              <a:rPr lang="en-US" sz="2000" dirty="0" smtClean="0"/>
              <a:t> ma </a:t>
            </a:r>
            <a:r>
              <a:rPr lang="en-US" sz="2000" dirty="0" err="1" smtClean="0"/>
              <a:t>presentano</a:t>
            </a:r>
            <a:r>
              <a:rPr lang="en-US" sz="2000" dirty="0" smtClean="0"/>
              <a:t> un </a:t>
            </a:r>
            <a:r>
              <a:rPr lang="en-US" sz="2000" dirty="0" err="1" smtClean="0"/>
              <a:t>dominio</a:t>
            </a:r>
            <a:r>
              <a:rPr lang="en-US" sz="2000" dirty="0" smtClean="0"/>
              <a:t> </a:t>
            </a:r>
            <a:r>
              <a:rPr lang="en-US" sz="2000" dirty="0" err="1" smtClean="0"/>
              <a:t>costante</a:t>
            </a:r>
            <a:r>
              <a:rPr lang="en-US" sz="2000" dirty="0" smtClean="0"/>
              <a:t> in </a:t>
            </a:r>
            <a:r>
              <a:rPr lang="en-US" sz="2000" dirty="0" err="1" smtClean="0"/>
              <a:t>più</a:t>
            </a:r>
            <a:r>
              <a:rPr lang="en-US" sz="2000" dirty="0" smtClean="0"/>
              <a:t> </a:t>
            </a:r>
            <a:r>
              <a:rPr lang="en-US" sz="2000" dirty="0" err="1" smtClean="0"/>
              <a:t>rispetto</a:t>
            </a:r>
            <a:r>
              <a:rPr lang="en-US" sz="2000" dirty="0" smtClean="0"/>
              <a:t> </a:t>
            </a:r>
            <a:r>
              <a:rPr lang="en-US" sz="2000" dirty="0" err="1" smtClean="0"/>
              <a:t>alle</a:t>
            </a:r>
            <a:r>
              <a:rPr lang="en-US" sz="2000" dirty="0" smtClean="0"/>
              <a:t> </a:t>
            </a:r>
            <a:r>
              <a:rPr lang="en-US" sz="2000" dirty="0" err="1" smtClean="0"/>
              <a:t>altre</a:t>
            </a:r>
            <a:r>
              <a:rPr lang="en-US" sz="2000" dirty="0" smtClean="0"/>
              <a:t> </a:t>
            </a:r>
            <a:r>
              <a:rPr lang="en-US" sz="2000" dirty="0" err="1" smtClean="0"/>
              <a:t>classi</a:t>
            </a:r>
            <a:r>
              <a:rPr lang="en-US" sz="2000" dirty="0" smtClean="0"/>
              <a:t> di </a:t>
            </a:r>
            <a:r>
              <a:rPr lang="en-US" sz="2000" dirty="0" err="1" smtClean="0"/>
              <a:t>immunoglobuline</a:t>
            </a:r>
            <a:r>
              <a:rPr lang="en-US" sz="2000" dirty="0" smtClean="0"/>
              <a:t> (CH4)</a:t>
            </a:r>
          </a:p>
          <a:p>
            <a:pPr marL="320040" lvl="1" indent="0">
              <a:buNone/>
            </a:pPr>
            <a:endParaRPr lang="en-US" sz="20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Struttura degli anticorpi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5994400" y="287338"/>
            <a:ext cx="2705100" cy="3013075"/>
            <a:chOff x="3776" y="181"/>
            <a:chExt cx="1704" cy="1898"/>
          </a:xfrm>
        </p:grpSpPr>
        <p:sp>
          <p:nvSpPr>
            <p:cNvPr id="22557" name="Line 3"/>
            <p:cNvSpPr>
              <a:spLocks noChangeShapeType="1"/>
            </p:cNvSpPr>
            <p:nvPr/>
          </p:nvSpPr>
          <p:spPr bwMode="auto">
            <a:xfrm rot="20225330" flipV="1">
              <a:off x="4431" y="1903"/>
              <a:ext cx="17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58" name="Group 4"/>
            <p:cNvGrpSpPr>
              <a:grpSpLocks/>
            </p:cNvGrpSpPr>
            <p:nvPr/>
          </p:nvGrpSpPr>
          <p:grpSpPr bwMode="auto">
            <a:xfrm>
              <a:off x="3776" y="181"/>
              <a:ext cx="1704" cy="1898"/>
              <a:chOff x="3776" y="181"/>
              <a:chExt cx="1704" cy="1898"/>
            </a:xfrm>
          </p:grpSpPr>
          <p:sp>
            <p:nvSpPr>
              <p:cNvPr id="22559" name="Rectangle 5"/>
              <p:cNvSpPr>
                <a:spLocks noChangeArrowheads="1"/>
              </p:cNvSpPr>
              <p:nvPr/>
            </p:nvSpPr>
            <p:spPr bwMode="auto">
              <a:xfrm rot="-30834">
                <a:off x="3776" y="1802"/>
                <a:ext cx="666" cy="277"/>
              </a:xfrm>
              <a:prstGeom prst="rect">
                <a:avLst/>
              </a:prstGeom>
              <a:solidFill>
                <a:srgbClr val="0000FF">
                  <a:alpha val="50195"/>
                </a:srgb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2000"/>
                  <a:t>Fb</a:t>
                </a:r>
              </a:p>
            </p:txBody>
          </p:sp>
          <p:sp>
            <p:nvSpPr>
              <p:cNvPr id="22560" name="Rectangle 6"/>
              <p:cNvSpPr>
                <a:spLocks noChangeArrowheads="1"/>
              </p:cNvSpPr>
              <p:nvPr/>
            </p:nvSpPr>
            <p:spPr bwMode="auto">
              <a:xfrm rot="-1392269">
                <a:off x="4565" y="1607"/>
                <a:ext cx="666" cy="277"/>
              </a:xfrm>
              <a:prstGeom prst="rect">
                <a:avLst/>
              </a:prstGeom>
              <a:solidFill>
                <a:schemeClr val="folHlink">
                  <a:alpha val="50195"/>
                </a:schemeClr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2000"/>
                  <a:t>Fv</a:t>
                </a:r>
              </a:p>
            </p:txBody>
          </p:sp>
          <p:sp>
            <p:nvSpPr>
              <p:cNvPr id="22561" name="Freeform 7"/>
              <p:cNvSpPr>
                <a:spLocks/>
              </p:cNvSpPr>
              <p:nvPr/>
            </p:nvSpPr>
            <p:spPr bwMode="auto">
              <a:xfrm>
                <a:off x="4008" y="181"/>
                <a:ext cx="1472" cy="1739"/>
              </a:xfrm>
              <a:custGeom>
                <a:avLst/>
                <a:gdLst>
                  <a:gd name="T0" fmla="*/ 0 w 1376"/>
                  <a:gd name="T1" fmla="*/ 19 h 1731"/>
                  <a:gd name="T2" fmla="*/ 248 w 1376"/>
                  <a:gd name="T3" fmla="*/ 11 h 1731"/>
                  <a:gd name="T4" fmla="*/ 573 w 1376"/>
                  <a:gd name="T5" fmla="*/ 83 h 1731"/>
                  <a:gd name="T6" fmla="*/ 796 w 1376"/>
                  <a:gd name="T7" fmla="*/ 244 h 1731"/>
                  <a:gd name="T8" fmla="*/ 1010 w 1376"/>
                  <a:gd name="T9" fmla="*/ 477 h 1731"/>
                  <a:gd name="T10" fmla="*/ 1121 w 1376"/>
                  <a:gd name="T11" fmla="*/ 646 h 1731"/>
                  <a:gd name="T12" fmla="*/ 1284 w 1376"/>
                  <a:gd name="T13" fmla="*/ 959 h 1731"/>
                  <a:gd name="T14" fmla="*/ 1438 w 1376"/>
                  <a:gd name="T15" fmla="*/ 1361 h 1731"/>
                  <a:gd name="T16" fmla="*/ 1472 w 1376"/>
                  <a:gd name="T17" fmla="*/ 1739 h 17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6" h="1731">
                    <a:moveTo>
                      <a:pt x="0" y="19"/>
                    </a:moveTo>
                    <a:cubicBezTo>
                      <a:pt x="71" y="9"/>
                      <a:pt x="143" y="0"/>
                      <a:pt x="232" y="11"/>
                    </a:cubicBezTo>
                    <a:cubicBezTo>
                      <a:pt x="321" y="22"/>
                      <a:pt x="451" y="44"/>
                      <a:pt x="536" y="83"/>
                    </a:cubicBezTo>
                    <a:cubicBezTo>
                      <a:pt x="621" y="122"/>
                      <a:pt x="676" y="178"/>
                      <a:pt x="744" y="243"/>
                    </a:cubicBezTo>
                    <a:cubicBezTo>
                      <a:pt x="812" y="308"/>
                      <a:pt x="893" y="408"/>
                      <a:pt x="944" y="475"/>
                    </a:cubicBezTo>
                    <a:cubicBezTo>
                      <a:pt x="995" y="542"/>
                      <a:pt x="1005" y="563"/>
                      <a:pt x="1048" y="643"/>
                    </a:cubicBezTo>
                    <a:cubicBezTo>
                      <a:pt x="1091" y="723"/>
                      <a:pt x="1151" y="836"/>
                      <a:pt x="1200" y="955"/>
                    </a:cubicBezTo>
                    <a:cubicBezTo>
                      <a:pt x="1249" y="1074"/>
                      <a:pt x="1315" y="1226"/>
                      <a:pt x="1344" y="1355"/>
                    </a:cubicBezTo>
                    <a:cubicBezTo>
                      <a:pt x="1373" y="1484"/>
                      <a:pt x="1374" y="1607"/>
                      <a:pt x="1376" y="1731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2531" name="Group 8"/>
          <p:cNvGrpSpPr>
            <a:grpSpLocks/>
          </p:cNvGrpSpPr>
          <p:nvPr/>
        </p:nvGrpSpPr>
        <p:grpSpPr bwMode="auto">
          <a:xfrm>
            <a:off x="2836863" y="503238"/>
            <a:ext cx="5349875" cy="5368925"/>
            <a:chOff x="1787" y="317"/>
            <a:chExt cx="3370" cy="3382"/>
          </a:xfrm>
        </p:grpSpPr>
        <p:grpSp>
          <p:nvGrpSpPr>
            <p:cNvPr id="22533" name="Group 9"/>
            <p:cNvGrpSpPr>
              <a:grpSpLocks/>
            </p:cNvGrpSpPr>
            <p:nvPr/>
          </p:nvGrpSpPr>
          <p:grpSpPr bwMode="auto">
            <a:xfrm>
              <a:off x="3347" y="499"/>
              <a:ext cx="829" cy="3200"/>
              <a:chOff x="707" y="587"/>
              <a:chExt cx="829" cy="3200"/>
            </a:xfrm>
          </p:grpSpPr>
          <p:sp>
            <p:nvSpPr>
              <p:cNvPr id="22550" name="Rectangle 10"/>
              <p:cNvSpPr>
                <a:spLocks noChangeArrowheads="1"/>
              </p:cNvSpPr>
              <p:nvPr/>
            </p:nvSpPr>
            <p:spPr bwMode="auto">
              <a:xfrm rot="-2700000">
                <a:off x="707" y="3510"/>
                <a:ext cx="666" cy="277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rtl="0" eaLnBrk="0" hangingPunct="0"/>
                <a:r>
                  <a:rPr lang="en-GB" sz="2000"/>
                  <a:t>C</a:t>
                </a:r>
                <a:r>
                  <a:rPr lang="en-GB" sz="2000" b="1" baseline="-6000"/>
                  <a:t>H</a:t>
                </a:r>
                <a:r>
                  <a:rPr lang="en-GB" sz="2000"/>
                  <a:t>3</a:t>
                </a:r>
              </a:p>
            </p:txBody>
          </p:sp>
          <p:sp>
            <p:nvSpPr>
              <p:cNvPr id="22551" name="Rectangle 11"/>
              <p:cNvSpPr>
                <a:spLocks noChangeArrowheads="1"/>
              </p:cNvSpPr>
              <p:nvPr/>
            </p:nvSpPr>
            <p:spPr bwMode="auto">
              <a:xfrm rot="-6816433">
                <a:off x="938" y="2771"/>
                <a:ext cx="666" cy="277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2000"/>
                  <a:t>C</a:t>
                </a:r>
                <a:r>
                  <a:rPr lang="en-GB" sz="2000" b="1" baseline="-6000"/>
                  <a:t>H</a:t>
                </a:r>
                <a:r>
                  <a:rPr lang="en-GB" sz="2000"/>
                  <a:t>2</a:t>
                </a:r>
              </a:p>
            </p:txBody>
          </p:sp>
          <p:sp>
            <p:nvSpPr>
              <p:cNvPr id="22552" name="Rectangle 12"/>
              <p:cNvSpPr>
                <a:spLocks noChangeArrowheads="1"/>
              </p:cNvSpPr>
              <p:nvPr/>
            </p:nvSpPr>
            <p:spPr bwMode="auto">
              <a:xfrm rot="-4056164">
                <a:off x="938" y="1583"/>
                <a:ext cx="666" cy="277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2000"/>
                  <a:t>Fb</a:t>
                </a:r>
              </a:p>
            </p:txBody>
          </p:sp>
          <p:sp>
            <p:nvSpPr>
              <p:cNvPr id="22553" name="Rectangle 13"/>
              <p:cNvSpPr>
                <a:spLocks noChangeArrowheads="1"/>
              </p:cNvSpPr>
              <p:nvPr/>
            </p:nvSpPr>
            <p:spPr bwMode="auto">
              <a:xfrm rot="-5417599">
                <a:off x="1065" y="781"/>
                <a:ext cx="666" cy="277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2000"/>
                  <a:t>Fv</a:t>
                </a:r>
              </a:p>
            </p:txBody>
          </p:sp>
          <p:sp>
            <p:nvSpPr>
              <p:cNvPr id="22554" name="Freeform 14"/>
              <p:cNvSpPr>
                <a:spLocks/>
              </p:cNvSpPr>
              <p:nvPr/>
            </p:nvSpPr>
            <p:spPr bwMode="auto">
              <a:xfrm rot="-5400000">
                <a:off x="1275" y="3213"/>
                <a:ext cx="202" cy="217"/>
              </a:xfrm>
              <a:custGeom>
                <a:avLst/>
                <a:gdLst>
                  <a:gd name="T0" fmla="*/ 0 w 202"/>
                  <a:gd name="T1" fmla="*/ 0 h 217"/>
                  <a:gd name="T2" fmla="*/ 67 w 202"/>
                  <a:gd name="T3" fmla="*/ 217 h 217"/>
                  <a:gd name="T4" fmla="*/ 202 w 202"/>
                  <a:gd name="T5" fmla="*/ 150 h 2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02" h="217">
                    <a:moveTo>
                      <a:pt x="0" y="0"/>
                    </a:moveTo>
                    <a:lnTo>
                      <a:pt x="67" y="217"/>
                    </a:lnTo>
                    <a:lnTo>
                      <a:pt x="202" y="15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5" name="Freeform 15"/>
              <p:cNvSpPr>
                <a:spLocks/>
              </p:cNvSpPr>
              <p:nvPr/>
            </p:nvSpPr>
            <p:spPr bwMode="auto">
              <a:xfrm rot="-5400000">
                <a:off x="829" y="2274"/>
                <a:ext cx="553" cy="97"/>
              </a:xfrm>
              <a:custGeom>
                <a:avLst/>
                <a:gdLst>
                  <a:gd name="T0" fmla="*/ 0 w 553"/>
                  <a:gd name="T1" fmla="*/ 82 h 97"/>
                  <a:gd name="T2" fmla="*/ 67 w 553"/>
                  <a:gd name="T3" fmla="*/ 0 h 97"/>
                  <a:gd name="T4" fmla="*/ 478 w 553"/>
                  <a:gd name="T5" fmla="*/ 0 h 97"/>
                  <a:gd name="T6" fmla="*/ 553 w 553"/>
                  <a:gd name="T7" fmla="*/ 97 h 9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553" h="97">
                    <a:moveTo>
                      <a:pt x="0" y="82"/>
                    </a:moveTo>
                    <a:lnTo>
                      <a:pt x="67" y="0"/>
                    </a:lnTo>
                    <a:lnTo>
                      <a:pt x="478" y="0"/>
                    </a:lnTo>
                    <a:lnTo>
                      <a:pt x="553" y="97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56" name="Line 16"/>
              <p:cNvSpPr>
                <a:spLocks noChangeShapeType="1"/>
              </p:cNvSpPr>
              <p:nvPr/>
            </p:nvSpPr>
            <p:spPr bwMode="auto">
              <a:xfrm rot="16200000" flipV="1">
                <a:off x="1308" y="1332"/>
                <a:ext cx="1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2534" name="Group 17"/>
            <p:cNvGrpSpPr>
              <a:grpSpLocks/>
            </p:cNvGrpSpPr>
            <p:nvPr/>
          </p:nvGrpSpPr>
          <p:grpSpPr bwMode="auto">
            <a:xfrm>
              <a:off x="4032" y="317"/>
              <a:ext cx="608" cy="1016"/>
              <a:chOff x="4032" y="317"/>
              <a:chExt cx="608" cy="1016"/>
            </a:xfrm>
          </p:grpSpPr>
          <p:sp>
            <p:nvSpPr>
              <p:cNvPr id="22548" name="Rectangle 18"/>
              <p:cNvSpPr>
                <a:spLocks noChangeArrowheads="1"/>
              </p:cNvSpPr>
              <p:nvPr/>
            </p:nvSpPr>
            <p:spPr bwMode="auto">
              <a:xfrm rot="-2846689">
                <a:off x="3913" y="861"/>
                <a:ext cx="666" cy="277"/>
              </a:xfrm>
              <a:prstGeom prst="rect">
                <a:avLst/>
              </a:prstGeom>
              <a:solidFill>
                <a:schemeClr val="folHlink">
                  <a:alpha val="50195"/>
                </a:schemeClr>
              </a:solid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2000"/>
                  <a:t>Fv</a:t>
                </a:r>
              </a:p>
            </p:txBody>
          </p:sp>
          <p:sp>
            <p:nvSpPr>
              <p:cNvPr id="22549" name="Freeform 19"/>
              <p:cNvSpPr>
                <a:spLocks/>
              </p:cNvSpPr>
              <p:nvPr/>
            </p:nvSpPr>
            <p:spPr bwMode="auto">
              <a:xfrm>
                <a:off x="4032" y="317"/>
                <a:ext cx="608" cy="259"/>
              </a:xfrm>
              <a:custGeom>
                <a:avLst/>
                <a:gdLst>
                  <a:gd name="T0" fmla="*/ 0 w 608"/>
                  <a:gd name="T1" fmla="*/ 3 h 259"/>
                  <a:gd name="T2" fmla="*/ 104 w 608"/>
                  <a:gd name="T3" fmla="*/ 3 h 259"/>
                  <a:gd name="T4" fmla="*/ 240 w 608"/>
                  <a:gd name="T5" fmla="*/ 19 h 259"/>
                  <a:gd name="T6" fmla="*/ 392 w 608"/>
                  <a:gd name="T7" fmla="*/ 67 h 259"/>
                  <a:gd name="T8" fmla="*/ 520 w 608"/>
                  <a:gd name="T9" fmla="*/ 155 h 259"/>
                  <a:gd name="T10" fmla="*/ 608 w 608"/>
                  <a:gd name="T11" fmla="*/ 259 h 2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08" h="259">
                    <a:moveTo>
                      <a:pt x="0" y="3"/>
                    </a:moveTo>
                    <a:cubicBezTo>
                      <a:pt x="32" y="1"/>
                      <a:pt x="64" y="0"/>
                      <a:pt x="104" y="3"/>
                    </a:cubicBezTo>
                    <a:cubicBezTo>
                      <a:pt x="144" y="6"/>
                      <a:pt x="192" y="8"/>
                      <a:pt x="240" y="19"/>
                    </a:cubicBezTo>
                    <a:cubicBezTo>
                      <a:pt x="288" y="30"/>
                      <a:pt x="345" y="44"/>
                      <a:pt x="392" y="67"/>
                    </a:cubicBezTo>
                    <a:cubicBezTo>
                      <a:pt x="439" y="90"/>
                      <a:pt x="484" y="123"/>
                      <a:pt x="520" y="155"/>
                    </a:cubicBezTo>
                    <a:cubicBezTo>
                      <a:pt x="556" y="187"/>
                      <a:pt x="582" y="223"/>
                      <a:pt x="608" y="259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535" name="Rectangle 20"/>
            <p:cNvSpPr>
              <a:spLocks noChangeArrowheads="1"/>
            </p:cNvSpPr>
            <p:nvPr/>
          </p:nvSpPr>
          <p:spPr bwMode="auto">
            <a:xfrm rot="1178642">
              <a:off x="4491" y="1864"/>
              <a:ext cx="666" cy="277"/>
            </a:xfrm>
            <a:prstGeom prst="rect">
              <a:avLst/>
            </a:prstGeom>
            <a:solidFill>
              <a:schemeClr val="folHlink">
                <a:alpha val="50195"/>
              </a:schemeClr>
            </a:solidFill>
            <a:ln w="127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r>
                <a:rPr lang="en-GB" sz="2000"/>
                <a:t>Fv</a:t>
              </a:r>
            </a:p>
          </p:txBody>
        </p:sp>
        <p:sp>
          <p:nvSpPr>
            <p:cNvPr id="22536" name="Freeform 21"/>
            <p:cNvSpPr>
              <a:spLocks/>
            </p:cNvSpPr>
            <p:nvPr/>
          </p:nvSpPr>
          <p:spPr bwMode="auto">
            <a:xfrm>
              <a:off x="3285" y="1623"/>
              <a:ext cx="995" cy="730"/>
            </a:xfrm>
            <a:custGeom>
              <a:avLst/>
              <a:gdLst>
                <a:gd name="T0" fmla="*/ 363 w 995"/>
                <a:gd name="T1" fmla="*/ 25 h 730"/>
                <a:gd name="T2" fmla="*/ 147 w 995"/>
                <a:gd name="T3" fmla="*/ 17 h 730"/>
                <a:gd name="T4" fmla="*/ 19 w 995"/>
                <a:gd name="T5" fmla="*/ 129 h 730"/>
                <a:gd name="T6" fmla="*/ 35 w 995"/>
                <a:gd name="T7" fmla="*/ 281 h 730"/>
                <a:gd name="T8" fmla="*/ 123 w 995"/>
                <a:gd name="T9" fmla="*/ 425 h 730"/>
                <a:gd name="T10" fmla="*/ 203 w 995"/>
                <a:gd name="T11" fmla="*/ 521 h 730"/>
                <a:gd name="T12" fmla="*/ 291 w 995"/>
                <a:gd name="T13" fmla="*/ 585 h 730"/>
                <a:gd name="T14" fmla="*/ 419 w 995"/>
                <a:gd name="T15" fmla="*/ 665 h 730"/>
                <a:gd name="T16" fmla="*/ 651 w 995"/>
                <a:gd name="T17" fmla="*/ 721 h 730"/>
                <a:gd name="T18" fmla="*/ 843 w 995"/>
                <a:gd name="T19" fmla="*/ 721 h 730"/>
                <a:gd name="T20" fmla="*/ 931 w 995"/>
                <a:gd name="T21" fmla="*/ 697 h 730"/>
                <a:gd name="T22" fmla="*/ 971 w 995"/>
                <a:gd name="T23" fmla="*/ 633 h 730"/>
                <a:gd name="T24" fmla="*/ 995 w 995"/>
                <a:gd name="T25" fmla="*/ 577 h 730"/>
                <a:gd name="T26" fmla="*/ 971 w 995"/>
                <a:gd name="T27" fmla="*/ 521 h 7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995" h="730">
                  <a:moveTo>
                    <a:pt x="363" y="25"/>
                  </a:moveTo>
                  <a:cubicBezTo>
                    <a:pt x="283" y="12"/>
                    <a:pt x="204" y="0"/>
                    <a:pt x="147" y="17"/>
                  </a:cubicBezTo>
                  <a:cubicBezTo>
                    <a:pt x="90" y="34"/>
                    <a:pt x="38" y="85"/>
                    <a:pt x="19" y="129"/>
                  </a:cubicBezTo>
                  <a:cubicBezTo>
                    <a:pt x="0" y="173"/>
                    <a:pt x="18" y="232"/>
                    <a:pt x="35" y="281"/>
                  </a:cubicBezTo>
                  <a:cubicBezTo>
                    <a:pt x="52" y="330"/>
                    <a:pt x="95" y="385"/>
                    <a:pt x="123" y="425"/>
                  </a:cubicBezTo>
                  <a:cubicBezTo>
                    <a:pt x="151" y="465"/>
                    <a:pt x="175" y="494"/>
                    <a:pt x="203" y="521"/>
                  </a:cubicBezTo>
                  <a:cubicBezTo>
                    <a:pt x="231" y="548"/>
                    <a:pt x="255" y="561"/>
                    <a:pt x="291" y="585"/>
                  </a:cubicBezTo>
                  <a:cubicBezTo>
                    <a:pt x="327" y="609"/>
                    <a:pt x="359" y="642"/>
                    <a:pt x="419" y="665"/>
                  </a:cubicBezTo>
                  <a:cubicBezTo>
                    <a:pt x="479" y="688"/>
                    <a:pt x="580" y="712"/>
                    <a:pt x="651" y="721"/>
                  </a:cubicBezTo>
                  <a:cubicBezTo>
                    <a:pt x="722" y="730"/>
                    <a:pt x="796" y="725"/>
                    <a:pt x="843" y="721"/>
                  </a:cubicBezTo>
                  <a:cubicBezTo>
                    <a:pt x="890" y="717"/>
                    <a:pt x="910" y="712"/>
                    <a:pt x="931" y="697"/>
                  </a:cubicBezTo>
                  <a:cubicBezTo>
                    <a:pt x="952" y="682"/>
                    <a:pt x="960" y="653"/>
                    <a:pt x="971" y="633"/>
                  </a:cubicBezTo>
                  <a:cubicBezTo>
                    <a:pt x="982" y="613"/>
                    <a:pt x="995" y="596"/>
                    <a:pt x="995" y="577"/>
                  </a:cubicBezTo>
                  <a:cubicBezTo>
                    <a:pt x="995" y="558"/>
                    <a:pt x="983" y="539"/>
                    <a:pt x="971" y="521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2537" name="Group 22"/>
            <p:cNvGrpSpPr>
              <a:grpSpLocks/>
            </p:cNvGrpSpPr>
            <p:nvPr/>
          </p:nvGrpSpPr>
          <p:grpSpPr bwMode="auto">
            <a:xfrm>
              <a:off x="1787" y="491"/>
              <a:ext cx="1428" cy="3200"/>
              <a:chOff x="1787" y="491"/>
              <a:chExt cx="1428" cy="3200"/>
            </a:xfrm>
          </p:grpSpPr>
          <p:sp>
            <p:nvSpPr>
              <p:cNvPr id="22538" name="Text Box 23"/>
              <p:cNvSpPr txBox="1">
                <a:spLocks noChangeArrowheads="1"/>
              </p:cNvSpPr>
              <p:nvPr/>
            </p:nvSpPr>
            <p:spPr bwMode="auto">
              <a:xfrm>
                <a:off x="2158" y="2087"/>
                <a:ext cx="700" cy="252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rtl="0"/>
                <a:r>
                  <a:rPr lang="en-GB" sz="2000" dirty="0" err="1" smtClean="0"/>
                  <a:t>cerniera</a:t>
                </a:r>
                <a:endParaRPr lang="en-GB" sz="2000" dirty="0"/>
              </a:p>
            </p:txBody>
          </p:sp>
          <p:sp>
            <p:nvSpPr>
              <p:cNvPr id="22539" name="Text Box 24"/>
              <p:cNvSpPr txBox="1">
                <a:spLocks noChangeArrowheads="1"/>
              </p:cNvSpPr>
              <p:nvPr/>
            </p:nvSpPr>
            <p:spPr bwMode="auto">
              <a:xfrm>
                <a:off x="2614" y="1143"/>
                <a:ext cx="601" cy="252"/>
              </a:xfrm>
              <a:prstGeom prst="rect">
                <a:avLst/>
              </a:prstGeom>
              <a:noFill/>
              <a:ln w="38100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rtl="0"/>
                <a:r>
                  <a:rPr lang="en-GB" sz="2000" dirty="0" err="1" smtClean="0"/>
                  <a:t>gomito</a:t>
                </a:r>
                <a:endParaRPr lang="en-GB" sz="2000" dirty="0"/>
              </a:p>
            </p:txBody>
          </p:sp>
          <p:grpSp>
            <p:nvGrpSpPr>
              <p:cNvPr id="22540" name="Group 25"/>
              <p:cNvGrpSpPr>
                <a:grpSpLocks/>
              </p:cNvGrpSpPr>
              <p:nvPr/>
            </p:nvGrpSpPr>
            <p:grpSpPr bwMode="auto">
              <a:xfrm>
                <a:off x="1787" y="491"/>
                <a:ext cx="829" cy="3200"/>
                <a:chOff x="707" y="587"/>
                <a:chExt cx="829" cy="3200"/>
              </a:xfrm>
            </p:grpSpPr>
            <p:sp>
              <p:nvSpPr>
                <p:cNvPr id="22541" name="Rectangle 26"/>
                <p:cNvSpPr>
                  <a:spLocks noChangeArrowheads="1"/>
                </p:cNvSpPr>
                <p:nvPr/>
              </p:nvSpPr>
              <p:spPr bwMode="auto">
                <a:xfrm rot="-2700000">
                  <a:off x="707" y="3510"/>
                  <a:ext cx="666" cy="277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rtl="0" eaLnBrk="0" hangingPunct="0"/>
                  <a:r>
                    <a:rPr lang="en-GB" sz="2000"/>
                    <a:t>C</a:t>
                  </a:r>
                  <a:r>
                    <a:rPr lang="en-GB" sz="2000" b="1" baseline="-6000"/>
                    <a:t>H</a:t>
                  </a:r>
                  <a:r>
                    <a:rPr lang="en-GB" sz="2000"/>
                    <a:t>3</a:t>
                  </a:r>
                </a:p>
              </p:txBody>
            </p:sp>
            <p:sp>
              <p:nvSpPr>
                <p:cNvPr id="22542" name="Rectangle 27"/>
                <p:cNvSpPr>
                  <a:spLocks noChangeArrowheads="1"/>
                </p:cNvSpPr>
                <p:nvPr/>
              </p:nvSpPr>
              <p:spPr bwMode="auto">
                <a:xfrm rot="-6816433">
                  <a:off x="938" y="2771"/>
                  <a:ext cx="666" cy="277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0" hangingPunct="0"/>
                  <a:r>
                    <a:rPr lang="en-GB" sz="2000"/>
                    <a:t>C</a:t>
                  </a:r>
                  <a:r>
                    <a:rPr lang="en-GB" sz="2000" b="1" baseline="-6000"/>
                    <a:t>H</a:t>
                  </a:r>
                  <a:r>
                    <a:rPr lang="en-GB" sz="2000"/>
                    <a:t>2</a:t>
                  </a:r>
                </a:p>
              </p:txBody>
            </p:sp>
            <p:sp>
              <p:nvSpPr>
                <p:cNvPr id="22543" name="Rectangle 28"/>
                <p:cNvSpPr>
                  <a:spLocks noChangeArrowheads="1"/>
                </p:cNvSpPr>
                <p:nvPr/>
              </p:nvSpPr>
              <p:spPr bwMode="auto">
                <a:xfrm rot="-4056164">
                  <a:off x="938" y="1583"/>
                  <a:ext cx="666" cy="277"/>
                </a:xfrm>
                <a:prstGeom prst="rect">
                  <a:avLst/>
                </a:prstGeom>
                <a:solidFill>
                  <a:srgbClr val="0000FF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0" hangingPunct="0"/>
                  <a:r>
                    <a:rPr lang="en-GB" sz="2000"/>
                    <a:t>Fb</a:t>
                  </a:r>
                </a:p>
              </p:txBody>
            </p:sp>
            <p:sp>
              <p:nvSpPr>
                <p:cNvPr id="22544" name="Rectangle 29"/>
                <p:cNvSpPr>
                  <a:spLocks noChangeArrowheads="1"/>
                </p:cNvSpPr>
                <p:nvPr/>
              </p:nvSpPr>
              <p:spPr bwMode="auto">
                <a:xfrm rot="-5417599">
                  <a:off x="1065" y="781"/>
                  <a:ext cx="666" cy="277"/>
                </a:xfrm>
                <a:prstGeom prst="rect">
                  <a:avLst/>
                </a:prstGeom>
                <a:solidFill>
                  <a:schemeClr val="folHlink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0" hangingPunct="0"/>
                  <a:r>
                    <a:rPr lang="en-GB" sz="2000"/>
                    <a:t>Fv</a:t>
                  </a:r>
                </a:p>
              </p:txBody>
            </p:sp>
            <p:sp>
              <p:nvSpPr>
                <p:cNvPr id="22545" name="Freeform 30"/>
                <p:cNvSpPr>
                  <a:spLocks/>
                </p:cNvSpPr>
                <p:nvPr/>
              </p:nvSpPr>
              <p:spPr bwMode="auto">
                <a:xfrm rot="-5400000">
                  <a:off x="1275" y="3213"/>
                  <a:ext cx="202" cy="217"/>
                </a:xfrm>
                <a:custGeom>
                  <a:avLst/>
                  <a:gdLst>
                    <a:gd name="T0" fmla="*/ 0 w 202"/>
                    <a:gd name="T1" fmla="*/ 0 h 217"/>
                    <a:gd name="T2" fmla="*/ 67 w 202"/>
                    <a:gd name="T3" fmla="*/ 217 h 217"/>
                    <a:gd name="T4" fmla="*/ 202 w 202"/>
                    <a:gd name="T5" fmla="*/ 150 h 21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2" h="217">
                      <a:moveTo>
                        <a:pt x="0" y="0"/>
                      </a:moveTo>
                      <a:lnTo>
                        <a:pt x="67" y="217"/>
                      </a:lnTo>
                      <a:lnTo>
                        <a:pt x="202" y="15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6" name="Freeform 31"/>
                <p:cNvSpPr>
                  <a:spLocks/>
                </p:cNvSpPr>
                <p:nvPr/>
              </p:nvSpPr>
              <p:spPr bwMode="auto">
                <a:xfrm rot="-5400000">
                  <a:off x="829" y="2274"/>
                  <a:ext cx="553" cy="97"/>
                </a:xfrm>
                <a:custGeom>
                  <a:avLst/>
                  <a:gdLst>
                    <a:gd name="T0" fmla="*/ 0 w 553"/>
                    <a:gd name="T1" fmla="*/ 82 h 97"/>
                    <a:gd name="T2" fmla="*/ 67 w 553"/>
                    <a:gd name="T3" fmla="*/ 0 h 97"/>
                    <a:gd name="T4" fmla="*/ 478 w 553"/>
                    <a:gd name="T5" fmla="*/ 0 h 97"/>
                    <a:gd name="T6" fmla="*/ 553 w 553"/>
                    <a:gd name="T7" fmla="*/ 97 h 9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3" h="97">
                      <a:moveTo>
                        <a:pt x="0" y="82"/>
                      </a:moveTo>
                      <a:lnTo>
                        <a:pt x="67" y="0"/>
                      </a:lnTo>
                      <a:lnTo>
                        <a:pt x="478" y="0"/>
                      </a:lnTo>
                      <a:lnTo>
                        <a:pt x="553" y="97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547" name="Line 32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1308" y="1332"/>
                  <a:ext cx="172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532" name="Text Box 33"/>
          <p:cNvSpPr txBox="1">
            <a:spLocks noChangeArrowheads="1"/>
          </p:cNvSpPr>
          <p:nvPr/>
        </p:nvSpPr>
        <p:spPr bwMode="auto">
          <a:xfrm>
            <a:off x="250825" y="722313"/>
            <a:ext cx="32369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rtl="0"/>
            <a:r>
              <a:rPr lang="en-GB" sz="2800" b="1" dirty="0" err="1" smtClean="0"/>
              <a:t>Flessibilità</a:t>
            </a:r>
            <a:endParaRPr lang="en-GB" sz="2800" b="1" dirty="0" smtClean="0"/>
          </a:p>
          <a:p>
            <a:pPr rtl="0"/>
            <a:r>
              <a:rPr lang="en-GB" sz="2800" b="1" dirty="0" err="1" smtClean="0"/>
              <a:t>Delle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immunoglobuline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61400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2" descr="0405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32" y="274638"/>
            <a:ext cx="8057249" cy="5394325"/>
          </a:xfrm>
        </p:spPr>
      </p:pic>
    </p:spTree>
    <p:extLst>
      <p:ext uri="{BB962C8B-B14F-4D97-AF65-F5344CB8AC3E}">
        <p14:creationId xmlns:p14="http://schemas.microsoft.com/office/powerpoint/2010/main" val="128832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95435_0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76200"/>
            <a:ext cx="5653087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9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-04-03.jpg 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8534"/>
            <a:ext cx="4680000" cy="497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859512" y="368534"/>
            <a:ext cx="3830960" cy="5936704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 I residui di prolina della regione cerniera rendono le immunoglobuline sensibili al taglio proteolitico di enzimi quali la papaina e la pepsina.</a:t>
            </a:r>
          </a:p>
          <a:p>
            <a:r>
              <a:rPr lang="it-IT" dirty="0" smtClean="0"/>
              <a:t>I frammenti derivanti dal taglio con la papaina sono due frammenti </a:t>
            </a:r>
            <a:r>
              <a:rPr lang="it-IT" dirty="0" err="1" smtClean="0"/>
              <a:t>Fab</a:t>
            </a:r>
            <a:r>
              <a:rPr lang="it-IT" dirty="0" smtClean="0"/>
              <a:t> (frammento che lega l’antigene) ed un frammento </a:t>
            </a:r>
            <a:r>
              <a:rPr lang="it-IT" dirty="0" err="1" smtClean="0"/>
              <a:t>Fc</a:t>
            </a:r>
            <a:r>
              <a:rPr lang="it-IT" dirty="0" smtClean="0"/>
              <a:t> ( frammento cristallizabile)</a:t>
            </a:r>
          </a:p>
          <a:p>
            <a:endParaRPr lang="en-US" sz="2000" dirty="0" smtClean="0"/>
          </a:p>
          <a:p>
            <a:pPr lvl="1"/>
            <a:r>
              <a:rPr lang="it-IT" sz="2000" dirty="0"/>
              <a:t> </a:t>
            </a:r>
            <a:r>
              <a:rPr lang="it-IT" sz="2000" dirty="0" smtClean="0"/>
              <a:t>Il frammento </a:t>
            </a:r>
            <a:r>
              <a:rPr lang="it-IT" sz="2000" dirty="0" err="1" smtClean="0"/>
              <a:t>Fc</a:t>
            </a:r>
            <a:r>
              <a:rPr lang="it-IT" sz="2000" dirty="0" smtClean="0"/>
              <a:t> delle varie classi di anticorpi è quello che viene legato da recettori specifici sulle cellule immunitarie attivandole. Es. recettore </a:t>
            </a:r>
            <a:r>
              <a:rPr lang="it-IT" sz="2000" dirty="0" err="1" smtClean="0"/>
              <a:t>Fc</a:t>
            </a:r>
            <a:r>
              <a:rPr lang="it-IT" sz="2000" dirty="0" smtClean="0"/>
              <a:t> delle </a:t>
            </a:r>
            <a:r>
              <a:rPr lang="it-IT" sz="2000" dirty="0" err="1" smtClean="0"/>
              <a:t>IgG</a:t>
            </a:r>
            <a:r>
              <a:rPr lang="it-IT" sz="2000" dirty="0" smtClean="0"/>
              <a:t> attiva la fagocitosi da parte dei granulociti o dei macrofagi.</a:t>
            </a:r>
            <a:endParaRPr lang="en-US" sz="2000" dirty="0" smtClean="0"/>
          </a:p>
          <a:p>
            <a:pPr marL="32004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01052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1905000" y="2667000"/>
            <a:ext cx="5083175" cy="1316038"/>
            <a:chOff x="1219" y="1669"/>
            <a:chExt cx="3202" cy="829"/>
          </a:xfrm>
          <a:solidFill>
            <a:srgbClr val="00B0F0"/>
          </a:solidFill>
        </p:grpSpPr>
        <p:sp>
          <p:nvSpPr>
            <p:cNvPr id="13370" name="Rectangle 3"/>
            <p:cNvSpPr>
              <a:spLocks noChangeArrowheads="1"/>
            </p:cNvSpPr>
            <p:nvPr/>
          </p:nvSpPr>
          <p:spPr bwMode="auto">
            <a:xfrm rot="18900000" flipV="1">
              <a:off x="1025" y="2026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Rectangle 4"/>
            <p:cNvSpPr>
              <a:spLocks noChangeArrowheads="1"/>
            </p:cNvSpPr>
            <p:nvPr/>
          </p:nvSpPr>
          <p:spPr bwMode="auto">
            <a:xfrm rot="1416433" flipV="1">
              <a:off x="1765" y="1796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Rectangle 5"/>
            <p:cNvSpPr>
              <a:spLocks noChangeArrowheads="1"/>
            </p:cNvSpPr>
            <p:nvPr/>
          </p:nvSpPr>
          <p:spPr bwMode="auto">
            <a:xfrm rot="20256164" flipV="1">
              <a:off x="2953" y="1796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Rectangle 6"/>
            <p:cNvSpPr>
              <a:spLocks noChangeArrowheads="1"/>
            </p:cNvSpPr>
            <p:nvPr/>
          </p:nvSpPr>
          <p:spPr bwMode="auto">
            <a:xfrm rot="17599" flipV="1">
              <a:off x="3755" y="1669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Freeform 7"/>
            <p:cNvSpPr>
              <a:spLocks/>
            </p:cNvSpPr>
            <p:nvPr/>
          </p:nvSpPr>
          <p:spPr bwMode="auto">
            <a:xfrm flipV="1">
              <a:off x="1585" y="1722"/>
              <a:ext cx="202" cy="217"/>
            </a:xfrm>
            <a:custGeom>
              <a:avLst/>
              <a:gdLst>
                <a:gd name="T0" fmla="*/ 0 w 202"/>
                <a:gd name="T1" fmla="*/ 0 h 217"/>
                <a:gd name="T2" fmla="*/ 67 w 202"/>
                <a:gd name="T3" fmla="*/ 217 h 217"/>
                <a:gd name="T4" fmla="*/ 202 w 202"/>
                <a:gd name="T5" fmla="*/ 150 h 2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217">
                  <a:moveTo>
                    <a:pt x="0" y="0"/>
                  </a:moveTo>
                  <a:lnTo>
                    <a:pt x="67" y="217"/>
                  </a:lnTo>
                  <a:lnTo>
                    <a:pt x="202" y="150"/>
                  </a:lnTo>
                </a:path>
              </a:pathLst>
            </a:custGeom>
            <a:grp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Freeform 8"/>
            <p:cNvSpPr>
              <a:spLocks/>
            </p:cNvSpPr>
            <p:nvPr/>
          </p:nvSpPr>
          <p:spPr bwMode="auto">
            <a:xfrm flipV="1">
              <a:off x="2408" y="2051"/>
              <a:ext cx="553" cy="97"/>
            </a:xfrm>
            <a:custGeom>
              <a:avLst/>
              <a:gdLst>
                <a:gd name="T0" fmla="*/ 0 w 553"/>
                <a:gd name="T1" fmla="*/ 82 h 97"/>
                <a:gd name="T2" fmla="*/ 67 w 553"/>
                <a:gd name="T3" fmla="*/ 0 h 97"/>
                <a:gd name="T4" fmla="*/ 478 w 553"/>
                <a:gd name="T5" fmla="*/ 0 h 97"/>
                <a:gd name="T6" fmla="*/ 553 w 553"/>
                <a:gd name="T7" fmla="*/ 97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" h="97">
                  <a:moveTo>
                    <a:pt x="0" y="82"/>
                  </a:moveTo>
                  <a:lnTo>
                    <a:pt x="67" y="0"/>
                  </a:lnTo>
                  <a:lnTo>
                    <a:pt x="478" y="0"/>
                  </a:lnTo>
                  <a:lnTo>
                    <a:pt x="553" y="97"/>
                  </a:lnTo>
                </a:path>
              </a:pathLst>
            </a:custGeom>
            <a:grp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Line 9"/>
            <p:cNvSpPr>
              <a:spLocks noChangeShapeType="1"/>
            </p:cNvSpPr>
            <p:nvPr/>
          </p:nvSpPr>
          <p:spPr bwMode="auto">
            <a:xfrm>
              <a:off x="3590" y="1811"/>
              <a:ext cx="172" cy="0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4" name="Group 10"/>
          <p:cNvGrpSpPr>
            <a:grpSpLocks/>
          </p:cNvGrpSpPr>
          <p:nvPr/>
        </p:nvGrpSpPr>
        <p:grpSpPr bwMode="auto">
          <a:xfrm>
            <a:off x="5068888" y="3592513"/>
            <a:ext cx="1958975" cy="1079500"/>
            <a:chOff x="3193" y="2263"/>
            <a:chExt cx="1234" cy="680"/>
          </a:xfrm>
        </p:grpSpPr>
        <p:sp>
          <p:nvSpPr>
            <p:cNvPr id="13367" name="Rectangle 11"/>
            <p:cNvSpPr>
              <a:spLocks noChangeArrowheads="1"/>
            </p:cNvSpPr>
            <p:nvPr/>
          </p:nvSpPr>
          <p:spPr bwMode="auto">
            <a:xfrm rot="-3066899">
              <a:off x="2999" y="2471"/>
              <a:ext cx="666" cy="277"/>
            </a:xfrm>
            <a:prstGeom prst="rect">
              <a:avLst/>
            </a:prstGeom>
            <a:solidFill>
              <a:srgbClr val="D6009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Rectangle 12"/>
            <p:cNvSpPr>
              <a:spLocks noChangeArrowheads="1"/>
            </p:cNvSpPr>
            <p:nvPr/>
          </p:nvSpPr>
          <p:spPr bwMode="auto">
            <a:xfrm rot="2305518">
              <a:off x="3761" y="2544"/>
              <a:ext cx="666" cy="277"/>
            </a:xfrm>
            <a:prstGeom prst="rect">
              <a:avLst/>
            </a:prstGeom>
            <a:solidFill>
              <a:srgbClr val="D6009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Freeform 13"/>
            <p:cNvSpPr>
              <a:spLocks/>
            </p:cNvSpPr>
            <p:nvPr/>
          </p:nvSpPr>
          <p:spPr bwMode="auto">
            <a:xfrm>
              <a:off x="3532" y="2263"/>
              <a:ext cx="306" cy="201"/>
            </a:xfrm>
            <a:custGeom>
              <a:avLst/>
              <a:gdLst>
                <a:gd name="T0" fmla="*/ 0 w 306"/>
                <a:gd name="T1" fmla="*/ 74 h 201"/>
                <a:gd name="T2" fmla="*/ 164 w 306"/>
                <a:gd name="T3" fmla="*/ 21 h 201"/>
                <a:gd name="T4" fmla="*/ 306 w 306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201">
                  <a:moveTo>
                    <a:pt x="0" y="74"/>
                  </a:moveTo>
                  <a:cubicBezTo>
                    <a:pt x="56" y="37"/>
                    <a:pt x="113" y="0"/>
                    <a:pt x="164" y="21"/>
                  </a:cubicBezTo>
                  <a:cubicBezTo>
                    <a:pt x="215" y="42"/>
                    <a:pt x="260" y="121"/>
                    <a:pt x="306" y="201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18" name="Group 14"/>
          <p:cNvGrpSpPr>
            <a:grpSpLocks/>
          </p:cNvGrpSpPr>
          <p:nvPr/>
        </p:nvGrpSpPr>
        <p:grpSpPr bwMode="auto">
          <a:xfrm>
            <a:off x="5053013" y="2393950"/>
            <a:ext cx="1958975" cy="1079500"/>
            <a:chOff x="3183" y="1508"/>
            <a:chExt cx="1234" cy="680"/>
          </a:xfrm>
        </p:grpSpPr>
        <p:sp>
          <p:nvSpPr>
            <p:cNvPr id="13364" name="Rectangle 15"/>
            <p:cNvSpPr>
              <a:spLocks noChangeArrowheads="1"/>
            </p:cNvSpPr>
            <p:nvPr/>
          </p:nvSpPr>
          <p:spPr bwMode="auto">
            <a:xfrm rot="3066899" flipV="1">
              <a:off x="2989" y="1702"/>
              <a:ext cx="666" cy="277"/>
            </a:xfrm>
            <a:prstGeom prst="rect">
              <a:avLst/>
            </a:prstGeom>
            <a:solidFill>
              <a:srgbClr val="D6009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rtl="0" eaLnBrk="0" hangingPunct="0"/>
              <a:r>
                <a:rPr lang="en-GB" sz="2000"/>
                <a:t>C</a:t>
              </a:r>
              <a:r>
                <a:rPr lang="en-GB" sz="2000" b="1" baseline="-6000"/>
                <a:t>L</a:t>
              </a:r>
              <a:endParaRPr lang="en-GB" sz="2000"/>
            </a:p>
          </p:txBody>
        </p:sp>
        <p:sp>
          <p:nvSpPr>
            <p:cNvPr id="13365" name="Rectangle 16"/>
            <p:cNvSpPr>
              <a:spLocks noChangeArrowheads="1"/>
            </p:cNvSpPr>
            <p:nvPr/>
          </p:nvSpPr>
          <p:spPr bwMode="auto">
            <a:xfrm rot="19294482" flipV="1">
              <a:off x="3751" y="1630"/>
              <a:ext cx="666" cy="277"/>
            </a:xfrm>
            <a:prstGeom prst="rect">
              <a:avLst/>
            </a:prstGeom>
            <a:solidFill>
              <a:srgbClr val="D60093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rtl="0" eaLnBrk="0" hangingPunct="0"/>
              <a:r>
                <a:rPr lang="en-GB" sz="2000"/>
                <a:t>V</a:t>
              </a:r>
              <a:r>
                <a:rPr lang="en-GB" sz="2000" b="1" baseline="-6000"/>
                <a:t>L</a:t>
              </a:r>
              <a:endParaRPr lang="en-GB" sz="2000"/>
            </a:p>
          </p:txBody>
        </p:sp>
        <p:sp>
          <p:nvSpPr>
            <p:cNvPr id="13366" name="Freeform 17"/>
            <p:cNvSpPr>
              <a:spLocks/>
            </p:cNvSpPr>
            <p:nvPr/>
          </p:nvSpPr>
          <p:spPr bwMode="auto">
            <a:xfrm flipV="1">
              <a:off x="3522" y="1987"/>
              <a:ext cx="306" cy="201"/>
            </a:xfrm>
            <a:custGeom>
              <a:avLst/>
              <a:gdLst>
                <a:gd name="T0" fmla="*/ 0 w 306"/>
                <a:gd name="T1" fmla="*/ 74 h 201"/>
                <a:gd name="T2" fmla="*/ 164 w 306"/>
                <a:gd name="T3" fmla="*/ 21 h 201"/>
                <a:gd name="T4" fmla="*/ 306 w 306"/>
                <a:gd name="T5" fmla="*/ 201 h 20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6" h="201">
                  <a:moveTo>
                    <a:pt x="0" y="74"/>
                  </a:moveTo>
                  <a:cubicBezTo>
                    <a:pt x="56" y="37"/>
                    <a:pt x="113" y="0"/>
                    <a:pt x="164" y="21"/>
                  </a:cubicBezTo>
                  <a:cubicBezTo>
                    <a:pt x="215" y="42"/>
                    <a:pt x="260" y="121"/>
                    <a:pt x="306" y="201"/>
                  </a:cubicBezTo>
                </a:path>
              </a:pathLst>
            </a:custGeom>
            <a:no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22" name="Group 18"/>
          <p:cNvGrpSpPr>
            <a:grpSpLocks/>
          </p:cNvGrpSpPr>
          <p:nvPr/>
        </p:nvGrpSpPr>
        <p:grpSpPr bwMode="auto">
          <a:xfrm>
            <a:off x="4394200" y="2506663"/>
            <a:ext cx="571500" cy="2082800"/>
            <a:chOff x="2768" y="1579"/>
            <a:chExt cx="360" cy="1312"/>
          </a:xfrm>
        </p:grpSpPr>
        <p:grpSp>
          <p:nvGrpSpPr>
            <p:cNvPr id="13355" name="Group 19"/>
            <p:cNvGrpSpPr>
              <a:grpSpLocks/>
            </p:cNvGrpSpPr>
            <p:nvPr/>
          </p:nvGrpSpPr>
          <p:grpSpPr bwMode="auto">
            <a:xfrm>
              <a:off x="2825" y="2675"/>
              <a:ext cx="136" cy="208"/>
              <a:chOff x="2825" y="2675"/>
              <a:chExt cx="136" cy="208"/>
            </a:xfrm>
          </p:grpSpPr>
          <p:sp>
            <p:nvSpPr>
              <p:cNvPr id="13362" name="Oval 20"/>
              <p:cNvSpPr>
                <a:spLocks noChangeArrowheads="1"/>
              </p:cNvSpPr>
              <p:nvPr/>
            </p:nvSpPr>
            <p:spPr bwMode="auto">
              <a:xfrm>
                <a:off x="2879" y="2790"/>
                <a:ext cx="82" cy="9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1000"/>
                  <a:t>S</a:t>
                </a:r>
              </a:p>
            </p:txBody>
          </p:sp>
          <p:sp>
            <p:nvSpPr>
              <p:cNvPr id="13363" name="Oval 21"/>
              <p:cNvSpPr>
                <a:spLocks noChangeArrowheads="1"/>
              </p:cNvSpPr>
              <p:nvPr/>
            </p:nvSpPr>
            <p:spPr bwMode="auto">
              <a:xfrm>
                <a:off x="2825" y="2675"/>
                <a:ext cx="82" cy="9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1000"/>
                  <a:t>S</a:t>
                </a:r>
              </a:p>
            </p:txBody>
          </p:sp>
        </p:grpSp>
        <p:grpSp>
          <p:nvGrpSpPr>
            <p:cNvPr id="13356" name="Group 22"/>
            <p:cNvGrpSpPr>
              <a:grpSpLocks/>
            </p:cNvGrpSpPr>
            <p:nvPr/>
          </p:nvGrpSpPr>
          <p:grpSpPr bwMode="auto">
            <a:xfrm>
              <a:off x="2768" y="1579"/>
              <a:ext cx="360" cy="1312"/>
              <a:chOff x="2768" y="1579"/>
              <a:chExt cx="360" cy="1312"/>
            </a:xfrm>
          </p:grpSpPr>
          <p:sp>
            <p:nvSpPr>
              <p:cNvPr id="13357" name="Freeform 23"/>
              <p:cNvSpPr>
                <a:spLocks/>
              </p:cNvSpPr>
              <p:nvPr/>
            </p:nvSpPr>
            <p:spPr bwMode="auto">
              <a:xfrm rot="21599636" flipV="1">
                <a:off x="2848" y="2520"/>
                <a:ext cx="280" cy="371"/>
              </a:xfrm>
              <a:custGeom>
                <a:avLst/>
                <a:gdLst>
                  <a:gd name="T0" fmla="*/ 280 w 280"/>
                  <a:gd name="T1" fmla="*/ 19 h 371"/>
                  <a:gd name="T2" fmla="*/ 101 w 280"/>
                  <a:gd name="T3" fmla="*/ 34 h 371"/>
                  <a:gd name="T4" fmla="*/ 4 w 280"/>
                  <a:gd name="T5" fmla="*/ 221 h 371"/>
                  <a:gd name="T6" fmla="*/ 123 w 280"/>
                  <a:gd name="T7" fmla="*/ 371 h 37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0" h="371">
                    <a:moveTo>
                      <a:pt x="280" y="19"/>
                    </a:moveTo>
                    <a:cubicBezTo>
                      <a:pt x="213" y="9"/>
                      <a:pt x="147" y="0"/>
                      <a:pt x="101" y="34"/>
                    </a:cubicBezTo>
                    <a:cubicBezTo>
                      <a:pt x="55" y="68"/>
                      <a:pt x="0" y="165"/>
                      <a:pt x="4" y="221"/>
                    </a:cubicBezTo>
                    <a:cubicBezTo>
                      <a:pt x="8" y="277"/>
                      <a:pt x="103" y="346"/>
                      <a:pt x="123" y="371"/>
                    </a:cubicBezTo>
                  </a:path>
                </a:pathLst>
              </a:custGeom>
              <a:noFill/>
              <a:ln w="19050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358" name="Group 24"/>
              <p:cNvGrpSpPr>
                <a:grpSpLocks/>
              </p:cNvGrpSpPr>
              <p:nvPr/>
            </p:nvGrpSpPr>
            <p:grpSpPr bwMode="auto">
              <a:xfrm>
                <a:off x="2768" y="1579"/>
                <a:ext cx="314" cy="379"/>
                <a:chOff x="2768" y="1579"/>
                <a:chExt cx="314" cy="379"/>
              </a:xfrm>
            </p:grpSpPr>
            <p:sp>
              <p:nvSpPr>
                <p:cNvPr id="13359" name="Freeform 25"/>
                <p:cNvSpPr>
                  <a:spLocks/>
                </p:cNvSpPr>
                <p:nvPr/>
              </p:nvSpPr>
              <p:spPr bwMode="auto">
                <a:xfrm>
                  <a:off x="2802" y="1587"/>
                  <a:ext cx="280" cy="371"/>
                </a:xfrm>
                <a:custGeom>
                  <a:avLst/>
                  <a:gdLst>
                    <a:gd name="T0" fmla="*/ 280 w 280"/>
                    <a:gd name="T1" fmla="*/ 19 h 371"/>
                    <a:gd name="T2" fmla="*/ 101 w 280"/>
                    <a:gd name="T3" fmla="*/ 34 h 371"/>
                    <a:gd name="T4" fmla="*/ 4 w 280"/>
                    <a:gd name="T5" fmla="*/ 221 h 371"/>
                    <a:gd name="T6" fmla="*/ 123 w 280"/>
                    <a:gd name="T7" fmla="*/ 371 h 371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0" h="371">
                      <a:moveTo>
                        <a:pt x="280" y="19"/>
                      </a:moveTo>
                      <a:cubicBezTo>
                        <a:pt x="213" y="9"/>
                        <a:pt x="147" y="0"/>
                        <a:pt x="101" y="34"/>
                      </a:cubicBezTo>
                      <a:cubicBezTo>
                        <a:pt x="55" y="68"/>
                        <a:pt x="0" y="165"/>
                        <a:pt x="4" y="221"/>
                      </a:cubicBezTo>
                      <a:cubicBezTo>
                        <a:pt x="8" y="277"/>
                        <a:pt x="103" y="346"/>
                        <a:pt x="123" y="371"/>
                      </a:cubicBezTo>
                    </a:path>
                  </a:pathLst>
                </a:custGeom>
                <a:noFill/>
                <a:ln w="19050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60" name="Oval 26"/>
                <p:cNvSpPr>
                  <a:spLocks noChangeArrowheads="1"/>
                </p:cNvSpPr>
                <p:nvPr/>
              </p:nvSpPr>
              <p:spPr bwMode="auto">
                <a:xfrm>
                  <a:off x="2858" y="1579"/>
                  <a:ext cx="82" cy="93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0" hangingPunct="0"/>
                  <a:r>
                    <a:rPr lang="en-GB" sz="1000"/>
                    <a:t>S</a:t>
                  </a:r>
                </a:p>
              </p:txBody>
            </p:sp>
            <p:sp>
              <p:nvSpPr>
                <p:cNvPr id="13361" name="Oval 27"/>
                <p:cNvSpPr>
                  <a:spLocks noChangeArrowheads="1"/>
                </p:cNvSpPr>
                <p:nvPr/>
              </p:nvSpPr>
              <p:spPr bwMode="auto">
                <a:xfrm>
                  <a:off x="2768" y="1720"/>
                  <a:ext cx="82" cy="93"/>
                </a:xfrm>
                <a:prstGeom prst="ellipse">
                  <a:avLst/>
                </a:prstGeom>
                <a:solidFill>
                  <a:srgbClr val="FFFF00"/>
                </a:solidFill>
                <a:ln w="12700">
                  <a:solidFill>
                    <a:schemeClr val="accent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rtl="0" eaLnBrk="0" hangingPunct="0"/>
                  <a:r>
                    <a:rPr lang="en-GB" sz="1000"/>
                    <a:t>S</a:t>
                  </a:r>
                </a:p>
              </p:txBody>
            </p:sp>
          </p:grpSp>
        </p:grpSp>
      </p:grpSp>
      <p:grpSp>
        <p:nvGrpSpPr>
          <p:cNvPr id="21532" name="Group 28"/>
          <p:cNvGrpSpPr>
            <a:grpSpLocks/>
          </p:cNvGrpSpPr>
          <p:nvPr/>
        </p:nvGrpSpPr>
        <p:grpSpPr bwMode="auto">
          <a:xfrm>
            <a:off x="3994150" y="3408363"/>
            <a:ext cx="295275" cy="307975"/>
            <a:chOff x="2516" y="2147"/>
            <a:chExt cx="186" cy="194"/>
          </a:xfrm>
        </p:grpSpPr>
        <p:grpSp>
          <p:nvGrpSpPr>
            <p:cNvPr id="13349" name="Group 29"/>
            <p:cNvGrpSpPr>
              <a:grpSpLocks/>
            </p:cNvGrpSpPr>
            <p:nvPr/>
          </p:nvGrpSpPr>
          <p:grpSpPr bwMode="auto">
            <a:xfrm>
              <a:off x="2516" y="2149"/>
              <a:ext cx="83" cy="192"/>
              <a:chOff x="2516" y="2149"/>
              <a:chExt cx="83" cy="192"/>
            </a:xfrm>
          </p:grpSpPr>
          <p:sp>
            <p:nvSpPr>
              <p:cNvPr id="13353" name="Oval 30"/>
              <p:cNvSpPr>
                <a:spLocks noChangeArrowheads="1"/>
              </p:cNvSpPr>
              <p:nvPr/>
            </p:nvSpPr>
            <p:spPr bwMode="auto">
              <a:xfrm>
                <a:off x="2516" y="2248"/>
                <a:ext cx="82" cy="9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1000"/>
                  <a:t>S</a:t>
                </a:r>
              </a:p>
            </p:txBody>
          </p:sp>
          <p:sp>
            <p:nvSpPr>
              <p:cNvPr id="13354" name="Oval 31"/>
              <p:cNvSpPr>
                <a:spLocks noChangeArrowheads="1"/>
              </p:cNvSpPr>
              <p:nvPr/>
            </p:nvSpPr>
            <p:spPr bwMode="auto">
              <a:xfrm>
                <a:off x="2517" y="2149"/>
                <a:ext cx="82" cy="9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1000"/>
                  <a:t>S</a:t>
                </a:r>
              </a:p>
            </p:txBody>
          </p:sp>
        </p:grpSp>
        <p:grpSp>
          <p:nvGrpSpPr>
            <p:cNvPr id="13350" name="Group 32"/>
            <p:cNvGrpSpPr>
              <a:grpSpLocks/>
            </p:cNvGrpSpPr>
            <p:nvPr/>
          </p:nvGrpSpPr>
          <p:grpSpPr bwMode="auto">
            <a:xfrm>
              <a:off x="2619" y="2147"/>
              <a:ext cx="83" cy="192"/>
              <a:chOff x="2619" y="2147"/>
              <a:chExt cx="83" cy="192"/>
            </a:xfrm>
          </p:grpSpPr>
          <p:sp>
            <p:nvSpPr>
              <p:cNvPr id="13351" name="Oval 33"/>
              <p:cNvSpPr>
                <a:spLocks noChangeArrowheads="1"/>
              </p:cNvSpPr>
              <p:nvPr/>
            </p:nvSpPr>
            <p:spPr bwMode="auto">
              <a:xfrm>
                <a:off x="2619" y="2246"/>
                <a:ext cx="82" cy="9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1000"/>
                  <a:t>S</a:t>
                </a:r>
              </a:p>
            </p:txBody>
          </p:sp>
          <p:sp>
            <p:nvSpPr>
              <p:cNvPr id="13352" name="Oval 34"/>
              <p:cNvSpPr>
                <a:spLocks noChangeArrowheads="1"/>
              </p:cNvSpPr>
              <p:nvPr/>
            </p:nvSpPr>
            <p:spPr bwMode="auto">
              <a:xfrm>
                <a:off x="2620" y="2147"/>
                <a:ext cx="82" cy="93"/>
              </a:xfrm>
              <a:prstGeom prst="ellipse">
                <a:avLst/>
              </a:prstGeom>
              <a:solidFill>
                <a:srgbClr val="FFFF00"/>
              </a:solidFill>
              <a:ln w="12700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rtl="0" eaLnBrk="0" hangingPunct="0"/>
                <a:r>
                  <a:rPr lang="en-GB" sz="1000"/>
                  <a:t>S</a:t>
                </a:r>
              </a:p>
            </p:txBody>
          </p:sp>
        </p:grpSp>
      </p:grpSp>
      <p:grpSp>
        <p:nvGrpSpPr>
          <p:cNvPr id="21539" name="Group 35"/>
          <p:cNvGrpSpPr>
            <a:grpSpLocks/>
          </p:cNvGrpSpPr>
          <p:nvPr/>
        </p:nvGrpSpPr>
        <p:grpSpPr bwMode="auto">
          <a:xfrm>
            <a:off x="1939925" y="3187700"/>
            <a:ext cx="5083175" cy="1316038"/>
            <a:chOff x="1222" y="2008"/>
            <a:chExt cx="3202" cy="829"/>
          </a:xfrm>
          <a:solidFill>
            <a:srgbClr val="00B0F0"/>
          </a:solidFill>
        </p:grpSpPr>
        <p:sp>
          <p:nvSpPr>
            <p:cNvPr id="13342" name="Rectangle 36"/>
            <p:cNvSpPr>
              <a:spLocks noChangeArrowheads="1"/>
            </p:cNvSpPr>
            <p:nvPr/>
          </p:nvSpPr>
          <p:spPr bwMode="auto">
            <a:xfrm rot="2700000">
              <a:off x="1028" y="2202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rtl="0" eaLnBrk="0" hangingPunct="0"/>
              <a:r>
                <a:rPr lang="en-GB" sz="2000" dirty="0"/>
                <a:t>C</a:t>
              </a:r>
              <a:r>
                <a:rPr lang="en-GB" sz="2000" b="1" baseline="-6000" dirty="0"/>
                <a:t>H</a:t>
              </a:r>
              <a:r>
                <a:rPr lang="en-GB" sz="2000" dirty="0"/>
                <a:t>3</a:t>
              </a:r>
            </a:p>
          </p:txBody>
        </p:sp>
        <p:sp>
          <p:nvSpPr>
            <p:cNvPr id="13343" name="Rectangle 37"/>
            <p:cNvSpPr>
              <a:spLocks noChangeArrowheads="1"/>
            </p:cNvSpPr>
            <p:nvPr/>
          </p:nvSpPr>
          <p:spPr bwMode="auto">
            <a:xfrm rot="-1416433">
              <a:off x="1768" y="2433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r>
                <a:rPr lang="en-GB" sz="2000" dirty="0"/>
                <a:t>C</a:t>
              </a:r>
              <a:r>
                <a:rPr lang="en-GB" sz="2000" b="1" baseline="-6000" dirty="0"/>
                <a:t>H</a:t>
              </a:r>
              <a:r>
                <a:rPr lang="en-GB" sz="2000" dirty="0"/>
                <a:t>2</a:t>
              </a:r>
            </a:p>
          </p:txBody>
        </p:sp>
        <p:sp>
          <p:nvSpPr>
            <p:cNvPr id="13344" name="Rectangle 38"/>
            <p:cNvSpPr>
              <a:spLocks noChangeArrowheads="1"/>
            </p:cNvSpPr>
            <p:nvPr/>
          </p:nvSpPr>
          <p:spPr bwMode="auto">
            <a:xfrm rot="1343836">
              <a:off x="2956" y="2433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r>
                <a:rPr lang="en-GB" sz="2000"/>
                <a:t>C</a:t>
              </a:r>
              <a:r>
                <a:rPr lang="en-GB" sz="2000" b="1" baseline="-6000"/>
                <a:t>H</a:t>
              </a:r>
              <a:r>
                <a:rPr lang="en-GB" sz="2000"/>
                <a:t>1</a:t>
              </a:r>
            </a:p>
          </p:txBody>
        </p:sp>
        <p:sp>
          <p:nvSpPr>
            <p:cNvPr id="13345" name="Rectangle 39"/>
            <p:cNvSpPr>
              <a:spLocks noChangeArrowheads="1"/>
            </p:cNvSpPr>
            <p:nvPr/>
          </p:nvSpPr>
          <p:spPr bwMode="auto">
            <a:xfrm rot="-17599">
              <a:off x="3758" y="2560"/>
              <a:ext cx="666" cy="277"/>
            </a:xfrm>
            <a:prstGeom prst="rect">
              <a:avLst/>
            </a:prstGeom>
            <a:grpFill/>
            <a:ln w="127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rtl="0" eaLnBrk="0" hangingPunct="0"/>
              <a:r>
                <a:rPr lang="en-GB" sz="2000"/>
                <a:t>V</a:t>
              </a:r>
              <a:r>
                <a:rPr lang="en-GB" sz="2000" b="1" baseline="-6000"/>
                <a:t>H</a:t>
              </a:r>
              <a:endParaRPr lang="en-GB" sz="2000"/>
            </a:p>
          </p:txBody>
        </p:sp>
        <p:sp>
          <p:nvSpPr>
            <p:cNvPr id="13346" name="Freeform 40"/>
            <p:cNvSpPr>
              <a:spLocks/>
            </p:cNvSpPr>
            <p:nvPr/>
          </p:nvSpPr>
          <p:spPr bwMode="auto">
            <a:xfrm>
              <a:off x="1588" y="2567"/>
              <a:ext cx="202" cy="217"/>
            </a:xfrm>
            <a:custGeom>
              <a:avLst/>
              <a:gdLst>
                <a:gd name="T0" fmla="*/ 0 w 202"/>
                <a:gd name="T1" fmla="*/ 0 h 217"/>
                <a:gd name="T2" fmla="*/ 67 w 202"/>
                <a:gd name="T3" fmla="*/ 217 h 217"/>
                <a:gd name="T4" fmla="*/ 202 w 202"/>
                <a:gd name="T5" fmla="*/ 150 h 21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2" h="217">
                  <a:moveTo>
                    <a:pt x="0" y="0"/>
                  </a:moveTo>
                  <a:lnTo>
                    <a:pt x="67" y="217"/>
                  </a:lnTo>
                  <a:lnTo>
                    <a:pt x="202" y="150"/>
                  </a:lnTo>
                </a:path>
              </a:pathLst>
            </a:custGeom>
            <a:grp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7" name="Freeform 41"/>
            <p:cNvSpPr>
              <a:spLocks/>
            </p:cNvSpPr>
            <p:nvPr/>
          </p:nvSpPr>
          <p:spPr bwMode="auto">
            <a:xfrm>
              <a:off x="2411" y="2358"/>
              <a:ext cx="553" cy="97"/>
            </a:xfrm>
            <a:custGeom>
              <a:avLst/>
              <a:gdLst>
                <a:gd name="T0" fmla="*/ 0 w 553"/>
                <a:gd name="T1" fmla="*/ 82 h 97"/>
                <a:gd name="T2" fmla="*/ 67 w 553"/>
                <a:gd name="T3" fmla="*/ 0 h 97"/>
                <a:gd name="T4" fmla="*/ 478 w 553"/>
                <a:gd name="T5" fmla="*/ 0 h 97"/>
                <a:gd name="T6" fmla="*/ 553 w 553"/>
                <a:gd name="T7" fmla="*/ 97 h 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53" h="97">
                  <a:moveTo>
                    <a:pt x="0" y="82"/>
                  </a:moveTo>
                  <a:lnTo>
                    <a:pt x="67" y="0"/>
                  </a:lnTo>
                  <a:lnTo>
                    <a:pt x="478" y="0"/>
                  </a:lnTo>
                  <a:lnTo>
                    <a:pt x="553" y="97"/>
                  </a:lnTo>
                </a:path>
              </a:pathLst>
            </a:custGeom>
            <a:grpFill/>
            <a:ln w="38100" cap="flat" cmpd="sng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Line 42"/>
            <p:cNvSpPr>
              <a:spLocks noChangeShapeType="1"/>
            </p:cNvSpPr>
            <p:nvPr/>
          </p:nvSpPr>
          <p:spPr bwMode="auto">
            <a:xfrm flipV="1">
              <a:off x="3593" y="2695"/>
              <a:ext cx="172" cy="0"/>
            </a:xfrm>
            <a:prstGeom prst="line">
              <a:avLst/>
            </a:prstGeom>
            <a:grpFill/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47" name="Group 43"/>
          <p:cNvGrpSpPr>
            <a:grpSpLocks/>
          </p:cNvGrpSpPr>
          <p:nvPr/>
        </p:nvGrpSpPr>
        <p:grpSpPr bwMode="auto">
          <a:xfrm>
            <a:off x="1484313" y="1725613"/>
            <a:ext cx="2849562" cy="482600"/>
            <a:chOff x="935" y="1087"/>
            <a:chExt cx="1795" cy="304"/>
          </a:xfrm>
        </p:grpSpPr>
        <p:sp>
          <p:nvSpPr>
            <p:cNvPr id="13340" name="Line 44"/>
            <p:cNvSpPr>
              <a:spLocks noChangeShapeType="1"/>
            </p:cNvSpPr>
            <p:nvPr/>
          </p:nvSpPr>
          <p:spPr bwMode="auto">
            <a:xfrm flipH="1">
              <a:off x="935" y="1391"/>
              <a:ext cx="17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Text Box 45"/>
            <p:cNvSpPr txBox="1">
              <a:spLocks noChangeArrowheads="1"/>
            </p:cNvSpPr>
            <p:nvPr/>
          </p:nvSpPr>
          <p:spPr bwMode="auto">
            <a:xfrm>
              <a:off x="1686" y="1087"/>
              <a:ext cx="294" cy="25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rtl="0"/>
              <a:r>
                <a:rPr lang="en-GB" sz="2000"/>
                <a:t>Fc</a:t>
              </a:r>
            </a:p>
          </p:txBody>
        </p:sp>
      </p:grpSp>
      <p:grpSp>
        <p:nvGrpSpPr>
          <p:cNvPr id="21550" name="Group 46"/>
          <p:cNvGrpSpPr>
            <a:grpSpLocks/>
          </p:cNvGrpSpPr>
          <p:nvPr/>
        </p:nvGrpSpPr>
        <p:grpSpPr bwMode="auto">
          <a:xfrm>
            <a:off x="4333875" y="1701800"/>
            <a:ext cx="2851150" cy="506413"/>
            <a:chOff x="2730" y="1072"/>
            <a:chExt cx="1796" cy="319"/>
          </a:xfrm>
        </p:grpSpPr>
        <p:sp>
          <p:nvSpPr>
            <p:cNvPr id="13338" name="Line 47"/>
            <p:cNvSpPr>
              <a:spLocks noChangeShapeType="1"/>
            </p:cNvSpPr>
            <p:nvPr/>
          </p:nvSpPr>
          <p:spPr bwMode="auto">
            <a:xfrm>
              <a:off x="2730" y="1391"/>
              <a:ext cx="17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Text Box 48"/>
            <p:cNvSpPr txBox="1">
              <a:spLocks noChangeArrowheads="1"/>
            </p:cNvSpPr>
            <p:nvPr/>
          </p:nvSpPr>
          <p:spPr bwMode="auto">
            <a:xfrm>
              <a:off x="3432" y="1072"/>
              <a:ext cx="392" cy="250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rtl="0"/>
              <a:r>
                <a:rPr lang="en-GB" sz="2000"/>
                <a:t>Fab</a:t>
              </a:r>
            </a:p>
          </p:txBody>
        </p:sp>
      </p:grpSp>
      <p:grpSp>
        <p:nvGrpSpPr>
          <p:cNvPr id="21553" name="Group 49"/>
          <p:cNvGrpSpPr>
            <a:grpSpLocks/>
          </p:cNvGrpSpPr>
          <p:nvPr/>
        </p:nvGrpSpPr>
        <p:grpSpPr bwMode="auto">
          <a:xfrm>
            <a:off x="3895725" y="4999038"/>
            <a:ext cx="3289300" cy="546100"/>
            <a:chOff x="2454" y="3149"/>
            <a:chExt cx="2072" cy="344"/>
          </a:xfrm>
        </p:grpSpPr>
        <p:sp>
          <p:nvSpPr>
            <p:cNvPr id="13336" name="Line 50"/>
            <p:cNvSpPr>
              <a:spLocks noChangeShapeType="1"/>
            </p:cNvSpPr>
            <p:nvPr/>
          </p:nvSpPr>
          <p:spPr bwMode="auto">
            <a:xfrm>
              <a:off x="2454" y="3149"/>
              <a:ext cx="20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Text Box 51"/>
            <p:cNvSpPr txBox="1">
              <a:spLocks noChangeArrowheads="1"/>
            </p:cNvSpPr>
            <p:nvPr/>
          </p:nvSpPr>
          <p:spPr bwMode="auto">
            <a:xfrm>
              <a:off x="3212" y="3241"/>
              <a:ext cx="562" cy="252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rtl="0"/>
              <a:r>
                <a:rPr lang="en-GB" sz="2000"/>
                <a:t>F(ab)</a:t>
              </a:r>
              <a:r>
                <a:rPr lang="en-GB" sz="2000" baseline="-6000"/>
                <a:t>2</a:t>
              </a:r>
            </a:p>
          </p:txBody>
        </p:sp>
      </p:grpSp>
      <p:sp>
        <p:nvSpPr>
          <p:cNvPr id="21556" name="Text Box 52"/>
          <p:cNvSpPr txBox="1">
            <a:spLocks noChangeArrowheads="1"/>
          </p:cNvSpPr>
          <p:nvPr/>
        </p:nvSpPr>
        <p:spPr bwMode="auto">
          <a:xfrm>
            <a:off x="252672" y="1222405"/>
            <a:ext cx="861325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/>
            <a:r>
              <a:rPr lang="en-GB" sz="2000" dirty="0" smtClean="0"/>
              <a:t> I </a:t>
            </a:r>
            <a:r>
              <a:rPr lang="en-GB" sz="2000" dirty="0" err="1" smtClean="0"/>
              <a:t>domini</a:t>
            </a:r>
            <a:r>
              <a:rPr lang="en-GB" sz="2000" dirty="0" smtClean="0"/>
              <a:t> </a:t>
            </a:r>
            <a:r>
              <a:rPr lang="en-GB" sz="2000" dirty="0" err="1" smtClean="0"/>
              <a:t>sono</a:t>
            </a:r>
            <a:r>
              <a:rPr lang="en-GB" sz="2000" dirty="0" smtClean="0"/>
              <a:t> </a:t>
            </a:r>
            <a:r>
              <a:rPr lang="en-GB" sz="2000" dirty="0" err="1" smtClean="0"/>
              <a:t>strutture</a:t>
            </a:r>
            <a:r>
              <a:rPr lang="en-GB" sz="2000" dirty="0" smtClean="0"/>
              <a:t> </a:t>
            </a:r>
            <a:r>
              <a:rPr lang="en-GB" sz="2000" dirty="0" err="1" smtClean="0"/>
              <a:t>ripiegate</a:t>
            </a:r>
            <a:r>
              <a:rPr lang="en-GB" sz="2000" dirty="0" smtClean="0"/>
              <a:t>, </a:t>
            </a:r>
            <a:r>
              <a:rPr lang="en-GB" sz="2000" dirty="0" err="1" smtClean="0"/>
              <a:t>compatte</a:t>
            </a:r>
            <a:r>
              <a:rPr lang="en-GB" sz="2000" dirty="0" smtClean="0"/>
              <a:t> e </a:t>
            </a:r>
            <a:r>
              <a:rPr lang="en-GB" sz="2000" dirty="0" err="1" smtClean="0"/>
              <a:t>resistenti</a:t>
            </a:r>
            <a:r>
              <a:rPr lang="en-GB" sz="2000" dirty="0" smtClean="0"/>
              <a:t> al </a:t>
            </a:r>
            <a:r>
              <a:rPr lang="en-GB" sz="2000" dirty="0" err="1" smtClean="0"/>
              <a:t>taglio</a:t>
            </a:r>
            <a:r>
              <a:rPr lang="en-GB" sz="2000" dirty="0" smtClean="0"/>
              <a:t> </a:t>
            </a:r>
            <a:r>
              <a:rPr lang="en-GB" sz="2000" dirty="0" err="1" smtClean="0"/>
              <a:t>proteolitico</a:t>
            </a:r>
            <a:endParaRPr lang="en-GB" sz="2000" dirty="0"/>
          </a:p>
        </p:txBody>
      </p:sp>
      <p:sp>
        <p:nvSpPr>
          <p:cNvPr id="13324" name="Text Box 53"/>
          <p:cNvSpPr txBox="1">
            <a:spLocks noChangeArrowheads="1"/>
          </p:cNvSpPr>
          <p:nvPr/>
        </p:nvSpPr>
        <p:spPr bwMode="auto">
          <a:xfrm>
            <a:off x="980283" y="204788"/>
            <a:ext cx="71897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/>
            <a:r>
              <a:rPr lang="en-GB" sz="2800" b="1" dirty="0" smtClean="0"/>
              <a:t>Domini </a:t>
            </a:r>
            <a:r>
              <a:rPr lang="en-GB" sz="2800" b="1" dirty="0" err="1" smtClean="0"/>
              <a:t>strutturali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delle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immunoglobuline</a:t>
            </a:r>
            <a:endParaRPr lang="en-GB" sz="2800" b="1" dirty="0"/>
          </a:p>
        </p:txBody>
      </p:sp>
      <p:grpSp>
        <p:nvGrpSpPr>
          <p:cNvPr id="21558" name="Group 54"/>
          <p:cNvGrpSpPr>
            <a:grpSpLocks/>
          </p:cNvGrpSpPr>
          <p:nvPr/>
        </p:nvGrpSpPr>
        <p:grpSpPr bwMode="auto">
          <a:xfrm>
            <a:off x="1647825" y="3168650"/>
            <a:ext cx="6000751" cy="3240088"/>
            <a:chOff x="1038" y="1996"/>
            <a:chExt cx="3780" cy="2041"/>
          </a:xfrm>
        </p:grpSpPr>
        <p:sp>
          <p:nvSpPr>
            <p:cNvPr id="13328" name="AutoShape 55"/>
            <p:cNvSpPr>
              <a:spLocks noChangeArrowheads="1"/>
            </p:cNvSpPr>
            <p:nvPr/>
          </p:nvSpPr>
          <p:spPr bwMode="auto">
            <a:xfrm>
              <a:off x="2768" y="2008"/>
              <a:ext cx="176" cy="152"/>
            </a:xfrm>
            <a:prstGeom prst="lightningBolt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AutoShape 56"/>
            <p:cNvSpPr>
              <a:spLocks noChangeArrowheads="1"/>
            </p:cNvSpPr>
            <p:nvPr/>
          </p:nvSpPr>
          <p:spPr bwMode="auto">
            <a:xfrm rot="-5400000">
              <a:off x="2784" y="2368"/>
              <a:ext cx="176" cy="152"/>
            </a:xfrm>
            <a:prstGeom prst="lightningBolt">
              <a:avLst/>
            </a:prstGeom>
            <a:solidFill>
              <a:srgbClr val="FF3300"/>
            </a:solidFill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AutoShape 57"/>
            <p:cNvSpPr>
              <a:spLocks noChangeArrowheads="1"/>
            </p:cNvSpPr>
            <p:nvPr/>
          </p:nvSpPr>
          <p:spPr bwMode="auto">
            <a:xfrm rot="5400000">
              <a:off x="2472" y="1936"/>
              <a:ext cx="128" cy="248"/>
            </a:xfrm>
            <a:prstGeom prst="lightningBolt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AutoShape 58"/>
            <p:cNvSpPr>
              <a:spLocks noChangeArrowheads="1"/>
            </p:cNvSpPr>
            <p:nvPr/>
          </p:nvSpPr>
          <p:spPr bwMode="auto">
            <a:xfrm rot="16200000" flipV="1">
              <a:off x="2440" y="2280"/>
              <a:ext cx="128" cy="248"/>
            </a:xfrm>
            <a:prstGeom prst="lightningBolt">
              <a:avLst/>
            </a:prstGeom>
            <a:solidFill>
              <a:srgbClr val="0000FF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32" name="Group 59"/>
            <p:cNvGrpSpPr>
              <a:grpSpLocks/>
            </p:cNvGrpSpPr>
            <p:nvPr/>
          </p:nvGrpSpPr>
          <p:grpSpPr bwMode="auto">
            <a:xfrm>
              <a:off x="1038" y="3591"/>
              <a:ext cx="3780" cy="446"/>
              <a:chOff x="1038" y="3591"/>
              <a:chExt cx="3780" cy="446"/>
            </a:xfrm>
          </p:grpSpPr>
          <p:sp>
            <p:nvSpPr>
              <p:cNvPr id="13333" name="Text Box 60"/>
              <p:cNvSpPr txBox="1">
                <a:spLocks noChangeArrowheads="1"/>
              </p:cNvSpPr>
              <p:nvPr/>
            </p:nvSpPr>
            <p:spPr bwMode="auto">
              <a:xfrm>
                <a:off x="1038" y="3591"/>
                <a:ext cx="3780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rtl="1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rtl="0"/>
                <a:r>
                  <a:rPr lang="en-GB" sz="2000" dirty="0" err="1" smtClean="0"/>
                  <a:t>Siti</a:t>
                </a:r>
                <a:r>
                  <a:rPr lang="en-GB" sz="2000" dirty="0" smtClean="0"/>
                  <a:t> di </a:t>
                </a:r>
                <a:r>
                  <a:rPr lang="en-GB" sz="2000" dirty="0" err="1" smtClean="0"/>
                  <a:t>taglio</a:t>
                </a:r>
                <a:r>
                  <a:rPr lang="en-GB" sz="2000" dirty="0" smtClean="0"/>
                  <a:t> </a:t>
                </a:r>
                <a:r>
                  <a:rPr lang="en-GB" sz="2000" dirty="0" err="1" smtClean="0"/>
                  <a:t>della</a:t>
                </a:r>
                <a:r>
                  <a:rPr lang="en-GB" sz="2000" dirty="0" smtClean="0"/>
                  <a:t> </a:t>
                </a:r>
                <a:r>
                  <a:rPr lang="en-GB" sz="2000" dirty="0" err="1" smtClean="0"/>
                  <a:t>pepsina</a:t>
                </a:r>
                <a:r>
                  <a:rPr lang="en-GB" sz="2000" dirty="0" smtClean="0"/>
                  <a:t>         </a:t>
                </a:r>
                <a:r>
                  <a:rPr lang="en-GB" sz="2000" dirty="0"/>
                  <a:t>- 1 x (Fab)</a:t>
                </a:r>
                <a:r>
                  <a:rPr lang="en-GB" sz="2000" baseline="-6000" dirty="0"/>
                  <a:t>2</a:t>
                </a:r>
                <a:r>
                  <a:rPr lang="en-GB" sz="2000" dirty="0"/>
                  <a:t> </a:t>
                </a:r>
                <a:r>
                  <a:rPr lang="en-GB" sz="2000" dirty="0" smtClean="0"/>
                  <a:t>e </a:t>
                </a:r>
                <a:r>
                  <a:rPr lang="en-GB" sz="2000" dirty="0"/>
                  <a:t>1 x Fc</a:t>
                </a:r>
              </a:p>
              <a:p>
                <a:pPr rtl="0"/>
                <a:r>
                  <a:rPr lang="en-GB" sz="2000" dirty="0" err="1" smtClean="0"/>
                  <a:t>Siti</a:t>
                </a:r>
                <a:r>
                  <a:rPr lang="en-GB" sz="2000" dirty="0" smtClean="0"/>
                  <a:t> di </a:t>
                </a:r>
                <a:r>
                  <a:rPr lang="en-GB" sz="2000" dirty="0" err="1" smtClean="0"/>
                  <a:t>taglio</a:t>
                </a:r>
                <a:r>
                  <a:rPr lang="en-GB" sz="2000" dirty="0" smtClean="0"/>
                  <a:t> </a:t>
                </a:r>
                <a:r>
                  <a:rPr lang="en-GB" sz="2000" dirty="0" err="1" smtClean="0"/>
                  <a:t>della</a:t>
                </a:r>
                <a:r>
                  <a:rPr lang="en-GB" sz="2000" dirty="0" smtClean="0"/>
                  <a:t> </a:t>
                </a:r>
                <a:r>
                  <a:rPr lang="en-GB" sz="2000" dirty="0" err="1" smtClean="0"/>
                  <a:t>papaina</a:t>
                </a:r>
                <a:r>
                  <a:rPr lang="en-GB" sz="2000" dirty="0" smtClean="0"/>
                  <a:t>         </a:t>
                </a:r>
                <a:r>
                  <a:rPr lang="en-GB" sz="2000" dirty="0"/>
                  <a:t>- 2 x Fab 1 x Fc</a:t>
                </a:r>
              </a:p>
            </p:txBody>
          </p:sp>
          <p:sp>
            <p:nvSpPr>
              <p:cNvPr id="13334" name="AutoShape 61"/>
              <p:cNvSpPr>
                <a:spLocks noChangeArrowheads="1"/>
              </p:cNvSpPr>
              <p:nvPr/>
            </p:nvSpPr>
            <p:spPr bwMode="auto">
              <a:xfrm>
                <a:off x="3034" y="3830"/>
                <a:ext cx="176" cy="152"/>
              </a:xfrm>
              <a:prstGeom prst="lightningBolt">
                <a:avLst/>
              </a:prstGeom>
              <a:solidFill>
                <a:srgbClr val="FF3300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35" name="AutoShape 62"/>
              <p:cNvSpPr>
                <a:spLocks noChangeArrowheads="1"/>
              </p:cNvSpPr>
              <p:nvPr/>
            </p:nvSpPr>
            <p:spPr bwMode="auto">
              <a:xfrm rot="16200000" flipV="1">
                <a:off x="3029" y="3610"/>
                <a:ext cx="128" cy="248"/>
              </a:xfrm>
              <a:prstGeom prst="lightningBolt">
                <a:avLst/>
              </a:prstGeom>
              <a:solidFill>
                <a:srgbClr val="0000FF"/>
              </a:solidFill>
              <a:ln w="38100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1567" name="Text Box 63"/>
          <p:cNvSpPr txBox="1">
            <a:spLocks noChangeArrowheads="1"/>
          </p:cNvSpPr>
          <p:nvPr/>
        </p:nvSpPr>
        <p:spPr bwMode="auto">
          <a:xfrm>
            <a:off x="6968608" y="2322513"/>
            <a:ext cx="188064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/>
            <a:r>
              <a:rPr lang="it-IT" sz="2000" dirty="0" smtClean="0"/>
              <a:t>Domini delle </a:t>
            </a:r>
          </a:p>
          <a:p>
            <a:pPr algn="ctr" rtl="0"/>
            <a:r>
              <a:rPr lang="it-IT" sz="2000" dirty="0" smtClean="0"/>
              <a:t>catene leggere</a:t>
            </a:r>
            <a:endParaRPr lang="en-GB" sz="2000" dirty="0"/>
          </a:p>
          <a:p>
            <a:pPr algn="ctr" rtl="0"/>
            <a:r>
              <a:rPr lang="en-GB" sz="2000" dirty="0">
                <a:latin typeface="Symbol" pitchFamily="18" charset="2"/>
              </a:rPr>
              <a:t>k</a:t>
            </a:r>
            <a:r>
              <a:rPr lang="en-GB" sz="2000" dirty="0"/>
              <a:t> </a:t>
            </a:r>
            <a:r>
              <a:rPr lang="en-GB" sz="2000" dirty="0" smtClean="0"/>
              <a:t>o </a:t>
            </a:r>
            <a:r>
              <a:rPr lang="en-GB" sz="2000" dirty="0">
                <a:latin typeface="Symbol" pitchFamily="18" charset="2"/>
              </a:rPr>
              <a:t>l</a:t>
            </a:r>
          </a:p>
        </p:txBody>
      </p:sp>
      <p:sp>
        <p:nvSpPr>
          <p:cNvPr id="21568" name="Text Box 64"/>
          <p:cNvSpPr txBox="1">
            <a:spLocks noChangeArrowheads="1"/>
          </p:cNvSpPr>
          <p:nvPr/>
        </p:nvSpPr>
        <p:spPr bwMode="auto">
          <a:xfrm>
            <a:off x="176627" y="4418013"/>
            <a:ext cx="25090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/>
            <a:r>
              <a:rPr lang="it-IT" sz="2000" dirty="0" smtClean="0"/>
              <a:t>Domini delle catene </a:t>
            </a:r>
          </a:p>
          <a:p>
            <a:pPr algn="ctr" rtl="0"/>
            <a:r>
              <a:rPr lang="it-IT" sz="2000" dirty="0" smtClean="0"/>
              <a:t>pesanti</a:t>
            </a:r>
            <a:endParaRPr lang="en-GB" sz="2000" dirty="0"/>
          </a:p>
          <a:p>
            <a:pPr algn="ctr" rtl="0"/>
            <a:r>
              <a:rPr lang="en-GB" sz="2000" dirty="0">
                <a:latin typeface="Symbol" pitchFamily="18" charset="2"/>
              </a:rPr>
              <a:t>a, d, e, g, </a:t>
            </a:r>
            <a:r>
              <a:rPr lang="en-GB" sz="2000" dirty="0"/>
              <a:t>or</a:t>
            </a:r>
            <a:r>
              <a:rPr lang="en-GB" sz="2000" dirty="0">
                <a:latin typeface="Symbol" pitchFamily="18" charset="2"/>
              </a:rPr>
              <a:t> m</a:t>
            </a:r>
          </a:p>
        </p:txBody>
      </p:sp>
    </p:spTree>
    <p:extLst>
      <p:ext uri="{BB962C8B-B14F-4D97-AF65-F5344CB8AC3E}">
        <p14:creationId xmlns:p14="http://schemas.microsoft.com/office/powerpoint/2010/main" val="284797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6" grpId="0" autoUpdateAnimBg="0"/>
      <p:bldP spid="21567" grpId="0" autoUpdateAnimBg="0"/>
      <p:bldP spid="21568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633264" y="1524000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dirty="0" smtClean="0"/>
              <a:t>Le due regioni variabili  contenute  in un frammento </a:t>
            </a:r>
            <a:r>
              <a:rPr lang="it-IT" dirty="0" err="1" smtClean="0"/>
              <a:t>Fab</a:t>
            </a:r>
            <a:r>
              <a:rPr lang="it-IT" dirty="0" smtClean="0"/>
              <a:t>  ( VL e VH) determinano il riconoscimento antigene anticorpo.</a:t>
            </a:r>
          </a:p>
          <a:p>
            <a:r>
              <a:rPr lang="it-IT" dirty="0" smtClean="0"/>
              <a:t>Il sequenziamento di un elevato numero di anticorpi ha permesso di individuare delle zone particolarmente variabili all’interno delle regioni V. </a:t>
            </a:r>
          </a:p>
          <a:p>
            <a:r>
              <a:rPr lang="it-IT" dirty="0" smtClean="0"/>
              <a:t>Queste porzioni proteiche sono situate nelle anse che interagiscono con l’antigene e sono dette CDR (regioni che determinano la complementarità).</a:t>
            </a:r>
          </a:p>
          <a:p>
            <a:endParaRPr lang="it-IT" dirty="0"/>
          </a:p>
          <a:p>
            <a:r>
              <a:rPr lang="it-IT" dirty="0" smtClean="0"/>
              <a:t> Le così dette regioni cornice, che sono meno variabili,  garantiscono la struttura tridimensionale dell’anticorpo  formando dei beta foglietti.</a:t>
            </a:r>
          </a:p>
          <a:p>
            <a:r>
              <a:rPr lang="it-IT" dirty="0" smtClean="0"/>
              <a:t>Ciascuna regione variabile è costituita da 3 CDR e 4 regioni cornice. Ogni immunoglobulina è quindi dotata di 6 CDR (3 da VH e 3 VL).</a:t>
            </a:r>
            <a:endParaRPr lang="en-US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Riconoscimento antigene anticorpo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80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gure-04-09.jpg                                               0003AF2Ewashburn                       B990F17D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949351"/>
            <a:ext cx="853598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Regioni che determinano la complementarità (CDR)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68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2" descr="0408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7481283" cy="6115984"/>
          </a:xfrm>
        </p:spPr>
      </p:pic>
    </p:spTree>
    <p:extLst>
      <p:ext uri="{BB962C8B-B14F-4D97-AF65-F5344CB8AC3E}">
        <p14:creationId xmlns:p14="http://schemas.microsoft.com/office/powerpoint/2010/main" val="19590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dirty="0" smtClean="0"/>
              <a:t>Il legame antigene anticorpo non è un legame covalente ma è dovuto principalmente a interazioni idrofobiche, forze di Van </a:t>
            </a:r>
            <a:r>
              <a:rPr lang="it-IT" dirty="0" err="1" smtClean="0"/>
              <a:t>der</a:t>
            </a:r>
            <a:r>
              <a:rPr lang="it-IT" dirty="0" smtClean="0"/>
              <a:t> </a:t>
            </a:r>
            <a:r>
              <a:rPr lang="it-IT" dirty="0" err="1" smtClean="0"/>
              <a:t>Walls</a:t>
            </a:r>
            <a:r>
              <a:rPr lang="it-IT" dirty="0" smtClean="0"/>
              <a:t>, legami idrogeno ed elettrostatici.  Questo tipo di forze operano solo a brevissimo raggio cioè in caso di contatto diretto tra antigene ed anticorpo.</a:t>
            </a:r>
          </a:p>
          <a:p>
            <a:endParaRPr lang="it-IT" dirty="0" smtClean="0"/>
          </a:p>
          <a:p>
            <a:r>
              <a:rPr lang="it-IT" dirty="0" smtClean="0"/>
              <a:t>il sequenziamento di un numero elevato di regioni CDR ha permesso anche di indentificare alcuni amminoacidi che sono espressi più di frequente in queste regioni che in una qualunque sequenza proteica:</a:t>
            </a:r>
          </a:p>
          <a:p>
            <a:r>
              <a:rPr lang="it-IT" dirty="0"/>
              <a:t> </a:t>
            </a:r>
            <a:r>
              <a:rPr lang="it-IT" dirty="0" smtClean="0"/>
              <a:t>amminoacidi aromatici  formano legami idrofobici  o forze di Van </a:t>
            </a:r>
            <a:r>
              <a:rPr lang="it-IT" dirty="0" err="1" smtClean="0"/>
              <a:t>der</a:t>
            </a:r>
            <a:r>
              <a:rPr lang="it-IT" dirty="0" smtClean="0"/>
              <a:t> </a:t>
            </a:r>
            <a:r>
              <a:rPr lang="it-IT" dirty="0" err="1" smtClean="0"/>
              <a:t>Walls</a:t>
            </a:r>
            <a:r>
              <a:rPr lang="it-IT" dirty="0" smtClean="0"/>
              <a:t> e anche legami idrogeno, perciò la tirosina è spesso presente nelle regioni CDR</a:t>
            </a:r>
          </a:p>
          <a:p>
            <a:r>
              <a:rPr lang="it-IT" dirty="0"/>
              <a:t> </a:t>
            </a:r>
            <a:r>
              <a:rPr lang="it-IT" dirty="0" smtClean="0"/>
              <a:t>Anche amminoacidi polari come l’arginina che possono formare legame idrogeno con l’antigene sono spesso presenti nel sito di legame</a:t>
            </a:r>
            <a:endParaRPr lang="en-US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Legame antigene anticorpo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2" descr="0411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20"/>
          <a:stretch/>
        </p:blipFill>
        <p:spPr>
          <a:xfrm>
            <a:off x="1094432" y="1772816"/>
            <a:ext cx="6392863" cy="4573327"/>
          </a:xfr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395536" y="332656"/>
            <a:ext cx="828092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dirty="0" smtClean="0"/>
              <a:t>La forma del sito di legame determina il tipo di antigene che può legarsi all’anticorpo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396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2" descr="0410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743" y="1772816"/>
            <a:ext cx="8240713" cy="4038600"/>
          </a:xfr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395536" y="332656"/>
            <a:ext cx="828092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dirty="0" smtClean="0"/>
              <a:t>Gli antigeni multivalenti vengono legati da più anticorpi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80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Segnaposto contenuto 2" descr="0412.gif"/>
          <p:cNvPicPr>
            <a:picLocks noGrp="1" noChangeAspect="1"/>
          </p:cNvPicPr>
          <p:nvPr>
            <p:ph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67544" y="1340768"/>
            <a:ext cx="8240713" cy="5002175"/>
          </a:xfr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51520" y="548680"/>
            <a:ext cx="828092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sz="3200" dirty="0" err="1" smtClean="0"/>
              <a:t>Epitopi</a:t>
            </a:r>
            <a:r>
              <a:rPr lang="it-IT" sz="3200" dirty="0" smtClean="0"/>
              <a:t> lineari e discontinui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658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7315200" cy="1154097"/>
          </a:xfrm>
        </p:spPr>
        <p:txBody>
          <a:bodyPr>
            <a:normAutofit/>
          </a:bodyPr>
          <a:lstStyle/>
          <a:p>
            <a:r>
              <a:rPr lang="it-IT" dirty="0" smtClean="0"/>
              <a:t>Il recettore della cellula B (BCR)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60451" y="2060848"/>
            <a:ext cx="7772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recettore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cellula</a:t>
            </a:r>
            <a:r>
              <a:rPr lang="en-US" dirty="0" smtClean="0"/>
              <a:t> B è un </a:t>
            </a:r>
            <a:r>
              <a:rPr lang="en-US" dirty="0" err="1" smtClean="0"/>
              <a:t>anticorpo</a:t>
            </a:r>
            <a:r>
              <a:rPr lang="en-US" dirty="0" smtClean="0"/>
              <a:t> espresso </a:t>
            </a:r>
            <a:r>
              <a:rPr lang="en-US" dirty="0" err="1" smtClean="0"/>
              <a:t>sulla</a:t>
            </a:r>
            <a:r>
              <a:rPr lang="en-US" dirty="0" smtClean="0"/>
              <a:t>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  <a:r>
              <a:rPr lang="en-US" dirty="0" err="1" smtClean="0"/>
              <a:t>cellulare</a:t>
            </a:r>
            <a:r>
              <a:rPr lang="en-US" dirty="0" smtClean="0"/>
              <a:t> grazie ad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regione</a:t>
            </a:r>
            <a:r>
              <a:rPr lang="en-US" dirty="0" smtClean="0"/>
              <a:t> </a:t>
            </a:r>
            <a:r>
              <a:rPr lang="en-US" dirty="0" err="1" smtClean="0"/>
              <a:t>idrofobica</a:t>
            </a:r>
            <a:r>
              <a:rPr lang="en-US" dirty="0" smtClean="0"/>
              <a:t> di </a:t>
            </a:r>
            <a:r>
              <a:rPr lang="en-US" dirty="0" err="1" smtClean="0"/>
              <a:t>membrana</a:t>
            </a:r>
            <a:endParaRPr lang="en-US" dirty="0" smtClean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 la </a:t>
            </a:r>
            <a:r>
              <a:rPr lang="en-US" dirty="0" err="1" smtClean="0"/>
              <a:t>sua</a:t>
            </a:r>
            <a:r>
              <a:rPr lang="en-US" dirty="0" smtClean="0"/>
              <a:t> coda </a:t>
            </a:r>
            <a:r>
              <a:rPr lang="en-US" dirty="0" err="1" smtClean="0"/>
              <a:t>citoplasmatica</a:t>
            </a:r>
            <a:r>
              <a:rPr lang="en-US" dirty="0" smtClean="0"/>
              <a:t> è molto </a:t>
            </a:r>
            <a:r>
              <a:rPr lang="en-US" dirty="0" err="1" smtClean="0"/>
              <a:t>piccola</a:t>
            </a:r>
            <a:r>
              <a:rPr lang="en-US" dirty="0" smtClean="0"/>
              <a:t> e ne </a:t>
            </a:r>
            <a:r>
              <a:rPr lang="en-US" dirty="0" err="1" smtClean="0"/>
              <a:t>consente</a:t>
            </a:r>
            <a:r>
              <a:rPr lang="en-US" dirty="0" smtClean="0"/>
              <a:t> solo </a:t>
            </a:r>
            <a:r>
              <a:rPr lang="en-US" dirty="0" err="1" smtClean="0"/>
              <a:t>l’ancoraggio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membrana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trasduzione</a:t>
            </a:r>
            <a:r>
              <a:rPr lang="en-US" dirty="0" smtClean="0"/>
              <a:t> del </a:t>
            </a:r>
            <a:r>
              <a:rPr lang="en-US" dirty="0" err="1" smtClean="0"/>
              <a:t>segnale</a:t>
            </a:r>
            <a:r>
              <a:rPr lang="en-US" dirty="0" smtClean="0"/>
              <a:t> è </a:t>
            </a:r>
            <a:r>
              <a:rPr lang="en-US" dirty="0" err="1" smtClean="0"/>
              <a:t>mediata</a:t>
            </a:r>
            <a:r>
              <a:rPr lang="en-US" dirty="0" smtClean="0"/>
              <a:t> </a:t>
            </a:r>
            <a:r>
              <a:rPr lang="en-US" dirty="0" err="1" smtClean="0"/>
              <a:t>dall</a:t>
            </a:r>
            <a:r>
              <a:rPr lang="en-US" dirty="0" smtClean="0"/>
              <a:t>’ </a:t>
            </a:r>
            <a:r>
              <a:rPr lang="en-US" dirty="0" err="1" smtClean="0"/>
              <a:t>eterodimero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err="1" smtClean="0"/>
              <a:t>Ig</a:t>
            </a:r>
            <a:r>
              <a:rPr lang="en-US" dirty="0" smtClean="0"/>
              <a:t>-</a:t>
            </a:r>
            <a:r>
              <a:rPr lang="en-US" dirty="0" smtClean="0">
                <a:sym typeface="Symbol" pitchFamily="18" charset="2"/>
              </a:rPr>
              <a:t></a:t>
            </a:r>
            <a:r>
              <a:rPr lang="en-US" dirty="0" smtClean="0"/>
              <a:t>/</a:t>
            </a:r>
            <a:r>
              <a:rPr lang="en-US" dirty="0" err="1" smtClean="0"/>
              <a:t>Ig</a:t>
            </a:r>
            <a:r>
              <a:rPr lang="en-US" dirty="0" smtClean="0"/>
              <a:t>-</a:t>
            </a:r>
            <a:r>
              <a:rPr lang="en-US" dirty="0" smtClean="0">
                <a:sym typeface="Symbol" pitchFamily="18" charset="2"/>
              </a:rPr>
              <a:t></a:t>
            </a:r>
            <a:r>
              <a:rPr lang="en-US" dirty="0" smtClean="0"/>
              <a:t>  </a:t>
            </a:r>
            <a:r>
              <a:rPr lang="en-US" dirty="0" err="1" smtClean="0"/>
              <a:t>queste</a:t>
            </a:r>
            <a:r>
              <a:rPr lang="en-US" dirty="0" smtClean="0"/>
              <a:t> </a:t>
            </a:r>
            <a:r>
              <a:rPr lang="en-US" dirty="0" err="1" smtClean="0"/>
              <a:t>molecole</a:t>
            </a:r>
            <a:r>
              <a:rPr lang="en-US" dirty="0" smtClean="0"/>
              <a:t> </a:t>
            </a:r>
            <a:r>
              <a:rPr lang="en-US" dirty="0" err="1" smtClean="0"/>
              <a:t>appartengono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superfamiglia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immunoglobuline</a:t>
            </a:r>
            <a:r>
              <a:rPr lang="en-US" dirty="0" smtClean="0"/>
              <a:t> ma non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variabili</a:t>
            </a:r>
            <a:r>
              <a:rPr lang="en-US" dirty="0" smtClean="0"/>
              <a:t> e </a:t>
            </a:r>
            <a:r>
              <a:rPr lang="en-US" dirty="0" err="1" smtClean="0"/>
              <a:t>sono</a:t>
            </a:r>
            <a:r>
              <a:rPr lang="en-US" dirty="0" smtClean="0"/>
              <a:t> </a:t>
            </a:r>
            <a:r>
              <a:rPr lang="en-US" dirty="0" err="1" smtClean="0"/>
              <a:t>responsabili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trasduzione</a:t>
            </a:r>
            <a:r>
              <a:rPr lang="en-US" dirty="0" smtClean="0"/>
              <a:t> del </a:t>
            </a:r>
            <a:r>
              <a:rPr lang="en-US" dirty="0" err="1" smtClean="0"/>
              <a:t>segnale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610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069" y="1052736"/>
            <a:ext cx="7173483" cy="4090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37312"/>
            <a:ext cx="7620000" cy="317500"/>
          </a:xfrm>
          <a:prstGeom prst="rect">
            <a:avLst/>
          </a:prstGeom>
        </p:spPr>
        <p:txBody>
          <a:bodyPr/>
          <a:lstStyle/>
          <a:p>
            <a:r>
              <a:rPr lang="en-US" sz="1000" i="0" baseline="0" dirty="0">
                <a:latin typeface="Arial"/>
              </a:rPr>
              <a:t> Fig 1 Integrated human immune system. The human microbial defense system can be simplistically viewed as consisting of 3 levels: (1) anatomic and physiologic barriers; (2) innate immunity; and (3) adaptive immunity. In common with many classification </a:t>
            </a:r>
            <a:r>
              <a:rPr lang="en-US" sz="1000" i="0" baseline="0" dirty="0" err="1">
                <a:latin typeface="Arial"/>
              </a:rPr>
              <a:t>syste</a:t>
            </a:r>
            <a:r>
              <a:rPr lang="en-US" sz="1000" i="0" baseline="0" dirty="0">
                <a:latin typeface="Arial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3927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95435_02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152400"/>
            <a:ext cx="6135687" cy="631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3-16-HumoralImmunity-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8640"/>
            <a:ext cx="86106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81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1216025" y="369888"/>
            <a:ext cx="46554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rtl="0" eaLnBrk="0" hangingPunct="0"/>
            <a:r>
              <a:rPr lang="en-GB" sz="2800" b="1" dirty="0" err="1" smtClean="0">
                <a:solidFill>
                  <a:schemeClr val="tx2"/>
                </a:solidFill>
              </a:rPr>
              <a:t>Funzioni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della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regione</a:t>
            </a:r>
            <a:r>
              <a:rPr lang="en-GB" sz="2800" b="1" dirty="0" smtClean="0">
                <a:solidFill>
                  <a:schemeClr val="tx2"/>
                </a:solidFill>
              </a:rPr>
              <a:t>  FC</a:t>
            </a:r>
            <a:endParaRPr lang="en-GB" sz="2800" b="1" dirty="0">
              <a:solidFill>
                <a:schemeClr val="tx2"/>
              </a:solidFill>
            </a:endParaRP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479425" y="1135063"/>
            <a:ext cx="8134350" cy="2668589"/>
            <a:chOff x="302" y="715"/>
            <a:chExt cx="5124" cy="1681"/>
          </a:xfrm>
        </p:grpSpPr>
        <p:sp>
          <p:nvSpPr>
            <p:cNvPr id="54276" name="Text Box 4"/>
            <p:cNvSpPr txBox="1">
              <a:spLocks noChangeArrowheads="1"/>
            </p:cNvSpPr>
            <p:nvPr/>
          </p:nvSpPr>
          <p:spPr bwMode="auto">
            <a:xfrm>
              <a:off x="302" y="1078"/>
              <a:ext cx="5124" cy="1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81000" indent="381000"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952500"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0" hangingPunct="0">
                <a:lnSpc>
                  <a:spcPct val="120000"/>
                </a:lnSpc>
                <a:spcBef>
                  <a:spcPts val="600"/>
                </a:spcBef>
                <a:buFontTx/>
                <a:buChar char="•"/>
              </a:pPr>
              <a:r>
                <a:rPr lang="en-GB" sz="2000" dirty="0" err="1" smtClean="0"/>
                <a:t>Riconoscere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l’antigene</a:t>
              </a:r>
              <a:r>
                <a:rPr lang="en-GB" sz="2000" dirty="0" smtClean="0"/>
                <a:t> e </a:t>
              </a:r>
              <a:r>
                <a:rPr lang="en-GB" sz="2000" dirty="0" err="1" smtClean="0"/>
                <a:t>mediarne</a:t>
              </a:r>
              <a:r>
                <a:rPr lang="en-GB" sz="2000" dirty="0" smtClean="0"/>
                <a:t> la </a:t>
              </a:r>
              <a:r>
                <a:rPr lang="en-GB" sz="2000" dirty="0" err="1" smtClean="0"/>
                <a:t>precipitazione</a:t>
              </a:r>
              <a:endParaRPr lang="en-GB" sz="2000" dirty="0"/>
            </a:p>
            <a:p>
              <a:pPr algn="l" rtl="0" eaLnBrk="0" hangingPunct="0">
                <a:lnSpc>
                  <a:spcPct val="120000"/>
                </a:lnSpc>
                <a:spcBef>
                  <a:spcPts val="600"/>
                </a:spcBef>
                <a:buFontTx/>
                <a:buChar char="•"/>
              </a:pPr>
              <a:r>
                <a:rPr lang="en-GB" sz="2000" dirty="0" smtClean="0"/>
                <a:t> </a:t>
              </a:r>
              <a:r>
                <a:rPr lang="en-GB" sz="2000" dirty="0" err="1" smtClean="0"/>
                <a:t>bloccare</a:t>
              </a:r>
              <a:r>
                <a:rPr lang="en-GB" sz="2000" dirty="0" smtClean="0"/>
                <a:t> I </a:t>
              </a:r>
              <a:r>
                <a:rPr lang="en-GB" sz="2000" dirty="0" err="1" smtClean="0"/>
                <a:t>siti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attivi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delle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tossine</a:t>
              </a:r>
              <a:r>
                <a:rPr lang="en-GB" sz="2000" dirty="0" smtClean="0"/>
                <a:t> e di </a:t>
              </a:r>
              <a:r>
                <a:rPr lang="en-GB" sz="2000" dirty="0" err="1" smtClean="0"/>
                <a:t>altre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molecole</a:t>
              </a:r>
              <a:r>
                <a:rPr lang="en-GB" sz="2000" dirty="0" smtClean="0"/>
                <a:t> associate </a:t>
              </a:r>
              <a:r>
                <a:rPr lang="en-GB" sz="2000" dirty="0" err="1" smtClean="0"/>
                <a:t>ai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patogeni</a:t>
              </a:r>
              <a:r>
                <a:rPr lang="en-GB" sz="2000" dirty="0" smtClean="0"/>
                <a:t> </a:t>
              </a:r>
            </a:p>
            <a:p>
              <a:pPr algn="l" rtl="0" eaLnBrk="0" hangingPunct="0">
                <a:lnSpc>
                  <a:spcPct val="120000"/>
                </a:lnSpc>
                <a:spcBef>
                  <a:spcPts val="600"/>
                </a:spcBef>
                <a:buFontTx/>
                <a:buChar char="•"/>
              </a:pPr>
              <a:r>
                <a:rPr lang="en-GB" sz="2000" dirty="0"/>
                <a:t> </a:t>
              </a:r>
              <a:r>
                <a:rPr lang="en-GB" sz="2000" dirty="0" err="1" smtClean="0"/>
                <a:t>bloccare</a:t>
              </a:r>
              <a:r>
                <a:rPr lang="en-GB" sz="2000" dirty="0" smtClean="0"/>
                <a:t> le </a:t>
              </a:r>
              <a:r>
                <a:rPr lang="en-GB" sz="2000" dirty="0" err="1" smtClean="0"/>
                <a:t>interazioni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tra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l’ospite</a:t>
              </a:r>
              <a:r>
                <a:rPr lang="en-GB" sz="2000" dirty="0" smtClean="0"/>
                <a:t> e le </a:t>
              </a:r>
              <a:r>
                <a:rPr lang="en-GB" sz="2000" dirty="0" err="1" smtClean="0"/>
                <a:t>molecole</a:t>
              </a:r>
              <a:r>
                <a:rPr lang="en-GB" sz="2000" dirty="0" smtClean="0"/>
                <a:t> del </a:t>
              </a:r>
              <a:r>
                <a:rPr lang="en-GB" sz="2000" dirty="0" err="1" smtClean="0"/>
                <a:t>patogeno</a:t>
              </a:r>
              <a:r>
                <a:rPr lang="en-GB" sz="2000" dirty="0" smtClean="0"/>
                <a:t> (</a:t>
              </a:r>
              <a:r>
                <a:rPr lang="en-GB" sz="2000" dirty="0" err="1" smtClean="0"/>
                <a:t>es</a:t>
              </a:r>
              <a:r>
                <a:rPr lang="en-GB" sz="2000" dirty="0" smtClean="0"/>
                <a:t>. </a:t>
              </a:r>
              <a:r>
                <a:rPr lang="en-GB" sz="2000" dirty="0" err="1" smtClean="0"/>
                <a:t>Molecole</a:t>
              </a:r>
              <a:r>
                <a:rPr lang="en-GB" sz="2000" dirty="0" smtClean="0"/>
                <a:t> di </a:t>
              </a:r>
              <a:r>
                <a:rPr lang="en-GB" sz="2000" dirty="0" err="1" smtClean="0"/>
                <a:t>ingresso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dei</a:t>
              </a:r>
              <a:r>
                <a:rPr lang="en-GB" sz="2000" dirty="0" smtClean="0"/>
                <a:t> virus)</a:t>
              </a:r>
              <a:endParaRPr lang="en-GB" sz="2000" dirty="0"/>
            </a:p>
          </p:txBody>
        </p:sp>
        <p:sp>
          <p:nvSpPr>
            <p:cNvPr id="54277" name="Rectangle 5"/>
            <p:cNvSpPr>
              <a:spLocks noChangeArrowheads="1"/>
            </p:cNvSpPr>
            <p:nvPr/>
          </p:nvSpPr>
          <p:spPr bwMode="auto">
            <a:xfrm>
              <a:off x="318" y="715"/>
              <a:ext cx="3055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hangingPunct="0">
                <a:lnSpc>
                  <a:spcPct val="120000"/>
                </a:lnSpc>
                <a:spcBef>
                  <a:spcPts val="1200"/>
                </a:spcBef>
              </a:pPr>
              <a:r>
                <a:rPr lang="en-GB" sz="2400" dirty="0" smtClean="0"/>
                <a:t> </a:t>
              </a:r>
              <a:r>
                <a:rPr lang="en-GB" sz="2400" dirty="0" err="1" smtClean="0"/>
                <a:t>il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frammento</a:t>
              </a:r>
              <a:r>
                <a:rPr lang="en-GB" sz="2400" dirty="0" smtClean="0"/>
                <a:t> (Fab)</a:t>
              </a:r>
              <a:r>
                <a:rPr lang="en-GB" sz="2400" baseline="-25000" dirty="0" smtClean="0"/>
                <a:t>2</a:t>
              </a:r>
              <a:r>
                <a:rPr lang="en-GB" sz="2400" dirty="0" smtClean="0"/>
                <a:t>  è in </a:t>
              </a:r>
              <a:r>
                <a:rPr lang="en-GB" sz="2400" dirty="0" err="1" smtClean="0"/>
                <a:t>grado</a:t>
              </a:r>
              <a:r>
                <a:rPr lang="en-GB" sz="2400" dirty="0" smtClean="0"/>
                <a:t> di:</a:t>
              </a:r>
              <a:endParaRPr lang="en-GB" sz="2400" dirty="0"/>
            </a:p>
          </p:txBody>
        </p:sp>
      </p:grpSp>
      <p:grpSp>
        <p:nvGrpSpPr>
          <p:cNvPr id="54278" name="Group 6"/>
          <p:cNvGrpSpPr>
            <a:grpSpLocks/>
          </p:cNvGrpSpPr>
          <p:nvPr/>
        </p:nvGrpSpPr>
        <p:grpSpPr bwMode="auto">
          <a:xfrm>
            <a:off x="479425" y="4208462"/>
            <a:ext cx="8031163" cy="1436687"/>
            <a:chOff x="302" y="2651"/>
            <a:chExt cx="5059" cy="905"/>
          </a:xfrm>
        </p:grpSpPr>
        <p:sp>
          <p:nvSpPr>
            <p:cNvPr id="54279" name="Text Box 7"/>
            <p:cNvSpPr txBox="1">
              <a:spLocks noChangeArrowheads="1"/>
            </p:cNvSpPr>
            <p:nvPr/>
          </p:nvSpPr>
          <p:spPr bwMode="auto">
            <a:xfrm>
              <a:off x="302" y="2984"/>
              <a:ext cx="5059" cy="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81000" indent="381000"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1143000"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333500"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524000"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algn="r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algn="r" rtl="1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l" rtl="0" eaLnBrk="0" hangingPunct="0">
                <a:lnSpc>
                  <a:spcPct val="120000"/>
                </a:lnSpc>
                <a:spcBef>
                  <a:spcPts val="600"/>
                </a:spcBef>
                <a:buFontTx/>
                <a:buChar char="•"/>
              </a:pPr>
              <a:r>
                <a:rPr lang="en-GB" sz="2000" dirty="0" smtClean="0"/>
                <a:t> La </a:t>
              </a:r>
              <a:r>
                <a:rPr lang="en-GB" sz="2000" dirty="0" err="1" smtClean="0"/>
                <a:t>funzione</a:t>
              </a:r>
              <a:r>
                <a:rPr lang="en-GB" sz="2000" dirty="0" smtClean="0"/>
                <a:t> </a:t>
              </a:r>
              <a:r>
                <a:rPr lang="en-GB" sz="2000" dirty="0"/>
                <a:t> </a:t>
              </a:r>
              <a:r>
                <a:rPr lang="en-GB" sz="2000" dirty="0" err="1" smtClean="0"/>
                <a:t>delle</a:t>
              </a:r>
              <a:r>
                <a:rPr lang="en-GB" sz="2000" dirty="0" smtClean="0"/>
                <a:t> cellule </a:t>
              </a:r>
              <a:r>
                <a:rPr lang="en-GB" sz="2000" dirty="0" err="1" smtClean="0"/>
                <a:t>infiammatorie</a:t>
              </a:r>
              <a:r>
                <a:rPr lang="en-GB" sz="2000" dirty="0" smtClean="0"/>
                <a:t>  e del </a:t>
              </a:r>
              <a:r>
                <a:rPr lang="en-GB" sz="2000" dirty="0" err="1" smtClean="0"/>
                <a:t>complemento</a:t>
              </a:r>
              <a:r>
                <a:rPr lang="en-GB" sz="2000" dirty="0" smtClean="0"/>
                <a:t> </a:t>
              </a:r>
              <a:endParaRPr lang="en-GB" sz="2000" dirty="0"/>
            </a:p>
            <a:p>
              <a:pPr algn="l" rtl="0" eaLnBrk="0" hangingPunct="0">
                <a:lnSpc>
                  <a:spcPct val="120000"/>
                </a:lnSpc>
                <a:spcBef>
                  <a:spcPts val="600"/>
                </a:spcBef>
                <a:buFontTx/>
                <a:buChar char="•"/>
              </a:pPr>
              <a:r>
                <a:rPr lang="en-GB" sz="2000" dirty="0" smtClean="0"/>
                <a:t> </a:t>
              </a:r>
              <a:r>
                <a:rPr lang="en-GB" sz="2000" dirty="0" err="1" smtClean="0"/>
                <a:t>L’intrenalizzazione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ed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il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processamento</a:t>
              </a:r>
              <a:r>
                <a:rPr lang="en-GB" sz="2000" dirty="0" smtClean="0"/>
                <a:t> </a:t>
              </a:r>
              <a:r>
                <a:rPr lang="en-GB" sz="2000" dirty="0" err="1" smtClean="0"/>
                <a:t>dell’antigene</a:t>
              </a:r>
              <a:endParaRPr lang="en-GB" sz="2000" dirty="0"/>
            </a:p>
          </p:txBody>
        </p:sp>
        <p:sp>
          <p:nvSpPr>
            <p:cNvPr id="54280" name="Rectangle 8"/>
            <p:cNvSpPr>
              <a:spLocks noChangeArrowheads="1"/>
            </p:cNvSpPr>
            <p:nvPr/>
          </p:nvSpPr>
          <p:spPr bwMode="auto">
            <a:xfrm>
              <a:off x="318" y="2651"/>
              <a:ext cx="3244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rtl="0" eaLnBrk="0" hangingPunct="0">
                <a:lnSpc>
                  <a:spcPct val="120000"/>
                </a:lnSpc>
                <a:spcBef>
                  <a:spcPts val="1200"/>
                </a:spcBef>
              </a:pPr>
              <a:r>
                <a:rPr lang="en-GB" sz="2400" dirty="0" err="1" smtClean="0"/>
                <a:t>Però</a:t>
              </a:r>
              <a:r>
                <a:rPr lang="en-GB" sz="2400" dirty="0" smtClean="0"/>
                <a:t> </a:t>
              </a:r>
              <a:r>
                <a:rPr lang="en-GB" sz="2400" dirty="0" err="1" smtClean="0"/>
                <a:t>il</a:t>
              </a:r>
              <a:r>
                <a:rPr lang="en-GB" sz="2400" dirty="0" smtClean="0"/>
                <a:t> Fab non è in </a:t>
              </a:r>
              <a:r>
                <a:rPr lang="en-GB" sz="2400" dirty="0" err="1" smtClean="0"/>
                <a:t>grado</a:t>
              </a:r>
              <a:r>
                <a:rPr lang="en-GB" sz="2400" dirty="0" smtClean="0"/>
                <a:t> di </a:t>
              </a:r>
              <a:r>
                <a:rPr lang="en-GB" sz="2400" dirty="0" err="1" smtClean="0"/>
                <a:t>attivare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43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prime immunoglobuline prodotte dal linfocita B maturo sono </a:t>
            </a:r>
            <a:r>
              <a:rPr lang="it-IT" sz="2400" dirty="0" err="1" smtClean="0"/>
              <a:t>IgM</a:t>
            </a:r>
            <a:r>
              <a:rPr lang="it-IT" sz="2400" dirty="0" smtClean="0"/>
              <a:t> ed </a:t>
            </a:r>
            <a:r>
              <a:rPr lang="it-IT" sz="2400" dirty="0" err="1" smtClean="0"/>
              <a:t>IgD</a:t>
            </a:r>
            <a:r>
              <a:rPr lang="it-IT" sz="2400" dirty="0" smtClean="0"/>
              <a:t> di membrana. Che fungono da BCR  e permettono il primo incontro tra linfocita B e antigene corrispondente.</a:t>
            </a:r>
          </a:p>
          <a:p>
            <a:endParaRPr lang="it-IT" sz="2400" dirty="0" smtClean="0"/>
          </a:p>
          <a:p>
            <a:r>
              <a:rPr lang="it-IT" sz="2400" dirty="0" smtClean="0"/>
              <a:t>Successivamente all’attivazione del BCR il linfocita B comincia a secernere gli anticorpi in forma solubile. I primi anticorpi secreti prodotti in seguito all’incontro con l’antigene sono le </a:t>
            </a:r>
            <a:r>
              <a:rPr lang="it-IT" sz="2400" dirty="0" err="1" smtClean="0"/>
              <a:t>IgM</a:t>
            </a:r>
            <a:r>
              <a:rPr lang="it-IT" sz="2400" dirty="0" smtClean="0"/>
              <a:t> che in soluzione assumono una forma </a:t>
            </a:r>
            <a:r>
              <a:rPr lang="it-IT" sz="2400" dirty="0" err="1" smtClean="0"/>
              <a:t>pentamerica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dirty="0" smtClean="0"/>
              <a:t>Successivamente l’organismo comincia a produrre le </a:t>
            </a:r>
            <a:r>
              <a:rPr lang="it-IT" sz="2400" dirty="0" err="1" smtClean="0"/>
              <a:t>IgG</a:t>
            </a:r>
            <a:r>
              <a:rPr lang="it-IT" sz="2400" dirty="0" smtClean="0"/>
              <a:t> che sono anche le immunoglobuline maggiormente presenti in circolo al secondo incontro con l’antigene</a:t>
            </a:r>
            <a:endParaRPr lang="en-US" sz="24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Sottoclassi di immunoglobuline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0" y="273050"/>
            <a:ext cx="6731000" cy="631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9" b="25487"/>
          <a:stretch/>
        </p:blipFill>
        <p:spPr>
          <a:xfrm>
            <a:off x="755576" y="1412776"/>
            <a:ext cx="7772252" cy="489600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894564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smtClean="0"/>
              <a:t>Cinetica della risposta anticorpale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Sono le prime immunoglobuline prodotte in seguito ad immunizzazione.</a:t>
            </a:r>
          </a:p>
          <a:p>
            <a:r>
              <a:rPr lang="it-IT" sz="2400" dirty="0" smtClean="0"/>
              <a:t>Furono descritte per la prima volta come macroglobuline da cui il nome </a:t>
            </a:r>
            <a:r>
              <a:rPr lang="it-IT" sz="2400" dirty="0" err="1" smtClean="0"/>
              <a:t>IgM</a:t>
            </a:r>
            <a:r>
              <a:rPr lang="it-IT" sz="2400" dirty="0" smtClean="0"/>
              <a:t>.</a:t>
            </a:r>
          </a:p>
          <a:p>
            <a:r>
              <a:rPr lang="it-IT" sz="2400" dirty="0" smtClean="0"/>
              <a:t>In circolo sono presenti come pentameri stabilizzati da una catena di giunzione detta catena J.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il pentamero </a:t>
            </a:r>
            <a:r>
              <a:rPr lang="it-IT" sz="2400" dirty="0" err="1" smtClean="0"/>
              <a:t>IgM</a:t>
            </a:r>
            <a:r>
              <a:rPr lang="it-IT" sz="2400" dirty="0" smtClean="0"/>
              <a:t> non è molto flessibile quindi, nonostante ci siano 10 siti di legame per l’antigene disponibili per ciascuna </a:t>
            </a:r>
            <a:r>
              <a:rPr lang="it-IT" sz="2400" dirty="0" err="1" smtClean="0"/>
              <a:t>IgM</a:t>
            </a:r>
            <a:r>
              <a:rPr lang="it-IT" sz="2400" dirty="0" smtClean="0"/>
              <a:t>,  la effettiva valenza dell’immunoglobulina </a:t>
            </a:r>
            <a:r>
              <a:rPr lang="it-IT" sz="2400" dirty="0"/>
              <a:t>è</a:t>
            </a:r>
            <a:r>
              <a:rPr lang="it-IT" sz="2400" dirty="0" smtClean="0"/>
              <a:t> ridotta a 5 molecole di antigene.</a:t>
            </a:r>
          </a:p>
          <a:p>
            <a:endParaRPr lang="it-IT" sz="24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Segnaposto contenuto 2" descr="0429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2" y="274638"/>
            <a:ext cx="8195968" cy="5394325"/>
          </a:xfrm>
        </p:spPr>
      </p:pic>
    </p:spTree>
    <p:extLst>
      <p:ext uri="{BB962C8B-B14F-4D97-AF65-F5344CB8AC3E}">
        <p14:creationId xmlns:p14="http://schemas.microsoft.com/office/powerpoint/2010/main" val="209830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403397" y="217488"/>
            <a:ext cx="685155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rtl="0" eaLnBrk="0" hangingPunct="0"/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>
                <a:solidFill>
                  <a:schemeClr val="tx2"/>
                </a:solidFill>
              </a:rPr>
              <a:t>L</a:t>
            </a:r>
            <a:r>
              <a:rPr lang="en-GB" sz="2800" b="1" dirty="0" err="1" smtClean="0">
                <a:solidFill>
                  <a:schemeClr val="tx2"/>
                </a:solidFill>
              </a:rPr>
              <a:t>’antigene</a:t>
            </a:r>
            <a:r>
              <a:rPr lang="en-GB" sz="2800" b="1" dirty="0" smtClean="0">
                <a:solidFill>
                  <a:schemeClr val="tx2"/>
                </a:solidFill>
              </a:rPr>
              <a:t> induce </a:t>
            </a:r>
            <a:r>
              <a:rPr lang="en-GB" sz="2800" b="1" dirty="0" err="1" smtClean="0">
                <a:solidFill>
                  <a:schemeClr val="tx2"/>
                </a:solidFill>
              </a:rPr>
              <a:t>delle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modificazioni</a:t>
            </a:r>
            <a:endParaRPr lang="en-GB" sz="2800" b="1" dirty="0" smtClean="0">
              <a:solidFill>
                <a:schemeClr val="tx2"/>
              </a:solidFill>
            </a:endParaRPr>
          </a:p>
          <a:p>
            <a:pPr algn="ctr" rtl="0" eaLnBrk="0" hangingPunct="0"/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conformazionali</a:t>
            </a:r>
            <a:r>
              <a:rPr lang="en-GB" sz="2800" b="1" dirty="0" smtClean="0">
                <a:solidFill>
                  <a:schemeClr val="tx2"/>
                </a:solidFill>
              </a:rPr>
              <a:t>  </a:t>
            </a:r>
            <a:r>
              <a:rPr lang="en-GB" sz="2800" b="1" dirty="0" err="1" smtClean="0">
                <a:solidFill>
                  <a:schemeClr val="tx2"/>
                </a:solidFill>
              </a:rPr>
              <a:t>nella</a:t>
            </a:r>
            <a:r>
              <a:rPr lang="en-GB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err="1" smtClean="0">
                <a:solidFill>
                  <a:schemeClr val="tx2"/>
                </a:solidFill>
              </a:rPr>
              <a:t>molecola</a:t>
            </a:r>
            <a:r>
              <a:rPr lang="en-GB" sz="2800" b="1" dirty="0" smtClean="0">
                <a:solidFill>
                  <a:schemeClr val="tx2"/>
                </a:solidFill>
              </a:rPr>
              <a:t> di </a:t>
            </a:r>
            <a:r>
              <a:rPr lang="en-GB" sz="2800" b="1" dirty="0" err="1" smtClean="0">
                <a:solidFill>
                  <a:schemeClr val="tx2"/>
                </a:solidFill>
              </a:rPr>
              <a:t>IgM</a:t>
            </a:r>
            <a:endParaRPr lang="en-GB" sz="2800" b="1" dirty="0">
              <a:solidFill>
                <a:schemeClr val="tx2"/>
              </a:solidFill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5567363" y="2711450"/>
            <a:ext cx="49117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173261" y="1265237"/>
            <a:ext cx="4332288" cy="5237163"/>
            <a:chOff x="118" y="526"/>
            <a:chExt cx="2729" cy="3299"/>
          </a:xfrm>
        </p:grpSpPr>
        <p:pic>
          <p:nvPicPr>
            <p:cNvPr id="62469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" y="2057"/>
              <a:ext cx="1510" cy="1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70" name="Picture 6" descr="igmpl2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" y="526"/>
              <a:ext cx="1412" cy="1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71" name="Text Box 7"/>
            <p:cNvSpPr txBox="1">
              <a:spLocks noChangeArrowheads="1"/>
            </p:cNvSpPr>
            <p:nvPr/>
          </p:nvSpPr>
          <p:spPr bwMode="auto">
            <a:xfrm>
              <a:off x="118" y="3367"/>
              <a:ext cx="2729" cy="4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eaLnBrk="0" hangingPunct="0">
                <a:lnSpc>
                  <a:spcPct val="120000"/>
                </a:lnSpc>
              </a:pPr>
              <a:r>
                <a:rPr lang="en-GB" dirty="0" smtClean="0"/>
                <a:t> </a:t>
              </a:r>
              <a:r>
                <a:rPr lang="en-GB" dirty="0" err="1" smtClean="0"/>
                <a:t>Conformazione</a:t>
              </a:r>
              <a:r>
                <a:rPr lang="en-GB" dirty="0" smtClean="0"/>
                <a:t> </a:t>
              </a:r>
              <a:r>
                <a:rPr lang="en-GB" dirty="0" err="1" smtClean="0"/>
                <a:t>planare</a:t>
              </a:r>
              <a:r>
                <a:rPr lang="en-GB" dirty="0" smtClean="0"/>
                <a:t> </a:t>
              </a:r>
              <a:r>
                <a:rPr lang="en-GB" dirty="0" err="1" smtClean="0"/>
                <a:t>presente</a:t>
              </a:r>
              <a:r>
                <a:rPr lang="en-GB" dirty="0" smtClean="0"/>
                <a:t> in </a:t>
              </a:r>
              <a:r>
                <a:rPr lang="en-GB" dirty="0" err="1" smtClean="0"/>
                <a:t>soluzione</a:t>
              </a:r>
              <a:r>
                <a:rPr lang="en-GB" dirty="0" smtClean="0"/>
                <a:t> non </a:t>
              </a:r>
              <a:r>
                <a:rPr lang="en-GB" dirty="0" err="1" smtClean="0"/>
                <a:t>fissa</a:t>
              </a:r>
              <a:r>
                <a:rPr lang="en-GB" dirty="0" smtClean="0"/>
                <a:t> </a:t>
              </a:r>
              <a:r>
                <a:rPr lang="en-GB" dirty="0" err="1" smtClean="0"/>
                <a:t>il</a:t>
              </a:r>
              <a:r>
                <a:rPr lang="en-GB" dirty="0" smtClean="0"/>
                <a:t> </a:t>
              </a:r>
              <a:r>
                <a:rPr lang="en-GB" dirty="0" err="1" smtClean="0"/>
                <a:t>complemento</a:t>
              </a:r>
              <a:endParaRPr lang="en-GB" dirty="0"/>
            </a:p>
          </p:txBody>
        </p:sp>
      </p:grp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4619625" y="1201758"/>
            <a:ext cx="3849688" cy="5599115"/>
            <a:chOff x="2910" y="526"/>
            <a:chExt cx="2425" cy="3527"/>
          </a:xfrm>
        </p:grpSpPr>
        <p:pic>
          <p:nvPicPr>
            <p:cNvPr id="62473" name="Picture 9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9" y="2057"/>
              <a:ext cx="1488" cy="1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74" name="Picture 10" descr="igms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2" y="526"/>
              <a:ext cx="2162" cy="1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75" name="Text Box 11"/>
            <p:cNvSpPr txBox="1">
              <a:spLocks noChangeArrowheads="1"/>
            </p:cNvSpPr>
            <p:nvPr/>
          </p:nvSpPr>
          <p:spPr bwMode="auto">
            <a:xfrm>
              <a:off x="2910" y="3367"/>
              <a:ext cx="2425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rtl="0" eaLnBrk="0" hangingPunct="0">
                <a:lnSpc>
                  <a:spcPct val="120000"/>
                </a:lnSpc>
              </a:pPr>
              <a:r>
                <a:rPr lang="en-GB" dirty="0" err="1" smtClean="0"/>
                <a:t>Modificazione</a:t>
              </a:r>
              <a:r>
                <a:rPr lang="en-GB" dirty="0" smtClean="0"/>
                <a:t> </a:t>
              </a:r>
              <a:r>
                <a:rPr lang="en-GB" dirty="0" err="1" smtClean="0"/>
                <a:t>conformazionale</a:t>
              </a:r>
              <a:r>
                <a:rPr lang="en-GB" dirty="0" smtClean="0"/>
                <a:t> </a:t>
              </a:r>
              <a:r>
                <a:rPr lang="en-GB" dirty="0" err="1" smtClean="0"/>
                <a:t>indotta</a:t>
              </a:r>
              <a:r>
                <a:rPr lang="en-GB" dirty="0" smtClean="0"/>
                <a:t> </a:t>
              </a:r>
              <a:r>
                <a:rPr lang="en-GB" dirty="0" err="1" smtClean="0"/>
                <a:t>dall’antigene</a:t>
              </a:r>
              <a:r>
                <a:rPr lang="en-GB" dirty="0" smtClean="0"/>
                <a:t> , </a:t>
              </a:r>
              <a:r>
                <a:rPr lang="en-GB" dirty="0" err="1" smtClean="0"/>
                <a:t>fissazione</a:t>
              </a:r>
              <a:r>
                <a:rPr lang="en-GB" dirty="0" smtClean="0"/>
                <a:t> </a:t>
              </a:r>
              <a:r>
                <a:rPr lang="en-GB" dirty="0" err="1" smtClean="0"/>
                <a:t>efficiente</a:t>
              </a:r>
              <a:r>
                <a:rPr lang="en-GB" dirty="0" smtClean="0"/>
                <a:t> del </a:t>
              </a:r>
              <a:r>
                <a:rPr lang="en-GB" dirty="0" err="1" smtClean="0"/>
                <a:t>complemento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65762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800" dirty="0" smtClean="0"/>
              <a:t>Le </a:t>
            </a:r>
            <a:r>
              <a:rPr lang="it-IT" sz="2800" dirty="0" err="1" smtClean="0"/>
              <a:t>IgM</a:t>
            </a:r>
            <a:r>
              <a:rPr lang="it-IT" sz="2800" dirty="0" smtClean="0"/>
              <a:t> sono estremamente efficienti nel fissare o attivare il complemento.</a:t>
            </a:r>
          </a:p>
          <a:p>
            <a:endParaRPr lang="it-IT" sz="2800" dirty="0"/>
          </a:p>
          <a:p>
            <a:r>
              <a:rPr lang="it-IT" sz="2800" dirty="0" smtClean="0"/>
              <a:t>Poiché le </a:t>
            </a:r>
            <a:r>
              <a:rPr lang="it-IT" sz="2800" dirty="0" err="1" smtClean="0"/>
              <a:t>IgM</a:t>
            </a:r>
            <a:r>
              <a:rPr lang="it-IT" sz="2800" dirty="0" smtClean="0"/>
              <a:t> sono il primo isotipo sintetizzato dopo l’immunizzazione elevati livelli di </a:t>
            </a:r>
            <a:r>
              <a:rPr lang="it-IT" sz="2800" dirty="0" err="1" smtClean="0"/>
              <a:t>IgM</a:t>
            </a:r>
            <a:r>
              <a:rPr lang="it-IT" sz="2800" smtClean="0"/>
              <a:t> indicano </a:t>
            </a:r>
            <a:r>
              <a:rPr lang="it-IT" sz="2800" dirty="0" smtClean="0"/>
              <a:t>infezione recente o recente esposizione all’antigene.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1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229600" cy="1524000"/>
          </a:xfrm>
        </p:spPr>
        <p:txBody>
          <a:bodyPr>
            <a:normAutofit/>
          </a:bodyPr>
          <a:lstStyle/>
          <a:p>
            <a:r>
              <a:rPr lang="it-IT" sz="3600" dirty="0" smtClean="0"/>
              <a:t>Immunità Specifica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it-IT" dirty="0" smtClean="0"/>
              <a:t> 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SPECIFICITA’ </a:t>
            </a:r>
            <a:r>
              <a:rPr lang="it-IT" dirty="0" smtClean="0"/>
              <a:t>: ogni linfocita presenta, sulla sua superficie, un recettore che riconosce un solo </a:t>
            </a:r>
            <a:r>
              <a:rPr lang="it-IT" dirty="0" err="1" smtClean="0"/>
              <a:t>epitopo</a:t>
            </a:r>
            <a:r>
              <a:rPr lang="it-IT" dirty="0" smtClean="0"/>
              <a:t> o determinante dell’antigene (per </a:t>
            </a:r>
            <a:r>
              <a:rPr lang="it-IT" dirty="0" err="1" smtClean="0"/>
              <a:t>epitopo</a:t>
            </a:r>
            <a:r>
              <a:rPr lang="it-IT" dirty="0" smtClean="0"/>
              <a:t> o determinante si intende la porzione, proteica o </a:t>
            </a:r>
            <a:r>
              <a:rPr lang="it-IT" dirty="0" err="1" smtClean="0"/>
              <a:t>polisaccaridica</a:t>
            </a:r>
            <a:r>
              <a:rPr lang="it-IT" dirty="0" smtClean="0"/>
              <a:t>, dell’antigene riconosciuta dall’anticorpo) 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DIVERSITA’ </a:t>
            </a:r>
            <a:r>
              <a:rPr lang="it-IT" dirty="0" smtClean="0"/>
              <a:t>: ogni individuo possiede un "repertorio linfocitario" costituito da un numero molto elevato di linfociti per discriminare almeno 10</a:t>
            </a:r>
            <a:r>
              <a:rPr lang="it-IT" baseline="30000" dirty="0" smtClean="0"/>
              <a:t>9</a:t>
            </a:r>
            <a:r>
              <a:rPr lang="it-IT" dirty="0" smtClean="0"/>
              <a:t> diversi determinanti antigenici. </a:t>
            </a:r>
          </a:p>
          <a:p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MEMORIA : </a:t>
            </a:r>
            <a:r>
              <a:rPr lang="it-IT" dirty="0" smtClean="0"/>
              <a:t>il sistema immunitario risponde ad un particolare antigene estraneo in maniera più efficace quando è già entrato in contatto con tale antigene una prima volta. Le risposte immunitarie secondarie sono più rapide e più intense. </a:t>
            </a:r>
          </a:p>
          <a:p>
            <a:endParaRPr lang="it-IT" dirty="0" smtClean="0">
              <a:solidFill>
                <a:srgbClr val="FFC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AUTOLIMITAZIONE</a:t>
            </a:r>
            <a:r>
              <a:rPr lang="it-IT" dirty="0" smtClean="0">
                <a:solidFill>
                  <a:srgbClr val="FFC000"/>
                </a:solidFill>
              </a:rPr>
              <a:t> </a:t>
            </a:r>
            <a:r>
              <a:rPr lang="it-IT" dirty="0" smtClean="0"/>
              <a:t>: tutte le risposte immunitarie normali si esauriscono col tempo dopo l’eliminazione del patogeno.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415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Sono le immunoglobuline maggiormente rappresentate nel sangue nella linfa , nel liquido cerebro spinale e peritoneale.</a:t>
            </a:r>
          </a:p>
          <a:p>
            <a:endParaRPr lang="it-IT" sz="2400" dirty="0"/>
          </a:p>
          <a:p>
            <a:r>
              <a:rPr lang="it-IT" sz="2400" dirty="0" smtClean="0"/>
              <a:t>Nell’uomo esistono 4 sottoclassi di </a:t>
            </a:r>
            <a:r>
              <a:rPr lang="it-IT" sz="2400" dirty="0" err="1" smtClean="0"/>
              <a:t>IgG</a:t>
            </a:r>
            <a:r>
              <a:rPr lang="it-IT" sz="2400" dirty="0" smtClean="0"/>
              <a:t>: IgG1, IgG2, IgG3, IgG4 che sono numerate in base al loro livello di abbondanza nell’ organismo.</a:t>
            </a:r>
          </a:p>
          <a:p>
            <a:r>
              <a:rPr lang="it-IT" sz="2400" dirty="0" smtClean="0"/>
              <a:t>Con l’esclusione delle IgG3 che hanno un emivita di circa 7 giorni le altre </a:t>
            </a:r>
            <a:r>
              <a:rPr lang="it-IT" sz="2400" dirty="0" err="1" smtClean="0"/>
              <a:t>IgG</a:t>
            </a:r>
            <a:r>
              <a:rPr lang="it-IT" sz="2400" dirty="0" smtClean="0"/>
              <a:t> presentano un emivita molto lunga che si aggira intorno ai 23 giorni.</a:t>
            </a:r>
          </a:p>
          <a:p>
            <a:r>
              <a:rPr lang="it-IT" sz="2400" dirty="0"/>
              <a:t> </a:t>
            </a:r>
            <a:r>
              <a:rPr lang="it-IT" sz="2400" dirty="0" smtClean="0"/>
              <a:t>la prolungata emivita delle </a:t>
            </a:r>
            <a:r>
              <a:rPr lang="it-IT" sz="2400" dirty="0" err="1" smtClean="0"/>
              <a:t>IgG</a:t>
            </a:r>
            <a:r>
              <a:rPr lang="it-IT" sz="2400" dirty="0" smtClean="0"/>
              <a:t> dipende da un meccanismo </a:t>
            </a:r>
            <a:r>
              <a:rPr lang="it-IT" sz="2400" smtClean="0"/>
              <a:t>di </a:t>
            </a:r>
            <a:r>
              <a:rPr lang="it-IT" sz="2400" smtClean="0"/>
              <a:t>riciclo </a:t>
            </a:r>
            <a:r>
              <a:rPr lang="it-IT" sz="2400" dirty="0" err="1" smtClean="0"/>
              <a:t>endosomiale</a:t>
            </a:r>
            <a:r>
              <a:rPr lang="it-IT" sz="2400" dirty="0" smtClean="0"/>
              <a:t> mediato  da un recettore saturabile per la loro porzione FC.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5"/>
          <a:stretch/>
        </p:blipFill>
        <p:spPr>
          <a:xfrm>
            <a:off x="1994263" y="1124744"/>
            <a:ext cx="5472000" cy="5504554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372199" y="1484785"/>
            <a:ext cx="10940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 </a:t>
            </a:r>
            <a:r>
              <a:rPr lang="it-IT" sz="1200" dirty="0" err="1"/>
              <a:t>pH</a:t>
            </a:r>
            <a:r>
              <a:rPr lang="it-IT" sz="1200" dirty="0"/>
              <a:t> </a:t>
            </a:r>
            <a:r>
              <a:rPr lang="it-IT" sz="1200" dirty="0" smtClean="0"/>
              <a:t>neutro,</a:t>
            </a:r>
            <a:endParaRPr lang="en-GB" sz="1200" dirty="0"/>
          </a:p>
          <a:p>
            <a:r>
              <a:rPr lang="it-IT" sz="1200" dirty="0"/>
              <a:t>l</a:t>
            </a:r>
            <a:r>
              <a:rPr lang="it-IT" sz="1200" dirty="0" smtClean="0"/>
              <a:t>a </a:t>
            </a:r>
            <a:r>
              <a:rPr lang="it-IT" sz="1200" dirty="0" err="1" smtClean="0"/>
              <a:t>IgG</a:t>
            </a:r>
            <a:r>
              <a:rPr lang="it-IT" sz="1200" dirty="0" smtClean="0"/>
              <a:t> si dissocia dl recettore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4864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IgG</a:t>
            </a:r>
            <a:r>
              <a:rPr lang="it-IT" sz="2400" dirty="0" smtClean="0"/>
              <a:t> possono agglutinare o aggregare antigeni particolati dando luogo alla formazione di precipitati che facilitano la fagocitosi.</a:t>
            </a:r>
          </a:p>
          <a:p>
            <a:endParaRPr lang="it-IT" sz="2400" dirty="0" smtClean="0"/>
          </a:p>
          <a:p>
            <a:r>
              <a:rPr lang="it-IT" sz="2400" dirty="0" smtClean="0"/>
              <a:t>Le </a:t>
            </a:r>
            <a:r>
              <a:rPr lang="it-IT" sz="2400" dirty="0" err="1" smtClean="0"/>
              <a:t>IgG</a:t>
            </a:r>
            <a:r>
              <a:rPr lang="it-IT" sz="2400" dirty="0" smtClean="0"/>
              <a:t> possono fungere anche da opsonine  in quanto i fagociti esprimono un recettore per il loro frammento cristallizabile che facilita il riconoscimento e l’internalizzazione del patogeno rivestito dagli anticorpi.</a:t>
            </a:r>
          </a:p>
          <a:p>
            <a:endParaRPr lang="it-IT" sz="2400" dirty="0" smtClean="0"/>
          </a:p>
          <a:p>
            <a:r>
              <a:rPr lang="it-IT" sz="2400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IgG</a:t>
            </a:r>
            <a:r>
              <a:rPr lang="it-IT" sz="2400" dirty="0" smtClean="0"/>
              <a:t> sono in grado di neutralizzare tossine quali quella tetanica o botulinica bloccandone il sito attivo.</a:t>
            </a:r>
          </a:p>
          <a:p>
            <a:endParaRPr lang="it-IT" sz="24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IgG</a:t>
            </a:r>
            <a:r>
              <a:rPr lang="it-IT" sz="2400" dirty="0" smtClean="0"/>
              <a:t> legandosi a strutture come </a:t>
            </a:r>
            <a:r>
              <a:rPr lang="it-IT" sz="2400" dirty="0" err="1" smtClean="0"/>
              <a:t>cilia</a:t>
            </a:r>
            <a:r>
              <a:rPr lang="it-IT" sz="2400" dirty="0" smtClean="0"/>
              <a:t> o flagelli dei batteri ne provocano l’aggregazione immobilizzando così i patogeni dotati di movimento.</a:t>
            </a:r>
          </a:p>
          <a:p>
            <a:endParaRPr lang="it-IT" sz="2400" dirty="0" smtClean="0"/>
          </a:p>
          <a:p>
            <a:r>
              <a:rPr lang="it-IT" sz="2400" dirty="0"/>
              <a:t> L</a:t>
            </a:r>
            <a:r>
              <a:rPr lang="it-IT" sz="2400" dirty="0" smtClean="0"/>
              <a:t>e </a:t>
            </a:r>
            <a:r>
              <a:rPr lang="it-IT" sz="2400" dirty="0" err="1"/>
              <a:t>I</a:t>
            </a:r>
            <a:r>
              <a:rPr lang="it-IT" sz="2400" dirty="0" err="1" smtClean="0"/>
              <a:t>gG</a:t>
            </a:r>
            <a:r>
              <a:rPr lang="it-IT" sz="2400" dirty="0" smtClean="0"/>
              <a:t> legando le strutture virali responsabili del ingresso nella cellula ospite sono in grado di neutralizzare i virus.</a:t>
            </a:r>
          </a:p>
          <a:p>
            <a:endParaRPr lang="it-IT" sz="2400" dirty="0"/>
          </a:p>
          <a:p>
            <a:r>
              <a:rPr lang="it-IT" sz="2400" dirty="0" smtClean="0"/>
              <a:t>Le </a:t>
            </a:r>
            <a:r>
              <a:rPr lang="it-IT" sz="2400" dirty="0" err="1" smtClean="0"/>
              <a:t>IgG</a:t>
            </a:r>
            <a:r>
              <a:rPr lang="it-IT" sz="2400" dirty="0" smtClean="0"/>
              <a:t> di classe 1,2 e 3 sono anche in grado di attivare il complemento anche se in maniera meno efficiente rispetto alle </a:t>
            </a:r>
            <a:r>
              <a:rPr lang="it-IT" sz="2400" dirty="0" err="1" smtClean="0"/>
              <a:t>IgM</a:t>
            </a:r>
            <a:endParaRPr lang="it-IT" sz="24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5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81980" y="1772816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IgG</a:t>
            </a:r>
            <a:r>
              <a:rPr lang="it-IT" sz="2400" dirty="0" smtClean="0"/>
              <a:t> fatta eccezione per le IgG2 sono le uniche immunoglobuline che attraversano la placenta consentendo quindi il trasferimento dello stato immune dalla madre al feto.</a:t>
            </a:r>
          </a:p>
          <a:p>
            <a:endParaRPr lang="it-IT" sz="2400" dirty="0" smtClean="0"/>
          </a:p>
          <a:p>
            <a:r>
              <a:rPr lang="it-IT" sz="2400" dirty="0" smtClean="0"/>
              <a:t>Il passaggio attraverso la placenta è reso possibile dall’espressione del recettore per l’</a:t>
            </a:r>
            <a:r>
              <a:rPr lang="it-IT" sz="2400" dirty="0" err="1" smtClean="0"/>
              <a:t>Fc</a:t>
            </a:r>
            <a:r>
              <a:rPr lang="it-IT" sz="2400" dirty="0" smtClean="0"/>
              <a:t>  (</a:t>
            </a:r>
            <a:r>
              <a:rPr lang="it-IT" sz="2400" dirty="0" err="1" smtClean="0"/>
              <a:t>FcRp</a:t>
            </a:r>
            <a:r>
              <a:rPr lang="it-IT" sz="2400" dirty="0" smtClean="0"/>
              <a:t>) sulle cellule placentari.</a:t>
            </a:r>
            <a:endParaRPr lang="it-IT" sz="2400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err="1" smtClean="0"/>
              <a:t>IgG</a:t>
            </a:r>
            <a:r>
              <a:rPr lang="it-IT" dirty="0" smtClean="0"/>
              <a:t> ed immunizzazione del nascituro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75506" y="1482502"/>
            <a:ext cx="8077200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/>
              <a:t>Al 3°-4° mese di gravidanza c’è un aumento delle </a:t>
            </a:r>
            <a:r>
              <a:rPr lang="it-IT" sz="2400" dirty="0" err="1" smtClean="0"/>
              <a:t>IgG</a:t>
            </a:r>
            <a:r>
              <a:rPr lang="it-IT" sz="2400" dirty="0" smtClean="0"/>
              <a:t> materne nel liquido amniotico.</a:t>
            </a:r>
          </a:p>
          <a:p>
            <a:endParaRPr lang="it-IT" sz="2400" dirty="0"/>
          </a:p>
          <a:p>
            <a:r>
              <a:rPr lang="it-IT" sz="2400" dirty="0" smtClean="0"/>
              <a:t>Al 5° mese di gestazione il feto comincia a produrre </a:t>
            </a:r>
            <a:r>
              <a:rPr lang="it-IT" sz="2400" dirty="0" err="1" smtClean="0"/>
              <a:t>IgM</a:t>
            </a:r>
            <a:r>
              <a:rPr lang="it-IT" sz="2400" dirty="0" smtClean="0"/>
              <a:t> ed </a:t>
            </a:r>
            <a:r>
              <a:rPr lang="it-IT" sz="2400" dirty="0" err="1" smtClean="0"/>
              <a:t>IgA</a:t>
            </a:r>
            <a:r>
              <a:rPr lang="it-IT" sz="2400" dirty="0" smtClean="0"/>
              <a:t> proprie ed è solo dopo 3-4 mesi dalla nascita, quando il livello delle </a:t>
            </a:r>
            <a:r>
              <a:rPr lang="it-IT" sz="2400" dirty="0" err="1" smtClean="0"/>
              <a:t>IgG</a:t>
            </a:r>
            <a:r>
              <a:rPr lang="it-IT" sz="2400" dirty="0" smtClean="0"/>
              <a:t> materne cala che il neonato comincia a produrre le proprie </a:t>
            </a:r>
            <a:r>
              <a:rPr lang="it-IT" sz="2400" dirty="0" err="1" smtClean="0"/>
              <a:t>IgG</a:t>
            </a:r>
            <a:r>
              <a:rPr lang="it-IT" sz="2400" dirty="0" smtClean="0"/>
              <a:t>.</a:t>
            </a:r>
          </a:p>
          <a:p>
            <a:endParaRPr lang="it-IT" sz="2400" dirty="0"/>
          </a:p>
          <a:p>
            <a:r>
              <a:rPr lang="it-IT" sz="2400" dirty="0" smtClean="0"/>
              <a:t> Durante l’allattamento le Ig materne che vengono trasferite al neonato sono di classe </a:t>
            </a:r>
            <a:r>
              <a:rPr lang="it-IT" sz="2400" dirty="0" err="1" smtClean="0"/>
              <a:t>IgA</a:t>
            </a:r>
            <a:endParaRPr lang="it-IT" sz="24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it-IT" dirty="0" err="1" smtClean="0"/>
              <a:t>IgG</a:t>
            </a:r>
            <a:r>
              <a:rPr lang="it-IT" dirty="0" smtClean="0"/>
              <a:t> ed immunizzazione del nascituro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16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208912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IgA</a:t>
            </a:r>
            <a:r>
              <a:rPr lang="it-IT" sz="2400" dirty="0" smtClean="0"/>
              <a:t> sono le immunoglobuline più abbondanti  nelle secrezioni quali la saliva, il muco il sudore, il succo gastrico e le lacrime. Sono inoltre presenti nel colostro e nel latte materno.</a:t>
            </a:r>
          </a:p>
          <a:p>
            <a:endParaRPr lang="it-IT" sz="2400" dirty="0"/>
          </a:p>
          <a:p>
            <a:r>
              <a:rPr lang="it-IT" sz="2400" dirty="0" smtClean="0"/>
              <a:t> la classe </a:t>
            </a:r>
            <a:r>
              <a:rPr lang="it-IT" sz="2400" dirty="0" err="1"/>
              <a:t>I</a:t>
            </a:r>
            <a:r>
              <a:rPr lang="it-IT" sz="2400" dirty="0" err="1" smtClean="0"/>
              <a:t>gA</a:t>
            </a:r>
            <a:r>
              <a:rPr lang="it-IT" sz="2400" dirty="0" smtClean="0"/>
              <a:t> presenta due sotto classi IgA1 pari al 93% ed IgA2 pari al 7%.</a:t>
            </a:r>
          </a:p>
          <a:p>
            <a:endParaRPr lang="it-IT" sz="2400" dirty="0"/>
          </a:p>
          <a:p>
            <a:r>
              <a:rPr lang="it-IT" sz="2400" dirty="0" smtClean="0"/>
              <a:t>Se si considera la produzione al livello delle mucose respiratorie, gastrointestinali ed urinarie le </a:t>
            </a:r>
            <a:r>
              <a:rPr lang="it-IT" sz="2400" dirty="0" err="1" smtClean="0"/>
              <a:t>IgA</a:t>
            </a:r>
            <a:r>
              <a:rPr lang="it-IT" sz="2400" dirty="0" smtClean="0"/>
              <a:t> risultano le Ig quantitativamente più rappresentate nell’organismo.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0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1124744"/>
            <a:ext cx="8208912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IgA</a:t>
            </a:r>
            <a:r>
              <a:rPr lang="it-IT" sz="2400" dirty="0" smtClean="0"/>
              <a:t> sono presenti come dimeri stabilizzati da una catena J nelle secrezioni ed al livello delle mucose</a:t>
            </a:r>
          </a:p>
          <a:p>
            <a:endParaRPr lang="it-IT" sz="2400" dirty="0"/>
          </a:p>
          <a:p>
            <a:r>
              <a:rPr lang="it-IT" sz="2400" dirty="0" smtClean="0"/>
              <a:t>Le </a:t>
            </a:r>
            <a:r>
              <a:rPr lang="it-IT" sz="2400" dirty="0" err="1" smtClean="0"/>
              <a:t>IgA</a:t>
            </a:r>
            <a:r>
              <a:rPr lang="it-IT" sz="2400" dirty="0" smtClean="0"/>
              <a:t> circolanti sono dei monomeri e rappresentano una porzione molto bassa delle Ig circolanti.</a:t>
            </a:r>
          </a:p>
          <a:p>
            <a:endParaRPr lang="it-IT" sz="2400" dirty="0"/>
          </a:p>
          <a:p>
            <a:r>
              <a:rPr lang="it-IT" sz="2400" dirty="0" smtClean="0"/>
              <a:t>Si ritiene che al livello delle mucose la funzione delle </a:t>
            </a:r>
            <a:r>
              <a:rPr lang="it-IT" sz="2400" dirty="0" err="1" smtClean="0"/>
              <a:t>IgA</a:t>
            </a:r>
            <a:r>
              <a:rPr lang="it-IT" sz="2400" dirty="0" smtClean="0"/>
              <a:t> sia essenzialmente quella di impedire al microrganismo le fasi di attacco e penetrazione nella superficie epiteliale</a:t>
            </a:r>
          </a:p>
          <a:p>
            <a:r>
              <a:rPr lang="it-IT" sz="2400" dirty="0" smtClean="0"/>
              <a:t>Svolgono una funzione simile sia nei confronti di batteri quali </a:t>
            </a:r>
            <a:r>
              <a:rPr lang="it-IT" sz="2400" dirty="0" err="1" smtClean="0"/>
              <a:t>vibrio</a:t>
            </a:r>
            <a:r>
              <a:rPr lang="it-IT" sz="2400" dirty="0" smtClean="0"/>
              <a:t> </a:t>
            </a:r>
            <a:r>
              <a:rPr lang="it-IT" sz="2400" dirty="0" err="1" smtClean="0"/>
              <a:t>colerae</a:t>
            </a:r>
            <a:r>
              <a:rPr lang="it-IT" sz="2400" dirty="0" smtClean="0"/>
              <a:t> sia dei virus.</a:t>
            </a:r>
          </a:p>
          <a:p>
            <a:r>
              <a:rPr lang="it-IT" sz="2400" dirty="0" smtClean="0"/>
              <a:t>Sono efficaci anticorpi agglutinanti ma non attivano il complemento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Segnaposto contenuto 2" descr="0433.gif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50" y="274638"/>
            <a:ext cx="6078889" cy="6583362"/>
          </a:xfrm>
        </p:spPr>
      </p:pic>
    </p:spTree>
    <p:extLst>
      <p:ext uri="{BB962C8B-B14F-4D97-AF65-F5344CB8AC3E}">
        <p14:creationId xmlns:p14="http://schemas.microsoft.com/office/powerpoint/2010/main" val="31277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egnaposto contenuto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0907"/>
            <a:ext cx="6912768" cy="6307093"/>
          </a:xfrm>
        </p:spPr>
      </p:pic>
    </p:spTree>
    <p:extLst>
      <p:ext uri="{BB962C8B-B14F-4D97-AF65-F5344CB8AC3E}">
        <p14:creationId xmlns:p14="http://schemas.microsoft.com/office/powerpoint/2010/main" val="2262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Antigeni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1"/>
            <a:ext cx="8534400" cy="4717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100" dirty="0" smtClean="0"/>
              <a:t> </a:t>
            </a:r>
            <a:endParaRPr lang="it-IT" dirty="0" smtClean="0"/>
          </a:p>
          <a:p>
            <a:r>
              <a:rPr lang="it-IT" sz="2800" dirty="0" smtClean="0"/>
              <a:t>Con la parola Antigene ci si riferisce ad un organismo, una molecola o una parte di molecola che viene riconosciuto dal sistema immunitario tramite il suo legame ad un anticorpo o ad un recettore delle cellule T.</a:t>
            </a:r>
          </a:p>
          <a:p>
            <a:endParaRPr lang="it-IT" sz="2800" dirty="0"/>
          </a:p>
          <a:p>
            <a:r>
              <a:rPr lang="it-IT" sz="2800" dirty="0" smtClean="0"/>
              <a:t>Gli antigeni possono essere semplici o complessi, formati da proteine o carboidrati , oppure essere di natura sintetica.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6296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908720"/>
            <a:ext cx="8208912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IgE</a:t>
            </a:r>
            <a:r>
              <a:rPr lang="it-IT" sz="2400" dirty="0" smtClean="0"/>
              <a:t> sono le immunoglobuline alla più bassa concentrazione ematica</a:t>
            </a:r>
          </a:p>
          <a:p>
            <a:r>
              <a:rPr lang="it-IT" sz="2400" dirty="0" smtClean="0"/>
              <a:t>Sono dei monomeri  dotati di una </a:t>
            </a:r>
            <a:r>
              <a:rPr lang="it-IT" sz="2400" dirty="0" err="1" smtClean="0"/>
              <a:t>subunità</a:t>
            </a:r>
            <a:r>
              <a:rPr lang="it-IT" sz="2400" dirty="0" smtClean="0"/>
              <a:t> CH4.</a:t>
            </a:r>
          </a:p>
          <a:p>
            <a:endParaRPr lang="it-IT" sz="2400" dirty="0" smtClean="0"/>
          </a:p>
          <a:p>
            <a:r>
              <a:rPr lang="it-IT" sz="2400" dirty="0" smtClean="0"/>
              <a:t>Sono anche detti anticorpi </a:t>
            </a:r>
            <a:r>
              <a:rPr lang="it-IT" sz="2400" dirty="0" err="1" smtClean="0"/>
              <a:t>reaginici</a:t>
            </a:r>
            <a:r>
              <a:rPr lang="it-IT" sz="2400" dirty="0" smtClean="0"/>
              <a:t> perché mediano le risposte allergiche.</a:t>
            </a:r>
          </a:p>
          <a:p>
            <a:endParaRPr lang="it-IT" sz="2400" dirty="0" smtClean="0"/>
          </a:p>
          <a:p>
            <a:r>
              <a:rPr lang="it-IT" sz="2400" dirty="0" smtClean="0"/>
              <a:t>Possono essere legate da recettori ad alta affinità per il loro frammento FC su mastociti e basofili.</a:t>
            </a:r>
            <a:r>
              <a:rPr lang="it-IT" sz="2400" dirty="0"/>
              <a:t> </a:t>
            </a:r>
            <a:r>
              <a:rPr lang="it-IT" sz="2400" dirty="0" smtClean="0"/>
              <a:t>In questa forma possono rimanere legate alle cellule per mesi.</a:t>
            </a:r>
          </a:p>
          <a:p>
            <a:endParaRPr lang="it-IT" sz="2400" dirty="0" smtClean="0"/>
          </a:p>
          <a:p>
            <a:r>
              <a:rPr lang="it-IT" sz="2400" dirty="0" smtClean="0"/>
              <a:t>Quando l’antigene si lega alle </a:t>
            </a:r>
            <a:r>
              <a:rPr lang="it-IT" sz="2400" dirty="0" err="1" smtClean="0"/>
              <a:t>IgE</a:t>
            </a:r>
            <a:r>
              <a:rPr lang="it-IT" sz="2400" dirty="0" smtClean="0"/>
              <a:t> immobilizzate causa il rilascio ingente di istamina ed altri mediatori infiammatori responsabili delle reazioni allergiche</a:t>
            </a:r>
          </a:p>
          <a:p>
            <a:endParaRPr lang="it-IT" sz="2400" dirty="0" smtClean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39552" y="908720"/>
            <a:ext cx="8208912" cy="533400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 </a:t>
            </a:r>
            <a:r>
              <a:rPr lang="it-IT" sz="2400" dirty="0" smtClean="0"/>
              <a:t>Le </a:t>
            </a:r>
            <a:r>
              <a:rPr lang="it-IT" sz="2400" dirty="0" err="1" smtClean="0"/>
              <a:t>IgD</a:t>
            </a:r>
            <a:r>
              <a:rPr lang="it-IT" sz="2400" dirty="0" smtClean="0"/>
              <a:t> sono presenti in forma molto ridotta e variabile in circolo. </a:t>
            </a:r>
          </a:p>
          <a:p>
            <a:r>
              <a:rPr lang="it-IT" sz="2400" dirty="0" smtClean="0"/>
              <a:t>Sono gli unici anticorpi soggetti alla degradazione proteolitica.</a:t>
            </a:r>
          </a:p>
          <a:p>
            <a:r>
              <a:rPr lang="it-IT" sz="2400" dirty="0" smtClean="0"/>
              <a:t>Svolgono funzione di BCR nella loro forma  monomerica legata alla membrana del linfocita B.</a:t>
            </a:r>
          </a:p>
          <a:p>
            <a:endParaRPr lang="it-IT" sz="2400" dirty="0" smtClean="0"/>
          </a:p>
          <a:p>
            <a:r>
              <a:rPr lang="it-IT" sz="2400" dirty="0" smtClean="0"/>
              <a:t>Non sono secrete </a:t>
            </a:r>
            <a:r>
              <a:rPr lang="it-IT" sz="2400" smtClean="0"/>
              <a:t>dalle plasmacellule</a:t>
            </a:r>
            <a:endParaRPr lang="it-IT" sz="2400" dirty="0" smtClean="0"/>
          </a:p>
          <a:p>
            <a:endParaRPr lang="it-IT" sz="2400" dirty="0" smtClean="0"/>
          </a:p>
          <a:p>
            <a:r>
              <a:rPr lang="it-IT" sz="2400" dirty="0" smtClean="0"/>
              <a:t>Il loro ruolo non è chiaro anche se sembra che svolgano un’importante funzione nell’eliminazione dei linfociti B </a:t>
            </a:r>
            <a:r>
              <a:rPr lang="it-IT" sz="2400" dirty="0" err="1" smtClean="0"/>
              <a:t>autoreattivi</a:t>
            </a:r>
            <a:r>
              <a:rPr lang="it-IT" sz="2400" dirty="0" smtClean="0"/>
              <a:t> ( che riconoscono strutture self)</a:t>
            </a:r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633264" y="148900"/>
            <a:ext cx="7315200" cy="11540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it-IT" dirty="0" err="1" smtClean="0"/>
              <a:t>IgD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5928" y="-243408"/>
            <a:ext cx="8229600" cy="1584000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Antigeni 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47800"/>
            <a:ext cx="8534400" cy="502919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323528" y="1052736"/>
            <a:ext cx="8534400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it-IT" sz="2400" dirty="0"/>
          </a:p>
          <a:p>
            <a:r>
              <a:rPr lang="it-IT" sz="2400" dirty="0" smtClean="0"/>
              <a:t>Gli </a:t>
            </a:r>
            <a:r>
              <a:rPr lang="it-IT" sz="2400" dirty="0"/>
              <a:t>antigeni sono generalmente proteine o polisaccaridi. Questo include parti (rivestimenti, capsule, pareti cellulari, flagelli, fimbrie e tossine), di batteri, virus e altri microrganismi.</a:t>
            </a:r>
          </a:p>
          <a:p>
            <a:endParaRPr lang="it-IT" sz="2400" dirty="0"/>
          </a:p>
          <a:p>
            <a:r>
              <a:rPr lang="it-IT" sz="2400" dirty="0"/>
              <a:t>I lipidi e gli acidi nucleici sono antigeni solo quando si combinano con proteine e polisaccaridi. Antigeni non-microbici esogeni (non-self) possono includere pollini, albume d'uovo, e proteine di tessuti e organi trapiantati o presenti sulla superficie di globuli rossi trasfusi. </a:t>
            </a:r>
            <a:endParaRPr lang="it-IT" sz="2400" dirty="0" smtClean="0"/>
          </a:p>
          <a:p>
            <a:endParaRPr lang="it-IT" sz="2400" dirty="0" smtClean="0"/>
          </a:p>
        </p:txBody>
      </p:sp>
    </p:spTree>
    <p:extLst>
      <p:ext uri="{BB962C8B-B14F-4D97-AF65-F5344CB8AC3E}">
        <p14:creationId xmlns:p14="http://schemas.microsoft.com/office/powerpoint/2010/main" val="32269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95435_02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75" y="76200"/>
            <a:ext cx="2481263" cy="64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95435_02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76200"/>
            <a:ext cx="4598987" cy="643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2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4554</TotalTime>
  <Words>2676</Words>
  <Application>Microsoft Office PowerPoint</Application>
  <PresentationFormat>Presentazione su schermo (4:3)</PresentationFormat>
  <Paragraphs>280</Paragraphs>
  <Slides>61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61</vt:i4>
      </vt:variant>
    </vt:vector>
  </HeadingPairs>
  <TitlesOfParts>
    <vt:vector size="67" baseType="lpstr">
      <vt:lpstr>Arial</vt:lpstr>
      <vt:lpstr>Calibri</vt:lpstr>
      <vt:lpstr>Symbol</vt:lpstr>
      <vt:lpstr>Tahoma</vt:lpstr>
      <vt:lpstr>Wingdings</vt:lpstr>
      <vt:lpstr>Tema di Office</vt:lpstr>
      <vt:lpstr>Immunità umorale</vt:lpstr>
      <vt:lpstr>Presentazione standard di PowerPoint</vt:lpstr>
      <vt:lpstr>Presentazione standard di PowerPoint</vt:lpstr>
      <vt:lpstr>Presentazione standard di PowerPoint</vt:lpstr>
      <vt:lpstr>Immunità Specifica</vt:lpstr>
      <vt:lpstr>Antigeni</vt:lpstr>
      <vt:lpstr>Antigeni </vt:lpstr>
      <vt:lpstr>Presentazione standard di PowerPoint</vt:lpstr>
      <vt:lpstr>Presentazione standard di PowerPoint</vt:lpstr>
      <vt:lpstr>Epitopi</vt:lpstr>
      <vt:lpstr>Epitopi</vt:lpstr>
      <vt:lpstr>Anticorpi</vt:lpstr>
      <vt:lpstr>Presentazione standard di PowerPoint</vt:lpstr>
      <vt:lpstr>Presentazione standard di PowerPoint</vt:lpstr>
      <vt:lpstr>Presentazione standard di PowerPoint</vt:lpstr>
      <vt:lpstr>Anticorpi</vt:lpstr>
      <vt:lpstr>Struttura degli anticorpi</vt:lpstr>
      <vt:lpstr>Presentazione standard di PowerPoint</vt:lpstr>
      <vt:lpstr>Struttura degli anticorpi</vt:lpstr>
      <vt:lpstr>Struttura degli anticorpi</vt:lpstr>
      <vt:lpstr>Struttura degli anticorpi</vt:lpstr>
      <vt:lpstr>Struttura degli anticorpi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recettore della cellula B (BCR)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Universita' degli Studi di Ferrara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Elena Adinolfi</dc:creator>
  <cp:lastModifiedBy>Elena Prussiani</cp:lastModifiedBy>
  <cp:revision>203</cp:revision>
  <dcterms:created xsi:type="dcterms:W3CDTF">2012-03-02T15:53:06Z</dcterms:created>
  <dcterms:modified xsi:type="dcterms:W3CDTF">2019-04-03T08:20:16Z</dcterms:modified>
</cp:coreProperties>
</file>