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10A10-A517-46C2-A432-05EB459A0D1C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4F254-2B5C-4723-A38C-22D937CC1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35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29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E0473B9-B50F-4763-ACBE-D1AC8AC5F7F1}" type="slidenum">
              <a:rPr lang="it-IT" smtClean="0"/>
              <a:pPr eaLnBrk="1" hangingPunct="1"/>
              <a:t>3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300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42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BFDB3D7-E43C-4263-AFA9-28393E53089F}" type="slidenum">
              <a:rPr lang="it-IT" smtClean="0"/>
              <a:pPr eaLnBrk="1" hangingPunct="1"/>
              <a:t>5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622469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79855-DB07-4408-B330-4E5A019D618A}" type="slidenum">
              <a:rPr lang="en-GB"/>
              <a:pPr/>
              <a:t>9</a:t>
            </a:fld>
            <a:endParaRPr lang="en-GB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36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13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08F4B84-BAEC-47E0-A182-B85D03BA9C05}" type="slidenum">
              <a:rPr lang="it-IT" smtClean="0"/>
              <a:pPr eaLnBrk="1" hangingPunct="1"/>
              <a:t>16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770401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03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E32151D-E804-4C18-8725-ECD67C8C7A6E}" type="slidenum">
              <a:rPr lang="it-IT" smtClean="0"/>
              <a:pPr eaLnBrk="1" hangingPunct="1"/>
              <a:t>18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36968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34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96EB8F7-0DAA-4224-A8C0-9F5235FB0764}" type="slidenum">
              <a:rPr lang="it-IT" smtClean="0"/>
              <a:pPr eaLnBrk="1" hangingPunct="1"/>
              <a:t>19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2470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22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50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13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1" y="274639"/>
            <a:ext cx="10987617" cy="53943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30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1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77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86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61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38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12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43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7E6AD-4F28-46D4-A2A9-9F114AFCB25E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23E3B-826E-47CB-B3AA-AB86BD52AE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68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09166" y="3756002"/>
            <a:ext cx="8229600" cy="21671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6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Citochine </a:t>
            </a:r>
            <a:r>
              <a:rPr lang="it-IT" sz="6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proinfiammatorie</a:t>
            </a:r>
            <a:r>
              <a:rPr lang="it-IT" sz="6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 interferoni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 Elena </a:t>
            </a:r>
            <a:r>
              <a:rPr lang="it-IT" dirty="0" err="1" smtClean="0"/>
              <a:t>Adinolfi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33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1018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la </a:t>
            </a:r>
            <a:r>
              <a:rPr lang="en-US" dirty="0" err="1" smtClean="0"/>
              <a:t>stimolazione</a:t>
            </a:r>
            <a:r>
              <a:rPr lang="en-US" dirty="0" smtClean="0"/>
              <a:t> del </a:t>
            </a:r>
            <a:r>
              <a:rPr lang="en-US" dirty="0" err="1" smtClean="0"/>
              <a:t>recettore</a:t>
            </a:r>
            <a:r>
              <a:rPr lang="en-US" dirty="0" smtClean="0"/>
              <a:t> P2X7 </a:t>
            </a:r>
            <a:r>
              <a:rPr lang="en-US" dirty="0" err="1" smtClean="0"/>
              <a:t>determina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rilascio</a:t>
            </a:r>
            <a:r>
              <a:rPr lang="en-US" dirty="0" smtClean="0"/>
              <a:t> di </a:t>
            </a:r>
            <a:r>
              <a:rPr lang="en-US" dirty="0" err="1" smtClean="0"/>
              <a:t>vescicole</a:t>
            </a:r>
            <a:r>
              <a:rPr lang="en-US" dirty="0" smtClean="0"/>
              <a:t> </a:t>
            </a:r>
            <a:r>
              <a:rPr lang="en-US" dirty="0" err="1" smtClean="0"/>
              <a:t>contenenti</a:t>
            </a:r>
            <a:r>
              <a:rPr lang="en-US" dirty="0" smtClean="0"/>
              <a:t> IL1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Bz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0489" y="1935164"/>
            <a:ext cx="4389437" cy="4389437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7536160" y="6318612"/>
            <a:ext cx="253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Pizzirani et al Blood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32792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Interleuchina 1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5520" y="1196752"/>
            <a:ext cx="8445624" cy="5040560"/>
          </a:xfrm>
        </p:spPr>
        <p:txBody>
          <a:bodyPr>
            <a:noAutofit/>
          </a:bodyPr>
          <a:lstStyle/>
          <a:p>
            <a:pPr>
              <a:buNone/>
            </a:pPr>
            <a:endParaRPr lang="it-IT" sz="2000" dirty="0"/>
          </a:p>
          <a:p>
            <a:r>
              <a:rPr lang="it-IT" sz="2000" dirty="0"/>
              <a:t>Ci sono due recettori per l’IL1 il recettore funzionale IL1 RI quando lega la </a:t>
            </a:r>
            <a:r>
              <a:rPr lang="it-IT" sz="2000" dirty="0" err="1"/>
              <a:t>citochina</a:t>
            </a:r>
            <a:r>
              <a:rPr lang="it-IT" sz="2000" dirty="0"/>
              <a:t> </a:t>
            </a:r>
            <a:r>
              <a:rPr lang="it-IT" sz="2000" dirty="0" err="1"/>
              <a:t>dimerizza</a:t>
            </a:r>
            <a:r>
              <a:rPr lang="it-IT" sz="2000" dirty="0"/>
              <a:t> con una proteina accessoria (</a:t>
            </a:r>
            <a:r>
              <a:rPr lang="it-IT" sz="2000" dirty="0" err="1"/>
              <a:t>Acp</a:t>
            </a:r>
            <a:r>
              <a:rPr lang="it-IT" sz="2000" dirty="0"/>
              <a:t>) e trasduce il segnale all’interno della cellula causando l’attivazione delle vie di segnale di </a:t>
            </a:r>
            <a:r>
              <a:rPr lang="it-IT" sz="2000" dirty="0" err="1"/>
              <a:t>NFkB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C’è poi un recettore </a:t>
            </a:r>
            <a:r>
              <a:rPr lang="it-IT" sz="2000" dirty="0" err="1"/>
              <a:t>decoy</a:t>
            </a:r>
            <a:r>
              <a:rPr lang="it-IT" sz="2000" dirty="0"/>
              <a:t> ( trappola) IL1RII che è presente sia in una forma legata alla membrana che solubile. Questo recettore può legare la </a:t>
            </a:r>
            <a:r>
              <a:rPr lang="it-IT" sz="2000" dirty="0" err="1"/>
              <a:t>citochina</a:t>
            </a:r>
            <a:r>
              <a:rPr lang="it-IT" sz="2000" dirty="0"/>
              <a:t> sottraendola al recettore funzionale ma non è in grado di trasdurre il segnale.</a:t>
            </a:r>
          </a:p>
          <a:p>
            <a:endParaRPr lang="it-IT" sz="2000" dirty="0"/>
          </a:p>
          <a:p>
            <a:r>
              <a:rPr lang="it-IT" sz="2000" dirty="0"/>
              <a:t> Infine le cellule possono produrre un antagonista recettoriale IL1 Ra che si lega  al recettore funzionale bloccandone la </a:t>
            </a:r>
            <a:r>
              <a:rPr lang="it-IT" sz="2000" dirty="0" err="1"/>
              <a:t>dimerizzazione</a:t>
            </a:r>
            <a:r>
              <a:rPr lang="it-IT" sz="2000" dirty="0"/>
              <a:t> con la proteina accessoria e quindi la trasduzione del segnale.</a:t>
            </a:r>
          </a:p>
          <a:p>
            <a:endParaRPr lang="it-IT" sz="2000" dirty="0"/>
          </a:p>
          <a:p>
            <a:r>
              <a:rPr lang="it-IT" sz="2000" dirty="0" err="1"/>
              <a:t>ILRa</a:t>
            </a:r>
            <a:r>
              <a:rPr lang="it-IT" sz="2000" dirty="0"/>
              <a:t> è in genere prodotto dalle stesse cellule che producono </a:t>
            </a:r>
            <a:r>
              <a:rPr lang="it-IT" sz="2000" dirty="0" smtClean="0"/>
              <a:t> </a:t>
            </a:r>
            <a:r>
              <a:rPr lang="it-IT" sz="2000" dirty="0"/>
              <a:t>l’IL1</a:t>
            </a:r>
            <a:r>
              <a:rPr lang="el-GR" sz="2000" dirty="0"/>
              <a:t>β</a:t>
            </a:r>
            <a:r>
              <a:rPr lang="it-IT" sz="2000" dirty="0" smtClean="0"/>
              <a:t> </a:t>
            </a:r>
            <a:r>
              <a:rPr lang="it-IT" sz="2000" dirty="0"/>
              <a:t>ma con una cinetica ritardata</a:t>
            </a:r>
          </a:p>
        </p:txBody>
      </p:sp>
    </p:spTree>
    <p:extLst>
      <p:ext uri="{BB962C8B-B14F-4D97-AF65-F5344CB8AC3E}">
        <p14:creationId xmlns:p14="http://schemas.microsoft.com/office/powerpoint/2010/main" val="12654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981201" y="319088"/>
            <a:ext cx="811383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Sistemi endogeni di repressione dell’attività dell’IL1</a:t>
            </a:r>
            <a:endParaRPr lang="en-GB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743380" y="2667000"/>
            <a:ext cx="152433" cy="1143000"/>
            <a:chOff x="1200" y="960"/>
            <a:chExt cx="96" cy="720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200" y="960"/>
              <a:ext cx="96" cy="288"/>
              <a:chOff x="1248" y="768"/>
              <a:chExt cx="96" cy="288"/>
            </a:xfrm>
          </p:grpSpPr>
          <p:sp>
            <p:nvSpPr>
              <p:cNvPr id="29703" name="Oval 7"/>
              <p:cNvSpPr>
                <a:spLocks noChangeArrowheads="1"/>
              </p:cNvSpPr>
              <p:nvPr/>
            </p:nvSpPr>
            <p:spPr bwMode="auto">
              <a:xfrm>
                <a:off x="1248" y="76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04" name="Oval 8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05" name="Oval 9"/>
              <p:cNvSpPr>
                <a:spLocks noChangeArrowheads="1"/>
              </p:cNvSpPr>
              <p:nvPr/>
            </p:nvSpPr>
            <p:spPr bwMode="auto">
              <a:xfrm>
                <a:off x="1248" y="960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200" y="1248"/>
              <a:ext cx="96" cy="43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972029" y="2667000"/>
            <a:ext cx="152433" cy="1143000"/>
            <a:chOff x="1248" y="768"/>
            <a:chExt cx="96" cy="720"/>
          </a:xfrm>
        </p:grpSpPr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248" y="768"/>
              <a:ext cx="96" cy="288"/>
              <a:chOff x="1248" y="768"/>
              <a:chExt cx="96" cy="288"/>
            </a:xfrm>
          </p:grpSpPr>
          <p:sp>
            <p:nvSpPr>
              <p:cNvPr id="29709" name="Oval 13"/>
              <p:cNvSpPr>
                <a:spLocks noChangeArrowheads="1"/>
              </p:cNvSpPr>
              <p:nvPr/>
            </p:nvSpPr>
            <p:spPr bwMode="auto">
              <a:xfrm>
                <a:off x="1248" y="76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10" name="Oval 14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11" name="Oval 15"/>
              <p:cNvSpPr>
                <a:spLocks noChangeArrowheads="1"/>
              </p:cNvSpPr>
              <p:nvPr/>
            </p:nvSpPr>
            <p:spPr bwMode="auto">
              <a:xfrm>
                <a:off x="1248" y="960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1248" y="1056"/>
              <a:ext cx="96" cy="43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9713" name="AutoShape 17"/>
          <p:cNvSpPr>
            <a:spLocks noChangeArrowheads="1"/>
          </p:cNvSpPr>
          <p:nvPr/>
        </p:nvSpPr>
        <p:spPr bwMode="auto">
          <a:xfrm>
            <a:off x="2362299" y="2286000"/>
            <a:ext cx="1143245" cy="304800"/>
          </a:xfrm>
          <a:prstGeom prst="roundRect">
            <a:avLst>
              <a:gd name="adj" fmla="val 16667"/>
            </a:avLst>
          </a:prstGeom>
          <a:solidFill>
            <a:srgbClr val="FF9999"/>
          </a:solidFill>
          <a:ln w="9525">
            <a:solidFill>
              <a:srgbClr val="FF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/>
              <a:t>IL1</a:t>
            </a:r>
            <a:endParaRPr lang="en-GB"/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1905000" y="3276600"/>
            <a:ext cx="651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/>
              <a:t>IL1RI</a:t>
            </a:r>
            <a:endParaRPr lang="en-GB" b="1"/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3124462" y="3276600"/>
            <a:ext cx="923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/>
              <a:t>IL1RacP</a:t>
            </a:r>
            <a:endParaRPr lang="en-GB" b="1"/>
          </a:p>
        </p:txBody>
      </p:sp>
      <p:grpSp>
        <p:nvGrpSpPr>
          <p:cNvPr id="58" name="Gruppo 57"/>
          <p:cNvGrpSpPr/>
          <p:nvPr/>
        </p:nvGrpSpPr>
        <p:grpSpPr>
          <a:xfrm>
            <a:off x="2057434" y="4038600"/>
            <a:ext cx="1829191" cy="2438400"/>
            <a:chOff x="533433" y="4038600"/>
            <a:chExt cx="1829191" cy="2438400"/>
          </a:xfrm>
        </p:grpSpPr>
        <p:sp>
          <p:nvSpPr>
            <p:cNvPr id="29743" name="Rectangle 47"/>
            <p:cNvSpPr>
              <a:spLocks noChangeArrowheads="1"/>
            </p:cNvSpPr>
            <p:nvPr/>
          </p:nvSpPr>
          <p:spPr bwMode="auto">
            <a:xfrm>
              <a:off x="533433" y="4648200"/>
              <a:ext cx="1829191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/>
                <a:t>Cascata </a:t>
              </a:r>
              <a:r>
                <a:rPr lang="it-IT" dirty="0" err="1"/>
                <a:t>chinasica</a:t>
              </a:r>
              <a:endParaRPr lang="en-GB" dirty="0"/>
            </a:p>
          </p:txBody>
        </p:sp>
        <p:sp>
          <p:nvSpPr>
            <p:cNvPr id="29744" name="AutoShape 48"/>
            <p:cNvSpPr>
              <a:spLocks noChangeArrowheads="1"/>
            </p:cNvSpPr>
            <p:nvPr/>
          </p:nvSpPr>
          <p:spPr bwMode="auto">
            <a:xfrm>
              <a:off x="914514" y="5867400"/>
              <a:ext cx="533514" cy="457200"/>
            </a:xfrm>
            <a:prstGeom prst="flowChartProcess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b="1"/>
                <a:t>IKB</a:t>
              </a:r>
              <a:endParaRPr lang="en-GB" b="1"/>
            </a:p>
          </p:txBody>
        </p:sp>
        <p:sp>
          <p:nvSpPr>
            <p:cNvPr id="29745" name="AutoShape 49"/>
            <p:cNvSpPr>
              <a:spLocks noChangeArrowheads="1"/>
            </p:cNvSpPr>
            <p:nvPr/>
          </p:nvSpPr>
          <p:spPr bwMode="auto">
            <a:xfrm>
              <a:off x="1448028" y="6019800"/>
              <a:ext cx="838379" cy="457200"/>
            </a:xfrm>
            <a:prstGeom prst="flowChartProcess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b="1"/>
                <a:t>NF-kB</a:t>
              </a:r>
              <a:endParaRPr lang="en-GB" b="1"/>
            </a:p>
          </p:txBody>
        </p:sp>
        <p:sp>
          <p:nvSpPr>
            <p:cNvPr id="29746" name="AutoShape 50"/>
            <p:cNvSpPr>
              <a:spLocks noChangeArrowheads="1"/>
            </p:cNvSpPr>
            <p:nvPr/>
          </p:nvSpPr>
          <p:spPr bwMode="auto">
            <a:xfrm>
              <a:off x="1295596" y="4038600"/>
              <a:ext cx="228649" cy="38100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7" name="AutoShape 51"/>
            <p:cNvSpPr>
              <a:spLocks noChangeArrowheads="1"/>
            </p:cNvSpPr>
            <p:nvPr/>
          </p:nvSpPr>
          <p:spPr bwMode="auto">
            <a:xfrm>
              <a:off x="1295596" y="5334000"/>
              <a:ext cx="228649" cy="38100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4343400" y="1371600"/>
            <a:ext cx="6134100" cy="3962400"/>
            <a:chOff x="1776" y="864"/>
            <a:chExt cx="3864" cy="2496"/>
          </a:xfrm>
        </p:grpSpPr>
        <p:grpSp>
          <p:nvGrpSpPr>
            <p:cNvPr id="8" name="Group 62"/>
            <p:cNvGrpSpPr>
              <a:grpSpLocks/>
            </p:cNvGrpSpPr>
            <p:nvPr/>
          </p:nvGrpSpPr>
          <p:grpSpPr bwMode="auto">
            <a:xfrm>
              <a:off x="1776" y="1728"/>
              <a:ext cx="1053" cy="720"/>
              <a:chOff x="1776" y="1728"/>
              <a:chExt cx="1053" cy="720"/>
            </a:xfrm>
          </p:grpSpPr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2064" y="1968"/>
                <a:ext cx="96" cy="480"/>
                <a:chOff x="1872" y="1008"/>
                <a:chExt cx="96" cy="480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872" y="1008"/>
                  <a:ext cx="96" cy="288"/>
                  <a:chOff x="1248" y="768"/>
                  <a:chExt cx="96" cy="288"/>
                </a:xfrm>
              </p:grpSpPr>
              <p:sp>
                <p:nvSpPr>
                  <p:cNvPr id="29719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768"/>
                    <a:ext cx="96" cy="96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2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864"/>
                    <a:ext cx="96" cy="96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21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960"/>
                    <a:ext cx="96" cy="96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29722" name="Rectangle 26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96" cy="192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9723" name="AutoShape 27"/>
              <p:cNvSpPr>
                <a:spLocks noChangeArrowheads="1"/>
              </p:cNvSpPr>
              <p:nvPr/>
            </p:nvSpPr>
            <p:spPr bwMode="auto">
              <a:xfrm>
                <a:off x="1776" y="1728"/>
                <a:ext cx="720" cy="192"/>
              </a:xfrm>
              <a:prstGeom prst="roundRect">
                <a:avLst>
                  <a:gd name="adj" fmla="val 16667"/>
                </a:avLst>
              </a:prstGeom>
              <a:solidFill>
                <a:srgbClr val="FF9999"/>
              </a:solidFill>
              <a:ln w="9525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it-IT"/>
                  <a:t>IL1</a:t>
                </a:r>
                <a:endParaRPr lang="en-GB"/>
              </a:p>
            </p:txBody>
          </p:sp>
          <p:sp>
            <p:nvSpPr>
              <p:cNvPr id="29724" name="Text Box 28"/>
              <p:cNvSpPr txBox="1">
                <a:spLocks noChangeArrowheads="1"/>
              </p:cNvSpPr>
              <p:nvPr/>
            </p:nvSpPr>
            <p:spPr bwMode="auto">
              <a:xfrm>
                <a:off x="2380" y="2208"/>
                <a:ext cx="44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b="1"/>
                  <a:t>IL1RII</a:t>
                </a:r>
                <a:endParaRPr lang="en-GB" b="1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3600" y="1776"/>
              <a:ext cx="96" cy="720"/>
              <a:chOff x="1200" y="960"/>
              <a:chExt cx="96" cy="720"/>
            </a:xfrm>
          </p:grpSpPr>
          <p:grpSp>
            <p:nvGrpSpPr>
              <p:cNvPr id="12" name="Group 30"/>
              <p:cNvGrpSpPr>
                <a:grpSpLocks/>
              </p:cNvGrpSpPr>
              <p:nvPr/>
            </p:nvGrpSpPr>
            <p:grpSpPr bwMode="auto">
              <a:xfrm>
                <a:off x="1200" y="960"/>
                <a:ext cx="96" cy="288"/>
                <a:chOff x="1248" y="768"/>
                <a:chExt cx="96" cy="288"/>
              </a:xfrm>
            </p:grpSpPr>
            <p:sp>
              <p:nvSpPr>
                <p:cNvPr id="29727" name="Oval 31"/>
                <p:cNvSpPr>
                  <a:spLocks noChangeArrowheads="1"/>
                </p:cNvSpPr>
                <p:nvPr/>
              </p:nvSpPr>
              <p:spPr bwMode="auto">
                <a:xfrm>
                  <a:off x="1248" y="768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28" name="Oval 32"/>
                <p:cNvSpPr>
                  <a:spLocks noChangeArrowheads="1"/>
                </p:cNvSpPr>
                <p:nvPr/>
              </p:nvSpPr>
              <p:spPr bwMode="auto">
                <a:xfrm>
                  <a:off x="1248" y="864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29" name="Oval 33"/>
                <p:cNvSpPr>
                  <a:spLocks noChangeArrowheads="1"/>
                </p:cNvSpPr>
                <p:nvPr/>
              </p:nvSpPr>
              <p:spPr bwMode="auto">
                <a:xfrm>
                  <a:off x="1248" y="960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9730" name="Rectangle 34"/>
              <p:cNvSpPr>
                <a:spLocks noChangeArrowheads="1"/>
              </p:cNvSpPr>
              <p:nvPr/>
            </p:nvSpPr>
            <p:spPr bwMode="auto">
              <a:xfrm>
                <a:off x="1200" y="1248"/>
                <a:ext cx="96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3" name="Group 35"/>
            <p:cNvGrpSpPr>
              <a:grpSpLocks/>
            </p:cNvGrpSpPr>
            <p:nvPr/>
          </p:nvGrpSpPr>
          <p:grpSpPr bwMode="auto">
            <a:xfrm>
              <a:off x="4128" y="1776"/>
              <a:ext cx="96" cy="720"/>
              <a:chOff x="1200" y="960"/>
              <a:chExt cx="96" cy="720"/>
            </a:xfrm>
          </p:grpSpPr>
          <p:grpSp>
            <p:nvGrpSpPr>
              <p:cNvPr id="14" name="Group 36"/>
              <p:cNvGrpSpPr>
                <a:grpSpLocks/>
              </p:cNvGrpSpPr>
              <p:nvPr/>
            </p:nvGrpSpPr>
            <p:grpSpPr bwMode="auto">
              <a:xfrm>
                <a:off x="1200" y="960"/>
                <a:ext cx="96" cy="288"/>
                <a:chOff x="1248" y="768"/>
                <a:chExt cx="96" cy="288"/>
              </a:xfrm>
            </p:grpSpPr>
            <p:sp>
              <p:nvSpPr>
                <p:cNvPr id="29733" name="Oval 37"/>
                <p:cNvSpPr>
                  <a:spLocks noChangeArrowheads="1"/>
                </p:cNvSpPr>
                <p:nvPr/>
              </p:nvSpPr>
              <p:spPr bwMode="auto">
                <a:xfrm>
                  <a:off x="1248" y="768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34" name="Oval 38"/>
                <p:cNvSpPr>
                  <a:spLocks noChangeArrowheads="1"/>
                </p:cNvSpPr>
                <p:nvPr/>
              </p:nvSpPr>
              <p:spPr bwMode="auto">
                <a:xfrm>
                  <a:off x="1248" y="864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35" name="Oval 39"/>
                <p:cNvSpPr>
                  <a:spLocks noChangeArrowheads="1"/>
                </p:cNvSpPr>
                <p:nvPr/>
              </p:nvSpPr>
              <p:spPr bwMode="auto">
                <a:xfrm>
                  <a:off x="1248" y="960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9736" name="Rectangle 40"/>
              <p:cNvSpPr>
                <a:spLocks noChangeArrowheads="1"/>
              </p:cNvSpPr>
              <p:nvPr/>
            </p:nvSpPr>
            <p:spPr bwMode="auto">
              <a:xfrm>
                <a:off x="1200" y="1248"/>
                <a:ext cx="96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9738" name="AutoShape 42"/>
            <p:cNvSpPr>
              <a:spLocks noChangeArrowheads="1"/>
            </p:cNvSpPr>
            <p:nvPr/>
          </p:nvSpPr>
          <p:spPr bwMode="auto">
            <a:xfrm>
              <a:off x="3168" y="1536"/>
              <a:ext cx="720" cy="192"/>
            </a:xfrm>
            <a:prstGeom prst="roundRect">
              <a:avLst>
                <a:gd name="adj" fmla="val 16667"/>
              </a:avLst>
            </a:prstGeom>
            <a:solidFill>
              <a:srgbClr val="CCFF66"/>
            </a:solidFill>
            <a:ln w="9525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/>
                <a:t>IL1Ra</a:t>
              </a:r>
              <a:endParaRPr lang="en-GB"/>
            </a:p>
          </p:txBody>
        </p:sp>
        <p:sp>
          <p:nvSpPr>
            <p:cNvPr id="29739" name="Text Box 43"/>
            <p:cNvSpPr txBox="1">
              <a:spLocks noChangeArrowheads="1"/>
            </p:cNvSpPr>
            <p:nvPr/>
          </p:nvSpPr>
          <p:spPr bwMode="auto">
            <a:xfrm>
              <a:off x="3120" y="2217"/>
              <a:ext cx="4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/>
                <a:t>IL1RI</a:t>
              </a:r>
              <a:endParaRPr lang="en-GB" b="1"/>
            </a:p>
          </p:txBody>
        </p:sp>
        <p:sp>
          <p:nvSpPr>
            <p:cNvPr id="29740" name="Text Box 44"/>
            <p:cNvSpPr txBox="1">
              <a:spLocks noChangeArrowheads="1"/>
            </p:cNvSpPr>
            <p:nvPr/>
          </p:nvSpPr>
          <p:spPr bwMode="auto">
            <a:xfrm>
              <a:off x="4320" y="2073"/>
              <a:ext cx="58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/>
                <a:t>IL1RacP</a:t>
              </a:r>
              <a:endParaRPr lang="en-GB" b="1"/>
            </a:p>
          </p:txBody>
        </p:sp>
        <p:grpSp>
          <p:nvGrpSpPr>
            <p:cNvPr id="15" name="Group 59"/>
            <p:cNvGrpSpPr>
              <a:grpSpLocks/>
            </p:cNvGrpSpPr>
            <p:nvPr/>
          </p:nvGrpSpPr>
          <p:grpSpPr bwMode="auto">
            <a:xfrm>
              <a:off x="3552" y="864"/>
              <a:ext cx="2088" cy="404"/>
              <a:chOff x="3936" y="864"/>
              <a:chExt cx="2088" cy="404"/>
            </a:xfrm>
          </p:grpSpPr>
          <p:sp>
            <p:nvSpPr>
              <p:cNvPr id="29737" name="AutoShape 41"/>
              <p:cNvSpPr>
                <a:spLocks noChangeArrowheads="1"/>
              </p:cNvSpPr>
              <p:nvPr/>
            </p:nvSpPr>
            <p:spPr bwMode="auto">
              <a:xfrm>
                <a:off x="3936" y="864"/>
                <a:ext cx="720" cy="192"/>
              </a:xfrm>
              <a:prstGeom prst="roundRect">
                <a:avLst>
                  <a:gd name="adj" fmla="val 16667"/>
                </a:avLst>
              </a:prstGeom>
              <a:solidFill>
                <a:srgbClr val="FF9999"/>
              </a:solidFill>
              <a:ln w="9525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it-IT"/>
                  <a:t>IL1</a:t>
                </a:r>
                <a:endParaRPr lang="en-GB"/>
              </a:p>
            </p:txBody>
          </p:sp>
          <p:sp>
            <p:nvSpPr>
              <p:cNvPr id="29742" name="Text Box 46"/>
              <p:cNvSpPr txBox="1">
                <a:spLocks noChangeArrowheads="1"/>
              </p:cNvSpPr>
              <p:nvPr/>
            </p:nvSpPr>
            <p:spPr bwMode="auto">
              <a:xfrm>
                <a:off x="4704" y="864"/>
                <a:ext cx="1320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b="1"/>
                  <a:t>Non può interagire </a:t>
                </a:r>
              </a:p>
              <a:p>
                <a:pPr algn="ctr"/>
                <a:r>
                  <a:rPr lang="it-IT" b="1"/>
                  <a:t>col recettore</a:t>
                </a:r>
                <a:endParaRPr lang="en-GB" b="1"/>
              </a:p>
            </p:txBody>
          </p:sp>
        </p:grp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2784" y="2736"/>
              <a:ext cx="1152" cy="624"/>
              <a:chOff x="4224" y="2352"/>
              <a:chExt cx="1152" cy="624"/>
            </a:xfrm>
          </p:grpSpPr>
          <p:sp>
            <p:nvSpPr>
              <p:cNvPr id="29749" name="Rectangle 53"/>
              <p:cNvSpPr>
                <a:spLocks noChangeArrowheads="1"/>
              </p:cNvSpPr>
              <p:nvPr/>
            </p:nvSpPr>
            <p:spPr bwMode="auto">
              <a:xfrm>
                <a:off x="4224" y="2544"/>
                <a:ext cx="115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it-IT"/>
                  <a:t>Cascata chinasica</a:t>
                </a:r>
                <a:endParaRPr lang="en-GB"/>
              </a:p>
            </p:txBody>
          </p:sp>
          <p:sp>
            <p:nvSpPr>
              <p:cNvPr id="29750" name="Line 54"/>
              <p:cNvSpPr>
                <a:spLocks noChangeShapeType="1"/>
              </p:cNvSpPr>
              <p:nvPr/>
            </p:nvSpPr>
            <p:spPr bwMode="auto">
              <a:xfrm>
                <a:off x="4464" y="2352"/>
                <a:ext cx="576" cy="624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29751" name="Line 55"/>
              <p:cNvSpPr>
                <a:spLocks noChangeShapeType="1"/>
              </p:cNvSpPr>
              <p:nvPr/>
            </p:nvSpPr>
            <p:spPr bwMode="auto">
              <a:xfrm flipH="1">
                <a:off x="4416" y="2352"/>
                <a:ext cx="576" cy="624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  <p:sp>
          <p:nvSpPr>
            <p:cNvPr id="29752" name="Line 56"/>
            <p:cNvSpPr>
              <a:spLocks noChangeShapeType="1"/>
            </p:cNvSpPr>
            <p:nvPr/>
          </p:nvSpPr>
          <p:spPr bwMode="auto">
            <a:xfrm>
              <a:off x="2352" y="2640"/>
              <a:ext cx="528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9753" name="Line 57"/>
            <p:cNvSpPr>
              <a:spLocks noChangeShapeType="1"/>
            </p:cNvSpPr>
            <p:nvPr/>
          </p:nvSpPr>
          <p:spPr bwMode="auto">
            <a:xfrm flipH="1">
              <a:off x="3600" y="2544"/>
              <a:ext cx="384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848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8400" y="-327248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it-IT" dirty="0" err="1"/>
              <a:t>Citochine</a:t>
            </a:r>
            <a:r>
              <a:rPr lang="it-IT" dirty="0"/>
              <a:t> </a:t>
            </a:r>
            <a:r>
              <a:rPr lang="it-IT" dirty="0" err="1"/>
              <a:t>proinfiammatorie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57400" y="1295400"/>
            <a:ext cx="1676400" cy="4953000"/>
          </a:xfrm>
        </p:spPr>
        <p:txBody>
          <a:bodyPr>
            <a:noAutofit/>
          </a:bodyPr>
          <a:lstStyle/>
          <a:p>
            <a:pPr>
              <a:buNone/>
            </a:pPr>
            <a:endParaRPr lang="it-IT" sz="2000" dirty="0"/>
          </a:p>
          <a:p>
            <a:r>
              <a:rPr lang="it-IT" sz="2000" dirty="0"/>
              <a:t>IL1 beta e TNF svolgono funzioni simili perché attivano gli stessi  </a:t>
            </a:r>
            <a:r>
              <a:rPr lang="it-IT" sz="2000" dirty="0" err="1"/>
              <a:t>pathways</a:t>
            </a:r>
            <a:r>
              <a:rPr lang="it-IT" sz="2000" dirty="0"/>
              <a:t> di segnale</a:t>
            </a:r>
          </a:p>
        </p:txBody>
      </p:sp>
      <p:pic>
        <p:nvPicPr>
          <p:cNvPr id="4" name="Immagine 3" descr="tnf Il 2.jpg"/>
          <p:cNvPicPr>
            <a:picLocks noChangeAspect="1"/>
          </p:cNvPicPr>
          <p:nvPr/>
        </p:nvPicPr>
        <p:blipFill>
          <a:blip r:embed="rId2" cstate="print"/>
          <a:srcRect b="21805"/>
          <a:stretch>
            <a:fillRect/>
          </a:stretch>
        </p:blipFill>
        <p:spPr>
          <a:xfrm>
            <a:off x="4191000" y="914400"/>
            <a:ext cx="466344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4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-111224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it-IT" dirty="0" err="1"/>
              <a:t>Citochine</a:t>
            </a:r>
            <a:r>
              <a:rPr lang="it-IT" dirty="0"/>
              <a:t> </a:t>
            </a:r>
            <a:r>
              <a:rPr lang="it-IT" dirty="0" err="1"/>
              <a:t>proinfiammatorie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4953000"/>
          </a:xfrm>
        </p:spPr>
        <p:txBody>
          <a:bodyPr>
            <a:noAutofit/>
          </a:bodyPr>
          <a:lstStyle/>
          <a:p>
            <a:pPr>
              <a:buNone/>
            </a:pPr>
            <a:endParaRPr lang="it-IT" sz="2000" dirty="0"/>
          </a:p>
          <a:p>
            <a:r>
              <a:rPr lang="it-IT" sz="2000" dirty="0"/>
              <a:t>Gli antagonisti naturali delle </a:t>
            </a:r>
            <a:r>
              <a:rPr lang="it-IT" sz="2000" dirty="0" err="1"/>
              <a:t>citochine</a:t>
            </a:r>
            <a:r>
              <a:rPr lang="it-IT" sz="2000" dirty="0"/>
              <a:t> </a:t>
            </a:r>
            <a:r>
              <a:rPr lang="it-IT" sz="2000" dirty="0" err="1"/>
              <a:t>proinfaimmatorie</a:t>
            </a:r>
            <a:r>
              <a:rPr lang="it-IT" sz="2000" dirty="0"/>
              <a:t>, opportunamente modificati vengono utilizzati nella cura delle patologie infiammatorie. </a:t>
            </a:r>
          </a:p>
          <a:p>
            <a:endParaRPr lang="it-IT" sz="2000" dirty="0"/>
          </a:p>
          <a:p>
            <a:r>
              <a:rPr lang="it-IT" sz="2000" dirty="0"/>
              <a:t>Ad esempio un variante modificata del recettore solubile per il TNF viene utilizzata nella cura dell’artrite reumatoide e delle dermatiti.</a:t>
            </a:r>
          </a:p>
          <a:p>
            <a:endParaRPr lang="it-IT" sz="2000" dirty="0"/>
          </a:p>
          <a:p>
            <a:r>
              <a:rPr lang="it-IT" sz="2000" dirty="0"/>
              <a:t>L’IL1Ra è disponibile come farmaco con il nome di </a:t>
            </a:r>
            <a:r>
              <a:rPr lang="it-IT" sz="2000" dirty="0" err="1"/>
              <a:t>Anakinra</a:t>
            </a:r>
            <a:r>
              <a:rPr lang="it-IT" sz="2000" dirty="0"/>
              <a:t> ed è utilizzato nella cura delle patologie </a:t>
            </a:r>
            <a:r>
              <a:rPr lang="it-IT" sz="2000" dirty="0" err="1"/>
              <a:t>autoinfiammatorie</a:t>
            </a:r>
            <a:r>
              <a:rPr lang="it-IT" sz="2000" dirty="0"/>
              <a:t> come la febbre mediterranea familiare.</a:t>
            </a:r>
          </a:p>
        </p:txBody>
      </p:sp>
    </p:spTree>
    <p:extLst>
      <p:ext uri="{BB962C8B-B14F-4D97-AF65-F5344CB8AC3E}">
        <p14:creationId xmlns:p14="http://schemas.microsoft.com/office/powerpoint/2010/main" val="38801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-304800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it-IT" sz="4000" dirty="0"/>
              <a:t>Interferoni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4953000"/>
          </a:xfrm>
        </p:spPr>
        <p:txBody>
          <a:bodyPr>
            <a:noAutofit/>
          </a:bodyPr>
          <a:lstStyle/>
          <a:p>
            <a:pPr>
              <a:buNone/>
            </a:pPr>
            <a:endParaRPr lang="it-IT" sz="2000" dirty="0"/>
          </a:p>
          <a:p>
            <a:r>
              <a:rPr lang="it-IT" sz="2000" dirty="0"/>
              <a:t>Gli  Interferoni  sono prodotti e rilasciati dalle cellule infette dai virus per Favorire la protezione dall’infezione virale delle cellule circostanti.</a:t>
            </a:r>
          </a:p>
          <a:p>
            <a:endParaRPr lang="it-IT" sz="2000" dirty="0"/>
          </a:p>
          <a:p>
            <a:r>
              <a:rPr lang="it-IT" sz="2000" dirty="0"/>
              <a:t>Segnalano tramite recettori specifici causando l’espressione di proteine che rendono complessa la replicazione virale perché degradano gli </a:t>
            </a:r>
            <a:r>
              <a:rPr lang="it-IT" sz="2000" dirty="0" err="1"/>
              <a:t>mRNA</a:t>
            </a:r>
            <a:r>
              <a:rPr lang="it-IT" sz="2000" dirty="0"/>
              <a:t> e bloccano la sintesi proteica.</a:t>
            </a:r>
          </a:p>
          <a:p>
            <a:endParaRPr lang="it-IT" sz="2000" dirty="0"/>
          </a:p>
          <a:p>
            <a:r>
              <a:rPr lang="it-IT" sz="2000" dirty="0"/>
              <a:t>Fanno aumentare l’espressione dell’MHCI, facilitando l’esposizione dei peptidi virali ai linfociti T citotossici e proteggendo le cellule non infette dall’azione delle </a:t>
            </a:r>
            <a:r>
              <a:rPr lang="it-IT" sz="2000" dirty="0" err="1"/>
              <a:t>natural</a:t>
            </a:r>
            <a:r>
              <a:rPr lang="it-IT" sz="2000" dirty="0"/>
              <a:t> killer</a:t>
            </a:r>
          </a:p>
          <a:p>
            <a:endParaRPr lang="it-IT" sz="2000" dirty="0"/>
          </a:p>
          <a:p>
            <a:r>
              <a:rPr lang="it-IT" sz="2000" dirty="0"/>
              <a:t>Attivano le cellule NK .</a:t>
            </a:r>
          </a:p>
        </p:txBody>
      </p:sp>
    </p:spTree>
    <p:extLst>
      <p:ext uri="{BB962C8B-B14F-4D97-AF65-F5344CB8AC3E}">
        <p14:creationId xmlns:p14="http://schemas.microsoft.com/office/powerpoint/2010/main" val="330810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Segnaposto contenuto 2" descr="0245.gif"/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t="898" r="33424" b="23067"/>
          <a:stretch/>
        </p:blipFill>
        <p:spPr>
          <a:xfrm>
            <a:off x="1523999" y="980728"/>
            <a:ext cx="9122671" cy="5292000"/>
          </a:xfrm>
        </p:spPr>
      </p:pic>
    </p:spTree>
    <p:extLst>
      <p:ext uri="{BB962C8B-B14F-4D97-AF65-F5344CB8AC3E}">
        <p14:creationId xmlns:p14="http://schemas.microsoft.com/office/powerpoint/2010/main" val="10752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it-IT" dirty="0" smtClean="0"/>
              <a:t>La risposta dell’interferone </a:t>
            </a:r>
            <a:r>
              <a:rPr lang="it-IT" smtClean="0"/>
              <a:t>effetti intracellulari</a:t>
            </a:r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676417"/>
            <a:ext cx="6852498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15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Segnaposto contenuto 2" descr="0244.gif"/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-11301" r="-504" b="24221"/>
          <a:stretch/>
        </p:blipFill>
        <p:spPr>
          <a:xfrm>
            <a:off x="1509722" y="34702"/>
            <a:ext cx="9332171" cy="5796000"/>
          </a:xfrm>
        </p:spPr>
      </p:pic>
    </p:spTree>
    <p:extLst>
      <p:ext uri="{BB962C8B-B14F-4D97-AF65-F5344CB8AC3E}">
        <p14:creationId xmlns:p14="http://schemas.microsoft.com/office/powerpoint/2010/main" val="27121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Segnaposto contenuto 2" descr="0247.gif"/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86756" y="1014414"/>
            <a:ext cx="8229600" cy="3914775"/>
          </a:xfrm>
        </p:spPr>
      </p:pic>
    </p:spTree>
    <p:extLst>
      <p:ext uri="{BB962C8B-B14F-4D97-AF65-F5344CB8AC3E}">
        <p14:creationId xmlns:p14="http://schemas.microsoft.com/office/powerpoint/2010/main" val="40695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it-IT" sz="4800" dirty="0" err="1"/>
              <a:t>Citochine</a:t>
            </a:r>
            <a:r>
              <a:rPr lang="it-IT" sz="4800" dirty="0"/>
              <a:t> </a:t>
            </a:r>
            <a:r>
              <a:rPr lang="it-IT" sz="4800" dirty="0" err="1"/>
              <a:t>proinfiammatorie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1544" y="1268760"/>
            <a:ext cx="8229600" cy="4953000"/>
          </a:xfrm>
        </p:spPr>
        <p:txBody>
          <a:bodyPr>
            <a:noAutofit/>
          </a:bodyPr>
          <a:lstStyle/>
          <a:p>
            <a:pPr>
              <a:buNone/>
            </a:pPr>
            <a:endParaRPr lang="it-IT" sz="2000" dirty="0"/>
          </a:p>
          <a:p>
            <a:r>
              <a:rPr lang="it-IT" sz="2000" dirty="0"/>
              <a:t>Le principali citochine </a:t>
            </a:r>
            <a:r>
              <a:rPr lang="it-IT" sz="2000" dirty="0" err="1"/>
              <a:t>proinfiammatorie</a:t>
            </a:r>
            <a:r>
              <a:rPr lang="it-IT" sz="2000" dirty="0"/>
              <a:t> sono l’interleuchina </a:t>
            </a:r>
            <a:r>
              <a:rPr lang="it-IT" sz="2000" dirty="0" smtClean="0"/>
              <a:t>1</a:t>
            </a:r>
            <a:r>
              <a:rPr lang="el-GR" sz="2000" dirty="0" smtClean="0"/>
              <a:t>β</a:t>
            </a:r>
            <a:r>
              <a:rPr lang="it-IT" sz="2000" dirty="0" smtClean="0"/>
              <a:t> e </a:t>
            </a:r>
            <a:r>
              <a:rPr lang="it-IT" sz="2000" dirty="0"/>
              <a:t>il </a:t>
            </a:r>
            <a:r>
              <a:rPr lang="it-IT" sz="2000" dirty="0" smtClean="0"/>
              <a:t>TNF</a:t>
            </a:r>
            <a:r>
              <a:rPr lang="el-GR" sz="2000" dirty="0" smtClean="0"/>
              <a:t>α</a:t>
            </a:r>
            <a:r>
              <a:rPr lang="it-IT" sz="2000" dirty="0" smtClean="0"/>
              <a:t> . </a:t>
            </a:r>
            <a:r>
              <a:rPr lang="it-IT" sz="2000" dirty="0"/>
              <a:t>Che hanno molteplici effetti sia a livello locale che sistemico.</a:t>
            </a:r>
          </a:p>
          <a:p>
            <a:endParaRPr lang="it-IT" sz="2000" dirty="0"/>
          </a:p>
          <a:p>
            <a:r>
              <a:rPr lang="it-IT" sz="2000" dirty="0"/>
              <a:t>Durante l’infiammazione la prima citochina ad essere prodotta ed aumentare in circolo è il TNF</a:t>
            </a:r>
            <a:r>
              <a:rPr lang="el-GR" sz="2000" dirty="0"/>
              <a:t>α </a:t>
            </a:r>
            <a:r>
              <a:rPr lang="it-IT" sz="2000" dirty="0" smtClean="0"/>
              <a:t>seguita dall’IL1</a:t>
            </a:r>
            <a:r>
              <a:rPr lang="el-GR" sz="2000" dirty="0" smtClean="0"/>
              <a:t>β</a:t>
            </a:r>
            <a:r>
              <a:rPr lang="it-IT" sz="2000" dirty="0" smtClean="0"/>
              <a:t>, </a:t>
            </a:r>
            <a:r>
              <a:rPr lang="it-IT" sz="2000" dirty="0"/>
              <a:t>dall’IL 6 e dalla </a:t>
            </a:r>
            <a:r>
              <a:rPr lang="it-IT" sz="2000" dirty="0" err="1"/>
              <a:t>chemochina</a:t>
            </a:r>
            <a:r>
              <a:rPr lang="it-IT" sz="2000" dirty="0"/>
              <a:t> IL 8 (CXCL8). Infine, viene prodotta la </a:t>
            </a:r>
            <a:r>
              <a:rPr lang="it-IT" sz="2000" dirty="0" err="1"/>
              <a:t>citochina</a:t>
            </a:r>
            <a:r>
              <a:rPr lang="it-IT" sz="2000" dirty="0"/>
              <a:t> antinfiammatoria IL 10 per contenere gli eventuali danni indotti dall’infiammazione.</a:t>
            </a:r>
          </a:p>
          <a:p>
            <a:endParaRPr lang="it-IT" sz="2000" dirty="0"/>
          </a:p>
          <a:p>
            <a:r>
              <a:rPr lang="it-IT" sz="2000" dirty="0"/>
              <a:t>IL1 e </a:t>
            </a:r>
            <a:r>
              <a:rPr lang="it-IT" sz="2000" dirty="0" smtClean="0"/>
              <a:t>TNF</a:t>
            </a:r>
            <a:r>
              <a:rPr lang="el-GR" sz="2000" dirty="0" smtClean="0"/>
              <a:t>α</a:t>
            </a:r>
            <a:r>
              <a:rPr lang="it-IT" sz="2000" dirty="0" smtClean="0"/>
              <a:t> </a:t>
            </a:r>
            <a:r>
              <a:rPr lang="it-IT" sz="2000" dirty="0"/>
              <a:t>sono prodotti da cellule del sistema immune ed in particolare dai macrofagi attivati.</a:t>
            </a:r>
          </a:p>
          <a:p>
            <a:endParaRPr lang="it-IT" sz="2000" dirty="0"/>
          </a:p>
          <a:p>
            <a:r>
              <a:rPr lang="it-IT" sz="2000" dirty="0"/>
              <a:t>Hanno effetti che si esplicano a livello </a:t>
            </a:r>
            <a:r>
              <a:rPr lang="it-IT" sz="2000" dirty="0" err="1"/>
              <a:t>autocrino</a:t>
            </a:r>
            <a:r>
              <a:rPr lang="it-IT" sz="2000" dirty="0"/>
              <a:t> (sulla stessa cellula che li ha prodotti), </a:t>
            </a:r>
            <a:r>
              <a:rPr lang="it-IT" sz="2000" dirty="0" err="1"/>
              <a:t>paracrino</a:t>
            </a:r>
            <a:r>
              <a:rPr lang="it-IT" sz="2000" dirty="0"/>
              <a:t> (sulle cellule circostanti) ed endocrino ( in circolo e su cellule a distanza).</a:t>
            </a:r>
          </a:p>
        </p:txBody>
      </p:sp>
    </p:spTree>
    <p:extLst>
      <p:ext uri="{BB962C8B-B14F-4D97-AF65-F5344CB8AC3E}">
        <p14:creationId xmlns:p14="http://schemas.microsoft.com/office/powerpoint/2010/main" val="6287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Segnaposto contenuto 2" descr="0227.gif"/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43584" y="-994500"/>
            <a:ext cx="9473184" cy="8093847"/>
          </a:xfrm>
        </p:spPr>
      </p:pic>
    </p:spTree>
    <p:extLst>
      <p:ext uri="{BB962C8B-B14F-4D97-AF65-F5344CB8AC3E}">
        <p14:creationId xmlns:p14="http://schemas.microsoft.com/office/powerpoint/2010/main" val="18801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egnaposto contenuto 2" descr="0236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67" b="27974"/>
          <a:stretch/>
        </p:blipFill>
        <p:spPr>
          <a:xfrm>
            <a:off x="1531962" y="620688"/>
            <a:ext cx="8864194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egnaposto contenuto 2" descr="0238.gif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7" y="274639"/>
            <a:ext cx="9600486" cy="6382193"/>
          </a:xfrm>
        </p:spPr>
      </p:pic>
    </p:spTree>
    <p:extLst>
      <p:ext uri="{BB962C8B-B14F-4D97-AF65-F5344CB8AC3E}">
        <p14:creationId xmlns:p14="http://schemas.microsoft.com/office/powerpoint/2010/main" val="9369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-304800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Tumor</a:t>
            </a:r>
            <a:r>
              <a:rPr lang="it-IT" dirty="0" smtClean="0"/>
              <a:t> </a:t>
            </a:r>
            <a:r>
              <a:rPr lang="it-IT" dirty="0" err="1" smtClean="0"/>
              <a:t>necrosis</a:t>
            </a:r>
            <a:r>
              <a:rPr lang="it-IT" dirty="0" smtClean="0"/>
              <a:t> </a:t>
            </a:r>
            <a:r>
              <a:rPr lang="it-IT" dirty="0" err="1" smtClean="0"/>
              <a:t>factor</a:t>
            </a:r>
            <a:r>
              <a:rPr lang="it-IT" dirty="0" smtClean="0"/>
              <a:t>: TNF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57400" y="1295400"/>
            <a:ext cx="8229600" cy="4953000"/>
          </a:xfrm>
        </p:spPr>
        <p:txBody>
          <a:bodyPr>
            <a:noAutofit/>
          </a:bodyPr>
          <a:lstStyle/>
          <a:p>
            <a:pPr>
              <a:buNone/>
            </a:pPr>
            <a:endParaRPr lang="it-IT" sz="2000" dirty="0"/>
          </a:p>
          <a:p>
            <a:r>
              <a:rPr lang="it-IT" sz="2000" dirty="0"/>
              <a:t>Prende il nome dalla sua capacità di causare la necrosi tumorale o la morte per via </a:t>
            </a:r>
            <a:r>
              <a:rPr lang="it-IT" sz="2000" dirty="0" err="1"/>
              <a:t>apoptotica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Il </a:t>
            </a:r>
            <a:r>
              <a:rPr lang="it-IT" sz="2000" dirty="0" smtClean="0"/>
              <a:t>TNF</a:t>
            </a:r>
            <a:r>
              <a:rPr lang="el-GR" sz="2000" dirty="0" smtClean="0"/>
              <a:t>α</a:t>
            </a:r>
            <a:r>
              <a:rPr lang="it-IT" sz="2000" dirty="0" smtClean="0"/>
              <a:t> </a:t>
            </a:r>
            <a:r>
              <a:rPr lang="it-IT" sz="2000" dirty="0"/>
              <a:t>è il fattore coinvolto nell’infiammazione ed è secreto dai macrofagi attivati, il </a:t>
            </a:r>
            <a:r>
              <a:rPr lang="it-IT" sz="2000" dirty="0" smtClean="0"/>
              <a:t>TNF</a:t>
            </a:r>
            <a:r>
              <a:rPr lang="el-GR" sz="2000" dirty="0" smtClean="0"/>
              <a:t>β</a:t>
            </a:r>
            <a:r>
              <a:rPr lang="it-IT" sz="2000" dirty="0" smtClean="0"/>
              <a:t> </a:t>
            </a:r>
            <a:r>
              <a:rPr lang="it-IT" sz="2000" dirty="0"/>
              <a:t>o </a:t>
            </a:r>
            <a:r>
              <a:rPr lang="it-IT" sz="2000" dirty="0" err="1"/>
              <a:t>linfotossina</a:t>
            </a:r>
            <a:r>
              <a:rPr lang="it-IT" sz="2000" dirty="0"/>
              <a:t> è invece secreto dai linfociti T attivati e media essenzialmente l’apoptosi.</a:t>
            </a:r>
          </a:p>
          <a:p>
            <a:endParaRPr lang="it-IT" sz="2000" dirty="0"/>
          </a:p>
          <a:p>
            <a:r>
              <a:rPr lang="it-IT" sz="2000" dirty="0"/>
              <a:t>Entrambe le molecole possono essere riconosciute da due tipi recettoriali. Il  TNFRI, responsabile dell’attivazione dell’</a:t>
            </a:r>
            <a:r>
              <a:rPr lang="it-IT" sz="2000" dirty="0" err="1"/>
              <a:t>apoptosi</a:t>
            </a:r>
            <a:r>
              <a:rPr lang="it-IT" sz="2000" dirty="0"/>
              <a:t> per via estrinseca, ed il TNFRII il quale è invece responsabile dell’attivazione della via di segnale di </a:t>
            </a:r>
            <a:r>
              <a:rPr lang="it-IT" sz="2000" dirty="0" err="1"/>
              <a:t>NFkB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Esiste anche una forma solubile del recettore per il TNF che lega la </a:t>
            </a:r>
            <a:r>
              <a:rPr lang="it-IT" sz="2000" dirty="0" err="1"/>
              <a:t>citochina</a:t>
            </a:r>
            <a:r>
              <a:rPr lang="it-IT" sz="2000" dirty="0"/>
              <a:t> in circolo modulandone negativamente l’azione.</a:t>
            </a:r>
          </a:p>
        </p:txBody>
      </p:sp>
    </p:spTree>
    <p:extLst>
      <p:ext uri="{BB962C8B-B14F-4D97-AF65-F5344CB8AC3E}">
        <p14:creationId xmlns:p14="http://schemas.microsoft.com/office/powerpoint/2010/main" val="25302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3" name="AutoShape 1041"/>
          <p:cNvSpPr>
            <a:spLocks noChangeArrowheads="1"/>
          </p:cNvSpPr>
          <p:nvPr/>
        </p:nvSpPr>
        <p:spPr bwMode="auto">
          <a:xfrm>
            <a:off x="2438400" y="1828800"/>
            <a:ext cx="1143000" cy="304800"/>
          </a:xfrm>
          <a:prstGeom prst="roundRect">
            <a:avLst>
              <a:gd name="adj" fmla="val 16667"/>
            </a:avLst>
          </a:prstGeom>
          <a:solidFill>
            <a:srgbClr val="FF9999"/>
          </a:solidFill>
          <a:ln w="9525">
            <a:solidFill>
              <a:srgbClr val="FF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/>
              <a:t>TNF</a:t>
            </a:r>
            <a:endParaRPr lang="en-GB"/>
          </a:p>
        </p:txBody>
      </p:sp>
      <p:grpSp>
        <p:nvGrpSpPr>
          <p:cNvPr id="2" name="Group 1100"/>
          <p:cNvGrpSpPr>
            <a:grpSpLocks/>
          </p:cNvGrpSpPr>
          <p:nvPr/>
        </p:nvGrpSpPr>
        <p:grpSpPr bwMode="auto">
          <a:xfrm>
            <a:off x="2649415" y="2209800"/>
            <a:ext cx="715108" cy="1600200"/>
            <a:chOff x="832" y="1680"/>
            <a:chExt cx="424" cy="720"/>
          </a:xfrm>
        </p:grpSpPr>
        <p:grpSp>
          <p:nvGrpSpPr>
            <p:cNvPr id="3" name="Group 1029"/>
            <p:cNvGrpSpPr>
              <a:grpSpLocks/>
            </p:cNvGrpSpPr>
            <p:nvPr/>
          </p:nvGrpSpPr>
          <p:grpSpPr bwMode="auto">
            <a:xfrm>
              <a:off x="832" y="1680"/>
              <a:ext cx="104" cy="720"/>
              <a:chOff x="1200" y="960"/>
              <a:chExt cx="96" cy="720"/>
            </a:xfrm>
          </p:grpSpPr>
          <p:grpSp>
            <p:nvGrpSpPr>
              <p:cNvPr id="4" name="Group 1030"/>
              <p:cNvGrpSpPr>
                <a:grpSpLocks/>
              </p:cNvGrpSpPr>
              <p:nvPr/>
            </p:nvGrpSpPr>
            <p:grpSpPr bwMode="auto">
              <a:xfrm>
                <a:off x="1200" y="960"/>
                <a:ext cx="96" cy="288"/>
                <a:chOff x="1248" y="768"/>
                <a:chExt cx="96" cy="288"/>
              </a:xfrm>
            </p:grpSpPr>
            <p:sp>
              <p:nvSpPr>
                <p:cNvPr id="29703" name="Oval 1031"/>
                <p:cNvSpPr>
                  <a:spLocks noChangeArrowheads="1"/>
                </p:cNvSpPr>
                <p:nvPr/>
              </p:nvSpPr>
              <p:spPr bwMode="auto">
                <a:xfrm>
                  <a:off x="1248" y="768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04" name="Oval 1032"/>
                <p:cNvSpPr>
                  <a:spLocks noChangeArrowheads="1"/>
                </p:cNvSpPr>
                <p:nvPr/>
              </p:nvSpPr>
              <p:spPr bwMode="auto">
                <a:xfrm>
                  <a:off x="1248" y="864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05" name="Oval 1033"/>
                <p:cNvSpPr>
                  <a:spLocks noChangeArrowheads="1"/>
                </p:cNvSpPr>
                <p:nvPr/>
              </p:nvSpPr>
              <p:spPr bwMode="auto">
                <a:xfrm>
                  <a:off x="1248" y="960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9706" name="Rectangle 1034"/>
              <p:cNvSpPr>
                <a:spLocks noChangeArrowheads="1"/>
              </p:cNvSpPr>
              <p:nvPr/>
            </p:nvSpPr>
            <p:spPr bwMode="auto">
              <a:xfrm>
                <a:off x="1200" y="1248"/>
                <a:ext cx="96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5" name="Group 1035"/>
            <p:cNvGrpSpPr>
              <a:grpSpLocks/>
            </p:cNvGrpSpPr>
            <p:nvPr/>
          </p:nvGrpSpPr>
          <p:grpSpPr bwMode="auto">
            <a:xfrm>
              <a:off x="988" y="1680"/>
              <a:ext cx="104" cy="720"/>
              <a:chOff x="1248" y="768"/>
              <a:chExt cx="96" cy="720"/>
            </a:xfrm>
          </p:grpSpPr>
          <p:grpSp>
            <p:nvGrpSpPr>
              <p:cNvPr id="6" name="Group 1036"/>
              <p:cNvGrpSpPr>
                <a:grpSpLocks/>
              </p:cNvGrpSpPr>
              <p:nvPr/>
            </p:nvGrpSpPr>
            <p:grpSpPr bwMode="auto">
              <a:xfrm>
                <a:off x="1248" y="768"/>
                <a:ext cx="96" cy="288"/>
                <a:chOff x="1248" y="768"/>
                <a:chExt cx="96" cy="288"/>
              </a:xfrm>
            </p:grpSpPr>
            <p:sp>
              <p:nvSpPr>
                <p:cNvPr id="29709" name="Oval 1037"/>
                <p:cNvSpPr>
                  <a:spLocks noChangeArrowheads="1"/>
                </p:cNvSpPr>
                <p:nvPr/>
              </p:nvSpPr>
              <p:spPr bwMode="auto">
                <a:xfrm>
                  <a:off x="1248" y="768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0" name="Oval 1038"/>
                <p:cNvSpPr>
                  <a:spLocks noChangeArrowheads="1"/>
                </p:cNvSpPr>
                <p:nvPr/>
              </p:nvSpPr>
              <p:spPr bwMode="auto">
                <a:xfrm>
                  <a:off x="1248" y="864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1" name="Oval 1039"/>
                <p:cNvSpPr>
                  <a:spLocks noChangeArrowheads="1"/>
                </p:cNvSpPr>
                <p:nvPr/>
              </p:nvSpPr>
              <p:spPr bwMode="auto">
                <a:xfrm>
                  <a:off x="1248" y="960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9712" name="Rectangle 104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" name="Group 1089"/>
            <p:cNvGrpSpPr>
              <a:grpSpLocks/>
            </p:cNvGrpSpPr>
            <p:nvPr/>
          </p:nvGrpSpPr>
          <p:grpSpPr bwMode="auto">
            <a:xfrm>
              <a:off x="1152" y="1680"/>
              <a:ext cx="104" cy="288"/>
              <a:chOff x="1248" y="768"/>
              <a:chExt cx="96" cy="288"/>
            </a:xfrm>
          </p:grpSpPr>
          <p:sp>
            <p:nvSpPr>
              <p:cNvPr id="29762" name="Oval 1090"/>
              <p:cNvSpPr>
                <a:spLocks noChangeArrowheads="1"/>
              </p:cNvSpPr>
              <p:nvPr/>
            </p:nvSpPr>
            <p:spPr bwMode="auto">
              <a:xfrm>
                <a:off x="1248" y="76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63" name="Oval 1091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64" name="Oval 1092"/>
              <p:cNvSpPr>
                <a:spLocks noChangeArrowheads="1"/>
              </p:cNvSpPr>
              <p:nvPr/>
            </p:nvSpPr>
            <p:spPr bwMode="auto">
              <a:xfrm>
                <a:off x="1248" y="960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9765" name="Rectangle 1093"/>
            <p:cNvSpPr>
              <a:spLocks noChangeArrowheads="1"/>
            </p:cNvSpPr>
            <p:nvPr/>
          </p:nvSpPr>
          <p:spPr bwMode="auto">
            <a:xfrm>
              <a:off x="1152" y="1968"/>
              <a:ext cx="104" cy="43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8" name="Group 1094"/>
          <p:cNvGrpSpPr>
            <a:grpSpLocks/>
          </p:cNvGrpSpPr>
          <p:nvPr/>
        </p:nvGrpSpPr>
        <p:grpSpPr bwMode="auto">
          <a:xfrm>
            <a:off x="5533294" y="2209800"/>
            <a:ext cx="211015" cy="685800"/>
            <a:chOff x="1248" y="768"/>
            <a:chExt cx="96" cy="288"/>
          </a:xfrm>
        </p:grpSpPr>
        <p:sp>
          <p:nvSpPr>
            <p:cNvPr id="29767" name="Oval 1095"/>
            <p:cNvSpPr>
              <a:spLocks noChangeArrowheads="1"/>
            </p:cNvSpPr>
            <p:nvPr/>
          </p:nvSpPr>
          <p:spPr bwMode="auto">
            <a:xfrm>
              <a:off x="1248" y="768"/>
              <a:ext cx="96" cy="96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8" name="Oval 1096"/>
            <p:cNvSpPr>
              <a:spLocks noChangeArrowheads="1"/>
            </p:cNvSpPr>
            <p:nvPr/>
          </p:nvSpPr>
          <p:spPr bwMode="auto">
            <a:xfrm>
              <a:off x="1248" y="864"/>
              <a:ext cx="96" cy="96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9" name="Oval 1097"/>
            <p:cNvSpPr>
              <a:spLocks noChangeArrowheads="1"/>
            </p:cNvSpPr>
            <p:nvPr/>
          </p:nvSpPr>
          <p:spPr bwMode="auto">
            <a:xfrm>
              <a:off x="1248" y="960"/>
              <a:ext cx="96" cy="96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9770" name="AutoShape 1098"/>
          <p:cNvSpPr>
            <a:spLocks noChangeArrowheads="1"/>
          </p:cNvSpPr>
          <p:nvPr/>
        </p:nvSpPr>
        <p:spPr bwMode="auto">
          <a:xfrm>
            <a:off x="5093677" y="1828800"/>
            <a:ext cx="1143000" cy="304800"/>
          </a:xfrm>
          <a:prstGeom prst="roundRect">
            <a:avLst>
              <a:gd name="adj" fmla="val 16667"/>
            </a:avLst>
          </a:prstGeom>
          <a:solidFill>
            <a:srgbClr val="FF9999"/>
          </a:solidFill>
          <a:ln w="9525">
            <a:solidFill>
              <a:srgbClr val="FF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/>
              <a:t>TNF</a:t>
            </a:r>
            <a:endParaRPr lang="en-GB"/>
          </a:p>
        </p:txBody>
      </p:sp>
      <p:sp>
        <p:nvSpPr>
          <p:cNvPr id="29771" name="Rectangle 1099"/>
          <p:cNvSpPr>
            <a:spLocks noChangeArrowheads="1"/>
          </p:cNvSpPr>
          <p:nvPr/>
        </p:nvSpPr>
        <p:spPr bwMode="auto">
          <a:xfrm>
            <a:off x="3493477" y="2895600"/>
            <a:ext cx="984738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dirty="0"/>
              <a:t>TNFRII</a:t>
            </a:r>
            <a:endParaRPr lang="en-GB" dirty="0"/>
          </a:p>
        </p:txBody>
      </p:sp>
      <p:sp>
        <p:nvSpPr>
          <p:cNvPr id="29773" name="Rectangle 1101"/>
          <p:cNvSpPr>
            <a:spLocks noChangeArrowheads="1"/>
          </p:cNvSpPr>
          <p:nvPr/>
        </p:nvSpPr>
        <p:spPr bwMode="auto">
          <a:xfrm>
            <a:off x="6166339" y="2438400"/>
            <a:ext cx="984738" cy="533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/>
              <a:t>sTNFR</a:t>
            </a:r>
            <a:endParaRPr lang="en-GB"/>
          </a:p>
        </p:txBody>
      </p:sp>
      <p:sp>
        <p:nvSpPr>
          <p:cNvPr id="29774" name="Text Box 1102"/>
          <p:cNvSpPr txBox="1">
            <a:spLocks noChangeArrowheads="1"/>
          </p:cNvSpPr>
          <p:nvPr/>
        </p:nvSpPr>
        <p:spPr bwMode="auto">
          <a:xfrm>
            <a:off x="4796206" y="3429000"/>
            <a:ext cx="20706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/>
              <a:t>il TNF è sequestrato</a:t>
            </a:r>
          </a:p>
        </p:txBody>
      </p:sp>
      <p:grpSp>
        <p:nvGrpSpPr>
          <p:cNvPr id="44" name="Gruppo 43"/>
          <p:cNvGrpSpPr/>
          <p:nvPr/>
        </p:nvGrpSpPr>
        <p:grpSpPr>
          <a:xfrm>
            <a:off x="2133601" y="4114800"/>
            <a:ext cx="1829191" cy="2438400"/>
            <a:chOff x="533433" y="4038600"/>
            <a:chExt cx="1829191" cy="2438400"/>
          </a:xfrm>
        </p:grpSpPr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533433" y="4648200"/>
              <a:ext cx="1829191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/>
                <a:t>Cascata </a:t>
              </a:r>
              <a:r>
                <a:rPr lang="it-IT" dirty="0" err="1"/>
                <a:t>chinasica</a:t>
              </a:r>
              <a:endParaRPr lang="en-GB" dirty="0"/>
            </a:p>
          </p:txBody>
        </p:sp>
        <p:sp>
          <p:nvSpPr>
            <p:cNvPr id="46" name="AutoShape 48"/>
            <p:cNvSpPr>
              <a:spLocks noChangeArrowheads="1"/>
            </p:cNvSpPr>
            <p:nvPr/>
          </p:nvSpPr>
          <p:spPr bwMode="auto">
            <a:xfrm>
              <a:off x="914514" y="5867400"/>
              <a:ext cx="533514" cy="457200"/>
            </a:xfrm>
            <a:prstGeom prst="flowChartProcess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b="1"/>
                <a:t>IKB</a:t>
              </a:r>
              <a:endParaRPr lang="en-GB" b="1"/>
            </a:p>
          </p:txBody>
        </p:sp>
        <p:sp>
          <p:nvSpPr>
            <p:cNvPr id="47" name="AutoShape 49"/>
            <p:cNvSpPr>
              <a:spLocks noChangeArrowheads="1"/>
            </p:cNvSpPr>
            <p:nvPr/>
          </p:nvSpPr>
          <p:spPr bwMode="auto">
            <a:xfrm>
              <a:off x="1448028" y="6019800"/>
              <a:ext cx="838379" cy="457200"/>
            </a:xfrm>
            <a:prstGeom prst="flowChartProcess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b="1"/>
                <a:t>NF-kB</a:t>
              </a:r>
              <a:endParaRPr lang="en-GB" b="1"/>
            </a:p>
          </p:txBody>
        </p:sp>
        <p:sp>
          <p:nvSpPr>
            <p:cNvPr id="48" name="AutoShape 50"/>
            <p:cNvSpPr>
              <a:spLocks noChangeArrowheads="1"/>
            </p:cNvSpPr>
            <p:nvPr/>
          </p:nvSpPr>
          <p:spPr bwMode="auto">
            <a:xfrm>
              <a:off x="1295596" y="4038600"/>
              <a:ext cx="228649" cy="38100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" name="AutoShape 51"/>
            <p:cNvSpPr>
              <a:spLocks noChangeArrowheads="1"/>
            </p:cNvSpPr>
            <p:nvPr/>
          </p:nvSpPr>
          <p:spPr bwMode="auto">
            <a:xfrm>
              <a:off x="1295596" y="5334000"/>
              <a:ext cx="228649" cy="38100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" name="AutoShape 1041"/>
          <p:cNvSpPr>
            <a:spLocks noChangeArrowheads="1"/>
          </p:cNvSpPr>
          <p:nvPr/>
        </p:nvSpPr>
        <p:spPr bwMode="auto">
          <a:xfrm>
            <a:off x="7866185" y="1828800"/>
            <a:ext cx="1143000" cy="304800"/>
          </a:xfrm>
          <a:prstGeom prst="roundRect">
            <a:avLst>
              <a:gd name="adj" fmla="val 16667"/>
            </a:avLst>
          </a:prstGeom>
          <a:solidFill>
            <a:srgbClr val="FF9999"/>
          </a:solidFill>
          <a:ln w="9525">
            <a:solidFill>
              <a:srgbClr val="FF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/>
              <a:t>TNF</a:t>
            </a:r>
            <a:endParaRPr lang="en-GB"/>
          </a:p>
        </p:txBody>
      </p:sp>
      <p:grpSp>
        <p:nvGrpSpPr>
          <p:cNvPr id="51" name="Group 1100"/>
          <p:cNvGrpSpPr>
            <a:grpSpLocks/>
          </p:cNvGrpSpPr>
          <p:nvPr/>
        </p:nvGrpSpPr>
        <p:grpSpPr bwMode="auto">
          <a:xfrm>
            <a:off x="8077200" y="2209800"/>
            <a:ext cx="715108" cy="1600200"/>
            <a:chOff x="832" y="1680"/>
            <a:chExt cx="424" cy="720"/>
          </a:xfrm>
        </p:grpSpPr>
        <p:grpSp>
          <p:nvGrpSpPr>
            <p:cNvPr id="52" name="Group 1029"/>
            <p:cNvGrpSpPr>
              <a:grpSpLocks/>
            </p:cNvGrpSpPr>
            <p:nvPr/>
          </p:nvGrpSpPr>
          <p:grpSpPr bwMode="auto">
            <a:xfrm>
              <a:off x="832" y="1680"/>
              <a:ext cx="104" cy="720"/>
              <a:chOff x="1200" y="960"/>
              <a:chExt cx="96" cy="720"/>
            </a:xfrm>
          </p:grpSpPr>
          <p:grpSp>
            <p:nvGrpSpPr>
              <p:cNvPr id="64" name="Group 1030"/>
              <p:cNvGrpSpPr>
                <a:grpSpLocks/>
              </p:cNvGrpSpPr>
              <p:nvPr/>
            </p:nvGrpSpPr>
            <p:grpSpPr bwMode="auto">
              <a:xfrm>
                <a:off x="1200" y="960"/>
                <a:ext cx="96" cy="288"/>
                <a:chOff x="1248" y="768"/>
                <a:chExt cx="96" cy="288"/>
              </a:xfrm>
            </p:grpSpPr>
            <p:sp>
              <p:nvSpPr>
                <p:cNvPr id="66" name="Oval 1031"/>
                <p:cNvSpPr>
                  <a:spLocks noChangeArrowheads="1"/>
                </p:cNvSpPr>
                <p:nvPr/>
              </p:nvSpPr>
              <p:spPr bwMode="auto">
                <a:xfrm>
                  <a:off x="1248" y="768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7" name="Oval 1032"/>
                <p:cNvSpPr>
                  <a:spLocks noChangeArrowheads="1"/>
                </p:cNvSpPr>
                <p:nvPr/>
              </p:nvSpPr>
              <p:spPr bwMode="auto">
                <a:xfrm>
                  <a:off x="1248" y="864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8" name="Oval 1033"/>
                <p:cNvSpPr>
                  <a:spLocks noChangeArrowheads="1"/>
                </p:cNvSpPr>
                <p:nvPr/>
              </p:nvSpPr>
              <p:spPr bwMode="auto">
                <a:xfrm>
                  <a:off x="1248" y="960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5" name="Rectangle 1034"/>
              <p:cNvSpPr>
                <a:spLocks noChangeArrowheads="1"/>
              </p:cNvSpPr>
              <p:nvPr/>
            </p:nvSpPr>
            <p:spPr bwMode="auto">
              <a:xfrm>
                <a:off x="1200" y="1248"/>
                <a:ext cx="96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53" name="Group 1035"/>
            <p:cNvGrpSpPr>
              <a:grpSpLocks/>
            </p:cNvGrpSpPr>
            <p:nvPr/>
          </p:nvGrpSpPr>
          <p:grpSpPr bwMode="auto">
            <a:xfrm>
              <a:off x="988" y="1680"/>
              <a:ext cx="104" cy="720"/>
              <a:chOff x="1248" y="768"/>
              <a:chExt cx="96" cy="720"/>
            </a:xfrm>
          </p:grpSpPr>
          <p:grpSp>
            <p:nvGrpSpPr>
              <p:cNvPr id="59" name="Group 1036"/>
              <p:cNvGrpSpPr>
                <a:grpSpLocks/>
              </p:cNvGrpSpPr>
              <p:nvPr/>
            </p:nvGrpSpPr>
            <p:grpSpPr bwMode="auto">
              <a:xfrm>
                <a:off x="1248" y="768"/>
                <a:ext cx="96" cy="288"/>
                <a:chOff x="1248" y="768"/>
                <a:chExt cx="96" cy="288"/>
              </a:xfrm>
            </p:grpSpPr>
            <p:sp>
              <p:nvSpPr>
                <p:cNvPr id="61" name="Oval 1037"/>
                <p:cNvSpPr>
                  <a:spLocks noChangeArrowheads="1"/>
                </p:cNvSpPr>
                <p:nvPr/>
              </p:nvSpPr>
              <p:spPr bwMode="auto">
                <a:xfrm>
                  <a:off x="1248" y="768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" name="Oval 1038"/>
                <p:cNvSpPr>
                  <a:spLocks noChangeArrowheads="1"/>
                </p:cNvSpPr>
                <p:nvPr/>
              </p:nvSpPr>
              <p:spPr bwMode="auto">
                <a:xfrm>
                  <a:off x="1248" y="864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3" name="Oval 1039"/>
                <p:cNvSpPr>
                  <a:spLocks noChangeArrowheads="1"/>
                </p:cNvSpPr>
                <p:nvPr/>
              </p:nvSpPr>
              <p:spPr bwMode="auto">
                <a:xfrm>
                  <a:off x="1248" y="960"/>
                  <a:ext cx="96" cy="96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0" name="Rectangle 104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54" name="Group 1089"/>
            <p:cNvGrpSpPr>
              <a:grpSpLocks/>
            </p:cNvGrpSpPr>
            <p:nvPr/>
          </p:nvGrpSpPr>
          <p:grpSpPr bwMode="auto">
            <a:xfrm>
              <a:off x="1152" y="1680"/>
              <a:ext cx="104" cy="288"/>
              <a:chOff x="1248" y="768"/>
              <a:chExt cx="96" cy="288"/>
            </a:xfrm>
          </p:grpSpPr>
          <p:sp>
            <p:nvSpPr>
              <p:cNvPr id="56" name="Oval 1090"/>
              <p:cNvSpPr>
                <a:spLocks noChangeArrowheads="1"/>
              </p:cNvSpPr>
              <p:nvPr/>
            </p:nvSpPr>
            <p:spPr bwMode="auto">
              <a:xfrm>
                <a:off x="1248" y="76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7" name="Oval 1091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8" name="Oval 1092"/>
              <p:cNvSpPr>
                <a:spLocks noChangeArrowheads="1"/>
              </p:cNvSpPr>
              <p:nvPr/>
            </p:nvSpPr>
            <p:spPr bwMode="auto">
              <a:xfrm>
                <a:off x="1248" y="960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55" name="Rectangle 1093"/>
            <p:cNvSpPr>
              <a:spLocks noChangeArrowheads="1"/>
            </p:cNvSpPr>
            <p:nvPr/>
          </p:nvSpPr>
          <p:spPr bwMode="auto">
            <a:xfrm>
              <a:off x="1152" y="1968"/>
              <a:ext cx="104" cy="43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9" name="Rectangle 1099"/>
          <p:cNvSpPr>
            <a:spLocks noChangeArrowheads="1"/>
          </p:cNvSpPr>
          <p:nvPr/>
        </p:nvSpPr>
        <p:spPr bwMode="auto">
          <a:xfrm>
            <a:off x="8921262" y="2895600"/>
            <a:ext cx="984738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dirty="0"/>
              <a:t>TNFRI</a:t>
            </a:r>
            <a:endParaRPr lang="en-GB" dirty="0"/>
          </a:p>
        </p:txBody>
      </p:sp>
      <p:sp>
        <p:nvSpPr>
          <p:cNvPr id="71" name="Rectangle 47"/>
          <p:cNvSpPr>
            <a:spLocks noChangeArrowheads="1"/>
          </p:cNvSpPr>
          <p:nvPr/>
        </p:nvSpPr>
        <p:spPr bwMode="auto">
          <a:xfrm>
            <a:off x="7561386" y="4724400"/>
            <a:ext cx="1829191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dirty="0"/>
              <a:t>Cascata </a:t>
            </a:r>
            <a:r>
              <a:rPr lang="it-IT" dirty="0" err="1"/>
              <a:t>caspasica</a:t>
            </a:r>
            <a:endParaRPr lang="en-GB" dirty="0"/>
          </a:p>
        </p:txBody>
      </p:sp>
      <p:sp>
        <p:nvSpPr>
          <p:cNvPr id="73" name="AutoShape 49"/>
          <p:cNvSpPr>
            <a:spLocks noChangeArrowheads="1"/>
          </p:cNvSpPr>
          <p:nvPr/>
        </p:nvSpPr>
        <p:spPr bwMode="auto">
          <a:xfrm>
            <a:off x="7449642" y="6096000"/>
            <a:ext cx="2075359" cy="457200"/>
          </a:xfrm>
          <a:prstGeom prst="flowChartProcess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b="1" dirty="0" err="1"/>
              <a:t>Apoptosi</a:t>
            </a:r>
            <a:endParaRPr lang="en-GB" b="1" dirty="0"/>
          </a:p>
        </p:txBody>
      </p:sp>
      <p:sp>
        <p:nvSpPr>
          <p:cNvPr id="74" name="AutoShape 50"/>
          <p:cNvSpPr>
            <a:spLocks noChangeArrowheads="1"/>
          </p:cNvSpPr>
          <p:nvPr/>
        </p:nvSpPr>
        <p:spPr bwMode="auto">
          <a:xfrm>
            <a:off x="8323549" y="4114800"/>
            <a:ext cx="228649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5" name="AutoShape 51"/>
          <p:cNvSpPr>
            <a:spLocks noChangeArrowheads="1"/>
          </p:cNvSpPr>
          <p:nvPr/>
        </p:nvSpPr>
        <p:spPr bwMode="auto">
          <a:xfrm>
            <a:off x="8323549" y="5410200"/>
            <a:ext cx="228649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82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-111224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Interleuchina 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19536" y="1295400"/>
            <a:ext cx="8748464" cy="5562600"/>
          </a:xfrm>
        </p:spPr>
        <p:txBody>
          <a:bodyPr>
            <a:noAutofit/>
          </a:bodyPr>
          <a:lstStyle/>
          <a:p>
            <a:pPr>
              <a:buNone/>
            </a:pPr>
            <a:endParaRPr lang="it-IT" sz="2000" dirty="0"/>
          </a:p>
          <a:p>
            <a:r>
              <a:rPr lang="it-IT" sz="2000" dirty="0"/>
              <a:t>La famiglia dell’interleuchina 1 comprende due proteine: </a:t>
            </a:r>
            <a:r>
              <a:rPr lang="it-IT" sz="2000" dirty="0" smtClean="0"/>
              <a:t>IL1</a:t>
            </a:r>
            <a:r>
              <a:rPr lang="el-GR" sz="2000" dirty="0" smtClean="0"/>
              <a:t>α</a:t>
            </a:r>
            <a:r>
              <a:rPr lang="it-IT" sz="2000" dirty="0" smtClean="0"/>
              <a:t> </a:t>
            </a:r>
            <a:r>
              <a:rPr lang="it-IT" sz="2000" dirty="0"/>
              <a:t>ed </a:t>
            </a:r>
            <a:r>
              <a:rPr lang="it-IT" sz="2000" dirty="0" smtClean="0"/>
              <a:t>IL1</a:t>
            </a:r>
            <a:r>
              <a:rPr lang="el-GR" sz="2000" dirty="0" smtClean="0"/>
              <a:t>β</a:t>
            </a:r>
            <a:r>
              <a:rPr lang="it-IT" sz="2000" dirty="0" smtClean="0"/>
              <a:t>, </a:t>
            </a:r>
            <a:r>
              <a:rPr lang="it-IT" sz="2000" dirty="0"/>
              <a:t>tra loro non molto simili nella struttura primaria ma che </a:t>
            </a:r>
            <a:r>
              <a:rPr lang="it-IT" sz="2000" dirty="0" err="1"/>
              <a:t>acquisicono</a:t>
            </a:r>
            <a:r>
              <a:rPr lang="it-IT" sz="2000" dirty="0"/>
              <a:t> un ripiegamento spaziale tale da renderle riconoscibili dallo stesso recettore.</a:t>
            </a:r>
          </a:p>
          <a:p>
            <a:r>
              <a:rPr lang="it-IT" sz="2000" dirty="0"/>
              <a:t>Tra le due </a:t>
            </a:r>
            <a:r>
              <a:rPr lang="it-IT" sz="2000" dirty="0" smtClean="0"/>
              <a:t>l’IL1</a:t>
            </a:r>
            <a:r>
              <a:rPr lang="el-GR" sz="2000" dirty="0" smtClean="0"/>
              <a:t>β</a:t>
            </a:r>
            <a:r>
              <a:rPr lang="it-IT" sz="2000" dirty="0" smtClean="0"/>
              <a:t> </a:t>
            </a:r>
            <a:r>
              <a:rPr lang="it-IT" sz="2000" dirty="0"/>
              <a:t>è quella </a:t>
            </a:r>
            <a:r>
              <a:rPr lang="it-IT" sz="2000" dirty="0" smtClean="0"/>
              <a:t>secreta al livello sistemico </a:t>
            </a:r>
            <a:r>
              <a:rPr lang="it-IT" sz="2000" dirty="0"/>
              <a:t>e che svolge la funzione </a:t>
            </a:r>
            <a:r>
              <a:rPr lang="it-IT" sz="2000" dirty="0" smtClean="0"/>
              <a:t>pro-infiammatoria</a:t>
            </a:r>
            <a:r>
              <a:rPr lang="it-IT" sz="2000" dirty="0"/>
              <a:t>.</a:t>
            </a:r>
          </a:p>
          <a:p>
            <a:r>
              <a:rPr lang="it-IT" sz="2000" dirty="0"/>
              <a:t>Vista la sua azione potente e pleiotropica la produzione di </a:t>
            </a:r>
            <a:r>
              <a:rPr lang="it-IT" sz="2000" dirty="0" smtClean="0"/>
              <a:t>IL1</a:t>
            </a:r>
            <a:r>
              <a:rPr lang="el-GR" sz="2000" dirty="0"/>
              <a:t>β</a:t>
            </a:r>
            <a:r>
              <a:rPr lang="it-IT" sz="2000" dirty="0" smtClean="0"/>
              <a:t> </a:t>
            </a:r>
            <a:r>
              <a:rPr lang="it-IT" sz="2000" dirty="0"/>
              <a:t>è fortemente regolata. </a:t>
            </a:r>
          </a:p>
          <a:p>
            <a:endParaRPr lang="it-IT" sz="2000" dirty="0"/>
          </a:p>
          <a:p>
            <a:r>
              <a:rPr lang="it-IT" sz="2000" dirty="0"/>
              <a:t>La </a:t>
            </a:r>
            <a:r>
              <a:rPr lang="it-IT" sz="2000" dirty="0" err="1"/>
              <a:t>citochina</a:t>
            </a:r>
            <a:r>
              <a:rPr lang="it-IT" sz="2000" dirty="0"/>
              <a:t> è prodotta come </a:t>
            </a:r>
            <a:r>
              <a:rPr lang="it-IT" sz="2000" dirty="0" err="1"/>
              <a:t>pro-citochina</a:t>
            </a:r>
            <a:r>
              <a:rPr lang="it-IT" sz="2000" dirty="0"/>
              <a:t> che deve andare incontro a maturazione per essere attivata (</a:t>
            </a:r>
            <a:r>
              <a:rPr lang="it-IT" sz="2000" dirty="0" err="1"/>
              <a:t>caspasi</a:t>
            </a:r>
            <a:r>
              <a:rPr lang="it-IT" sz="2000" dirty="0"/>
              <a:t> ICE ed </a:t>
            </a:r>
            <a:r>
              <a:rPr lang="it-IT" sz="2000" dirty="0" err="1"/>
              <a:t>inflammasoma</a:t>
            </a:r>
            <a:r>
              <a:rPr lang="it-IT" sz="2000" dirty="0"/>
              <a:t>). In più è richiesta un ulteriore attivazione per la sua secrezione (nel </a:t>
            </a:r>
            <a:r>
              <a:rPr lang="it-IT" sz="2000" dirty="0" err="1"/>
              <a:t>surnatante</a:t>
            </a:r>
            <a:r>
              <a:rPr lang="it-IT" sz="2000" dirty="0"/>
              <a:t> o in vescicole, </a:t>
            </a:r>
            <a:r>
              <a:rPr lang="it-IT" sz="2000" dirty="0" err="1"/>
              <a:t>recettrore</a:t>
            </a:r>
            <a:r>
              <a:rPr lang="it-IT" sz="2000" dirty="0"/>
              <a:t> P2X7).</a:t>
            </a:r>
          </a:p>
        </p:txBody>
      </p:sp>
    </p:spTree>
    <p:extLst>
      <p:ext uri="{BB962C8B-B14F-4D97-AF65-F5344CB8AC3E}">
        <p14:creationId xmlns:p14="http://schemas.microsoft.com/office/powerpoint/2010/main" val="274441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12124" y="1828801"/>
            <a:ext cx="6403726" cy="2880169"/>
            <a:chOff x="816" y="935"/>
            <a:chExt cx="4034" cy="1418"/>
          </a:xfrm>
        </p:grpSpPr>
        <p:sp>
          <p:nvSpPr>
            <p:cNvPr id="11268" name="Text Box 4"/>
            <p:cNvSpPr txBox="1">
              <a:spLocks noChangeArrowheads="1"/>
            </p:cNvSpPr>
            <p:nvPr/>
          </p:nvSpPr>
          <p:spPr bwMode="auto">
            <a:xfrm>
              <a:off x="3166" y="2186"/>
              <a:ext cx="641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ProIL-1</a:t>
              </a:r>
              <a:r>
                <a:rPr lang="en-US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sym typeface="Symbol" pitchFamily="18" charset="2"/>
                </a:rPr>
                <a:t></a:t>
              </a:r>
              <a:endPara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16" y="935"/>
              <a:ext cx="4034" cy="1401"/>
              <a:chOff x="816" y="935"/>
              <a:chExt cx="4034" cy="1401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816" y="935"/>
                <a:ext cx="4034" cy="1401"/>
                <a:chOff x="856" y="1127"/>
                <a:chExt cx="4034" cy="1401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856" y="1152"/>
                  <a:ext cx="3536" cy="1376"/>
                  <a:chOff x="856" y="1152"/>
                  <a:chExt cx="3536" cy="1376"/>
                </a:xfrm>
              </p:grpSpPr>
              <p:grpSp>
                <p:nvGrpSpPr>
                  <p:cNvPr id="6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856" y="1152"/>
                    <a:ext cx="3536" cy="1376"/>
                    <a:chOff x="856" y="1152"/>
                    <a:chExt cx="3536" cy="1376"/>
                  </a:xfrm>
                </p:grpSpPr>
                <p:sp>
                  <p:nvSpPr>
                    <p:cNvPr id="11273" name="AutoShap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6" y="1288"/>
                      <a:ext cx="2520" cy="1240"/>
                    </a:xfrm>
                    <a:prstGeom prst="roundRect">
                      <a:avLst>
                        <a:gd name="adj" fmla="val 43792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0" hangingPunct="0"/>
                      <a:r>
                        <a:rPr lang="en-US">
                          <a:latin typeface="Times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11274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1656"/>
                      <a:ext cx="896" cy="55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0" hangingPunct="0"/>
                      <a:r>
                        <a:rPr lang="en-US" sz="1600" b="1">
                          <a:latin typeface="Times" charset="0"/>
                        </a:rPr>
                        <a:t>Nucleo</a:t>
                      </a:r>
                      <a:endParaRPr lang="en-US" sz="1600">
                        <a:latin typeface="Times" charset="0"/>
                      </a:endParaRPr>
                    </a:p>
                  </p:txBody>
                </p:sp>
                <p:grpSp>
                  <p:nvGrpSpPr>
                    <p:cNvPr id="7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0" y="1432"/>
                      <a:ext cx="560" cy="176"/>
                      <a:chOff x="2928" y="1224"/>
                      <a:chExt cx="560" cy="176"/>
                    </a:xfrm>
                  </p:grpSpPr>
                  <p:sp>
                    <p:nvSpPr>
                      <p:cNvPr id="11276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28" y="1224"/>
                        <a:ext cx="288" cy="1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77" name="Rectangl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1224"/>
                        <a:ext cx="272" cy="1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78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80" y="1272"/>
                        <a:ext cx="208" cy="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8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32" y="1424"/>
                      <a:ext cx="560" cy="176"/>
                      <a:chOff x="2928" y="1224"/>
                      <a:chExt cx="560" cy="176"/>
                    </a:xfrm>
                  </p:grpSpPr>
                  <p:sp>
                    <p:nvSpPr>
                      <p:cNvPr id="11280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28" y="1224"/>
                        <a:ext cx="288" cy="1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81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1224"/>
                        <a:ext cx="272" cy="1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82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80" y="1272"/>
                        <a:ext cx="208" cy="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9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00" y="1152"/>
                      <a:ext cx="272" cy="176"/>
                      <a:chOff x="4088" y="2120"/>
                      <a:chExt cx="272" cy="176"/>
                    </a:xfrm>
                  </p:grpSpPr>
                  <p:sp>
                    <p:nvSpPr>
                      <p:cNvPr id="11284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88" y="2120"/>
                        <a:ext cx="272" cy="1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85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52" y="2168"/>
                        <a:ext cx="208" cy="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10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92" y="2224"/>
                      <a:ext cx="560" cy="176"/>
                      <a:chOff x="3560" y="2832"/>
                      <a:chExt cx="560" cy="176"/>
                    </a:xfrm>
                  </p:grpSpPr>
                  <p:sp>
                    <p:nvSpPr>
                      <p:cNvPr id="11287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832"/>
                        <a:ext cx="288" cy="17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88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48" y="2832"/>
                        <a:ext cx="272" cy="176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89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12" y="2880"/>
                        <a:ext cx="208" cy="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11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20" y="1912"/>
                      <a:ext cx="272" cy="176"/>
                      <a:chOff x="3944" y="2928"/>
                      <a:chExt cx="272" cy="176"/>
                    </a:xfrm>
                  </p:grpSpPr>
                  <p:sp>
                    <p:nvSpPr>
                      <p:cNvPr id="11291" name="Rectangl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44" y="2928"/>
                        <a:ext cx="272" cy="176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92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08" y="2976"/>
                        <a:ext cx="208" cy="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12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52" y="2232"/>
                      <a:ext cx="672" cy="192"/>
                      <a:chOff x="2152" y="2232"/>
                      <a:chExt cx="672" cy="192"/>
                    </a:xfrm>
                  </p:grpSpPr>
                  <p:grpSp>
                    <p:nvGrpSpPr>
                      <p:cNvPr id="13" name="Group 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64" y="2232"/>
                        <a:ext cx="560" cy="176"/>
                        <a:chOff x="1880" y="2840"/>
                        <a:chExt cx="560" cy="176"/>
                      </a:xfrm>
                    </p:grpSpPr>
                    <p:sp>
                      <p:nvSpPr>
                        <p:cNvPr id="11295" name="Rectangle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80" y="2840"/>
                          <a:ext cx="288" cy="176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1296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68" y="2840"/>
                          <a:ext cx="272" cy="176"/>
                        </a:xfrm>
                        <a:prstGeom prst="rect">
                          <a:avLst/>
                        </a:prstGeom>
                        <a:solidFill>
                          <a:srgbClr val="3366FF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1297" name="Rectangle 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32" y="2888"/>
                          <a:ext cx="208" cy="7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it-IT"/>
                        </a:p>
                      </p:txBody>
                    </p:sp>
                  </p:grpSp>
                  <p:sp>
                    <p:nvSpPr>
                      <p:cNvPr id="11298" name="AutoShape 3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160" y="2224"/>
                        <a:ext cx="96" cy="11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99" name="AutoShape 3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160" y="2320"/>
                        <a:ext cx="96" cy="11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</p:grpSp>
              <p:grpSp>
                <p:nvGrpSpPr>
                  <p:cNvPr id="14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488" y="2240"/>
                    <a:ext cx="560" cy="176"/>
                    <a:chOff x="1880" y="2840"/>
                    <a:chExt cx="560" cy="176"/>
                  </a:xfrm>
                </p:grpSpPr>
                <p:sp>
                  <p:nvSpPr>
                    <p:cNvPr id="11301" name="Rectangl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80" y="2840"/>
                      <a:ext cx="288" cy="176"/>
                    </a:xfrm>
                    <a:prstGeom prst="rect">
                      <a:avLst/>
                    </a:prstGeom>
                    <a:solidFill>
                      <a:schemeClr val="fol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302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8" y="2840"/>
                      <a:ext cx="272" cy="176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303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2" y="2888"/>
                      <a:ext cx="208" cy="7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1304" name="Freeform 40"/>
                <p:cNvSpPr>
                  <a:spLocks/>
                </p:cNvSpPr>
                <p:nvPr/>
              </p:nvSpPr>
              <p:spPr bwMode="auto">
                <a:xfrm>
                  <a:off x="1112" y="1456"/>
                  <a:ext cx="304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160" y="48"/>
                    </a:cxn>
                    <a:cxn ang="0">
                      <a:pos x="304" y="48"/>
                    </a:cxn>
                  </a:cxnLst>
                  <a:rect l="0" t="0" r="r" b="b"/>
                  <a:pathLst>
                    <a:path w="304" h="336">
                      <a:moveTo>
                        <a:pt x="0" y="336"/>
                      </a:moveTo>
                      <a:cubicBezTo>
                        <a:pt x="54" y="216"/>
                        <a:pt x="109" y="96"/>
                        <a:pt x="160" y="48"/>
                      </a:cubicBezTo>
                      <a:cubicBezTo>
                        <a:pt x="210" y="0"/>
                        <a:pt x="280" y="48"/>
                        <a:pt x="304" y="48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305" name="Freeform 41"/>
                <p:cNvSpPr>
                  <a:spLocks/>
                </p:cNvSpPr>
                <p:nvPr/>
              </p:nvSpPr>
              <p:spPr bwMode="auto">
                <a:xfrm>
                  <a:off x="1072" y="2080"/>
                  <a:ext cx="296" cy="34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6" y="296"/>
                    </a:cxn>
                    <a:cxn ang="0">
                      <a:pos x="296" y="288"/>
                    </a:cxn>
                  </a:cxnLst>
                  <a:rect l="0" t="0" r="r" b="b"/>
                  <a:pathLst>
                    <a:path w="296" h="343">
                      <a:moveTo>
                        <a:pt x="0" y="0"/>
                      </a:moveTo>
                      <a:cubicBezTo>
                        <a:pt x="3" y="124"/>
                        <a:pt x="6" y="248"/>
                        <a:pt x="56" y="296"/>
                      </a:cubicBezTo>
                      <a:cubicBezTo>
                        <a:pt x="105" y="343"/>
                        <a:pt x="200" y="315"/>
                        <a:pt x="296" y="288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306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520" y="1632"/>
                  <a:ext cx="0" cy="1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30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358" y="1737"/>
                  <a:ext cx="372" cy="1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</a:rPr>
                    <a:t>ICE</a:t>
                  </a:r>
                </a:p>
              </p:txBody>
            </p:sp>
            <p:sp>
              <p:nvSpPr>
                <p:cNvPr id="11308" name="Freeform 44"/>
                <p:cNvSpPr>
                  <a:spLocks/>
                </p:cNvSpPr>
                <p:nvPr/>
              </p:nvSpPr>
              <p:spPr bwMode="auto">
                <a:xfrm>
                  <a:off x="2864" y="1312"/>
                  <a:ext cx="648" cy="305"/>
                </a:xfrm>
                <a:custGeom>
                  <a:avLst/>
                  <a:gdLst/>
                  <a:ahLst/>
                  <a:cxnLst>
                    <a:cxn ang="0">
                      <a:pos x="0" y="200"/>
                    </a:cxn>
                    <a:cxn ang="0">
                      <a:pos x="400" y="272"/>
                    </a:cxn>
                    <a:cxn ang="0">
                      <a:pos x="648" y="0"/>
                    </a:cxn>
                  </a:cxnLst>
                  <a:rect l="0" t="0" r="r" b="b"/>
                  <a:pathLst>
                    <a:path w="648" h="305">
                      <a:moveTo>
                        <a:pt x="0" y="200"/>
                      </a:moveTo>
                      <a:cubicBezTo>
                        <a:pt x="146" y="252"/>
                        <a:pt x="292" y="305"/>
                        <a:pt x="400" y="272"/>
                      </a:cubicBezTo>
                      <a:cubicBezTo>
                        <a:pt x="507" y="238"/>
                        <a:pt x="577" y="119"/>
                        <a:pt x="648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309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918" y="1127"/>
                  <a:ext cx="968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="1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</a:rPr>
                    <a:t>IL1-</a:t>
                  </a:r>
                  <a:r>
                    <a:rPr lang="en-US" b="1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  <a:sym typeface="Symbol" pitchFamily="18" charset="2"/>
                    </a:rPr>
                    <a:t> </a:t>
                  </a:r>
                  <a:r>
                    <a:rPr lang="en-US" b="1" dirty="0" err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  <a:sym typeface="Symbol" pitchFamily="18" charset="2"/>
                    </a:rPr>
                    <a:t>matura</a:t>
                  </a:r>
                  <a:endPara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endParaRPr>
                </a:p>
              </p:txBody>
            </p:sp>
            <p:sp>
              <p:nvSpPr>
                <p:cNvPr id="11310" name="Line 46"/>
                <p:cNvSpPr>
                  <a:spLocks noChangeShapeType="1"/>
                </p:cNvSpPr>
                <p:nvPr/>
              </p:nvSpPr>
              <p:spPr bwMode="auto">
                <a:xfrm>
                  <a:off x="2256" y="206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311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1886" y="1895"/>
                  <a:ext cx="1030" cy="1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600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</a:rPr>
                    <a:t>Miristilizzazione</a:t>
                  </a:r>
                </a:p>
              </p:txBody>
            </p:sp>
            <p:sp>
              <p:nvSpPr>
                <p:cNvPr id="11312" name="Line 48"/>
                <p:cNvSpPr>
                  <a:spLocks noChangeShapeType="1"/>
                </p:cNvSpPr>
                <p:nvPr/>
              </p:nvSpPr>
              <p:spPr bwMode="auto">
                <a:xfrm>
                  <a:off x="3480" y="206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31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214" y="1865"/>
                  <a:ext cx="682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="1" dirty="0" err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</a:rPr>
                    <a:t>Calpaina</a:t>
                  </a:r>
                  <a:endPara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endParaRPr>
                </a:p>
              </p:txBody>
            </p:sp>
            <p:sp>
              <p:nvSpPr>
                <p:cNvPr id="11314" name="Freeform 50"/>
                <p:cNvSpPr>
                  <a:spLocks/>
                </p:cNvSpPr>
                <p:nvPr/>
              </p:nvSpPr>
              <p:spPr bwMode="auto">
                <a:xfrm>
                  <a:off x="3800" y="2168"/>
                  <a:ext cx="440" cy="262"/>
                </a:xfrm>
                <a:custGeom>
                  <a:avLst/>
                  <a:gdLst/>
                  <a:ahLst/>
                  <a:cxnLst>
                    <a:cxn ang="0">
                      <a:pos x="0" y="136"/>
                    </a:cxn>
                    <a:cxn ang="0">
                      <a:pos x="320" y="240"/>
                    </a:cxn>
                    <a:cxn ang="0">
                      <a:pos x="440" y="0"/>
                    </a:cxn>
                  </a:cxnLst>
                  <a:rect l="0" t="0" r="r" b="b"/>
                  <a:pathLst>
                    <a:path w="440" h="262">
                      <a:moveTo>
                        <a:pt x="0" y="136"/>
                      </a:moveTo>
                      <a:cubicBezTo>
                        <a:pt x="123" y="199"/>
                        <a:pt x="246" y="262"/>
                        <a:pt x="320" y="240"/>
                      </a:cubicBezTo>
                      <a:cubicBezTo>
                        <a:pt x="393" y="217"/>
                        <a:pt x="416" y="108"/>
                        <a:pt x="440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31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910" y="1671"/>
                  <a:ext cx="980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="1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</a:rPr>
                    <a:t>IL1-</a:t>
                  </a:r>
                  <a:r>
                    <a:rPr lang="en-US" b="1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  <a:sym typeface="Symbol" pitchFamily="18" charset="2"/>
                    </a:rPr>
                    <a:t> </a:t>
                  </a:r>
                  <a:r>
                    <a:rPr lang="en-US" b="1" dirty="0" err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  <a:sym typeface="Symbol" pitchFamily="18" charset="2"/>
                    </a:rPr>
                    <a:t>matura</a:t>
                  </a:r>
                  <a:endPara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endParaRPr>
                </a:p>
              </p:txBody>
            </p:sp>
          </p:grpSp>
          <p:sp>
            <p:nvSpPr>
              <p:cNvPr id="11316" name="Text Box 52"/>
              <p:cNvSpPr txBox="1">
                <a:spLocks noChangeArrowheads="1"/>
              </p:cNvSpPr>
              <p:nvPr/>
            </p:nvSpPr>
            <p:spPr bwMode="auto">
              <a:xfrm>
                <a:off x="1462" y="1081"/>
                <a:ext cx="627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ProIL-1</a:t>
                </a:r>
                <a:r>
                  <a:rPr lang="en-US" sz="16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sym typeface="Symbol" pitchFamily="18" charset="2"/>
                  </a:rPr>
                  <a:t></a:t>
                </a:r>
                <a:endParaRPr lang="en-US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11317" name="Text Box 53"/>
              <p:cNvSpPr txBox="1">
                <a:spLocks noChangeArrowheads="1"/>
              </p:cNvSpPr>
              <p:nvPr/>
            </p:nvSpPr>
            <p:spPr bwMode="auto">
              <a:xfrm>
                <a:off x="2246" y="1065"/>
                <a:ext cx="630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ProIL-1</a:t>
                </a:r>
                <a:r>
                  <a:rPr lang="en-US" sz="16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sym typeface="Symbol" pitchFamily="18" charset="2"/>
                  </a:rPr>
                  <a:t></a:t>
                </a:r>
                <a:endParaRPr lang="en-US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11318" name="Text Box 54"/>
              <p:cNvSpPr txBox="1">
                <a:spLocks noChangeArrowheads="1"/>
              </p:cNvSpPr>
              <p:nvPr/>
            </p:nvSpPr>
            <p:spPr bwMode="auto">
              <a:xfrm>
                <a:off x="1446" y="2169"/>
                <a:ext cx="638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ProIL-1</a:t>
                </a:r>
                <a:r>
                  <a:rPr lang="en-US" sz="16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sym typeface="Symbol" pitchFamily="18" charset="2"/>
                  </a:rPr>
                  <a:t></a:t>
                </a:r>
                <a:endParaRPr lang="en-US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endParaRPr>
              </a:p>
            </p:txBody>
          </p:sp>
        </p:grpSp>
      </p:grpSp>
      <p:sp>
        <p:nvSpPr>
          <p:cNvPr id="11323" name="Text Box 59"/>
          <p:cNvSpPr txBox="1">
            <a:spLocks noChangeArrowheads="1"/>
          </p:cNvSpPr>
          <p:nvPr/>
        </p:nvSpPr>
        <p:spPr bwMode="auto">
          <a:xfrm>
            <a:off x="2438401" y="447676"/>
            <a:ext cx="61961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ATTIVAZIONE DEI PRECURSORI DELL’IL1</a:t>
            </a:r>
            <a:endParaRPr lang="en-GB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324" name="Text Box 60"/>
          <p:cNvSpPr txBox="1">
            <a:spLocks noChangeArrowheads="1"/>
          </p:cNvSpPr>
          <p:nvPr/>
        </p:nvSpPr>
        <p:spPr bwMode="auto">
          <a:xfrm>
            <a:off x="2384183" y="4564064"/>
            <a:ext cx="531201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  <a:p>
            <a:pPr>
              <a:spcBef>
                <a:spcPct val="5000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1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737</Words>
  <Application>Microsoft Office PowerPoint</Application>
  <PresentationFormat>Widescreen</PresentationFormat>
  <Paragraphs>104</Paragraphs>
  <Slides>19</Slides>
  <Notes>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Tahoma</vt:lpstr>
      <vt:lpstr>Times</vt:lpstr>
      <vt:lpstr>Tema di Office</vt:lpstr>
      <vt:lpstr>Citochine proinfiammatorie ed interferoni    Elena Adinolfi</vt:lpstr>
      <vt:lpstr>Citochine proinfiammatorie</vt:lpstr>
      <vt:lpstr>Presentazione standard di PowerPoint</vt:lpstr>
      <vt:lpstr>Presentazione standard di PowerPoint</vt:lpstr>
      <vt:lpstr>Presentazione standard di PowerPoint</vt:lpstr>
      <vt:lpstr>Tumor necrosis factor: TNF</vt:lpstr>
      <vt:lpstr>Presentazione standard di PowerPoint</vt:lpstr>
      <vt:lpstr>Interleuchina 1</vt:lpstr>
      <vt:lpstr>Presentazione standard di PowerPoint</vt:lpstr>
      <vt:lpstr> la stimolazione del recettore P2X7 determina il rilascio di vescicole contenenti IL1b </vt:lpstr>
      <vt:lpstr>Interleuchina 1</vt:lpstr>
      <vt:lpstr>Presentazione standard di PowerPoint</vt:lpstr>
      <vt:lpstr>Citochine proinfiammatorie</vt:lpstr>
      <vt:lpstr>Citochine proinfiammatorie</vt:lpstr>
      <vt:lpstr>Interferoni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Patologia</cp:lastModifiedBy>
  <cp:revision>9</cp:revision>
  <dcterms:created xsi:type="dcterms:W3CDTF">2015-03-16T15:15:25Z</dcterms:created>
  <dcterms:modified xsi:type="dcterms:W3CDTF">2020-03-20T14:38:55Z</dcterms:modified>
</cp:coreProperties>
</file>