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91E17-6190-4744-83F7-87869CE04996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3F1C-D5C1-4EB9-BA69-5A452ECB39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75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9CBED-7D68-48AE-9FE8-E1039C75E1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505EA5-8000-4173-80D4-287DC5EC3ACA}" type="slidenum">
              <a:rPr lang="it-IT" smtClean="0"/>
              <a:pPr eaLnBrk="1" hangingPunct="1"/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843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5DEFF08-2781-4F81-A40B-C95FEE883AF3}" type="slidenum">
              <a:rPr lang="it-IT" smtClean="0"/>
              <a:pPr eaLnBrk="1" hangingPunct="1"/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4775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19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5D7D399-68F4-43C9-9A40-E318AFFD54E7}" type="slidenum">
              <a:rPr lang="it-IT" smtClean="0"/>
              <a:pPr eaLnBrk="1" hangingPunct="1"/>
              <a:t>16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95160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7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5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78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274639"/>
            <a:ext cx="10987617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69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40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26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08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75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63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78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3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1482-BC21-4682-A726-319FF30DC618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3F8-96B0-4B2B-85E6-C448B786C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54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Toll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smtClean="0"/>
              <a:t>receptors </a:t>
            </a:r>
            <a:r>
              <a:rPr lang="it-IT" dirty="0" smtClean="0"/>
              <a:t>e </a:t>
            </a:r>
            <a:r>
              <a:rPr lang="it-IT" dirty="0" err="1" smtClean="0"/>
              <a:t>DAMPs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Legame e riconoscimento del </a:t>
            </a:r>
            <a:r>
              <a:rPr lang="it-IT" sz="4000" dirty="0" err="1"/>
              <a:t>lipopolisaccaride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828802"/>
            <a:ext cx="8229600" cy="502919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CD14 pur essendo legato alla membrana plasmatica non la attraversa ed è quindi incapace di trasmettere segnali all’interno della cellula.</a:t>
            </a:r>
          </a:p>
          <a:p>
            <a:r>
              <a:rPr lang="it-IT" dirty="0" smtClean="0"/>
              <a:t> In realtà la funzione del CD14 è  quella di traghettare l’LPS al vero e proprio recettore per  l’LPS l’insieme del TLR4 e dalla proteina MD2 .</a:t>
            </a:r>
          </a:p>
          <a:p>
            <a:endParaRPr lang="it-IT" dirty="0" smtClean="0"/>
          </a:p>
          <a:p>
            <a:r>
              <a:rPr lang="it-IT" dirty="0" smtClean="0"/>
              <a:t> CD14 sembra essere in grado di riconoscere anche altri componenti batterici e di presentarli al TLR2.</a:t>
            </a:r>
          </a:p>
          <a:p>
            <a:endParaRPr lang="it-IT" dirty="0" smtClean="0"/>
          </a:p>
          <a:p>
            <a:r>
              <a:rPr lang="it-IT" dirty="0" smtClean="0"/>
              <a:t>E’ stata, inoltre, isolata una forma solubile del CD14 che avrebbe lo scopo di traghettare l’LPS alle cellule mancanti della forma di membrana quali ad esempio quelle endoteliali od epiteliali.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88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4" y="1081089"/>
            <a:ext cx="58578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76120" y="2362200"/>
            <a:ext cx="15240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Vie di segnale attivate dai </a:t>
            </a:r>
            <a:r>
              <a:rPr lang="it-IT" dirty="0" err="1"/>
              <a:t>Toll</a:t>
            </a:r>
            <a:r>
              <a:rPr lang="it-IT" dirty="0"/>
              <a:t> </a:t>
            </a:r>
            <a:r>
              <a:rPr lang="it-IT" dirty="0" err="1"/>
              <a:t>like</a:t>
            </a:r>
            <a:r>
              <a:rPr lang="it-IT" dirty="0"/>
              <a:t> </a:t>
            </a:r>
            <a:r>
              <a:rPr lang="it-IT" dirty="0" err="1"/>
              <a:t>receptors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828802"/>
            <a:ext cx="8229600" cy="5029199"/>
          </a:xfrm>
        </p:spPr>
        <p:txBody>
          <a:bodyPr>
            <a:normAutofit/>
          </a:bodyPr>
          <a:lstStyle/>
          <a:p>
            <a:r>
              <a:rPr lang="it-IT" dirty="0" smtClean="0"/>
              <a:t> Una volta legato l’LPS il recettore TLR4 </a:t>
            </a:r>
            <a:r>
              <a:rPr lang="it-IT" dirty="0" err="1" smtClean="0"/>
              <a:t>dimerizza</a:t>
            </a:r>
            <a:r>
              <a:rPr lang="it-IT" dirty="0" smtClean="0"/>
              <a:t> ed può attivare due diverse vie di segnale.</a:t>
            </a:r>
          </a:p>
          <a:p>
            <a:endParaRPr lang="it-IT" dirty="0" smtClean="0"/>
          </a:p>
          <a:p>
            <a:r>
              <a:rPr lang="it-IT" dirty="0" smtClean="0"/>
              <a:t> La prima via di segnale è comune a quasi tutti i TLR e anche ai recettori della famiglia dell’IL1R che con i recettori </a:t>
            </a:r>
            <a:r>
              <a:rPr lang="it-IT" dirty="0" err="1" smtClean="0"/>
              <a:t>Toll</a:t>
            </a:r>
            <a:r>
              <a:rPr lang="it-IT" dirty="0" smtClean="0"/>
              <a:t> condividono il dominio TIR ( </a:t>
            </a:r>
            <a:r>
              <a:rPr lang="it-IT" dirty="0" err="1" smtClean="0"/>
              <a:t>Toll-</a:t>
            </a:r>
            <a:r>
              <a:rPr lang="it-IT" dirty="0" smtClean="0"/>
              <a:t> IL1 </a:t>
            </a:r>
            <a:r>
              <a:rPr lang="it-IT" dirty="0" err="1" smtClean="0"/>
              <a:t>Receptor</a:t>
            </a:r>
            <a:r>
              <a:rPr lang="it-IT" dirty="0" smtClean="0"/>
              <a:t>  domain).</a:t>
            </a:r>
          </a:p>
          <a:p>
            <a:endParaRPr lang="it-IT" dirty="0" smtClean="0"/>
          </a:p>
          <a:p>
            <a:r>
              <a:rPr lang="it-IT" dirty="0" smtClean="0"/>
              <a:t>Questa via di segnale utilizza come adattatore la proteina Myd88 ed è responsabile della così detta attivazione precoce del fattore </a:t>
            </a:r>
            <a:r>
              <a:rPr lang="it-IT" dirty="0" err="1" smtClean="0"/>
              <a:t>trascrizionale</a:t>
            </a:r>
            <a:r>
              <a:rPr lang="it-IT" dirty="0" smtClean="0"/>
              <a:t> </a:t>
            </a:r>
            <a:r>
              <a:rPr lang="it-IT" dirty="0" err="1" smtClean="0"/>
              <a:t>NF-kB</a:t>
            </a:r>
            <a:r>
              <a:rPr lang="it-IT" dirty="0" smtClean="0"/>
              <a:t>.</a:t>
            </a:r>
          </a:p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5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2" descr="0224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62456" y="241897"/>
            <a:ext cx="9326879" cy="7437879"/>
          </a:xfrm>
        </p:spPr>
      </p:pic>
    </p:spTree>
    <p:extLst>
      <p:ext uri="{BB962C8B-B14F-4D97-AF65-F5344CB8AC3E}">
        <p14:creationId xmlns:p14="http://schemas.microsoft.com/office/powerpoint/2010/main" val="1028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Geni attivati dai TLR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544" y="1837808"/>
            <a:ext cx="8229600" cy="502919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 Le vie di segnale di NF-KB attivate dai TLR portano alla produzione di una serie di molecole pro-infiammatorie  come le interleuchine 1</a:t>
            </a:r>
            <a:r>
              <a:rPr lang="el-GR" dirty="0" smtClean="0"/>
              <a:t>β</a:t>
            </a:r>
            <a:r>
              <a:rPr lang="it-IT" dirty="0" smtClean="0"/>
              <a:t> e 12, il TNF</a:t>
            </a:r>
            <a:r>
              <a:rPr lang="el-GR" dirty="0" smtClean="0"/>
              <a:t>α</a:t>
            </a:r>
            <a:r>
              <a:rPr lang="it-IT" dirty="0" smtClean="0"/>
              <a:t>  ma anche la </a:t>
            </a:r>
            <a:r>
              <a:rPr lang="it-IT" dirty="0" err="1" smtClean="0"/>
              <a:t>chemochina</a:t>
            </a:r>
            <a:r>
              <a:rPr lang="it-IT" dirty="0" smtClean="0"/>
              <a:t> CXCL8 (IL-8), che è responsabile dell’attrazione al sito infiammatorio dei neutrofili.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Attivano sia la risposta immunitaria innata che quella </a:t>
            </a:r>
            <a:r>
              <a:rPr lang="it-IT" dirty="0" err="1" smtClean="0"/>
              <a:t>cellulo</a:t>
            </a:r>
            <a:r>
              <a:rPr lang="it-IT" dirty="0"/>
              <a:t>-</a:t>
            </a:r>
            <a:r>
              <a:rPr lang="it-IT" dirty="0" smtClean="0"/>
              <a:t>mediata.</a:t>
            </a:r>
          </a:p>
          <a:p>
            <a:endParaRPr lang="it-IT" dirty="0" smtClean="0"/>
          </a:p>
          <a:p>
            <a:r>
              <a:rPr lang="it-IT" dirty="0" smtClean="0"/>
              <a:t>Sulle cellule dendritiche l’attivazione dei TLR porta all’espressione di molecole co-</a:t>
            </a:r>
            <a:r>
              <a:rPr lang="it-IT" dirty="0" err="1" smtClean="0"/>
              <a:t>stimolatorie</a:t>
            </a:r>
            <a:r>
              <a:rPr lang="it-IT" dirty="0" smtClean="0"/>
              <a:t> come CD80 e CD86 che sono importanti nell’attivazione delle cellule T CD4+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0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Vie di segnale attivate dai </a:t>
            </a:r>
            <a:r>
              <a:rPr lang="it-IT" sz="3600" dirty="0" err="1"/>
              <a:t>Toll</a:t>
            </a:r>
            <a:r>
              <a:rPr lang="it-IT" sz="3600" dirty="0"/>
              <a:t> </a:t>
            </a:r>
            <a:r>
              <a:rPr lang="it-IT" sz="3600" dirty="0" err="1"/>
              <a:t>like</a:t>
            </a:r>
            <a:r>
              <a:rPr lang="it-IT" sz="3600" dirty="0"/>
              <a:t> </a:t>
            </a:r>
            <a:r>
              <a:rPr lang="it-IT" sz="3600" dirty="0" err="1"/>
              <a:t>receptors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6120" y="1429913"/>
            <a:ext cx="8229600" cy="502919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 Anche in assenza dei geni per Myd88 e Mal può essere però attivata una via di segnale che porta ad un attivazione tardiva di </a:t>
            </a:r>
            <a:r>
              <a:rPr lang="it-IT" dirty="0" err="1" smtClean="0"/>
              <a:t>NF-kB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 Questa via è anche responsabile della produzione dell’INF-</a:t>
            </a:r>
            <a:r>
              <a:rPr lang="el-GR" dirty="0" smtClean="0"/>
              <a:t>β</a:t>
            </a:r>
            <a:r>
              <a:rPr lang="it-IT" dirty="0" smtClean="0"/>
              <a:t> dovuta all’LPS</a:t>
            </a:r>
          </a:p>
          <a:p>
            <a:endParaRPr lang="it-IT" dirty="0" smtClean="0"/>
          </a:p>
          <a:p>
            <a:r>
              <a:rPr lang="it-IT" dirty="0" smtClean="0"/>
              <a:t> L’attivazione della via tardiva è dovuta agli adattatori TRAM e TRIF. </a:t>
            </a:r>
          </a:p>
          <a:p>
            <a:endParaRPr lang="it-IT" dirty="0" smtClean="0"/>
          </a:p>
          <a:p>
            <a:r>
              <a:rPr lang="it-IT" dirty="0" smtClean="0"/>
              <a:t>Si ha comunque attivazione di IRAK e TRAF-6 e quindi infine di NF-</a:t>
            </a:r>
            <a:r>
              <a:rPr lang="it-IT" dirty="0" err="1" smtClean="0"/>
              <a:t>kB</a:t>
            </a:r>
            <a:r>
              <a:rPr lang="it-IT" dirty="0" smtClean="0"/>
              <a:t>, ma anche di un altro fattore </a:t>
            </a:r>
            <a:r>
              <a:rPr lang="it-IT" dirty="0" err="1" smtClean="0"/>
              <a:t>trascrizionale</a:t>
            </a:r>
            <a:r>
              <a:rPr lang="it-IT" dirty="0" smtClean="0"/>
              <a:t> IRF3 che media la produzione di INF-</a:t>
            </a:r>
            <a:r>
              <a:rPr lang="el-GR" dirty="0" smtClean="0"/>
              <a:t>β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3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60100" t="3878" b="13374"/>
          <a:stretch/>
        </p:blipFill>
        <p:spPr>
          <a:xfrm>
            <a:off x="3640299" y="176627"/>
            <a:ext cx="3802052" cy="66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95435_0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4" y="433389"/>
            <a:ext cx="8916987" cy="5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528" y="47667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https://www.youtube.com/watch?v=iVMIZy-Y3f8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42770" y="162880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https://www.youtube.com/watch?v=d0fgMaQfAQw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836713"/>
            <a:ext cx="7162800" cy="53435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16517" y="190382"/>
            <a:ext cx="906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 DAMP: </a:t>
            </a:r>
            <a:r>
              <a:rPr lang="en-US" sz="3600" dirty="0"/>
              <a:t>damage</a:t>
            </a:r>
            <a:r>
              <a:rPr lang="it-IT" sz="3600" dirty="0"/>
              <a:t> </a:t>
            </a:r>
            <a:r>
              <a:rPr lang="en-US" sz="3600" dirty="0"/>
              <a:t>associated molecular patterns</a:t>
            </a:r>
          </a:p>
        </p:txBody>
      </p:sp>
    </p:spTree>
    <p:extLst>
      <p:ext uri="{BB962C8B-B14F-4D97-AF65-F5344CB8AC3E}">
        <p14:creationId xmlns:p14="http://schemas.microsoft.com/office/powerpoint/2010/main" val="13354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-111224"/>
            <a:ext cx="8229600" cy="1524000"/>
          </a:xfrm>
        </p:spPr>
        <p:txBody>
          <a:bodyPr>
            <a:normAutofit/>
          </a:bodyPr>
          <a:lstStyle/>
          <a:p>
            <a:r>
              <a:rPr lang="it-IT" dirty="0"/>
              <a:t>Il </a:t>
            </a:r>
            <a:r>
              <a:rPr lang="it-IT" dirty="0" err="1"/>
              <a:t>lipopolisaccaride</a:t>
            </a:r>
            <a:r>
              <a:rPr lang="it-IT" dirty="0"/>
              <a:t> LPS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2600" y="1772816"/>
            <a:ext cx="8534400" cy="501317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E’ un importante componete della parete dei batteri GRAM-</a:t>
            </a:r>
          </a:p>
          <a:p>
            <a:r>
              <a:rPr lang="it-IT" dirty="0" smtClean="0"/>
              <a:t>E’ anche noto come pirogeno esogeno perché in grado di determinare la produzione da parte delle cellule del sistema immunitario delle citochine responsabili dell’insorgenza della febbre: IL1</a:t>
            </a:r>
            <a:r>
              <a:rPr lang="el-GR" dirty="0"/>
              <a:t>β</a:t>
            </a:r>
            <a:r>
              <a:rPr lang="it-IT" dirty="0" smtClean="0"/>
              <a:t> e TNF anche note come pirogeni endogeni.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Un aumento elevato in circolo di LPS può inoltre causare lo shock settico, a causa della produzione molto elevata di IL1</a:t>
            </a:r>
            <a:r>
              <a:rPr lang="el-GR" dirty="0"/>
              <a:t>β</a:t>
            </a:r>
            <a:r>
              <a:rPr lang="it-IT" dirty="0" smtClean="0"/>
              <a:t> e TNF.</a:t>
            </a:r>
            <a:endParaRPr lang="it-IT" dirty="0"/>
          </a:p>
          <a:p>
            <a:r>
              <a:rPr lang="it-IT" dirty="0" smtClean="0"/>
              <a:t>Di shock settico muoiono ancora il 40 % dei pazienti  critici, tanto che la sepsi severa è  ad oggi la tredicesima causa di morte negli Stati Uniti</a:t>
            </a:r>
            <a:endParaRPr lang="it-IT" dirty="0"/>
          </a:p>
          <a:p>
            <a:r>
              <a:rPr lang="it-IT" dirty="0" smtClean="0"/>
              <a:t>Non esiste una valida cura per lo shock settico</a:t>
            </a:r>
          </a:p>
        </p:txBody>
      </p:sp>
    </p:spTree>
    <p:extLst>
      <p:ext uri="{BB962C8B-B14F-4D97-AF65-F5344CB8AC3E}">
        <p14:creationId xmlns:p14="http://schemas.microsoft.com/office/powerpoint/2010/main" val="31572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-4251"/>
            <a:ext cx="8229600" cy="1524000"/>
          </a:xfrm>
        </p:spPr>
        <p:txBody>
          <a:bodyPr>
            <a:normAutofit/>
          </a:bodyPr>
          <a:lstStyle/>
          <a:p>
            <a:r>
              <a:rPr lang="it-IT" sz="4000" dirty="0"/>
              <a:t>Una classe particolare di recettori per i PAMPS: </a:t>
            </a:r>
            <a:r>
              <a:rPr lang="it-IT" sz="4000" dirty="0" err="1"/>
              <a:t>Toll</a:t>
            </a:r>
            <a:r>
              <a:rPr lang="it-IT" sz="4000" dirty="0"/>
              <a:t> </a:t>
            </a:r>
            <a:r>
              <a:rPr lang="it-IT" sz="4000" dirty="0" err="1"/>
              <a:t>like</a:t>
            </a:r>
            <a:r>
              <a:rPr lang="it-IT" sz="4000" dirty="0"/>
              <a:t> </a:t>
            </a:r>
            <a:r>
              <a:rPr lang="it-IT" sz="4000" dirty="0" err="1"/>
              <a:t>receptors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1772816"/>
            <a:ext cx="8583488" cy="485658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Toll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receptors</a:t>
            </a:r>
            <a:r>
              <a:rPr lang="it-IT" dirty="0" smtClean="0"/>
              <a:t> sono una classe di PRR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Il legame tra </a:t>
            </a:r>
            <a:r>
              <a:rPr lang="it-IT" dirty="0" err="1" smtClean="0"/>
              <a:t>TLRs</a:t>
            </a:r>
            <a:r>
              <a:rPr lang="it-IT" dirty="0" smtClean="0"/>
              <a:t> e  i PAMPS che riconoscono indica la presenza di un’infezione iniziando una cascata di segnali che porta alla rimozione del microorganismo </a:t>
            </a:r>
          </a:p>
          <a:p>
            <a:endParaRPr lang="it-IT" dirty="0" smtClean="0"/>
          </a:p>
          <a:p>
            <a:r>
              <a:rPr lang="it-IT" dirty="0" smtClean="0"/>
              <a:t> I TLR sono una famiglia di proteine </a:t>
            </a:r>
            <a:r>
              <a:rPr lang="it-IT" dirty="0" err="1" smtClean="0"/>
              <a:t>transmembrana</a:t>
            </a:r>
            <a:r>
              <a:rPr lang="it-IT" dirty="0" smtClean="0"/>
              <a:t> scoperta nel 1997 </a:t>
            </a:r>
          </a:p>
          <a:p>
            <a:r>
              <a:rPr lang="it-IT" dirty="0" smtClean="0"/>
              <a:t>Sono strutturalmente connessi al </a:t>
            </a:r>
            <a:r>
              <a:rPr lang="it-IT" dirty="0" err="1" smtClean="0"/>
              <a:t>Toll</a:t>
            </a:r>
            <a:r>
              <a:rPr lang="it-IT" dirty="0" smtClean="0"/>
              <a:t> di </a:t>
            </a:r>
            <a:r>
              <a:rPr lang="it-IT" dirty="0" err="1" smtClean="0"/>
              <a:t>Drosophila</a:t>
            </a:r>
            <a:r>
              <a:rPr lang="it-IT" dirty="0" smtClean="0"/>
              <a:t>  ed al recettore dell’IL- 1 </a:t>
            </a:r>
          </a:p>
          <a:p>
            <a:r>
              <a:rPr lang="it-IT" dirty="0" smtClean="0"/>
              <a:t> Nell’uomo sono stati identificati 10 diversi TLRS: </a:t>
            </a:r>
            <a:r>
              <a:rPr lang="it-IT" dirty="0" smtClean="0"/>
              <a:t>TLR1—TLR </a:t>
            </a:r>
            <a:r>
              <a:rPr lang="it-IT" dirty="0" smtClean="0"/>
              <a:t>10 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735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1709928" y="1538211"/>
            <a:ext cx="7577037" cy="39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-27384"/>
            <a:ext cx="8229600" cy="1524000"/>
          </a:xfrm>
        </p:spPr>
        <p:txBody>
          <a:bodyPr>
            <a:normAutofit/>
          </a:bodyPr>
          <a:lstStyle/>
          <a:p>
            <a:r>
              <a:rPr lang="it-IT" sz="4000" dirty="0"/>
              <a:t>Recettori TLR coinvolti nel riconoscimento di strutture batteriche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3303" y="1700809"/>
            <a:ext cx="8229600" cy="5029199"/>
          </a:xfrm>
        </p:spPr>
        <p:txBody>
          <a:bodyPr>
            <a:normAutofit/>
          </a:bodyPr>
          <a:lstStyle/>
          <a:p>
            <a:r>
              <a:rPr lang="it-IT" dirty="0" smtClean="0"/>
              <a:t>Il recettore TLR4 è responsabile del riconoscimento del </a:t>
            </a:r>
            <a:r>
              <a:rPr lang="it-IT" dirty="0" err="1" smtClean="0"/>
              <a:t>lipopolisaccaride</a:t>
            </a:r>
            <a:r>
              <a:rPr lang="it-IT" dirty="0" smtClean="0"/>
              <a:t> batterico LPS di vari </a:t>
            </a:r>
            <a:r>
              <a:rPr lang="it-IT" dirty="0" err="1" smtClean="0"/>
              <a:t>Gram</a:t>
            </a:r>
            <a:r>
              <a:rPr lang="it-IT" dirty="0" smtClean="0"/>
              <a:t> negativi</a:t>
            </a:r>
          </a:p>
          <a:p>
            <a:r>
              <a:rPr lang="it-IT" dirty="0" smtClean="0"/>
              <a:t>Il recettore TLR2 è invece responsabile del riconoscimento di un ampia serie di prodotti batterici:</a:t>
            </a:r>
          </a:p>
          <a:p>
            <a:r>
              <a:rPr lang="it-IT" sz="1800" dirty="0"/>
              <a:t>Lipoproteine/</a:t>
            </a:r>
            <a:r>
              <a:rPr lang="it-IT" sz="1800" dirty="0" err="1"/>
              <a:t>lipopeptidi</a:t>
            </a:r>
            <a:endParaRPr lang="it-IT" sz="1800" dirty="0"/>
          </a:p>
          <a:p>
            <a:r>
              <a:rPr lang="it-IT" sz="1800" dirty="0"/>
              <a:t> </a:t>
            </a:r>
            <a:r>
              <a:rPr lang="it-IT" sz="1800" dirty="0" err="1"/>
              <a:t>lipoarabinomannano</a:t>
            </a:r>
            <a:r>
              <a:rPr lang="it-IT" sz="1800" dirty="0"/>
              <a:t> (micobatteri)</a:t>
            </a:r>
          </a:p>
          <a:p>
            <a:r>
              <a:rPr lang="it-IT" sz="1800" dirty="0" err="1"/>
              <a:t>Glicosilfosfatidilinositolo</a:t>
            </a:r>
            <a:r>
              <a:rPr lang="it-IT" sz="1800" dirty="0"/>
              <a:t> (</a:t>
            </a:r>
            <a:r>
              <a:rPr lang="it-IT" sz="1800" dirty="0" err="1"/>
              <a:t>trypanosoma</a:t>
            </a:r>
            <a:r>
              <a:rPr lang="it-IT" sz="1800" dirty="0"/>
              <a:t> </a:t>
            </a:r>
            <a:r>
              <a:rPr lang="it-IT" sz="1800" dirty="0" err="1"/>
              <a:t>cruzi</a:t>
            </a:r>
            <a:r>
              <a:rPr lang="it-IT" sz="1800" dirty="0"/>
              <a:t>)</a:t>
            </a:r>
          </a:p>
          <a:p>
            <a:r>
              <a:rPr lang="it-IT" sz="1800" dirty="0" err="1"/>
              <a:t>Modulina</a:t>
            </a:r>
            <a:r>
              <a:rPr lang="it-IT" sz="1800" dirty="0"/>
              <a:t> (</a:t>
            </a:r>
            <a:r>
              <a:rPr lang="it-IT" sz="1800" dirty="0" err="1"/>
              <a:t>Staphylococcus</a:t>
            </a:r>
            <a:r>
              <a:rPr lang="it-IT" sz="1800" dirty="0"/>
              <a:t> </a:t>
            </a:r>
            <a:r>
              <a:rPr lang="it-IT" sz="1800" dirty="0" err="1"/>
              <a:t>epidermidis</a:t>
            </a:r>
            <a:r>
              <a:rPr lang="it-IT" sz="1800" dirty="0"/>
              <a:t>)</a:t>
            </a:r>
          </a:p>
          <a:p>
            <a:r>
              <a:rPr lang="it-IT" sz="1800" dirty="0" err="1"/>
              <a:t>Zymosan</a:t>
            </a:r>
            <a:r>
              <a:rPr lang="it-IT" sz="1800" dirty="0"/>
              <a:t> (funghi)</a:t>
            </a:r>
          </a:p>
          <a:p>
            <a:r>
              <a:rPr lang="it-IT" sz="1800" dirty="0"/>
              <a:t>Glicolipidi (treponema </a:t>
            </a:r>
            <a:r>
              <a:rPr lang="it-IT" sz="1800" dirty="0" err="1"/>
              <a:t>maltophilum</a:t>
            </a:r>
            <a:r>
              <a:rPr lang="it-IT" sz="1800" dirty="0"/>
              <a:t>)</a:t>
            </a:r>
          </a:p>
          <a:p>
            <a:r>
              <a:rPr lang="it-IT" sz="1800" dirty="0"/>
              <a:t> LPS atipici da </a:t>
            </a:r>
            <a:r>
              <a:rPr lang="it-IT" sz="1800" dirty="0" err="1"/>
              <a:t>gram</a:t>
            </a:r>
            <a:r>
              <a:rPr lang="it-IT" sz="1800" dirty="0"/>
              <a:t> negativi non enterici come </a:t>
            </a:r>
            <a:r>
              <a:rPr lang="it-IT" sz="1800" dirty="0" err="1"/>
              <a:t>leptospira</a:t>
            </a:r>
            <a:r>
              <a:rPr lang="it-IT" sz="1800" dirty="0"/>
              <a:t> </a:t>
            </a:r>
            <a:r>
              <a:rPr lang="it-IT" sz="1800" dirty="0" err="1"/>
              <a:t>interrogans</a:t>
            </a:r>
            <a:r>
              <a:rPr lang="it-IT" sz="1800" dirty="0"/>
              <a:t>, </a:t>
            </a:r>
            <a:r>
              <a:rPr lang="it-IT" sz="1800" dirty="0" err="1"/>
              <a:t>Porphyromonas</a:t>
            </a:r>
            <a:r>
              <a:rPr lang="it-IT" sz="1800" dirty="0"/>
              <a:t> </a:t>
            </a:r>
            <a:r>
              <a:rPr lang="it-IT" sz="1800" dirty="0" err="1"/>
              <a:t>gingivalis</a:t>
            </a:r>
            <a:r>
              <a:rPr lang="it-IT" sz="1800" dirty="0"/>
              <a:t>, </a:t>
            </a:r>
            <a:r>
              <a:rPr lang="it-IT" sz="1800" dirty="0" err="1"/>
              <a:t>Helicobacter</a:t>
            </a:r>
            <a:r>
              <a:rPr lang="it-IT" sz="1800" dirty="0"/>
              <a:t> </a:t>
            </a:r>
            <a:r>
              <a:rPr lang="it-IT" sz="1800" dirty="0" err="1"/>
              <a:t>pylori</a:t>
            </a:r>
            <a:r>
              <a:rPr lang="it-IT" sz="18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1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-27384"/>
            <a:ext cx="8229600" cy="1524000"/>
          </a:xfrm>
        </p:spPr>
        <p:txBody>
          <a:bodyPr>
            <a:normAutofit/>
          </a:bodyPr>
          <a:lstStyle/>
          <a:p>
            <a:r>
              <a:rPr lang="it-IT" sz="4000" dirty="0"/>
              <a:t>Recettori TLR coinvolti nel riconoscimento di strutture batteriche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752602"/>
            <a:ext cx="8229600" cy="502919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recettore TLR2 può </a:t>
            </a:r>
            <a:r>
              <a:rPr lang="it-IT" dirty="0" err="1" smtClean="0"/>
              <a:t>eteropolimerizzare</a:t>
            </a:r>
            <a:r>
              <a:rPr lang="it-IT" dirty="0" smtClean="0"/>
              <a:t> con I recettori TLR1 e TLR6.</a:t>
            </a:r>
          </a:p>
          <a:p>
            <a:endParaRPr lang="it-IT" dirty="0" smtClean="0"/>
          </a:p>
          <a:p>
            <a:r>
              <a:rPr lang="it-IT" dirty="0" smtClean="0"/>
              <a:t>Il dimero TLR2/TLR6 è specializzato nel riconoscimento dei </a:t>
            </a:r>
            <a:r>
              <a:rPr lang="it-IT" dirty="0" err="1" smtClean="0"/>
              <a:t>diacil-</a:t>
            </a:r>
            <a:r>
              <a:rPr lang="it-IT" dirty="0" smtClean="0"/>
              <a:t> </a:t>
            </a:r>
            <a:r>
              <a:rPr lang="it-IT" dirty="0" err="1" smtClean="0"/>
              <a:t>lipopeptidi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dimero TLR2/TLR1 riconosce invece i </a:t>
            </a:r>
            <a:r>
              <a:rPr lang="it-IT" dirty="0" err="1" smtClean="0"/>
              <a:t>triacil-lipopeptidi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Il recettore TLR5 riconosce la </a:t>
            </a:r>
            <a:r>
              <a:rPr lang="it-IT" dirty="0" err="1" smtClean="0"/>
              <a:t>flagellina</a:t>
            </a:r>
            <a:r>
              <a:rPr lang="it-IT" dirty="0" smtClean="0"/>
              <a:t>  una proteina dei flagelli batterici.</a:t>
            </a:r>
          </a:p>
          <a:p>
            <a:pPr marL="0" indent="0">
              <a:buNone/>
            </a:pPr>
            <a:r>
              <a:rPr lang="it-IT" dirty="0" smtClean="0"/>
              <a:t>TLR5 è implicato principalmente nel riconoscimento batterico al livello delle mucose. Infatti è espresso dalle cellule epiteliali intestinali e polmonari.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51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524000"/>
          </a:xfrm>
        </p:spPr>
        <p:txBody>
          <a:bodyPr>
            <a:normAutofit/>
          </a:bodyPr>
          <a:lstStyle/>
          <a:p>
            <a:r>
              <a:rPr lang="it-IT" sz="4000" dirty="0"/>
              <a:t>Recettori TLR coinvolti nel riconoscimento virali e batteriche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9552" y="1676400"/>
            <a:ext cx="8229600" cy="5029199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Il TLR9 riconosce le isole </a:t>
            </a:r>
            <a:r>
              <a:rPr lang="it-IT" dirty="0" err="1" smtClean="0"/>
              <a:t>CpG</a:t>
            </a:r>
            <a:r>
              <a:rPr lang="it-IT" dirty="0" smtClean="0"/>
              <a:t> non metilate presenti nel DNA sia virale che batterico.</a:t>
            </a:r>
          </a:p>
          <a:p>
            <a:r>
              <a:rPr lang="it-IT" dirty="0" smtClean="0"/>
              <a:t> i TLR 7 ed 8 riconoscono RNA virali a singola elica.</a:t>
            </a:r>
          </a:p>
          <a:p>
            <a:r>
              <a:rPr lang="it-IT" dirty="0" smtClean="0"/>
              <a:t>Mentre il TLR3 riconosce RNA virali a doppio filamento.</a:t>
            </a:r>
          </a:p>
          <a:p>
            <a:r>
              <a:rPr lang="it-IT" dirty="0" smtClean="0"/>
              <a:t>Tutti questi </a:t>
            </a:r>
            <a:r>
              <a:rPr lang="it-IT" dirty="0" err="1" smtClean="0"/>
              <a:t>Toll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receptors</a:t>
            </a:r>
            <a:r>
              <a:rPr lang="it-IT" dirty="0" smtClean="0"/>
              <a:t> si trovano sulla parete del </a:t>
            </a:r>
            <a:r>
              <a:rPr lang="it-IT" dirty="0" err="1" smtClean="0"/>
              <a:t>fagolisosoma</a:t>
            </a:r>
            <a:r>
              <a:rPr lang="it-IT" dirty="0" smtClean="0"/>
              <a:t> dove avviene la degradazione batterica e virale.</a:t>
            </a:r>
          </a:p>
          <a:p>
            <a:endParaRPr lang="it-IT" dirty="0" smtClean="0"/>
          </a:p>
          <a:p>
            <a:r>
              <a:rPr lang="it-IT" dirty="0" smtClean="0"/>
              <a:t>Il sito di riconoscimento e legame del PAMP è rivolto all’interno del lume del </a:t>
            </a:r>
            <a:r>
              <a:rPr lang="it-IT" dirty="0" err="1" smtClean="0"/>
              <a:t>fagolisosoma</a:t>
            </a:r>
            <a:r>
              <a:rPr lang="it-IT" dirty="0" smtClean="0"/>
              <a:t> mentre il dominio di trasduzione del segnale sporge verso il </a:t>
            </a:r>
            <a:r>
              <a:rPr lang="it-IT" dirty="0" err="1" smtClean="0"/>
              <a:t>citosol</a:t>
            </a:r>
            <a:r>
              <a:rPr lang="it-IT" dirty="0" smtClean="0"/>
              <a:t> attivando le vie di segnale comuni a tutti i TLR.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2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09" y="3364778"/>
            <a:ext cx="4003777" cy="3022671"/>
          </a:xfrm>
          <a:prstGeom prst="rect">
            <a:avLst/>
          </a:prstGeom>
        </p:spPr>
      </p:pic>
      <p:pic>
        <p:nvPicPr>
          <p:cNvPr id="5" name="Segnaposto contenuto 2" descr="022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58377" y="92625"/>
            <a:ext cx="5373943" cy="74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Legame e riconoscimento del </a:t>
            </a:r>
            <a:r>
              <a:rPr lang="it-IT" sz="4000" dirty="0" err="1"/>
              <a:t>lipopolisaccaride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4229" y="1828802"/>
            <a:ext cx="8229600" cy="502919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Lo studio  degli effetti dell’ LPS ha portato all’identificazione di varie molecole in grado di legarlo e veicolarlo al TLR4.</a:t>
            </a:r>
          </a:p>
          <a:p>
            <a:endParaRPr lang="it-IT" dirty="0" smtClean="0"/>
          </a:p>
          <a:p>
            <a:r>
              <a:rPr lang="it-IT" dirty="0" smtClean="0"/>
              <a:t> L’LPS in circolo è legato dalla </a:t>
            </a:r>
            <a:r>
              <a:rPr lang="it-IT" dirty="0" err="1" smtClean="0"/>
              <a:t>lipopolisaccaride</a:t>
            </a:r>
            <a:r>
              <a:rPr lang="it-IT" dirty="0" smtClean="0"/>
              <a:t> </a:t>
            </a:r>
            <a:r>
              <a:rPr lang="it-IT" dirty="0" err="1" smtClean="0"/>
              <a:t>binding</a:t>
            </a:r>
            <a:r>
              <a:rPr lang="it-IT" dirty="0" smtClean="0"/>
              <a:t> </a:t>
            </a:r>
            <a:r>
              <a:rPr lang="it-IT" dirty="0" err="1" smtClean="0"/>
              <a:t>protein</a:t>
            </a:r>
            <a:r>
              <a:rPr lang="it-IT" dirty="0" smtClean="0"/>
              <a:t> LBP.</a:t>
            </a:r>
          </a:p>
          <a:p>
            <a:endParaRPr lang="it-IT" dirty="0" smtClean="0"/>
          </a:p>
          <a:p>
            <a:r>
              <a:rPr lang="it-IT" dirty="0" smtClean="0"/>
              <a:t> LBP funge anche da regolatore della tossicità dell’LPS in quanto alte concentrazioni di questa proteina sono in grado di inibire l’attività del </a:t>
            </a:r>
            <a:r>
              <a:rPr lang="it-IT" dirty="0" err="1" smtClean="0"/>
              <a:t>lipopolisaccaride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 La LBP facilita il legame dell’LPS con il CD14, una proteina di membrana che per molto tempo era stata identificata come il recettore  per l’LPS.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869</Words>
  <Application>Microsoft Office PowerPoint</Application>
  <PresentationFormat>Widescreen</PresentationFormat>
  <Paragraphs>83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Tema di Office</vt:lpstr>
      <vt:lpstr>Toll like receptors e DAMPs</vt:lpstr>
      <vt:lpstr>Il lipopolisaccaride LPS </vt:lpstr>
      <vt:lpstr>Una classe particolare di recettori per i PAMPS: Toll like receptors</vt:lpstr>
      <vt:lpstr>Presentazione standard di PowerPoint</vt:lpstr>
      <vt:lpstr>Recettori TLR coinvolti nel riconoscimento di strutture batteriche</vt:lpstr>
      <vt:lpstr>Recettori TLR coinvolti nel riconoscimento di strutture batteriche</vt:lpstr>
      <vt:lpstr>Recettori TLR coinvolti nel riconoscimento virali e batteriche</vt:lpstr>
      <vt:lpstr>Presentazione standard di PowerPoint</vt:lpstr>
      <vt:lpstr>Legame e riconoscimento del lipopolisaccaride</vt:lpstr>
      <vt:lpstr>Legame e riconoscimento del lipopolisaccaride</vt:lpstr>
      <vt:lpstr>Presentazione standard di PowerPoint</vt:lpstr>
      <vt:lpstr>Vie di segnale attivate dai Toll like receptors</vt:lpstr>
      <vt:lpstr>Presentazione standard di PowerPoint</vt:lpstr>
      <vt:lpstr>Geni attivati dai TLR</vt:lpstr>
      <vt:lpstr>Vie di segnale attivate dai Toll like receptors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Patologia</dc:creator>
  <cp:lastModifiedBy>Patologia</cp:lastModifiedBy>
  <cp:revision>12</cp:revision>
  <dcterms:created xsi:type="dcterms:W3CDTF">2020-03-18T07:42:21Z</dcterms:created>
  <dcterms:modified xsi:type="dcterms:W3CDTF">2020-03-20T07:57:04Z</dcterms:modified>
</cp:coreProperties>
</file>