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  <p:sldMasterId id="2147483783" r:id="rId2"/>
  </p:sldMasterIdLst>
  <p:notesMasterIdLst>
    <p:notesMasterId r:id="rId37"/>
  </p:notesMasterIdLst>
  <p:sldIdLst>
    <p:sldId id="257" r:id="rId3"/>
    <p:sldId id="348" r:id="rId4"/>
    <p:sldId id="347" r:id="rId5"/>
    <p:sldId id="389" r:id="rId6"/>
    <p:sldId id="442" r:id="rId7"/>
    <p:sldId id="392" r:id="rId8"/>
    <p:sldId id="393" r:id="rId9"/>
    <p:sldId id="394" r:id="rId10"/>
    <p:sldId id="427" r:id="rId11"/>
    <p:sldId id="428" r:id="rId12"/>
    <p:sldId id="430" r:id="rId13"/>
    <p:sldId id="431" r:id="rId14"/>
    <p:sldId id="433" r:id="rId15"/>
    <p:sldId id="329" r:id="rId16"/>
    <p:sldId id="399" r:id="rId17"/>
    <p:sldId id="328" r:id="rId18"/>
    <p:sldId id="304" r:id="rId19"/>
    <p:sldId id="265" r:id="rId20"/>
    <p:sldId id="266" r:id="rId21"/>
    <p:sldId id="302" r:id="rId22"/>
    <p:sldId id="267" r:id="rId23"/>
    <p:sldId id="303" r:id="rId24"/>
    <p:sldId id="301" r:id="rId25"/>
    <p:sldId id="400" r:id="rId26"/>
    <p:sldId id="401" r:id="rId27"/>
    <p:sldId id="424" r:id="rId28"/>
    <p:sldId id="425" r:id="rId29"/>
    <p:sldId id="403" r:id="rId30"/>
    <p:sldId id="436" r:id="rId31"/>
    <p:sldId id="437" r:id="rId32"/>
    <p:sldId id="435" r:id="rId33"/>
    <p:sldId id="439" r:id="rId34"/>
    <p:sldId id="440" r:id="rId35"/>
    <p:sldId id="441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84" d="100"/>
          <a:sy n="84" d="100"/>
        </p:scale>
        <p:origin x="75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65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183D0-28B1-4CEE-91C9-BA27163D1B83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A50AB-A55E-496D-A2D0-3DA64CC273D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71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A50AB-A55E-496D-A2D0-3DA64CC273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7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2DB2-E75D-44AE-AC2E-1D474E785F5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314B-A239-44B5-A331-B6DEAC16C63B}" type="slidenum">
              <a:rPr lang="en-US" smtClean="0"/>
              <a:t>‹N›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186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2DB2-E75D-44AE-AC2E-1D474E785F5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314B-A239-44B5-A331-B6DEAC16C6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61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2DB2-E75D-44AE-AC2E-1D474E785F5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314B-A239-44B5-A331-B6DEAC16C6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53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2DB2-E75D-44AE-AC2E-1D474E785F5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314B-A239-44B5-A331-B6DEAC16C63B}" type="slidenum">
              <a:rPr lang="en-US" smtClean="0"/>
              <a:t>‹N›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104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2DB2-E75D-44AE-AC2E-1D474E785F5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314B-A239-44B5-A331-B6DEAC16C6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562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2DB2-E75D-44AE-AC2E-1D474E785F5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314B-A239-44B5-A331-B6DEAC16C63B}" type="slidenum">
              <a:rPr lang="en-US" smtClean="0"/>
              <a:t>‹N›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484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2DB2-E75D-44AE-AC2E-1D474E785F5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314B-A239-44B5-A331-B6DEAC16C6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84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2DB2-E75D-44AE-AC2E-1D474E785F5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314B-A239-44B5-A331-B6DEAC16C6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89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2DB2-E75D-44AE-AC2E-1D474E785F5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314B-A239-44B5-A331-B6DEAC16C6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57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2DB2-E75D-44AE-AC2E-1D474E785F5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314B-A239-44B5-A331-B6DEAC16C6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53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C0E12DB2-E75D-44AE-AC2E-1D474E785F5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2EA314B-A239-44B5-A331-B6DEAC16C6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40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2DB2-E75D-44AE-AC2E-1D474E785F5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314B-A239-44B5-A331-B6DEAC16C6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101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2DB2-E75D-44AE-AC2E-1D474E785F5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314B-A239-44B5-A331-B6DEAC16C6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04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2DB2-E75D-44AE-AC2E-1D474E785F5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314B-A239-44B5-A331-B6DEAC16C6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326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2DB2-E75D-44AE-AC2E-1D474E785F5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314B-A239-44B5-A331-B6DEAC16C6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49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2DB2-E75D-44AE-AC2E-1D474E785F5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314B-A239-44B5-A331-B6DEAC16C63B}" type="slidenum">
              <a:rPr lang="en-US" smtClean="0"/>
              <a:t>‹N›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916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2DB2-E75D-44AE-AC2E-1D474E785F5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314B-A239-44B5-A331-B6DEAC16C6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58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2DB2-E75D-44AE-AC2E-1D474E785F5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314B-A239-44B5-A331-B6DEAC16C6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04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2DB2-E75D-44AE-AC2E-1D474E785F5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314B-A239-44B5-A331-B6DEAC16C6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71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2DB2-E75D-44AE-AC2E-1D474E785F5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314B-A239-44B5-A331-B6DEAC16C6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80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C0E12DB2-E75D-44AE-AC2E-1D474E785F5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2EA314B-A239-44B5-A331-B6DEAC16C6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7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2DB2-E75D-44AE-AC2E-1D474E785F5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314B-A239-44B5-A331-B6DEAC16C6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61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0E12DB2-E75D-44AE-AC2E-1D474E785F5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2EA314B-A239-44B5-A331-B6DEAC16C63B}" type="slidenum">
              <a:rPr lang="en-US" smtClean="0"/>
              <a:t>‹N›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959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0E12DB2-E75D-44AE-AC2E-1D474E785F59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2EA314B-A239-44B5-A331-B6DEAC16C63B}" type="slidenum">
              <a:rPr lang="en-US" smtClean="0"/>
              <a:t>‹N›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770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elena.adinolfi@unife.it" TargetMode="Externa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67544" y="1844824"/>
            <a:ext cx="8229600" cy="216712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6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Corso di  Immunologia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 Elena Adinolfi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8894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-99392"/>
            <a:ext cx="8229600" cy="152400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Immunità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908720"/>
            <a:ext cx="8534400" cy="4114800"/>
          </a:xfrm>
        </p:spPr>
        <p:txBody>
          <a:bodyPr>
            <a:noAutofit/>
          </a:bodyPr>
          <a:lstStyle/>
          <a:p>
            <a:endParaRPr lang="it-IT" sz="2400" dirty="0" smtClean="0"/>
          </a:p>
          <a:p>
            <a:r>
              <a:rPr lang="it-IT" sz="2400" dirty="0" smtClean="0"/>
              <a:t>Esistono due tipi di immunità :</a:t>
            </a:r>
          </a:p>
          <a:p>
            <a:r>
              <a:rPr lang="it-IT" sz="2400" dirty="0" smtClean="0">
                <a:solidFill>
                  <a:schemeClr val="accent4">
                    <a:lumMod val="75000"/>
                  </a:schemeClr>
                </a:solidFill>
              </a:rPr>
              <a:t>immunità naturale (o innata)</a:t>
            </a:r>
          </a:p>
          <a:p>
            <a:r>
              <a:rPr lang="it-IT" sz="2400" dirty="0" smtClean="0">
                <a:solidFill>
                  <a:schemeClr val="accent4">
                    <a:lumMod val="75000"/>
                  </a:schemeClr>
                </a:solidFill>
              </a:rPr>
              <a:t>immunità acquisita </a:t>
            </a:r>
            <a:r>
              <a:rPr lang="it-IT" sz="2400" dirty="0" smtClean="0"/>
              <a:t>(o specifica)</a:t>
            </a:r>
          </a:p>
          <a:p>
            <a:endParaRPr lang="it-IT" sz="2400" dirty="0" smtClean="0"/>
          </a:p>
          <a:p>
            <a:r>
              <a:rPr lang="it-IT" sz="2400" dirty="0" smtClean="0"/>
              <a:t>L’ IMMUNITA’ NATURALE è costituita da una serie di meccanismi di difesa non specifici, conservati nel corso dell’evoluzione (es. l’uomo condivide i sistemi di difesa degli insetti), presenti fin dalla nascita di un individuo. Questi sono presenti già prima dell’esposizione ai patogeni o agli agenti dannosi e rappresentano la prima vera barriera di difesa dell’organismo.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2760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" y="-381000"/>
            <a:ext cx="8229600" cy="152400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Immunità Specifica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449763"/>
          </a:xfrm>
        </p:spPr>
        <p:txBody>
          <a:bodyPr>
            <a:noAutofit/>
          </a:bodyPr>
          <a:lstStyle/>
          <a:p>
            <a:r>
              <a:rPr lang="it-IT" sz="2400" dirty="0" smtClean="0"/>
              <a:t>Nell</a:t>
            </a:r>
            <a:r>
              <a:rPr lang="it-IT" sz="2400" dirty="0" smtClean="0">
                <a:solidFill>
                  <a:schemeClr val="accent4">
                    <a:lumMod val="75000"/>
                  </a:schemeClr>
                </a:solidFill>
              </a:rPr>
              <a:t>’ IMMUNITA’ SPECIFICA </a:t>
            </a:r>
            <a:r>
              <a:rPr lang="it-IT" sz="2400" dirty="0" smtClean="0"/>
              <a:t>per ogni tipo di stimolo viene innescata una risposta che vale per quello stimolo e non per altri. </a:t>
            </a:r>
          </a:p>
          <a:p>
            <a:endParaRPr lang="it-IT" sz="2400" dirty="0" smtClean="0"/>
          </a:p>
          <a:p>
            <a:r>
              <a:rPr lang="it-IT" sz="2400" dirty="0" smtClean="0"/>
              <a:t>Questa specificità assicura un alto grado di efficienza, in quanto evita le risposte non necessarie. </a:t>
            </a:r>
          </a:p>
          <a:p>
            <a:endParaRPr lang="it-IT" sz="2400" dirty="0" smtClean="0"/>
          </a:p>
          <a:p>
            <a:r>
              <a:rPr lang="it-IT" sz="2400" dirty="0" smtClean="0"/>
              <a:t>Ha memoria immunologica e i tempi di risposta sono relativamente lunghi (da 96 h in poi).</a:t>
            </a:r>
          </a:p>
          <a:p>
            <a:endParaRPr lang="it-IT" sz="2400" dirty="0" smtClean="0"/>
          </a:p>
          <a:p>
            <a:r>
              <a:rPr lang="it-IT" sz="2400" dirty="0" smtClean="0"/>
              <a:t>I componenti dell’immunità specifica sono i linfociti ed i loro prodotti, gli anticorpi. </a:t>
            </a:r>
          </a:p>
          <a:p>
            <a:pPr>
              <a:buNone/>
            </a:pPr>
            <a:r>
              <a:rPr lang="it-IT" sz="2400" dirty="0" smtClean="0"/>
              <a:t> 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86084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" y="-533400"/>
            <a:ext cx="8229600" cy="152400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Immunità Specifica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1371600"/>
            <a:ext cx="8458200" cy="4449763"/>
          </a:xfrm>
        </p:spPr>
        <p:txBody>
          <a:bodyPr>
            <a:noAutofit/>
          </a:bodyPr>
          <a:lstStyle/>
          <a:p>
            <a:r>
              <a:rPr lang="it-IT" sz="2400" dirty="0" smtClean="0"/>
              <a:t>L’immunità specifica può essere di due tipi : </a:t>
            </a:r>
          </a:p>
          <a:p>
            <a:endParaRPr lang="it-IT" sz="2400" dirty="0" smtClean="0"/>
          </a:p>
          <a:p>
            <a:r>
              <a:rPr lang="it-IT" sz="2400" dirty="0" smtClean="0">
                <a:solidFill>
                  <a:schemeClr val="accent4">
                    <a:lumMod val="75000"/>
                  </a:schemeClr>
                </a:solidFill>
              </a:rPr>
              <a:t>umorale </a:t>
            </a:r>
            <a:r>
              <a:rPr lang="it-IT" sz="2400" dirty="0" smtClean="0"/>
              <a:t>(mediata da anticorpi).Le cellule responsabili dell’immunità umorale sono </a:t>
            </a:r>
            <a:r>
              <a:rPr lang="it-IT" sz="2400" dirty="0" smtClean="0">
                <a:solidFill>
                  <a:schemeClr val="accent4">
                    <a:lumMod val="75000"/>
                  </a:schemeClr>
                </a:solidFill>
              </a:rPr>
              <a:t>i linfociti B</a:t>
            </a:r>
            <a:r>
              <a:rPr lang="it-IT" sz="2400" dirty="0" smtClean="0"/>
              <a:t>. Costituisce un meccanismo di difesa nei confronti di microbi extracellulari e delle loro tossine, dal momento che gli anticorpi possono legarsi a tali agenti ed eliminarli.</a:t>
            </a:r>
          </a:p>
          <a:p>
            <a:r>
              <a:rPr lang="it-IT" sz="2400" dirty="0" err="1" smtClean="0">
                <a:solidFill>
                  <a:schemeClr val="accent4">
                    <a:lumMod val="75000"/>
                  </a:schemeClr>
                </a:solidFill>
              </a:rPr>
              <a:t>cellulo-mediata</a:t>
            </a:r>
            <a:r>
              <a:rPr lang="it-IT" sz="2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sz="2400" dirty="0" smtClean="0"/>
              <a:t>(mediata dai </a:t>
            </a:r>
            <a:r>
              <a:rPr lang="it-IT" sz="2400" dirty="0" smtClean="0">
                <a:solidFill>
                  <a:schemeClr val="accent4">
                    <a:lumMod val="75000"/>
                  </a:schemeClr>
                </a:solidFill>
              </a:rPr>
              <a:t>linfociti T</a:t>
            </a:r>
            <a:r>
              <a:rPr lang="it-IT" sz="2400" dirty="0" smtClean="0"/>
              <a:t>). E’ indispensabile per la difesa contro microrganismi intracellulari, come virus e batteri, che proliferano all’interno delle cellule dell’ospite e quindi risultano essere inaccessibili agli anticorpi, ma accessibili ai linfociti T specifici che determinano la loro morte.</a:t>
            </a:r>
          </a:p>
          <a:p>
            <a:pPr>
              <a:buNone/>
            </a:pPr>
            <a:endParaRPr lang="it-IT" sz="2400" dirty="0" smtClean="0"/>
          </a:p>
        </p:txBody>
      </p:sp>
    </p:spTree>
    <p:extLst>
      <p:ext uri="{BB962C8B-B14F-4D97-AF65-F5344CB8AC3E}">
        <p14:creationId xmlns:p14="http://schemas.microsoft.com/office/powerpoint/2010/main" val="66491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95435_01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63" y="76200"/>
            <a:ext cx="5653087" cy="639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24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95435_04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76200"/>
            <a:ext cx="8983663" cy="64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78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4773776" cy="259228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71600" y="3573016"/>
            <a:ext cx="575670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Per ricordare l’abbondanza relativa di ciascun tipo cellulare:</a:t>
            </a:r>
          </a:p>
          <a:p>
            <a:endParaRPr lang="it-IT" dirty="0"/>
          </a:p>
          <a:p>
            <a:r>
              <a:rPr lang="it-IT" dirty="0" err="1" smtClean="0"/>
              <a:t>Never</a:t>
            </a:r>
            <a:r>
              <a:rPr lang="it-IT" dirty="0" smtClean="0"/>
              <a:t>                      Neutrofili</a:t>
            </a:r>
          </a:p>
          <a:p>
            <a:r>
              <a:rPr lang="it-IT" dirty="0" err="1" smtClean="0"/>
              <a:t>Let</a:t>
            </a:r>
            <a:r>
              <a:rPr lang="it-IT" dirty="0" smtClean="0"/>
              <a:t>                           Linfociti</a:t>
            </a:r>
          </a:p>
          <a:p>
            <a:r>
              <a:rPr lang="it-IT" dirty="0" err="1" smtClean="0"/>
              <a:t>Monkeys</a:t>
            </a:r>
            <a:r>
              <a:rPr lang="it-IT" smtClean="0"/>
              <a:t>                 Monociti</a:t>
            </a:r>
            <a:endParaRPr lang="it-IT" dirty="0" smtClean="0"/>
          </a:p>
          <a:p>
            <a:r>
              <a:rPr lang="it-IT" dirty="0" err="1" smtClean="0"/>
              <a:t>Eat</a:t>
            </a:r>
            <a:r>
              <a:rPr lang="it-IT" dirty="0" smtClean="0"/>
              <a:t>                           Eosinofili</a:t>
            </a:r>
          </a:p>
          <a:p>
            <a:r>
              <a:rPr lang="it-IT" dirty="0" err="1" smtClean="0"/>
              <a:t>Bananas</a:t>
            </a:r>
            <a:r>
              <a:rPr lang="it-IT" dirty="0" smtClean="0"/>
              <a:t>                  Basofili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646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95435_04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0"/>
            <a:ext cx="8996363" cy="635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11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95435_01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0"/>
            <a:ext cx="7269163" cy="653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09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52400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Azione delle barriere chimico- fisiche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1000" y="1676400"/>
            <a:ext cx="8534400" cy="4876800"/>
          </a:xfrm>
        </p:spPr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dirty="0" smtClean="0"/>
              <a:t>La </a:t>
            </a:r>
            <a:r>
              <a:rPr lang="it-IT" dirty="0" smtClean="0">
                <a:solidFill>
                  <a:srgbClr val="FF0000"/>
                </a:solidFill>
              </a:rPr>
              <a:t>prima barriera </a:t>
            </a:r>
            <a:r>
              <a:rPr lang="it-IT" dirty="0" smtClean="0"/>
              <a:t>all’ingresso dei patogeni è rappresentata dagli </a:t>
            </a:r>
            <a:r>
              <a:rPr lang="it-IT" dirty="0" smtClean="0">
                <a:solidFill>
                  <a:srgbClr val="FF0000"/>
                </a:solidFill>
              </a:rPr>
              <a:t>epiteli </a:t>
            </a:r>
            <a:r>
              <a:rPr lang="it-IT" dirty="0" smtClean="0"/>
              <a:t>in primis quello della </a:t>
            </a:r>
            <a:r>
              <a:rPr lang="it-IT" dirty="0" smtClean="0">
                <a:solidFill>
                  <a:srgbClr val="FF0000"/>
                </a:solidFill>
              </a:rPr>
              <a:t>cute</a:t>
            </a:r>
            <a:r>
              <a:rPr lang="it-IT" dirty="0" smtClean="0"/>
              <a:t>, poi quelli delle </a:t>
            </a:r>
            <a:r>
              <a:rPr lang="it-IT" dirty="0" smtClean="0">
                <a:solidFill>
                  <a:srgbClr val="FF0000"/>
                </a:solidFill>
              </a:rPr>
              <a:t>mucose </a:t>
            </a:r>
            <a:r>
              <a:rPr lang="it-IT" dirty="0" smtClean="0"/>
              <a:t>degli apparati respiratorio, gastrointestinale e genitourinario</a:t>
            </a:r>
          </a:p>
          <a:p>
            <a:endParaRPr lang="it-IT" dirty="0" smtClean="0"/>
          </a:p>
          <a:p>
            <a:r>
              <a:rPr lang="it-IT" dirty="0" smtClean="0"/>
              <a:t>Gli epiteli sono caratterizzati da cellule con giunzioni salde o strette (tight </a:t>
            </a:r>
            <a:r>
              <a:rPr lang="it-IT" dirty="0" err="1" smtClean="0"/>
              <a:t>junctions</a:t>
            </a:r>
            <a:r>
              <a:rPr lang="it-IT" dirty="0" smtClean="0"/>
              <a:t>).</a:t>
            </a:r>
          </a:p>
          <a:p>
            <a:endParaRPr lang="it-IT" dirty="0" smtClean="0"/>
          </a:p>
          <a:p>
            <a:r>
              <a:rPr lang="it-IT" dirty="0" smtClean="0"/>
              <a:t>I flussi di aria  o i fluidi presenti sulle mucose rendono difficile l’adesione dei patogeni.</a:t>
            </a:r>
          </a:p>
          <a:p>
            <a:endParaRPr lang="it-IT" dirty="0" smtClean="0"/>
          </a:p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84676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-228600"/>
            <a:ext cx="8229600" cy="152400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Azione delle </a:t>
            </a:r>
            <a:r>
              <a:rPr lang="it-IT" sz="3600" smtClean="0"/>
              <a:t>barriere chimico-fisiche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1295400"/>
            <a:ext cx="8534400" cy="5257800"/>
          </a:xfrm>
        </p:spPr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dirty="0"/>
              <a:t>Le mucose sono in grado di produrre un fluido viscoso detto muco che è caratterizzato da un elevato contenuto in glicoproteine dette mucine.</a:t>
            </a:r>
          </a:p>
          <a:p>
            <a:r>
              <a:rPr lang="it-IT" dirty="0" smtClean="0"/>
              <a:t>I microorganismi rivestiti da muco non riescono a legarsi all’epitelio e grazie al movimento delle </a:t>
            </a:r>
            <a:r>
              <a:rPr lang="it-IT" dirty="0" err="1" smtClean="0"/>
              <a:t>cilia</a:t>
            </a:r>
            <a:r>
              <a:rPr lang="it-IT" dirty="0" smtClean="0"/>
              <a:t>  vengono espulsi col muco stesso.</a:t>
            </a:r>
          </a:p>
          <a:p>
            <a:r>
              <a:rPr lang="it-IT" dirty="0" smtClean="0"/>
              <a:t>I malati di </a:t>
            </a:r>
            <a:r>
              <a:rPr lang="it-IT" dirty="0" smtClean="0">
                <a:solidFill>
                  <a:srgbClr val="FF0000"/>
                </a:solidFill>
              </a:rPr>
              <a:t>fibrosi cistica </a:t>
            </a:r>
            <a:r>
              <a:rPr lang="it-IT" dirty="0" smtClean="0"/>
              <a:t>sono molto esposti al rischio di infezioni polmonari perché hanno problemi sia nei movimenti delle </a:t>
            </a:r>
            <a:r>
              <a:rPr lang="it-IT" dirty="0" err="1" smtClean="0"/>
              <a:t>cilia</a:t>
            </a:r>
            <a:r>
              <a:rPr lang="it-IT" dirty="0" smtClean="0"/>
              <a:t> che nella secrezione del muco.</a:t>
            </a:r>
          </a:p>
          <a:p>
            <a:endParaRPr lang="it-IT" dirty="0" smtClean="0"/>
          </a:p>
          <a:p>
            <a:r>
              <a:rPr lang="it-IT" dirty="0" smtClean="0"/>
              <a:t>Il </a:t>
            </a:r>
            <a:r>
              <a:rPr lang="it-IT" dirty="0" smtClean="0">
                <a:solidFill>
                  <a:srgbClr val="FF0000"/>
                </a:solidFill>
              </a:rPr>
              <a:t>basso pH dello stomaco </a:t>
            </a:r>
            <a:r>
              <a:rPr lang="it-IT" dirty="0" smtClean="0"/>
              <a:t>rappresenta un ulteriore barriera protettiva così come gli </a:t>
            </a:r>
            <a:r>
              <a:rPr lang="it-IT" dirty="0" smtClean="0">
                <a:solidFill>
                  <a:srgbClr val="FF0000"/>
                </a:solidFill>
              </a:rPr>
              <a:t>enzimi digestivi </a:t>
            </a:r>
            <a:r>
              <a:rPr lang="it-IT" dirty="0" smtClean="0"/>
              <a:t>quali la pepsina presenti nell’intestino o nella saliva.</a:t>
            </a:r>
          </a:p>
          <a:p>
            <a:r>
              <a:rPr lang="it-IT" dirty="0" smtClean="0"/>
              <a:t>Anche la </a:t>
            </a:r>
            <a:r>
              <a:rPr lang="it-IT" dirty="0" smtClean="0">
                <a:solidFill>
                  <a:srgbClr val="FF0000"/>
                </a:solidFill>
              </a:rPr>
              <a:t>flora </a:t>
            </a:r>
            <a:r>
              <a:rPr lang="it-IT" dirty="0" err="1" smtClean="0">
                <a:solidFill>
                  <a:srgbClr val="FF0000"/>
                </a:solidFill>
              </a:rPr>
              <a:t>saprofitica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/>
              <a:t>normale svolge un azione di competizione nei confronti dei patogeni proteggendo l’organismo ospite (</a:t>
            </a:r>
            <a:r>
              <a:rPr lang="it-IT" dirty="0" smtClean="0">
                <a:solidFill>
                  <a:srgbClr val="FF0000"/>
                </a:solidFill>
              </a:rPr>
              <a:t>pro-biotici</a:t>
            </a:r>
            <a:r>
              <a:rPr lang="it-IT" dirty="0" smtClean="0"/>
              <a:t>).</a:t>
            </a:r>
          </a:p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58353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Per contattare la docente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Indirizzo email: </a:t>
            </a:r>
            <a:r>
              <a:rPr lang="it-IT" sz="3200" dirty="0" smtClean="0">
                <a:hlinkClick r:id="rId2"/>
              </a:rPr>
              <a:t>elena.adinolfi@unife.it</a:t>
            </a:r>
            <a:endParaRPr lang="it-IT" sz="3200" dirty="0" smtClean="0"/>
          </a:p>
          <a:p>
            <a:r>
              <a:rPr lang="it-IT" sz="3200" dirty="0" smtClean="0"/>
              <a:t>Telefono ufficio: 0532 455445</a:t>
            </a:r>
          </a:p>
          <a:p>
            <a:r>
              <a:rPr lang="it-IT" sz="3200" dirty="0" smtClean="0"/>
              <a:t>Orario di ricevimento: lunedì dalle 14.30 alle 16.30, nuovi istituti biologici sezione di patologia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5297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95435_03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82650"/>
            <a:ext cx="8928100" cy="509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3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-304800"/>
            <a:ext cx="8229600" cy="152400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Molecole protettive degli epiteli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1371600"/>
            <a:ext cx="8534400" cy="5257800"/>
          </a:xfrm>
        </p:spPr>
        <p:txBody>
          <a:bodyPr>
            <a:normAutofit/>
          </a:bodyPr>
          <a:lstStyle/>
          <a:p>
            <a:r>
              <a:rPr lang="it-IT" dirty="0" smtClean="0"/>
              <a:t>Nella saliva e nelle lacrime troviamo enzimi antibatterici come il </a:t>
            </a:r>
            <a:r>
              <a:rPr lang="it-IT" dirty="0" smtClean="0">
                <a:solidFill>
                  <a:srgbClr val="FF0000"/>
                </a:solidFill>
              </a:rPr>
              <a:t>lisozima</a:t>
            </a:r>
            <a:r>
              <a:rPr lang="it-IT" dirty="0" smtClean="0">
                <a:solidFill>
                  <a:srgbClr val="FFC000"/>
                </a:solidFill>
              </a:rPr>
              <a:t> </a:t>
            </a:r>
            <a:r>
              <a:rPr lang="it-IT" dirty="0" smtClean="0"/>
              <a:t>e la </a:t>
            </a:r>
            <a:r>
              <a:rPr lang="it-IT" dirty="0" err="1" smtClean="0">
                <a:solidFill>
                  <a:srgbClr val="FF0000"/>
                </a:solidFill>
              </a:rPr>
              <a:t>fosfolipasi</a:t>
            </a:r>
            <a:r>
              <a:rPr lang="it-IT" dirty="0" smtClean="0">
                <a:solidFill>
                  <a:srgbClr val="FF0000"/>
                </a:solidFill>
              </a:rPr>
              <a:t> A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smtClean="0"/>
              <a:t>Le cellule intestinali del </a:t>
            </a:r>
            <a:r>
              <a:rPr lang="it-IT" dirty="0" err="1" smtClean="0"/>
              <a:t>Paneth</a:t>
            </a:r>
            <a:r>
              <a:rPr lang="it-IT" dirty="0" smtClean="0"/>
              <a:t> producono dei peptidi ad azione anti fungina ed antibatterica detti </a:t>
            </a:r>
            <a:r>
              <a:rPr lang="it-IT" dirty="0" err="1" smtClean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it-IT" dirty="0" err="1" smtClean="0">
                <a:solidFill>
                  <a:srgbClr val="FF0000"/>
                </a:solidFill>
              </a:rPr>
              <a:t>-defensine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smtClean="0"/>
              <a:t>Le </a:t>
            </a:r>
            <a:r>
              <a:rPr lang="it-IT" dirty="0" err="1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it-IT" dirty="0" err="1" smtClean="0">
                <a:solidFill>
                  <a:srgbClr val="FF0000"/>
                </a:solidFill>
              </a:rPr>
              <a:t>-defensine</a:t>
            </a:r>
            <a:r>
              <a:rPr lang="it-IT" dirty="0" smtClean="0"/>
              <a:t> sono peptidi correlati alle </a:t>
            </a:r>
            <a:r>
              <a:rPr lang="it-IT" dirty="0" err="1" smtClean="0">
                <a:latin typeface="Symbol" pitchFamily="18" charset="2"/>
              </a:rPr>
              <a:t>a</a:t>
            </a:r>
            <a:r>
              <a:rPr lang="it-IT" dirty="0" err="1" smtClean="0"/>
              <a:t>-defensine</a:t>
            </a:r>
            <a:r>
              <a:rPr lang="it-IT" dirty="0" smtClean="0"/>
              <a:t> ma vengono prodotti dall’epitelio respiratorio, urogenitale, cutaneo e linguale.</a:t>
            </a:r>
          </a:p>
          <a:p>
            <a:endParaRPr lang="it-IT" dirty="0" smtClean="0"/>
          </a:p>
          <a:p>
            <a:r>
              <a:rPr lang="it-IT" dirty="0" smtClean="0"/>
              <a:t>Le </a:t>
            </a:r>
            <a:r>
              <a:rPr lang="it-IT" dirty="0" smtClean="0">
                <a:solidFill>
                  <a:srgbClr val="FF0000"/>
                </a:solidFill>
              </a:rPr>
              <a:t>proteine del </a:t>
            </a:r>
            <a:r>
              <a:rPr lang="it-IT" dirty="0" err="1" smtClean="0">
                <a:solidFill>
                  <a:srgbClr val="FF0000"/>
                </a:solidFill>
              </a:rPr>
              <a:t>surfattante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/>
              <a:t>sono invece secrete nel fluido che bagna la </a:t>
            </a:r>
            <a:r>
              <a:rPr lang="it-IT" dirty="0" err="1" smtClean="0"/>
              <a:t>superfice</a:t>
            </a:r>
            <a:r>
              <a:rPr lang="it-IT" dirty="0" smtClean="0"/>
              <a:t> dei polmoni. Tra queste </a:t>
            </a:r>
            <a:r>
              <a:rPr lang="it-IT" dirty="0" smtClean="0">
                <a:solidFill>
                  <a:srgbClr val="FF0000"/>
                </a:solidFill>
              </a:rPr>
              <a:t>SP-A</a:t>
            </a:r>
            <a:r>
              <a:rPr lang="it-IT" dirty="0" smtClean="0"/>
              <a:t> ed </a:t>
            </a:r>
            <a:r>
              <a:rPr lang="it-IT" dirty="0" smtClean="0">
                <a:solidFill>
                  <a:srgbClr val="FF0000"/>
                </a:solidFill>
              </a:rPr>
              <a:t>SP-D</a:t>
            </a:r>
            <a:r>
              <a:rPr lang="it-IT" dirty="0" smtClean="0"/>
              <a:t> svolgono la funzione di </a:t>
            </a:r>
            <a:r>
              <a:rPr lang="it-IT" dirty="0" err="1" smtClean="0">
                <a:solidFill>
                  <a:srgbClr val="FF0000"/>
                </a:solidFill>
              </a:rPr>
              <a:t>opsonizzare</a:t>
            </a:r>
            <a:r>
              <a:rPr lang="it-IT" dirty="0" smtClean="0"/>
              <a:t> i patogeni per facilitarne la fagocitosi</a:t>
            </a:r>
          </a:p>
        </p:txBody>
      </p:sp>
    </p:spTree>
    <p:extLst>
      <p:ext uri="{BB962C8B-B14F-4D97-AF65-F5344CB8AC3E}">
        <p14:creationId xmlns:p14="http://schemas.microsoft.com/office/powerpoint/2010/main" val="88229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95435_03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76200"/>
            <a:ext cx="8105775" cy="64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68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95435_03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062038"/>
            <a:ext cx="8966200" cy="473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43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411760" y="3429000"/>
            <a:ext cx="3674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https://youtu.be/sYjtMP67vyk?t=343</a:t>
            </a:r>
          </a:p>
        </p:txBody>
      </p:sp>
      <p:sp>
        <p:nvSpPr>
          <p:cNvPr id="3" name="Rettangolo 2"/>
          <p:cNvSpPr/>
          <p:nvPr/>
        </p:nvSpPr>
        <p:spPr>
          <a:xfrm>
            <a:off x="2267744" y="169235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https://www.youtube.com/watch?v=PzunOgYHeyg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915816" y="1175697"/>
            <a:ext cx="275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 Video </a:t>
            </a:r>
            <a:r>
              <a:rPr lang="it-IT" smtClean="0"/>
              <a:t>sistema immunitario</a:t>
            </a:r>
            <a:endParaRPr lang="en-US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915815" y="2924944"/>
            <a:ext cx="2196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 video infiammazione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6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315200" cy="1154097"/>
          </a:xfrm>
        </p:spPr>
        <p:txBody>
          <a:bodyPr/>
          <a:lstStyle/>
          <a:p>
            <a:r>
              <a:rPr lang="it-IT" dirty="0" smtClean="0"/>
              <a:t>Riconoscimento del non self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916832"/>
            <a:ext cx="7920880" cy="5328592"/>
          </a:xfrm>
        </p:spPr>
        <p:txBody>
          <a:bodyPr/>
          <a:lstStyle/>
          <a:p>
            <a:r>
              <a:rPr lang="it-IT" sz="2400" dirty="0" smtClean="0"/>
              <a:t>Per potersi difendere dagli elementi di pericolo provenienti sia dall’esterno che dall’interno dell’organismo , il corpo umano  ha bisogno di una serie di meccanismi che gli permettano di distinguere il self, cioè i normali costituenti del corpo, dal non self  cioè organismi e molecole estranee.</a:t>
            </a:r>
          </a:p>
          <a:p>
            <a:endParaRPr lang="it-IT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38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95435_01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76200"/>
            <a:ext cx="3365500" cy="645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31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95435_01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63500"/>
            <a:ext cx="8404225" cy="648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97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-304800"/>
            <a:ext cx="8229600" cy="152400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PAMPS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1230215"/>
            <a:ext cx="8534400" cy="47125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 smtClean="0"/>
              <a:t> I PAMPS (</a:t>
            </a:r>
            <a:r>
              <a:rPr lang="it-IT" dirty="0" err="1" smtClean="0"/>
              <a:t>Pathogen</a:t>
            </a:r>
            <a:r>
              <a:rPr lang="it-IT" dirty="0" smtClean="0"/>
              <a:t> </a:t>
            </a:r>
            <a:r>
              <a:rPr lang="it-IT" dirty="0" err="1" smtClean="0"/>
              <a:t>associated</a:t>
            </a:r>
            <a:r>
              <a:rPr lang="it-IT" dirty="0" smtClean="0"/>
              <a:t> </a:t>
            </a:r>
            <a:r>
              <a:rPr lang="it-IT" dirty="0" err="1" smtClean="0"/>
              <a:t>molecular</a:t>
            </a:r>
            <a:r>
              <a:rPr lang="it-IT" dirty="0" smtClean="0"/>
              <a:t> </a:t>
            </a:r>
            <a:r>
              <a:rPr lang="it-IT" dirty="0" err="1" smtClean="0"/>
              <a:t>patterns</a:t>
            </a:r>
            <a:r>
              <a:rPr lang="it-IT" dirty="0" smtClean="0"/>
              <a:t>)  sono strutture molto comuni tra i patogeni e condivise anche da virus e batteri tra loro diversi.</a:t>
            </a:r>
          </a:p>
          <a:p>
            <a:endParaRPr lang="it-IT" dirty="0" smtClean="0"/>
          </a:p>
          <a:p>
            <a:r>
              <a:rPr lang="it-IT" dirty="0" smtClean="0"/>
              <a:t> I PAMP  sono comunque prodotti solo dai patogeni e non dalle cellule ospiti (distinzione tra “self” e “</a:t>
            </a:r>
            <a:r>
              <a:rPr lang="it-IT" dirty="0" err="1" smtClean="0"/>
              <a:t>non-self</a:t>
            </a:r>
            <a:r>
              <a:rPr lang="it-IT" dirty="0" smtClean="0"/>
              <a:t>”).</a:t>
            </a:r>
          </a:p>
          <a:p>
            <a:endParaRPr lang="it-IT" dirty="0" smtClean="0"/>
          </a:p>
          <a:p>
            <a:r>
              <a:rPr lang="it-IT" dirty="0" smtClean="0"/>
              <a:t> Sono molecole essenziali per la sopravvivenza del microbo, una mutazione può essere letale (alta conservazione).</a:t>
            </a:r>
          </a:p>
          <a:p>
            <a:endParaRPr lang="it-IT" dirty="0" smtClean="0"/>
          </a:p>
          <a:p>
            <a:r>
              <a:rPr lang="it-IT" dirty="0" smtClean="0"/>
              <a:t> Sono molecole invariate tra i microorganismi di una data classe (bastano pochi recettori conservati nel genoma per rilevare la presenza di infezioni microbiche).</a:t>
            </a:r>
          </a:p>
          <a:p>
            <a:endParaRPr lang="it-IT" dirty="0"/>
          </a:p>
          <a:p>
            <a:r>
              <a:rPr lang="it-IT" dirty="0" smtClean="0"/>
              <a:t>I recettori per i PAMP sono detti Pattern </a:t>
            </a:r>
            <a:r>
              <a:rPr lang="it-IT" dirty="0" err="1" smtClean="0"/>
              <a:t>recognition</a:t>
            </a:r>
            <a:r>
              <a:rPr lang="it-IT" dirty="0" smtClean="0"/>
              <a:t> </a:t>
            </a:r>
            <a:r>
              <a:rPr lang="it-IT" dirty="0" err="1" smtClean="0"/>
              <a:t>receptors</a:t>
            </a:r>
            <a:r>
              <a:rPr lang="it-IT" dirty="0" smtClean="0"/>
              <a:t> (PRR) e possono svolgere  la funzione di </a:t>
            </a:r>
            <a:r>
              <a:rPr lang="it-IT" dirty="0" err="1" smtClean="0"/>
              <a:t>opsonizzazione</a:t>
            </a:r>
            <a:r>
              <a:rPr lang="it-IT" dirty="0" smtClean="0"/>
              <a:t> del patogeno  oppure quella di attivare le cellule della risposta immunitaria sia innata che specifica.</a:t>
            </a:r>
          </a:p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65204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-304800"/>
            <a:ext cx="8229600" cy="152400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Fagocitosi e PAMPS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1371600"/>
            <a:ext cx="8534400" cy="5257800"/>
          </a:xfrm>
        </p:spPr>
        <p:txBody>
          <a:bodyPr>
            <a:normAutofit/>
          </a:bodyPr>
          <a:lstStyle/>
          <a:p>
            <a:r>
              <a:rPr lang="it-IT" dirty="0" smtClean="0"/>
              <a:t>Un esempio di PAMP è lo zucchero mannosio che è presente sulla superficie di molti batteri e anche di alcuni virus.</a:t>
            </a:r>
          </a:p>
          <a:p>
            <a:endParaRPr lang="it-IT" dirty="0" smtClean="0"/>
          </a:p>
          <a:p>
            <a:r>
              <a:rPr lang="it-IT" dirty="0" smtClean="0"/>
              <a:t>Il mannosio è riconosciuto da un PRR, </a:t>
            </a:r>
            <a:r>
              <a:rPr lang="it-IT" dirty="0"/>
              <a:t> </a:t>
            </a:r>
            <a:r>
              <a:rPr lang="it-IT" dirty="0" smtClean="0"/>
              <a:t>che è la </a:t>
            </a:r>
            <a:r>
              <a:rPr lang="it-IT" dirty="0" err="1" smtClean="0"/>
              <a:t>lectina</a:t>
            </a:r>
            <a:r>
              <a:rPr lang="it-IT" dirty="0" smtClean="0"/>
              <a:t> legante il mannosio (MBL, </a:t>
            </a:r>
            <a:r>
              <a:rPr lang="it-IT" dirty="0" err="1" smtClean="0"/>
              <a:t>mannose</a:t>
            </a:r>
            <a:r>
              <a:rPr lang="it-IT" dirty="0" smtClean="0"/>
              <a:t> </a:t>
            </a:r>
            <a:r>
              <a:rPr lang="it-IT" dirty="0" err="1" smtClean="0"/>
              <a:t>binding</a:t>
            </a:r>
            <a:r>
              <a:rPr lang="it-IT" dirty="0" smtClean="0"/>
              <a:t> </a:t>
            </a:r>
            <a:r>
              <a:rPr lang="it-IT" dirty="0" err="1" smtClean="0"/>
              <a:t>lectin</a:t>
            </a:r>
            <a:r>
              <a:rPr lang="it-IT" dirty="0" smtClean="0"/>
              <a:t>).</a:t>
            </a:r>
          </a:p>
          <a:p>
            <a:endParaRPr lang="it-IT" dirty="0" smtClean="0"/>
          </a:p>
          <a:p>
            <a:r>
              <a:rPr lang="it-IT" dirty="0" smtClean="0"/>
              <a:t>Questa proteina fa parte della famiglia delle </a:t>
            </a:r>
            <a:r>
              <a:rPr lang="it-IT" dirty="0" err="1" smtClean="0"/>
              <a:t>collectine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Le </a:t>
            </a:r>
            <a:r>
              <a:rPr lang="it-IT" dirty="0" err="1" smtClean="0"/>
              <a:t>collectine</a:t>
            </a:r>
            <a:r>
              <a:rPr lang="it-IT" dirty="0" smtClean="0"/>
              <a:t> vengono prodotte dal fegato durante la fase acuta dell’infiammazione, </a:t>
            </a:r>
            <a:r>
              <a:rPr lang="it-IT" dirty="0" err="1" smtClean="0"/>
              <a:t>opsonizzano</a:t>
            </a:r>
            <a:r>
              <a:rPr lang="it-IT" dirty="0" smtClean="0"/>
              <a:t> i batteri legandosi ai PAMPS e vengono poi riconosciute da specifici recettori dei fagociti facilitando la fagocitosi del microorganismo legato.</a:t>
            </a:r>
          </a:p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415342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764704"/>
            <a:ext cx="7315200" cy="1154097"/>
          </a:xfrm>
        </p:spPr>
        <p:txBody>
          <a:bodyPr/>
          <a:lstStyle/>
          <a:p>
            <a:r>
              <a:rPr lang="it-IT" dirty="0" smtClean="0"/>
              <a:t>Testi consigliati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2204864"/>
            <a:ext cx="8229600" cy="4525963"/>
          </a:xfrm>
        </p:spPr>
        <p:txBody>
          <a:bodyPr>
            <a:normAutofit/>
          </a:bodyPr>
          <a:lstStyle/>
          <a:p>
            <a:r>
              <a:rPr lang="it-IT" sz="2800" dirty="0" smtClean="0"/>
              <a:t>Il sistema immunitario , Peter </a:t>
            </a:r>
            <a:r>
              <a:rPr lang="it-IT" sz="2800" dirty="0" err="1" smtClean="0"/>
              <a:t>Parham</a:t>
            </a:r>
            <a:r>
              <a:rPr lang="it-IT" sz="2800" dirty="0" smtClean="0"/>
              <a:t>, </a:t>
            </a:r>
            <a:r>
              <a:rPr lang="it-IT" sz="2800" dirty="0" err="1" smtClean="0"/>
              <a:t>EdiSES</a:t>
            </a:r>
            <a:r>
              <a:rPr lang="it-IT" sz="2800" dirty="0" smtClean="0"/>
              <a:t> editore</a:t>
            </a:r>
          </a:p>
          <a:p>
            <a:endParaRPr lang="it-IT" sz="2800" dirty="0"/>
          </a:p>
          <a:p>
            <a:r>
              <a:rPr lang="it-IT" sz="2800" dirty="0" err="1" smtClean="0"/>
              <a:t>Immunobiologia</a:t>
            </a:r>
            <a:r>
              <a:rPr lang="it-IT" sz="2800" dirty="0" smtClean="0"/>
              <a:t> , </a:t>
            </a:r>
            <a:r>
              <a:rPr lang="it-IT" sz="2800" dirty="0" err="1" smtClean="0"/>
              <a:t>Janeway</a:t>
            </a:r>
            <a:r>
              <a:rPr lang="it-IT" sz="2800" dirty="0" smtClean="0"/>
              <a:t>, </a:t>
            </a:r>
            <a:r>
              <a:rPr lang="it-IT" sz="2800" dirty="0" err="1" smtClean="0"/>
              <a:t>Piccin</a:t>
            </a:r>
            <a:r>
              <a:rPr lang="it-IT" sz="2800" dirty="0" smtClean="0"/>
              <a:t> Editore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5730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-304800"/>
            <a:ext cx="8229600" cy="152400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Fagocitosi ed </a:t>
            </a:r>
            <a:r>
              <a:rPr lang="it-IT" sz="3600" dirty="0" err="1" smtClean="0"/>
              <a:t>opsonizzazione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1371600"/>
            <a:ext cx="8534400" cy="5257800"/>
          </a:xfrm>
        </p:spPr>
        <p:txBody>
          <a:bodyPr>
            <a:normAutofit/>
          </a:bodyPr>
          <a:lstStyle/>
          <a:p>
            <a:r>
              <a:rPr lang="it-IT" dirty="0" smtClean="0"/>
              <a:t>Altri recettori per i PAMPS sono i </a:t>
            </a:r>
            <a:r>
              <a:rPr lang="it-IT" dirty="0" err="1" smtClean="0"/>
              <a:t>macrophage</a:t>
            </a:r>
            <a:r>
              <a:rPr lang="it-IT" dirty="0" smtClean="0"/>
              <a:t> </a:t>
            </a:r>
            <a:r>
              <a:rPr lang="it-IT" dirty="0" err="1" smtClean="0"/>
              <a:t>scavanger</a:t>
            </a:r>
            <a:r>
              <a:rPr lang="it-IT" dirty="0" smtClean="0"/>
              <a:t> </a:t>
            </a:r>
            <a:r>
              <a:rPr lang="it-IT" dirty="0" err="1" smtClean="0"/>
              <a:t>receptors</a:t>
            </a:r>
            <a:r>
              <a:rPr lang="it-IT" dirty="0" smtClean="0"/>
              <a:t> o recettori spazzini. Riconoscono diversi polimeri anionici presenti sia sui patogeni che sugli eritrociti invecchiati.</a:t>
            </a:r>
          </a:p>
          <a:p>
            <a:endParaRPr lang="it-IT" dirty="0" smtClean="0"/>
          </a:p>
          <a:p>
            <a:r>
              <a:rPr lang="it-IT" dirty="0" smtClean="0"/>
              <a:t> </a:t>
            </a:r>
          </a:p>
          <a:p>
            <a:r>
              <a:rPr lang="it-IT" dirty="0" smtClean="0"/>
              <a:t>Dopo il riconoscimento il parassita viene ingerito per emissione di estroflessioni di membrana , che dopo averlo avvolto si richiudono a formare il </a:t>
            </a:r>
            <a:r>
              <a:rPr lang="it-IT" dirty="0" err="1" smtClean="0"/>
              <a:t>fagosoma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smtClean="0"/>
              <a:t>Successivamente il </a:t>
            </a:r>
            <a:r>
              <a:rPr lang="it-IT" dirty="0" err="1" smtClean="0"/>
              <a:t>fagosoma</a:t>
            </a:r>
            <a:r>
              <a:rPr lang="it-IT" dirty="0" smtClean="0"/>
              <a:t> si fonde con i lisosomi cellulari a formare il </a:t>
            </a:r>
            <a:r>
              <a:rPr lang="it-IT" dirty="0" err="1" smtClean="0"/>
              <a:t>fagolisosoma</a:t>
            </a:r>
            <a:r>
              <a:rPr lang="it-IT" dirty="0" smtClean="0"/>
              <a:t>.</a:t>
            </a:r>
          </a:p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92769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95435_05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76200"/>
            <a:ext cx="4927600" cy="636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39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7" descr="95435_05_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63" y="76200"/>
            <a:ext cx="4994275" cy="642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75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-459432"/>
            <a:ext cx="8229600" cy="152400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Fagocitosi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6606" y="692696"/>
            <a:ext cx="8534400" cy="5257800"/>
          </a:xfrm>
        </p:spPr>
        <p:txBody>
          <a:bodyPr>
            <a:normAutofit lnSpcReduction="10000"/>
          </a:bodyPr>
          <a:lstStyle/>
          <a:p>
            <a:endParaRPr lang="it-IT" dirty="0" smtClean="0"/>
          </a:p>
          <a:p>
            <a:r>
              <a:rPr lang="it-IT" dirty="0" smtClean="0"/>
              <a:t>La fagocitosi è in gran parte mediata da fagociti professionisti come i neutrofili circolanti , i macrofagi tissutali, la </a:t>
            </a:r>
            <a:r>
              <a:rPr lang="it-IT" dirty="0" err="1" smtClean="0"/>
              <a:t>microglia</a:t>
            </a:r>
            <a:r>
              <a:rPr lang="it-IT" dirty="0"/>
              <a:t> </a:t>
            </a:r>
            <a:r>
              <a:rPr lang="it-IT" dirty="0" smtClean="0"/>
              <a:t>e le cellule dendritiche .</a:t>
            </a:r>
          </a:p>
          <a:p>
            <a:pPr marL="0" indent="0">
              <a:buNone/>
            </a:pPr>
            <a:endParaRPr lang="it-IT" dirty="0" smtClean="0"/>
          </a:p>
          <a:p>
            <a:r>
              <a:rPr lang="it-IT" dirty="0" smtClean="0"/>
              <a:t>Dopo la fase infiammatoria iniziale possono essere richiamati al sito di infiammazione anche i monociti circolanti che si trasformano in macrofagi maturi.</a:t>
            </a:r>
          </a:p>
          <a:p>
            <a:endParaRPr lang="it-IT" dirty="0" smtClean="0"/>
          </a:p>
          <a:p>
            <a:r>
              <a:rPr lang="it-IT" dirty="0" smtClean="0"/>
              <a:t>I fagociti hanno anche una funzione importante nell’attivazione della risposta immunitaria acquisita.</a:t>
            </a:r>
          </a:p>
          <a:p>
            <a:r>
              <a:rPr lang="it-IT" dirty="0" smtClean="0"/>
              <a:t>I fagociti sono in grado di riconoscere i patogeni tramite recettori che si legano alle opsonine o a strutture specifiche dei patogeni che non si trovano nel nostro organismo e quindi possono essere riconosciute come estranee. </a:t>
            </a:r>
          </a:p>
          <a:p>
            <a:r>
              <a:rPr lang="it-IT" dirty="0" smtClean="0"/>
              <a:t>Le opsonine comprendono diverse classi di molecole  in grado di rivestire il patogeno legando strutture non self, </a:t>
            </a:r>
          </a:p>
          <a:p>
            <a:r>
              <a:rPr lang="it-IT" dirty="0"/>
              <a:t>T</a:t>
            </a:r>
            <a:r>
              <a:rPr lang="it-IT" dirty="0" smtClean="0"/>
              <a:t>ra le opsonine sono inclusi  alcuni </a:t>
            </a:r>
            <a:r>
              <a:rPr lang="it-IT" dirty="0" err="1" smtClean="0"/>
              <a:t>PAMPs</a:t>
            </a:r>
            <a:r>
              <a:rPr lang="it-IT" dirty="0" smtClean="0"/>
              <a:t> (es. mannosio)  e gli anticorpi.</a:t>
            </a:r>
          </a:p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60764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315200" cy="1154097"/>
          </a:xfrm>
        </p:spPr>
        <p:txBody>
          <a:bodyPr/>
          <a:lstStyle/>
          <a:p>
            <a:r>
              <a:rPr lang="it-IT" dirty="0"/>
              <a:t>F</a:t>
            </a:r>
            <a:r>
              <a:rPr lang="it-IT" dirty="0" smtClean="0"/>
              <a:t>agocitosi</a:t>
            </a:r>
            <a:endParaRPr lang="en-US" dirty="0"/>
          </a:p>
        </p:txBody>
      </p:sp>
      <p:pic>
        <p:nvPicPr>
          <p:cNvPr id="4" name="Neutrophil Chemotaxis Chasing a Bacterium good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1050" y="1989138"/>
            <a:ext cx="4718050" cy="3538537"/>
          </a:xfrm>
        </p:spPr>
      </p:pic>
      <p:sp>
        <p:nvSpPr>
          <p:cNvPr id="5" name="Rettangolo 4"/>
          <p:cNvSpPr/>
          <p:nvPr/>
        </p:nvSpPr>
        <p:spPr>
          <a:xfrm>
            <a:off x="2051050" y="585091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https://www.youtube.com/watch?v=iZYLeIJwe4w</a:t>
            </a:r>
          </a:p>
        </p:txBody>
      </p:sp>
    </p:spTree>
    <p:extLst>
      <p:ext uri="{BB962C8B-B14F-4D97-AF65-F5344CB8AC3E}">
        <p14:creationId xmlns:p14="http://schemas.microsoft.com/office/powerpoint/2010/main" val="367335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907704" y="260648"/>
            <a:ext cx="5904656" cy="769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/>
              <a:t>Organizzazione del corso di Immunologia:</a:t>
            </a:r>
          </a:p>
          <a:p>
            <a:pPr algn="ctr"/>
            <a:r>
              <a:rPr lang="it-IT" sz="3200" dirty="0" smtClean="0">
                <a:solidFill>
                  <a:srgbClr val="FF0000"/>
                </a:solidFill>
              </a:rPr>
              <a:t>4 lezioni in streaming di circa 2 ore ciascuna tenute dalla prof. </a:t>
            </a:r>
            <a:r>
              <a:rPr lang="it-IT" sz="3200" dirty="0" err="1" smtClean="0">
                <a:solidFill>
                  <a:srgbClr val="FF0000"/>
                </a:solidFill>
              </a:rPr>
              <a:t>Adinolfi</a:t>
            </a:r>
            <a:endParaRPr lang="it-IT" sz="3200" dirty="0" smtClean="0">
              <a:solidFill>
                <a:srgbClr val="FF0000"/>
              </a:solidFill>
            </a:endParaRPr>
          </a:p>
          <a:p>
            <a:pPr algn="ctr"/>
            <a:r>
              <a:rPr lang="it-IT" sz="3200" dirty="0" smtClean="0">
                <a:solidFill>
                  <a:srgbClr val="FF0000"/>
                </a:solidFill>
              </a:rPr>
              <a:t>4 lezioni in streaming di circa 2 ore ciascuna tenute dalla prof. Rizzo</a:t>
            </a:r>
          </a:p>
          <a:p>
            <a:pPr algn="ctr"/>
            <a:r>
              <a:rPr lang="it-IT" sz="3200" dirty="0" smtClean="0">
                <a:solidFill>
                  <a:srgbClr val="FF0000"/>
                </a:solidFill>
              </a:rPr>
              <a:t>4 lezioni in streaming tenute dalla prof </a:t>
            </a:r>
            <a:r>
              <a:rPr lang="it-IT" sz="3200" dirty="0" err="1" smtClean="0">
                <a:solidFill>
                  <a:srgbClr val="FF0000"/>
                </a:solidFill>
              </a:rPr>
              <a:t>Adinolfi</a:t>
            </a:r>
            <a:r>
              <a:rPr lang="it-IT" sz="3200" dirty="0" smtClean="0">
                <a:solidFill>
                  <a:srgbClr val="FF0000"/>
                </a:solidFill>
              </a:rPr>
              <a:t>. Il corso si completa con le ore previste sulla piattaforma </a:t>
            </a:r>
            <a:r>
              <a:rPr lang="it-IT" sz="3200" dirty="0" err="1" smtClean="0">
                <a:solidFill>
                  <a:srgbClr val="FF0000"/>
                </a:solidFill>
              </a:rPr>
              <a:t>moodle</a:t>
            </a:r>
            <a:endParaRPr lang="it-IT" sz="3200" dirty="0" smtClean="0">
              <a:solidFill>
                <a:srgbClr val="FF0000"/>
              </a:solidFill>
            </a:endParaRPr>
          </a:p>
          <a:p>
            <a:pPr algn="ctr"/>
            <a:endParaRPr lang="it-IT" sz="3200" dirty="0" smtClean="0">
              <a:solidFill>
                <a:srgbClr val="FF0000"/>
              </a:solidFill>
            </a:endParaRPr>
          </a:p>
          <a:p>
            <a:endParaRPr lang="it-IT" dirty="0" smtClean="0"/>
          </a:p>
          <a:p>
            <a:endParaRPr lang="it-IT" dirty="0">
              <a:solidFill>
                <a:srgbClr val="0070C0"/>
              </a:solidFill>
            </a:endParaRPr>
          </a:p>
          <a:p>
            <a:endParaRPr lang="it-IT" dirty="0" smtClean="0">
              <a:solidFill>
                <a:srgbClr val="0070C0"/>
              </a:solidFill>
            </a:endParaRPr>
          </a:p>
          <a:p>
            <a:endParaRPr lang="it-IT" dirty="0">
              <a:solidFill>
                <a:srgbClr val="0070C0"/>
              </a:solidFill>
            </a:endParaRPr>
          </a:p>
          <a:p>
            <a:endParaRPr lang="it-IT" dirty="0">
              <a:solidFill>
                <a:srgbClr val="0070C0"/>
              </a:solidFill>
            </a:endParaRPr>
          </a:p>
          <a:p>
            <a:endParaRPr lang="it-IT" dirty="0" smtClean="0">
              <a:solidFill>
                <a:srgbClr val="0070C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5788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51560" y="2204864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L’immunologia una disciplina giovane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79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06"/>
          <a:stretch/>
        </p:blipFill>
        <p:spPr>
          <a:xfrm>
            <a:off x="121002" y="209238"/>
            <a:ext cx="2126170" cy="244188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72816"/>
            <a:ext cx="4070720" cy="460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734531" y="1107015"/>
            <a:ext cx="4237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Introdusse la vaccinazione contro </a:t>
            </a:r>
          </a:p>
          <a:p>
            <a:r>
              <a:rPr lang="it-IT" dirty="0" smtClean="0"/>
              <a:t>il vaiolo con un virus attenuato nel 1798</a:t>
            </a:r>
            <a:endParaRPr lang="en-US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46" y="2423576"/>
            <a:ext cx="2384999" cy="330648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752735" y="378394"/>
            <a:ext cx="3054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Edward Jenner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234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2011680" cy="276148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245" y="1653543"/>
            <a:ext cx="2124000" cy="276148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69306" y="701437"/>
            <a:ext cx="2462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Robert Koch</a:t>
            </a:r>
            <a:endParaRPr lang="en-US" sz="32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482240" y="1005010"/>
            <a:ext cx="2690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Louis Pasteur</a:t>
            </a:r>
            <a:endParaRPr lang="en-US" sz="32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8186" y="4472480"/>
            <a:ext cx="41437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Tra il 1876 ed il 1882 identificò  i microrganismi</a:t>
            </a:r>
          </a:p>
          <a:p>
            <a:r>
              <a:rPr lang="it-IT" i="1" dirty="0" err="1" smtClean="0"/>
              <a:t>Bacillus</a:t>
            </a:r>
            <a:r>
              <a:rPr lang="it-IT" i="1" dirty="0" smtClean="0"/>
              <a:t> </a:t>
            </a:r>
            <a:r>
              <a:rPr lang="it-IT" i="1" dirty="0" err="1"/>
              <a:t>a</a:t>
            </a:r>
            <a:r>
              <a:rPr lang="it-IT" i="1" dirty="0" err="1" smtClean="0"/>
              <a:t>nthracis</a:t>
            </a:r>
            <a:r>
              <a:rPr lang="it-IT" i="1" dirty="0" smtClean="0"/>
              <a:t> </a:t>
            </a:r>
            <a:r>
              <a:rPr lang="it-IT" dirty="0" smtClean="0"/>
              <a:t>e </a:t>
            </a:r>
            <a:r>
              <a:rPr lang="it-IT" i="1" dirty="0" err="1"/>
              <a:t>M</a:t>
            </a:r>
            <a:r>
              <a:rPr lang="it-IT" i="1" dirty="0" err="1" smtClean="0"/>
              <a:t>ycobacterium</a:t>
            </a:r>
            <a:r>
              <a:rPr lang="it-IT" i="1" dirty="0" smtClean="0"/>
              <a:t> </a:t>
            </a:r>
            <a:r>
              <a:rPr lang="it-IT" i="1" dirty="0" err="1" smtClean="0"/>
              <a:t>tubercolosis</a:t>
            </a:r>
            <a:r>
              <a:rPr lang="it-IT" dirty="0"/>
              <a:t> </a:t>
            </a:r>
            <a:r>
              <a:rPr lang="it-IT" dirty="0" smtClean="0"/>
              <a:t>come agenti eziologici dell’antrace e della tubercolosi </a:t>
            </a:r>
          </a:p>
          <a:p>
            <a:endParaRPr lang="it-IT" dirty="0" smtClean="0"/>
          </a:p>
        </p:txBody>
      </p:sp>
      <p:sp>
        <p:nvSpPr>
          <p:cNvPr id="7" name="CasellaDiTesto 6"/>
          <p:cNvSpPr txBox="1"/>
          <p:nvPr/>
        </p:nvSpPr>
        <p:spPr>
          <a:xfrm>
            <a:off x="5036037" y="4707275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Tra il 1880 ed il 1895 introdusse i vaccini contro il colera e la rabbia</a:t>
            </a:r>
          </a:p>
        </p:txBody>
      </p:sp>
    </p:spTree>
    <p:extLst>
      <p:ext uri="{BB962C8B-B14F-4D97-AF65-F5344CB8AC3E}">
        <p14:creationId xmlns:p14="http://schemas.microsoft.com/office/powerpoint/2010/main" val="174924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2696830" cy="3816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211960" y="1844824"/>
            <a:ext cx="3070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Elie </a:t>
            </a:r>
            <a:r>
              <a:rPr lang="it-IT" sz="3200" dirty="0" err="1" smtClean="0"/>
              <a:t>Metchnikoff</a:t>
            </a:r>
            <a:endParaRPr lang="en-US" sz="32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199866" y="3392784"/>
            <a:ext cx="45304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Scopri i macrofagi: </a:t>
            </a:r>
          </a:p>
          <a:p>
            <a:r>
              <a:rPr lang="it-IT" sz="2000" dirty="0" smtClean="0"/>
              <a:t>cellule in grado</a:t>
            </a:r>
          </a:p>
          <a:p>
            <a:r>
              <a:rPr lang="it-IT" sz="2000" dirty="0" smtClean="0"/>
              <a:t>di fagocitare e digerire microorganismi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8797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62794" y="16808"/>
            <a:ext cx="3528392" cy="80392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Immunità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820728"/>
            <a:ext cx="8534400" cy="1701552"/>
          </a:xfrm>
        </p:spPr>
        <p:txBody>
          <a:bodyPr>
            <a:noAutofit/>
          </a:bodyPr>
          <a:lstStyle/>
          <a:p>
            <a:pPr algn="ctr"/>
            <a:r>
              <a:rPr lang="it-IT" sz="2400" dirty="0" smtClean="0"/>
              <a:t> L’immunità è il meccanismo attraverso il quale l’organismo si difende da tutte le potenziali minacce alla propria integrità</a:t>
            </a:r>
          </a:p>
          <a:p>
            <a:endParaRPr lang="it-IT" sz="2400" dirty="0" smtClean="0"/>
          </a:p>
          <a:p>
            <a:endParaRPr lang="it-IT" sz="1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48084" y="1916832"/>
            <a:ext cx="133162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</a:t>
            </a:r>
            <a:r>
              <a:rPr lang="it-IT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atogeni</a:t>
            </a:r>
            <a:endParaRPr lang="en-GB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267744" y="1932464"/>
            <a:ext cx="1728192" cy="776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Cellule senescenti o mal funzionanti</a:t>
            </a:r>
            <a:endParaRPr lang="en-GB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139952" y="1932464"/>
            <a:ext cx="1440160" cy="760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Cellule mutate</a:t>
            </a:r>
            <a:endParaRPr lang="en-GB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750768" y="1927880"/>
            <a:ext cx="1341512" cy="765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Frammenti cellulari</a:t>
            </a:r>
            <a:endParaRPr lang="en-GB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7273457" y="1916832"/>
            <a:ext cx="1341512" cy="765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Corpi estranei</a:t>
            </a:r>
            <a:endParaRPr lang="en-GB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21957" y="2798926"/>
            <a:ext cx="10263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Virus</a:t>
            </a:r>
          </a:p>
          <a:p>
            <a:r>
              <a:rPr lang="it-IT" dirty="0" smtClean="0"/>
              <a:t>Batteri</a:t>
            </a:r>
          </a:p>
          <a:p>
            <a:r>
              <a:rPr lang="it-IT" dirty="0" smtClean="0"/>
              <a:t>Parassiti</a:t>
            </a:r>
          </a:p>
          <a:p>
            <a:r>
              <a:rPr lang="it-IT" dirty="0" smtClean="0"/>
              <a:t>Funghi</a:t>
            </a:r>
          </a:p>
          <a:p>
            <a:r>
              <a:rPr lang="it-IT" dirty="0" smtClean="0"/>
              <a:t>Protozoi</a:t>
            </a:r>
          </a:p>
          <a:p>
            <a:r>
              <a:rPr lang="it-IT" dirty="0" smtClean="0"/>
              <a:t>o protisti</a:t>
            </a:r>
            <a:endParaRPr lang="en-GB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195736" y="2798926"/>
            <a:ext cx="19442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Non svolgono più</a:t>
            </a:r>
          </a:p>
          <a:p>
            <a:r>
              <a:rPr lang="it-IT" dirty="0" smtClean="0"/>
              <a:t>La loro corretta</a:t>
            </a:r>
          </a:p>
          <a:p>
            <a:r>
              <a:rPr lang="it-IT" dirty="0"/>
              <a:t>f</a:t>
            </a:r>
            <a:r>
              <a:rPr lang="it-IT" dirty="0" smtClean="0"/>
              <a:t>unzione nel tessuto</a:t>
            </a:r>
          </a:p>
          <a:p>
            <a:endParaRPr lang="it-IT" dirty="0"/>
          </a:p>
          <a:p>
            <a:r>
              <a:rPr lang="it-IT" dirty="0" smtClean="0"/>
              <a:t>Possono trasformarsi</a:t>
            </a:r>
          </a:p>
          <a:p>
            <a:r>
              <a:rPr lang="it-IT" dirty="0" smtClean="0"/>
              <a:t>in cellule tumorali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031811" y="2798926"/>
            <a:ext cx="1548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Non presenti normalmente nell’organismo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647373" y="2798926"/>
            <a:ext cx="1548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Rimasugli di</a:t>
            </a:r>
          </a:p>
          <a:p>
            <a:r>
              <a:rPr lang="it-IT" dirty="0"/>
              <a:t>c</a:t>
            </a:r>
            <a:r>
              <a:rPr lang="it-IT" dirty="0" smtClean="0"/>
              <a:t>ellule degradate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7262935" y="2798926"/>
            <a:ext cx="15483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Polveri</a:t>
            </a:r>
          </a:p>
          <a:p>
            <a:r>
              <a:rPr lang="it-IT" dirty="0" smtClean="0"/>
              <a:t>Es. Asbesto</a:t>
            </a:r>
          </a:p>
          <a:p>
            <a:r>
              <a:rPr lang="it-IT" dirty="0" smtClean="0"/>
              <a:t>Amianto</a:t>
            </a:r>
          </a:p>
          <a:p>
            <a:endParaRPr lang="it-IT" dirty="0"/>
          </a:p>
          <a:p>
            <a:r>
              <a:rPr lang="it-IT" dirty="0" smtClean="0"/>
              <a:t>Ma anche </a:t>
            </a:r>
          </a:p>
          <a:p>
            <a:r>
              <a:rPr lang="it-IT" dirty="0" smtClean="0"/>
              <a:t>Strumenti chirurgici o</a:t>
            </a:r>
          </a:p>
          <a:p>
            <a:r>
              <a:rPr lang="it-IT" dirty="0" smtClean="0"/>
              <a:t>Materiale estraneo sterile</a:t>
            </a:r>
          </a:p>
        </p:txBody>
      </p:sp>
    </p:spTree>
    <p:extLst>
      <p:ext uri="{BB962C8B-B14F-4D97-AF65-F5344CB8AC3E}">
        <p14:creationId xmlns:p14="http://schemas.microsoft.com/office/powerpoint/2010/main" val="202343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1_Retrospettivo">
  <a:themeElements>
    <a:clrScheme name="Retrospettiv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3435</TotalTime>
  <Words>1296</Words>
  <Application>Microsoft Office PowerPoint</Application>
  <PresentationFormat>Presentazione su schermo (4:3)</PresentationFormat>
  <Paragraphs>156</Paragraphs>
  <Slides>34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34</vt:i4>
      </vt:variant>
    </vt:vector>
  </HeadingPairs>
  <TitlesOfParts>
    <vt:vector size="39" baseType="lpstr">
      <vt:lpstr>Calibri</vt:lpstr>
      <vt:lpstr>Calibri Light</vt:lpstr>
      <vt:lpstr>Symbol</vt:lpstr>
      <vt:lpstr>1_Retrospettivo</vt:lpstr>
      <vt:lpstr>Retrospettivo</vt:lpstr>
      <vt:lpstr>Corso di  Immunologia    Elena Adinolfi</vt:lpstr>
      <vt:lpstr>Per contattare la docente</vt:lpstr>
      <vt:lpstr>Testi consigliati</vt:lpstr>
      <vt:lpstr>Presentazione standard di PowerPoint</vt:lpstr>
      <vt:lpstr>L’immunologia una disciplina giovane</vt:lpstr>
      <vt:lpstr>Presentazione standard di PowerPoint</vt:lpstr>
      <vt:lpstr>Presentazione standard di PowerPoint</vt:lpstr>
      <vt:lpstr>Presentazione standard di PowerPoint</vt:lpstr>
      <vt:lpstr>Immunità</vt:lpstr>
      <vt:lpstr>Immunità</vt:lpstr>
      <vt:lpstr>Immunità Specifica</vt:lpstr>
      <vt:lpstr>Immunità Specifica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Azione delle barriere chimico- fisiche</vt:lpstr>
      <vt:lpstr>Azione delle barriere chimico-fisiche</vt:lpstr>
      <vt:lpstr>Presentazione standard di PowerPoint</vt:lpstr>
      <vt:lpstr>Molecole protettive degli epiteli</vt:lpstr>
      <vt:lpstr>Presentazione standard di PowerPoint</vt:lpstr>
      <vt:lpstr>Presentazione standard di PowerPoint</vt:lpstr>
      <vt:lpstr>Presentazione standard di PowerPoint</vt:lpstr>
      <vt:lpstr>Riconoscimento del non self</vt:lpstr>
      <vt:lpstr>Presentazione standard di PowerPoint</vt:lpstr>
      <vt:lpstr>Presentazione standard di PowerPoint</vt:lpstr>
      <vt:lpstr>PAMPS</vt:lpstr>
      <vt:lpstr>Fagocitosi e PAMPS</vt:lpstr>
      <vt:lpstr>Fagocitosi ed opsonizzazione</vt:lpstr>
      <vt:lpstr>Presentazione standard di PowerPoint</vt:lpstr>
      <vt:lpstr>Presentazione standard di PowerPoint</vt:lpstr>
      <vt:lpstr>Fagocitosi</vt:lpstr>
      <vt:lpstr>Fagocitosi</vt:lpstr>
    </vt:vector>
  </TitlesOfParts>
  <Company>Universita' degli Studi di Ferrara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Patologia Molecolare  e Generale per il corso di biotecnologie  2011 Dr. Elena Adinolfi</dc:title>
  <dc:creator>Elena Adinolfi</dc:creator>
  <cp:lastModifiedBy>Patologia</cp:lastModifiedBy>
  <cp:revision>142</cp:revision>
  <dcterms:created xsi:type="dcterms:W3CDTF">2012-01-12T14:14:10Z</dcterms:created>
  <dcterms:modified xsi:type="dcterms:W3CDTF">2020-03-19T17:02:13Z</dcterms:modified>
</cp:coreProperties>
</file>