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0" r:id="rId4"/>
    <p:sldId id="299" r:id="rId5"/>
    <p:sldId id="301" r:id="rId6"/>
    <p:sldId id="305" r:id="rId7"/>
    <p:sldId id="292" r:id="rId8"/>
    <p:sldId id="259" r:id="rId9"/>
    <p:sldId id="278" r:id="rId10"/>
    <p:sldId id="260" r:id="rId11"/>
    <p:sldId id="261" r:id="rId12"/>
    <p:sldId id="323" r:id="rId13"/>
    <p:sldId id="324" r:id="rId14"/>
    <p:sldId id="335" r:id="rId15"/>
    <p:sldId id="336" r:id="rId16"/>
    <p:sldId id="313" r:id="rId17"/>
    <p:sldId id="314" r:id="rId18"/>
    <p:sldId id="354" r:id="rId19"/>
    <p:sldId id="315" r:id="rId20"/>
    <p:sldId id="316" r:id="rId21"/>
    <p:sldId id="341" r:id="rId2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>
      <p:cViewPr varScale="1">
        <p:scale>
          <a:sx n="106" d="100"/>
          <a:sy n="106" d="100"/>
        </p:scale>
        <p:origin x="18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4BD562C-7104-4B44-9281-94471CC6A1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i="1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7642CF8-3416-6149-9888-9CE4050EBD0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1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8D06BE1-59C6-EA4E-B946-D9C390798CB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053090F2-27A5-3043-9677-8066B2D3F9F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8102C024-075B-3749-8EE9-4EEA01616E5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i="1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BF767CBC-4BFB-CC40-AFA8-1B86032E1E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1"/>
            </a:lvl1pPr>
          </a:lstStyle>
          <a:p>
            <a:pPr>
              <a:defRPr/>
            </a:pPr>
            <a:fld id="{0E7B383A-0194-6C49-8C13-28798D1FF2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3374652-EEEF-324A-B172-219577CCD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BAB716-8AD2-DE4C-A375-220DB7C70545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52D711D-40E1-B24D-A655-1FE6A476E6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F8DB24C1-B892-8245-A327-C65371CC4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BA68D84-BCC8-F84E-9E14-128A6F042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79250B-3E25-244F-AE90-2088EBEEBAAC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EF4CF35-A9F9-9742-808D-172E8FC22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FE942F82-EF21-A649-93C4-F6CF6EB8D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59B88F0B-166A-AF4D-B2EC-D97107BB8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99BB48-7DE8-5A45-892E-D830ABB0AE5B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450FD14-BE85-4342-B905-05CD50D205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6E1DB48C-4F9D-5E42-8F56-4A6133FF1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1E1AA2CF-910F-CE48-A203-5BDC968D53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D5F2CF-AA27-3344-AB7C-06B7F789F6C1}" type="slidenum">
              <a:rPr lang="it-IT" altLang="it-IT" smtClean="0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EABCD87-958C-2B4B-BBE1-8A00FA7DD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F3258B50-9018-FC4D-9F34-0F7F8A5A4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A0FC18DD-713B-5344-A9E5-7D4896532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640369-88B8-6443-96AF-3A1605B4DB28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A41A4F1D-C729-6146-AFA9-9F547909A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9F36905-AA6D-F74A-8AFE-50B8EFA9C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783DD7F-6752-5540-8973-34E006E53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1A5676-9B8A-8146-93BB-0F8C21252231}" type="slidenum">
              <a:rPr lang="it-IT" altLang="it-IT" smtClean="0"/>
              <a:pPr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5F3C022-CA0C-2A49-82CF-F00F86D60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B2382F69-A78D-8A4E-89F6-890A83BF2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221212AC-C456-BD48-A69F-88C58A5B2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75B93F-2230-284E-B720-4CF3DE31E4A2}" type="slidenum">
              <a:rPr lang="it-IT" altLang="it-IT" smtClean="0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D3DB84E-B485-0F4F-B054-E182783F6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210337A0-BBAB-FD4E-97D1-86C68E62F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7E1205E-A790-9546-94F9-3F04298197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4BEBF8-A9B7-114E-AF98-1A9C905FA288}" type="slidenum">
              <a:rPr lang="it-IT" altLang="it-IT" smtClean="0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8285B2F4-831C-294E-B3D4-06583D0D4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45D5C477-0DE4-004E-93E3-35361A550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BA211FA7-F8C8-3E42-ADCF-73B4A1C50B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8C4085-9C28-7B4D-8706-52A7EE080E9A}" type="slidenum">
              <a:rPr lang="it-IT" altLang="it-IT" smtClean="0"/>
              <a:pPr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0DF8BFC-00BB-184C-AA67-ED863BD53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A955BA5-7966-914A-BC1E-3D087FFA2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6BD72076-3C6C-B44F-836D-0EFDD6CFC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8FDF5F-69EB-5041-97CC-A80716B1EF57}" type="slidenum">
              <a:rPr lang="it-IT" altLang="it-IT" smtClean="0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F374C80-53CB-694F-9477-7F5AFA480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952BAC7-4D65-6D4B-97BB-305DCB0E1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A767C0F1-78F7-5D42-BA4F-30B8D7EAA7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FEB76-1884-084F-8736-BFC875185B38}" type="slidenum">
              <a:rPr lang="it-IT" altLang="it-IT" smtClean="0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C9A5C585-F963-6940-B921-660C076E7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7009366-A690-4140-AC7E-4BE4299F3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5C4608C-EA34-EF4C-B00B-6FB268CBA4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AB6051F-34DF-904E-9A64-F39ECE7D162C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18434" name="Rectangle 1026">
            <a:extLst>
              <a:ext uri="{FF2B5EF4-FFF2-40B4-BE49-F238E27FC236}">
                <a16:creationId xmlns:a16="http://schemas.microsoft.com/office/drawing/2014/main" id="{F380A99D-82F9-FA46-912E-E0638F897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1027">
            <a:extLst>
              <a:ext uri="{FF2B5EF4-FFF2-40B4-BE49-F238E27FC236}">
                <a16:creationId xmlns:a16="http://schemas.microsoft.com/office/drawing/2014/main" id="{62178380-7DB5-D54F-B9C2-7BEA677B3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2C3512D6-3309-C447-BD81-3062049AE0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3D0C8E-BBE7-6045-BBCE-5B339CA73BC9}" type="slidenum">
              <a:rPr lang="it-IT" altLang="it-IT" smtClean="0"/>
              <a:pPr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0622242-77E2-434D-9606-2DD7801E9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5B08D82-980A-334B-90C1-BD9FB7DDF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A825F629-C24E-E14C-A1F4-B80E65979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6CCBF9-3B61-DB44-A2D0-E9A5B21AA5E5}" type="slidenum">
              <a:rPr lang="it-IT" altLang="it-IT" smtClean="0"/>
              <a:pPr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27C3457-854B-0549-9C13-5EE7A5ACF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996B370A-2880-1842-A060-6317DDD05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675F1582-78C9-624A-9EA9-E543C23F99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464394-DFEC-1B40-98B7-4410585788EC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1A39F893-5E95-434A-93F9-0741F78E4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0E70A44-F7D5-654E-A3D9-691AFCEAD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B2C8553-F69A-F641-82B8-AFFF05DF5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02FFBC-549A-9447-A302-4171F09C5085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03B07BF-5F85-6547-8C6A-577481603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B1B94995-177C-8047-8D60-992F93289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AA6A3DDE-3112-1947-B17E-FA4E492FB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54CF5-2813-8E4E-83F0-FCB14177BADC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F577774-E2FF-194F-9584-E61E11225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DE0EC3F-6818-3C42-85F1-64708FA2A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11A0EFC2-EED2-1B4C-B0B3-D0A41E83E0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D60A85-570B-2C46-86BA-342FAC3AB641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9A4626E9-62B8-0942-B339-5333420F1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>
            <a:extLst>
              <a:ext uri="{FF2B5EF4-FFF2-40B4-BE49-F238E27FC236}">
                <a16:creationId xmlns:a16="http://schemas.microsoft.com/office/drawing/2014/main" id="{C206147F-1418-4240-BF0E-476815586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32F36A63-7E2A-1449-A693-5110A793B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9FA64D-7204-D942-9A61-7F40C757E363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A2C42824-6D8B-5C4E-A4EF-60FE92EC2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9528B5E-C796-3C41-891E-E12252DA4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98A3F023-C034-CB42-98BC-408BB2461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48E4B7-0AD8-2F48-B3C1-7121D89F91F0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9213461-A120-2E40-AE61-7306E82A92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36A83F0F-D419-344C-84EA-B38DCE92D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53456AD-BC11-684F-A8CB-BF14D02AF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0BBDD2-1D6C-E646-B651-7F8EC17CE7C5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A6AC6201-9397-DD4A-AE0E-D79E120BA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51B3A96-2851-D847-A204-0F478C26D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BA5DEB-D6C5-4A43-8CA2-272D2A45C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98837-DFF3-5746-B433-A9ACCC25C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4DCD73-7CA1-6143-A352-74C4585F7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11516-A72D-424E-BF9F-3A67AC66E9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976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5A6DE7-EFEC-D746-9EC8-F28FA720A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D391F6-4664-7D42-8A54-EED46342F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994519-3E57-C643-B521-B9098F4D0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C5C86-5573-324F-B069-AADE33466D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705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3C660-443C-4746-80F1-D4BB32FAD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50F77-D410-D24E-8CC9-23281BB48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74FD48-549B-854C-A41A-122C94087B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6DD98-4470-2D4E-8BC5-F50F840664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309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929CE-3D9A-5241-AFFA-EC13993B4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CC41D-ED6E-504A-8AF5-70BED8C44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D403F-376E-4C4C-B9BF-9338959E9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9A50-D4AE-8E4F-BA96-02BF073AFE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198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1CA94-3138-2D4D-9EDF-E76B9A0F7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F86CA9-2742-7A4F-8A36-10452D08E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3454E-FD7C-E042-BA44-68E17F230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D0FE9-3D7C-1E42-BDB2-12D884BCF4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37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6891A0-8104-194A-AA88-DFC853322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E3C47E-BF8B-514A-9441-91EE218B1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26523-6629-F740-AF87-7E165F992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36607-4BDA-9C4C-B973-AAB2EAF56E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137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6B13E0-AE29-2641-9C01-52C99254F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5CB86-EEBF-5249-A269-E014913737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1204B-2727-F64F-BC0A-346B4672F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21951-A984-2B4E-87D3-808D101CC8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648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E496A6-F23D-0C43-A0B9-6B91C2E98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4EC62B-978B-484A-AA55-A7F9B08784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3484BF-AEEF-9048-8533-362FF89E0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5871A-965C-4A4B-9BCC-DFC9DF6646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940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A585E2-FAEF-F048-997B-3FBD6A0379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307279-F9E2-BA47-9AF0-509140C3E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9BE87-43A0-5F44-BAAA-F0F7F2AA1E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B29F2-1573-4A45-908B-4113D00333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313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1AEE75-0CD1-AF4F-81F9-AFC7BF5243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C9DD27-BAEE-4149-ADC7-EAC3F08B7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BE00CC-91F5-9742-AA97-50C7CDED6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A809-5061-C644-BD08-2DCA9BF8D3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751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11D68-4CA3-E543-95B4-DB11F3B34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7CB17-C76D-614B-8141-248CE8051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292433-C6B8-6D4C-B534-A39C09688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C8DCF-D5B9-7341-A896-4172571CF9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015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161C2F-6939-BD4F-BAF4-4F54A1F84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9F6B2-CD4F-814B-B139-6BAB3572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3EFAE-B3AA-B646-AFA2-0242ED485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43157-CEB7-9F41-9947-D1C49D6C54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85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BF28A9-7D6E-B547-8BE4-E2287C44B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850EF1-67FC-C44C-888C-E99D41A44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92A083-9214-EA4B-A2CD-BF2645A1F1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EEE673-E72C-DF4E-9382-09D9862880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8F6C003-DBB7-E349-968E-634A9A6041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63E661A-AA72-A44D-AB95-F4C27DB065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1971F05-45A7-8A45-B9DB-B2F0C66893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549275"/>
            <a:ext cx="7772400" cy="1470025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2800" b="1" dirty="0">
                <a:solidFill>
                  <a:srgbClr val="FF0000"/>
                </a:solidFill>
                <a:cs typeface="+mj-cs"/>
              </a:rPr>
              <a:t>Attenzione</a:t>
            </a:r>
          </a:p>
        </p:txBody>
      </p:sp>
      <p:pic>
        <p:nvPicPr>
          <p:cNvPr id="15362" name="Immagine 1" descr="mistakes.jpg">
            <a:extLst>
              <a:ext uri="{FF2B5EF4-FFF2-40B4-BE49-F238E27FC236}">
                <a16:creationId xmlns:a16="http://schemas.microsoft.com/office/drawing/2014/main" id="{5DD78A26-111B-0C4F-9FE1-2BAC96BF5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44675"/>
            <a:ext cx="28479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032E01-CAB1-C145-8516-9C932E7AA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5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>
            <a:extLst>
              <a:ext uri="{FF2B5EF4-FFF2-40B4-BE49-F238E27FC236}">
                <a16:creationId xmlns:a16="http://schemas.microsoft.com/office/drawing/2014/main" id="{6791DFEB-79EC-0F41-91D8-B6C1DC0D3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4813"/>
            <a:ext cx="53086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processi automatici e controllati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Schneider e Shiffrin, 1977 </a:t>
            </a:r>
          </a:p>
        </p:txBody>
      </p:sp>
      <p:grpSp>
        <p:nvGrpSpPr>
          <p:cNvPr id="33794" name="Group 11">
            <a:extLst>
              <a:ext uri="{FF2B5EF4-FFF2-40B4-BE49-F238E27FC236}">
                <a16:creationId xmlns:a16="http://schemas.microsoft.com/office/drawing/2014/main" id="{DA7CDDE4-0BB8-DB43-8E7F-F8AC6C1FCA8D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1773238"/>
            <a:ext cx="5308600" cy="2819400"/>
            <a:chOff x="256" y="1104"/>
            <a:chExt cx="3344" cy="1776"/>
          </a:xfrm>
        </p:grpSpPr>
        <p:sp>
          <p:nvSpPr>
            <p:cNvPr id="33797" name="Text Box 6">
              <a:extLst>
                <a:ext uri="{FF2B5EF4-FFF2-40B4-BE49-F238E27FC236}">
                  <a16:creationId xmlns:a16="http://schemas.microsoft.com/office/drawing/2014/main" id="{1FFC37DB-C9FC-EE44-8451-94D0DAC555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" y="1104"/>
              <a:ext cx="3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processi automatici</a:t>
              </a:r>
              <a:endParaRPr lang="it-IT" altLang="it-IT" sz="2400"/>
            </a:p>
          </p:txBody>
        </p:sp>
        <p:sp>
          <p:nvSpPr>
            <p:cNvPr id="33798" name="Text Box 7">
              <a:extLst>
                <a:ext uri="{FF2B5EF4-FFF2-40B4-BE49-F238E27FC236}">
                  <a16:creationId xmlns:a16="http://schemas.microsoft.com/office/drawing/2014/main" id="{BF7E53FC-E455-B54C-994B-579696D6C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" y="2592"/>
              <a:ext cx="33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processi controllati</a:t>
              </a:r>
              <a:endParaRPr lang="it-IT" altLang="it-IT" sz="2400"/>
            </a:p>
          </p:txBody>
        </p:sp>
      </p:grpSp>
      <p:sp>
        <p:nvSpPr>
          <p:cNvPr id="33795" name="Rectangle 8">
            <a:extLst>
              <a:ext uri="{FF2B5EF4-FFF2-40B4-BE49-F238E27FC236}">
                <a16:creationId xmlns:a16="http://schemas.microsoft.com/office/drawing/2014/main" id="{39D1C344-0A21-CB43-B715-5CAA911E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0"/>
            <a:ext cx="74676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inconsapevoli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non richiedono l</a:t>
            </a:r>
            <a:r>
              <a:rPr lang="ja-JP" altLang="it-IT" sz="2400"/>
              <a:t>’</a:t>
            </a:r>
            <a:r>
              <a:rPr lang="it-IT" altLang="ja-JP" sz="2400"/>
              <a:t>impiego di risorse attentive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sono veloci</a:t>
            </a:r>
          </a:p>
        </p:txBody>
      </p:sp>
      <p:sp>
        <p:nvSpPr>
          <p:cNvPr id="33796" name="Rectangle 9">
            <a:extLst>
              <a:ext uri="{FF2B5EF4-FFF2-40B4-BE49-F238E27FC236}">
                <a16:creationId xmlns:a16="http://schemas.microsoft.com/office/drawing/2014/main" id="{2D3DEF8A-3977-2F4F-99FB-AFF351B06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648200"/>
            <a:ext cx="7772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richiedono risorse attentive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sono attivati in modalità seriale (uno dopo l</a:t>
            </a:r>
            <a:r>
              <a:rPr lang="ja-JP" altLang="it-IT" sz="2400"/>
              <a:t>’</a:t>
            </a:r>
            <a:r>
              <a:rPr lang="it-IT" altLang="ja-JP" sz="2400"/>
              <a:t>altro)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/>
              <a:t>sono più lenti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31DF05-6827-BD4B-BA3D-A679F3D26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9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">
            <a:extLst>
              <a:ext uri="{FF2B5EF4-FFF2-40B4-BE49-F238E27FC236}">
                <a16:creationId xmlns:a16="http://schemas.microsoft.com/office/drawing/2014/main" id="{5B677A3A-A28C-384C-B909-C3736B42B5A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55650" y="692150"/>
            <a:ext cx="7632700" cy="13684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400"/>
              <a:t>molti processi sono inizialmente controllati e possono diventare automatici con la pratica e l</a:t>
            </a:r>
            <a:r>
              <a:rPr lang="ja-JP" altLang="it-IT" sz="2400"/>
              <a:t>’</a:t>
            </a:r>
            <a:r>
              <a:rPr lang="it-IT" altLang="ja-JP" sz="2400"/>
              <a:t>esercizio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400"/>
          </a:p>
        </p:txBody>
      </p:sp>
      <p:grpSp>
        <p:nvGrpSpPr>
          <p:cNvPr id="35842" name="Group 15">
            <a:extLst>
              <a:ext uri="{FF2B5EF4-FFF2-40B4-BE49-F238E27FC236}">
                <a16:creationId xmlns:a16="http://schemas.microsoft.com/office/drawing/2014/main" id="{74067B64-D91C-C944-8B7E-8004E849B8BB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292600"/>
            <a:ext cx="4230688" cy="1562100"/>
            <a:chOff x="2361" y="2976"/>
            <a:chExt cx="2665" cy="984"/>
          </a:xfrm>
        </p:grpSpPr>
        <p:sp>
          <p:nvSpPr>
            <p:cNvPr id="35844" name="Text Box 13">
              <a:extLst>
                <a:ext uri="{FF2B5EF4-FFF2-40B4-BE49-F238E27FC236}">
                  <a16:creationId xmlns:a16="http://schemas.microsoft.com/office/drawing/2014/main" id="{7D0A8182-EFEC-8642-A780-12816A17C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" y="3456"/>
              <a:ext cx="2665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processi automatizzati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/>
                <a:t>prima controllati e poi automatici</a:t>
              </a:r>
            </a:p>
          </p:txBody>
        </p:sp>
        <p:sp>
          <p:nvSpPr>
            <p:cNvPr id="35845" name="AutoShape 14">
              <a:extLst>
                <a:ext uri="{FF2B5EF4-FFF2-40B4-BE49-F238E27FC236}">
                  <a16:creationId xmlns:a16="http://schemas.microsoft.com/office/drawing/2014/main" id="{42747447-C28E-4D4A-A3FD-FDAA9A0AE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76"/>
              <a:ext cx="336" cy="336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pic>
        <p:nvPicPr>
          <p:cNvPr id="35843" name="Immagine 1" descr="guida.jpg">
            <a:extLst>
              <a:ext uri="{FF2B5EF4-FFF2-40B4-BE49-F238E27FC236}">
                <a16:creationId xmlns:a16="http://schemas.microsoft.com/office/drawing/2014/main" id="{5ED95756-3BA5-D648-A5E1-33BE15A9B02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3251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64678C-B654-1A46-A673-BAB545CB8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44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934CFD48-CFC4-5C44-97C3-E7129362A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33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400"/>
              <a:t>tipologia di errori </a:t>
            </a:r>
            <a:r>
              <a:rPr lang="it-IT" altLang="it-IT" sz="1600"/>
              <a:t>(Reason, 1990; Norman, 1988)</a:t>
            </a: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FC9C45A6-84BB-1842-91A9-80F09887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55763"/>
            <a:ext cx="3962400" cy="1982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b="1" i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Mistakes</a:t>
            </a:r>
            <a:endParaRPr lang="it-IT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i="1" dirty="0">
                <a:latin typeface="+mj-lt"/>
                <a:ea typeface="ＭＳ Ｐゴシック" charset="0"/>
              </a:rPr>
              <a:t>(processi controllati e intenzionali)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it-IT" dirty="0">
              <a:latin typeface="Times New Roman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it-IT" dirty="0">
                <a:latin typeface="+mj-lt"/>
                <a:ea typeface="ＭＳ Ｐゴシック" charset="0"/>
              </a:rPr>
              <a:t>nella pianificazione</a:t>
            </a:r>
          </a:p>
        </p:txBody>
      </p:sp>
      <p:sp>
        <p:nvSpPr>
          <p:cNvPr id="37891" name="Text Box 6">
            <a:extLst>
              <a:ext uri="{FF2B5EF4-FFF2-40B4-BE49-F238E27FC236}">
                <a16:creationId xmlns:a16="http://schemas.microsoft.com/office/drawing/2014/main" id="{514C6ED7-4C19-1F4E-95E8-398DA0A58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731963"/>
            <a:ext cx="4114800" cy="1649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it-IT" altLang="it-IT" sz="2400" b="1" i="1">
                <a:solidFill>
                  <a:srgbClr val="FF0000"/>
                </a:solidFill>
              </a:rPr>
              <a:t>Slips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it-IT" altLang="it-IT" sz="2400" i="1"/>
              <a:t>(processi automatici)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it-IT" altLang="it-IT" sz="240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it-IT" altLang="it-IT" sz="2400"/>
              <a:t>nell’esecuzione del piano</a:t>
            </a:r>
          </a:p>
        </p:txBody>
      </p:sp>
      <p:sp>
        <p:nvSpPr>
          <p:cNvPr id="37892" name="Text Box 12">
            <a:extLst>
              <a:ext uri="{FF2B5EF4-FFF2-40B4-BE49-F238E27FC236}">
                <a16:creationId xmlns:a16="http://schemas.microsoft.com/office/drawing/2014/main" id="{C9C5052E-048A-1246-A1AB-9F62AB44F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4292600"/>
            <a:ext cx="43576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/>
              <a:t>avere bisogno della macchina ma dimenticare le chiavi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/>
              <a:t>(spesso si usa la bici)</a:t>
            </a: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1B78A847-C204-CB4F-9D3E-29DC0AA02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152400"/>
            <a:ext cx="4043363" cy="561975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 dirty="0">
                <a:solidFill>
                  <a:srgbClr val="FF0000"/>
                </a:solidFill>
                <a:cs typeface="+mj-cs"/>
              </a:rPr>
              <a:t>errori </a:t>
            </a:r>
            <a:r>
              <a:rPr lang="it-IT" sz="2800" b="1" dirty="0" err="1">
                <a:solidFill>
                  <a:srgbClr val="FF0000"/>
                </a:solidFill>
                <a:cs typeface="+mj-cs"/>
              </a:rPr>
              <a:t>attentivi</a:t>
            </a:r>
            <a:endParaRPr lang="it-IT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37894" name="Rettangolo 1">
            <a:extLst>
              <a:ext uri="{FF2B5EF4-FFF2-40B4-BE49-F238E27FC236}">
                <a16:creationId xmlns:a16="http://schemas.microsoft.com/office/drawing/2014/main" id="{47D4F0CE-9288-2A4B-BFF8-0508E5272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221163"/>
            <a:ext cx="38877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/>
              <a:t>uscire per fare la spesa di domenica;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/>
              <a:t>decidere di prendere il treno nonostante lo sciopero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624623-7D5B-CD42-8BEB-B8108C8BA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96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AB299BC4-32D6-3A4C-9AF7-5B23637DD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692150"/>
            <a:ext cx="8520112" cy="5329238"/>
          </a:xfrm>
        </p:spPr>
        <p:txBody>
          <a:bodyPr/>
          <a:lstStyle/>
          <a:p>
            <a:pPr algn="just" eaLnBrk="1" hangingPunct="1">
              <a:buFontTx/>
              <a:buNone/>
              <a:tabLst>
                <a:tab pos="379413" algn="l"/>
              </a:tabLst>
            </a:pPr>
            <a:r>
              <a:rPr lang="it-IT" altLang="it-IT" sz="2400"/>
              <a:t>gli errori attentivi di tipo </a:t>
            </a:r>
            <a:r>
              <a:rPr lang="it-IT" altLang="it-IT" sz="2400" i="1"/>
              <a:t>slips</a:t>
            </a:r>
            <a:r>
              <a:rPr lang="it-IT" altLang="it-IT" sz="2400"/>
              <a:t> si possono evitare </a:t>
            </a:r>
          </a:p>
          <a:p>
            <a:pPr marL="533400" lvl="1" indent="15875" algn="just" eaLnBrk="1" hangingPunct="1">
              <a:buFontTx/>
              <a:buNone/>
              <a:tabLst>
                <a:tab pos="379413" algn="l"/>
              </a:tabLst>
            </a:pPr>
            <a:endParaRPr lang="it-IT" altLang="it-IT" sz="2400"/>
          </a:p>
          <a:p>
            <a:pPr marL="533400" lvl="1" indent="15875" algn="just" eaLnBrk="1" hangingPunct="1">
              <a:buFontTx/>
              <a:buNone/>
              <a:tabLst>
                <a:tab pos="379413" algn="l"/>
              </a:tabLst>
            </a:pPr>
            <a:r>
              <a:rPr lang="it-IT" altLang="it-IT" sz="2400"/>
              <a:t>gli </a:t>
            </a:r>
            <a:r>
              <a:rPr lang="it-IT" altLang="it-IT" sz="2400" i="1"/>
              <a:t>slips</a:t>
            </a:r>
            <a:r>
              <a:rPr lang="it-IT" altLang="it-IT" sz="2400"/>
              <a:t> capitano quando il comportamento deve deviare da una </a:t>
            </a:r>
            <a:r>
              <a:rPr lang="it-IT" altLang="it-IT" sz="2400" i="1"/>
              <a:t>routine</a:t>
            </a:r>
            <a:r>
              <a:rPr lang="it-IT" altLang="it-IT" sz="2400"/>
              <a:t> ma i processi automatici hanno il sopravvento sui processi controllati, oppure quando si è  interrotti da eventi esterni </a:t>
            </a:r>
          </a:p>
          <a:p>
            <a:pPr marL="533400" lvl="1" indent="15875" algn="just" eaLnBrk="1" hangingPunct="1">
              <a:buFontTx/>
              <a:buNone/>
              <a:tabLst>
                <a:tab pos="379413" algn="l"/>
              </a:tabLst>
            </a:pPr>
            <a:endParaRPr lang="it-IT" altLang="it-IT" sz="2400"/>
          </a:p>
          <a:p>
            <a:pPr marL="533400" lvl="1" indent="15875" algn="just" eaLnBrk="1" hangingPunct="1">
              <a:buClr>
                <a:srgbClr val="FF0000"/>
              </a:buClr>
              <a:buFont typeface="Wingdings" pitchFamily="2" charset="2"/>
              <a:buChar char="Ø"/>
              <a:tabLst>
                <a:tab pos="379413" algn="l"/>
              </a:tabLst>
            </a:pPr>
            <a:r>
              <a:rPr lang="it-IT" altLang="it-IT" sz="2400"/>
              <a:t> prevedere funzioni obbliganti, cioè vincoli fisici che ci impediscano di compiere questo tipo di errori </a:t>
            </a:r>
          </a:p>
          <a:p>
            <a:pPr marL="533400" lvl="1" indent="15875" algn="just" eaLnBrk="1" hangingPunct="1">
              <a:buFontTx/>
              <a:buNone/>
              <a:tabLst>
                <a:tab pos="379413" algn="l"/>
              </a:tabLst>
            </a:pPr>
            <a:endParaRPr lang="it-IT" altLang="it-IT" sz="2400"/>
          </a:p>
          <a:p>
            <a:pPr marL="533400" lvl="1" indent="15875" algn="just" eaLnBrk="1" hangingPunct="1">
              <a:buFontTx/>
              <a:buNone/>
              <a:tabLst>
                <a:tab pos="379413" algn="l"/>
              </a:tabLst>
            </a:pPr>
            <a:r>
              <a:rPr lang="it-IT" altLang="it-IT" sz="2400"/>
              <a:t>(es. lista della spesa sulla maniglia della porta di casa; messa in moto disabilitata se non allacciate le cinture di sicurezza)</a:t>
            </a:r>
          </a:p>
          <a:p>
            <a:pPr marL="533400" lvl="1" indent="15875" eaLnBrk="1" hangingPunct="1">
              <a:buFontTx/>
              <a:buNone/>
              <a:tabLst>
                <a:tab pos="379413" algn="l"/>
              </a:tabLst>
            </a:pPr>
            <a:endParaRPr lang="it-IT" altLang="it-IT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528D32-41C6-1841-AFBA-47952D4AD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68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BA1AAA76-C213-2546-AD82-89E6DF653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5575" cy="838200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it-IT" altLang="it-IT" sz="2400"/>
              <a:t>è la capacità di concentrare l</a:t>
            </a:r>
            <a:r>
              <a:rPr lang="ja-JP" altLang="it-IT" sz="2400"/>
              <a:t>’</a:t>
            </a:r>
            <a:r>
              <a:rPr lang="it-IT" altLang="ja-JP" sz="2400"/>
              <a:t>attenzione in maniera selettiva per elaborare in modo efficiente e dettagliato uno stimolo</a:t>
            </a:r>
            <a:endParaRPr lang="it-IT" altLang="it-IT" sz="2400"/>
          </a:p>
        </p:txBody>
      </p:sp>
      <p:grpSp>
        <p:nvGrpSpPr>
          <p:cNvPr id="41986" name="Group 4">
            <a:extLst>
              <a:ext uri="{FF2B5EF4-FFF2-40B4-BE49-F238E27FC236}">
                <a16:creationId xmlns:a16="http://schemas.microsoft.com/office/drawing/2014/main" id="{228DB578-B068-B545-942A-2967065AA807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724400"/>
            <a:ext cx="7010400" cy="1162050"/>
            <a:chOff x="672" y="2544"/>
            <a:chExt cx="4416" cy="732"/>
          </a:xfrm>
        </p:grpSpPr>
        <p:sp>
          <p:nvSpPr>
            <p:cNvPr id="190469" name="Rectangle 5">
              <a:extLst>
                <a:ext uri="{FF2B5EF4-FFF2-40B4-BE49-F238E27FC236}">
                  <a16:creationId xmlns:a16="http://schemas.microsoft.com/office/drawing/2014/main" id="{E85063BF-8C5F-8544-952F-5A38206C9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024"/>
              <a:ext cx="4416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it-IT" dirty="0">
                  <a:latin typeface="+mj-lt"/>
                  <a:ea typeface="ＭＳ Ｐゴシック" charset="0"/>
                </a:rPr>
                <a:t>il sistema cognitivo dispone di risorse limitate </a:t>
              </a:r>
            </a:p>
          </p:txBody>
        </p:sp>
        <p:sp>
          <p:nvSpPr>
            <p:cNvPr id="190470" name="AutoShape 6">
              <a:extLst>
                <a:ext uri="{FF2B5EF4-FFF2-40B4-BE49-F238E27FC236}">
                  <a16:creationId xmlns:a16="http://schemas.microsoft.com/office/drawing/2014/main" id="{1836B755-F614-2B4F-B788-2BB9E0DED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544"/>
              <a:ext cx="432" cy="38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>
                <a:latin typeface="+mj-lt"/>
                <a:ea typeface="ＭＳ Ｐゴシック" charset="0"/>
              </a:endParaRPr>
            </a:p>
          </p:txBody>
        </p:sp>
      </p:grpSp>
      <p:sp>
        <p:nvSpPr>
          <p:cNvPr id="41987" name="Text Box 8">
            <a:extLst>
              <a:ext uri="{FF2B5EF4-FFF2-40B4-BE49-F238E27FC236}">
                <a16:creationId xmlns:a16="http://schemas.microsoft.com/office/drawing/2014/main" id="{563FA492-DC3D-F749-B200-6FE86DFBB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852738"/>
            <a:ext cx="65992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selezionare</a:t>
            </a:r>
            <a:r>
              <a:rPr lang="it-IT" altLang="it-IT" sz="2400"/>
              <a:t> le caratteristiche </a:t>
            </a:r>
            <a:r>
              <a:rPr lang="it-IT" altLang="it-IT" sz="2400" b="1"/>
              <a:t>rilevanti</a:t>
            </a:r>
            <a:r>
              <a:rPr lang="it-IT" altLang="it-IT" sz="2400"/>
              <a:t> per il compito e </a:t>
            </a:r>
            <a:r>
              <a:rPr lang="it-IT" altLang="it-IT" sz="2400" b="1">
                <a:solidFill>
                  <a:srgbClr val="000000"/>
                </a:solidFill>
              </a:rPr>
              <a:t>ignorare</a:t>
            </a:r>
            <a:r>
              <a:rPr lang="it-IT" altLang="it-IT" sz="2400">
                <a:solidFill>
                  <a:srgbClr val="000000"/>
                </a:solidFill>
              </a:rPr>
              <a:t> </a:t>
            </a:r>
            <a:r>
              <a:rPr lang="it-IT" altLang="it-IT" sz="2400"/>
              <a:t>quelle </a:t>
            </a:r>
            <a:r>
              <a:rPr lang="it-IT" altLang="it-IT" sz="2400" b="1"/>
              <a:t>irrilevanti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l’attenzione selettiva è necessaria perché </a:t>
            </a:r>
          </a:p>
        </p:txBody>
      </p:sp>
      <p:sp>
        <p:nvSpPr>
          <p:cNvPr id="41988" name="Text Box 14">
            <a:extLst>
              <a:ext uri="{FF2B5EF4-FFF2-40B4-BE49-F238E27FC236}">
                <a16:creationId xmlns:a16="http://schemas.microsoft.com/office/drawing/2014/main" id="{39980E86-CB4D-394C-A32F-89198D9C3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6400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attenzione selettiva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4DD41-87FE-F64D-8044-6FBDA1C4D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77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>
            <a:extLst>
              <a:ext uri="{FF2B5EF4-FFF2-40B4-BE49-F238E27FC236}">
                <a16:creationId xmlns:a16="http://schemas.microsoft.com/office/drawing/2014/main" id="{D969C7C0-8596-4945-9754-F02CD51054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855663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it-IT" sz="2400" dirty="0">
                <a:latin typeface="+mj-lt"/>
                <a:cs typeface="+mn-cs"/>
              </a:rPr>
              <a:t>dipende dal momento in cui avviene la selezione</a:t>
            </a:r>
          </a:p>
        </p:txBody>
      </p:sp>
      <p:grpSp>
        <p:nvGrpSpPr>
          <p:cNvPr id="44034" name="Group 4">
            <a:extLst>
              <a:ext uri="{FF2B5EF4-FFF2-40B4-BE49-F238E27FC236}">
                <a16:creationId xmlns:a16="http://schemas.microsoft.com/office/drawing/2014/main" id="{83A9D485-FF73-B944-B984-D65B3ABCB1C9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916113"/>
            <a:ext cx="7620000" cy="4408487"/>
            <a:chOff x="480" y="1207"/>
            <a:chExt cx="4800" cy="2777"/>
          </a:xfrm>
        </p:grpSpPr>
        <p:sp>
          <p:nvSpPr>
            <p:cNvPr id="44038" name="Rectangle 5">
              <a:extLst>
                <a:ext uri="{FF2B5EF4-FFF2-40B4-BE49-F238E27FC236}">
                  <a16:creationId xmlns:a16="http://schemas.microsoft.com/office/drawing/2014/main" id="{96BEBEEF-AC4B-9845-BE21-F0AB194A8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064"/>
              <a:ext cx="1968" cy="1920"/>
            </a:xfrm>
            <a:prstGeom prst="rect">
              <a:avLst/>
            </a:prstGeom>
            <a:solidFill>
              <a:srgbClr val="BDBD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4039" name="Rectangle 6">
              <a:extLst>
                <a:ext uri="{FF2B5EF4-FFF2-40B4-BE49-F238E27FC236}">
                  <a16:creationId xmlns:a16="http://schemas.microsoft.com/office/drawing/2014/main" id="{58B08BD2-88D8-8E4F-8791-10B46A5CC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064"/>
              <a:ext cx="1968" cy="1920"/>
            </a:xfrm>
            <a:prstGeom prst="rect">
              <a:avLst/>
            </a:prstGeom>
            <a:solidFill>
              <a:srgbClr val="BDBD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44040" name="Line 7">
              <a:extLst>
                <a:ext uri="{FF2B5EF4-FFF2-40B4-BE49-F238E27FC236}">
                  <a16:creationId xmlns:a16="http://schemas.microsoft.com/office/drawing/2014/main" id="{C1FE0622-8047-3241-8CF3-558E4220B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07"/>
              <a:ext cx="506" cy="713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041" name="Line 8">
              <a:extLst>
                <a:ext uri="{FF2B5EF4-FFF2-40B4-BE49-F238E27FC236}">
                  <a16:creationId xmlns:a16="http://schemas.microsoft.com/office/drawing/2014/main" id="{64FF5D42-1E9B-D643-90EE-5423EE3D2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1" y="1253"/>
              <a:ext cx="539" cy="66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042" name="Text Box 9">
              <a:extLst>
                <a:ext uri="{FF2B5EF4-FFF2-40B4-BE49-F238E27FC236}">
                  <a16:creationId xmlns:a16="http://schemas.microsoft.com/office/drawing/2014/main" id="{72D31B33-74D1-7D45-BB59-350BDC04B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112"/>
              <a:ext cx="18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selezione precoce</a:t>
              </a:r>
            </a:p>
          </p:txBody>
        </p:sp>
        <p:sp>
          <p:nvSpPr>
            <p:cNvPr id="44043" name="Text Box 10">
              <a:extLst>
                <a:ext uri="{FF2B5EF4-FFF2-40B4-BE49-F238E27FC236}">
                  <a16:creationId xmlns:a16="http://schemas.microsoft.com/office/drawing/2014/main" id="{E9021395-4A9C-F048-B93B-01A4C2AB0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" y="2112"/>
              <a:ext cx="20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selezione tardiva</a:t>
              </a:r>
            </a:p>
          </p:txBody>
        </p:sp>
      </p:grpSp>
      <p:sp>
        <p:nvSpPr>
          <p:cNvPr id="192523" name="Text Box 11">
            <a:extLst>
              <a:ext uri="{FF2B5EF4-FFF2-40B4-BE49-F238E27FC236}">
                <a16:creationId xmlns:a16="http://schemas.microsoft.com/office/drawing/2014/main" id="{CBA8FA93-AA21-734A-94F0-6AFCFCE79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038600"/>
            <a:ext cx="2667000" cy="19383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lo stimolo irrilevante non viene elaborato</a:t>
            </a:r>
          </a:p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il filtro </a:t>
            </a:r>
            <a:r>
              <a:rPr lang="it-IT" dirty="0" err="1">
                <a:latin typeface="+mj-lt"/>
                <a:ea typeface="ＭＳ Ｐゴシック" charset="0"/>
              </a:rPr>
              <a:t>attentivo</a:t>
            </a:r>
            <a:endParaRPr lang="it-IT" dirty="0">
              <a:latin typeface="+mj-lt"/>
              <a:ea typeface="ＭＳ Ｐゴシック" charset="0"/>
            </a:endParaRPr>
          </a:p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lo esclude subito </a:t>
            </a:r>
          </a:p>
        </p:txBody>
      </p:sp>
      <p:sp>
        <p:nvSpPr>
          <p:cNvPr id="192524" name="Text Box 12">
            <a:extLst>
              <a:ext uri="{FF2B5EF4-FFF2-40B4-BE49-F238E27FC236}">
                <a16:creationId xmlns:a16="http://schemas.microsoft.com/office/drawing/2014/main" id="{9223B283-B85B-6C46-93D1-30C6E6F11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889375"/>
            <a:ext cx="3198813" cy="2308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lo stimolo irrilevante viene elaborato </a:t>
            </a:r>
          </a:p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il filtro avviene al momento della selezione della risposta </a:t>
            </a:r>
          </a:p>
        </p:txBody>
      </p:sp>
      <p:sp>
        <p:nvSpPr>
          <p:cNvPr id="44037" name="Rettangolo 2">
            <a:extLst>
              <a:ext uri="{FF2B5EF4-FFF2-40B4-BE49-F238E27FC236}">
                <a16:creationId xmlns:a16="http://schemas.microsoft.com/office/drawing/2014/main" id="{0D8DC399-D94F-E34C-8D54-67201269D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33375"/>
            <a:ext cx="7920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cosa succede alle informazioni irrilevanti?</a:t>
            </a:r>
            <a:endParaRPr lang="it-IT" altLang="it-IT" sz="2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23D6C5-3986-F844-94AC-20ACDE294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13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90AE67A8-2C4E-F84A-A76E-137D97F3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19200"/>
            <a:ext cx="8686800" cy="525780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6082" name="Rectangle 4">
            <a:extLst>
              <a:ext uri="{FF2B5EF4-FFF2-40B4-BE49-F238E27FC236}">
                <a16:creationId xmlns:a16="http://schemas.microsoft.com/office/drawing/2014/main" id="{95405420-4AA5-924F-AB99-2C55D5205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04813"/>
            <a:ext cx="88773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 b="1">
                <a:cs typeface="Arial" panose="020B0604020202020204" pitchFamily="34" charset="0"/>
              </a:rPr>
              <a:t>Effetto Stroop   (Stroop, 1935)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600" b="1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>
                <a:cs typeface="Arial" panose="020B0604020202020204" pitchFamily="34" charset="0"/>
              </a:rPr>
              <a:t>denominare il colore delle stringhe (condizione di controllo)</a:t>
            </a:r>
          </a:p>
        </p:txBody>
      </p:sp>
      <p:grpSp>
        <p:nvGrpSpPr>
          <p:cNvPr id="46083" name="Group 5">
            <a:extLst>
              <a:ext uri="{FF2B5EF4-FFF2-40B4-BE49-F238E27FC236}">
                <a16:creationId xmlns:a16="http://schemas.microsoft.com/office/drawing/2014/main" id="{7FD4F979-8FBC-C743-B029-246071ADB8CE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349500"/>
            <a:ext cx="8302625" cy="3536950"/>
            <a:chOff x="384" y="1612"/>
            <a:chExt cx="5230" cy="2228"/>
          </a:xfrm>
        </p:grpSpPr>
        <p:sp>
          <p:nvSpPr>
            <p:cNvPr id="46084" name="Text Box 7">
              <a:extLst>
                <a:ext uri="{FF2B5EF4-FFF2-40B4-BE49-F238E27FC236}">
                  <a16:creationId xmlns:a16="http://schemas.microsoft.com/office/drawing/2014/main" id="{9039722E-34B1-D446-801E-105AE27BC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2908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XXXXX</a:t>
              </a:r>
            </a:p>
          </p:txBody>
        </p:sp>
        <p:sp>
          <p:nvSpPr>
            <p:cNvPr id="46085" name="Text Box 8">
              <a:extLst>
                <a:ext uri="{FF2B5EF4-FFF2-40B4-BE49-F238E27FC236}">
                  <a16:creationId xmlns:a16="http://schemas.microsoft.com/office/drawing/2014/main" id="{B8373373-52DC-3546-9A44-34E817832C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3532"/>
              <a:ext cx="62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XXX</a:t>
              </a:r>
            </a:p>
          </p:txBody>
        </p:sp>
        <p:sp>
          <p:nvSpPr>
            <p:cNvPr id="46086" name="Text Box 9">
              <a:extLst>
                <a:ext uri="{FF2B5EF4-FFF2-40B4-BE49-F238E27FC236}">
                  <a16:creationId xmlns:a16="http://schemas.microsoft.com/office/drawing/2014/main" id="{66815EF4-E65F-B043-BC37-287B3AA1D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612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XXXXX</a:t>
              </a:r>
            </a:p>
          </p:txBody>
        </p:sp>
        <p:sp>
          <p:nvSpPr>
            <p:cNvPr id="46087" name="Text Box 10">
              <a:extLst>
                <a:ext uri="{FF2B5EF4-FFF2-40B4-BE49-F238E27FC236}">
                  <a16:creationId xmlns:a16="http://schemas.microsoft.com/office/drawing/2014/main" id="{7EA94755-11A3-754D-AA78-74F9C4039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2284"/>
              <a:ext cx="6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XXXX</a:t>
              </a:r>
            </a:p>
          </p:txBody>
        </p:sp>
        <p:sp>
          <p:nvSpPr>
            <p:cNvPr id="46088" name="Text Box 11">
              <a:extLst>
                <a:ext uri="{FF2B5EF4-FFF2-40B4-BE49-F238E27FC236}">
                  <a16:creationId xmlns:a16="http://schemas.microsoft.com/office/drawing/2014/main" id="{14B75325-F1DA-2B49-8CCA-0C046436F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612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XXXXX</a:t>
              </a:r>
            </a:p>
          </p:txBody>
        </p:sp>
        <p:sp>
          <p:nvSpPr>
            <p:cNvPr id="46089" name="Text Box 13">
              <a:extLst>
                <a:ext uri="{FF2B5EF4-FFF2-40B4-BE49-F238E27FC236}">
                  <a16:creationId xmlns:a16="http://schemas.microsoft.com/office/drawing/2014/main" id="{77E68884-4D82-8841-8A99-390BFB443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2908"/>
              <a:ext cx="94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XXXXXX</a:t>
              </a:r>
            </a:p>
          </p:txBody>
        </p:sp>
        <p:sp>
          <p:nvSpPr>
            <p:cNvPr id="46090" name="Text Box 14">
              <a:extLst>
                <a:ext uri="{FF2B5EF4-FFF2-40B4-BE49-F238E27FC236}">
                  <a16:creationId xmlns:a16="http://schemas.microsoft.com/office/drawing/2014/main" id="{81F57E57-5718-B340-8E85-3D50C1EAA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284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XXXXX</a:t>
              </a:r>
            </a:p>
          </p:txBody>
        </p:sp>
        <p:sp>
          <p:nvSpPr>
            <p:cNvPr id="46091" name="Text Box 15">
              <a:extLst>
                <a:ext uri="{FF2B5EF4-FFF2-40B4-BE49-F238E27FC236}">
                  <a16:creationId xmlns:a16="http://schemas.microsoft.com/office/drawing/2014/main" id="{B28DA56E-94B7-ED4D-B9FE-ABC6059C1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2284"/>
              <a:ext cx="57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XXX</a:t>
              </a:r>
            </a:p>
          </p:txBody>
        </p:sp>
        <p:sp>
          <p:nvSpPr>
            <p:cNvPr id="46092" name="Text Box 16">
              <a:extLst>
                <a:ext uri="{FF2B5EF4-FFF2-40B4-BE49-F238E27FC236}">
                  <a16:creationId xmlns:a16="http://schemas.microsoft.com/office/drawing/2014/main" id="{5A58E4C8-3179-E14B-8778-060C528D3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908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XXXXX</a:t>
              </a:r>
            </a:p>
          </p:txBody>
        </p:sp>
        <p:sp>
          <p:nvSpPr>
            <p:cNvPr id="46093" name="Text Box 17">
              <a:extLst>
                <a:ext uri="{FF2B5EF4-FFF2-40B4-BE49-F238E27FC236}">
                  <a16:creationId xmlns:a16="http://schemas.microsoft.com/office/drawing/2014/main" id="{6825D0EC-13E7-3848-B456-A07BFC59D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908"/>
              <a:ext cx="86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XXXXX</a:t>
              </a:r>
            </a:p>
          </p:txBody>
        </p:sp>
        <p:sp>
          <p:nvSpPr>
            <p:cNvPr id="46094" name="Text Box 19">
              <a:extLst>
                <a:ext uri="{FF2B5EF4-FFF2-40B4-BE49-F238E27FC236}">
                  <a16:creationId xmlns:a16="http://schemas.microsoft.com/office/drawing/2014/main" id="{32387825-1D66-014F-98E6-184B949CD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2284"/>
              <a:ext cx="94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XXXXXX</a:t>
              </a:r>
            </a:p>
          </p:txBody>
        </p:sp>
        <p:sp>
          <p:nvSpPr>
            <p:cNvPr id="46095" name="Text Box 20">
              <a:extLst>
                <a:ext uri="{FF2B5EF4-FFF2-40B4-BE49-F238E27FC236}">
                  <a16:creationId xmlns:a16="http://schemas.microsoft.com/office/drawing/2014/main" id="{5D860E50-E37E-3B48-B531-C5A74C045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1612"/>
              <a:ext cx="67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XXXX</a:t>
              </a:r>
            </a:p>
          </p:txBody>
        </p:sp>
        <p:sp>
          <p:nvSpPr>
            <p:cNvPr id="46096" name="Text Box 21">
              <a:extLst>
                <a:ext uri="{FF2B5EF4-FFF2-40B4-BE49-F238E27FC236}">
                  <a16:creationId xmlns:a16="http://schemas.microsoft.com/office/drawing/2014/main" id="{948B529D-08D0-184F-BB4D-A32EA5B48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284"/>
              <a:ext cx="67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XXXX</a:t>
              </a:r>
            </a:p>
          </p:txBody>
        </p:sp>
        <p:sp>
          <p:nvSpPr>
            <p:cNvPr id="46097" name="Text Box 22">
              <a:extLst>
                <a:ext uri="{FF2B5EF4-FFF2-40B4-BE49-F238E27FC236}">
                  <a16:creationId xmlns:a16="http://schemas.microsoft.com/office/drawing/2014/main" id="{E8DF97DC-A5FB-0949-AC59-C7445CAC1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1612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XXXXX</a:t>
              </a:r>
            </a:p>
          </p:txBody>
        </p:sp>
        <p:sp>
          <p:nvSpPr>
            <p:cNvPr id="46098" name="Text Box 23">
              <a:extLst>
                <a:ext uri="{FF2B5EF4-FFF2-40B4-BE49-F238E27FC236}">
                  <a16:creationId xmlns:a16="http://schemas.microsoft.com/office/drawing/2014/main" id="{0CBA63FA-BDFA-2C4D-BEFD-484DCC8FC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3532"/>
              <a:ext cx="948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XXXXXX</a:t>
              </a:r>
            </a:p>
          </p:txBody>
        </p:sp>
        <p:sp>
          <p:nvSpPr>
            <p:cNvPr id="46099" name="Text Box 24">
              <a:extLst>
                <a:ext uri="{FF2B5EF4-FFF2-40B4-BE49-F238E27FC236}">
                  <a16:creationId xmlns:a16="http://schemas.microsoft.com/office/drawing/2014/main" id="{E2FB6BAE-D29B-B143-84C5-4162F5E1C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3532"/>
              <a:ext cx="67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XXX</a:t>
              </a:r>
            </a:p>
          </p:txBody>
        </p:sp>
        <p:sp>
          <p:nvSpPr>
            <p:cNvPr id="46100" name="Text Box 26">
              <a:extLst>
                <a:ext uri="{FF2B5EF4-FFF2-40B4-BE49-F238E27FC236}">
                  <a16:creationId xmlns:a16="http://schemas.microsoft.com/office/drawing/2014/main" id="{82BFEECF-AE32-6D41-981F-39F5C6263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532"/>
              <a:ext cx="53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XXX</a:t>
              </a:r>
            </a:p>
          </p:txBody>
        </p:sp>
        <p:sp>
          <p:nvSpPr>
            <p:cNvPr id="46101" name="Text Box 28">
              <a:extLst>
                <a:ext uri="{FF2B5EF4-FFF2-40B4-BE49-F238E27FC236}">
                  <a16:creationId xmlns:a16="http://schemas.microsoft.com/office/drawing/2014/main" id="{75ED1EAF-1961-774A-BAC8-FC16079DF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0" y="2908"/>
              <a:ext cx="67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XXXX</a:t>
              </a:r>
            </a:p>
          </p:txBody>
        </p:sp>
        <p:sp>
          <p:nvSpPr>
            <p:cNvPr id="46102" name="Text Box 29">
              <a:extLst>
                <a:ext uri="{FF2B5EF4-FFF2-40B4-BE49-F238E27FC236}">
                  <a16:creationId xmlns:a16="http://schemas.microsoft.com/office/drawing/2014/main" id="{6470FABC-E951-6743-8738-1F1ADAC6A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1612"/>
              <a:ext cx="81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XXXXX</a:t>
              </a:r>
            </a:p>
          </p:txBody>
        </p:sp>
        <p:sp>
          <p:nvSpPr>
            <p:cNvPr id="46103" name="Text Box 30">
              <a:extLst>
                <a:ext uri="{FF2B5EF4-FFF2-40B4-BE49-F238E27FC236}">
                  <a16:creationId xmlns:a16="http://schemas.microsoft.com/office/drawing/2014/main" id="{CE21FE1D-E939-7847-8403-CB3BA1F649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3532"/>
              <a:ext cx="89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XXXXX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7D3F7E-08A8-0044-98DB-1322E21DD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3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FD0CBD42-9B23-6C4F-8258-F4AA851A3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8686800" cy="525780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48130" name="Group 3">
            <a:extLst>
              <a:ext uri="{FF2B5EF4-FFF2-40B4-BE49-F238E27FC236}">
                <a16:creationId xmlns:a16="http://schemas.microsoft.com/office/drawing/2014/main" id="{F66D85A5-875F-7440-9559-0D56391E846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30413"/>
            <a:ext cx="8077200" cy="4370387"/>
            <a:chOff x="432" y="1039"/>
            <a:chExt cx="5088" cy="2753"/>
          </a:xfrm>
        </p:grpSpPr>
        <p:sp>
          <p:nvSpPr>
            <p:cNvPr id="48132" name="Text Box 4">
              <a:extLst>
                <a:ext uri="{FF2B5EF4-FFF2-40B4-BE49-F238E27FC236}">
                  <a16:creationId xmlns:a16="http://schemas.microsoft.com/office/drawing/2014/main" id="{0F4A98D1-2161-A44E-8205-713DFB847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3484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ROSSO</a:t>
              </a:r>
            </a:p>
          </p:txBody>
        </p:sp>
        <p:sp>
          <p:nvSpPr>
            <p:cNvPr id="48133" name="Text Box 5">
              <a:extLst>
                <a:ext uri="{FF2B5EF4-FFF2-40B4-BE49-F238E27FC236}">
                  <a16:creationId xmlns:a16="http://schemas.microsoft.com/office/drawing/2014/main" id="{7DFD74F4-A694-7342-B54D-989245CD5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2236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ROSSO</a:t>
              </a:r>
            </a:p>
          </p:txBody>
        </p:sp>
        <p:sp>
          <p:nvSpPr>
            <p:cNvPr id="48134" name="Text Box 6">
              <a:extLst>
                <a:ext uri="{FF2B5EF4-FFF2-40B4-BE49-F238E27FC236}">
                  <a16:creationId xmlns:a16="http://schemas.microsoft.com/office/drawing/2014/main" id="{59449B10-276A-974D-AA63-9AD99AA50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1039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ROSSO</a:t>
              </a:r>
            </a:p>
          </p:txBody>
        </p:sp>
        <p:sp>
          <p:nvSpPr>
            <p:cNvPr id="48135" name="Text Box 7">
              <a:extLst>
                <a:ext uri="{FF2B5EF4-FFF2-40B4-BE49-F238E27FC236}">
                  <a16:creationId xmlns:a16="http://schemas.microsoft.com/office/drawing/2014/main" id="{3165A67D-0BD2-AD4A-8625-7E80F810B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612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ROSSO</a:t>
              </a:r>
            </a:p>
          </p:txBody>
        </p:sp>
        <p:sp>
          <p:nvSpPr>
            <p:cNvPr id="48136" name="Text Box 8">
              <a:extLst>
                <a:ext uri="{FF2B5EF4-FFF2-40B4-BE49-F238E27FC236}">
                  <a16:creationId xmlns:a16="http://schemas.microsoft.com/office/drawing/2014/main" id="{5AFE9BF3-61BD-854E-BDD8-1E31031BF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2860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ROSSO</a:t>
              </a:r>
            </a:p>
          </p:txBody>
        </p:sp>
        <p:sp>
          <p:nvSpPr>
            <p:cNvPr id="48137" name="Text Box 9">
              <a:extLst>
                <a:ext uri="{FF2B5EF4-FFF2-40B4-BE49-F238E27FC236}">
                  <a16:creationId xmlns:a16="http://schemas.microsoft.com/office/drawing/2014/main" id="{7000EE59-EBA1-4A43-9972-45F7BFC0A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236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VERDE</a:t>
              </a:r>
            </a:p>
          </p:txBody>
        </p:sp>
        <p:sp>
          <p:nvSpPr>
            <p:cNvPr id="48138" name="Text Box 10">
              <a:extLst>
                <a:ext uri="{FF2B5EF4-FFF2-40B4-BE49-F238E27FC236}">
                  <a16:creationId xmlns:a16="http://schemas.microsoft.com/office/drawing/2014/main" id="{7AF602B4-51CF-1546-8664-BE56D59DD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3484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VERDE</a:t>
              </a:r>
            </a:p>
          </p:txBody>
        </p:sp>
        <p:sp>
          <p:nvSpPr>
            <p:cNvPr id="48139" name="Text Box 11">
              <a:extLst>
                <a:ext uri="{FF2B5EF4-FFF2-40B4-BE49-F238E27FC236}">
                  <a16:creationId xmlns:a16="http://schemas.microsoft.com/office/drawing/2014/main" id="{55A3CD56-520E-F24B-A5E3-14DBCEBDC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612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VERDE</a:t>
              </a:r>
            </a:p>
          </p:txBody>
        </p:sp>
        <p:sp>
          <p:nvSpPr>
            <p:cNvPr id="48140" name="Text Box 12">
              <a:extLst>
                <a:ext uri="{FF2B5EF4-FFF2-40B4-BE49-F238E27FC236}">
                  <a16:creationId xmlns:a16="http://schemas.microsoft.com/office/drawing/2014/main" id="{6756E161-D637-EE43-9B6A-253D33E62E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2860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VERDE</a:t>
              </a:r>
            </a:p>
          </p:txBody>
        </p:sp>
        <p:sp>
          <p:nvSpPr>
            <p:cNvPr id="48141" name="Text Box 13">
              <a:extLst>
                <a:ext uri="{FF2B5EF4-FFF2-40B4-BE49-F238E27FC236}">
                  <a16:creationId xmlns:a16="http://schemas.microsoft.com/office/drawing/2014/main" id="{C37B6C6F-795F-9640-B1AD-3A4472B27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1039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FF00"/>
                  </a:solidFill>
                </a:rPr>
                <a:t>VERDE</a:t>
              </a:r>
            </a:p>
          </p:txBody>
        </p:sp>
        <p:sp>
          <p:nvSpPr>
            <p:cNvPr id="48142" name="Text Box 14">
              <a:extLst>
                <a:ext uri="{FF2B5EF4-FFF2-40B4-BE49-F238E27FC236}">
                  <a16:creationId xmlns:a16="http://schemas.microsoft.com/office/drawing/2014/main" id="{55E1F24E-3DBC-2E40-9984-12216DE5A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3484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BLU</a:t>
              </a:r>
            </a:p>
          </p:txBody>
        </p:sp>
        <p:sp>
          <p:nvSpPr>
            <p:cNvPr id="48143" name="Text Box 15">
              <a:extLst>
                <a:ext uri="{FF2B5EF4-FFF2-40B4-BE49-F238E27FC236}">
                  <a16:creationId xmlns:a16="http://schemas.microsoft.com/office/drawing/2014/main" id="{F477A6A2-4A85-EE40-8D4D-F8F743AC3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2236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BLU</a:t>
              </a:r>
            </a:p>
          </p:txBody>
        </p:sp>
        <p:sp>
          <p:nvSpPr>
            <p:cNvPr id="48144" name="Text Box 16">
              <a:extLst>
                <a:ext uri="{FF2B5EF4-FFF2-40B4-BE49-F238E27FC236}">
                  <a16:creationId xmlns:a16="http://schemas.microsoft.com/office/drawing/2014/main" id="{F1E9C25A-42A6-3B41-8A77-C4AA3BC0D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860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BLU</a:t>
              </a:r>
            </a:p>
          </p:txBody>
        </p:sp>
        <p:sp>
          <p:nvSpPr>
            <p:cNvPr id="48145" name="Text Box 17">
              <a:extLst>
                <a:ext uri="{FF2B5EF4-FFF2-40B4-BE49-F238E27FC236}">
                  <a16:creationId xmlns:a16="http://schemas.microsoft.com/office/drawing/2014/main" id="{2F990EAD-C202-2B4C-9C41-4517B53E3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039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BLU</a:t>
              </a:r>
            </a:p>
          </p:txBody>
        </p:sp>
        <p:sp>
          <p:nvSpPr>
            <p:cNvPr id="48146" name="Text Box 18">
              <a:extLst>
                <a:ext uri="{FF2B5EF4-FFF2-40B4-BE49-F238E27FC236}">
                  <a16:creationId xmlns:a16="http://schemas.microsoft.com/office/drawing/2014/main" id="{9383F86A-F702-0749-86C8-4608D0A9F3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1612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BLU</a:t>
              </a:r>
            </a:p>
          </p:txBody>
        </p:sp>
        <p:sp>
          <p:nvSpPr>
            <p:cNvPr id="48147" name="Text Box 19">
              <a:extLst>
                <a:ext uri="{FF2B5EF4-FFF2-40B4-BE49-F238E27FC236}">
                  <a16:creationId xmlns:a16="http://schemas.microsoft.com/office/drawing/2014/main" id="{09BBD4B6-2F41-8E43-A9E6-EDD5B352D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1612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GIALLO</a:t>
              </a:r>
            </a:p>
          </p:txBody>
        </p:sp>
        <p:sp>
          <p:nvSpPr>
            <p:cNvPr id="48148" name="Text Box 20">
              <a:extLst>
                <a:ext uri="{FF2B5EF4-FFF2-40B4-BE49-F238E27FC236}">
                  <a16:creationId xmlns:a16="http://schemas.microsoft.com/office/drawing/2014/main" id="{BB79FB6E-0976-D44B-9A59-A06283A9E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2860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GIALLO</a:t>
              </a:r>
            </a:p>
          </p:txBody>
        </p:sp>
        <p:sp>
          <p:nvSpPr>
            <p:cNvPr id="48149" name="Text Box 21">
              <a:extLst>
                <a:ext uri="{FF2B5EF4-FFF2-40B4-BE49-F238E27FC236}">
                  <a16:creationId xmlns:a16="http://schemas.microsoft.com/office/drawing/2014/main" id="{B608FEC5-2F33-3A41-B137-1364435D7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039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GIALLO</a:t>
              </a:r>
            </a:p>
          </p:txBody>
        </p:sp>
        <p:sp>
          <p:nvSpPr>
            <p:cNvPr id="48150" name="Text Box 22">
              <a:extLst>
                <a:ext uri="{FF2B5EF4-FFF2-40B4-BE49-F238E27FC236}">
                  <a16:creationId xmlns:a16="http://schemas.microsoft.com/office/drawing/2014/main" id="{6D5B29D5-2DC7-484B-9DD4-0DDD404E19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2236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GIALLO</a:t>
              </a:r>
            </a:p>
          </p:txBody>
        </p:sp>
        <p:sp>
          <p:nvSpPr>
            <p:cNvPr id="48151" name="Text Box 23">
              <a:extLst>
                <a:ext uri="{FF2B5EF4-FFF2-40B4-BE49-F238E27FC236}">
                  <a16:creationId xmlns:a16="http://schemas.microsoft.com/office/drawing/2014/main" id="{E7A17AB4-DB04-5D44-9C0C-F4BA10CCF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484"/>
              <a:ext cx="7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VIOLA</a:t>
              </a:r>
            </a:p>
          </p:txBody>
        </p:sp>
        <p:sp>
          <p:nvSpPr>
            <p:cNvPr id="48152" name="Text Box 24">
              <a:extLst>
                <a:ext uri="{FF2B5EF4-FFF2-40B4-BE49-F238E27FC236}">
                  <a16:creationId xmlns:a16="http://schemas.microsoft.com/office/drawing/2014/main" id="{787400AE-EF02-6241-94EC-2EF79B9B9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1039"/>
              <a:ext cx="7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VIOLA</a:t>
              </a:r>
            </a:p>
          </p:txBody>
        </p:sp>
        <p:sp>
          <p:nvSpPr>
            <p:cNvPr id="48153" name="Text Box 25">
              <a:extLst>
                <a:ext uri="{FF2B5EF4-FFF2-40B4-BE49-F238E27FC236}">
                  <a16:creationId xmlns:a16="http://schemas.microsoft.com/office/drawing/2014/main" id="{082C0193-13CF-BD43-9D80-C0BB9B236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1612"/>
              <a:ext cx="7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VIOLA</a:t>
              </a:r>
            </a:p>
          </p:txBody>
        </p:sp>
        <p:sp>
          <p:nvSpPr>
            <p:cNvPr id="48154" name="Text Box 26">
              <a:extLst>
                <a:ext uri="{FF2B5EF4-FFF2-40B4-BE49-F238E27FC236}">
                  <a16:creationId xmlns:a16="http://schemas.microsoft.com/office/drawing/2014/main" id="{E6D581A5-1236-0F4D-9843-67976AA3AF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2860"/>
              <a:ext cx="7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VIOLA</a:t>
              </a:r>
            </a:p>
          </p:txBody>
        </p:sp>
        <p:sp>
          <p:nvSpPr>
            <p:cNvPr id="48155" name="Text Box 27">
              <a:extLst>
                <a:ext uri="{FF2B5EF4-FFF2-40B4-BE49-F238E27FC236}">
                  <a16:creationId xmlns:a16="http://schemas.microsoft.com/office/drawing/2014/main" id="{B1C8B50D-4C2A-7748-A3C6-0501F2B8E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2236"/>
              <a:ext cx="7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CC00CC"/>
                  </a:solidFill>
                </a:rPr>
                <a:t>VIOLA</a:t>
              </a:r>
            </a:p>
          </p:txBody>
        </p:sp>
        <p:sp>
          <p:nvSpPr>
            <p:cNvPr id="48156" name="Text Box 28">
              <a:extLst>
                <a:ext uri="{FF2B5EF4-FFF2-40B4-BE49-F238E27FC236}">
                  <a16:creationId xmlns:a16="http://schemas.microsoft.com/office/drawing/2014/main" id="{75CC1B35-D227-0A4F-8A24-DE17B73F0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3484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GIALLO</a:t>
              </a:r>
            </a:p>
          </p:txBody>
        </p:sp>
      </p:grpSp>
      <p:sp>
        <p:nvSpPr>
          <p:cNvPr id="48131" name="Rectangle 29">
            <a:extLst>
              <a:ext uri="{FF2B5EF4-FFF2-40B4-BE49-F238E27FC236}">
                <a16:creationId xmlns:a16="http://schemas.microsoft.com/office/drawing/2014/main" id="{7E1A174E-7FDA-6C40-ACC1-95376A14A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381000"/>
            <a:ext cx="50038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 b="1">
                <a:cs typeface="Arial" panose="020B0604020202020204" pitchFamily="34" charset="0"/>
              </a:rPr>
              <a:t>Effetto Stroop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>
                <a:cs typeface="Arial" panose="020B0604020202020204" pitchFamily="34" charset="0"/>
              </a:rPr>
              <a:t>denominare il colore delle parole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>
                <a:cs typeface="Arial" panose="020B0604020202020204" pitchFamily="34" charset="0"/>
              </a:rPr>
              <a:t>(condizione congruente)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488196-9E5B-A34E-95DF-2CF3576FC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6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2E07E4C6-ECBB-4047-A312-2FCD0C1B0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1438"/>
            <a:ext cx="8686800" cy="525780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pSp>
        <p:nvGrpSpPr>
          <p:cNvPr id="50178" name="Group 3">
            <a:extLst>
              <a:ext uri="{FF2B5EF4-FFF2-40B4-BE49-F238E27FC236}">
                <a16:creationId xmlns:a16="http://schemas.microsoft.com/office/drawing/2014/main" id="{28D51B9C-7347-8544-8124-EFA73AAC133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708275"/>
            <a:ext cx="7967663" cy="2392363"/>
            <a:chOff x="432" y="1039"/>
            <a:chExt cx="5019" cy="1507"/>
          </a:xfrm>
        </p:grpSpPr>
        <p:sp>
          <p:nvSpPr>
            <p:cNvPr id="50180" name="Text Box 5">
              <a:extLst>
                <a:ext uri="{FF2B5EF4-FFF2-40B4-BE49-F238E27FC236}">
                  <a16:creationId xmlns:a16="http://schemas.microsoft.com/office/drawing/2014/main" id="{1794973F-97E3-C345-AC9F-BEB6E5476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2236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ROSSO</a:t>
              </a:r>
            </a:p>
          </p:txBody>
        </p:sp>
        <p:sp>
          <p:nvSpPr>
            <p:cNvPr id="50181" name="Text Box 6">
              <a:extLst>
                <a:ext uri="{FF2B5EF4-FFF2-40B4-BE49-F238E27FC236}">
                  <a16:creationId xmlns:a16="http://schemas.microsoft.com/office/drawing/2014/main" id="{1FF9CDAD-AD55-1649-8767-6778FC46A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1039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20DF16"/>
                  </a:solidFill>
                </a:rPr>
                <a:t>ROSSO</a:t>
              </a:r>
            </a:p>
          </p:txBody>
        </p:sp>
        <p:sp>
          <p:nvSpPr>
            <p:cNvPr id="50182" name="Text Box 7">
              <a:extLst>
                <a:ext uri="{FF2B5EF4-FFF2-40B4-BE49-F238E27FC236}">
                  <a16:creationId xmlns:a16="http://schemas.microsoft.com/office/drawing/2014/main" id="{4AF34C17-37DC-C542-8318-74B9BF664D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612"/>
              <a:ext cx="86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ROSSO</a:t>
              </a:r>
            </a:p>
          </p:txBody>
        </p:sp>
        <p:sp>
          <p:nvSpPr>
            <p:cNvPr id="50183" name="Text Box 9">
              <a:extLst>
                <a:ext uri="{FF2B5EF4-FFF2-40B4-BE49-F238E27FC236}">
                  <a16:creationId xmlns:a16="http://schemas.microsoft.com/office/drawing/2014/main" id="{6DF7E475-7D07-0340-AD5D-CBE0B7E9F2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236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VERDE</a:t>
              </a:r>
            </a:p>
          </p:txBody>
        </p:sp>
        <p:sp>
          <p:nvSpPr>
            <p:cNvPr id="50184" name="Text Box 11">
              <a:extLst>
                <a:ext uri="{FF2B5EF4-FFF2-40B4-BE49-F238E27FC236}">
                  <a16:creationId xmlns:a16="http://schemas.microsoft.com/office/drawing/2014/main" id="{CE1CBF6E-F376-5941-AA7E-02B0EC38F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612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VERDE</a:t>
              </a:r>
            </a:p>
          </p:txBody>
        </p:sp>
        <p:sp>
          <p:nvSpPr>
            <p:cNvPr id="50185" name="Text Box 13">
              <a:extLst>
                <a:ext uri="{FF2B5EF4-FFF2-40B4-BE49-F238E27FC236}">
                  <a16:creationId xmlns:a16="http://schemas.microsoft.com/office/drawing/2014/main" id="{8CF80304-E518-994E-8AA7-5FAFCD1A4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1039"/>
              <a:ext cx="83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VERDE</a:t>
              </a:r>
            </a:p>
          </p:txBody>
        </p:sp>
        <p:sp>
          <p:nvSpPr>
            <p:cNvPr id="50186" name="Text Box 15">
              <a:extLst>
                <a:ext uri="{FF2B5EF4-FFF2-40B4-BE49-F238E27FC236}">
                  <a16:creationId xmlns:a16="http://schemas.microsoft.com/office/drawing/2014/main" id="{686E5F5F-DE25-AA49-9C59-8FE3B783C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2236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D700DA"/>
                  </a:solidFill>
                </a:rPr>
                <a:t>BLU</a:t>
              </a:r>
            </a:p>
          </p:txBody>
        </p:sp>
        <p:sp>
          <p:nvSpPr>
            <p:cNvPr id="50187" name="Text Box 17">
              <a:extLst>
                <a:ext uri="{FF2B5EF4-FFF2-40B4-BE49-F238E27FC236}">
                  <a16:creationId xmlns:a16="http://schemas.microsoft.com/office/drawing/2014/main" id="{97FE5C18-7E3D-174C-A3EF-79FED9D29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039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D700DA"/>
                  </a:solidFill>
                </a:rPr>
                <a:t>BLU</a:t>
              </a:r>
            </a:p>
          </p:txBody>
        </p:sp>
        <p:sp>
          <p:nvSpPr>
            <p:cNvPr id="50188" name="Text Box 18">
              <a:extLst>
                <a:ext uri="{FF2B5EF4-FFF2-40B4-BE49-F238E27FC236}">
                  <a16:creationId xmlns:a16="http://schemas.microsoft.com/office/drawing/2014/main" id="{42D737A7-5F95-9E43-92A7-D52809E4B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1612"/>
              <a:ext cx="543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20DF16"/>
                  </a:solidFill>
                </a:rPr>
                <a:t>BLU</a:t>
              </a:r>
            </a:p>
          </p:txBody>
        </p:sp>
        <p:sp>
          <p:nvSpPr>
            <p:cNvPr id="50189" name="Text Box 19">
              <a:extLst>
                <a:ext uri="{FF2B5EF4-FFF2-40B4-BE49-F238E27FC236}">
                  <a16:creationId xmlns:a16="http://schemas.microsoft.com/office/drawing/2014/main" id="{A074E1FA-1F67-DE49-9E38-2EB85CB0A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1612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GIALLO</a:t>
              </a:r>
            </a:p>
          </p:txBody>
        </p:sp>
        <p:sp>
          <p:nvSpPr>
            <p:cNvPr id="50190" name="Text Box 21">
              <a:extLst>
                <a:ext uri="{FF2B5EF4-FFF2-40B4-BE49-F238E27FC236}">
                  <a16:creationId xmlns:a16="http://schemas.microsoft.com/office/drawing/2014/main" id="{1CBB96B3-4968-2A41-B0EB-50350C977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039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GIALLO</a:t>
              </a:r>
            </a:p>
          </p:txBody>
        </p:sp>
        <p:sp>
          <p:nvSpPr>
            <p:cNvPr id="50191" name="Text Box 22">
              <a:extLst>
                <a:ext uri="{FF2B5EF4-FFF2-40B4-BE49-F238E27FC236}">
                  <a16:creationId xmlns:a16="http://schemas.microsoft.com/office/drawing/2014/main" id="{2EA01C32-1DAA-5040-81D9-E9645525E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2236"/>
              <a:ext cx="90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20DF16"/>
                  </a:solidFill>
                </a:rPr>
                <a:t>GIALLO</a:t>
              </a:r>
            </a:p>
          </p:txBody>
        </p:sp>
        <p:sp>
          <p:nvSpPr>
            <p:cNvPr id="50192" name="Text Box 24">
              <a:extLst>
                <a:ext uri="{FF2B5EF4-FFF2-40B4-BE49-F238E27FC236}">
                  <a16:creationId xmlns:a16="http://schemas.microsoft.com/office/drawing/2014/main" id="{42AAD59C-82B3-4D47-B6FA-5C11327DD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2" y="1039"/>
              <a:ext cx="7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FF00"/>
                  </a:solidFill>
                </a:rPr>
                <a:t>VIOLA</a:t>
              </a:r>
            </a:p>
          </p:txBody>
        </p:sp>
        <p:sp>
          <p:nvSpPr>
            <p:cNvPr id="50193" name="Text Box 25">
              <a:extLst>
                <a:ext uri="{FF2B5EF4-FFF2-40B4-BE49-F238E27FC236}">
                  <a16:creationId xmlns:a16="http://schemas.microsoft.com/office/drawing/2014/main" id="{50571624-3899-FF47-B8FE-1A2E8EFB7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" y="1612"/>
              <a:ext cx="7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FF0000"/>
                  </a:solidFill>
                </a:rPr>
                <a:t>VIOLA</a:t>
              </a:r>
            </a:p>
          </p:txBody>
        </p:sp>
        <p:sp>
          <p:nvSpPr>
            <p:cNvPr id="50194" name="Text Box 27">
              <a:extLst>
                <a:ext uri="{FF2B5EF4-FFF2-40B4-BE49-F238E27FC236}">
                  <a16:creationId xmlns:a16="http://schemas.microsoft.com/office/drawing/2014/main" id="{60AEAEA1-A09B-3843-8AB8-46C14EF5D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2236"/>
              <a:ext cx="763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2600" b="1">
                  <a:solidFill>
                    <a:srgbClr val="0000FF"/>
                  </a:solidFill>
                </a:rPr>
                <a:t>VIOLA</a:t>
              </a:r>
            </a:p>
          </p:txBody>
        </p:sp>
      </p:grpSp>
      <p:sp>
        <p:nvSpPr>
          <p:cNvPr id="50179" name="Rectangle 29">
            <a:extLst>
              <a:ext uri="{FF2B5EF4-FFF2-40B4-BE49-F238E27FC236}">
                <a16:creationId xmlns:a16="http://schemas.microsoft.com/office/drawing/2014/main" id="{4C5864B1-298E-9D47-8168-42A3683F3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381000"/>
            <a:ext cx="50038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 b="1">
                <a:cs typeface="Arial" panose="020B0604020202020204" pitchFamily="34" charset="0"/>
              </a:rPr>
              <a:t>Effetto Stroop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>
                <a:cs typeface="Arial" panose="020B0604020202020204" pitchFamily="34" charset="0"/>
              </a:rPr>
              <a:t>denominare il colore delle parole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>
                <a:cs typeface="Arial" panose="020B0604020202020204" pitchFamily="34" charset="0"/>
              </a:rPr>
              <a:t>(condizione incongruente)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018BAB-E3A0-814C-9487-DCF028A2E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2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ttangolo 1">
            <a:extLst>
              <a:ext uri="{FF2B5EF4-FFF2-40B4-BE49-F238E27FC236}">
                <a16:creationId xmlns:a16="http://schemas.microsoft.com/office/drawing/2014/main" id="{78C6B8BE-AE67-CE4C-8FEE-BF7FBF3CF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60363"/>
            <a:ext cx="78486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 b="1">
                <a:cs typeface="Arial" panose="020B0604020202020204" pitchFamily="34" charset="0"/>
              </a:rPr>
              <a:t>Effetto Stroop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>
                <a:cs typeface="Arial" panose="020B0604020202020204" pitchFamily="34" charset="0"/>
              </a:rPr>
              <a:t>denominare il colore delle parole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>
                <a:cs typeface="Arial" panose="020B0604020202020204" pitchFamily="34" charset="0"/>
              </a:rPr>
              <a:t>condizione </a:t>
            </a:r>
            <a:r>
              <a:rPr lang="it-IT" altLang="it-IT" sz="2400" b="1">
                <a:cs typeface="Arial" panose="020B0604020202020204" pitchFamily="34" charset="0"/>
              </a:rPr>
              <a:t>congruente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>
              <a:cs typeface="Arial" panose="020B0604020202020204" pitchFamily="34" charset="0"/>
            </a:endParaRPr>
          </a:p>
        </p:txBody>
      </p:sp>
      <p:sp>
        <p:nvSpPr>
          <p:cNvPr id="52226" name="Text Box 6">
            <a:extLst>
              <a:ext uri="{FF2B5EF4-FFF2-40B4-BE49-F238E27FC236}">
                <a16:creationId xmlns:a16="http://schemas.microsoft.com/office/drawing/2014/main" id="{0D7DA979-827B-9347-8968-E42DB6D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075" y="2219325"/>
            <a:ext cx="13763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ROSSO</a:t>
            </a:r>
          </a:p>
        </p:txBody>
      </p:sp>
      <p:sp>
        <p:nvSpPr>
          <p:cNvPr id="52227" name="Text Box 13">
            <a:extLst>
              <a:ext uri="{FF2B5EF4-FFF2-40B4-BE49-F238E27FC236}">
                <a16:creationId xmlns:a16="http://schemas.microsoft.com/office/drawing/2014/main" id="{D2E5C9DA-0848-A142-B499-BE13CE748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205038"/>
            <a:ext cx="1322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00FF00"/>
                </a:solidFill>
              </a:rPr>
              <a:t>VERDE</a:t>
            </a:r>
          </a:p>
        </p:txBody>
      </p:sp>
      <p:sp>
        <p:nvSpPr>
          <p:cNvPr id="52228" name="Text Box 17">
            <a:extLst>
              <a:ext uri="{FF2B5EF4-FFF2-40B4-BE49-F238E27FC236}">
                <a16:creationId xmlns:a16="http://schemas.microsoft.com/office/drawing/2014/main" id="{9BB695F4-4A94-8E4B-9A8E-090D649F6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5" y="2219325"/>
            <a:ext cx="8620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0000FF"/>
                </a:solidFill>
              </a:rPr>
              <a:t>BLU</a:t>
            </a:r>
          </a:p>
        </p:txBody>
      </p:sp>
      <p:sp>
        <p:nvSpPr>
          <p:cNvPr id="52229" name="Text Box 21">
            <a:extLst>
              <a:ext uri="{FF2B5EF4-FFF2-40B4-BE49-F238E27FC236}">
                <a16:creationId xmlns:a16="http://schemas.microsoft.com/office/drawing/2014/main" id="{20844A31-1DD3-7540-99DF-8A24D4C4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19325"/>
            <a:ext cx="14319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</a:rPr>
              <a:t>GIALLO</a:t>
            </a:r>
          </a:p>
        </p:txBody>
      </p:sp>
      <p:sp>
        <p:nvSpPr>
          <p:cNvPr id="52230" name="Text Box 24">
            <a:extLst>
              <a:ext uri="{FF2B5EF4-FFF2-40B4-BE49-F238E27FC236}">
                <a16:creationId xmlns:a16="http://schemas.microsoft.com/office/drawing/2014/main" id="{6EFA8D5C-D048-0D4D-86A9-F5BBC5AB4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05038"/>
            <a:ext cx="1193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CC00CC"/>
                </a:solidFill>
              </a:rPr>
              <a:t>VIOLA</a:t>
            </a:r>
          </a:p>
        </p:txBody>
      </p:sp>
      <p:sp>
        <p:nvSpPr>
          <p:cNvPr id="52231" name="Rettangolo 2">
            <a:extLst>
              <a:ext uri="{FF2B5EF4-FFF2-40B4-BE49-F238E27FC236}">
                <a16:creationId xmlns:a16="http://schemas.microsoft.com/office/drawing/2014/main" id="{36CB48FD-6395-554A-806F-CB9C612F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13100"/>
            <a:ext cx="55832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 b="1">
                <a:cs typeface="Arial" panose="020B0604020202020204" pitchFamily="34" charset="0"/>
              </a:rPr>
              <a:t>Tempi di Reazione </a:t>
            </a:r>
            <a:r>
              <a:rPr lang="it-IT" altLang="it-IT" sz="2400">
                <a:cs typeface="Arial" panose="020B0604020202020204" pitchFamily="34" charset="0"/>
              </a:rPr>
              <a:t>più veloci rispetto a</a:t>
            </a:r>
            <a:endParaRPr lang="it-IT" altLang="it-IT" sz="2400" b="1">
              <a:cs typeface="Arial" panose="020B0604020202020204" pitchFamily="34" charset="0"/>
            </a:endParaRPr>
          </a:p>
        </p:txBody>
      </p:sp>
      <p:sp>
        <p:nvSpPr>
          <p:cNvPr id="52232" name="Rettangolo 3">
            <a:extLst>
              <a:ext uri="{FF2B5EF4-FFF2-40B4-BE49-F238E27FC236}">
                <a16:creationId xmlns:a16="http://schemas.microsoft.com/office/drawing/2014/main" id="{3044223D-7B51-E94E-8257-63336FA90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005263"/>
            <a:ext cx="3690937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400">
                <a:cs typeface="Arial" panose="020B0604020202020204" pitchFamily="34" charset="0"/>
              </a:rPr>
              <a:t>condizione</a:t>
            </a:r>
            <a:r>
              <a:rPr lang="it-IT" altLang="it-IT" sz="2400" b="1">
                <a:cs typeface="Arial" panose="020B0604020202020204" pitchFamily="34" charset="0"/>
              </a:rPr>
              <a:t> incongruente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 b="1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400" b="1">
              <a:cs typeface="Arial" panose="020B0604020202020204" pitchFamily="34" charset="0"/>
            </a:endParaRPr>
          </a:p>
        </p:txBody>
      </p:sp>
      <p:sp>
        <p:nvSpPr>
          <p:cNvPr id="52233" name="Text Box 6">
            <a:extLst>
              <a:ext uri="{FF2B5EF4-FFF2-40B4-BE49-F238E27FC236}">
                <a16:creationId xmlns:a16="http://schemas.microsoft.com/office/drawing/2014/main" id="{570389CF-379E-7243-94F0-D254BAF8E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4881563"/>
            <a:ext cx="13763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20DF16"/>
                </a:solidFill>
              </a:rPr>
              <a:t>ROSSO</a:t>
            </a:r>
          </a:p>
        </p:txBody>
      </p:sp>
      <p:sp>
        <p:nvSpPr>
          <p:cNvPr id="52234" name="Text Box 13">
            <a:extLst>
              <a:ext uri="{FF2B5EF4-FFF2-40B4-BE49-F238E27FC236}">
                <a16:creationId xmlns:a16="http://schemas.microsoft.com/office/drawing/2014/main" id="{70FCF8F7-F02E-844A-A11E-4EC8C2633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881563"/>
            <a:ext cx="13223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0000FF"/>
                </a:solidFill>
              </a:rPr>
              <a:t>VERDE</a:t>
            </a:r>
          </a:p>
        </p:txBody>
      </p:sp>
      <p:sp>
        <p:nvSpPr>
          <p:cNvPr id="52235" name="Text Box 17">
            <a:extLst>
              <a:ext uri="{FF2B5EF4-FFF2-40B4-BE49-F238E27FC236}">
                <a16:creationId xmlns:a16="http://schemas.microsoft.com/office/drawing/2014/main" id="{F46CA800-8CCE-044A-B17C-A802B7733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4881563"/>
            <a:ext cx="8620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D700DA"/>
                </a:solidFill>
              </a:rPr>
              <a:t>BLU</a:t>
            </a:r>
          </a:p>
        </p:txBody>
      </p:sp>
      <p:sp>
        <p:nvSpPr>
          <p:cNvPr id="52236" name="Text Box 21">
            <a:extLst>
              <a:ext uri="{FF2B5EF4-FFF2-40B4-BE49-F238E27FC236}">
                <a16:creationId xmlns:a16="http://schemas.microsoft.com/office/drawing/2014/main" id="{5949A81D-0582-9E40-BEC9-52F1772C8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881563"/>
            <a:ext cx="14319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GIALLO</a:t>
            </a:r>
          </a:p>
        </p:txBody>
      </p:sp>
      <p:sp>
        <p:nvSpPr>
          <p:cNvPr id="52237" name="Text Box 24">
            <a:extLst>
              <a:ext uri="{FF2B5EF4-FFF2-40B4-BE49-F238E27FC236}">
                <a16:creationId xmlns:a16="http://schemas.microsoft.com/office/drawing/2014/main" id="{211E3E03-7DE2-7D45-B173-574C4F04E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881563"/>
            <a:ext cx="12112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</a:rPr>
              <a:t>VIOLA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A1F585-2239-5946-894D-7405312E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8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481659D2-BEFE-FF48-8EDF-2FD62B9BA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8077200" cy="43211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it-IT" sz="2600" b="1" dirty="0">
                <a:cs typeface="+mn-cs"/>
              </a:rPr>
              <a:t>definizione</a:t>
            </a:r>
          </a:p>
          <a:p>
            <a:pPr marL="0" indent="0" eaLnBrk="1" hangingPunct="1">
              <a:buFontTx/>
              <a:buNone/>
              <a:defRPr/>
            </a:pPr>
            <a:endParaRPr lang="it-IT" sz="2600" b="1" dirty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sz="2600" dirty="0">
                <a:cs typeface="+mn-cs"/>
              </a:rPr>
              <a:t>processo che </a:t>
            </a:r>
            <a:r>
              <a:rPr lang="it-IT" sz="2600" b="1" dirty="0">
                <a:cs typeface="+mn-cs"/>
              </a:rPr>
              <a:t>seleziona</a:t>
            </a:r>
            <a:r>
              <a:rPr lang="it-IT" sz="2600" dirty="0">
                <a:cs typeface="+mn-cs"/>
              </a:rPr>
              <a:t> le informazioni che stimolano i sistemi sensoriali</a:t>
            </a:r>
          </a:p>
          <a:p>
            <a:pPr marL="0" indent="0" eaLnBrk="1" hangingPunct="1">
              <a:buFontTx/>
              <a:buNone/>
              <a:defRPr/>
            </a:pPr>
            <a:endParaRPr lang="it-IT" sz="2600" dirty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it-IT" sz="2600" dirty="0">
                <a:cs typeface="+mn-cs"/>
              </a:rPr>
              <a:t>consente soltanto ad alcune di accedere al sistema cognitivo </a:t>
            </a:r>
          </a:p>
          <a:p>
            <a:pPr marL="0" indent="0" eaLnBrk="1" hangingPunct="1">
              <a:buFontTx/>
              <a:buNone/>
              <a:defRPr/>
            </a:pPr>
            <a:r>
              <a:rPr lang="it-IT" sz="2600" dirty="0">
                <a:cs typeface="+mn-cs"/>
              </a:rPr>
              <a:t>(le informazioni non necessarie sono escluse =&gt; viene evitato un sovraccarico cognitivo)</a:t>
            </a:r>
          </a:p>
        </p:txBody>
      </p:sp>
      <p:grpSp>
        <p:nvGrpSpPr>
          <p:cNvPr id="17410" name="Group 10">
            <a:extLst>
              <a:ext uri="{FF2B5EF4-FFF2-40B4-BE49-F238E27FC236}">
                <a16:creationId xmlns:a16="http://schemas.microsoft.com/office/drawing/2014/main" id="{57DAB436-83B1-9C44-8476-BDACCF2E6AF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334000"/>
            <a:ext cx="3956050" cy="1219200"/>
            <a:chOff x="576" y="3264"/>
            <a:chExt cx="2492" cy="768"/>
          </a:xfrm>
        </p:grpSpPr>
        <p:grpSp>
          <p:nvGrpSpPr>
            <p:cNvPr id="17412" name="Group 6">
              <a:extLst>
                <a:ext uri="{FF2B5EF4-FFF2-40B4-BE49-F238E27FC236}">
                  <a16:creationId xmlns:a16="http://schemas.microsoft.com/office/drawing/2014/main" id="{CA4C6F9A-668B-B948-992A-25E0A9C70E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264"/>
              <a:ext cx="480" cy="672"/>
              <a:chOff x="480" y="2640"/>
              <a:chExt cx="480" cy="672"/>
            </a:xfrm>
          </p:grpSpPr>
          <p:sp>
            <p:nvSpPr>
              <p:cNvPr id="17414" name="Line 7">
                <a:extLst>
                  <a:ext uri="{FF2B5EF4-FFF2-40B4-BE49-F238E27FC236}">
                    <a16:creationId xmlns:a16="http://schemas.microsoft.com/office/drawing/2014/main" id="{8D2FADAA-77CF-CB41-A152-4CCC10B7C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2640"/>
                <a:ext cx="0" cy="67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7415" name="Line 8">
                <a:extLst>
                  <a:ext uri="{FF2B5EF4-FFF2-40B4-BE49-F238E27FC236}">
                    <a16:creationId xmlns:a16="http://schemas.microsoft.com/office/drawing/2014/main" id="{5CC76928-A66F-9541-85DC-6952EC1D3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31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7413" name="Text Box 9">
              <a:extLst>
                <a:ext uri="{FF2B5EF4-FFF2-40B4-BE49-F238E27FC236}">
                  <a16:creationId xmlns:a16="http://schemas.microsoft.com/office/drawing/2014/main" id="{901A9C67-2530-1C40-92F6-B8D8E6BB6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" y="3744"/>
              <a:ext cx="19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i="1">
                  <a:solidFill>
                    <a:srgbClr val="FF0000"/>
                  </a:solidFill>
                </a:rPr>
                <a:t>FILTRO ATTENTIVO</a:t>
              </a:r>
            </a:p>
          </p:txBody>
        </p:sp>
      </p:grpSp>
      <p:sp>
        <p:nvSpPr>
          <p:cNvPr id="17411" name="Rettangolo 2">
            <a:extLst>
              <a:ext uri="{FF2B5EF4-FFF2-40B4-BE49-F238E27FC236}">
                <a16:creationId xmlns:a16="http://schemas.microsoft.com/office/drawing/2014/main" id="{CF2210A8-0BFA-7F40-A241-4A09D45AD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549275"/>
            <a:ext cx="170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attenzione</a:t>
            </a:r>
            <a:endParaRPr lang="it-IT" altLang="it-IT" sz="2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DF9656-BD66-0042-9358-9AC8CAF03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66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6">
            <a:extLst>
              <a:ext uri="{FF2B5EF4-FFF2-40B4-BE49-F238E27FC236}">
                <a16:creationId xmlns:a16="http://schemas.microsoft.com/office/drawing/2014/main" id="{8C8B454D-44EB-B247-B40E-35260EA2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692150"/>
            <a:ext cx="8321675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it-IT" sz="2400"/>
              <a:t>l</a:t>
            </a:r>
            <a:r>
              <a:rPr lang="ja-JP" altLang="it-IT" sz="2400"/>
              <a:t>’</a:t>
            </a:r>
            <a:r>
              <a:rPr lang="it-IT" altLang="ja-JP" sz="2400"/>
              <a:t>effetto Stroop dimostra che le caratteristiche irrilevanti vengono comunque elaborate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it-IT" sz="2400"/>
              <a:t>il processo di lettura è veloce e automatico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Tx/>
              <a:buNone/>
            </a:pPr>
            <a:r>
              <a:rPr lang="it-IT" altLang="it-IT" sz="2400"/>
              <a:t>è impossibile ignorare il significato di una parola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it-IT" sz="2400"/>
              <a:t>il colore con cui è scritta una parola (caratteristica fisica)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/>
              <a:t>interferisce con il significato (caratteristica semantica)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altLang="it-IT" sz="2400"/>
              <a:t>prova della selezione tardiva</a:t>
            </a:r>
          </a:p>
          <a:p>
            <a:pPr>
              <a:spcBef>
                <a:spcPct val="50000"/>
              </a:spcBef>
            </a:pPr>
            <a:endParaRPr lang="it-IT" altLang="it-IT"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944244-6FBE-5541-BCCE-EF8E25673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5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3">
            <a:extLst>
              <a:ext uri="{FF2B5EF4-FFF2-40B4-BE49-F238E27FC236}">
                <a16:creationId xmlns:a16="http://schemas.microsoft.com/office/drawing/2014/main" id="{E2978185-7EB9-B744-9EA5-A28256453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92150"/>
            <a:ext cx="78120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le caratteristiche degli stimoli sono elaborate ma con un diverso grado di </a:t>
            </a:r>
            <a:r>
              <a:rPr lang="it-IT" altLang="it-IT" sz="2400" b="1">
                <a:solidFill>
                  <a:srgbClr val="FF0000"/>
                </a:solidFill>
              </a:rPr>
              <a:t>consapevolezza</a:t>
            </a:r>
            <a:endParaRPr lang="it-IT" altLang="it-IT" sz="2400"/>
          </a:p>
        </p:txBody>
      </p:sp>
      <p:sp>
        <p:nvSpPr>
          <p:cNvPr id="56322" name="Text Box 6">
            <a:extLst>
              <a:ext uri="{FF2B5EF4-FFF2-40B4-BE49-F238E27FC236}">
                <a16:creationId xmlns:a16="http://schemas.microsoft.com/office/drawing/2014/main" id="{386B0684-00F1-B248-9610-02BE588A8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05038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caratteristiche rilevanti</a:t>
            </a:r>
          </a:p>
        </p:txBody>
      </p:sp>
      <p:sp>
        <p:nvSpPr>
          <p:cNvPr id="56323" name="Text Box 7">
            <a:extLst>
              <a:ext uri="{FF2B5EF4-FFF2-40B4-BE49-F238E27FC236}">
                <a16:creationId xmlns:a16="http://schemas.microsoft.com/office/drawing/2014/main" id="{DB02E6E9-E688-1A41-B8C3-15ED9956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2349500"/>
            <a:ext cx="325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caratteristiche irrilevanti</a:t>
            </a:r>
          </a:p>
        </p:txBody>
      </p:sp>
      <p:sp>
        <p:nvSpPr>
          <p:cNvPr id="56324" name="Text Box 8">
            <a:extLst>
              <a:ext uri="{FF2B5EF4-FFF2-40B4-BE49-F238E27FC236}">
                <a16:creationId xmlns:a16="http://schemas.microsoft.com/office/drawing/2014/main" id="{51A1A2BC-D693-4444-B863-D1F30ECB3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213100"/>
            <a:ext cx="2667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orientamento dell’attenzione volontario e consapevole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sulle caratteristiche rilevanti</a:t>
            </a:r>
          </a:p>
        </p:txBody>
      </p:sp>
      <p:sp>
        <p:nvSpPr>
          <p:cNvPr id="200713" name="Text Box 9">
            <a:extLst>
              <a:ext uri="{FF2B5EF4-FFF2-40B4-BE49-F238E27FC236}">
                <a16:creationId xmlns:a16="http://schemas.microsoft.com/office/drawing/2014/main" id="{4D4EE689-A0FD-7441-8E11-48BEB4F5B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284538"/>
            <a:ext cx="3095625" cy="19383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elaborazione involontaria e inconsapevole </a:t>
            </a:r>
          </a:p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delle caratteristiche</a:t>
            </a:r>
          </a:p>
          <a:p>
            <a:pPr eaLnBrk="1" hangingPunct="1">
              <a:defRPr/>
            </a:pPr>
            <a:r>
              <a:rPr lang="it-IT" dirty="0">
                <a:latin typeface="+mj-lt"/>
                <a:ea typeface="ＭＳ Ｐゴシック" charset="0"/>
              </a:rPr>
              <a:t>irrilevanti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C488BD-9578-BA4A-9889-5A6F2AD2B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790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>
            <a:extLst>
              <a:ext uri="{FF2B5EF4-FFF2-40B4-BE49-F238E27FC236}">
                <a16:creationId xmlns:a16="http://schemas.microsoft.com/office/drawing/2014/main" id="{42857908-BE08-B444-8CC8-C1BB6E51F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700213"/>
            <a:ext cx="83597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600"/>
              <a:t>non richiedono l</a:t>
            </a:r>
            <a:r>
              <a:rPr lang="ja-JP" altLang="it-IT" sz="2600"/>
              <a:t>’</a:t>
            </a:r>
            <a:r>
              <a:rPr lang="it-IT" altLang="ja-JP" sz="2600"/>
              <a:t>impiego di </a:t>
            </a:r>
            <a:r>
              <a:rPr lang="it-IT" altLang="ja-JP" sz="2600" b="1"/>
              <a:t>risorse attentive</a:t>
            </a:r>
            <a:endParaRPr lang="it-IT" altLang="it-IT" sz="2600" b="1">
              <a:solidFill>
                <a:srgbClr val="FF0000"/>
              </a:solidFill>
            </a:endParaRPr>
          </a:p>
        </p:txBody>
      </p:sp>
      <p:sp>
        <p:nvSpPr>
          <p:cNvPr id="19458" name="Rectangle 11">
            <a:extLst>
              <a:ext uri="{FF2B5EF4-FFF2-40B4-BE49-F238E27FC236}">
                <a16:creationId xmlns:a16="http://schemas.microsoft.com/office/drawing/2014/main" id="{062EB027-1E8F-FD49-AC71-1FB7DE463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92150"/>
            <a:ext cx="35575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processi pre-attentivi</a:t>
            </a:r>
          </a:p>
        </p:txBody>
      </p:sp>
      <p:grpSp>
        <p:nvGrpSpPr>
          <p:cNvPr id="19459" name="Group 7">
            <a:extLst>
              <a:ext uri="{FF2B5EF4-FFF2-40B4-BE49-F238E27FC236}">
                <a16:creationId xmlns:a16="http://schemas.microsoft.com/office/drawing/2014/main" id="{CEE63096-8D58-A244-9AD6-79FD1012D0E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543425"/>
            <a:ext cx="8534400" cy="1790700"/>
            <a:chOff x="240" y="3144"/>
            <a:chExt cx="5376" cy="1128"/>
          </a:xfrm>
        </p:grpSpPr>
        <p:sp>
          <p:nvSpPr>
            <p:cNvPr id="19463" name="Rectangle 8">
              <a:extLst>
                <a:ext uri="{FF2B5EF4-FFF2-40B4-BE49-F238E27FC236}">
                  <a16:creationId xmlns:a16="http://schemas.microsoft.com/office/drawing/2014/main" id="{140F849C-3D8D-FC44-B8B6-1B514DE8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3144"/>
              <a:ext cx="5088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2400"/>
                <a:t>processi </a:t>
              </a:r>
              <a:r>
                <a:rPr lang="it-IT" altLang="it-IT" sz="2400" b="1"/>
                <a:t>molto rapidi</a:t>
              </a:r>
              <a:endParaRPr lang="it-IT" altLang="it-IT" sz="2400"/>
            </a:p>
            <a:p>
              <a:pPr eaLnBrk="1" hangingPunct="1">
                <a:buFontTx/>
                <a:buNone/>
              </a:pPr>
              <a:r>
                <a:rPr lang="it-IT" altLang="it-IT" sz="2400"/>
                <a:t>non risentono del numero di </a:t>
              </a:r>
              <a:r>
                <a:rPr lang="it-IT" altLang="it-IT" sz="2400" b="1"/>
                <a:t>distrattori</a:t>
              </a:r>
              <a:endParaRPr lang="it-IT" altLang="it-IT" sz="2400"/>
            </a:p>
            <a:p>
              <a:pPr eaLnBrk="1" hangingPunct="1">
                <a:buFontTx/>
                <a:buNone/>
              </a:pPr>
              <a:r>
                <a:rPr lang="it-IT" altLang="it-IT" sz="2400"/>
                <a:t>(numero di stimoli simili presenti nel campo percettivo)</a:t>
              </a:r>
            </a:p>
            <a:p>
              <a:pPr eaLnBrk="1" hangingPunct="1"/>
              <a:endParaRPr lang="it-IT" altLang="it-IT" sz="2400"/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C649F240-8643-BB42-86A6-88A2FF708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24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>
                <a:latin typeface="+mn-lt"/>
                <a:ea typeface="ＭＳ Ｐゴシック" charset="0"/>
              </a:endParaRPr>
            </a:p>
          </p:txBody>
        </p:sp>
      </p:grpSp>
      <p:grpSp>
        <p:nvGrpSpPr>
          <p:cNvPr id="19460" name="Group 10">
            <a:extLst>
              <a:ext uri="{FF2B5EF4-FFF2-40B4-BE49-F238E27FC236}">
                <a16:creationId xmlns:a16="http://schemas.microsoft.com/office/drawing/2014/main" id="{59850C77-F063-3B46-877A-64BC3477E244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676525"/>
            <a:ext cx="8153400" cy="830263"/>
            <a:chOff x="240" y="2362"/>
            <a:chExt cx="5136" cy="523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7E6122E5-C1F4-0246-8C4E-9E4DB462D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395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>
                <a:latin typeface="+mn-lt"/>
                <a:ea typeface="ＭＳ Ｐゴシック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EAAC329E-6380-604F-B62F-CB66EAF9C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362"/>
              <a:ext cx="4848" cy="5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it-IT" dirty="0">
                  <a:latin typeface="+mn-lt"/>
                  <a:ea typeface="ＭＳ Ｐゴシック" charset="0"/>
                </a:rPr>
                <a:t>sono elaborate </a:t>
              </a:r>
              <a:r>
                <a:rPr lang="it-IT" dirty="0" err="1">
                  <a:latin typeface="+mn-lt"/>
                  <a:ea typeface="ＭＳ Ｐゴシック" charset="0"/>
                </a:rPr>
                <a:t>pre-attentivamente</a:t>
              </a:r>
              <a:r>
                <a:rPr lang="it-IT" dirty="0">
                  <a:latin typeface="+mn-lt"/>
                  <a:ea typeface="ＭＳ Ｐゴシック" charset="0"/>
                </a:rPr>
                <a:t> le </a:t>
              </a:r>
              <a:r>
                <a:rPr lang="it-IT" b="1" dirty="0">
                  <a:latin typeface="+mn-lt"/>
                  <a:ea typeface="ＭＳ Ｐゴシック" charset="0"/>
                </a:rPr>
                <a:t>caratteristiche elementari</a:t>
              </a:r>
              <a:r>
                <a:rPr lang="it-IT" dirty="0">
                  <a:latin typeface="+mn-lt"/>
                  <a:ea typeface="ＭＳ Ｐゴシック" charset="0"/>
                </a:rPr>
                <a:t> di uno stimolo (colore, forma, movimento)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91C6AD-8E0C-C342-9820-C9AE36DD0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8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uppo 3">
            <a:extLst>
              <a:ext uri="{FF2B5EF4-FFF2-40B4-BE49-F238E27FC236}">
                <a16:creationId xmlns:a16="http://schemas.microsoft.com/office/drawing/2014/main" id="{A5E553FE-C5C0-1044-B0F1-0FEEB9117435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2070100" cy="1528763"/>
            <a:chOff x="2286000" y="1828800"/>
            <a:chExt cx="4191000" cy="3581400"/>
          </a:xfrm>
        </p:grpSpPr>
        <p:sp>
          <p:nvSpPr>
            <p:cNvPr id="21521" name="Rectangle 4">
              <a:extLst>
                <a:ext uri="{FF2B5EF4-FFF2-40B4-BE49-F238E27FC236}">
                  <a16:creationId xmlns:a16="http://schemas.microsoft.com/office/drawing/2014/main" id="{448BB10B-367E-7A45-AC52-BA23B256E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158" y="3658549"/>
              <a:ext cx="838842" cy="836777"/>
            </a:xfrm>
            <a:prstGeom prst="rect">
              <a:avLst/>
            </a:prstGeom>
            <a:solidFill>
              <a:srgbClr val="414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2" name="Rectangle 5">
              <a:extLst>
                <a:ext uri="{FF2B5EF4-FFF2-40B4-BE49-F238E27FC236}">
                  <a16:creationId xmlns:a16="http://schemas.microsoft.com/office/drawing/2014/main" id="{9E6429A7-B514-CE41-A594-5EA1B5330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4037887"/>
              <a:ext cx="838844" cy="8404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3" name="Rectangle 6">
              <a:extLst>
                <a:ext uri="{FF2B5EF4-FFF2-40B4-BE49-F238E27FC236}">
                  <a16:creationId xmlns:a16="http://schemas.microsoft.com/office/drawing/2014/main" id="{E604E440-CFA2-8847-990A-D76BE7DB5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6652" y="1828800"/>
              <a:ext cx="835629" cy="83677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4" name="Rectangle 7">
              <a:extLst>
                <a:ext uri="{FF2B5EF4-FFF2-40B4-BE49-F238E27FC236}">
                  <a16:creationId xmlns:a16="http://schemas.microsoft.com/office/drawing/2014/main" id="{CC72F936-5DAE-0D44-BC07-0C53132D2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584" y="2133758"/>
              <a:ext cx="838844" cy="83677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5" name="Rectangle 8">
              <a:extLst>
                <a:ext uri="{FF2B5EF4-FFF2-40B4-BE49-F238E27FC236}">
                  <a16:creationId xmlns:a16="http://schemas.microsoft.com/office/drawing/2014/main" id="{F2298CE0-3619-9B49-A405-B6F663190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743" y="4573423"/>
              <a:ext cx="838842" cy="83677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6" name="Rectangle 9">
              <a:extLst>
                <a:ext uri="{FF2B5EF4-FFF2-40B4-BE49-F238E27FC236}">
                  <a16:creationId xmlns:a16="http://schemas.microsoft.com/office/drawing/2014/main" id="{90C67E37-8CF1-0D4D-B45B-A961DD4BC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361" y="3048633"/>
              <a:ext cx="838842" cy="836777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1506" name="CasellaDiTesto 2">
            <a:extLst>
              <a:ext uri="{FF2B5EF4-FFF2-40B4-BE49-F238E27FC236}">
                <a16:creationId xmlns:a16="http://schemas.microsoft.com/office/drawing/2014/main" id="{5A759F32-64C4-E24F-90F3-205B7C5CF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549275"/>
            <a:ext cx="4202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trovare la figura gialla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(elaborazione pre-attentiva)</a:t>
            </a:r>
          </a:p>
        </p:txBody>
      </p:sp>
      <p:grpSp>
        <p:nvGrpSpPr>
          <p:cNvPr id="3" name="Gruppo 14">
            <a:extLst>
              <a:ext uri="{FF2B5EF4-FFF2-40B4-BE49-F238E27FC236}">
                <a16:creationId xmlns:a16="http://schemas.microsoft.com/office/drawing/2014/main" id="{85D25FE8-1964-1342-92BB-71B5E1D9B61C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3068638"/>
            <a:ext cx="4765675" cy="3179762"/>
            <a:chOff x="2183552" y="1600200"/>
            <a:chExt cx="5284048" cy="4285982"/>
          </a:xfrm>
        </p:grpSpPr>
        <p:sp>
          <p:nvSpPr>
            <p:cNvPr id="21510" name="Rectangle 12">
              <a:extLst>
                <a:ext uri="{FF2B5EF4-FFF2-40B4-BE49-F238E27FC236}">
                  <a16:creationId xmlns:a16="http://schemas.microsoft.com/office/drawing/2014/main" id="{8073188F-36B1-B746-93CA-35AD744C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757" y="2971799"/>
              <a:ext cx="837844" cy="838794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1" name="Rectangle 14">
              <a:extLst>
                <a:ext uri="{FF2B5EF4-FFF2-40B4-BE49-F238E27FC236}">
                  <a16:creationId xmlns:a16="http://schemas.microsoft.com/office/drawing/2014/main" id="{0302F75A-044C-2B4B-8303-81738BE9F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997" y="5047388"/>
              <a:ext cx="837844" cy="838794"/>
            </a:xfrm>
            <a:prstGeom prst="rect">
              <a:avLst/>
            </a:prstGeom>
            <a:solidFill>
              <a:srgbClr val="414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2" name="Rectangle 15">
              <a:extLst>
                <a:ext uri="{FF2B5EF4-FFF2-40B4-BE49-F238E27FC236}">
                  <a16:creationId xmlns:a16="http://schemas.microsoft.com/office/drawing/2014/main" id="{65C1A6ED-6099-104D-BEC9-FAB2282F6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933" y="2133005"/>
              <a:ext cx="837844" cy="838794"/>
            </a:xfrm>
            <a:prstGeom prst="rect">
              <a:avLst/>
            </a:prstGeom>
            <a:solidFill>
              <a:srgbClr val="84E3A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3" name="Rectangle 16">
              <a:extLst>
                <a:ext uri="{FF2B5EF4-FFF2-40B4-BE49-F238E27FC236}">
                  <a16:creationId xmlns:a16="http://schemas.microsoft.com/office/drawing/2014/main" id="{294550E7-5A8A-EC42-856B-874148111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3552" y="3831992"/>
              <a:ext cx="837844" cy="83665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4" name="Rectangle 17">
              <a:extLst>
                <a:ext uri="{FF2B5EF4-FFF2-40B4-BE49-F238E27FC236}">
                  <a16:creationId xmlns:a16="http://schemas.microsoft.com/office/drawing/2014/main" id="{D2C02956-9A97-9E4A-A6C1-ADD9D464A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040" y="1677232"/>
              <a:ext cx="837844" cy="836654"/>
            </a:xfrm>
            <a:prstGeom prst="rect">
              <a:avLst/>
            </a:prstGeom>
            <a:solidFill>
              <a:srgbClr val="C399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5" name="Rectangle 18">
              <a:extLst>
                <a:ext uri="{FF2B5EF4-FFF2-40B4-BE49-F238E27FC236}">
                  <a16:creationId xmlns:a16="http://schemas.microsoft.com/office/drawing/2014/main" id="{4167F381-4B89-274D-9522-4B0F48BE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445" y="2058113"/>
              <a:ext cx="837844" cy="83665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6" name="Rectangle 19">
              <a:extLst>
                <a:ext uri="{FF2B5EF4-FFF2-40B4-BE49-F238E27FC236}">
                  <a16:creationId xmlns:a16="http://schemas.microsoft.com/office/drawing/2014/main" id="{C04D2DAC-FE71-9643-AFE6-7C6110941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6390" y="3275648"/>
              <a:ext cx="837844" cy="8387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7" name="Rectangle 20">
              <a:extLst>
                <a:ext uri="{FF2B5EF4-FFF2-40B4-BE49-F238E27FC236}">
                  <a16:creationId xmlns:a16="http://schemas.microsoft.com/office/drawing/2014/main" id="{4C290396-A18C-7B40-A2CB-DCF095325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446" y="4495324"/>
              <a:ext cx="839603" cy="83879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8" name="Rectangle 21">
              <a:extLst>
                <a:ext uri="{FF2B5EF4-FFF2-40B4-BE49-F238E27FC236}">
                  <a16:creationId xmlns:a16="http://schemas.microsoft.com/office/drawing/2014/main" id="{BDE0D0D1-E6EE-9243-B57C-E3C9EA3A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902" y="4944678"/>
              <a:ext cx="837844" cy="838794"/>
            </a:xfrm>
            <a:prstGeom prst="rect">
              <a:avLst/>
            </a:prstGeom>
            <a:solidFill>
              <a:srgbClr val="E3908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19" name="Rectangle 22">
              <a:extLst>
                <a:ext uri="{FF2B5EF4-FFF2-40B4-BE49-F238E27FC236}">
                  <a16:creationId xmlns:a16="http://schemas.microsoft.com/office/drawing/2014/main" id="{58E380FB-74BF-164A-93EB-11D3AAE7E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756" y="3429713"/>
              <a:ext cx="837844" cy="836655"/>
            </a:xfrm>
            <a:prstGeom prst="rect">
              <a:avLst/>
            </a:prstGeom>
            <a:solidFill>
              <a:srgbClr val="64006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1520" name="Rectangle 23">
              <a:extLst>
                <a:ext uri="{FF2B5EF4-FFF2-40B4-BE49-F238E27FC236}">
                  <a16:creationId xmlns:a16="http://schemas.microsoft.com/office/drawing/2014/main" id="{0B938DAD-8238-C94F-ADBC-7974C27A6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757" y="1600200"/>
              <a:ext cx="837844" cy="838794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BD31D021-76F9-8A4E-A50E-C184B24D3E97}"/>
              </a:ext>
            </a:extLst>
          </p:cNvPr>
          <p:cNvSpPr/>
          <p:nvPr/>
        </p:nvSpPr>
        <p:spPr bwMode="auto">
          <a:xfrm>
            <a:off x="381000" y="1066800"/>
            <a:ext cx="2743200" cy="23622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3741050-047B-2140-89BD-B9A218F20C7E}"/>
              </a:ext>
            </a:extLst>
          </p:cNvPr>
          <p:cNvSpPr/>
          <p:nvPr/>
        </p:nvSpPr>
        <p:spPr bwMode="auto">
          <a:xfrm>
            <a:off x="3276600" y="2743200"/>
            <a:ext cx="5181600" cy="37338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04475D-C9A5-9549-BB45-1C55AB9BC0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8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uppo 1">
            <a:extLst>
              <a:ext uri="{FF2B5EF4-FFF2-40B4-BE49-F238E27FC236}">
                <a16:creationId xmlns:a16="http://schemas.microsoft.com/office/drawing/2014/main" id="{71CB26BA-1D5D-7F40-BE63-8BD95BBAF64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163638"/>
            <a:ext cx="3230563" cy="2481262"/>
            <a:chOff x="2133600" y="1219200"/>
            <a:chExt cx="4419600" cy="4114800"/>
          </a:xfrm>
        </p:grpSpPr>
        <p:sp>
          <p:nvSpPr>
            <p:cNvPr id="23569" name="Oval 4">
              <a:extLst>
                <a:ext uri="{FF2B5EF4-FFF2-40B4-BE49-F238E27FC236}">
                  <a16:creationId xmlns:a16="http://schemas.microsoft.com/office/drawing/2014/main" id="{3FCA6175-1B3E-C94C-A4EB-58B6A9942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187" y="2514454"/>
              <a:ext cx="914324" cy="91352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70" name="AutoShape 5">
              <a:extLst>
                <a:ext uri="{FF2B5EF4-FFF2-40B4-BE49-F238E27FC236}">
                  <a16:creationId xmlns:a16="http://schemas.microsoft.com/office/drawing/2014/main" id="{41247A7A-B6FE-014E-9B45-410424A37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874" y="3886053"/>
              <a:ext cx="914326" cy="83717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71" name="AutoShape 6">
              <a:extLst>
                <a:ext uri="{FF2B5EF4-FFF2-40B4-BE49-F238E27FC236}">
                  <a16:creationId xmlns:a16="http://schemas.microsoft.com/office/drawing/2014/main" id="{38130923-7D45-184D-A3D6-B5FCF91A2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989" y="4038746"/>
              <a:ext cx="1448587" cy="129525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72" name="AutoShape 7">
              <a:extLst>
                <a:ext uri="{FF2B5EF4-FFF2-40B4-BE49-F238E27FC236}">
                  <a16:creationId xmlns:a16="http://schemas.microsoft.com/office/drawing/2014/main" id="{9A69FE5C-BEBD-D24B-841C-3BBFF237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627" y="2361761"/>
              <a:ext cx="686287" cy="61077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73" name="AutoShape 8">
              <a:extLst>
                <a:ext uri="{FF2B5EF4-FFF2-40B4-BE49-F238E27FC236}">
                  <a16:creationId xmlns:a16="http://schemas.microsoft.com/office/drawing/2014/main" id="{40578B98-BF3C-5E41-A91D-20202442D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2590799"/>
              <a:ext cx="1294389" cy="121890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74" name="AutoShape 9">
              <a:extLst>
                <a:ext uri="{FF2B5EF4-FFF2-40B4-BE49-F238E27FC236}">
                  <a16:creationId xmlns:a16="http://schemas.microsoft.com/office/drawing/2014/main" id="{D54FE8FC-2143-A94C-8C75-260FCBA38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2187" y="1219200"/>
              <a:ext cx="762299" cy="760829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3554" name="CasellaDiTesto 9">
            <a:extLst>
              <a:ext uri="{FF2B5EF4-FFF2-40B4-BE49-F238E27FC236}">
                <a16:creationId xmlns:a16="http://schemas.microsoft.com/office/drawing/2014/main" id="{1664AB01-E719-7C4B-9545-BA6BAB825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685800"/>
            <a:ext cx="4203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trovare il cerchio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(elaborazione pre-attentiva)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/>
          </a:p>
        </p:txBody>
      </p:sp>
      <p:grpSp>
        <p:nvGrpSpPr>
          <p:cNvPr id="3" name="Gruppo 11">
            <a:extLst>
              <a:ext uri="{FF2B5EF4-FFF2-40B4-BE49-F238E27FC236}">
                <a16:creationId xmlns:a16="http://schemas.microsoft.com/office/drawing/2014/main" id="{52E1F379-FC38-8449-AFFE-83C2B069150A}"/>
              </a:ext>
            </a:extLst>
          </p:cNvPr>
          <p:cNvGrpSpPr>
            <a:grpSpLocks/>
          </p:cNvGrpSpPr>
          <p:nvPr/>
        </p:nvGrpSpPr>
        <p:grpSpPr bwMode="auto">
          <a:xfrm>
            <a:off x="4413250" y="3298825"/>
            <a:ext cx="4335463" cy="2867025"/>
            <a:chOff x="1599313" y="609600"/>
            <a:chExt cx="6096887" cy="5181600"/>
          </a:xfrm>
        </p:grpSpPr>
        <p:sp>
          <p:nvSpPr>
            <p:cNvPr id="23558" name="Oval 1026">
              <a:extLst>
                <a:ext uri="{FF2B5EF4-FFF2-40B4-BE49-F238E27FC236}">
                  <a16:creationId xmlns:a16="http://schemas.microsoft.com/office/drawing/2014/main" id="{7DCE208B-9624-9640-83ED-80B74A035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585" y="2744213"/>
              <a:ext cx="915314" cy="9123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59" name="AutoShape 1027">
              <a:extLst>
                <a:ext uri="{FF2B5EF4-FFF2-40B4-BE49-F238E27FC236}">
                  <a16:creationId xmlns:a16="http://schemas.microsoft.com/office/drawing/2014/main" id="{9119EDF4-644D-DC4B-AE2B-AD7E5158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051" y="1447378"/>
              <a:ext cx="915314" cy="83777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0" name="AutoShape 1028">
              <a:extLst>
                <a:ext uri="{FF2B5EF4-FFF2-40B4-BE49-F238E27FC236}">
                  <a16:creationId xmlns:a16="http://schemas.microsoft.com/office/drawing/2014/main" id="{337C40A9-690B-1943-A793-8E0D8B335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27" y="4497235"/>
              <a:ext cx="1448876" cy="129396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1" name="AutoShape 1029">
              <a:extLst>
                <a:ext uri="{FF2B5EF4-FFF2-40B4-BE49-F238E27FC236}">
                  <a16:creationId xmlns:a16="http://schemas.microsoft.com/office/drawing/2014/main" id="{4B270F4A-7D61-4148-B38D-0A8B9651F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830" y="3200401"/>
              <a:ext cx="685370" cy="60825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2" name="AutoShape 1030">
              <a:extLst>
                <a:ext uri="{FF2B5EF4-FFF2-40B4-BE49-F238E27FC236}">
                  <a16:creationId xmlns:a16="http://schemas.microsoft.com/office/drawing/2014/main" id="{8722792C-3D09-8644-A72F-DD0C783D1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313" y="2666748"/>
              <a:ext cx="1294835" cy="121936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3" name="AutoShape 1031">
              <a:extLst>
                <a:ext uri="{FF2B5EF4-FFF2-40B4-BE49-F238E27FC236}">
                  <a16:creationId xmlns:a16="http://schemas.microsoft.com/office/drawing/2014/main" id="{346B2F6D-7278-CE42-A4D5-CDC6FCE80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928" y="4267707"/>
              <a:ext cx="763506" cy="7603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4" name="AutoShape 1032">
              <a:extLst>
                <a:ext uri="{FF2B5EF4-FFF2-40B4-BE49-F238E27FC236}">
                  <a16:creationId xmlns:a16="http://schemas.microsoft.com/office/drawing/2014/main" id="{819F576D-0722-5845-928C-52490D19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942" y="2896276"/>
              <a:ext cx="913083" cy="83777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5" name="AutoShape 1033">
              <a:extLst>
                <a:ext uri="{FF2B5EF4-FFF2-40B4-BE49-F238E27FC236}">
                  <a16:creationId xmlns:a16="http://schemas.microsoft.com/office/drawing/2014/main" id="{C8D80559-AC3D-9044-977C-7BB20B0A9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846" y="609600"/>
              <a:ext cx="1446643" cy="129683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6" name="AutoShape 1034">
              <a:extLst>
                <a:ext uri="{FF2B5EF4-FFF2-40B4-BE49-F238E27FC236}">
                  <a16:creationId xmlns:a16="http://schemas.microsoft.com/office/drawing/2014/main" id="{E33C4072-6492-2A41-8F10-427A0DB5A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4982" y="2210559"/>
              <a:ext cx="685369" cy="60825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7" name="AutoShape 1035">
              <a:extLst>
                <a:ext uri="{FF2B5EF4-FFF2-40B4-BE49-F238E27FC236}">
                  <a16:creationId xmlns:a16="http://schemas.microsoft.com/office/drawing/2014/main" id="{4240A653-5A1F-1C41-9E38-2ADF51AFD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899" y="4419769"/>
              <a:ext cx="1294835" cy="121937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3568" name="AutoShape 1036">
              <a:extLst>
                <a:ext uri="{FF2B5EF4-FFF2-40B4-BE49-F238E27FC236}">
                  <a16:creationId xmlns:a16="http://schemas.microsoft.com/office/drawing/2014/main" id="{D49EE2E7-BAEB-FF46-84CF-7AF7948F4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27" y="1524845"/>
              <a:ext cx="761274" cy="76031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017AF99A-3558-6B44-8ED8-01C1E12927FA}"/>
              </a:ext>
            </a:extLst>
          </p:cNvPr>
          <p:cNvSpPr/>
          <p:nvPr/>
        </p:nvSpPr>
        <p:spPr bwMode="auto">
          <a:xfrm>
            <a:off x="304800" y="914400"/>
            <a:ext cx="3886200" cy="29718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1DF68F4-27C2-BB4C-B924-10ACD3B11884}"/>
              </a:ext>
            </a:extLst>
          </p:cNvPr>
          <p:cNvSpPr/>
          <p:nvPr/>
        </p:nvSpPr>
        <p:spPr bwMode="auto">
          <a:xfrm>
            <a:off x="4267200" y="3048000"/>
            <a:ext cx="4572000" cy="33528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390124-EC05-0647-B230-DF36BB3F0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uppo 1">
            <a:extLst>
              <a:ext uri="{FF2B5EF4-FFF2-40B4-BE49-F238E27FC236}">
                <a16:creationId xmlns:a16="http://schemas.microsoft.com/office/drawing/2014/main" id="{A7BC64E0-AA4D-EE44-A2C0-5B92117D278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90800"/>
            <a:ext cx="2911475" cy="2197100"/>
            <a:chOff x="2057400" y="1447800"/>
            <a:chExt cx="4419600" cy="3962400"/>
          </a:xfrm>
        </p:grpSpPr>
        <p:sp>
          <p:nvSpPr>
            <p:cNvPr id="25619" name="Rectangle 4">
              <a:extLst>
                <a:ext uri="{FF2B5EF4-FFF2-40B4-BE49-F238E27FC236}">
                  <a16:creationId xmlns:a16="http://schemas.microsoft.com/office/drawing/2014/main" id="{371BAA3B-06CA-A141-9FC6-BEDE676A9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0130" y="2487072"/>
              <a:ext cx="990435" cy="9906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0" name="Oval 5">
              <a:extLst>
                <a:ext uri="{FF2B5EF4-FFF2-40B4-BE49-F238E27FC236}">
                  <a16:creationId xmlns:a16="http://schemas.microsoft.com/office/drawing/2014/main" id="{C5BFC26E-AA73-9444-895E-180CC6A7C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219" y="1576636"/>
              <a:ext cx="1159120" cy="1319845"/>
            </a:xfrm>
            <a:prstGeom prst="ellipse">
              <a:avLst/>
            </a:prstGeom>
            <a:solidFill>
              <a:srgbClr val="414E4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1" name="AutoShape 6">
              <a:extLst>
                <a:ext uri="{FF2B5EF4-FFF2-40B4-BE49-F238E27FC236}">
                  <a16:creationId xmlns:a16="http://schemas.microsoft.com/office/drawing/2014/main" id="{DED3EFEF-CDE1-CC48-804C-3812B628E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766" y="2741879"/>
              <a:ext cx="1219366" cy="114520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2" name="AutoShape 7">
              <a:extLst>
                <a:ext uri="{FF2B5EF4-FFF2-40B4-BE49-F238E27FC236}">
                  <a16:creationId xmlns:a16="http://schemas.microsoft.com/office/drawing/2014/main" id="{C035861F-4F25-0442-B866-F14A0E2A53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44315" y="1447800"/>
              <a:ext cx="1142252" cy="838862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623" name="Rectangle 8">
              <a:extLst>
                <a:ext uri="{FF2B5EF4-FFF2-40B4-BE49-F238E27FC236}">
                  <a16:creationId xmlns:a16="http://schemas.microsoft.com/office/drawing/2014/main" id="{CE2D4EA0-05A0-0140-9B76-C99FE09A8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3961519"/>
              <a:ext cx="990435" cy="990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4" name="AutoShape 10">
              <a:extLst>
                <a:ext uri="{FF2B5EF4-FFF2-40B4-BE49-F238E27FC236}">
                  <a16:creationId xmlns:a16="http://schemas.microsoft.com/office/drawing/2014/main" id="{2DB6A7FC-EAF9-B64B-80B0-40FBDBADF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634" y="3658040"/>
              <a:ext cx="1219366" cy="114234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25" name="AutoShape 12">
              <a:extLst>
                <a:ext uri="{FF2B5EF4-FFF2-40B4-BE49-F238E27FC236}">
                  <a16:creationId xmlns:a16="http://schemas.microsoft.com/office/drawing/2014/main" id="{E34E9415-BA16-1346-8169-46C77B0C4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564" y="4267862"/>
              <a:ext cx="1216956" cy="114233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5602" name="CasellaDiTesto 10">
            <a:extLst>
              <a:ext uri="{FF2B5EF4-FFF2-40B4-BE49-F238E27FC236}">
                <a16:creationId xmlns:a16="http://schemas.microsoft.com/office/drawing/2014/main" id="{9240C414-0D1A-C640-95A1-633E9EE4C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549275"/>
            <a:ext cx="6872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trovare il triangolo giallo …. è la stessa cosa?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NO: elaborazione attentiva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 b="1"/>
          </a:p>
        </p:txBody>
      </p:sp>
      <p:grpSp>
        <p:nvGrpSpPr>
          <p:cNvPr id="3" name="Gruppo 12">
            <a:extLst>
              <a:ext uri="{FF2B5EF4-FFF2-40B4-BE49-F238E27FC236}">
                <a16:creationId xmlns:a16="http://schemas.microsoft.com/office/drawing/2014/main" id="{43D36E19-0F15-1A41-B6EC-790E9296D46F}"/>
              </a:ext>
            </a:extLst>
          </p:cNvPr>
          <p:cNvGrpSpPr>
            <a:grpSpLocks/>
          </p:cNvGrpSpPr>
          <p:nvPr/>
        </p:nvGrpSpPr>
        <p:grpSpPr bwMode="auto">
          <a:xfrm>
            <a:off x="4618038" y="2565400"/>
            <a:ext cx="3992562" cy="3367088"/>
            <a:chOff x="2667000" y="685800"/>
            <a:chExt cx="5791200" cy="4669904"/>
          </a:xfrm>
        </p:grpSpPr>
        <p:sp>
          <p:nvSpPr>
            <p:cNvPr id="25608" name="Rectangle 2">
              <a:extLst>
                <a:ext uri="{FF2B5EF4-FFF2-40B4-BE49-F238E27FC236}">
                  <a16:creationId xmlns:a16="http://schemas.microsoft.com/office/drawing/2014/main" id="{8B3967D6-D04C-F94F-BADF-F3D7CF7BC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921" y="1485034"/>
              <a:ext cx="990146" cy="99078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09" name="Oval 3">
              <a:extLst>
                <a:ext uri="{FF2B5EF4-FFF2-40B4-BE49-F238E27FC236}">
                  <a16:creationId xmlns:a16="http://schemas.microsoft.com/office/drawing/2014/main" id="{7043328B-0671-3F40-AB23-37C8C57AF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375" y="2819293"/>
              <a:ext cx="1142121" cy="1067846"/>
            </a:xfrm>
            <a:prstGeom prst="ellipse">
              <a:avLst/>
            </a:prstGeom>
            <a:solidFill>
              <a:srgbClr val="414E4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0" name="AutoShape 4">
              <a:extLst>
                <a:ext uri="{FF2B5EF4-FFF2-40B4-BE49-F238E27FC236}">
                  <a16:creationId xmlns:a16="http://schemas.microsoft.com/office/drawing/2014/main" id="{160DAFE3-0BDF-7A49-9EC7-CA5E9252D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421" y="4364918"/>
              <a:ext cx="1218110" cy="990786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1" name="Rectangle 6">
              <a:extLst>
                <a:ext uri="{FF2B5EF4-FFF2-40B4-BE49-F238E27FC236}">
                  <a16:creationId xmlns:a16="http://schemas.microsoft.com/office/drawing/2014/main" id="{9E1557A0-0D5D-2D45-A052-33EF91C65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5688" y="2132348"/>
              <a:ext cx="990146" cy="99078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2" name="AutoShape 7">
              <a:extLst>
                <a:ext uri="{FF2B5EF4-FFF2-40B4-BE49-F238E27FC236}">
                  <a16:creationId xmlns:a16="http://schemas.microsoft.com/office/drawing/2014/main" id="{A0AA7C93-ADE7-7240-879C-2C9DF34A0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545" y="3581097"/>
              <a:ext cx="1218110" cy="114270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3" name="Oval 9">
              <a:extLst>
                <a:ext uri="{FF2B5EF4-FFF2-40B4-BE49-F238E27FC236}">
                  <a16:creationId xmlns:a16="http://schemas.microsoft.com/office/drawing/2014/main" id="{9FFE203B-E847-194C-BEF3-90E96C6FD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192" y="3645024"/>
              <a:ext cx="1143000" cy="10668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4" name="Oval 12">
              <a:extLst>
                <a:ext uri="{FF2B5EF4-FFF2-40B4-BE49-F238E27FC236}">
                  <a16:creationId xmlns:a16="http://schemas.microsoft.com/office/drawing/2014/main" id="{818D86D8-D2A1-3D46-9D56-886C21C4C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939" y="685800"/>
              <a:ext cx="1144425" cy="10678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 </a:t>
              </a:r>
            </a:p>
          </p:txBody>
        </p:sp>
        <p:sp>
          <p:nvSpPr>
            <p:cNvPr id="25615" name="Rectangle 13">
              <a:extLst>
                <a:ext uri="{FF2B5EF4-FFF2-40B4-BE49-F238E27FC236}">
                  <a16:creationId xmlns:a16="http://schemas.microsoft.com/office/drawing/2014/main" id="{FF15D4ED-12B4-7E41-8CCB-E3EB91533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703" y="2361329"/>
              <a:ext cx="990146" cy="990786"/>
            </a:xfrm>
            <a:prstGeom prst="rect">
              <a:avLst/>
            </a:prstGeom>
            <a:solidFill>
              <a:srgbClr val="20DF1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25616" name="AutoShape 14">
              <a:extLst>
                <a:ext uri="{FF2B5EF4-FFF2-40B4-BE49-F238E27FC236}">
                  <a16:creationId xmlns:a16="http://schemas.microsoft.com/office/drawing/2014/main" id="{66AA5327-9FA8-2B4C-A796-4AFFA6F054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867703" y="762862"/>
              <a:ext cx="1142121" cy="83666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617" name="AutoShape 15">
              <a:extLst>
                <a:ext uri="{FF2B5EF4-FFF2-40B4-BE49-F238E27FC236}">
                  <a16:creationId xmlns:a16="http://schemas.microsoft.com/office/drawing/2014/main" id="{BABE60C3-87D1-6E4C-89FC-78D29B1420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67000" y="3506237"/>
              <a:ext cx="1142121" cy="836663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618" name="Oval 16">
              <a:extLst>
                <a:ext uri="{FF2B5EF4-FFF2-40B4-BE49-F238E27FC236}">
                  <a16:creationId xmlns:a16="http://schemas.microsoft.com/office/drawing/2014/main" id="{CDFAEC1F-EFE8-D948-9480-494C47527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1752600"/>
              <a:ext cx="11430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3F619289-F5DD-C541-95A4-D035F09ADB30}"/>
              </a:ext>
            </a:extLst>
          </p:cNvPr>
          <p:cNvSpPr/>
          <p:nvPr/>
        </p:nvSpPr>
        <p:spPr bwMode="auto">
          <a:xfrm>
            <a:off x="457200" y="2438400"/>
            <a:ext cx="3657600" cy="27432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73D79EA-E7A8-CA42-9611-CBE2A8752ABD}"/>
              </a:ext>
            </a:extLst>
          </p:cNvPr>
          <p:cNvSpPr/>
          <p:nvPr/>
        </p:nvSpPr>
        <p:spPr bwMode="auto">
          <a:xfrm>
            <a:off x="4343400" y="2286000"/>
            <a:ext cx="4572000" cy="3962400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it-IT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-128"/>
            </a:endParaRPr>
          </a:p>
        </p:txBody>
      </p:sp>
      <p:sp>
        <p:nvSpPr>
          <p:cNvPr id="25606" name="Rettangolo 25">
            <a:extLst>
              <a:ext uri="{FF2B5EF4-FFF2-40B4-BE49-F238E27FC236}">
                <a16:creationId xmlns:a16="http://schemas.microsoft.com/office/drawing/2014/main" id="{7579F66C-5BA0-6D46-897D-0C93E78C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638800"/>
            <a:ext cx="27336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400"/>
              <a:t>risente del numero </a:t>
            </a:r>
          </a:p>
          <a:p>
            <a:pPr eaLnBrk="1" hangingPunct="1">
              <a:buFontTx/>
              <a:buNone/>
            </a:pPr>
            <a:r>
              <a:rPr lang="it-IT" altLang="it-IT" sz="2400"/>
              <a:t>di </a:t>
            </a:r>
            <a:r>
              <a:rPr lang="it-IT" altLang="it-IT" sz="2400" b="1"/>
              <a:t>distrattori</a:t>
            </a:r>
            <a:endParaRPr lang="it-IT" altLang="it-IT" sz="2400"/>
          </a:p>
        </p:txBody>
      </p:sp>
      <p:sp>
        <p:nvSpPr>
          <p:cNvPr id="25607" name="Freccia destra 26">
            <a:extLst>
              <a:ext uri="{FF2B5EF4-FFF2-40B4-BE49-F238E27FC236}">
                <a16:creationId xmlns:a16="http://schemas.microsoft.com/office/drawing/2014/main" id="{0F087167-463E-7142-86E9-39749E784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867400"/>
            <a:ext cx="6858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13537B-B6CC-264F-AC10-C5756F4CDB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2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668C919-5C3D-784C-883E-C30303172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8229600" cy="1020762"/>
          </a:xfrm>
        </p:spPr>
        <p:txBody>
          <a:bodyPr/>
          <a:lstStyle/>
          <a:p>
            <a:pPr marL="282575" indent="-1588" eaLnBrk="1" hangingPunct="1">
              <a:lnSpc>
                <a:spcPct val="90000"/>
              </a:lnSpc>
              <a:buFontTx/>
              <a:buNone/>
            </a:pPr>
            <a:r>
              <a:rPr lang="it-IT" altLang="it-IT" sz="2600"/>
              <a:t>si attivano (anche) quando si devono combinare due caratteristiche che definiscono uno stimolo</a:t>
            </a:r>
          </a:p>
          <a:p>
            <a:pPr marL="282575" indent="-1588" eaLnBrk="1" hangingPunct="1">
              <a:lnSpc>
                <a:spcPct val="90000"/>
              </a:lnSpc>
              <a:buFontTx/>
              <a:buNone/>
            </a:pPr>
            <a:endParaRPr lang="it-IT" altLang="it-IT" sz="2600"/>
          </a:p>
          <a:p>
            <a:pPr marL="282575" indent="-1588" eaLnBrk="1" hangingPunct="1">
              <a:lnSpc>
                <a:spcPct val="90000"/>
              </a:lnSpc>
              <a:buFontTx/>
              <a:buNone/>
            </a:pPr>
            <a:r>
              <a:rPr lang="it-IT" altLang="it-IT" sz="2600"/>
              <a:t>gli stimoli presenti nel campo percettivo sono analizzati uno per uno finché viene trovata la combinazione di caratteristiche giusta</a:t>
            </a:r>
          </a:p>
          <a:p>
            <a:pPr marL="282575" indent="-1588" eaLnBrk="1" hangingPunct="1">
              <a:lnSpc>
                <a:spcPct val="90000"/>
              </a:lnSpc>
              <a:buFontTx/>
              <a:buNone/>
            </a:pPr>
            <a:r>
              <a:rPr lang="it-IT" altLang="it-IT" sz="2600"/>
              <a:t>	       </a:t>
            </a:r>
          </a:p>
          <a:p>
            <a:pPr marL="282575" indent="-1588" eaLnBrk="1" hangingPunct="1">
              <a:lnSpc>
                <a:spcPct val="90000"/>
              </a:lnSpc>
              <a:buFontTx/>
              <a:buNone/>
            </a:pPr>
            <a:r>
              <a:rPr lang="it-IT" altLang="it-IT" sz="2600"/>
              <a:t> </a:t>
            </a:r>
          </a:p>
        </p:txBody>
      </p:sp>
      <p:sp>
        <p:nvSpPr>
          <p:cNvPr id="27650" name="Rectangle 6">
            <a:extLst>
              <a:ext uri="{FF2B5EF4-FFF2-40B4-BE49-F238E27FC236}">
                <a16:creationId xmlns:a16="http://schemas.microsoft.com/office/drawing/2014/main" id="{C7205CB7-35A7-9A48-8348-7637971D8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20713"/>
            <a:ext cx="54657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processi di attenzione focalizzata</a:t>
            </a:r>
            <a:endParaRPr lang="it-IT" altLang="it-IT" sz="2600"/>
          </a:p>
        </p:txBody>
      </p:sp>
      <p:grpSp>
        <p:nvGrpSpPr>
          <p:cNvPr id="27651" name="Group 22">
            <a:extLst>
              <a:ext uri="{FF2B5EF4-FFF2-40B4-BE49-F238E27FC236}">
                <a16:creationId xmlns:a16="http://schemas.microsoft.com/office/drawing/2014/main" id="{123AE234-D5E7-A944-BF06-6E666914F3DC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5919788"/>
            <a:ext cx="4270375" cy="492125"/>
            <a:chOff x="2304" y="3744"/>
            <a:chExt cx="2690" cy="310"/>
          </a:xfrm>
        </p:grpSpPr>
        <p:sp>
          <p:nvSpPr>
            <p:cNvPr id="27658" name="Rectangle 6">
              <a:extLst>
                <a:ext uri="{FF2B5EF4-FFF2-40B4-BE49-F238E27FC236}">
                  <a16:creationId xmlns:a16="http://schemas.microsoft.com/office/drawing/2014/main" id="{EA476AE3-DAD2-3942-A8E7-905345E4D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" y="3744"/>
              <a:ext cx="205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600">
                  <a:solidFill>
                    <a:srgbClr val="FF0000"/>
                  </a:solidFill>
                </a:rPr>
                <a:t>congiunzioni illusorie</a:t>
              </a:r>
            </a:p>
          </p:txBody>
        </p:sp>
        <p:sp>
          <p:nvSpPr>
            <p:cNvPr id="27659" name="Line 10">
              <a:extLst>
                <a:ext uri="{FF2B5EF4-FFF2-40B4-BE49-F238E27FC236}">
                  <a16:creationId xmlns:a16="http://schemas.microsoft.com/office/drawing/2014/main" id="{AB7D7074-6737-B24E-AC72-9A7820720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936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7652" name="Group 20">
            <a:extLst>
              <a:ext uri="{FF2B5EF4-FFF2-40B4-BE49-F238E27FC236}">
                <a16:creationId xmlns:a16="http://schemas.microsoft.com/office/drawing/2014/main" id="{43684D33-F1B7-614D-BB6B-F4B567047649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365625"/>
            <a:ext cx="6096000" cy="904875"/>
            <a:chOff x="288" y="2016"/>
            <a:chExt cx="3840" cy="570"/>
          </a:xfrm>
        </p:grpSpPr>
        <p:sp>
          <p:nvSpPr>
            <p:cNvPr id="27656" name="Rectangle 15">
              <a:extLst>
                <a:ext uri="{FF2B5EF4-FFF2-40B4-BE49-F238E27FC236}">
                  <a16:creationId xmlns:a16="http://schemas.microsoft.com/office/drawing/2014/main" id="{1AE4902A-AC8D-A34B-B833-468A2234F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016"/>
              <a:ext cx="3456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2400" b="1"/>
                <a:t>più lenti</a:t>
              </a:r>
              <a:r>
                <a:rPr lang="it-IT" altLang="it-IT" sz="2400">
                  <a:latin typeface="Times New Roman" panose="02020603050405020304" pitchFamily="18" charset="0"/>
                </a:rPr>
                <a:t>  </a:t>
              </a:r>
            </a:p>
            <a:p>
              <a:pPr eaLnBrk="1" hangingPunct="1">
                <a:buFontTx/>
                <a:buNone/>
              </a:pPr>
              <a:r>
                <a:rPr lang="it-IT" altLang="it-IT" sz="2400"/>
                <a:t>risentono del numero di </a:t>
              </a:r>
              <a:r>
                <a:rPr lang="it-IT" altLang="it-IT" sz="2400" b="1"/>
                <a:t>distrattori</a:t>
              </a:r>
              <a:endParaRPr lang="it-IT" altLang="it-IT" sz="2400"/>
            </a:p>
          </p:txBody>
        </p:sp>
        <p:sp>
          <p:nvSpPr>
            <p:cNvPr id="27657" name="AutoShape 16">
              <a:extLst>
                <a:ext uri="{FF2B5EF4-FFF2-40B4-BE49-F238E27FC236}">
                  <a16:creationId xmlns:a16="http://schemas.microsoft.com/office/drawing/2014/main" id="{62C5D3CC-DC46-014B-B7AD-79624BDBA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064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grpSp>
        <p:nvGrpSpPr>
          <p:cNvPr id="27653" name="Group 21">
            <a:extLst>
              <a:ext uri="{FF2B5EF4-FFF2-40B4-BE49-F238E27FC236}">
                <a16:creationId xmlns:a16="http://schemas.microsoft.com/office/drawing/2014/main" id="{B438F41B-0868-3B47-8588-B8E61BADBAFC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813425"/>
            <a:ext cx="5105400" cy="533400"/>
            <a:chOff x="288" y="2928"/>
            <a:chExt cx="3216" cy="336"/>
          </a:xfrm>
        </p:grpSpPr>
        <p:sp>
          <p:nvSpPr>
            <p:cNvPr id="27654" name="AutoShape 17">
              <a:extLst>
                <a:ext uri="{FF2B5EF4-FFF2-40B4-BE49-F238E27FC236}">
                  <a16:creationId xmlns:a16="http://schemas.microsoft.com/office/drawing/2014/main" id="{4090E04D-3DA7-0548-BFF9-C1C277511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928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9E1AA59D-55C7-8344-9215-57B1F429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976"/>
              <a:ext cx="2832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it-IT" dirty="0">
                  <a:latin typeface="+mj-lt"/>
                  <a:ea typeface="ＭＳ Ｐゴシック" charset="0"/>
                </a:rPr>
                <a:t>soggetti ad errori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941B42-77DE-9A47-8858-AB4758B62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60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C52C3D7C-266B-B04E-ABBB-588F51C9F2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98600"/>
            <a:ext cx="8002588" cy="106680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dirty="0">
                <a:latin typeface="+mj-lt"/>
                <a:cs typeface="+mn-cs"/>
              </a:rPr>
              <a:t>le caratteristiche di una configurazione emergono spontaneamente e si impongono al sistema visivo</a:t>
            </a:r>
          </a:p>
        </p:txBody>
      </p:sp>
      <p:sp>
        <p:nvSpPr>
          <p:cNvPr id="29698" name="Text Box 5">
            <a:extLst>
              <a:ext uri="{FF2B5EF4-FFF2-40B4-BE49-F238E27FC236}">
                <a16:creationId xmlns:a16="http://schemas.microsoft.com/office/drawing/2014/main" id="{693A61C0-8BF9-C348-A03D-A90B25AEB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97425"/>
            <a:ext cx="4019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disposizione-combinazione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delle linee: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attenzione focalizzata</a:t>
            </a:r>
          </a:p>
        </p:txBody>
      </p:sp>
      <p:graphicFrame>
        <p:nvGraphicFramePr>
          <p:cNvPr id="29699" name="Object 6">
            <a:extLst>
              <a:ext uri="{FF2B5EF4-FFF2-40B4-BE49-F238E27FC236}">
                <a16:creationId xmlns:a16="http://schemas.microsoft.com/office/drawing/2014/main" id="{2D8ABA20-11D5-B442-A904-DD5F566D30E3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611188" y="2708275"/>
          <a:ext cx="3810000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Immagine bitmap" r:id="rId6" imgW="2336800" imgH="1206500" progId="Paint.Picture">
                  <p:embed/>
                </p:oleObj>
              </mc:Choice>
              <mc:Fallback>
                <p:oleObj name="Immagine bitmap" r:id="rId6" imgW="2336800" imgH="120650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708275"/>
                        <a:ext cx="3810000" cy="196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21">
            <a:extLst>
              <a:ext uri="{FF2B5EF4-FFF2-40B4-BE49-F238E27FC236}">
                <a16:creationId xmlns:a16="http://schemas.microsoft.com/office/drawing/2014/main" id="{78781E8F-F68F-224C-8281-75702E3092C8}"/>
              </a:ext>
            </a:extLst>
          </p:cNvPr>
          <p:cNvGrpSpPr>
            <a:grpSpLocks/>
          </p:cNvGrpSpPr>
          <p:nvPr/>
        </p:nvGrpSpPr>
        <p:grpSpPr bwMode="auto">
          <a:xfrm>
            <a:off x="277813" y="457200"/>
            <a:ext cx="6169025" cy="5257800"/>
            <a:chOff x="178" y="744"/>
            <a:chExt cx="3886" cy="3312"/>
          </a:xfrm>
        </p:grpSpPr>
        <p:sp>
          <p:nvSpPr>
            <p:cNvPr id="29710" name="Rectangle 8">
              <a:extLst>
                <a:ext uri="{FF2B5EF4-FFF2-40B4-BE49-F238E27FC236}">
                  <a16:creationId xmlns:a16="http://schemas.microsoft.com/office/drawing/2014/main" id="{A76398AC-26AC-0344-A8A4-D00B9A5C9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" y="744"/>
              <a:ext cx="2476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elaborazione preattentiva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delle singole caratteristiche</a:t>
              </a:r>
              <a:endParaRPr lang="it-IT" altLang="it-IT" sz="2400" b="1"/>
            </a:p>
          </p:txBody>
        </p:sp>
        <p:sp>
          <p:nvSpPr>
            <p:cNvPr id="6153" name="AutoShape 9">
              <a:extLst>
                <a:ext uri="{FF2B5EF4-FFF2-40B4-BE49-F238E27FC236}">
                  <a16:creationId xmlns:a16="http://schemas.microsoft.com/office/drawing/2014/main" id="{947C1352-F7FC-464E-A417-F5119C3EB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888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>
                <a:latin typeface="+mj-lt"/>
                <a:ea typeface="ＭＳ Ｐゴシック" charset="0"/>
              </a:endParaRPr>
            </a:p>
          </p:txBody>
        </p:sp>
        <p:sp>
          <p:nvSpPr>
            <p:cNvPr id="29712" name="Text Box 10">
              <a:extLst>
                <a:ext uri="{FF2B5EF4-FFF2-40B4-BE49-F238E27FC236}">
                  <a16:creationId xmlns:a16="http://schemas.microsoft.com/office/drawing/2014/main" id="{4FD6E86B-E26D-D048-9043-0DA9E9B1B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7" y="840"/>
              <a:ext cx="10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POP-OUT</a:t>
              </a:r>
              <a:endParaRPr lang="it-IT" altLang="it-IT" sz="2400" b="1" i="1">
                <a:solidFill>
                  <a:srgbClr val="FF0000"/>
                </a:solidFill>
              </a:endParaRP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28894B37-06C2-3748-9623-17F17F59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3816"/>
              <a:ext cx="288" cy="240"/>
            </a:xfrm>
            <a:prstGeom prst="rightArrow">
              <a:avLst>
                <a:gd name="adj1" fmla="val 50000"/>
                <a:gd name="adj2" fmla="val 3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it-IT">
                <a:latin typeface="+mj-lt"/>
                <a:ea typeface="ＭＳ Ｐゴシック" charset="0"/>
              </a:endParaRPr>
            </a:p>
          </p:txBody>
        </p:sp>
      </p:grpSp>
      <p:grpSp>
        <p:nvGrpSpPr>
          <p:cNvPr id="29701" name="Group 22">
            <a:extLst>
              <a:ext uri="{FF2B5EF4-FFF2-40B4-BE49-F238E27FC236}">
                <a16:creationId xmlns:a16="http://schemas.microsoft.com/office/drawing/2014/main" id="{ED76DBCE-DA76-8A4E-9107-63A22F2CC1A1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229225"/>
            <a:ext cx="2546350" cy="647700"/>
            <a:chOff x="1148" y="2880"/>
            <a:chExt cx="1604" cy="291"/>
          </a:xfrm>
        </p:grpSpPr>
        <p:sp>
          <p:nvSpPr>
            <p:cNvPr id="6155" name="Text Box 11">
              <a:extLst>
                <a:ext uri="{FF2B5EF4-FFF2-40B4-BE49-F238E27FC236}">
                  <a16:creationId xmlns:a16="http://schemas.microsoft.com/office/drawing/2014/main" id="{7BE750B8-31BA-4A4F-BCB3-6F2462080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8" y="2880"/>
              <a:ext cx="1022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dirty="0">
                  <a:latin typeface="+mj-lt"/>
                  <a:ea typeface="ＭＳ Ｐゴシック" charset="0"/>
                </a:rPr>
                <a:t>confine tra </a:t>
              </a:r>
            </a:p>
          </p:txBody>
        </p:sp>
        <p:grpSp>
          <p:nvGrpSpPr>
            <p:cNvPr id="29704" name="Group 17">
              <a:extLst>
                <a:ext uri="{FF2B5EF4-FFF2-40B4-BE49-F238E27FC236}">
                  <a16:creationId xmlns:a16="http://schemas.microsoft.com/office/drawing/2014/main" id="{E034E5DB-E826-024D-928E-FA4B57AA2E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952"/>
              <a:ext cx="156" cy="168"/>
              <a:chOff x="1296" y="3072"/>
              <a:chExt cx="144" cy="144"/>
            </a:xfrm>
          </p:grpSpPr>
          <p:sp>
            <p:nvSpPr>
              <p:cNvPr id="6156" name="Line 12">
                <a:extLst>
                  <a:ext uri="{FF2B5EF4-FFF2-40B4-BE49-F238E27FC236}">
                    <a16:creationId xmlns:a16="http://schemas.microsoft.com/office/drawing/2014/main" id="{B7604547-59C2-E248-B137-99DFF5A65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216"/>
                <a:ext cx="1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6157" name="Line 13">
                <a:extLst>
                  <a:ext uri="{FF2B5EF4-FFF2-40B4-BE49-F238E27FC236}">
                    <a16:creationId xmlns:a16="http://schemas.microsoft.com/office/drawing/2014/main" id="{D314B337-FB9A-134B-8B51-763636866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307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>
                  <a:latin typeface="+mj-lt"/>
                  <a:ea typeface="ＭＳ Ｐゴシック" charset="0"/>
                </a:endParaRPr>
              </a:p>
            </p:txBody>
          </p:sp>
        </p:grpSp>
        <p:grpSp>
          <p:nvGrpSpPr>
            <p:cNvPr id="29705" name="Group 16">
              <a:extLst>
                <a:ext uri="{FF2B5EF4-FFF2-40B4-BE49-F238E27FC236}">
                  <a16:creationId xmlns:a16="http://schemas.microsoft.com/office/drawing/2014/main" id="{55ED8AAE-ABEA-1C4A-A1EC-A7BC8EA6D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952"/>
              <a:ext cx="208" cy="168"/>
              <a:chOff x="1536" y="3072"/>
              <a:chExt cx="192" cy="144"/>
            </a:xfrm>
          </p:grpSpPr>
          <p:sp>
            <p:nvSpPr>
              <p:cNvPr id="6158" name="Line 14">
                <a:extLst>
                  <a:ext uri="{FF2B5EF4-FFF2-40B4-BE49-F238E27FC236}">
                    <a16:creationId xmlns:a16="http://schemas.microsoft.com/office/drawing/2014/main" id="{293118A3-4B97-CE4D-8042-887CBD986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2" y="3072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6159" name="Line 15">
                <a:extLst>
                  <a:ext uri="{FF2B5EF4-FFF2-40B4-BE49-F238E27FC236}">
                    <a16:creationId xmlns:a16="http://schemas.microsoft.com/office/drawing/2014/main" id="{AA702D73-58DD-EC41-8B45-3175318EA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3072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it-IT">
                  <a:latin typeface="+mj-lt"/>
                  <a:ea typeface="ＭＳ Ｐゴシック" charset="0"/>
                </a:endParaRPr>
              </a:p>
            </p:txBody>
          </p:sp>
        </p:grpSp>
      </p:grpSp>
      <p:sp>
        <p:nvSpPr>
          <p:cNvPr id="29702" name="Rettangolo 1">
            <a:extLst>
              <a:ext uri="{FF2B5EF4-FFF2-40B4-BE49-F238E27FC236}">
                <a16:creationId xmlns:a16="http://schemas.microsoft.com/office/drawing/2014/main" id="{9E6548B5-CC13-894D-9D5D-EF825AA1D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708275"/>
            <a:ext cx="36401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orientamento delle linee: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/>
              <a:t>elaborazione preattentiva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ED61C-3E9B-034E-8DF4-5E15B874E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11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AFBA48B-48C2-474A-9C98-C8CB9279B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1" dirty="0">
                <a:solidFill>
                  <a:srgbClr val="FF0000"/>
                </a:solidFill>
                <a:cs typeface="+mj-cs"/>
              </a:rPr>
              <a:t>analisi delle parti che compongono una scena </a:t>
            </a:r>
          </a:p>
        </p:txBody>
      </p:sp>
      <p:grpSp>
        <p:nvGrpSpPr>
          <p:cNvPr id="31746" name="Group 7">
            <a:extLst>
              <a:ext uri="{FF2B5EF4-FFF2-40B4-BE49-F238E27FC236}">
                <a16:creationId xmlns:a16="http://schemas.microsoft.com/office/drawing/2014/main" id="{ED4342C7-C999-EF47-B819-D56AE959A42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447800"/>
            <a:ext cx="8072438" cy="4454525"/>
            <a:chOff x="240" y="912"/>
            <a:chExt cx="5085" cy="2806"/>
          </a:xfrm>
        </p:grpSpPr>
        <p:sp>
          <p:nvSpPr>
            <p:cNvPr id="31747" name="Rectangle 4">
              <a:extLst>
                <a:ext uri="{FF2B5EF4-FFF2-40B4-BE49-F238E27FC236}">
                  <a16:creationId xmlns:a16="http://schemas.microsoft.com/office/drawing/2014/main" id="{58D0FCE4-69D3-B144-940E-18DC1C657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912"/>
              <a:ext cx="4406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elaborazione preattentiva</a:t>
              </a:r>
            </a:p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it-IT" altLang="it-IT" sz="2400"/>
                <a:t>identificazione delle </a:t>
              </a:r>
              <a:r>
                <a:rPr lang="it-IT" altLang="it-IT" sz="2400" b="1"/>
                <a:t>qualità primarie</a:t>
              </a:r>
              <a:r>
                <a:rPr lang="it-IT" altLang="it-IT" sz="2400"/>
                <a:t> degli oggetti</a:t>
              </a:r>
            </a:p>
            <a:p>
              <a:pPr eaLnBrk="1" hangingPunct="1">
                <a:lnSpc>
                  <a:spcPct val="90000"/>
                </a:lnSpc>
                <a:buFontTx/>
                <a:buNone/>
              </a:pPr>
              <a:endParaRPr lang="it-IT" altLang="it-IT" sz="2400" b="1">
                <a:solidFill>
                  <a:srgbClr val="FF0000"/>
                </a:solidFill>
              </a:endParaRPr>
            </a:p>
          </p:txBody>
        </p:sp>
        <p:sp>
          <p:nvSpPr>
            <p:cNvPr id="31748" name="Rectangle 5">
              <a:extLst>
                <a:ext uri="{FF2B5EF4-FFF2-40B4-BE49-F238E27FC236}">
                  <a16:creationId xmlns:a16="http://schemas.microsoft.com/office/drawing/2014/main" id="{0581CD1B-16D2-7C4F-832A-8812F54B3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888"/>
              <a:ext cx="5030" cy="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</a:rPr>
                <a:t>attenzione focalizzata</a:t>
              </a:r>
            </a:p>
            <a:p>
              <a:pPr eaLnBrk="1" hangingPunct="1">
                <a:buFontTx/>
                <a:buNone/>
              </a:pPr>
              <a:endParaRPr lang="it-IT" altLang="it-IT" sz="2400" b="1">
                <a:solidFill>
                  <a:srgbClr val="FF0000"/>
                </a:solidFill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integrazione</a:t>
              </a:r>
              <a:r>
                <a:rPr lang="it-IT" altLang="it-IT" sz="2400" b="1"/>
                <a:t> delle caratteristiche </a:t>
              </a:r>
              <a:r>
                <a:rPr lang="it-IT" altLang="it-IT" sz="2400"/>
                <a:t>degli oggetti</a:t>
              </a:r>
              <a:endParaRPr lang="it-IT" altLang="it-IT" sz="2400">
                <a:latin typeface="Times New Roman" panose="02020603050405020304" pitchFamily="18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elaborazione seriale</a:t>
              </a:r>
              <a:r>
                <a:rPr lang="it-IT" altLang="it-IT" sz="2400"/>
                <a:t> (non in parallelo) delle informazioni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it-IT" altLang="it-IT" sz="2400"/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(si identificano gli elementi che si trovano in una data 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posizione spaziale, poi quelli di un</a:t>
              </a:r>
              <a:r>
                <a:rPr lang="ja-JP" altLang="it-IT" sz="2400"/>
                <a:t>’</a:t>
              </a:r>
              <a:r>
                <a:rPr lang="it-IT" altLang="ja-JP" sz="2400"/>
                <a:t>altra posizione, 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fino ad analizzare tutti gli stimoli in maniera sequenziale)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2FE608-1FC7-7042-8D90-B0BB7BD49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44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796</Words>
  <Application>Microsoft Macintosh PowerPoint</Application>
  <PresentationFormat>Presentazione su schermo (4:3)</PresentationFormat>
  <Paragraphs>228</Paragraphs>
  <Slides>21</Slides>
  <Notes>21</Notes>
  <HiddenSlides>0</HiddenSlides>
  <MMClips>21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ＭＳ Ｐゴシック</vt:lpstr>
      <vt:lpstr>Times New Roman</vt:lpstr>
      <vt:lpstr>Wingdings</vt:lpstr>
      <vt:lpstr>Struttura predefinita</vt:lpstr>
      <vt:lpstr>Immagine bitmap</vt:lpstr>
      <vt:lpstr>Attenzione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delle parti che compongono una scena </vt:lpstr>
      <vt:lpstr>Presentazione standard di PowerPoint</vt:lpstr>
      <vt:lpstr>Presentazione standard di PowerPoint</vt:lpstr>
      <vt:lpstr>errori attentivi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 poipoipoi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ATTENZIONE</dc:title>
  <dc:creator>zara</dc:creator>
  <cp:lastModifiedBy>alessandra tasso</cp:lastModifiedBy>
  <cp:revision>181</cp:revision>
  <dcterms:created xsi:type="dcterms:W3CDTF">2011-10-24T13:44:48Z</dcterms:created>
  <dcterms:modified xsi:type="dcterms:W3CDTF">2021-10-16T17:07:02Z</dcterms:modified>
</cp:coreProperties>
</file>