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7" r:id="rId1"/>
  </p:sldMasterIdLst>
  <p:notesMasterIdLst>
    <p:notesMasterId r:id="rId21"/>
  </p:notesMasterIdLst>
  <p:handoutMasterIdLst>
    <p:handoutMasterId r:id="rId22"/>
  </p:handoutMasterIdLst>
  <p:sldIdLst>
    <p:sldId id="275" r:id="rId2"/>
    <p:sldId id="407" r:id="rId3"/>
    <p:sldId id="408" r:id="rId4"/>
    <p:sldId id="389" r:id="rId5"/>
    <p:sldId id="401" r:id="rId6"/>
    <p:sldId id="402" r:id="rId7"/>
    <p:sldId id="403" r:id="rId8"/>
    <p:sldId id="409" r:id="rId9"/>
    <p:sldId id="404" r:id="rId10"/>
    <p:sldId id="397" r:id="rId11"/>
    <p:sldId id="334" r:id="rId12"/>
    <p:sldId id="411" r:id="rId13"/>
    <p:sldId id="412" r:id="rId14"/>
    <p:sldId id="413" r:id="rId15"/>
    <p:sldId id="414" r:id="rId16"/>
    <p:sldId id="434" r:id="rId17"/>
    <p:sldId id="435" r:id="rId18"/>
    <p:sldId id="436" r:id="rId19"/>
    <p:sldId id="410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7799BB"/>
    <a:srgbClr val="78ACE7"/>
    <a:srgbClr val="008AF2"/>
    <a:srgbClr val="080688"/>
    <a:srgbClr val="100DCE"/>
    <a:srgbClr val="9A0105"/>
    <a:srgbClr val="8D0103"/>
    <a:srgbClr val="961D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5840" autoAdjust="0"/>
  </p:normalViewPr>
  <p:slideViewPr>
    <p:cSldViewPr>
      <p:cViewPr varScale="1">
        <p:scale>
          <a:sx n="107" d="100"/>
          <a:sy n="107" d="100"/>
        </p:scale>
        <p:origin x="176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64"/>
    </p:cViewPr>
  </p:sorterViewPr>
  <p:notesViewPr>
    <p:cSldViewPr>
      <p:cViewPr varScale="1">
        <p:scale>
          <a:sx n="40" d="100"/>
          <a:sy n="40" d="100"/>
        </p:scale>
        <p:origin x="-96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</a:defRPr>
            </a:lvl1pPr>
          </a:lstStyle>
          <a:p>
            <a:pPr>
              <a:defRPr/>
            </a:pPr>
            <a:fld id="{335E6429-3281-0A43-8012-B6306104513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354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</a:defRPr>
            </a:lvl1pPr>
          </a:lstStyle>
          <a:p>
            <a:pPr>
              <a:defRPr/>
            </a:pPr>
            <a:fld id="{E5A14E9A-B9E8-264A-92AD-159E79FAF4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2723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D19EC-8172-F940-AFB6-96E7EC9D405B}" type="slidenum">
              <a:rPr lang="it-IT"/>
              <a:pPr/>
              <a:t>1</a:t>
            </a:fld>
            <a:endParaRPr 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0A5251-9B16-F241-82CF-4B0B5D66F80E}" type="slidenum">
              <a:rPr lang="it-IT"/>
              <a:pPr/>
              <a:t>11</a:t>
            </a:fld>
            <a:endParaRPr lang="it-IT"/>
          </a:p>
        </p:txBody>
      </p:sp>
      <p:sp>
        <p:nvSpPr>
          <p:cNvPr id="2867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>
            <a:extLst>
              <a:ext uri="{FF2B5EF4-FFF2-40B4-BE49-F238E27FC236}">
                <a16:creationId xmlns:a16="http://schemas.microsoft.com/office/drawing/2014/main" id="{88A0BF66-E1A4-3E40-90A7-2B7B3B4734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E5D88C-7B54-4C4E-9573-776C24D3E5A9}" type="slidenum">
              <a:rPr lang="it-IT" altLang="it-IT" sz="1200" smtClean="0">
                <a:latin typeface="Times" pitchFamily="2" charset="0"/>
              </a:rPr>
              <a:pPr/>
              <a:t>16</a:t>
            </a:fld>
            <a:endParaRPr lang="it-IT" altLang="it-IT" sz="1200">
              <a:latin typeface="Times" pitchFamily="2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1D7506F6-8805-244D-9ECA-E9E1E785D9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DC90826B-BA0C-4A4B-92B7-1AEE294EB4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it-IT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>
            <a:extLst>
              <a:ext uri="{FF2B5EF4-FFF2-40B4-BE49-F238E27FC236}">
                <a16:creationId xmlns:a16="http://schemas.microsoft.com/office/drawing/2014/main" id="{88A0BF66-E1A4-3E40-90A7-2B7B3B4734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E5D88C-7B54-4C4E-9573-776C24D3E5A9}" type="slidenum">
              <a:rPr lang="it-IT" altLang="it-IT" sz="1200" smtClean="0">
                <a:latin typeface="Times" pitchFamily="2" charset="0"/>
              </a:rPr>
              <a:pPr/>
              <a:t>17</a:t>
            </a:fld>
            <a:endParaRPr lang="it-IT" altLang="it-IT" sz="1200">
              <a:latin typeface="Times" pitchFamily="2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1D7506F6-8805-244D-9ECA-E9E1E785D9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DC90826B-BA0C-4A4B-92B7-1AEE294EB4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it-IT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7532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>
            <a:extLst>
              <a:ext uri="{FF2B5EF4-FFF2-40B4-BE49-F238E27FC236}">
                <a16:creationId xmlns:a16="http://schemas.microsoft.com/office/drawing/2014/main" id="{88A0BF66-E1A4-3E40-90A7-2B7B3B4734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E5D88C-7B54-4C4E-9573-776C24D3E5A9}" type="slidenum">
              <a:rPr lang="it-IT" altLang="it-IT" sz="1200" smtClean="0">
                <a:latin typeface="Times" pitchFamily="2" charset="0"/>
              </a:rPr>
              <a:pPr/>
              <a:t>18</a:t>
            </a:fld>
            <a:endParaRPr lang="it-IT" altLang="it-IT" sz="1200">
              <a:latin typeface="Times" pitchFamily="2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1D7506F6-8805-244D-9ECA-E9E1E785D9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DC90826B-BA0C-4A4B-92B7-1AEE294EB4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it-IT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9629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0A5251-9B16-F241-82CF-4B0B5D66F80E}" type="slidenum">
              <a:rPr lang="it-IT"/>
              <a:pPr/>
              <a:t>19</a:t>
            </a:fld>
            <a:endParaRPr lang="it-IT"/>
          </a:p>
        </p:txBody>
      </p:sp>
      <p:sp>
        <p:nvSpPr>
          <p:cNvPr id="2867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5204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DFD6E-E20D-D54D-9F84-5A791CB8297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52420-AC6B-D04C-9DA3-41371318E42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130F6-E190-3944-8894-19A85D38C0A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827A6-0270-1242-A923-2DC36876397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91412-E2C9-7847-940E-849E7213917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7F54C-1A0B-B646-A1A8-F928055AF30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A9497-437F-FF43-93E5-83C8D8B8ECF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D9ED8-C756-0A43-BEA5-AECAF1974BC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C359D-5376-4B42-A694-EAED40D111A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0E883-6D44-3C40-B8EC-E68010A85E8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AEB25-195E-2046-8D39-F3B8630791E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99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Fare clic per modificare stile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</a:p>
        </p:txBody>
      </p:sp>
      <p:sp>
        <p:nvSpPr>
          <p:cNvPr id="139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F0F39A7-6386-8046-921B-3190D31E783D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bunker.it/" TargetMode="External"/><Relationship Id="rId2" Type="http://schemas.openxmlformats.org/officeDocument/2006/relationships/hyperlink" Target="https://www.ted.com/talks?language=it&amp;sort=newest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ba.unife.it/it/tutti-servizi/corso-online-sulla-citazione-bibliografic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51520" y="692696"/>
            <a:ext cx="83820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63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it-IT" sz="2400" b="1" dirty="0">
                <a:solidFill>
                  <a:srgbClr val="FFFFFF"/>
                </a:solidFill>
              </a:rPr>
              <a:t>Corso di METODOLOGIA DELLA RELAZIONE ASSISTENZIALE</a:t>
            </a:r>
          </a:p>
          <a:p>
            <a:endParaRPr lang="it-IT" sz="2400" b="1" dirty="0">
              <a:solidFill>
                <a:srgbClr val="FFFFFF"/>
              </a:solidFill>
            </a:endParaRPr>
          </a:p>
          <a:p>
            <a:r>
              <a:rPr lang="it-IT" sz="2400" b="1" dirty="0">
                <a:solidFill>
                  <a:srgbClr val="FFFFFF"/>
                </a:solidFill>
              </a:rPr>
              <a:t>MODULO di Psicologia Generale </a:t>
            </a:r>
          </a:p>
          <a:p>
            <a:r>
              <a:rPr lang="it-IT" sz="2400" dirty="0">
                <a:solidFill>
                  <a:srgbClr val="FFFFFF"/>
                </a:solidFill>
              </a:rPr>
              <a:t>2 CFU – 16 ore</a:t>
            </a:r>
          </a:p>
          <a:p>
            <a:r>
              <a:rPr lang="it-IT" sz="2400" dirty="0">
                <a:solidFill>
                  <a:srgbClr val="FFFFFF"/>
                </a:solidFill>
              </a:rPr>
              <a:t>	</a:t>
            </a:r>
          </a:p>
          <a:p>
            <a:r>
              <a:rPr lang="it-IT" sz="2400" dirty="0">
                <a:solidFill>
                  <a:srgbClr val="FFFFFF"/>
                </a:solidFill>
              </a:rPr>
              <a:t>Docente</a:t>
            </a:r>
            <a:r>
              <a:rPr lang="it-IT" sz="2400" i="1" dirty="0">
                <a:solidFill>
                  <a:srgbClr val="FFFFFF"/>
                </a:solidFill>
              </a:rPr>
              <a:t> </a:t>
            </a:r>
            <a:r>
              <a:rPr lang="it-IT" sz="2400" dirty="0">
                <a:solidFill>
                  <a:srgbClr val="FFFFFF"/>
                </a:solidFill>
              </a:rPr>
              <a:t>Alessandra Tasso</a:t>
            </a:r>
          </a:p>
          <a:p>
            <a:r>
              <a:rPr lang="it-IT" sz="2400" dirty="0">
                <a:solidFill>
                  <a:srgbClr val="FFFFFF"/>
                </a:solidFill>
              </a:rPr>
              <a:t> </a:t>
            </a:r>
          </a:p>
          <a:p>
            <a:r>
              <a:rPr lang="it-IT" sz="2400" dirty="0">
                <a:solidFill>
                  <a:srgbClr val="FFFFFF"/>
                </a:solidFill>
              </a:rPr>
              <a:t>	Dipartimento di Studi Umanistici</a:t>
            </a:r>
          </a:p>
          <a:p>
            <a:r>
              <a:rPr lang="it-IT" sz="2400" dirty="0">
                <a:solidFill>
                  <a:srgbClr val="FFFFFF"/>
                </a:solidFill>
              </a:rPr>
              <a:t>	via Paradiso, 12 </a:t>
            </a:r>
            <a:r>
              <a:rPr lang="mr-IN" sz="2400" dirty="0">
                <a:solidFill>
                  <a:srgbClr val="FFFFFF"/>
                </a:solidFill>
              </a:rPr>
              <a:t>–</a:t>
            </a:r>
            <a:r>
              <a:rPr lang="it-IT" sz="2400" dirty="0">
                <a:solidFill>
                  <a:srgbClr val="FFFFFF"/>
                </a:solidFill>
              </a:rPr>
              <a:t> I piano </a:t>
            </a:r>
            <a:r>
              <a:rPr lang="it-IT" sz="2400" i="1" dirty="0" err="1">
                <a:solidFill>
                  <a:srgbClr val="FFFFFF"/>
                </a:solidFill>
              </a:rPr>
              <a:t>alessandra.tasso@unife.it</a:t>
            </a:r>
            <a:endParaRPr lang="it-IT" sz="2400" i="1" dirty="0">
              <a:solidFill>
                <a:srgbClr val="FFFFFF"/>
              </a:solidFill>
            </a:endParaRP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altLang="it-I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it-IT" altLang="it-I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it-IT" altLang="it-IT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didattica sarà </a:t>
            </a:r>
            <a:r>
              <a:rPr lang="it-IT" altLang="it-IT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line</a:t>
            </a:r>
          </a:p>
          <a:p>
            <a:endParaRPr lang="it-IT" altLang="it-IT" sz="2400" b="1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altLang="it-IT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it-IT" altLang="it-IT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ricevimenti saranno </a:t>
            </a:r>
            <a:r>
              <a:rPr lang="it-IT" altLang="it-IT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line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87524" y="476672"/>
            <a:ext cx="856895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rgbClr val="FFFFFF"/>
                </a:solidFill>
              </a:rPr>
              <a:t>Per quanto riguarda le diapositive delle lezioni</a:t>
            </a:r>
          </a:p>
          <a:p>
            <a:endParaRPr lang="it-IT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le condividerò in Google Drive con la MD, e voi le avrete a disposizione in </a:t>
            </a:r>
            <a:r>
              <a:rPr lang="it-IT" sz="2000" dirty="0" err="1">
                <a:solidFill>
                  <a:srgbClr val="FFFFFF"/>
                </a:solidFill>
              </a:rPr>
              <a:t>Classroom</a:t>
            </a:r>
            <a:r>
              <a:rPr lang="it-IT" sz="2000" dirty="0">
                <a:solidFill>
                  <a:srgbClr val="FFFFFF"/>
                </a:solidFill>
              </a:rPr>
              <a:t>, insieme alle lezioni registrate </a:t>
            </a:r>
          </a:p>
          <a:p>
            <a:endParaRPr lang="it-IT" sz="2000" dirty="0">
              <a:solidFill>
                <a:srgbClr val="FFFFFF"/>
              </a:solidFill>
            </a:endParaRPr>
          </a:p>
          <a:p>
            <a:endParaRPr lang="it-IT" altLang="it-IT"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r>
              <a:rPr lang="it-IT" altLang="it-IT" sz="2400" b="1" dirty="0">
                <a:solidFill>
                  <a:srgbClr val="FFFFFF"/>
                </a:solidFill>
                <a:latin typeface="Arial" panose="020B0604020202020204" pitchFamily="34" charset="0"/>
              </a:rPr>
              <a:t>modalità di verifica dell’apprendimento</a:t>
            </a:r>
          </a:p>
          <a:p>
            <a:endParaRPr lang="it-IT" altLang="it-IT" sz="20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</a:rPr>
              <a:t>Vista l’emergenza sanitaria in corso, non è ancora stato stabilito:</a:t>
            </a:r>
          </a:p>
          <a:p>
            <a:endParaRPr lang="it-IT" altLang="it-IT" sz="20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</a:rPr>
              <a:t>se le date e gli orari degli appelli resteranno invariati</a:t>
            </a:r>
          </a:p>
          <a:p>
            <a:endParaRPr lang="it-IT" altLang="it-IT" sz="20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</a:rPr>
              <a:t>le modalità di svolgimenti degli scritti: se in presenza o a distanza </a:t>
            </a:r>
          </a:p>
          <a:p>
            <a:endParaRPr lang="it-IT" altLang="it-IT" sz="20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</a:rPr>
              <a:t>sarete informati non appena saranno prese decisioni al proposito, in Ateneo</a:t>
            </a:r>
            <a:endParaRPr lang="it-IT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730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7" name="Rectangle 9"/>
          <p:cNvSpPr>
            <a:spLocks noChangeArrowheads="1"/>
          </p:cNvSpPr>
          <p:nvPr/>
        </p:nvSpPr>
        <p:spPr bwMode="auto">
          <a:xfrm>
            <a:off x="539552" y="692696"/>
            <a:ext cx="8386289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it-IT" sz="2400" b="1" dirty="0">
                <a:solidFill>
                  <a:srgbClr val="FFFFFF"/>
                </a:solidFill>
              </a:rPr>
              <a:t>appelli 2022 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400" dirty="0">
                <a:solidFill>
                  <a:srgbClr val="FFFFFF"/>
                </a:solidFill>
              </a:rPr>
              <a:t>	12 gennaio 2022 ore 12.00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400" dirty="0">
                <a:solidFill>
                  <a:srgbClr val="FFFFFF"/>
                </a:solidFill>
              </a:rPr>
              <a:t>	2 febbraio 2022 ore 12.00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400" dirty="0">
                <a:solidFill>
                  <a:srgbClr val="FFFFFF"/>
                </a:solidFill>
              </a:rPr>
              <a:t>	1 giugno 2022 ore 12.00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400" dirty="0">
                <a:solidFill>
                  <a:srgbClr val="FFFFFF"/>
                </a:solidFill>
              </a:rPr>
              <a:t>	29 giugno 2022 ore 12.00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400" dirty="0">
                <a:solidFill>
                  <a:srgbClr val="FFFFFF"/>
                </a:solidFill>
              </a:rPr>
              <a:t>	9 settembre 2022 ore 12.00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F5F92BE0-4F55-B64D-9849-6F45B7B80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908720"/>
            <a:ext cx="8351838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FFFFFF"/>
                </a:solidFill>
                <a:latin typeface="Arial" panose="020B0604020202020204" pitchFamily="34" charset="0"/>
              </a:rPr>
              <a:t>se l’esame è in presenza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si svolge in aula informatica, al </a:t>
            </a:r>
            <a:r>
              <a:rPr lang="it-IT" altLang="it-IT" sz="2400" i="1" dirty="0">
                <a:solidFill>
                  <a:srgbClr val="FFFFFF"/>
                </a:solidFill>
                <a:latin typeface="Arial" panose="020B0604020202020204" pitchFamily="34" charset="0"/>
              </a:rPr>
              <a:t>computer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La quantità di postazioni è limitata (</a:t>
            </a:r>
            <a:r>
              <a:rPr lang="it-IT" altLang="it-IT" sz="2400" i="1" dirty="0" err="1">
                <a:solidFill>
                  <a:srgbClr val="FFFFFF"/>
                </a:solidFill>
                <a:latin typeface="Arial" panose="020B0604020202020204" pitchFamily="34" charset="0"/>
              </a:rPr>
              <a:t>max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 35-50)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esempio:	l’appello del 15 gennaio 2020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		si è svolto a Palazzo Manfredini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		le aule hanno capienza di </a:t>
            </a:r>
            <a:r>
              <a:rPr lang="it-IT" altLang="it-IT" sz="2400" i="1" dirty="0" err="1">
                <a:solidFill>
                  <a:srgbClr val="FFFFFF"/>
                </a:solidFill>
                <a:latin typeface="Arial" panose="020B0604020202020204" pitchFamily="34" charset="0"/>
              </a:rPr>
              <a:t>max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 35 posti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		sono stati previsti 2 turni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	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in quella data, hanno potuto sostenere l’esame </a:t>
            </a:r>
            <a:r>
              <a:rPr lang="it-IT" altLang="it-IT" sz="2400" b="1" dirty="0">
                <a:solidFill>
                  <a:srgbClr val="FFFFFF"/>
                </a:solidFill>
                <a:latin typeface="Arial" panose="020B0604020202020204" pitchFamily="34" charset="0"/>
              </a:rPr>
              <a:t>70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 persone</a:t>
            </a:r>
          </a:p>
        </p:txBody>
      </p:sp>
    </p:spTree>
    <p:extLst>
      <p:ext uri="{BB962C8B-B14F-4D97-AF65-F5344CB8AC3E}">
        <p14:creationId xmlns:p14="http://schemas.microsoft.com/office/powerpoint/2010/main" val="26228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9727A239-46AB-B94A-A9B2-60C688C7C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49275"/>
            <a:ext cx="8135937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FFFFFF"/>
                </a:solidFill>
                <a:latin typeface="Arial" panose="020B0604020202020204" pitchFamily="34" charset="0"/>
              </a:rPr>
              <a:t>molto importante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se qualcuno resta escluso, dovrà iscriversi ad un appello successivo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FFFFFF"/>
                </a:solidFill>
                <a:latin typeface="Arial" panose="020B0604020202020204" pitchFamily="34" charset="0"/>
              </a:rPr>
              <a:t>MA soprattutto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se qualcuno non può sostenere l’esame </a:t>
            </a:r>
            <a:r>
              <a:rPr lang="it-IT" altLang="it-IT" sz="2400" b="1" dirty="0">
                <a:solidFill>
                  <a:srgbClr val="FFFFFF"/>
                </a:solidFill>
                <a:latin typeface="Arial" panose="020B0604020202020204" pitchFamily="34" charset="0"/>
              </a:rPr>
              <a:t>deve cancellarsi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 dalla lista, in modo da lasciare il suo posto a qualcun altro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se la lista è già chiusa, è buona norma </a:t>
            </a:r>
            <a:r>
              <a:rPr lang="it-IT" altLang="it-IT" sz="2400" b="1" dirty="0">
                <a:solidFill>
                  <a:srgbClr val="FFFFFF"/>
                </a:solidFill>
                <a:latin typeface="Arial" panose="020B0604020202020204" pitchFamily="34" charset="0"/>
              </a:rPr>
              <a:t>avvertire il docente via </a:t>
            </a:r>
            <a:r>
              <a:rPr lang="it-IT" altLang="it-IT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email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b="1" i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AVVERTENZA: le liste di iscrizione si chiudono una settimana prima degli appelli</a:t>
            </a:r>
          </a:p>
        </p:txBody>
      </p:sp>
    </p:spTree>
    <p:extLst>
      <p:ext uri="{BB962C8B-B14F-4D97-AF65-F5344CB8AC3E}">
        <p14:creationId xmlns:p14="http://schemas.microsoft.com/office/powerpoint/2010/main" val="418908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5ED1E60B-B855-8B48-9AF1-1039F58DE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692150"/>
            <a:ext cx="8351837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FFFFFF"/>
                </a:solidFill>
                <a:latin typeface="Arial" panose="020B0604020202020204" pitchFamily="34" charset="0"/>
              </a:rPr>
              <a:t>se l’esame è a distanza 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si svolge individualmente a casa, usando </a:t>
            </a:r>
            <a:r>
              <a:rPr lang="it-IT" altLang="it-IT" sz="2400" i="1" dirty="0">
                <a:solidFill>
                  <a:srgbClr val="FFFFFF"/>
                </a:solidFill>
                <a:latin typeface="Arial" panose="020B0604020202020204" pitchFamily="34" charset="0"/>
              </a:rPr>
              <a:t>computer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, </a:t>
            </a:r>
            <a:r>
              <a:rPr lang="it-IT" altLang="it-IT" sz="2400" i="1" dirty="0" err="1">
                <a:solidFill>
                  <a:srgbClr val="FFFFFF"/>
                </a:solidFill>
                <a:latin typeface="Arial" panose="020B0604020202020204" pitchFamily="34" charset="0"/>
              </a:rPr>
              <a:t>tablet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, o cellulare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il docente sorveglia lo svolgimento dell’esame dalla sua postazione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si usa </a:t>
            </a:r>
            <a:r>
              <a:rPr lang="it-IT" altLang="it-IT" sz="2400" i="1" dirty="0">
                <a:solidFill>
                  <a:srgbClr val="FFFFFF"/>
                </a:solidFill>
                <a:latin typeface="Arial" panose="020B0604020202020204" pitchFamily="34" charset="0"/>
              </a:rPr>
              <a:t>Google </a:t>
            </a:r>
            <a:r>
              <a:rPr lang="it-IT" altLang="it-IT" sz="2400" i="1" dirty="0" err="1">
                <a:solidFill>
                  <a:srgbClr val="FFFFFF"/>
                </a:solidFill>
                <a:latin typeface="Arial" panose="020B0604020202020204" pitchFamily="34" charset="0"/>
              </a:rPr>
              <a:t>Meet</a:t>
            </a:r>
            <a:r>
              <a:rPr lang="it-IT" altLang="it-IT" sz="2400" i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e il numero di partecipanti è 8-10 per turno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le linee guida per lo svolgimento degli esami a distanza sono al seguente </a:t>
            </a:r>
            <a:r>
              <a:rPr lang="it-IT" altLang="it-IT" sz="2400" i="1" dirty="0">
                <a:solidFill>
                  <a:srgbClr val="FFFFFF"/>
                </a:solidFill>
                <a:latin typeface="Arial" panose="020B0604020202020204" pitchFamily="34" charset="0"/>
              </a:rPr>
              <a:t>link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	http://</a:t>
            </a:r>
            <a:r>
              <a:rPr lang="it-IT" altLang="it-IT" sz="2400" b="1" i="1" dirty="0" err="1">
                <a:solidFill>
                  <a:srgbClr val="FFFFFF"/>
                </a:solidFill>
                <a:latin typeface="Arial" panose="020B0604020202020204" pitchFamily="34" charset="0"/>
              </a:rPr>
              <a:t>www.unife.it</a:t>
            </a:r>
            <a:r>
              <a:rPr lang="it-IT" altLang="it-IT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/</a:t>
            </a:r>
            <a:r>
              <a:rPr lang="it-IT" altLang="it-IT" sz="2400" b="1" i="1" dirty="0" err="1">
                <a:solidFill>
                  <a:srgbClr val="FFFFFF"/>
                </a:solidFill>
                <a:latin typeface="Arial" panose="020B0604020202020204" pitchFamily="34" charset="0"/>
              </a:rPr>
              <a:t>it</a:t>
            </a:r>
            <a:r>
              <a:rPr lang="it-IT" altLang="it-IT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/covid19/per-chi-studia</a:t>
            </a:r>
          </a:p>
        </p:txBody>
      </p:sp>
    </p:spTree>
    <p:extLst>
      <p:ext uri="{BB962C8B-B14F-4D97-AF65-F5344CB8AC3E}">
        <p14:creationId xmlns:p14="http://schemas.microsoft.com/office/powerpoint/2010/main" val="2145732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>
            <a:extLst>
              <a:ext uri="{FF2B5EF4-FFF2-40B4-BE49-F238E27FC236}">
                <a16:creationId xmlns:a16="http://schemas.microsoft.com/office/drawing/2014/main" id="{F45FCBFA-4FC9-0E40-B0BB-8C4778EFA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31" y="290934"/>
            <a:ext cx="8135937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  <a:defRPr/>
            </a:pPr>
            <a:r>
              <a:rPr lang="it-IT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Attività facoltative individuali e/o di gruppo 2021</a:t>
            </a:r>
          </a:p>
          <a:p>
            <a:endParaRPr lang="it-IT" altLang="it-IT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Scegliere una lezione TED e fare una breve relazione</a:t>
            </a:r>
          </a:p>
          <a:p>
            <a:pPr>
              <a:buFontTx/>
              <a:buNone/>
            </a:pP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it-IT" altLang="it-IT" sz="20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è </a:t>
            </a:r>
          </a:p>
          <a:p>
            <a:pPr>
              <a:buFontTx/>
              <a:buNone/>
            </a:pPr>
            <a:r>
              <a:rPr lang="it-IT" altLang="it-IT" sz="2000" b="1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https://www.ted.com/talks?language=it&amp;sort=newest</a:t>
            </a:r>
            <a:endParaRPr lang="it-IT" altLang="it-IT" sz="20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 possibile scegliere argomento, lingua, durata ….</a:t>
            </a:r>
          </a:p>
          <a:p>
            <a:pPr>
              <a:buFontTx/>
              <a:buNone/>
            </a:pP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L’attività frutta 1 punto e può essere svolta individualmente, o in gruppo.</a:t>
            </a:r>
          </a:p>
          <a:p>
            <a:endParaRPr lang="it-IT" altLang="it-IT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Scegliere una bufala (</a:t>
            </a:r>
            <a:r>
              <a:rPr lang="it-IT" altLang="it-IT" sz="20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fake</a:t>
            </a:r>
            <a:r>
              <a:rPr lang="it-IT" altLang="it-IT" sz="20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news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dalla cronaca, dai </a:t>
            </a:r>
            <a:r>
              <a:rPr lang="it-IT" altLang="it-IT" sz="20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media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dalla storia recente e non recente, oppure individuare una specifica bufala utilizzando uno o più dei seguenti </a:t>
            </a:r>
            <a:r>
              <a:rPr lang="it-IT" altLang="it-IT" sz="20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Tx/>
              <a:buNone/>
            </a:pPr>
            <a:endParaRPr lang="it-IT" altLang="it-IT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BUTAC – </a:t>
            </a:r>
            <a:r>
              <a:rPr lang="it-IT" altLang="it-IT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ufale </a:t>
            </a:r>
            <a:r>
              <a:rPr lang="it-IT" altLang="it-IT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it-IT" altLang="it-IT" sz="2000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it-IT" alt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nto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it-IT" altLang="it-IT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hilo (</a:t>
            </a:r>
            <a:r>
              <a:rPr lang="it-IT" alt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it-IT" alt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www.butac.it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/) </a:t>
            </a:r>
          </a:p>
          <a:p>
            <a:pPr>
              <a:buFontTx/>
              <a:buNone/>
            </a:pP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blog di David </a:t>
            </a:r>
            <a:r>
              <a:rPr lang="it-IT" alt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Puente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it-IT" alt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it-IT" alt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www.davidpuente.it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/blog/) </a:t>
            </a:r>
          </a:p>
          <a:p>
            <a:pPr>
              <a:buFontTx/>
              <a:buNone/>
            </a:pP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it-IT" alt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Disinformatico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it-IT" alt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it-IT" alt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attivissimo.blogspot.com</a:t>
            </a:r>
            <a:r>
              <a:rPr lang="it-IT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/) </a:t>
            </a:r>
          </a:p>
          <a:p>
            <a:pPr>
              <a:buFontTx/>
              <a:buNone/>
            </a:pPr>
            <a:r>
              <a:rPr lang="en-US" alt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Medbunker</a:t>
            </a:r>
            <a:r>
              <a:rPr lang="en-US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it-IT" sz="2000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http://www.medbunker.it/</a:t>
            </a:r>
            <a:r>
              <a:rPr lang="en-US" alt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it-IT" altLang="it-IT" sz="2000" i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829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7">
            <a:extLst>
              <a:ext uri="{FF2B5EF4-FFF2-40B4-BE49-F238E27FC236}">
                <a16:creationId xmlns:a16="http://schemas.microsoft.com/office/drawing/2014/main" id="{CA372B69-5BB7-AD4A-9F60-B093E7F41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60350"/>
            <a:ext cx="8135937" cy="68945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  <a:defRPr/>
            </a:pPr>
            <a:r>
              <a:rPr lang="it-IT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Attività facoltative individuali e/o di gruppo 2021</a:t>
            </a:r>
          </a:p>
          <a:p>
            <a:pPr>
              <a:buFontTx/>
              <a:buNone/>
              <a:defRPr/>
            </a:pPr>
            <a:endParaRPr lang="it-IT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  <a:defRPr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2)	</a:t>
            </a:r>
            <a:r>
              <a:rPr lang="en-U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Scrivere una breve relazione (2/3 cartelle </a:t>
            </a:r>
            <a:r>
              <a:rPr 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la relazione consiste in una breve storia della bufala: come è nata, come si è diffusa, per opera di chi, come è stata individuata ... </a:t>
            </a:r>
          </a:p>
          <a:p>
            <a:pPr>
              <a:buFontTx/>
              <a:buNone/>
              <a:defRPr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L’attività frutta 1 punto e può essere svolta individualmente, o in gruppo.</a:t>
            </a:r>
          </a:p>
          <a:p>
            <a:pPr>
              <a:buFontTx/>
              <a:buNone/>
              <a:defRPr/>
            </a:pPr>
            <a:endParaRPr lang="it-IT" sz="2000" i="1" dirty="0">
              <a:solidFill>
                <a:srgbClr val="FFFFFF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  <a:defRPr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3)</a:t>
            </a:r>
            <a:r>
              <a:rPr lang="it-IT" sz="2000" i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Frequentare il corso sulle fonti bibliografiche predisposto dalla biblioteca unife: è gratuito e consiste di più moduli. Informazioni si trovano al </a:t>
            </a:r>
            <a:r>
              <a:rPr lang="it-IT" sz="2000" i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it-IT" sz="20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buFontTx/>
              <a:buNone/>
              <a:defRPr/>
            </a:pPr>
            <a:r>
              <a:rPr lang="it-IT" sz="2000" b="1" u="sng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http://sba.unife.it/it/tutti-servizi/corso-online-sulla-citazione-bibliografica</a:t>
            </a:r>
            <a:endParaRPr lang="it-IT" sz="20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buFontTx/>
              <a:buNone/>
              <a:defRPr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Dopo la frequenza del corso, scegliere un argomento del manuale di Psicologia Generale e provare ad espandere la bibliografia di riferimento, creando una lista </a:t>
            </a:r>
            <a:r>
              <a:rPr lang="it-IT" sz="20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sitografica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monografie e/o articoli (in italiano o inglese) sull’argomento.</a:t>
            </a:r>
            <a:endParaRPr lang="it-IT" sz="20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buFontTx/>
              <a:buNone/>
              <a:defRPr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L’attività frutta 1 punto e può essere svolta individualmente, o in gruppo.</a:t>
            </a:r>
            <a:endParaRPr lang="it-IT" sz="20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  <a:defRPr/>
            </a:pPr>
            <a:endParaRPr lang="it-IT" altLang="it-IT" sz="2000" i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41575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7">
            <a:extLst>
              <a:ext uri="{FF2B5EF4-FFF2-40B4-BE49-F238E27FC236}">
                <a16:creationId xmlns:a16="http://schemas.microsoft.com/office/drawing/2014/main" id="{CA372B69-5BB7-AD4A-9F60-B093E7F41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332656"/>
            <a:ext cx="8135937" cy="59400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  <a:defRPr/>
            </a:pPr>
            <a:r>
              <a:rPr lang="it-IT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Attività facoltative individuali e/o di gruppo A.A. 2020/21 – linee guida</a:t>
            </a:r>
          </a:p>
          <a:p>
            <a:pPr>
              <a:buFontTx/>
              <a:buNone/>
              <a:defRPr/>
            </a:pPr>
            <a:endParaRPr lang="it-IT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</a:t>
            </a:r>
            <a:r>
              <a:rPr lang="en-U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 sceglie l’attività 1 (lezione TED)</a:t>
            </a:r>
          </a:p>
          <a:p>
            <a:pPr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Può sceglierne al </a:t>
            </a:r>
            <a:r>
              <a:rPr lang="it-IT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massimo 1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(per un 1 punto in più al voto d’esame)</a:t>
            </a:r>
          </a:p>
          <a:p>
            <a:pPr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Relazione finale: 2/3 cartelle. </a:t>
            </a:r>
          </a:p>
          <a:p>
            <a:pPr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relazione dovrebbe: spiegare perché è stata scelta quella lezione (interesse personale, collegamento con i contenuti del corso, collegamenti con altri corsi, </a:t>
            </a:r>
            <a:r>
              <a:rPr 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ecc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…); descrivere brevemente il contenuto della lezione; tracciare una breve conclusione (cosa ho imparato, come potrei usare la lezione, come si potrebbe approfondire).</a:t>
            </a:r>
          </a:p>
          <a:p>
            <a:pPr>
              <a:buFontTx/>
              <a:buNone/>
              <a:defRPr/>
            </a:pPr>
            <a:endParaRPr lang="it-IT" sz="2000" i="1" dirty="0">
              <a:solidFill>
                <a:srgbClr val="FFFFFF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Chi sceglie l’attività 2 (bufala)</a:t>
            </a:r>
          </a:p>
          <a:p>
            <a:pPr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Può sceglierne al </a:t>
            </a:r>
            <a:r>
              <a:rPr lang="it-IT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massimo 1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(per un 1 punto in più al voto d’esame).</a:t>
            </a:r>
          </a:p>
          <a:p>
            <a:pPr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Relazione finale: 2/3 cartelle. </a:t>
            </a:r>
          </a:p>
          <a:p>
            <a:pPr>
              <a:buFontTx/>
              <a:buNone/>
              <a:defRPr/>
            </a:pPr>
            <a:endParaRPr lang="it-IT" altLang="it-IT" sz="2000" i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578021"/>
      </p:ext>
    </p:extLst>
  </p:cSld>
  <p:clrMapOvr>
    <a:masterClrMapping/>
  </p:clrMapOvr>
  <p:transition spd="slow" advTm="41575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7">
            <a:extLst>
              <a:ext uri="{FF2B5EF4-FFF2-40B4-BE49-F238E27FC236}">
                <a16:creationId xmlns:a16="http://schemas.microsoft.com/office/drawing/2014/main" id="{CA372B69-5BB7-AD4A-9F60-B093E7F41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332656"/>
            <a:ext cx="8135937" cy="526297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  <a:defRPr/>
            </a:pPr>
            <a:endParaRPr lang="it-IT" sz="2000" i="1" dirty="0">
              <a:solidFill>
                <a:srgbClr val="FFFFFF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Chi sceglie l’attività 2 (bufala)</a:t>
            </a:r>
          </a:p>
          <a:p>
            <a:pPr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Può sceglierne al </a:t>
            </a:r>
            <a:r>
              <a:rPr lang="it-IT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massimo 1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(per un 1 punto in più al voto d’esame).</a:t>
            </a:r>
          </a:p>
          <a:p>
            <a:pPr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Relazione finale: 2/3 cartelle. La relazione dovrebbe: spiegare perché è stata scelta quella bufala (interesse personale, collegamento con i contenuti del corso, collegamenti con altri corsi, </a:t>
            </a:r>
            <a:r>
              <a:rPr 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ecc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…); tracciare una breve storia della bufala: come è nata, come si è diffusa, per opera di chi, come è stata individuata; tracciare una breve conclusione (cosa ho imparato, come si potrebbe approfondire).</a:t>
            </a:r>
          </a:p>
          <a:p>
            <a:pPr>
              <a:buNone/>
            </a:pPr>
            <a:endParaRPr lang="it-IT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	Chi sceglie l’attività 3 (espansione bibliografica - </a:t>
            </a:r>
            <a:r>
              <a:rPr lang="it-IT" sz="20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sitografica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Può sceglierne al </a:t>
            </a:r>
            <a:r>
              <a:rPr lang="it-IT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massimo 1</a:t>
            </a: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(per un 1 punto in più al voto d’esame).</a:t>
            </a:r>
          </a:p>
          <a:p>
            <a:pPr>
              <a:buNone/>
            </a:pPr>
            <a:r>
              <a:rPr lang="it-IT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Relazione finale: lista di testi, articoli, siti (attendibili) recenti</a:t>
            </a:r>
          </a:p>
          <a:p>
            <a:pPr>
              <a:buNone/>
            </a:pPr>
            <a:endParaRPr lang="it-IT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it-IT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relazioni devono essere consegnate entro il 31 dicembre 2021</a:t>
            </a:r>
          </a:p>
        </p:txBody>
      </p:sp>
    </p:spTree>
    <p:extLst>
      <p:ext uri="{BB962C8B-B14F-4D97-AF65-F5344CB8AC3E}">
        <p14:creationId xmlns:p14="http://schemas.microsoft.com/office/powerpoint/2010/main" val="1674835327"/>
      </p:ext>
    </p:extLst>
  </p:cSld>
  <p:clrMapOvr>
    <a:masterClrMapping/>
  </p:clrMapOvr>
  <p:transition spd="slow" advTm="41575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49C3D977-2ECA-6045-80CC-D703EFB7D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4" y="2636912"/>
            <a:ext cx="5744458" cy="107721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it-IT" sz="3200" b="1" dirty="0">
                <a:solidFill>
                  <a:srgbClr val="FFFFFF"/>
                </a:solidFill>
              </a:rPr>
              <a:t>usate SEMPRE e SOLTANTO</a:t>
            </a:r>
          </a:p>
          <a:p>
            <a:r>
              <a:rPr lang="it-IT" sz="3200" b="1" dirty="0">
                <a:solidFill>
                  <a:srgbClr val="FFFFFF"/>
                </a:solidFill>
              </a:rPr>
              <a:t>la posta elettronica @unife</a:t>
            </a:r>
          </a:p>
        </p:txBody>
      </p:sp>
    </p:spTree>
    <p:extLst>
      <p:ext uri="{BB962C8B-B14F-4D97-AF65-F5344CB8AC3E}">
        <p14:creationId xmlns:p14="http://schemas.microsoft.com/office/powerpoint/2010/main" val="1732185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0677F5F7-F567-1046-B20E-042E11EAAC9A}"/>
              </a:ext>
            </a:extLst>
          </p:cNvPr>
          <p:cNvSpPr/>
          <p:nvPr/>
        </p:nvSpPr>
        <p:spPr>
          <a:xfrm>
            <a:off x="287524" y="1340768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  <a:defRPr/>
            </a:pPr>
            <a:r>
              <a:rPr lang="it-IT" altLang="it-IT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ricevimenti saranno </a:t>
            </a:r>
            <a:r>
              <a:rPr lang="it-IT" altLang="it-IT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line </a:t>
            </a:r>
          </a:p>
          <a:p>
            <a:pPr>
              <a:buFontTx/>
              <a:buNone/>
              <a:defRPr/>
            </a:pPr>
            <a:endParaRPr lang="it-IT" altLang="it-IT" sz="2400" b="1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  <a:defRPr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sono previsti incontri individuali studente-docente, via </a:t>
            </a:r>
            <a:r>
              <a:rPr lang="it-IT" altLang="it-IT" sz="2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Google </a:t>
            </a:r>
            <a:r>
              <a:rPr lang="it-IT" altLang="it-IT" sz="2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previo appuntamento</a:t>
            </a:r>
          </a:p>
          <a:p>
            <a:pPr>
              <a:buFontTx/>
              <a:buNone/>
              <a:defRPr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scrivere </a:t>
            </a:r>
            <a:r>
              <a:rPr lang="it-IT" altLang="it-IT" sz="2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 richiedere appuntamento</a:t>
            </a:r>
          </a:p>
          <a:p>
            <a:pPr marL="342900" indent="-342900">
              <a:defRPr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volta stabiliti data e orario, la docente inviterà lo/la studente/</a:t>
            </a:r>
            <a:r>
              <a:rPr lang="it-IT" altLang="it-IT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ssa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via </a:t>
            </a:r>
            <a:r>
              <a:rPr lang="it-IT" altLang="it-IT" sz="2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Google </a:t>
            </a:r>
            <a:r>
              <a:rPr lang="it-IT" altLang="it-IT" sz="2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Calendar</a:t>
            </a:r>
            <a:endParaRPr lang="it-IT" altLang="it-IT" sz="2400" i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it-IT" altLang="it-IT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 necessario accettare l’invito, e accedere a </a:t>
            </a:r>
            <a:r>
              <a:rPr lang="it-IT" altLang="it-IT" sz="2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Google </a:t>
            </a:r>
            <a:r>
              <a:rPr lang="it-IT" altLang="it-IT" sz="2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</a:t>
            </a:r>
            <a:r>
              <a:rPr lang="it-IT" altLang="it-IT" sz="2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il </a:t>
            </a:r>
            <a:r>
              <a:rPr lang="it-IT" altLang="it-IT" sz="2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</a:t>
            </a:r>
            <a:r>
              <a:rPr lang="it-IT" altLang="it-IT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all’aula virtuale contenuto nell’invito</a:t>
            </a:r>
            <a:endParaRPr lang="it-IT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047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0677F5F7-F567-1046-B20E-042E11EAAC9A}"/>
              </a:ext>
            </a:extLst>
          </p:cNvPr>
          <p:cNvSpPr/>
          <p:nvPr/>
        </p:nvSpPr>
        <p:spPr>
          <a:xfrm>
            <a:off x="323528" y="692696"/>
            <a:ext cx="849694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rgbClr val="FFFF00"/>
                </a:solidFill>
              </a:rPr>
              <a:t>calendario lezioni registrate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12 ottobre		1 e 2 (metodi, cenni </a:t>
            </a:r>
            <a:r>
              <a:rPr lang="it-IT" sz="2000" dirty="0" err="1">
                <a:solidFill>
                  <a:srgbClr val="FFFFFF"/>
                </a:solidFill>
              </a:rPr>
              <a:t>storici_A</a:t>
            </a:r>
            <a:r>
              <a:rPr lang="it-IT" sz="2000" dirty="0">
                <a:solidFill>
                  <a:srgbClr val="FFFFFF"/>
                </a:solidFill>
              </a:rPr>
              <a:t>)</a:t>
            </a:r>
          </a:p>
          <a:p>
            <a:r>
              <a:rPr lang="it-IT" sz="2000" dirty="0">
                <a:solidFill>
                  <a:srgbClr val="FFFFFF"/>
                </a:solidFill>
              </a:rPr>
              <a:t>14 ottobre		3 e 4 (cenni </a:t>
            </a:r>
            <a:r>
              <a:rPr lang="it-IT" sz="2000" dirty="0" err="1">
                <a:solidFill>
                  <a:srgbClr val="FFFFFF"/>
                </a:solidFill>
              </a:rPr>
              <a:t>storici_B</a:t>
            </a:r>
            <a:r>
              <a:rPr lang="it-IT" sz="2000" dirty="0">
                <a:solidFill>
                  <a:srgbClr val="FFFFFF"/>
                </a:solidFill>
              </a:rPr>
              <a:t>, attenzione)</a:t>
            </a:r>
          </a:p>
          <a:p>
            <a:r>
              <a:rPr lang="it-IT" sz="2000" dirty="0">
                <a:solidFill>
                  <a:srgbClr val="FFFFFF"/>
                </a:solidFill>
              </a:rPr>
              <a:t>20 ottobre		5, 6 e 7 (</a:t>
            </a:r>
            <a:r>
              <a:rPr lang="it-IT" sz="2000" dirty="0" err="1">
                <a:solidFill>
                  <a:srgbClr val="FFFFFF"/>
                </a:solidFill>
              </a:rPr>
              <a:t>memoria_A</a:t>
            </a:r>
            <a:r>
              <a:rPr lang="it-IT" sz="2000" dirty="0">
                <a:solidFill>
                  <a:srgbClr val="FFFFFF"/>
                </a:solidFill>
              </a:rPr>
              <a:t>, _B, _C)</a:t>
            </a:r>
          </a:p>
          <a:p>
            <a:r>
              <a:rPr lang="it-IT" sz="2000" dirty="0">
                <a:solidFill>
                  <a:srgbClr val="FFFFFF"/>
                </a:solidFill>
              </a:rPr>
              <a:t>22 ottobre		8 e 9 (</a:t>
            </a:r>
            <a:r>
              <a:rPr lang="it-IT" sz="2000" dirty="0" err="1">
                <a:solidFill>
                  <a:srgbClr val="FFFFFF"/>
                </a:solidFill>
              </a:rPr>
              <a:t>comunicazione_A</a:t>
            </a:r>
            <a:r>
              <a:rPr lang="it-IT" sz="2000" dirty="0">
                <a:solidFill>
                  <a:srgbClr val="FFFFFF"/>
                </a:solidFill>
              </a:rPr>
              <a:t> e _B)</a:t>
            </a:r>
          </a:p>
          <a:p>
            <a:r>
              <a:rPr lang="it-IT" sz="2000" dirty="0">
                <a:solidFill>
                  <a:srgbClr val="FFFFFF"/>
                </a:solidFill>
              </a:rPr>
              <a:t>26 ottobre		10, 11 e 12 (</a:t>
            </a:r>
            <a:r>
              <a:rPr lang="it-IT" sz="2000" dirty="0" err="1">
                <a:solidFill>
                  <a:srgbClr val="FFFFFF"/>
                </a:solidFill>
              </a:rPr>
              <a:t>comunicazione_C</a:t>
            </a:r>
            <a:r>
              <a:rPr lang="it-IT" sz="2000" dirty="0">
                <a:solidFill>
                  <a:srgbClr val="FFFFFF"/>
                </a:solidFill>
              </a:rPr>
              <a:t>, </a:t>
            </a:r>
            <a:r>
              <a:rPr lang="it-IT" sz="2000" dirty="0" err="1">
                <a:solidFill>
                  <a:srgbClr val="FFFFFF"/>
                </a:solidFill>
              </a:rPr>
              <a:t>pensiero_A</a:t>
            </a:r>
            <a:r>
              <a:rPr lang="it-IT" sz="2000" dirty="0">
                <a:solidFill>
                  <a:srgbClr val="FFFFFF"/>
                </a:solidFill>
              </a:rPr>
              <a:t> e _B) </a:t>
            </a:r>
          </a:p>
          <a:p>
            <a:r>
              <a:rPr lang="it-IT" sz="2000" dirty="0">
                <a:solidFill>
                  <a:srgbClr val="FFFFFF"/>
                </a:solidFill>
              </a:rPr>
              <a:t>27 ottobre		13, 14 e 15 (</a:t>
            </a:r>
            <a:r>
              <a:rPr lang="it-IT" sz="2000" dirty="0" err="1">
                <a:solidFill>
                  <a:srgbClr val="FFFFFF"/>
                </a:solidFill>
              </a:rPr>
              <a:t>pensiero_C</a:t>
            </a:r>
            <a:r>
              <a:rPr lang="it-IT" sz="2000" dirty="0">
                <a:solidFill>
                  <a:srgbClr val="FFFFFF"/>
                </a:solidFill>
              </a:rPr>
              <a:t>, </a:t>
            </a:r>
            <a:r>
              <a:rPr lang="it-IT" sz="2000" dirty="0" err="1">
                <a:solidFill>
                  <a:srgbClr val="FFFFFF"/>
                </a:solidFill>
              </a:rPr>
              <a:t>decisione_A</a:t>
            </a:r>
            <a:r>
              <a:rPr lang="it-IT" sz="2000" dirty="0">
                <a:solidFill>
                  <a:srgbClr val="FFFFFF"/>
                </a:solidFill>
              </a:rPr>
              <a:t> e _B)	</a:t>
            </a:r>
          </a:p>
          <a:p>
            <a:r>
              <a:rPr lang="it-IT" sz="2000" dirty="0">
                <a:solidFill>
                  <a:srgbClr val="FFFFFF"/>
                </a:solidFill>
              </a:rPr>
              <a:t>2 novembre 		16 e 17 (</a:t>
            </a:r>
            <a:r>
              <a:rPr lang="it-IT" sz="2000" dirty="0" err="1">
                <a:solidFill>
                  <a:srgbClr val="FFFFFF"/>
                </a:solidFill>
              </a:rPr>
              <a:t>problemi_A</a:t>
            </a:r>
            <a:r>
              <a:rPr lang="it-IT" sz="2000" dirty="0">
                <a:solidFill>
                  <a:srgbClr val="FFFFFF"/>
                </a:solidFill>
              </a:rPr>
              <a:t> e _B)</a:t>
            </a:r>
          </a:p>
        </p:txBody>
      </p:sp>
    </p:spTree>
    <p:extLst>
      <p:ext uri="{BB962C8B-B14F-4D97-AF65-F5344CB8AC3E}">
        <p14:creationId xmlns:p14="http://schemas.microsoft.com/office/powerpoint/2010/main" val="383845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287524" y="764704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rgbClr val="FFFF00"/>
                </a:solidFill>
              </a:rPr>
              <a:t>Mini sito dell’insegnamento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400" dirty="0">
                <a:solidFill>
                  <a:srgbClr val="FFFFFF"/>
                </a:solidFill>
              </a:rPr>
              <a:t>http://</a:t>
            </a:r>
            <a:r>
              <a:rPr lang="it-IT" sz="2400" dirty="0" err="1">
                <a:solidFill>
                  <a:srgbClr val="FFFFFF"/>
                </a:solidFill>
              </a:rPr>
              <a:t>www.unife.it</a:t>
            </a:r>
            <a:r>
              <a:rPr lang="it-IT" sz="2400" dirty="0">
                <a:solidFill>
                  <a:srgbClr val="FFFFFF"/>
                </a:solidFill>
              </a:rPr>
              <a:t>/medicina/infermieristica/studiare/</a:t>
            </a:r>
            <a:r>
              <a:rPr lang="it-IT" sz="2400" dirty="0" err="1">
                <a:solidFill>
                  <a:srgbClr val="FFFFFF"/>
                </a:solidFill>
              </a:rPr>
              <a:t>minisiti</a:t>
            </a:r>
            <a:r>
              <a:rPr lang="it-IT" sz="2400" dirty="0">
                <a:solidFill>
                  <a:srgbClr val="FFFFFF"/>
                </a:solidFill>
              </a:rPr>
              <a:t>/metodologia-della-relazione-assistenziale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03B84A58-AF49-EE4C-8A67-EBDF56235006}"/>
              </a:ext>
            </a:extLst>
          </p:cNvPr>
          <p:cNvSpPr/>
          <p:nvPr/>
        </p:nvSpPr>
        <p:spPr>
          <a:xfrm>
            <a:off x="395536" y="2996952"/>
            <a:ext cx="8568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FFFFFF"/>
                </a:solidFill>
              </a:rPr>
              <a:t>dove si trova:	 scheda del corso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400" dirty="0">
                <a:solidFill>
                  <a:srgbClr val="FFFFFF"/>
                </a:solidFill>
              </a:rPr>
              <a:t>rispetto a quanto pubblicato, il programma è stato ridotto. </a:t>
            </a:r>
          </a:p>
          <a:p>
            <a:r>
              <a:rPr lang="it-IT" sz="2400" dirty="0">
                <a:solidFill>
                  <a:srgbClr val="FFFFFF"/>
                </a:solidFill>
              </a:rPr>
              <a:t>In attesa dell’aggiornamento del contenuto del </a:t>
            </a:r>
            <a:r>
              <a:rPr lang="it-IT" sz="2400" dirty="0" err="1">
                <a:solidFill>
                  <a:srgbClr val="FFFFFF"/>
                </a:solidFill>
              </a:rPr>
              <a:t>minisito</a:t>
            </a:r>
            <a:r>
              <a:rPr lang="it-IT" sz="2400" dirty="0">
                <a:solidFill>
                  <a:srgbClr val="FFFFFF"/>
                </a:solidFill>
              </a:rPr>
              <a:t>,  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400" dirty="0">
                <a:solidFill>
                  <a:srgbClr val="FFFFFF"/>
                </a:solidFill>
              </a:rPr>
              <a:t>la scheda dell’insegnamento è la seguente:</a:t>
            </a:r>
          </a:p>
          <a:p>
            <a:endParaRPr lang="it-IT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25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22E5A89E-5CF2-EB46-AB06-269FFFF83924}"/>
              </a:ext>
            </a:extLst>
          </p:cNvPr>
          <p:cNvSpPr/>
          <p:nvPr/>
        </p:nvSpPr>
        <p:spPr>
          <a:xfrm>
            <a:off x="323528" y="692696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FFFFFF"/>
                </a:solidFill>
              </a:rPr>
              <a:t>modulo Psicologia Generale - Anno accademico 2021/22</a:t>
            </a:r>
          </a:p>
          <a:p>
            <a:endParaRPr lang="it-IT" dirty="0">
              <a:solidFill>
                <a:srgbClr val="FFFFFF"/>
              </a:solidFill>
            </a:endParaRPr>
          </a:p>
          <a:p>
            <a:r>
              <a:rPr lang="it-IT" sz="2400" b="1" dirty="0">
                <a:solidFill>
                  <a:srgbClr val="FFFFFF"/>
                </a:solidFill>
              </a:rPr>
              <a:t>Obiettivi formativi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Il corso di Psicologia Generale introduce i temi fondamentali dello sviluppo della psicologia come scienza, con particolare attenzione ad aspetti di contenuto e metodologici nell'indagine dei processi psicologici, e fornisce le basi storiche, i concetti di base e le metodologie della psicologia scientifica, tramite l’apprendimento delle principali ricerche sperimentali. Le principali conoscenze riguarderanno: la psicologia come scienza della mente e del comportamento umani; le principali scuole di psicologia; il metodo sperimentale applicato alla ricerca psicologica; le principali aree di ricerca della psicologia sperimentale</a:t>
            </a:r>
          </a:p>
        </p:txBody>
      </p:sp>
    </p:spTree>
    <p:extLst>
      <p:ext uri="{BB962C8B-B14F-4D97-AF65-F5344CB8AC3E}">
        <p14:creationId xmlns:p14="http://schemas.microsoft.com/office/powerpoint/2010/main" val="270495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2959BAD-8293-EC42-9A3E-874609035401}"/>
              </a:ext>
            </a:extLst>
          </p:cNvPr>
          <p:cNvSpPr/>
          <p:nvPr/>
        </p:nvSpPr>
        <p:spPr>
          <a:xfrm>
            <a:off x="251520" y="766732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rgbClr val="FFFFFF"/>
                </a:solidFill>
              </a:rPr>
              <a:t>Contenuti del corso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Il corso prevede 16 ore di didattica frontale. I contenuti del corso sono i seguenti: Cenni storici; I metodi di ricerca in Psicologia; Attenzione; Sistemi e Processi di Memoria; Comunicazione; Pensiero, Ragionamento, Giudizio e Decisione. Il corso prevede, inoltre, attività d'aula da svolgersi individualmente, o in piccoli gruppi. </a:t>
            </a:r>
            <a:r>
              <a:rPr lang="it-IT" sz="2000" b="1" dirty="0">
                <a:solidFill>
                  <a:srgbClr val="FFFFFF"/>
                </a:solidFill>
              </a:rPr>
              <a:t>Tali attività potranno sostituire, del tutto o in parte, l'esame scritto finale. Le modalità e il contenuto di tali attività saranno chiariti durante il corso*.</a:t>
            </a:r>
            <a:endParaRPr lang="it-IT" sz="2400" b="1" dirty="0">
              <a:solidFill>
                <a:srgbClr val="FFFFFF"/>
              </a:solidFill>
            </a:endParaRP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400" b="1" dirty="0">
                <a:solidFill>
                  <a:srgbClr val="FFFFFF"/>
                </a:solidFill>
              </a:rPr>
              <a:t>Metodi didattici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Il corso prevede 16 ore di didattica convenzionale: lezioni frontali e discussione in aula di tematiche psicologiche; incontri di approfondimento e discussione delle attività d’aula, che saranno chiarite durante il corso.</a:t>
            </a:r>
            <a:endParaRPr lang="it-IT" sz="20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798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2959BAD-8293-EC42-9A3E-874609035401}"/>
              </a:ext>
            </a:extLst>
          </p:cNvPr>
          <p:cNvSpPr/>
          <p:nvPr/>
        </p:nvSpPr>
        <p:spPr>
          <a:xfrm>
            <a:off x="395536" y="692696"/>
            <a:ext cx="820891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rgbClr val="FFFFFF"/>
                </a:solidFill>
              </a:rPr>
              <a:t>Modalità di verifica dell'apprendimento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L’obiettivo della prova d’esame consiste nel verificare il livello di raggiungimento degli obiettivi formativi precedentemente indicati.</a:t>
            </a:r>
            <a:br>
              <a:rPr lang="it-IT" sz="2000" dirty="0">
                <a:solidFill>
                  <a:srgbClr val="FFFFFF"/>
                </a:solidFill>
              </a:rPr>
            </a:br>
            <a:r>
              <a:rPr lang="it-IT" sz="2000" dirty="0">
                <a:solidFill>
                  <a:srgbClr val="FFFFFF"/>
                </a:solidFill>
              </a:rPr>
              <a:t>L'esame è scritto, e prevede 3 domande aperte. Ciascuna risposta otterrà un punteggio variabile da 0 a 10. L'esame si svolgerà in aula informatica, e sarà suddiviso in turni. Per superare la prova è necessario acquisire almeno 18/30. È possibile richiedere un’integrazione orale, qualora si superi lo scritto. Il tempo previsto per la prova è di 30 minuti.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0129A3B-D4FC-8D4E-AF2F-7E8282FB0302}"/>
              </a:ext>
            </a:extLst>
          </p:cNvPr>
          <p:cNvSpPr txBox="1"/>
          <p:nvPr/>
        </p:nvSpPr>
        <p:spPr>
          <a:xfrm>
            <a:off x="395536" y="4509120"/>
            <a:ext cx="860543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>
                <a:solidFill>
                  <a:srgbClr val="FFFFFF"/>
                </a:solidFill>
              </a:rPr>
              <a:t>*Tali attività permetteranno di guadagnare punti in più da sommare al</a:t>
            </a:r>
          </a:p>
          <a:p>
            <a:r>
              <a:rPr lang="it-IT" sz="2000" b="1" dirty="0">
                <a:solidFill>
                  <a:srgbClr val="FFFFFF"/>
                </a:solidFill>
              </a:rPr>
              <a:t>punteggio d’esame (cfr. linee guida attività facoltative)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109044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2959BAD-8293-EC42-9A3E-874609035401}"/>
              </a:ext>
            </a:extLst>
          </p:cNvPr>
          <p:cNvSpPr/>
          <p:nvPr/>
        </p:nvSpPr>
        <p:spPr>
          <a:xfrm>
            <a:off x="395536" y="1484784"/>
            <a:ext cx="820891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rgbClr val="FFFFFF"/>
                </a:solidFill>
              </a:rPr>
              <a:t>Programma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Diapositive e appunti delle lezioni; </a:t>
            </a:r>
            <a:br>
              <a:rPr lang="it-IT" sz="2000" dirty="0">
                <a:solidFill>
                  <a:srgbClr val="FFFFFF"/>
                </a:solidFill>
              </a:rPr>
            </a:br>
            <a:endParaRPr lang="it-IT" sz="20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ROBERTO NICOLETTI, RINO RUMIATI, LORELLA LOTTO</a:t>
            </a:r>
          </a:p>
          <a:p>
            <a:r>
              <a:rPr lang="it-IT" sz="2000" dirty="0">
                <a:solidFill>
                  <a:srgbClr val="FFFFFF"/>
                </a:solidFill>
              </a:rPr>
              <a:t>Psicologia. Processi cognitivi, teoria e applicazioni. Bologna: Il Mulino, 2017. </a:t>
            </a:r>
          </a:p>
          <a:p>
            <a:endParaRPr lang="it-IT" sz="20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Capitoli: 1. Cenni storici, 2. Metodi di ricerca in psicologia, 4. Attenzione, 6. Sistemi e processi di memoria, 9. Comunicazione, 10. Pensiero e ragionamento, 11. Soluzione di problemi e creatività, 12. Giudizio e decisione</a:t>
            </a:r>
          </a:p>
        </p:txBody>
      </p:sp>
    </p:spTree>
    <p:extLst>
      <p:ext uri="{BB962C8B-B14F-4D97-AF65-F5344CB8AC3E}">
        <p14:creationId xmlns:p14="http://schemas.microsoft.com/office/powerpoint/2010/main" val="4152365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2959BAD-8293-EC42-9A3E-874609035401}"/>
              </a:ext>
            </a:extLst>
          </p:cNvPr>
          <p:cNvSpPr/>
          <p:nvPr/>
        </p:nvSpPr>
        <p:spPr>
          <a:xfrm>
            <a:off x="323528" y="332656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rgbClr val="FFFFFF"/>
                </a:solidFill>
              </a:rPr>
              <a:t>Programma</a:t>
            </a:r>
            <a:r>
              <a:rPr lang="it-IT" sz="2400" dirty="0">
                <a:solidFill>
                  <a:srgbClr val="FFFFFF"/>
                </a:solidFill>
              </a:rPr>
              <a:t> 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400" dirty="0">
                <a:solidFill>
                  <a:srgbClr val="FFFFFF"/>
                </a:solidFill>
              </a:rPr>
              <a:t>Diapositive e appunti delle lezioni; </a:t>
            </a:r>
          </a:p>
          <a:p>
            <a:endParaRPr lang="it-IT" sz="2400" dirty="0">
              <a:solidFill>
                <a:srgbClr val="FFFFFF"/>
              </a:solidFill>
            </a:endParaRPr>
          </a:p>
          <a:p>
            <a:r>
              <a:rPr lang="it-IT" sz="2400" dirty="0">
                <a:solidFill>
                  <a:srgbClr val="FFFFFF"/>
                </a:solidFill>
              </a:rPr>
              <a:t>ROBERTO NICOLETTI, RINO RUMIATI, LORELLA LOTTO</a:t>
            </a:r>
          </a:p>
          <a:p>
            <a:r>
              <a:rPr lang="it-IT" sz="2400" dirty="0">
                <a:solidFill>
                  <a:srgbClr val="FFFFFF"/>
                </a:solidFill>
              </a:rPr>
              <a:t>Psicologia. Processi cognitivi, teoria e applicazioni. Bologna: Il Mulino, 2017.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4E95F56-C732-994E-AAB3-FBF4AA992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212976"/>
            <a:ext cx="2016224" cy="3104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40469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">
      <a:dk1>
        <a:srgbClr val="000000"/>
      </a:dk1>
      <a:lt1>
        <a:srgbClr val="FFFFC0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DC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2001:Templates:Presentations:Designs:Blank</Template>
  <TotalTime>52122297</TotalTime>
  <Words>1689</Words>
  <Application>Microsoft Macintosh PowerPoint</Application>
  <PresentationFormat>Presentazione su schermo (4:3)</PresentationFormat>
  <Paragraphs>181</Paragraphs>
  <Slides>19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</vt:lpstr>
      <vt:lpstr>Blank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sa</dc:creator>
  <cp:lastModifiedBy>alessandra tasso</cp:lastModifiedBy>
  <cp:revision>333</cp:revision>
  <dcterms:created xsi:type="dcterms:W3CDTF">2011-10-02T08:15:40Z</dcterms:created>
  <dcterms:modified xsi:type="dcterms:W3CDTF">2021-11-08T21:13:34Z</dcterms:modified>
</cp:coreProperties>
</file>