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handoutMasterIdLst>
    <p:handoutMasterId r:id="rId146"/>
  </p:handoutMasterIdLst>
  <p:sldIdLst>
    <p:sldId id="876" r:id="rId2"/>
    <p:sldId id="879" r:id="rId3"/>
    <p:sldId id="638" r:id="rId4"/>
    <p:sldId id="809" r:id="rId5"/>
    <p:sldId id="880" r:id="rId6"/>
    <p:sldId id="523" r:id="rId7"/>
    <p:sldId id="522" r:id="rId8"/>
    <p:sldId id="635" r:id="rId9"/>
    <p:sldId id="810" r:id="rId10"/>
    <p:sldId id="894" r:id="rId11"/>
    <p:sldId id="749" r:id="rId12"/>
    <p:sldId id="796" r:id="rId13"/>
    <p:sldId id="811" r:id="rId14"/>
    <p:sldId id="812" r:id="rId15"/>
    <p:sldId id="808" r:id="rId16"/>
    <p:sldId id="839" r:id="rId17"/>
    <p:sldId id="840" r:id="rId18"/>
    <p:sldId id="847" r:id="rId19"/>
    <p:sldId id="848" r:id="rId20"/>
    <p:sldId id="844" r:id="rId21"/>
    <p:sldId id="845" r:id="rId22"/>
    <p:sldId id="758" r:id="rId23"/>
    <p:sldId id="874" r:id="rId24"/>
    <p:sldId id="813" r:id="rId25"/>
    <p:sldId id="762" r:id="rId26"/>
    <p:sldId id="763" r:id="rId27"/>
    <p:sldId id="764" r:id="rId28"/>
    <p:sldId id="884" r:id="rId29"/>
    <p:sldId id="873" r:id="rId30"/>
    <p:sldId id="766" r:id="rId31"/>
    <p:sldId id="767" r:id="rId32"/>
    <p:sldId id="768" r:id="rId33"/>
    <p:sldId id="769" r:id="rId34"/>
    <p:sldId id="771" r:id="rId35"/>
    <p:sldId id="851" r:id="rId36"/>
    <p:sldId id="806" r:id="rId37"/>
    <p:sldId id="772" r:id="rId38"/>
    <p:sldId id="773" r:id="rId39"/>
    <p:sldId id="774" r:id="rId40"/>
    <p:sldId id="775" r:id="rId41"/>
    <p:sldId id="776" r:id="rId42"/>
    <p:sldId id="877" r:id="rId43"/>
    <p:sldId id="779" r:id="rId44"/>
    <p:sldId id="780" r:id="rId45"/>
    <p:sldId id="781" r:id="rId46"/>
    <p:sldId id="883" r:id="rId47"/>
    <p:sldId id="882" r:id="rId48"/>
    <p:sldId id="782" r:id="rId49"/>
    <p:sldId id="783" r:id="rId50"/>
    <p:sldId id="850" r:id="rId51"/>
    <p:sldId id="889" r:id="rId52"/>
    <p:sldId id="852" r:id="rId53"/>
    <p:sldId id="853" r:id="rId54"/>
    <p:sldId id="854" r:id="rId55"/>
    <p:sldId id="855" r:id="rId56"/>
    <p:sldId id="856" r:id="rId57"/>
    <p:sldId id="866" r:id="rId58"/>
    <p:sldId id="858" r:id="rId59"/>
    <p:sldId id="867" r:id="rId60"/>
    <p:sldId id="860" r:id="rId61"/>
    <p:sldId id="861" r:id="rId62"/>
    <p:sldId id="862" r:id="rId63"/>
    <p:sldId id="792" r:id="rId64"/>
    <p:sldId id="793" r:id="rId65"/>
    <p:sldId id="872" r:id="rId66"/>
    <p:sldId id="824" r:id="rId67"/>
    <p:sldId id="611" r:id="rId68"/>
    <p:sldId id="394" r:id="rId69"/>
    <p:sldId id="815" r:id="rId70"/>
    <p:sldId id="895" r:id="rId71"/>
    <p:sldId id="452" r:id="rId72"/>
    <p:sldId id="688" r:id="rId73"/>
    <p:sldId id="821" r:id="rId74"/>
    <p:sldId id="398" r:id="rId75"/>
    <p:sldId id="683" r:id="rId76"/>
    <p:sldId id="819" r:id="rId77"/>
    <p:sldId id="684" r:id="rId78"/>
    <p:sldId id="820" r:id="rId79"/>
    <p:sldId id="614" r:id="rId80"/>
    <p:sldId id="650" r:id="rId81"/>
    <p:sldId id="885" r:id="rId82"/>
    <p:sldId id="399" r:id="rId83"/>
    <p:sldId id="689" r:id="rId84"/>
    <p:sldId id="400" r:id="rId85"/>
    <p:sldId id="930" r:id="rId86"/>
    <p:sldId id="685" r:id="rId87"/>
    <p:sldId id="682" r:id="rId88"/>
    <p:sldId id="902" r:id="rId89"/>
    <p:sldId id="903" r:id="rId90"/>
    <p:sldId id="905" r:id="rId91"/>
    <p:sldId id="911" r:id="rId92"/>
    <p:sldId id="888" r:id="rId93"/>
    <p:sldId id="692" r:id="rId94"/>
    <p:sldId id="912" r:id="rId95"/>
    <p:sldId id="686" r:id="rId96"/>
    <p:sldId id="919" r:id="rId97"/>
    <p:sldId id="648" r:id="rId98"/>
    <p:sldId id="896" r:id="rId99"/>
    <p:sldId id="901" r:id="rId100"/>
    <p:sldId id="921" r:id="rId101"/>
    <p:sldId id="918" r:id="rId102"/>
    <p:sldId id="402" r:id="rId103"/>
    <p:sldId id="403" r:id="rId104"/>
    <p:sldId id="619" r:id="rId105"/>
    <p:sldId id="693" r:id="rId106"/>
    <p:sldId id="691" r:id="rId107"/>
    <p:sldId id="927" r:id="rId108"/>
    <p:sldId id="660" r:id="rId109"/>
    <p:sldId id="926" r:id="rId110"/>
    <p:sldId id="906" r:id="rId111"/>
    <p:sldId id="908" r:id="rId112"/>
    <p:sldId id="695" r:id="rId113"/>
    <p:sldId id="624" r:id="rId114"/>
    <p:sldId id="405" r:id="rId115"/>
    <p:sldId id="406" r:id="rId116"/>
    <p:sldId id="407" r:id="rId117"/>
    <p:sldId id="625" r:id="rId118"/>
    <p:sldId id="699" r:id="rId119"/>
    <p:sldId id="408" r:id="rId120"/>
    <p:sldId id="409" r:id="rId121"/>
    <p:sldId id="700" r:id="rId122"/>
    <p:sldId id="868" r:id="rId123"/>
    <p:sldId id="869" r:id="rId124"/>
    <p:sldId id="870" r:id="rId125"/>
    <p:sldId id="871" r:id="rId126"/>
    <p:sldId id="830" r:id="rId127"/>
    <p:sldId id="828" r:id="rId128"/>
    <p:sldId id="829" r:id="rId129"/>
    <p:sldId id="838" r:id="rId130"/>
    <p:sldId id="935" r:id="rId131"/>
    <p:sldId id="936" r:id="rId132"/>
    <p:sldId id="931" r:id="rId133"/>
    <p:sldId id="932" r:id="rId134"/>
    <p:sldId id="933" r:id="rId135"/>
    <p:sldId id="944" r:id="rId136"/>
    <p:sldId id="941" r:id="rId137"/>
    <p:sldId id="942" r:id="rId138"/>
    <p:sldId id="943" r:id="rId139"/>
    <p:sldId id="934" r:id="rId140"/>
    <p:sldId id="937" r:id="rId141"/>
    <p:sldId id="938" r:id="rId142"/>
    <p:sldId id="939" r:id="rId143"/>
    <p:sldId id="940" r:id="rId144"/>
  </p:sldIdLst>
  <p:sldSz cx="9144000" cy="6858000" type="screen4x3"/>
  <p:notesSz cx="7099300" cy="10234613"/>
  <p:defaultTextStyle>
    <a:defPPr>
      <a:defRPr lang="en-US"/>
    </a:defPPr>
    <a:lvl1pPr algn="l" rtl="0" fontAlgn="base">
      <a:spcBef>
        <a:spcPct val="0"/>
      </a:spcBef>
      <a:spcAft>
        <a:spcPct val="0"/>
      </a:spcAft>
      <a:defRPr sz="2000" kern="1200">
        <a:solidFill>
          <a:schemeClr val="tx1"/>
        </a:solidFill>
        <a:latin typeface="Comic Sans MS" pitchFamily="66" charset="0"/>
        <a:ea typeface="+mn-ea"/>
        <a:cs typeface="+mn-cs"/>
      </a:defRPr>
    </a:lvl1pPr>
    <a:lvl2pPr marL="457200" algn="l" rtl="0" fontAlgn="base">
      <a:spcBef>
        <a:spcPct val="0"/>
      </a:spcBef>
      <a:spcAft>
        <a:spcPct val="0"/>
      </a:spcAft>
      <a:defRPr sz="2000" kern="1200">
        <a:solidFill>
          <a:schemeClr val="tx1"/>
        </a:solidFill>
        <a:latin typeface="Comic Sans MS" pitchFamily="66" charset="0"/>
        <a:ea typeface="+mn-ea"/>
        <a:cs typeface="+mn-cs"/>
      </a:defRPr>
    </a:lvl2pPr>
    <a:lvl3pPr marL="914400" algn="l" rtl="0" fontAlgn="base">
      <a:spcBef>
        <a:spcPct val="0"/>
      </a:spcBef>
      <a:spcAft>
        <a:spcPct val="0"/>
      </a:spcAft>
      <a:defRPr sz="2000" kern="1200">
        <a:solidFill>
          <a:schemeClr val="tx1"/>
        </a:solidFill>
        <a:latin typeface="Comic Sans MS" pitchFamily="66" charset="0"/>
        <a:ea typeface="+mn-ea"/>
        <a:cs typeface="+mn-cs"/>
      </a:defRPr>
    </a:lvl3pPr>
    <a:lvl4pPr marL="1371600" algn="l" rtl="0" fontAlgn="base">
      <a:spcBef>
        <a:spcPct val="0"/>
      </a:spcBef>
      <a:spcAft>
        <a:spcPct val="0"/>
      </a:spcAft>
      <a:defRPr sz="2000" kern="1200">
        <a:solidFill>
          <a:schemeClr val="tx1"/>
        </a:solidFill>
        <a:latin typeface="Comic Sans MS" pitchFamily="66" charset="0"/>
        <a:ea typeface="+mn-ea"/>
        <a:cs typeface="+mn-cs"/>
      </a:defRPr>
    </a:lvl4pPr>
    <a:lvl5pPr marL="1828800" algn="l" rtl="0" fontAlgn="base">
      <a:spcBef>
        <a:spcPct val="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a:srgbClr val="FF3399"/>
    <a:srgbClr val="0000FF"/>
    <a:srgbClr val="00FE0A"/>
    <a:srgbClr val="000066"/>
    <a:srgbClr val="F6FF0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56" autoAdjust="0"/>
    <p:restoredTop sz="94618" autoAdjust="0"/>
  </p:normalViewPr>
  <p:slideViewPr>
    <p:cSldViewPr>
      <p:cViewPr varScale="1">
        <p:scale>
          <a:sx n="64" d="100"/>
          <a:sy n="64" d="100"/>
        </p:scale>
        <p:origin x="145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716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t" anchorCtr="0" compatLnSpc="1">
            <a:prstTxWarp prst="textNoShape">
              <a:avLst/>
            </a:prstTxWarp>
          </a:bodyPr>
          <a:lstStyle>
            <a:lvl1pPr defTabSz="955616">
              <a:defRPr sz="1200">
                <a:latin typeface="Tahoma" pitchFamily="34" charset="0"/>
              </a:defRPr>
            </a:lvl1pPr>
          </a:lstStyle>
          <a:p>
            <a:pPr>
              <a:defRPr/>
            </a:pPr>
            <a:endParaRPr lang="it-IT"/>
          </a:p>
        </p:txBody>
      </p:sp>
      <p:sp>
        <p:nvSpPr>
          <p:cNvPr id="188419" name="Rectangle 3"/>
          <p:cNvSpPr>
            <a:spLocks noGrp="1" noChangeArrowheads="1"/>
          </p:cNvSpPr>
          <p:nvPr>
            <p:ph type="dt" sz="quarter"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t" anchorCtr="0" compatLnSpc="1">
            <a:prstTxWarp prst="textNoShape">
              <a:avLst/>
            </a:prstTxWarp>
          </a:bodyPr>
          <a:lstStyle>
            <a:lvl1pPr algn="r" defTabSz="955616">
              <a:defRPr sz="1200">
                <a:latin typeface="Tahoma" pitchFamily="34" charset="0"/>
              </a:defRPr>
            </a:lvl1pPr>
          </a:lstStyle>
          <a:p>
            <a:pPr>
              <a:defRPr/>
            </a:pPr>
            <a:endParaRPr lang="it-IT"/>
          </a:p>
        </p:txBody>
      </p:sp>
      <p:sp>
        <p:nvSpPr>
          <p:cNvPr id="188420" name="Rectangle 4"/>
          <p:cNvSpPr>
            <a:spLocks noGrp="1" noChangeArrowheads="1"/>
          </p:cNvSpPr>
          <p:nvPr>
            <p:ph type="ftr" sz="quarter" idx="2"/>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b" anchorCtr="0" compatLnSpc="1">
            <a:prstTxWarp prst="textNoShape">
              <a:avLst/>
            </a:prstTxWarp>
          </a:bodyPr>
          <a:lstStyle>
            <a:lvl1pPr defTabSz="955616">
              <a:defRPr sz="1200">
                <a:latin typeface="Tahoma" pitchFamily="34" charset="0"/>
              </a:defRPr>
            </a:lvl1pPr>
          </a:lstStyle>
          <a:p>
            <a:pPr>
              <a:defRPr/>
            </a:pPr>
            <a:endParaRPr lang="it-IT"/>
          </a:p>
        </p:txBody>
      </p:sp>
      <p:sp>
        <p:nvSpPr>
          <p:cNvPr id="188421" name="Rectangle 5"/>
          <p:cNvSpPr>
            <a:spLocks noGrp="1" noChangeArrowheads="1"/>
          </p:cNvSpPr>
          <p:nvPr>
            <p:ph type="sldNum" sz="quarter" idx="3"/>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b" anchorCtr="0" compatLnSpc="1">
            <a:prstTxWarp prst="textNoShape">
              <a:avLst/>
            </a:prstTxWarp>
          </a:bodyPr>
          <a:lstStyle>
            <a:lvl1pPr algn="r" defTabSz="955616">
              <a:defRPr sz="1200">
                <a:latin typeface="Tahoma" pitchFamily="34" charset="0"/>
              </a:defRPr>
            </a:lvl1pPr>
          </a:lstStyle>
          <a:p>
            <a:pPr>
              <a:defRPr/>
            </a:pPr>
            <a:fld id="{C7BC3C34-B1F2-4C17-8EA0-AB13E83A8234}" type="slidenum">
              <a:rPr lang="it-IT"/>
              <a:pPr>
                <a:defRPr/>
              </a:pPr>
              <a:t>‹N›</a:t>
            </a:fld>
            <a:endParaRPr lang="it-IT"/>
          </a:p>
        </p:txBody>
      </p:sp>
    </p:spTree>
    <p:extLst>
      <p:ext uri="{BB962C8B-B14F-4D97-AF65-F5344CB8AC3E}">
        <p14:creationId xmlns:p14="http://schemas.microsoft.com/office/powerpoint/2010/main" val="42743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t" anchorCtr="0" compatLnSpc="1">
            <a:prstTxWarp prst="textNoShape">
              <a:avLst/>
            </a:prstTxWarp>
          </a:bodyPr>
          <a:lstStyle>
            <a:lvl1pPr defTabSz="955616">
              <a:defRPr sz="1200">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t" anchorCtr="0" compatLnSpc="1">
            <a:prstTxWarp prst="textNoShape">
              <a:avLst/>
            </a:prstTxWarp>
          </a:bodyPr>
          <a:lstStyle>
            <a:lvl1pPr algn="r" defTabSz="955616">
              <a:defRPr sz="1200">
                <a:latin typeface="Times New Roman" pitchFamily="18" charset="0"/>
              </a:defRPr>
            </a:lvl1pPr>
          </a:lstStyle>
          <a:p>
            <a:pPr>
              <a:defRPr/>
            </a:pPr>
            <a:endParaRPr lang="en-US"/>
          </a:p>
        </p:txBody>
      </p:sp>
      <p:sp>
        <p:nvSpPr>
          <p:cNvPr id="150532" name="Rectangle 4"/>
          <p:cNvSpPr>
            <a:spLocks noGrp="1" noRot="1" noChangeAspect="1" noChangeArrowheads="1" noTextEdit="1"/>
          </p:cNvSpPr>
          <p:nvPr>
            <p:ph type="sldImg" idx="2"/>
          </p:nvPr>
        </p:nvSpPr>
        <p:spPr bwMode="auto">
          <a:xfrm>
            <a:off x="989013" y="768350"/>
            <a:ext cx="5119687"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t" anchorCtr="0" compatLnSpc="1">
            <a:prstTxWarp prst="textNoShape">
              <a:avLst/>
            </a:prstTxWarp>
          </a:bodyPr>
          <a:lstStyle/>
          <a:p>
            <a:pPr lvl="0"/>
            <a:r>
              <a:rPr lang="en-US" noProof="0" smtClean="0"/>
              <a:t>Fare clic per modificare gli stili del testo dello schema</a:t>
            </a:r>
          </a:p>
          <a:p>
            <a:pPr lvl="1"/>
            <a:r>
              <a:rPr lang="en-US" noProof="0" smtClean="0"/>
              <a:t>Secondo livello</a:t>
            </a:r>
          </a:p>
          <a:p>
            <a:pPr lvl="2"/>
            <a:r>
              <a:rPr lang="en-US" noProof="0" smtClean="0"/>
              <a:t>Terzo livello</a:t>
            </a:r>
          </a:p>
          <a:p>
            <a:pPr lvl="3"/>
            <a:r>
              <a:rPr lang="en-US" noProof="0" smtClean="0"/>
              <a:t>Quarto livello</a:t>
            </a:r>
          </a:p>
          <a:p>
            <a:pPr lvl="4"/>
            <a:r>
              <a:rPr lang="en-US" noProof="0" smtClean="0"/>
              <a:t>Quinto livello</a:t>
            </a:r>
          </a:p>
        </p:txBody>
      </p:sp>
      <p:sp>
        <p:nvSpPr>
          <p:cNvPr id="5126" name="Rectangle 6"/>
          <p:cNvSpPr>
            <a:spLocks noGrp="1" noChangeArrowheads="1"/>
          </p:cNvSpPr>
          <p:nvPr>
            <p:ph type="ftr" sz="quarter" idx="4"/>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b" anchorCtr="0" compatLnSpc="1">
            <a:prstTxWarp prst="textNoShape">
              <a:avLst/>
            </a:prstTxWarp>
          </a:bodyPr>
          <a:lstStyle>
            <a:lvl1pPr defTabSz="955616">
              <a:defRPr sz="1200">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94" tIns="47746" rIns="95494" bIns="47746" numCol="1" anchor="b" anchorCtr="0" compatLnSpc="1">
            <a:prstTxWarp prst="textNoShape">
              <a:avLst/>
            </a:prstTxWarp>
          </a:bodyPr>
          <a:lstStyle>
            <a:lvl1pPr algn="r" defTabSz="955616">
              <a:defRPr sz="1200">
                <a:latin typeface="Times New Roman" pitchFamily="18" charset="0"/>
              </a:defRPr>
            </a:lvl1pPr>
          </a:lstStyle>
          <a:p>
            <a:pPr>
              <a:defRPr/>
            </a:pPr>
            <a:fld id="{2F2EDA98-8580-46ED-ADAF-0B2F0A2FC89F}" type="slidenum">
              <a:rPr lang="en-US"/>
              <a:pPr>
                <a:defRPr/>
              </a:pPr>
              <a:t>‹N›</a:t>
            </a:fld>
            <a:endParaRPr lang="en-US"/>
          </a:p>
        </p:txBody>
      </p:sp>
    </p:spTree>
    <p:extLst>
      <p:ext uri="{BB962C8B-B14F-4D97-AF65-F5344CB8AC3E}">
        <p14:creationId xmlns:p14="http://schemas.microsoft.com/office/powerpoint/2010/main" val="415786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9CA6471-331A-43A8-BCD7-1CF002B1F0E9}" type="slidenum">
              <a:rPr lang="it-IT" altLang="it-IT" smtClean="0"/>
              <a:pPr eaLnBrk="1" hangingPunct="1">
                <a:spcBef>
                  <a:spcPct val="0"/>
                </a:spcBef>
              </a:pPr>
              <a:t>29</a:t>
            </a:fld>
            <a:endParaRPr lang="it-IT" altLang="it-IT"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803275" indent="-307975" defTabSz="954088" eaLnBrk="0" hangingPunct="0">
              <a:spcBef>
                <a:spcPct val="30000"/>
              </a:spcBef>
              <a:defRPr sz="1200">
                <a:solidFill>
                  <a:schemeClr val="tx1"/>
                </a:solidFill>
                <a:latin typeface="Times New Roman" pitchFamily="18" charset="0"/>
              </a:defRPr>
            </a:lvl2pPr>
            <a:lvl3pPr marL="1236663" indent="-246063" defTabSz="954088" eaLnBrk="0" hangingPunct="0">
              <a:spcBef>
                <a:spcPct val="30000"/>
              </a:spcBef>
              <a:defRPr sz="1200">
                <a:solidFill>
                  <a:schemeClr val="tx1"/>
                </a:solidFill>
                <a:latin typeface="Times New Roman" pitchFamily="18" charset="0"/>
              </a:defRPr>
            </a:lvl3pPr>
            <a:lvl4pPr marL="1731963" indent="-246063" defTabSz="954088" eaLnBrk="0" hangingPunct="0">
              <a:spcBef>
                <a:spcPct val="30000"/>
              </a:spcBef>
              <a:defRPr sz="1200">
                <a:solidFill>
                  <a:schemeClr val="tx1"/>
                </a:solidFill>
                <a:latin typeface="Times New Roman" pitchFamily="18" charset="0"/>
              </a:defRPr>
            </a:lvl4pPr>
            <a:lvl5pPr marL="2227263" indent="-246063" defTabSz="954088" eaLnBrk="0" hangingPunct="0">
              <a:spcBef>
                <a:spcPct val="30000"/>
              </a:spcBef>
              <a:defRPr sz="1200">
                <a:solidFill>
                  <a:schemeClr val="tx1"/>
                </a:solidFill>
                <a:latin typeface="Times New Roman" pitchFamily="18" charset="0"/>
              </a:defRPr>
            </a:lvl5pPr>
            <a:lvl6pPr marL="2684463" indent="-246063" defTabSz="954088" eaLnBrk="0" fontAlgn="base" hangingPunct="0">
              <a:spcBef>
                <a:spcPct val="30000"/>
              </a:spcBef>
              <a:spcAft>
                <a:spcPct val="0"/>
              </a:spcAft>
              <a:defRPr sz="1200">
                <a:solidFill>
                  <a:schemeClr val="tx1"/>
                </a:solidFill>
                <a:latin typeface="Times New Roman" pitchFamily="18" charset="0"/>
              </a:defRPr>
            </a:lvl6pPr>
            <a:lvl7pPr marL="3141663" indent="-246063" defTabSz="954088" eaLnBrk="0" fontAlgn="base" hangingPunct="0">
              <a:spcBef>
                <a:spcPct val="30000"/>
              </a:spcBef>
              <a:spcAft>
                <a:spcPct val="0"/>
              </a:spcAft>
              <a:defRPr sz="1200">
                <a:solidFill>
                  <a:schemeClr val="tx1"/>
                </a:solidFill>
                <a:latin typeface="Times New Roman" pitchFamily="18" charset="0"/>
              </a:defRPr>
            </a:lvl7pPr>
            <a:lvl8pPr marL="3598863" indent="-246063" defTabSz="954088" eaLnBrk="0" fontAlgn="base" hangingPunct="0">
              <a:spcBef>
                <a:spcPct val="30000"/>
              </a:spcBef>
              <a:spcAft>
                <a:spcPct val="0"/>
              </a:spcAft>
              <a:defRPr sz="1200">
                <a:solidFill>
                  <a:schemeClr val="tx1"/>
                </a:solidFill>
                <a:latin typeface="Times New Roman" pitchFamily="18" charset="0"/>
              </a:defRPr>
            </a:lvl8pPr>
            <a:lvl9pPr marL="4056063" indent="-246063"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CD455A0-4F76-4BCE-B743-E24E235998F8}" type="slidenum">
              <a:rPr lang="it-IT" altLang="it-IT" smtClean="0">
                <a:latin typeface="Arial" pitchFamily="34" charset="0"/>
                <a:cs typeface="Arial" pitchFamily="34" charset="0"/>
              </a:rPr>
              <a:pPr eaLnBrk="1" hangingPunct="1">
                <a:spcBef>
                  <a:spcPct val="0"/>
                </a:spcBef>
              </a:pPr>
              <a:t>57</a:t>
            </a:fld>
            <a:endParaRPr lang="it-IT" altLang="it-IT" smtClean="0">
              <a:latin typeface="Arial" pitchFamily="34" charset="0"/>
              <a:cs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it-IT" altLang="it-IT" smtClean="0">
                <a:latin typeface="Arial" pitchFamily="34" charset="0"/>
                <a:cs typeface="Arial" pitchFamily="34" charset="0"/>
              </a:rPr>
              <a:t>http://molo.concord.org/database/activities/102.html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803275" indent="-307975" defTabSz="954088" eaLnBrk="0" hangingPunct="0">
              <a:spcBef>
                <a:spcPct val="30000"/>
              </a:spcBef>
              <a:defRPr sz="1200">
                <a:solidFill>
                  <a:schemeClr val="tx1"/>
                </a:solidFill>
                <a:latin typeface="Times New Roman" pitchFamily="18" charset="0"/>
              </a:defRPr>
            </a:lvl2pPr>
            <a:lvl3pPr marL="1236663" indent="-246063" defTabSz="954088" eaLnBrk="0" hangingPunct="0">
              <a:spcBef>
                <a:spcPct val="30000"/>
              </a:spcBef>
              <a:defRPr sz="1200">
                <a:solidFill>
                  <a:schemeClr val="tx1"/>
                </a:solidFill>
                <a:latin typeface="Times New Roman" pitchFamily="18" charset="0"/>
              </a:defRPr>
            </a:lvl3pPr>
            <a:lvl4pPr marL="1731963" indent="-246063" defTabSz="954088" eaLnBrk="0" hangingPunct="0">
              <a:spcBef>
                <a:spcPct val="30000"/>
              </a:spcBef>
              <a:defRPr sz="1200">
                <a:solidFill>
                  <a:schemeClr val="tx1"/>
                </a:solidFill>
                <a:latin typeface="Times New Roman" pitchFamily="18" charset="0"/>
              </a:defRPr>
            </a:lvl4pPr>
            <a:lvl5pPr marL="2227263" indent="-246063" defTabSz="954088" eaLnBrk="0" hangingPunct="0">
              <a:spcBef>
                <a:spcPct val="30000"/>
              </a:spcBef>
              <a:defRPr sz="1200">
                <a:solidFill>
                  <a:schemeClr val="tx1"/>
                </a:solidFill>
                <a:latin typeface="Times New Roman" pitchFamily="18" charset="0"/>
              </a:defRPr>
            </a:lvl5pPr>
            <a:lvl6pPr marL="2684463" indent="-246063" defTabSz="954088" eaLnBrk="0" fontAlgn="base" hangingPunct="0">
              <a:spcBef>
                <a:spcPct val="30000"/>
              </a:spcBef>
              <a:spcAft>
                <a:spcPct val="0"/>
              </a:spcAft>
              <a:defRPr sz="1200">
                <a:solidFill>
                  <a:schemeClr val="tx1"/>
                </a:solidFill>
                <a:latin typeface="Times New Roman" pitchFamily="18" charset="0"/>
              </a:defRPr>
            </a:lvl6pPr>
            <a:lvl7pPr marL="3141663" indent="-246063" defTabSz="954088" eaLnBrk="0" fontAlgn="base" hangingPunct="0">
              <a:spcBef>
                <a:spcPct val="30000"/>
              </a:spcBef>
              <a:spcAft>
                <a:spcPct val="0"/>
              </a:spcAft>
              <a:defRPr sz="1200">
                <a:solidFill>
                  <a:schemeClr val="tx1"/>
                </a:solidFill>
                <a:latin typeface="Times New Roman" pitchFamily="18" charset="0"/>
              </a:defRPr>
            </a:lvl7pPr>
            <a:lvl8pPr marL="3598863" indent="-246063" defTabSz="954088" eaLnBrk="0" fontAlgn="base" hangingPunct="0">
              <a:spcBef>
                <a:spcPct val="30000"/>
              </a:spcBef>
              <a:spcAft>
                <a:spcPct val="0"/>
              </a:spcAft>
              <a:defRPr sz="1200">
                <a:solidFill>
                  <a:schemeClr val="tx1"/>
                </a:solidFill>
                <a:latin typeface="Times New Roman" pitchFamily="18" charset="0"/>
              </a:defRPr>
            </a:lvl8pPr>
            <a:lvl9pPr marL="4056063" indent="-246063"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39A3AD1-F214-4E30-820C-0F202E2853DB}" type="slidenum">
              <a:rPr lang="it-IT" altLang="it-IT" smtClean="0">
                <a:latin typeface="Arial" pitchFamily="34" charset="0"/>
                <a:cs typeface="Arial" pitchFamily="34" charset="0"/>
              </a:rPr>
              <a:pPr eaLnBrk="1" hangingPunct="1">
                <a:spcBef>
                  <a:spcPct val="0"/>
                </a:spcBef>
              </a:pPr>
              <a:t>59</a:t>
            </a:fld>
            <a:endParaRPr lang="it-IT" altLang="it-IT" smtClean="0">
              <a:latin typeface="Arial" pitchFamily="34" charset="0"/>
              <a:cs typeface="Arial" pitchFamily="34" charset="0"/>
            </a:endParaRPr>
          </a:p>
        </p:txBody>
      </p:sp>
      <p:sp>
        <p:nvSpPr>
          <p:cNvPr id="161795" name="Rectangle 2"/>
          <p:cNvSpPr>
            <a:spLocks noGrp="1" noRot="1" noChangeAspect="1" noChangeArrowheads="1" noTextEdit="1"/>
          </p:cNvSpPr>
          <p:nvPr>
            <p:ph type="sldImg"/>
          </p:nvPr>
        </p:nvSpPr>
        <p:spPr>
          <a:xfrm>
            <a:off x="993775" y="769938"/>
            <a:ext cx="5113338" cy="3835400"/>
          </a:xfrm>
          <a:ln/>
        </p:spPr>
      </p:sp>
      <p:sp>
        <p:nvSpPr>
          <p:cNvPr id="161796" name="Rectangle 3"/>
          <p:cNvSpPr>
            <a:spLocks noGrp="1" noChangeArrowheads="1"/>
          </p:cNvSpPr>
          <p:nvPr>
            <p:ph type="body" idx="1"/>
          </p:nvPr>
        </p:nvSpPr>
        <p:spPr>
          <a:xfrm>
            <a:off x="709613" y="4860925"/>
            <a:ext cx="5680075" cy="4603750"/>
          </a:xfrm>
          <a:noFill/>
        </p:spPr>
        <p:txBody>
          <a:bodyPr/>
          <a:lstStyle/>
          <a:p>
            <a:pPr eaLnBrk="1" hangingPunct="1"/>
            <a:endParaRPr lang="it-IT" altLang="it-IT"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803275" indent="-307975" defTabSz="954088" eaLnBrk="0" hangingPunct="0">
              <a:spcBef>
                <a:spcPct val="30000"/>
              </a:spcBef>
              <a:defRPr sz="1200">
                <a:solidFill>
                  <a:schemeClr val="tx1"/>
                </a:solidFill>
                <a:latin typeface="Times New Roman" pitchFamily="18" charset="0"/>
              </a:defRPr>
            </a:lvl2pPr>
            <a:lvl3pPr marL="1236663" indent="-246063" defTabSz="954088" eaLnBrk="0" hangingPunct="0">
              <a:spcBef>
                <a:spcPct val="30000"/>
              </a:spcBef>
              <a:defRPr sz="1200">
                <a:solidFill>
                  <a:schemeClr val="tx1"/>
                </a:solidFill>
                <a:latin typeface="Times New Roman" pitchFamily="18" charset="0"/>
              </a:defRPr>
            </a:lvl3pPr>
            <a:lvl4pPr marL="1731963" indent="-246063" defTabSz="954088" eaLnBrk="0" hangingPunct="0">
              <a:spcBef>
                <a:spcPct val="30000"/>
              </a:spcBef>
              <a:defRPr sz="1200">
                <a:solidFill>
                  <a:schemeClr val="tx1"/>
                </a:solidFill>
                <a:latin typeface="Times New Roman" pitchFamily="18" charset="0"/>
              </a:defRPr>
            </a:lvl4pPr>
            <a:lvl5pPr marL="2227263" indent="-246063" defTabSz="954088" eaLnBrk="0" hangingPunct="0">
              <a:spcBef>
                <a:spcPct val="30000"/>
              </a:spcBef>
              <a:defRPr sz="1200">
                <a:solidFill>
                  <a:schemeClr val="tx1"/>
                </a:solidFill>
                <a:latin typeface="Times New Roman" pitchFamily="18" charset="0"/>
              </a:defRPr>
            </a:lvl5pPr>
            <a:lvl6pPr marL="2684463" indent="-246063" defTabSz="954088" eaLnBrk="0" fontAlgn="base" hangingPunct="0">
              <a:spcBef>
                <a:spcPct val="30000"/>
              </a:spcBef>
              <a:spcAft>
                <a:spcPct val="0"/>
              </a:spcAft>
              <a:defRPr sz="1200">
                <a:solidFill>
                  <a:schemeClr val="tx1"/>
                </a:solidFill>
                <a:latin typeface="Times New Roman" pitchFamily="18" charset="0"/>
              </a:defRPr>
            </a:lvl6pPr>
            <a:lvl7pPr marL="3141663" indent="-246063" defTabSz="954088" eaLnBrk="0" fontAlgn="base" hangingPunct="0">
              <a:spcBef>
                <a:spcPct val="30000"/>
              </a:spcBef>
              <a:spcAft>
                <a:spcPct val="0"/>
              </a:spcAft>
              <a:defRPr sz="1200">
                <a:solidFill>
                  <a:schemeClr val="tx1"/>
                </a:solidFill>
                <a:latin typeface="Times New Roman" pitchFamily="18" charset="0"/>
              </a:defRPr>
            </a:lvl7pPr>
            <a:lvl8pPr marL="3598863" indent="-246063" defTabSz="954088" eaLnBrk="0" fontAlgn="base" hangingPunct="0">
              <a:spcBef>
                <a:spcPct val="30000"/>
              </a:spcBef>
              <a:spcAft>
                <a:spcPct val="0"/>
              </a:spcAft>
              <a:defRPr sz="1200">
                <a:solidFill>
                  <a:schemeClr val="tx1"/>
                </a:solidFill>
                <a:latin typeface="Times New Roman" pitchFamily="18" charset="0"/>
              </a:defRPr>
            </a:lvl8pPr>
            <a:lvl9pPr marL="4056063" indent="-246063"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BC2A89B-E719-4AB6-8600-8010A8F892D2}" type="slidenum">
              <a:rPr lang="it-IT" altLang="it-IT" smtClean="0">
                <a:latin typeface="Arial" pitchFamily="34" charset="0"/>
                <a:cs typeface="Arial" pitchFamily="34" charset="0"/>
              </a:rPr>
              <a:pPr eaLnBrk="1" hangingPunct="1">
                <a:spcBef>
                  <a:spcPct val="0"/>
                </a:spcBef>
              </a:pPr>
              <a:t>65</a:t>
            </a:fld>
            <a:endParaRPr lang="it-IT" altLang="it-IT" smtClean="0">
              <a:latin typeface="Arial" pitchFamily="34" charset="0"/>
              <a:cs typeface="Arial" pitchFamily="34" charset="0"/>
            </a:endParaRPr>
          </a:p>
        </p:txBody>
      </p:sp>
      <p:sp>
        <p:nvSpPr>
          <p:cNvPr id="162819" name="Rectangle 2"/>
          <p:cNvSpPr>
            <a:spLocks noGrp="1" noRot="1" noChangeAspect="1" noChangeArrowheads="1" noTextEdit="1"/>
          </p:cNvSpPr>
          <p:nvPr>
            <p:ph type="sldImg"/>
          </p:nvPr>
        </p:nvSpPr>
        <p:spPr>
          <a:xfrm>
            <a:off x="993775" y="769938"/>
            <a:ext cx="5113338" cy="3835400"/>
          </a:xfrm>
          <a:ln/>
        </p:spPr>
      </p:sp>
      <p:sp>
        <p:nvSpPr>
          <p:cNvPr id="162820" name="Rectangle 3"/>
          <p:cNvSpPr>
            <a:spLocks noGrp="1" noChangeArrowheads="1"/>
          </p:cNvSpPr>
          <p:nvPr>
            <p:ph type="body" idx="1"/>
          </p:nvPr>
        </p:nvSpPr>
        <p:spPr>
          <a:xfrm>
            <a:off x="709613" y="4860925"/>
            <a:ext cx="5680075" cy="4603750"/>
          </a:xfrm>
          <a:noFill/>
        </p:spPr>
        <p:txBody>
          <a:bodyPr/>
          <a:lstStyle/>
          <a:p>
            <a:pPr eaLnBrk="1" hangingPunct="1"/>
            <a:r>
              <a:rPr lang="it-IT" altLang="it-IT" smtClean="0">
                <a:latin typeface="Arial" pitchFamily="34" charset="0"/>
                <a:cs typeface="Arial" pitchFamily="34" charset="0"/>
              </a:rPr>
              <a:t>Anche Del a cavallo di un codone non dà frameshift</a:t>
            </a:r>
          </a:p>
          <a:p>
            <a:pPr eaLnBrk="1" hangingPunct="1"/>
            <a:r>
              <a:rPr lang="it-IT" altLang="it-IT" smtClean="0">
                <a:latin typeface="Arial" pitchFamily="34" charset="0"/>
                <a:cs typeface="Arial" pitchFamily="34" charset="0"/>
              </a:rPr>
              <a:t>http://www.web-books.com/MoBio/Free/Ch7E.htm</a:t>
            </a:r>
          </a:p>
          <a:p>
            <a:pPr eaLnBrk="1" hangingPunct="1"/>
            <a:endParaRPr lang="it-IT" altLang="it-IT"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50DE365-F61A-4EAC-9830-ED1244F482D1}" type="slidenum">
              <a:rPr lang="en-US" altLang="it-IT" smtClean="0"/>
              <a:pPr eaLnBrk="1" hangingPunct="1">
                <a:spcBef>
                  <a:spcPct val="0"/>
                </a:spcBef>
              </a:pPr>
              <a:t>68</a:t>
            </a:fld>
            <a:endParaRPr lang="en-US" altLang="it-IT" smtClean="0"/>
          </a:p>
        </p:txBody>
      </p:sp>
      <p:sp>
        <p:nvSpPr>
          <p:cNvPr id="164867"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AA5B450E-E05A-453F-8598-21D832D21F57}" type="slidenum">
              <a:rPr lang="en-US" altLang="it-IT">
                <a:latin typeface="Times" pitchFamily="18" charset="0"/>
              </a:rPr>
              <a:pPr algn="r">
                <a:spcBef>
                  <a:spcPct val="0"/>
                </a:spcBef>
              </a:pPr>
              <a:t>68</a:t>
            </a:fld>
            <a:endParaRPr lang="en-US" altLang="it-IT">
              <a:latin typeface="Times" pitchFamily="18" charset="0"/>
            </a:endParaRPr>
          </a:p>
        </p:txBody>
      </p:sp>
      <p:sp>
        <p:nvSpPr>
          <p:cNvPr id="164868" name="Rectangle 2"/>
          <p:cNvSpPr>
            <a:spLocks noGrp="1" noRot="1" noChangeAspect="1" noChangeArrowheads="1" noTextEdit="1"/>
          </p:cNvSpPr>
          <p:nvPr>
            <p:ph type="sldImg"/>
          </p:nvPr>
        </p:nvSpPr>
        <p:spPr>
          <a:xfrm>
            <a:off x="992188" y="768350"/>
            <a:ext cx="5116512" cy="3836988"/>
          </a:xfrm>
          <a:ln/>
        </p:spPr>
      </p:sp>
      <p:sp>
        <p:nvSpPr>
          <p:cNvPr id="164869"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AAD97A-A924-4C2E-8208-F0D7E1690228}" type="slidenum">
              <a:rPr lang="en-US" altLang="it-IT" smtClean="0"/>
              <a:pPr eaLnBrk="1" hangingPunct="1">
                <a:spcBef>
                  <a:spcPct val="0"/>
                </a:spcBef>
              </a:pPr>
              <a:t>74</a:t>
            </a:fld>
            <a:endParaRPr lang="en-US" altLang="it-IT" smtClean="0"/>
          </a:p>
        </p:txBody>
      </p:sp>
      <p:sp>
        <p:nvSpPr>
          <p:cNvPr id="165891"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A6E7A7F6-9B42-4E44-B9C1-BDA60601DE2B}" type="slidenum">
              <a:rPr lang="en-US" altLang="it-IT">
                <a:latin typeface="Times" pitchFamily="18" charset="0"/>
              </a:rPr>
              <a:pPr algn="r">
                <a:spcBef>
                  <a:spcPct val="0"/>
                </a:spcBef>
              </a:pPr>
              <a:t>74</a:t>
            </a:fld>
            <a:endParaRPr lang="en-US" altLang="it-IT">
              <a:latin typeface="Times" pitchFamily="18" charset="0"/>
            </a:endParaRPr>
          </a:p>
        </p:txBody>
      </p:sp>
      <p:sp>
        <p:nvSpPr>
          <p:cNvPr id="165892" name="Rectangle 2"/>
          <p:cNvSpPr>
            <a:spLocks noGrp="1" noRot="1" noChangeAspect="1" noChangeArrowheads="1" noTextEdit="1"/>
          </p:cNvSpPr>
          <p:nvPr>
            <p:ph type="sldImg"/>
          </p:nvPr>
        </p:nvSpPr>
        <p:spPr>
          <a:xfrm>
            <a:off x="992188" y="768350"/>
            <a:ext cx="5116512" cy="3836988"/>
          </a:xfrm>
          <a:ln/>
        </p:spPr>
      </p:sp>
      <p:sp>
        <p:nvSpPr>
          <p:cNvPr id="165893"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0B9022D-EFDF-4C5E-B414-C39D597B509B}" type="slidenum">
              <a:rPr lang="en-US" altLang="it-IT" smtClean="0"/>
              <a:pPr eaLnBrk="1" hangingPunct="1">
                <a:spcBef>
                  <a:spcPct val="0"/>
                </a:spcBef>
              </a:pPr>
              <a:t>79</a:t>
            </a:fld>
            <a:endParaRPr lang="en-US" altLang="it-IT" smtClean="0"/>
          </a:p>
        </p:txBody>
      </p:sp>
      <p:sp>
        <p:nvSpPr>
          <p:cNvPr id="166915" name="Rectangle 7"/>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8" rIns="94576" bIns="47288"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6268D42C-DB43-4B6F-915D-C64D6CAB590C}" type="slidenum">
              <a:rPr lang="en-US" altLang="it-IT">
                <a:latin typeface="Times" pitchFamily="18" charset="0"/>
              </a:rPr>
              <a:pPr algn="r">
                <a:spcBef>
                  <a:spcPct val="0"/>
                </a:spcBef>
              </a:pPr>
              <a:t>79</a:t>
            </a:fld>
            <a:endParaRPr lang="en-US" altLang="it-IT">
              <a:latin typeface="Times" pitchFamily="18" charset="0"/>
            </a:endParaRPr>
          </a:p>
        </p:txBody>
      </p:sp>
      <p:sp>
        <p:nvSpPr>
          <p:cNvPr id="166916" name="Rectangle 2"/>
          <p:cNvSpPr>
            <a:spLocks noGrp="1" noRot="1" noChangeAspect="1" noChangeArrowheads="1" noTextEdit="1"/>
          </p:cNvSpPr>
          <p:nvPr>
            <p:ph type="sldImg"/>
          </p:nvPr>
        </p:nvSpPr>
        <p:spPr>
          <a:xfrm>
            <a:off x="993775" y="768350"/>
            <a:ext cx="5114925" cy="3836988"/>
          </a:xfrm>
          <a:ln/>
        </p:spPr>
      </p:sp>
      <p:sp>
        <p:nvSpPr>
          <p:cNvPr id="166917" name="Rectangle 3"/>
          <p:cNvSpPr>
            <a:spLocks noGrp="1" noChangeArrowheads="1"/>
          </p:cNvSpPr>
          <p:nvPr>
            <p:ph type="body" idx="1"/>
          </p:nvPr>
        </p:nvSpPr>
        <p:spPr>
          <a:noFill/>
        </p:spPr>
        <p:txBody>
          <a:bodyPr lIns="94576" tIns="47288" rIns="94576" bIns="47288"/>
          <a:lstStyle/>
          <a:p>
            <a:pPr eaLnBrk="1" hangingPunct="1"/>
            <a:endParaRPr lang="it-IT" alt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619B6EC-C77E-4D87-835F-07301EFC09A6}" type="slidenum">
              <a:rPr lang="en-US" altLang="it-IT" smtClean="0"/>
              <a:pPr eaLnBrk="1" hangingPunct="1">
                <a:spcBef>
                  <a:spcPct val="0"/>
                </a:spcBef>
              </a:pPr>
              <a:t>82</a:t>
            </a:fld>
            <a:endParaRPr lang="en-US" altLang="it-IT" smtClean="0"/>
          </a:p>
        </p:txBody>
      </p:sp>
      <p:sp>
        <p:nvSpPr>
          <p:cNvPr id="167939"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97D62509-C7AE-44BB-88FB-8D9F5D9B0843}" type="slidenum">
              <a:rPr lang="en-US" altLang="it-IT">
                <a:latin typeface="Times" pitchFamily="18" charset="0"/>
              </a:rPr>
              <a:pPr algn="r">
                <a:spcBef>
                  <a:spcPct val="0"/>
                </a:spcBef>
              </a:pPr>
              <a:t>82</a:t>
            </a:fld>
            <a:endParaRPr lang="en-US" altLang="it-IT">
              <a:latin typeface="Times" pitchFamily="18" charset="0"/>
            </a:endParaRPr>
          </a:p>
        </p:txBody>
      </p:sp>
      <p:sp>
        <p:nvSpPr>
          <p:cNvPr id="167940" name="Rectangle 2"/>
          <p:cNvSpPr>
            <a:spLocks noGrp="1" noRot="1" noChangeAspect="1" noChangeArrowheads="1" noTextEdit="1"/>
          </p:cNvSpPr>
          <p:nvPr>
            <p:ph type="sldImg"/>
          </p:nvPr>
        </p:nvSpPr>
        <p:spPr>
          <a:xfrm>
            <a:off x="992188" y="768350"/>
            <a:ext cx="5116512" cy="3836988"/>
          </a:xfrm>
          <a:ln/>
        </p:spPr>
      </p:sp>
      <p:sp>
        <p:nvSpPr>
          <p:cNvPr id="167941"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56223A2-C01E-4767-BDB9-D28C34AB78ED}" type="slidenum">
              <a:rPr lang="en-US" altLang="it-IT" smtClean="0"/>
              <a:pPr eaLnBrk="1" hangingPunct="1">
                <a:spcBef>
                  <a:spcPct val="0"/>
                </a:spcBef>
              </a:pPr>
              <a:t>84</a:t>
            </a:fld>
            <a:endParaRPr lang="en-US" altLang="it-IT" smtClean="0"/>
          </a:p>
        </p:txBody>
      </p:sp>
      <p:sp>
        <p:nvSpPr>
          <p:cNvPr id="168963"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C422DAC-6872-4630-97A6-1246F4196BB5}" type="slidenum">
              <a:rPr lang="en-US" altLang="it-IT">
                <a:latin typeface="Times" pitchFamily="18" charset="0"/>
              </a:rPr>
              <a:pPr algn="r">
                <a:spcBef>
                  <a:spcPct val="0"/>
                </a:spcBef>
              </a:pPr>
              <a:t>84</a:t>
            </a:fld>
            <a:endParaRPr lang="en-US" altLang="it-IT">
              <a:latin typeface="Times" pitchFamily="18" charset="0"/>
            </a:endParaRPr>
          </a:p>
        </p:txBody>
      </p:sp>
      <p:sp>
        <p:nvSpPr>
          <p:cNvPr id="168964" name="Rectangle 2"/>
          <p:cNvSpPr>
            <a:spLocks noGrp="1" noRot="1" noChangeAspect="1" noChangeArrowheads="1" noTextEdit="1"/>
          </p:cNvSpPr>
          <p:nvPr>
            <p:ph type="sldImg"/>
          </p:nvPr>
        </p:nvSpPr>
        <p:spPr>
          <a:xfrm>
            <a:off x="992188" y="768350"/>
            <a:ext cx="5116512" cy="3836988"/>
          </a:xfrm>
          <a:ln/>
        </p:spPr>
      </p:sp>
      <p:sp>
        <p:nvSpPr>
          <p:cNvPr id="168965"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2F2EDA98-8580-46ED-ADAF-0B2F0A2FC89F}" type="slidenum">
              <a:rPr lang="en-US" smtClean="0"/>
              <a:pPr>
                <a:defRPr/>
              </a:pPr>
              <a:t>89</a:t>
            </a:fld>
            <a:endParaRPr lang="en-US"/>
          </a:p>
        </p:txBody>
      </p:sp>
    </p:spTree>
    <p:extLst>
      <p:ext uri="{BB962C8B-B14F-4D97-AF65-F5344CB8AC3E}">
        <p14:creationId xmlns:p14="http://schemas.microsoft.com/office/powerpoint/2010/main" val="324763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758218A-AD9E-45F4-93DC-311033872E33}" type="slidenum">
              <a:rPr lang="en-US" altLang="it-IT" smtClean="0"/>
              <a:pPr eaLnBrk="1" hangingPunct="1">
                <a:spcBef>
                  <a:spcPct val="0"/>
                </a:spcBef>
              </a:pPr>
              <a:t>102</a:t>
            </a:fld>
            <a:endParaRPr lang="en-US" altLang="it-IT" smtClean="0"/>
          </a:p>
        </p:txBody>
      </p:sp>
      <p:sp>
        <p:nvSpPr>
          <p:cNvPr id="169987"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A3110D78-12B6-455C-A8BD-6DEF86E6200B}" type="slidenum">
              <a:rPr lang="en-US" altLang="it-IT">
                <a:latin typeface="Times" pitchFamily="18" charset="0"/>
              </a:rPr>
              <a:pPr algn="r">
                <a:spcBef>
                  <a:spcPct val="0"/>
                </a:spcBef>
              </a:pPr>
              <a:t>102</a:t>
            </a:fld>
            <a:endParaRPr lang="en-US" altLang="it-IT">
              <a:latin typeface="Times" pitchFamily="18" charset="0"/>
            </a:endParaRPr>
          </a:p>
        </p:txBody>
      </p:sp>
      <p:sp>
        <p:nvSpPr>
          <p:cNvPr id="169988" name="Rectangle 2"/>
          <p:cNvSpPr>
            <a:spLocks noGrp="1" noRot="1" noChangeAspect="1" noChangeArrowheads="1" noTextEdit="1"/>
          </p:cNvSpPr>
          <p:nvPr>
            <p:ph type="sldImg"/>
          </p:nvPr>
        </p:nvSpPr>
        <p:spPr>
          <a:xfrm>
            <a:off x="992188" y="768350"/>
            <a:ext cx="5116512" cy="3836988"/>
          </a:xfrm>
          <a:ln/>
        </p:spPr>
      </p:sp>
      <p:sp>
        <p:nvSpPr>
          <p:cNvPr id="169989"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EF856A2-92FE-402A-A75D-86A1AEE7C7EC}" type="slidenum">
              <a:rPr lang="en-US" altLang="it-IT" smtClean="0"/>
              <a:pPr eaLnBrk="1" hangingPunct="1">
                <a:spcBef>
                  <a:spcPct val="0"/>
                </a:spcBef>
              </a:pPr>
              <a:t>30</a:t>
            </a:fld>
            <a:endParaRPr lang="en-US" altLang="it-IT" smtClean="0"/>
          </a:p>
        </p:txBody>
      </p:sp>
      <p:sp>
        <p:nvSpPr>
          <p:cNvPr id="152579" name="Rectangle 2"/>
          <p:cNvSpPr>
            <a:spLocks noGrp="1" noRot="1" noChangeAspect="1" noChangeArrowheads="1" noTextEdit="1"/>
          </p:cNvSpPr>
          <p:nvPr>
            <p:ph type="sldImg"/>
          </p:nvPr>
        </p:nvSpPr>
        <p:spPr>
          <a:xfrm>
            <a:off x="992188" y="768350"/>
            <a:ext cx="5116512" cy="3836988"/>
          </a:xfrm>
          <a:ln/>
        </p:spPr>
      </p:sp>
      <p:sp>
        <p:nvSpPr>
          <p:cNvPr id="152580" name="Rectangle 3"/>
          <p:cNvSpPr>
            <a:spLocks noGrp="1" noChangeArrowheads="1"/>
          </p:cNvSpPr>
          <p:nvPr>
            <p:ph type="body" idx="1"/>
          </p:nvPr>
        </p:nvSpPr>
        <p:spPr>
          <a:xfrm>
            <a:off x="709613" y="4860925"/>
            <a:ext cx="5680075" cy="4606925"/>
          </a:xfrm>
          <a:noFill/>
        </p:spPr>
        <p:txBody>
          <a:bodyPr/>
          <a:lstStyle/>
          <a:p>
            <a:pPr eaLnBrk="1" hangingPunct="1"/>
            <a:endParaRPr lang="it-IT" alt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DC107CE-427C-41C9-8981-B0A0906C15F7}" type="slidenum">
              <a:rPr lang="en-US" altLang="it-IT" smtClean="0"/>
              <a:pPr eaLnBrk="1" hangingPunct="1">
                <a:spcBef>
                  <a:spcPct val="0"/>
                </a:spcBef>
              </a:pPr>
              <a:t>103</a:t>
            </a:fld>
            <a:endParaRPr lang="en-US" altLang="it-IT" smtClean="0"/>
          </a:p>
        </p:txBody>
      </p:sp>
      <p:sp>
        <p:nvSpPr>
          <p:cNvPr id="171011"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117F4612-A632-4133-82D4-D83EA51FED66}" type="slidenum">
              <a:rPr lang="en-US" altLang="it-IT">
                <a:latin typeface="Times" pitchFamily="18" charset="0"/>
              </a:rPr>
              <a:pPr algn="r">
                <a:spcBef>
                  <a:spcPct val="0"/>
                </a:spcBef>
              </a:pPr>
              <a:t>103</a:t>
            </a:fld>
            <a:endParaRPr lang="en-US" altLang="it-IT">
              <a:latin typeface="Times" pitchFamily="18" charset="0"/>
            </a:endParaRPr>
          </a:p>
        </p:txBody>
      </p:sp>
      <p:sp>
        <p:nvSpPr>
          <p:cNvPr id="171012" name="Rectangle 2"/>
          <p:cNvSpPr>
            <a:spLocks noGrp="1" noRot="1" noChangeAspect="1" noChangeArrowheads="1" noTextEdit="1"/>
          </p:cNvSpPr>
          <p:nvPr>
            <p:ph type="sldImg"/>
          </p:nvPr>
        </p:nvSpPr>
        <p:spPr>
          <a:xfrm>
            <a:off x="992188" y="768350"/>
            <a:ext cx="5116512" cy="3836988"/>
          </a:xfrm>
          <a:ln/>
        </p:spPr>
      </p:sp>
      <p:sp>
        <p:nvSpPr>
          <p:cNvPr id="171013"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300">
                <a:solidFill>
                  <a:schemeClr val="tx1"/>
                </a:solidFill>
                <a:latin typeface="Arial" pitchFamily="34" charset="0"/>
              </a:defRPr>
            </a:lvl1pPr>
            <a:lvl2pPr marL="804763" indent="-309524" algn="l" eaLnBrk="0" hangingPunct="0">
              <a:spcBef>
                <a:spcPct val="30000"/>
              </a:spcBef>
              <a:defRPr sz="1300">
                <a:solidFill>
                  <a:schemeClr val="tx1"/>
                </a:solidFill>
                <a:latin typeface="Arial" pitchFamily="34" charset="0"/>
              </a:defRPr>
            </a:lvl2pPr>
            <a:lvl3pPr marL="1238098" indent="-247620" algn="l" eaLnBrk="0" hangingPunct="0">
              <a:spcBef>
                <a:spcPct val="30000"/>
              </a:spcBef>
              <a:defRPr sz="1300">
                <a:solidFill>
                  <a:schemeClr val="tx1"/>
                </a:solidFill>
                <a:latin typeface="Arial" pitchFamily="34" charset="0"/>
              </a:defRPr>
            </a:lvl3pPr>
            <a:lvl4pPr marL="1733337" indent="-247620" algn="l" eaLnBrk="0" hangingPunct="0">
              <a:spcBef>
                <a:spcPct val="30000"/>
              </a:spcBef>
              <a:defRPr sz="1300">
                <a:solidFill>
                  <a:schemeClr val="tx1"/>
                </a:solidFill>
                <a:latin typeface="Arial" pitchFamily="34" charset="0"/>
              </a:defRPr>
            </a:lvl4pPr>
            <a:lvl5pPr marL="2228576" indent="-247620" algn="l"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algn="r">
              <a:spcBef>
                <a:spcPct val="0"/>
              </a:spcBef>
            </a:pPr>
            <a:fld id="{5E2C5650-A29B-4E2A-831A-E2E4C6CD2741}" type="slidenum">
              <a:rPr lang="it-IT" altLang="it-IT" smtClean="0">
                <a:solidFill>
                  <a:schemeClr val="folHlink"/>
                </a:solidFill>
              </a:rPr>
              <a:pPr algn="r">
                <a:spcBef>
                  <a:spcPct val="0"/>
                </a:spcBef>
              </a:pPr>
              <a:t>110</a:t>
            </a:fld>
            <a:endParaRPr lang="it-IT" altLang="it-IT" smtClean="0">
              <a:solidFill>
                <a:schemeClr val="folHlin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4DED485-D96C-4EDB-A28A-6DC5D3DDAEF6}" type="slidenum">
              <a:rPr lang="en-US" altLang="it-IT" smtClean="0"/>
              <a:pPr eaLnBrk="1" hangingPunct="1">
                <a:spcBef>
                  <a:spcPct val="0"/>
                </a:spcBef>
              </a:pPr>
              <a:t>114</a:t>
            </a:fld>
            <a:endParaRPr lang="en-US" altLang="it-IT" smtClean="0"/>
          </a:p>
        </p:txBody>
      </p:sp>
      <p:sp>
        <p:nvSpPr>
          <p:cNvPr id="173059"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1926C47-86B6-4159-A9DA-C7DE5F7D4568}" type="slidenum">
              <a:rPr lang="en-US" altLang="it-IT">
                <a:latin typeface="Times" pitchFamily="18" charset="0"/>
              </a:rPr>
              <a:pPr algn="r">
                <a:spcBef>
                  <a:spcPct val="0"/>
                </a:spcBef>
              </a:pPr>
              <a:t>114</a:t>
            </a:fld>
            <a:endParaRPr lang="en-US" altLang="it-IT">
              <a:latin typeface="Times" pitchFamily="18" charset="0"/>
            </a:endParaRPr>
          </a:p>
        </p:txBody>
      </p:sp>
      <p:sp>
        <p:nvSpPr>
          <p:cNvPr id="173060" name="Rectangle 2"/>
          <p:cNvSpPr>
            <a:spLocks noGrp="1" noRot="1" noChangeAspect="1" noChangeArrowheads="1" noTextEdit="1"/>
          </p:cNvSpPr>
          <p:nvPr>
            <p:ph type="sldImg"/>
          </p:nvPr>
        </p:nvSpPr>
        <p:spPr>
          <a:xfrm>
            <a:off x="992188" y="768350"/>
            <a:ext cx="5116512" cy="3836988"/>
          </a:xfrm>
          <a:ln/>
        </p:spPr>
      </p:sp>
      <p:sp>
        <p:nvSpPr>
          <p:cNvPr id="173061"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B70791-FE9F-4422-9C3C-BEF22DCEBF48}" type="slidenum">
              <a:rPr lang="en-US" altLang="it-IT" smtClean="0"/>
              <a:pPr eaLnBrk="1" hangingPunct="1">
                <a:spcBef>
                  <a:spcPct val="0"/>
                </a:spcBef>
              </a:pPr>
              <a:t>115</a:t>
            </a:fld>
            <a:endParaRPr lang="en-US" altLang="it-IT" smtClean="0"/>
          </a:p>
        </p:txBody>
      </p:sp>
      <p:sp>
        <p:nvSpPr>
          <p:cNvPr id="174083"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05BC8B13-E5E2-4C9B-9429-FB4B3A52825F}" type="slidenum">
              <a:rPr lang="en-US" altLang="it-IT">
                <a:latin typeface="Times" pitchFamily="18" charset="0"/>
              </a:rPr>
              <a:pPr algn="r">
                <a:spcBef>
                  <a:spcPct val="0"/>
                </a:spcBef>
              </a:pPr>
              <a:t>115</a:t>
            </a:fld>
            <a:endParaRPr lang="en-US" altLang="it-IT">
              <a:latin typeface="Times" pitchFamily="18" charset="0"/>
            </a:endParaRPr>
          </a:p>
        </p:txBody>
      </p:sp>
      <p:sp>
        <p:nvSpPr>
          <p:cNvPr id="174084" name="Rectangle 2"/>
          <p:cNvSpPr>
            <a:spLocks noGrp="1" noRot="1" noChangeAspect="1" noChangeArrowheads="1" noTextEdit="1"/>
          </p:cNvSpPr>
          <p:nvPr>
            <p:ph type="sldImg"/>
          </p:nvPr>
        </p:nvSpPr>
        <p:spPr>
          <a:xfrm>
            <a:off x="992188" y="768350"/>
            <a:ext cx="5116512" cy="3836988"/>
          </a:xfrm>
          <a:ln/>
        </p:spPr>
      </p:sp>
      <p:sp>
        <p:nvSpPr>
          <p:cNvPr id="174085"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A1B94BF-D98D-4884-A66F-558316200C61}" type="slidenum">
              <a:rPr lang="en-US" altLang="it-IT" smtClean="0"/>
              <a:pPr eaLnBrk="1" hangingPunct="1">
                <a:spcBef>
                  <a:spcPct val="0"/>
                </a:spcBef>
              </a:pPr>
              <a:t>116</a:t>
            </a:fld>
            <a:endParaRPr lang="en-US" altLang="it-IT" smtClean="0"/>
          </a:p>
        </p:txBody>
      </p:sp>
      <p:sp>
        <p:nvSpPr>
          <p:cNvPr id="175107"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75FF0D49-ED4D-4B12-8C3A-D578256D5783}" type="slidenum">
              <a:rPr lang="en-US" altLang="it-IT">
                <a:latin typeface="Times" pitchFamily="18" charset="0"/>
              </a:rPr>
              <a:pPr algn="r">
                <a:spcBef>
                  <a:spcPct val="0"/>
                </a:spcBef>
              </a:pPr>
              <a:t>116</a:t>
            </a:fld>
            <a:endParaRPr lang="en-US" altLang="it-IT">
              <a:latin typeface="Times" pitchFamily="18" charset="0"/>
            </a:endParaRPr>
          </a:p>
        </p:txBody>
      </p:sp>
      <p:sp>
        <p:nvSpPr>
          <p:cNvPr id="175108" name="Rectangle 2"/>
          <p:cNvSpPr>
            <a:spLocks noGrp="1" noRot="1" noChangeAspect="1" noChangeArrowheads="1" noTextEdit="1"/>
          </p:cNvSpPr>
          <p:nvPr>
            <p:ph type="sldImg"/>
          </p:nvPr>
        </p:nvSpPr>
        <p:spPr>
          <a:xfrm>
            <a:off x="992188" y="768350"/>
            <a:ext cx="5116512" cy="3836988"/>
          </a:xfrm>
          <a:ln/>
        </p:spPr>
      </p:sp>
      <p:sp>
        <p:nvSpPr>
          <p:cNvPr id="175109"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06931FE-7E6A-4E75-8C52-C44634A0E37A}" type="slidenum">
              <a:rPr lang="en-US" altLang="it-IT" smtClean="0"/>
              <a:pPr eaLnBrk="1" hangingPunct="1">
                <a:spcBef>
                  <a:spcPct val="0"/>
                </a:spcBef>
              </a:pPr>
              <a:t>119</a:t>
            </a:fld>
            <a:endParaRPr lang="en-US" altLang="it-IT" smtClean="0"/>
          </a:p>
        </p:txBody>
      </p:sp>
      <p:sp>
        <p:nvSpPr>
          <p:cNvPr id="176131"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A925D51F-4504-4F98-8AAC-B482E8E60E5C}" type="slidenum">
              <a:rPr lang="en-US" altLang="it-IT">
                <a:latin typeface="Times" pitchFamily="18" charset="0"/>
              </a:rPr>
              <a:pPr algn="r">
                <a:spcBef>
                  <a:spcPct val="0"/>
                </a:spcBef>
              </a:pPr>
              <a:t>119</a:t>
            </a:fld>
            <a:endParaRPr lang="en-US" altLang="it-IT">
              <a:latin typeface="Times" pitchFamily="18" charset="0"/>
            </a:endParaRPr>
          </a:p>
        </p:txBody>
      </p:sp>
      <p:sp>
        <p:nvSpPr>
          <p:cNvPr id="176132" name="Rectangle 2"/>
          <p:cNvSpPr>
            <a:spLocks noGrp="1" noRot="1" noChangeAspect="1" noChangeArrowheads="1" noTextEdit="1"/>
          </p:cNvSpPr>
          <p:nvPr>
            <p:ph type="sldImg"/>
          </p:nvPr>
        </p:nvSpPr>
        <p:spPr>
          <a:xfrm>
            <a:off x="992188" y="768350"/>
            <a:ext cx="5116512" cy="3836988"/>
          </a:xfrm>
          <a:ln/>
        </p:spPr>
      </p:sp>
      <p:sp>
        <p:nvSpPr>
          <p:cNvPr id="176133"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29F5067-EF96-446D-A610-60CDDE4CBBF5}" type="slidenum">
              <a:rPr lang="en-US" altLang="it-IT" smtClean="0"/>
              <a:pPr eaLnBrk="1" hangingPunct="1">
                <a:spcBef>
                  <a:spcPct val="0"/>
                </a:spcBef>
              </a:pPr>
              <a:t>120</a:t>
            </a:fld>
            <a:endParaRPr lang="en-US" altLang="it-IT" smtClean="0"/>
          </a:p>
        </p:txBody>
      </p:sp>
      <p:sp>
        <p:nvSpPr>
          <p:cNvPr id="177155" name="Rectangle 7"/>
          <p:cNvSpPr txBox="1">
            <a:spLocks noGrp="1" noChangeArrowheads="1"/>
          </p:cNvSpPr>
          <p:nvPr/>
        </p:nvSpPr>
        <p:spPr bwMode="auto">
          <a:xfrm>
            <a:off x="4021138" y="9723438"/>
            <a:ext cx="30781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58" tIns="47529" rIns="95058" bIns="47529" anchor="b"/>
          <a:lstStyle>
            <a:lvl1pPr defTabSz="919163" eaLnBrk="0" hangingPunct="0">
              <a:spcBef>
                <a:spcPct val="30000"/>
              </a:spcBef>
              <a:defRPr sz="1200">
                <a:solidFill>
                  <a:schemeClr val="tx1"/>
                </a:solidFill>
                <a:latin typeface="Times New Roman" pitchFamily="18" charset="0"/>
              </a:defRPr>
            </a:lvl1pPr>
            <a:lvl2pPr marL="742950" indent="-285750" defTabSz="919163" eaLnBrk="0" hangingPunct="0">
              <a:spcBef>
                <a:spcPct val="30000"/>
              </a:spcBef>
              <a:defRPr sz="1200">
                <a:solidFill>
                  <a:schemeClr val="tx1"/>
                </a:solidFill>
                <a:latin typeface="Times New Roman" pitchFamily="18" charset="0"/>
              </a:defRPr>
            </a:lvl2pPr>
            <a:lvl3pPr marL="1143000" indent="-228600" defTabSz="919163" eaLnBrk="0" hangingPunct="0">
              <a:spcBef>
                <a:spcPct val="30000"/>
              </a:spcBef>
              <a:defRPr sz="1200">
                <a:solidFill>
                  <a:schemeClr val="tx1"/>
                </a:solidFill>
                <a:latin typeface="Times New Roman" pitchFamily="18" charset="0"/>
              </a:defRPr>
            </a:lvl3pPr>
            <a:lvl4pPr marL="1600200" indent="-228600" defTabSz="919163" eaLnBrk="0" hangingPunct="0">
              <a:spcBef>
                <a:spcPct val="30000"/>
              </a:spcBef>
              <a:defRPr sz="1200">
                <a:solidFill>
                  <a:schemeClr val="tx1"/>
                </a:solidFill>
                <a:latin typeface="Times New Roman" pitchFamily="18" charset="0"/>
              </a:defRPr>
            </a:lvl4pPr>
            <a:lvl5pPr marL="2057400" indent="-228600" defTabSz="919163" eaLnBrk="0" hangingPunct="0">
              <a:spcBef>
                <a:spcPct val="30000"/>
              </a:spcBef>
              <a:defRPr sz="1200">
                <a:solidFill>
                  <a:schemeClr val="tx1"/>
                </a:solidFill>
                <a:latin typeface="Times New Roman" pitchFamily="18"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43EAF0D-E77A-4644-B1C5-5715464B3D3B}" type="slidenum">
              <a:rPr lang="en-US" altLang="it-IT">
                <a:latin typeface="Times" pitchFamily="18" charset="0"/>
              </a:rPr>
              <a:pPr algn="r">
                <a:spcBef>
                  <a:spcPct val="0"/>
                </a:spcBef>
              </a:pPr>
              <a:t>120</a:t>
            </a:fld>
            <a:endParaRPr lang="en-US" altLang="it-IT">
              <a:latin typeface="Times" pitchFamily="18" charset="0"/>
            </a:endParaRPr>
          </a:p>
        </p:txBody>
      </p:sp>
      <p:sp>
        <p:nvSpPr>
          <p:cNvPr id="177156" name="Rectangle 2"/>
          <p:cNvSpPr>
            <a:spLocks noGrp="1" noRot="1" noChangeAspect="1" noChangeArrowheads="1" noTextEdit="1"/>
          </p:cNvSpPr>
          <p:nvPr>
            <p:ph type="sldImg"/>
          </p:nvPr>
        </p:nvSpPr>
        <p:spPr>
          <a:xfrm>
            <a:off x="992188" y="768350"/>
            <a:ext cx="5116512" cy="3836988"/>
          </a:xfrm>
          <a:ln/>
        </p:spPr>
      </p:sp>
      <p:sp>
        <p:nvSpPr>
          <p:cNvPr id="177157" name="Rectangle 3"/>
          <p:cNvSpPr>
            <a:spLocks noGrp="1" noChangeArrowheads="1"/>
          </p:cNvSpPr>
          <p:nvPr>
            <p:ph type="body" idx="1"/>
          </p:nvPr>
        </p:nvSpPr>
        <p:spPr>
          <a:xfrm>
            <a:off x="946150" y="4860925"/>
            <a:ext cx="5207000" cy="4606925"/>
          </a:xfrm>
          <a:noFill/>
        </p:spPr>
        <p:txBody>
          <a:bodyPr lIns="95058" tIns="47529" rIns="95058" bIns="47529"/>
          <a:lstStyle/>
          <a:p>
            <a:pPr eaLnBrk="1" hangingPunct="1"/>
            <a:endParaRPr lang="it-IT" alt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txBox="1">
            <a:spLocks noGrp="1" noChangeArrowheads="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r"/>
            <a:fld id="{6A4D5274-6BD5-46D3-9176-72AF00B11B9A}" type="slidenum">
              <a:rPr lang="en-US" altLang="it-IT" sz="1200">
                <a:latin typeface="Times" panose="02020603060405020304" pitchFamily="18" charset="0"/>
              </a:rPr>
              <a:pPr algn="r"/>
              <a:t>132</a:t>
            </a:fld>
            <a:endParaRPr lang="en-US" altLang="it-IT" sz="1200">
              <a:latin typeface="Times" panose="02020603060405020304" pitchFamily="18" charset="0"/>
            </a:endParaRPr>
          </a:p>
        </p:txBody>
      </p:sp>
      <p:sp>
        <p:nvSpPr>
          <p:cNvPr id="439299" name="Rectangle 2"/>
          <p:cNvSpPr>
            <a:spLocks noChangeArrowheads="1" noTextEdit="1"/>
          </p:cNvSpPr>
          <p:nvPr>
            <p:ph type="sldImg"/>
          </p:nvPr>
        </p:nvSpPr>
        <p:spPr>
          <a:ln/>
        </p:spPr>
      </p:sp>
      <p:sp>
        <p:nvSpPr>
          <p:cNvPr id="439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panose="02020603060405020304" pitchFamily="18" charset="0"/>
            </a:endParaRPr>
          </a:p>
        </p:txBody>
      </p:sp>
    </p:spTree>
    <p:extLst>
      <p:ext uri="{BB962C8B-B14F-4D97-AF65-F5344CB8AC3E}">
        <p14:creationId xmlns:p14="http://schemas.microsoft.com/office/powerpoint/2010/main" val="691162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txBox="1">
            <a:spLocks noGrp="1" noChangeArrowheads="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r"/>
            <a:fld id="{6D56E2CE-BB5E-4A0A-8DB9-29B7D6A5EA48}" type="slidenum">
              <a:rPr lang="en-US" altLang="it-IT" sz="1200">
                <a:latin typeface="Times" panose="02020603060405020304" pitchFamily="18" charset="0"/>
              </a:rPr>
              <a:pPr algn="r"/>
              <a:t>133</a:t>
            </a:fld>
            <a:endParaRPr lang="en-US" altLang="it-IT" sz="1200">
              <a:latin typeface="Times" panose="02020603060405020304" pitchFamily="18" charset="0"/>
            </a:endParaRPr>
          </a:p>
        </p:txBody>
      </p:sp>
      <p:sp>
        <p:nvSpPr>
          <p:cNvPr id="441347" name="Rectangle 2"/>
          <p:cNvSpPr>
            <a:spLocks noChangeArrowheads="1" noTextEdit="1"/>
          </p:cNvSpPr>
          <p:nvPr>
            <p:ph type="sldImg"/>
          </p:nvPr>
        </p:nvSpPr>
        <p:spPr>
          <a:ln/>
        </p:spPr>
      </p:sp>
      <p:sp>
        <p:nvSpPr>
          <p:cNvPr id="441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panose="02020603060405020304" pitchFamily="18" charset="0"/>
            </a:endParaRPr>
          </a:p>
        </p:txBody>
      </p:sp>
    </p:spTree>
    <p:extLst>
      <p:ext uri="{BB962C8B-B14F-4D97-AF65-F5344CB8AC3E}">
        <p14:creationId xmlns:p14="http://schemas.microsoft.com/office/powerpoint/2010/main" val="1643193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txBox="1">
            <a:spLocks noGrp="1" noChangeArrowheads="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r"/>
            <a:fld id="{277735D4-1758-41D8-B2FF-6F15308C6337}" type="slidenum">
              <a:rPr lang="en-US" altLang="it-IT" sz="1200">
                <a:latin typeface="Times" panose="02020603060405020304" pitchFamily="18" charset="0"/>
              </a:rPr>
              <a:pPr algn="r"/>
              <a:t>134</a:t>
            </a:fld>
            <a:endParaRPr lang="en-US" altLang="it-IT" sz="1200">
              <a:latin typeface="Times" panose="02020603060405020304" pitchFamily="18" charset="0"/>
            </a:endParaRPr>
          </a:p>
        </p:txBody>
      </p:sp>
      <p:sp>
        <p:nvSpPr>
          <p:cNvPr id="443395" name="Rectangle 2"/>
          <p:cNvSpPr>
            <a:spLocks noChangeArrowheads="1" noTextEdit="1"/>
          </p:cNvSpPr>
          <p:nvPr>
            <p:ph type="sldImg"/>
          </p:nvPr>
        </p:nvSpPr>
        <p:spPr>
          <a:ln/>
        </p:spPr>
      </p:sp>
      <p:sp>
        <p:nvSpPr>
          <p:cNvPr id="443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panose="02020603060405020304" pitchFamily="18" charset="0"/>
            </a:endParaRPr>
          </a:p>
        </p:txBody>
      </p:sp>
    </p:spTree>
    <p:extLst>
      <p:ext uri="{BB962C8B-B14F-4D97-AF65-F5344CB8AC3E}">
        <p14:creationId xmlns:p14="http://schemas.microsoft.com/office/powerpoint/2010/main" val="4134147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2FC37AF-2B55-474E-A74E-2E44AEF4CA61}" type="slidenum">
              <a:rPr lang="en-US" altLang="it-IT" smtClean="0"/>
              <a:pPr eaLnBrk="1" hangingPunct="1">
                <a:spcBef>
                  <a:spcPct val="0"/>
                </a:spcBef>
              </a:pPr>
              <a:t>31</a:t>
            </a:fld>
            <a:endParaRPr lang="en-US" altLang="it-IT" smtClean="0"/>
          </a:p>
        </p:txBody>
      </p:sp>
      <p:sp>
        <p:nvSpPr>
          <p:cNvPr id="153603" name="Rectangle 2"/>
          <p:cNvSpPr>
            <a:spLocks noGrp="1" noRot="1" noChangeAspect="1" noChangeArrowheads="1" noTextEdit="1"/>
          </p:cNvSpPr>
          <p:nvPr>
            <p:ph type="sldImg"/>
          </p:nvPr>
        </p:nvSpPr>
        <p:spPr>
          <a:xfrm>
            <a:off x="992188" y="768350"/>
            <a:ext cx="5116512" cy="3836988"/>
          </a:xfrm>
          <a:ln/>
        </p:spPr>
      </p:sp>
      <p:sp>
        <p:nvSpPr>
          <p:cNvPr id="153604" name="Rectangle 3"/>
          <p:cNvSpPr>
            <a:spLocks noGrp="1" noChangeArrowheads="1"/>
          </p:cNvSpPr>
          <p:nvPr>
            <p:ph type="body" idx="1"/>
          </p:nvPr>
        </p:nvSpPr>
        <p:spPr>
          <a:xfrm>
            <a:off x="709613" y="4860925"/>
            <a:ext cx="5680075" cy="4606925"/>
          </a:xfrm>
          <a:noFill/>
        </p:spPr>
        <p:txBody>
          <a:bodyPr/>
          <a:lstStyle/>
          <a:p>
            <a:pPr eaLnBrk="1" hangingPunct="1"/>
            <a:endParaRPr lang="it-IT" alt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54088" eaLnBrk="0" hangingPunct="0">
              <a:defRPr sz="2000">
                <a:solidFill>
                  <a:schemeClr val="tx1"/>
                </a:solidFill>
                <a:latin typeface="Comic Sans MS" panose="030F0702030302020204" pitchFamily="66" charset="0"/>
              </a:defRPr>
            </a:lvl1pPr>
            <a:lvl2pPr marL="742950" indent="-285750" defTabSz="954088" eaLnBrk="0" hangingPunct="0">
              <a:defRPr sz="2000">
                <a:solidFill>
                  <a:schemeClr val="tx1"/>
                </a:solidFill>
                <a:latin typeface="Comic Sans MS" panose="030F0702030302020204" pitchFamily="66" charset="0"/>
              </a:defRPr>
            </a:lvl2pPr>
            <a:lvl3pPr marL="1143000" indent="-228600" defTabSz="954088" eaLnBrk="0" hangingPunct="0">
              <a:defRPr sz="2000">
                <a:solidFill>
                  <a:schemeClr val="tx1"/>
                </a:solidFill>
                <a:latin typeface="Comic Sans MS" panose="030F0702030302020204" pitchFamily="66" charset="0"/>
              </a:defRPr>
            </a:lvl3pPr>
            <a:lvl4pPr marL="1600200" indent="-228600" defTabSz="954088" eaLnBrk="0" hangingPunct="0">
              <a:defRPr sz="2000">
                <a:solidFill>
                  <a:schemeClr val="tx1"/>
                </a:solidFill>
                <a:latin typeface="Comic Sans MS" panose="030F0702030302020204" pitchFamily="66" charset="0"/>
              </a:defRPr>
            </a:lvl4pPr>
            <a:lvl5pPr marL="2057400" indent="-228600" defTabSz="954088" eaLnBrk="0" hangingPunct="0">
              <a:defRPr sz="2000">
                <a:solidFill>
                  <a:schemeClr val="tx1"/>
                </a:solidFill>
                <a:latin typeface="Comic Sans MS" panose="030F0702030302020204" pitchFamily="66" charset="0"/>
              </a:defRPr>
            </a:lvl5pPr>
            <a:lvl6pPr marL="2514600" indent="-228600" defTabSz="954088"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defTabSz="954088"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defTabSz="954088"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defTabSz="954088"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fld id="{E66A09D3-3B36-49AC-A11D-28CA2641D25D}" type="slidenum">
              <a:rPr lang="en-US" altLang="it-IT" sz="1200">
                <a:latin typeface="Times New Roman" panose="02020603050405020304" pitchFamily="18" charset="0"/>
              </a:rPr>
              <a:pPr eaLnBrk="1" hangingPunct="1"/>
              <a:t>137</a:t>
            </a:fld>
            <a:endParaRPr lang="en-US" altLang="it-IT" sz="1200">
              <a:latin typeface="Times New Roman" panose="02020603050405020304" pitchFamily="18" charset="0"/>
            </a:endParaRPr>
          </a:p>
        </p:txBody>
      </p:sp>
      <p:sp>
        <p:nvSpPr>
          <p:cNvPr id="151555" name="Rectangle 7"/>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76" tIns="47288" rIns="94576" bIns="47288" anchor="b"/>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lgn="r"/>
            <a:fld id="{2A5F3873-95DF-4248-B52C-8ED6B95B7DE2}" type="slidenum">
              <a:rPr lang="en-US" altLang="it-IT" sz="1200">
                <a:latin typeface="Times" panose="02020603060405020304" pitchFamily="18" charset="0"/>
              </a:rPr>
              <a:pPr algn="r"/>
              <a:t>137</a:t>
            </a:fld>
            <a:endParaRPr lang="en-US" altLang="it-IT" sz="1200">
              <a:latin typeface="Times" panose="02020603060405020304" pitchFamily="18" charset="0"/>
            </a:endParaRPr>
          </a:p>
        </p:txBody>
      </p:sp>
      <p:sp>
        <p:nvSpPr>
          <p:cNvPr id="151556" name="Rectangle 2"/>
          <p:cNvSpPr>
            <a:spLocks noChangeArrowheads="1" noTextEdit="1"/>
          </p:cNvSpPr>
          <p:nvPr>
            <p:ph type="sldImg"/>
          </p:nvPr>
        </p:nvSpPr>
        <p:spPr>
          <a:xfrm>
            <a:off x="993775" y="768350"/>
            <a:ext cx="5114925" cy="3836988"/>
          </a:xfrm>
          <a:ln/>
        </p:spPr>
      </p:sp>
      <p:sp>
        <p:nvSpPr>
          <p:cNvPr id="151557" name="Rectangle 3"/>
          <p:cNvSpPr>
            <a:spLocks noGrp="1" noChangeArrowheads="1"/>
          </p:cNvSpPr>
          <p:nvPr>
            <p:ph type="body" idx="1"/>
          </p:nvPr>
        </p:nvSpPr>
        <p:spPr>
          <a:noFill/>
        </p:spPr>
        <p:txBody>
          <a:bodyPr lIns="94576" tIns="47288" rIns="94576" bIns="47288"/>
          <a:lstStyle/>
          <a:p>
            <a:pPr eaLnBrk="1" hangingPunct="1"/>
            <a:endParaRPr lang="it-IT" altLang="it-IT" smtClean="0"/>
          </a:p>
        </p:txBody>
      </p:sp>
    </p:spTree>
    <p:extLst>
      <p:ext uri="{BB962C8B-B14F-4D97-AF65-F5344CB8AC3E}">
        <p14:creationId xmlns:p14="http://schemas.microsoft.com/office/powerpoint/2010/main" val="2826851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txBox="1">
            <a:spLocks noGrp="1" noChangeArrowheads="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r"/>
            <a:fld id="{98E0E8C5-4AB0-41B9-A886-9604CE58AB4E}" type="slidenum">
              <a:rPr lang="en-US" altLang="it-IT" sz="1200">
                <a:latin typeface="Times" panose="02020603060405020304" pitchFamily="18" charset="0"/>
              </a:rPr>
              <a:pPr algn="r"/>
              <a:t>139</a:t>
            </a:fld>
            <a:endParaRPr lang="en-US" altLang="it-IT" sz="1200">
              <a:latin typeface="Times" panose="02020603060405020304" pitchFamily="18" charset="0"/>
            </a:endParaRPr>
          </a:p>
        </p:txBody>
      </p:sp>
      <p:sp>
        <p:nvSpPr>
          <p:cNvPr id="476163" name="Rectangle 2"/>
          <p:cNvSpPr>
            <a:spLocks noChangeArrowheads="1" noTextEdit="1"/>
          </p:cNvSpPr>
          <p:nvPr>
            <p:ph type="sldImg"/>
          </p:nvPr>
        </p:nvSpPr>
        <p:spPr>
          <a:ln/>
        </p:spPr>
      </p:sp>
      <p:sp>
        <p:nvSpPr>
          <p:cNvPr id="476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panose="02020603060405020304" pitchFamily="18" charset="0"/>
            </a:endParaRPr>
          </a:p>
        </p:txBody>
      </p:sp>
    </p:spTree>
    <p:extLst>
      <p:ext uri="{BB962C8B-B14F-4D97-AF65-F5344CB8AC3E}">
        <p14:creationId xmlns:p14="http://schemas.microsoft.com/office/powerpoint/2010/main" val="627637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54088" eaLnBrk="0" hangingPunct="0">
              <a:defRPr sz="2000">
                <a:solidFill>
                  <a:schemeClr val="tx1"/>
                </a:solidFill>
                <a:latin typeface="Comic Sans MS" panose="030F0702030302020204" pitchFamily="66" charset="0"/>
              </a:defRPr>
            </a:lvl1pPr>
            <a:lvl2pPr marL="742950" indent="-285750" defTabSz="954088" eaLnBrk="0" hangingPunct="0">
              <a:defRPr sz="2000">
                <a:solidFill>
                  <a:schemeClr val="tx1"/>
                </a:solidFill>
                <a:latin typeface="Comic Sans MS" panose="030F0702030302020204" pitchFamily="66" charset="0"/>
              </a:defRPr>
            </a:lvl2pPr>
            <a:lvl3pPr marL="1143000" indent="-228600" defTabSz="954088" eaLnBrk="0" hangingPunct="0">
              <a:defRPr sz="2000">
                <a:solidFill>
                  <a:schemeClr val="tx1"/>
                </a:solidFill>
                <a:latin typeface="Comic Sans MS" panose="030F0702030302020204" pitchFamily="66" charset="0"/>
              </a:defRPr>
            </a:lvl3pPr>
            <a:lvl4pPr marL="1600200" indent="-228600" defTabSz="954088" eaLnBrk="0" hangingPunct="0">
              <a:defRPr sz="2000">
                <a:solidFill>
                  <a:schemeClr val="tx1"/>
                </a:solidFill>
                <a:latin typeface="Comic Sans MS" panose="030F0702030302020204" pitchFamily="66" charset="0"/>
              </a:defRPr>
            </a:lvl4pPr>
            <a:lvl5pPr marL="2057400" indent="-228600" defTabSz="954088" eaLnBrk="0" hangingPunct="0">
              <a:defRPr sz="2000">
                <a:solidFill>
                  <a:schemeClr val="tx1"/>
                </a:solidFill>
                <a:latin typeface="Comic Sans MS" panose="030F0702030302020204" pitchFamily="66" charset="0"/>
              </a:defRPr>
            </a:lvl5pPr>
            <a:lvl6pPr marL="2514600" indent="-228600" defTabSz="954088"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defTabSz="954088"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defTabSz="954088"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defTabSz="954088"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fld id="{D1F536C0-E649-4B3A-8B3C-29CE99155307}" type="slidenum">
              <a:rPr lang="en-US" altLang="it-IT" sz="1200">
                <a:latin typeface="Times New Roman" panose="02020603050405020304" pitchFamily="18" charset="0"/>
              </a:rPr>
              <a:pPr eaLnBrk="1" hangingPunct="1"/>
              <a:t>142</a:t>
            </a:fld>
            <a:endParaRPr lang="en-US" altLang="it-IT" sz="1200">
              <a:latin typeface="Times New Roman" panose="02020603050405020304" pitchFamily="18" charset="0"/>
            </a:endParaRPr>
          </a:p>
        </p:txBody>
      </p:sp>
      <p:sp>
        <p:nvSpPr>
          <p:cNvPr id="157699" name="Rectangle 2"/>
          <p:cNvSpPr>
            <a:spLocks noGrp="1" noRot="1" noChangeAspect="1" noChangeArrowheads="1" noTextEdit="1"/>
          </p:cNvSpPr>
          <p:nvPr>
            <p:ph type="sldImg"/>
          </p:nvPr>
        </p:nvSpPr>
        <p:spPr>
          <a:xfrm>
            <a:off x="996950" y="796925"/>
            <a:ext cx="5108575" cy="3830638"/>
          </a:xfrm>
          <a:ln/>
        </p:spPr>
      </p:sp>
      <p:sp>
        <p:nvSpPr>
          <p:cNvPr id="157700" name="Rectangle 3"/>
          <p:cNvSpPr>
            <a:spLocks noGrp="1" noChangeArrowheads="1"/>
          </p:cNvSpPr>
          <p:nvPr>
            <p:ph type="body" idx="1"/>
          </p:nvPr>
        </p:nvSpPr>
        <p:spPr>
          <a:xfrm>
            <a:off x="946150" y="4865688"/>
            <a:ext cx="5207000" cy="4629150"/>
          </a:xfrm>
          <a:noFill/>
        </p:spPr>
        <p:txBody>
          <a:bodyPr/>
          <a:lstStyle/>
          <a:p>
            <a:pPr eaLnBrk="1" hangingPunct="1"/>
            <a:endParaRPr lang="en-GB" altLang="it-IT" smtClean="0"/>
          </a:p>
        </p:txBody>
      </p:sp>
    </p:spTree>
    <p:extLst>
      <p:ext uri="{BB962C8B-B14F-4D97-AF65-F5344CB8AC3E}">
        <p14:creationId xmlns:p14="http://schemas.microsoft.com/office/powerpoint/2010/main" val="3527085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03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C7F50BE-5B70-41D7-99AF-FC1615B64C6F}" type="slidenum">
              <a:rPr lang="it-IT" altLang="it-IT" sz="1300" smtClean="0">
                <a:latin typeface="Times" pitchFamily="18" charset="0"/>
                <a:ea typeface="ＭＳ Ｐゴシック"/>
                <a:cs typeface="ＭＳ Ｐゴシック"/>
              </a:rPr>
              <a:pPr eaLnBrk="1" hangingPunct="1">
                <a:spcBef>
                  <a:spcPct val="0"/>
                </a:spcBef>
              </a:pPr>
              <a:t>39</a:t>
            </a:fld>
            <a:endParaRPr lang="it-IT" altLang="it-IT" sz="1300" smtClean="0">
              <a:latin typeface="Times" pitchFamily="18" charset="0"/>
              <a:ea typeface="ＭＳ Ｐゴシック"/>
              <a:cs typeface="ＭＳ Ｐゴシック"/>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03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4244BE5-9E2B-4012-AD46-9CB3F0DC59BB}" type="slidenum">
              <a:rPr lang="it-IT" altLang="it-IT" sz="1300" smtClean="0">
                <a:latin typeface="Times" pitchFamily="18" charset="0"/>
                <a:ea typeface="ＭＳ Ｐゴシック"/>
                <a:cs typeface="ＭＳ Ｐゴシック"/>
              </a:rPr>
              <a:pPr eaLnBrk="1" hangingPunct="1">
                <a:spcBef>
                  <a:spcPct val="0"/>
                </a:spcBef>
              </a:pPr>
              <a:t>40</a:t>
            </a:fld>
            <a:endParaRPr lang="it-IT" altLang="it-IT" sz="1300" smtClean="0">
              <a:latin typeface="Times" pitchFamily="18" charset="0"/>
              <a:ea typeface="ＭＳ Ｐゴシック"/>
              <a:cs typeface="ＭＳ Ｐゴシック"/>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9A9561-A3BA-4250-BF41-EAEEF8973F16}" type="slidenum">
              <a:rPr lang="it-IT" altLang="it-IT" smtClean="0"/>
              <a:pPr eaLnBrk="1" hangingPunct="1">
                <a:spcBef>
                  <a:spcPct val="0"/>
                </a:spcBef>
              </a:pPr>
              <a:t>48</a:t>
            </a:fld>
            <a:endParaRPr lang="it-IT" altLang="it-IT"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135E25A-8096-4FA1-9816-24F0FDE2279D}" type="slidenum">
              <a:rPr lang="it-IT" altLang="it-IT" smtClean="0"/>
              <a:pPr eaLnBrk="1" hangingPunct="1">
                <a:spcBef>
                  <a:spcPct val="0"/>
                </a:spcBef>
              </a:pPr>
              <a:t>49</a:t>
            </a:fld>
            <a:endParaRPr lang="it-IT" altLang="it-IT" smtClean="0"/>
          </a:p>
        </p:txBody>
      </p:sp>
      <p:sp>
        <p:nvSpPr>
          <p:cNvPr id="157699" name="Rectangle 2"/>
          <p:cNvSpPr>
            <a:spLocks noGrp="1" noRot="1" noChangeAspect="1" noChangeArrowheads="1" noTextEdit="1"/>
          </p:cNvSpPr>
          <p:nvPr>
            <p:ph type="sldImg"/>
          </p:nvPr>
        </p:nvSpPr>
        <p:spPr>
          <a:xfrm>
            <a:off x="992188" y="768350"/>
            <a:ext cx="5114925" cy="3836988"/>
          </a:xfrm>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it-IT" altLang="it-IT" smtClean="0"/>
              <a:t>La traslocazione reciproca comporta la formazione, nel cromosoma Philadelphia, di un gene di fusione tra il gene abl del cromosoma 9 e il gene bcr del cromosoma 22; tale gene è in grado di codificare la sintesi della proteina Bcr-Abl, una tirosina-chinasi anomala la cui attività, a differenza di quella delle tirosina-chinasi normali, è continua e refrattaria ai meccanismi di controllo operati dalla cellula.</a:t>
            </a:r>
          </a:p>
          <a:p>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031"/>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B01C68C-1FB4-40D5-B47B-35A19215BB00}" type="slidenum">
              <a:rPr lang="it-IT" altLang="it-IT" smtClean="0"/>
              <a:pPr eaLnBrk="1" hangingPunct="1">
                <a:spcBef>
                  <a:spcPct val="0"/>
                </a:spcBef>
              </a:pPr>
              <a:t>53</a:t>
            </a:fld>
            <a:endParaRPr lang="it-IT" altLang="it-IT"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031"/>
          <p:cNvSpPr>
            <a:spLocks noGrp="1" noChangeArrowheads="1"/>
          </p:cNvSpPr>
          <p:nvPr>
            <p:ph type="sldNum" sz="quarter" idx="5"/>
          </p:nvPr>
        </p:nvSpPr>
        <p:spPr>
          <a:noFill/>
        </p:spPr>
        <p:txBody>
          <a:bodyPr/>
          <a:lstStyle>
            <a:lvl1pPr defTabSz="954088" eaLnBrk="0" hangingPunct="0">
              <a:spcBef>
                <a:spcPct val="30000"/>
              </a:spcBef>
              <a:defRPr sz="1200">
                <a:solidFill>
                  <a:schemeClr val="tx1"/>
                </a:solidFill>
                <a:latin typeface="Times New Roman" pitchFamily="18" charset="0"/>
              </a:defRPr>
            </a:lvl1pPr>
            <a:lvl2pPr marL="742950" indent="-285750" defTabSz="954088" eaLnBrk="0" hangingPunct="0">
              <a:spcBef>
                <a:spcPct val="30000"/>
              </a:spcBef>
              <a:defRPr sz="1200">
                <a:solidFill>
                  <a:schemeClr val="tx1"/>
                </a:solidFill>
                <a:latin typeface="Times New Roman" pitchFamily="18" charset="0"/>
              </a:defRPr>
            </a:lvl2pPr>
            <a:lvl3pPr marL="1143000" indent="-228600" defTabSz="954088" eaLnBrk="0" hangingPunct="0">
              <a:spcBef>
                <a:spcPct val="30000"/>
              </a:spcBef>
              <a:defRPr sz="1200">
                <a:solidFill>
                  <a:schemeClr val="tx1"/>
                </a:solidFill>
                <a:latin typeface="Times New Roman" pitchFamily="18" charset="0"/>
              </a:defRPr>
            </a:lvl3pPr>
            <a:lvl4pPr marL="1600200" indent="-228600" defTabSz="954088" eaLnBrk="0" hangingPunct="0">
              <a:spcBef>
                <a:spcPct val="30000"/>
              </a:spcBef>
              <a:defRPr sz="1200">
                <a:solidFill>
                  <a:schemeClr val="tx1"/>
                </a:solidFill>
                <a:latin typeface="Times New Roman" pitchFamily="18" charset="0"/>
              </a:defRPr>
            </a:lvl4pPr>
            <a:lvl5pPr marL="2057400" indent="-228600" defTabSz="954088" eaLnBrk="0" hangingPunct="0">
              <a:spcBef>
                <a:spcPct val="30000"/>
              </a:spcBef>
              <a:defRPr sz="1200">
                <a:solidFill>
                  <a:schemeClr val="tx1"/>
                </a:solidFill>
                <a:latin typeface="Times New Roman" pitchFamily="18" charset="0"/>
              </a:defRPr>
            </a:lvl5pPr>
            <a:lvl6pPr marL="2514600" indent="-228600" defTabSz="954088" eaLnBrk="0" fontAlgn="base" hangingPunct="0">
              <a:spcBef>
                <a:spcPct val="30000"/>
              </a:spcBef>
              <a:spcAft>
                <a:spcPct val="0"/>
              </a:spcAft>
              <a:defRPr sz="1200">
                <a:solidFill>
                  <a:schemeClr val="tx1"/>
                </a:solidFill>
                <a:latin typeface="Times New Roman" pitchFamily="18" charset="0"/>
              </a:defRPr>
            </a:lvl6pPr>
            <a:lvl7pPr marL="2971800" indent="-228600" defTabSz="954088" eaLnBrk="0" fontAlgn="base" hangingPunct="0">
              <a:spcBef>
                <a:spcPct val="30000"/>
              </a:spcBef>
              <a:spcAft>
                <a:spcPct val="0"/>
              </a:spcAft>
              <a:defRPr sz="1200">
                <a:solidFill>
                  <a:schemeClr val="tx1"/>
                </a:solidFill>
                <a:latin typeface="Times New Roman" pitchFamily="18" charset="0"/>
              </a:defRPr>
            </a:lvl7pPr>
            <a:lvl8pPr marL="3429000" indent="-228600" defTabSz="954088" eaLnBrk="0" fontAlgn="base" hangingPunct="0">
              <a:spcBef>
                <a:spcPct val="30000"/>
              </a:spcBef>
              <a:spcAft>
                <a:spcPct val="0"/>
              </a:spcAft>
              <a:defRPr sz="1200">
                <a:solidFill>
                  <a:schemeClr val="tx1"/>
                </a:solidFill>
                <a:latin typeface="Times New Roman" pitchFamily="18" charset="0"/>
              </a:defRPr>
            </a:lvl8pPr>
            <a:lvl9pPr marL="3886200" indent="-228600" defTabSz="9540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63EF498-EAE5-44D3-8DD2-83A9972731F2}" type="slidenum">
              <a:rPr lang="it-IT" altLang="it-IT" smtClean="0"/>
              <a:pPr eaLnBrk="1" hangingPunct="1">
                <a:spcBef>
                  <a:spcPct val="0"/>
                </a:spcBef>
              </a:pPr>
              <a:t>54</a:t>
            </a:fld>
            <a:endParaRPr lang="it-IT" altLang="it-IT"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851295-86C3-448C-8A1E-DFF5C76D92C1}" type="slidenum">
              <a:rPr lang="en-US"/>
              <a:pPr>
                <a:defRPr/>
              </a:pPr>
              <a:t>‹N›</a:t>
            </a:fld>
            <a:endParaRPr lang="en-US"/>
          </a:p>
        </p:txBody>
      </p:sp>
    </p:spTree>
    <p:extLst>
      <p:ext uri="{BB962C8B-B14F-4D97-AF65-F5344CB8AC3E}">
        <p14:creationId xmlns:p14="http://schemas.microsoft.com/office/powerpoint/2010/main" val="2027501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9C927E-32D5-481E-9747-026CE0952CAA}" type="slidenum">
              <a:rPr lang="en-US"/>
              <a:pPr>
                <a:defRPr/>
              </a:pPr>
              <a:t>‹N›</a:t>
            </a:fld>
            <a:endParaRPr lang="en-US"/>
          </a:p>
        </p:txBody>
      </p:sp>
    </p:spTree>
    <p:extLst>
      <p:ext uri="{BB962C8B-B14F-4D97-AF65-F5344CB8AC3E}">
        <p14:creationId xmlns:p14="http://schemas.microsoft.com/office/powerpoint/2010/main" val="297320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DECAA-B94A-4CFD-98C2-CDB9F859679A}" type="slidenum">
              <a:rPr lang="en-US"/>
              <a:pPr>
                <a:defRPr/>
              </a:pPr>
              <a:t>‹N›</a:t>
            </a:fld>
            <a:endParaRPr lang="en-US"/>
          </a:p>
        </p:txBody>
      </p:sp>
    </p:spTree>
    <p:extLst>
      <p:ext uri="{BB962C8B-B14F-4D97-AF65-F5344CB8AC3E}">
        <p14:creationId xmlns:p14="http://schemas.microsoft.com/office/powerpoint/2010/main" val="3132712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9DC0BD-80B0-42AA-8F46-309898C9A8B7}" type="slidenum">
              <a:rPr lang="en-US"/>
              <a:pPr>
                <a:defRPr/>
              </a:pPr>
              <a:t>‹N›</a:t>
            </a:fld>
            <a:endParaRPr lang="en-US"/>
          </a:p>
        </p:txBody>
      </p:sp>
    </p:spTree>
    <p:extLst>
      <p:ext uri="{BB962C8B-B14F-4D97-AF65-F5344CB8AC3E}">
        <p14:creationId xmlns:p14="http://schemas.microsoft.com/office/powerpoint/2010/main" val="27889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a:xfrm>
            <a:off x="457200" y="6245225"/>
            <a:ext cx="2133600" cy="476250"/>
          </a:xfrm>
        </p:spPr>
        <p:txBody>
          <a:bodyPr/>
          <a:lstStyle>
            <a:lvl1pPr>
              <a:defRPr/>
            </a:lvl1pPr>
          </a:lstStyle>
          <a:p>
            <a:pPr>
              <a:defRPr/>
            </a:pPr>
            <a:endParaRPr lang="it-IT" altLang="it-IT"/>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pPr>
              <a:defRPr/>
            </a:pPr>
            <a:endParaRPr lang="it-IT" altLang="it-IT"/>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pPr>
              <a:defRPr/>
            </a:pPr>
            <a:fld id="{5B82DCE0-E34A-4321-8A99-B084C49BF55E}" type="slidenum">
              <a:rPr lang="it-IT" altLang="it-IT"/>
              <a:pPr>
                <a:defRPr/>
              </a:pPr>
              <a:t>‹N›</a:t>
            </a:fld>
            <a:endParaRPr lang="it-IT" altLang="it-IT"/>
          </a:p>
        </p:txBody>
      </p:sp>
    </p:spTree>
    <p:extLst>
      <p:ext uri="{BB962C8B-B14F-4D97-AF65-F5344CB8AC3E}">
        <p14:creationId xmlns:p14="http://schemas.microsoft.com/office/powerpoint/2010/main" val="2525813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A3A584-23A6-4B90-BEBB-8FABF378E53D}" type="slidenum">
              <a:rPr lang="en-US"/>
              <a:pPr>
                <a:defRPr/>
              </a:pPr>
              <a:t>‹N›</a:t>
            </a:fld>
            <a:endParaRPr lang="en-US"/>
          </a:p>
        </p:txBody>
      </p:sp>
    </p:spTree>
    <p:extLst>
      <p:ext uri="{BB962C8B-B14F-4D97-AF65-F5344CB8AC3E}">
        <p14:creationId xmlns:p14="http://schemas.microsoft.com/office/powerpoint/2010/main" val="202098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F9DC42-9D3F-4B2F-A075-42D7B4DA9C12}" type="slidenum">
              <a:rPr lang="en-US"/>
              <a:pPr>
                <a:defRPr/>
              </a:pPr>
              <a:t>‹N›</a:t>
            </a:fld>
            <a:endParaRPr lang="en-US"/>
          </a:p>
        </p:txBody>
      </p:sp>
    </p:spTree>
    <p:extLst>
      <p:ext uri="{BB962C8B-B14F-4D97-AF65-F5344CB8AC3E}">
        <p14:creationId xmlns:p14="http://schemas.microsoft.com/office/powerpoint/2010/main" val="240037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8BCBED-A56D-4C65-99EC-4671157BF35B}" type="slidenum">
              <a:rPr lang="en-US"/>
              <a:pPr>
                <a:defRPr/>
              </a:pPr>
              <a:t>‹N›</a:t>
            </a:fld>
            <a:endParaRPr lang="en-US"/>
          </a:p>
        </p:txBody>
      </p:sp>
    </p:spTree>
    <p:extLst>
      <p:ext uri="{BB962C8B-B14F-4D97-AF65-F5344CB8AC3E}">
        <p14:creationId xmlns:p14="http://schemas.microsoft.com/office/powerpoint/2010/main" val="1212572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7F549E-FDC9-44E1-8E4C-E7E4E3678E52}" type="slidenum">
              <a:rPr lang="en-US"/>
              <a:pPr>
                <a:defRPr/>
              </a:pPr>
              <a:t>‹N›</a:t>
            </a:fld>
            <a:endParaRPr lang="en-US"/>
          </a:p>
        </p:txBody>
      </p:sp>
    </p:spTree>
    <p:extLst>
      <p:ext uri="{BB962C8B-B14F-4D97-AF65-F5344CB8AC3E}">
        <p14:creationId xmlns:p14="http://schemas.microsoft.com/office/powerpoint/2010/main" val="398858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24CD67-3405-480D-B135-B18F8950420E}" type="slidenum">
              <a:rPr lang="en-US"/>
              <a:pPr>
                <a:defRPr/>
              </a:pPr>
              <a:t>‹N›</a:t>
            </a:fld>
            <a:endParaRPr lang="en-US"/>
          </a:p>
        </p:txBody>
      </p:sp>
    </p:spTree>
    <p:extLst>
      <p:ext uri="{BB962C8B-B14F-4D97-AF65-F5344CB8AC3E}">
        <p14:creationId xmlns:p14="http://schemas.microsoft.com/office/powerpoint/2010/main" val="420128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9F81D7-AB40-4EDA-8CA2-9D5C1137913F}" type="slidenum">
              <a:rPr lang="en-US"/>
              <a:pPr>
                <a:defRPr/>
              </a:pPr>
              <a:t>‹N›</a:t>
            </a:fld>
            <a:endParaRPr lang="en-US"/>
          </a:p>
        </p:txBody>
      </p:sp>
    </p:spTree>
    <p:extLst>
      <p:ext uri="{BB962C8B-B14F-4D97-AF65-F5344CB8AC3E}">
        <p14:creationId xmlns:p14="http://schemas.microsoft.com/office/powerpoint/2010/main" val="421896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3C8DED-F74F-4F16-976D-E1177EFC086F}" type="slidenum">
              <a:rPr lang="en-US"/>
              <a:pPr>
                <a:defRPr/>
              </a:pPr>
              <a:t>‹N›</a:t>
            </a:fld>
            <a:endParaRPr lang="en-US"/>
          </a:p>
        </p:txBody>
      </p:sp>
    </p:spTree>
    <p:extLst>
      <p:ext uri="{BB962C8B-B14F-4D97-AF65-F5344CB8AC3E}">
        <p14:creationId xmlns:p14="http://schemas.microsoft.com/office/powerpoint/2010/main" val="305335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DFCFEA-F31F-4273-A837-F07C9A29C24F}" type="slidenum">
              <a:rPr lang="en-US"/>
              <a:pPr>
                <a:defRPr/>
              </a:pPr>
              <a:t>‹N›</a:t>
            </a:fld>
            <a:endParaRPr lang="en-US"/>
          </a:p>
        </p:txBody>
      </p:sp>
    </p:spTree>
    <p:extLst>
      <p:ext uri="{BB962C8B-B14F-4D97-AF65-F5344CB8AC3E}">
        <p14:creationId xmlns:p14="http://schemas.microsoft.com/office/powerpoint/2010/main" val="104403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E3DAB383-A599-49C3-9DD1-3BB3536A05E5}"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genecards.weizmann.ac.il/cgi-bin/geneloc/display_map_geneloc.pl?range_type=gc_id&amp;gc_id=GC0XM031047&amp;conti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hyperlink" Target="http://www.atlasophthalmology.com/bin/atlas?id=115343726-1360545&amp;nav=5031"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3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77.png"/></Relationships>
</file>

<file path=ppt/slides/_rels/slide1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it.wikipedia.org/wiki/File:PWS.jpg"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hyperlink" Target="http://it.wikipedia.org/wiki/File:PWS.jpg"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http://www.cusmibio.unimi.it/documenti/lezione_tenchini/mediafiles/l9.jpg" TargetMode="Externa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9.png"/></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uppo 16"/>
          <p:cNvGrpSpPr>
            <a:grpSpLocks/>
          </p:cNvGrpSpPr>
          <p:nvPr/>
        </p:nvGrpSpPr>
        <p:grpSpPr bwMode="auto">
          <a:xfrm>
            <a:off x="119063" y="1179513"/>
            <a:ext cx="3779837" cy="1944687"/>
            <a:chOff x="0" y="1052736"/>
            <a:chExt cx="3456384" cy="1944216"/>
          </a:xfrm>
        </p:grpSpPr>
        <p:sp>
          <p:nvSpPr>
            <p:cNvPr id="2070" name="CasellaDiTesto 4"/>
            <p:cNvSpPr txBox="1">
              <a:spLocks noChangeArrowheads="1"/>
            </p:cNvSpPr>
            <p:nvPr/>
          </p:nvSpPr>
          <p:spPr bwMode="auto">
            <a:xfrm>
              <a:off x="392200" y="1270428"/>
              <a:ext cx="257173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b="1" i="1" u="sng">
                  <a:latin typeface="Arial" pitchFamily="34" charset="0"/>
                </a:rPr>
                <a:t>Mutazioni Genomiche </a:t>
              </a:r>
            </a:p>
            <a:p>
              <a:pPr algn="ctr" eaLnBrk="1" hangingPunct="1">
                <a:spcBef>
                  <a:spcPct val="0"/>
                </a:spcBef>
                <a:buFontTx/>
                <a:buNone/>
              </a:pPr>
              <a:r>
                <a:rPr lang="it-IT" altLang="it-IT" sz="1400">
                  <a:latin typeface="Arial" pitchFamily="34" charset="0"/>
                </a:rPr>
                <a:t>(n° Cromosomi # 46)</a:t>
              </a:r>
            </a:p>
          </p:txBody>
        </p:sp>
        <p:sp>
          <p:nvSpPr>
            <p:cNvPr id="2071" name="CasellaDiTesto 9"/>
            <p:cNvSpPr txBox="1">
              <a:spLocks noChangeArrowheads="1"/>
            </p:cNvSpPr>
            <p:nvPr/>
          </p:nvSpPr>
          <p:spPr bwMode="auto">
            <a:xfrm>
              <a:off x="412051" y="1918500"/>
              <a:ext cx="2458546" cy="92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pPr>
              <a:r>
                <a:rPr lang="it-IT" altLang="it-IT" sz="1800">
                  <a:latin typeface="Arial" pitchFamily="34" charset="0"/>
                </a:rPr>
                <a:t> Cromosomi Autosomici</a:t>
              </a:r>
            </a:p>
            <a:p>
              <a:pPr algn="ctr" eaLnBrk="1" hangingPunct="1">
                <a:spcBef>
                  <a:spcPct val="0"/>
                </a:spcBef>
              </a:pPr>
              <a:r>
                <a:rPr lang="it-IT" altLang="it-IT" sz="1800">
                  <a:latin typeface="Arial" pitchFamily="34" charset="0"/>
                </a:rPr>
                <a:t> Cromosomi Sessuali</a:t>
              </a:r>
            </a:p>
            <a:p>
              <a:pPr algn="ctr" eaLnBrk="1" hangingPunct="1">
                <a:spcBef>
                  <a:spcPct val="0"/>
                </a:spcBef>
                <a:buFontTx/>
                <a:buNone/>
              </a:pPr>
              <a:r>
                <a:rPr lang="it-IT" altLang="it-IT" sz="1800" b="1" i="1">
                  <a:latin typeface="Arial" pitchFamily="34" charset="0"/>
                </a:rPr>
                <a:t>NON EREDITARIE</a:t>
              </a:r>
            </a:p>
          </p:txBody>
        </p:sp>
        <p:sp>
          <p:nvSpPr>
            <p:cNvPr id="11" name="Rettangolo 10"/>
            <p:cNvSpPr/>
            <p:nvPr/>
          </p:nvSpPr>
          <p:spPr>
            <a:xfrm>
              <a:off x="0" y="1052736"/>
              <a:ext cx="3456384" cy="1944216"/>
            </a:xfrm>
            <a:prstGeom prst="rect">
              <a:avLst/>
            </a:prstGeom>
            <a:noFill/>
            <a:ln>
              <a:solidFill>
                <a:srgbClr val="FFC000"/>
              </a:solidFill>
            </a:ln>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2051" name="Gruppo 17"/>
          <p:cNvGrpSpPr>
            <a:grpSpLocks/>
          </p:cNvGrpSpPr>
          <p:nvPr/>
        </p:nvGrpSpPr>
        <p:grpSpPr bwMode="auto">
          <a:xfrm>
            <a:off x="5203825" y="1179513"/>
            <a:ext cx="3894138" cy="1944687"/>
            <a:chOff x="5004048" y="1052736"/>
            <a:chExt cx="3563903" cy="1944216"/>
          </a:xfrm>
        </p:grpSpPr>
        <p:sp>
          <p:nvSpPr>
            <p:cNvPr id="2065" name="CasellaDiTesto 5"/>
            <p:cNvSpPr txBox="1">
              <a:spLocks noChangeArrowheads="1"/>
            </p:cNvSpPr>
            <p:nvPr/>
          </p:nvSpPr>
          <p:spPr bwMode="auto">
            <a:xfrm>
              <a:off x="5136203" y="1340768"/>
              <a:ext cx="3431748" cy="12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i="1" u="sng">
                  <a:latin typeface="Arial" pitchFamily="34" charset="0"/>
                </a:rPr>
                <a:t>Mutazioni Cromosomiche </a:t>
              </a:r>
            </a:p>
            <a:p>
              <a:pPr eaLnBrk="1" hangingPunct="1">
                <a:spcBef>
                  <a:spcPct val="0"/>
                </a:spcBef>
                <a:buFontTx/>
                <a:buNone/>
              </a:pPr>
              <a:r>
                <a:rPr lang="it-IT" altLang="it-IT" sz="1800">
                  <a:latin typeface="Arial" pitchFamily="34" charset="0"/>
                </a:rPr>
                <a:t>(Alterazione Struttura Cromosomi) </a:t>
              </a:r>
            </a:p>
            <a:p>
              <a:pPr eaLnBrk="1" hangingPunct="1">
                <a:spcBef>
                  <a:spcPct val="0"/>
                </a:spcBef>
              </a:pPr>
              <a:r>
                <a:rPr lang="it-IT" altLang="it-IT" sz="1800">
                  <a:latin typeface="Arial" pitchFamily="34" charset="0"/>
                </a:rPr>
                <a:t> Traslocazioni</a:t>
              </a:r>
            </a:p>
            <a:p>
              <a:pPr eaLnBrk="1" hangingPunct="1">
                <a:spcBef>
                  <a:spcPct val="0"/>
                </a:spcBef>
              </a:pPr>
              <a:r>
                <a:rPr lang="it-IT" altLang="it-IT" sz="1800">
                  <a:latin typeface="Arial" pitchFamily="34" charset="0"/>
                </a:rPr>
                <a:t> Delezioni</a:t>
              </a:r>
            </a:p>
          </p:txBody>
        </p:sp>
        <p:sp>
          <p:nvSpPr>
            <p:cNvPr id="2066" name="CasellaDiTesto 12"/>
            <p:cNvSpPr txBox="1">
              <a:spLocks noChangeArrowheads="1"/>
            </p:cNvSpPr>
            <p:nvPr/>
          </p:nvSpPr>
          <p:spPr bwMode="auto">
            <a:xfrm>
              <a:off x="5017217" y="2564904"/>
              <a:ext cx="3482567" cy="36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i="1">
                  <a:latin typeface="Arial" pitchFamily="34" charset="0"/>
                </a:rPr>
                <a:t>EREDITARIE E NON</a:t>
              </a:r>
              <a:r>
                <a:rPr lang="it-IT" altLang="it-IT" sz="1800">
                  <a:latin typeface="Arial" pitchFamily="34" charset="0"/>
                </a:rPr>
                <a:t> </a:t>
              </a:r>
              <a:r>
                <a:rPr lang="it-IT" altLang="it-IT" sz="1800" b="1">
                  <a:latin typeface="Arial" pitchFamily="34" charset="0"/>
                </a:rPr>
                <a:t>EREDITARIE</a:t>
              </a:r>
            </a:p>
          </p:txBody>
        </p:sp>
        <p:sp>
          <p:nvSpPr>
            <p:cNvPr id="12" name="Rettangolo 11"/>
            <p:cNvSpPr/>
            <p:nvPr/>
          </p:nvSpPr>
          <p:spPr>
            <a:xfrm>
              <a:off x="5004048" y="1052736"/>
              <a:ext cx="3456384" cy="1944216"/>
            </a:xfrm>
            <a:prstGeom prst="rect">
              <a:avLst/>
            </a:prstGeom>
            <a:noFill/>
            <a:ln>
              <a:solidFill>
                <a:srgbClr val="FFC000"/>
              </a:solidFill>
            </a:ln>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2052" name="Gruppo 18"/>
          <p:cNvGrpSpPr>
            <a:grpSpLocks/>
          </p:cNvGrpSpPr>
          <p:nvPr/>
        </p:nvGrpSpPr>
        <p:grpSpPr bwMode="auto">
          <a:xfrm>
            <a:off x="2825750" y="127000"/>
            <a:ext cx="3744913" cy="620713"/>
            <a:chOff x="2523580" y="126612"/>
            <a:chExt cx="3456384" cy="620688"/>
          </a:xfrm>
        </p:grpSpPr>
        <p:sp>
          <p:nvSpPr>
            <p:cNvPr id="2061" name="CasellaDiTesto 3"/>
            <p:cNvSpPr txBox="1">
              <a:spLocks noChangeArrowheads="1"/>
            </p:cNvSpPr>
            <p:nvPr/>
          </p:nvSpPr>
          <p:spPr bwMode="auto">
            <a:xfrm>
              <a:off x="2811612" y="188640"/>
              <a:ext cx="2982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b="1">
                  <a:latin typeface="Arial" pitchFamily="34" charset="0"/>
                </a:rPr>
                <a:t>MALATTIE GENETICHE</a:t>
              </a:r>
            </a:p>
          </p:txBody>
        </p:sp>
        <p:sp>
          <p:nvSpPr>
            <p:cNvPr id="15" name="Rettangolo 14"/>
            <p:cNvSpPr/>
            <p:nvPr/>
          </p:nvSpPr>
          <p:spPr>
            <a:xfrm>
              <a:off x="2523580" y="126612"/>
              <a:ext cx="3456384" cy="620688"/>
            </a:xfrm>
            <a:prstGeom prst="rect">
              <a:avLst/>
            </a:prstGeom>
            <a:noFill/>
            <a:ln>
              <a:solidFill>
                <a:srgbClr val="FFC000"/>
              </a:solidFill>
            </a:ln>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2053" name="Gruppo 19"/>
          <p:cNvGrpSpPr>
            <a:grpSpLocks/>
          </p:cNvGrpSpPr>
          <p:nvPr/>
        </p:nvGrpSpPr>
        <p:grpSpPr bwMode="auto">
          <a:xfrm>
            <a:off x="1692275" y="3440113"/>
            <a:ext cx="5903913" cy="3311525"/>
            <a:chOff x="1691680" y="3438064"/>
            <a:chExt cx="5904703" cy="3312368"/>
          </a:xfrm>
        </p:grpSpPr>
        <p:sp>
          <p:nvSpPr>
            <p:cNvPr id="2057" name="CasellaDiTesto 6"/>
            <p:cNvSpPr txBox="1">
              <a:spLocks noChangeArrowheads="1"/>
            </p:cNvSpPr>
            <p:nvPr/>
          </p:nvSpPr>
          <p:spPr bwMode="auto">
            <a:xfrm>
              <a:off x="1852080" y="3538208"/>
              <a:ext cx="5744303" cy="289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i="1" u="sng">
                  <a:latin typeface="Arial" pitchFamily="34" charset="0"/>
                </a:rPr>
                <a:t>Mutazioni Geniche  </a:t>
              </a:r>
            </a:p>
            <a:p>
              <a:pPr eaLnBrk="1" hangingPunct="1">
                <a:spcBef>
                  <a:spcPct val="0"/>
                </a:spcBef>
              </a:pPr>
              <a:r>
                <a:rPr lang="it-IT" altLang="it-IT" sz="1800">
                  <a:latin typeface="Arial" pitchFamily="34" charset="0"/>
                </a:rPr>
                <a:t> Delezioni, Inserzioni, Mutazioni Puntiformi,</a:t>
              </a:r>
            </a:p>
            <a:p>
              <a:pPr eaLnBrk="1" hangingPunct="1">
                <a:spcBef>
                  <a:spcPct val="0"/>
                </a:spcBef>
                <a:buFontTx/>
                <a:buNone/>
              </a:pPr>
              <a:r>
                <a:rPr lang="it-IT" altLang="it-IT" sz="1800">
                  <a:latin typeface="Arial" pitchFamily="34" charset="0"/>
                </a:rPr>
                <a:t>   Espansione di Triplette )  </a:t>
              </a:r>
            </a:p>
            <a:p>
              <a:pPr eaLnBrk="1" hangingPunct="1">
                <a:spcBef>
                  <a:spcPct val="0"/>
                </a:spcBef>
                <a:buFontTx/>
                <a:buNone/>
              </a:pPr>
              <a:endParaRPr lang="it-IT" altLang="it-IT" sz="1800">
                <a:latin typeface="Arial" pitchFamily="34" charset="0"/>
              </a:endParaRPr>
            </a:p>
            <a:p>
              <a:pPr eaLnBrk="1" hangingPunct="1">
                <a:spcBef>
                  <a:spcPct val="0"/>
                </a:spcBef>
                <a:buFontTx/>
                <a:buNone/>
              </a:pPr>
              <a:r>
                <a:rPr lang="it-IT" altLang="it-IT" sz="1800" b="1">
                  <a:latin typeface="Arial" pitchFamily="34" charset="0"/>
                </a:rPr>
                <a:t>Possono essere EREDITATE </a:t>
              </a:r>
              <a:r>
                <a:rPr lang="it-IT" altLang="it-IT" sz="1800">
                  <a:latin typeface="Arial" pitchFamily="34" charset="0"/>
                </a:rPr>
                <a:t> in modo</a:t>
              </a:r>
              <a:r>
                <a:rPr lang="it-IT" altLang="it-IT" sz="1800" b="1">
                  <a:latin typeface="Arial" pitchFamily="34" charset="0"/>
                </a:rPr>
                <a:t> </a:t>
              </a:r>
              <a:r>
                <a:rPr lang="it-IT" altLang="it-IT" sz="1800">
                  <a:latin typeface="Arial" pitchFamily="34" charset="0"/>
                </a:rPr>
                <a:t>:</a:t>
              </a:r>
            </a:p>
            <a:p>
              <a:pPr eaLnBrk="1" hangingPunct="1">
                <a:spcBef>
                  <a:spcPct val="0"/>
                </a:spcBef>
              </a:pPr>
              <a:r>
                <a:rPr lang="it-IT" altLang="it-IT" sz="1800" b="1">
                  <a:latin typeface="Arial" pitchFamily="34" charset="0"/>
                </a:rPr>
                <a:t> MENDELIANO</a:t>
              </a:r>
              <a:r>
                <a:rPr lang="it-IT" altLang="it-IT" sz="1800">
                  <a:latin typeface="Arial" pitchFamily="34" charset="0"/>
                </a:rPr>
                <a:t>: </a:t>
              </a:r>
            </a:p>
            <a:p>
              <a:pPr eaLnBrk="1" hangingPunct="1">
                <a:spcBef>
                  <a:spcPct val="0"/>
                </a:spcBef>
                <a:buFontTx/>
                <a:buNone/>
              </a:pPr>
              <a:r>
                <a:rPr lang="it-IT" altLang="it-IT" sz="1800">
                  <a:latin typeface="Arial" pitchFamily="34" charset="0"/>
                </a:rPr>
                <a:t>singolo gene dominate/recessivo, cromosomi sessuali</a:t>
              </a:r>
            </a:p>
            <a:p>
              <a:pPr eaLnBrk="1" hangingPunct="1">
                <a:spcBef>
                  <a:spcPct val="0"/>
                </a:spcBef>
                <a:buFontTx/>
                <a:buNone/>
              </a:pPr>
              <a:endParaRPr lang="it-IT" altLang="it-IT" sz="1800">
                <a:latin typeface="Arial" pitchFamily="34" charset="0"/>
              </a:endParaRPr>
            </a:p>
            <a:p>
              <a:pPr eaLnBrk="1" hangingPunct="1">
                <a:spcBef>
                  <a:spcPct val="0"/>
                </a:spcBef>
              </a:pPr>
              <a:r>
                <a:rPr lang="it-IT" altLang="it-IT" sz="1800">
                  <a:latin typeface="Arial" pitchFamily="34" charset="0"/>
                </a:rPr>
                <a:t> </a:t>
              </a:r>
              <a:r>
                <a:rPr lang="it-IT" altLang="it-IT" sz="1800" b="1">
                  <a:latin typeface="Arial" pitchFamily="34" charset="0"/>
                </a:rPr>
                <a:t>NON MENDELIANO</a:t>
              </a:r>
              <a:r>
                <a:rPr lang="it-IT" altLang="it-IT" sz="1800">
                  <a:latin typeface="Arial" pitchFamily="34" charset="0"/>
                </a:rPr>
                <a:t>:</a:t>
              </a:r>
            </a:p>
            <a:p>
              <a:pPr eaLnBrk="1" hangingPunct="1">
                <a:spcBef>
                  <a:spcPct val="0"/>
                </a:spcBef>
                <a:buFontTx/>
                <a:buNone/>
              </a:pPr>
              <a:r>
                <a:rPr lang="it-IT" altLang="it-IT" sz="1800">
                  <a:latin typeface="Arial" pitchFamily="34" charset="0"/>
                </a:rPr>
                <a:t>Espansione triplette, mitocondriali</a:t>
              </a:r>
            </a:p>
          </p:txBody>
        </p:sp>
        <p:sp>
          <p:nvSpPr>
            <p:cNvPr id="16" name="Rettangolo 15"/>
            <p:cNvSpPr/>
            <p:nvPr/>
          </p:nvSpPr>
          <p:spPr>
            <a:xfrm>
              <a:off x="1691680" y="3438064"/>
              <a:ext cx="5832688" cy="3312368"/>
            </a:xfrm>
            <a:prstGeom prst="rect">
              <a:avLst/>
            </a:prstGeom>
            <a:noFill/>
            <a:ln>
              <a:solidFill>
                <a:srgbClr val="FFC000"/>
              </a:solidFill>
            </a:ln>
            <a:effectLst>
              <a:glow rad="139700">
                <a:schemeClr val="accent1">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47" name="Freccia curva 46"/>
          <p:cNvSpPr/>
          <p:nvPr/>
        </p:nvSpPr>
        <p:spPr>
          <a:xfrm rot="16200000" flipH="1">
            <a:off x="1765300" y="260351"/>
            <a:ext cx="814387" cy="868362"/>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48" name="Freccia curva 47"/>
          <p:cNvSpPr/>
          <p:nvPr/>
        </p:nvSpPr>
        <p:spPr>
          <a:xfrm rot="5400000">
            <a:off x="6739731" y="219869"/>
            <a:ext cx="814388" cy="869950"/>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tx1"/>
              </a:solidFill>
            </a:endParaRPr>
          </a:p>
        </p:txBody>
      </p:sp>
      <p:sp>
        <p:nvSpPr>
          <p:cNvPr id="49" name="Freccia in giù 48"/>
          <p:cNvSpPr/>
          <p:nvPr/>
        </p:nvSpPr>
        <p:spPr>
          <a:xfrm>
            <a:off x="4383088" y="1103313"/>
            <a:ext cx="484187" cy="208915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95288" y="692150"/>
            <a:ext cx="8353425" cy="3602038"/>
          </a:xfrm>
          <a:prstGeom prst="rect">
            <a:avLst/>
          </a:prstGeom>
          <a:noFill/>
        </p:spPr>
        <p:txBody>
          <a:bodyPr>
            <a:spAutoFit/>
          </a:bodyPr>
          <a:lstStyle/>
          <a:p>
            <a:pPr algn="ctr">
              <a:defRPr/>
            </a:pPr>
            <a:r>
              <a:rPr lang="it-IT" sz="2800" b="1" dirty="0"/>
              <a:t>MUTAZIONI CROMOSOMICHE = cambiamenti che producono un’alterazione visibile dei cromosomi</a:t>
            </a:r>
          </a:p>
          <a:p>
            <a:pPr>
              <a:defRPr/>
            </a:pPr>
            <a:endParaRPr lang="it-IT" sz="2800" b="1" dirty="0"/>
          </a:p>
          <a:p>
            <a:pPr marL="787400" lvl="1" indent="-514350">
              <a:buFont typeface="+mj-lt"/>
              <a:buAutoNum type="arabicPeriod"/>
              <a:defRPr/>
            </a:pPr>
            <a:r>
              <a:rPr lang="it-IT" sz="2800" b="1" dirty="0"/>
              <a:t>alterazioni del numero</a:t>
            </a:r>
          </a:p>
          <a:p>
            <a:pPr marL="273050" lvl="1">
              <a:defRPr/>
            </a:pPr>
            <a:r>
              <a:rPr lang="it-IT" b="1" dirty="0" smtClean="0"/>
              <a:t>	(</a:t>
            </a:r>
            <a:r>
              <a:rPr lang="it-IT" b="1" dirty="0"/>
              <a:t>poliploidie, monosomie, trisomie)</a:t>
            </a:r>
          </a:p>
          <a:p>
            <a:pPr marL="730250" lvl="1" indent="-457200">
              <a:buFont typeface="+mj-lt"/>
              <a:buAutoNum type="arabicPeriod"/>
              <a:defRPr/>
            </a:pPr>
            <a:endParaRPr lang="it-IT" b="1" dirty="0"/>
          </a:p>
          <a:p>
            <a:pPr marL="273050" lvl="1">
              <a:defRPr/>
            </a:pPr>
            <a:r>
              <a:rPr lang="it-IT" sz="2800" b="1" dirty="0" smtClean="0"/>
              <a:t>2. alterazioni </a:t>
            </a:r>
            <a:r>
              <a:rPr lang="it-IT" sz="2800" b="1" dirty="0"/>
              <a:t>della struttura </a:t>
            </a:r>
          </a:p>
          <a:p>
            <a:pPr marL="450850" lvl="1">
              <a:defRPr/>
            </a:pPr>
            <a:r>
              <a:rPr lang="it-IT" b="1" dirty="0" smtClean="0"/>
              <a:t>	(</a:t>
            </a:r>
            <a:r>
              <a:rPr lang="it-IT" b="1" dirty="0"/>
              <a:t>inversioni, delezioni, duplicazioni, traslocazioni)</a:t>
            </a:r>
            <a:endParaRPr lang="it-IT" sz="2800" b="1" dirty="0"/>
          </a:p>
        </p:txBody>
      </p:sp>
    </p:spTree>
    <p:extLst>
      <p:ext uri="{BB962C8B-B14F-4D97-AF65-F5344CB8AC3E}">
        <p14:creationId xmlns:p14="http://schemas.microsoft.com/office/powerpoint/2010/main" val="26670563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MUTAZIONI CFTR</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02442445"/>
              </p:ext>
            </p:extLst>
          </p:nvPr>
        </p:nvGraphicFramePr>
        <p:xfrm>
          <a:off x="1835696" y="1844824"/>
          <a:ext cx="5400599" cy="4053840"/>
        </p:xfrm>
        <a:graphic>
          <a:graphicData uri="http://schemas.openxmlformats.org/drawingml/2006/table">
            <a:tbl>
              <a:tblPr/>
              <a:tblGrid>
                <a:gridCol w="2878088">
                  <a:extLst>
                    <a:ext uri="{9D8B030D-6E8A-4147-A177-3AD203B41FA5}">
                      <a16:colId xmlns:a16="http://schemas.microsoft.com/office/drawing/2014/main" val="20000"/>
                    </a:ext>
                  </a:extLst>
                </a:gridCol>
                <a:gridCol w="2522511">
                  <a:extLst>
                    <a:ext uri="{9D8B030D-6E8A-4147-A177-3AD203B41FA5}">
                      <a16:colId xmlns:a16="http://schemas.microsoft.com/office/drawing/2014/main" val="20001"/>
                    </a:ext>
                  </a:extLst>
                </a:gridCol>
              </a:tblGrid>
              <a:tr h="0">
                <a:tc>
                  <a:txBody>
                    <a:bodyPr/>
                    <a:lstStyle/>
                    <a:p>
                      <a:r>
                        <a:rPr lang="it-IT" sz="2800" dirty="0"/>
                        <a:t>Mutazione</a:t>
                      </a:r>
                    </a:p>
                  </a:txBody>
                  <a:tcPr anchor="ctr">
                    <a:lnL>
                      <a:noFill/>
                    </a:lnL>
                    <a:lnR>
                      <a:noFill/>
                    </a:lnR>
                    <a:lnT>
                      <a:noFill/>
                    </a:lnT>
                    <a:lnB>
                      <a:noFill/>
                    </a:lnB>
                  </a:tcPr>
                </a:tc>
                <a:tc>
                  <a:txBody>
                    <a:bodyPr/>
                    <a:lstStyle/>
                    <a:p>
                      <a:r>
                        <a:rPr lang="it-IT" sz="2800" dirty="0" smtClean="0"/>
                        <a:t>Frequenza </a:t>
                      </a:r>
                      <a:r>
                        <a:rPr lang="it-IT" sz="2800" dirty="0"/>
                        <a:t/>
                      </a:r>
                      <a:br>
                        <a:rPr lang="it-IT" sz="2800" dirty="0"/>
                      </a:br>
                      <a:r>
                        <a:rPr lang="it-IT" sz="2800" dirty="0"/>
                        <a:t>nel </a:t>
                      </a:r>
                      <a:r>
                        <a:rPr lang="it-IT" sz="2800" dirty="0" smtClean="0"/>
                        <a:t>mondo</a:t>
                      </a:r>
                      <a:endParaRPr lang="it-IT" sz="2800" dirty="0"/>
                    </a:p>
                  </a:txBody>
                  <a:tcPr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el-GR" sz="2800"/>
                        <a:t>Δ</a:t>
                      </a:r>
                      <a:r>
                        <a:rPr lang="it-IT" sz="2800"/>
                        <a:t>F508</a:t>
                      </a:r>
                    </a:p>
                  </a:txBody>
                  <a:tcPr anchor="ctr">
                    <a:lnL>
                      <a:noFill/>
                    </a:lnL>
                    <a:lnR>
                      <a:noFill/>
                    </a:lnR>
                    <a:lnT>
                      <a:noFill/>
                    </a:lnT>
                    <a:lnB>
                      <a:noFill/>
                    </a:lnB>
                  </a:tcPr>
                </a:tc>
                <a:tc>
                  <a:txBody>
                    <a:bodyPr/>
                    <a:lstStyle/>
                    <a:p>
                      <a:r>
                        <a:rPr lang="it-IT" sz="2800" dirty="0"/>
                        <a:t>66%–70</a:t>
                      </a:r>
                      <a:r>
                        <a:rPr lang="it-IT" sz="2800" dirty="0" smtClean="0"/>
                        <a:t>%</a:t>
                      </a:r>
                      <a:endParaRPr lang="it-IT" sz="2800" dirty="0"/>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it-IT" sz="2800" dirty="0"/>
                        <a:t>G542X</a:t>
                      </a:r>
                    </a:p>
                  </a:txBody>
                  <a:tcPr anchor="ctr">
                    <a:lnL>
                      <a:noFill/>
                    </a:lnL>
                    <a:lnR>
                      <a:noFill/>
                    </a:lnR>
                    <a:lnT>
                      <a:noFill/>
                    </a:lnT>
                    <a:lnB>
                      <a:noFill/>
                    </a:lnB>
                  </a:tcPr>
                </a:tc>
                <a:tc>
                  <a:txBody>
                    <a:bodyPr/>
                    <a:lstStyle/>
                    <a:p>
                      <a:r>
                        <a:rPr lang="it-IT" sz="2800"/>
                        <a:t>2,4%</a:t>
                      </a:r>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it-IT" sz="2800"/>
                        <a:t>G551D</a:t>
                      </a:r>
                    </a:p>
                  </a:txBody>
                  <a:tcPr anchor="ctr">
                    <a:lnL>
                      <a:noFill/>
                    </a:lnL>
                    <a:lnR>
                      <a:noFill/>
                    </a:lnR>
                    <a:lnT>
                      <a:noFill/>
                    </a:lnT>
                    <a:lnB>
                      <a:noFill/>
                    </a:lnB>
                  </a:tcPr>
                </a:tc>
                <a:tc>
                  <a:txBody>
                    <a:bodyPr/>
                    <a:lstStyle/>
                    <a:p>
                      <a:r>
                        <a:rPr lang="it-IT" sz="2800"/>
                        <a:t>1,6%</a:t>
                      </a:r>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it-IT" sz="2800"/>
                        <a:t>N1303K</a:t>
                      </a:r>
                    </a:p>
                  </a:txBody>
                  <a:tcPr anchor="ctr">
                    <a:lnL>
                      <a:noFill/>
                    </a:lnL>
                    <a:lnR>
                      <a:noFill/>
                    </a:lnR>
                    <a:lnT>
                      <a:noFill/>
                    </a:lnT>
                    <a:lnB>
                      <a:noFill/>
                    </a:lnB>
                  </a:tcPr>
                </a:tc>
                <a:tc>
                  <a:txBody>
                    <a:bodyPr/>
                    <a:lstStyle/>
                    <a:p>
                      <a:r>
                        <a:rPr lang="it-IT" sz="2800"/>
                        <a:t>1,3%</a:t>
                      </a:r>
                    </a:p>
                  </a:txBody>
                  <a:tcPr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it-IT" sz="2800" dirty="0"/>
                        <a:t>W1282X</a:t>
                      </a:r>
                    </a:p>
                  </a:txBody>
                  <a:tcPr anchor="ctr">
                    <a:lnL>
                      <a:noFill/>
                    </a:lnL>
                    <a:lnR>
                      <a:noFill/>
                    </a:lnR>
                    <a:lnT>
                      <a:noFill/>
                    </a:lnT>
                    <a:lnB>
                      <a:noFill/>
                    </a:lnB>
                  </a:tcPr>
                </a:tc>
                <a:tc>
                  <a:txBody>
                    <a:bodyPr/>
                    <a:lstStyle/>
                    <a:p>
                      <a:r>
                        <a:rPr lang="it-IT" sz="2800"/>
                        <a:t>1,2%</a:t>
                      </a:r>
                    </a:p>
                  </a:txBody>
                  <a:tcPr anchor="ctr">
                    <a:lnL>
                      <a:noFill/>
                    </a:lnL>
                    <a:lnR>
                      <a:noFill/>
                    </a:lnR>
                    <a:lnT>
                      <a:noFill/>
                    </a:lnT>
                    <a:lnB>
                      <a:noFill/>
                    </a:lnB>
                  </a:tcPr>
                </a:tc>
                <a:extLst>
                  <a:ext uri="{0D108BD9-81ED-4DB2-BD59-A6C34878D82A}">
                    <a16:rowId xmlns:a16="http://schemas.microsoft.com/office/drawing/2014/main" val="10005"/>
                  </a:ext>
                </a:extLst>
              </a:tr>
              <a:tr h="0">
                <a:tc>
                  <a:txBody>
                    <a:bodyPr/>
                    <a:lstStyle/>
                    <a:p>
                      <a:r>
                        <a:rPr lang="it-IT" sz="2800"/>
                        <a:t>Tutti gli altri</a:t>
                      </a:r>
                    </a:p>
                  </a:txBody>
                  <a:tcPr anchor="ctr">
                    <a:lnL>
                      <a:noFill/>
                    </a:lnL>
                    <a:lnR>
                      <a:noFill/>
                    </a:lnR>
                    <a:lnT>
                      <a:noFill/>
                    </a:lnT>
                    <a:lnB>
                      <a:noFill/>
                    </a:lnB>
                  </a:tcPr>
                </a:tc>
                <a:tc>
                  <a:txBody>
                    <a:bodyPr/>
                    <a:lstStyle/>
                    <a:p>
                      <a:r>
                        <a:rPr lang="it-IT" sz="2800" dirty="0"/>
                        <a:t>27,5%</a:t>
                      </a:r>
                    </a:p>
                  </a:txBody>
                  <a:tcPr anchor="ctr">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37144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33388" y="53975"/>
            <a:ext cx="8459787" cy="1143000"/>
          </a:xfrm>
        </p:spPr>
        <p:txBody>
          <a:bodyPr/>
          <a:lstStyle/>
          <a:p>
            <a:r>
              <a:rPr lang="it-IT" altLang="it-IT" sz="2400" b="1" dirty="0">
                <a:solidFill>
                  <a:srgbClr val="FF0000"/>
                </a:solidFill>
                <a:latin typeface="Tahoma" pitchFamily="34" charset="0"/>
              </a:rPr>
              <a:t>Regole generali per malattie autosomiche recessive</a:t>
            </a:r>
          </a:p>
        </p:txBody>
      </p:sp>
      <p:sp>
        <p:nvSpPr>
          <p:cNvPr id="128003" name="Rectangle 3"/>
          <p:cNvSpPr>
            <a:spLocks noGrp="1" noChangeArrowheads="1"/>
          </p:cNvSpPr>
          <p:nvPr>
            <p:ph type="body" idx="1"/>
          </p:nvPr>
        </p:nvSpPr>
        <p:spPr>
          <a:xfrm>
            <a:off x="468313" y="1124744"/>
            <a:ext cx="8081962" cy="5337447"/>
          </a:xfrm>
        </p:spPr>
        <p:txBody>
          <a:bodyPr/>
          <a:lstStyle/>
          <a:p>
            <a:pPr>
              <a:lnSpc>
                <a:spcPct val="80000"/>
              </a:lnSpc>
            </a:pPr>
            <a:r>
              <a:rPr lang="it-IT" altLang="it-IT" sz="2000" dirty="0">
                <a:latin typeface="Arial" panose="020B0604020202020204" pitchFamily="34" charset="0"/>
                <a:cs typeface="Arial" panose="020B0604020202020204" pitchFamily="34" charset="0"/>
              </a:rPr>
              <a:t>Gli eterozigoti sono normali come aspetto fenotipico, </a:t>
            </a:r>
            <a:r>
              <a:rPr lang="it-IT" altLang="it-IT" sz="2000" dirty="0" smtClean="0">
                <a:latin typeface="Arial" panose="020B0604020202020204" pitchFamily="34" charset="0"/>
                <a:cs typeface="Arial" panose="020B0604020202020204" pitchFamily="34" charset="0"/>
              </a:rPr>
              <a:t>ma sono </a:t>
            </a:r>
            <a:r>
              <a:rPr lang="it-IT" altLang="it-IT" sz="2000" dirty="0">
                <a:latin typeface="Arial" panose="020B0604020202020204" pitchFamily="34" charset="0"/>
                <a:cs typeface="Arial" panose="020B0604020202020204" pitchFamily="34" charset="0"/>
              </a:rPr>
              <a:t>portatori del carattere </a:t>
            </a:r>
            <a:r>
              <a:rPr lang="it-IT" altLang="it-IT" sz="2000" dirty="0" err="1" smtClean="0">
                <a:latin typeface="Arial" panose="020B0604020202020204" pitchFamily="34" charset="0"/>
                <a:cs typeface="Arial" panose="020B0604020202020204" pitchFamily="34" charset="0"/>
              </a:rPr>
              <a:t>abnormale</a:t>
            </a:r>
            <a:endParaRPr lang="it-IT" altLang="it-IT" sz="2000" dirty="0">
              <a:latin typeface="Arial" panose="020B0604020202020204" pitchFamily="34" charset="0"/>
              <a:cs typeface="Arial" panose="020B0604020202020204" pitchFamily="34" charset="0"/>
            </a:endParaRPr>
          </a:p>
          <a:p>
            <a:pPr>
              <a:lnSpc>
                <a:spcPct val="80000"/>
              </a:lnSpc>
              <a:buFontTx/>
              <a:buNone/>
            </a:pPr>
            <a:endParaRPr lang="it-IT" altLang="it-IT" sz="2000" dirty="0">
              <a:latin typeface="Arial" panose="020B0604020202020204" pitchFamily="34" charset="0"/>
              <a:cs typeface="Arial" panose="020B0604020202020204" pitchFamily="34" charset="0"/>
            </a:endParaRPr>
          </a:p>
          <a:p>
            <a:pPr>
              <a:lnSpc>
                <a:spcPct val="80000"/>
              </a:lnSpc>
            </a:pPr>
            <a:r>
              <a:rPr lang="it-IT" altLang="it-IT" sz="2000" dirty="0">
                <a:latin typeface="Arial" panose="020B0604020202020204" pitchFamily="34" charset="0"/>
                <a:cs typeface="Arial" panose="020B0604020202020204" pitchFamily="34" charset="0"/>
              </a:rPr>
              <a:t>Quando un individuo affetto nasce da genitori normali, si deve ritenere che entrambi i genitori siano eterozigoti e che, con media statistica ¼ della prole risulterà affetta, ½ portatrice e ¼ normale</a:t>
            </a:r>
          </a:p>
          <a:p>
            <a:pPr>
              <a:lnSpc>
                <a:spcPct val="80000"/>
              </a:lnSpc>
              <a:buFontTx/>
              <a:buNone/>
            </a:pPr>
            <a:endParaRPr lang="it-IT" altLang="it-IT" sz="2000" dirty="0">
              <a:latin typeface="Arial" panose="020B0604020202020204" pitchFamily="34" charset="0"/>
              <a:cs typeface="Arial" panose="020B0604020202020204" pitchFamily="34" charset="0"/>
            </a:endParaRPr>
          </a:p>
          <a:p>
            <a:pPr>
              <a:lnSpc>
                <a:spcPct val="80000"/>
              </a:lnSpc>
            </a:pPr>
            <a:r>
              <a:rPr lang="it-IT" altLang="it-IT" sz="2000" dirty="0">
                <a:latin typeface="Arial" panose="020B0604020202020204" pitchFamily="34" charset="0"/>
                <a:cs typeface="Arial" panose="020B0604020202020204" pitchFamily="34" charset="0"/>
              </a:rPr>
              <a:t>Quando un individuo affetto contrae matrimonio con una persona </a:t>
            </a:r>
            <a:r>
              <a:rPr lang="it-IT" altLang="it-IT" sz="2000" dirty="0" err="1">
                <a:latin typeface="Arial" panose="020B0604020202020204" pitchFamily="34" charset="0"/>
                <a:cs typeface="Arial" panose="020B0604020202020204" pitchFamily="34" charset="0"/>
              </a:rPr>
              <a:t>genotipicamente</a:t>
            </a:r>
            <a:r>
              <a:rPr lang="it-IT" altLang="it-IT" sz="2000" dirty="0">
                <a:latin typeface="Arial" panose="020B0604020202020204" pitchFamily="34" charset="0"/>
                <a:cs typeface="Arial" panose="020B0604020202020204" pitchFamily="34" charset="0"/>
              </a:rPr>
              <a:t> normale, la prole sarà </a:t>
            </a:r>
            <a:r>
              <a:rPr lang="it-IT" altLang="it-IT" sz="2000" dirty="0" err="1">
                <a:latin typeface="Arial" panose="020B0604020202020204" pitchFamily="34" charset="0"/>
                <a:cs typeface="Arial" panose="020B0604020202020204" pitchFamily="34" charset="0"/>
              </a:rPr>
              <a:t>genotipicamente</a:t>
            </a:r>
            <a:r>
              <a:rPr lang="it-IT" altLang="it-IT" sz="2000" dirty="0">
                <a:latin typeface="Arial" panose="020B0604020202020204" pitchFamily="34" charset="0"/>
                <a:cs typeface="Arial" panose="020B0604020202020204" pitchFamily="34" charset="0"/>
              </a:rPr>
              <a:t> eterozigote e </a:t>
            </a:r>
            <a:r>
              <a:rPr lang="it-IT" altLang="it-IT" sz="2000" dirty="0" err="1">
                <a:latin typeface="Arial" panose="020B0604020202020204" pitchFamily="34" charset="0"/>
                <a:cs typeface="Arial" panose="020B0604020202020204" pitchFamily="34" charset="0"/>
              </a:rPr>
              <a:t>fenotipicamente</a:t>
            </a:r>
            <a:r>
              <a:rPr lang="it-IT" altLang="it-IT" sz="2000" dirty="0">
                <a:latin typeface="Arial" panose="020B0604020202020204" pitchFamily="34" charset="0"/>
                <a:cs typeface="Arial" panose="020B0604020202020204" pitchFamily="34" charset="0"/>
              </a:rPr>
              <a:t> normale</a:t>
            </a:r>
          </a:p>
          <a:p>
            <a:pPr>
              <a:lnSpc>
                <a:spcPct val="80000"/>
              </a:lnSpc>
              <a:buFontTx/>
              <a:buNone/>
            </a:pPr>
            <a:endParaRPr lang="it-IT" altLang="it-IT" sz="2000" dirty="0">
              <a:latin typeface="Arial" panose="020B0604020202020204" pitchFamily="34" charset="0"/>
              <a:cs typeface="Arial" panose="020B0604020202020204" pitchFamily="34" charset="0"/>
            </a:endParaRPr>
          </a:p>
          <a:p>
            <a:pPr>
              <a:lnSpc>
                <a:spcPct val="80000"/>
              </a:lnSpc>
            </a:pPr>
            <a:r>
              <a:rPr lang="it-IT" altLang="it-IT" sz="2000" dirty="0">
                <a:latin typeface="Arial" panose="020B0604020202020204" pitchFamily="34" charset="0"/>
                <a:cs typeface="Arial" panose="020B0604020202020204" pitchFamily="34" charset="0"/>
              </a:rPr>
              <a:t>Quando contraggono matrimonio due individui ammalati, tutta la prole risulterà affetta</a:t>
            </a:r>
          </a:p>
          <a:p>
            <a:pPr>
              <a:lnSpc>
                <a:spcPct val="80000"/>
              </a:lnSpc>
              <a:buFontTx/>
              <a:buNone/>
            </a:pPr>
            <a:endParaRPr lang="it-IT" altLang="it-IT" sz="2000" dirty="0">
              <a:latin typeface="Arial" panose="020B0604020202020204" pitchFamily="34" charset="0"/>
              <a:cs typeface="Arial" panose="020B0604020202020204" pitchFamily="34" charset="0"/>
            </a:endParaRPr>
          </a:p>
          <a:p>
            <a:pPr>
              <a:lnSpc>
                <a:spcPct val="80000"/>
              </a:lnSpc>
            </a:pPr>
            <a:r>
              <a:rPr lang="it-IT" altLang="it-IT" sz="2000" dirty="0">
                <a:latin typeface="Arial" panose="020B0604020202020204" pitchFamily="34" charset="0"/>
                <a:cs typeface="Arial" panose="020B0604020202020204" pitchFamily="34" charset="0"/>
              </a:rPr>
              <a:t>La malattia colpisce indifferentemente maschi e femmine</a:t>
            </a:r>
          </a:p>
          <a:p>
            <a:pPr>
              <a:lnSpc>
                <a:spcPct val="80000"/>
              </a:lnSpc>
              <a:buFontTx/>
              <a:buNone/>
            </a:pPr>
            <a:endParaRPr lang="it-IT" altLang="it-IT" sz="2000" dirty="0">
              <a:latin typeface="Arial" panose="020B0604020202020204" pitchFamily="34" charset="0"/>
              <a:cs typeface="Arial" panose="020B0604020202020204" pitchFamily="34" charset="0"/>
            </a:endParaRPr>
          </a:p>
          <a:p>
            <a:pPr>
              <a:lnSpc>
                <a:spcPct val="80000"/>
              </a:lnSpc>
            </a:pPr>
            <a:r>
              <a:rPr lang="it-IT" altLang="it-IT" sz="2000" dirty="0">
                <a:latin typeface="Arial" panose="020B0604020202020204" pitchFamily="34" charset="0"/>
                <a:cs typeface="Arial" panose="020B0604020202020204" pitchFamily="34" charset="0"/>
              </a:rPr>
              <a:t>Il rischio di ricorrenza nelle generazioni successive è basso, a meno che non si verifichino particolari circostanze che favoriscono l’unione tra due eterozigoti (consanguineità, alta frequenza del gene)</a:t>
            </a:r>
          </a:p>
        </p:txBody>
      </p:sp>
    </p:spTree>
    <p:extLst>
      <p:ext uri="{BB962C8B-B14F-4D97-AF65-F5344CB8AC3E}">
        <p14:creationId xmlns:p14="http://schemas.microsoft.com/office/powerpoint/2010/main" val="4606989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autos re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838200" y="212725"/>
            <a:ext cx="7696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AutoNum type="arabicPeriod" startAt="3"/>
            </a:pPr>
            <a:r>
              <a:rPr lang="it-IT" altLang="it-IT" sz="2000" b="1" u="sng">
                <a:solidFill>
                  <a:srgbClr val="FF0000"/>
                </a:solidFill>
                <a:latin typeface="Comic Sans MS" pitchFamily="66" charset="0"/>
              </a:rPr>
              <a:t>EREDITA’ MENDELIANA RECESSIVA LEGATA ALL’X</a:t>
            </a:r>
          </a:p>
          <a:p>
            <a:pPr eaLnBrk="1" hangingPunct="1">
              <a:spcBef>
                <a:spcPct val="0"/>
              </a:spcBef>
              <a:buFontTx/>
              <a:buAutoNum type="arabicPeriod" startAt="3"/>
            </a:pPr>
            <a:endParaRPr lang="it-IT" altLang="it-IT" sz="2000" b="1" u="sng">
              <a:solidFill>
                <a:srgbClr val="FF0000"/>
              </a:solidFill>
              <a:latin typeface="Comic Sans MS" pitchFamily="66" charset="0"/>
            </a:endParaRPr>
          </a:p>
          <a:p>
            <a:pPr eaLnBrk="1" hangingPunct="1">
              <a:spcBef>
                <a:spcPct val="0"/>
              </a:spcBef>
              <a:buFontTx/>
              <a:buNone/>
            </a:pPr>
            <a:r>
              <a:rPr lang="it-IT" altLang="it-IT" sz="2000">
                <a:solidFill>
                  <a:schemeClr val="accent2"/>
                </a:solidFill>
                <a:latin typeface="Comic Sans MS" pitchFamily="66" charset="0"/>
              </a:rPr>
              <a:t>	</a:t>
            </a:r>
            <a:r>
              <a:rPr lang="it-IT" altLang="it-IT" sz="2000">
                <a:latin typeface="Comic Sans MS" pitchFamily="66" charset="0"/>
              </a:rPr>
              <a:t>Colpisce quasi esclusivamente i maschi e si osserva una differente incidenza del fenotipo nei maschi e nelle femmine       </a:t>
            </a:r>
            <a:endParaRPr lang="en-GB" altLang="it-IT" sz="2000">
              <a:latin typeface="Comic Sans MS" pitchFamily="66" charset="0"/>
            </a:endParaRPr>
          </a:p>
        </p:txBody>
      </p:sp>
      <p:pic>
        <p:nvPicPr>
          <p:cNvPr id="196610"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943099"/>
            <a:ext cx="6553200" cy="4914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67544" y="0"/>
            <a:ext cx="8229600" cy="764704"/>
          </a:xfrm>
        </p:spPr>
        <p:txBody>
          <a:bodyPr lIns="82918" tIns="41460" rIns="82918" bIns="41460"/>
          <a:lstStyle/>
          <a:p>
            <a:pPr eaLnBrk="1" hangingPunct="1">
              <a:defRPr/>
            </a:pPr>
            <a:r>
              <a:rPr lang="it-IT" sz="3400" b="1" dirty="0" smtClean="0">
                <a:solidFill>
                  <a:schemeClr val="accent2"/>
                </a:solidFill>
                <a:latin typeface="+mn-lt"/>
              </a:rPr>
              <a:t>EREDITA’ X-LINKED RECESSIVA</a:t>
            </a:r>
          </a:p>
        </p:txBody>
      </p:sp>
      <p:sp>
        <p:nvSpPr>
          <p:cNvPr id="97283" name="Rectangle 3"/>
          <p:cNvSpPr>
            <a:spLocks noGrp="1" noChangeArrowheads="1"/>
          </p:cNvSpPr>
          <p:nvPr>
            <p:ph type="body" idx="1"/>
          </p:nvPr>
        </p:nvSpPr>
        <p:spPr>
          <a:xfrm>
            <a:off x="251520" y="692696"/>
            <a:ext cx="8640762" cy="2880320"/>
          </a:xfrm>
        </p:spPr>
        <p:txBody>
          <a:bodyPr lIns="82918" tIns="41460" rIns="82918" bIns="41460"/>
          <a:lstStyle/>
          <a:p>
            <a:pPr eaLnBrk="1" hangingPunct="1">
              <a:lnSpc>
                <a:spcPct val="90000"/>
              </a:lnSpc>
              <a:buFont typeface="Wingdings" pitchFamily="2" charset="2"/>
              <a:buChar char="Ø"/>
            </a:pPr>
            <a:r>
              <a:rPr lang="it-IT" altLang="it-IT" sz="2400" dirty="0" smtClean="0"/>
              <a:t>I maschi affetti sono più numerosi delle femmine affette</a:t>
            </a:r>
          </a:p>
          <a:p>
            <a:pPr eaLnBrk="1" hangingPunct="1">
              <a:lnSpc>
                <a:spcPct val="90000"/>
              </a:lnSpc>
              <a:buFont typeface="Wingdings" pitchFamily="2" charset="2"/>
              <a:buChar char="Ø"/>
            </a:pPr>
            <a:r>
              <a:rPr lang="it-IT" altLang="it-IT" sz="2400" dirty="0" smtClean="0"/>
              <a:t>Le femmine eterozigoti sono portatrici ma non sono affette</a:t>
            </a:r>
          </a:p>
          <a:p>
            <a:pPr eaLnBrk="1" hangingPunct="1">
              <a:lnSpc>
                <a:spcPct val="90000"/>
              </a:lnSpc>
              <a:buFont typeface="Wingdings" pitchFamily="2" charset="2"/>
              <a:buChar char="Ø"/>
            </a:pPr>
            <a:r>
              <a:rPr lang="it-IT" altLang="it-IT" sz="2400" dirty="0" smtClean="0"/>
              <a:t>I figli affetti nascono da femmine eterozigoti</a:t>
            </a:r>
          </a:p>
          <a:p>
            <a:pPr eaLnBrk="1" hangingPunct="1">
              <a:lnSpc>
                <a:spcPct val="90000"/>
              </a:lnSpc>
              <a:buFont typeface="Wingdings" pitchFamily="2" charset="2"/>
              <a:buChar char="Ø"/>
            </a:pPr>
            <a:r>
              <a:rPr lang="it-IT" altLang="it-IT" sz="2400" dirty="0" smtClean="0"/>
              <a:t>I maschi affetti trasmettono l’allele alterato a tutte le figlie femmine le quali hanno il 50% di probabilità di trasmetterlo ai loro figli maschi</a:t>
            </a:r>
          </a:p>
          <a:p>
            <a:pPr eaLnBrk="1" hangingPunct="1">
              <a:lnSpc>
                <a:spcPct val="90000"/>
              </a:lnSpc>
              <a:buFont typeface="Wingdings" pitchFamily="2" charset="2"/>
              <a:buChar char="Ø"/>
            </a:pPr>
            <a:r>
              <a:rPr lang="it-IT" altLang="it-IT" sz="2400" dirty="0" smtClean="0"/>
              <a:t>Non c’è mai trasmissione della malattia da padre a figlio maschio</a:t>
            </a:r>
          </a:p>
          <a:p>
            <a:pPr eaLnBrk="1" hangingPunct="1">
              <a:lnSpc>
                <a:spcPct val="90000"/>
              </a:lnSpc>
            </a:pPr>
            <a:endParaRPr lang="it-IT" altLang="it-IT" sz="2400" dirty="0" smtClean="0"/>
          </a:p>
        </p:txBody>
      </p:sp>
      <p:pic>
        <p:nvPicPr>
          <p:cNvPr id="198658" name="Picture 2" descr="Risultati immagini per albero genealogico X linked recess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501008"/>
            <a:ext cx="5715000" cy="2562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txBox="1">
            <a:spLocks noChangeArrowheads="1"/>
          </p:cNvSpPr>
          <p:nvPr/>
        </p:nvSpPr>
        <p:spPr bwMode="auto">
          <a:xfrm>
            <a:off x="457200" y="274638"/>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b="1">
                <a:latin typeface="Tahoma" pitchFamily="34" charset="0"/>
              </a:rPr>
              <a:t>Principali malattie recessive </a:t>
            </a:r>
          </a:p>
          <a:p>
            <a:pPr algn="ctr">
              <a:spcBef>
                <a:spcPct val="0"/>
              </a:spcBef>
              <a:buFontTx/>
              <a:buNone/>
            </a:pPr>
            <a:r>
              <a:rPr lang="it-IT" altLang="it-IT" b="1">
                <a:latin typeface="Tahoma" pitchFamily="34" charset="0"/>
              </a:rPr>
              <a:t>legate all’X</a:t>
            </a:r>
          </a:p>
        </p:txBody>
      </p:sp>
      <p:sp>
        <p:nvSpPr>
          <p:cNvPr id="100355" name="Text Box 4"/>
          <p:cNvSpPr txBox="1">
            <a:spLocks noChangeArrowheads="1"/>
          </p:cNvSpPr>
          <p:nvPr/>
        </p:nvSpPr>
        <p:spPr bwMode="auto">
          <a:xfrm>
            <a:off x="323850" y="1944688"/>
            <a:ext cx="860425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dirty="0">
                <a:latin typeface="Tahoma" pitchFamily="34" charset="0"/>
              </a:rPr>
              <a:t>MALATTIA                              Frequenza per 10.000 maschi</a:t>
            </a:r>
          </a:p>
          <a:p>
            <a:pPr eaLnBrk="1" hangingPunct="1">
              <a:spcBef>
                <a:spcPct val="0"/>
              </a:spcBef>
              <a:buFontTx/>
              <a:buNone/>
            </a:pPr>
            <a:endParaRPr lang="it-IT" altLang="it-IT" sz="2400" dirty="0">
              <a:latin typeface="Tahoma" pitchFamily="34" charset="0"/>
            </a:endParaRPr>
          </a:p>
          <a:p>
            <a:pPr eaLnBrk="1" hangingPunct="1">
              <a:spcBef>
                <a:spcPct val="0"/>
              </a:spcBef>
              <a:buFontTx/>
              <a:buNone/>
            </a:pPr>
            <a:r>
              <a:rPr lang="it-IT" altLang="it-IT" sz="2400" dirty="0">
                <a:latin typeface="Tahoma" pitchFamily="34" charset="0"/>
              </a:rPr>
              <a:t>Daltonismo                                                           800</a:t>
            </a:r>
          </a:p>
          <a:p>
            <a:pPr eaLnBrk="1" hangingPunct="1">
              <a:spcBef>
                <a:spcPct val="0"/>
              </a:spcBef>
              <a:buFontTx/>
              <a:buNone/>
            </a:pPr>
            <a:r>
              <a:rPr lang="it-IT" altLang="it-IT" sz="2400" dirty="0" smtClean="0">
                <a:latin typeface="Tahoma" pitchFamily="34" charset="0"/>
              </a:rPr>
              <a:t>Distrofia </a:t>
            </a:r>
            <a:r>
              <a:rPr lang="it-IT" altLang="it-IT" sz="2400" dirty="0">
                <a:latin typeface="Tahoma" pitchFamily="34" charset="0"/>
              </a:rPr>
              <a:t>muscolare di </a:t>
            </a:r>
            <a:r>
              <a:rPr lang="it-IT" altLang="it-IT" sz="2400" dirty="0" err="1">
                <a:latin typeface="Tahoma" pitchFamily="34" charset="0"/>
              </a:rPr>
              <a:t>Duchenne</a:t>
            </a:r>
            <a:r>
              <a:rPr lang="it-IT" altLang="it-IT" sz="2400" dirty="0">
                <a:latin typeface="Tahoma" pitchFamily="34" charset="0"/>
              </a:rPr>
              <a:t>                             3</a:t>
            </a:r>
          </a:p>
          <a:p>
            <a:pPr eaLnBrk="1" hangingPunct="1">
              <a:spcBef>
                <a:spcPct val="0"/>
              </a:spcBef>
              <a:buFontTx/>
              <a:buNone/>
            </a:pPr>
            <a:r>
              <a:rPr lang="it-IT" altLang="it-IT" sz="2400" dirty="0">
                <a:latin typeface="Tahoma" pitchFamily="34" charset="0"/>
              </a:rPr>
              <a:t>Emofilia A</a:t>
            </a:r>
            <a:r>
              <a:rPr lang="it-IT" altLang="it-IT" sz="2000" dirty="0">
                <a:latin typeface="Tahoma" pitchFamily="34" charset="0"/>
              </a:rPr>
              <a:t> (</a:t>
            </a:r>
            <a:r>
              <a:rPr lang="it-IT" altLang="it-IT" sz="1600" dirty="0">
                <a:latin typeface="Tahoma" pitchFamily="34" charset="0"/>
              </a:rPr>
              <a:t>difetto di coagulazione da deficit di fattore VIII</a:t>
            </a:r>
            <a:r>
              <a:rPr lang="it-IT" altLang="it-IT" sz="2000" dirty="0">
                <a:latin typeface="Tahoma" pitchFamily="34" charset="0"/>
              </a:rPr>
              <a:t>)                 </a:t>
            </a:r>
            <a:r>
              <a:rPr lang="it-IT" altLang="it-IT" sz="2400" dirty="0">
                <a:latin typeface="Tahoma" pitchFamily="34" charset="0"/>
              </a:rPr>
              <a:t>2</a:t>
            </a:r>
          </a:p>
          <a:p>
            <a:pPr eaLnBrk="1" hangingPunct="1">
              <a:spcBef>
                <a:spcPct val="0"/>
              </a:spcBef>
              <a:buFontTx/>
              <a:buNone/>
            </a:pPr>
            <a:r>
              <a:rPr lang="it-IT" altLang="it-IT" sz="2400" dirty="0">
                <a:latin typeface="Tahoma" pitchFamily="34" charset="0"/>
              </a:rPr>
              <a:t>Emofilia B</a:t>
            </a:r>
            <a:r>
              <a:rPr lang="it-IT" altLang="it-IT" sz="2000" dirty="0">
                <a:latin typeface="Tahoma" pitchFamily="34" charset="0"/>
              </a:rPr>
              <a:t> (</a:t>
            </a:r>
            <a:r>
              <a:rPr lang="it-IT" altLang="it-IT" sz="1600" dirty="0">
                <a:latin typeface="Tahoma" pitchFamily="34" charset="0"/>
              </a:rPr>
              <a:t>difetto di coagulazione da deficit di fattore IX</a:t>
            </a:r>
            <a:r>
              <a:rPr lang="it-IT" altLang="it-IT" sz="2000" dirty="0">
                <a:latin typeface="Tahoma" pitchFamily="34" charset="0"/>
              </a:rPr>
              <a:t>)                   </a:t>
            </a:r>
            <a:r>
              <a:rPr lang="it-IT" altLang="it-IT" sz="2400" dirty="0">
                <a:latin typeface="Tahoma" pitchFamily="34" charset="0"/>
              </a:rPr>
              <a:t>0.3</a:t>
            </a:r>
          </a:p>
          <a:p>
            <a:pPr eaLnBrk="1" hangingPunct="1">
              <a:spcBef>
                <a:spcPct val="0"/>
              </a:spcBef>
              <a:buFontTx/>
              <a:buNone/>
            </a:pPr>
            <a:endParaRPr lang="it-IT" altLang="it-IT" sz="2400" dirty="0">
              <a:latin typeface="Tahoma" pitchFamily="34" charset="0"/>
            </a:endParaRPr>
          </a:p>
          <a:p>
            <a:pPr eaLnBrk="1" hangingPunct="1">
              <a:spcBef>
                <a:spcPct val="0"/>
              </a:spcBef>
              <a:buFontTx/>
              <a:buNone/>
            </a:pPr>
            <a:endParaRPr lang="it-IT" altLang="it-IT" sz="1200" dirty="0">
              <a:latin typeface="Tahoma" pitchFamily="34" charset="0"/>
            </a:endParaRPr>
          </a:p>
          <a:p>
            <a:pPr eaLnBrk="1" hangingPunct="1">
              <a:spcBef>
                <a:spcPct val="0"/>
              </a:spcBef>
              <a:buFontTx/>
              <a:buNone/>
            </a:pPr>
            <a:endParaRPr lang="it-IT" altLang="it-IT" sz="2000" dirty="0">
              <a:latin typeface="Tahoma"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txBox="1">
            <a:spLocks noChangeArrowheads="1"/>
          </p:cNvSpPr>
          <p:nvPr/>
        </p:nvSpPr>
        <p:spPr bwMode="auto">
          <a:xfrm>
            <a:off x="1763713" y="44450"/>
            <a:ext cx="51514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4000" b="1" i="1" dirty="0" smtClean="0"/>
              <a:t>Emofilia </a:t>
            </a:r>
            <a:endParaRPr lang="it-IT" altLang="it-IT" sz="4000" b="1" i="1" dirty="0"/>
          </a:p>
        </p:txBody>
      </p:sp>
      <p:graphicFrame>
        <p:nvGraphicFramePr>
          <p:cNvPr id="3" name="Group 68"/>
          <p:cNvGraphicFramePr>
            <a:graphicFrameLocks noGrp="1"/>
          </p:cNvGraphicFramePr>
          <p:nvPr>
            <p:extLst>
              <p:ext uri="{D42A27DB-BD31-4B8C-83A1-F6EECF244321}">
                <p14:modId xmlns:p14="http://schemas.microsoft.com/office/powerpoint/2010/main" val="1957096664"/>
              </p:ext>
            </p:extLst>
          </p:nvPr>
        </p:nvGraphicFramePr>
        <p:xfrm>
          <a:off x="395536" y="860425"/>
          <a:ext cx="8061077" cy="5376888"/>
        </p:xfrm>
        <a:graphic>
          <a:graphicData uri="http://schemas.openxmlformats.org/drawingml/2006/table">
            <a:tbl>
              <a:tblPr/>
              <a:tblGrid>
                <a:gridCol w="2083308">
                  <a:extLst>
                    <a:ext uri="{9D8B030D-6E8A-4147-A177-3AD203B41FA5}">
                      <a16:colId xmlns:a16="http://schemas.microsoft.com/office/drawing/2014/main" val="20000"/>
                    </a:ext>
                  </a:extLst>
                </a:gridCol>
                <a:gridCol w="5977769">
                  <a:extLst>
                    <a:ext uri="{9D8B030D-6E8A-4147-A177-3AD203B41FA5}">
                      <a16:colId xmlns:a16="http://schemas.microsoft.com/office/drawing/2014/main" val="20001"/>
                    </a:ext>
                  </a:extLst>
                </a:gridCol>
              </a:tblGrid>
              <a:tr h="4820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Times New Roman" pitchFamily="18" charset="0"/>
                          <a:cs typeface="Times New Roman" pitchFamily="18" charset="0"/>
                        </a:rPr>
                        <a:t>eredità</a:t>
                      </a:r>
                      <a:endParaRPr kumimoji="0" lang="en-US" sz="2400" b="1" i="0" u="none" strike="noStrike" cap="none" normalizeH="0" baseline="0" dirty="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X(</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legata</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al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sesso</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recessiva</a:t>
                      </a:r>
                      <a:endParaRPr kumimoji="0" lang="en-US" sz="2400" b="0" i="0" u="none" strike="noStrike" cap="none" normalizeH="0" baseline="0" dirty="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237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Times New Roman" pitchFamily="18" charset="0"/>
                          <a:cs typeface="Times New Roman" pitchFamily="18" charset="0"/>
                        </a:rPr>
                        <a:t>frequenza</a:t>
                      </a:r>
                      <a:endParaRPr kumimoji="0" lang="en-US" sz="2400" b="1" i="0" u="none" strike="noStrike" cap="none" normalizeH="0" baseline="0" dirty="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Times New Roman" pitchFamily="18" charset="0"/>
                        </a:rPr>
                        <a:t>1 su 5.000 nella popolazione, 1 su 10.000 maschi. (15.000 individui in  U.S.A) </a:t>
                      </a:r>
                      <a:endParaRPr kumimoji="0" lang="en-US" sz="2400" b="0" i="0" u="none" strike="noStrike" cap="none" normalizeH="0" baseline="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945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Times New Roman" pitchFamily="18" charset="0"/>
                          <a:cs typeface="Times New Roman" pitchFamily="18" charset="0"/>
                        </a:rPr>
                        <a:t>Causa</a:t>
                      </a:r>
                      <a:r>
                        <a:rPr kumimoji="0" lang="en-US" sz="2400" b="1"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US" sz="2400" b="1" i="0" u="none" strike="noStrike" cap="none" normalizeH="0" baseline="0" dirty="0" err="1" smtClean="0">
                          <a:ln>
                            <a:noFill/>
                          </a:ln>
                          <a:solidFill>
                            <a:srgbClr val="000000"/>
                          </a:solidFill>
                          <a:effectLst/>
                          <a:latin typeface="Times New Roman" pitchFamily="18" charset="0"/>
                          <a:cs typeface="Times New Roman" pitchFamily="18" charset="0"/>
                        </a:rPr>
                        <a:t>Descrizione</a:t>
                      </a:r>
                      <a:endParaRPr kumimoji="0" lang="en-US" sz="2400" b="1" i="0" u="none" strike="noStrike" cap="none" normalizeH="0" baseline="0" dirty="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Mancanza</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sangue</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del </a:t>
                      </a:r>
                      <a:r>
                        <a:rPr kumimoji="0" lang="en-GB" sz="2400" b="1" i="1" u="none" strike="noStrike" cap="none" normalizeH="0" baseline="0" dirty="0" err="1" smtClean="0">
                          <a:ln>
                            <a:noFill/>
                          </a:ln>
                          <a:solidFill>
                            <a:srgbClr val="000000"/>
                          </a:solidFill>
                          <a:effectLst/>
                          <a:latin typeface="Times New Roman" pitchFamily="18" charset="0"/>
                          <a:cs typeface="Times New Roman" pitchFamily="18" charset="0"/>
                        </a:rPr>
                        <a:t>fattore</a:t>
                      </a:r>
                      <a:r>
                        <a:rPr kumimoji="0" lang="en-GB" sz="2400" b="1" i="1" u="none" strike="noStrike" cap="none" normalizeH="0" baseline="0" dirty="0" smtClean="0">
                          <a:ln>
                            <a:noFill/>
                          </a:ln>
                          <a:solidFill>
                            <a:srgbClr val="000000"/>
                          </a:solidFill>
                          <a:effectLst/>
                          <a:latin typeface="Times New Roman" pitchFamily="18" charset="0"/>
                          <a:cs typeface="Times New Roman" pitchFamily="18" charset="0"/>
                        </a:rPr>
                        <a:t> VIII</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o del </a:t>
                      </a:r>
                      <a:r>
                        <a:rPr kumimoji="0" lang="en-GB" sz="2400" b="1" i="1" u="none" strike="noStrike" cap="none" normalizeH="0" baseline="0" dirty="0" err="1" smtClean="0">
                          <a:ln>
                            <a:noFill/>
                          </a:ln>
                          <a:solidFill>
                            <a:srgbClr val="000000"/>
                          </a:solidFill>
                          <a:effectLst/>
                          <a:latin typeface="Times New Roman" pitchFamily="18" charset="0"/>
                          <a:cs typeface="Times New Roman" pitchFamily="18" charset="0"/>
                        </a:rPr>
                        <a:t>fattore</a:t>
                      </a:r>
                      <a:r>
                        <a:rPr kumimoji="0" lang="en-GB" sz="2400" b="1" i="1" u="none" strike="noStrike" cap="none" normalizeH="0" baseline="0" dirty="0" smtClean="0">
                          <a:ln>
                            <a:noFill/>
                          </a:ln>
                          <a:solidFill>
                            <a:srgbClr val="000000"/>
                          </a:solidFill>
                          <a:effectLst/>
                          <a:latin typeface="Times New Roman" pitchFamily="18" charset="0"/>
                          <a:cs typeface="Times New Roman" pitchFamily="18" charset="0"/>
                        </a:rPr>
                        <a:t> IX </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per la </a:t>
                      </a: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coagulazione</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Emorragie</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echimosi</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frequenti</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sanguinamento</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prolungato</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dalle</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400" b="0" i="0" u="none" strike="noStrike" cap="none" normalizeH="0" baseline="0" dirty="0" err="1" smtClean="0">
                          <a:ln>
                            <a:noFill/>
                          </a:ln>
                          <a:solidFill>
                            <a:srgbClr val="000000"/>
                          </a:solidFill>
                          <a:effectLst/>
                          <a:latin typeface="Times New Roman" pitchFamily="18" charset="0"/>
                          <a:cs typeface="Times New Roman" pitchFamily="18" charset="0"/>
                        </a:rPr>
                        <a:t>ferite</a:t>
                      </a:r>
                      <a:r>
                        <a:rPr kumimoji="0" lang="en-US" sz="24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0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000000"/>
                          </a:solidFill>
                          <a:effectLst/>
                          <a:latin typeface="Times New Roman" pitchFamily="18" charset="0"/>
                          <a:cs typeface="Times New Roman" pitchFamily="18" charset="0"/>
                        </a:rPr>
                        <a:t>ricerca</a:t>
                      </a:r>
                      <a:endParaRPr kumimoji="0" lang="en-US" sz="2400" b="1" i="0" u="none" strike="noStrike" cap="none" normalizeH="0" baseline="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rgbClr val="000000"/>
                          </a:solidFill>
                          <a:effectLst/>
                          <a:latin typeface="Times New Roman" pitchFamily="18" charset="0"/>
                          <a:cs typeface="Times New Roman" pitchFamily="18" charset="0"/>
                        </a:rPr>
                        <a:t>test di routine </a:t>
                      </a:r>
                      <a:endParaRPr kumimoji="0" lang="en-GB" sz="2400" b="0" i="0" u="none" strike="noStrike" cap="none" normalizeH="0" baseline="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945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Times New Roman" pitchFamily="18" charset="0"/>
                          <a:cs typeface="Times New Roman" pitchFamily="18" charset="0"/>
                        </a:rPr>
                        <a:t>trattamento</a:t>
                      </a:r>
                      <a:endParaRPr kumimoji="0" lang="en-US" sz="2400" b="1" i="0" u="none" strike="noStrike" cap="none" normalizeH="0" baseline="0" dirty="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Alcuni</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con </a:t>
                      </a: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iniezioni</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del </a:t>
                      </a: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fattore</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VIII o </a:t>
                      </a:r>
                      <a:r>
                        <a:rPr kumimoji="0" lang="en-GB" sz="2400" b="0" i="0" u="none" strike="noStrike" cap="none" normalizeH="0" baseline="0" dirty="0" err="1" smtClean="0">
                          <a:ln>
                            <a:noFill/>
                          </a:ln>
                          <a:solidFill>
                            <a:srgbClr val="000000"/>
                          </a:solidFill>
                          <a:effectLst/>
                          <a:latin typeface="Times New Roman" pitchFamily="18" charset="0"/>
                          <a:cs typeface="Times New Roman" pitchFamily="18" charset="0"/>
                        </a:rPr>
                        <a:t>trasfusioni</a:t>
                      </a:r>
                      <a:r>
                        <a:rPr kumimoji="0" lang="en-GB" sz="24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endParaRPr>
                    </a:p>
                  </a:txBody>
                  <a:tcPr marL="91446" marR="91446"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1052736"/>
            <a:ext cx="8568952" cy="2554545"/>
          </a:xfrm>
          <a:prstGeom prst="rect">
            <a:avLst/>
          </a:prstGeom>
          <a:noFill/>
        </p:spPr>
        <p:txBody>
          <a:bodyPr wrap="square" rtlCol="0">
            <a:spAutoFit/>
          </a:bodyPr>
          <a:lstStyle/>
          <a:p>
            <a:r>
              <a:rPr lang="it-IT" dirty="0">
                <a:latin typeface="Arial" panose="020B0604020202020204" pitchFamily="34" charset="0"/>
                <a:cs typeface="Arial" panose="020B0604020202020204" pitchFamily="34" charset="0"/>
              </a:rPr>
              <a:t>L’emofilia è una malattia ereditaria, trasmessa dai genitori ai figli, causata dalla mancanza di alcuni fattori della coagulazione necessari per la normale emostasi del sangue. </a:t>
            </a:r>
            <a:endParaRPr lang="it-IT" dirty="0" smtClean="0">
              <a:latin typeface="Arial" panose="020B0604020202020204" pitchFamily="34" charset="0"/>
              <a:cs typeface="Arial" panose="020B0604020202020204" pitchFamily="34" charset="0"/>
            </a:endParaRPr>
          </a:p>
          <a:p>
            <a:r>
              <a:rPr lang="it-IT" dirty="0" smtClean="0">
                <a:latin typeface="Arial" panose="020B0604020202020204" pitchFamily="34" charset="0"/>
                <a:cs typeface="Arial" panose="020B0604020202020204" pitchFamily="34" charset="0"/>
              </a:rPr>
              <a:t>Si </a:t>
            </a:r>
            <a:r>
              <a:rPr lang="it-IT" dirty="0">
                <a:latin typeface="Arial" panose="020B0604020202020204" pitchFamily="34" charset="0"/>
                <a:cs typeface="Arial" panose="020B0604020202020204" pitchFamily="34" charset="0"/>
              </a:rPr>
              <a:t>conoscono due tipi di emofilia: </a:t>
            </a:r>
            <a:endParaRPr lang="it-IT"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it-IT" b="1" dirty="0" smtClean="0">
                <a:latin typeface="Arial" panose="020B0604020202020204" pitchFamily="34" charset="0"/>
                <a:cs typeface="Arial" panose="020B0604020202020204" pitchFamily="34" charset="0"/>
              </a:rPr>
              <a:t>l’emofilia </a:t>
            </a:r>
            <a:r>
              <a:rPr lang="it-IT" b="1" dirty="0">
                <a:latin typeface="Arial" panose="020B0604020202020204" pitchFamily="34" charset="0"/>
                <a:cs typeface="Arial" panose="020B0604020202020204" pitchFamily="34" charset="0"/>
              </a:rPr>
              <a:t>A</a:t>
            </a:r>
            <a:r>
              <a:rPr lang="it-IT" dirty="0">
                <a:latin typeface="Arial" panose="020B0604020202020204" pitchFamily="34" charset="0"/>
                <a:cs typeface="Arial" panose="020B0604020202020204" pitchFamily="34" charset="0"/>
              </a:rPr>
              <a:t>, causata da un deficit quantitativo e/o qualitativo del fattore </a:t>
            </a:r>
            <a:r>
              <a:rPr lang="it-IT" dirty="0" smtClean="0">
                <a:latin typeface="Arial" panose="020B0604020202020204" pitchFamily="34" charset="0"/>
                <a:cs typeface="Arial" panose="020B0604020202020204" pitchFamily="34" charset="0"/>
              </a:rPr>
              <a:t>VIII</a:t>
            </a:r>
            <a:r>
              <a:rPr lang="it-IT" dirty="0">
                <a:latin typeface="Arial" panose="020B0604020202020204" pitchFamily="34" charset="0"/>
                <a:cs typeface="Arial" panose="020B0604020202020204" pitchFamily="34" charset="0"/>
              </a:rPr>
              <a:t>;</a:t>
            </a:r>
            <a:endParaRPr lang="it-IT"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it-IT" b="1" dirty="0" smtClean="0">
                <a:latin typeface="Arial" panose="020B0604020202020204" pitchFamily="34" charset="0"/>
                <a:cs typeface="Arial" panose="020B0604020202020204" pitchFamily="34" charset="0"/>
              </a:rPr>
              <a:t>l’emofilia </a:t>
            </a:r>
            <a:r>
              <a:rPr lang="it-IT" b="1" dirty="0">
                <a:latin typeface="Arial" panose="020B0604020202020204" pitchFamily="34" charset="0"/>
                <a:cs typeface="Arial" panose="020B0604020202020204" pitchFamily="34" charset="0"/>
              </a:rPr>
              <a:t>B</a:t>
            </a:r>
            <a:r>
              <a:rPr lang="it-IT" dirty="0">
                <a:latin typeface="Arial" panose="020B0604020202020204" pitchFamily="34" charset="0"/>
                <a:cs typeface="Arial" panose="020B0604020202020204" pitchFamily="34" charset="0"/>
              </a:rPr>
              <a:t>, conosciuta anche come malattia di Christmas, causata da un deficit quantitativo e/o qualitativo del fattore </a:t>
            </a:r>
            <a:r>
              <a:rPr lang="it-IT" dirty="0" smtClean="0">
                <a:latin typeface="Arial" panose="020B0604020202020204" pitchFamily="34" charset="0"/>
                <a:cs typeface="Arial" panose="020B0604020202020204" pitchFamily="34" charset="0"/>
              </a:rPr>
              <a:t>IX.</a:t>
            </a:r>
            <a:r>
              <a:rPr lang="it-IT" dirty="0">
                <a:latin typeface="Arial" panose="020B0604020202020204" pitchFamily="34" charset="0"/>
                <a:cs typeface="Arial" panose="020B0604020202020204" pitchFamily="34" charset="0"/>
              </a:rPr>
              <a:t> </a:t>
            </a:r>
          </a:p>
        </p:txBody>
      </p:sp>
      <p:pic>
        <p:nvPicPr>
          <p:cNvPr id="204802" name="Picture 2" descr="http://www.malattieemorragiche.it/wp-content/uploads/2010/09/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717032"/>
            <a:ext cx="523875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267744" y="188640"/>
            <a:ext cx="4896544" cy="523220"/>
          </a:xfrm>
          <a:prstGeom prst="rect">
            <a:avLst/>
          </a:prstGeom>
          <a:noFill/>
        </p:spPr>
        <p:txBody>
          <a:bodyPr wrap="square" rtlCol="0">
            <a:spAutoFit/>
          </a:bodyPr>
          <a:lstStyle/>
          <a:p>
            <a:r>
              <a:rPr lang="it-IT" sz="2800" b="1" dirty="0" smtClean="0">
                <a:latin typeface="Arial" panose="020B0604020202020204" pitchFamily="34" charset="0"/>
                <a:cs typeface="Arial" panose="020B0604020202020204" pitchFamily="34" charset="0"/>
              </a:rPr>
              <a:t>EMOFILIA TIPO A e B</a:t>
            </a:r>
            <a:endParaRPr lang="it-IT"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97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46063" y="31750"/>
            <a:ext cx="86423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it-IT" sz="3600" b="1" dirty="0">
                <a:latin typeface="+mn-lt"/>
              </a:rPr>
              <a:t>Distrofia muscolare </a:t>
            </a:r>
            <a:r>
              <a:rPr lang="it-IT" sz="3600" b="1" dirty="0" err="1">
                <a:latin typeface="+mn-lt"/>
              </a:rPr>
              <a:t>Duchenne</a:t>
            </a:r>
            <a:r>
              <a:rPr lang="it-IT" sz="3600" b="1" dirty="0">
                <a:latin typeface="+mn-lt"/>
              </a:rPr>
              <a:t>/Becker</a:t>
            </a:r>
            <a:br>
              <a:rPr lang="it-IT" sz="3600" b="1" dirty="0">
                <a:latin typeface="+mn-lt"/>
              </a:rPr>
            </a:br>
            <a:r>
              <a:rPr lang="it-IT" sz="2800" b="1" dirty="0">
                <a:latin typeface="+mn-lt"/>
              </a:rPr>
              <a:t>(X-</a:t>
            </a:r>
            <a:r>
              <a:rPr lang="it-IT" sz="2800" b="1" dirty="0" err="1">
                <a:latin typeface="+mn-lt"/>
              </a:rPr>
              <a:t>linked</a:t>
            </a:r>
            <a:r>
              <a:rPr lang="it-IT" sz="2800" b="1" dirty="0">
                <a:latin typeface="+mn-lt"/>
              </a:rPr>
              <a:t> recessiva)</a:t>
            </a:r>
          </a:p>
        </p:txBody>
      </p:sp>
      <p:sp>
        <p:nvSpPr>
          <p:cNvPr id="608259" name="Rectangle 3"/>
          <p:cNvSpPr>
            <a:spLocks noChangeArrowheads="1"/>
          </p:cNvSpPr>
          <p:nvPr/>
        </p:nvSpPr>
        <p:spPr bwMode="auto">
          <a:xfrm>
            <a:off x="250825" y="1233488"/>
            <a:ext cx="4537075" cy="428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defRPr/>
            </a:pPr>
            <a:r>
              <a:rPr lang="it-IT" sz="1800" b="1" dirty="0">
                <a:latin typeface="+mn-lt"/>
              </a:rPr>
              <a:t>DMD </a:t>
            </a:r>
            <a:r>
              <a:rPr lang="it-IT" sz="1800" b="1" dirty="0" err="1">
                <a:latin typeface="+mn-lt"/>
              </a:rPr>
              <a:t>Duchenne</a:t>
            </a:r>
            <a:r>
              <a:rPr lang="it-IT" sz="1800" b="1" dirty="0">
                <a:latin typeface="+mn-lt"/>
              </a:rPr>
              <a:t> - 1/3,500 maschi</a:t>
            </a:r>
          </a:p>
          <a:p>
            <a:pPr marL="342900" indent="-342900">
              <a:lnSpc>
                <a:spcPct val="80000"/>
              </a:lnSpc>
              <a:spcBef>
                <a:spcPct val="20000"/>
              </a:spcBef>
              <a:buFontTx/>
              <a:buChar char="•"/>
              <a:defRPr/>
            </a:pPr>
            <a:r>
              <a:rPr lang="it-IT" sz="1800" dirty="0">
                <a:solidFill>
                  <a:srgbClr val="000066"/>
                </a:solidFill>
                <a:latin typeface="+mn-lt"/>
              </a:rPr>
              <a:t>Insorgenza</a:t>
            </a:r>
            <a:r>
              <a:rPr lang="it-IT" sz="1800" dirty="0">
                <a:latin typeface="+mn-lt"/>
              </a:rPr>
              <a:t> -- Infanzia - tra 2 e 6 anni</a:t>
            </a:r>
          </a:p>
          <a:p>
            <a:pPr marL="342900" indent="-342900">
              <a:lnSpc>
                <a:spcPct val="80000"/>
              </a:lnSpc>
              <a:spcBef>
                <a:spcPct val="20000"/>
              </a:spcBef>
              <a:buFontTx/>
              <a:buChar char="•"/>
              <a:defRPr/>
            </a:pPr>
            <a:r>
              <a:rPr lang="it-IT" sz="1800" dirty="0">
                <a:solidFill>
                  <a:srgbClr val="000066"/>
                </a:solidFill>
                <a:latin typeface="+mn-lt"/>
              </a:rPr>
              <a:t>Sintom</a:t>
            </a:r>
            <a:r>
              <a:rPr lang="it-IT" sz="1800" dirty="0">
                <a:solidFill>
                  <a:schemeClr val="accent2"/>
                </a:solidFill>
                <a:latin typeface="+mn-lt"/>
              </a:rPr>
              <a:t>i</a:t>
            </a:r>
            <a:r>
              <a:rPr lang="it-IT" sz="1800" dirty="0">
                <a:latin typeface="+mn-lt"/>
              </a:rPr>
              <a:t> – Debolezza generalizzata e danno muscolare prima agli arti e al tronco, polpacci ingrossati </a:t>
            </a:r>
          </a:p>
          <a:p>
            <a:pPr marL="342900" indent="-342900">
              <a:lnSpc>
                <a:spcPct val="80000"/>
              </a:lnSpc>
              <a:spcBef>
                <a:spcPct val="20000"/>
              </a:spcBef>
              <a:buFontTx/>
              <a:buChar char="•"/>
              <a:defRPr/>
            </a:pPr>
            <a:r>
              <a:rPr lang="it-IT" sz="1800" dirty="0">
                <a:solidFill>
                  <a:srgbClr val="000066"/>
                </a:solidFill>
                <a:latin typeface="+mn-lt"/>
              </a:rPr>
              <a:t>Progressione</a:t>
            </a:r>
            <a:r>
              <a:rPr lang="it-IT" sz="1800" dirty="0">
                <a:latin typeface="+mn-lt"/>
              </a:rPr>
              <a:t> – Lenta ma inesorabile. Colpisce tutti i muscoli volontari. Sopravvivenza fino a 25-30 anni</a:t>
            </a:r>
          </a:p>
          <a:p>
            <a:pPr marL="342900" indent="-342900">
              <a:lnSpc>
                <a:spcPct val="80000"/>
              </a:lnSpc>
              <a:spcBef>
                <a:spcPct val="20000"/>
              </a:spcBef>
              <a:defRPr/>
            </a:pPr>
            <a:endParaRPr lang="it-IT" sz="1800" dirty="0">
              <a:latin typeface="+mn-lt"/>
            </a:endParaRPr>
          </a:p>
          <a:p>
            <a:pPr marL="342900" indent="-342900">
              <a:lnSpc>
                <a:spcPct val="80000"/>
              </a:lnSpc>
              <a:spcBef>
                <a:spcPct val="20000"/>
              </a:spcBef>
              <a:defRPr/>
            </a:pPr>
            <a:r>
              <a:rPr lang="it-IT" sz="1800" b="1" dirty="0">
                <a:latin typeface="+mn-lt"/>
              </a:rPr>
              <a:t>BMD Becker - 1/10,000 maschi</a:t>
            </a:r>
          </a:p>
          <a:p>
            <a:pPr marL="342900" indent="-342900">
              <a:lnSpc>
                <a:spcPct val="80000"/>
              </a:lnSpc>
              <a:spcBef>
                <a:spcPct val="20000"/>
              </a:spcBef>
              <a:buFontTx/>
              <a:buChar char="•"/>
              <a:defRPr/>
            </a:pPr>
            <a:r>
              <a:rPr lang="it-IT" sz="1800" dirty="0">
                <a:solidFill>
                  <a:srgbClr val="000066"/>
                </a:solidFill>
                <a:latin typeface="+mn-lt"/>
              </a:rPr>
              <a:t>Insorgenza</a:t>
            </a:r>
            <a:r>
              <a:rPr lang="it-IT" sz="1800" dirty="0">
                <a:solidFill>
                  <a:schemeClr val="accent2"/>
                </a:solidFill>
                <a:latin typeface="+mn-lt"/>
              </a:rPr>
              <a:t> </a:t>
            </a:r>
            <a:r>
              <a:rPr lang="it-IT" sz="1800" dirty="0">
                <a:latin typeface="+mn-lt"/>
              </a:rPr>
              <a:t>– Adolescenza o dopo</a:t>
            </a:r>
          </a:p>
          <a:p>
            <a:pPr marL="342900" indent="-342900">
              <a:lnSpc>
                <a:spcPct val="80000"/>
              </a:lnSpc>
              <a:spcBef>
                <a:spcPct val="20000"/>
              </a:spcBef>
              <a:buFontTx/>
              <a:buChar char="•"/>
              <a:defRPr/>
            </a:pPr>
            <a:r>
              <a:rPr lang="it-IT" sz="1800" dirty="0">
                <a:solidFill>
                  <a:srgbClr val="000066"/>
                </a:solidFill>
                <a:latin typeface="+mn-lt"/>
              </a:rPr>
              <a:t>Sintomi</a:t>
            </a:r>
            <a:r>
              <a:rPr lang="it-IT" sz="1800" dirty="0">
                <a:latin typeface="+mn-lt"/>
              </a:rPr>
              <a:t> – Identici alla DMD ma più attenuati. Vi è coinvolgimento cardiaco significativo</a:t>
            </a:r>
          </a:p>
          <a:p>
            <a:pPr marL="342900" indent="-342900">
              <a:lnSpc>
                <a:spcPct val="80000"/>
              </a:lnSpc>
              <a:spcBef>
                <a:spcPct val="20000"/>
              </a:spcBef>
              <a:buFontTx/>
              <a:buChar char="•"/>
              <a:defRPr/>
            </a:pPr>
            <a:r>
              <a:rPr lang="it-IT" sz="1800" dirty="0">
                <a:solidFill>
                  <a:srgbClr val="000066"/>
                </a:solidFill>
                <a:latin typeface="+mn-lt"/>
              </a:rPr>
              <a:t>Progressione</a:t>
            </a:r>
            <a:r>
              <a:rPr lang="it-IT" sz="1800" dirty="0">
                <a:latin typeface="+mn-lt"/>
              </a:rPr>
              <a:t> – Più lenta e più variabile della distrofia di </a:t>
            </a:r>
            <a:r>
              <a:rPr lang="it-IT" sz="1800" dirty="0" err="1">
                <a:latin typeface="+mn-lt"/>
              </a:rPr>
              <a:t>Duchenne</a:t>
            </a:r>
            <a:r>
              <a:rPr lang="it-IT" sz="1800" dirty="0">
                <a:latin typeface="+mn-lt"/>
              </a:rPr>
              <a:t> con buona aspettativa di vita.</a:t>
            </a:r>
          </a:p>
        </p:txBody>
      </p:sp>
      <p:pic>
        <p:nvPicPr>
          <p:cNvPr id="103428" name="Picture 5" descr="http://t0.gstatic.com/images?q=tbn:ANd9GcTQQRaYpzsl0fRjDdOqfVy4yhZfSYehXiSMPZucQnv35O5x-3D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204913"/>
            <a:ext cx="153670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6"/>
          <p:cNvPicPr>
            <a:picLocks noChangeAspect="1" noChangeArrowheads="1"/>
          </p:cNvPicPr>
          <p:nvPr/>
        </p:nvPicPr>
        <p:blipFill>
          <a:blip r:embed="rId3"/>
          <a:srcRect/>
          <a:stretch>
            <a:fillRect/>
          </a:stretch>
        </p:blipFill>
        <p:spPr bwMode="auto">
          <a:xfrm>
            <a:off x="7015163" y="1052513"/>
            <a:ext cx="1071562" cy="1987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7" name="Picture 7"/>
          <p:cNvPicPr>
            <a:picLocks noChangeAspect="1" noChangeArrowheads="1"/>
          </p:cNvPicPr>
          <p:nvPr/>
        </p:nvPicPr>
        <p:blipFill>
          <a:blip r:embed="rId4"/>
          <a:srcRect/>
          <a:stretch>
            <a:fillRect/>
          </a:stretch>
        </p:blipFill>
        <p:spPr bwMode="auto">
          <a:xfrm>
            <a:off x="6029325" y="3644900"/>
            <a:ext cx="2519363" cy="2717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8" name="Picture 8"/>
          <p:cNvPicPr>
            <a:picLocks noChangeAspect="1" noChangeArrowheads="1"/>
          </p:cNvPicPr>
          <p:nvPr/>
        </p:nvPicPr>
        <p:blipFill>
          <a:blip r:embed="rId5"/>
          <a:srcRect/>
          <a:stretch>
            <a:fillRect/>
          </a:stretch>
        </p:blipFill>
        <p:spPr bwMode="auto">
          <a:xfrm>
            <a:off x="4773613" y="3975100"/>
            <a:ext cx="1036637" cy="16875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1 4"/>
          <p:cNvCxnSpPr/>
          <p:nvPr/>
        </p:nvCxnSpPr>
        <p:spPr>
          <a:xfrm flipH="1">
            <a:off x="395288" y="3375025"/>
            <a:ext cx="7993062" cy="0"/>
          </a:xfrm>
          <a:prstGeom prst="line">
            <a:avLst/>
          </a:prstGeom>
          <a:ln w="19050">
            <a:solidFill>
              <a:srgbClr val="00006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title" idx="4294967295"/>
          </p:nvPr>
        </p:nvSpPr>
        <p:spPr>
          <a:xfrm>
            <a:off x="304800" y="-49832"/>
            <a:ext cx="8534400" cy="1318592"/>
          </a:xfrm>
        </p:spPr>
        <p:txBody>
          <a:bodyPr/>
          <a:lstStyle/>
          <a:p>
            <a:r>
              <a:rPr lang="en-GB" altLang="it-IT" sz="2800" b="1" dirty="0" err="1">
                <a:latin typeface="Arial" pitchFamily="34" charset="0"/>
                <a:cs typeface="Arial" pitchFamily="34" charset="0"/>
              </a:rPr>
              <a:t>M</a:t>
            </a:r>
            <a:r>
              <a:rPr lang="en-GB" altLang="it-IT" sz="2800" b="1" dirty="0" err="1" smtClean="0">
                <a:latin typeface="Arial" pitchFamily="34" charset="0"/>
                <a:cs typeface="Arial" pitchFamily="34" charset="0"/>
              </a:rPr>
              <a:t>utazioni</a:t>
            </a:r>
            <a:r>
              <a:rPr lang="en-GB" altLang="it-IT" sz="2800" b="1" dirty="0" smtClean="0">
                <a:latin typeface="Arial" pitchFamily="34" charset="0"/>
                <a:cs typeface="Arial" pitchFamily="34" charset="0"/>
              </a:rPr>
              <a:t> diverse </a:t>
            </a:r>
            <a:r>
              <a:rPr lang="en-GB" altLang="it-IT" sz="2800" b="1" dirty="0" err="1" smtClean="0">
                <a:latin typeface="Arial" pitchFamily="34" charset="0"/>
                <a:cs typeface="Arial" pitchFamily="34" charset="0"/>
              </a:rPr>
              <a:t>dello</a:t>
            </a:r>
            <a:r>
              <a:rPr lang="en-GB" altLang="it-IT" sz="2800" b="1" dirty="0" smtClean="0">
                <a:latin typeface="Arial" pitchFamily="34" charset="0"/>
                <a:cs typeface="Arial" pitchFamily="34" charset="0"/>
              </a:rPr>
              <a:t> </a:t>
            </a:r>
            <a:r>
              <a:rPr lang="en-GB" altLang="it-IT" sz="2800" b="1" dirty="0" err="1" smtClean="0">
                <a:latin typeface="Arial" pitchFamily="34" charset="0"/>
                <a:cs typeface="Arial" pitchFamily="34" charset="0"/>
              </a:rPr>
              <a:t>stesso</a:t>
            </a:r>
            <a:r>
              <a:rPr lang="en-GB" altLang="it-IT" sz="2800" b="1" dirty="0" smtClean="0">
                <a:latin typeface="Arial" pitchFamily="34" charset="0"/>
                <a:cs typeface="Arial" pitchFamily="34" charset="0"/>
              </a:rPr>
              <a:t> gene </a:t>
            </a:r>
            <a:r>
              <a:rPr lang="en-GB" altLang="it-IT" sz="2800" b="1" dirty="0" err="1" smtClean="0">
                <a:latin typeface="Arial" pitchFamily="34" charset="0"/>
                <a:cs typeface="Arial" pitchFamily="34" charset="0"/>
              </a:rPr>
              <a:t>possono</a:t>
            </a:r>
            <a:r>
              <a:rPr lang="en-GB" altLang="it-IT" sz="2800" b="1" dirty="0" smtClean="0">
                <a:latin typeface="Arial" pitchFamily="34" charset="0"/>
                <a:cs typeface="Arial" pitchFamily="34" charset="0"/>
              </a:rPr>
              <a:t> </a:t>
            </a:r>
            <a:r>
              <a:rPr lang="en-GB" altLang="it-IT" sz="2800" b="1" dirty="0" err="1" smtClean="0">
                <a:latin typeface="Arial" pitchFamily="34" charset="0"/>
                <a:cs typeface="Arial" pitchFamily="34" charset="0"/>
              </a:rPr>
              <a:t>associarsi</a:t>
            </a:r>
            <a:r>
              <a:rPr lang="en-GB" altLang="it-IT" sz="2800" b="1" dirty="0" smtClean="0">
                <a:latin typeface="Arial" pitchFamily="34" charset="0"/>
                <a:cs typeface="Arial" pitchFamily="34" charset="0"/>
              </a:rPr>
              <a:t> a </a:t>
            </a:r>
            <a:r>
              <a:rPr lang="en-GB" altLang="it-IT" sz="2800" b="1" dirty="0" err="1" smtClean="0">
                <a:latin typeface="Arial" pitchFamily="34" charset="0"/>
                <a:cs typeface="Arial" pitchFamily="34" charset="0"/>
              </a:rPr>
              <a:t>sindromi</a:t>
            </a:r>
            <a:r>
              <a:rPr lang="en-GB" altLang="it-IT" sz="2800" b="1" dirty="0" smtClean="0">
                <a:latin typeface="Arial" pitchFamily="34" charset="0"/>
                <a:cs typeface="Arial" pitchFamily="34" charset="0"/>
              </a:rPr>
              <a:t> diverse: DMD </a:t>
            </a:r>
            <a:r>
              <a:rPr lang="en-GB" altLang="it-IT" sz="2800" b="1" dirty="0">
                <a:latin typeface="Arial" pitchFamily="34" charset="0"/>
                <a:cs typeface="Arial" pitchFamily="34" charset="0"/>
              </a:rPr>
              <a:t>e </a:t>
            </a:r>
            <a:r>
              <a:rPr lang="en-GB" altLang="it-IT" sz="2800" b="1" dirty="0" smtClean="0">
                <a:latin typeface="Arial" pitchFamily="34" charset="0"/>
                <a:cs typeface="Arial" pitchFamily="34" charset="0"/>
              </a:rPr>
              <a:t>BMD</a:t>
            </a:r>
            <a:endParaRPr lang="en-GB" altLang="it-IT" sz="2800" dirty="0" smtClean="0">
              <a:latin typeface="Arial" pitchFamily="34" charset="0"/>
              <a:cs typeface="Arial" pitchFamily="34" charset="0"/>
            </a:endParaRPr>
          </a:p>
        </p:txBody>
      </p:sp>
      <p:sp>
        <p:nvSpPr>
          <p:cNvPr id="36867" name="Text Box 4"/>
          <p:cNvSpPr txBox="1">
            <a:spLocks noChangeArrowheads="1"/>
          </p:cNvSpPr>
          <p:nvPr/>
        </p:nvSpPr>
        <p:spPr bwMode="auto">
          <a:xfrm>
            <a:off x="1" y="1465262"/>
            <a:ext cx="68770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GB" altLang="it-IT" sz="2800" b="1" i="1">
                <a:solidFill>
                  <a:schemeClr val="tx2"/>
                </a:solidFill>
                <a:latin typeface="Times" pitchFamily="18" charset="0"/>
              </a:rPr>
              <a:t>Es: Distrofia muscolare di Duchenne (DMD) e distrofia muscolare di Becker (DMB)</a:t>
            </a:r>
          </a:p>
        </p:txBody>
      </p:sp>
      <p:sp>
        <p:nvSpPr>
          <p:cNvPr id="36868" name="Rectangle 5"/>
          <p:cNvSpPr>
            <a:spLocks noChangeArrowheads="1"/>
          </p:cNvSpPr>
          <p:nvPr/>
        </p:nvSpPr>
        <p:spPr bwMode="auto">
          <a:xfrm>
            <a:off x="0" y="5108575"/>
            <a:ext cx="88931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GB" altLang="it-IT" sz="1800" dirty="0">
                <a:latin typeface="Arial" panose="020B0604020202020204" pitchFamily="34" charset="0"/>
                <a:cs typeface="Arial" panose="020B0604020202020204" pitchFamily="34" charset="0"/>
              </a:rPr>
              <a:t>Le </a:t>
            </a:r>
            <a:r>
              <a:rPr lang="en-GB" altLang="it-IT" sz="1800" dirty="0" err="1">
                <a:latin typeface="Arial" panose="020B0604020202020204" pitchFamily="34" charset="0"/>
                <a:cs typeface="Arial" panose="020B0604020202020204" pitchFamily="34" charset="0"/>
              </a:rPr>
              <a:t>delezioni</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che</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causano</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slittamento</a:t>
            </a:r>
            <a:r>
              <a:rPr lang="en-GB" altLang="it-IT" sz="1800" dirty="0">
                <a:latin typeface="Arial" panose="020B0604020202020204" pitchFamily="34" charset="0"/>
                <a:cs typeface="Arial" panose="020B0604020202020204" pitchFamily="34" charset="0"/>
              </a:rPr>
              <a:t> del modulo di </a:t>
            </a:r>
            <a:r>
              <a:rPr lang="en-GB" altLang="it-IT" sz="1800" dirty="0" err="1">
                <a:latin typeface="Arial" panose="020B0604020202020204" pitchFamily="34" charset="0"/>
                <a:cs typeface="Arial" panose="020B0604020202020204" pitchFamily="34" charset="0"/>
              </a:rPr>
              <a:t>lettura</a:t>
            </a:r>
            <a:r>
              <a:rPr lang="en-GB" altLang="it-IT" sz="1800" dirty="0">
                <a:latin typeface="Arial" panose="020B0604020202020204" pitchFamily="34" charset="0"/>
                <a:cs typeface="Arial" panose="020B0604020202020204" pitchFamily="34" charset="0"/>
              </a:rPr>
              <a:t> (e </a:t>
            </a:r>
            <a:r>
              <a:rPr lang="en-GB" altLang="it-IT" sz="1800" dirty="0" err="1">
                <a:latin typeface="Arial" panose="020B0604020202020204" pitchFamily="34" charset="0"/>
                <a:cs typeface="Arial" panose="020B0604020202020204" pitchFamily="34" charset="0"/>
              </a:rPr>
              <a:t>quindi</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totale</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perdita</a:t>
            </a:r>
            <a:r>
              <a:rPr lang="en-GB" altLang="it-IT" sz="1800" dirty="0">
                <a:latin typeface="Arial" panose="020B0604020202020204" pitchFamily="34" charset="0"/>
                <a:cs typeface="Arial" panose="020B0604020202020204" pitchFamily="34" charset="0"/>
              </a:rPr>
              <a:t> di </a:t>
            </a:r>
            <a:r>
              <a:rPr lang="en-GB" altLang="it-IT" sz="1800" dirty="0" err="1">
                <a:latin typeface="Arial" panose="020B0604020202020204" pitchFamily="34" charset="0"/>
                <a:cs typeface="Arial" panose="020B0604020202020204" pitchFamily="34" charset="0"/>
              </a:rPr>
              <a:t>funzione</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della</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proteina</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causano</a:t>
            </a:r>
            <a:r>
              <a:rPr lang="en-GB" altLang="it-IT" sz="1800" dirty="0">
                <a:latin typeface="Arial" panose="020B0604020202020204" pitchFamily="34" charset="0"/>
                <a:cs typeface="Arial" panose="020B0604020202020204" pitchFamily="34" charset="0"/>
              </a:rPr>
              <a:t> la </a:t>
            </a:r>
            <a:r>
              <a:rPr lang="en-GB" altLang="it-IT" sz="1800" b="1" dirty="0" err="1">
                <a:latin typeface="Arial" panose="020B0604020202020204" pitchFamily="34" charset="0"/>
                <a:cs typeface="Arial" panose="020B0604020202020204" pitchFamily="34" charset="0"/>
              </a:rPr>
              <a:t>distrofia</a:t>
            </a:r>
            <a:r>
              <a:rPr lang="en-GB" altLang="it-IT" sz="1800" b="1" dirty="0">
                <a:latin typeface="Arial" panose="020B0604020202020204" pitchFamily="34" charset="0"/>
                <a:cs typeface="Arial" panose="020B0604020202020204" pitchFamily="34" charset="0"/>
              </a:rPr>
              <a:t> </a:t>
            </a:r>
            <a:r>
              <a:rPr lang="en-GB" altLang="it-IT" sz="1800" b="1" dirty="0" err="1">
                <a:latin typeface="Arial" panose="020B0604020202020204" pitchFamily="34" charset="0"/>
                <a:cs typeface="Arial" panose="020B0604020202020204" pitchFamily="34" charset="0"/>
              </a:rPr>
              <a:t>muscolare</a:t>
            </a:r>
            <a:r>
              <a:rPr lang="en-GB" altLang="it-IT" sz="1800" b="1" dirty="0">
                <a:latin typeface="Arial" panose="020B0604020202020204" pitchFamily="34" charset="0"/>
                <a:cs typeface="Arial" panose="020B0604020202020204" pitchFamily="34" charset="0"/>
              </a:rPr>
              <a:t> di Duchenne</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mentre</a:t>
            </a:r>
            <a:r>
              <a:rPr lang="en-GB" altLang="it-IT" sz="1800" dirty="0">
                <a:latin typeface="Arial" panose="020B0604020202020204" pitchFamily="34" charset="0"/>
                <a:cs typeface="Arial" panose="020B0604020202020204" pitchFamily="34" charset="0"/>
              </a:rPr>
              <a:t> le </a:t>
            </a:r>
            <a:r>
              <a:rPr lang="en-GB" altLang="it-IT" sz="1800" dirty="0" err="1">
                <a:latin typeface="Arial" panose="020B0604020202020204" pitchFamily="34" charset="0"/>
                <a:cs typeface="Arial" panose="020B0604020202020204" pitchFamily="34" charset="0"/>
              </a:rPr>
              <a:t>delezioni</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che</a:t>
            </a:r>
            <a:r>
              <a:rPr lang="en-GB" altLang="it-IT" sz="1800" dirty="0">
                <a:latin typeface="Arial" panose="020B0604020202020204" pitchFamily="34" charset="0"/>
                <a:cs typeface="Arial" panose="020B0604020202020204" pitchFamily="34" charset="0"/>
              </a:rPr>
              <a:t> non </a:t>
            </a:r>
            <a:r>
              <a:rPr lang="en-GB" altLang="it-IT" sz="1800" dirty="0" err="1">
                <a:latin typeface="Arial" panose="020B0604020202020204" pitchFamily="34" charset="0"/>
                <a:cs typeface="Arial" panose="020B0604020202020204" pitchFamily="34" charset="0"/>
              </a:rPr>
              <a:t>alterano</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il</a:t>
            </a:r>
            <a:r>
              <a:rPr lang="en-GB" altLang="it-IT" sz="1800" dirty="0">
                <a:latin typeface="Arial" panose="020B0604020202020204" pitchFamily="34" charset="0"/>
                <a:cs typeface="Arial" panose="020B0604020202020204" pitchFamily="34" charset="0"/>
              </a:rPr>
              <a:t> modulo e </a:t>
            </a:r>
            <a:r>
              <a:rPr lang="en-GB" altLang="it-IT" sz="1800" dirty="0" err="1">
                <a:latin typeface="Arial" panose="020B0604020202020204" pitchFamily="34" charset="0"/>
                <a:cs typeface="Arial" panose="020B0604020202020204" pitchFamily="34" charset="0"/>
              </a:rPr>
              <a:t>preservano</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parzialmente</a:t>
            </a:r>
            <a:r>
              <a:rPr lang="en-GB" altLang="it-IT" sz="1800" dirty="0">
                <a:latin typeface="Arial" panose="020B0604020202020204" pitchFamily="34" charset="0"/>
                <a:cs typeface="Arial" panose="020B0604020202020204" pitchFamily="34" charset="0"/>
              </a:rPr>
              <a:t> la </a:t>
            </a:r>
            <a:r>
              <a:rPr lang="en-GB" altLang="it-IT" sz="1800" dirty="0" err="1">
                <a:latin typeface="Arial" panose="020B0604020202020204" pitchFamily="34" charset="0"/>
                <a:cs typeface="Arial" panose="020B0604020202020204" pitchFamily="34" charset="0"/>
              </a:rPr>
              <a:t>funzione</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della</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proteina</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causano</a:t>
            </a:r>
            <a:r>
              <a:rPr lang="en-GB" altLang="it-IT" sz="1800" dirty="0">
                <a:latin typeface="Arial" panose="020B0604020202020204" pitchFamily="34" charset="0"/>
                <a:cs typeface="Arial" panose="020B0604020202020204" pitchFamily="34" charset="0"/>
              </a:rPr>
              <a:t> la forma </a:t>
            </a:r>
            <a:r>
              <a:rPr lang="en-GB" altLang="it-IT" sz="1800" dirty="0" err="1">
                <a:latin typeface="Arial" panose="020B0604020202020204" pitchFamily="34" charset="0"/>
                <a:cs typeface="Arial" panose="020B0604020202020204" pitchFamily="34" charset="0"/>
              </a:rPr>
              <a:t>più</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lieve</a:t>
            </a:r>
            <a:r>
              <a:rPr lang="en-GB" altLang="it-IT" sz="1800" dirty="0">
                <a:latin typeface="Arial" panose="020B0604020202020204" pitchFamily="34" charset="0"/>
                <a:cs typeface="Arial" panose="020B0604020202020204" pitchFamily="34" charset="0"/>
              </a:rPr>
              <a:t> di </a:t>
            </a:r>
            <a:r>
              <a:rPr lang="en-GB" altLang="it-IT" sz="1800" b="1" dirty="0" err="1">
                <a:latin typeface="Arial" panose="020B0604020202020204" pitchFamily="34" charset="0"/>
                <a:cs typeface="Arial" panose="020B0604020202020204" pitchFamily="34" charset="0"/>
              </a:rPr>
              <a:t>distrofia</a:t>
            </a:r>
            <a:r>
              <a:rPr lang="en-GB" altLang="it-IT" sz="1800" b="1" dirty="0">
                <a:latin typeface="Arial" panose="020B0604020202020204" pitchFamily="34" charset="0"/>
                <a:cs typeface="Arial" panose="020B0604020202020204" pitchFamily="34" charset="0"/>
              </a:rPr>
              <a:t> di Becker</a:t>
            </a:r>
          </a:p>
        </p:txBody>
      </p:sp>
      <p:pic>
        <p:nvPicPr>
          <p:cNvPr id="3686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1268413"/>
            <a:ext cx="159702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803525"/>
            <a:ext cx="5703887" cy="1905000"/>
          </a:xfrm>
          <a:prstGeom prst="rect">
            <a:avLst/>
          </a:prstGeom>
          <a:noFill/>
          <a:ln w="38100" cmpd="dbl">
            <a:solidFill>
              <a:srgbClr val="994B07"/>
            </a:solidFill>
            <a:miter lim="800000"/>
            <a:headEnd/>
            <a:tailEnd/>
          </a:ln>
          <a:extLst>
            <a:ext uri="{909E8E84-426E-40DD-AFC4-6F175D3DCCD1}">
              <a14:hiddenFill xmlns:a14="http://schemas.microsoft.com/office/drawing/2010/main">
                <a:solidFill>
                  <a:srgbClr val="FFFFFF"/>
                </a:solidFill>
              </a14:hiddenFill>
            </a:ext>
          </a:extLst>
        </p:spPr>
      </p:pic>
      <p:sp>
        <p:nvSpPr>
          <p:cNvPr id="36871" name="Rettangolo 1"/>
          <p:cNvSpPr>
            <a:spLocks noChangeArrowheads="1"/>
          </p:cNvSpPr>
          <p:nvPr/>
        </p:nvSpPr>
        <p:spPr bwMode="auto">
          <a:xfrm>
            <a:off x="2743200" y="2419350"/>
            <a:ext cx="72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it-IT" sz="1800" b="1" i="1">
                <a:solidFill>
                  <a:srgbClr val="FF0000"/>
                </a:solidFill>
                <a:latin typeface="Times" pitchFamily="18" charset="0"/>
              </a:rPr>
              <a:t>DMD</a:t>
            </a:r>
            <a:endParaRPr lang="it-IT" altLang="it-IT" sz="1800">
              <a:solidFill>
                <a:srgbClr val="FF0000"/>
              </a:solidFill>
              <a:latin typeface="Arial" pitchFamily="34" charset="0"/>
            </a:endParaRPr>
          </a:p>
        </p:txBody>
      </p:sp>
      <p:sp>
        <p:nvSpPr>
          <p:cNvPr id="36872" name="Rettangolo 7"/>
          <p:cNvSpPr>
            <a:spLocks noChangeArrowheads="1"/>
          </p:cNvSpPr>
          <p:nvPr/>
        </p:nvSpPr>
        <p:spPr bwMode="auto">
          <a:xfrm>
            <a:off x="8432800" y="2049462"/>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GB" altLang="it-IT" sz="1800" b="1" i="1" dirty="0">
                <a:solidFill>
                  <a:srgbClr val="FF0000"/>
                </a:solidFill>
                <a:latin typeface="Times" pitchFamily="18" charset="0"/>
              </a:rPr>
              <a:t>DMB</a:t>
            </a:r>
            <a:endParaRPr lang="it-IT" altLang="it-IT" sz="1800" dirty="0">
              <a:solidFill>
                <a:srgbClr val="FF0000"/>
              </a:solidFill>
              <a:latin typeface="Arial" pitchFamily="34" charset="0"/>
            </a:endParaRPr>
          </a:p>
        </p:txBody>
      </p:sp>
    </p:spTree>
    <p:extLst>
      <p:ext uri="{BB962C8B-B14F-4D97-AF65-F5344CB8AC3E}">
        <p14:creationId xmlns:p14="http://schemas.microsoft.com/office/powerpoint/2010/main" val="3870856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85750"/>
            <a:ext cx="7772400" cy="1543050"/>
          </a:xfrm>
        </p:spPr>
        <p:txBody>
          <a:bodyPr/>
          <a:lstStyle/>
          <a:p>
            <a:r>
              <a:rPr lang="it-IT" altLang="it-IT" sz="3600" b="1" smtClean="0">
                <a:solidFill>
                  <a:srgbClr val="FF0000"/>
                </a:solidFill>
                <a:latin typeface="Arial" pitchFamily="34" charset="0"/>
              </a:rPr>
              <a:t>Citogenetica </a:t>
            </a:r>
            <a:br>
              <a:rPr lang="it-IT" altLang="it-IT" sz="3600" b="1" smtClean="0">
                <a:solidFill>
                  <a:srgbClr val="FF0000"/>
                </a:solidFill>
                <a:latin typeface="Arial" pitchFamily="34" charset="0"/>
              </a:rPr>
            </a:br>
            <a:r>
              <a:rPr lang="it-IT" altLang="it-IT" sz="3600" b="1" smtClean="0">
                <a:solidFill>
                  <a:srgbClr val="FF0000"/>
                </a:solidFill>
                <a:latin typeface="Arial" pitchFamily="34" charset="0"/>
              </a:rPr>
              <a:t> </a:t>
            </a:r>
            <a:r>
              <a:rPr lang="it-IT" altLang="it-IT" sz="2800" b="1" smtClean="0">
                <a:solidFill>
                  <a:srgbClr val="0000FF"/>
                </a:solidFill>
                <a:latin typeface="Arial" pitchFamily="34" charset="0"/>
              </a:rPr>
              <a:t>analisi dei cromosomi: </a:t>
            </a:r>
            <a:br>
              <a:rPr lang="it-IT" altLang="it-IT" sz="2800" b="1" smtClean="0">
                <a:solidFill>
                  <a:srgbClr val="0000FF"/>
                </a:solidFill>
                <a:latin typeface="Arial" pitchFamily="34" charset="0"/>
              </a:rPr>
            </a:br>
            <a:r>
              <a:rPr lang="it-IT" altLang="it-IT" sz="2800" b="1" smtClean="0">
                <a:solidFill>
                  <a:srgbClr val="0000FF"/>
                </a:solidFill>
                <a:latin typeface="Arial" pitchFamily="34" charset="0"/>
              </a:rPr>
              <a:t>numero , morfologia e struttura</a:t>
            </a:r>
            <a:endParaRPr lang="en-US" altLang="it-IT" sz="2800" b="1" smtClean="0">
              <a:solidFill>
                <a:srgbClr val="0000FF"/>
              </a:solidFill>
              <a:latin typeface="Arial" pitchFamily="34" charset="0"/>
            </a:endParaRPr>
          </a:p>
        </p:txBody>
      </p:sp>
      <p:sp>
        <p:nvSpPr>
          <p:cNvPr id="6147" name="Rectangle 3"/>
          <p:cNvSpPr>
            <a:spLocks noGrp="1" noChangeArrowheads="1"/>
          </p:cNvSpPr>
          <p:nvPr>
            <p:ph type="body" idx="1"/>
          </p:nvPr>
        </p:nvSpPr>
        <p:spPr>
          <a:xfrm>
            <a:off x="609600" y="2133600"/>
            <a:ext cx="8534400" cy="4267200"/>
          </a:xfrm>
        </p:spPr>
        <p:txBody>
          <a:bodyPr/>
          <a:lstStyle/>
          <a:p>
            <a:pPr defTabSz="457200">
              <a:buFontTx/>
              <a:buNone/>
              <a:tabLst>
                <a:tab pos="1428750" algn="l"/>
              </a:tabLst>
              <a:defRPr/>
            </a:pPr>
            <a:endParaRPr lang="it-IT" sz="900" b="1" dirty="0">
              <a:solidFill>
                <a:srgbClr val="0000FF"/>
              </a:solidFill>
              <a:latin typeface="Arial" pitchFamily="34" charset="0"/>
            </a:endParaRPr>
          </a:p>
          <a:p>
            <a:pPr defTabSz="457200">
              <a:buFontTx/>
              <a:buNone/>
              <a:tabLst>
                <a:tab pos="1428750" algn="l"/>
              </a:tabLst>
              <a:defRPr/>
            </a:pPr>
            <a:endParaRPr lang="it-IT" sz="800" dirty="0">
              <a:latin typeface="Arial" pitchFamily="34" charset="0"/>
            </a:endParaRPr>
          </a:p>
          <a:p>
            <a:pPr defTabSz="457200">
              <a:tabLst>
                <a:tab pos="1428750" algn="l"/>
              </a:tabLst>
              <a:defRPr/>
            </a:pPr>
            <a:r>
              <a:rPr lang="it-IT" sz="2400" b="1" dirty="0">
                <a:solidFill>
                  <a:srgbClr val="0000FF"/>
                </a:solidFill>
                <a:latin typeface="Arial" pitchFamily="34" charset="0"/>
              </a:rPr>
              <a:t>CROMOSOMI : </a:t>
            </a:r>
            <a:r>
              <a:rPr lang="it-IT" sz="2000" dirty="0">
                <a:latin typeface="Arial" pitchFamily="34" charset="0"/>
              </a:rPr>
              <a:t>46 molecole di DNA duplicate e spiralizzate </a:t>
            </a:r>
            <a:endParaRPr lang="it-IT" sz="2400" b="1" dirty="0">
              <a:solidFill>
                <a:srgbClr val="0000FF"/>
              </a:solidFill>
              <a:latin typeface="Arial" pitchFamily="34" charset="0"/>
            </a:endParaRPr>
          </a:p>
          <a:p>
            <a:pPr defTabSz="457200">
              <a:buFontTx/>
              <a:buNone/>
              <a:tabLst>
                <a:tab pos="1428750" algn="l"/>
              </a:tabLst>
              <a:defRPr/>
            </a:pPr>
            <a:r>
              <a:rPr lang="it-IT" sz="2400" b="1" dirty="0">
                <a:latin typeface="Arial" pitchFamily="34" charset="0"/>
              </a:rPr>
              <a:t>	</a:t>
            </a:r>
            <a:r>
              <a:rPr lang="it-IT" sz="2000" dirty="0" smtClean="0">
                <a:latin typeface="Arial" pitchFamily="34" charset="0"/>
              </a:rPr>
              <a:t>visibili </a:t>
            </a:r>
            <a:r>
              <a:rPr lang="it-IT" sz="2000" dirty="0">
                <a:latin typeface="Arial" pitchFamily="34" charset="0"/>
              </a:rPr>
              <a:t>durante la divisione cellulare (metafase)</a:t>
            </a:r>
          </a:p>
          <a:p>
            <a:pPr defTabSz="457200">
              <a:buFontTx/>
              <a:buNone/>
              <a:tabLst>
                <a:tab pos="1428750" algn="l"/>
              </a:tabLst>
              <a:defRPr/>
            </a:pPr>
            <a:r>
              <a:rPr lang="it-IT" sz="2000" dirty="0">
                <a:latin typeface="Arial" pitchFamily="34" charset="0"/>
              </a:rPr>
              <a:t>	- </a:t>
            </a:r>
            <a:r>
              <a:rPr lang="it-IT" sz="2000" b="1" dirty="0">
                <a:latin typeface="Arial" pitchFamily="34" charset="0"/>
              </a:rPr>
              <a:t>n° caratteristico</a:t>
            </a:r>
            <a:r>
              <a:rPr lang="it-IT" sz="2000" dirty="0">
                <a:latin typeface="Arial" pitchFamily="34" charset="0"/>
              </a:rPr>
              <a:t> per ogni specie</a:t>
            </a:r>
          </a:p>
          <a:p>
            <a:pPr defTabSz="457200">
              <a:buFontTx/>
              <a:buNone/>
              <a:tabLst>
                <a:tab pos="1428750" algn="l"/>
              </a:tabLst>
              <a:defRPr/>
            </a:pPr>
            <a:r>
              <a:rPr lang="it-IT" sz="2000" dirty="0">
                <a:latin typeface="Arial" pitchFamily="34" charset="0"/>
              </a:rPr>
              <a:t>	- </a:t>
            </a:r>
            <a:r>
              <a:rPr lang="it-IT" sz="2000" b="1" dirty="0">
                <a:latin typeface="Arial" pitchFamily="34" charset="0"/>
              </a:rPr>
              <a:t>lunghezza e morfologia</a:t>
            </a:r>
            <a:r>
              <a:rPr lang="it-IT" sz="2000" dirty="0">
                <a:latin typeface="Arial" pitchFamily="34" charset="0"/>
              </a:rPr>
              <a:t> definite</a:t>
            </a:r>
          </a:p>
          <a:p>
            <a:pPr marL="0" indent="0" defTabSz="457200">
              <a:buFontTx/>
              <a:buNone/>
              <a:tabLst>
                <a:tab pos="1428750" algn="l"/>
              </a:tabLst>
              <a:defRPr/>
            </a:pPr>
            <a:r>
              <a:rPr lang="it-IT" sz="2000" dirty="0">
                <a:latin typeface="Arial" pitchFamily="34" charset="0"/>
              </a:rPr>
              <a:t> </a:t>
            </a:r>
            <a:r>
              <a:rPr lang="it-IT" sz="2000" dirty="0" smtClean="0">
                <a:latin typeface="Arial" pitchFamily="34" charset="0"/>
              </a:rPr>
              <a:t>    - </a:t>
            </a:r>
            <a:r>
              <a:rPr lang="it-IT" sz="2000" b="1" dirty="0">
                <a:latin typeface="Arial" pitchFamily="34" charset="0"/>
              </a:rPr>
              <a:t>bandeggio</a:t>
            </a:r>
            <a:r>
              <a:rPr lang="it-IT" sz="2000" dirty="0">
                <a:latin typeface="Arial" pitchFamily="34" charset="0"/>
              </a:rPr>
              <a:t> </a:t>
            </a:r>
            <a:r>
              <a:rPr lang="it-IT" sz="2000" b="1" dirty="0">
                <a:latin typeface="Arial" pitchFamily="34" charset="0"/>
              </a:rPr>
              <a:t>caratteristico</a:t>
            </a:r>
            <a:r>
              <a:rPr lang="it-IT" sz="2000" dirty="0">
                <a:latin typeface="Arial" pitchFamily="34" charset="0"/>
              </a:rPr>
              <a:t> con sostanze coloranti </a:t>
            </a:r>
            <a:r>
              <a:rPr lang="it-IT" sz="2000" dirty="0" smtClean="0">
                <a:latin typeface="Arial" pitchFamily="34" charset="0"/>
              </a:rPr>
              <a:t>     </a:t>
            </a:r>
          </a:p>
          <a:p>
            <a:pPr marL="0" indent="0" defTabSz="457200">
              <a:buFontTx/>
              <a:buNone/>
              <a:tabLst>
                <a:tab pos="1428750" algn="l"/>
              </a:tabLst>
              <a:defRPr/>
            </a:pPr>
            <a:r>
              <a:rPr lang="it-IT" sz="2000" dirty="0" smtClean="0">
                <a:latin typeface="Arial" pitchFamily="34" charset="0"/>
              </a:rPr>
              <a:t>       	</a:t>
            </a:r>
          </a:p>
          <a:p>
            <a:pPr defTabSz="457200">
              <a:tabLst>
                <a:tab pos="1428750" algn="l"/>
              </a:tabLst>
              <a:defRPr/>
            </a:pPr>
            <a:r>
              <a:rPr lang="it-IT" sz="2400" b="1" dirty="0" smtClean="0">
                <a:solidFill>
                  <a:srgbClr val="0000FF"/>
                </a:solidFill>
                <a:latin typeface="Arial" pitchFamily="34" charset="0"/>
              </a:rPr>
              <a:t>CROMATINA : </a:t>
            </a:r>
            <a:r>
              <a:rPr lang="it-IT" sz="2000" dirty="0" smtClean="0">
                <a:latin typeface="Arial" pitchFamily="34" charset="0"/>
              </a:rPr>
              <a:t>contenuto granulare del nucleo (DNA e proteine)</a:t>
            </a:r>
          </a:p>
          <a:p>
            <a:pPr defTabSz="457200">
              <a:buFontTx/>
              <a:buNone/>
              <a:tabLst>
                <a:tab pos="1428750" algn="l"/>
              </a:tabLst>
              <a:defRPr/>
            </a:pPr>
            <a:r>
              <a:rPr lang="it-IT" sz="2400" dirty="0" smtClean="0">
                <a:latin typeface="Arial" pitchFamily="34" charset="0"/>
              </a:rPr>
              <a:t>	- </a:t>
            </a:r>
            <a:r>
              <a:rPr lang="it-IT" sz="2400" b="1" dirty="0" err="1" smtClean="0">
                <a:latin typeface="Arial" pitchFamily="34" charset="0"/>
              </a:rPr>
              <a:t>eterocromatina</a:t>
            </a:r>
            <a:r>
              <a:rPr lang="it-IT" sz="2400" dirty="0" smtClean="0">
                <a:latin typeface="Arial" pitchFamily="34" charset="0"/>
              </a:rPr>
              <a:t>  </a:t>
            </a:r>
            <a:r>
              <a:rPr lang="it-IT" sz="2000" dirty="0" smtClean="0">
                <a:latin typeface="Arial" pitchFamily="34" charset="0"/>
              </a:rPr>
              <a:t>(elementi ripetitivi)</a:t>
            </a:r>
            <a:endParaRPr lang="it-IT" sz="2400" dirty="0" smtClean="0">
              <a:latin typeface="Arial" pitchFamily="34" charset="0"/>
            </a:endParaRPr>
          </a:p>
          <a:p>
            <a:pPr defTabSz="457200">
              <a:buFontTx/>
              <a:buNone/>
              <a:tabLst>
                <a:tab pos="1428750" algn="l"/>
              </a:tabLst>
              <a:defRPr/>
            </a:pPr>
            <a:r>
              <a:rPr lang="it-IT" sz="2400" dirty="0" smtClean="0">
                <a:latin typeface="Arial" pitchFamily="34" charset="0"/>
              </a:rPr>
              <a:t>	- </a:t>
            </a:r>
            <a:r>
              <a:rPr lang="it-IT" sz="2400" b="1" dirty="0" err="1" smtClean="0">
                <a:latin typeface="Arial" pitchFamily="34" charset="0"/>
              </a:rPr>
              <a:t>eucromatina</a:t>
            </a:r>
            <a:r>
              <a:rPr lang="it-IT" sz="2400" b="1" dirty="0" smtClean="0">
                <a:latin typeface="Arial" pitchFamily="34" charset="0"/>
              </a:rPr>
              <a:t>	  </a:t>
            </a:r>
            <a:r>
              <a:rPr lang="it-IT" sz="2000" dirty="0" smtClean="0">
                <a:latin typeface="Arial" pitchFamily="34" charset="0"/>
              </a:rPr>
              <a:t>(sequenze trascritte)</a:t>
            </a:r>
          </a:p>
          <a:p>
            <a:pPr defTabSz="457200">
              <a:buFontTx/>
              <a:buNone/>
              <a:tabLst>
                <a:tab pos="1428750" algn="l"/>
              </a:tabLst>
              <a:defRPr/>
            </a:pPr>
            <a:endParaRPr lang="it-IT" sz="2000" dirty="0">
              <a:latin typeface="Arial" pitchFamily="34" charset="0"/>
            </a:endParaRPr>
          </a:p>
        </p:txBody>
      </p:sp>
      <p:sp>
        <p:nvSpPr>
          <p:cNvPr id="12292" name="Line 4"/>
          <p:cNvSpPr>
            <a:spLocks noChangeShapeType="1"/>
          </p:cNvSpPr>
          <p:nvPr/>
        </p:nvSpPr>
        <p:spPr bwMode="auto">
          <a:xfrm>
            <a:off x="685800" y="1981200"/>
            <a:ext cx="76200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11188" y="692150"/>
            <a:ext cx="8208962"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GB" altLang="it-IT" sz="1200" b="1" dirty="0">
                <a:latin typeface="Tahoma" pitchFamily="34" charset="0"/>
              </a:rPr>
              <a:t>short arm, Xp21</a:t>
            </a:r>
          </a:p>
          <a:p>
            <a:pPr algn="ctr">
              <a:spcBef>
                <a:spcPct val="50000"/>
              </a:spcBef>
              <a:buFontTx/>
              <a:buNone/>
            </a:pPr>
            <a:r>
              <a:rPr lang="en-GB" altLang="it-IT" sz="1200" b="1" dirty="0">
                <a:latin typeface="Tahoma" pitchFamily="34" charset="0"/>
              </a:rPr>
              <a:t>Genome size: 2.5 Mb </a:t>
            </a:r>
          </a:p>
          <a:p>
            <a:pPr algn="ctr">
              <a:spcBef>
                <a:spcPct val="50000"/>
              </a:spcBef>
              <a:buFontTx/>
              <a:buNone/>
            </a:pPr>
            <a:r>
              <a:rPr lang="en-GB" altLang="it-IT" sz="1200" b="1" dirty="0">
                <a:latin typeface="Tahoma" pitchFamily="34" charset="0"/>
              </a:rPr>
              <a:t>79 constitutive exons (1% of the gene)</a:t>
            </a:r>
          </a:p>
          <a:p>
            <a:pPr algn="ctr">
              <a:spcBef>
                <a:spcPct val="50000"/>
              </a:spcBef>
              <a:buFontTx/>
              <a:buNone/>
            </a:pPr>
            <a:r>
              <a:rPr lang="en-GB" altLang="it-IT" sz="1200" b="1" dirty="0">
                <a:latin typeface="Tahoma" pitchFamily="34" charset="0"/>
              </a:rPr>
              <a:t>very large introns and non-coding regions (99% of the gene)</a:t>
            </a:r>
          </a:p>
          <a:p>
            <a:pPr algn="ctr">
              <a:spcBef>
                <a:spcPct val="50000"/>
              </a:spcBef>
              <a:buFontTx/>
              <a:buNone/>
            </a:pPr>
            <a:r>
              <a:rPr lang="en-GB" altLang="it-IT" sz="1200" b="1" dirty="0" err="1">
                <a:latin typeface="Tahoma" pitchFamily="34" charset="0"/>
                <a:hlinkClick r:id="rId3"/>
              </a:rPr>
              <a:t>GeneLoc</a:t>
            </a:r>
            <a:r>
              <a:rPr lang="en-GB" altLang="it-IT" sz="1200" b="1" dirty="0">
                <a:latin typeface="Tahoma" pitchFamily="34" charset="0"/>
                <a:hlinkClick r:id="rId3"/>
              </a:rPr>
              <a:t> location for GC0XM031047:</a:t>
            </a:r>
            <a:r>
              <a:rPr lang="en-GB" altLang="it-IT" sz="1200" b="1" dirty="0">
                <a:latin typeface="Tahoma" pitchFamily="34" charset="0"/>
              </a:rPr>
              <a:t>     Start:</a:t>
            </a:r>
            <a:br>
              <a:rPr lang="en-GB" altLang="it-IT" sz="1200" b="1" dirty="0">
                <a:latin typeface="Tahoma" pitchFamily="34" charset="0"/>
              </a:rPr>
            </a:br>
            <a:r>
              <a:rPr lang="en-GB" altLang="it-IT" sz="1200" b="1" dirty="0">
                <a:latin typeface="Tahoma" pitchFamily="34" charset="0"/>
              </a:rPr>
              <a:t>31,042,729 </a:t>
            </a:r>
            <a:r>
              <a:rPr lang="en-GB" altLang="it-IT" sz="1200" b="1" dirty="0" err="1">
                <a:latin typeface="Tahoma" pitchFamily="34" charset="0"/>
              </a:rPr>
              <a:t>bp</a:t>
            </a:r>
            <a:r>
              <a:rPr lang="en-GB" altLang="it-IT" sz="1200" b="1" dirty="0">
                <a:latin typeface="Tahoma" pitchFamily="34" charset="0"/>
              </a:rPr>
              <a:t> from </a:t>
            </a:r>
            <a:r>
              <a:rPr lang="en-GB" altLang="it-IT" sz="1200" b="1" dirty="0" err="1">
                <a:latin typeface="Tahoma" pitchFamily="34" charset="0"/>
              </a:rPr>
              <a:t>pterEnd</a:t>
            </a:r>
            <a:r>
              <a:rPr lang="en-GB" altLang="it-IT" sz="1200" b="1" dirty="0">
                <a:latin typeface="Tahoma" pitchFamily="34" charset="0"/>
              </a:rPr>
              <a:t>:</a:t>
            </a:r>
            <a:br>
              <a:rPr lang="en-GB" altLang="it-IT" sz="1200" b="1" dirty="0">
                <a:latin typeface="Tahoma" pitchFamily="34" charset="0"/>
              </a:rPr>
            </a:br>
            <a:r>
              <a:rPr lang="en-GB" altLang="it-IT" sz="1200" b="1" dirty="0">
                <a:latin typeface="Tahoma" pitchFamily="34" charset="0"/>
              </a:rPr>
              <a:t>33,267,647 </a:t>
            </a:r>
            <a:r>
              <a:rPr lang="en-GB" altLang="it-IT" sz="1200" b="1" dirty="0" err="1">
                <a:latin typeface="Tahoma" pitchFamily="34" charset="0"/>
              </a:rPr>
              <a:t>bp</a:t>
            </a:r>
            <a:r>
              <a:rPr lang="en-GB" altLang="it-IT" sz="1200" b="1" dirty="0">
                <a:latin typeface="Tahoma" pitchFamily="34" charset="0"/>
              </a:rPr>
              <a:t> from </a:t>
            </a:r>
            <a:r>
              <a:rPr lang="en-GB" altLang="it-IT" sz="1200" b="1" dirty="0" err="1">
                <a:latin typeface="Tahoma" pitchFamily="34" charset="0"/>
              </a:rPr>
              <a:t>pterSize</a:t>
            </a:r>
            <a:r>
              <a:rPr lang="en-GB" altLang="it-IT" sz="1200" b="1" dirty="0">
                <a:latin typeface="Tahoma" pitchFamily="34" charset="0"/>
              </a:rPr>
              <a:t>:</a:t>
            </a:r>
            <a:br>
              <a:rPr lang="en-GB" altLang="it-IT" sz="1200" b="1" dirty="0">
                <a:latin typeface="Tahoma" pitchFamily="34" charset="0"/>
              </a:rPr>
            </a:br>
            <a:r>
              <a:rPr lang="en-GB" altLang="it-IT" sz="1200" b="1" dirty="0">
                <a:latin typeface="Tahoma" pitchFamily="34" charset="0"/>
              </a:rPr>
              <a:t>2,224,919 </a:t>
            </a:r>
            <a:r>
              <a:rPr lang="en-GB" altLang="it-IT" sz="1200" b="1" dirty="0" err="1">
                <a:latin typeface="Tahoma" pitchFamily="34" charset="0"/>
              </a:rPr>
              <a:t>basesOrientation</a:t>
            </a:r>
            <a:r>
              <a:rPr lang="en-GB" altLang="it-IT" sz="1200" b="1" dirty="0">
                <a:latin typeface="Tahoma" pitchFamily="34" charset="0"/>
              </a:rPr>
              <a:t>:</a:t>
            </a:r>
            <a:br>
              <a:rPr lang="en-GB" altLang="it-IT" sz="1200" b="1" dirty="0">
                <a:latin typeface="Tahoma" pitchFamily="34" charset="0"/>
              </a:rPr>
            </a:br>
            <a:r>
              <a:rPr lang="en-GB" altLang="it-IT" sz="1200" b="1" dirty="0">
                <a:latin typeface="Tahoma" pitchFamily="34" charset="0"/>
              </a:rPr>
              <a:t>minus strand (</a:t>
            </a:r>
            <a:r>
              <a:rPr lang="en-GB" altLang="it-IT" sz="1200" b="1" dirty="0" err="1">
                <a:latin typeface="Tahoma" pitchFamily="34" charset="0"/>
              </a:rPr>
              <a:t>tel</a:t>
            </a:r>
            <a:r>
              <a:rPr lang="en-GB" altLang="it-IT" sz="1200" b="1" dirty="0">
                <a:latin typeface="Tahoma" pitchFamily="34" charset="0"/>
              </a:rPr>
              <a:t>&gt;</a:t>
            </a:r>
            <a:r>
              <a:rPr lang="en-GB" altLang="it-IT" sz="1200" b="1" dirty="0" err="1">
                <a:latin typeface="Tahoma" pitchFamily="34" charset="0"/>
              </a:rPr>
              <a:t>cen</a:t>
            </a:r>
            <a:r>
              <a:rPr lang="en-GB" altLang="it-IT" sz="1200" b="1" dirty="0">
                <a:latin typeface="Tahoma" pitchFamily="34" charset="0"/>
              </a:rPr>
              <a:t>  transcription)</a:t>
            </a:r>
          </a:p>
          <a:p>
            <a:pPr algn="ctr">
              <a:spcBef>
                <a:spcPct val="50000"/>
              </a:spcBef>
              <a:buFontTx/>
              <a:buNone/>
            </a:pPr>
            <a:r>
              <a:rPr lang="en-GB" altLang="it-IT" sz="1200" b="1" dirty="0">
                <a:latin typeface="Tahoma" pitchFamily="34" charset="0"/>
              </a:rPr>
              <a:t>7 promoters (3 driving full length isoforms)</a:t>
            </a:r>
          </a:p>
        </p:txBody>
      </p:sp>
      <p:sp>
        <p:nvSpPr>
          <p:cNvPr id="21507" name="Rectangle 3"/>
          <p:cNvSpPr>
            <a:spLocks noChangeArrowheads="1"/>
          </p:cNvSpPr>
          <p:nvPr/>
        </p:nvSpPr>
        <p:spPr bwMode="auto">
          <a:xfrm>
            <a:off x="755650" y="0"/>
            <a:ext cx="7586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GB" altLang="it-IT" sz="3600" b="1">
                <a:solidFill>
                  <a:srgbClr val="002060"/>
                </a:solidFill>
                <a:latin typeface="Tahoma" pitchFamily="34" charset="0"/>
              </a:rPr>
              <a:t>Il gene distrofina</a:t>
            </a:r>
          </a:p>
        </p:txBody>
      </p:sp>
      <p:sp>
        <p:nvSpPr>
          <p:cNvPr id="21508" name="Rectangle 4"/>
          <p:cNvSpPr>
            <a:spLocks noChangeArrowheads="1"/>
          </p:cNvSpPr>
          <p:nvPr/>
        </p:nvSpPr>
        <p:spPr bwMode="auto">
          <a:xfrm>
            <a:off x="3890963" y="29400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it-IT" sz="1800">
              <a:latin typeface="Arial" pitchFamily="34" charset="0"/>
            </a:endParaRPr>
          </a:p>
        </p:txBody>
      </p:sp>
      <p:sp>
        <p:nvSpPr>
          <p:cNvPr id="21509" name="Text Box 5"/>
          <p:cNvSpPr txBox="1">
            <a:spLocks noChangeArrowheads="1"/>
          </p:cNvSpPr>
          <p:nvPr/>
        </p:nvSpPr>
        <p:spPr bwMode="auto">
          <a:xfrm>
            <a:off x="142875" y="6237288"/>
            <a:ext cx="8893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it-IT" sz="1400" b="1">
                <a:solidFill>
                  <a:srgbClr val="FF3300"/>
                </a:solidFill>
                <a:latin typeface="Arial" pitchFamily="34" charset="0"/>
              </a:rPr>
              <a:t>1B 1M 1P</a:t>
            </a:r>
            <a:r>
              <a:rPr lang="en-GB" altLang="it-IT" sz="1400" b="1">
                <a:solidFill>
                  <a:srgbClr val="339933"/>
                </a:solidFill>
                <a:latin typeface="Arial" pitchFamily="34" charset="0"/>
              </a:rPr>
              <a:t>  2a 4      9                  19                 </a:t>
            </a:r>
            <a:r>
              <a:rPr lang="en-GB" altLang="it-IT" sz="1400" b="1">
                <a:solidFill>
                  <a:srgbClr val="FF6699"/>
                </a:solidFill>
                <a:latin typeface="Arial" pitchFamily="34" charset="0"/>
              </a:rPr>
              <a:t>29</a:t>
            </a:r>
            <a:r>
              <a:rPr lang="en-GB" altLang="it-IT" sz="1400" b="1">
                <a:solidFill>
                  <a:srgbClr val="339933"/>
                </a:solidFill>
                <a:latin typeface="Arial" pitchFamily="34" charset="0"/>
              </a:rPr>
              <a:t>                           </a:t>
            </a:r>
            <a:r>
              <a:rPr lang="en-GB" altLang="it-IT" sz="1400" b="1">
                <a:solidFill>
                  <a:srgbClr val="FF6699"/>
                </a:solidFill>
                <a:latin typeface="Arial" pitchFamily="34" charset="0"/>
              </a:rPr>
              <a:t>44</a:t>
            </a:r>
            <a:r>
              <a:rPr lang="en-GB" altLang="it-IT" sz="1400" b="1">
                <a:solidFill>
                  <a:srgbClr val="66CCFF"/>
                </a:solidFill>
                <a:latin typeface="Arial" pitchFamily="34" charset="0"/>
              </a:rPr>
              <a:t> </a:t>
            </a:r>
            <a:r>
              <a:rPr lang="en-GB" altLang="it-IT" sz="1400" b="1">
                <a:solidFill>
                  <a:srgbClr val="339933"/>
                </a:solidFill>
                <a:latin typeface="Arial" pitchFamily="34" charset="0"/>
              </a:rPr>
              <a:t>                  </a:t>
            </a:r>
            <a:r>
              <a:rPr lang="en-GB" altLang="it-IT" sz="1400" b="1">
                <a:solidFill>
                  <a:srgbClr val="FF6699"/>
                </a:solidFill>
                <a:latin typeface="Arial" pitchFamily="34" charset="0"/>
              </a:rPr>
              <a:t>55</a:t>
            </a:r>
            <a:r>
              <a:rPr lang="en-GB" altLang="it-IT" sz="1400" b="1">
                <a:solidFill>
                  <a:srgbClr val="66CCFF"/>
                </a:solidFill>
                <a:latin typeface="Arial" pitchFamily="34" charset="0"/>
              </a:rPr>
              <a:t> </a:t>
            </a:r>
            <a:r>
              <a:rPr lang="en-GB" altLang="it-IT" sz="1400" b="1">
                <a:solidFill>
                  <a:srgbClr val="339933"/>
                </a:solidFill>
                <a:latin typeface="Arial" pitchFamily="34" charset="0"/>
              </a:rPr>
              <a:t>         </a:t>
            </a:r>
            <a:r>
              <a:rPr lang="en-GB" altLang="it-IT" sz="1400" b="1">
                <a:solidFill>
                  <a:srgbClr val="FF6699"/>
                </a:solidFill>
                <a:latin typeface="Arial" pitchFamily="34" charset="0"/>
              </a:rPr>
              <a:t>62 </a:t>
            </a:r>
            <a:r>
              <a:rPr lang="en-GB" altLang="it-IT" sz="1400" b="1">
                <a:solidFill>
                  <a:srgbClr val="339933"/>
                </a:solidFill>
                <a:latin typeface="Arial" pitchFamily="34" charset="0"/>
              </a:rPr>
              <a:t>      68 70-75 79</a:t>
            </a:r>
          </a:p>
        </p:txBody>
      </p:sp>
      <p:sp>
        <p:nvSpPr>
          <p:cNvPr id="21510" name="Rectangle 6"/>
          <p:cNvSpPr>
            <a:spLocks noChangeArrowheads="1"/>
          </p:cNvSpPr>
          <p:nvPr/>
        </p:nvSpPr>
        <p:spPr bwMode="auto">
          <a:xfrm>
            <a:off x="482600" y="5311775"/>
            <a:ext cx="8201025" cy="839788"/>
          </a:xfrm>
          <a:prstGeom prst="rect">
            <a:avLst/>
          </a:prstGeom>
          <a:gradFill rotWithShape="0">
            <a:gsLst>
              <a:gs pos="0">
                <a:srgbClr val="2F5E76"/>
              </a:gs>
              <a:gs pos="50000">
                <a:srgbClr val="66CCFF"/>
              </a:gs>
              <a:gs pos="100000">
                <a:srgbClr val="2F5E76"/>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66CCFF"/>
            </a:extrusionClr>
          </a:sp3d>
        </p:spPr>
        <p:txBody>
          <a:bodyPr wrap="none" anchor="ctr">
            <a:flatTx/>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it-IT" sz="1800">
              <a:latin typeface="Arial" pitchFamily="34" charset="0"/>
            </a:endParaRPr>
          </a:p>
        </p:txBody>
      </p:sp>
      <p:sp>
        <p:nvSpPr>
          <p:cNvPr id="21511" name="Line 7"/>
          <p:cNvSpPr>
            <a:spLocks noChangeShapeType="1"/>
          </p:cNvSpPr>
          <p:nvPr/>
        </p:nvSpPr>
        <p:spPr bwMode="auto">
          <a:xfrm>
            <a:off x="711200" y="5634038"/>
            <a:ext cx="0" cy="517525"/>
          </a:xfrm>
          <a:prstGeom prst="line">
            <a:avLst/>
          </a:prstGeom>
          <a:noFill/>
          <a:ln w="38100">
            <a:solidFill>
              <a:srgbClr val="FF0000"/>
            </a:solidFill>
            <a:round/>
            <a:headEnd type="none" w="sm" len="sm"/>
            <a:tailEnd type="none" w="sm" len="sm"/>
          </a:ln>
          <a:scene3d>
            <a:camera prst="legacyObliqueTopRight"/>
            <a:lightRig rig="legacyFlat3" dir="b"/>
          </a:scene3d>
          <a:sp3d extrusionH="4302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2" name="Line 8"/>
          <p:cNvSpPr>
            <a:spLocks noChangeShapeType="1"/>
          </p:cNvSpPr>
          <p:nvPr/>
        </p:nvSpPr>
        <p:spPr bwMode="auto">
          <a:xfrm>
            <a:off x="835025" y="5634038"/>
            <a:ext cx="0" cy="517525"/>
          </a:xfrm>
          <a:prstGeom prst="line">
            <a:avLst/>
          </a:prstGeom>
          <a:noFill/>
          <a:ln w="38100">
            <a:solidFill>
              <a:srgbClr val="FF0000"/>
            </a:solidFill>
            <a:round/>
            <a:headEnd type="none" w="sm" len="sm"/>
            <a:tailEnd type="none" w="sm" len="sm"/>
          </a:ln>
          <a:scene3d>
            <a:camera prst="legacyObliqueTopRight"/>
            <a:lightRig rig="legacyFlat3" dir="b"/>
          </a:scene3d>
          <a:sp3d extrusionH="4302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3" name="Line 9"/>
          <p:cNvSpPr>
            <a:spLocks noChangeShapeType="1"/>
          </p:cNvSpPr>
          <p:nvPr/>
        </p:nvSpPr>
        <p:spPr bwMode="auto">
          <a:xfrm>
            <a:off x="1112838"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4" name="Line 10"/>
          <p:cNvSpPr>
            <a:spLocks noChangeShapeType="1"/>
          </p:cNvSpPr>
          <p:nvPr/>
        </p:nvSpPr>
        <p:spPr bwMode="auto">
          <a:xfrm>
            <a:off x="11938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5" name="Line 11"/>
          <p:cNvSpPr>
            <a:spLocks noChangeShapeType="1"/>
          </p:cNvSpPr>
          <p:nvPr/>
        </p:nvSpPr>
        <p:spPr bwMode="auto">
          <a:xfrm>
            <a:off x="1295400"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6" name="Line 12"/>
          <p:cNvSpPr>
            <a:spLocks noChangeShapeType="1"/>
          </p:cNvSpPr>
          <p:nvPr/>
        </p:nvSpPr>
        <p:spPr bwMode="auto">
          <a:xfrm>
            <a:off x="14192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7" name="Line 13"/>
          <p:cNvSpPr>
            <a:spLocks noChangeShapeType="1"/>
          </p:cNvSpPr>
          <p:nvPr/>
        </p:nvSpPr>
        <p:spPr bwMode="auto">
          <a:xfrm>
            <a:off x="1471613"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8" name="Line 14"/>
          <p:cNvSpPr>
            <a:spLocks noChangeShapeType="1"/>
          </p:cNvSpPr>
          <p:nvPr/>
        </p:nvSpPr>
        <p:spPr bwMode="auto">
          <a:xfrm>
            <a:off x="16049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19" name="Line 15"/>
          <p:cNvSpPr>
            <a:spLocks noChangeShapeType="1"/>
          </p:cNvSpPr>
          <p:nvPr/>
        </p:nvSpPr>
        <p:spPr bwMode="auto">
          <a:xfrm>
            <a:off x="173037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0" name="Line 16"/>
          <p:cNvSpPr>
            <a:spLocks noChangeShapeType="1"/>
          </p:cNvSpPr>
          <p:nvPr/>
        </p:nvSpPr>
        <p:spPr bwMode="auto">
          <a:xfrm>
            <a:off x="1793875"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1" name="Line 17"/>
          <p:cNvSpPr>
            <a:spLocks noChangeShapeType="1"/>
          </p:cNvSpPr>
          <p:nvPr/>
        </p:nvSpPr>
        <p:spPr bwMode="auto">
          <a:xfrm>
            <a:off x="19177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2" name="Line 18"/>
          <p:cNvSpPr>
            <a:spLocks noChangeShapeType="1"/>
          </p:cNvSpPr>
          <p:nvPr/>
        </p:nvSpPr>
        <p:spPr bwMode="auto">
          <a:xfrm>
            <a:off x="20415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3" name="Line 19"/>
          <p:cNvSpPr>
            <a:spLocks noChangeShapeType="1"/>
          </p:cNvSpPr>
          <p:nvPr/>
        </p:nvSpPr>
        <p:spPr bwMode="auto">
          <a:xfrm>
            <a:off x="210661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4" name="Line 20"/>
          <p:cNvSpPr>
            <a:spLocks noChangeShapeType="1"/>
          </p:cNvSpPr>
          <p:nvPr/>
        </p:nvSpPr>
        <p:spPr bwMode="auto">
          <a:xfrm>
            <a:off x="235585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5" name="Line 21"/>
          <p:cNvSpPr>
            <a:spLocks noChangeShapeType="1"/>
          </p:cNvSpPr>
          <p:nvPr/>
        </p:nvSpPr>
        <p:spPr bwMode="auto">
          <a:xfrm>
            <a:off x="222408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6" name="Line 22"/>
          <p:cNvSpPr>
            <a:spLocks noChangeShapeType="1"/>
          </p:cNvSpPr>
          <p:nvPr/>
        </p:nvSpPr>
        <p:spPr bwMode="auto">
          <a:xfrm>
            <a:off x="24812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7" name="Line 23"/>
          <p:cNvSpPr>
            <a:spLocks noChangeShapeType="1"/>
          </p:cNvSpPr>
          <p:nvPr/>
        </p:nvSpPr>
        <p:spPr bwMode="auto">
          <a:xfrm>
            <a:off x="2603500"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8" name="Line 24"/>
          <p:cNvSpPr>
            <a:spLocks noChangeShapeType="1"/>
          </p:cNvSpPr>
          <p:nvPr/>
        </p:nvSpPr>
        <p:spPr bwMode="auto">
          <a:xfrm>
            <a:off x="27305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29" name="Line 25"/>
          <p:cNvSpPr>
            <a:spLocks noChangeShapeType="1"/>
          </p:cNvSpPr>
          <p:nvPr/>
        </p:nvSpPr>
        <p:spPr bwMode="auto">
          <a:xfrm>
            <a:off x="27908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0" name="Line 26"/>
          <p:cNvSpPr>
            <a:spLocks noChangeShapeType="1"/>
          </p:cNvSpPr>
          <p:nvPr/>
        </p:nvSpPr>
        <p:spPr bwMode="auto">
          <a:xfrm>
            <a:off x="5661025" y="5634038"/>
            <a:ext cx="0" cy="517525"/>
          </a:xfrm>
          <a:prstGeom prst="line">
            <a:avLst/>
          </a:prstGeom>
          <a:noFill/>
          <a:ln w="28575">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31" name="Line 27"/>
          <p:cNvSpPr>
            <a:spLocks noChangeShapeType="1"/>
          </p:cNvSpPr>
          <p:nvPr/>
        </p:nvSpPr>
        <p:spPr bwMode="auto">
          <a:xfrm>
            <a:off x="603408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2" name="Line 28"/>
          <p:cNvSpPr>
            <a:spLocks noChangeShapeType="1"/>
          </p:cNvSpPr>
          <p:nvPr/>
        </p:nvSpPr>
        <p:spPr bwMode="auto">
          <a:xfrm>
            <a:off x="6159500" y="5634038"/>
            <a:ext cx="0" cy="517525"/>
          </a:xfrm>
          <a:prstGeom prst="line">
            <a:avLst/>
          </a:prstGeom>
          <a:noFill/>
          <a:ln w="28575">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33" name="Line 29"/>
          <p:cNvSpPr>
            <a:spLocks noChangeShapeType="1"/>
          </p:cNvSpPr>
          <p:nvPr/>
        </p:nvSpPr>
        <p:spPr bwMode="auto">
          <a:xfrm>
            <a:off x="2852738"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4" name="Line 30"/>
          <p:cNvSpPr>
            <a:spLocks noChangeShapeType="1"/>
          </p:cNvSpPr>
          <p:nvPr/>
        </p:nvSpPr>
        <p:spPr bwMode="auto">
          <a:xfrm>
            <a:off x="291623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5" name="Line 31"/>
          <p:cNvSpPr>
            <a:spLocks noChangeShapeType="1"/>
          </p:cNvSpPr>
          <p:nvPr/>
        </p:nvSpPr>
        <p:spPr bwMode="auto">
          <a:xfrm>
            <a:off x="304165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6" name="Line 32"/>
          <p:cNvSpPr>
            <a:spLocks noChangeShapeType="1"/>
          </p:cNvSpPr>
          <p:nvPr/>
        </p:nvSpPr>
        <p:spPr bwMode="auto">
          <a:xfrm>
            <a:off x="31035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7" name="Line 33"/>
          <p:cNvSpPr>
            <a:spLocks noChangeShapeType="1"/>
          </p:cNvSpPr>
          <p:nvPr/>
        </p:nvSpPr>
        <p:spPr bwMode="auto">
          <a:xfrm>
            <a:off x="316547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8" name="Line 34"/>
          <p:cNvSpPr>
            <a:spLocks noChangeShapeType="1"/>
          </p:cNvSpPr>
          <p:nvPr/>
        </p:nvSpPr>
        <p:spPr bwMode="auto">
          <a:xfrm>
            <a:off x="32893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39" name="Line 35"/>
          <p:cNvSpPr>
            <a:spLocks noChangeShapeType="1"/>
          </p:cNvSpPr>
          <p:nvPr/>
        </p:nvSpPr>
        <p:spPr bwMode="auto">
          <a:xfrm>
            <a:off x="335438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0" name="Line 36"/>
          <p:cNvSpPr>
            <a:spLocks noChangeShapeType="1"/>
          </p:cNvSpPr>
          <p:nvPr/>
        </p:nvSpPr>
        <p:spPr bwMode="auto">
          <a:xfrm>
            <a:off x="3540125"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1" name="Line 37"/>
          <p:cNvSpPr>
            <a:spLocks noChangeShapeType="1"/>
          </p:cNvSpPr>
          <p:nvPr/>
        </p:nvSpPr>
        <p:spPr bwMode="auto">
          <a:xfrm>
            <a:off x="366553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2" name="Line 38"/>
          <p:cNvSpPr>
            <a:spLocks noChangeShapeType="1"/>
          </p:cNvSpPr>
          <p:nvPr/>
        </p:nvSpPr>
        <p:spPr bwMode="auto">
          <a:xfrm>
            <a:off x="37893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3" name="Line 39"/>
          <p:cNvSpPr>
            <a:spLocks noChangeShapeType="1"/>
          </p:cNvSpPr>
          <p:nvPr/>
        </p:nvSpPr>
        <p:spPr bwMode="auto">
          <a:xfrm>
            <a:off x="3854450" y="5634038"/>
            <a:ext cx="0" cy="517525"/>
          </a:xfrm>
          <a:prstGeom prst="line">
            <a:avLst/>
          </a:prstGeom>
          <a:noFill/>
          <a:ln w="38100">
            <a:solidFill>
              <a:srgbClr val="FF6699"/>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6699"/>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4" name="Line 40"/>
          <p:cNvSpPr>
            <a:spLocks noChangeShapeType="1"/>
          </p:cNvSpPr>
          <p:nvPr/>
        </p:nvSpPr>
        <p:spPr bwMode="auto">
          <a:xfrm>
            <a:off x="39751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5" name="Line 41"/>
          <p:cNvSpPr>
            <a:spLocks noChangeShapeType="1"/>
          </p:cNvSpPr>
          <p:nvPr/>
        </p:nvSpPr>
        <p:spPr bwMode="auto">
          <a:xfrm>
            <a:off x="40386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6" name="Line 42"/>
          <p:cNvSpPr>
            <a:spLocks noChangeShapeType="1"/>
          </p:cNvSpPr>
          <p:nvPr/>
        </p:nvSpPr>
        <p:spPr bwMode="auto">
          <a:xfrm>
            <a:off x="41624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7" name="Line 43"/>
          <p:cNvSpPr>
            <a:spLocks noChangeShapeType="1"/>
          </p:cNvSpPr>
          <p:nvPr/>
        </p:nvSpPr>
        <p:spPr bwMode="auto">
          <a:xfrm>
            <a:off x="42894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8" name="Line 44"/>
          <p:cNvSpPr>
            <a:spLocks noChangeShapeType="1"/>
          </p:cNvSpPr>
          <p:nvPr/>
        </p:nvSpPr>
        <p:spPr bwMode="auto">
          <a:xfrm>
            <a:off x="434975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49" name="Line 45"/>
          <p:cNvSpPr>
            <a:spLocks noChangeShapeType="1"/>
          </p:cNvSpPr>
          <p:nvPr/>
        </p:nvSpPr>
        <p:spPr bwMode="auto">
          <a:xfrm>
            <a:off x="4602163"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0" name="Line 46"/>
          <p:cNvSpPr>
            <a:spLocks noChangeShapeType="1"/>
          </p:cNvSpPr>
          <p:nvPr/>
        </p:nvSpPr>
        <p:spPr bwMode="auto">
          <a:xfrm>
            <a:off x="454025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1" name="Line 47"/>
          <p:cNvSpPr>
            <a:spLocks noChangeShapeType="1"/>
          </p:cNvSpPr>
          <p:nvPr/>
        </p:nvSpPr>
        <p:spPr bwMode="auto">
          <a:xfrm>
            <a:off x="472598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2" name="Line 48"/>
          <p:cNvSpPr>
            <a:spLocks noChangeShapeType="1"/>
          </p:cNvSpPr>
          <p:nvPr/>
        </p:nvSpPr>
        <p:spPr bwMode="auto">
          <a:xfrm>
            <a:off x="48514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3" name="Line 49"/>
          <p:cNvSpPr>
            <a:spLocks noChangeShapeType="1"/>
          </p:cNvSpPr>
          <p:nvPr/>
        </p:nvSpPr>
        <p:spPr bwMode="auto">
          <a:xfrm>
            <a:off x="49752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4" name="Line 50"/>
          <p:cNvSpPr>
            <a:spLocks noChangeShapeType="1"/>
          </p:cNvSpPr>
          <p:nvPr/>
        </p:nvSpPr>
        <p:spPr bwMode="auto">
          <a:xfrm>
            <a:off x="50387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5" name="Line 51"/>
          <p:cNvSpPr>
            <a:spLocks noChangeShapeType="1"/>
          </p:cNvSpPr>
          <p:nvPr/>
        </p:nvSpPr>
        <p:spPr bwMode="auto">
          <a:xfrm>
            <a:off x="51609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6" name="Line 52"/>
          <p:cNvSpPr>
            <a:spLocks noChangeShapeType="1"/>
          </p:cNvSpPr>
          <p:nvPr/>
        </p:nvSpPr>
        <p:spPr bwMode="auto">
          <a:xfrm>
            <a:off x="52244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7" name="Line 53"/>
          <p:cNvSpPr>
            <a:spLocks noChangeShapeType="1"/>
          </p:cNvSpPr>
          <p:nvPr/>
        </p:nvSpPr>
        <p:spPr bwMode="auto">
          <a:xfrm>
            <a:off x="52959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8" name="Line 54"/>
          <p:cNvSpPr>
            <a:spLocks noChangeShapeType="1"/>
          </p:cNvSpPr>
          <p:nvPr/>
        </p:nvSpPr>
        <p:spPr bwMode="auto">
          <a:xfrm>
            <a:off x="5360988" y="5634038"/>
            <a:ext cx="0" cy="517525"/>
          </a:xfrm>
          <a:prstGeom prst="line">
            <a:avLst/>
          </a:prstGeom>
          <a:noFill/>
          <a:ln w="38100">
            <a:solidFill>
              <a:srgbClr val="FF6699"/>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6699"/>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59" name="Line 55"/>
          <p:cNvSpPr>
            <a:spLocks noChangeShapeType="1"/>
          </p:cNvSpPr>
          <p:nvPr/>
        </p:nvSpPr>
        <p:spPr bwMode="auto">
          <a:xfrm>
            <a:off x="5491163"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0" name="Line 56"/>
          <p:cNvSpPr>
            <a:spLocks noChangeShapeType="1"/>
          </p:cNvSpPr>
          <p:nvPr/>
        </p:nvSpPr>
        <p:spPr bwMode="auto">
          <a:xfrm>
            <a:off x="5597525"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1" name="Line 57"/>
          <p:cNvSpPr>
            <a:spLocks noChangeShapeType="1"/>
          </p:cNvSpPr>
          <p:nvPr/>
        </p:nvSpPr>
        <p:spPr bwMode="auto">
          <a:xfrm>
            <a:off x="56610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2" name="Line 58"/>
          <p:cNvSpPr>
            <a:spLocks noChangeShapeType="1"/>
          </p:cNvSpPr>
          <p:nvPr/>
        </p:nvSpPr>
        <p:spPr bwMode="auto">
          <a:xfrm>
            <a:off x="5849938"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3" name="Line 59"/>
          <p:cNvSpPr>
            <a:spLocks noChangeShapeType="1"/>
          </p:cNvSpPr>
          <p:nvPr/>
        </p:nvSpPr>
        <p:spPr bwMode="auto">
          <a:xfrm>
            <a:off x="597217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4" name="Line 60"/>
          <p:cNvSpPr>
            <a:spLocks noChangeShapeType="1"/>
          </p:cNvSpPr>
          <p:nvPr/>
        </p:nvSpPr>
        <p:spPr bwMode="auto">
          <a:xfrm>
            <a:off x="609917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5" name="Line 61"/>
          <p:cNvSpPr>
            <a:spLocks noChangeShapeType="1"/>
          </p:cNvSpPr>
          <p:nvPr/>
        </p:nvSpPr>
        <p:spPr bwMode="auto">
          <a:xfrm>
            <a:off x="61595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6" name="Line 62"/>
          <p:cNvSpPr>
            <a:spLocks noChangeShapeType="1"/>
          </p:cNvSpPr>
          <p:nvPr/>
        </p:nvSpPr>
        <p:spPr bwMode="auto">
          <a:xfrm>
            <a:off x="625157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7" name="Line 63"/>
          <p:cNvSpPr>
            <a:spLocks noChangeShapeType="1"/>
          </p:cNvSpPr>
          <p:nvPr/>
        </p:nvSpPr>
        <p:spPr bwMode="auto">
          <a:xfrm>
            <a:off x="63468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8" name="Line 64"/>
          <p:cNvSpPr>
            <a:spLocks noChangeShapeType="1"/>
          </p:cNvSpPr>
          <p:nvPr/>
        </p:nvSpPr>
        <p:spPr bwMode="auto">
          <a:xfrm>
            <a:off x="6472238" y="5634038"/>
            <a:ext cx="0" cy="517525"/>
          </a:xfrm>
          <a:prstGeom prst="line">
            <a:avLst/>
          </a:prstGeom>
          <a:noFill/>
          <a:ln w="38100">
            <a:solidFill>
              <a:srgbClr val="FF6699"/>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6699"/>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69" name="Line 65"/>
          <p:cNvSpPr>
            <a:spLocks noChangeShapeType="1"/>
          </p:cNvSpPr>
          <p:nvPr/>
        </p:nvSpPr>
        <p:spPr bwMode="auto">
          <a:xfrm>
            <a:off x="6597650"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0" name="Line 66"/>
          <p:cNvSpPr>
            <a:spLocks noChangeShapeType="1"/>
          </p:cNvSpPr>
          <p:nvPr/>
        </p:nvSpPr>
        <p:spPr bwMode="auto">
          <a:xfrm>
            <a:off x="66595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1" name="Line 67"/>
          <p:cNvSpPr>
            <a:spLocks noChangeShapeType="1"/>
          </p:cNvSpPr>
          <p:nvPr/>
        </p:nvSpPr>
        <p:spPr bwMode="auto">
          <a:xfrm>
            <a:off x="68961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2" name="Line 68"/>
          <p:cNvSpPr>
            <a:spLocks noChangeShapeType="1"/>
          </p:cNvSpPr>
          <p:nvPr/>
        </p:nvSpPr>
        <p:spPr bwMode="auto">
          <a:xfrm>
            <a:off x="678338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3" name="Line 69"/>
          <p:cNvSpPr>
            <a:spLocks noChangeShapeType="1"/>
          </p:cNvSpPr>
          <p:nvPr/>
        </p:nvSpPr>
        <p:spPr bwMode="auto">
          <a:xfrm>
            <a:off x="697071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4" name="Line 70"/>
          <p:cNvSpPr>
            <a:spLocks noChangeShapeType="1"/>
          </p:cNvSpPr>
          <p:nvPr/>
        </p:nvSpPr>
        <p:spPr bwMode="auto">
          <a:xfrm>
            <a:off x="7096125"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5" name="Line 71"/>
          <p:cNvSpPr>
            <a:spLocks noChangeShapeType="1"/>
          </p:cNvSpPr>
          <p:nvPr/>
        </p:nvSpPr>
        <p:spPr bwMode="auto">
          <a:xfrm>
            <a:off x="7186613" y="5634038"/>
            <a:ext cx="0" cy="517525"/>
          </a:xfrm>
          <a:prstGeom prst="line">
            <a:avLst/>
          </a:prstGeom>
          <a:noFill/>
          <a:ln w="38100">
            <a:solidFill>
              <a:srgbClr val="FF6699"/>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6699"/>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6" name="Line 72"/>
          <p:cNvSpPr>
            <a:spLocks noChangeShapeType="1"/>
          </p:cNvSpPr>
          <p:nvPr/>
        </p:nvSpPr>
        <p:spPr bwMode="auto">
          <a:xfrm>
            <a:off x="728503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7" name="Line 73"/>
          <p:cNvSpPr>
            <a:spLocks noChangeShapeType="1"/>
          </p:cNvSpPr>
          <p:nvPr/>
        </p:nvSpPr>
        <p:spPr bwMode="auto">
          <a:xfrm>
            <a:off x="7470775" y="5634038"/>
            <a:ext cx="0" cy="517525"/>
          </a:xfrm>
          <a:prstGeom prst="line">
            <a:avLst/>
          </a:prstGeom>
          <a:noFill/>
          <a:ln w="28575">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1578" name="Line 74"/>
          <p:cNvSpPr>
            <a:spLocks noChangeShapeType="1"/>
          </p:cNvSpPr>
          <p:nvPr/>
        </p:nvSpPr>
        <p:spPr bwMode="auto">
          <a:xfrm>
            <a:off x="74088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79" name="Line 75"/>
          <p:cNvSpPr>
            <a:spLocks noChangeShapeType="1"/>
          </p:cNvSpPr>
          <p:nvPr/>
        </p:nvSpPr>
        <p:spPr bwMode="auto">
          <a:xfrm>
            <a:off x="7488238"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0" name="Line 76"/>
          <p:cNvSpPr>
            <a:spLocks noChangeShapeType="1"/>
          </p:cNvSpPr>
          <p:nvPr/>
        </p:nvSpPr>
        <p:spPr bwMode="auto">
          <a:xfrm>
            <a:off x="7596188" y="5634038"/>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1" name="Line 77"/>
          <p:cNvSpPr>
            <a:spLocks noChangeShapeType="1"/>
          </p:cNvSpPr>
          <p:nvPr/>
        </p:nvSpPr>
        <p:spPr bwMode="auto">
          <a:xfrm>
            <a:off x="765810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2" name="Line 78"/>
          <p:cNvSpPr>
            <a:spLocks noChangeShapeType="1"/>
          </p:cNvSpPr>
          <p:nvPr/>
        </p:nvSpPr>
        <p:spPr bwMode="auto">
          <a:xfrm>
            <a:off x="7781925"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3" name="Line 79"/>
          <p:cNvSpPr>
            <a:spLocks noChangeShapeType="1"/>
          </p:cNvSpPr>
          <p:nvPr/>
        </p:nvSpPr>
        <p:spPr bwMode="auto">
          <a:xfrm>
            <a:off x="790575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4" name="Line 80"/>
          <p:cNvSpPr>
            <a:spLocks noChangeShapeType="1"/>
          </p:cNvSpPr>
          <p:nvPr/>
        </p:nvSpPr>
        <p:spPr bwMode="auto">
          <a:xfrm>
            <a:off x="7969250"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5" name="Line 81"/>
          <p:cNvSpPr>
            <a:spLocks noChangeShapeType="1"/>
          </p:cNvSpPr>
          <p:nvPr/>
        </p:nvSpPr>
        <p:spPr bwMode="auto">
          <a:xfrm>
            <a:off x="8218488"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6" name="Line 82"/>
          <p:cNvSpPr>
            <a:spLocks noChangeShapeType="1"/>
          </p:cNvSpPr>
          <p:nvPr/>
        </p:nvSpPr>
        <p:spPr bwMode="auto">
          <a:xfrm>
            <a:off x="8156575"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7" name="Line 83"/>
          <p:cNvSpPr>
            <a:spLocks noChangeShapeType="1"/>
          </p:cNvSpPr>
          <p:nvPr/>
        </p:nvSpPr>
        <p:spPr bwMode="auto">
          <a:xfrm>
            <a:off x="8343900"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8" name="Line 84"/>
          <p:cNvSpPr>
            <a:spLocks noChangeShapeType="1"/>
          </p:cNvSpPr>
          <p:nvPr/>
        </p:nvSpPr>
        <p:spPr bwMode="auto">
          <a:xfrm>
            <a:off x="846931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89" name="Line 85"/>
          <p:cNvSpPr>
            <a:spLocks noChangeShapeType="1"/>
          </p:cNvSpPr>
          <p:nvPr/>
        </p:nvSpPr>
        <p:spPr bwMode="auto">
          <a:xfrm>
            <a:off x="8386763"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590" name="Text Box 86"/>
          <p:cNvSpPr txBox="1">
            <a:spLocks noChangeArrowheads="1"/>
          </p:cNvSpPr>
          <p:nvPr/>
        </p:nvSpPr>
        <p:spPr bwMode="auto">
          <a:xfrm>
            <a:off x="3175" y="4445000"/>
            <a:ext cx="855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it-IT" sz="1800" b="1">
                <a:solidFill>
                  <a:srgbClr val="FFC000"/>
                </a:solidFill>
                <a:latin typeface="Arial" pitchFamily="34" charset="0"/>
              </a:rPr>
              <a:t>5’</a:t>
            </a:r>
            <a:r>
              <a:rPr lang="en-GB" altLang="it-IT" sz="1800" b="1">
                <a:solidFill>
                  <a:srgbClr val="FFFF66"/>
                </a:solidFill>
                <a:latin typeface="Arial" pitchFamily="34" charset="0"/>
              </a:rPr>
              <a:t>’</a:t>
            </a:r>
          </a:p>
        </p:txBody>
      </p:sp>
      <p:sp>
        <p:nvSpPr>
          <p:cNvPr id="21591" name="Text Box 87"/>
          <p:cNvSpPr txBox="1">
            <a:spLocks noChangeArrowheads="1"/>
          </p:cNvSpPr>
          <p:nvPr/>
        </p:nvSpPr>
        <p:spPr bwMode="auto">
          <a:xfrm>
            <a:off x="8396288" y="4357688"/>
            <a:ext cx="855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GB" altLang="it-IT" sz="1800" b="1">
                <a:solidFill>
                  <a:srgbClr val="FFC000"/>
                </a:solidFill>
                <a:latin typeface="Arial" pitchFamily="34" charset="0"/>
              </a:rPr>
              <a:t>3’</a:t>
            </a:r>
          </a:p>
        </p:txBody>
      </p:sp>
      <p:sp>
        <p:nvSpPr>
          <p:cNvPr id="21592" name="Line 88"/>
          <p:cNvSpPr>
            <a:spLocks noChangeShapeType="1"/>
          </p:cNvSpPr>
          <p:nvPr/>
        </p:nvSpPr>
        <p:spPr bwMode="auto">
          <a:xfrm flipV="1">
            <a:off x="5445125" y="4814888"/>
            <a:ext cx="0" cy="517525"/>
          </a:xfrm>
          <a:prstGeom prst="line">
            <a:avLst/>
          </a:prstGeom>
          <a:noFill/>
          <a:ln w="57150">
            <a:solidFill>
              <a:srgbClr val="FF66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21593" name="Line 89"/>
          <p:cNvSpPr>
            <a:spLocks noChangeShapeType="1"/>
          </p:cNvSpPr>
          <p:nvPr/>
        </p:nvSpPr>
        <p:spPr bwMode="auto">
          <a:xfrm>
            <a:off x="5445125" y="4814888"/>
            <a:ext cx="198438" cy="0"/>
          </a:xfrm>
          <a:prstGeom prst="line">
            <a:avLst/>
          </a:prstGeom>
          <a:noFill/>
          <a:ln w="57150">
            <a:solidFill>
              <a:srgbClr val="FF6699"/>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94" name="Line 90"/>
          <p:cNvSpPr>
            <a:spLocks noChangeShapeType="1"/>
          </p:cNvSpPr>
          <p:nvPr/>
        </p:nvSpPr>
        <p:spPr bwMode="auto">
          <a:xfrm flipV="1">
            <a:off x="3922713" y="4837113"/>
            <a:ext cx="0" cy="517525"/>
          </a:xfrm>
          <a:prstGeom prst="line">
            <a:avLst/>
          </a:prstGeom>
          <a:noFill/>
          <a:ln w="57150">
            <a:solidFill>
              <a:srgbClr val="FF66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21595" name="Line 91"/>
          <p:cNvSpPr>
            <a:spLocks noChangeShapeType="1"/>
          </p:cNvSpPr>
          <p:nvPr/>
        </p:nvSpPr>
        <p:spPr bwMode="auto">
          <a:xfrm>
            <a:off x="3922713" y="4837113"/>
            <a:ext cx="195262" cy="0"/>
          </a:xfrm>
          <a:prstGeom prst="line">
            <a:avLst/>
          </a:prstGeom>
          <a:noFill/>
          <a:ln w="57150">
            <a:solidFill>
              <a:srgbClr val="FF6699"/>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96" name="Line 92"/>
          <p:cNvSpPr>
            <a:spLocks noChangeShapeType="1"/>
          </p:cNvSpPr>
          <p:nvPr/>
        </p:nvSpPr>
        <p:spPr bwMode="auto">
          <a:xfrm flipV="1">
            <a:off x="7239000" y="4819650"/>
            <a:ext cx="0" cy="517525"/>
          </a:xfrm>
          <a:prstGeom prst="line">
            <a:avLst/>
          </a:prstGeom>
          <a:noFill/>
          <a:ln w="57150">
            <a:solidFill>
              <a:srgbClr val="FF66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21597" name="Line 93"/>
          <p:cNvSpPr>
            <a:spLocks noChangeShapeType="1"/>
          </p:cNvSpPr>
          <p:nvPr/>
        </p:nvSpPr>
        <p:spPr bwMode="auto">
          <a:xfrm>
            <a:off x="7239000" y="4819650"/>
            <a:ext cx="200025" cy="0"/>
          </a:xfrm>
          <a:prstGeom prst="line">
            <a:avLst/>
          </a:prstGeom>
          <a:noFill/>
          <a:ln w="57150">
            <a:solidFill>
              <a:srgbClr val="FF6699"/>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598" name="Line 94"/>
          <p:cNvSpPr>
            <a:spLocks noChangeShapeType="1"/>
          </p:cNvSpPr>
          <p:nvPr/>
        </p:nvSpPr>
        <p:spPr bwMode="auto">
          <a:xfrm flipV="1">
            <a:off x="831850" y="4814888"/>
            <a:ext cx="0" cy="517525"/>
          </a:xfrm>
          <a:prstGeom prst="line">
            <a:avLst/>
          </a:prstGeom>
          <a:noFill/>
          <a:ln w="5715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21599" name="Line 95"/>
          <p:cNvSpPr>
            <a:spLocks noChangeShapeType="1"/>
          </p:cNvSpPr>
          <p:nvPr/>
        </p:nvSpPr>
        <p:spPr bwMode="auto">
          <a:xfrm>
            <a:off x="831850" y="4814888"/>
            <a:ext cx="200025" cy="0"/>
          </a:xfrm>
          <a:prstGeom prst="line">
            <a:avLst/>
          </a:prstGeom>
          <a:noFill/>
          <a:ln w="57150">
            <a:solidFill>
              <a:srgbClr val="FF33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600" name="Line 96"/>
          <p:cNvSpPr>
            <a:spLocks noChangeShapeType="1"/>
          </p:cNvSpPr>
          <p:nvPr/>
        </p:nvSpPr>
        <p:spPr bwMode="auto">
          <a:xfrm flipV="1">
            <a:off x="987425" y="4814888"/>
            <a:ext cx="0" cy="517525"/>
          </a:xfrm>
          <a:prstGeom prst="line">
            <a:avLst/>
          </a:prstGeom>
          <a:noFill/>
          <a:ln w="5715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21601" name="Line 97"/>
          <p:cNvSpPr>
            <a:spLocks noChangeShapeType="1"/>
          </p:cNvSpPr>
          <p:nvPr/>
        </p:nvSpPr>
        <p:spPr bwMode="auto">
          <a:xfrm>
            <a:off x="987425" y="4814888"/>
            <a:ext cx="196850" cy="0"/>
          </a:xfrm>
          <a:prstGeom prst="line">
            <a:avLst/>
          </a:prstGeom>
          <a:noFill/>
          <a:ln w="57150">
            <a:solidFill>
              <a:srgbClr val="FF33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602" name="Text Box 98"/>
          <p:cNvSpPr txBox="1">
            <a:spLocks noChangeArrowheads="1"/>
          </p:cNvSpPr>
          <p:nvPr/>
        </p:nvSpPr>
        <p:spPr bwMode="auto">
          <a:xfrm>
            <a:off x="468313" y="4211638"/>
            <a:ext cx="1298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GB" altLang="it-IT" sz="1400" b="1">
                <a:solidFill>
                  <a:srgbClr val="FF0000"/>
                </a:solidFill>
                <a:latin typeface="Arial" pitchFamily="34" charset="0"/>
              </a:rPr>
              <a:t>  B M P  </a:t>
            </a:r>
          </a:p>
        </p:txBody>
      </p:sp>
      <p:sp>
        <p:nvSpPr>
          <p:cNvPr id="21603" name="Text Box 99"/>
          <p:cNvSpPr txBox="1">
            <a:spLocks noChangeArrowheads="1"/>
          </p:cNvSpPr>
          <p:nvPr/>
        </p:nvSpPr>
        <p:spPr bwMode="auto">
          <a:xfrm>
            <a:off x="3830638" y="4233863"/>
            <a:ext cx="398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50000"/>
              </a:spcBef>
              <a:buFontTx/>
              <a:buNone/>
            </a:pPr>
            <a:r>
              <a:rPr lang="en-GB" altLang="it-IT" sz="1400" b="1">
                <a:solidFill>
                  <a:srgbClr val="FF6699"/>
                </a:solidFill>
                <a:latin typeface="Arial" pitchFamily="34" charset="0"/>
              </a:rPr>
              <a:t>R                            B3                S             G</a:t>
            </a:r>
          </a:p>
        </p:txBody>
      </p:sp>
      <p:sp>
        <p:nvSpPr>
          <p:cNvPr id="21604" name="Line 100"/>
          <p:cNvSpPr>
            <a:spLocks noChangeShapeType="1"/>
          </p:cNvSpPr>
          <p:nvPr/>
        </p:nvSpPr>
        <p:spPr bwMode="auto">
          <a:xfrm>
            <a:off x="1009650" y="5613400"/>
            <a:ext cx="0" cy="517525"/>
          </a:xfrm>
          <a:prstGeom prst="line">
            <a:avLst/>
          </a:prstGeom>
          <a:noFill/>
          <a:ln w="28575">
            <a:solidFill>
              <a:srgbClr val="FFFF66"/>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66"/>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605" name="Line 101"/>
          <p:cNvSpPr>
            <a:spLocks noChangeShapeType="1"/>
          </p:cNvSpPr>
          <p:nvPr/>
        </p:nvSpPr>
        <p:spPr bwMode="auto">
          <a:xfrm>
            <a:off x="8604250" y="5634038"/>
            <a:ext cx="0" cy="517525"/>
          </a:xfrm>
          <a:prstGeom prst="line">
            <a:avLst/>
          </a:prstGeom>
          <a:noFill/>
          <a:ln w="28575">
            <a:solidFill>
              <a:srgbClr val="FFFF00"/>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606" name="Line 102"/>
          <p:cNvSpPr>
            <a:spLocks noChangeShapeType="1"/>
          </p:cNvSpPr>
          <p:nvPr/>
        </p:nvSpPr>
        <p:spPr bwMode="auto">
          <a:xfrm>
            <a:off x="8535988"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607" name="Line 103"/>
          <p:cNvSpPr>
            <a:spLocks noChangeShapeType="1"/>
          </p:cNvSpPr>
          <p:nvPr/>
        </p:nvSpPr>
        <p:spPr bwMode="auto">
          <a:xfrm>
            <a:off x="8058150" y="5656263"/>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608" name="Line 104"/>
          <p:cNvSpPr>
            <a:spLocks noChangeShapeType="1"/>
          </p:cNvSpPr>
          <p:nvPr/>
        </p:nvSpPr>
        <p:spPr bwMode="auto">
          <a:xfrm>
            <a:off x="8280400" y="5634038"/>
            <a:ext cx="0" cy="517525"/>
          </a:xfrm>
          <a:prstGeom prst="line">
            <a:avLst/>
          </a:prstGeom>
          <a:noFill/>
          <a:ln w="38100">
            <a:solidFill>
              <a:srgbClr val="66FF33"/>
            </a:solidFill>
            <a:round/>
            <a:headEnd type="none" w="sm" len="sm"/>
            <a:tailEnd type="none" w="sm" len="sm"/>
          </a:ln>
          <a:scene3d>
            <a:camera prst="legacyPerspectiveTopRight"/>
            <a:lightRig rig="legacyFlat3" dir="b"/>
          </a:scene3d>
          <a:sp3d extrusionH="887400" prstMaterial="legacyMatte">
            <a:bevelT w="13500" h="13500" prst="angle"/>
            <a:bevelB w="13500" h="13500" prst="angle"/>
            <a:extrusionClr>
              <a:srgbClr val="66FF33"/>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609" name="Line 105"/>
          <p:cNvSpPr>
            <a:spLocks noChangeShapeType="1"/>
          </p:cNvSpPr>
          <p:nvPr/>
        </p:nvSpPr>
        <p:spPr bwMode="auto">
          <a:xfrm>
            <a:off x="587375" y="5634038"/>
            <a:ext cx="0" cy="517525"/>
          </a:xfrm>
          <a:prstGeom prst="line">
            <a:avLst/>
          </a:prstGeom>
          <a:noFill/>
          <a:ln w="38100">
            <a:solidFill>
              <a:srgbClr val="FF0000"/>
            </a:solidFill>
            <a:round/>
            <a:headEnd type="none" w="sm" len="sm"/>
            <a:tailEnd type="none" w="sm" len="sm"/>
          </a:ln>
          <a:scene3d>
            <a:camera prst="legacyObliqueTopRight"/>
            <a:lightRig rig="legacyFlat3" dir="b"/>
          </a:scene3d>
          <a:sp3d extrusionH="430200" prstMaterial="legacyMatte">
            <a:bevelT w="13500" h="13500" prst="angle"/>
            <a:bevelB w="13500" h="13500" prst="angle"/>
            <a:extrusionClr>
              <a:srgbClr val="FF0000"/>
            </a:extrusionClr>
          </a:sp3d>
          <a:extLst>
            <a:ext uri="{909E8E84-426E-40DD-AFC4-6F175D3DCCD1}">
              <a14:hiddenFill xmlns:a14="http://schemas.microsoft.com/office/drawing/2010/main">
                <a:noFill/>
              </a14:hiddenFill>
            </a:ext>
          </a:extLst>
        </p:spPr>
        <p:txBody>
          <a:bodyPr wrap="none" anchor="ctr">
            <a:flatTx/>
          </a:bodyPr>
          <a:lstStyle/>
          <a:p>
            <a:endParaRPr lang="it-IT"/>
          </a:p>
        </p:txBody>
      </p:sp>
      <p:sp>
        <p:nvSpPr>
          <p:cNvPr id="21610" name="Line 106"/>
          <p:cNvSpPr>
            <a:spLocks noChangeShapeType="1"/>
          </p:cNvSpPr>
          <p:nvPr/>
        </p:nvSpPr>
        <p:spPr bwMode="auto">
          <a:xfrm flipV="1">
            <a:off x="695325" y="4794250"/>
            <a:ext cx="0" cy="517525"/>
          </a:xfrm>
          <a:prstGeom prst="line">
            <a:avLst/>
          </a:prstGeom>
          <a:noFill/>
          <a:ln w="57150">
            <a:solidFill>
              <a:srgbClr val="FF33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21611" name="Line 107"/>
          <p:cNvSpPr>
            <a:spLocks noChangeShapeType="1"/>
          </p:cNvSpPr>
          <p:nvPr/>
        </p:nvSpPr>
        <p:spPr bwMode="auto">
          <a:xfrm>
            <a:off x="695325" y="4794250"/>
            <a:ext cx="198438" cy="0"/>
          </a:xfrm>
          <a:prstGeom prst="line">
            <a:avLst/>
          </a:prstGeom>
          <a:noFill/>
          <a:ln w="57150">
            <a:solidFill>
              <a:srgbClr val="FF33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612" name="Line 108"/>
          <p:cNvSpPr>
            <a:spLocks noChangeShapeType="1"/>
          </p:cNvSpPr>
          <p:nvPr/>
        </p:nvSpPr>
        <p:spPr bwMode="auto">
          <a:xfrm flipV="1">
            <a:off x="6500813" y="4819650"/>
            <a:ext cx="0" cy="517525"/>
          </a:xfrm>
          <a:prstGeom prst="line">
            <a:avLst/>
          </a:prstGeom>
          <a:noFill/>
          <a:ln w="57150">
            <a:solidFill>
              <a:srgbClr val="FF6699"/>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21613" name="Line 109"/>
          <p:cNvSpPr>
            <a:spLocks noChangeShapeType="1"/>
          </p:cNvSpPr>
          <p:nvPr/>
        </p:nvSpPr>
        <p:spPr bwMode="auto">
          <a:xfrm>
            <a:off x="6500813" y="4819650"/>
            <a:ext cx="198437" cy="0"/>
          </a:xfrm>
          <a:prstGeom prst="line">
            <a:avLst/>
          </a:prstGeom>
          <a:noFill/>
          <a:ln w="57150">
            <a:solidFill>
              <a:srgbClr val="FF6699"/>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21614" name="Picture 110" descr="x chromos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068638"/>
            <a:ext cx="8229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15" name="Line 111"/>
          <p:cNvSpPr>
            <a:spLocks noChangeShapeType="1"/>
          </p:cNvSpPr>
          <p:nvPr/>
        </p:nvSpPr>
        <p:spPr bwMode="auto">
          <a:xfrm flipH="1">
            <a:off x="611188" y="4005263"/>
            <a:ext cx="1800225" cy="12239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616" name="Line 112"/>
          <p:cNvSpPr>
            <a:spLocks noChangeShapeType="1"/>
          </p:cNvSpPr>
          <p:nvPr/>
        </p:nvSpPr>
        <p:spPr bwMode="auto">
          <a:xfrm>
            <a:off x="2484438" y="4005263"/>
            <a:ext cx="6191250" cy="1295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1556726637"/>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274638"/>
            <a:ext cx="8229600" cy="706437"/>
          </a:xfrm>
        </p:spPr>
        <p:txBody>
          <a:bodyPr/>
          <a:lstStyle/>
          <a:p>
            <a:pPr eaLnBrk="1" hangingPunct="1"/>
            <a:r>
              <a:rPr lang="it-IT" altLang="it-IT" sz="4000" b="1" dirty="0" err="1" smtClean="0"/>
              <a:t>Duchenne</a:t>
            </a:r>
            <a:r>
              <a:rPr lang="it-IT" altLang="it-IT" sz="4000" dirty="0" smtClean="0"/>
              <a:t>     </a:t>
            </a:r>
            <a:r>
              <a:rPr lang="it-IT" altLang="it-IT" sz="3200" dirty="0" smtClean="0">
                <a:solidFill>
                  <a:srgbClr val="FF0000"/>
                </a:solidFill>
              </a:rPr>
              <a:t>VERSO</a:t>
            </a:r>
            <a:r>
              <a:rPr lang="it-IT" altLang="it-IT" sz="4000" dirty="0" smtClean="0"/>
              <a:t>       </a:t>
            </a:r>
            <a:r>
              <a:rPr lang="it-IT" altLang="it-IT" sz="4000" b="1" dirty="0" smtClean="0"/>
              <a:t>Becker</a:t>
            </a:r>
            <a:br>
              <a:rPr lang="it-IT" altLang="it-IT" sz="4000" b="1" dirty="0" smtClean="0"/>
            </a:br>
            <a:endParaRPr lang="it-IT" altLang="it-IT" sz="4000" b="1" dirty="0" smtClean="0"/>
          </a:p>
        </p:txBody>
      </p:sp>
      <p:sp>
        <p:nvSpPr>
          <p:cNvPr id="29699" name="Rectangle 3"/>
          <p:cNvSpPr>
            <a:spLocks noGrp="1" noChangeArrowheads="1"/>
          </p:cNvSpPr>
          <p:nvPr>
            <p:ph type="body" sz="half" idx="1"/>
          </p:nvPr>
        </p:nvSpPr>
        <p:spPr>
          <a:xfrm>
            <a:off x="4572000" y="908720"/>
            <a:ext cx="4038600" cy="3024188"/>
          </a:xfrm>
        </p:spPr>
        <p:txBody>
          <a:bodyPr/>
          <a:lstStyle/>
          <a:p>
            <a:pPr eaLnBrk="1" hangingPunct="1"/>
            <a:r>
              <a:rPr lang="it-IT" altLang="it-IT" sz="1800" b="1" dirty="0" smtClean="0">
                <a:latin typeface="Arial" pitchFamily="34" charset="0"/>
                <a:cs typeface="Arial" pitchFamily="34" charset="0"/>
              </a:rPr>
              <a:t>Alterazioni nella parte centrale della </a:t>
            </a:r>
            <a:r>
              <a:rPr lang="it-IT" altLang="it-IT" sz="1800" b="1" dirty="0" err="1" smtClean="0">
                <a:latin typeface="Arial" pitchFamily="34" charset="0"/>
                <a:cs typeface="Arial" pitchFamily="34" charset="0"/>
              </a:rPr>
              <a:t>distrofina</a:t>
            </a:r>
            <a:r>
              <a:rPr lang="it-IT" altLang="it-IT" sz="1800" b="1" dirty="0" smtClean="0">
                <a:latin typeface="Arial" pitchFamily="34" charset="0"/>
                <a:cs typeface="Arial" pitchFamily="34" charset="0"/>
              </a:rPr>
              <a:t> </a:t>
            </a:r>
          </a:p>
          <a:p>
            <a:pPr eaLnBrk="1" hangingPunct="1"/>
            <a:endParaRPr lang="it-IT" altLang="it-IT" sz="1800" b="1" dirty="0" smtClean="0">
              <a:latin typeface="Arial" pitchFamily="34" charset="0"/>
              <a:cs typeface="Arial" pitchFamily="34" charset="0"/>
            </a:endParaRPr>
          </a:p>
          <a:p>
            <a:pPr eaLnBrk="1" hangingPunct="1"/>
            <a:r>
              <a:rPr lang="it-IT" altLang="it-IT" sz="1800" b="1" dirty="0" smtClean="0">
                <a:latin typeface="Arial" pitchFamily="34" charset="0"/>
                <a:cs typeface="Arial" pitchFamily="34" charset="0"/>
              </a:rPr>
              <a:t>La proteina </a:t>
            </a:r>
            <a:r>
              <a:rPr lang="it-IT" altLang="it-IT" sz="1800" b="1" dirty="0" err="1" smtClean="0">
                <a:latin typeface="Arial" pitchFamily="34" charset="0"/>
                <a:cs typeface="Arial" pitchFamily="34" charset="0"/>
              </a:rPr>
              <a:t>Distrofina</a:t>
            </a:r>
            <a:r>
              <a:rPr lang="it-IT" altLang="it-IT" sz="1800" b="1" dirty="0" smtClean="0">
                <a:latin typeface="Arial" pitchFamily="34" charset="0"/>
                <a:cs typeface="Arial" pitchFamily="34" charset="0"/>
              </a:rPr>
              <a:t> viene prodotta ma ha dimensioni più piccole</a:t>
            </a:r>
          </a:p>
          <a:p>
            <a:pPr eaLnBrk="1" hangingPunct="1"/>
            <a:endParaRPr lang="it-IT" altLang="it-IT" sz="1800" b="1" dirty="0" smtClean="0">
              <a:latin typeface="Arial" pitchFamily="34" charset="0"/>
              <a:cs typeface="Arial" pitchFamily="34" charset="0"/>
            </a:endParaRPr>
          </a:p>
          <a:p>
            <a:pPr eaLnBrk="1" hangingPunct="1"/>
            <a:r>
              <a:rPr lang="it-IT" altLang="it-IT" sz="1800" b="1" dirty="0" smtClean="0">
                <a:latin typeface="Arial" pitchFamily="34" charset="0"/>
                <a:cs typeface="Arial" pitchFamily="34" charset="0"/>
              </a:rPr>
              <a:t>Fibrosi moderata e necrosi ridotta</a:t>
            </a:r>
          </a:p>
          <a:p>
            <a:pPr eaLnBrk="1" hangingPunct="1">
              <a:buFontTx/>
              <a:buNone/>
            </a:pPr>
            <a:r>
              <a:rPr lang="it-IT" altLang="it-IT" sz="1800" b="1" dirty="0" smtClean="0">
                <a:latin typeface="Arial" pitchFamily="34" charset="0"/>
                <a:cs typeface="Arial" pitchFamily="34" charset="0"/>
              </a:rPr>
              <a:t>  </a:t>
            </a:r>
          </a:p>
        </p:txBody>
      </p:sp>
      <p:pic>
        <p:nvPicPr>
          <p:cNvPr id="29700" name="Picture 5" descr="tessuto"/>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95288" y="3837136"/>
            <a:ext cx="4032250" cy="2616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1" name="Picture 7" descr="tes becke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24558" y="3843337"/>
            <a:ext cx="3779692" cy="25177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2" name="Text Box 9"/>
          <p:cNvSpPr txBox="1">
            <a:spLocks noChangeArrowheads="1"/>
          </p:cNvSpPr>
          <p:nvPr/>
        </p:nvSpPr>
        <p:spPr bwMode="auto">
          <a:xfrm>
            <a:off x="590550" y="981075"/>
            <a:ext cx="338455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Char char="•"/>
            </a:pPr>
            <a:r>
              <a:rPr lang="it-IT" altLang="it-IT" sz="1800" b="1" dirty="0">
                <a:latin typeface="Arial" pitchFamily="34" charset="0"/>
              </a:rPr>
              <a:t>Assenza totale della proteina </a:t>
            </a:r>
            <a:r>
              <a:rPr lang="it-IT" altLang="it-IT" sz="1800" b="1" dirty="0" err="1">
                <a:latin typeface="Arial" pitchFamily="34" charset="0"/>
              </a:rPr>
              <a:t>distrofina</a:t>
            </a:r>
            <a:endParaRPr lang="it-IT" altLang="it-IT" sz="1800" b="1" dirty="0">
              <a:latin typeface="Arial" pitchFamily="34" charset="0"/>
            </a:endParaRPr>
          </a:p>
          <a:p>
            <a:pPr eaLnBrk="1" hangingPunct="1">
              <a:spcBef>
                <a:spcPct val="0"/>
              </a:spcBef>
              <a:buFontTx/>
              <a:buChar char="•"/>
            </a:pPr>
            <a:endParaRPr lang="it-IT" altLang="it-IT" sz="1800" b="1" dirty="0">
              <a:latin typeface="Arial" pitchFamily="34" charset="0"/>
            </a:endParaRPr>
          </a:p>
          <a:p>
            <a:pPr eaLnBrk="1" hangingPunct="1">
              <a:spcBef>
                <a:spcPct val="0"/>
              </a:spcBef>
              <a:buFontTx/>
              <a:buChar char="•"/>
            </a:pPr>
            <a:r>
              <a:rPr lang="it-IT" altLang="it-IT" sz="1800" b="1" dirty="0">
                <a:latin typeface="Arial" pitchFamily="34" charset="0"/>
              </a:rPr>
              <a:t>Spostamento del quadro di lettura</a:t>
            </a:r>
          </a:p>
          <a:p>
            <a:pPr eaLnBrk="1" hangingPunct="1">
              <a:spcBef>
                <a:spcPct val="0"/>
              </a:spcBef>
              <a:buFontTx/>
              <a:buChar char="•"/>
            </a:pPr>
            <a:endParaRPr lang="it-IT" altLang="it-IT" sz="1800" b="1" dirty="0">
              <a:latin typeface="Arial" pitchFamily="34" charset="0"/>
            </a:endParaRPr>
          </a:p>
          <a:p>
            <a:pPr eaLnBrk="1" hangingPunct="1">
              <a:spcBef>
                <a:spcPct val="0"/>
              </a:spcBef>
              <a:buFontTx/>
              <a:buChar char="•"/>
            </a:pPr>
            <a:r>
              <a:rPr lang="it-IT" altLang="it-IT" sz="1800" b="1" dirty="0">
                <a:latin typeface="Arial" pitchFamily="34" charset="0"/>
              </a:rPr>
              <a:t>Prematuro codone di stop</a:t>
            </a:r>
          </a:p>
          <a:p>
            <a:pPr eaLnBrk="1" hangingPunct="1">
              <a:spcBef>
                <a:spcPct val="0"/>
              </a:spcBef>
              <a:buFontTx/>
              <a:buChar char="•"/>
            </a:pPr>
            <a:endParaRPr lang="it-IT" altLang="it-IT" sz="1800" b="1" dirty="0">
              <a:latin typeface="Arial" pitchFamily="34" charset="0"/>
            </a:endParaRPr>
          </a:p>
          <a:p>
            <a:pPr eaLnBrk="1" hangingPunct="1">
              <a:spcBef>
                <a:spcPct val="0"/>
              </a:spcBef>
              <a:buFontTx/>
              <a:buChar char="•"/>
            </a:pPr>
            <a:r>
              <a:rPr lang="it-IT" altLang="it-IT" sz="1800" b="1" dirty="0">
                <a:latin typeface="Arial" pitchFamily="34" charset="0"/>
              </a:rPr>
              <a:t>Degenerazione tissutale e necrosi</a:t>
            </a:r>
          </a:p>
        </p:txBody>
      </p:sp>
    </p:spTree>
    <p:extLst>
      <p:ext uri="{BB962C8B-B14F-4D97-AF65-F5344CB8AC3E}">
        <p14:creationId xmlns:p14="http://schemas.microsoft.com/office/powerpoint/2010/main" val="27506370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12725" y="233045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1400"/>
          </a:p>
        </p:txBody>
      </p:sp>
      <p:sp>
        <p:nvSpPr>
          <p:cNvPr id="108547" name="Rectangle 3"/>
          <p:cNvSpPr>
            <a:spLocks noChangeArrowheads="1"/>
          </p:cNvSpPr>
          <p:nvPr/>
        </p:nvSpPr>
        <p:spPr bwMode="auto">
          <a:xfrm>
            <a:off x="3581400" y="2700338"/>
            <a:ext cx="3048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48" name="Oval 4"/>
          <p:cNvSpPr>
            <a:spLocks noChangeArrowheads="1"/>
          </p:cNvSpPr>
          <p:nvPr/>
        </p:nvSpPr>
        <p:spPr bwMode="auto">
          <a:xfrm>
            <a:off x="4495800" y="2700338"/>
            <a:ext cx="304800" cy="304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49" name="Oval 5"/>
          <p:cNvSpPr>
            <a:spLocks noChangeArrowheads="1"/>
          </p:cNvSpPr>
          <p:nvPr/>
        </p:nvSpPr>
        <p:spPr bwMode="auto">
          <a:xfrm>
            <a:off x="4267200" y="3538538"/>
            <a:ext cx="304800" cy="3048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50" name="Line 6"/>
          <p:cNvSpPr>
            <a:spLocks noChangeShapeType="1"/>
          </p:cNvSpPr>
          <p:nvPr/>
        </p:nvSpPr>
        <p:spPr bwMode="auto">
          <a:xfrm>
            <a:off x="3886200" y="2852738"/>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51" name="Line 7"/>
          <p:cNvSpPr>
            <a:spLocks noChangeShapeType="1"/>
          </p:cNvSpPr>
          <p:nvPr/>
        </p:nvSpPr>
        <p:spPr bwMode="auto">
          <a:xfrm>
            <a:off x="3429000" y="3386138"/>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52" name="Line 8"/>
          <p:cNvSpPr>
            <a:spLocks noChangeShapeType="1"/>
          </p:cNvSpPr>
          <p:nvPr/>
        </p:nvSpPr>
        <p:spPr bwMode="auto">
          <a:xfrm>
            <a:off x="4191000" y="2852738"/>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53" name="Text Box 9"/>
          <p:cNvSpPr txBox="1">
            <a:spLocks noChangeArrowheads="1"/>
          </p:cNvSpPr>
          <p:nvPr/>
        </p:nvSpPr>
        <p:spPr bwMode="auto">
          <a:xfrm>
            <a:off x="1279525" y="286385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1400"/>
          </a:p>
        </p:txBody>
      </p:sp>
      <p:sp>
        <p:nvSpPr>
          <p:cNvPr id="108554" name="Line 10"/>
          <p:cNvSpPr>
            <a:spLocks noChangeShapeType="1"/>
          </p:cNvSpPr>
          <p:nvPr/>
        </p:nvSpPr>
        <p:spPr bwMode="auto">
          <a:xfrm>
            <a:off x="3429000" y="33861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55" name="Line 11"/>
          <p:cNvSpPr>
            <a:spLocks noChangeShapeType="1"/>
          </p:cNvSpPr>
          <p:nvPr/>
        </p:nvSpPr>
        <p:spPr bwMode="auto">
          <a:xfrm>
            <a:off x="3886200" y="33861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56" name="Line 12"/>
          <p:cNvSpPr>
            <a:spLocks noChangeShapeType="1"/>
          </p:cNvSpPr>
          <p:nvPr/>
        </p:nvSpPr>
        <p:spPr bwMode="auto">
          <a:xfrm>
            <a:off x="4419600" y="33861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57" name="Line 13"/>
          <p:cNvSpPr>
            <a:spLocks noChangeShapeType="1"/>
          </p:cNvSpPr>
          <p:nvPr/>
        </p:nvSpPr>
        <p:spPr bwMode="auto">
          <a:xfrm>
            <a:off x="5029200" y="33861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58" name="Rectangle 14"/>
          <p:cNvSpPr>
            <a:spLocks noChangeArrowheads="1"/>
          </p:cNvSpPr>
          <p:nvPr/>
        </p:nvSpPr>
        <p:spPr bwMode="auto">
          <a:xfrm>
            <a:off x="3733800" y="5138738"/>
            <a:ext cx="3048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59" name="Oval 15"/>
          <p:cNvSpPr>
            <a:spLocks noChangeArrowheads="1"/>
          </p:cNvSpPr>
          <p:nvPr/>
        </p:nvSpPr>
        <p:spPr bwMode="auto">
          <a:xfrm>
            <a:off x="4648200" y="5138738"/>
            <a:ext cx="304800" cy="3048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60" name="Oval 16"/>
          <p:cNvSpPr>
            <a:spLocks noChangeArrowheads="1"/>
          </p:cNvSpPr>
          <p:nvPr/>
        </p:nvSpPr>
        <p:spPr bwMode="auto">
          <a:xfrm>
            <a:off x="5029200" y="5976938"/>
            <a:ext cx="304800" cy="304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61" name="Oval 17"/>
          <p:cNvSpPr>
            <a:spLocks noChangeArrowheads="1"/>
          </p:cNvSpPr>
          <p:nvPr/>
        </p:nvSpPr>
        <p:spPr bwMode="auto">
          <a:xfrm>
            <a:off x="4419600" y="5976938"/>
            <a:ext cx="304800" cy="3048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62" name="Rectangle 18"/>
          <p:cNvSpPr>
            <a:spLocks noChangeArrowheads="1"/>
          </p:cNvSpPr>
          <p:nvPr/>
        </p:nvSpPr>
        <p:spPr bwMode="auto">
          <a:xfrm>
            <a:off x="3276600" y="3538538"/>
            <a:ext cx="3048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63" name="Line 19"/>
          <p:cNvSpPr>
            <a:spLocks noChangeShapeType="1"/>
          </p:cNvSpPr>
          <p:nvPr/>
        </p:nvSpPr>
        <p:spPr bwMode="auto">
          <a:xfrm>
            <a:off x="4038600" y="5291138"/>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64" name="Line 20"/>
          <p:cNvSpPr>
            <a:spLocks noChangeShapeType="1"/>
          </p:cNvSpPr>
          <p:nvPr/>
        </p:nvSpPr>
        <p:spPr bwMode="auto">
          <a:xfrm>
            <a:off x="3581400" y="5824538"/>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65" name="Line 21"/>
          <p:cNvSpPr>
            <a:spLocks noChangeShapeType="1"/>
          </p:cNvSpPr>
          <p:nvPr/>
        </p:nvSpPr>
        <p:spPr bwMode="auto">
          <a:xfrm>
            <a:off x="4343400" y="5291138"/>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66" name="Line 22"/>
          <p:cNvSpPr>
            <a:spLocks noChangeShapeType="1"/>
          </p:cNvSpPr>
          <p:nvPr/>
        </p:nvSpPr>
        <p:spPr bwMode="auto">
          <a:xfrm>
            <a:off x="3581400" y="58245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67" name="Line 23"/>
          <p:cNvSpPr>
            <a:spLocks noChangeShapeType="1"/>
          </p:cNvSpPr>
          <p:nvPr/>
        </p:nvSpPr>
        <p:spPr bwMode="auto">
          <a:xfrm>
            <a:off x="4038600" y="58245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68" name="Line 24"/>
          <p:cNvSpPr>
            <a:spLocks noChangeShapeType="1"/>
          </p:cNvSpPr>
          <p:nvPr/>
        </p:nvSpPr>
        <p:spPr bwMode="auto">
          <a:xfrm>
            <a:off x="4572000" y="58245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69" name="Line 25"/>
          <p:cNvSpPr>
            <a:spLocks noChangeShapeType="1"/>
          </p:cNvSpPr>
          <p:nvPr/>
        </p:nvSpPr>
        <p:spPr bwMode="auto">
          <a:xfrm>
            <a:off x="5181600" y="58245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8570" name="Text Box 26"/>
          <p:cNvSpPr txBox="1">
            <a:spLocks noChangeArrowheads="1"/>
          </p:cNvSpPr>
          <p:nvPr/>
        </p:nvSpPr>
        <p:spPr bwMode="auto">
          <a:xfrm>
            <a:off x="15875" y="254000"/>
            <a:ext cx="92360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1400" dirty="0">
                <a:solidFill>
                  <a:srgbClr val="000066"/>
                </a:solidFill>
              </a:rPr>
              <a:t> </a:t>
            </a:r>
            <a:r>
              <a:rPr lang="it-IT" altLang="it-IT" sz="3600" b="1" dirty="0">
                <a:solidFill>
                  <a:srgbClr val="000066"/>
                </a:solidFill>
              </a:rPr>
              <a:t>Eredità X- </a:t>
            </a:r>
            <a:r>
              <a:rPr lang="it-IT" altLang="it-IT" sz="3600" b="1" dirty="0" err="1">
                <a:solidFill>
                  <a:srgbClr val="000066"/>
                </a:solidFill>
              </a:rPr>
              <a:t>linked</a:t>
            </a:r>
            <a:r>
              <a:rPr lang="it-IT" altLang="it-IT" sz="3600" b="1" dirty="0">
                <a:solidFill>
                  <a:srgbClr val="000066"/>
                </a:solidFill>
              </a:rPr>
              <a:t> Dominante</a:t>
            </a:r>
          </a:p>
        </p:txBody>
      </p:sp>
      <p:sp>
        <p:nvSpPr>
          <p:cNvPr id="108571" name="Text Box 27"/>
          <p:cNvSpPr txBox="1">
            <a:spLocks noChangeArrowheads="1"/>
          </p:cNvSpPr>
          <p:nvPr/>
        </p:nvSpPr>
        <p:spPr bwMode="auto">
          <a:xfrm>
            <a:off x="1216025" y="1800225"/>
            <a:ext cx="645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609600" indent="-609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AutoNum type="romanUcParenR"/>
            </a:pPr>
            <a:r>
              <a:rPr lang="it-IT" altLang="it-IT" sz="2000"/>
              <a:t>I maschi affetti trasmettono il carattere a tutte le figlie;  </a:t>
            </a:r>
          </a:p>
          <a:p>
            <a:pPr eaLnBrk="1" hangingPunct="1">
              <a:spcBef>
                <a:spcPct val="0"/>
              </a:spcBef>
              <a:buFontTx/>
              <a:buNone/>
            </a:pPr>
            <a:r>
              <a:rPr lang="it-IT" altLang="it-IT" sz="2000"/>
              <a:t>	i figli maschi sono tutti sani</a:t>
            </a:r>
          </a:p>
        </p:txBody>
      </p:sp>
      <p:sp>
        <p:nvSpPr>
          <p:cNvPr id="108572" name="Text Box 28"/>
          <p:cNvSpPr txBox="1">
            <a:spLocks noChangeArrowheads="1"/>
          </p:cNvSpPr>
          <p:nvPr/>
        </p:nvSpPr>
        <p:spPr bwMode="auto">
          <a:xfrm>
            <a:off x="3565525" y="243205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X Y </a:t>
            </a:r>
          </a:p>
        </p:txBody>
      </p:sp>
      <p:sp>
        <p:nvSpPr>
          <p:cNvPr id="108573" name="Text Box 29"/>
          <p:cNvSpPr txBox="1">
            <a:spLocks noChangeArrowheads="1"/>
          </p:cNvSpPr>
          <p:nvPr/>
        </p:nvSpPr>
        <p:spPr bwMode="auto">
          <a:xfrm>
            <a:off x="4403725" y="243205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X X </a:t>
            </a:r>
          </a:p>
        </p:txBody>
      </p:sp>
      <p:sp>
        <p:nvSpPr>
          <p:cNvPr id="108574" name="Text Box 30"/>
          <p:cNvSpPr txBox="1">
            <a:spLocks noChangeArrowheads="1"/>
          </p:cNvSpPr>
          <p:nvPr/>
        </p:nvSpPr>
        <p:spPr bwMode="auto">
          <a:xfrm>
            <a:off x="3260725" y="3956050"/>
            <a:ext cx="2012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X Y     X Y       X X        X  X</a:t>
            </a:r>
          </a:p>
        </p:txBody>
      </p:sp>
      <p:sp>
        <p:nvSpPr>
          <p:cNvPr id="108575" name="Text Box 31"/>
          <p:cNvSpPr txBox="1">
            <a:spLocks noChangeArrowheads="1"/>
          </p:cNvSpPr>
          <p:nvPr/>
        </p:nvSpPr>
        <p:spPr bwMode="auto">
          <a:xfrm>
            <a:off x="3641725" y="2303463"/>
            <a:ext cx="1247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000"/>
              <a:t>A                         a  a</a:t>
            </a:r>
          </a:p>
        </p:txBody>
      </p:sp>
      <p:sp>
        <p:nvSpPr>
          <p:cNvPr id="108576" name="Text Box 32"/>
          <p:cNvSpPr txBox="1">
            <a:spLocks noChangeArrowheads="1"/>
          </p:cNvSpPr>
          <p:nvPr/>
        </p:nvSpPr>
        <p:spPr bwMode="auto">
          <a:xfrm>
            <a:off x="3336925" y="3803650"/>
            <a:ext cx="252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a</a:t>
            </a:r>
          </a:p>
        </p:txBody>
      </p:sp>
      <p:sp>
        <p:nvSpPr>
          <p:cNvPr id="108577" name="Rectangle 33"/>
          <p:cNvSpPr>
            <a:spLocks noChangeArrowheads="1"/>
          </p:cNvSpPr>
          <p:nvPr/>
        </p:nvSpPr>
        <p:spPr bwMode="auto">
          <a:xfrm>
            <a:off x="3886200" y="5976938"/>
            <a:ext cx="3048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78" name="Rectangle 34"/>
          <p:cNvSpPr>
            <a:spLocks noChangeArrowheads="1"/>
          </p:cNvSpPr>
          <p:nvPr/>
        </p:nvSpPr>
        <p:spPr bwMode="auto">
          <a:xfrm>
            <a:off x="3733800" y="3538538"/>
            <a:ext cx="3048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79" name="Text Box 35"/>
          <p:cNvSpPr txBox="1">
            <a:spLocks noChangeArrowheads="1"/>
          </p:cNvSpPr>
          <p:nvPr/>
        </p:nvSpPr>
        <p:spPr bwMode="auto">
          <a:xfrm>
            <a:off x="3794125" y="3803650"/>
            <a:ext cx="2524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a</a:t>
            </a:r>
          </a:p>
        </p:txBody>
      </p:sp>
      <p:sp>
        <p:nvSpPr>
          <p:cNvPr id="108580" name="Text Box 36"/>
          <p:cNvSpPr txBox="1">
            <a:spLocks noChangeArrowheads="1"/>
          </p:cNvSpPr>
          <p:nvPr/>
        </p:nvSpPr>
        <p:spPr bwMode="auto">
          <a:xfrm>
            <a:off x="4860925" y="3803650"/>
            <a:ext cx="438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A  a</a:t>
            </a:r>
          </a:p>
        </p:txBody>
      </p:sp>
      <p:sp>
        <p:nvSpPr>
          <p:cNvPr id="108581" name="Text Box 37"/>
          <p:cNvSpPr txBox="1">
            <a:spLocks noChangeArrowheads="1"/>
          </p:cNvSpPr>
          <p:nvPr/>
        </p:nvSpPr>
        <p:spPr bwMode="auto">
          <a:xfrm>
            <a:off x="4327525" y="3803650"/>
            <a:ext cx="400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A a</a:t>
            </a:r>
          </a:p>
        </p:txBody>
      </p:sp>
      <p:sp>
        <p:nvSpPr>
          <p:cNvPr id="108582" name="Text Box 38"/>
          <p:cNvSpPr txBox="1">
            <a:spLocks noChangeArrowheads="1"/>
          </p:cNvSpPr>
          <p:nvPr/>
        </p:nvSpPr>
        <p:spPr bwMode="auto">
          <a:xfrm>
            <a:off x="941388" y="4314825"/>
            <a:ext cx="65833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t> II) Le femmine affette trasmettono la malattia al 50% dei figli </a:t>
            </a:r>
          </a:p>
          <a:p>
            <a:pPr eaLnBrk="1" hangingPunct="1">
              <a:spcBef>
                <a:spcPct val="0"/>
              </a:spcBef>
              <a:buFontTx/>
              <a:buNone/>
            </a:pPr>
            <a:r>
              <a:rPr lang="it-IT" altLang="it-IT" sz="2000"/>
              <a:t>(sia maschi sia femmine)</a:t>
            </a:r>
          </a:p>
        </p:txBody>
      </p:sp>
      <p:sp>
        <p:nvSpPr>
          <p:cNvPr id="108583" name="Text Box 39"/>
          <p:cNvSpPr txBox="1">
            <a:spLocks noChangeArrowheads="1"/>
          </p:cNvSpPr>
          <p:nvPr/>
        </p:nvSpPr>
        <p:spPr bwMode="auto">
          <a:xfrm>
            <a:off x="3641725" y="4870450"/>
            <a:ext cx="1460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X  Y                  X  X</a:t>
            </a:r>
          </a:p>
        </p:txBody>
      </p:sp>
      <p:sp>
        <p:nvSpPr>
          <p:cNvPr id="108584" name="Text Box 40"/>
          <p:cNvSpPr txBox="1">
            <a:spLocks noChangeArrowheads="1"/>
          </p:cNvSpPr>
          <p:nvPr/>
        </p:nvSpPr>
        <p:spPr bwMode="auto">
          <a:xfrm>
            <a:off x="3336925" y="6394450"/>
            <a:ext cx="21272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X  Y     X Y        X X          X X</a:t>
            </a:r>
          </a:p>
        </p:txBody>
      </p:sp>
      <p:sp>
        <p:nvSpPr>
          <p:cNvPr id="108585" name="Text Box 41"/>
          <p:cNvSpPr txBox="1">
            <a:spLocks noChangeArrowheads="1"/>
          </p:cNvSpPr>
          <p:nvPr/>
        </p:nvSpPr>
        <p:spPr bwMode="auto">
          <a:xfrm>
            <a:off x="3717925" y="4718050"/>
            <a:ext cx="293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A</a:t>
            </a:r>
          </a:p>
          <a:p>
            <a:pPr eaLnBrk="1" hangingPunct="1">
              <a:spcBef>
                <a:spcPct val="0"/>
              </a:spcBef>
              <a:buFontTx/>
              <a:buNone/>
            </a:pPr>
            <a:endParaRPr lang="it-IT" altLang="it-IT" sz="1200"/>
          </a:p>
          <a:p>
            <a:pPr eaLnBrk="1" hangingPunct="1">
              <a:spcBef>
                <a:spcPct val="0"/>
              </a:spcBef>
              <a:buFontTx/>
              <a:buNone/>
            </a:pPr>
            <a:endParaRPr lang="it-IT" altLang="it-IT" sz="1200"/>
          </a:p>
          <a:p>
            <a:pPr eaLnBrk="1" hangingPunct="1">
              <a:spcBef>
                <a:spcPct val="0"/>
              </a:spcBef>
              <a:buFontTx/>
              <a:buNone/>
            </a:pPr>
            <a:endParaRPr lang="it-IT" altLang="it-IT" sz="1200"/>
          </a:p>
        </p:txBody>
      </p:sp>
      <p:sp>
        <p:nvSpPr>
          <p:cNvPr id="108586" name="Text Box 42"/>
          <p:cNvSpPr txBox="1">
            <a:spLocks noChangeArrowheads="1"/>
          </p:cNvSpPr>
          <p:nvPr/>
        </p:nvSpPr>
        <p:spPr bwMode="auto">
          <a:xfrm>
            <a:off x="4708525" y="4718050"/>
            <a:ext cx="438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A  a</a:t>
            </a:r>
          </a:p>
        </p:txBody>
      </p:sp>
      <p:sp>
        <p:nvSpPr>
          <p:cNvPr id="108587" name="Text Box 43"/>
          <p:cNvSpPr txBox="1">
            <a:spLocks noChangeArrowheads="1"/>
          </p:cNvSpPr>
          <p:nvPr/>
        </p:nvSpPr>
        <p:spPr bwMode="auto">
          <a:xfrm>
            <a:off x="3413125" y="6242050"/>
            <a:ext cx="20859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200"/>
              <a:t>A          a            A  a           a  a</a:t>
            </a:r>
          </a:p>
        </p:txBody>
      </p:sp>
      <p:sp>
        <p:nvSpPr>
          <p:cNvPr id="108588" name="Rectangle 44"/>
          <p:cNvSpPr>
            <a:spLocks noChangeArrowheads="1"/>
          </p:cNvSpPr>
          <p:nvPr/>
        </p:nvSpPr>
        <p:spPr bwMode="auto">
          <a:xfrm>
            <a:off x="3429000" y="5976938"/>
            <a:ext cx="3048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08589" name="Oval 45"/>
          <p:cNvSpPr>
            <a:spLocks noChangeArrowheads="1"/>
          </p:cNvSpPr>
          <p:nvPr/>
        </p:nvSpPr>
        <p:spPr bwMode="auto">
          <a:xfrm>
            <a:off x="4876800" y="3533775"/>
            <a:ext cx="304800" cy="3048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Fig"/>
          <p:cNvPicPr>
            <a:picLocks noChangeAspect="1" noChangeArrowheads="1"/>
          </p:cNvPicPr>
          <p:nvPr/>
        </p:nvPicPr>
        <p:blipFill>
          <a:blip r:embed="rId2" cstate="print">
            <a:extLst>
              <a:ext uri="{28A0092B-C50C-407E-A947-70E740481C1C}">
                <a14:useLocalDpi xmlns:a14="http://schemas.microsoft.com/office/drawing/2010/main" val="0"/>
              </a:ext>
            </a:extLst>
          </a:blip>
          <a:srcRect t="48268" b="22629"/>
          <a:stretch>
            <a:fillRect/>
          </a:stretch>
        </p:blipFill>
        <p:spPr bwMode="auto">
          <a:xfrm>
            <a:off x="620713" y="260350"/>
            <a:ext cx="76231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3"/>
          <p:cNvSpPr txBox="1">
            <a:spLocks noChangeArrowheads="1"/>
          </p:cNvSpPr>
          <p:nvPr/>
        </p:nvSpPr>
        <p:spPr bwMode="auto">
          <a:xfrm>
            <a:off x="755650" y="4292600"/>
            <a:ext cx="75612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it-IT" altLang="it-IT" sz="2000" b="1" dirty="0"/>
              <a:t>EREDITA’ X-LINKED DOMINANTE</a:t>
            </a:r>
          </a:p>
        </p:txBody>
      </p:sp>
      <p:sp>
        <p:nvSpPr>
          <p:cNvPr id="109572" name="Text Box 4"/>
          <p:cNvSpPr txBox="1">
            <a:spLocks noChangeArrowheads="1"/>
          </p:cNvSpPr>
          <p:nvPr/>
        </p:nvSpPr>
        <p:spPr bwMode="auto">
          <a:xfrm>
            <a:off x="1216025" y="5445125"/>
            <a:ext cx="6696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it-IT" altLang="it-IT" sz="2400" b="1"/>
              <a:t>Tra gli affetti il rapporto maschi:femmine è 1:2</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250825" y="228600"/>
            <a:ext cx="8785225"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lgn="ctr" eaLnBrk="1" hangingPunct="1">
              <a:defRPr/>
            </a:pPr>
            <a:r>
              <a:rPr lang="it-IT" sz="2400" b="1" dirty="0" smtClean="0">
                <a:solidFill>
                  <a:srgbClr val="FF0000"/>
                </a:solidFill>
                <a:latin typeface="+mn-lt"/>
              </a:rPr>
              <a:t>4.    </a:t>
            </a:r>
            <a:r>
              <a:rPr lang="it-IT" sz="2400" b="1" u="sng" dirty="0" smtClean="0">
                <a:solidFill>
                  <a:srgbClr val="FF0000"/>
                </a:solidFill>
                <a:latin typeface="+mn-lt"/>
              </a:rPr>
              <a:t>EREDITA’  X-</a:t>
            </a:r>
            <a:r>
              <a:rPr lang="it-IT" sz="2400" b="1" u="sng" dirty="0" err="1" smtClean="0">
                <a:solidFill>
                  <a:srgbClr val="FF0000"/>
                </a:solidFill>
                <a:latin typeface="+mn-lt"/>
              </a:rPr>
              <a:t>linked</a:t>
            </a:r>
            <a:r>
              <a:rPr lang="it-IT" sz="2400" b="1" u="sng" dirty="0" smtClean="0">
                <a:solidFill>
                  <a:srgbClr val="FF0000"/>
                </a:solidFill>
                <a:latin typeface="+mn-lt"/>
              </a:rPr>
              <a:t> DOMINANTE </a:t>
            </a:r>
          </a:p>
          <a:p>
            <a:pPr eaLnBrk="1" hangingPunct="1">
              <a:defRPr/>
            </a:pPr>
            <a:endParaRPr lang="it-IT" sz="2400" b="1" u="sng" dirty="0" smtClean="0">
              <a:solidFill>
                <a:srgbClr val="FF0000"/>
              </a:solidFill>
              <a:latin typeface="+mn-lt"/>
            </a:endParaRPr>
          </a:p>
          <a:p>
            <a:pPr eaLnBrk="1" hangingPunct="1">
              <a:buFontTx/>
              <a:buChar char="•"/>
              <a:defRPr/>
            </a:pPr>
            <a:r>
              <a:rPr lang="it-IT" dirty="0" smtClean="0">
                <a:latin typeface="+mn-lt"/>
              </a:rPr>
              <a:t>Gli individui maschi affetti generano solo figlie femmine affette e nessun figlio maschio affetto.</a:t>
            </a:r>
          </a:p>
          <a:p>
            <a:pPr eaLnBrk="1" hangingPunct="1">
              <a:buFontTx/>
              <a:buChar char="•"/>
              <a:defRPr/>
            </a:pPr>
            <a:r>
              <a:rPr lang="it-IT" dirty="0" smtClean="0">
                <a:latin typeface="+mn-lt"/>
              </a:rPr>
              <a:t>Una femmina eterozigote affetta trasmetterà il carattere a metà dei suoi figli e maschi e femmine ne saranno ugualmente affetti.</a:t>
            </a:r>
          </a:p>
          <a:p>
            <a:pPr eaLnBrk="1" hangingPunct="1">
              <a:buFontTx/>
              <a:buChar char="•"/>
              <a:defRPr/>
            </a:pPr>
            <a:r>
              <a:rPr lang="it-IT" dirty="0" smtClean="0">
                <a:latin typeface="+mn-lt"/>
              </a:rPr>
              <a:t>In media, le femmine sono colpite il doppio da queste patologie.</a:t>
            </a:r>
          </a:p>
          <a:p>
            <a:pPr eaLnBrk="1" hangingPunct="1">
              <a:buFontTx/>
              <a:buChar char="•"/>
              <a:defRPr/>
            </a:pPr>
            <a:r>
              <a:rPr lang="it-IT" dirty="0" smtClean="0">
                <a:latin typeface="+mn-lt"/>
              </a:rPr>
              <a:t>Un carattere dominante legato all’X può risultare letale nel maschio, mentre le femmine possono tollerarlo a causa dell’inattivazione dell’X.</a:t>
            </a:r>
          </a:p>
          <a:p>
            <a:pPr eaLnBrk="1" hangingPunct="1">
              <a:buFontTx/>
              <a:buChar char="•"/>
              <a:defRPr/>
            </a:pPr>
            <a:r>
              <a:rPr lang="it-IT" dirty="0" smtClean="0">
                <a:latin typeface="+mn-lt"/>
              </a:rPr>
              <a:t>Non sono noti moltissimi casi di patologie:</a:t>
            </a:r>
          </a:p>
          <a:p>
            <a:pPr eaLnBrk="1" hangingPunct="1">
              <a:buFontTx/>
              <a:buChar char="•"/>
              <a:defRPr/>
            </a:pPr>
            <a:endParaRPr lang="en-US" dirty="0" smtClean="0">
              <a:latin typeface="+mn-lt"/>
            </a:endParaRPr>
          </a:p>
          <a:p>
            <a:pPr marL="0" indent="0" eaLnBrk="1" hangingPunct="1">
              <a:defRPr/>
            </a:pPr>
            <a:r>
              <a:rPr lang="en-US" dirty="0" smtClean="0">
                <a:latin typeface="+mn-lt"/>
              </a:rPr>
              <a:t>	</a:t>
            </a:r>
            <a:r>
              <a:rPr lang="it-IT" b="1" u="sng" dirty="0" smtClean="0">
                <a:latin typeface="+mn-lt"/>
              </a:rPr>
              <a:t>Ipertricosi</a:t>
            </a:r>
            <a:r>
              <a:rPr lang="it-IT" b="1" dirty="0" smtClean="0">
                <a:latin typeface="+mn-lt"/>
              </a:rPr>
              <a:t>				</a:t>
            </a:r>
            <a:r>
              <a:rPr lang="en-US" b="1" dirty="0" err="1" smtClean="0">
                <a:latin typeface="+mn-lt"/>
              </a:rPr>
              <a:t>Incontinentia</a:t>
            </a:r>
            <a:r>
              <a:rPr lang="en-US" b="1" dirty="0" smtClean="0">
                <a:latin typeface="+mn-lt"/>
              </a:rPr>
              <a:t> </a:t>
            </a:r>
            <a:endParaRPr lang="en-US" b="1" dirty="0">
              <a:latin typeface="+mn-lt"/>
            </a:endParaRPr>
          </a:p>
          <a:p>
            <a:pPr marL="0" indent="0" eaLnBrk="1" hangingPunct="1">
              <a:defRPr/>
            </a:pPr>
            <a:r>
              <a:rPr lang="it-IT" dirty="0" smtClean="0">
                <a:latin typeface="+mn-lt"/>
              </a:rPr>
              <a:t>(</a:t>
            </a:r>
            <a:r>
              <a:rPr lang="en-GB" dirty="0" err="1">
                <a:latin typeface="+mn-lt"/>
              </a:rPr>
              <a:t>peli</a:t>
            </a:r>
            <a:r>
              <a:rPr lang="en-GB" dirty="0">
                <a:latin typeface="+mn-lt"/>
              </a:rPr>
              <a:t> </a:t>
            </a:r>
            <a:r>
              <a:rPr lang="en-GB" dirty="0" err="1">
                <a:latin typeface="+mn-lt"/>
              </a:rPr>
              <a:t>che</a:t>
            </a:r>
            <a:r>
              <a:rPr lang="en-GB" dirty="0">
                <a:latin typeface="+mn-lt"/>
              </a:rPr>
              <a:t> </a:t>
            </a:r>
            <a:r>
              <a:rPr lang="en-GB" dirty="0" err="1" smtClean="0">
                <a:latin typeface="+mn-lt"/>
              </a:rPr>
              <a:t>coprono</a:t>
            </a:r>
            <a:r>
              <a:rPr lang="en-GB" dirty="0" smtClean="0">
                <a:latin typeface="+mn-lt"/>
              </a:rPr>
              <a:t> </a:t>
            </a:r>
            <a:r>
              <a:rPr lang="en-GB" dirty="0" err="1" smtClean="0">
                <a:latin typeface="+mn-lt"/>
              </a:rPr>
              <a:t>tutto</a:t>
            </a:r>
            <a:r>
              <a:rPr lang="en-GB" dirty="0" smtClean="0">
                <a:latin typeface="+mn-lt"/>
              </a:rPr>
              <a:t> </a:t>
            </a:r>
            <a:r>
              <a:rPr lang="en-GB" dirty="0" err="1">
                <a:latin typeface="+mn-lt"/>
              </a:rPr>
              <a:t>il</a:t>
            </a:r>
            <a:r>
              <a:rPr lang="en-GB" dirty="0">
                <a:latin typeface="+mn-lt"/>
              </a:rPr>
              <a:t> </a:t>
            </a:r>
            <a:r>
              <a:rPr lang="en-GB" dirty="0" err="1">
                <a:solidFill>
                  <a:srgbClr val="000000"/>
                </a:solidFill>
                <a:latin typeface="+mn-lt"/>
                <a:cs typeface="Times New Roman" pitchFamily="18" charset="0"/>
              </a:rPr>
              <a:t>corpo</a:t>
            </a:r>
            <a:r>
              <a:rPr lang="en-GB" dirty="0">
                <a:solidFill>
                  <a:srgbClr val="000000"/>
                </a:solidFill>
                <a:latin typeface="+mn-lt"/>
                <a:cs typeface="Times New Roman" pitchFamily="18" charset="0"/>
              </a:rPr>
              <a:t>) </a:t>
            </a:r>
            <a:r>
              <a:rPr lang="en-GB" dirty="0" smtClean="0">
                <a:solidFill>
                  <a:srgbClr val="000000"/>
                </a:solidFill>
                <a:latin typeface="+mn-lt"/>
                <a:cs typeface="Times New Roman" pitchFamily="18" charset="0"/>
              </a:rPr>
              <a:t>			</a:t>
            </a:r>
            <a:r>
              <a:rPr lang="en-US" b="1" dirty="0" err="1" smtClean="0">
                <a:latin typeface="+mn-lt"/>
              </a:rPr>
              <a:t>pigmenti</a:t>
            </a:r>
            <a:r>
              <a:rPr lang="en-US" dirty="0" smtClean="0">
                <a:latin typeface="+mn-lt"/>
              </a:rPr>
              <a:t> </a:t>
            </a:r>
            <a:r>
              <a:rPr lang="en-US" dirty="0">
                <a:latin typeface="+mn-lt"/>
              </a:rPr>
              <a:t>(skin lesions)</a:t>
            </a:r>
          </a:p>
          <a:p>
            <a:pPr marL="0" indent="0" eaLnBrk="1" hangingPunct="1">
              <a:defRPr/>
            </a:pPr>
            <a:endParaRPr lang="it-IT" b="1" u="sng" dirty="0">
              <a:latin typeface="+mn-lt"/>
            </a:endParaRPr>
          </a:p>
          <a:p>
            <a:pPr marL="285750" lvl="1" indent="0" eaLnBrk="1" hangingPunct="1">
              <a:defRPr/>
            </a:pPr>
            <a:endParaRPr lang="en-GB" dirty="0">
              <a:latin typeface="+mn-lt"/>
            </a:endParaRPr>
          </a:p>
          <a:p>
            <a:pPr marL="0" indent="0" eaLnBrk="1" hangingPunct="1">
              <a:defRPr/>
            </a:pPr>
            <a:r>
              <a:rPr lang="en-US" dirty="0" smtClean="0">
                <a:latin typeface="+mn-lt"/>
              </a:rPr>
              <a:t>				</a:t>
            </a:r>
          </a:p>
          <a:p>
            <a:pPr marL="285750" lvl="1" indent="0" eaLnBrk="1" hangingPunct="1">
              <a:defRPr/>
            </a:pPr>
            <a:endParaRPr lang="it-IT" dirty="0" smtClean="0">
              <a:latin typeface="+mn-lt"/>
            </a:endParaRPr>
          </a:p>
          <a:p>
            <a:pPr eaLnBrk="1" hangingPunct="1">
              <a:buFontTx/>
              <a:buChar char="•"/>
              <a:defRPr/>
            </a:pPr>
            <a:endParaRPr lang="it-IT" dirty="0" smtClean="0">
              <a:latin typeface="+mn-lt"/>
            </a:endParaRPr>
          </a:p>
        </p:txBody>
      </p:sp>
      <p:pic>
        <p:nvPicPr>
          <p:cNvPr id="111619" name="Picture 4" descr="http://t3.gstatic.com/images?q=tbn:ANd9GcQtUsMrN0O9HVMUguWLgoPkywGss5MOisrzRuiufWK33WLq3b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579938"/>
            <a:ext cx="1330325"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6" descr="http://3.bp.blogspot.com/_gkC4o-8FLfc/S3XF4OfHuHI/AAAAAAAABYw/ZCHpB4HWzFo/s320/hypertrichosis-fajardo-aceves-jesus-manu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38" y="4537075"/>
            <a:ext cx="170021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6" descr="http://t3.gstatic.com/images?q=tbn:ANd9GcTQrPhZauTeoXMdEMfsANRRaCxtZA3lLw2glbCvJ7-mE41XMMX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570413"/>
            <a:ext cx="1714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x-link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755650" y="333375"/>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2400" b="1">
                <a:solidFill>
                  <a:srgbClr val="FF0000"/>
                </a:solidFill>
                <a:latin typeface="Comic Sans MS" pitchFamily="66" charset="0"/>
              </a:rPr>
              <a:t>5.    </a:t>
            </a:r>
            <a:r>
              <a:rPr lang="it-IT" altLang="it-IT" sz="2400" b="1" u="sng">
                <a:solidFill>
                  <a:srgbClr val="FF0000"/>
                </a:solidFill>
                <a:latin typeface="Comic Sans MS" pitchFamily="66" charset="0"/>
              </a:rPr>
              <a:t>EREDITA’ MENDELIANA LEGATA ALL’Y</a:t>
            </a:r>
          </a:p>
        </p:txBody>
      </p:sp>
      <p:sp>
        <p:nvSpPr>
          <p:cNvPr id="113667" name="Text Box 3"/>
          <p:cNvSpPr txBox="1">
            <a:spLocks noChangeArrowheads="1"/>
          </p:cNvSpPr>
          <p:nvPr/>
        </p:nvSpPr>
        <p:spPr bwMode="auto">
          <a:xfrm>
            <a:off x="1066800" y="685800"/>
            <a:ext cx="71628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000">
                <a:latin typeface="Comic Sans MS" pitchFamily="66" charset="0"/>
              </a:rPr>
              <a:t>  	</a:t>
            </a:r>
          </a:p>
          <a:p>
            <a:pPr>
              <a:spcBef>
                <a:spcPct val="0"/>
              </a:spcBef>
            </a:pPr>
            <a:r>
              <a:rPr lang="en-US" altLang="it-IT" sz="2000" b="1">
                <a:latin typeface="Comic Sans MS" pitchFamily="66" charset="0"/>
              </a:rPr>
              <a:t>Colpiscono solo i maschi: tutti I maschi ereditano l’Y dal padre</a:t>
            </a:r>
          </a:p>
          <a:p>
            <a:pPr>
              <a:spcBef>
                <a:spcPct val="0"/>
              </a:spcBef>
            </a:pPr>
            <a:endParaRPr lang="en-US" altLang="it-IT" sz="2000">
              <a:latin typeface="Comic Sans MS" pitchFamily="66" charset="0"/>
            </a:endParaRPr>
          </a:p>
          <a:p>
            <a:pPr>
              <a:spcBef>
                <a:spcPct val="0"/>
              </a:spcBef>
            </a:pPr>
            <a:r>
              <a:rPr lang="en-US" altLang="it-IT" sz="2000">
                <a:latin typeface="Comic Sans MS" pitchFamily="66" charset="0"/>
              </a:rPr>
              <a:t>I maschi affetti hanno sempre un padre affetto</a:t>
            </a:r>
          </a:p>
          <a:p>
            <a:pPr>
              <a:spcBef>
                <a:spcPct val="0"/>
              </a:spcBef>
            </a:pPr>
            <a:endParaRPr lang="en-US" altLang="it-IT" sz="2000">
              <a:latin typeface="Comic Sans MS" pitchFamily="66" charset="0"/>
            </a:endParaRPr>
          </a:p>
          <a:p>
            <a:pPr>
              <a:spcBef>
                <a:spcPct val="0"/>
              </a:spcBef>
            </a:pPr>
            <a:r>
              <a:rPr lang="en-US" altLang="it-IT" sz="2000">
                <a:latin typeface="Comic Sans MS" pitchFamily="66" charset="0"/>
              </a:rPr>
              <a:t>Probabilmente non esistono malattie legate all’Y</a:t>
            </a:r>
          </a:p>
          <a:p>
            <a:pPr>
              <a:spcBef>
                <a:spcPct val="0"/>
              </a:spcBef>
              <a:buFontTx/>
              <a:buNone/>
            </a:pPr>
            <a:endParaRPr lang="en-US" altLang="it-IT" sz="2000">
              <a:latin typeface="Comic Sans MS" pitchFamily="66" charset="0"/>
            </a:endParaRPr>
          </a:p>
          <a:p>
            <a:pPr>
              <a:spcBef>
                <a:spcPct val="0"/>
              </a:spcBef>
              <a:buFontTx/>
              <a:buNone/>
            </a:pPr>
            <a:r>
              <a:rPr lang="en-US" altLang="it-IT" sz="2000">
                <a:latin typeface="Comic Sans MS" pitchFamily="66" charset="0"/>
              </a:rPr>
              <a:t>	Tra i pochi geni espressi sull’Y ricordiamo:</a:t>
            </a:r>
          </a:p>
          <a:p>
            <a:pPr>
              <a:spcBef>
                <a:spcPct val="0"/>
              </a:spcBef>
              <a:buFontTx/>
              <a:buNone/>
            </a:pPr>
            <a:endParaRPr lang="en-US" altLang="it-IT" sz="2000">
              <a:latin typeface="Comic Sans MS" pitchFamily="66" charset="0"/>
            </a:endParaRPr>
          </a:p>
          <a:p>
            <a:pPr>
              <a:spcBef>
                <a:spcPct val="0"/>
              </a:spcBef>
              <a:buFontTx/>
              <a:buAutoNum type="arabicPeriod"/>
            </a:pPr>
            <a:r>
              <a:rPr lang="it-IT" altLang="it-IT" sz="2000">
                <a:latin typeface="Comic Sans MS" pitchFamily="66" charset="0"/>
              </a:rPr>
              <a:t>TESTIS-DETERMINING FACTOR (</a:t>
            </a:r>
            <a:r>
              <a:rPr lang="en-US" altLang="it-IT" sz="2000">
                <a:latin typeface="Comic Sans MS" pitchFamily="66" charset="0"/>
              </a:rPr>
              <a:t>TDF)/ </a:t>
            </a:r>
            <a:r>
              <a:rPr lang="it-IT" altLang="it-IT" sz="2000">
                <a:latin typeface="Comic Sans MS" pitchFamily="66" charset="0"/>
              </a:rPr>
              <a:t>SEX-DETERMINING REGION Y (SRY)</a:t>
            </a:r>
            <a:r>
              <a:rPr lang="it-IT" altLang="it-IT" sz="2400">
                <a:latin typeface="Comic Sans MS" pitchFamily="66" charset="0"/>
              </a:rPr>
              <a:t> </a:t>
            </a:r>
            <a:r>
              <a:rPr lang="en-US" altLang="it-IT" sz="2000">
                <a:latin typeface="Comic Sans MS" pitchFamily="66" charset="0"/>
              </a:rPr>
              <a:t>(OMIM 480000) Proteina responsabile delle fasi iniziali dello sviluppo del testicolo</a:t>
            </a:r>
          </a:p>
          <a:p>
            <a:pPr>
              <a:spcBef>
                <a:spcPct val="0"/>
              </a:spcBef>
              <a:buFontTx/>
              <a:buAutoNum type="arabicPeriod"/>
            </a:pPr>
            <a:endParaRPr lang="en-US" altLang="it-IT" sz="2000">
              <a:latin typeface="Comic Sans MS" pitchFamily="66" charset="0"/>
            </a:endParaRPr>
          </a:p>
          <a:p>
            <a:pPr>
              <a:spcBef>
                <a:spcPct val="0"/>
              </a:spcBef>
              <a:buFontTx/>
              <a:buAutoNum type="arabicPeriod"/>
            </a:pPr>
            <a:r>
              <a:rPr lang="en-US" altLang="it-IT" sz="2000">
                <a:latin typeface="Comic Sans MS" pitchFamily="66" charset="0"/>
                <a:sym typeface="WP IconicSymbolsA"/>
              </a:rPr>
              <a:t>Antigene H-Y (OMIM 426000) Proteina della membrana plasmatica</a:t>
            </a:r>
          </a:p>
          <a:p>
            <a:pPr>
              <a:spcBef>
                <a:spcPct val="0"/>
              </a:spcBef>
              <a:buFontTx/>
              <a:buAutoNum type="arabicPeriod"/>
            </a:pPr>
            <a:endParaRPr lang="en-US" altLang="it-IT" sz="2000">
              <a:latin typeface="Comic Sans MS" pitchFamily="66" charset="0"/>
              <a:sym typeface="WP IconicSymbolsA"/>
            </a:endParaRPr>
          </a:p>
          <a:p>
            <a:pPr>
              <a:spcBef>
                <a:spcPct val="0"/>
              </a:spcBef>
              <a:buFontTx/>
              <a:buAutoNum type="arabicPeriod"/>
            </a:pPr>
            <a:r>
              <a:rPr lang="en-US" altLang="it-IT" sz="2000">
                <a:latin typeface="Comic Sans MS" pitchFamily="66" charset="0"/>
                <a:sym typeface="WP IconicSymbolsA"/>
              </a:rPr>
              <a:t>MIC2 (OMIM 450000) Recettore di membrana</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ig"/>
          <p:cNvPicPr>
            <a:picLocks noChangeAspect="1" noChangeArrowheads="1"/>
          </p:cNvPicPr>
          <p:nvPr/>
        </p:nvPicPr>
        <p:blipFill>
          <a:blip r:embed="rId2">
            <a:extLst>
              <a:ext uri="{28A0092B-C50C-407E-A947-70E740481C1C}">
                <a14:useLocalDpi xmlns:a14="http://schemas.microsoft.com/office/drawing/2010/main" val="0"/>
              </a:ext>
            </a:extLst>
          </a:blip>
          <a:srcRect t="76755"/>
          <a:stretch>
            <a:fillRect/>
          </a:stretch>
        </p:blipFill>
        <p:spPr bwMode="auto">
          <a:xfrm>
            <a:off x="323850" y="476250"/>
            <a:ext cx="857567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
          <p:cNvSpPr txBox="1">
            <a:spLocks noChangeArrowheads="1"/>
          </p:cNvSpPr>
          <p:nvPr/>
        </p:nvSpPr>
        <p:spPr bwMode="auto">
          <a:xfrm>
            <a:off x="381000" y="4005263"/>
            <a:ext cx="83518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it-IT" altLang="it-IT" sz="2400" b="1"/>
              <a:t>EREDITA’ Y-LINKED</a:t>
            </a:r>
          </a:p>
        </p:txBody>
      </p:sp>
      <p:sp>
        <p:nvSpPr>
          <p:cNvPr id="114692" name="Text Box 4"/>
          <p:cNvSpPr txBox="1">
            <a:spLocks noChangeArrowheads="1"/>
          </p:cNvSpPr>
          <p:nvPr/>
        </p:nvSpPr>
        <p:spPr bwMode="auto">
          <a:xfrm>
            <a:off x="568325" y="4581525"/>
            <a:ext cx="7964488" cy="13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it-IT" altLang="it-IT" sz="2400" b="1"/>
              <a:t>trasmissione maschio-maschio</a:t>
            </a:r>
          </a:p>
          <a:p>
            <a:pPr algn="ctr" eaLnBrk="1" hangingPunct="1">
              <a:spcBef>
                <a:spcPct val="50000"/>
              </a:spcBef>
              <a:buFontTx/>
              <a:buNone/>
            </a:pPr>
            <a:r>
              <a:rPr lang="it-IT" altLang="it-IT" sz="2400" b="1"/>
              <a:t>non si conoscono </a:t>
            </a:r>
            <a:r>
              <a:rPr lang="it-IT" altLang="it-IT" sz="2000" b="1"/>
              <a:t>(e probabilmente non esistono)</a:t>
            </a:r>
            <a:r>
              <a:rPr lang="it-IT" altLang="it-IT" sz="2400" b="1"/>
              <a:t> patologie legate a geni del cromosoma Y (</a:t>
            </a:r>
            <a:r>
              <a:rPr lang="it-IT" altLang="it-IT" sz="2000" b="1"/>
              <a:t>escluse quelle legate alla fertilità</a:t>
            </a:r>
            <a:r>
              <a:rPr lang="it-IT" altLang="it-IT" sz="2400" b="1"/>
              <a:t>)</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txBox="1">
            <a:spLocks noChangeArrowheads="1"/>
          </p:cNvSpPr>
          <p:nvPr/>
        </p:nvSpPr>
        <p:spPr bwMode="auto">
          <a:xfrm>
            <a:off x="457200" y="3810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4000" b="1" i="1"/>
              <a:t>Orecchie pelose</a:t>
            </a:r>
          </a:p>
        </p:txBody>
      </p:sp>
      <p:graphicFrame>
        <p:nvGraphicFramePr>
          <p:cNvPr id="3" name="Group 55"/>
          <p:cNvGraphicFramePr>
            <a:graphicFrameLocks noGrp="1"/>
          </p:cNvGraphicFramePr>
          <p:nvPr/>
        </p:nvGraphicFramePr>
        <p:xfrm>
          <a:off x="2700338" y="1620838"/>
          <a:ext cx="6386512" cy="3546476"/>
        </p:xfrm>
        <a:graphic>
          <a:graphicData uri="http://schemas.openxmlformats.org/drawingml/2006/table">
            <a:tbl>
              <a:tblPr/>
              <a:tblGrid>
                <a:gridCol w="2160055">
                  <a:extLst>
                    <a:ext uri="{9D8B030D-6E8A-4147-A177-3AD203B41FA5}">
                      <a16:colId xmlns:a16="http://schemas.microsoft.com/office/drawing/2014/main" val="20000"/>
                    </a:ext>
                  </a:extLst>
                </a:gridCol>
                <a:gridCol w="4226457">
                  <a:extLst>
                    <a:ext uri="{9D8B030D-6E8A-4147-A177-3AD203B41FA5}">
                      <a16:colId xmlns:a16="http://schemas.microsoft.com/office/drawing/2014/main" val="20001"/>
                    </a:ext>
                  </a:extLst>
                </a:gridCol>
              </a:tblGrid>
              <a:tr h="8840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err="1" smtClean="0">
                          <a:ln>
                            <a:noFill/>
                          </a:ln>
                          <a:solidFill>
                            <a:srgbClr val="000000"/>
                          </a:solidFill>
                          <a:effectLst/>
                          <a:latin typeface="Times New Roman" pitchFamily="18" charset="0"/>
                          <a:cs typeface="Times New Roman" pitchFamily="18" charset="0"/>
                        </a:rPr>
                        <a:t>eredità</a:t>
                      </a:r>
                      <a:endParaRPr kumimoji="0" lang="en-US" sz="2400" b="0" i="0" u="none" strike="noStrike" cap="none" normalizeH="0" baseline="0" dirty="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smtClean="0">
                          <a:ln>
                            <a:noFill/>
                          </a:ln>
                          <a:solidFill>
                            <a:srgbClr val="000000"/>
                          </a:solidFill>
                          <a:effectLst/>
                          <a:latin typeface="Times New Roman" pitchFamily="18" charset="0"/>
                          <a:cs typeface="Times New Roman" pitchFamily="18" charset="0"/>
                        </a:rPr>
                        <a:t>Y(legata al sesso) (in qualche famiglia)</a:t>
                      </a:r>
                      <a:endParaRPr kumimoji="0" lang="en-US" sz="2400" b="0" i="0" u="none" strike="noStrike" cap="none" normalizeH="0" baseline="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1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smtClean="0">
                          <a:ln>
                            <a:noFill/>
                          </a:ln>
                          <a:solidFill>
                            <a:srgbClr val="000000"/>
                          </a:solidFill>
                          <a:effectLst/>
                          <a:latin typeface="Times New Roman" pitchFamily="18" charset="0"/>
                          <a:cs typeface="Times New Roman" pitchFamily="18" charset="0"/>
                        </a:rPr>
                        <a:t>frequenza</a:t>
                      </a:r>
                      <a:endParaRPr kumimoji="0" lang="en-US" sz="2400" b="0" i="0" u="none" strike="noStrike" cap="none" normalizeH="0" baseline="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smtClean="0">
                          <a:ln>
                            <a:noFill/>
                          </a:ln>
                          <a:solidFill>
                            <a:srgbClr val="000000"/>
                          </a:solidFill>
                          <a:effectLst/>
                          <a:latin typeface="Times New Roman" pitchFamily="18" charset="0"/>
                          <a:cs typeface="Times New Roman" pitchFamily="18" charset="0"/>
                        </a:rPr>
                        <a:t>rara</a:t>
                      </a:r>
                      <a:endParaRPr kumimoji="0" lang="en-US" sz="2400" b="0" i="0" u="none" strike="noStrike" cap="none" normalizeH="0" baseline="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803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smtClean="0">
                          <a:ln>
                            <a:noFill/>
                          </a:ln>
                          <a:solidFill>
                            <a:srgbClr val="000000"/>
                          </a:solidFill>
                          <a:effectLst/>
                          <a:latin typeface="Times New Roman" pitchFamily="18" charset="0"/>
                          <a:cs typeface="Times New Roman" pitchFamily="18" charset="0"/>
                        </a:rPr>
                        <a:t>Descrizione</a:t>
                      </a:r>
                      <a:endParaRPr kumimoji="0" lang="en-US" sz="2400" b="0" i="0" u="none" strike="noStrike" cap="none" normalizeH="0" baseline="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peli</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sul</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padiglione</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auricolare</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in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alcuni</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casi</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grossi</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in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altri</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solo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uno</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o due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lunghi</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600" b="0" i="0" u="none" strike="noStrike" cap="none" normalizeH="0" baseline="0" dirty="0" err="1" smtClean="0">
                          <a:ln>
                            <a:noFill/>
                          </a:ln>
                          <a:solidFill>
                            <a:srgbClr val="000000"/>
                          </a:solidFill>
                          <a:effectLst/>
                          <a:latin typeface="Times New Roman" pitchFamily="18" charset="0"/>
                          <a:cs typeface="Times New Roman" pitchFamily="18" charset="0"/>
                        </a:rPr>
                        <a:t>peli</a:t>
                      </a:r>
                      <a:r>
                        <a:rPr kumimoji="0" lang="en-GB" sz="26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GB" sz="2400" b="0" i="0" u="none" strike="noStrike" cap="none" normalizeH="0" baseline="0" dirty="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06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smtClean="0">
                          <a:ln>
                            <a:noFill/>
                          </a:ln>
                          <a:solidFill>
                            <a:srgbClr val="000000"/>
                          </a:solidFill>
                          <a:effectLst/>
                          <a:latin typeface="Times New Roman" pitchFamily="18" charset="0"/>
                          <a:cs typeface="Times New Roman" pitchFamily="18" charset="0"/>
                        </a:rPr>
                        <a:t>localizzazione del gene</a:t>
                      </a:r>
                      <a:endParaRPr kumimoji="0" lang="en-US" sz="2400" b="0" i="0" u="none" strike="noStrike" cap="none" normalizeH="0" baseline="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err="1" smtClean="0">
                          <a:ln>
                            <a:noFill/>
                          </a:ln>
                          <a:solidFill>
                            <a:srgbClr val="000000"/>
                          </a:solidFill>
                          <a:effectLst/>
                          <a:latin typeface="Times New Roman" pitchFamily="18" charset="0"/>
                          <a:cs typeface="Times New Roman" pitchFamily="18" charset="0"/>
                        </a:rPr>
                        <a:t>cromosoma</a:t>
                      </a:r>
                      <a:r>
                        <a:rPr kumimoji="0" lang="en-US" sz="2600" b="0" i="0" u="none" strike="noStrike" cap="none" normalizeH="0" baseline="0" dirty="0" smtClean="0">
                          <a:ln>
                            <a:noFill/>
                          </a:ln>
                          <a:solidFill>
                            <a:srgbClr val="000000"/>
                          </a:solidFill>
                          <a:effectLst/>
                          <a:latin typeface="Times New Roman" pitchFamily="18" charset="0"/>
                          <a:cs typeface="Times New Roman" pitchFamily="18" charset="0"/>
                        </a:rPr>
                        <a:t> Y</a:t>
                      </a:r>
                      <a:endParaRPr kumimoji="0" lang="en-US" sz="2400" b="0" i="0" u="none" strike="noStrike" cap="none" normalizeH="0" baseline="0" dirty="0" smtClean="0">
                        <a:ln>
                          <a:noFill/>
                        </a:ln>
                        <a:solidFill>
                          <a:schemeClr val="tx1"/>
                        </a:solidFill>
                        <a:effectLst/>
                        <a:latin typeface="Times New Roman" pitchFamily="18" charset="0"/>
                      </a:endParaRPr>
                    </a:p>
                  </a:txBody>
                  <a:tcPr marL="91432" marR="91432" marT="45726" marB="45726"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15732" name="Picture 2" descr="http://profile.ak.fbcdn.net/hprofile-ak-snc4/41578_68878235989_662859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08025"/>
            <a:ext cx="20875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3" name="AutoShape 4" descr="data:image/jpg;base64,/9j/4AAQSkZJRgABAQAAAQABAAD/2wCEAAkGBhQSEBUUExQVFBUWFR0aGBgXGBkcFRYdHhoeHRcYHh0XHSoqHxokHh0dHy8gJCcpLCwsGB4xNjAqQSYrLSkBCQoKDgwOGA8PGikkHyApKSksLCwpLCksKSkpKSksKSkpLCksKSksKSwsKSkpLCkpKSksKiwpLCwsLCkpKSkpKf/AABEIAE0AeAMBIgACEQEDEQH/xAAbAAABBQEBAAAAAAAAAAAAAAAHAgMEBQYBAP/EAEcQAAECBAIFBggLBgcAAAAAAAECEQADBCESMQUGQVFhBxMiVHGUFCQygZHR0tMVFhcjNEJSdLGzwTNToeHw8UNEkpOio7L/xAAZAQADAQEBAAAAAAAAAAAAAAACAwQBBQD/xAAgEQACAgICAgMAAAAAAAAAAAAAAQIRAxIhMQRREyJB/9oADAMBAAIRAxEAPwDaat6uUpoqYmlpiTTSSSZEokkykkkkouXu/GLD4s0nVKXu8n2Ihan6bkLpJCEzBilUskrBBGECUgEuRcPu4bxFsnTVOSAJ8ly1ucTt2ZwGyGav0R/ixSdUpe7yfYj3xXpOqUvd5PsRaYY80esGir+LFJ1Sl7vJ9iGavQdDKTiXTUqR93k382CLlRYPAt1x1hUpZwk54UPkN5aMcqVhRjbotK7TOj0O1FTM+a5Em/mEv9Yr5OtFEVfQ6IjhTy0njfCfwjHpp1LLqKlHif0ETpOibeSImfk80i+Ph8chK0ZI0dUJeXT0vEGnkODusiJ41apOq0vd5PsQJKWUunXjlkoP/E8D64K+q+lvCJAWQxFj27QOENjk26JcuH43TFnVql6rS93k+xCTq5S9Vpe7yfYi1IjhTB2xVIqTq7S9Vpe7yfYhPxepeq0vd5PsRaKEIIjLNozusOg6YUdSRTU4Ip5xBEiSCCJSyCCEOCCM49E/WIeJ1X3Wf+SuPQUQGjAUem5ZkSUTJZErm5JUWcDDLSAu1yAoYm2Z3YROmKwg4yVs2Ny/OS1hkKv6PNxsvR9PJRSyjYHmJXpMpJP4wunpJi5ak4cMi6UrWkmaAXskM5kpJsTe9gQHiCUbZ2ISUVyaTVLTy1rXImqSrAQEKJ+cu+FKvtWDBWbpIL5xqQIxtBohClSjNKlhDYLc2scVEXdy7Ap3XeHNM6SnUSnPjMgnylD56U+xSkMFp2gkAtm5zqxN68nPza7fU1c+ViSpO9JHpEA/SS3mHcDb8H88aDWLXkhMnmGUtaiStBLhKGxIAJdKiSBcW3B3OUUQojCXDOOwxmZqg/Hi7TLLRcpyIvlSmDRnZdcZYuAN2JaUv/qUIsqHWBE3oqllK32KCgfQIi0a5On8ibo9pRPRI4Rd8mGllHnJCskgLTvurCR2XEZfSOsCHCEJJayiSkN2Ymc8Ia1cqmrUYceFSsJKdjpKgCpNmOHe0Owxad/hN5Mk41+hqMcaKyg0kCoJKjf7ZDjdd2azWs5EWKp6RmpIfiPPt2RWc06Uw2pMRtJaTCEdDAqYtxLSpTJURcuR9UDNuEDz4fqApc3whYKizg+UdgCT0QkZANkNt4VPIo9j8WGWTo3Gsf0Kq+6z/wAlcdjCV2tdUZE4LIWhVPNSoKQgKLy1JcKQkXBPHI9sehmOakgJ4pRfJe6uaHliRTqCStZp5J6RdiZSS4GQzZ2dtsaZGiVEEk9LYPWd8d1WSBQ0pAF6WT+SiLQxnxoFzbI9JRJSASkBTB9rfzhNXTm5TtHSTsV2gxKSbQqCpA2BrXfVJUtYqZAYBwtLXSCGDb07N4bbFRTSsKg4YkBwxAB2s+zt4QbNJUAWl2c7th4NA61woBLmyyE4QpDM2WFXqUInyxbLMGRLgr0aLQrpEA3BuHul8JzzDn0mOFkTwvFiXiJUogXJYvxOcO0dWUizEnIHZxhldKQrEwVd7lnG3LjE32fB0FrHkjIkgugB1Im40kscJ+qsA7Wiv+AZi5kuTIJCnJUQbIa2L0m3E2iyNSedUspCbs0ajUChx8/M+0sJB4ID/wDpR9ENg5WT59VB+x3R+q8hKkiYkrS7+Uo3bMgm+XqjVUNDJl/s5aUneEX9JH6w8ikANr9sSYrRzCu05LC5KkFCVhQyWAUjjcFjx2QONJyEyp6jhwpR0ZSL4Rk7FXlAZPlutBUnIdJDtxjLV+iErQpKDhUQyVqGJtjF/q9mWd2hOWNlGHJr2YfSJaTNT+0mCTMKtiUDAbX2hxYXjkcn1qObnS1EpUJE4XBAUcKukCc3Iz4eaOweKNJhZcmzTQWtVz4jSfdZP5KIsVLbMgRRasLUaOlBt4rJbcfmUfx4RbpHZFOtkGw54QnjDS61vq+n+UPJRCVy43RGbMan1KhkkHi/qjNa2Ua6inKsIK5bqSEguW8obSSUuwGZAjVc3CBILW2Kcb+yNcE0aptOwMS1OOic7ghrg5EQ7LWtrmZbcjED2sMx/TRqNb9R1YjUUjgqJK5YulzmpKQLA3JA3kgG7YX4cUBdxwzD7nBIiGUNGdXFlU0KnzFYiVEtfygAW3lv7QVNSpCZVHLBLKUnGXz6fS/rbaBRouSufVSErTjHPIeWB0SHchQ+tYdkGWlpimWkNcBvX/GHYYJ8k3k5KepYg7RHniM1rZwlE4vvhrh6JFMlQzNkAhmjqKkEtkeMKMLaDTMTrFomSqnqCuUhRRInqRiSDgVzSi6XFi4BttA3R2LbWuQBTVKgH8WnWy/wVgn9Y9DI9C32TtX5b0NLsPgshju+ZRFnJXiDkMRmNj7/ADwJ9EcsyZdNJlmkKubky0Pz4D4UJS7cyWdsnMP/AC2pCgRRqfb4wLj/AGIamCwsoMKUmBUOXNPUld4HuYV8uo6krvA9zHrPBTAhSEwKvl1HUld4HuYSrl1Bt4GodlQH/Jj1nqCdPmsrAk9I322HrMZvXTQUvwWbOTKCZqAF4kgObgKKmF2BJvfou4jIyuWtAFqJXeA/p5nOHF8uaSCDRG4b6QOz9zu/EwMkpKmbBuMlJC9UtHLpyJ5QFzVXlhT4JaVeVMWRfGRZKBdi5YGCRSsUjb+r39fpgUnlhl9SV3hPuIekctqU2FGpvvAt/wBEejFRjSNyTc5WwpBERZiLwOzy5J6krvA9xDauWxJ/yau8D3EbYIRjJcZ3hImqHlXG8C/nHqgdjlsR1NXeB7iOTeWxBH0JXeB7iMaTNTaNbrPUtTVJDKSqknbR+6Wxj0DzTHKjLmyZqPBFJK5S0vz4LYkFILcyHZ3Z49GVR4//2Q=="/>
          <p:cNvSpPr>
            <a:spLocks noChangeAspect="1" noChangeArrowheads="1"/>
          </p:cNvSpPr>
          <p:nvPr/>
        </p:nvSpPr>
        <p:spPr bwMode="auto">
          <a:xfrm>
            <a:off x="76200" y="-360363"/>
            <a:ext cx="1143000" cy="73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15734" name="AutoShape 6" descr="data:image/jpg;base64,/9j/4AAQSkZJRgABAQAAAQABAAD/2wCEAAkGBhQSEBUUExQVFBUWFR0aGBgXGBkcFRYdHhoeHRcYHh0XHSoqHxokHh0dHy8gJCcpLCwsGB4xNjAqQSYrLSkBCQoKDgwOGA8PGikkHyApKSksLCwpLCksKSkpKSksKSkpLCksKSksKSwsKSkpLCkpKSksKiwpLCwsLCkpKSkpKf/AABEIAE0AeAMBIgACEQEDEQH/xAAbAAABBQEBAAAAAAAAAAAAAAAHAgMEBQYBAP/EAEcQAAECBAIFBggLBgcAAAAAAAECEQADBCESMQUGQVFhBxMiVHGUFCQygZHR0tMVFhcjNEJSdLGzwTNToeHw8UNEkpOio7L/xAAZAQADAQEBAAAAAAAAAAAAAAACAwQBBQD/xAAgEQACAgICAgMAAAAAAAAAAAAAAQIRAxIhMQRREyJB/9oADAMBAAIRAxEAPwDaat6uUpoqYmlpiTTSSSZEokkykkkkouXu/GLD4s0nVKXu8n2Ihan6bkLpJCEzBilUskrBBGECUgEuRcPu4bxFsnTVOSAJ8ly1ucTt2ZwGyGav0R/ixSdUpe7yfYj3xXpOqUvd5PsRaYY80esGir+LFJ1Sl7vJ9iGavQdDKTiXTUqR93k382CLlRYPAt1x1hUpZwk54UPkN5aMcqVhRjbotK7TOj0O1FTM+a5Em/mEv9Yr5OtFEVfQ6IjhTy0njfCfwjHpp1LLqKlHif0ETpOibeSImfk80i+Ph8chK0ZI0dUJeXT0vEGnkODusiJ41apOq0vd5PsQJKWUunXjlkoP/E8D64K+q+lvCJAWQxFj27QOENjk26JcuH43TFnVql6rS93k+xCTq5S9Vpe7yfYi1IjhTB2xVIqTq7S9Vpe7yfYhPxepeq0vd5PsRaKEIIjLNozusOg6YUdSRTU4Ip5xBEiSCCJSyCCEOCCM49E/WIeJ1X3Wf+SuPQUQGjAUem5ZkSUTJZErm5JUWcDDLSAu1yAoYm2Z3YROmKwg4yVs2Ny/OS1hkKv6PNxsvR9PJRSyjYHmJXpMpJP4wunpJi5ak4cMi6UrWkmaAXskM5kpJsTe9gQHiCUbZ2ISUVyaTVLTy1rXImqSrAQEKJ+cu+FKvtWDBWbpIL5xqQIxtBohClSjNKlhDYLc2scVEXdy7Ap3XeHNM6SnUSnPjMgnylD56U+xSkMFp2gkAtm5zqxN68nPza7fU1c+ViSpO9JHpEA/SS3mHcDb8H88aDWLXkhMnmGUtaiStBLhKGxIAJdKiSBcW3B3OUUQojCXDOOwxmZqg/Hi7TLLRcpyIvlSmDRnZdcZYuAN2JaUv/qUIsqHWBE3oqllK32KCgfQIi0a5On8ibo9pRPRI4Rd8mGllHnJCskgLTvurCR2XEZfSOsCHCEJJayiSkN2Ymc8Ia1cqmrUYceFSsJKdjpKgCpNmOHe0Owxad/hN5Mk41+hqMcaKyg0kCoJKjf7ZDjdd2azWs5EWKp6RmpIfiPPt2RWc06Uw2pMRtJaTCEdDAqYtxLSpTJURcuR9UDNuEDz4fqApc3whYKizg+UdgCT0QkZANkNt4VPIo9j8WGWTo3Gsf0Kq+6z/wAlcdjCV2tdUZE4LIWhVPNSoKQgKLy1JcKQkXBPHI9sehmOakgJ4pRfJe6uaHliRTqCStZp5J6RdiZSS4GQzZ2dtsaZGiVEEk9LYPWd8d1WSBQ0pAF6WT+SiLQxnxoFzbI9JRJSASkBTB9rfzhNXTm5TtHSTsV2gxKSbQqCpA2BrXfVJUtYqZAYBwtLXSCGDb07N4bbFRTSsKg4YkBwxAB2s+zt4QbNJUAWl2c7th4NA61woBLmyyE4QpDM2WFXqUInyxbLMGRLgr0aLQrpEA3BuHul8JzzDn0mOFkTwvFiXiJUogXJYvxOcO0dWUizEnIHZxhldKQrEwVd7lnG3LjE32fB0FrHkjIkgugB1Im40kscJ+qsA7Wiv+AZi5kuTIJCnJUQbIa2L0m3E2iyNSedUspCbs0ajUChx8/M+0sJB4ID/wDpR9ENg5WT59VB+x3R+q8hKkiYkrS7+Uo3bMgm+XqjVUNDJl/s5aUneEX9JH6w8ikANr9sSYrRzCu05LC5KkFCVhQyWAUjjcFjx2QONJyEyp6jhwpR0ZSL4Rk7FXlAZPlutBUnIdJDtxjLV+iErQpKDhUQyVqGJtjF/q9mWd2hOWNlGHJr2YfSJaTNT+0mCTMKtiUDAbX2hxYXjkcn1qObnS1EpUJE4XBAUcKukCc3Iz4eaOweKNJhZcmzTQWtVz4jSfdZP5KIsVLbMgRRasLUaOlBt4rJbcfmUfx4RbpHZFOtkGw54QnjDS61vq+n+UPJRCVy43RGbMan1KhkkHi/qjNa2Ua6inKsIK5bqSEguW8obSSUuwGZAjVc3CBILW2Kcb+yNcE0aptOwMS1OOic7ghrg5EQ7LWtrmZbcjED2sMx/TRqNb9R1YjUUjgqJK5YulzmpKQLA3JA3kgG7YX4cUBdxwzD7nBIiGUNGdXFlU0KnzFYiVEtfygAW3lv7QVNSpCZVHLBLKUnGXz6fS/rbaBRouSufVSErTjHPIeWB0SHchQ+tYdkGWlpimWkNcBvX/GHYYJ8k3k5KepYg7RHniM1rZwlE4vvhrh6JFMlQzNkAhmjqKkEtkeMKMLaDTMTrFomSqnqCuUhRRInqRiSDgVzSi6XFi4BttA3R2LbWuQBTVKgH8WnWy/wVgn9Y9DI9C32TtX5b0NLsPgshju+ZRFnJXiDkMRmNj7/ADwJ9EcsyZdNJlmkKubky0Pz4D4UJS7cyWdsnMP/AC2pCgRRqfb4wLj/AGIamCwsoMKUmBUOXNPUld4HuYV8uo6krvA9zHrPBTAhSEwKvl1HUld4HuYSrl1Bt4GodlQH/Jj1nqCdPmsrAk9I322HrMZvXTQUvwWbOTKCZqAF4kgObgKKmF2BJvfou4jIyuWtAFqJXeA/p5nOHF8uaSCDRG4b6QOz9zu/EwMkpKmbBuMlJC9UtHLpyJ5QFzVXlhT4JaVeVMWRfGRZKBdi5YGCRSsUjb+r39fpgUnlhl9SV3hPuIekctqU2FGpvvAt/wBEejFRjSNyTc5WwpBERZiLwOzy5J6krvA9xDauWxJ/yau8D3EbYIRjJcZ3hImqHlXG8C/nHqgdjlsR1NXeB7iOTeWxBH0JXeB7iMaTNTaNbrPUtTVJDKSqknbR+6Wxj0DzTHKjLmyZqPBFJK5S0vz4LYkFILcyHZ3Z49GVR4//2Q=="/>
          <p:cNvSpPr>
            <a:spLocks noChangeAspect="1" noChangeArrowheads="1"/>
          </p:cNvSpPr>
          <p:nvPr/>
        </p:nvSpPr>
        <p:spPr bwMode="auto">
          <a:xfrm>
            <a:off x="228600" y="-207963"/>
            <a:ext cx="1143000" cy="73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pic>
        <p:nvPicPr>
          <p:cNvPr id="115735" name="Picture 8" descr="http://www.clarence.com/contents/cultura-spettacolo/speciali/020409strangenews/images/orecchi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0438"/>
            <a:ext cx="25415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457200" y="274638"/>
            <a:ext cx="8229600" cy="1066800"/>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it-IT" sz="2800" b="1" u="sng" dirty="0">
                <a:solidFill>
                  <a:srgbClr val="FF0000"/>
                </a:solidFill>
                <a:latin typeface="Comic Sans MS" pitchFamily="66" charset="0"/>
              </a:rPr>
              <a:t> </a:t>
            </a:r>
            <a:r>
              <a:rPr lang="en-GB" altLang="it-IT" sz="2800" b="1" u="sng" dirty="0" err="1">
                <a:solidFill>
                  <a:srgbClr val="FF0000"/>
                </a:solidFill>
                <a:latin typeface="Comic Sans MS" pitchFamily="66" charset="0"/>
              </a:rPr>
              <a:t>Eredità</a:t>
            </a:r>
            <a:r>
              <a:rPr lang="en-GB" altLang="it-IT" sz="2800" b="1" u="sng" dirty="0">
                <a:solidFill>
                  <a:srgbClr val="FF0000"/>
                </a:solidFill>
                <a:latin typeface="Comic Sans MS" pitchFamily="66" charset="0"/>
              </a:rPr>
              <a:t> non </a:t>
            </a:r>
            <a:r>
              <a:rPr lang="en-GB" altLang="it-IT" sz="2800" b="1" u="sng" dirty="0" err="1">
                <a:solidFill>
                  <a:srgbClr val="FF0000"/>
                </a:solidFill>
                <a:latin typeface="Comic Sans MS" pitchFamily="66" charset="0"/>
              </a:rPr>
              <a:t>Mendeliana</a:t>
            </a:r>
            <a:r>
              <a:rPr lang="en-GB" altLang="it-IT" sz="2800" b="1" dirty="0">
                <a:solidFill>
                  <a:srgbClr val="FF0000"/>
                </a:solidFill>
                <a:latin typeface="Comic Sans MS" pitchFamily="66" charset="0"/>
              </a:rPr>
              <a:t>:</a:t>
            </a:r>
          </a:p>
          <a:p>
            <a:pPr algn="ctr" eaLnBrk="1" hangingPunct="1">
              <a:spcBef>
                <a:spcPct val="0"/>
              </a:spcBef>
              <a:buFontTx/>
              <a:buNone/>
            </a:pPr>
            <a:r>
              <a:rPr lang="en-GB" altLang="it-IT" sz="2800" b="1" dirty="0" err="1">
                <a:solidFill>
                  <a:srgbClr val="FF0000"/>
                </a:solidFill>
                <a:latin typeface="Comic Sans MS" pitchFamily="66" charset="0"/>
              </a:rPr>
              <a:t>Malattie</a:t>
            </a:r>
            <a:r>
              <a:rPr lang="en-GB" altLang="it-IT" sz="2800" b="1" dirty="0">
                <a:solidFill>
                  <a:srgbClr val="FF0000"/>
                </a:solidFill>
                <a:latin typeface="Comic Sans MS" pitchFamily="66" charset="0"/>
              </a:rPr>
              <a:t> </a:t>
            </a:r>
            <a:r>
              <a:rPr lang="en-GB" altLang="it-IT" sz="2800" b="1" dirty="0" err="1">
                <a:solidFill>
                  <a:srgbClr val="FF0000"/>
                </a:solidFill>
                <a:latin typeface="Comic Sans MS" pitchFamily="66" charset="0"/>
              </a:rPr>
              <a:t>Mitocondriali</a:t>
            </a:r>
            <a:r>
              <a:rPr lang="en-GB" altLang="it-IT" sz="2800" b="1" dirty="0">
                <a:solidFill>
                  <a:srgbClr val="FF0000"/>
                </a:solidFill>
                <a:latin typeface="Comic Sans MS" pitchFamily="66" charset="0"/>
              </a:rPr>
              <a:t/>
            </a:r>
            <a:br>
              <a:rPr lang="en-GB" altLang="it-IT" sz="2800" b="1" dirty="0">
                <a:solidFill>
                  <a:srgbClr val="FF0000"/>
                </a:solidFill>
                <a:latin typeface="Comic Sans MS" pitchFamily="66" charset="0"/>
              </a:rPr>
            </a:br>
            <a:r>
              <a:rPr lang="en-GB" altLang="it-IT" sz="2800" b="1" dirty="0">
                <a:solidFill>
                  <a:srgbClr val="FF0000"/>
                </a:solidFill>
                <a:latin typeface="Comic Sans MS" pitchFamily="66" charset="0"/>
              </a:rPr>
              <a:t/>
            </a:r>
            <a:br>
              <a:rPr lang="en-GB" altLang="it-IT" sz="2800" b="1" dirty="0">
                <a:solidFill>
                  <a:srgbClr val="FF0000"/>
                </a:solidFill>
                <a:latin typeface="Comic Sans MS" pitchFamily="66" charset="0"/>
              </a:rPr>
            </a:br>
            <a:endParaRPr lang="it-IT" altLang="it-IT" sz="2400" b="1" dirty="0">
              <a:latin typeface="Times" pitchFamily="18" charset="0"/>
            </a:endParaRPr>
          </a:p>
        </p:txBody>
      </p:sp>
      <p:sp>
        <p:nvSpPr>
          <p:cNvPr id="116739" name="Rectangle 3"/>
          <p:cNvSpPr>
            <a:spLocks noChangeArrowheads="1"/>
          </p:cNvSpPr>
          <p:nvPr/>
        </p:nvSpPr>
        <p:spPr bwMode="auto">
          <a:xfrm>
            <a:off x="323850" y="1341438"/>
            <a:ext cx="820737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r>
              <a:rPr lang="it-IT" altLang="it-IT" sz="2000">
                <a:latin typeface="Comic Sans MS" pitchFamily="66" charset="0"/>
                <a:cs typeface="Times New Roman" pitchFamily="18" charset="0"/>
              </a:rPr>
              <a:t>Tutta la progenie delle femmine affette è malata</a:t>
            </a:r>
            <a:endParaRPr lang="en-GB" altLang="it-IT" sz="2000">
              <a:latin typeface="Comic Sans MS" pitchFamily="66" charset="0"/>
              <a:cs typeface="Times New Roman" pitchFamily="18" charset="0"/>
            </a:endParaRPr>
          </a:p>
          <a:p>
            <a:pPr eaLnBrk="1" hangingPunct="1"/>
            <a:r>
              <a:rPr lang="it-IT" altLang="it-IT" sz="2000">
                <a:latin typeface="Comic Sans MS" pitchFamily="66" charset="0"/>
                <a:cs typeface="Times New Roman" pitchFamily="18" charset="0"/>
              </a:rPr>
              <a:t>Tutta la progenie dei maschi affetti è sana.</a:t>
            </a:r>
            <a:endParaRPr lang="en-GB" altLang="it-IT" sz="2000">
              <a:latin typeface="Comic Sans MS" pitchFamily="66" charset="0"/>
              <a:cs typeface="Times New Roman" pitchFamily="18" charset="0"/>
            </a:endParaRPr>
          </a:p>
          <a:p>
            <a:pPr eaLnBrk="1" hangingPunct="1"/>
            <a:r>
              <a:rPr lang="en-GB" altLang="it-IT" sz="2000">
                <a:latin typeface="Comic Sans MS" pitchFamily="66" charset="0"/>
                <a:cs typeface="Times New Roman" pitchFamily="18" charset="0"/>
              </a:rPr>
              <a:t>Uova: 200.000-300.000 copie di mt DNA</a:t>
            </a:r>
          </a:p>
          <a:p>
            <a:pPr eaLnBrk="1" hangingPunct="1"/>
            <a:r>
              <a:rPr lang="en-GB" altLang="it-IT" sz="2000">
                <a:latin typeface="Comic Sans MS" pitchFamily="66" charset="0"/>
                <a:cs typeface="Times New Roman" pitchFamily="18" charset="0"/>
              </a:rPr>
              <a:t>Spermi: perdono i mitocondri durante la fertilizzazione</a:t>
            </a:r>
          </a:p>
          <a:p>
            <a:pPr eaLnBrk="1" hangingPunct="1"/>
            <a:r>
              <a:rPr lang="it-IT" altLang="it-IT" sz="2000">
                <a:latin typeface="Comic Sans MS" pitchFamily="66" charset="0"/>
                <a:cs typeface="Times New Roman" pitchFamily="18" charset="0"/>
              </a:rPr>
              <a:t>Ereditato per via materna</a:t>
            </a:r>
          </a:p>
          <a:p>
            <a:pPr eaLnBrk="1" hangingPunct="1"/>
            <a:r>
              <a:rPr lang="it-IT" altLang="it-IT" sz="2000">
                <a:latin typeface="Comic Sans MS" pitchFamily="66" charset="0"/>
                <a:cs typeface="Times New Roman" pitchFamily="18" charset="0"/>
              </a:rPr>
              <a:t>Va incontro ad un alta incidenza di mutazioni ed in seguito a queste si verifica “eteroplasmia” che può poi convertirsi in “omoplasmia”.</a:t>
            </a:r>
            <a:endParaRPr lang="en-GB" altLang="it-IT" sz="2000">
              <a:latin typeface="Comic Sans MS" pitchFamily="66" charset="0"/>
              <a:cs typeface="Times New Roman" pitchFamily="18" charset="0"/>
            </a:endParaRPr>
          </a:p>
          <a:p>
            <a:pPr eaLnBrk="1" hangingPunct="1"/>
            <a:r>
              <a:rPr lang="en-GB" altLang="it-IT" sz="2000" b="1">
                <a:latin typeface="Comic Sans MS" pitchFamily="66" charset="0"/>
                <a:cs typeface="Times New Roman" pitchFamily="18" charset="0"/>
              </a:rPr>
              <a:t>Eteroplasmia:</a:t>
            </a:r>
            <a:r>
              <a:rPr lang="en-GB" altLang="it-IT" sz="2000">
                <a:latin typeface="Comic Sans MS" pitchFamily="66" charset="0"/>
                <a:cs typeface="Times New Roman" pitchFamily="18" charset="0"/>
              </a:rPr>
              <a:t> coesistono molecole di mtDNA mutate e normali</a:t>
            </a:r>
            <a:endParaRPr lang="it-IT" altLang="it-IT" sz="2000">
              <a:latin typeface="Comic Sans MS" pitchFamily="66" charset="0"/>
              <a:cs typeface="Times New Roman" pitchFamily="18" charset="0"/>
            </a:endParaRPr>
          </a:p>
        </p:txBody>
      </p:sp>
      <p:pic>
        <p:nvPicPr>
          <p:cNvPr id="116740" name="Picture 5" descr="http://digilander.libero.it/gerontology/media/zigot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238" y="4724400"/>
            <a:ext cx="22955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31750"/>
            <a:ext cx="8532812" cy="1092200"/>
          </a:xfrm>
        </p:spPr>
        <p:txBody>
          <a:bodyPr/>
          <a:lstStyle/>
          <a:p>
            <a:pPr eaLnBrk="1" hangingPunct="1"/>
            <a:r>
              <a:rPr lang="it-IT" altLang="it-IT" sz="3600" b="1" dirty="0" smtClean="0">
                <a:solidFill>
                  <a:srgbClr val="0000FF"/>
                </a:solidFill>
                <a:latin typeface="Arial" panose="020B0604020202020204" pitchFamily="34" charset="0"/>
                <a:cs typeface="Arial" panose="020B0604020202020204" pitchFamily="34" charset="0"/>
              </a:rPr>
              <a:t>Mutazioni genomiche/cromosomiche</a:t>
            </a:r>
          </a:p>
        </p:txBody>
      </p:sp>
      <p:sp>
        <p:nvSpPr>
          <p:cNvPr id="500741" name="Text Box 5"/>
          <p:cNvSpPr txBox="1">
            <a:spLocks noChangeArrowheads="1"/>
          </p:cNvSpPr>
          <p:nvPr/>
        </p:nvSpPr>
        <p:spPr bwMode="auto">
          <a:xfrm>
            <a:off x="468313" y="1244381"/>
            <a:ext cx="3748087" cy="708025"/>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just">
              <a:buFont typeface="Wingdings" pitchFamily="2" charset="2"/>
              <a:buChar char="§"/>
              <a:defRPr/>
            </a:pPr>
            <a:r>
              <a:rPr lang="it-IT" dirty="0">
                <a:solidFill>
                  <a:srgbClr val="0000FF"/>
                </a:solidFill>
                <a:effectLst>
                  <a:outerShdw blurRad="38100" dist="38100" dir="2700000" algn="tl">
                    <a:srgbClr val="C0C0C0"/>
                  </a:outerShdw>
                </a:effectLst>
                <a:latin typeface="Arial" charset="0"/>
              </a:rPr>
              <a:t> </a:t>
            </a:r>
            <a:r>
              <a:rPr lang="it-IT" dirty="0" smtClean="0">
                <a:solidFill>
                  <a:srgbClr val="0000FF"/>
                </a:solidFill>
                <a:effectLst>
                  <a:outerShdw blurRad="38100" dist="38100" dir="2700000" algn="tl">
                    <a:srgbClr val="C0C0C0"/>
                  </a:outerShdw>
                </a:effectLst>
                <a:latin typeface="Arial" charset="0"/>
              </a:rPr>
              <a:t>cambiamenti </a:t>
            </a:r>
            <a:r>
              <a:rPr lang="it-IT" dirty="0">
                <a:solidFill>
                  <a:srgbClr val="0000FF"/>
                </a:solidFill>
                <a:effectLst>
                  <a:outerShdw blurRad="38100" dist="38100" dir="2700000" algn="tl">
                    <a:srgbClr val="C0C0C0"/>
                  </a:outerShdw>
                </a:effectLst>
                <a:latin typeface="Arial" charset="0"/>
              </a:rPr>
              <a:t>nel numero dei </a:t>
            </a:r>
          </a:p>
          <a:p>
            <a:pPr algn="just">
              <a:defRPr/>
            </a:pPr>
            <a:r>
              <a:rPr lang="it-IT" dirty="0">
                <a:solidFill>
                  <a:srgbClr val="0000FF"/>
                </a:solidFill>
                <a:effectLst>
                  <a:outerShdw blurRad="38100" dist="38100" dir="2700000" algn="tl">
                    <a:srgbClr val="C0C0C0"/>
                  </a:outerShdw>
                </a:effectLst>
                <a:latin typeface="Arial" charset="0"/>
              </a:rPr>
              <a:t> cromosomi</a:t>
            </a:r>
          </a:p>
        </p:txBody>
      </p:sp>
      <p:sp>
        <p:nvSpPr>
          <p:cNvPr id="2" name="Rettangolo 1"/>
          <p:cNvSpPr/>
          <p:nvPr/>
        </p:nvSpPr>
        <p:spPr>
          <a:xfrm>
            <a:off x="411220" y="3284984"/>
            <a:ext cx="4318000" cy="708025"/>
          </a:xfrm>
          <a:prstGeom prst="rect">
            <a:avLst/>
          </a:prstGeom>
        </p:spPr>
        <p:txBody>
          <a:bodyPr>
            <a:spAutoFit/>
          </a:bodyPr>
          <a:lstStyle/>
          <a:p>
            <a:pPr algn="just">
              <a:buFont typeface="Wingdings" pitchFamily="2" charset="2"/>
              <a:buChar char="§"/>
              <a:defRPr/>
            </a:pPr>
            <a:r>
              <a:rPr lang="it-IT" dirty="0">
                <a:solidFill>
                  <a:srgbClr val="0000FF"/>
                </a:solidFill>
                <a:effectLst>
                  <a:outerShdw blurRad="38100" dist="38100" dir="2700000" algn="tl">
                    <a:srgbClr val="C0C0C0"/>
                  </a:outerShdw>
                </a:effectLst>
                <a:latin typeface="Arial" charset="0"/>
              </a:rPr>
              <a:t> </a:t>
            </a:r>
            <a:r>
              <a:rPr lang="it-IT" dirty="0" smtClean="0">
                <a:solidFill>
                  <a:srgbClr val="0000FF"/>
                </a:solidFill>
                <a:effectLst>
                  <a:outerShdw blurRad="38100" dist="38100" dir="2700000" algn="tl">
                    <a:srgbClr val="C0C0C0"/>
                  </a:outerShdw>
                </a:effectLst>
                <a:latin typeface="Arial" charset="0"/>
              </a:rPr>
              <a:t>cambiamenti nella </a:t>
            </a:r>
            <a:r>
              <a:rPr lang="it-IT" dirty="0">
                <a:solidFill>
                  <a:srgbClr val="0000FF"/>
                </a:solidFill>
                <a:effectLst>
                  <a:outerShdw blurRad="38100" dist="38100" dir="2700000" algn="tl">
                    <a:srgbClr val="C0C0C0"/>
                  </a:outerShdw>
                </a:effectLst>
                <a:latin typeface="Arial" charset="0"/>
              </a:rPr>
              <a:t>struttura dei cromosomi</a:t>
            </a:r>
          </a:p>
        </p:txBody>
      </p:sp>
      <p:pic>
        <p:nvPicPr>
          <p:cNvPr id="11269" name="Picture 6" descr="Le anomalie dei cromosomi e le mutazioni geneti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3256" y="1244381"/>
            <a:ext cx="3313112"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p:nvPr/>
        </p:nvPicPr>
        <p:blipFill rotWithShape="1">
          <a:blip r:embed="rId3"/>
          <a:srcRect l="27381" t="21354" r="34486" b="11299"/>
          <a:stretch/>
        </p:blipFill>
        <p:spPr bwMode="auto">
          <a:xfrm>
            <a:off x="5220072" y="3376756"/>
            <a:ext cx="3459480" cy="3436620"/>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02035"/>
            <a:ext cx="65817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950913" y="9286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1800">
              <a:latin typeface="Arial" pitchFamily="34" charset="0"/>
            </a:endParaRPr>
          </a:p>
        </p:txBody>
      </p:sp>
      <p:sp>
        <p:nvSpPr>
          <p:cNvPr id="117765" name="Rectangle 5"/>
          <p:cNvSpPr>
            <a:spLocks noChangeArrowheads="1"/>
          </p:cNvSpPr>
          <p:nvPr/>
        </p:nvSpPr>
        <p:spPr bwMode="auto">
          <a:xfrm>
            <a:off x="323850" y="3398838"/>
            <a:ext cx="8351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dirty="0">
                <a:latin typeface="Comic Sans MS" pitchFamily="66" charset="0"/>
                <a:ea typeface="ヒラギノ角ゴ ProN W3"/>
                <a:cs typeface="ヒラギノ角ゴ ProN W3"/>
              </a:rPr>
              <a:t>♀</a:t>
            </a:r>
            <a:r>
              <a:rPr lang="it-IT" altLang="it-IT" sz="2400" dirty="0">
                <a:latin typeface="Comic Sans MS" pitchFamily="66" charset="0"/>
              </a:rPr>
              <a:t> femmina </a:t>
            </a:r>
            <a:r>
              <a:rPr lang="en-GB" altLang="it-IT" sz="2400" dirty="0" err="1">
                <a:latin typeface="Comic Sans MS" pitchFamily="66" charset="0"/>
              </a:rPr>
              <a:t>malata</a:t>
            </a:r>
            <a:r>
              <a:rPr lang="en-GB" altLang="it-IT" sz="2400" dirty="0">
                <a:latin typeface="Comic Sans MS" pitchFamily="66" charset="0"/>
              </a:rPr>
              <a:t> </a:t>
            </a:r>
            <a:r>
              <a:rPr lang="en-GB" altLang="it-IT" sz="2400" dirty="0" err="1">
                <a:latin typeface="Comic Sans MS" pitchFamily="66" charset="0"/>
              </a:rPr>
              <a:t>trasmette</a:t>
            </a:r>
            <a:r>
              <a:rPr lang="en-GB" altLang="it-IT" sz="2400" dirty="0">
                <a:latin typeface="Comic Sans MS" pitchFamily="66" charset="0"/>
              </a:rPr>
              <a:t> la </a:t>
            </a:r>
            <a:r>
              <a:rPr lang="en-GB" altLang="it-IT" sz="2400" dirty="0" err="1">
                <a:latin typeface="Comic Sans MS" pitchFamily="66" charset="0"/>
              </a:rPr>
              <a:t>malattia</a:t>
            </a:r>
            <a:r>
              <a:rPr lang="en-GB" altLang="it-IT" sz="2400" dirty="0">
                <a:latin typeface="Comic Sans MS" pitchFamily="66" charset="0"/>
              </a:rPr>
              <a:t> a </a:t>
            </a:r>
            <a:r>
              <a:rPr lang="en-GB" altLang="it-IT" sz="2400" dirty="0" err="1">
                <a:latin typeface="Comic Sans MS" pitchFamily="66" charset="0"/>
              </a:rPr>
              <a:t>tutti</a:t>
            </a:r>
            <a:r>
              <a:rPr lang="en-GB" altLang="it-IT" sz="2400" dirty="0">
                <a:latin typeface="Comic Sans MS" pitchFamily="66" charset="0"/>
              </a:rPr>
              <a:t> </a:t>
            </a:r>
            <a:r>
              <a:rPr lang="en-GB" altLang="it-IT" sz="2400" dirty="0" err="1">
                <a:latin typeface="Comic Sans MS" pitchFamily="66" charset="0"/>
              </a:rPr>
              <a:t>i</a:t>
            </a:r>
            <a:r>
              <a:rPr lang="en-GB" altLang="it-IT" sz="2400" dirty="0">
                <a:latin typeface="Comic Sans MS" pitchFamily="66" charset="0"/>
              </a:rPr>
              <a:t> </a:t>
            </a:r>
            <a:r>
              <a:rPr lang="en-GB" altLang="it-IT" sz="2400" dirty="0" err="1">
                <a:latin typeface="Comic Sans MS" pitchFamily="66" charset="0"/>
              </a:rPr>
              <a:t>figli</a:t>
            </a:r>
            <a:r>
              <a:rPr lang="en-GB" altLang="it-IT" sz="2400" dirty="0">
                <a:latin typeface="Comic Sans MS" pitchFamily="66" charset="0"/>
              </a:rPr>
              <a:t> (</a:t>
            </a:r>
            <a:r>
              <a:rPr lang="it-IT" altLang="it-IT" sz="2400" dirty="0">
                <a:latin typeface="Comic Sans MS" pitchFamily="66" charset="0"/>
                <a:ea typeface="ヒラギノ角ゴ ProN W3"/>
                <a:cs typeface="ヒラギノ角ゴ ProN W3"/>
              </a:rPr>
              <a:t>♂</a:t>
            </a:r>
            <a:r>
              <a:rPr lang="en-GB" altLang="it-IT" sz="2400" dirty="0">
                <a:latin typeface="Comic Sans MS" pitchFamily="66" charset="0"/>
              </a:rPr>
              <a:t> e </a:t>
            </a:r>
            <a:r>
              <a:rPr lang="it-IT" altLang="it-IT" sz="2400" dirty="0">
                <a:latin typeface="Comic Sans MS" pitchFamily="66" charset="0"/>
                <a:ea typeface="ヒラギノ角ゴ ProN W3"/>
                <a:cs typeface="ヒラギノ角ゴ ProN W3"/>
              </a:rPr>
              <a:t>♀</a:t>
            </a:r>
            <a:r>
              <a:rPr lang="en-GB" altLang="it-IT" sz="2400" dirty="0">
                <a:latin typeface="Comic Sans MS" pitchFamily="66" charset="0"/>
              </a:rPr>
              <a:t>). La </a:t>
            </a:r>
            <a:r>
              <a:rPr lang="en-GB" altLang="it-IT" sz="2400" dirty="0" err="1">
                <a:latin typeface="Comic Sans MS" pitchFamily="66" charset="0"/>
              </a:rPr>
              <a:t>mutazione</a:t>
            </a:r>
            <a:r>
              <a:rPr lang="en-GB" altLang="it-IT" sz="2400" dirty="0">
                <a:latin typeface="Comic Sans MS" pitchFamily="66" charset="0"/>
              </a:rPr>
              <a:t> é </a:t>
            </a:r>
            <a:r>
              <a:rPr lang="en-GB" altLang="it-IT" sz="2400" dirty="0" err="1">
                <a:latin typeface="Comic Sans MS" pitchFamily="66" charset="0"/>
              </a:rPr>
              <a:t>nella</a:t>
            </a:r>
            <a:r>
              <a:rPr lang="en-GB" altLang="it-IT" sz="2400" dirty="0">
                <a:latin typeface="Comic Sans MS" pitchFamily="66" charset="0"/>
              </a:rPr>
              <a:t> </a:t>
            </a:r>
            <a:r>
              <a:rPr lang="en-GB" altLang="it-IT" sz="2400" dirty="0" err="1">
                <a:latin typeface="Comic Sans MS" pitchFamily="66" charset="0"/>
              </a:rPr>
              <a:t>cellula</a:t>
            </a:r>
            <a:r>
              <a:rPr lang="en-GB" altLang="it-IT" sz="2400" dirty="0">
                <a:latin typeface="Comic Sans MS" pitchFamily="66" charset="0"/>
              </a:rPr>
              <a:t> </a:t>
            </a:r>
            <a:r>
              <a:rPr lang="en-GB" altLang="it-IT" sz="2400" dirty="0" err="1">
                <a:latin typeface="Comic Sans MS" pitchFamily="66" charset="0"/>
              </a:rPr>
              <a:t>uovo</a:t>
            </a:r>
            <a:r>
              <a:rPr lang="en-GB" altLang="it-IT" sz="2400" dirty="0">
                <a:latin typeface="Comic Sans MS" pitchFamily="66" charset="0"/>
              </a:rPr>
              <a:t>.</a:t>
            </a:r>
          </a:p>
          <a:p>
            <a:pPr>
              <a:spcBef>
                <a:spcPct val="0"/>
              </a:spcBef>
              <a:buFontTx/>
              <a:buNone/>
            </a:pPr>
            <a:endParaRPr lang="it-IT" altLang="it-IT" sz="2400" dirty="0">
              <a:latin typeface="Comic Sans MS" pitchFamily="66" charset="0"/>
            </a:endParaRPr>
          </a:p>
          <a:p>
            <a:pPr>
              <a:spcBef>
                <a:spcPct val="0"/>
              </a:spcBef>
              <a:buFontTx/>
              <a:buNone/>
            </a:pPr>
            <a:r>
              <a:rPr lang="it-IT" altLang="it-IT" sz="2400" dirty="0">
                <a:latin typeface="Comic Sans MS" pitchFamily="66" charset="0"/>
                <a:ea typeface="ヒラギノ角ゴ ProN W3"/>
                <a:cs typeface="ヒラギノ角ゴ ProN W3"/>
              </a:rPr>
              <a:t>♂</a:t>
            </a:r>
            <a:r>
              <a:rPr lang="it-IT" altLang="it-IT" sz="2400" dirty="0">
                <a:latin typeface="Comic Sans MS" pitchFamily="66" charset="0"/>
              </a:rPr>
              <a:t> maschio </a:t>
            </a:r>
            <a:r>
              <a:rPr lang="en-GB" altLang="it-IT" sz="2400" dirty="0" err="1">
                <a:latin typeface="Comic Sans MS" pitchFamily="66" charset="0"/>
              </a:rPr>
              <a:t>malato</a:t>
            </a:r>
            <a:r>
              <a:rPr lang="en-GB" altLang="it-IT" sz="2400" dirty="0">
                <a:latin typeface="Comic Sans MS" pitchFamily="66" charset="0"/>
              </a:rPr>
              <a:t> non </a:t>
            </a:r>
            <a:r>
              <a:rPr lang="en-GB" altLang="it-IT" sz="2400" dirty="0" err="1">
                <a:latin typeface="Comic Sans MS" pitchFamily="66" charset="0"/>
              </a:rPr>
              <a:t>trasmette</a:t>
            </a:r>
            <a:r>
              <a:rPr lang="en-GB" altLang="it-IT" sz="2400" dirty="0">
                <a:latin typeface="Comic Sans MS" pitchFamily="66" charset="0"/>
              </a:rPr>
              <a:t> la </a:t>
            </a:r>
            <a:r>
              <a:rPr lang="en-GB" altLang="it-IT" sz="2400" dirty="0" err="1">
                <a:latin typeface="Comic Sans MS" pitchFamily="66" charset="0"/>
              </a:rPr>
              <a:t>malattia</a:t>
            </a:r>
            <a:r>
              <a:rPr lang="en-GB" altLang="it-IT" sz="2400" dirty="0">
                <a:latin typeface="Comic Sans MS" pitchFamily="66" charset="0"/>
              </a:rPr>
              <a:t> </a:t>
            </a:r>
            <a:r>
              <a:rPr lang="en-GB" altLang="it-IT" sz="2400" dirty="0" err="1">
                <a:latin typeface="Comic Sans MS" pitchFamily="66" charset="0"/>
              </a:rPr>
              <a:t>alla</a:t>
            </a:r>
            <a:r>
              <a:rPr lang="en-GB" altLang="it-IT" sz="2400" dirty="0">
                <a:latin typeface="Comic Sans MS" pitchFamily="66" charset="0"/>
              </a:rPr>
              <a:t> </a:t>
            </a:r>
            <a:r>
              <a:rPr lang="en-GB" altLang="it-IT" sz="2400" dirty="0" err="1">
                <a:latin typeface="Comic Sans MS" pitchFamily="66" charset="0"/>
              </a:rPr>
              <a:t>progenie</a:t>
            </a:r>
            <a:r>
              <a:rPr lang="en-GB" altLang="it-IT" sz="2400" dirty="0">
                <a:latin typeface="Comic Sans MS" pitchFamily="66" charset="0"/>
              </a:rPr>
              <a:t>. Lo </a:t>
            </a:r>
            <a:r>
              <a:rPr lang="en-GB" altLang="it-IT" sz="2400" dirty="0" err="1">
                <a:latin typeface="Comic Sans MS" pitchFamily="66" charset="0"/>
              </a:rPr>
              <a:t>spermatozoo</a:t>
            </a:r>
            <a:r>
              <a:rPr lang="en-GB" altLang="it-IT" sz="2400" dirty="0">
                <a:latin typeface="Comic Sans MS" pitchFamily="66" charset="0"/>
              </a:rPr>
              <a:t> </a:t>
            </a:r>
            <a:r>
              <a:rPr lang="en-GB" altLang="it-IT" sz="2400" dirty="0" err="1">
                <a:latin typeface="Comic Sans MS" pitchFamily="66" charset="0"/>
              </a:rPr>
              <a:t>perde</a:t>
            </a:r>
            <a:r>
              <a:rPr lang="en-GB" altLang="it-IT" sz="2400" dirty="0">
                <a:latin typeface="Comic Sans MS" pitchFamily="66" charset="0"/>
              </a:rPr>
              <a:t> </a:t>
            </a:r>
            <a:r>
              <a:rPr lang="en-GB" altLang="it-IT" sz="2400" dirty="0" err="1">
                <a:latin typeface="Comic Sans MS" pitchFamily="66" charset="0"/>
              </a:rPr>
              <a:t>i</a:t>
            </a:r>
            <a:r>
              <a:rPr lang="en-GB" altLang="it-IT" sz="2400" dirty="0">
                <a:latin typeface="Comic Sans MS" pitchFamily="66" charset="0"/>
              </a:rPr>
              <a:t> </a:t>
            </a:r>
            <a:r>
              <a:rPr lang="en-GB" altLang="it-IT" sz="2400" dirty="0" err="1">
                <a:latin typeface="Comic Sans MS" pitchFamily="66" charset="0"/>
              </a:rPr>
              <a:t>mitocondri</a:t>
            </a:r>
            <a:endParaRPr lang="en-GB" altLang="it-IT" sz="2400" dirty="0">
              <a:latin typeface="Comic Sans MS" pitchFamily="66" charset="0"/>
            </a:endParaRPr>
          </a:p>
          <a:p>
            <a:pPr>
              <a:spcBef>
                <a:spcPct val="0"/>
              </a:spcBef>
              <a:buFontTx/>
              <a:buNone/>
            </a:pPr>
            <a:endParaRPr lang="en-GB" altLang="it-IT" sz="2400" dirty="0">
              <a:latin typeface="Comic Sans MS" pitchFamily="66" charset="0"/>
            </a:endParaRPr>
          </a:p>
        </p:txBody>
      </p:sp>
      <p:sp>
        <p:nvSpPr>
          <p:cNvPr id="2" name="Rettangolo 1"/>
          <p:cNvSpPr/>
          <p:nvPr/>
        </p:nvSpPr>
        <p:spPr>
          <a:xfrm>
            <a:off x="1979712" y="171748"/>
            <a:ext cx="5242141" cy="461665"/>
          </a:xfrm>
          <a:prstGeom prst="rect">
            <a:avLst/>
          </a:prstGeom>
        </p:spPr>
        <p:txBody>
          <a:bodyPr wrap="none">
            <a:spAutoFit/>
          </a:bodyPr>
          <a:lstStyle/>
          <a:p>
            <a:r>
              <a:rPr lang="en-GB" altLang="it-IT" sz="2400" b="1" dirty="0" err="1" smtClean="0">
                <a:solidFill>
                  <a:srgbClr val="FF0000"/>
                </a:solidFill>
                <a:latin typeface="Arial" panose="020B0604020202020204" pitchFamily="34" charset="0"/>
                <a:cs typeface="Arial" panose="020B0604020202020204" pitchFamily="34" charset="0"/>
              </a:rPr>
              <a:t>Eredità</a:t>
            </a:r>
            <a:r>
              <a:rPr lang="en-GB" altLang="it-IT" sz="2400" b="1" dirty="0" smtClean="0">
                <a:solidFill>
                  <a:srgbClr val="FF0000"/>
                </a:solidFill>
                <a:latin typeface="Arial" panose="020B0604020202020204" pitchFamily="34" charset="0"/>
                <a:cs typeface="Arial" panose="020B0604020202020204" pitchFamily="34" charset="0"/>
              </a:rPr>
              <a:t> </a:t>
            </a:r>
            <a:r>
              <a:rPr lang="en-GB" altLang="it-IT" sz="2400" b="1" dirty="0" err="1" smtClean="0">
                <a:solidFill>
                  <a:srgbClr val="FF0000"/>
                </a:solidFill>
                <a:latin typeface="Arial" panose="020B0604020202020204" pitchFamily="34" charset="0"/>
                <a:cs typeface="Arial" panose="020B0604020202020204" pitchFamily="34" charset="0"/>
              </a:rPr>
              <a:t>delle</a:t>
            </a:r>
            <a:r>
              <a:rPr lang="en-GB" altLang="it-IT" sz="2400" b="1" dirty="0" smtClean="0">
                <a:solidFill>
                  <a:srgbClr val="FF0000"/>
                </a:solidFill>
                <a:latin typeface="Arial" panose="020B0604020202020204" pitchFamily="34" charset="0"/>
                <a:cs typeface="Arial" panose="020B0604020202020204" pitchFamily="34" charset="0"/>
              </a:rPr>
              <a:t> </a:t>
            </a:r>
            <a:r>
              <a:rPr lang="en-GB" altLang="it-IT" sz="2400" b="1" dirty="0" err="1" smtClean="0">
                <a:solidFill>
                  <a:srgbClr val="FF0000"/>
                </a:solidFill>
                <a:latin typeface="Arial" panose="020B0604020202020204" pitchFamily="34" charset="0"/>
                <a:cs typeface="Arial" panose="020B0604020202020204" pitchFamily="34" charset="0"/>
              </a:rPr>
              <a:t>Malattie</a:t>
            </a:r>
            <a:r>
              <a:rPr lang="en-GB" altLang="it-IT" sz="2400" b="1" dirty="0" smtClean="0">
                <a:solidFill>
                  <a:srgbClr val="FF0000"/>
                </a:solidFill>
                <a:latin typeface="Arial" panose="020B0604020202020204" pitchFamily="34" charset="0"/>
                <a:cs typeface="Arial" panose="020B0604020202020204" pitchFamily="34" charset="0"/>
              </a:rPr>
              <a:t> </a:t>
            </a:r>
            <a:r>
              <a:rPr lang="en-GB" altLang="it-IT" sz="2400" b="1" dirty="0" err="1">
                <a:solidFill>
                  <a:srgbClr val="FF0000"/>
                </a:solidFill>
                <a:latin typeface="Arial" panose="020B0604020202020204" pitchFamily="34" charset="0"/>
                <a:cs typeface="Arial" panose="020B0604020202020204" pitchFamily="34" charset="0"/>
              </a:rPr>
              <a:t>Mitocondriali</a:t>
            </a:r>
            <a:endParaRPr lang="it-IT"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6"/>
          <p:cNvSpPr txBox="1">
            <a:spLocks noChangeArrowheads="1"/>
          </p:cNvSpPr>
          <p:nvPr/>
        </p:nvSpPr>
        <p:spPr bwMode="auto">
          <a:xfrm>
            <a:off x="179512" y="404813"/>
            <a:ext cx="8785101" cy="646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dirty="0">
                <a:latin typeface="Comic Sans MS" pitchFamily="66" charset="0"/>
              </a:rPr>
              <a:t>Sindrome di </a:t>
            </a:r>
            <a:r>
              <a:rPr lang="it-IT" altLang="it-IT" sz="1800" b="1" dirty="0" err="1">
                <a:latin typeface="Comic Sans MS" pitchFamily="66" charset="0"/>
              </a:rPr>
              <a:t>Kearns-Sayre</a:t>
            </a:r>
            <a:r>
              <a:rPr lang="it-IT" altLang="it-IT" sz="1800" b="1" dirty="0">
                <a:latin typeface="Comic Sans MS" pitchFamily="66" charset="0"/>
              </a:rPr>
              <a:t> (KSS) </a:t>
            </a:r>
          </a:p>
          <a:p>
            <a:pPr eaLnBrk="1" hangingPunct="1">
              <a:spcBef>
                <a:spcPct val="0"/>
              </a:spcBef>
              <a:buFontTx/>
              <a:buNone/>
            </a:pPr>
            <a:r>
              <a:rPr lang="it-IT" altLang="it-IT" sz="1800" dirty="0">
                <a:latin typeface="Comic Sans MS" pitchFamily="66" charset="0"/>
              </a:rPr>
              <a:t>grave malattia sporadica ad insorgenza prima dei 20 anni caratterizzata da oftalmoplegia, retinite pigmentosa, alterazioni del ritmo cardiaco, atassia, diabete e numerosi altri sintomi</a:t>
            </a:r>
          </a:p>
          <a:p>
            <a:pPr eaLnBrk="1" hangingPunct="1">
              <a:spcBef>
                <a:spcPct val="0"/>
              </a:spcBef>
              <a:buFontTx/>
              <a:buNone/>
            </a:pPr>
            <a:endParaRPr lang="it-IT" altLang="it-IT" sz="1800" dirty="0">
              <a:latin typeface="Comic Sans MS" pitchFamily="66" charset="0"/>
            </a:endParaRPr>
          </a:p>
          <a:p>
            <a:pPr eaLnBrk="1" hangingPunct="1">
              <a:spcBef>
                <a:spcPct val="0"/>
              </a:spcBef>
              <a:buFontTx/>
              <a:buNone/>
            </a:pPr>
            <a:r>
              <a:rPr lang="it-IT" altLang="it-IT" sz="1800" dirty="0">
                <a:latin typeface="Comic Sans MS" pitchFamily="66" charset="0"/>
              </a:rPr>
              <a:t/>
            </a:r>
            <a:br>
              <a:rPr lang="it-IT" altLang="it-IT" sz="1800" dirty="0">
                <a:latin typeface="Comic Sans MS" pitchFamily="66" charset="0"/>
              </a:rPr>
            </a:br>
            <a:r>
              <a:rPr lang="it-IT" altLang="it-IT" sz="1800" dirty="0">
                <a:latin typeface="Comic Sans MS" pitchFamily="66" charset="0"/>
              </a:rPr>
              <a:t/>
            </a:r>
            <a:br>
              <a:rPr lang="it-IT" altLang="it-IT" sz="1800" dirty="0">
                <a:latin typeface="Comic Sans MS" pitchFamily="66" charset="0"/>
              </a:rPr>
            </a:br>
            <a:endParaRPr lang="it-IT" altLang="it-IT" sz="1800" dirty="0">
              <a:latin typeface="Comic Sans MS" pitchFamily="66" charset="0"/>
            </a:endParaRPr>
          </a:p>
          <a:p>
            <a:pPr eaLnBrk="1" hangingPunct="1">
              <a:spcBef>
                <a:spcPct val="0"/>
              </a:spcBef>
              <a:buFontTx/>
              <a:buNone/>
            </a:pPr>
            <a:endParaRPr lang="it-IT" altLang="it-IT" sz="1800" dirty="0">
              <a:latin typeface="Comic Sans MS" pitchFamily="66" charset="0"/>
            </a:endParaRPr>
          </a:p>
          <a:p>
            <a:pPr eaLnBrk="1" hangingPunct="1">
              <a:spcBef>
                <a:spcPct val="0"/>
              </a:spcBef>
              <a:buFontTx/>
              <a:buNone/>
            </a:pPr>
            <a:endParaRPr lang="it-IT" altLang="it-IT" sz="1800" dirty="0">
              <a:latin typeface="Comic Sans MS" pitchFamily="66" charset="0"/>
            </a:endParaRPr>
          </a:p>
          <a:p>
            <a:pPr eaLnBrk="1" hangingPunct="1">
              <a:spcBef>
                <a:spcPct val="0"/>
              </a:spcBef>
              <a:buFontTx/>
              <a:buNone/>
            </a:pPr>
            <a:endParaRPr lang="it-IT" altLang="it-IT" sz="1800" dirty="0">
              <a:latin typeface="Comic Sans MS" pitchFamily="66" charset="0"/>
            </a:endParaRPr>
          </a:p>
          <a:p>
            <a:pPr eaLnBrk="1" hangingPunct="1">
              <a:spcBef>
                <a:spcPct val="0"/>
              </a:spcBef>
              <a:buFontTx/>
              <a:buNone/>
            </a:pPr>
            <a:r>
              <a:rPr lang="it-IT" altLang="it-IT" sz="1800" dirty="0">
                <a:latin typeface="Comic Sans MS" pitchFamily="66" charset="0"/>
              </a:rPr>
              <a:t/>
            </a:r>
            <a:br>
              <a:rPr lang="it-IT" altLang="it-IT" sz="1800" dirty="0">
                <a:latin typeface="Comic Sans MS" pitchFamily="66" charset="0"/>
              </a:rPr>
            </a:br>
            <a:r>
              <a:rPr lang="it-IT" altLang="it-IT" sz="1800" b="1" dirty="0">
                <a:latin typeface="Comic Sans MS" pitchFamily="66" charset="0"/>
              </a:rPr>
              <a:t>MELAS </a:t>
            </a:r>
            <a:r>
              <a:rPr lang="en-US" altLang="it-IT" sz="1800" b="1" dirty="0">
                <a:latin typeface="Comic Sans MS" pitchFamily="66" charset="0"/>
              </a:rPr>
              <a:t>Mitochondrial </a:t>
            </a:r>
            <a:r>
              <a:rPr lang="en-US" altLang="it-IT" sz="1800" b="1" dirty="0" err="1">
                <a:latin typeface="Comic Sans MS" pitchFamily="66" charset="0"/>
              </a:rPr>
              <a:t>Encephalomyopathy</a:t>
            </a:r>
            <a:r>
              <a:rPr lang="en-US" altLang="it-IT" sz="1800" b="1" dirty="0">
                <a:latin typeface="Comic Sans MS" pitchFamily="66" charset="0"/>
              </a:rPr>
              <a:t> with Lactic Acidosis and Stroke-like </a:t>
            </a:r>
            <a:r>
              <a:rPr lang="it-IT" altLang="it-IT" sz="1800" b="1" dirty="0">
                <a:latin typeface="Comic Sans MS" pitchFamily="66" charset="0"/>
              </a:rPr>
              <a:t>, </a:t>
            </a:r>
            <a:r>
              <a:rPr lang="it-IT" altLang="it-IT" sz="1800" dirty="0">
                <a:latin typeface="Comic Sans MS" pitchFamily="66" charset="0"/>
              </a:rPr>
              <a:t>una malattia familiare con esordio, di solito, prima dei 15 anni caratterizzata da ischemie cerebrali ricorrenti</a:t>
            </a:r>
            <a:br>
              <a:rPr lang="it-IT" altLang="it-IT" sz="1800" dirty="0">
                <a:latin typeface="Comic Sans MS" pitchFamily="66" charset="0"/>
              </a:rPr>
            </a:br>
            <a:endParaRPr lang="it-IT" altLang="it-IT" sz="1800" dirty="0">
              <a:latin typeface="Comic Sans MS" pitchFamily="66" charset="0"/>
            </a:endParaRPr>
          </a:p>
          <a:p>
            <a:pPr eaLnBrk="1" hangingPunct="1">
              <a:spcBef>
                <a:spcPct val="0"/>
              </a:spcBef>
              <a:buFontTx/>
              <a:buNone/>
            </a:pPr>
            <a:r>
              <a:rPr lang="it-IT" altLang="it-IT" sz="1800" b="1" dirty="0">
                <a:latin typeface="Comic Sans MS" pitchFamily="66" charset="0"/>
              </a:rPr>
              <a:t>MERRF (</a:t>
            </a:r>
            <a:r>
              <a:rPr lang="it-IT" altLang="it-IT" sz="1800" b="1" dirty="0" err="1">
                <a:latin typeface="Comic Sans MS" pitchFamily="66" charset="0"/>
              </a:rPr>
              <a:t>mioclono</a:t>
            </a:r>
            <a:r>
              <a:rPr lang="it-IT" altLang="it-IT" sz="1800" b="1" dirty="0">
                <a:latin typeface="Comic Sans MS" pitchFamily="66" charset="0"/>
              </a:rPr>
              <a:t> epilessia con fibre </a:t>
            </a:r>
            <a:r>
              <a:rPr lang="it-IT" altLang="it-IT" sz="1800" b="1" dirty="0" err="1">
                <a:latin typeface="Comic Sans MS" pitchFamily="66" charset="0"/>
              </a:rPr>
              <a:t>ragged-red</a:t>
            </a:r>
            <a:r>
              <a:rPr lang="it-IT" altLang="it-IT" sz="1800" b="1" dirty="0">
                <a:latin typeface="Comic Sans MS" pitchFamily="66" charset="0"/>
              </a:rPr>
              <a:t>)</a:t>
            </a:r>
            <a:r>
              <a:rPr lang="it-IT" altLang="it-IT" sz="1600" b="1" dirty="0">
                <a:latin typeface="Comic Sans MS" pitchFamily="66" charset="0"/>
              </a:rPr>
              <a:t> </a:t>
            </a:r>
          </a:p>
          <a:p>
            <a:pPr eaLnBrk="1" hangingPunct="1">
              <a:spcBef>
                <a:spcPct val="0"/>
              </a:spcBef>
              <a:buFontTx/>
              <a:buNone/>
            </a:pPr>
            <a:r>
              <a:rPr lang="it-IT" altLang="it-IT" sz="1800" dirty="0">
                <a:latin typeface="Comic Sans MS" pitchFamily="66" charset="0"/>
              </a:rPr>
              <a:t>è una malattia familiare con età di insorgenza, </a:t>
            </a:r>
            <a:r>
              <a:rPr lang="it-IT" altLang="it-IT" sz="1800" dirty="0" err="1">
                <a:latin typeface="Comic Sans MS" pitchFamily="66" charset="0"/>
              </a:rPr>
              <a:t>gravita’</a:t>
            </a:r>
            <a:r>
              <a:rPr lang="it-IT" altLang="it-IT" sz="1800" dirty="0">
                <a:latin typeface="Comic Sans MS" pitchFamily="66" charset="0"/>
              </a:rPr>
              <a:t> e evoluzione delle manifestazioni cliniche estremamente variabili anche nell’ambito della stessa famiglia</a:t>
            </a:r>
            <a:br>
              <a:rPr lang="it-IT" altLang="it-IT" sz="1800" dirty="0">
                <a:latin typeface="Comic Sans MS" pitchFamily="66" charset="0"/>
              </a:rPr>
            </a:br>
            <a:endParaRPr lang="it-IT" altLang="it-IT" sz="1800" dirty="0">
              <a:latin typeface="Comic Sans MS" pitchFamily="66" charset="0"/>
            </a:endParaRPr>
          </a:p>
          <a:p>
            <a:pPr eaLnBrk="1" hangingPunct="1">
              <a:spcBef>
                <a:spcPct val="0"/>
              </a:spcBef>
              <a:buFontTx/>
              <a:buNone/>
            </a:pPr>
            <a:r>
              <a:rPr lang="it-IT" altLang="it-IT" sz="1800" b="1" dirty="0">
                <a:latin typeface="Comic Sans MS" pitchFamily="66" charset="0"/>
              </a:rPr>
              <a:t>LHON (neuropatia ottica ereditaria di </a:t>
            </a:r>
            <a:r>
              <a:rPr lang="it-IT" altLang="it-IT" sz="1800" b="1" dirty="0" err="1">
                <a:latin typeface="Comic Sans MS" pitchFamily="66" charset="0"/>
              </a:rPr>
              <a:t>Leber</a:t>
            </a:r>
            <a:r>
              <a:rPr lang="it-IT" altLang="it-IT" sz="1800" b="1" dirty="0">
                <a:latin typeface="Comic Sans MS" pitchFamily="66" charset="0"/>
              </a:rPr>
              <a:t>)</a:t>
            </a:r>
            <a:r>
              <a:rPr lang="it-IT" altLang="it-IT" sz="1800" dirty="0">
                <a:latin typeface="Comic Sans MS" pitchFamily="66" charset="0"/>
              </a:rPr>
              <a:t> con esordio è in età giovanile e netta prevalenza nel sesso maschile. </a:t>
            </a:r>
          </a:p>
        </p:txBody>
      </p:sp>
      <p:pic>
        <p:nvPicPr>
          <p:cNvPr id="178178" name="Picture 2"/>
          <p:cNvPicPr>
            <a:picLocks noChangeAspect="1" noChangeArrowheads="1"/>
          </p:cNvPicPr>
          <p:nvPr/>
        </p:nvPicPr>
        <p:blipFill>
          <a:blip r:embed="rId2"/>
          <a:srcRect/>
          <a:stretch>
            <a:fillRect/>
          </a:stretch>
        </p:blipFill>
        <p:spPr bwMode="auto">
          <a:xfrm>
            <a:off x="1763713" y="1589088"/>
            <a:ext cx="3171825" cy="17383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88" name="Picture 2" descr="mitoey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085975"/>
            <a:ext cx="1125538" cy="7921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8789" name="Picture 5" descr="Chronic Progressive External Ophthalmoplegia (CPE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0688" y="2085975"/>
            <a:ext cx="1114425" cy="792163"/>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2987824" y="39186"/>
            <a:ext cx="2800767" cy="400110"/>
          </a:xfrm>
          <a:prstGeom prst="rect">
            <a:avLst/>
          </a:prstGeom>
        </p:spPr>
        <p:txBody>
          <a:bodyPr wrap="none">
            <a:spAutoFit/>
          </a:bodyPr>
          <a:lstStyle/>
          <a:p>
            <a:r>
              <a:rPr lang="en-GB" altLang="it-IT" b="1" dirty="0" err="1">
                <a:solidFill>
                  <a:srgbClr val="FF0000"/>
                </a:solidFill>
                <a:latin typeface="Arial" panose="020B0604020202020204" pitchFamily="34" charset="0"/>
                <a:cs typeface="Arial" panose="020B0604020202020204" pitchFamily="34" charset="0"/>
              </a:rPr>
              <a:t>Malattie</a:t>
            </a:r>
            <a:r>
              <a:rPr lang="en-GB" altLang="it-IT" b="1" dirty="0">
                <a:solidFill>
                  <a:srgbClr val="FF0000"/>
                </a:solidFill>
                <a:latin typeface="Arial" panose="020B0604020202020204" pitchFamily="34" charset="0"/>
                <a:cs typeface="Arial" panose="020B0604020202020204" pitchFamily="34" charset="0"/>
              </a:rPr>
              <a:t> </a:t>
            </a:r>
            <a:r>
              <a:rPr lang="en-GB" altLang="it-IT" b="1" dirty="0" err="1">
                <a:solidFill>
                  <a:srgbClr val="FF0000"/>
                </a:solidFill>
                <a:latin typeface="Arial" panose="020B0604020202020204" pitchFamily="34" charset="0"/>
                <a:cs typeface="Arial" panose="020B0604020202020204" pitchFamily="34" charset="0"/>
              </a:rPr>
              <a:t>Mitocondriali</a:t>
            </a:r>
            <a:endParaRPr lang="it-IT"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descr="Senza titolo-1"/>
          <p:cNvPicPr>
            <a:picLocks noChangeAspect="1" noChangeArrowheads="1"/>
          </p:cNvPicPr>
          <p:nvPr/>
        </p:nvPicPr>
        <p:blipFill>
          <a:blip r:embed="rId2">
            <a:extLst>
              <a:ext uri="{28A0092B-C50C-407E-A947-70E740481C1C}">
                <a14:useLocalDpi xmlns:a14="http://schemas.microsoft.com/office/drawing/2010/main" val="0"/>
              </a:ext>
            </a:extLst>
          </a:blip>
          <a:srcRect b="7143"/>
          <a:stretch>
            <a:fillRect/>
          </a:stretch>
        </p:blipFill>
        <p:spPr bwMode="auto">
          <a:xfrm>
            <a:off x="1447800" y="2047875"/>
            <a:ext cx="6248400" cy="427672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19811" name="Rectangle 2"/>
          <p:cNvSpPr>
            <a:spLocks noChangeArrowheads="1"/>
          </p:cNvSpPr>
          <p:nvPr/>
        </p:nvSpPr>
        <p:spPr bwMode="auto">
          <a:xfrm>
            <a:off x="1466850" y="325438"/>
            <a:ext cx="6243638"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3600" b="1">
                <a:solidFill>
                  <a:srgbClr val="FF0000"/>
                </a:solidFill>
                <a:latin typeface="Comic Sans MS" pitchFamily="66" charset="0"/>
              </a:rPr>
              <a:t>MUTAZIONI DINAMICHE</a:t>
            </a:r>
          </a:p>
          <a:p>
            <a:pPr algn="ctr" eaLnBrk="1" hangingPunct="1">
              <a:spcBef>
                <a:spcPct val="0"/>
              </a:spcBef>
              <a:buFontTx/>
              <a:buNone/>
            </a:pPr>
            <a:r>
              <a:rPr lang="it-IT" altLang="it-IT" sz="2000" b="1">
                <a:solidFill>
                  <a:srgbClr val="002850"/>
                </a:solidFill>
                <a:latin typeface="Comic Sans MS" pitchFamily="66" charset="0"/>
              </a:rPr>
              <a:t>(triplette di nucleotidi ripetute in tandem)</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Text Box 2"/>
          <p:cNvSpPr txBox="1">
            <a:spLocks noChangeArrowheads="1"/>
          </p:cNvSpPr>
          <p:nvPr/>
        </p:nvSpPr>
        <p:spPr bwMode="auto">
          <a:xfrm>
            <a:off x="1752600" y="44450"/>
            <a:ext cx="5588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4400" b="1" dirty="0">
                <a:effectLst>
                  <a:outerShdw blurRad="38100" dist="38100" dir="2700000" algn="tl">
                    <a:srgbClr val="C0C0C0"/>
                  </a:outerShdw>
                </a:effectLst>
              </a:rPr>
              <a:t>Mutazioni dinamiche</a:t>
            </a:r>
          </a:p>
        </p:txBody>
      </p:sp>
      <p:sp>
        <p:nvSpPr>
          <p:cNvPr id="583683" name="Text Box 3"/>
          <p:cNvSpPr txBox="1">
            <a:spLocks noChangeArrowheads="1"/>
          </p:cNvSpPr>
          <p:nvPr/>
        </p:nvSpPr>
        <p:spPr bwMode="auto">
          <a:xfrm>
            <a:off x="395288" y="981075"/>
            <a:ext cx="8748712"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buFontTx/>
              <a:buAutoNum type="arabicPeriod"/>
              <a:defRPr/>
            </a:pPr>
            <a:r>
              <a:rPr lang="it-IT" b="1" dirty="0" smtClean="0"/>
              <a:t> Espansioni di </a:t>
            </a:r>
            <a:r>
              <a:rPr lang="it-IT" b="1" dirty="0" err="1" smtClean="0"/>
              <a:t>repeats</a:t>
            </a:r>
            <a:r>
              <a:rPr lang="it-IT" b="1" dirty="0" smtClean="0"/>
              <a:t> </a:t>
            </a:r>
            <a:r>
              <a:rPr lang="it-IT" b="1" dirty="0" err="1" smtClean="0"/>
              <a:t>trinucleotidici</a:t>
            </a:r>
            <a:endParaRPr lang="it-IT" b="1" dirty="0" smtClean="0"/>
          </a:p>
          <a:p>
            <a:pPr eaLnBrk="1" hangingPunct="1">
              <a:defRPr/>
            </a:pPr>
            <a:endParaRPr lang="it-IT" dirty="0" smtClean="0"/>
          </a:p>
          <a:p>
            <a:pPr eaLnBrk="1" hangingPunct="1">
              <a:buFontTx/>
              <a:buChar char="•"/>
              <a:defRPr/>
            </a:pPr>
            <a:r>
              <a:rPr lang="it-IT" dirty="0" smtClean="0"/>
              <a:t>All’esterno della regione codificante (introni) :</a:t>
            </a:r>
          </a:p>
          <a:p>
            <a:pPr marL="0" indent="0" eaLnBrk="1" hangingPunct="1">
              <a:defRPr/>
            </a:pPr>
            <a:r>
              <a:rPr lang="it-IT" dirty="0" smtClean="0"/>
              <a:t>	sindrome dell’X-fragile, distrofia miotonica</a:t>
            </a:r>
          </a:p>
          <a:p>
            <a:pPr marL="0" indent="0" eaLnBrk="1" hangingPunct="1">
              <a:defRPr/>
            </a:pPr>
            <a:endParaRPr lang="it-IT" dirty="0" smtClean="0"/>
          </a:p>
          <a:p>
            <a:pPr eaLnBrk="1" hangingPunct="1">
              <a:buFontTx/>
              <a:buChar char="•"/>
              <a:defRPr/>
            </a:pPr>
            <a:r>
              <a:rPr lang="it-IT" dirty="0" smtClean="0"/>
              <a:t>All’interno delle sequenze codificanti(esoni): </a:t>
            </a:r>
          </a:p>
          <a:p>
            <a:pPr marL="0" indent="0" eaLnBrk="1" hangingPunct="1">
              <a:defRPr/>
            </a:pPr>
            <a:r>
              <a:rPr lang="it-IT" dirty="0" smtClean="0"/>
              <a:t>	 corea di Huntington, sindrome di Kennedy, SMA</a:t>
            </a:r>
          </a:p>
        </p:txBody>
      </p:sp>
      <p:sp>
        <p:nvSpPr>
          <p:cNvPr id="120836" name="Text Box 4"/>
          <p:cNvSpPr txBox="1">
            <a:spLocks noChangeArrowheads="1"/>
          </p:cNvSpPr>
          <p:nvPr/>
        </p:nvSpPr>
        <p:spPr bwMode="auto">
          <a:xfrm>
            <a:off x="323850" y="3429000"/>
            <a:ext cx="858361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AutoNum type="arabicPeriod" startAt="2"/>
            </a:pPr>
            <a:r>
              <a:rPr lang="it-IT" altLang="it-IT" sz="2000" b="1">
                <a:latin typeface="Comic Sans MS" pitchFamily="66" charset="0"/>
              </a:rPr>
              <a:t>Anticipazione</a:t>
            </a:r>
          </a:p>
          <a:p>
            <a:pPr eaLnBrk="1" hangingPunct="1">
              <a:spcBef>
                <a:spcPct val="0"/>
              </a:spcBef>
            </a:pPr>
            <a:r>
              <a:rPr lang="it-IT" altLang="it-IT" sz="2000">
                <a:latin typeface="Comic Sans MS" pitchFamily="66" charset="0"/>
              </a:rPr>
              <a:t> la severita’ aumenta nelle generazioni successive ( si passa da sintomi lievi nella prima generazione a sintomi severi nelle generazioni successive)</a:t>
            </a:r>
          </a:p>
          <a:p>
            <a:pPr eaLnBrk="1" hangingPunct="1">
              <a:spcBef>
                <a:spcPct val="0"/>
              </a:spcBef>
            </a:pPr>
            <a:r>
              <a:rPr lang="it-IT" altLang="it-IT" sz="2000">
                <a:latin typeface="Comic Sans MS" pitchFamily="66" charset="0"/>
              </a:rPr>
              <a:t>dovuto ad un’espansione instabile delle triplette ripetute</a:t>
            </a:r>
          </a:p>
          <a:p>
            <a:pPr eaLnBrk="1" hangingPunct="1">
              <a:spcBef>
                <a:spcPct val="0"/>
              </a:spcBef>
            </a:pPr>
            <a:r>
              <a:rPr lang="it-IT" altLang="it-IT" sz="2000">
                <a:latin typeface="Comic Sans MS" pitchFamily="66" charset="0"/>
              </a:rPr>
              <a:t>il primo passo e’ la formazione di una “premutazione” che ha un fenotipo normale, ma e’ instabile</a:t>
            </a:r>
          </a:p>
          <a:p>
            <a:pPr eaLnBrk="1" hangingPunct="1">
              <a:spcBef>
                <a:spcPct val="0"/>
              </a:spcBef>
            </a:pPr>
            <a:r>
              <a:rPr lang="it-IT" altLang="it-IT" sz="2000">
                <a:latin typeface="Comic Sans MS" pitchFamily="66" charset="0"/>
              </a:rPr>
              <a:t>la premutazione poi si espande nella successiva generazione con </a:t>
            </a:r>
          </a:p>
          <a:p>
            <a:pPr eaLnBrk="1" hangingPunct="1">
              <a:spcBef>
                <a:spcPct val="0"/>
              </a:spcBef>
              <a:buFontTx/>
              <a:buNone/>
            </a:pPr>
            <a:r>
              <a:rPr lang="it-IT" altLang="it-IT" sz="2000">
                <a:latin typeface="Comic Sans MS" pitchFamily="66" charset="0"/>
              </a:rPr>
              <a:t>       una lunghezza molto piu’ grande e ulteriore instabilita’</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p:cNvSpPr txBox="1">
            <a:spLocks noChangeArrowheads="1"/>
          </p:cNvSpPr>
          <p:nvPr/>
        </p:nvSpPr>
        <p:spPr bwMode="auto">
          <a:xfrm>
            <a:off x="1187450" y="115888"/>
            <a:ext cx="68580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859" tIns="42930" rIns="85859" bIns="42930">
            <a:spAutoFit/>
          </a:bodyPr>
          <a:lstStyle>
            <a:lvl1pPr defTabSz="858838">
              <a:defRPr>
                <a:solidFill>
                  <a:schemeClr val="tx1"/>
                </a:solidFill>
                <a:latin typeface="Arial" pitchFamily="34" charset="0"/>
              </a:defRPr>
            </a:lvl1pPr>
            <a:lvl2pPr marL="428625" defTabSz="858838">
              <a:defRPr>
                <a:solidFill>
                  <a:schemeClr val="tx1"/>
                </a:solidFill>
                <a:latin typeface="Arial" pitchFamily="34" charset="0"/>
              </a:defRPr>
            </a:lvl2pPr>
            <a:lvl3pPr marL="858838" defTabSz="858838">
              <a:defRPr>
                <a:solidFill>
                  <a:schemeClr val="tx1"/>
                </a:solidFill>
                <a:latin typeface="Arial" pitchFamily="34" charset="0"/>
              </a:defRPr>
            </a:lvl3pPr>
            <a:lvl4pPr marL="1285875" defTabSz="858838">
              <a:defRPr>
                <a:solidFill>
                  <a:schemeClr val="tx1"/>
                </a:solidFill>
                <a:latin typeface="Arial" pitchFamily="34" charset="0"/>
              </a:defRPr>
            </a:lvl4pPr>
            <a:lvl5pPr marL="1717675" defTabSz="858838">
              <a:defRPr>
                <a:solidFill>
                  <a:schemeClr val="tx1"/>
                </a:solidFill>
                <a:latin typeface="Arial" pitchFamily="34" charset="0"/>
              </a:defRPr>
            </a:lvl5pPr>
            <a:lvl6pPr marL="2174875" defTabSz="858838" fontAlgn="base">
              <a:spcBef>
                <a:spcPct val="0"/>
              </a:spcBef>
              <a:spcAft>
                <a:spcPct val="0"/>
              </a:spcAft>
              <a:defRPr>
                <a:solidFill>
                  <a:schemeClr val="tx1"/>
                </a:solidFill>
                <a:latin typeface="Arial" pitchFamily="34" charset="0"/>
              </a:defRPr>
            </a:lvl6pPr>
            <a:lvl7pPr marL="2632075" defTabSz="858838" fontAlgn="base">
              <a:spcBef>
                <a:spcPct val="0"/>
              </a:spcBef>
              <a:spcAft>
                <a:spcPct val="0"/>
              </a:spcAft>
              <a:defRPr>
                <a:solidFill>
                  <a:schemeClr val="tx1"/>
                </a:solidFill>
                <a:latin typeface="Arial" pitchFamily="34" charset="0"/>
              </a:defRPr>
            </a:lvl7pPr>
            <a:lvl8pPr marL="3089275" defTabSz="858838" fontAlgn="base">
              <a:spcBef>
                <a:spcPct val="0"/>
              </a:spcBef>
              <a:spcAft>
                <a:spcPct val="0"/>
              </a:spcAft>
              <a:defRPr>
                <a:solidFill>
                  <a:schemeClr val="tx1"/>
                </a:solidFill>
                <a:latin typeface="Arial" pitchFamily="34" charset="0"/>
              </a:defRPr>
            </a:lvl8pPr>
            <a:lvl9pPr marL="3546475" defTabSz="858838" fontAlgn="base">
              <a:spcBef>
                <a:spcPct val="0"/>
              </a:spcBef>
              <a:spcAft>
                <a:spcPct val="0"/>
              </a:spcAft>
              <a:defRPr>
                <a:solidFill>
                  <a:schemeClr val="tx1"/>
                </a:solidFill>
                <a:latin typeface="Arial" pitchFamily="34" charset="0"/>
              </a:defRPr>
            </a:lvl9pPr>
          </a:lstStyle>
          <a:p>
            <a:pPr eaLnBrk="0" hangingPunct="0">
              <a:defRPr/>
            </a:pPr>
            <a:r>
              <a:rPr lang="it-IT" altLang="it-IT" sz="3400" b="1" dirty="0" smtClean="0">
                <a:solidFill>
                  <a:srgbClr val="FF0000"/>
                </a:solidFill>
                <a:effectLst>
                  <a:outerShdw blurRad="38100" dist="38100" dir="2700000" algn="tl">
                    <a:srgbClr val="C0C0C0"/>
                  </a:outerShdw>
                </a:effectLst>
                <a:latin typeface="Comic Sans MS" pitchFamily="66" charset="0"/>
              </a:rPr>
              <a:t>Mutazioni dinamiche e patologia</a:t>
            </a:r>
            <a:endParaRPr lang="it-IT" altLang="it-IT" sz="3200" b="1" dirty="0" smtClean="0">
              <a:solidFill>
                <a:srgbClr val="FF0000"/>
              </a:solidFill>
              <a:effectLst>
                <a:outerShdw blurRad="38100" dist="38100" dir="2700000" algn="tl">
                  <a:srgbClr val="C0C0C0"/>
                </a:outerShdw>
              </a:effectLst>
              <a:latin typeface="Comic Sans MS" pitchFamily="66" charset="0"/>
            </a:endParaRPr>
          </a:p>
        </p:txBody>
      </p:sp>
      <p:sp>
        <p:nvSpPr>
          <p:cNvPr id="296963" name="Rectangle 3"/>
          <p:cNvSpPr>
            <a:spLocks noChangeArrowheads="1"/>
          </p:cNvSpPr>
          <p:nvPr/>
        </p:nvSpPr>
        <p:spPr bwMode="auto">
          <a:xfrm>
            <a:off x="468313" y="765175"/>
            <a:ext cx="8210550" cy="616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859" tIns="42930" rIns="85859" bIns="42930">
            <a:spAutoFit/>
          </a:bodyPr>
          <a:lstStyle>
            <a:lvl1pPr defTabSz="858838">
              <a:defRPr>
                <a:solidFill>
                  <a:schemeClr val="tx1"/>
                </a:solidFill>
                <a:latin typeface="Arial" pitchFamily="34" charset="0"/>
              </a:defRPr>
            </a:lvl1pPr>
            <a:lvl2pPr marL="428625" defTabSz="858838">
              <a:defRPr>
                <a:solidFill>
                  <a:schemeClr val="tx1"/>
                </a:solidFill>
                <a:latin typeface="Arial" pitchFamily="34" charset="0"/>
              </a:defRPr>
            </a:lvl2pPr>
            <a:lvl3pPr marL="858838" defTabSz="858838">
              <a:defRPr>
                <a:solidFill>
                  <a:schemeClr val="tx1"/>
                </a:solidFill>
                <a:latin typeface="Arial" pitchFamily="34" charset="0"/>
              </a:defRPr>
            </a:lvl3pPr>
            <a:lvl4pPr marL="1285875" defTabSz="858838">
              <a:defRPr>
                <a:solidFill>
                  <a:schemeClr val="tx1"/>
                </a:solidFill>
                <a:latin typeface="Arial" pitchFamily="34" charset="0"/>
              </a:defRPr>
            </a:lvl4pPr>
            <a:lvl5pPr marL="1717675" defTabSz="858838">
              <a:defRPr>
                <a:solidFill>
                  <a:schemeClr val="tx1"/>
                </a:solidFill>
                <a:latin typeface="Arial" pitchFamily="34" charset="0"/>
              </a:defRPr>
            </a:lvl5pPr>
            <a:lvl6pPr marL="2174875" defTabSz="858838" fontAlgn="base">
              <a:spcBef>
                <a:spcPct val="0"/>
              </a:spcBef>
              <a:spcAft>
                <a:spcPct val="0"/>
              </a:spcAft>
              <a:defRPr>
                <a:solidFill>
                  <a:schemeClr val="tx1"/>
                </a:solidFill>
                <a:latin typeface="Arial" pitchFamily="34" charset="0"/>
              </a:defRPr>
            </a:lvl6pPr>
            <a:lvl7pPr marL="2632075" defTabSz="858838" fontAlgn="base">
              <a:spcBef>
                <a:spcPct val="0"/>
              </a:spcBef>
              <a:spcAft>
                <a:spcPct val="0"/>
              </a:spcAft>
              <a:defRPr>
                <a:solidFill>
                  <a:schemeClr val="tx1"/>
                </a:solidFill>
                <a:latin typeface="Arial" pitchFamily="34" charset="0"/>
              </a:defRPr>
            </a:lvl7pPr>
            <a:lvl8pPr marL="3089275" defTabSz="858838" fontAlgn="base">
              <a:spcBef>
                <a:spcPct val="0"/>
              </a:spcBef>
              <a:spcAft>
                <a:spcPct val="0"/>
              </a:spcAft>
              <a:defRPr>
                <a:solidFill>
                  <a:schemeClr val="tx1"/>
                </a:solidFill>
                <a:latin typeface="Arial" pitchFamily="34" charset="0"/>
              </a:defRPr>
            </a:lvl8pPr>
            <a:lvl9pPr marL="3546475" defTabSz="858838" fontAlgn="base">
              <a:spcBef>
                <a:spcPct val="0"/>
              </a:spcBef>
              <a:spcAft>
                <a:spcPct val="0"/>
              </a:spcAft>
              <a:defRPr>
                <a:solidFill>
                  <a:schemeClr val="tx1"/>
                </a:solidFill>
                <a:latin typeface="Arial" pitchFamily="34" charset="0"/>
              </a:defRPr>
            </a:lvl9pPr>
          </a:lstStyle>
          <a:p>
            <a:pPr eaLnBrk="0" hangingPunct="0">
              <a:defRPr/>
            </a:pPr>
            <a:r>
              <a:rPr lang="it-IT" altLang="it-IT" sz="1700" b="1" dirty="0" smtClean="0">
                <a:solidFill>
                  <a:srgbClr val="FF0000"/>
                </a:solidFill>
                <a:latin typeface="Comic Sans MS" pitchFamily="66" charset="0"/>
              </a:rPr>
              <a:t>Malattia		       localizzazione    			ripetizione</a:t>
            </a:r>
          </a:p>
          <a:p>
            <a:pPr eaLnBrk="0" hangingPunct="0">
              <a:defRPr/>
            </a:pPr>
            <a:r>
              <a:rPr lang="it-IT" altLang="it-IT" sz="1700" b="1" dirty="0" smtClean="0">
                <a:solidFill>
                  <a:srgbClr val="FF0000"/>
                </a:solidFill>
                <a:latin typeface="Comic Sans MS" pitchFamily="66" charset="0"/>
              </a:rPr>
              <a:t>			       della sequenza</a:t>
            </a:r>
          </a:p>
          <a:p>
            <a:pPr eaLnBrk="0" hangingPunct="0">
              <a:defRPr/>
            </a:pPr>
            <a:endParaRPr lang="it-IT" altLang="it-IT" dirty="0" smtClean="0">
              <a:solidFill>
                <a:srgbClr val="FF00FF"/>
              </a:solidFill>
              <a:latin typeface="Comic Sans MS" pitchFamily="66" charset="0"/>
            </a:endParaRPr>
          </a:p>
          <a:p>
            <a:pPr eaLnBrk="0" hangingPunct="0">
              <a:buFontTx/>
              <a:buChar char="•"/>
              <a:defRPr/>
            </a:pPr>
            <a:r>
              <a:rPr lang="it-IT" altLang="it-IT" sz="1500" dirty="0" err="1" smtClean="0">
                <a:solidFill>
                  <a:schemeClr val="accent2">
                    <a:lumMod val="50000"/>
                  </a:schemeClr>
                </a:solidFill>
                <a:latin typeface="Comic Sans MS" pitchFamily="66" charset="0"/>
              </a:rPr>
              <a:t>Huntington’s</a:t>
            </a:r>
            <a:r>
              <a:rPr lang="it-IT" altLang="it-IT" sz="1500" dirty="0" smtClean="0">
                <a:solidFill>
                  <a:schemeClr val="accent2">
                    <a:lumMod val="50000"/>
                  </a:schemeClr>
                </a:solidFill>
                <a:latin typeface="Comic Sans MS" pitchFamily="66" charset="0"/>
              </a:rPr>
              <a:t> </a:t>
            </a:r>
            <a:r>
              <a:rPr lang="it-IT" altLang="it-IT" sz="1500" dirty="0" err="1" smtClean="0">
                <a:solidFill>
                  <a:schemeClr val="accent2">
                    <a:lumMod val="50000"/>
                  </a:schemeClr>
                </a:solidFill>
                <a:latin typeface="Comic Sans MS" pitchFamily="66" charset="0"/>
              </a:rPr>
              <a:t>disease</a:t>
            </a:r>
            <a:r>
              <a:rPr lang="it-IT" altLang="it-IT" sz="1500" dirty="0" smtClean="0">
                <a:solidFill>
                  <a:schemeClr val="accent2">
                    <a:lumMod val="50000"/>
                  </a:schemeClr>
                </a:solidFill>
                <a:latin typeface="Comic Sans MS" pitchFamily="66" charset="0"/>
              </a:rPr>
              <a:t>		codificante              		(CAG)n</a:t>
            </a:r>
          </a:p>
          <a:p>
            <a:pPr eaLnBrk="0" hangingPunct="0">
              <a:defRPr/>
            </a:pPr>
            <a:endParaRPr lang="it-IT" altLang="it-IT" sz="1500" dirty="0" smtClean="0">
              <a:solidFill>
                <a:schemeClr val="accent2">
                  <a:lumMod val="50000"/>
                </a:schemeClr>
              </a:solidFill>
              <a:latin typeface="Comic Sans MS" pitchFamily="66" charset="0"/>
            </a:endParaRPr>
          </a:p>
          <a:p>
            <a:pPr eaLnBrk="0" hangingPunct="0">
              <a:buFontTx/>
              <a:buChar char="•"/>
              <a:defRPr/>
            </a:pPr>
            <a:r>
              <a:rPr lang="it-IT" altLang="it-IT" sz="1500" dirty="0" err="1" smtClean="0">
                <a:solidFill>
                  <a:schemeClr val="accent2">
                    <a:lumMod val="50000"/>
                  </a:schemeClr>
                </a:solidFill>
                <a:latin typeface="Comic Sans MS" pitchFamily="66" charset="0"/>
              </a:rPr>
              <a:t>Spinocerebellar</a:t>
            </a:r>
            <a:r>
              <a:rPr lang="it-IT" altLang="it-IT" sz="1500" dirty="0" smtClean="0">
                <a:solidFill>
                  <a:schemeClr val="accent2">
                    <a:lumMod val="50000"/>
                  </a:schemeClr>
                </a:solidFill>
                <a:latin typeface="Comic Sans MS" pitchFamily="66" charset="0"/>
              </a:rPr>
              <a:t> </a:t>
            </a:r>
            <a:r>
              <a:rPr lang="it-IT" altLang="it-IT" sz="1500" dirty="0" err="1" smtClean="0">
                <a:solidFill>
                  <a:schemeClr val="accent2">
                    <a:lumMod val="50000"/>
                  </a:schemeClr>
                </a:solidFill>
                <a:latin typeface="Comic Sans MS" pitchFamily="66" charset="0"/>
              </a:rPr>
              <a:t>ataxia</a:t>
            </a:r>
            <a:r>
              <a:rPr lang="it-IT" altLang="it-IT" sz="1500" dirty="0" smtClean="0">
                <a:solidFill>
                  <a:schemeClr val="accent2">
                    <a:lumMod val="50000"/>
                  </a:schemeClr>
                </a:solidFill>
                <a:latin typeface="Comic Sans MS" pitchFamily="66" charset="0"/>
              </a:rPr>
              <a:t> </a:t>
            </a:r>
            <a:r>
              <a:rPr lang="it-IT" altLang="it-IT" sz="1500" dirty="0" err="1" smtClean="0">
                <a:solidFill>
                  <a:schemeClr val="accent2">
                    <a:lumMod val="50000"/>
                  </a:schemeClr>
                </a:solidFill>
                <a:latin typeface="Comic Sans MS" pitchFamily="66" charset="0"/>
              </a:rPr>
              <a:t>type</a:t>
            </a:r>
            <a:r>
              <a:rPr lang="it-IT" altLang="it-IT" sz="1500" dirty="0" smtClean="0">
                <a:solidFill>
                  <a:schemeClr val="accent2">
                    <a:lumMod val="50000"/>
                  </a:schemeClr>
                </a:solidFill>
                <a:latin typeface="Comic Sans MS" pitchFamily="66" charset="0"/>
              </a:rPr>
              <a:t> 1	codificante              		(CAG)n</a:t>
            </a:r>
          </a:p>
          <a:p>
            <a:pPr eaLnBrk="0" hangingPunct="0">
              <a:defRPr/>
            </a:pPr>
            <a:r>
              <a:rPr lang="it-IT" altLang="it-IT" sz="1500" dirty="0" smtClean="0">
                <a:solidFill>
                  <a:schemeClr val="accent2">
                    <a:lumMod val="50000"/>
                  </a:schemeClr>
                </a:solidFill>
                <a:latin typeface="Comic Sans MS" pitchFamily="66" charset="0"/>
              </a:rPr>
              <a:t>(SCA1)</a:t>
            </a:r>
          </a:p>
          <a:p>
            <a:pPr eaLnBrk="0" hangingPunct="0">
              <a:defRPr/>
            </a:pPr>
            <a:endParaRPr lang="it-IT" altLang="it-IT" sz="1500" dirty="0" smtClean="0">
              <a:solidFill>
                <a:schemeClr val="accent2">
                  <a:lumMod val="50000"/>
                </a:schemeClr>
              </a:solidFill>
              <a:latin typeface="Comic Sans MS" pitchFamily="66" charset="0"/>
            </a:endParaRPr>
          </a:p>
          <a:p>
            <a:pPr eaLnBrk="0" hangingPunct="0">
              <a:buFontTx/>
              <a:buChar char="•"/>
              <a:defRPr/>
            </a:pPr>
            <a:r>
              <a:rPr lang="it-IT" altLang="it-IT" sz="1500" dirty="0" smtClean="0">
                <a:solidFill>
                  <a:schemeClr val="accent2">
                    <a:lumMod val="50000"/>
                  </a:schemeClr>
                </a:solidFill>
                <a:latin typeface="Comic Sans MS" pitchFamily="66" charset="0"/>
              </a:rPr>
              <a:t>Machado-</a:t>
            </a:r>
            <a:r>
              <a:rPr lang="it-IT" altLang="it-IT" sz="1500" dirty="0" err="1" smtClean="0">
                <a:solidFill>
                  <a:schemeClr val="accent2">
                    <a:lumMod val="50000"/>
                  </a:schemeClr>
                </a:solidFill>
                <a:latin typeface="Comic Sans MS" pitchFamily="66" charset="0"/>
              </a:rPr>
              <a:t>Joseph’s</a:t>
            </a:r>
            <a:r>
              <a:rPr lang="it-IT" altLang="it-IT" sz="1500" dirty="0" smtClean="0">
                <a:solidFill>
                  <a:schemeClr val="accent2">
                    <a:lumMod val="50000"/>
                  </a:schemeClr>
                </a:solidFill>
                <a:latin typeface="Comic Sans MS" pitchFamily="66" charset="0"/>
              </a:rPr>
              <a:t> </a:t>
            </a:r>
            <a:r>
              <a:rPr lang="it-IT" altLang="it-IT" sz="1500" dirty="0" err="1" smtClean="0">
                <a:solidFill>
                  <a:schemeClr val="accent2">
                    <a:lumMod val="50000"/>
                  </a:schemeClr>
                </a:solidFill>
                <a:latin typeface="Comic Sans MS" pitchFamily="66" charset="0"/>
              </a:rPr>
              <a:t>disease</a:t>
            </a:r>
            <a:r>
              <a:rPr lang="it-IT" altLang="it-IT" sz="1500" dirty="0" smtClean="0">
                <a:solidFill>
                  <a:schemeClr val="accent2">
                    <a:lumMod val="50000"/>
                  </a:schemeClr>
                </a:solidFill>
                <a:latin typeface="Comic Sans MS" pitchFamily="66" charset="0"/>
              </a:rPr>
              <a:t> 		codificante              		(CAG)n</a:t>
            </a:r>
          </a:p>
          <a:p>
            <a:pPr eaLnBrk="0" hangingPunct="0">
              <a:defRPr/>
            </a:pPr>
            <a:endParaRPr lang="it-IT" altLang="it-IT" sz="1500" dirty="0" smtClean="0">
              <a:solidFill>
                <a:schemeClr val="accent2">
                  <a:lumMod val="50000"/>
                </a:schemeClr>
              </a:solidFill>
              <a:latin typeface="Comic Sans MS" pitchFamily="66" charset="0"/>
            </a:endParaRPr>
          </a:p>
          <a:p>
            <a:pPr eaLnBrk="0" hangingPunct="0">
              <a:buFontTx/>
              <a:buChar char="•"/>
              <a:defRPr/>
            </a:pPr>
            <a:r>
              <a:rPr lang="it-IT" altLang="it-IT" sz="1500" dirty="0" err="1" smtClean="0">
                <a:solidFill>
                  <a:schemeClr val="accent2">
                    <a:lumMod val="50000"/>
                  </a:schemeClr>
                </a:solidFill>
                <a:latin typeface="Comic Sans MS" pitchFamily="66" charset="0"/>
              </a:rPr>
              <a:t>Kennedy’s</a:t>
            </a:r>
            <a:r>
              <a:rPr lang="it-IT" altLang="it-IT" sz="1500" dirty="0" smtClean="0">
                <a:solidFill>
                  <a:schemeClr val="accent2">
                    <a:lumMod val="50000"/>
                  </a:schemeClr>
                </a:solidFill>
                <a:latin typeface="Comic Sans MS" pitchFamily="66" charset="0"/>
              </a:rPr>
              <a:t> </a:t>
            </a:r>
            <a:r>
              <a:rPr lang="it-IT" altLang="it-IT" sz="1500" dirty="0" err="1" smtClean="0">
                <a:solidFill>
                  <a:schemeClr val="accent2">
                    <a:lumMod val="50000"/>
                  </a:schemeClr>
                </a:solidFill>
                <a:latin typeface="Comic Sans MS" pitchFamily="66" charset="0"/>
              </a:rPr>
              <a:t>disease</a:t>
            </a:r>
            <a:r>
              <a:rPr lang="it-IT" altLang="it-IT" sz="1500" dirty="0" smtClean="0">
                <a:solidFill>
                  <a:schemeClr val="accent2">
                    <a:lumMod val="50000"/>
                  </a:schemeClr>
                </a:solidFill>
                <a:latin typeface="Comic Sans MS" pitchFamily="66" charset="0"/>
              </a:rPr>
              <a:t> (SBMA)		codificante             		 (CAG)n</a:t>
            </a:r>
          </a:p>
          <a:p>
            <a:pPr eaLnBrk="0" hangingPunct="0">
              <a:defRPr/>
            </a:pPr>
            <a:endParaRPr lang="it-IT" altLang="it-IT" sz="1500" dirty="0" smtClean="0">
              <a:solidFill>
                <a:schemeClr val="accent2">
                  <a:lumMod val="50000"/>
                </a:schemeClr>
              </a:solidFill>
              <a:latin typeface="Comic Sans MS" pitchFamily="66" charset="0"/>
            </a:endParaRPr>
          </a:p>
          <a:p>
            <a:pPr eaLnBrk="0" hangingPunct="0">
              <a:buFontTx/>
              <a:buChar char="•"/>
              <a:defRPr/>
            </a:pPr>
            <a:r>
              <a:rPr lang="it-IT" altLang="it-IT" sz="1500" dirty="0" err="1" smtClean="0">
                <a:solidFill>
                  <a:schemeClr val="accent2">
                    <a:lumMod val="50000"/>
                  </a:schemeClr>
                </a:solidFill>
                <a:latin typeface="Comic Sans MS" pitchFamily="66" charset="0"/>
              </a:rPr>
              <a:t>Dentatorubral-pallidoluysian</a:t>
            </a:r>
            <a:r>
              <a:rPr lang="it-IT" altLang="it-IT" sz="1500" dirty="0" smtClean="0">
                <a:solidFill>
                  <a:schemeClr val="accent2">
                    <a:lumMod val="50000"/>
                  </a:schemeClr>
                </a:solidFill>
                <a:latin typeface="Comic Sans MS" pitchFamily="66" charset="0"/>
              </a:rPr>
              <a:t> 	codificante     	       		 (CAG)n</a:t>
            </a:r>
          </a:p>
          <a:p>
            <a:pPr eaLnBrk="0" hangingPunct="0">
              <a:defRPr/>
            </a:pPr>
            <a:endParaRPr lang="it-IT" altLang="it-IT" sz="1600" dirty="0" smtClean="0">
              <a:solidFill>
                <a:schemeClr val="accent2">
                  <a:lumMod val="50000"/>
                </a:schemeClr>
              </a:solidFill>
              <a:latin typeface="Comic Sans MS" pitchFamily="66" charset="0"/>
            </a:endParaRPr>
          </a:p>
          <a:p>
            <a:pPr algn="ctr" eaLnBrk="0" hangingPunct="0">
              <a:defRPr/>
            </a:pPr>
            <a:r>
              <a:rPr lang="it-IT" altLang="it-IT" sz="1600" dirty="0" smtClean="0">
                <a:solidFill>
                  <a:schemeClr val="accent2">
                    <a:lumMod val="50000"/>
                  </a:schemeClr>
                </a:solidFill>
                <a:latin typeface="Comic Sans MS" pitchFamily="66" charset="0"/>
              </a:rPr>
              <a:t>[espansioni modeste in regioni codificanti: </a:t>
            </a:r>
          </a:p>
          <a:p>
            <a:pPr algn="ctr" eaLnBrk="0" hangingPunct="0">
              <a:defRPr/>
            </a:pPr>
            <a:r>
              <a:rPr lang="it-IT" altLang="it-IT" sz="1600" dirty="0" err="1" smtClean="0">
                <a:solidFill>
                  <a:schemeClr val="accent2">
                    <a:lumMod val="50000"/>
                  </a:schemeClr>
                </a:solidFill>
                <a:latin typeface="Comic Sans MS" pitchFamily="66" charset="0"/>
              </a:rPr>
              <a:t>seq</a:t>
            </a:r>
            <a:r>
              <a:rPr lang="it-IT" altLang="it-IT" sz="1600" dirty="0" smtClean="0">
                <a:solidFill>
                  <a:schemeClr val="accent2">
                    <a:lumMod val="50000"/>
                  </a:schemeClr>
                </a:solidFill>
                <a:latin typeface="Comic Sans MS" pitchFamily="66" charset="0"/>
              </a:rPr>
              <a:t>. normali </a:t>
            </a:r>
            <a:r>
              <a:rPr lang="it-IT" altLang="it-IT" sz="1600" dirty="0" err="1" smtClean="0">
                <a:solidFill>
                  <a:schemeClr val="accent2">
                    <a:lumMod val="50000"/>
                  </a:schemeClr>
                </a:solidFill>
                <a:latin typeface="Comic Sans MS" pitchFamily="66" charset="0"/>
              </a:rPr>
              <a:t>ca</a:t>
            </a:r>
            <a:r>
              <a:rPr lang="it-IT" altLang="it-IT" sz="1600" dirty="0" smtClean="0">
                <a:solidFill>
                  <a:schemeClr val="accent2">
                    <a:lumMod val="50000"/>
                  </a:schemeClr>
                </a:solidFill>
                <a:latin typeface="Comic Sans MS" pitchFamily="66" charset="0"/>
              </a:rPr>
              <a:t> 4-40 ripetizioni, geni mutati </a:t>
            </a:r>
            <a:r>
              <a:rPr lang="it-IT" altLang="it-IT" sz="1600" dirty="0" err="1" smtClean="0">
                <a:solidFill>
                  <a:schemeClr val="accent2">
                    <a:lumMod val="50000"/>
                  </a:schemeClr>
                </a:solidFill>
                <a:latin typeface="Comic Sans MS" pitchFamily="66" charset="0"/>
              </a:rPr>
              <a:t>ca</a:t>
            </a:r>
            <a:r>
              <a:rPr lang="it-IT" altLang="it-IT" sz="1600" dirty="0" smtClean="0">
                <a:solidFill>
                  <a:schemeClr val="accent2">
                    <a:lumMod val="50000"/>
                  </a:schemeClr>
                </a:solidFill>
                <a:latin typeface="Comic Sans MS" pitchFamily="66" charset="0"/>
              </a:rPr>
              <a:t> 20-100 ripetizioni]</a:t>
            </a:r>
          </a:p>
          <a:p>
            <a:pPr eaLnBrk="0" hangingPunct="0">
              <a:defRPr/>
            </a:pPr>
            <a:endParaRPr lang="it-IT" altLang="it-IT" sz="1500" dirty="0" smtClean="0">
              <a:latin typeface="Comic Sans MS" pitchFamily="66" charset="0"/>
            </a:endParaRPr>
          </a:p>
          <a:p>
            <a:pPr eaLnBrk="0" hangingPunct="0">
              <a:defRPr/>
            </a:pPr>
            <a:endParaRPr lang="it-IT" altLang="it-IT" dirty="0" smtClean="0">
              <a:solidFill>
                <a:srgbClr val="0000FF"/>
              </a:solidFill>
              <a:latin typeface="Comic Sans MS" pitchFamily="66" charset="0"/>
            </a:endParaRPr>
          </a:p>
          <a:p>
            <a:pPr eaLnBrk="0" hangingPunct="0">
              <a:buFontTx/>
              <a:buChar char="•"/>
              <a:defRPr/>
            </a:pPr>
            <a:r>
              <a:rPr lang="it-IT" altLang="it-IT" sz="1500" dirty="0" smtClean="0">
                <a:solidFill>
                  <a:srgbClr val="C00000"/>
                </a:solidFill>
                <a:latin typeface="Comic Sans MS" pitchFamily="66" charset="0"/>
              </a:rPr>
              <a:t>Fragile XA </a:t>
            </a:r>
            <a:r>
              <a:rPr lang="it-IT" altLang="it-IT" sz="1500" dirty="0" err="1" smtClean="0">
                <a:solidFill>
                  <a:srgbClr val="C00000"/>
                </a:solidFill>
                <a:latin typeface="Comic Sans MS" pitchFamily="66" charset="0"/>
              </a:rPr>
              <a:t>syndrome</a:t>
            </a:r>
            <a:r>
              <a:rPr lang="it-IT" altLang="it-IT" sz="1500" dirty="0" smtClean="0">
                <a:solidFill>
                  <a:srgbClr val="C00000"/>
                </a:solidFill>
                <a:latin typeface="Comic Sans MS" pitchFamily="66" charset="0"/>
              </a:rPr>
              <a:t>		5’ UTR		 		(CGG)n</a:t>
            </a:r>
          </a:p>
          <a:p>
            <a:pPr eaLnBrk="0" hangingPunct="0">
              <a:defRPr/>
            </a:pPr>
            <a:endParaRPr lang="it-IT" altLang="it-IT" sz="1500" dirty="0" smtClean="0">
              <a:solidFill>
                <a:srgbClr val="C00000"/>
              </a:solidFill>
              <a:latin typeface="Comic Sans MS" pitchFamily="66" charset="0"/>
            </a:endParaRPr>
          </a:p>
          <a:p>
            <a:pPr eaLnBrk="0" hangingPunct="0">
              <a:buFontTx/>
              <a:buChar char="•"/>
              <a:defRPr/>
            </a:pPr>
            <a:r>
              <a:rPr lang="it-IT" altLang="it-IT" sz="1500" dirty="0" err="1" smtClean="0">
                <a:solidFill>
                  <a:srgbClr val="C00000"/>
                </a:solidFill>
                <a:latin typeface="Comic Sans MS" pitchFamily="66" charset="0"/>
              </a:rPr>
              <a:t>Myotonic</a:t>
            </a:r>
            <a:r>
              <a:rPr lang="it-IT" altLang="it-IT" sz="1500" dirty="0" smtClean="0">
                <a:solidFill>
                  <a:srgbClr val="C00000"/>
                </a:solidFill>
                <a:latin typeface="Comic Sans MS" pitchFamily="66" charset="0"/>
              </a:rPr>
              <a:t> </a:t>
            </a:r>
            <a:r>
              <a:rPr lang="it-IT" altLang="it-IT" sz="1500" dirty="0" err="1" smtClean="0">
                <a:solidFill>
                  <a:srgbClr val="C00000"/>
                </a:solidFill>
                <a:latin typeface="Comic Sans MS" pitchFamily="66" charset="0"/>
              </a:rPr>
              <a:t>dystrophy</a:t>
            </a:r>
            <a:r>
              <a:rPr lang="it-IT" altLang="it-IT" sz="1500" dirty="0" smtClean="0">
                <a:solidFill>
                  <a:srgbClr val="C00000"/>
                </a:solidFill>
                <a:latin typeface="Comic Sans MS" pitchFamily="66" charset="0"/>
              </a:rPr>
              <a:t>		3’ UTR				 (CTG)n</a:t>
            </a:r>
          </a:p>
          <a:p>
            <a:pPr eaLnBrk="0" hangingPunct="0">
              <a:defRPr/>
            </a:pPr>
            <a:endParaRPr lang="it-IT" altLang="it-IT" sz="1600" dirty="0" smtClean="0">
              <a:solidFill>
                <a:srgbClr val="C00000"/>
              </a:solidFill>
              <a:latin typeface="Comic Sans MS" pitchFamily="66" charset="0"/>
            </a:endParaRPr>
          </a:p>
          <a:p>
            <a:pPr algn="ctr" eaLnBrk="0" hangingPunct="0">
              <a:defRPr/>
            </a:pPr>
            <a:r>
              <a:rPr lang="it-IT" altLang="it-IT" sz="1600" dirty="0" smtClean="0">
                <a:solidFill>
                  <a:srgbClr val="C00000"/>
                </a:solidFill>
                <a:latin typeface="Comic Sans MS" pitchFamily="66" charset="0"/>
              </a:rPr>
              <a:t>[espansioni molto estese in regioni non codificanti: </a:t>
            </a:r>
          </a:p>
          <a:p>
            <a:pPr algn="ctr" eaLnBrk="0" hangingPunct="0">
              <a:defRPr/>
            </a:pPr>
            <a:r>
              <a:rPr lang="it-IT" altLang="it-IT" sz="1600" dirty="0" err="1" smtClean="0">
                <a:solidFill>
                  <a:srgbClr val="C00000"/>
                </a:solidFill>
                <a:latin typeface="Comic Sans MS" pitchFamily="66" charset="0"/>
              </a:rPr>
              <a:t>seq</a:t>
            </a:r>
            <a:r>
              <a:rPr lang="it-IT" altLang="it-IT" sz="1600" dirty="0" smtClean="0">
                <a:solidFill>
                  <a:srgbClr val="C00000"/>
                </a:solidFill>
                <a:latin typeface="Comic Sans MS" pitchFamily="66" charset="0"/>
              </a:rPr>
              <a:t>. normali 2-55 ripetizioni, geni mutati 50-4000 ripetizioni]</a:t>
            </a:r>
          </a:p>
          <a:p>
            <a:pPr eaLnBrk="0" hangingPunct="0">
              <a:defRPr/>
            </a:pPr>
            <a:endParaRPr lang="it-IT" altLang="it-IT" sz="1500" dirty="0" smtClean="0">
              <a:latin typeface="Comic Sans MS" pitchFamily="66"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Line 2"/>
          <p:cNvSpPr>
            <a:spLocks noChangeShapeType="1"/>
          </p:cNvSpPr>
          <p:nvPr/>
        </p:nvSpPr>
        <p:spPr bwMode="auto">
          <a:xfrm>
            <a:off x="1447800" y="30622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83" name="Rectangle 3"/>
          <p:cNvSpPr>
            <a:spLocks noChangeArrowheads="1"/>
          </p:cNvSpPr>
          <p:nvPr/>
        </p:nvSpPr>
        <p:spPr bwMode="auto">
          <a:xfrm>
            <a:off x="2743200" y="29860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84" name="Text Box 4"/>
          <p:cNvSpPr txBox="1">
            <a:spLocks noChangeArrowheads="1"/>
          </p:cNvSpPr>
          <p:nvPr/>
        </p:nvSpPr>
        <p:spPr bwMode="auto">
          <a:xfrm>
            <a:off x="1066800" y="28336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85" name="Text Box 5"/>
          <p:cNvSpPr txBox="1">
            <a:spLocks noChangeArrowheads="1"/>
          </p:cNvSpPr>
          <p:nvPr/>
        </p:nvSpPr>
        <p:spPr bwMode="auto">
          <a:xfrm>
            <a:off x="7239000" y="28336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86" name="Line 6"/>
          <p:cNvSpPr>
            <a:spLocks noChangeShapeType="1"/>
          </p:cNvSpPr>
          <p:nvPr/>
        </p:nvSpPr>
        <p:spPr bwMode="auto">
          <a:xfrm>
            <a:off x="1447800" y="44338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87" name="Rectangle 7"/>
          <p:cNvSpPr>
            <a:spLocks noChangeArrowheads="1"/>
          </p:cNvSpPr>
          <p:nvPr/>
        </p:nvSpPr>
        <p:spPr bwMode="auto">
          <a:xfrm>
            <a:off x="2743200" y="43576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88" name="Text Box 8"/>
          <p:cNvSpPr txBox="1">
            <a:spLocks noChangeArrowheads="1"/>
          </p:cNvSpPr>
          <p:nvPr/>
        </p:nvSpPr>
        <p:spPr bwMode="auto">
          <a:xfrm>
            <a:off x="1066800" y="42052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89" name="Text Box 9"/>
          <p:cNvSpPr txBox="1">
            <a:spLocks noChangeArrowheads="1"/>
          </p:cNvSpPr>
          <p:nvPr/>
        </p:nvSpPr>
        <p:spPr bwMode="auto">
          <a:xfrm>
            <a:off x="7239000" y="42052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90" name="Line 10"/>
          <p:cNvSpPr>
            <a:spLocks noChangeShapeType="1"/>
          </p:cNvSpPr>
          <p:nvPr/>
        </p:nvSpPr>
        <p:spPr bwMode="auto">
          <a:xfrm>
            <a:off x="1447800" y="58816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91" name="Rectangle 11"/>
          <p:cNvSpPr>
            <a:spLocks noChangeArrowheads="1"/>
          </p:cNvSpPr>
          <p:nvPr/>
        </p:nvSpPr>
        <p:spPr bwMode="auto">
          <a:xfrm>
            <a:off x="2743200" y="58054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92" name="Text Box 12"/>
          <p:cNvSpPr txBox="1">
            <a:spLocks noChangeArrowheads="1"/>
          </p:cNvSpPr>
          <p:nvPr/>
        </p:nvSpPr>
        <p:spPr bwMode="auto">
          <a:xfrm>
            <a:off x="1066800" y="56530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93" name="Text Box 13"/>
          <p:cNvSpPr txBox="1">
            <a:spLocks noChangeArrowheads="1"/>
          </p:cNvSpPr>
          <p:nvPr/>
        </p:nvSpPr>
        <p:spPr bwMode="auto">
          <a:xfrm>
            <a:off x="7239000" y="56530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94" name="Line 14"/>
          <p:cNvSpPr>
            <a:spLocks noChangeShapeType="1"/>
          </p:cNvSpPr>
          <p:nvPr/>
        </p:nvSpPr>
        <p:spPr bwMode="auto">
          <a:xfrm>
            <a:off x="1447800" y="16144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95" name="Rectangle 15"/>
          <p:cNvSpPr>
            <a:spLocks noChangeArrowheads="1"/>
          </p:cNvSpPr>
          <p:nvPr/>
        </p:nvSpPr>
        <p:spPr bwMode="auto">
          <a:xfrm>
            <a:off x="2743200" y="15382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96" name="Text Box 16"/>
          <p:cNvSpPr txBox="1">
            <a:spLocks noChangeArrowheads="1"/>
          </p:cNvSpPr>
          <p:nvPr/>
        </p:nvSpPr>
        <p:spPr bwMode="auto">
          <a:xfrm>
            <a:off x="1066800" y="13858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97" name="Text Box 17"/>
          <p:cNvSpPr txBox="1">
            <a:spLocks noChangeArrowheads="1"/>
          </p:cNvSpPr>
          <p:nvPr/>
        </p:nvSpPr>
        <p:spPr bwMode="auto">
          <a:xfrm>
            <a:off x="7239000" y="13858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98" name="Text Box 18"/>
          <p:cNvSpPr txBox="1">
            <a:spLocks noChangeArrowheads="1"/>
          </p:cNvSpPr>
          <p:nvPr/>
        </p:nvSpPr>
        <p:spPr bwMode="auto">
          <a:xfrm>
            <a:off x="1524000" y="2528888"/>
            <a:ext cx="4767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latin typeface="Comic Sans MS" pitchFamily="66" charset="0"/>
              </a:rPr>
              <a:t>Myotonic Dystrophy (miotonin kinase)</a:t>
            </a:r>
          </a:p>
        </p:txBody>
      </p:sp>
      <p:sp>
        <p:nvSpPr>
          <p:cNvPr id="122899" name="Text Box 19"/>
          <p:cNvSpPr txBox="1">
            <a:spLocks noChangeArrowheads="1"/>
          </p:cNvSpPr>
          <p:nvPr/>
        </p:nvSpPr>
        <p:spPr bwMode="auto">
          <a:xfrm>
            <a:off x="2803525" y="6276975"/>
            <a:ext cx="917575" cy="3968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rPr>
              <a:t>(CAG)</a:t>
            </a:r>
            <a:endParaRPr lang="it-IT" altLang="it-IT" sz="2400" b="1">
              <a:solidFill>
                <a:srgbClr val="0000FF"/>
              </a:solidFill>
            </a:endParaRPr>
          </a:p>
        </p:txBody>
      </p:sp>
      <p:sp>
        <p:nvSpPr>
          <p:cNvPr id="122900" name="Text Box 20"/>
          <p:cNvSpPr txBox="1">
            <a:spLocks noChangeArrowheads="1"/>
          </p:cNvSpPr>
          <p:nvPr/>
        </p:nvSpPr>
        <p:spPr bwMode="auto">
          <a:xfrm>
            <a:off x="3838575" y="63293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11-35</a:t>
            </a:r>
            <a:endParaRPr lang="it-IT" altLang="it-IT" sz="2000"/>
          </a:p>
        </p:txBody>
      </p:sp>
      <p:sp>
        <p:nvSpPr>
          <p:cNvPr id="122901" name="Line 21"/>
          <p:cNvSpPr>
            <a:spLocks noChangeShapeType="1"/>
          </p:cNvSpPr>
          <p:nvPr/>
        </p:nvSpPr>
        <p:spPr bwMode="auto">
          <a:xfrm flipH="1">
            <a:off x="2879725" y="6048375"/>
            <a:ext cx="3810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2" name="Line 22"/>
          <p:cNvSpPr>
            <a:spLocks noChangeShapeType="1"/>
          </p:cNvSpPr>
          <p:nvPr/>
        </p:nvSpPr>
        <p:spPr bwMode="auto">
          <a:xfrm>
            <a:off x="3336925" y="6048375"/>
            <a:ext cx="3048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3" name="Text Box 23"/>
          <p:cNvSpPr txBox="1">
            <a:spLocks noChangeArrowheads="1"/>
          </p:cNvSpPr>
          <p:nvPr/>
        </p:nvSpPr>
        <p:spPr bwMode="auto">
          <a:xfrm>
            <a:off x="4556125" y="4905375"/>
            <a:ext cx="917575" cy="3968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rPr>
              <a:t>(CAG)</a:t>
            </a:r>
            <a:endParaRPr lang="it-IT" altLang="it-IT" sz="2400" b="1">
              <a:solidFill>
                <a:srgbClr val="0000FF"/>
              </a:solidFill>
            </a:endParaRPr>
          </a:p>
        </p:txBody>
      </p:sp>
      <p:sp>
        <p:nvSpPr>
          <p:cNvPr id="122904" name="Text Box 24"/>
          <p:cNvSpPr txBox="1">
            <a:spLocks noChangeArrowheads="1"/>
          </p:cNvSpPr>
          <p:nvPr/>
        </p:nvSpPr>
        <p:spPr bwMode="auto">
          <a:xfrm>
            <a:off x="5470525" y="49339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13-28</a:t>
            </a:r>
            <a:endParaRPr lang="it-IT" altLang="it-IT" sz="2000"/>
          </a:p>
        </p:txBody>
      </p:sp>
      <p:sp>
        <p:nvSpPr>
          <p:cNvPr id="122905" name="Line 25"/>
          <p:cNvSpPr>
            <a:spLocks noChangeShapeType="1"/>
          </p:cNvSpPr>
          <p:nvPr/>
        </p:nvSpPr>
        <p:spPr bwMode="auto">
          <a:xfrm flipH="1">
            <a:off x="4632325" y="4676775"/>
            <a:ext cx="3810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6" name="Line 26"/>
          <p:cNvSpPr>
            <a:spLocks noChangeShapeType="1"/>
          </p:cNvSpPr>
          <p:nvPr/>
        </p:nvSpPr>
        <p:spPr bwMode="auto">
          <a:xfrm>
            <a:off x="5089525" y="4676775"/>
            <a:ext cx="3048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7" name="Text Box 27"/>
          <p:cNvSpPr txBox="1">
            <a:spLocks noChangeArrowheads="1"/>
          </p:cNvSpPr>
          <p:nvPr/>
        </p:nvSpPr>
        <p:spPr bwMode="auto">
          <a:xfrm>
            <a:off x="1600200" y="1919288"/>
            <a:ext cx="930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rPr>
              <a:t>(CGG)</a:t>
            </a:r>
            <a:endParaRPr lang="it-IT" altLang="it-IT" sz="2400">
              <a:solidFill>
                <a:srgbClr val="FF0000"/>
              </a:solidFill>
            </a:endParaRPr>
          </a:p>
        </p:txBody>
      </p:sp>
      <p:sp>
        <p:nvSpPr>
          <p:cNvPr id="122908" name="Text Box 28"/>
          <p:cNvSpPr txBox="1">
            <a:spLocks noChangeArrowheads="1"/>
          </p:cNvSpPr>
          <p:nvPr/>
        </p:nvSpPr>
        <p:spPr bwMode="auto">
          <a:xfrm>
            <a:off x="2514600" y="1916113"/>
            <a:ext cx="762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(7-55)</a:t>
            </a:r>
            <a:endParaRPr lang="it-IT" altLang="it-IT" sz="2000"/>
          </a:p>
        </p:txBody>
      </p:sp>
      <p:sp>
        <p:nvSpPr>
          <p:cNvPr id="122909" name="Line 29"/>
          <p:cNvSpPr>
            <a:spLocks noChangeShapeType="1"/>
          </p:cNvSpPr>
          <p:nvPr/>
        </p:nvSpPr>
        <p:spPr bwMode="auto">
          <a:xfrm flipH="1">
            <a:off x="1676400" y="1690688"/>
            <a:ext cx="3810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0" name="Line 30"/>
          <p:cNvSpPr>
            <a:spLocks noChangeShapeType="1"/>
          </p:cNvSpPr>
          <p:nvPr/>
        </p:nvSpPr>
        <p:spPr bwMode="auto">
          <a:xfrm>
            <a:off x="2133600" y="1690688"/>
            <a:ext cx="3048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1" name="Text Box 31"/>
          <p:cNvSpPr txBox="1">
            <a:spLocks noChangeArrowheads="1"/>
          </p:cNvSpPr>
          <p:nvPr/>
        </p:nvSpPr>
        <p:spPr bwMode="auto">
          <a:xfrm>
            <a:off x="5699125" y="3381375"/>
            <a:ext cx="903288" cy="396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rPr>
              <a:t>(CTG)</a:t>
            </a:r>
            <a:endParaRPr lang="it-IT" altLang="it-IT" sz="2400">
              <a:solidFill>
                <a:srgbClr val="FF0000"/>
              </a:solidFill>
            </a:endParaRPr>
          </a:p>
        </p:txBody>
      </p:sp>
      <p:sp>
        <p:nvSpPr>
          <p:cNvPr id="122912" name="Text Box 32"/>
          <p:cNvSpPr txBox="1">
            <a:spLocks noChangeArrowheads="1"/>
          </p:cNvSpPr>
          <p:nvPr/>
        </p:nvSpPr>
        <p:spPr bwMode="auto">
          <a:xfrm>
            <a:off x="6632575" y="3429000"/>
            <a:ext cx="60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5-30</a:t>
            </a:r>
            <a:endParaRPr lang="it-IT" altLang="it-IT" sz="2000"/>
          </a:p>
        </p:txBody>
      </p:sp>
      <p:sp>
        <p:nvSpPr>
          <p:cNvPr id="122913" name="Line 33"/>
          <p:cNvSpPr>
            <a:spLocks noChangeShapeType="1"/>
          </p:cNvSpPr>
          <p:nvPr/>
        </p:nvSpPr>
        <p:spPr bwMode="auto">
          <a:xfrm flipH="1">
            <a:off x="5775325" y="3152775"/>
            <a:ext cx="3810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4" name="Line 34"/>
          <p:cNvSpPr>
            <a:spLocks noChangeShapeType="1"/>
          </p:cNvSpPr>
          <p:nvPr/>
        </p:nvSpPr>
        <p:spPr bwMode="auto">
          <a:xfrm>
            <a:off x="6232525" y="3152775"/>
            <a:ext cx="3048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5" name="Text Box 35"/>
          <p:cNvSpPr txBox="1">
            <a:spLocks noChangeArrowheads="1"/>
          </p:cNvSpPr>
          <p:nvPr/>
        </p:nvSpPr>
        <p:spPr bwMode="auto">
          <a:xfrm>
            <a:off x="1524000" y="3824288"/>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latin typeface="Comic Sans MS" pitchFamily="66" charset="0"/>
              </a:rPr>
              <a:t>Spinobulbar Muscular Atrophy </a:t>
            </a:r>
            <a:r>
              <a:rPr lang="it-IT" altLang="it-IT" sz="1800" b="1">
                <a:solidFill>
                  <a:srgbClr val="0000FF"/>
                </a:solidFill>
                <a:latin typeface="Comic Sans MS" pitchFamily="66" charset="0"/>
              </a:rPr>
              <a:t>(androgen receptor)</a:t>
            </a:r>
          </a:p>
        </p:txBody>
      </p:sp>
      <p:sp>
        <p:nvSpPr>
          <p:cNvPr id="122916" name="Text Box 36"/>
          <p:cNvSpPr txBox="1">
            <a:spLocks noChangeArrowheads="1"/>
          </p:cNvSpPr>
          <p:nvPr/>
        </p:nvSpPr>
        <p:spPr bwMode="auto">
          <a:xfrm>
            <a:off x="1524000" y="5348288"/>
            <a:ext cx="4305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latin typeface="Comic Sans MS" pitchFamily="66" charset="0"/>
              </a:rPr>
              <a:t>Huntington’s Disease (huntingtin) </a:t>
            </a:r>
          </a:p>
        </p:txBody>
      </p:sp>
      <p:sp>
        <p:nvSpPr>
          <p:cNvPr id="122917" name="Text Box 37"/>
          <p:cNvSpPr txBox="1">
            <a:spLocks noChangeArrowheads="1"/>
          </p:cNvSpPr>
          <p:nvPr/>
        </p:nvSpPr>
        <p:spPr bwMode="auto">
          <a:xfrm>
            <a:off x="1447800" y="1081088"/>
            <a:ext cx="385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latin typeface="Comic Sans MS" pitchFamily="66" charset="0"/>
              </a:rPr>
              <a:t>Fragile-X-Syndrome (FMR-1)</a:t>
            </a:r>
            <a:endParaRPr lang="it-IT" altLang="it-IT" sz="1800" b="1" i="1">
              <a:solidFill>
                <a:srgbClr val="FF0000"/>
              </a:solidFill>
              <a:latin typeface="Comic Sans MS" pitchFamily="66" charset="0"/>
            </a:endParaRPr>
          </a:p>
        </p:txBody>
      </p:sp>
      <p:sp>
        <p:nvSpPr>
          <p:cNvPr id="122918" name="Rectangle 38"/>
          <p:cNvSpPr>
            <a:spLocks noChangeArrowheads="1"/>
          </p:cNvSpPr>
          <p:nvPr/>
        </p:nvSpPr>
        <p:spPr bwMode="auto">
          <a:xfrm>
            <a:off x="1371600" y="11113"/>
            <a:ext cx="608012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4800" b="1">
                <a:latin typeface="Comic Sans MS" pitchFamily="66" charset="0"/>
              </a:rPr>
              <a:t>Mutazioni dinamiche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062038"/>
            <a:ext cx="69850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asellaDiTesto 2"/>
          <p:cNvSpPr txBox="1">
            <a:spLocks noChangeArrowheads="1"/>
          </p:cNvSpPr>
          <p:nvPr/>
        </p:nvSpPr>
        <p:spPr bwMode="auto">
          <a:xfrm>
            <a:off x="250825" y="4505325"/>
            <a:ext cx="8424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defRPr/>
            </a:pPr>
            <a:r>
              <a:rPr lang="it-IT" sz="1800" dirty="0" smtClean="0">
                <a:latin typeface="+mn-lt"/>
                <a:cs typeface="Arial" pitchFamily="34" charset="0"/>
              </a:rPr>
              <a:t>Gene: 67 esoni, 200 kb; Proteina: 3144 aa, 350 </a:t>
            </a:r>
            <a:r>
              <a:rPr lang="it-IT" sz="1800" dirty="0" err="1" smtClean="0">
                <a:latin typeface="+mn-lt"/>
                <a:cs typeface="Arial" pitchFamily="34" charset="0"/>
              </a:rPr>
              <a:t>kD</a:t>
            </a:r>
            <a:endParaRPr lang="it-IT" sz="1800" dirty="0" smtClean="0">
              <a:latin typeface="+mn-lt"/>
              <a:cs typeface="Arial" pitchFamily="34" charset="0"/>
            </a:endParaRPr>
          </a:p>
          <a:p>
            <a:pPr eaLnBrk="1" hangingPunct="1">
              <a:defRPr/>
            </a:pPr>
            <a:r>
              <a:rPr lang="it-IT" sz="1800" dirty="0" smtClean="0">
                <a:latin typeface="+mn-lt"/>
                <a:cs typeface="Arial" pitchFamily="34" charset="0"/>
              </a:rPr>
              <a:t>Espressa nei neuroni e localizzata nel citoplasma associata a microtubuli e in vescicole sinaptiche.</a:t>
            </a:r>
          </a:p>
          <a:p>
            <a:pPr eaLnBrk="1" hangingPunct="1">
              <a:defRPr/>
            </a:pPr>
            <a:r>
              <a:rPr lang="it-IT" sz="1800" dirty="0" smtClean="0">
                <a:latin typeface="+mn-lt"/>
                <a:cs typeface="Arial" pitchFamily="34" charset="0"/>
              </a:rPr>
              <a:t>Coinvolta in numerosi processi cellulari, interagisce con oltre 200 proteine.</a:t>
            </a:r>
          </a:p>
          <a:p>
            <a:pPr eaLnBrk="1" hangingPunct="1">
              <a:defRPr/>
            </a:pPr>
            <a:endParaRPr lang="it-IT" sz="1800" b="1" dirty="0" smtClean="0">
              <a:solidFill>
                <a:srgbClr val="CC9900"/>
              </a:solidFill>
              <a:latin typeface="+mn-lt"/>
            </a:endParaRPr>
          </a:p>
          <a:p>
            <a:pPr eaLnBrk="1" hangingPunct="1">
              <a:defRPr/>
            </a:pPr>
            <a:r>
              <a:rPr lang="it-IT" sz="1800" b="1" dirty="0" smtClean="0">
                <a:solidFill>
                  <a:srgbClr val="CC9900"/>
                </a:solidFill>
                <a:latin typeface="+mn-lt"/>
              </a:rPr>
              <a:t>PROTEIN GAIN-OF-FUNCTION</a:t>
            </a:r>
            <a:r>
              <a:rPr lang="it-IT" sz="1800" dirty="0" smtClean="0">
                <a:latin typeface="+mn-lt"/>
              </a:rPr>
              <a:t>: </a:t>
            </a:r>
            <a:r>
              <a:rPr lang="it-IT" sz="1800" dirty="0" smtClean="0">
                <a:latin typeface="+mn-lt"/>
                <a:cs typeface="Arial" pitchFamily="34" charset="0"/>
              </a:rPr>
              <a:t>l’espansione determina una proteina con un numero elevatissimo di glutammine (</a:t>
            </a:r>
            <a:r>
              <a:rPr lang="it-IT" sz="1800" dirty="0" err="1" smtClean="0">
                <a:latin typeface="+mn-lt"/>
                <a:cs typeface="Arial" pitchFamily="34" charset="0"/>
              </a:rPr>
              <a:t>polyQ</a:t>
            </a:r>
            <a:r>
              <a:rPr lang="it-IT" sz="1800" dirty="0" smtClean="0">
                <a:latin typeface="+mn-lt"/>
                <a:cs typeface="Arial" pitchFamily="34" charset="0"/>
              </a:rPr>
              <a:t>) che esercitano a livello cellulare un effetto dominante negativo. Precipitazione sotto forma di aggregati insolubili</a:t>
            </a:r>
            <a:r>
              <a:rPr lang="it-IT" sz="1800" dirty="0" smtClean="0">
                <a:latin typeface="+mn-lt"/>
              </a:rPr>
              <a:t>.</a:t>
            </a:r>
            <a:endParaRPr lang="it-IT" sz="1800" dirty="0" smtClean="0">
              <a:latin typeface="+mn-lt"/>
              <a:cs typeface="Arial" pitchFamily="34" charset="0"/>
            </a:endParaRPr>
          </a:p>
        </p:txBody>
      </p:sp>
      <p:sp>
        <p:nvSpPr>
          <p:cNvPr id="126980" name="CasellaDiTesto 2"/>
          <p:cNvSpPr txBox="1">
            <a:spLocks noChangeArrowheads="1"/>
          </p:cNvSpPr>
          <p:nvPr/>
        </p:nvSpPr>
        <p:spPr bwMode="auto">
          <a:xfrm>
            <a:off x="2741613" y="115888"/>
            <a:ext cx="34861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200" b="1">
                <a:latin typeface="Arial" pitchFamily="34" charset="0"/>
                <a:cs typeface="Arial" pitchFamily="34" charset="0"/>
              </a:rPr>
              <a:t>COREA DI HUNTINGTON</a:t>
            </a:r>
          </a:p>
        </p:txBody>
      </p:sp>
      <p:sp>
        <p:nvSpPr>
          <p:cNvPr id="126981" name="Rettangolo 9"/>
          <p:cNvSpPr>
            <a:spLocks noChangeArrowheads="1"/>
          </p:cNvSpPr>
          <p:nvPr/>
        </p:nvSpPr>
        <p:spPr bwMode="auto">
          <a:xfrm>
            <a:off x="2540000" y="550863"/>
            <a:ext cx="4173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u="sng">
                <a:solidFill>
                  <a:srgbClr val="FF3399"/>
                </a:solidFill>
                <a:latin typeface="Arial" pitchFamily="34" charset="0"/>
                <a:cs typeface="Arial" pitchFamily="34" charset="0"/>
              </a:rPr>
              <a:t>2. PROTEIN GAIN-OF-FUNCTION</a:t>
            </a:r>
            <a:endParaRPr lang="it-IT" altLang="it-IT" sz="2000" u="sng">
              <a:solidFill>
                <a:srgbClr val="FF3399"/>
              </a:solidFill>
              <a:latin typeface="Comic Sans MS" pitchFamily="66"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268538" y="2854325"/>
            <a:ext cx="3816350" cy="86360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it-IT"/>
          </a:p>
        </p:txBody>
      </p:sp>
      <p:sp>
        <p:nvSpPr>
          <p:cNvPr id="6" name="Rettangolo 5"/>
          <p:cNvSpPr/>
          <p:nvPr/>
        </p:nvSpPr>
        <p:spPr>
          <a:xfrm>
            <a:off x="2060575" y="4149725"/>
            <a:ext cx="5032375" cy="576263"/>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it-IT"/>
          </a:p>
        </p:txBody>
      </p:sp>
      <p:sp>
        <p:nvSpPr>
          <p:cNvPr id="7" name="Rettangolo 6"/>
          <p:cNvSpPr/>
          <p:nvPr/>
        </p:nvSpPr>
        <p:spPr>
          <a:xfrm>
            <a:off x="2051050" y="5013325"/>
            <a:ext cx="5041900" cy="792163"/>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it-IT"/>
          </a:p>
        </p:txBody>
      </p:sp>
      <p:sp>
        <p:nvSpPr>
          <p:cNvPr id="128005" name="CasellaDiTesto 2"/>
          <p:cNvSpPr txBox="1">
            <a:spLocks noChangeArrowheads="1"/>
          </p:cNvSpPr>
          <p:nvPr/>
        </p:nvSpPr>
        <p:spPr bwMode="auto">
          <a:xfrm>
            <a:off x="2741613" y="115888"/>
            <a:ext cx="34861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200" b="1">
                <a:latin typeface="Arial" pitchFamily="34" charset="0"/>
                <a:cs typeface="Arial" pitchFamily="34" charset="0"/>
              </a:rPr>
              <a:t>COREA DI HUNTINGTON</a:t>
            </a:r>
          </a:p>
        </p:txBody>
      </p:sp>
      <p:sp>
        <p:nvSpPr>
          <p:cNvPr id="4" name="CasellaDiTesto 3"/>
          <p:cNvSpPr txBox="1"/>
          <p:nvPr/>
        </p:nvSpPr>
        <p:spPr>
          <a:xfrm>
            <a:off x="142875" y="1436688"/>
            <a:ext cx="8893175" cy="4800600"/>
          </a:xfrm>
          <a:prstGeom prst="rect">
            <a:avLst/>
          </a:prstGeom>
          <a:noFill/>
        </p:spPr>
        <p:txBody>
          <a:bodyPr>
            <a:spAutoFit/>
          </a:bodyPr>
          <a:lstStyle/>
          <a:p>
            <a:pPr>
              <a:defRPr/>
            </a:pPr>
            <a:r>
              <a:rPr lang="it-IT" sz="1800" dirty="0">
                <a:latin typeface="+mn-lt"/>
                <a:cs typeface="Arial" pitchFamily="34" charset="0"/>
              </a:rPr>
              <a:t>   Si manifesta tra i 35 e 50 anni: &lt; 20 anni: variante giovanile (fenotipo più grave)</a:t>
            </a:r>
          </a:p>
          <a:p>
            <a:pPr>
              <a:defRPr/>
            </a:pPr>
            <a:r>
              <a:rPr lang="it-IT" sz="1800" dirty="0">
                <a:latin typeface="+mn-lt"/>
                <a:cs typeface="Arial" pitchFamily="34" charset="0"/>
              </a:rPr>
              <a:t>			         &gt; 60 anni: variante senile (fenotipo più attenuato)</a:t>
            </a:r>
          </a:p>
          <a:p>
            <a:pPr>
              <a:defRPr/>
            </a:pPr>
            <a:r>
              <a:rPr lang="it-IT" sz="1800" dirty="0">
                <a:latin typeface="+mn-lt"/>
                <a:cs typeface="Arial" pitchFamily="34" charset="0"/>
              </a:rPr>
              <a:t>   Atrofia progressiva dello striato (nucleo caudato e </a:t>
            </a:r>
            <a:r>
              <a:rPr lang="it-IT" sz="1800" dirty="0" err="1">
                <a:latin typeface="+mn-lt"/>
                <a:cs typeface="Arial" pitchFamily="34" charset="0"/>
              </a:rPr>
              <a:t>putamen</a:t>
            </a:r>
            <a:r>
              <a:rPr lang="it-IT" sz="1800" dirty="0">
                <a:latin typeface="+mn-lt"/>
                <a:cs typeface="Arial" pitchFamily="34" charset="0"/>
              </a:rPr>
              <a:t>)</a:t>
            </a:r>
          </a:p>
          <a:p>
            <a:pPr>
              <a:defRPr/>
            </a:pPr>
            <a:r>
              <a:rPr lang="it-IT" sz="1800" dirty="0">
                <a:latin typeface="+mn-lt"/>
                <a:cs typeface="Arial" pitchFamily="34" charset="0"/>
              </a:rPr>
              <a:t>   Trasmissione: AD, 5-10 casi ogni 100000 individui</a:t>
            </a:r>
          </a:p>
          <a:p>
            <a:pPr>
              <a:defRPr/>
            </a:pPr>
            <a:endParaRPr lang="it-IT" sz="1800" dirty="0">
              <a:latin typeface="+mn-lt"/>
              <a:cs typeface="Arial" pitchFamily="34" charset="0"/>
            </a:endParaRPr>
          </a:p>
          <a:p>
            <a:pPr>
              <a:defRPr/>
            </a:pPr>
            <a:r>
              <a:rPr lang="it-IT" sz="1800" b="1" dirty="0">
                <a:latin typeface="+mn-lt"/>
                <a:cs typeface="Arial" pitchFamily="34" charset="0"/>
              </a:rPr>
              <a:t>Sintomi motori </a:t>
            </a:r>
            <a:r>
              <a:rPr lang="it-IT" sz="1800" dirty="0">
                <a:latin typeface="+mn-lt"/>
                <a:cs typeface="Arial" pitchFamily="34" charset="0"/>
              </a:rPr>
              <a:t>             Movimenti goffi</a:t>
            </a:r>
          </a:p>
          <a:p>
            <a:pPr>
              <a:defRPr/>
            </a:pPr>
            <a:r>
              <a:rPr lang="it-IT" sz="1800" dirty="0">
                <a:latin typeface="+mn-lt"/>
                <a:cs typeface="Arial" pitchFamily="34" charset="0"/>
              </a:rPr>
              <a:t>	                        Lievi difficoltà movimenti oculari</a:t>
            </a:r>
          </a:p>
          <a:p>
            <a:pPr>
              <a:defRPr/>
            </a:pPr>
            <a:r>
              <a:rPr lang="it-IT" sz="1800" dirty="0">
                <a:latin typeface="+mn-lt"/>
                <a:cs typeface="Arial" pitchFamily="34" charset="0"/>
              </a:rPr>
              <a:t>	                        Lievi movimenti incontrollabili</a:t>
            </a:r>
          </a:p>
          <a:p>
            <a:pPr>
              <a:defRPr/>
            </a:pPr>
            <a:endParaRPr lang="it-IT" sz="1800" dirty="0">
              <a:latin typeface="+mn-lt"/>
              <a:cs typeface="Arial" pitchFamily="34" charset="0"/>
            </a:endParaRPr>
          </a:p>
          <a:p>
            <a:pPr>
              <a:defRPr/>
            </a:pPr>
            <a:r>
              <a:rPr lang="it-IT" sz="1800" dirty="0">
                <a:latin typeface="+mn-lt"/>
                <a:cs typeface="Arial" pitchFamily="34" charset="0"/>
              </a:rPr>
              <a:t>                               </a:t>
            </a:r>
          </a:p>
          <a:p>
            <a:pPr>
              <a:defRPr/>
            </a:pPr>
            <a:r>
              <a:rPr lang="it-IT" sz="1800" dirty="0">
                <a:latin typeface="+mn-lt"/>
                <a:cs typeface="Arial" pitchFamily="34" charset="0"/>
              </a:rPr>
              <a:t>                                    Perdita coordinazione movimenti volontari</a:t>
            </a:r>
          </a:p>
          <a:p>
            <a:pPr>
              <a:defRPr/>
            </a:pPr>
            <a:endParaRPr lang="it-IT" sz="1800" dirty="0">
              <a:latin typeface="+mn-lt"/>
              <a:cs typeface="Arial" pitchFamily="34" charset="0"/>
            </a:endParaRPr>
          </a:p>
          <a:p>
            <a:pPr>
              <a:defRPr/>
            </a:pPr>
            <a:r>
              <a:rPr lang="it-IT" sz="1800" dirty="0">
                <a:latin typeface="+mn-lt"/>
                <a:cs typeface="Arial" pitchFamily="34" charset="0"/>
              </a:rPr>
              <a:t>	         </a:t>
            </a:r>
          </a:p>
          <a:p>
            <a:pPr>
              <a:defRPr/>
            </a:pPr>
            <a:r>
              <a:rPr lang="it-IT" sz="1800" dirty="0">
                <a:latin typeface="+mn-lt"/>
                <a:cs typeface="Arial" pitchFamily="34" charset="0"/>
              </a:rPr>
              <a:t>                                   Movimenti involontari di tutta la muscolatura, </a:t>
            </a:r>
          </a:p>
          <a:p>
            <a:pPr>
              <a:defRPr/>
            </a:pPr>
            <a:r>
              <a:rPr lang="it-IT" sz="1800" dirty="0">
                <a:latin typeface="+mn-lt"/>
                <a:cs typeface="Arial" pitchFamily="34" charset="0"/>
              </a:rPr>
              <a:t>                                   perdita di muscolatura e peso</a:t>
            </a:r>
          </a:p>
          <a:p>
            <a:pPr>
              <a:defRPr/>
            </a:pPr>
            <a:endParaRPr lang="it-IT" sz="1800" dirty="0">
              <a:latin typeface="+mn-lt"/>
            </a:endParaRPr>
          </a:p>
          <a:p>
            <a:pPr>
              <a:defRPr/>
            </a:pPr>
            <a:r>
              <a:rPr lang="it-IT" sz="1800" dirty="0">
                <a:latin typeface="+mn-lt"/>
              </a:rPr>
              <a:t>	</a:t>
            </a:r>
          </a:p>
        </p:txBody>
      </p:sp>
      <p:sp>
        <p:nvSpPr>
          <p:cNvPr id="8" name="Freccia in giù 7"/>
          <p:cNvSpPr/>
          <p:nvPr/>
        </p:nvSpPr>
        <p:spPr>
          <a:xfrm>
            <a:off x="7740650" y="2781300"/>
            <a:ext cx="647700" cy="2881313"/>
          </a:xfrm>
          <a:prstGeom prst="downArrow">
            <a:avLst/>
          </a:prstGeom>
          <a:solidFill>
            <a:srgbClr val="5AC4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8008" name="CasellaDiTesto 8"/>
          <p:cNvSpPr txBox="1">
            <a:spLocks noChangeArrowheads="1"/>
          </p:cNvSpPr>
          <p:nvPr/>
        </p:nvSpPr>
        <p:spPr bwMode="auto">
          <a:xfrm rot="5400000">
            <a:off x="6845300" y="4037013"/>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Calibri" pitchFamily="34" charset="0"/>
              </a:rPr>
              <a:t>Progressione nel tempo</a:t>
            </a:r>
          </a:p>
        </p:txBody>
      </p:sp>
      <p:sp>
        <p:nvSpPr>
          <p:cNvPr id="128009" name="Rettangolo 9"/>
          <p:cNvSpPr>
            <a:spLocks noChangeArrowheads="1"/>
          </p:cNvSpPr>
          <p:nvPr/>
        </p:nvSpPr>
        <p:spPr bwMode="auto">
          <a:xfrm>
            <a:off x="2540000" y="765175"/>
            <a:ext cx="4173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u="sng">
                <a:solidFill>
                  <a:srgbClr val="FF3399"/>
                </a:solidFill>
                <a:latin typeface="Arial" pitchFamily="34" charset="0"/>
                <a:cs typeface="Arial" pitchFamily="34" charset="0"/>
              </a:rPr>
              <a:t>2. PROTEIN GAIN-OF-FUNCTION</a:t>
            </a:r>
            <a:endParaRPr lang="it-IT" altLang="it-IT" sz="2000" u="sng">
              <a:solidFill>
                <a:srgbClr val="FF3399"/>
              </a:solidFill>
              <a:latin typeface="Comic Sans MS" pitchFamily="66"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059113" y="1025525"/>
            <a:ext cx="4249737" cy="719138"/>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it-IT"/>
          </a:p>
        </p:txBody>
      </p:sp>
      <p:sp>
        <p:nvSpPr>
          <p:cNvPr id="5" name="Rettangolo 4"/>
          <p:cNvSpPr/>
          <p:nvPr/>
        </p:nvSpPr>
        <p:spPr>
          <a:xfrm>
            <a:off x="3059113" y="1989138"/>
            <a:ext cx="3384550" cy="719137"/>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it-IT"/>
          </a:p>
        </p:txBody>
      </p:sp>
      <p:sp>
        <p:nvSpPr>
          <p:cNvPr id="6" name="Rettangolo 5"/>
          <p:cNvSpPr/>
          <p:nvPr/>
        </p:nvSpPr>
        <p:spPr>
          <a:xfrm>
            <a:off x="3059113" y="2924175"/>
            <a:ext cx="4826000" cy="865188"/>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it-IT"/>
          </a:p>
        </p:txBody>
      </p:sp>
      <p:sp>
        <p:nvSpPr>
          <p:cNvPr id="129029" name="CasellaDiTesto 1"/>
          <p:cNvSpPr txBox="1">
            <a:spLocks noChangeArrowheads="1"/>
          </p:cNvSpPr>
          <p:nvPr/>
        </p:nvSpPr>
        <p:spPr bwMode="auto">
          <a:xfrm>
            <a:off x="2957513" y="188913"/>
            <a:ext cx="34861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200" b="1">
                <a:latin typeface="Arial" pitchFamily="34" charset="0"/>
                <a:cs typeface="Arial" pitchFamily="34" charset="0"/>
              </a:rPr>
              <a:t>COREA DI HUNTINGTON</a:t>
            </a:r>
          </a:p>
        </p:txBody>
      </p:sp>
      <p:sp>
        <p:nvSpPr>
          <p:cNvPr id="129030" name="Rettangolo 2"/>
          <p:cNvSpPr>
            <a:spLocks noChangeArrowheads="1"/>
          </p:cNvSpPr>
          <p:nvPr/>
        </p:nvSpPr>
        <p:spPr bwMode="auto">
          <a:xfrm>
            <a:off x="468313" y="1241425"/>
            <a:ext cx="86756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a:solidFill>
                  <a:srgbClr val="FF0000"/>
                </a:solidFill>
                <a:latin typeface="Arial" pitchFamily="34" charset="0"/>
                <a:cs typeface="Arial" pitchFamily="34" charset="0"/>
              </a:rPr>
              <a:t>Sintomi  cognitivi          </a:t>
            </a:r>
            <a:r>
              <a:rPr lang="it-IT" altLang="it-IT" sz="1800">
                <a:latin typeface="Arial" pitchFamily="34" charset="0"/>
                <a:cs typeface="Arial" pitchFamily="34" charset="0"/>
              </a:rPr>
              <a:t>Rallentamento capacità intellettive</a:t>
            </a:r>
          </a:p>
          <a:p>
            <a:pPr eaLnBrk="1" hangingPunct="1">
              <a:spcBef>
                <a:spcPct val="0"/>
              </a:spcBef>
              <a:buFontTx/>
              <a:buNone/>
            </a:pPr>
            <a:endParaRPr lang="it-IT" altLang="it-IT" sz="1800">
              <a:latin typeface="Arial" pitchFamily="34" charset="0"/>
              <a:cs typeface="Arial" pitchFamily="34" charset="0"/>
            </a:endParaRPr>
          </a:p>
          <a:p>
            <a:pPr eaLnBrk="1" hangingPunct="1">
              <a:spcBef>
                <a:spcPct val="0"/>
              </a:spcBef>
              <a:buFontTx/>
              <a:buNone/>
            </a:pPr>
            <a:endParaRPr lang="it-IT" altLang="it-IT" sz="1800">
              <a:latin typeface="Arial" pitchFamily="34" charset="0"/>
              <a:cs typeface="Arial" pitchFamily="34" charset="0"/>
            </a:endParaRPr>
          </a:p>
          <a:p>
            <a:pPr eaLnBrk="1" hangingPunct="1">
              <a:spcBef>
                <a:spcPct val="0"/>
              </a:spcBef>
              <a:buFontTx/>
              <a:buNone/>
            </a:pPr>
            <a:r>
              <a:rPr lang="it-IT" altLang="it-IT" sz="1800">
                <a:latin typeface="Arial" pitchFamily="34" charset="0"/>
                <a:cs typeface="Arial" pitchFamily="34" charset="0"/>
              </a:rPr>
              <a:t>			 Deficit cognitivi</a:t>
            </a:r>
          </a:p>
          <a:p>
            <a:pPr eaLnBrk="1" hangingPunct="1">
              <a:spcBef>
                <a:spcPct val="0"/>
              </a:spcBef>
              <a:buFontTx/>
              <a:buNone/>
            </a:pPr>
            <a:r>
              <a:rPr lang="it-IT" altLang="it-IT" sz="1800">
                <a:latin typeface="Arial" pitchFamily="34" charset="0"/>
                <a:cs typeface="Arial" pitchFamily="34" charset="0"/>
              </a:rPr>
              <a:t>                                            Demenza</a:t>
            </a:r>
          </a:p>
          <a:p>
            <a:pPr eaLnBrk="1" hangingPunct="1">
              <a:spcBef>
                <a:spcPct val="0"/>
              </a:spcBef>
              <a:buFontTx/>
              <a:buNone/>
            </a:pPr>
            <a:endParaRPr lang="it-IT" altLang="it-IT" sz="1800">
              <a:latin typeface="Arial" pitchFamily="34" charset="0"/>
              <a:cs typeface="Arial" pitchFamily="34" charset="0"/>
            </a:endParaRPr>
          </a:p>
          <a:p>
            <a:pPr eaLnBrk="1" hangingPunct="1">
              <a:spcBef>
                <a:spcPct val="0"/>
              </a:spcBef>
              <a:buFontTx/>
              <a:buNone/>
            </a:pPr>
            <a:endParaRPr lang="it-IT" altLang="it-IT" sz="1800">
              <a:latin typeface="Arial" pitchFamily="34" charset="0"/>
              <a:cs typeface="Arial" pitchFamily="34" charset="0"/>
            </a:endParaRPr>
          </a:p>
          <a:p>
            <a:pPr eaLnBrk="1" hangingPunct="1">
              <a:spcBef>
                <a:spcPct val="0"/>
              </a:spcBef>
              <a:buFontTx/>
              <a:buNone/>
            </a:pPr>
            <a:r>
              <a:rPr lang="it-IT" altLang="it-IT" sz="1800">
                <a:latin typeface="Arial" pitchFamily="34" charset="0"/>
                <a:cs typeface="Arial" pitchFamily="34" charset="0"/>
              </a:rPr>
              <a:t>                                           Sindromi psichiatriche (maniaco-depressive,                        		              alterazione della personalità)</a:t>
            </a:r>
          </a:p>
          <a:p>
            <a:pPr eaLnBrk="1" hangingPunct="1">
              <a:spcBef>
                <a:spcPct val="0"/>
              </a:spcBef>
              <a:buFontTx/>
              <a:buNone/>
            </a:pPr>
            <a:endParaRPr lang="it-IT" altLang="it-IT" sz="1800">
              <a:latin typeface="Arial" pitchFamily="34" charset="0"/>
              <a:cs typeface="Arial" pitchFamily="34" charset="0"/>
            </a:endParaRPr>
          </a:p>
          <a:p>
            <a:pPr eaLnBrk="1" hangingPunct="1">
              <a:spcBef>
                <a:spcPct val="0"/>
              </a:spcBef>
              <a:buFontTx/>
              <a:buNone/>
            </a:pPr>
            <a:endParaRPr lang="it-IT" altLang="it-IT" sz="1800">
              <a:latin typeface="Arial" pitchFamily="34" charset="0"/>
              <a:cs typeface="Arial" pitchFamily="34" charset="0"/>
            </a:endParaRPr>
          </a:p>
          <a:p>
            <a:pPr eaLnBrk="1" hangingPunct="1">
              <a:spcBef>
                <a:spcPct val="0"/>
              </a:spcBef>
              <a:buFontTx/>
              <a:buNone/>
            </a:pPr>
            <a:r>
              <a:rPr lang="it-IT" altLang="it-IT" sz="1800">
                <a:latin typeface="Arial" pitchFamily="34" charset="0"/>
                <a:cs typeface="Arial" pitchFamily="34" charset="0"/>
              </a:rPr>
              <a:t>Morte dopo circa 15-20 anni dall’insorgenza per complicazioni cardiache e polmonari. Nessuna terapia disponibile</a:t>
            </a:r>
          </a:p>
          <a:p>
            <a:pPr eaLnBrk="1" hangingPunct="1">
              <a:spcBef>
                <a:spcPct val="0"/>
              </a:spcBef>
              <a:buFontTx/>
              <a:buNone/>
            </a:pPr>
            <a:endParaRPr lang="it-IT" altLang="it-IT" sz="1800" b="1">
              <a:solidFill>
                <a:srgbClr val="00B0F0"/>
              </a:solidFill>
              <a:latin typeface="Arial" pitchFamily="34" charset="0"/>
              <a:cs typeface="Arial" pitchFamily="34" charset="0"/>
            </a:endParaRPr>
          </a:p>
          <a:p>
            <a:pPr eaLnBrk="1" hangingPunct="1">
              <a:spcBef>
                <a:spcPct val="0"/>
              </a:spcBef>
              <a:buFontTx/>
              <a:buNone/>
            </a:pPr>
            <a:endParaRPr lang="it-IT" altLang="it-IT" sz="1800" b="1">
              <a:solidFill>
                <a:srgbClr val="00B0F0"/>
              </a:solidFill>
              <a:latin typeface="Arial" pitchFamily="34" charset="0"/>
              <a:cs typeface="Arial" pitchFamily="34" charset="0"/>
            </a:endParaRPr>
          </a:p>
          <a:p>
            <a:pPr eaLnBrk="1" hangingPunct="1">
              <a:spcBef>
                <a:spcPct val="0"/>
              </a:spcBef>
              <a:buFontTx/>
              <a:buNone/>
            </a:pPr>
            <a:r>
              <a:rPr lang="it-IT" altLang="it-IT" sz="1800" b="1">
                <a:solidFill>
                  <a:srgbClr val="00B0F0"/>
                </a:solidFill>
                <a:latin typeface="Arial" pitchFamily="34" charset="0"/>
                <a:cs typeface="Arial" pitchFamily="34" charset="0"/>
              </a:rPr>
              <a:t> </a:t>
            </a:r>
            <a:endParaRPr lang="it-IT" altLang="it-IT" sz="1800">
              <a:latin typeface="Comic Sans MS" pitchFamily="66" charset="0"/>
            </a:endParaRPr>
          </a:p>
        </p:txBody>
      </p:sp>
      <p:sp>
        <p:nvSpPr>
          <p:cNvPr id="8" name="Freccia in giù 7"/>
          <p:cNvSpPr/>
          <p:nvPr/>
        </p:nvSpPr>
        <p:spPr>
          <a:xfrm>
            <a:off x="8027988" y="981075"/>
            <a:ext cx="647700" cy="2879725"/>
          </a:xfrm>
          <a:prstGeom prst="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9032" name="CasellaDiTesto 8"/>
          <p:cNvSpPr txBox="1">
            <a:spLocks noChangeArrowheads="1"/>
          </p:cNvSpPr>
          <p:nvPr/>
        </p:nvSpPr>
        <p:spPr bwMode="auto">
          <a:xfrm rot="5400000">
            <a:off x="7112000" y="2112963"/>
            <a:ext cx="266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Calibri" pitchFamily="34" charset="0"/>
              </a:rPr>
              <a:t>Progressione nel tempo</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2"/>
          <p:cNvSpPr>
            <a:spLocks noChangeArrowheads="1"/>
          </p:cNvSpPr>
          <p:nvPr/>
        </p:nvSpPr>
        <p:spPr bwMode="auto">
          <a:xfrm>
            <a:off x="323850" y="4437063"/>
            <a:ext cx="4535488" cy="2232025"/>
          </a:xfrm>
          <a:prstGeom prst="rect">
            <a:avLst/>
          </a:prstGeom>
          <a:solidFill>
            <a:schemeClr val="bg1"/>
          </a:solidFill>
          <a:ln w="76200" cmpd="tri">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it-IT" altLang="it-IT" sz="2000">
              <a:solidFill>
                <a:srgbClr val="66FF33"/>
              </a:solidFill>
              <a:latin typeface="Comic Sans MS" pitchFamily="66" charset="0"/>
            </a:endParaRPr>
          </a:p>
        </p:txBody>
      </p:sp>
      <p:sp>
        <p:nvSpPr>
          <p:cNvPr id="248836" name="Rectangle 4"/>
          <p:cNvSpPr>
            <a:spLocks noChangeArrowheads="1"/>
          </p:cNvSpPr>
          <p:nvPr/>
        </p:nvSpPr>
        <p:spPr bwMode="auto">
          <a:xfrm>
            <a:off x="457200" y="18891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defRPr/>
            </a:pPr>
            <a:r>
              <a:rPr lang="it-IT" sz="4000" b="1" dirty="0">
                <a:effectLst>
                  <a:outerShdw blurRad="38100" dist="38100" dir="2700000" algn="tl">
                    <a:srgbClr val="C0C0C0"/>
                  </a:outerShdw>
                </a:effectLst>
              </a:rPr>
              <a:t>Fenomeno dell'Anticipazione</a:t>
            </a:r>
          </a:p>
          <a:p>
            <a:pPr marL="342900" indent="-342900">
              <a:defRPr/>
            </a:pPr>
            <a:endParaRPr lang="it-IT" sz="1800" dirty="0">
              <a:solidFill>
                <a:srgbClr val="FF00FF"/>
              </a:solidFill>
            </a:endParaRPr>
          </a:p>
          <a:p>
            <a:pPr marL="342900" indent="-342900">
              <a:buFontTx/>
              <a:buChar char="•"/>
              <a:defRPr/>
            </a:pPr>
            <a:r>
              <a:rPr lang="it-IT" sz="3000" dirty="0"/>
              <a:t>Gravità della malattia aumenta da una generazione alla successiva</a:t>
            </a:r>
          </a:p>
          <a:p>
            <a:pPr marL="342900" indent="-342900">
              <a:buFontTx/>
              <a:buChar char="•"/>
              <a:defRPr/>
            </a:pPr>
            <a:endParaRPr lang="it-IT" sz="3000" dirty="0"/>
          </a:p>
          <a:p>
            <a:pPr marL="342900" indent="-342900">
              <a:buFontTx/>
              <a:buChar char="•"/>
              <a:defRPr/>
            </a:pPr>
            <a:r>
              <a:rPr lang="it-IT" sz="3000" dirty="0"/>
              <a:t>La malattia esordisce prima da una generazione alla successiva</a:t>
            </a:r>
          </a:p>
          <a:p>
            <a:pPr marL="342900" indent="-342900">
              <a:buFontTx/>
              <a:buChar char="•"/>
              <a:defRPr/>
            </a:pPr>
            <a:endParaRPr lang="it-IT" sz="3000" dirty="0"/>
          </a:p>
        </p:txBody>
      </p:sp>
      <p:grpSp>
        <p:nvGrpSpPr>
          <p:cNvPr id="132100" name="Group 5"/>
          <p:cNvGrpSpPr>
            <a:grpSpLocks/>
          </p:cNvGrpSpPr>
          <p:nvPr/>
        </p:nvGrpSpPr>
        <p:grpSpPr bwMode="auto">
          <a:xfrm>
            <a:off x="469900" y="5033963"/>
            <a:ext cx="3543300" cy="1306512"/>
            <a:chOff x="1701" y="3064"/>
            <a:chExt cx="2232" cy="823"/>
          </a:xfrm>
        </p:grpSpPr>
        <p:sp>
          <p:nvSpPr>
            <p:cNvPr id="132102" name="Rectangle 6"/>
            <p:cNvSpPr>
              <a:spLocks noChangeArrowheads="1"/>
            </p:cNvSpPr>
            <p:nvPr/>
          </p:nvSpPr>
          <p:spPr bwMode="auto">
            <a:xfrm>
              <a:off x="2335" y="3064"/>
              <a:ext cx="182" cy="18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32103" name="Rectangle 7"/>
            <p:cNvSpPr>
              <a:spLocks noChangeArrowheads="1"/>
            </p:cNvSpPr>
            <p:nvPr/>
          </p:nvSpPr>
          <p:spPr bwMode="auto">
            <a:xfrm>
              <a:off x="2335" y="3381"/>
              <a:ext cx="182" cy="18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32104" name="Rectangle 8"/>
            <p:cNvSpPr>
              <a:spLocks noChangeArrowheads="1"/>
            </p:cNvSpPr>
            <p:nvPr/>
          </p:nvSpPr>
          <p:spPr bwMode="auto">
            <a:xfrm>
              <a:off x="2880" y="3653"/>
              <a:ext cx="182" cy="18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32105" name="Oval 9"/>
            <p:cNvSpPr>
              <a:spLocks noChangeArrowheads="1"/>
            </p:cNvSpPr>
            <p:nvPr/>
          </p:nvSpPr>
          <p:spPr bwMode="auto">
            <a:xfrm>
              <a:off x="2698" y="3064"/>
              <a:ext cx="181" cy="18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32106" name="Oval 10"/>
            <p:cNvSpPr>
              <a:spLocks noChangeArrowheads="1"/>
            </p:cNvSpPr>
            <p:nvPr/>
          </p:nvSpPr>
          <p:spPr bwMode="auto">
            <a:xfrm>
              <a:off x="2698" y="3381"/>
              <a:ext cx="181" cy="18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32107" name="Rectangle 11"/>
            <p:cNvSpPr>
              <a:spLocks noChangeArrowheads="1"/>
            </p:cNvSpPr>
            <p:nvPr/>
          </p:nvSpPr>
          <p:spPr bwMode="auto">
            <a:xfrm>
              <a:off x="3061" y="3381"/>
              <a:ext cx="182" cy="18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32108" name="Line 12"/>
            <p:cNvSpPr>
              <a:spLocks noChangeShapeType="1"/>
            </p:cNvSpPr>
            <p:nvPr/>
          </p:nvSpPr>
          <p:spPr bwMode="auto">
            <a:xfrm>
              <a:off x="2517" y="3154"/>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9" name="Line 13"/>
            <p:cNvSpPr>
              <a:spLocks noChangeShapeType="1"/>
            </p:cNvSpPr>
            <p:nvPr/>
          </p:nvSpPr>
          <p:spPr bwMode="auto">
            <a:xfrm>
              <a:off x="2880" y="3472"/>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0" name="Line 14"/>
            <p:cNvSpPr>
              <a:spLocks noChangeShapeType="1"/>
            </p:cNvSpPr>
            <p:nvPr/>
          </p:nvSpPr>
          <p:spPr bwMode="auto">
            <a:xfrm>
              <a:off x="2607" y="3154"/>
              <a:ext cx="0" cy="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1" name="Line 15"/>
            <p:cNvSpPr>
              <a:spLocks noChangeShapeType="1"/>
            </p:cNvSpPr>
            <p:nvPr/>
          </p:nvSpPr>
          <p:spPr bwMode="auto">
            <a:xfrm>
              <a:off x="2971" y="3472"/>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2" name="Line 16"/>
            <p:cNvSpPr>
              <a:spLocks noChangeShapeType="1"/>
            </p:cNvSpPr>
            <p:nvPr/>
          </p:nvSpPr>
          <p:spPr bwMode="auto">
            <a:xfrm>
              <a:off x="2426" y="3291"/>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3" name="Line 17"/>
            <p:cNvSpPr>
              <a:spLocks noChangeShapeType="1"/>
            </p:cNvSpPr>
            <p:nvPr/>
          </p:nvSpPr>
          <p:spPr bwMode="auto">
            <a:xfrm>
              <a:off x="2426" y="3291"/>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4" name="Line 18"/>
            <p:cNvSpPr>
              <a:spLocks noChangeShapeType="1"/>
            </p:cNvSpPr>
            <p:nvPr/>
          </p:nvSpPr>
          <p:spPr bwMode="auto">
            <a:xfrm>
              <a:off x="2789" y="3291"/>
              <a:ext cx="0" cy="9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15" name="Text Box 19"/>
            <p:cNvSpPr txBox="1">
              <a:spLocks noChangeArrowheads="1"/>
            </p:cNvSpPr>
            <p:nvPr/>
          </p:nvSpPr>
          <p:spPr bwMode="auto">
            <a:xfrm>
              <a:off x="1701" y="3067"/>
              <a:ext cx="5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Comic Sans MS" pitchFamily="66" charset="0"/>
                </a:rPr>
                <a:t>50 anni</a:t>
              </a:r>
            </a:p>
          </p:txBody>
        </p:sp>
        <p:sp>
          <p:nvSpPr>
            <p:cNvPr id="132116" name="Text Box 20"/>
            <p:cNvSpPr txBox="1">
              <a:spLocks noChangeArrowheads="1"/>
            </p:cNvSpPr>
            <p:nvPr/>
          </p:nvSpPr>
          <p:spPr bwMode="auto">
            <a:xfrm>
              <a:off x="3334" y="3339"/>
              <a:ext cx="5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Comic Sans MS" pitchFamily="66" charset="0"/>
                </a:rPr>
                <a:t>30 anni</a:t>
              </a:r>
            </a:p>
          </p:txBody>
        </p:sp>
        <p:sp>
          <p:nvSpPr>
            <p:cNvPr id="132117" name="Text Box 21"/>
            <p:cNvSpPr txBox="1">
              <a:spLocks noChangeArrowheads="1"/>
            </p:cNvSpPr>
            <p:nvPr/>
          </p:nvSpPr>
          <p:spPr bwMode="auto">
            <a:xfrm>
              <a:off x="3153" y="3656"/>
              <a:ext cx="5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Comic Sans MS" pitchFamily="66" charset="0"/>
                </a:rPr>
                <a:t>10 anni</a:t>
              </a:r>
            </a:p>
          </p:txBody>
        </p:sp>
      </p:grpSp>
      <p:graphicFrame>
        <p:nvGraphicFramePr>
          <p:cNvPr id="132101" name="Oggetto 1"/>
          <p:cNvGraphicFramePr>
            <a:graphicFrameLocks noChangeAspect="1"/>
          </p:cNvGraphicFramePr>
          <p:nvPr/>
        </p:nvGraphicFramePr>
        <p:xfrm>
          <a:off x="6088063" y="3381375"/>
          <a:ext cx="2876550" cy="3355975"/>
        </p:xfrm>
        <a:graphic>
          <a:graphicData uri="http://schemas.openxmlformats.org/presentationml/2006/ole">
            <mc:AlternateContent xmlns:mc="http://schemas.openxmlformats.org/markup-compatibility/2006">
              <mc:Choice xmlns:v="urn:schemas-microsoft-com:vml" Requires="v">
                <p:oleObj spid="_x0000_s132143" name="Grafico" r:id="rId3" imgW="3638702" imgH="4238549" progId="Excel.Chart.8">
                  <p:embed/>
                </p:oleObj>
              </mc:Choice>
              <mc:Fallback>
                <p:oleObj name="Grafico" r:id="rId3" imgW="3638702" imgH="4238549" progId="Excel.Chart.8">
                  <p:embed/>
                  <p:pic>
                    <p:nvPicPr>
                      <p:cNvPr id="0" name="Ogget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063" y="3381375"/>
                        <a:ext cx="287655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544638"/>
            <a:ext cx="5757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a:defRPr/>
            </a:pPr>
            <a:r>
              <a:rPr lang="en-US" sz="3200" dirty="0">
                <a:latin typeface="Comic Sans MS" charset="0"/>
                <a:ea typeface="ＭＳ Ｐゴシック" charset="0"/>
              </a:rPr>
              <a:t>1) </a:t>
            </a:r>
            <a:r>
              <a:rPr lang="en-US" sz="3200" dirty="0" err="1">
                <a:latin typeface="Comic Sans MS" charset="0"/>
                <a:ea typeface="ＭＳ Ｐゴシック" charset="0"/>
              </a:rPr>
              <a:t>Allestimento</a:t>
            </a:r>
            <a:r>
              <a:rPr lang="en-US" sz="3200" dirty="0">
                <a:latin typeface="Comic Sans MS" charset="0"/>
                <a:ea typeface="ＭＳ Ｐゴシック" charset="0"/>
              </a:rPr>
              <a:t> </a:t>
            </a:r>
            <a:r>
              <a:rPr lang="en-US" sz="3200" dirty="0" err="1">
                <a:latin typeface="Comic Sans MS" charset="0"/>
                <a:ea typeface="ＭＳ Ｐゴシック" charset="0"/>
              </a:rPr>
              <a:t>della</a:t>
            </a:r>
            <a:r>
              <a:rPr lang="en-US" sz="3200" dirty="0">
                <a:latin typeface="Comic Sans MS" charset="0"/>
                <a:ea typeface="ＭＳ Ｐゴシック" charset="0"/>
              </a:rPr>
              <a:t> </a:t>
            </a:r>
            <a:r>
              <a:rPr lang="en-US" sz="3200" dirty="0" err="1">
                <a:latin typeface="Comic Sans MS" charset="0"/>
                <a:ea typeface="ＭＳ Ｐゴシック" charset="0"/>
              </a:rPr>
              <a:t>coltura</a:t>
            </a:r>
            <a:r>
              <a:rPr lang="en-US" sz="3200" dirty="0">
                <a:latin typeface="Comic Sans MS" charset="0"/>
                <a:ea typeface="ＭＳ Ｐゴシック" charset="0"/>
              </a:rPr>
              <a:t>  </a:t>
            </a:r>
          </a:p>
        </p:txBody>
      </p:sp>
      <p:sp>
        <p:nvSpPr>
          <p:cNvPr id="5" name="Rectangle 3"/>
          <p:cNvSpPr>
            <a:spLocks noChangeArrowheads="1"/>
          </p:cNvSpPr>
          <p:nvPr/>
        </p:nvSpPr>
        <p:spPr bwMode="auto">
          <a:xfrm>
            <a:off x="152400" y="2638425"/>
            <a:ext cx="52085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a:defRPr/>
            </a:pPr>
            <a:r>
              <a:rPr lang="en-US" sz="3200" dirty="0">
                <a:latin typeface="Comic Sans MS" charset="0"/>
                <a:ea typeface="ＭＳ Ｐゴシック" charset="0"/>
              </a:rPr>
              <a:t>2) </a:t>
            </a:r>
            <a:r>
              <a:rPr lang="en-US" sz="3200" dirty="0" err="1">
                <a:latin typeface="Comic Sans MS" charset="0"/>
                <a:ea typeface="ＭＳ Ｐゴシック" charset="0"/>
              </a:rPr>
              <a:t>Preparazione</a:t>
            </a:r>
            <a:r>
              <a:rPr lang="en-US" sz="3200" dirty="0">
                <a:latin typeface="Comic Sans MS" charset="0"/>
                <a:ea typeface="ＭＳ Ｐゴシック" charset="0"/>
              </a:rPr>
              <a:t> </a:t>
            </a:r>
            <a:r>
              <a:rPr lang="en-US" sz="3200" dirty="0" err="1">
                <a:latin typeface="Comic Sans MS" charset="0"/>
                <a:ea typeface="ＭＳ Ｐゴシック" charset="0"/>
              </a:rPr>
              <a:t>dei</a:t>
            </a:r>
            <a:r>
              <a:rPr lang="en-US" sz="3200" dirty="0">
                <a:latin typeface="Comic Sans MS" charset="0"/>
                <a:ea typeface="ＭＳ Ｐゴシック" charset="0"/>
              </a:rPr>
              <a:t> </a:t>
            </a:r>
            <a:r>
              <a:rPr lang="en-US" sz="3200" dirty="0" err="1">
                <a:latin typeface="Comic Sans MS" charset="0"/>
                <a:ea typeface="ＭＳ Ｐゴシック" charset="0"/>
              </a:rPr>
              <a:t>vetrini</a:t>
            </a:r>
            <a:endParaRPr lang="en-US" sz="3200" dirty="0">
              <a:latin typeface="Comic Sans MS" charset="0"/>
              <a:ea typeface="ＭＳ Ｐゴシック" charset="0"/>
            </a:endParaRPr>
          </a:p>
        </p:txBody>
      </p:sp>
      <p:sp>
        <p:nvSpPr>
          <p:cNvPr id="6" name="Rectangle 4"/>
          <p:cNvSpPr>
            <a:spLocks noChangeArrowheads="1"/>
          </p:cNvSpPr>
          <p:nvPr/>
        </p:nvSpPr>
        <p:spPr bwMode="auto">
          <a:xfrm>
            <a:off x="152400" y="3748088"/>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defRPr/>
            </a:pPr>
            <a:r>
              <a:rPr lang="en-US" sz="3200">
                <a:latin typeface="Comic Sans MS" charset="0"/>
                <a:ea typeface="ＭＳ Ｐゴシック" charset="0"/>
              </a:rPr>
              <a:t>3) Colorazione del preparato con colorazioni differenziali di routine</a:t>
            </a:r>
          </a:p>
        </p:txBody>
      </p:sp>
      <p:sp>
        <p:nvSpPr>
          <p:cNvPr id="7" name="Rectangle 5"/>
          <p:cNvSpPr>
            <a:spLocks noChangeArrowheads="1"/>
          </p:cNvSpPr>
          <p:nvPr/>
        </p:nvSpPr>
        <p:spPr bwMode="auto">
          <a:xfrm>
            <a:off x="152400" y="5314950"/>
            <a:ext cx="8763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defRPr/>
            </a:pPr>
            <a:r>
              <a:rPr lang="en-US" sz="3200">
                <a:latin typeface="Comic Sans MS" charset="0"/>
                <a:ea typeface="ＭＳ Ｐゴシック" charset="0"/>
              </a:rPr>
              <a:t>4) Osservazione al microscopio, selezione delle metafasi e acquisizione delle immagini</a:t>
            </a:r>
          </a:p>
        </p:txBody>
      </p:sp>
      <p:sp>
        <p:nvSpPr>
          <p:cNvPr id="13318" name="Rectangle 6"/>
          <p:cNvSpPr>
            <a:spLocks noGrp="1" noChangeArrowheads="1"/>
          </p:cNvSpPr>
          <p:nvPr>
            <p:ph type="title" idx="4294967295"/>
          </p:nvPr>
        </p:nvSpPr>
        <p:spPr>
          <a:xfrm>
            <a:off x="1258888" y="188913"/>
            <a:ext cx="6049962" cy="1139825"/>
          </a:xfrm>
          <a:solidFill>
            <a:srgbClr val="FFFFFF"/>
          </a:solidFill>
          <a:ln>
            <a:solidFill>
              <a:srgbClr val="000000"/>
            </a:solidFill>
            <a:miter lim="800000"/>
            <a:headEnd/>
            <a:tailEnd/>
          </a:ln>
        </p:spPr>
        <p:txBody>
          <a:bodyPr/>
          <a:lstStyle/>
          <a:p>
            <a:pPr eaLnBrk="1" hangingPunct="1">
              <a:lnSpc>
                <a:spcPct val="150000"/>
              </a:lnSpc>
            </a:pPr>
            <a:r>
              <a:rPr lang="en-US" altLang="it-IT" sz="2800" smtClean="0">
                <a:solidFill>
                  <a:srgbClr val="FF0B02"/>
                </a:solidFill>
                <a:latin typeface="Comic Sans MS" pitchFamily="66" charset="0"/>
              </a:rPr>
              <a:t>Analisi dei cromosomi: </a:t>
            </a:r>
            <a:br>
              <a:rPr lang="en-US" altLang="it-IT" sz="2800" smtClean="0">
                <a:solidFill>
                  <a:srgbClr val="FF0B02"/>
                </a:solidFill>
                <a:latin typeface="Comic Sans MS" pitchFamily="66" charset="0"/>
              </a:rPr>
            </a:br>
            <a:r>
              <a:rPr lang="en-US" altLang="it-IT" sz="2800" smtClean="0">
                <a:solidFill>
                  <a:srgbClr val="FF0B02"/>
                </a:solidFill>
                <a:latin typeface="Comic Sans MS" pitchFamily="66" charset="0"/>
              </a:rPr>
              <a:t>CARIOTIPO</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5" name="Text Box 105"/>
          <p:cNvSpPr txBox="1">
            <a:spLocks noChangeArrowheads="1"/>
          </p:cNvSpPr>
          <p:nvPr/>
        </p:nvSpPr>
        <p:spPr bwMode="auto">
          <a:xfrm>
            <a:off x="381000" y="2185988"/>
            <a:ext cx="8382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b="1">
                <a:solidFill>
                  <a:srgbClr val="000066"/>
                </a:solidFill>
              </a:rPr>
              <a:t>Talvolta l’analisi di un pedigree può essere complicata da situazioni anomale che portano a una interpretazione sbagliata della  modalità di trasmissione.</a:t>
            </a:r>
            <a:endParaRPr lang="it-IT" altLang="it-IT" sz="1800" b="1">
              <a:solidFill>
                <a:srgbClr val="000066"/>
              </a:solidFill>
              <a:sym typeface="Symbol" panose="05050102010706020507" pitchFamily="18" charset="2"/>
            </a:endParaRPr>
          </a:p>
        </p:txBody>
      </p:sp>
      <p:sp>
        <p:nvSpPr>
          <p:cNvPr id="640003" name="Text Box 106"/>
          <p:cNvSpPr txBox="1">
            <a:spLocks noChangeArrowheads="1"/>
          </p:cNvSpPr>
          <p:nvPr/>
        </p:nvSpPr>
        <p:spPr bwMode="auto">
          <a:xfrm>
            <a:off x="1857375" y="304800"/>
            <a:ext cx="54625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a:spcBef>
                <a:spcPts val="500"/>
              </a:spcBef>
              <a:spcAft>
                <a:spcPts val="500"/>
              </a:spcAft>
            </a:pPr>
            <a:r>
              <a:rPr lang="it-IT" altLang="it-IT" b="1">
                <a:solidFill>
                  <a:srgbClr val="000066"/>
                </a:solidFill>
              </a:rPr>
              <a:t>Complicazioni nell’analisi di pedigree</a:t>
            </a:r>
          </a:p>
        </p:txBody>
      </p:sp>
      <p:sp>
        <p:nvSpPr>
          <p:cNvPr id="640004" name="AutoShape 107"/>
          <p:cNvSpPr>
            <a:spLocks noChangeArrowheads="1"/>
          </p:cNvSpPr>
          <p:nvPr/>
        </p:nvSpPr>
        <p:spPr bwMode="auto">
          <a:xfrm rot="10800000">
            <a:off x="381000" y="762000"/>
            <a:ext cx="8382000" cy="82550"/>
          </a:xfrm>
          <a:prstGeom prst="triangle">
            <a:avLst>
              <a:gd name="adj" fmla="val 50264"/>
            </a:avLst>
          </a:prstGeom>
          <a:solidFill>
            <a:srgbClr val="CC0000"/>
          </a:solidFill>
          <a:ln w="3175">
            <a:solidFill>
              <a:srgbClr val="CC0000"/>
            </a:solidFill>
            <a:miter lim="800000"/>
            <a:headEnd/>
            <a:tailEnd/>
          </a:ln>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endParaRPr lang="it-IT" altLang="it-IT" sz="1800">
              <a:latin typeface="Arial" panose="020B0604020202020204" pitchFamily="34" charset="0"/>
            </a:endParaRPr>
          </a:p>
        </p:txBody>
      </p:sp>
      <p:sp>
        <p:nvSpPr>
          <p:cNvPr id="640005" name="Rectangle 108"/>
          <p:cNvSpPr>
            <a:spLocks noGrp="1" noChangeArrowheads="1"/>
          </p:cNvSpPr>
          <p:nvPr>
            <p:ph type="title" idx="4294967295"/>
          </p:nvPr>
        </p:nvSpPr>
        <p:spPr>
          <a:xfrm>
            <a:off x="381000" y="6400800"/>
            <a:ext cx="3441700" cy="228600"/>
          </a:xfrm>
        </p:spPr>
        <p:txBody>
          <a:bodyPr anchor="t"/>
          <a:lstStyle/>
          <a:p>
            <a:pPr algn="l" eaLnBrk="1" hangingPunct="1"/>
            <a:r>
              <a:rPr lang="it-IT" altLang="it-IT" sz="1000" b="1" smtClean="0">
                <a:solidFill>
                  <a:srgbClr val="000066"/>
                </a:solidFill>
                <a:latin typeface="Comic Sans MS" panose="030F0702030302020204" pitchFamily="66" charset="0"/>
              </a:rPr>
              <a:t>Complicazioni nell’analisi di pedigree</a:t>
            </a:r>
          </a:p>
        </p:txBody>
      </p:sp>
      <p:sp>
        <p:nvSpPr>
          <p:cNvPr id="640006" name="Line 110"/>
          <p:cNvSpPr>
            <a:spLocks noChangeShapeType="1"/>
          </p:cNvSpPr>
          <p:nvPr/>
        </p:nvSpPr>
        <p:spPr bwMode="auto">
          <a:xfrm>
            <a:off x="381000" y="6400800"/>
            <a:ext cx="8382000"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956" name="Text Box 116"/>
          <p:cNvSpPr txBox="1">
            <a:spLocks noChangeArrowheads="1"/>
          </p:cNvSpPr>
          <p:nvPr/>
        </p:nvSpPr>
        <p:spPr bwMode="auto">
          <a:xfrm>
            <a:off x="381000" y="3570288"/>
            <a:ext cx="838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b="1">
                <a:solidFill>
                  <a:srgbClr val="000066"/>
                </a:solidFill>
              </a:rPr>
              <a:t>Tra le più importanti cause fuorvianti vi sono:</a:t>
            </a:r>
            <a:endParaRPr lang="it-IT" altLang="it-IT" sz="1800" b="1">
              <a:solidFill>
                <a:srgbClr val="000066"/>
              </a:solidFill>
              <a:sym typeface="Symbol" panose="05050102010706020507" pitchFamily="18" charset="2"/>
            </a:endParaRPr>
          </a:p>
        </p:txBody>
      </p:sp>
    </p:spTree>
    <p:extLst>
      <p:ext uri="{BB962C8B-B14F-4D97-AF65-F5344CB8AC3E}">
        <p14:creationId xmlns:p14="http://schemas.microsoft.com/office/powerpoint/2010/main" val="1983042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945"/>
                                        </p:tgtEl>
                                        <p:attrNameLst>
                                          <p:attrName>style.visibility</p:attrName>
                                        </p:attrNameLst>
                                      </p:cBhvr>
                                      <p:to>
                                        <p:strVal val="visible"/>
                                      </p:to>
                                    </p:set>
                                    <p:animEffect transition="in" filter="wipe(left)">
                                      <p:cBhvr>
                                        <p:cTn id="7" dur="500"/>
                                        <p:tgtEl>
                                          <p:spTgt spid="359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956"/>
                                        </p:tgtEl>
                                        <p:attrNameLst>
                                          <p:attrName>style.visibility</p:attrName>
                                        </p:attrNameLst>
                                      </p:cBhvr>
                                      <p:to>
                                        <p:strVal val="visible"/>
                                      </p:to>
                                    </p:set>
                                    <p:animEffect transition="in" filter="wipe(left)">
                                      <p:cBhvr>
                                        <p:cTn id="12" dur="500"/>
                                        <p:tgtEl>
                                          <p:spTgt spid="3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 grpId="0" autoUpdateAnimBg="0"/>
      <p:bldP spid="35956"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85090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u="sng">
                <a:solidFill>
                  <a:srgbClr val="000066"/>
                </a:solidFill>
              </a:rPr>
              <a:t>Mutazione </a:t>
            </a:r>
            <a:r>
              <a:rPr lang="it-IT" altLang="it-IT" sz="1800" i="1" u="sng">
                <a:solidFill>
                  <a:srgbClr val="000066"/>
                </a:solidFill>
              </a:rPr>
              <a:t>de novo</a:t>
            </a:r>
            <a:r>
              <a:rPr lang="it-IT" altLang="it-IT" sz="1800">
                <a:solidFill>
                  <a:srgbClr val="000066"/>
                </a:solidFill>
              </a:rPr>
              <a:t> </a:t>
            </a:r>
            <a:r>
              <a:rPr lang="it-IT" altLang="it-IT" sz="1800">
                <a:solidFill>
                  <a:srgbClr val="000066"/>
                </a:solidFill>
                <a:sym typeface="Symbol" panose="05050102010706020507" pitchFamily="18" charset="2"/>
              </a:rPr>
              <a:t> Se un soggetto è affetto da una malattia ereditaria autosomica dominante a causa di una nuova mutazione (</a:t>
            </a:r>
            <a:r>
              <a:rPr lang="it-IT" altLang="it-IT" sz="1800" i="1">
                <a:solidFill>
                  <a:srgbClr val="000066"/>
                </a:solidFill>
                <a:sym typeface="Symbol" panose="05050102010706020507" pitchFamily="18" charset="2"/>
              </a:rPr>
              <a:t>de novo</a:t>
            </a:r>
            <a:r>
              <a:rPr lang="it-IT" altLang="it-IT" sz="1800">
                <a:solidFill>
                  <a:srgbClr val="000066"/>
                </a:solidFill>
                <a:sym typeface="Symbol" panose="05050102010706020507" pitchFamily="18" charset="2"/>
              </a:rPr>
              <a:t>), non presenterà come di regola un genitore affetto.</a:t>
            </a:r>
          </a:p>
        </p:txBody>
      </p:sp>
      <p:sp>
        <p:nvSpPr>
          <p:cNvPr id="641027" name="Text Box 3"/>
          <p:cNvSpPr txBox="1">
            <a:spLocks noChangeArrowheads="1"/>
          </p:cNvSpPr>
          <p:nvPr/>
        </p:nvSpPr>
        <p:spPr bwMode="auto">
          <a:xfrm>
            <a:off x="1857375" y="304800"/>
            <a:ext cx="54625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a:spcBef>
                <a:spcPts val="500"/>
              </a:spcBef>
              <a:spcAft>
                <a:spcPts val="500"/>
              </a:spcAft>
            </a:pPr>
            <a:r>
              <a:rPr lang="it-IT" altLang="it-IT" b="1">
                <a:solidFill>
                  <a:srgbClr val="000066"/>
                </a:solidFill>
              </a:rPr>
              <a:t>Complicazioni nell’analisi di pedigree</a:t>
            </a:r>
          </a:p>
        </p:txBody>
      </p:sp>
      <p:sp>
        <p:nvSpPr>
          <p:cNvPr id="641028" name="AutoShape 4"/>
          <p:cNvSpPr>
            <a:spLocks noChangeArrowheads="1"/>
          </p:cNvSpPr>
          <p:nvPr/>
        </p:nvSpPr>
        <p:spPr bwMode="auto">
          <a:xfrm rot="10800000">
            <a:off x="381000" y="762000"/>
            <a:ext cx="8382000" cy="82550"/>
          </a:xfrm>
          <a:prstGeom prst="triangle">
            <a:avLst>
              <a:gd name="adj" fmla="val 50264"/>
            </a:avLst>
          </a:prstGeom>
          <a:solidFill>
            <a:srgbClr val="CC0000"/>
          </a:solidFill>
          <a:ln w="3175">
            <a:solidFill>
              <a:srgbClr val="CC0000"/>
            </a:solidFill>
            <a:miter lim="800000"/>
            <a:headEnd/>
            <a:tailEnd/>
          </a:ln>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endParaRPr lang="it-IT" altLang="it-IT" sz="1800">
              <a:latin typeface="Arial" panose="020B0604020202020204" pitchFamily="34" charset="0"/>
            </a:endParaRPr>
          </a:p>
        </p:txBody>
      </p:sp>
      <p:sp>
        <p:nvSpPr>
          <p:cNvPr id="641029" name="Rectangle 5"/>
          <p:cNvSpPr>
            <a:spLocks noGrp="1" noChangeArrowheads="1"/>
          </p:cNvSpPr>
          <p:nvPr>
            <p:ph type="title" idx="4294967295"/>
          </p:nvPr>
        </p:nvSpPr>
        <p:spPr>
          <a:xfrm>
            <a:off x="381000" y="6400800"/>
            <a:ext cx="3441700" cy="228600"/>
          </a:xfrm>
        </p:spPr>
        <p:txBody>
          <a:bodyPr anchor="t"/>
          <a:lstStyle/>
          <a:p>
            <a:pPr algn="l" eaLnBrk="1" hangingPunct="1"/>
            <a:r>
              <a:rPr lang="it-IT" altLang="it-IT" sz="1000" b="1" smtClean="0">
                <a:solidFill>
                  <a:srgbClr val="000066"/>
                </a:solidFill>
                <a:latin typeface="Comic Sans MS" panose="030F0702030302020204" pitchFamily="66" charset="0"/>
              </a:rPr>
              <a:t>Complicazioni nell’analisi di pedigree</a:t>
            </a:r>
          </a:p>
        </p:txBody>
      </p:sp>
      <p:sp>
        <p:nvSpPr>
          <p:cNvPr id="641031" name="Line 7"/>
          <p:cNvSpPr>
            <a:spLocks noChangeShapeType="1"/>
          </p:cNvSpPr>
          <p:nvPr/>
        </p:nvSpPr>
        <p:spPr bwMode="auto">
          <a:xfrm>
            <a:off x="381000" y="6400800"/>
            <a:ext cx="8382000"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6872" name="Text Box 8"/>
          <p:cNvSpPr txBox="1">
            <a:spLocks noChangeArrowheads="1"/>
          </p:cNvSpPr>
          <p:nvPr/>
        </p:nvSpPr>
        <p:spPr bwMode="auto">
          <a:xfrm>
            <a:off x="381000" y="1781175"/>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u="sng">
                <a:solidFill>
                  <a:srgbClr val="000066"/>
                </a:solidFill>
              </a:rPr>
              <a:t>Penetranza incompleta</a:t>
            </a:r>
            <a:r>
              <a:rPr lang="it-IT" altLang="it-IT" sz="1800">
                <a:solidFill>
                  <a:srgbClr val="000066"/>
                </a:solidFill>
              </a:rPr>
              <a:t> </a:t>
            </a:r>
            <a:r>
              <a:rPr lang="it-IT" altLang="it-IT" sz="1800">
                <a:solidFill>
                  <a:srgbClr val="000066"/>
                </a:solidFill>
                <a:sym typeface="Symbol" panose="05050102010706020507" pitchFamily="18" charset="2"/>
              </a:rPr>
              <a:t> Alcune malattie ereditarie autosomiche dominanti non si manifestano nel 100% dei soggetti portatori, presentando di conseguenza degli occasionali salti di generazione.</a:t>
            </a:r>
          </a:p>
        </p:txBody>
      </p:sp>
      <p:sp>
        <p:nvSpPr>
          <p:cNvPr id="36873" name="Text Box 9"/>
          <p:cNvSpPr txBox="1">
            <a:spLocks noChangeArrowheads="1"/>
          </p:cNvSpPr>
          <p:nvPr/>
        </p:nvSpPr>
        <p:spPr bwMode="auto">
          <a:xfrm>
            <a:off x="381000" y="271145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u="sng">
                <a:solidFill>
                  <a:srgbClr val="000066"/>
                </a:solidFill>
              </a:rPr>
              <a:t>Esordio tardivo</a:t>
            </a:r>
            <a:r>
              <a:rPr lang="it-IT" altLang="it-IT" sz="1800">
                <a:solidFill>
                  <a:srgbClr val="000066"/>
                </a:solidFill>
              </a:rPr>
              <a:t> </a:t>
            </a:r>
            <a:r>
              <a:rPr lang="it-IT" altLang="it-IT" sz="1800">
                <a:solidFill>
                  <a:srgbClr val="000066"/>
                </a:solidFill>
                <a:sym typeface="Symbol" panose="05050102010706020507" pitchFamily="18" charset="2"/>
              </a:rPr>
              <a:t> Alcune malattie ereditarie si manifestano in età adulta o anche durante l’invecchiamento. In questo caso si deve tenere conto del rischio residuo di ammalarsi che dipende dal tipo di patologia.</a:t>
            </a:r>
          </a:p>
        </p:txBody>
      </p:sp>
      <p:sp>
        <p:nvSpPr>
          <p:cNvPr id="36874" name="Text Box 10"/>
          <p:cNvSpPr txBox="1">
            <a:spLocks noChangeArrowheads="1"/>
          </p:cNvSpPr>
          <p:nvPr/>
        </p:nvSpPr>
        <p:spPr bwMode="auto">
          <a:xfrm>
            <a:off x="381000" y="3643313"/>
            <a:ext cx="8382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u="sng">
                <a:solidFill>
                  <a:srgbClr val="000066"/>
                </a:solidFill>
              </a:rPr>
              <a:t>Espressività variabile</a:t>
            </a:r>
            <a:r>
              <a:rPr lang="it-IT" altLang="it-IT" sz="1800">
                <a:solidFill>
                  <a:srgbClr val="000066"/>
                </a:solidFill>
              </a:rPr>
              <a:t> </a:t>
            </a:r>
            <a:r>
              <a:rPr lang="it-IT" altLang="it-IT" sz="1800">
                <a:solidFill>
                  <a:srgbClr val="000066"/>
                </a:solidFill>
                <a:sym typeface="Symbol" panose="05050102010706020507" pitchFamily="18" charset="2"/>
              </a:rPr>
              <a:t> La medesima mutazione può determinare quadri clinici diversi in quanto l’espressione di un carattere dipende non solo dal gene in questione, ma anche dal contesto genetico, da quello ambientale e non ultimo dal caso.</a:t>
            </a:r>
          </a:p>
        </p:txBody>
      </p:sp>
      <p:sp>
        <p:nvSpPr>
          <p:cNvPr id="36875" name="Text Box 11"/>
          <p:cNvSpPr txBox="1">
            <a:spLocks noChangeArrowheads="1"/>
          </p:cNvSpPr>
          <p:nvPr/>
        </p:nvSpPr>
        <p:spPr bwMode="auto">
          <a:xfrm>
            <a:off x="381000" y="4848225"/>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u="sng">
                <a:solidFill>
                  <a:srgbClr val="000066"/>
                </a:solidFill>
              </a:rPr>
              <a:t>Fenocopie</a:t>
            </a:r>
            <a:r>
              <a:rPr lang="it-IT" altLang="it-IT" sz="1800">
                <a:solidFill>
                  <a:srgbClr val="000066"/>
                </a:solidFill>
              </a:rPr>
              <a:t> </a:t>
            </a:r>
            <a:r>
              <a:rPr lang="it-IT" altLang="it-IT" sz="1800">
                <a:solidFill>
                  <a:srgbClr val="000066"/>
                </a:solidFill>
                <a:sym typeface="Symbol" panose="05050102010706020507" pitchFamily="18" charset="2"/>
              </a:rPr>
              <a:t> Presenza di sintomatologia caratteristica di una mutazione in assenza del difetto molecolare. </a:t>
            </a:r>
          </a:p>
        </p:txBody>
      </p:sp>
      <p:sp>
        <p:nvSpPr>
          <p:cNvPr id="36876" name="Text Box 12"/>
          <p:cNvSpPr txBox="1">
            <a:spLocks noChangeArrowheads="1"/>
          </p:cNvSpPr>
          <p:nvPr/>
        </p:nvSpPr>
        <p:spPr bwMode="auto">
          <a:xfrm>
            <a:off x="381000" y="5505450"/>
            <a:ext cx="838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just" eaLnBrk="1" hangingPunct="1"/>
            <a:r>
              <a:rPr lang="it-IT" altLang="it-IT" sz="1800" u="sng">
                <a:solidFill>
                  <a:srgbClr val="000066"/>
                </a:solidFill>
              </a:rPr>
              <a:t>Alterazione del rapporto maschi/femmine affetti</a:t>
            </a:r>
            <a:r>
              <a:rPr lang="it-IT" altLang="it-IT" sz="1800">
                <a:solidFill>
                  <a:srgbClr val="000066"/>
                </a:solidFill>
              </a:rPr>
              <a:t> </a:t>
            </a:r>
            <a:r>
              <a:rPr lang="it-IT" altLang="it-IT" sz="1800">
                <a:solidFill>
                  <a:srgbClr val="000066"/>
                </a:solidFill>
                <a:sym typeface="Symbol" panose="05050102010706020507" pitchFamily="18" charset="2"/>
              </a:rPr>
              <a:t> La malattia potrebbe essere letale nei maschi emizigoti che non giungono alla nascita, ma compatibile con la vita nelle femmine eterozigoti. </a:t>
            </a:r>
          </a:p>
        </p:txBody>
      </p:sp>
    </p:spTree>
    <p:extLst>
      <p:ext uri="{BB962C8B-B14F-4D97-AF65-F5344CB8AC3E}">
        <p14:creationId xmlns:p14="http://schemas.microsoft.com/office/powerpoint/2010/main" val="3165485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wipe(left)">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872"/>
                                        </p:tgtEl>
                                        <p:attrNameLst>
                                          <p:attrName>style.visibility</p:attrName>
                                        </p:attrNameLst>
                                      </p:cBhvr>
                                      <p:to>
                                        <p:strVal val="visible"/>
                                      </p:to>
                                    </p:set>
                                    <p:animEffect transition="in" filter="wipe(left)">
                                      <p:cBhvr>
                                        <p:cTn id="12" dur="500"/>
                                        <p:tgtEl>
                                          <p:spTgt spid="368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873"/>
                                        </p:tgtEl>
                                        <p:attrNameLst>
                                          <p:attrName>style.visibility</p:attrName>
                                        </p:attrNameLst>
                                      </p:cBhvr>
                                      <p:to>
                                        <p:strVal val="visible"/>
                                      </p:to>
                                    </p:set>
                                    <p:animEffect transition="in" filter="wipe(left)">
                                      <p:cBhvr>
                                        <p:cTn id="17" dur="500"/>
                                        <p:tgtEl>
                                          <p:spTgt spid="368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874"/>
                                        </p:tgtEl>
                                        <p:attrNameLst>
                                          <p:attrName>style.visibility</p:attrName>
                                        </p:attrNameLst>
                                      </p:cBhvr>
                                      <p:to>
                                        <p:strVal val="visible"/>
                                      </p:to>
                                    </p:set>
                                    <p:animEffect transition="in" filter="wipe(left)">
                                      <p:cBhvr>
                                        <p:cTn id="22" dur="500"/>
                                        <p:tgtEl>
                                          <p:spTgt spid="368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875"/>
                                        </p:tgtEl>
                                        <p:attrNameLst>
                                          <p:attrName>style.visibility</p:attrName>
                                        </p:attrNameLst>
                                      </p:cBhvr>
                                      <p:to>
                                        <p:strVal val="visible"/>
                                      </p:to>
                                    </p:set>
                                    <p:animEffect transition="in" filter="wipe(left)">
                                      <p:cBhvr>
                                        <p:cTn id="27" dur="500"/>
                                        <p:tgtEl>
                                          <p:spTgt spid="368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6876"/>
                                        </p:tgtEl>
                                        <p:attrNameLst>
                                          <p:attrName>style.visibility</p:attrName>
                                        </p:attrNameLst>
                                      </p:cBhvr>
                                      <p:to>
                                        <p:strVal val="visible"/>
                                      </p:to>
                                    </p:set>
                                    <p:animEffect transition="in" filter="wipe(left)">
                                      <p:cBhvr>
                                        <p:cTn id="32" dur="500"/>
                                        <p:tgtEl>
                                          <p:spTgt spid="36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72" grpId="0" autoUpdateAnimBg="0"/>
      <p:bldP spid="36873" grpId="0" autoUpdateAnimBg="0"/>
      <p:bldP spid="36874" grpId="0" autoUpdateAnimBg="0"/>
      <p:bldP spid="36875" grpId="0" autoUpdateAnimBg="0"/>
      <p:bldP spid="36876"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1209675" y="1341438"/>
            <a:ext cx="6818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it-IT" altLang="it-IT" sz="4000" b="1">
                <a:solidFill>
                  <a:srgbClr val="FF0000"/>
                </a:solidFill>
              </a:rPr>
              <a:t>Penetranza ed Espressività</a:t>
            </a:r>
          </a:p>
        </p:txBody>
      </p:sp>
    </p:spTree>
    <p:extLst>
      <p:ext uri="{BB962C8B-B14F-4D97-AF65-F5344CB8AC3E}">
        <p14:creationId xmlns:p14="http://schemas.microsoft.com/office/powerpoint/2010/main" val="31584805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ChangeArrowheads="1"/>
          </p:cNvSpPr>
          <p:nvPr/>
        </p:nvSpPr>
        <p:spPr bwMode="auto">
          <a:xfrm>
            <a:off x="395288" y="377825"/>
            <a:ext cx="82804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lgn="ctr" eaLnBrk="1" hangingPunct="1"/>
            <a:r>
              <a:rPr lang="it-IT" altLang="it-IT" sz="1800" dirty="0"/>
              <a:t/>
            </a:r>
            <a:br>
              <a:rPr lang="it-IT" altLang="it-IT" sz="1800" dirty="0"/>
            </a:br>
            <a:r>
              <a:rPr lang="it-IT" altLang="it-IT" sz="1800" b="1" dirty="0">
                <a:solidFill>
                  <a:srgbClr val="000000"/>
                </a:solidFill>
              </a:rPr>
              <a:t>VARIAZIONI DELL’ESPRESSIVITÀ DEI GENI</a:t>
            </a:r>
          </a:p>
          <a:p>
            <a:pPr eaLnBrk="1" hangingPunct="1"/>
            <a:r>
              <a:rPr lang="it-IT" altLang="it-IT" sz="1800" dirty="0"/>
              <a:t>    </a:t>
            </a:r>
          </a:p>
          <a:p>
            <a:pPr eaLnBrk="1" hangingPunct="1"/>
            <a:r>
              <a:rPr lang="it-IT" altLang="it-IT" sz="1800" dirty="0"/>
              <a:t>I termini </a:t>
            </a:r>
            <a:r>
              <a:rPr lang="it-IT" altLang="it-IT" sz="1800" b="1" dirty="0"/>
              <a:t>dominante</a:t>
            </a:r>
            <a:r>
              <a:rPr lang="it-IT" altLang="it-IT" sz="1800" dirty="0"/>
              <a:t> e </a:t>
            </a:r>
            <a:r>
              <a:rPr lang="it-IT" altLang="it-IT" sz="1800" b="1" dirty="0"/>
              <a:t>recessivo</a:t>
            </a:r>
            <a:r>
              <a:rPr lang="it-IT" altLang="it-IT" sz="1800" dirty="0"/>
              <a:t> indicano due estremi opposti: </a:t>
            </a:r>
          </a:p>
          <a:p>
            <a:pPr eaLnBrk="1" hangingPunct="1"/>
            <a:r>
              <a:rPr lang="it-IT" altLang="it-IT" sz="1800" dirty="0"/>
              <a:t>un gene si esprime pienamente oppure non si esprime affatto. </a:t>
            </a:r>
          </a:p>
          <a:p>
            <a:pPr eaLnBrk="1" hangingPunct="1"/>
            <a:endParaRPr lang="it-IT" altLang="it-IT" sz="1800" dirty="0"/>
          </a:p>
          <a:p>
            <a:pPr eaLnBrk="1" hangingPunct="1"/>
            <a:r>
              <a:rPr lang="it-IT" altLang="it-IT" sz="1800" dirty="0"/>
              <a:t>Per molti geni non è chiaro come la loro espressività venga controllata. È tuttavia utile disporre di una terminologia appropriata per descriverne il grado e l’entità. </a:t>
            </a:r>
          </a:p>
          <a:p>
            <a:pPr eaLnBrk="1" hangingPunct="1"/>
            <a:r>
              <a:rPr lang="it-IT" altLang="it-IT" sz="1800" b="1" dirty="0"/>
              <a:t>	</a:t>
            </a:r>
          </a:p>
          <a:p>
            <a:pPr eaLnBrk="1" hangingPunct="1"/>
            <a:r>
              <a:rPr lang="it-IT" altLang="it-IT" sz="1800" b="1" dirty="0"/>
              <a:t>	</a:t>
            </a:r>
            <a:r>
              <a:rPr lang="it-IT" altLang="it-IT" b="1" dirty="0">
                <a:solidFill>
                  <a:srgbClr val="FF0202"/>
                </a:solidFill>
              </a:rPr>
              <a:t>Penetranza</a:t>
            </a:r>
          </a:p>
          <a:p>
            <a:pPr eaLnBrk="1" hangingPunct="1"/>
            <a:r>
              <a:rPr lang="it-IT" altLang="it-IT" sz="1800" dirty="0"/>
              <a:t>Indica </a:t>
            </a:r>
            <a:r>
              <a:rPr lang="it-IT" altLang="it-IT" sz="1800" b="1" dirty="0"/>
              <a:t>in quale percentuale un certo genotipo si esprime all’interno di una popolazione.</a:t>
            </a:r>
            <a:r>
              <a:rPr lang="it-IT" altLang="it-IT" sz="1800" dirty="0"/>
              <a:t> </a:t>
            </a:r>
            <a:r>
              <a:rPr lang="it-IT" altLang="it-IT" sz="1800" b="1" dirty="0"/>
              <a:t> </a:t>
            </a:r>
          </a:p>
          <a:p>
            <a:pPr eaLnBrk="1" hangingPunct="1"/>
            <a:r>
              <a:rPr lang="it-IT" altLang="it-IT" sz="1800" b="1" dirty="0"/>
              <a:t>	</a:t>
            </a:r>
          </a:p>
          <a:p>
            <a:pPr eaLnBrk="1" hangingPunct="1"/>
            <a:r>
              <a:rPr lang="it-IT" altLang="it-IT" sz="1800" b="1" dirty="0"/>
              <a:t>	</a:t>
            </a:r>
            <a:r>
              <a:rPr lang="it-IT" altLang="it-IT" b="1" dirty="0">
                <a:solidFill>
                  <a:schemeClr val="accent2"/>
                </a:solidFill>
              </a:rPr>
              <a:t>Espressività</a:t>
            </a:r>
          </a:p>
          <a:p>
            <a:pPr eaLnBrk="1" hangingPunct="1"/>
            <a:r>
              <a:rPr lang="it-IT" altLang="it-IT" sz="1800" dirty="0"/>
              <a:t>Indica </a:t>
            </a:r>
            <a:r>
              <a:rPr lang="it-IT" altLang="it-IT" sz="1800" b="1" dirty="0"/>
              <a:t>il grado con cui varia l’espressione di un carattere in </a:t>
            </a:r>
            <a:r>
              <a:rPr lang="it-IT" altLang="it-IT" sz="1800" b="1" dirty="0" smtClean="0"/>
              <a:t>una </a:t>
            </a:r>
            <a:r>
              <a:rPr lang="it-IT" altLang="it-IT" sz="1800" b="1" dirty="0"/>
              <a:t>popolazione</a:t>
            </a:r>
            <a:r>
              <a:rPr lang="it-IT" altLang="it-IT" sz="1800" dirty="0"/>
              <a:t>. In un eterozigote talora accade che una coppia di alleli influenzi il fenotipo in modo tale da determinare tutta una gamma di variabilità: </a:t>
            </a:r>
            <a:r>
              <a:rPr lang="it-IT" altLang="it-IT" sz="1800" dirty="0" err="1"/>
              <a:t>sovradominanza</a:t>
            </a:r>
            <a:r>
              <a:rPr lang="it-IT" altLang="it-IT" sz="1800" dirty="0"/>
              <a:t>, dominanza piena, </a:t>
            </a:r>
            <a:r>
              <a:rPr lang="it-IT" altLang="it-IT" sz="1800" dirty="0" err="1"/>
              <a:t>codominanza</a:t>
            </a:r>
            <a:r>
              <a:rPr lang="it-IT" altLang="it-IT" sz="1800" dirty="0"/>
              <a:t>, dominanza incompleta, recessività. </a:t>
            </a:r>
          </a:p>
          <a:p>
            <a:pPr eaLnBrk="1" hangingPunct="1">
              <a:lnSpc>
                <a:spcPct val="90000"/>
              </a:lnSpc>
              <a:spcBef>
                <a:spcPts val="500"/>
              </a:spcBef>
              <a:spcAft>
                <a:spcPts val="500"/>
              </a:spcAft>
            </a:pPr>
            <a:endParaRPr lang="it-IT" altLang="it-IT" sz="1800" dirty="0"/>
          </a:p>
        </p:txBody>
      </p:sp>
    </p:spTree>
    <p:extLst>
      <p:ext uri="{BB962C8B-B14F-4D97-AF65-F5344CB8AC3E}">
        <p14:creationId xmlns:p14="http://schemas.microsoft.com/office/powerpoint/2010/main" val="29570857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ChangeArrowheads="1"/>
          </p:cNvSpPr>
          <p:nvPr/>
        </p:nvSpPr>
        <p:spPr bwMode="auto">
          <a:xfrm>
            <a:off x="250825" y="549275"/>
            <a:ext cx="864235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a:buSzPct val="150000"/>
              <a:buFont typeface="Wingdings" panose="05000000000000000000" pitchFamily="2" charset="2"/>
              <a:buNone/>
            </a:pPr>
            <a:r>
              <a:rPr lang="en-US" altLang="it-IT" b="1" u="sng" dirty="0">
                <a:solidFill>
                  <a:srgbClr val="FF0202"/>
                </a:solidFill>
              </a:rPr>
              <a:t>La </a:t>
            </a:r>
            <a:r>
              <a:rPr lang="en-US" altLang="it-IT" b="1" u="sng" dirty="0" err="1">
                <a:solidFill>
                  <a:srgbClr val="FF0202"/>
                </a:solidFill>
              </a:rPr>
              <a:t>penetranza</a:t>
            </a:r>
            <a:r>
              <a:rPr lang="en-US" altLang="it-IT" sz="1800" dirty="0"/>
              <a:t> e’ un </a:t>
            </a:r>
            <a:r>
              <a:rPr lang="en-US" altLang="it-IT" sz="1800" dirty="0" err="1"/>
              <a:t>concetto</a:t>
            </a:r>
            <a:r>
              <a:rPr lang="en-US" altLang="it-IT" sz="1800" dirty="0"/>
              <a:t> </a:t>
            </a:r>
            <a:r>
              <a:rPr lang="en-US" altLang="it-IT" sz="1800" dirty="0" err="1"/>
              <a:t>che</a:t>
            </a:r>
            <a:r>
              <a:rPr lang="en-US" altLang="it-IT" sz="1800" dirty="0"/>
              <a:t> </a:t>
            </a:r>
            <a:r>
              <a:rPr lang="en-US" altLang="it-IT" sz="1800" dirty="0" err="1"/>
              <a:t>si</a:t>
            </a:r>
            <a:r>
              <a:rPr lang="en-US" altLang="it-IT" sz="1800" dirty="0"/>
              <a:t> </a:t>
            </a:r>
            <a:r>
              <a:rPr lang="en-US" altLang="it-IT" sz="1800" dirty="0" err="1"/>
              <a:t>riferisce</a:t>
            </a:r>
            <a:r>
              <a:rPr lang="en-US" altLang="it-IT" sz="1800" dirty="0"/>
              <a:t> </a:t>
            </a:r>
            <a:r>
              <a:rPr lang="en-US" altLang="it-IT" sz="1800" dirty="0" err="1"/>
              <a:t>alla</a:t>
            </a:r>
            <a:r>
              <a:rPr lang="en-US" altLang="it-IT" sz="1800" dirty="0"/>
              <a:t> </a:t>
            </a:r>
            <a:r>
              <a:rPr lang="en-US" altLang="it-IT" sz="1800" dirty="0" err="1" smtClean="0"/>
              <a:t>popolazione</a:t>
            </a:r>
            <a:r>
              <a:rPr lang="en-US" altLang="it-IT" sz="1800" dirty="0" smtClean="0"/>
              <a:t>: </a:t>
            </a:r>
            <a:r>
              <a:rPr lang="it-IT" altLang="it-IT" sz="1800" b="1" dirty="0"/>
              <a:t>è la percentuale di soggetti in cui il genotipo mutato si manifesta. </a:t>
            </a:r>
            <a:br>
              <a:rPr lang="it-IT" altLang="it-IT" sz="1800" b="1" dirty="0"/>
            </a:br>
            <a:endParaRPr lang="en-US" altLang="it-IT" sz="1800" b="1" dirty="0"/>
          </a:p>
          <a:p>
            <a:pPr eaLnBrk="1" hangingPunct="1"/>
            <a:r>
              <a:rPr lang="it-IT" altLang="it-IT" sz="1800" dirty="0"/>
              <a:t>La trasmissione della malattia si è fatta equivalere a quella dell'allele mutato, come in effetti spesso avviene per le malattie </a:t>
            </a:r>
            <a:r>
              <a:rPr lang="it-IT" altLang="it-IT" sz="1800" dirty="0" err="1"/>
              <a:t>monofattoriali</a:t>
            </a:r>
            <a:r>
              <a:rPr lang="it-IT" altLang="it-IT" sz="1800" dirty="0"/>
              <a:t> in cui la componente genetica spiega praticamente tutta la malattia. </a:t>
            </a:r>
          </a:p>
          <a:p>
            <a:pPr eaLnBrk="1" hangingPunct="1"/>
            <a:r>
              <a:rPr lang="it-IT" altLang="it-IT" sz="1800" dirty="0"/>
              <a:t>Tuttavia può anche accadere che una certa percentuale di soggetti possieda un genotipo che dovrebbe causare la malattia, ma risulta sano.</a:t>
            </a:r>
          </a:p>
          <a:p>
            <a:pPr>
              <a:buSzPct val="150000"/>
              <a:buFont typeface="Wingdings" panose="05000000000000000000" pitchFamily="2" charset="2"/>
              <a:buNone/>
            </a:pPr>
            <a:endParaRPr lang="en-US" altLang="it-IT" sz="1800" dirty="0"/>
          </a:p>
          <a:p>
            <a:pPr>
              <a:buSzPct val="150000"/>
              <a:buFont typeface="Wingdings" panose="05000000000000000000" pitchFamily="2" charset="2"/>
              <a:buNone/>
            </a:pPr>
            <a:r>
              <a:rPr lang="en-US" altLang="it-IT" sz="1800" dirty="0" err="1"/>
              <a:t>Sapere</a:t>
            </a:r>
            <a:r>
              <a:rPr lang="en-US" altLang="it-IT" sz="1800" dirty="0"/>
              <a:t> </a:t>
            </a:r>
            <a:r>
              <a:rPr lang="en-US" altLang="it-IT" sz="1800" dirty="0" err="1"/>
              <a:t>che</a:t>
            </a:r>
            <a:r>
              <a:rPr lang="en-US" altLang="it-IT" sz="1800" dirty="0"/>
              <a:t> un gene </a:t>
            </a:r>
            <a:r>
              <a:rPr lang="en-US" altLang="it-IT" sz="1800" dirty="0" err="1"/>
              <a:t>puo</a:t>
            </a:r>
            <a:r>
              <a:rPr lang="en-US" altLang="it-IT" sz="1800" dirty="0"/>
              <a:t>’ non </a:t>
            </a:r>
            <a:r>
              <a:rPr lang="en-US" altLang="it-IT" sz="1800" dirty="0" err="1"/>
              <a:t>essere</a:t>
            </a:r>
            <a:r>
              <a:rPr lang="en-US" altLang="it-IT" sz="1800" dirty="0"/>
              <a:t> </a:t>
            </a:r>
            <a:r>
              <a:rPr lang="en-US" altLang="it-IT" sz="1800" dirty="0" err="1"/>
              <a:t>completamente</a:t>
            </a:r>
            <a:r>
              <a:rPr lang="en-US" altLang="it-IT" sz="1800" dirty="0"/>
              <a:t> </a:t>
            </a:r>
            <a:r>
              <a:rPr lang="en-US" altLang="it-IT" sz="1800" dirty="0" err="1"/>
              <a:t>penetrante</a:t>
            </a:r>
            <a:r>
              <a:rPr lang="en-US" altLang="it-IT" sz="1800" dirty="0"/>
              <a:t>, e’ </a:t>
            </a:r>
            <a:r>
              <a:rPr lang="en-US" altLang="it-IT" sz="1800" dirty="0" err="1"/>
              <a:t>critico</a:t>
            </a:r>
            <a:r>
              <a:rPr lang="en-US" altLang="it-IT" sz="1800" dirty="0"/>
              <a:t> per </a:t>
            </a:r>
            <a:r>
              <a:rPr lang="en-US" altLang="it-IT" sz="1800" dirty="0" err="1"/>
              <a:t>studiarne</a:t>
            </a:r>
            <a:r>
              <a:rPr lang="en-US" altLang="it-IT" sz="1800" dirty="0"/>
              <a:t> la </a:t>
            </a:r>
            <a:r>
              <a:rPr lang="en-US" altLang="it-IT" sz="1800" dirty="0" err="1"/>
              <a:t>genetica</a:t>
            </a:r>
            <a:r>
              <a:rPr lang="en-US" altLang="it-IT" sz="1800" dirty="0"/>
              <a:t> o </a:t>
            </a:r>
            <a:r>
              <a:rPr lang="en-US" altLang="it-IT" sz="1800" dirty="0" err="1"/>
              <a:t>fornire</a:t>
            </a:r>
            <a:r>
              <a:rPr lang="en-US" altLang="it-IT" sz="1800" dirty="0"/>
              <a:t> </a:t>
            </a:r>
            <a:r>
              <a:rPr lang="en-US" altLang="it-IT" sz="1800" dirty="0" err="1"/>
              <a:t>consulenza</a:t>
            </a:r>
            <a:r>
              <a:rPr lang="en-US" altLang="it-IT" sz="1800" dirty="0"/>
              <a:t> </a:t>
            </a:r>
            <a:r>
              <a:rPr lang="en-US" altLang="it-IT" sz="1800" dirty="0" err="1"/>
              <a:t>genetica</a:t>
            </a:r>
            <a:r>
              <a:rPr lang="en-US" altLang="it-IT" sz="1800" dirty="0"/>
              <a:t>: un </a:t>
            </a:r>
            <a:r>
              <a:rPr lang="en-US" altLang="it-IT" sz="1800" dirty="0" err="1"/>
              <a:t>certo</a:t>
            </a:r>
            <a:r>
              <a:rPr lang="en-US" altLang="it-IT" sz="1800" dirty="0"/>
              <a:t> </a:t>
            </a:r>
            <a:r>
              <a:rPr lang="en-US" altLang="it-IT" sz="1800" dirty="0" err="1"/>
              <a:t>soggetto</a:t>
            </a:r>
            <a:r>
              <a:rPr lang="en-US" altLang="it-IT" sz="1800" dirty="0"/>
              <a:t> </a:t>
            </a:r>
            <a:r>
              <a:rPr lang="en-US" altLang="it-IT" sz="1800" dirty="0" err="1"/>
              <a:t>che</a:t>
            </a:r>
            <a:r>
              <a:rPr lang="en-US" altLang="it-IT" sz="1800" dirty="0"/>
              <a:t> non </a:t>
            </a:r>
            <a:r>
              <a:rPr lang="en-US" altLang="it-IT" sz="1800" dirty="0" err="1"/>
              <a:t>manifesta</a:t>
            </a:r>
            <a:r>
              <a:rPr lang="en-US" altLang="it-IT" sz="1800" dirty="0"/>
              <a:t> </a:t>
            </a:r>
            <a:r>
              <a:rPr lang="en-US" altLang="it-IT" sz="1800" dirty="0" err="1"/>
              <a:t>il</a:t>
            </a:r>
            <a:r>
              <a:rPr lang="en-US" altLang="it-IT" sz="1800" dirty="0"/>
              <a:t> </a:t>
            </a:r>
            <a:r>
              <a:rPr lang="en-US" altLang="it-IT" sz="1800" dirty="0" err="1"/>
              <a:t>carattere</a:t>
            </a:r>
            <a:r>
              <a:rPr lang="en-US" altLang="it-IT" sz="1800" dirty="0"/>
              <a:t> </a:t>
            </a:r>
            <a:r>
              <a:rPr lang="en-US" altLang="it-IT" sz="1800" dirty="0" err="1"/>
              <a:t>puo</a:t>
            </a:r>
            <a:r>
              <a:rPr lang="en-US" altLang="it-IT" sz="1800" dirty="0"/>
              <a:t>’ </a:t>
            </a:r>
            <a:r>
              <a:rPr lang="en-US" altLang="it-IT" sz="1800" dirty="0" err="1"/>
              <a:t>essere</a:t>
            </a:r>
            <a:r>
              <a:rPr lang="en-US" altLang="it-IT" sz="1800" dirty="0"/>
              <a:t> </a:t>
            </a:r>
            <a:r>
              <a:rPr lang="en-US" altLang="it-IT" sz="1800" dirty="0" err="1"/>
              <a:t>portatore</a:t>
            </a:r>
            <a:r>
              <a:rPr lang="en-US" altLang="it-IT" sz="1800" dirty="0"/>
              <a:t> del gene.</a:t>
            </a:r>
          </a:p>
          <a:p>
            <a:pPr eaLnBrk="1" hangingPunct="1">
              <a:spcBef>
                <a:spcPct val="50000"/>
              </a:spcBef>
            </a:pPr>
            <a:r>
              <a:rPr lang="it-IT" altLang="it-IT" b="1" dirty="0" smtClean="0">
                <a:solidFill>
                  <a:srgbClr val="FD0128"/>
                </a:solidFill>
              </a:rPr>
              <a:t>Esempio di malattia genetica a penetranza incompleta è </a:t>
            </a:r>
            <a:r>
              <a:rPr lang="it-IT" altLang="it-IT" b="1" u="sng" dirty="0" smtClean="0">
                <a:solidFill>
                  <a:srgbClr val="FD0128"/>
                </a:solidFill>
              </a:rPr>
              <a:t>la </a:t>
            </a:r>
            <a:r>
              <a:rPr lang="it-IT" altLang="it-IT" b="1" u="sng" dirty="0">
                <a:solidFill>
                  <a:srgbClr val="FD0128"/>
                </a:solidFill>
              </a:rPr>
              <a:t>sindrome dell’X Fragile </a:t>
            </a:r>
            <a:r>
              <a:rPr lang="it-IT" altLang="it-IT" b="1" dirty="0" smtClean="0">
                <a:solidFill>
                  <a:srgbClr val="FD0128"/>
                </a:solidFill>
              </a:rPr>
              <a:t>che ha </a:t>
            </a:r>
            <a:r>
              <a:rPr lang="it-IT" altLang="it-IT" b="1" dirty="0">
                <a:solidFill>
                  <a:srgbClr val="FD0128"/>
                </a:solidFill>
              </a:rPr>
              <a:t>una penetranza </a:t>
            </a:r>
            <a:r>
              <a:rPr lang="it-IT" altLang="it-IT" b="1" dirty="0" smtClean="0">
                <a:solidFill>
                  <a:srgbClr val="FD0128"/>
                </a:solidFill>
              </a:rPr>
              <a:t>dell’80</a:t>
            </a:r>
            <a:r>
              <a:rPr lang="it-IT" altLang="it-IT" b="1" dirty="0">
                <a:solidFill>
                  <a:srgbClr val="FD0128"/>
                </a:solidFill>
              </a:rPr>
              <a:t>%  (</a:t>
            </a:r>
            <a:r>
              <a:rPr lang="it-IT" altLang="it-IT" b="1" dirty="0" smtClean="0">
                <a:solidFill>
                  <a:srgbClr val="FD0128"/>
                </a:solidFill>
              </a:rPr>
              <a:t>8 individui </a:t>
            </a:r>
            <a:r>
              <a:rPr lang="it-IT" altLang="it-IT" b="1" dirty="0">
                <a:solidFill>
                  <a:srgbClr val="FD0128"/>
                </a:solidFill>
              </a:rPr>
              <a:t>su 10 con il genotipo </a:t>
            </a:r>
            <a:r>
              <a:rPr lang="it-IT" altLang="it-IT" b="1" dirty="0" smtClean="0">
                <a:solidFill>
                  <a:srgbClr val="FD0128"/>
                </a:solidFill>
              </a:rPr>
              <a:t>malattia </a:t>
            </a:r>
            <a:r>
              <a:rPr lang="it-IT" altLang="it-IT" b="1" dirty="0">
                <a:solidFill>
                  <a:srgbClr val="FD0128"/>
                </a:solidFill>
              </a:rPr>
              <a:t>esprimono il </a:t>
            </a:r>
            <a:r>
              <a:rPr lang="it-IT" altLang="it-IT" b="1" dirty="0" smtClean="0">
                <a:solidFill>
                  <a:srgbClr val="FD0128"/>
                </a:solidFill>
              </a:rPr>
              <a:t>fenotipo malato)</a:t>
            </a:r>
            <a:endParaRPr lang="it-IT" altLang="it-IT" b="1" dirty="0">
              <a:solidFill>
                <a:srgbClr val="FD0128"/>
              </a:solidFill>
            </a:endParaRPr>
          </a:p>
          <a:p>
            <a:pPr>
              <a:buSzPct val="150000"/>
              <a:buFont typeface="Wingdings" panose="05000000000000000000" pitchFamily="2" charset="2"/>
              <a:buNone/>
            </a:pPr>
            <a:endParaRPr lang="en-US" altLang="it-IT" sz="1800" b="1" dirty="0"/>
          </a:p>
          <a:p>
            <a:pPr>
              <a:buSzPct val="150000"/>
              <a:buFont typeface="Wingdings" panose="05000000000000000000" pitchFamily="2" charset="2"/>
              <a:buNone/>
            </a:pPr>
            <a:endParaRPr lang="en-US" altLang="it-IT" sz="1800" dirty="0"/>
          </a:p>
        </p:txBody>
      </p:sp>
    </p:spTree>
    <p:extLst>
      <p:ext uri="{BB962C8B-B14F-4D97-AF65-F5344CB8AC3E}">
        <p14:creationId xmlns:p14="http://schemas.microsoft.com/office/powerpoint/2010/main" val="189314402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Line 2"/>
          <p:cNvSpPr>
            <a:spLocks noChangeShapeType="1"/>
          </p:cNvSpPr>
          <p:nvPr/>
        </p:nvSpPr>
        <p:spPr bwMode="auto">
          <a:xfrm>
            <a:off x="1447800" y="30622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83" name="Rectangle 3"/>
          <p:cNvSpPr>
            <a:spLocks noChangeArrowheads="1"/>
          </p:cNvSpPr>
          <p:nvPr/>
        </p:nvSpPr>
        <p:spPr bwMode="auto">
          <a:xfrm>
            <a:off x="2743200" y="29860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84" name="Text Box 4"/>
          <p:cNvSpPr txBox="1">
            <a:spLocks noChangeArrowheads="1"/>
          </p:cNvSpPr>
          <p:nvPr/>
        </p:nvSpPr>
        <p:spPr bwMode="auto">
          <a:xfrm>
            <a:off x="1066800" y="28336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85" name="Text Box 5"/>
          <p:cNvSpPr txBox="1">
            <a:spLocks noChangeArrowheads="1"/>
          </p:cNvSpPr>
          <p:nvPr/>
        </p:nvSpPr>
        <p:spPr bwMode="auto">
          <a:xfrm>
            <a:off x="7239000" y="28336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86" name="Line 6"/>
          <p:cNvSpPr>
            <a:spLocks noChangeShapeType="1"/>
          </p:cNvSpPr>
          <p:nvPr/>
        </p:nvSpPr>
        <p:spPr bwMode="auto">
          <a:xfrm>
            <a:off x="1447800" y="44338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87" name="Rectangle 7"/>
          <p:cNvSpPr>
            <a:spLocks noChangeArrowheads="1"/>
          </p:cNvSpPr>
          <p:nvPr/>
        </p:nvSpPr>
        <p:spPr bwMode="auto">
          <a:xfrm>
            <a:off x="2743200" y="43576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88" name="Text Box 8"/>
          <p:cNvSpPr txBox="1">
            <a:spLocks noChangeArrowheads="1"/>
          </p:cNvSpPr>
          <p:nvPr/>
        </p:nvSpPr>
        <p:spPr bwMode="auto">
          <a:xfrm>
            <a:off x="1066800" y="42052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89" name="Text Box 9"/>
          <p:cNvSpPr txBox="1">
            <a:spLocks noChangeArrowheads="1"/>
          </p:cNvSpPr>
          <p:nvPr/>
        </p:nvSpPr>
        <p:spPr bwMode="auto">
          <a:xfrm>
            <a:off x="7239000" y="42052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90" name="Line 10"/>
          <p:cNvSpPr>
            <a:spLocks noChangeShapeType="1"/>
          </p:cNvSpPr>
          <p:nvPr/>
        </p:nvSpPr>
        <p:spPr bwMode="auto">
          <a:xfrm>
            <a:off x="1447800" y="58816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91" name="Rectangle 11"/>
          <p:cNvSpPr>
            <a:spLocks noChangeArrowheads="1"/>
          </p:cNvSpPr>
          <p:nvPr/>
        </p:nvSpPr>
        <p:spPr bwMode="auto">
          <a:xfrm>
            <a:off x="2743200" y="58054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92" name="Text Box 12"/>
          <p:cNvSpPr txBox="1">
            <a:spLocks noChangeArrowheads="1"/>
          </p:cNvSpPr>
          <p:nvPr/>
        </p:nvSpPr>
        <p:spPr bwMode="auto">
          <a:xfrm>
            <a:off x="1066800" y="56530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93" name="Text Box 13"/>
          <p:cNvSpPr txBox="1">
            <a:spLocks noChangeArrowheads="1"/>
          </p:cNvSpPr>
          <p:nvPr/>
        </p:nvSpPr>
        <p:spPr bwMode="auto">
          <a:xfrm>
            <a:off x="7239000" y="56530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94" name="Line 14"/>
          <p:cNvSpPr>
            <a:spLocks noChangeShapeType="1"/>
          </p:cNvSpPr>
          <p:nvPr/>
        </p:nvSpPr>
        <p:spPr bwMode="auto">
          <a:xfrm>
            <a:off x="1447800" y="1614488"/>
            <a:ext cx="5791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95" name="Rectangle 15"/>
          <p:cNvSpPr>
            <a:spLocks noChangeArrowheads="1"/>
          </p:cNvSpPr>
          <p:nvPr/>
        </p:nvSpPr>
        <p:spPr bwMode="auto">
          <a:xfrm>
            <a:off x="2743200" y="1538288"/>
            <a:ext cx="29718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122896" name="Text Box 16"/>
          <p:cNvSpPr txBox="1">
            <a:spLocks noChangeArrowheads="1"/>
          </p:cNvSpPr>
          <p:nvPr/>
        </p:nvSpPr>
        <p:spPr bwMode="auto">
          <a:xfrm>
            <a:off x="1066800" y="1385888"/>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t>5’                                                                          </a:t>
            </a:r>
          </a:p>
        </p:txBody>
      </p:sp>
      <p:sp>
        <p:nvSpPr>
          <p:cNvPr id="122897" name="Text Box 17"/>
          <p:cNvSpPr txBox="1">
            <a:spLocks noChangeArrowheads="1"/>
          </p:cNvSpPr>
          <p:nvPr/>
        </p:nvSpPr>
        <p:spPr bwMode="auto">
          <a:xfrm>
            <a:off x="7239000" y="1385888"/>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a:t>AAAAA</a:t>
            </a:r>
            <a:endParaRPr lang="it-IT" altLang="it-IT" sz="2400"/>
          </a:p>
        </p:txBody>
      </p:sp>
      <p:sp>
        <p:nvSpPr>
          <p:cNvPr id="122898" name="Text Box 18"/>
          <p:cNvSpPr txBox="1">
            <a:spLocks noChangeArrowheads="1"/>
          </p:cNvSpPr>
          <p:nvPr/>
        </p:nvSpPr>
        <p:spPr bwMode="auto">
          <a:xfrm>
            <a:off x="1524000" y="2528888"/>
            <a:ext cx="4767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latin typeface="Comic Sans MS" pitchFamily="66" charset="0"/>
              </a:rPr>
              <a:t>Myotonic Dystrophy (miotonin kinase)</a:t>
            </a:r>
          </a:p>
        </p:txBody>
      </p:sp>
      <p:sp>
        <p:nvSpPr>
          <p:cNvPr id="122899" name="Text Box 19"/>
          <p:cNvSpPr txBox="1">
            <a:spLocks noChangeArrowheads="1"/>
          </p:cNvSpPr>
          <p:nvPr/>
        </p:nvSpPr>
        <p:spPr bwMode="auto">
          <a:xfrm>
            <a:off x="2803525" y="6276975"/>
            <a:ext cx="917575" cy="3968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rPr>
              <a:t>(CAG)</a:t>
            </a:r>
            <a:endParaRPr lang="it-IT" altLang="it-IT" sz="2400" b="1">
              <a:solidFill>
                <a:srgbClr val="0000FF"/>
              </a:solidFill>
            </a:endParaRPr>
          </a:p>
        </p:txBody>
      </p:sp>
      <p:sp>
        <p:nvSpPr>
          <p:cNvPr id="122900" name="Text Box 20"/>
          <p:cNvSpPr txBox="1">
            <a:spLocks noChangeArrowheads="1"/>
          </p:cNvSpPr>
          <p:nvPr/>
        </p:nvSpPr>
        <p:spPr bwMode="auto">
          <a:xfrm>
            <a:off x="3838575" y="63293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11-35</a:t>
            </a:r>
            <a:endParaRPr lang="it-IT" altLang="it-IT" sz="2000"/>
          </a:p>
        </p:txBody>
      </p:sp>
      <p:sp>
        <p:nvSpPr>
          <p:cNvPr id="122901" name="Line 21"/>
          <p:cNvSpPr>
            <a:spLocks noChangeShapeType="1"/>
          </p:cNvSpPr>
          <p:nvPr/>
        </p:nvSpPr>
        <p:spPr bwMode="auto">
          <a:xfrm flipH="1">
            <a:off x="2879725" y="6048375"/>
            <a:ext cx="3810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2" name="Line 22"/>
          <p:cNvSpPr>
            <a:spLocks noChangeShapeType="1"/>
          </p:cNvSpPr>
          <p:nvPr/>
        </p:nvSpPr>
        <p:spPr bwMode="auto">
          <a:xfrm>
            <a:off x="3336925" y="6048375"/>
            <a:ext cx="3048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3" name="Text Box 23"/>
          <p:cNvSpPr txBox="1">
            <a:spLocks noChangeArrowheads="1"/>
          </p:cNvSpPr>
          <p:nvPr/>
        </p:nvSpPr>
        <p:spPr bwMode="auto">
          <a:xfrm>
            <a:off x="4556125" y="4905375"/>
            <a:ext cx="917575" cy="396875"/>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rPr>
              <a:t>(CAG)</a:t>
            </a:r>
            <a:endParaRPr lang="it-IT" altLang="it-IT" sz="2400" b="1">
              <a:solidFill>
                <a:srgbClr val="0000FF"/>
              </a:solidFill>
            </a:endParaRPr>
          </a:p>
        </p:txBody>
      </p:sp>
      <p:sp>
        <p:nvSpPr>
          <p:cNvPr id="122904" name="Text Box 24"/>
          <p:cNvSpPr txBox="1">
            <a:spLocks noChangeArrowheads="1"/>
          </p:cNvSpPr>
          <p:nvPr/>
        </p:nvSpPr>
        <p:spPr bwMode="auto">
          <a:xfrm>
            <a:off x="5470525" y="49339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13-28</a:t>
            </a:r>
            <a:endParaRPr lang="it-IT" altLang="it-IT" sz="2000"/>
          </a:p>
        </p:txBody>
      </p:sp>
      <p:sp>
        <p:nvSpPr>
          <p:cNvPr id="122905" name="Line 25"/>
          <p:cNvSpPr>
            <a:spLocks noChangeShapeType="1"/>
          </p:cNvSpPr>
          <p:nvPr/>
        </p:nvSpPr>
        <p:spPr bwMode="auto">
          <a:xfrm flipH="1">
            <a:off x="4632325" y="4676775"/>
            <a:ext cx="3810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6" name="Line 26"/>
          <p:cNvSpPr>
            <a:spLocks noChangeShapeType="1"/>
          </p:cNvSpPr>
          <p:nvPr/>
        </p:nvSpPr>
        <p:spPr bwMode="auto">
          <a:xfrm>
            <a:off x="5089525" y="4676775"/>
            <a:ext cx="304800" cy="30480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7" name="Text Box 27"/>
          <p:cNvSpPr txBox="1">
            <a:spLocks noChangeArrowheads="1"/>
          </p:cNvSpPr>
          <p:nvPr/>
        </p:nvSpPr>
        <p:spPr bwMode="auto">
          <a:xfrm>
            <a:off x="1600200" y="1919288"/>
            <a:ext cx="930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rPr>
              <a:t>(CGG)</a:t>
            </a:r>
            <a:endParaRPr lang="it-IT" altLang="it-IT" sz="2400">
              <a:solidFill>
                <a:srgbClr val="FF0000"/>
              </a:solidFill>
            </a:endParaRPr>
          </a:p>
        </p:txBody>
      </p:sp>
      <p:sp>
        <p:nvSpPr>
          <p:cNvPr id="122908" name="Text Box 28"/>
          <p:cNvSpPr txBox="1">
            <a:spLocks noChangeArrowheads="1"/>
          </p:cNvSpPr>
          <p:nvPr/>
        </p:nvSpPr>
        <p:spPr bwMode="auto">
          <a:xfrm>
            <a:off x="2514600" y="1916113"/>
            <a:ext cx="762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(7-55)</a:t>
            </a:r>
            <a:endParaRPr lang="it-IT" altLang="it-IT" sz="2000"/>
          </a:p>
        </p:txBody>
      </p:sp>
      <p:sp>
        <p:nvSpPr>
          <p:cNvPr id="122909" name="Line 29"/>
          <p:cNvSpPr>
            <a:spLocks noChangeShapeType="1"/>
          </p:cNvSpPr>
          <p:nvPr/>
        </p:nvSpPr>
        <p:spPr bwMode="auto">
          <a:xfrm flipH="1">
            <a:off x="1676400" y="1690688"/>
            <a:ext cx="3810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0" name="Line 30"/>
          <p:cNvSpPr>
            <a:spLocks noChangeShapeType="1"/>
          </p:cNvSpPr>
          <p:nvPr/>
        </p:nvSpPr>
        <p:spPr bwMode="auto">
          <a:xfrm>
            <a:off x="2133600" y="1690688"/>
            <a:ext cx="3048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1" name="Text Box 31"/>
          <p:cNvSpPr txBox="1">
            <a:spLocks noChangeArrowheads="1"/>
          </p:cNvSpPr>
          <p:nvPr/>
        </p:nvSpPr>
        <p:spPr bwMode="auto">
          <a:xfrm>
            <a:off x="5699125" y="3381375"/>
            <a:ext cx="903288" cy="396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rPr>
              <a:t>(CTG)</a:t>
            </a:r>
            <a:endParaRPr lang="it-IT" altLang="it-IT" sz="2400">
              <a:solidFill>
                <a:srgbClr val="FF0000"/>
              </a:solidFill>
            </a:endParaRPr>
          </a:p>
        </p:txBody>
      </p:sp>
      <p:sp>
        <p:nvSpPr>
          <p:cNvPr id="122912" name="Text Box 32"/>
          <p:cNvSpPr txBox="1">
            <a:spLocks noChangeArrowheads="1"/>
          </p:cNvSpPr>
          <p:nvPr/>
        </p:nvSpPr>
        <p:spPr bwMode="auto">
          <a:xfrm>
            <a:off x="6632575" y="3429000"/>
            <a:ext cx="60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a:t>5-30</a:t>
            </a:r>
            <a:endParaRPr lang="it-IT" altLang="it-IT" sz="2000"/>
          </a:p>
        </p:txBody>
      </p:sp>
      <p:sp>
        <p:nvSpPr>
          <p:cNvPr id="122913" name="Line 33"/>
          <p:cNvSpPr>
            <a:spLocks noChangeShapeType="1"/>
          </p:cNvSpPr>
          <p:nvPr/>
        </p:nvSpPr>
        <p:spPr bwMode="auto">
          <a:xfrm flipH="1">
            <a:off x="5775325" y="3152775"/>
            <a:ext cx="3810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4" name="Line 34"/>
          <p:cNvSpPr>
            <a:spLocks noChangeShapeType="1"/>
          </p:cNvSpPr>
          <p:nvPr/>
        </p:nvSpPr>
        <p:spPr bwMode="auto">
          <a:xfrm>
            <a:off x="6232525" y="3152775"/>
            <a:ext cx="304800" cy="304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15" name="Text Box 35"/>
          <p:cNvSpPr txBox="1">
            <a:spLocks noChangeArrowheads="1"/>
          </p:cNvSpPr>
          <p:nvPr/>
        </p:nvSpPr>
        <p:spPr bwMode="auto">
          <a:xfrm>
            <a:off x="1524000" y="3824288"/>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latin typeface="Comic Sans MS" pitchFamily="66" charset="0"/>
              </a:rPr>
              <a:t>Spinobulbar Muscular Atrophy </a:t>
            </a:r>
            <a:r>
              <a:rPr lang="it-IT" altLang="it-IT" sz="1800" b="1">
                <a:solidFill>
                  <a:srgbClr val="0000FF"/>
                </a:solidFill>
                <a:latin typeface="Comic Sans MS" pitchFamily="66" charset="0"/>
              </a:rPr>
              <a:t>(androgen receptor)</a:t>
            </a:r>
          </a:p>
        </p:txBody>
      </p:sp>
      <p:sp>
        <p:nvSpPr>
          <p:cNvPr id="122916" name="Text Box 36"/>
          <p:cNvSpPr txBox="1">
            <a:spLocks noChangeArrowheads="1"/>
          </p:cNvSpPr>
          <p:nvPr/>
        </p:nvSpPr>
        <p:spPr bwMode="auto">
          <a:xfrm>
            <a:off x="1524000" y="5348288"/>
            <a:ext cx="4305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0000FF"/>
                </a:solidFill>
                <a:latin typeface="Comic Sans MS" pitchFamily="66" charset="0"/>
              </a:rPr>
              <a:t>Huntington’s Disease (huntingtin) </a:t>
            </a:r>
          </a:p>
        </p:txBody>
      </p:sp>
      <p:sp>
        <p:nvSpPr>
          <p:cNvPr id="122917" name="Text Box 37"/>
          <p:cNvSpPr txBox="1">
            <a:spLocks noChangeArrowheads="1"/>
          </p:cNvSpPr>
          <p:nvPr/>
        </p:nvSpPr>
        <p:spPr bwMode="auto">
          <a:xfrm>
            <a:off x="1447800" y="1081088"/>
            <a:ext cx="385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b="1">
                <a:solidFill>
                  <a:srgbClr val="FF0000"/>
                </a:solidFill>
                <a:latin typeface="Comic Sans MS" pitchFamily="66" charset="0"/>
              </a:rPr>
              <a:t>Fragile-X-Syndrome (FMR-1)</a:t>
            </a:r>
            <a:endParaRPr lang="it-IT" altLang="it-IT" sz="1800" b="1" i="1">
              <a:solidFill>
                <a:srgbClr val="FF0000"/>
              </a:solidFill>
              <a:latin typeface="Comic Sans MS" pitchFamily="66" charset="0"/>
            </a:endParaRPr>
          </a:p>
        </p:txBody>
      </p:sp>
      <p:sp>
        <p:nvSpPr>
          <p:cNvPr id="122918" name="Rectangle 38"/>
          <p:cNvSpPr>
            <a:spLocks noChangeArrowheads="1"/>
          </p:cNvSpPr>
          <p:nvPr/>
        </p:nvSpPr>
        <p:spPr bwMode="auto">
          <a:xfrm>
            <a:off x="1371600" y="11113"/>
            <a:ext cx="608012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4800" b="1">
                <a:latin typeface="Comic Sans MS" pitchFamily="66" charset="0"/>
              </a:rPr>
              <a:t>Mutazioni dinamiche</a:t>
            </a:r>
          </a:p>
        </p:txBody>
      </p:sp>
    </p:spTree>
    <p:extLst>
      <p:ext uri="{BB962C8B-B14F-4D97-AF65-F5344CB8AC3E}">
        <p14:creationId xmlns:p14="http://schemas.microsoft.com/office/powerpoint/2010/main" val="181171786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260350"/>
            <a:ext cx="5219700" cy="4968875"/>
            <a:chOff x="2928" y="672"/>
            <a:chExt cx="2286" cy="3264"/>
          </a:xfrm>
        </p:grpSpPr>
        <p:pic>
          <p:nvPicPr>
            <p:cNvPr id="1013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672"/>
              <a:ext cx="2238" cy="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2" name="Rectangle 4"/>
            <p:cNvSpPr>
              <a:spLocks noChangeArrowheads="1"/>
            </p:cNvSpPr>
            <p:nvPr/>
          </p:nvSpPr>
          <p:spPr bwMode="auto">
            <a:xfrm>
              <a:off x="2928" y="672"/>
              <a:ext cx="144" cy="32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endParaRPr lang="it-IT" altLang="it-IT"/>
            </a:p>
          </p:txBody>
        </p:sp>
      </p:grpSp>
      <p:sp>
        <p:nvSpPr>
          <p:cNvPr id="92163" name="Text Box 5"/>
          <p:cNvSpPr txBox="1">
            <a:spLocks noChangeArrowheads="1"/>
          </p:cNvSpPr>
          <p:nvPr/>
        </p:nvSpPr>
        <p:spPr bwMode="auto">
          <a:xfrm>
            <a:off x="5330825" y="260350"/>
            <a:ext cx="33242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defRPr/>
            </a:pPr>
            <a:r>
              <a:rPr lang="en-US" sz="2400" b="1" dirty="0" err="1" smtClean="0">
                <a:solidFill>
                  <a:srgbClr val="FF0066"/>
                </a:solidFill>
                <a:latin typeface="+mn-lt"/>
              </a:rPr>
              <a:t>Sindrome</a:t>
            </a:r>
            <a:r>
              <a:rPr lang="en-US" sz="2400" b="1" dirty="0" smtClean="0">
                <a:solidFill>
                  <a:srgbClr val="FF0066"/>
                </a:solidFill>
                <a:latin typeface="+mn-lt"/>
              </a:rPr>
              <a:t> dell’ X fragile</a:t>
            </a:r>
          </a:p>
        </p:txBody>
      </p:sp>
      <p:sp>
        <p:nvSpPr>
          <p:cNvPr id="595975" name="Text Box 7"/>
          <p:cNvSpPr txBox="1">
            <a:spLocks noChangeArrowheads="1"/>
          </p:cNvSpPr>
          <p:nvPr/>
        </p:nvSpPr>
        <p:spPr bwMode="auto">
          <a:xfrm>
            <a:off x="5364163" y="1085850"/>
            <a:ext cx="3657600"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it-IT" sz="2400" dirty="0">
                <a:latin typeface="+mn-lt"/>
              </a:rPr>
              <a:t>Colpisce 1: 1000 maschi</a:t>
            </a:r>
          </a:p>
          <a:p>
            <a:pPr eaLnBrk="0" hangingPunct="0">
              <a:spcBef>
                <a:spcPct val="50000"/>
              </a:spcBef>
              <a:defRPr/>
            </a:pPr>
            <a:r>
              <a:rPr lang="it-IT" sz="2400" dirty="0">
                <a:latin typeface="+mn-lt"/>
              </a:rPr>
              <a:t>Ritardo mentale severo nei maschi, variabile nelle femmine.</a:t>
            </a:r>
          </a:p>
          <a:p>
            <a:pPr eaLnBrk="0" hangingPunct="0">
              <a:spcBef>
                <a:spcPct val="50000"/>
              </a:spcBef>
              <a:defRPr/>
            </a:pPr>
            <a:r>
              <a:rPr lang="it-IT" sz="2400" dirty="0">
                <a:latin typeface="+mn-lt"/>
              </a:rPr>
              <a:t>Volto allungato, orecchie grandi</a:t>
            </a:r>
          </a:p>
          <a:p>
            <a:pPr eaLnBrk="0" hangingPunct="0">
              <a:spcBef>
                <a:spcPct val="50000"/>
              </a:spcBef>
              <a:defRPr/>
            </a:pPr>
            <a:r>
              <a:rPr lang="it-IT" sz="2400" dirty="0" err="1">
                <a:latin typeface="+mn-lt"/>
              </a:rPr>
              <a:t>Macrorchidismo</a:t>
            </a:r>
            <a:endParaRPr lang="it-IT" sz="2400" dirty="0">
              <a:latin typeface="+mn-lt"/>
            </a:endParaRPr>
          </a:p>
        </p:txBody>
      </p:sp>
    </p:spTree>
    <p:extLst>
      <p:ext uri="{BB962C8B-B14F-4D97-AF65-F5344CB8AC3E}">
        <p14:creationId xmlns:p14="http://schemas.microsoft.com/office/powerpoint/2010/main" val="30370684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468313" y="549275"/>
            <a:ext cx="8424862"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lgn="ctr" eaLnBrk="1" hangingPunct="1">
              <a:lnSpc>
                <a:spcPct val="80000"/>
              </a:lnSpc>
              <a:spcBef>
                <a:spcPct val="20000"/>
              </a:spcBef>
            </a:pPr>
            <a:r>
              <a:rPr lang="it-IT" altLang="it-IT" sz="1800" b="1">
                <a:solidFill>
                  <a:srgbClr val="CC0000"/>
                </a:solidFill>
              </a:rPr>
              <a:t>SINDROME DI MARTIN-BELL o dell'X FRAGILE</a:t>
            </a:r>
            <a:r>
              <a:rPr lang="it-IT" altLang="it-IT" sz="1800"/>
              <a:t> </a:t>
            </a:r>
          </a:p>
          <a:p>
            <a:pPr eaLnBrk="1" hangingPunct="1"/>
            <a:endParaRPr lang="it-IT" altLang="it-IT" sz="2400">
              <a:solidFill>
                <a:srgbClr val="CC0000"/>
              </a:solidFill>
            </a:endParaRPr>
          </a:p>
          <a:p>
            <a:pPr eaLnBrk="1" hangingPunct="1"/>
            <a:r>
              <a:rPr lang="it-IT" altLang="it-IT" sz="2400"/>
              <a:t>La trasmissione ereditaria e’ legata al cromosoma X. </a:t>
            </a:r>
          </a:p>
          <a:p>
            <a:pPr eaLnBrk="1" hangingPunct="1"/>
            <a:r>
              <a:rPr lang="it-IT" altLang="it-IT" sz="2400">
                <a:solidFill>
                  <a:srgbClr val="333300"/>
                </a:solidFill>
              </a:rPr>
              <a:t>La sindrome e’ causata da una "</a:t>
            </a:r>
            <a:r>
              <a:rPr lang="it-IT" altLang="it-IT" sz="2400" b="1">
                <a:solidFill>
                  <a:srgbClr val="CC0000"/>
                </a:solidFill>
              </a:rPr>
              <a:t>mutazione dinamica</a:t>
            </a:r>
            <a:r>
              <a:rPr lang="it-IT" altLang="it-IT" sz="2400">
                <a:solidFill>
                  <a:srgbClr val="333300"/>
                </a:solidFill>
              </a:rPr>
              <a:t>" cosi’ detta in quanto caratterizzata dall’instabilità di un tratto di DNA nel gene FMR1. </a:t>
            </a:r>
          </a:p>
          <a:p>
            <a:pPr eaLnBrk="1" hangingPunct="1"/>
            <a:endParaRPr lang="it-IT" altLang="it-IT" sz="2400">
              <a:solidFill>
                <a:srgbClr val="333300"/>
              </a:solidFill>
            </a:endParaRPr>
          </a:p>
          <a:p>
            <a:pPr eaLnBrk="1" hangingPunct="1"/>
            <a:r>
              <a:rPr lang="it-IT" altLang="it-IT" sz="2400">
                <a:solidFill>
                  <a:srgbClr val="333300"/>
                </a:solidFill>
              </a:rPr>
              <a:t>Nel primo esone e’ presente una sequenza ripetuta, costituita da triplette CGG: </a:t>
            </a:r>
          </a:p>
          <a:p>
            <a:pPr eaLnBrk="1" hangingPunct="1"/>
            <a:r>
              <a:rPr lang="it-IT" altLang="it-IT" sz="2400">
                <a:solidFill>
                  <a:srgbClr val="333300"/>
                </a:solidFill>
              </a:rPr>
              <a:t>- nella popolazione normale il numero delle triplette può variare da 6 a 50; </a:t>
            </a:r>
          </a:p>
          <a:p>
            <a:pPr eaLnBrk="1" hangingPunct="1"/>
            <a:r>
              <a:rPr lang="it-IT" altLang="it-IT" sz="2400">
                <a:solidFill>
                  <a:srgbClr val="333300"/>
                </a:solidFill>
              </a:rPr>
              <a:t>- nei soggetti con la mutazione il numero delle triplette e’ maggiore di 200, il tratto di DNA e’ instabile con tendenza ad aumentare nella trasmissione da una generazione all’altra.</a:t>
            </a:r>
            <a:r>
              <a:rPr lang="it-IT" altLang="it-IT" sz="2400"/>
              <a:t> </a:t>
            </a:r>
          </a:p>
        </p:txBody>
      </p:sp>
    </p:spTree>
    <p:extLst>
      <p:ext uri="{BB962C8B-B14F-4D97-AF65-F5344CB8AC3E}">
        <p14:creationId xmlns:p14="http://schemas.microsoft.com/office/powerpoint/2010/main" val="35271973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84860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1567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468313" y="908050"/>
            <a:ext cx="8281987"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defRPr>
            </a:lvl9pPr>
          </a:lstStyle>
          <a:p>
            <a:pPr eaLnBrk="1" hangingPunct="1"/>
            <a:r>
              <a:rPr lang="en-US" altLang="it-IT" sz="2600" b="1" u="sng" dirty="0" err="1">
                <a:solidFill>
                  <a:schemeClr val="accent2"/>
                </a:solidFill>
              </a:rPr>
              <a:t>L’espressivita</a:t>
            </a:r>
            <a:r>
              <a:rPr lang="en-US" altLang="it-IT" sz="2600" b="1" u="sng" dirty="0">
                <a:solidFill>
                  <a:schemeClr val="accent2"/>
                </a:solidFill>
              </a:rPr>
              <a:t>’</a:t>
            </a:r>
            <a:r>
              <a:rPr lang="en-US" altLang="it-IT" dirty="0"/>
              <a:t> e’ </a:t>
            </a:r>
            <a:r>
              <a:rPr lang="en-US" altLang="it-IT" dirty="0" err="1"/>
              <a:t>il</a:t>
            </a:r>
            <a:r>
              <a:rPr lang="en-US" altLang="it-IT" dirty="0"/>
              <a:t> </a:t>
            </a:r>
            <a:r>
              <a:rPr lang="en-US" altLang="it-IT" dirty="0" err="1"/>
              <a:t>grado</a:t>
            </a:r>
            <a:r>
              <a:rPr lang="en-US" altLang="it-IT" dirty="0"/>
              <a:t> di </a:t>
            </a:r>
            <a:r>
              <a:rPr lang="en-US" altLang="it-IT" dirty="0" err="1"/>
              <a:t>gravita</a:t>
            </a:r>
            <a:r>
              <a:rPr lang="en-US" altLang="it-IT" dirty="0"/>
              <a:t>’ con cui, </a:t>
            </a:r>
            <a:r>
              <a:rPr lang="en-US" altLang="it-IT" dirty="0" err="1"/>
              <a:t>fra</a:t>
            </a:r>
            <a:r>
              <a:rPr lang="en-US" altLang="it-IT" dirty="0"/>
              <a:t> </a:t>
            </a:r>
            <a:r>
              <a:rPr lang="en-US" altLang="it-IT" dirty="0" err="1"/>
              <a:t>gli</a:t>
            </a:r>
            <a:r>
              <a:rPr lang="en-US" altLang="it-IT" dirty="0"/>
              <a:t> </a:t>
            </a:r>
            <a:r>
              <a:rPr lang="en-US" altLang="it-IT" dirty="0" err="1"/>
              <a:t>individui</a:t>
            </a:r>
            <a:r>
              <a:rPr lang="en-US" altLang="it-IT" dirty="0"/>
              <a:t> </a:t>
            </a:r>
            <a:r>
              <a:rPr lang="en-US" altLang="it-IT" dirty="0" err="1"/>
              <a:t>che</a:t>
            </a:r>
            <a:r>
              <a:rPr lang="en-US" altLang="it-IT" dirty="0"/>
              <a:t> </a:t>
            </a:r>
            <a:r>
              <a:rPr lang="en-US" altLang="it-IT" dirty="0" err="1"/>
              <a:t>presentano</a:t>
            </a:r>
            <a:r>
              <a:rPr lang="en-US" altLang="it-IT" dirty="0"/>
              <a:t> </a:t>
            </a:r>
            <a:r>
              <a:rPr lang="en-US" altLang="it-IT" dirty="0" err="1"/>
              <a:t>il</a:t>
            </a:r>
            <a:r>
              <a:rPr lang="en-US" altLang="it-IT" dirty="0"/>
              <a:t> </a:t>
            </a:r>
            <a:r>
              <a:rPr lang="en-US" altLang="it-IT" dirty="0" err="1"/>
              <a:t>fenotipo</a:t>
            </a:r>
            <a:r>
              <a:rPr lang="en-US" altLang="it-IT" dirty="0"/>
              <a:t> </a:t>
            </a:r>
            <a:r>
              <a:rPr lang="en-US" altLang="it-IT" dirty="0" err="1"/>
              <a:t>malattia</a:t>
            </a:r>
            <a:r>
              <a:rPr lang="en-US" altLang="it-IT" dirty="0"/>
              <a:t>, </a:t>
            </a:r>
            <a:r>
              <a:rPr lang="en-US" altLang="it-IT" dirty="0" err="1"/>
              <a:t>quest’ultima</a:t>
            </a:r>
            <a:r>
              <a:rPr lang="en-US" altLang="it-IT" dirty="0"/>
              <a:t>  </a:t>
            </a:r>
            <a:r>
              <a:rPr lang="en-US" altLang="it-IT" dirty="0" err="1"/>
              <a:t>si</a:t>
            </a:r>
            <a:r>
              <a:rPr lang="en-US" altLang="it-IT" dirty="0"/>
              <a:t> </a:t>
            </a:r>
            <a:r>
              <a:rPr lang="en-US" altLang="it-IT" dirty="0" err="1"/>
              <a:t>esprime</a:t>
            </a:r>
            <a:r>
              <a:rPr lang="en-US" altLang="it-IT" dirty="0"/>
              <a:t>: </a:t>
            </a:r>
            <a:r>
              <a:rPr lang="en-US" altLang="it-IT" dirty="0" err="1"/>
              <a:t>puo</a:t>
            </a:r>
            <a:r>
              <a:rPr lang="en-US" altLang="it-IT" dirty="0"/>
              <a:t>’ </a:t>
            </a:r>
            <a:r>
              <a:rPr lang="en-US" altLang="it-IT" dirty="0" err="1"/>
              <a:t>costituire</a:t>
            </a:r>
            <a:r>
              <a:rPr lang="en-US" altLang="it-IT" dirty="0"/>
              <a:t> un </a:t>
            </a:r>
            <a:r>
              <a:rPr lang="en-US" altLang="it-IT" dirty="0" err="1"/>
              <a:t>sottoinsieme</a:t>
            </a:r>
            <a:r>
              <a:rPr lang="en-US" altLang="it-IT" dirty="0"/>
              <a:t> </a:t>
            </a:r>
            <a:r>
              <a:rPr lang="en-US" altLang="it-IT" dirty="0" err="1"/>
              <a:t>degli</a:t>
            </a:r>
            <a:r>
              <a:rPr lang="en-US" altLang="it-IT" dirty="0"/>
              <a:t> </a:t>
            </a:r>
            <a:r>
              <a:rPr lang="en-US" altLang="it-IT" dirty="0" err="1"/>
              <a:t>individui</a:t>
            </a:r>
            <a:r>
              <a:rPr lang="en-US" altLang="it-IT" dirty="0"/>
              <a:t> “</a:t>
            </a:r>
            <a:r>
              <a:rPr lang="en-US" altLang="it-IT" dirty="0" err="1"/>
              <a:t>penetranti</a:t>
            </a:r>
            <a:r>
              <a:rPr lang="en-US" altLang="it-IT" dirty="0"/>
              <a:t>”</a:t>
            </a:r>
          </a:p>
          <a:p>
            <a:pPr eaLnBrk="1" hangingPunct="1">
              <a:spcBef>
                <a:spcPct val="50000"/>
              </a:spcBef>
            </a:pPr>
            <a:r>
              <a:rPr lang="it-IT" altLang="it-IT" dirty="0"/>
              <a:t>Individui differenti, pur avendo lo stesso genotipo, possono essere affetti in misura più o meno grave</a:t>
            </a:r>
          </a:p>
          <a:p>
            <a:pPr eaLnBrk="1" hangingPunct="1"/>
            <a:endParaRPr lang="en-US" altLang="it-IT" dirty="0"/>
          </a:p>
          <a:p>
            <a:pPr eaLnBrk="1" hangingPunct="1"/>
            <a:r>
              <a:rPr lang="en-US" altLang="it-IT" sz="1800" dirty="0" err="1"/>
              <a:t>Es</a:t>
            </a:r>
            <a:r>
              <a:rPr lang="en-US" altLang="it-IT" sz="1800" dirty="0" smtClean="0"/>
              <a:t>.: </a:t>
            </a:r>
            <a:r>
              <a:rPr lang="en-US" altLang="it-IT" sz="1800" dirty="0" err="1" smtClean="0"/>
              <a:t>Sindrome</a:t>
            </a:r>
            <a:r>
              <a:rPr lang="en-US" altLang="it-IT" sz="1800" dirty="0" smtClean="0"/>
              <a:t> di </a:t>
            </a:r>
            <a:r>
              <a:rPr lang="en-US" altLang="it-IT" sz="1800" dirty="0" err="1" smtClean="0"/>
              <a:t>Marfan</a:t>
            </a:r>
            <a:r>
              <a:rPr lang="en-US" altLang="it-IT" sz="1800" dirty="0" smtClean="0"/>
              <a:t> e </a:t>
            </a:r>
            <a:r>
              <a:rPr lang="en-US" altLang="it-IT" sz="1800" dirty="0" err="1" smtClean="0"/>
              <a:t>Sindrome</a:t>
            </a:r>
            <a:r>
              <a:rPr lang="en-US" altLang="it-IT" sz="1800" dirty="0" smtClean="0"/>
              <a:t> di </a:t>
            </a:r>
            <a:r>
              <a:rPr lang="en-US" altLang="it-IT" sz="1800" dirty="0" err="1" smtClean="0"/>
              <a:t>Waardenburg</a:t>
            </a:r>
            <a:r>
              <a:rPr lang="en-US" altLang="it-IT" sz="1800" dirty="0" smtClean="0"/>
              <a:t> </a:t>
            </a:r>
            <a:endParaRPr lang="en-US" altLang="it-IT" sz="1800" dirty="0"/>
          </a:p>
          <a:p>
            <a:pPr>
              <a:buSzPct val="150000"/>
              <a:buFont typeface="Wingdings" panose="05000000000000000000" pitchFamily="2" charset="2"/>
              <a:buNone/>
            </a:pPr>
            <a:endParaRPr lang="en-US" altLang="it-IT" sz="1800" dirty="0">
              <a:solidFill>
                <a:schemeClr val="accent2"/>
              </a:solidFill>
            </a:endParaRPr>
          </a:p>
          <a:p>
            <a:pPr>
              <a:buSzPct val="150000"/>
              <a:buFont typeface="Wingdings" panose="05000000000000000000" pitchFamily="2" charset="2"/>
              <a:buNone/>
            </a:pPr>
            <a:r>
              <a:rPr lang="en-US" altLang="it-IT" sz="1800" dirty="0"/>
              <a:t> </a:t>
            </a:r>
          </a:p>
        </p:txBody>
      </p:sp>
    </p:spTree>
    <p:extLst>
      <p:ext uri="{BB962C8B-B14F-4D97-AF65-F5344CB8AC3E}">
        <p14:creationId xmlns:p14="http://schemas.microsoft.com/office/powerpoint/2010/main" val="1248139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1487488"/>
            <a:ext cx="2882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1628775"/>
            <a:ext cx="51133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defRPr/>
            </a:pPr>
            <a:r>
              <a:rPr lang="it-IT" altLang="it-IT" sz="2400" b="1" dirty="0">
                <a:latin typeface="Arial" panose="020B0604020202020204" pitchFamily="34" charset="0"/>
                <a:cs typeface="Arial" panose="020B0604020202020204" pitchFamily="34" charset="0"/>
              </a:rPr>
              <a:t>I cromosomi sono costituiti da una regione centrale detta </a:t>
            </a:r>
            <a:r>
              <a:rPr lang="it-IT" altLang="it-IT" sz="2400" b="1" dirty="0">
                <a:solidFill>
                  <a:srgbClr val="FF0000"/>
                </a:solidFill>
                <a:latin typeface="Arial" panose="020B0604020202020204" pitchFamily="34" charset="0"/>
                <a:cs typeface="Arial" panose="020B0604020202020204" pitchFamily="34" charset="0"/>
              </a:rPr>
              <a:t>centromero</a:t>
            </a:r>
            <a:r>
              <a:rPr lang="it-IT" altLang="it-IT" sz="2400" b="1" dirty="0">
                <a:latin typeface="Arial" panose="020B0604020202020204" pitchFamily="34" charset="0"/>
                <a:cs typeface="Arial" panose="020B0604020202020204" pitchFamily="34" charset="0"/>
              </a:rPr>
              <a:t> che divide il cromosoma in due sezioni dette </a:t>
            </a:r>
            <a:r>
              <a:rPr lang="it-IT" altLang="it-IT" sz="2400" b="1" dirty="0">
                <a:solidFill>
                  <a:srgbClr val="FF3399"/>
                </a:solidFill>
                <a:latin typeface="Arial" panose="020B0604020202020204" pitchFamily="34" charset="0"/>
                <a:cs typeface="Arial" panose="020B0604020202020204" pitchFamily="34" charset="0"/>
              </a:rPr>
              <a:t>braccia</a:t>
            </a:r>
            <a:r>
              <a:rPr lang="it-IT" altLang="it-IT" sz="2400" b="1" dirty="0">
                <a:solidFill>
                  <a:schemeClr val="hlink"/>
                </a:solidFill>
                <a:latin typeface="Arial" panose="020B0604020202020204" pitchFamily="34" charset="0"/>
                <a:cs typeface="Arial" panose="020B0604020202020204" pitchFamily="34" charset="0"/>
              </a:rPr>
              <a:t>:</a:t>
            </a:r>
          </a:p>
          <a:p>
            <a:pPr algn="just" eaLnBrk="0" hangingPunct="0">
              <a:defRPr/>
            </a:pPr>
            <a:r>
              <a:rPr lang="it-IT" altLang="it-IT" sz="2400" b="1" dirty="0">
                <a:latin typeface="Arial" panose="020B0604020202020204" pitchFamily="34" charset="0"/>
                <a:cs typeface="Arial" panose="020B0604020202020204" pitchFamily="34" charset="0"/>
              </a:rPr>
              <a:t>- braccio corto, p</a:t>
            </a:r>
          </a:p>
          <a:p>
            <a:pPr marL="342900" indent="-342900" algn="just" eaLnBrk="0" hangingPunct="0">
              <a:buFontTx/>
              <a:buChar char="-"/>
              <a:defRPr/>
            </a:pPr>
            <a:r>
              <a:rPr lang="it-IT" altLang="it-IT" sz="2400" b="1" dirty="0">
                <a:latin typeface="Arial" panose="020B0604020202020204" pitchFamily="34" charset="0"/>
                <a:cs typeface="Arial" panose="020B0604020202020204" pitchFamily="34" charset="0"/>
              </a:rPr>
              <a:t>braccio lungo, q.</a:t>
            </a:r>
          </a:p>
          <a:p>
            <a:pPr marL="342900" indent="-342900" algn="just" eaLnBrk="0" hangingPunct="0">
              <a:buFontTx/>
              <a:buChar char="-"/>
              <a:defRPr/>
            </a:pPr>
            <a:endParaRPr lang="it-IT" altLang="it-IT" sz="2400" b="1" dirty="0">
              <a:latin typeface="Arial" panose="020B0604020202020204" pitchFamily="34" charset="0"/>
              <a:cs typeface="Arial" panose="020B0604020202020204" pitchFamily="34" charset="0"/>
            </a:endParaRPr>
          </a:p>
          <a:p>
            <a:pPr algn="just" eaLnBrk="0" hangingPunct="0">
              <a:defRPr/>
            </a:pPr>
            <a:r>
              <a:rPr lang="it-IT" altLang="it-IT" sz="2400" b="1" dirty="0" err="1">
                <a:solidFill>
                  <a:schemeClr val="accent2"/>
                </a:solidFill>
                <a:latin typeface="Arial" panose="020B0604020202020204" pitchFamily="34" charset="0"/>
                <a:cs typeface="Arial" panose="020B0604020202020204" pitchFamily="34" charset="0"/>
              </a:rPr>
              <a:t>Telomero</a:t>
            </a:r>
            <a:r>
              <a:rPr lang="it-IT" altLang="it-IT" sz="2400" b="1" dirty="0">
                <a:latin typeface="Arial" panose="020B0604020202020204" pitchFamily="34" charset="0"/>
                <a:cs typeface="Arial" panose="020B0604020202020204" pitchFamily="34" charset="0"/>
              </a:rPr>
              <a:t> ha la funzione di </a:t>
            </a:r>
          </a:p>
          <a:p>
            <a:pPr eaLnBrk="0" hangingPunct="0">
              <a:defRPr/>
            </a:pPr>
            <a:r>
              <a:rPr lang="it-IT" altLang="it-IT" sz="2400" b="1" dirty="0">
                <a:latin typeface="Arial" panose="020B0604020202020204" pitchFamily="34" charset="0"/>
                <a:cs typeface="Arial" panose="020B0604020202020204" pitchFamily="34" charset="0"/>
              </a:rPr>
              <a:t>proteggere le estremità dei cromosomi dalla degradazione (accorciamento/invecchiamento) </a:t>
            </a:r>
          </a:p>
        </p:txBody>
      </p:sp>
      <p:sp>
        <p:nvSpPr>
          <p:cNvPr id="14340" name="Rectangle 2"/>
          <p:cNvSpPr>
            <a:spLocks noChangeArrowheads="1"/>
          </p:cNvSpPr>
          <p:nvPr/>
        </p:nvSpPr>
        <p:spPr bwMode="auto">
          <a:xfrm>
            <a:off x="858838" y="260350"/>
            <a:ext cx="7577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GB" sz="2800" b="1">
                <a:latin typeface="Arial" pitchFamily="34" charset="0"/>
                <a:cs typeface="Arial" pitchFamily="34" charset="0"/>
              </a:rPr>
              <a:t>Come si riconoscono i singoli cromosomi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356235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Text Box 3"/>
          <p:cNvSpPr txBox="1">
            <a:spLocks noChangeArrowheads="1"/>
          </p:cNvSpPr>
          <p:nvPr/>
        </p:nvSpPr>
        <p:spPr bwMode="auto">
          <a:xfrm>
            <a:off x="2268538" y="44450"/>
            <a:ext cx="50387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it-IT" altLang="it-IT" sz="3200" b="1">
                <a:solidFill>
                  <a:srgbClr val="FF0000"/>
                </a:solidFill>
                <a:latin typeface="Arial" panose="020B0604020202020204" pitchFamily="34" charset="0"/>
              </a:rPr>
              <a:t>Sindrome di Marfan</a:t>
            </a:r>
          </a:p>
        </p:txBody>
      </p:sp>
      <p:pic>
        <p:nvPicPr>
          <p:cNvPr id="1177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3213100"/>
            <a:ext cx="324008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765175"/>
            <a:ext cx="2568575"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73463"/>
            <a:ext cx="3505200"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7" name="Text Box 7"/>
          <p:cNvSpPr txBox="1">
            <a:spLocks noChangeArrowheads="1"/>
          </p:cNvSpPr>
          <p:nvPr/>
        </p:nvSpPr>
        <p:spPr bwMode="auto">
          <a:xfrm>
            <a:off x="457200" y="31242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it-IT" altLang="it-IT">
                <a:latin typeface="Arial" panose="020B0604020202020204" pitchFamily="34" charset="0"/>
              </a:rPr>
              <a:t>Iperlassità legamenti</a:t>
            </a:r>
          </a:p>
        </p:txBody>
      </p:sp>
      <p:sp>
        <p:nvSpPr>
          <p:cNvPr id="117768" name="Text Box 8"/>
          <p:cNvSpPr txBox="1">
            <a:spLocks noChangeArrowheads="1"/>
          </p:cNvSpPr>
          <p:nvPr/>
        </p:nvSpPr>
        <p:spPr bwMode="auto">
          <a:xfrm>
            <a:off x="5148263" y="5805488"/>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it-IT" altLang="it-IT">
                <a:latin typeface="Arial" panose="020B0604020202020204" pitchFamily="34" charset="0"/>
              </a:rPr>
              <a:t>Aneurisma aorta ascendente</a:t>
            </a:r>
          </a:p>
        </p:txBody>
      </p:sp>
      <p:sp>
        <p:nvSpPr>
          <p:cNvPr id="117769" name="Text Box 9"/>
          <p:cNvSpPr txBox="1">
            <a:spLocks noChangeArrowheads="1"/>
          </p:cNvSpPr>
          <p:nvPr/>
        </p:nvSpPr>
        <p:spPr bwMode="auto">
          <a:xfrm>
            <a:off x="457200" y="6400800"/>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spcBef>
                <a:spcPct val="50000"/>
              </a:spcBef>
            </a:pPr>
            <a:r>
              <a:rPr lang="it-IT" altLang="it-IT">
                <a:latin typeface="Arial" panose="020B0604020202020204" pitchFamily="34" charset="0"/>
              </a:rPr>
              <a:t>Lussazione cristallino</a:t>
            </a:r>
          </a:p>
        </p:txBody>
      </p:sp>
    </p:spTree>
    <p:extLst>
      <p:ext uri="{BB962C8B-B14F-4D97-AF65-F5344CB8AC3E}">
        <p14:creationId xmlns:p14="http://schemas.microsoft.com/office/powerpoint/2010/main" val="1090875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4"/>
          <p:cNvGraphicFramePr>
            <a:graphicFrameLocks noChangeAspect="1"/>
          </p:cNvGraphicFramePr>
          <p:nvPr/>
        </p:nvGraphicFramePr>
        <p:xfrm>
          <a:off x="3970338" y="0"/>
          <a:ext cx="4291012" cy="6884988"/>
        </p:xfrm>
        <a:graphic>
          <a:graphicData uri="http://schemas.openxmlformats.org/presentationml/2006/ole">
            <mc:AlternateContent xmlns:mc="http://schemas.openxmlformats.org/markup-compatibility/2006">
              <mc:Choice xmlns:v="urn:schemas-microsoft-com:vml" Requires="v">
                <p:oleObj spid="_x0000_s194563" name="Image" r:id="rId3" imgW="3474433" imgH="5577379" progId="Photoshop.Image.6">
                  <p:embed/>
                </p:oleObj>
              </mc:Choice>
              <mc:Fallback>
                <p:oleObj name="Image" r:id="rId3" imgW="3474433" imgH="5577379" progId="Photoshop.Image.6">
                  <p:embed/>
                  <p:pic>
                    <p:nvPicPr>
                      <p:cNvPr id="1187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338" y="0"/>
                        <a:ext cx="4291012"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7" name="Text Box 5"/>
          <p:cNvSpPr txBox="1">
            <a:spLocks noChangeArrowheads="1"/>
          </p:cNvSpPr>
          <p:nvPr/>
        </p:nvSpPr>
        <p:spPr bwMode="auto">
          <a:xfrm>
            <a:off x="30163" y="1412875"/>
            <a:ext cx="40322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lgn="ctr" eaLnBrk="1" hangingPunct="1">
              <a:spcBef>
                <a:spcPct val="50000"/>
              </a:spcBef>
            </a:pPr>
            <a:r>
              <a:rPr lang="it-IT" altLang="it-IT" sz="2400" b="1">
                <a:latin typeface="Arial" panose="020B0604020202020204" pitchFamily="34" charset="0"/>
              </a:rPr>
              <a:t>Sindrome di Marfan</a:t>
            </a:r>
          </a:p>
          <a:p>
            <a:pPr eaLnBrk="1" hangingPunct="1">
              <a:spcBef>
                <a:spcPct val="50000"/>
              </a:spcBef>
            </a:pPr>
            <a:r>
              <a:rPr lang="it-IT" altLang="it-IT">
                <a:latin typeface="Arial" panose="020B0604020202020204" pitchFamily="34" charset="0"/>
              </a:rPr>
              <a:t>Mutazioni nel gene per la fibrillina</a:t>
            </a:r>
          </a:p>
          <a:p>
            <a:pPr eaLnBrk="1" hangingPunct="1">
              <a:spcBef>
                <a:spcPct val="50000"/>
              </a:spcBef>
            </a:pPr>
            <a:r>
              <a:rPr lang="it-IT" altLang="it-IT">
                <a:latin typeface="Arial" panose="020B0604020202020204" pitchFamily="34" charset="0"/>
              </a:rPr>
              <a:t>Espressività variabile</a:t>
            </a:r>
          </a:p>
        </p:txBody>
      </p:sp>
      <p:sp>
        <p:nvSpPr>
          <p:cNvPr id="118788" name="Rectangle 22"/>
          <p:cNvSpPr txBox="1">
            <a:spLocks noChangeArrowheads="1"/>
          </p:cNvSpPr>
          <p:nvPr/>
        </p:nvSpPr>
        <p:spPr bwMode="auto">
          <a:xfrm>
            <a:off x="179388" y="188913"/>
            <a:ext cx="4464050"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858838" eaLnBrk="0" hangingPunct="0">
              <a:defRPr sz="2000">
                <a:solidFill>
                  <a:schemeClr val="tx1"/>
                </a:solidFill>
                <a:latin typeface="Comic Sans MS" panose="030F0702030302020204" pitchFamily="66" charset="0"/>
              </a:defRPr>
            </a:lvl1pPr>
            <a:lvl2pPr marL="742950" indent="-285750" defTabSz="858838" eaLnBrk="0" hangingPunct="0">
              <a:defRPr sz="2000">
                <a:solidFill>
                  <a:schemeClr val="tx1"/>
                </a:solidFill>
                <a:latin typeface="Comic Sans MS" panose="030F0702030302020204" pitchFamily="66" charset="0"/>
              </a:defRPr>
            </a:lvl2pPr>
            <a:lvl3pPr marL="1143000" indent="-228600" defTabSz="858838" eaLnBrk="0" hangingPunct="0">
              <a:defRPr sz="2000">
                <a:solidFill>
                  <a:schemeClr val="tx1"/>
                </a:solidFill>
                <a:latin typeface="Comic Sans MS" panose="030F0702030302020204" pitchFamily="66" charset="0"/>
              </a:defRPr>
            </a:lvl3pPr>
            <a:lvl4pPr marL="1600200" indent="-228600" defTabSz="858838" eaLnBrk="0" hangingPunct="0">
              <a:defRPr sz="2000">
                <a:solidFill>
                  <a:schemeClr val="tx1"/>
                </a:solidFill>
                <a:latin typeface="Comic Sans MS" panose="030F0702030302020204" pitchFamily="66" charset="0"/>
              </a:defRPr>
            </a:lvl4pPr>
            <a:lvl5pPr marL="2057400" indent="-228600" defTabSz="858838" eaLnBrk="0" hangingPunct="0">
              <a:defRPr sz="2000">
                <a:solidFill>
                  <a:schemeClr val="tx1"/>
                </a:solidFill>
                <a:latin typeface="Comic Sans MS" panose="030F0702030302020204" pitchFamily="66" charset="0"/>
              </a:defRPr>
            </a:lvl5pPr>
            <a:lvl6pPr marL="2514600" indent="-228600" defTabSz="858838"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defTabSz="858838"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defTabSz="858838"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defTabSz="858838" eaLnBrk="0" fontAlgn="base" hangingPunct="0">
              <a:spcBef>
                <a:spcPct val="0"/>
              </a:spcBef>
              <a:spcAft>
                <a:spcPct val="0"/>
              </a:spcAft>
              <a:defRPr sz="2000">
                <a:solidFill>
                  <a:schemeClr val="tx1"/>
                </a:solidFill>
                <a:latin typeface="Comic Sans MS" panose="030F0702030302020204" pitchFamily="66" charset="0"/>
              </a:defRPr>
            </a:lvl9pPr>
          </a:lstStyle>
          <a:p>
            <a:pPr eaLnBrk="1" hangingPunct="1">
              <a:buSzPct val="150000"/>
            </a:pPr>
            <a:r>
              <a:rPr lang="en-US" altLang="it-IT" sz="3100" b="1">
                <a:solidFill>
                  <a:srgbClr val="FF0000"/>
                </a:solidFill>
              </a:rPr>
              <a:t>Espressivita’ variabile</a:t>
            </a:r>
            <a:endParaRPr lang="en-US" altLang="it-IT" sz="3100">
              <a:solidFill>
                <a:srgbClr val="FF0000"/>
              </a:solidFill>
            </a:endParaRPr>
          </a:p>
        </p:txBody>
      </p:sp>
    </p:spTree>
    <p:extLst>
      <p:ext uri="{BB962C8B-B14F-4D97-AF65-F5344CB8AC3E}">
        <p14:creationId xmlns:p14="http://schemas.microsoft.com/office/powerpoint/2010/main" val="15381596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203325"/>
            <a:ext cx="663416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1514299" y="739096"/>
            <a:ext cx="64265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buSzPct val="150000"/>
              <a:buFont typeface="Wingdings" panose="05000000000000000000" pitchFamily="2" charset="2"/>
              <a:buNone/>
            </a:pPr>
            <a:r>
              <a:rPr lang="en-US" altLang="it-IT" sz="2800" b="1" dirty="0">
                <a:latin typeface="Arial" panose="020B0604020202020204" pitchFamily="34" charset="0"/>
                <a:cs typeface="Arial" panose="020B0604020202020204" pitchFamily="34" charset="0"/>
              </a:rPr>
              <a:t> SINDROME DI WAARDENBURG </a:t>
            </a:r>
          </a:p>
        </p:txBody>
      </p:sp>
      <p:sp>
        <p:nvSpPr>
          <p:cNvPr id="119812" name="Text Box 4"/>
          <p:cNvSpPr txBox="1">
            <a:spLocks noChangeArrowheads="1"/>
          </p:cNvSpPr>
          <p:nvPr/>
        </p:nvSpPr>
        <p:spPr bwMode="auto">
          <a:xfrm>
            <a:off x="635000" y="3738563"/>
            <a:ext cx="81851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buSzPct val="150000"/>
              <a:buFont typeface="Wingdings" panose="05000000000000000000" pitchFamily="2" charset="2"/>
              <a:buChar char="®"/>
            </a:pPr>
            <a:r>
              <a:rPr lang="en-US" altLang="it-IT" b="1" u="sng">
                <a:latin typeface="Arial" panose="020B0604020202020204" pitchFamily="34" charset="0"/>
                <a:cs typeface="Arial" panose="020B0604020202020204" pitchFamily="34" charset="0"/>
              </a:rPr>
              <a:t>Sindrome completa</a:t>
            </a:r>
            <a:r>
              <a:rPr lang="en-US" altLang="it-IT" b="1">
                <a:latin typeface="Arial" panose="020B0604020202020204" pitchFamily="34" charset="0"/>
                <a:cs typeface="Arial" panose="020B0604020202020204" pitchFamily="34" charset="0"/>
              </a:rPr>
              <a:t>: sordita’ + occhi di colore diverso + ciuffo di capelli bianchi sulla fronte + precoce incanutimento</a:t>
            </a:r>
          </a:p>
        </p:txBody>
      </p:sp>
      <p:grpSp>
        <p:nvGrpSpPr>
          <p:cNvPr id="119813" name="Group 5"/>
          <p:cNvGrpSpPr>
            <a:grpSpLocks/>
          </p:cNvGrpSpPr>
          <p:nvPr/>
        </p:nvGrpSpPr>
        <p:grpSpPr bwMode="auto">
          <a:xfrm>
            <a:off x="635000" y="1974850"/>
            <a:ext cx="4503738" cy="2954338"/>
            <a:chOff x="432" y="1344"/>
            <a:chExt cx="3063" cy="2009"/>
          </a:xfrm>
        </p:grpSpPr>
        <p:sp>
          <p:nvSpPr>
            <p:cNvPr id="119830" name="Text Box 6"/>
            <p:cNvSpPr txBox="1">
              <a:spLocks noChangeArrowheads="1"/>
            </p:cNvSpPr>
            <p:nvPr/>
          </p:nvSpPr>
          <p:spPr bwMode="auto">
            <a:xfrm>
              <a:off x="3302" y="1344"/>
              <a:ext cx="193"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400" b="1">
                  <a:latin typeface="Arial" panose="020B0604020202020204" pitchFamily="34" charset="0"/>
                  <a:cs typeface="Arial" panose="020B0604020202020204" pitchFamily="34" charset="0"/>
                </a:rPr>
                <a:t>1</a:t>
              </a:r>
            </a:p>
          </p:txBody>
        </p:sp>
        <p:sp>
          <p:nvSpPr>
            <p:cNvPr id="119831" name="Text Box 7"/>
            <p:cNvSpPr txBox="1">
              <a:spLocks noChangeArrowheads="1"/>
            </p:cNvSpPr>
            <p:nvPr/>
          </p:nvSpPr>
          <p:spPr bwMode="auto">
            <a:xfrm>
              <a:off x="432" y="3102"/>
              <a:ext cx="867"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800" b="1">
                  <a:latin typeface="Arial" panose="020B0604020202020204" pitchFamily="34" charset="0"/>
                  <a:cs typeface="Arial" panose="020B0604020202020204" pitchFamily="34" charset="0"/>
                </a:rPr>
                <a:t>1  sordita’</a:t>
              </a:r>
              <a:endParaRPr lang="en-US" altLang="it-IT" sz="1600">
                <a:latin typeface="Arial" panose="020B0604020202020204" pitchFamily="34" charset="0"/>
                <a:cs typeface="Arial" panose="020B0604020202020204" pitchFamily="34" charset="0"/>
              </a:endParaRPr>
            </a:p>
          </p:txBody>
        </p:sp>
      </p:grpSp>
      <p:grpSp>
        <p:nvGrpSpPr>
          <p:cNvPr id="119814" name="Group 8"/>
          <p:cNvGrpSpPr>
            <a:grpSpLocks/>
          </p:cNvGrpSpPr>
          <p:nvPr/>
        </p:nvGrpSpPr>
        <p:grpSpPr bwMode="auto">
          <a:xfrm>
            <a:off x="628650" y="3233738"/>
            <a:ext cx="3924300" cy="2047875"/>
            <a:chOff x="427" y="2200"/>
            <a:chExt cx="2670" cy="1393"/>
          </a:xfrm>
        </p:grpSpPr>
        <p:sp>
          <p:nvSpPr>
            <p:cNvPr id="119828" name="Text Box 9"/>
            <p:cNvSpPr txBox="1">
              <a:spLocks noChangeArrowheads="1"/>
            </p:cNvSpPr>
            <p:nvPr/>
          </p:nvSpPr>
          <p:spPr bwMode="auto">
            <a:xfrm>
              <a:off x="1094" y="2200"/>
              <a:ext cx="193"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400" b="1">
                  <a:latin typeface="Arial" panose="020B0604020202020204" pitchFamily="34" charset="0"/>
                  <a:cs typeface="Arial" panose="020B0604020202020204" pitchFamily="34" charset="0"/>
                </a:rPr>
                <a:t>2</a:t>
              </a:r>
            </a:p>
          </p:txBody>
        </p:sp>
        <p:sp>
          <p:nvSpPr>
            <p:cNvPr id="119829" name="Text Box 10"/>
            <p:cNvSpPr txBox="1">
              <a:spLocks noChangeArrowheads="1"/>
            </p:cNvSpPr>
            <p:nvPr/>
          </p:nvSpPr>
          <p:spPr bwMode="auto">
            <a:xfrm>
              <a:off x="427" y="3342"/>
              <a:ext cx="2670"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800" b="1">
                  <a:latin typeface="Arial" panose="020B0604020202020204" pitchFamily="34" charset="0"/>
                  <a:cs typeface="Arial" panose="020B0604020202020204" pitchFamily="34" charset="0"/>
                </a:rPr>
                <a:t>2 sordita’+ occhi di colore diverso</a:t>
              </a:r>
            </a:p>
          </p:txBody>
        </p:sp>
      </p:grpSp>
      <p:grpSp>
        <p:nvGrpSpPr>
          <p:cNvPr id="119815" name="Group 11"/>
          <p:cNvGrpSpPr>
            <a:grpSpLocks/>
          </p:cNvGrpSpPr>
          <p:nvPr/>
        </p:nvGrpSpPr>
        <p:grpSpPr bwMode="auto">
          <a:xfrm>
            <a:off x="635000" y="2046288"/>
            <a:ext cx="8255000" cy="3643312"/>
            <a:chOff x="432" y="1392"/>
            <a:chExt cx="5616" cy="2479"/>
          </a:xfrm>
        </p:grpSpPr>
        <p:sp>
          <p:nvSpPr>
            <p:cNvPr id="119824" name="Text Box 12"/>
            <p:cNvSpPr txBox="1">
              <a:spLocks noChangeArrowheads="1"/>
            </p:cNvSpPr>
            <p:nvPr/>
          </p:nvSpPr>
          <p:spPr bwMode="auto">
            <a:xfrm>
              <a:off x="1478" y="2192"/>
              <a:ext cx="203"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600">
                  <a:latin typeface="Arial" panose="020B0604020202020204" pitchFamily="34" charset="0"/>
                  <a:cs typeface="Arial" panose="020B0604020202020204" pitchFamily="34" charset="0"/>
                </a:rPr>
                <a:t>3</a:t>
              </a:r>
            </a:p>
          </p:txBody>
        </p:sp>
        <p:sp>
          <p:nvSpPr>
            <p:cNvPr id="119825" name="Text Box 13"/>
            <p:cNvSpPr txBox="1">
              <a:spLocks noChangeArrowheads="1"/>
            </p:cNvSpPr>
            <p:nvPr/>
          </p:nvSpPr>
          <p:spPr bwMode="auto">
            <a:xfrm>
              <a:off x="2016" y="1392"/>
              <a:ext cx="203"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600">
                  <a:latin typeface="Arial" panose="020B0604020202020204" pitchFamily="34" charset="0"/>
                  <a:cs typeface="Arial" panose="020B0604020202020204" pitchFamily="34" charset="0"/>
                </a:rPr>
                <a:t>3</a:t>
              </a:r>
            </a:p>
          </p:txBody>
        </p:sp>
        <p:sp>
          <p:nvSpPr>
            <p:cNvPr id="119826" name="Text Box 14"/>
            <p:cNvSpPr txBox="1">
              <a:spLocks noChangeArrowheads="1"/>
            </p:cNvSpPr>
            <p:nvPr/>
          </p:nvSpPr>
          <p:spPr bwMode="auto">
            <a:xfrm>
              <a:off x="4608" y="1440"/>
              <a:ext cx="203"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600">
                  <a:latin typeface="Arial" panose="020B0604020202020204" pitchFamily="34" charset="0"/>
                  <a:cs typeface="Arial" panose="020B0604020202020204" pitchFamily="34" charset="0"/>
                </a:rPr>
                <a:t>3</a:t>
              </a:r>
            </a:p>
          </p:txBody>
        </p:sp>
        <p:sp>
          <p:nvSpPr>
            <p:cNvPr id="119827" name="Text Box 15"/>
            <p:cNvSpPr txBox="1">
              <a:spLocks noChangeArrowheads="1"/>
            </p:cNvSpPr>
            <p:nvPr/>
          </p:nvSpPr>
          <p:spPr bwMode="auto">
            <a:xfrm>
              <a:off x="432" y="3612"/>
              <a:ext cx="5616"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800" b="1">
                  <a:latin typeface="Arial" panose="020B0604020202020204" pitchFamily="34" charset="0"/>
                  <a:cs typeface="Arial" panose="020B0604020202020204" pitchFamily="34" charset="0"/>
                </a:rPr>
                <a:t>3 sordita’+ occhi di colore diverso + ciuffo di capelli bianchi sulla fronte </a:t>
              </a:r>
            </a:p>
          </p:txBody>
        </p:sp>
      </p:grpSp>
      <p:grpSp>
        <p:nvGrpSpPr>
          <p:cNvPr id="119816" name="Group 16"/>
          <p:cNvGrpSpPr>
            <a:grpSpLocks/>
          </p:cNvGrpSpPr>
          <p:nvPr/>
        </p:nvGrpSpPr>
        <p:grpSpPr bwMode="auto">
          <a:xfrm>
            <a:off x="635000" y="2709863"/>
            <a:ext cx="7689850" cy="3598862"/>
            <a:chOff x="432" y="1640"/>
            <a:chExt cx="5232" cy="2449"/>
          </a:xfrm>
        </p:grpSpPr>
        <p:sp>
          <p:nvSpPr>
            <p:cNvPr id="119822" name="Text Box 17"/>
            <p:cNvSpPr txBox="1">
              <a:spLocks noChangeArrowheads="1"/>
            </p:cNvSpPr>
            <p:nvPr/>
          </p:nvSpPr>
          <p:spPr bwMode="auto">
            <a:xfrm>
              <a:off x="1392" y="1640"/>
              <a:ext cx="194"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600">
                  <a:latin typeface="Arial" panose="020B0604020202020204" pitchFamily="34" charset="0"/>
                  <a:cs typeface="Arial" panose="020B0604020202020204" pitchFamily="34" charset="0"/>
                </a:rPr>
                <a:t>4</a:t>
              </a:r>
            </a:p>
          </p:txBody>
        </p:sp>
        <p:sp>
          <p:nvSpPr>
            <p:cNvPr id="119823" name="Text Box 18"/>
            <p:cNvSpPr txBox="1">
              <a:spLocks noChangeArrowheads="1"/>
            </p:cNvSpPr>
            <p:nvPr/>
          </p:nvSpPr>
          <p:spPr bwMode="auto">
            <a:xfrm>
              <a:off x="432" y="3840"/>
              <a:ext cx="5232"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800" b="1">
                  <a:latin typeface="Arial" panose="020B0604020202020204" pitchFamily="34" charset="0"/>
                  <a:cs typeface="Arial" panose="020B0604020202020204" pitchFamily="34" charset="0"/>
                </a:rPr>
                <a:t>4 ciuffo di capelli bianchi sulla fronte + precoce incanutimento</a:t>
              </a:r>
            </a:p>
          </p:txBody>
        </p:sp>
      </p:grpSp>
      <p:grpSp>
        <p:nvGrpSpPr>
          <p:cNvPr id="119817" name="Group 19"/>
          <p:cNvGrpSpPr>
            <a:grpSpLocks/>
          </p:cNvGrpSpPr>
          <p:nvPr/>
        </p:nvGrpSpPr>
        <p:grpSpPr bwMode="auto">
          <a:xfrm>
            <a:off x="635000" y="2708275"/>
            <a:ext cx="6361113" cy="3960813"/>
            <a:chOff x="432" y="1664"/>
            <a:chExt cx="4328" cy="2694"/>
          </a:xfrm>
        </p:grpSpPr>
        <p:sp>
          <p:nvSpPr>
            <p:cNvPr id="119820" name="Text Box 20"/>
            <p:cNvSpPr txBox="1">
              <a:spLocks noChangeArrowheads="1"/>
            </p:cNvSpPr>
            <p:nvPr/>
          </p:nvSpPr>
          <p:spPr bwMode="auto">
            <a:xfrm>
              <a:off x="2496" y="1664"/>
              <a:ext cx="195" cy="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600">
                  <a:latin typeface="Arial" panose="020B0604020202020204" pitchFamily="34" charset="0"/>
                  <a:cs typeface="Arial" panose="020B0604020202020204" pitchFamily="34" charset="0"/>
                </a:rPr>
                <a:t>5</a:t>
              </a:r>
            </a:p>
          </p:txBody>
        </p:sp>
        <p:sp>
          <p:nvSpPr>
            <p:cNvPr id="119821" name="Text Box 21"/>
            <p:cNvSpPr txBox="1">
              <a:spLocks noChangeArrowheads="1"/>
            </p:cNvSpPr>
            <p:nvPr/>
          </p:nvSpPr>
          <p:spPr bwMode="auto">
            <a:xfrm>
              <a:off x="432" y="4109"/>
              <a:ext cx="4328"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r>
                <a:rPr lang="en-US" altLang="it-IT" sz="1800" b="1">
                  <a:latin typeface="Arial" panose="020B0604020202020204" pitchFamily="34" charset="0"/>
                  <a:cs typeface="Arial" panose="020B0604020202020204" pitchFamily="34" charset="0"/>
                </a:rPr>
                <a:t>5 sordita’ + ciuffo di capelli bianchi sulla fronte </a:t>
              </a:r>
            </a:p>
          </p:txBody>
        </p:sp>
      </p:grpSp>
      <p:sp>
        <p:nvSpPr>
          <p:cNvPr id="119818" name="Rectangle 22"/>
          <p:cNvSpPr>
            <a:spLocks noGrp="1" noChangeArrowheads="1"/>
          </p:cNvSpPr>
          <p:nvPr>
            <p:ph type="title" idx="4294967295"/>
          </p:nvPr>
        </p:nvSpPr>
        <p:spPr>
          <a:xfrm>
            <a:off x="1835150" y="188913"/>
            <a:ext cx="6143625" cy="658812"/>
          </a:xfrm>
        </p:spPr>
        <p:txBody>
          <a:bodyPr/>
          <a:lstStyle/>
          <a:p>
            <a:pPr algn="l" defTabSz="858838" eaLnBrk="1" hangingPunct="1">
              <a:buSzPct val="150000"/>
              <a:buFont typeface="Wingdings" panose="05000000000000000000" pitchFamily="2" charset="2"/>
              <a:buChar char="&amp;"/>
            </a:pPr>
            <a:r>
              <a:rPr lang="en-US" altLang="it-IT" sz="3100" b="1" dirty="0" err="1" smtClean="0">
                <a:solidFill>
                  <a:srgbClr val="FF0000"/>
                </a:solidFill>
                <a:latin typeface="Arial" panose="020B0604020202020204" pitchFamily="34" charset="0"/>
                <a:cs typeface="Arial" panose="020B0604020202020204" pitchFamily="34" charset="0"/>
              </a:rPr>
              <a:t>Espressivita</a:t>
            </a:r>
            <a:r>
              <a:rPr lang="en-US" altLang="it-IT" sz="3100" b="1" dirty="0" smtClean="0">
                <a:solidFill>
                  <a:srgbClr val="FF0000"/>
                </a:solidFill>
                <a:latin typeface="Arial" panose="020B0604020202020204" pitchFamily="34" charset="0"/>
                <a:cs typeface="Arial" panose="020B0604020202020204" pitchFamily="34" charset="0"/>
              </a:rPr>
              <a:t>’ </a:t>
            </a:r>
            <a:r>
              <a:rPr lang="en-US" altLang="it-IT" sz="3100" b="1" dirty="0" err="1" smtClean="0">
                <a:solidFill>
                  <a:srgbClr val="FF0000"/>
                </a:solidFill>
                <a:latin typeface="Arial" panose="020B0604020202020204" pitchFamily="34" charset="0"/>
                <a:cs typeface="Arial" panose="020B0604020202020204" pitchFamily="34" charset="0"/>
              </a:rPr>
              <a:t>variabile</a:t>
            </a:r>
            <a:endParaRPr lang="en-US" altLang="it-IT" sz="3100" dirty="0" smtClean="0">
              <a:solidFill>
                <a:srgbClr val="FF0000"/>
              </a:solidFill>
              <a:latin typeface="Arial" panose="020B0604020202020204" pitchFamily="34" charset="0"/>
              <a:cs typeface="Arial" panose="020B0604020202020204" pitchFamily="34" charset="0"/>
            </a:endParaRPr>
          </a:p>
        </p:txBody>
      </p:sp>
      <p:sp>
        <p:nvSpPr>
          <p:cNvPr id="119819" name="Text Box 23"/>
          <p:cNvSpPr txBox="1">
            <a:spLocks noChangeArrowheads="1"/>
          </p:cNvSpPr>
          <p:nvPr/>
        </p:nvSpPr>
        <p:spPr bwMode="auto">
          <a:xfrm>
            <a:off x="4799013" y="1214438"/>
            <a:ext cx="5445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Comic Sans MS" panose="030F0702030302020204" pitchFamily="66" charset="0"/>
              </a:defRPr>
            </a:lvl1pPr>
            <a:lvl2pPr marL="742950" indent="-285750" eaLnBrk="0" hangingPunct="0">
              <a:defRPr sz="2000">
                <a:solidFill>
                  <a:schemeClr val="tx1"/>
                </a:solidFill>
                <a:latin typeface="Comic Sans MS" panose="030F0702030302020204" pitchFamily="66" charset="0"/>
              </a:defRPr>
            </a:lvl2pPr>
            <a:lvl3pPr marL="1143000" indent="-228600" eaLnBrk="0" hangingPunct="0">
              <a:defRPr sz="2000">
                <a:solidFill>
                  <a:schemeClr val="tx1"/>
                </a:solidFill>
                <a:latin typeface="Comic Sans MS" panose="030F0702030302020204" pitchFamily="66" charset="0"/>
              </a:defRPr>
            </a:lvl3pPr>
            <a:lvl4pPr marL="1600200" indent="-228600" eaLnBrk="0" hangingPunct="0">
              <a:defRPr sz="2000">
                <a:solidFill>
                  <a:schemeClr val="tx1"/>
                </a:solidFill>
                <a:latin typeface="Comic Sans MS" panose="030F0702030302020204" pitchFamily="66" charset="0"/>
              </a:defRPr>
            </a:lvl4pPr>
            <a:lvl5pPr marL="2057400" indent="-228600" eaLnBrk="0" hangingPunct="0">
              <a:defRPr sz="2000">
                <a:solidFill>
                  <a:schemeClr val="tx1"/>
                </a:solidFill>
                <a:latin typeface="Comic Sans MS" panose="030F0702030302020204" pitchFamily="66" charset="0"/>
              </a:defRPr>
            </a:lvl5pPr>
            <a:lvl6pPr marL="2514600" indent="-228600" eaLnBrk="0" fontAlgn="base" hangingPunct="0">
              <a:spcBef>
                <a:spcPct val="0"/>
              </a:spcBef>
              <a:spcAft>
                <a:spcPct val="0"/>
              </a:spcAft>
              <a:defRPr sz="2000">
                <a:solidFill>
                  <a:schemeClr val="tx1"/>
                </a:solidFill>
                <a:latin typeface="Comic Sans MS" panose="030F0702030302020204" pitchFamily="66" charset="0"/>
              </a:defRPr>
            </a:lvl6pPr>
            <a:lvl7pPr marL="2971800" indent="-228600" eaLnBrk="0" fontAlgn="base" hangingPunct="0">
              <a:spcBef>
                <a:spcPct val="0"/>
              </a:spcBef>
              <a:spcAft>
                <a:spcPct val="0"/>
              </a:spcAft>
              <a:defRPr sz="2000">
                <a:solidFill>
                  <a:schemeClr val="tx1"/>
                </a:solidFill>
                <a:latin typeface="Comic Sans MS" panose="030F0702030302020204" pitchFamily="66" charset="0"/>
              </a:defRPr>
            </a:lvl7pPr>
            <a:lvl8pPr marL="3429000" indent="-228600" eaLnBrk="0" fontAlgn="base" hangingPunct="0">
              <a:spcBef>
                <a:spcPct val="0"/>
              </a:spcBef>
              <a:spcAft>
                <a:spcPct val="0"/>
              </a:spcAft>
              <a:defRPr sz="2000">
                <a:solidFill>
                  <a:schemeClr val="tx1"/>
                </a:solidFill>
                <a:latin typeface="Comic Sans MS" panose="030F0702030302020204" pitchFamily="66" charset="0"/>
              </a:defRPr>
            </a:lvl8pPr>
            <a:lvl9pPr marL="3886200" indent="-228600" eaLnBrk="0" fontAlgn="base" hangingPunct="0">
              <a:spcBef>
                <a:spcPct val="0"/>
              </a:spcBef>
              <a:spcAft>
                <a:spcPct val="0"/>
              </a:spcAft>
              <a:defRPr sz="2000">
                <a:solidFill>
                  <a:schemeClr val="tx1"/>
                </a:solidFill>
                <a:latin typeface="Comic Sans MS" panose="030F0702030302020204" pitchFamily="66" charset="0"/>
              </a:defRPr>
            </a:lvl9pPr>
          </a:lstStyle>
          <a:p>
            <a:pPr>
              <a:buClr>
                <a:schemeClr val="tx1"/>
              </a:buClr>
              <a:buFont typeface="Wingdings" panose="05000000000000000000" pitchFamily="2" charset="2"/>
              <a:buChar char="®"/>
            </a:pPr>
            <a:r>
              <a:rPr lang="en-US" altLang="it-IT" sz="240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1775432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OLORWS2"/>
          <p:cNvPicPr>
            <a:picLocks noChangeAspect="1" noChangeArrowheads="1"/>
          </p:cNvPicPr>
          <p:nvPr/>
        </p:nvPicPr>
        <p:blipFill>
          <a:blip r:embed="rId2">
            <a:extLst>
              <a:ext uri="{28A0092B-C50C-407E-A947-70E740481C1C}">
                <a14:useLocalDpi xmlns:a14="http://schemas.microsoft.com/office/drawing/2010/main" val="0"/>
              </a:ext>
            </a:extLst>
          </a:blip>
          <a:srcRect l="10748" t="8867" r="5055" b="3539"/>
          <a:stretch>
            <a:fillRect/>
          </a:stretch>
        </p:blipFill>
        <p:spPr bwMode="auto">
          <a:xfrm>
            <a:off x="395288" y="981075"/>
            <a:ext cx="3459162"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187" name="Rectangle 3"/>
          <p:cNvSpPr>
            <a:spLocks noChangeArrowheads="1"/>
          </p:cNvSpPr>
          <p:nvPr/>
        </p:nvSpPr>
        <p:spPr bwMode="auto">
          <a:xfrm>
            <a:off x="2000250" y="34925"/>
            <a:ext cx="52705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defRPr/>
            </a:pPr>
            <a:r>
              <a:rPr lang="it-IT" sz="2600" b="1" dirty="0">
                <a:solidFill>
                  <a:srgbClr val="FF3300"/>
                </a:solidFill>
                <a:effectLst>
                  <a:outerShdw blurRad="38100" dist="38100" dir="2700000" algn="tl">
                    <a:srgbClr val="C0C0C0"/>
                  </a:outerShdw>
                </a:effectLst>
                <a:latin typeface="Arial" charset="0"/>
              </a:rPr>
              <a:t>SINDROME DI WAARDENBURG</a:t>
            </a:r>
            <a:r>
              <a:rPr lang="it-IT" sz="2800" b="1" dirty="0">
                <a:solidFill>
                  <a:srgbClr val="FF3300"/>
                </a:solidFill>
                <a:effectLst>
                  <a:outerShdw blurRad="38100" dist="38100" dir="2700000" algn="tl">
                    <a:srgbClr val="C0C0C0"/>
                  </a:outerShdw>
                </a:effectLst>
                <a:latin typeface="Arial" charset="0"/>
              </a:rPr>
              <a:t> </a:t>
            </a:r>
          </a:p>
        </p:txBody>
      </p:sp>
      <p:pic>
        <p:nvPicPr>
          <p:cNvPr id="120836" name="Picture 11" descr="Girl with Heterochrom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429000"/>
            <a:ext cx="30384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13" descr="heterochrom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8" y="3429000"/>
            <a:ext cx="4421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descr="13361336WS2_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995363"/>
            <a:ext cx="432752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634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2292350" y="2119313"/>
            <a:ext cx="3987800" cy="3101975"/>
            <a:chOff x="1444" y="1147"/>
            <a:chExt cx="2512" cy="1954"/>
          </a:xfrm>
        </p:grpSpPr>
        <p:pic>
          <p:nvPicPr>
            <p:cNvPr id="15366" name="Picture 3"/>
            <p:cNvPicPr>
              <a:picLocks noChangeArrowheads="1"/>
            </p:cNvPicPr>
            <p:nvPr/>
          </p:nvPicPr>
          <p:blipFill>
            <a:blip r:embed="rId2">
              <a:extLst>
                <a:ext uri="{28A0092B-C50C-407E-A947-70E740481C1C}">
                  <a14:useLocalDpi xmlns:a14="http://schemas.microsoft.com/office/drawing/2010/main" val="0"/>
                </a:ext>
              </a:extLst>
            </a:blip>
            <a:srcRect r="48811"/>
            <a:stretch>
              <a:fillRect/>
            </a:stretch>
          </p:blipFill>
          <p:spPr bwMode="auto">
            <a:xfrm>
              <a:off x="2481" y="1284"/>
              <a:ext cx="516" cy="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7" name="Group 4"/>
            <p:cNvGrpSpPr>
              <a:grpSpLocks/>
            </p:cNvGrpSpPr>
            <p:nvPr/>
          </p:nvGrpSpPr>
          <p:grpSpPr bwMode="auto">
            <a:xfrm>
              <a:off x="2676" y="1147"/>
              <a:ext cx="1280" cy="1954"/>
              <a:chOff x="2676" y="1147"/>
              <a:chExt cx="1280" cy="1954"/>
            </a:xfrm>
          </p:grpSpPr>
          <p:sp>
            <p:nvSpPr>
              <p:cNvPr id="15371" name="Line 5"/>
              <p:cNvSpPr>
                <a:spLocks noChangeShapeType="1"/>
              </p:cNvSpPr>
              <p:nvPr/>
            </p:nvSpPr>
            <p:spPr bwMode="auto">
              <a:xfrm>
                <a:off x="2676" y="1272"/>
                <a:ext cx="408" cy="0"/>
              </a:xfrm>
              <a:prstGeom prst="line">
                <a:avLst/>
              </a:prstGeom>
              <a:noFill/>
              <a:ln w="12700">
                <a:solidFill>
                  <a:schemeClr val="tx1"/>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372" name="Rectangle 6"/>
              <p:cNvSpPr>
                <a:spLocks noChangeArrowheads="1"/>
              </p:cNvSpPr>
              <p:nvPr/>
            </p:nvSpPr>
            <p:spPr bwMode="auto">
              <a:xfrm>
                <a:off x="3062" y="1147"/>
                <a:ext cx="73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GB" sz="2000">
                    <a:solidFill>
                      <a:srgbClr val="00CC00"/>
                    </a:solidFill>
                    <a:latin typeface="Comic Sans MS" pitchFamily="66" charset="0"/>
                  </a:rPr>
                  <a:t>telomero</a:t>
                </a:r>
              </a:p>
            </p:txBody>
          </p:sp>
          <p:sp>
            <p:nvSpPr>
              <p:cNvPr id="15373" name="Line 7"/>
              <p:cNvSpPr>
                <a:spLocks noChangeShapeType="1"/>
              </p:cNvSpPr>
              <p:nvPr/>
            </p:nvSpPr>
            <p:spPr bwMode="auto">
              <a:xfrm>
                <a:off x="2832" y="2976"/>
                <a:ext cx="408" cy="0"/>
              </a:xfrm>
              <a:prstGeom prst="line">
                <a:avLst/>
              </a:prstGeom>
              <a:noFill/>
              <a:ln w="12700">
                <a:solidFill>
                  <a:schemeClr val="tx1"/>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374" name="Rectangle 8"/>
              <p:cNvSpPr>
                <a:spLocks noChangeArrowheads="1"/>
              </p:cNvSpPr>
              <p:nvPr/>
            </p:nvSpPr>
            <p:spPr bwMode="auto">
              <a:xfrm>
                <a:off x="3218" y="2851"/>
                <a:ext cx="73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GB" sz="2000">
                    <a:solidFill>
                      <a:srgbClr val="00CC00"/>
                    </a:solidFill>
                    <a:latin typeface="Comic Sans MS" pitchFamily="66" charset="0"/>
                  </a:rPr>
                  <a:t>telomero</a:t>
                </a:r>
              </a:p>
            </p:txBody>
          </p:sp>
        </p:grpSp>
        <p:grpSp>
          <p:nvGrpSpPr>
            <p:cNvPr id="15368" name="Group 9"/>
            <p:cNvGrpSpPr>
              <a:grpSpLocks/>
            </p:cNvGrpSpPr>
            <p:nvPr/>
          </p:nvGrpSpPr>
          <p:grpSpPr bwMode="auto">
            <a:xfrm>
              <a:off x="1444" y="1627"/>
              <a:ext cx="1340" cy="250"/>
              <a:chOff x="1444" y="1627"/>
              <a:chExt cx="1340" cy="250"/>
            </a:xfrm>
          </p:grpSpPr>
          <p:sp>
            <p:nvSpPr>
              <p:cNvPr id="15369" name="Line 10"/>
              <p:cNvSpPr>
                <a:spLocks noChangeShapeType="1"/>
              </p:cNvSpPr>
              <p:nvPr/>
            </p:nvSpPr>
            <p:spPr bwMode="auto">
              <a:xfrm flipH="1">
                <a:off x="2376" y="1752"/>
                <a:ext cx="408" cy="0"/>
              </a:xfrm>
              <a:prstGeom prst="line">
                <a:avLst/>
              </a:prstGeom>
              <a:noFill/>
              <a:ln w="12700">
                <a:solidFill>
                  <a:schemeClr val="tx1"/>
                </a:solidFill>
                <a:round/>
                <a:headEnd type="stealth"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370" name="Rectangle 11"/>
              <p:cNvSpPr>
                <a:spLocks noChangeArrowheads="1"/>
              </p:cNvSpPr>
              <p:nvPr/>
            </p:nvSpPr>
            <p:spPr bwMode="auto">
              <a:xfrm flipH="1">
                <a:off x="1444" y="1627"/>
                <a:ext cx="92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GB" sz="2000">
                    <a:solidFill>
                      <a:schemeClr val="accent2"/>
                    </a:solidFill>
                    <a:latin typeface="Comic Sans MS" pitchFamily="66" charset="0"/>
                  </a:rPr>
                  <a:t>centromero</a:t>
                </a:r>
              </a:p>
            </p:txBody>
          </p:sp>
        </p:grpSp>
      </p:grpSp>
      <p:sp>
        <p:nvSpPr>
          <p:cNvPr id="15363" name="Rectangle 12"/>
          <p:cNvSpPr>
            <a:spLocks noChangeArrowheads="1"/>
          </p:cNvSpPr>
          <p:nvPr/>
        </p:nvSpPr>
        <p:spPr bwMode="auto">
          <a:xfrm>
            <a:off x="1441450" y="557213"/>
            <a:ext cx="58848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GB" sz="3600" b="1">
                <a:solidFill>
                  <a:srgbClr val="FF0000"/>
                </a:solidFill>
                <a:latin typeface="Comic Sans MS" pitchFamily="66" charset="0"/>
              </a:rPr>
              <a:t>Bandeggio dei cromosomi </a:t>
            </a:r>
          </a:p>
        </p:txBody>
      </p:sp>
      <p:sp>
        <p:nvSpPr>
          <p:cNvPr id="15364" name="Rectangle 13"/>
          <p:cNvSpPr>
            <a:spLocks noChangeArrowheads="1"/>
          </p:cNvSpPr>
          <p:nvPr/>
        </p:nvSpPr>
        <p:spPr bwMode="auto">
          <a:xfrm>
            <a:off x="5349875" y="2536825"/>
            <a:ext cx="26003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GB" sz="2800">
                <a:solidFill>
                  <a:srgbClr val="FF0000"/>
                </a:solidFill>
                <a:latin typeface="Comic Sans MS" pitchFamily="66" charset="0"/>
              </a:rPr>
              <a:t>bande G</a:t>
            </a:r>
            <a:endParaRPr lang="en-GB" altLang="en-GB" sz="1800">
              <a:solidFill>
                <a:srgbClr val="FF0000"/>
              </a:solidFill>
              <a:latin typeface="Comic Sans MS" pitchFamily="66" charset="0"/>
            </a:endParaRPr>
          </a:p>
          <a:p>
            <a:pPr algn="ctr">
              <a:spcBef>
                <a:spcPct val="0"/>
              </a:spcBef>
              <a:buFontTx/>
              <a:buNone/>
            </a:pPr>
            <a:r>
              <a:rPr lang="en-GB" altLang="en-GB" sz="2800">
                <a:solidFill>
                  <a:srgbClr val="FF0000"/>
                </a:solidFill>
                <a:latin typeface="Comic Sans MS" pitchFamily="66" charset="0"/>
              </a:rPr>
              <a:t>CHIARE</a:t>
            </a:r>
          </a:p>
          <a:p>
            <a:pPr algn="ctr">
              <a:lnSpc>
                <a:spcPct val="140000"/>
              </a:lnSpc>
              <a:spcBef>
                <a:spcPct val="0"/>
              </a:spcBef>
              <a:buFontTx/>
              <a:buNone/>
            </a:pPr>
            <a:r>
              <a:rPr lang="en-GB" altLang="en-GB" sz="2800">
                <a:latin typeface="Comic Sans MS" pitchFamily="66" charset="0"/>
              </a:rPr>
              <a:t>ricche in GC</a:t>
            </a:r>
          </a:p>
          <a:p>
            <a:pPr algn="ctr">
              <a:spcBef>
                <a:spcPct val="0"/>
              </a:spcBef>
              <a:buFontTx/>
              <a:buNone/>
            </a:pPr>
            <a:r>
              <a:rPr lang="en-GB" altLang="en-GB" sz="2800">
                <a:latin typeface="Comic Sans MS" pitchFamily="66" charset="0"/>
              </a:rPr>
              <a:t>molti geni</a:t>
            </a:r>
          </a:p>
        </p:txBody>
      </p:sp>
      <p:sp>
        <p:nvSpPr>
          <p:cNvPr id="15365" name="Rectangle 14"/>
          <p:cNvSpPr>
            <a:spLocks noChangeArrowheads="1"/>
          </p:cNvSpPr>
          <p:nvPr/>
        </p:nvSpPr>
        <p:spPr bwMode="auto">
          <a:xfrm>
            <a:off x="1014413" y="3362325"/>
            <a:ext cx="26543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GB" altLang="en-GB" sz="2800">
                <a:solidFill>
                  <a:srgbClr val="FF0000"/>
                </a:solidFill>
                <a:latin typeface="Comic Sans MS" pitchFamily="66" charset="0"/>
              </a:rPr>
              <a:t>bande G</a:t>
            </a:r>
            <a:endParaRPr lang="en-GB" altLang="en-GB" sz="1800">
              <a:solidFill>
                <a:srgbClr val="FF0000"/>
              </a:solidFill>
              <a:latin typeface="Comic Sans MS" pitchFamily="66" charset="0"/>
            </a:endParaRPr>
          </a:p>
          <a:p>
            <a:pPr algn="ctr">
              <a:spcBef>
                <a:spcPct val="0"/>
              </a:spcBef>
              <a:buFontTx/>
              <a:buNone/>
            </a:pPr>
            <a:r>
              <a:rPr lang="en-GB" altLang="en-GB" sz="2800">
                <a:solidFill>
                  <a:srgbClr val="FF0000"/>
                </a:solidFill>
                <a:latin typeface="Comic Sans MS" pitchFamily="66" charset="0"/>
              </a:rPr>
              <a:t>SCURE</a:t>
            </a:r>
          </a:p>
          <a:p>
            <a:pPr algn="ctr">
              <a:lnSpc>
                <a:spcPct val="140000"/>
              </a:lnSpc>
              <a:spcBef>
                <a:spcPct val="0"/>
              </a:spcBef>
              <a:buFontTx/>
              <a:buNone/>
            </a:pPr>
            <a:r>
              <a:rPr lang="en-GB" altLang="en-GB" sz="2800">
                <a:latin typeface="Comic Sans MS" pitchFamily="66" charset="0"/>
              </a:rPr>
              <a:t>ricche in AT</a:t>
            </a:r>
          </a:p>
          <a:p>
            <a:pPr algn="ctr">
              <a:spcBef>
                <a:spcPct val="0"/>
              </a:spcBef>
              <a:buFontTx/>
              <a:buNone/>
            </a:pPr>
            <a:r>
              <a:rPr lang="en-GB" altLang="en-GB" sz="2800">
                <a:latin typeface="Comic Sans MS" pitchFamily="66" charset="0"/>
              </a:rPr>
              <a:t>pochi geni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http://universita.elsevier.it/cm/img/neri/00004/QXB10UVGZ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14388"/>
            <a:ext cx="7199313"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CasellaDiTesto 1"/>
          <p:cNvSpPr txBox="1">
            <a:spLocks noChangeArrowheads="1"/>
          </p:cNvSpPr>
          <p:nvPr/>
        </p:nvSpPr>
        <p:spPr bwMode="auto">
          <a:xfrm>
            <a:off x="696913" y="333375"/>
            <a:ext cx="771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1006475" eaLnBrk="0" hangingPunct="0">
              <a:spcBef>
                <a:spcPct val="20000"/>
              </a:spcBef>
              <a:buChar char="•"/>
              <a:defRPr sz="3200">
                <a:solidFill>
                  <a:schemeClr val="tx1"/>
                </a:solidFill>
                <a:latin typeface="Times New Roman" pitchFamily="18" charset="0"/>
              </a:defRPr>
            </a:lvl1pPr>
            <a:lvl2pPr marL="742950" indent="-285750" defTabSz="1006475" eaLnBrk="0" hangingPunct="0">
              <a:spcBef>
                <a:spcPct val="20000"/>
              </a:spcBef>
              <a:buChar char="–"/>
              <a:defRPr sz="2800">
                <a:solidFill>
                  <a:schemeClr val="tx1"/>
                </a:solidFill>
                <a:latin typeface="Times New Roman" pitchFamily="18" charset="0"/>
              </a:defRPr>
            </a:lvl2pPr>
            <a:lvl3pPr marL="1143000" indent="-228600" defTabSz="1006475" eaLnBrk="0" hangingPunct="0">
              <a:spcBef>
                <a:spcPct val="20000"/>
              </a:spcBef>
              <a:buChar char="•"/>
              <a:defRPr sz="2400">
                <a:solidFill>
                  <a:schemeClr val="tx1"/>
                </a:solidFill>
                <a:latin typeface="Times New Roman" pitchFamily="18" charset="0"/>
              </a:defRPr>
            </a:lvl3pPr>
            <a:lvl4pPr marL="1600200" indent="-228600" defTabSz="1006475" eaLnBrk="0" hangingPunct="0">
              <a:spcBef>
                <a:spcPct val="20000"/>
              </a:spcBef>
              <a:buChar char="–"/>
              <a:defRPr sz="2000">
                <a:solidFill>
                  <a:schemeClr val="tx1"/>
                </a:solidFill>
                <a:latin typeface="Times New Roman" pitchFamily="18" charset="0"/>
              </a:defRPr>
            </a:lvl4pPr>
            <a:lvl5pPr marL="2057400" indent="-228600" defTabSz="1006475" eaLnBrk="0" hangingPunct="0">
              <a:spcBef>
                <a:spcPct val="20000"/>
              </a:spcBef>
              <a:buChar char="»"/>
              <a:defRPr sz="2000">
                <a:solidFill>
                  <a:schemeClr val="tx1"/>
                </a:solidFill>
                <a:latin typeface="Times New Roman" pitchFamily="18" charset="0"/>
              </a:defRPr>
            </a:lvl5pPr>
            <a:lvl6pPr marL="2514600" indent="-228600" defTabSz="10064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10064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10064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1006475"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b="1">
                <a:latin typeface="Palatino Linotype" pitchFamily="18" charset="0"/>
                <a:ea typeface="msgothic"/>
                <a:cs typeface="msgothic"/>
              </a:rPr>
              <a:t>Cariotipo umano di un individuo di sesso femminile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sellaDiTesto 1"/>
          <p:cNvSpPr txBox="1">
            <a:spLocks noChangeArrowheads="1"/>
          </p:cNvSpPr>
          <p:nvPr/>
        </p:nvSpPr>
        <p:spPr bwMode="auto">
          <a:xfrm>
            <a:off x="696913" y="333375"/>
            <a:ext cx="7718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1006475" eaLnBrk="0" hangingPunct="0">
              <a:spcBef>
                <a:spcPct val="20000"/>
              </a:spcBef>
              <a:buChar char="•"/>
              <a:defRPr sz="3200">
                <a:solidFill>
                  <a:schemeClr val="tx1"/>
                </a:solidFill>
                <a:latin typeface="Times New Roman" pitchFamily="18" charset="0"/>
              </a:defRPr>
            </a:lvl1pPr>
            <a:lvl2pPr marL="742950" indent="-285750" defTabSz="1006475" eaLnBrk="0" hangingPunct="0">
              <a:spcBef>
                <a:spcPct val="20000"/>
              </a:spcBef>
              <a:buChar char="–"/>
              <a:defRPr sz="2800">
                <a:solidFill>
                  <a:schemeClr val="tx1"/>
                </a:solidFill>
                <a:latin typeface="Times New Roman" pitchFamily="18" charset="0"/>
              </a:defRPr>
            </a:lvl2pPr>
            <a:lvl3pPr marL="1143000" indent="-228600" defTabSz="1006475" eaLnBrk="0" hangingPunct="0">
              <a:spcBef>
                <a:spcPct val="20000"/>
              </a:spcBef>
              <a:buChar char="•"/>
              <a:defRPr sz="2400">
                <a:solidFill>
                  <a:schemeClr val="tx1"/>
                </a:solidFill>
                <a:latin typeface="Times New Roman" pitchFamily="18" charset="0"/>
              </a:defRPr>
            </a:lvl3pPr>
            <a:lvl4pPr marL="1600200" indent="-228600" defTabSz="1006475" eaLnBrk="0" hangingPunct="0">
              <a:spcBef>
                <a:spcPct val="20000"/>
              </a:spcBef>
              <a:buChar char="–"/>
              <a:defRPr sz="2000">
                <a:solidFill>
                  <a:schemeClr val="tx1"/>
                </a:solidFill>
                <a:latin typeface="Times New Roman" pitchFamily="18" charset="0"/>
              </a:defRPr>
            </a:lvl4pPr>
            <a:lvl5pPr marL="2057400" indent="-228600" defTabSz="1006475" eaLnBrk="0" hangingPunct="0">
              <a:spcBef>
                <a:spcPct val="20000"/>
              </a:spcBef>
              <a:buChar char="»"/>
              <a:defRPr sz="2000">
                <a:solidFill>
                  <a:schemeClr val="tx1"/>
                </a:solidFill>
                <a:latin typeface="Times New Roman" pitchFamily="18" charset="0"/>
              </a:defRPr>
            </a:lvl5pPr>
            <a:lvl6pPr marL="2514600" indent="-228600" defTabSz="10064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10064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10064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1006475"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b="1">
                <a:latin typeface="Palatino Linotype" pitchFamily="18" charset="0"/>
                <a:ea typeface="msgothic"/>
                <a:cs typeface="msgothic"/>
              </a:rPr>
              <a:t>Cariotipo umano di un individuo di sesso maschile</a:t>
            </a:r>
          </a:p>
        </p:txBody>
      </p:sp>
      <p:pic>
        <p:nvPicPr>
          <p:cNvPr id="18435" name="Immagine 1" descr="2_15.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81075"/>
            <a:ext cx="7199312"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381000"/>
            <a:ext cx="7772400" cy="1143000"/>
          </a:xfrm>
          <a:noFill/>
        </p:spPr>
        <p:txBody>
          <a:bodyPr lIns="92075" tIns="46038" rIns="92075" bIns="46038"/>
          <a:lstStyle/>
          <a:p>
            <a:r>
              <a:rPr lang="en-GB" altLang="en-GB" sz="3600" b="1" u="sng" dirty="0" err="1" smtClean="0">
                <a:solidFill>
                  <a:srgbClr val="FF0000"/>
                </a:solidFill>
                <a:latin typeface="Arial" pitchFamily="34" charset="0"/>
              </a:rPr>
              <a:t>Mutazioni</a:t>
            </a:r>
            <a:r>
              <a:rPr lang="en-GB" altLang="en-GB" sz="3600" b="1" u="sng" dirty="0" smtClean="0">
                <a:solidFill>
                  <a:srgbClr val="FF0000"/>
                </a:solidFill>
                <a:latin typeface="Arial" pitchFamily="34" charset="0"/>
              </a:rPr>
              <a:t> </a:t>
            </a:r>
            <a:r>
              <a:rPr lang="en-GB" altLang="en-GB" sz="3600" b="1" u="sng" dirty="0" err="1" smtClean="0">
                <a:solidFill>
                  <a:srgbClr val="FF0000"/>
                </a:solidFill>
                <a:latin typeface="Arial" pitchFamily="34" charset="0"/>
              </a:rPr>
              <a:t>Cromosomiche</a:t>
            </a:r>
            <a:r>
              <a:rPr lang="en-GB" altLang="en-GB" sz="3600" b="1" u="sng" dirty="0" smtClean="0">
                <a:solidFill>
                  <a:srgbClr val="FF0000"/>
                </a:solidFill>
                <a:latin typeface="Arial" pitchFamily="34" charset="0"/>
              </a:rPr>
              <a:t> </a:t>
            </a:r>
            <a:br>
              <a:rPr lang="en-GB" altLang="en-GB" sz="3600" b="1" u="sng" dirty="0" smtClean="0">
                <a:solidFill>
                  <a:srgbClr val="FF0000"/>
                </a:solidFill>
                <a:latin typeface="Arial" pitchFamily="34" charset="0"/>
              </a:rPr>
            </a:br>
            <a:r>
              <a:rPr lang="en-GB" altLang="en-GB" sz="3600" b="1" u="sng" dirty="0" smtClean="0">
                <a:solidFill>
                  <a:srgbClr val="FF0000"/>
                </a:solidFill>
                <a:latin typeface="Arial" pitchFamily="34" charset="0"/>
              </a:rPr>
              <a:t>1. </a:t>
            </a:r>
            <a:r>
              <a:rPr lang="en-GB" altLang="en-GB" sz="3600" b="1" u="sng" dirty="0" err="1" smtClean="0">
                <a:solidFill>
                  <a:srgbClr val="FF0000"/>
                </a:solidFill>
                <a:latin typeface="Arial" pitchFamily="34" charset="0"/>
              </a:rPr>
              <a:t>alterazione</a:t>
            </a:r>
            <a:r>
              <a:rPr lang="en-GB" altLang="en-GB" sz="3600" b="1" u="sng" dirty="0" smtClean="0">
                <a:solidFill>
                  <a:srgbClr val="FF0000"/>
                </a:solidFill>
                <a:latin typeface="Arial" pitchFamily="34" charset="0"/>
              </a:rPr>
              <a:t> di </a:t>
            </a:r>
            <a:r>
              <a:rPr lang="en-GB" altLang="en-GB" sz="3600" b="1" u="sng" dirty="0" err="1" smtClean="0">
                <a:solidFill>
                  <a:srgbClr val="FF0000"/>
                </a:solidFill>
                <a:latin typeface="Arial" pitchFamily="34" charset="0"/>
              </a:rPr>
              <a:t>numero</a:t>
            </a:r>
            <a:endParaRPr lang="en-GB" altLang="en-GB" sz="3600" b="1" u="sng" dirty="0" smtClean="0">
              <a:solidFill>
                <a:srgbClr val="FF0000"/>
              </a:solidFill>
              <a:latin typeface="Arial" pitchFamily="34" charset="0"/>
            </a:endParaRPr>
          </a:p>
        </p:txBody>
      </p:sp>
      <p:sp>
        <p:nvSpPr>
          <p:cNvPr id="23555" name="Rectangle 3"/>
          <p:cNvSpPr>
            <a:spLocks noGrp="1" noChangeArrowheads="1"/>
          </p:cNvSpPr>
          <p:nvPr>
            <p:ph type="body" idx="1"/>
          </p:nvPr>
        </p:nvSpPr>
        <p:spPr>
          <a:xfrm>
            <a:off x="603250" y="2203450"/>
            <a:ext cx="8131175" cy="3206750"/>
          </a:xfrm>
        </p:spPr>
        <p:txBody>
          <a:bodyPr lIns="92075" tIns="46038" rIns="92075" bIns="46038"/>
          <a:lstStyle/>
          <a:p>
            <a:pPr marL="765175" lvl="1" indent="-304800">
              <a:defRPr/>
            </a:pPr>
            <a:r>
              <a:rPr lang="en-GB" altLang="en-GB" b="1" dirty="0" err="1" smtClean="0">
                <a:latin typeface="Arial" pitchFamily="34" charset="0"/>
              </a:rPr>
              <a:t>trisomie</a:t>
            </a:r>
            <a:r>
              <a:rPr lang="en-GB" altLang="en-GB" b="1" dirty="0" smtClean="0">
                <a:latin typeface="Arial" pitchFamily="34" charset="0"/>
              </a:rPr>
              <a:t>  </a:t>
            </a:r>
            <a:r>
              <a:rPr lang="en-GB" altLang="en-GB" dirty="0" smtClean="0">
                <a:latin typeface="Arial" pitchFamily="34" charset="0"/>
              </a:rPr>
              <a:t>    (</a:t>
            </a:r>
            <a:r>
              <a:rPr lang="en-GB" altLang="en-GB" dirty="0" err="1" smtClean="0">
                <a:latin typeface="Arial" pitchFamily="34" charset="0"/>
              </a:rPr>
              <a:t>cromosoma</a:t>
            </a:r>
            <a:r>
              <a:rPr lang="en-GB" altLang="en-GB" dirty="0" smtClean="0">
                <a:latin typeface="Arial" pitchFamily="34" charset="0"/>
              </a:rPr>
              <a:t> </a:t>
            </a:r>
            <a:r>
              <a:rPr lang="en-GB" altLang="en-GB" dirty="0" err="1" smtClean="0">
                <a:latin typeface="Arial" pitchFamily="34" charset="0"/>
              </a:rPr>
              <a:t>aggiuntivo</a:t>
            </a:r>
            <a:r>
              <a:rPr lang="en-GB" altLang="en-GB" dirty="0" smtClean="0">
                <a:latin typeface="Arial" pitchFamily="34" charset="0"/>
              </a:rPr>
              <a:t>)</a:t>
            </a:r>
          </a:p>
          <a:p>
            <a:pPr marL="765175" lvl="1" indent="-304800">
              <a:defRPr/>
            </a:pPr>
            <a:r>
              <a:rPr lang="en-GB" altLang="en-GB" b="1" dirty="0" err="1" smtClean="0">
                <a:latin typeface="Arial" pitchFamily="34" charset="0"/>
              </a:rPr>
              <a:t>monosomie</a:t>
            </a:r>
            <a:r>
              <a:rPr lang="en-GB" altLang="en-GB" dirty="0" smtClean="0">
                <a:latin typeface="Arial" pitchFamily="34" charset="0"/>
              </a:rPr>
              <a:t>  (</a:t>
            </a:r>
            <a:r>
              <a:rPr lang="en-GB" altLang="en-GB" dirty="0" err="1" smtClean="0">
                <a:latin typeface="Arial" pitchFamily="34" charset="0"/>
              </a:rPr>
              <a:t>perdita</a:t>
            </a:r>
            <a:r>
              <a:rPr lang="en-GB" altLang="en-GB" dirty="0" smtClean="0">
                <a:latin typeface="Arial" pitchFamily="34" charset="0"/>
              </a:rPr>
              <a:t> di un </a:t>
            </a:r>
            <a:r>
              <a:rPr lang="en-GB" altLang="en-GB" dirty="0" err="1" smtClean="0">
                <a:latin typeface="Arial" pitchFamily="34" charset="0"/>
              </a:rPr>
              <a:t>cromosoma</a:t>
            </a:r>
            <a:r>
              <a:rPr lang="en-GB" altLang="en-GB" dirty="0" smtClean="0">
                <a:latin typeface="Arial" pitchFamily="34" charset="0"/>
              </a:rPr>
              <a:t>)</a:t>
            </a:r>
          </a:p>
          <a:p>
            <a:pPr marL="765175" lvl="1" indent="-304800">
              <a:defRPr/>
            </a:pPr>
            <a:r>
              <a:rPr lang="en-GB" altLang="en-GB" b="1" dirty="0" err="1" smtClean="0">
                <a:latin typeface="Arial" pitchFamily="34" charset="0"/>
              </a:rPr>
              <a:t>poliploidie</a:t>
            </a:r>
            <a:r>
              <a:rPr lang="en-GB" altLang="en-GB" dirty="0" smtClean="0">
                <a:latin typeface="Arial" pitchFamily="34" charset="0"/>
              </a:rPr>
              <a:t>   (</a:t>
            </a:r>
            <a:r>
              <a:rPr lang="en-GB" altLang="en-GB" dirty="0" err="1" smtClean="0">
                <a:latin typeface="Arial" pitchFamily="34" charset="0"/>
              </a:rPr>
              <a:t>multipli</a:t>
            </a:r>
            <a:r>
              <a:rPr lang="en-GB" altLang="en-GB" dirty="0" smtClean="0">
                <a:latin typeface="Arial" pitchFamily="34" charset="0"/>
              </a:rPr>
              <a:t> di 23 </a:t>
            </a:r>
            <a:r>
              <a:rPr lang="en-GB" altLang="en-GB" dirty="0" err="1" smtClean="0">
                <a:latin typeface="Arial" pitchFamily="34" charset="0"/>
              </a:rPr>
              <a:t>crom</a:t>
            </a:r>
            <a:r>
              <a:rPr lang="en-GB" altLang="en-GB" dirty="0" smtClean="0">
                <a:latin typeface="Arial" pitchFamily="34" charset="0"/>
              </a:rPr>
              <a:t>. </a:t>
            </a:r>
            <a:r>
              <a:rPr lang="en-GB" altLang="en-GB" dirty="0" err="1" smtClean="0">
                <a:latin typeface="Arial" pitchFamily="34" charset="0"/>
              </a:rPr>
              <a:t>aggiuntivi</a:t>
            </a:r>
            <a:r>
              <a:rPr lang="en-GB" altLang="en-GB" dirty="0" smtClean="0">
                <a:latin typeface="Arial" pitchFamily="34" charset="0"/>
              </a:rPr>
              <a:t>)</a:t>
            </a:r>
          </a:p>
          <a:p>
            <a:pPr marL="460375" lvl="1" indent="0">
              <a:buFontTx/>
              <a:buNone/>
              <a:defRPr/>
            </a:pPr>
            <a:endParaRPr lang="en-GB" altLang="en-GB" dirty="0" smtClean="0">
              <a:latin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4213" y="404813"/>
            <a:ext cx="8135937"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800" b="1">
                <a:solidFill>
                  <a:srgbClr val="FF0000"/>
                </a:solidFill>
                <a:latin typeface="Arial" pitchFamily="34" charset="0"/>
                <a:cs typeface="Arial" pitchFamily="34" charset="0"/>
              </a:rPr>
              <a:t>TRISOMIE </a:t>
            </a:r>
          </a:p>
          <a:p>
            <a:pPr algn="ctr" eaLnBrk="1" hangingPunct="1">
              <a:spcBef>
                <a:spcPct val="0"/>
              </a:spcBef>
              <a:buFontTx/>
              <a:buNone/>
            </a:pPr>
            <a:r>
              <a:rPr lang="it-IT" altLang="it-IT" sz="2800" b="1" u="sng">
                <a:solidFill>
                  <a:srgbClr val="FF0000"/>
                </a:solidFill>
                <a:latin typeface="Arial" pitchFamily="34" charset="0"/>
                <a:cs typeface="Arial" pitchFamily="34" charset="0"/>
              </a:rPr>
              <a:t>compatibili con la vita</a:t>
            </a:r>
          </a:p>
        </p:txBody>
      </p:sp>
      <p:sp>
        <p:nvSpPr>
          <p:cNvPr id="21507" name="Text Box 3"/>
          <p:cNvSpPr txBox="1">
            <a:spLocks noChangeArrowheads="1"/>
          </p:cNvSpPr>
          <p:nvPr/>
        </p:nvSpPr>
        <p:spPr bwMode="auto">
          <a:xfrm>
            <a:off x="504825" y="1617663"/>
            <a:ext cx="8494713"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140000"/>
              </a:lnSpc>
              <a:spcBef>
                <a:spcPct val="50000"/>
              </a:spcBef>
            </a:pPr>
            <a:r>
              <a:rPr lang="it-IT" altLang="it-IT" sz="2400" b="1">
                <a:latin typeface="Arial" pitchFamily="34" charset="0"/>
                <a:cs typeface="Arial" pitchFamily="34" charset="0"/>
              </a:rPr>
              <a:t> SINDROME DI DOWN			(trisomia 21)	</a:t>
            </a:r>
          </a:p>
          <a:p>
            <a:pPr eaLnBrk="1" hangingPunct="1">
              <a:lnSpc>
                <a:spcPct val="140000"/>
              </a:lnSpc>
              <a:spcBef>
                <a:spcPct val="50000"/>
              </a:spcBef>
            </a:pPr>
            <a:r>
              <a:rPr lang="it-IT" altLang="it-IT" sz="2400" b="1">
                <a:latin typeface="Arial" pitchFamily="34" charset="0"/>
                <a:cs typeface="Arial" pitchFamily="34" charset="0"/>
              </a:rPr>
              <a:t> SINDROME DI EDWARDS		(trisomia 18) </a:t>
            </a:r>
          </a:p>
          <a:p>
            <a:pPr eaLnBrk="1" hangingPunct="1">
              <a:lnSpc>
                <a:spcPct val="140000"/>
              </a:lnSpc>
              <a:spcBef>
                <a:spcPct val="50000"/>
              </a:spcBef>
            </a:pPr>
            <a:r>
              <a:rPr lang="it-IT" altLang="it-IT" sz="2400" b="1">
                <a:latin typeface="Arial" pitchFamily="34" charset="0"/>
                <a:cs typeface="Arial" pitchFamily="34" charset="0"/>
              </a:rPr>
              <a:t> SINDROME DI PATAU			(trisomia 13)	 </a:t>
            </a:r>
          </a:p>
          <a:p>
            <a:pPr eaLnBrk="1" hangingPunct="1">
              <a:lnSpc>
                <a:spcPct val="140000"/>
              </a:lnSpc>
              <a:spcBef>
                <a:spcPct val="50000"/>
              </a:spcBef>
            </a:pPr>
            <a:r>
              <a:rPr lang="it-IT" altLang="it-IT" sz="2400" b="1">
                <a:latin typeface="Arial" pitchFamily="34" charset="0"/>
                <a:cs typeface="Arial" pitchFamily="34" charset="0"/>
              </a:rPr>
              <a:t> SINDROME DI KLINEFELTER		(trisomia XXY)</a:t>
            </a:r>
          </a:p>
          <a:p>
            <a:pPr algn="ctr" eaLnBrk="1" hangingPunct="1">
              <a:spcBef>
                <a:spcPct val="50000"/>
              </a:spcBef>
              <a:buFontTx/>
              <a:buNone/>
            </a:pPr>
            <a:endParaRPr lang="it-IT" altLang="it-IT" sz="2400" b="1">
              <a:solidFill>
                <a:srgbClr val="FF0000"/>
              </a:solidFill>
              <a:latin typeface="Arial" pitchFamily="34" charset="0"/>
              <a:cs typeface="Arial" pitchFamily="34" charset="0"/>
            </a:endParaRPr>
          </a:p>
          <a:p>
            <a:pPr algn="ctr" eaLnBrk="1" hangingPunct="1">
              <a:spcBef>
                <a:spcPct val="0"/>
              </a:spcBef>
              <a:buFontTx/>
              <a:buNone/>
            </a:pPr>
            <a:r>
              <a:rPr lang="it-IT" altLang="it-IT" sz="2400" b="1">
                <a:solidFill>
                  <a:srgbClr val="FF0000"/>
                </a:solidFill>
                <a:latin typeface="Arial" pitchFamily="34" charset="0"/>
                <a:cs typeface="Arial" pitchFamily="34" charset="0"/>
              </a:rPr>
              <a:t>MONOSOMIA </a:t>
            </a:r>
          </a:p>
          <a:p>
            <a:pPr algn="ctr" eaLnBrk="1" hangingPunct="1">
              <a:spcBef>
                <a:spcPct val="0"/>
              </a:spcBef>
              <a:buFontTx/>
              <a:buNone/>
            </a:pPr>
            <a:r>
              <a:rPr lang="it-IT" altLang="it-IT" sz="2400" b="1" u="sng">
                <a:solidFill>
                  <a:srgbClr val="FF0000"/>
                </a:solidFill>
                <a:latin typeface="Arial" pitchFamily="34" charset="0"/>
                <a:cs typeface="Arial" pitchFamily="34" charset="0"/>
              </a:rPr>
              <a:t>compatibile con la vita</a:t>
            </a:r>
          </a:p>
          <a:p>
            <a:pPr eaLnBrk="1" hangingPunct="1">
              <a:lnSpc>
                <a:spcPct val="140000"/>
              </a:lnSpc>
              <a:spcBef>
                <a:spcPct val="50000"/>
              </a:spcBef>
            </a:pPr>
            <a:r>
              <a:rPr lang="it-IT" altLang="it-IT" sz="2400" b="1">
                <a:latin typeface="Arial" pitchFamily="34" charset="0"/>
                <a:cs typeface="Arial" pitchFamily="34" charset="0"/>
              </a:rPr>
              <a:t> SINDROME DI TURNER			(XO)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60350"/>
            <a:ext cx="7772400" cy="647700"/>
          </a:xfrm>
        </p:spPr>
        <p:txBody>
          <a:bodyPr/>
          <a:lstStyle/>
          <a:p>
            <a:pPr eaLnBrk="1" hangingPunct="1"/>
            <a:r>
              <a:rPr lang="it-IT" altLang="it-IT" sz="3100" b="1" smtClean="0">
                <a:solidFill>
                  <a:srgbClr val="FF0000"/>
                </a:solidFill>
                <a:ea typeface="ＭＳ Ｐゴシック"/>
                <a:cs typeface="ＭＳ Ｐゴシック"/>
              </a:rPr>
              <a:t>Le mutazioni e l’evoluzione</a:t>
            </a:r>
            <a:br>
              <a:rPr lang="it-IT" altLang="it-IT" sz="3100" b="1" smtClean="0">
                <a:solidFill>
                  <a:srgbClr val="FF0000"/>
                </a:solidFill>
                <a:ea typeface="ＭＳ Ｐゴシック"/>
                <a:cs typeface="ＭＳ Ｐゴシック"/>
              </a:rPr>
            </a:br>
            <a:endParaRPr lang="it-IT" altLang="it-IT" sz="3100" b="1" smtClean="0">
              <a:solidFill>
                <a:srgbClr val="FF0000"/>
              </a:solidFill>
              <a:ea typeface="ＭＳ Ｐゴシック"/>
              <a:cs typeface="ＭＳ Ｐゴシック"/>
            </a:endParaRPr>
          </a:p>
        </p:txBody>
      </p:sp>
      <p:sp>
        <p:nvSpPr>
          <p:cNvPr id="3075" name="Text Box 3"/>
          <p:cNvSpPr txBox="1">
            <a:spLocks noChangeArrowheads="1"/>
          </p:cNvSpPr>
          <p:nvPr/>
        </p:nvSpPr>
        <p:spPr bwMode="auto">
          <a:xfrm>
            <a:off x="1384300" y="148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Arial" pitchFamily="34" charset="0"/>
              <a:ea typeface="ヒラギノ角ゴ Pro W3"/>
              <a:cs typeface="ヒラギノ角ゴ Pro W3"/>
            </a:endParaRPr>
          </a:p>
        </p:txBody>
      </p:sp>
      <p:sp>
        <p:nvSpPr>
          <p:cNvPr id="50180" name="Text Box 4"/>
          <p:cNvSpPr txBox="1">
            <a:spLocks noChangeArrowheads="1"/>
          </p:cNvSpPr>
          <p:nvPr/>
        </p:nvSpPr>
        <p:spPr bwMode="auto">
          <a:xfrm>
            <a:off x="107950" y="1190625"/>
            <a:ext cx="8856663"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charset="-128"/>
              </a:defRPr>
            </a:lvl1pPr>
            <a:lvl2pPr marL="742950" indent="-285750" eaLnBrk="0" hangingPunct="0">
              <a:defRPr>
                <a:solidFill>
                  <a:schemeClr val="tx1"/>
                </a:solidFill>
                <a:latin typeface="Arial" pitchFamily="34" charset="0"/>
                <a:ea typeface="ヒラギノ角ゴ Pro W3" charset="-128"/>
              </a:defRPr>
            </a:lvl2pPr>
            <a:lvl3pPr marL="1143000" indent="-228600" eaLnBrk="0" hangingPunct="0">
              <a:defRPr>
                <a:solidFill>
                  <a:schemeClr val="tx1"/>
                </a:solidFill>
                <a:latin typeface="Arial" pitchFamily="34" charset="0"/>
                <a:ea typeface="ヒラギノ角ゴ Pro W3" charset="-128"/>
              </a:defRPr>
            </a:lvl3pPr>
            <a:lvl4pPr marL="1600200" indent="-228600" eaLnBrk="0" hangingPunct="0">
              <a:defRPr>
                <a:solidFill>
                  <a:schemeClr val="tx1"/>
                </a:solidFill>
                <a:latin typeface="Arial" pitchFamily="34" charset="0"/>
                <a:ea typeface="ヒラギノ角ゴ Pro W3" charset="-128"/>
              </a:defRPr>
            </a:lvl4pPr>
            <a:lvl5pPr marL="2057400" indent="-228600" eaLnBrk="0" hangingPunct="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algn="ctr" eaLnBrk="1" hangingPunct="1">
              <a:defRPr/>
            </a:pPr>
            <a:r>
              <a:rPr lang="it-IT" altLang="it-IT" sz="2400" b="1" dirty="0" smtClean="0"/>
              <a:t>Le mutazioni sono variazioni della sequenza nucleotidica del DNA. </a:t>
            </a:r>
          </a:p>
          <a:p>
            <a:pPr algn="ctr" eaLnBrk="1" hangingPunct="1">
              <a:defRPr/>
            </a:pPr>
            <a:endParaRPr lang="it-IT" altLang="it-IT" sz="2400" b="1" dirty="0" smtClean="0"/>
          </a:p>
          <a:p>
            <a:pPr algn="ctr" eaLnBrk="1" hangingPunct="1">
              <a:defRPr/>
            </a:pPr>
            <a:r>
              <a:rPr lang="it-IT" altLang="it-IT" sz="2400" dirty="0" smtClean="0"/>
              <a:t>    </a:t>
            </a:r>
            <a:r>
              <a:rPr lang="it-IT" altLang="it-IT" sz="2400" b="1" dirty="0" smtClean="0"/>
              <a:t>Possono essere causate da:</a:t>
            </a:r>
          </a:p>
          <a:p>
            <a:pPr marL="457200" indent="-457200" eaLnBrk="1" hangingPunct="1">
              <a:buFontTx/>
              <a:buAutoNum type="arabicPeriod"/>
              <a:defRPr/>
            </a:pPr>
            <a:r>
              <a:rPr lang="it-IT" altLang="it-IT" sz="2400" b="1" dirty="0" smtClean="0"/>
              <a:t>errori durante la duplicazione del DNA</a:t>
            </a:r>
          </a:p>
          <a:p>
            <a:pPr marL="457200" indent="-457200" eaLnBrk="1" hangingPunct="1">
              <a:buFontTx/>
              <a:buAutoNum type="arabicPeriod"/>
              <a:defRPr/>
            </a:pPr>
            <a:r>
              <a:rPr lang="it-IT" altLang="it-IT" sz="2400" b="1" dirty="0" smtClean="0"/>
              <a:t>esposizione delle cellule ad agenti fisici o chimici (agenti mutageni)</a:t>
            </a:r>
          </a:p>
          <a:p>
            <a:pPr algn="ctr" eaLnBrk="1" hangingPunct="1">
              <a:defRPr/>
            </a:pPr>
            <a:endParaRPr lang="it-IT" altLang="it-IT" sz="2400" b="1" dirty="0" smtClean="0"/>
          </a:p>
          <a:p>
            <a:pPr algn="ctr" eaLnBrk="1" hangingPunct="1">
              <a:defRPr/>
            </a:pPr>
            <a:r>
              <a:rPr lang="it-IT" altLang="it-IT" sz="2400" b="1" dirty="0" smtClean="0"/>
              <a:t>Se la mutazione avviene all’interno di una regione di DNA implicata nella produzione di una proteina, possiamo avere una alterazione nella proteina corrispondente e di conseguenza nella funzione svolta dalla proteina in questione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11188" y="692150"/>
            <a:ext cx="7921625" cy="5818188"/>
          </a:xfrm>
          <a:prstGeom prst="rect">
            <a:avLst/>
          </a:prstGeom>
          <a:noFill/>
        </p:spPr>
        <p:txBody>
          <a:bodyPr>
            <a:spAutoFit/>
          </a:bodyPr>
          <a:lstStyle/>
          <a:p>
            <a:pPr>
              <a:defRPr/>
            </a:pPr>
            <a:r>
              <a:rPr lang="it-IT" sz="2800" b="1" dirty="0"/>
              <a:t>Come si originano monosomie e trisomie ?</a:t>
            </a:r>
          </a:p>
          <a:p>
            <a:pPr>
              <a:defRPr/>
            </a:pPr>
            <a:endParaRPr lang="it-IT" sz="2800" b="1" dirty="0"/>
          </a:p>
          <a:p>
            <a:pPr marL="457200" indent="-457200">
              <a:buFont typeface="Wingdings" pitchFamily="2" charset="2"/>
              <a:buChar char="Ø"/>
              <a:defRPr/>
            </a:pPr>
            <a:r>
              <a:rPr lang="it-IT" sz="2800" b="1" dirty="0"/>
              <a:t>Unione di un gamete normale o euploide (cioè con 23 cromosomi) con un gamete anormale o aneuploide (cioè con 22 o con 24 cromosomi)</a:t>
            </a:r>
          </a:p>
          <a:p>
            <a:pPr algn="ctr">
              <a:defRPr/>
            </a:pPr>
            <a:r>
              <a:rPr lang="it-IT" sz="2400" b="1" dirty="0"/>
              <a:t>Gameti con 22 cromosomi vengono chiamati NULLISOMICI</a:t>
            </a:r>
          </a:p>
          <a:p>
            <a:pPr algn="ctr">
              <a:defRPr/>
            </a:pPr>
            <a:r>
              <a:rPr lang="it-IT" sz="2400" b="1" dirty="0"/>
              <a:t>Gameti con 24 cromosomi vengono chiamati DISOMICI</a:t>
            </a:r>
          </a:p>
          <a:p>
            <a:pPr>
              <a:defRPr/>
            </a:pPr>
            <a:endParaRPr lang="it-IT" sz="2400" b="1" dirty="0"/>
          </a:p>
          <a:p>
            <a:pPr marL="457200" indent="-457200">
              <a:buFont typeface="Wingdings" pitchFamily="2" charset="2"/>
              <a:buChar char="Ø"/>
              <a:defRPr/>
            </a:pPr>
            <a:r>
              <a:rPr lang="it-IT" sz="2800" b="1" dirty="0"/>
              <a:t>Non disgiunzione mitotica in una fase precoce dello sviluppo embrionale </a:t>
            </a:r>
            <a:r>
              <a:rPr lang="it-IT" sz="2400" b="1" dirty="0"/>
              <a:t>(spesso mosaici)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792003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CasellaDiTesto 2"/>
          <p:cNvSpPr txBox="1">
            <a:spLocks noChangeArrowheads="1"/>
          </p:cNvSpPr>
          <p:nvPr/>
        </p:nvSpPr>
        <p:spPr bwMode="auto">
          <a:xfrm>
            <a:off x="1116013" y="260350"/>
            <a:ext cx="6911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b="1">
                <a:latin typeface="Comic Sans MS" pitchFamily="66" charset="0"/>
              </a:rPr>
              <a:t>La non disgiunzione meiotica produce gameti disomici e gameti nullisomici</a:t>
            </a:r>
          </a:p>
        </p:txBody>
      </p:sp>
      <p:sp>
        <p:nvSpPr>
          <p:cNvPr id="23556" name="Rettangolo 4"/>
          <p:cNvSpPr>
            <a:spLocks noChangeArrowheads="1"/>
          </p:cNvSpPr>
          <p:nvPr/>
        </p:nvSpPr>
        <p:spPr bwMode="auto">
          <a:xfrm>
            <a:off x="206375" y="5765800"/>
            <a:ext cx="8713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a:solidFill>
                  <a:srgbClr val="FFFFFF"/>
                </a:solidFill>
                <a:latin typeface="Palatino Linotype" pitchFamily="18" charset="0"/>
                <a:sym typeface="Wingdings" pitchFamily="2" charset="2"/>
              </a:rPr>
              <a:t>Le aneuploidie sono rare alla nascita (ca. 0.1% dei nati vivi) ma si riscontrano nel 5% delle gravidanze riconosciute</a:t>
            </a:r>
          </a:p>
        </p:txBody>
      </p:sp>
      <p:sp>
        <p:nvSpPr>
          <p:cNvPr id="6" name="CasellaDiTesto 5"/>
          <p:cNvSpPr txBox="1"/>
          <p:nvPr/>
        </p:nvSpPr>
        <p:spPr>
          <a:xfrm>
            <a:off x="5651500" y="6505575"/>
            <a:ext cx="3529013" cy="307975"/>
          </a:xfrm>
          <a:prstGeom prst="rect">
            <a:avLst/>
          </a:prstGeom>
          <a:noFill/>
        </p:spPr>
        <p:txBody>
          <a:bodyPr>
            <a:spAutoFit/>
          </a:bodyPr>
          <a:lstStyle/>
          <a:p>
            <a:pPr fontAlgn="auto">
              <a:spcBef>
                <a:spcPts val="0"/>
              </a:spcBef>
              <a:spcAft>
                <a:spcPts val="0"/>
              </a:spcAft>
              <a:defRPr/>
            </a:pPr>
            <a:r>
              <a:rPr lang="it-IT" sz="1400" kern="0" dirty="0" err="1">
                <a:solidFill>
                  <a:sysClr val="window" lastClr="FFFFFF"/>
                </a:solidFill>
              </a:rPr>
              <a:t>R.Lewis</a:t>
            </a:r>
            <a:r>
              <a:rPr lang="it-IT" sz="1400" kern="0" dirty="0">
                <a:solidFill>
                  <a:sysClr val="window" lastClr="FFFFFF"/>
                </a:solidFill>
              </a:rPr>
              <a:t>, ‘Genetica umana’, editore </a:t>
            </a:r>
            <a:r>
              <a:rPr lang="it-IT" sz="1400" kern="0" dirty="0" err="1">
                <a:solidFill>
                  <a:sysClr val="window" lastClr="FFFFFF"/>
                </a:solidFill>
              </a:rPr>
              <a:t>Piccin</a:t>
            </a:r>
            <a:endParaRPr lang="it-IT" sz="1400" kern="0" dirty="0">
              <a:solidFill>
                <a:sysClr val="window" lastClr="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331913" y="69850"/>
            <a:ext cx="6477000" cy="838200"/>
          </a:xfrm>
        </p:spPr>
        <p:txBody>
          <a:bodyPr/>
          <a:lstStyle/>
          <a:p>
            <a:pPr eaLnBrk="1" hangingPunct="1"/>
            <a:r>
              <a:rPr lang="it-IT" altLang="it-IT" sz="3500" b="1" smtClean="0">
                <a:solidFill>
                  <a:srgbClr val="FF0000"/>
                </a:solidFill>
              </a:rPr>
              <a:t>Trisomia del cromosoma 21</a:t>
            </a:r>
            <a:br>
              <a:rPr lang="it-IT" altLang="it-IT" sz="3500" b="1" smtClean="0">
                <a:solidFill>
                  <a:srgbClr val="FF0000"/>
                </a:solidFill>
              </a:rPr>
            </a:br>
            <a:r>
              <a:rPr lang="it-IT" altLang="it-IT" sz="3500" b="1" smtClean="0">
                <a:solidFill>
                  <a:srgbClr val="FF0000"/>
                </a:solidFill>
              </a:rPr>
              <a:t>Sindrome di Down</a:t>
            </a:r>
            <a:endParaRPr lang="it-IT" altLang="it-IT" b="1" smtClean="0">
              <a:solidFill>
                <a:srgbClr val="FF0000"/>
              </a:solidFill>
            </a:endParaRP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412875"/>
            <a:ext cx="8540750" cy="505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CasellaDiTesto 1"/>
          <p:cNvSpPr txBox="1">
            <a:spLocks noChangeArrowheads="1"/>
          </p:cNvSpPr>
          <p:nvPr/>
        </p:nvSpPr>
        <p:spPr bwMode="auto">
          <a:xfrm>
            <a:off x="5219700" y="6451600"/>
            <a:ext cx="172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Comic Sans MS" pitchFamily="66" charset="0"/>
              </a:rPr>
              <a:t>47, XX+21</a:t>
            </a:r>
          </a:p>
        </p:txBody>
      </p:sp>
      <p:cxnSp>
        <p:nvCxnSpPr>
          <p:cNvPr id="11" name="Connettore 2 10"/>
          <p:cNvCxnSpPr/>
          <p:nvPr/>
        </p:nvCxnSpPr>
        <p:spPr>
          <a:xfrm flipV="1">
            <a:off x="3205163" y="6148388"/>
            <a:ext cx="358775" cy="4524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443038"/>
            <a:ext cx="7494588" cy="443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CasellaDiTesto 6"/>
          <p:cNvSpPr txBox="1">
            <a:spLocks noChangeArrowheads="1"/>
          </p:cNvSpPr>
          <p:nvPr/>
        </p:nvSpPr>
        <p:spPr bwMode="auto">
          <a:xfrm>
            <a:off x="7113588" y="476250"/>
            <a:ext cx="172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Comic Sans MS" pitchFamily="66" charset="0"/>
              </a:rPr>
              <a:t>47, XY+21</a:t>
            </a:r>
          </a:p>
        </p:txBody>
      </p:sp>
      <p:cxnSp>
        <p:nvCxnSpPr>
          <p:cNvPr id="5" name="Connettore 2 4"/>
          <p:cNvCxnSpPr/>
          <p:nvPr/>
        </p:nvCxnSpPr>
        <p:spPr>
          <a:xfrm flipV="1">
            <a:off x="3276600" y="5629275"/>
            <a:ext cx="360363" cy="2476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402953" y="44450"/>
            <a:ext cx="59053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3600" b="1" dirty="0">
                <a:solidFill>
                  <a:srgbClr val="FF0000"/>
                </a:solidFill>
              </a:rPr>
              <a:t>SINDROME DI DOWN </a:t>
            </a:r>
            <a:endParaRPr lang="it-IT" altLang="it-IT" sz="3600" b="1" dirty="0" smtClean="0">
              <a:solidFill>
                <a:srgbClr val="FF0000"/>
              </a:solidFill>
            </a:endParaRPr>
          </a:p>
          <a:p>
            <a:pPr algn="ctr">
              <a:spcBef>
                <a:spcPct val="0"/>
              </a:spcBef>
              <a:buFontTx/>
              <a:buNone/>
            </a:pPr>
            <a:r>
              <a:rPr lang="it-IT" altLang="it-IT" sz="3600" b="1" dirty="0" smtClean="0">
                <a:solidFill>
                  <a:srgbClr val="FF0000"/>
                </a:solidFill>
              </a:rPr>
              <a:t>O </a:t>
            </a:r>
            <a:r>
              <a:rPr lang="it-IT" altLang="it-IT" sz="3600" b="1" dirty="0">
                <a:solidFill>
                  <a:srgbClr val="FF0000"/>
                </a:solidFill>
              </a:rPr>
              <a:t>TRISOMIA 21</a:t>
            </a:r>
          </a:p>
        </p:txBody>
      </p:sp>
      <p:sp>
        <p:nvSpPr>
          <p:cNvPr id="26627" name="Rectangle 3"/>
          <p:cNvSpPr>
            <a:spLocks noChangeArrowheads="1"/>
          </p:cNvSpPr>
          <p:nvPr/>
        </p:nvSpPr>
        <p:spPr bwMode="auto">
          <a:xfrm>
            <a:off x="250825" y="1196752"/>
            <a:ext cx="864235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it-IT" sz="2400" dirty="0"/>
              <a:t>Si </a:t>
            </a:r>
            <a:r>
              <a:rPr lang="en-US" altLang="it-IT" sz="2400" dirty="0" err="1"/>
              <a:t>associa</a:t>
            </a:r>
            <a:r>
              <a:rPr lang="en-US" altLang="it-IT" sz="2400" dirty="0"/>
              <a:t> </a:t>
            </a:r>
            <a:r>
              <a:rPr lang="en-US" altLang="it-IT" sz="2400" dirty="0" err="1"/>
              <a:t>solitamente</a:t>
            </a:r>
            <a:r>
              <a:rPr lang="en-US" altLang="it-IT" sz="2400" dirty="0"/>
              <a:t> a </a:t>
            </a:r>
            <a:r>
              <a:rPr lang="en-US" altLang="it-IT" sz="2400" dirty="0" err="1"/>
              <a:t>complicanze</a:t>
            </a:r>
            <a:r>
              <a:rPr lang="en-US" altLang="it-IT" sz="2400" dirty="0"/>
              <a:t> </a:t>
            </a:r>
            <a:r>
              <a:rPr lang="en-US" altLang="it-IT" sz="2400" dirty="0" err="1"/>
              <a:t>malformative</a:t>
            </a:r>
            <a:r>
              <a:rPr lang="en-US" altLang="it-IT" sz="2400" dirty="0"/>
              <a:t> </a:t>
            </a:r>
            <a:r>
              <a:rPr lang="en-US" altLang="it-IT" sz="2400" dirty="0" err="1"/>
              <a:t>che</a:t>
            </a:r>
            <a:r>
              <a:rPr lang="en-US" altLang="it-IT" sz="2400" dirty="0"/>
              <a:t> </a:t>
            </a:r>
            <a:r>
              <a:rPr lang="en-US" altLang="it-IT" sz="2400" dirty="0" err="1"/>
              <a:t>richiedono</a:t>
            </a:r>
            <a:r>
              <a:rPr lang="en-US" altLang="it-IT" sz="2400" dirty="0"/>
              <a:t> </a:t>
            </a:r>
            <a:r>
              <a:rPr lang="en-US" altLang="it-IT" sz="2400" dirty="0" err="1"/>
              <a:t>interventi</a:t>
            </a:r>
            <a:r>
              <a:rPr lang="en-US" altLang="it-IT" sz="2400" dirty="0"/>
              <a:t> </a:t>
            </a:r>
            <a:r>
              <a:rPr lang="en-US" altLang="it-IT" sz="2400" dirty="0" err="1"/>
              <a:t>chirurgici</a:t>
            </a:r>
            <a:r>
              <a:rPr lang="en-US" altLang="it-IT" sz="2400" dirty="0"/>
              <a:t> </a:t>
            </a:r>
            <a:r>
              <a:rPr lang="en-US" altLang="it-IT" sz="2400" dirty="0" err="1"/>
              <a:t>rilevanti</a:t>
            </a:r>
            <a:r>
              <a:rPr lang="en-US" altLang="it-IT" sz="2400" dirty="0"/>
              <a:t> </a:t>
            </a:r>
            <a:r>
              <a:rPr lang="en-US" altLang="it-IT" sz="2400" dirty="0" err="1"/>
              <a:t>nel</a:t>
            </a:r>
            <a:r>
              <a:rPr lang="en-US" altLang="it-IT" sz="2400" dirty="0"/>
              <a:t> </a:t>
            </a:r>
            <a:r>
              <a:rPr lang="en-US" altLang="it-IT" sz="2400" dirty="0" err="1"/>
              <a:t>corso</a:t>
            </a:r>
            <a:r>
              <a:rPr lang="en-US" altLang="it-IT" sz="2400" dirty="0"/>
              <a:t> </a:t>
            </a:r>
            <a:r>
              <a:rPr lang="en-US" altLang="it-IT" sz="2400" dirty="0" err="1"/>
              <a:t>dei</a:t>
            </a:r>
            <a:r>
              <a:rPr lang="en-US" altLang="it-IT" sz="2400" dirty="0"/>
              <a:t> </a:t>
            </a:r>
            <a:r>
              <a:rPr lang="en-US" altLang="it-IT" sz="2400" dirty="0" err="1"/>
              <a:t>primi</a:t>
            </a:r>
            <a:r>
              <a:rPr lang="en-US" altLang="it-IT" sz="2400" dirty="0"/>
              <a:t> </a:t>
            </a:r>
            <a:r>
              <a:rPr lang="en-US" altLang="it-IT" sz="2400" dirty="0" err="1"/>
              <a:t>anni</a:t>
            </a:r>
            <a:r>
              <a:rPr lang="en-US" altLang="it-IT" sz="2400" dirty="0"/>
              <a:t> di vita: </a:t>
            </a:r>
          </a:p>
          <a:p>
            <a:pPr>
              <a:spcBef>
                <a:spcPct val="0"/>
              </a:spcBef>
            </a:pPr>
            <a:r>
              <a:rPr lang="en-US" altLang="it-IT" sz="2400" dirty="0"/>
              <a:t> </a:t>
            </a:r>
            <a:r>
              <a:rPr lang="en-US" altLang="it-IT" sz="2400" dirty="0" err="1"/>
              <a:t>il</a:t>
            </a:r>
            <a:r>
              <a:rPr lang="en-US" altLang="it-IT" sz="2400" dirty="0"/>
              <a:t> 50% </a:t>
            </a:r>
            <a:r>
              <a:rPr lang="en-US" altLang="it-IT" sz="2400" dirty="0" err="1"/>
              <a:t>presenta</a:t>
            </a:r>
            <a:r>
              <a:rPr lang="en-US" altLang="it-IT" sz="2400" dirty="0"/>
              <a:t> </a:t>
            </a:r>
            <a:r>
              <a:rPr lang="en-US" altLang="it-IT" sz="2400" dirty="0" err="1"/>
              <a:t>malformazioni</a:t>
            </a:r>
            <a:r>
              <a:rPr lang="en-US" altLang="it-IT" sz="2400" dirty="0"/>
              <a:t> </a:t>
            </a:r>
            <a:r>
              <a:rPr lang="en-US" altLang="it-IT" sz="2400" dirty="0" err="1"/>
              <a:t>cardiache</a:t>
            </a:r>
            <a:r>
              <a:rPr lang="en-US" altLang="it-IT" sz="2400" dirty="0"/>
              <a:t>, </a:t>
            </a:r>
          </a:p>
          <a:p>
            <a:pPr>
              <a:spcBef>
                <a:spcPct val="0"/>
              </a:spcBef>
            </a:pPr>
            <a:r>
              <a:rPr lang="en-US" altLang="it-IT" sz="2400" dirty="0"/>
              <a:t> </a:t>
            </a:r>
            <a:r>
              <a:rPr lang="en-US" altLang="it-IT" sz="2400" dirty="0" err="1"/>
              <a:t>il</a:t>
            </a:r>
            <a:r>
              <a:rPr lang="en-US" altLang="it-IT" sz="2400" dirty="0"/>
              <a:t> 30% </a:t>
            </a:r>
            <a:r>
              <a:rPr lang="en-US" altLang="it-IT" sz="2400" dirty="0" err="1"/>
              <a:t>stenosi</a:t>
            </a:r>
            <a:r>
              <a:rPr lang="en-US" altLang="it-IT" sz="2400" dirty="0"/>
              <a:t> </a:t>
            </a:r>
            <a:r>
              <a:rPr lang="en-US" altLang="it-IT" sz="2400" dirty="0" err="1"/>
              <a:t>duodenale</a:t>
            </a:r>
            <a:r>
              <a:rPr lang="en-US" altLang="it-IT" sz="2400" dirty="0"/>
              <a:t>, </a:t>
            </a:r>
          </a:p>
          <a:p>
            <a:pPr>
              <a:spcBef>
                <a:spcPct val="0"/>
              </a:spcBef>
            </a:pPr>
            <a:r>
              <a:rPr lang="en-US" altLang="it-IT" sz="2400" dirty="0"/>
              <a:t> l’1% atresia </a:t>
            </a:r>
            <a:r>
              <a:rPr lang="en-US" altLang="it-IT" sz="2400" dirty="0" err="1"/>
              <a:t>esofagea</a:t>
            </a:r>
            <a:r>
              <a:rPr lang="en-US" altLang="it-IT" sz="2400" dirty="0"/>
              <a:t>, </a:t>
            </a:r>
          </a:p>
          <a:p>
            <a:pPr>
              <a:spcBef>
                <a:spcPct val="0"/>
              </a:spcBef>
            </a:pPr>
            <a:r>
              <a:rPr lang="en-US" altLang="it-IT" sz="2400" dirty="0"/>
              <a:t> </a:t>
            </a:r>
            <a:r>
              <a:rPr lang="en-US" altLang="it-IT" sz="2400" dirty="0" err="1"/>
              <a:t>il</a:t>
            </a:r>
            <a:r>
              <a:rPr lang="en-US" altLang="it-IT" sz="2400" dirty="0"/>
              <a:t> 2% </a:t>
            </a:r>
            <a:r>
              <a:rPr lang="en-US" altLang="it-IT" sz="2400" dirty="0" err="1"/>
              <a:t>malformazioni</a:t>
            </a:r>
            <a:r>
              <a:rPr lang="en-US" altLang="it-IT" sz="2400" dirty="0"/>
              <a:t> </a:t>
            </a:r>
            <a:r>
              <a:rPr lang="en-US" altLang="it-IT" sz="2400" dirty="0" err="1"/>
              <a:t>anorettali</a:t>
            </a:r>
            <a:r>
              <a:rPr lang="en-US" altLang="it-IT" sz="2400" dirty="0"/>
              <a:t> </a:t>
            </a:r>
          </a:p>
          <a:p>
            <a:pPr>
              <a:spcBef>
                <a:spcPct val="0"/>
              </a:spcBef>
            </a:pPr>
            <a:r>
              <a:rPr lang="en-US" altLang="it-IT" sz="2400" dirty="0"/>
              <a:t> </a:t>
            </a:r>
            <a:r>
              <a:rPr lang="en-US" altLang="it-IT" sz="2400" dirty="0" err="1"/>
              <a:t>nel</a:t>
            </a:r>
            <a:r>
              <a:rPr lang="en-US" altLang="it-IT" sz="2400" dirty="0"/>
              <a:t> 12% </a:t>
            </a:r>
            <a:r>
              <a:rPr lang="en-US" altLang="it-IT" sz="2400" dirty="0" err="1"/>
              <a:t>dei</a:t>
            </a:r>
            <a:r>
              <a:rPr lang="en-US" altLang="it-IT" sz="2400" dirty="0"/>
              <a:t> </a:t>
            </a:r>
            <a:r>
              <a:rPr lang="en-US" altLang="it-IT" sz="2400" dirty="0" err="1"/>
              <a:t>casi</a:t>
            </a:r>
            <a:r>
              <a:rPr lang="en-US" altLang="it-IT" sz="2400" dirty="0"/>
              <a:t> la </a:t>
            </a:r>
            <a:r>
              <a:rPr lang="en-US" altLang="it-IT" sz="2400" dirty="0" err="1"/>
              <a:t>chirurgia</a:t>
            </a:r>
            <a:r>
              <a:rPr lang="en-US" altLang="it-IT" sz="2400" dirty="0"/>
              <a:t> </a:t>
            </a:r>
            <a:r>
              <a:rPr lang="en-US" altLang="it-IT" sz="2400" dirty="0" err="1"/>
              <a:t>oftalmica</a:t>
            </a:r>
            <a:r>
              <a:rPr lang="en-US" altLang="it-IT" sz="2400" dirty="0"/>
              <a:t> è </a:t>
            </a:r>
            <a:r>
              <a:rPr lang="en-US" altLang="it-IT" sz="2400" dirty="0" err="1"/>
              <a:t>richiesta</a:t>
            </a:r>
            <a:r>
              <a:rPr lang="en-US" altLang="it-IT" sz="2400" dirty="0"/>
              <a:t> per </a:t>
            </a:r>
            <a:r>
              <a:rPr lang="en-US" altLang="it-IT" sz="2400" dirty="0" err="1"/>
              <a:t>problemi</a:t>
            </a:r>
            <a:r>
              <a:rPr lang="en-US" altLang="it-IT" sz="2400" dirty="0"/>
              <a:t> di </a:t>
            </a:r>
            <a:r>
              <a:rPr lang="en-US" altLang="it-IT" sz="2400" dirty="0" err="1"/>
              <a:t>cataratta</a:t>
            </a:r>
            <a:endParaRPr lang="en-US" altLang="it-IT" sz="2400" dirty="0"/>
          </a:p>
          <a:p>
            <a:pPr>
              <a:spcBef>
                <a:spcPct val="0"/>
              </a:spcBef>
            </a:pPr>
            <a:r>
              <a:rPr lang="it-IT" altLang="it-IT" sz="2400" dirty="0"/>
              <a:t>♂ sterili e ♀ fertili</a:t>
            </a:r>
            <a:r>
              <a:rPr lang="en-US" altLang="it-IT" sz="2400" dirty="0"/>
              <a:t>.</a:t>
            </a:r>
          </a:p>
          <a:p>
            <a:pPr>
              <a:spcBef>
                <a:spcPct val="0"/>
              </a:spcBef>
              <a:buFontTx/>
              <a:buNone/>
            </a:pPr>
            <a:r>
              <a:rPr lang="en-US" altLang="it-IT" sz="2400" dirty="0"/>
              <a:t> </a:t>
            </a:r>
            <a:r>
              <a:rPr lang="en-US" altLang="it-IT" sz="2400" dirty="0" err="1"/>
              <a:t>Oltre</a:t>
            </a:r>
            <a:r>
              <a:rPr lang="en-US" altLang="it-IT" sz="2400" dirty="0"/>
              <a:t> </a:t>
            </a:r>
            <a:r>
              <a:rPr lang="en-US" altLang="it-IT" sz="2400" dirty="0" err="1"/>
              <a:t>alle</a:t>
            </a:r>
            <a:r>
              <a:rPr lang="en-US" altLang="it-IT" sz="2400" dirty="0"/>
              <a:t> </a:t>
            </a:r>
            <a:r>
              <a:rPr lang="en-US" altLang="it-IT" sz="2400" dirty="0" err="1"/>
              <a:t>malformazioni</a:t>
            </a:r>
            <a:r>
              <a:rPr lang="en-US" altLang="it-IT" sz="2400" dirty="0"/>
              <a:t> </a:t>
            </a:r>
            <a:r>
              <a:rPr lang="en-US" altLang="it-IT" sz="2400" dirty="0" err="1"/>
              <a:t>congenite</a:t>
            </a:r>
            <a:r>
              <a:rPr lang="en-US" altLang="it-IT" sz="2400" dirty="0"/>
              <a:t> </a:t>
            </a:r>
            <a:r>
              <a:rPr lang="en-US" altLang="it-IT" sz="2400" dirty="0" err="1"/>
              <a:t>descritte</a:t>
            </a:r>
            <a:r>
              <a:rPr lang="en-US" altLang="it-IT" sz="2400" dirty="0"/>
              <a:t>, </a:t>
            </a:r>
            <a:r>
              <a:rPr lang="en-US" altLang="it-IT" sz="2400" dirty="0" err="1"/>
              <a:t>il</a:t>
            </a:r>
            <a:r>
              <a:rPr lang="en-US" altLang="it-IT" sz="2400" dirty="0"/>
              <a:t> </a:t>
            </a:r>
            <a:r>
              <a:rPr lang="en-US" altLang="it-IT" sz="2400" dirty="0" err="1"/>
              <a:t>soggetto</a:t>
            </a:r>
            <a:r>
              <a:rPr lang="en-US" altLang="it-IT" sz="2400" dirty="0"/>
              <a:t> con SD ha la </a:t>
            </a:r>
            <a:r>
              <a:rPr lang="en-US" altLang="it-IT" sz="2400" dirty="0" err="1"/>
              <a:t>tendenza</a:t>
            </a:r>
            <a:r>
              <a:rPr lang="en-US" altLang="it-IT" sz="2400" dirty="0"/>
              <a:t> a </a:t>
            </a:r>
            <a:r>
              <a:rPr lang="en-US" altLang="it-IT" sz="2400" dirty="0" err="1"/>
              <a:t>sviluppare</a:t>
            </a:r>
            <a:r>
              <a:rPr lang="en-US" altLang="it-IT" sz="2400" dirty="0"/>
              <a:t> </a:t>
            </a:r>
            <a:r>
              <a:rPr lang="en-US" altLang="it-IT" sz="2400" dirty="0" err="1"/>
              <a:t>patologie</a:t>
            </a:r>
            <a:r>
              <a:rPr lang="en-US" altLang="it-IT" sz="2400" dirty="0"/>
              <a:t> </a:t>
            </a:r>
            <a:r>
              <a:rPr lang="en-US" altLang="it-IT" sz="2400" dirty="0" err="1"/>
              <a:t>secondarie</a:t>
            </a:r>
            <a:r>
              <a:rPr lang="en-US" altLang="it-IT" sz="2400" dirty="0"/>
              <a:t> per deficit </a:t>
            </a:r>
            <a:r>
              <a:rPr lang="en-US" altLang="it-IT" sz="2400" dirty="0" err="1"/>
              <a:t>nel</a:t>
            </a:r>
            <a:r>
              <a:rPr lang="en-US" altLang="it-IT" sz="2400" dirty="0"/>
              <a:t> </a:t>
            </a:r>
            <a:r>
              <a:rPr lang="en-US" altLang="it-IT" sz="2400" dirty="0" err="1"/>
              <a:t>sistema</a:t>
            </a:r>
            <a:r>
              <a:rPr lang="en-US" altLang="it-IT" sz="2400" dirty="0"/>
              <a:t> </a:t>
            </a:r>
            <a:r>
              <a:rPr lang="en-US" altLang="it-IT" sz="2400" dirty="0" err="1"/>
              <a:t>immunitario</a:t>
            </a:r>
            <a:r>
              <a:rPr lang="en-US" altLang="it-IT" sz="2400" dirty="0"/>
              <a:t> con </a:t>
            </a:r>
            <a:r>
              <a:rPr lang="en-US" altLang="it-IT" sz="2400" dirty="0" err="1"/>
              <a:t>particolare</a:t>
            </a:r>
            <a:r>
              <a:rPr lang="en-US" altLang="it-IT" sz="2400" dirty="0"/>
              <a:t> </a:t>
            </a:r>
            <a:r>
              <a:rPr lang="en-US" altLang="it-IT" sz="2400" dirty="0" err="1"/>
              <a:t>predisposizione</a:t>
            </a:r>
            <a:r>
              <a:rPr lang="en-US" altLang="it-IT" sz="2400" dirty="0"/>
              <a:t> ad </a:t>
            </a:r>
            <a:r>
              <a:rPr lang="en-US" altLang="it-IT" sz="2400" dirty="0" err="1"/>
              <a:t>infezioni</a:t>
            </a:r>
            <a:r>
              <a:rPr lang="en-US" altLang="it-IT" sz="2400" dirty="0"/>
              <a:t> </a:t>
            </a:r>
            <a:r>
              <a:rPr lang="en-US" altLang="it-IT" sz="2400" dirty="0" err="1"/>
              <a:t>batteriche</a:t>
            </a:r>
            <a:r>
              <a:rPr lang="en-US" altLang="it-IT" sz="2400" dirty="0"/>
              <a:t>; nell’1% poi </a:t>
            </a:r>
            <a:r>
              <a:rPr lang="en-US" altLang="it-IT" sz="2400" dirty="0" err="1"/>
              <a:t>dei</a:t>
            </a:r>
            <a:r>
              <a:rPr lang="en-US" altLang="it-IT" sz="2400" dirty="0"/>
              <a:t> </a:t>
            </a:r>
            <a:r>
              <a:rPr lang="en-US" altLang="it-IT" sz="2400" dirty="0" err="1"/>
              <a:t>casi</a:t>
            </a:r>
            <a:r>
              <a:rPr lang="en-US" altLang="it-IT" sz="2400" dirty="0"/>
              <a:t> compare </a:t>
            </a:r>
            <a:r>
              <a:rPr lang="en-US" altLang="it-IT" sz="2400" dirty="0" err="1"/>
              <a:t>leucemia</a:t>
            </a:r>
            <a:r>
              <a:rPr lang="en-US" altLang="it-IT" sz="2400" dirty="0"/>
              <a:t> </a:t>
            </a:r>
            <a:r>
              <a:rPr lang="en-US" altLang="it-IT" sz="2400" dirty="0" err="1"/>
              <a:t>acuta</a:t>
            </a:r>
            <a:r>
              <a:rPr lang="en-US" altLang="it-IT" sz="2400" dirty="0"/>
              <a:t>. </a:t>
            </a:r>
            <a:r>
              <a:rPr lang="en-US" altLang="it-IT" sz="2400" dirty="0" err="1"/>
              <a:t>Nel</a:t>
            </a:r>
            <a:r>
              <a:rPr lang="en-US" altLang="it-IT" sz="2400" dirty="0"/>
              <a:t> </a:t>
            </a:r>
            <a:r>
              <a:rPr lang="en-US" altLang="it-IT" sz="2400" dirty="0" err="1"/>
              <a:t>corso</a:t>
            </a:r>
            <a:r>
              <a:rPr lang="en-US" altLang="it-IT" sz="2400" dirty="0"/>
              <a:t> </a:t>
            </a:r>
            <a:r>
              <a:rPr lang="en-US" altLang="it-IT" sz="2400" dirty="0" err="1"/>
              <a:t>della</a:t>
            </a:r>
            <a:r>
              <a:rPr lang="en-US" altLang="it-IT" sz="2400" dirty="0"/>
              <a:t> vita </a:t>
            </a:r>
            <a:r>
              <a:rPr lang="en-US" altLang="it-IT" sz="2400" dirty="0" err="1"/>
              <a:t>il</a:t>
            </a:r>
            <a:r>
              <a:rPr lang="en-US" altLang="it-IT" sz="2400" dirty="0"/>
              <a:t> </a:t>
            </a:r>
            <a:r>
              <a:rPr lang="en-US" altLang="it-IT" sz="2400" dirty="0" err="1"/>
              <a:t>soggetto</a:t>
            </a:r>
            <a:r>
              <a:rPr lang="en-US" altLang="it-IT" sz="2400" dirty="0"/>
              <a:t> Down </a:t>
            </a:r>
            <a:r>
              <a:rPr lang="en-US" altLang="it-IT" sz="2400" dirty="0" err="1"/>
              <a:t>tende</a:t>
            </a:r>
            <a:r>
              <a:rPr lang="en-US" altLang="it-IT" sz="2400" dirty="0"/>
              <a:t> </a:t>
            </a:r>
            <a:r>
              <a:rPr lang="en-US" altLang="it-IT" sz="2400" dirty="0" err="1"/>
              <a:t>anche</a:t>
            </a:r>
            <a:r>
              <a:rPr lang="en-US" altLang="it-IT" sz="2400" dirty="0"/>
              <a:t> a </a:t>
            </a:r>
            <a:r>
              <a:rPr lang="en-US" altLang="it-IT" sz="2400" dirty="0" err="1"/>
              <a:t>sviluppare</a:t>
            </a:r>
            <a:r>
              <a:rPr lang="en-US" altLang="it-IT" sz="2400" dirty="0"/>
              <a:t> </a:t>
            </a:r>
            <a:r>
              <a:rPr lang="en-US" altLang="it-IT" sz="2400" dirty="0" err="1"/>
              <a:t>ipotiroidismo</a:t>
            </a:r>
            <a:r>
              <a:rPr lang="en-US" altLang="it-IT" sz="2400" dirty="0"/>
              <a:t> e </a:t>
            </a:r>
            <a:r>
              <a:rPr lang="en-US" altLang="it-IT" sz="2400" dirty="0" err="1"/>
              <a:t>diabete</a:t>
            </a:r>
            <a:r>
              <a:rPr lang="en-US" altLang="it-IT" sz="2400" dirty="0"/>
              <a:t> </a:t>
            </a:r>
            <a:r>
              <a:rPr lang="en-US" altLang="it-IT" sz="2400" dirty="0" err="1"/>
              <a:t>mellito</a:t>
            </a:r>
            <a:r>
              <a:rPr lang="en-US" altLang="it-IT" sz="2400" dirty="0"/>
              <a:t>.</a:t>
            </a:r>
          </a:p>
        </p:txBody>
      </p:sp>
      <p:pic>
        <p:nvPicPr>
          <p:cNvPr id="4" name="Picture 4" descr="http://startweb.ch/michael/Mbri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238" y="44450"/>
            <a:ext cx="12176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extLst>
              <p:ext uri="{D42A27DB-BD31-4B8C-83A1-F6EECF244321}">
                <p14:modId xmlns:p14="http://schemas.microsoft.com/office/powerpoint/2010/main" val="2805534660"/>
              </p:ext>
            </p:extLst>
          </p:nvPr>
        </p:nvGraphicFramePr>
        <p:xfrm>
          <a:off x="5395608" y="3645024"/>
          <a:ext cx="3748392" cy="2807989"/>
        </p:xfrm>
        <a:graphic>
          <a:graphicData uri="http://schemas.openxmlformats.org/presentationml/2006/ole">
            <mc:AlternateContent xmlns:mc="http://schemas.openxmlformats.org/markup-compatibility/2006">
              <mc:Choice xmlns:v="urn:schemas-microsoft-com:vml" Requires="v">
                <p:oleObj spid="_x0000_s27701" name="Diapositiva" r:id="rId3" imgW="4548526" imgH="3407297" progId="PowerPoint.Slide.8">
                  <p:embed/>
                </p:oleObj>
              </mc:Choice>
              <mc:Fallback>
                <p:oleObj name="Diapositiva" r:id="rId3" imgW="4548526" imgH="3407297"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608" y="3645024"/>
                        <a:ext cx="3748392" cy="2807989"/>
                      </a:xfrm>
                      <a:prstGeom prst="rect">
                        <a:avLst/>
                      </a:prstGeom>
                      <a:noFill/>
                      <a:ln>
                        <a:noFill/>
                      </a:ln>
                      <a:extLst/>
                    </p:spPr>
                  </p:pic>
                </p:oleObj>
              </mc:Fallback>
            </mc:AlternateContent>
          </a:graphicData>
        </a:graphic>
      </p:graphicFrame>
      <p:sp>
        <p:nvSpPr>
          <p:cNvPr id="27651" name="Rectangle 3"/>
          <p:cNvSpPr txBox="1">
            <a:spLocks noChangeArrowheads="1"/>
          </p:cNvSpPr>
          <p:nvPr/>
        </p:nvSpPr>
        <p:spPr bwMode="auto">
          <a:xfrm>
            <a:off x="138062" y="1124744"/>
            <a:ext cx="4824413" cy="23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ts val="500"/>
              </a:spcBef>
              <a:spcAft>
                <a:spcPts val="500"/>
              </a:spcAft>
              <a:buFontTx/>
              <a:buNone/>
            </a:pPr>
            <a:r>
              <a:rPr lang="it-IT" altLang="it-IT" sz="2800" b="1" dirty="0">
                <a:latin typeface="Arial" panose="020B0604020202020204" pitchFamily="34" charset="0"/>
                <a:cs typeface="Arial" panose="020B0604020202020204" pitchFamily="34" charset="0"/>
              </a:rPr>
              <a:t>La percentuale di bambini Down con Trisomia 21 </a:t>
            </a:r>
            <a:r>
              <a:rPr lang="it-IT" altLang="it-IT" sz="2800" b="1" dirty="0" smtClean="0">
                <a:latin typeface="Arial" panose="020B0604020202020204" pitchFamily="34" charset="0"/>
                <a:cs typeface="Arial" panose="020B0604020202020204" pitchFamily="34" charset="0"/>
              </a:rPr>
              <a:t>aumenta </a:t>
            </a:r>
            <a:r>
              <a:rPr lang="it-IT" altLang="it-IT" sz="2800" b="1" dirty="0">
                <a:latin typeface="Arial" panose="020B0604020202020204" pitchFamily="34" charset="0"/>
                <a:cs typeface="Arial" panose="020B0604020202020204" pitchFamily="34" charset="0"/>
              </a:rPr>
              <a:t>progressivamente con l'aumentare dell'età materna</a:t>
            </a:r>
            <a:endParaRPr lang="it-IT" altLang="it-IT" dirty="0">
              <a:latin typeface="Arial" panose="020B0604020202020204" pitchFamily="34" charset="0"/>
              <a:cs typeface="Arial" panose="020B0604020202020204" pitchFamily="34" charset="0"/>
            </a:endParaRPr>
          </a:p>
        </p:txBody>
      </p:sp>
      <p:graphicFrame>
        <p:nvGraphicFramePr>
          <p:cNvPr id="5" name="Tabella 4"/>
          <p:cNvGraphicFramePr>
            <a:graphicFrameLocks noGrp="1"/>
          </p:cNvGraphicFramePr>
          <p:nvPr>
            <p:extLst>
              <p:ext uri="{D42A27DB-BD31-4B8C-83A1-F6EECF244321}">
                <p14:modId xmlns:p14="http://schemas.microsoft.com/office/powerpoint/2010/main" val="3110933406"/>
              </p:ext>
            </p:extLst>
          </p:nvPr>
        </p:nvGraphicFramePr>
        <p:xfrm>
          <a:off x="107950" y="4038600"/>
          <a:ext cx="5256138" cy="2319337"/>
        </p:xfrm>
        <a:graphic>
          <a:graphicData uri="http://schemas.openxmlformats.org/drawingml/2006/table">
            <a:tbl>
              <a:tblPr>
                <a:tableStyleId>{5C22544A-7EE6-4342-B048-85BDC9FD1C3A}</a:tableStyleId>
              </a:tblPr>
              <a:tblGrid>
                <a:gridCol w="2036414">
                  <a:extLst>
                    <a:ext uri="{9D8B030D-6E8A-4147-A177-3AD203B41FA5}">
                      <a16:colId xmlns:a16="http://schemas.microsoft.com/office/drawing/2014/main" val="20000"/>
                    </a:ext>
                  </a:extLst>
                </a:gridCol>
                <a:gridCol w="3219724">
                  <a:extLst>
                    <a:ext uri="{9D8B030D-6E8A-4147-A177-3AD203B41FA5}">
                      <a16:colId xmlns:a16="http://schemas.microsoft.com/office/drawing/2014/main" val="20001"/>
                    </a:ext>
                  </a:extLst>
                </a:gridCol>
              </a:tblGrid>
              <a:tr h="662667">
                <a:tc>
                  <a:txBody>
                    <a:bodyPr/>
                    <a:lstStyle/>
                    <a:p>
                      <a:pPr algn="ctr">
                        <a:spcAft>
                          <a:spcPts val="0"/>
                        </a:spcAft>
                      </a:pPr>
                      <a:r>
                        <a:rPr lang="en-GB" sz="1800" dirty="0" err="1" smtClean="0">
                          <a:effectLst/>
                        </a:rPr>
                        <a:t>Età</a:t>
                      </a:r>
                      <a:r>
                        <a:rPr lang="en-GB" sz="1800" baseline="0" dirty="0" smtClean="0">
                          <a:effectLst/>
                        </a:rPr>
                        <a:t>  </a:t>
                      </a:r>
                      <a:r>
                        <a:rPr lang="en-GB" sz="1800" baseline="0" dirty="0" err="1" smtClean="0">
                          <a:effectLst/>
                        </a:rPr>
                        <a:t>materna</a:t>
                      </a:r>
                      <a:endParaRPr lang="en-GB" sz="1800" dirty="0" smtClean="0">
                        <a:effectLst/>
                      </a:endParaRPr>
                    </a:p>
                    <a:p>
                      <a:pPr algn="ctr">
                        <a:spcAft>
                          <a:spcPts val="0"/>
                        </a:spcAft>
                      </a:pPr>
                      <a:r>
                        <a:rPr lang="en-GB" sz="1800" dirty="0" smtClean="0">
                          <a:effectLst/>
                        </a:rPr>
                        <a:t>15 </a:t>
                      </a:r>
                      <a:r>
                        <a:rPr lang="en-GB" sz="1800" dirty="0">
                          <a:effectLst/>
                        </a:rPr>
                        <a:t>-19</a:t>
                      </a:r>
                      <a:endParaRPr lang="it-IT" sz="1000" dirty="0">
                        <a:effectLst/>
                        <a:latin typeface="Times New Roman"/>
                        <a:ea typeface="Times New Roman"/>
                      </a:endParaRPr>
                    </a:p>
                  </a:txBody>
                  <a:tcPr marL="44448" marR="44448" marT="0" marB="0"/>
                </a:tc>
                <a:tc>
                  <a:txBody>
                    <a:bodyPr/>
                    <a:lstStyle/>
                    <a:p>
                      <a:pPr algn="ctr">
                        <a:spcAft>
                          <a:spcPts val="0"/>
                        </a:spcAft>
                      </a:pPr>
                      <a:r>
                        <a:rPr lang="en-GB" sz="1800" dirty="0" err="1" smtClean="0">
                          <a:effectLst/>
                        </a:rPr>
                        <a:t>Rischio</a:t>
                      </a:r>
                      <a:r>
                        <a:rPr lang="en-GB" sz="1800" dirty="0" smtClean="0">
                          <a:effectLst/>
                        </a:rPr>
                        <a:t> %  di </a:t>
                      </a:r>
                      <a:r>
                        <a:rPr lang="en-GB" sz="1800" dirty="0" err="1" smtClean="0">
                          <a:effectLst/>
                        </a:rPr>
                        <a:t>trisomia</a:t>
                      </a:r>
                      <a:r>
                        <a:rPr lang="en-GB" sz="1800" baseline="0" dirty="0" smtClean="0">
                          <a:effectLst/>
                        </a:rPr>
                        <a:t> 21</a:t>
                      </a:r>
                      <a:r>
                        <a:rPr lang="en-GB" sz="1800" dirty="0" smtClean="0">
                          <a:effectLst/>
                        </a:rPr>
                        <a:t> </a:t>
                      </a:r>
                    </a:p>
                    <a:p>
                      <a:pPr algn="ctr">
                        <a:spcAft>
                          <a:spcPts val="0"/>
                        </a:spcAft>
                      </a:pPr>
                      <a:r>
                        <a:rPr lang="en-GB" sz="1800" dirty="0" smtClean="0">
                          <a:effectLst/>
                        </a:rPr>
                        <a:t>85</a:t>
                      </a:r>
                      <a:endParaRPr lang="it-IT" sz="1000" dirty="0">
                        <a:effectLst/>
                        <a:latin typeface="Times New Roman"/>
                        <a:ea typeface="Times New Roman"/>
                      </a:endParaRPr>
                    </a:p>
                  </a:txBody>
                  <a:tcPr marL="44448" marR="44448" marT="0" marB="0" anchor="ctr"/>
                </a:tc>
                <a:extLst>
                  <a:ext uri="{0D108BD9-81ED-4DB2-BD59-A6C34878D82A}">
                    <a16:rowId xmlns:a16="http://schemas.microsoft.com/office/drawing/2014/main" val="10000"/>
                  </a:ext>
                </a:extLst>
              </a:tr>
              <a:tr h="331334">
                <a:tc>
                  <a:txBody>
                    <a:bodyPr/>
                    <a:lstStyle/>
                    <a:p>
                      <a:pPr algn="ctr">
                        <a:spcAft>
                          <a:spcPts val="0"/>
                        </a:spcAft>
                      </a:pPr>
                      <a:r>
                        <a:rPr lang="en-GB" sz="1800">
                          <a:effectLst/>
                        </a:rPr>
                        <a:t>20 - 24</a:t>
                      </a:r>
                      <a:endParaRPr lang="it-IT" sz="1000">
                        <a:effectLst/>
                        <a:latin typeface="Times New Roman"/>
                        <a:ea typeface="Times New Roman"/>
                      </a:endParaRPr>
                    </a:p>
                  </a:txBody>
                  <a:tcPr marL="44448" marR="44448" marT="0" marB="0"/>
                </a:tc>
                <a:tc>
                  <a:txBody>
                    <a:bodyPr/>
                    <a:lstStyle/>
                    <a:p>
                      <a:pPr algn="ctr">
                        <a:spcAft>
                          <a:spcPts val="0"/>
                        </a:spcAft>
                      </a:pPr>
                      <a:r>
                        <a:rPr lang="en-GB" sz="1800" dirty="0">
                          <a:effectLst/>
                        </a:rPr>
                        <a:t>90</a:t>
                      </a:r>
                      <a:endParaRPr lang="it-IT" sz="1000" dirty="0">
                        <a:effectLst/>
                        <a:latin typeface="Times New Roman"/>
                        <a:ea typeface="Times New Roman"/>
                      </a:endParaRPr>
                    </a:p>
                  </a:txBody>
                  <a:tcPr marL="44448" marR="44448" marT="0" marB="0" anchor="ctr"/>
                </a:tc>
                <a:extLst>
                  <a:ext uri="{0D108BD9-81ED-4DB2-BD59-A6C34878D82A}">
                    <a16:rowId xmlns:a16="http://schemas.microsoft.com/office/drawing/2014/main" val="10001"/>
                  </a:ext>
                </a:extLst>
              </a:tr>
              <a:tr h="331334">
                <a:tc>
                  <a:txBody>
                    <a:bodyPr/>
                    <a:lstStyle/>
                    <a:p>
                      <a:pPr algn="ctr">
                        <a:spcAft>
                          <a:spcPts val="0"/>
                        </a:spcAft>
                      </a:pPr>
                      <a:r>
                        <a:rPr lang="en-GB" sz="1800">
                          <a:effectLst/>
                        </a:rPr>
                        <a:t>25 -29</a:t>
                      </a:r>
                      <a:endParaRPr lang="it-IT" sz="1000">
                        <a:effectLst/>
                        <a:latin typeface="Times New Roman"/>
                        <a:ea typeface="Times New Roman"/>
                      </a:endParaRPr>
                    </a:p>
                  </a:txBody>
                  <a:tcPr marL="44448" marR="44448" marT="0" marB="0"/>
                </a:tc>
                <a:tc>
                  <a:txBody>
                    <a:bodyPr/>
                    <a:lstStyle/>
                    <a:p>
                      <a:pPr algn="ctr">
                        <a:spcAft>
                          <a:spcPts val="0"/>
                        </a:spcAft>
                      </a:pPr>
                      <a:r>
                        <a:rPr lang="en-GB" sz="1800" dirty="0">
                          <a:effectLst/>
                        </a:rPr>
                        <a:t>91</a:t>
                      </a:r>
                      <a:endParaRPr lang="it-IT" sz="1000" dirty="0">
                        <a:effectLst/>
                        <a:latin typeface="Times New Roman"/>
                        <a:ea typeface="Times New Roman"/>
                      </a:endParaRPr>
                    </a:p>
                  </a:txBody>
                  <a:tcPr marL="44448" marR="44448" marT="0" marB="0" anchor="ctr"/>
                </a:tc>
                <a:extLst>
                  <a:ext uri="{0D108BD9-81ED-4DB2-BD59-A6C34878D82A}">
                    <a16:rowId xmlns:a16="http://schemas.microsoft.com/office/drawing/2014/main" val="10002"/>
                  </a:ext>
                </a:extLst>
              </a:tr>
              <a:tr h="331334">
                <a:tc>
                  <a:txBody>
                    <a:bodyPr/>
                    <a:lstStyle/>
                    <a:p>
                      <a:pPr algn="ctr">
                        <a:spcAft>
                          <a:spcPts val="0"/>
                        </a:spcAft>
                      </a:pPr>
                      <a:r>
                        <a:rPr lang="en-GB" sz="1800" dirty="0">
                          <a:effectLst/>
                        </a:rPr>
                        <a:t>30 -34</a:t>
                      </a:r>
                      <a:endParaRPr lang="it-IT" sz="1000" dirty="0">
                        <a:effectLst/>
                        <a:latin typeface="Times New Roman"/>
                        <a:ea typeface="Times New Roman"/>
                      </a:endParaRPr>
                    </a:p>
                  </a:txBody>
                  <a:tcPr marL="44448" marR="44448" marT="0" marB="0"/>
                </a:tc>
                <a:tc>
                  <a:txBody>
                    <a:bodyPr/>
                    <a:lstStyle/>
                    <a:p>
                      <a:pPr algn="ctr">
                        <a:spcAft>
                          <a:spcPts val="0"/>
                        </a:spcAft>
                      </a:pPr>
                      <a:r>
                        <a:rPr lang="en-GB" sz="1800" dirty="0">
                          <a:effectLst/>
                        </a:rPr>
                        <a:t>93</a:t>
                      </a:r>
                      <a:endParaRPr lang="it-IT" sz="1000" dirty="0">
                        <a:effectLst/>
                        <a:latin typeface="Times New Roman"/>
                        <a:ea typeface="Times New Roman"/>
                      </a:endParaRPr>
                    </a:p>
                  </a:txBody>
                  <a:tcPr marL="44448" marR="44448" marT="0" marB="0" anchor="ctr"/>
                </a:tc>
                <a:extLst>
                  <a:ext uri="{0D108BD9-81ED-4DB2-BD59-A6C34878D82A}">
                    <a16:rowId xmlns:a16="http://schemas.microsoft.com/office/drawing/2014/main" val="10003"/>
                  </a:ext>
                </a:extLst>
              </a:tr>
              <a:tr h="331334">
                <a:tc>
                  <a:txBody>
                    <a:bodyPr/>
                    <a:lstStyle/>
                    <a:p>
                      <a:pPr algn="ctr">
                        <a:spcAft>
                          <a:spcPts val="0"/>
                        </a:spcAft>
                      </a:pPr>
                      <a:r>
                        <a:rPr lang="en-GB" sz="1800">
                          <a:effectLst/>
                        </a:rPr>
                        <a:t>34 - 40</a:t>
                      </a:r>
                      <a:endParaRPr lang="it-IT" sz="1000">
                        <a:effectLst/>
                        <a:latin typeface="Times New Roman"/>
                        <a:ea typeface="Times New Roman"/>
                      </a:endParaRPr>
                    </a:p>
                  </a:txBody>
                  <a:tcPr marL="44448" marR="44448" marT="0" marB="0"/>
                </a:tc>
                <a:tc>
                  <a:txBody>
                    <a:bodyPr/>
                    <a:lstStyle/>
                    <a:p>
                      <a:pPr algn="ctr">
                        <a:spcAft>
                          <a:spcPts val="0"/>
                        </a:spcAft>
                      </a:pPr>
                      <a:r>
                        <a:rPr lang="en-GB" sz="1800" dirty="0">
                          <a:effectLst/>
                        </a:rPr>
                        <a:t>97</a:t>
                      </a:r>
                      <a:endParaRPr lang="it-IT" sz="1000" dirty="0">
                        <a:effectLst/>
                        <a:latin typeface="Times New Roman"/>
                        <a:ea typeface="Times New Roman"/>
                      </a:endParaRPr>
                    </a:p>
                  </a:txBody>
                  <a:tcPr marL="44448" marR="44448" marT="0" marB="0" anchor="ctr"/>
                </a:tc>
                <a:extLst>
                  <a:ext uri="{0D108BD9-81ED-4DB2-BD59-A6C34878D82A}">
                    <a16:rowId xmlns:a16="http://schemas.microsoft.com/office/drawing/2014/main" val="10004"/>
                  </a:ext>
                </a:extLst>
              </a:tr>
              <a:tr h="331334">
                <a:tc>
                  <a:txBody>
                    <a:bodyPr/>
                    <a:lstStyle/>
                    <a:p>
                      <a:pPr algn="ctr">
                        <a:spcAft>
                          <a:spcPts val="0"/>
                        </a:spcAft>
                      </a:pPr>
                      <a:r>
                        <a:rPr lang="en-GB" sz="1800" dirty="0" smtClean="0">
                          <a:effectLst/>
                        </a:rPr>
                        <a:t>&gt;</a:t>
                      </a:r>
                      <a:r>
                        <a:rPr lang="en-GB" sz="1800" baseline="0" dirty="0" smtClean="0">
                          <a:effectLst/>
                        </a:rPr>
                        <a:t> </a:t>
                      </a:r>
                      <a:r>
                        <a:rPr lang="en-GB" sz="1800" dirty="0" smtClean="0">
                          <a:effectLst/>
                        </a:rPr>
                        <a:t>40</a:t>
                      </a:r>
                      <a:endParaRPr lang="it-IT" sz="1000" dirty="0">
                        <a:effectLst/>
                        <a:latin typeface="Times New Roman"/>
                        <a:ea typeface="Times New Roman"/>
                      </a:endParaRPr>
                    </a:p>
                  </a:txBody>
                  <a:tcPr marL="44448" marR="44448" marT="0" marB="0"/>
                </a:tc>
                <a:tc>
                  <a:txBody>
                    <a:bodyPr/>
                    <a:lstStyle/>
                    <a:p>
                      <a:pPr algn="ctr">
                        <a:spcAft>
                          <a:spcPts val="0"/>
                        </a:spcAft>
                      </a:pPr>
                      <a:r>
                        <a:rPr lang="en-GB" sz="1800" dirty="0">
                          <a:effectLst/>
                        </a:rPr>
                        <a:t>97</a:t>
                      </a:r>
                      <a:endParaRPr lang="it-IT" sz="1000" dirty="0">
                        <a:effectLst/>
                        <a:latin typeface="Times New Roman"/>
                        <a:ea typeface="Times New Roman"/>
                      </a:endParaRPr>
                    </a:p>
                  </a:txBody>
                  <a:tcPr marL="44448" marR="44448" marT="0" marB="0" anchor="ctr"/>
                </a:tc>
                <a:extLst>
                  <a:ext uri="{0D108BD9-81ED-4DB2-BD59-A6C34878D82A}">
                    <a16:rowId xmlns:a16="http://schemas.microsoft.com/office/drawing/2014/main" val="10005"/>
                  </a:ext>
                </a:extLst>
              </a:tr>
            </a:tbl>
          </a:graphicData>
        </a:graphic>
      </p:graphicFrame>
      <p:pic>
        <p:nvPicPr>
          <p:cNvPr id="27675" name="Picture 4" descr="http://startweb.ch/michael/Mbri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908720"/>
            <a:ext cx="24352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2363836" y="188640"/>
            <a:ext cx="3985386" cy="523220"/>
          </a:xfrm>
          <a:prstGeom prst="rect">
            <a:avLst/>
          </a:prstGeom>
        </p:spPr>
        <p:txBody>
          <a:bodyPr wrap="none">
            <a:spAutoFit/>
          </a:bodyPr>
          <a:lstStyle/>
          <a:p>
            <a:pPr algn="ctr"/>
            <a:r>
              <a:rPr lang="it-IT" altLang="it-IT" sz="2800" b="1" dirty="0">
                <a:solidFill>
                  <a:srgbClr val="FF0000"/>
                </a:solidFill>
                <a:latin typeface="+mj-lt"/>
              </a:rPr>
              <a:t>SINDROME DI DOWN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22039" y="247568"/>
            <a:ext cx="8641084"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000" dirty="0">
                <a:latin typeface="Comic Sans MS" pitchFamily="66" charset="0"/>
              </a:rPr>
              <a:t>In circa il 4% dei soggetti Down, la trisomia del cromosoma 21 non </a:t>
            </a:r>
            <a:endParaRPr lang="it-IT" altLang="it-IT" sz="2000" dirty="0" smtClean="0">
              <a:latin typeface="Comic Sans MS" pitchFamily="66" charset="0"/>
            </a:endParaRPr>
          </a:p>
          <a:p>
            <a:pPr>
              <a:spcBef>
                <a:spcPct val="0"/>
              </a:spcBef>
              <a:buFontTx/>
              <a:buNone/>
            </a:pPr>
            <a:r>
              <a:rPr lang="it-IT" altLang="it-IT" sz="2000" dirty="0" smtClean="0">
                <a:latin typeface="Comic Sans MS" pitchFamily="66" charset="0"/>
              </a:rPr>
              <a:t>è </a:t>
            </a:r>
            <a:r>
              <a:rPr lang="it-IT" altLang="it-IT" sz="2000" dirty="0">
                <a:latin typeface="Comic Sans MS" pitchFamily="66" charset="0"/>
              </a:rPr>
              <a:t>dovuta a </a:t>
            </a:r>
            <a:r>
              <a:rPr lang="it-IT" altLang="it-IT" sz="2000" dirty="0" smtClean="0">
                <a:latin typeface="Comic Sans MS" pitchFamily="66" charset="0"/>
              </a:rPr>
              <a:t>un evento di non-disgiunzione </a:t>
            </a:r>
            <a:r>
              <a:rPr lang="it-IT" altLang="it-IT" sz="2000" dirty="0">
                <a:latin typeface="Comic Sans MS" pitchFamily="66" charset="0"/>
              </a:rPr>
              <a:t>ma è conseguente a </a:t>
            </a:r>
            <a:r>
              <a:rPr lang="it-IT" altLang="it-IT" sz="2000" dirty="0" smtClean="0">
                <a:latin typeface="Comic Sans MS" pitchFamily="66" charset="0"/>
              </a:rPr>
              <a:t>una traslocazione </a:t>
            </a:r>
            <a:r>
              <a:rPr lang="it-IT" altLang="it-IT" sz="2000" dirty="0" err="1">
                <a:latin typeface="Comic Sans MS" pitchFamily="66" charset="0"/>
              </a:rPr>
              <a:t>robertsoniana</a:t>
            </a:r>
            <a:r>
              <a:rPr lang="it-IT" altLang="it-IT" sz="2000" dirty="0">
                <a:latin typeface="Comic Sans MS" pitchFamily="66" charset="0"/>
              </a:rPr>
              <a:t> presente in uno dei </a:t>
            </a:r>
            <a:r>
              <a:rPr lang="it-IT" altLang="it-IT" sz="2000" dirty="0" smtClean="0">
                <a:latin typeface="Comic Sans MS" pitchFamily="66" charset="0"/>
              </a:rPr>
              <a:t>genitori.</a:t>
            </a:r>
            <a:endParaRPr lang="it-IT" altLang="it-IT" sz="2000" dirty="0">
              <a:latin typeface="Comic Sans MS" pitchFamily="66" charset="0"/>
            </a:endParaRPr>
          </a:p>
        </p:txBody>
      </p:sp>
      <p:graphicFrame>
        <p:nvGraphicFramePr>
          <p:cNvPr id="28675" name="Object 3"/>
          <p:cNvGraphicFramePr>
            <a:graphicFrameLocks noChangeAspect="1"/>
          </p:cNvGraphicFramePr>
          <p:nvPr>
            <p:extLst>
              <p:ext uri="{D42A27DB-BD31-4B8C-83A1-F6EECF244321}">
                <p14:modId xmlns:p14="http://schemas.microsoft.com/office/powerpoint/2010/main" val="3081178158"/>
              </p:ext>
            </p:extLst>
          </p:nvPr>
        </p:nvGraphicFramePr>
        <p:xfrm>
          <a:off x="543651" y="1412776"/>
          <a:ext cx="9410700" cy="4543425"/>
        </p:xfrm>
        <a:graphic>
          <a:graphicData uri="http://schemas.openxmlformats.org/presentationml/2006/ole">
            <mc:AlternateContent xmlns:mc="http://schemas.openxmlformats.org/markup-compatibility/2006">
              <mc:Choice xmlns:v="urn:schemas-microsoft-com:vml" Requires="v">
                <p:oleObj spid="_x0000_s28701" name="Documento" r:id="rId3" imgW="9177827" imgH="4444082" progId="Word.Document.8">
                  <p:embed/>
                </p:oleObj>
              </mc:Choice>
              <mc:Fallback>
                <p:oleObj name="Documento" r:id="rId3" imgW="9177827" imgH="4444082"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51" y="1412776"/>
                        <a:ext cx="941070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opia di Immagin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1490663"/>
            <a:ext cx="624681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03" name="Text Box 3"/>
          <p:cNvSpPr txBox="1">
            <a:spLocks noChangeArrowheads="1"/>
          </p:cNvSpPr>
          <p:nvPr/>
        </p:nvSpPr>
        <p:spPr bwMode="auto">
          <a:xfrm>
            <a:off x="0" y="33972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it-IT" sz="3600" b="1">
                <a:effectLst>
                  <a:outerShdw blurRad="38100" dist="38100" dir="2700000" algn="tl">
                    <a:srgbClr val="C0C0C0"/>
                  </a:outerShdw>
                </a:effectLst>
                <a:latin typeface="Times New Roman" pitchFamily="18" charset="0"/>
              </a:rPr>
              <a:t>TRASLOCAZIONE ROBERTSONIANA</a:t>
            </a:r>
          </a:p>
        </p:txBody>
      </p:sp>
      <p:sp>
        <p:nvSpPr>
          <p:cNvPr id="29700" name="Text Box 4"/>
          <p:cNvSpPr txBox="1">
            <a:spLocks noChangeArrowheads="1"/>
          </p:cNvSpPr>
          <p:nvPr/>
        </p:nvSpPr>
        <p:spPr bwMode="auto">
          <a:xfrm>
            <a:off x="879475" y="625633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Arial" pitchFamily="34" charset="0"/>
              </a:rPr>
              <a:t>Cr.14</a:t>
            </a:r>
          </a:p>
        </p:txBody>
      </p:sp>
      <p:sp>
        <p:nvSpPr>
          <p:cNvPr id="29701" name="Text Box 5"/>
          <p:cNvSpPr txBox="1">
            <a:spLocks noChangeArrowheads="1"/>
          </p:cNvSpPr>
          <p:nvPr/>
        </p:nvSpPr>
        <p:spPr bwMode="auto">
          <a:xfrm>
            <a:off x="2555875" y="5229225"/>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Arial" pitchFamily="34" charset="0"/>
              </a:rPr>
              <a:t>Cr.21</a:t>
            </a:r>
          </a:p>
        </p:txBody>
      </p:sp>
      <p:sp>
        <p:nvSpPr>
          <p:cNvPr id="29702" name="Text Box 6"/>
          <p:cNvSpPr txBox="1">
            <a:spLocks noChangeArrowheads="1"/>
          </p:cNvSpPr>
          <p:nvPr/>
        </p:nvSpPr>
        <p:spPr bwMode="auto">
          <a:xfrm>
            <a:off x="4765675" y="6308725"/>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Arial" pitchFamily="34" charset="0"/>
              </a:rPr>
              <a:t>Cr.14/21</a:t>
            </a:r>
          </a:p>
        </p:txBody>
      </p:sp>
      <p:sp>
        <p:nvSpPr>
          <p:cNvPr id="29703" name="Text Box 7"/>
          <p:cNvSpPr txBox="1">
            <a:spLocks noChangeArrowheads="1"/>
          </p:cNvSpPr>
          <p:nvPr/>
        </p:nvSpPr>
        <p:spPr bwMode="auto">
          <a:xfrm>
            <a:off x="6300788" y="4868863"/>
            <a:ext cx="252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Arial" pitchFamily="34" charset="0"/>
              </a:rPr>
              <a:t>Bracci corti si uniscono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http://images.slideplayer.it/1/188266/slides/slide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260350"/>
            <a:ext cx="8402638"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http://images.slideplayer.it/2/596655/slides/slide_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476250"/>
            <a:ext cx="7632700"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106363" y="692150"/>
            <a:ext cx="56769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b="1" u="sng">
                <a:solidFill>
                  <a:srgbClr val="009900"/>
                </a:solidFill>
                <a:latin typeface="Comic Sans MS" pitchFamily="66" charset="0"/>
              </a:rPr>
              <a:t>Mutazioni spontanee</a:t>
            </a:r>
            <a:r>
              <a:rPr lang="it-IT" altLang="it-IT" sz="1800">
                <a:solidFill>
                  <a:srgbClr val="009900"/>
                </a:solidFill>
                <a:latin typeface="Comic Sans MS" pitchFamily="66" charset="0"/>
              </a:rPr>
              <a:t>: </a:t>
            </a:r>
          </a:p>
          <a:p>
            <a:pPr>
              <a:spcBef>
                <a:spcPct val="0"/>
              </a:spcBef>
              <a:buFontTx/>
              <a:buNone/>
            </a:pPr>
            <a:endParaRPr lang="it-IT" altLang="it-IT" sz="1800">
              <a:solidFill>
                <a:srgbClr val="009900"/>
              </a:solidFill>
              <a:latin typeface="Comic Sans MS" pitchFamily="66" charset="0"/>
            </a:endParaRPr>
          </a:p>
          <a:p>
            <a:pPr>
              <a:spcBef>
                <a:spcPct val="0"/>
              </a:spcBef>
              <a:buFontTx/>
              <a:buNone/>
            </a:pPr>
            <a:r>
              <a:rPr lang="it-IT" altLang="it-IT" sz="1800" b="1">
                <a:latin typeface="Comic Sans MS" pitchFamily="66" charset="0"/>
              </a:rPr>
              <a:t>Duplicazione</a:t>
            </a:r>
            <a:r>
              <a:rPr lang="it-IT" altLang="it-IT" sz="1800" b="1">
                <a:solidFill>
                  <a:schemeClr val="hlink"/>
                </a:solidFill>
                <a:latin typeface="Comic Sans MS" pitchFamily="66" charset="0"/>
              </a:rPr>
              <a:t>.</a:t>
            </a:r>
            <a:endParaRPr lang="it-IT" altLang="it-IT" sz="1800">
              <a:solidFill>
                <a:srgbClr val="009900"/>
              </a:solidFill>
              <a:latin typeface="Comic Sans MS" pitchFamily="66" charset="0"/>
            </a:endParaRPr>
          </a:p>
          <a:p>
            <a:pPr>
              <a:spcBef>
                <a:spcPct val="0"/>
              </a:spcBef>
              <a:buFontTx/>
              <a:buNone/>
            </a:pPr>
            <a:r>
              <a:rPr lang="it-IT" altLang="it-IT" sz="1800">
                <a:latin typeface="Comic Sans MS" pitchFamily="66" charset="0"/>
              </a:rPr>
              <a:t>3 miliardi di coppie di basi devono essere replicate </a:t>
            </a:r>
          </a:p>
          <a:p>
            <a:pPr>
              <a:spcBef>
                <a:spcPct val="0"/>
              </a:spcBef>
              <a:buFontTx/>
              <a:buNone/>
            </a:pPr>
            <a:r>
              <a:rPr lang="it-IT" altLang="it-IT" sz="1800">
                <a:latin typeface="Comic Sans MS" pitchFamily="66" charset="0"/>
              </a:rPr>
              <a:t>ad ogni divisione cellulare, in un periodo di 2-3 ore. </a:t>
            </a:r>
          </a:p>
          <a:p>
            <a:pPr>
              <a:spcBef>
                <a:spcPct val="0"/>
              </a:spcBef>
              <a:buFontTx/>
              <a:buNone/>
            </a:pPr>
            <a:r>
              <a:rPr lang="it-IT" altLang="it-IT" sz="1800" b="1">
                <a:latin typeface="Comic Sans MS" pitchFamily="66" charset="0"/>
              </a:rPr>
              <a:t>Con una velocità di circa 100.000 bp/sec.</a:t>
            </a:r>
          </a:p>
          <a:p>
            <a:pPr>
              <a:spcBef>
                <a:spcPct val="0"/>
              </a:spcBef>
              <a:buFontTx/>
              <a:buNone/>
            </a:pPr>
            <a:r>
              <a:rPr lang="it-IT" altLang="it-IT" sz="1800">
                <a:latin typeface="Comic Sans MS" pitchFamily="66" charset="0"/>
              </a:rPr>
              <a:t>Avvengono casualmente degli errori</a:t>
            </a:r>
          </a:p>
        </p:txBody>
      </p:sp>
      <p:sp>
        <p:nvSpPr>
          <p:cNvPr id="4099" name="Text Box 4"/>
          <p:cNvSpPr txBox="1">
            <a:spLocks noChangeArrowheads="1"/>
          </p:cNvSpPr>
          <p:nvPr/>
        </p:nvSpPr>
        <p:spPr bwMode="auto">
          <a:xfrm>
            <a:off x="34925" y="3284538"/>
            <a:ext cx="5872163" cy="122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b="1" dirty="0">
                <a:latin typeface="Comic Sans MS" pitchFamily="66" charset="0"/>
              </a:rPr>
              <a:t>Ricombinazione.</a:t>
            </a:r>
            <a:r>
              <a:rPr lang="it-IT" altLang="it-IT" sz="1800" dirty="0">
                <a:solidFill>
                  <a:srgbClr val="009900"/>
                </a:solidFill>
                <a:latin typeface="Comic Sans MS" pitchFamily="66" charset="0"/>
              </a:rPr>
              <a:t> </a:t>
            </a:r>
          </a:p>
          <a:p>
            <a:pPr>
              <a:spcBef>
                <a:spcPct val="0"/>
              </a:spcBef>
              <a:buFontTx/>
              <a:buNone/>
            </a:pPr>
            <a:r>
              <a:rPr lang="it-IT" altLang="it-IT" sz="1800" dirty="0">
                <a:latin typeface="Comic Sans MS" pitchFamily="66" charset="0"/>
              </a:rPr>
              <a:t>Processo fondamentale per generare “diversità</a:t>
            </a:r>
          </a:p>
          <a:p>
            <a:pPr>
              <a:spcBef>
                <a:spcPct val="0"/>
              </a:spcBef>
              <a:buFontTx/>
              <a:buNone/>
            </a:pPr>
            <a:r>
              <a:rPr lang="it-IT" altLang="it-IT" sz="1800" dirty="0">
                <a:latin typeface="Comic Sans MS" pitchFamily="66" charset="0"/>
              </a:rPr>
              <a:t>biologica”, a causa della struttura di particolari</a:t>
            </a:r>
          </a:p>
          <a:p>
            <a:pPr>
              <a:spcBef>
                <a:spcPct val="0"/>
              </a:spcBef>
              <a:buFontTx/>
              <a:buNone/>
            </a:pPr>
            <a:r>
              <a:rPr lang="it-IT" altLang="it-IT" sz="1800" dirty="0">
                <a:latin typeface="Comic Sans MS" pitchFamily="66" charset="0"/>
              </a:rPr>
              <a:t>regioni genomiche,  è un’altra fonte di possibili errori.</a:t>
            </a:r>
          </a:p>
        </p:txBody>
      </p:sp>
      <p:sp>
        <p:nvSpPr>
          <p:cNvPr id="4100" name="Text Box 5"/>
          <p:cNvSpPr txBox="1">
            <a:spLocks noChangeArrowheads="1"/>
          </p:cNvSpPr>
          <p:nvPr/>
        </p:nvSpPr>
        <p:spPr bwMode="auto">
          <a:xfrm>
            <a:off x="34925" y="4941888"/>
            <a:ext cx="5811838" cy="149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800" b="1">
                <a:latin typeface="Comic Sans MS" pitchFamily="66" charset="0"/>
              </a:rPr>
              <a:t>Segregazione</a:t>
            </a:r>
            <a:r>
              <a:rPr lang="it-IT" altLang="it-IT" sz="1800" b="1">
                <a:solidFill>
                  <a:schemeClr val="hlink"/>
                </a:solidFill>
                <a:latin typeface="Comic Sans MS" pitchFamily="66" charset="0"/>
              </a:rPr>
              <a:t>.</a:t>
            </a:r>
            <a:r>
              <a:rPr lang="it-IT" altLang="it-IT" sz="1800">
                <a:solidFill>
                  <a:srgbClr val="009900"/>
                </a:solidFill>
                <a:latin typeface="Comic Sans MS" pitchFamily="66" charset="0"/>
              </a:rPr>
              <a:t> </a:t>
            </a:r>
          </a:p>
          <a:p>
            <a:pPr>
              <a:spcBef>
                <a:spcPct val="0"/>
              </a:spcBef>
              <a:buFontTx/>
              <a:buNone/>
            </a:pPr>
            <a:r>
              <a:rPr lang="it-IT" altLang="it-IT" sz="1800">
                <a:latin typeface="Comic Sans MS" pitchFamily="66" charset="0"/>
              </a:rPr>
              <a:t>Processo finale della mitosi e della meiosi.</a:t>
            </a:r>
          </a:p>
          <a:p>
            <a:pPr>
              <a:spcBef>
                <a:spcPct val="0"/>
              </a:spcBef>
              <a:buFontTx/>
              <a:buNone/>
            </a:pPr>
            <a:r>
              <a:rPr lang="it-IT" altLang="it-IT" sz="1800">
                <a:latin typeface="Comic Sans MS" pitchFamily="66" charset="0"/>
              </a:rPr>
              <a:t>Avvengono casualmente degli errori che portano</a:t>
            </a:r>
          </a:p>
          <a:p>
            <a:pPr>
              <a:spcBef>
                <a:spcPct val="0"/>
              </a:spcBef>
              <a:buFontTx/>
              <a:buNone/>
            </a:pPr>
            <a:r>
              <a:rPr lang="it-IT" altLang="it-IT" sz="1800">
                <a:latin typeface="Comic Sans MS" pitchFamily="66" charset="0"/>
              </a:rPr>
              <a:t>ad una errata ripartizione dei cromosomi nelle cellule</a:t>
            </a:r>
          </a:p>
          <a:p>
            <a:pPr>
              <a:spcBef>
                <a:spcPct val="0"/>
              </a:spcBef>
              <a:buFontTx/>
              <a:buNone/>
            </a:pPr>
            <a:r>
              <a:rPr lang="it-IT" altLang="it-IT" sz="1800">
                <a:latin typeface="Comic Sans MS" pitchFamily="66" charset="0"/>
              </a:rPr>
              <a:t>figlie.</a:t>
            </a:r>
          </a:p>
        </p:txBody>
      </p:sp>
      <p:pic>
        <p:nvPicPr>
          <p:cNvPr id="410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788" y="2133600"/>
            <a:ext cx="2544762"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ttangolo 1"/>
          <p:cNvSpPr>
            <a:spLocks noChangeArrowheads="1"/>
          </p:cNvSpPr>
          <p:nvPr/>
        </p:nvSpPr>
        <p:spPr bwMode="auto">
          <a:xfrm>
            <a:off x="944563" y="115888"/>
            <a:ext cx="665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AutoNum type="arabicPeriod"/>
            </a:pPr>
            <a:r>
              <a:rPr lang="it-IT" altLang="it-IT" sz="2400" b="1">
                <a:solidFill>
                  <a:srgbClr val="FF0000"/>
                </a:solidFill>
                <a:latin typeface="Arial" pitchFamily="34" charset="0"/>
                <a:cs typeface="Arial" pitchFamily="34" charset="0"/>
              </a:rPr>
              <a:t>errori durante la duplicazione del DNA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23850" y="116632"/>
            <a:ext cx="8640763" cy="652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ts val="500"/>
              </a:spcBef>
              <a:spcAft>
                <a:spcPts val="500"/>
              </a:spcAft>
              <a:buFontTx/>
              <a:buNone/>
            </a:pPr>
            <a:r>
              <a:rPr lang="it-IT" altLang="it-IT" sz="3600" b="1" dirty="0">
                <a:solidFill>
                  <a:srgbClr val="FF0000"/>
                </a:solidFill>
                <a:latin typeface="Arial" pitchFamily="34" charset="0"/>
                <a:cs typeface="Arial" pitchFamily="34" charset="0"/>
              </a:rPr>
              <a:t>Trisomia 13 </a:t>
            </a:r>
            <a:r>
              <a:rPr lang="it-IT" altLang="it-IT" sz="3600" b="1" dirty="0" smtClean="0">
                <a:solidFill>
                  <a:srgbClr val="FF0000"/>
                </a:solidFill>
                <a:latin typeface="Arial" pitchFamily="34" charset="0"/>
                <a:cs typeface="Arial" pitchFamily="34" charset="0"/>
              </a:rPr>
              <a:t>o </a:t>
            </a:r>
            <a:r>
              <a:rPr lang="it-IT" altLang="it-IT" sz="3600" b="1" dirty="0">
                <a:solidFill>
                  <a:srgbClr val="FF0000"/>
                </a:solidFill>
                <a:latin typeface="Arial" pitchFamily="34" charset="0"/>
                <a:cs typeface="Arial" pitchFamily="34" charset="0"/>
              </a:rPr>
              <a:t>Sindrome di </a:t>
            </a:r>
            <a:r>
              <a:rPr lang="it-IT" altLang="it-IT" sz="3600" b="1" dirty="0" err="1" smtClean="0">
                <a:solidFill>
                  <a:srgbClr val="FF0000"/>
                </a:solidFill>
                <a:latin typeface="Arial" pitchFamily="34" charset="0"/>
                <a:cs typeface="Arial" pitchFamily="34" charset="0"/>
              </a:rPr>
              <a:t>Patau</a:t>
            </a:r>
            <a:endParaRPr lang="it-IT" altLang="it-IT" sz="3600" b="1" dirty="0" smtClean="0">
              <a:solidFill>
                <a:srgbClr val="FF0000"/>
              </a:solidFill>
              <a:latin typeface="Arial" pitchFamily="34" charset="0"/>
              <a:cs typeface="Arial" pitchFamily="34" charset="0"/>
            </a:endParaRPr>
          </a:p>
          <a:p>
            <a:pPr algn="ctr" eaLnBrk="1" hangingPunct="1">
              <a:spcBef>
                <a:spcPts val="500"/>
              </a:spcBef>
              <a:spcAft>
                <a:spcPts val="500"/>
              </a:spcAft>
              <a:buNone/>
            </a:pPr>
            <a:r>
              <a:rPr lang="it-IT" sz="2400" dirty="0"/>
              <a:t> (</a:t>
            </a:r>
            <a:r>
              <a:rPr lang="it-IT" sz="2400" dirty="0" smtClean="0"/>
              <a:t>47,XX+13- 47,XY+13)</a:t>
            </a:r>
            <a:endParaRPr lang="it-IT" altLang="it-IT" sz="2400" dirty="0">
              <a:solidFill>
                <a:srgbClr val="000000"/>
              </a:solidFill>
              <a:latin typeface="Arial" pitchFamily="34" charset="0"/>
              <a:cs typeface="Arial" pitchFamily="34" charset="0"/>
            </a:endParaRPr>
          </a:p>
          <a:p>
            <a:pPr eaLnBrk="1" hangingPunct="1">
              <a:spcBef>
                <a:spcPts val="500"/>
              </a:spcBef>
              <a:spcAft>
                <a:spcPts val="500"/>
              </a:spcAft>
              <a:buFontTx/>
              <a:buNone/>
            </a:pPr>
            <a:r>
              <a:rPr lang="it-IT" altLang="it-IT" sz="2000" dirty="0" smtClean="0">
                <a:latin typeface="Arial" pitchFamily="34" charset="0"/>
                <a:cs typeface="Arial" pitchFamily="34" charset="0"/>
              </a:rPr>
              <a:t>La </a:t>
            </a:r>
            <a:r>
              <a:rPr lang="it-IT" altLang="it-IT" sz="2000" dirty="0">
                <a:latin typeface="Arial" pitchFamily="34" charset="0"/>
                <a:cs typeface="Arial" pitchFamily="34" charset="0"/>
              </a:rPr>
              <a:t>Trisomia 13 è una malattia rara, ad elevata mortalità, ha un incidenza annuale di un bambino su 10000. </a:t>
            </a:r>
          </a:p>
          <a:p>
            <a:pPr eaLnBrk="1" hangingPunct="1">
              <a:spcBef>
                <a:spcPts val="500"/>
              </a:spcBef>
              <a:spcAft>
                <a:spcPts val="500"/>
              </a:spcAft>
              <a:buFontTx/>
              <a:buNone/>
            </a:pPr>
            <a:r>
              <a:rPr lang="it-IT" altLang="it-IT" sz="2000" dirty="0">
                <a:latin typeface="Arial" pitchFamily="34" charset="0"/>
                <a:cs typeface="Arial" pitchFamily="34" charset="0"/>
              </a:rPr>
              <a:t>I bambini affetti presentano scarso peso alla nascita uguale o inferiore al 10 percentile, malformazioni degli organi interni variabilmente gravi </a:t>
            </a:r>
          </a:p>
          <a:p>
            <a:pPr eaLnBrk="1" hangingPunct="1">
              <a:spcBef>
                <a:spcPts val="500"/>
              </a:spcBef>
              <a:spcAft>
                <a:spcPts val="500"/>
              </a:spcAft>
              <a:buFontTx/>
              <a:buNone/>
            </a:pPr>
            <a:r>
              <a:rPr lang="it-IT" altLang="it-IT" sz="2000" dirty="0">
                <a:latin typeface="Arial" pitchFamily="34" charset="0"/>
                <a:cs typeface="Arial" pitchFamily="34" charset="0"/>
              </a:rPr>
              <a:t>notevole ritardo dello sviluppo. </a:t>
            </a:r>
          </a:p>
          <a:p>
            <a:pPr eaLnBrk="1" hangingPunct="1">
              <a:spcBef>
                <a:spcPts val="500"/>
              </a:spcBef>
              <a:spcAft>
                <a:spcPts val="500"/>
              </a:spcAft>
              <a:buFontTx/>
              <a:buNone/>
            </a:pPr>
            <a:r>
              <a:rPr lang="it-IT" altLang="it-IT" sz="2000" b="1" dirty="0">
                <a:latin typeface="Arial" pitchFamily="34" charset="0"/>
                <a:cs typeface="Arial" pitchFamily="34" charset="0"/>
              </a:rPr>
              <a:t>Malformazioni Associate</a:t>
            </a:r>
            <a:r>
              <a:rPr lang="it-IT" altLang="it-IT" sz="2000" dirty="0">
                <a:latin typeface="Arial" pitchFamily="34" charset="0"/>
                <a:cs typeface="Arial" pitchFamily="34" charset="0"/>
              </a:rPr>
              <a:t> :</a:t>
            </a:r>
          </a:p>
          <a:p>
            <a:pPr eaLnBrk="1" hangingPunct="1">
              <a:spcBef>
                <a:spcPct val="0"/>
              </a:spcBef>
              <a:buFontTx/>
              <a:buNone/>
            </a:pPr>
            <a:r>
              <a:rPr lang="it-IT" altLang="it-IT" sz="2000" dirty="0">
                <a:latin typeface="Arial" pitchFamily="34" charset="0"/>
                <a:cs typeface="Arial" pitchFamily="34" charset="0"/>
              </a:rPr>
              <a:t>malformazioni cardiache 64%; labbro leporino 39%; palatoschisi 42%;</a:t>
            </a:r>
            <a:br>
              <a:rPr lang="it-IT" altLang="it-IT" sz="2000" dirty="0">
                <a:latin typeface="Arial" pitchFamily="34" charset="0"/>
                <a:cs typeface="Arial" pitchFamily="34" charset="0"/>
              </a:rPr>
            </a:br>
            <a:r>
              <a:rPr lang="it-IT" altLang="it-IT" sz="2000" dirty="0">
                <a:latin typeface="Arial" pitchFamily="34" charset="0"/>
                <a:cs typeface="Arial" pitchFamily="34" charset="0"/>
              </a:rPr>
              <a:t>piede equino 9%; </a:t>
            </a:r>
            <a:r>
              <a:rPr lang="it-IT" altLang="it-IT" sz="2000" dirty="0" err="1">
                <a:latin typeface="Arial" pitchFamily="34" charset="0"/>
                <a:cs typeface="Arial" pitchFamily="34" charset="0"/>
              </a:rPr>
              <a:t>omphalocele</a:t>
            </a:r>
            <a:r>
              <a:rPr lang="it-IT" altLang="it-IT" sz="2000" dirty="0">
                <a:latin typeface="Arial" pitchFamily="34" charset="0"/>
                <a:cs typeface="Arial" pitchFamily="34" charset="0"/>
              </a:rPr>
              <a:t> 6%; polidattilia 67%; difetti al cuoio capelluto 42%; difetti agli occhi 64%; vista rovinata 46%; attacchi epilettici 42%; problemi renali 6%; infezioni urinarie 21%; spina bifida 3%; difetti cerebrali 18%.</a:t>
            </a:r>
          </a:p>
          <a:p>
            <a:pPr eaLnBrk="1" hangingPunct="1">
              <a:spcBef>
                <a:spcPct val="0"/>
              </a:spcBef>
              <a:buFontTx/>
              <a:buNone/>
            </a:pPr>
            <a:r>
              <a:rPr lang="it-IT" altLang="it-IT" sz="2000" dirty="0">
                <a:latin typeface="Arial" pitchFamily="34" charset="0"/>
                <a:cs typeface="Arial" pitchFamily="34" charset="0"/>
              </a:rPr>
              <a:t> </a:t>
            </a:r>
          </a:p>
          <a:p>
            <a:pPr eaLnBrk="1" hangingPunct="1">
              <a:spcBef>
                <a:spcPct val="0"/>
              </a:spcBef>
              <a:buFontTx/>
              <a:buNone/>
            </a:pPr>
            <a:r>
              <a:rPr lang="it-IT" altLang="it-IT" sz="2000" dirty="0">
                <a:latin typeface="Arial" pitchFamily="34" charset="0"/>
                <a:cs typeface="Arial" pitchFamily="34" charset="0"/>
              </a:rPr>
              <a:t>In aggiunta a questi difetti strutturali e complicanze mediche, sono segnalate anche contratture, genitali anormali, lussazioni, scoliosi e sindattilia</a:t>
            </a:r>
            <a:r>
              <a:rPr lang="it-IT" altLang="it-IT" sz="2000" dirty="0" smtClean="0">
                <a:latin typeface="Arial" pitchFamily="34" charset="0"/>
                <a:cs typeface="Arial" pitchFamily="34" charset="0"/>
              </a:rPr>
              <a:t>.</a:t>
            </a:r>
            <a:endParaRPr lang="it-IT" altLang="it-IT"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429000" y="2643188"/>
            <a:ext cx="2514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ts val="500"/>
              </a:spcBef>
              <a:spcAft>
                <a:spcPts val="500"/>
              </a:spcAft>
              <a:buFontTx/>
              <a:buNone/>
            </a:pPr>
            <a:r>
              <a:rPr lang="it-IT" altLang="it-IT" sz="1800">
                <a:latin typeface="Arial" pitchFamily="34" charset="0"/>
              </a:rPr>
              <a:t/>
            </a:r>
            <a:br>
              <a:rPr lang="it-IT" altLang="it-IT" sz="1800">
                <a:latin typeface="Arial" pitchFamily="34" charset="0"/>
              </a:rPr>
            </a:br>
            <a:endParaRPr lang="it-IT" altLang="it-IT" sz="1800">
              <a:latin typeface="Arial" pitchFamily="34" charset="0"/>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88913"/>
            <a:ext cx="4225925"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Rectangle 4"/>
          <p:cNvSpPr>
            <a:spLocks noChangeArrowheads="1"/>
          </p:cNvSpPr>
          <p:nvPr/>
        </p:nvSpPr>
        <p:spPr bwMode="auto">
          <a:xfrm>
            <a:off x="395288" y="346075"/>
            <a:ext cx="3816350" cy="512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ts val="500"/>
              </a:spcBef>
              <a:spcAft>
                <a:spcPts val="500"/>
              </a:spcAft>
              <a:buFontTx/>
              <a:buNone/>
            </a:pPr>
            <a:r>
              <a:rPr lang="it-IT" altLang="it-IT" sz="2400">
                <a:solidFill>
                  <a:srgbClr val="FF0000"/>
                </a:solidFill>
                <a:latin typeface="Verdana" pitchFamily="34" charset="0"/>
              </a:rPr>
              <a:t>Sopravvivenza </a:t>
            </a:r>
          </a:p>
          <a:p>
            <a:pPr eaLnBrk="1" hangingPunct="1">
              <a:spcBef>
                <a:spcPts val="500"/>
              </a:spcBef>
              <a:spcAft>
                <a:spcPts val="500"/>
              </a:spcAft>
              <a:buFontTx/>
              <a:buNone/>
            </a:pPr>
            <a:r>
              <a:rPr lang="it-IT" altLang="it-IT" sz="2400">
                <a:latin typeface="Verdana" pitchFamily="34" charset="0"/>
              </a:rPr>
              <a:t>La sopravvivenza è scarsa, varia a seconda del sesso, ed è più favorevole per le femmine. </a:t>
            </a:r>
          </a:p>
          <a:p>
            <a:pPr eaLnBrk="1" hangingPunct="1">
              <a:spcBef>
                <a:spcPts val="500"/>
              </a:spcBef>
              <a:spcAft>
                <a:spcPts val="500"/>
              </a:spcAft>
              <a:buFontTx/>
              <a:buNone/>
            </a:pPr>
            <a:r>
              <a:rPr lang="it-IT" altLang="it-IT" sz="2400">
                <a:latin typeface="Verdana" pitchFamily="34" charset="0"/>
              </a:rPr>
              <a:t>Ad un anno di età il 38% degli individui è ancora vivente, a 5 anni il 13%, a 10 anni il 3%. </a:t>
            </a:r>
          </a:p>
          <a:p>
            <a:pPr eaLnBrk="1" hangingPunct="1">
              <a:spcBef>
                <a:spcPct val="0"/>
              </a:spcBef>
              <a:buFontTx/>
              <a:buNone/>
            </a:pPr>
            <a:endParaRPr lang="it-IT" altLang="it-IT" sz="1800">
              <a:latin typeface="Arial" pitchFamily="34" charset="0"/>
            </a:endParaRPr>
          </a:p>
          <a:p>
            <a:pPr eaLnBrk="1" hangingPunct="1">
              <a:spcBef>
                <a:spcPts val="500"/>
              </a:spcBef>
              <a:spcAft>
                <a:spcPts val="500"/>
              </a:spcAft>
              <a:buFontTx/>
              <a:buNone/>
            </a:pPr>
            <a:endParaRPr lang="it-IT" altLang="it-IT" sz="2400">
              <a:latin typeface="Verdan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23850" y="188913"/>
            <a:ext cx="842486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lgn="ctr" eaLnBrk="1" hangingPunct="1">
              <a:lnSpc>
                <a:spcPct val="80000"/>
              </a:lnSpc>
              <a:spcBef>
                <a:spcPts val="500"/>
              </a:spcBef>
              <a:spcAft>
                <a:spcPts val="500"/>
              </a:spcAft>
              <a:buNone/>
            </a:pPr>
            <a:r>
              <a:rPr lang="it-IT" altLang="it-IT" b="1" dirty="0" smtClean="0">
                <a:solidFill>
                  <a:srgbClr val="FF0000"/>
                </a:solidFill>
                <a:latin typeface="Arial" pitchFamily="34" charset="0"/>
                <a:cs typeface="Arial" pitchFamily="34" charset="0"/>
              </a:rPr>
              <a:t>TRISOMIA 18</a:t>
            </a:r>
            <a:endParaRPr lang="it-IT" altLang="it-IT" b="1" dirty="0">
              <a:solidFill>
                <a:srgbClr val="0000FF"/>
              </a:solidFill>
              <a:latin typeface="Arial" pitchFamily="34" charset="0"/>
              <a:cs typeface="Arial" pitchFamily="34" charset="0"/>
            </a:endParaRPr>
          </a:p>
          <a:p>
            <a:pPr algn="ctr" eaLnBrk="1" hangingPunct="1">
              <a:lnSpc>
                <a:spcPct val="80000"/>
              </a:lnSpc>
              <a:spcBef>
                <a:spcPts val="500"/>
              </a:spcBef>
              <a:spcAft>
                <a:spcPts val="500"/>
              </a:spcAft>
              <a:buFontTx/>
              <a:buNone/>
            </a:pPr>
            <a:r>
              <a:rPr lang="it-IT" altLang="it-IT" b="1" dirty="0">
                <a:solidFill>
                  <a:srgbClr val="0000FF"/>
                </a:solidFill>
                <a:latin typeface="Arial" pitchFamily="34" charset="0"/>
                <a:cs typeface="Arial" pitchFamily="34" charset="0"/>
              </a:rPr>
              <a:t>	</a:t>
            </a:r>
            <a:r>
              <a:rPr lang="it-IT" altLang="it-IT" b="1" dirty="0">
                <a:solidFill>
                  <a:srgbClr val="FF0000"/>
                </a:solidFill>
                <a:latin typeface="Arial" pitchFamily="34" charset="0"/>
                <a:cs typeface="Arial" pitchFamily="34" charset="0"/>
              </a:rPr>
              <a:t>SINDROME DI EDWARDS </a:t>
            </a:r>
            <a:endParaRPr lang="it-IT" altLang="it-IT" b="1" dirty="0" smtClean="0">
              <a:solidFill>
                <a:srgbClr val="FF0000"/>
              </a:solidFill>
              <a:latin typeface="Arial" pitchFamily="34" charset="0"/>
              <a:cs typeface="Arial" pitchFamily="34" charset="0"/>
            </a:endParaRPr>
          </a:p>
          <a:p>
            <a:pPr algn="ctr" eaLnBrk="1" hangingPunct="1">
              <a:lnSpc>
                <a:spcPct val="80000"/>
              </a:lnSpc>
              <a:spcBef>
                <a:spcPts val="500"/>
              </a:spcBef>
              <a:spcAft>
                <a:spcPts val="500"/>
              </a:spcAft>
              <a:buFontTx/>
              <a:buNone/>
            </a:pPr>
            <a:r>
              <a:rPr lang="it-IT" altLang="it-IT" sz="2800" dirty="0">
                <a:solidFill>
                  <a:srgbClr val="000000"/>
                </a:solidFill>
                <a:latin typeface="Arial" pitchFamily="34" charset="0"/>
                <a:cs typeface="Arial" pitchFamily="34" charset="0"/>
              </a:rPr>
              <a:t>	</a:t>
            </a:r>
            <a:r>
              <a:rPr lang="it-IT" sz="2800" dirty="0"/>
              <a:t> (</a:t>
            </a:r>
            <a:r>
              <a:rPr lang="it-IT" sz="2800" dirty="0" smtClean="0"/>
              <a:t>47,XX+18- 47,XY+18)</a:t>
            </a:r>
            <a:endParaRPr lang="it-IT" altLang="it-IT" sz="2800" dirty="0">
              <a:solidFill>
                <a:srgbClr val="000000"/>
              </a:solidFill>
              <a:latin typeface="Arial" pitchFamily="34" charset="0"/>
              <a:cs typeface="Arial" pitchFamily="34" charset="0"/>
            </a:endParaRPr>
          </a:p>
          <a:p>
            <a:pPr eaLnBrk="1" hangingPunct="1">
              <a:lnSpc>
                <a:spcPct val="80000"/>
              </a:lnSpc>
              <a:spcBef>
                <a:spcPts val="500"/>
              </a:spcBef>
              <a:spcAft>
                <a:spcPts val="500"/>
              </a:spcAft>
              <a:buFontTx/>
              <a:buNone/>
            </a:pPr>
            <a:r>
              <a:rPr lang="it-IT" altLang="it-IT" sz="2800" dirty="0">
                <a:solidFill>
                  <a:srgbClr val="000000"/>
                </a:solidFill>
                <a:latin typeface="Arial" pitchFamily="34" charset="0"/>
                <a:cs typeface="Arial" pitchFamily="34" charset="0"/>
              </a:rPr>
              <a:t>Frequenza è di 1 neonato su 6000.</a:t>
            </a:r>
          </a:p>
          <a:p>
            <a:pPr eaLnBrk="1" hangingPunct="1">
              <a:lnSpc>
                <a:spcPct val="80000"/>
              </a:lnSpc>
              <a:spcBef>
                <a:spcPts val="500"/>
              </a:spcBef>
              <a:spcAft>
                <a:spcPts val="500"/>
              </a:spcAft>
              <a:buFontTx/>
              <a:buNone/>
            </a:pPr>
            <a:r>
              <a:rPr lang="it-IT" altLang="it-IT" sz="2800" dirty="0">
                <a:solidFill>
                  <a:srgbClr val="000000"/>
                </a:solidFill>
                <a:latin typeface="Arial" pitchFamily="34" charset="0"/>
                <a:cs typeface="Arial" pitchFamily="34" charset="0"/>
              </a:rPr>
              <a:t/>
            </a:r>
            <a:br>
              <a:rPr lang="it-IT" altLang="it-IT" sz="2800" dirty="0">
                <a:solidFill>
                  <a:srgbClr val="000000"/>
                </a:solidFill>
                <a:latin typeface="Arial" pitchFamily="34" charset="0"/>
                <a:cs typeface="Arial" pitchFamily="34" charset="0"/>
              </a:rPr>
            </a:br>
            <a:r>
              <a:rPr lang="it-IT" altLang="it-IT" sz="2800" b="1" dirty="0">
                <a:latin typeface="Arial" pitchFamily="34" charset="0"/>
                <a:cs typeface="Arial" pitchFamily="34" charset="0"/>
              </a:rPr>
              <a:t>Come si manifesta la sindrome di Edwards?</a:t>
            </a:r>
            <a:r>
              <a:rPr lang="it-IT" altLang="it-IT" sz="2800" b="1" dirty="0">
                <a:solidFill>
                  <a:srgbClr val="0000FF"/>
                </a:solidFill>
                <a:latin typeface="Arial" pitchFamily="34" charset="0"/>
                <a:cs typeface="Arial" pitchFamily="34" charset="0"/>
              </a:rPr>
              <a:t> </a:t>
            </a:r>
            <a:endParaRPr lang="it-IT" altLang="it-IT" sz="2800" dirty="0">
              <a:latin typeface="Arial" pitchFamily="34" charset="0"/>
              <a:cs typeface="Arial" pitchFamily="34" charset="0"/>
            </a:endParaRPr>
          </a:p>
          <a:p>
            <a:pPr eaLnBrk="1" hangingPunct="1">
              <a:lnSpc>
                <a:spcPct val="80000"/>
              </a:lnSpc>
              <a:spcBef>
                <a:spcPts val="500"/>
              </a:spcBef>
              <a:spcAft>
                <a:spcPts val="600"/>
              </a:spcAft>
            </a:pPr>
            <a:r>
              <a:rPr lang="it-IT" altLang="it-IT" sz="2800" dirty="0">
                <a:solidFill>
                  <a:srgbClr val="000000"/>
                </a:solidFill>
                <a:latin typeface="Arial" pitchFamily="34" charset="0"/>
                <a:cs typeface="Arial" pitchFamily="34" charset="0"/>
              </a:rPr>
              <a:t>I bambini affetti presentano grave ritardo di crescita (anche nel periodo prenatale), grave ritardo mentale, malformazioni multiple: micrognazia (mascella di dimensioni inferiori alla norma), occipite prominente, alterazioni degli arti, cardiopatia, anomalie renali. </a:t>
            </a:r>
          </a:p>
          <a:p>
            <a:pPr algn="just" eaLnBrk="1" hangingPunct="1">
              <a:lnSpc>
                <a:spcPct val="80000"/>
              </a:lnSpc>
              <a:spcBef>
                <a:spcPts val="500"/>
              </a:spcBef>
              <a:spcAft>
                <a:spcPts val="600"/>
              </a:spcAft>
            </a:pPr>
            <a:r>
              <a:rPr lang="it-IT" altLang="it-IT" sz="2800" dirty="0">
                <a:solidFill>
                  <a:srgbClr val="000000"/>
                </a:solidFill>
                <a:latin typeface="Arial" pitchFamily="34" charset="0"/>
                <a:cs typeface="Arial" pitchFamily="34" charset="0"/>
              </a:rPr>
              <a:t>Alla sindrome sono associati moltissimi difetti che causano morte prematura. </a:t>
            </a:r>
            <a:endParaRPr lang="it-IT" altLang="it-IT" sz="2800" dirty="0">
              <a:latin typeface="Arial" pitchFamily="34" charset="0"/>
              <a:cs typeface="Arial" pitchFamily="34" charset="0"/>
            </a:endParaRPr>
          </a:p>
          <a:p>
            <a:pPr eaLnBrk="1" hangingPunct="1">
              <a:lnSpc>
                <a:spcPct val="80000"/>
              </a:lnSpc>
              <a:buFontTx/>
              <a:buNone/>
            </a:pPr>
            <a:endParaRPr lang="it-IT" altLang="it-IT"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4292600"/>
            <a:ext cx="3195637" cy="2463800"/>
          </a:xfrm>
          <a:prstGeom prst="rect">
            <a:avLst/>
          </a:prstGeom>
          <a:noFill/>
          <a:ln w="38100" cmpd="dbl">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228600" y="908050"/>
            <a:ext cx="58272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000">
                <a:latin typeface="Arial" panose="020B0604020202020204" pitchFamily="34" charset="0"/>
                <a:cs typeface="Arial" panose="020B0604020202020204" pitchFamily="34" charset="0"/>
              </a:rPr>
              <a:t>Frequenza alla nascita: 1 su 1000 neonati maschi</a:t>
            </a:r>
          </a:p>
        </p:txBody>
      </p:sp>
      <p:sp>
        <p:nvSpPr>
          <p:cNvPr id="467972" name="Text Box 4"/>
          <p:cNvSpPr txBox="1">
            <a:spLocks noChangeArrowheads="1"/>
          </p:cNvSpPr>
          <p:nvPr/>
        </p:nvSpPr>
        <p:spPr bwMode="auto">
          <a:xfrm>
            <a:off x="1187450" y="238125"/>
            <a:ext cx="65960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600" b="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Sindrome</a:t>
            </a:r>
            <a:r>
              <a:rPr lang="en-US" sz="36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di </a:t>
            </a:r>
            <a:r>
              <a:rPr lang="en-US" sz="3600" b="1" dirty="0" err="1">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Klinefelter</a:t>
            </a:r>
            <a:r>
              <a:rPr lang="en-US" sz="3600"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 (XXY)</a:t>
            </a:r>
            <a:endParaRPr lang="en-US" sz="3600" dirty="0">
              <a:solidFill>
                <a:srgbClr val="FF0000"/>
              </a:solidFill>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80963" y="1341438"/>
            <a:ext cx="840505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Soggetti</a:t>
            </a:r>
            <a:r>
              <a:rPr lang="en-US" altLang="it-IT" sz="2000" dirty="0">
                <a:latin typeface="Arial" panose="020B0604020202020204" pitchFamily="34" charset="0"/>
                <a:cs typeface="Arial" panose="020B0604020202020204" pitchFamily="34" charset="0"/>
              </a:rPr>
              <a:t> </a:t>
            </a:r>
            <a:r>
              <a:rPr lang="en-US" altLang="it-IT" sz="2000" dirty="0" err="1">
                <a:latin typeface="Arial" panose="020B0604020202020204" pitchFamily="34" charset="0"/>
                <a:cs typeface="Arial" panose="020B0604020202020204" pitchFamily="34" charset="0"/>
              </a:rPr>
              <a:t>affetti</a:t>
            </a:r>
            <a:r>
              <a:rPr lang="en-US" altLang="it-IT" sz="2000" dirty="0">
                <a:latin typeface="Arial" panose="020B0604020202020204" pitchFamily="34" charset="0"/>
                <a:cs typeface="Arial" panose="020B0604020202020204" pitchFamily="34" charset="0"/>
              </a:rPr>
              <a:t> :  47 </a:t>
            </a:r>
            <a:r>
              <a:rPr lang="en-US" altLang="it-IT" sz="2000" dirty="0" err="1">
                <a:latin typeface="Arial" panose="020B0604020202020204" pitchFamily="34" charset="0"/>
                <a:cs typeface="Arial" panose="020B0604020202020204" pitchFamily="34" charset="0"/>
              </a:rPr>
              <a:t>cromosomi</a:t>
            </a:r>
            <a:r>
              <a:rPr lang="en-US" altLang="it-IT" sz="2000" dirty="0">
                <a:latin typeface="Arial" panose="020B0604020202020204" pitchFamily="34" charset="0"/>
                <a:cs typeface="Arial" panose="020B0604020202020204" pitchFamily="34" charset="0"/>
              </a:rPr>
              <a:t>, con un </a:t>
            </a:r>
            <a:r>
              <a:rPr lang="en-US" altLang="it-IT" sz="2000" dirty="0" err="1">
                <a:latin typeface="Arial" panose="020B0604020202020204" pitchFamily="34" charset="0"/>
                <a:cs typeface="Arial" panose="020B0604020202020204" pitchFamily="34" charset="0"/>
              </a:rPr>
              <a:t>cromosoma</a:t>
            </a:r>
            <a:r>
              <a:rPr lang="en-US" altLang="it-IT" sz="2000" dirty="0">
                <a:latin typeface="Arial" panose="020B0604020202020204" pitchFamily="34" charset="0"/>
                <a:cs typeface="Arial" panose="020B0604020202020204" pitchFamily="34" charset="0"/>
              </a:rPr>
              <a:t> X </a:t>
            </a:r>
            <a:r>
              <a:rPr lang="en-US" altLang="it-IT" sz="2000" dirty="0" err="1">
                <a:latin typeface="Arial" panose="020B0604020202020204" pitchFamily="34" charset="0"/>
                <a:cs typeface="Arial" panose="020B0604020202020204" pitchFamily="34" charset="0"/>
              </a:rPr>
              <a:t>sovrannumerario</a:t>
            </a:r>
            <a:r>
              <a:rPr lang="en-US" altLang="it-IT" sz="2000" dirty="0">
                <a:latin typeface="Arial" panose="020B0604020202020204" pitchFamily="34" charset="0"/>
                <a:cs typeface="Arial" panose="020B0604020202020204" pitchFamily="34" charset="0"/>
              </a:rPr>
              <a:t> </a:t>
            </a:r>
          </a:p>
          <a:p>
            <a:pPr eaLnBrk="1" hangingPunct="1">
              <a:spcBef>
                <a:spcPct val="0"/>
              </a:spcBef>
              <a:buFontTx/>
              <a:buNone/>
            </a:pPr>
            <a:r>
              <a:rPr lang="en-US" altLang="it-IT" sz="2000" dirty="0" err="1">
                <a:latin typeface="Arial" panose="020B0604020202020204" pitchFamily="34" charset="0"/>
                <a:cs typeface="Arial" panose="020B0604020202020204" pitchFamily="34" charset="0"/>
              </a:rPr>
              <a:t>Cariotipo</a:t>
            </a:r>
            <a:r>
              <a:rPr lang="en-US" altLang="it-IT" sz="2000" dirty="0">
                <a:latin typeface="Arial" panose="020B0604020202020204" pitchFamily="34" charset="0"/>
                <a:cs typeface="Arial" panose="020B0604020202020204" pitchFamily="34" charset="0"/>
              </a:rPr>
              <a:t>: 47, XXY.</a:t>
            </a:r>
          </a:p>
          <a:p>
            <a:pPr eaLnBrk="1" hangingPunct="1">
              <a:spcBef>
                <a:spcPct val="0"/>
              </a:spcBef>
              <a:buFontTx/>
              <a:buNone/>
            </a:pPr>
            <a:endParaRPr lang="en-US" altLang="it-IT" sz="2000" dirty="0">
              <a:latin typeface="Arial" panose="020B0604020202020204" pitchFamily="34" charset="0"/>
              <a:cs typeface="Arial" panose="020B0604020202020204" pitchFamily="34" charset="0"/>
            </a:endParaRPr>
          </a:p>
          <a:p>
            <a:pPr eaLnBrk="1" hangingPunct="1">
              <a:spcBef>
                <a:spcPct val="0"/>
              </a:spcBef>
              <a:buFontTx/>
              <a:buNone/>
            </a:pPr>
            <a:r>
              <a:rPr lang="en-US" altLang="it-IT" sz="2000" dirty="0" err="1">
                <a:latin typeface="Arial" panose="020B0604020202020204" pitchFamily="34" charset="0"/>
                <a:cs typeface="Arial" panose="020B0604020202020204" pitchFamily="34" charset="0"/>
              </a:rPr>
              <a:t>Caratteristiche</a:t>
            </a:r>
            <a:r>
              <a:rPr lang="en-US" altLang="it-IT" sz="2000" dirty="0">
                <a:latin typeface="Arial" panose="020B0604020202020204" pitchFamily="34" charset="0"/>
                <a:cs typeface="Arial" panose="020B0604020202020204" pitchFamily="34" charset="0"/>
              </a:rPr>
              <a:t> :</a:t>
            </a:r>
          </a:p>
          <a:p>
            <a:pPr eaLnBrk="1" hangingPunct="1">
              <a:spcBef>
                <a:spcPct val="0"/>
              </a:spcBef>
            </a:pPr>
            <a:r>
              <a:rPr lang="en-US" altLang="it-IT" sz="1600" dirty="0" err="1">
                <a:latin typeface="Arial" panose="020B0604020202020204" pitchFamily="34" charset="0"/>
                <a:cs typeface="Arial" panose="020B0604020202020204" pitchFamily="34" charset="0"/>
              </a:rPr>
              <a:t>ipogonadismo</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testicoli</a:t>
            </a:r>
            <a:r>
              <a:rPr lang="en-US" altLang="it-IT" sz="1600" dirty="0">
                <a:latin typeface="Arial" panose="020B0604020202020204" pitchFamily="34" charset="0"/>
                <a:cs typeface="Arial" panose="020B0604020202020204" pitchFamily="34" charset="0"/>
              </a:rPr>
              <a:t> di </a:t>
            </a:r>
            <a:r>
              <a:rPr lang="en-US" altLang="it-IT" sz="1600" dirty="0" err="1">
                <a:latin typeface="Arial" panose="020B0604020202020204" pitchFamily="34" charset="0"/>
                <a:cs typeface="Arial" panose="020B0604020202020204" pitchFamily="34" charset="0"/>
              </a:rPr>
              <a:t>dimensioni</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ridotte</a:t>
            </a:r>
            <a:r>
              <a:rPr lang="en-US" altLang="it-IT" sz="1600" dirty="0">
                <a:latin typeface="Arial" panose="020B0604020202020204" pitchFamily="34" charset="0"/>
                <a:cs typeface="Arial" panose="020B0604020202020204" pitchFamily="34" charset="0"/>
              </a:rPr>
              <a:t>) </a:t>
            </a:r>
          </a:p>
          <a:p>
            <a:pPr eaLnBrk="1" hangingPunct="1">
              <a:spcBef>
                <a:spcPct val="0"/>
              </a:spcBef>
            </a:pP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bassi</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livelli</a:t>
            </a:r>
            <a:r>
              <a:rPr lang="en-US" altLang="it-IT" sz="1600" dirty="0">
                <a:latin typeface="Arial" panose="020B0604020202020204" pitchFamily="34" charset="0"/>
                <a:cs typeface="Arial" panose="020B0604020202020204" pitchFamily="34" charset="0"/>
              </a:rPr>
              <a:t> di testosterone</a:t>
            </a:r>
          </a:p>
          <a:p>
            <a:pPr eaLnBrk="1" hangingPunct="1">
              <a:spcBef>
                <a:spcPct val="0"/>
              </a:spcBef>
            </a:pP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azoospermia</a:t>
            </a:r>
            <a:r>
              <a:rPr lang="en-US" altLang="it-IT" sz="1600" dirty="0">
                <a:latin typeface="Arial" panose="020B0604020202020204" pitchFamily="34" charset="0"/>
                <a:cs typeface="Arial" panose="020B0604020202020204" pitchFamily="34" charset="0"/>
              </a:rPr>
              <a:t>  </a:t>
            </a:r>
          </a:p>
          <a:p>
            <a:pPr eaLnBrk="1" hangingPunct="1">
              <a:spcBef>
                <a:spcPct val="0"/>
              </a:spcBef>
            </a:pP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sterilità</a:t>
            </a:r>
            <a:endParaRPr lang="en-US" altLang="it-IT" sz="1600" dirty="0">
              <a:latin typeface="Arial" panose="020B0604020202020204" pitchFamily="34" charset="0"/>
              <a:cs typeface="Arial" panose="020B0604020202020204" pitchFamily="34" charset="0"/>
            </a:endParaRPr>
          </a:p>
          <a:p>
            <a:pPr eaLnBrk="1" hangingPunct="1">
              <a:spcBef>
                <a:spcPct val="0"/>
              </a:spcBef>
            </a:pP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sproporzione</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tra</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lunghezza</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degli</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arti</a:t>
            </a:r>
            <a:r>
              <a:rPr lang="en-US" altLang="it-IT" sz="1600" dirty="0">
                <a:latin typeface="Arial" panose="020B0604020202020204" pitchFamily="34" charset="0"/>
                <a:cs typeface="Arial" panose="020B0604020202020204" pitchFamily="34" charset="0"/>
              </a:rPr>
              <a:t> e </a:t>
            </a:r>
            <a:r>
              <a:rPr lang="en-US" altLang="it-IT" sz="1600" dirty="0" err="1">
                <a:latin typeface="Arial" panose="020B0604020202020204" pitchFamily="34" charset="0"/>
                <a:cs typeface="Arial" panose="020B0604020202020204" pitchFamily="34" charset="0"/>
              </a:rPr>
              <a:t>tronco</a:t>
            </a:r>
            <a:endParaRPr lang="en-US" altLang="it-IT" sz="1600" dirty="0">
              <a:latin typeface="Arial" panose="020B0604020202020204" pitchFamily="34" charset="0"/>
              <a:cs typeface="Arial" panose="020B0604020202020204" pitchFamily="34" charset="0"/>
            </a:endParaRPr>
          </a:p>
          <a:p>
            <a:pPr eaLnBrk="1" hangingPunct="1">
              <a:spcBef>
                <a:spcPct val="0"/>
              </a:spcBef>
            </a:pP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statura</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superiore</a:t>
            </a:r>
            <a:r>
              <a:rPr lang="en-US" altLang="it-IT" sz="1600" dirty="0">
                <a:latin typeface="Arial" panose="020B0604020202020204" pitchFamily="34" charset="0"/>
                <a:cs typeface="Arial" panose="020B0604020202020204" pitchFamily="34" charset="0"/>
              </a:rPr>
              <a:t> </a:t>
            </a:r>
            <a:r>
              <a:rPr lang="en-US" altLang="it-IT" sz="1600" dirty="0" err="1">
                <a:latin typeface="Arial" panose="020B0604020202020204" pitchFamily="34" charset="0"/>
                <a:cs typeface="Arial" panose="020B0604020202020204" pitchFamily="34" charset="0"/>
              </a:rPr>
              <a:t>alla</a:t>
            </a:r>
            <a:r>
              <a:rPr lang="en-US" altLang="it-IT" sz="1600" dirty="0">
                <a:latin typeface="Arial" panose="020B0604020202020204" pitchFamily="34" charset="0"/>
                <a:cs typeface="Arial" panose="020B0604020202020204" pitchFamily="34" charset="0"/>
              </a:rPr>
              <a:t> media</a:t>
            </a:r>
          </a:p>
          <a:p>
            <a:pPr eaLnBrk="1" hangingPunct="1">
              <a:spcBef>
                <a:spcPct val="0"/>
              </a:spcBef>
              <a:buFontTx/>
              <a:buNone/>
            </a:pPr>
            <a:endParaRPr lang="en-US" altLang="it-IT" sz="1600" dirty="0">
              <a:latin typeface="Arial" panose="020B0604020202020204" pitchFamily="34" charset="0"/>
              <a:cs typeface="Arial" panose="020B0604020202020204" pitchFamily="34" charset="0"/>
            </a:endParaRPr>
          </a:p>
        </p:txBody>
      </p:sp>
      <p:pic>
        <p:nvPicPr>
          <p:cNvPr id="29702" name="Picture 6"/>
          <p:cNvPicPr>
            <a:picLocks noChangeAspect="1" noChangeArrowheads="1"/>
          </p:cNvPicPr>
          <p:nvPr/>
        </p:nvPicPr>
        <p:blipFill>
          <a:blip r:embed="rId3"/>
          <a:srcRect/>
          <a:stretch>
            <a:fillRect/>
          </a:stretch>
        </p:blipFill>
        <p:spPr bwMode="auto">
          <a:xfrm>
            <a:off x="7308850" y="2205038"/>
            <a:ext cx="1239838" cy="43418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11125" y="0"/>
            <a:ext cx="8712200" cy="1052513"/>
          </a:xfrm>
        </p:spPr>
        <p:txBody>
          <a:bodyPr/>
          <a:lstStyle/>
          <a:p>
            <a:pPr eaLnBrk="1" hangingPunct="1">
              <a:defRPr/>
            </a:pPr>
            <a:r>
              <a:rPr lang="it-IT" sz="2800" b="1" dirty="0" smtClean="0">
                <a:effectLst>
                  <a:outerShdw blurRad="38100" dist="38100" dir="2700000" algn="tl">
                    <a:srgbClr val="C0C0C0"/>
                  </a:outerShdw>
                </a:effectLst>
                <a:latin typeface="Arial" panose="020B0604020202020204" pitchFamily="34" charset="0"/>
                <a:cs typeface="Arial" panose="020B0604020202020204" pitchFamily="34" charset="0"/>
              </a:rPr>
              <a:t>MONOSOMIA: Sindrome di Turner</a:t>
            </a:r>
            <a:br>
              <a:rPr lang="it-IT" sz="2800" b="1" dirty="0" smtClean="0">
                <a:effectLst>
                  <a:outerShdw blurRad="38100" dist="38100" dir="2700000" algn="tl">
                    <a:srgbClr val="C0C0C0"/>
                  </a:outerShdw>
                </a:effectLst>
                <a:latin typeface="Arial" panose="020B0604020202020204" pitchFamily="34" charset="0"/>
                <a:cs typeface="Arial" panose="020B0604020202020204" pitchFamily="34" charset="0"/>
              </a:rPr>
            </a:br>
            <a:r>
              <a:rPr lang="it-IT" sz="2000" b="1" dirty="0" smtClean="0">
                <a:solidFill>
                  <a:srgbClr val="FF0000"/>
                </a:solidFill>
                <a:latin typeface="Arial" panose="020B0604020202020204" pitchFamily="34" charset="0"/>
                <a:cs typeface="Arial" panose="020B0604020202020204" pitchFamily="34" charset="0"/>
              </a:rPr>
              <a:t>Cariotipo</a:t>
            </a:r>
            <a:r>
              <a:rPr lang="it-IT" sz="2000" b="1" dirty="0">
                <a:solidFill>
                  <a:srgbClr val="FF0000"/>
                </a:solidFill>
                <a:latin typeface="Arial" panose="020B0604020202020204" pitchFamily="34" charset="0"/>
                <a:cs typeface="Arial" panose="020B0604020202020204" pitchFamily="34" charset="0"/>
              </a:rPr>
              <a:t>: </a:t>
            </a:r>
            <a:r>
              <a:rPr lang="it-IT" sz="2000" b="1" dirty="0" smtClean="0">
                <a:solidFill>
                  <a:srgbClr val="FF0000"/>
                </a:solidFill>
                <a:latin typeface="Arial" panose="020B0604020202020204" pitchFamily="34" charset="0"/>
                <a:cs typeface="Arial" panose="020B0604020202020204" pitchFamily="34" charset="0"/>
              </a:rPr>
              <a:t>45,XO </a:t>
            </a:r>
            <a:br>
              <a:rPr lang="it-IT" sz="2000" b="1" dirty="0" smtClean="0">
                <a:solidFill>
                  <a:srgbClr val="FF0000"/>
                </a:solidFill>
                <a:latin typeface="Arial" panose="020B0604020202020204" pitchFamily="34" charset="0"/>
                <a:cs typeface="Arial" panose="020B0604020202020204" pitchFamily="34" charset="0"/>
              </a:rPr>
            </a:br>
            <a:r>
              <a:rPr lang="it-IT" sz="2000" b="1" dirty="0" smtClean="0">
                <a:solidFill>
                  <a:srgbClr val="FF0000"/>
                </a:solidFill>
                <a:latin typeface="Arial" panose="020B0604020202020204" pitchFamily="34" charset="0"/>
                <a:cs typeface="Arial" panose="020B0604020202020204" pitchFamily="34" charset="0"/>
              </a:rPr>
              <a:t>(</a:t>
            </a:r>
            <a:r>
              <a:rPr lang="it-IT" sz="2000" b="1" dirty="0">
                <a:solidFill>
                  <a:srgbClr val="FF0000"/>
                </a:solidFill>
                <a:latin typeface="Arial" panose="020B0604020202020204" pitchFamily="34" charset="0"/>
                <a:cs typeface="Arial" panose="020B0604020202020204" pitchFamily="34" charset="0"/>
              </a:rPr>
              <a:t>1/2.500 neonati femmine</a:t>
            </a:r>
            <a:r>
              <a:rPr lang="it-IT" sz="2000" b="1" dirty="0" smtClean="0">
                <a:solidFill>
                  <a:srgbClr val="FF0000"/>
                </a:solidFill>
                <a:latin typeface="Arial" panose="020B0604020202020204" pitchFamily="34" charset="0"/>
                <a:cs typeface="Arial" panose="020B0604020202020204" pitchFamily="34" charset="0"/>
              </a:rPr>
              <a:t>)</a:t>
            </a:r>
            <a:endParaRPr lang="it-IT" sz="2000" b="1" dirty="0" smtClean="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36867" name="Rectangle 3"/>
          <p:cNvSpPr>
            <a:spLocks noGrp="1" noChangeArrowheads="1"/>
          </p:cNvSpPr>
          <p:nvPr>
            <p:ph type="body" idx="1"/>
          </p:nvPr>
        </p:nvSpPr>
        <p:spPr>
          <a:xfrm>
            <a:off x="250825" y="1289050"/>
            <a:ext cx="8713788" cy="3455988"/>
          </a:xfrm>
        </p:spPr>
        <p:txBody>
          <a:bodyPr/>
          <a:lstStyle/>
          <a:p>
            <a:pPr eaLnBrk="1" hangingPunct="1"/>
            <a:r>
              <a:rPr lang="it-IT" altLang="it-IT" sz="2400" smtClean="0">
                <a:latin typeface="Arial" panose="020B0604020202020204" pitchFamily="34" charset="0"/>
                <a:cs typeface="Arial" panose="020B0604020202020204" pitchFamily="34" charset="0"/>
              </a:rPr>
              <a:t>Mancanza di 1 cromosoma X: l’errore avviene di solito nella spermatogenesi o alla perdita del cromosoma del sesso di origine paterna nelle prime fasi dell’embriogenesi</a:t>
            </a:r>
            <a:endParaRPr lang="it-IT" altLang="it-IT" sz="2400" smtClean="0">
              <a:solidFill>
                <a:srgbClr val="B800B8"/>
              </a:solidFill>
              <a:latin typeface="Arial" panose="020B0604020202020204" pitchFamily="34" charset="0"/>
              <a:cs typeface="Arial" panose="020B0604020202020204" pitchFamily="34" charset="0"/>
            </a:endParaRPr>
          </a:p>
          <a:p>
            <a:pPr eaLnBrk="1" hangingPunct="1"/>
            <a:r>
              <a:rPr lang="it-IT" altLang="it-IT" sz="2400" smtClean="0">
                <a:latin typeface="Arial" panose="020B0604020202020204" pitchFamily="34" charset="0"/>
                <a:cs typeface="Arial" panose="020B0604020202020204" pitchFamily="34" charset="0"/>
              </a:rPr>
              <a:t>Colpisce solo le femmine: Ipogonadismo, bassa statura, anomalie cardio-vascolari, dismorfismi facciali, anomalie mani e piedi, mancato sviluppo delle caratteristiche sessuali secondarie, sterilità</a:t>
            </a:r>
          </a:p>
          <a:p>
            <a:pPr eaLnBrk="1" hangingPunct="1"/>
            <a:r>
              <a:rPr lang="it-IT" altLang="it-IT" sz="2400" smtClean="0">
                <a:latin typeface="Arial" panose="020B0604020202020204" pitchFamily="34" charset="0"/>
                <a:cs typeface="Arial" panose="020B0604020202020204" pitchFamily="34" charset="0"/>
              </a:rPr>
              <a:t>Si cura con la somministrazione di ormoni</a:t>
            </a:r>
          </a:p>
        </p:txBody>
      </p:sp>
      <p:pic>
        <p:nvPicPr>
          <p:cNvPr id="36868" name="Picture 2" descr="http://biologia-ap.no.comunidades.net/imagens/sindrometurn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4745038"/>
            <a:ext cx="41052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95288" y="692150"/>
            <a:ext cx="8353425" cy="3602038"/>
          </a:xfrm>
          <a:prstGeom prst="rect">
            <a:avLst/>
          </a:prstGeom>
          <a:noFill/>
        </p:spPr>
        <p:txBody>
          <a:bodyPr>
            <a:spAutoFit/>
          </a:bodyPr>
          <a:lstStyle/>
          <a:p>
            <a:pPr algn="ctr">
              <a:defRPr/>
            </a:pPr>
            <a:r>
              <a:rPr lang="it-IT" sz="2800" b="1" dirty="0"/>
              <a:t>MUTAZIONI CROMOSOMICHE = cambiamenti che producono un’alterazione visibile dei cromosomi</a:t>
            </a:r>
          </a:p>
          <a:p>
            <a:pPr>
              <a:defRPr/>
            </a:pPr>
            <a:endParaRPr lang="it-IT" sz="2800" b="1" dirty="0"/>
          </a:p>
          <a:p>
            <a:pPr marL="450850" lvl="1" indent="-177800">
              <a:buFont typeface="Arial" pitchFamily="34" charset="0"/>
              <a:buChar char="•"/>
              <a:defRPr/>
            </a:pPr>
            <a:r>
              <a:rPr lang="it-IT" sz="2800" b="1" dirty="0"/>
              <a:t>alterazioni del numero</a:t>
            </a:r>
          </a:p>
          <a:p>
            <a:pPr marL="273050" lvl="1" indent="177800">
              <a:defRPr/>
            </a:pPr>
            <a:r>
              <a:rPr lang="it-IT" b="1" dirty="0"/>
              <a:t>(poliploidie, monosomie, trisomie)</a:t>
            </a:r>
          </a:p>
          <a:p>
            <a:pPr marL="273050" lvl="1" indent="177800">
              <a:defRPr/>
            </a:pPr>
            <a:endParaRPr lang="it-IT" b="1" dirty="0"/>
          </a:p>
          <a:p>
            <a:pPr marL="450850" lvl="1" indent="-177800">
              <a:buFont typeface="Arial" pitchFamily="34" charset="0"/>
              <a:buChar char="•"/>
              <a:defRPr/>
            </a:pPr>
            <a:r>
              <a:rPr lang="it-IT" sz="2800" b="1" dirty="0"/>
              <a:t>alterazioni della struttura </a:t>
            </a:r>
          </a:p>
          <a:p>
            <a:pPr marL="450850" lvl="1">
              <a:defRPr/>
            </a:pPr>
            <a:r>
              <a:rPr lang="it-IT" b="1" dirty="0"/>
              <a:t>(inversioni, delezioni, duplicazioni, traslocazioni)</a:t>
            </a:r>
            <a:endParaRPr lang="it-IT" sz="28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ChangeArrowheads="1"/>
          </p:cNvSpPr>
          <p:nvPr/>
        </p:nvSpPr>
        <p:spPr bwMode="auto">
          <a:xfrm>
            <a:off x="395288" y="620713"/>
            <a:ext cx="8077200" cy="1683804"/>
          </a:xfrm>
          <a:prstGeom prst="rect">
            <a:avLst/>
          </a:prstGeom>
          <a:noFill/>
          <a:ln>
            <a:noFill/>
          </a:ln>
          <a:effectLst>
            <a:prstShdw prst="shdw17" dist="17961" dir="2700000">
              <a:srgbClr val="FFFF00">
                <a:gamma/>
                <a:shade val="60000"/>
                <a:invGamma/>
              </a:srgbClr>
            </a:prst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5875">
                <a:solidFill>
                  <a:schemeClr val="tx1"/>
                </a:solidFill>
                <a:miter lim="800000"/>
                <a:headEnd/>
                <a:tailEnd/>
              </a14:hiddenLine>
            </a:ext>
          </a:extLst>
        </p:spPr>
        <p:txBody>
          <a:bodyPr tIns="10800" bIns="10800">
            <a:spAutoFit/>
          </a:bodyPr>
          <a:lstStyle/>
          <a:p>
            <a:pPr algn="ctr">
              <a:defRPr/>
            </a:pPr>
            <a:r>
              <a:rPr lang="it-IT" sz="3600" b="1" dirty="0">
                <a:solidFill>
                  <a:srgbClr val="FF0000"/>
                </a:solidFill>
                <a:effectLst>
                  <a:outerShdw blurRad="38100" dist="38100" dir="2700000" algn="tl">
                    <a:srgbClr val="C0C0C0"/>
                  </a:outerShdw>
                </a:effectLst>
              </a:rPr>
              <a:t>Mutazioni </a:t>
            </a:r>
            <a:r>
              <a:rPr lang="it-IT" sz="3600" b="1" dirty="0" smtClean="0">
                <a:solidFill>
                  <a:srgbClr val="FF0000"/>
                </a:solidFill>
                <a:effectLst>
                  <a:outerShdw blurRad="38100" dist="38100" dir="2700000" algn="tl">
                    <a:srgbClr val="C0C0C0"/>
                  </a:outerShdw>
                </a:effectLst>
              </a:rPr>
              <a:t>cromosomiche </a:t>
            </a:r>
          </a:p>
          <a:p>
            <a:pPr marL="0" lvl="1" algn="ctr">
              <a:defRPr/>
            </a:pPr>
            <a:r>
              <a:rPr lang="it-IT" sz="3600" b="1" dirty="0" smtClean="0">
                <a:solidFill>
                  <a:srgbClr val="FF0000"/>
                </a:solidFill>
                <a:effectLst>
                  <a:outerShdw blurRad="38100" dist="38100" dir="2700000" algn="tl">
                    <a:srgbClr val="C0C0C0"/>
                  </a:outerShdw>
                </a:effectLst>
              </a:rPr>
              <a:t>2. </a:t>
            </a:r>
            <a:r>
              <a:rPr lang="it-IT" sz="3600" b="1" dirty="0">
                <a:solidFill>
                  <a:srgbClr val="FF0000"/>
                </a:solidFill>
                <a:effectLst>
                  <a:outerShdw blurRad="38100" dist="38100" dir="2700000" algn="tl">
                    <a:srgbClr val="C0C0C0"/>
                  </a:outerShdw>
                </a:effectLst>
              </a:rPr>
              <a:t>alterazioni della struttura </a:t>
            </a:r>
          </a:p>
          <a:p>
            <a:pPr algn="ctr">
              <a:defRPr/>
            </a:pPr>
            <a:endParaRPr lang="it-IT" sz="3600" b="1" dirty="0">
              <a:solidFill>
                <a:srgbClr val="FF0000"/>
              </a:solidFill>
              <a:effectLst>
                <a:outerShdw blurRad="38100" dist="38100" dir="2700000" algn="tl">
                  <a:srgbClr val="C0C0C0"/>
                </a:outerShdw>
              </a:effectLst>
            </a:endParaRPr>
          </a:p>
        </p:txBody>
      </p:sp>
      <p:sp>
        <p:nvSpPr>
          <p:cNvPr id="507907" name="Text Box 3"/>
          <p:cNvSpPr txBox="1">
            <a:spLocks noChangeArrowheads="1"/>
          </p:cNvSpPr>
          <p:nvPr/>
        </p:nvSpPr>
        <p:spPr bwMode="auto">
          <a:xfrm>
            <a:off x="468313" y="2498725"/>
            <a:ext cx="8001000" cy="762000"/>
          </a:xfrm>
          <a:prstGeom prst="rect">
            <a:avLst/>
          </a:prstGeom>
          <a:noFill/>
          <a:ln>
            <a:noFill/>
          </a:ln>
          <a:effectLst>
            <a:prstShdw prst="shdw17" dist="17961" dir="2700000">
              <a:srgbClr val="FFFF99">
                <a:gamma/>
                <a:shade val="60000"/>
                <a:invGamma/>
              </a:srgbClr>
            </a:prstShdw>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5875">
                <a:solidFill>
                  <a:schemeClr val="tx1"/>
                </a:solidFill>
                <a:miter lim="800000"/>
                <a:headEnd/>
                <a:tailEnd/>
              </a14:hiddenLine>
            </a:ext>
          </a:extLst>
        </p:spPr>
        <p:txBody>
          <a:bodyPr>
            <a:spAutoFit/>
          </a:bodyPr>
          <a:lstStyle/>
          <a:p>
            <a:pPr algn="just">
              <a:defRPr/>
            </a:pPr>
            <a:r>
              <a:rPr lang="it-IT" sz="2200" dirty="0">
                <a:effectLst>
                  <a:outerShdw blurRad="38100" dist="38100" dir="2700000" algn="tl">
                    <a:srgbClr val="C0C0C0"/>
                  </a:outerShdw>
                </a:effectLst>
              </a:rPr>
              <a:t>Esistono 4 tipi principali di mutazione della struttura dei cromosomi</a:t>
            </a:r>
            <a:endParaRPr lang="it-IT" sz="2200" b="1" dirty="0">
              <a:effectLst>
                <a:outerShdw blurRad="38100" dist="38100" dir="2700000" algn="tl">
                  <a:srgbClr val="C0C0C0"/>
                </a:outerShdw>
              </a:effectLst>
            </a:endParaRPr>
          </a:p>
        </p:txBody>
      </p:sp>
      <p:sp>
        <p:nvSpPr>
          <p:cNvPr id="507908" name="Text Box 4"/>
          <p:cNvSpPr txBox="1">
            <a:spLocks noChangeArrowheads="1"/>
          </p:cNvSpPr>
          <p:nvPr/>
        </p:nvSpPr>
        <p:spPr bwMode="auto">
          <a:xfrm>
            <a:off x="755576" y="3519076"/>
            <a:ext cx="4114800" cy="2443162"/>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just">
              <a:spcBef>
                <a:spcPct val="50000"/>
              </a:spcBef>
              <a:buFontTx/>
              <a:buChar char="•"/>
              <a:defRPr/>
            </a:pPr>
            <a:r>
              <a:rPr lang="it-IT" sz="2800" b="1" dirty="0">
                <a:effectLst>
                  <a:outerShdw blurRad="38100" dist="38100" dir="2700000" algn="tl">
                    <a:srgbClr val="C0C0C0"/>
                  </a:outerShdw>
                </a:effectLst>
              </a:rPr>
              <a:t> delezione</a:t>
            </a:r>
          </a:p>
          <a:p>
            <a:pPr algn="just">
              <a:spcBef>
                <a:spcPct val="50000"/>
              </a:spcBef>
              <a:buFontTx/>
              <a:buChar char="•"/>
              <a:defRPr/>
            </a:pPr>
            <a:r>
              <a:rPr lang="it-IT" sz="2800" b="1" dirty="0">
                <a:effectLst>
                  <a:outerShdw blurRad="38100" dist="38100" dir="2700000" algn="tl">
                    <a:srgbClr val="C0C0C0"/>
                  </a:outerShdw>
                </a:effectLst>
              </a:rPr>
              <a:t> duplicazione </a:t>
            </a:r>
          </a:p>
          <a:p>
            <a:pPr algn="just">
              <a:spcBef>
                <a:spcPct val="50000"/>
              </a:spcBef>
              <a:buFontTx/>
              <a:buChar char="•"/>
              <a:defRPr/>
            </a:pPr>
            <a:r>
              <a:rPr lang="it-IT" sz="2800" b="1" dirty="0">
                <a:effectLst>
                  <a:outerShdw blurRad="38100" dist="38100" dir="2700000" algn="tl">
                    <a:srgbClr val="C0C0C0"/>
                  </a:outerShdw>
                </a:effectLst>
              </a:rPr>
              <a:t> inversione</a:t>
            </a:r>
          </a:p>
          <a:p>
            <a:pPr algn="just">
              <a:spcBef>
                <a:spcPct val="50000"/>
              </a:spcBef>
              <a:buFontTx/>
              <a:buChar char="•"/>
              <a:defRPr/>
            </a:pPr>
            <a:r>
              <a:rPr lang="it-IT" sz="2800" b="1" dirty="0">
                <a:effectLst>
                  <a:outerShdw blurRad="38100" dist="38100" dir="2700000" algn="tl">
                    <a:srgbClr val="C0C0C0"/>
                  </a:outerShdw>
                </a:effectLst>
              </a:rPr>
              <a:t> traslocazione</a:t>
            </a:r>
          </a:p>
        </p:txBody>
      </p:sp>
      <p:pic>
        <p:nvPicPr>
          <p:cNvPr id="5" name="Immagine 15" descr="CDR0000558048.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4088" y="3664143"/>
            <a:ext cx="278606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15-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595438"/>
            <a:ext cx="9002713"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ChangeArrowheads="1"/>
          </p:cNvSpPr>
          <p:nvPr/>
        </p:nvSpPr>
        <p:spPr bwMode="auto">
          <a:xfrm>
            <a:off x="684213" y="188913"/>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it-IT" sz="4000" b="1" u="sng" dirty="0">
                <a:solidFill>
                  <a:srgbClr val="0000FF"/>
                </a:solidFill>
                <a:latin typeface="+mj-lt"/>
              </a:rPr>
              <a:t>Mutazioni cromosomiche </a:t>
            </a:r>
          </a:p>
          <a:p>
            <a:pPr algn="ctr">
              <a:defRPr/>
            </a:pPr>
            <a:r>
              <a:rPr lang="it-IT" sz="4000" b="1" u="sng" dirty="0">
                <a:solidFill>
                  <a:srgbClr val="0000FF"/>
                </a:solidFill>
                <a:latin typeface="+mj-lt"/>
              </a:rPr>
              <a:t>di struttura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ChangeArrowheads="1"/>
          </p:cNvSpPr>
          <p:nvPr/>
        </p:nvSpPr>
        <p:spPr bwMode="auto">
          <a:xfrm>
            <a:off x="504825" y="179388"/>
            <a:ext cx="842486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000" b="1">
                <a:solidFill>
                  <a:srgbClr val="002060"/>
                </a:solidFill>
              </a:rPr>
              <a:t>Malattie legate a DELEZIONI</a:t>
            </a:r>
          </a:p>
        </p:txBody>
      </p:sp>
      <p:sp>
        <p:nvSpPr>
          <p:cNvPr id="33795" name="Rectangle 3"/>
          <p:cNvSpPr txBox="1">
            <a:spLocks noChangeArrowheads="1"/>
          </p:cNvSpPr>
          <p:nvPr/>
        </p:nvSpPr>
        <p:spPr bwMode="auto">
          <a:xfrm>
            <a:off x="107950" y="962025"/>
            <a:ext cx="88931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a:spcBef>
                <a:spcPct val="20000"/>
              </a:spcBef>
              <a:buFont typeface="Wingdings" pitchFamily="2" charset="2"/>
              <a:buNone/>
              <a:defRPr/>
            </a:pPr>
            <a:r>
              <a:rPr lang="it-IT" sz="2400" dirty="0" smtClean="0">
                <a:latin typeface="Times New Roman" pitchFamily="18" charset="0"/>
              </a:rPr>
              <a:t>   Esempi di patologie umane legate a </a:t>
            </a:r>
            <a:r>
              <a:rPr lang="it-IT" sz="2400" b="1" u="sng" dirty="0" smtClean="0">
                <a:latin typeface="Times New Roman" pitchFamily="18" charset="0"/>
              </a:rPr>
              <a:t>delezioni cromosomiche </a:t>
            </a:r>
            <a:r>
              <a:rPr lang="it-IT" sz="2400" dirty="0" smtClean="0">
                <a:latin typeface="Times New Roman" pitchFamily="18" charset="0"/>
              </a:rPr>
              <a:t>sono:</a:t>
            </a:r>
          </a:p>
          <a:p>
            <a:pPr marL="457200" indent="-457200">
              <a:spcBef>
                <a:spcPct val="20000"/>
              </a:spcBef>
              <a:buFont typeface="Wingdings" pitchFamily="2" charset="2"/>
              <a:buAutoNum type="arabicParenR"/>
              <a:defRPr/>
            </a:pPr>
            <a:r>
              <a:rPr lang="it-IT" sz="2400" dirty="0" smtClean="0">
                <a:latin typeface="Times New Roman" pitchFamily="18" charset="0"/>
              </a:rPr>
              <a:t>Delezione sul crom.5: Sindrome del cri-</a:t>
            </a:r>
            <a:r>
              <a:rPr lang="it-IT" sz="2400" dirty="0" err="1" smtClean="0">
                <a:latin typeface="Times New Roman" pitchFamily="18" charset="0"/>
              </a:rPr>
              <a:t>du</a:t>
            </a:r>
            <a:r>
              <a:rPr lang="it-IT" sz="2400" dirty="0" smtClean="0">
                <a:latin typeface="Times New Roman" pitchFamily="18" charset="0"/>
              </a:rPr>
              <a:t>-chat </a:t>
            </a:r>
          </a:p>
          <a:p>
            <a:pPr marL="457200" indent="-457200">
              <a:spcBef>
                <a:spcPct val="20000"/>
              </a:spcBef>
              <a:buFont typeface="Wingdings" pitchFamily="2" charset="2"/>
              <a:buAutoNum type="arabicParenR"/>
              <a:defRPr/>
            </a:pPr>
            <a:r>
              <a:rPr lang="it-IT" sz="2400" dirty="0" smtClean="0">
                <a:latin typeface="Times New Roman" pitchFamily="18" charset="0"/>
              </a:rPr>
              <a:t>Delezione sul crom.15: Sindrome di </a:t>
            </a:r>
            <a:r>
              <a:rPr lang="it-IT" sz="2400" dirty="0" err="1" smtClean="0">
                <a:latin typeface="Times New Roman" pitchFamily="18" charset="0"/>
              </a:rPr>
              <a:t>Prader</a:t>
            </a:r>
            <a:r>
              <a:rPr lang="it-IT" sz="2400" dirty="0" smtClean="0">
                <a:latin typeface="Times New Roman" pitchFamily="18" charset="0"/>
              </a:rPr>
              <a:t>-Willi o di  </a:t>
            </a:r>
            <a:r>
              <a:rPr lang="it-IT" sz="2400" dirty="0" err="1" smtClean="0">
                <a:latin typeface="Times New Roman" pitchFamily="18" charset="0"/>
              </a:rPr>
              <a:t>Angelman</a:t>
            </a:r>
            <a:r>
              <a:rPr lang="it-IT" sz="2400" dirty="0" smtClean="0">
                <a:latin typeface="Times New Roman" pitchFamily="18" charset="0"/>
              </a:rPr>
              <a:t> </a:t>
            </a:r>
          </a:p>
        </p:txBody>
      </p:sp>
      <p:pic>
        <p:nvPicPr>
          <p:cNvPr id="40964" name="Picture 1026" descr="F:\ART\CH17\F17-0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2592388"/>
            <a:ext cx="26892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PW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00" y="2708275"/>
            <a:ext cx="3236913"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ttangolo 1"/>
          <p:cNvSpPr>
            <a:spLocks noChangeArrowheads="1"/>
          </p:cNvSpPr>
          <p:nvPr/>
        </p:nvSpPr>
        <p:spPr bwMode="auto">
          <a:xfrm>
            <a:off x="161925" y="3228975"/>
            <a:ext cx="461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t>1) </a:t>
            </a:r>
            <a:endParaRPr lang="it-IT" altLang="it-IT" sz="2000" b="1">
              <a:latin typeface="Comic Sans MS" pitchFamily="66" charset="0"/>
            </a:endParaRPr>
          </a:p>
        </p:txBody>
      </p:sp>
      <p:sp>
        <p:nvSpPr>
          <p:cNvPr id="40967" name="Rettangolo 6"/>
          <p:cNvSpPr>
            <a:spLocks noChangeArrowheads="1"/>
          </p:cNvSpPr>
          <p:nvPr/>
        </p:nvSpPr>
        <p:spPr bwMode="auto">
          <a:xfrm>
            <a:off x="5003800" y="3228975"/>
            <a:ext cx="461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t>2) </a:t>
            </a:r>
            <a:endParaRPr lang="it-IT" altLang="it-IT" sz="2000" b="1">
              <a:latin typeface="Comic Sans MS" pitchFamily="66"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3616325" y="171450"/>
            <a:ext cx="543877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4000">
                <a:solidFill>
                  <a:srgbClr val="000000"/>
                </a:solidFill>
                <a:latin typeface="Capitals"/>
              </a:rPr>
              <a:t>Sindrome Cri-du-chat</a:t>
            </a:r>
          </a:p>
        </p:txBody>
      </p:sp>
      <p:sp>
        <p:nvSpPr>
          <p:cNvPr id="41987" name="Rectangle 3"/>
          <p:cNvSpPr txBox="1">
            <a:spLocks noChangeArrowheads="1"/>
          </p:cNvSpPr>
          <p:nvPr/>
        </p:nvSpPr>
        <p:spPr bwMode="auto">
          <a:xfrm>
            <a:off x="3708400" y="1039813"/>
            <a:ext cx="5256213"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Aft>
                <a:spcPts val="1200"/>
              </a:spcAft>
            </a:pPr>
            <a:r>
              <a:rPr lang="it-IT" altLang="it-IT" sz="2000">
                <a:solidFill>
                  <a:srgbClr val="000000"/>
                </a:solidFill>
                <a:latin typeface="Capitals"/>
              </a:rPr>
              <a:t>Pianto simile al miagolio di un gatto (Laringe Ipoplasica)</a:t>
            </a:r>
          </a:p>
          <a:p>
            <a:pPr eaLnBrk="1" hangingPunct="1">
              <a:spcAft>
                <a:spcPts val="1200"/>
              </a:spcAft>
            </a:pPr>
            <a:r>
              <a:rPr lang="it-IT" altLang="it-IT" sz="2000">
                <a:solidFill>
                  <a:srgbClr val="000000"/>
                </a:solidFill>
                <a:latin typeface="Capitals"/>
              </a:rPr>
              <a:t>Grave ritardo mentale e psicomotorio</a:t>
            </a:r>
          </a:p>
          <a:p>
            <a:pPr eaLnBrk="1" hangingPunct="1">
              <a:spcAft>
                <a:spcPts val="1200"/>
              </a:spcAft>
            </a:pPr>
            <a:r>
              <a:rPr lang="it-IT" altLang="it-IT" sz="2000">
                <a:solidFill>
                  <a:srgbClr val="000000"/>
                </a:solidFill>
                <a:latin typeface="Capitals"/>
              </a:rPr>
              <a:t>Microencefalia</a:t>
            </a:r>
          </a:p>
          <a:p>
            <a:pPr eaLnBrk="1" hangingPunct="1">
              <a:spcAft>
                <a:spcPts val="1200"/>
              </a:spcAft>
            </a:pPr>
            <a:r>
              <a:rPr lang="it-IT" altLang="it-IT" sz="2000">
                <a:solidFill>
                  <a:srgbClr val="000000"/>
                </a:solidFill>
                <a:latin typeface="Capitals"/>
              </a:rPr>
              <a:t>Faccia a luna piena, ipertelorismo oculare, epicanto, micrognazia, malformazioni Scheletriche</a:t>
            </a:r>
          </a:p>
          <a:p>
            <a:pPr eaLnBrk="1" hangingPunct="1">
              <a:spcAft>
                <a:spcPts val="1200"/>
              </a:spcAft>
            </a:pPr>
            <a:r>
              <a:rPr lang="it-IT" altLang="it-IT" sz="2000">
                <a:solidFill>
                  <a:srgbClr val="000000"/>
                </a:solidFill>
                <a:latin typeface="Capitals"/>
              </a:rPr>
              <a:t>Sopravvivenza media significativamente ridotta</a:t>
            </a:r>
          </a:p>
        </p:txBody>
      </p:sp>
      <p:pic>
        <p:nvPicPr>
          <p:cNvPr id="41988" name="Picture 5" descr="Criduc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71450"/>
            <a:ext cx="3338512"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CS-face"/>
          <p:cNvPicPr>
            <a:picLocks noChangeAspect="1" noChangeArrowheads="1"/>
          </p:cNvPicPr>
          <p:nvPr/>
        </p:nvPicPr>
        <p:blipFill>
          <a:blip r:embed="rId4" cstate="print">
            <a:lum bright="-14000" contrast="64000"/>
            <a:extLst>
              <a:ext uri="{28A0092B-C50C-407E-A947-70E740481C1C}">
                <a14:useLocalDpi xmlns:a14="http://schemas.microsoft.com/office/drawing/2010/main" val="0"/>
              </a:ext>
            </a:extLst>
          </a:blip>
          <a:srcRect/>
          <a:stretch>
            <a:fillRect/>
          </a:stretch>
        </p:blipFill>
        <p:spPr bwMode="auto">
          <a:xfrm>
            <a:off x="257175" y="4525963"/>
            <a:ext cx="152717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p:cNvPicPr>
            <a:picLocks noChangeAspect="1" noChangeArrowheads="1"/>
          </p:cNvPicPr>
          <p:nvPr/>
        </p:nvPicPr>
        <p:blipFill>
          <a:blip r:embed="rId5"/>
          <a:srcRect/>
          <a:stretch>
            <a:fillRect/>
          </a:stretch>
        </p:blipFill>
        <p:spPr bwMode="auto">
          <a:xfrm>
            <a:off x="2051050" y="4724400"/>
            <a:ext cx="2016125" cy="15128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6"/>
          <a:srcRect/>
          <a:stretch>
            <a:fillRect/>
          </a:stretch>
        </p:blipFill>
        <p:spPr bwMode="auto">
          <a:xfrm>
            <a:off x="4500563" y="4916488"/>
            <a:ext cx="1363662" cy="17446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1004888"/>
            <a:ext cx="9088438" cy="573722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buFontTx/>
              <a:buNone/>
              <a:defRPr/>
            </a:pPr>
            <a:r>
              <a:rPr lang="it-IT" sz="2400" dirty="0" smtClean="0"/>
              <a:t>Tutto ciò che aumenta la probabilità di modificazione sostanziale del patrimonio genetico</a:t>
            </a:r>
            <a:r>
              <a:rPr lang="it-IT" sz="2400" dirty="0" smtClean="0">
                <a:sym typeface="Wingdings" pitchFamily="2" charset="2"/>
              </a:rPr>
              <a:t> </a:t>
            </a:r>
            <a:r>
              <a:rPr lang="it-IT" sz="2400" b="1" dirty="0" smtClean="0">
                <a:sym typeface="Wingdings" pitchFamily="2" charset="2"/>
              </a:rPr>
              <a:t>agente mutageno</a:t>
            </a:r>
          </a:p>
          <a:p>
            <a:pPr marL="0" indent="0">
              <a:lnSpc>
                <a:spcPct val="90000"/>
              </a:lnSpc>
              <a:buFontTx/>
              <a:buNone/>
              <a:defRPr/>
            </a:pPr>
            <a:endParaRPr lang="it-IT" sz="2400" b="1" dirty="0" smtClean="0">
              <a:sym typeface="Wingdings" pitchFamily="2" charset="2"/>
            </a:endParaRPr>
          </a:p>
          <a:p>
            <a:pPr>
              <a:lnSpc>
                <a:spcPct val="90000"/>
              </a:lnSpc>
              <a:defRPr/>
            </a:pPr>
            <a:r>
              <a:rPr lang="it-IT" sz="2400" b="1" dirty="0" smtClean="0">
                <a:sym typeface="Wingdings" pitchFamily="2" charset="2"/>
              </a:rPr>
              <a:t>Mutageni fisici</a:t>
            </a:r>
            <a:r>
              <a:rPr lang="it-IT" sz="2400" dirty="0" smtClean="0">
                <a:sym typeface="Wingdings" pitchFamily="2" charset="2"/>
              </a:rPr>
              <a:t> onde elettromagnetiche (raggi </a:t>
            </a:r>
            <a:r>
              <a:rPr lang="it-IT" sz="2400" dirty="0" smtClean="0">
                <a:sym typeface="Symbol" pitchFamily="18" charset="2"/>
              </a:rPr>
              <a:t>, , , X, UV, radiazioni nel visibile, IR…)</a:t>
            </a:r>
          </a:p>
          <a:p>
            <a:pPr>
              <a:lnSpc>
                <a:spcPct val="90000"/>
              </a:lnSpc>
              <a:buFontTx/>
              <a:buNone/>
              <a:defRPr/>
            </a:pPr>
            <a:endParaRPr lang="it-IT" sz="2400" dirty="0" smtClean="0">
              <a:sym typeface="Symbol" pitchFamily="18" charset="2"/>
            </a:endParaRPr>
          </a:p>
          <a:p>
            <a:pPr>
              <a:lnSpc>
                <a:spcPct val="90000"/>
              </a:lnSpc>
              <a:defRPr/>
            </a:pPr>
            <a:endParaRPr lang="it-IT" sz="2400" dirty="0" smtClean="0">
              <a:sym typeface="Symbol" pitchFamily="18" charset="2"/>
            </a:endParaRPr>
          </a:p>
          <a:p>
            <a:pPr>
              <a:lnSpc>
                <a:spcPct val="90000"/>
              </a:lnSpc>
              <a:buFontTx/>
              <a:buNone/>
              <a:defRPr/>
            </a:pPr>
            <a:endParaRPr lang="it-IT" sz="2400" dirty="0" smtClean="0">
              <a:sym typeface="Symbol" pitchFamily="18" charset="2"/>
            </a:endParaRPr>
          </a:p>
          <a:p>
            <a:pPr>
              <a:lnSpc>
                <a:spcPct val="90000"/>
              </a:lnSpc>
              <a:buFontTx/>
              <a:buNone/>
              <a:defRPr/>
            </a:pPr>
            <a:endParaRPr lang="it-IT" sz="2400" dirty="0" smtClean="0">
              <a:sym typeface="Symbol" pitchFamily="18" charset="2"/>
            </a:endParaRPr>
          </a:p>
          <a:p>
            <a:pPr>
              <a:lnSpc>
                <a:spcPct val="90000"/>
              </a:lnSpc>
              <a:buFontTx/>
              <a:buNone/>
              <a:defRPr/>
            </a:pPr>
            <a:endParaRPr lang="it-IT" sz="2400" dirty="0" smtClean="0">
              <a:sym typeface="Symbol" pitchFamily="18" charset="2"/>
            </a:endParaRPr>
          </a:p>
          <a:p>
            <a:pPr>
              <a:lnSpc>
                <a:spcPct val="90000"/>
              </a:lnSpc>
              <a:buFontTx/>
              <a:buNone/>
              <a:defRPr/>
            </a:pPr>
            <a:endParaRPr lang="it-IT" sz="2400" dirty="0">
              <a:sym typeface="Symbol" pitchFamily="18" charset="2"/>
            </a:endParaRPr>
          </a:p>
          <a:p>
            <a:pPr>
              <a:lnSpc>
                <a:spcPct val="90000"/>
              </a:lnSpc>
              <a:buFontTx/>
              <a:buNone/>
              <a:defRPr/>
            </a:pPr>
            <a:endParaRPr lang="it-IT" sz="2400" dirty="0" smtClean="0">
              <a:sym typeface="Symbol" pitchFamily="18" charset="2"/>
            </a:endParaRPr>
          </a:p>
          <a:p>
            <a:pPr>
              <a:lnSpc>
                <a:spcPct val="90000"/>
              </a:lnSpc>
              <a:defRPr/>
            </a:pPr>
            <a:r>
              <a:rPr lang="it-IT" sz="2400" b="1" dirty="0" smtClean="0">
                <a:sym typeface="Symbol" pitchFamily="18" charset="2"/>
              </a:rPr>
              <a:t>Mutageni chimici</a:t>
            </a:r>
            <a:r>
              <a:rPr lang="it-IT" sz="2400" dirty="0" smtClean="0">
                <a:sym typeface="Wingdings" pitchFamily="2" charset="2"/>
              </a:rPr>
              <a:t> molte sostanze naturali (catrame, sali inorganici, sostanze vegetali) e di sintesi (coloranti, plastiche, ecc.)</a:t>
            </a:r>
          </a:p>
        </p:txBody>
      </p:sp>
      <p:grpSp>
        <p:nvGrpSpPr>
          <p:cNvPr id="5123" name="Group 13"/>
          <p:cNvGrpSpPr>
            <a:grpSpLocks/>
          </p:cNvGrpSpPr>
          <p:nvPr/>
        </p:nvGrpSpPr>
        <p:grpSpPr bwMode="auto">
          <a:xfrm>
            <a:off x="273050" y="2947988"/>
            <a:ext cx="8264525" cy="2209800"/>
            <a:chOff x="192" y="1632"/>
            <a:chExt cx="5206" cy="1392"/>
          </a:xfrm>
        </p:grpSpPr>
        <p:grpSp>
          <p:nvGrpSpPr>
            <p:cNvPr id="5125" name="Group 11"/>
            <p:cNvGrpSpPr>
              <a:grpSpLocks/>
            </p:cNvGrpSpPr>
            <p:nvPr/>
          </p:nvGrpSpPr>
          <p:grpSpPr bwMode="auto">
            <a:xfrm>
              <a:off x="192" y="1632"/>
              <a:ext cx="2640" cy="1392"/>
              <a:chOff x="1248" y="1728"/>
              <a:chExt cx="2640" cy="1392"/>
            </a:xfrm>
          </p:grpSpPr>
          <p:pic>
            <p:nvPicPr>
              <p:cNvPr id="5127" name="Picture 6" descr="E:\documenti\SCIENZE\BIOLOGIA\immagini\genetica\ultrav muta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 y="1728"/>
                <a:ext cx="2640"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2298" y="1931"/>
                <a:ext cx="546" cy="212"/>
              </a:xfrm>
              <a:prstGeom prst="rect">
                <a:avLst/>
              </a:prstGeom>
              <a:solidFill>
                <a:srgbClr val="FFF3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600">
                    <a:latin typeface="Comic Sans MS" pitchFamily="66" charset="0"/>
                  </a:rPr>
                  <a:t>luce UV</a:t>
                </a:r>
              </a:p>
            </p:txBody>
          </p:sp>
          <p:sp>
            <p:nvSpPr>
              <p:cNvPr id="5129" name="Text Box 8"/>
              <p:cNvSpPr txBox="1">
                <a:spLocks noChangeArrowheads="1"/>
              </p:cNvSpPr>
              <p:nvPr/>
            </p:nvSpPr>
            <p:spPr bwMode="auto">
              <a:xfrm>
                <a:off x="2441" y="2499"/>
                <a:ext cx="480" cy="366"/>
              </a:xfrm>
              <a:prstGeom prst="rect">
                <a:avLst/>
              </a:prstGeom>
              <a:solidFill>
                <a:srgbClr val="FFF3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600">
                    <a:latin typeface="Comic Sans MS" pitchFamily="66" charset="0"/>
                  </a:rPr>
                  <a:t>dimero</a:t>
                </a:r>
              </a:p>
              <a:p>
                <a:pPr eaLnBrk="1" hangingPunct="1">
                  <a:spcBef>
                    <a:spcPct val="0"/>
                  </a:spcBef>
                  <a:buFontTx/>
                  <a:buNone/>
                </a:pPr>
                <a:r>
                  <a:rPr lang="it-IT" altLang="it-IT" sz="1600">
                    <a:latin typeface="Comic Sans MS" pitchFamily="66" charset="0"/>
                  </a:rPr>
                  <a:t>timina</a:t>
                </a:r>
              </a:p>
            </p:txBody>
          </p:sp>
          <p:sp>
            <p:nvSpPr>
              <p:cNvPr id="5130" name="Text Box 9"/>
              <p:cNvSpPr txBox="1">
                <a:spLocks noChangeArrowheads="1"/>
              </p:cNvSpPr>
              <p:nvPr/>
            </p:nvSpPr>
            <p:spPr bwMode="auto">
              <a:xfrm>
                <a:off x="2822" y="2034"/>
                <a:ext cx="372" cy="212"/>
              </a:xfrm>
              <a:prstGeom prst="rect">
                <a:avLst/>
              </a:prstGeom>
              <a:solidFill>
                <a:srgbClr val="FFF3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600">
                    <a:latin typeface="Comic Sans MS" pitchFamily="66" charset="0"/>
                  </a:rPr>
                  <a:t>nodo</a:t>
                </a:r>
              </a:p>
            </p:txBody>
          </p:sp>
        </p:grpSp>
        <p:sp>
          <p:nvSpPr>
            <p:cNvPr id="5126" name="Text Box 12"/>
            <p:cNvSpPr txBox="1">
              <a:spLocks noChangeArrowheads="1"/>
            </p:cNvSpPr>
            <p:nvPr/>
          </p:nvSpPr>
          <p:spPr bwMode="auto">
            <a:xfrm>
              <a:off x="2874" y="1632"/>
              <a:ext cx="2524"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b="1">
                  <a:latin typeface="Comic Sans MS" pitchFamily="66" charset="0"/>
                </a:rPr>
                <a:t>Effetto raggi UV</a:t>
              </a:r>
              <a:r>
                <a:rPr lang="it-IT" altLang="it-IT" sz="1800">
                  <a:latin typeface="Comic Sans MS" pitchFamily="66" charset="0"/>
                </a:rPr>
                <a:t>: 2 basi timina successive si legano tra loro </a:t>
              </a:r>
              <a:r>
                <a:rPr lang="it-IT" altLang="it-IT" sz="1800">
                  <a:latin typeface="Comic Sans MS" pitchFamily="66" charset="0"/>
                  <a:sym typeface="Wingdings" pitchFamily="2" charset="2"/>
                </a:rPr>
                <a:t> errori in lettura di quel tratto </a:t>
              </a:r>
            </a:p>
            <a:p>
              <a:pPr eaLnBrk="1" hangingPunct="1">
                <a:spcBef>
                  <a:spcPct val="0"/>
                </a:spcBef>
                <a:buFontTx/>
                <a:buNone/>
              </a:pPr>
              <a:r>
                <a:rPr lang="it-IT" altLang="it-IT" sz="1800">
                  <a:latin typeface="Comic Sans MS" pitchFamily="66" charset="0"/>
                  <a:sym typeface="Wingdings" pitchFamily="2" charset="2"/>
                </a:rPr>
                <a:t>di DNA, comparsa di melanomi, se non corretto dagli enzimi che controllano il DNA</a:t>
              </a:r>
              <a:endParaRPr lang="it-IT" altLang="it-IT" sz="1800">
                <a:latin typeface="Comic Sans MS" pitchFamily="66" charset="0"/>
              </a:endParaRPr>
            </a:p>
          </p:txBody>
        </p:sp>
      </p:grpSp>
      <p:sp>
        <p:nvSpPr>
          <p:cNvPr id="5124" name="Rettangolo 1"/>
          <p:cNvSpPr>
            <a:spLocks noChangeArrowheads="1"/>
          </p:cNvSpPr>
          <p:nvPr/>
        </p:nvSpPr>
        <p:spPr bwMode="auto">
          <a:xfrm>
            <a:off x="587375" y="231775"/>
            <a:ext cx="7800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FF0000"/>
                </a:solidFill>
                <a:latin typeface="Arial" pitchFamily="34" charset="0"/>
                <a:cs typeface="Arial" pitchFamily="34" charset="0"/>
              </a:rPr>
              <a:t>2. esposizione delle cellule ad agenti fisici o chimici </a:t>
            </a:r>
            <a:endParaRPr lang="it-IT" altLang="it-IT" sz="2400">
              <a:solidFill>
                <a:srgbClr val="FF0000"/>
              </a:solidFill>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609600" y="188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it-IT" sz="3200" b="1" dirty="0">
                <a:solidFill>
                  <a:srgbClr val="000000"/>
                </a:solidFill>
                <a:latin typeface="+mj-lt"/>
              </a:rPr>
              <a:t>CRI-DU-CHAT </a:t>
            </a:r>
            <a:br>
              <a:rPr lang="it-IT" sz="3200" b="1" dirty="0">
                <a:solidFill>
                  <a:srgbClr val="000000"/>
                </a:solidFill>
                <a:latin typeface="+mj-lt"/>
              </a:rPr>
            </a:br>
            <a:r>
              <a:rPr lang="it-IT" sz="3200" b="1" dirty="0">
                <a:solidFill>
                  <a:srgbClr val="000000"/>
                </a:solidFill>
                <a:latin typeface="+mj-lt"/>
              </a:rPr>
              <a:t>CARIOTIPO</a:t>
            </a:r>
          </a:p>
        </p:txBody>
      </p:sp>
      <p:pic>
        <p:nvPicPr>
          <p:cNvPr id="43011" name="Picture 4" descr="ccs-karyotype4"/>
          <p:cNvPicPr>
            <a:picLocks noChangeAspect="1" noChangeArrowheads="1"/>
          </p:cNvPicPr>
          <p:nvPr/>
        </p:nvPicPr>
        <p:blipFill>
          <a:blip r:embed="rId3">
            <a:lum bright="16000" contrast="78000"/>
            <a:extLst>
              <a:ext uri="{28A0092B-C50C-407E-A947-70E740481C1C}">
                <a14:useLocalDpi xmlns:a14="http://schemas.microsoft.com/office/drawing/2010/main" val="0"/>
              </a:ext>
            </a:extLst>
          </a:blip>
          <a:srcRect/>
          <a:stretch>
            <a:fillRect/>
          </a:stretch>
        </p:blipFill>
        <p:spPr bwMode="auto">
          <a:xfrm>
            <a:off x="323850" y="1676400"/>
            <a:ext cx="57912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026" descr="F:\ART\CH17\F17-0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950" y="1966913"/>
            <a:ext cx="281305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5521325" cy="5702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035" name="Text Box 3"/>
          <p:cNvSpPr txBox="1">
            <a:spLocks noChangeArrowheads="1"/>
          </p:cNvSpPr>
          <p:nvPr/>
        </p:nvSpPr>
        <p:spPr bwMode="auto">
          <a:xfrm>
            <a:off x="3492500" y="3573463"/>
            <a:ext cx="5032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it-IT" altLang="it-IT" sz="1400" b="1">
                <a:solidFill>
                  <a:srgbClr val="FF0000"/>
                </a:solidFill>
                <a:latin typeface="Symbol" pitchFamily="18" charset="2"/>
              </a:rPr>
              <a:t>  D</a:t>
            </a:r>
          </a:p>
        </p:txBody>
      </p:sp>
      <p:sp>
        <p:nvSpPr>
          <p:cNvPr id="44036" name="Rettangolo 1"/>
          <p:cNvSpPr>
            <a:spLocks noChangeArrowheads="1"/>
          </p:cNvSpPr>
          <p:nvPr/>
        </p:nvSpPr>
        <p:spPr bwMode="auto">
          <a:xfrm>
            <a:off x="34925" y="161925"/>
            <a:ext cx="86502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800" b="1">
                <a:solidFill>
                  <a:srgbClr val="C00000"/>
                </a:solidFill>
              </a:rPr>
              <a:t>Mutazioni per delezione sul crom. 15:</a:t>
            </a:r>
          </a:p>
          <a:p>
            <a:pPr algn="ctr" eaLnBrk="1" hangingPunct="1">
              <a:spcBef>
                <a:spcPct val="0"/>
              </a:spcBef>
              <a:buFontTx/>
              <a:buNone/>
            </a:pPr>
            <a:r>
              <a:rPr lang="it-IT" altLang="it-IT" sz="2800" b="1">
                <a:solidFill>
                  <a:srgbClr val="C00000"/>
                </a:solidFill>
              </a:rPr>
              <a:t>Sindrome di Prader-Willi e Sindrome di Angelman</a:t>
            </a:r>
            <a:endParaRPr lang="it-IT" altLang="it-IT" sz="2800" b="1">
              <a:solidFill>
                <a:srgbClr val="C00000"/>
              </a:solidFill>
              <a:latin typeface="Comic Sans MS" pitchFamily="66" charset="0"/>
            </a:endParaRPr>
          </a:p>
        </p:txBody>
      </p:sp>
      <p:pic>
        <p:nvPicPr>
          <p:cNvPr id="44037" name="Picture 8" descr="PW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1844675"/>
            <a:ext cx="2976562"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Grp="1" noChangeAspect="1" noChangeArrowheads="1"/>
          </p:cNvPicPr>
          <p:nvPr/>
        </p:nvPicPr>
        <p:blipFill>
          <a:blip r:embed="rId2" cstate="print"/>
          <a:srcRect/>
          <a:stretch>
            <a:fillRect/>
          </a:stretch>
        </p:blipFill>
        <p:spPr bwMode="auto">
          <a:xfrm>
            <a:off x="1571604" y="1875643"/>
            <a:ext cx="6000792" cy="4289661"/>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olo 1"/>
          <p:cNvSpPr>
            <a:spLocks noGrp="1"/>
          </p:cNvSpPr>
          <p:nvPr/>
        </p:nvSpPr>
        <p:spPr bwMode="auto">
          <a:xfrm>
            <a:off x="838200" y="188640"/>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normAutofit/>
          </a:bodyPr>
          <a:lst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a:lstStyle>
          <a:p>
            <a:pPr algn="ctr" fontAlgn="auto">
              <a:spcAft>
                <a:spcPts val="0"/>
              </a:spcAft>
              <a:defRPr/>
            </a:pPr>
            <a:r>
              <a:rPr lang="it-IT" sz="2800" b="1" dirty="0" smtClean="0">
                <a:effectLst>
                  <a:outerShdw blurRad="38100" dist="38100" dir="2700000" algn="tl">
                    <a:srgbClr val="000000">
                      <a:alpha val="43137"/>
                    </a:srgbClr>
                  </a:outerShdw>
                </a:effectLst>
                <a:latin typeface="Century Gothic" pitchFamily="34" charset="0"/>
              </a:rPr>
              <a:t>LA GENETICA DELLE MALATTIE </a:t>
            </a:r>
            <a:r>
              <a:rPr lang="it-IT" sz="2800" b="1" dirty="0" err="1" smtClean="0">
                <a:effectLst>
                  <a:outerShdw blurRad="38100" dist="38100" dir="2700000" algn="tl">
                    <a:srgbClr val="000000">
                      <a:alpha val="43137"/>
                    </a:srgbClr>
                  </a:outerShdw>
                </a:effectLst>
                <a:latin typeface="Century Gothic" pitchFamily="34" charset="0"/>
              </a:rPr>
              <a:t>DI</a:t>
            </a:r>
            <a:r>
              <a:rPr lang="it-IT"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entury Gothic" pitchFamily="34" charset="0"/>
              </a:rPr>
              <a:t/>
            </a:r>
            <a:br>
              <a:rPr lang="it-IT" sz="2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entury Gothic" pitchFamily="34" charset="0"/>
              </a:rPr>
            </a:br>
            <a:r>
              <a:rPr lang="it-IT" sz="28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entury Gothic" pitchFamily="34" charset="0"/>
              </a:rPr>
              <a:t>PRADER-WILLI </a:t>
            </a:r>
            <a:r>
              <a:rPr lang="it-IT" sz="2800" b="1" dirty="0" smtClean="0">
                <a:effectLst>
                  <a:outerShdw blurRad="38100" dist="38100" dir="2700000" algn="tl">
                    <a:srgbClr val="000000">
                      <a:alpha val="43137"/>
                    </a:srgbClr>
                  </a:outerShdw>
                </a:effectLst>
                <a:latin typeface="Century Gothic" pitchFamily="34" charset="0"/>
              </a:rPr>
              <a:t>E </a:t>
            </a:r>
            <a:r>
              <a:rPr lang="it-IT" sz="2800" b="1" dirty="0" err="1" smtClean="0">
                <a:effectLst>
                  <a:outerShdw blurRad="38100" dist="38100" dir="2700000" algn="tl">
                    <a:srgbClr val="000000">
                      <a:alpha val="43137"/>
                    </a:srgbClr>
                  </a:outerShdw>
                </a:effectLst>
                <a:latin typeface="Century Gothic" pitchFamily="34" charset="0"/>
              </a:rPr>
              <a:t>DI</a:t>
            </a:r>
            <a:r>
              <a:rPr lang="it-IT" sz="2800" b="1" dirty="0" smtClean="0">
                <a:effectLst>
                  <a:outerShdw blurRad="38100" dist="38100" dir="2700000" algn="tl">
                    <a:srgbClr val="000000">
                      <a:alpha val="43137"/>
                    </a:srgbClr>
                  </a:outerShdw>
                </a:effectLst>
                <a:latin typeface="Century Gothic" pitchFamily="34" charset="0"/>
              </a:rPr>
              <a:t> </a:t>
            </a:r>
            <a:r>
              <a:rPr lang="it-IT" sz="28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entury Gothic" pitchFamily="34" charset="0"/>
              </a:rPr>
              <a:t>ANGELMAN</a:t>
            </a:r>
            <a:endParaRPr lang="it-IT" sz="2800" b="1" i="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Century Gothic"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win\Desktop\Slide20202.jpg"/>
          <p:cNvPicPr>
            <a:picLocks noChangeAspect="1" noChangeArrowheads="1"/>
          </p:cNvPicPr>
          <p:nvPr/>
        </p:nvPicPr>
        <p:blipFill>
          <a:blip r:embed="rId2">
            <a:extLst>
              <a:ext uri="{28A0092B-C50C-407E-A947-70E740481C1C}">
                <a14:useLocalDpi xmlns:a14="http://schemas.microsoft.com/office/drawing/2010/main" val="0"/>
              </a:ext>
            </a:extLst>
          </a:blip>
          <a:srcRect l="8653" t="3365" r="55289" b="2403"/>
          <a:stretch>
            <a:fillRect/>
          </a:stretch>
        </p:blipFill>
        <p:spPr bwMode="auto">
          <a:xfrm>
            <a:off x="4786313" y="142875"/>
            <a:ext cx="192881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C:\Users\win\Desktop\Slide20202.jpg"/>
          <p:cNvPicPr>
            <a:picLocks noChangeAspect="1" noChangeArrowheads="1"/>
          </p:cNvPicPr>
          <p:nvPr/>
        </p:nvPicPr>
        <p:blipFill>
          <a:blip r:embed="rId2">
            <a:extLst>
              <a:ext uri="{28A0092B-C50C-407E-A947-70E740481C1C}">
                <a14:useLocalDpi xmlns:a14="http://schemas.microsoft.com/office/drawing/2010/main" val="0"/>
              </a:ext>
            </a:extLst>
          </a:blip>
          <a:srcRect l="54286" t="2499" r="9285" b="2499"/>
          <a:stretch>
            <a:fillRect/>
          </a:stretch>
        </p:blipFill>
        <p:spPr bwMode="auto">
          <a:xfrm>
            <a:off x="2286000" y="142875"/>
            <a:ext cx="1928813"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C:\Users\win\Desktop\smile008.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25" y="2830513"/>
            <a:ext cx="102393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C:\Users\win\Desktop\smile_frow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2832100"/>
            <a:ext cx="10239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CasellaDiTesto 9"/>
          <p:cNvSpPr txBox="1">
            <a:spLocks noChangeArrowheads="1"/>
          </p:cNvSpPr>
          <p:nvPr/>
        </p:nvSpPr>
        <p:spPr bwMode="auto">
          <a:xfrm>
            <a:off x="66675" y="4859338"/>
            <a:ext cx="40592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SzPct val="80000"/>
            </a:pPr>
            <a:r>
              <a:rPr lang="it-IT" altLang="it-IT" sz="2000" b="1">
                <a:latin typeface="Century Gothic" pitchFamily="34" charset="0"/>
              </a:rPr>
              <a:t>microbrachicefalia</a:t>
            </a:r>
          </a:p>
          <a:p>
            <a:pPr eaLnBrk="1" hangingPunct="1">
              <a:spcBef>
                <a:spcPct val="0"/>
              </a:spcBef>
              <a:buSzPct val="80000"/>
            </a:pPr>
            <a:r>
              <a:rPr lang="it-IT" altLang="it-IT" sz="2000" b="1">
                <a:latin typeface="Century Gothic" pitchFamily="34" charset="0"/>
              </a:rPr>
              <a:t>lingua protusa all’esterno</a:t>
            </a:r>
          </a:p>
          <a:p>
            <a:pPr eaLnBrk="1" hangingPunct="1">
              <a:spcBef>
                <a:spcPct val="0"/>
              </a:spcBef>
              <a:buSzPct val="80000"/>
            </a:pPr>
            <a:r>
              <a:rPr lang="it-IT" altLang="it-IT" sz="2000" b="1">
                <a:latin typeface="Century Gothic" pitchFamily="34" charset="0"/>
              </a:rPr>
              <a:t>spazio tra i denti</a:t>
            </a:r>
          </a:p>
          <a:p>
            <a:pPr eaLnBrk="1" hangingPunct="1">
              <a:spcBef>
                <a:spcPct val="0"/>
              </a:spcBef>
              <a:buSzPct val="80000"/>
            </a:pPr>
            <a:r>
              <a:rPr lang="it-IT" altLang="it-IT" sz="2000" b="1">
                <a:latin typeface="Century Gothic" pitchFamily="34" charset="0"/>
              </a:rPr>
              <a:t>ritardo mentale grave</a:t>
            </a:r>
          </a:p>
          <a:p>
            <a:pPr eaLnBrk="1" hangingPunct="1">
              <a:spcBef>
                <a:spcPct val="0"/>
              </a:spcBef>
              <a:buSzPct val="80000"/>
            </a:pPr>
            <a:r>
              <a:rPr lang="it-IT" altLang="it-IT" sz="2000" b="1">
                <a:latin typeface="Century Gothic" pitchFamily="34" charset="0"/>
              </a:rPr>
              <a:t>riso ingiustificato</a:t>
            </a:r>
          </a:p>
          <a:p>
            <a:pPr eaLnBrk="1" hangingPunct="1">
              <a:spcBef>
                <a:spcPct val="0"/>
              </a:spcBef>
              <a:buSzPct val="80000"/>
            </a:pPr>
            <a:r>
              <a:rPr lang="it-IT" altLang="it-IT" sz="2000" b="1">
                <a:latin typeface="Century Gothic" pitchFamily="34" charset="0"/>
              </a:rPr>
              <a:t>epilessia </a:t>
            </a:r>
          </a:p>
        </p:txBody>
      </p:sp>
      <p:sp>
        <p:nvSpPr>
          <p:cNvPr id="46087" name="CasellaDiTesto 11"/>
          <p:cNvSpPr txBox="1">
            <a:spLocks noChangeArrowheads="1"/>
          </p:cNvSpPr>
          <p:nvPr/>
        </p:nvSpPr>
        <p:spPr bwMode="auto">
          <a:xfrm>
            <a:off x="3249613" y="4397375"/>
            <a:ext cx="2501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7030A0"/>
                </a:solidFill>
                <a:latin typeface="Century Gothic" pitchFamily="34" charset="0"/>
              </a:rPr>
              <a:t>Aspetti clinici:</a:t>
            </a:r>
          </a:p>
        </p:txBody>
      </p:sp>
      <p:sp>
        <p:nvSpPr>
          <p:cNvPr id="46088" name="CasellaDiTesto 12"/>
          <p:cNvSpPr txBox="1">
            <a:spLocks noChangeArrowheads="1"/>
          </p:cNvSpPr>
          <p:nvPr/>
        </p:nvSpPr>
        <p:spPr bwMode="auto">
          <a:xfrm>
            <a:off x="5105400" y="4919663"/>
            <a:ext cx="38893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r>
              <a:rPr lang="it-IT" altLang="it-IT" sz="2000" b="1">
                <a:latin typeface="Century Gothic" pitchFamily="34" charset="0"/>
              </a:rPr>
              <a:t>mani e piedi piccoli</a:t>
            </a:r>
          </a:p>
          <a:p>
            <a:pPr eaLnBrk="1" hangingPunct="1">
              <a:spcBef>
                <a:spcPct val="0"/>
              </a:spcBef>
            </a:pPr>
            <a:r>
              <a:rPr lang="it-IT" altLang="it-IT" sz="2000" b="1">
                <a:latin typeface="Century Gothic" pitchFamily="34" charset="0"/>
              </a:rPr>
              <a:t>ipogonadismo</a:t>
            </a:r>
          </a:p>
          <a:p>
            <a:pPr eaLnBrk="1" hangingPunct="1">
              <a:spcBef>
                <a:spcPct val="0"/>
              </a:spcBef>
            </a:pPr>
            <a:r>
              <a:rPr lang="it-IT" altLang="it-IT" sz="2000" b="1">
                <a:latin typeface="Century Gothic" pitchFamily="34" charset="0"/>
              </a:rPr>
              <a:t>obesità</a:t>
            </a:r>
          </a:p>
          <a:p>
            <a:pPr eaLnBrk="1" hangingPunct="1">
              <a:spcBef>
                <a:spcPct val="0"/>
              </a:spcBef>
            </a:pPr>
            <a:r>
              <a:rPr lang="it-IT" altLang="it-IT" sz="2000" b="1">
                <a:latin typeface="Century Gothic" pitchFamily="34" charset="0"/>
              </a:rPr>
              <a:t>ritardo mentale medio</a:t>
            </a:r>
          </a:p>
          <a:p>
            <a:pPr eaLnBrk="1" hangingPunct="1">
              <a:spcBef>
                <a:spcPct val="0"/>
              </a:spcBef>
            </a:pPr>
            <a:r>
              <a:rPr lang="it-IT" altLang="it-IT" sz="2000" b="1">
                <a:latin typeface="Century Gothic" pitchFamily="34" charset="0"/>
              </a:rPr>
              <a:t>facies caratteristica</a:t>
            </a:r>
          </a:p>
          <a:p>
            <a:pPr eaLnBrk="1" hangingPunct="1">
              <a:spcBef>
                <a:spcPct val="0"/>
              </a:spcBef>
            </a:pPr>
            <a:r>
              <a:rPr lang="it-IT" altLang="it-IT" sz="2000" b="1">
                <a:latin typeface="Century Gothic" pitchFamily="34" charset="0"/>
              </a:rPr>
              <a:t>problemi comportamentali</a:t>
            </a:r>
          </a:p>
        </p:txBody>
      </p:sp>
      <p:sp>
        <p:nvSpPr>
          <p:cNvPr id="46089" name="CasellaDiTesto 13"/>
          <p:cNvSpPr txBox="1">
            <a:spLocks noChangeArrowheads="1"/>
          </p:cNvSpPr>
          <p:nvPr/>
        </p:nvSpPr>
        <p:spPr bwMode="auto">
          <a:xfrm>
            <a:off x="6731000" y="3935413"/>
            <a:ext cx="2249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C00000"/>
                </a:solidFill>
                <a:latin typeface="Century Gothic" pitchFamily="34" charset="0"/>
              </a:rPr>
              <a:t>Prader Willi</a:t>
            </a:r>
          </a:p>
        </p:txBody>
      </p:sp>
      <p:sp>
        <p:nvSpPr>
          <p:cNvPr id="46090" name="CasellaDiTesto 15"/>
          <p:cNvSpPr txBox="1">
            <a:spLocks noChangeArrowheads="1"/>
          </p:cNvSpPr>
          <p:nvPr/>
        </p:nvSpPr>
        <p:spPr bwMode="auto">
          <a:xfrm>
            <a:off x="49213" y="3935413"/>
            <a:ext cx="2249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00B0F0"/>
                </a:solidFill>
                <a:latin typeface="Century Gothic" pitchFamily="34" charset="0"/>
              </a:rPr>
              <a:t>Angelman</a:t>
            </a:r>
          </a:p>
        </p:txBody>
      </p:sp>
      <p:sp>
        <p:nvSpPr>
          <p:cNvPr id="46091" name="Rettangolo 1"/>
          <p:cNvSpPr>
            <a:spLocks noChangeArrowheads="1"/>
          </p:cNvSpPr>
          <p:nvPr/>
        </p:nvSpPr>
        <p:spPr bwMode="auto">
          <a:xfrm>
            <a:off x="6729413" y="0"/>
            <a:ext cx="2251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Comic Sans MS" pitchFamily="66" charset="0"/>
              </a:rPr>
              <a:t>Nella PWS il gene materno è silenziato perché sotto imprinting, mentre quello paterno è deleto.</a:t>
            </a:r>
          </a:p>
        </p:txBody>
      </p:sp>
      <p:sp>
        <p:nvSpPr>
          <p:cNvPr id="46092" name="Rettangolo 2"/>
          <p:cNvSpPr>
            <a:spLocks noChangeArrowheads="1"/>
          </p:cNvSpPr>
          <p:nvPr/>
        </p:nvSpPr>
        <p:spPr bwMode="auto">
          <a:xfrm>
            <a:off x="34925" y="0"/>
            <a:ext cx="2216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800">
                <a:latin typeface="Comic Sans MS" pitchFamily="66" charset="0"/>
              </a:rPr>
              <a:t>In circa il 70% dei casi l’anomalia consiste in una delezione de novo, indicata con 15q11-q13, del cromosoma materno. </a:t>
            </a:r>
          </a:p>
        </p:txBody>
      </p:sp>
    </p:spTree>
  </p:cSld>
  <p:clrMapOvr>
    <a:masterClrMapping/>
  </p:clrMapOvr>
  <p:transition spd="med">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4521200" y="1628775"/>
            <a:ext cx="4227513" cy="42386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7" descr="phopa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84213" y="1557338"/>
            <a:ext cx="3330575" cy="4530725"/>
          </a:xfrm>
          <a:noFill/>
          <a:extLst>
            <a:ext uri="{909E8E84-426E-40DD-AFC4-6F175D3DCCD1}">
              <a14:hiddenFill xmlns:a14="http://schemas.microsoft.com/office/drawing/2010/main">
                <a:solidFill>
                  <a:srgbClr val="FFFFFF"/>
                </a:solidFill>
              </a14:hiddenFill>
            </a:ext>
          </a:extLst>
        </p:spPr>
      </p:pic>
      <p:sp>
        <p:nvSpPr>
          <p:cNvPr id="47108" name="CasellaDiTesto 6"/>
          <p:cNvSpPr txBox="1">
            <a:spLocks noChangeArrowheads="1"/>
          </p:cNvSpPr>
          <p:nvPr/>
        </p:nvSpPr>
        <p:spPr bwMode="auto">
          <a:xfrm>
            <a:off x="5867400" y="765175"/>
            <a:ext cx="2249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C00000"/>
                </a:solidFill>
                <a:latin typeface="Century Gothic" pitchFamily="34" charset="0"/>
              </a:rPr>
              <a:t>Prader Willi</a:t>
            </a:r>
          </a:p>
        </p:txBody>
      </p:sp>
      <p:sp>
        <p:nvSpPr>
          <p:cNvPr id="47109" name="CasellaDiTesto 7"/>
          <p:cNvSpPr txBox="1">
            <a:spLocks noChangeArrowheads="1"/>
          </p:cNvSpPr>
          <p:nvPr/>
        </p:nvSpPr>
        <p:spPr bwMode="auto">
          <a:xfrm>
            <a:off x="1092200" y="765175"/>
            <a:ext cx="2249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00B0F0"/>
                </a:solidFill>
                <a:latin typeface="Century Gothic" pitchFamily="34" charset="0"/>
              </a:rPr>
              <a:t>Angelman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txBox="1">
            <a:spLocks noChangeArrowheads="1"/>
          </p:cNvSpPr>
          <p:nvPr/>
        </p:nvSpPr>
        <p:spPr bwMode="auto">
          <a:xfrm>
            <a:off x="684213" y="44450"/>
            <a:ext cx="73914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000" b="1">
                <a:solidFill>
                  <a:srgbClr val="0000FF"/>
                </a:solidFill>
              </a:rPr>
              <a:t>Malattie legate a Traslocazioni</a:t>
            </a:r>
          </a:p>
        </p:txBody>
      </p:sp>
      <p:sp>
        <p:nvSpPr>
          <p:cNvPr id="50179" name="Rectangle 3"/>
          <p:cNvSpPr txBox="1">
            <a:spLocks noChangeArrowheads="1"/>
          </p:cNvSpPr>
          <p:nvPr/>
        </p:nvSpPr>
        <p:spPr bwMode="auto">
          <a:xfrm>
            <a:off x="395288" y="908050"/>
            <a:ext cx="84978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 typeface="Wingdings" pitchFamily="2" charset="2"/>
              <a:buNone/>
              <a:defRPr/>
            </a:pPr>
            <a:r>
              <a:rPr lang="it-IT" altLang="it-IT" dirty="0" smtClean="0"/>
              <a:t>     Esempi di patologie legate a traslocazione cromosomica sono:</a:t>
            </a:r>
          </a:p>
          <a:p>
            <a:pPr marL="0" indent="0">
              <a:buFontTx/>
              <a:buNone/>
              <a:defRPr/>
            </a:pPr>
            <a:endParaRPr lang="it-IT" altLang="it-IT" dirty="0" smtClean="0"/>
          </a:p>
        </p:txBody>
      </p:sp>
      <p:sp>
        <p:nvSpPr>
          <p:cNvPr id="48132" name="Rectangle 3"/>
          <p:cNvSpPr txBox="1">
            <a:spLocks noChangeArrowheads="1"/>
          </p:cNvSpPr>
          <p:nvPr/>
        </p:nvSpPr>
        <p:spPr bwMode="auto">
          <a:xfrm>
            <a:off x="127000" y="2133600"/>
            <a:ext cx="87661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90000"/>
              </a:lnSpc>
              <a:buFont typeface="Wingdings" pitchFamily="2" charset="2"/>
              <a:buNone/>
            </a:pPr>
            <a:r>
              <a:rPr lang="it-IT" altLang="it-IT" sz="2000" b="1"/>
              <a:t> LINFOMA di BURKITT </a:t>
            </a:r>
            <a:r>
              <a:rPr lang="it-IT" altLang="it-IT" sz="2000"/>
              <a:t>(t 8;14);</a:t>
            </a:r>
            <a:endParaRPr lang="it-IT" altLang="it-IT" sz="2000" b="1"/>
          </a:p>
          <a:p>
            <a:pPr>
              <a:lnSpc>
                <a:spcPct val="90000"/>
              </a:lnSpc>
              <a:buFont typeface="Wingdings" pitchFamily="2" charset="2"/>
              <a:buNone/>
            </a:pPr>
            <a:r>
              <a:rPr lang="it-IT" altLang="it-IT" sz="2000"/>
              <a:t>1) Spostamento del </a:t>
            </a:r>
            <a:r>
              <a:rPr lang="it-IT" altLang="it-IT" sz="2000" b="1" i="1"/>
              <a:t>proto-oncogene c-Myc</a:t>
            </a:r>
            <a:r>
              <a:rPr lang="it-IT" altLang="it-IT" sz="2000"/>
              <a:t> dal cromosoma 8 al 14;</a:t>
            </a:r>
          </a:p>
          <a:p>
            <a:pPr>
              <a:lnSpc>
                <a:spcPct val="90000"/>
              </a:lnSpc>
              <a:buFont typeface="Wingdings" pitchFamily="2" charset="2"/>
              <a:buNone/>
            </a:pPr>
            <a:r>
              <a:rPr lang="it-IT" altLang="it-IT" sz="2000"/>
              <a:t>2) Traslocazione di c-Myc nel locus della catena pesante delle immunoglobuline (IgH) sul cromosoma 14         CONSEGUENZE    </a:t>
            </a:r>
            <a:r>
              <a:rPr lang="it-IT" altLang="it-IT" sz="2000" u="sng"/>
              <a:t>Iperproduzione della proteina Myc</a:t>
            </a:r>
            <a:r>
              <a:rPr lang="it-IT" altLang="it-IT" sz="2000"/>
              <a:t>, che causa la trasformazione neoplastica.</a:t>
            </a:r>
          </a:p>
          <a:p>
            <a:pPr>
              <a:lnSpc>
                <a:spcPct val="90000"/>
              </a:lnSpc>
              <a:buFontTx/>
              <a:buNone/>
            </a:pPr>
            <a:endParaRPr lang="it-IT" altLang="it-IT" sz="2000"/>
          </a:p>
          <a:p>
            <a:pPr>
              <a:lnSpc>
                <a:spcPct val="90000"/>
              </a:lnSpc>
              <a:buFontTx/>
              <a:buNone/>
            </a:pPr>
            <a:r>
              <a:rPr lang="it-IT" altLang="it-IT" sz="2000" b="1"/>
              <a:t>LEUCEMIA MIELOIDE CRONICA </a:t>
            </a:r>
            <a:r>
              <a:rPr lang="it-IT" altLang="it-IT" sz="2000"/>
              <a:t>(t 9;22)</a:t>
            </a:r>
          </a:p>
          <a:p>
            <a:pPr>
              <a:lnSpc>
                <a:spcPct val="90000"/>
              </a:lnSpc>
              <a:buFontTx/>
              <a:buNone/>
            </a:pPr>
            <a:r>
              <a:rPr lang="it-IT" altLang="it-IT" sz="2000"/>
              <a:t>1) Traslocazione reciproca tra i cromosomi 9 e 22, con formazione del cosiddetto cromosoma Philadelphia (Ph), </a:t>
            </a:r>
          </a:p>
          <a:p>
            <a:pPr>
              <a:lnSpc>
                <a:spcPct val="90000"/>
              </a:lnSpc>
              <a:buFontTx/>
              <a:buNone/>
            </a:pPr>
            <a:r>
              <a:rPr lang="it-IT" altLang="it-IT" sz="2000"/>
              <a:t>2)  Sul cromosoma 22 si viene a creare un gene di fusione BCR-ABL che codifica per una proteina (tirosin-chinasi) che rende "immortali" i blasti ed è quindi importante sia nella patogenesi della CML sia nella sua espressione clinica.</a:t>
            </a:r>
          </a:p>
          <a:p>
            <a:pPr>
              <a:lnSpc>
                <a:spcPct val="90000"/>
              </a:lnSpc>
              <a:buFont typeface="Wingdings" pitchFamily="2" charset="2"/>
              <a:buNone/>
            </a:pPr>
            <a:endParaRPr lang="it-IT" altLang="it-IT" sz="20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0"/>
            <a:ext cx="8893175" cy="30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buFont typeface="Wingdings" pitchFamily="2" charset="2"/>
              <a:buNone/>
              <a:defRPr/>
            </a:pPr>
            <a:r>
              <a:rPr lang="it-IT" altLang="it-IT" b="1" kern="0" dirty="0" smtClean="0"/>
              <a:t>                   LINFOMA di BURKITT</a:t>
            </a:r>
          </a:p>
          <a:p>
            <a:pPr>
              <a:lnSpc>
                <a:spcPct val="90000"/>
              </a:lnSpc>
              <a:buFont typeface="Wingdings" pitchFamily="2" charset="2"/>
              <a:buNone/>
              <a:defRPr/>
            </a:pPr>
            <a:r>
              <a:rPr lang="it-IT" altLang="it-IT" kern="0" dirty="0" smtClean="0"/>
              <a:t>1) Spostamento del </a:t>
            </a:r>
            <a:r>
              <a:rPr lang="it-IT" altLang="it-IT" b="1" i="1" kern="0" dirty="0" smtClean="0"/>
              <a:t>proto-oncogene c-</a:t>
            </a:r>
            <a:r>
              <a:rPr lang="it-IT" altLang="it-IT" b="1" i="1" kern="0" dirty="0" err="1" smtClean="0"/>
              <a:t>Myc</a:t>
            </a:r>
            <a:r>
              <a:rPr lang="it-IT" altLang="it-IT" kern="0" dirty="0" smtClean="0"/>
              <a:t> dal cromosoma 8 al cromosoma 14;</a:t>
            </a:r>
          </a:p>
          <a:p>
            <a:pPr>
              <a:lnSpc>
                <a:spcPct val="90000"/>
              </a:lnSpc>
              <a:buFont typeface="Wingdings" pitchFamily="2" charset="2"/>
              <a:buNone/>
              <a:defRPr/>
            </a:pPr>
            <a:r>
              <a:rPr lang="it-IT" altLang="it-IT" kern="0" dirty="0" smtClean="0"/>
              <a:t>2) Traslocazione di c-</a:t>
            </a:r>
            <a:r>
              <a:rPr lang="it-IT" altLang="it-IT" kern="0" dirty="0" err="1" smtClean="0"/>
              <a:t>Myc</a:t>
            </a:r>
            <a:r>
              <a:rPr lang="it-IT" altLang="it-IT" kern="0" dirty="0" smtClean="0"/>
              <a:t> nel locus della catena pesante delle immunoglobuline (</a:t>
            </a:r>
            <a:r>
              <a:rPr lang="it-IT" altLang="it-IT" kern="0" dirty="0" err="1" smtClean="0"/>
              <a:t>IgH</a:t>
            </a:r>
            <a:r>
              <a:rPr lang="it-IT" altLang="it-IT" kern="0" dirty="0" smtClean="0"/>
              <a:t>) sul cromosoma 14;</a:t>
            </a:r>
          </a:p>
          <a:p>
            <a:pPr>
              <a:lnSpc>
                <a:spcPct val="90000"/>
              </a:lnSpc>
              <a:buFont typeface="Wingdings" pitchFamily="2" charset="2"/>
              <a:buNone/>
              <a:defRPr/>
            </a:pPr>
            <a:r>
              <a:rPr lang="it-IT" altLang="it-IT" kern="0" dirty="0" smtClean="0"/>
              <a:t>                       </a:t>
            </a:r>
            <a:endParaRPr lang="it-IT" altLang="it-IT" kern="0" dirty="0"/>
          </a:p>
        </p:txBody>
      </p:sp>
      <p:pic>
        <p:nvPicPr>
          <p:cNvPr id="49155" name="Picture 2" descr="http://images.slideplayer.us/2/945682/slides/slide_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068638"/>
            <a:ext cx="4919662"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burkit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275" y="36513"/>
            <a:ext cx="59467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7" descr="Burkit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113"/>
            <a:ext cx="308927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8"/>
          <p:cNvSpPr txBox="1">
            <a:spLocks noChangeArrowheads="1"/>
          </p:cNvSpPr>
          <p:nvPr/>
        </p:nvSpPr>
        <p:spPr bwMode="auto">
          <a:xfrm>
            <a:off x="539750" y="4437063"/>
            <a:ext cx="38877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2000">
                <a:latin typeface="Comic Sans MS" pitchFamily="66" charset="0"/>
              </a:rPr>
              <a:t>Individui affetti da </a:t>
            </a:r>
          </a:p>
          <a:p>
            <a:pPr eaLnBrk="1" hangingPunct="1">
              <a:spcBef>
                <a:spcPct val="50000"/>
              </a:spcBef>
              <a:buFontTx/>
              <a:buNone/>
            </a:pPr>
            <a:r>
              <a:rPr lang="it-IT" altLang="it-IT" sz="2000">
                <a:latin typeface="Comic Sans MS" pitchFamily="66" charset="0"/>
              </a:rPr>
              <a:t>linfoma di Burkitt</a:t>
            </a:r>
          </a:p>
        </p:txBody>
      </p:sp>
      <p:pic>
        <p:nvPicPr>
          <p:cNvPr id="501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4003675"/>
            <a:ext cx="3359150"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49500"/>
            <a:ext cx="4259263"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263" y="2363788"/>
            <a:ext cx="4427537"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5"/>
          <p:cNvSpPr>
            <a:spLocks noChangeArrowheads="1"/>
          </p:cNvSpPr>
          <p:nvPr/>
        </p:nvSpPr>
        <p:spPr bwMode="auto">
          <a:xfrm>
            <a:off x="0" y="920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it-IT" sz="3600">
                <a:solidFill>
                  <a:srgbClr val="7030A0"/>
                </a:solidFill>
                <a:latin typeface="Helvetica" pitchFamily="34" charset="0"/>
              </a:rPr>
              <a:t>Specifiche anomalie citogenetiche sono associate ad alcune forme di cancro</a:t>
            </a:r>
          </a:p>
        </p:txBody>
      </p:sp>
      <p:sp>
        <p:nvSpPr>
          <p:cNvPr id="51205" name="Rectangle 6"/>
          <p:cNvSpPr>
            <a:spLocks noChangeArrowheads="1"/>
          </p:cNvSpPr>
          <p:nvPr/>
        </p:nvSpPr>
        <p:spPr bwMode="auto">
          <a:xfrm>
            <a:off x="2127250" y="1352550"/>
            <a:ext cx="483711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4800">
                <a:solidFill>
                  <a:srgbClr val="0000FF"/>
                </a:solidFill>
                <a:latin typeface="Times" pitchFamily="18" charset="0"/>
              </a:rPr>
              <a:t>Linfoma di Burkitt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Text Box 9"/>
          <p:cNvSpPr txBox="1">
            <a:spLocks noChangeArrowheads="1"/>
          </p:cNvSpPr>
          <p:nvPr/>
        </p:nvSpPr>
        <p:spPr bwMode="auto">
          <a:xfrm>
            <a:off x="211138" y="44450"/>
            <a:ext cx="84645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hangingPunct="0">
              <a:defRPr/>
            </a:pPr>
            <a:r>
              <a:rPr lang="it-IT" altLang="it-IT" sz="2800" b="1" dirty="0">
                <a:solidFill>
                  <a:srgbClr val="7030A0"/>
                </a:solidFill>
                <a:latin typeface="+mn-lt"/>
              </a:rPr>
              <a:t>Leucemia Mieloide Cronica (t 9;22)</a:t>
            </a:r>
          </a:p>
          <a:p>
            <a:pPr eaLnBrk="0" hangingPunct="0">
              <a:defRPr/>
            </a:pPr>
            <a:r>
              <a:rPr lang="it-IT" sz="2800" dirty="0">
                <a:solidFill>
                  <a:srgbClr val="7030A0"/>
                </a:solidFill>
                <a:latin typeface="+mn-lt"/>
              </a:rPr>
              <a:t>malattia neoplastica che origina da una singola cellula </a:t>
            </a:r>
            <a:r>
              <a:rPr lang="it-IT" sz="2800" dirty="0" err="1">
                <a:solidFill>
                  <a:srgbClr val="7030A0"/>
                </a:solidFill>
                <a:latin typeface="+mn-lt"/>
              </a:rPr>
              <a:t>multipotente</a:t>
            </a:r>
            <a:r>
              <a:rPr lang="it-IT" sz="2800" dirty="0">
                <a:solidFill>
                  <a:srgbClr val="7030A0"/>
                </a:solidFill>
                <a:latin typeface="+mn-lt"/>
              </a:rPr>
              <a:t> staminale </a:t>
            </a:r>
            <a:endParaRPr lang="it-IT" altLang="it-IT" sz="2800" dirty="0">
              <a:solidFill>
                <a:srgbClr val="7030A0"/>
              </a:solidFill>
              <a:latin typeface="+mn-lt"/>
            </a:endParaRPr>
          </a:p>
        </p:txBody>
      </p:sp>
      <p:grpSp>
        <p:nvGrpSpPr>
          <p:cNvPr id="52227" name="Gruppo 1"/>
          <p:cNvGrpSpPr>
            <a:grpSpLocks/>
          </p:cNvGrpSpPr>
          <p:nvPr/>
        </p:nvGrpSpPr>
        <p:grpSpPr bwMode="auto">
          <a:xfrm>
            <a:off x="1443038" y="1946275"/>
            <a:ext cx="6800850" cy="3948113"/>
            <a:chOff x="1150938" y="1946133"/>
            <a:chExt cx="6800850" cy="3948255"/>
          </a:xfrm>
        </p:grpSpPr>
        <p:sp>
          <p:nvSpPr>
            <p:cNvPr id="52228" name="Rectangle 14"/>
            <p:cNvSpPr>
              <a:spLocks noChangeArrowheads="1"/>
            </p:cNvSpPr>
            <p:nvPr/>
          </p:nvSpPr>
          <p:spPr bwMode="auto">
            <a:xfrm>
              <a:off x="6061075" y="5207000"/>
              <a:ext cx="1890713" cy="687388"/>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lnSpc>
                  <a:spcPct val="90000"/>
                </a:lnSpc>
                <a:spcBef>
                  <a:spcPct val="0"/>
                </a:spcBef>
                <a:buFontTx/>
                <a:buNone/>
              </a:pPr>
              <a:r>
                <a:rPr lang="it-IT" altLang="it-IT" sz="1400" b="1">
                  <a:latin typeface="Arial" pitchFamily="34" charset="0"/>
                </a:rPr>
                <a:t>Proteina di fusione con elevata attività tirosina-chinasica </a:t>
              </a:r>
            </a:p>
          </p:txBody>
        </p:sp>
        <p:grpSp>
          <p:nvGrpSpPr>
            <p:cNvPr id="52229" name="Group 15"/>
            <p:cNvGrpSpPr>
              <a:grpSpLocks/>
            </p:cNvGrpSpPr>
            <p:nvPr/>
          </p:nvGrpSpPr>
          <p:grpSpPr bwMode="auto">
            <a:xfrm>
              <a:off x="2297113" y="1957388"/>
              <a:ext cx="395287" cy="3263900"/>
              <a:chOff x="1447" y="1233"/>
              <a:chExt cx="249" cy="2056"/>
            </a:xfrm>
          </p:grpSpPr>
          <p:sp>
            <p:nvSpPr>
              <p:cNvPr id="52391" name="Freeform 16"/>
              <p:cNvSpPr>
                <a:spLocks/>
              </p:cNvSpPr>
              <p:nvPr/>
            </p:nvSpPr>
            <p:spPr bwMode="auto">
              <a:xfrm>
                <a:off x="1456" y="2156"/>
                <a:ext cx="226" cy="202"/>
              </a:xfrm>
              <a:custGeom>
                <a:avLst/>
                <a:gdLst>
                  <a:gd name="T0" fmla="*/ 2 w 290"/>
                  <a:gd name="T1" fmla="*/ 10 h 231"/>
                  <a:gd name="T2" fmla="*/ 2 w 290"/>
                  <a:gd name="T3" fmla="*/ 0 h 231"/>
                  <a:gd name="T4" fmla="*/ 0 w 290"/>
                  <a:gd name="T5" fmla="*/ 0 h 231"/>
                  <a:gd name="T6" fmla="*/ 0 w 290"/>
                  <a:gd name="T7" fmla="*/ 10 h 231"/>
                  <a:gd name="T8" fmla="*/ 2 w 290"/>
                  <a:gd name="T9" fmla="*/ 1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2" name="Freeform 17"/>
              <p:cNvSpPr>
                <a:spLocks/>
              </p:cNvSpPr>
              <p:nvPr/>
            </p:nvSpPr>
            <p:spPr bwMode="auto">
              <a:xfrm>
                <a:off x="1456" y="1827"/>
                <a:ext cx="226" cy="202"/>
              </a:xfrm>
              <a:custGeom>
                <a:avLst/>
                <a:gdLst>
                  <a:gd name="T0" fmla="*/ 2 w 290"/>
                  <a:gd name="T1" fmla="*/ 10 h 231"/>
                  <a:gd name="T2" fmla="*/ 2 w 290"/>
                  <a:gd name="T3" fmla="*/ 0 h 231"/>
                  <a:gd name="T4" fmla="*/ 0 w 290"/>
                  <a:gd name="T5" fmla="*/ 0 h 231"/>
                  <a:gd name="T6" fmla="*/ 0 w 290"/>
                  <a:gd name="T7" fmla="*/ 10 h 231"/>
                  <a:gd name="T8" fmla="*/ 2 w 290"/>
                  <a:gd name="T9" fmla="*/ 1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3" name="Freeform 18"/>
              <p:cNvSpPr>
                <a:spLocks/>
              </p:cNvSpPr>
              <p:nvPr/>
            </p:nvSpPr>
            <p:spPr bwMode="auto">
              <a:xfrm>
                <a:off x="1456" y="2464"/>
                <a:ext cx="226" cy="137"/>
              </a:xfrm>
              <a:custGeom>
                <a:avLst/>
                <a:gdLst>
                  <a:gd name="T0" fmla="*/ 2 w 290"/>
                  <a:gd name="T1" fmla="*/ 8 h 156"/>
                  <a:gd name="T2" fmla="*/ 2 w 290"/>
                  <a:gd name="T3" fmla="*/ 0 h 156"/>
                  <a:gd name="T4" fmla="*/ 0 w 290"/>
                  <a:gd name="T5" fmla="*/ 0 h 156"/>
                  <a:gd name="T6" fmla="*/ 0 w 290"/>
                  <a:gd name="T7" fmla="*/ 8 h 156"/>
                  <a:gd name="T8" fmla="*/ 2 w 290"/>
                  <a:gd name="T9" fmla="*/ 8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156">
                    <a:moveTo>
                      <a:pt x="289" y="155"/>
                    </a:moveTo>
                    <a:lnTo>
                      <a:pt x="289" y="0"/>
                    </a:lnTo>
                    <a:lnTo>
                      <a:pt x="0" y="0"/>
                    </a:lnTo>
                    <a:lnTo>
                      <a:pt x="0" y="155"/>
                    </a:lnTo>
                    <a:lnTo>
                      <a:pt x="289" y="155"/>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4" name="Freeform 19"/>
              <p:cNvSpPr>
                <a:spLocks/>
              </p:cNvSpPr>
              <p:nvPr/>
            </p:nvSpPr>
            <p:spPr bwMode="auto">
              <a:xfrm>
                <a:off x="1456" y="1388"/>
                <a:ext cx="226" cy="80"/>
              </a:xfrm>
              <a:custGeom>
                <a:avLst/>
                <a:gdLst>
                  <a:gd name="T0" fmla="*/ 2 w 290"/>
                  <a:gd name="T1" fmla="*/ 4 h 91"/>
                  <a:gd name="T2" fmla="*/ 2 w 290"/>
                  <a:gd name="T3" fmla="*/ 0 h 91"/>
                  <a:gd name="T4" fmla="*/ 0 w 290"/>
                  <a:gd name="T5" fmla="*/ 0 h 91"/>
                  <a:gd name="T6" fmla="*/ 0 w 290"/>
                  <a:gd name="T7" fmla="*/ 4 h 91"/>
                  <a:gd name="T8" fmla="*/ 2 w 290"/>
                  <a:gd name="T9" fmla="*/ 4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91">
                    <a:moveTo>
                      <a:pt x="289" y="90"/>
                    </a:moveTo>
                    <a:lnTo>
                      <a:pt x="289" y="0"/>
                    </a:lnTo>
                    <a:lnTo>
                      <a:pt x="0" y="0"/>
                    </a:lnTo>
                    <a:lnTo>
                      <a:pt x="0" y="90"/>
                    </a:lnTo>
                    <a:lnTo>
                      <a:pt x="289" y="9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5" name="Freeform 20"/>
              <p:cNvSpPr>
                <a:spLocks/>
              </p:cNvSpPr>
              <p:nvPr/>
            </p:nvSpPr>
            <p:spPr bwMode="auto">
              <a:xfrm>
                <a:off x="1456" y="1532"/>
                <a:ext cx="226" cy="109"/>
              </a:xfrm>
              <a:custGeom>
                <a:avLst/>
                <a:gdLst>
                  <a:gd name="T0" fmla="*/ 2 w 290"/>
                  <a:gd name="T1" fmla="*/ 7 h 124"/>
                  <a:gd name="T2" fmla="*/ 2 w 290"/>
                  <a:gd name="T3" fmla="*/ 0 h 124"/>
                  <a:gd name="T4" fmla="*/ 0 w 290"/>
                  <a:gd name="T5" fmla="*/ 0 h 124"/>
                  <a:gd name="T6" fmla="*/ 0 w 290"/>
                  <a:gd name="T7" fmla="*/ 7 h 124"/>
                  <a:gd name="T8" fmla="*/ 2 w 290"/>
                  <a:gd name="T9" fmla="*/ 7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124">
                    <a:moveTo>
                      <a:pt x="289" y="123"/>
                    </a:moveTo>
                    <a:lnTo>
                      <a:pt x="289" y="0"/>
                    </a:lnTo>
                    <a:lnTo>
                      <a:pt x="0" y="0"/>
                    </a:lnTo>
                    <a:lnTo>
                      <a:pt x="0" y="123"/>
                    </a:lnTo>
                    <a:lnTo>
                      <a:pt x="289" y="123"/>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6" name="Freeform 21"/>
              <p:cNvSpPr>
                <a:spLocks/>
              </p:cNvSpPr>
              <p:nvPr/>
            </p:nvSpPr>
            <p:spPr bwMode="auto">
              <a:xfrm>
                <a:off x="1456" y="2909"/>
                <a:ext cx="226" cy="117"/>
              </a:xfrm>
              <a:custGeom>
                <a:avLst/>
                <a:gdLst>
                  <a:gd name="T0" fmla="*/ 2 w 290"/>
                  <a:gd name="T1" fmla="*/ 6 h 134"/>
                  <a:gd name="T2" fmla="*/ 2 w 290"/>
                  <a:gd name="T3" fmla="*/ 0 h 134"/>
                  <a:gd name="T4" fmla="*/ 0 w 290"/>
                  <a:gd name="T5" fmla="*/ 0 h 134"/>
                  <a:gd name="T6" fmla="*/ 0 w 290"/>
                  <a:gd name="T7" fmla="*/ 6 h 134"/>
                  <a:gd name="T8" fmla="*/ 2 w 290"/>
                  <a:gd name="T9" fmla="*/ 6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134">
                    <a:moveTo>
                      <a:pt x="289" y="133"/>
                    </a:moveTo>
                    <a:lnTo>
                      <a:pt x="289" y="0"/>
                    </a:lnTo>
                    <a:lnTo>
                      <a:pt x="0" y="0"/>
                    </a:lnTo>
                    <a:lnTo>
                      <a:pt x="0" y="133"/>
                    </a:lnTo>
                    <a:lnTo>
                      <a:pt x="289" y="133"/>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7" name="Freeform 22"/>
              <p:cNvSpPr>
                <a:spLocks/>
              </p:cNvSpPr>
              <p:nvPr/>
            </p:nvSpPr>
            <p:spPr bwMode="auto">
              <a:xfrm>
                <a:off x="1456" y="3091"/>
                <a:ext cx="226" cy="81"/>
              </a:xfrm>
              <a:custGeom>
                <a:avLst/>
                <a:gdLst>
                  <a:gd name="T0" fmla="*/ 2 w 290"/>
                  <a:gd name="T1" fmla="*/ 5 h 92"/>
                  <a:gd name="T2" fmla="*/ 2 w 290"/>
                  <a:gd name="T3" fmla="*/ 0 h 92"/>
                  <a:gd name="T4" fmla="*/ 0 w 290"/>
                  <a:gd name="T5" fmla="*/ 0 h 92"/>
                  <a:gd name="T6" fmla="*/ 0 w 290"/>
                  <a:gd name="T7" fmla="*/ 5 h 92"/>
                  <a:gd name="T8" fmla="*/ 2 w 290"/>
                  <a:gd name="T9" fmla="*/ 5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92">
                    <a:moveTo>
                      <a:pt x="289" y="91"/>
                    </a:moveTo>
                    <a:lnTo>
                      <a:pt x="289" y="0"/>
                    </a:lnTo>
                    <a:lnTo>
                      <a:pt x="0" y="0"/>
                    </a:lnTo>
                    <a:lnTo>
                      <a:pt x="0" y="91"/>
                    </a:lnTo>
                    <a:lnTo>
                      <a:pt x="289" y="91"/>
                    </a:lnTo>
                  </a:path>
                </a:pathLst>
              </a:custGeom>
              <a:solidFill>
                <a:srgbClr val="CC33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8" name="Freeform 23"/>
              <p:cNvSpPr>
                <a:spLocks/>
              </p:cNvSpPr>
              <p:nvPr/>
            </p:nvSpPr>
            <p:spPr bwMode="auto">
              <a:xfrm>
                <a:off x="1447" y="2034"/>
                <a:ext cx="25" cy="15"/>
              </a:xfrm>
              <a:custGeom>
                <a:avLst/>
                <a:gdLst>
                  <a:gd name="T0" fmla="*/ 0 w 33"/>
                  <a:gd name="T1" fmla="*/ 0 h 17"/>
                  <a:gd name="T2" fmla="*/ 0 w 33"/>
                  <a:gd name="T3" fmla="*/ 2 h 17"/>
                  <a:gd name="T4" fmla="*/ 1 w 33"/>
                  <a:gd name="T5" fmla="*/ 3 h 17"/>
                  <a:gd name="T6" fmla="*/ 1 w 33"/>
                  <a:gd name="T7" fmla="*/ 4 h 17"/>
                  <a:gd name="T8" fmla="*/ 2 w 33"/>
                  <a:gd name="T9" fmla="*/ 4 h 17"/>
                  <a:gd name="T10" fmla="*/ 2 w 33"/>
                  <a:gd name="T11" fmla="*/ 4 h 17"/>
                  <a:gd name="T12" fmla="*/ 2 w 33"/>
                  <a:gd name="T13" fmla="*/ 4 h 17"/>
                  <a:gd name="T14" fmla="*/ 2 w 33"/>
                  <a:gd name="T15" fmla="*/ 4 h 17"/>
                  <a:gd name="T16" fmla="*/ 2 w 33"/>
                  <a:gd name="T17" fmla="*/ 4 h 17"/>
                  <a:gd name="T18" fmla="*/ 2 w 33"/>
                  <a:gd name="T19" fmla="*/ 4 h 17"/>
                  <a:gd name="T20" fmla="*/ 2 w 33"/>
                  <a:gd name="T21" fmla="*/ 4 h 17"/>
                  <a:gd name="T22" fmla="*/ 2 w 33"/>
                  <a:gd name="T23" fmla="*/ 4 h 17"/>
                  <a:gd name="T24" fmla="*/ 2 w 33"/>
                  <a:gd name="T25" fmla="*/ 4 h 17"/>
                  <a:gd name="T26" fmla="*/ 2 w 33"/>
                  <a:gd name="T27" fmla="*/ 4 h 17"/>
                  <a:gd name="T28" fmla="*/ 2 w 33"/>
                  <a:gd name="T29" fmla="*/ 4 h 17"/>
                  <a:gd name="T30" fmla="*/ 2 w 33"/>
                  <a:gd name="T31" fmla="*/ 4 h 17"/>
                  <a:gd name="T32" fmla="*/ 2 w 33"/>
                  <a:gd name="T33" fmla="*/ 4 h 17"/>
                  <a:gd name="T34" fmla="*/ 2 w 33"/>
                  <a:gd name="T35" fmla="*/ 4 h 17"/>
                  <a:gd name="T36" fmla="*/ 2 w 33"/>
                  <a:gd name="T37" fmla="*/ 4 h 17"/>
                  <a:gd name="T38" fmla="*/ 2 w 33"/>
                  <a:gd name="T39" fmla="*/ 4 h 17"/>
                  <a:gd name="T40" fmla="*/ 2 w 33"/>
                  <a:gd name="T41" fmla="*/ 4 h 17"/>
                  <a:gd name="T42" fmla="*/ 2 w 33"/>
                  <a:gd name="T43" fmla="*/ 4 h 17"/>
                  <a:gd name="T44" fmla="*/ 2 w 33"/>
                  <a:gd name="T45" fmla="*/ 4 h 17"/>
                  <a:gd name="T46" fmla="*/ 2 w 33"/>
                  <a:gd name="T47" fmla="*/ 4 h 17"/>
                  <a:gd name="T48" fmla="*/ 2 w 33"/>
                  <a:gd name="T49" fmla="*/ 4 h 17"/>
                  <a:gd name="T50" fmla="*/ 2 w 33"/>
                  <a:gd name="T51" fmla="*/ 4 h 17"/>
                  <a:gd name="T52" fmla="*/ 2 w 33"/>
                  <a:gd name="T53" fmla="*/ 3 h 17"/>
                  <a:gd name="T54" fmla="*/ 2 w 33"/>
                  <a:gd name="T55" fmla="*/ 2 h 17"/>
                  <a:gd name="T56" fmla="*/ 2 w 33"/>
                  <a:gd name="T57" fmla="*/ 0 h 17"/>
                  <a:gd name="T58" fmla="*/ 0 w 33"/>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17">
                    <a:moveTo>
                      <a:pt x="0" y="0"/>
                    </a:moveTo>
                    <a:lnTo>
                      <a:pt x="0" y="2"/>
                    </a:lnTo>
                    <a:lnTo>
                      <a:pt x="1" y="3"/>
                    </a:lnTo>
                    <a:lnTo>
                      <a:pt x="1" y="5"/>
                    </a:lnTo>
                    <a:lnTo>
                      <a:pt x="2" y="7"/>
                    </a:lnTo>
                    <a:lnTo>
                      <a:pt x="2" y="8"/>
                    </a:lnTo>
                    <a:lnTo>
                      <a:pt x="3" y="9"/>
                    </a:lnTo>
                    <a:lnTo>
                      <a:pt x="4" y="11"/>
                    </a:lnTo>
                    <a:lnTo>
                      <a:pt x="5" y="12"/>
                    </a:lnTo>
                    <a:lnTo>
                      <a:pt x="6" y="13"/>
                    </a:lnTo>
                    <a:lnTo>
                      <a:pt x="8" y="13"/>
                    </a:lnTo>
                    <a:lnTo>
                      <a:pt x="9" y="14"/>
                    </a:lnTo>
                    <a:lnTo>
                      <a:pt x="10" y="15"/>
                    </a:lnTo>
                    <a:lnTo>
                      <a:pt x="13" y="15"/>
                    </a:lnTo>
                    <a:lnTo>
                      <a:pt x="16" y="16"/>
                    </a:lnTo>
                    <a:lnTo>
                      <a:pt x="19" y="15"/>
                    </a:lnTo>
                    <a:lnTo>
                      <a:pt x="22" y="15"/>
                    </a:lnTo>
                    <a:lnTo>
                      <a:pt x="23" y="14"/>
                    </a:lnTo>
                    <a:lnTo>
                      <a:pt x="25" y="13"/>
                    </a:lnTo>
                    <a:lnTo>
                      <a:pt x="26" y="13"/>
                    </a:lnTo>
                    <a:lnTo>
                      <a:pt x="27" y="12"/>
                    </a:lnTo>
                    <a:lnTo>
                      <a:pt x="28" y="11"/>
                    </a:lnTo>
                    <a:lnTo>
                      <a:pt x="29" y="9"/>
                    </a:lnTo>
                    <a:lnTo>
                      <a:pt x="30" y="8"/>
                    </a:lnTo>
                    <a:lnTo>
                      <a:pt x="31" y="7"/>
                    </a:lnTo>
                    <a:lnTo>
                      <a:pt x="31" y="5"/>
                    </a:lnTo>
                    <a:lnTo>
                      <a:pt x="32" y="3"/>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9" name="Freeform 24"/>
              <p:cNvSpPr>
                <a:spLocks/>
              </p:cNvSpPr>
              <p:nvPr/>
            </p:nvSpPr>
            <p:spPr bwMode="auto">
              <a:xfrm>
                <a:off x="1447" y="1311"/>
                <a:ext cx="25" cy="724"/>
              </a:xfrm>
              <a:custGeom>
                <a:avLst/>
                <a:gdLst>
                  <a:gd name="T0" fmla="*/ 2 w 33"/>
                  <a:gd name="T1" fmla="*/ 0 h 827"/>
                  <a:gd name="T2" fmla="*/ 0 w 33"/>
                  <a:gd name="T3" fmla="*/ 4 h 827"/>
                  <a:gd name="T4" fmla="*/ 0 w 33"/>
                  <a:gd name="T5" fmla="*/ 40 h 827"/>
                  <a:gd name="T6" fmla="*/ 2 w 33"/>
                  <a:gd name="T7" fmla="*/ 40 h 827"/>
                  <a:gd name="T8" fmla="*/ 2 w 33"/>
                  <a:gd name="T9" fmla="*/ 4 h 827"/>
                  <a:gd name="T10" fmla="*/ 2 w 33"/>
                  <a:gd name="T11" fmla="*/ 0 h 827"/>
                  <a:gd name="T12" fmla="*/ 2 w 33"/>
                  <a:gd name="T13" fmla="*/ 0 h 827"/>
                  <a:gd name="T14" fmla="*/ 0 w 33"/>
                  <a:gd name="T15" fmla="*/ 4 h 827"/>
                  <a:gd name="T16" fmla="*/ 0 w 33"/>
                  <a:gd name="T17" fmla="*/ 4 h 827"/>
                  <a:gd name="T18" fmla="*/ 2 w 33"/>
                  <a:gd name="T19" fmla="*/ 0 h 8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827">
                    <a:moveTo>
                      <a:pt x="5" y="0"/>
                    </a:moveTo>
                    <a:lnTo>
                      <a:pt x="0" y="11"/>
                    </a:lnTo>
                    <a:lnTo>
                      <a:pt x="0" y="826"/>
                    </a:lnTo>
                    <a:lnTo>
                      <a:pt x="32" y="826"/>
                    </a:lnTo>
                    <a:lnTo>
                      <a:pt x="32" y="11"/>
                    </a:lnTo>
                    <a:lnTo>
                      <a:pt x="5" y="0"/>
                    </a:lnTo>
                    <a:lnTo>
                      <a:pt x="0" y="4"/>
                    </a:lnTo>
                    <a:lnTo>
                      <a:pt x="0" y="11"/>
                    </a:lnTo>
                    <a:lnTo>
                      <a:pt x="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0" name="Freeform 25"/>
              <p:cNvSpPr>
                <a:spLocks/>
              </p:cNvSpPr>
              <p:nvPr/>
            </p:nvSpPr>
            <p:spPr bwMode="auto">
              <a:xfrm>
                <a:off x="1451" y="1233"/>
                <a:ext cx="83" cy="98"/>
              </a:xfrm>
              <a:custGeom>
                <a:avLst/>
                <a:gdLst>
                  <a:gd name="T0" fmla="*/ 2 w 107"/>
                  <a:gd name="T1" fmla="*/ 0 h 112"/>
                  <a:gd name="T2" fmla="*/ 2 w 107"/>
                  <a:gd name="T3" fmla="*/ 4 h 112"/>
                  <a:gd name="T4" fmla="*/ 0 w 107"/>
                  <a:gd name="T5" fmla="*/ 4 h 112"/>
                  <a:gd name="T6" fmla="*/ 2 w 107"/>
                  <a:gd name="T7" fmla="*/ 6 h 112"/>
                  <a:gd name="T8" fmla="*/ 2 w 107"/>
                  <a:gd name="T9" fmla="*/ 4 h 112"/>
                  <a:gd name="T10" fmla="*/ 2 w 107"/>
                  <a:gd name="T11" fmla="*/ 0 h 112"/>
                  <a:gd name="T12" fmla="*/ 2 w 107"/>
                  <a:gd name="T13" fmla="*/ 0 h 112"/>
                  <a:gd name="T14" fmla="*/ 2 w 107"/>
                  <a:gd name="T15" fmla="*/ 0 h 112"/>
                  <a:gd name="T16" fmla="*/ 2 w 107"/>
                  <a:gd name="T17" fmla="*/ 4 h 112"/>
                  <a:gd name="T18" fmla="*/ 2 w 107"/>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 h="112">
                    <a:moveTo>
                      <a:pt x="95" y="0"/>
                    </a:moveTo>
                    <a:lnTo>
                      <a:pt x="84" y="5"/>
                    </a:lnTo>
                    <a:lnTo>
                      <a:pt x="0" y="89"/>
                    </a:lnTo>
                    <a:lnTo>
                      <a:pt x="23" y="111"/>
                    </a:lnTo>
                    <a:lnTo>
                      <a:pt x="106" y="27"/>
                    </a:lnTo>
                    <a:lnTo>
                      <a:pt x="95" y="0"/>
                    </a:lnTo>
                    <a:lnTo>
                      <a:pt x="89" y="0"/>
                    </a:lnTo>
                    <a:lnTo>
                      <a:pt x="84" y="5"/>
                    </a:lnTo>
                    <a:lnTo>
                      <a:pt x="9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1" name="Freeform 26"/>
              <p:cNvSpPr>
                <a:spLocks/>
              </p:cNvSpPr>
              <p:nvPr/>
            </p:nvSpPr>
            <p:spPr bwMode="auto">
              <a:xfrm>
                <a:off x="1524" y="1233"/>
                <a:ext cx="103" cy="29"/>
              </a:xfrm>
              <a:custGeom>
                <a:avLst/>
                <a:gdLst>
                  <a:gd name="T0" fmla="*/ 2 w 131"/>
                  <a:gd name="T1" fmla="*/ 4 h 33"/>
                  <a:gd name="T2" fmla="*/ 2 w 131"/>
                  <a:gd name="T3" fmla="*/ 0 h 33"/>
                  <a:gd name="T4" fmla="*/ 0 w 131"/>
                  <a:gd name="T5" fmla="*/ 0 h 33"/>
                  <a:gd name="T6" fmla="*/ 0 w 131"/>
                  <a:gd name="T7" fmla="*/ 4 h 33"/>
                  <a:gd name="T8" fmla="*/ 2 w 131"/>
                  <a:gd name="T9" fmla="*/ 4 h 33"/>
                  <a:gd name="T10" fmla="*/ 2 w 131"/>
                  <a:gd name="T11" fmla="*/ 4 h 33"/>
                  <a:gd name="T12" fmla="*/ 2 w 131"/>
                  <a:gd name="T13" fmla="*/ 4 h 33"/>
                  <a:gd name="T14" fmla="*/ 2 w 131"/>
                  <a:gd name="T15" fmla="*/ 0 h 33"/>
                  <a:gd name="T16" fmla="*/ 2 w 131"/>
                  <a:gd name="T17" fmla="*/ 0 h 33"/>
                  <a:gd name="T18" fmla="*/ 2 w 131"/>
                  <a:gd name="T19" fmla="*/ 4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 h="33">
                    <a:moveTo>
                      <a:pt x="130" y="5"/>
                    </a:moveTo>
                    <a:lnTo>
                      <a:pt x="119" y="0"/>
                    </a:lnTo>
                    <a:lnTo>
                      <a:pt x="0" y="0"/>
                    </a:lnTo>
                    <a:lnTo>
                      <a:pt x="0" y="32"/>
                    </a:lnTo>
                    <a:lnTo>
                      <a:pt x="119" y="32"/>
                    </a:lnTo>
                    <a:lnTo>
                      <a:pt x="130" y="5"/>
                    </a:lnTo>
                    <a:lnTo>
                      <a:pt x="126" y="0"/>
                    </a:lnTo>
                    <a:lnTo>
                      <a:pt x="119" y="0"/>
                    </a:lnTo>
                    <a:lnTo>
                      <a:pt x="130"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2" name="Freeform 27"/>
              <p:cNvSpPr>
                <a:spLocks/>
              </p:cNvSpPr>
              <p:nvPr/>
            </p:nvSpPr>
            <p:spPr bwMode="auto">
              <a:xfrm>
                <a:off x="1608" y="1237"/>
                <a:ext cx="88" cy="94"/>
              </a:xfrm>
              <a:custGeom>
                <a:avLst/>
                <a:gdLst>
                  <a:gd name="T0" fmla="*/ 2 w 112"/>
                  <a:gd name="T1" fmla="*/ 4 h 107"/>
                  <a:gd name="T2" fmla="*/ 2 w 112"/>
                  <a:gd name="T3" fmla="*/ 4 h 107"/>
                  <a:gd name="T4" fmla="*/ 2 w 112"/>
                  <a:gd name="T5" fmla="*/ 0 h 107"/>
                  <a:gd name="T6" fmla="*/ 0 w 112"/>
                  <a:gd name="T7" fmla="*/ 4 h 107"/>
                  <a:gd name="T8" fmla="*/ 2 w 112"/>
                  <a:gd name="T9" fmla="*/ 5 h 107"/>
                  <a:gd name="T10" fmla="*/ 2 w 112"/>
                  <a:gd name="T11" fmla="*/ 4 h 107"/>
                  <a:gd name="T12" fmla="*/ 2 w 112"/>
                  <a:gd name="T13" fmla="*/ 4 h 107"/>
                  <a:gd name="T14" fmla="*/ 2 w 112"/>
                  <a:gd name="T15" fmla="*/ 4 h 107"/>
                  <a:gd name="T16" fmla="*/ 2 w 112"/>
                  <a:gd name="T17" fmla="*/ 4 h 107"/>
                  <a:gd name="T18" fmla="*/ 2 w 112"/>
                  <a:gd name="T19" fmla="*/ 4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07">
                    <a:moveTo>
                      <a:pt x="111" y="95"/>
                    </a:moveTo>
                    <a:lnTo>
                      <a:pt x="106" y="84"/>
                    </a:lnTo>
                    <a:lnTo>
                      <a:pt x="22" y="0"/>
                    </a:lnTo>
                    <a:lnTo>
                      <a:pt x="0" y="22"/>
                    </a:lnTo>
                    <a:lnTo>
                      <a:pt x="84" y="106"/>
                    </a:lnTo>
                    <a:lnTo>
                      <a:pt x="111" y="95"/>
                    </a:lnTo>
                    <a:lnTo>
                      <a:pt x="111" y="88"/>
                    </a:lnTo>
                    <a:lnTo>
                      <a:pt x="106" y="84"/>
                    </a:lnTo>
                    <a:lnTo>
                      <a:pt x="111"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3" name="Freeform 28"/>
              <p:cNvSpPr>
                <a:spLocks/>
              </p:cNvSpPr>
              <p:nvPr/>
            </p:nvSpPr>
            <p:spPr bwMode="auto">
              <a:xfrm>
                <a:off x="1671" y="1321"/>
                <a:ext cx="25" cy="728"/>
              </a:xfrm>
              <a:custGeom>
                <a:avLst/>
                <a:gdLst>
                  <a:gd name="T0" fmla="*/ 2 w 33"/>
                  <a:gd name="T1" fmla="*/ 39 h 832"/>
                  <a:gd name="T2" fmla="*/ 2 w 33"/>
                  <a:gd name="T3" fmla="*/ 39 h 832"/>
                  <a:gd name="T4" fmla="*/ 2 w 33"/>
                  <a:gd name="T5" fmla="*/ 0 h 832"/>
                  <a:gd name="T6" fmla="*/ 0 w 33"/>
                  <a:gd name="T7" fmla="*/ 0 h 832"/>
                  <a:gd name="T8" fmla="*/ 0 w 33"/>
                  <a:gd name="T9" fmla="*/ 39 h 832"/>
                  <a:gd name="T10" fmla="*/ 2 w 33"/>
                  <a:gd name="T11" fmla="*/ 39 h 832"/>
                  <a:gd name="T12" fmla="*/ 2 w 33"/>
                  <a:gd name="T13" fmla="*/ 39 h 832"/>
                  <a:gd name="T14" fmla="*/ 2 w 33"/>
                  <a:gd name="T15" fmla="*/ 39 h 832"/>
                  <a:gd name="T16" fmla="*/ 2 w 33"/>
                  <a:gd name="T17" fmla="*/ 39 h 832"/>
                  <a:gd name="T18" fmla="*/ 2 w 33"/>
                  <a:gd name="T19" fmla="*/ 39 h 8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832">
                    <a:moveTo>
                      <a:pt x="16" y="831"/>
                    </a:moveTo>
                    <a:lnTo>
                      <a:pt x="32" y="815"/>
                    </a:lnTo>
                    <a:lnTo>
                      <a:pt x="32" y="0"/>
                    </a:lnTo>
                    <a:lnTo>
                      <a:pt x="0" y="0"/>
                    </a:lnTo>
                    <a:lnTo>
                      <a:pt x="0" y="815"/>
                    </a:lnTo>
                    <a:lnTo>
                      <a:pt x="16" y="831"/>
                    </a:lnTo>
                    <a:lnTo>
                      <a:pt x="32" y="831"/>
                    </a:lnTo>
                    <a:lnTo>
                      <a:pt x="32" y="815"/>
                    </a:lnTo>
                    <a:lnTo>
                      <a:pt x="16" y="83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4" name="Freeform 29"/>
              <p:cNvSpPr>
                <a:spLocks/>
              </p:cNvSpPr>
              <p:nvPr/>
            </p:nvSpPr>
            <p:spPr bwMode="auto">
              <a:xfrm>
                <a:off x="1459" y="2020"/>
                <a:ext cx="225" cy="29"/>
              </a:xfrm>
              <a:custGeom>
                <a:avLst/>
                <a:gdLst>
                  <a:gd name="T0" fmla="*/ 0 w 288"/>
                  <a:gd name="T1" fmla="*/ 4 h 33"/>
                  <a:gd name="T2" fmla="*/ 2 w 288"/>
                  <a:gd name="T3" fmla="*/ 4 h 33"/>
                  <a:gd name="T4" fmla="*/ 2 w 288"/>
                  <a:gd name="T5" fmla="*/ 0 h 33"/>
                  <a:gd name="T6" fmla="*/ 0 w 288"/>
                  <a:gd name="T7" fmla="*/ 0 h 33"/>
                  <a:gd name="T8" fmla="*/ 0 w 288"/>
                  <a:gd name="T9" fmla="*/ 4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33">
                    <a:moveTo>
                      <a:pt x="0" y="32"/>
                    </a:moveTo>
                    <a:lnTo>
                      <a:pt x="287" y="32"/>
                    </a:lnTo>
                    <a:lnTo>
                      <a:pt x="287" y="0"/>
                    </a:lnTo>
                    <a:lnTo>
                      <a:pt x="0" y="0"/>
                    </a:lnTo>
                    <a:lnTo>
                      <a:pt x="0" y="32"/>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5" name="Freeform 30"/>
              <p:cNvSpPr>
                <a:spLocks/>
              </p:cNvSpPr>
              <p:nvPr/>
            </p:nvSpPr>
            <p:spPr bwMode="auto">
              <a:xfrm>
                <a:off x="1459" y="2034"/>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6" name="Freeform 31"/>
              <p:cNvSpPr>
                <a:spLocks/>
              </p:cNvSpPr>
              <p:nvPr/>
            </p:nvSpPr>
            <p:spPr bwMode="auto">
              <a:xfrm>
                <a:off x="1447" y="2020"/>
                <a:ext cx="13" cy="29"/>
              </a:xfrm>
              <a:custGeom>
                <a:avLst/>
                <a:gdLst>
                  <a:gd name="T0" fmla="*/ 2 w 17"/>
                  <a:gd name="T1" fmla="*/ 0 h 33"/>
                  <a:gd name="T2" fmla="*/ 2 w 17"/>
                  <a:gd name="T3" fmla="*/ 0 h 33"/>
                  <a:gd name="T4" fmla="*/ 2 w 17"/>
                  <a:gd name="T5" fmla="*/ 0 h 33"/>
                  <a:gd name="T6" fmla="*/ 2 w 17"/>
                  <a:gd name="T7" fmla="*/ 0 h 33"/>
                  <a:gd name="T8" fmla="*/ 2 w 17"/>
                  <a:gd name="T9" fmla="*/ 1 h 33"/>
                  <a:gd name="T10" fmla="*/ 2 w 17"/>
                  <a:gd name="T11" fmla="*/ 2 h 33"/>
                  <a:gd name="T12" fmla="*/ 2 w 17"/>
                  <a:gd name="T13" fmla="*/ 2 h 33"/>
                  <a:gd name="T14" fmla="*/ 2 w 17"/>
                  <a:gd name="T15" fmla="*/ 4 h 33"/>
                  <a:gd name="T16" fmla="*/ 2 w 17"/>
                  <a:gd name="T17" fmla="*/ 4 h 33"/>
                  <a:gd name="T18" fmla="*/ 2 w 17"/>
                  <a:gd name="T19" fmla="*/ 4 h 33"/>
                  <a:gd name="T20" fmla="*/ 2 w 17"/>
                  <a:gd name="T21" fmla="*/ 4 h 33"/>
                  <a:gd name="T22" fmla="*/ 2 w 17"/>
                  <a:gd name="T23" fmla="*/ 4 h 33"/>
                  <a:gd name="T24" fmla="*/ 1 w 17"/>
                  <a:gd name="T25" fmla="*/ 4 h 33"/>
                  <a:gd name="T26" fmla="*/ 1 w 17"/>
                  <a:gd name="T27" fmla="*/ 4 h 33"/>
                  <a:gd name="T28" fmla="*/ 0 w 17"/>
                  <a:gd name="T29" fmla="*/ 4 h 33"/>
                  <a:gd name="T30" fmla="*/ 1 w 17"/>
                  <a:gd name="T31" fmla="*/ 4 h 33"/>
                  <a:gd name="T32" fmla="*/ 1 w 17"/>
                  <a:gd name="T33" fmla="*/ 4 h 33"/>
                  <a:gd name="T34" fmla="*/ 2 w 17"/>
                  <a:gd name="T35" fmla="*/ 4 h 33"/>
                  <a:gd name="T36" fmla="*/ 2 w 17"/>
                  <a:gd name="T37" fmla="*/ 4 h 33"/>
                  <a:gd name="T38" fmla="*/ 2 w 17"/>
                  <a:gd name="T39" fmla="*/ 4 h 33"/>
                  <a:gd name="T40" fmla="*/ 2 w 17"/>
                  <a:gd name="T41" fmla="*/ 4 h 33"/>
                  <a:gd name="T42" fmla="*/ 2 w 17"/>
                  <a:gd name="T43" fmla="*/ 4 h 33"/>
                  <a:gd name="T44" fmla="*/ 2 w 17"/>
                  <a:gd name="T45" fmla="*/ 4 h 33"/>
                  <a:gd name="T46" fmla="*/ 2 w 17"/>
                  <a:gd name="T47" fmla="*/ 4 h 33"/>
                  <a:gd name="T48" fmla="*/ 2 w 17"/>
                  <a:gd name="T49" fmla="*/ 4 h 33"/>
                  <a:gd name="T50" fmla="*/ 2 w 17"/>
                  <a:gd name="T51" fmla="*/ 4 h 33"/>
                  <a:gd name="T52" fmla="*/ 2 w 17"/>
                  <a:gd name="T53" fmla="*/ 4 h 33"/>
                  <a:gd name="T54" fmla="*/ 2 w 17"/>
                  <a:gd name="T55" fmla="*/ 4 h 33"/>
                  <a:gd name="T56" fmla="*/ 2 w 17"/>
                  <a:gd name="T57" fmla="*/ 4 h 33"/>
                  <a:gd name="T58" fmla="*/ 2 w 17"/>
                  <a:gd name="T59" fmla="*/ 0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33">
                    <a:moveTo>
                      <a:pt x="16" y="0"/>
                    </a:moveTo>
                    <a:lnTo>
                      <a:pt x="14" y="0"/>
                    </a:lnTo>
                    <a:lnTo>
                      <a:pt x="12" y="0"/>
                    </a:lnTo>
                    <a:lnTo>
                      <a:pt x="11" y="0"/>
                    </a:lnTo>
                    <a:lnTo>
                      <a:pt x="9" y="1"/>
                    </a:lnTo>
                    <a:lnTo>
                      <a:pt x="8" y="2"/>
                    </a:lnTo>
                    <a:lnTo>
                      <a:pt x="7" y="2"/>
                    </a:lnTo>
                    <a:lnTo>
                      <a:pt x="5" y="4"/>
                    </a:lnTo>
                    <a:lnTo>
                      <a:pt x="4" y="5"/>
                    </a:lnTo>
                    <a:lnTo>
                      <a:pt x="3" y="6"/>
                    </a:lnTo>
                    <a:lnTo>
                      <a:pt x="2" y="7"/>
                    </a:lnTo>
                    <a:lnTo>
                      <a:pt x="2" y="8"/>
                    </a:lnTo>
                    <a:lnTo>
                      <a:pt x="1" y="10"/>
                    </a:lnTo>
                    <a:lnTo>
                      <a:pt x="1" y="13"/>
                    </a:lnTo>
                    <a:lnTo>
                      <a:pt x="0" y="16"/>
                    </a:lnTo>
                    <a:lnTo>
                      <a:pt x="1" y="19"/>
                    </a:lnTo>
                    <a:lnTo>
                      <a:pt x="1" y="21"/>
                    </a:lnTo>
                    <a:lnTo>
                      <a:pt x="2" y="23"/>
                    </a:lnTo>
                    <a:lnTo>
                      <a:pt x="2" y="24"/>
                    </a:lnTo>
                    <a:lnTo>
                      <a:pt x="3" y="26"/>
                    </a:lnTo>
                    <a:lnTo>
                      <a:pt x="4" y="27"/>
                    </a:lnTo>
                    <a:lnTo>
                      <a:pt x="5" y="28"/>
                    </a:lnTo>
                    <a:lnTo>
                      <a:pt x="7" y="29"/>
                    </a:lnTo>
                    <a:lnTo>
                      <a:pt x="8" y="29"/>
                    </a:lnTo>
                    <a:lnTo>
                      <a:pt x="9" y="30"/>
                    </a:lnTo>
                    <a:lnTo>
                      <a:pt x="11" y="31"/>
                    </a:lnTo>
                    <a:lnTo>
                      <a:pt x="12" y="31"/>
                    </a:lnTo>
                    <a:lnTo>
                      <a:pt x="14" y="32"/>
                    </a:lnTo>
                    <a:lnTo>
                      <a:pt x="16" y="32"/>
                    </a:lnTo>
                    <a:lnTo>
                      <a:pt x="1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7" name="Freeform 32"/>
              <p:cNvSpPr>
                <a:spLocks/>
              </p:cNvSpPr>
              <p:nvPr/>
            </p:nvSpPr>
            <p:spPr bwMode="auto">
              <a:xfrm>
                <a:off x="1447" y="3187"/>
                <a:ext cx="22" cy="24"/>
              </a:xfrm>
              <a:custGeom>
                <a:avLst/>
                <a:gdLst>
                  <a:gd name="T0" fmla="*/ 2 w 29"/>
                  <a:gd name="T1" fmla="*/ 3 h 28"/>
                  <a:gd name="T2" fmla="*/ 2 w 29"/>
                  <a:gd name="T3" fmla="*/ 3 h 28"/>
                  <a:gd name="T4" fmla="*/ 2 w 29"/>
                  <a:gd name="T5" fmla="*/ 2 h 28"/>
                  <a:gd name="T6" fmla="*/ 2 w 29"/>
                  <a:gd name="T7" fmla="*/ 2 h 28"/>
                  <a:gd name="T8" fmla="*/ 2 w 29"/>
                  <a:gd name="T9" fmla="*/ 1 h 28"/>
                  <a:gd name="T10" fmla="*/ 2 w 29"/>
                  <a:gd name="T11" fmla="*/ 0 h 28"/>
                  <a:gd name="T12" fmla="*/ 2 w 29"/>
                  <a:gd name="T13" fmla="*/ 0 h 28"/>
                  <a:gd name="T14" fmla="*/ 2 w 29"/>
                  <a:gd name="T15" fmla="*/ 0 h 28"/>
                  <a:gd name="T16" fmla="*/ 2 w 29"/>
                  <a:gd name="T17" fmla="*/ 0 h 28"/>
                  <a:gd name="T18" fmla="*/ 2 w 29"/>
                  <a:gd name="T19" fmla="*/ 0 h 28"/>
                  <a:gd name="T20" fmla="*/ 2 w 29"/>
                  <a:gd name="T21" fmla="*/ 0 h 28"/>
                  <a:gd name="T22" fmla="*/ 2 w 29"/>
                  <a:gd name="T23" fmla="*/ 1 h 28"/>
                  <a:gd name="T24" fmla="*/ 2 w 29"/>
                  <a:gd name="T25" fmla="*/ 1 h 28"/>
                  <a:gd name="T26" fmla="*/ 2 w 29"/>
                  <a:gd name="T27" fmla="*/ 3 h 28"/>
                  <a:gd name="T28" fmla="*/ 2 w 29"/>
                  <a:gd name="T29" fmla="*/ 3 h 28"/>
                  <a:gd name="T30" fmla="*/ 2 w 29"/>
                  <a:gd name="T31" fmla="*/ 3 h 28"/>
                  <a:gd name="T32" fmla="*/ 1 w 29"/>
                  <a:gd name="T33" fmla="*/ 3 h 28"/>
                  <a:gd name="T34" fmla="*/ 1 w 29"/>
                  <a:gd name="T35" fmla="*/ 3 h 28"/>
                  <a:gd name="T36" fmla="*/ 1 w 29"/>
                  <a:gd name="T37" fmla="*/ 3 h 28"/>
                  <a:gd name="T38" fmla="*/ 0 w 29"/>
                  <a:gd name="T39" fmla="*/ 3 h 28"/>
                  <a:gd name="T40" fmla="*/ 0 w 29"/>
                  <a:gd name="T41" fmla="*/ 3 h 28"/>
                  <a:gd name="T42" fmla="*/ 0 w 29"/>
                  <a:gd name="T43" fmla="*/ 3 h 28"/>
                  <a:gd name="T44" fmla="*/ 0 w 29"/>
                  <a:gd name="T45" fmla="*/ 3 h 28"/>
                  <a:gd name="T46" fmla="*/ 1 w 29"/>
                  <a:gd name="T47" fmla="*/ 3 h 28"/>
                  <a:gd name="T48" fmla="*/ 1 w 29"/>
                  <a:gd name="T49" fmla="*/ 3 h 28"/>
                  <a:gd name="T50" fmla="*/ 2 w 29"/>
                  <a:gd name="T51" fmla="*/ 3 h 28"/>
                  <a:gd name="T52" fmla="*/ 2 w 29"/>
                  <a:gd name="T53" fmla="*/ 3 h 28"/>
                  <a:gd name="T54" fmla="*/ 2 w 29"/>
                  <a:gd name="T55" fmla="*/ 3 h 28"/>
                  <a:gd name="T56" fmla="*/ 2 w 29"/>
                  <a:gd name="T57" fmla="*/ 3 h 28"/>
                  <a:gd name="T58" fmla="*/ 2 w 29"/>
                  <a:gd name="T59" fmla="*/ 3 h 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28">
                    <a:moveTo>
                      <a:pt x="28" y="5"/>
                    </a:moveTo>
                    <a:lnTo>
                      <a:pt x="26" y="3"/>
                    </a:lnTo>
                    <a:lnTo>
                      <a:pt x="25" y="2"/>
                    </a:lnTo>
                    <a:lnTo>
                      <a:pt x="23" y="2"/>
                    </a:lnTo>
                    <a:lnTo>
                      <a:pt x="22" y="1"/>
                    </a:lnTo>
                    <a:lnTo>
                      <a:pt x="20" y="0"/>
                    </a:lnTo>
                    <a:lnTo>
                      <a:pt x="19" y="0"/>
                    </a:lnTo>
                    <a:lnTo>
                      <a:pt x="17" y="0"/>
                    </a:lnTo>
                    <a:lnTo>
                      <a:pt x="16" y="0"/>
                    </a:lnTo>
                    <a:lnTo>
                      <a:pt x="14" y="0"/>
                    </a:lnTo>
                    <a:lnTo>
                      <a:pt x="13" y="0"/>
                    </a:lnTo>
                    <a:lnTo>
                      <a:pt x="11" y="1"/>
                    </a:lnTo>
                    <a:lnTo>
                      <a:pt x="10" y="1"/>
                    </a:lnTo>
                    <a:lnTo>
                      <a:pt x="7" y="3"/>
                    </a:lnTo>
                    <a:lnTo>
                      <a:pt x="5" y="5"/>
                    </a:lnTo>
                    <a:lnTo>
                      <a:pt x="3" y="7"/>
                    </a:lnTo>
                    <a:lnTo>
                      <a:pt x="1" y="10"/>
                    </a:lnTo>
                    <a:lnTo>
                      <a:pt x="1" y="11"/>
                    </a:lnTo>
                    <a:lnTo>
                      <a:pt x="1" y="12"/>
                    </a:lnTo>
                    <a:lnTo>
                      <a:pt x="0" y="14"/>
                    </a:lnTo>
                    <a:lnTo>
                      <a:pt x="0" y="15"/>
                    </a:lnTo>
                    <a:lnTo>
                      <a:pt x="0" y="17"/>
                    </a:lnTo>
                    <a:lnTo>
                      <a:pt x="0" y="18"/>
                    </a:lnTo>
                    <a:lnTo>
                      <a:pt x="1" y="20"/>
                    </a:lnTo>
                    <a:lnTo>
                      <a:pt x="1" y="21"/>
                    </a:lnTo>
                    <a:lnTo>
                      <a:pt x="2" y="23"/>
                    </a:lnTo>
                    <a:lnTo>
                      <a:pt x="2" y="24"/>
                    </a:lnTo>
                    <a:lnTo>
                      <a:pt x="4" y="26"/>
                    </a:lnTo>
                    <a:lnTo>
                      <a:pt x="5" y="27"/>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8" name="Freeform 33"/>
              <p:cNvSpPr>
                <a:spLocks/>
              </p:cNvSpPr>
              <p:nvPr/>
            </p:nvSpPr>
            <p:spPr bwMode="auto">
              <a:xfrm>
                <a:off x="1451" y="3191"/>
                <a:ext cx="83" cy="98"/>
              </a:xfrm>
              <a:custGeom>
                <a:avLst/>
                <a:gdLst>
                  <a:gd name="T0" fmla="*/ 2 w 107"/>
                  <a:gd name="T1" fmla="*/ 6 h 112"/>
                  <a:gd name="T2" fmla="*/ 2 w 107"/>
                  <a:gd name="T3" fmla="*/ 4 h 112"/>
                  <a:gd name="T4" fmla="*/ 2 w 107"/>
                  <a:gd name="T5" fmla="*/ 0 h 112"/>
                  <a:gd name="T6" fmla="*/ 0 w 107"/>
                  <a:gd name="T7" fmla="*/ 4 h 112"/>
                  <a:gd name="T8" fmla="*/ 2 w 107"/>
                  <a:gd name="T9" fmla="*/ 5 h 112"/>
                  <a:gd name="T10" fmla="*/ 2 w 107"/>
                  <a:gd name="T11" fmla="*/ 6 h 112"/>
                  <a:gd name="T12" fmla="*/ 2 w 107"/>
                  <a:gd name="T13" fmla="*/ 5 h 112"/>
                  <a:gd name="T14" fmla="*/ 2 w 107"/>
                  <a:gd name="T15" fmla="*/ 6 h 112"/>
                  <a:gd name="T16" fmla="*/ 2 w 107"/>
                  <a:gd name="T17" fmla="*/ 6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2">
                    <a:moveTo>
                      <a:pt x="95" y="111"/>
                    </a:moveTo>
                    <a:lnTo>
                      <a:pt x="106" y="84"/>
                    </a:lnTo>
                    <a:lnTo>
                      <a:pt x="23" y="0"/>
                    </a:lnTo>
                    <a:lnTo>
                      <a:pt x="0" y="22"/>
                    </a:lnTo>
                    <a:lnTo>
                      <a:pt x="84" y="106"/>
                    </a:lnTo>
                    <a:lnTo>
                      <a:pt x="95" y="111"/>
                    </a:lnTo>
                    <a:lnTo>
                      <a:pt x="84" y="106"/>
                    </a:lnTo>
                    <a:lnTo>
                      <a:pt x="89" y="111"/>
                    </a:lnTo>
                    <a:lnTo>
                      <a:pt x="95"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09" name="Freeform 34"/>
              <p:cNvSpPr>
                <a:spLocks/>
              </p:cNvSpPr>
              <p:nvPr/>
            </p:nvSpPr>
            <p:spPr bwMode="auto">
              <a:xfrm>
                <a:off x="1524" y="3260"/>
                <a:ext cx="103" cy="29"/>
              </a:xfrm>
              <a:custGeom>
                <a:avLst/>
                <a:gdLst>
                  <a:gd name="T0" fmla="*/ 2 w 131"/>
                  <a:gd name="T1" fmla="*/ 4 h 33"/>
                  <a:gd name="T2" fmla="*/ 2 w 131"/>
                  <a:gd name="T3" fmla="*/ 0 h 33"/>
                  <a:gd name="T4" fmla="*/ 0 w 131"/>
                  <a:gd name="T5" fmla="*/ 0 h 33"/>
                  <a:gd name="T6" fmla="*/ 0 w 131"/>
                  <a:gd name="T7" fmla="*/ 4 h 33"/>
                  <a:gd name="T8" fmla="*/ 2 w 131"/>
                  <a:gd name="T9" fmla="*/ 4 h 33"/>
                  <a:gd name="T10" fmla="*/ 2 w 131"/>
                  <a:gd name="T11" fmla="*/ 4 h 33"/>
                  <a:gd name="T12" fmla="*/ 2 w 131"/>
                  <a:gd name="T13" fmla="*/ 4 h 33"/>
                  <a:gd name="T14" fmla="*/ 2 w 131"/>
                  <a:gd name="T15" fmla="*/ 4 h 33"/>
                  <a:gd name="T16" fmla="*/ 2 w 131"/>
                  <a:gd name="T17" fmla="*/ 4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33">
                    <a:moveTo>
                      <a:pt x="130" y="27"/>
                    </a:moveTo>
                    <a:lnTo>
                      <a:pt x="119" y="0"/>
                    </a:lnTo>
                    <a:lnTo>
                      <a:pt x="0" y="0"/>
                    </a:lnTo>
                    <a:lnTo>
                      <a:pt x="0" y="32"/>
                    </a:lnTo>
                    <a:lnTo>
                      <a:pt x="119" y="32"/>
                    </a:lnTo>
                    <a:lnTo>
                      <a:pt x="130" y="27"/>
                    </a:lnTo>
                    <a:lnTo>
                      <a:pt x="119" y="32"/>
                    </a:lnTo>
                    <a:lnTo>
                      <a:pt x="126" y="32"/>
                    </a:lnTo>
                    <a:lnTo>
                      <a:pt x="130"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0" name="Freeform 35"/>
              <p:cNvSpPr>
                <a:spLocks/>
              </p:cNvSpPr>
              <p:nvPr/>
            </p:nvSpPr>
            <p:spPr bwMode="auto">
              <a:xfrm>
                <a:off x="1608" y="3191"/>
                <a:ext cx="88" cy="94"/>
              </a:xfrm>
              <a:custGeom>
                <a:avLst/>
                <a:gdLst>
                  <a:gd name="T0" fmla="*/ 2 w 112"/>
                  <a:gd name="T1" fmla="*/ 4 h 107"/>
                  <a:gd name="T2" fmla="*/ 2 w 112"/>
                  <a:gd name="T3" fmla="*/ 0 h 107"/>
                  <a:gd name="T4" fmla="*/ 0 w 112"/>
                  <a:gd name="T5" fmla="*/ 4 h 107"/>
                  <a:gd name="T6" fmla="*/ 2 w 112"/>
                  <a:gd name="T7" fmla="*/ 5 h 107"/>
                  <a:gd name="T8" fmla="*/ 2 w 112"/>
                  <a:gd name="T9" fmla="*/ 4 h 107"/>
                  <a:gd name="T10" fmla="*/ 2 w 112"/>
                  <a:gd name="T11" fmla="*/ 4 h 107"/>
                  <a:gd name="T12" fmla="*/ 2 w 112"/>
                  <a:gd name="T13" fmla="*/ 4 h 107"/>
                  <a:gd name="T14" fmla="*/ 2 w 112"/>
                  <a:gd name="T15" fmla="*/ 4 h 107"/>
                  <a:gd name="T16" fmla="*/ 2 w 112"/>
                  <a:gd name="T17" fmla="*/ 4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107">
                    <a:moveTo>
                      <a:pt x="111" y="11"/>
                    </a:moveTo>
                    <a:lnTo>
                      <a:pt x="84" y="0"/>
                    </a:lnTo>
                    <a:lnTo>
                      <a:pt x="0" y="84"/>
                    </a:lnTo>
                    <a:lnTo>
                      <a:pt x="22" y="106"/>
                    </a:lnTo>
                    <a:lnTo>
                      <a:pt x="106" y="22"/>
                    </a:lnTo>
                    <a:lnTo>
                      <a:pt x="111" y="11"/>
                    </a:lnTo>
                    <a:lnTo>
                      <a:pt x="106" y="22"/>
                    </a:lnTo>
                    <a:lnTo>
                      <a:pt x="111" y="18"/>
                    </a:lnTo>
                    <a:lnTo>
                      <a:pt x="111" y="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1" name="Freeform 36"/>
              <p:cNvSpPr>
                <a:spLocks/>
              </p:cNvSpPr>
              <p:nvPr/>
            </p:nvSpPr>
            <p:spPr bwMode="auto">
              <a:xfrm>
                <a:off x="1671" y="2101"/>
                <a:ext cx="25" cy="1100"/>
              </a:xfrm>
              <a:custGeom>
                <a:avLst/>
                <a:gdLst>
                  <a:gd name="T0" fmla="*/ 2 w 33"/>
                  <a:gd name="T1" fmla="*/ 0 h 1257"/>
                  <a:gd name="T2" fmla="*/ 0 w 33"/>
                  <a:gd name="T3" fmla="*/ 4 h 1257"/>
                  <a:gd name="T4" fmla="*/ 0 w 33"/>
                  <a:gd name="T5" fmla="*/ 59 h 1257"/>
                  <a:gd name="T6" fmla="*/ 2 w 33"/>
                  <a:gd name="T7" fmla="*/ 59 h 1257"/>
                  <a:gd name="T8" fmla="*/ 2 w 33"/>
                  <a:gd name="T9" fmla="*/ 4 h 1257"/>
                  <a:gd name="T10" fmla="*/ 2 w 33"/>
                  <a:gd name="T11" fmla="*/ 0 h 1257"/>
                  <a:gd name="T12" fmla="*/ 2 w 33"/>
                  <a:gd name="T13" fmla="*/ 4 h 1257"/>
                  <a:gd name="T14" fmla="*/ 2 w 33"/>
                  <a:gd name="T15" fmla="*/ 4 h 1257"/>
                  <a:gd name="T16" fmla="*/ 2 w 33"/>
                  <a:gd name="T17" fmla="*/ 0 h 12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1257">
                    <a:moveTo>
                      <a:pt x="27" y="0"/>
                    </a:moveTo>
                    <a:lnTo>
                      <a:pt x="0" y="11"/>
                    </a:lnTo>
                    <a:lnTo>
                      <a:pt x="0" y="1256"/>
                    </a:lnTo>
                    <a:lnTo>
                      <a:pt x="32" y="1256"/>
                    </a:lnTo>
                    <a:lnTo>
                      <a:pt x="32" y="11"/>
                    </a:lnTo>
                    <a:lnTo>
                      <a:pt x="27" y="0"/>
                    </a:lnTo>
                    <a:lnTo>
                      <a:pt x="32" y="11"/>
                    </a:lnTo>
                    <a:lnTo>
                      <a:pt x="32" y="5"/>
                    </a:lnTo>
                    <a:lnTo>
                      <a:pt x="2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2" name="Freeform 37"/>
              <p:cNvSpPr>
                <a:spLocks/>
              </p:cNvSpPr>
              <p:nvPr/>
            </p:nvSpPr>
            <p:spPr bwMode="auto">
              <a:xfrm>
                <a:off x="1608" y="2023"/>
                <a:ext cx="84" cy="99"/>
              </a:xfrm>
              <a:custGeom>
                <a:avLst/>
                <a:gdLst>
                  <a:gd name="T0" fmla="*/ 2 w 107"/>
                  <a:gd name="T1" fmla="*/ 0 h 113"/>
                  <a:gd name="T2" fmla="*/ 0 w 107"/>
                  <a:gd name="T3" fmla="*/ 4 h 113"/>
                  <a:gd name="T4" fmla="*/ 2 w 107"/>
                  <a:gd name="T5" fmla="*/ 6 h 113"/>
                  <a:gd name="T6" fmla="*/ 2 w 107"/>
                  <a:gd name="T7" fmla="*/ 4 h 113"/>
                  <a:gd name="T8" fmla="*/ 2 w 107"/>
                  <a:gd name="T9" fmla="*/ 4 h 113"/>
                  <a:gd name="T10" fmla="*/ 2 w 107"/>
                  <a:gd name="T11" fmla="*/ 0 h 113"/>
                  <a:gd name="T12" fmla="*/ 2 w 107"/>
                  <a:gd name="T13" fmla="*/ 4 h 113"/>
                  <a:gd name="T14" fmla="*/ 2 w 107"/>
                  <a:gd name="T15" fmla="*/ 0 h 113"/>
                  <a:gd name="T16" fmla="*/ 2 w 107"/>
                  <a:gd name="T17" fmla="*/ 0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3">
                    <a:moveTo>
                      <a:pt x="11" y="0"/>
                    </a:moveTo>
                    <a:lnTo>
                      <a:pt x="0" y="28"/>
                    </a:lnTo>
                    <a:lnTo>
                      <a:pt x="84" y="112"/>
                    </a:lnTo>
                    <a:lnTo>
                      <a:pt x="106" y="89"/>
                    </a:lnTo>
                    <a:lnTo>
                      <a:pt x="22" y="5"/>
                    </a:lnTo>
                    <a:lnTo>
                      <a:pt x="11" y="0"/>
                    </a:lnTo>
                    <a:lnTo>
                      <a:pt x="22" y="5"/>
                    </a:lnTo>
                    <a:lnTo>
                      <a:pt x="18" y="0"/>
                    </a:lnTo>
                    <a:lnTo>
                      <a:pt x="11"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3" name="Freeform 38"/>
              <p:cNvSpPr>
                <a:spLocks/>
              </p:cNvSpPr>
              <p:nvPr/>
            </p:nvSpPr>
            <p:spPr bwMode="auto">
              <a:xfrm>
                <a:off x="1516" y="2023"/>
                <a:ext cx="102" cy="29"/>
              </a:xfrm>
              <a:custGeom>
                <a:avLst/>
                <a:gdLst>
                  <a:gd name="T0" fmla="*/ 0 w 131"/>
                  <a:gd name="T1" fmla="*/ 4 h 33"/>
                  <a:gd name="T2" fmla="*/ 2 w 131"/>
                  <a:gd name="T3" fmla="*/ 4 h 33"/>
                  <a:gd name="T4" fmla="*/ 2 w 131"/>
                  <a:gd name="T5" fmla="*/ 4 h 33"/>
                  <a:gd name="T6" fmla="*/ 2 w 131"/>
                  <a:gd name="T7" fmla="*/ 0 h 33"/>
                  <a:gd name="T8" fmla="*/ 2 w 131"/>
                  <a:gd name="T9" fmla="*/ 0 h 33"/>
                  <a:gd name="T10" fmla="*/ 0 w 131"/>
                  <a:gd name="T11" fmla="*/ 4 h 33"/>
                  <a:gd name="T12" fmla="*/ 2 w 131"/>
                  <a:gd name="T13" fmla="*/ 0 h 33"/>
                  <a:gd name="T14" fmla="*/ 2 w 131"/>
                  <a:gd name="T15" fmla="*/ 0 h 33"/>
                  <a:gd name="T16" fmla="*/ 0 w 131"/>
                  <a:gd name="T17" fmla="*/ 4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33">
                    <a:moveTo>
                      <a:pt x="0" y="5"/>
                    </a:moveTo>
                    <a:lnTo>
                      <a:pt x="11" y="32"/>
                    </a:lnTo>
                    <a:lnTo>
                      <a:pt x="130" y="32"/>
                    </a:lnTo>
                    <a:lnTo>
                      <a:pt x="130" y="0"/>
                    </a:lnTo>
                    <a:lnTo>
                      <a:pt x="11" y="0"/>
                    </a:lnTo>
                    <a:lnTo>
                      <a:pt x="0" y="5"/>
                    </a:lnTo>
                    <a:lnTo>
                      <a:pt x="11" y="0"/>
                    </a:lnTo>
                    <a:lnTo>
                      <a:pt x="5" y="0"/>
                    </a:lnTo>
                    <a:lnTo>
                      <a:pt x="0"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4" name="Freeform 39"/>
              <p:cNvSpPr>
                <a:spLocks/>
              </p:cNvSpPr>
              <p:nvPr/>
            </p:nvSpPr>
            <p:spPr bwMode="auto">
              <a:xfrm>
                <a:off x="1447" y="2028"/>
                <a:ext cx="87" cy="94"/>
              </a:xfrm>
              <a:custGeom>
                <a:avLst/>
                <a:gdLst>
                  <a:gd name="T0" fmla="*/ 0 w 112"/>
                  <a:gd name="T1" fmla="*/ 3 h 108"/>
                  <a:gd name="T2" fmla="*/ 2 w 112"/>
                  <a:gd name="T3" fmla="*/ 4 h 108"/>
                  <a:gd name="T4" fmla="*/ 2 w 112"/>
                  <a:gd name="T5" fmla="*/ 3 h 108"/>
                  <a:gd name="T6" fmla="*/ 2 w 112"/>
                  <a:gd name="T7" fmla="*/ 0 h 108"/>
                  <a:gd name="T8" fmla="*/ 2 w 112"/>
                  <a:gd name="T9" fmla="*/ 3 h 108"/>
                  <a:gd name="T10" fmla="*/ 0 w 112"/>
                  <a:gd name="T11" fmla="*/ 3 h 108"/>
                  <a:gd name="T12" fmla="*/ 2 w 112"/>
                  <a:gd name="T13" fmla="*/ 3 h 108"/>
                  <a:gd name="T14" fmla="*/ 0 w 112"/>
                  <a:gd name="T15" fmla="*/ 3 h 108"/>
                  <a:gd name="T16" fmla="*/ 0 w 112"/>
                  <a:gd name="T17" fmla="*/ 3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108">
                    <a:moveTo>
                      <a:pt x="0" y="95"/>
                    </a:moveTo>
                    <a:lnTo>
                      <a:pt x="28" y="107"/>
                    </a:lnTo>
                    <a:lnTo>
                      <a:pt x="111" y="23"/>
                    </a:lnTo>
                    <a:lnTo>
                      <a:pt x="89" y="0"/>
                    </a:lnTo>
                    <a:lnTo>
                      <a:pt x="5" y="84"/>
                    </a:lnTo>
                    <a:lnTo>
                      <a:pt x="0" y="95"/>
                    </a:lnTo>
                    <a:lnTo>
                      <a:pt x="5" y="84"/>
                    </a:lnTo>
                    <a:lnTo>
                      <a:pt x="0" y="89"/>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5" name="Freeform 40"/>
              <p:cNvSpPr>
                <a:spLocks/>
              </p:cNvSpPr>
              <p:nvPr/>
            </p:nvSpPr>
            <p:spPr bwMode="auto">
              <a:xfrm>
                <a:off x="1447" y="2111"/>
                <a:ext cx="25" cy="1090"/>
              </a:xfrm>
              <a:custGeom>
                <a:avLst/>
                <a:gdLst>
                  <a:gd name="T0" fmla="*/ 2 w 33"/>
                  <a:gd name="T1" fmla="*/ 58 h 1246"/>
                  <a:gd name="T2" fmla="*/ 2 w 33"/>
                  <a:gd name="T3" fmla="*/ 0 h 1246"/>
                  <a:gd name="T4" fmla="*/ 0 w 33"/>
                  <a:gd name="T5" fmla="*/ 0 h 1246"/>
                  <a:gd name="T6" fmla="*/ 0 w 33"/>
                  <a:gd name="T7" fmla="*/ 58 h 1246"/>
                  <a:gd name="T8" fmla="*/ 2 w 33"/>
                  <a:gd name="T9" fmla="*/ 58 h 1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46">
                    <a:moveTo>
                      <a:pt x="32" y="1245"/>
                    </a:moveTo>
                    <a:lnTo>
                      <a:pt x="32" y="0"/>
                    </a:lnTo>
                    <a:lnTo>
                      <a:pt x="0" y="0"/>
                    </a:lnTo>
                    <a:lnTo>
                      <a:pt x="0" y="1245"/>
                    </a:lnTo>
                    <a:lnTo>
                      <a:pt x="32" y="124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6" name="Freeform 41"/>
              <p:cNvSpPr>
                <a:spLocks/>
              </p:cNvSpPr>
              <p:nvPr/>
            </p:nvSpPr>
            <p:spPr bwMode="auto">
              <a:xfrm>
                <a:off x="1459" y="3201"/>
                <a:ext cx="1" cy="0"/>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417" name="Freeform 42"/>
              <p:cNvSpPr>
                <a:spLocks/>
              </p:cNvSpPr>
              <p:nvPr/>
            </p:nvSpPr>
            <p:spPr bwMode="auto">
              <a:xfrm>
                <a:off x="1447" y="3201"/>
                <a:ext cx="25" cy="14"/>
              </a:xfrm>
              <a:custGeom>
                <a:avLst/>
                <a:gdLst>
                  <a:gd name="T0" fmla="*/ 0 w 33"/>
                  <a:gd name="T1" fmla="*/ 0 h 17"/>
                  <a:gd name="T2" fmla="*/ 0 w 33"/>
                  <a:gd name="T3" fmla="*/ 2 h 17"/>
                  <a:gd name="T4" fmla="*/ 1 w 33"/>
                  <a:gd name="T5" fmla="*/ 2 h 17"/>
                  <a:gd name="T6" fmla="*/ 1 w 33"/>
                  <a:gd name="T7" fmla="*/ 2 h 17"/>
                  <a:gd name="T8" fmla="*/ 2 w 33"/>
                  <a:gd name="T9" fmla="*/ 2 h 17"/>
                  <a:gd name="T10" fmla="*/ 2 w 33"/>
                  <a:gd name="T11" fmla="*/ 2 h 17"/>
                  <a:gd name="T12" fmla="*/ 2 w 33"/>
                  <a:gd name="T13" fmla="*/ 2 h 17"/>
                  <a:gd name="T14" fmla="*/ 2 w 33"/>
                  <a:gd name="T15" fmla="*/ 2 h 17"/>
                  <a:gd name="T16" fmla="*/ 2 w 33"/>
                  <a:gd name="T17" fmla="*/ 2 h 17"/>
                  <a:gd name="T18" fmla="*/ 2 w 33"/>
                  <a:gd name="T19" fmla="*/ 2 h 17"/>
                  <a:gd name="T20" fmla="*/ 2 w 33"/>
                  <a:gd name="T21" fmla="*/ 2 h 17"/>
                  <a:gd name="T22" fmla="*/ 2 w 33"/>
                  <a:gd name="T23" fmla="*/ 2 h 17"/>
                  <a:gd name="T24" fmla="*/ 2 w 33"/>
                  <a:gd name="T25" fmla="*/ 2 h 17"/>
                  <a:gd name="T26" fmla="*/ 2 w 33"/>
                  <a:gd name="T27" fmla="*/ 2 h 17"/>
                  <a:gd name="T28" fmla="*/ 2 w 33"/>
                  <a:gd name="T29" fmla="*/ 2 h 17"/>
                  <a:gd name="T30" fmla="*/ 2 w 33"/>
                  <a:gd name="T31" fmla="*/ 2 h 17"/>
                  <a:gd name="T32" fmla="*/ 2 w 33"/>
                  <a:gd name="T33" fmla="*/ 2 h 17"/>
                  <a:gd name="T34" fmla="*/ 2 w 33"/>
                  <a:gd name="T35" fmla="*/ 2 h 17"/>
                  <a:gd name="T36" fmla="*/ 2 w 33"/>
                  <a:gd name="T37" fmla="*/ 2 h 17"/>
                  <a:gd name="T38" fmla="*/ 2 w 33"/>
                  <a:gd name="T39" fmla="*/ 2 h 17"/>
                  <a:gd name="T40" fmla="*/ 2 w 33"/>
                  <a:gd name="T41" fmla="*/ 2 h 17"/>
                  <a:gd name="T42" fmla="*/ 2 w 33"/>
                  <a:gd name="T43" fmla="*/ 2 h 17"/>
                  <a:gd name="T44" fmla="*/ 2 w 33"/>
                  <a:gd name="T45" fmla="*/ 2 h 17"/>
                  <a:gd name="T46" fmla="*/ 2 w 33"/>
                  <a:gd name="T47" fmla="*/ 2 h 17"/>
                  <a:gd name="T48" fmla="*/ 2 w 33"/>
                  <a:gd name="T49" fmla="*/ 2 h 17"/>
                  <a:gd name="T50" fmla="*/ 2 w 33"/>
                  <a:gd name="T51" fmla="*/ 2 h 17"/>
                  <a:gd name="T52" fmla="*/ 2 w 33"/>
                  <a:gd name="T53" fmla="*/ 2 h 17"/>
                  <a:gd name="T54" fmla="*/ 2 w 33"/>
                  <a:gd name="T55" fmla="*/ 2 h 17"/>
                  <a:gd name="T56" fmla="*/ 2 w 33"/>
                  <a:gd name="T57" fmla="*/ 0 h 17"/>
                  <a:gd name="T58" fmla="*/ 0 w 33"/>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17">
                    <a:moveTo>
                      <a:pt x="0" y="0"/>
                    </a:moveTo>
                    <a:lnTo>
                      <a:pt x="0" y="2"/>
                    </a:lnTo>
                    <a:lnTo>
                      <a:pt x="1" y="4"/>
                    </a:lnTo>
                    <a:lnTo>
                      <a:pt x="1" y="6"/>
                    </a:lnTo>
                    <a:lnTo>
                      <a:pt x="2" y="7"/>
                    </a:lnTo>
                    <a:lnTo>
                      <a:pt x="2" y="8"/>
                    </a:lnTo>
                    <a:lnTo>
                      <a:pt x="3" y="10"/>
                    </a:lnTo>
                    <a:lnTo>
                      <a:pt x="4" y="11"/>
                    </a:lnTo>
                    <a:lnTo>
                      <a:pt x="5" y="12"/>
                    </a:lnTo>
                    <a:lnTo>
                      <a:pt x="6" y="13"/>
                    </a:lnTo>
                    <a:lnTo>
                      <a:pt x="8" y="14"/>
                    </a:lnTo>
                    <a:lnTo>
                      <a:pt x="9" y="14"/>
                    </a:lnTo>
                    <a:lnTo>
                      <a:pt x="10" y="15"/>
                    </a:lnTo>
                    <a:lnTo>
                      <a:pt x="13" y="16"/>
                    </a:lnTo>
                    <a:lnTo>
                      <a:pt x="16" y="16"/>
                    </a:lnTo>
                    <a:lnTo>
                      <a:pt x="19" y="16"/>
                    </a:lnTo>
                    <a:lnTo>
                      <a:pt x="22" y="15"/>
                    </a:lnTo>
                    <a:lnTo>
                      <a:pt x="23" y="14"/>
                    </a:lnTo>
                    <a:lnTo>
                      <a:pt x="25" y="14"/>
                    </a:lnTo>
                    <a:lnTo>
                      <a:pt x="26" y="13"/>
                    </a:lnTo>
                    <a:lnTo>
                      <a:pt x="27" y="12"/>
                    </a:lnTo>
                    <a:lnTo>
                      <a:pt x="28" y="11"/>
                    </a:lnTo>
                    <a:lnTo>
                      <a:pt x="29" y="10"/>
                    </a:lnTo>
                    <a:lnTo>
                      <a:pt x="30" y="8"/>
                    </a:lnTo>
                    <a:lnTo>
                      <a:pt x="31" y="7"/>
                    </a:lnTo>
                    <a:lnTo>
                      <a:pt x="31" y="6"/>
                    </a:lnTo>
                    <a:lnTo>
                      <a:pt x="32"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52230" name="Group 43"/>
            <p:cNvGrpSpPr>
              <a:grpSpLocks/>
            </p:cNvGrpSpPr>
            <p:nvPr/>
          </p:nvGrpSpPr>
          <p:grpSpPr bwMode="auto">
            <a:xfrm>
              <a:off x="3159125" y="3724275"/>
              <a:ext cx="395288" cy="1497013"/>
              <a:chOff x="1815" y="2284"/>
              <a:chExt cx="285" cy="1077"/>
            </a:xfrm>
          </p:grpSpPr>
          <p:sp>
            <p:nvSpPr>
              <p:cNvPr id="52345" name="Freeform 44"/>
              <p:cNvSpPr>
                <a:spLocks/>
              </p:cNvSpPr>
              <p:nvPr/>
            </p:nvSpPr>
            <p:spPr bwMode="auto">
              <a:xfrm>
                <a:off x="1829" y="2300"/>
                <a:ext cx="256" cy="312"/>
              </a:xfrm>
              <a:custGeom>
                <a:avLst/>
                <a:gdLst>
                  <a:gd name="T0" fmla="*/ 0 w 288"/>
                  <a:gd name="T1" fmla="*/ 84 h 312"/>
                  <a:gd name="T2" fmla="*/ 5 w 288"/>
                  <a:gd name="T3" fmla="*/ 0 h 312"/>
                  <a:gd name="T4" fmla="*/ 14 w 288"/>
                  <a:gd name="T5" fmla="*/ 0 h 312"/>
                  <a:gd name="T6" fmla="*/ 20 w 288"/>
                  <a:gd name="T7" fmla="*/ 84 h 312"/>
                  <a:gd name="T8" fmla="*/ 20 w 288"/>
                  <a:gd name="T9" fmla="*/ 227 h 312"/>
                  <a:gd name="T10" fmla="*/ 14 w 288"/>
                  <a:gd name="T11" fmla="*/ 311 h 312"/>
                  <a:gd name="T12" fmla="*/ 5 w 288"/>
                  <a:gd name="T13" fmla="*/ 311 h 312"/>
                  <a:gd name="T14" fmla="*/ 0 w 288"/>
                  <a:gd name="T15" fmla="*/ 227 h 312"/>
                  <a:gd name="T16" fmla="*/ 0 w 288"/>
                  <a:gd name="T17" fmla="*/ 84 h 312"/>
                  <a:gd name="T18" fmla="*/ 0 w 288"/>
                  <a:gd name="T19" fmla="*/ 84 h 3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312">
                    <a:moveTo>
                      <a:pt x="0" y="84"/>
                    </a:moveTo>
                    <a:lnTo>
                      <a:pt x="84" y="0"/>
                    </a:lnTo>
                    <a:lnTo>
                      <a:pt x="203" y="0"/>
                    </a:lnTo>
                    <a:lnTo>
                      <a:pt x="287" y="84"/>
                    </a:lnTo>
                    <a:lnTo>
                      <a:pt x="287" y="227"/>
                    </a:lnTo>
                    <a:lnTo>
                      <a:pt x="203" y="311"/>
                    </a:lnTo>
                    <a:lnTo>
                      <a:pt x="84" y="311"/>
                    </a:lnTo>
                    <a:lnTo>
                      <a:pt x="0" y="227"/>
                    </a:lnTo>
                    <a:lnTo>
                      <a:pt x="0" y="84"/>
                    </a:lnTo>
                  </a:path>
                </a:pathLst>
              </a:custGeom>
              <a:noFill/>
              <a:ln w="12700" cap="rnd" cmpd="sng">
                <a:solidFill>
                  <a:srgbClr val="EDC58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6" name="Freeform 45"/>
              <p:cNvSpPr>
                <a:spLocks/>
              </p:cNvSpPr>
              <p:nvPr/>
            </p:nvSpPr>
            <p:spPr bwMode="auto">
              <a:xfrm>
                <a:off x="1829" y="2611"/>
                <a:ext cx="256" cy="734"/>
              </a:xfrm>
              <a:custGeom>
                <a:avLst/>
                <a:gdLst>
                  <a:gd name="T0" fmla="*/ 0 w 288"/>
                  <a:gd name="T1" fmla="*/ 649 h 734"/>
                  <a:gd name="T2" fmla="*/ 5 w 288"/>
                  <a:gd name="T3" fmla="*/ 733 h 734"/>
                  <a:gd name="T4" fmla="*/ 14 w 288"/>
                  <a:gd name="T5" fmla="*/ 733 h 734"/>
                  <a:gd name="T6" fmla="*/ 20 w 288"/>
                  <a:gd name="T7" fmla="*/ 649 h 734"/>
                  <a:gd name="T8" fmla="*/ 20 w 288"/>
                  <a:gd name="T9" fmla="*/ 84 h 734"/>
                  <a:gd name="T10" fmla="*/ 14 w 288"/>
                  <a:gd name="T11" fmla="*/ 0 h 734"/>
                  <a:gd name="T12" fmla="*/ 5 w 288"/>
                  <a:gd name="T13" fmla="*/ 0 h 734"/>
                  <a:gd name="T14" fmla="*/ 0 w 288"/>
                  <a:gd name="T15" fmla="*/ 84 h 734"/>
                  <a:gd name="T16" fmla="*/ 0 w 288"/>
                  <a:gd name="T17" fmla="*/ 649 h 734"/>
                  <a:gd name="T18" fmla="*/ 0 w 288"/>
                  <a:gd name="T19" fmla="*/ 649 h 7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34">
                    <a:moveTo>
                      <a:pt x="0" y="649"/>
                    </a:moveTo>
                    <a:lnTo>
                      <a:pt x="84" y="733"/>
                    </a:lnTo>
                    <a:lnTo>
                      <a:pt x="203" y="733"/>
                    </a:lnTo>
                    <a:lnTo>
                      <a:pt x="287" y="649"/>
                    </a:lnTo>
                    <a:lnTo>
                      <a:pt x="287" y="84"/>
                    </a:lnTo>
                    <a:lnTo>
                      <a:pt x="203" y="0"/>
                    </a:lnTo>
                    <a:lnTo>
                      <a:pt x="84" y="0"/>
                    </a:lnTo>
                    <a:lnTo>
                      <a:pt x="0" y="84"/>
                    </a:lnTo>
                    <a:lnTo>
                      <a:pt x="0" y="649"/>
                    </a:lnTo>
                  </a:path>
                </a:pathLst>
              </a:custGeom>
              <a:noFill/>
              <a:ln w="12700" cap="rnd" cmpd="sng">
                <a:solidFill>
                  <a:srgbClr val="EDC58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7" name="Freeform 46"/>
              <p:cNvSpPr>
                <a:spLocks/>
              </p:cNvSpPr>
              <p:nvPr/>
            </p:nvSpPr>
            <p:spPr bwMode="auto">
              <a:xfrm>
                <a:off x="1963" y="2300"/>
                <a:ext cx="72" cy="28"/>
              </a:xfrm>
              <a:custGeom>
                <a:avLst/>
                <a:gdLst>
                  <a:gd name="T0" fmla="*/ 4 w 81"/>
                  <a:gd name="T1" fmla="*/ 6 h 28"/>
                  <a:gd name="T2" fmla="*/ 4 w 81"/>
                  <a:gd name="T3" fmla="*/ 0 h 28"/>
                  <a:gd name="T4" fmla="*/ 0 w 81"/>
                  <a:gd name="T5" fmla="*/ 0 h 28"/>
                  <a:gd name="T6" fmla="*/ 5 w 81"/>
                  <a:gd name="T7" fmla="*/ 27 h 28"/>
                  <a:gd name="T8" fmla="*/ 4 w 81"/>
                  <a:gd name="T9" fmla="*/ 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28">
                    <a:moveTo>
                      <a:pt x="59" y="6"/>
                    </a:moveTo>
                    <a:lnTo>
                      <a:pt x="42" y="0"/>
                    </a:lnTo>
                    <a:lnTo>
                      <a:pt x="0" y="0"/>
                    </a:lnTo>
                    <a:lnTo>
                      <a:pt x="80" y="27"/>
                    </a:lnTo>
                    <a:lnTo>
                      <a:pt x="59" y="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8" name="Freeform 47"/>
              <p:cNvSpPr>
                <a:spLocks/>
              </p:cNvSpPr>
              <p:nvPr/>
            </p:nvSpPr>
            <p:spPr bwMode="auto">
              <a:xfrm>
                <a:off x="1884" y="2312"/>
                <a:ext cx="201" cy="87"/>
              </a:xfrm>
              <a:custGeom>
                <a:avLst/>
                <a:gdLst>
                  <a:gd name="T0" fmla="*/ 15 w 226"/>
                  <a:gd name="T1" fmla="*/ 72 h 87"/>
                  <a:gd name="T2" fmla="*/ 4 w 226"/>
                  <a:gd name="T3" fmla="*/ 0 h 87"/>
                  <a:gd name="T4" fmla="*/ 0 w 226"/>
                  <a:gd name="T5" fmla="*/ 11 h 87"/>
                  <a:gd name="T6" fmla="*/ 15 w 226"/>
                  <a:gd name="T7" fmla="*/ 86 h 87"/>
                  <a:gd name="T8" fmla="*/ 15 w 226"/>
                  <a:gd name="T9" fmla="*/ 72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6" h="87">
                    <a:moveTo>
                      <a:pt x="225" y="72"/>
                    </a:moveTo>
                    <a:lnTo>
                      <a:pt x="10" y="0"/>
                    </a:lnTo>
                    <a:lnTo>
                      <a:pt x="0" y="11"/>
                    </a:lnTo>
                    <a:lnTo>
                      <a:pt x="225" y="86"/>
                    </a:lnTo>
                    <a:lnTo>
                      <a:pt x="225" y="7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9" name="Freeform 48"/>
              <p:cNvSpPr>
                <a:spLocks/>
              </p:cNvSpPr>
              <p:nvPr/>
            </p:nvSpPr>
            <p:spPr bwMode="auto">
              <a:xfrm>
                <a:off x="1849" y="2352"/>
                <a:ext cx="236" cy="99"/>
              </a:xfrm>
              <a:custGeom>
                <a:avLst/>
                <a:gdLst>
                  <a:gd name="T0" fmla="*/ 18 w 266"/>
                  <a:gd name="T1" fmla="*/ 84 h 99"/>
                  <a:gd name="T2" fmla="*/ 4 w 266"/>
                  <a:gd name="T3" fmla="*/ 0 h 99"/>
                  <a:gd name="T4" fmla="*/ 0 w 266"/>
                  <a:gd name="T5" fmla="*/ 10 h 99"/>
                  <a:gd name="T6" fmla="*/ 18 w 266"/>
                  <a:gd name="T7" fmla="*/ 98 h 99"/>
                  <a:gd name="T8" fmla="*/ 18 w 266"/>
                  <a:gd name="T9" fmla="*/ 84 h 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99">
                    <a:moveTo>
                      <a:pt x="265" y="84"/>
                    </a:moveTo>
                    <a:lnTo>
                      <a:pt x="11" y="0"/>
                    </a:lnTo>
                    <a:lnTo>
                      <a:pt x="0" y="10"/>
                    </a:lnTo>
                    <a:lnTo>
                      <a:pt x="265" y="98"/>
                    </a:lnTo>
                    <a:lnTo>
                      <a:pt x="265" y="84"/>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0" name="Freeform 49"/>
              <p:cNvSpPr>
                <a:spLocks/>
              </p:cNvSpPr>
              <p:nvPr/>
            </p:nvSpPr>
            <p:spPr bwMode="auto">
              <a:xfrm>
                <a:off x="1829" y="2393"/>
                <a:ext cx="256" cy="111"/>
              </a:xfrm>
              <a:custGeom>
                <a:avLst/>
                <a:gdLst>
                  <a:gd name="T0" fmla="*/ 20 w 288"/>
                  <a:gd name="T1" fmla="*/ 95 h 111"/>
                  <a:gd name="T2" fmla="*/ 0 w 288"/>
                  <a:gd name="T3" fmla="*/ 0 h 111"/>
                  <a:gd name="T4" fmla="*/ 0 w 288"/>
                  <a:gd name="T5" fmla="*/ 14 h 111"/>
                  <a:gd name="T6" fmla="*/ 20 w 288"/>
                  <a:gd name="T7" fmla="*/ 110 h 111"/>
                  <a:gd name="T8" fmla="*/ 20 w 288"/>
                  <a:gd name="T9" fmla="*/ 95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5"/>
                    </a:moveTo>
                    <a:lnTo>
                      <a:pt x="0" y="0"/>
                    </a:lnTo>
                    <a:lnTo>
                      <a:pt x="0" y="14"/>
                    </a:lnTo>
                    <a:lnTo>
                      <a:pt x="287" y="110"/>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1" name="Freeform 50"/>
              <p:cNvSpPr>
                <a:spLocks/>
              </p:cNvSpPr>
              <p:nvPr/>
            </p:nvSpPr>
            <p:spPr bwMode="auto">
              <a:xfrm>
                <a:off x="1829" y="2445"/>
                <a:ext cx="247" cy="104"/>
              </a:xfrm>
              <a:custGeom>
                <a:avLst/>
                <a:gdLst>
                  <a:gd name="T0" fmla="*/ 18 w 278"/>
                  <a:gd name="T1" fmla="*/ 92 h 104"/>
                  <a:gd name="T2" fmla="*/ 0 w 278"/>
                  <a:gd name="T3" fmla="*/ 0 h 104"/>
                  <a:gd name="T4" fmla="*/ 0 w 278"/>
                  <a:gd name="T5" fmla="*/ 14 h 104"/>
                  <a:gd name="T6" fmla="*/ 18 w 278"/>
                  <a:gd name="T7" fmla="*/ 103 h 104"/>
                  <a:gd name="T8" fmla="*/ 18 w 278"/>
                  <a:gd name="T9" fmla="*/ 92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104">
                    <a:moveTo>
                      <a:pt x="277" y="92"/>
                    </a:moveTo>
                    <a:lnTo>
                      <a:pt x="0" y="0"/>
                    </a:lnTo>
                    <a:lnTo>
                      <a:pt x="0" y="14"/>
                    </a:lnTo>
                    <a:lnTo>
                      <a:pt x="266" y="103"/>
                    </a:lnTo>
                    <a:lnTo>
                      <a:pt x="277" y="9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2" name="Freeform 51"/>
              <p:cNvSpPr>
                <a:spLocks/>
              </p:cNvSpPr>
              <p:nvPr/>
            </p:nvSpPr>
            <p:spPr bwMode="auto">
              <a:xfrm>
                <a:off x="1829" y="2498"/>
                <a:ext cx="213" cy="90"/>
              </a:xfrm>
              <a:custGeom>
                <a:avLst/>
                <a:gdLst>
                  <a:gd name="T0" fmla="*/ 16 w 239"/>
                  <a:gd name="T1" fmla="*/ 79 h 90"/>
                  <a:gd name="T2" fmla="*/ 0 w 239"/>
                  <a:gd name="T3" fmla="*/ 0 h 90"/>
                  <a:gd name="T4" fmla="*/ 0 w 239"/>
                  <a:gd name="T5" fmla="*/ 14 h 90"/>
                  <a:gd name="T6" fmla="*/ 16 w 239"/>
                  <a:gd name="T7" fmla="*/ 89 h 90"/>
                  <a:gd name="T8" fmla="*/ 16 w 239"/>
                  <a:gd name="T9" fmla="*/ 79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9" h="90">
                    <a:moveTo>
                      <a:pt x="238" y="79"/>
                    </a:moveTo>
                    <a:lnTo>
                      <a:pt x="0" y="0"/>
                    </a:lnTo>
                    <a:lnTo>
                      <a:pt x="0" y="14"/>
                    </a:lnTo>
                    <a:lnTo>
                      <a:pt x="227" y="89"/>
                    </a:lnTo>
                    <a:lnTo>
                      <a:pt x="238" y="7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3" name="Freeform 52"/>
              <p:cNvSpPr>
                <a:spLocks/>
              </p:cNvSpPr>
              <p:nvPr/>
            </p:nvSpPr>
            <p:spPr bwMode="auto">
              <a:xfrm>
                <a:off x="1860" y="2561"/>
                <a:ext cx="177" cy="81"/>
              </a:xfrm>
              <a:custGeom>
                <a:avLst/>
                <a:gdLst>
                  <a:gd name="T0" fmla="*/ 11 w 200"/>
                  <a:gd name="T1" fmla="*/ 59 h 81"/>
                  <a:gd name="T2" fmla="*/ 10 w 200"/>
                  <a:gd name="T3" fmla="*/ 50 h 81"/>
                  <a:gd name="T4" fmla="*/ 7 w 200"/>
                  <a:gd name="T5" fmla="*/ 50 h 81"/>
                  <a:gd name="T6" fmla="*/ 12 w 200"/>
                  <a:gd name="T7" fmla="*/ 80 h 81"/>
                  <a:gd name="T8" fmla="*/ 11 w 200"/>
                  <a:gd name="T9" fmla="*/ 59 h 81"/>
                  <a:gd name="T10" fmla="*/ 10 w 200"/>
                  <a:gd name="T11" fmla="*/ 50 h 81"/>
                  <a:gd name="T12" fmla="*/ 0 w 200"/>
                  <a:gd name="T13" fmla="*/ 0 h 81"/>
                  <a:gd name="T14" fmla="*/ 4 w 200"/>
                  <a:gd name="T15" fmla="*/ 21 h 81"/>
                  <a:gd name="T16" fmla="*/ 7 w 200"/>
                  <a:gd name="T17" fmla="*/ 50 h 81"/>
                  <a:gd name="T18" fmla="*/ 10 w 200"/>
                  <a:gd name="T19" fmla="*/ 50 h 81"/>
                  <a:gd name="T20" fmla="*/ 11 w 200"/>
                  <a:gd name="T21" fmla="*/ 59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 h="81">
                    <a:moveTo>
                      <a:pt x="178" y="59"/>
                    </a:moveTo>
                    <a:lnTo>
                      <a:pt x="151" y="50"/>
                    </a:lnTo>
                    <a:lnTo>
                      <a:pt x="109" y="50"/>
                    </a:lnTo>
                    <a:lnTo>
                      <a:pt x="199" y="80"/>
                    </a:lnTo>
                    <a:lnTo>
                      <a:pt x="178" y="59"/>
                    </a:lnTo>
                    <a:lnTo>
                      <a:pt x="151" y="50"/>
                    </a:lnTo>
                    <a:lnTo>
                      <a:pt x="0" y="0"/>
                    </a:lnTo>
                    <a:lnTo>
                      <a:pt x="21" y="21"/>
                    </a:lnTo>
                    <a:lnTo>
                      <a:pt x="109" y="50"/>
                    </a:lnTo>
                    <a:lnTo>
                      <a:pt x="151" y="50"/>
                    </a:lnTo>
                    <a:lnTo>
                      <a:pt x="178" y="5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4" name="Freeform 53"/>
              <p:cNvSpPr>
                <a:spLocks/>
              </p:cNvSpPr>
              <p:nvPr/>
            </p:nvSpPr>
            <p:spPr bwMode="auto">
              <a:xfrm>
                <a:off x="1883" y="2625"/>
                <a:ext cx="202" cy="88"/>
              </a:xfrm>
              <a:custGeom>
                <a:avLst/>
                <a:gdLst>
                  <a:gd name="T0" fmla="*/ 13 w 228"/>
                  <a:gd name="T1" fmla="*/ 72 h 88"/>
                  <a:gd name="T2" fmla="*/ 4 w 228"/>
                  <a:gd name="T3" fmla="*/ 0 h 88"/>
                  <a:gd name="T4" fmla="*/ 0 w 228"/>
                  <a:gd name="T5" fmla="*/ 11 h 88"/>
                  <a:gd name="T6" fmla="*/ 13 w 228"/>
                  <a:gd name="T7" fmla="*/ 87 h 88"/>
                  <a:gd name="T8" fmla="*/ 13 w 228"/>
                  <a:gd name="T9" fmla="*/ 72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 h="88">
                    <a:moveTo>
                      <a:pt x="227" y="72"/>
                    </a:moveTo>
                    <a:lnTo>
                      <a:pt x="11" y="0"/>
                    </a:lnTo>
                    <a:lnTo>
                      <a:pt x="0" y="11"/>
                    </a:lnTo>
                    <a:lnTo>
                      <a:pt x="227" y="87"/>
                    </a:lnTo>
                    <a:lnTo>
                      <a:pt x="227" y="7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5" name="Freeform 54"/>
              <p:cNvSpPr>
                <a:spLocks/>
              </p:cNvSpPr>
              <p:nvPr/>
            </p:nvSpPr>
            <p:spPr bwMode="auto">
              <a:xfrm>
                <a:off x="1848" y="2664"/>
                <a:ext cx="237" cy="101"/>
              </a:xfrm>
              <a:custGeom>
                <a:avLst/>
                <a:gdLst>
                  <a:gd name="T0" fmla="*/ 18 w 267"/>
                  <a:gd name="T1" fmla="*/ 86 h 101"/>
                  <a:gd name="T2" fmla="*/ 4 w 267"/>
                  <a:gd name="T3" fmla="*/ 0 h 101"/>
                  <a:gd name="T4" fmla="*/ 0 w 267"/>
                  <a:gd name="T5" fmla="*/ 11 h 101"/>
                  <a:gd name="T6" fmla="*/ 18 w 267"/>
                  <a:gd name="T7" fmla="*/ 100 h 101"/>
                  <a:gd name="T8" fmla="*/ 18 w 267"/>
                  <a:gd name="T9" fmla="*/ 86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1">
                    <a:moveTo>
                      <a:pt x="266" y="86"/>
                    </a:moveTo>
                    <a:lnTo>
                      <a:pt x="10" y="0"/>
                    </a:lnTo>
                    <a:lnTo>
                      <a:pt x="0" y="11"/>
                    </a:lnTo>
                    <a:lnTo>
                      <a:pt x="266" y="100"/>
                    </a:lnTo>
                    <a:lnTo>
                      <a:pt x="266" y="8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6" name="Freeform 55"/>
              <p:cNvSpPr>
                <a:spLocks/>
              </p:cNvSpPr>
              <p:nvPr/>
            </p:nvSpPr>
            <p:spPr bwMode="auto">
              <a:xfrm>
                <a:off x="1829" y="2706"/>
                <a:ext cx="256" cy="111"/>
              </a:xfrm>
              <a:custGeom>
                <a:avLst/>
                <a:gdLst>
                  <a:gd name="T0" fmla="*/ 20 w 288"/>
                  <a:gd name="T1" fmla="*/ 96 h 111"/>
                  <a:gd name="T2" fmla="*/ 0 w 288"/>
                  <a:gd name="T3" fmla="*/ 0 h 111"/>
                  <a:gd name="T4" fmla="*/ 0 w 288"/>
                  <a:gd name="T5" fmla="*/ 14 h 111"/>
                  <a:gd name="T6" fmla="*/ 20 w 288"/>
                  <a:gd name="T7" fmla="*/ 110 h 111"/>
                  <a:gd name="T8" fmla="*/ 20 w 288"/>
                  <a:gd name="T9" fmla="*/ 9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7" name="Freeform 56"/>
              <p:cNvSpPr>
                <a:spLocks/>
              </p:cNvSpPr>
              <p:nvPr/>
            </p:nvSpPr>
            <p:spPr bwMode="auto">
              <a:xfrm>
                <a:off x="1829" y="2759"/>
                <a:ext cx="256" cy="110"/>
              </a:xfrm>
              <a:custGeom>
                <a:avLst/>
                <a:gdLst>
                  <a:gd name="T0" fmla="*/ 20 w 288"/>
                  <a:gd name="T1" fmla="*/ 95 h 110"/>
                  <a:gd name="T2" fmla="*/ 0 w 288"/>
                  <a:gd name="T3" fmla="*/ 0 h 110"/>
                  <a:gd name="T4" fmla="*/ 0 w 288"/>
                  <a:gd name="T5" fmla="*/ 14 h 110"/>
                  <a:gd name="T6" fmla="*/ 20 w 288"/>
                  <a:gd name="T7" fmla="*/ 109 h 110"/>
                  <a:gd name="T8" fmla="*/ 20 w 288"/>
                  <a:gd name="T9" fmla="*/ 9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8" name="Freeform 57"/>
              <p:cNvSpPr>
                <a:spLocks/>
              </p:cNvSpPr>
              <p:nvPr/>
            </p:nvSpPr>
            <p:spPr bwMode="auto">
              <a:xfrm>
                <a:off x="1829" y="2811"/>
                <a:ext cx="256" cy="111"/>
              </a:xfrm>
              <a:custGeom>
                <a:avLst/>
                <a:gdLst>
                  <a:gd name="T0" fmla="*/ 20 w 288"/>
                  <a:gd name="T1" fmla="*/ 96 h 111"/>
                  <a:gd name="T2" fmla="*/ 0 w 288"/>
                  <a:gd name="T3" fmla="*/ 0 h 111"/>
                  <a:gd name="T4" fmla="*/ 0 w 288"/>
                  <a:gd name="T5" fmla="*/ 14 h 111"/>
                  <a:gd name="T6" fmla="*/ 20 w 288"/>
                  <a:gd name="T7" fmla="*/ 110 h 111"/>
                  <a:gd name="T8" fmla="*/ 20 w 288"/>
                  <a:gd name="T9" fmla="*/ 9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6"/>
                    </a:moveTo>
                    <a:lnTo>
                      <a:pt x="0" y="0"/>
                    </a:lnTo>
                    <a:lnTo>
                      <a:pt x="0" y="14"/>
                    </a:lnTo>
                    <a:lnTo>
                      <a:pt x="287" y="110"/>
                    </a:lnTo>
                    <a:lnTo>
                      <a:pt x="287" y="96"/>
                    </a:lnTo>
                  </a:path>
                </a:pathLst>
              </a:custGeom>
              <a:solidFill>
                <a:srgbClr val="EDC58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59" name="Freeform 58"/>
              <p:cNvSpPr>
                <a:spLocks/>
              </p:cNvSpPr>
              <p:nvPr/>
            </p:nvSpPr>
            <p:spPr bwMode="auto">
              <a:xfrm>
                <a:off x="1829" y="2863"/>
                <a:ext cx="256" cy="111"/>
              </a:xfrm>
              <a:custGeom>
                <a:avLst/>
                <a:gdLst>
                  <a:gd name="T0" fmla="*/ 20 w 288"/>
                  <a:gd name="T1" fmla="*/ 96 h 111"/>
                  <a:gd name="T2" fmla="*/ 0 w 288"/>
                  <a:gd name="T3" fmla="*/ 0 h 111"/>
                  <a:gd name="T4" fmla="*/ 0 w 288"/>
                  <a:gd name="T5" fmla="*/ 14 h 111"/>
                  <a:gd name="T6" fmla="*/ 20 w 288"/>
                  <a:gd name="T7" fmla="*/ 110 h 111"/>
                  <a:gd name="T8" fmla="*/ 20 w 288"/>
                  <a:gd name="T9" fmla="*/ 9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0" name="Freeform 59"/>
              <p:cNvSpPr>
                <a:spLocks/>
              </p:cNvSpPr>
              <p:nvPr/>
            </p:nvSpPr>
            <p:spPr bwMode="auto">
              <a:xfrm>
                <a:off x="1829" y="2915"/>
                <a:ext cx="256" cy="111"/>
              </a:xfrm>
              <a:custGeom>
                <a:avLst/>
                <a:gdLst>
                  <a:gd name="T0" fmla="*/ 20 w 288"/>
                  <a:gd name="T1" fmla="*/ 96 h 111"/>
                  <a:gd name="T2" fmla="*/ 0 w 288"/>
                  <a:gd name="T3" fmla="*/ 0 h 111"/>
                  <a:gd name="T4" fmla="*/ 0 w 288"/>
                  <a:gd name="T5" fmla="*/ 14 h 111"/>
                  <a:gd name="T6" fmla="*/ 20 w 288"/>
                  <a:gd name="T7" fmla="*/ 110 h 111"/>
                  <a:gd name="T8" fmla="*/ 20 w 288"/>
                  <a:gd name="T9" fmla="*/ 9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1" name="Freeform 60"/>
              <p:cNvSpPr>
                <a:spLocks/>
              </p:cNvSpPr>
              <p:nvPr/>
            </p:nvSpPr>
            <p:spPr bwMode="auto">
              <a:xfrm>
                <a:off x="1829" y="2968"/>
                <a:ext cx="256" cy="110"/>
              </a:xfrm>
              <a:custGeom>
                <a:avLst/>
                <a:gdLst>
                  <a:gd name="T0" fmla="*/ 20 w 288"/>
                  <a:gd name="T1" fmla="*/ 95 h 110"/>
                  <a:gd name="T2" fmla="*/ 0 w 288"/>
                  <a:gd name="T3" fmla="*/ 0 h 110"/>
                  <a:gd name="T4" fmla="*/ 0 w 288"/>
                  <a:gd name="T5" fmla="*/ 14 h 110"/>
                  <a:gd name="T6" fmla="*/ 20 w 288"/>
                  <a:gd name="T7" fmla="*/ 109 h 110"/>
                  <a:gd name="T8" fmla="*/ 20 w 288"/>
                  <a:gd name="T9" fmla="*/ 9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2" name="Freeform 61"/>
              <p:cNvSpPr>
                <a:spLocks/>
              </p:cNvSpPr>
              <p:nvPr/>
            </p:nvSpPr>
            <p:spPr bwMode="auto">
              <a:xfrm>
                <a:off x="1829" y="3020"/>
                <a:ext cx="256" cy="110"/>
              </a:xfrm>
              <a:custGeom>
                <a:avLst/>
                <a:gdLst>
                  <a:gd name="T0" fmla="*/ 20 w 288"/>
                  <a:gd name="T1" fmla="*/ 95 h 110"/>
                  <a:gd name="T2" fmla="*/ 0 w 288"/>
                  <a:gd name="T3" fmla="*/ 0 h 110"/>
                  <a:gd name="T4" fmla="*/ 0 w 288"/>
                  <a:gd name="T5" fmla="*/ 14 h 110"/>
                  <a:gd name="T6" fmla="*/ 20 w 288"/>
                  <a:gd name="T7" fmla="*/ 109 h 110"/>
                  <a:gd name="T8" fmla="*/ 20 w 288"/>
                  <a:gd name="T9" fmla="*/ 9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3" name="Freeform 62"/>
              <p:cNvSpPr>
                <a:spLocks/>
              </p:cNvSpPr>
              <p:nvPr/>
            </p:nvSpPr>
            <p:spPr bwMode="auto">
              <a:xfrm>
                <a:off x="1829" y="3072"/>
                <a:ext cx="256" cy="111"/>
              </a:xfrm>
              <a:custGeom>
                <a:avLst/>
                <a:gdLst>
                  <a:gd name="T0" fmla="*/ 20 w 288"/>
                  <a:gd name="T1" fmla="*/ 96 h 111"/>
                  <a:gd name="T2" fmla="*/ 0 w 288"/>
                  <a:gd name="T3" fmla="*/ 0 h 111"/>
                  <a:gd name="T4" fmla="*/ 0 w 288"/>
                  <a:gd name="T5" fmla="*/ 14 h 111"/>
                  <a:gd name="T6" fmla="*/ 20 w 288"/>
                  <a:gd name="T7" fmla="*/ 110 h 111"/>
                  <a:gd name="T8" fmla="*/ 20 w 288"/>
                  <a:gd name="T9" fmla="*/ 9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4" name="Freeform 63"/>
              <p:cNvSpPr>
                <a:spLocks/>
              </p:cNvSpPr>
              <p:nvPr/>
            </p:nvSpPr>
            <p:spPr bwMode="auto">
              <a:xfrm>
                <a:off x="1829" y="3124"/>
                <a:ext cx="256" cy="111"/>
              </a:xfrm>
              <a:custGeom>
                <a:avLst/>
                <a:gdLst>
                  <a:gd name="T0" fmla="*/ 20 w 288"/>
                  <a:gd name="T1" fmla="*/ 96 h 111"/>
                  <a:gd name="T2" fmla="*/ 0 w 288"/>
                  <a:gd name="T3" fmla="*/ 0 h 111"/>
                  <a:gd name="T4" fmla="*/ 0 w 288"/>
                  <a:gd name="T5" fmla="*/ 14 h 111"/>
                  <a:gd name="T6" fmla="*/ 20 w 288"/>
                  <a:gd name="T7" fmla="*/ 110 h 111"/>
                  <a:gd name="T8" fmla="*/ 20 w 288"/>
                  <a:gd name="T9" fmla="*/ 9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5" name="Freeform 64"/>
              <p:cNvSpPr>
                <a:spLocks/>
              </p:cNvSpPr>
              <p:nvPr/>
            </p:nvSpPr>
            <p:spPr bwMode="auto">
              <a:xfrm>
                <a:off x="1829" y="3176"/>
                <a:ext cx="248" cy="105"/>
              </a:xfrm>
              <a:custGeom>
                <a:avLst/>
                <a:gdLst>
                  <a:gd name="T0" fmla="*/ 18 w 279"/>
                  <a:gd name="T1" fmla="*/ 93 h 105"/>
                  <a:gd name="T2" fmla="*/ 0 w 279"/>
                  <a:gd name="T3" fmla="*/ 0 h 105"/>
                  <a:gd name="T4" fmla="*/ 0 w 279"/>
                  <a:gd name="T5" fmla="*/ 14 h 105"/>
                  <a:gd name="T6" fmla="*/ 18 w 279"/>
                  <a:gd name="T7" fmla="*/ 104 h 105"/>
                  <a:gd name="T8" fmla="*/ 18 w 279"/>
                  <a:gd name="T9" fmla="*/ 93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105">
                    <a:moveTo>
                      <a:pt x="278" y="93"/>
                    </a:moveTo>
                    <a:lnTo>
                      <a:pt x="0" y="0"/>
                    </a:lnTo>
                    <a:lnTo>
                      <a:pt x="0" y="14"/>
                    </a:lnTo>
                    <a:lnTo>
                      <a:pt x="268" y="104"/>
                    </a:lnTo>
                    <a:lnTo>
                      <a:pt x="278" y="93"/>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6" name="Freeform 65"/>
              <p:cNvSpPr>
                <a:spLocks/>
              </p:cNvSpPr>
              <p:nvPr/>
            </p:nvSpPr>
            <p:spPr bwMode="auto">
              <a:xfrm>
                <a:off x="1829" y="3229"/>
                <a:ext cx="214" cy="91"/>
              </a:xfrm>
              <a:custGeom>
                <a:avLst/>
                <a:gdLst>
                  <a:gd name="T0" fmla="*/ 17 w 240"/>
                  <a:gd name="T1" fmla="*/ 79 h 91"/>
                  <a:gd name="T2" fmla="*/ 0 w 240"/>
                  <a:gd name="T3" fmla="*/ 0 h 91"/>
                  <a:gd name="T4" fmla="*/ 0 w 240"/>
                  <a:gd name="T5" fmla="*/ 14 h 91"/>
                  <a:gd name="T6" fmla="*/ 17 w 240"/>
                  <a:gd name="T7" fmla="*/ 90 h 91"/>
                  <a:gd name="T8" fmla="*/ 17 w 240"/>
                  <a:gd name="T9" fmla="*/ 79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91">
                    <a:moveTo>
                      <a:pt x="239" y="79"/>
                    </a:moveTo>
                    <a:lnTo>
                      <a:pt x="0" y="0"/>
                    </a:lnTo>
                    <a:lnTo>
                      <a:pt x="0" y="14"/>
                    </a:lnTo>
                    <a:lnTo>
                      <a:pt x="228" y="90"/>
                    </a:lnTo>
                    <a:lnTo>
                      <a:pt x="239" y="7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7" name="Freeform 66"/>
              <p:cNvSpPr>
                <a:spLocks/>
              </p:cNvSpPr>
              <p:nvPr/>
            </p:nvSpPr>
            <p:spPr bwMode="auto">
              <a:xfrm>
                <a:off x="1858" y="3292"/>
                <a:ext cx="141" cy="53"/>
              </a:xfrm>
              <a:custGeom>
                <a:avLst/>
                <a:gdLst>
                  <a:gd name="T0" fmla="*/ 10 w 159"/>
                  <a:gd name="T1" fmla="*/ 52 h 53"/>
                  <a:gd name="T2" fmla="*/ 0 w 159"/>
                  <a:gd name="T3" fmla="*/ 0 h 53"/>
                  <a:gd name="T4" fmla="*/ 4 w 159"/>
                  <a:gd name="T5" fmla="*/ 20 h 53"/>
                  <a:gd name="T6" fmla="*/ 8 w 159"/>
                  <a:gd name="T7" fmla="*/ 52 h 53"/>
                  <a:gd name="T8" fmla="*/ 10 w 159"/>
                  <a:gd name="T9" fmla="*/ 52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9" h="53">
                    <a:moveTo>
                      <a:pt x="158" y="52"/>
                    </a:moveTo>
                    <a:lnTo>
                      <a:pt x="0" y="0"/>
                    </a:lnTo>
                    <a:lnTo>
                      <a:pt x="21" y="20"/>
                    </a:lnTo>
                    <a:lnTo>
                      <a:pt x="116" y="52"/>
                    </a:lnTo>
                    <a:lnTo>
                      <a:pt x="158" y="5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8" name="Freeform 67"/>
              <p:cNvSpPr>
                <a:spLocks/>
              </p:cNvSpPr>
              <p:nvPr/>
            </p:nvSpPr>
            <p:spPr bwMode="auto">
              <a:xfrm>
                <a:off x="1815" y="2373"/>
                <a:ext cx="26" cy="28"/>
              </a:xfrm>
              <a:custGeom>
                <a:avLst/>
                <a:gdLst>
                  <a:gd name="T0" fmla="*/ 4 w 29"/>
                  <a:gd name="T1" fmla="*/ 0 h 28"/>
                  <a:gd name="T2" fmla="*/ 4 w 29"/>
                  <a:gd name="T3" fmla="*/ 1 h 28"/>
                  <a:gd name="T4" fmla="*/ 3 w 29"/>
                  <a:gd name="T5" fmla="*/ 3 h 28"/>
                  <a:gd name="T6" fmla="*/ 2 w 29"/>
                  <a:gd name="T7" fmla="*/ 4 h 28"/>
                  <a:gd name="T8" fmla="*/ 1 w 29"/>
                  <a:gd name="T9" fmla="*/ 6 h 28"/>
                  <a:gd name="T10" fmla="*/ 1 w 29"/>
                  <a:gd name="T11" fmla="*/ 7 h 28"/>
                  <a:gd name="T12" fmla="*/ 0 w 29"/>
                  <a:gd name="T13" fmla="*/ 9 h 28"/>
                  <a:gd name="T14" fmla="*/ 0 w 29"/>
                  <a:gd name="T15" fmla="*/ 10 h 28"/>
                  <a:gd name="T16" fmla="*/ 0 w 29"/>
                  <a:gd name="T17" fmla="*/ 12 h 28"/>
                  <a:gd name="T18" fmla="*/ 0 w 29"/>
                  <a:gd name="T19" fmla="*/ 13 h 28"/>
                  <a:gd name="T20" fmla="*/ 1 w 29"/>
                  <a:gd name="T21" fmla="*/ 15 h 28"/>
                  <a:gd name="T22" fmla="*/ 1 w 29"/>
                  <a:gd name="T23" fmla="*/ 16 h 28"/>
                  <a:gd name="T24" fmla="*/ 2 w 29"/>
                  <a:gd name="T25" fmla="*/ 17 h 28"/>
                  <a:gd name="T26" fmla="*/ 3 w 29"/>
                  <a:gd name="T27" fmla="*/ 20 h 28"/>
                  <a:gd name="T28" fmla="*/ 4 w 29"/>
                  <a:gd name="T29" fmla="*/ 22 h 28"/>
                  <a:gd name="T30" fmla="*/ 4 w 29"/>
                  <a:gd name="T31" fmla="*/ 24 h 28"/>
                  <a:gd name="T32" fmla="*/ 4 w 29"/>
                  <a:gd name="T33" fmla="*/ 26 h 28"/>
                  <a:gd name="T34" fmla="*/ 4 w 29"/>
                  <a:gd name="T35" fmla="*/ 26 h 28"/>
                  <a:gd name="T36" fmla="*/ 4 w 29"/>
                  <a:gd name="T37" fmla="*/ 27 h 28"/>
                  <a:gd name="T38" fmla="*/ 4 w 29"/>
                  <a:gd name="T39" fmla="*/ 27 h 28"/>
                  <a:gd name="T40" fmla="*/ 4 w 29"/>
                  <a:gd name="T41" fmla="*/ 27 h 28"/>
                  <a:gd name="T42" fmla="*/ 4 w 29"/>
                  <a:gd name="T43" fmla="*/ 27 h 28"/>
                  <a:gd name="T44" fmla="*/ 4 w 29"/>
                  <a:gd name="T45" fmla="*/ 27 h 28"/>
                  <a:gd name="T46" fmla="*/ 4 w 29"/>
                  <a:gd name="T47" fmla="*/ 27 h 28"/>
                  <a:gd name="T48" fmla="*/ 4 w 29"/>
                  <a:gd name="T49" fmla="*/ 26 h 28"/>
                  <a:gd name="T50" fmla="*/ 4 w 29"/>
                  <a:gd name="T51" fmla="*/ 26 h 28"/>
                  <a:gd name="T52" fmla="*/ 4 w 29"/>
                  <a:gd name="T53" fmla="*/ 25 h 28"/>
                  <a:gd name="T54" fmla="*/ 4 w 29"/>
                  <a:gd name="T55" fmla="*/ 24 h 28"/>
                  <a:gd name="T56" fmla="*/ 4 w 29"/>
                  <a:gd name="T57" fmla="*/ 22 h 28"/>
                  <a:gd name="T58" fmla="*/ 4 w 29"/>
                  <a:gd name="T59" fmla="*/ 0 h 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28">
                    <a:moveTo>
                      <a:pt x="5" y="0"/>
                    </a:moveTo>
                    <a:lnTo>
                      <a:pt x="4" y="1"/>
                    </a:lnTo>
                    <a:lnTo>
                      <a:pt x="3" y="3"/>
                    </a:lnTo>
                    <a:lnTo>
                      <a:pt x="2" y="4"/>
                    </a:lnTo>
                    <a:lnTo>
                      <a:pt x="1" y="6"/>
                    </a:lnTo>
                    <a:lnTo>
                      <a:pt x="1" y="7"/>
                    </a:lnTo>
                    <a:lnTo>
                      <a:pt x="0" y="9"/>
                    </a:lnTo>
                    <a:lnTo>
                      <a:pt x="0" y="10"/>
                    </a:lnTo>
                    <a:lnTo>
                      <a:pt x="0" y="12"/>
                    </a:lnTo>
                    <a:lnTo>
                      <a:pt x="0" y="13"/>
                    </a:lnTo>
                    <a:lnTo>
                      <a:pt x="1" y="15"/>
                    </a:lnTo>
                    <a:lnTo>
                      <a:pt x="1" y="16"/>
                    </a:lnTo>
                    <a:lnTo>
                      <a:pt x="2" y="17"/>
                    </a:lnTo>
                    <a:lnTo>
                      <a:pt x="3" y="20"/>
                    </a:lnTo>
                    <a:lnTo>
                      <a:pt x="5" y="22"/>
                    </a:lnTo>
                    <a:lnTo>
                      <a:pt x="8" y="24"/>
                    </a:lnTo>
                    <a:lnTo>
                      <a:pt x="10" y="26"/>
                    </a:lnTo>
                    <a:lnTo>
                      <a:pt x="12" y="26"/>
                    </a:lnTo>
                    <a:lnTo>
                      <a:pt x="13" y="27"/>
                    </a:lnTo>
                    <a:lnTo>
                      <a:pt x="14" y="27"/>
                    </a:lnTo>
                    <a:lnTo>
                      <a:pt x="16" y="27"/>
                    </a:lnTo>
                    <a:lnTo>
                      <a:pt x="17" y="27"/>
                    </a:lnTo>
                    <a:lnTo>
                      <a:pt x="19" y="27"/>
                    </a:lnTo>
                    <a:lnTo>
                      <a:pt x="21" y="27"/>
                    </a:lnTo>
                    <a:lnTo>
                      <a:pt x="22" y="26"/>
                    </a:lnTo>
                    <a:lnTo>
                      <a:pt x="24" y="26"/>
                    </a:lnTo>
                    <a:lnTo>
                      <a:pt x="25" y="25"/>
                    </a:lnTo>
                    <a:lnTo>
                      <a:pt x="26" y="24"/>
                    </a:lnTo>
                    <a:lnTo>
                      <a:pt x="28" y="22"/>
                    </a:lnTo>
                    <a:lnTo>
                      <a:pt x="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69" name="Freeform 68"/>
              <p:cNvSpPr>
                <a:spLocks/>
              </p:cNvSpPr>
              <p:nvPr/>
            </p:nvSpPr>
            <p:spPr bwMode="auto">
              <a:xfrm>
                <a:off x="1820" y="2284"/>
                <a:ext cx="100" cy="112"/>
              </a:xfrm>
              <a:custGeom>
                <a:avLst/>
                <a:gdLst>
                  <a:gd name="T0" fmla="*/ 6 w 113"/>
                  <a:gd name="T1" fmla="*/ 0 h 112"/>
                  <a:gd name="T2" fmla="*/ 5 w 113"/>
                  <a:gd name="T3" fmla="*/ 5 h 112"/>
                  <a:gd name="T4" fmla="*/ 0 w 113"/>
                  <a:gd name="T5" fmla="*/ 89 h 112"/>
                  <a:gd name="T6" fmla="*/ 4 w 113"/>
                  <a:gd name="T7" fmla="*/ 111 h 112"/>
                  <a:gd name="T8" fmla="*/ 7 w 113"/>
                  <a:gd name="T9" fmla="*/ 27 h 112"/>
                  <a:gd name="T10" fmla="*/ 6 w 113"/>
                  <a:gd name="T11" fmla="*/ 0 h 112"/>
                  <a:gd name="T12" fmla="*/ 7 w 113"/>
                  <a:gd name="T13" fmla="*/ 27 h 112"/>
                  <a:gd name="T14" fmla="*/ 7 w 113"/>
                  <a:gd name="T15" fmla="*/ 26 h 112"/>
                  <a:gd name="T16" fmla="*/ 7 w 113"/>
                  <a:gd name="T17" fmla="*/ 24 h 112"/>
                  <a:gd name="T18" fmla="*/ 7 w 113"/>
                  <a:gd name="T19" fmla="*/ 23 h 112"/>
                  <a:gd name="T20" fmla="*/ 7 w 113"/>
                  <a:gd name="T21" fmla="*/ 21 h 112"/>
                  <a:gd name="T22" fmla="*/ 7 w 113"/>
                  <a:gd name="T23" fmla="*/ 20 h 112"/>
                  <a:gd name="T24" fmla="*/ 7 w 113"/>
                  <a:gd name="T25" fmla="*/ 18 h 112"/>
                  <a:gd name="T26" fmla="*/ 7 w 113"/>
                  <a:gd name="T27" fmla="*/ 17 h 112"/>
                  <a:gd name="T28" fmla="*/ 7 w 113"/>
                  <a:gd name="T29" fmla="*/ 15 h 112"/>
                  <a:gd name="T30" fmla="*/ 7 w 113"/>
                  <a:gd name="T31" fmla="*/ 14 h 112"/>
                  <a:gd name="T32" fmla="*/ 7 w 113"/>
                  <a:gd name="T33" fmla="*/ 12 h 112"/>
                  <a:gd name="T34" fmla="*/ 7 w 113"/>
                  <a:gd name="T35" fmla="*/ 11 h 112"/>
                  <a:gd name="T36" fmla="*/ 7 w 113"/>
                  <a:gd name="T37" fmla="*/ 9 h 112"/>
                  <a:gd name="T38" fmla="*/ 7 w 113"/>
                  <a:gd name="T39" fmla="*/ 7 h 112"/>
                  <a:gd name="T40" fmla="*/ 7 w 113"/>
                  <a:gd name="T41" fmla="*/ 5 h 112"/>
                  <a:gd name="T42" fmla="*/ 7 w 113"/>
                  <a:gd name="T43" fmla="*/ 3 h 112"/>
                  <a:gd name="T44" fmla="*/ 7 w 113"/>
                  <a:gd name="T45" fmla="*/ 1 h 112"/>
                  <a:gd name="T46" fmla="*/ 7 w 113"/>
                  <a:gd name="T47" fmla="*/ 1 h 112"/>
                  <a:gd name="T48" fmla="*/ 6 w 113"/>
                  <a:gd name="T49" fmla="*/ 0 h 112"/>
                  <a:gd name="T50" fmla="*/ 6 w 113"/>
                  <a:gd name="T51" fmla="*/ 0 h 112"/>
                  <a:gd name="T52" fmla="*/ 6 w 113"/>
                  <a:gd name="T53" fmla="*/ 0 h 112"/>
                  <a:gd name="T54" fmla="*/ 6 w 113"/>
                  <a:gd name="T55" fmla="*/ 0 h 112"/>
                  <a:gd name="T56" fmla="*/ 6 w 113"/>
                  <a:gd name="T57" fmla="*/ 0 h 112"/>
                  <a:gd name="T58" fmla="*/ 6 w 113"/>
                  <a:gd name="T59" fmla="*/ 0 h 112"/>
                  <a:gd name="T60" fmla="*/ 6 w 113"/>
                  <a:gd name="T61" fmla="*/ 1 h 112"/>
                  <a:gd name="T62" fmla="*/ 6 w 113"/>
                  <a:gd name="T63" fmla="*/ 1 h 112"/>
                  <a:gd name="T64" fmla="*/ 5 w 113"/>
                  <a:gd name="T65" fmla="*/ 2 h 112"/>
                  <a:gd name="T66" fmla="*/ 5 w 113"/>
                  <a:gd name="T67" fmla="*/ 3 h 112"/>
                  <a:gd name="T68" fmla="*/ 5 w 113"/>
                  <a:gd name="T69" fmla="*/ 5 h 112"/>
                  <a:gd name="T70" fmla="*/ 6 w 113"/>
                  <a:gd name="T71" fmla="*/ 0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2">
                    <a:moveTo>
                      <a:pt x="95" y="0"/>
                    </a:moveTo>
                    <a:lnTo>
                      <a:pt x="84" y="5"/>
                    </a:lnTo>
                    <a:lnTo>
                      <a:pt x="0" y="89"/>
                    </a:lnTo>
                    <a:lnTo>
                      <a:pt x="23" y="111"/>
                    </a:lnTo>
                    <a:lnTo>
                      <a:pt x="107" y="27"/>
                    </a:lnTo>
                    <a:lnTo>
                      <a:pt x="95" y="0"/>
                    </a:lnTo>
                    <a:lnTo>
                      <a:pt x="107" y="27"/>
                    </a:lnTo>
                    <a:lnTo>
                      <a:pt x="108" y="26"/>
                    </a:lnTo>
                    <a:lnTo>
                      <a:pt x="109" y="24"/>
                    </a:lnTo>
                    <a:lnTo>
                      <a:pt x="110" y="23"/>
                    </a:lnTo>
                    <a:lnTo>
                      <a:pt x="111" y="21"/>
                    </a:lnTo>
                    <a:lnTo>
                      <a:pt x="111" y="20"/>
                    </a:lnTo>
                    <a:lnTo>
                      <a:pt x="112" y="18"/>
                    </a:lnTo>
                    <a:lnTo>
                      <a:pt x="112" y="17"/>
                    </a:lnTo>
                    <a:lnTo>
                      <a:pt x="112" y="15"/>
                    </a:lnTo>
                    <a:lnTo>
                      <a:pt x="112" y="14"/>
                    </a:lnTo>
                    <a:lnTo>
                      <a:pt x="111" y="12"/>
                    </a:lnTo>
                    <a:lnTo>
                      <a:pt x="111" y="11"/>
                    </a:lnTo>
                    <a:lnTo>
                      <a:pt x="110" y="9"/>
                    </a:lnTo>
                    <a:lnTo>
                      <a:pt x="109" y="7"/>
                    </a:lnTo>
                    <a:lnTo>
                      <a:pt x="107" y="5"/>
                    </a:lnTo>
                    <a:lnTo>
                      <a:pt x="105" y="3"/>
                    </a:lnTo>
                    <a:lnTo>
                      <a:pt x="102" y="1"/>
                    </a:lnTo>
                    <a:lnTo>
                      <a:pt x="101" y="1"/>
                    </a:lnTo>
                    <a:lnTo>
                      <a:pt x="99" y="0"/>
                    </a:lnTo>
                    <a:lnTo>
                      <a:pt x="98" y="0"/>
                    </a:lnTo>
                    <a:lnTo>
                      <a:pt x="96" y="0"/>
                    </a:lnTo>
                    <a:lnTo>
                      <a:pt x="95" y="0"/>
                    </a:lnTo>
                    <a:lnTo>
                      <a:pt x="93" y="0"/>
                    </a:lnTo>
                    <a:lnTo>
                      <a:pt x="92" y="0"/>
                    </a:lnTo>
                    <a:lnTo>
                      <a:pt x="90" y="1"/>
                    </a:lnTo>
                    <a:lnTo>
                      <a:pt x="89" y="1"/>
                    </a:lnTo>
                    <a:lnTo>
                      <a:pt x="87" y="2"/>
                    </a:lnTo>
                    <a:lnTo>
                      <a:pt x="86" y="3"/>
                    </a:lnTo>
                    <a:lnTo>
                      <a:pt x="84" y="5"/>
                    </a:lnTo>
                    <a:lnTo>
                      <a:pt x="95"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0" name="Freeform 69"/>
              <p:cNvSpPr>
                <a:spLocks/>
              </p:cNvSpPr>
              <p:nvPr/>
            </p:nvSpPr>
            <p:spPr bwMode="auto">
              <a:xfrm>
                <a:off x="1904" y="2284"/>
                <a:ext cx="121" cy="33"/>
              </a:xfrm>
              <a:custGeom>
                <a:avLst/>
                <a:gdLst>
                  <a:gd name="T0" fmla="*/ 9 w 136"/>
                  <a:gd name="T1" fmla="*/ 5 h 33"/>
                  <a:gd name="T2" fmla="*/ 8 w 136"/>
                  <a:gd name="T3" fmla="*/ 0 h 33"/>
                  <a:gd name="T4" fmla="*/ 0 w 136"/>
                  <a:gd name="T5" fmla="*/ 0 h 33"/>
                  <a:gd name="T6" fmla="*/ 0 w 136"/>
                  <a:gd name="T7" fmla="*/ 32 h 33"/>
                  <a:gd name="T8" fmla="*/ 8 w 136"/>
                  <a:gd name="T9" fmla="*/ 32 h 33"/>
                  <a:gd name="T10" fmla="*/ 9 w 136"/>
                  <a:gd name="T11" fmla="*/ 5 h 33"/>
                  <a:gd name="T12" fmla="*/ 8 w 136"/>
                  <a:gd name="T13" fmla="*/ 32 h 33"/>
                  <a:gd name="T14" fmla="*/ 9 w 136"/>
                  <a:gd name="T15" fmla="*/ 32 h 33"/>
                  <a:gd name="T16" fmla="*/ 9 w 136"/>
                  <a:gd name="T17" fmla="*/ 32 h 33"/>
                  <a:gd name="T18" fmla="*/ 9 w 136"/>
                  <a:gd name="T19" fmla="*/ 31 h 33"/>
                  <a:gd name="T20" fmla="*/ 9 w 136"/>
                  <a:gd name="T21" fmla="*/ 31 h 33"/>
                  <a:gd name="T22" fmla="*/ 9 w 136"/>
                  <a:gd name="T23" fmla="*/ 30 h 33"/>
                  <a:gd name="T24" fmla="*/ 9 w 136"/>
                  <a:gd name="T25" fmla="*/ 29 h 33"/>
                  <a:gd name="T26" fmla="*/ 9 w 136"/>
                  <a:gd name="T27" fmla="*/ 28 h 33"/>
                  <a:gd name="T28" fmla="*/ 9 w 136"/>
                  <a:gd name="T29" fmla="*/ 27 h 33"/>
                  <a:gd name="T30" fmla="*/ 9 w 136"/>
                  <a:gd name="T31" fmla="*/ 26 h 33"/>
                  <a:gd name="T32" fmla="*/ 9 w 136"/>
                  <a:gd name="T33" fmla="*/ 25 h 33"/>
                  <a:gd name="T34" fmla="*/ 9 w 136"/>
                  <a:gd name="T35" fmla="*/ 23 h 33"/>
                  <a:gd name="T36" fmla="*/ 9 w 136"/>
                  <a:gd name="T37" fmla="*/ 22 h 33"/>
                  <a:gd name="T38" fmla="*/ 10 w 136"/>
                  <a:gd name="T39" fmla="*/ 19 h 33"/>
                  <a:gd name="T40" fmla="*/ 10 w 136"/>
                  <a:gd name="T41" fmla="*/ 16 h 33"/>
                  <a:gd name="T42" fmla="*/ 10 w 136"/>
                  <a:gd name="T43" fmla="*/ 13 h 33"/>
                  <a:gd name="T44" fmla="*/ 9 w 136"/>
                  <a:gd name="T45" fmla="*/ 10 h 33"/>
                  <a:gd name="T46" fmla="*/ 9 w 136"/>
                  <a:gd name="T47" fmla="*/ 9 h 33"/>
                  <a:gd name="T48" fmla="*/ 9 w 136"/>
                  <a:gd name="T49" fmla="*/ 7 h 33"/>
                  <a:gd name="T50" fmla="*/ 9 w 136"/>
                  <a:gd name="T51" fmla="*/ 6 h 33"/>
                  <a:gd name="T52" fmla="*/ 9 w 136"/>
                  <a:gd name="T53" fmla="*/ 5 h 33"/>
                  <a:gd name="T54" fmla="*/ 9 w 136"/>
                  <a:gd name="T55" fmla="*/ 4 h 33"/>
                  <a:gd name="T56" fmla="*/ 9 w 136"/>
                  <a:gd name="T57" fmla="*/ 3 h 33"/>
                  <a:gd name="T58" fmla="*/ 9 w 136"/>
                  <a:gd name="T59" fmla="*/ 2 h 33"/>
                  <a:gd name="T60" fmla="*/ 9 w 136"/>
                  <a:gd name="T61" fmla="*/ 1 h 33"/>
                  <a:gd name="T62" fmla="*/ 9 w 136"/>
                  <a:gd name="T63" fmla="*/ 1 h 33"/>
                  <a:gd name="T64" fmla="*/ 9 w 136"/>
                  <a:gd name="T65" fmla="*/ 0 h 33"/>
                  <a:gd name="T66" fmla="*/ 9 w 136"/>
                  <a:gd name="T67" fmla="*/ 0 h 33"/>
                  <a:gd name="T68" fmla="*/ 8 w 136"/>
                  <a:gd name="T69" fmla="*/ 0 h 33"/>
                  <a:gd name="T70" fmla="*/ 9 w 136"/>
                  <a:gd name="T71" fmla="*/ 5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131" y="5"/>
                    </a:moveTo>
                    <a:lnTo>
                      <a:pt x="119" y="0"/>
                    </a:lnTo>
                    <a:lnTo>
                      <a:pt x="0" y="0"/>
                    </a:lnTo>
                    <a:lnTo>
                      <a:pt x="0" y="32"/>
                    </a:lnTo>
                    <a:lnTo>
                      <a:pt x="119" y="32"/>
                    </a:lnTo>
                    <a:lnTo>
                      <a:pt x="131" y="5"/>
                    </a:lnTo>
                    <a:lnTo>
                      <a:pt x="119" y="32"/>
                    </a:lnTo>
                    <a:lnTo>
                      <a:pt x="121" y="32"/>
                    </a:lnTo>
                    <a:lnTo>
                      <a:pt x="123" y="32"/>
                    </a:lnTo>
                    <a:lnTo>
                      <a:pt x="125" y="31"/>
                    </a:lnTo>
                    <a:lnTo>
                      <a:pt x="126" y="31"/>
                    </a:lnTo>
                    <a:lnTo>
                      <a:pt x="128" y="30"/>
                    </a:lnTo>
                    <a:lnTo>
                      <a:pt x="129" y="29"/>
                    </a:lnTo>
                    <a:lnTo>
                      <a:pt x="130" y="28"/>
                    </a:lnTo>
                    <a:lnTo>
                      <a:pt x="131" y="27"/>
                    </a:lnTo>
                    <a:lnTo>
                      <a:pt x="132" y="26"/>
                    </a:lnTo>
                    <a:lnTo>
                      <a:pt x="133" y="25"/>
                    </a:lnTo>
                    <a:lnTo>
                      <a:pt x="134" y="23"/>
                    </a:lnTo>
                    <a:lnTo>
                      <a:pt x="134" y="22"/>
                    </a:lnTo>
                    <a:lnTo>
                      <a:pt x="135" y="19"/>
                    </a:lnTo>
                    <a:lnTo>
                      <a:pt x="135" y="16"/>
                    </a:lnTo>
                    <a:lnTo>
                      <a:pt x="135" y="13"/>
                    </a:lnTo>
                    <a:lnTo>
                      <a:pt x="134" y="10"/>
                    </a:lnTo>
                    <a:lnTo>
                      <a:pt x="134" y="9"/>
                    </a:lnTo>
                    <a:lnTo>
                      <a:pt x="133" y="7"/>
                    </a:lnTo>
                    <a:lnTo>
                      <a:pt x="132" y="6"/>
                    </a:lnTo>
                    <a:lnTo>
                      <a:pt x="131" y="5"/>
                    </a:lnTo>
                    <a:lnTo>
                      <a:pt x="130" y="4"/>
                    </a:lnTo>
                    <a:lnTo>
                      <a:pt x="129" y="3"/>
                    </a:lnTo>
                    <a:lnTo>
                      <a:pt x="128" y="2"/>
                    </a:lnTo>
                    <a:lnTo>
                      <a:pt x="126" y="1"/>
                    </a:lnTo>
                    <a:lnTo>
                      <a:pt x="125" y="1"/>
                    </a:lnTo>
                    <a:lnTo>
                      <a:pt x="123" y="0"/>
                    </a:lnTo>
                    <a:lnTo>
                      <a:pt x="121" y="0"/>
                    </a:lnTo>
                    <a:lnTo>
                      <a:pt x="119" y="0"/>
                    </a:lnTo>
                    <a:lnTo>
                      <a:pt x="131"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1" name="Freeform 70"/>
              <p:cNvSpPr>
                <a:spLocks/>
              </p:cNvSpPr>
              <p:nvPr/>
            </p:nvSpPr>
            <p:spPr bwMode="auto">
              <a:xfrm>
                <a:off x="2000" y="2289"/>
                <a:ext cx="100" cy="112"/>
              </a:xfrm>
              <a:custGeom>
                <a:avLst/>
                <a:gdLst>
                  <a:gd name="T0" fmla="*/ 7 w 113"/>
                  <a:gd name="T1" fmla="*/ 95 h 112"/>
                  <a:gd name="T2" fmla="*/ 7 w 113"/>
                  <a:gd name="T3" fmla="*/ 84 h 112"/>
                  <a:gd name="T4" fmla="*/ 4 w 113"/>
                  <a:gd name="T5" fmla="*/ 0 h 112"/>
                  <a:gd name="T6" fmla="*/ 0 w 113"/>
                  <a:gd name="T7" fmla="*/ 22 h 112"/>
                  <a:gd name="T8" fmla="*/ 5 w 113"/>
                  <a:gd name="T9" fmla="*/ 106 h 112"/>
                  <a:gd name="T10" fmla="*/ 7 w 113"/>
                  <a:gd name="T11" fmla="*/ 95 h 112"/>
                  <a:gd name="T12" fmla="*/ 5 w 113"/>
                  <a:gd name="T13" fmla="*/ 106 h 112"/>
                  <a:gd name="T14" fmla="*/ 5 w 113"/>
                  <a:gd name="T15" fmla="*/ 108 h 112"/>
                  <a:gd name="T16" fmla="*/ 5 w 113"/>
                  <a:gd name="T17" fmla="*/ 109 h 112"/>
                  <a:gd name="T18" fmla="*/ 5 w 113"/>
                  <a:gd name="T19" fmla="*/ 110 h 112"/>
                  <a:gd name="T20" fmla="*/ 6 w 113"/>
                  <a:gd name="T21" fmla="*/ 110 h 112"/>
                  <a:gd name="T22" fmla="*/ 6 w 113"/>
                  <a:gd name="T23" fmla="*/ 111 h 112"/>
                  <a:gd name="T24" fmla="*/ 6 w 113"/>
                  <a:gd name="T25" fmla="*/ 111 h 112"/>
                  <a:gd name="T26" fmla="*/ 6 w 113"/>
                  <a:gd name="T27" fmla="*/ 111 h 112"/>
                  <a:gd name="T28" fmla="*/ 6 w 113"/>
                  <a:gd name="T29" fmla="*/ 111 h 112"/>
                  <a:gd name="T30" fmla="*/ 6 w 113"/>
                  <a:gd name="T31" fmla="*/ 111 h 112"/>
                  <a:gd name="T32" fmla="*/ 6 w 113"/>
                  <a:gd name="T33" fmla="*/ 111 h 112"/>
                  <a:gd name="T34" fmla="*/ 6 w 113"/>
                  <a:gd name="T35" fmla="*/ 110 h 112"/>
                  <a:gd name="T36" fmla="*/ 7 w 113"/>
                  <a:gd name="T37" fmla="*/ 110 h 112"/>
                  <a:gd name="T38" fmla="*/ 7 w 113"/>
                  <a:gd name="T39" fmla="*/ 108 h 112"/>
                  <a:gd name="T40" fmla="*/ 7 w 113"/>
                  <a:gd name="T41" fmla="*/ 106 h 112"/>
                  <a:gd name="T42" fmla="*/ 7 w 113"/>
                  <a:gd name="T43" fmla="*/ 104 h 112"/>
                  <a:gd name="T44" fmla="*/ 7 w 113"/>
                  <a:gd name="T45" fmla="*/ 101 h 112"/>
                  <a:gd name="T46" fmla="*/ 7 w 113"/>
                  <a:gd name="T47" fmla="*/ 100 h 112"/>
                  <a:gd name="T48" fmla="*/ 7 w 113"/>
                  <a:gd name="T49" fmla="*/ 99 h 112"/>
                  <a:gd name="T50" fmla="*/ 7 w 113"/>
                  <a:gd name="T51" fmla="*/ 97 h 112"/>
                  <a:gd name="T52" fmla="*/ 7 w 113"/>
                  <a:gd name="T53" fmla="*/ 96 h 112"/>
                  <a:gd name="T54" fmla="*/ 7 w 113"/>
                  <a:gd name="T55" fmla="*/ 94 h 112"/>
                  <a:gd name="T56" fmla="*/ 7 w 113"/>
                  <a:gd name="T57" fmla="*/ 93 h 112"/>
                  <a:gd name="T58" fmla="*/ 7 w 113"/>
                  <a:gd name="T59" fmla="*/ 91 h 112"/>
                  <a:gd name="T60" fmla="*/ 7 w 113"/>
                  <a:gd name="T61" fmla="*/ 90 h 112"/>
                  <a:gd name="T62" fmla="*/ 7 w 113"/>
                  <a:gd name="T63" fmla="*/ 88 h 112"/>
                  <a:gd name="T64" fmla="*/ 7 w 113"/>
                  <a:gd name="T65" fmla="*/ 87 h 112"/>
                  <a:gd name="T66" fmla="*/ 7 w 113"/>
                  <a:gd name="T67" fmla="*/ 85 h 112"/>
                  <a:gd name="T68" fmla="*/ 7 w 113"/>
                  <a:gd name="T69" fmla="*/ 84 h 112"/>
                  <a:gd name="T70" fmla="*/ 7 w 113"/>
                  <a:gd name="T71" fmla="*/ 95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2">
                    <a:moveTo>
                      <a:pt x="111" y="95"/>
                    </a:moveTo>
                    <a:lnTo>
                      <a:pt x="107" y="84"/>
                    </a:lnTo>
                    <a:lnTo>
                      <a:pt x="23" y="0"/>
                    </a:lnTo>
                    <a:lnTo>
                      <a:pt x="0" y="22"/>
                    </a:lnTo>
                    <a:lnTo>
                      <a:pt x="84" y="106"/>
                    </a:lnTo>
                    <a:lnTo>
                      <a:pt x="111" y="95"/>
                    </a:lnTo>
                    <a:lnTo>
                      <a:pt x="84" y="106"/>
                    </a:lnTo>
                    <a:lnTo>
                      <a:pt x="85" y="108"/>
                    </a:lnTo>
                    <a:lnTo>
                      <a:pt x="87" y="109"/>
                    </a:lnTo>
                    <a:lnTo>
                      <a:pt x="88" y="110"/>
                    </a:lnTo>
                    <a:lnTo>
                      <a:pt x="90" y="110"/>
                    </a:lnTo>
                    <a:lnTo>
                      <a:pt x="91" y="111"/>
                    </a:lnTo>
                    <a:lnTo>
                      <a:pt x="93" y="111"/>
                    </a:lnTo>
                    <a:lnTo>
                      <a:pt x="95" y="111"/>
                    </a:lnTo>
                    <a:lnTo>
                      <a:pt x="96" y="111"/>
                    </a:lnTo>
                    <a:lnTo>
                      <a:pt x="97" y="111"/>
                    </a:lnTo>
                    <a:lnTo>
                      <a:pt x="99" y="111"/>
                    </a:lnTo>
                    <a:lnTo>
                      <a:pt x="100" y="110"/>
                    </a:lnTo>
                    <a:lnTo>
                      <a:pt x="102" y="110"/>
                    </a:lnTo>
                    <a:lnTo>
                      <a:pt x="104" y="108"/>
                    </a:lnTo>
                    <a:lnTo>
                      <a:pt x="107" y="106"/>
                    </a:lnTo>
                    <a:lnTo>
                      <a:pt x="109" y="104"/>
                    </a:lnTo>
                    <a:lnTo>
                      <a:pt x="110" y="101"/>
                    </a:lnTo>
                    <a:lnTo>
                      <a:pt x="111" y="100"/>
                    </a:lnTo>
                    <a:lnTo>
                      <a:pt x="111" y="99"/>
                    </a:lnTo>
                    <a:lnTo>
                      <a:pt x="111" y="97"/>
                    </a:lnTo>
                    <a:lnTo>
                      <a:pt x="112" y="96"/>
                    </a:lnTo>
                    <a:lnTo>
                      <a:pt x="112" y="94"/>
                    </a:lnTo>
                    <a:lnTo>
                      <a:pt x="111" y="93"/>
                    </a:lnTo>
                    <a:lnTo>
                      <a:pt x="111" y="91"/>
                    </a:lnTo>
                    <a:lnTo>
                      <a:pt x="111" y="90"/>
                    </a:lnTo>
                    <a:lnTo>
                      <a:pt x="110" y="88"/>
                    </a:lnTo>
                    <a:lnTo>
                      <a:pt x="109" y="87"/>
                    </a:lnTo>
                    <a:lnTo>
                      <a:pt x="108" y="85"/>
                    </a:lnTo>
                    <a:lnTo>
                      <a:pt x="107" y="84"/>
                    </a:lnTo>
                    <a:lnTo>
                      <a:pt x="111"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2" name="Freeform 71"/>
              <p:cNvSpPr>
                <a:spLocks/>
              </p:cNvSpPr>
              <p:nvPr/>
            </p:nvSpPr>
            <p:spPr bwMode="auto">
              <a:xfrm>
                <a:off x="2070" y="2384"/>
                <a:ext cx="30" cy="160"/>
              </a:xfrm>
              <a:custGeom>
                <a:avLst/>
                <a:gdLst>
                  <a:gd name="T0" fmla="*/ 5 w 33"/>
                  <a:gd name="T1" fmla="*/ 155 h 160"/>
                  <a:gd name="T2" fmla="*/ 5 w 33"/>
                  <a:gd name="T3" fmla="*/ 143 h 160"/>
                  <a:gd name="T4" fmla="*/ 5 w 33"/>
                  <a:gd name="T5" fmla="*/ 0 h 160"/>
                  <a:gd name="T6" fmla="*/ 0 w 33"/>
                  <a:gd name="T7" fmla="*/ 0 h 160"/>
                  <a:gd name="T8" fmla="*/ 0 w 33"/>
                  <a:gd name="T9" fmla="*/ 143 h 160"/>
                  <a:gd name="T10" fmla="*/ 5 w 33"/>
                  <a:gd name="T11" fmla="*/ 155 h 160"/>
                  <a:gd name="T12" fmla="*/ 0 w 33"/>
                  <a:gd name="T13" fmla="*/ 143 h 160"/>
                  <a:gd name="T14" fmla="*/ 0 w 33"/>
                  <a:gd name="T15" fmla="*/ 145 h 160"/>
                  <a:gd name="T16" fmla="*/ 1 w 33"/>
                  <a:gd name="T17" fmla="*/ 147 h 160"/>
                  <a:gd name="T18" fmla="*/ 1 w 33"/>
                  <a:gd name="T19" fmla="*/ 149 h 160"/>
                  <a:gd name="T20" fmla="*/ 2 w 33"/>
                  <a:gd name="T21" fmla="*/ 150 h 160"/>
                  <a:gd name="T22" fmla="*/ 2 w 33"/>
                  <a:gd name="T23" fmla="*/ 152 h 160"/>
                  <a:gd name="T24" fmla="*/ 3 w 33"/>
                  <a:gd name="T25" fmla="*/ 153 h 160"/>
                  <a:gd name="T26" fmla="*/ 4 w 33"/>
                  <a:gd name="T27" fmla="*/ 154 h 160"/>
                  <a:gd name="T28" fmla="*/ 5 w 33"/>
                  <a:gd name="T29" fmla="*/ 155 h 160"/>
                  <a:gd name="T30" fmla="*/ 5 w 33"/>
                  <a:gd name="T31" fmla="*/ 156 h 160"/>
                  <a:gd name="T32" fmla="*/ 5 w 33"/>
                  <a:gd name="T33" fmla="*/ 157 h 160"/>
                  <a:gd name="T34" fmla="*/ 5 w 33"/>
                  <a:gd name="T35" fmla="*/ 158 h 160"/>
                  <a:gd name="T36" fmla="*/ 5 w 33"/>
                  <a:gd name="T37" fmla="*/ 158 h 160"/>
                  <a:gd name="T38" fmla="*/ 5 w 33"/>
                  <a:gd name="T39" fmla="*/ 159 h 160"/>
                  <a:gd name="T40" fmla="*/ 5 w 33"/>
                  <a:gd name="T41" fmla="*/ 159 h 160"/>
                  <a:gd name="T42" fmla="*/ 5 w 33"/>
                  <a:gd name="T43" fmla="*/ 159 h 160"/>
                  <a:gd name="T44" fmla="*/ 5 w 33"/>
                  <a:gd name="T45" fmla="*/ 158 h 160"/>
                  <a:gd name="T46" fmla="*/ 5 w 33"/>
                  <a:gd name="T47" fmla="*/ 158 h 160"/>
                  <a:gd name="T48" fmla="*/ 5 w 33"/>
                  <a:gd name="T49" fmla="*/ 157 h 160"/>
                  <a:gd name="T50" fmla="*/ 5 w 33"/>
                  <a:gd name="T51" fmla="*/ 156 h 160"/>
                  <a:gd name="T52" fmla="*/ 5 w 33"/>
                  <a:gd name="T53" fmla="*/ 155 h 160"/>
                  <a:gd name="T54" fmla="*/ 5 w 33"/>
                  <a:gd name="T55" fmla="*/ 154 h 160"/>
                  <a:gd name="T56" fmla="*/ 5 w 33"/>
                  <a:gd name="T57" fmla="*/ 153 h 160"/>
                  <a:gd name="T58" fmla="*/ 5 w 33"/>
                  <a:gd name="T59" fmla="*/ 152 h 160"/>
                  <a:gd name="T60" fmla="*/ 5 w 33"/>
                  <a:gd name="T61" fmla="*/ 150 h 160"/>
                  <a:gd name="T62" fmla="*/ 5 w 33"/>
                  <a:gd name="T63" fmla="*/ 149 h 160"/>
                  <a:gd name="T64" fmla="*/ 5 w 33"/>
                  <a:gd name="T65" fmla="*/ 147 h 160"/>
                  <a:gd name="T66" fmla="*/ 5 w 33"/>
                  <a:gd name="T67" fmla="*/ 145 h 160"/>
                  <a:gd name="T68" fmla="*/ 5 w 33"/>
                  <a:gd name="T69" fmla="*/ 143 h 160"/>
                  <a:gd name="T70" fmla="*/ 5 w 33"/>
                  <a:gd name="T71" fmla="*/ 155 h 1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 h="160">
                    <a:moveTo>
                      <a:pt x="28" y="155"/>
                    </a:moveTo>
                    <a:lnTo>
                      <a:pt x="32" y="143"/>
                    </a:lnTo>
                    <a:lnTo>
                      <a:pt x="32" y="0"/>
                    </a:lnTo>
                    <a:lnTo>
                      <a:pt x="0" y="0"/>
                    </a:lnTo>
                    <a:lnTo>
                      <a:pt x="0" y="143"/>
                    </a:lnTo>
                    <a:lnTo>
                      <a:pt x="28" y="155"/>
                    </a:lnTo>
                    <a:lnTo>
                      <a:pt x="0" y="143"/>
                    </a:lnTo>
                    <a:lnTo>
                      <a:pt x="0" y="145"/>
                    </a:lnTo>
                    <a:lnTo>
                      <a:pt x="1" y="147"/>
                    </a:lnTo>
                    <a:lnTo>
                      <a:pt x="1" y="149"/>
                    </a:lnTo>
                    <a:lnTo>
                      <a:pt x="2" y="150"/>
                    </a:lnTo>
                    <a:lnTo>
                      <a:pt x="2" y="152"/>
                    </a:lnTo>
                    <a:lnTo>
                      <a:pt x="3" y="153"/>
                    </a:lnTo>
                    <a:lnTo>
                      <a:pt x="4" y="154"/>
                    </a:lnTo>
                    <a:lnTo>
                      <a:pt x="5" y="155"/>
                    </a:lnTo>
                    <a:lnTo>
                      <a:pt x="6" y="156"/>
                    </a:lnTo>
                    <a:lnTo>
                      <a:pt x="8" y="157"/>
                    </a:lnTo>
                    <a:lnTo>
                      <a:pt x="9" y="158"/>
                    </a:lnTo>
                    <a:lnTo>
                      <a:pt x="10" y="158"/>
                    </a:lnTo>
                    <a:lnTo>
                      <a:pt x="13" y="159"/>
                    </a:lnTo>
                    <a:lnTo>
                      <a:pt x="16" y="159"/>
                    </a:lnTo>
                    <a:lnTo>
                      <a:pt x="19" y="159"/>
                    </a:lnTo>
                    <a:lnTo>
                      <a:pt x="22" y="158"/>
                    </a:lnTo>
                    <a:lnTo>
                      <a:pt x="24" y="158"/>
                    </a:lnTo>
                    <a:lnTo>
                      <a:pt x="25" y="157"/>
                    </a:lnTo>
                    <a:lnTo>
                      <a:pt x="26" y="156"/>
                    </a:lnTo>
                    <a:lnTo>
                      <a:pt x="27" y="155"/>
                    </a:lnTo>
                    <a:lnTo>
                      <a:pt x="28" y="154"/>
                    </a:lnTo>
                    <a:lnTo>
                      <a:pt x="29" y="153"/>
                    </a:lnTo>
                    <a:lnTo>
                      <a:pt x="30" y="152"/>
                    </a:lnTo>
                    <a:lnTo>
                      <a:pt x="31" y="150"/>
                    </a:lnTo>
                    <a:lnTo>
                      <a:pt x="32" y="149"/>
                    </a:lnTo>
                    <a:lnTo>
                      <a:pt x="32" y="147"/>
                    </a:lnTo>
                    <a:lnTo>
                      <a:pt x="32" y="145"/>
                    </a:lnTo>
                    <a:lnTo>
                      <a:pt x="32" y="143"/>
                    </a:lnTo>
                    <a:lnTo>
                      <a:pt x="28" y="15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3" name="Freeform 72"/>
              <p:cNvSpPr>
                <a:spLocks/>
              </p:cNvSpPr>
              <p:nvPr/>
            </p:nvSpPr>
            <p:spPr bwMode="auto">
              <a:xfrm>
                <a:off x="1996" y="2516"/>
                <a:ext cx="100" cy="113"/>
              </a:xfrm>
              <a:custGeom>
                <a:avLst/>
                <a:gdLst>
                  <a:gd name="T0" fmla="*/ 4 w 113"/>
                  <a:gd name="T1" fmla="*/ 111 h 113"/>
                  <a:gd name="T2" fmla="*/ 4 w 113"/>
                  <a:gd name="T3" fmla="*/ 107 h 113"/>
                  <a:gd name="T4" fmla="*/ 7 w 113"/>
                  <a:gd name="T5" fmla="*/ 23 h 113"/>
                  <a:gd name="T6" fmla="*/ 6 w 113"/>
                  <a:gd name="T7" fmla="*/ 0 h 113"/>
                  <a:gd name="T8" fmla="*/ 4 w 113"/>
                  <a:gd name="T9" fmla="*/ 84 h 113"/>
                  <a:gd name="T10" fmla="*/ 4 w 113"/>
                  <a:gd name="T11" fmla="*/ 111 h 113"/>
                  <a:gd name="T12" fmla="*/ 4 w 113"/>
                  <a:gd name="T13" fmla="*/ 84 h 113"/>
                  <a:gd name="T14" fmla="*/ 4 w 113"/>
                  <a:gd name="T15" fmla="*/ 85 h 113"/>
                  <a:gd name="T16" fmla="*/ 3 w 113"/>
                  <a:gd name="T17" fmla="*/ 87 h 113"/>
                  <a:gd name="T18" fmla="*/ 2 w 113"/>
                  <a:gd name="T19" fmla="*/ 88 h 113"/>
                  <a:gd name="T20" fmla="*/ 1 w 113"/>
                  <a:gd name="T21" fmla="*/ 90 h 113"/>
                  <a:gd name="T22" fmla="*/ 0 w 113"/>
                  <a:gd name="T23" fmla="*/ 91 h 113"/>
                  <a:gd name="T24" fmla="*/ 0 w 113"/>
                  <a:gd name="T25" fmla="*/ 93 h 113"/>
                  <a:gd name="T26" fmla="*/ 0 w 113"/>
                  <a:gd name="T27" fmla="*/ 94 h 113"/>
                  <a:gd name="T28" fmla="*/ 0 w 113"/>
                  <a:gd name="T29" fmla="*/ 96 h 113"/>
                  <a:gd name="T30" fmla="*/ 0 w 113"/>
                  <a:gd name="T31" fmla="*/ 98 h 113"/>
                  <a:gd name="T32" fmla="*/ 0 w 113"/>
                  <a:gd name="T33" fmla="*/ 99 h 113"/>
                  <a:gd name="T34" fmla="*/ 1 w 113"/>
                  <a:gd name="T35" fmla="*/ 100 h 113"/>
                  <a:gd name="T36" fmla="*/ 2 w 113"/>
                  <a:gd name="T37" fmla="*/ 102 h 113"/>
                  <a:gd name="T38" fmla="*/ 3 w 113"/>
                  <a:gd name="T39" fmla="*/ 104 h 113"/>
                  <a:gd name="T40" fmla="*/ 4 w 113"/>
                  <a:gd name="T41" fmla="*/ 107 h 113"/>
                  <a:gd name="T42" fmla="*/ 4 w 113"/>
                  <a:gd name="T43" fmla="*/ 109 h 113"/>
                  <a:gd name="T44" fmla="*/ 4 w 113"/>
                  <a:gd name="T45" fmla="*/ 110 h 113"/>
                  <a:gd name="T46" fmla="*/ 4 w 113"/>
                  <a:gd name="T47" fmla="*/ 111 h 113"/>
                  <a:gd name="T48" fmla="*/ 4 w 113"/>
                  <a:gd name="T49" fmla="*/ 111 h 113"/>
                  <a:gd name="T50" fmla="*/ 4 w 113"/>
                  <a:gd name="T51" fmla="*/ 111 h 113"/>
                  <a:gd name="T52" fmla="*/ 4 w 113"/>
                  <a:gd name="T53" fmla="*/ 112 h 113"/>
                  <a:gd name="T54" fmla="*/ 4 w 113"/>
                  <a:gd name="T55" fmla="*/ 112 h 113"/>
                  <a:gd name="T56" fmla="*/ 4 w 113"/>
                  <a:gd name="T57" fmla="*/ 112 h 113"/>
                  <a:gd name="T58" fmla="*/ 4 w 113"/>
                  <a:gd name="T59" fmla="*/ 111 h 113"/>
                  <a:gd name="T60" fmla="*/ 4 w 113"/>
                  <a:gd name="T61" fmla="*/ 111 h 113"/>
                  <a:gd name="T62" fmla="*/ 4 w 113"/>
                  <a:gd name="T63" fmla="*/ 110 h 113"/>
                  <a:gd name="T64" fmla="*/ 4 w 113"/>
                  <a:gd name="T65" fmla="*/ 109 h 113"/>
                  <a:gd name="T66" fmla="*/ 4 w 113"/>
                  <a:gd name="T67" fmla="*/ 108 h 113"/>
                  <a:gd name="T68" fmla="*/ 4 w 113"/>
                  <a:gd name="T69" fmla="*/ 107 h 113"/>
                  <a:gd name="T70" fmla="*/ 4 w 113"/>
                  <a:gd name="T71" fmla="*/ 11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16" y="111"/>
                    </a:moveTo>
                    <a:lnTo>
                      <a:pt x="28" y="107"/>
                    </a:lnTo>
                    <a:lnTo>
                      <a:pt x="112" y="23"/>
                    </a:lnTo>
                    <a:lnTo>
                      <a:pt x="89" y="0"/>
                    </a:lnTo>
                    <a:lnTo>
                      <a:pt x="5" y="84"/>
                    </a:lnTo>
                    <a:lnTo>
                      <a:pt x="16" y="111"/>
                    </a:lnTo>
                    <a:lnTo>
                      <a:pt x="5" y="84"/>
                    </a:lnTo>
                    <a:lnTo>
                      <a:pt x="4" y="85"/>
                    </a:lnTo>
                    <a:lnTo>
                      <a:pt x="3" y="87"/>
                    </a:lnTo>
                    <a:lnTo>
                      <a:pt x="2" y="88"/>
                    </a:lnTo>
                    <a:lnTo>
                      <a:pt x="1" y="90"/>
                    </a:lnTo>
                    <a:lnTo>
                      <a:pt x="0" y="91"/>
                    </a:lnTo>
                    <a:lnTo>
                      <a:pt x="0" y="93"/>
                    </a:lnTo>
                    <a:lnTo>
                      <a:pt x="0" y="94"/>
                    </a:lnTo>
                    <a:lnTo>
                      <a:pt x="0" y="96"/>
                    </a:lnTo>
                    <a:lnTo>
                      <a:pt x="0" y="98"/>
                    </a:lnTo>
                    <a:lnTo>
                      <a:pt x="0" y="99"/>
                    </a:lnTo>
                    <a:lnTo>
                      <a:pt x="1" y="100"/>
                    </a:lnTo>
                    <a:lnTo>
                      <a:pt x="2" y="102"/>
                    </a:lnTo>
                    <a:lnTo>
                      <a:pt x="3" y="104"/>
                    </a:lnTo>
                    <a:lnTo>
                      <a:pt x="5" y="107"/>
                    </a:lnTo>
                    <a:lnTo>
                      <a:pt x="7" y="109"/>
                    </a:lnTo>
                    <a:lnTo>
                      <a:pt x="10" y="110"/>
                    </a:lnTo>
                    <a:lnTo>
                      <a:pt x="11" y="111"/>
                    </a:lnTo>
                    <a:lnTo>
                      <a:pt x="13" y="111"/>
                    </a:lnTo>
                    <a:lnTo>
                      <a:pt x="14" y="111"/>
                    </a:lnTo>
                    <a:lnTo>
                      <a:pt x="16" y="112"/>
                    </a:lnTo>
                    <a:lnTo>
                      <a:pt x="17" y="112"/>
                    </a:lnTo>
                    <a:lnTo>
                      <a:pt x="19" y="112"/>
                    </a:lnTo>
                    <a:lnTo>
                      <a:pt x="20" y="111"/>
                    </a:lnTo>
                    <a:lnTo>
                      <a:pt x="22" y="111"/>
                    </a:lnTo>
                    <a:lnTo>
                      <a:pt x="23" y="110"/>
                    </a:lnTo>
                    <a:lnTo>
                      <a:pt x="25" y="109"/>
                    </a:lnTo>
                    <a:lnTo>
                      <a:pt x="26" y="108"/>
                    </a:lnTo>
                    <a:lnTo>
                      <a:pt x="28" y="107"/>
                    </a:lnTo>
                    <a:lnTo>
                      <a:pt x="1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4" name="Freeform 73"/>
              <p:cNvSpPr>
                <a:spLocks/>
              </p:cNvSpPr>
              <p:nvPr/>
            </p:nvSpPr>
            <p:spPr bwMode="auto">
              <a:xfrm>
                <a:off x="1890" y="2595"/>
                <a:ext cx="121" cy="33"/>
              </a:xfrm>
              <a:custGeom>
                <a:avLst/>
                <a:gdLst>
                  <a:gd name="T0" fmla="*/ 4 w 136"/>
                  <a:gd name="T1" fmla="*/ 28 h 33"/>
                  <a:gd name="T2" fmla="*/ 4 w 136"/>
                  <a:gd name="T3" fmla="*/ 32 h 33"/>
                  <a:gd name="T4" fmla="*/ 10 w 136"/>
                  <a:gd name="T5" fmla="*/ 32 h 33"/>
                  <a:gd name="T6" fmla="*/ 10 w 136"/>
                  <a:gd name="T7" fmla="*/ 0 h 33"/>
                  <a:gd name="T8" fmla="*/ 4 w 136"/>
                  <a:gd name="T9" fmla="*/ 0 h 33"/>
                  <a:gd name="T10" fmla="*/ 4 w 136"/>
                  <a:gd name="T11" fmla="*/ 28 h 33"/>
                  <a:gd name="T12" fmla="*/ 4 w 136"/>
                  <a:gd name="T13" fmla="*/ 0 h 33"/>
                  <a:gd name="T14" fmla="*/ 4 w 136"/>
                  <a:gd name="T15" fmla="*/ 0 h 33"/>
                  <a:gd name="T16" fmla="*/ 4 w 136"/>
                  <a:gd name="T17" fmla="*/ 1 h 33"/>
                  <a:gd name="T18" fmla="*/ 4 w 136"/>
                  <a:gd name="T19" fmla="*/ 1 h 33"/>
                  <a:gd name="T20" fmla="*/ 4 w 136"/>
                  <a:gd name="T21" fmla="*/ 2 h 33"/>
                  <a:gd name="T22" fmla="*/ 4 w 136"/>
                  <a:gd name="T23" fmla="*/ 2 h 33"/>
                  <a:gd name="T24" fmla="*/ 4 w 136"/>
                  <a:gd name="T25" fmla="*/ 3 h 33"/>
                  <a:gd name="T26" fmla="*/ 4 w 136"/>
                  <a:gd name="T27" fmla="*/ 4 h 33"/>
                  <a:gd name="T28" fmla="*/ 4 w 136"/>
                  <a:gd name="T29" fmla="*/ 5 h 33"/>
                  <a:gd name="T30" fmla="*/ 4 w 136"/>
                  <a:gd name="T31" fmla="*/ 6 h 33"/>
                  <a:gd name="T32" fmla="*/ 3 w 136"/>
                  <a:gd name="T33" fmla="*/ 8 h 33"/>
                  <a:gd name="T34" fmla="*/ 2 w 136"/>
                  <a:gd name="T35" fmla="*/ 9 h 33"/>
                  <a:gd name="T36" fmla="*/ 2 w 136"/>
                  <a:gd name="T37" fmla="*/ 10 h 33"/>
                  <a:gd name="T38" fmla="*/ 1 w 136"/>
                  <a:gd name="T39" fmla="*/ 13 h 33"/>
                  <a:gd name="T40" fmla="*/ 0 w 136"/>
                  <a:gd name="T41" fmla="*/ 16 h 33"/>
                  <a:gd name="T42" fmla="*/ 1 w 136"/>
                  <a:gd name="T43" fmla="*/ 19 h 33"/>
                  <a:gd name="T44" fmla="*/ 2 w 136"/>
                  <a:gd name="T45" fmla="*/ 22 h 33"/>
                  <a:gd name="T46" fmla="*/ 2 w 136"/>
                  <a:gd name="T47" fmla="*/ 23 h 33"/>
                  <a:gd name="T48" fmla="*/ 3 w 136"/>
                  <a:gd name="T49" fmla="*/ 25 h 33"/>
                  <a:gd name="T50" fmla="*/ 4 w 136"/>
                  <a:gd name="T51" fmla="*/ 26 h 33"/>
                  <a:gd name="T52" fmla="*/ 4 w 136"/>
                  <a:gd name="T53" fmla="*/ 27 h 33"/>
                  <a:gd name="T54" fmla="*/ 4 w 136"/>
                  <a:gd name="T55" fmla="*/ 28 h 33"/>
                  <a:gd name="T56" fmla="*/ 4 w 136"/>
                  <a:gd name="T57" fmla="*/ 29 h 33"/>
                  <a:gd name="T58" fmla="*/ 4 w 136"/>
                  <a:gd name="T59" fmla="*/ 30 h 33"/>
                  <a:gd name="T60" fmla="*/ 4 w 136"/>
                  <a:gd name="T61" fmla="*/ 31 h 33"/>
                  <a:gd name="T62" fmla="*/ 4 w 136"/>
                  <a:gd name="T63" fmla="*/ 31 h 33"/>
                  <a:gd name="T64" fmla="*/ 4 w 136"/>
                  <a:gd name="T65" fmla="*/ 32 h 33"/>
                  <a:gd name="T66" fmla="*/ 4 w 136"/>
                  <a:gd name="T67" fmla="*/ 32 h 33"/>
                  <a:gd name="T68" fmla="*/ 4 w 136"/>
                  <a:gd name="T69" fmla="*/ 32 h 33"/>
                  <a:gd name="T70" fmla="*/ 4 w 136"/>
                  <a:gd name="T71" fmla="*/ 28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5" y="28"/>
                    </a:moveTo>
                    <a:lnTo>
                      <a:pt x="16" y="32"/>
                    </a:lnTo>
                    <a:lnTo>
                      <a:pt x="135" y="32"/>
                    </a:lnTo>
                    <a:lnTo>
                      <a:pt x="135" y="0"/>
                    </a:lnTo>
                    <a:lnTo>
                      <a:pt x="16" y="0"/>
                    </a:lnTo>
                    <a:lnTo>
                      <a:pt x="5" y="28"/>
                    </a:lnTo>
                    <a:lnTo>
                      <a:pt x="16" y="0"/>
                    </a:lnTo>
                    <a:lnTo>
                      <a:pt x="15" y="0"/>
                    </a:lnTo>
                    <a:lnTo>
                      <a:pt x="13" y="1"/>
                    </a:lnTo>
                    <a:lnTo>
                      <a:pt x="11" y="1"/>
                    </a:lnTo>
                    <a:lnTo>
                      <a:pt x="10" y="2"/>
                    </a:lnTo>
                    <a:lnTo>
                      <a:pt x="8" y="2"/>
                    </a:lnTo>
                    <a:lnTo>
                      <a:pt x="7" y="3"/>
                    </a:lnTo>
                    <a:lnTo>
                      <a:pt x="6" y="4"/>
                    </a:lnTo>
                    <a:lnTo>
                      <a:pt x="5" y="5"/>
                    </a:lnTo>
                    <a:lnTo>
                      <a:pt x="4" y="6"/>
                    </a:lnTo>
                    <a:lnTo>
                      <a:pt x="3" y="8"/>
                    </a:lnTo>
                    <a:lnTo>
                      <a:pt x="2" y="9"/>
                    </a:lnTo>
                    <a:lnTo>
                      <a:pt x="2" y="10"/>
                    </a:lnTo>
                    <a:lnTo>
                      <a:pt x="1" y="13"/>
                    </a:lnTo>
                    <a:lnTo>
                      <a:pt x="0" y="16"/>
                    </a:lnTo>
                    <a:lnTo>
                      <a:pt x="1" y="19"/>
                    </a:lnTo>
                    <a:lnTo>
                      <a:pt x="2" y="22"/>
                    </a:lnTo>
                    <a:lnTo>
                      <a:pt x="2" y="23"/>
                    </a:lnTo>
                    <a:lnTo>
                      <a:pt x="3" y="25"/>
                    </a:lnTo>
                    <a:lnTo>
                      <a:pt x="4" y="26"/>
                    </a:lnTo>
                    <a:lnTo>
                      <a:pt x="5" y="27"/>
                    </a:lnTo>
                    <a:lnTo>
                      <a:pt x="6" y="28"/>
                    </a:lnTo>
                    <a:lnTo>
                      <a:pt x="7" y="29"/>
                    </a:lnTo>
                    <a:lnTo>
                      <a:pt x="8" y="30"/>
                    </a:lnTo>
                    <a:lnTo>
                      <a:pt x="10" y="31"/>
                    </a:lnTo>
                    <a:lnTo>
                      <a:pt x="11" y="31"/>
                    </a:lnTo>
                    <a:lnTo>
                      <a:pt x="13" y="32"/>
                    </a:lnTo>
                    <a:lnTo>
                      <a:pt x="15" y="32"/>
                    </a:lnTo>
                    <a:lnTo>
                      <a:pt x="16" y="32"/>
                    </a:lnTo>
                    <a:lnTo>
                      <a:pt x="5" y="28"/>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5" name="Freeform 74"/>
              <p:cNvSpPr>
                <a:spLocks/>
              </p:cNvSpPr>
              <p:nvPr/>
            </p:nvSpPr>
            <p:spPr bwMode="auto">
              <a:xfrm>
                <a:off x="1815" y="2511"/>
                <a:ext cx="101" cy="113"/>
              </a:xfrm>
              <a:custGeom>
                <a:avLst/>
                <a:gdLst>
                  <a:gd name="T0" fmla="*/ 0 w 113"/>
                  <a:gd name="T1" fmla="*/ 16 h 113"/>
                  <a:gd name="T2" fmla="*/ 4 w 113"/>
                  <a:gd name="T3" fmla="*/ 28 h 113"/>
                  <a:gd name="T4" fmla="*/ 7 w 113"/>
                  <a:gd name="T5" fmla="*/ 112 h 113"/>
                  <a:gd name="T6" fmla="*/ 9 w 113"/>
                  <a:gd name="T7" fmla="*/ 89 h 113"/>
                  <a:gd name="T8" fmla="*/ 4 w 113"/>
                  <a:gd name="T9" fmla="*/ 5 h 113"/>
                  <a:gd name="T10" fmla="*/ 0 w 113"/>
                  <a:gd name="T11" fmla="*/ 16 h 113"/>
                  <a:gd name="T12" fmla="*/ 4 w 113"/>
                  <a:gd name="T13" fmla="*/ 5 h 113"/>
                  <a:gd name="T14" fmla="*/ 4 w 113"/>
                  <a:gd name="T15" fmla="*/ 4 h 113"/>
                  <a:gd name="T16" fmla="*/ 4 w 113"/>
                  <a:gd name="T17" fmla="*/ 3 h 113"/>
                  <a:gd name="T18" fmla="*/ 4 w 113"/>
                  <a:gd name="T19" fmla="*/ 2 h 113"/>
                  <a:gd name="T20" fmla="*/ 4 w 113"/>
                  <a:gd name="T21" fmla="*/ 1 h 113"/>
                  <a:gd name="T22" fmla="*/ 4 w 113"/>
                  <a:gd name="T23" fmla="*/ 0 h 113"/>
                  <a:gd name="T24" fmla="*/ 4 w 113"/>
                  <a:gd name="T25" fmla="*/ 0 h 113"/>
                  <a:gd name="T26" fmla="*/ 4 w 113"/>
                  <a:gd name="T27" fmla="*/ 0 h 113"/>
                  <a:gd name="T28" fmla="*/ 4 w 113"/>
                  <a:gd name="T29" fmla="*/ 0 h 113"/>
                  <a:gd name="T30" fmla="*/ 4 w 113"/>
                  <a:gd name="T31" fmla="*/ 0 h 113"/>
                  <a:gd name="T32" fmla="*/ 4 w 113"/>
                  <a:gd name="T33" fmla="*/ 0 h 113"/>
                  <a:gd name="T34" fmla="*/ 4 w 113"/>
                  <a:gd name="T35" fmla="*/ 1 h 113"/>
                  <a:gd name="T36" fmla="*/ 4 w 113"/>
                  <a:gd name="T37" fmla="*/ 1 h 113"/>
                  <a:gd name="T38" fmla="*/ 4 w 113"/>
                  <a:gd name="T39" fmla="*/ 3 h 113"/>
                  <a:gd name="T40" fmla="*/ 4 w 113"/>
                  <a:gd name="T41" fmla="*/ 5 h 113"/>
                  <a:gd name="T42" fmla="*/ 3 w 113"/>
                  <a:gd name="T43" fmla="*/ 7 h 113"/>
                  <a:gd name="T44" fmla="*/ 2 w 113"/>
                  <a:gd name="T45" fmla="*/ 10 h 113"/>
                  <a:gd name="T46" fmla="*/ 1 w 113"/>
                  <a:gd name="T47" fmla="*/ 11 h 113"/>
                  <a:gd name="T48" fmla="*/ 1 w 113"/>
                  <a:gd name="T49" fmla="*/ 13 h 113"/>
                  <a:gd name="T50" fmla="*/ 0 w 113"/>
                  <a:gd name="T51" fmla="*/ 14 h 113"/>
                  <a:gd name="T52" fmla="*/ 0 w 113"/>
                  <a:gd name="T53" fmla="*/ 15 h 113"/>
                  <a:gd name="T54" fmla="*/ 0 w 113"/>
                  <a:gd name="T55" fmla="*/ 17 h 113"/>
                  <a:gd name="T56" fmla="*/ 0 w 113"/>
                  <a:gd name="T57" fmla="*/ 19 h 113"/>
                  <a:gd name="T58" fmla="*/ 1 w 113"/>
                  <a:gd name="T59" fmla="*/ 20 h 113"/>
                  <a:gd name="T60" fmla="*/ 1 w 113"/>
                  <a:gd name="T61" fmla="*/ 22 h 113"/>
                  <a:gd name="T62" fmla="*/ 2 w 113"/>
                  <a:gd name="T63" fmla="*/ 23 h 113"/>
                  <a:gd name="T64" fmla="*/ 3 w 113"/>
                  <a:gd name="T65" fmla="*/ 25 h 113"/>
                  <a:gd name="T66" fmla="*/ 4 w 113"/>
                  <a:gd name="T67" fmla="*/ 26 h 113"/>
                  <a:gd name="T68" fmla="*/ 4 w 113"/>
                  <a:gd name="T69" fmla="*/ 28 h 113"/>
                  <a:gd name="T70" fmla="*/ 0 w 113"/>
                  <a:gd name="T71" fmla="*/ 1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0" y="16"/>
                    </a:moveTo>
                    <a:lnTo>
                      <a:pt x="5" y="28"/>
                    </a:lnTo>
                    <a:lnTo>
                      <a:pt x="89" y="112"/>
                    </a:lnTo>
                    <a:lnTo>
                      <a:pt x="112" y="89"/>
                    </a:lnTo>
                    <a:lnTo>
                      <a:pt x="28" y="5"/>
                    </a:lnTo>
                    <a:lnTo>
                      <a:pt x="0" y="16"/>
                    </a:lnTo>
                    <a:lnTo>
                      <a:pt x="28" y="5"/>
                    </a:lnTo>
                    <a:lnTo>
                      <a:pt x="26" y="4"/>
                    </a:lnTo>
                    <a:lnTo>
                      <a:pt x="25" y="3"/>
                    </a:lnTo>
                    <a:lnTo>
                      <a:pt x="24" y="2"/>
                    </a:lnTo>
                    <a:lnTo>
                      <a:pt x="22" y="1"/>
                    </a:lnTo>
                    <a:lnTo>
                      <a:pt x="21" y="0"/>
                    </a:lnTo>
                    <a:lnTo>
                      <a:pt x="19" y="0"/>
                    </a:lnTo>
                    <a:lnTo>
                      <a:pt x="17" y="0"/>
                    </a:lnTo>
                    <a:lnTo>
                      <a:pt x="16" y="0"/>
                    </a:lnTo>
                    <a:lnTo>
                      <a:pt x="14" y="0"/>
                    </a:lnTo>
                    <a:lnTo>
                      <a:pt x="13" y="0"/>
                    </a:lnTo>
                    <a:lnTo>
                      <a:pt x="12" y="1"/>
                    </a:lnTo>
                    <a:lnTo>
                      <a:pt x="10" y="1"/>
                    </a:lnTo>
                    <a:lnTo>
                      <a:pt x="8" y="3"/>
                    </a:lnTo>
                    <a:lnTo>
                      <a:pt x="5" y="5"/>
                    </a:lnTo>
                    <a:lnTo>
                      <a:pt x="3" y="7"/>
                    </a:lnTo>
                    <a:lnTo>
                      <a:pt x="2" y="10"/>
                    </a:lnTo>
                    <a:lnTo>
                      <a:pt x="1" y="11"/>
                    </a:lnTo>
                    <a:lnTo>
                      <a:pt x="1" y="13"/>
                    </a:lnTo>
                    <a:lnTo>
                      <a:pt x="0" y="14"/>
                    </a:lnTo>
                    <a:lnTo>
                      <a:pt x="0" y="15"/>
                    </a:lnTo>
                    <a:lnTo>
                      <a:pt x="0" y="17"/>
                    </a:lnTo>
                    <a:lnTo>
                      <a:pt x="0" y="19"/>
                    </a:lnTo>
                    <a:lnTo>
                      <a:pt x="1" y="20"/>
                    </a:lnTo>
                    <a:lnTo>
                      <a:pt x="1" y="22"/>
                    </a:lnTo>
                    <a:lnTo>
                      <a:pt x="2" y="23"/>
                    </a:lnTo>
                    <a:lnTo>
                      <a:pt x="3" y="25"/>
                    </a:lnTo>
                    <a:lnTo>
                      <a:pt x="4" y="26"/>
                    </a:lnTo>
                    <a:lnTo>
                      <a:pt x="5" y="28"/>
                    </a:lnTo>
                    <a:lnTo>
                      <a:pt x="0"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6" name="Freeform 75"/>
              <p:cNvSpPr>
                <a:spLocks/>
              </p:cNvSpPr>
              <p:nvPr/>
            </p:nvSpPr>
            <p:spPr bwMode="auto">
              <a:xfrm>
                <a:off x="1815" y="2368"/>
                <a:ext cx="30" cy="160"/>
              </a:xfrm>
              <a:custGeom>
                <a:avLst/>
                <a:gdLst>
                  <a:gd name="T0" fmla="*/ 0 w 34"/>
                  <a:gd name="T1" fmla="*/ 16 h 160"/>
                  <a:gd name="T2" fmla="*/ 0 w 34"/>
                  <a:gd name="T3" fmla="*/ 159 h 160"/>
                  <a:gd name="T4" fmla="*/ 4 w 34"/>
                  <a:gd name="T5" fmla="*/ 159 h 160"/>
                  <a:gd name="T6" fmla="*/ 4 w 34"/>
                  <a:gd name="T7" fmla="*/ 16 h 160"/>
                  <a:gd name="T8" fmla="*/ 4 w 34"/>
                  <a:gd name="T9" fmla="*/ 16 h 160"/>
                  <a:gd name="T10" fmla="*/ 4 w 34"/>
                  <a:gd name="T11" fmla="*/ 14 h 160"/>
                  <a:gd name="T12" fmla="*/ 4 w 34"/>
                  <a:gd name="T13" fmla="*/ 12 h 160"/>
                  <a:gd name="T14" fmla="*/ 4 w 34"/>
                  <a:gd name="T15" fmla="*/ 11 h 160"/>
                  <a:gd name="T16" fmla="*/ 4 w 34"/>
                  <a:gd name="T17" fmla="*/ 9 h 160"/>
                  <a:gd name="T18" fmla="*/ 4 w 34"/>
                  <a:gd name="T19" fmla="*/ 8 h 160"/>
                  <a:gd name="T20" fmla="*/ 4 w 34"/>
                  <a:gd name="T21" fmla="*/ 6 h 160"/>
                  <a:gd name="T22" fmla="*/ 4 w 34"/>
                  <a:gd name="T23" fmla="*/ 5 h 160"/>
                  <a:gd name="T24" fmla="*/ 4 w 34"/>
                  <a:gd name="T25" fmla="*/ 4 h 160"/>
                  <a:gd name="T26" fmla="*/ 4 w 34"/>
                  <a:gd name="T27" fmla="*/ 3 h 160"/>
                  <a:gd name="T28" fmla="*/ 4 w 34"/>
                  <a:gd name="T29" fmla="*/ 2 h 160"/>
                  <a:gd name="T30" fmla="*/ 4 w 34"/>
                  <a:gd name="T31" fmla="*/ 1 h 160"/>
                  <a:gd name="T32" fmla="*/ 4 w 34"/>
                  <a:gd name="T33" fmla="*/ 1 h 160"/>
                  <a:gd name="T34" fmla="*/ 4 w 34"/>
                  <a:gd name="T35" fmla="*/ 0 h 160"/>
                  <a:gd name="T36" fmla="*/ 4 w 34"/>
                  <a:gd name="T37" fmla="*/ 0 h 160"/>
                  <a:gd name="T38" fmla="*/ 4 w 34"/>
                  <a:gd name="T39" fmla="*/ 0 h 160"/>
                  <a:gd name="T40" fmla="*/ 4 w 34"/>
                  <a:gd name="T41" fmla="*/ 1 h 160"/>
                  <a:gd name="T42" fmla="*/ 4 w 34"/>
                  <a:gd name="T43" fmla="*/ 1 h 160"/>
                  <a:gd name="T44" fmla="*/ 4 w 34"/>
                  <a:gd name="T45" fmla="*/ 2 h 160"/>
                  <a:gd name="T46" fmla="*/ 4 w 34"/>
                  <a:gd name="T47" fmla="*/ 3 h 160"/>
                  <a:gd name="T48" fmla="*/ 4 w 34"/>
                  <a:gd name="T49" fmla="*/ 4 h 160"/>
                  <a:gd name="T50" fmla="*/ 4 w 34"/>
                  <a:gd name="T51" fmla="*/ 5 h 160"/>
                  <a:gd name="T52" fmla="*/ 4 w 34"/>
                  <a:gd name="T53" fmla="*/ 6 h 160"/>
                  <a:gd name="T54" fmla="*/ 3 w 34"/>
                  <a:gd name="T55" fmla="*/ 8 h 160"/>
                  <a:gd name="T56" fmla="*/ 2 w 34"/>
                  <a:gd name="T57" fmla="*/ 9 h 160"/>
                  <a:gd name="T58" fmla="*/ 1 w 34"/>
                  <a:gd name="T59" fmla="*/ 11 h 160"/>
                  <a:gd name="T60" fmla="*/ 1 w 34"/>
                  <a:gd name="T61" fmla="*/ 12 h 160"/>
                  <a:gd name="T62" fmla="*/ 1 w 34"/>
                  <a:gd name="T63" fmla="*/ 14 h 160"/>
                  <a:gd name="T64" fmla="*/ 0 w 34"/>
                  <a:gd name="T65" fmla="*/ 16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 h="160">
                    <a:moveTo>
                      <a:pt x="0" y="16"/>
                    </a:moveTo>
                    <a:lnTo>
                      <a:pt x="0" y="159"/>
                    </a:lnTo>
                    <a:lnTo>
                      <a:pt x="33" y="159"/>
                    </a:lnTo>
                    <a:lnTo>
                      <a:pt x="33" y="16"/>
                    </a:lnTo>
                    <a:lnTo>
                      <a:pt x="32" y="14"/>
                    </a:lnTo>
                    <a:lnTo>
                      <a:pt x="32" y="12"/>
                    </a:lnTo>
                    <a:lnTo>
                      <a:pt x="32" y="11"/>
                    </a:lnTo>
                    <a:lnTo>
                      <a:pt x="31" y="9"/>
                    </a:lnTo>
                    <a:lnTo>
                      <a:pt x="31" y="8"/>
                    </a:lnTo>
                    <a:lnTo>
                      <a:pt x="30" y="6"/>
                    </a:lnTo>
                    <a:lnTo>
                      <a:pt x="29" y="5"/>
                    </a:lnTo>
                    <a:lnTo>
                      <a:pt x="28" y="4"/>
                    </a:lnTo>
                    <a:lnTo>
                      <a:pt x="26" y="3"/>
                    </a:lnTo>
                    <a:lnTo>
                      <a:pt x="25" y="2"/>
                    </a:lnTo>
                    <a:lnTo>
                      <a:pt x="24" y="1"/>
                    </a:lnTo>
                    <a:lnTo>
                      <a:pt x="23" y="1"/>
                    </a:lnTo>
                    <a:lnTo>
                      <a:pt x="19" y="0"/>
                    </a:lnTo>
                    <a:lnTo>
                      <a:pt x="16" y="0"/>
                    </a:lnTo>
                    <a:lnTo>
                      <a:pt x="14" y="0"/>
                    </a:lnTo>
                    <a:lnTo>
                      <a:pt x="11" y="1"/>
                    </a:lnTo>
                    <a:lnTo>
                      <a:pt x="9" y="1"/>
                    </a:lnTo>
                    <a:lnTo>
                      <a:pt x="8" y="2"/>
                    </a:lnTo>
                    <a:lnTo>
                      <a:pt x="7" y="3"/>
                    </a:lnTo>
                    <a:lnTo>
                      <a:pt x="5" y="4"/>
                    </a:lnTo>
                    <a:lnTo>
                      <a:pt x="4" y="5"/>
                    </a:lnTo>
                    <a:lnTo>
                      <a:pt x="4" y="6"/>
                    </a:lnTo>
                    <a:lnTo>
                      <a:pt x="3" y="8"/>
                    </a:lnTo>
                    <a:lnTo>
                      <a:pt x="2" y="9"/>
                    </a:lnTo>
                    <a:lnTo>
                      <a:pt x="1" y="11"/>
                    </a:lnTo>
                    <a:lnTo>
                      <a:pt x="1" y="12"/>
                    </a:lnTo>
                    <a:lnTo>
                      <a:pt x="1" y="14"/>
                    </a:lnTo>
                    <a:lnTo>
                      <a:pt x="0"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7" name="Freeform 76"/>
              <p:cNvSpPr>
                <a:spLocks/>
              </p:cNvSpPr>
              <p:nvPr/>
            </p:nvSpPr>
            <p:spPr bwMode="auto">
              <a:xfrm>
                <a:off x="1829" y="2384"/>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8" name="Freeform 77"/>
              <p:cNvSpPr>
                <a:spLocks/>
              </p:cNvSpPr>
              <p:nvPr/>
            </p:nvSpPr>
            <p:spPr bwMode="auto">
              <a:xfrm>
                <a:off x="1815" y="2368"/>
                <a:ext cx="30" cy="17"/>
              </a:xfrm>
              <a:custGeom>
                <a:avLst/>
                <a:gdLst>
                  <a:gd name="T0" fmla="*/ 4 w 34"/>
                  <a:gd name="T1" fmla="*/ 16 h 17"/>
                  <a:gd name="T2" fmla="*/ 4 w 34"/>
                  <a:gd name="T3" fmla="*/ 14 h 17"/>
                  <a:gd name="T4" fmla="*/ 4 w 34"/>
                  <a:gd name="T5" fmla="*/ 12 h 17"/>
                  <a:gd name="T6" fmla="*/ 4 w 34"/>
                  <a:gd name="T7" fmla="*/ 11 h 17"/>
                  <a:gd name="T8" fmla="*/ 4 w 34"/>
                  <a:gd name="T9" fmla="*/ 9 h 17"/>
                  <a:gd name="T10" fmla="*/ 4 w 34"/>
                  <a:gd name="T11" fmla="*/ 8 h 17"/>
                  <a:gd name="T12" fmla="*/ 4 w 34"/>
                  <a:gd name="T13" fmla="*/ 6 h 17"/>
                  <a:gd name="T14" fmla="*/ 4 w 34"/>
                  <a:gd name="T15" fmla="*/ 5 h 17"/>
                  <a:gd name="T16" fmla="*/ 4 w 34"/>
                  <a:gd name="T17" fmla="*/ 4 h 17"/>
                  <a:gd name="T18" fmla="*/ 4 w 34"/>
                  <a:gd name="T19" fmla="*/ 3 h 17"/>
                  <a:gd name="T20" fmla="*/ 4 w 34"/>
                  <a:gd name="T21" fmla="*/ 2 h 17"/>
                  <a:gd name="T22" fmla="*/ 4 w 34"/>
                  <a:gd name="T23" fmla="*/ 1 h 17"/>
                  <a:gd name="T24" fmla="*/ 4 w 34"/>
                  <a:gd name="T25" fmla="*/ 1 h 17"/>
                  <a:gd name="T26" fmla="*/ 4 w 34"/>
                  <a:gd name="T27" fmla="*/ 0 h 17"/>
                  <a:gd name="T28" fmla="*/ 4 w 34"/>
                  <a:gd name="T29" fmla="*/ 0 h 17"/>
                  <a:gd name="T30" fmla="*/ 4 w 34"/>
                  <a:gd name="T31" fmla="*/ 0 h 17"/>
                  <a:gd name="T32" fmla="*/ 4 w 34"/>
                  <a:gd name="T33" fmla="*/ 1 h 17"/>
                  <a:gd name="T34" fmla="*/ 4 w 34"/>
                  <a:gd name="T35" fmla="*/ 1 h 17"/>
                  <a:gd name="T36" fmla="*/ 4 w 34"/>
                  <a:gd name="T37" fmla="*/ 2 h 17"/>
                  <a:gd name="T38" fmla="*/ 4 w 34"/>
                  <a:gd name="T39" fmla="*/ 3 h 17"/>
                  <a:gd name="T40" fmla="*/ 4 w 34"/>
                  <a:gd name="T41" fmla="*/ 4 h 17"/>
                  <a:gd name="T42" fmla="*/ 4 w 34"/>
                  <a:gd name="T43" fmla="*/ 5 h 17"/>
                  <a:gd name="T44" fmla="*/ 4 w 34"/>
                  <a:gd name="T45" fmla="*/ 6 h 17"/>
                  <a:gd name="T46" fmla="*/ 3 w 34"/>
                  <a:gd name="T47" fmla="*/ 8 h 17"/>
                  <a:gd name="T48" fmla="*/ 2 w 34"/>
                  <a:gd name="T49" fmla="*/ 9 h 17"/>
                  <a:gd name="T50" fmla="*/ 1 w 34"/>
                  <a:gd name="T51" fmla="*/ 11 h 17"/>
                  <a:gd name="T52" fmla="*/ 1 w 34"/>
                  <a:gd name="T53" fmla="*/ 12 h 17"/>
                  <a:gd name="T54" fmla="*/ 1 w 34"/>
                  <a:gd name="T55" fmla="*/ 14 h 17"/>
                  <a:gd name="T56" fmla="*/ 0 w 34"/>
                  <a:gd name="T57" fmla="*/ 16 h 17"/>
                  <a:gd name="T58" fmla="*/ 4 w 34"/>
                  <a:gd name="T59" fmla="*/ 16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17">
                    <a:moveTo>
                      <a:pt x="33" y="16"/>
                    </a:moveTo>
                    <a:lnTo>
                      <a:pt x="32" y="14"/>
                    </a:lnTo>
                    <a:lnTo>
                      <a:pt x="32" y="12"/>
                    </a:lnTo>
                    <a:lnTo>
                      <a:pt x="32" y="11"/>
                    </a:lnTo>
                    <a:lnTo>
                      <a:pt x="31" y="9"/>
                    </a:lnTo>
                    <a:lnTo>
                      <a:pt x="31" y="8"/>
                    </a:lnTo>
                    <a:lnTo>
                      <a:pt x="30" y="6"/>
                    </a:lnTo>
                    <a:lnTo>
                      <a:pt x="29" y="5"/>
                    </a:lnTo>
                    <a:lnTo>
                      <a:pt x="28" y="4"/>
                    </a:lnTo>
                    <a:lnTo>
                      <a:pt x="26" y="3"/>
                    </a:lnTo>
                    <a:lnTo>
                      <a:pt x="25" y="2"/>
                    </a:lnTo>
                    <a:lnTo>
                      <a:pt x="24" y="1"/>
                    </a:lnTo>
                    <a:lnTo>
                      <a:pt x="23" y="1"/>
                    </a:lnTo>
                    <a:lnTo>
                      <a:pt x="19" y="0"/>
                    </a:lnTo>
                    <a:lnTo>
                      <a:pt x="16" y="0"/>
                    </a:lnTo>
                    <a:lnTo>
                      <a:pt x="14" y="0"/>
                    </a:lnTo>
                    <a:lnTo>
                      <a:pt x="11" y="1"/>
                    </a:lnTo>
                    <a:lnTo>
                      <a:pt x="9" y="1"/>
                    </a:lnTo>
                    <a:lnTo>
                      <a:pt x="8" y="2"/>
                    </a:lnTo>
                    <a:lnTo>
                      <a:pt x="7" y="3"/>
                    </a:lnTo>
                    <a:lnTo>
                      <a:pt x="5" y="4"/>
                    </a:lnTo>
                    <a:lnTo>
                      <a:pt x="4" y="5"/>
                    </a:lnTo>
                    <a:lnTo>
                      <a:pt x="4" y="6"/>
                    </a:lnTo>
                    <a:lnTo>
                      <a:pt x="3" y="8"/>
                    </a:lnTo>
                    <a:lnTo>
                      <a:pt x="2" y="9"/>
                    </a:lnTo>
                    <a:lnTo>
                      <a:pt x="1" y="11"/>
                    </a:lnTo>
                    <a:lnTo>
                      <a:pt x="1" y="12"/>
                    </a:lnTo>
                    <a:lnTo>
                      <a:pt x="1" y="14"/>
                    </a:lnTo>
                    <a:lnTo>
                      <a:pt x="0" y="16"/>
                    </a:lnTo>
                    <a:lnTo>
                      <a:pt x="33"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79" name="Freeform 78"/>
              <p:cNvSpPr>
                <a:spLocks/>
              </p:cNvSpPr>
              <p:nvPr/>
            </p:nvSpPr>
            <p:spPr bwMode="auto">
              <a:xfrm>
                <a:off x="1815" y="3244"/>
                <a:ext cx="26" cy="28"/>
              </a:xfrm>
              <a:custGeom>
                <a:avLst/>
                <a:gdLst>
                  <a:gd name="T0" fmla="*/ 4 w 29"/>
                  <a:gd name="T1" fmla="*/ 5 h 28"/>
                  <a:gd name="T2" fmla="*/ 4 w 29"/>
                  <a:gd name="T3" fmla="*/ 3 h 28"/>
                  <a:gd name="T4" fmla="*/ 4 w 29"/>
                  <a:gd name="T5" fmla="*/ 2 h 28"/>
                  <a:gd name="T6" fmla="*/ 4 w 29"/>
                  <a:gd name="T7" fmla="*/ 2 h 28"/>
                  <a:gd name="T8" fmla="*/ 4 w 29"/>
                  <a:gd name="T9" fmla="*/ 1 h 28"/>
                  <a:gd name="T10" fmla="*/ 4 w 29"/>
                  <a:gd name="T11" fmla="*/ 0 h 28"/>
                  <a:gd name="T12" fmla="*/ 4 w 29"/>
                  <a:gd name="T13" fmla="*/ 0 h 28"/>
                  <a:gd name="T14" fmla="*/ 4 w 29"/>
                  <a:gd name="T15" fmla="*/ 0 h 28"/>
                  <a:gd name="T16" fmla="*/ 4 w 29"/>
                  <a:gd name="T17" fmla="*/ 0 h 28"/>
                  <a:gd name="T18" fmla="*/ 4 w 29"/>
                  <a:gd name="T19" fmla="*/ 0 h 28"/>
                  <a:gd name="T20" fmla="*/ 4 w 29"/>
                  <a:gd name="T21" fmla="*/ 0 h 28"/>
                  <a:gd name="T22" fmla="*/ 4 w 29"/>
                  <a:gd name="T23" fmla="*/ 1 h 28"/>
                  <a:gd name="T24" fmla="*/ 4 w 29"/>
                  <a:gd name="T25" fmla="*/ 1 h 28"/>
                  <a:gd name="T26" fmla="*/ 4 w 29"/>
                  <a:gd name="T27" fmla="*/ 3 h 28"/>
                  <a:gd name="T28" fmla="*/ 4 w 29"/>
                  <a:gd name="T29" fmla="*/ 5 h 28"/>
                  <a:gd name="T30" fmla="*/ 3 w 29"/>
                  <a:gd name="T31" fmla="*/ 7 h 28"/>
                  <a:gd name="T32" fmla="*/ 2 w 29"/>
                  <a:gd name="T33" fmla="*/ 10 h 28"/>
                  <a:gd name="T34" fmla="*/ 1 w 29"/>
                  <a:gd name="T35" fmla="*/ 11 h 28"/>
                  <a:gd name="T36" fmla="*/ 1 w 29"/>
                  <a:gd name="T37" fmla="*/ 12 h 28"/>
                  <a:gd name="T38" fmla="*/ 0 w 29"/>
                  <a:gd name="T39" fmla="*/ 14 h 28"/>
                  <a:gd name="T40" fmla="*/ 0 w 29"/>
                  <a:gd name="T41" fmla="*/ 15 h 28"/>
                  <a:gd name="T42" fmla="*/ 0 w 29"/>
                  <a:gd name="T43" fmla="*/ 17 h 28"/>
                  <a:gd name="T44" fmla="*/ 0 w 29"/>
                  <a:gd name="T45" fmla="*/ 18 h 28"/>
                  <a:gd name="T46" fmla="*/ 1 w 29"/>
                  <a:gd name="T47" fmla="*/ 20 h 28"/>
                  <a:gd name="T48" fmla="*/ 1 w 29"/>
                  <a:gd name="T49" fmla="*/ 21 h 28"/>
                  <a:gd name="T50" fmla="*/ 2 w 29"/>
                  <a:gd name="T51" fmla="*/ 23 h 28"/>
                  <a:gd name="T52" fmla="*/ 3 w 29"/>
                  <a:gd name="T53" fmla="*/ 24 h 28"/>
                  <a:gd name="T54" fmla="*/ 4 w 29"/>
                  <a:gd name="T55" fmla="*/ 26 h 28"/>
                  <a:gd name="T56" fmla="*/ 4 w 29"/>
                  <a:gd name="T57" fmla="*/ 27 h 28"/>
                  <a:gd name="T58" fmla="*/ 4 w 29"/>
                  <a:gd name="T59" fmla="*/ 5 h 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28">
                    <a:moveTo>
                      <a:pt x="28" y="5"/>
                    </a:moveTo>
                    <a:lnTo>
                      <a:pt x="26" y="3"/>
                    </a:lnTo>
                    <a:lnTo>
                      <a:pt x="25" y="2"/>
                    </a:lnTo>
                    <a:lnTo>
                      <a:pt x="24" y="2"/>
                    </a:lnTo>
                    <a:lnTo>
                      <a:pt x="22" y="1"/>
                    </a:lnTo>
                    <a:lnTo>
                      <a:pt x="21" y="0"/>
                    </a:lnTo>
                    <a:lnTo>
                      <a:pt x="19" y="0"/>
                    </a:lnTo>
                    <a:lnTo>
                      <a:pt x="17" y="0"/>
                    </a:lnTo>
                    <a:lnTo>
                      <a:pt x="16" y="0"/>
                    </a:lnTo>
                    <a:lnTo>
                      <a:pt x="14" y="0"/>
                    </a:lnTo>
                    <a:lnTo>
                      <a:pt x="13" y="0"/>
                    </a:lnTo>
                    <a:lnTo>
                      <a:pt x="12" y="1"/>
                    </a:lnTo>
                    <a:lnTo>
                      <a:pt x="10" y="1"/>
                    </a:lnTo>
                    <a:lnTo>
                      <a:pt x="8" y="3"/>
                    </a:lnTo>
                    <a:lnTo>
                      <a:pt x="5" y="5"/>
                    </a:lnTo>
                    <a:lnTo>
                      <a:pt x="3" y="7"/>
                    </a:lnTo>
                    <a:lnTo>
                      <a:pt x="2" y="10"/>
                    </a:lnTo>
                    <a:lnTo>
                      <a:pt x="1" y="11"/>
                    </a:lnTo>
                    <a:lnTo>
                      <a:pt x="1" y="12"/>
                    </a:lnTo>
                    <a:lnTo>
                      <a:pt x="0" y="14"/>
                    </a:lnTo>
                    <a:lnTo>
                      <a:pt x="0" y="15"/>
                    </a:lnTo>
                    <a:lnTo>
                      <a:pt x="0" y="17"/>
                    </a:lnTo>
                    <a:lnTo>
                      <a:pt x="0" y="18"/>
                    </a:lnTo>
                    <a:lnTo>
                      <a:pt x="1" y="20"/>
                    </a:lnTo>
                    <a:lnTo>
                      <a:pt x="1" y="21"/>
                    </a:lnTo>
                    <a:lnTo>
                      <a:pt x="2" y="23"/>
                    </a:lnTo>
                    <a:lnTo>
                      <a:pt x="3" y="24"/>
                    </a:lnTo>
                    <a:lnTo>
                      <a:pt x="4" y="26"/>
                    </a:lnTo>
                    <a:lnTo>
                      <a:pt x="5" y="27"/>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0" name="Freeform 79"/>
              <p:cNvSpPr>
                <a:spLocks/>
              </p:cNvSpPr>
              <p:nvPr/>
            </p:nvSpPr>
            <p:spPr bwMode="auto">
              <a:xfrm>
                <a:off x="1820" y="3249"/>
                <a:ext cx="100" cy="112"/>
              </a:xfrm>
              <a:custGeom>
                <a:avLst/>
                <a:gdLst>
                  <a:gd name="T0" fmla="*/ 6 w 113"/>
                  <a:gd name="T1" fmla="*/ 111 h 112"/>
                  <a:gd name="T2" fmla="*/ 7 w 113"/>
                  <a:gd name="T3" fmla="*/ 84 h 112"/>
                  <a:gd name="T4" fmla="*/ 4 w 113"/>
                  <a:gd name="T5" fmla="*/ 0 h 112"/>
                  <a:gd name="T6" fmla="*/ 0 w 113"/>
                  <a:gd name="T7" fmla="*/ 22 h 112"/>
                  <a:gd name="T8" fmla="*/ 5 w 113"/>
                  <a:gd name="T9" fmla="*/ 106 h 112"/>
                  <a:gd name="T10" fmla="*/ 6 w 113"/>
                  <a:gd name="T11" fmla="*/ 111 h 112"/>
                  <a:gd name="T12" fmla="*/ 5 w 113"/>
                  <a:gd name="T13" fmla="*/ 106 h 112"/>
                  <a:gd name="T14" fmla="*/ 5 w 113"/>
                  <a:gd name="T15" fmla="*/ 108 h 112"/>
                  <a:gd name="T16" fmla="*/ 5 w 113"/>
                  <a:gd name="T17" fmla="*/ 109 h 112"/>
                  <a:gd name="T18" fmla="*/ 6 w 113"/>
                  <a:gd name="T19" fmla="*/ 110 h 112"/>
                  <a:gd name="T20" fmla="*/ 6 w 113"/>
                  <a:gd name="T21" fmla="*/ 110 h 112"/>
                  <a:gd name="T22" fmla="*/ 6 w 113"/>
                  <a:gd name="T23" fmla="*/ 111 h 112"/>
                  <a:gd name="T24" fmla="*/ 6 w 113"/>
                  <a:gd name="T25" fmla="*/ 111 h 112"/>
                  <a:gd name="T26" fmla="*/ 6 w 113"/>
                  <a:gd name="T27" fmla="*/ 111 h 112"/>
                  <a:gd name="T28" fmla="*/ 6 w 113"/>
                  <a:gd name="T29" fmla="*/ 111 h 112"/>
                  <a:gd name="T30" fmla="*/ 6 w 113"/>
                  <a:gd name="T31" fmla="*/ 111 h 112"/>
                  <a:gd name="T32" fmla="*/ 6 w 113"/>
                  <a:gd name="T33" fmla="*/ 111 h 112"/>
                  <a:gd name="T34" fmla="*/ 7 w 113"/>
                  <a:gd name="T35" fmla="*/ 110 h 112"/>
                  <a:gd name="T36" fmla="*/ 7 w 113"/>
                  <a:gd name="T37" fmla="*/ 110 h 112"/>
                  <a:gd name="T38" fmla="*/ 7 w 113"/>
                  <a:gd name="T39" fmla="*/ 108 h 112"/>
                  <a:gd name="T40" fmla="*/ 7 w 113"/>
                  <a:gd name="T41" fmla="*/ 106 h 112"/>
                  <a:gd name="T42" fmla="*/ 7 w 113"/>
                  <a:gd name="T43" fmla="*/ 104 h 112"/>
                  <a:gd name="T44" fmla="*/ 7 w 113"/>
                  <a:gd name="T45" fmla="*/ 101 h 112"/>
                  <a:gd name="T46" fmla="*/ 7 w 113"/>
                  <a:gd name="T47" fmla="*/ 100 h 112"/>
                  <a:gd name="T48" fmla="*/ 7 w 113"/>
                  <a:gd name="T49" fmla="*/ 99 h 112"/>
                  <a:gd name="T50" fmla="*/ 7 w 113"/>
                  <a:gd name="T51" fmla="*/ 97 h 112"/>
                  <a:gd name="T52" fmla="*/ 7 w 113"/>
                  <a:gd name="T53" fmla="*/ 96 h 112"/>
                  <a:gd name="T54" fmla="*/ 7 w 113"/>
                  <a:gd name="T55" fmla="*/ 94 h 112"/>
                  <a:gd name="T56" fmla="*/ 7 w 113"/>
                  <a:gd name="T57" fmla="*/ 93 h 112"/>
                  <a:gd name="T58" fmla="*/ 7 w 113"/>
                  <a:gd name="T59" fmla="*/ 91 h 112"/>
                  <a:gd name="T60" fmla="*/ 7 w 113"/>
                  <a:gd name="T61" fmla="*/ 90 h 112"/>
                  <a:gd name="T62" fmla="*/ 7 w 113"/>
                  <a:gd name="T63" fmla="*/ 88 h 112"/>
                  <a:gd name="T64" fmla="*/ 7 w 113"/>
                  <a:gd name="T65" fmla="*/ 87 h 112"/>
                  <a:gd name="T66" fmla="*/ 7 w 113"/>
                  <a:gd name="T67" fmla="*/ 85 h 112"/>
                  <a:gd name="T68" fmla="*/ 7 w 113"/>
                  <a:gd name="T69" fmla="*/ 84 h 112"/>
                  <a:gd name="T70" fmla="*/ 6 w 113"/>
                  <a:gd name="T71" fmla="*/ 111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2">
                    <a:moveTo>
                      <a:pt x="95" y="111"/>
                    </a:moveTo>
                    <a:lnTo>
                      <a:pt x="107" y="84"/>
                    </a:lnTo>
                    <a:lnTo>
                      <a:pt x="23" y="0"/>
                    </a:lnTo>
                    <a:lnTo>
                      <a:pt x="0" y="22"/>
                    </a:lnTo>
                    <a:lnTo>
                      <a:pt x="84" y="106"/>
                    </a:lnTo>
                    <a:lnTo>
                      <a:pt x="95" y="111"/>
                    </a:lnTo>
                    <a:lnTo>
                      <a:pt x="84" y="106"/>
                    </a:lnTo>
                    <a:lnTo>
                      <a:pt x="86" y="108"/>
                    </a:lnTo>
                    <a:lnTo>
                      <a:pt x="87" y="109"/>
                    </a:lnTo>
                    <a:lnTo>
                      <a:pt x="89" y="110"/>
                    </a:lnTo>
                    <a:lnTo>
                      <a:pt x="90" y="110"/>
                    </a:lnTo>
                    <a:lnTo>
                      <a:pt x="92" y="111"/>
                    </a:lnTo>
                    <a:lnTo>
                      <a:pt x="93" y="111"/>
                    </a:lnTo>
                    <a:lnTo>
                      <a:pt x="95" y="111"/>
                    </a:lnTo>
                    <a:lnTo>
                      <a:pt x="96" y="111"/>
                    </a:lnTo>
                    <a:lnTo>
                      <a:pt x="98" y="111"/>
                    </a:lnTo>
                    <a:lnTo>
                      <a:pt x="99" y="111"/>
                    </a:lnTo>
                    <a:lnTo>
                      <a:pt x="101" y="110"/>
                    </a:lnTo>
                    <a:lnTo>
                      <a:pt x="102" y="110"/>
                    </a:lnTo>
                    <a:lnTo>
                      <a:pt x="105" y="108"/>
                    </a:lnTo>
                    <a:lnTo>
                      <a:pt x="107" y="106"/>
                    </a:lnTo>
                    <a:lnTo>
                      <a:pt x="109" y="104"/>
                    </a:lnTo>
                    <a:lnTo>
                      <a:pt x="110" y="101"/>
                    </a:lnTo>
                    <a:lnTo>
                      <a:pt x="111" y="100"/>
                    </a:lnTo>
                    <a:lnTo>
                      <a:pt x="111" y="99"/>
                    </a:lnTo>
                    <a:lnTo>
                      <a:pt x="112" y="97"/>
                    </a:lnTo>
                    <a:lnTo>
                      <a:pt x="112" y="96"/>
                    </a:lnTo>
                    <a:lnTo>
                      <a:pt x="112" y="94"/>
                    </a:lnTo>
                    <a:lnTo>
                      <a:pt x="112" y="93"/>
                    </a:lnTo>
                    <a:lnTo>
                      <a:pt x="111" y="91"/>
                    </a:lnTo>
                    <a:lnTo>
                      <a:pt x="111" y="90"/>
                    </a:lnTo>
                    <a:lnTo>
                      <a:pt x="110" y="88"/>
                    </a:lnTo>
                    <a:lnTo>
                      <a:pt x="109" y="87"/>
                    </a:lnTo>
                    <a:lnTo>
                      <a:pt x="108" y="85"/>
                    </a:lnTo>
                    <a:lnTo>
                      <a:pt x="107" y="84"/>
                    </a:lnTo>
                    <a:lnTo>
                      <a:pt x="95"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1" name="Freeform 80"/>
              <p:cNvSpPr>
                <a:spLocks/>
              </p:cNvSpPr>
              <p:nvPr/>
            </p:nvSpPr>
            <p:spPr bwMode="auto">
              <a:xfrm>
                <a:off x="1904" y="3328"/>
                <a:ext cx="121" cy="33"/>
              </a:xfrm>
              <a:custGeom>
                <a:avLst/>
                <a:gdLst>
                  <a:gd name="T0" fmla="*/ 9 w 136"/>
                  <a:gd name="T1" fmla="*/ 27 h 33"/>
                  <a:gd name="T2" fmla="*/ 8 w 136"/>
                  <a:gd name="T3" fmla="*/ 0 h 33"/>
                  <a:gd name="T4" fmla="*/ 0 w 136"/>
                  <a:gd name="T5" fmla="*/ 0 h 33"/>
                  <a:gd name="T6" fmla="*/ 0 w 136"/>
                  <a:gd name="T7" fmla="*/ 32 h 33"/>
                  <a:gd name="T8" fmla="*/ 8 w 136"/>
                  <a:gd name="T9" fmla="*/ 32 h 33"/>
                  <a:gd name="T10" fmla="*/ 9 w 136"/>
                  <a:gd name="T11" fmla="*/ 27 h 33"/>
                  <a:gd name="T12" fmla="*/ 8 w 136"/>
                  <a:gd name="T13" fmla="*/ 32 h 33"/>
                  <a:gd name="T14" fmla="*/ 9 w 136"/>
                  <a:gd name="T15" fmla="*/ 32 h 33"/>
                  <a:gd name="T16" fmla="*/ 9 w 136"/>
                  <a:gd name="T17" fmla="*/ 32 h 33"/>
                  <a:gd name="T18" fmla="*/ 9 w 136"/>
                  <a:gd name="T19" fmla="*/ 31 h 33"/>
                  <a:gd name="T20" fmla="*/ 9 w 136"/>
                  <a:gd name="T21" fmla="*/ 31 h 33"/>
                  <a:gd name="T22" fmla="*/ 9 w 136"/>
                  <a:gd name="T23" fmla="*/ 30 h 33"/>
                  <a:gd name="T24" fmla="*/ 9 w 136"/>
                  <a:gd name="T25" fmla="*/ 29 h 33"/>
                  <a:gd name="T26" fmla="*/ 9 w 136"/>
                  <a:gd name="T27" fmla="*/ 28 h 33"/>
                  <a:gd name="T28" fmla="*/ 9 w 136"/>
                  <a:gd name="T29" fmla="*/ 27 h 33"/>
                  <a:gd name="T30" fmla="*/ 9 w 136"/>
                  <a:gd name="T31" fmla="*/ 26 h 33"/>
                  <a:gd name="T32" fmla="*/ 9 w 136"/>
                  <a:gd name="T33" fmla="*/ 25 h 33"/>
                  <a:gd name="T34" fmla="*/ 9 w 136"/>
                  <a:gd name="T35" fmla="*/ 23 h 33"/>
                  <a:gd name="T36" fmla="*/ 9 w 136"/>
                  <a:gd name="T37" fmla="*/ 22 h 33"/>
                  <a:gd name="T38" fmla="*/ 10 w 136"/>
                  <a:gd name="T39" fmla="*/ 19 h 33"/>
                  <a:gd name="T40" fmla="*/ 10 w 136"/>
                  <a:gd name="T41" fmla="*/ 16 h 33"/>
                  <a:gd name="T42" fmla="*/ 10 w 136"/>
                  <a:gd name="T43" fmla="*/ 13 h 33"/>
                  <a:gd name="T44" fmla="*/ 9 w 136"/>
                  <a:gd name="T45" fmla="*/ 10 h 33"/>
                  <a:gd name="T46" fmla="*/ 9 w 136"/>
                  <a:gd name="T47" fmla="*/ 9 h 33"/>
                  <a:gd name="T48" fmla="*/ 9 w 136"/>
                  <a:gd name="T49" fmla="*/ 7 h 33"/>
                  <a:gd name="T50" fmla="*/ 9 w 136"/>
                  <a:gd name="T51" fmla="*/ 6 h 33"/>
                  <a:gd name="T52" fmla="*/ 9 w 136"/>
                  <a:gd name="T53" fmla="*/ 5 h 33"/>
                  <a:gd name="T54" fmla="*/ 9 w 136"/>
                  <a:gd name="T55" fmla="*/ 4 h 33"/>
                  <a:gd name="T56" fmla="*/ 9 w 136"/>
                  <a:gd name="T57" fmla="*/ 3 h 33"/>
                  <a:gd name="T58" fmla="*/ 9 w 136"/>
                  <a:gd name="T59" fmla="*/ 2 h 33"/>
                  <a:gd name="T60" fmla="*/ 9 w 136"/>
                  <a:gd name="T61" fmla="*/ 1 h 33"/>
                  <a:gd name="T62" fmla="*/ 9 w 136"/>
                  <a:gd name="T63" fmla="*/ 1 h 33"/>
                  <a:gd name="T64" fmla="*/ 9 w 136"/>
                  <a:gd name="T65" fmla="*/ 0 h 33"/>
                  <a:gd name="T66" fmla="*/ 9 w 136"/>
                  <a:gd name="T67" fmla="*/ 0 h 33"/>
                  <a:gd name="T68" fmla="*/ 8 w 136"/>
                  <a:gd name="T69" fmla="*/ 0 h 33"/>
                  <a:gd name="T70" fmla="*/ 9 w 136"/>
                  <a:gd name="T71" fmla="*/ 27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131" y="27"/>
                    </a:moveTo>
                    <a:lnTo>
                      <a:pt x="119" y="0"/>
                    </a:lnTo>
                    <a:lnTo>
                      <a:pt x="0" y="0"/>
                    </a:lnTo>
                    <a:lnTo>
                      <a:pt x="0" y="32"/>
                    </a:lnTo>
                    <a:lnTo>
                      <a:pt x="119" y="32"/>
                    </a:lnTo>
                    <a:lnTo>
                      <a:pt x="131" y="27"/>
                    </a:lnTo>
                    <a:lnTo>
                      <a:pt x="119" y="32"/>
                    </a:lnTo>
                    <a:lnTo>
                      <a:pt x="121" y="32"/>
                    </a:lnTo>
                    <a:lnTo>
                      <a:pt x="123" y="32"/>
                    </a:lnTo>
                    <a:lnTo>
                      <a:pt x="125" y="31"/>
                    </a:lnTo>
                    <a:lnTo>
                      <a:pt x="126" y="31"/>
                    </a:lnTo>
                    <a:lnTo>
                      <a:pt x="128" y="30"/>
                    </a:lnTo>
                    <a:lnTo>
                      <a:pt x="129" y="29"/>
                    </a:lnTo>
                    <a:lnTo>
                      <a:pt x="130" y="28"/>
                    </a:lnTo>
                    <a:lnTo>
                      <a:pt x="131" y="27"/>
                    </a:lnTo>
                    <a:lnTo>
                      <a:pt x="132" y="26"/>
                    </a:lnTo>
                    <a:lnTo>
                      <a:pt x="133" y="25"/>
                    </a:lnTo>
                    <a:lnTo>
                      <a:pt x="134" y="23"/>
                    </a:lnTo>
                    <a:lnTo>
                      <a:pt x="134" y="22"/>
                    </a:lnTo>
                    <a:lnTo>
                      <a:pt x="135" y="19"/>
                    </a:lnTo>
                    <a:lnTo>
                      <a:pt x="135" y="16"/>
                    </a:lnTo>
                    <a:lnTo>
                      <a:pt x="135" y="13"/>
                    </a:lnTo>
                    <a:lnTo>
                      <a:pt x="134" y="10"/>
                    </a:lnTo>
                    <a:lnTo>
                      <a:pt x="134" y="9"/>
                    </a:lnTo>
                    <a:lnTo>
                      <a:pt x="133" y="7"/>
                    </a:lnTo>
                    <a:lnTo>
                      <a:pt x="132" y="6"/>
                    </a:lnTo>
                    <a:lnTo>
                      <a:pt x="131" y="5"/>
                    </a:lnTo>
                    <a:lnTo>
                      <a:pt x="130" y="4"/>
                    </a:lnTo>
                    <a:lnTo>
                      <a:pt x="129" y="3"/>
                    </a:lnTo>
                    <a:lnTo>
                      <a:pt x="128" y="2"/>
                    </a:lnTo>
                    <a:lnTo>
                      <a:pt x="126" y="1"/>
                    </a:lnTo>
                    <a:lnTo>
                      <a:pt x="125" y="1"/>
                    </a:lnTo>
                    <a:lnTo>
                      <a:pt x="123" y="0"/>
                    </a:lnTo>
                    <a:lnTo>
                      <a:pt x="121" y="0"/>
                    </a:lnTo>
                    <a:lnTo>
                      <a:pt x="119" y="0"/>
                    </a:lnTo>
                    <a:lnTo>
                      <a:pt x="131"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2" name="Freeform 81"/>
              <p:cNvSpPr>
                <a:spLocks/>
              </p:cNvSpPr>
              <p:nvPr/>
            </p:nvSpPr>
            <p:spPr bwMode="auto">
              <a:xfrm>
                <a:off x="2000" y="3244"/>
                <a:ext cx="100" cy="112"/>
              </a:xfrm>
              <a:custGeom>
                <a:avLst/>
                <a:gdLst>
                  <a:gd name="T0" fmla="*/ 7 w 113"/>
                  <a:gd name="T1" fmla="*/ 16 h 112"/>
                  <a:gd name="T2" fmla="*/ 5 w 113"/>
                  <a:gd name="T3" fmla="*/ 5 h 112"/>
                  <a:gd name="T4" fmla="*/ 0 w 113"/>
                  <a:gd name="T5" fmla="*/ 89 h 112"/>
                  <a:gd name="T6" fmla="*/ 4 w 113"/>
                  <a:gd name="T7" fmla="*/ 111 h 112"/>
                  <a:gd name="T8" fmla="*/ 7 w 113"/>
                  <a:gd name="T9" fmla="*/ 27 h 112"/>
                  <a:gd name="T10" fmla="*/ 7 w 113"/>
                  <a:gd name="T11" fmla="*/ 16 h 112"/>
                  <a:gd name="T12" fmla="*/ 7 w 113"/>
                  <a:gd name="T13" fmla="*/ 27 h 112"/>
                  <a:gd name="T14" fmla="*/ 7 w 113"/>
                  <a:gd name="T15" fmla="*/ 26 h 112"/>
                  <a:gd name="T16" fmla="*/ 7 w 113"/>
                  <a:gd name="T17" fmla="*/ 24 h 112"/>
                  <a:gd name="T18" fmla="*/ 7 w 113"/>
                  <a:gd name="T19" fmla="*/ 23 h 112"/>
                  <a:gd name="T20" fmla="*/ 7 w 113"/>
                  <a:gd name="T21" fmla="*/ 21 h 112"/>
                  <a:gd name="T22" fmla="*/ 7 w 113"/>
                  <a:gd name="T23" fmla="*/ 20 h 112"/>
                  <a:gd name="T24" fmla="*/ 7 w 113"/>
                  <a:gd name="T25" fmla="*/ 18 h 112"/>
                  <a:gd name="T26" fmla="*/ 7 w 113"/>
                  <a:gd name="T27" fmla="*/ 17 h 112"/>
                  <a:gd name="T28" fmla="*/ 7 w 113"/>
                  <a:gd name="T29" fmla="*/ 15 h 112"/>
                  <a:gd name="T30" fmla="*/ 7 w 113"/>
                  <a:gd name="T31" fmla="*/ 14 h 112"/>
                  <a:gd name="T32" fmla="*/ 7 w 113"/>
                  <a:gd name="T33" fmla="*/ 12 h 112"/>
                  <a:gd name="T34" fmla="*/ 7 w 113"/>
                  <a:gd name="T35" fmla="*/ 11 h 112"/>
                  <a:gd name="T36" fmla="*/ 7 w 113"/>
                  <a:gd name="T37" fmla="*/ 10 h 112"/>
                  <a:gd name="T38" fmla="*/ 7 w 113"/>
                  <a:gd name="T39" fmla="*/ 7 h 112"/>
                  <a:gd name="T40" fmla="*/ 7 w 113"/>
                  <a:gd name="T41" fmla="*/ 5 h 112"/>
                  <a:gd name="T42" fmla="*/ 7 w 113"/>
                  <a:gd name="T43" fmla="*/ 3 h 112"/>
                  <a:gd name="T44" fmla="*/ 7 w 113"/>
                  <a:gd name="T45" fmla="*/ 1 h 112"/>
                  <a:gd name="T46" fmla="*/ 6 w 113"/>
                  <a:gd name="T47" fmla="*/ 1 h 112"/>
                  <a:gd name="T48" fmla="*/ 6 w 113"/>
                  <a:gd name="T49" fmla="*/ 0 h 112"/>
                  <a:gd name="T50" fmla="*/ 6 w 113"/>
                  <a:gd name="T51" fmla="*/ 0 h 112"/>
                  <a:gd name="T52" fmla="*/ 6 w 113"/>
                  <a:gd name="T53" fmla="*/ 0 h 112"/>
                  <a:gd name="T54" fmla="*/ 6 w 113"/>
                  <a:gd name="T55" fmla="*/ 0 h 112"/>
                  <a:gd name="T56" fmla="*/ 6 w 113"/>
                  <a:gd name="T57" fmla="*/ 0 h 112"/>
                  <a:gd name="T58" fmla="*/ 6 w 113"/>
                  <a:gd name="T59" fmla="*/ 0 h 112"/>
                  <a:gd name="T60" fmla="*/ 6 w 113"/>
                  <a:gd name="T61" fmla="*/ 1 h 112"/>
                  <a:gd name="T62" fmla="*/ 5 w 113"/>
                  <a:gd name="T63" fmla="*/ 2 h 112"/>
                  <a:gd name="T64" fmla="*/ 5 w 113"/>
                  <a:gd name="T65" fmla="*/ 2 h 112"/>
                  <a:gd name="T66" fmla="*/ 5 w 113"/>
                  <a:gd name="T67" fmla="*/ 3 h 112"/>
                  <a:gd name="T68" fmla="*/ 5 w 113"/>
                  <a:gd name="T69" fmla="*/ 5 h 112"/>
                  <a:gd name="T70" fmla="*/ 7 w 113"/>
                  <a:gd name="T71" fmla="*/ 16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2">
                    <a:moveTo>
                      <a:pt x="111" y="16"/>
                    </a:moveTo>
                    <a:lnTo>
                      <a:pt x="84" y="5"/>
                    </a:lnTo>
                    <a:lnTo>
                      <a:pt x="0" y="89"/>
                    </a:lnTo>
                    <a:lnTo>
                      <a:pt x="23" y="111"/>
                    </a:lnTo>
                    <a:lnTo>
                      <a:pt x="107" y="27"/>
                    </a:lnTo>
                    <a:lnTo>
                      <a:pt x="111" y="16"/>
                    </a:lnTo>
                    <a:lnTo>
                      <a:pt x="107" y="27"/>
                    </a:lnTo>
                    <a:lnTo>
                      <a:pt x="108" y="26"/>
                    </a:lnTo>
                    <a:lnTo>
                      <a:pt x="109" y="24"/>
                    </a:lnTo>
                    <a:lnTo>
                      <a:pt x="110" y="23"/>
                    </a:lnTo>
                    <a:lnTo>
                      <a:pt x="111" y="21"/>
                    </a:lnTo>
                    <a:lnTo>
                      <a:pt x="111" y="20"/>
                    </a:lnTo>
                    <a:lnTo>
                      <a:pt x="111" y="18"/>
                    </a:lnTo>
                    <a:lnTo>
                      <a:pt x="112" y="17"/>
                    </a:lnTo>
                    <a:lnTo>
                      <a:pt x="112" y="15"/>
                    </a:lnTo>
                    <a:lnTo>
                      <a:pt x="111" y="14"/>
                    </a:lnTo>
                    <a:lnTo>
                      <a:pt x="111" y="12"/>
                    </a:lnTo>
                    <a:lnTo>
                      <a:pt x="111" y="11"/>
                    </a:lnTo>
                    <a:lnTo>
                      <a:pt x="110" y="10"/>
                    </a:lnTo>
                    <a:lnTo>
                      <a:pt x="109" y="7"/>
                    </a:lnTo>
                    <a:lnTo>
                      <a:pt x="107" y="5"/>
                    </a:lnTo>
                    <a:lnTo>
                      <a:pt x="104" y="3"/>
                    </a:lnTo>
                    <a:lnTo>
                      <a:pt x="102" y="1"/>
                    </a:lnTo>
                    <a:lnTo>
                      <a:pt x="100" y="1"/>
                    </a:lnTo>
                    <a:lnTo>
                      <a:pt x="99" y="0"/>
                    </a:lnTo>
                    <a:lnTo>
                      <a:pt x="97" y="0"/>
                    </a:lnTo>
                    <a:lnTo>
                      <a:pt x="96" y="0"/>
                    </a:lnTo>
                    <a:lnTo>
                      <a:pt x="95" y="0"/>
                    </a:lnTo>
                    <a:lnTo>
                      <a:pt x="93" y="0"/>
                    </a:lnTo>
                    <a:lnTo>
                      <a:pt x="91" y="0"/>
                    </a:lnTo>
                    <a:lnTo>
                      <a:pt x="90" y="1"/>
                    </a:lnTo>
                    <a:lnTo>
                      <a:pt x="88" y="2"/>
                    </a:lnTo>
                    <a:lnTo>
                      <a:pt x="87" y="2"/>
                    </a:lnTo>
                    <a:lnTo>
                      <a:pt x="85" y="3"/>
                    </a:lnTo>
                    <a:lnTo>
                      <a:pt x="84" y="5"/>
                    </a:lnTo>
                    <a:lnTo>
                      <a:pt x="111"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3" name="Freeform 82"/>
              <p:cNvSpPr>
                <a:spLocks/>
              </p:cNvSpPr>
              <p:nvPr/>
            </p:nvSpPr>
            <p:spPr bwMode="auto">
              <a:xfrm>
                <a:off x="2070" y="2679"/>
                <a:ext cx="30" cy="582"/>
              </a:xfrm>
              <a:custGeom>
                <a:avLst/>
                <a:gdLst>
                  <a:gd name="T0" fmla="*/ 5 w 33"/>
                  <a:gd name="T1" fmla="*/ 5 h 582"/>
                  <a:gd name="T2" fmla="*/ 0 w 33"/>
                  <a:gd name="T3" fmla="*/ 16 h 582"/>
                  <a:gd name="T4" fmla="*/ 0 w 33"/>
                  <a:gd name="T5" fmla="*/ 581 h 582"/>
                  <a:gd name="T6" fmla="*/ 5 w 33"/>
                  <a:gd name="T7" fmla="*/ 581 h 582"/>
                  <a:gd name="T8" fmla="*/ 5 w 33"/>
                  <a:gd name="T9" fmla="*/ 16 h 582"/>
                  <a:gd name="T10" fmla="*/ 5 w 33"/>
                  <a:gd name="T11" fmla="*/ 5 h 582"/>
                  <a:gd name="T12" fmla="*/ 5 w 33"/>
                  <a:gd name="T13" fmla="*/ 16 h 582"/>
                  <a:gd name="T14" fmla="*/ 5 w 33"/>
                  <a:gd name="T15" fmla="*/ 14 h 582"/>
                  <a:gd name="T16" fmla="*/ 5 w 33"/>
                  <a:gd name="T17" fmla="*/ 12 h 582"/>
                  <a:gd name="T18" fmla="*/ 5 w 33"/>
                  <a:gd name="T19" fmla="*/ 11 h 582"/>
                  <a:gd name="T20" fmla="*/ 5 w 33"/>
                  <a:gd name="T21" fmla="*/ 9 h 582"/>
                  <a:gd name="T22" fmla="*/ 5 w 33"/>
                  <a:gd name="T23" fmla="*/ 8 h 582"/>
                  <a:gd name="T24" fmla="*/ 5 w 33"/>
                  <a:gd name="T25" fmla="*/ 6 h 582"/>
                  <a:gd name="T26" fmla="*/ 5 w 33"/>
                  <a:gd name="T27" fmla="*/ 5 h 582"/>
                  <a:gd name="T28" fmla="*/ 5 w 33"/>
                  <a:gd name="T29" fmla="*/ 4 h 582"/>
                  <a:gd name="T30" fmla="*/ 5 w 33"/>
                  <a:gd name="T31" fmla="*/ 3 h 582"/>
                  <a:gd name="T32" fmla="*/ 5 w 33"/>
                  <a:gd name="T33" fmla="*/ 3 h 582"/>
                  <a:gd name="T34" fmla="*/ 5 w 33"/>
                  <a:gd name="T35" fmla="*/ 2 h 582"/>
                  <a:gd name="T36" fmla="*/ 5 w 33"/>
                  <a:gd name="T37" fmla="*/ 1 h 582"/>
                  <a:gd name="T38" fmla="*/ 5 w 33"/>
                  <a:gd name="T39" fmla="*/ 0 h 582"/>
                  <a:gd name="T40" fmla="*/ 5 w 33"/>
                  <a:gd name="T41" fmla="*/ 0 h 582"/>
                  <a:gd name="T42" fmla="*/ 5 w 33"/>
                  <a:gd name="T43" fmla="*/ 0 h 582"/>
                  <a:gd name="T44" fmla="*/ 5 w 33"/>
                  <a:gd name="T45" fmla="*/ 1 h 582"/>
                  <a:gd name="T46" fmla="*/ 5 w 33"/>
                  <a:gd name="T47" fmla="*/ 2 h 582"/>
                  <a:gd name="T48" fmla="*/ 5 w 33"/>
                  <a:gd name="T49" fmla="*/ 3 h 582"/>
                  <a:gd name="T50" fmla="*/ 5 w 33"/>
                  <a:gd name="T51" fmla="*/ 3 h 582"/>
                  <a:gd name="T52" fmla="*/ 5 w 33"/>
                  <a:gd name="T53" fmla="*/ 4 h 582"/>
                  <a:gd name="T54" fmla="*/ 4 w 33"/>
                  <a:gd name="T55" fmla="*/ 5 h 582"/>
                  <a:gd name="T56" fmla="*/ 3 w 33"/>
                  <a:gd name="T57" fmla="*/ 6 h 582"/>
                  <a:gd name="T58" fmla="*/ 2 w 33"/>
                  <a:gd name="T59" fmla="*/ 8 h 582"/>
                  <a:gd name="T60" fmla="*/ 2 w 33"/>
                  <a:gd name="T61" fmla="*/ 9 h 582"/>
                  <a:gd name="T62" fmla="*/ 1 w 33"/>
                  <a:gd name="T63" fmla="*/ 11 h 582"/>
                  <a:gd name="T64" fmla="*/ 1 w 33"/>
                  <a:gd name="T65" fmla="*/ 12 h 582"/>
                  <a:gd name="T66" fmla="*/ 0 w 33"/>
                  <a:gd name="T67" fmla="*/ 14 h 582"/>
                  <a:gd name="T68" fmla="*/ 0 w 33"/>
                  <a:gd name="T69" fmla="*/ 16 h 582"/>
                  <a:gd name="T70" fmla="*/ 5 w 33"/>
                  <a:gd name="T71" fmla="*/ 5 h 5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 h="582">
                    <a:moveTo>
                      <a:pt x="28" y="5"/>
                    </a:moveTo>
                    <a:lnTo>
                      <a:pt x="0" y="16"/>
                    </a:lnTo>
                    <a:lnTo>
                      <a:pt x="0" y="581"/>
                    </a:lnTo>
                    <a:lnTo>
                      <a:pt x="32" y="581"/>
                    </a:lnTo>
                    <a:lnTo>
                      <a:pt x="32" y="16"/>
                    </a:lnTo>
                    <a:lnTo>
                      <a:pt x="28" y="5"/>
                    </a:lnTo>
                    <a:lnTo>
                      <a:pt x="32" y="16"/>
                    </a:lnTo>
                    <a:lnTo>
                      <a:pt x="32" y="14"/>
                    </a:lnTo>
                    <a:lnTo>
                      <a:pt x="32" y="12"/>
                    </a:lnTo>
                    <a:lnTo>
                      <a:pt x="32" y="11"/>
                    </a:lnTo>
                    <a:lnTo>
                      <a:pt x="31" y="9"/>
                    </a:lnTo>
                    <a:lnTo>
                      <a:pt x="30" y="8"/>
                    </a:lnTo>
                    <a:lnTo>
                      <a:pt x="29" y="6"/>
                    </a:lnTo>
                    <a:lnTo>
                      <a:pt x="28" y="5"/>
                    </a:lnTo>
                    <a:lnTo>
                      <a:pt x="27" y="4"/>
                    </a:lnTo>
                    <a:lnTo>
                      <a:pt x="26" y="3"/>
                    </a:lnTo>
                    <a:lnTo>
                      <a:pt x="25" y="3"/>
                    </a:lnTo>
                    <a:lnTo>
                      <a:pt x="24" y="2"/>
                    </a:lnTo>
                    <a:lnTo>
                      <a:pt x="22" y="1"/>
                    </a:lnTo>
                    <a:lnTo>
                      <a:pt x="19" y="0"/>
                    </a:lnTo>
                    <a:lnTo>
                      <a:pt x="16" y="0"/>
                    </a:lnTo>
                    <a:lnTo>
                      <a:pt x="13" y="0"/>
                    </a:lnTo>
                    <a:lnTo>
                      <a:pt x="10" y="1"/>
                    </a:lnTo>
                    <a:lnTo>
                      <a:pt x="9" y="2"/>
                    </a:lnTo>
                    <a:lnTo>
                      <a:pt x="8" y="3"/>
                    </a:lnTo>
                    <a:lnTo>
                      <a:pt x="6" y="3"/>
                    </a:lnTo>
                    <a:lnTo>
                      <a:pt x="5" y="4"/>
                    </a:lnTo>
                    <a:lnTo>
                      <a:pt x="4" y="5"/>
                    </a:lnTo>
                    <a:lnTo>
                      <a:pt x="3" y="6"/>
                    </a:lnTo>
                    <a:lnTo>
                      <a:pt x="2" y="8"/>
                    </a:lnTo>
                    <a:lnTo>
                      <a:pt x="2" y="9"/>
                    </a:lnTo>
                    <a:lnTo>
                      <a:pt x="1" y="11"/>
                    </a:lnTo>
                    <a:lnTo>
                      <a:pt x="1" y="12"/>
                    </a:lnTo>
                    <a:lnTo>
                      <a:pt x="0" y="14"/>
                    </a:lnTo>
                    <a:lnTo>
                      <a:pt x="0" y="16"/>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4" name="Freeform 83"/>
              <p:cNvSpPr>
                <a:spLocks/>
              </p:cNvSpPr>
              <p:nvPr/>
            </p:nvSpPr>
            <p:spPr bwMode="auto">
              <a:xfrm>
                <a:off x="1996" y="2595"/>
                <a:ext cx="100" cy="113"/>
              </a:xfrm>
              <a:custGeom>
                <a:avLst/>
                <a:gdLst>
                  <a:gd name="T0" fmla="*/ 4 w 113"/>
                  <a:gd name="T1" fmla="*/ 0 h 113"/>
                  <a:gd name="T2" fmla="*/ 4 w 113"/>
                  <a:gd name="T3" fmla="*/ 28 h 113"/>
                  <a:gd name="T4" fmla="*/ 6 w 113"/>
                  <a:gd name="T5" fmla="*/ 112 h 113"/>
                  <a:gd name="T6" fmla="*/ 7 w 113"/>
                  <a:gd name="T7" fmla="*/ 89 h 113"/>
                  <a:gd name="T8" fmla="*/ 4 w 113"/>
                  <a:gd name="T9" fmla="*/ 5 h 113"/>
                  <a:gd name="T10" fmla="*/ 4 w 113"/>
                  <a:gd name="T11" fmla="*/ 0 h 113"/>
                  <a:gd name="T12" fmla="*/ 4 w 113"/>
                  <a:gd name="T13" fmla="*/ 5 h 113"/>
                  <a:gd name="T14" fmla="*/ 4 w 113"/>
                  <a:gd name="T15" fmla="*/ 4 h 113"/>
                  <a:gd name="T16" fmla="*/ 4 w 113"/>
                  <a:gd name="T17" fmla="*/ 3 h 113"/>
                  <a:gd name="T18" fmla="*/ 4 w 113"/>
                  <a:gd name="T19" fmla="*/ 2 h 113"/>
                  <a:gd name="T20" fmla="*/ 4 w 113"/>
                  <a:gd name="T21" fmla="*/ 1 h 113"/>
                  <a:gd name="T22" fmla="*/ 4 w 113"/>
                  <a:gd name="T23" fmla="*/ 0 h 113"/>
                  <a:gd name="T24" fmla="*/ 4 w 113"/>
                  <a:gd name="T25" fmla="*/ 0 h 113"/>
                  <a:gd name="T26" fmla="*/ 4 w 113"/>
                  <a:gd name="T27" fmla="*/ 0 h 113"/>
                  <a:gd name="T28" fmla="*/ 4 w 113"/>
                  <a:gd name="T29" fmla="*/ 0 h 113"/>
                  <a:gd name="T30" fmla="*/ 4 w 113"/>
                  <a:gd name="T31" fmla="*/ 0 h 113"/>
                  <a:gd name="T32" fmla="*/ 4 w 113"/>
                  <a:gd name="T33" fmla="*/ 0 h 113"/>
                  <a:gd name="T34" fmla="*/ 4 w 113"/>
                  <a:gd name="T35" fmla="*/ 1 h 113"/>
                  <a:gd name="T36" fmla="*/ 4 w 113"/>
                  <a:gd name="T37" fmla="*/ 1 h 113"/>
                  <a:gd name="T38" fmla="*/ 4 w 113"/>
                  <a:gd name="T39" fmla="*/ 3 h 113"/>
                  <a:gd name="T40" fmla="*/ 4 w 113"/>
                  <a:gd name="T41" fmla="*/ 5 h 113"/>
                  <a:gd name="T42" fmla="*/ 3 w 113"/>
                  <a:gd name="T43" fmla="*/ 7 h 113"/>
                  <a:gd name="T44" fmla="*/ 2 w 113"/>
                  <a:gd name="T45" fmla="*/ 10 h 113"/>
                  <a:gd name="T46" fmla="*/ 1 w 113"/>
                  <a:gd name="T47" fmla="*/ 11 h 113"/>
                  <a:gd name="T48" fmla="*/ 0 w 113"/>
                  <a:gd name="T49" fmla="*/ 13 h 113"/>
                  <a:gd name="T50" fmla="*/ 0 w 113"/>
                  <a:gd name="T51" fmla="*/ 14 h 113"/>
                  <a:gd name="T52" fmla="*/ 0 w 113"/>
                  <a:gd name="T53" fmla="*/ 15 h 113"/>
                  <a:gd name="T54" fmla="*/ 0 w 113"/>
                  <a:gd name="T55" fmla="*/ 17 h 113"/>
                  <a:gd name="T56" fmla="*/ 0 w 113"/>
                  <a:gd name="T57" fmla="*/ 19 h 113"/>
                  <a:gd name="T58" fmla="*/ 0 w 113"/>
                  <a:gd name="T59" fmla="*/ 20 h 113"/>
                  <a:gd name="T60" fmla="*/ 1 w 113"/>
                  <a:gd name="T61" fmla="*/ 22 h 113"/>
                  <a:gd name="T62" fmla="*/ 2 w 113"/>
                  <a:gd name="T63" fmla="*/ 23 h 113"/>
                  <a:gd name="T64" fmla="*/ 3 w 113"/>
                  <a:gd name="T65" fmla="*/ 25 h 113"/>
                  <a:gd name="T66" fmla="*/ 4 w 113"/>
                  <a:gd name="T67" fmla="*/ 26 h 113"/>
                  <a:gd name="T68" fmla="*/ 4 w 113"/>
                  <a:gd name="T69" fmla="*/ 28 h 113"/>
                  <a:gd name="T70" fmla="*/ 4 w 113"/>
                  <a:gd name="T71" fmla="*/ 0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16" y="0"/>
                    </a:moveTo>
                    <a:lnTo>
                      <a:pt x="5" y="28"/>
                    </a:lnTo>
                    <a:lnTo>
                      <a:pt x="89" y="112"/>
                    </a:lnTo>
                    <a:lnTo>
                      <a:pt x="112" y="89"/>
                    </a:lnTo>
                    <a:lnTo>
                      <a:pt x="28" y="5"/>
                    </a:lnTo>
                    <a:lnTo>
                      <a:pt x="16" y="0"/>
                    </a:lnTo>
                    <a:lnTo>
                      <a:pt x="28" y="5"/>
                    </a:lnTo>
                    <a:lnTo>
                      <a:pt x="26" y="4"/>
                    </a:lnTo>
                    <a:lnTo>
                      <a:pt x="25" y="3"/>
                    </a:lnTo>
                    <a:lnTo>
                      <a:pt x="23" y="2"/>
                    </a:lnTo>
                    <a:lnTo>
                      <a:pt x="22" y="1"/>
                    </a:lnTo>
                    <a:lnTo>
                      <a:pt x="20" y="0"/>
                    </a:lnTo>
                    <a:lnTo>
                      <a:pt x="19" y="0"/>
                    </a:lnTo>
                    <a:lnTo>
                      <a:pt x="17" y="0"/>
                    </a:lnTo>
                    <a:lnTo>
                      <a:pt x="16" y="0"/>
                    </a:lnTo>
                    <a:lnTo>
                      <a:pt x="14" y="0"/>
                    </a:lnTo>
                    <a:lnTo>
                      <a:pt x="13" y="0"/>
                    </a:lnTo>
                    <a:lnTo>
                      <a:pt x="11" y="1"/>
                    </a:lnTo>
                    <a:lnTo>
                      <a:pt x="10" y="1"/>
                    </a:lnTo>
                    <a:lnTo>
                      <a:pt x="7" y="3"/>
                    </a:lnTo>
                    <a:lnTo>
                      <a:pt x="5" y="5"/>
                    </a:lnTo>
                    <a:lnTo>
                      <a:pt x="3" y="7"/>
                    </a:lnTo>
                    <a:lnTo>
                      <a:pt x="2" y="10"/>
                    </a:lnTo>
                    <a:lnTo>
                      <a:pt x="1" y="11"/>
                    </a:lnTo>
                    <a:lnTo>
                      <a:pt x="0" y="13"/>
                    </a:lnTo>
                    <a:lnTo>
                      <a:pt x="0" y="14"/>
                    </a:lnTo>
                    <a:lnTo>
                      <a:pt x="0" y="15"/>
                    </a:lnTo>
                    <a:lnTo>
                      <a:pt x="0" y="17"/>
                    </a:lnTo>
                    <a:lnTo>
                      <a:pt x="0" y="19"/>
                    </a:lnTo>
                    <a:lnTo>
                      <a:pt x="0" y="20"/>
                    </a:lnTo>
                    <a:lnTo>
                      <a:pt x="1" y="22"/>
                    </a:lnTo>
                    <a:lnTo>
                      <a:pt x="2" y="23"/>
                    </a:lnTo>
                    <a:lnTo>
                      <a:pt x="3" y="25"/>
                    </a:lnTo>
                    <a:lnTo>
                      <a:pt x="4" y="26"/>
                    </a:lnTo>
                    <a:lnTo>
                      <a:pt x="5" y="28"/>
                    </a:lnTo>
                    <a:lnTo>
                      <a:pt x="1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5" name="Freeform 84"/>
              <p:cNvSpPr>
                <a:spLocks/>
              </p:cNvSpPr>
              <p:nvPr/>
            </p:nvSpPr>
            <p:spPr bwMode="auto">
              <a:xfrm>
                <a:off x="1890" y="2595"/>
                <a:ext cx="121" cy="33"/>
              </a:xfrm>
              <a:custGeom>
                <a:avLst/>
                <a:gdLst>
                  <a:gd name="T0" fmla="*/ 4 w 136"/>
                  <a:gd name="T1" fmla="*/ 5 h 33"/>
                  <a:gd name="T2" fmla="*/ 4 w 136"/>
                  <a:gd name="T3" fmla="*/ 32 h 33"/>
                  <a:gd name="T4" fmla="*/ 10 w 136"/>
                  <a:gd name="T5" fmla="*/ 32 h 33"/>
                  <a:gd name="T6" fmla="*/ 10 w 136"/>
                  <a:gd name="T7" fmla="*/ 0 h 33"/>
                  <a:gd name="T8" fmla="*/ 4 w 136"/>
                  <a:gd name="T9" fmla="*/ 0 h 33"/>
                  <a:gd name="T10" fmla="*/ 4 w 136"/>
                  <a:gd name="T11" fmla="*/ 5 h 33"/>
                  <a:gd name="T12" fmla="*/ 4 w 136"/>
                  <a:gd name="T13" fmla="*/ 0 h 33"/>
                  <a:gd name="T14" fmla="*/ 4 w 136"/>
                  <a:gd name="T15" fmla="*/ 0 h 33"/>
                  <a:gd name="T16" fmla="*/ 4 w 136"/>
                  <a:gd name="T17" fmla="*/ 1 h 33"/>
                  <a:gd name="T18" fmla="*/ 4 w 136"/>
                  <a:gd name="T19" fmla="*/ 1 h 33"/>
                  <a:gd name="T20" fmla="*/ 4 w 136"/>
                  <a:gd name="T21" fmla="*/ 2 h 33"/>
                  <a:gd name="T22" fmla="*/ 4 w 136"/>
                  <a:gd name="T23" fmla="*/ 2 h 33"/>
                  <a:gd name="T24" fmla="*/ 4 w 136"/>
                  <a:gd name="T25" fmla="*/ 3 h 33"/>
                  <a:gd name="T26" fmla="*/ 4 w 136"/>
                  <a:gd name="T27" fmla="*/ 4 h 33"/>
                  <a:gd name="T28" fmla="*/ 4 w 136"/>
                  <a:gd name="T29" fmla="*/ 5 h 33"/>
                  <a:gd name="T30" fmla="*/ 4 w 136"/>
                  <a:gd name="T31" fmla="*/ 6 h 33"/>
                  <a:gd name="T32" fmla="*/ 3 w 136"/>
                  <a:gd name="T33" fmla="*/ 8 h 33"/>
                  <a:gd name="T34" fmla="*/ 2 w 136"/>
                  <a:gd name="T35" fmla="*/ 9 h 33"/>
                  <a:gd name="T36" fmla="*/ 2 w 136"/>
                  <a:gd name="T37" fmla="*/ 10 h 33"/>
                  <a:gd name="T38" fmla="*/ 1 w 136"/>
                  <a:gd name="T39" fmla="*/ 13 h 33"/>
                  <a:gd name="T40" fmla="*/ 0 w 136"/>
                  <a:gd name="T41" fmla="*/ 16 h 33"/>
                  <a:gd name="T42" fmla="*/ 1 w 136"/>
                  <a:gd name="T43" fmla="*/ 19 h 33"/>
                  <a:gd name="T44" fmla="*/ 2 w 136"/>
                  <a:gd name="T45" fmla="*/ 22 h 33"/>
                  <a:gd name="T46" fmla="*/ 2 w 136"/>
                  <a:gd name="T47" fmla="*/ 23 h 33"/>
                  <a:gd name="T48" fmla="*/ 3 w 136"/>
                  <a:gd name="T49" fmla="*/ 25 h 33"/>
                  <a:gd name="T50" fmla="*/ 4 w 136"/>
                  <a:gd name="T51" fmla="*/ 26 h 33"/>
                  <a:gd name="T52" fmla="*/ 4 w 136"/>
                  <a:gd name="T53" fmla="*/ 27 h 33"/>
                  <a:gd name="T54" fmla="*/ 4 w 136"/>
                  <a:gd name="T55" fmla="*/ 28 h 33"/>
                  <a:gd name="T56" fmla="*/ 4 w 136"/>
                  <a:gd name="T57" fmla="*/ 29 h 33"/>
                  <a:gd name="T58" fmla="*/ 4 w 136"/>
                  <a:gd name="T59" fmla="*/ 30 h 33"/>
                  <a:gd name="T60" fmla="*/ 4 w 136"/>
                  <a:gd name="T61" fmla="*/ 31 h 33"/>
                  <a:gd name="T62" fmla="*/ 4 w 136"/>
                  <a:gd name="T63" fmla="*/ 31 h 33"/>
                  <a:gd name="T64" fmla="*/ 4 w 136"/>
                  <a:gd name="T65" fmla="*/ 32 h 33"/>
                  <a:gd name="T66" fmla="*/ 4 w 136"/>
                  <a:gd name="T67" fmla="*/ 32 h 33"/>
                  <a:gd name="T68" fmla="*/ 4 w 136"/>
                  <a:gd name="T69" fmla="*/ 32 h 33"/>
                  <a:gd name="T70" fmla="*/ 4 w 136"/>
                  <a:gd name="T71" fmla="*/ 5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5" y="5"/>
                    </a:moveTo>
                    <a:lnTo>
                      <a:pt x="16" y="32"/>
                    </a:lnTo>
                    <a:lnTo>
                      <a:pt x="135" y="32"/>
                    </a:lnTo>
                    <a:lnTo>
                      <a:pt x="135" y="0"/>
                    </a:lnTo>
                    <a:lnTo>
                      <a:pt x="16" y="0"/>
                    </a:lnTo>
                    <a:lnTo>
                      <a:pt x="5" y="5"/>
                    </a:lnTo>
                    <a:lnTo>
                      <a:pt x="16" y="0"/>
                    </a:lnTo>
                    <a:lnTo>
                      <a:pt x="15" y="0"/>
                    </a:lnTo>
                    <a:lnTo>
                      <a:pt x="13" y="1"/>
                    </a:lnTo>
                    <a:lnTo>
                      <a:pt x="11" y="1"/>
                    </a:lnTo>
                    <a:lnTo>
                      <a:pt x="10" y="2"/>
                    </a:lnTo>
                    <a:lnTo>
                      <a:pt x="8" y="2"/>
                    </a:lnTo>
                    <a:lnTo>
                      <a:pt x="7" y="3"/>
                    </a:lnTo>
                    <a:lnTo>
                      <a:pt x="6" y="4"/>
                    </a:lnTo>
                    <a:lnTo>
                      <a:pt x="5" y="5"/>
                    </a:lnTo>
                    <a:lnTo>
                      <a:pt x="4" y="6"/>
                    </a:lnTo>
                    <a:lnTo>
                      <a:pt x="3" y="8"/>
                    </a:lnTo>
                    <a:lnTo>
                      <a:pt x="2" y="9"/>
                    </a:lnTo>
                    <a:lnTo>
                      <a:pt x="2" y="10"/>
                    </a:lnTo>
                    <a:lnTo>
                      <a:pt x="1" y="13"/>
                    </a:lnTo>
                    <a:lnTo>
                      <a:pt x="0" y="16"/>
                    </a:lnTo>
                    <a:lnTo>
                      <a:pt x="1" y="19"/>
                    </a:lnTo>
                    <a:lnTo>
                      <a:pt x="2" y="22"/>
                    </a:lnTo>
                    <a:lnTo>
                      <a:pt x="2" y="23"/>
                    </a:lnTo>
                    <a:lnTo>
                      <a:pt x="3" y="25"/>
                    </a:lnTo>
                    <a:lnTo>
                      <a:pt x="4" y="26"/>
                    </a:lnTo>
                    <a:lnTo>
                      <a:pt x="5" y="27"/>
                    </a:lnTo>
                    <a:lnTo>
                      <a:pt x="6" y="28"/>
                    </a:lnTo>
                    <a:lnTo>
                      <a:pt x="7" y="29"/>
                    </a:lnTo>
                    <a:lnTo>
                      <a:pt x="8" y="30"/>
                    </a:lnTo>
                    <a:lnTo>
                      <a:pt x="10" y="31"/>
                    </a:lnTo>
                    <a:lnTo>
                      <a:pt x="11" y="31"/>
                    </a:lnTo>
                    <a:lnTo>
                      <a:pt x="13" y="32"/>
                    </a:lnTo>
                    <a:lnTo>
                      <a:pt x="15" y="32"/>
                    </a:lnTo>
                    <a:lnTo>
                      <a:pt x="16" y="32"/>
                    </a:lnTo>
                    <a:lnTo>
                      <a:pt x="5"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6" name="Freeform 85"/>
              <p:cNvSpPr>
                <a:spLocks/>
              </p:cNvSpPr>
              <p:nvPr/>
            </p:nvSpPr>
            <p:spPr bwMode="auto">
              <a:xfrm>
                <a:off x="1815" y="2600"/>
                <a:ext cx="101" cy="113"/>
              </a:xfrm>
              <a:custGeom>
                <a:avLst/>
                <a:gdLst>
                  <a:gd name="T0" fmla="*/ 0 w 113"/>
                  <a:gd name="T1" fmla="*/ 95 h 113"/>
                  <a:gd name="T2" fmla="*/ 4 w 113"/>
                  <a:gd name="T3" fmla="*/ 107 h 113"/>
                  <a:gd name="T4" fmla="*/ 9 w 113"/>
                  <a:gd name="T5" fmla="*/ 23 h 113"/>
                  <a:gd name="T6" fmla="*/ 7 w 113"/>
                  <a:gd name="T7" fmla="*/ 0 h 113"/>
                  <a:gd name="T8" fmla="*/ 4 w 113"/>
                  <a:gd name="T9" fmla="*/ 84 h 113"/>
                  <a:gd name="T10" fmla="*/ 0 w 113"/>
                  <a:gd name="T11" fmla="*/ 95 h 113"/>
                  <a:gd name="T12" fmla="*/ 4 w 113"/>
                  <a:gd name="T13" fmla="*/ 84 h 113"/>
                  <a:gd name="T14" fmla="*/ 4 w 113"/>
                  <a:gd name="T15" fmla="*/ 85 h 113"/>
                  <a:gd name="T16" fmla="*/ 3 w 113"/>
                  <a:gd name="T17" fmla="*/ 87 h 113"/>
                  <a:gd name="T18" fmla="*/ 2 w 113"/>
                  <a:gd name="T19" fmla="*/ 88 h 113"/>
                  <a:gd name="T20" fmla="*/ 1 w 113"/>
                  <a:gd name="T21" fmla="*/ 90 h 113"/>
                  <a:gd name="T22" fmla="*/ 1 w 113"/>
                  <a:gd name="T23" fmla="*/ 91 h 113"/>
                  <a:gd name="T24" fmla="*/ 0 w 113"/>
                  <a:gd name="T25" fmla="*/ 93 h 113"/>
                  <a:gd name="T26" fmla="*/ 0 w 113"/>
                  <a:gd name="T27" fmla="*/ 94 h 113"/>
                  <a:gd name="T28" fmla="*/ 0 w 113"/>
                  <a:gd name="T29" fmla="*/ 96 h 113"/>
                  <a:gd name="T30" fmla="*/ 0 w 113"/>
                  <a:gd name="T31" fmla="*/ 97 h 113"/>
                  <a:gd name="T32" fmla="*/ 1 w 113"/>
                  <a:gd name="T33" fmla="*/ 99 h 113"/>
                  <a:gd name="T34" fmla="*/ 1 w 113"/>
                  <a:gd name="T35" fmla="*/ 100 h 113"/>
                  <a:gd name="T36" fmla="*/ 2 w 113"/>
                  <a:gd name="T37" fmla="*/ 102 h 113"/>
                  <a:gd name="T38" fmla="*/ 3 w 113"/>
                  <a:gd name="T39" fmla="*/ 104 h 113"/>
                  <a:gd name="T40" fmla="*/ 4 w 113"/>
                  <a:gd name="T41" fmla="*/ 107 h 113"/>
                  <a:gd name="T42" fmla="*/ 4 w 113"/>
                  <a:gd name="T43" fmla="*/ 109 h 113"/>
                  <a:gd name="T44" fmla="*/ 4 w 113"/>
                  <a:gd name="T45" fmla="*/ 110 h 113"/>
                  <a:gd name="T46" fmla="*/ 4 w 113"/>
                  <a:gd name="T47" fmla="*/ 111 h 113"/>
                  <a:gd name="T48" fmla="*/ 4 w 113"/>
                  <a:gd name="T49" fmla="*/ 111 h 113"/>
                  <a:gd name="T50" fmla="*/ 4 w 113"/>
                  <a:gd name="T51" fmla="*/ 111 h 113"/>
                  <a:gd name="T52" fmla="*/ 4 w 113"/>
                  <a:gd name="T53" fmla="*/ 112 h 113"/>
                  <a:gd name="T54" fmla="*/ 4 w 113"/>
                  <a:gd name="T55" fmla="*/ 112 h 113"/>
                  <a:gd name="T56" fmla="*/ 4 w 113"/>
                  <a:gd name="T57" fmla="*/ 111 h 113"/>
                  <a:gd name="T58" fmla="*/ 4 w 113"/>
                  <a:gd name="T59" fmla="*/ 111 h 113"/>
                  <a:gd name="T60" fmla="*/ 4 w 113"/>
                  <a:gd name="T61" fmla="*/ 110 h 113"/>
                  <a:gd name="T62" fmla="*/ 4 w 113"/>
                  <a:gd name="T63" fmla="*/ 110 h 113"/>
                  <a:gd name="T64" fmla="*/ 4 w 113"/>
                  <a:gd name="T65" fmla="*/ 109 h 113"/>
                  <a:gd name="T66" fmla="*/ 4 w 113"/>
                  <a:gd name="T67" fmla="*/ 108 h 113"/>
                  <a:gd name="T68" fmla="*/ 4 w 113"/>
                  <a:gd name="T69" fmla="*/ 107 h 113"/>
                  <a:gd name="T70" fmla="*/ 0 w 113"/>
                  <a:gd name="T71" fmla="*/ 95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0" y="95"/>
                    </a:moveTo>
                    <a:lnTo>
                      <a:pt x="28" y="107"/>
                    </a:lnTo>
                    <a:lnTo>
                      <a:pt x="112" y="23"/>
                    </a:lnTo>
                    <a:lnTo>
                      <a:pt x="89" y="0"/>
                    </a:lnTo>
                    <a:lnTo>
                      <a:pt x="5" y="84"/>
                    </a:lnTo>
                    <a:lnTo>
                      <a:pt x="0" y="95"/>
                    </a:lnTo>
                    <a:lnTo>
                      <a:pt x="5" y="84"/>
                    </a:lnTo>
                    <a:lnTo>
                      <a:pt x="4" y="85"/>
                    </a:lnTo>
                    <a:lnTo>
                      <a:pt x="3" y="87"/>
                    </a:lnTo>
                    <a:lnTo>
                      <a:pt x="2" y="88"/>
                    </a:lnTo>
                    <a:lnTo>
                      <a:pt x="1" y="90"/>
                    </a:lnTo>
                    <a:lnTo>
                      <a:pt x="1" y="91"/>
                    </a:lnTo>
                    <a:lnTo>
                      <a:pt x="0" y="93"/>
                    </a:lnTo>
                    <a:lnTo>
                      <a:pt x="0" y="94"/>
                    </a:lnTo>
                    <a:lnTo>
                      <a:pt x="0" y="96"/>
                    </a:lnTo>
                    <a:lnTo>
                      <a:pt x="0" y="97"/>
                    </a:lnTo>
                    <a:lnTo>
                      <a:pt x="1" y="99"/>
                    </a:lnTo>
                    <a:lnTo>
                      <a:pt x="1" y="100"/>
                    </a:lnTo>
                    <a:lnTo>
                      <a:pt x="2" y="102"/>
                    </a:lnTo>
                    <a:lnTo>
                      <a:pt x="3" y="104"/>
                    </a:lnTo>
                    <a:lnTo>
                      <a:pt x="5" y="107"/>
                    </a:lnTo>
                    <a:lnTo>
                      <a:pt x="8" y="109"/>
                    </a:lnTo>
                    <a:lnTo>
                      <a:pt x="10" y="110"/>
                    </a:lnTo>
                    <a:lnTo>
                      <a:pt x="12" y="111"/>
                    </a:lnTo>
                    <a:lnTo>
                      <a:pt x="13" y="111"/>
                    </a:lnTo>
                    <a:lnTo>
                      <a:pt x="14" y="111"/>
                    </a:lnTo>
                    <a:lnTo>
                      <a:pt x="16" y="112"/>
                    </a:lnTo>
                    <a:lnTo>
                      <a:pt x="17" y="112"/>
                    </a:lnTo>
                    <a:lnTo>
                      <a:pt x="19" y="111"/>
                    </a:lnTo>
                    <a:lnTo>
                      <a:pt x="21" y="111"/>
                    </a:lnTo>
                    <a:lnTo>
                      <a:pt x="22" y="110"/>
                    </a:lnTo>
                    <a:lnTo>
                      <a:pt x="24" y="110"/>
                    </a:lnTo>
                    <a:lnTo>
                      <a:pt x="25" y="109"/>
                    </a:lnTo>
                    <a:lnTo>
                      <a:pt x="26" y="108"/>
                    </a:lnTo>
                    <a:lnTo>
                      <a:pt x="28" y="107"/>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7" name="Freeform 86"/>
              <p:cNvSpPr>
                <a:spLocks/>
              </p:cNvSpPr>
              <p:nvPr/>
            </p:nvSpPr>
            <p:spPr bwMode="auto">
              <a:xfrm>
                <a:off x="1815" y="2695"/>
                <a:ext cx="30" cy="582"/>
              </a:xfrm>
              <a:custGeom>
                <a:avLst/>
                <a:gdLst>
                  <a:gd name="T0" fmla="*/ 4 w 34"/>
                  <a:gd name="T1" fmla="*/ 565 h 582"/>
                  <a:gd name="T2" fmla="*/ 4 w 34"/>
                  <a:gd name="T3" fmla="*/ 0 h 582"/>
                  <a:gd name="T4" fmla="*/ 0 w 34"/>
                  <a:gd name="T5" fmla="*/ 0 h 582"/>
                  <a:gd name="T6" fmla="*/ 0 w 34"/>
                  <a:gd name="T7" fmla="*/ 565 h 582"/>
                  <a:gd name="T8" fmla="*/ 0 w 34"/>
                  <a:gd name="T9" fmla="*/ 565 h 582"/>
                  <a:gd name="T10" fmla="*/ 1 w 34"/>
                  <a:gd name="T11" fmla="*/ 567 h 582"/>
                  <a:gd name="T12" fmla="*/ 1 w 34"/>
                  <a:gd name="T13" fmla="*/ 569 h 582"/>
                  <a:gd name="T14" fmla="*/ 1 w 34"/>
                  <a:gd name="T15" fmla="*/ 571 h 582"/>
                  <a:gd name="T16" fmla="*/ 2 w 34"/>
                  <a:gd name="T17" fmla="*/ 572 h 582"/>
                  <a:gd name="T18" fmla="*/ 3 w 34"/>
                  <a:gd name="T19" fmla="*/ 573 h 582"/>
                  <a:gd name="T20" fmla="*/ 4 w 34"/>
                  <a:gd name="T21" fmla="*/ 575 h 582"/>
                  <a:gd name="T22" fmla="*/ 4 w 34"/>
                  <a:gd name="T23" fmla="*/ 576 h 582"/>
                  <a:gd name="T24" fmla="*/ 4 w 34"/>
                  <a:gd name="T25" fmla="*/ 577 h 582"/>
                  <a:gd name="T26" fmla="*/ 4 w 34"/>
                  <a:gd name="T27" fmla="*/ 578 h 582"/>
                  <a:gd name="T28" fmla="*/ 4 w 34"/>
                  <a:gd name="T29" fmla="*/ 579 h 582"/>
                  <a:gd name="T30" fmla="*/ 4 w 34"/>
                  <a:gd name="T31" fmla="*/ 579 h 582"/>
                  <a:gd name="T32" fmla="*/ 4 w 34"/>
                  <a:gd name="T33" fmla="*/ 580 h 582"/>
                  <a:gd name="T34" fmla="*/ 4 w 34"/>
                  <a:gd name="T35" fmla="*/ 581 h 582"/>
                  <a:gd name="T36" fmla="*/ 4 w 34"/>
                  <a:gd name="T37" fmla="*/ 581 h 582"/>
                  <a:gd name="T38" fmla="*/ 4 w 34"/>
                  <a:gd name="T39" fmla="*/ 581 h 582"/>
                  <a:gd name="T40" fmla="*/ 4 w 34"/>
                  <a:gd name="T41" fmla="*/ 580 h 582"/>
                  <a:gd name="T42" fmla="*/ 4 w 34"/>
                  <a:gd name="T43" fmla="*/ 579 h 582"/>
                  <a:gd name="T44" fmla="*/ 4 w 34"/>
                  <a:gd name="T45" fmla="*/ 579 h 582"/>
                  <a:gd name="T46" fmla="*/ 4 w 34"/>
                  <a:gd name="T47" fmla="*/ 578 h 582"/>
                  <a:gd name="T48" fmla="*/ 4 w 34"/>
                  <a:gd name="T49" fmla="*/ 577 h 582"/>
                  <a:gd name="T50" fmla="*/ 4 w 34"/>
                  <a:gd name="T51" fmla="*/ 576 h 582"/>
                  <a:gd name="T52" fmla="*/ 4 w 34"/>
                  <a:gd name="T53" fmla="*/ 575 h 582"/>
                  <a:gd name="T54" fmla="*/ 4 w 34"/>
                  <a:gd name="T55" fmla="*/ 573 h 582"/>
                  <a:gd name="T56" fmla="*/ 4 w 34"/>
                  <a:gd name="T57" fmla="*/ 572 h 582"/>
                  <a:gd name="T58" fmla="*/ 4 w 34"/>
                  <a:gd name="T59" fmla="*/ 571 h 582"/>
                  <a:gd name="T60" fmla="*/ 4 w 34"/>
                  <a:gd name="T61" fmla="*/ 569 h 582"/>
                  <a:gd name="T62" fmla="*/ 4 w 34"/>
                  <a:gd name="T63" fmla="*/ 567 h 582"/>
                  <a:gd name="T64" fmla="*/ 4 w 34"/>
                  <a:gd name="T65" fmla="*/ 565 h 5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 h="582">
                    <a:moveTo>
                      <a:pt x="33" y="565"/>
                    </a:moveTo>
                    <a:lnTo>
                      <a:pt x="33" y="0"/>
                    </a:lnTo>
                    <a:lnTo>
                      <a:pt x="0" y="0"/>
                    </a:lnTo>
                    <a:lnTo>
                      <a:pt x="0" y="565"/>
                    </a:lnTo>
                    <a:lnTo>
                      <a:pt x="1" y="567"/>
                    </a:lnTo>
                    <a:lnTo>
                      <a:pt x="1" y="569"/>
                    </a:lnTo>
                    <a:lnTo>
                      <a:pt x="1" y="571"/>
                    </a:lnTo>
                    <a:lnTo>
                      <a:pt x="2" y="572"/>
                    </a:lnTo>
                    <a:lnTo>
                      <a:pt x="3" y="573"/>
                    </a:lnTo>
                    <a:lnTo>
                      <a:pt x="4" y="575"/>
                    </a:lnTo>
                    <a:lnTo>
                      <a:pt x="4" y="576"/>
                    </a:lnTo>
                    <a:lnTo>
                      <a:pt x="5" y="577"/>
                    </a:lnTo>
                    <a:lnTo>
                      <a:pt x="7" y="578"/>
                    </a:lnTo>
                    <a:lnTo>
                      <a:pt x="8" y="579"/>
                    </a:lnTo>
                    <a:lnTo>
                      <a:pt x="9" y="579"/>
                    </a:lnTo>
                    <a:lnTo>
                      <a:pt x="11" y="580"/>
                    </a:lnTo>
                    <a:lnTo>
                      <a:pt x="14" y="581"/>
                    </a:lnTo>
                    <a:lnTo>
                      <a:pt x="16" y="581"/>
                    </a:lnTo>
                    <a:lnTo>
                      <a:pt x="19" y="581"/>
                    </a:lnTo>
                    <a:lnTo>
                      <a:pt x="23" y="580"/>
                    </a:lnTo>
                    <a:lnTo>
                      <a:pt x="24" y="579"/>
                    </a:lnTo>
                    <a:lnTo>
                      <a:pt x="25" y="579"/>
                    </a:lnTo>
                    <a:lnTo>
                      <a:pt x="26" y="578"/>
                    </a:lnTo>
                    <a:lnTo>
                      <a:pt x="28" y="577"/>
                    </a:lnTo>
                    <a:lnTo>
                      <a:pt x="29" y="576"/>
                    </a:lnTo>
                    <a:lnTo>
                      <a:pt x="30" y="575"/>
                    </a:lnTo>
                    <a:lnTo>
                      <a:pt x="31" y="573"/>
                    </a:lnTo>
                    <a:lnTo>
                      <a:pt x="31" y="572"/>
                    </a:lnTo>
                    <a:lnTo>
                      <a:pt x="32" y="571"/>
                    </a:lnTo>
                    <a:lnTo>
                      <a:pt x="32" y="569"/>
                    </a:lnTo>
                    <a:lnTo>
                      <a:pt x="32" y="567"/>
                    </a:lnTo>
                    <a:lnTo>
                      <a:pt x="33" y="56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8" name="Freeform 87"/>
              <p:cNvSpPr>
                <a:spLocks/>
              </p:cNvSpPr>
              <p:nvPr/>
            </p:nvSpPr>
            <p:spPr bwMode="auto">
              <a:xfrm>
                <a:off x="1829" y="326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89" name="Freeform 88"/>
              <p:cNvSpPr>
                <a:spLocks/>
              </p:cNvSpPr>
              <p:nvPr/>
            </p:nvSpPr>
            <p:spPr bwMode="auto">
              <a:xfrm>
                <a:off x="1815" y="3260"/>
                <a:ext cx="30" cy="17"/>
              </a:xfrm>
              <a:custGeom>
                <a:avLst/>
                <a:gdLst>
                  <a:gd name="T0" fmla="*/ 0 w 34"/>
                  <a:gd name="T1" fmla="*/ 0 h 17"/>
                  <a:gd name="T2" fmla="*/ 1 w 34"/>
                  <a:gd name="T3" fmla="*/ 2 h 17"/>
                  <a:gd name="T4" fmla="*/ 1 w 34"/>
                  <a:gd name="T5" fmla="*/ 4 h 17"/>
                  <a:gd name="T6" fmla="*/ 1 w 34"/>
                  <a:gd name="T7" fmla="*/ 6 h 17"/>
                  <a:gd name="T8" fmla="*/ 2 w 34"/>
                  <a:gd name="T9" fmla="*/ 7 h 17"/>
                  <a:gd name="T10" fmla="*/ 3 w 34"/>
                  <a:gd name="T11" fmla="*/ 8 h 17"/>
                  <a:gd name="T12" fmla="*/ 4 w 34"/>
                  <a:gd name="T13" fmla="*/ 10 h 17"/>
                  <a:gd name="T14" fmla="*/ 4 w 34"/>
                  <a:gd name="T15" fmla="*/ 11 h 17"/>
                  <a:gd name="T16" fmla="*/ 4 w 34"/>
                  <a:gd name="T17" fmla="*/ 12 h 17"/>
                  <a:gd name="T18" fmla="*/ 4 w 34"/>
                  <a:gd name="T19" fmla="*/ 13 h 17"/>
                  <a:gd name="T20" fmla="*/ 4 w 34"/>
                  <a:gd name="T21" fmla="*/ 14 h 17"/>
                  <a:gd name="T22" fmla="*/ 4 w 34"/>
                  <a:gd name="T23" fmla="*/ 14 h 17"/>
                  <a:gd name="T24" fmla="*/ 4 w 34"/>
                  <a:gd name="T25" fmla="*/ 15 h 17"/>
                  <a:gd name="T26" fmla="*/ 4 w 34"/>
                  <a:gd name="T27" fmla="*/ 16 h 17"/>
                  <a:gd name="T28" fmla="*/ 4 w 34"/>
                  <a:gd name="T29" fmla="*/ 16 h 17"/>
                  <a:gd name="T30" fmla="*/ 4 w 34"/>
                  <a:gd name="T31" fmla="*/ 16 h 17"/>
                  <a:gd name="T32" fmla="*/ 4 w 34"/>
                  <a:gd name="T33" fmla="*/ 15 h 17"/>
                  <a:gd name="T34" fmla="*/ 4 w 34"/>
                  <a:gd name="T35" fmla="*/ 14 h 17"/>
                  <a:gd name="T36" fmla="*/ 4 w 34"/>
                  <a:gd name="T37" fmla="*/ 14 h 17"/>
                  <a:gd name="T38" fmla="*/ 4 w 34"/>
                  <a:gd name="T39" fmla="*/ 13 h 17"/>
                  <a:gd name="T40" fmla="*/ 4 w 34"/>
                  <a:gd name="T41" fmla="*/ 12 h 17"/>
                  <a:gd name="T42" fmla="*/ 4 w 34"/>
                  <a:gd name="T43" fmla="*/ 11 h 17"/>
                  <a:gd name="T44" fmla="*/ 4 w 34"/>
                  <a:gd name="T45" fmla="*/ 10 h 17"/>
                  <a:gd name="T46" fmla="*/ 4 w 34"/>
                  <a:gd name="T47" fmla="*/ 8 h 17"/>
                  <a:gd name="T48" fmla="*/ 4 w 34"/>
                  <a:gd name="T49" fmla="*/ 7 h 17"/>
                  <a:gd name="T50" fmla="*/ 4 w 34"/>
                  <a:gd name="T51" fmla="*/ 6 h 17"/>
                  <a:gd name="T52" fmla="*/ 4 w 34"/>
                  <a:gd name="T53" fmla="*/ 4 h 17"/>
                  <a:gd name="T54" fmla="*/ 4 w 34"/>
                  <a:gd name="T55" fmla="*/ 2 h 17"/>
                  <a:gd name="T56" fmla="*/ 4 w 34"/>
                  <a:gd name="T57" fmla="*/ 0 h 17"/>
                  <a:gd name="T58" fmla="*/ 0 w 34"/>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17">
                    <a:moveTo>
                      <a:pt x="0" y="0"/>
                    </a:moveTo>
                    <a:lnTo>
                      <a:pt x="1" y="2"/>
                    </a:lnTo>
                    <a:lnTo>
                      <a:pt x="1" y="4"/>
                    </a:lnTo>
                    <a:lnTo>
                      <a:pt x="1" y="6"/>
                    </a:lnTo>
                    <a:lnTo>
                      <a:pt x="2" y="7"/>
                    </a:lnTo>
                    <a:lnTo>
                      <a:pt x="3" y="8"/>
                    </a:lnTo>
                    <a:lnTo>
                      <a:pt x="4" y="10"/>
                    </a:lnTo>
                    <a:lnTo>
                      <a:pt x="4" y="11"/>
                    </a:lnTo>
                    <a:lnTo>
                      <a:pt x="5" y="12"/>
                    </a:lnTo>
                    <a:lnTo>
                      <a:pt x="7" y="13"/>
                    </a:lnTo>
                    <a:lnTo>
                      <a:pt x="8" y="14"/>
                    </a:lnTo>
                    <a:lnTo>
                      <a:pt x="9" y="14"/>
                    </a:lnTo>
                    <a:lnTo>
                      <a:pt x="11" y="15"/>
                    </a:lnTo>
                    <a:lnTo>
                      <a:pt x="14" y="16"/>
                    </a:lnTo>
                    <a:lnTo>
                      <a:pt x="16" y="16"/>
                    </a:lnTo>
                    <a:lnTo>
                      <a:pt x="19" y="16"/>
                    </a:lnTo>
                    <a:lnTo>
                      <a:pt x="23" y="15"/>
                    </a:lnTo>
                    <a:lnTo>
                      <a:pt x="24" y="14"/>
                    </a:lnTo>
                    <a:lnTo>
                      <a:pt x="25" y="14"/>
                    </a:lnTo>
                    <a:lnTo>
                      <a:pt x="26" y="13"/>
                    </a:lnTo>
                    <a:lnTo>
                      <a:pt x="28" y="12"/>
                    </a:lnTo>
                    <a:lnTo>
                      <a:pt x="29" y="11"/>
                    </a:lnTo>
                    <a:lnTo>
                      <a:pt x="30" y="10"/>
                    </a:lnTo>
                    <a:lnTo>
                      <a:pt x="31" y="8"/>
                    </a:lnTo>
                    <a:lnTo>
                      <a:pt x="31" y="7"/>
                    </a:lnTo>
                    <a:lnTo>
                      <a:pt x="32" y="6"/>
                    </a:lnTo>
                    <a:lnTo>
                      <a:pt x="32" y="4"/>
                    </a:lnTo>
                    <a:lnTo>
                      <a:pt x="32" y="2"/>
                    </a:lnTo>
                    <a:lnTo>
                      <a:pt x="33"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90" name="Freeform 89"/>
              <p:cNvSpPr>
                <a:spLocks/>
              </p:cNvSpPr>
              <p:nvPr/>
            </p:nvSpPr>
            <p:spPr bwMode="auto">
              <a:xfrm>
                <a:off x="1844" y="2774"/>
                <a:ext cx="227" cy="156"/>
              </a:xfrm>
              <a:custGeom>
                <a:avLst/>
                <a:gdLst>
                  <a:gd name="T0" fmla="*/ 16 w 256"/>
                  <a:gd name="T1" fmla="*/ 155 h 156"/>
                  <a:gd name="T2" fmla="*/ 16 w 256"/>
                  <a:gd name="T3" fmla="*/ 0 h 156"/>
                  <a:gd name="T4" fmla="*/ 0 w 256"/>
                  <a:gd name="T5" fmla="*/ 0 h 156"/>
                  <a:gd name="T6" fmla="*/ 0 w 256"/>
                  <a:gd name="T7" fmla="*/ 155 h 156"/>
                  <a:gd name="T8" fmla="*/ 16 w 256"/>
                  <a:gd name="T9" fmla="*/ 155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56">
                    <a:moveTo>
                      <a:pt x="255" y="155"/>
                    </a:moveTo>
                    <a:lnTo>
                      <a:pt x="255" y="0"/>
                    </a:lnTo>
                    <a:lnTo>
                      <a:pt x="0" y="0"/>
                    </a:lnTo>
                    <a:lnTo>
                      <a:pt x="0" y="155"/>
                    </a:lnTo>
                    <a:lnTo>
                      <a:pt x="255" y="155"/>
                    </a:lnTo>
                  </a:path>
                </a:pathLst>
              </a:custGeom>
              <a:solidFill>
                <a:srgbClr val="8ADD2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2231" name="Rectangle 90"/>
            <p:cNvSpPr>
              <a:spLocks noChangeArrowheads="1"/>
            </p:cNvSpPr>
            <p:nvPr/>
          </p:nvSpPr>
          <p:spPr bwMode="auto">
            <a:xfrm>
              <a:off x="2865438" y="3287713"/>
              <a:ext cx="989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it-IT" altLang="it-IT" sz="2000" b="1">
                  <a:latin typeface="Arial" pitchFamily="34" charset="0"/>
                </a:rPr>
                <a:t>22</a:t>
              </a:r>
            </a:p>
          </p:txBody>
        </p:sp>
        <p:sp>
          <p:nvSpPr>
            <p:cNvPr id="52232" name="Rectangle 91"/>
            <p:cNvSpPr>
              <a:spLocks noChangeArrowheads="1"/>
            </p:cNvSpPr>
            <p:nvPr/>
          </p:nvSpPr>
          <p:spPr bwMode="auto">
            <a:xfrm>
              <a:off x="3738563" y="4192588"/>
              <a:ext cx="623887" cy="355600"/>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600" b="1">
                  <a:latin typeface="Arial" pitchFamily="34" charset="0"/>
                </a:rPr>
                <a:t>bcr</a:t>
              </a:r>
            </a:p>
          </p:txBody>
        </p:sp>
        <p:sp>
          <p:nvSpPr>
            <p:cNvPr id="52233" name="Rectangle 92"/>
            <p:cNvSpPr>
              <a:spLocks noChangeArrowheads="1"/>
            </p:cNvSpPr>
            <p:nvPr/>
          </p:nvSpPr>
          <p:spPr bwMode="auto">
            <a:xfrm>
              <a:off x="1150938" y="4872038"/>
              <a:ext cx="623887" cy="355600"/>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600" b="1">
                  <a:latin typeface="Arial" pitchFamily="34" charset="0"/>
                </a:rPr>
                <a:t>abl</a:t>
              </a:r>
            </a:p>
          </p:txBody>
        </p:sp>
        <p:sp>
          <p:nvSpPr>
            <p:cNvPr id="52234" name="Rectangle 93"/>
            <p:cNvSpPr>
              <a:spLocks noChangeArrowheads="1"/>
            </p:cNvSpPr>
            <p:nvPr/>
          </p:nvSpPr>
          <p:spPr bwMode="auto">
            <a:xfrm>
              <a:off x="2743200" y="21844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it-IT" altLang="it-IT" sz="2000" b="1">
                  <a:latin typeface="Arial" pitchFamily="34" charset="0"/>
                </a:rPr>
                <a:t>9</a:t>
              </a:r>
            </a:p>
          </p:txBody>
        </p:sp>
        <p:sp>
          <p:nvSpPr>
            <p:cNvPr id="52235" name="Freeform 94"/>
            <p:cNvSpPr>
              <a:spLocks/>
            </p:cNvSpPr>
            <p:nvPr/>
          </p:nvSpPr>
          <p:spPr bwMode="auto">
            <a:xfrm>
              <a:off x="1928813" y="4883150"/>
              <a:ext cx="1993900" cy="309563"/>
            </a:xfrm>
            <a:custGeom>
              <a:avLst/>
              <a:gdLst>
                <a:gd name="T0" fmla="*/ 0 w 1433"/>
                <a:gd name="T1" fmla="*/ 0 h 222"/>
                <a:gd name="T2" fmla="*/ 2147483647 w 1433"/>
                <a:gd name="T3" fmla="*/ 0 h 222"/>
                <a:gd name="T4" fmla="*/ 2147483647 w 1433"/>
                <a:gd name="T5" fmla="*/ 2147483647 h 222"/>
                <a:gd name="T6" fmla="*/ 2147483647 w 1433"/>
                <a:gd name="T7" fmla="*/ 2147483647 h 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33" h="222">
                  <a:moveTo>
                    <a:pt x="0" y="0"/>
                  </a:moveTo>
                  <a:lnTo>
                    <a:pt x="595" y="0"/>
                  </a:lnTo>
                  <a:lnTo>
                    <a:pt x="817" y="222"/>
                  </a:lnTo>
                  <a:lnTo>
                    <a:pt x="1433" y="222"/>
                  </a:lnTo>
                </a:path>
              </a:pathLst>
            </a:custGeom>
            <a:noFill/>
            <a:ln w="28575" cap="flat" cmpd="sng">
              <a:solidFill>
                <a:srgbClr val="F66014"/>
              </a:solidFill>
              <a:prstDash val="solid"/>
              <a:round/>
              <a:headEnd type="none" w="med" len="med"/>
              <a:tailEnd type="none" w="med" len="me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2236" name="Freeform 95"/>
            <p:cNvSpPr>
              <a:spLocks/>
            </p:cNvSpPr>
            <p:nvPr/>
          </p:nvSpPr>
          <p:spPr bwMode="auto">
            <a:xfrm>
              <a:off x="1935163" y="4624388"/>
              <a:ext cx="1978025" cy="587375"/>
            </a:xfrm>
            <a:custGeom>
              <a:avLst/>
              <a:gdLst>
                <a:gd name="T0" fmla="*/ 0 w 1422"/>
                <a:gd name="T1" fmla="*/ 2147483647 h 417"/>
                <a:gd name="T2" fmla="*/ 2147483647 w 1422"/>
                <a:gd name="T3" fmla="*/ 2147483647 h 417"/>
                <a:gd name="T4" fmla="*/ 2147483647 w 1422"/>
                <a:gd name="T5" fmla="*/ 0 h 417"/>
                <a:gd name="T6" fmla="*/ 2147483647 w 1422"/>
                <a:gd name="T7" fmla="*/ 0 h 4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2" h="417">
                  <a:moveTo>
                    <a:pt x="0" y="417"/>
                  </a:moveTo>
                  <a:lnTo>
                    <a:pt x="595" y="412"/>
                  </a:lnTo>
                  <a:lnTo>
                    <a:pt x="833" y="0"/>
                  </a:lnTo>
                  <a:lnTo>
                    <a:pt x="1422" y="0"/>
                  </a:lnTo>
                </a:path>
              </a:pathLst>
            </a:custGeom>
            <a:noFill/>
            <a:ln w="28575" cap="flat" cmpd="sng">
              <a:solidFill>
                <a:srgbClr val="F66014"/>
              </a:solidFill>
              <a:prstDash val="solid"/>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grpSp>
          <p:nvGrpSpPr>
            <p:cNvPr id="52237" name="Group 96"/>
            <p:cNvGrpSpPr>
              <a:grpSpLocks/>
            </p:cNvGrpSpPr>
            <p:nvPr/>
          </p:nvGrpSpPr>
          <p:grpSpPr bwMode="auto">
            <a:xfrm>
              <a:off x="5653088" y="3717925"/>
              <a:ext cx="395287" cy="1276350"/>
              <a:chOff x="3608" y="2279"/>
              <a:chExt cx="284" cy="918"/>
            </a:xfrm>
          </p:grpSpPr>
          <p:sp>
            <p:nvSpPr>
              <p:cNvPr id="52296" name="Freeform 97"/>
              <p:cNvSpPr>
                <a:spLocks/>
              </p:cNvSpPr>
              <p:nvPr/>
            </p:nvSpPr>
            <p:spPr bwMode="auto">
              <a:xfrm>
                <a:off x="3608" y="3079"/>
                <a:ext cx="25" cy="29"/>
              </a:xfrm>
              <a:custGeom>
                <a:avLst/>
                <a:gdLst>
                  <a:gd name="T0" fmla="*/ 4 w 28"/>
                  <a:gd name="T1" fmla="*/ 5 h 29"/>
                  <a:gd name="T2" fmla="*/ 4 w 28"/>
                  <a:gd name="T3" fmla="*/ 4 h 29"/>
                  <a:gd name="T4" fmla="*/ 4 w 28"/>
                  <a:gd name="T5" fmla="*/ 2 h 29"/>
                  <a:gd name="T6" fmla="*/ 4 w 28"/>
                  <a:gd name="T7" fmla="*/ 2 h 29"/>
                  <a:gd name="T8" fmla="*/ 4 w 28"/>
                  <a:gd name="T9" fmla="*/ 1 h 29"/>
                  <a:gd name="T10" fmla="*/ 4 w 28"/>
                  <a:gd name="T11" fmla="*/ 0 h 29"/>
                  <a:gd name="T12" fmla="*/ 4 w 28"/>
                  <a:gd name="T13" fmla="*/ 0 h 29"/>
                  <a:gd name="T14" fmla="*/ 4 w 28"/>
                  <a:gd name="T15" fmla="*/ 0 h 29"/>
                  <a:gd name="T16" fmla="*/ 4 w 28"/>
                  <a:gd name="T17" fmla="*/ 0 h 29"/>
                  <a:gd name="T18" fmla="*/ 4 w 28"/>
                  <a:gd name="T19" fmla="*/ 0 h 29"/>
                  <a:gd name="T20" fmla="*/ 4 w 28"/>
                  <a:gd name="T21" fmla="*/ 0 h 29"/>
                  <a:gd name="T22" fmla="*/ 4 w 28"/>
                  <a:gd name="T23" fmla="*/ 1 h 29"/>
                  <a:gd name="T24" fmla="*/ 4 w 28"/>
                  <a:gd name="T25" fmla="*/ 2 h 29"/>
                  <a:gd name="T26" fmla="*/ 4 w 28"/>
                  <a:gd name="T27" fmla="*/ 3 h 29"/>
                  <a:gd name="T28" fmla="*/ 4 w 28"/>
                  <a:gd name="T29" fmla="*/ 5 h 29"/>
                  <a:gd name="T30" fmla="*/ 3 w 28"/>
                  <a:gd name="T31" fmla="*/ 7 h 29"/>
                  <a:gd name="T32" fmla="*/ 1 w 28"/>
                  <a:gd name="T33" fmla="*/ 10 h 29"/>
                  <a:gd name="T34" fmla="*/ 1 w 28"/>
                  <a:gd name="T35" fmla="*/ 11 h 29"/>
                  <a:gd name="T36" fmla="*/ 0 w 28"/>
                  <a:gd name="T37" fmla="*/ 13 h 29"/>
                  <a:gd name="T38" fmla="*/ 0 w 28"/>
                  <a:gd name="T39" fmla="*/ 14 h 29"/>
                  <a:gd name="T40" fmla="*/ 0 w 28"/>
                  <a:gd name="T41" fmla="*/ 16 h 29"/>
                  <a:gd name="T42" fmla="*/ 0 w 28"/>
                  <a:gd name="T43" fmla="*/ 17 h 29"/>
                  <a:gd name="T44" fmla="*/ 0 w 28"/>
                  <a:gd name="T45" fmla="*/ 19 h 29"/>
                  <a:gd name="T46" fmla="*/ 0 w 28"/>
                  <a:gd name="T47" fmla="*/ 20 h 29"/>
                  <a:gd name="T48" fmla="*/ 1 w 28"/>
                  <a:gd name="T49" fmla="*/ 22 h 29"/>
                  <a:gd name="T50" fmla="*/ 1 w 28"/>
                  <a:gd name="T51" fmla="*/ 23 h 29"/>
                  <a:gd name="T52" fmla="*/ 2 w 28"/>
                  <a:gd name="T53" fmla="*/ 25 h 29"/>
                  <a:gd name="T54" fmla="*/ 3 w 28"/>
                  <a:gd name="T55" fmla="*/ 26 h 29"/>
                  <a:gd name="T56" fmla="*/ 4 w 28"/>
                  <a:gd name="T57" fmla="*/ 28 h 29"/>
                  <a:gd name="T58" fmla="*/ 4 w 28"/>
                  <a:gd name="T59" fmla="*/ 5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 h="29">
                    <a:moveTo>
                      <a:pt x="27" y="5"/>
                    </a:moveTo>
                    <a:lnTo>
                      <a:pt x="26" y="4"/>
                    </a:lnTo>
                    <a:lnTo>
                      <a:pt x="24" y="2"/>
                    </a:lnTo>
                    <a:lnTo>
                      <a:pt x="23" y="2"/>
                    </a:lnTo>
                    <a:lnTo>
                      <a:pt x="21" y="1"/>
                    </a:lnTo>
                    <a:lnTo>
                      <a:pt x="20" y="0"/>
                    </a:lnTo>
                    <a:lnTo>
                      <a:pt x="18" y="0"/>
                    </a:lnTo>
                    <a:lnTo>
                      <a:pt x="17" y="0"/>
                    </a:lnTo>
                    <a:lnTo>
                      <a:pt x="15" y="0"/>
                    </a:lnTo>
                    <a:lnTo>
                      <a:pt x="14" y="0"/>
                    </a:lnTo>
                    <a:lnTo>
                      <a:pt x="12" y="0"/>
                    </a:lnTo>
                    <a:lnTo>
                      <a:pt x="11" y="1"/>
                    </a:lnTo>
                    <a:lnTo>
                      <a:pt x="9" y="2"/>
                    </a:lnTo>
                    <a:lnTo>
                      <a:pt x="7" y="3"/>
                    </a:lnTo>
                    <a:lnTo>
                      <a:pt x="4" y="5"/>
                    </a:lnTo>
                    <a:lnTo>
                      <a:pt x="3" y="7"/>
                    </a:lnTo>
                    <a:lnTo>
                      <a:pt x="1" y="10"/>
                    </a:lnTo>
                    <a:lnTo>
                      <a:pt x="1" y="11"/>
                    </a:lnTo>
                    <a:lnTo>
                      <a:pt x="0" y="13"/>
                    </a:lnTo>
                    <a:lnTo>
                      <a:pt x="0" y="14"/>
                    </a:lnTo>
                    <a:lnTo>
                      <a:pt x="0" y="16"/>
                    </a:lnTo>
                    <a:lnTo>
                      <a:pt x="0" y="17"/>
                    </a:lnTo>
                    <a:lnTo>
                      <a:pt x="0" y="19"/>
                    </a:lnTo>
                    <a:lnTo>
                      <a:pt x="0" y="20"/>
                    </a:lnTo>
                    <a:lnTo>
                      <a:pt x="1" y="22"/>
                    </a:lnTo>
                    <a:lnTo>
                      <a:pt x="1" y="23"/>
                    </a:lnTo>
                    <a:lnTo>
                      <a:pt x="2" y="25"/>
                    </a:lnTo>
                    <a:lnTo>
                      <a:pt x="3" y="26"/>
                    </a:lnTo>
                    <a:lnTo>
                      <a:pt x="4" y="28"/>
                    </a:lnTo>
                    <a:lnTo>
                      <a:pt x="27"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7" name="Freeform 98"/>
              <p:cNvSpPr>
                <a:spLocks/>
              </p:cNvSpPr>
              <p:nvPr/>
            </p:nvSpPr>
            <p:spPr bwMode="auto">
              <a:xfrm>
                <a:off x="3612" y="3084"/>
                <a:ext cx="100" cy="113"/>
              </a:xfrm>
              <a:custGeom>
                <a:avLst/>
                <a:gdLst>
                  <a:gd name="T0" fmla="*/ 6 w 113"/>
                  <a:gd name="T1" fmla="*/ 111 h 113"/>
                  <a:gd name="T2" fmla="*/ 7 w 113"/>
                  <a:gd name="T3" fmla="*/ 84 h 113"/>
                  <a:gd name="T4" fmla="*/ 4 w 113"/>
                  <a:gd name="T5" fmla="*/ 0 h 113"/>
                  <a:gd name="T6" fmla="*/ 0 w 113"/>
                  <a:gd name="T7" fmla="*/ 23 h 113"/>
                  <a:gd name="T8" fmla="*/ 5 w 113"/>
                  <a:gd name="T9" fmla="*/ 106 h 113"/>
                  <a:gd name="T10" fmla="*/ 6 w 113"/>
                  <a:gd name="T11" fmla="*/ 111 h 113"/>
                  <a:gd name="T12" fmla="*/ 5 w 113"/>
                  <a:gd name="T13" fmla="*/ 106 h 113"/>
                  <a:gd name="T14" fmla="*/ 5 w 113"/>
                  <a:gd name="T15" fmla="*/ 108 h 113"/>
                  <a:gd name="T16" fmla="*/ 5 w 113"/>
                  <a:gd name="T17" fmla="*/ 109 h 113"/>
                  <a:gd name="T18" fmla="*/ 6 w 113"/>
                  <a:gd name="T19" fmla="*/ 110 h 113"/>
                  <a:gd name="T20" fmla="*/ 6 w 113"/>
                  <a:gd name="T21" fmla="*/ 111 h 113"/>
                  <a:gd name="T22" fmla="*/ 6 w 113"/>
                  <a:gd name="T23" fmla="*/ 111 h 113"/>
                  <a:gd name="T24" fmla="*/ 6 w 113"/>
                  <a:gd name="T25" fmla="*/ 111 h 113"/>
                  <a:gd name="T26" fmla="*/ 6 w 113"/>
                  <a:gd name="T27" fmla="*/ 112 h 113"/>
                  <a:gd name="T28" fmla="*/ 6 w 113"/>
                  <a:gd name="T29" fmla="*/ 111 h 113"/>
                  <a:gd name="T30" fmla="*/ 6 w 113"/>
                  <a:gd name="T31" fmla="*/ 111 h 113"/>
                  <a:gd name="T32" fmla="*/ 6 w 113"/>
                  <a:gd name="T33" fmla="*/ 111 h 113"/>
                  <a:gd name="T34" fmla="*/ 7 w 113"/>
                  <a:gd name="T35" fmla="*/ 111 h 113"/>
                  <a:gd name="T36" fmla="*/ 7 w 113"/>
                  <a:gd name="T37" fmla="*/ 110 h 113"/>
                  <a:gd name="T38" fmla="*/ 7 w 113"/>
                  <a:gd name="T39" fmla="*/ 109 h 113"/>
                  <a:gd name="T40" fmla="*/ 7 w 113"/>
                  <a:gd name="T41" fmla="*/ 106 h 113"/>
                  <a:gd name="T42" fmla="*/ 7 w 113"/>
                  <a:gd name="T43" fmla="*/ 104 h 113"/>
                  <a:gd name="T44" fmla="*/ 7 w 113"/>
                  <a:gd name="T45" fmla="*/ 102 h 113"/>
                  <a:gd name="T46" fmla="*/ 7 w 113"/>
                  <a:gd name="T47" fmla="*/ 100 h 113"/>
                  <a:gd name="T48" fmla="*/ 7 w 113"/>
                  <a:gd name="T49" fmla="*/ 99 h 113"/>
                  <a:gd name="T50" fmla="*/ 7 w 113"/>
                  <a:gd name="T51" fmla="*/ 97 h 113"/>
                  <a:gd name="T52" fmla="*/ 7 w 113"/>
                  <a:gd name="T53" fmla="*/ 96 h 113"/>
                  <a:gd name="T54" fmla="*/ 7 w 113"/>
                  <a:gd name="T55" fmla="*/ 94 h 113"/>
                  <a:gd name="T56" fmla="*/ 7 w 113"/>
                  <a:gd name="T57" fmla="*/ 93 h 113"/>
                  <a:gd name="T58" fmla="*/ 7 w 113"/>
                  <a:gd name="T59" fmla="*/ 91 h 113"/>
                  <a:gd name="T60" fmla="*/ 7 w 113"/>
                  <a:gd name="T61" fmla="*/ 90 h 113"/>
                  <a:gd name="T62" fmla="*/ 7 w 113"/>
                  <a:gd name="T63" fmla="*/ 88 h 113"/>
                  <a:gd name="T64" fmla="*/ 7 w 113"/>
                  <a:gd name="T65" fmla="*/ 87 h 113"/>
                  <a:gd name="T66" fmla="*/ 7 w 113"/>
                  <a:gd name="T67" fmla="*/ 85 h 113"/>
                  <a:gd name="T68" fmla="*/ 7 w 113"/>
                  <a:gd name="T69" fmla="*/ 84 h 113"/>
                  <a:gd name="T70" fmla="*/ 6 w 113"/>
                  <a:gd name="T71" fmla="*/ 11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96" y="111"/>
                    </a:moveTo>
                    <a:lnTo>
                      <a:pt x="107" y="84"/>
                    </a:lnTo>
                    <a:lnTo>
                      <a:pt x="23" y="0"/>
                    </a:lnTo>
                    <a:lnTo>
                      <a:pt x="0" y="23"/>
                    </a:lnTo>
                    <a:lnTo>
                      <a:pt x="84" y="106"/>
                    </a:lnTo>
                    <a:lnTo>
                      <a:pt x="96" y="111"/>
                    </a:lnTo>
                    <a:lnTo>
                      <a:pt x="84" y="106"/>
                    </a:lnTo>
                    <a:lnTo>
                      <a:pt x="86" y="108"/>
                    </a:lnTo>
                    <a:lnTo>
                      <a:pt x="87" y="109"/>
                    </a:lnTo>
                    <a:lnTo>
                      <a:pt x="89" y="110"/>
                    </a:lnTo>
                    <a:lnTo>
                      <a:pt x="91" y="111"/>
                    </a:lnTo>
                    <a:lnTo>
                      <a:pt x="92" y="111"/>
                    </a:lnTo>
                    <a:lnTo>
                      <a:pt x="94" y="111"/>
                    </a:lnTo>
                    <a:lnTo>
                      <a:pt x="95" y="112"/>
                    </a:lnTo>
                    <a:lnTo>
                      <a:pt x="97" y="111"/>
                    </a:lnTo>
                    <a:lnTo>
                      <a:pt x="98" y="111"/>
                    </a:lnTo>
                    <a:lnTo>
                      <a:pt x="100" y="111"/>
                    </a:lnTo>
                    <a:lnTo>
                      <a:pt x="101" y="111"/>
                    </a:lnTo>
                    <a:lnTo>
                      <a:pt x="102" y="110"/>
                    </a:lnTo>
                    <a:lnTo>
                      <a:pt x="105" y="109"/>
                    </a:lnTo>
                    <a:lnTo>
                      <a:pt x="107" y="106"/>
                    </a:lnTo>
                    <a:lnTo>
                      <a:pt x="109" y="104"/>
                    </a:lnTo>
                    <a:lnTo>
                      <a:pt x="111" y="102"/>
                    </a:lnTo>
                    <a:lnTo>
                      <a:pt x="111" y="100"/>
                    </a:lnTo>
                    <a:lnTo>
                      <a:pt x="112" y="99"/>
                    </a:lnTo>
                    <a:lnTo>
                      <a:pt x="112" y="97"/>
                    </a:lnTo>
                    <a:lnTo>
                      <a:pt x="112" y="96"/>
                    </a:lnTo>
                    <a:lnTo>
                      <a:pt x="112" y="94"/>
                    </a:lnTo>
                    <a:lnTo>
                      <a:pt x="112" y="93"/>
                    </a:lnTo>
                    <a:lnTo>
                      <a:pt x="112" y="91"/>
                    </a:lnTo>
                    <a:lnTo>
                      <a:pt x="111" y="90"/>
                    </a:lnTo>
                    <a:lnTo>
                      <a:pt x="111" y="88"/>
                    </a:lnTo>
                    <a:lnTo>
                      <a:pt x="110" y="87"/>
                    </a:lnTo>
                    <a:lnTo>
                      <a:pt x="108" y="85"/>
                    </a:lnTo>
                    <a:lnTo>
                      <a:pt x="107" y="84"/>
                    </a:lnTo>
                    <a:lnTo>
                      <a:pt x="9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8" name="Freeform 99"/>
              <p:cNvSpPr>
                <a:spLocks/>
              </p:cNvSpPr>
              <p:nvPr/>
            </p:nvSpPr>
            <p:spPr bwMode="auto">
              <a:xfrm>
                <a:off x="3697" y="3163"/>
                <a:ext cx="121" cy="33"/>
              </a:xfrm>
              <a:custGeom>
                <a:avLst/>
                <a:gdLst>
                  <a:gd name="T0" fmla="*/ 9 w 136"/>
                  <a:gd name="T1" fmla="*/ 27 h 33"/>
                  <a:gd name="T2" fmla="*/ 8 w 136"/>
                  <a:gd name="T3" fmla="*/ 0 h 33"/>
                  <a:gd name="T4" fmla="*/ 0 w 136"/>
                  <a:gd name="T5" fmla="*/ 0 h 33"/>
                  <a:gd name="T6" fmla="*/ 0 w 136"/>
                  <a:gd name="T7" fmla="*/ 32 h 33"/>
                  <a:gd name="T8" fmla="*/ 8 w 136"/>
                  <a:gd name="T9" fmla="*/ 32 h 33"/>
                  <a:gd name="T10" fmla="*/ 9 w 136"/>
                  <a:gd name="T11" fmla="*/ 27 h 33"/>
                  <a:gd name="T12" fmla="*/ 8 w 136"/>
                  <a:gd name="T13" fmla="*/ 32 h 33"/>
                  <a:gd name="T14" fmla="*/ 9 w 136"/>
                  <a:gd name="T15" fmla="*/ 32 h 33"/>
                  <a:gd name="T16" fmla="*/ 9 w 136"/>
                  <a:gd name="T17" fmla="*/ 32 h 33"/>
                  <a:gd name="T18" fmla="*/ 9 w 136"/>
                  <a:gd name="T19" fmla="*/ 32 h 33"/>
                  <a:gd name="T20" fmla="*/ 9 w 136"/>
                  <a:gd name="T21" fmla="*/ 31 h 33"/>
                  <a:gd name="T22" fmla="*/ 9 w 136"/>
                  <a:gd name="T23" fmla="*/ 30 h 33"/>
                  <a:gd name="T24" fmla="*/ 9 w 136"/>
                  <a:gd name="T25" fmla="*/ 29 h 33"/>
                  <a:gd name="T26" fmla="*/ 9 w 136"/>
                  <a:gd name="T27" fmla="*/ 28 h 33"/>
                  <a:gd name="T28" fmla="*/ 9 w 136"/>
                  <a:gd name="T29" fmla="*/ 27 h 33"/>
                  <a:gd name="T30" fmla="*/ 9 w 136"/>
                  <a:gd name="T31" fmla="*/ 26 h 33"/>
                  <a:gd name="T32" fmla="*/ 9 w 136"/>
                  <a:gd name="T33" fmla="*/ 25 h 33"/>
                  <a:gd name="T34" fmla="*/ 9 w 136"/>
                  <a:gd name="T35" fmla="*/ 24 h 33"/>
                  <a:gd name="T36" fmla="*/ 9 w 136"/>
                  <a:gd name="T37" fmla="*/ 22 h 33"/>
                  <a:gd name="T38" fmla="*/ 9 w 136"/>
                  <a:gd name="T39" fmla="*/ 19 h 33"/>
                  <a:gd name="T40" fmla="*/ 10 w 136"/>
                  <a:gd name="T41" fmla="*/ 16 h 33"/>
                  <a:gd name="T42" fmla="*/ 9 w 136"/>
                  <a:gd name="T43" fmla="*/ 13 h 33"/>
                  <a:gd name="T44" fmla="*/ 9 w 136"/>
                  <a:gd name="T45" fmla="*/ 10 h 33"/>
                  <a:gd name="T46" fmla="*/ 9 w 136"/>
                  <a:gd name="T47" fmla="*/ 9 h 33"/>
                  <a:gd name="T48" fmla="*/ 9 w 136"/>
                  <a:gd name="T49" fmla="*/ 8 h 33"/>
                  <a:gd name="T50" fmla="*/ 9 w 136"/>
                  <a:gd name="T51" fmla="*/ 6 h 33"/>
                  <a:gd name="T52" fmla="*/ 9 w 136"/>
                  <a:gd name="T53" fmla="*/ 5 h 33"/>
                  <a:gd name="T54" fmla="*/ 9 w 136"/>
                  <a:gd name="T55" fmla="*/ 4 h 33"/>
                  <a:gd name="T56" fmla="*/ 9 w 136"/>
                  <a:gd name="T57" fmla="*/ 3 h 33"/>
                  <a:gd name="T58" fmla="*/ 9 w 136"/>
                  <a:gd name="T59" fmla="*/ 2 h 33"/>
                  <a:gd name="T60" fmla="*/ 9 w 136"/>
                  <a:gd name="T61" fmla="*/ 2 h 33"/>
                  <a:gd name="T62" fmla="*/ 9 w 136"/>
                  <a:gd name="T63" fmla="*/ 1 h 33"/>
                  <a:gd name="T64" fmla="*/ 9 w 136"/>
                  <a:gd name="T65" fmla="*/ 0 h 33"/>
                  <a:gd name="T66" fmla="*/ 9 w 136"/>
                  <a:gd name="T67" fmla="*/ 0 h 33"/>
                  <a:gd name="T68" fmla="*/ 8 w 136"/>
                  <a:gd name="T69" fmla="*/ 0 h 33"/>
                  <a:gd name="T70" fmla="*/ 9 w 136"/>
                  <a:gd name="T71" fmla="*/ 27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130" y="27"/>
                    </a:moveTo>
                    <a:lnTo>
                      <a:pt x="119" y="0"/>
                    </a:lnTo>
                    <a:lnTo>
                      <a:pt x="0" y="0"/>
                    </a:lnTo>
                    <a:lnTo>
                      <a:pt x="0" y="32"/>
                    </a:lnTo>
                    <a:lnTo>
                      <a:pt x="119" y="32"/>
                    </a:lnTo>
                    <a:lnTo>
                      <a:pt x="130" y="27"/>
                    </a:lnTo>
                    <a:lnTo>
                      <a:pt x="119" y="32"/>
                    </a:lnTo>
                    <a:lnTo>
                      <a:pt x="121" y="32"/>
                    </a:lnTo>
                    <a:lnTo>
                      <a:pt x="122" y="32"/>
                    </a:lnTo>
                    <a:lnTo>
                      <a:pt x="124" y="32"/>
                    </a:lnTo>
                    <a:lnTo>
                      <a:pt x="126" y="31"/>
                    </a:lnTo>
                    <a:lnTo>
                      <a:pt x="127" y="30"/>
                    </a:lnTo>
                    <a:lnTo>
                      <a:pt x="128" y="29"/>
                    </a:lnTo>
                    <a:lnTo>
                      <a:pt x="129" y="28"/>
                    </a:lnTo>
                    <a:lnTo>
                      <a:pt x="131" y="27"/>
                    </a:lnTo>
                    <a:lnTo>
                      <a:pt x="132" y="26"/>
                    </a:lnTo>
                    <a:lnTo>
                      <a:pt x="132" y="25"/>
                    </a:lnTo>
                    <a:lnTo>
                      <a:pt x="133" y="24"/>
                    </a:lnTo>
                    <a:lnTo>
                      <a:pt x="134" y="22"/>
                    </a:lnTo>
                    <a:lnTo>
                      <a:pt x="134" y="19"/>
                    </a:lnTo>
                    <a:lnTo>
                      <a:pt x="135" y="16"/>
                    </a:lnTo>
                    <a:lnTo>
                      <a:pt x="134" y="13"/>
                    </a:lnTo>
                    <a:lnTo>
                      <a:pt x="134" y="10"/>
                    </a:lnTo>
                    <a:lnTo>
                      <a:pt x="133" y="9"/>
                    </a:lnTo>
                    <a:lnTo>
                      <a:pt x="132" y="8"/>
                    </a:lnTo>
                    <a:lnTo>
                      <a:pt x="132" y="6"/>
                    </a:lnTo>
                    <a:lnTo>
                      <a:pt x="131" y="5"/>
                    </a:lnTo>
                    <a:lnTo>
                      <a:pt x="129" y="4"/>
                    </a:lnTo>
                    <a:lnTo>
                      <a:pt x="128" y="3"/>
                    </a:lnTo>
                    <a:lnTo>
                      <a:pt x="127" y="2"/>
                    </a:lnTo>
                    <a:lnTo>
                      <a:pt x="126" y="2"/>
                    </a:lnTo>
                    <a:lnTo>
                      <a:pt x="124" y="1"/>
                    </a:lnTo>
                    <a:lnTo>
                      <a:pt x="122" y="0"/>
                    </a:lnTo>
                    <a:lnTo>
                      <a:pt x="121" y="0"/>
                    </a:lnTo>
                    <a:lnTo>
                      <a:pt x="119" y="0"/>
                    </a:lnTo>
                    <a:lnTo>
                      <a:pt x="130"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9" name="Freeform 100"/>
              <p:cNvSpPr>
                <a:spLocks/>
              </p:cNvSpPr>
              <p:nvPr/>
            </p:nvSpPr>
            <p:spPr bwMode="auto">
              <a:xfrm>
                <a:off x="3792" y="3079"/>
                <a:ext cx="100" cy="112"/>
              </a:xfrm>
              <a:custGeom>
                <a:avLst/>
                <a:gdLst>
                  <a:gd name="T0" fmla="*/ 7 w 113"/>
                  <a:gd name="T1" fmla="*/ 16 h 112"/>
                  <a:gd name="T2" fmla="*/ 5 w 113"/>
                  <a:gd name="T3" fmla="*/ 5 h 112"/>
                  <a:gd name="T4" fmla="*/ 0 w 113"/>
                  <a:gd name="T5" fmla="*/ 89 h 112"/>
                  <a:gd name="T6" fmla="*/ 4 w 113"/>
                  <a:gd name="T7" fmla="*/ 111 h 112"/>
                  <a:gd name="T8" fmla="*/ 7 w 113"/>
                  <a:gd name="T9" fmla="*/ 28 h 112"/>
                  <a:gd name="T10" fmla="*/ 7 w 113"/>
                  <a:gd name="T11" fmla="*/ 16 h 112"/>
                  <a:gd name="T12" fmla="*/ 7 w 113"/>
                  <a:gd name="T13" fmla="*/ 28 h 112"/>
                  <a:gd name="T14" fmla="*/ 7 w 113"/>
                  <a:gd name="T15" fmla="*/ 26 h 112"/>
                  <a:gd name="T16" fmla="*/ 7 w 113"/>
                  <a:gd name="T17" fmla="*/ 25 h 112"/>
                  <a:gd name="T18" fmla="*/ 7 w 113"/>
                  <a:gd name="T19" fmla="*/ 23 h 112"/>
                  <a:gd name="T20" fmla="*/ 7 w 113"/>
                  <a:gd name="T21" fmla="*/ 22 h 112"/>
                  <a:gd name="T22" fmla="*/ 7 w 113"/>
                  <a:gd name="T23" fmla="*/ 20 h 112"/>
                  <a:gd name="T24" fmla="*/ 7 w 113"/>
                  <a:gd name="T25" fmla="*/ 19 h 112"/>
                  <a:gd name="T26" fmla="*/ 7 w 113"/>
                  <a:gd name="T27" fmla="*/ 17 h 112"/>
                  <a:gd name="T28" fmla="*/ 7 w 113"/>
                  <a:gd name="T29" fmla="*/ 16 h 112"/>
                  <a:gd name="T30" fmla="*/ 7 w 113"/>
                  <a:gd name="T31" fmla="*/ 14 h 112"/>
                  <a:gd name="T32" fmla="*/ 7 w 113"/>
                  <a:gd name="T33" fmla="*/ 13 h 112"/>
                  <a:gd name="T34" fmla="*/ 7 w 113"/>
                  <a:gd name="T35" fmla="*/ 11 h 112"/>
                  <a:gd name="T36" fmla="*/ 7 w 113"/>
                  <a:gd name="T37" fmla="*/ 10 h 112"/>
                  <a:gd name="T38" fmla="*/ 7 w 113"/>
                  <a:gd name="T39" fmla="*/ 7 h 112"/>
                  <a:gd name="T40" fmla="*/ 7 w 113"/>
                  <a:gd name="T41" fmla="*/ 5 h 112"/>
                  <a:gd name="T42" fmla="*/ 7 w 113"/>
                  <a:gd name="T43" fmla="*/ 3 h 112"/>
                  <a:gd name="T44" fmla="*/ 7 w 113"/>
                  <a:gd name="T45" fmla="*/ 2 h 112"/>
                  <a:gd name="T46" fmla="*/ 7 w 113"/>
                  <a:gd name="T47" fmla="*/ 1 h 112"/>
                  <a:gd name="T48" fmla="*/ 6 w 113"/>
                  <a:gd name="T49" fmla="*/ 0 h 112"/>
                  <a:gd name="T50" fmla="*/ 6 w 113"/>
                  <a:gd name="T51" fmla="*/ 0 h 112"/>
                  <a:gd name="T52" fmla="*/ 6 w 113"/>
                  <a:gd name="T53" fmla="*/ 0 h 112"/>
                  <a:gd name="T54" fmla="*/ 6 w 113"/>
                  <a:gd name="T55" fmla="*/ 0 h 112"/>
                  <a:gd name="T56" fmla="*/ 6 w 113"/>
                  <a:gd name="T57" fmla="*/ 0 h 112"/>
                  <a:gd name="T58" fmla="*/ 6 w 113"/>
                  <a:gd name="T59" fmla="*/ 0 h 112"/>
                  <a:gd name="T60" fmla="*/ 6 w 113"/>
                  <a:gd name="T61" fmla="*/ 1 h 112"/>
                  <a:gd name="T62" fmla="*/ 6 w 113"/>
                  <a:gd name="T63" fmla="*/ 2 h 112"/>
                  <a:gd name="T64" fmla="*/ 5 w 113"/>
                  <a:gd name="T65" fmla="*/ 2 h 112"/>
                  <a:gd name="T66" fmla="*/ 5 w 113"/>
                  <a:gd name="T67" fmla="*/ 4 h 112"/>
                  <a:gd name="T68" fmla="*/ 5 w 113"/>
                  <a:gd name="T69" fmla="*/ 5 h 112"/>
                  <a:gd name="T70" fmla="*/ 7 w 113"/>
                  <a:gd name="T71" fmla="*/ 16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2">
                    <a:moveTo>
                      <a:pt x="112" y="16"/>
                    </a:moveTo>
                    <a:lnTo>
                      <a:pt x="84" y="5"/>
                    </a:lnTo>
                    <a:lnTo>
                      <a:pt x="0" y="89"/>
                    </a:lnTo>
                    <a:lnTo>
                      <a:pt x="23" y="111"/>
                    </a:lnTo>
                    <a:lnTo>
                      <a:pt x="107" y="28"/>
                    </a:lnTo>
                    <a:lnTo>
                      <a:pt x="112" y="16"/>
                    </a:lnTo>
                    <a:lnTo>
                      <a:pt x="107" y="28"/>
                    </a:lnTo>
                    <a:lnTo>
                      <a:pt x="108" y="26"/>
                    </a:lnTo>
                    <a:lnTo>
                      <a:pt x="109" y="25"/>
                    </a:lnTo>
                    <a:lnTo>
                      <a:pt x="110" y="23"/>
                    </a:lnTo>
                    <a:lnTo>
                      <a:pt x="111" y="22"/>
                    </a:lnTo>
                    <a:lnTo>
                      <a:pt x="111" y="20"/>
                    </a:lnTo>
                    <a:lnTo>
                      <a:pt x="112" y="19"/>
                    </a:lnTo>
                    <a:lnTo>
                      <a:pt x="112" y="17"/>
                    </a:lnTo>
                    <a:lnTo>
                      <a:pt x="112" y="16"/>
                    </a:lnTo>
                    <a:lnTo>
                      <a:pt x="112" y="14"/>
                    </a:lnTo>
                    <a:lnTo>
                      <a:pt x="111" y="13"/>
                    </a:lnTo>
                    <a:lnTo>
                      <a:pt x="111" y="11"/>
                    </a:lnTo>
                    <a:lnTo>
                      <a:pt x="110" y="10"/>
                    </a:lnTo>
                    <a:lnTo>
                      <a:pt x="109" y="7"/>
                    </a:lnTo>
                    <a:lnTo>
                      <a:pt x="107" y="5"/>
                    </a:lnTo>
                    <a:lnTo>
                      <a:pt x="105" y="3"/>
                    </a:lnTo>
                    <a:lnTo>
                      <a:pt x="102" y="2"/>
                    </a:lnTo>
                    <a:lnTo>
                      <a:pt x="101" y="1"/>
                    </a:lnTo>
                    <a:lnTo>
                      <a:pt x="99" y="0"/>
                    </a:lnTo>
                    <a:lnTo>
                      <a:pt x="98" y="0"/>
                    </a:lnTo>
                    <a:lnTo>
                      <a:pt x="96" y="0"/>
                    </a:lnTo>
                    <a:lnTo>
                      <a:pt x="95" y="0"/>
                    </a:lnTo>
                    <a:lnTo>
                      <a:pt x="93" y="0"/>
                    </a:lnTo>
                    <a:lnTo>
                      <a:pt x="92" y="0"/>
                    </a:lnTo>
                    <a:lnTo>
                      <a:pt x="90" y="1"/>
                    </a:lnTo>
                    <a:lnTo>
                      <a:pt x="89" y="2"/>
                    </a:lnTo>
                    <a:lnTo>
                      <a:pt x="87" y="2"/>
                    </a:lnTo>
                    <a:lnTo>
                      <a:pt x="86" y="4"/>
                    </a:lnTo>
                    <a:lnTo>
                      <a:pt x="84" y="5"/>
                    </a:lnTo>
                    <a:lnTo>
                      <a:pt x="11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0" name="Freeform 101"/>
              <p:cNvSpPr>
                <a:spLocks/>
              </p:cNvSpPr>
              <p:nvPr/>
            </p:nvSpPr>
            <p:spPr bwMode="auto">
              <a:xfrm>
                <a:off x="3862" y="2712"/>
                <a:ext cx="30" cy="384"/>
              </a:xfrm>
              <a:custGeom>
                <a:avLst/>
                <a:gdLst>
                  <a:gd name="T0" fmla="*/ 4 w 34"/>
                  <a:gd name="T1" fmla="*/ 5 h 384"/>
                  <a:gd name="T2" fmla="*/ 0 w 34"/>
                  <a:gd name="T3" fmla="*/ 16 h 384"/>
                  <a:gd name="T4" fmla="*/ 0 w 34"/>
                  <a:gd name="T5" fmla="*/ 383 h 384"/>
                  <a:gd name="T6" fmla="*/ 4 w 34"/>
                  <a:gd name="T7" fmla="*/ 383 h 384"/>
                  <a:gd name="T8" fmla="*/ 4 w 34"/>
                  <a:gd name="T9" fmla="*/ 16 h 384"/>
                  <a:gd name="T10" fmla="*/ 4 w 34"/>
                  <a:gd name="T11" fmla="*/ 5 h 384"/>
                  <a:gd name="T12" fmla="*/ 4 w 34"/>
                  <a:gd name="T13" fmla="*/ 16 h 384"/>
                  <a:gd name="T14" fmla="*/ 4 w 34"/>
                  <a:gd name="T15" fmla="*/ 14 h 384"/>
                  <a:gd name="T16" fmla="*/ 4 w 34"/>
                  <a:gd name="T17" fmla="*/ 12 h 384"/>
                  <a:gd name="T18" fmla="*/ 4 w 34"/>
                  <a:gd name="T19" fmla="*/ 11 h 384"/>
                  <a:gd name="T20" fmla="*/ 4 w 34"/>
                  <a:gd name="T21" fmla="*/ 9 h 384"/>
                  <a:gd name="T22" fmla="*/ 4 w 34"/>
                  <a:gd name="T23" fmla="*/ 8 h 384"/>
                  <a:gd name="T24" fmla="*/ 4 w 34"/>
                  <a:gd name="T25" fmla="*/ 6 h 384"/>
                  <a:gd name="T26" fmla="*/ 4 w 34"/>
                  <a:gd name="T27" fmla="*/ 5 h 384"/>
                  <a:gd name="T28" fmla="*/ 4 w 34"/>
                  <a:gd name="T29" fmla="*/ 4 h 384"/>
                  <a:gd name="T30" fmla="*/ 4 w 34"/>
                  <a:gd name="T31" fmla="*/ 3 h 384"/>
                  <a:gd name="T32" fmla="*/ 4 w 34"/>
                  <a:gd name="T33" fmla="*/ 3 h 384"/>
                  <a:gd name="T34" fmla="*/ 4 w 34"/>
                  <a:gd name="T35" fmla="*/ 2 h 384"/>
                  <a:gd name="T36" fmla="*/ 4 w 34"/>
                  <a:gd name="T37" fmla="*/ 1 h 384"/>
                  <a:gd name="T38" fmla="*/ 4 w 34"/>
                  <a:gd name="T39" fmla="*/ 1 h 384"/>
                  <a:gd name="T40" fmla="*/ 4 w 34"/>
                  <a:gd name="T41" fmla="*/ 0 h 384"/>
                  <a:gd name="T42" fmla="*/ 4 w 34"/>
                  <a:gd name="T43" fmla="*/ 1 h 384"/>
                  <a:gd name="T44" fmla="*/ 4 w 34"/>
                  <a:gd name="T45" fmla="*/ 1 h 384"/>
                  <a:gd name="T46" fmla="*/ 4 w 34"/>
                  <a:gd name="T47" fmla="*/ 2 h 384"/>
                  <a:gd name="T48" fmla="*/ 4 w 34"/>
                  <a:gd name="T49" fmla="*/ 3 h 384"/>
                  <a:gd name="T50" fmla="*/ 4 w 34"/>
                  <a:gd name="T51" fmla="*/ 3 h 384"/>
                  <a:gd name="T52" fmla="*/ 4 w 34"/>
                  <a:gd name="T53" fmla="*/ 4 h 384"/>
                  <a:gd name="T54" fmla="*/ 4 w 34"/>
                  <a:gd name="T55" fmla="*/ 5 h 384"/>
                  <a:gd name="T56" fmla="*/ 3 w 34"/>
                  <a:gd name="T57" fmla="*/ 6 h 384"/>
                  <a:gd name="T58" fmla="*/ 3 w 34"/>
                  <a:gd name="T59" fmla="*/ 8 h 384"/>
                  <a:gd name="T60" fmla="*/ 2 w 34"/>
                  <a:gd name="T61" fmla="*/ 9 h 384"/>
                  <a:gd name="T62" fmla="*/ 1 w 34"/>
                  <a:gd name="T63" fmla="*/ 11 h 384"/>
                  <a:gd name="T64" fmla="*/ 1 w 34"/>
                  <a:gd name="T65" fmla="*/ 12 h 384"/>
                  <a:gd name="T66" fmla="*/ 1 w 34"/>
                  <a:gd name="T67" fmla="*/ 14 h 384"/>
                  <a:gd name="T68" fmla="*/ 0 w 34"/>
                  <a:gd name="T69" fmla="*/ 16 h 384"/>
                  <a:gd name="T70" fmla="*/ 4 w 34"/>
                  <a:gd name="T71" fmla="*/ 5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 h="384">
                    <a:moveTo>
                      <a:pt x="28" y="5"/>
                    </a:moveTo>
                    <a:lnTo>
                      <a:pt x="0" y="16"/>
                    </a:lnTo>
                    <a:lnTo>
                      <a:pt x="0" y="383"/>
                    </a:lnTo>
                    <a:lnTo>
                      <a:pt x="33" y="383"/>
                    </a:lnTo>
                    <a:lnTo>
                      <a:pt x="33" y="16"/>
                    </a:lnTo>
                    <a:lnTo>
                      <a:pt x="28" y="5"/>
                    </a:lnTo>
                    <a:lnTo>
                      <a:pt x="33" y="16"/>
                    </a:lnTo>
                    <a:lnTo>
                      <a:pt x="32" y="14"/>
                    </a:lnTo>
                    <a:lnTo>
                      <a:pt x="32" y="12"/>
                    </a:lnTo>
                    <a:lnTo>
                      <a:pt x="32" y="11"/>
                    </a:lnTo>
                    <a:lnTo>
                      <a:pt x="31" y="9"/>
                    </a:lnTo>
                    <a:lnTo>
                      <a:pt x="30" y="8"/>
                    </a:lnTo>
                    <a:lnTo>
                      <a:pt x="30" y="6"/>
                    </a:lnTo>
                    <a:lnTo>
                      <a:pt x="29" y="5"/>
                    </a:lnTo>
                    <a:lnTo>
                      <a:pt x="28" y="4"/>
                    </a:lnTo>
                    <a:lnTo>
                      <a:pt x="26" y="3"/>
                    </a:lnTo>
                    <a:lnTo>
                      <a:pt x="25" y="3"/>
                    </a:lnTo>
                    <a:lnTo>
                      <a:pt x="24" y="2"/>
                    </a:lnTo>
                    <a:lnTo>
                      <a:pt x="22" y="1"/>
                    </a:lnTo>
                    <a:lnTo>
                      <a:pt x="19" y="1"/>
                    </a:lnTo>
                    <a:lnTo>
                      <a:pt x="17" y="0"/>
                    </a:lnTo>
                    <a:lnTo>
                      <a:pt x="14" y="1"/>
                    </a:lnTo>
                    <a:lnTo>
                      <a:pt x="11" y="1"/>
                    </a:lnTo>
                    <a:lnTo>
                      <a:pt x="9" y="2"/>
                    </a:lnTo>
                    <a:lnTo>
                      <a:pt x="8" y="3"/>
                    </a:lnTo>
                    <a:lnTo>
                      <a:pt x="7" y="3"/>
                    </a:lnTo>
                    <a:lnTo>
                      <a:pt x="5" y="4"/>
                    </a:lnTo>
                    <a:lnTo>
                      <a:pt x="5" y="5"/>
                    </a:lnTo>
                    <a:lnTo>
                      <a:pt x="3" y="6"/>
                    </a:lnTo>
                    <a:lnTo>
                      <a:pt x="3" y="8"/>
                    </a:lnTo>
                    <a:lnTo>
                      <a:pt x="2" y="9"/>
                    </a:lnTo>
                    <a:lnTo>
                      <a:pt x="1" y="11"/>
                    </a:lnTo>
                    <a:lnTo>
                      <a:pt x="1" y="12"/>
                    </a:lnTo>
                    <a:lnTo>
                      <a:pt x="1" y="14"/>
                    </a:lnTo>
                    <a:lnTo>
                      <a:pt x="0" y="16"/>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1" name="Freeform 102"/>
              <p:cNvSpPr>
                <a:spLocks/>
              </p:cNvSpPr>
              <p:nvPr/>
            </p:nvSpPr>
            <p:spPr bwMode="auto">
              <a:xfrm>
                <a:off x="3788" y="2628"/>
                <a:ext cx="100" cy="113"/>
              </a:xfrm>
              <a:custGeom>
                <a:avLst/>
                <a:gdLst>
                  <a:gd name="T0" fmla="*/ 4 w 113"/>
                  <a:gd name="T1" fmla="*/ 0 h 113"/>
                  <a:gd name="T2" fmla="*/ 4 w 113"/>
                  <a:gd name="T3" fmla="*/ 28 h 113"/>
                  <a:gd name="T4" fmla="*/ 6 w 113"/>
                  <a:gd name="T5" fmla="*/ 112 h 113"/>
                  <a:gd name="T6" fmla="*/ 7 w 113"/>
                  <a:gd name="T7" fmla="*/ 89 h 113"/>
                  <a:gd name="T8" fmla="*/ 4 w 113"/>
                  <a:gd name="T9" fmla="*/ 5 h 113"/>
                  <a:gd name="T10" fmla="*/ 4 w 113"/>
                  <a:gd name="T11" fmla="*/ 0 h 113"/>
                  <a:gd name="T12" fmla="*/ 4 w 113"/>
                  <a:gd name="T13" fmla="*/ 5 h 113"/>
                  <a:gd name="T14" fmla="*/ 4 w 113"/>
                  <a:gd name="T15" fmla="*/ 4 h 113"/>
                  <a:gd name="T16" fmla="*/ 4 w 113"/>
                  <a:gd name="T17" fmla="*/ 3 h 113"/>
                  <a:gd name="T18" fmla="*/ 4 w 113"/>
                  <a:gd name="T19" fmla="*/ 2 h 113"/>
                  <a:gd name="T20" fmla="*/ 4 w 113"/>
                  <a:gd name="T21" fmla="*/ 1 h 113"/>
                  <a:gd name="T22" fmla="*/ 4 w 113"/>
                  <a:gd name="T23" fmla="*/ 1 h 113"/>
                  <a:gd name="T24" fmla="*/ 4 w 113"/>
                  <a:gd name="T25" fmla="*/ 0 h 113"/>
                  <a:gd name="T26" fmla="*/ 4 w 113"/>
                  <a:gd name="T27" fmla="*/ 0 h 113"/>
                  <a:gd name="T28" fmla="*/ 4 w 113"/>
                  <a:gd name="T29" fmla="*/ 0 h 113"/>
                  <a:gd name="T30" fmla="*/ 4 w 113"/>
                  <a:gd name="T31" fmla="*/ 0 h 113"/>
                  <a:gd name="T32" fmla="*/ 4 w 113"/>
                  <a:gd name="T33" fmla="*/ 1 h 113"/>
                  <a:gd name="T34" fmla="*/ 4 w 113"/>
                  <a:gd name="T35" fmla="*/ 1 h 113"/>
                  <a:gd name="T36" fmla="*/ 4 w 113"/>
                  <a:gd name="T37" fmla="*/ 1 h 113"/>
                  <a:gd name="T38" fmla="*/ 4 w 113"/>
                  <a:gd name="T39" fmla="*/ 3 h 113"/>
                  <a:gd name="T40" fmla="*/ 4 w 113"/>
                  <a:gd name="T41" fmla="*/ 5 h 113"/>
                  <a:gd name="T42" fmla="*/ 3 w 113"/>
                  <a:gd name="T43" fmla="*/ 7 h 113"/>
                  <a:gd name="T44" fmla="*/ 2 w 113"/>
                  <a:gd name="T45" fmla="*/ 10 h 113"/>
                  <a:gd name="T46" fmla="*/ 1 w 113"/>
                  <a:gd name="T47" fmla="*/ 11 h 113"/>
                  <a:gd name="T48" fmla="*/ 1 w 113"/>
                  <a:gd name="T49" fmla="*/ 13 h 113"/>
                  <a:gd name="T50" fmla="*/ 0 w 113"/>
                  <a:gd name="T51" fmla="*/ 14 h 113"/>
                  <a:gd name="T52" fmla="*/ 0 w 113"/>
                  <a:gd name="T53" fmla="*/ 16 h 113"/>
                  <a:gd name="T54" fmla="*/ 0 w 113"/>
                  <a:gd name="T55" fmla="*/ 17 h 113"/>
                  <a:gd name="T56" fmla="*/ 0 w 113"/>
                  <a:gd name="T57" fmla="*/ 19 h 113"/>
                  <a:gd name="T58" fmla="*/ 1 w 113"/>
                  <a:gd name="T59" fmla="*/ 20 h 113"/>
                  <a:gd name="T60" fmla="*/ 1 w 113"/>
                  <a:gd name="T61" fmla="*/ 22 h 113"/>
                  <a:gd name="T62" fmla="*/ 2 w 113"/>
                  <a:gd name="T63" fmla="*/ 23 h 113"/>
                  <a:gd name="T64" fmla="*/ 3 w 113"/>
                  <a:gd name="T65" fmla="*/ 25 h 113"/>
                  <a:gd name="T66" fmla="*/ 4 w 113"/>
                  <a:gd name="T67" fmla="*/ 26 h 113"/>
                  <a:gd name="T68" fmla="*/ 4 w 113"/>
                  <a:gd name="T69" fmla="*/ 28 h 113"/>
                  <a:gd name="T70" fmla="*/ 4 w 113"/>
                  <a:gd name="T71" fmla="*/ 0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17" y="0"/>
                    </a:moveTo>
                    <a:lnTo>
                      <a:pt x="5" y="28"/>
                    </a:lnTo>
                    <a:lnTo>
                      <a:pt x="89" y="112"/>
                    </a:lnTo>
                    <a:lnTo>
                      <a:pt x="112" y="89"/>
                    </a:lnTo>
                    <a:lnTo>
                      <a:pt x="28" y="5"/>
                    </a:lnTo>
                    <a:lnTo>
                      <a:pt x="17" y="0"/>
                    </a:lnTo>
                    <a:lnTo>
                      <a:pt x="28" y="5"/>
                    </a:lnTo>
                    <a:lnTo>
                      <a:pt x="27" y="4"/>
                    </a:lnTo>
                    <a:lnTo>
                      <a:pt x="25" y="3"/>
                    </a:lnTo>
                    <a:lnTo>
                      <a:pt x="24" y="2"/>
                    </a:lnTo>
                    <a:lnTo>
                      <a:pt x="22" y="1"/>
                    </a:lnTo>
                    <a:lnTo>
                      <a:pt x="21" y="1"/>
                    </a:lnTo>
                    <a:lnTo>
                      <a:pt x="19" y="0"/>
                    </a:lnTo>
                    <a:lnTo>
                      <a:pt x="18" y="0"/>
                    </a:lnTo>
                    <a:lnTo>
                      <a:pt x="16" y="0"/>
                    </a:lnTo>
                    <a:lnTo>
                      <a:pt x="15" y="0"/>
                    </a:lnTo>
                    <a:lnTo>
                      <a:pt x="13" y="1"/>
                    </a:lnTo>
                    <a:lnTo>
                      <a:pt x="11" y="1"/>
                    </a:lnTo>
                    <a:lnTo>
                      <a:pt x="10" y="1"/>
                    </a:lnTo>
                    <a:lnTo>
                      <a:pt x="8" y="3"/>
                    </a:lnTo>
                    <a:lnTo>
                      <a:pt x="5" y="5"/>
                    </a:lnTo>
                    <a:lnTo>
                      <a:pt x="3" y="7"/>
                    </a:lnTo>
                    <a:lnTo>
                      <a:pt x="2" y="10"/>
                    </a:lnTo>
                    <a:lnTo>
                      <a:pt x="1" y="11"/>
                    </a:lnTo>
                    <a:lnTo>
                      <a:pt x="1" y="13"/>
                    </a:lnTo>
                    <a:lnTo>
                      <a:pt x="0" y="14"/>
                    </a:lnTo>
                    <a:lnTo>
                      <a:pt x="0" y="16"/>
                    </a:lnTo>
                    <a:lnTo>
                      <a:pt x="0" y="17"/>
                    </a:lnTo>
                    <a:lnTo>
                      <a:pt x="0" y="19"/>
                    </a:lnTo>
                    <a:lnTo>
                      <a:pt x="1" y="20"/>
                    </a:lnTo>
                    <a:lnTo>
                      <a:pt x="1" y="22"/>
                    </a:lnTo>
                    <a:lnTo>
                      <a:pt x="2" y="23"/>
                    </a:lnTo>
                    <a:lnTo>
                      <a:pt x="3" y="25"/>
                    </a:lnTo>
                    <a:lnTo>
                      <a:pt x="4" y="26"/>
                    </a:lnTo>
                    <a:lnTo>
                      <a:pt x="5" y="28"/>
                    </a:lnTo>
                    <a:lnTo>
                      <a:pt x="1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2" name="Freeform 103"/>
              <p:cNvSpPr>
                <a:spLocks/>
              </p:cNvSpPr>
              <p:nvPr/>
            </p:nvSpPr>
            <p:spPr bwMode="auto">
              <a:xfrm>
                <a:off x="3683" y="2628"/>
                <a:ext cx="121" cy="33"/>
              </a:xfrm>
              <a:custGeom>
                <a:avLst/>
                <a:gdLst>
                  <a:gd name="T0" fmla="*/ 4 w 136"/>
                  <a:gd name="T1" fmla="*/ 5 h 33"/>
                  <a:gd name="T2" fmla="*/ 4 w 136"/>
                  <a:gd name="T3" fmla="*/ 32 h 33"/>
                  <a:gd name="T4" fmla="*/ 10 w 136"/>
                  <a:gd name="T5" fmla="*/ 32 h 33"/>
                  <a:gd name="T6" fmla="*/ 10 w 136"/>
                  <a:gd name="T7" fmla="*/ 0 h 33"/>
                  <a:gd name="T8" fmla="*/ 4 w 136"/>
                  <a:gd name="T9" fmla="*/ 0 h 33"/>
                  <a:gd name="T10" fmla="*/ 4 w 136"/>
                  <a:gd name="T11" fmla="*/ 5 h 33"/>
                  <a:gd name="T12" fmla="*/ 4 w 136"/>
                  <a:gd name="T13" fmla="*/ 0 h 33"/>
                  <a:gd name="T14" fmla="*/ 4 w 136"/>
                  <a:gd name="T15" fmla="*/ 0 h 33"/>
                  <a:gd name="T16" fmla="*/ 4 w 136"/>
                  <a:gd name="T17" fmla="*/ 1 h 33"/>
                  <a:gd name="T18" fmla="*/ 4 w 136"/>
                  <a:gd name="T19" fmla="*/ 1 h 33"/>
                  <a:gd name="T20" fmla="*/ 4 w 136"/>
                  <a:gd name="T21" fmla="*/ 2 h 33"/>
                  <a:gd name="T22" fmla="*/ 4 w 136"/>
                  <a:gd name="T23" fmla="*/ 2 h 33"/>
                  <a:gd name="T24" fmla="*/ 4 w 136"/>
                  <a:gd name="T25" fmla="*/ 3 h 33"/>
                  <a:gd name="T26" fmla="*/ 4 w 136"/>
                  <a:gd name="T27" fmla="*/ 4 h 33"/>
                  <a:gd name="T28" fmla="*/ 4 w 136"/>
                  <a:gd name="T29" fmla="*/ 5 h 33"/>
                  <a:gd name="T30" fmla="*/ 3 w 136"/>
                  <a:gd name="T31" fmla="*/ 6 h 33"/>
                  <a:gd name="T32" fmla="*/ 2 w 136"/>
                  <a:gd name="T33" fmla="*/ 8 h 33"/>
                  <a:gd name="T34" fmla="*/ 1 w 136"/>
                  <a:gd name="T35" fmla="*/ 9 h 33"/>
                  <a:gd name="T36" fmla="*/ 1 w 136"/>
                  <a:gd name="T37" fmla="*/ 11 h 33"/>
                  <a:gd name="T38" fmla="*/ 0 w 136"/>
                  <a:gd name="T39" fmla="*/ 13 h 33"/>
                  <a:gd name="T40" fmla="*/ 0 w 136"/>
                  <a:gd name="T41" fmla="*/ 16 h 33"/>
                  <a:gd name="T42" fmla="*/ 0 w 136"/>
                  <a:gd name="T43" fmla="*/ 19 h 33"/>
                  <a:gd name="T44" fmla="*/ 1 w 136"/>
                  <a:gd name="T45" fmla="*/ 22 h 33"/>
                  <a:gd name="T46" fmla="*/ 1 w 136"/>
                  <a:gd name="T47" fmla="*/ 24 h 33"/>
                  <a:gd name="T48" fmla="*/ 2 w 136"/>
                  <a:gd name="T49" fmla="*/ 25 h 33"/>
                  <a:gd name="T50" fmla="*/ 3 w 136"/>
                  <a:gd name="T51" fmla="*/ 26 h 33"/>
                  <a:gd name="T52" fmla="*/ 4 w 136"/>
                  <a:gd name="T53" fmla="*/ 27 h 33"/>
                  <a:gd name="T54" fmla="*/ 4 w 136"/>
                  <a:gd name="T55" fmla="*/ 28 h 33"/>
                  <a:gd name="T56" fmla="*/ 4 w 136"/>
                  <a:gd name="T57" fmla="*/ 30 h 33"/>
                  <a:gd name="T58" fmla="*/ 4 w 136"/>
                  <a:gd name="T59" fmla="*/ 30 h 33"/>
                  <a:gd name="T60" fmla="*/ 4 w 136"/>
                  <a:gd name="T61" fmla="*/ 31 h 33"/>
                  <a:gd name="T62" fmla="*/ 4 w 136"/>
                  <a:gd name="T63" fmla="*/ 31 h 33"/>
                  <a:gd name="T64" fmla="*/ 4 w 136"/>
                  <a:gd name="T65" fmla="*/ 32 h 33"/>
                  <a:gd name="T66" fmla="*/ 4 w 136"/>
                  <a:gd name="T67" fmla="*/ 32 h 33"/>
                  <a:gd name="T68" fmla="*/ 4 w 136"/>
                  <a:gd name="T69" fmla="*/ 32 h 33"/>
                  <a:gd name="T70" fmla="*/ 4 w 136"/>
                  <a:gd name="T71" fmla="*/ 5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4" y="5"/>
                    </a:moveTo>
                    <a:lnTo>
                      <a:pt x="16" y="32"/>
                    </a:lnTo>
                    <a:lnTo>
                      <a:pt x="135" y="32"/>
                    </a:lnTo>
                    <a:lnTo>
                      <a:pt x="135" y="0"/>
                    </a:lnTo>
                    <a:lnTo>
                      <a:pt x="16" y="0"/>
                    </a:lnTo>
                    <a:lnTo>
                      <a:pt x="4" y="5"/>
                    </a:lnTo>
                    <a:lnTo>
                      <a:pt x="16" y="0"/>
                    </a:lnTo>
                    <a:lnTo>
                      <a:pt x="14" y="0"/>
                    </a:lnTo>
                    <a:lnTo>
                      <a:pt x="12" y="1"/>
                    </a:lnTo>
                    <a:lnTo>
                      <a:pt x="11" y="1"/>
                    </a:lnTo>
                    <a:lnTo>
                      <a:pt x="9" y="2"/>
                    </a:lnTo>
                    <a:lnTo>
                      <a:pt x="7" y="2"/>
                    </a:lnTo>
                    <a:lnTo>
                      <a:pt x="6" y="3"/>
                    </a:lnTo>
                    <a:lnTo>
                      <a:pt x="5" y="4"/>
                    </a:lnTo>
                    <a:lnTo>
                      <a:pt x="4" y="5"/>
                    </a:lnTo>
                    <a:lnTo>
                      <a:pt x="3" y="6"/>
                    </a:lnTo>
                    <a:lnTo>
                      <a:pt x="2" y="8"/>
                    </a:lnTo>
                    <a:lnTo>
                      <a:pt x="1" y="9"/>
                    </a:lnTo>
                    <a:lnTo>
                      <a:pt x="1" y="11"/>
                    </a:lnTo>
                    <a:lnTo>
                      <a:pt x="0" y="13"/>
                    </a:lnTo>
                    <a:lnTo>
                      <a:pt x="0" y="16"/>
                    </a:lnTo>
                    <a:lnTo>
                      <a:pt x="0" y="19"/>
                    </a:lnTo>
                    <a:lnTo>
                      <a:pt x="1" y="22"/>
                    </a:lnTo>
                    <a:lnTo>
                      <a:pt x="1" y="24"/>
                    </a:lnTo>
                    <a:lnTo>
                      <a:pt x="2" y="25"/>
                    </a:lnTo>
                    <a:lnTo>
                      <a:pt x="3" y="26"/>
                    </a:lnTo>
                    <a:lnTo>
                      <a:pt x="4" y="27"/>
                    </a:lnTo>
                    <a:lnTo>
                      <a:pt x="5" y="28"/>
                    </a:lnTo>
                    <a:lnTo>
                      <a:pt x="6" y="30"/>
                    </a:lnTo>
                    <a:lnTo>
                      <a:pt x="7" y="30"/>
                    </a:lnTo>
                    <a:lnTo>
                      <a:pt x="9" y="31"/>
                    </a:lnTo>
                    <a:lnTo>
                      <a:pt x="11" y="31"/>
                    </a:lnTo>
                    <a:lnTo>
                      <a:pt x="12" y="32"/>
                    </a:lnTo>
                    <a:lnTo>
                      <a:pt x="14" y="32"/>
                    </a:lnTo>
                    <a:lnTo>
                      <a:pt x="16" y="32"/>
                    </a:lnTo>
                    <a:lnTo>
                      <a:pt x="4" y="5"/>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3" name="Freeform 104"/>
              <p:cNvSpPr>
                <a:spLocks/>
              </p:cNvSpPr>
              <p:nvPr/>
            </p:nvSpPr>
            <p:spPr bwMode="auto">
              <a:xfrm>
                <a:off x="3608" y="2633"/>
                <a:ext cx="100" cy="113"/>
              </a:xfrm>
              <a:custGeom>
                <a:avLst/>
                <a:gdLst>
                  <a:gd name="T0" fmla="*/ 0 w 112"/>
                  <a:gd name="T1" fmla="*/ 95 h 113"/>
                  <a:gd name="T2" fmla="*/ 4 w 112"/>
                  <a:gd name="T3" fmla="*/ 107 h 113"/>
                  <a:gd name="T4" fmla="*/ 9 w 112"/>
                  <a:gd name="T5" fmla="*/ 23 h 113"/>
                  <a:gd name="T6" fmla="*/ 7 w 112"/>
                  <a:gd name="T7" fmla="*/ 0 h 113"/>
                  <a:gd name="T8" fmla="*/ 4 w 112"/>
                  <a:gd name="T9" fmla="*/ 84 h 113"/>
                  <a:gd name="T10" fmla="*/ 0 w 112"/>
                  <a:gd name="T11" fmla="*/ 95 h 113"/>
                  <a:gd name="T12" fmla="*/ 4 w 112"/>
                  <a:gd name="T13" fmla="*/ 84 h 113"/>
                  <a:gd name="T14" fmla="*/ 3 w 112"/>
                  <a:gd name="T15" fmla="*/ 85 h 113"/>
                  <a:gd name="T16" fmla="*/ 2 w 112"/>
                  <a:gd name="T17" fmla="*/ 87 h 113"/>
                  <a:gd name="T18" fmla="*/ 1 w 112"/>
                  <a:gd name="T19" fmla="*/ 88 h 113"/>
                  <a:gd name="T20" fmla="*/ 1 w 112"/>
                  <a:gd name="T21" fmla="*/ 90 h 113"/>
                  <a:gd name="T22" fmla="*/ 0 w 112"/>
                  <a:gd name="T23" fmla="*/ 91 h 113"/>
                  <a:gd name="T24" fmla="*/ 0 w 112"/>
                  <a:gd name="T25" fmla="*/ 93 h 113"/>
                  <a:gd name="T26" fmla="*/ 0 w 112"/>
                  <a:gd name="T27" fmla="*/ 95 h 113"/>
                  <a:gd name="T28" fmla="*/ 0 w 112"/>
                  <a:gd name="T29" fmla="*/ 96 h 113"/>
                  <a:gd name="T30" fmla="*/ 0 w 112"/>
                  <a:gd name="T31" fmla="*/ 98 h 113"/>
                  <a:gd name="T32" fmla="*/ 0 w 112"/>
                  <a:gd name="T33" fmla="*/ 99 h 113"/>
                  <a:gd name="T34" fmla="*/ 1 w 112"/>
                  <a:gd name="T35" fmla="*/ 100 h 113"/>
                  <a:gd name="T36" fmla="*/ 1 w 112"/>
                  <a:gd name="T37" fmla="*/ 102 h 113"/>
                  <a:gd name="T38" fmla="*/ 3 w 112"/>
                  <a:gd name="T39" fmla="*/ 104 h 113"/>
                  <a:gd name="T40" fmla="*/ 4 w 112"/>
                  <a:gd name="T41" fmla="*/ 107 h 113"/>
                  <a:gd name="T42" fmla="*/ 4 w 112"/>
                  <a:gd name="T43" fmla="*/ 109 h 113"/>
                  <a:gd name="T44" fmla="*/ 4 w 112"/>
                  <a:gd name="T45" fmla="*/ 110 h 113"/>
                  <a:gd name="T46" fmla="*/ 4 w 112"/>
                  <a:gd name="T47" fmla="*/ 111 h 113"/>
                  <a:gd name="T48" fmla="*/ 4 w 112"/>
                  <a:gd name="T49" fmla="*/ 111 h 113"/>
                  <a:gd name="T50" fmla="*/ 4 w 112"/>
                  <a:gd name="T51" fmla="*/ 112 h 113"/>
                  <a:gd name="T52" fmla="*/ 4 w 112"/>
                  <a:gd name="T53" fmla="*/ 112 h 113"/>
                  <a:gd name="T54" fmla="*/ 4 w 112"/>
                  <a:gd name="T55" fmla="*/ 112 h 113"/>
                  <a:gd name="T56" fmla="*/ 4 w 112"/>
                  <a:gd name="T57" fmla="*/ 112 h 113"/>
                  <a:gd name="T58" fmla="*/ 4 w 112"/>
                  <a:gd name="T59" fmla="*/ 111 h 113"/>
                  <a:gd name="T60" fmla="*/ 4 w 112"/>
                  <a:gd name="T61" fmla="*/ 111 h 113"/>
                  <a:gd name="T62" fmla="*/ 4 w 112"/>
                  <a:gd name="T63" fmla="*/ 110 h 113"/>
                  <a:gd name="T64" fmla="*/ 4 w 112"/>
                  <a:gd name="T65" fmla="*/ 109 h 113"/>
                  <a:gd name="T66" fmla="*/ 4 w 112"/>
                  <a:gd name="T67" fmla="*/ 108 h 113"/>
                  <a:gd name="T68" fmla="*/ 4 w 112"/>
                  <a:gd name="T69" fmla="*/ 107 h 113"/>
                  <a:gd name="T70" fmla="*/ 0 w 112"/>
                  <a:gd name="T71" fmla="*/ 95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2" h="113">
                    <a:moveTo>
                      <a:pt x="0" y="95"/>
                    </a:moveTo>
                    <a:lnTo>
                      <a:pt x="27" y="107"/>
                    </a:lnTo>
                    <a:lnTo>
                      <a:pt x="111" y="23"/>
                    </a:lnTo>
                    <a:lnTo>
                      <a:pt x="88" y="0"/>
                    </a:lnTo>
                    <a:lnTo>
                      <a:pt x="4" y="84"/>
                    </a:lnTo>
                    <a:lnTo>
                      <a:pt x="0" y="95"/>
                    </a:lnTo>
                    <a:lnTo>
                      <a:pt x="4" y="84"/>
                    </a:lnTo>
                    <a:lnTo>
                      <a:pt x="3" y="85"/>
                    </a:lnTo>
                    <a:lnTo>
                      <a:pt x="2" y="87"/>
                    </a:lnTo>
                    <a:lnTo>
                      <a:pt x="1" y="88"/>
                    </a:lnTo>
                    <a:lnTo>
                      <a:pt x="1" y="90"/>
                    </a:lnTo>
                    <a:lnTo>
                      <a:pt x="0" y="91"/>
                    </a:lnTo>
                    <a:lnTo>
                      <a:pt x="0" y="93"/>
                    </a:lnTo>
                    <a:lnTo>
                      <a:pt x="0" y="95"/>
                    </a:lnTo>
                    <a:lnTo>
                      <a:pt x="0" y="96"/>
                    </a:lnTo>
                    <a:lnTo>
                      <a:pt x="0" y="98"/>
                    </a:lnTo>
                    <a:lnTo>
                      <a:pt x="0" y="99"/>
                    </a:lnTo>
                    <a:lnTo>
                      <a:pt x="1" y="100"/>
                    </a:lnTo>
                    <a:lnTo>
                      <a:pt x="1" y="102"/>
                    </a:lnTo>
                    <a:lnTo>
                      <a:pt x="3" y="104"/>
                    </a:lnTo>
                    <a:lnTo>
                      <a:pt x="4" y="107"/>
                    </a:lnTo>
                    <a:lnTo>
                      <a:pt x="7" y="109"/>
                    </a:lnTo>
                    <a:lnTo>
                      <a:pt x="9" y="110"/>
                    </a:lnTo>
                    <a:lnTo>
                      <a:pt x="11" y="111"/>
                    </a:lnTo>
                    <a:lnTo>
                      <a:pt x="12" y="111"/>
                    </a:lnTo>
                    <a:lnTo>
                      <a:pt x="14" y="112"/>
                    </a:lnTo>
                    <a:lnTo>
                      <a:pt x="15" y="112"/>
                    </a:lnTo>
                    <a:lnTo>
                      <a:pt x="17" y="112"/>
                    </a:lnTo>
                    <a:lnTo>
                      <a:pt x="18" y="112"/>
                    </a:lnTo>
                    <a:lnTo>
                      <a:pt x="20" y="111"/>
                    </a:lnTo>
                    <a:lnTo>
                      <a:pt x="21" y="111"/>
                    </a:lnTo>
                    <a:lnTo>
                      <a:pt x="23" y="110"/>
                    </a:lnTo>
                    <a:lnTo>
                      <a:pt x="24" y="109"/>
                    </a:lnTo>
                    <a:lnTo>
                      <a:pt x="26" y="108"/>
                    </a:lnTo>
                    <a:lnTo>
                      <a:pt x="27" y="107"/>
                    </a:lnTo>
                    <a:lnTo>
                      <a:pt x="0" y="95"/>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4" name="Freeform 105"/>
              <p:cNvSpPr>
                <a:spLocks/>
              </p:cNvSpPr>
              <p:nvPr/>
            </p:nvSpPr>
            <p:spPr bwMode="auto">
              <a:xfrm>
                <a:off x="3608" y="2728"/>
                <a:ext cx="29" cy="384"/>
              </a:xfrm>
              <a:custGeom>
                <a:avLst/>
                <a:gdLst>
                  <a:gd name="T0" fmla="*/ 4 w 33"/>
                  <a:gd name="T1" fmla="*/ 367 h 384"/>
                  <a:gd name="T2" fmla="*/ 4 w 33"/>
                  <a:gd name="T3" fmla="*/ 0 h 384"/>
                  <a:gd name="T4" fmla="*/ 0 w 33"/>
                  <a:gd name="T5" fmla="*/ 0 h 384"/>
                  <a:gd name="T6" fmla="*/ 0 w 33"/>
                  <a:gd name="T7" fmla="*/ 367 h 384"/>
                  <a:gd name="T8" fmla="*/ 0 w 33"/>
                  <a:gd name="T9" fmla="*/ 367 h 384"/>
                  <a:gd name="T10" fmla="*/ 0 w 33"/>
                  <a:gd name="T11" fmla="*/ 369 h 384"/>
                  <a:gd name="T12" fmla="*/ 0 w 33"/>
                  <a:gd name="T13" fmla="*/ 371 h 384"/>
                  <a:gd name="T14" fmla="*/ 1 w 33"/>
                  <a:gd name="T15" fmla="*/ 373 h 384"/>
                  <a:gd name="T16" fmla="*/ 1 w 33"/>
                  <a:gd name="T17" fmla="*/ 374 h 384"/>
                  <a:gd name="T18" fmla="*/ 2 w 33"/>
                  <a:gd name="T19" fmla="*/ 376 h 384"/>
                  <a:gd name="T20" fmla="*/ 3 w 33"/>
                  <a:gd name="T21" fmla="*/ 377 h 384"/>
                  <a:gd name="T22" fmla="*/ 4 w 33"/>
                  <a:gd name="T23" fmla="*/ 378 h 384"/>
                  <a:gd name="T24" fmla="*/ 4 w 33"/>
                  <a:gd name="T25" fmla="*/ 379 h 384"/>
                  <a:gd name="T26" fmla="*/ 4 w 33"/>
                  <a:gd name="T27" fmla="*/ 380 h 384"/>
                  <a:gd name="T28" fmla="*/ 4 w 33"/>
                  <a:gd name="T29" fmla="*/ 381 h 384"/>
                  <a:gd name="T30" fmla="*/ 4 w 33"/>
                  <a:gd name="T31" fmla="*/ 382 h 384"/>
                  <a:gd name="T32" fmla="*/ 4 w 33"/>
                  <a:gd name="T33" fmla="*/ 382 h 384"/>
                  <a:gd name="T34" fmla="*/ 4 w 33"/>
                  <a:gd name="T35" fmla="*/ 383 h 384"/>
                  <a:gd name="T36" fmla="*/ 4 w 33"/>
                  <a:gd name="T37" fmla="*/ 383 h 384"/>
                  <a:gd name="T38" fmla="*/ 4 w 33"/>
                  <a:gd name="T39" fmla="*/ 383 h 384"/>
                  <a:gd name="T40" fmla="*/ 4 w 33"/>
                  <a:gd name="T41" fmla="*/ 382 h 384"/>
                  <a:gd name="T42" fmla="*/ 4 w 33"/>
                  <a:gd name="T43" fmla="*/ 382 h 384"/>
                  <a:gd name="T44" fmla="*/ 4 w 33"/>
                  <a:gd name="T45" fmla="*/ 381 h 384"/>
                  <a:gd name="T46" fmla="*/ 4 w 33"/>
                  <a:gd name="T47" fmla="*/ 380 h 384"/>
                  <a:gd name="T48" fmla="*/ 4 w 33"/>
                  <a:gd name="T49" fmla="*/ 379 h 384"/>
                  <a:gd name="T50" fmla="*/ 4 w 33"/>
                  <a:gd name="T51" fmla="*/ 378 h 384"/>
                  <a:gd name="T52" fmla="*/ 4 w 33"/>
                  <a:gd name="T53" fmla="*/ 377 h 384"/>
                  <a:gd name="T54" fmla="*/ 4 w 33"/>
                  <a:gd name="T55" fmla="*/ 376 h 384"/>
                  <a:gd name="T56" fmla="*/ 4 w 33"/>
                  <a:gd name="T57" fmla="*/ 374 h 384"/>
                  <a:gd name="T58" fmla="*/ 4 w 33"/>
                  <a:gd name="T59" fmla="*/ 373 h 384"/>
                  <a:gd name="T60" fmla="*/ 4 w 33"/>
                  <a:gd name="T61" fmla="*/ 371 h 384"/>
                  <a:gd name="T62" fmla="*/ 4 w 33"/>
                  <a:gd name="T63" fmla="*/ 369 h 384"/>
                  <a:gd name="T64" fmla="*/ 4 w 33"/>
                  <a:gd name="T65" fmla="*/ 367 h 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 h="384">
                    <a:moveTo>
                      <a:pt x="32" y="367"/>
                    </a:moveTo>
                    <a:lnTo>
                      <a:pt x="32" y="0"/>
                    </a:lnTo>
                    <a:lnTo>
                      <a:pt x="0" y="0"/>
                    </a:lnTo>
                    <a:lnTo>
                      <a:pt x="0" y="367"/>
                    </a:lnTo>
                    <a:lnTo>
                      <a:pt x="0" y="369"/>
                    </a:lnTo>
                    <a:lnTo>
                      <a:pt x="0" y="371"/>
                    </a:lnTo>
                    <a:lnTo>
                      <a:pt x="1" y="373"/>
                    </a:lnTo>
                    <a:lnTo>
                      <a:pt x="1" y="374"/>
                    </a:lnTo>
                    <a:lnTo>
                      <a:pt x="2" y="376"/>
                    </a:lnTo>
                    <a:lnTo>
                      <a:pt x="3" y="377"/>
                    </a:lnTo>
                    <a:lnTo>
                      <a:pt x="4" y="378"/>
                    </a:lnTo>
                    <a:lnTo>
                      <a:pt x="5" y="379"/>
                    </a:lnTo>
                    <a:lnTo>
                      <a:pt x="6" y="380"/>
                    </a:lnTo>
                    <a:lnTo>
                      <a:pt x="7" y="381"/>
                    </a:lnTo>
                    <a:lnTo>
                      <a:pt x="9" y="382"/>
                    </a:lnTo>
                    <a:lnTo>
                      <a:pt x="10" y="382"/>
                    </a:lnTo>
                    <a:lnTo>
                      <a:pt x="13" y="383"/>
                    </a:lnTo>
                    <a:lnTo>
                      <a:pt x="16" y="383"/>
                    </a:lnTo>
                    <a:lnTo>
                      <a:pt x="19" y="383"/>
                    </a:lnTo>
                    <a:lnTo>
                      <a:pt x="22" y="382"/>
                    </a:lnTo>
                    <a:lnTo>
                      <a:pt x="23" y="382"/>
                    </a:lnTo>
                    <a:lnTo>
                      <a:pt x="25" y="381"/>
                    </a:lnTo>
                    <a:lnTo>
                      <a:pt x="26" y="380"/>
                    </a:lnTo>
                    <a:lnTo>
                      <a:pt x="27" y="379"/>
                    </a:lnTo>
                    <a:lnTo>
                      <a:pt x="28" y="378"/>
                    </a:lnTo>
                    <a:lnTo>
                      <a:pt x="29" y="377"/>
                    </a:lnTo>
                    <a:lnTo>
                      <a:pt x="30" y="376"/>
                    </a:lnTo>
                    <a:lnTo>
                      <a:pt x="31" y="374"/>
                    </a:lnTo>
                    <a:lnTo>
                      <a:pt x="31" y="373"/>
                    </a:lnTo>
                    <a:lnTo>
                      <a:pt x="31" y="371"/>
                    </a:lnTo>
                    <a:lnTo>
                      <a:pt x="32" y="369"/>
                    </a:lnTo>
                    <a:lnTo>
                      <a:pt x="32" y="36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5" name="Freeform 106"/>
              <p:cNvSpPr>
                <a:spLocks/>
              </p:cNvSpPr>
              <p:nvPr/>
            </p:nvSpPr>
            <p:spPr bwMode="auto">
              <a:xfrm>
                <a:off x="3622" y="309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6" name="Freeform 107"/>
              <p:cNvSpPr>
                <a:spLocks/>
              </p:cNvSpPr>
              <p:nvPr/>
            </p:nvSpPr>
            <p:spPr bwMode="auto">
              <a:xfrm>
                <a:off x="3608" y="3095"/>
                <a:ext cx="29" cy="17"/>
              </a:xfrm>
              <a:custGeom>
                <a:avLst/>
                <a:gdLst>
                  <a:gd name="T0" fmla="*/ 0 w 33"/>
                  <a:gd name="T1" fmla="*/ 0 h 17"/>
                  <a:gd name="T2" fmla="*/ 0 w 33"/>
                  <a:gd name="T3" fmla="*/ 2 h 17"/>
                  <a:gd name="T4" fmla="*/ 0 w 33"/>
                  <a:gd name="T5" fmla="*/ 4 h 17"/>
                  <a:gd name="T6" fmla="*/ 1 w 33"/>
                  <a:gd name="T7" fmla="*/ 6 h 17"/>
                  <a:gd name="T8" fmla="*/ 1 w 33"/>
                  <a:gd name="T9" fmla="*/ 7 h 17"/>
                  <a:gd name="T10" fmla="*/ 2 w 33"/>
                  <a:gd name="T11" fmla="*/ 9 h 17"/>
                  <a:gd name="T12" fmla="*/ 3 w 33"/>
                  <a:gd name="T13" fmla="*/ 10 h 17"/>
                  <a:gd name="T14" fmla="*/ 4 w 33"/>
                  <a:gd name="T15" fmla="*/ 11 h 17"/>
                  <a:gd name="T16" fmla="*/ 4 w 33"/>
                  <a:gd name="T17" fmla="*/ 12 h 17"/>
                  <a:gd name="T18" fmla="*/ 4 w 33"/>
                  <a:gd name="T19" fmla="*/ 13 h 17"/>
                  <a:gd name="T20" fmla="*/ 4 w 33"/>
                  <a:gd name="T21" fmla="*/ 14 h 17"/>
                  <a:gd name="T22" fmla="*/ 4 w 33"/>
                  <a:gd name="T23" fmla="*/ 15 h 17"/>
                  <a:gd name="T24" fmla="*/ 4 w 33"/>
                  <a:gd name="T25" fmla="*/ 15 h 17"/>
                  <a:gd name="T26" fmla="*/ 4 w 33"/>
                  <a:gd name="T27" fmla="*/ 16 h 17"/>
                  <a:gd name="T28" fmla="*/ 4 w 33"/>
                  <a:gd name="T29" fmla="*/ 16 h 17"/>
                  <a:gd name="T30" fmla="*/ 4 w 33"/>
                  <a:gd name="T31" fmla="*/ 16 h 17"/>
                  <a:gd name="T32" fmla="*/ 4 w 33"/>
                  <a:gd name="T33" fmla="*/ 15 h 17"/>
                  <a:gd name="T34" fmla="*/ 4 w 33"/>
                  <a:gd name="T35" fmla="*/ 15 h 17"/>
                  <a:gd name="T36" fmla="*/ 4 w 33"/>
                  <a:gd name="T37" fmla="*/ 14 h 17"/>
                  <a:gd name="T38" fmla="*/ 4 w 33"/>
                  <a:gd name="T39" fmla="*/ 13 h 17"/>
                  <a:gd name="T40" fmla="*/ 4 w 33"/>
                  <a:gd name="T41" fmla="*/ 12 h 17"/>
                  <a:gd name="T42" fmla="*/ 4 w 33"/>
                  <a:gd name="T43" fmla="*/ 11 h 17"/>
                  <a:gd name="T44" fmla="*/ 4 w 33"/>
                  <a:gd name="T45" fmla="*/ 10 h 17"/>
                  <a:gd name="T46" fmla="*/ 4 w 33"/>
                  <a:gd name="T47" fmla="*/ 9 h 17"/>
                  <a:gd name="T48" fmla="*/ 4 w 33"/>
                  <a:gd name="T49" fmla="*/ 7 h 17"/>
                  <a:gd name="T50" fmla="*/ 4 w 33"/>
                  <a:gd name="T51" fmla="*/ 6 h 17"/>
                  <a:gd name="T52" fmla="*/ 4 w 33"/>
                  <a:gd name="T53" fmla="*/ 4 h 17"/>
                  <a:gd name="T54" fmla="*/ 4 w 33"/>
                  <a:gd name="T55" fmla="*/ 2 h 17"/>
                  <a:gd name="T56" fmla="*/ 4 w 33"/>
                  <a:gd name="T57" fmla="*/ 0 h 17"/>
                  <a:gd name="T58" fmla="*/ 0 w 33"/>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17">
                    <a:moveTo>
                      <a:pt x="0" y="0"/>
                    </a:moveTo>
                    <a:lnTo>
                      <a:pt x="0" y="2"/>
                    </a:lnTo>
                    <a:lnTo>
                      <a:pt x="0" y="4"/>
                    </a:lnTo>
                    <a:lnTo>
                      <a:pt x="1" y="6"/>
                    </a:lnTo>
                    <a:lnTo>
                      <a:pt x="1" y="7"/>
                    </a:lnTo>
                    <a:lnTo>
                      <a:pt x="2" y="9"/>
                    </a:lnTo>
                    <a:lnTo>
                      <a:pt x="3" y="10"/>
                    </a:lnTo>
                    <a:lnTo>
                      <a:pt x="4" y="11"/>
                    </a:lnTo>
                    <a:lnTo>
                      <a:pt x="5" y="12"/>
                    </a:lnTo>
                    <a:lnTo>
                      <a:pt x="6" y="13"/>
                    </a:lnTo>
                    <a:lnTo>
                      <a:pt x="7" y="14"/>
                    </a:lnTo>
                    <a:lnTo>
                      <a:pt x="9" y="15"/>
                    </a:lnTo>
                    <a:lnTo>
                      <a:pt x="10" y="15"/>
                    </a:lnTo>
                    <a:lnTo>
                      <a:pt x="13" y="16"/>
                    </a:lnTo>
                    <a:lnTo>
                      <a:pt x="16" y="16"/>
                    </a:lnTo>
                    <a:lnTo>
                      <a:pt x="19" y="16"/>
                    </a:lnTo>
                    <a:lnTo>
                      <a:pt x="22" y="15"/>
                    </a:lnTo>
                    <a:lnTo>
                      <a:pt x="23" y="15"/>
                    </a:lnTo>
                    <a:lnTo>
                      <a:pt x="25" y="14"/>
                    </a:lnTo>
                    <a:lnTo>
                      <a:pt x="26" y="13"/>
                    </a:lnTo>
                    <a:lnTo>
                      <a:pt x="27" y="12"/>
                    </a:lnTo>
                    <a:lnTo>
                      <a:pt x="28" y="11"/>
                    </a:lnTo>
                    <a:lnTo>
                      <a:pt x="29" y="10"/>
                    </a:lnTo>
                    <a:lnTo>
                      <a:pt x="30" y="9"/>
                    </a:lnTo>
                    <a:lnTo>
                      <a:pt x="31" y="7"/>
                    </a:lnTo>
                    <a:lnTo>
                      <a:pt x="31" y="6"/>
                    </a:lnTo>
                    <a:lnTo>
                      <a:pt x="31"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7" name="Freeform 108"/>
              <p:cNvSpPr>
                <a:spLocks/>
              </p:cNvSpPr>
              <p:nvPr/>
            </p:nvSpPr>
            <p:spPr bwMode="auto">
              <a:xfrm>
                <a:off x="3708" y="2296"/>
                <a:ext cx="143" cy="54"/>
              </a:xfrm>
              <a:custGeom>
                <a:avLst/>
                <a:gdLst>
                  <a:gd name="T0" fmla="*/ 9 w 161"/>
                  <a:gd name="T1" fmla="*/ 32 h 54"/>
                  <a:gd name="T2" fmla="*/ 4 w 161"/>
                  <a:gd name="T3" fmla="*/ 0 h 54"/>
                  <a:gd name="T4" fmla="*/ 0 w 161"/>
                  <a:gd name="T5" fmla="*/ 0 h 54"/>
                  <a:gd name="T6" fmla="*/ 11 w 161"/>
                  <a:gd name="T7" fmla="*/ 53 h 54"/>
                  <a:gd name="T8" fmla="*/ 9 w 161"/>
                  <a:gd name="T9" fmla="*/ 32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 h="54">
                    <a:moveTo>
                      <a:pt x="139" y="32"/>
                    </a:moveTo>
                    <a:lnTo>
                      <a:pt x="42" y="0"/>
                    </a:lnTo>
                    <a:lnTo>
                      <a:pt x="0" y="0"/>
                    </a:lnTo>
                    <a:lnTo>
                      <a:pt x="160" y="53"/>
                    </a:lnTo>
                    <a:lnTo>
                      <a:pt x="139" y="3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8" name="Freeform 109"/>
              <p:cNvSpPr>
                <a:spLocks/>
              </p:cNvSpPr>
              <p:nvPr/>
            </p:nvSpPr>
            <p:spPr bwMode="auto">
              <a:xfrm>
                <a:off x="3665" y="2321"/>
                <a:ext cx="213" cy="91"/>
              </a:xfrm>
              <a:custGeom>
                <a:avLst/>
                <a:gdLst>
                  <a:gd name="T0" fmla="*/ 16 w 240"/>
                  <a:gd name="T1" fmla="*/ 76 h 91"/>
                  <a:gd name="T2" fmla="*/ 4 w 240"/>
                  <a:gd name="T3" fmla="*/ 0 h 91"/>
                  <a:gd name="T4" fmla="*/ 0 w 240"/>
                  <a:gd name="T5" fmla="*/ 11 h 91"/>
                  <a:gd name="T6" fmla="*/ 16 w 240"/>
                  <a:gd name="T7" fmla="*/ 90 h 91"/>
                  <a:gd name="T8" fmla="*/ 16 w 240"/>
                  <a:gd name="T9" fmla="*/ 76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91">
                    <a:moveTo>
                      <a:pt x="239" y="76"/>
                    </a:moveTo>
                    <a:lnTo>
                      <a:pt x="10" y="0"/>
                    </a:lnTo>
                    <a:lnTo>
                      <a:pt x="0" y="11"/>
                    </a:lnTo>
                    <a:lnTo>
                      <a:pt x="239" y="90"/>
                    </a:lnTo>
                    <a:lnTo>
                      <a:pt x="239" y="7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09" name="Freeform 110"/>
              <p:cNvSpPr>
                <a:spLocks/>
              </p:cNvSpPr>
              <p:nvPr/>
            </p:nvSpPr>
            <p:spPr bwMode="auto">
              <a:xfrm>
                <a:off x="3630" y="2360"/>
                <a:ext cx="248" cy="105"/>
              </a:xfrm>
              <a:custGeom>
                <a:avLst/>
                <a:gdLst>
                  <a:gd name="T0" fmla="*/ 18 w 279"/>
                  <a:gd name="T1" fmla="*/ 90 h 105"/>
                  <a:gd name="T2" fmla="*/ 4 w 279"/>
                  <a:gd name="T3" fmla="*/ 0 h 105"/>
                  <a:gd name="T4" fmla="*/ 0 w 279"/>
                  <a:gd name="T5" fmla="*/ 11 h 105"/>
                  <a:gd name="T6" fmla="*/ 18 w 279"/>
                  <a:gd name="T7" fmla="*/ 104 h 105"/>
                  <a:gd name="T8" fmla="*/ 18 w 279"/>
                  <a:gd name="T9" fmla="*/ 90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 h="105">
                    <a:moveTo>
                      <a:pt x="278" y="90"/>
                    </a:moveTo>
                    <a:lnTo>
                      <a:pt x="10" y="0"/>
                    </a:lnTo>
                    <a:lnTo>
                      <a:pt x="0" y="11"/>
                    </a:lnTo>
                    <a:lnTo>
                      <a:pt x="278" y="104"/>
                    </a:lnTo>
                    <a:lnTo>
                      <a:pt x="278" y="90"/>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0" name="Freeform 111"/>
              <p:cNvSpPr>
                <a:spLocks/>
              </p:cNvSpPr>
              <p:nvPr/>
            </p:nvSpPr>
            <p:spPr bwMode="auto">
              <a:xfrm>
                <a:off x="3622" y="2406"/>
                <a:ext cx="256" cy="111"/>
              </a:xfrm>
              <a:custGeom>
                <a:avLst/>
                <a:gdLst>
                  <a:gd name="T0" fmla="*/ 20 w 288"/>
                  <a:gd name="T1" fmla="*/ 96 h 111"/>
                  <a:gd name="T2" fmla="*/ 0 w 288"/>
                  <a:gd name="T3" fmla="*/ 0 h 111"/>
                  <a:gd name="T4" fmla="*/ 0 w 288"/>
                  <a:gd name="T5" fmla="*/ 14 h 111"/>
                  <a:gd name="T6" fmla="*/ 20 w 288"/>
                  <a:gd name="T7" fmla="*/ 110 h 111"/>
                  <a:gd name="T8" fmla="*/ 20 w 288"/>
                  <a:gd name="T9" fmla="*/ 9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1">
                    <a:moveTo>
                      <a:pt x="287" y="96"/>
                    </a:moveTo>
                    <a:lnTo>
                      <a:pt x="0" y="0"/>
                    </a:lnTo>
                    <a:lnTo>
                      <a:pt x="0" y="14"/>
                    </a:lnTo>
                    <a:lnTo>
                      <a:pt x="287" y="110"/>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1" name="Freeform 112"/>
              <p:cNvSpPr>
                <a:spLocks/>
              </p:cNvSpPr>
              <p:nvPr/>
            </p:nvSpPr>
            <p:spPr bwMode="auto">
              <a:xfrm>
                <a:off x="3622" y="2458"/>
                <a:ext cx="256" cy="109"/>
              </a:xfrm>
              <a:custGeom>
                <a:avLst/>
                <a:gdLst>
                  <a:gd name="T0" fmla="*/ 20 w 288"/>
                  <a:gd name="T1" fmla="*/ 96 h 109"/>
                  <a:gd name="T2" fmla="*/ 0 w 288"/>
                  <a:gd name="T3" fmla="*/ 0 h 109"/>
                  <a:gd name="T4" fmla="*/ 0 w 288"/>
                  <a:gd name="T5" fmla="*/ 14 h 109"/>
                  <a:gd name="T6" fmla="*/ 18 w 288"/>
                  <a:gd name="T7" fmla="*/ 108 h 109"/>
                  <a:gd name="T8" fmla="*/ 20 w 288"/>
                  <a:gd name="T9" fmla="*/ 102 h 109"/>
                  <a:gd name="T10" fmla="*/ 20 w 288"/>
                  <a:gd name="T11" fmla="*/ 96 h 1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109">
                    <a:moveTo>
                      <a:pt x="287" y="96"/>
                    </a:moveTo>
                    <a:lnTo>
                      <a:pt x="0" y="0"/>
                    </a:lnTo>
                    <a:lnTo>
                      <a:pt x="0" y="14"/>
                    </a:lnTo>
                    <a:lnTo>
                      <a:pt x="281" y="108"/>
                    </a:lnTo>
                    <a:lnTo>
                      <a:pt x="287" y="102"/>
                    </a:lnTo>
                    <a:lnTo>
                      <a:pt x="287"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2" name="Freeform 113"/>
              <p:cNvSpPr>
                <a:spLocks/>
              </p:cNvSpPr>
              <p:nvPr/>
            </p:nvSpPr>
            <p:spPr bwMode="auto">
              <a:xfrm>
                <a:off x="3622" y="2511"/>
                <a:ext cx="225" cy="96"/>
              </a:xfrm>
              <a:custGeom>
                <a:avLst/>
                <a:gdLst>
                  <a:gd name="T0" fmla="*/ 17 w 253"/>
                  <a:gd name="T1" fmla="*/ 84 h 96"/>
                  <a:gd name="T2" fmla="*/ 0 w 253"/>
                  <a:gd name="T3" fmla="*/ 0 h 96"/>
                  <a:gd name="T4" fmla="*/ 0 w 253"/>
                  <a:gd name="T5" fmla="*/ 14 h 96"/>
                  <a:gd name="T6" fmla="*/ 16 w 253"/>
                  <a:gd name="T7" fmla="*/ 95 h 96"/>
                  <a:gd name="T8" fmla="*/ 17 w 253"/>
                  <a:gd name="T9" fmla="*/ 84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96">
                    <a:moveTo>
                      <a:pt x="252" y="84"/>
                    </a:moveTo>
                    <a:lnTo>
                      <a:pt x="0" y="0"/>
                    </a:lnTo>
                    <a:lnTo>
                      <a:pt x="0" y="14"/>
                    </a:lnTo>
                    <a:lnTo>
                      <a:pt x="242" y="95"/>
                    </a:lnTo>
                    <a:lnTo>
                      <a:pt x="252" y="84"/>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3" name="Freeform 114"/>
              <p:cNvSpPr>
                <a:spLocks/>
              </p:cNvSpPr>
              <p:nvPr/>
            </p:nvSpPr>
            <p:spPr bwMode="auto">
              <a:xfrm>
                <a:off x="3626" y="2564"/>
                <a:ext cx="186" cy="82"/>
              </a:xfrm>
              <a:custGeom>
                <a:avLst/>
                <a:gdLst>
                  <a:gd name="T0" fmla="*/ 13 w 210"/>
                  <a:gd name="T1" fmla="*/ 70 h 82"/>
                  <a:gd name="T2" fmla="*/ 0 w 210"/>
                  <a:gd name="T3" fmla="*/ 0 h 82"/>
                  <a:gd name="T4" fmla="*/ 4 w 210"/>
                  <a:gd name="T5" fmla="*/ 21 h 82"/>
                  <a:gd name="T6" fmla="*/ 12 w 210"/>
                  <a:gd name="T7" fmla="*/ 80 h 82"/>
                  <a:gd name="T8" fmla="*/ 12 w 210"/>
                  <a:gd name="T9" fmla="*/ 80 h 82"/>
                  <a:gd name="T10" fmla="*/ 12 w 210"/>
                  <a:gd name="T11" fmla="*/ 81 h 82"/>
                  <a:gd name="T12" fmla="*/ 12 w 210"/>
                  <a:gd name="T13" fmla="*/ 80 h 82"/>
                  <a:gd name="T14" fmla="*/ 12 w 210"/>
                  <a:gd name="T15" fmla="*/ 80 h 82"/>
                  <a:gd name="T16" fmla="*/ 13 w 210"/>
                  <a:gd name="T17" fmla="*/ 7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0" h="82">
                    <a:moveTo>
                      <a:pt x="209" y="70"/>
                    </a:moveTo>
                    <a:lnTo>
                      <a:pt x="0" y="0"/>
                    </a:lnTo>
                    <a:lnTo>
                      <a:pt x="21" y="21"/>
                    </a:lnTo>
                    <a:lnTo>
                      <a:pt x="198" y="80"/>
                    </a:lnTo>
                    <a:lnTo>
                      <a:pt x="199" y="80"/>
                    </a:lnTo>
                    <a:lnTo>
                      <a:pt x="199" y="81"/>
                    </a:lnTo>
                    <a:lnTo>
                      <a:pt x="198" y="80"/>
                    </a:lnTo>
                    <a:lnTo>
                      <a:pt x="199" y="80"/>
                    </a:lnTo>
                    <a:lnTo>
                      <a:pt x="209" y="70"/>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4" name="Freeform 115"/>
              <p:cNvSpPr>
                <a:spLocks/>
              </p:cNvSpPr>
              <p:nvPr/>
            </p:nvSpPr>
            <p:spPr bwMode="auto">
              <a:xfrm>
                <a:off x="3688" y="2643"/>
                <a:ext cx="185" cy="81"/>
              </a:xfrm>
              <a:custGeom>
                <a:avLst/>
                <a:gdLst>
                  <a:gd name="T0" fmla="*/ 12 w 208"/>
                  <a:gd name="T1" fmla="*/ 59 h 81"/>
                  <a:gd name="T2" fmla="*/ 4 w 208"/>
                  <a:gd name="T3" fmla="*/ 1 h 81"/>
                  <a:gd name="T4" fmla="*/ 4 w 208"/>
                  <a:gd name="T5" fmla="*/ 1 h 81"/>
                  <a:gd name="T6" fmla="*/ 0 w 208"/>
                  <a:gd name="T7" fmla="*/ 11 h 81"/>
                  <a:gd name="T8" fmla="*/ 14 w 208"/>
                  <a:gd name="T9" fmla="*/ 80 h 81"/>
                  <a:gd name="T10" fmla="*/ 12 w 208"/>
                  <a:gd name="T11" fmla="*/ 59 h 81"/>
                  <a:gd name="T12" fmla="*/ 4 w 208"/>
                  <a:gd name="T13" fmla="*/ 1 h 81"/>
                  <a:gd name="T14" fmla="*/ 4 w 208"/>
                  <a:gd name="T15" fmla="*/ 0 h 81"/>
                  <a:gd name="T16" fmla="*/ 4 w 208"/>
                  <a:gd name="T17" fmla="*/ 1 h 81"/>
                  <a:gd name="T18" fmla="*/ 4 w 208"/>
                  <a:gd name="T19" fmla="*/ 1 h 81"/>
                  <a:gd name="T20" fmla="*/ 12 w 208"/>
                  <a:gd name="T21" fmla="*/ 59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8" h="81">
                    <a:moveTo>
                      <a:pt x="186" y="59"/>
                    </a:moveTo>
                    <a:lnTo>
                      <a:pt x="13" y="1"/>
                    </a:lnTo>
                    <a:lnTo>
                      <a:pt x="10" y="1"/>
                    </a:lnTo>
                    <a:lnTo>
                      <a:pt x="0" y="11"/>
                    </a:lnTo>
                    <a:lnTo>
                      <a:pt x="207" y="80"/>
                    </a:lnTo>
                    <a:lnTo>
                      <a:pt x="186" y="59"/>
                    </a:lnTo>
                    <a:lnTo>
                      <a:pt x="13" y="1"/>
                    </a:lnTo>
                    <a:lnTo>
                      <a:pt x="8" y="0"/>
                    </a:lnTo>
                    <a:lnTo>
                      <a:pt x="10" y="1"/>
                    </a:lnTo>
                    <a:lnTo>
                      <a:pt x="13" y="1"/>
                    </a:lnTo>
                    <a:lnTo>
                      <a:pt x="186" y="59"/>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5" name="Freeform 116"/>
              <p:cNvSpPr>
                <a:spLocks/>
              </p:cNvSpPr>
              <p:nvPr/>
            </p:nvSpPr>
            <p:spPr bwMode="auto">
              <a:xfrm>
                <a:off x="3653" y="2683"/>
                <a:ext cx="225" cy="95"/>
              </a:xfrm>
              <a:custGeom>
                <a:avLst/>
                <a:gdLst>
                  <a:gd name="T0" fmla="*/ 17 w 253"/>
                  <a:gd name="T1" fmla="*/ 80 h 95"/>
                  <a:gd name="T2" fmla="*/ 4 w 253"/>
                  <a:gd name="T3" fmla="*/ 0 h 95"/>
                  <a:gd name="T4" fmla="*/ 0 w 253"/>
                  <a:gd name="T5" fmla="*/ 10 h 95"/>
                  <a:gd name="T6" fmla="*/ 17 w 253"/>
                  <a:gd name="T7" fmla="*/ 94 h 95"/>
                  <a:gd name="T8" fmla="*/ 17 w 253"/>
                  <a:gd name="T9" fmla="*/ 8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95">
                    <a:moveTo>
                      <a:pt x="252" y="80"/>
                    </a:moveTo>
                    <a:lnTo>
                      <a:pt x="10" y="0"/>
                    </a:lnTo>
                    <a:lnTo>
                      <a:pt x="0" y="10"/>
                    </a:lnTo>
                    <a:lnTo>
                      <a:pt x="252" y="94"/>
                    </a:lnTo>
                    <a:lnTo>
                      <a:pt x="252" y="80"/>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6" name="Freeform 117"/>
              <p:cNvSpPr>
                <a:spLocks/>
              </p:cNvSpPr>
              <p:nvPr/>
            </p:nvSpPr>
            <p:spPr bwMode="auto">
              <a:xfrm>
                <a:off x="3622" y="2722"/>
                <a:ext cx="256" cy="108"/>
              </a:xfrm>
              <a:custGeom>
                <a:avLst/>
                <a:gdLst>
                  <a:gd name="T0" fmla="*/ 20 w 288"/>
                  <a:gd name="T1" fmla="*/ 93 h 108"/>
                  <a:gd name="T2" fmla="*/ 4 w 288"/>
                  <a:gd name="T3" fmla="*/ 0 h 108"/>
                  <a:gd name="T4" fmla="*/ 0 w 288"/>
                  <a:gd name="T5" fmla="*/ 6 h 108"/>
                  <a:gd name="T6" fmla="*/ 0 w 288"/>
                  <a:gd name="T7" fmla="*/ 12 h 108"/>
                  <a:gd name="T8" fmla="*/ 20 w 288"/>
                  <a:gd name="T9" fmla="*/ 107 h 108"/>
                  <a:gd name="T10" fmla="*/ 20 w 288"/>
                  <a:gd name="T11" fmla="*/ 93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108">
                    <a:moveTo>
                      <a:pt x="287" y="93"/>
                    </a:moveTo>
                    <a:lnTo>
                      <a:pt x="6" y="0"/>
                    </a:lnTo>
                    <a:lnTo>
                      <a:pt x="0" y="6"/>
                    </a:lnTo>
                    <a:lnTo>
                      <a:pt x="0" y="12"/>
                    </a:lnTo>
                    <a:lnTo>
                      <a:pt x="287" y="107"/>
                    </a:lnTo>
                    <a:lnTo>
                      <a:pt x="287" y="93"/>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7" name="Freeform 118"/>
              <p:cNvSpPr>
                <a:spLocks/>
              </p:cNvSpPr>
              <p:nvPr/>
            </p:nvSpPr>
            <p:spPr bwMode="auto">
              <a:xfrm>
                <a:off x="3622" y="2772"/>
                <a:ext cx="256" cy="110"/>
              </a:xfrm>
              <a:custGeom>
                <a:avLst/>
                <a:gdLst>
                  <a:gd name="T0" fmla="*/ 20 w 288"/>
                  <a:gd name="T1" fmla="*/ 95 h 110"/>
                  <a:gd name="T2" fmla="*/ 0 w 288"/>
                  <a:gd name="T3" fmla="*/ 0 h 110"/>
                  <a:gd name="T4" fmla="*/ 0 w 288"/>
                  <a:gd name="T5" fmla="*/ 14 h 110"/>
                  <a:gd name="T6" fmla="*/ 20 w 288"/>
                  <a:gd name="T7" fmla="*/ 109 h 110"/>
                  <a:gd name="T8" fmla="*/ 20 w 288"/>
                  <a:gd name="T9" fmla="*/ 9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8" h="110">
                    <a:moveTo>
                      <a:pt x="287" y="95"/>
                    </a:moveTo>
                    <a:lnTo>
                      <a:pt x="0" y="0"/>
                    </a:lnTo>
                    <a:lnTo>
                      <a:pt x="0" y="14"/>
                    </a:lnTo>
                    <a:lnTo>
                      <a:pt x="287" y="109"/>
                    </a:lnTo>
                    <a:lnTo>
                      <a:pt x="287"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8" name="Freeform 119"/>
              <p:cNvSpPr>
                <a:spLocks/>
              </p:cNvSpPr>
              <p:nvPr/>
            </p:nvSpPr>
            <p:spPr bwMode="auto">
              <a:xfrm>
                <a:off x="3862" y="2909"/>
                <a:ext cx="30" cy="17"/>
              </a:xfrm>
              <a:custGeom>
                <a:avLst/>
                <a:gdLst>
                  <a:gd name="T0" fmla="*/ 0 w 34"/>
                  <a:gd name="T1" fmla="*/ 0 h 17"/>
                  <a:gd name="T2" fmla="*/ 1 w 34"/>
                  <a:gd name="T3" fmla="*/ 2 h 17"/>
                  <a:gd name="T4" fmla="*/ 1 w 34"/>
                  <a:gd name="T5" fmla="*/ 4 h 17"/>
                  <a:gd name="T6" fmla="*/ 1 w 34"/>
                  <a:gd name="T7" fmla="*/ 6 h 17"/>
                  <a:gd name="T8" fmla="*/ 2 w 34"/>
                  <a:gd name="T9" fmla="*/ 7 h 17"/>
                  <a:gd name="T10" fmla="*/ 3 w 34"/>
                  <a:gd name="T11" fmla="*/ 9 h 17"/>
                  <a:gd name="T12" fmla="*/ 3 w 34"/>
                  <a:gd name="T13" fmla="*/ 10 h 17"/>
                  <a:gd name="T14" fmla="*/ 4 w 34"/>
                  <a:gd name="T15" fmla="*/ 11 h 17"/>
                  <a:gd name="T16" fmla="*/ 4 w 34"/>
                  <a:gd name="T17" fmla="*/ 12 h 17"/>
                  <a:gd name="T18" fmla="*/ 4 w 34"/>
                  <a:gd name="T19" fmla="*/ 13 h 17"/>
                  <a:gd name="T20" fmla="*/ 4 w 34"/>
                  <a:gd name="T21" fmla="*/ 14 h 17"/>
                  <a:gd name="T22" fmla="*/ 4 w 34"/>
                  <a:gd name="T23" fmla="*/ 15 h 17"/>
                  <a:gd name="T24" fmla="*/ 4 w 34"/>
                  <a:gd name="T25" fmla="*/ 15 h 17"/>
                  <a:gd name="T26" fmla="*/ 4 w 34"/>
                  <a:gd name="T27" fmla="*/ 16 h 17"/>
                  <a:gd name="T28" fmla="*/ 4 w 34"/>
                  <a:gd name="T29" fmla="*/ 16 h 17"/>
                  <a:gd name="T30" fmla="*/ 4 w 34"/>
                  <a:gd name="T31" fmla="*/ 16 h 17"/>
                  <a:gd name="T32" fmla="*/ 4 w 34"/>
                  <a:gd name="T33" fmla="*/ 15 h 17"/>
                  <a:gd name="T34" fmla="*/ 4 w 34"/>
                  <a:gd name="T35" fmla="*/ 15 h 17"/>
                  <a:gd name="T36" fmla="*/ 4 w 34"/>
                  <a:gd name="T37" fmla="*/ 14 h 17"/>
                  <a:gd name="T38" fmla="*/ 4 w 34"/>
                  <a:gd name="T39" fmla="*/ 13 h 17"/>
                  <a:gd name="T40" fmla="*/ 4 w 34"/>
                  <a:gd name="T41" fmla="*/ 12 h 17"/>
                  <a:gd name="T42" fmla="*/ 4 w 34"/>
                  <a:gd name="T43" fmla="*/ 11 h 17"/>
                  <a:gd name="T44" fmla="*/ 4 w 34"/>
                  <a:gd name="T45" fmla="*/ 10 h 17"/>
                  <a:gd name="T46" fmla="*/ 4 w 34"/>
                  <a:gd name="T47" fmla="*/ 9 h 17"/>
                  <a:gd name="T48" fmla="*/ 4 w 34"/>
                  <a:gd name="T49" fmla="*/ 7 h 17"/>
                  <a:gd name="T50" fmla="*/ 4 w 34"/>
                  <a:gd name="T51" fmla="*/ 6 h 17"/>
                  <a:gd name="T52" fmla="*/ 4 w 34"/>
                  <a:gd name="T53" fmla="*/ 4 h 17"/>
                  <a:gd name="T54" fmla="*/ 4 w 34"/>
                  <a:gd name="T55" fmla="*/ 2 h 17"/>
                  <a:gd name="T56" fmla="*/ 4 w 34"/>
                  <a:gd name="T57" fmla="*/ 0 h 17"/>
                  <a:gd name="T58" fmla="*/ 0 w 34"/>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17">
                    <a:moveTo>
                      <a:pt x="0" y="0"/>
                    </a:moveTo>
                    <a:lnTo>
                      <a:pt x="1" y="2"/>
                    </a:lnTo>
                    <a:lnTo>
                      <a:pt x="1" y="4"/>
                    </a:lnTo>
                    <a:lnTo>
                      <a:pt x="1" y="6"/>
                    </a:lnTo>
                    <a:lnTo>
                      <a:pt x="2" y="7"/>
                    </a:lnTo>
                    <a:lnTo>
                      <a:pt x="3" y="9"/>
                    </a:lnTo>
                    <a:lnTo>
                      <a:pt x="3" y="10"/>
                    </a:lnTo>
                    <a:lnTo>
                      <a:pt x="5" y="11"/>
                    </a:lnTo>
                    <a:lnTo>
                      <a:pt x="5" y="12"/>
                    </a:lnTo>
                    <a:lnTo>
                      <a:pt x="7" y="13"/>
                    </a:lnTo>
                    <a:lnTo>
                      <a:pt x="8" y="14"/>
                    </a:lnTo>
                    <a:lnTo>
                      <a:pt x="9" y="15"/>
                    </a:lnTo>
                    <a:lnTo>
                      <a:pt x="11" y="15"/>
                    </a:lnTo>
                    <a:lnTo>
                      <a:pt x="14" y="16"/>
                    </a:lnTo>
                    <a:lnTo>
                      <a:pt x="17" y="16"/>
                    </a:lnTo>
                    <a:lnTo>
                      <a:pt x="19" y="16"/>
                    </a:lnTo>
                    <a:lnTo>
                      <a:pt x="22" y="15"/>
                    </a:lnTo>
                    <a:lnTo>
                      <a:pt x="24" y="15"/>
                    </a:lnTo>
                    <a:lnTo>
                      <a:pt x="25" y="14"/>
                    </a:lnTo>
                    <a:lnTo>
                      <a:pt x="26" y="13"/>
                    </a:lnTo>
                    <a:lnTo>
                      <a:pt x="28" y="12"/>
                    </a:lnTo>
                    <a:lnTo>
                      <a:pt x="29" y="11"/>
                    </a:lnTo>
                    <a:lnTo>
                      <a:pt x="30" y="10"/>
                    </a:lnTo>
                    <a:lnTo>
                      <a:pt x="30" y="9"/>
                    </a:lnTo>
                    <a:lnTo>
                      <a:pt x="31" y="7"/>
                    </a:lnTo>
                    <a:lnTo>
                      <a:pt x="32" y="6"/>
                    </a:lnTo>
                    <a:lnTo>
                      <a:pt x="32" y="4"/>
                    </a:lnTo>
                    <a:lnTo>
                      <a:pt x="32" y="2"/>
                    </a:lnTo>
                    <a:lnTo>
                      <a:pt x="33"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19" name="Freeform 120"/>
              <p:cNvSpPr>
                <a:spLocks/>
              </p:cNvSpPr>
              <p:nvPr/>
            </p:nvSpPr>
            <p:spPr bwMode="auto">
              <a:xfrm>
                <a:off x="3862" y="2712"/>
                <a:ext cx="30" cy="198"/>
              </a:xfrm>
              <a:custGeom>
                <a:avLst/>
                <a:gdLst>
                  <a:gd name="T0" fmla="*/ 4 w 34"/>
                  <a:gd name="T1" fmla="*/ 5 h 198"/>
                  <a:gd name="T2" fmla="*/ 0 w 34"/>
                  <a:gd name="T3" fmla="*/ 16 h 198"/>
                  <a:gd name="T4" fmla="*/ 0 w 34"/>
                  <a:gd name="T5" fmla="*/ 197 h 198"/>
                  <a:gd name="T6" fmla="*/ 4 w 34"/>
                  <a:gd name="T7" fmla="*/ 197 h 198"/>
                  <a:gd name="T8" fmla="*/ 4 w 34"/>
                  <a:gd name="T9" fmla="*/ 16 h 198"/>
                  <a:gd name="T10" fmla="*/ 4 w 34"/>
                  <a:gd name="T11" fmla="*/ 5 h 198"/>
                  <a:gd name="T12" fmla="*/ 4 w 34"/>
                  <a:gd name="T13" fmla="*/ 16 h 198"/>
                  <a:gd name="T14" fmla="*/ 4 w 34"/>
                  <a:gd name="T15" fmla="*/ 14 h 198"/>
                  <a:gd name="T16" fmla="*/ 4 w 34"/>
                  <a:gd name="T17" fmla="*/ 12 h 198"/>
                  <a:gd name="T18" fmla="*/ 4 w 34"/>
                  <a:gd name="T19" fmla="*/ 11 h 198"/>
                  <a:gd name="T20" fmla="*/ 4 w 34"/>
                  <a:gd name="T21" fmla="*/ 9 h 198"/>
                  <a:gd name="T22" fmla="*/ 4 w 34"/>
                  <a:gd name="T23" fmla="*/ 8 h 198"/>
                  <a:gd name="T24" fmla="*/ 4 w 34"/>
                  <a:gd name="T25" fmla="*/ 6 h 198"/>
                  <a:gd name="T26" fmla="*/ 4 w 34"/>
                  <a:gd name="T27" fmla="*/ 5 h 198"/>
                  <a:gd name="T28" fmla="*/ 4 w 34"/>
                  <a:gd name="T29" fmla="*/ 4 h 198"/>
                  <a:gd name="T30" fmla="*/ 4 w 34"/>
                  <a:gd name="T31" fmla="*/ 3 h 198"/>
                  <a:gd name="T32" fmla="*/ 4 w 34"/>
                  <a:gd name="T33" fmla="*/ 3 h 198"/>
                  <a:gd name="T34" fmla="*/ 4 w 34"/>
                  <a:gd name="T35" fmla="*/ 2 h 198"/>
                  <a:gd name="T36" fmla="*/ 4 w 34"/>
                  <a:gd name="T37" fmla="*/ 1 h 198"/>
                  <a:gd name="T38" fmla="*/ 4 w 34"/>
                  <a:gd name="T39" fmla="*/ 1 h 198"/>
                  <a:gd name="T40" fmla="*/ 4 w 34"/>
                  <a:gd name="T41" fmla="*/ 0 h 198"/>
                  <a:gd name="T42" fmla="*/ 4 w 34"/>
                  <a:gd name="T43" fmla="*/ 1 h 198"/>
                  <a:gd name="T44" fmla="*/ 4 w 34"/>
                  <a:gd name="T45" fmla="*/ 1 h 198"/>
                  <a:gd name="T46" fmla="*/ 4 w 34"/>
                  <a:gd name="T47" fmla="*/ 2 h 198"/>
                  <a:gd name="T48" fmla="*/ 4 w 34"/>
                  <a:gd name="T49" fmla="*/ 3 h 198"/>
                  <a:gd name="T50" fmla="*/ 4 w 34"/>
                  <a:gd name="T51" fmla="*/ 3 h 198"/>
                  <a:gd name="T52" fmla="*/ 4 w 34"/>
                  <a:gd name="T53" fmla="*/ 4 h 198"/>
                  <a:gd name="T54" fmla="*/ 4 w 34"/>
                  <a:gd name="T55" fmla="*/ 5 h 198"/>
                  <a:gd name="T56" fmla="*/ 3 w 34"/>
                  <a:gd name="T57" fmla="*/ 6 h 198"/>
                  <a:gd name="T58" fmla="*/ 3 w 34"/>
                  <a:gd name="T59" fmla="*/ 8 h 198"/>
                  <a:gd name="T60" fmla="*/ 2 w 34"/>
                  <a:gd name="T61" fmla="*/ 9 h 198"/>
                  <a:gd name="T62" fmla="*/ 1 w 34"/>
                  <a:gd name="T63" fmla="*/ 11 h 198"/>
                  <a:gd name="T64" fmla="*/ 1 w 34"/>
                  <a:gd name="T65" fmla="*/ 12 h 198"/>
                  <a:gd name="T66" fmla="*/ 1 w 34"/>
                  <a:gd name="T67" fmla="*/ 14 h 198"/>
                  <a:gd name="T68" fmla="*/ 0 w 34"/>
                  <a:gd name="T69" fmla="*/ 16 h 198"/>
                  <a:gd name="T70" fmla="*/ 4 w 34"/>
                  <a:gd name="T71" fmla="*/ 5 h 1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 h="198">
                    <a:moveTo>
                      <a:pt x="28" y="5"/>
                    </a:moveTo>
                    <a:lnTo>
                      <a:pt x="0" y="16"/>
                    </a:lnTo>
                    <a:lnTo>
                      <a:pt x="0" y="197"/>
                    </a:lnTo>
                    <a:lnTo>
                      <a:pt x="33" y="197"/>
                    </a:lnTo>
                    <a:lnTo>
                      <a:pt x="33" y="16"/>
                    </a:lnTo>
                    <a:lnTo>
                      <a:pt x="28" y="5"/>
                    </a:lnTo>
                    <a:lnTo>
                      <a:pt x="33" y="16"/>
                    </a:lnTo>
                    <a:lnTo>
                      <a:pt x="32" y="14"/>
                    </a:lnTo>
                    <a:lnTo>
                      <a:pt x="32" y="12"/>
                    </a:lnTo>
                    <a:lnTo>
                      <a:pt x="32" y="11"/>
                    </a:lnTo>
                    <a:lnTo>
                      <a:pt x="31" y="9"/>
                    </a:lnTo>
                    <a:lnTo>
                      <a:pt x="30" y="8"/>
                    </a:lnTo>
                    <a:lnTo>
                      <a:pt x="30" y="6"/>
                    </a:lnTo>
                    <a:lnTo>
                      <a:pt x="29" y="5"/>
                    </a:lnTo>
                    <a:lnTo>
                      <a:pt x="28" y="4"/>
                    </a:lnTo>
                    <a:lnTo>
                      <a:pt x="26" y="3"/>
                    </a:lnTo>
                    <a:lnTo>
                      <a:pt x="25" y="3"/>
                    </a:lnTo>
                    <a:lnTo>
                      <a:pt x="24" y="2"/>
                    </a:lnTo>
                    <a:lnTo>
                      <a:pt x="22" y="1"/>
                    </a:lnTo>
                    <a:lnTo>
                      <a:pt x="19" y="1"/>
                    </a:lnTo>
                    <a:lnTo>
                      <a:pt x="17" y="0"/>
                    </a:lnTo>
                    <a:lnTo>
                      <a:pt x="14" y="1"/>
                    </a:lnTo>
                    <a:lnTo>
                      <a:pt x="11" y="1"/>
                    </a:lnTo>
                    <a:lnTo>
                      <a:pt x="9" y="2"/>
                    </a:lnTo>
                    <a:lnTo>
                      <a:pt x="8" y="3"/>
                    </a:lnTo>
                    <a:lnTo>
                      <a:pt x="7" y="3"/>
                    </a:lnTo>
                    <a:lnTo>
                      <a:pt x="5" y="4"/>
                    </a:lnTo>
                    <a:lnTo>
                      <a:pt x="5" y="5"/>
                    </a:lnTo>
                    <a:lnTo>
                      <a:pt x="3" y="6"/>
                    </a:lnTo>
                    <a:lnTo>
                      <a:pt x="3" y="8"/>
                    </a:lnTo>
                    <a:lnTo>
                      <a:pt x="2" y="9"/>
                    </a:lnTo>
                    <a:lnTo>
                      <a:pt x="1" y="11"/>
                    </a:lnTo>
                    <a:lnTo>
                      <a:pt x="1" y="12"/>
                    </a:lnTo>
                    <a:lnTo>
                      <a:pt x="1" y="14"/>
                    </a:lnTo>
                    <a:lnTo>
                      <a:pt x="0" y="16"/>
                    </a:lnTo>
                    <a:lnTo>
                      <a:pt x="28"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0" name="Freeform 121"/>
              <p:cNvSpPr>
                <a:spLocks/>
              </p:cNvSpPr>
              <p:nvPr/>
            </p:nvSpPr>
            <p:spPr bwMode="auto">
              <a:xfrm>
                <a:off x="3788" y="2628"/>
                <a:ext cx="100" cy="113"/>
              </a:xfrm>
              <a:custGeom>
                <a:avLst/>
                <a:gdLst>
                  <a:gd name="T0" fmla="*/ 4 w 113"/>
                  <a:gd name="T1" fmla="*/ 0 h 113"/>
                  <a:gd name="T2" fmla="*/ 4 w 113"/>
                  <a:gd name="T3" fmla="*/ 28 h 113"/>
                  <a:gd name="T4" fmla="*/ 6 w 113"/>
                  <a:gd name="T5" fmla="*/ 112 h 113"/>
                  <a:gd name="T6" fmla="*/ 7 w 113"/>
                  <a:gd name="T7" fmla="*/ 89 h 113"/>
                  <a:gd name="T8" fmla="*/ 4 w 113"/>
                  <a:gd name="T9" fmla="*/ 5 h 113"/>
                  <a:gd name="T10" fmla="*/ 4 w 113"/>
                  <a:gd name="T11" fmla="*/ 0 h 113"/>
                  <a:gd name="T12" fmla="*/ 4 w 113"/>
                  <a:gd name="T13" fmla="*/ 5 h 113"/>
                  <a:gd name="T14" fmla="*/ 4 w 113"/>
                  <a:gd name="T15" fmla="*/ 4 h 113"/>
                  <a:gd name="T16" fmla="*/ 4 w 113"/>
                  <a:gd name="T17" fmla="*/ 3 h 113"/>
                  <a:gd name="T18" fmla="*/ 4 w 113"/>
                  <a:gd name="T19" fmla="*/ 2 h 113"/>
                  <a:gd name="T20" fmla="*/ 4 w 113"/>
                  <a:gd name="T21" fmla="*/ 1 h 113"/>
                  <a:gd name="T22" fmla="*/ 4 w 113"/>
                  <a:gd name="T23" fmla="*/ 1 h 113"/>
                  <a:gd name="T24" fmla="*/ 4 w 113"/>
                  <a:gd name="T25" fmla="*/ 0 h 113"/>
                  <a:gd name="T26" fmla="*/ 4 w 113"/>
                  <a:gd name="T27" fmla="*/ 0 h 113"/>
                  <a:gd name="T28" fmla="*/ 4 w 113"/>
                  <a:gd name="T29" fmla="*/ 0 h 113"/>
                  <a:gd name="T30" fmla="*/ 4 w 113"/>
                  <a:gd name="T31" fmla="*/ 0 h 113"/>
                  <a:gd name="T32" fmla="*/ 4 w 113"/>
                  <a:gd name="T33" fmla="*/ 1 h 113"/>
                  <a:gd name="T34" fmla="*/ 4 w 113"/>
                  <a:gd name="T35" fmla="*/ 1 h 113"/>
                  <a:gd name="T36" fmla="*/ 4 w 113"/>
                  <a:gd name="T37" fmla="*/ 1 h 113"/>
                  <a:gd name="T38" fmla="*/ 4 w 113"/>
                  <a:gd name="T39" fmla="*/ 3 h 113"/>
                  <a:gd name="T40" fmla="*/ 4 w 113"/>
                  <a:gd name="T41" fmla="*/ 5 h 113"/>
                  <a:gd name="T42" fmla="*/ 3 w 113"/>
                  <a:gd name="T43" fmla="*/ 7 h 113"/>
                  <a:gd name="T44" fmla="*/ 2 w 113"/>
                  <a:gd name="T45" fmla="*/ 10 h 113"/>
                  <a:gd name="T46" fmla="*/ 1 w 113"/>
                  <a:gd name="T47" fmla="*/ 11 h 113"/>
                  <a:gd name="T48" fmla="*/ 1 w 113"/>
                  <a:gd name="T49" fmla="*/ 13 h 113"/>
                  <a:gd name="T50" fmla="*/ 0 w 113"/>
                  <a:gd name="T51" fmla="*/ 14 h 113"/>
                  <a:gd name="T52" fmla="*/ 0 w 113"/>
                  <a:gd name="T53" fmla="*/ 16 h 113"/>
                  <a:gd name="T54" fmla="*/ 0 w 113"/>
                  <a:gd name="T55" fmla="*/ 17 h 113"/>
                  <a:gd name="T56" fmla="*/ 0 w 113"/>
                  <a:gd name="T57" fmla="*/ 19 h 113"/>
                  <a:gd name="T58" fmla="*/ 1 w 113"/>
                  <a:gd name="T59" fmla="*/ 20 h 113"/>
                  <a:gd name="T60" fmla="*/ 1 w 113"/>
                  <a:gd name="T61" fmla="*/ 22 h 113"/>
                  <a:gd name="T62" fmla="*/ 2 w 113"/>
                  <a:gd name="T63" fmla="*/ 23 h 113"/>
                  <a:gd name="T64" fmla="*/ 3 w 113"/>
                  <a:gd name="T65" fmla="*/ 25 h 113"/>
                  <a:gd name="T66" fmla="*/ 4 w 113"/>
                  <a:gd name="T67" fmla="*/ 26 h 113"/>
                  <a:gd name="T68" fmla="*/ 4 w 113"/>
                  <a:gd name="T69" fmla="*/ 28 h 113"/>
                  <a:gd name="T70" fmla="*/ 4 w 113"/>
                  <a:gd name="T71" fmla="*/ 0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17" y="0"/>
                    </a:moveTo>
                    <a:lnTo>
                      <a:pt x="5" y="28"/>
                    </a:lnTo>
                    <a:lnTo>
                      <a:pt x="89" y="112"/>
                    </a:lnTo>
                    <a:lnTo>
                      <a:pt x="112" y="89"/>
                    </a:lnTo>
                    <a:lnTo>
                      <a:pt x="28" y="5"/>
                    </a:lnTo>
                    <a:lnTo>
                      <a:pt x="17" y="0"/>
                    </a:lnTo>
                    <a:lnTo>
                      <a:pt x="28" y="5"/>
                    </a:lnTo>
                    <a:lnTo>
                      <a:pt x="27" y="4"/>
                    </a:lnTo>
                    <a:lnTo>
                      <a:pt x="25" y="3"/>
                    </a:lnTo>
                    <a:lnTo>
                      <a:pt x="24" y="2"/>
                    </a:lnTo>
                    <a:lnTo>
                      <a:pt x="22" y="1"/>
                    </a:lnTo>
                    <a:lnTo>
                      <a:pt x="21" y="1"/>
                    </a:lnTo>
                    <a:lnTo>
                      <a:pt x="19" y="0"/>
                    </a:lnTo>
                    <a:lnTo>
                      <a:pt x="18" y="0"/>
                    </a:lnTo>
                    <a:lnTo>
                      <a:pt x="16" y="0"/>
                    </a:lnTo>
                    <a:lnTo>
                      <a:pt x="15" y="0"/>
                    </a:lnTo>
                    <a:lnTo>
                      <a:pt x="13" y="1"/>
                    </a:lnTo>
                    <a:lnTo>
                      <a:pt x="11" y="1"/>
                    </a:lnTo>
                    <a:lnTo>
                      <a:pt x="10" y="1"/>
                    </a:lnTo>
                    <a:lnTo>
                      <a:pt x="8" y="3"/>
                    </a:lnTo>
                    <a:lnTo>
                      <a:pt x="5" y="5"/>
                    </a:lnTo>
                    <a:lnTo>
                      <a:pt x="3" y="7"/>
                    </a:lnTo>
                    <a:lnTo>
                      <a:pt x="2" y="10"/>
                    </a:lnTo>
                    <a:lnTo>
                      <a:pt x="1" y="11"/>
                    </a:lnTo>
                    <a:lnTo>
                      <a:pt x="1" y="13"/>
                    </a:lnTo>
                    <a:lnTo>
                      <a:pt x="0" y="14"/>
                    </a:lnTo>
                    <a:lnTo>
                      <a:pt x="0" y="16"/>
                    </a:lnTo>
                    <a:lnTo>
                      <a:pt x="0" y="17"/>
                    </a:lnTo>
                    <a:lnTo>
                      <a:pt x="0" y="19"/>
                    </a:lnTo>
                    <a:lnTo>
                      <a:pt x="1" y="20"/>
                    </a:lnTo>
                    <a:lnTo>
                      <a:pt x="1" y="22"/>
                    </a:lnTo>
                    <a:lnTo>
                      <a:pt x="2" y="23"/>
                    </a:lnTo>
                    <a:lnTo>
                      <a:pt x="3" y="25"/>
                    </a:lnTo>
                    <a:lnTo>
                      <a:pt x="4" y="26"/>
                    </a:lnTo>
                    <a:lnTo>
                      <a:pt x="5" y="28"/>
                    </a:lnTo>
                    <a:lnTo>
                      <a:pt x="1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1" name="Freeform 122"/>
              <p:cNvSpPr>
                <a:spLocks/>
              </p:cNvSpPr>
              <p:nvPr/>
            </p:nvSpPr>
            <p:spPr bwMode="auto">
              <a:xfrm>
                <a:off x="3683" y="2628"/>
                <a:ext cx="121" cy="33"/>
              </a:xfrm>
              <a:custGeom>
                <a:avLst/>
                <a:gdLst>
                  <a:gd name="T0" fmla="*/ 4 w 136"/>
                  <a:gd name="T1" fmla="*/ 5 h 33"/>
                  <a:gd name="T2" fmla="*/ 4 w 136"/>
                  <a:gd name="T3" fmla="*/ 32 h 33"/>
                  <a:gd name="T4" fmla="*/ 10 w 136"/>
                  <a:gd name="T5" fmla="*/ 32 h 33"/>
                  <a:gd name="T6" fmla="*/ 10 w 136"/>
                  <a:gd name="T7" fmla="*/ 0 h 33"/>
                  <a:gd name="T8" fmla="*/ 4 w 136"/>
                  <a:gd name="T9" fmla="*/ 0 h 33"/>
                  <a:gd name="T10" fmla="*/ 4 w 136"/>
                  <a:gd name="T11" fmla="*/ 5 h 33"/>
                  <a:gd name="T12" fmla="*/ 4 w 136"/>
                  <a:gd name="T13" fmla="*/ 0 h 33"/>
                  <a:gd name="T14" fmla="*/ 4 w 136"/>
                  <a:gd name="T15" fmla="*/ 0 h 33"/>
                  <a:gd name="T16" fmla="*/ 4 w 136"/>
                  <a:gd name="T17" fmla="*/ 1 h 33"/>
                  <a:gd name="T18" fmla="*/ 4 w 136"/>
                  <a:gd name="T19" fmla="*/ 1 h 33"/>
                  <a:gd name="T20" fmla="*/ 4 w 136"/>
                  <a:gd name="T21" fmla="*/ 2 h 33"/>
                  <a:gd name="T22" fmla="*/ 4 w 136"/>
                  <a:gd name="T23" fmla="*/ 2 h 33"/>
                  <a:gd name="T24" fmla="*/ 4 w 136"/>
                  <a:gd name="T25" fmla="*/ 3 h 33"/>
                  <a:gd name="T26" fmla="*/ 4 w 136"/>
                  <a:gd name="T27" fmla="*/ 4 h 33"/>
                  <a:gd name="T28" fmla="*/ 4 w 136"/>
                  <a:gd name="T29" fmla="*/ 5 h 33"/>
                  <a:gd name="T30" fmla="*/ 3 w 136"/>
                  <a:gd name="T31" fmla="*/ 6 h 33"/>
                  <a:gd name="T32" fmla="*/ 2 w 136"/>
                  <a:gd name="T33" fmla="*/ 8 h 33"/>
                  <a:gd name="T34" fmla="*/ 1 w 136"/>
                  <a:gd name="T35" fmla="*/ 9 h 33"/>
                  <a:gd name="T36" fmla="*/ 1 w 136"/>
                  <a:gd name="T37" fmla="*/ 11 h 33"/>
                  <a:gd name="T38" fmla="*/ 0 w 136"/>
                  <a:gd name="T39" fmla="*/ 13 h 33"/>
                  <a:gd name="T40" fmla="*/ 0 w 136"/>
                  <a:gd name="T41" fmla="*/ 16 h 33"/>
                  <a:gd name="T42" fmla="*/ 0 w 136"/>
                  <a:gd name="T43" fmla="*/ 19 h 33"/>
                  <a:gd name="T44" fmla="*/ 1 w 136"/>
                  <a:gd name="T45" fmla="*/ 22 h 33"/>
                  <a:gd name="T46" fmla="*/ 1 w 136"/>
                  <a:gd name="T47" fmla="*/ 24 h 33"/>
                  <a:gd name="T48" fmla="*/ 2 w 136"/>
                  <a:gd name="T49" fmla="*/ 25 h 33"/>
                  <a:gd name="T50" fmla="*/ 3 w 136"/>
                  <a:gd name="T51" fmla="*/ 26 h 33"/>
                  <a:gd name="T52" fmla="*/ 4 w 136"/>
                  <a:gd name="T53" fmla="*/ 27 h 33"/>
                  <a:gd name="T54" fmla="*/ 4 w 136"/>
                  <a:gd name="T55" fmla="*/ 28 h 33"/>
                  <a:gd name="T56" fmla="*/ 4 w 136"/>
                  <a:gd name="T57" fmla="*/ 30 h 33"/>
                  <a:gd name="T58" fmla="*/ 4 w 136"/>
                  <a:gd name="T59" fmla="*/ 30 h 33"/>
                  <a:gd name="T60" fmla="*/ 4 w 136"/>
                  <a:gd name="T61" fmla="*/ 31 h 33"/>
                  <a:gd name="T62" fmla="*/ 4 w 136"/>
                  <a:gd name="T63" fmla="*/ 31 h 33"/>
                  <a:gd name="T64" fmla="*/ 4 w 136"/>
                  <a:gd name="T65" fmla="*/ 32 h 33"/>
                  <a:gd name="T66" fmla="*/ 4 w 136"/>
                  <a:gd name="T67" fmla="*/ 32 h 33"/>
                  <a:gd name="T68" fmla="*/ 4 w 136"/>
                  <a:gd name="T69" fmla="*/ 32 h 33"/>
                  <a:gd name="T70" fmla="*/ 4 w 136"/>
                  <a:gd name="T71" fmla="*/ 5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4" y="5"/>
                    </a:moveTo>
                    <a:lnTo>
                      <a:pt x="16" y="32"/>
                    </a:lnTo>
                    <a:lnTo>
                      <a:pt x="135" y="32"/>
                    </a:lnTo>
                    <a:lnTo>
                      <a:pt x="135" y="0"/>
                    </a:lnTo>
                    <a:lnTo>
                      <a:pt x="16" y="0"/>
                    </a:lnTo>
                    <a:lnTo>
                      <a:pt x="4" y="5"/>
                    </a:lnTo>
                    <a:lnTo>
                      <a:pt x="16" y="0"/>
                    </a:lnTo>
                    <a:lnTo>
                      <a:pt x="14" y="0"/>
                    </a:lnTo>
                    <a:lnTo>
                      <a:pt x="12" y="1"/>
                    </a:lnTo>
                    <a:lnTo>
                      <a:pt x="11" y="1"/>
                    </a:lnTo>
                    <a:lnTo>
                      <a:pt x="9" y="2"/>
                    </a:lnTo>
                    <a:lnTo>
                      <a:pt x="7" y="2"/>
                    </a:lnTo>
                    <a:lnTo>
                      <a:pt x="6" y="3"/>
                    </a:lnTo>
                    <a:lnTo>
                      <a:pt x="5" y="4"/>
                    </a:lnTo>
                    <a:lnTo>
                      <a:pt x="4" y="5"/>
                    </a:lnTo>
                    <a:lnTo>
                      <a:pt x="3" y="6"/>
                    </a:lnTo>
                    <a:lnTo>
                      <a:pt x="2" y="8"/>
                    </a:lnTo>
                    <a:lnTo>
                      <a:pt x="1" y="9"/>
                    </a:lnTo>
                    <a:lnTo>
                      <a:pt x="1" y="11"/>
                    </a:lnTo>
                    <a:lnTo>
                      <a:pt x="0" y="13"/>
                    </a:lnTo>
                    <a:lnTo>
                      <a:pt x="0" y="16"/>
                    </a:lnTo>
                    <a:lnTo>
                      <a:pt x="0" y="19"/>
                    </a:lnTo>
                    <a:lnTo>
                      <a:pt x="1" y="22"/>
                    </a:lnTo>
                    <a:lnTo>
                      <a:pt x="1" y="24"/>
                    </a:lnTo>
                    <a:lnTo>
                      <a:pt x="2" y="25"/>
                    </a:lnTo>
                    <a:lnTo>
                      <a:pt x="3" y="26"/>
                    </a:lnTo>
                    <a:lnTo>
                      <a:pt x="4" y="27"/>
                    </a:lnTo>
                    <a:lnTo>
                      <a:pt x="5" y="28"/>
                    </a:lnTo>
                    <a:lnTo>
                      <a:pt x="6" y="30"/>
                    </a:lnTo>
                    <a:lnTo>
                      <a:pt x="7" y="30"/>
                    </a:lnTo>
                    <a:lnTo>
                      <a:pt x="9" y="31"/>
                    </a:lnTo>
                    <a:lnTo>
                      <a:pt x="11" y="31"/>
                    </a:lnTo>
                    <a:lnTo>
                      <a:pt x="12" y="32"/>
                    </a:lnTo>
                    <a:lnTo>
                      <a:pt x="14" y="32"/>
                    </a:lnTo>
                    <a:lnTo>
                      <a:pt x="16" y="32"/>
                    </a:lnTo>
                    <a:lnTo>
                      <a:pt x="4" y="5"/>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2" name="Freeform 123"/>
              <p:cNvSpPr>
                <a:spLocks/>
              </p:cNvSpPr>
              <p:nvPr/>
            </p:nvSpPr>
            <p:spPr bwMode="auto">
              <a:xfrm>
                <a:off x="3608" y="2633"/>
                <a:ext cx="100" cy="113"/>
              </a:xfrm>
              <a:custGeom>
                <a:avLst/>
                <a:gdLst>
                  <a:gd name="T0" fmla="*/ 0 w 112"/>
                  <a:gd name="T1" fmla="*/ 95 h 113"/>
                  <a:gd name="T2" fmla="*/ 4 w 112"/>
                  <a:gd name="T3" fmla="*/ 107 h 113"/>
                  <a:gd name="T4" fmla="*/ 9 w 112"/>
                  <a:gd name="T5" fmla="*/ 23 h 113"/>
                  <a:gd name="T6" fmla="*/ 7 w 112"/>
                  <a:gd name="T7" fmla="*/ 0 h 113"/>
                  <a:gd name="T8" fmla="*/ 4 w 112"/>
                  <a:gd name="T9" fmla="*/ 84 h 113"/>
                  <a:gd name="T10" fmla="*/ 0 w 112"/>
                  <a:gd name="T11" fmla="*/ 95 h 113"/>
                  <a:gd name="T12" fmla="*/ 4 w 112"/>
                  <a:gd name="T13" fmla="*/ 84 h 113"/>
                  <a:gd name="T14" fmla="*/ 3 w 112"/>
                  <a:gd name="T15" fmla="*/ 85 h 113"/>
                  <a:gd name="T16" fmla="*/ 2 w 112"/>
                  <a:gd name="T17" fmla="*/ 87 h 113"/>
                  <a:gd name="T18" fmla="*/ 1 w 112"/>
                  <a:gd name="T19" fmla="*/ 88 h 113"/>
                  <a:gd name="T20" fmla="*/ 1 w 112"/>
                  <a:gd name="T21" fmla="*/ 90 h 113"/>
                  <a:gd name="T22" fmla="*/ 0 w 112"/>
                  <a:gd name="T23" fmla="*/ 91 h 113"/>
                  <a:gd name="T24" fmla="*/ 0 w 112"/>
                  <a:gd name="T25" fmla="*/ 93 h 113"/>
                  <a:gd name="T26" fmla="*/ 0 w 112"/>
                  <a:gd name="T27" fmla="*/ 95 h 113"/>
                  <a:gd name="T28" fmla="*/ 0 w 112"/>
                  <a:gd name="T29" fmla="*/ 96 h 113"/>
                  <a:gd name="T30" fmla="*/ 0 w 112"/>
                  <a:gd name="T31" fmla="*/ 98 h 113"/>
                  <a:gd name="T32" fmla="*/ 0 w 112"/>
                  <a:gd name="T33" fmla="*/ 99 h 113"/>
                  <a:gd name="T34" fmla="*/ 1 w 112"/>
                  <a:gd name="T35" fmla="*/ 100 h 113"/>
                  <a:gd name="T36" fmla="*/ 1 w 112"/>
                  <a:gd name="T37" fmla="*/ 102 h 113"/>
                  <a:gd name="T38" fmla="*/ 3 w 112"/>
                  <a:gd name="T39" fmla="*/ 104 h 113"/>
                  <a:gd name="T40" fmla="*/ 4 w 112"/>
                  <a:gd name="T41" fmla="*/ 107 h 113"/>
                  <a:gd name="T42" fmla="*/ 4 w 112"/>
                  <a:gd name="T43" fmla="*/ 109 h 113"/>
                  <a:gd name="T44" fmla="*/ 4 w 112"/>
                  <a:gd name="T45" fmla="*/ 110 h 113"/>
                  <a:gd name="T46" fmla="*/ 4 w 112"/>
                  <a:gd name="T47" fmla="*/ 111 h 113"/>
                  <a:gd name="T48" fmla="*/ 4 w 112"/>
                  <a:gd name="T49" fmla="*/ 111 h 113"/>
                  <a:gd name="T50" fmla="*/ 4 w 112"/>
                  <a:gd name="T51" fmla="*/ 112 h 113"/>
                  <a:gd name="T52" fmla="*/ 4 w 112"/>
                  <a:gd name="T53" fmla="*/ 112 h 113"/>
                  <a:gd name="T54" fmla="*/ 4 w 112"/>
                  <a:gd name="T55" fmla="*/ 112 h 113"/>
                  <a:gd name="T56" fmla="*/ 4 w 112"/>
                  <a:gd name="T57" fmla="*/ 112 h 113"/>
                  <a:gd name="T58" fmla="*/ 4 w 112"/>
                  <a:gd name="T59" fmla="*/ 111 h 113"/>
                  <a:gd name="T60" fmla="*/ 4 w 112"/>
                  <a:gd name="T61" fmla="*/ 111 h 113"/>
                  <a:gd name="T62" fmla="*/ 4 w 112"/>
                  <a:gd name="T63" fmla="*/ 110 h 113"/>
                  <a:gd name="T64" fmla="*/ 4 w 112"/>
                  <a:gd name="T65" fmla="*/ 109 h 113"/>
                  <a:gd name="T66" fmla="*/ 4 w 112"/>
                  <a:gd name="T67" fmla="*/ 108 h 113"/>
                  <a:gd name="T68" fmla="*/ 4 w 112"/>
                  <a:gd name="T69" fmla="*/ 107 h 113"/>
                  <a:gd name="T70" fmla="*/ 0 w 112"/>
                  <a:gd name="T71" fmla="*/ 95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2" h="113">
                    <a:moveTo>
                      <a:pt x="0" y="95"/>
                    </a:moveTo>
                    <a:lnTo>
                      <a:pt x="27" y="107"/>
                    </a:lnTo>
                    <a:lnTo>
                      <a:pt x="111" y="23"/>
                    </a:lnTo>
                    <a:lnTo>
                      <a:pt x="88" y="0"/>
                    </a:lnTo>
                    <a:lnTo>
                      <a:pt x="4" y="84"/>
                    </a:lnTo>
                    <a:lnTo>
                      <a:pt x="0" y="95"/>
                    </a:lnTo>
                    <a:lnTo>
                      <a:pt x="4" y="84"/>
                    </a:lnTo>
                    <a:lnTo>
                      <a:pt x="3" y="85"/>
                    </a:lnTo>
                    <a:lnTo>
                      <a:pt x="2" y="87"/>
                    </a:lnTo>
                    <a:lnTo>
                      <a:pt x="1" y="88"/>
                    </a:lnTo>
                    <a:lnTo>
                      <a:pt x="1" y="90"/>
                    </a:lnTo>
                    <a:lnTo>
                      <a:pt x="0" y="91"/>
                    </a:lnTo>
                    <a:lnTo>
                      <a:pt x="0" y="93"/>
                    </a:lnTo>
                    <a:lnTo>
                      <a:pt x="0" y="95"/>
                    </a:lnTo>
                    <a:lnTo>
                      <a:pt x="0" y="96"/>
                    </a:lnTo>
                    <a:lnTo>
                      <a:pt x="0" y="98"/>
                    </a:lnTo>
                    <a:lnTo>
                      <a:pt x="0" y="99"/>
                    </a:lnTo>
                    <a:lnTo>
                      <a:pt x="1" y="100"/>
                    </a:lnTo>
                    <a:lnTo>
                      <a:pt x="1" y="102"/>
                    </a:lnTo>
                    <a:lnTo>
                      <a:pt x="3" y="104"/>
                    </a:lnTo>
                    <a:lnTo>
                      <a:pt x="4" y="107"/>
                    </a:lnTo>
                    <a:lnTo>
                      <a:pt x="7" y="109"/>
                    </a:lnTo>
                    <a:lnTo>
                      <a:pt x="9" y="110"/>
                    </a:lnTo>
                    <a:lnTo>
                      <a:pt x="11" y="111"/>
                    </a:lnTo>
                    <a:lnTo>
                      <a:pt x="12" y="111"/>
                    </a:lnTo>
                    <a:lnTo>
                      <a:pt x="14" y="112"/>
                    </a:lnTo>
                    <a:lnTo>
                      <a:pt x="15" y="112"/>
                    </a:lnTo>
                    <a:lnTo>
                      <a:pt x="17" y="112"/>
                    </a:lnTo>
                    <a:lnTo>
                      <a:pt x="18" y="112"/>
                    </a:lnTo>
                    <a:lnTo>
                      <a:pt x="20" y="111"/>
                    </a:lnTo>
                    <a:lnTo>
                      <a:pt x="21" y="111"/>
                    </a:lnTo>
                    <a:lnTo>
                      <a:pt x="23" y="110"/>
                    </a:lnTo>
                    <a:lnTo>
                      <a:pt x="24" y="109"/>
                    </a:lnTo>
                    <a:lnTo>
                      <a:pt x="26" y="108"/>
                    </a:lnTo>
                    <a:lnTo>
                      <a:pt x="27" y="107"/>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3" name="Freeform 124"/>
              <p:cNvSpPr>
                <a:spLocks/>
              </p:cNvSpPr>
              <p:nvPr/>
            </p:nvSpPr>
            <p:spPr bwMode="auto">
              <a:xfrm>
                <a:off x="3608" y="2728"/>
                <a:ext cx="29" cy="182"/>
              </a:xfrm>
              <a:custGeom>
                <a:avLst/>
                <a:gdLst>
                  <a:gd name="T0" fmla="*/ 4 w 33"/>
                  <a:gd name="T1" fmla="*/ 181 h 182"/>
                  <a:gd name="T2" fmla="*/ 4 w 33"/>
                  <a:gd name="T3" fmla="*/ 0 h 182"/>
                  <a:gd name="T4" fmla="*/ 0 w 33"/>
                  <a:gd name="T5" fmla="*/ 0 h 182"/>
                  <a:gd name="T6" fmla="*/ 0 w 33"/>
                  <a:gd name="T7" fmla="*/ 181 h 182"/>
                  <a:gd name="T8" fmla="*/ 4 w 33"/>
                  <a:gd name="T9" fmla="*/ 181 h 1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82">
                    <a:moveTo>
                      <a:pt x="32" y="181"/>
                    </a:moveTo>
                    <a:lnTo>
                      <a:pt x="32" y="0"/>
                    </a:lnTo>
                    <a:lnTo>
                      <a:pt x="0" y="0"/>
                    </a:lnTo>
                    <a:lnTo>
                      <a:pt x="0" y="181"/>
                    </a:lnTo>
                    <a:lnTo>
                      <a:pt x="32" y="18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4" name="Freeform 125"/>
              <p:cNvSpPr>
                <a:spLocks/>
              </p:cNvSpPr>
              <p:nvPr/>
            </p:nvSpPr>
            <p:spPr bwMode="auto">
              <a:xfrm>
                <a:off x="3608" y="2909"/>
                <a:ext cx="29" cy="17"/>
              </a:xfrm>
              <a:custGeom>
                <a:avLst/>
                <a:gdLst>
                  <a:gd name="T0" fmla="*/ 0 w 33"/>
                  <a:gd name="T1" fmla="*/ 0 h 17"/>
                  <a:gd name="T2" fmla="*/ 0 w 33"/>
                  <a:gd name="T3" fmla="*/ 2 h 17"/>
                  <a:gd name="T4" fmla="*/ 0 w 33"/>
                  <a:gd name="T5" fmla="*/ 4 h 17"/>
                  <a:gd name="T6" fmla="*/ 1 w 33"/>
                  <a:gd name="T7" fmla="*/ 6 h 17"/>
                  <a:gd name="T8" fmla="*/ 1 w 33"/>
                  <a:gd name="T9" fmla="*/ 7 h 17"/>
                  <a:gd name="T10" fmla="*/ 2 w 33"/>
                  <a:gd name="T11" fmla="*/ 9 h 17"/>
                  <a:gd name="T12" fmla="*/ 3 w 33"/>
                  <a:gd name="T13" fmla="*/ 10 h 17"/>
                  <a:gd name="T14" fmla="*/ 4 w 33"/>
                  <a:gd name="T15" fmla="*/ 11 h 17"/>
                  <a:gd name="T16" fmla="*/ 4 w 33"/>
                  <a:gd name="T17" fmla="*/ 12 h 17"/>
                  <a:gd name="T18" fmla="*/ 4 w 33"/>
                  <a:gd name="T19" fmla="*/ 13 h 17"/>
                  <a:gd name="T20" fmla="*/ 4 w 33"/>
                  <a:gd name="T21" fmla="*/ 14 h 17"/>
                  <a:gd name="T22" fmla="*/ 4 w 33"/>
                  <a:gd name="T23" fmla="*/ 15 h 17"/>
                  <a:gd name="T24" fmla="*/ 4 w 33"/>
                  <a:gd name="T25" fmla="*/ 15 h 17"/>
                  <a:gd name="T26" fmla="*/ 4 w 33"/>
                  <a:gd name="T27" fmla="*/ 16 h 17"/>
                  <a:gd name="T28" fmla="*/ 4 w 33"/>
                  <a:gd name="T29" fmla="*/ 16 h 17"/>
                  <a:gd name="T30" fmla="*/ 4 w 33"/>
                  <a:gd name="T31" fmla="*/ 16 h 17"/>
                  <a:gd name="T32" fmla="*/ 4 w 33"/>
                  <a:gd name="T33" fmla="*/ 15 h 17"/>
                  <a:gd name="T34" fmla="*/ 4 w 33"/>
                  <a:gd name="T35" fmla="*/ 15 h 17"/>
                  <a:gd name="T36" fmla="*/ 4 w 33"/>
                  <a:gd name="T37" fmla="*/ 14 h 17"/>
                  <a:gd name="T38" fmla="*/ 4 w 33"/>
                  <a:gd name="T39" fmla="*/ 13 h 17"/>
                  <a:gd name="T40" fmla="*/ 4 w 33"/>
                  <a:gd name="T41" fmla="*/ 12 h 17"/>
                  <a:gd name="T42" fmla="*/ 4 w 33"/>
                  <a:gd name="T43" fmla="*/ 11 h 17"/>
                  <a:gd name="T44" fmla="*/ 4 w 33"/>
                  <a:gd name="T45" fmla="*/ 10 h 17"/>
                  <a:gd name="T46" fmla="*/ 4 w 33"/>
                  <a:gd name="T47" fmla="*/ 9 h 17"/>
                  <a:gd name="T48" fmla="*/ 4 w 33"/>
                  <a:gd name="T49" fmla="*/ 7 h 17"/>
                  <a:gd name="T50" fmla="*/ 4 w 33"/>
                  <a:gd name="T51" fmla="*/ 6 h 17"/>
                  <a:gd name="T52" fmla="*/ 4 w 33"/>
                  <a:gd name="T53" fmla="*/ 4 h 17"/>
                  <a:gd name="T54" fmla="*/ 4 w 33"/>
                  <a:gd name="T55" fmla="*/ 2 h 17"/>
                  <a:gd name="T56" fmla="*/ 4 w 33"/>
                  <a:gd name="T57" fmla="*/ 0 h 17"/>
                  <a:gd name="T58" fmla="*/ 0 w 33"/>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17">
                    <a:moveTo>
                      <a:pt x="0" y="0"/>
                    </a:moveTo>
                    <a:lnTo>
                      <a:pt x="0" y="2"/>
                    </a:lnTo>
                    <a:lnTo>
                      <a:pt x="0" y="4"/>
                    </a:lnTo>
                    <a:lnTo>
                      <a:pt x="1" y="6"/>
                    </a:lnTo>
                    <a:lnTo>
                      <a:pt x="1" y="7"/>
                    </a:lnTo>
                    <a:lnTo>
                      <a:pt x="2" y="9"/>
                    </a:lnTo>
                    <a:lnTo>
                      <a:pt x="3" y="10"/>
                    </a:lnTo>
                    <a:lnTo>
                      <a:pt x="4" y="11"/>
                    </a:lnTo>
                    <a:lnTo>
                      <a:pt x="5" y="12"/>
                    </a:lnTo>
                    <a:lnTo>
                      <a:pt x="6" y="13"/>
                    </a:lnTo>
                    <a:lnTo>
                      <a:pt x="7" y="14"/>
                    </a:lnTo>
                    <a:lnTo>
                      <a:pt x="9" y="15"/>
                    </a:lnTo>
                    <a:lnTo>
                      <a:pt x="10" y="15"/>
                    </a:lnTo>
                    <a:lnTo>
                      <a:pt x="13" y="16"/>
                    </a:lnTo>
                    <a:lnTo>
                      <a:pt x="16" y="16"/>
                    </a:lnTo>
                    <a:lnTo>
                      <a:pt x="19" y="16"/>
                    </a:lnTo>
                    <a:lnTo>
                      <a:pt x="22" y="15"/>
                    </a:lnTo>
                    <a:lnTo>
                      <a:pt x="23" y="15"/>
                    </a:lnTo>
                    <a:lnTo>
                      <a:pt x="25" y="14"/>
                    </a:lnTo>
                    <a:lnTo>
                      <a:pt x="26" y="13"/>
                    </a:lnTo>
                    <a:lnTo>
                      <a:pt x="27" y="12"/>
                    </a:lnTo>
                    <a:lnTo>
                      <a:pt x="28" y="11"/>
                    </a:lnTo>
                    <a:lnTo>
                      <a:pt x="29" y="10"/>
                    </a:lnTo>
                    <a:lnTo>
                      <a:pt x="30" y="9"/>
                    </a:lnTo>
                    <a:lnTo>
                      <a:pt x="31" y="7"/>
                    </a:lnTo>
                    <a:lnTo>
                      <a:pt x="31" y="6"/>
                    </a:lnTo>
                    <a:lnTo>
                      <a:pt x="31"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5" name="Freeform 126"/>
              <p:cNvSpPr>
                <a:spLocks/>
              </p:cNvSpPr>
              <p:nvPr/>
            </p:nvSpPr>
            <p:spPr bwMode="auto">
              <a:xfrm>
                <a:off x="3608" y="2544"/>
                <a:ext cx="25" cy="29"/>
              </a:xfrm>
              <a:custGeom>
                <a:avLst/>
                <a:gdLst>
                  <a:gd name="T0" fmla="*/ 4 w 28"/>
                  <a:gd name="T1" fmla="*/ 5 h 29"/>
                  <a:gd name="T2" fmla="*/ 4 w 28"/>
                  <a:gd name="T3" fmla="*/ 4 h 29"/>
                  <a:gd name="T4" fmla="*/ 4 w 28"/>
                  <a:gd name="T5" fmla="*/ 3 h 29"/>
                  <a:gd name="T6" fmla="*/ 4 w 28"/>
                  <a:gd name="T7" fmla="*/ 2 h 29"/>
                  <a:gd name="T8" fmla="*/ 4 w 28"/>
                  <a:gd name="T9" fmla="*/ 1 h 29"/>
                  <a:gd name="T10" fmla="*/ 4 w 28"/>
                  <a:gd name="T11" fmla="*/ 1 h 29"/>
                  <a:gd name="T12" fmla="*/ 4 w 28"/>
                  <a:gd name="T13" fmla="*/ 0 h 29"/>
                  <a:gd name="T14" fmla="*/ 4 w 28"/>
                  <a:gd name="T15" fmla="*/ 0 h 29"/>
                  <a:gd name="T16" fmla="*/ 4 w 28"/>
                  <a:gd name="T17" fmla="*/ 0 h 29"/>
                  <a:gd name="T18" fmla="*/ 4 w 28"/>
                  <a:gd name="T19" fmla="*/ 0 h 29"/>
                  <a:gd name="T20" fmla="*/ 4 w 28"/>
                  <a:gd name="T21" fmla="*/ 1 h 29"/>
                  <a:gd name="T22" fmla="*/ 4 w 28"/>
                  <a:gd name="T23" fmla="*/ 1 h 29"/>
                  <a:gd name="T24" fmla="*/ 4 w 28"/>
                  <a:gd name="T25" fmla="*/ 1 h 29"/>
                  <a:gd name="T26" fmla="*/ 4 w 28"/>
                  <a:gd name="T27" fmla="*/ 3 h 29"/>
                  <a:gd name="T28" fmla="*/ 4 w 28"/>
                  <a:gd name="T29" fmla="*/ 5 h 29"/>
                  <a:gd name="T30" fmla="*/ 3 w 28"/>
                  <a:gd name="T31" fmla="*/ 7 h 29"/>
                  <a:gd name="T32" fmla="*/ 1 w 28"/>
                  <a:gd name="T33" fmla="*/ 10 h 29"/>
                  <a:gd name="T34" fmla="*/ 1 w 28"/>
                  <a:gd name="T35" fmla="*/ 11 h 29"/>
                  <a:gd name="T36" fmla="*/ 0 w 28"/>
                  <a:gd name="T37" fmla="*/ 13 h 29"/>
                  <a:gd name="T38" fmla="*/ 0 w 28"/>
                  <a:gd name="T39" fmla="*/ 14 h 29"/>
                  <a:gd name="T40" fmla="*/ 0 w 28"/>
                  <a:gd name="T41" fmla="*/ 16 h 29"/>
                  <a:gd name="T42" fmla="*/ 0 w 28"/>
                  <a:gd name="T43" fmla="*/ 17 h 29"/>
                  <a:gd name="T44" fmla="*/ 0 w 28"/>
                  <a:gd name="T45" fmla="*/ 19 h 29"/>
                  <a:gd name="T46" fmla="*/ 0 w 28"/>
                  <a:gd name="T47" fmla="*/ 20 h 29"/>
                  <a:gd name="T48" fmla="*/ 1 w 28"/>
                  <a:gd name="T49" fmla="*/ 22 h 29"/>
                  <a:gd name="T50" fmla="*/ 1 w 28"/>
                  <a:gd name="T51" fmla="*/ 23 h 29"/>
                  <a:gd name="T52" fmla="*/ 2 w 28"/>
                  <a:gd name="T53" fmla="*/ 25 h 29"/>
                  <a:gd name="T54" fmla="*/ 3 w 28"/>
                  <a:gd name="T55" fmla="*/ 26 h 29"/>
                  <a:gd name="T56" fmla="*/ 4 w 28"/>
                  <a:gd name="T57" fmla="*/ 28 h 29"/>
                  <a:gd name="T58" fmla="*/ 4 w 28"/>
                  <a:gd name="T59" fmla="*/ 5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 h="29">
                    <a:moveTo>
                      <a:pt x="27" y="5"/>
                    </a:moveTo>
                    <a:lnTo>
                      <a:pt x="26" y="4"/>
                    </a:lnTo>
                    <a:lnTo>
                      <a:pt x="24" y="3"/>
                    </a:lnTo>
                    <a:lnTo>
                      <a:pt x="23" y="2"/>
                    </a:lnTo>
                    <a:lnTo>
                      <a:pt x="21" y="1"/>
                    </a:lnTo>
                    <a:lnTo>
                      <a:pt x="20" y="1"/>
                    </a:lnTo>
                    <a:lnTo>
                      <a:pt x="18" y="0"/>
                    </a:lnTo>
                    <a:lnTo>
                      <a:pt x="17" y="0"/>
                    </a:lnTo>
                    <a:lnTo>
                      <a:pt x="15" y="0"/>
                    </a:lnTo>
                    <a:lnTo>
                      <a:pt x="14" y="0"/>
                    </a:lnTo>
                    <a:lnTo>
                      <a:pt x="12" y="1"/>
                    </a:lnTo>
                    <a:lnTo>
                      <a:pt x="11" y="1"/>
                    </a:lnTo>
                    <a:lnTo>
                      <a:pt x="9" y="1"/>
                    </a:lnTo>
                    <a:lnTo>
                      <a:pt x="7" y="3"/>
                    </a:lnTo>
                    <a:lnTo>
                      <a:pt x="4" y="5"/>
                    </a:lnTo>
                    <a:lnTo>
                      <a:pt x="3" y="7"/>
                    </a:lnTo>
                    <a:lnTo>
                      <a:pt x="1" y="10"/>
                    </a:lnTo>
                    <a:lnTo>
                      <a:pt x="1" y="11"/>
                    </a:lnTo>
                    <a:lnTo>
                      <a:pt x="0" y="13"/>
                    </a:lnTo>
                    <a:lnTo>
                      <a:pt x="0" y="14"/>
                    </a:lnTo>
                    <a:lnTo>
                      <a:pt x="0" y="16"/>
                    </a:lnTo>
                    <a:lnTo>
                      <a:pt x="0" y="17"/>
                    </a:lnTo>
                    <a:lnTo>
                      <a:pt x="0" y="19"/>
                    </a:lnTo>
                    <a:lnTo>
                      <a:pt x="0" y="20"/>
                    </a:lnTo>
                    <a:lnTo>
                      <a:pt x="1" y="22"/>
                    </a:lnTo>
                    <a:lnTo>
                      <a:pt x="1" y="23"/>
                    </a:lnTo>
                    <a:lnTo>
                      <a:pt x="2" y="25"/>
                    </a:lnTo>
                    <a:lnTo>
                      <a:pt x="3" y="26"/>
                    </a:lnTo>
                    <a:lnTo>
                      <a:pt x="4" y="28"/>
                    </a:lnTo>
                    <a:lnTo>
                      <a:pt x="27"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6" name="Freeform 127"/>
              <p:cNvSpPr>
                <a:spLocks/>
              </p:cNvSpPr>
              <p:nvPr/>
            </p:nvSpPr>
            <p:spPr bwMode="auto">
              <a:xfrm>
                <a:off x="3612" y="2549"/>
                <a:ext cx="100" cy="113"/>
              </a:xfrm>
              <a:custGeom>
                <a:avLst/>
                <a:gdLst>
                  <a:gd name="T0" fmla="*/ 6 w 113"/>
                  <a:gd name="T1" fmla="*/ 111 h 113"/>
                  <a:gd name="T2" fmla="*/ 7 w 113"/>
                  <a:gd name="T3" fmla="*/ 84 h 113"/>
                  <a:gd name="T4" fmla="*/ 4 w 113"/>
                  <a:gd name="T5" fmla="*/ 0 h 113"/>
                  <a:gd name="T6" fmla="*/ 0 w 113"/>
                  <a:gd name="T7" fmla="*/ 23 h 113"/>
                  <a:gd name="T8" fmla="*/ 5 w 113"/>
                  <a:gd name="T9" fmla="*/ 107 h 113"/>
                  <a:gd name="T10" fmla="*/ 6 w 113"/>
                  <a:gd name="T11" fmla="*/ 111 h 113"/>
                  <a:gd name="T12" fmla="*/ 5 w 113"/>
                  <a:gd name="T13" fmla="*/ 107 h 113"/>
                  <a:gd name="T14" fmla="*/ 5 w 113"/>
                  <a:gd name="T15" fmla="*/ 108 h 113"/>
                  <a:gd name="T16" fmla="*/ 5 w 113"/>
                  <a:gd name="T17" fmla="*/ 109 h 113"/>
                  <a:gd name="T18" fmla="*/ 6 w 113"/>
                  <a:gd name="T19" fmla="*/ 110 h 113"/>
                  <a:gd name="T20" fmla="*/ 6 w 113"/>
                  <a:gd name="T21" fmla="*/ 111 h 113"/>
                  <a:gd name="T22" fmla="*/ 6 w 113"/>
                  <a:gd name="T23" fmla="*/ 111 h 113"/>
                  <a:gd name="T24" fmla="*/ 6 w 113"/>
                  <a:gd name="T25" fmla="*/ 112 h 113"/>
                  <a:gd name="T26" fmla="*/ 6 w 113"/>
                  <a:gd name="T27" fmla="*/ 112 h 113"/>
                  <a:gd name="T28" fmla="*/ 6 w 113"/>
                  <a:gd name="T29" fmla="*/ 112 h 113"/>
                  <a:gd name="T30" fmla="*/ 6 w 113"/>
                  <a:gd name="T31" fmla="*/ 112 h 113"/>
                  <a:gd name="T32" fmla="*/ 6 w 113"/>
                  <a:gd name="T33" fmla="*/ 111 h 113"/>
                  <a:gd name="T34" fmla="*/ 7 w 113"/>
                  <a:gd name="T35" fmla="*/ 111 h 113"/>
                  <a:gd name="T36" fmla="*/ 7 w 113"/>
                  <a:gd name="T37" fmla="*/ 110 h 113"/>
                  <a:gd name="T38" fmla="*/ 7 w 113"/>
                  <a:gd name="T39" fmla="*/ 109 h 113"/>
                  <a:gd name="T40" fmla="*/ 7 w 113"/>
                  <a:gd name="T41" fmla="*/ 107 h 113"/>
                  <a:gd name="T42" fmla="*/ 7 w 113"/>
                  <a:gd name="T43" fmla="*/ 104 h 113"/>
                  <a:gd name="T44" fmla="*/ 7 w 113"/>
                  <a:gd name="T45" fmla="*/ 102 h 113"/>
                  <a:gd name="T46" fmla="*/ 7 w 113"/>
                  <a:gd name="T47" fmla="*/ 101 h 113"/>
                  <a:gd name="T48" fmla="*/ 7 w 113"/>
                  <a:gd name="T49" fmla="*/ 99 h 113"/>
                  <a:gd name="T50" fmla="*/ 7 w 113"/>
                  <a:gd name="T51" fmla="*/ 98 h 113"/>
                  <a:gd name="T52" fmla="*/ 7 w 113"/>
                  <a:gd name="T53" fmla="*/ 96 h 113"/>
                  <a:gd name="T54" fmla="*/ 7 w 113"/>
                  <a:gd name="T55" fmla="*/ 95 h 113"/>
                  <a:gd name="T56" fmla="*/ 7 w 113"/>
                  <a:gd name="T57" fmla="*/ 93 h 113"/>
                  <a:gd name="T58" fmla="*/ 7 w 113"/>
                  <a:gd name="T59" fmla="*/ 91 h 113"/>
                  <a:gd name="T60" fmla="*/ 7 w 113"/>
                  <a:gd name="T61" fmla="*/ 90 h 113"/>
                  <a:gd name="T62" fmla="*/ 7 w 113"/>
                  <a:gd name="T63" fmla="*/ 88 h 113"/>
                  <a:gd name="T64" fmla="*/ 7 w 113"/>
                  <a:gd name="T65" fmla="*/ 87 h 113"/>
                  <a:gd name="T66" fmla="*/ 7 w 113"/>
                  <a:gd name="T67" fmla="*/ 85 h 113"/>
                  <a:gd name="T68" fmla="*/ 7 w 113"/>
                  <a:gd name="T69" fmla="*/ 84 h 113"/>
                  <a:gd name="T70" fmla="*/ 6 w 113"/>
                  <a:gd name="T71" fmla="*/ 11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96" y="111"/>
                    </a:moveTo>
                    <a:lnTo>
                      <a:pt x="107" y="84"/>
                    </a:lnTo>
                    <a:lnTo>
                      <a:pt x="23" y="0"/>
                    </a:lnTo>
                    <a:lnTo>
                      <a:pt x="0" y="23"/>
                    </a:lnTo>
                    <a:lnTo>
                      <a:pt x="84" y="107"/>
                    </a:lnTo>
                    <a:lnTo>
                      <a:pt x="96" y="111"/>
                    </a:lnTo>
                    <a:lnTo>
                      <a:pt x="84" y="107"/>
                    </a:lnTo>
                    <a:lnTo>
                      <a:pt x="86" y="108"/>
                    </a:lnTo>
                    <a:lnTo>
                      <a:pt x="87" y="109"/>
                    </a:lnTo>
                    <a:lnTo>
                      <a:pt x="89" y="110"/>
                    </a:lnTo>
                    <a:lnTo>
                      <a:pt x="91" y="111"/>
                    </a:lnTo>
                    <a:lnTo>
                      <a:pt x="92" y="111"/>
                    </a:lnTo>
                    <a:lnTo>
                      <a:pt x="94" y="112"/>
                    </a:lnTo>
                    <a:lnTo>
                      <a:pt x="95" y="112"/>
                    </a:lnTo>
                    <a:lnTo>
                      <a:pt x="97" y="112"/>
                    </a:lnTo>
                    <a:lnTo>
                      <a:pt x="98" y="112"/>
                    </a:lnTo>
                    <a:lnTo>
                      <a:pt x="100" y="111"/>
                    </a:lnTo>
                    <a:lnTo>
                      <a:pt x="101" y="111"/>
                    </a:lnTo>
                    <a:lnTo>
                      <a:pt x="102" y="110"/>
                    </a:lnTo>
                    <a:lnTo>
                      <a:pt x="105" y="109"/>
                    </a:lnTo>
                    <a:lnTo>
                      <a:pt x="107" y="107"/>
                    </a:lnTo>
                    <a:lnTo>
                      <a:pt x="109" y="104"/>
                    </a:lnTo>
                    <a:lnTo>
                      <a:pt x="111" y="102"/>
                    </a:lnTo>
                    <a:lnTo>
                      <a:pt x="111" y="101"/>
                    </a:lnTo>
                    <a:lnTo>
                      <a:pt x="112" y="99"/>
                    </a:lnTo>
                    <a:lnTo>
                      <a:pt x="112" y="98"/>
                    </a:lnTo>
                    <a:lnTo>
                      <a:pt x="112" y="96"/>
                    </a:lnTo>
                    <a:lnTo>
                      <a:pt x="112" y="95"/>
                    </a:lnTo>
                    <a:lnTo>
                      <a:pt x="112" y="93"/>
                    </a:lnTo>
                    <a:lnTo>
                      <a:pt x="112" y="91"/>
                    </a:lnTo>
                    <a:lnTo>
                      <a:pt x="111" y="90"/>
                    </a:lnTo>
                    <a:lnTo>
                      <a:pt x="111" y="88"/>
                    </a:lnTo>
                    <a:lnTo>
                      <a:pt x="110" y="87"/>
                    </a:lnTo>
                    <a:lnTo>
                      <a:pt x="108" y="85"/>
                    </a:lnTo>
                    <a:lnTo>
                      <a:pt x="107" y="84"/>
                    </a:lnTo>
                    <a:lnTo>
                      <a:pt x="9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7" name="Freeform 128"/>
              <p:cNvSpPr>
                <a:spLocks/>
              </p:cNvSpPr>
              <p:nvPr/>
            </p:nvSpPr>
            <p:spPr bwMode="auto">
              <a:xfrm>
                <a:off x="3697" y="2628"/>
                <a:ext cx="121" cy="33"/>
              </a:xfrm>
              <a:custGeom>
                <a:avLst/>
                <a:gdLst>
                  <a:gd name="T0" fmla="*/ 9 w 136"/>
                  <a:gd name="T1" fmla="*/ 28 h 33"/>
                  <a:gd name="T2" fmla="*/ 8 w 136"/>
                  <a:gd name="T3" fmla="*/ 0 h 33"/>
                  <a:gd name="T4" fmla="*/ 0 w 136"/>
                  <a:gd name="T5" fmla="*/ 0 h 33"/>
                  <a:gd name="T6" fmla="*/ 0 w 136"/>
                  <a:gd name="T7" fmla="*/ 32 h 33"/>
                  <a:gd name="T8" fmla="*/ 8 w 136"/>
                  <a:gd name="T9" fmla="*/ 32 h 33"/>
                  <a:gd name="T10" fmla="*/ 9 w 136"/>
                  <a:gd name="T11" fmla="*/ 28 h 33"/>
                  <a:gd name="T12" fmla="*/ 8 w 136"/>
                  <a:gd name="T13" fmla="*/ 32 h 33"/>
                  <a:gd name="T14" fmla="*/ 9 w 136"/>
                  <a:gd name="T15" fmla="*/ 32 h 33"/>
                  <a:gd name="T16" fmla="*/ 9 w 136"/>
                  <a:gd name="T17" fmla="*/ 32 h 33"/>
                  <a:gd name="T18" fmla="*/ 9 w 136"/>
                  <a:gd name="T19" fmla="*/ 31 h 33"/>
                  <a:gd name="T20" fmla="*/ 9 w 136"/>
                  <a:gd name="T21" fmla="*/ 31 h 33"/>
                  <a:gd name="T22" fmla="*/ 9 w 136"/>
                  <a:gd name="T23" fmla="*/ 30 h 33"/>
                  <a:gd name="T24" fmla="*/ 9 w 136"/>
                  <a:gd name="T25" fmla="*/ 30 h 33"/>
                  <a:gd name="T26" fmla="*/ 9 w 136"/>
                  <a:gd name="T27" fmla="*/ 28 h 33"/>
                  <a:gd name="T28" fmla="*/ 9 w 136"/>
                  <a:gd name="T29" fmla="*/ 27 h 33"/>
                  <a:gd name="T30" fmla="*/ 9 w 136"/>
                  <a:gd name="T31" fmla="*/ 26 h 33"/>
                  <a:gd name="T32" fmla="*/ 9 w 136"/>
                  <a:gd name="T33" fmla="*/ 25 h 33"/>
                  <a:gd name="T34" fmla="*/ 9 w 136"/>
                  <a:gd name="T35" fmla="*/ 24 h 33"/>
                  <a:gd name="T36" fmla="*/ 9 w 136"/>
                  <a:gd name="T37" fmla="*/ 22 h 33"/>
                  <a:gd name="T38" fmla="*/ 9 w 136"/>
                  <a:gd name="T39" fmla="*/ 19 h 33"/>
                  <a:gd name="T40" fmla="*/ 10 w 136"/>
                  <a:gd name="T41" fmla="*/ 16 h 33"/>
                  <a:gd name="T42" fmla="*/ 9 w 136"/>
                  <a:gd name="T43" fmla="*/ 13 h 33"/>
                  <a:gd name="T44" fmla="*/ 9 w 136"/>
                  <a:gd name="T45" fmla="*/ 11 h 33"/>
                  <a:gd name="T46" fmla="*/ 9 w 136"/>
                  <a:gd name="T47" fmla="*/ 9 h 33"/>
                  <a:gd name="T48" fmla="*/ 9 w 136"/>
                  <a:gd name="T49" fmla="*/ 8 h 33"/>
                  <a:gd name="T50" fmla="*/ 9 w 136"/>
                  <a:gd name="T51" fmla="*/ 6 h 33"/>
                  <a:gd name="T52" fmla="*/ 9 w 136"/>
                  <a:gd name="T53" fmla="*/ 5 h 33"/>
                  <a:gd name="T54" fmla="*/ 9 w 136"/>
                  <a:gd name="T55" fmla="*/ 4 h 33"/>
                  <a:gd name="T56" fmla="*/ 9 w 136"/>
                  <a:gd name="T57" fmla="*/ 3 h 33"/>
                  <a:gd name="T58" fmla="*/ 9 w 136"/>
                  <a:gd name="T59" fmla="*/ 2 h 33"/>
                  <a:gd name="T60" fmla="*/ 9 w 136"/>
                  <a:gd name="T61" fmla="*/ 2 h 33"/>
                  <a:gd name="T62" fmla="*/ 9 w 136"/>
                  <a:gd name="T63" fmla="*/ 1 h 33"/>
                  <a:gd name="T64" fmla="*/ 9 w 136"/>
                  <a:gd name="T65" fmla="*/ 1 h 33"/>
                  <a:gd name="T66" fmla="*/ 9 w 136"/>
                  <a:gd name="T67" fmla="*/ 0 h 33"/>
                  <a:gd name="T68" fmla="*/ 8 w 136"/>
                  <a:gd name="T69" fmla="*/ 0 h 33"/>
                  <a:gd name="T70" fmla="*/ 9 w 136"/>
                  <a:gd name="T71" fmla="*/ 28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130" y="28"/>
                    </a:moveTo>
                    <a:lnTo>
                      <a:pt x="119" y="0"/>
                    </a:lnTo>
                    <a:lnTo>
                      <a:pt x="0" y="0"/>
                    </a:lnTo>
                    <a:lnTo>
                      <a:pt x="0" y="32"/>
                    </a:lnTo>
                    <a:lnTo>
                      <a:pt x="119" y="32"/>
                    </a:lnTo>
                    <a:lnTo>
                      <a:pt x="130" y="28"/>
                    </a:lnTo>
                    <a:lnTo>
                      <a:pt x="119" y="32"/>
                    </a:lnTo>
                    <a:lnTo>
                      <a:pt x="121" y="32"/>
                    </a:lnTo>
                    <a:lnTo>
                      <a:pt x="122" y="32"/>
                    </a:lnTo>
                    <a:lnTo>
                      <a:pt x="124" y="31"/>
                    </a:lnTo>
                    <a:lnTo>
                      <a:pt x="126" y="31"/>
                    </a:lnTo>
                    <a:lnTo>
                      <a:pt x="127" y="30"/>
                    </a:lnTo>
                    <a:lnTo>
                      <a:pt x="128" y="30"/>
                    </a:lnTo>
                    <a:lnTo>
                      <a:pt x="129" y="28"/>
                    </a:lnTo>
                    <a:lnTo>
                      <a:pt x="131" y="27"/>
                    </a:lnTo>
                    <a:lnTo>
                      <a:pt x="132" y="26"/>
                    </a:lnTo>
                    <a:lnTo>
                      <a:pt x="132" y="25"/>
                    </a:lnTo>
                    <a:lnTo>
                      <a:pt x="133" y="24"/>
                    </a:lnTo>
                    <a:lnTo>
                      <a:pt x="134" y="22"/>
                    </a:lnTo>
                    <a:lnTo>
                      <a:pt x="134" y="19"/>
                    </a:lnTo>
                    <a:lnTo>
                      <a:pt x="135" y="16"/>
                    </a:lnTo>
                    <a:lnTo>
                      <a:pt x="134" y="13"/>
                    </a:lnTo>
                    <a:lnTo>
                      <a:pt x="134" y="11"/>
                    </a:lnTo>
                    <a:lnTo>
                      <a:pt x="133" y="9"/>
                    </a:lnTo>
                    <a:lnTo>
                      <a:pt x="132" y="8"/>
                    </a:lnTo>
                    <a:lnTo>
                      <a:pt x="132" y="6"/>
                    </a:lnTo>
                    <a:lnTo>
                      <a:pt x="131" y="5"/>
                    </a:lnTo>
                    <a:lnTo>
                      <a:pt x="129" y="4"/>
                    </a:lnTo>
                    <a:lnTo>
                      <a:pt x="128" y="3"/>
                    </a:lnTo>
                    <a:lnTo>
                      <a:pt x="127" y="2"/>
                    </a:lnTo>
                    <a:lnTo>
                      <a:pt x="126" y="2"/>
                    </a:lnTo>
                    <a:lnTo>
                      <a:pt x="124" y="1"/>
                    </a:lnTo>
                    <a:lnTo>
                      <a:pt x="122" y="1"/>
                    </a:lnTo>
                    <a:lnTo>
                      <a:pt x="121" y="0"/>
                    </a:lnTo>
                    <a:lnTo>
                      <a:pt x="119" y="0"/>
                    </a:lnTo>
                    <a:lnTo>
                      <a:pt x="130" y="28"/>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8" name="Freeform 129"/>
              <p:cNvSpPr>
                <a:spLocks/>
              </p:cNvSpPr>
              <p:nvPr/>
            </p:nvSpPr>
            <p:spPr bwMode="auto">
              <a:xfrm>
                <a:off x="3792" y="2544"/>
                <a:ext cx="100" cy="113"/>
              </a:xfrm>
              <a:custGeom>
                <a:avLst/>
                <a:gdLst>
                  <a:gd name="T0" fmla="*/ 7 w 113"/>
                  <a:gd name="T1" fmla="*/ 16 h 113"/>
                  <a:gd name="T2" fmla="*/ 5 w 113"/>
                  <a:gd name="T3" fmla="*/ 5 h 113"/>
                  <a:gd name="T4" fmla="*/ 0 w 113"/>
                  <a:gd name="T5" fmla="*/ 89 h 113"/>
                  <a:gd name="T6" fmla="*/ 4 w 113"/>
                  <a:gd name="T7" fmla="*/ 112 h 113"/>
                  <a:gd name="T8" fmla="*/ 7 w 113"/>
                  <a:gd name="T9" fmla="*/ 28 h 113"/>
                  <a:gd name="T10" fmla="*/ 7 w 113"/>
                  <a:gd name="T11" fmla="*/ 16 h 113"/>
                  <a:gd name="T12" fmla="*/ 7 w 113"/>
                  <a:gd name="T13" fmla="*/ 28 h 113"/>
                  <a:gd name="T14" fmla="*/ 7 w 113"/>
                  <a:gd name="T15" fmla="*/ 26 h 113"/>
                  <a:gd name="T16" fmla="*/ 7 w 113"/>
                  <a:gd name="T17" fmla="*/ 25 h 113"/>
                  <a:gd name="T18" fmla="*/ 7 w 113"/>
                  <a:gd name="T19" fmla="*/ 23 h 113"/>
                  <a:gd name="T20" fmla="*/ 7 w 113"/>
                  <a:gd name="T21" fmla="*/ 22 h 113"/>
                  <a:gd name="T22" fmla="*/ 7 w 113"/>
                  <a:gd name="T23" fmla="*/ 20 h 113"/>
                  <a:gd name="T24" fmla="*/ 7 w 113"/>
                  <a:gd name="T25" fmla="*/ 19 h 113"/>
                  <a:gd name="T26" fmla="*/ 7 w 113"/>
                  <a:gd name="T27" fmla="*/ 17 h 113"/>
                  <a:gd name="T28" fmla="*/ 7 w 113"/>
                  <a:gd name="T29" fmla="*/ 16 h 113"/>
                  <a:gd name="T30" fmla="*/ 7 w 113"/>
                  <a:gd name="T31" fmla="*/ 14 h 113"/>
                  <a:gd name="T32" fmla="*/ 7 w 113"/>
                  <a:gd name="T33" fmla="*/ 13 h 113"/>
                  <a:gd name="T34" fmla="*/ 7 w 113"/>
                  <a:gd name="T35" fmla="*/ 11 h 113"/>
                  <a:gd name="T36" fmla="*/ 7 w 113"/>
                  <a:gd name="T37" fmla="*/ 10 h 113"/>
                  <a:gd name="T38" fmla="*/ 7 w 113"/>
                  <a:gd name="T39" fmla="*/ 7 h 113"/>
                  <a:gd name="T40" fmla="*/ 7 w 113"/>
                  <a:gd name="T41" fmla="*/ 5 h 113"/>
                  <a:gd name="T42" fmla="*/ 7 w 113"/>
                  <a:gd name="T43" fmla="*/ 3 h 113"/>
                  <a:gd name="T44" fmla="*/ 7 w 113"/>
                  <a:gd name="T45" fmla="*/ 1 h 113"/>
                  <a:gd name="T46" fmla="*/ 7 w 113"/>
                  <a:gd name="T47" fmla="*/ 1 h 113"/>
                  <a:gd name="T48" fmla="*/ 6 w 113"/>
                  <a:gd name="T49" fmla="*/ 1 h 113"/>
                  <a:gd name="T50" fmla="*/ 6 w 113"/>
                  <a:gd name="T51" fmla="*/ 0 h 113"/>
                  <a:gd name="T52" fmla="*/ 6 w 113"/>
                  <a:gd name="T53" fmla="*/ 0 h 113"/>
                  <a:gd name="T54" fmla="*/ 6 w 113"/>
                  <a:gd name="T55" fmla="*/ 0 h 113"/>
                  <a:gd name="T56" fmla="*/ 6 w 113"/>
                  <a:gd name="T57" fmla="*/ 0 h 113"/>
                  <a:gd name="T58" fmla="*/ 6 w 113"/>
                  <a:gd name="T59" fmla="*/ 1 h 113"/>
                  <a:gd name="T60" fmla="*/ 6 w 113"/>
                  <a:gd name="T61" fmla="*/ 1 h 113"/>
                  <a:gd name="T62" fmla="*/ 6 w 113"/>
                  <a:gd name="T63" fmla="*/ 2 h 113"/>
                  <a:gd name="T64" fmla="*/ 5 w 113"/>
                  <a:gd name="T65" fmla="*/ 3 h 113"/>
                  <a:gd name="T66" fmla="*/ 5 w 113"/>
                  <a:gd name="T67" fmla="*/ 4 h 113"/>
                  <a:gd name="T68" fmla="*/ 5 w 113"/>
                  <a:gd name="T69" fmla="*/ 5 h 113"/>
                  <a:gd name="T70" fmla="*/ 7 w 113"/>
                  <a:gd name="T71" fmla="*/ 1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112" y="16"/>
                    </a:moveTo>
                    <a:lnTo>
                      <a:pt x="84" y="5"/>
                    </a:lnTo>
                    <a:lnTo>
                      <a:pt x="0" y="89"/>
                    </a:lnTo>
                    <a:lnTo>
                      <a:pt x="23" y="112"/>
                    </a:lnTo>
                    <a:lnTo>
                      <a:pt x="107" y="28"/>
                    </a:lnTo>
                    <a:lnTo>
                      <a:pt x="112" y="16"/>
                    </a:lnTo>
                    <a:lnTo>
                      <a:pt x="107" y="28"/>
                    </a:lnTo>
                    <a:lnTo>
                      <a:pt x="108" y="26"/>
                    </a:lnTo>
                    <a:lnTo>
                      <a:pt x="109" y="25"/>
                    </a:lnTo>
                    <a:lnTo>
                      <a:pt x="110" y="23"/>
                    </a:lnTo>
                    <a:lnTo>
                      <a:pt x="111" y="22"/>
                    </a:lnTo>
                    <a:lnTo>
                      <a:pt x="111" y="20"/>
                    </a:lnTo>
                    <a:lnTo>
                      <a:pt x="112" y="19"/>
                    </a:lnTo>
                    <a:lnTo>
                      <a:pt x="112" y="17"/>
                    </a:lnTo>
                    <a:lnTo>
                      <a:pt x="112" y="16"/>
                    </a:lnTo>
                    <a:lnTo>
                      <a:pt x="112" y="14"/>
                    </a:lnTo>
                    <a:lnTo>
                      <a:pt x="111" y="13"/>
                    </a:lnTo>
                    <a:lnTo>
                      <a:pt x="111" y="11"/>
                    </a:lnTo>
                    <a:lnTo>
                      <a:pt x="110" y="10"/>
                    </a:lnTo>
                    <a:lnTo>
                      <a:pt x="109" y="7"/>
                    </a:lnTo>
                    <a:lnTo>
                      <a:pt x="107" y="5"/>
                    </a:lnTo>
                    <a:lnTo>
                      <a:pt x="105" y="3"/>
                    </a:lnTo>
                    <a:lnTo>
                      <a:pt x="102" y="1"/>
                    </a:lnTo>
                    <a:lnTo>
                      <a:pt x="101" y="1"/>
                    </a:lnTo>
                    <a:lnTo>
                      <a:pt x="99" y="1"/>
                    </a:lnTo>
                    <a:lnTo>
                      <a:pt x="98" y="0"/>
                    </a:lnTo>
                    <a:lnTo>
                      <a:pt x="96" y="0"/>
                    </a:lnTo>
                    <a:lnTo>
                      <a:pt x="95" y="0"/>
                    </a:lnTo>
                    <a:lnTo>
                      <a:pt x="93" y="0"/>
                    </a:lnTo>
                    <a:lnTo>
                      <a:pt x="92" y="1"/>
                    </a:lnTo>
                    <a:lnTo>
                      <a:pt x="90" y="1"/>
                    </a:lnTo>
                    <a:lnTo>
                      <a:pt x="89" y="2"/>
                    </a:lnTo>
                    <a:lnTo>
                      <a:pt x="87" y="3"/>
                    </a:lnTo>
                    <a:lnTo>
                      <a:pt x="86" y="4"/>
                    </a:lnTo>
                    <a:lnTo>
                      <a:pt x="84" y="5"/>
                    </a:lnTo>
                    <a:lnTo>
                      <a:pt x="11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29" name="Freeform 130"/>
              <p:cNvSpPr>
                <a:spLocks/>
              </p:cNvSpPr>
              <p:nvPr/>
            </p:nvSpPr>
            <p:spPr bwMode="auto">
              <a:xfrm>
                <a:off x="3862" y="2364"/>
                <a:ext cx="30" cy="197"/>
              </a:xfrm>
              <a:custGeom>
                <a:avLst/>
                <a:gdLst>
                  <a:gd name="T0" fmla="*/ 4 w 34"/>
                  <a:gd name="T1" fmla="*/ 4 h 197"/>
                  <a:gd name="T2" fmla="*/ 0 w 34"/>
                  <a:gd name="T3" fmla="*/ 16 h 197"/>
                  <a:gd name="T4" fmla="*/ 0 w 34"/>
                  <a:gd name="T5" fmla="*/ 196 h 197"/>
                  <a:gd name="T6" fmla="*/ 4 w 34"/>
                  <a:gd name="T7" fmla="*/ 196 h 197"/>
                  <a:gd name="T8" fmla="*/ 4 w 34"/>
                  <a:gd name="T9" fmla="*/ 16 h 197"/>
                  <a:gd name="T10" fmla="*/ 4 w 34"/>
                  <a:gd name="T11" fmla="*/ 4 h 197"/>
                  <a:gd name="T12" fmla="*/ 4 w 34"/>
                  <a:gd name="T13" fmla="*/ 16 h 197"/>
                  <a:gd name="T14" fmla="*/ 4 w 34"/>
                  <a:gd name="T15" fmla="*/ 14 h 197"/>
                  <a:gd name="T16" fmla="*/ 4 w 34"/>
                  <a:gd name="T17" fmla="*/ 12 h 197"/>
                  <a:gd name="T18" fmla="*/ 4 w 34"/>
                  <a:gd name="T19" fmla="*/ 10 h 197"/>
                  <a:gd name="T20" fmla="*/ 4 w 34"/>
                  <a:gd name="T21" fmla="*/ 9 h 197"/>
                  <a:gd name="T22" fmla="*/ 4 w 34"/>
                  <a:gd name="T23" fmla="*/ 7 h 197"/>
                  <a:gd name="T24" fmla="*/ 4 w 34"/>
                  <a:gd name="T25" fmla="*/ 6 h 197"/>
                  <a:gd name="T26" fmla="*/ 4 w 34"/>
                  <a:gd name="T27" fmla="*/ 5 h 197"/>
                  <a:gd name="T28" fmla="*/ 4 w 34"/>
                  <a:gd name="T29" fmla="*/ 4 h 197"/>
                  <a:gd name="T30" fmla="*/ 4 w 34"/>
                  <a:gd name="T31" fmla="*/ 3 h 197"/>
                  <a:gd name="T32" fmla="*/ 4 w 34"/>
                  <a:gd name="T33" fmla="*/ 2 h 197"/>
                  <a:gd name="T34" fmla="*/ 4 w 34"/>
                  <a:gd name="T35" fmla="*/ 1 h 197"/>
                  <a:gd name="T36" fmla="*/ 4 w 34"/>
                  <a:gd name="T37" fmla="*/ 1 h 197"/>
                  <a:gd name="T38" fmla="*/ 4 w 34"/>
                  <a:gd name="T39" fmla="*/ 0 h 197"/>
                  <a:gd name="T40" fmla="*/ 4 w 34"/>
                  <a:gd name="T41" fmla="*/ 0 h 197"/>
                  <a:gd name="T42" fmla="*/ 4 w 34"/>
                  <a:gd name="T43" fmla="*/ 0 h 197"/>
                  <a:gd name="T44" fmla="*/ 4 w 34"/>
                  <a:gd name="T45" fmla="*/ 1 h 197"/>
                  <a:gd name="T46" fmla="*/ 4 w 34"/>
                  <a:gd name="T47" fmla="*/ 1 h 197"/>
                  <a:gd name="T48" fmla="*/ 4 w 34"/>
                  <a:gd name="T49" fmla="*/ 2 h 197"/>
                  <a:gd name="T50" fmla="*/ 4 w 34"/>
                  <a:gd name="T51" fmla="*/ 3 h 197"/>
                  <a:gd name="T52" fmla="*/ 4 w 34"/>
                  <a:gd name="T53" fmla="*/ 4 h 197"/>
                  <a:gd name="T54" fmla="*/ 4 w 34"/>
                  <a:gd name="T55" fmla="*/ 5 h 197"/>
                  <a:gd name="T56" fmla="*/ 3 w 34"/>
                  <a:gd name="T57" fmla="*/ 6 h 197"/>
                  <a:gd name="T58" fmla="*/ 3 w 34"/>
                  <a:gd name="T59" fmla="*/ 7 h 197"/>
                  <a:gd name="T60" fmla="*/ 2 w 34"/>
                  <a:gd name="T61" fmla="*/ 9 h 197"/>
                  <a:gd name="T62" fmla="*/ 1 w 34"/>
                  <a:gd name="T63" fmla="*/ 10 h 197"/>
                  <a:gd name="T64" fmla="*/ 1 w 34"/>
                  <a:gd name="T65" fmla="*/ 12 h 197"/>
                  <a:gd name="T66" fmla="*/ 1 w 34"/>
                  <a:gd name="T67" fmla="*/ 14 h 197"/>
                  <a:gd name="T68" fmla="*/ 0 w 34"/>
                  <a:gd name="T69" fmla="*/ 16 h 197"/>
                  <a:gd name="T70" fmla="*/ 4 w 34"/>
                  <a:gd name="T71" fmla="*/ 4 h 1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 h="197">
                    <a:moveTo>
                      <a:pt x="28" y="4"/>
                    </a:moveTo>
                    <a:lnTo>
                      <a:pt x="0" y="16"/>
                    </a:lnTo>
                    <a:lnTo>
                      <a:pt x="0" y="196"/>
                    </a:lnTo>
                    <a:lnTo>
                      <a:pt x="33" y="196"/>
                    </a:lnTo>
                    <a:lnTo>
                      <a:pt x="33" y="16"/>
                    </a:lnTo>
                    <a:lnTo>
                      <a:pt x="28" y="4"/>
                    </a:lnTo>
                    <a:lnTo>
                      <a:pt x="33" y="16"/>
                    </a:lnTo>
                    <a:lnTo>
                      <a:pt x="32" y="14"/>
                    </a:lnTo>
                    <a:lnTo>
                      <a:pt x="32" y="12"/>
                    </a:lnTo>
                    <a:lnTo>
                      <a:pt x="32" y="10"/>
                    </a:lnTo>
                    <a:lnTo>
                      <a:pt x="31" y="9"/>
                    </a:lnTo>
                    <a:lnTo>
                      <a:pt x="30" y="7"/>
                    </a:lnTo>
                    <a:lnTo>
                      <a:pt x="30" y="6"/>
                    </a:lnTo>
                    <a:lnTo>
                      <a:pt x="29" y="5"/>
                    </a:lnTo>
                    <a:lnTo>
                      <a:pt x="28" y="4"/>
                    </a:lnTo>
                    <a:lnTo>
                      <a:pt x="26" y="3"/>
                    </a:lnTo>
                    <a:lnTo>
                      <a:pt x="25" y="2"/>
                    </a:lnTo>
                    <a:lnTo>
                      <a:pt x="24" y="1"/>
                    </a:lnTo>
                    <a:lnTo>
                      <a:pt x="22" y="1"/>
                    </a:lnTo>
                    <a:lnTo>
                      <a:pt x="19" y="0"/>
                    </a:lnTo>
                    <a:lnTo>
                      <a:pt x="17" y="0"/>
                    </a:lnTo>
                    <a:lnTo>
                      <a:pt x="14" y="0"/>
                    </a:lnTo>
                    <a:lnTo>
                      <a:pt x="11" y="1"/>
                    </a:lnTo>
                    <a:lnTo>
                      <a:pt x="9" y="1"/>
                    </a:lnTo>
                    <a:lnTo>
                      <a:pt x="8" y="2"/>
                    </a:lnTo>
                    <a:lnTo>
                      <a:pt x="7" y="3"/>
                    </a:lnTo>
                    <a:lnTo>
                      <a:pt x="5" y="4"/>
                    </a:lnTo>
                    <a:lnTo>
                      <a:pt x="5" y="5"/>
                    </a:lnTo>
                    <a:lnTo>
                      <a:pt x="3" y="6"/>
                    </a:lnTo>
                    <a:lnTo>
                      <a:pt x="3" y="7"/>
                    </a:lnTo>
                    <a:lnTo>
                      <a:pt x="2" y="9"/>
                    </a:lnTo>
                    <a:lnTo>
                      <a:pt x="1" y="10"/>
                    </a:lnTo>
                    <a:lnTo>
                      <a:pt x="1" y="12"/>
                    </a:lnTo>
                    <a:lnTo>
                      <a:pt x="1" y="14"/>
                    </a:lnTo>
                    <a:lnTo>
                      <a:pt x="0" y="16"/>
                    </a:lnTo>
                    <a:lnTo>
                      <a:pt x="28" y="4"/>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0" name="Freeform 131"/>
              <p:cNvSpPr>
                <a:spLocks/>
              </p:cNvSpPr>
              <p:nvPr/>
            </p:nvSpPr>
            <p:spPr bwMode="auto">
              <a:xfrm>
                <a:off x="3788" y="2279"/>
                <a:ext cx="100" cy="113"/>
              </a:xfrm>
              <a:custGeom>
                <a:avLst/>
                <a:gdLst>
                  <a:gd name="T0" fmla="*/ 4 w 113"/>
                  <a:gd name="T1" fmla="*/ 1 h 113"/>
                  <a:gd name="T2" fmla="*/ 4 w 113"/>
                  <a:gd name="T3" fmla="*/ 28 h 113"/>
                  <a:gd name="T4" fmla="*/ 6 w 113"/>
                  <a:gd name="T5" fmla="*/ 112 h 113"/>
                  <a:gd name="T6" fmla="*/ 7 w 113"/>
                  <a:gd name="T7" fmla="*/ 89 h 113"/>
                  <a:gd name="T8" fmla="*/ 4 w 113"/>
                  <a:gd name="T9" fmla="*/ 5 h 113"/>
                  <a:gd name="T10" fmla="*/ 4 w 113"/>
                  <a:gd name="T11" fmla="*/ 1 h 113"/>
                  <a:gd name="T12" fmla="*/ 4 w 113"/>
                  <a:gd name="T13" fmla="*/ 5 h 113"/>
                  <a:gd name="T14" fmla="*/ 4 w 113"/>
                  <a:gd name="T15" fmla="*/ 4 h 113"/>
                  <a:gd name="T16" fmla="*/ 4 w 113"/>
                  <a:gd name="T17" fmla="*/ 3 h 113"/>
                  <a:gd name="T18" fmla="*/ 4 w 113"/>
                  <a:gd name="T19" fmla="*/ 2 h 113"/>
                  <a:gd name="T20" fmla="*/ 4 w 113"/>
                  <a:gd name="T21" fmla="*/ 1 h 113"/>
                  <a:gd name="T22" fmla="*/ 4 w 113"/>
                  <a:gd name="T23" fmla="*/ 1 h 113"/>
                  <a:gd name="T24" fmla="*/ 4 w 113"/>
                  <a:gd name="T25" fmla="*/ 0 h 113"/>
                  <a:gd name="T26" fmla="*/ 4 w 113"/>
                  <a:gd name="T27" fmla="*/ 0 h 113"/>
                  <a:gd name="T28" fmla="*/ 4 w 113"/>
                  <a:gd name="T29" fmla="*/ 0 h 113"/>
                  <a:gd name="T30" fmla="*/ 4 w 113"/>
                  <a:gd name="T31" fmla="*/ 0 h 113"/>
                  <a:gd name="T32" fmla="*/ 4 w 113"/>
                  <a:gd name="T33" fmla="*/ 1 h 113"/>
                  <a:gd name="T34" fmla="*/ 4 w 113"/>
                  <a:gd name="T35" fmla="*/ 1 h 113"/>
                  <a:gd name="T36" fmla="*/ 4 w 113"/>
                  <a:gd name="T37" fmla="*/ 2 h 113"/>
                  <a:gd name="T38" fmla="*/ 4 w 113"/>
                  <a:gd name="T39" fmla="*/ 3 h 113"/>
                  <a:gd name="T40" fmla="*/ 4 w 113"/>
                  <a:gd name="T41" fmla="*/ 5 h 113"/>
                  <a:gd name="T42" fmla="*/ 3 w 113"/>
                  <a:gd name="T43" fmla="*/ 8 h 113"/>
                  <a:gd name="T44" fmla="*/ 2 w 113"/>
                  <a:gd name="T45" fmla="*/ 10 h 113"/>
                  <a:gd name="T46" fmla="*/ 1 w 113"/>
                  <a:gd name="T47" fmla="*/ 11 h 113"/>
                  <a:gd name="T48" fmla="*/ 1 w 113"/>
                  <a:gd name="T49" fmla="*/ 13 h 113"/>
                  <a:gd name="T50" fmla="*/ 0 w 113"/>
                  <a:gd name="T51" fmla="*/ 14 h 113"/>
                  <a:gd name="T52" fmla="*/ 0 w 113"/>
                  <a:gd name="T53" fmla="*/ 16 h 113"/>
                  <a:gd name="T54" fmla="*/ 0 w 113"/>
                  <a:gd name="T55" fmla="*/ 18 h 113"/>
                  <a:gd name="T56" fmla="*/ 0 w 113"/>
                  <a:gd name="T57" fmla="*/ 19 h 113"/>
                  <a:gd name="T58" fmla="*/ 1 w 113"/>
                  <a:gd name="T59" fmla="*/ 21 h 113"/>
                  <a:gd name="T60" fmla="*/ 1 w 113"/>
                  <a:gd name="T61" fmla="*/ 22 h 113"/>
                  <a:gd name="T62" fmla="*/ 2 w 113"/>
                  <a:gd name="T63" fmla="*/ 24 h 113"/>
                  <a:gd name="T64" fmla="*/ 3 w 113"/>
                  <a:gd name="T65" fmla="*/ 25 h 113"/>
                  <a:gd name="T66" fmla="*/ 4 w 113"/>
                  <a:gd name="T67" fmla="*/ 27 h 113"/>
                  <a:gd name="T68" fmla="*/ 4 w 113"/>
                  <a:gd name="T69" fmla="*/ 28 h 113"/>
                  <a:gd name="T70" fmla="*/ 4 w 113"/>
                  <a:gd name="T71" fmla="*/ 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17" y="1"/>
                    </a:moveTo>
                    <a:lnTo>
                      <a:pt x="5" y="28"/>
                    </a:lnTo>
                    <a:lnTo>
                      <a:pt x="89" y="112"/>
                    </a:lnTo>
                    <a:lnTo>
                      <a:pt x="112" y="89"/>
                    </a:lnTo>
                    <a:lnTo>
                      <a:pt x="28" y="5"/>
                    </a:lnTo>
                    <a:lnTo>
                      <a:pt x="17" y="1"/>
                    </a:lnTo>
                    <a:lnTo>
                      <a:pt x="28" y="5"/>
                    </a:lnTo>
                    <a:lnTo>
                      <a:pt x="27" y="4"/>
                    </a:lnTo>
                    <a:lnTo>
                      <a:pt x="25" y="3"/>
                    </a:lnTo>
                    <a:lnTo>
                      <a:pt x="24" y="2"/>
                    </a:lnTo>
                    <a:lnTo>
                      <a:pt x="22" y="1"/>
                    </a:lnTo>
                    <a:lnTo>
                      <a:pt x="21" y="1"/>
                    </a:lnTo>
                    <a:lnTo>
                      <a:pt x="19" y="0"/>
                    </a:lnTo>
                    <a:lnTo>
                      <a:pt x="18" y="0"/>
                    </a:lnTo>
                    <a:lnTo>
                      <a:pt x="16" y="0"/>
                    </a:lnTo>
                    <a:lnTo>
                      <a:pt x="15" y="0"/>
                    </a:lnTo>
                    <a:lnTo>
                      <a:pt x="13" y="1"/>
                    </a:lnTo>
                    <a:lnTo>
                      <a:pt x="11" y="1"/>
                    </a:lnTo>
                    <a:lnTo>
                      <a:pt x="10" y="2"/>
                    </a:lnTo>
                    <a:lnTo>
                      <a:pt x="8" y="3"/>
                    </a:lnTo>
                    <a:lnTo>
                      <a:pt x="5" y="5"/>
                    </a:lnTo>
                    <a:lnTo>
                      <a:pt x="3" y="8"/>
                    </a:lnTo>
                    <a:lnTo>
                      <a:pt x="2" y="10"/>
                    </a:lnTo>
                    <a:lnTo>
                      <a:pt x="1" y="11"/>
                    </a:lnTo>
                    <a:lnTo>
                      <a:pt x="1" y="13"/>
                    </a:lnTo>
                    <a:lnTo>
                      <a:pt x="0" y="14"/>
                    </a:lnTo>
                    <a:lnTo>
                      <a:pt x="0" y="16"/>
                    </a:lnTo>
                    <a:lnTo>
                      <a:pt x="0" y="18"/>
                    </a:lnTo>
                    <a:lnTo>
                      <a:pt x="0" y="19"/>
                    </a:lnTo>
                    <a:lnTo>
                      <a:pt x="1" y="21"/>
                    </a:lnTo>
                    <a:lnTo>
                      <a:pt x="1" y="22"/>
                    </a:lnTo>
                    <a:lnTo>
                      <a:pt x="2" y="24"/>
                    </a:lnTo>
                    <a:lnTo>
                      <a:pt x="3" y="25"/>
                    </a:lnTo>
                    <a:lnTo>
                      <a:pt x="4" y="27"/>
                    </a:lnTo>
                    <a:lnTo>
                      <a:pt x="5" y="28"/>
                    </a:lnTo>
                    <a:lnTo>
                      <a:pt x="17" y="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1" name="Freeform 132"/>
              <p:cNvSpPr>
                <a:spLocks/>
              </p:cNvSpPr>
              <p:nvPr/>
            </p:nvSpPr>
            <p:spPr bwMode="auto">
              <a:xfrm>
                <a:off x="3683" y="2280"/>
                <a:ext cx="121" cy="33"/>
              </a:xfrm>
              <a:custGeom>
                <a:avLst/>
                <a:gdLst>
                  <a:gd name="T0" fmla="*/ 4 w 136"/>
                  <a:gd name="T1" fmla="*/ 4 h 33"/>
                  <a:gd name="T2" fmla="*/ 4 w 136"/>
                  <a:gd name="T3" fmla="*/ 32 h 33"/>
                  <a:gd name="T4" fmla="*/ 10 w 136"/>
                  <a:gd name="T5" fmla="*/ 32 h 33"/>
                  <a:gd name="T6" fmla="*/ 10 w 136"/>
                  <a:gd name="T7" fmla="*/ 0 h 33"/>
                  <a:gd name="T8" fmla="*/ 4 w 136"/>
                  <a:gd name="T9" fmla="*/ 0 h 33"/>
                  <a:gd name="T10" fmla="*/ 4 w 136"/>
                  <a:gd name="T11" fmla="*/ 4 h 33"/>
                  <a:gd name="T12" fmla="*/ 4 w 136"/>
                  <a:gd name="T13" fmla="*/ 0 h 33"/>
                  <a:gd name="T14" fmla="*/ 4 w 136"/>
                  <a:gd name="T15" fmla="*/ 0 h 33"/>
                  <a:gd name="T16" fmla="*/ 4 w 136"/>
                  <a:gd name="T17" fmla="*/ 0 h 33"/>
                  <a:gd name="T18" fmla="*/ 4 w 136"/>
                  <a:gd name="T19" fmla="*/ 1 h 33"/>
                  <a:gd name="T20" fmla="*/ 4 w 136"/>
                  <a:gd name="T21" fmla="*/ 1 h 33"/>
                  <a:gd name="T22" fmla="*/ 4 w 136"/>
                  <a:gd name="T23" fmla="*/ 2 h 33"/>
                  <a:gd name="T24" fmla="*/ 4 w 136"/>
                  <a:gd name="T25" fmla="*/ 2 h 33"/>
                  <a:gd name="T26" fmla="*/ 4 w 136"/>
                  <a:gd name="T27" fmla="*/ 4 h 33"/>
                  <a:gd name="T28" fmla="*/ 4 w 136"/>
                  <a:gd name="T29" fmla="*/ 5 h 33"/>
                  <a:gd name="T30" fmla="*/ 3 w 136"/>
                  <a:gd name="T31" fmla="*/ 6 h 33"/>
                  <a:gd name="T32" fmla="*/ 2 w 136"/>
                  <a:gd name="T33" fmla="*/ 7 h 33"/>
                  <a:gd name="T34" fmla="*/ 1 w 136"/>
                  <a:gd name="T35" fmla="*/ 9 h 33"/>
                  <a:gd name="T36" fmla="*/ 1 w 136"/>
                  <a:gd name="T37" fmla="*/ 10 h 33"/>
                  <a:gd name="T38" fmla="*/ 0 w 136"/>
                  <a:gd name="T39" fmla="*/ 13 h 33"/>
                  <a:gd name="T40" fmla="*/ 0 w 136"/>
                  <a:gd name="T41" fmla="*/ 16 h 33"/>
                  <a:gd name="T42" fmla="*/ 0 w 136"/>
                  <a:gd name="T43" fmla="*/ 19 h 33"/>
                  <a:gd name="T44" fmla="*/ 1 w 136"/>
                  <a:gd name="T45" fmla="*/ 21 h 33"/>
                  <a:gd name="T46" fmla="*/ 1 w 136"/>
                  <a:gd name="T47" fmla="*/ 23 h 33"/>
                  <a:gd name="T48" fmla="*/ 2 w 136"/>
                  <a:gd name="T49" fmla="*/ 24 h 33"/>
                  <a:gd name="T50" fmla="*/ 3 w 136"/>
                  <a:gd name="T51" fmla="*/ 26 h 33"/>
                  <a:gd name="T52" fmla="*/ 4 w 136"/>
                  <a:gd name="T53" fmla="*/ 27 h 33"/>
                  <a:gd name="T54" fmla="*/ 4 w 136"/>
                  <a:gd name="T55" fmla="*/ 28 h 33"/>
                  <a:gd name="T56" fmla="*/ 4 w 136"/>
                  <a:gd name="T57" fmla="*/ 29 h 33"/>
                  <a:gd name="T58" fmla="*/ 4 w 136"/>
                  <a:gd name="T59" fmla="*/ 30 h 33"/>
                  <a:gd name="T60" fmla="*/ 4 w 136"/>
                  <a:gd name="T61" fmla="*/ 30 h 33"/>
                  <a:gd name="T62" fmla="*/ 4 w 136"/>
                  <a:gd name="T63" fmla="*/ 31 h 33"/>
                  <a:gd name="T64" fmla="*/ 4 w 136"/>
                  <a:gd name="T65" fmla="*/ 31 h 33"/>
                  <a:gd name="T66" fmla="*/ 4 w 136"/>
                  <a:gd name="T67" fmla="*/ 32 h 33"/>
                  <a:gd name="T68" fmla="*/ 4 w 136"/>
                  <a:gd name="T69" fmla="*/ 32 h 33"/>
                  <a:gd name="T70" fmla="*/ 4 w 136"/>
                  <a:gd name="T71" fmla="*/ 4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4" y="4"/>
                    </a:moveTo>
                    <a:lnTo>
                      <a:pt x="16" y="32"/>
                    </a:lnTo>
                    <a:lnTo>
                      <a:pt x="135" y="32"/>
                    </a:lnTo>
                    <a:lnTo>
                      <a:pt x="135" y="0"/>
                    </a:lnTo>
                    <a:lnTo>
                      <a:pt x="16" y="0"/>
                    </a:lnTo>
                    <a:lnTo>
                      <a:pt x="4" y="4"/>
                    </a:lnTo>
                    <a:lnTo>
                      <a:pt x="16" y="0"/>
                    </a:lnTo>
                    <a:lnTo>
                      <a:pt x="14" y="0"/>
                    </a:lnTo>
                    <a:lnTo>
                      <a:pt x="12" y="0"/>
                    </a:lnTo>
                    <a:lnTo>
                      <a:pt x="11" y="1"/>
                    </a:lnTo>
                    <a:lnTo>
                      <a:pt x="9" y="1"/>
                    </a:lnTo>
                    <a:lnTo>
                      <a:pt x="7" y="2"/>
                    </a:lnTo>
                    <a:lnTo>
                      <a:pt x="6" y="2"/>
                    </a:lnTo>
                    <a:lnTo>
                      <a:pt x="5" y="4"/>
                    </a:lnTo>
                    <a:lnTo>
                      <a:pt x="4" y="5"/>
                    </a:lnTo>
                    <a:lnTo>
                      <a:pt x="3" y="6"/>
                    </a:lnTo>
                    <a:lnTo>
                      <a:pt x="2" y="7"/>
                    </a:lnTo>
                    <a:lnTo>
                      <a:pt x="1" y="9"/>
                    </a:lnTo>
                    <a:lnTo>
                      <a:pt x="1" y="10"/>
                    </a:lnTo>
                    <a:lnTo>
                      <a:pt x="0" y="13"/>
                    </a:lnTo>
                    <a:lnTo>
                      <a:pt x="0" y="16"/>
                    </a:lnTo>
                    <a:lnTo>
                      <a:pt x="0" y="19"/>
                    </a:lnTo>
                    <a:lnTo>
                      <a:pt x="1" y="21"/>
                    </a:lnTo>
                    <a:lnTo>
                      <a:pt x="1" y="23"/>
                    </a:lnTo>
                    <a:lnTo>
                      <a:pt x="2" y="24"/>
                    </a:lnTo>
                    <a:lnTo>
                      <a:pt x="3" y="26"/>
                    </a:lnTo>
                    <a:lnTo>
                      <a:pt x="4" y="27"/>
                    </a:lnTo>
                    <a:lnTo>
                      <a:pt x="5" y="28"/>
                    </a:lnTo>
                    <a:lnTo>
                      <a:pt x="6" y="29"/>
                    </a:lnTo>
                    <a:lnTo>
                      <a:pt x="7" y="30"/>
                    </a:lnTo>
                    <a:lnTo>
                      <a:pt x="9" y="30"/>
                    </a:lnTo>
                    <a:lnTo>
                      <a:pt x="11" y="31"/>
                    </a:lnTo>
                    <a:lnTo>
                      <a:pt x="12" y="31"/>
                    </a:lnTo>
                    <a:lnTo>
                      <a:pt x="14" y="32"/>
                    </a:lnTo>
                    <a:lnTo>
                      <a:pt x="16" y="32"/>
                    </a:lnTo>
                    <a:lnTo>
                      <a:pt x="4" y="4"/>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2" name="Freeform 133"/>
              <p:cNvSpPr>
                <a:spLocks/>
              </p:cNvSpPr>
              <p:nvPr/>
            </p:nvSpPr>
            <p:spPr bwMode="auto">
              <a:xfrm>
                <a:off x="3608" y="2284"/>
                <a:ext cx="100" cy="113"/>
              </a:xfrm>
              <a:custGeom>
                <a:avLst/>
                <a:gdLst>
                  <a:gd name="T0" fmla="*/ 0 w 112"/>
                  <a:gd name="T1" fmla="*/ 96 h 113"/>
                  <a:gd name="T2" fmla="*/ 4 w 112"/>
                  <a:gd name="T3" fmla="*/ 107 h 113"/>
                  <a:gd name="T4" fmla="*/ 9 w 112"/>
                  <a:gd name="T5" fmla="*/ 23 h 113"/>
                  <a:gd name="T6" fmla="*/ 7 w 112"/>
                  <a:gd name="T7" fmla="*/ 0 h 113"/>
                  <a:gd name="T8" fmla="*/ 4 w 112"/>
                  <a:gd name="T9" fmla="*/ 84 h 113"/>
                  <a:gd name="T10" fmla="*/ 0 w 112"/>
                  <a:gd name="T11" fmla="*/ 96 h 113"/>
                  <a:gd name="T12" fmla="*/ 4 w 112"/>
                  <a:gd name="T13" fmla="*/ 84 h 113"/>
                  <a:gd name="T14" fmla="*/ 3 w 112"/>
                  <a:gd name="T15" fmla="*/ 86 h 113"/>
                  <a:gd name="T16" fmla="*/ 2 w 112"/>
                  <a:gd name="T17" fmla="*/ 87 h 113"/>
                  <a:gd name="T18" fmla="*/ 1 w 112"/>
                  <a:gd name="T19" fmla="*/ 89 h 113"/>
                  <a:gd name="T20" fmla="*/ 1 w 112"/>
                  <a:gd name="T21" fmla="*/ 90 h 113"/>
                  <a:gd name="T22" fmla="*/ 0 w 112"/>
                  <a:gd name="T23" fmla="*/ 92 h 113"/>
                  <a:gd name="T24" fmla="*/ 0 w 112"/>
                  <a:gd name="T25" fmla="*/ 93 h 113"/>
                  <a:gd name="T26" fmla="*/ 0 w 112"/>
                  <a:gd name="T27" fmla="*/ 95 h 113"/>
                  <a:gd name="T28" fmla="*/ 0 w 112"/>
                  <a:gd name="T29" fmla="*/ 96 h 113"/>
                  <a:gd name="T30" fmla="*/ 0 w 112"/>
                  <a:gd name="T31" fmla="*/ 98 h 113"/>
                  <a:gd name="T32" fmla="*/ 0 w 112"/>
                  <a:gd name="T33" fmla="*/ 99 h 113"/>
                  <a:gd name="T34" fmla="*/ 1 w 112"/>
                  <a:gd name="T35" fmla="*/ 101 h 113"/>
                  <a:gd name="T36" fmla="*/ 1 w 112"/>
                  <a:gd name="T37" fmla="*/ 102 h 113"/>
                  <a:gd name="T38" fmla="*/ 3 w 112"/>
                  <a:gd name="T39" fmla="*/ 105 h 113"/>
                  <a:gd name="T40" fmla="*/ 4 w 112"/>
                  <a:gd name="T41" fmla="*/ 107 h 113"/>
                  <a:gd name="T42" fmla="*/ 4 w 112"/>
                  <a:gd name="T43" fmla="*/ 109 h 113"/>
                  <a:gd name="T44" fmla="*/ 4 w 112"/>
                  <a:gd name="T45" fmla="*/ 111 h 113"/>
                  <a:gd name="T46" fmla="*/ 4 w 112"/>
                  <a:gd name="T47" fmla="*/ 111 h 113"/>
                  <a:gd name="T48" fmla="*/ 4 w 112"/>
                  <a:gd name="T49" fmla="*/ 111 h 113"/>
                  <a:gd name="T50" fmla="*/ 4 w 112"/>
                  <a:gd name="T51" fmla="*/ 112 h 113"/>
                  <a:gd name="T52" fmla="*/ 4 w 112"/>
                  <a:gd name="T53" fmla="*/ 112 h 113"/>
                  <a:gd name="T54" fmla="*/ 4 w 112"/>
                  <a:gd name="T55" fmla="*/ 112 h 113"/>
                  <a:gd name="T56" fmla="*/ 4 w 112"/>
                  <a:gd name="T57" fmla="*/ 112 h 113"/>
                  <a:gd name="T58" fmla="*/ 4 w 112"/>
                  <a:gd name="T59" fmla="*/ 111 h 113"/>
                  <a:gd name="T60" fmla="*/ 4 w 112"/>
                  <a:gd name="T61" fmla="*/ 111 h 113"/>
                  <a:gd name="T62" fmla="*/ 4 w 112"/>
                  <a:gd name="T63" fmla="*/ 110 h 113"/>
                  <a:gd name="T64" fmla="*/ 4 w 112"/>
                  <a:gd name="T65" fmla="*/ 109 h 113"/>
                  <a:gd name="T66" fmla="*/ 4 w 112"/>
                  <a:gd name="T67" fmla="*/ 108 h 113"/>
                  <a:gd name="T68" fmla="*/ 4 w 112"/>
                  <a:gd name="T69" fmla="*/ 107 h 113"/>
                  <a:gd name="T70" fmla="*/ 0 w 112"/>
                  <a:gd name="T71" fmla="*/ 9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2" h="113">
                    <a:moveTo>
                      <a:pt x="0" y="96"/>
                    </a:moveTo>
                    <a:lnTo>
                      <a:pt x="27" y="107"/>
                    </a:lnTo>
                    <a:lnTo>
                      <a:pt x="111" y="23"/>
                    </a:lnTo>
                    <a:lnTo>
                      <a:pt x="88" y="0"/>
                    </a:lnTo>
                    <a:lnTo>
                      <a:pt x="4" y="84"/>
                    </a:lnTo>
                    <a:lnTo>
                      <a:pt x="0" y="96"/>
                    </a:lnTo>
                    <a:lnTo>
                      <a:pt x="4" y="84"/>
                    </a:lnTo>
                    <a:lnTo>
                      <a:pt x="3" y="86"/>
                    </a:lnTo>
                    <a:lnTo>
                      <a:pt x="2" y="87"/>
                    </a:lnTo>
                    <a:lnTo>
                      <a:pt x="1" y="89"/>
                    </a:lnTo>
                    <a:lnTo>
                      <a:pt x="1" y="90"/>
                    </a:lnTo>
                    <a:lnTo>
                      <a:pt x="0" y="92"/>
                    </a:lnTo>
                    <a:lnTo>
                      <a:pt x="0" y="93"/>
                    </a:lnTo>
                    <a:lnTo>
                      <a:pt x="0" y="95"/>
                    </a:lnTo>
                    <a:lnTo>
                      <a:pt x="0" y="96"/>
                    </a:lnTo>
                    <a:lnTo>
                      <a:pt x="0" y="98"/>
                    </a:lnTo>
                    <a:lnTo>
                      <a:pt x="0" y="99"/>
                    </a:lnTo>
                    <a:lnTo>
                      <a:pt x="1" y="101"/>
                    </a:lnTo>
                    <a:lnTo>
                      <a:pt x="1" y="102"/>
                    </a:lnTo>
                    <a:lnTo>
                      <a:pt x="3" y="105"/>
                    </a:lnTo>
                    <a:lnTo>
                      <a:pt x="4" y="107"/>
                    </a:lnTo>
                    <a:lnTo>
                      <a:pt x="7" y="109"/>
                    </a:lnTo>
                    <a:lnTo>
                      <a:pt x="9" y="111"/>
                    </a:lnTo>
                    <a:lnTo>
                      <a:pt x="11" y="111"/>
                    </a:lnTo>
                    <a:lnTo>
                      <a:pt x="12" y="111"/>
                    </a:lnTo>
                    <a:lnTo>
                      <a:pt x="14" y="112"/>
                    </a:lnTo>
                    <a:lnTo>
                      <a:pt x="15" y="112"/>
                    </a:lnTo>
                    <a:lnTo>
                      <a:pt x="17" y="112"/>
                    </a:lnTo>
                    <a:lnTo>
                      <a:pt x="18" y="112"/>
                    </a:lnTo>
                    <a:lnTo>
                      <a:pt x="20" y="111"/>
                    </a:lnTo>
                    <a:lnTo>
                      <a:pt x="21" y="111"/>
                    </a:lnTo>
                    <a:lnTo>
                      <a:pt x="23" y="110"/>
                    </a:lnTo>
                    <a:lnTo>
                      <a:pt x="24" y="109"/>
                    </a:lnTo>
                    <a:lnTo>
                      <a:pt x="26" y="108"/>
                    </a:lnTo>
                    <a:lnTo>
                      <a:pt x="27" y="107"/>
                    </a:lnTo>
                    <a:lnTo>
                      <a:pt x="0" y="9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3" name="Freeform 134"/>
              <p:cNvSpPr>
                <a:spLocks/>
              </p:cNvSpPr>
              <p:nvPr/>
            </p:nvSpPr>
            <p:spPr bwMode="auto">
              <a:xfrm>
                <a:off x="3608" y="2380"/>
                <a:ext cx="29" cy="197"/>
              </a:xfrm>
              <a:custGeom>
                <a:avLst/>
                <a:gdLst>
                  <a:gd name="T0" fmla="*/ 4 w 33"/>
                  <a:gd name="T1" fmla="*/ 180 h 197"/>
                  <a:gd name="T2" fmla="*/ 4 w 33"/>
                  <a:gd name="T3" fmla="*/ 0 h 197"/>
                  <a:gd name="T4" fmla="*/ 0 w 33"/>
                  <a:gd name="T5" fmla="*/ 0 h 197"/>
                  <a:gd name="T6" fmla="*/ 0 w 33"/>
                  <a:gd name="T7" fmla="*/ 180 h 197"/>
                  <a:gd name="T8" fmla="*/ 0 w 33"/>
                  <a:gd name="T9" fmla="*/ 180 h 197"/>
                  <a:gd name="T10" fmla="*/ 0 w 33"/>
                  <a:gd name="T11" fmla="*/ 182 h 197"/>
                  <a:gd name="T12" fmla="*/ 0 w 33"/>
                  <a:gd name="T13" fmla="*/ 184 h 197"/>
                  <a:gd name="T14" fmla="*/ 1 w 33"/>
                  <a:gd name="T15" fmla="*/ 186 h 197"/>
                  <a:gd name="T16" fmla="*/ 1 w 33"/>
                  <a:gd name="T17" fmla="*/ 188 h 197"/>
                  <a:gd name="T18" fmla="*/ 2 w 33"/>
                  <a:gd name="T19" fmla="*/ 189 h 197"/>
                  <a:gd name="T20" fmla="*/ 3 w 33"/>
                  <a:gd name="T21" fmla="*/ 190 h 197"/>
                  <a:gd name="T22" fmla="*/ 4 w 33"/>
                  <a:gd name="T23" fmla="*/ 191 h 197"/>
                  <a:gd name="T24" fmla="*/ 4 w 33"/>
                  <a:gd name="T25" fmla="*/ 192 h 197"/>
                  <a:gd name="T26" fmla="*/ 4 w 33"/>
                  <a:gd name="T27" fmla="*/ 193 h 197"/>
                  <a:gd name="T28" fmla="*/ 4 w 33"/>
                  <a:gd name="T29" fmla="*/ 194 h 197"/>
                  <a:gd name="T30" fmla="*/ 4 w 33"/>
                  <a:gd name="T31" fmla="*/ 195 h 197"/>
                  <a:gd name="T32" fmla="*/ 4 w 33"/>
                  <a:gd name="T33" fmla="*/ 195 h 197"/>
                  <a:gd name="T34" fmla="*/ 4 w 33"/>
                  <a:gd name="T35" fmla="*/ 196 h 197"/>
                  <a:gd name="T36" fmla="*/ 4 w 33"/>
                  <a:gd name="T37" fmla="*/ 196 h 197"/>
                  <a:gd name="T38" fmla="*/ 4 w 33"/>
                  <a:gd name="T39" fmla="*/ 196 h 197"/>
                  <a:gd name="T40" fmla="*/ 4 w 33"/>
                  <a:gd name="T41" fmla="*/ 195 h 197"/>
                  <a:gd name="T42" fmla="*/ 4 w 33"/>
                  <a:gd name="T43" fmla="*/ 195 h 197"/>
                  <a:gd name="T44" fmla="*/ 4 w 33"/>
                  <a:gd name="T45" fmla="*/ 194 h 197"/>
                  <a:gd name="T46" fmla="*/ 4 w 33"/>
                  <a:gd name="T47" fmla="*/ 193 h 197"/>
                  <a:gd name="T48" fmla="*/ 4 w 33"/>
                  <a:gd name="T49" fmla="*/ 192 h 197"/>
                  <a:gd name="T50" fmla="*/ 4 w 33"/>
                  <a:gd name="T51" fmla="*/ 191 h 197"/>
                  <a:gd name="T52" fmla="*/ 4 w 33"/>
                  <a:gd name="T53" fmla="*/ 190 h 197"/>
                  <a:gd name="T54" fmla="*/ 4 w 33"/>
                  <a:gd name="T55" fmla="*/ 189 h 197"/>
                  <a:gd name="T56" fmla="*/ 4 w 33"/>
                  <a:gd name="T57" fmla="*/ 188 h 197"/>
                  <a:gd name="T58" fmla="*/ 4 w 33"/>
                  <a:gd name="T59" fmla="*/ 186 h 197"/>
                  <a:gd name="T60" fmla="*/ 4 w 33"/>
                  <a:gd name="T61" fmla="*/ 184 h 197"/>
                  <a:gd name="T62" fmla="*/ 4 w 33"/>
                  <a:gd name="T63" fmla="*/ 182 h 197"/>
                  <a:gd name="T64" fmla="*/ 4 w 33"/>
                  <a:gd name="T65" fmla="*/ 180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 h="197">
                    <a:moveTo>
                      <a:pt x="32" y="180"/>
                    </a:moveTo>
                    <a:lnTo>
                      <a:pt x="32" y="0"/>
                    </a:lnTo>
                    <a:lnTo>
                      <a:pt x="0" y="0"/>
                    </a:lnTo>
                    <a:lnTo>
                      <a:pt x="0" y="180"/>
                    </a:lnTo>
                    <a:lnTo>
                      <a:pt x="0" y="182"/>
                    </a:lnTo>
                    <a:lnTo>
                      <a:pt x="0" y="184"/>
                    </a:lnTo>
                    <a:lnTo>
                      <a:pt x="1" y="186"/>
                    </a:lnTo>
                    <a:lnTo>
                      <a:pt x="1" y="188"/>
                    </a:lnTo>
                    <a:lnTo>
                      <a:pt x="2" y="189"/>
                    </a:lnTo>
                    <a:lnTo>
                      <a:pt x="3" y="190"/>
                    </a:lnTo>
                    <a:lnTo>
                      <a:pt x="4" y="191"/>
                    </a:lnTo>
                    <a:lnTo>
                      <a:pt x="5" y="192"/>
                    </a:lnTo>
                    <a:lnTo>
                      <a:pt x="6" y="193"/>
                    </a:lnTo>
                    <a:lnTo>
                      <a:pt x="7" y="194"/>
                    </a:lnTo>
                    <a:lnTo>
                      <a:pt x="9" y="195"/>
                    </a:lnTo>
                    <a:lnTo>
                      <a:pt x="10" y="195"/>
                    </a:lnTo>
                    <a:lnTo>
                      <a:pt x="13" y="196"/>
                    </a:lnTo>
                    <a:lnTo>
                      <a:pt x="16" y="196"/>
                    </a:lnTo>
                    <a:lnTo>
                      <a:pt x="19" y="196"/>
                    </a:lnTo>
                    <a:lnTo>
                      <a:pt x="22" y="195"/>
                    </a:lnTo>
                    <a:lnTo>
                      <a:pt x="23" y="195"/>
                    </a:lnTo>
                    <a:lnTo>
                      <a:pt x="25" y="194"/>
                    </a:lnTo>
                    <a:lnTo>
                      <a:pt x="26" y="193"/>
                    </a:lnTo>
                    <a:lnTo>
                      <a:pt x="27" y="192"/>
                    </a:lnTo>
                    <a:lnTo>
                      <a:pt x="28" y="191"/>
                    </a:lnTo>
                    <a:lnTo>
                      <a:pt x="29" y="190"/>
                    </a:lnTo>
                    <a:lnTo>
                      <a:pt x="30" y="189"/>
                    </a:lnTo>
                    <a:lnTo>
                      <a:pt x="31" y="188"/>
                    </a:lnTo>
                    <a:lnTo>
                      <a:pt x="31" y="186"/>
                    </a:lnTo>
                    <a:lnTo>
                      <a:pt x="31" y="184"/>
                    </a:lnTo>
                    <a:lnTo>
                      <a:pt x="32" y="182"/>
                    </a:lnTo>
                    <a:lnTo>
                      <a:pt x="32" y="18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4" name="Freeform 135"/>
              <p:cNvSpPr>
                <a:spLocks/>
              </p:cNvSpPr>
              <p:nvPr/>
            </p:nvSpPr>
            <p:spPr bwMode="auto">
              <a:xfrm>
                <a:off x="3622" y="256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5" name="Freeform 136"/>
              <p:cNvSpPr>
                <a:spLocks/>
              </p:cNvSpPr>
              <p:nvPr/>
            </p:nvSpPr>
            <p:spPr bwMode="auto">
              <a:xfrm>
                <a:off x="3608" y="2560"/>
                <a:ext cx="29" cy="17"/>
              </a:xfrm>
              <a:custGeom>
                <a:avLst/>
                <a:gdLst>
                  <a:gd name="T0" fmla="*/ 0 w 33"/>
                  <a:gd name="T1" fmla="*/ 0 h 17"/>
                  <a:gd name="T2" fmla="*/ 0 w 33"/>
                  <a:gd name="T3" fmla="*/ 2 h 17"/>
                  <a:gd name="T4" fmla="*/ 0 w 33"/>
                  <a:gd name="T5" fmla="*/ 4 h 17"/>
                  <a:gd name="T6" fmla="*/ 1 w 33"/>
                  <a:gd name="T7" fmla="*/ 6 h 17"/>
                  <a:gd name="T8" fmla="*/ 1 w 33"/>
                  <a:gd name="T9" fmla="*/ 8 h 17"/>
                  <a:gd name="T10" fmla="*/ 2 w 33"/>
                  <a:gd name="T11" fmla="*/ 9 h 17"/>
                  <a:gd name="T12" fmla="*/ 3 w 33"/>
                  <a:gd name="T13" fmla="*/ 10 h 17"/>
                  <a:gd name="T14" fmla="*/ 4 w 33"/>
                  <a:gd name="T15" fmla="*/ 11 h 17"/>
                  <a:gd name="T16" fmla="*/ 4 w 33"/>
                  <a:gd name="T17" fmla="*/ 12 h 17"/>
                  <a:gd name="T18" fmla="*/ 4 w 33"/>
                  <a:gd name="T19" fmla="*/ 13 h 17"/>
                  <a:gd name="T20" fmla="*/ 4 w 33"/>
                  <a:gd name="T21" fmla="*/ 14 h 17"/>
                  <a:gd name="T22" fmla="*/ 4 w 33"/>
                  <a:gd name="T23" fmla="*/ 15 h 17"/>
                  <a:gd name="T24" fmla="*/ 4 w 33"/>
                  <a:gd name="T25" fmla="*/ 15 h 17"/>
                  <a:gd name="T26" fmla="*/ 4 w 33"/>
                  <a:gd name="T27" fmla="*/ 16 h 17"/>
                  <a:gd name="T28" fmla="*/ 4 w 33"/>
                  <a:gd name="T29" fmla="*/ 16 h 17"/>
                  <a:gd name="T30" fmla="*/ 4 w 33"/>
                  <a:gd name="T31" fmla="*/ 16 h 17"/>
                  <a:gd name="T32" fmla="*/ 4 w 33"/>
                  <a:gd name="T33" fmla="*/ 15 h 17"/>
                  <a:gd name="T34" fmla="*/ 4 w 33"/>
                  <a:gd name="T35" fmla="*/ 15 h 17"/>
                  <a:gd name="T36" fmla="*/ 4 w 33"/>
                  <a:gd name="T37" fmla="*/ 14 h 17"/>
                  <a:gd name="T38" fmla="*/ 4 w 33"/>
                  <a:gd name="T39" fmla="*/ 13 h 17"/>
                  <a:gd name="T40" fmla="*/ 4 w 33"/>
                  <a:gd name="T41" fmla="*/ 12 h 17"/>
                  <a:gd name="T42" fmla="*/ 4 w 33"/>
                  <a:gd name="T43" fmla="*/ 11 h 17"/>
                  <a:gd name="T44" fmla="*/ 4 w 33"/>
                  <a:gd name="T45" fmla="*/ 10 h 17"/>
                  <a:gd name="T46" fmla="*/ 4 w 33"/>
                  <a:gd name="T47" fmla="*/ 9 h 17"/>
                  <a:gd name="T48" fmla="*/ 4 w 33"/>
                  <a:gd name="T49" fmla="*/ 8 h 17"/>
                  <a:gd name="T50" fmla="*/ 4 w 33"/>
                  <a:gd name="T51" fmla="*/ 6 h 17"/>
                  <a:gd name="T52" fmla="*/ 4 w 33"/>
                  <a:gd name="T53" fmla="*/ 4 h 17"/>
                  <a:gd name="T54" fmla="*/ 4 w 33"/>
                  <a:gd name="T55" fmla="*/ 2 h 17"/>
                  <a:gd name="T56" fmla="*/ 4 w 33"/>
                  <a:gd name="T57" fmla="*/ 0 h 17"/>
                  <a:gd name="T58" fmla="*/ 0 w 33"/>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17">
                    <a:moveTo>
                      <a:pt x="0" y="0"/>
                    </a:moveTo>
                    <a:lnTo>
                      <a:pt x="0" y="2"/>
                    </a:lnTo>
                    <a:lnTo>
                      <a:pt x="0" y="4"/>
                    </a:lnTo>
                    <a:lnTo>
                      <a:pt x="1" y="6"/>
                    </a:lnTo>
                    <a:lnTo>
                      <a:pt x="1" y="8"/>
                    </a:lnTo>
                    <a:lnTo>
                      <a:pt x="2" y="9"/>
                    </a:lnTo>
                    <a:lnTo>
                      <a:pt x="3" y="10"/>
                    </a:lnTo>
                    <a:lnTo>
                      <a:pt x="4" y="11"/>
                    </a:lnTo>
                    <a:lnTo>
                      <a:pt x="5" y="12"/>
                    </a:lnTo>
                    <a:lnTo>
                      <a:pt x="6" y="13"/>
                    </a:lnTo>
                    <a:lnTo>
                      <a:pt x="7" y="14"/>
                    </a:lnTo>
                    <a:lnTo>
                      <a:pt x="9" y="15"/>
                    </a:lnTo>
                    <a:lnTo>
                      <a:pt x="10" y="15"/>
                    </a:lnTo>
                    <a:lnTo>
                      <a:pt x="13" y="16"/>
                    </a:lnTo>
                    <a:lnTo>
                      <a:pt x="16" y="16"/>
                    </a:lnTo>
                    <a:lnTo>
                      <a:pt x="19" y="16"/>
                    </a:lnTo>
                    <a:lnTo>
                      <a:pt x="22" y="15"/>
                    </a:lnTo>
                    <a:lnTo>
                      <a:pt x="23" y="15"/>
                    </a:lnTo>
                    <a:lnTo>
                      <a:pt x="25" y="14"/>
                    </a:lnTo>
                    <a:lnTo>
                      <a:pt x="26" y="13"/>
                    </a:lnTo>
                    <a:lnTo>
                      <a:pt x="27" y="12"/>
                    </a:lnTo>
                    <a:lnTo>
                      <a:pt x="28" y="11"/>
                    </a:lnTo>
                    <a:lnTo>
                      <a:pt x="29" y="10"/>
                    </a:lnTo>
                    <a:lnTo>
                      <a:pt x="30" y="9"/>
                    </a:lnTo>
                    <a:lnTo>
                      <a:pt x="31" y="8"/>
                    </a:lnTo>
                    <a:lnTo>
                      <a:pt x="31" y="6"/>
                    </a:lnTo>
                    <a:lnTo>
                      <a:pt x="31" y="4"/>
                    </a:lnTo>
                    <a:lnTo>
                      <a:pt x="32" y="2"/>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6" name="Freeform 137"/>
              <p:cNvSpPr>
                <a:spLocks/>
              </p:cNvSpPr>
              <p:nvPr/>
            </p:nvSpPr>
            <p:spPr bwMode="auto">
              <a:xfrm>
                <a:off x="3608" y="3040"/>
                <a:ext cx="29" cy="17"/>
              </a:xfrm>
              <a:custGeom>
                <a:avLst/>
                <a:gdLst>
                  <a:gd name="T0" fmla="*/ 4 w 33"/>
                  <a:gd name="T1" fmla="*/ 16 h 17"/>
                  <a:gd name="T2" fmla="*/ 4 w 33"/>
                  <a:gd name="T3" fmla="*/ 14 h 17"/>
                  <a:gd name="T4" fmla="*/ 4 w 33"/>
                  <a:gd name="T5" fmla="*/ 13 h 17"/>
                  <a:gd name="T6" fmla="*/ 4 w 33"/>
                  <a:gd name="T7" fmla="*/ 11 h 17"/>
                  <a:gd name="T8" fmla="*/ 4 w 33"/>
                  <a:gd name="T9" fmla="*/ 9 h 17"/>
                  <a:gd name="T10" fmla="*/ 4 w 33"/>
                  <a:gd name="T11" fmla="*/ 8 h 17"/>
                  <a:gd name="T12" fmla="*/ 4 w 33"/>
                  <a:gd name="T13" fmla="*/ 6 h 17"/>
                  <a:gd name="T14" fmla="*/ 4 w 33"/>
                  <a:gd name="T15" fmla="*/ 5 h 17"/>
                  <a:gd name="T16" fmla="*/ 4 w 33"/>
                  <a:gd name="T17" fmla="*/ 4 h 17"/>
                  <a:gd name="T18" fmla="*/ 4 w 33"/>
                  <a:gd name="T19" fmla="*/ 3 h 17"/>
                  <a:gd name="T20" fmla="*/ 4 w 33"/>
                  <a:gd name="T21" fmla="*/ 3 h 17"/>
                  <a:gd name="T22" fmla="*/ 4 w 33"/>
                  <a:gd name="T23" fmla="*/ 2 h 17"/>
                  <a:gd name="T24" fmla="*/ 4 w 33"/>
                  <a:gd name="T25" fmla="*/ 1 h 17"/>
                  <a:gd name="T26" fmla="*/ 4 w 33"/>
                  <a:gd name="T27" fmla="*/ 0 h 17"/>
                  <a:gd name="T28" fmla="*/ 4 w 33"/>
                  <a:gd name="T29" fmla="*/ 0 h 17"/>
                  <a:gd name="T30" fmla="*/ 4 w 33"/>
                  <a:gd name="T31" fmla="*/ 0 h 17"/>
                  <a:gd name="T32" fmla="*/ 4 w 33"/>
                  <a:gd name="T33" fmla="*/ 1 h 17"/>
                  <a:gd name="T34" fmla="*/ 4 w 33"/>
                  <a:gd name="T35" fmla="*/ 2 h 17"/>
                  <a:gd name="T36" fmla="*/ 4 w 33"/>
                  <a:gd name="T37" fmla="*/ 3 h 17"/>
                  <a:gd name="T38" fmla="*/ 4 w 33"/>
                  <a:gd name="T39" fmla="*/ 3 h 17"/>
                  <a:gd name="T40" fmla="*/ 4 w 33"/>
                  <a:gd name="T41" fmla="*/ 4 h 17"/>
                  <a:gd name="T42" fmla="*/ 4 w 33"/>
                  <a:gd name="T43" fmla="*/ 5 h 17"/>
                  <a:gd name="T44" fmla="*/ 3 w 33"/>
                  <a:gd name="T45" fmla="*/ 6 h 17"/>
                  <a:gd name="T46" fmla="*/ 2 w 33"/>
                  <a:gd name="T47" fmla="*/ 8 h 17"/>
                  <a:gd name="T48" fmla="*/ 1 w 33"/>
                  <a:gd name="T49" fmla="*/ 9 h 17"/>
                  <a:gd name="T50" fmla="*/ 1 w 33"/>
                  <a:gd name="T51" fmla="*/ 11 h 17"/>
                  <a:gd name="T52" fmla="*/ 0 w 33"/>
                  <a:gd name="T53" fmla="*/ 13 h 17"/>
                  <a:gd name="T54" fmla="*/ 0 w 33"/>
                  <a:gd name="T55" fmla="*/ 14 h 17"/>
                  <a:gd name="T56" fmla="*/ 0 w 33"/>
                  <a:gd name="T57" fmla="*/ 16 h 17"/>
                  <a:gd name="T58" fmla="*/ 4 w 33"/>
                  <a:gd name="T59" fmla="*/ 16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17">
                    <a:moveTo>
                      <a:pt x="32" y="16"/>
                    </a:moveTo>
                    <a:lnTo>
                      <a:pt x="32" y="14"/>
                    </a:lnTo>
                    <a:lnTo>
                      <a:pt x="31" y="13"/>
                    </a:lnTo>
                    <a:lnTo>
                      <a:pt x="31" y="11"/>
                    </a:lnTo>
                    <a:lnTo>
                      <a:pt x="31" y="9"/>
                    </a:lnTo>
                    <a:lnTo>
                      <a:pt x="30" y="8"/>
                    </a:lnTo>
                    <a:lnTo>
                      <a:pt x="29" y="6"/>
                    </a:lnTo>
                    <a:lnTo>
                      <a:pt x="28" y="5"/>
                    </a:lnTo>
                    <a:lnTo>
                      <a:pt x="27" y="4"/>
                    </a:lnTo>
                    <a:lnTo>
                      <a:pt x="26" y="3"/>
                    </a:lnTo>
                    <a:lnTo>
                      <a:pt x="25" y="3"/>
                    </a:lnTo>
                    <a:lnTo>
                      <a:pt x="23" y="2"/>
                    </a:lnTo>
                    <a:lnTo>
                      <a:pt x="22" y="1"/>
                    </a:lnTo>
                    <a:lnTo>
                      <a:pt x="19" y="0"/>
                    </a:lnTo>
                    <a:lnTo>
                      <a:pt x="16" y="0"/>
                    </a:lnTo>
                    <a:lnTo>
                      <a:pt x="13" y="0"/>
                    </a:lnTo>
                    <a:lnTo>
                      <a:pt x="10" y="1"/>
                    </a:lnTo>
                    <a:lnTo>
                      <a:pt x="9" y="2"/>
                    </a:lnTo>
                    <a:lnTo>
                      <a:pt x="7" y="3"/>
                    </a:lnTo>
                    <a:lnTo>
                      <a:pt x="6" y="3"/>
                    </a:lnTo>
                    <a:lnTo>
                      <a:pt x="5" y="4"/>
                    </a:lnTo>
                    <a:lnTo>
                      <a:pt x="4" y="5"/>
                    </a:lnTo>
                    <a:lnTo>
                      <a:pt x="3" y="6"/>
                    </a:lnTo>
                    <a:lnTo>
                      <a:pt x="2" y="8"/>
                    </a:lnTo>
                    <a:lnTo>
                      <a:pt x="1" y="9"/>
                    </a:lnTo>
                    <a:lnTo>
                      <a:pt x="1" y="11"/>
                    </a:lnTo>
                    <a:lnTo>
                      <a:pt x="0" y="13"/>
                    </a:lnTo>
                    <a:lnTo>
                      <a:pt x="0" y="14"/>
                    </a:lnTo>
                    <a:lnTo>
                      <a:pt x="0" y="16"/>
                    </a:lnTo>
                    <a:lnTo>
                      <a:pt x="3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7" name="Freeform 138"/>
              <p:cNvSpPr>
                <a:spLocks/>
              </p:cNvSpPr>
              <p:nvPr/>
            </p:nvSpPr>
            <p:spPr bwMode="auto">
              <a:xfrm>
                <a:off x="3608" y="3056"/>
                <a:ext cx="29" cy="56"/>
              </a:xfrm>
              <a:custGeom>
                <a:avLst/>
                <a:gdLst>
                  <a:gd name="T0" fmla="*/ 4 w 33"/>
                  <a:gd name="T1" fmla="*/ 51 h 56"/>
                  <a:gd name="T2" fmla="*/ 4 w 33"/>
                  <a:gd name="T3" fmla="*/ 39 h 56"/>
                  <a:gd name="T4" fmla="*/ 4 w 33"/>
                  <a:gd name="T5" fmla="*/ 0 h 56"/>
                  <a:gd name="T6" fmla="*/ 0 w 33"/>
                  <a:gd name="T7" fmla="*/ 0 h 56"/>
                  <a:gd name="T8" fmla="*/ 0 w 33"/>
                  <a:gd name="T9" fmla="*/ 39 h 56"/>
                  <a:gd name="T10" fmla="*/ 4 w 33"/>
                  <a:gd name="T11" fmla="*/ 51 h 56"/>
                  <a:gd name="T12" fmla="*/ 0 w 33"/>
                  <a:gd name="T13" fmla="*/ 39 h 56"/>
                  <a:gd name="T14" fmla="*/ 0 w 33"/>
                  <a:gd name="T15" fmla="*/ 41 h 56"/>
                  <a:gd name="T16" fmla="*/ 0 w 33"/>
                  <a:gd name="T17" fmla="*/ 43 h 56"/>
                  <a:gd name="T18" fmla="*/ 1 w 33"/>
                  <a:gd name="T19" fmla="*/ 45 h 56"/>
                  <a:gd name="T20" fmla="*/ 1 w 33"/>
                  <a:gd name="T21" fmla="*/ 46 h 56"/>
                  <a:gd name="T22" fmla="*/ 2 w 33"/>
                  <a:gd name="T23" fmla="*/ 48 h 56"/>
                  <a:gd name="T24" fmla="*/ 3 w 33"/>
                  <a:gd name="T25" fmla="*/ 49 h 56"/>
                  <a:gd name="T26" fmla="*/ 4 w 33"/>
                  <a:gd name="T27" fmla="*/ 50 h 56"/>
                  <a:gd name="T28" fmla="*/ 4 w 33"/>
                  <a:gd name="T29" fmla="*/ 51 h 56"/>
                  <a:gd name="T30" fmla="*/ 4 w 33"/>
                  <a:gd name="T31" fmla="*/ 52 h 56"/>
                  <a:gd name="T32" fmla="*/ 4 w 33"/>
                  <a:gd name="T33" fmla="*/ 53 h 56"/>
                  <a:gd name="T34" fmla="*/ 4 w 33"/>
                  <a:gd name="T35" fmla="*/ 54 h 56"/>
                  <a:gd name="T36" fmla="*/ 4 w 33"/>
                  <a:gd name="T37" fmla="*/ 54 h 56"/>
                  <a:gd name="T38" fmla="*/ 4 w 33"/>
                  <a:gd name="T39" fmla="*/ 55 h 56"/>
                  <a:gd name="T40" fmla="*/ 4 w 33"/>
                  <a:gd name="T41" fmla="*/ 55 h 56"/>
                  <a:gd name="T42" fmla="*/ 4 w 33"/>
                  <a:gd name="T43" fmla="*/ 55 h 56"/>
                  <a:gd name="T44" fmla="*/ 4 w 33"/>
                  <a:gd name="T45" fmla="*/ 54 h 56"/>
                  <a:gd name="T46" fmla="*/ 4 w 33"/>
                  <a:gd name="T47" fmla="*/ 54 h 56"/>
                  <a:gd name="T48" fmla="*/ 4 w 33"/>
                  <a:gd name="T49" fmla="*/ 53 h 56"/>
                  <a:gd name="T50" fmla="*/ 4 w 33"/>
                  <a:gd name="T51" fmla="*/ 52 h 56"/>
                  <a:gd name="T52" fmla="*/ 4 w 33"/>
                  <a:gd name="T53" fmla="*/ 51 h 56"/>
                  <a:gd name="T54" fmla="*/ 4 w 33"/>
                  <a:gd name="T55" fmla="*/ 50 h 56"/>
                  <a:gd name="T56" fmla="*/ 4 w 33"/>
                  <a:gd name="T57" fmla="*/ 49 h 56"/>
                  <a:gd name="T58" fmla="*/ 4 w 33"/>
                  <a:gd name="T59" fmla="*/ 48 h 56"/>
                  <a:gd name="T60" fmla="*/ 4 w 33"/>
                  <a:gd name="T61" fmla="*/ 46 h 56"/>
                  <a:gd name="T62" fmla="*/ 4 w 33"/>
                  <a:gd name="T63" fmla="*/ 45 h 56"/>
                  <a:gd name="T64" fmla="*/ 4 w 33"/>
                  <a:gd name="T65" fmla="*/ 43 h 56"/>
                  <a:gd name="T66" fmla="*/ 4 w 33"/>
                  <a:gd name="T67" fmla="*/ 41 h 56"/>
                  <a:gd name="T68" fmla="*/ 4 w 33"/>
                  <a:gd name="T69" fmla="*/ 39 h 56"/>
                  <a:gd name="T70" fmla="*/ 4 w 33"/>
                  <a:gd name="T71" fmla="*/ 51 h 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 h="56">
                    <a:moveTo>
                      <a:pt x="4" y="51"/>
                    </a:moveTo>
                    <a:lnTo>
                      <a:pt x="32" y="39"/>
                    </a:lnTo>
                    <a:lnTo>
                      <a:pt x="32" y="0"/>
                    </a:lnTo>
                    <a:lnTo>
                      <a:pt x="0" y="0"/>
                    </a:lnTo>
                    <a:lnTo>
                      <a:pt x="0" y="39"/>
                    </a:lnTo>
                    <a:lnTo>
                      <a:pt x="4" y="51"/>
                    </a:lnTo>
                    <a:lnTo>
                      <a:pt x="0" y="39"/>
                    </a:lnTo>
                    <a:lnTo>
                      <a:pt x="0" y="41"/>
                    </a:lnTo>
                    <a:lnTo>
                      <a:pt x="0" y="43"/>
                    </a:lnTo>
                    <a:lnTo>
                      <a:pt x="1" y="45"/>
                    </a:lnTo>
                    <a:lnTo>
                      <a:pt x="1" y="46"/>
                    </a:lnTo>
                    <a:lnTo>
                      <a:pt x="2" y="48"/>
                    </a:lnTo>
                    <a:lnTo>
                      <a:pt x="3" y="49"/>
                    </a:lnTo>
                    <a:lnTo>
                      <a:pt x="4" y="50"/>
                    </a:lnTo>
                    <a:lnTo>
                      <a:pt x="5" y="51"/>
                    </a:lnTo>
                    <a:lnTo>
                      <a:pt x="6" y="52"/>
                    </a:lnTo>
                    <a:lnTo>
                      <a:pt x="7" y="53"/>
                    </a:lnTo>
                    <a:lnTo>
                      <a:pt x="9" y="54"/>
                    </a:lnTo>
                    <a:lnTo>
                      <a:pt x="10" y="54"/>
                    </a:lnTo>
                    <a:lnTo>
                      <a:pt x="13" y="55"/>
                    </a:lnTo>
                    <a:lnTo>
                      <a:pt x="16" y="55"/>
                    </a:lnTo>
                    <a:lnTo>
                      <a:pt x="19" y="55"/>
                    </a:lnTo>
                    <a:lnTo>
                      <a:pt x="22" y="54"/>
                    </a:lnTo>
                    <a:lnTo>
                      <a:pt x="23" y="54"/>
                    </a:lnTo>
                    <a:lnTo>
                      <a:pt x="25" y="53"/>
                    </a:lnTo>
                    <a:lnTo>
                      <a:pt x="26" y="52"/>
                    </a:lnTo>
                    <a:lnTo>
                      <a:pt x="27" y="51"/>
                    </a:lnTo>
                    <a:lnTo>
                      <a:pt x="28" y="50"/>
                    </a:lnTo>
                    <a:lnTo>
                      <a:pt x="29" y="49"/>
                    </a:lnTo>
                    <a:lnTo>
                      <a:pt x="30" y="48"/>
                    </a:lnTo>
                    <a:lnTo>
                      <a:pt x="31" y="46"/>
                    </a:lnTo>
                    <a:lnTo>
                      <a:pt x="31" y="45"/>
                    </a:lnTo>
                    <a:lnTo>
                      <a:pt x="31" y="43"/>
                    </a:lnTo>
                    <a:lnTo>
                      <a:pt x="32" y="41"/>
                    </a:lnTo>
                    <a:lnTo>
                      <a:pt x="32" y="39"/>
                    </a:lnTo>
                    <a:lnTo>
                      <a:pt x="4" y="5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8" name="Freeform 139"/>
              <p:cNvSpPr>
                <a:spLocks/>
              </p:cNvSpPr>
              <p:nvPr/>
            </p:nvSpPr>
            <p:spPr bwMode="auto">
              <a:xfrm>
                <a:off x="3612" y="3084"/>
                <a:ext cx="100" cy="113"/>
              </a:xfrm>
              <a:custGeom>
                <a:avLst/>
                <a:gdLst>
                  <a:gd name="T0" fmla="*/ 6 w 113"/>
                  <a:gd name="T1" fmla="*/ 111 h 113"/>
                  <a:gd name="T2" fmla="*/ 7 w 113"/>
                  <a:gd name="T3" fmla="*/ 84 h 113"/>
                  <a:gd name="T4" fmla="*/ 4 w 113"/>
                  <a:gd name="T5" fmla="*/ 0 h 113"/>
                  <a:gd name="T6" fmla="*/ 0 w 113"/>
                  <a:gd name="T7" fmla="*/ 23 h 113"/>
                  <a:gd name="T8" fmla="*/ 5 w 113"/>
                  <a:gd name="T9" fmla="*/ 106 h 113"/>
                  <a:gd name="T10" fmla="*/ 6 w 113"/>
                  <a:gd name="T11" fmla="*/ 111 h 113"/>
                  <a:gd name="T12" fmla="*/ 5 w 113"/>
                  <a:gd name="T13" fmla="*/ 106 h 113"/>
                  <a:gd name="T14" fmla="*/ 5 w 113"/>
                  <a:gd name="T15" fmla="*/ 108 h 113"/>
                  <a:gd name="T16" fmla="*/ 5 w 113"/>
                  <a:gd name="T17" fmla="*/ 109 h 113"/>
                  <a:gd name="T18" fmla="*/ 6 w 113"/>
                  <a:gd name="T19" fmla="*/ 110 h 113"/>
                  <a:gd name="T20" fmla="*/ 6 w 113"/>
                  <a:gd name="T21" fmla="*/ 111 h 113"/>
                  <a:gd name="T22" fmla="*/ 6 w 113"/>
                  <a:gd name="T23" fmla="*/ 111 h 113"/>
                  <a:gd name="T24" fmla="*/ 6 w 113"/>
                  <a:gd name="T25" fmla="*/ 111 h 113"/>
                  <a:gd name="T26" fmla="*/ 6 w 113"/>
                  <a:gd name="T27" fmla="*/ 112 h 113"/>
                  <a:gd name="T28" fmla="*/ 6 w 113"/>
                  <a:gd name="T29" fmla="*/ 111 h 113"/>
                  <a:gd name="T30" fmla="*/ 6 w 113"/>
                  <a:gd name="T31" fmla="*/ 111 h 113"/>
                  <a:gd name="T32" fmla="*/ 6 w 113"/>
                  <a:gd name="T33" fmla="*/ 111 h 113"/>
                  <a:gd name="T34" fmla="*/ 7 w 113"/>
                  <a:gd name="T35" fmla="*/ 111 h 113"/>
                  <a:gd name="T36" fmla="*/ 7 w 113"/>
                  <a:gd name="T37" fmla="*/ 110 h 113"/>
                  <a:gd name="T38" fmla="*/ 7 w 113"/>
                  <a:gd name="T39" fmla="*/ 109 h 113"/>
                  <a:gd name="T40" fmla="*/ 7 w 113"/>
                  <a:gd name="T41" fmla="*/ 106 h 113"/>
                  <a:gd name="T42" fmla="*/ 7 w 113"/>
                  <a:gd name="T43" fmla="*/ 104 h 113"/>
                  <a:gd name="T44" fmla="*/ 7 w 113"/>
                  <a:gd name="T45" fmla="*/ 102 h 113"/>
                  <a:gd name="T46" fmla="*/ 7 w 113"/>
                  <a:gd name="T47" fmla="*/ 100 h 113"/>
                  <a:gd name="T48" fmla="*/ 7 w 113"/>
                  <a:gd name="T49" fmla="*/ 99 h 113"/>
                  <a:gd name="T50" fmla="*/ 7 w 113"/>
                  <a:gd name="T51" fmla="*/ 97 h 113"/>
                  <a:gd name="T52" fmla="*/ 7 w 113"/>
                  <a:gd name="T53" fmla="*/ 96 h 113"/>
                  <a:gd name="T54" fmla="*/ 7 w 113"/>
                  <a:gd name="T55" fmla="*/ 94 h 113"/>
                  <a:gd name="T56" fmla="*/ 7 w 113"/>
                  <a:gd name="T57" fmla="*/ 93 h 113"/>
                  <a:gd name="T58" fmla="*/ 7 w 113"/>
                  <a:gd name="T59" fmla="*/ 91 h 113"/>
                  <a:gd name="T60" fmla="*/ 7 w 113"/>
                  <a:gd name="T61" fmla="*/ 90 h 113"/>
                  <a:gd name="T62" fmla="*/ 7 w 113"/>
                  <a:gd name="T63" fmla="*/ 88 h 113"/>
                  <a:gd name="T64" fmla="*/ 7 w 113"/>
                  <a:gd name="T65" fmla="*/ 87 h 113"/>
                  <a:gd name="T66" fmla="*/ 7 w 113"/>
                  <a:gd name="T67" fmla="*/ 85 h 113"/>
                  <a:gd name="T68" fmla="*/ 7 w 113"/>
                  <a:gd name="T69" fmla="*/ 84 h 113"/>
                  <a:gd name="T70" fmla="*/ 6 w 113"/>
                  <a:gd name="T71" fmla="*/ 111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96" y="111"/>
                    </a:moveTo>
                    <a:lnTo>
                      <a:pt x="107" y="84"/>
                    </a:lnTo>
                    <a:lnTo>
                      <a:pt x="23" y="0"/>
                    </a:lnTo>
                    <a:lnTo>
                      <a:pt x="0" y="23"/>
                    </a:lnTo>
                    <a:lnTo>
                      <a:pt x="84" y="106"/>
                    </a:lnTo>
                    <a:lnTo>
                      <a:pt x="96" y="111"/>
                    </a:lnTo>
                    <a:lnTo>
                      <a:pt x="84" y="106"/>
                    </a:lnTo>
                    <a:lnTo>
                      <a:pt x="86" y="108"/>
                    </a:lnTo>
                    <a:lnTo>
                      <a:pt x="87" y="109"/>
                    </a:lnTo>
                    <a:lnTo>
                      <a:pt x="89" y="110"/>
                    </a:lnTo>
                    <a:lnTo>
                      <a:pt x="91" y="111"/>
                    </a:lnTo>
                    <a:lnTo>
                      <a:pt x="92" y="111"/>
                    </a:lnTo>
                    <a:lnTo>
                      <a:pt x="94" y="111"/>
                    </a:lnTo>
                    <a:lnTo>
                      <a:pt x="95" y="112"/>
                    </a:lnTo>
                    <a:lnTo>
                      <a:pt x="97" y="111"/>
                    </a:lnTo>
                    <a:lnTo>
                      <a:pt x="98" y="111"/>
                    </a:lnTo>
                    <a:lnTo>
                      <a:pt x="100" y="111"/>
                    </a:lnTo>
                    <a:lnTo>
                      <a:pt x="101" y="111"/>
                    </a:lnTo>
                    <a:lnTo>
                      <a:pt x="102" y="110"/>
                    </a:lnTo>
                    <a:lnTo>
                      <a:pt x="105" y="109"/>
                    </a:lnTo>
                    <a:lnTo>
                      <a:pt x="107" y="106"/>
                    </a:lnTo>
                    <a:lnTo>
                      <a:pt x="109" y="104"/>
                    </a:lnTo>
                    <a:lnTo>
                      <a:pt x="111" y="102"/>
                    </a:lnTo>
                    <a:lnTo>
                      <a:pt x="111" y="100"/>
                    </a:lnTo>
                    <a:lnTo>
                      <a:pt x="112" y="99"/>
                    </a:lnTo>
                    <a:lnTo>
                      <a:pt x="112" y="97"/>
                    </a:lnTo>
                    <a:lnTo>
                      <a:pt x="112" y="96"/>
                    </a:lnTo>
                    <a:lnTo>
                      <a:pt x="112" y="94"/>
                    </a:lnTo>
                    <a:lnTo>
                      <a:pt x="112" y="93"/>
                    </a:lnTo>
                    <a:lnTo>
                      <a:pt x="112" y="91"/>
                    </a:lnTo>
                    <a:lnTo>
                      <a:pt x="111" y="90"/>
                    </a:lnTo>
                    <a:lnTo>
                      <a:pt x="111" y="88"/>
                    </a:lnTo>
                    <a:lnTo>
                      <a:pt x="110" y="87"/>
                    </a:lnTo>
                    <a:lnTo>
                      <a:pt x="108" y="85"/>
                    </a:lnTo>
                    <a:lnTo>
                      <a:pt x="107" y="84"/>
                    </a:lnTo>
                    <a:lnTo>
                      <a:pt x="96" y="11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39" name="Freeform 140"/>
              <p:cNvSpPr>
                <a:spLocks/>
              </p:cNvSpPr>
              <p:nvPr/>
            </p:nvSpPr>
            <p:spPr bwMode="auto">
              <a:xfrm>
                <a:off x="3697" y="3163"/>
                <a:ext cx="121" cy="33"/>
              </a:xfrm>
              <a:custGeom>
                <a:avLst/>
                <a:gdLst>
                  <a:gd name="T0" fmla="*/ 9 w 136"/>
                  <a:gd name="T1" fmla="*/ 27 h 33"/>
                  <a:gd name="T2" fmla="*/ 8 w 136"/>
                  <a:gd name="T3" fmla="*/ 0 h 33"/>
                  <a:gd name="T4" fmla="*/ 0 w 136"/>
                  <a:gd name="T5" fmla="*/ 0 h 33"/>
                  <a:gd name="T6" fmla="*/ 0 w 136"/>
                  <a:gd name="T7" fmla="*/ 32 h 33"/>
                  <a:gd name="T8" fmla="*/ 8 w 136"/>
                  <a:gd name="T9" fmla="*/ 32 h 33"/>
                  <a:gd name="T10" fmla="*/ 9 w 136"/>
                  <a:gd name="T11" fmla="*/ 27 h 33"/>
                  <a:gd name="T12" fmla="*/ 8 w 136"/>
                  <a:gd name="T13" fmla="*/ 32 h 33"/>
                  <a:gd name="T14" fmla="*/ 9 w 136"/>
                  <a:gd name="T15" fmla="*/ 32 h 33"/>
                  <a:gd name="T16" fmla="*/ 9 w 136"/>
                  <a:gd name="T17" fmla="*/ 32 h 33"/>
                  <a:gd name="T18" fmla="*/ 9 w 136"/>
                  <a:gd name="T19" fmla="*/ 32 h 33"/>
                  <a:gd name="T20" fmla="*/ 9 w 136"/>
                  <a:gd name="T21" fmla="*/ 31 h 33"/>
                  <a:gd name="T22" fmla="*/ 9 w 136"/>
                  <a:gd name="T23" fmla="*/ 30 h 33"/>
                  <a:gd name="T24" fmla="*/ 9 w 136"/>
                  <a:gd name="T25" fmla="*/ 29 h 33"/>
                  <a:gd name="T26" fmla="*/ 9 w 136"/>
                  <a:gd name="T27" fmla="*/ 28 h 33"/>
                  <a:gd name="T28" fmla="*/ 9 w 136"/>
                  <a:gd name="T29" fmla="*/ 27 h 33"/>
                  <a:gd name="T30" fmla="*/ 9 w 136"/>
                  <a:gd name="T31" fmla="*/ 26 h 33"/>
                  <a:gd name="T32" fmla="*/ 9 w 136"/>
                  <a:gd name="T33" fmla="*/ 25 h 33"/>
                  <a:gd name="T34" fmla="*/ 9 w 136"/>
                  <a:gd name="T35" fmla="*/ 24 h 33"/>
                  <a:gd name="T36" fmla="*/ 9 w 136"/>
                  <a:gd name="T37" fmla="*/ 22 h 33"/>
                  <a:gd name="T38" fmla="*/ 9 w 136"/>
                  <a:gd name="T39" fmla="*/ 19 h 33"/>
                  <a:gd name="T40" fmla="*/ 10 w 136"/>
                  <a:gd name="T41" fmla="*/ 16 h 33"/>
                  <a:gd name="T42" fmla="*/ 9 w 136"/>
                  <a:gd name="T43" fmla="*/ 13 h 33"/>
                  <a:gd name="T44" fmla="*/ 9 w 136"/>
                  <a:gd name="T45" fmla="*/ 10 h 33"/>
                  <a:gd name="T46" fmla="*/ 9 w 136"/>
                  <a:gd name="T47" fmla="*/ 9 h 33"/>
                  <a:gd name="T48" fmla="*/ 9 w 136"/>
                  <a:gd name="T49" fmla="*/ 8 h 33"/>
                  <a:gd name="T50" fmla="*/ 9 w 136"/>
                  <a:gd name="T51" fmla="*/ 6 h 33"/>
                  <a:gd name="T52" fmla="*/ 9 w 136"/>
                  <a:gd name="T53" fmla="*/ 5 h 33"/>
                  <a:gd name="T54" fmla="*/ 9 w 136"/>
                  <a:gd name="T55" fmla="*/ 4 h 33"/>
                  <a:gd name="T56" fmla="*/ 9 w 136"/>
                  <a:gd name="T57" fmla="*/ 3 h 33"/>
                  <a:gd name="T58" fmla="*/ 9 w 136"/>
                  <a:gd name="T59" fmla="*/ 2 h 33"/>
                  <a:gd name="T60" fmla="*/ 9 w 136"/>
                  <a:gd name="T61" fmla="*/ 2 h 33"/>
                  <a:gd name="T62" fmla="*/ 9 w 136"/>
                  <a:gd name="T63" fmla="*/ 1 h 33"/>
                  <a:gd name="T64" fmla="*/ 9 w 136"/>
                  <a:gd name="T65" fmla="*/ 0 h 33"/>
                  <a:gd name="T66" fmla="*/ 9 w 136"/>
                  <a:gd name="T67" fmla="*/ 0 h 33"/>
                  <a:gd name="T68" fmla="*/ 8 w 136"/>
                  <a:gd name="T69" fmla="*/ 0 h 33"/>
                  <a:gd name="T70" fmla="*/ 9 w 136"/>
                  <a:gd name="T71" fmla="*/ 27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33">
                    <a:moveTo>
                      <a:pt x="130" y="27"/>
                    </a:moveTo>
                    <a:lnTo>
                      <a:pt x="119" y="0"/>
                    </a:lnTo>
                    <a:lnTo>
                      <a:pt x="0" y="0"/>
                    </a:lnTo>
                    <a:lnTo>
                      <a:pt x="0" y="32"/>
                    </a:lnTo>
                    <a:lnTo>
                      <a:pt x="119" y="32"/>
                    </a:lnTo>
                    <a:lnTo>
                      <a:pt x="130" y="27"/>
                    </a:lnTo>
                    <a:lnTo>
                      <a:pt x="119" y="32"/>
                    </a:lnTo>
                    <a:lnTo>
                      <a:pt x="121" y="32"/>
                    </a:lnTo>
                    <a:lnTo>
                      <a:pt x="122" y="32"/>
                    </a:lnTo>
                    <a:lnTo>
                      <a:pt x="124" y="32"/>
                    </a:lnTo>
                    <a:lnTo>
                      <a:pt x="126" y="31"/>
                    </a:lnTo>
                    <a:lnTo>
                      <a:pt x="127" y="30"/>
                    </a:lnTo>
                    <a:lnTo>
                      <a:pt x="128" y="29"/>
                    </a:lnTo>
                    <a:lnTo>
                      <a:pt x="129" y="28"/>
                    </a:lnTo>
                    <a:lnTo>
                      <a:pt x="131" y="27"/>
                    </a:lnTo>
                    <a:lnTo>
                      <a:pt x="132" y="26"/>
                    </a:lnTo>
                    <a:lnTo>
                      <a:pt x="132" y="25"/>
                    </a:lnTo>
                    <a:lnTo>
                      <a:pt x="133" y="24"/>
                    </a:lnTo>
                    <a:lnTo>
                      <a:pt x="134" y="22"/>
                    </a:lnTo>
                    <a:lnTo>
                      <a:pt x="134" y="19"/>
                    </a:lnTo>
                    <a:lnTo>
                      <a:pt x="135" y="16"/>
                    </a:lnTo>
                    <a:lnTo>
                      <a:pt x="134" y="13"/>
                    </a:lnTo>
                    <a:lnTo>
                      <a:pt x="134" y="10"/>
                    </a:lnTo>
                    <a:lnTo>
                      <a:pt x="133" y="9"/>
                    </a:lnTo>
                    <a:lnTo>
                      <a:pt x="132" y="8"/>
                    </a:lnTo>
                    <a:lnTo>
                      <a:pt x="132" y="6"/>
                    </a:lnTo>
                    <a:lnTo>
                      <a:pt x="131" y="5"/>
                    </a:lnTo>
                    <a:lnTo>
                      <a:pt x="129" y="4"/>
                    </a:lnTo>
                    <a:lnTo>
                      <a:pt x="128" y="3"/>
                    </a:lnTo>
                    <a:lnTo>
                      <a:pt x="127" y="2"/>
                    </a:lnTo>
                    <a:lnTo>
                      <a:pt x="126" y="2"/>
                    </a:lnTo>
                    <a:lnTo>
                      <a:pt x="124" y="1"/>
                    </a:lnTo>
                    <a:lnTo>
                      <a:pt x="122" y="0"/>
                    </a:lnTo>
                    <a:lnTo>
                      <a:pt x="121" y="0"/>
                    </a:lnTo>
                    <a:lnTo>
                      <a:pt x="119" y="0"/>
                    </a:lnTo>
                    <a:lnTo>
                      <a:pt x="130"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0" name="Freeform 141"/>
              <p:cNvSpPr>
                <a:spLocks/>
              </p:cNvSpPr>
              <p:nvPr/>
            </p:nvSpPr>
            <p:spPr bwMode="auto">
              <a:xfrm>
                <a:off x="3792" y="3079"/>
                <a:ext cx="100" cy="112"/>
              </a:xfrm>
              <a:custGeom>
                <a:avLst/>
                <a:gdLst>
                  <a:gd name="T0" fmla="*/ 7 w 113"/>
                  <a:gd name="T1" fmla="*/ 16 h 112"/>
                  <a:gd name="T2" fmla="*/ 5 w 113"/>
                  <a:gd name="T3" fmla="*/ 5 h 112"/>
                  <a:gd name="T4" fmla="*/ 0 w 113"/>
                  <a:gd name="T5" fmla="*/ 89 h 112"/>
                  <a:gd name="T6" fmla="*/ 4 w 113"/>
                  <a:gd name="T7" fmla="*/ 111 h 112"/>
                  <a:gd name="T8" fmla="*/ 7 w 113"/>
                  <a:gd name="T9" fmla="*/ 28 h 112"/>
                  <a:gd name="T10" fmla="*/ 7 w 113"/>
                  <a:gd name="T11" fmla="*/ 16 h 112"/>
                  <a:gd name="T12" fmla="*/ 7 w 113"/>
                  <a:gd name="T13" fmla="*/ 28 h 112"/>
                  <a:gd name="T14" fmla="*/ 7 w 113"/>
                  <a:gd name="T15" fmla="*/ 26 h 112"/>
                  <a:gd name="T16" fmla="*/ 7 w 113"/>
                  <a:gd name="T17" fmla="*/ 25 h 112"/>
                  <a:gd name="T18" fmla="*/ 7 w 113"/>
                  <a:gd name="T19" fmla="*/ 23 h 112"/>
                  <a:gd name="T20" fmla="*/ 7 w 113"/>
                  <a:gd name="T21" fmla="*/ 22 h 112"/>
                  <a:gd name="T22" fmla="*/ 7 w 113"/>
                  <a:gd name="T23" fmla="*/ 20 h 112"/>
                  <a:gd name="T24" fmla="*/ 7 w 113"/>
                  <a:gd name="T25" fmla="*/ 19 h 112"/>
                  <a:gd name="T26" fmla="*/ 7 w 113"/>
                  <a:gd name="T27" fmla="*/ 17 h 112"/>
                  <a:gd name="T28" fmla="*/ 7 w 113"/>
                  <a:gd name="T29" fmla="*/ 16 h 112"/>
                  <a:gd name="T30" fmla="*/ 7 w 113"/>
                  <a:gd name="T31" fmla="*/ 14 h 112"/>
                  <a:gd name="T32" fmla="*/ 7 w 113"/>
                  <a:gd name="T33" fmla="*/ 13 h 112"/>
                  <a:gd name="T34" fmla="*/ 7 w 113"/>
                  <a:gd name="T35" fmla="*/ 11 h 112"/>
                  <a:gd name="T36" fmla="*/ 7 w 113"/>
                  <a:gd name="T37" fmla="*/ 10 h 112"/>
                  <a:gd name="T38" fmla="*/ 7 w 113"/>
                  <a:gd name="T39" fmla="*/ 7 h 112"/>
                  <a:gd name="T40" fmla="*/ 7 w 113"/>
                  <a:gd name="T41" fmla="*/ 5 h 112"/>
                  <a:gd name="T42" fmla="*/ 7 w 113"/>
                  <a:gd name="T43" fmla="*/ 3 h 112"/>
                  <a:gd name="T44" fmla="*/ 7 w 113"/>
                  <a:gd name="T45" fmla="*/ 2 h 112"/>
                  <a:gd name="T46" fmla="*/ 7 w 113"/>
                  <a:gd name="T47" fmla="*/ 1 h 112"/>
                  <a:gd name="T48" fmla="*/ 6 w 113"/>
                  <a:gd name="T49" fmla="*/ 0 h 112"/>
                  <a:gd name="T50" fmla="*/ 6 w 113"/>
                  <a:gd name="T51" fmla="*/ 0 h 112"/>
                  <a:gd name="T52" fmla="*/ 6 w 113"/>
                  <a:gd name="T53" fmla="*/ 0 h 112"/>
                  <a:gd name="T54" fmla="*/ 6 w 113"/>
                  <a:gd name="T55" fmla="*/ 0 h 112"/>
                  <a:gd name="T56" fmla="*/ 6 w 113"/>
                  <a:gd name="T57" fmla="*/ 0 h 112"/>
                  <a:gd name="T58" fmla="*/ 6 w 113"/>
                  <a:gd name="T59" fmla="*/ 0 h 112"/>
                  <a:gd name="T60" fmla="*/ 6 w 113"/>
                  <a:gd name="T61" fmla="*/ 1 h 112"/>
                  <a:gd name="T62" fmla="*/ 6 w 113"/>
                  <a:gd name="T63" fmla="*/ 2 h 112"/>
                  <a:gd name="T64" fmla="*/ 5 w 113"/>
                  <a:gd name="T65" fmla="*/ 2 h 112"/>
                  <a:gd name="T66" fmla="*/ 5 w 113"/>
                  <a:gd name="T67" fmla="*/ 4 h 112"/>
                  <a:gd name="T68" fmla="*/ 5 w 113"/>
                  <a:gd name="T69" fmla="*/ 5 h 112"/>
                  <a:gd name="T70" fmla="*/ 7 w 113"/>
                  <a:gd name="T71" fmla="*/ 16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2">
                    <a:moveTo>
                      <a:pt x="112" y="16"/>
                    </a:moveTo>
                    <a:lnTo>
                      <a:pt x="84" y="5"/>
                    </a:lnTo>
                    <a:lnTo>
                      <a:pt x="0" y="89"/>
                    </a:lnTo>
                    <a:lnTo>
                      <a:pt x="23" y="111"/>
                    </a:lnTo>
                    <a:lnTo>
                      <a:pt x="107" y="28"/>
                    </a:lnTo>
                    <a:lnTo>
                      <a:pt x="112" y="16"/>
                    </a:lnTo>
                    <a:lnTo>
                      <a:pt x="107" y="28"/>
                    </a:lnTo>
                    <a:lnTo>
                      <a:pt x="108" y="26"/>
                    </a:lnTo>
                    <a:lnTo>
                      <a:pt x="109" y="25"/>
                    </a:lnTo>
                    <a:lnTo>
                      <a:pt x="110" y="23"/>
                    </a:lnTo>
                    <a:lnTo>
                      <a:pt x="111" y="22"/>
                    </a:lnTo>
                    <a:lnTo>
                      <a:pt x="111" y="20"/>
                    </a:lnTo>
                    <a:lnTo>
                      <a:pt x="112" y="19"/>
                    </a:lnTo>
                    <a:lnTo>
                      <a:pt x="112" y="17"/>
                    </a:lnTo>
                    <a:lnTo>
                      <a:pt x="112" y="16"/>
                    </a:lnTo>
                    <a:lnTo>
                      <a:pt x="112" y="14"/>
                    </a:lnTo>
                    <a:lnTo>
                      <a:pt x="111" y="13"/>
                    </a:lnTo>
                    <a:lnTo>
                      <a:pt x="111" y="11"/>
                    </a:lnTo>
                    <a:lnTo>
                      <a:pt x="110" y="10"/>
                    </a:lnTo>
                    <a:lnTo>
                      <a:pt x="109" y="7"/>
                    </a:lnTo>
                    <a:lnTo>
                      <a:pt x="107" y="5"/>
                    </a:lnTo>
                    <a:lnTo>
                      <a:pt x="105" y="3"/>
                    </a:lnTo>
                    <a:lnTo>
                      <a:pt x="102" y="2"/>
                    </a:lnTo>
                    <a:lnTo>
                      <a:pt x="101" y="1"/>
                    </a:lnTo>
                    <a:lnTo>
                      <a:pt x="99" y="0"/>
                    </a:lnTo>
                    <a:lnTo>
                      <a:pt x="98" y="0"/>
                    </a:lnTo>
                    <a:lnTo>
                      <a:pt x="96" y="0"/>
                    </a:lnTo>
                    <a:lnTo>
                      <a:pt x="95" y="0"/>
                    </a:lnTo>
                    <a:lnTo>
                      <a:pt x="93" y="0"/>
                    </a:lnTo>
                    <a:lnTo>
                      <a:pt x="92" y="0"/>
                    </a:lnTo>
                    <a:lnTo>
                      <a:pt x="90" y="1"/>
                    </a:lnTo>
                    <a:lnTo>
                      <a:pt x="89" y="2"/>
                    </a:lnTo>
                    <a:lnTo>
                      <a:pt x="87" y="2"/>
                    </a:lnTo>
                    <a:lnTo>
                      <a:pt x="86" y="4"/>
                    </a:lnTo>
                    <a:lnTo>
                      <a:pt x="84" y="5"/>
                    </a:lnTo>
                    <a:lnTo>
                      <a:pt x="11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1" name="Freeform 142"/>
              <p:cNvSpPr>
                <a:spLocks/>
              </p:cNvSpPr>
              <p:nvPr/>
            </p:nvSpPr>
            <p:spPr bwMode="auto">
              <a:xfrm>
                <a:off x="3862" y="3056"/>
                <a:ext cx="30" cy="40"/>
              </a:xfrm>
              <a:custGeom>
                <a:avLst/>
                <a:gdLst>
                  <a:gd name="T0" fmla="*/ 0 w 34"/>
                  <a:gd name="T1" fmla="*/ 0 h 40"/>
                  <a:gd name="T2" fmla="*/ 0 w 34"/>
                  <a:gd name="T3" fmla="*/ 39 h 40"/>
                  <a:gd name="T4" fmla="*/ 4 w 34"/>
                  <a:gd name="T5" fmla="*/ 39 h 40"/>
                  <a:gd name="T6" fmla="*/ 4 w 34"/>
                  <a:gd name="T7" fmla="*/ 0 h 40"/>
                  <a:gd name="T8" fmla="*/ 0 w 34"/>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40">
                    <a:moveTo>
                      <a:pt x="0" y="0"/>
                    </a:moveTo>
                    <a:lnTo>
                      <a:pt x="0" y="39"/>
                    </a:lnTo>
                    <a:lnTo>
                      <a:pt x="33" y="39"/>
                    </a:lnTo>
                    <a:lnTo>
                      <a:pt x="33"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2" name="Freeform 143"/>
              <p:cNvSpPr>
                <a:spLocks/>
              </p:cNvSpPr>
              <p:nvPr/>
            </p:nvSpPr>
            <p:spPr bwMode="auto">
              <a:xfrm>
                <a:off x="3862" y="3040"/>
                <a:ext cx="30" cy="17"/>
              </a:xfrm>
              <a:custGeom>
                <a:avLst/>
                <a:gdLst>
                  <a:gd name="T0" fmla="*/ 4 w 34"/>
                  <a:gd name="T1" fmla="*/ 16 h 17"/>
                  <a:gd name="T2" fmla="*/ 4 w 34"/>
                  <a:gd name="T3" fmla="*/ 14 h 17"/>
                  <a:gd name="T4" fmla="*/ 4 w 34"/>
                  <a:gd name="T5" fmla="*/ 13 h 17"/>
                  <a:gd name="T6" fmla="*/ 4 w 34"/>
                  <a:gd name="T7" fmla="*/ 11 h 17"/>
                  <a:gd name="T8" fmla="*/ 4 w 34"/>
                  <a:gd name="T9" fmla="*/ 9 h 17"/>
                  <a:gd name="T10" fmla="*/ 4 w 34"/>
                  <a:gd name="T11" fmla="*/ 8 h 17"/>
                  <a:gd name="T12" fmla="*/ 4 w 34"/>
                  <a:gd name="T13" fmla="*/ 6 h 17"/>
                  <a:gd name="T14" fmla="*/ 4 w 34"/>
                  <a:gd name="T15" fmla="*/ 5 h 17"/>
                  <a:gd name="T16" fmla="*/ 4 w 34"/>
                  <a:gd name="T17" fmla="*/ 4 h 17"/>
                  <a:gd name="T18" fmla="*/ 4 w 34"/>
                  <a:gd name="T19" fmla="*/ 3 h 17"/>
                  <a:gd name="T20" fmla="*/ 4 w 34"/>
                  <a:gd name="T21" fmla="*/ 3 h 17"/>
                  <a:gd name="T22" fmla="*/ 4 w 34"/>
                  <a:gd name="T23" fmla="*/ 2 h 17"/>
                  <a:gd name="T24" fmla="*/ 4 w 34"/>
                  <a:gd name="T25" fmla="*/ 1 h 17"/>
                  <a:gd name="T26" fmla="*/ 4 w 34"/>
                  <a:gd name="T27" fmla="*/ 0 h 17"/>
                  <a:gd name="T28" fmla="*/ 4 w 34"/>
                  <a:gd name="T29" fmla="*/ 0 h 17"/>
                  <a:gd name="T30" fmla="*/ 4 w 34"/>
                  <a:gd name="T31" fmla="*/ 0 h 17"/>
                  <a:gd name="T32" fmla="*/ 4 w 34"/>
                  <a:gd name="T33" fmla="*/ 1 h 17"/>
                  <a:gd name="T34" fmla="*/ 4 w 34"/>
                  <a:gd name="T35" fmla="*/ 2 h 17"/>
                  <a:gd name="T36" fmla="*/ 4 w 34"/>
                  <a:gd name="T37" fmla="*/ 3 h 17"/>
                  <a:gd name="T38" fmla="*/ 4 w 34"/>
                  <a:gd name="T39" fmla="*/ 3 h 17"/>
                  <a:gd name="T40" fmla="*/ 4 w 34"/>
                  <a:gd name="T41" fmla="*/ 4 h 17"/>
                  <a:gd name="T42" fmla="*/ 4 w 34"/>
                  <a:gd name="T43" fmla="*/ 5 h 17"/>
                  <a:gd name="T44" fmla="*/ 3 w 34"/>
                  <a:gd name="T45" fmla="*/ 6 h 17"/>
                  <a:gd name="T46" fmla="*/ 3 w 34"/>
                  <a:gd name="T47" fmla="*/ 8 h 17"/>
                  <a:gd name="T48" fmla="*/ 2 w 34"/>
                  <a:gd name="T49" fmla="*/ 9 h 17"/>
                  <a:gd name="T50" fmla="*/ 1 w 34"/>
                  <a:gd name="T51" fmla="*/ 11 h 17"/>
                  <a:gd name="T52" fmla="*/ 1 w 34"/>
                  <a:gd name="T53" fmla="*/ 13 h 17"/>
                  <a:gd name="T54" fmla="*/ 1 w 34"/>
                  <a:gd name="T55" fmla="*/ 14 h 17"/>
                  <a:gd name="T56" fmla="*/ 0 w 34"/>
                  <a:gd name="T57" fmla="*/ 16 h 17"/>
                  <a:gd name="T58" fmla="*/ 4 w 34"/>
                  <a:gd name="T59" fmla="*/ 16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17">
                    <a:moveTo>
                      <a:pt x="33" y="16"/>
                    </a:moveTo>
                    <a:lnTo>
                      <a:pt x="32" y="14"/>
                    </a:lnTo>
                    <a:lnTo>
                      <a:pt x="32" y="13"/>
                    </a:lnTo>
                    <a:lnTo>
                      <a:pt x="32" y="11"/>
                    </a:lnTo>
                    <a:lnTo>
                      <a:pt x="31" y="9"/>
                    </a:lnTo>
                    <a:lnTo>
                      <a:pt x="30" y="8"/>
                    </a:lnTo>
                    <a:lnTo>
                      <a:pt x="30" y="6"/>
                    </a:lnTo>
                    <a:lnTo>
                      <a:pt x="29" y="5"/>
                    </a:lnTo>
                    <a:lnTo>
                      <a:pt x="28" y="4"/>
                    </a:lnTo>
                    <a:lnTo>
                      <a:pt x="26" y="3"/>
                    </a:lnTo>
                    <a:lnTo>
                      <a:pt x="25" y="3"/>
                    </a:lnTo>
                    <a:lnTo>
                      <a:pt x="24" y="2"/>
                    </a:lnTo>
                    <a:lnTo>
                      <a:pt x="22" y="1"/>
                    </a:lnTo>
                    <a:lnTo>
                      <a:pt x="19" y="0"/>
                    </a:lnTo>
                    <a:lnTo>
                      <a:pt x="17" y="0"/>
                    </a:lnTo>
                    <a:lnTo>
                      <a:pt x="14" y="0"/>
                    </a:lnTo>
                    <a:lnTo>
                      <a:pt x="11" y="1"/>
                    </a:lnTo>
                    <a:lnTo>
                      <a:pt x="9" y="2"/>
                    </a:lnTo>
                    <a:lnTo>
                      <a:pt x="8" y="3"/>
                    </a:lnTo>
                    <a:lnTo>
                      <a:pt x="7" y="3"/>
                    </a:lnTo>
                    <a:lnTo>
                      <a:pt x="5" y="4"/>
                    </a:lnTo>
                    <a:lnTo>
                      <a:pt x="5" y="5"/>
                    </a:lnTo>
                    <a:lnTo>
                      <a:pt x="3" y="6"/>
                    </a:lnTo>
                    <a:lnTo>
                      <a:pt x="3" y="8"/>
                    </a:lnTo>
                    <a:lnTo>
                      <a:pt x="2" y="9"/>
                    </a:lnTo>
                    <a:lnTo>
                      <a:pt x="1" y="11"/>
                    </a:lnTo>
                    <a:lnTo>
                      <a:pt x="1" y="13"/>
                    </a:lnTo>
                    <a:lnTo>
                      <a:pt x="1" y="14"/>
                    </a:lnTo>
                    <a:lnTo>
                      <a:pt x="0" y="16"/>
                    </a:lnTo>
                    <a:lnTo>
                      <a:pt x="33"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3" name="Freeform 144"/>
              <p:cNvSpPr>
                <a:spLocks/>
              </p:cNvSpPr>
              <p:nvPr/>
            </p:nvSpPr>
            <p:spPr bwMode="auto">
              <a:xfrm>
                <a:off x="3636" y="2965"/>
                <a:ext cx="227" cy="92"/>
              </a:xfrm>
              <a:custGeom>
                <a:avLst/>
                <a:gdLst>
                  <a:gd name="T0" fmla="*/ 18 w 255"/>
                  <a:gd name="T1" fmla="*/ 91 h 92"/>
                  <a:gd name="T2" fmla="*/ 18 w 255"/>
                  <a:gd name="T3" fmla="*/ 0 h 92"/>
                  <a:gd name="T4" fmla="*/ 0 w 255"/>
                  <a:gd name="T5" fmla="*/ 0 h 92"/>
                  <a:gd name="T6" fmla="*/ 0 w 255"/>
                  <a:gd name="T7" fmla="*/ 91 h 92"/>
                  <a:gd name="T8" fmla="*/ 18 w 255"/>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92">
                    <a:moveTo>
                      <a:pt x="254" y="91"/>
                    </a:moveTo>
                    <a:lnTo>
                      <a:pt x="254" y="0"/>
                    </a:lnTo>
                    <a:lnTo>
                      <a:pt x="0" y="0"/>
                    </a:lnTo>
                    <a:lnTo>
                      <a:pt x="0" y="91"/>
                    </a:lnTo>
                    <a:lnTo>
                      <a:pt x="254" y="91"/>
                    </a:lnTo>
                  </a:path>
                </a:pathLst>
              </a:custGeom>
              <a:solidFill>
                <a:srgbClr val="CC33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344" name="Freeform 145"/>
              <p:cNvSpPr>
                <a:spLocks/>
              </p:cNvSpPr>
              <p:nvPr/>
            </p:nvSpPr>
            <p:spPr bwMode="auto">
              <a:xfrm>
                <a:off x="3636" y="2813"/>
                <a:ext cx="227" cy="153"/>
              </a:xfrm>
              <a:custGeom>
                <a:avLst/>
                <a:gdLst>
                  <a:gd name="T0" fmla="*/ 18 w 255"/>
                  <a:gd name="T1" fmla="*/ 152 h 153"/>
                  <a:gd name="T2" fmla="*/ 18 w 255"/>
                  <a:gd name="T3" fmla="*/ 0 h 153"/>
                  <a:gd name="T4" fmla="*/ 0 w 255"/>
                  <a:gd name="T5" fmla="*/ 0 h 153"/>
                  <a:gd name="T6" fmla="*/ 0 w 255"/>
                  <a:gd name="T7" fmla="*/ 152 h 153"/>
                  <a:gd name="T8" fmla="*/ 18 w 255"/>
                  <a:gd name="T9" fmla="*/ 152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5" h="153">
                    <a:moveTo>
                      <a:pt x="254" y="152"/>
                    </a:moveTo>
                    <a:lnTo>
                      <a:pt x="254" y="0"/>
                    </a:lnTo>
                    <a:lnTo>
                      <a:pt x="0" y="0"/>
                    </a:lnTo>
                    <a:lnTo>
                      <a:pt x="0" y="152"/>
                    </a:lnTo>
                    <a:lnTo>
                      <a:pt x="254" y="152"/>
                    </a:lnTo>
                  </a:path>
                </a:pathLst>
              </a:custGeom>
              <a:solidFill>
                <a:srgbClr val="8ADD2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52238" name="Rectangle 146"/>
            <p:cNvSpPr>
              <a:spLocks noChangeArrowheads="1"/>
            </p:cNvSpPr>
            <p:nvPr/>
          </p:nvSpPr>
          <p:spPr bwMode="auto">
            <a:xfrm>
              <a:off x="5530850" y="3287713"/>
              <a:ext cx="622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it-IT" altLang="it-IT" sz="2000" b="1">
                  <a:latin typeface="Arial" pitchFamily="34" charset="0"/>
                </a:rPr>
                <a:t>Ph</a:t>
              </a:r>
            </a:p>
          </p:txBody>
        </p:sp>
        <p:sp>
          <p:nvSpPr>
            <p:cNvPr id="52239" name="Rectangle 147"/>
            <p:cNvSpPr>
              <a:spLocks noChangeArrowheads="1"/>
            </p:cNvSpPr>
            <p:nvPr/>
          </p:nvSpPr>
          <p:spPr bwMode="auto">
            <a:xfrm>
              <a:off x="6529388" y="4459288"/>
              <a:ext cx="954087" cy="355600"/>
            </a:xfrm>
            <a:prstGeom prst="rect">
              <a:avLst/>
            </a:prstGeom>
            <a:solidFill>
              <a:schemeClr val="bg1"/>
            </a:solidFill>
            <a:ln w="19050">
              <a:solidFill>
                <a:srgbClr val="F660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nchorCtr="1">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600" b="1">
                  <a:latin typeface="Arial" pitchFamily="34" charset="0"/>
                </a:rPr>
                <a:t>Bcr-Abl</a:t>
              </a:r>
            </a:p>
          </p:txBody>
        </p:sp>
        <p:sp>
          <p:nvSpPr>
            <p:cNvPr id="52240" name="Rectangle 148"/>
            <p:cNvSpPr>
              <a:spLocks noChangeArrowheads="1"/>
            </p:cNvSpPr>
            <p:nvPr/>
          </p:nvSpPr>
          <p:spPr bwMode="auto">
            <a:xfrm>
              <a:off x="5227638" y="2195513"/>
              <a:ext cx="684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it-IT" altLang="it-IT" sz="2000" b="1">
                  <a:latin typeface="Arial" pitchFamily="34" charset="0"/>
                </a:rPr>
                <a:t>9+</a:t>
              </a:r>
            </a:p>
          </p:txBody>
        </p:sp>
        <p:grpSp>
          <p:nvGrpSpPr>
            <p:cNvPr id="52241" name="Group 149"/>
            <p:cNvGrpSpPr>
              <a:grpSpLocks/>
            </p:cNvGrpSpPr>
            <p:nvPr/>
          </p:nvGrpSpPr>
          <p:grpSpPr bwMode="auto">
            <a:xfrm>
              <a:off x="4767263" y="1946133"/>
              <a:ext cx="395287" cy="3725862"/>
              <a:chOff x="3017" y="1233"/>
              <a:chExt cx="249" cy="2347"/>
            </a:xfrm>
          </p:grpSpPr>
          <p:sp>
            <p:nvSpPr>
              <p:cNvPr id="52250" name="Freeform 150"/>
              <p:cNvSpPr>
                <a:spLocks/>
              </p:cNvSpPr>
              <p:nvPr/>
            </p:nvSpPr>
            <p:spPr bwMode="auto">
              <a:xfrm>
                <a:off x="3026" y="2156"/>
                <a:ext cx="226" cy="202"/>
              </a:xfrm>
              <a:custGeom>
                <a:avLst/>
                <a:gdLst>
                  <a:gd name="T0" fmla="*/ 2 w 290"/>
                  <a:gd name="T1" fmla="*/ 10 h 231"/>
                  <a:gd name="T2" fmla="*/ 2 w 290"/>
                  <a:gd name="T3" fmla="*/ 0 h 231"/>
                  <a:gd name="T4" fmla="*/ 0 w 290"/>
                  <a:gd name="T5" fmla="*/ 0 h 231"/>
                  <a:gd name="T6" fmla="*/ 0 w 290"/>
                  <a:gd name="T7" fmla="*/ 10 h 231"/>
                  <a:gd name="T8" fmla="*/ 2 w 290"/>
                  <a:gd name="T9" fmla="*/ 1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1" name="Freeform 151"/>
              <p:cNvSpPr>
                <a:spLocks/>
              </p:cNvSpPr>
              <p:nvPr/>
            </p:nvSpPr>
            <p:spPr bwMode="auto">
              <a:xfrm>
                <a:off x="3026" y="1827"/>
                <a:ext cx="226" cy="203"/>
              </a:xfrm>
              <a:custGeom>
                <a:avLst/>
                <a:gdLst>
                  <a:gd name="T0" fmla="*/ 2 w 290"/>
                  <a:gd name="T1" fmla="*/ 11 h 231"/>
                  <a:gd name="T2" fmla="*/ 2 w 290"/>
                  <a:gd name="T3" fmla="*/ 0 h 231"/>
                  <a:gd name="T4" fmla="*/ 0 w 290"/>
                  <a:gd name="T5" fmla="*/ 0 h 231"/>
                  <a:gd name="T6" fmla="*/ 0 w 290"/>
                  <a:gd name="T7" fmla="*/ 11 h 231"/>
                  <a:gd name="T8" fmla="*/ 2 w 290"/>
                  <a:gd name="T9" fmla="*/ 11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231">
                    <a:moveTo>
                      <a:pt x="289" y="230"/>
                    </a:moveTo>
                    <a:lnTo>
                      <a:pt x="289" y="0"/>
                    </a:lnTo>
                    <a:lnTo>
                      <a:pt x="0" y="0"/>
                    </a:lnTo>
                    <a:lnTo>
                      <a:pt x="0" y="230"/>
                    </a:lnTo>
                    <a:lnTo>
                      <a:pt x="289" y="23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2" name="Freeform 152"/>
              <p:cNvSpPr>
                <a:spLocks/>
              </p:cNvSpPr>
              <p:nvPr/>
            </p:nvSpPr>
            <p:spPr bwMode="auto">
              <a:xfrm>
                <a:off x="3026" y="2465"/>
                <a:ext cx="226" cy="136"/>
              </a:xfrm>
              <a:custGeom>
                <a:avLst/>
                <a:gdLst>
                  <a:gd name="T0" fmla="*/ 2 w 290"/>
                  <a:gd name="T1" fmla="*/ 7 h 156"/>
                  <a:gd name="T2" fmla="*/ 2 w 290"/>
                  <a:gd name="T3" fmla="*/ 0 h 156"/>
                  <a:gd name="T4" fmla="*/ 0 w 290"/>
                  <a:gd name="T5" fmla="*/ 0 h 156"/>
                  <a:gd name="T6" fmla="*/ 0 w 290"/>
                  <a:gd name="T7" fmla="*/ 7 h 156"/>
                  <a:gd name="T8" fmla="*/ 2 w 290"/>
                  <a:gd name="T9" fmla="*/ 7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156">
                    <a:moveTo>
                      <a:pt x="289" y="155"/>
                    </a:moveTo>
                    <a:lnTo>
                      <a:pt x="289" y="0"/>
                    </a:lnTo>
                    <a:lnTo>
                      <a:pt x="0" y="0"/>
                    </a:lnTo>
                    <a:lnTo>
                      <a:pt x="0" y="155"/>
                    </a:lnTo>
                    <a:lnTo>
                      <a:pt x="289" y="155"/>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3" name="Freeform 153"/>
              <p:cNvSpPr>
                <a:spLocks/>
              </p:cNvSpPr>
              <p:nvPr/>
            </p:nvSpPr>
            <p:spPr bwMode="auto">
              <a:xfrm>
                <a:off x="3026" y="1388"/>
                <a:ext cx="226" cy="80"/>
              </a:xfrm>
              <a:custGeom>
                <a:avLst/>
                <a:gdLst>
                  <a:gd name="T0" fmla="*/ 2 w 290"/>
                  <a:gd name="T1" fmla="*/ 4 h 91"/>
                  <a:gd name="T2" fmla="*/ 2 w 290"/>
                  <a:gd name="T3" fmla="*/ 0 h 91"/>
                  <a:gd name="T4" fmla="*/ 0 w 290"/>
                  <a:gd name="T5" fmla="*/ 0 h 91"/>
                  <a:gd name="T6" fmla="*/ 0 w 290"/>
                  <a:gd name="T7" fmla="*/ 4 h 91"/>
                  <a:gd name="T8" fmla="*/ 2 w 290"/>
                  <a:gd name="T9" fmla="*/ 4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91">
                    <a:moveTo>
                      <a:pt x="289" y="90"/>
                    </a:moveTo>
                    <a:lnTo>
                      <a:pt x="289" y="0"/>
                    </a:lnTo>
                    <a:lnTo>
                      <a:pt x="0" y="0"/>
                    </a:lnTo>
                    <a:lnTo>
                      <a:pt x="0" y="90"/>
                    </a:lnTo>
                    <a:lnTo>
                      <a:pt x="289" y="90"/>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4" name="Freeform 154"/>
              <p:cNvSpPr>
                <a:spLocks/>
              </p:cNvSpPr>
              <p:nvPr/>
            </p:nvSpPr>
            <p:spPr bwMode="auto">
              <a:xfrm>
                <a:off x="3026" y="1532"/>
                <a:ext cx="226" cy="109"/>
              </a:xfrm>
              <a:custGeom>
                <a:avLst/>
                <a:gdLst>
                  <a:gd name="T0" fmla="*/ 2 w 290"/>
                  <a:gd name="T1" fmla="*/ 7 h 124"/>
                  <a:gd name="T2" fmla="*/ 2 w 290"/>
                  <a:gd name="T3" fmla="*/ 0 h 124"/>
                  <a:gd name="T4" fmla="*/ 0 w 290"/>
                  <a:gd name="T5" fmla="*/ 0 h 124"/>
                  <a:gd name="T6" fmla="*/ 0 w 290"/>
                  <a:gd name="T7" fmla="*/ 7 h 124"/>
                  <a:gd name="T8" fmla="*/ 2 w 290"/>
                  <a:gd name="T9" fmla="*/ 7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124">
                    <a:moveTo>
                      <a:pt x="289" y="123"/>
                    </a:moveTo>
                    <a:lnTo>
                      <a:pt x="289" y="0"/>
                    </a:lnTo>
                    <a:lnTo>
                      <a:pt x="0" y="0"/>
                    </a:lnTo>
                    <a:lnTo>
                      <a:pt x="0" y="123"/>
                    </a:lnTo>
                    <a:lnTo>
                      <a:pt x="289" y="123"/>
                    </a:lnTo>
                  </a:path>
                </a:pathLst>
              </a:custGeom>
              <a:solidFill>
                <a:srgbClr val="FDE115"/>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5" name="Freeform 155"/>
              <p:cNvSpPr>
                <a:spLocks/>
              </p:cNvSpPr>
              <p:nvPr/>
            </p:nvSpPr>
            <p:spPr bwMode="auto">
              <a:xfrm>
                <a:off x="3026" y="2909"/>
                <a:ext cx="226" cy="118"/>
              </a:xfrm>
              <a:custGeom>
                <a:avLst/>
                <a:gdLst>
                  <a:gd name="T0" fmla="*/ 2 w 290"/>
                  <a:gd name="T1" fmla="*/ 8 h 134"/>
                  <a:gd name="T2" fmla="*/ 2 w 290"/>
                  <a:gd name="T3" fmla="*/ 0 h 134"/>
                  <a:gd name="T4" fmla="*/ 0 w 290"/>
                  <a:gd name="T5" fmla="*/ 0 h 134"/>
                  <a:gd name="T6" fmla="*/ 0 w 290"/>
                  <a:gd name="T7" fmla="*/ 8 h 134"/>
                  <a:gd name="T8" fmla="*/ 2 w 290"/>
                  <a:gd name="T9" fmla="*/ 8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 h="134">
                    <a:moveTo>
                      <a:pt x="289" y="133"/>
                    </a:moveTo>
                    <a:lnTo>
                      <a:pt x="289" y="0"/>
                    </a:lnTo>
                    <a:lnTo>
                      <a:pt x="0" y="0"/>
                    </a:lnTo>
                    <a:lnTo>
                      <a:pt x="0" y="133"/>
                    </a:lnTo>
                    <a:lnTo>
                      <a:pt x="289" y="133"/>
                    </a:lnTo>
                  </a:path>
                </a:pathLst>
              </a:custGeom>
              <a:solidFill>
                <a:srgbClr val="FDE115"/>
              </a:solidFill>
              <a:ln>
                <a:noFill/>
              </a:ln>
              <a:effectLst/>
              <a:extLst>
                <a:ext uri="{91240B29-F687-4F45-9708-019B960494DF}">
                  <a14:hiddenLine xmlns:a14="http://schemas.microsoft.com/office/drawing/2010/main" w="9525"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6" name="Freeform 156"/>
              <p:cNvSpPr>
                <a:spLocks/>
              </p:cNvSpPr>
              <p:nvPr/>
            </p:nvSpPr>
            <p:spPr bwMode="auto">
              <a:xfrm>
                <a:off x="3017" y="2034"/>
                <a:ext cx="25" cy="15"/>
              </a:xfrm>
              <a:custGeom>
                <a:avLst/>
                <a:gdLst>
                  <a:gd name="T0" fmla="*/ 0 w 32"/>
                  <a:gd name="T1" fmla="*/ 0 h 17"/>
                  <a:gd name="T2" fmla="*/ 0 w 32"/>
                  <a:gd name="T3" fmla="*/ 2 h 17"/>
                  <a:gd name="T4" fmla="*/ 0 w 32"/>
                  <a:gd name="T5" fmla="*/ 3 h 17"/>
                  <a:gd name="T6" fmla="*/ 0 w 32"/>
                  <a:gd name="T7" fmla="*/ 4 h 17"/>
                  <a:gd name="T8" fmla="*/ 1 w 32"/>
                  <a:gd name="T9" fmla="*/ 4 h 17"/>
                  <a:gd name="T10" fmla="*/ 1 w 32"/>
                  <a:gd name="T11" fmla="*/ 4 h 17"/>
                  <a:gd name="T12" fmla="*/ 2 w 32"/>
                  <a:gd name="T13" fmla="*/ 4 h 17"/>
                  <a:gd name="T14" fmla="*/ 2 w 32"/>
                  <a:gd name="T15" fmla="*/ 4 h 17"/>
                  <a:gd name="T16" fmla="*/ 2 w 32"/>
                  <a:gd name="T17" fmla="*/ 4 h 17"/>
                  <a:gd name="T18" fmla="*/ 2 w 32"/>
                  <a:gd name="T19" fmla="*/ 4 h 17"/>
                  <a:gd name="T20" fmla="*/ 2 w 32"/>
                  <a:gd name="T21" fmla="*/ 4 h 17"/>
                  <a:gd name="T22" fmla="*/ 2 w 32"/>
                  <a:gd name="T23" fmla="*/ 4 h 17"/>
                  <a:gd name="T24" fmla="*/ 2 w 32"/>
                  <a:gd name="T25" fmla="*/ 4 h 17"/>
                  <a:gd name="T26" fmla="*/ 2 w 32"/>
                  <a:gd name="T27" fmla="*/ 4 h 17"/>
                  <a:gd name="T28" fmla="*/ 2 w 32"/>
                  <a:gd name="T29" fmla="*/ 4 h 17"/>
                  <a:gd name="T30" fmla="*/ 2 w 32"/>
                  <a:gd name="T31" fmla="*/ 4 h 17"/>
                  <a:gd name="T32" fmla="*/ 2 w 32"/>
                  <a:gd name="T33" fmla="*/ 4 h 17"/>
                  <a:gd name="T34" fmla="*/ 2 w 32"/>
                  <a:gd name="T35" fmla="*/ 4 h 17"/>
                  <a:gd name="T36" fmla="*/ 2 w 32"/>
                  <a:gd name="T37" fmla="*/ 4 h 17"/>
                  <a:gd name="T38" fmla="*/ 2 w 32"/>
                  <a:gd name="T39" fmla="*/ 4 h 17"/>
                  <a:gd name="T40" fmla="*/ 2 w 32"/>
                  <a:gd name="T41" fmla="*/ 4 h 17"/>
                  <a:gd name="T42" fmla="*/ 2 w 32"/>
                  <a:gd name="T43" fmla="*/ 4 h 17"/>
                  <a:gd name="T44" fmla="*/ 2 w 32"/>
                  <a:gd name="T45" fmla="*/ 4 h 17"/>
                  <a:gd name="T46" fmla="*/ 2 w 32"/>
                  <a:gd name="T47" fmla="*/ 4 h 17"/>
                  <a:gd name="T48" fmla="*/ 2 w 32"/>
                  <a:gd name="T49" fmla="*/ 4 h 17"/>
                  <a:gd name="T50" fmla="*/ 2 w 32"/>
                  <a:gd name="T51" fmla="*/ 4 h 17"/>
                  <a:gd name="T52" fmla="*/ 2 w 32"/>
                  <a:gd name="T53" fmla="*/ 3 h 17"/>
                  <a:gd name="T54" fmla="*/ 2 w 32"/>
                  <a:gd name="T55" fmla="*/ 2 h 17"/>
                  <a:gd name="T56" fmla="*/ 2 w 32"/>
                  <a:gd name="T57" fmla="*/ 0 h 17"/>
                  <a:gd name="T58" fmla="*/ 0 w 32"/>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2" h="17">
                    <a:moveTo>
                      <a:pt x="0" y="0"/>
                    </a:moveTo>
                    <a:lnTo>
                      <a:pt x="0" y="2"/>
                    </a:lnTo>
                    <a:lnTo>
                      <a:pt x="0" y="3"/>
                    </a:lnTo>
                    <a:lnTo>
                      <a:pt x="0" y="5"/>
                    </a:lnTo>
                    <a:lnTo>
                      <a:pt x="1" y="7"/>
                    </a:lnTo>
                    <a:lnTo>
                      <a:pt x="1" y="8"/>
                    </a:lnTo>
                    <a:lnTo>
                      <a:pt x="3" y="9"/>
                    </a:lnTo>
                    <a:lnTo>
                      <a:pt x="3" y="11"/>
                    </a:lnTo>
                    <a:lnTo>
                      <a:pt x="4" y="12"/>
                    </a:lnTo>
                    <a:lnTo>
                      <a:pt x="6" y="13"/>
                    </a:lnTo>
                    <a:lnTo>
                      <a:pt x="7" y="13"/>
                    </a:lnTo>
                    <a:lnTo>
                      <a:pt x="8" y="14"/>
                    </a:lnTo>
                    <a:lnTo>
                      <a:pt x="10" y="15"/>
                    </a:lnTo>
                    <a:lnTo>
                      <a:pt x="12" y="15"/>
                    </a:lnTo>
                    <a:lnTo>
                      <a:pt x="16" y="16"/>
                    </a:lnTo>
                    <a:lnTo>
                      <a:pt x="19" y="15"/>
                    </a:lnTo>
                    <a:lnTo>
                      <a:pt x="22" y="15"/>
                    </a:lnTo>
                    <a:lnTo>
                      <a:pt x="23" y="14"/>
                    </a:lnTo>
                    <a:lnTo>
                      <a:pt x="24" y="13"/>
                    </a:lnTo>
                    <a:lnTo>
                      <a:pt x="25" y="13"/>
                    </a:lnTo>
                    <a:lnTo>
                      <a:pt x="27" y="12"/>
                    </a:lnTo>
                    <a:lnTo>
                      <a:pt x="28" y="11"/>
                    </a:lnTo>
                    <a:lnTo>
                      <a:pt x="29" y="9"/>
                    </a:lnTo>
                    <a:lnTo>
                      <a:pt x="30" y="8"/>
                    </a:lnTo>
                    <a:lnTo>
                      <a:pt x="30" y="7"/>
                    </a:lnTo>
                    <a:lnTo>
                      <a:pt x="31" y="5"/>
                    </a:lnTo>
                    <a:lnTo>
                      <a:pt x="31" y="3"/>
                    </a:lnTo>
                    <a:lnTo>
                      <a:pt x="31" y="2"/>
                    </a:lnTo>
                    <a:lnTo>
                      <a:pt x="31"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7" name="Freeform 157"/>
              <p:cNvSpPr>
                <a:spLocks/>
              </p:cNvSpPr>
              <p:nvPr/>
            </p:nvSpPr>
            <p:spPr bwMode="auto">
              <a:xfrm>
                <a:off x="3017" y="1311"/>
                <a:ext cx="25" cy="724"/>
              </a:xfrm>
              <a:custGeom>
                <a:avLst/>
                <a:gdLst>
                  <a:gd name="T0" fmla="*/ 2 w 32"/>
                  <a:gd name="T1" fmla="*/ 0 h 827"/>
                  <a:gd name="T2" fmla="*/ 0 w 32"/>
                  <a:gd name="T3" fmla="*/ 4 h 827"/>
                  <a:gd name="T4" fmla="*/ 0 w 32"/>
                  <a:gd name="T5" fmla="*/ 40 h 827"/>
                  <a:gd name="T6" fmla="*/ 2 w 32"/>
                  <a:gd name="T7" fmla="*/ 40 h 827"/>
                  <a:gd name="T8" fmla="*/ 2 w 32"/>
                  <a:gd name="T9" fmla="*/ 4 h 827"/>
                  <a:gd name="T10" fmla="*/ 2 w 32"/>
                  <a:gd name="T11" fmla="*/ 0 h 827"/>
                  <a:gd name="T12" fmla="*/ 2 w 32"/>
                  <a:gd name="T13" fmla="*/ 0 h 827"/>
                  <a:gd name="T14" fmla="*/ 0 w 32"/>
                  <a:gd name="T15" fmla="*/ 4 h 827"/>
                  <a:gd name="T16" fmla="*/ 0 w 32"/>
                  <a:gd name="T17" fmla="*/ 4 h 827"/>
                  <a:gd name="T18" fmla="*/ 2 w 32"/>
                  <a:gd name="T19" fmla="*/ 0 h 8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827">
                    <a:moveTo>
                      <a:pt x="4" y="0"/>
                    </a:moveTo>
                    <a:lnTo>
                      <a:pt x="0" y="11"/>
                    </a:lnTo>
                    <a:lnTo>
                      <a:pt x="0" y="826"/>
                    </a:lnTo>
                    <a:lnTo>
                      <a:pt x="31" y="826"/>
                    </a:lnTo>
                    <a:lnTo>
                      <a:pt x="31" y="11"/>
                    </a:lnTo>
                    <a:lnTo>
                      <a:pt x="4" y="0"/>
                    </a:lnTo>
                    <a:lnTo>
                      <a:pt x="0" y="4"/>
                    </a:lnTo>
                    <a:lnTo>
                      <a:pt x="0" y="11"/>
                    </a:lnTo>
                    <a:lnTo>
                      <a:pt x="4"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8" name="Freeform 158"/>
              <p:cNvSpPr>
                <a:spLocks/>
              </p:cNvSpPr>
              <p:nvPr/>
            </p:nvSpPr>
            <p:spPr bwMode="auto">
              <a:xfrm>
                <a:off x="3021" y="1233"/>
                <a:ext cx="84" cy="98"/>
              </a:xfrm>
              <a:custGeom>
                <a:avLst/>
                <a:gdLst>
                  <a:gd name="T0" fmla="*/ 2 w 108"/>
                  <a:gd name="T1" fmla="*/ 0 h 112"/>
                  <a:gd name="T2" fmla="*/ 2 w 108"/>
                  <a:gd name="T3" fmla="*/ 4 h 112"/>
                  <a:gd name="T4" fmla="*/ 0 w 108"/>
                  <a:gd name="T5" fmla="*/ 4 h 112"/>
                  <a:gd name="T6" fmla="*/ 2 w 108"/>
                  <a:gd name="T7" fmla="*/ 6 h 112"/>
                  <a:gd name="T8" fmla="*/ 2 w 108"/>
                  <a:gd name="T9" fmla="*/ 4 h 112"/>
                  <a:gd name="T10" fmla="*/ 2 w 108"/>
                  <a:gd name="T11" fmla="*/ 0 h 112"/>
                  <a:gd name="T12" fmla="*/ 2 w 108"/>
                  <a:gd name="T13" fmla="*/ 0 h 112"/>
                  <a:gd name="T14" fmla="*/ 2 w 108"/>
                  <a:gd name="T15" fmla="*/ 0 h 112"/>
                  <a:gd name="T16" fmla="*/ 2 w 108"/>
                  <a:gd name="T17" fmla="*/ 4 h 112"/>
                  <a:gd name="T18" fmla="*/ 2 w 108"/>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112">
                    <a:moveTo>
                      <a:pt x="96" y="0"/>
                    </a:moveTo>
                    <a:lnTo>
                      <a:pt x="84" y="5"/>
                    </a:lnTo>
                    <a:lnTo>
                      <a:pt x="0" y="89"/>
                    </a:lnTo>
                    <a:lnTo>
                      <a:pt x="23" y="111"/>
                    </a:lnTo>
                    <a:lnTo>
                      <a:pt x="107" y="27"/>
                    </a:lnTo>
                    <a:lnTo>
                      <a:pt x="96" y="0"/>
                    </a:lnTo>
                    <a:lnTo>
                      <a:pt x="89" y="0"/>
                    </a:lnTo>
                    <a:lnTo>
                      <a:pt x="84" y="5"/>
                    </a:lnTo>
                    <a:lnTo>
                      <a:pt x="9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59" name="Freeform 159"/>
              <p:cNvSpPr>
                <a:spLocks/>
              </p:cNvSpPr>
              <p:nvPr/>
            </p:nvSpPr>
            <p:spPr bwMode="auto">
              <a:xfrm>
                <a:off x="3095" y="1233"/>
                <a:ext cx="102" cy="29"/>
              </a:xfrm>
              <a:custGeom>
                <a:avLst/>
                <a:gdLst>
                  <a:gd name="T0" fmla="*/ 2 w 130"/>
                  <a:gd name="T1" fmla="*/ 4 h 33"/>
                  <a:gd name="T2" fmla="*/ 2 w 130"/>
                  <a:gd name="T3" fmla="*/ 0 h 33"/>
                  <a:gd name="T4" fmla="*/ 0 w 130"/>
                  <a:gd name="T5" fmla="*/ 0 h 33"/>
                  <a:gd name="T6" fmla="*/ 0 w 130"/>
                  <a:gd name="T7" fmla="*/ 4 h 33"/>
                  <a:gd name="T8" fmla="*/ 2 w 130"/>
                  <a:gd name="T9" fmla="*/ 4 h 33"/>
                  <a:gd name="T10" fmla="*/ 2 w 130"/>
                  <a:gd name="T11" fmla="*/ 4 h 33"/>
                  <a:gd name="T12" fmla="*/ 2 w 130"/>
                  <a:gd name="T13" fmla="*/ 4 h 33"/>
                  <a:gd name="T14" fmla="*/ 2 w 130"/>
                  <a:gd name="T15" fmla="*/ 0 h 33"/>
                  <a:gd name="T16" fmla="*/ 2 w 130"/>
                  <a:gd name="T17" fmla="*/ 0 h 33"/>
                  <a:gd name="T18" fmla="*/ 2 w 130"/>
                  <a:gd name="T19" fmla="*/ 4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33">
                    <a:moveTo>
                      <a:pt x="129" y="5"/>
                    </a:moveTo>
                    <a:lnTo>
                      <a:pt x="118" y="0"/>
                    </a:lnTo>
                    <a:lnTo>
                      <a:pt x="0" y="0"/>
                    </a:lnTo>
                    <a:lnTo>
                      <a:pt x="0" y="32"/>
                    </a:lnTo>
                    <a:lnTo>
                      <a:pt x="118" y="32"/>
                    </a:lnTo>
                    <a:lnTo>
                      <a:pt x="129" y="5"/>
                    </a:lnTo>
                    <a:lnTo>
                      <a:pt x="125" y="0"/>
                    </a:lnTo>
                    <a:lnTo>
                      <a:pt x="118" y="0"/>
                    </a:lnTo>
                    <a:lnTo>
                      <a:pt x="129"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0" name="Freeform 160"/>
              <p:cNvSpPr>
                <a:spLocks/>
              </p:cNvSpPr>
              <p:nvPr/>
            </p:nvSpPr>
            <p:spPr bwMode="auto">
              <a:xfrm>
                <a:off x="3178" y="1237"/>
                <a:ext cx="88" cy="94"/>
              </a:xfrm>
              <a:custGeom>
                <a:avLst/>
                <a:gdLst>
                  <a:gd name="T0" fmla="*/ 2 w 112"/>
                  <a:gd name="T1" fmla="*/ 4 h 107"/>
                  <a:gd name="T2" fmla="*/ 2 w 112"/>
                  <a:gd name="T3" fmla="*/ 4 h 107"/>
                  <a:gd name="T4" fmla="*/ 2 w 112"/>
                  <a:gd name="T5" fmla="*/ 0 h 107"/>
                  <a:gd name="T6" fmla="*/ 0 w 112"/>
                  <a:gd name="T7" fmla="*/ 4 h 107"/>
                  <a:gd name="T8" fmla="*/ 2 w 112"/>
                  <a:gd name="T9" fmla="*/ 5 h 107"/>
                  <a:gd name="T10" fmla="*/ 2 w 112"/>
                  <a:gd name="T11" fmla="*/ 4 h 107"/>
                  <a:gd name="T12" fmla="*/ 2 w 112"/>
                  <a:gd name="T13" fmla="*/ 4 h 107"/>
                  <a:gd name="T14" fmla="*/ 2 w 112"/>
                  <a:gd name="T15" fmla="*/ 4 h 107"/>
                  <a:gd name="T16" fmla="*/ 2 w 112"/>
                  <a:gd name="T17" fmla="*/ 4 h 107"/>
                  <a:gd name="T18" fmla="*/ 2 w 112"/>
                  <a:gd name="T19" fmla="*/ 4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07">
                    <a:moveTo>
                      <a:pt x="111" y="95"/>
                    </a:moveTo>
                    <a:lnTo>
                      <a:pt x="106" y="84"/>
                    </a:lnTo>
                    <a:lnTo>
                      <a:pt x="22" y="0"/>
                    </a:lnTo>
                    <a:lnTo>
                      <a:pt x="0" y="22"/>
                    </a:lnTo>
                    <a:lnTo>
                      <a:pt x="84" y="106"/>
                    </a:lnTo>
                    <a:lnTo>
                      <a:pt x="111" y="95"/>
                    </a:lnTo>
                    <a:lnTo>
                      <a:pt x="111" y="88"/>
                    </a:lnTo>
                    <a:lnTo>
                      <a:pt x="106" y="84"/>
                    </a:lnTo>
                    <a:lnTo>
                      <a:pt x="111"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1" name="Freeform 161"/>
              <p:cNvSpPr>
                <a:spLocks/>
              </p:cNvSpPr>
              <p:nvPr/>
            </p:nvSpPr>
            <p:spPr bwMode="auto">
              <a:xfrm>
                <a:off x="3241" y="1321"/>
                <a:ext cx="25" cy="728"/>
              </a:xfrm>
              <a:custGeom>
                <a:avLst/>
                <a:gdLst>
                  <a:gd name="T0" fmla="*/ 2 w 33"/>
                  <a:gd name="T1" fmla="*/ 39 h 832"/>
                  <a:gd name="T2" fmla="*/ 2 w 33"/>
                  <a:gd name="T3" fmla="*/ 39 h 832"/>
                  <a:gd name="T4" fmla="*/ 2 w 33"/>
                  <a:gd name="T5" fmla="*/ 0 h 832"/>
                  <a:gd name="T6" fmla="*/ 0 w 33"/>
                  <a:gd name="T7" fmla="*/ 0 h 832"/>
                  <a:gd name="T8" fmla="*/ 0 w 33"/>
                  <a:gd name="T9" fmla="*/ 39 h 832"/>
                  <a:gd name="T10" fmla="*/ 2 w 33"/>
                  <a:gd name="T11" fmla="*/ 39 h 832"/>
                  <a:gd name="T12" fmla="*/ 2 w 33"/>
                  <a:gd name="T13" fmla="*/ 39 h 832"/>
                  <a:gd name="T14" fmla="*/ 2 w 33"/>
                  <a:gd name="T15" fmla="*/ 39 h 832"/>
                  <a:gd name="T16" fmla="*/ 2 w 33"/>
                  <a:gd name="T17" fmla="*/ 39 h 832"/>
                  <a:gd name="T18" fmla="*/ 2 w 33"/>
                  <a:gd name="T19" fmla="*/ 39 h 8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832">
                    <a:moveTo>
                      <a:pt x="16" y="831"/>
                    </a:moveTo>
                    <a:lnTo>
                      <a:pt x="32" y="815"/>
                    </a:lnTo>
                    <a:lnTo>
                      <a:pt x="32" y="0"/>
                    </a:lnTo>
                    <a:lnTo>
                      <a:pt x="0" y="0"/>
                    </a:lnTo>
                    <a:lnTo>
                      <a:pt x="0" y="815"/>
                    </a:lnTo>
                    <a:lnTo>
                      <a:pt x="16" y="831"/>
                    </a:lnTo>
                    <a:lnTo>
                      <a:pt x="32" y="831"/>
                    </a:lnTo>
                    <a:lnTo>
                      <a:pt x="32" y="815"/>
                    </a:lnTo>
                    <a:lnTo>
                      <a:pt x="16" y="831"/>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2" name="Freeform 162"/>
              <p:cNvSpPr>
                <a:spLocks/>
              </p:cNvSpPr>
              <p:nvPr/>
            </p:nvSpPr>
            <p:spPr bwMode="auto">
              <a:xfrm>
                <a:off x="3030" y="2020"/>
                <a:ext cx="224" cy="29"/>
              </a:xfrm>
              <a:custGeom>
                <a:avLst/>
                <a:gdLst>
                  <a:gd name="T0" fmla="*/ 0 w 287"/>
                  <a:gd name="T1" fmla="*/ 4 h 33"/>
                  <a:gd name="T2" fmla="*/ 2 w 287"/>
                  <a:gd name="T3" fmla="*/ 4 h 33"/>
                  <a:gd name="T4" fmla="*/ 2 w 287"/>
                  <a:gd name="T5" fmla="*/ 0 h 33"/>
                  <a:gd name="T6" fmla="*/ 0 w 287"/>
                  <a:gd name="T7" fmla="*/ 0 h 33"/>
                  <a:gd name="T8" fmla="*/ 0 w 287"/>
                  <a:gd name="T9" fmla="*/ 4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33">
                    <a:moveTo>
                      <a:pt x="0" y="32"/>
                    </a:moveTo>
                    <a:lnTo>
                      <a:pt x="286" y="32"/>
                    </a:lnTo>
                    <a:lnTo>
                      <a:pt x="286" y="0"/>
                    </a:lnTo>
                    <a:lnTo>
                      <a:pt x="0" y="0"/>
                    </a:lnTo>
                    <a:lnTo>
                      <a:pt x="0" y="32"/>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3" name="Freeform 163"/>
              <p:cNvSpPr>
                <a:spLocks/>
              </p:cNvSpPr>
              <p:nvPr/>
            </p:nvSpPr>
            <p:spPr bwMode="auto">
              <a:xfrm>
                <a:off x="3030" y="2034"/>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4" name="Freeform 164"/>
              <p:cNvSpPr>
                <a:spLocks/>
              </p:cNvSpPr>
              <p:nvPr/>
            </p:nvSpPr>
            <p:spPr bwMode="auto">
              <a:xfrm>
                <a:off x="3017" y="2020"/>
                <a:ext cx="14" cy="29"/>
              </a:xfrm>
              <a:custGeom>
                <a:avLst/>
                <a:gdLst>
                  <a:gd name="T0" fmla="*/ 2 w 17"/>
                  <a:gd name="T1" fmla="*/ 0 h 33"/>
                  <a:gd name="T2" fmla="*/ 2 w 17"/>
                  <a:gd name="T3" fmla="*/ 0 h 33"/>
                  <a:gd name="T4" fmla="*/ 2 w 17"/>
                  <a:gd name="T5" fmla="*/ 0 h 33"/>
                  <a:gd name="T6" fmla="*/ 2 w 17"/>
                  <a:gd name="T7" fmla="*/ 0 h 33"/>
                  <a:gd name="T8" fmla="*/ 2 w 17"/>
                  <a:gd name="T9" fmla="*/ 1 h 33"/>
                  <a:gd name="T10" fmla="*/ 2 w 17"/>
                  <a:gd name="T11" fmla="*/ 2 h 33"/>
                  <a:gd name="T12" fmla="*/ 2 w 17"/>
                  <a:gd name="T13" fmla="*/ 2 h 33"/>
                  <a:gd name="T14" fmla="*/ 2 w 17"/>
                  <a:gd name="T15" fmla="*/ 4 h 33"/>
                  <a:gd name="T16" fmla="*/ 2 w 17"/>
                  <a:gd name="T17" fmla="*/ 4 h 33"/>
                  <a:gd name="T18" fmla="*/ 2 w 17"/>
                  <a:gd name="T19" fmla="*/ 4 h 33"/>
                  <a:gd name="T20" fmla="*/ 2 w 17"/>
                  <a:gd name="T21" fmla="*/ 4 h 33"/>
                  <a:gd name="T22" fmla="*/ 1 w 17"/>
                  <a:gd name="T23" fmla="*/ 4 h 33"/>
                  <a:gd name="T24" fmla="*/ 1 w 17"/>
                  <a:gd name="T25" fmla="*/ 4 h 33"/>
                  <a:gd name="T26" fmla="*/ 0 w 17"/>
                  <a:gd name="T27" fmla="*/ 4 h 33"/>
                  <a:gd name="T28" fmla="*/ 0 w 17"/>
                  <a:gd name="T29" fmla="*/ 4 h 33"/>
                  <a:gd name="T30" fmla="*/ 0 w 17"/>
                  <a:gd name="T31" fmla="*/ 4 h 33"/>
                  <a:gd name="T32" fmla="*/ 1 w 17"/>
                  <a:gd name="T33" fmla="*/ 4 h 33"/>
                  <a:gd name="T34" fmla="*/ 1 w 17"/>
                  <a:gd name="T35" fmla="*/ 4 h 33"/>
                  <a:gd name="T36" fmla="*/ 2 w 17"/>
                  <a:gd name="T37" fmla="*/ 4 h 33"/>
                  <a:gd name="T38" fmla="*/ 2 w 17"/>
                  <a:gd name="T39" fmla="*/ 4 h 33"/>
                  <a:gd name="T40" fmla="*/ 2 w 17"/>
                  <a:gd name="T41" fmla="*/ 4 h 33"/>
                  <a:gd name="T42" fmla="*/ 2 w 17"/>
                  <a:gd name="T43" fmla="*/ 4 h 33"/>
                  <a:gd name="T44" fmla="*/ 2 w 17"/>
                  <a:gd name="T45" fmla="*/ 4 h 33"/>
                  <a:gd name="T46" fmla="*/ 2 w 17"/>
                  <a:gd name="T47" fmla="*/ 4 h 33"/>
                  <a:gd name="T48" fmla="*/ 2 w 17"/>
                  <a:gd name="T49" fmla="*/ 4 h 33"/>
                  <a:gd name="T50" fmla="*/ 2 w 17"/>
                  <a:gd name="T51" fmla="*/ 4 h 33"/>
                  <a:gd name="T52" fmla="*/ 2 w 17"/>
                  <a:gd name="T53" fmla="*/ 4 h 33"/>
                  <a:gd name="T54" fmla="*/ 2 w 17"/>
                  <a:gd name="T55" fmla="*/ 4 h 33"/>
                  <a:gd name="T56" fmla="*/ 2 w 17"/>
                  <a:gd name="T57" fmla="*/ 4 h 33"/>
                  <a:gd name="T58" fmla="*/ 2 w 17"/>
                  <a:gd name="T59" fmla="*/ 0 h 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33">
                    <a:moveTo>
                      <a:pt x="16" y="0"/>
                    </a:moveTo>
                    <a:lnTo>
                      <a:pt x="14" y="0"/>
                    </a:lnTo>
                    <a:lnTo>
                      <a:pt x="12" y="0"/>
                    </a:lnTo>
                    <a:lnTo>
                      <a:pt x="10" y="0"/>
                    </a:lnTo>
                    <a:lnTo>
                      <a:pt x="9" y="1"/>
                    </a:lnTo>
                    <a:lnTo>
                      <a:pt x="7" y="2"/>
                    </a:lnTo>
                    <a:lnTo>
                      <a:pt x="6" y="2"/>
                    </a:lnTo>
                    <a:lnTo>
                      <a:pt x="4" y="4"/>
                    </a:lnTo>
                    <a:lnTo>
                      <a:pt x="3" y="5"/>
                    </a:lnTo>
                    <a:lnTo>
                      <a:pt x="3" y="6"/>
                    </a:lnTo>
                    <a:lnTo>
                      <a:pt x="2" y="7"/>
                    </a:lnTo>
                    <a:lnTo>
                      <a:pt x="1" y="8"/>
                    </a:lnTo>
                    <a:lnTo>
                      <a:pt x="1" y="10"/>
                    </a:lnTo>
                    <a:lnTo>
                      <a:pt x="0" y="13"/>
                    </a:lnTo>
                    <a:lnTo>
                      <a:pt x="0" y="16"/>
                    </a:lnTo>
                    <a:lnTo>
                      <a:pt x="0" y="19"/>
                    </a:lnTo>
                    <a:lnTo>
                      <a:pt x="1" y="21"/>
                    </a:lnTo>
                    <a:lnTo>
                      <a:pt x="1" y="23"/>
                    </a:lnTo>
                    <a:lnTo>
                      <a:pt x="2" y="24"/>
                    </a:lnTo>
                    <a:lnTo>
                      <a:pt x="3" y="26"/>
                    </a:lnTo>
                    <a:lnTo>
                      <a:pt x="3" y="27"/>
                    </a:lnTo>
                    <a:lnTo>
                      <a:pt x="4" y="28"/>
                    </a:lnTo>
                    <a:lnTo>
                      <a:pt x="6" y="29"/>
                    </a:lnTo>
                    <a:lnTo>
                      <a:pt x="7" y="29"/>
                    </a:lnTo>
                    <a:lnTo>
                      <a:pt x="9" y="30"/>
                    </a:lnTo>
                    <a:lnTo>
                      <a:pt x="10" y="31"/>
                    </a:lnTo>
                    <a:lnTo>
                      <a:pt x="12" y="31"/>
                    </a:lnTo>
                    <a:lnTo>
                      <a:pt x="14" y="32"/>
                    </a:lnTo>
                    <a:lnTo>
                      <a:pt x="16" y="32"/>
                    </a:lnTo>
                    <a:lnTo>
                      <a:pt x="16"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5" name="Freeform 165"/>
              <p:cNvSpPr>
                <a:spLocks/>
              </p:cNvSpPr>
              <p:nvPr/>
            </p:nvSpPr>
            <p:spPr bwMode="auto">
              <a:xfrm>
                <a:off x="3017" y="3478"/>
                <a:ext cx="22" cy="24"/>
              </a:xfrm>
              <a:custGeom>
                <a:avLst/>
                <a:gdLst>
                  <a:gd name="T0" fmla="*/ 2 w 29"/>
                  <a:gd name="T1" fmla="*/ 3 h 28"/>
                  <a:gd name="T2" fmla="*/ 2 w 29"/>
                  <a:gd name="T3" fmla="*/ 3 h 28"/>
                  <a:gd name="T4" fmla="*/ 2 w 29"/>
                  <a:gd name="T5" fmla="*/ 2 h 28"/>
                  <a:gd name="T6" fmla="*/ 2 w 29"/>
                  <a:gd name="T7" fmla="*/ 1 h 28"/>
                  <a:gd name="T8" fmla="*/ 2 w 29"/>
                  <a:gd name="T9" fmla="*/ 0 h 28"/>
                  <a:gd name="T10" fmla="*/ 2 w 29"/>
                  <a:gd name="T11" fmla="*/ 0 h 28"/>
                  <a:gd name="T12" fmla="*/ 2 w 29"/>
                  <a:gd name="T13" fmla="*/ 0 h 28"/>
                  <a:gd name="T14" fmla="*/ 2 w 29"/>
                  <a:gd name="T15" fmla="*/ 0 h 28"/>
                  <a:gd name="T16" fmla="*/ 2 w 29"/>
                  <a:gd name="T17" fmla="*/ 0 h 28"/>
                  <a:gd name="T18" fmla="*/ 2 w 29"/>
                  <a:gd name="T19" fmla="*/ 0 h 28"/>
                  <a:gd name="T20" fmla="*/ 2 w 29"/>
                  <a:gd name="T21" fmla="*/ 0 h 28"/>
                  <a:gd name="T22" fmla="*/ 2 w 29"/>
                  <a:gd name="T23" fmla="*/ 0 h 28"/>
                  <a:gd name="T24" fmla="*/ 2 w 29"/>
                  <a:gd name="T25" fmla="*/ 1 h 28"/>
                  <a:gd name="T26" fmla="*/ 2 w 29"/>
                  <a:gd name="T27" fmla="*/ 3 h 28"/>
                  <a:gd name="T28" fmla="*/ 2 w 29"/>
                  <a:gd name="T29" fmla="*/ 3 h 28"/>
                  <a:gd name="T30" fmla="*/ 2 w 29"/>
                  <a:gd name="T31" fmla="*/ 3 h 28"/>
                  <a:gd name="T32" fmla="*/ 2 w 29"/>
                  <a:gd name="T33" fmla="*/ 3 h 28"/>
                  <a:gd name="T34" fmla="*/ 1 w 29"/>
                  <a:gd name="T35" fmla="*/ 3 h 28"/>
                  <a:gd name="T36" fmla="*/ 1 w 29"/>
                  <a:gd name="T37" fmla="*/ 3 h 28"/>
                  <a:gd name="T38" fmla="*/ 1 w 29"/>
                  <a:gd name="T39" fmla="*/ 3 h 28"/>
                  <a:gd name="T40" fmla="*/ 0 w 29"/>
                  <a:gd name="T41" fmla="*/ 3 h 28"/>
                  <a:gd name="T42" fmla="*/ 0 w 29"/>
                  <a:gd name="T43" fmla="*/ 3 h 28"/>
                  <a:gd name="T44" fmla="*/ 0 w 29"/>
                  <a:gd name="T45" fmla="*/ 3 h 28"/>
                  <a:gd name="T46" fmla="*/ 1 w 29"/>
                  <a:gd name="T47" fmla="*/ 3 h 28"/>
                  <a:gd name="T48" fmla="*/ 1 w 29"/>
                  <a:gd name="T49" fmla="*/ 3 h 28"/>
                  <a:gd name="T50" fmla="*/ 2 w 29"/>
                  <a:gd name="T51" fmla="*/ 3 h 28"/>
                  <a:gd name="T52" fmla="*/ 2 w 29"/>
                  <a:gd name="T53" fmla="*/ 3 h 28"/>
                  <a:gd name="T54" fmla="*/ 2 w 29"/>
                  <a:gd name="T55" fmla="*/ 3 h 28"/>
                  <a:gd name="T56" fmla="*/ 2 w 29"/>
                  <a:gd name="T57" fmla="*/ 3 h 28"/>
                  <a:gd name="T58" fmla="*/ 2 w 29"/>
                  <a:gd name="T59" fmla="*/ 3 h 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 h="28">
                    <a:moveTo>
                      <a:pt x="28" y="4"/>
                    </a:moveTo>
                    <a:lnTo>
                      <a:pt x="26" y="3"/>
                    </a:lnTo>
                    <a:lnTo>
                      <a:pt x="25" y="2"/>
                    </a:lnTo>
                    <a:lnTo>
                      <a:pt x="23" y="1"/>
                    </a:lnTo>
                    <a:lnTo>
                      <a:pt x="22" y="0"/>
                    </a:lnTo>
                    <a:lnTo>
                      <a:pt x="20" y="0"/>
                    </a:lnTo>
                    <a:lnTo>
                      <a:pt x="19" y="0"/>
                    </a:lnTo>
                    <a:lnTo>
                      <a:pt x="17" y="0"/>
                    </a:lnTo>
                    <a:lnTo>
                      <a:pt x="16" y="0"/>
                    </a:lnTo>
                    <a:lnTo>
                      <a:pt x="14" y="0"/>
                    </a:lnTo>
                    <a:lnTo>
                      <a:pt x="13" y="0"/>
                    </a:lnTo>
                    <a:lnTo>
                      <a:pt x="12" y="0"/>
                    </a:lnTo>
                    <a:lnTo>
                      <a:pt x="10" y="1"/>
                    </a:lnTo>
                    <a:lnTo>
                      <a:pt x="7" y="3"/>
                    </a:lnTo>
                    <a:lnTo>
                      <a:pt x="5" y="4"/>
                    </a:lnTo>
                    <a:lnTo>
                      <a:pt x="3" y="7"/>
                    </a:lnTo>
                    <a:lnTo>
                      <a:pt x="2" y="9"/>
                    </a:lnTo>
                    <a:lnTo>
                      <a:pt x="1" y="11"/>
                    </a:lnTo>
                    <a:lnTo>
                      <a:pt x="1" y="12"/>
                    </a:lnTo>
                    <a:lnTo>
                      <a:pt x="1" y="14"/>
                    </a:lnTo>
                    <a:lnTo>
                      <a:pt x="0" y="15"/>
                    </a:lnTo>
                    <a:lnTo>
                      <a:pt x="0" y="17"/>
                    </a:lnTo>
                    <a:lnTo>
                      <a:pt x="0" y="18"/>
                    </a:lnTo>
                    <a:lnTo>
                      <a:pt x="1" y="20"/>
                    </a:lnTo>
                    <a:lnTo>
                      <a:pt x="1" y="21"/>
                    </a:lnTo>
                    <a:lnTo>
                      <a:pt x="2" y="23"/>
                    </a:lnTo>
                    <a:lnTo>
                      <a:pt x="3" y="24"/>
                    </a:lnTo>
                    <a:lnTo>
                      <a:pt x="4" y="26"/>
                    </a:lnTo>
                    <a:lnTo>
                      <a:pt x="5" y="27"/>
                    </a:lnTo>
                    <a:lnTo>
                      <a:pt x="28" y="4"/>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6" name="Freeform 166"/>
              <p:cNvSpPr>
                <a:spLocks/>
              </p:cNvSpPr>
              <p:nvPr/>
            </p:nvSpPr>
            <p:spPr bwMode="auto">
              <a:xfrm>
                <a:off x="3021" y="3481"/>
                <a:ext cx="84" cy="99"/>
              </a:xfrm>
              <a:custGeom>
                <a:avLst/>
                <a:gdLst>
                  <a:gd name="T0" fmla="*/ 2 w 108"/>
                  <a:gd name="T1" fmla="*/ 6 h 113"/>
                  <a:gd name="T2" fmla="*/ 2 w 108"/>
                  <a:gd name="T3" fmla="*/ 4 h 113"/>
                  <a:gd name="T4" fmla="*/ 2 w 108"/>
                  <a:gd name="T5" fmla="*/ 0 h 113"/>
                  <a:gd name="T6" fmla="*/ 0 w 108"/>
                  <a:gd name="T7" fmla="*/ 4 h 113"/>
                  <a:gd name="T8" fmla="*/ 2 w 108"/>
                  <a:gd name="T9" fmla="*/ 5 h 113"/>
                  <a:gd name="T10" fmla="*/ 2 w 108"/>
                  <a:gd name="T11" fmla="*/ 6 h 113"/>
                  <a:gd name="T12" fmla="*/ 2 w 108"/>
                  <a:gd name="T13" fmla="*/ 5 h 113"/>
                  <a:gd name="T14" fmla="*/ 2 w 108"/>
                  <a:gd name="T15" fmla="*/ 6 h 113"/>
                  <a:gd name="T16" fmla="*/ 2 w 108"/>
                  <a:gd name="T17" fmla="*/ 6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8" h="113">
                    <a:moveTo>
                      <a:pt x="96" y="112"/>
                    </a:moveTo>
                    <a:lnTo>
                      <a:pt x="107" y="84"/>
                    </a:lnTo>
                    <a:lnTo>
                      <a:pt x="23" y="0"/>
                    </a:lnTo>
                    <a:lnTo>
                      <a:pt x="0" y="23"/>
                    </a:lnTo>
                    <a:lnTo>
                      <a:pt x="84" y="107"/>
                    </a:lnTo>
                    <a:lnTo>
                      <a:pt x="96" y="112"/>
                    </a:lnTo>
                    <a:lnTo>
                      <a:pt x="84" y="107"/>
                    </a:lnTo>
                    <a:lnTo>
                      <a:pt x="89" y="112"/>
                    </a:lnTo>
                    <a:lnTo>
                      <a:pt x="96" y="112"/>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7" name="Freeform 167"/>
              <p:cNvSpPr>
                <a:spLocks/>
              </p:cNvSpPr>
              <p:nvPr/>
            </p:nvSpPr>
            <p:spPr bwMode="auto">
              <a:xfrm>
                <a:off x="3095" y="3551"/>
                <a:ext cx="102" cy="29"/>
              </a:xfrm>
              <a:custGeom>
                <a:avLst/>
                <a:gdLst>
                  <a:gd name="T0" fmla="*/ 2 w 130"/>
                  <a:gd name="T1" fmla="*/ 4 h 33"/>
                  <a:gd name="T2" fmla="*/ 2 w 130"/>
                  <a:gd name="T3" fmla="*/ 0 h 33"/>
                  <a:gd name="T4" fmla="*/ 0 w 130"/>
                  <a:gd name="T5" fmla="*/ 0 h 33"/>
                  <a:gd name="T6" fmla="*/ 0 w 130"/>
                  <a:gd name="T7" fmla="*/ 4 h 33"/>
                  <a:gd name="T8" fmla="*/ 2 w 130"/>
                  <a:gd name="T9" fmla="*/ 4 h 33"/>
                  <a:gd name="T10" fmla="*/ 2 w 130"/>
                  <a:gd name="T11" fmla="*/ 4 h 33"/>
                  <a:gd name="T12" fmla="*/ 2 w 130"/>
                  <a:gd name="T13" fmla="*/ 4 h 33"/>
                  <a:gd name="T14" fmla="*/ 2 w 130"/>
                  <a:gd name="T15" fmla="*/ 4 h 33"/>
                  <a:gd name="T16" fmla="*/ 2 w 130"/>
                  <a:gd name="T17" fmla="*/ 4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 h="33">
                    <a:moveTo>
                      <a:pt x="129" y="27"/>
                    </a:moveTo>
                    <a:lnTo>
                      <a:pt x="118" y="0"/>
                    </a:lnTo>
                    <a:lnTo>
                      <a:pt x="0" y="0"/>
                    </a:lnTo>
                    <a:lnTo>
                      <a:pt x="0" y="32"/>
                    </a:lnTo>
                    <a:lnTo>
                      <a:pt x="118" y="32"/>
                    </a:lnTo>
                    <a:lnTo>
                      <a:pt x="129" y="27"/>
                    </a:lnTo>
                    <a:lnTo>
                      <a:pt x="118" y="32"/>
                    </a:lnTo>
                    <a:lnTo>
                      <a:pt x="125" y="32"/>
                    </a:lnTo>
                    <a:lnTo>
                      <a:pt x="129" y="27"/>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8" name="Freeform 168"/>
              <p:cNvSpPr>
                <a:spLocks/>
              </p:cNvSpPr>
              <p:nvPr/>
            </p:nvSpPr>
            <p:spPr bwMode="auto">
              <a:xfrm>
                <a:off x="3178" y="3481"/>
                <a:ext cx="88" cy="95"/>
              </a:xfrm>
              <a:custGeom>
                <a:avLst/>
                <a:gdLst>
                  <a:gd name="T0" fmla="*/ 2 w 112"/>
                  <a:gd name="T1" fmla="*/ 4 h 108"/>
                  <a:gd name="T2" fmla="*/ 2 w 112"/>
                  <a:gd name="T3" fmla="*/ 0 h 108"/>
                  <a:gd name="T4" fmla="*/ 0 w 112"/>
                  <a:gd name="T5" fmla="*/ 4 h 108"/>
                  <a:gd name="T6" fmla="*/ 2 w 112"/>
                  <a:gd name="T7" fmla="*/ 6 h 108"/>
                  <a:gd name="T8" fmla="*/ 2 w 112"/>
                  <a:gd name="T9" fmla="*/ 4 h 108"/>
                  <a:gd name="T10" fmla="*/ 2 w 112"/>
                  <a:gd name="T11" fmla="*/ 4 h 108"/>
                  <a:gd name="T12" fmla="*/ 2 w 112"/>
                  <a:gd name="T13" fmla="*/ 4 h 108"/>
                  <a:gd name="T14" fmla="*/ 2 w 112"/>
                  <a:gd name="T15" fmla="*/ 4 h 108"/>
                  <a:gd name="T16" fmla="*/ 2 w 112"/>
                  <a:gd name="T17" fmla="*/ 4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108">
                    <a:moveTo>
                      <a:pt x="111" y="12"/>
                    </a:moveTo>
                    <a:lnTo>
                      <a:pt x="84" y="0"/>
                    </a:lnTo>
                    <a:lnTo>
                      <a:pt x="0" y="84"/>
                    </a:lnTo>
                    <a:lnTo>
                      <a:pt x="22" y="107"/>
                    </a:lnTo>
                    <a:lnTo>
                      <a:pt x="106" y="23"/>
                    </a:lnTo>
                    <a:lnTo>
                      <a:pt x="111" y="12"/>
                    </a:lnTo>
                    <a:lnTo>
                      <a:pt x="106" y="23"/>
                    </a:lnTo>
                    <a:lnTo>
                      <a:pt x="111" y="18"/>
                    </a:lnTo>
                    <a:lnTo>
                      <a:pt x="111" y="12"/>
                    </a:lnTo>
                  </a:path>
                </a:pathLst>
              </a:custGeom>
              <a:solidFill>
                <a:srgbClr val="DA8B0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69" name="Freeform 169"/>
              <p:cNvSpPr>
                <a:spLocks/>
              </p:cNvSpPr>
              <p:nvPr/>
            </p:nvSpPr>
            <p:spPr bwMode="auto">
              <a:xfrm>
                <a:off x="3241" y="2101"/>
                <a:ext cx="25" cy="1391"/>
              </a:xfrm>
              <a:custGeom>
                <a:avLst/>
                <a:gdLst>
                  <a:gd name="T0" fmla="*/ 2 w 33"/>
                  <a:gd name="T1" fmla="*/ 0 h 1589"/>
                  <a:gd name="T2" fmla="*/ 0 w 33"/>
                  <a:gd name="T3" fmla="*/ 4 h 1589"/>
                  <a:gd name="T4" fmla="*/ 0 w 33"/>
                  <a:gd name="T5" fmla="*/ 74 h 1589"/>
                  <a:gd name="T6" fmla="*/ 2 w 33"/>
                  <a:gd name="T7" fmla="*/ 74 h 1589"/>
                  <a:gd name="T8" fmla="*/ 2 w 33"/>
                  <a:gd name="T9" fmla="*/ 4 h 1589"/>
                  <a:gd name="T10" fmla="*/ 2 w 33"/>
                  <a:gd name="T11" fmla="*/ 0 h 1589"/>
                  <a:gd name="T12" fmla="*/ 2 w 33"/>
                  <a:gd name="T13" fmla="*/ 4 h 1589"/>
                  <a:gd name="T14" fmla="*/ 2 w 33"/>
                  <a:gd name="T15" fmla="*/ 4 h 1589"/>
                  <a:gd name="T16" fmla="*/ 2 w 33"/>
                  <a:gd name="T17" fmla="*/ 0 h 15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1589">
                    <a:moveTo>
                      <a:pt x="27" y="0"/>
                    </a:moveTo>
                    <a:lnTo>
                      <a:pt x="0" y="11"/>
                    </a:lnTo>
                    <a:lnTo>
                      <a:pt x="0" y="1588"/>
                    </a:lnTo>
                    <a:lnTo>
                      <a:pt x="32" y="1588"/>
                    </a:lnTo>
                    <a:lnTo>
                      <a:pt x="32" y="11"/>
                    </a:lnTo>
                    <a:lnTo>
                      <a:pt x="27" y="0"/>
                    </a:lnTo>
                    <a:lnTo>
                      <a:pt x="32" y="11"/>
                    </a:lnTo>
                    <a:lnTo>
                      <a:pt x="32" y="5"/>
                    </a:lnTo>
                    <a:lnTo>
                      <a:pt x="27"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0" name="Freeform 170"/>
              <p:cNvSpPr>
                <a:spLocks/>
              </p:cNvSpPr>
              <p:nvPr/>
            </p:nvSpPr>
            <p:spPr bwMode="auto">
              <a:xfrm>
                <a:off x="3178" y="2024"/>
                <a:ext cx="84" cy="98"/>
              </a:xfrm>
              <a:custGeom>
                <a:avLst/>
                <a:gdLst>
                  <a:gd name="T0" fmla="*/ 2 w 107"/>
                  <a:gd name="T1" fmla="*/ 0 h 113"/>
                  <a:gd name="T2" fmla="*/ 0 w 107"/>
                  <a:gd name="T3" fmla="*/ 3 h 113"/>
                  <a:gd name="T4" fmla="*/ 2 w 107"/>
                  <a:gd name="T5" fmla="*/ 4 h 113"/>
                  <a:gd name="T6" fmla="*/ 2 w 107"/>
                  <a:gd name="T7" fmla="*/ 3 h 113"/>
                  <a:gd name="T8" fmla="*/ 2 w 107"/>
                  <a:gd name="T9" fmla="*/ 3 h 113"/>
                  <a:gd name="T10" fmla="*/ 2 w 107"/>
                  <a:gd name="T11" fmla="*/ 0 h 113"/>
                  <a:gd name="T12" fmla="*/ 2 w 107"/>
                  <a:gd name="T13" fmla="*/ 3 h 113"/>
                  <a:gd name="T14" fmla="*/ 2 w 107"/>
                  <a:gd name="T15" fmla="*/ 0 h 113"/>
                  <a:gd name="T16" fmla="*/ 2 w 107"/>
                  <a:gd name="T17" fmla="*/ 0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3">
                    <a:moveTo>
                      <a:pt x="11" y="0"/>
                    </a:moveTo>
                    <a:lnTo>
                      <a:pt x="0" y="28"/>
                    </a:lnTo>
                    <a:lnTo>
                      <a:pt x="84" y="112"/>
                    </a:lnTo>
                    <a:lnTo>
                      <a:pt x="106" y="89"/>
                    </a:lnTo>
                    <a:lnTo>
                      <a:pt x="22" y="5"/>
                    </a:lnTo>
                    <a:lnTo>
                      <a:pt x="11" y="0"/>
                    </a:lnTo>
                    <a:lnTo>
                      <a:pt x="22" y="5"/>
                    </a:lnTo>
                    <a:lnTo>
                      <a:pt x="18" y="0"/>
                    </a:lnTo>
                    <a:lnTo>
                      <a:pt x="11"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1" name="Freeform 171"/>
              <p:cNvSpPr>
                <a:spLocks/>
              </p:cNvSpPr>
              <p:nvPr/>
            </p:nvSpPr>
            <p:spPr bwMode="auto">
              <a:xfrm>
                <a:off x="3086" y="2024"/>
                <a:ext cx="102" cy="28"/>
              </a:xfrm>
              <a:custGeom>
                <a:avLst/>
                <a:gdLst>
                  <a:gd name="T0" fmla="*/ 0 w 131"/>
                  <a:gd name="T1" fmla="*/ 3 h 33"/>
                  <a:gd name="T2" fmla="*/ 2 w 131"/>
                  <a:gd name="T3" fmla="*/ 3 h 33"/>
                  <a:gd name="T4" fmla="*/ 2 w 131"/>
                  <a:gd name="T5" fmla="*/ 3 h 33"/>
                  <a:gd name="T6" fmla="*/ 2 w 131"/>
                  <a:gd name="T7" fmla="*/ 0 h 33"/>
                  <a:gd name="T8" fmla="*/ 2 w 131"/>
                  <a:gd name="T9" fmla="*/ 0 h 33"/>
                  <a:gd name="T10" fmla="*/ 0 w 131"/>
                  <a:gd name="T11" fmla="*/ 3 h 33"/>
                  <a:gd name="T12" fmla="*/ 2 w 131"/>
                  <a:gd name="T13" fmla="*/ 0 h 33"/>
                  <a:gd name="T14" fmla="*/ 2 w 131"/>
                  <a:gd name="T15" fmla="*/ 0 h 33"/>
                  <a:gd name="T16" fmla="*/ 0 w 131"/>
                  <a:gd name="T17" fmla="*/ 3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 h="33">
                    <a:moveTo>
                      <a:pt x="0" y="5"/>
                    </a:moveTo>
                    <a:lnTo>
                      <a:pt x="12" y="32"/>
                    </a:lnTo>
                    <a:lnTo>
                      <a:pt x="130" y="32"/>
                    </a:lnTo>
                    <a:lnTo>
                      <a:pt x="130" y="0"/>
                    </a:lnTo>
                    <a:lnTo>
                      <a:pt x="12" y="0"/>
                    </a:lnTo>
                    <a:lnTo>
                      <a:pt x="0" y="5"/>
                    </a:lnTo>
                    <a:lnTo>
                      <a:pt x="12" y="0"/>
                    </a:lnTo>
                    <a:lnTo>
                      <a:pt x="5" y="0"/>
                    </a:lnTo>
                    <a:lnTo>
                      <a:pt x="0" y="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2" name="Freeform 172"/>
              <p:cNvSpPr>
                <a:spLocks/>
              </p:cNvSpPr>
              <p:nvPr/>
            </p:nvSpPr>
            <p:spPr bwMode="auto">
              <a:xfrm>
                <a:off x="3017" y="2028"/>
                <a:ext cx="88" cy="94"/>
              </a:xfrm>
              <a:custGeom>
                <a:avLst/>
                <a:gdLst>
                  <a:gd name="T0" fmla="*/ 0 w 112"/>
                  <a:gd name="T1" fmla="*/ 3 h 108"/>
                  <a:gd name="T2" fmla="*/ 2 w 112"/>
                  <a:gd name="T3" fmla="*/ 4 h 108"/>
                  <a:gd name="T4" fmla="*/ 2 w 112"/>
                  <a:gd name="T5" fmla="*/ 3 h 108"/>
                  <a:gd name="T6" fmla="*/ 2 w 112"/>
                  <a:gd name="T7" fmla="*/ 0 h 108"/>
                  <a:gd name="T8" fmla="*/ 2 w 112"/>
                  <a:gd name="T9" fmla="*/ 3 h 108"/>
                  <a:gd name="T10" fmla="*/ 0 w 112"/>
                  <a:gd name="T11" fmla="*/ 3 h 108"/>
                  <a:gd name="T12" fmla="*/ 2 w 112"/>
                  <a:gd name="T13" fmla="*/ 3 h 108"/>
                  <a:gd name="T14" fmla="*/ 0 w 112"/>
                  <a:gd name="T15" fmla="*/ 3 h 108"/>
                  <a:gd name="T16" fmla="*/ 0 w 112"/>
                  <a:gd name="T17" fmla="*/ 3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108">
                    <a:moveTo>
                      <a:pt x="0" y="95"/>
                    </a:moveTo>
                    <a:lnTo>
                      <a:pt x="27" y="107"/>
                    </a:lnTo>
                    <a:lnTo>
                      <a:pt x="111" y="23"/>
                    </a:lnTo>
                    <a:lnTo>
                      <a:pt x="88" y="0"/>
                    </a:lnTo>
                    <a:lnTo>
                      <a:pt x="4" y="84"/>
                    </a:lnTo>
                    <a:lnTo>
                      <a:pt x="0" y="95"/>
                    </a:lnTo>
                    <a:lnTo>
                      <a:pt x="4" y="84"/>
                    </a:lnTo>
                    <a:lnTo>
                      <a:pt x="0" y="89"/>
                    </a:lnTo>
                    <a:lnTo>
                      <a:pt x="0" y="95"/>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3" name="Freeform 173"/>
              <p:cNvSpPr>
                <a:spLocks/>
              </p:cNvSpPr>
              <p:nvPr/>
            </p:nvSpPr>
            <p:spPr bwMode="auto">
              <a:xfrm>
                <a:off x="3017" y="2111"/>
                <a:ext cx="25" cy="1381"/>
              </a:xfrm>
              <a:custGeom>
                <a:avLst/>
                <a:gdLst>
                  <a:gd name="T0" fmla="*/ 2 w 32"/>
                  <a:gd name="T1" fmla="*/ 74 h 1578"/>
                  <a:gd name="T2" fmla="*/ 2 w 32"/>
                  <a:gd name="T3" fmla="*/ 0 h 1578"/>
                  <a:gd name="T4" fmla="*/ 0 w 32"/>
                  <a:gd name="T5" fmla="*/ 0 h 1578"/>
                  <a:gd name="T6" fmla="*/ 0 w 32"/>
                  <a:gd name="T7" fmla="*/ 74 h 1578"/>
                  <a:gd name="T8" fmla="*/ 2 w 32"/>
                  <a:gd name="T9" fmla="*/ 74 h 15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78">
                    <a:moveTo>
                      <a:pt x="31" y="1577"/>
                    </a:moveTo>
                    <a:lnTo>
                      <a:pt x="31" y="0"/>
                    </a:lnTo>
                    <a:lnTo>
                      <a:pt x="0" y="0"/>
                    </a:lnTo>
                    <a:lnTo>
                      <a:pt x="0" y="1577"/>
                    </a:lnTo>
                    <a:lnTo>
                      <a:pt x="31" y="157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4" name="Freeform 174"/>
              <p:cNvSpPr>
                <a:spLocks/>
              </p:cNvSpPr>
              <p:nvPr/>
            </p:nvSpPr>
            <p:spPr bwMode="auto">
              <a:xfrm>
                <a:off x="3030" y="3492"/>
                <a:ext cx="1" cy="0"/>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5" name="Freeform 175"/>
              <p:cNvSpPr>
                <a:spLocks/>
              </p:cNvSpPr>
              <p:nvPr/>
            </p:nvSpPr>
            <p:spPr bwMode="auto">
              <a:xfrm>
                <a:off x="3017" y="3492"/>
                <a:ext cx="25" cy="14"/>
              </a:xfrm>
              <a:custGeom>
                <a:avLst/>
                <a:gdLst>
                  <a:gd name="T0" fmla="*/ 0 w 32"/>
                  <a:gd name="T1" fmla="*/ 0 h 17"/>
                  <a:gd name="T2" fmla="*/ 0 w 32"/>
                  <a:gd name="T3" fmla="*/ 2 h 17"/>
                  <a:gd name="T4" fmla="*/ 0 w 32"/>
                  <a:gd name="T5" fmla="*/ 2 h 17"/>
                  <a:gd name="T6" fmla="*/ 0 w 32"/>
                  <a:gd name="T7" fmla="*/ 2 h 17"/>
                  <a:gd name="T8" fmla="*/ 1 w 32"/>
                  <a:gd name="T9" fmla="*/ 2 h 17"/>
                  <a:gd name="T10" fmla="*/ 1 w 32"/>
                  <a:gd name="T11" fmla="*/ 2 h 17"/>
                  <a:gd name="T12" fmla="*/ 2 w 32"/>
                  <a:gd name="T13" fmla="*/ 2 h 17"/>
                  <a:gd name="T14" fmla="*/ 2 w 32"/>
                  <a:gd name="T15" fmla="*/ 2 h 17"/>
                  <a:gd name="T16" fmla="*/ 2 w 32"/>
                  <a:gd name="T17" fmla="*/ 2 h 17"/>
                  <a:gd name="T18" fmla="*/ 2 w 32"/>
                  <a:gd name="T19" fmla="*/ 2 h 17"/>
                  <a:gd name="T20" fmla="*/ 2 w 32"/>
                  <a:gd name="T21" fmla="*/ 2 h 17"/>
                  <a:gd name="T22" fmla="*/ 2 w 32"/>
                  <a:gd name="T23" fmla="*/ 2 h 17"/>
                  <a:gd name="T24" fmla="*/ 2 w 32"/>
                  <a:gd name="T25" fmla="*/ 2 h 17"/>
                  <a:gd name="T26" fmla="*/ 2 w 32"/>
                  <a:gd name="T27" fmla="*/ 2 h 17"/>
                  <a:gd name="T28" fmla="*/ 2 w 32"/>
                  <a:gd name="T29" fmla="*/ 2 h 17"/>
                  <a:gd name="T30" fmla="*/ 2 w 32"/>
                  <a:gd name="T31" fmla="*/ 2 h 17"/>
                  <a:gd name="T32" fmla="*/ 2 w 32"/>
                  <a:gd name="T33" fmla="*/ 2 h 17"/>
                  <a:gd name="T34" fmla="*/ 2 w 32"/>
                  <a:gd name="T35" fmla="*/ 2 h 17"/>
                  <a:gd name="T36" fmla="*/ 2 w 32"/>
                  <a:gd name="T37" fmla="*/ 2 h 17"/>
                  <a:gd name="T38" fmla="*/ 2 w 32"/>
                  <a:gd name="T39" fmla="*/ 2 h 17"/>
                  <a:gd name="T40" fmla="*/ 2 w 32"/>
                  <a:gd name="T41" fmla="*/ 2 h 17"/>
                  <a:gd name="T42" fmla="*/ 2 w 32"/>
                  <a:gd name="T43" fmla="*/ 2 h 17"/>
                  <a:gd name="T44" fmla="*/ 2 w 32"/>
                  <a:gd name="T45" fmla="*/ 2 h 17"/>
                  <a:gd name="T46" fmla="*/ 2 w 32"/>
                  <a:gd name="T47" fmla="*/ 2 h 17"/>
                  <a:gd name="T48" fmla="*/ 2 w 32"/>
                  <a:gd name="T49" fmla="*/ 2 h 17"/>
                  <a:gd name="T50" fmla="*/ 2 w 32"/>
                  <a:gd name="T51" fmla="*/ 2 h 17"/>
                  <a:gd name="T52" fmla="*/ 2 w 32"/>
                  <a:gd name="T53" fmla="*/ 2 h 17"/>
                  <a:gd name="T54" fmla="*/ 2 w 32"/>
                  <a:gd name="T55" fmla="*/ 2 h 17"/>
                  <a:gd name="T56" fmla="*/ 2 w 32"/>
                  <a:gd name="T57" fmla="*/ 0 h 17"/>
                  <a:gd name="T58" fmla="*/ 0 w 32"/>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2" h="17">
                    <a:moveTo>
                      <a:pt x="0" y="0"/>
                    </a:moveTo>
                    <a:lnTo>
                      <a:pt x="0" y="2"/>
                    </a:lnTo>
                    <a:lnTo>
                      <a:pt x="0" y="4"/>
                    </a:lnTo>
                    <a:lnTo>
                      <a:pt x="0" y="5"/>
                    </a:lnTo>
                    <a:lnTo>
                      <a:pt x="1" y="7"/>
                    </a:lnTo>
                    <a:lnTo>
                      <a:pt x="1" y="8"/>
                    </a:lnTo>
                    <a:lnTo>
                      <a:pt x="3" y="9"/>
                    </a:lnTo>
                    <a:lnTo>
                      <a:pt x="3" y="11"/>
                    </a:lnTo>
                    <a:lnTo>
                      <a:pt x="4" y="12"/>
                    </a:lnTo>
                    <a:lnTo>
                      <a:pt x="6" y="13"/>
                    </a:lnTo>
                    <a:lnTo>
                      <a:pt x="7" y="14"/>
                    </a:lnTo>
                    <a:lnTo>
                      <a:pt x="8" y="14"/>
                    </a:lnTo>
                    <a:lnTo>
                      <a:pt x="10" y="15"/>
                    </a:lnTo>
                    <a:lnTo>
                      <a:pt x="12" y="15"/>
                    </a:lnTo>
                    <a:lnTo>
                      <a:pt x="16" y="16"/>
                    </a:lnTo>
                    <a:lnTo>
                      <a:pt x="19" y="15"/>
                    </a:lnTo>
                    <a:lnTo>
                      <a:pt x="22" y="15"/>
                    </a:lnTo>
                    <a:lnTo>
                      <a:pt x="23" y="14"/>
                    </a:lnTo>
                    <a:lnTo>
                      <a:pt x="24" y="14"/>
                    </a:lnTo>
                    <a:lnTo>
                      <a:pt x="25" y="13"/>
                    </a:lnTo>
                    <a:lnTo>
                      <a:pt x="27" y="12"/>
                    </a:lnTo>
                    <a:lnTo>
                      <a:pt x="28" y="11"/>
                    </a:lnTo>
                    <a:lnTo>
                      <a:pt x="29" y="9"/>
                    </a:lnTo>
                    <a:lnTo>
                      <a:pt x="30" y="8"/>
                    </a:lnTo>
                    <a:lnTo>
                      <a:pt x="30" y="7"/>
                    </a:lnTo>
                    <a:lnTo>
                      <a:pt x="31" y="5"/>
                    </a:lnTo>
                    <a:lnTo>
                      <a:pt x="31" y="4"/>
                    </a:lnTo>
                    <a:lnTo>
                      <a:pt x="31" y="2"/>
                    </a:lnTo>
                    <a:lnTo>
                      <a:pt x="31"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6" name="Freeform 176"/>
              <p:cNvSpPr>
                <a:spLocks/>
              </p:cNvSpPr>
              <p:nvPr/>
            </p:nvSpPr>
            <p:spPr bwMode="auto">
              <a:xfrm>
                <a:off x="3235" y="3134"/>
                <a:ext cx="19" cy="15"/>
              </a:xfrm>
              <a:custGeom>
                <a:avLst/>
                <a:gdLst>
                  <a:gd name="T0" fmla="*/ 0 w 23"/>
                  <a:gd name="T1" fmla="*/ 0 h 17"/>
                  <a:gd name="T2" fmla="*/ 2 w 23"/>
                  <a:gd name="T3" fmla="*/ 4 h 17"/>
                  <a:gd name="T4" fmla="*/ 2 w 23"/>
                  <a:gd name="T5" fmla="*/ 0 h 17"/>
                  <a:gd name="T6" fmla="*/ 0 w 23"/>
                  <a:gd name="T7" fmla="*/ 0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7">
                    <a:moveTo>
                      <a:pt x="0" y="0"/>
                    </a:moveTo>
                    <a:lnTo>
                      <a:pt x="22" y="16"/>
                    </a:lnTo>
                    <a:lnTo>
                      <a:pt x="2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7" name="Freeform 177"/>
              <p:cNvSpPr>
                <a:spLocks/>
              </p:cNvSpPr>
              <p:nvPr/>
            </p:nvSpPr>
            <p:spPr bwMode="auto">
              <a:xfrm>
                <a:off x="3114" y="3134"/>
                <a:ext cx="140" cy="53"/>
              </a:xfrm>
              <a:custGeom>
                <a:avLst/>
                <a:gdLst>
                  <a:gd name="T0" fmla="*/ 2 w 179"/>
                  <a:gd name="T1" fmla="*/ 4 h 60"/>
                  <a:gd name="T2" fmla="*/ 2 w 179"/>
                  <a:gd name="T3" fmla="*/ 0 h 60"/>
                  <a:gd name="T4" fmla="*/ 0 w 179"/>
                  <a:gd name="T5" fmla="*/ 0 h 60"/>
                  <a:gd name="T6" fmla="*/ 2 w 179"/>
                  <a:gd name="T7" fmla="*/ 4 h 60"/>
                  <a:gd name="T8" fmla="*/ 2 w 179"/>
                  <a:gd name="T9" fmla="*/ 4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60">
                    <a:moveTo>
                      <a:pt x="178" y="45"/>
                    </a:moveTo>
                    <a:lnTo>
                      <a:pt x="42" y="0"/>
                    </a:lnTo>
                    <a:lnTo>
                      <a:pt x="0" y="0"/>
                    </a:lnTo>
                    <a:lnTo>
                      <a:pt x="178" y="59"/>
                    </a:lnTo>
                    <a:lnTo>
                      <a:pt x="178" y="4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8" name="Freeform 178"/>
              <p:cNvSpPr>
                <a:spLocks/>
              </p:cNvSpPr>
              <p:nvPr/>
            </p:nvSpPr>
            <p:spPr bwMode="auto">
              <a:xfrm>
                <a:off x="3030" y="3136"/>
                <a:ext cx="224" cy="96"/>
              </a:xfrm>
              <a:custGeom>
                <a:avLst/>
                <a:gdLst>
                  <a:gd name="T0" fmla="*/ 2 w 287"/>
                  <a:gd name="T1" fmla="*/ 3 h 110"/>
                  <a:gd name="T2" fmla="*/ 0 w 287"/>
                  <a:gd name="T3" fmla="*/ 0 h 110"/>
                  <a:gd name="T4" fmla="*/ 0 w 287"/>
                  <a:gd name="T5" fmla="*/ 3 h 110"/>
                  <a:gd name="T6" fmla="*/ 2 w 287"/>
                  <a:gd name="T7" fmla="*/ 4 h 110"/>
                  <a:gd name="T8" fmla="*/ 2 w 287"/>
                  <a:gd name="T9" fmla="*/ 3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79" name="Freeform 179"/>
              <p:cNvSpPr>
                <a:spLocks/>
              </p:cNvSpPr>
              <p:nvPr/>
            </p:nvSpPr>
            <p:spPr bwMode="auto">
              <a:xfrm>
                <a:off x="3030" y="3182"/>
                <a:ext cx="224" cy="96"/>
              </a:xfrm>
              <a:custGeom>
                <a:avLst/>
                <a:gdLst>
                  <a:gd name="T0" fmla="*/ 2 w 287"/>
                  <a:gd name="T1" fmla="*/ 3 h 110"/>
                  <a:gd name="T2" fmla="*/ 0 w 287"/>
                  <a:gd name="T3" fmla="*/ 0 h 110"/>
                  <a:gd name="T4" fmla="*/ 0 w 287"/>
                  <a:gd name="T5" fmla="*/ 3 h 110"/>
                  <a:gd name="T6" fmla="*/ 2 w 287"/>
                  <a:gd name="T7" fmla="*/ 4 h 110"/>
                  <a:gd name="T8" fmla="*/ 2 w 287"/>
                  <a:gd name="T9" fmla="*/ 3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0" name="Freeform 180"/>
              <p:cNvSpPr>
                <a:spLocks/>
              </p:cNvSpPr>
              <p:nvPr/>
            </p:nvSpPr>
            <p:spPr bwMode="auto">
              <a:xfrm>
                <a:off x="3030" y="3227"/>
                <a:ext cx="224" cy="97"/>
              </a:xfrm>
              <a:custGeom>
                <a:avLst/>
                <a:gdLst>
                  <a:gd name="T0" fmla="*/ 2 w 287"/>
                  <a:gd name="T1" fmla="*/ 4 h 111"/>
                  <a:gd name="T2" fmla="*/ 0 w 287"/>
                  <a:gd name="T3" fmla="*/ 0 h 111"/>
                  <a:gd name="T4" fmla="*/ 0 w 287"/>
                  <a:gd name="T5" fmla="*/ 3 h 111"/>
                  <a:gd name="T6" fmla="*/ 2 w 287"/>
                  <a:gd name="T7" fmla="*/ 5 h 111"/>
                  <a:gd name="T8" fmla="*/ 2 w 287"/>
                  <a:gd name="T9" fmla="*/ 4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11">
                    <a:moveTo>
                      <a:pt x="286" y="96"/>
                    </a:moveTo>
                    <a:lnTo>
                      <a:pt x="0" y="0"/>
                    </a:lnTo>
                    <a:lnTo>
                      <a:pt x="0" y="14"/>
                    </a:lnTo>
                    <a:lnTo>
                      <a:pt x="286" y="110"/>
                    </a:lnTo>
                    <a:lnTo>
                      <a:pt x="286" y="96"/>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1" name="Freeform 181"/>
              <p:cNvSpPr>
                <a:spLocks/>
              </p:cNvSpPr>
              <p:nvPr/>
            </p:nvSpPr>
            <p:spPr bwMode="auto">
              <a:xfrm>
                <a:off x="3030" y="3274"/>
                <a:ext cx="224" cy="96"/>
              </a:xfrm>
              <a:custGeom>
                <a:avLst/>
                <a:gdLst>
                  <a:gd name="T0" fmla="*/ 2 w 287"/>
                  <a:gd name="T1" fmla="*/ 3 h 110"/>
                  <a:gd name="T2" fmla="*/ 0 w 287"/>
                  <a:gd name="T3" fmla="*/ 0 h 110"/>
                  <a:gd name="T4" fmla="*/ 0 w 287"/>
                  <a:gd name="T5" fmla="*/ 3 h 110"/>
                  <a:gd name="T6" fmla="*/ 2 w 287"/>
                  <a:gd name="T7" fmla="*/ 4 h 110"/>
                  <a:gd name="T8" fmla="*/ 2 w 287"/>
                  <a:gd name="T9" fmla="*/ 3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2" name="Freeform 182"/>
              <p:cNvSpPr>
                <a:spLocks/>
              </p:cNvSpPr>
              <p:nvPr/>
            </p:nvSpPr>
            <p:spPr bwMode="auto">
              <a:xfrm>
                <a:off x="3030" y="3319"/>
                <a:ext cx="224" cy="96"/>
              </a:xfrm>
              <a:custGeom>
                <a:avLst/>
                <a:gdLst>
                  <a:gd name="T0" fmla="*/ 2 w 287"/>
                  <a:gd name="T1" fmla="*/ 3 h 110"/>
                  <a:gd name="T2" fmla="*/ 0 w 287"/>
                  <a:gd name="T3" fmla="*/ 0 h 110"/>
                  <a:gd name="T4" fmla="*/ 0 w 287"/>
                  <a:gd name="T5" fmla="*/ 3 h 110"/>
                  <a:gd name="T6" fmla="*/ 2 w 287"/>
                  <a:gd name="T7" fmla="*/ 4 h 110"/>
                  <a:gd name="T8" fmla="*/ 2 w 287"/>
                  <a:gd name="T9" fmla="*/ 3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3" name="Freeform 183"/>
              <p:cNvSpPr>
                <a:spLocks/>
              </p:cNvSpPr>
              <p:nvPr/>
            </p:nvSpPr>
            <p:spPr bwMode="auto">
              <a:xfrm>
                <a:off x="3030" y="3365"/>
                <a:ext cx="224" cy="96"/>
              </a:xfrm>
              <a:custGeom>
                <a:avLst/>
                <a:gdLst>
                  <a:gd name="T0" fmla="*/ 2 w 287"/>
                  <a:gd name="T1" fmla="*/ 3 h 110"/>
                  <a:gd name="T2" fmla="*/ 0 w 287"/>
                  <a:gd name="T3" fmla="*/ 0 h 110"/>
                  <a:gd name="T4" fmla="*/ 0 w 287"/>
                  <a:gd name="T5" fmla="*/ 3 h 110"/>
                  <a:gd name="T6" fmla="*/ 2 w 287"/>
                  <a:gd name="T7" fmla="*/ 4 h 110"/>
                  <a:gd name="T8" fmla="*/ 2 w 287"/>
                  <a:gd name="T9" fmla="*/ 3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110">
                    <a:moveTo>
                      <a:pt x="286" y="95"/>
                    </a:moveTo>
                    <a:lnTo>
                      <a:pt x="0" y="0"/>
                    </a:lnTo>
                    <a:lnTo>
                      <a:pt x="0" y="14"/>
                    </a:lnTo>
                    <a:lnTo>
                      <a:pt x="286" y="109"/>
                    </a:lnTo>
                    <a:lnTo>
                      <a:pt x="286"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4" name="Freeform 184"/>
              <p:cNvSpPr>
                <a:spLocks/>
              </p:cNvSpPr>
              <p:nvPr/>
            </p:nvSpPr>
            <p:spPr bwMode="auto">
              <a:xfrm>
                <a:off x="3030" y="3410"/>
                <a:ext cx="222" cy="93"/>
              </a:xfrm>
              <a:custGeom>
                <a:avLst/>
                <a:gdLst>
                  <a:gd name="T0" fmla="*/ 2 w 285"/>
                  <a:gd name="T1" fmla="*/ 4 h 106"/>
                  <a:gd name="T2" fmla="*/ 0 w 285"/>
                  <a:gd name="T3" fmla="*/ 0 h 106"/>
                  <a:gd name="T4" fmla="*/ 0 w 285"/>
                  <a:gd name="T5" fmla="*/ 4 h 106"/>
                  <a:gd name="T6" fmla="*/ 2 w 285"/>
                  <a:gd name="T7" fmla="*/ 5 h 106"/>
                  <a:gd name="T8" fmla="*/ 2 w 285"/>
                  <a:gd name="T9" fmla="*/ 4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 h="106">
                    <a:moveTo>
                      <a:pt x="284" y="95"/>
                    </a:moveTo>
                    <a:lnTo>
                      <a:pt x="0" y="0"/>
                    </a:lnTo>
                    <a:lnTo>
                      <a:pt x="0" y="14"/>
                    </a:lnTo>
                    <a:lnTo>
                      <a:pt x="274" y="105"/>
                    </a:lnTo>
                    <a:lnTo>
                      <a:pt x="284" y="95"/>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5" name="Freeform 185"/>
              <p:cNvSpPr>
                <a:spLocks/>
              </p:cNvSpPr>
              <p:nvPr/>
            </p:nvSpPr>
            <p:spPr bwMode="auto">
              <a:xfrm>
                <a:off x="3030" y="3456"/>
                <a:ext cx="191" cy="82"/>
              </a:xfrm>
              <a:custGeom>
                <a:avLst/>
                <a:gdLst>
                  <a:gd name="T0" fmla="*/ 2 w 246"/>
                  <a:gd name="T1" fmla="*/ 3 h 94"/>
                  <a:gd name="T2" fmla="*/ 0 w 246"/>
                  <a:gd name="T3" fmla="*/ 0 h 94"/>
                  <a:gd name="T4" fmla="*/ 0 w 246"/>
                  <a:gd name="T5" fmla="*/ 3 h 94"/>
                  <a:gd name="T6" fmla="*/ 2 w 246"/>
                  <a:gd name="T7" fmla="*/ 3 h 94"/>
                  <a:gd name="T8" fmla="*/ 2 w 246"/>
                  <a:gd name="T9" fmla="*/ 3 h 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 h="94">
                    <a:moveTo>
                      <a:pt x="245" y="82"/>
                    </a:moveTo>
                    <a:lnTo>
                      <a:pt x="0" y="0"/>
                    </a:lnTo>
                    <a:lnTo>
                      <a:pt x="0" y="14"/>
                    </a:lnTo>
                    <a:lnTo>
                      <a:pt x="234" y="93"/>
                    </a:lnTo>
                    <a:lnTo>
                      <a:pt x="245" y="8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6" name="Freeform 186"/>
              <p:cNvSpPr>
                <a:spLocks/>
              </p:cNvSpPr>
              <p:nvPr/>
            </p:nvSpPr>
            <p:spPr bwMode="auto">
              <a:xfrm>
                <a:off x="3043" y="3507"/>
                <a:ext cx="148" cy="59"/>
              </a:xfrm>
              <a:custGeom>
                <a:avLst/>
                <a:gdLst>
                  <a:gd name="T0" fmla="*/ 2 w 190"/>
                  <a:gd name="T1" fmla="*/ 4 h 67"/>
                  <a:gd name="T2" fmla="*/ 0 w 190"/>
                  <a:gd name="T3" fmla="*/ 0 h 67"/>
                  <a:gd name="T4" fmla="*/ 2 w 190"/>
                  <a:gd name="T5" fmla="*/ 4 h 67"/>
                  <a:gd name="T6" fmla="*/ 2 w 190"/>
                  <a:gd name="T7" fmla="*/ 4 h 67"/>
                  <a:gd name="T8" fmla="*/ 2 w 190"/>
                  <a:gd name="T9" fmla="*/ 4 h 67"/>
                  <a:gd name="T10" fmla="*/ 2 w 190"/>
                  <a:gd name="T11" fmla="*/ 4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0" h="67">
                    <a:moveTo>
                      <a:pt x="189" y="62"/>
                    </a:moveTo>
                    <a:lnTo>
                      <a:pt x="0" y="0"/>
                    </a:lnTo>
                    <a:lnTo>
                      <a:pt x="21" y="21"/>
                    </a:lnTo>
                    <a:lnTo>
                      <a:pt x="157" y="66"/>
                    </a:lnTo>
                    <a:lnTo>
                      <a:pt x="185" y="66"/>
                    </a:lnTo>
                    <a:lnTo>
                      <a:pt x="189" y="62"/>
                    </a:lnTo>
                  </a:path>
                </a:pathLst>
              </a:custGeom>
              <a:solidFill>
                <a:srgbClr val="8DC3E1"/>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7" name="Freeform 187"/>
              <p:cNvSpPr>
                <a:spLocks/>
              </p:cNvSpPr>
              <p:nvPr/>
            </p:nvSpPr>
            <p:spPr bwMode="auto">
              <a:xfrm>
                <a:off x="3017" y="3120"/>
                <a:ext cx="25" cy="15"/>
              </a:xfrm>
              <a:custGeom>
                <a:avLst/>
                <a:gdLst>
                  <a:gd name="T0" fmla="*/ 2 w 32"/>
                  <a:gd name="T1" fmla="*/ 4 h 17"/>
                  <a:gd name="T2" fmla="*/ 2 w 32"/>
                  <a:gd name="T3" fmla="*/ 4 h 17"/>
                  <a:gd name="T4" fmla="*/ 2 w 32"/>
                  <a:gd name="T5" fmla="*/ 4 h 17"/>
                  <a:gd name="T6" fmla="*/ 2 w 32"/>
                  <a:gd name="T7" fmla="*/ 4 h 17"/>
                  <a:gd name="T8" fmla="*/ 2 w 32"/>
                  <a:gd name="T9" fmla="*/ 4 h 17"/>
                  <a:gd name="T10" fmla="*/ 2 w 32"/>
                  <a:gd name="T11" fmla="*/ 4 h 17"/>
                  <a:gd name="T12" fmla="*/ 2 w 32"/>
                  <a:gd name="T13" fmla="*/ 4 h 17"/>
                  <a:gd name="T14" fmla="*/ 2 w 32"/>
                  <a:gd name="T15" fmla="*/ 4 h 17"/>
                  <a:gd name="T16" fmla="*/ 2 w 32"/>
                  <a:gd name="T17" fmla="*/ 3 h 17"/>
                  <a:gd name="T18" fmla="*/ 2 w 32"/>
                  <a:gd name="T19" fmla="*/ 3 h 17"/>
                  <a:gd name="T20" fmla="*/ 2 w 32"/>
                  <a:gd name="T21" fmla="*/ 2 h 17"/>
                  <a:gd name="T22" fmla="*/ 2 w 32"/>
                  <a:gd name="T23" fmla="*/ 1 h 17"/>
                  <a:gd name="T24" fmla="*/ 2 w 32"/>
                  <a:gd name="T25" fmla="*/ 0 h 17"/>
                  <a:gd name="T26" fmla="*/ 2 w 32"/>
                  <a:gd name="T27" fmla="*/ 0 h 17"/>
                  <a:gd name="T28" fmla="*/ 2 w 32"/>
                  <a:gd name="T29" fmla="*/ 0 h 17"/>
                  <a:gd name="T30" fmla="*/ 2 w 32"/>
                  <a:gd name="T31" fmla="*/ 0 h 17"/>
                  <a:gd name="T32" fmla="*/ 2 w 32"/>
                  <a:gd name="T33" fmla="*/ 0 h 17"/>
                  <a:gd name="T34" fmla="*/ 2 w 32"/>
                  <a:gd name="T35" fmla="*/ 1 h 17"/>
                  <a:gd name="T36" fmla="*/ 2 w 32"/>
                  <a:gd name="T37" fmla="*/ 2 h 17"/>
                  <a:gd name="T38" fmla="*/ 2 w 32"/>
                  <a:gd name="T39" fmla="*/ 3 h 17"/>
                  <a:gd name="T40" fmla="*/ 2 w 32"/>
                  <a:gd name="T41" fmla="*/ 3 h 17"/>
                  <a:gd name="T42" fmla="*/ 2 w 32"/>
                  <a:gd name="T43" fmla="*/ 4 h 17"/>
                  <a:gd name="T44" fmla="*/ 2 w 32"/>
                  <a:gd name="T45" fmla="*/ 4 h 17"/>
                  <a:gd name="T46" fmla="*/ 1 w 32"/>
                  <a:gd name="T47" fmla="*/ 4 h 17"/>
                  <a:gd name="T48" fmla="*/ 1 w 32"/>
                  <a:gd name="T49" fmla="*/ 4 h 17"/>
                  <a:gd name="T50" fmla="*/ 0 w 32"/>
                  <a:gd name="T51" fmla="*/ 4 h 17"/>
                  <a:gd name="T52" fmla="*/ 0 w 32"/>
                  <a:gd name="T53" fmla="*/ 4 h 17"/>
                  <a:gd name="T54" fmla="*/ 0 w 32"/>
                  <a:gd name="T55" fmla="*/ 4 h 17"/>
                  <a:gd name="T56" fmla="*/ 0 w 32"/>
                  <a:gd name="T57" fmla="*/ 4 h 17"/>
                  <a:gd name="T58" fmla="*/ 2 w 32"/>
                  <a:gd name="T59" fmla="*/ 4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2" h="17">
                    <a:moveTo>
                      <a:pt x="31" y="16"/>
                    </a:moveTo>
                    <a:lnTo>
                      <a:pt x="31" y="14"/>
                    </a:lnTo>
                    <a:lnTo>
                      <a:pt x="31" y="12"/>
                    </a:lnTo>
                    <a:lnTo>
                      <a:pt x="31" y="10"/>
                    </a:lnTo>
                    <a:lnTo>
                      <a:pt x="30" y="8"/>
                    </a:lnTo>
                    <a:lnTo>
                      <a:pt x="30" y="7"/>
                    </a:lnTo>
                    <a:lnTo>
                      <a:pt x="29" y="6"/>
                    </a:lnTo>
                    <a:lnTo>
                      <a:pt x="28" y="5"/>
                    </a:lnTo>
                    <a:lnTo>
                      <a:pt x="27" y="3"/>
                    </a:lnTo>
                    <a:lnTo>
                      <a:pt x="25" y="3"/>
                    </a:lnTo>
                    <a:lnTo>
                      <a:pt x="24" y="2"/>
                    </a:lnTo>
                    <a:lnTo>
                      <a:pt x="23" y="1"/>
                    </a:lnTo>
                    <a:lnTo>
                      <a:pt x="22" y="0"/>
                    </a:lnTo>
                    <a:lnTo>
                      <a:pt x="19" y="0"/>
                    </a:lnTo>
                    <a:lnTo>
                      <a:pt x="16" y="0"/>
                    </a:lnTo>
                    <a:lnTo>
                      <a:pt x="12" y="0"/>
                    </a:lnTo>
                    <a:lnTo>
                      <a:pt x="10" y="0"/>
                    </a:lnTo>
                    <a:lnTo>
                      <a:pt x="8" y="1"/>
                    </a:lnTo>
                    <a:lnTo>
                      <a:pt x="7" y="2"/>
                    </a:lnTo>
                    <a:lnTo>
                      <a:pt x="6" y="3"/>
                    </a:lnTo>
                    <a:lnTo>
                      <a:pt x="4" y="3"/>
                    </a:lnTo>
                    <a:lnTo>
                      <a:pt x="3" y="5"/>
                    </a:lnTo>
                    <a:lnTo>
                      <a:pt x="3" y="6"/>
                    </a:lnTo>
                    <a:lnTo>
                      <a:pt x="1" y="7"/>
                    </a:lnTo>
                    <a:lnTo>
                      <a:pt x="1" y="8"/>
                    </a:lnTo>
                    <a:lnTo>
                      <a:pt x="0" y="10"/>
                    </a:lnTo>
                    <a:lnTo>
                      <a:pt x="0" y="12"/>
                    </a:lnTo>
                    <a:lnTo>
                      <a:pt x="0" y="14"/>
                    </a:lnTo>
                    <a:lnTo>
                      <a:pt x="0" y="16"/>
                    </a:lnTo>
                    <a:lnTo>
                      <a:pt x="31"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8" name="Freeform 188"/>
              <p:cNvSpPr>
                <a:spLocks/>
              </p:cNvSpPr>
              <p:nvPr/>
            </p:nvSpPr>
            <p:spPr bwMode="auto">
              <a:xfrm>
                <a:off x="3017" y="3134"/>
                <a:ext cx="25" cy="372"/>
              </a:xfrm>
              <a:custGeom>
                <a:avLst/>
                <a:gdLst>
                  <a:gd name="T0" fmla="*/ 2 w 32"/>
                  <a:gd name="T1" fmla="*/ 20 h 425"/>
                  <a:gd name="T2" fmla="*/ 2 w 32"/>
                  <a:gd name="T3" fmla="*/ 19 h 425"/>
                  <a:gd name="T4" fmla="*/ 2 w 32"/>
                  <a:gd name="T5" fmla="*/ 0 h 425"/>
                  <a:gd name="T6" fmla="*/ 0 w 32"/>
                  <a:gd name="T7" fmla="*/ 0 h 425"/>
                  <a:gd name="T8" fmla="*/ 0 w 32"/>
                  <a:gd name="T9" fmla="*/ 19 h 425"/>
                  <a:gd name="T10" fmla="*/ 2 w 32"/>
                  <a:gd name="T11" fmla="*/ 20 h 425"/>
                  <a:gd name="T12" fmla="*/ 0 w 32"/>
                  <a:gd name="T13" fmla="*/ 19 h 425"/>
                  <a:gd name="T14" fmla="*/ 0 w 32"/>
                  <a:gd name="T15" fmla="*/ 19 h 425"/>
                  <a:gd name="T16" fmla="*/ 0 w 32"/>
                  <a:gd name="T17" fmla="*/ 19 h 425"/>
                  <a:gd name="T18" fmla="*/ 0 w 32"/>
                  <a:gd name="T19" fmla="*/ 19 h 425"/>
                  <a:gd name="T20" fmla="*/ 1 w 32"/>
                  <a:gd name="T21" fmla="*/ 19 h 425"/>
                  <a:gd name="T22" fmla="*/ 1 w 32"/>
                  <a:gd name="T23" fmla="*/ 20 h 425"/>
                  <a:gd name="T24" fmla="*/ 2 w 32"/>
                  <a:gd name="T25" fmla="*/ 20 h 425"/>
                  <a:gd name="T26" fmla="*/ 2 w 32"/>
                  <a:gd name="T27" fmla="*/ 20 h 425"/>
                  <a:gd name="T28" fmla="*/ 2 w 32"/>
                  <a:gd name="T29" fmla="*/ 20 h 425"/>
                  <a:gd name="T30" fmla="*/ 2 w 32"/>
                  <a:gd name="T31" fmla="*/ 20 h 425"/>
                  <a:gd name="T32" fmla="*/ 2 w 32"/>
                  <a:gd name="T33" fmla="*/ 20 h 425"/>
                  <a:gd name="T34" fmla="*/ 2 w 32"/>
                  <a:gd name="T35" fmla="*/ 20 h 425"/>
                  <a:gd name="T36" fmla="*/ 2 w 32"/>
                  <a:gd name="T37" fmla="*/ 20 h 425"/>
                  <a:gd name="T38" fmla="*/ 2 w 32"/>
                  <a:gd name="T39" fmla="*/ 20 h 425"/>
                  <a:gd name="T40" fmla="*/ 2 w 32"/>
                  <a:gd name="T41" fmla="*/ 20 h 425"/>
                  <a:gd name="T42" fmla="*/ 2 w 32"/>
                  <a:gd name="T43" fmla="*/ 20 h 425"/>
                  <a:gd name="T44" fmla="*/ 2 w 32"/>
                  <a:gd name="T45" fmla="*/ 20 h 425"/>
                  <a:gd name="T46" fmla="*/ 2 w 32"/>
                  <a:gd name="T47" fmla="*/ 20 h 425"/>
                  <a:gd name="T48" fmla="*/ 2 w 32"/>
                  <a:gd name="T49" fmla="*/ 20 h 425"/>
                  <a:gd name="T50" fmla="*/ 2 w 32"/>
                  <a:gd name="T51" fmla="*/ 20 h 425"/>
                  <a:gd name="T52" fmla="*/ 2 w 32"/>
                  <a:gd name="T53" fmla="*/ 20 h 425"/>
                  <a:gd name="T54" fmla="*/ 2 w 32"/>
                  <a:gd name="T55" fmla="*/ 20 h 425"/>
                  <a:gd name="T56" fmla="*/ 2 w 32"/>
                  <a:gd name="T57" fmla="*/ 20 h 425"/>
                  <a:gd name="T58" fmla="*/ 2 w 32"/>
                  <a:gd name="T59" fmla="*/ 20 h 425"/>
                  <a:gd name="T60" fmla="*/ 2 w 32"/>
                  <a:gd name="T61" fmla="*/ 19 h 425"/>
                  <a:gd name="T62" fmla="*/ 2 w 32"/>
                  <a:gd name="T63" fmla="*/ 19 h 425"/>
                  <a:gd name="T64" fmla="*/ 2 w 32"/>
                  <a:gd name="T65" fmla="*/ 19 h 425"/>
                  <a:gd name="T66" fmla="*/ 2 w 32"/>
                  <a:gd name="T67" fmla="*/ 19 h 425"/>
                  <a:gd name="T68" fmla="*/ 2 w 32"/>
                  <a:gd name="T69" fmla="*/ 19 h 425"/>
                  <a:gd name="T70" fmla="*/ 2 w 32"/>
                  <a:gd name="T71" fmla="*/ 20 h 4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 h="425">
                    <a:moveTo>
                      <a:pt x="4" y="419"/>
                    </a:moveTo>
                    <a:lnTo>
                      <a:pt x="31" y="408"/>
                    </a:lnTo>
                    <a:lnTo>
                      <a:pt x="31" y="0"/>
                    </a:lnTo>
                    <a:lnTo>
                      <a:pt x="0" y="0"/>
                    </a:lnTo>
                    <a:lnTo>
                      <a:pt x="0" y="408"/>
                    </a:lnTo>
                    <a:lnTo>
                      <a:pt x="4" y="419"/>
                    </a:lnTo>
                    <a:lnTo>
                      <a:pt x="0" y="408"/>
                    </a:lnTo>
                    <a:lnTo>
                      <a:pt x="0" y="410"/>
                    </a:lnTo>
                    <a:lnTo>
                      <a:pt x="0" y="412"/>
                    </a:lnTo>
                    <a:lnTo>
                      <a:pt x="0" y="413"/>
                    </a:lnTo>
                    <a:lnTo>
                      <a:pt x="1" y="415"/>
                    </a:lnTo>
                    <a:lnTo>
                      <a:pt x="1" y="416"/>
                    </a:lnTo>
                    <a:lnTo>
                      <a:pt x="3" y="417"/>
                    </a:lnTo>
                    <a:lnTo>
                      <a:pt x="3" y="419"/>
                    </a:lnTo>
                    <a:lnTo>
                      <a:pt x="4" y="420"/>
                    </a:lnTo>
                    <a:lnTo>
                      <a:pt x="6" y="421"/>
                    </a:lnTo>
                    <a:lnTo>
                      <a:pt x="7" y="422"/>
                    </a:lnTo>
                    <a:lnTo>
                      <a:pt x="8" y="422"/>
                    </a:lnTo>
                    <a:lnTo>
                      <a:pt x="10" y="423"/>
                    </a:lnTo>
                    <a:lnTo>
                      <a:pt x="12" y="423"/>
                    </a:lnTo>
                    <a:lnTo>
                      <a:pt x="16" y="424"/>
                    </a:lnTo>
                    <a:lnTo>
                      <a:pt x="19" y="423"/>
                    </a:lnTo>
                    <a:lnTo>
                      <a:pt x="22" y="423"/>
                    </a:lnTo>
                    <a:lnTo>
                      <a:pt x="23" y="422"/>
                    </a:lnTo>
                    <a:lnTo>
                      <a:pt x="24" y="422"/>
                    </a:lnTo>
                    <a:lnTo>
                      <a:pt x="25" y="421"/>
                    </a:lnTo>
                    <a:lnTo>
                      <a:pt x="27" y="420"/>
                    </a:lnTo>
                    <a:lnTo>
                      <a:pt x="28" y="419"/>
                    </a:lnTo>
                    <a:lnTo>
                      <a:pt x="29" y="417"/>
                    </a:lnTo>
                    <a:lnTo>
                      <a:pt x="30" y="416"/>
                    </a:lnTo>
                    <a:lnTo>
                      <a:pt x="30" y="415"/>
                    </a:lnTo>
                    <a:lnTo>
                      <a:pt x="31" y="413"/>
                    </a:lnTo>
                    <a:lnTo>
                      <a:pt x="31" y="412"/>
                    </a:lnTo>
                    <a:lnTo>
                      <a:pt x="31" y="410"/>
                    </a:lnTo>
                    <a:lnTo>
                      <a:pt x="31" y="408"/>
                    </a:lnTo>
                    <a:lnTo>
                      <a:pt x="4" y="419"/>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89" name="Freeform 189"/>
              <p:cNvSpPr>
                <a:spLocks/>
              </p:cNvSpPr>
              <p:nvPr/>
            </p:nvSpPr>
            <p:spPr bwMode="auto">
              <a:xfrm>
                <a:off x="3021" y="3481"/>
                <a:ext cx="87" cy="99"/>
              </a:xfrm>
              <a:custGeom>
                <a:avLst/>
                <a:gdLst>
                  <a:gd name="T0" fmla="*/ 2 w 113"/>
                  <a:gd name="T1" fmla="*/ 6 h 113"/>
                  <a:gd name="T2" fmla="*/ 2 w 113"/>
                  <a:gd name="T3" fmla="*/ 4 h 113"/>
                  <a:gd name="T4" fmla="*/ 2 w 113"/>
                  <a:gd name="T5" fmla="*/ 0 h 113"/>
                  <a:gd name="T6" fmla="*/ 0 w 113"/>
                  <a:gd name="T7" fmla="*/ 4 h 113"/>
                  <a:gd name="T8" fmla="*/ 2 w 113"/>
                  <a:gd name="T9" fmla="*/ 5 h 113"/>
                  <a:gd name="T10" fmla="*/ 2 w 113"/>
                  <a:gd name="T11" fmla="*/ 6 h 113"/>
                  <a:gd name="T12" fmla="*/ 2 w 113"/>
                  <a:gd name="T13" fmla="*/ 5 h 113"/>
                  <a:gd name="T14" fmla="*/ 2 w 113"/>
                  <a:gd name="T15" fmla="*/ 5 h 113"/>
                  <a:gd name="T16" fmla="*/ 2 w 113"/>
                  <a:gd name="T17" fmla="*/ 6 h 113"/>
                  <a:gd name="T18" fmla="*/ 2 w 113"/>
                  <a:gd name="T19" fmla="*/ 6 h 113"/>
                  <a:gd name="T20" fmla="*/ 2 w 113"/>
                  <a:gd name="T21" fmla="*/ 6 h 113"/>
                  <a:gd name="T22" fmla="*/ 2 w 113"/>
                  <a:gd name="T23" fmla="*/ 6 h 113"/>
                  <a:gd name="T24" fmla="*/ 2 w 113"/>
                  <a:gd name="T25" fmla="*/ 6 h 113"/>
                  <a:gd name="T26" fmla="*/ 2 w 113"/>
                  <a:gd name="T27" fmla="*/ 6 h 113"/>
                  <a:gd name="T28" fmla="*/ 2 w 113"/>
                  <a:gd name="T29" fmla="*/ 6 h 113"/>
                  <a:gd name="T30" fmla="*/ 2 w 113"/>
                  <a:gd name="T31" fmla="*/ 6 h 113"/>
                  <a:gd name="T32" fmla="*/ 2 w 113"/>
                  <a:gd name="T33" fmla="*/ 6 h 113"/>
                  <a:gd name="T34" fmla="*/ 2 w 113"/>
                  <a:gd name="T35" fmla="*/ 6 h 113"/>
                  <a:gd name="T36" fmla="*/ 2 w 113"/>
                  <a:gd name="T37" fmla="*/ 6 h 113"/>
                  <a:gd name="T38" fmla="*/ 2 w 113"/>
                  <a:gd name="T39" fmla="*/ 5 h 113"/>
                  <a:gd name="T40" fmla="*/ 2 w 113"/>
                  <a:gd name="T41" fmla="*/ 5 h 113"/>
                  <a:gd name="T42" fmla="*/ 2 w 113"/>
                  <a:gd name="T43" fmla="*/ 5 h 113"/>
                  <a:gd name="T44" fmla="*/ 2 w 113"/>
                  <a:gd name="T45" fmla="*/ 5 h 113"/>
                  <a:gd name="T46" fmla="*/ 2 w 113"/>
                  <a:gd name="T47" fmla="*/ 5 h 113"/>
                  <a:gd name="T48" fmla="*/ 2 w 113"/>
                  <a:gd name="T49" fmla="*/ 5 h 113"/>
                  <a:gd name="T50" fmla="*/ 2 w 113"/>
                  <a:gd name="T51" fmla="*/ 5 h 113"/>
                  <a:gd name="T52" fmla="*/ 2 w 113"/>
                  <a:gd name="T53" fmla="*/ 5 h 113"/>
                  <a:gd name="T54" fmla="*/ 2 w 113"/>
                  <a:gd name="T55" fmla="*/ 4 h 113"/>
                  <a:gd name="T56" fmla="*/ 2 w 113"/>
                  <a:gd name="T57" fmla="*/ 4 h 113"/>
                  <a:gd name="T58" fmla="*/ 2 w 113"/>
                  <a:gd name="T59" fmla="*/ 4 h 113"/>
                  <a:gd name="T60" fmla="*/ 2 w 113"/>
                  <a:gd name="T61" fmla="*/ 4 h 113"/>
                  <a:gd name="T62" fmla="*/ 2 w 113"/>
                  <a:gd name="T63" fmla="*/ 4 h 113"/>
                  <a:gd name="T64" fmla="*/ 2 w 113"/>
                  <a:gd name="T65" fmla="*/ 4 h 113"/>
                  <a:gd name="T66" fmla="*/ 2 w 113"/>
                  <a:gd name="T67" fmla="*/ 4 h 113"/>
                  <a:gd name="T68" fmla="*/ 2 w 113"/>
                  <a:gd name="T69" fmla="*/ 4 h 113"/>
                  <a:gd name="T70" fmla="*/ 2 w 113"/>
                  <a:gd name="T71" fmla="*/ 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13">
                    <a:moveTo>
                      <a:pt x="96" y="112"/>
                    </a:moveTo>
                    <a:lnTo>
                      <a:pt x="107" y="84"/>
                    </a:lnTo>
                    <a:lnTo>
                      <a:pt x="23" y="0"/>
                    </a:lnTo>
                    <a:lnTo>
                      <a:pt x="0" y="23"/>
                    </a:lnTo>
                    <a:lnTo>
                      <a:pt x="84" y="107"/>
                    </a:lnTo>
                    <a:lnTo>
                      <a:pt x="96" y="112"/>
                    </a:lnTo>
                    <a:lnTo>
                      <a:pt x="84" y="107"/>
                    </a:lnTo>
                    <a:lnTo>
                      <a:pt x="86" y="108"/>
                    </a:lnTo>
                    <a:lnTo>
                      <a:pt x="87" y="110"/>
                    </a:lnTo>
                    <a:lnTo>
                      <a:pt x="89" y="110"/>
                    </a:lnTo>
                    <a:lnTo>
                      <a:pt x="90" y="111"/>
                    </a:lnTo>
                    <a:lnTo>
                      <a:pt x="92" y="111"/>
                    </a:lnTo>
                    <a:lnTo>
                      <a:pt x="93" y="112"/>
                    </a:lnTo>
                    <a:lnTo>
                      <a:pt x="95" y="112"/>
                    </a:lnTo>
                    <a:lnTo>
                      <a:pt x="96" y="112"/>
                    </a:lnTo>
                    <a:lnTo>
                      <a:pt x="98" y="112"/>
                    </a:lnTo>
                    <a:lnTo>
                      <a:pt x="99" y="111"/>
                    </a:lnTo>
                    <a:lnTo>
                      <a:pt x="101" y="111"/>
                    </a:lnTo>
                    <a:lnTo>
                      <a:pt x="102" y="111"/>
                    </a:lnTo>
                    <a:lnTo>
                      <a:pt x="105" y="109"/>
                    </a:lnTo>
                    <a:lnTo>
                      <a:pt x="107" y="107"/>
                    </a:lnTo>
                    <a:lnTo>
                      <a:pt x="109" y="105"/>
                    </a:lnTo>
                    <a:lnTo>
                      <a:pt x="110" y="102"/>
                    </a:lnTo>
                    <a:lnTo>
                      <a:pt x="111" y="101"/>
                    </a:lnTo>
                    <a:lnTo>
                      <a:pt x="111" y="99"/>
                    </a:lnTo>
                    <a:lnTo>
                      <a:pt x="112" y="98"/>
                    </a:lnTo>
                    <a:lnTo>
                      <a:pt x="112" y="96"/>
                    </a:lnTo>
                    <a:lnTo>
                      <a:pt x="112" y="95"/>
                    </a:lnTo>
                    <a:lnTo>
                      <a:pt x="112" y="93"/>
                    </a:lnTo>
                    <a:lnTo>
                      <a:pt x="111" y="92"/>
                    </a:lnTo>
                    <a:lnTo>
                      <a:pt x="111" y="90"/>
                    </a:lnTo>
                    <a:lnTo>
                      <a:pt x="110" y="89"/>
                    </a:lnTo>
                    <a:lnTo>
                      <a:pt x="109" y="87"/>
                    </a:lnTo>
                    <a:lnTo>
                      <a:pt x="108" y="86"/>
                    </a:lnTo>
                    <a:lnTo>
                      <a:pt x="107" y="84"/>
                    </a:lnTo>
                    <a:lnTo>
                      <a:pt x="96" y="112"/>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0" name="Freeform 190"/>
              <p:cNvSpPr>
                <a:spLocks/>
              </p:cNvSpPr>
              <p:nvPr/>
            </p:nvSpPr>
            <p:spPr bwMode="auto">
              <a:xfrm>
                <a:off x="3095" y="3551"/>
                <a:ext cx="105" cy="29"/>
              </a:xfrm>
              <a:custGeom>
                <a:avLst/>
                <a:gdLst>
                  <a:gd name="T0" fmla="*/ 2 w 135"/>
                  <a:gd name="T1" fmla="*/ 4 h 33"/>
                  <a:gd name="T2" fmla="*/ 2 w 135"/>
                  <a:gd name="T3" fmla="*/ 0 h 33"/>
                  <a:gd name="T4" fmla="*/ 0 w 135"/>
                  <a:gd name="T5" fmla="*/ 0 h 33"/>
                  <a:gd name="T6" fmla="*/ 0 w 135"/>
                  <a:gd name="T7" fmla="*/ 4 h 33"/>
                  <a:gd name="T8" fmla="*/ 2 w 135"/>
                  <a:gd name="T9" fmla="*/ 4 h 33"/>
                  <a:gd name="T10" fmla="*/ 2 w 135"/>
                  <a:gd name="T11" fmla="*/ 4 h 33"/>
                  <a:gd name="T12" fmla="*/ 2 w 135"/>
                  <a:gd name="T13" fmla="*/ 4 h 33"/>
                  <a:gd name="T14" fmla="*/ 2 w 135"/>
                  <a:gd name="T15" fmla="*/ 4 h 33"/>
                  <a:gd name="T16" fmla="*/ 2 w 135"/>
                  <a:gd name="T17" fmla="*/ 4 h 33"/>
                  <a:gd name="T18" fmla="*/ 2 w 135"/>
                  <a:gd name="T19" fmla="*/ 4 h 33"/>
                  <a:gd name="T20" fmla="*/ 2 w 135"/>
                  <a:gd name="T21" fmla="*/ 4 h 33"/>
                  <a:gd name="T22" fmla="*/ 2 w 135"/>
                  <a:gd name="T23" fmla="*/ 4 h 33"/>
                  <a:gd name="T24" fmla="*/ 2 w 135"/>
                  <a:gd name="T25" fmla="*/ 4 h 33"/>
                  <a:gd name="T26" fmla="*/ 2 w 135"/>
                  <a:gd name="T27" fmla="*/ 4 h 33"/>
                  <a:gd name="T28" fmla="*/ 2 w 135"/>
                  <a:gd name="T29" fmla="*/ 4 h 33"/>
                  <a:gd name="T30" fmla="*/ 2 w 135"/>
                  <a:gd name="T31" fmla="*/ 4 h 33"/>
                  <a:gd name="T32" fmla="*/ 2 w 135"/>
                  <a:gd name="T33" fmla="*/ 4 h 33"/>
                  <a:gd name="T34" fmla="*/ 2 w 135"/>
                  <a:gd name="T35" fmla="*/ 4 h 33"/>
                  <a:gd name="T36" fmla="*/ 2 w 135"/>
                  <a:gd name="T37" fmla="*/ 4 h 33"/>
                  <a:gd name="T38" fmla="*/ 2 w 135"/>
                  <a:gd name="T39" fmla="*/ 4 h 33"/>
                  <a:gd name="T40" fmla="*/ 2 w 135"/>
                  <a:gd name="T41" fmla="*/ 4 h 33"/>
                  <a:gd name="T42" fmla="*/ 2 w 135"/>
                  <a:gd name="T43" fmla="*/ 4 h 33"/>
                  <a:gd name="T44" fmla="*/ 2 w 135"/>
                  <a:gd name="T45" fmla="*/ 4 h 33"/>
                  <a:gd name="T46" fmla="*/ 2 w 135"/>
                  <a:gd name="T47" fmla="*/ 4 h 33"/>
                  <a:gd name="T48" fmla="*/ 2 w 135"/>
                  <a:gd name="T49" fmla="*/ 4 h 33"/>
                  <a:gd name="T50" fmla="*/ 2 w 135"/>
                  <a:gd name="T51" fmla="*/ 4 h 33"/>
                  <a:gd name="T52" fmla="*/ 2 w 135"/>
                  <a:gd name="T53" fmla="*/ 4 h 33"/>
                  <a:gd name="T54" fmla="*/ 2 w 135"/>
                  <a:gd name="T55" fmla="*/ 4 h 33"/>
                  <a:gd name="T56" fmla="*/ 2 w 135"/>
                  <a:gd name="T57" fmla="*/ 3 h 33"/>
                  <a:gd name="T58" fmla="*/ 2 w 135"/>
                  <a:gd name="T59" fmla="*/ 2 h 33"/>
                  <a:gd name="T60" fmla="*/ 2 w 135"/>
                  <a:gd name="T61" fmla="*/ 1 h 33"/>
                  <a:gd name="T62" fmla="*/ 2 w 135"/>
                  <a:gd name="T63" fmla="*/ 0 h 33"/>
                  <a:gd name="T64" fmla="*/ 2 w 135"/>
                  <a:gd name="T65" fmla="*/ 0 h 33"/>
                  <a:gd name="T66" fmla="*/ 2 w 135"/>
                  <a:gd name="T67" fmla="*/ 0 h 33"/>
                  <a:gd name="T68" fmla="*/ 2 w 135"/>
                  <a:gd name="T69" fmla="*/ 0 h 33"/>
                  <a:gd name="T70" fmla="*/ 2 w 135"/>
                  <a:gd name="T71" fmla="*/ 4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5" h="33">
                    <a:moveTo>
                      <a:pt x="129" y="27"/>
                    </a:moveTo>
                    <a:lnTo>
                      <a:pt x="118" y="0"/>
                    </a:lnTo>
                    <a:lnTo>
                      <a:pt x="0" y="0"/>
                    </a:lnTo>
                    <a:lnTo>
                      <a:pt x="0" y="32"/>
                    </a:lnTo>
                    <a:lnTo>
                      <a:pt x="118" y="32"/>
                    </a:lnTo>
                    <a:lnTo>
                      <a:pt x="129" y="27"/>
                    </a:lnTo>
                    <a:lnTo>
                      <a:pt x="118" y="32"/>
                    </a:lnTo>
                    <a:lnTo>
                      <a:pt x="120" y="32"/>
                    </a:lnTo>
                    <a:lnTo>
                      <a:pt x="122" y="31"/>
                    </a:lnTo>
                    <a:lnTo>
                      <a:pt x="124" y="31"/>
                    </a:lnTo>
                    <a:lnTo>
                      <a:pt x="125" y="30"/>
                    </a:lnTo>
                    <a:lnTo>
                      <a:pt x="127" y="30"/>
                    </a:lnTo>
                    <a:lnTo>
                      <a:pt x="128" y="29"/>
                    </a:lnTo>
                    <a:lnTo>
                      <a:pt x="129" y="28"/>
                    </a:lnTo>
                    <a:lnTo>
                      <a:pt x="130" y="27"/>
                    </a:lnTo>
                    <a:lnTo>
                      <a:pt x="131" y="26"/>
                    </a:lnTo>
                    <a:lnTo>
                      <a:pt x="132" y="24"/>
                    </a:lnTo>
                    <a:lnTo>
                      <a:pt x="133" y="23"/>
                    </a:lnTo>
                    <a:lnTo>
                      <a:pt x="133" y="22"/>
                    </a:lnTo>
                    <a:lnTo>
                      <a:pt x="134" y="19"/>
                    </a:lnTo>
                    <a:lnTo>
                      <a:pt x="134" y="16"/>
                    </a:lnTo>
                    <a:lnTo>
                      <a:pt x="134" y="13"/>
                    </a:lnTo>
                    <a:lnTo>
                      <a:pt x="133" y="10"/>
                    </a:lnTo>
                    <a:lnTo>
                      <a:pt x="133" y="8"/>
                    </a:lnTo>
                    <a:lnTo>
                      <a:pt x="132" y="7"/>
                    </a:lnTo>
                    <a:lnTo>
                      <a:pt x="131" y="6"/>
                    </a:lnTo>
                    <a:lnTo>
                      <a:pt x="130" y="5"/>
                    </a:lnTo>
                    <a:lnTo>
                      <a:pt x="129" y="4"/>
                    </a:lnTo>
                    <a:lnTo>
                      <a:pt x="128" y="3"/>
                    </a:lnTo>
                    <a:lnTo>
                      <a:pt x="127" y="2"/>
                    </a:lnTo>
                    <a:lnTo>
                      <a:pt x="125" y="1"/>
                    </a:lnTo>
                    <a:lnTo>
                      <a:pt x="124" y="0"/>
                    </a:lnTo>
                    <a:lnTo>
                      <a:pt x="122" y="0"/>
                    </a:lnTo>
                    <a:lnTo>
                      <a:pt x="120" y="0"/>
                    </a:lnTo>
                    <a:lnTo>
                      <a:pt x="118" y="0"/>
                    </a:lnTo>
                    <a:lnTo>
                      <a:pt x="129" y="27"/>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1" name="Freeform 191"/>
              <p:cNvSpPr>
                <a:spLocks/>
              </p:cNvSpPr>
              <p:nvPr/>
            </p:nvSpPr>
            <p:spPr bwMode="auto">
              <a:xfrm>
                <a:off x="3178" y="3478"/>
                <a:ext cx="88" cy="98"/>
              </a:xfrm>
              <a:custGeom>
                <a:avLst/>
                <a:gdLst>
                  <a:gd name="T0" fmla="*/ 2 w 112"/>
                  <a:gd name="T1" fmla="*/ 4 h 112"/>
                  <a:gd name="T2" fmla="*/ 2 w 112"/>
                  <a:gd name="T3" fmla="*/ 4 h 112"/>
                  <a:gd name="T4" fmla="*/ 0 w 112"/>
                  <a:gd name="T5" fmla="*/ 4 h 112"/>
                  <a:gd name="T6" fmla="*/ 2 w 112"/>
                  <a:gd name="T7" fmla="*/ 6 h 112"/>
                  <a:gd name="T8" fmla="*/ 2 w 112"/>
                  <a:gd name="T9" fmla="*/ 4 h 112"/>
                  <a:gd name="T10" fmla="*/ 2 w 112"/>
                  <a:gd name="T11" fmla="*/ 4 h 112"/>
                  <a:gd name="T12" fmla="*/ 2 w 112"/>
                  <a:gd name="T13" fmla="*/ 4 h 112"/>
                  <a:gd name="T14" fmla="*/ 2 w 112"/>
                  <a:gd name="T15" fmla="*/ 4 h 112"/>
                  <a:gd name="T16" fmla="*/ 2 w 112"/>
                  <a:gd name="T17" fmla="*/ 4 h 112"/>
                  <a:gd name="T18" fmla="*/ 2 w 112"/>
                  <a:gd name="T19" fmla="*/ 4 h 112"/>
                  <a:gd name="T20" fmla="*/ 2 w 112"/>
                  <a:gd name="T21" fmla="*/ 4 h 112"/>
                  <a:gd name="T22" fmla="*/ 2 w 112"/>
                  <a:gd name="T23" fmla="*/ 4 h 112"/>
                  <a:gd name="T24" fmla="*/ 2 w 112"/>
                  <a:gd name="T25" fmla="*/ 4 h 112"/>
                  <a:gd name="T26" fmla="*/ 2 w 112"/>
                  <a:gd name="T27" fmla="*/ 4 h 112"/>
                  <a:gd name="T28" fmla="*/ 2 w 112"/>
                  <a:gd name="T29" fmla="*/ 4 h 112"/>
                  <a:gd name="T30" fmla="*/ 2 w 112"/>
                  <a:gd name="T31" fmla="*/ 4 h 112"/>
                  <a:gd name="T32" fmla="*/ 2 w 112"/>
                  <a:gd name="T33" fmla="*/ 4 h 112"/>
                  <a:gd name="T34" fmla="*/ 2 w 112"/>
                  <a:gd name="T35" fmla="*/ 4 h 112"/>
                  <a:gd name="T36" fmla="*/ 2 w 112"/>
                  <a:gd name="T37" fmla="*/ 4 h 112"/>
                  <a:gd name="T38" fmla="*/ 2 w 112"/>
                  <a:gd name="T39" fmla="*/ 4 h 112"/>
                  <a:gd name="T40" fmla="*/ 2 w 112"/>
                  <a:gd name="T41" fmla="*/ 4 h 112"/>
                  <a:gd name="T42" fmla="*/ 2 w 112"/>
                  <a:gd name="T43" fmla="*/ 3 h 112"/>
                  <a:gd name="T44" fmla="*/ 2 w 112"/>
                  <a:gd name="T45" fmla="*/ 1 h 112"/>
                  <a:gd name="T46" fmla="*/ 2 w 112"/>
                  <a:gd name="T47" fmla="*/ 0 h 112"/>
                  <a:gd name="T48" fmla="*/ 2 w 112"/>
                  <a:gd name="T49" fmla="*/ 0 h 112"/>
                  <a:gd name="T50" fmla="*/ 2 w 112"/>
                  <a:gd name="T51" fmla="*/ 0 h 112"/>
                  <a:gd name="T52" fmla="*/ 2 w 112"/>
                  <a:gd name="T53" fmla="*/ 0 h 112"/>
                  <a:gd name="T54" fmla="*/ 2 w 112"/>
                  <a:gd name="T55" fmla="*/ 0 h 112"/>
                  <a:gd name="T56" fmla="*/ 2 w 112"/>
                  <a:gd name="T57" fmla="*/ 0 h 112"/>
                  <a:gd name="T58" fmla="*/ 2 w 112"/>
                  <a:gd name="T59" fmla="*/ 0 h 112"/>
                  <a:gd name="T60" fmla="*/ 2 w 112"/>
                  <a:gd name="T61" fmla="*/ 0 h 112"/>
                  <a:gd name="T62" fmla="*/ 2 w 112"/>
                  <a:gd name="T63" fmla="*/ 1 h 112"/>
                  <a:gd name="T64" fmla="*/ 2 w 112"/>
                  <a:gd name="T65" fmla="*/ 2 h 112"/>
                  <a:gd name="T66" fmla="*/ 2 w 112"/>
                  <a:gd name="T67" fmla="*/ 3 h 112"/>
                  <a:gd name="T68" fmla="*/ 2 w 112"/>
                  <a:gd name="T69" fmla="*/ 4 h 112"/>
                  <a:gd name="T70" fmla="*/ 2 w 112"/>
                  <a:gd name="T71" fmla="*/ 4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2" h="112">
                    <a:moveTo>
                      <a:pt x="111" y="16"/>
                    </a:moveTo>
                    <a:lnTo>
                      <a:pt x="84" y="4"/>
                    </a:lnTo>
                    <a:lnTo>
                      <a:pt x="0" y="88"/>
                    </a:lnTo>
                    <a:lnTo>
                      <a:pt x="22" y="111"/>
                    </a:lnTo>
                    <a:lnTo>
                      <a:pt x="106" y="27"/>
                    </a:lnTo>
                    <a:lnTo>
                      <a:pt x="111" y="16"/>
                    </a:lnTo>
                    <a:lnTo>
                      <a:pt x="106" y="27"/>
                    </a:lnTo>
                    <a:lnTo>
                      <a:pt x="108" y="26"/>
                    </a:lnTo>
                    <a:lnTo>
                      <a:pt x="109" y="24"/>
                    </a:lnTo>
                    <a:lnTo>
                      <a:pt x="110" y="23"/>
                    </a:lnTo>
                    <a:lnTo>
                      <a:pt x="111" y="21"/>
                    </a:lnTo>
                    <a:lnTo>
                      <a:pt x="111" y="20"/>
                    </a:lnTo>
                    <a:lnTo>
                      <a:pt x="111" y="18"/>
                    </a:lnTo>
                    <a:lnTo>
                      <a:pt x="111" y="17"/>
                    </a:lnTo>
                    <a:lnTo>
                      <a:pt x="111" y="15"/>
                    </a:lnTo>
                    <a:lnTo>
                      <a:pt x="111" y="14"/>
                    </a:lnTo>
                    <a:lnTo>
                      <a:pt x="111" y="12"/>
                    </a:lnTo>
                    <a:lnTo>
                      <a:pt x="111" y="11"/>
                    </a:lnTo>
                    <a:lnTo>
                      <a:pt x="110" y="9"/>
                    </a:lnTo>
                    <a:lnTo>
                      <a:pt x="108" y="7"/>
                    </a:lnTo>
                    <a:lnTo>
                      <a:pt x="106" y="4"/>
                    </a:lnTo>
                    <a:lnTo>
                      <a:pt x="104" y="3"/>
                    </a:lnTo>
                    <a:lnTo>
                      <a:pt x="102" y="1"/>
                    </a:lnTo>
                    <a:lnTo>
                      <a:pt x="100" y="0"/>
                    </a:lnTo>
                    <a:lnTo>
                      <a:pt x="99" y="0"/>
                    </a:lnTo>
                    <a:lnTo>
                      <a:pt x="97" y="0"/>
                    </a:lnTo>
                    <a:lnTo>
                      <a:pt x="96" y="0"/>
                    </a:lnTo>
                    <a:lnTo>
                      <a:pt x="94" y="0"/>
                    </a:lnTo>
                    <a:lnTo>
                      <a:pt x="93" y="0"/>
                    </a:lnTo>
                    <a:lnTo>
                      <a:pt x="91" y="0"/>
                    </a:lnTo>
                    <a:lnTo>
                      <a:pt x="90" y="0"/>
                    </a:lnTo>
                    <a:lnTo>
                      <a:pt x="88" y="1"/>
                    </a:lnTo>
                    <a:lnTo>
                      <a:pt x="87" y="2"/>
                    </a:lnTo>
                    <a:lnTo>
                      <a:pt x="85" y="3"/>
                    </a:lnTo>
                    <a:lnTo>
                      <a:pt x="84" y="4"/>
                    </a:lnTo>
                    <a:lnTo>
                      <a:pt x="111"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2" name="Freeform 192"/>
              <p:cNvSpPr>
                <a:spLocks/>
              </p:cNvSpPr>
              <p:nvPr/>
            </p:nvSpPr>
            <p:spPr bwMode="auto">
              <a:xfrm>
                <a:off x="3241" y="3134"/>
                <a:ext cx="25" cy="358"/>
              </a:xfrm>
              <a:custGeom>
                <a:avLst/>
                <a:gdLst>
                  <a:gd name="T0" fmla="*/ 0 w 33"/>
                  <a:gd name="T1" fmla="*/ 0 h 409"/>
                  <a:gd name="T2" fmla="*/ 0 w 33"/>
                  <a:gd name="T3" fmla="*/ 19 h 409"/>
                  <a:gd name="T4" fmla="*/ 2 w 33"/>
                  <a:gd name="T5" fmla="*/ 19 h 409"/>
                  <a:gd name="T6" fmla="*/ 2 w 33"/>
                  <a:gd name="T7" fmla="*/ 0 h 409"/>
                  <a:gd name="T8" fmla="*/ 0 w 33"/>
                  <a:gd name="T9" fmla="*/ 0 h 4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409">
                    <a:moveTo>
                      <a:pt x="0" y="0"/>
                    </a:moveTo>
                    <a:lnTo>
                      <a:pt x="0" y="408"/>
                    </a:lnTo>
                    <a:lnTo>
                      <a:pt x="32" y="408"/>
                    </a:lnTo>
                    <a:lnTo>
                      <a:pt x="32" y="0"/>
                    </a:lnTo>
                    <a:lnTo>
                      <a:pt x="0" y="0"/>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3" name="Freeform 193"/>
              <p:cNvSpPr>
                <a:spLocks/>
              </p:cNvSpPr>
              <p:nvPr/>
            </p:nvSpPr>
            <p:spPr bwMode="auto">
              <a:xfrm>
                <a:off x="3241" y="3120"/>
                <a:ext cx="25" cy="15"/>
              </a:xfrm>
              <a:custGeom>
                <a:avLst/>
                <a:gdLst>
                  <a:gd name="T0" fmla="*/ 2 w 33"/>
                  <a:gd name="T1" fmla="*/ 4 h 17"/>
                  <a:gd name="T2" fmla="*/ 2 w 33"/>
                  <a:gd name="T3" fmla="*/ 4 h 17"/>
                  <a:gd name="T4" fmla="*/ 2 w 33"/>
                  <a:gd name="T5" fmla="*/ 4 h 17"/>
                  <a:gd name="T6" fmla="*/ 2 w 33"/>
                  <a:gd name="T7" fmla="*/ 4 h 17"/>
                  <a:gd name="T8" fmla="*/ 2 w 33"/>
                  <a:gd name="T9" fmla="*/ 4 h 17"/>
                  <a:gd name="T10" fmla="*/ 2 w 33"/>
                  <a:gd name="T11" fmla="*/ 4 h 17"/>
                  <a:gd name="T12" fmla="*/ 2 w 33"/>
                  <a:gd name="T13" fmla="*/ 4 h 17"/>
                  <a:gd name="T14" fmla="*/ 2 w 33"/>
                  <a:gd name="T15" fmla="*/ 4 h 17"/>
                  <a:gd name="T16" fmla="*/ 2 w 33"/>
                  <a:gd name="T17" fmla="*/ 3 h 17"/>
                  <a:gd name="T18" fmla="*/ 2 w 33"/>
                  <a:gd name="T19" fmla="*/ 3 h 17"/>
                  <a:gd name="T20" fmla="*/ 2 w 33"/>
                  <a:gd name="T21" fmla="*/ 2 h 17"/>
                  <a:gd name="T22" fmla="*/ 2 w 33"/>
                  <a:gd name="T23" fmla="*/ 1 h 17"/>
                  <a:gd name="T24" fmla="*/ 2 w 33"/>
                  <a:gd name="T25" fmla="*/ 0 h 17"/>
                  <a:gd name="T26" fmla="*/ 2 w 33"/>
                  <a:gd name="T27" fmla="*/ 0 h 17"/>
                  <a:gd name="T28" fmla="*/ 2 w 33"/>
                  <a:gd name="T29" fmla="*/ 0 h 17"/>
                  <a:gd name="T30" fmla="*/ 2 w 33"/>
                  <a:gd name="T31" fmla="*/ 0 h 17"/>
                  <a:gd name="T32" fmla="*/ 2 w 33"/>
                  <a:gd name="T33" fmla="*/ 0 h 17"/>
                  <a:gd name="T34" fmla="*/ 2 w 33"/>
                  <a:gd name="T35" fmla="*/ 1 h 17"/>
                  <a:gd name="T36" fmla="*/ 2 w 33"/>
                  <a:gd name="T37" fmla="*/ 2 h 17"/>
                  <a:gd name="T38" fmla="*/ 2 w 33"/>
                  <a:gd name="T39" fmla="*/ 3 h 17"/>
                  <a:gd name="T40" fmla="*/ 2 w 33"/>
                  <a:gd name="T41" fmla="*/ 3 h 17"/>
                  <a:gd name="T42" fmla="*/ 2 w 33"/>
                  <a:gd name="T43" fmla="*/ 4 h 17"/>
                  <a:gd name="T44" fmla="*/ 2 w 33"/>
                  <a:gd name="T45" fmla="*/ 4 h 17"/>
                  <a:gd name="T46" fmla="*/ 2 w 33"/>
                  <a:gd name="T47" fmla="*/ 4 h 17"/>
                  <a:gd name="T48" fmla="*/ 2 w 33"/>
                  <a:gd name="T49" fmla="*/ 4 h 17"/>
                  <a:gd name="T50" fmla="*/ 1 w 33"/>
                  <a:gd name="T51" fmla="*/ 4 h 17"/>
                  <a:gd name="T52" fmla="*/ 0 w 33"/>
                  <a:gd name="T53" fmla="*/ 4 h 17"/>
                  <a:gd name="T54" fmla="*/ 0 w 33"/>
                  <a:gd name="T55" fmla="*/ 4 h 17"/>
                  <a:gd name="T56" fmla="*/ 0 w 33"/>
                  <a:gd name="T57" fmla="*/ 4 h 17"/>
                  <a:gd name="T58" fmla="*/ 2 w 33"/>
                  <a:gd name="T59" fmla="*/ 4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17">
                    <a:moveTo>
                      <a:pt x="32" y="16"/>
                    </a:moveTo>
                    <a:lnTo>
                      <a:pt x="32" y="14"/>
                    </a:lnTo>
                    <a:lnTo>
                      <a:pt x="32" y="12"/>
                    </a:lnTo>
                    <a:lnTo>
                      <a:pt x="32" y="10"/>
                    </a:lnTo>
                    <a:lnTo>
                      <a:pt x="31" y="8"/>
                    </a:lnTo>
                    <a:lnTo>
                      <a:pt x="30" y="7"/>
                    </a:lnTo>
                    <a:lnTo>
                      <a:pt x="29" y="6"/>
                    </a:lnTo>
                    <a:lnTo>
                      <a:pt x="28" y="5"/>
                    </a:lnTo>
                    <a:lnTo>
                      <a:pt x="27" y="3"/>
                    </a:lnTo>
                    <a:lnTo>
                      <a:pt x="26" y="3"/>
                    </a:lnTo>
                    <a:lnTo>
                      <a:pt x="25" y="2"/>
                    </a:lnTo>
                    <a:lnTo>
                      <a:pt x="24" y="1"/>
                    </a:lnTo>
                    <a:lnTo>
                      <a:pt x="22" y="0"/>
                    </a:lnTo>
                    <a:lnTo>
                      <a:pt x="19" y="0"/>
                    </a:lnTo>
                    <a:lnTo>
                      <a:pt x="16" y="0"/>
                    </a:lnTo>
                    <a:lnTo>
                      <a:pt x="13" y="0"/>
                    </a:lnTo>
                    <a:lnTo>
                      <a:pt x="10" y="0"/>
                    </a:lnTo>
                    <a:lnTo>
                      <a:pt x="9" y="1"/>
                    </a:lnTo>
                    <a:lnTo>
                      <a:pt x="8" y="2"/>
                    </a:lnTo>
                    <a:lnTo>
                      <a:pt x="6" y="3"/>
                    </a:lnTo>
                    <a:lnTo>
                      <a:pt x="5" y="3"/>
                    </a:lnTo>
                    <a:lnTo>
                      <a:pt x="4" y="5"/>
                    </a:lnTo>
                    <a:lnTo>
                      <a:pt x="3" y="6"/>
                    </a:lnTo>
                    <a:lnTo>
                      <a:pt x="2" y="7"/>
                    </a:lnTo>
                    <a:lnTo>
                      <a:pt x="2" y="8"/>
                    </a:lnTo>
                    <a:lnTo>
                      <a:pt x="1" y="10"/>
                    </a:lnTo>
                    <a:lnTo>
                      <a:pt x="0" y="12"/>
                    </a:lnTo>
                    <a:lnTo>
                      <a:pt x="0" y="14"/>
                    </a:lnTo>
                    <a:lnTo>
                      <a:pt x="0" y="16"/>
                    </a:lnTo>
                    <a:lnTo>
                      <a:pt x="32" y="16"/>
                    </a:lnTo>
                  </a:path>
                </a:pathLst>
              </a:custGeom>
              <a:solidFill>
                <a:srgbClr val="1F6ABD"/>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4" name="Freeform 194"/>
              <p:cNvSpPr>
                <a:spLocks/>
              </p:cNvSpPr>
              <p:nvPr/>
            </p:nvSpPr>
            <p:spPr bwMode="auto">
              <a:xfrm>
                <a:off x="3213" y="3127"/>
                <a:ext cx="1" cy="0"/>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path>
                </a:pathLst>
              </a:custGeom>
              <a:solidFill>
                <a:srgbClr val="FFFF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2295" name="Rectangle 195"/>
              <p:cNvSpPr>
                <a:spLocks noChangeArrowheads="1"/>
              </p:cNvSpPr>
              <p:nvPr/>
            </p:nvSpPr>
            <p:spPr bwMode="auto">
              <a:xfrm>
                <a:off x="3058" y="3060"/>
                <a:ext cx="164" cy="73"/>
              </a:xfrm>
              <a:prstGeom prst="rect">
                <a:avLst/>
              </a:prstGeom>
              <a:noFill/>
              <a:ln w="12700">
                <a:solidFill>
                  <a:srgbClr val="A19089"/>
                </a:solidFill>
                <a:miter lim="800000"/>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grpSp>
        <p:grpSp>
          <p:nvGrpSpPr>
            <p:cNvPr id="52242" name="Group 196"/>
            <p:cNvGrpSpPr>
              <a:grpSpLocks/>
            </p:cNvGrpSpPr>
            <p:nvPr/>
          </p:nvGrpSpPr>
          <p:grpSpPr bwMode="auto">
            <a:xfrm>
              <a:off x="6096000" y="4470400"/>
              <a:ext cx="271463" cy="314325"/>
              <a:chOff x="3927" y="2861"/>
              <a:chExt cx="195" cy="227"/>
            </a:xfrm>
          </p:grpSpPr>
          <p:sp>
            <p:nvSpPr>
              <p:cNvPr id="52248" name="Freeform 197"/>
              <p:cNvSpPr>
                <a:spLocks/>
              </p:cNvSpPr>
              <p:nvPr/>
            </p:nvSpPr>
            <p:spPr bwMode="auto">
              <a:xfrm>
                <a:off x="3927" y="2861"/>
                <a:ext cx="82" cy="227"/>
              </a:xfrm>
              <a:custGeom>
                <a:avLst/>
                <a:gdLst>
                  <a:gd name="T0" fmla="*/ 5 w 77"/>
                  <a:gd name="T1" fmla="*/ 0 h 160"/>
                  <a:gd name="T2" fmla="*/ 329 w 77"/>
                  <a:gd name="T3" fmla="*/ 0 h 160"/>
                  <a:gd name="T4" fmla="*/ 329 w 77"/>
                  <a:gd name="T5" fmla="*/ 498505 h 160"/>
                  <a:gd name="T6" fmla="*/ 0 w 77"/>
                  <a:gd name="T7" fmla="*/ 498505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160">
                    <a:moveTo>
                      <a:pt x="5" y="0"/>
                    </a:moveTo>
                    <a:lnTo>
                      <a:pt x="77" y="0"/>
                    </a:lnTo>
                    <a:lnTo>
                      <a:pt x="77" y="160"/>
                    </a:lnTo>
                    <a:lnTo>
                      <a:pt x="0" y="160"/>
                    </a:lnTo>
                  </a:path>
                </a:pathLst>
              </a:custGeom>
              <a:noFill/>
              <a:ln w="28575" cap="flat" cmpd="sng">
                <a:solidFill>
                  <a:srgbClr val="F66014"/>
                </a:solidFill>
                <a:prstDash val="solid"/>
                <a:round/>
                <a:headEnd type="none" w="med" len="med"/>
                <a:tailEnd type="none" w="med" len="me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sp>
            <p:nvSpPr>
              <p:cNvPr id="52249" name="Line 198"/>
              <p:cNvSpPr>
                <a:spLocks noChangeShapeType="1"/>
              </p:cNvSpPr>
              <p:nvPr/>
            </p:nvSpPr>
            <p:spPr bwMode="auto">
              <a:xfrm>
                <a:off x="4014" y="2974"/>
                <a:ext cx="108" cy="0"/>
              </a:xfrm>
              <a:prstGeom prst="line">
                <a:avLst/>
              </a:prstGeom>
              <a:noFill/>
              <a:ln w="28575">
                <a:solidFill>
                  <a:srgbClr val="F6601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it-IT"/>
              </a:p>
            </p:txBody>
          </p:sp>
        </p:grpSp>
        <p:sp>
          <p:nvSpPr>
            <p:cNvPr id="52243" name="AutoShape 199"/>
            <p:cNvSpPr>
              <a:spLocks noChangeArrowheads="1"/>
            </p:cNvSpPr>
            <p:nvPr/>
          </p:nvSpPr>
          <p:spPr bwMode="auto">
            <a:xfrm>
              <a:off x="6743700" y="4829175"/>
              <a:ext cx="527050" cy="260350"/>
            </a:xfrm>
            <a:prstGeom prst="downArrow">
              <a:avLst>
                <a:gd name="adj1" fmla="val 59926"/>
                <a:gd name="adj2" fmla="val 51301"/>
              </a:avLst>
            </a:prstGeom>
            <a:solidFill>
              <a:srgbClr val="F66014"/>
            </a:solidFill>
            <a:ln>
              <a:noFill/>
            </a:ln>
            <a:effectLst/>
            <a:extLs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2244" name="Text Box 200"/>
            <p:cNvSpPr txBox="1">
              <a:spLocks noChangeArrowheads="1"/>
            </p:cNvSpPr>
            <p:nvPr/>
          </p:nvSpPr>
          <p:spPr bwMode="auto">
            <a:xfrm>
              <a:off x="2732088" y="2043113"/>
              <a:ext cx="1147762"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300" b="1">
                  <a:latin typeface="Arial" pitchFamily="34" charset="0"/>
                </a:rPr>
                <a:t>Cromosoma</a:t>
              </a:r>
            </a:p>
          </p:txBody>
        </p:sp>
        <p:sp>
          <p:nvSpPr>
            <p:cNvPr id="52245" name="Text Box 201"/>
            <p:cNvSpPr txBox="1">
              <a:spLocks noChangeArrowheads="1"/>
            </p:cNvSpPr>
            <p:nvPr/>
          </p:nvSpPr>
          <p:spPr bwMode="auto">
            <a:xfrm>
              <a:off x="2776538" y="3133725"/>
              <a:ext cx="1147762"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300" b="1">
                  <a:latin typeface="Arial" pitchFamily="34" charset="0"/>
                </a:rPr>
                <a:t>Cromosoma</a:t>
              </a:r>
            </a:p>
          </p:txBody>
        </p:sp>
        <p:sp>
          <p:nvSpPr>
            <p:cNvPr id="52246" name="Text Box 202"/>
            <p:cNvSpPr txBox="1">
              <a:spLocks noChangeArrowheads="1"/>
            </p:cNvSpPr>
            <p:nvPr/>
          </p:nvSpPr>
          <p:spPr bwMode="auto">
            <a:xfrm>
              <a:off x="5213350" y="2043113"/>
              <a:ext cx="1147763"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300" b="1">
                  <a:latin typeface="Arial" pitchFamily="34" charset="0"/>
                </a:rPr>
                <a:t>Cromosoma</a:t>
              </a:r>
            </a:p>
          </p:txBody>
        </p:sp>
        <p:sp>
          <p:nvSpPr>
            <p:cNvPr id="52247" name="Text Box 203"/>
            <p:cNvSpPr txBox="1">
              <a:spLocks noChangeArrowheads="1"/>
            </p:cNvSpPr>
            <p:nvPr/>
          </p:nvSpPr>
          <p:spPr bwMode="auto">
            <a:xfrm>
              <a:off x="5278438" y="3133725"/>
              <a:ext cx="1147762"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6601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1300" b="1">
                  <a:latin typeface="Arial" pitchFamily="34" charset="0"/>
                </a:rPr>
                <a:t>Cromosoma</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2486025" y="757238"/>
            <a:ext cx="40417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b="1">
                <a:solidFill>
                  <a:schemeClr val="accent2"/>
                </a:solidFill>
                <a:ea typeface="ヒラギノ角ゴ Pro W3"/>
                <a:cs typeface="ヒラギノ角ゴ Pro W3"/>
              </a:rPr>
              <a:t>Effetti delle mutazioni</a:t>
            </a:r>
          </a:p>
        </p:txBody>
      </p:sp>
      <p:sp>
        <p:nvSpPr>
          <p:cNvPr id="6147" name="Rectangle 7"/>
          <p:cNvSpPr>
            <a:spLocks noChangeArrowheads="1"/>
          </p:cNvSpPr>
          <p:nvPr/>
        </p:nvSpPr>
        <p:spPr bwMode="auto">
          <a:xfrm>
            <a:off x="2070100" y="2243138"/>
            <a:ext cx="4949825" cy="914400"/>
          </a:xfrm>
          <a:prstGeom prst="rect">
            <a:avLst/>
          </a:prstGeom>
          <a:solidFill>
            <a:srgbClr val="FF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b="1">
                <a:ea typeface="ヒラギノ角ゴ Pro W3"/>
                <a:cs typeface="ヒラギノ角ゴ Pro W3"/>
              </a:rPr>
              <a:t>Alterazione della funzione di una proteina</a:t>
            </a:r>
          </a:p>
        </p:txBody>
      </p:sp>
      <p:sp>
        <p:nvSpPr>
          <p:cNvPr id="6148" name="Rectangle 8"/>
          <p:cNvSpPr>
            <a:spLocks noChangeArrowheads="1"/>
          </p:cNvSpPr>
          <p:nvPr/>
        </p:nvSpPr>
        <p:spPr bwMode="auto">
          <a:xfrm>
            <a:off x="1993900" y="3995738"/>
            <a:ext cx="5026025" cy="914400"/>
          </a:xfrm>
          <a:prstGeom prst="rect">
            <a:avLst/>
          </a:prstGeom>
          <a:solidFill>
            <a:srgbClr val="FFCC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b="1">
                <a:ea typeface="ヒラギノ角ゴ Pro W3"/>
                <a:cs typeface="ヒラギノ角ゴ Pro W3"/>
              </a:rPr>
              <a:t>Nessun effetto sulla proteina</a:t>
            </a:r>
          </a:p>
        </p:txBody>
      </p:sp>
      <p:sp>
        <p:nvSpPr>
          <p:cNvPr id="6149" name="Rectangle 9"/>
          <p:cNvSpPr>
            <a:spLocks noChangeArrowheads="1"/>
          </p:cNvSpPr>
          <p:nvPr/>
        </p:nvSpPr>
        <p:spPr bwMode="auto">
          <a:xfrm>
            <a:off x="1993900" y="5672138"/>
            <a:ext cx="5026025" cy="914400"/>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000" b="1">
                <a:ea typeface="ヒラギノ角ゴ Pro W3"/>
                <a:cs typeface="ヒラギノ角ゴ Pro W3"/>
              </a:rPr>
              <a:t>Un miglioramento della funzione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asellaDiTesto 3"/>
          <p:cNvSpPr txBox="1">
            <a:spLocks noChangeArrowheads="1"/>
          </p:cNvSpPr>
          <p:nvPr/>
        </p:nvSpPr>
        <p:spPr bwMode="auto">
          <a:xfrm>
            <a:off x="595313" y="333375"/>
            <a:ext cx="8548687" cy="617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defTabSz="1006475" eaLnBrk="0" hangingPunct="0">
              <a:spcBef>
                <a:spcPct val="20000"/>
              </a:spcBef>
              <a:buChar char="•"/>
              <a:defRPr sz="3200">
                <a:solidFill>
                  <a:schemeClr val="tx1"/>
                </a:solidFill>
                <a:latin typeface="Times New Roman" pitchFamily="18" charset="0"/>
              </a:defRPr>
            </a:lvl1pPr>
            <a:lvl2pPr marL="742950" indent="-285750" defTabSz="1006475" eaLnBrk="0" hangingPunct="0">
              <a:spcBef>
                <a:spcPct val="20000"/>
              </a:spcBef>
              <a:buChar char="–"/>
              <a:defRPr sz="2800">
                <a:solidFill>
                  <a:schemeClr val="tx1"/>
                </a:solidFill>
                <a:latin typeface="Times New Roman" pitchFamily="18" charset="0"/>
              </a:defRPr>
            </a:lvl2pPr>
            <a:lvl3pPr marL="1143000" indent="-228600" defTabSz="1006475" eaLnBrk="0" hangingPunct="0">
              <a:spcBef>
                <a:spcPct val="20000"/>
              </a:spcBef>
              <a:buChar char="•"/>
              <a:defRPr sz="2400">
                <a:solidFill>
                  <a:schemeClr val="tx1"/>
                </a:solidFill>
                <a:latin typeface="Times New Roman" pitchFamily="18" charset="0"/>
              </a:defRPr>
            </a:lvl3pPr>
            <a:lvl4pPr marL="1600200" indent="-228600" defTabSz="1006475" eaLnBrk="0" hangingPunct="0">
              <a:spcBef>
                <a:spcPct val="20000"/>
              </a:spcBef>
              <a:buChar char="–"/>
              <a:defRPr sz="2000">
                <a:solidFill>
                  <a:schemeClr val="tx1"/>
                </a:solidFill>
                <a:latin typeface="Times New Roman" pitchFamily="18" charset="0"/>
              </a:defRPr>
            </a:lvl4pPr>
            <a:lvl5pPr marL="2057400" indent="-228600" defTabSz="1006475" eaLnBrk="0" hangingPunct="0">
              <a:spcBef>
                <a:spcPct val="20000"/>
              </a:spcBef>
              <a:buChar char="»"/>
              <a:defRPr sz="2000">
                <a:solidFill>
                  <a:schemeClr val="tx1"/>
                </a:solidFill>
                <a:latin typeface="Times New Roman" pitchFamily="18" charset="0"/>
              </a:defRPr>
            </a:lvl5pPr>
            <a:lvl6pPr marL="2514600" indent="-228600" defTabSz="10064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10064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10064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1006475"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dirty="0">
                <a:latin typeface="Palatino Linotype" pitchFamily="18" charset="0"/>
                <a:ea typeface="msgothic"/>
                <a:cs typeface="msgothic"/>
              </a:rPr>
              <a:t>UN PO’ DI NOMENCLATURA</a:t>
            </a:r>
          </a:p>
          <a:p>
            <a:pPr eaLnBrk="1" hangingPunct="1">
              <a:spcBef>
                <a:spcPct val="0"/>
              </a:spcBef>
              <a:buFontTx/>
              <a:buNone/>
            </a:pPr>
            <a:endParaRPr lang="it-IT" altLang="it-IT" sz="2000" b="1" dirty="0">
              <a:latin typeface="Palatino Linotype" pitchFamily="18" charset="0"/>
              <a:ea typeface="msgothic"/>
              <a:cs typeface="msgothic"/>
            </a:endParaRPr>
          </a:p>
          <a:p>
            <a:pPr eaLnBrk="1" hangingPunct="1">
              <a:spcBef>
                <a:spcPct val="0"/>
              </a:spcBef>
              <a:buFontTx/>
              <a:buNone/>
            </a:pPr>
            <a:r>
              <a:rPr lang="it-IT" altLang="it-IT" sz="2000" b="1" dirty="0">
                <a:latin typeface="Palatino Linotype" pitchFamily="18" charset="0"/>
                <a:ea typeface="msgothic"/>
                <a:cs typeface="msgothic"/>
              </a:rPr>
              <a:t>46, XX		cariotipo normale femminile</a:t>
            </a:r>
          </a:p>
          <a:p>
            <a:pPr eaLnBrk="1" hangingPunct="1">
              <a:spcBef>
                <a:spcPct val="0"/>
              </a:spcBef>
              <a:buFontTx/>
              <a:buNone/>
            </a:pPr>
            <a:r>
              <a:rPr lang="it-IT" altLang="it-IT" sz="2000" b="1" dirty="0">
                <a:latin typeface="Palatino Linotype" pitchFamily="18" charset="0"/>
                <a:ea typeface="msgothic"/>
                <a:cs typeface="msgothic"/>
              </a:rPr>
              <a:t>46, XY		cariotipo normale maschile</a:t>
            </a:r>
          </a:p>
          <a:p>
            <a:pPr eaLnBrk="1" hangingPunct="1">
              <a:spcBef>
                <a:spcPct val="0"/>
              </a:spcBef>
              <a:buFontTx/>
              <a:buNone/>
            </a:pPr>
            <a:endParaRPr lang="it-IT" altLang="it-IT" sz="2000" b="1" dirty="0">
              <a:latin typeface="Palatino Linotype" pitchFamily="18" charset="0"/>
              <a:ea typeface="msgothic"/>
              <a:cs typeface="msgothic"/>
            </a:endParaRPr>
          </a:p>
          <a:p>
            <a:pPr eaLnBrk="1" hangingPunct="1">
              <a:spcBef>
                <a:spcPct val="0"/>
              </a:spcBef>
              <a:buFontTx/>
              <a:buNone/>
            </a:pPr>
            <a:r>
              <a:rPr lang="it-IT" altLang="it-IT" sz="2000" b="1" dirty="0">
                <a:latin typeface="Palatino Linotype" pitchFamily="18" charset="0"/>
                <a:ea typeface="msgothic"/>
                <a:cs typeface="msgothic"/>
              </a:rPr>
              <a:t>Anomalie di numero: S. Turner		45, X</a:t>
            </a:r>
          </a:p>
          <a:p>
            <a:pPr eaLnBrk="1" hangingPunct="1">
              <a:spcBef>
                <a:spcPct val="0"/>
              </a:spcBef>
              <a:buFontTx/>
              <a:buNone/>
            </a:pPr>
            <a:r>
              <a:rPr lang="it-IT" altLang="it-IT" sz="2000" b="1" dirty="0">
                <a:latin typeface="Palatino Linotype" pitchFamily="18" charset="0"/>
                <a:ea typeface="msgothic"/>
                <a:cs typeface="msgothic"/>
              </a:rPr>
              <a:t>		         S. Down		47, XX +</a:t>
            </a:r>
            <a:r>
              <a:rPr lang="it-IT" altLang="it-IT" sz="2000" b="1" dirty="0" smtClean="0">
                <a:latin typeface="Palatino Linotype" pitchFamily="18" charset="0"/>
                <a:ea typeface="msgothic"/>
                <a:cs typeface="msgothic"/>
              </a:rPr>
              <a:t>21 oppure 47, XY +21</a:t>
            </a:r>
            <a:endParaRPr lang="it-IT" altLang="it-IT" sz="2000" b="1" dirty="0">
              <a:latin typeface="Palatino Linotype" pitchFamily="18" charset="0"/>
              <a:ea typeface="msgothic"/>
              <a:cs typeface="msgothic"/>
            </a:endParaRPr>
          </a:p>
          <a:p>
            <a:pPr eaLnBrk="1" hangingPunct="1">
              <a:spcBef>
                <a:spcPct val="0"/>
              </a:spcBef>
              <a:buFontTx/>
              <a:buNone/>
            </a:pPr>
            <a:r>
              <a:rPr lang="it-IT" altLang="it-IT" sz="2000" b="1" dirty="0">
                <a:latin typeface="Palatino Linotype" pitchFamily="18" charset="0"/>
                <a:ea typeface="msgothic"/>
                <a:cs typeface="msgothic"/>
              </a:rPr>
              <a:t>		         S. </a:t>
            </a:r>
            <a:r>
              <a:rPr lang="it-IT" altLang="it-IT" sz="2000" b="1" dirty="0" err="1">
                <a:latin typeface="Palatino Linotype" pitchFamily="18" charset="0"/>
                <a:ea typeface="msgothic"/>
                <a:cs typeface="msgothic"/>
              </a:rPr>
              <a:t>Kleinefelter</a:t>
            </a:r>
            <a:r>
              <a:rPr lang="it-IT" altLang="it-IT" sz="2000" b="1" dirty="0">
                <a:latin typeface="Palatino Linotype" pitchFamily="18" charset="0"/>
                <a:ea typeface="msgothic"/>
                <a:cs typeface="msgothic"/>
              </a:rPr>
              <a:t>	47, XXY</a:t>
            </a:r>
          </a:p>
          <a:p>
            <a:pPr eaLnBrk="1" hangingPunct="1">
              <a:spcBef>
                <a:spcPct val="0"/>
              </a:spcBef>
              <a:buFontTx/>
              <a:buNone/>
            </a:pPr>
            <a:endParaRPr lang="it-IT" altLang="it-IT" sz="2000" b="1" dirty="0">
              <a:latin typeface="Palatino Linotype" pitchFamily="18" charset="0"/>
              <a:ea typeface="msgothic"/>
              <a:cs typeface="msgothic"/>
            </a:endParaRPr>
          </a:p>
          <a:p>
            <a:pPr eaLnBrk="1" hangingPunct="1">
              <a:spcBef>
                <a:spcPts val="600"/>
              </a:spcBef>
              <a:spcAft>
                <a:spcPts val="600"/>
              </a:spcAft>
              <a:buFontTx/>
              <a:buNone/>
            </a:pPr>
            <a:r>
              <a:rPr lang="it-IT" altLang="it-IT" sz="2000" b="1" dirty="0">
                <a:latin typeface="Palatino Linotype" pitchFamily="18" charset="0"/>
                <a:ea typeface="msgothic"/>
                <a:cs typeface="msgothic"/>
              </a:rPr>
              <a:t>Anomalie di struttura:</a:t>
            </a:r>
          </a:p>
          <a:p>
            <a:pPr indent="1081088" eaLnBrk="1" hangingPunct="1">
              <a:spcBef>
                <a:spcPct val="0"/>
              </a:spcBef>
              <a:buFontTx/>
              <a:buNone/>
            </a:pPr>
            <a:r>
              <a:rPr lang="it-IT" altLang="it-IT" sz="2000" b="1" dirty="0" smtClean="0">
                <a:latin typeface="Palatino Linotype" pitchFamily="18" charset="0"/>
                <a:ea typeface="msgothic"/>
                <a:cs typeface="msgothic"/>
              </a:rPr>
              <a:t>delezioni</a:t>
            </a:r>
            <a:r>
              <a:rPr lang="it-IT" altLang="it-IT" sz="2000" b="1" dirty="0">
                <a:latin typeface="Palatino Linotype" pitchFamily="18" charset="0"/>
                <a:ea typeface="msgothic"/>
                <a:cs typeface="msgothic"/>
              </a:rPr>
              <a:t>		   </a:t>
            </a:r>
            <a:r>
              <a:rPr lang="it-IT" altLang="it-IT" sz="2000" b="1" dirty="0" smtClean="0">
                <a:latin typeface="Palatino Linotype" pitchFamily="18" charset="0"/>
                <a:ea typeface="msgothic"/>
                <a:cs typeface="msgothic"/>
              </a:rPr>
              <a:t>	46</a:t>
            </a:r>
            <a:r>
              <a:rPr lang="it-IT" altLang="it-IT" sz="2000" b="1" dirty="0">
                <a:latin typeface="Palatino Linotype" pitchFamily="18" charset="0"/>
                <a:ea typeface="msgothic"/>
                <a:cs typeface="msgothic"/>
              </a:rPr>
              <a:t>, XY, del(4)(p16.3)</a:t>
            </a:r>
          </a:p>
          <a:p>
            <a:pPr indent="1081088" eaLnBrk="1" hangingPunct="1">
              <a:spcBef>
                <a:spcPct val="0"/>
              </a:spcBef>
              <a:buFontTx/>
              <a:buNone/>
            </a:pPr>
            <a:r>
              <a:rPr lang="it-IT" altLang="it-IT" sz="2000" b="1" dirty="0">
                <a:latin typeface="Palatino Linotype" pitchFamily="18" charset="0"/>
                <a:ea typeface="msgothic"/>
                <a:cs typeface="msgothic"/>
              </a:rPr>
              <a:t>			   </a:t>
            </a:r>
            <a:r>
              <a:rPr lang="it-IT" altLang="it-IT" sz="2000" b="1" dirty="0" smtClean="0">
                <a:latin typeface="Palatino Linotype" pitchFamily="18" charset="0"/>
                <a:ea typeface="msgothic"/>
                <a:cs typeface="msgothic"/>
              </a:rPr>
              <a:t>	46</a:t>
            </a:r>
            <a:r>
              <a:rPr lang="it-IT" altLang="it-IT" sz="2000" b="1" dirty="0">
                <a:latin typeface="Palatino Linotype" pitchFamily="18" charset="0"/>
                <a:ea typeface="msgothic"/>
                <a:cs typeface="msgothic"/>
              </a:rPr>
              <a:t>, XX, del(5)(q13q33)</a:t>
            </a:r>
          </a:p>
          <a:p>
            <a:pPr indent="1081088" eaLnBrk="1" hangingPunct="1">
              <a:spcBef>
                <a:spcPts val="600"/>
              </a:spcBef>
              <a:spcAft>
                <a:spcPts val="600"/>
              </a:spcAft>
              <a:buFontTx/>
              <a:buNone/>
            </a:pPr>
            <a:r>
              <a:rPr lang="it-IT" altLang="it-IT" sz="2000" b="1" dirty="0" smtClean="0">
                <a:latin typeface="Palatino Linotype" pitchFamily="18" charset="0"/>
                <a:ea typeface="msgothic"/>
                <a:cs typeface="msgothic"/>
              </a:rPr>
              <a:t>inversioni</a:t>
            </a:r>
            <a:r>
              <a:rPr lang="it-IT" altLang="it-IT" sz="2000" b="1" dirty="0">
                <a:latin typeface="Palatino Linotype" pitchFamily="18" charset="0"/>
                <a:ea typeface="msgothic"/>
                <a:cs typeface="msgothic"/>
              </a:rPr>
              <a:t>		   </a:t>
            </a:r>
            <a:r>
              <a:rPr lang="it-IT" altLang="it-IT" sz="2000" b="1" dirty="0" smtClean="0">
                <a:latin typeface="Palatino Linotype" pitchFamily="18" charset="0"/>
                <a:ea typeface="msgothic"/>
                <a:cs typeface="msgothic"/>
              </a:rPr>
              <a:t>	46</a:t>
            </a:r>
            <a:r>
              <a:rPr lang="it-IT" altLang="it-IT" sz="2000" b="1" dirty="0">
                <a:latin typeface="Palatino Linotype" pitchFamily="18" charset="0"/>
                <a:ea typeface="msgothic"/>
                <a:cs typeface="msgothic"/>
              </a:rPr>
              <a:t>, XY, </a:t>
            </a:r>
            <a:r>
              <a:rPr lang="it-IT" altLang="it-IT" sz="2000" b="1" dirty="0" err="1">
                <a:latin typeface="Palatino Linotype" pitchFamily="18" charset="0"/>
                <a:ea typeface="msgothic"/>
                <a:cs typeface="msgothic"/>
              </a:rPr>
              <a:t>inv</a:t>
            </a:r>
            <a:r>
              <a:rPr lang="it-IT" altLang="it-IT" sz="2000" b="1" dirty="0">
                <a:latin typeface="Palatino Linotype" pitchFamily="18" charset="0"/>
                <a:ea typeface="msgothic"/>
                <a:cs typeface="msgothic"/>
              </a:rPr>
              <a:t>(11)(p11p15)</a:t>
            </a:r>
          </a:p>
          <a:p>
            <a:pPr indent="1081088" eaLnBrk="1" hangingPunct="1">
              <a:spcBef>
                <a:spcPts val="600"/>
              </a:spcBef>
              <a:spcAft>
                <a:spcPts val="600"/>
              </a:spcAft>
              <a:buFontTx/>
              <a:buNone/>
            </a:pPr>
            <a:r>
              <a:rPr lang="it-IT" altLang="it-IT" sz="2000" b="1" dirty="0" smtClean="0">
                <a:latin typeface="Palatino Linotype" pitchFamily="18" charset="0"/>
                <a:ea typeface="msgothic"/>
                <a:cs typeface="msgothic"/>
              </a:rPr>
              <a:t>duplicazioni</a:t>
            </a:r>
            <a:r>
              <a:rPr lang="it-IT" altLang="it-IT" sz="2000" b="1" dirty="0">
                <a:latin typeface="Palatino Linotype" pitchFamily="18" charset="0"/>
                <a:ea typeface="msgothic"/>
                <a:cs typeface="msgothic"/>
              </a:rPr>
              <a:t>		   </a:t>
            </a:r>
            <a:r>
              <a:rPr lang="it-IT" altLang="it-IT" sz="2000" b="1" dirty="0" smtClean="0">
                <a:latin typeface="Palatino Linotype" pitchFamily="18" charset="0"/>
                <a:ea typeface="msgothic"/>
                <a:cs typeface="msgothic"/>
              </a:rPr>
              <a:t>	46,XX</a:t>
            </a:r>
            <a:r>
              <a:rPr lang="it-IT" altLang="it-IT" sz="2000" b="1" dirty="0">
                <a:latin typeface="Palatino Linotype" pitchFamily="18" charset="0"/>
                <a:ea typeface="msgothic"/>
                <a:cs typeface="msgothic"/>
              </a:rPr>
              <a:t>, </a:t>
            </a:r>
            <a:r>
              <a:rPr lang="it-IT" altLang="it-IT" sz="2000" b="1" dirty="0" err="1">
                <a:latin typeface="Palatino Linotype" pitchFamily="18" charset="0"/>
                <a:ea typeface="msgothic"/>
                <a:cs typeface="msgothic"/>
              </a:rPr>
              <a:t>dup</a:t>
            </a:r>
            <a:r>
              <a:rPr lang="it-IT" altLang="it-IT" sz="2000" b="1" dirty="0">
                <a:latin typeface="Palatino Linotype" pitchFamily="18" charset="0"/>
                <a:ea typeface="msgothic"/>
                <a:cs typeface="msgothic"/>
              </a:rPr>
              <a:t>(1)(q22q25)</a:t>
            </a:r>
          </a:p>
          <a:p>
            <a:pPr indent="1081088" eaLnBrk="1" hangingPunct="1">
              <a:spcBef>
                <a:spcPts val="600"/>
              </a:spcBef>
              <a:spcAft>
                <a:spcPts val="600"/>
              </a:spcAft>
              <a:buFontTx/>
              <a:buNone/>
            </a:pPr>
            <a:r>
              <a:rPr lang="it-IT" altLang="it-IT" sz="2000" b="1" dirty="0" smtClean="0">
                <a:latin typeface="Palatino Linotype" pitchFamily="18" charset="0"/>
                <a:ea typeface="msgothic"/>
                <a:cs typeface="msgothic"/>
              </a:rPr>
              <a:t>inserzioni</a:t>
            </a:r>
            <a:r>
              <a:rPr lang="it-IT" altLang="it-IT" sz="2000" b="1" dirty="0">
                <a:latin typeface="Palatino Linotype" pitchFamily="18" charset="0"/>
                <a:ea typeface="msgothic"/>
                <a:cs typeface="msgothic"/>
              </a:rPr>
              <a:t>		  </a:t>
            </a:r>
            <a:r>
              <a:rPr lang="it-IT" altLang="it-IT" sz="2000" b="1" dirty="0" smtClean="0">
                <a:latin typeface="Palatino Linotype" pitchFamily="18" charset="0"/>
                <a:ea typeface="msgothic"/>
                <a:cs typeface="msgothic"/>
              </a:rPr>
              <a:t>	 </a:t>
            </a:r>
            <a:r>
              <a:rPr lang="it-IT" altLang="it-IT" sz="2000" b="1" dirty="0">
                <a:latin typeface="Palatino Linotype" pitchFamily="18" charset="0"/>
                <a:ea typeface="msgothic"/>
                <a:cs typeface="msgothic"/>
              </a:rPr>
              <a:t>46, XX, </a:t>
            </a:r>
            <a:r>
              <a:rPr lang="it-IT" altLang="it-IT" sz="2000" b="1" dirty="0" err="1">
                <a:latin typeface="Palatino Linotype" pitchFamily="18" charset="0"/>
                <a:ea typeface="msgothic"/>
                <a:cs typeface="msgothic"/>
              </a:rPr>
              <a:t>ins</a:t>
            </a:r>
            <a:r>
              <a:rPr lang="it-IT" altLang="it-IT" sz="2000" b="1" dirty="0">
                <a:latin typeface="Palatino Linotype" pitchFamily="18" charset="0"/>
                <a:ea typeface="msgothic"/>
                <a:cs typeface="msgothic"/>
              </a:rPr>
              <a:t>(2)(p13q21q31)</a:t>
            </a:r>
          </a:p>
          <a:p>
            <a:pPr indent="1081088" eaLnBrk="1" hangingPunct="1">
              <a:spcBef>
                <a:spcPts val="600"/>
              </a:spcBef>
              <a:spcAft>
                <a:spcPts val="600"/>
              </a:spcAft>
              <a:buFontTx/>
              <a:buNone/>
            </a:pPr>
            <a:r>
              <a:rPr lang="it-IT" altLang="it-IT" sz="2000" b="1" dirty="0" smtClean="0">
                <a:latin typeface="Palatino Linotype" pitchFamily="18" charset="0"/>
                <a:ea typeface="msgothic"/>
                <a:cs typeface="msgothic"/>
              </a:rPr>
              <a:t>traslocazioni </a:t>
            </a:r>
            <a:r>
              <a:rPr lang="it-IT" altLang="it-IT" sz="2000" b="1" dirty="0">
                <a:latin typeface="Palatino Linotype" pitchFamily="18" charset="0"/>
                <a:ea typeface="msgothic"/>
                <a:cs typeface="msgothic"/>
              </a:rPr>
              <a:t>reciproche	   </a:t>
            </a:r>
            <a:r>
              <a:rPr lang="it-IT" altLang="it-IT" sz="2000" b="1" dirty="0" smtClean="0">
                <a:latin typeface="Palatino Linotype" pitchFamily="18" charset="0"/>
                <a:ea typeface="msgothic"/>
                <a:cs typeface="msgothic"/>
              </a:rPr>
              <a:t>	46</a:t>
            </a:r>
            <a:r>
              <a:rPr lang="it-IT" altLang="it-IT" sz="2000" b="1" dirty="0">
                <a:latin typeface="Palatino Linotype" pitchFamily="18" charset="0"/>
                <a:ea typeface="msgothic"/>
                <a:cs typeface="msgothic"/>
              </a:rPr>
              <a:t>, XX, t(2;6)(q35;p21.3)</a:t>
            </a:r>
          </a:p>
          <a:p>
            <a:pPr indent="1081088" eaLnBrk="1" hangingPunct="1">
              <a:spcBef>
                <a:spcPts val="600"/>
              </a:spcBef>
              <a:spcAft>
                <a:spcPts val="600"/>
              </a:spcAft>
              <a:buFontTx/>
              <a:buNone/>
            </a:pPr>
            <a:r>
              <a:rPr lang="it-IT" altLang="it-IT" sz="2000" b="1" dirty="0" smtClean="0">
                <a:latin typeface="Palatino Linotype" pitchFamily="18" charset="0"/>
                <a:ea typeface="msgothic"/>
                <a:cs typeface="msgothic"/>
              </a:rPr>
              <a:t>traslocazioni </a:t>
            </a:r>
            <a:r>
              <a:rPr lang="it-IT" altLang="it-IT" sz="2000" b="1" dirty="0" err="1" smtClean="0">
                <a:latin typeface="Palatino Linotype" pitchFamily="18" charset="0"/>
                <a:ea typeface="msgothic"/>
                <a:cs typeface="msgothic"/>
              </a:rPr>
              <a:t>Robertsoniane</a:t>
            </a:r>
            <a:r>
              <a:rPr lang="it-IT" altLang="it-IT" sz="2000" b="1" dirty="0" smtClean="0">
                <a:latin typeface="Palatino Linotype" pitchFamily="18" charset="0"/>
                <a:ea typeface="msgothic"/>
                <a:cs typeface="msgothic"/>
              </a:rPr>
              <a:t>	45</a:t>
            </a:r>
            <a:r>
              <a:rPr lang="it-IT" altLang="it-IT" sz="2000" b="1" dirty="0">
                <a:latin typeface="Palatino Linotype" pitchFamily="18" charset="0"/>
                <a:ea typeface="msgothic"/>
                <a:cs typeface="msgothic"/>
              </a:rPr>
              <a:t>, XY, </a:t>
            </a:r>
            <a:r>
              <a:rPr lang="it-IT" altLang="it-IT" sz="2000" b="1" dirty="0" err="1">
                <a:latin typeface="Palatino Linotype" pitchFamily="18" charset="0"/>
                <a:ea typeface="msgothic"/>
                <a:cs typeface="msgothic"/>
              </a:rPr>
              <a:t>der</a:t>
            </a:r>
            <a:r>
              <a:rPr lang="it-IT" altLang="it-IT" sz="2000" b="1" dirty="0">
                <a:latin typeface="Palatino Linotype" pitchFamily="18" charset="0"/>
                <a:ea typeface="msgothic"/>
                <a:cs typeface="msgothic"/>
              </a:rPr>
              <a:t>(14;21)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1412776"/>
            <a:ext cx="7772400" cy="1143000"/>
          </a:xfrm>
        </p:spPr>
        <p:txBody>
          <a:bodyPr/>
          <a:lstStyle/>
          <a:p>
            <a:r>
              <a:rPr lang="it-IT" b="1" dirty="0" smtClean="0">
                <a:solidFill>
                  <a:srgbClr val="FF0000"/>
                </a:solidFill>
              </a:rPr>
              <a:t>MUTAZIONI GENICHE O PUNTIFORMI</a:t>
            </a:r>
            <a:endParaRPr lang="it-IT" b="1" dirty="0">
              <a:solidFill>
                <a:srgbClr val="FF0000"/>
              </a:solidFill>
            </a:endParaRPr>
          </a:p>
        </p:txBody>
      </p:sp>
      <p:pic>
        <p:nvPicPr>
          <p:cNvPr id="4" name="Picture 9" descr="http://www.associazionetrentinafibrosicistica.it/uploads/pics/dis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315" y="3068960"/>
            <a:ext cx="536514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453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it-IT" altLang="it-IT" b="1" smtClean="0"/>
              <a:t>La mutazione genica</a:t>
            </a:r>
          </a:p>
        </p:txBody>
      </p:sp>
      <p:sp>
        <p:nvSpPr>
          <p:cNvPr id="55299" name="Rectangle 3"/>
          <p:cNvSpPr>
            <a:spLocks noGrp="1" noChangeArrowheads="1"/>
          </p:cNvSpPr>
          <p:nvPr>
            <p:ph type="body" idx="1"/>
          </p:nvPr>
        </p:nvSpPr>
        <p:spPr>
          <a:xfrm>
            <a:off x="395288" y="1844675"/>
            <a:ext cx="8534400" cy="4213225"/>
          </a:xfrm>
        </p:spPr>
        <p:txBody>
          <a:bodyPr/>
          <a:lstStyle/>
          <a:p>
            <a:r>
              <a:rPr lang="it-IT" altLang="it-IT" b="1" smtClean="0">
                <a:solidFill>
                  <a:srgbClr val="000000"/>
                </a:solidFill>
              </a:rPr>
              <a:t>La mutazione genica</a:t>
            </a:r>
            <a:r>
              <a:rPr lang="it-IT" altLang="it-IT" smtClean="0"/>
              <a:t> </a:t>
            </a:r>
            <a:r>
              <a:rPr lang="it-IT" altLang="it-IT" b="1" smtClean="0">
                <a:solidFill>
                  <a:srgbClr val="000000"/>
                </a:solidFill>
              </a:rPr>
              <a:t>è un cambiamento del materiale ereditario di un singolo gene</a:t>
            </a:r>
            <a:r>
              <a:rPr lang="it-IT" altLang="it-IT" smtClean="0"/>
              <a:t>. Un gene è una sequenza di nucleotidi del DNA, che codifica in genere per una proteina. Una mutazione genica cambia la sequenza nucleotidica del gene; si tratta di un cambiamento molto piccolo, e questo è il motivo per cui una mutazione genica è detta anche </a:t>
            </a:r>
            <a:r>
              <a:rPr lang="it-IT" altLang="it-IT" b="1" smtClean="0"/>
              <a:t>mutazione puntiforme</a:t>
            </a:r>
            <a:r>
              <a:rPr lang="it-IT" altLang="it-IT" smtClean="0"/>
              <a:t>.</a:t>
            </a:r>
          </a:p>
          <a:p>
            <a:endParaRPr lang="it-IT" altLang="it-IT"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174625" y="630238"/>
            <a:ext cx="8699500" cy="2833687"/>
          </a:xfrm>
        </p:spPr>
        <p:txBody>
          <a:bodyPr/>
          <a:lstStyle/>
          <a:p>
            <a:r>
              <a:rPr lang="it-IT" altLang="it-IT" smtClean="0"/>
              <a:t>Le mutazioni possono cambiare il significato dei geni</a:t>
            </a:r>
          </a:p>
          <a:p>
            <a:pPr lvl="1"/>
            <a:r>
              <a:rPr lang="it-IT" altLang="it-IT" sz="2400" smtClean="0"/>
              <a:t>Qualsiasi variazione nella sequenza nucleotidica del DNA rispetto alla sua conformazione originale è detta </a:t>
            </a:r>
            <a:r>
              <a:rPr lang="it-IT" altLang="it-IT" sz="2400" b="1" smtClean="0"/>
              <a:t>mutazione</a:t>
            </a:r>
            <a:r>
              <a:rPr lang="it-IT" altLang="it-IT" sz="2400" smtClean="0"/>
              <a:t>.</a:t>
            </a:r>
          </a:p>
          <a:p>
            <a:pPr lvl="1"/>
            <a:r>
              <a:rPr lang="it-IT" altLang="it-IT" sz="2400" smtClean="0"/>
              <a:t>Le mutazioni sono causate da errori nella duplicazione del DNA, da ricombinazione o da agenti mutageni. </a:t>
            </a:r>
          </a:p>
        </p:txBody>
      </p:sp>
      <p:grpSp>
        <p:nvGrpSpPr>
          <p:cNvPr id="56323" name="Group 29"/>
          <p:cNvGrpSpPr>
            <a:grpSpLocks/>
          </p:cNvGrpSpPr>
          <p:nvPr/>
        </p:nvGrpSpPr>
        <p:grpSpPr bwMode="auto">
          <a:xfrm>
            <a:off x="1012825" y="3978275"/>
            <a:ext cx="7124700" cy="2560638"/>
            <a:chOff x="638" y="2482"/>
            <a:chExt cx="4488" cy="1613"/>
          </a:xfrm>
        </p:grpSpPr>
        <p:pic>
          <p:nvPicPr>
            <p:cNvPr id="563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 y="2554"/>
              <a:ext cx="3624"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2019" y="2726"/>
              <a:ext cx="19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C</a:t>
              </a:r>
            </a:p>
          </p:txBody>
        </p:sp>
        <p:sp>
          <p:nvSpPr>
            <p:cNvPr id="56326" name="Text Box 7"/>
            <p:cNvSpPr txBox="1">
              <a:spLocks noChangeArrowheads="1"/>
            </p:cNvSpPr>
            <p:nvPr/>
          </p:nvSpPr>
          <p:spPr bwMode="auto">
            <a:xfrm>
              <a:off x="2227" y="2728"/>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T</a:t>
              </a:r>
            </a:p>
          </p:txBody>
        </p:sp>
        <p:sp>
          <p:nvSpPr>
            <p:cNvPr id="56327" name="Text Box 8"/>
            <p:cNvSpPr txBox="1">
              <a:spLocks noChangeArrowheads="1"/>
            </p:cNvSpPr>
            <p:nvPr/>
          </p:nvSpPr>
          <p:spPr bwMode="auto">
            <a:xfrm>
              <a:off x="2417" y="2728"/>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T</a:t>
              </a:r>
            </a:p>
          </p:txBody>
        </p:sp>
        <p:sp>
          <p:nvSpPr>
            <p:cNvPr id="56328" name="Text Box 9"/>
            <p:cNvSpPr txBox="1">
              <a:spLocks noChangeArrowheads="1"/>
            </p:cNvSpPr>
            <p:nvPr/>
          </p:nvSpPr>
          <p:spPr bwMode="auto">
            <a:xfrm>
              <a:off x="3923" y="2728"/>
              <a:ext cx="19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C</a:t>
              </a:r>
            </a:p>
          </p:txBody>
        </p:sp>
        <p:sp>
          <p:nvSpPr>
            <p:cNvPr id="56329" name="Text Box 10"/>
            <p:cNvSpPr txBox="1">
              <a:spLocks noChangeArrowheads="1"/>
            </p:cNvSpPr>
            <p:nvPr/>
          </p:nvSpPr>
          <p:spPr bwMode="auto">
            <a:xfrm>
              <a:off x="4125" y="2726"/>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A</a:t>
              </a:r>
            </a:p>
          </p:txBody>
        </p:sp>
        <p:sp>
          <p:nvSpPr>
            <p:cNvPr id="56330" name="Text Box 11"/>
            <p:cNvSpPr txBox="1">
              <a:spLocks noChangeArrowheads="1"/>
            </p:cNvSpPr>
            <p:nvPr/>
          </p:nvSpPr>
          <p:spPr bwMode="auto">
            <a:xfrm>
              <a:off x="4316" y="2726"/>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T</a:t>
              </a:r>
            </a:p>
          </p:txBody>
        </p:sp>
        <p:sp>
          <p:nvSpPr>
            <p:cNvPr id="56331" name="Text Box 12"/>
            <p:cNvSpPr txBox="1">
              <a:spLocks noChangeArrowheads="1"/>
            </p:cNvSpPr>
            <p:nvPr/>
          </p:nvSpPr>
          <p:spPr bwMode="auto">
            <a:xfrm>
              <a:off x="1731" y="3653"/>
              <a:ext cx="114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Emoglobina normale</a:t>
              </a:r>
            </a:p>
          </p:txBody>
        </p:sp>
        <p:sp>
          <p:nvSpPr>
            <p:cNvPr id="56332" name="Text Box 13"/>
            <p:cNvSpPr txBox="1">
              <a:spLocks noChangeArrowheads="1"/>
            </p:cNvSpPr>
            <p:nvPr/>
          </p:nvSpPr>
          <p:spPr bwMode="auto">
            <a:xfrm>
              <a:off x="3452" y="2482"/>
              <a:ext cx="15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DNA di emoglobina mutante</a:t>
              </a:r>
            </a:p>
          </p:txBody>
        </p:sp>
        <p:sp>
          <p:nvSpPr>
            <p:cNvPr id="56333" name="Text Box 14"/>
            <p:cNvSpPr txBox="1">
              <a:spLocks noChangeArrowheads="1"/>
            </p:cNvSpPr>
            <p:nvPr/>
          </p:nvSpPr>
          <p:spPr bwMode="auto">
            <a:xfrm>
              <a:off x="2013" y="3274"/>
              <a:ext cx="2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G</a:t>
              </a:r>
            </a:p>
          </p:txBody>
        </p:sp>
        <p:sp>
          <p:nvSpPr>
            <p:cNvPr id="56334" name="Text Box 15"/>
            <p:cNvSpPr txBox="1">
              <a:spLocks noChangeArrowheads="1"/>
            </p:cNvSpPr>
            <p:nvPr/>
          </p:nvSpPr>
          <p:spPr bwMode="auto">
            <a:xfrm>
              <a:off x="2226" y="3274"/>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A</a:t>
              </a:r>
            </a:p>
          </p:txBody>
        </p:sp>
        <p:sp>
          <p:nvSpPr>
            <p:cNvPr id="56335" name="Text Box 16"/>
            <p:cNvSpPr txBox="1">
              <a:spLocks noChangeArrowheads="1"/>
            </p:cNvSpPr>
            <p:nvPr/>
          </p:nvSpPr>
          <p:spPr bwMode="auto">
            <a:xfrm>
              <a:off x="2416" y="3274"/>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A</a:t>
              </a:r>
            </a:p>
          </p:txBody>
        </p:sp>
        <p:sp>
          <p:nvSpPr>
            <p:cNvPr id="56336" name="Text Box 17"/>
            <p:cNvSpPr txBox="1">
              <a:spLocks noChangeArrowheads="1"/>
            </p:cNvSpPr>
            <p:nvPr/>
          </p:nvSpPr>
          <p:spPr bwMode="auto">
            <a:xfrm>
              <a:off x="3923" y="3274"/>
              <a:ext cx="2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G</a:t>
              </a:r>
            </a:p>
          </p:txBody>
        </p:sp>
        <p:sp>
          <p:nvSpPr>
            <p:cNvPr id="56337" name="Text Box 18"/>
            <p:cNvSpPr txBox="1">
              <a:spLocks noChangeArrowheads="1"/>
            </p:cNvSpPr>
            <p:nvPr/>
          </p:nvSpPr>
          <p:spPr bwMode="auto">
            <a:xfrm>
              <a:off x="4119" y="3274"/>
              <a:ext cx="19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U</a:t>
              </a:r>
            </a:p>
          </p:txBody>
        </p:sp>
        <p:sp>
          <p:nvSpPr>
            <p:cNvPr id="56338" name="Text Box 19"/>
            <p:cNvSpPr txBox="1">
              <a:spLocks noChangeArrowheads="1"/>
            </p:cNvSpPr>
            <p:nvPr/>
          </p:nvSpPr>
          <p:spPr bwMode="auto">
            <a:xfrm>
              <a:off x="4314" y="3274"/>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A</a:t>
              </a:r>
            </a:p>
          </p:txBody>
        </p:sp>
        <p:sp>
          <p:nvSpPr>
            <p:cNvPr id="56339" name="Text Box 20"/>
            <p:cNvSpPr txBox="1">
              <a:spLocks noChangeArrowheads="1"/>
            </p:cNvSpPr>
            <p:nvPr/>
          </p:nvSpPr>
          <p:spPr bwMode="auto">
            <a:xfrm>
              <a:off x="3309" y="3653"/>
              <a:ext cx="18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1400">
                  <a:latin typeface="Comic Sans MS" pitchFamily="66" charset="0"/>
                </a:rPr>
                <a:t>Emoglobina dell’anemia falciforme</a:t>
              </a:r>
            </a:p>
          </p:txBody>
        </p:sp>
        <p:sp>
          <p:nvSpPr>
            <p:cNvPr id="56340" name="Text Box 21"/>
            <p:cNvSpPr txBox="1">
              <a:spLocks noChangeArrowheads="1"/>
            </p:cNvSpPr>
            <p:nvPr/>
          </p:nvSpPr>
          <p:spPr bwMode="auto">
            <a:xfrm>
              <a:off x="1540" y="2482"/>
              <a:ext cx="15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DNA di emoglobina normale</a:t>
              </a:r>
            </a:p>
          </p:txBody>
        </p:sp>
        <p:sp>
          <p:nvSpPr>
            <p:cNvPr id="56341" name="Text Box 22"/>
            <p:cNvSpPr txBox="1">
              <a:spLocks noChangeArrowheads="1"/>
            </p:cNvSpPr>
            <p:nvPr/>
          </p:nvSpPr>
          <p:spPr bwMode="auto">
            <a:xfrm>
              <a:off x="2165" y="3815"/>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Glu</a:t>
              </a:r>
            </a:p>
          </p:txBody>
        </p:sp>
        <p:sp>
          <p:nvSpPr>
            <p:cNvPr id="56342" name="Text Box 23"/>
            <p:cNvSpPr txBox="1">
              <a:spLocks noChangeArrowheads="1"/>
            </p:cNvSpPr>
            <p:nvPr/>
          </p:nvSpPr>
          <p:spPr bwMode="auto">
            <a:xfrm>
              <a:off x="4063" y="3817"/>
              <a:ext cx="2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Val</a:t>
              </a:r>
            </a:p>
          </p:txBody>
        </p:sp>
        <p:sp>
          <p:nvSpPr>
            <p:cNvPr id="56343" name="Text Box 24"/>
            <p:cNvSpPr txBox="1">
              <a:spLocks noChangeArrowheads="1"/>
            </p:cNvSpPr>
            <p:nvPr/>
          </p:nvSpPr>
          <p:spPr bwMode="auto">
            <a:xfrm>
              <a:off x="1519" y="3053"/>
              <a:ext cx="4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mRNA</a:t>
              </a:r>
            </a:p>
          </p:txBody>
        </p:sp>
        <p:sp>
          <p:nvSpPr>
            <p:cNvPr id="56344" name="Text Box 25"/>
            <p:cNvSpPr txBox="1">
              <a:spLocks noChangeArrowheads="1"/>
            </p:cNvSpPr>
            <p:nvPr/>
          </p:nvSpPr>
          <p:spPr bwMode="auto">
            <a:xfrm>
              <a:off x="3395" y="3063"/>
              <a:ext cx="4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mRNA</a:t>
              </a:r>
            </a:p>
          </p:txBody>
        </p:sp>
        <p:sp>
          <p:nvSpPr>
            <p:cNvPr id="56345" name="Text Box 26"/>
            <p:cNvSpPr txBox="1">
              <a:spLocks noChangeArrowheads="1"/>
            </p:cNvSpPr>
            <p:nvPr/>
          </p:nvSpPr>
          <p:spPr bwMode="auto">
            <a:xfrm>
              <a:off x="638" y="3847"/>
              <a:ext cx="1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1400">
                <a:latin typeface="Comic Sans MS" pitchFamily="66" charset="0"/>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287338" y="685800"/>
            <a:ext cx="8856662" cy="885825"/>
          </a:xfrm>
        </p:spPr>
        <p:txBody>
          <a:bodyPr/>
          <a:lstStyle/>
          <a:p>
            <a:r>
              <a:rPr lang="it-IT" altLang="it-IT" sz="2600" dirty="0" smtClean="0"/>
              <a:t>La </a:t>
            </a:r>
            <a:r>
              <a:rPr lang="it-IT" altLang="it-IT" sz="2600" b="1" dirty="0" smtClean="0"/>
              <a:t>sostituzione</a:t>
            </a:r>
            <a:r>
              <a:rPr lang="it-IT" altLang="it-IT" sz="2600" dirty="0" smtClean="0"/>
              <a:t>, l’</a:t>
            </a:r>
            <a:r>
              <a:rPr lang="it-IT" altLang="it-IT" sz="2600" b="1" dirty="0" smtClean="0"/>
              <a:t>inserzione</a:t>
            </a:r>
            <a:r>
              <a:rPr lang="it-IT" altLang="it-IT" sz="2600" dirty="0" smtClean="0"/>
              <a:t> o la </a:t>
            </a:r>
            <a:r>
              <a:rPr lang="it-IT" altLang="it-IT" sz="2600" b="1" dirty="0" smtClean="0"/>
              <a:t>delezione</a:t>
            </a:r>
            <a:r>
              <a:rPr lang="it-IT" altLang="it-IT" sz="2600" dirty="0" smtClean="0"/>
              <a:t> di nucleotidi alterano un gene con varie </a:t>
            </a:r>
            <a:r>
              <a:rPr lang="it-IT" altLang="it-IT" sz="2600" i="1" u="sng" dirty="0" smtClean="0"/>
              <a:t>conseguenze</a:t>
            </a:r>
            <a:r>
              <a:rPr lang="it-IT" altLang="it-IT" sz="2600" dirty="0" smtClean="0"/>
              <a:t> sull’organismo.</a:t>
            </a:r>
          </a:p>
        </p:txBody>
      </p:sp>
      <p:grpSp>
        <p:nvGrpSpPr>
          <p:cNvPr id="57347" name="Group 87"/>
          <p:cNvGrpSpPr>
            <a:grpSpLocks/>
          </p:cNvGrpSpPr>
          <p:nvPr/>
        </p:nvGrpSpPr>
        <p:grpSpPr bwMode="auto">
          <a:xfrm>
            <a:off x="2554288" y="2284413"/>
            <a:ext cx="4918075" cy="4251325"/>
            <a:chOff x="1609" y="1439"/>
            <a:chExt cx="3098" cy="2678"/>
          </a:xfrm>
        </p:grpSpPr>
        <p:pic>
          <p:nvPicPr>
            <p:cNvPr id="57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 y="1536"/>
              <a:ext cx="2452" cy="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6"/>
            <p:cNvSpPr txBox="1">
              <a:spLocks noChangeArrowheads="1"/>
            </p:cNvSpPr>
            <p:nvPr/>
          </p:nvSpPr>
          <p:spPr bwMode="auto">
            <a:xfrm>
              <a:off x="1609" y="1439"/>
              <a:ext cx="82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Gene normale</a:t>
              </a:r>
            </a:p>
          </p:txBody>
        </p:sp>
        <p:sp>
          <p:nvSpPr>
            <p:cNvPr id="57350" name="Text Box 7"/>
            <p:cNvSpPr txBox="1">
              <a:spLocks noChangeArrowheads="1"/>
            </p:cNvSpPr>
            <p:nvPr/>
          </p:nvSpPr>
          <p:spPr bwMode="auto">
            <a:xfrm>
              <a:off x="1882" y="1827"/>
              <a:ext cx="4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mRNA</a:t>
              </a:r>
            </a:p>
          </p:txBody>
        </p:sp>
        <p:sp>
          <p:nvSpPr>
            <p:cNvPr id="57351" name="Text Box 8"/>
            <p:cNvSpPr txBox="1">
              <a:spLocks noChangeArrowheads="1"/>
            </p:cNvSpPr>
            <p:nvPr/>
          </p:nvSpPr>
          <p:spPr bwMode="auto">
            <a:xfrm>
              <a:off x="1609" y="2370"/>
              <a:ext cx="173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Sostituzione di una base azotata</a:t>
              </a:r>
            </a:p>
          </p:txBody>
        </p:sp>
        <p:sp>
          <p:nvSpPr>
            <p:cNvPr id="57352" name="Text Box 9"/>
            <p:cNvSpPr txBox="1">
              <a:spLocks noChangeArrowheads="1"/>
            </p:cNvSpPr>
            <p:nvPr/>
          </p:nvSpPr>
          <p:spPr bwMode="auto">
            <a:xfrm>
              <a:off x="1609" y="3319"/>
              <a:ext cx="16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Delezione di una base azotata</a:t>
              </a:r>
            </a:p>
          </p:txBody>
        </p:sp>
        <p:sp>
          <p:nvSpPr>
            <p:cNvPr id="57353" name="Text Box 10"/>
            <p:cNvSpPr txBox="1">
              <a:spLocks noChangeArrowheads="1"/>
            </p:cNvSpPr>
            <p:nvPr/>
          </p:nvSpPr>
          <p:spPr bwMode="auto">
            <a:xfrm>
              <a:off x="3577" y="3288"/>
              <a:ext cx="6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Mancante </a:t>
              </a:r>
            </a:p>
          </p:txBody>
        </p:sp>
        <p:sp>
          <p:nvSpPr>
            <p:cNvPr id="57354" name="Text Box 11"/>
            <p:cNvSpPr txBox="1">
              <a:spLocks noChangeArrowheads="1"/>
            </p:cNvSpPr>
            <p:nvPr/>
          </p:nvSpPr>
          <p:spPr bwMode="auto">
            <a:xfrm>
              <a:off x="2403" y="1984"/>
              <a:ext cx="3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Met</a:t>
              </a:r>
            </a:p>
          </p:txBody>
        </p:sp>
        <p:sp>
          <p:nvSpPr>
            <p:cNvPr id="57355" name="Text Box 12"/>
            <p:cNvSpPr txBox="1">
              <a:spLocks noChangeArrowheads="1"/>
            </p:cNvSpPr>
            <p:nvPr/>
          </p:nvSpPr>
          <p:spPr bwMode="auto">
            <a:xfrm>
              <a:off x="2855" y="1984"/>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Lys</a:t>
              </a:r>
            </a:p>
          </p:txBody>
        </p:sp>
        <p:sp>
          <p:nvSpPr>
            <p:cNvPr id="57356" name="Text Box 13"/>
            <p:cNvSpPr txBox="1">
              <a:spLocks noChangeArrowheads="1"/>
            </p:cNvSpPr>
            <p:nvPr/>
          </p:nvSpPr>
          <p:spPr bwMode="auto">
            <a:xfrm>
              <a:off x="3319" y="1991"/>
              <a:ext cx="31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Phe</a:t>
              </a:r>
            </a:p>
          </p:txBody>
        </p:sp>
        <p:sp>
          <p:nvSpPr>
            <p:cNvPr id="57357" name="Text Box 14"/>
            <p:cNvSpPr txBox="1">
              <a:spLocks noChangeArrowheads="1"/>
            </p:cNvSpPr>
            <p:nvPr/>
          </p:nvSpPr>
          <p:spPr bwMode="auto">
            <a:xfrm>
              <a:off x="3774" y="1984"/>
              <a:ext cx="2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Gly</a:t>
              </a:r>
            </a:p>
          </p:txBody>
        </p:sp>
        <p:sp>
          <p:nvSpPr>
            <p:cNvPr id="57358" name="Text Box 15"/>
            <p:cNvSpPr txBox="1">
              <a:spLocks noChangeArrowheads="1"/>
            </p:cNvSpPr>
            <p:nvPr/>
          </p:nvSpPr>
          <p:spPr bwMode="auto">
            <a:xfrm>
              <a:off x="4212" y="1991"/>
              <a:ext cx="2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Ala</a:t>
              </a:r>
            </a:p>
          </p:txBody>
        </p:sp>
        <p:sp>
          <p:nvSpPr>
            <p:cNvPr id="57359" name="Text Box 16"/>
            <p:cNvSpPr txBox="1">
              <a:spLocks noChangeArrowheads="1"/>
            </p:cNvSpPr>
            <p:nvPr/>
          </p:nvSpPr>
          <p:spPr bwMode="auto">
            <a:xfrm>
              <a:off x="2403" y="2919"/>
              <a:ext cx="3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Met</a:t>
              </a:r>
            </a:p>
          </p:txBody>
        </p:sp>
        <p:sp>
          <p:nvSpPr>
            <p:cNvPr id="57360" name="Text Box 17"/>
            <p:cNvSpPr txBox="1">
              <a:spLocks noChangeArrowheads="1"/>
            </p:cNvSpPr>
            <p:nvPr/>
          </p:nvSpPr>
          <p:spPr bwMode="auto">
            <a:xfrm>
              <a:off x="2858" y="2911"/>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Lys</a:t>
              </a:r>
            </a:p>
          </p:txBody>
        </p:sp>
        <p:sp>
          <p:nvSpPr>
            <p:cNvPr id="57361" name="Text Box 18"/>
            <p:cNvSpPr txBox="1">
              <a:spLocks noChangeArrowheads="1"/>
            </p:cNvSpPr>
            <p:nvPr/>
          </p:nvSpPr>
          <p:spPr bwMode="auto">
            <a:xfrm>
              <a:off x="3288" y="2919"/>
              <a:ext cx="31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Phe</a:t>
              </a:r>
            </a:p>
          </p:txBody>
        </p:sp>
        <p:sp>
          <p:nvSpPr>
            <p:cNvPr id="57362" name="Text Box 19"/>
            <p:cNvSpPr txBox="1">
              <a:spLocks noChangeArrowheads="1"/>
            </p:cNvSpPr>
            <p:nvPr/>
          </p:nvSpPr>
          <p:spPr bwMode="auto">
            <a:xfrm>
              <a:off x="3760" y="2919"/>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Ser</a:t>
              </a:r>
            </a:p>
          </p:txBody>
        </p:sp>
        <p:sp>
          <p:nvSpPr>
            <p:cNvPr id="57363" name="Text Box 20"/>
            <p:cNvSpPr txBox="1">
              <a:spLocks noChangeArrowheads="1"/>
            </p:cNvSpPr>
            <p:nvPr/>
          </p:nvSpPr>
          <p:spPr bwMode="auto">
            <a:xfrm>
              <a:off x="4204" y="2919"/>
              <a:ext cx="2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Ala</a:t>
              </a:r>
            </a:p>
          </p:txBody>
        </p:sp>
        <p:sp>
          <p:nvSpPr>
            <p:cNvPr id="57364" name="Text Box 21"/>
            <p:cNvSpPr txBox="1">
              <a:spLocks noChangeArrowheads="1"/>
            </p:cNvSpPr>
            <p:nvPr/>
          </p:nvSpPr>
          <p:spPr bwMode="auto">
            <a:xfrm>
              <a:off x="2397" y="3879"/>
              <a:ext cx="3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Met</a:t>
              </a:r>
            </a:p>
          </p:txBody>
        </p:sp>
        <p:sp>
          <p:nvSpPr>
            <p:cNvPr id="57365" name="Text Box 22"/>
            <p:cNvSpPr txBox="1">
              <a:spLocks noChangeArrowheads="1"/>
            </p:cNvSpPr>
            <p:nvPr/>
          </p:nvSpPr>
          <p:spPr bwMode="auto">
            <a:xfrm>
              <a:off x="2854" y="3873"/>
              <a:ext cx="29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Lys</a:t>
              </a:r>
            </a:p>
          </p:txBody>
        </p:sp>
        <p:sp>
          <p:nvSpPr>
            <p:cNvPr id="57366" name="Text Box 23"/>
            <p:cNvSpPr txBox="1">
              <a:spLocks noChangeArrowheads="1"/>
            </p:cNvSpPr>
            <p:nvPr/>
          </p:nvSpPr>
          <p:spPr bwMode="auto">
            <a:xfrm>
              <a:off x="3303" y="3879"/>
              <a:ext cx="30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Leu</a:t>
              </a:r>
            </a:p>
          </p:txBody>
        </p:sp>
        <p:sp>
          <p:nvSpPr>
            <p:cNvPr id="57367" name="Text Box 24"/>
            <p:cNvSpPr txBox="1">
              <a:spLocks noChangeArrowheads="1"/>
            </p:cNvSpPr>
            <p:nvPr/>
          </p:nvSpPr>
          <p:spPr bwMode="auto">
            <a:xfrm>
              <a:off x="3758" y="3873"/>
              <a:ext cx="2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Ala</a:t>
              </a:r>
            </a:p>
          </p:txBody>
        </p:sp>
        <p:sp>
          <p:nvSpPr>
            <p:cNvPr id="57368" name="Text Box 25"/>
            <p:cNvSpPr txBox="1">
              <a:spLocks noChangeArrowheads="1"/>
            </p:cNvSpPr>
            <p:nvPr/>
          </p:nvSpPr>
          <p:spPr bwMode="auto">
            <a:xfrm>
              <a:off x="4199" y="3873"/>
              <a:ext cx="2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400">
                  <a:latin typeface="Comic Sans MS" pitchFamily="66" charset="0"/>
                </a:rPr>
                <a:t>His</a:t>
              </a:r>
            </a:p>
          </p:txBody>
        </p:sp>
        <p:sp>
          <p:nvSpPr>
            <p:cNvPr id="57369" name="Text Box 27"/>
            <p:cNvSpPr txBox="1">
              <a:spLocks noChangeArrowheads="1"/>
            </p:cNvSpPr>
            <p:nvPr/>
          </p:nvSpPr>
          <p:spPr bwMode="auto">
            <a:xfrm>
              <a:off x="2298" y="1732"/>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70" name="Text Box 28"/>
            <p:cNvSpPr txBox="1">
              <a:spLocks noChangeArrowheads="1"/>
            </p:cNvSpPr>
            <p:nvPr/>
          </p:nvSpPr>
          <p:spPr bwMode="auto">
            <a:xfrm>
              <a:off x="2445" y="1732"/>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71" name="Text Box 29"/>
            <p:cNvSpPr txBox="1">
              <a:spLocks noChangeArrowheads="1"/>
            </p:cNvSpPr>
            <p:nvPr/>
          </p:nvSpPr>
          <p:spPr bwMode="auto">
            <a:xfrm>
              <a:off x="2602" y="1732"/>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72" name="Text Box 30"/>
            <p:cNvSpPr txBox="1">
              <a:spLocks noChangeArrowheads="1"/>
            </p:cNvSpPr>
            <p:nvPr/>
          </p:nvSpPr>
          <p:spPr bwMode="auto">
            <a:xfrm>
              <a:off x="2753" y="1732"/>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73" name="Text Box 31"/>
            <p:cNvSpPr txBox="1">
              <a:spLocks noChangeArrowheads="1"/>
            </p:cNvSpPr>
            <p:nvPr/>
          </p:nvSpPr>
          <p:spPr bwMode="auto">
            <a:xfrm>
              <a:off x="2904" y="1730"/>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74" name="Text Box 32"/>
            <p:cNvSpPr txBox="1">
              <a:spLocks noChangeArrowheads="1"/>
            </p:cNvSpPr>
            <p:nvPr/>
          </p:nvSpPr>
          <p:spPr bwMode="auto">
            <a:xfrm>
              <a:off x="3045" y="1732"/>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75" name="Text Box 33"/>
            <p:cNvSpPr txBox="1">
              <a:spLocks noChangeArrowheads="1"/>
            </p:cNvSpPr>
            <p:nvPr/>
          </p:nvSpPr>
          <p:spPr bwMode="auto">
            <a:xfrm>
              <a:off x="3198" y="1725"/>
              <a:ext cx="15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76" name="Text Box 34"/>
            <p:cNvSpPr txBox="1">
              <a:spLocks noChangeArrowheads="1"/>
            </p:cNvSpPr>
            <p:nvPr/>
          </p:nvSpPr>
          <p:spPr bwMode="auto">
            <a:xfrm>
              <a:off x="3347" y="172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77" name="Text Box 35"/>
            <p:cNvSpPr txBox="1">
              <a:spLocks noChangeArrowheads="1"/>
            </p:cNvSpPr>
            <p:nvPr/>
          </p:nvSpPr>
          <p:spPr bwMode="auto">
            <a:xfrm>
              <a:off x="3503" y="1725"/>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78" name="Text Box 36"/>
            <p:cNvSpPr txBox="1">
              <a:spLocks noChangeArrowheads="1"/>
            </p:cNvSpPr>
            <p:nvPr/>
          </p:nvSpPr>
          <p:spPr bwMode="auto">
            <a:xfrm>
              <a:off x="3654" y="1732"/>
              <a:ext cx="15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79" name="Text Box 37"/>
            <p:cNvSpPr txBox="1">
              <a:spLocks noChangeArrowheads="1"/>
            </p:cNvSpPr>
            <p:nvPr/>
          </p:nvSpPr>
          <p:spPr bwMode="auto">
            <a:xfrm>
              <a:off x="3805" y="1727"/>
              <a:ext cx="15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80" name="Text Box 38"/>
            <p:cNvSpPr txBox="1">
              <a:spLocks noChangeArrowheads="1"/>
            </p:cNvSpPr>
            <p:nvPr/>
          </p:nvSpPr>
          <p:spPr bwMode="auto">
            <a:xfrm>
              <a:off x="3958" y="1725"/>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C</a:t>
              </a:r>
            </a:p>
          </p:txBody>
        </p:sp>
        <p:sp>
          <p:nvSpPr>
            <p:cNvPr id="57381" name="Text Box 39"/>
            <p:cNvSpPr txBox="1">
              <a:spLocks noChangeArrowheads="1"/>
            </p:cNvSpPr>
            <p:nvPr/>
          </p:nvSpPr>
          <p:spPr bwMode="auto">
            <a:xfrm>
              <a:off x="4109" y="172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82" name="Text Box 40"/>
            <p:cNvSpPr txBox="1">
              <a:spLocks noChangeArrowheads="1"/>
            </p:cNvSpPr>
            <p:nvPr/>
          </p:nvSpPr>
          <p:spPr bwMode="auto">
            <a:xfrm>
              <a:off x="4259" y="172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C</a:t>
              </a:r>
            </a:p>
          </p:txBody>
        </p:sp>
        <p:sp>
          <p:nvSpPr>
            <p:cNvPr id="57383" name="Text Box 41"/>
            <p:cNvSpPr txBox="1">
              <a:spLocks noChangeArrowheads="1"/>
            </p:cNvSpPr>
            <p:nvPr/>
          </p:nvSpPr>
          <p:spPr bwMode="auto">
            <a:xfrm>
              <a:off x="4412" y="1725"/>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84" name="Text Box 43"/>
            <p:cNvSpPr txBox="1">
              <a:spLocks noChangeArrowheads="1"/>
            </p:cNvSpPr>
            <p:nvPr/>
          </p:nvSpPr>
          <p:spPr bwMode="auto">
            <a:xfrm>
              <a:off x="2294" y="2655"/>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85" name="Text Box 44"/>
            <p:cNvSpPr txBox="1">
              <a:spLocks noChangeArrowheads="1"/>
            </p:cNvSpPr>
            <p:nvPr/>
          </p:nvSpPr>
          <p:spPr bwMode="auto">
            <a:xfrm>
              <a:off x="2442" y="2655"/>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86" name="Text Box 45"/>
            <p:cNvSpPr txBox="1">
              <a:spLocks noChangeArrowheads="1"/>
            </p:cNvSpPr>
            <p:nvPr/>
          </p:nvSpPr>
          <p:spPr bwMode="auto">
            <a:xfrm>
              <a:off x="2595" y="2655"/>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87" name="Text Box 46"/>
            <p:cNvSpPr txBox="1">
              <a:spLocks noChangeArrowheads="1"/>
            </p:cNvSpPr>
            <p:nvPr/>
          </p:nvSpPr>
          <p:spPr bwMode="auto">
            <a:xfrm>
              <a:off x="2753" y="2655"/>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88" name="Text Box 47"/>
            <p:cNvSpPr txBox="1">
              <a:spLocks noChangeArrowheads="1"/>
            </p:cNvSpPr>
            <p:nvPr/>
          </p:nvSpPr>
          <p:spPr bwMode="auto">
            <a:xfrm>
              <a:off x="2902" y="2651"/>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89" name="Text Box 48"/>
            <p:cNvSpPr txBox="1">
              <a:spLocks noChangeArrowheads="1"/>
            </p:cNvSpPr>
            <p:nvPr/>
          </p:nvSpPr>
          <p:spPr bwMode="auto">
            <a:xfrm>
              <a:off x="3048" y="2655"/>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90" name="Text Box 49"/>
            <p:cNvSpPr txBox="1">
              <a:spLocks noChangeArrowheads="1"/>
            </p:cNvSpPr>
            <p:nvPr/>
          </p:nvSpPr>
          <p:spPr bwMode="auto">
            <a:xfrm>
              <a:off x="3201" y="2656"/>
              <a:ext cx="15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91" name="Text Box 50"/>
            <p:cNvSpPr txBox="1">
              <a:spLocks noChangeArrowheads="1"/>
            </p:cNvSpPr>
            <p:nvPr/>
          </p:nvSpPr>
          <p:spPr bwMode="auto">
            <a:xfrm>
              <a:off x="3347" y="265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92" name="Text Box 51"/>
            <p:cNvSpPr txBox="1">
              <a:spLocks noChangeArrowheads="1"/>
            </p:cNvSpPr>
            <p:nvPr/>
          </p:nvSpPr>
          <p:spPr bwMode="auto">
            <a:xfrm>
              <a:off x="3495" y="2656"/>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393" name="Text Box 52"/>
            <p:cNvSpPr txBox="1">
              <a:spLocks noChangeArrowheads="1"/>
            </p:cNvSpPr>
            <p:nvPr/>
          </p:nvSpPr>
          <p:spPr bwMode="auto">
            <a:xfrm>
              <a:off x="3654" y="2648"/>
              <a:ext cx="15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b="1">
                  <a:solidFill>
                    <a:schemeClr val="bg1"/>
                  </a:solidFill>
                  <a:latin typeface="Comic Sans MS" pitchFamily="66" charset="0"/>
                </a:rPr>
                <a:t>A</a:t>
              </a:r>
              <a:endParaRPr lang="en-US" altLang="it-IT" sz="1200">
                <a:latin typeface="Comic Sans MS" pitchFamily="66" charset="0"/>
              </a:endParaRPr>
            </a:p>
          </p:txBody>
        </p:sp>
        <p:sp>
          <p:nvSpPr>
            <p:cNvPr id="57394" name="Text Box 53"/>
            <p:cNvSpPr txBox="1">
              <a:spLocks noChangeArrowheads="1"/>
            </p:cNvSpPr>
            <p:nvPr/>
          </p:nvSpPr>
          <p:spPr bwMode="auto">
            <a:xfrm>
              <a:off x="3800" y="2650"/>
              <a:ext cx="15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95" name="Text Box 54"/>
            <p:cNvSpPr txBox="1">
              <a:spLocks noChangeArrowheads="1"/>
            </p:cNvSpPr>
            <p:nvPr/>
          </p:nvSpPr>
          <p:spPr bwMode="auto">
            <a:xfrm>
              <a:off x="3953" y="2656"/>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C</a:t>
              </a:r>
            </a:p>
          </p:txBody>
        </p:sp>
        <p:sp>
          <p:nvSpPr>
            <p:cNvPr id="57396" name="Text Box 55"/>
            <p:cNvSpPr txBox="1">
              <a:spLocks noChangeArrowheads="1"/>
            </p:cNvSpPr>
            <p:nvPr/>
          </p:nvSpPr>
          <p:spPr bwMode="auto">
            <a:xfrm>
              <a:off x="4101" y="265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397" name="Text Box 56"/>
            <p:cNvSpPr txBox="1">
              <a:spLocks noChangeArrowheads="1"/>
            </p:cNvSpPr>
            <p:nvPr/>
          </p:nvSpPr>
          <p:spPr bwMode="auto">
            <a:xfrm>
              <a:off x="4255" y="265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C</a:t>
              </a:r>
            </a:p>
          </p:txBody>
        </p:sp>
        <p:sp>
          <p:nvSpPr>
            <p:cNvPr id="57398" name="Text Box 57"/>
            <p:cNvSpPr txBox="1">
              <a:spLocks noChangeArrowheads="1"/>
            </p:cNvSpPr>
            <p:nvPr/>
          </p:nvSpPr>
          <p:spPr bwMode="auto">
            <a:xfrm>
              <a:off x="4407" y="2648"/>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399" name="Text Box 59"/>
            <p:cNvSpPr txBox="1">
              <a:spLocks noChangeArrowheads="1"/>
            </p:cNvSpPr>
            <p:nvPr/>
          </p:nvSpPr>
          <p:spPr bwMode="auto">
            <a:xfrm>
              <a:off x="2302" y="3610"/>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400" name="Text Box 60"/>
            <p:cNvSpPr txBox="1">
              <a:spLocks noChangeArrowheads="1"/>
            </p:cNvSpPr>
            <p:nvPr/>
          </p:nvSpPr>
          <p:spPr bwMode="auto">
            <a:xfrm>
              <a:off x="2442" y="3610"/>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401" name="Text Box 61"/>
            <p:cNvSpPr txBox="1">
              <a:spLocks noChangeArrowheads="1"/>
            </p:cNvSpPr>
            <p:nvPr/>
          </p:nvSpPr>
          <p:spPr bwMode="auto">
            <a:xfrm>
              <a:off x="2595" y="3610"/>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402" name="Text Box 62"/>
            <p:cNvSpPr txBox="1">
              <a:spLocks noChangeArrowheads="1"/>
            </p:cNvSpPr>
            <p:nvPr/>
          </p:nvSpPr>
          <p:spPr bwMode="auto">
            <a:xfrm>
              <a:off x="2759" y="3610"/>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403" name="Text Box 63"/>
            <p:cNvSpPr txBox="1">
              <a:spLocks noChangeArrowheads="1"/>
            </p:cNvSpPr>
            <p:nvPr/>
          </p:nvSpPr>
          <p:spPr bwMode="auto">
            <a:xfrm>
              <a:off x="2901" y="3607"/>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404" name="Text Box 64"/>
            <p:cNvSpPr txBox="1">
              <a:spLocks noChangeArrowheads="1"/>
            </p:cNvSpPr>
            <p:nvPr/>
          </p:nvSpPr>
          <p:spPr bwMode="auto">
            <a:xfrm>
              <a:off x="3048" y="3610"/>
              <a:ext cx="19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405" name="Text Box 65"/>
            <p:cNvSpPr txBox="1">
              <a:spLocks noChangeArrowheads="1"/>
            </p:cNvSpPr>
            <p:nvPr/>
          </p:nvSpPr>
          <p:spPr bwMode="auto">
            <a:xfrm>
              <a:off x="3201" y="3611"/>
              <a:ext cx="15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406" name="Text Box 66"/>
            <p:cNvSpPr txBox="1">
              <a:spLocks noChangeArrowheads="1"/>
            </p:cNvSpPr>
            <p:nvPr/>
          </p:nvSpPr>
          <p:spPr bwMode="auto">
            <a:xfrm>
              <a:off x="3347" y="3616"/>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407" name="Text Box 67"/>
            <p:cNvSpPr txBox="1">
              <a:spLocks noChangeArrowheads="1"/>
            </p:cNvSpPr>
            <p:nvPr/>
          </p:nvSpPr>
          <p:spPr bwMode="auto">
            <a:xfrm>
              <a:off x="3503" y="360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408" name="Text Box 68"/>
            <p:cNvSpPr txBox="1">
              <a:spLocks noChangeArrowheads="1"/>
            </p:cNvSpPr>
            <p:nvPr/>
          </p:nvSpPr>
          <p:spPr bwMode="auto">
            <a:xfrm>
              <a:off x="3649" y="3603"/>
              <a:ext cx="15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409" name="Text Box 69"/>
            <p:cNvSpPr txBox="1">
              <a:spLocks noChangeArrowheads="1"/>
            </p:cNvSpPr>
            <p:nvPr/>
          </p:nvSpPr>
          <p:spPr bwMode="auto">
            <a:xfrm>
              <a:off x="3805" y="3603"/>
              <a:ext cx="15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C</a:t>
              </a:r>
            </a:p>
          </p:txBody>
        </p:sp>
        <p:sp>
          <p:nvSpPr>
            <p:cNvPr id="57410" name="Text Box 70"/>
            <p:cNvSpPr txBox="1">
              <a:spLocks noChangeArrowheads="1"/>
            </p:cNvSpPr>
            <p:nvPr/>
          </p:nvSpPr>
          <p:spPr bwMode="auto">
            <a:xfrm>
              <a:off x="3950" y="3603"/>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G</a:t>
              </a:r>
            </a:p>
          </p:txBody>
        </p:sp>
        <p:sp>
          <p:nvSpPr>
            <p:cNvPr id="57411" name="Text Box 71"/>
            <p:cNvSpPr txBox="1">
              <a:spLocks noChangeArrowheads="1"/>
            </p:cNvSpPr>
            <p:nvPr/>
          </p:nvSpPr>
          <p:spPr bwMode="auto">
            <a:xfrm>
              <a:off x="4104" y="3608"/>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C</a:t>
              </a:r>
            </a:p>
          </p:txBody>
        </p:sp>
        <p:sp>
          <p:nvSpPr>
            <p:cNvPr id="57412" name="Text Box 72"/>
            <p:cNvSpPr txBox="1">
              <a:spLocks noChangeArrowheads="1"/>
            </p:cNvSpPr>
            <p:nvPr/>
          </p:nvSpPr>
          <p:spPr bwMode="auto">
            <a:xfrm>
              <a:off x="4259" y="3608"/>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A</a:t>
              </a:r>
            </a:p>
          </p:txBody>
        </p:sp>
        <p:sp>
          <p:nvSpPr>
            <p:cNvPr id="57413" name="Text Box 73"/>
            <p:cNvSpPr txBox="1">
              <a:spLocks noChangeArrowheads="1"/>
            </p:cNvSpPr>
            <p:nvPr/>
          </p:nvSpPr>
          <p:spPr bwMode="auto">
            <a:xfrm>
              <a:off x="4407" y="3609"/>
              <a:ext cx="15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a:latin typeface="Comic Sans MS" pitchFamily="66" charset="0"/>
                </a:rPr>
                <a:t>U</a:t>
              </a:r>
            </a:p>
          </p:txBody>
        </p:sp>
        <p:sp>
          <p:nvSpPr>
            <p:cNvPr id="57414" name="Text Box 74"/>
            <p:cNvSpPr txBox="1">
              <a:spLocks noChangeArrowheads="1"/>
            </p:cNvSpPr>
            <p:nvPr/>
          </p:nvSpPr>
          <p:spPr bwMode="auto">
            <a:xfrm>
              <a:off x="3428" y="3323"/>
              <a:ext cx="1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1200" b="1">
                  <a:solidFill>
                    <a:schemeClr val="bg1"/>
                  </a:solidFill>
                  <a:latin typeface="Comic Sans MS" pitchFamily="66" charset="0"/>
                </a:rPr>
                <a:t>U</a:t>
              </a:r>
              <a:endParaRPr lang="en-US" altLang="it-IT" sz="1200">
                <a:latin typeface="Comic Sans MS" pitchFamily="66" charset="0"/>
              </a:endParaRPr>
            </a:p>
          </p:txBody>
        </p:sp>
        <p:sp>
          <p:nvSpPr>
            <p:cNvPr id="57415" name="Rectangle 75"/>
            <p:cNvSpPr>
              <a:spLocks noChangeArrowheads="1"/>
            </p:cNvSpPr>
            <p:nvPr/>
          </p:nvSpPr>
          <p:spPr bwMode="auto">
            <a:xfrm>
              <a:off x="1801" y="1991"/>
              <a:ext cx="53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1400">
                  <a:latin typeface="Comic Sans MS" pitchFamily="66" charset="0"/>
                </a:rPr>
                <a:t>Proteina</a:t>
              </a: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358080" y="1340769"/>
            <a:ext cx="8534400" cy="5112567"/>
          </a:xfrm>
        </p:spPr>
        <p:txBody>
          <a:bodyPr/>
          <a:lstStyle/>
          <a:p>
            <a:pPr marL="0" indent="0">
              <a:buNone/>
            </a:pPr>
            <a:r>
              <a:rPr lang="it-IT" altLang="it-IT" dirty="0" smtClean="0"/>
              <a:t>Analizziamo ora alcuni degli effetti di una mutazione genica, e supponiamo che la mutazione avvenga nella parte di un gene che codifica per una proteina. Le principali conseguenze sono le seguenti:</a:t>
            </a:r>
          </a:p>
          <a:p>
            <a:pPr marL="533400" indent="-533400">
              <a:buFont typeface="Times New Roman" pitchFamily="18" charset="0"/>
              <a:buAutoNum type="arabicPeriod"/>
            </a:pPr>
            <a:r>
              <a:rPr lang="it-IT" altLang="it-IT" b="1" dirty="0" smtClean="0"/>
              <a:t>mutazione </a:t>
            </a:r>
            <a:r>
              <a:rPr lang="it-IT" altLang="it-IT" b="1" dirty="0" err="1" smtClean="0"/>
              <a:t>missenso</a:t>
            </a:r>
            <a:r>
              <a:rPr lang="it-IT" altLang="it-IT" dirty="0" smtClean="0"/>
              <a:t> (ovvero, a senso errato) </a:t>
            </a:r>
          </a:p>
          <a:p>
            <a:pPr marL="533400" indent="-533400">
              <a:buFont typeface="Times New Roman" pitchFamily="18" charset="0"/>
              <a:buAutoNum type="arabicPeriod"/>
            </a:pPr>
            <a:r>
              <a:rPr lang="it-IT" altLang="it-IT" b="1" dirty="0" smtClean="0"/>
              <a:t>mutazione non-senso</a:t>
            </a:r>
          </a:p>
          <a:p>
            <a:pPr marL="533400" indent="-533400">
              <a:buFont typeface="Times New Roman" pitchFamily="18" charset="0"/>
              <a:buAutoNum type="arabicPeriod"/>
            </a:pPr>
            <a:r>
              <a:rPr lang="it-IT" altLang="it-IT" b="1" dirty="0" smtClean="0"/>
              <a:t>mutazione silente </a:t>
            </a:r>
          </a:p>
          <a:p>
            <a:pPr marL="533400" indent="-533400">
              <a:buFont typeface="Times New Roman" pitchFamily="18" charset="0"/>
              <a:buAutoNum type="arabicPeriod"/>
            </a:pPr>
            <a:r>
              <a:rPr lang="it-IT" altLang="it-IT" b="1" dirty="0" smtClean="0"/>
              <a:t>mutazione </a:t>
            </a:r>
            <a:r>
              <a:rPr lang="it-IT" altLang="it-IT" b="1" dirty="0" err="1" smtClean="0"/>
              <a:t>frameshift</a:t>
            </a:r>
            <a:endParaRPr lang="it-IT" altLang="it-IT" b="1" dirty="0" smtClean="0"/>
          </a:p>
        </p:txBody>
      </p:sp>
      <p:sp>
        <p:nvSpPr>
          <p:cNvPr id="2" name="CasellaDiTesto 1"/>
          <p:cNvSpPr txBox="1"/>
          <p:nvPr/>
        </p:nvSpPr>
        <p:spPr>
          <a:xfrm>
            <a:off x="1824798" y="332656"/>
            <a:ext cx="5832648" cy="1077218"/>
          </a:xfrm>
          <a:prstGeom prst="rect">
            <a:avLst/>
          </a:prstGeom>
          <a:noFill/>
        </p:spPr>
        <p:txBody>
          <a:bodyPr wrap="square" rtlCol="0">
            <a:spAutoFit/>
          </a:bodyPr>
          <a:lstStyle/>
          <a:p>
            <a:r>
              <a:rPr lang="it-IT" sz="3200" b="1" dirty="0" smtClean="0">
                <a:latin typeface="+mn-lt"/>
              </a:rPr>
              <a:t>MUTAZIONI PUNTIFORMI</a:t>
            </a:r>
          </a:p>
          <a:p>
            <a:r>
              <a:rPr lang="it-IT" sz="3200" b="1" smtClean="0">
                <a:latin typeface="+mn-lt"/>
              </a:rPr>
              <a:t>       ……  conseguenze </a:t>
            </a:r>
            <a:endParaRPr lang="it-IT" sz="3200" b="1" dirty="0">
              <a:latin typeface="+mn-l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4213" y="115888"/>
            <a:ext cx="7772400" cy="1143000"/>
          </a:xfrm>
        </p:spPr>
        <p:txBody>
          <a:bodyPr/>
          <a:lstStyle/>
          <a:p>
            <a:r>
              <a:rPr lang="it-IT" altLang="it-IT" b="1" smtClean="0"/>
              <a:t>Mutazione missenso</a:t>
            </a:r>
          </a:p>
        </p:txBody>
      </p:sp>
      <p:sp>
        <p:nvSpPr>
          <p:cNvPr id="59395" name="Rectangle 3"/>
          <p:cNvSpPr>
            <a:spLocks noGrp="1" noChangeArrowheads="1"/>
          </p:cNvSpPr>
          <p:nvPr>
            <p:ph type="body" idx="1"/>
          </p:nvPr>
        </p:nvSpPr>
        <p:spPr>
          <a:xfrm>
            <a:off x="323850" y="1196975"/>
            <a:ext cx="8534400" cy="5494338"/>
          </a:xfrm>
        </p:spPr>
        <p:txBody>
          <a:bodyPr/>
          <a:lstStyle/>
          <a:p>
            <a:pPr marL="533400" indent="-533400"/>
            <a:r>
              <a:rPr lang="it-IT" altLang="it-IT" smtClean="0"/>
              <a:t>E’ una mutazione genica, in cui la sostituzione di una base di un codone con un'altra base provoca il cambiamento del significato del codone. Ad esempio, il codone AGC che codifica per l'aminoacido serina diventa, a causa della mutazione, AGA, che codifica per un aminoacido diverso, l'arginina. Al momento della sintesi proteica, viene quindi inserito un aminoacido diverso da quello originario. Questo può determinare la perdita della funzionalità della proteina stessa. </a:t>
            </a:r>
          </a:p>
          <a:p>
            <a:pPr marL="533400" indent="-533400"/>
            <a:endParaRPr lang="it-IT" altLang="it-IT"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5"/>
          <p:cNvSpPr>
            <a:spLocks noGrp="1"/>
          </p:cNvSpPr>
          <p:nvPr>
            <p:ph type="sldNum" sz="quarter" idx="12"/>
          </p:nvPr>
        </p:nvSpPr>
        <p:spPr/>
        <p:txBody>
          <a:bodyPr/>
          <a:lstStyle/>
          <a:p>
            <a:pPr>
              <a:defRPr/>
            </a:pPr>
            <a:fld id="{ADC68CC8-BFAF-4FF2-A607-D249A73E2219}" type="slidenum">
              <a:rPr lang="it-IT"/>
              <a:pPr>
                <a:defRPr/>
              </a:pPr>
              <a:t>57</a:t>
            </a:fld>
            <a:endParaRPr lang="it-IT"/>
          </a:p>
        </p:txBody>
      </p:sp>
      <p:sp>
        <p:nvSpPr>
          <p:cNvPr id="60419" name="Rectangle 2"/>
          <p:cNvSpPr>
            <a:spLocks noGrp="1" noChangeArrowheads="1"/>
          </p:cNvSpPr>
          <p:nvPr>
            <p:ph type="title"/>
          </p:nvPr>
        </p:nvSpPr>
        <p:spPr>
          <a:xfrm>
            <a:off x="455613" y="-100013"/>
            <a:ext cx="8229600" cy="1371601"/>
          </a:xfrm>
        </p:spPr>
        <p:txBody>
          <a:bodyPr/>
          <a:lstStyle/>
          <a:p>
            <a:pPr eaLnBrk="1" hangingPunct="1"/>
            <a:r>
              <a:rPr lang="it-IT" altLang="it-IT" smtClean="0">
                <a:solidFill>
                  <a:schemeClr val="tx1"/>
                </a:solidFill>
              </a:rPr>
              <a:t>Esempio di mutazione missenso</a:t>
            </a:r>
          </a:p>
        </p:txBody>
      </p:sp>
      <p:sp>
        <p:nvSpPr>
          <p:cNvPr id="60420" name="Rectangle 3"/>
          <p:cNvSpPr>
            <a:spLocks noGrp="1" noChangeArrowheads="1"/>
          </p:cNvSpPr>
          <p:nvPr>
            <p:ph type="body" idx="1"/>
          </p:nvPr>
        </p:nvSpPr>
        <p:spPr>
          <a:xfrm>
            <a:off x="395288" y="1341438"/>
            <a:ext cx="8497887" cy="1295400"/>
          </a:xfrm>
        </p:spPr>
        <p:txBody>
          <a:bodyPr/>
          <a:lstStyle/>
          <a:p>
            <a:pPr marL="0" indent="0" algn="just" eaLnBrk="1" hangingPunct="1">
              <a:buClr>
                <a:schemeClr val="tx1"/>
              </a:buClr>
              <a:buFont typeface="Wingdings" pitchFamily="2" charset="2"/>
              <a:buNone/>
            </a:pPr>
            <a:r>
              <a:rPr lang="it-IT" altLang="it-IT" sz="2400" smtClean="0"/>
              <a:t>Anemia falciforme: mutazione missenso nel gene </a:t>
            </a:r>
            <a:r>
              <a:rPr lang="it-IT" altLang="it-IT" sz="2400" smtClean="0">
                <a:latin typeface="Symbol" pitchFamily="18" charset="2"/>
              </a:rPr>
              <a:t>b</a:t>
            </a:r>
            <a:r>
              <a:rPr lang="it-IT" altLang="it-IT" sz="2400" smtClean="0"/>
              <a:t>globina. L’acido glutammico in posizione 6 (carico negativamente) viene sostituito da valina (idrofobico)</a:t>
            </a:r>
          </a:p>
        </p:txBody>
      </p:sp>
      <p:pic>
        <p:nvPicPr>
          <p:cNvPr id="604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2897188"/>
            <a:ext cx="5329237"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4213" y="476250"/>
            <a:ext cx="7772400" cy="1143000"/>
          </a:xfrm>
        </p:spPr>
        <p:txBody>
          <a:bodyPr/>
          <a:lstStyle/>
          <a:p>
            <a:r>
              <a:rPr lang="it-IT" altLang="it-IT" b="1" smtClean="0"/>
              <a:t>Mutazione non-senso</a:t>
            </a:r>
          </a:p>
        </p:txBody>
      </p:sp>
      <p:sp>
        <p:nvSpPr>
          <p:cNvPr id="61443" name="Rectangle 3"/>
          <p:cNvSpPr>
            <a:spLocks noGrp="1" noChangeArrowheads="1"/>
          </p:cNvSpPr>
          <p:nvPr>
            <p:ph type="body" idx="1"/>
          </p:nvPr>
        </p:nvSpPr>
        <p:spPr>
          <a:xfrm>
            <a:off x="304800" y="1884363"/>
            <a:ext cx="8534400" cy="4640262"/>
          </a:xfrm>
        </p:spPr>
        <p:txBody>
          <a:bodyPr/>
          <a:lstStyle/>
          <a:p>
            <a:pPr marL="533400" indent="-533400"/>
            <a:r>
              <a:rPr lang="it-IT" altLang="it-IT" smtClean="0"/>
              <a:t>Una mutazione genica da sostituzione di basi può trasformare un codone senso in un codone non senso (che è un segnale di termine o di stop della sintesi proteica). La sintesi proteica, quindi, termina precocemente in corrispondenza del codone non senso che si è formato per mutazione. Viene pertanto sintetizzata una proteina incompleta, che, nella maggior parte dei casi, non funziona. </a:t>
            </a:r>
          </a:p>
          <a:p>
            <a:pPr marL="533400" indent="-533400"/>
            <a:endParaRPr lang="it-IT" altLang="it-IT"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3"/>
          <p:cNvSpPr>
            <a:spLocks noGrp="1"/>
          </p:cNvSpPr>
          <p:nvPr>
            <p:ph type="sldNum" sz="quarter" idx="12"/>
          </p:nvPr>
        </p:nvSpPr>
        <p:spPr/>
        <p:txBody>
          <a:bodyPr/>
          <a:lstStyle/>
          <a:p>
            <a:pPr>
              <a:defRPr/>
            </a:pPr>
            <a:fld id="{1685647C-A815-47B0-8E4D-6EB9ED9CF28D}" type="slidenum">
              <a:rPr lang="it-IT"/>
              <a:pPr>
                <a:defRPr/>
              </a:pPr>
              <a:t>59</a:t>
            </a:fld>
            <a:endParaRPr lang="it-IT"/>
          </a:p>
        </p:txBody>
      </p:sp>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b="54834"/>
          <a:stretch>
            <a:fillRect/>
          </a:stretch>
        </p:blipFill>
        <p:spPr bwMode="auto">
          <a:xfrm>
            <a:off x="468313" y="1412875"/>
            <a:ext cx="8275637"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3" name="Text Box 3"/>
          <p:cNvSpPr txBox="1">
            <a:spLocks noChangeArrowheads="1"/>
          </p:cNvSpPr>
          <p:nvPr/>
        </p:nvSpPr>
        <p:spPr bwMode="auto">
          <a:xfrm>
            <a:off x="277813" y="50800"/>
            <a:ext cx="88661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it-IT" sz="2800" b="1" dirty="0">
                <a:effectLst>
                  <a:outerShdw blurRad="38100" dist="38100" dir="2700000" algn="tl">
                    <a:srgbClr val="000000"/>
                  </a:outerShdw>
                </a:effectLst>
                <a:latin typeface="Times New Roman" pitchFamily="18" charset="0"/>
                <a:cs typeface="Arial" charset="0"/>
              </a:rPr>
              <a:t>Mutazioni in sequenza codificante e conseguenze sulla traduzione: mutazione nonsenso</a:t>
            </a:r>
          </a:p>
        </p:txBody>
      </p:sp>
      <p:pic>
        <p:nvPicPr>
          <p:cNvPr id="62469" name="Picture 4"/>
          <p:cNvPicPr>
            <a:picLocks noChangeAspect="1" noChangeArrowheads="1"/>
          </p:cNvPicPr>
          <p:nvPr/>
        </p:nvPicPr>
        <p:blipFill>
          <a:blip r:embed="rId3">
            <a:extLst>
              <a:ext uri="{28A0092B-C50C-407E-A947-70E740481C1C}">
                <a14:useLocalDpi xmlns:a14="http://schemas.microsoft.com/office/drawing/2010/main" val="0"/>
              </a:ext>
            </a:extLst>
          </a:blip>
          <a:srcRect t="77570"/>
          <a:stretch>
            <a:fillRect/>
          </a:stretch>
        </p:blipFill>
        <p:spPr bwMode="auto">
          <a:xfrm>
            <a:off x="468313" y="4110038"/>
            <a:ext cx="828198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5" name="Text Box 5"/>
          <p:cNvSpPr txBox="1">
            <a:spLocks noChangeArrowheads="1"/>
          </p:cNvSpPr>
          <p:nvPr/>
        </p:nvSpPr>
        <p:spPr bwMode="auto">
          <a:xfrm>
            <a:off x="384175" y="5734050"/>
            <a:ext cx="8291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it-IT" sz="2400">
                <a:effectLst>
                  <a:outerShdw blurRad="38100" dist="38100" dir="2700000" algn="tl">
                    <a:srgbClr val="000000"/>
                  </a:outerShdw>
                </a:effectLst>
                <a:latin typeface="Times New Roman" pitchFamily="18" charset="0"/>
                <a:cs typeface="Arial" charset="0"/>
              </a:rPr>
              <a:t>Una mutazione nonsenso porterà alla sintesi di una proteina tronca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095500" y="1604963"/>
            <a:ext cx="46466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3600" b="1" u="sng">
                <a:latin typeface="Comic Sans MS" pitchFamily="66" charset="0"/>
              </a:rPr>
              <a:t>Mutazioni somatiche</a:t>
            </a:r>
          </a:p>
        </p:txBody>
      </p:sp>
      <p:sp>
        <p:nvSpPr>
          <p:cNvPr id="7171" name="Text Box 3"/>
          <p:cNvSpPr txBox="1">
            <a:spLocks noChangeArrowheads="1"/>
          </p:cNvSpPr>
          <p:nvPr/>
        </p:nvSpPr>
        <p:spPr bwMode="auto">
          <a:xfrm>
            <a:off x="1581150" y="2671763"/>
            <a:ext cx="6461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3600">
                <a:latin typeface="Comic Sans MS" pitchFamily="66" charset="0"/>
              </a:rPr>
              <a:t>Non ereditabili dalla progenie</a:t>
            </a:r>
          </a:p>
        </p:txBody>
      </p:sp>
      <p:sp>
        <p:nvSpPr>
          <p:cNvPr id="7172" name="Text Box 4"/>
          <p:cNvSpPr txBox="1">
            <a:spLocks noChangeArrowheads="1"/>
          </p:cNvSpPr>
          <p:nvPr/>
        </p:nvSpPr>
        <p:spPr bwMode="auto">
          <a:xfrm>
            <a:off x="2095500" y="4271963"/>
            <a:ext cx="442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3600" b="1" u="sng">
                <a:latin typeface="Comic Sans MS" pitchFamily="66" charset="0"/>
              </a:rPr>
              <a:t>Mutazioni germinali</a:t>
            </a:r>
          </a:p>
        </p:txBody>
      </p:sp>
      <p:sp>
        <p:nvSpPr>
          <p:cNvPr id="7173" name="Text Box 5"/>
          <p:cNvSpPr txBox="1">
            <a:spLocks noChangeArrowheads="1"/>
          </p:cNvSpPr>
          <p:nvPr/>
        </p:nvSpPr>
        <p:spPr bwMode="auto">
          <a:xfrm>
            <a:off x="2133600" y="5414963"/>
            <a:ext cx="532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3600">
                <a:latin typeface="Comic Sans MS" pitchFamily="66" charset="0"/>
              </a:rPr>
              <a:t>Ereditate dalla progenie</a:t>
            </a:r>
          </a:p>
        </p:txBody>
      </p:sp>
      <p:sp>
        <p:nvSpPr>
          <p:cNvPr id="7174" name="Line 6"/>
          <p:cNvSpPr>
            <a:spLocks noChangeShapeType="1"/>
          </p:cNvSpPr>
          <p:nvPr/>
        </p:nvSpPr>
        <p:spPr bwMode="auto">
          <a:xfrm>
            <a:off x="4267200" y="2324100"/>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75" name="Line 7"/>
          <p:cNvSpPr>
            <a:spLocks noChangeShapeType="1"/>
          </p:cNvSpPr>
          <p:nvPr/>
        </p:nvSpPr>
        <p:spPr bwMode="auto">
          <a:xfrm>
            <a:off x="4267200" y="4991100"/>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76" name="Text Box 8"/>
          <p:cNvSpPr txBox="1">
            <a:spLocks noChangeArrowheads="1"/>
          </p:cNvSpPr>
          <p:nvPr/>
        </p:nvSpPr>
        <p:spPr bwMode="auto">
          <a:xfrm>
            <a:off x="1165225" y="228600"/>
            <a:ext cx="6877050" cy="641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3600" b="1">
                <a:solidFill>
                  <a:schemeClr val="accent2"/>
                </a:solidFill>
                <a:latin typeface="Comic Sans MS" pitchFamily="66" charset="0"/>
              </a:rPr>
              <a:t>Le Mutazioni sono ereditabili?</a:t>
            </a:r>
          </a:p>
        </p:txBody>
      </p:sp>
      <p:cxnSp>
        <p:nvCxnSpPr>
          <p:cNvPr id="3" name="Connettore 1 2"/>
          <p:cNvCxnSpPr/>
          <p:nvPr/>
        </p:nvCxnSpPr>
        <p:spPr>
          <a:xfrm>
            <a:off x="1150938" y="3789363"/>
            <a:ext cx="7021512" cy="0"/>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4213" y="260350"/>
            <a:ext cx="7772400" cy="1143000"/>
          </a:xfrm>
        </p:spPr>
        <p:txBody>
          <a:bodyPr/>
          <a:lstStyle/>
          <a:p>
            <a:r>
              <a:rPr lang="it-IT" altLang="it-IT" b="1" smtClean="0"/>
              <a:t>Mutazione silente</a:t>
            </a:r>
          </a:p>
        </p:txBody>
      </p:sp>
      <p:sp>
        <p:nvSpPr>
          <p:cNvPr id="63491" name="Rectangle 3"/>
          <p:cNvSpPr>
            <a:spLocks noGrp="1" noChangeArrowheads="1"/>
          </p:cNvSpPr>
          <p:nvPr>
            <p:ph type="body" idx="1"/>
          </p:nvPr>
        </p:nvSpPr>
        <p:spPr>
          <a:xfrm>
            <a:off x="396875" y="1808163"/>
            <a:ext cx="8534400" cy="4213225"/>
          </a:xfrm>
        </p:spPr>
        <p:txBody>
          <a:bodyPr/>
          <a:lstStyle/>
          <a:p>
            <a:pPr marL="533400" indent="-533400"/>
            <a:r>
              <a:rPr lang="it-IT" altLang="it-IT" smtClean="0"/>
              <a:t>La mutazione da sostituzione di basi provoca un cambiamento nel codone, ma questo non comporta un cambiamento nell'aminoacido. In questo esempio, si passa dal codone CUA al codone CUG, ed entrambi i codoni codificano per lo stesso aminoacido, la leucina. Poiché non cambia l'aminoacido che viene inserito nella proteina, una mutazione silente non ha effetto. </a:t>
            </a:r>
          </a:p>
          <a:p>
            <a:pPr marL="533400" indent="-533400"/>
            <a:endParaRPr lang="it-IT" altLang="it-IT" smtClean="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it-IT" altLang="it-IT" smtClean="0"/>
              <a:t>Mutazione silente</a:t>
            </a:r>
          </a:p>
        </p:txBody>
      </p:sp>
      <p:sp>
        <p:nvSpPr>
          <p:cNvPr id="64515" name="Rectangle 5"/>
          <p:cNvSpPr>
            <a:spLocks noChangeArrowheads="1"/>
          </p:cNvSpPr>
          <p:nvPr/>
        </p:nvSpPr>
        <p:spPr bwMode="auto">
          <a:xfrm>
            <a:off x="1714500" y="1284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pic>
        <p:nvPicPr>
          <p:cNvPr id="64516" name="Picture 4" descr="http://www.cusmibio.unimi.it/documenti/lezione_tenchini/mediafiles/l9.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4350" y="671513"/>
            <a:ext cx="79105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it-IT" altLang="it-IT" b="1" smtClean="0"/>
              <a:t>Mutazione frameshift</a:t>
            </a:r>
          </a:p>
        </p:txBody>
      </p:sp>
      <p:sp>
        <p:nvSpPr>
          <p:cNvPr id="788483" name="Rectangle 3"/>
          <p:cNvSpPr>
            <a:spLocks noGrp="1" noChangeArrowheads="1"/>
          </p:cNvSpPr>
          <p:nvPr>
            <p:ph type="body" idx="1"/>
          </p:nvPr>
        </p:nvSpPr>
        <p:spPr>
          <a:xfrm>
            <a:off x="344488" y="2522538"/>
            <a:ext cx="8534400" cy="3786187"/>
          </a:xfrm>
        </p:spPr>
        <p:txBody>
          <a:bodyPr/>
          <a:lstStyle/>
          <a:p>
            <a:pPr marL="533400" indent="-533400">
              <a:defRPr/>
            </a:pPr>
            <a:r>
              <a:rPr lang="it-IT" altLang="it-IT" dirty="0"/>
              <a:t>In questo tipo di mutazione, l'inserzione o la delezione di basi, purché non in multipli di tre, alterano la fase di lettura del messaggio genetico, che, quindi, a valle della mutazione viene completamente scombinato. Si forma una proteina alterata, che di solito non funziona. </a:t>
            </a:r>
          </a:p>
          <a:p>
            <a:pPr marL="0" indent="0" algn="r">
              <a:buFontTx/>
              <a:buNone/>
              <a:defRPr/>
            </a:pPr>
            <a:r>
              <a:rPr lang="it-IT" altLang="it-IT" dirty="0"/>
              <a:t/>
            </a:r>
            <a:br>
              <a:rPr lang="it-IT" altLang="it-IT" dirty="0"/>
            </a:br>
            <a:endParaRPr lang="it-IT" altLang="it-IT"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Senza titol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988" y="1412875"/>
            <a:ext cx="6296025" cy="46386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67587" name="Rectangle 2"/>
          <p:cNvSpPr>
            <a:spLocks noChangeArrowheads="1"/>
          </p:cNvSpPr>
          <p:nvPr/>
        </p:nvSpPr>
        <p:spPr bwMode="auto">
          <a:xfrm>
            <a:off x="2432050" y="623888"/>
            <a:ext cx="4279900" cy="519112"/>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FontTx/>
              <a:buNone/>
            </a:pPr>
            <a:r>
              <a:rPr lang="it-IT" altLang="it-IT" sz="2800" b="1">
                <a:latin typeface="Arial" pitchFamily="34" charset="0"/>
              </a:rPr>
              <a:t>Delezione di una base</a:t>
            </a:r>
          </a:p>
        </p:txBody>
      </p:sp>
      <p:sp>
        <p:nvSpPr>
          <p:cNvPr id="2" name="Ovale 1"/>
          <p:cNvSpPr/>
          <p:nvPr/>
        </p:nvSpPr>
        <p:spPr>
          <a:xfrm>
            <a:off x="5292725" y="2565400"/>
            <a:ext cx="215900" cy="287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178050" y="76200"/>
            <a:ext cx="4635500" cy="519113"/>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50000"/>
              </a:spcBef>
              <a:buFontTx/>
              <a:buNone/>
            </a:pPr>
            <a:r>
              <a:rPr lang="it-IT" altLang="it-IT" sz="2800" b="1">
                <a:latin typeface="Arial" pitchFamily="34" charset="0"/>
              </a:rPr>
              <a:t>Inserzione di una base</a:t>
            </a:r>
          </a:p>
        </p:txBody>
      </p:sp>
      <p:sp>
        <p:nvSpPr>
          <p:cNvPr id="506883" name="Text Box 3"/>
          <p:cNvSpPr txBox="1">
            <a:spLocks noChangeArrowheads="1"/>
          </p:cNvSpPr>
          <p:nvPr/>
        </p:nvSpPr>
        <p:spPr bwMode="auto">
          <a:xfrm>
            <a:off x="152400" y="1122363"/>
            <a:ext cx="8686800" cy="1108075"/>
          </a:xfrm>
          <a:prstGeom prst="rect">
            <a:avLst/>
          </a:prstGeom>
          <a:noFill/>
          <a:ln>
            <a:noFill/>
          </a:ln>
          <a:effectLst>
            <a:prstShdw prst="shdw17" dist="17961" dir="2700000">
              <a:srgbClr val="FFFF99">
                <a:gamma/>
                <a:shade val="60000"/>
                <a:invGamma/>
              </a:srgbClr>
            </a:prstShdw>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5875">
                <a:solidFill>
                  <a:schemeClr val="tx1"/>
                </a:solidFill>
                <a:miter lim="800000"/>
                <a:headEnd/>
                <a:tailEnd/>
              </a14:hiddenLine>
            </a:ext>
          </a:extLst>
        </p:spPr>
        <p:txBody>
          <a:bodyPr>
            <a:spAutoFit/>
          </a:bodyPr>
          <a:lstStyle/>
          <a:p>
            <a:pPr algn="just">
              <a:defRPr/>
            </a:pPr>
            <a:r>
              <a:rPr lang="it-IT" sz="2200" dirty="0">
                <a:effectLst>
                  <a:outerShdw blurRad="38100" dist="38100" dir="2700000" algn="tl">
                    <a:srgbClr val="C0C0C0"/>
                  </a:outerShdw>
                </a:effectLst>
                <a:latin typeface="Arial" charset="0"/>
              </a:rPr>
              <a:t>Talvolta l’errore consiste nell’</a:t>
            </a:r>
            <a:r>
              <a:rPr lang="it-IT" sz="2200" b="1" dirty="0">
                <a:effectLst>
                  <a:outerShdw blurRad="38100" dist="38100" dir="2700000" algn="tl">
                    <a:srgbClr val="C0C0C0"/>
                  </a:outerShdw>
                </a:effectLst>
                <a:latin typeface="Arial" charset="0"/>
              </a:rPr>
              <a:t>inserire</a:t>
            </a:r>
            <a:r>
              <a:rPr lang="it-IT" sz="2200" dirty="0">
                <a:effectLst>
                  <a:outerShdw blurRad="38100" dist="38100" dir="2700000" algn="tl">
                    <a:srgbClr val="C0C0C0"/>
                  </a:outerShdw>
                </a:effectLst>
                <a:latin typeface="Arial" charset="0"/>
              </a:rPr>
              <a:t> </a:t>
            </a:r>
            <a:r>
              <a:rPr lang="it-IT" sz="2200" b="1" dirty="0">
                <a:effectLst>
                  <a:outerShdw blurRad="38100" dist="38100" dir="2700000" algn="tl">
                    <a:srgbClr val="C0C0C0"/>
                  </a:outerShdw>
                </a:effectLst>
                <a:latin typeface="Arial" charset="0"/>
              </a:rPr>
              <a:t>una base</a:t>
            </a:r>
            <a:r>
              <a:rPr lang="it-IT" sz="2200" dirty="0">
                <a:effectLst>
                  <a:outerShdw blurRad="38100" dist="38100" dir="2700000" algn="tl">
                    <a:srgbClr val="C0C0C0"/>
                  </a:outerShdw>
                </a:effectLst>
                <a:latin typeface="Arial" charset="0"/>
              </a:rPr>
              <a:t> </a:t>
            </a:r>
            <a:r>
              <a:rPr lang="it-IT" sz="2200" b="1" dirty="0">
                <a:effectLst>
                  <a:outerShdw blurRad="38100" dist="38100" dir="2700000" algn="tl">
                    <a:srgbClr val="C0C0C0"/>
                  </a:outerShdw>
                </a:effectLst>
                <a:latin typeface="Arial" charset="0"/>
              </a:rPr>
              <a:t>in più </a:t>
            </a:r>
            <a:r>
              <a:rPr lang="it-IT" sz="2200" dirty="0">
                <a:effectLst>
                  <a:outerShdw blurRad="38100" dist="38100" dir="2700000" algn="tl">
                    <a:srgbClr val="C0C0C0"/>
                  </a:outerShdw>
                </a:effectLst>
                <a:latin typeface="Arial" charset="0"/>
              </a:rPr>
              <a:t>nella sequenza del DNA. Altre volte durante la replicazione o durante la riparazione del DNA si ha la </a:t>
            </a:r>
            <a:r>
              <a:rPr lang="it-IT" sz="2200" b="1" dirty="0">
                <a:effectLst>
                  <a:outerShdw blurRad="38100" dist="38100" dir="2700000" algn="tl">
                    <a:srgbClr val="C0C0C0"/>
                  </a:outerShdw>
                </a:effectLst>
                <a:latin typeface="Arial" charset="0"/>
              </a:rPr>
              <a:t>perdita di una base</a:t>
            </a:r>
          </a:p>
        </p:txBody>
      </p:sp>
      <p:sp>
        <p:nvSpPr>
          <p:cNvPr id="506884" name="Text Box 4"/>
          <p:cNvSpPr txBox="1">
            <a:spLocks noChangeArrowheads="1"/>
          </p:cNvSpPr>
          <p:nvPr/>
        </p:nvSpPr>
        <p:spPr bwMode="auto">
          <a:xfrm>
            <a:off x="152400" y="2265363"/>
            <a:ext cx="8686800" cy="762000"/>
          </a:xfrm>
          <a:prstGeom prst="rect">
            <a:avLst/>
          </a:prstGeom>
          <a:noFill/>
          <a:ln>
            <a:noFill/>
          </a:ln>
          <a:effectLst>
            <a:prstShdw prst="shdw17" dist="17961" dir="2700000">
              <a:srgbClr val="FFFF99">
                <a:gamma/>
                <a:shade val="60000"/>
                <a:invGamma/>
              </a:srgbClr>
            </a:prstShdw>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5875">
                <a:solidFill>
                  <a:schemeClr val="tx1"/>
                </a:solidFill>
                <a:miter lim="800000"/>
                <a:headEnd/>
                <a:tailEnd/>
              </a14:hiddenLine>
            </a:ext>
          </a:extLst>
        </p:spPr>
        <p:txBody>
          <a:bodyPr>
            <a:spAutoFit/>
          </a:bodyPr>
          <a:lstStyle/>
          <a:p>
            <a:pPr algn="just">
              <a:defRPr/>
            </a:pPr>
            <a:r>
              <a:rPr lang="it-IT" sz="2200">
                <a:effectLst>
                  <a:outerShdw blurRad="38100" dist="38100" dir="2700000" algn="tl">
                    <a:srgbClr val="C0C0C0"/>
                  </a:outerShdw>
                </a:effectLst>
                <a:latin typeface="Arial" charset="0"/>
              </a:rPr>
              <a:t>In entrambi i casi  la lettura di </a:t>
            </a:r>
            <a:r>
              <a:rPr lang="it-IT" sz="2200" b="1">
                <a:effectLst>
                  <a:outerShdw blurRad="38100" dist="38100" dir="2700000" algn="tl">
                    <a:srgbClr val="C0C0C0"/>
                  </a:outerShdw>
                </a:effectLst>
                <a:latin typeface="Arial" charset="0"/>
              </a:rPr>
              <a:t>tutta la sequenza che segue</a:t>
            </a:r>
            <a:r>
              <a:rPr lang="it-IT" sz="2200">
                <a:effectLst>
                  <a:outerShdw blurRad="38100" dist="38100" dir="2700000" algn="tl">
                    <a:srgbClr val="C0C0C0"/>
                  </a:outerShdw>
                </a:effectLst>
                <a:latin typeface="Arial" charset="0"/>
              </a:rPr>
              <a:t> viene </a:t>
            </a:r>
            <a:r>
              <a:rPr lang="it-IT" sz="2200" b="1">
                <a:effectLst>
                  <a:outerShdw blurRad="38100" dist="38100" dir="2700000" algn="tl">
                    <a:srgbClr val="C0C0C0"/>
                  </a:outerShdw>
                </a:effectLst>
                <a:latin typeface="Arial" charset="0"/>
              </a:rPr>
              <a:t>completamente alterata</a:t>
            </a:r>
          </a:p>
        </p:txBody>
      </p:sp>
      <p:sp>
        <p:nvSpPr>
          <p:cNvPr id="506885" name="Text Box 5"/>
          <p:cNvSpPr txBox="1">
            <a:spLocks noChangeArrowheads="1"/>
          </p:cNvSpPr>
          <p:nvPr/>
        </p:nvSpPr>
        <p:spPr bwMode="auto">
          <a:xfrm>
            <a:off x="457200" y="4205288"/>
            <a:ext cx="7454900" cy="427037"/>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it-IT" altLang="it-IT" sz="2200" b="1"/>
              <a:t>A   U   G   A   G   G   A   C   U   C   C   C   G   G   A   U   U   A</a:t>
            </a:r>
          </a:p>
        </p:txBody>
      </p:sp>
      <p:sp>
        <p:nvSpPr>
          <p:cNvPr id="506886" name="Rectangle 6"/>
          <p:cNvSpPr>
            <a:spLocks noChangeArrowheads="1"/>
          </p:cNvSpPr>
          <p:nvPr/>
        </p:nvSpPr>
        <p:spPr bwMode="auto">
          <a:xfrm>
            <a:off x="457200" y="4281488"/>
            <a:ext cx="11430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87" name="Rectangle 7"/>
          <p:cNvSpPr>
            <a:spLocks noChangeArrowheads="1"/>
          </p:cNvSpPr>
          <p:nvPr/>
        </p:nvSpPr>
        <p:spPr bwMode="auto">
          <a:xfrm>
            <a:off x="1752600" y="4281488"/>
            <a:ext cx="11430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88" name="Rectangle 8"/>
          <p:cNvSpPr>
            <a:spLocks noChangeArrowheads="1"/>
          </p:cNvSpPr>
          <p:nvPr/>
        </p:nvSpPr>
        <p:spPr bwMode="auto">
          <a:xfrm>
            <a:off x="2987675" y="4281488"/>
            <a:ext cx="10668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89" name="Rectangle 9"/>
          <p:cNvSpPr>
            <a:spLocks noChangeArrowheads="1"/>
          </p:cNvSpPr>
          <p:nvPr/>
        </p:nvSpPr>
        <p:spPr bwMode="auto">
          <a:xfrm>
            <a:off x="4211638" y="4281488"/>
            <a:ext cx="11430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0" name="Rectangle 10"/>
          <p:cNvSpPr>
            <a:spLocks noChangeArrowheads="1"/>
          </p:cNvSpPr>
          <p:nvPr/>
        </p:nvSpPr>
        <p:spPr bwMode="auto">
          <a:xfrm>
            <a:off x="5435600" y="4281488"/>
            <a:ext cx="11430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1" name="Rectangle 11"/>
          <p:cNvSpPr>
            <a:spLocks noChangeArrowheads="1"/>
          </p:cNvSpPr>
          <p:nvPr/>
        </p:nvSpPr>
        <p:spPr bwMode="auto">
          <a:xfrm>
            <a:off x="6659563" y="4281488"/>
            <a:ext cx="1143000" cy="3048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2" name="Text Box 12"/>
          <p:cNvSpPr txBox="1">
            <a:spLocks noChangeArrowheads="1"/>
          </p:cNvSpPr>
          <p:nvPr/>
        </p:nvSpPr>
        <p:spPr bwMode="auto">
          <a:xfrm>
            <a:off x="457200" y="5378450"/>
            <a:ext cx="8077200" cy="457200"/>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it-IT" altLang="it-IT" sz="2200" b="1"/>
              <a:t>A   U   G   A   G   G   A   </a:t>
            </a:r>
            <a:r>
              <a:rPr lang="it-IT" altLang="it-IT" sz="2400" b="1">
                <a:solidFill>
                  <a:srgbClr val="FF2323"/>
                </a:solidFill>
              </a:rPr>
              <a:t>A  </a:t>
            </a:r>
            <a:r>
              <a:rPr lang="it-IT" altLang="it-IT" sz="2200" b="1"/>
              <a:t>C   U   C   C    C   G   G  A   U   U   A</a:t>
            </a:r>
          </a:p>
        </p:txBody>
      </p:sp>
      <p:sp>
        <p:nvSpPr>
          <p:cNvPr id="506893" name="Rectangle 13"/>
          <p:cNvSpPr>
            <a:spLocks noChangeArrowheads="1"/>
          </p:cNvSpPr>
          <p:nvPr/>
        </p:nvSpPr>
        <p:spPr bwMode="auto">
          <a:xfrm>
            <a:off x="457200" y="5454650"/>
            <a:ext cx="1143000" cy="3048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4" name="Rectangle 14"/>
          <p:cNvSpPr>
            <a:spLocks noChangeArrowheads="1"/>
          </p:cNvSpPr>
          <p:nvPr/>
        </p:nvSpPr>
        <p:spPr bwMode="auto">
          <a:xfrm>
            <a:off x="1752600" y="5454650"/>
            <a:ext cx="1143000" cy="3048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5" name="Rectangle 15"/>
          <p:cNvSpPr>
            <a:spLocks noChangeArrowheads="1"/>
          </p:cNvSpPr>
          <p:nvPr/>
        </p:nvSpPr>
        <p:spPr bwMode="auto">
          <a:xfrm>
            <a:off x="2987675" y="5454650"/>
            <a:ext cx="1066800" cy="3048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6" name="Rectangle 16"/>
          <p:cNvSpPr>
            <a:spLocks noChangeArrowheads="1"/>
          </p:cNvSpPr>
          <p:nvPr/>
        </p:nvSpPr>
        <p:spPr bwMode="auto">
          <a:xfrm>
            <a:off x="4140200" y="5454650"/>
            <a:ext cx="1143000" cy="3048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7" name="Rectangle 17"/>
          <p:cNvSpPr>
            <a:spLocks noChangeArrowheads="1"/>
          </p:cNvSpPr>
          <p:nvPr/>
        </p:nvSpPr>
        <p:spPr bwMode="auto">
          <a:xfrm>
            <a:off x="5435600" y="5454650"/>
            <a:ext cx="1143000" cy="3048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506898" name="Rectangle 18"/>
          <p:cNvSpPr>
            <a:spLocks noChangeArrowheads="1"/>
          </p:cNvSpPr>
          <p:nvPr/>
        </p:nvSpPr>
        <p:spPr bwMode="auto">
          <a:xfrm>
            <a:off x="6659563" y="5454650"/>
            <a:ext cx="1143000" cy="3048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grpSp>
        <p:nvGrpSpPr>
          <p:cNvPr id="506899" name="Group 19"/>
          <p:cNvGrpSpPr>
            <a:grpSpLocks/>
          </p:cNvGrpSpPr>
          <p:nvPr/>
        </p:nvGrpSpPr>
        <p:grpSpPr bwMode="auto">
          <a:xfrm>
            <a:off x="3276600" y="3429000"/>
            <a:ext cx="2673350" cy="873125"/>
            <a:chOff x="2400" y="1946"/>
            <a:chExt cx="1684" cy="550"/>
          </a:xfrm>
        </p:grpSpPr>
        <p:sp>
          <p:nvSpPr>
            <p:cNvPr id="68631" name="Text Box 20"/>
            <p:cNvSpPr txBox="1">
              <a:spLocks noChangeArrowheads="1"/>
            </p:cNvSpPr>
            <p:nvPr/>
          </p:nvSpPr>
          <p:spPr bwMode="auto">
            <a:xfrm>
              <a:off x="2630" y="1946"/>
              <a:ext cx="1454" cy="288"/>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it-IT" altLang="it-IT" sz="2400" b="1">
                  <a:solidFill>
                    <a:srgbClr val="FF2323"/>
                  </a:solidFill>
                </a:rPr>
                <a:t>A     </a:t>
              </a:r>
              <a:r>
                <a:rPr lang="it-IT" altLang="it-IT" sz="2400" b="1"/>
                <a:t>(inserzione)</a:t>
              </a:r>
            </a:p>
          </p:txBody>
        </p:sp>
        <p:sp>
          <p:nvSpPr>
            <p:cNvPr id="68632" name="Freeform 21"/>
            <p:cNvSpPr>
              <a:spLocks/>
            </p:cNvSpPr>
            <p:nvPr/>
          </p:nvSpPr>
          <p:spPr bwMode="auto">
            <a:xfrm>
              <a:off x="2400" y="2112"/>
              <a:ext cx="288" cy="384"/>
            </a:xfrm>
            <a:custGeom>
              <a:avLst/>
              <a:gdLst>
                <a:gd name="T0" fmla="*/ 288 w 288"/>
                <a:gd name="T1" fmla="*/ 0 h 384"/>
                <a:gd name="T2" fmla="*/ 48 w 288"/>
                <a:gd name="T3" fmla="*/ 96 h 384"/>
                <a:gd name="T4" fmla="*/ 0 w 288"/>
                <a:gd name="T5" fmla="*/ 384 h 384"/>
                <a:gd name="T6" fmla="*/ 0 60000 65536"/>
                <a:gd name="T7" fmla="*/ 0 60000 65536"/>
                <a:gd name="T8" fmla="*/ 0 60000 65536"/>
              </a:gdLst>
              <a:ahLst/>
              <a:cxnLst>
                <a:cxn ang="T6">
                  <a:pos x="T0" y="T1"/>
                </a:cxn>
                <a:cxn ang="T7">
                  <a:pos x="T2" y="T3"/>
                </a:cxn>
                <a:cxn ang="T8">
                  <a:pos x="T4" y="T5"/>
                </a:cxn>
              </a:cxnLst>
              <a:rect l="0" t="0" r="r" b="b"/>
              <a:pathLst>
                <a:path w="288" h="384">
                  <a:moveTo>
                    <a:pt x="288" y="0"/>
                  </a:moveTo>
                  <a:cubicBezTo>
                    <a:pt x="192" y="16"/>
                    <a:pt x="96" y="32"/>
                    <a:pt x="48" y="96"/>
                  </a:cubicBezTo>
                  <a:cubicBezTo>
                    <a:pt x="0" y="160"/>
                    <a:pt x="0" y="336"/>
                    <a:pt x="0" y="384"/>
                  </a:cubicBezTo>
                </a:path>
              </a:pathLst>
            </a:custGeom>
            <a:noFill/>
            <a:ln w="28575" cap="flat" cmpd="sng">
              <a:solidFill>
                <a:schemeClr val="tx1"/>
              </a:solidFill>
              <a:prstDash val="solid"/>
              <a:round/>
              <a:headEnd/>
              <a:tailEnd type="triangle" w="med" len="med"/>
            </a:ln>
            <a:effectLst/>
            <a:extLst>
              <a:ext uri="{909E8E84-426E-40DD-AFC4-6F175D3DCCD1}">
                <a14:hiddenFill xmlns:a14="http://schemas.microsoft.com/office/drawing/2010/main">
                  <a:solidFill>
                    <a:srgbClr val="FFFF4F"/>
                  </a:solid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endParaRPr lang="it-IT"/>
            </a:p>
          </p:txBody>
        </p:sp>
      </p:grpSp>
      <p:sp>
        <p:nvSpPr>
          <p:cNvPr id="506902" name="Text Box 22"/>
          <p:cNvSpPr txBox="1">
            <a:spLocks noChangeArrowheads="1"/>
          </p:cNvSpPr>
          <p:nvPr/>
        </p:nvSpPr>
        <p:spPr bwMode="auto">
          <a:xfrm>
            <a:off x="609600" y="4662488"/>
            <a:ext cx="7315200" cy="519112"/>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it-IT" altLang="it-IT" sz="2800">
                <a:solidFill>
                  <a:schemeClr val="accent2"/>
                </a:solidFill>
              </a:rPr>
              <a:t>Met         Arg        </a:t>
            </a:r>
            <a:r>
              <a:rPr lang="it-IT" altLang="it-IT" sz="2800" b="1">
                <a:solidFill>
                  <a:schemeClr val="accent2"/>
                </a:solidFill>
              </a:rPr>
              <a:t>Thr         Pro        Gly       Leu</a:t>
            </a:r>
            <a:r>
              <a:rPr lang="it-IT" altLang="it-IT" sz="2800" b="1"/>
              <a:t>                  </a:t>
            </a:r>
          </a:p>
        </p:txBody>
      </p:sp>
      <p:sp>
        <p:nvSpPr>
          <p:cNvPr id="506903" name="Text Box 23"/>
          <p:cNvSpPr txBox="1">
            <a:spLocks noChangeArrowheads="1"/>
          </p:cNvSpPr>
          <p:nvPr/>
        </p:nvSpPr>
        <p:spPr bwMode="auto">
          <a:xfrm>
            <a:off x="152400" y="6034088"/>
            <a:ext cx="7848600" cy="519112"/>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it-IT" altLang="it-IT" sz="2800">
                <a:solidFill>
                  <a:schemeClr val="accent2"/>
                </a:solidFill>
              </a:rPr>
              <a:t>    Met         Arg        </a:t>
            </a:r>
            <a:r>
              <a:rPr lang="it-IT" altLang="it-IT" sz="2800" b="1">
                <a:solidFill>
                  <a:srgbClr val="FF0000"/>
                </a:solidFill>
              </a:rPr>
              <a:t>Asp</a:t>
            </a:r>
            <a:r>
              <a:rPr lang="it-IT" altLang="it-IT" sz="2800">
                <a:solidFill>
                  <a:srgbClr val="FF0000"/>
                </a:solidFill>
              </a:rPr>
              <a:t>        </a:t>
            </a:r>
            <a:r>
              <a:rPr lang="it-IT" altLang="it-IT" sz="2800" b="1">
                <a:solidFill>
                  <a:srgbClr val="FF0000"/>
                </a:solidFill>
              </a:rPr>
              <a:t>Ser        Arg       Iso                  </a:t>
            </a:r>
          </a:p>
        </p:txBody>
      </p:sp>
      <p:sp>
        <p:nvSpPr>
          <p:cNvPr id="68630" name="Text Box 24"/>
          <p:cNvSpPr txBox="1">
            <a:spLocks noChangeArrowheads="1"/>
          </p:cNvSpPr>
          <p:nvPr/>
        </p:nvSpPr>
        <p:spPr bwMode="auto">
          <a:xfrm>
            <a:off x="88900" y="549275"/>
            <a:ext cx="9091613" cy="431800"/>
          </a:xfrm>
          <a:prstGeom prst="rect">
            <a:avLst/>
          </a:prstGeom>
          <a:noFill/>
          <a:ln>
            <a:noFill/>
          </a:ln>
          <a:effectLst/>
          <a:extLst>
            <a:ext uri="{909E8E84-426E-40DD-AFC4-6F175D3DCCD1}">
              <a14:hiddenFill xmlns:a14="http://schemas.microsoft.com/office/drawing/2010/main">
                <a:solidFill>
                  <a:srgbClr val="FFFF4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it-IT" altLang="it-IT" sz="2200" b="1">
                <a:latin typeface="Arial" pitchFamily="34" charset="0"/>
              </a:rPr>
              <a:t>mutazioni per spostamento della griglia di lettura= FRAME SHIFT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68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68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68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688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688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689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0689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06902">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0689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06892">
                                            <p:txEl>
                                              <p:pRg st="0" end="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50689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50689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50689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0689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068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506898"/>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5069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animBg="1"/>
      <p:bldP spid="506887" grpId="0" animBg="1"/>
      <p:bldP spid="506888" grpId="0" animBg="1"/>
      <p:bldP spid="506889" grpId="0" animBg="1"/>
      <p:bldP spid="506890" grpId="0" animBg="1"/>
      <p:bldP spid="506891" grpId="0" animBg="1"/>
      <p:bldP spid="506892" grpId="0" build="p" autoUpdateAnimBg="0"/>
      <p:bldP spid="506893" grpId="0" animBg="1"/>
      <p:bldP spid="506894" grpId="0" animBg="1"/>
      <p:bldP spid="506895" grpId="0" animBg="1"/>
      <p:bldP spid="506896" grpId="0" animBg="1"/>
      <p:bldP spid="506897" grpId="0" animBg="1"/>
      <p:bldP spid="506898" grpId="0" animBg="1"/>
      <p:bldP spid="506902" grpId="0" build="p" autoUpdateAnimBg="0"/>
      <p:bldP spid="50690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17463"/>
            <a:ext cx="8229600" cy="1143001"/>
          </a:xfrm>
        </p:spPr>
        <p:txBody>
          <a:bodyPr/>
          <a:lstStyle/>
          <a:p>
            <a:pPr eaLnBrk="1" hangingPunct="1"/>
            <a:r>
              <a:rPr lang="it-IT" altLang="it-IT" sz="3600" b="1" smtClean="0">
                <a:solidFill>
                  <a:schemeClr val="tx1"/>
                </a:solidFill>
              </a:rPr>
              <a:t>Mutazioni “frameshift”</a:t>
            </a:r>
          </a:p>
        </p:txBody>
      </p:sp>
      <p:pic>
        <p:nvPicPr>
          <p:cNvPr id="665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06500"/>
            <a:ext cx="8424862"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6"/>
          <p:cNvSpPr txBox="1">
            <a:spLocks noChangeArrowheads="1"/>
          </p:cNvSpPr>
          <p:nvPr/>
        </p:nvSpPr>
        <p:spPr bwMode="auto">
          <a:xfrm>
            <a:off x="468313" y="5619750"/>
            <a:ext cx="7777162"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b="1">
                <a:cs typeface="Arial" pitchFamily="34" charset="0"/>
              </a:rPr>
              <a:t>Viene alterata la lettura di tutti i codoni successivi all’inserzione /delezione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asellaDiTesto 1"/>
          <p:cNvSpPr txBox="1">
            <a:spLocks noChangeArrowheads="1"/>
          </p:cNvSpPr>
          <p:nvPr/>
        </p:nvSpPr>
        <p:spPr bwMode="auto">
          <a:xfrm>
            <a:off x="1476375" y="1412875"/>
            <a:ext cx="6480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3600" b="1">
                <a:latin typeface="Comic Sans MS" pitchFamily="66" charset="0"/>
              </a:rPr>
              <a:t>MALATTIE DOVUTE A MUTAZIONI GENICHE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Grp="1" noChangeArrowheads="1"/>
          </p:cNvSpPr>
          <p:nvPr>
            <p:ph type="title"/>
          </p:nvPr>
        </p:nvSpPr>
        <p:spPr>
          <a:xfrm>
            <a:off x="539750" y="333375"/>
            <a:ext cx="7772400" cy="1143000"/>
          </a:xfrm>
          <a:solidFill>
            <a:schemeClr val="bg1"/>
          </a:solidFill>
          <a:ln algn="ctr">
            <a:solidFill>
              <a:schemeClr val="tx1"/>
            </a:solidFill>
            <a:miter lim="800000"/>
            <a:headEnd/>
            <a:tailEnd/>
          </a:ln>
          <a:effectLst>
            <a:outerShdw dist="28398" dir="1593903" algn="ctr" rotWithShape="0">
              <a:schemeClr val="tx1"/>
            </a:outerShdw>
          </a:effectLst>
        </p:spPr>
        <p:txBody>
          <a:bodyPr/>
          <a:lstStyle/>
          <a:p>
            <a:pPr eaLnBrk="1" hangingPunct="1">
              <a:defRPr/>
            </a:pPr>
            <a:r>
              <a:rPr lang="it-IT" sz="4000" b="1" dirty="0" smtClean="0">
                <a:effectLst>
                  <a:outerShdw blurRad="38100" dist="38100" dir="2700000" algn="tl">
                    <a:srgbClr val="C0C0C0"/>
                  </a:outerShdw>
                </a:effectLst>
                <a:latin typeface="Comic Sans MS" pitchFamily="66" charset="0"/>
              </a:rPr>
              <a:t>Classificazione delle malattie monogeniche</a:t>
            </a:r>
            <a:r>
              <a:rPr lang="it-IT" sz="4000" dirty="0" smtClean="0">
                <a:latin typeface="Comic Sans MS" pitchFamily="66" charset="0"/>
              </a:rPr>
              <a:t> </a:t>
            </a:r>
            <a:r>
              <a:rPr lang="it-IT" sz="4000" b="1" dirty="0" smtClean="0">
                <a:latin typeface="Comic Sans MS" pitchFamily="66" charset="0"/>
              </a:rPr>
              <a:t>nell’uomo</a:t>
            </a:r>
          </a:p>
        </p:txBody>
      </p:sp>
      <p:sp>
        <p:nvSpPr>
          <p:cNvPr id="3" name="Rectangle 9"/>
          <p:cNvSpPr>
            <a:spLocks noChangeArrowheads="1"/>
          </p:cNvSpPr>
          <p:nvPr/>
        </p:nvSpPr>
        <p:spPr bwMode="auto">
          <a:xfrm>
            <a:off x="900113" y="4210050"/>
            <a:ext cx="1771650" cy="741363"/>
          </a:xfrm>
          <a:prstGeom prst="rect">
            <a:avLst/>
          </a:prstGeom>
          <a:solidFill>
            <a:schemeClr val="bg1"/>
          </a:solidFill>
          <a:ln w="19050" algn="ctr">
            <a:solidFill>
              <a:srgbClr val="FF0000"/>
            </a:solidFill>
            <a:miter lim="800000"/>
            <a:headEnd/>
            <a:tailEnd/>
          </a:ln>
          <a:effectLst/>
        </p:spPr>
        <p:txBody>
          <a:bodyPr wrap="none" anchor="ctr"/>
          <a:lstStyle/>
          <a:p>
            <a:pPr algn="ctr">
              <a:defRPr/>
            </a:pPr>
            <a:r>
              <a:rPr lang="it-IT" b="1" dirty="0">
                <a:effectLst>
                  <a:outerShdw blurRad="38100" dist="38100" dir="2700000" algn="tl">
                    <a:srgbClr val="C0C0C0"/>
                  </a:outerShdw>
                </a:effectLst>
                <a:cs typeface="Tahoma" pitchFamily="34" charset="0"/>
              </a:rPr>
              <a:t>Monogeniche  </a:t>
            </a:r>
          </a:p>
          <a:p>
            <a:pPr algn="ctr">
              <a:defRPr/>
            </a:pPr>
            <a:r>
              <a:rPr lang="it-IT" b="1" dirty="0">
                <a:effectLst>
                  <a:outerShdw blurRad="38100" dist="38100" dir="2700000" algn="tl">
                    <a:srgbClr val="C0C0C0"/>
                  </a:outerShdw>
                </a:effectLst>
                <a:cs typeface="Tahoma" pitchFamily="34" charset="0"/>
              </a:rPr>
              <a:t>(Mendeliane)</a:t>
            </a:r>
          </a:p>
        </p:txBody>
      </p:sp>
      <p:sp>
        <p:nvSpPr>
          <p:cNvPr id="70660" name="Line 11"/>
          <p:cNvSpPr>
            <a:spLocks noChangeShapeType="1"/>
          </p:cNvSpPr>
          <p:nvPr/>
        </p:nvSpPr>
        <p:spPr bwMode="auto">
          <a:xfrm>
            <a:off x="2709863" y="4570413"/>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61" name="Line 12"/>
          <p:cNvSpPr>
            <a:spLocks noChangeShapeType="1"/>
          </p:cNvSpPr>
          <p:nvPr/>
        </p:nvSpPr>
        <p:spPr bwMode="auto">
          <a:xfrm flipH="1">
            <a:off x="3027363" y="3806825"/>
            <a:ext cx="0" cy="16240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Text Box 13"/>
          <p:cNvSpPr txBox="1">
            <a:spLocks noChangeArrowheads="1"/>
          </p:cNvSpPr>
          <p:nvPr/>
        </p:nvSpPr>
        <p:spPr bwMode="auto">
          <a:xfrm>
            <a:off x="3303588" y="3567113"/>
            <a:ext cx="1671637" cy="396875"/>
          </a:xfrm>
          <a:prstGeom prst="rect">
            <a:avLst/>
          </a:prstGeom>
          <a:solidFill>
            <a:schemeClr val="bg1"/>
          </a:solidFill>
          <a:ln w="19050" algn="ctr">
            <a:solidFill>
              <a:srgbClr val="FF0000"/>
            </a:solidFill>
            <a:miter lim="800000"/>
            <a:headEnd/>
            <a:tailEnd/>
          </a:ln>
          <a:effectLst/>
        </p:spPr>
        <p:txBody>
          <a:bodyPr wrap="none" anchor="ctr"/>
          <a:lstStyle/>
          <a:p>
            <a:pPr algn="ctr">
              <a:defRPr/>
            </a:pPr>
            <a:r>
              <a:rPr lang="it-IT" b="1" dirty="0">
                <a:effectLst>
                  <a:outerShdw blurRad="38100" dist="38100" dir="2700000" algn="tl">
                    <a:srgbClr val="C0C0C0"/>
                  </a:outerShdw>
                </a:effectLst>
                <a:cs typeface="Tahoma" pitchFamily="34" charset="0"/>
              </a:rPr>
              <a:t>Autosomiche</a:t>
            </a:r>
          </a:p>
        </p:txBody>
      </p:sp>
      <p:sp>
        <p:nvSpPr>
          <p:cNvPr id="70663" name="Line 14"/>
          <p:cNvSpPr>
            <a:spLocks noChangeShapeType="1"/>
          </p:cNvSpPr>
          <p:nvPr/>
        </p:nvSpPr>
        <p:spPr bwMode="auto">
          <a:xfrm>
            <a:off x="3000375" y="381952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64" name="Line 15"/>
          <p:cNvSpPr>
            <a:spLocks noChangeShapeType="1"/>
          </p:cNvSpPr>
          <p:nvPr/>
        </p:nvSpPr>
        <p:spPr bwMode="auto">
          <a:xfrm>
            <a:off x="3001963" y="5405438"/>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Text Box 16"/>
          <p:cNvSpPr txBox="1">
            <a:spLocks noChangeArrowheads="1"/>
          </p:cNvSpPr>
          <p:nvPr/>
        </p:nvSpPr>
        <p:spPr bwMode="auto">
          <a:xfrm>
            <a:off x="3225800" y="5184775"/>
            <a:ext cx="1893888" cy="396875"/>
          </a:xfrm>
          <a:prstGeom prst="rect">
            <a:avLst/>
          </a:prstGeom>
          <a:solidFill>
            <a:schemeClr val="bg1"/>
          </a:solidFill>
          <a:ln w="19050" algn="ctr">
            <a:solidFill>
              <a:srgbClr val="FF3399"/>
            </a:solidFill>
            <a:miter lim="800000"/>
            <a:headEnd/>
            <a:tailEnd/>
          </a:ln>
          <a:effectLst/>
        </p:spPr>
        <p:txBody>
          <a:bodyPr wrap="none" anchor="ctr"/>
          <a:lstStyle/>
          <a:p>
            <a:pPr algn="ctr">
              <a:defRPr/>
            </a:pPr>
            <a:r>
              <a:rPr lang="it-IT" b="1" dirty="0">
                <a:effectLst>
                  <a:outerShdw blurRad="38100" dist="38100" dir="2700000" algn="tl">
                    <a:srgbClr val="C0C0C0"/>
                  </a:outerShdw>
                </a:effectLst>
                <a:cs typeface="Tahoma" pitchFamily="34" charset="0"/>
              </a:rPr>
              <a:t>Associata all’X</a:t>
            </a:r>
          </a:p>
        </p:txBody>
      </p:sp>
      <p:sp>
        <p:nvSpPr>
          <p:cNvPr id="70666" name="Line 17"/>
          <p:cNvSpPr>
            <a:spLocks noChangeShapeType="1"/>
          </p:cNvSpPr>
          <p:nvPr/>
        </p:nvSpPr>
        <p:spPr bwMode="auto">
          <a:xfrm>
            <a:off x="5102225" y="380682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67" name="Line 18"/>
          <p:cNvSpPr>
            <a:spLocks noChangeShapeType="1"/>
          </p:cNvSpPr>
          <p:nvPr/>
        </p:nvSpPr>
        <p:spPr bwMode="auto">
          <a:xfrm flipH="1">
            <a:off x="5391150" y="3411538"/>
            <a:ext cx="0" cy="738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68" name="Line 19"/>
          <p:cNvSpPr>
            <a:spLocks noChangeShapeType="1"/>
          </p:cNvSpPr>
          <p:nvPr/>
        </p:nvSpPr>
        <p:spPr bwMode="auto">
          <a:xfrm>
            <a:off x="5391150" y="3413125"/>
            <a:ext cx="3603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69" name="Line 20"/>
          <p:cNvSpPr>
            <a:spLocks noChangeShapeType="1"/>
          </p:cNvSpPr>
          <p:nvPr/>
        </p:nvSpPr>
        <p:spPr bwMode="auto">
          <a:xfrm>
            <a:off x="5391150" y="4137025"/>
            <a:ext cx="36036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 name="Text Box 21"/>
          <p:cNvSpPr txBox="1">
            <a:spLocks noChangeArrowheads="1"/>
          </p:cNvSpPr>
          <p:nvPr/>
        </p:nvSpPr>
        <p:spPr bwMode="auto">
          <a:xfrm>
            <a:off x="5657850" y="3213100"/>
            <a:ext cx="1423988" cy="431800"/>
          </a:xfrm>
          <a:prstGeom prst="rect">
            <a:avLst/>
          </a:prstGeom>
          <a:solidFill>
            <a:schemeClr val="bg1"/>
          </a:solidFill>
          <a:ln w="19050" algn="ctr">
            <a:solidFill>
              <a:srgbClr val="FF0000"/>
            </a:solidFill>
            <a:miter lim="800000"/>
            <a:headEnd/>
            <a:tailEnd/>
          </a:ln>
          <a:effectLst/>
        </p:spPr>
        <p:txBody>
          <a:bodyPr wrap="none" anchor="ctr"/>
          <a:lstStyle/>
          <a:p>
            <a:pPr algn="ctr">
              <a:defRPr/>
            </a:pPr>
            <a:endParaRPr lang="it-IT" b="1">
              <a:effectLst>
                <a:outerShdw blurRad="38100" dist="38100" dir="2700000" algn="tl">
                  <a:srgbClr val="C0C0C0"/>
                </a:outerShdw>
              </a:effectLst>
              <a:cs typeface="Tahoma" pitchFamily="34" charset="0"/>
            </a:endParaRPr>
          </a:p>
          <a:p>
            <a:pPr algn="ctr">
              <a:defRPr/>
            </a:pPr>
            <a:r>
              <a:rPr lang="it-IT" b="1">
                <a:effectLst>
                  <a:outerShdw blurRad="38100" dist="38100" dir="2700000" algn="tl">
                    <a:srgbClr val="C0C0C0"/>
                  </a:outerShdw>
                </a:effectLst>
                <a:cs typeface="Tahoma" pitchFamily="34" charset="0"/>
              </a:rPr>
              <a:t>Dominante</a:t>
            </a:r>
          </a:p>
          <a:p>
            <a:pPr algn="ctr">
              <a:defRPr/>
            </a:pPr>
            <a:endParaRPr lang="it-IT" b="1">
              <a:effectLst>
                <a:outerShdw blurRad="38100" dist="38100" dir="2700000" algn="tl">
                  <a:srgbClr val="C0C0C0"/>
                </a:outerShdw>
              </a:effectLst>
              <a:cs typeface="Tahoma" pitchFamily="34" charset="0"/>
            </a:endParaRPr>
          </a:p>
        </p:txBody>
      </p:sp>
      <p:sp>
        <p:nvSpPr>
          <p:cNvPr id="15" name="Text Box 22"/>
          <p:cNvSpPr txBox="1">
            <a:spLocks noChangeArrowheads="1"/>
          </p:cNvSpPr>
          <p:nvPr/>
        </p:nvSpPr>
        <p:spPr bwMode="auto">
          <a:xfrm>
            <a:off x="5678488" y="3879850"/>
            <a:ext cx="1327150" cy="412750"/>
          </a:xfrm>
          <a:prstGeom prst="rect">
            <a:avLst/>
          </a:prstGeom>
          <a:solidFill>
            <a:schemeClr val="bg1"/>
          </a:solidFill>
          <a:ln w="19050" algn="ctr">
            <a:solidFill>
              <a:srgbClr val="FF0000"/>
            </a:solidFill>
            <a:miter lim="800000"/>
            <a:headEnd/>
            <a:tailEnd/>
          </a:ln>
          <a:effectLst/>
        </p:spPr>
        <p:txBody>
          <a:bodyPr wrap="none" anchor="ctr"/>
          <a:lstStyle/>
          <a:p>
            <a:pPr algn="ctr">
              <a:defRPr/>
            </a:pPr>
            <a:endParaRPr lang="it-IT" b="1" dirty="0">
              <a:effectLst>
                <a:outerShdw blurRad="38100" dist="38100" dir="2700000" algn="tl">
                  <a:srgbClr val="C0C0C0"/>
                </a:outerShdw>
              </a:effectLst>
              <a:cs typeface="Tahoma" pitchFamily="34" charset="0"/>
            </a:endParaRPr>
          </a:p>
          <a:p>
            <a:pPr algn="ctr">
              <a:defRPr/>
            </a:pPr>
            <a:r>
              <a:rPr lang="it-IT" b="1" dirty="0">
                <a:effectLst>
                  <a:outerShdw blurRad="38100" dist="38100" dir="2700000" algn="tl">
                    <a:srgbClr val="C0C0C0"/>
                  </a:outerShdw>
                </a:effectLst>
                <a:cs typeface="Tahoma" pitchFamily="34" charset="0"/>
              </a:rPr>
              <a:t>Recessiva</a:t>
            </a:r>
          </a:p>
          <a:p>
            <a:pPr algn="ctr">
              <a:defRPr/>
            </a:pPr>
            <a:endParaRPr lang="it-IT" b="1" dirty="0">
              <a:effectLst>
                <a:outerShdw blurRad="38100" dist="38100" dir="2700000" algn="tl">
                  <a:srgbClr val="C0C0C0"/>
                </a:outerShdw>
              </a:effectLst>
              <a:cs typeface="Tahoma" pitchFamily="34" charset="0"/>
            </a:endParaRPr>
          </a:p>
        </p:txBody>
      </p:sp>
      <p:sp>
        <p:nvSpPr>
          <p:cNvPr id="70672" name="Line 24"/>
          <p:cNvSpPr>
            <a:spLocks noChangeShapeType="1"/>
          </p:cNvSpPr>
          <p:nvPr/>
        </p:nvSpPr>
        <p:spPr bwMode="auto">
          <a:xfrm>
            <a:off x="5132388" y="5394325"/>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73" name="Line 25"/>
          <p:cNvSpPr>
            <a:spLocks noChangeShapeType="1"/>
          </p:cNvSpPr>
          <p:nvPr/>
        </p:nvSpPr>
        <p:spPr bwMode="auto">
          <a:xfrm flipH="1">
            <a:off x="5421313" y="4999038"/>
            <a:ext cx="0" cy="738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74" name="Line 26"/>
          <p:cNvSpPr>
            <a:spLocks noChangeShapeType="1"/>
          </p:cNvSpPr>
          <p:nvPr/>
        </p:nvSpPr>
        <p:spPr bwMode="auto">
          <a:xfrm>
            <a:off x="5421313" y="5000625"/>
            <a:ext cx="3603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0675" name="Line 27"/>
          <p:cNvSpPr>
            <a:spLocks noChangeShapeType="1"/>
          </p:cNvSpPr>
          <p:nvPr/>
        </p:nvSpPr>
        <p:spPr bwMode="auto">
          <a:xfrm>
            <a:off x="5421313" y="5724525"/>
            <a:ext cx="3603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Text Box 28"/>
          <p:cNvSpPr txBox="1">
            <a:spLocks noChangeArrowheads="1"/>
          </p:cNvSpPr>
          <p:nvPr/>
        </p:nvSpPr>
        <p:spPr bwMode="auto">
          <a:xfrm>
            <a:off x="5688013" y="4797425"/>
            <a:ext cx="1423987" cy="431800"/>
          </a:xfrm>
          <a:prstGeom prst="rect">
            <a:avLst/>
          </a:prstGeom>
          <a:solidFill>
            <a:schemeClr val="bg1"/>
          </a:solidFill>
          <a:ln w="19050" algn="ctr">
            <a:solidFill>
              <a:srgbClr val="FF3399"/>
            </a:solidFill>
            <a:miter lim="800000"/>
            <a:headEnd/>
            <a:tailEnd/>
          </a:ln>
          <a:effectLst/>
        </p:spPr>
        <p:txBody>
          <a:bodyPr wrap="none" anchor="ctr"/>
          <a:lstStyle/>
          <a:p>
            <a:pPr algn="ctr">
              <a:defRPr/>
            </a:pPr>
            <a:endParaRPr lang="it-IT" b="1" dirty="0">
              <a:effectLst>
                <a:outerShdw blurRad="38100" dist="38100" dir="2700000" algn="tl">
                  <a:srgbClr val="C0C0C0"/>
                </a:outerShdw>
              </a:effectLst>
              <a:cs typeface="Tahoma" pitchFamily="34" charset="0"/>
            </a:endParaRPr>
          </a:p>
          <a:p>
            <a:pPr algn="ctr">
              <a:defRPr/>
            </a:pPr>
            <a:r>
              <a:rPr lang="it-IT" b="1" dirty="0">
                <a:effectLst>
                  <a:outerShdw blurRad="38100" dist="38100" dir="2700000" algn="tl">
                    <a:srgbClr val="C0C0C0"/>
                  </a:outerShdw>
                </a:effectLst>
                <a:cs typeface="Tahoma" pitchFamily="34" charset="0"/>
              </a:rPr>
              <a:t>Dominante</a:t>
            </a:r>
          </a:p>
          <a:p>
            <a:pPr algn="ctr">
              <a:defRPr/>
            </a:pPr>
            <a:endParaRPr lang="it-IT" b="1" dirty="0">
              <a:effectLst>
                <a:outerShdw blurRad="38100" dist="38100" dir="2700000" algn="tl">
                  <a:srgbClr val="C0C0C0"/>
                </a:outerShdw>
              </a:effectLst>
              <a:cs typeface="Tahoma" pitchFamily="34" charset="0"/>
            </a:endParaRPr>
          </a:p>
        </p:txBody>
      </p:sp>
      <p:sp>
        <p:nvSpPr>
          <p:cNvPr id="21" name="Text Box 29"/>
          <p:cNvSpPr txBox="1">
            <a:spLocks noChangeArrowheads="1"/>
          </p:cNvSpPr>
          <p:nvPr/>
        </p:nvSpPr>
        <p:spPr bwMode="auto">
          <a:xfrm>
            <a:off x="5708650" y="5518150"/>
            <a:ext cx="1327150" cy="412750"/>
          </a:xfrm>
          <a:prstGeom prst="rect">
            <a:avLst/>
          </a:prstGeom>
          <a:solidFill>
            <a:schemeClr val="bg1"/>
          </a:solidFill>
          <a:ln w="19050" algn="ctr">
            <a:solidFill>
              <a:srgbClr val="FF3399"/>
            </a:solidFill>
            <a:miter lim="800000"/>
            <a:headEnd/>
            <a:tailEnd/>
          </a:ln>
          <a:effectLst/>
        </p:spPr>
        <p:txBody>
          <a:bodyPr wrap="none" anchor="ctr"/>
          <a:lstStyle/>
          <a:p>
            <a:pPr algn="ctr">
              <a:defRPr/>
            </a:pPr>
            <a:endParaRPr lang="it-IT" b="1">
              <a:effectLst>
                <a:outerShdw blurRad="38100" dist="38100" dir="2700000" algn="tl">
                  <a:srgbClr val="C0C0C0"/>
                </a:outerShdw>
              </a:effectLst>
              <a:cs typeface="Tahoma" pitchFamily="34" charset="0"/>
            </a:endParaRPr>
          </a:p>
          <a:p>
            <a:pPr algn="ctr">
              <a:defRPr/>
            </a:pPr>
            <a:r>
              <a:rPr lang="it-IT" b="1">
                <a:effectLst>
                  <a:outerShdw blurRad="38100" dist="38100" dir="2700000" algn="tl">
                    <a:srgbClr val="C0C0C0"/>
                  </a:outerShdw>
                </a:effectLst>
                <a:cs typeface="Tahoma" pitchFamily="34" charset="0"/>
              </a:rPr>
              <a:t>Recessiva</a:t>
            </a:r>
          </a:p>
          <a:p>
            <a:pPr algn="ctr">
              <a:defRPr/>
            </a:pPr>
            <a:endParaRPr lang="it-IT" b="1">
              <a:effectLst>
                <a:outerShdw blurRad="38100" dist="38100" dir="2700000" algn="tl">
                  <a:srgbClr val="C0C0C0"/>
                </a:outerShdw>
              </a:effectLst>
              <a:cs typeface="Tahoma"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0315"/>
          <p:cNvPicPr>
            <a:picLocks noChangeAspect="1" noChangeArrowheads="1"/>
          </p:cNvPicPr>
          <p:nvPr/>
        </p:nvPicPr>
        <p:blipFill>
          <a:blip r:embed="rId3">
            <a:extLst>
              <a:ext uri="{28A0092B-C50C-407E-A947-70E740481C1C}">
                <a14:useLocalDpi xmlns:a14="http://schemas.microsoft.com/office/drawing/2010/main" val="0"/>
              </a:ext>
            </a:extLst>
          </a:blip>
          <a:srcRect t="6201" r="41501" b="31395"/>
          <a:stretch>
            <a:fillRect/>
          </a:stretch>
        </p:blipFill>
        <p:spPr bwMode="auto">
          <a:xfrm>
            <a:off x="609600" y="1828800"/>
            <a:ext cx="26225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0316"/>
          <p:cNvPicPr>
            <a:picLocks noChangeAspect="1" noChangeArrowheads="1"/>
          </p:cNvPicPr>
          <p:nvPr/>
        </p:nvPicPr>
        <p:blipFill>
          <a:blip r:embed="rId4">
            <a:extLst>
              <a:ext uri="{28A0092B-C50C-407E-A947-70E740481C1C}">
                <a14:useLocalDpi xmlns:a14="http://schemas.microsoft.com/office/drawing/2010/main" val="0"/>
              </a:ext>
            </a:extLst>
          </a:blip>
          <a:srcRect l="3064" t="1213" r="35098" b="46902"/>
          <a:stretch>
            <a:fillRect/>
          </a:stretch>
        </p:blipFill>
        <p:spPr bwMode="auto">
          <a:xfrm>
            <a:off x="4038600" y="1828800"/>
            <a:ext cx="41148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990600" y="457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it-IT" sz="2400" b="1">
                <a:solidFill>
                  <a:srgbClr val="FF0000"/>
                </a:solidFill>
                <a:latin typeface="Comic Sans MS" pitchFamily="66" charset="0"/>
              </a:rPr>
              <a:t>La “segregazione” dei caratteri umani</a:t>
            </a:r>
            <a:endParaRPr lang="en-GB" altLang="it-IT" sz="2400" b="1">
              <a:solidFill>
                <a:srgbClr val="FF0000"/>
              </a:solidFill>
              <a:latin typeface="Comic Sans MS" pitchFamily="66" charset="0"/>
            </a:endParaRPr>
          </a:p>
        </p:txBody>
      </p:sp>
      <p:sp>
        <p:nvSpPr>
          <p:cNvPr id="72709" name="Text Box 5"/>
          <p:cNvSpPr txBox="1">
            <a:spLocks noChangeArrowheads="1"/>
          </p:cNvSpPr>
          <p:nvPr/>
        </p:nvSpPr>
        <p:spPr bwMode="auto">
          <a:xfrm>
            <a:off x="1166813" y="4965700"/>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400">
                <a:latin typeface="Comic Sans MS" pitchFamily="66" charset="0"/>
              </a:rPr>
              <a:t>Albino = aa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795963" y="2652713"/>
            <a:ext cx="3200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it-IT" altLang="it-IT" sz="2000" b="1">
                <a:latin typeface="Tahoma" pitchFamily="34" charset="0"/>
              </a:rPr>
              <a:t>Simboli usati nell’analisi degli alberi genealogici</a:t>
            </a:r>
          </a:p>
        </p:txBody>
      </p:sp>
      <p:pic>
        <p:nvPicPr>
          <p:cNvPr id="3" name="Picture 8" descr="1016"/>
          <p:cNvPicPr>
            <a:picLocks noChangeAspect="1" noChangeArrowheads="1"/>
          </p:cNvPicPr>
          <p:nvPr/>
        </p:nvPicPr>
        <p:blipFill>
          <a:blip r:embed="rId2">
            <a:extLst>
              <a:ext uri="{28A0092B-C50C-407E-A947-70E740481C1C}">
                <a14:useLocalDpi xmlns:a14="http://schemas.microsoft.com/office/drawing/2010/main" val="0"/>
              </a:ext>
            </a:extLst>
          </a:blip>
          <a:srcRect t="9995"/>
          <a:stretch>
            <a:fillRect/>
          </a:stretch>
        </p:blipFill>
        <p:spPr bwMode="auto">
          <a:xfrm>
            <a:off x="251520" y="44624"/>
            <a:ext cx="5544443" cy="680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467600"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2727325" y="177800"/>
            <a:ext cx="2682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b="1">
                <a:latin typeface="Comic Sans MS" pitchFamily="66" charset="0"/>
              </a:rPr>
              <a:t>Conseguenze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95288" y="1268413"/>
            <a:ext cx="288925" cy="287337"/>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485" name="Oval 5"/>
          <p:cNvSpPr>
            <a:spLocks noChangeArrowheads="1"/>
          </p:cNvSpPr>
          <p:nvPr/>
        </p:nvSpPr>
        <p:spPr bwMode="auto">
          <a:xfrm>
            <a:off x="361950" y="1798638"/>
            <a:ext cx="322263" cy="33496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nvGrpSpPr>
          <p:cNvPr id="2" name="Group 71"/>
          <p:cNvGrpSpPr>
            <a:grpSpLocks/>
          </p:cNvGrpSpPr>
          <p:nvPr/>
        </p:nvGrpSpPr>
        <p:grpSpPr bwMode="auto">
          <a:xfrm>
            <a:off x="395288" y="2289175"/>
            <a:ext cx="863600" cy="347663"/>
            <a:chOff x="249" y="1442"/>
            <a:chExt cx="544" cy="219"/>
          </a:xfrm>
        </p:grpSpPr>
        <p:sp>
          <p:nvSpPr>
            <p:cNvPr id="8262" name="Rectangle 7"/>
            <p:cNvSpPr>
              <a:spLocks noChangeArrowheads="1"/>
            </p:cNvSpPr>
            <p:nvPr/>
          </p:nvSpPr>
          <p:spPr bwMode="auto">
            <a:xfrm>
              <a:off x="249" y="1480"/>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63" name="Line 9"/>
            <p:cNvSpPr>
              <a:spLocks noChangeShapeType="1"/>
            </p:cNvSpPr>
            <p:nvPr/>
          </p:nvSpPr>
          <p:spPr bwMode="auto">
            <a:xfrm>
              <a:off x="431" y="1570"/>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64" name="Oval 8"/>
            <p:cNvSpPr>
              <a:spLocks noChangeArrowheads="1"/>
            </p:cNvSpPr>
            <p:nvPr/>
          </p:nvSpPr>
          <p:spPr bwMode="auto">
            <a:xfrm>
              <a:off x="583" y="1442"/>
              <a:ext cx="210" cy="219"/>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grpSp>
        <p:nvGrpSpPr>
          <p:cNvPr id="3" name="Group 72"/>
          <p:cNvGrpSpPr>
            <a:grpSpLocks/>
          </p:cNvGrpSpPr>
          <p:nvPr/>
        </p:nvGrpSpPr>
        <p:grpSpPr bwMode="auto">
          <a:xfrm>
            <a:off x="128588" y="2819400"/>
            <a:ext cx="1300162" cy="1185863"/>
            <a:chOff x="81" y="1776"/>
            <a:chExt cx="819" cy="747"/>
          </a:xfrm>
        </p:grpSpPr>
        <p:sp>
          <p:nvSpPr>
            <p:cNvPr id="8253" name="Rectangle 10"/>
            <p:cNvSpPr>
              <a:spLocks noChangeArrowheads="1"/>
            </p:cNvSpPr>
            <p:nvPr/>
          </p:nvSpPr>
          <p:spPr bwMode="auto">
            <a:xfrm>
              <a:off x="257" y="1814"/>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54" name="Line 11"/>
            <p:cNvSpPr>
              <a:spLocks noChangeShapeType="1"/>
            </p:cNvSpPr>
            <p:nvPr/>
          </p:nvSpPr>
          <p:spPr bwMode="auto">
            <a:xfrm>
              <a:off x="439" y="1904"/>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55" name="Oval 12"/>
            <p:cNvSpPr>
              <a:spLocks noChangeArrowheads="1"/>
            </p:cNvSpPr>
            <p:nvPr/>
          </p:nvSpPr>
          <p:spPr bwMode="auto">
            <a:xfrm>
              <a:off x="591" y="1776"/>
              <a:ext cx="210" cy="219"/>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56" name="Line 13"/>
            <p:cNvSpPr>
              <a:spLocks noChangeShapeType="1"/>
            </p:cNvSpPr>
            <p:nvPr/>
          </p:nvSpPr>
          <p:spPr bwMode="auto">
            <a:xfrm>
              <a:off x="521" y="1904"/>
              <a:ext cx="0" cy="3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57" name="Line 14"/>
            <p:cNvSpPr>
              <a:spLocks noChangeShapeType="1"/>
            </p:cNvSpPr>
            <p:nvPr/>
          </p:nvSpPr>
          <p:spPr bwMode="auto">
            <a:xfrm>
              <a:off x="188" y="2227"/>
              <a:ext cx="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58" name="Line 15"/>
            <p:cNvSpPr>
              <a:spLocks noChangeShapeType="1"/>
            </p:cNvSpPr>
            <p:nvPr/>
          </p:nvSpPr>
          <p:spPr bwMode="auto">
            <a:xfrm flipV="1">
              <a:off x="188" y="2227"/>
              <a:ext cx="0"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59" name="Line 16"/>
            <p:cNvSpPr>
              <a:spLocks noChangeShapeType="1"/>
            </p:cNvSpPr>
            <p:nvPr/>
          </p:nvSpPr>
          <p:spPr bwMode="auto">
            <a:xfrm flipV="1">
              <a:off x="825" y="2227"/>
              <a:ext cx="0"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60" name="Oval 17"/>
            <p:cNvSpPr>
              <a:spLocks noChangeArrowheads="1"/>
            </p:cNvSpPr>
            <p:nvPr/>
          </p:nvSpPr>
          <p:spPr bwMode="auto">
            <a:xfrm>
              <a:off x="81" y="2312"/>
              <a:ext cx="203" cy="211"/>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61" name="Rectangle 18"/>
            <p:cNvSpPr>
              <a:spLocks noChangeArrowheads="1"/>
            </p:cNvSpPr>
            <p:nvPr/>
          </p:nvSpPr>
          <p:spPr bwMode="auto">
            <a:xfrm>
              <a:off x="718" y="2321"/>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grpSp>
        <p:nvGrpSpPr>
          <p:cNvPr id="4" name="Group 74"/>
          <p:cNvGrpSpPr>
            <a:grpSpLocks/>
          </p:cNvGrpSpPr>
          <p:nvPr/>
        </p:nvGrpSpPr>
        <p:grpSpPr bwMode="auto">
          <a:xfrm>
            <a:off x="395288" y="5227638"/>
            <a:ext cx="863600" cy="649287"/>
            <a:chOff x="249" y="3293"/>
            <a:chExt cx="544" cy="409"/>
          </a:xfrm>
        </p:grpSpPr>
        <p:sp>
          <p:nvSpPr>
            <p:cNvPr id="8248" name="Rectangle 19"/>
            <p:cNvSpPr>
              <a:spLocks noChangeArrowheads="1"/>
            </p:cNvSpPr>
            <p:nvPr/>
          </p:nvSpPr>
          <p:spPr bwMode="auto">
            <a:xfrm>
              <a:off x="249" y="3521"/>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49" name="Line 20"/>
            <p:cNvSpPr>
              <a:spLocks noChangeShapeType="1"/>
            </p:cNvSpPr>
            <p:nvPr/>
          </p:nvSpPr>
          <p:spPr bwMode="auto">
            <a:xfrm>
              <a:off x="431" y="3611"/>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50" name="Line 22"/>
            <p:cNvSpPr>
              <a:spLocks noChangeShapeType="1"/>
            </p:cNvSpPr>
            <p:nvPr/>
          </p:nvSpPr>
          <p:spPr bwMode="auto">
            <a:xfrm flipV="1">
              <a:off x="340" y="3294"/>
              <a:ext cx="181" cy="2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51" name="Line 23"/>
            <p:cNvSpPr>
              <a:spLocks noChangeShapeType="1"/>
            </p:cNvSpPr>
            <p:nvPr/>
          </p:nvSpPr>
          <p:spPr bwMode="auto">
            <a:xfrm>
              <a:off x="521" y="3293"/>
              <a:ext cx="182"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52" name="Oval 21"/>
            <p:cNvSpPr>
              <a:spLocks noChangeArrowheads="1"/>
            </p:cNvSpPr>
            <p:nvPr/>
          </p:nvSpPr>
          <p:spPr bwMode="auto">
            <a:xfrm>
              <a:off x="583" y="3483"/>
              <a:ext cx="210" cy="219"/>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grpSp>
        <p:nvGrpSpPr>
          <p:cNvPr id="5" name="Group 73"/>
          <p:cNvGrpSpPr>
            <a:grpSpLocks/>
          </p:cNvGrpSpPr>
          <p:nvPr/>
        </p:nvGrpSpPr>
        <p:grpSpPr bwMode="auto">
          <a:xfrm>
            <a:off x="395288" y="4292600"/>
            <a:ext cx="863600" cy="649288"/>
            <a:chOff x="249" y="2704"/>
            <a:chExt cx="544" cy="409"/>
          </a:xfrm>
        </p:grpSpPr>
        <p:sp>
          <p:nvSpPr>
            <p:cNvPr id="8244" name="Rectangle 24"/>
            <p:cNvSpPr>
              <a:spLocks noChangeArrowheads="1"/>
            </p:cNvSpPr>
            <p:nvPr/>
          </p:nvSpPr>
          <p:spPr bwMode="auto">
            <a:xfrm>
              <a:off x="249" y="2932"/>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45" name="Line 26"/>
            <p:cNvSpPr>
              <a:spLocks noChangeShapeType="1"/>
            </p:cNvSpPr>
            <p:nvPr/>
          </p:nvSpPr>
          <p:spPr bwMode="auto">
            <a:xfrm flipV="1">
              <a:off x="340" y="2705"/>
              <a:ext cx="181" cy="2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6" name="Line 27"/>
            <p:cNvSpPr>
              <a:spLocks noChangeShapeType="1"/>
            </p:cNvSpPr>
            <p:nvPr/>
          </p:nvSpPr>
          <p:spPr bwMode="auto">
            <a:xfrm>
              <a:off x="521" y="2704"/>
              <a:ext cx="182"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47" name="Oval 28"/>
            <p:cNvSpPr>
              <a:spLocks noChangeArrowheads="1"/>
            </p:cNvSpPr>
            <p:nvPr/>
          </p:nvSpPr>
          <p:spPr bwMode="auto">
            <a:xfrm>
              <a:off x="583" y="2894"/>
              <a:ext cx="210" cy="219"/>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sp>
        <p:nvSpPr>
          <p:cNvPr id="20509" name="Rectangle 29"/>
          <p:cNvSpPr>
            <a:spLocks noChangeArrowheads="1"/>
          </p:cNvSpPr>
          <p:nvPr/>
        </p:nvSpPr>
        <p:spPr bwMode="auto">
          <a:xfrm rot="2886362">
            <a:off x="4571206" y="1269207"/>
            <a:ext cx="288925" cy="287338"/>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nvGrpSpPr>
          <p:cNvPr id="6" name="Group 75"/>
          <p:cNvGrpSpPr>
            <a:grpSpLocks/>
          </p:cNvGrpSpPr>
          <p:nvPr/>
        </p:nvGrpSpPr>
        <p:grpSpPr bwMode="auto">
          <a:xfrm>
            <a:off x="4310063" y="1789113"/>
            <a:ext cx="863600" cy="384175"/>
            <a:chOff x="2715" y="1127"/>
            <a:chExt cx="544" cy="242"/>
          </a:xfrm>
        </p:grpSpPr>
        <p:sp>
          <p:nvSpPr>
            <p:cNvPr id="8240" name="Rectangle 30"/>
            <p:cNvSpPr>
              <a:spLocks noChangeArrowheads="1"/>
            </p:cNvSpPr>
            <p:nvPr/>
          </p:nvSpPr>
          <p:spPr bwMode="auto">
            <a:xfrm>
              <a:off x="2715" y="1155"/>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41" name="Oval 32"/>
            <p:cNvSpPr>
              <a:spLocks noChangeArrowheads="1"/>
            </p:cNvSpPr>
            <p:nvPr/>
          </p:nvSpPr>
          <p:spPr bwMode="auto">
            <a:xfrm>
              <a:off x="3049" y="1133"/>
              <a:ext cx="210" cy="219"/>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42" name="Text Box 33"/>
            <p:cNvSpPr txBox="1">
              <a:spLocks noChangeArrowheads="1"/>
            </p:cNvSpPr>
            <p:nvPr/>
          </p:nvSpPr>
          <p:spPr bwMode="auto">
            <a:xfrm>
              <a:off x="2715" y="113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3</a:t>
              </a:r>
            </a:p>
          </p:txBody>
        </p:sp>
        <p:sp>
          <p:nvSpPr>
            <p:cNvPr id="8243" name="Text Box 34"/>
            <p:cNvSpPr txBox="1">
              <a:spLocks noChangeArrowheads="1"/>
            </p:cNvSpPr>
            <p:nvPr/>
          </p:nvSpPr>
          <p:spPr bwMode="auto">
            <a:xfrm>
              <a:off x="3053" y="112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2</a:t>
              </a:r>
            </a:p>
          </p:txBody>
        </p:sp>
      </p:grpSp>
      <p:grpSp>
        <p:nvGrpSpPr>
          <p:cNvPr id="7" name="Group 76"/>
          <p:cNvGrpSpPr>
            <a:grpSpLocks/>
          </p:cNvGrpSpPr>
          <p:nvPr/>
        </p:nvGrpSpPr>
        <p:grpSpPr bwMode="auto">
          <a:xfrm>
            <a:off x="4318000" y="2301875"/>
            <a:ext cx="863600" cy="347663"/>
            <a:chOff x="2720" y="1450"/>
            <a:chExt cx="544" cy="219"/>
          </a:xfrm>
        </p:grpSpPr>
        <p:sp>
          <p:nvSpPr>
            <p:cNvPr id="8238" name="Rectangle 35"/>
            <p:cNvSpPr>
              <a:spLocks noChangeArrowheads="1"/>
            </p:cNvSpPr>
            <p:nvPr/>
          </p:nvSpPr>
          <p:spPr bwMode="auto">
            <a:xfrm>
              <a:off x="2720" y="1472"/>
              <a:ext cx="182" cy="181"/>
            </a:xfrm>
            <a:prstGeom prst="rect">
              <a:avLst/>
            </a:prstGeom>
            <a:solidFill>
              <a:srgbClr val="8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39" name="Oval 37"/>
            <p:cNvSpPr>
              <a:spLocks noChangeArrowheads="1"/>
            </p:cNvSpPr>
            <p:nvPr/>
          </p:nvSpPr>
          <p:spPr bwMode="auto">
            <a:xfrm>
              <a:off x="3054" y="1450"/>
              <a:ext cx="210" cy="219"/>
            </a:xfrm>
            <a:prstGeom prst="ellipse">
              <a:avLst/>
            </a:prstGeom>
            <a:solidFill>
              <a:srgbClr val="80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grpSp>
        <p:nvGrpSpPr>
          <p:cNvPr id="8" name="Group 77"/>
          <p:cNvGrpSpPr>
            <a:grpSpLocks/>
          </p:cNvGrpSpPr>
          <p:nvPr/>
        </p:nvGrpSpPr>
        <p:grpSpPr bwMode="auto">
          <a:xfrm>
            <a:off x="4313238" y="2844800"/>
            <a:ext cx="1173162" cy="360363"/>
            <a:chOff x="2717" y="1792"/>
            <a:chExt cx="739" cy="227"/>
          </a:xfrm>
        </p:grpSpPr>
        <p:sp>
          <p:nvSpPr>
            <p:cNvPr id="8233" name="Rectangle 38"/>
            <p:cNvSpPr>
              <a:spLocks noChangeArrowheads="1"/>
            </p:cNvSpPr>
            <p:nvPr/>
          </p:nvSpPr>
          <p:spPr bwMode="auto">
            <a:xfrm>
              <a:off x="2720" y="1819"/>
              <a:ext cx="182" cy="181"/>
            </a:xfrm>
            <a:prstGeom prst="rect">
              <a:avLst/>
            </a:prstGeom>
            <a:solidFill>
              <a:srgbClr val="8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34" name="Rectangle 40"/>
            <p:cNvSpPr>
              <a:spLocks noChangeArrowheads="1"/>
            </p:cNvSpPr>
            <p:nvPr/>
          </p:nvSpPr>
          <p:spPr bwMode="auto">
            <a:xfrm>
              <a:off x="2717" y="1818"/>
              <a:ext cx="91"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35" name="Oval 41"/>
            <p:cNvSpPr>
              <a:spLocks noChangeArrowheads="1"/>
            </p:cNvSpPr>
            <p:nvPr/>
          </p:nvSpPr>
          <p:spPr bwMode="auto">
            <a:xfrm>
              <a:off x="3069" y="1792"/>
              <a:ext cx="210" cy="219"/>
            </a:xfrm>
            <a:prstGeom prst="ellipse">
              <a:avLst/>
            </a:prstGeom>
            <a:solidFill>
              <a:srgbClr val="80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36" name="Rectangle 42"/>
            <p:cNvSpPr>
              <a:spLocks noChangeArrowheads="1"/>
            </p:cNvSpPr>
            <p:nvPr/>
          </p:nvSpPr>
          <p:spPr bwMode="auto">
            <a:xfrm>
              <a:off x="3184" y="1792"/>
              <a:ext cx="272"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37" name="Oval 39"/>
            <p:cNvSpPr>
              <a:spLocks noChangeArrowheads="1"/>
            </p:cNvSpPr>
            <p:nvPr/>
          </p:nvSpPr>
          <p:spPr bwMode="auto">
            <a:xfrm>
              <a:off x="3069" y="1792"/>
              <a:ext cx="210" cy="219"/>
            </a:xfrm>
            <a:prstGeom prst="ellipse">
              <a:avLst/>
            </a:prstGeom>
            <a:solidFill>
              <a:schemeClr val="accent1">
                <a:alpha val="54117"/>
              </a:schemeClr>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grpSp>
        <p:nvGrpSpPr>
          <p:cNvPr id="9" name="Group 78"/>
          <p:cNvGrpSpPr>
            <a:grpSpLocks/>
          </p:cNvGrpSpPr>
          <p:nvPr/>
        </p:nvGrpSpPr>
        <p:grpSpPr bwMode="auto">
          <a:xfrm>
            <a:off x="4595813" y="3560763"/>
            <a:ext cx="322262" cy="334962"/>
            <a:chOff x="2895" y="2243"/>
            <a:chExt cx="203" cy="211"/>
          </a:xfrm>
        </p:grpSpPr>
        <p:sp>
          <p:nvSpPr>
            <p:cNvPr id="8231" name="Oval 44"/>
            <p:cNvSpPr>
              <a:spLocks noChangeArrowheads="1"/>
            </p:cNvSpPr>
            <p:nvPr/>
          </p:nvSpPr>
          <p:spPr bwMode="auto">
            <a:xfrm>
              <a:off x="2895" y="2243"/>
              <a:ext cx="203" cy="211"/>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32" name="Oval 46"/>
            <p:cNvSpPr>
              <a:spLocks noChangeArrowheads="1"/>
            </p:cNvSpPr>
            <p:nvPr/>
          </p:nvSpPr>
          <p:spPr bwMode="auto">
            <a:xfrm>
              <a:off x="2948" y="2296"/>
              <a:ext cx="90" cy="91"/>
            </a:xfrm>
            <a:prstGeom prst="ellipse">
              <a:avLst/>
            </a:prstGeom>
            <a:solidFill>
              <a:srgbClr val="80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grpSp>
        <p:nvGrpSpPr>
          <p:cNvPr id="10" name="Group 79"/>
          <p:cNvGrpSpPr>
            <a:grpSpLocks/>
          </p:cNvGrpSpPr>
          <p:nvPr/>
        </p:nvGrpSpPr>
        <p:grpSpPr bwMode="auto">
          <a:xfrm>
            <a:off x="4570413" y="4149725"/>
            <a:ext cx="431800" cy="431800"/>
            <a:chOff x="2879" y="2614"/>
            <a:chExt cx="272" cy="272"/>
          </a:xfrm>
        </p:grpSpPr>
        <p:sp>
          <p:nvSpPr>
            <p:cNvPr id="8229" name="Rectangle 47"/>
            <p:cNvSpPr>
              <a:spLocks noChangeArrowheads="1"/>
            </p:cNvSpPr>
            <p:nvPr/>
          </p:nvSpPr>
          <p:spPr bwMode="auto">
            <a:xfrm>
              <a:off x="2924" y="2659"/>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30" name="Line 48"/>
            <p:cNvSpPr>
              <a:spLocks noChangeShapeType="1"/>
            </p:cNvSpPr>
            <p:nvPr/>
          </p:nvSpPr>
          <p:spPr bwMode="auto">
            <a:xfrm flipV="1">
              <a:off x="2879" y="2614"/>
              <a:ext cx="272"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11" name="Group 80"/>
          <p:cNvGrpSpPr>
            <a:grpSpLocks/>
          </p:cNvGrpSpPr>
          <p:nvPr/>
        </p:nvGrpSpPr>
        <p:grpSpPr bwMode="auto">
          <a:xfrm>
            <a:off x="4727575" y="4994275"/>
            <a:ext cx="142875" cy="314325"/>
            <a:chOff x="2978" y="3146"/>
            <a:chExt cx="90" cy="198"/>
          </a:xfrm>
        </p:grpSpPr>
        <p:sp>
          <p:nvSpPr>
            <p:cNvPr id="8227" name="Line 51"/>
            <p:cNvSpPr>
              <a:spLocks noChangeShapeType="1"/>
            </p:cNvSpPr>
            <p:nvPr/>
          </p:nvSpPr>
          <p:spPr bwMode="auto">
            <a:xfrm flipV="1">
              <a:off x="3023" y="3146"/>
              <a:ext cx="0"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8" name="Oval 49"/>
            <p:cNvSpPr>
              <a:spLocks noChangeArrowheads="1"/>
            </p:cNvSpPr>
            <p:nvPr/>
          </p:nvSpPr>
          <p:spPr bwMode="auto">
            <a:xfrm>
              <a:off x="2978" y="3253"/>
              <a:ext cx="90" cy="91"/>
            </a:xfrm>
            <a:prstGeom prst="ellipse">
              <a:avLst/>
            </a:prstGeom>
            <a:solidFill>
              <a:srgbClr val="80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grpSp>
      <p:grpSp>
        <p:nvGrpSpPr>
          <p:cNvPr id="12" name="Group 81"/>
          <p:cNvGrpSpPr>
            <a:grpSpLocks/>
          </p:cNvGrpSpPr>
          <p:nvPr/>
        </p:nvGrpSpPr>
        <p:grpSpPr bwMode="auto">
          <a:xfrm>
            <a:off x="4356100" y="5818188"/>
            <a:ext cx="863600" cy="347662"/>
            <a:chOff x="2744" y="3665"/>
            <a:chExt cx="544" cy="219"/>
          </a:xfrm>
        </p:grpSpPr>
        <p:sp>
          <p:nvSpPr>
            <p:cNvPr id="8223" name="Rectangle 52"/>
            <p:cNvSpPr>
              <a:spLocks noChangeArrowheads="1"/>
            </p:cNvSpPr>
            <p:nvPr/>
          </p:nvSpPr>
          <p:spPr bwMode="auto">
            <a:xfrm>
              <a:off x="2744" y="3703"/>
              <a:ext cx="182" cy="181"/>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24" name="Line 53"/>
            <p:cNvSpPr>
              <a:spLocks noChangeShapeType="1"/>
            </p:cNvSpPr>
            <p:nvPr/>
          </p:nvSpPr>
          <p:spPr bwMode="auto">
            <a:xfrm>
              <a:off x="2918" y="3761"/>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225" name="Oval 54"/>
            <p:cNvSpPr>
              <a:spLocks noChangeArrowheads="1"/>
            </p:cNvSpPr>
            <p:nvPr/>
          </p:nvSpPr>
          <p:spPr bwMode="auto">
            <a:xfrm>
              <a:off x="3078" y="3665"/>
              <a:ext cx="210" cy="219"/>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26" name="Line 55"/>
            <p:cNvSpPr>
              <a:spLocks noChangeShapeType="1"/>
            </p:cNvSpPr>
            <p:nvPr/>
          </p:nvSpPr>
          <p:spPr bwMode="auto">
            <a:xfrm>
              <a:off x="2917" y="3814"/>
              <a:ext cx="1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20536" name="Text Box 56"/>
          <p:cNvSpPr txBox="1">
            <a:spLocks noChangeArrowheads="1"/>
          </p:cNvSpPr>
          <p:nvPr/>
        </p:nvSpPr>
        <p:spPr bwMode="auto">
          <a:xfrm>
            <a:off x="1384300" y="1216025"/>
            <a:ext cx="103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Maschio</a:t>
            </a:r>
          </a:p>
        </p:txBody>
      </p:sp>
      <p:sp>
        <p:nvSpPr>
          <p:cNvPr id="20537" name="Text Box 57"/>
          <p:cNvSpPr txBox="1">
            <a:spLocks noChangeArrowheads="1"/>
          </p:cNvSpPr>
          <p:nvPr/>
        </p:nvSpPr>
        <p:spPr bwMode="auto">
          <a:xfrm>
            <a:off x="1403350" y="16938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Femmina</a:t>
            </a:r>
          </a:p>
        </p:txBody>
      </p:sp>
      <p:sp>
        <p:nvSpPr>
          <p:cNvPr id="20538" name="Text Box 58"/>
          <p:cNvSpPr txBox="1">
            <a:spLocks noChangeArrowheads="1"/>
          </p:cNvSpPr>
          <p:nvPr/>
        </p:nvSpPr>
        <p:spPr bwMode="auto">
          <a:xfrm>
            <a:off x="1600200" y="2205038"/>
            <a:ext cx="98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Incrocio</a:t>
            </a:r>
          </a:p>
        </p:txBody>
      </p:sp>
      <p:sp>
        <p:nvSpPr>
          <p:cNvPr id="20539" name="Text Box 59"/>
          <p:cNvSpPr txBox="1">
            <a:spLocks noChangeArrowheads="1"/>
          </p:cNvSpPr>
          <p:nvPr/>
        </p:nvSpPr>
        <p:spPr bwMode="auto">
          <a:xfrm>
            <a:off x="1619250" y="2852738"/>
            <a:ext cx="16319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Genitori con </a:t>
            </a:r>
          </a:p>
          <a:p>
            <a:pPr eaLnBrk="1" hangingPunct="1">
              <a:spcBef>
                <a:spcPct val="0"/>
              </a:spcBef>
              <a:buFontTx/>
              <a:buNone/>
            </a:pPr>
            <a:r>
              <a:rPr lang="it-IT" altLang="it-IT" sz="1800"/>
              <a:t>1 bambino ed </a:t>
            </a:r>
          </a:p>
          <a:p>
            <a:pPr eaLnBrk="1" hangingPunct="1">
              <a:spcBef>
                <a:spcPct val="0"/>
              </a:spcBef>
              <a:buFontTx/>
              <a:buNone/>
            </a:pPr>
            <a:r>
              <a:rPr lang="it-IT" altLang="it-IT" sz="1800"/>
              <a:t>1 bambina</a:t>
            </a:r>
          </a:p>
        </p:txBody>
      </p:sp>
      <p:sp>
        <p:nvSpPr>
          <p:cNvPr id="20540" name="Text Box 60"/>
          <p:cNvSpPr txBox="1">
            <a:spLocks noChangeArrowheads="1"/>
          </p:cNvSpPr>
          <p:nvPr/>
        </p:nvSpPr>
        <p:spPr bwMode="auto">
          <a:xfrm>
            <a:off x="1692275" y="4581525"/>
            <a:ext cx="173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Gemelli dizigoti</a:t>
            </a:r>
          </a:p>
        </p:txBody>
      </p:sp>
      <p:sp>
        <p:nvSpPr>
          <p:cNvPr id="20541" name="Text Box 61"/>
          <p:cNvSpPr txBox="1">
            <a:spLocks noChangeArrowheads="1"/>
          </p:cNvSpPr>
          <p:nvPr/>
        </p:nvSpPr>
        <p:spPr bwMode="auto">
          <a:xfrm>
            <a:off x="1679575" y="5516563"/>
            <a:ext cx="212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Gemelli monozigoti</a:t>
            </a:r>
          </a:p>
        </p:txBody>
      </p:sp>
      <p:sp>
        <p:nvSpPr>
          <p:cNvPr id="20542" name="Text Box 62"/>
          <p:cNvSpPr txBox="1">
            <a:spLocks noChangeArrowheads="1"/>
          </p:cNvSpPr>
          <p:nvPr/>
        </p:nvSpPr>
        <p:spPr bwMode="auto">
          <a:xfrm>
            <a:off x="5435600" y="1196975"/>
            <a:ext cx="253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Sesso non determinato</a:t>
            </a:r>
          </a:p>
        </p:txBody>
      </p:sp>
      <p:sp>
        <p:nvSpPr>
          <p:cNvPr id="20543" name="Text Box 63"/>
          <p:cNvSpPr txBox="1">
            <a:spLocks noChangeArrowheads="1"/>
          </p:cNvSpPr>
          <p:nvPr/>
        </p:nvSpPr>
        <p:spPr bwMode="auto">
          <a:xfrm>
            <a:off x="5502275" y="1700213"/>
            <a:ext cx="267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Numero di figli del sesso</a:t>
            </a:r>
          </a:p>
        </p:txBody>
      </p:sp>
      <p:sp>
        <p:nvSpPr>
          <p:cNvPr id="20544" name="Text Box 64"/>
          <p:cNvSpPr txBox="1">
            <a:spLocks noChangeArrowheads="1"/>
          </p:cNvSpPr>
          <p:nvPr/>
        </p:nvSpPr>
        <p:spPr bwMode="auto">
          <a:xfrm>
            <a:off x="5502275" y="2276475"/>
            <a:ext cx="164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Individui affetti</a:t>
            </a:r>
          </a:p>
        </p:txBody>
      </p:sp>
      <p:sp>
        <p:nvSpPr>
          <p:cNvPr id="20545" name="Text Box 65"/>
          <p:cNvSpPr txBox="1">
            <a:spLocks noChangeArrowheads="1"/>
          </p:cNvSpPr>
          <p:nvPr/>
        </p:nvSpPr>
        <p:spPr bwMode="auto">
          <a:xfrm>
            <a:off x="5580063" y="2716213"/>
            <a:ext cx="2609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Eterozigoti per un gene </a:t>
            </a:r>
          </a:p>
          <a:p>
            <a:pPr eaLnBrk="1" hangingPunct="1">
              <a:spcBef>
                <a:spcPct val="0"/>
              </a:spcBef>
              <a:buFontTx/>
              <a:buNone/>
            </a:pPr>
            <a:r>
              <a:rPr lang="it-IT" altLang="it-IT" sz="1800"/>
              <a:t>autosomico recessivo</a:t>
            </a:r>
          </a:p>
        </p:txBody>
      </p:sp>
      <p:sp>
        <p:nvSpPr>
          <p:cNvPr id="20546" name="Text Box 66"/>
          <p:cNvSpPr txBox="1">
            <a:spLocks noChangeArrowheads="1"/>
          </p:cNvSpPr>
          <p:nvPr/>
        </p:nvSpPr>
        <p:spPr bwMode="auto">
          <a:xfrm>
            <a:off x="5580063" y="3357563"/>
            <a:ext cx="3321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Portatrice di un gene recessivo</a:t>
            </a:r>
          </a:p>
          <a:p>
            <a:pPr eaLnBrk="1" hangingPunct="1">
              <a:spcBef>
                <a:spcPct val="0"/>
              </a:spcBef>
              <a:buFontTx/>
              <a:buNone/>
            </a:pPr>
            <a:r>
              <a:rPr lang="it-IT" altLang="it-IT" sz="1800"/>
              <a:t>Legato al sesso</a:t>
            </a:r>
          </a:p>
        </p:txBody>
      </p:sp>
      <p:sp>
        <p:nvSpPr>
          <p:cNvPr id="20547" name="Text Box 67"/>
          <p:cNvSpPr txBox="1">
            <a:spLocks noChangeArrowheads="1"/>
          </p:cNvSpPr>
          <p:nvPr/>
        </p:nvSpPr>
        <p:spPr bwMode="auto">
          <a:xfrm>
            <a:off x="5675313" y="4141788"/>
            <a:ext cx="76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Morte</a:t>
            </a:r>
          </a:p>
        </p:txBody>
      </p:sp>
      <p:sp>
        <p:nvSpPr>
          <p:cNvPr id="20548" name="Text Box 68"/>
          <p:cNvSpPr txBox="1">
            <a:spLocks noChangeArrowheads="1"/>
          </p:cNvSpPr>
          <p:nvPr/>
        </p:nvSpPr>
        <p:spPr bwMode="auto">
          <a:xfrm>
            <a:off x="5668963" y="4803775"/>
            <a:ext cx="2647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Aborto o nato morto</a:t>
            </a:r>
          </a:p>
          <a:p>
            <a:pPr eaLnBrk="1" hangingPunct="1">
              <a:spcBef>
                <a:spcPct val="0"/>
              </a:spcBef>
              <a:buFontTx/>
              <a:buNone/>
            </a:pPr>
            <a:r>
              <a:rPr lang="it-IT" altLang="it-IT" sz="1800"/>
              <a:t>(sesso non determinato)</a:t>
            </a:r>
          </a:p>
        </p:txBody>
      </p:sp>
      <p:sp>
        <p:nvSpPr>
          <p:cNvPr id="20549" name="Text Box 69"/>
          <p:cNvSpPr txBox="1">
            <a:spLocks noChangeArrowheads="1"/>
          </p:cNvSpPr>
          <p:nvPr/>
        </p:nvSpPr>
        <p:spPr bwMode="auto">
          <a:xfrm>
            <a:off x="5735638" y="5799138"/>
            <a:ext cx="272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a:t>Incrocio tra consanguinei</a:t>
            </a:r>
          </a:p>
        </p:txBody>
      </p:sp>
      <p:sp>
        <p:nvSpPr>
          <p:cNvPr id="8222" name="Text Box 70"/>
          <p:cNvSpPr txBox="1">
            <a:spLocks noChangeArrowheads="1"/>
          </p:cNvSpPr>
          <p:nvPr/>
        </p:nvSpPr>
        <p:spPr bwMode="auto">
          <a:xfrm>
            <a:off x="611188" y="63500"/>
            <a:ext cx="8148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b="1"/>
              <a:t>Simboli usati nell’analisi degli alberi genealogici umani</a:t>
            </a:r>
          </a:p>
        </p:txBody>
      </p:sp>
    </p:spTree>
    <p:extLst>
      <p:ext uri="{BB962C8B-B14F-4D97-AF65-F5344CB8AC3E}">
        <p14:creationId xmlns:p14="http://schemas.microsoft.com/office/powerpoint/2010/main" val="1254093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36"/>
                                        </p:tgtEl>
                                        <p:attrNameLst>
                                          <p:attrName>style.visibility</p:attrName>
                                        </p:attrNameLst>
                                      </p:cBhvr>
                                      <p:to>
                                        <p:strVal val="visible"/>
                                      </p:to>
                                    </p:set>
                                    <p:animEffect transition="in" filter="dissolve">
                                      <p:cBhvr>
                                        <p:cTn id="7" dur="500"/>
                                        <p:tgtEl>
                                          <p:spTgt spid="205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dissolve">
                                      <p:cBhvr>
                                        <p:cTn id="12" dur="500"/>
                                        <p:tgtEl>
                                          <p:spTgt spid="204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537"/>
                                        </p:tgtEl>
                                        <p:attrNameLst>
                                          <p:attrName>style.visibility</p:attrName>
                                        </p:attrNameLst>
                                      </p:cBhvr>
                                      <p:to>
                                        <p:strVal val="visible"/>
                                      </p:to>
                                    </p:set>
                                    <p:animEffect transition="in" filter="dissolve">
                                      <p:cBhvr>
                                        <p:cTn id="17" dur="500"/>
                                        <p:tgtEl>
                                          <p:spTgt spid="205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538"/>
                                        </p:tgtEl>
                                        <p:attrNameLst>
                                          <p:attrName>style.visibility</p:attrName>
                                        </p:attrNameLst>
                                      </p:cBhvr>
                                      <p:to>
                                        <p:strVal val="visible"/>
                                      </p:to>
                                    </p:set>
                                    <p:animEffect transition="in" filter="dissolve">
                                      <p:cBhvr>
                                        <p:cTn id="27" dur="500"/>
                                        <p:tgtEl>
                                          <p:spTgt spid="2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0539"/>
                                        </p:tgtEl>
                                        <p:attrNameLst>
                                          <p:attrName>style.visibility</p:attrName>
                                        </p:attrNameLst>
                                      </p:cBhvr>
                                      <p:to>
                                        <p:strVal val="visible"/>
                                      </p:to>
                                    </p:set>
                                    <p:animEffect transition="in" filter="dissolve">
                                      <p:cBhvr>
                                        <p:cTn id="37" dur="500"/>
                                        <p:tgtEl>
                                          <p:spTgt spid="2053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0540"/>
                                        </p:tgtEl>
                                        <p:attrNameLst>
                                          <p:attrName>style.visibility</p:attrName>
                                        </p:attrNameLst>
                                      </p:cBhvr>
                                      <p:to>
                                        <p:strVal val="visible"/>
                                      </p:to>
                                    </p:set>
                                    <p:animEffect transition="in" filter="dissolve">
                                      <p:cBhvr>
                                        <p:cTn id="47" dur="500"/>
                                        <p:tgtEl>
                                          <p:spTgt spid="205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dissolve">
                                      <p:cBhvr>
                                        <p:cTn id="52" dur="500"/>
                                        <p:tgtEl>
                                          <p:spTgt spid="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0541"/>
                                        </p:tgtEl>
                                        <p:attrNameLst>
                                          <p:attrName>style.visibility</p:attrName>
                                        </p:attrNameLst>
                                      </p:cBhvr>
                                      <p:to>
                                        <p:strVal val="visible"/>
                                      </p:to>
                                    </p:set>
                                    <p:animEffect transition="in" filter="dissolve">
                                      <p:cBhvr>
                                        <p:cTn id="57" dur="500"/>
                                        <p:tgtEl>
                                          <p:spTgt spid="2054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0509"/>
                                        </p:tgtEl>
                                        <p:attrNameLst>
                                          <p:attrName>style.visibility</p:attrName>
                                        </p:attrNameLst>
                                      </p:cBhvr>
                                      <p:to>
                                        <p:strVal val="visible"/>
                                      </p:to>
                                    </p:set>
                                    <p:animEffect transition="in" filter="dissolve">
                                      <p:cBhvr>
                                        <p:cTn id="62" dur="500"/>
                                        <p:tgtEl>
                                          <p:spTgt spid="2050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0542"/>
                                        </p:tgtEl>
                                        <p:attrNameLst>
                                          <p:attrName>style.visibility</p:attrName>
                                        </p:attrNameLst>
                                      </p:cBhvr>
                                      <p:to>
                                        <p:strVal val="visible"/>
                                      </p:to>
                                    </p:set>
                                    <p:animEffect transition="in" filter="dissolve">
                                      <p:cBhvr>
                                        <p:cTn id="67" dur="500"/>
                                        <p:tgtEl>
                                          <p:spTgt spid="2054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dissolve">
                                      <p:cBhvr>
                                        <p:cTn id="72" dur="500"/>
                                        <p:tgtEl>
                                          <p:spTgt spid="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0543"/>
                                        </p:tgtEl>
                                        <p:attrNameLst>
                                          <p:attrName>style.visibility</p:attrName>
                                        </p:attrNameLst>
                                      </p:cBhvr>
                                      <p:to>
                                        <p:strVal val="visible"/>
                                      </p:to>
                                    </p:set>
                                    <p:animEffect transition="in" filter="dissolve">
                                      <p:cBhvr>
                                        <p:cTn id="77" dur="500"/>
                                        <p:tgtEl>
                                          <p:spTgt spid="2054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dissolve">
                                      <p:cBhvr>
                                        <p:cTn id="82" dur="500"/>
                                        <p:tgtEl>
                                          <p:spTgt spid="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0544"/>
                                        </p:tgtEl>
                                        <p:attrNameLst>
                                          <p:attrName>style.visibility</p:attrName>
                                        </p:attrNameLst>
                                      </p:cBhvr>
                                      <p:to>
                                        <p:strVal val="visible"/>
                                      </p:to>
                                    </p:set>
                                    <p:animEffect transition="in" filter="dissolve">
                                      <p:cBhvr>
                                        <p:cTn id="87" dur="500"/>
                                        <p:tgtEl>
                                          <p:spTgt spid="2054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dissolve">
                                      <p:cBhvr>
                                        <p:cTn id="92" dur="500"/>
                                        <p:tgtEl>
                                          <p:spTgt spid="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20545"/>
                                        </p:tgtEl>
                                        <p:attrNameLst>
                                          <p:attrName>style.visibility</p:attrName>
                                        </p:attrNameLst>
                                      </p:cBhvr>
                                      <p:to>
                                        <p:strVal val="visible"/>
                                      </p:to>
                                    </p:set>
                                    <p:animEffect transition="in" filter="dissolve">
                                      <p:cBhvr>
                                        <p:cTn id="97" dur="500"/>
                                        <p:tgtEl>
                                          <p:spTgt spid="2054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dissolve">
                                      <p:cBhvr>
                                        <p:cTn id="102" dur="500"/>
                                        <p:tgtEl>
                                          <p:spTgt spid="9"/>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20546"/>
                                        </p:tgtEl>
                                        <p:attrNameLst>
                                          <p:attrName>style.visibility</p:attrName>
                                        </p:attrNameLst>
                                      </p:cBhvr>
                                      <p:to>
                                        <p:strVal val="visible"/>
                                      </p:to>
                                    </p:set>
                                    <p:animEffect transition="in" filter="dissolve">
                                      <p:cBhvr>
                                        <p:cTn id="107" dur="500"/>
                                        <p:tgtEl>
                                          <p:spTgt spid="20546"/>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nodeType="click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dissolve">
                                      <p:cBhvr>
                                        <p:cTn id="112" dur="500"/>
                                        <p:tgtEl>
                                          <p:spTgt spid="1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9" presetClass="entr" presetSubtype="0" fill="hold" grpId="0" nodeType="clickEffect">
                                  <p:stCondLst>
                                    <p:cond delay="0"/>
                                  </p:stCondLst>
                                  <p:childTnLst>
                                    <p:set>
                                      <p:cBhvr>
                                        <p:cTn id="116" dur="1" fill="hold">
                                          <p:stCondLst>
                                            <p:cond delay="0"/>
                                          </p:stCondLst>
                                        </p:cTn>
                                        <p:tgtEl>
                                          <p:spTgt spid="20547"/>
                                        </p:tgtEl>
                                        <p:attrNameLst>
                                          <p:attrName>style.visibility</p:attrName>
                                        </p:attrNameLst>
                                      </p:cBhvr>
                                      <p:to>
                                        <p:strVal val="visible"/>
                                      </p:to>
                                    </p:set>
                                    <p:animEffect transition="in" filter="dissolve">
                                      <p:cBhvr>
                                        <p:cTn id="117" dur="500"/>
                                        <p:tgtEl>
                                          <p:spTgt spid="20547"/>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9" presetClass="entr" presetSubtype="0" fill="hold" nodeType="click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dissolve">
                                      <p:cBhvr>
                                        <p:cTn id="122" dur="500"/>
                                        <p:tgtEl>
                                          <p:spTgt spid="1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9" presetClass="entr" presetSubtype="0" fill="hold" grpId="0" nodeType="clickEffect">
                                  <p:stCondLst>
                                    <p:cond delay="0"/>
                                  </p:stCondLst>
                                  <p:childTnLst>
                                    <p:set>
                                      <p:cBhvr>
                                        <p:cTn id="126" dur="1" fill="hold">
                                          <p:stCondLst>
                                            <p:cond delay="0"/>
                                          </p:stCondLst>
                                        </p:cTn>
                                        <p:tgtEl>
                                          <p:spTgt spid="20548"/>
                                        </p:tgtEl>
                                        <p:attrNameLst>
                                          <p:attrName>style.visibility</p:attrName>
                                        </p:attrNameLst>
                                      </p:cBhvr>
                                      <p:to>
                                        <p:strVal val="visible"/>
                                      </p:to>
                                    </p:set>
                                    <p:animEffect transition="in" filter="dissolve">
                                      <p:cBhvr>
                                        <p:cTn id="127" dur="500"/>
                                        <p:tgtEl>
                                          <p:spTgt spid="20548"/>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9" presetClass="entr" presetSubtype="0" fill="hold" nodeType="clickEffect">
                                  <p:stCondLst>
                                    <p:cond delay="0"/>
                                  </p:stCondLst>
                                  <p:childTnLst>
                                    <p:set>
                                      <p:cBhvr>
                                        <p:cTn id="131" dur="1" fill="hold">
                                          <p:stCondLst>
                                            <p:cond delay="0"/>
                                          </p:stCondLst>
                                        </p:cTn>
                                        <p:tgtEl>
                                          <p:spTgt spid="12"/>
                                        </p:tgtEl>
                                        <p:attrNameLst>
                                          <p:attrName>style.visibility</p:attrName>
                                        </p:attrNameLst>
                                      </p:cBhvr>
                                      <p:to>
                                        <p:strVal val="visible"/>
                                      </p:to>
                                    </p:set>
                                    <p:animEffect transition="in" filter="dissolve">
                                      <p:cBhvr>
                                        <p:cTn id="132" dur="500"/>
                                        <p:tgtEl>
                                          <p:spTgt spid="12"/>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9" presetClass="entr" presetSubtype="0" fill="hold" grpId="0" nodeType="clickEffect">
                                  <p:stCondLst>
                                    <p:cond delay="0"/>
                                  </p:stCondLst>
                                  <p:childTnLst>
                                    <p:set>
                                      <p:cBhvr>
                                        <p:cTn id="136" dur="1" fill="hold">
                                          <p:stCondLst>
                                            <p:cond delay="0"/>
                                          </p:stCondLst>
                                        </p:cTn>
                                        <p:tgtEl>
                                          <p:spTgt spid="20549"/>
                                        </p:tgtEl>
                                        <p:attrNameLst>
                                          <p:attrName>style.visibility</p:attrName>
                                        </p:attrNameLst>
                                      </p:cBhvr>
                                      <p:to>
                                        <p:strVal val="visible"/>
                                      </p:to>
                                    </p:set>
                                    <p:animEffect transition="in" filter="dissolve">
                                      <p:cBhvr>
                                        <p:cTn id="137" dur="500"/>
                                        <p:tgtEl>
                                          <p:spTgt spid="20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509" grpId="0" animBg="1"/>
      <p:bldP spid="20536" grpId="0"/>
      <p:bldP spid="20537" grpId="0"/>
      <p:bldP spid="20538" grpId="0"/>
      <p:bldP spid="20539" grpId="0"/>
      <p:bldP spid="20540" grpId="0"/>
      <p:bldP spid="20541" grpId="0"/>
      <p:bldP spid="20542" grpId="0"/>
      <p:bldP spid="20543" grpId="0"/>
      <p:bldP spid="20544" grpId="0"/>
      <p:bldP spid="20545" grpId="0"/>
      <p:bldP spid="20546" grpId="0"/>
      <p:bldP spid="20547" grpId="0"/>
      <p:bldP spid="20548" grpId="0"/>
      <p:bldP spid="2054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3"/>
          <p:cNvSpPr>
            <a:spLocks noChangeShapeType="1"/>
          </p:cNvSpPr>
          <p:nvPr/>
        </p:nvSpPr>
        <p:spPr bwMode="auto">
          <a:xfrm flipH="1">
            <a:off x="4643438" y="5229225"/>
            <a:ext cx="504825" cy="7921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5" name="Line 4"/>
          <p:cNvSpPr>
            <a:spLocks noChangeShapeType="1"/>
          </p:cNvSpPr>
          <p:nvPr/>
        </p:nvSpPr>
        <p:spPr bwMode="auto">
          <a:xfrm flipH="1">
            <a:off x="4787900" y="5157788"/>
            <a:ext cx="360363" cy="7921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6" name="Text Box 5"/>
          <p:cNvSpPr txBox="1">
            <a:spLocks noChangeArrowheads="1"/>
          </p:cNvSpPr>
          <p:nvPr/>
        </p:nvSpPr>
        <p:spPr bwMode="auto">
          <a:xfrm>
            <a:off x="468313" y="5859463"/>
            <a:ext cx="7991475" cy="95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defTabSz="358775" eaLnBrk="0" hangingPunct="0">
              <a:spcBef>
                <a:spcPct val="20000"/>
              </a:spcBef>
              <a:buChar char="•"/>
              <a:defRPr sz="3200">
                <a:solidFill>
                  <a:schemeClr val="tx1"/>
                </a:solidFill>
                <a:latin typeface="Times New Roman" pitchFamily="18" charset="0"/>
              </a:defRPr>
            </a:lvl1pPr>
            <a:lvl2pPr marL="742950" indent="-285750" defTabSz="358775" eaLnBrk="0" hangingPunct="0">
              <a:spcBef>
                <a:spcPct val="20000"/>
              </a:spcBef>
              <a:buChar char="–"/>
              <a:defRPr sz="2800">
                <a:solidFill>
                  <a:schemeClr val="tx1"/>
                </a:solidFill>
                <a:latin typeface="Times New Roman" pitchFamily="18" charset="0"/>
              </a:defRPr>
            </a:lvl2pPr>
            <a:lvl3pPr marL="1143000" indent="-228600" defTabSz="358775" eaLnBrk="0" hangingPunct="0">
              <a:spcBef>
                <a:spcPct val="20000"/>
              </a:spcBef>
              <a:buChar char="•"/>
              <a:defRPr sz="2400">
                <a:solidFill>
                  <a:schemeClr val="tx1"/>
                </a:solidFill>
                <a:latin typeface="Times New Roman" pitchFamily="18" charset="0"/>
              </a:defRPr>
            </a:lvl3pPr>
            <a:lvl4pPr marL="1600200" indent="-228600" defTabSz="358775" eaLnBrk="0" hangingPunct="0">
              <a:spcBef>
                <a:spcPct val="20000"/>
              </a:spcBef>
              <a:buChar char="–"/>
              <a:defRPr sz="2000">
                <a:solidFill>
                  <a:schemeClr val="tx1"/>
                </a:solidFill>
                <a:latin typeface="Times New Roman" pitchFamily="18" charset="0"/>
              </a:defRPr>
            </a:lvl4pPr>
            <a:lvl5pPr marL="2057400" indent="-228600" defTabSz="358775" eaLnBrk="0" hangingPunct="0">
              <a:spcBef>
                <a:spcPct val="20000"/>
              </a:spcBef>
              <a:buChar char="»"/>
              <a:defRPr sz="2000">
                <a:solidFill>
                  <a:schemeClr val="tx1"/>
                </a:solidFill>
                <a:latin typeface="Times New Roman" pitchFamily="18" charset="0"/>
              </a:defRPr>
            </a:lvl5pPr>
            <a:lvl6pPr marL="2514600" indent="-228600" defTabSz="3587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3587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3587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358775"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1600" b="1">
                <a:latin typeface="Arial" pitchFamily="34" charset="0"/>
                <a:cs typeface="Arial" pitchFamily="34" charset="0"/>
              </a:rPr>
              <a:t>Ogni individuo è identificato in modo non ambiguo da:</a:t>
            </a:r>
          </a:p>
          <a:p>
            <a:pPr eaLnBrk="1" hangingPunct="1">
              <a:spcBef>
                <a:spcPct val="50000"/>
              </a:spcBef>
              <a:buFontTx/>
              <a:buNone/>
            </a:pPr>
            <a:r>
              <a:rPr lang="it-IT" altLang="it-IT" sz="1600" b="1">
                <a:latin typeface="Arial" pitchFamily="34" charset="0"/>
                <a:cs typeface="Arial" pitchFamily="34" charset="0"/>
              </a:rPr>
              <a:t>un numero romano (I, II, III… ) che identifica la generazione e da  un numero  arabo (1, 2, 3, 4….) che identifica l’individuo</a:t>
            </a:r>
          </a:p>
        </p:txBody>
      </p:sp>
      <p:sp>
        <p:nvSpPr>
          <p:cNvPr id="74757" name="Text Box 2"/>
          <p:cNvSpPr txBox="1">
            <a:spLocks noChangeArrowheads="1"/>
          </p:cNvSpPr>
          <p:nvPr/>
        </p:nvSpPr>
        <p:spPr bwMode="auto">
          <a:xfrm>
            <a:off x="2987675" y="177800"/>
            <a:ext cx="16398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800">
                <a:latin typeface="Comic Sans MS" pitchFamily="66" charset="0"/>
              </a:rPr>
              <a:t>Pedigree</a:t>
            </a:r>
          </a:p>
        </p:txBody>
      </p:sp>
      <p:sp>
        <p:nvSpPr>
          <p:cNvPr id="74758" name="Text Box 3"/>
          <p:cNvSpPr txBox="1">
            <a:spLocks noChangeArrowheads="1"/>
          </p:cNvSpPr>
          <p:nvPr/>
        </p:nvSpPr>
        <p:spPr bwMode="auto">
          <a:xfrm>
            <a:off x="276225" y="952500"/>
            <a:ext cx="84836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Times New Roman" pitchFamily="18" charset="0"/>
              </a:defRPr>
            </a:lvl1pPr>
            <a:lvl2pPr marL="520700" indent="-285750" eaLnBrk="0" hangingPunct="0">
              <a:spcBef>
                <a:spcPct val="20000"/>
              </a:spcBef>
              <a:buChar char="–"/>
              <a:defRPr sz="2800">
                <a:solidFill>
                  <a:schemeClr val="tx1"/>
                </a:solidFill>
                <a:latin typeface="Times New Roman" pitchFamily="18" charset="0"/>
              </a:defRPr>
            </a:lvl2pPr>
            <a:lvl3pPr marL="10287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 typeface="Wingdings" pitchFamily="2" charset="2"/>
              <a:buChar char="v"/>
            </a:pPr>
            <a:endParaRPr lang="it-IT" altLang="it-IT" sz="2800">
              <a:latin typeface="Comic Sans MS" pitchFamily="66" charset="0"/>
            </a:endParaRPr>
          </a:p>
        </p:txBody>
      </p:sp>
      <p:pic>
        <p:nvPicPr>
          <p:cNvPr id="74759" name="Picture 4" descr="bro35125_0210L"/>
          <p:cNvPicPr>
            <a:picLocks noChangeAspect="1" noChangeArrowheads="1"/>
          </p:cNvPicPr>
          <p:nvPr/>
        </p:nvPicPr>
        <p:blipFill>
          <a:blip r:embed="rId2">
            <a:extLst>
              <a:ext uri="{28A0092B-C50C-407E-A947-70E740481C1C}">
                <a14:useLocalDpi xmlns:a14="http://schemas.microsoft.com/office/drawing/2010/main" val="0"/>
              </a:ext>
            </a:extLst>
          </a:blip>
          <a:srcRect r="43027" b="82591"/>
          <a:stretch>
            <a:fillRect/>
          </a:stretch>
        </p:blipFill>
        <p:spPr bwMode="auto">
          <a:xfrm>
            <a:off x="1752600" y="1447800"/>
            <a:ext cx="5867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0" name="Group 11"/>
          <p:cNvGrpSpPr>
            <a:grpSpLocks/>
          </p:cNvGrpSpPr>
          <p:nvPr/>
        </p:nvGrpSpPr>
        <p:grpSpPr bwMode="auto">
          <a:xfrm>
            <a:off x="2306638" y="1370013"/>
            <a:ext cx="3719512" cy="530225"/>
            <a:chOff x="1453" y="863"/>
            <a:chExt cx="2343" cy="334"/>
          </a:xfrm>
        </p:grpSpPr>
        <p:sp>
          <p:nvSpPr>
            <p:cNvPr id="74765" name="Text Box 5"/>
            <p:cNvSpPr txBox="1">
              <a:spLocks noChangeArrowheads="1"/>
            </p:cNvSpPr>
            <p:nvPr/>
          </p:nvSpPr>
          <p:spPr bwMode="auto">
            <a:xfrm>
              <a:off x="3072" y="863"/>
              <a:ext cx="72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000">
                  <a:latin typeface="Comic Sans MS" pitchFamily="66" charset="0"/>
                </a:rPr>
                <a:t>female</a:t>
              </a:r>
            </a:p>
          </p:txBody>
        </p:sp>
        <p:sp>
          <p:nvSpPr>
            <p:cNvPr id="74766" name="Text Box 6"/>
            <p:cNvSpPr txBox="1">
              <a:spLocks noChangeArrowheads="1"/>
            </p:cNvSpPr>
            <p:nvPr/>
          </p:nvSpPr>
          <p:spPr bwMode="auto">
            <a:xfrm>
              <a:off x="1453" y="871"/>
              <a:ext cx="52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000">
                  <a:latin typeface="Comic Sans MS" pitchFamily="66" charset="0"/>
                </a:rPr>
                <a:t>male</a:t>
              </a:r>
            </a:p>
          </p:txBody>
        </p:sp>
      </p:grpSp>
      <p:grpSp>
        <p:nvGrpSpPr>
          <p:cNvPr id="74761" name="Group 7"/>
          <p:cNvGrpSpPr>
            <a:grpSpLocks/>
          </p:cNvGrpSpPr>
          <p:nvPr/>
        </p:nvGrpSpPr>
        <p:grpSpPr bwMode="auto">
          <a:xfrm>
            <a:off x="2543175" y="3670300"/>
            <a:ext cx="3113088" cy="2181225"/>
            <a:chOff x="1602" y="2312"/>
            <a:chExt cx="1961" cy="1374"/>
          </a:xfrm>
        </p:grpSpPr>
        <p:sp>
          <p:nvSpPr>
            <p:cNvPr id="74762" name="Text Box 8"/>
            <p:cNvSpPr txBox="1">
              <a:spLocks noChangeArrowheads="1"/>
            </p:cNvSpPr>
            <p:nvPr/>
          </p:nvSpPr>
          <p:spPr bwMode="auto">
            <a:xfrm>
              <a:off x="1602" y="3360"/>
              <a:ext cx="196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it-IT" sz="2000">
                  <a:latin typeface="Comic Sans MS" pitchFamily="66" charset="0"/>
                </a:rPr>
                <a:t>affected individuals </a:t>
              </a:r>
            </a:p>
          </p:txBody>
        </p:sp>
        <p:sp>
          <p:nvSpPr>
            <p:cNvPr id="74763" name="Line 9"/>
            <p:cNvSpPr>
              <a:spLocks noChangeShapeType="1"/>
            </p:cNvSpPr>
            <p:nvPr/>
          </p:nvSpPr>
          <p:spPr bwMode="auto">
            <a:xfrm flipV="1">
              <a:off x="2622" y="2936"/>
              <a:ext cx="328" cy="424"/>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64" name="Line 10"/>
            <p:cNvSpPr>
              <a:spLocks noChangeShapeType="1"/>
            </p:cNvSpPr>
            <p:nvPr/>
          </p:nvSpPr>
          <p:spPr bwMode="auto">
            <a:xfrm flipV="1">
              <a:off x="2616" y="2312"/>
              <a:ext cx="128" cy="1048"/>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381000" y="862013"/>
            <a:ext cx="822325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dirty="0">
                <a:latin typeface="Comic Sans MS" pitchFamily="66" charset="0"/>
              </a:rPr>
              <a:t>La mutazione genica è presente nell’allele dominante </a:t>
            </a:r>
            <a:r>
              <a:rPr lang="it-IT" altLang="it-IT" sz="2400" b="1" dirty="0">
                <a:solidFill>
                  <a:srgbClr val="FF0000"/>
                </a:solidFill>
                <a:latin typeface="Comic Sans MS" pitchFamily="66" charset="0"/>
              </a:rPr>
              <a:t>A</a:t>
            </a:r>
            <a:r>
              <a:rPr lang="it-IT" altLang="it-IT" sz="2400" dirty="0">
                <a:latin typeface="Comic Sans MS" pitchFamily="66" charset="0"/>
              </a:rPr>
              <a:t>…</a:t>
            </a:r>
          </a:p>
        </p:txBody>
      </p:sp>
      <p:graphicFrame>
        <p:nvGraphicFramePr>
          <p:cNvPr id="75779" name="Object 9"/>
          <p:cNvGraphicFramePr>
            <a:graphicFrameLocks noChangeAspect="1"/>
          </p:cNvGraphicFramePr>
          <p:nvPr/>
        </p:nvGraphicFramePr>
        <p:xfrm>
          <a:off x="1633538" y="1636713"/>
          <a:ext cx="6361112" cy="3533775"/>
        </p:xfrm>
        <a:graphic>
          <a:graphicData uri="http://schemas.openxmlformats.org/presentationml/2006/ole">
            <mc:AlternateContent xmlns:mc="http://schemas.openxmlformats.org/markup-compatibility/2006">
              <mc:Choice xmlns:v="urn:schemas-microsoft-com:vml" Requires="v">
                <p:oleObj spid="_x0000_s75812" name="Fotografia di Photo Editor" r:id="rId3" imgW="6361905" imgH="3533333" progId="MSPhotoEd.3">
                  <p:embed/>
                </p:oleObj>
              </mc:Choice>
              <mc:Fallback>
                <p:oleObj name="Fotografia di Photo Editor" r:id="rId3" imgW="6361905" imgH="3533333" progId="MSPhotoEd.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1636713"/>
                        <a:ext cx="6361112"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0" name="Text Box 10"/>
          <p:cNvSpPr txBox="1">
            <a:spLocks noChangeArrowheads="1"/>
          </p:cNvSpPr>
          <p:nvPr/>
        </p:nvSpPr>
        <p:spPr bwMode="auto">
          <a:xfrm>
            <a:off x="2038350" y="231775"/>
            <a:ext cx="4765675" cy="46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FF0000"/>
                </a:solidFill>
                <a:latin typeface="Comic Sans MS" pitchFamily="66" charset="0"/>
              </a:rPr>
              <a:t>Malattia autosomica dominante</a:t>
            </a:r>
          </a:p>
        </p:txBody>
      </p:sp>
      <p:sp>
        <p:nvSpPr>
          <p:cNvPr id="75781" name="CasellaDiTesto 4"/>
          <p:cNvSpPr txBox="1">
            <a:spLocks noChangeArrowheads="1"/>
          </p:cNvSpPr>
          <p:nvPr/>
        </p:nvSpPr>
        <p:spPr bwMode="auto">
          <a:xfrm>
            <a:off x="2916238" y="1700213"/>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Comic Sans MS" pitchFamily="66" charset="0"/>
              </a:rPr>
              <a:t>aa</a:t>
            </a:r>
          </a:p>
        </p:txBody>
      </p:sp>
      <p:sp>
        <p:nvSpPr>
          <p:cNvPr id="75782" name="CasellaDiTesto 5"/>
          <p:cNvSpPr txBox="1">
            <a:spLocks noChangeArrowheads="1"/>
          </p:cNvSpPr>
          <p:nvPr/>
        </p:nvSpPr>
        <p:spPr bwMode="auto">
          <a:xfrm>
            <a:off x="5940425" y="1700213"/>
            <a:ext cx="719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solidFill>
                  <a:srgbClr val="FF0000"/>
                </a:solidFill>
                <a:latin typeface="Comic Sans MS" pitchFamily="66" charset="0"/>
              </a:rPr>
              <a:t>A</a:t>
            </a:r>
            <a:r>
              <a:rPr lang="it-IT" altLang="it-IT" sz="2000" b="1">
                <a:latin typeface="Comic Sans MS" pitchFamily="66" charset="0"/>
              </a:rPr>
              <a:t>a</a:t>
            </a:r>
          </a:p>
        </p:txBody>
      </p:sp>
      <p:sp>
        <p:nvSpPr>
          <p:cNvPr id="75783" name="CasellaDiTesto 6"/>
          <p:cNvSpPr txBox="1">
            <a:spLocks noChangeArrowheads="1"/>
          </p:cNvSpPr>
          <p:nvPr/>
        </p:nvSpPr>
        <p:spPr bwMode="auto">
          <a:xfrm>
            <a:off x="2503488" y="3357563"/>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Comic Sans MS" pitchFamily="66" charset="0"/>
              </a:rPr>
              <a:t>aa</a:t>
            </a:r>
          </a:p>
        </p:txBody>
      </p:sp>
      <p:sp>
        <p:nvSpPr>
          <p:cNvPr id="75784" name="CasellaDiTesto 7"/>
          <p:cNvSpPr txBox="1">
            <a:spLocks noChangeArrowheads="1"/>
          </p:cNvSpPr>
          <p:nvPr/>
        </p:nvSpPr>
        <p:spPr bwMode="auto">
          <a:xfrm>
            <a:off x="7667625" y="3159125"/>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Comic Sans MS" pitchFamily="66" charset="0"/>
              </a:rPr>
              <a:t>aa</a:t>
            </a:r>
          </a:p>
        </p:txBody>
      </p:sp>
      <p:sp>
        <p:nvSpPr>
          <p:cNvPr id="75785" name="CasellaDiTesto 8"/>
          <p:cNvSpPr txBox="1">
            <a:spLocks noChangeArrowheads="1"/>
          </p:cNvSpPr>
          <p:nvPr/>
        </p:nvSpPr>
        <p:spPr bwMode="auto">
          <a:xfrm>
            <a:off x="4143375" y="3316288"/>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solidFill>
                  <a:srgbClr val="FF0000"/>
                </a:solidFill>
                <a:latin typeface="Comic Sans MS" pitchFamily="66" charset="0"/>
              </a:rPr>
              <a:t>A</a:t>
            </a:r>
            <a:r>
              <a:rPr lang="it-IT" altLang="it-IT" sz="2000" b="1">
                <a:latin typeface="Comic Sans MS" pitchFamily="66" charset="0"/>
              </a:rPr>
              <a:t>a</a:t>
            </a:r>
          </a:p>
        </p:txBody>
      </p:sp>
      <p:sp>
        <p:nvSpPr>
          <p:cNvPr id="75786" name="CasellaDiTesto 9"/>
          <p:cNvSpPr txBox="1">
            <a:spLocks noChangeArrowheads="1"/>
          </p:cNvSpPr>
          <p:nvPr/>
        </p:nvSpPr>
        <p:spPr bwMode="auto">
          <a:xfrm>
            <a:off x="5954713" y="3284538"/>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solidFill>
                  <a:srgbClr val="FF0000"/>
                </a:solidFill>
                <a:latin typeface="Comic Sans MS" pitchFamily="66" charset="0"/>
              </a:rPr>
              <a:t>A</a:t>
            </a:r>
            <a:r>
              <a:rPr lang="it-IT" altLang="it-IT" sz="2000" b="1">
                <a:latin typeface="Comic Sans MS" pitchFamily="66" charset="0"/>
              </a:rPr>
              <a:t>a</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1143000"/>
          </a:xfrm>
        </p:spPr>
        <p:txBody>
          <a:bodyPr/>
          <a:lstStyle/>
          <a:p>
            <a:pPr eaLnBrk="1" hangingPunct="1"/>
            <a:r>
              <a:rPr lang="it-IT" altLang="it-IT" sz="2400" b="1" dirty="0" smtClean="0">
                <a:solidFill>
                  <a:schemeClr val="tx1"/>
                </a:solidFill>
                <a:latin typeface="Tahoma" pitchFamily="34" charset="0"/>
              </a:rPr>
              <a:t>Esempio di albero genealogico con le principali caratteristiche di trasmissione </a:t>
            </a:r>
            <a:br>
              <a:rPr lang="it-IT" altLang="it-IT" sz="2400" b="1" dirty="0" smtClean="0">
                <a:solidFill>
                  <a:schemeClr val="tx1"/>
                </a:solidFill>
                <a:latin typeface="Tahoma" pitchFamily="34" charset="0"/>
              </a:rPr>
            </a:br>
            <a:r>
              <a:rPr lang="it-IT" altLang="it-IT" sz="2400" b="1" dirty="0" smtClean="0">
                <a:solidFill>
                  <a:schemeClr val="tx1"/>
                </a:solidFill>
                <a:latin typeface="Tahoma" pitchFamily="34" charset="0"/>
              </a:rPr>
              <a:t>autosomica dominante</a:t>
            </a:r>
          </a:p>
        </p:txBody>
      </p:sp>
      <p:pic>
        <p:nvPicPr>
          <p:cNvPr id="76803" name="Picture 7" descr="gen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2411413"/>
            <a:ext cx="7777163" cy="2762250"/>
          </a:xfr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609600" y="333375"/>
            <a:ext cx="7924800" cy="2862263"/>
          </a:xfrm>
          <a:prstGeom prst="rect">
            <a:avLst/>
          </a:prstGeom>
          <a:noFill/>
          <a:ln w="9525">
            <a:noFill/>
            <a:miter lim="800000"/>
            <a:headEnd/>
            <a:tailEnd/>
          </a:ln>
          <a:effectLst/>
        </p:spPr>
        <p:txBody>
          <a:bodyPr>
            <a:spAutoFit/>
          </a:bodyPr>
          <a:lstStyle>
            <a:lvl1pPr marL="457200" indent="-4572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defRPr/>
            </a:pPr>
            <a:r>
              <a:rPr lang="it-IT" sz="2000" b="1" dirty="0" smtClean="0">
                <a:solidFill>
                  <a:srgbClr val="FF0000"/>
                </a:solidFill>
                <a:effectLst>
                  <a:outerShdw blurRad="38100" dist="38100" dir="2700000" algn="tl">
                    <a:srgbClr val="C0C0C0"/>
                  </a:outerShdw>
                </a:effectLst>
                <a:latin typeface="Comic Sans MS" pitchFamily="66" charset="0"/>
              </a:rPr>
              <a:t>   </a:t>
            </a:r>
            <a:r>
              <a:rPr lang="it-IT" sz="2000" b="1" u="sng" dirty="0" smtClean="0">
                <a:solidFill>
                  <a:srgbClr val="FF0000"/>
                </a:solidFill>
                <a:effectLst>
                  <a:outerShdw blurRad="38100" dist="38100" dir="2700000" algn="tl">
                    <a:srgbClr val="C0C0C0"/>
                  </a:outerShdw>
                </a:effectLst>
                <a:latin typeface="Comic Sans MS" pitchFamily="66" charset="0"/>
              </a:rPr>
              <a:t>EREDITA’ MENDELIANA AUTOSOMICA DOMINANTE</a:t>
            </a:r>
          </a:p>
          <a:p>
            <a:pPr>
              <a:buFontTx/>
              <a:buAutoNum type="arabicPeriod"/>
              <a:defRPr/>
            </a:pPr>
            <a:endParaRPr lang="it-IT" sz="2000" u="sng" dirty="0" smtClean="0">
              <a:solidFill>
                <a:srgbClr val="FF0000"/>
              </a:solidFill>
              <a:latin typeface="Comic Sans MS" pitchFamily="66" charset="0"/>
            </a:endParaRPr>
          </a:p>
          <a:p>
            <a:pPr>
              <a:buFontTx/>
              <a:buChar char="•"/>
              <a:defRPr/>
            </a:pPr>
            <a:r>
              <a:rPr lang="it-IT" sz="2000" dirty="0">
                <a:latin typeface="Comic Sans MS" pitchFamily="66" charset="0"/>
              </a:rPr>
              <a:t>La malattia si manifesta anche negli eterozigoti</a:t>
            </a:r>
            <a:endParaRPr lang="en-GB" sz="2000" dirty="0">
              <a:latin typeface="Comic Sans MS" pitchFamily="66" charset="0"/>
            </a:endParaRPr>
          </a:p>
          <a:p>
            <a:pPr>
              <a:buFontTx/>
              <a:buChar char="•"/>
              <a:defRPr/>
            </a:pPr>
            <a:r>
              <a:rPr lang="it-IT" sz="2000" dirty="0" smtClean="0">
                <a:latin typeface="Comic Sans MS" pitchFamily="66" charset="0"/>
              </a:rPr>
              <a:t>Una persona malata ha almeno 1 genitore malato </a:t>
            </a:r>
          </a:p>
          <a:p>
            <a:pPr>
              <a:buFontTx/>
              <a:buChar char="•"/>
              <a:defRPr/>
            </a:pPr>
            <a:r>
              <a:rPr lang="it-IT" sz="2000" dirty="0" smtClean="0">
                <a:latin typeface="Comic Sans MS" pitchFamily="66" charset="0"/>
              </a:rPr>
              <a:t>Sono colpiti entrambi i sessi</a:t>
            </a:r>
          </a:p>
          <a:p>
            <a:pPr>
              <a:buFontTx/>
              <a:buChar char="•"/>
              <a:defRPr/>
            </a:pPr>
            <a:r>
              <a:rPr lang="it-IT" sz="2000" dirty="0" smtClean="0">
                <a:latin typeface="Comic Sans MS" pitchFamily="66" charset="0"/>
              </a:rPr>
              <a:t>E’ </a:t>
            </a:r>
            <a:r>
              <a:rPr lang="it-IT" sz="2000" dirty="0" err="1" smtClean="0">
                <a:latin typeface="Comic Sans MS" pitchFamily="66" charset="0"/>
              </a:rPr>
              <a:t>trasmessso</a:t>
            </a:r>
            <a:r>
              <a:rPr lang="it-IT" sz="2000" dirty="0" smtClean="0">
                <a:latin typeface="Comic Sans MS" pitchFamily="66" charset="0"/>
              </a:rPr>
              <a:t> da entrambi i sessi</a:t>
            </a:r>
          </a:p>
          <a:p>
            <a:pPr>
              <a:buFontTx/>
              <a:buChar char="•"/>
              <a:defRPr/>
            </a:pPr>
            <a:r>
              <a:rPr lang="it-IT" sz="2000" dirty="0" smtClean="0">
                <a:latin typeface="Comic Sans MS" pitchFamily="66" charset="0"/>
              </a:rPr>
              <a:t>Il figlio di un affetto ha il 50% di </a:t>
            </a:r>
            <a:r>
              <a:rPr lang="it-IT" sz="2000" dirty="0" err="1" smtClean="0">
                <a:latin typeface="Comic Sans MS" pitchFamily="66" charset="0"/>
              </a:rPr>
              <a:t>probabilita’</a:t>
            </a:r>
            <a:r>
              <a:rPr lang="it-IT" sz="2000" dirty="0" smtClean="0">
                <a:latin typeface="Comic Sans MS" pitchFamily="66" charset="0"/>
              </a:rPr>
              <a:t> di essere affetto.</a:t>
            </a:r>
          </a:p>
          <a:p>
            <a:pPr>
              <a:buFontTx/>
              <a:buChar char="•"/>
              <a:defRPr/>
            </a:pPr>
            <a:r>
              <a:rPr lang="it-IT" sz="2000" dirty="0" smtClean="0">
                <a:latin typeface="Comic Sans MS" pitchFamily="66" charset="0"/>
              </a:rPr>
              <a:t>la malattia si presenta in tutte le generazioni</a:t>
            </a:r>
          </a:p>
        </p:txBody>
      </p:sp>
      <p:pic>
        <p:nvPicPr>
          <p:cNvPr id="77827" name="Picture 4" descr="0412"/>
          <p:cNvPicPr>
            <a:picLocks noChangeAspect="1" noChangeArrowheads="1"/>
          </p:cNvPicPr>
          <p:nvPr/>
        </p:nvPicPr>
        <p:blipFill>
          <a:blip r:embed="rId3">
            <a:extLst>
              <a:ext uri="{28A0092B-C50C-407E-A947-70E740481C1C}">
                <a14:useLocalDpi xmlns:a14="http://schemas.microsoft.com/office/drawing/2010/main" val="0"/>
              </a:ext>
            </a:extLst>
          </a:blip>
          <a:srcRect l="1631" t="2119" r="3935" b="33542"/>
          <a:stretch>
            <a:fillRect/>
          </a:stretch>
        </p:blipFill>
        <p:spPr bwMode="auto">
          <a:xfrm>
            <a:off x="1447800" y="3352800"/>
            <a:ext cx="6248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txBox="1">
            <a:spLocks noChangeArrowheads="1"/>
          </p:cNvSpPr>
          <p:nvPr/>
        </p:nvSpPr>
        <p:spPr bwMode="auto">
          <a:xfrm>
            <a:off x="457200" y="188913"/>
            <a:ext cx="82296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000" b="1" i="1">
                <a:solidFill>
                  <a:srgbClr val="FF0000"/>
                </a:solidFill>
              </a:rPr>
              <a:t>Acondroplasia (nanismo)</a:t>
            </a:r>
            <a:r>
              <a:rPr lang="it-IT" altLang="it-IT" sz="4000" b="1">
                <a:solidFill>
                  <a:srgbClr val="FF0000"/>
                </a:solidFill>
              </a:rPr>
              <a:t> </a:t>
            </a:r>
          </a:p>
        </p:txBody>
      </p:sp>
      <p:graphicFrame>
        <p:nvGraphicFramePr>
          <p:cNvPr id="4" name="Group 69"/>
          <p:cNvGraphicFramePr>
            <a:graphicFrameLocks noGrp="1"/>
          </p:cNvGraphicFramePr>
          <p:nvPr/>
        </p:nvGraphicFramePr>
        <p:xfrm>
          <a:off x="395288" y="1052513"/>
          <a:ext cx="5329237" cy="2805112"/>
        </p:xfrm>
        <a:graphic>
          <a:graphicData uri="http://schemas.openxmlformats.org/drawingml/2006/table">
            <a:tbl>
              <a:tblPr/>
              <a:tblGrid>
                <a:gridCol w="1512207">
                  <a:extLst>
                    <a:ext uri="{9D8B030D-6E8A-4147-A177-3AD203B41FA5}">
                      <a16:colId xmlns:a16="http://schemas.microsoft.com/office/drawing/2014/main" val="20000"/>
                    </a:ext>
                  </a:extLst>
                </a:gridCol>
                <a:gridCol w="3817030">
                  <a:extLst>
                    <a:ext uri="{9D8B030D-6E8A-4147-A177-3AD203B41FA5}">
                      <a16:colId xmlns:a16="http://schemas.microsoft.com/office/drawing/2014/main" val="20001"/>
                    </a:ext>
                  </a:extLst>
                </a:gridCol>
              </a:tblGrid>
              <a:tr h="3400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00"/>
                          </a:solidFill>
                          <a:effectLst/>
                          <a:latin typeface="Times New Roman" pitchFamily="18" charset="0"/>
                          <a:cs typeface="Times New Roman" pitchFamily="18" charset="0"/>
                        </a:rPr>
                        <a:t>eredità</a:t>
                      </a:r>
                      <a:endParaRPr kumimoji="0" lang="en-US" sz="1600" b="1" i="0" u="none" strike="noStrike" cap="none" normalizeH="0" baseline="0" dirty="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0000"/>
                          </a:solidFill>
                          <a:effectLst/>
                          <a:latin typeface="Times New Roman" pitchFamily="18" charset="0"/>
                          <a:cs typeface="Times New Roman" pitchFamily="18" charset="0"/>
                        </a:rPr>
                        <a:t>autosomica</a:t>
                      </a:r>
                      <a:r>
                        <a:rPr kumimoji="0" lang="en-US" sz="16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1600" b="1" i="0" u="none" strike="noStrike" cap="none" normalizeH="0" baseline="0" dirty="0" err="1" smtClean="0">
                          <a:ln>
                            <a:noFill/>
                          </a:ln>
                          <a:solidFill>
                            <a:srgbClr val="FF0000"/>
                          </a:solidFill>
                          <a:effectLst/>
                          <a:latin typeface="Times New Roman" pitchFamily="18" charset="0"/>
                          <a:cs typeface="Times New Roman" pitchFamily="18" charset="0"/>
                        </a:rPr>
                        <a:t>dominante</a:t>
                      </a:r>
                      <a:endParaRPr kumimoji="0" lang="en-US" sz="1600" b="1" i="0" u="none" strike="noStrike" cap="none" normalizeH="0" baseline="0" dirty="0" smtClean="0">
                        <a:ln>
                          <a:noFill/>
                        </a:ln>
                        <a:solidFill>
                          <a:srgbClr val="FF0000"/>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00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frequenza</a:t>
                      </a:r>
                      <a:endParaRPr kumimoji="0" lang="en-US" sz="1600" b="1" i="0" u="none" strike="noStrike" cap="none" normalizeH="0" baseline="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Times New Roman" pitchFamily="18" charset="0"/>
                          <a:cs typeface="Times New Roman" pitchFamily="18" charset="0"/>
                        </a:rPr>
                        <a:t>1 su 26.000 </a:t>
                      </a:r>
                      <a:endParaRPr kumimoji="0" lang="en-GB" sz="1600" b="0" i="0" u="none" strike="noStrike" cap="none" normalizeH="0" baseline="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2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Descrizione</a:t>
                      </a:r>
                      <a:endParaRPr kumimoji="0" lang="en-US" sz="1600" b="1" i="0" u="none" strike="noStrike" cap="none" normalizeH="0" baseline="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difetto</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di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crescita</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che</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causa</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proporzioni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anormali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del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corpo</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arti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corti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tronco</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normale</a:t>
                      </a:r>
                      <a:endParaRPr kumimoji="0" lang="en-US" sz="1600" b="0" i="0" u="none" strike="noStrike" cap="none" normalizeH="0" baseline="0" dirty="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00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Times New Roman" pitchFamily="18" charset="0"/>
                          <a:cs typeface="Times New Roman" pitchFamily="18" charset="0"/>
                        </a:rPr>
                        <a:t>ricerca</a:t>
                      </a:r>
                      <a:endParaRPr kumimoji="0" lang="en-US" sz="1600" b="1" i="0" u="none" strike="noStrike" cap="none" normalizeH="0" baseline="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Times New Roman" pitchFamily="18" charset="0"/>
                          <a:cs typeface="Times New Roman" pitchFamily="18" charset="0"/>
                        </a:rPr>
                        <a:t>test prenatale </a:t>
                      </a:r>
                      <a:endParaRPr kumimoji="0" lang="en-GB" sz="1600" b="0" i="0" u="none" strike="noStrike" cap="none" normalizeH="0" baseline="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2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000000"/>
                          </a:solidFill>
                          <a:effectLst/>
                          <a:latin typeface="Times New Roman" pitchFamily="18" charset="0"/>
                          <a:cs typeface="Times New Roman" pitchFamily="18" charset="0"/>
                        </a:rPr>
                        <a:t>causa</a:t>
                      </a: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US" sz="1600" b="1" i="0" u="none" strike="noStrike" cap="none" normalizeH="0" baseline="0" dirty="0" err="1" smtClean="0">
                          <a:ln>
                            <a:noFill/>
                          </a:ln>
                          <a:solidFill>
                            <a:srgbClr val="000000"/>
                          </a:solidFill>
                          <a:effectLst/>
                          <a:latin typeface="Times New Roman" pitchFamily="18" charset="0"/>
                          <a:cs typeface="Times New Roman" pitchFamily="18" charset="0"/>
                        </a:rPr>
                        <a:t>localizzazione</a:t>
                      </a:r>
                      <a:r>
                        <a:rPr kumimoji="0" lang="en-US" sz="1600" b="1" i="0" u="none" strike="noStrike" cap="none" normalizeH="0" baseline="0" dirty="0" smtClean="0">
                          <a:ln>
                            <a:noFill/>
                          </a:ln>
                          <a:solidFill>
                            <a:srgbClr val="000000"/>
                          </a:solidFill>
                          <a:effectLst/>
                          <a:latin typeface="Times New Roman" pitchFamily="18" charset="0"/>
                          <a:cs typeface="Times New Roman" pitchFamily="18" charset="0"/>
                        </a:rPr>
                        <a:t> del gene</a:t>
                      </a:r>
                      <a:endParaRPr kumimoji="0" lang="en-US" sz="1600" b="1" i="0" u="none" strike="noStrike" cap="none" normalizeH="0" baseline="0" dirty="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mutazioni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gene per un </a:t>
                      </a:r>
                      <a:r>
                        <a:rPr kumimoji="0" lang="en-US" sz="1600" b="1" i="1" u="none" strike="noStrike" cap="none" normalizeH="0" baseline="0" dirty="0" err="1" smtClean="0">
                          <a:ln>
                            <a:noFill/>
                          </a:ln>
                          <a:solidFill>
                            <a:srgbClr val="000000"/>
                          </a:solidFill>
                          <a:effectLst/>
                          <a:latin typeface="Times New Roman" pitchFamily="18" charset="0"/>
                          <a:cs typeface="Times New Roman" pitchFamily="18" charset="0"/>
                        </a:rPr>
                        <a:t>recettore</a:t>
                      </a:r>
                      <a:r>
                        <a:rPr kumimoji="0" lang="en-US" sz="1600" b="1" i="1" u="none" strike="noStrike" cap="none" normalizeH="0" baseline="0" dirty="0" smtClean="0">
                          <a:ln>
                            <a:noFill/>
                          </a:ln>
                          <a:solidFill>
                            <a:srgbClr val="000000"/>
                          </a:solidFill>
                          <a:effectLst/>
                          <a:latin typeface="Times New Roman" pitchFamily="18" charset="0"/>
                          <a:cs typeface="Times New Roman" pitchFamily="18" charset="0"/>
                        </a:rPr>
                        <a:t> del </a:t>
                      </a:r>
                      <a:r>
                        <a:rPr kumimoji="0" lang="en-US" sz="1600" b="1" i="1" u="none" strike="noStrike" cap="none" normalizeH="0" baseline="0" dirty="0" err="1" smtClean="0">
                          <a:ln>
                            <a:noFill/>
                          </a:ln>
                          <a:solidFill>
                            <a:srgbClr val="000000"/>
                          </a:solidFill>
                          <a:effectLst/>
                          <a:latin typeface="Times New Roman" pitchFamily="18" charset="0"/>
                          <a:cs typeface="Times New Roman" pitchFamily="18" charset="0"/>
                        </a:rPr>
                        <a:t>fattore</a:t>
                      </a:r>
                      <a:r>
                        <a:rPr kumimoji="0" lang="en-US" sz="1600" b="1" i="1" u="none" strike="noStrike" cap="none" normalizeH="0" baseline="0" dirty="0" smtClean="0">
                          <a:ln>
                            <a:noFill/>
                          </a:ln>
                          <a:solidFill>
                            <a:srgbClr val="000000"/>
                          </a:solidFill>
                          <a:effectLst/>
                          <a:latin typeface="Times New Roman" pitchFamily="18" charset="0"/>
                          <a:cs typeface="Times New Roman" pitchFamily="18" charset="0"/>
                        </a:rPr>
                        <a:t> di </a:t>
                      </a:r>
                      <a:r>
                        <a:rPr kumimoji="0" lang="en-US" sz="1600" b="1" i="1" u="none" strike="noStrike" cap="none" normalizeH="0" baseline="0" dirty="0" err="1" smtClean="0">
                          <a:ln>
                            <a:noFill/>
                          </a:ln>
                          <a:solidFill>
                            <a:srgbClr val="000000"/>
                          </a:solidFill>
                          <a:effectLst/>
                          <a:latin typeface="Times New Roman" pitchFamily="18" charset="0"/>
                          <a:cs typeface="Times New Roman" pitchFamily="18" charset="0"/>
                        </a:rPr>
                        <a:t>crescita</a:t>
                      </a:r>
                      <a:r>
                        <a:rPr kumimoji="0" lang="en-US" sz="1600" b="1" i="1" u="none" strike="noStrike" cap="none" normalizeH="0" baseline="0" dirty="0" smtClean="0">
                          <a:ln>
                            <a:noFill/>
                          </a:ln>
                          <a:solidFill>
                            <a:srgbClr val="000000"/>
                          </a:solidFill>
                          <a:effectLst/>
                          <a:latin typeface="Times New Roman" pitchFamily="18" charset="0"/>
                          <a:cs typeface="Times New Roman" pitchFamily="18" charset="0"/>
                        </a:rPr>
                        <a:t> per i </a:t>
                      </a:r>
                      <a:r>
                        <a:rPr kumimoji="0" lang="en-US" sz="1600" b="1" i="1" u="none" strike="noStrike" cap="none" normalizeH="0" baseline="0" dirty="0" err="1" smtClean="0">
                          <a:ln>
                            <a:noFill/>
                          </a:ln>
                          <a:solidFill>
                            <a:srgbClr val="000000"/>
                          </a:solidFill>
                          <a:effectLst/>
                          <a:latin typeface="Times New Roman" pitchFamily="18" charset="0"/>
                          <a:cs typeface="Times New Roman" pitchFamily="18" charset="0"/>
                        </a:rPr>
                        <a:t>fibroblasti</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(FGFR)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sul</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600" b="0" i="0" u="none" strike="noStrike" cap="none" normalizeH="0" baseline="0" dirty="0" err="1" smtClean="0">
                          <a:ln>
                            <a:noFill/>
                          </a:ln>
                          <a:solidFill>
                            <a:srgbClr val="000000"/>
                          </a:solidFill>
                          <a:effectLst/>
                          <a:latin typeface="Times New Roman" pitchFamily="18" charset="0"/>
                          <a:cs typeface="Times New Roman" pitchFamily="18" charset="0"/>
                        </a:rPr>
                        <a:t>cromosoma</a:t>
                      </a:r>
                      <a:r>
                        <a:rPr kumimoji="0" lang="en-US" sz="1600" b="0" i="0" u="none" strike="noStrike" cap="none" normalizeH="0" baseline="0" dirty="0" smtClean="0">
                          <a:ln>
                            <a:noFill/>
                          </a:ln>
                          <a:solidFill>
                            <a:srgbClr val="000000"/>
                          </a:solidFill>
                          <a:effectLst/>
                          <a:latin typeface="Times New Roman" pitchFamily="18" charset="0"/>
                          <a:cs typeface="Times New Roman" pitchFamily="18" charset="0"/>
                        </a:rPr>
                        <a:t> 4 </a:t>
                      </a:r>
                      <a:endParaRPr kumimoji="0" lang="en-US" sz="1600" b="0" i="0" u="none" strike="noStrike" cap="none" normalizeH="0" baseline="0" dirty="0" smtClean="0">
                        <a:ln>
                          <a:noFill/>
                        </a:ln>
                        <a:solidFill>
                          <a:schemeClr val="tx1"/>
                        </a:solidFill>
                        <a:effectLst/>
                        <a:latin typeface="Times New Roman" pitchFamily="18" charset="0"/>
                      </a:endParaRPr>
                    </a:p>
                  </a:txBody>
                  <a:tcPr marL="91443" marR="91443" marT="45721" marB="4572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78871" name="Picture 2" descr="M3L7fig06"/>
          <p:cNvPicPr>
            <a:picLocks noChangeAspect="1" noChangeArrowheads="1"/>
          </p:cNvPicPr>
          <p:nvPr/>
        </p:nvPicPr>
        <p:blipFill>
          <a:blip r:embed="rId2">
            <a:extLst>
              <a:ext uri="{28A0092B-C50C-407E-A947-70E740481C1C}">
                <a14:useLocalDpi xmlns:a14="http://schemas.microsoft.com/office/drawing/2010/main" val="0"/>
              </a:ext>
            </a:extLst>
          </a:blip>
          <a:srcRect b="20000"/>
          <a:stretch>
            <a:fillRect/>
          </a:stretch>
        </p:blipFill>
        <p:spPr bwMode="auto">
          <a:xfrm>
            <a:off x="6300788" y="1052513"/>
            <a:ext cx="19431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2"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588" y="4076700"/>
            <a:ext cx="262731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3" name="Picture 9" descr="http://1.bp.blogspot.com/-9wscfFmyzNg/Te7ieDGzjDI/AAAAAAAAABE/To4TwUGRms8/s1600/Acondropla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078288"/>
            <a:ext cx="289718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Rot="1" noChangeArrowheads="1"/>
          </p:cNvSpPr>
          <p:nvPr/>
        </p:nvSpPr>
        <p:spPr bwMode="auto">
          <a:xfrm>
            <a:off x="468313" y="260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pPr>
              <a:defRPr/>
            </a:pPr>
            <a:r>
              <a:rPr lang="it-IT" altLang="it-IT" sz="3200" b="1" dirty="0" smtClean="0">
                <a:solidFill>
                  <a:srgbClr val="FF0000"/>
                </a:solidFill>
                <a:effectLst>
                  <a:outerShdw blurRad="38100" dist="38100" dir="2700000" algn="tl">
                    <a:srgbClr val="C0C0C0"/>
                  </a:outerShdw>
                </a:effectLst>
                <a:cs typeface="Arial" panose="020B0604020202020204" pitchFamily="34" charset="0"/>
              </a:rPr>
              <a:t>Comparsa improvvisa di un caso di Acondroplasia da genitori sani</a:t>
            </a:r>
          </a:p>
        </p:txBody>
      </p:sp>
      <p:grpSp>
        <p:nvGrpSpPr>
          <p:cNvPr id="79875" name="Group 3"/>
          <p:cNvGrpSpPr>
            <a:grpSpLocks/>
          </p:cNvGrpSpPr>
          <p:nvPr/>
        </p:nvGrpSpPr>
        <p:grpSpPr bwMode="auto">
          <a:xfrm>
            <a:off x="2987675" y="1916113"/>
            <a:ext cx="1225550" cy="1223962"/>
            <a:chOff x="717" y="1622"/>
            <a:chExt cx="1619" cy="1627"/>
          </a:xfrm>
        </p:grpSpPr>
        <p:sp>
          <p:nvSpPr>
            <p:cNvPr id="79880" name="Rectangle 4"/>
            <p:cNvSpPr>
              <a:spLocks noChangeArrowheads="1"/>
            </p:cNvSpPr>
            <p:nvPr/>
          </p:nvSpPr>
          <p:spPr bwMode="auto">
            <a:xfrm>
              <a:off x="717" y="1622"/>
              <a:ext cx="576" cy="5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79881" name="Oval 5"/>
            <p:cNvSpPr>
              <a:spLocks noChangeArrowheads="1"/>
            </p:cNvSpPr>
            <p:nvPr/>
          </p:nvSpPr>
          <p:spPr bwMode="auto">
            <a:xfrm>
              <a:off x="1760" y="1622"/>
              <a:ext cx="576" cy="5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79882" name="AutoShape 6"/>
            <p:cNvSpPr>
              <a:spLocks noChangeArrowheads="1"/>
            </p:cNvSpPr>
            <p:nvPr/>
          </p:nvSpPr>
          <p:spPr bwMode="auto">
            <a:xfrm>
              <a:off x="1170" y="2484"/>
              <a:ext cx="765" cy="765"/>
            </a:xfrm>
            <a:prstGeom prst="diamond">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79883" name="Line 7"/>
            <p:cNvSpPr>
              <a:spLocks noChangeShapeType="1"/>
            </p:cNvSpPr>
            <p:nvPr/>
          </p:nvSpPr>
          <p:spPr bwMode="auto">
            <a:xfrm>
              <a:off x="1306" y="1939"/>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9884" name="Line 8"/>
            <p:cNvSpPr>
              <a:spLocks noChangeShapeType="1"/>
            </p:cNvSpPr>
            <p:nvPr/>
          </p:nvSpPr>
          <p:spPr bwMode="auto">
            <a:xfrm>
              <a:off x="1306" y="1894"/>
              <a:ext cx="45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9885" name="Line 9"/>
            <p:cNvSpPr>
              <a:spLocks noChangeShapeType="1"/>
            </p:cNvSpPr>
            <p:nvPr/>
          </p:nvSpPr>
          <p:spPr bwMode="auto">
            <a:xfrm flipV="1">
              <a:off x="1533" y="1894"/>
              <a:ext cx="0"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4107" name="Rectangle 11"/>
          <p:cNvSpPr>
            <a:spLocks noChangeArrowheads="1"/>
          </p:cNvSpPr>
          <p:nvPr/>
        </p:nvSpPr>
        <p:spPr bwMode="auto">
          <a:xfrm>
            <a:off x="4356100" y="2897188"/>
            <a:ext cx="45720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Arial" pitchFamily="34" charset="0"/>
                <a:cs typeface="Arial" pitchFamily="34" charset="0"/>
              </a:rPr>
              <a:t>Gene coinvolto "</a:t>
            </a:r>
            <a:r>
              <a:rPr lang="it-IT" altLang="it-IT" sz="2000" b="1">
                <a:latin typeface="Arial" pitchFamily="34" charset="0"/>
                <a:cs typeface="Arial" pitchFamily="34" charset="0"/>
              </a:rPr>
              <a:t>recettore del fattore di crescita dei fibroblasti di tipo 3</a:t>
            </a:r>
            <a:r>
              <a:rPr lang="it-IT" altLang="it-IT" sz="2000">
                <a:latin typeface="Arial" pitchFamily="34" charset="0"/>
                <a:cs typeface="Arial" pitchFamily="34" charset="0"/>
              </a:rPr>
              <a:t>", (FGFR3). Questo recettore, in condizioni normali esplica un controllo di tipo negativo sulle cellule della cartilagine di accrescimento. </a:t>
            </a:r>
          </a:p>
        </p:txBody>
      </p:sp>
      <p:sp>
        <p:nvSpPr>
          <p:cNvPr id="4108" name="Rectangle 12"/>
          <p:cNvSpPr>
            <a:spLocks noChangeArrowheads="1"/>
          </p:cNvSpPr>
          <p:nvPr/>
        </p:nvSpPr>
        <p:spPr bwMode="auto">
          <a:xfrm>
            <a:off x="2771775" y="5059363"/>
            <a:ext cx="615632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a:latin typeface="Arial" pitchFamily="34" charset="0"/>
                <a:cs typeface="Arial" pitchFamily="34" charset="0"/>
              </a:rPr>
              <a:t>Mutazioni di FGFR3 lo rendono costitutivamente attivato (mutazioni con “guadagno di funzione”) </a:t>
            </a:r>
          </a:p>
          <a:p>
            <a:pPr eaLnBrk="1" hangingPunct="1">
              <a:spcBef>
                <a:spcPct val="0"/>
              </a:spcBef>
              <a:buFontTx/>
              <a:buNone/>
            </a:pPr>
            <a:r>
              <a:rPr lang="it-IT" altLang="it-IT" sz="2000">
                <a:latin typeface="Arial" pitchFamily="34" charset="0"/>
                <a:cs typeface="Arial" pitchFamily="34" charset="0"/>
              </a:rPr>
              <a:t>FGFR3 mutato è in grado di segnalare continuamente alla cellula un segnale negativo, col risultato di inibire l’allungamento dell’osso. </a:t>
            </a:r>
          </a:p>
        </p:txBody>
      </p:sp>
      <p:sp>
        <p:nvSpPr>
          <p:cNvPr id="79878" name="Rectangle 13"/>
          <p:cNvSpPr>
            <a:spLocks noChangeArrowheads="1"/>
          </p:cNvSpPr>
          <p:nvPr/>
        </p:nvSpPr>
        <p:spPr bwMode="auto">
          <a:xfrm>
            <a:off x="3851275" y="1484313"/>
            <a:ext cx="460851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buFontTx/>
              <a:buNone/>
            </a:pPr>
            <a:r>
              <a:rPr lang="it-IT" altLang="it-IT" sz="1800">
                <a:latin typeface="Arial" pitchFamily="34" charset="0"/>
                <a:cs typeface="Arial" pitchFamily="34" charset="0"/>
              </a:rPr>
              <a:t>Condizione autosomica dominante</a:t>
            </a:r>
          </a:p>
        </p:txBody>
      </p:sp>
      <p:pic>
        <p:nvPicPr>
          <p:cNvPr id="79879" name="Picture 14" descr="achondropla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2293937"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dissolve">
                                      <p:cBhvr>
                                        <p:cTn id="7" dur="500"/>
                                        <p:tgtEl>
                                          <p:spTgt spid="4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dissolve">
                                      <p:cBhvr>
                                        <p:cTn id="12"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p:bldP spid="410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txBox="1">
            <a:spLocks noChangeArrowheads="1"/>
          </p:cNvSpPr>
          <p:nvPr/>
        </p:nvSpPr>
        <p:spPr bwMode="auto">
          <a:xfrm>
            <a:off x="468313" y="333375"/>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000" b="1" i="1">
                <a:solidFill>
                  <a:srgbClr val="FF0000"/>
                </a:solidFill>
                <a:latin typeface="Arial" pitchFamily="34" charset="0"/>
                <a:cs typeface="Arial" pitchFamily="34" charset="0"/>
              </a:rPr>
              <a:t>Ipercolesterolemia  familiare</a:t>
            </a:r>
            <a:r>
              <a:rPr lang="it-IT" altLang="it-IT" sz="4000">
                <a:solidFill>
                  <a:srgbClr val="FF0000"/>
                </a:solidFill>
                <a:latin typeface="Arial" pitchFamily="34" charset="0"/>
                <a:cs typeface="Arial" pitchFamily="34" charset="0"/>
              </a:rPr>
              <a:t> </a:t>
            </a:r>
          </a:p>
        </p:txBody>
      </p:sp>
      <p:graphicFrame>
        <p:nvGraphicFramePr>
          <p:cNvPr id="3" name="Group 71"/>
          <p:cNvGraphicFramePr>
            <a:graphicFrameLocks noGrp="1"/>
          </p:cNvGraphicFramePr>
          <p:nvPr/>
        </p:nvGraphicFramePr>
        <p:xfrm>
          <a:off x="900113" y="1181100"/>
          <a:ext cx="7559675" cy="3543301"/>
        </p:xfrm>
        <a:graphic>
          <a:graphicData uri="http://schemas.openxmlformats.org/drawingml/2006/table">
            <a:tbl>
              <a:tblPr/>
              <a:tblGrid>
                <a:gridCol w="3090531">
                  <a:extLst>
                    <a:ext uri="{9D8B030D-6E8A-4147-A177-3AD203B41FA5}">
                      <a16:colId xmlns:a16="http://schemas.microsoft.com/office/drawing/2014/main" val="20000"/>
                    </a:ext>
                  </a:extLst>
                </a:gridCol>
                <a:gridCol w="4469144">
                  <a:extLst>
                    <a:ext uri="{9D8B030D-6E8A-4147-A177-3AD203B41FA5}">
                      <a16:colId xmlns:a16="http://schemas.microsoft.com/office/drawing/2014/main" val="20001"/>
                    </a:ext>
                  </a:extLst>
                </a:gridCol>
              </a:tblGrid>
              <a:tr h="578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00"/>
                          </a:solidFill>
                          <a:effectLst/>
                          <a:latin typeface="Times New Roman" pitchFamily="18" charset="0"/>
                          <a:cs typeface="Times New Roman" pitchFamily="18" charset="0"/>
                        </a:rPr>
                        <a:t>eredità</a:t>
                      </a:r>
                      <a:endParaRPr kumimoji="0" lang="en-US" sz="2000" b="1" i="0" u="none" strike="noStrike" cap="none" normalizeH="0" baseline="0" dirty="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autosomica</a:t>
                      </a:r>
                      <a:r>
                        <a:rPr kumimoji="0" lang="en-US" sz="2000" b="1"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FF0000"/>
                          </a:solidFill>
                          <a:effectLst/>
                          <a:latin typeface="Times New Roman" pitchFamily="18" charset="0"/>
                          <a:cs typeface="Times New Roman" pitchFamily="18" charset="0"/>
                        </a:rPr>
                        <a:t>dominante</a:t>
                      </a:r>
                      <a:endParaRPr kumimoji="0" lang="en-US" sz="2000" b="1" i="0" u="none" strike="noStrike" cap="none" normalizeH="0" baseline="0" dirty="0" smtClean="0">
                        <a:ln>
                          <a:noFill/>
                        </a:ln>
                        <a:solidFill>
                          <a:srgbClr val="FF0000"/>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8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frequenza dell’eterozigote</a:t>
                      </a:r>
                      <a:endParaRPr kumimoji="0" lang="en-US" sz="2000" b="1" i="0" u="none" strike="noStrike" cap="none" normalizeH="0" baseline="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1 su 500</a:t>
                      </a:r>
                      <a:endParaRPr kumimoji="0" lang="en-US" sz="2000" b="0" i="0" u="none" strike="noStrike" cap="none" normalizeH="0" baseline="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8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frequenza dell’omozigote</a:t>
                      </a:r>
                      <a:endParaRPr kumimoji="0" lang="en-US" sz="2000" b="1" i="0" u="none" strike="noStrike" cap="none" normalizeH="0" baseline="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1 su un milione</a:t>
                      </a:r>
                      <a:endParaRPr kumimoji="0" lang="en-US" sz="2000" b="0" i="0" u="none" strike="noStrike" cap="none" normalizeH="0" baseline="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78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Descrizione</a:t>
                      </a:r>
                      <a:endParaRPr kumimoji="0" lang="en-US" sz="2000" b="1" i="0" u="none" strike="noStrike" cap="none" normalizeH="0" baseline="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livelli</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eccessivi</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di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colesterolo</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sangue</a:t>
                      </a:r>
                      <a:endParaRPr kumimoji="0" lang="en-US" sz="2000" b="0" i="0" u="none" strike="noStrike" cap="none" normalizeH="0" baseline="0" dirty="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87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00"/>
                          </a:solidFill>
                          <a:effectLst/>
                          <a:latin typeface="Times New Roman" pitchFamily="18" charset="0"/>
                          <a:cs typeface="Times New Roman" pitchFamily="18" charset="0"/>
                        </a:rPr>
                        <a:t>Causa</a:t>
                      </a:r>
                      <a:r>
                        <a:rPr kumimoji="0" lang="en-US" sz="2000" b="1"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US" sz="2000" b="1" i="0" u="none" strike="noStrike" cap="none" normalizeH="0" baseline="0" dirty="0" err="1" smtClean="0">
                          <a:ln>
                            <a:noFill/>
                          </a:ln>
                          <a:solidFill>
                            <a:srgbClr val="000000"/>
                          </a:solidFill>
                          <a:effectLst/>
                          <a:latin typeface="Times New Roman" pitchFamily="18" charset="0"/>
                          <a:cs typeface="Times New Roman" pitchFamily="18" charset="0"/>
                        </a:rPr>
                        <a:t>localizzazione</a:t>
                      </a:r>
                      <a:endParaRPr kumimoji="0" lang="en-US" sz="2000" b="1" i="0" u="none" strike="noStrike" cap="none" normalizeH="0" baseline="0" dirty="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Mutazioni</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gene del </a:t>
                      </a:r>
                      <a:r>
                        <a:rPr kumimoji="0" lang="en-US" sz="2000" b="1" i="1" u="none" strike="noStrike" cap="none" normalizeH="0" baseline="0" dirty="0" err="1" smtClean="0">
                          <a:ln>
                            <a:noFill/>
                          </a:ln>
                          <a:solidFill>
                            <a:srgbClr val="000000"/>
                          </a:solidFill>
                          <a:effectLst/>
                          <a:latin typeface="Times New Roman" pitchFamily="18" charset="0"/>
                          <a:cs typeface="Times New Roman" pitchFamily="18" charset="0"/>
                        </a:rPr>
                        <a:t>recettore</a:t>
                      </a:r>
                      <a:r>
                        <a:rPr kumimoji="0" lang="en-US" sz="2000" b="1" i="1" u="none" strike="noStrike" cap="none" normalizeH="0" baseline="0" dirty="0" smtClean="0">
                          <a:ln>
                            <a:noFill/>
                          </a:ln>
                          <a:solidFill>
                            <a:srgbClr val="000000"/>
                          </a:solidFill>
                          <a:effectLst/>
                          <a:latin typeface="Times New Roman" pitchFamily="18" charset="0"/>
                          <a:cs typeface="Times New Roman" pitchFamily="18" charset="0"/>
                        </a:rPr>
                        <a:t> per LDL</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(LDLR)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localizzato</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sul</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000" b="0" i="0" u="none" strike="noStrike" cap="none" normalizeH="0" baseline="0" dirty="0" err="1" smtClean="0">
                          <a:ln>
                            <a:noFill/>
                          </a:ln>
                          <a:solidFill>
                            <a:srgbClr val="000000"/>
                          </a:solidFill>
                          <a:effectLst/>
                          <a:latin typeface="Times New Roman" pitchFamily="18" charset="0"/>
                          <a:cs typeface="Times New Roman" pitchFamily="18" charset="0"/>
                        </a:rPr>
                        <a:t>cromosoma</a:t>
                      </a:r>
                      <a:r>
                        <a:rPr kumimoji="0" lang="en-US" sz="2000" b="0" i="0" u="none" strike="noStrike" cap="none" normalizeH="0" baseline="0" dirty="0" smtClean="0">
                          <a:ln>
                            <a:noFill/>
                          </a:ln>
                          <a:solidFill>
                            <a:srgbClr val="000000"/>
                          </a:solidFill>
                          <a:effectLst/>
                          <a:latin typeface="Times New Roman" pitchFamily="18" charset="0"/>
                          <a:cs typeface="Times New Roman" pitchFamily="18" charset="0"/>
                        </a:rPr>
                        <a:t> 19</a:t>
                      </a:r>
                      <a:endParaRPr kumimoji="0" lang="en-US" sz="2000" b="0" i="0" u="none" strike="noStrike" cap="none" normalizeH="0" baseline="0" dirty="0" smtClean="0">
                        <a:ln>
                          <a:noFill/>
                        </a:ln>
                        <a:solidFill>
                          <a:schemeClr val="tx1"/>
                        </a:solidFill>
                        <a:effectLst/>
                        <a:latin typeface="Times New Roman" pitchFamily="18" charset="0"/>
                      </a:endParaRPr>
                    </a:p>
                  </a:txBody>
                  <a:tcPr marL="91425" marR="9142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80919" name="Picture 4" descr="http://www.progettoasco.it/Images/CV_35_1-fot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5110163"/>
            <a:ext cx="60960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5"/>
          <p:cNvSpPr txBox="1">
            <a:spLocks noChangeArrowheads="1"/>
          </p:cNvSpPr>
          <p:nvPr/>
        </p:nvSpPr>
        <p:spPr bwMode="auto">
          <a:xfrm>
            <a:off x="407988" y="949325"/>
            <a:ext cx="862806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200">
                <a:latin typeface="Arial" pitchFamily="34" charset="0"/>
              </a:rPr>
              <a:t>Il recettore per Low-density lipoprotein (LDLR) è coinvolto nel trasporto e metabolismo del colesterolo: mutazioni di LDLR alterano o impediscono il legame tra recettore e la lipoproteina LDL causando un elevato livello di colesterolo nel plasma (2-3 volte rispetto alla media).</a:t>
            </a:r>
          </a:p>
          <a:p>
            <a:pPr eaLnBrk="1" hangingPunct="1">
              <a:spcBef>
                <a:spcPct val="0"/>
              </a:spcBef>
              <a:buFontTx/>
              <a:buNone/>
            </a:pPr>
            <a:r>
              <a:rPr lang="it-IT" altLang="it-IT" sz="2200" b="1" u="sng">
                <a:latin typeface="Arial" pitchFamily="34" charset="0"/>
              </a:rPr>
              <a:t>Caratteristiche soggetti affetti</a:t>
            </a:r>
            <a:r>
              <a:rPr lang="it-IT" altLang="it-IT" sz="2200" b="1">
                <a:latin typeface="Arial" pitchFamily="34" charset="0"/>
              </a:rPr>
              <a:t> (1/500)</a:t>
            </a:r>
            <a:r>
              <a:rPr lang="it-IT" altLang="it-IT" sz="2200">
                <a:latin typeface="Arial" pitchFamily="34" charset="0"/>
              </a:rPr>
              <a:t>: </a:t>
            </a:r>
          </a:p>
          <a:p>
            <a:pPr eaLnBrk="1" hangingPunct="1">
              <a:spcBef>
                <a:spcPct val="0"/>
              </a:spcBef>
              <a:buFontTx/>
              <a:buChar char="-"/>
            </a:pPr>
            <a:r>
              <a:rPr lang="it-IT" altLang="it-IT" sz="2200">
                <a:latin typeface="Arial" pitchFamily="34" charset="0"/>
              </a:rPr>
              <a:t> precoci lesioni aterosclerotiche </a:t>
            </a:r>
          </a:p>
          <a:p>
            <a:pPr eaLnBrk="1" hangingPunct="1">
              <a:spcBef>
                <a:spcPct val="0"/>
              </a:spcBef>
              <a:buFontTx/>
              <a:buChar char="-"/>
            </a:pPr>
            <a:r>
              <a:rPr lang="it-IT" altLang="it-IT" sz="2200">
                <a:latin typeface="Arial" pitchFamily="34" charset="0"/>
              </a:rPr>
              <a:t> infarto e/o ictus cerebrale con insorgenza giovanile</a:t>
            </a:r>
          </a:p>
          <a:p>
            <a:pPr eaLnBrk="1" hangingPunct="1">
              <a:spcBef>
                <a:spcPct val="0"/>
              </a:spcBef>
              <a:buFontTx/>
              <a:buChar char="-"/>
            </a:pPr>
            <a:r>
              <a:rPr lang="it-IT" altLang="it-IT" sz="2200">
                <a:latin typeface="Arial" pitchFamily="34" charset="0"/>
              </a:rPr>
              <a:t> Xantomi (accumuli di grasso) tendinei e cutanei</a:t>
            </a:r>
          </a:p>
        </p:txBody>
      </p:sp>
      <p:pic>
        <p:nvPicPr>
          <p:cNvPr id="81923" name="Picture 6" descr="C:\Users\Fabio\Desktop\190px-Multiple_hand_xanthomas_18_yo_case_re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88" y="4221163"/>
            <a:ext cx="3167062"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4"/>
          <p:cNvSpPr txBox="1">
            <a:spLocks noChangeArrowheads="1"/>
          </p:cNvSpPr>
          <p:nvPr/>
        </p:nvSpPr>
        <p:spPr bwMode="auto">
          <a:xfrm>
            <a:off x="434975" y="188913"/>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000" b="1" i="1">
                <a:solidFill>
                  <a:srgbClr val="FF0000"/>
                </a:solidFill>
                <a:latin typeface="Arial" pitchFamily="34" charset="0"/>
                <a:cs typeface="Arial" pitchFamily="34" charset="0"/>
              </a:rPr>
              <a:t>Ipercolesterolemia  familiare</a:t>
            </a:r>
            <a:r>
              <a:rPr lang="it-IT" altLang="it-IT" sz="4000">
                <a:solidFill>
                  <a:srgbClr val="FF0000"/>
                </a:solidFill>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Marfan%20-%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4005263"/>
            <a:ext cx="2046287"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3" descr="Marfan%20-%2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3429000"/>
            <a:ext cx="16795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3481388" y="177800"/>
            <a:ext cx="4679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defRPr/>
            </a:pPr>
            <a:r>
              <a:rPr lang="it-IT" sz="4000" b="1" dirty="0" smtClean="0">
                <a:solidFill>
                  <a:srgbClr val="FF0000"/>
                </a:solidFill>
                <a:latin typeface="+mn-lt"/>
              </a:rPr>
              <a:t>Sindrome di </a:t>
            </a:r>
            <a:r>
              <a:rPr lang="it-IT" sz="4000" b="1" dirty="0" err="1" smtClean="0">
                <a:solidFill>
                  <a:srgbClr val="FF0000"/>
                </a:solidFill>
                <a:latin typeface="+mn-lt"/>
              </a:rPr>
              <a:t>Marfan</a:t>
            </a:r>
            <a:endParaRPr lang="en-GB" sz="4000" b="1" dirty="0" smtClean="0">
              <a:solidFill>
                <a:srgbClr val="FF0000"/>
              </a:solidFill>
              <a:latin typeface="+mn-lt"/>
            </a:endParaRPr>
          </a:p>
        </p:txBody>
      </p:sp>
      <p:pic>
        <p:nvPicPr>
          <p:cNvPr id="82949" name="Picture 5" descr="marf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597025"/>
            <a:ext cx="166052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6"/>
          <p:cNvSpPr txBox="1">
            <a:spLocks noChangeArrowheads="1"/>
          </p:cNvSpPr>
          <p:nvPr/>
        </p:nvSpPr>
        <p:spPr bwMode="auto">
          <a:xfrm>
            <a:off x="5105400" y="885825"/>
            <a:ext cx="4038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buFontTx/>
              <a:buChar char="•"/>
              <a:defRPr/>
            </a:pPr>
            <a:r>
              <a:rPr lang="it-IT" dirty="0" smtClean="0">
                <a:latin typeface="+mn-lt"/>
              </a:rPr>
              <a:t>1 su 5.000-10.000 nati vivi</a:t>
            </a:r>
          </a:p>
          <a:p>
            <a:pPr eaLnBrk="1" hangingPunct="1">
              <a:buFontTx/>
              <a:buChar char="•"/>
              <a:defRPr/>
            </a:pPr>
            <a:r>
              <a:rPr lang="it-IT" dirty="0" smtClean="0">
                <a:latin typeface="+mn-lt"/>
              </a:rPr>
              <a:t> alterazione del tessuto connettivo</a:t>
            </a:r>
          </a:p>
          <a:p>
            <a:pPr eaLnBrk="1" hangingPunct="1">
              <a:buFontTx/>
              <a:buChar char="•"/>
              <a:defRPr/>
            </a:pPr>
            <a:r>
              <a:rPr lang="it-IT" dirty="0" smtClean="0">
                <a:latin typeface="+mn-lt"/>
              </a:rPr>
              <a:t> </a:t>
            </a:r>
            <a:r>
              <a:rPr lang="it-IT" b="1" dirty="0" smtClean="0">
                <a:latin typeface="+mn-lt"/>
              </a:rPr>
              <a:t>difetti a carico dello scheletro, cuore e occhi</a:t>
            </a:r>
          </a:p>
          <a:p>
            <a:pPr eaLnBrk="1" hangingPunct="1">
              <a:buFontTx/>
              <a:buChar char="•"/>
              <a:defRPr/>
            </a:pPr>
            <a:endParaRPr lang="it-IT" dirty="0" smtClean="0">
              <a:latin typeface="+mn-lt"/>
            </a:endParaRPr>
          </a:p>
          <a:p>
            <a:pPr eaLnBrk="1" hangingPunct="1">
              <a:defRPr/>
            </a:pPr>
            <a:r>
              <a:rPr lang="it-IT" dirty="0" smtClean="0">
                <a:latin typeface="+mn-lt"/>
              </a:rPr>
              <a:t>Gene responsabile: </a:t>
            </a:r>
            <a:r>
              <a:rPr lang="it-IT" b="1" dirty="0" err="1" smtClean="0">
                <a:solidFill>
                  <a:srgbClr val="FF0000"/>
                </a:solidFill>
                <a:latin typeface="+mn-lt"/>
              </a:rPr>
              <a:t>fibrillina</a:t>
            </a:r>
            <a:r>
              <a:rPr lang="it-IT" b="1" dirty="0" smtClean="0">
                <a:solidFill>
                  <a:srgbClr val="FF0000"/>
                </a:solidFill>
                <a:latin typeface="+mn-lt"/>
              </a:rPr>
              <a:t> 1</a:t>
            </a:r>
            <a:r>
              <a:rPr lang="it-IT" b="1" dirty="0" smtClean="0">
                <a:latin typeface="+mn-lt"/>
              </a:rPr>
              <a:t>     </a:t>
            </a:r>
            <a:r>
              <a:rPr lang="it-IT" dirty="0" smtClean="0">
                <a:latin typeface="+mn-lt"/>
              </a:rPr>
              <a:t>(FBN1</a:t>
            </a:r>
            <a:r>
              <a:rPr lang="it-IT" dirty="0">
                <a:latin typeface="+mn-lt"/>
              </a:rPr>
              <a:t> </a:t>
            </a:r>
            <a:r>
              <a:rPr lang="it-IT" dirty="0" smtClean="0">
                <a:latin typeface="+mn-lt"/>
              </a:rPr>
              <a:t>sul cromosoma 15q21.1) identificato nel 1992</a:t>
            </a:r>
          </a:p>
          <a:p>
            <a:pPr eaLnBrk="1" hangingPunct="1">
              <a:defRPr/>
            </a:pPr>
            <a:endParaRPr lang="en-GB" dirty="0" smtClean="0">
              <a:latin typeface="+mn-lt"/>
            </a:endParaRPr>
          </a:p>
        </p:txBody>
      </p:sp>
      <p:pic>
        <p:nvPicPr>
          <p:cNvPr id="82951" name="Picture 2" descr="Síndrome de Marf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3" y="914400"/>
            <a:ext cx="2857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8" descr="http://images.detik.com/content/2009/10/26/770/marfan-sindrom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7638" y="4583113"/>
            <a:ext cx="2944812"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contenuto 2"/>
          <p:cNvSpPr>
            <a:spLocks/>
          </p:cNvSpPr>
          <p:nvPr/>
        </p:nvSpPr>
        <p:spPr bwMode="auto">
          <a:xfrm>
            <a:off x="250825" y="142875"/>
            <a:ext cx="8893175" cy="248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Tx/>
              <a:buNone/>
            </a:pPr>
            <a:r>
              <a:rPr lang="it-IT" altLang="it-IT" sz="4400" dirty="0">
                <a:latin typeface="Comic Sans MS" pitchFamily="66" charset="0"/>
              </a:rPr>
              <a:t>            	</a:t>
            </a:r>
            <a:r>
              <a:rPr lang="it-IT" altLang="it-IT" sz="4000" b="1" dirty="0">
                <a:solidFill>
                  <a:srgbClr val="FF0000"/>
                </a:solidFill>
                <a:latin typeface="Comic Sans MS" pitchFamily="66" charset="0"/>
              </a:rPr>
              <a:t>Mutazioni</a:t>
            </a:r>
          </a:p>
          <a:p>
            <a:pPr eaLnBrk="1" hangingPunct="1">
              <a:buFontTx/>
              <a:buNone/>
            </a:pPr>
            <a:endParaRPr lang="it-IT" altLang="it-IT" sz="4400" dirty="0">
              <a:solidFill>
                <a:srgbClr val="FF0000"/>
              </a:solidFill>
              <a:latin typeface="Comic Sans MS" pitchFamily="66" charset="0"/>
            </a:endParaRPr>
          </a:p>
          <a:p>
            <a:pPr eaLnBrk="1" hangingPunct="1">
              <a:buFontTx/>
              <a:buNone/>
            </a:pPr>
            <a:r>
              <a:rPr lang="it-IT" altLang="it-IT" sz="4400" dirty="0">
                <a:latin typeface="Comic Sans MS" pitchFamily="66" charset="0"/>
              </a:rPr>
              <a:t>  </a:t>
            </a:r>
            <a:endParaRPr lang="it-IT" altLang="it-IT" sz="1800" dirty="0">
              <a:latin typeface="Comic Sans MS" pitchFamily="66" charset="0"/>
            </a:endParaRPr>
          </a:p>
          <a:p>
            <a:pPr eaLnBrk="1" hangingPunct="1">
              <a:buNone/>
            </a:pPr>
            <a:endParaRPr lang="it-IT" altLang="it-IT" b="1" dirty="0" smtClean="0">
              <a:solidFill>
                <a:srgbClr val="FF3399"/>
              </a:solidFill>
              <a:latin typeface="Comic Sans MS" pitchFamily="66" charset="0"/>
            </a:endParaRPr>
          </a:p>
          <a:p>
            <a:pPr eaLnBrk="1" hangingPunct="1">
              <a:buNone/>
            </a:pPr>
            <a:r>
              <a:rPr lang="it-IT" altLang="it-IT" b="1" dirty="0" smtClean="0">
                <a:solidFill>
                  <a:srgbClr val="FF3399"/>
                </a:solidFill>
                <a:latin typeface="Comic Sans MS" pitchFamily="66" charset="0"/>
              </a:rPr>
              <a:t>Genomiche   Cromosomiche    </a:t>
            </a:r>
            <a:r>
              <a:rPr lang="it-IT" altLang="it-IT" b="1" dirty="0">
                <a:solidFill>
                  <a:srgbClr val="C00000"/>
                </a:solidFill>
                <a:latin typeface="Comic Sans MS" pitchFamily="66" charset="0"/>
              </a:rPr>
              <a:t>Geniche</a:t>
            </a:r>
          </a:p>
          <a:p>
            <a:pPr eaLnBrk="1" hangingPunct="1">
              <a:buFontTx/>
              <a:buNone/>
            </a:pPr>
            <a:endParaRPr lang="it-IT" altLang="it-IT" sz="1600" dirty="0">
              <a:latin typeface="Comic Sans MS" pitchFamily="66" charset="0"/>
            </a:endParaRPr>
          </a:p>
          <a:p>
            <a:pPr eaLnBrk="1" hangingPunct="1">
              <a:buFontTx/>
              <a:buNone/>
            </a:pPr>
            <a:r>
              <a:rPr lang="it-IT" altLang="it-IT" sz="1400" dirty="0">
                <a:latin typeface="Comic Sans MS" pitchFamily="66" charset="0"/>
              </a:rPr>
              <a:t>                                  </a:t>
            </a:r>
          </a:p>
        </p:txBody>
      </p:sp>
      <p:sp>
        <p:nvSpPr>
          <p:cNvPr id="9219" name="Rectangle 7"/>
          <p:cNvSpPr>
            <a:spLocks noChangeArrowheads="1"/>
          </p:cNvSpPr>
          <p:nvPr/>
        </p:nvSpPr>
        <p:spPr bwMode="auto">
          <a:xfrm>
            <a:off x="508000" y="931863"/>
            <a:ext cx="8151813"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600" b="1" i="1" dirty="0">
                <a:solidFill>
                  <a:srgbClr val="FF0000"/>
                </a:solidFill>
                <a:latin typeface="Comic Sans MS" pitchFamily="66" charset="0"/>
              </a:rPr>
              <a:t>Mutazione</a:t>
            </a:r>
            <a:r>
              <a:rPr lang="it-IT" altLang="it-IT" sz="2600" b="1" i="1" dirty="0">
                <a:latin typeface="Comic Sans MS" pitchFamily="66" charset="0"/>
              </a:rPr>
              <a:t>: </a:t>
            </a:r>
            <a:r>
              <a:rPr lang="it-IT" altLang="it-IT" sz="2600" b="1" dirty="0">
                <a:latin typeface="Comic Sans MS" pitchFamily="66" charset="0"/>
              </a:rPr>
              <a:t>Una mutazione è un evento casuale e stabile che produce un  cambiamento del patrimonio genetico ed è ereditabile quando avviene nei gameti.</a:t>
            </a:r>
            <a:endParaRPr lang="it-IT" altLang="it-IT" sz="2600" b="1" i="1" dirty="0">
              <a:latin typeface="Comic Sans MS" pitchFamily="66" charset="0"/>
            </a:endParaRPr>
          </a:p>
        </p:txBody>
      </p:sp>
      <p:pic>
        <p:nvPicPr>
          <p:cNvPr id="9220" name="Picture 7" descr="http://images.treccani.it/enc/media/share/images/orig/system/galleries/MEDICINA/aneuploidia_fig_vol1_004590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41" y="4005064"/>
            <a:ext cx="2246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http://www.associazionetrentinafibrosicistica.it/uploads/pics/dis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005064"/>
            <a:ext cx="3398837"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1" descr="http://upload.wikimedia.org/wikipedia/commons/7/79/Types-of-mut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790" y="3652837"/>
            <a:ext cx="14160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356235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3213100"/>
            <a:ext cx="3240088"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765175"/>
            <a:ext cx="2568575"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73463"/>
            <a:ext cx="3505200"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4" name="Text Box 7"/>
          <p:cNvSpPr txBox="1">
            <a:spLocks noChangeArrowheads="1"/>
          </p:cNvSpPr>
          <p:nvPr/>
        </p:nvSpPr>
        <p:spPr bwMode="auto">
          <a:xfrm>
            <a:off x="457200" y="31242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it-IT" altLang="it-IT" sz="2000">
                <a:latin typeface="Arial" pitchFamily="34" charset="0"/>
              </a:rPr>
              <a:t>Iperlassità legamenti</a:t>
            </a:r>
          </a:p>
        </p:txBody>
      </p:sp>
      <p:sp>
        <p:nvSpPr>
          <p:cNvPr id="83975" name="Text Box 8"/>
          <p:cNvSpPr txBox="1">
            <a:spLocks noChangeArrowheads="1"/>
          </p:cNvSpPr>
          <p:nvPr/>
        </p:nvSpPr>
        <p:spPr bwMode="auto">
          <a:xfrm>
            <a:off x="5148263" y="5805488"/>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it-IT" altLang="it-IT" sz="2000">
                <a:latin typeface="Arial" pitchFamily="34" charset="0"/>
              </a:rPr>
              <a:t>Aneurisma aorta ascendente</a:t>
            </a:r>
          </a:p>
        </p:txBody>
      </p:sp>
      <p:sp>
        <p:nvSpPr>
          <p:cNvPr id="83976" name="Text Box 9"/>
          <p:cNvSpPr txBox="1">
            <a:spLocks noChangeArrowheads="1"/>
          </p:cNvSpPr>
          <p:nvPr/>
        </p:nvSpPr>
        <p:spPr bwMode="auto">
          <a:xfrm>
            <a:off x="476250" y="6461125"/>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it-IT" altLang="it-IT" sz="2000">
                <a:latin typeface="Arial" pitchFamily="34" charset="0"/>
              </a:rPr>
              <a:t>Lussazione cristallino</a:t>
            </a:r>
          </a:p>
        </p:txBody>
      </p:sp>
      <p:sp>
        <p:nvSpPr>
          <p:cNvPr id="10" name="Text Box 4"/>
          <p:cNvSpPr txBox="1">
            <a:spLocks noChangeArrowheads="1"/>
          </p:cNvSpPr>
          <p:nvPr/>
        </p:nvSpPr>
        <p:spPr bwMode="auto">
          <a:xfrm>
            <a:off x="3790950" y="0"/>
            <a:ext cx="4678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defRPr/>
            </a:pPr>
            <a:r>
              <a:rPr lang="it-IT" sz="4000" b="1" dirty="0" smtClean="0">
                <a:solidFill>
                  <a:srgbClr val="FF0000"/>
                </a:solidFill>
                <a:latin typeface="+mn-lt"/>
              </a:rPr>
              <a:t>Sindrome di </a:t>
            </a:r>
            <a:r>
              <a:rPr lang="it-IT" sz="4000" b="1" dirty="0" err="1" smtClean="0">
                <a:solidFill>
                  <a:srgbClr val="FF0000"/>
                </a:solidFill>
                <a:latin typeface="+mn-lt"/>
              </a:rPr>
              <a:t>Marfan</a:t>
            </a:r>
            <a:endParaRPr lang="en-GB" sz="4000" b="1" dirty="0" smtClean="0">
              <a:solidFill>
                <a:srgbClr val="FF0000"/>
              </a:solidFill>
              <a:latin typeface="+mn-lt"/>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2" name="Object 4"/>
          <p:cNvGraphicFramePr>
            <a:graphicFrameLocks noChangeAspect="1"/>
          </p:cNvGraphicFramePr>
          <p:nvPr/>
        </p:nvGraphicFramePr>
        <p:xfrm>
          <a:off x="3970338" y="0"/>
          <a:ext cx="4291012" cy="6884988"/>
        </p:xfrm>
        <a:graphic>
          <a:graphicData uri="http://schemas.openxmlformats.org/presentationml/2006/ole">
            <mc:AlternateContent xmlns:mc="http://schemas.openxmlformats.org/markup-compatibility/2006">
              <mc:Choice xmlns:v="urn:schemas-microsoft-com:vml" Requires="v">
                <p:oleObj spid="_x0000_s193561" name="Image" r:id="rId3" imgW="3474433" imgH="5577379" progId="Photoshop.Image.6">
                  <p:embed/>
                </p:oleObj>
              </mc:Choice>
              <mc:Fallback>
                <p:oleObj name="Image" r:id="rId3" imgW="3474433" imgH="5577379"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338" y="0"/>
                        <a:ext cx="4291012"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8243" name="Text Box 5"/>
          <p:cNvSpPr txBox="1">
            <a:spLocks noChangeArrowheads="1"/>
          </p:cNvSpPr>
          <p:nvPr/>
        </p:nvSpPr>
        <p:spPr bwMode="auto">
          <a:xfrm>
            <a:off x="30163" y="1412875"/>
            <a:ext cx="40322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it-IT" altLang="it-IT" sz="2400" b="1" dirty="0">
                <a:latin typeface="Arial" pitchFamily="34" charset="0"/>
              </a:rPr>
              <a:t>Sindrome di </a:t>
            </a:r>
            <a:r>
              <a:rPr lang="it-IT" altLang="it-IT" sz="2400" b="1" dirty="0" err="1">
                <a:latin typeface="Arial" pitchFamily="34" charset="0"/>
              </a:rPr>
              <a:t>Marfan</a:t>
            </a:r>
            <a:endParaRPr lang="it-IT" altLang="it-IT" sz="2400" b="1" dirty="0">
              <a:latin typeface="Arial" pitchFamily="34" charset="0"/>
            </a:endParaRPr>
          </a:p>
          <a:p>
            <a:pPr eaLnBrk="1" hangingPunct="1">
              <a:spcBef>
                <a:spcPct val="50000"/>
              </a:spcBef>
              <a:buFontTx/>
              <a:buNone/>
            </a:pPr>
            <a:r>
              <a:rPr lang="it-IT" altLang="it-IT" sz="2000" dirty="0">
                <a:latin typeface="Arial" pitchFamily="34" charset="0"/>
              </a:rPr>
              <a:t>Mutazioni nel gene per la </a:t>
            </a:r>
            <a:r>
              <a:rPr lang="it-IT" altLang="it-IT" sz="2000" dirty="0" err="1">
                <a:latin typeface="Arial" pitchFamily="34" charset="0"/>
              </a:rPr>
              <a:t>fibrillina</a:t>
            </a:r>
            <a:endParaRPr lang="it-IT" altLang="it-IT" sz="2000" dirty="0">
              <a:latin typeface="Arial" pitchFamily="34" charset="0"/>
            </a:endParaRPr>
          </a:p>
          <a:p>
            <a:pPr eaLnBrk="1" hangingPunct="1">
              <a:spcBef>
                <a:spcPct val="50000"/>
              </a:spcBef>
              <a:buFontTx/>
              <a:buNone/>
            </a:pPr>
            <a:r>
              <a:rPr lang="it-IT" altLang="it-IT" sz="2000" dirty="0">
                <a:latin typeface="Arial" pitchFamily="34" charset="0"/>
              </a:rPr>
              <a:t>Espressività variabile</a:t>
            </a:r>
          </a:p>
        </p:txBody>
      </p:sp>
      <p:sp>
        <p:nvSpPr>
          <p:cNvPr id="138244" name="Rectangle 22"/>
          <p:cNvSpPr txBox="1">
            <a:spLocks noChangeArrowheads="1"/>
          </p:cNvSpPr>
          <p:nvPr/>
        </p:nvSpPr>
        <p:spPr bwMode="auto">
          <a:xfrm>
            <a:off x="179388" y="188913"/>
            <a:ext cx="4464050"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858838" eaLnBrk="0" hangingPunct="0">
              <a:spcBef>
                <a:spcPct val="20000"/>
              </a:spcBef>
              <a:buChar char="•"/>
              <a:defRPr sz="3200">
                <a:solidFill>
                  <a:schemeClr val="tx1"/>
                </a:solidFill>
                <a:latin typeface="Times New Roman" pitchFamily="18" charset="0"/>
              </a:defRPr>
            </a:lvl1pPr>
            <a:lvl2pPr marL="742950" indent="-285750" defTabSz="858838" eaLnBrk="0" hangingPunct="0">
              <a:spcBef>
                <a:spcPct val="20000"/>
              </a:spcBef>
              <a:buChar char="–"/>
              <a:defRPr sz="2800">
                <a:solidFill>
                  <a:schemeClr val="tx1"/>
                </a:solidFill>
                <a:latin typeface="Times New Roman" pitchFamily="18" charset="0"/>
              </a:defRPr>
            </a:lvl2pPr>
            <a:lvl3pPr marL="1143000" indent="-228600" defTabSz="858838" eaLnBrk="0" hangingPunct="0">
              <a:spcBef>
                <a:spcPct val="20000"/>
              </a:spcBef>
              <a:buChar char="•"/>
              <a:defRPr sz="2400">
                <a:solidFill>
                  <a:schemeClr val="tx1"/>
                </a:solidFill>
                <a:latin typeface="Times New Roman" pitchFamily="18" charset="0"/>
              </a:defRPr>
            </a:lvl3pPr>
            <a:lvl4pPr marL="1600200" indent="-228600" defTabSz="858838" eaLnBrk="0" hangingPunct="0">
              <a:spcBef>
                <a:spcPct val="20000"/>
              </a:spcBef>
              <a:buChar char="–"/>
              <a:defRPr sz="2000">
                <a:solidFill>
                  <a:schemeClr val="tx1"/>
                </a:solidFill>
                <a:latin typeface="Times New Roman" pitchFamily="18" charset="0"/>
              </a:defRPr>
            </a:lvl4pPr>
            <a:lvl5pPr marL="2057400" indent="-228600" defTabSz="858838" eaLnBrk="0" hangingPunct="0">
              <a:spcBef>
                <a:spcPct val="20000"/>
              </a:spcBef>
              <a:buChar char="»"/>
              <a:defRPr sz="2000">
                <a:solidFill>
                  <a:schemeClr val="tx1"/>
                </a:solidFill>
                <a:latin typeface="Times New Roman" pitchFamily="18" charset="0"/>
              </a:defRPr>
            </a:lvl5pPr>
            <a:lvl6pPr marL="2514600" indent="-228600" defTabSz="8588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588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588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58838"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SzPct val="150000"/>
              <a:buFontTx/>
              <a:buNone/>
            </a:pPr>
            <a:r>
              <a:rPr lang="en-US" altLang="it-IT" sz="3100" b="1">
                <a:solidFill>
                  <a:srgbClr val="FF0000"/>
                </a:solidFill>
                <a:latin typeface="Comic Sans MS" pitchFamily="66" charset="0"/>
              </a:rPr>
              <a:t>Espressivita’ variabile</a:t>
            </a:r>
            <a:endParaRPr lang="en-US" altLang="it-IT" sz="3100">
              <a:solidFill>
                <a:srgbClr val="FF0000"/>
              </a:solidFill>
              <a:latin typeface="Comic Sans MS" pitchFamily="66" charset="0"/>
            </a:endParaRPr>
          </a:p>
        </p:txBody>
      </p:sp>
    </p:spTree>
    <p:extLst>
      <p:ext uri="{BB962C8B-B14F-4D97-AF65-F5344CB8AC3E}">
        <p14:creationId xmlns:p14="http://schemas.microsoft.com/office/powerpoint/2010/main" val="22645805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autos 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060450" y="1196975"/>
            <a:ext cx="696753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a:latin typeface="Comic Sans MS" pitchFamily="66" charset="0"/>
              </a:rPr>
              <a:t>La mutazione è presente nell’allele recessivo </a:t>
            </a:r>
            <a:r>
              <a:rPr lang="it-IT" altLang="it-IT" sz="2400" b="1">
                <a:solidFill>
                  <a:srgbClr val="FF0000"/>
                </a:solidFill>
                <a:latin typeface="Comic Sans MS" pitchFamily="66" charset="0"/>
              </a:rPr>
              <a:t>a</a:t>
            </a:r>
            <a:r>
              <a:rPr lang="it-IT" altLang="it-IT" sz="2400">
                <a:latin typeface="Comic Sans MS" pitchFamily="66" charset="0"/>
              </a:rPr>
              <a:t>…</a:t>
            </a:r>
          </a:p>
        </p:txBody>
      </p:sp>
      <p:graphicFrame>
        <p:nvGraphicFramePr>
          <p:cNvPr id="86019" name="Object 5"/>
          <p:cNvGraphicFramePr>
            <a:graphicFrameLocks noChangeAspect="1"/>
          </p:cNvGraphicFramePr>
          <p:nvPr/>
        </p:nvGraphicFramePr>
        <p:xfrm>
          <a:off x="1349375" y="2165350"/>
          <a:ext cx="6446838" cy="3495675"/>
        </p:xfrm>
        <a:graphic>
          <a:graphicData uri="http://schemas.openxmlformats.org/presentationml/2006/ole">
            <mc:AlternateContent xmlns:mc="http://schemas.openxmlformats.org/markup-compatibility/2006">
              <mc:Choice xmlns:v="urn:schemas-microsoft-com:vml" Requires="v">
                <p:oleObj spid="_x0000_s86052" name="Fotografia di Photo Editor" r:id="rId3" imgW="6447619" imgH="3495238" progId="MSPhotoEd.3">
                  <p:embed/>
                </p:oleObj>
              </mc:Choice>
              <mc:Fallback>
                <p:oleObj name="Fotografia di Photo Editor" r:id="rId3" imgW="6447619" imgH="3495238"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2165350"/>
                        <a:ext cx="6446838"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0" name="Text Box 6"/>
          <p:cNvSpPr txBox="1">
            <a:spLocks noChangeArrowheads="1"/>
          </p:cNvSpPr>
          <p:nvPr/>
        </p:nvSpPr>
        <p:spPr bwMode="auto">
          <a:xfrm>
            <a:off x="2203450" y="487363"/>
            <a:ext cx="4654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400" b="1">
                <a:solidFill>
                  <a:srgbClr val="FF0000"/>
                </a:solidFill>
                <a:latin typeface="Comic Sans MS" pitchFamily="66" charset="0"/>
              </a:rPr>
              <a:t>Malattia autosomica recessiva</a:t>
            </a:r>
          </a:p>
        </p:txBody>
      </p:sp>
      <p:sp>
        <p:nvSpPr>
          <p:cNvPr id="86021" name="CasellaDiTesto 4"/>
          <p:cNvSpPr txBox="1">
            <a:spLocks noChangeArrowheads="1"/>
          </p:cNvSpPr>
          <p:nvPr/>
        </p:nvSpPr>
        <p:spPr bwMode="auto">
          <a:xfrm>
            <a:off x="5980113" y="2314575"/>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latin typeface="Comic Sans MS" pitchFamily="66" charset="0"/>
              </a:rPr>
              <a:t>Aa</a:t>
            </a:r>
          </a:p>
        </p:txBody>
      </p:sp>
      <p:sp>
        <p:nvSpPr>
          <p:cNvPr id="86022" name="CasellaDiTesto 5"/>
          <p:cNvSpPr txBox="1">
            <a:spLocks noChangeArrowheads="1"/>
          </p:cNvSpPr>
          <p:nvPr/>
        </p:nvSpPr>
        <p:spPr bwMode="auto">
          <a:xfrm>
            <a:off x="2790825" y="2314575"/>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latin typeface="Comic Sans MS" pitchFamily="66" charset="0"/>
              </a:rPr>
              <a:t>Aa</a:t>
            </a:r>
          </a:p>
        </p:txBody>
      </p:sp>
      <p:sp>
        <p:nvSpPr>
          <p:cNvPr id="86023" name="CasellaDiTesto 6"/>
          <p:cNvSpPr txBox="1">
            <a:spLocks noChangeArrowheads="1"/>
          </p:cNvSpPr>
          <p:nvPr/>
        </p:nvSpPr>
        <p:spPr bwMode="auto">
          <a:xfrm>
            <a:off x="3914775" y="3730625"/>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latin typeface="Comic Sans MS" pitchFamily="66" charset="0"/>
              </a:rPr>
              <a:t>Aa</a:t>
            </a:r>
          </a:p>
        </p:txBody>
      </p:sp>
      <p:sp>
        <p:nvSpPr>
          <p:cNvPr id="86024" name="CasellaDiTesto 7"/>
          <p:cNvSpPr txBox="1">
            <a:spLocks noChangeArrowheads="1"/>
          </p:cNvSpPr>
          <p:nvPr/>
        </p:nvSpPr>
        <p:spPr bwMode="auto">
          <a:xfrm>
            <a:off x="5795963" y="3765550"/>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latin typeface="Comic Sans MS" pitchFamily="66" charset="0"/>
              </a:rPr>
              <a:t>Aa</a:t>
            </a:r>
          </a:p>
        </p:txBody>
      </p:sp>
      <p:sp>
        <p:nvSpPr>
          <p:cNvPr id="86025" name="CasellaDiTesto 8"/>
          <p:cNvSpPr txBox="1">
            <a:spLocks noChangeArrowheads="1"/>
          </p:cNvSpPr>
          <p:nvPr/>
        </p:nvSpPr>
        <p:spPr bwMode="auto">
          <a:xfrm>
            <a:off x="2251075" y="3765550"/>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latin typeface="Comic Sans MS" pitchFamily="66" charset="0"/>
              </a:rPr>
              <a:t>AA</a:t>
            </a:r>
          </a:p>
        </p:txBody>
      </p:sp>
      <p:sp>
        <p:nvSpPr>
          <p:cNvPr id="86026" name="CasellaDiTesto 9"/>
          <p:cNvSpPr txBox="1">
            <a:spLocks noChangeArrowheads="1"/>
          </p:cNvSpPr>
          <p:nvPr/>
        </p:nvSpPr>
        <p:spPr bwMode="auto">
          <a:xfrm>
            <a:off x="7451725" y="3727450"/>
            <a:ext cx="720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000" b="1">
                <a:solidFill>
                  <a:srgbClr val="FF0000"/>
                </a:solidFill>
                <a:latin typeface="Comic Sans MS" pitchFamily="66" charset="0"/>
              </a:rPr>
              <a:t>aa</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1042988" y="333375"/>
            <a:ext cx="7416800" cy="3478213"/>
          </a:xfrm>
          <a:prstGeom prst="rect">
            <a:avLst/>
          </a:prstGeom>
          <a:noFill/>
          <a:ln w="9525">
            <a:noFill/>
            <a:miter lim="800000"/>
            <a:headEnd/>
            <a:tailEnd/>
          </a:ln>
          <a:effectLst/>
        </p:spPr>
        <p:txBody>
          <a:bodyPr>
            <a:spAutoFit/>
          </a:bodyPr>
          <a:lstStyle/>
          <a:p>
            <a:pPr marL="457200" indent="-457200">
              <a:defRPr/>
            </a:pPr>
            <a:r>
              <a:rPr lang="it-IT" b="1"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2.  </a:t>
            </a:r>
            <a:r>
              <a:rPr lang="it-IT" b="1" u="sng"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rPr>
              <a:t>EREDITA’ MENDELIANA AUTOSOMICA RECESSIVA</a:t>
            </a:r>
          </a:p>
          <a:p>
            <a:pPr marL="457200" indent="-457200">
              <a:defRPr/>
            </a:pPr>
            <a:endParaRPr lang="it-IT" b="1" u="sng" dirty="0">
              <a:solidFill>
                <a:srgbClr val="FF0000"/>
              </a:solidFill>
              <a:effectLst>
                <a:outerShdw blurRad="38100" dist="38100" dir="2700000" algn="tl">
                  <a:srgbClr val="C0C0C0"/>
                </a:outerShdw>
              </a:effectLst>
              <a:latin typeface="Arial" panose="020B0604020202020204" pitchFamily="34" charset="0"/>
              <a:cs typeface="Arial" panose="020B0604020202020204" pitchFamily="34" charset="0"/>
            </a:endParaRPr>
          </a:p>
          <a:p>
            <a:pPr marL="457200" indent="-457200">
              <a:buFontTx/>
              <a:buChar char="•"/>
              <a:defRPr/>
            </a:pPr>
            <a:r>
              <a:rPr lang="it-IT" sz="1800" dirty="0">
                <a:latin typeface="Arial" panose="020B0604020202020204" pitchFamily="34" charset="0"/>
                <a:cs typeface="Arial" panose="020B0604020202020204" pitchFamily="34" charset="0"/>
              </a:rPr>
              <a:t>Gli affetti sono generalmente figli di non affetti</a:t>
            </a:r>
          </a:p>
          <a:p>
            <a:pPr marL="457200" indent="-457200">
              <a:buFontTx/>
              <a:buChar char="•"/>
              <a:defRPr/>
            </a:pPr>
            <a:r>
              <a:rPr lang="it-IT" sz="1800" dirty="0">
                <a:latin typeface="Arial" panose="020B0604020202020204" pitchFamily="34" charset="0"/>
                <a:cs typeface="Arial" panose="020B0604020202020204" pitchFamily="34" charset="0"/>
              </a:rPr>
              <a:t>I genitori degli affetti sono portatori asintomatici</a:t>
            </a:r>
          </a:p>
          <a:p>
            <a:pPr marL="457200" indent="-457200">
              <a:buFontTx/>
              <a:buChar char="•"/>
              <a:defRPr/>
            </a:pPr>
            <a:r>
              <a:rPr lang="it-IT" sz="1800" dirty="0">
                <a:latin typeface="Arial" panose="020B0604020202020204" pitchFamily="34" charset="0"/>
                <a:cs typeface="Arial" panose="020B0604020202020204" pitchFamily="34" charset="0"/>
              </a:rPr>
              <a:t>Sono colpiti entrambi i sessi</a:t>
            </a:r>
          </a:p>
          <a:p>
            <a:pPr marL="457200" indent="-457200">
              <a:buFontTx/>
              <a:buChar char="•"/>
              <a:defRPr/>
            </a:pPr>
            <a:r>
              <a:rPr lang="it-IT" sz="1800" dirty="0">
                <a:latin typeface="Arial" panose="020B0604020202020204" pitchFamily="34" charset="0"/>
                <a:cs typeface="Arial" panose="020B0604020202020204" pitchFamily="34" charset="0"/>
              </a:rPr>
              <a:t>E’ trasmesso da entrambi i sessi</a:t>
            </a:r>
          </a:p>
          <a:p>
            <a:pPr marL="457200" indent="-457200">
              <a:buFontTx/>
              <a:buChar char="•"/>
              <a:defRPr/>
            </a:pPr>
            <a:r>
              <a:rPr lang="it-IT" sz="1800" dirty="0">
                <a:latin typeface="Arial" panose="020B0604020202020204" pitchFamily="34" charset="0"/>
                <a:cs typeface="Arial" panose="020B0604020202020204" pitchFamily="34" charset="0"/>
              </a:rPr>
              <a:t>C’è aumentata consanguineità tra i genitori</a:t>
            </a:r>
          </a:p>
          <a:p>
            <a:pPr marL="457200" indent="-457200">
              <a:buFontTx/>
              <a:buChar char="•"/>
              <a:defRPr/>
            </a:pPr>
            <a:r>
              <a:rPr lang="it-IT" sz="1800" dirty="0">
                <a:latin typeface="Arial" panose="020B0604020202020204" pitchFamily="34" charset="0"/>
                <a:cs typeface="Arial" panose="020B0604020202020204" pitchFamily="34" charset="0"/>
              </a:rPr>
              <a:t>Dopo la nascita di un affetto, i figli successivi hanno la probabilità del 25% di essere affetti.</a:t>
            </a:r>
          </a:p>
          <a:p>
            <a:pPr marL="457200" indent="-457200">
              <a:buFontTx/>
              <a:buChar char="•"/>
              <a:defRPr/>
            </a:pPr>
            <a:r>
              <a:rPr lang="it-IT" sz="1800" dirty="0">
                <a:latin typeface="Arial" panose="020B0604020202020204" pitchFamily="34" charset="0"/>
                <a:cs typeface="Arial" panose="020B0604020202020204" pitchFamily="34" charset="0"/>
              </a:rPr>
              <a:t>La malattia non si presenta in tutte le generazioni: c’è salto generazionale</a:t>
            </a:r>
          </a:p>
          <a:p>
            <a:pPr marL="457200" indent="-457200">
              <a:buFontTx/>
              <a:buChar char="•"/>
              <a:defRPr/>
            </a:pPr>
            <a:endParaRPr lang="en-GB" sz="1800" dirty="0">
              <a:latin typeface="Arial" panose="020B0604020202020204" pitchFamily="34" charset="0"/>
              <a:cs typeface="Arial" panose="020B0604020202020204" pitchFamily="34" charset="0"/>
            </a:endParaRPr>
          </a:p>
        </p:txBody>
      </p:sp>
      <p:pic>
        <p:nvPicPr>
          <p:cNvPr id="87043" name="Picture 3" descr="1018"/>
          <p:cNvPicPr>
            <a:picLocks noChangeAspect="1" noChangeArrowheads="1"/>
          </p:cNvPicPr>
          <p:nvPr/>
        </p:nvPicPr>
        <p:blipFill>
          <a:blip r:embed="rId3">
            <a:extLst>
              <a:ext uri="{28A0092B-C50C-407E-A947-70E740481C1C}">
                <a14:useLocalDpi xmlns:a14="http://schemas.microsoft.com/office/drawing/2010/main" val="0"/>
              </a:ext>
            </a:extLst>
          </a:blip>
          <a:srcRect t="64392"/>
          <a:stretch>
            <a:fillRect/>
          </a:stretch>
        </p:blipFill>
        <p:spPr bwMode="auto">
          <a:xfrm>
            <a:off x="2057400" y="4084638"/>
            <a:ext cx="53340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Risultati immagini per albero genealogico recessivo"/>
          <p:cNvPicPr>
            <a:picLocks noChangeAspect="1" noChangeArrowheads="1"/>
          </p:cNvPicPr>
          <p:nvPr/>
        </p:nvPicPr>
        <p:blipFill rotWithShape="1">
          <a:blip r:embed="rId2">
            <a:extLst>
              <a:ext uri="{28A0092B-C50C-407E-A947-70E740481C1C}">
                <a14:useLocalDpi xmlns:a14="http://schemas.microsoft.com/office/drawing/2010/main" val="0"/>
              </a:ext>
            </a:extLst>
          </a:blip>
          <a:srcRect b="19051"/>
          <a:stretch/>
        </p:blipFill>
        <p:spPr bwMode="auto">
          <a:xfrm>
            <a:off x="151429" y="1988840"/>
            <a:ext cx="3828943" cy="188239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292080" y="5373216"/>
            <a:ext cx="1080120" cy="837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p:nvPr/>
        </p:nvSpPr>
        <p:spPr>
          <a:xfrm>
            <a:off x="6156176" y="4365104"/>
            <a:ext cx="86409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2195736" y="4509120"/>
            <a:ext cx="43204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55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4653136"/>
            <a:ext cx="6696744" cy="201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59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5227" t="35552" r="13604" b="40617"/>
          <a:stretch/>
        </p:blipFill>
        <p:spPr bwMode="auto">
          <a:xfrm>
            <a:off x="5288208" y="1880938"/>
            <a:ext cx="3800105" cy="232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619672" y="260648"/>
            <a:ext cx="5904656" cy="830997"/>
          </a:xfrm>
          <a:prstGeom prst="rect">
            <a:avLst/>
          </a:prstGeom>
          <a:noFill/>
        </p:spPr>
        <p:txBody>
          <a:bodyPr wrap="square" rtlCol="0">
            <a:spAutoFit/>
          </a:bodyPr>
          <a:lstStyle/>
          <a:p>
            <a:pPr algn="ctr"/>
            <a:r>
              <a:rPr lang="it-IT" sz="2400" b="1" dirty="0" smtClean="0">
                <a:latin typeface="+mn-lt"/>
              </a:rPr>
              <a:t>Esempi di alberi genealogici con ricorrenza di malattia autosomica recessiva</a:t>
            </a:r>
            <a:endParaRPr lang="it-IT" sz="2400" b="1" dirty="0">
              <a:latin typeface="+mn-lt"/>
            </a:endParaRPr>
          </a:p>
        </p:txBody>
      </p:sp>
    </p:spTree>
    <p:extLst>
      <p:ext uri="{BB962C8B-B14F-4D97-AF65-F5344CB8AC3E}">
        <p14:creationId xmlns:p14="http://schemas.microsoft.com/office/powerpoint/2010/main" val="1043540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txBox="1">
            <a:spLocks noChangeArrowheads="1"/>
          </p:cNvSpPr>
          <p:nvPr/>
        </p:nvSpPr>
        <p:spPr bwMode="auto">
          <a:xfrm>
            <a:off x="457200" y="315913"/>
            <a:ext cx="82296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400" b="1" i="1" dirty="0">
                <a:solidFill>
                  <a:srgbClr val="FF0000"/>
                </a:solidFill>
              </a:rPr>
              <a:t>Albinismo (</a:t>
            </a:r>
            <a:r>
              <a:rPr lang="it-IT" altLang="it-IT" sz="4400" b="1" i="1" dirty="0" err="1">
                <a:solidFill>
                  <a:srgbClr val="FF0000"/>
                </a:solidFill>
              </a:rPr>
              <a:t>Oculocutaneo</a:t>
            </a:r>
            <a:r>
              <a:rPr lang="it-IT" altLang="it-IT" sz="4400" b="1" i="1" dirty="0">
                <a:solidFill>
                  <a:srgbClr val="FF0000"/>
                </a:solidFill>
              </a:rPr>
              <a:t>)</a:t>
            </a:r>
          </a:p>
        </p:txBody>
      </p:sp>
      <p:graphicFrame>
        <p:nvGraphicFramePr>
          <p:cNvPr id="3" name="Group 70"/>
          <p:cNvGraphicFramePr>
            <a:graphicFrameLocks noGrp="1"/>
          </p:cNvGraphicFramePr>
          <p:nvPr/>
        </p:nvGraphicFramePr>
        <p:xfrm>
          <a:off x="3132138" y="1341438"/>
          <a:ext cx="6011862" cy="3413126"/>
        </p:xfrm>
        <a:graphic>
          <a:graphicData uri="http://schemas.openxmlformats.org/drawingml/2006/table">
            <a:tbl>
              <a:tblPr/>
              <a:tblGrid>
                <a:gridCol w="1728106">
                  <a:extLst>
                    <a:ext uri="{9D8B030D-6E8A-4147-A177-3AD203B41FA5}">
                      <a16:colId xmlns:a16="http://schemas.microsoft.com/office/drawing/2014/main" val="20000"/>
                    </a:ext>
                  </a:extLst>
                </a:gridCol>
                <a:gridCol w="4283756">
                  <a:extLst>
                    <a:ext uri="{9D8B030D-6E8A-4147-A177-3AD203B41FA5}">
                      <a16:colId xmlns:a16="http://schemas.microsoft.com/office/drawing/2014/main" val="20001"/>
                    </a:ext>
                  </a:extLst>
                </a:gridCol>
              </a:tblGrid>
              <a:tr h="3961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0000"/>
                          </a:solidFill>
                          <a:effectLst/>
                          <a:latin typeface="Times New Roman" pitchFamily="18" charset="0"/>
                          <a:cs typeface="Times New Roman" pitchFamily="18" charset="0"/>
                        </a:rPr>
                        <a:t>eredità</a:t>
                      </a:r>
                      <a:endParaRPr kumimoji="0" lang="en-US" sz="2000" b="1" i="0" u="none" strike="noStrike" cap="none" normalizeH="0" baseline="0" dirty="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0033CC"/>
                          </a:solidFill>
                          <a:effectLst/>
                          <a:latin typeface="Times New Roman" pitchFamily="18" charset="0"/>
                          <a:cs typeface="Times New Roman" pitchFamily="18" charset="0"/>
                        </a:rPr>
                        <a:t>autosomica</a:t>
                      </a:r>
                      <a:r>
                        <a:rPr kumimoji="0" lang="en-US" sz="2000" b="1" i="0" u="none" strike="noStrike" cap="none" normalizeH="0" baseline="0" dirty="0" smtClean="0">
                          <a:ln>
                            <a:noFill/>
                          </a:ln>
                          <a:solidFill>
                            <a:srgbClr val="0033CC"/>
                          </a:solidFill>
                          <a:effectLst/>
                          <a:latin typeface="Times New Roman" pitchFamily="18" charset="0"/>
                          <a:cs typeface="Times New Roman" pitchFamily="18" charset="0"/>
                        </a:rPr>
                        <a:t> </a:t>
                      </a:r>
                      <a:r>
                        <a:rPr kumimoji="0" lang="en-US" sz="2000" b="1" i="0" u="none" strike="noStrike" cap="none" normalizeH="0" baseline="0" dirty="0" err="1" smtClean="0">
                          <a:ln>
                            <a:noFill/>
                          </a:ln>
                          <a:solidFill>
                            <a:srgbClr val="0033CC"/>
                          </a:solidFill>
                          <a:effectLst/>
                          <a:latin typeface="Times New Roman" pitchFamily="18" charset="0"/>
                          <a:cs typeface="Times New Roman" pitchFamily="18" charset="0"/>
                        </a:rPr>
                        <a:t>recessiva</a:t>
                      </a:r>
                      <a:endParaRPr kumimoji="0" lang="en-US" sz="2000" b="1" i="0" u="none" strike="noStrike" cap="none" normalizeH="0" baseline="0" dirty="0" smtClean="0">
                        <a:ln>
                          <a:noFill/>
                        </a:ln>
                        <a:solidFill>
                          <a:srgbClr val="0033CC"/>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1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frequenza</a:t>
                      </a:r>
                      <a:endParaRPr kumimoji="0" lang="en-US" sz="2000" b="1" i="0" u="none" strike="noStrike" cap="none" normalizeH="0" baseline="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rgbClr val="000000"/>
                          </a:solidFill>
                          <a:effectLst/>
                          <a:latin typeface="Times New Roman" pitchFamily="18" charset="0"/>
                          <a:cs typeface="Times New Roman" pitchFamily="18" charset="0"/>
                        </a:rPr>
                        <a:t>1 su 17.000 (in USA)</a:t>
                      </a:r>
                      <a:endParaRPr kumimoji="0" lang="en-GB" sz="2000" b="0" i="0" u="none" strike="noStrike" cap="none" normalizeH="0" baseline="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09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Descrizione</a:t>
                      </a:r>
                      <a:endParaRPr kumimoji="0" lang="en-US" sz="2000" b="1" i="0" u="none" strike="noStrike" cap="none" normalizeH="0" baseline="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assenza di pigmento sulla pelle, capelli e occhi</a:t>
                      </a:r>
                      <a:endParaRPr kumimoji="0" lang="en-US" sz="2000" b="0" i="0" u="none" strike="noStrike" cap="none" normalizeH="0" baseline="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5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ricerca</a:t>
                      </a:r>
                      <a:endParaRPr kumimoji="0" lang="en-US" sz="2000" b="1" i="0" u="none" strike="noStrike" cap="none" normalizeH="0" baseline="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pitchFamily="18" charset="0"/>
                          <a:cs typeface="Times New Roman" pitchFamily="18" charset="0"/>
                        </a:rPr>
                        <a:t>test (amniocentesi) non viene eseguito, a meno che una coppia non abbia già un bimbo albino </a:t>
                      </a:r>
                      <a:endParaRPr kumimoji="0" lang="en-US" sz="2000" b="0" i="0" u="none" strike="noStrike" cap="none" normalizeH="0" baseline="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0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00"/>
                          </a:solidFill>
                          <a:effectLst/>
                          <a:latin typeface="Times New Roman" pitchFamily="18" charset="0"/>
                          <a:cs typeface="Times New Roman" pitchFamily="18" charset="0"/>
                        </a:rPr>
                        <a:t>Causa e localizzazione</a:t>
                      </a:r>
                      <a:endParaRPr kumimoji="0" lang="en-US" sz="2000" b="1" i="0" u="none" strike="noStrike" cap="none" normalizeH="0" baseline="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err="1" smtClean="0">
                          <a:ln>
                            <a:noFill/>
                          </a:ln>
                          <a:solidFill>
                            <a:srgbClr val="000000"/>
                          </a:solidFill>
                          <a:effectLst/>
                          <a:latin typeface="Times New Roman" pitchFamily="18" charset="0"/>
                          <a:cs typeface="Times New Roman" pitchFamily="18" charset="0"/>
                        </a:rPr>
                        <a:t>difetto</a:t>
                      </a:r>
                      <a:r>
                        <a:rPr kumimoji="0" lang="en-GB"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0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GB" sz="2000" b="0" i="0" u="none" strike="noStrike" cap="none" normalizeH="0" baseline="0" dirty="0" smtClean="0">
                          <a:ln>
                            <a:noFill/>
                          </a:ln>
                          <a:solidFill>
                            <a:srgbClr val="000000"/>
                          </a:solidFill>
                          <a:effectLst/>
                          <a:latin typeface="Times New Roman" pitchFamily="18" charset="0"/>
                          <a:cs typeface="Times New Roman" pitchFamily="18" charset="0"/>
                        </a:rPr>
                        <a:t> gene </a:t>
                      </a:r>
                      <a:r>
                        <a:rPr kumimoji="0" lang="en-GB" sz="2000" b="0" i="0" u="none" strike="noStrike" cap="none" normalizeH="0" baseline="0" dirty="0" err="1" smtClean="0">
                          <a:ln>
                            <a:noFill/>
                          </a:ln>
                          <a:solidFill>
                            <a:srgbClr val="000000"/>
                          </a:solidFill>
                          <a:effectLst/>
                          <a:latin typeface="Times New Roman" pitchFamily="18" charset="0"/>
                          <a:cs typeface="Times New Roman" pitchFamily="18" charset="0"/>
                        </a:rPr>
                        <a:t>che</a:t>
                      </a:r>
                      <a:r>
                        <a:rPr kumimoji="0" lang="en-GB"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000" b="0" i="0" u="none" strike="noStrike" cap="none" normalizeH="0" baseline="0" dirty="0" err="1" smtClean="0">
                          <a:ln>
                            <a:noFill/>
                          </a:ln>
                          <a:solidFill>
                            <a:srgbClr val="000000"/>
                          </a:solidFill>
                          <a:effectLst/>
                          <a:latin typeface="Times New Roman" pitchFamily="18" charset="0"/>
                          <a:cs typeface="Times New Roman" pitchFamily="18" charset="0"/>
                        </a:rPr>
                        <a:t>codifica</a:t>
                      </a:r>
                      <a:r>
                        <a:rPr kumimoji="0" lang="en-GB"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000" b="0" i="0" u="none" strike="noStrike" cap="none" normalizeH="0" baseline="0" dirty="0" err="1" smtClean="0">
                          <a:ln>
                            <a:noFill/>
                          </a:ln>
                          <a:solidFill>
                            <a:srgbClr val="000000"/>
                          </a:solidFill>
                          <a:effectLst/>
                          <a:latin typeface="Times New Roman" pitchFamily="18" charset="0"/>
                          <a:cs typeface="Times New Roman" pitchFamily="18" charset="0"/>
                        </a:rPr>
                        <a:t>l’</a:t>
                      </a:r>
                      <a:r>
                        <a:rPr kumimoji="0" lang="en-GB" sz="2000" b="0" i="1" u="none" strike="noStrike" cap="none" normalizeH="0" baseline="0" dirty="0" err="1" smtClean="0">
                          <a:ln>
                            <a:noFill/>
                          </a:ln>
                          <a:solidFill>
                            <a:srgbClr val="000000"/>
                          </a:solidFill>
                          <a:effectLst/>
                          <a:latin typeface="Times New Roman" pitchFamily="18" charset="0"/>
                          <a:cs typeface="Times New Roman" pitchFamily="18" charset="0"/>
                        </a:rPr>
                        <a:t>enzima</a:t>
                      </a:r>
                      <a:r>
                        <a:rPr kumimoji="0" lang="en-GB"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000" b="0" i="1" u="none" strike="noStrike" cap="none" normalizeH="0" baseline="0" dirty="0" err="1" smtClean="0">
                          <a:ln>
                            <a:noFill/>
                          </a:ln>
                          <a:solidFill>
                            <a:srgbClr val="000000"/>
                          </a:solidFill>
                          <a:effectLst/>
                          <a:latin typeface="Times New Roman" pitchFamily="18" charset="0"/>
                          <a:cs typeface="Times New Roman" pitchFamily="18" charset="0"/>
                        </a:rPr>
                        <a:t>tirosinasi</a:t>
                      </a:r>
                      <a:r>
                        <a:rPr kumimoji="0" lang="en-GB"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000" b="0" i="0" u="none" strike="noStrike" cap="none" normalizeH="0" baseline="0" dirty="0" err="1" smtClean="0">
                          <a:ln>
                            <a:noFill/>
                          </a:ln>
                          <a:solidFill>
                            <a:srgbClr val="000000"/>
                          </a:solidFill>
                          <a:effectLst/>
                          <a:latin typeface="Times New Roman" pitchFamily="18" charset="0"/>
                          <a:cs typeface="Times New Roman" pitchFamily="18" charset="0"/>
                        </a:rPr>
                        <a:t>sul</a:t>
                      </a:r>
                      <a:r>
                        <a:rPr kumimoji="0" lang="en-GB"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2000" b="0" i="0" u="sng" strike="noStrike" cap="none" normalizeH="0" baseline="0" dirty="0" err="1" smtClean="0">
                          <a:ln>
                            <a:noFill/>
                          </a:ln>
                          <a:solidFill>
                            <a:srgbClr val="000000"/>
                          </a:solidFill>
                          <a:effectLst/>
                          <a:latin typeface="Times New Roman" pitchFamily="18" charset="0"/>
                          <a:cs typeface="Times New Roman" pitchFamily="18" charset="0"/>
                        </a:rPr>
                        <a:t>cromosoma</a:t>
                      </a:r>
                      <a:r>
                        <a:rPr kumimoji="0" lang="en-GB" sz="2000" b="0" i="0" u="sng" strike="noStrike" cap="none" normalizeH="0" baseline="0" dirty="0" smtClean="0">
                          <a:ln>
                            <a:noFill/>
                          </a:ln>
                          <a:solidFill>
                            <a:srgbClr val="000000"/>
                          </a:solidFill>
                          <a:effectLst/>
                          <a:latin typeface="Times New Roman" pitchFamily="18" charset="0"/>
                          <a:cs typeface="Times New Roman" pitchFamily="18" charset="0"/>
                        </a:rPr>
                        <a:t> 11</a:t>
                      </a:r>
                      <a:endParaRPr kumimoji="0" lang="en-GB" sz="2000" b="0" i="0" u="sng" strike="noStrike" cap="none" normalizeH="0" baseline="0" dirty="0" smtClean="0">
                        <a:ln>
                          <a:noFill/>
                        </a:ln>
                        <a:solidFill>
                          <a:schemeClr val="tx1"/>
                        </a:solidFill>
                        <a:effectLst/>
                        <a:latin typeface="Times New Roman" pitchFamily="18" charset="0"/>
                      </a:endParaRPr>
                    </a:p>
                  </a:txBody>
                  <a:tcPr marL="91435" marR="91435" marT="45679" marB="4567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88087" name="Picture 2" descr="http://cdn.medicinalive.com/wp-content/uploads/2008/12/albinism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68413"/>
            <a:ext cx="220503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8" name="AutoShape 4" descr="data:image/jpg;base64,/9j/4AAQSkZJRgABAQAAAQABAAD/2wCEAAkGBhQSEBQSEBQUFBUUFBQQFRQUFhQUFRUUFBQVFBUUFBQXGyYfFxkjGRQVHy8gIycpLCwsFR4xNTAqNSYrLCkBCQoKDgwOGg8PGi0kHyQsLCkpLCksKSksKSwsKSksLCwsLCksKSwsLCksLCksLCwsLC4sLCwpLCwsLCwsKSwsKf/AABEIAPsAyQMBIgACEQEDEQH/xAAcAAACAwEBAQEAAAAAAAAAAAABAgADBQQGBwj/xABAEAABAwIDBgQDBQUHBQEAAAABAAIRAyEEEjEFE0FRYXEGIoGRMqGxB0JS0fAUI3LB4TNTYoKSovFDVGOy0hb/xAAZAQEAAwEBAAAAAAAAAAAAAAAAAQIDBAX/xAApEQEBAAICAQMDAwUBAAAAAAAAAQIRAyExBBJBMlGBE0JxImGRofEF/9oADAMBAAIRAxEAPwD6DCBCZAoEIQhMVIQDKplTBQlAhCCcoQgWFMqcBHKgpyqZFYQjCBIUTkKAIEhDKrA1TKgSErgrCkKBEVFCgVyRMUIQQoJ4QyoFAUhWBqmVB0lBPlQhAiIRIQhBCgjCiCBSEVEEATIBSUELUCEykIEAUTKAIAEHFMQhCBJQyp8qmVBVCEK3KhlQVZU+RPlUhBXlQhWEIZUCQimIUhB0FBOQhCCtQJi1RAsIQrAEMqBYUypw1SECEKAKwNULECBQKittCkww+pTaeRc0H2lVYfbuHe7K2vSJ0jMAZ9VG4O2EQEwaqqmJY0w57QeRcAfaVIYhDKnaQRIIPYgohqBMqkK2EC1BUhlTkIIFhAhWJSEFcJgEUEClCEXBCEHWQhCsISwgQhDKnIRAQIAjCaFIQcuMxgZAguc6zWi5PXssrHYmoCfMW9rD0C7dq1GN8znhp0gQXEcAOQXkdp7bzGKDHG8OJubAzc/yCw5MrOmmMauJ244Nh1QjrYes6rMqVnPcd3WM5SP7QzDrRqDELHZiKhP7yLmwkN0NrwSdOQVeLwwNdtQktcSPID96LjL1j5rH3X7tPbFtfBVqYlrGwPw8e51XMaz6jS1waXBkBtRuaQLgMfAc1w6H3WlhCGktDiQ6RBnUXsg+9WmHAiHNcIHsY/VlWZJ9jP2R4hq0Phe5jS2AJlh0gszCxHySYbGxUdnbmeQHZnSHNcTJ4xds2InS6tq7CIPlDTTFbM0AwQQZ0PD8ldhaHmqh0WvmNyczgAJVrUe1q0/EVTDNaymBBzO+DN5pvJnt7rvoeOS2N7uzP3Rna8dwREfksCqzeVaTCDkDhvLkAtmC2Rx4+ivbsRgqEHNF7ZnEQOc35FTOSxFwero+OcIRLqhZwOZriAdYJaCFo0ds0XtDm1AQdNZ9oleIGNpNpnJBDSMxAJ0tcASe5KrpeJJeG5CCYLQ45LC3lcLTbirzmqP03uztNkx5j2Y6PeERj2ng/wBWkfVYmF2rUDgCXsEGC/zieRiY7j5LVZiqhF2NqD8TTI0mbT0V5yb/AOKXHTtaZEqEKilixxGX6K+eK1l2oUhAplIUhIUhMQhCDsKBTEpSgUlBEhSEBCztrbQ3YDW/G7QASfbmtGFn46vToNzOEudbmTbieDR7KuXhMeSxtfzfvJBkcS4uf3Fge2kLObTebCpuh+FgAueZIN+t1oYmnvHZ3GGukgNIsOIB+6O1+qoqUIIDAGD4p4z+I9Y5rjroiqrWdBY0ud/iJJMzfXgqaOAyua/jmDj9bLS2dgiCXOvaAP5roOHmVMxXkZ9YAuDgLgk+h/RVlKvcSP1oukYUojDdFbUTpUGzMaE+vROzZrBUMSWuAnSXdJ0AV7aKIpwoshohIsAIANhwHC3oqK7CQ7Lxt6aFdDmSo2layj2xbTz+2WbsteyTUc1rSBNw0akj70AD0VtHEMrAO3cutmYZGabS0xqtbFYIOymLtsNdD6rmxFLI11SDABdlbBJjSL6rO9K2HwoeBlcDxAa6ZLNC08yAZC3NiGSaclpAzNeLSAYgzrdeQp+KWVXhzC5pEZmPAExbMIJhy9NQeyC9sTlDrWzAnjwzCDB6LTG9sso9HQpuFnEO5FWEKjCVHRDjNpa7WR35hdBXZPDnLCiMIwpFZCkJihKDqKUhOQlQKhUeGiSmhGEGLjtsvAIa3LOhcZdHRnD1Xl8VtNt3Pc6plFwb8dDF3coFl6fxEMrQBEukBugJjV0cF47CUpJqDzEugEgQXAxvTzA+60WELk5Ld6b4Sa27zLjrExMwHAm4aG6Ax3PZdFGi0ggCDr1nvqq6GFBgySRcTqSbFxPNd+GoT5iIPHr3Wc8tUoUY/NPSpAyr2sVZ8p1Wy8N+yJDhkwxATh6ipc5w6AoK5yIKolUzDJ/2UK/ewE2aQrIcG7gnuuPH0Q5pb+KQO61nU5XLiqFra8DYx1UXwV83w2zHUMVlfdrjAfFiDfTgQOC9zs2s3dFh+FhFGXCbk2Dh/EIVG1aANB2hc0ZgeRHEHUWVAxDQwuBOWqWPJ4AzlcXDkHFp9eiy2zse42c0ZJBOsEEzlI4BdMLE2Viy0NDomwPVvA97/Vbzgu3jy3HLlNUkKQiotFSkIQiUEHWhCaFECwpCMIwg8jt8byqQT5GwajhIDaYPwDq429zwWO05XhoAaPjM63NmxwHQaAL0fiQCk0Hgb3PxVMwgu6BeXwYJzVXzY+WbmDo4+hHbN0XFydV04eGrhqTp8xkTYRH6K16dKAsrZjZ80y43I4DoFtNZKnjm2jkquOjVR+xPJmVqimAFU/F8mFXqY4v2AjRPToFdlPEA9FfkCrpO2bkUDOK63UrptyIVVtsx5KbfxqtDKErqLXaq0iNqqThEpKzLTylO7CZDZEiUvhDFrPyGTpztY9eizcEGl1ZgEU80xYy0jK+ONwZHKFpYgeZzSRuyIc3iAbTyiVi7LaW1XZzOV5YY4siIHosEWNfY9Z76eRwmpRLqY4bwUi7Lm5ktJHWGr2OFxAexrhxA9Oi8tRaGVN40kuiNfvN6fw39F6fB1GuYHsEB0kjrN/munhvlzckWEKBRRdLICEITKIOuEqZAoAogoR1hBg+JcDvnU6c/EYMahurj7DVecrPcSKbKZLTBdlEZeU8IFh6L29Sgyix9S+YjLmcS5xLrASdASeC8rhaJ3kkm3njQEHyieYmfdcnLO/5dnBPd+HVRpZSOZtK0aZsqN2ALc/mhUmICYzUX13oMbjsnTQcOJiSTZreq8r4u2zi6Bc6mA5oqUqGXzmoXVae8NQCY3d8oP4mnRehYSCQcpmxBIaffQrh2vsanUa3PEMnIHEOyzqG8hYWFrK3WjKZftunHhvELyW0y9j3uL2sIcTSqmm4tOR7/ADNkCQZIN9ePo9k7SD6QcZBEgg6iDBDhwIheGxWwA99wXxEEmIjSBNgOkaL1NBpDPMbxBPE9SeJtqoTJddtNmOBcq9q7TbRplzjEfzsuHAfFK4/E7iaLi2A8fC8tzBk2Lg02mOPCVE8p0od4spggVHZSbgPcGW55YJaLi7o1C1tlY5lVofTeSNZkOHHXKZGnEL5g7YVR9JzDkqF7Q0kktd5Xl4qBxB80uIOsgr6RgsGxuFZTpUi2rDHOqABjQ9rAzNPxP+ETIv0U+VfdlvXtegDpHP1kei5qtp7KrCBwkHuQLAO4kcp5XumxUwot6TpkbTAcCwzLhlsDoRe6yqFHdgMB83xm0+VhA1/ktvaMCk9xMBrCZJgD1OmqycHR3lZgcDIpUXTPxeZ0/J491gq2qdEl7yNHObqZg6NPQG3utrZMgOYfumfcX+Y+a5tiM8z2PHxNAiIuBBg68PktbcQ/MOLcp6xoV1cWPy5uS/CEKJoSkLoZBCiKiDqlAqFBBIRhRSUGPt3M8ZGkhocwEj8TyBE8IbPq5vJY7qobVeSRDBu3AaNc0ghsdnD2XrKtMEX4EP8AVt15Kjsk1aNUu8odVJJGuZxlxvwEtb6Lm5cbvp1+mzmN78O/DYneAkaD8k8Ss/YeBqUs9N8Gnqx0+adCD0gBajRCidxvdTK6c+KYyPNCzKjZ0JHyWtXa0rOqwDdRUzshhgsCTyGpVbi5w0jouTxTtDEspUjgQTM5i0Nc/NaBfS8/Jdnhja9etRd+20DReDAJgCoInMGz5COPA6iLhRO03rXRaILV10XtqNPHgRxC5fEviengaO8fSfVl2UBg4wT53mzBY8yeS4/B3ienjsx3TaVRokZCXAtJiDI7KNXytuXpaNn7t9tJ1At6jRauGqkiwb/uH0KOIYjhaTptpKlTS0Mg3t20TvbNk9QLnxmMFNof1AU/HaNbskcO1HFuVtiHFweCAczYuD6Ll2cbjqxkG9/I2BJ6/RaDsOa+JZlHlawvM6S4WCL9nbp+7BOjHtnhwcB01WNxt7nhPJrHWPzrbbw7S8MeCM7RlJN5jnC7QqqFPLMRBg+vFWrvxmo820CEpTFKVZBFIRIQhB0lQIkoIJCiEqFASs3aeHLcM5rCZHmnjObMfRaICBHNRZuJl1WNQpk021PxDTiDx9JCgdK0doCKYjgQPqstjrrKzXTqwyuXamq264sRSnqVrVWSVxYrEMp/E4D9cVSxtLb4Y7sDNjz04pNxuPMN406WJIPQtMg+y6K20aIMmqAe4Crf4iw4ADqzDNwMwJs0lUuLWbnwuZVdUg53iYto092xB9VZhKbaWYtABdrlaG/RWU8cw/CQRFl0UabXcR+hwT2Fy1DUanNdoqAaLkOHhWhllMZ3sXVJus3a2y31nMbmDaTRmJnzF9+HID6ld9Jkn5Lmo1d+40wcmYvY08y0OgyNBLR6Jl3NImXs7aOwSMzugDR25rTxWFa+CdRcHl+Y6Lh2Vh3MqO3gguaDqDJBh2np7rTcVvxz+nVcXJlblsBpdSEpKmZaMxKCkoSghUhBCUHSUExSlAqKKiCIQiogoxtOaZjhf2WPTbdegAWJiqBpv/wk2P8AJZ5z5b8WWulj22WBjvC9Go4vLGlx1JE3591tPfZUvcsq6JdMhnhhoNm0wOQtw7JMX4YY9paW0yDrYcxz6LXyzoVQ6p+rqlaTK1kU/BdIXawNtAyQCPVE7EqMI3FRwOkVBIPI8HD3W20mLH3Q3x0lNlyqjZW+yu3+U6ZS2fYgrTK56ZkhXuerRQrrTHAH3hDZWBJALTlILHi1rAhw73Ksw7SSDGZuYMdF7OBE9ltUaYaA1tgNFfHDd2w5M9dGhK5qclISt3MSFIRUQKgmIQQBCE0IILylJRJSygkqAoIILEJSgqFyBwVx7ZE0/wDMP5rplcu0z+5d/l/9goy8LYfVGVSfaE4KoouULi3qPouZ2aXOcFzlB+KaYgqttYcL/KyrWmNXEzY25JS2OKLQEAJMNUIultJvVWajpzQpUwNbn5egRc7/AIU7Q3cNhwxsAd+6clElIV2PPpsyBSgpkCqIlKSgaEpCgcpKAKKShKCwpUSlKAqIAqEoIShmQKWUDhedxfjHC1KxwdKpvKpDicgmmzdjO4GpoTaIbKnjnaoo4Gu1rw2q+mWMEw/z2c4DUQ3NdfHvsvoOO0Gv0Dadb5sLb9LqmWXw6OPj6mV/H40+wssrmusqGlOLLF0V1UWNPxNae4BUrbPp8Gx/CSPloqqdRdFKra6KqRg2tFyT3KJ1tooXSeCVz+SrpYJv+vqkcbjlN/6ItKpqvVatI8rjPtaxOFqbvF4ak65h7HPph7ZsWnzNJjhFl7nwx4roY+iamHJlsCpTdZ7CefAjWHDWOGi8D48wDX4Z7nCcsH/hea8HYp+DaKlIw4km9wWn7rhxC1nLqdmPpf1rZjNdPvUqSvHYD7TsM6BiA6idC6C+nPceZo7j1XrKVYOaHMIc1wlrmkFrhzBFiFtMpl4cPJxZ8d1nNLZQIQlElWZlUlQlLKAoKKIHJQUJSoCoSs/a3iChhRNeoGk3DPie7swX9dF4Hbv2rPdLcGzdjTeVIc/u1vwt+arlnI34vT8nL9M/L6BtLa9LDtz16jabeGY3PRrRdx7BfP8AxP8AaYXtNPBB9MXms6A8jlTb9zub9AvD4jFPqvNSq9z3nVzyXO9zw6JHcOxCwy5LfD1uH0GOHeXd/wBO+hUkEOJJIuSSSZFySblav2YsDa2IYfiAb/pk/wA4WDhH2HMW9lteG8czD4ve1LNqUzSc7g05muDj0tB5Ss8bqun1PF7+OXH4fRWq3qqmAESIIIkEGxHAg8Va0LR5SM/X9V0MKoVrahhASxVkyjUeUrXKtToS1UkQrcy4tq7Up0GZ6roGgGrnH8LRxKhM+0eb8c4gbgUfvVXgdQ1plx+g9V5aqYAA4Lo2htE16zqrxFsrG65GDQTxPEnmuOq9Z27r2uDh/Tw781zVjp3+l/yWj4f8V4jBOmk7Mx13UnyWHqPwO6j1lZZMyfQdkrwrS6RyYTOasfX9h/aRha8NqH9nqfhqkZCf8NXT3heozaHgbgi4I5g8V+dC1aexvEuIwv8AYVXNbruz5qZ70zYekFbY8v3eTy/+fPOF/wAvvEqSvC7F+1Om+G4phpH+8py+n6t+Jn+5ezwmMZVYH0ntqMOjmEOHuNOxW0yl8PO5OLPj+qL1EFJVmTN2z4moYUfvqgDuDG+Z5/yjT1heB259plapLcONy3nZ1Ujvoz0XjXPJJJ1NyTcnuUscly5clr3uH0GGPeXaVqrnEucSSTJJJJJ5km5VUJ3BKs3oakM1IVY3RVok9J8O6O+RXYTZcA5HQropVuB14Hn/AFUVfC6aGzNuVsPak/y/3bvMz0H3fSF6rZnj6mbV2Opnm2Xt+Vx7LxJKgSZWMuT03Hyd61f7Pq1Lb2HeJbVYezgD7FdlOsHCWuB9V8cLUW20t2t9Fb3ua+g+2T67iMaxt3OaO5AWTi/F2Gp/9QOP4Wec/Ky+blnO/e/1TBR7lsfQz92T02P8d1HWoMFMfif5ndw3Qesrz1as57i+o5z3H7zjJ7DkOgVO8QNVVttdfHxYcf0xaXWXPVfNh69v6pTUJ0/X5qaWTS1u0QcEQmDVKqrKpCtyIZER7VWVdOB2lUovz0nupu/EwwT/ABDRw6EFVZTyRClnlhL1X0DYX2n6NxjZ/wDLSF+76XHu32Xp/wD9rgv+5Z/pqf8Awvi7gpmPMrScuUefyegwt3Ov4WlqDQi7VI4rJ6y91CRKrrYTiF04Yy0yrAoW1tlFpCQrQqNuqXNCmVX2uWE7eRunIUAUo1oADw9ijnKsa1FmqhfRWvRzqzIOQTCiOShbtQXpC5dgojkES0JtFlcOUqbr1XVTE6pim1dOXKplVpTQm06VNpq0NSkpgVBo2VI5isaiUFEJS1WoHVSixVlUyq4hKimn/9k="/>
          <p:cNvSpPr>
            <a:spLocks noChangeAspect="1" noChangeArrowheads="1"/>
          </p:cNvSpPr>
          <p:nvPr/>
        </p:nvSpPr>
        <p:spPr bwMode="auto">
          <a:xfrm>
            <a:off x="76200" y="-1152525"/>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88089" name="AutoShape 6" descr="data:image/jpg;base64,/9j/4AAQSkZJRgABAQAAAQABAAD/2wCEAAkGBhQSEBQSEBQUFBUUFBQQFRQUFhQUFRUUFBQVFBUUFBQXGyYfFxkjGRQVHy8gIycpLCwsFR4xNTAqNSYrLCkBCQoKDgwOGg8PGi0kHyQsLCkpLCksKSksKSwsKSksLCwsLCksKSwsLCksLCksLCwsLC4sLCwpLCwsLCwsKSwsKf/AABEIAPsAyQMBIgACEQEDEQH/xAAcAAACAwEBAQEAAAAAAAAAAAABAgADBQQGBwj/xABAEAABAwIDBgQDBQUHBQEAAAABAAIRAyEEEjEFE0FRYXEGIoGRMqGxB0JS0fAUI3LB4TNTYoKSovFDVGOy0hb/xAAZAQEAAwEBAAAAAAAAAAAAAAAAAQIDBAX/xAApEQEBAAICAQMDAwUBAAAAAAAAAQIRAyExBBJBMlGBE0JxImGRofEF/9oADAMBAAIRAxEAPwD6DCBCZAoEIQhMVIQDKplTBQlAhCCcoQgWFMqcBHKgpyqZFYQjCBIUTkKAIEhDKrA1TKgSErgrCkKBEVFCgVyRMUIQQoJ4QyoFAUhWBqmVB0lBPlQhAiIRIQhBCgjCiCBSEVEEATIBSUELUCEykIEAUTKAIAEHFMQhCBJQyp8qmVBVCEK3KhlQVZU+RPlUhBXlQhWEIZUCQimIUhB0FBOQhCCtQJi1RAsIQrAEMqBYUypw1SECEKAKwNULECBQKittCkww+pTaeRc0H2lVYfbuHe7K2vSJ0jMAZ9VG4O2EQEwaqqmJY0w57QeRcAfaVIYhDKnaQRIIPYgohqBMqkK2EC1BUhlTkIIFhAhWJSEFcJgEUEClCEXBCEHWQhCsISwgQhDKnIRAQIAjCaFIQcuMxgZAguc6zWi5PXssrHYmoCfMW9rD0C7dq1GN8znhp0gQXEcAOQXkdp7bzGKDHG8OJubAzc/yCw5MrOmmMauJ244Nh1QjrYes6rMqVnPcd3WM5SP7QzDrRqDELHZiKhP7yLmwkN0NrwSdOQVeLwwNdtQktcSPID96LjL1j5rH3X7tPbFtfBVqYlrGwPw8e51XMaz6jS1waXBkBtRuaQLgMfAc1w6H3WlhCGktDiQ6RBnUXsg+9WmHAiHNcIHsY/VlWZJ9jP2R4hq0Phe5jS2AJlh0gszCxHySYbGxUdnbmeQHZnSHNcTJ4xds2InS6tq7CIPlDTTFbM0AwQQZ0PD8ldhaHmqh0WvmNyczgAJVrUe1q0/EVTDNaymBBzO+DN5pvJnt7rvoeOS2N7uzP3Rna8dwREfksCqzeVaTCDkDhvLkAtmC2Rx4+ivbsRgqEHNF7ZnEQOc35FTOSxFwero+OcIRLqhZwOZriAdYJaCFo0ds0XtDm1AQdNZ9oleIGNpNpnJBDSMxAJ0tcASe5KrpeJJeG5CCYLQ45LC3lcLTbirzmqP03uztNkx5j2Y6PeERj2ng/wBWkfVYmF2rUDgCXsEGC/zieRiY7j5LVZiqhF2NqD8TTI0mbT0V5yb/AOKXHTtaZEqEKilixxGX6K+eK1l2oUhAplIUhIUhMQhCDsKBTEpSgUlBEhSEBCztrbQ3YDW/G7QASfbmtGFn46vToNzOEudbmTbieDR7KuXhMeSxtfzfvJBkcS4uf3Fge2kLObTebCpuh+FgAueZIN+t1oYmnvHZ3GGukgNIsOIB+6O1+qoqUIIDAGD4p4z+I9Y5rjroiqrWdBY0ud/iJJMzfXgqaOAyua/jmDj9bLS2dgiCXOvaAP5roOHmVMxXkZ9YAuDgLgk+h/RVlKvcSP1oukYUojDdFbUTpUGzMaE+vROzZrBUMSWuAnSXdJ0AV7aKIpwoshohIsAIANhwHC3oqK7CQ7Lxt6aFdDmSo2layj2xbTz+2WbsteyTUc1rSBNw0akj70AD0VtHEMrAO3cutmYZGabS0xqtbFYIOymLtsNdD6rmxFLI11SDABdlbBJjSL6rO9K2HwoeBlcDxAa6ZLNC08yAZC3NiGSaclpAzNeLSAYgzrdeQp+KWVXhzC5pEZmPAExbMIJhy9NQeyC9sTlDrWzAnjwzCDB6LTG9sso9HQpuFnEO5FWEKjCVHRDjNpa7WR35hdBXZPDnLCiMIwpFZCkJihKDqKUhOQlQKhUeGiSmhGEGLjtsvAIa3LOhcZdHRnD1Xl8VtNt3Pc6plFwb8dDF3coFl6fxEMrQBEukBugJjV0cF47CUpJqDzEugEgQXAxvTzA+60WELk5Ld6b4Sa27zLjrExMwHAm4aG6Ax3PZdFGi0ggCDr1nvqq6GFBgySRcTqSbFxPNd+GoT5iIPHr3Wc8tUoUY/NPSpAyr2sVZ8p1Wy8N+yJDhkwxATh6ipc5w6AoK5yIKolUzDJ/2UK/ewE2aQrIcG7gnuuPH0Q5pb+KQO61nU5XLiqFra8DYx1UXwV83w2zHUMVlfdrjAfFiDfTgQOC9zs2s3dFh+FhFGXCbk2Dh/EIVG1aANB2hc0ZgeRHEHUWVAxDQwuBOWqWPJ4AzlcXDkHFp9eiy2zse42c0ZJBOsEEzlI4BdMLE2Viy0NDomwPVvA97/Vbzgu3jy3HLlNUkKQiotFSkIQiUEHWhCaFECwpCMIwg8jt8byqQT5GwajhIDaYPwDq429zwWO05XhoAaPjM63NmxwHQaAL0fiQCk0Hgb3PxVMwgu6BeXwYJzVXzY+WbmDo4+hHbN0XFydV04eGrhqTp8xkTYRH6K16dKAsrZjZ80y43I4DoFtNZKnjm2jkquOjVR+xPJmVqimAFU/F8mFXqY4v2AjRPToFdlPEA9FfkCrpO2bkUDOK63UrptyIVVtsx5KbfxqtDKErqLXaq0iNqqThEpKzLTylO7CZDZEiUvhDFrPyGTpztY9eizcEGl1ZgEU80xYy0jK+ONwZHKFpYgeZzSRuyIc3iAbTyiVi7LaW1XZzOV5YY4siIHosEWNfY9Z76eRwmpRLqY4bwUi7Lm5ktJHWGr2OFxAexrhxA9Oi8tRaGVN40kuiNfvN6fw39F6fB1GuYHsEB0kjrN/munhvlzckWEKBRRdLICEITKIOuEqZAoAogoR1hBg+JcDvnU6c/EYMahurj7DVecrPcSKbKZLTBdlEZeU8IFh6L29Sgyix9S+YjLmcS5xLrASdASeC8rhaJ3kkm3njQEHyieYmfdcnLO/5dnBPd+HVRpZSOZtK0aZsqN2ALc/mhUmICYzUX13oMbjsnTQcOJiSTZreq8r4u2zi6Bc6mA5oqUqGXzmoXVae8NQCY3d8oP4mnRehYSCQcpmxBIaffQrh2vsanUa3PEMnIHEOyzqG8hYWFrK3WjKZftunHhvELyW0y9j3uL2sIcTSqmm4tOR7/ADNkCQZIN9ePo9k7SD6QcZBEgg6iDBDhwIheGxWwA99wXxEEmIjSBNgOkaL1NBpDPMbxBPE9SeJtqoTJddtNmOBcq9q7TbRplzjEfzsuHAfFK4/E7iaLi2A8fC8tzBk2Lg02mOPCVE8p0od4spggVHZSbgPcGW55YJaLi7o1C1tlY5lVofTeSNZkOHHXKZGnEL5g7YVR9JzDkqF7Q0kktd5Xl4qBxB80uIOsgr6RgsGxuFZTpUi2rDHOqABjQ9rAzNPxP+ETIv0U+VfdlvXtegDpHP1kei5qtp7KrCBwkHuQLAO4kcp5XumxUwot6TpkbTAcCwzLhlsDoRe6yqFHdgMB83xm0+VhA1/ktvaMCk9xMBrCZJgD1OmqycHR3lZgcDIpUXTPxeZ0/J491gq2qdEl7yNHObqZg6NPQG3utrZMgOYfumfcX+Y+a5tiM8z2PHxNAiIuBBg68PktbcQ/MOLcp6xoV1cWPy5uS/CEKJoSkLoZBCiKiDqlAqFBBIRhRSUGPt3M8ZGkhocwEj8TyBE8IbPq5vJY7qobVeSRDBu3AaNc0ghsdnD2XrKtMEX4EP8AVt15Kjsk1aNUu8odVJJGuZxlxvwEtb6Lm5cbvp1+mzmN78O/DYneAkaD8k8Ss/YeBqUs9N8Gnqx0+adCD0gBajRCidxvdTK6c+KYyPNCzKjZ0JHyWtXa0rOqwDdRUzshhgsCTyGpVbi5w0jouTxTtDEspUjgQTM5i0Nc/NaBfS8/Jdnhja9etRd+20DReDAJgCoInMGz5COPA6iLhRO03rXRaILV10XtqNPHgRxC5fEviengaO8fSfVl2UBg4wT53mzBY8yeS4/B3ienjsx3TaVRokZCXAtJiDI7KNXytuXpaNn7t9tJ1At6jRauGqkiwb/uH0KOIYjhaTptpKlTS0Mg3t20TvbNk9QLnxmMFNof1AU/HaNbskcO1HFuVtiHFweCAczYuD6Ll2cbjqxkG9/I2BJ6/RaDsOa+JZlHlawvM6S4WCL9nbp+7BOjHtnhwcB01WNxt7nhPJrHWPzrbbw7S8MeCM7RlJN5jnC7QqqFPLMRBg+vFWrvxmo820CEpTFKVZBFIRIQhB0lQIkoIJCiEqFASs3aeHLcM5rCZHmnjObMfRaICBHNRZuJl1WNQpk021PxDTiDx9JCgdK0doCKYjgQPqstjrrKzXTqwyuXamq264sRSnqVrVWSVxYrEMp/E4D9cVSxtLb4Y7sDNjz04pNxuPMN406WJIPQtMg+y6K20aIMmqAe4Crf4iw4ADqzDNwMwJs0lUuLWbnwuZVdUg53iYto092xB9VZhKbaWYtABdrlaG/RWU8cw/CQRFl0UabXcR+hwT2Fy1DUanNdoqAaLkOHhWhllMZ3sXVJus3a2y31nMbmDaTRmJnzF9+HID6ld9Jkn5Lmo1d+40wcmYvY08y0OgyNBLR6Jl3NImXs7aOwSMzugDR25rTxWFa+CdRcHl+Y6Lh2Vh3MqO3gguaDqDJBh2np7rTcVvxz+nVcXJlblsBpdSEpKmZaMxKCkoSghUhBCUHSUExSlAqKKiCIQiogoxtOaZjhf2WPTbdegAWJiqBpv/wk2P8AJZ5z5b8WWulj22WBjvC9Go4vLGlx1JE3591tPfZUvcsq6JdMhnhhoNm0wOQtw7JMX4YY9paW0yDrYcxz6LXyzoVQ6p+rqlaTK1kU/BdIXawNtAyQCPVE7EqMI3FRwOkVBIPI8HD3W20mLH3Q3x0lNlyqjZW+yu3+U6ZS2fYgrTK56ZkhXuerRQrrTHAH3hDZWBJALTlILHi1rAhw73Ksw7SSDGZuYMdF7OBE9ltUaYaA1tgNFfHDd2w5M9dGhK5qclISt3MSFIRUQKgmIQQBCE0IILylJRJSygkqAoIILEJSgqFyBwVx7ZE0/wDMP5rplcu0z+5d/l/9goy8LYfVGVSfaE4KoouULi3qPouZ2aXOcFzlB+KaYgqttYcL/KyrWmNXEzY25JS2OKLQEAJMNUIultJvVWajpzQpUwNbn5egRc7/AIU7Q3cNhwxsAd+6clElIV2PPpsyBSgpkCqIlKSgaEpCgcpKAKKShKCwpUSlKAqIAqEoIShmQKWUDhedxfjHC1KxwdKpvKpDicgmmzdjO4GpoTaIbKnjnaoo4Gu1rw2q+mWMEw/z2c4DUQ3NdfHvsvoOO0Gv0Dadb5sLb9LqmWXw6OPj6mV/H40+wssrmusqGlOLLF0V1UWNPxNae4BUrbPp8Gx/CSPloqqdRdFKra6KqRg2tFyT3KJ1tooXSeCVz+SrpYJv+vqkcbjlN/6ItKpqvVatI8rjPtaxOFqbvF4ak65h7HPph7ZsWnzNJjhFl7nwx4roY+iamHJlsCpTdZ7CefAjWHDWOGi8D48wDX4Z7nCcsH/hea8HYp+DaKlIw4km9wWn7rhxC1nLqdmPpf1rZjNdPvUqSvHYD7TsM6BiA6idC6C+nPceZo7j1XrKVYOaHMIc1wlrmkFrhzBFiFtMpl4cPJxZ8d1nNLZQIQlElWZlUlQlLKAoKKIHJQUJSoCoSs/a3iChhRNeoGk3DPie7swX9dF4Hbv2rPdLcGzdjTeVIc/u1vwt+arlnI34vT8nL9M/L6BtLa9LDtz16jabeGY3PRrRdx7BfP8AxP8AaYXtNPBB9MXms6A8jlTb9zub9AvD4jFPqvNSq9z3nVzyXO9zw6JHcOxCwy5LfD1uH0GOHeXd/wBO+hUkEOJJIuSSSZFySblav2YsDa2IYfiAb/pk/wA4WDhH2HMW9lteG8czD4ve1LNqUzSc7g05muDj0tB5Ss8bqun1PF7+OXH4fRWq3qqmAESIIIkEGxHAg8Va0LR5SM/X9V0MKoVrahhASxVkyjUeUrXKtToS1UkQrcy4tq7Up0GZ6roGgGrnH8LRxKhM+0eb8c4gbgUfvVXgdQ1plx+g9V5aqYAA4Lo2htE16zqrxFsrG65GDQTxPEnmuOq9Z27r2uDh/Tw781zVjp3+l/yWj4f8V4jBOmk7Mx13UnyWHqPwO6j1lZZMyfQdkrwrS6RyYTOasfX9h/aRha8NqH9nqfhqkZCf8NXT3heozaHgbgi4I5g8V+dC1aexvEuIwv8AYVXNbruz5qZ70zYekFbY8v3eTy/+fPOF/wAvvEqSvC7F+1Om+G4phpH+8py+n6t+Jn+5ezwmMZVYH0ntqMOjmEOHuNOxW0yl8PO5OLPj+qL1EFJVmTN2z4moYUfvqgDuDG+Z5/yjT1heB259plapLcONy3nZ1Ujvoz0XjXPJJJ1NyTcnuUscly5clr3uH0GGPeXaVqrnEucSSTJJJJJ5km5VUJ3BKs3oakM1IVY3RVok9J8O6O+RXYTZcA5HQropVuB14Hn/AFUVfC6aGzNuVsPak/y/3bvMz0H3fSF6rZnj6mbV2Opnm2Xt+Vx7LxJKgSZWMuT03Hyd61f7Pq1Lb2HeJbVYezgD7FdlOsHCWuB9V8cLUW20t2t9Fb3ua+g+2T67iMaxt3OaO5AWTi/F2Gp/9QOP4Wec/Ky+blnO/e/1TBR7lsfQz92T02P8d1HWoMFMfif5ndw3Qesrz1as57i+o5z3H7zjJ7DkOgVO8QNVVttdfHxYcf0xaXWXPVfNh69v6pTUJ0/X5qaWTS1u0QcEQmDVKqrKpCtyIZER7VWVdOB2lUovz0nupu/EwwT/ABDRw6EFVZTyRClnlhL1X0DYX2n6NxjZ/wDLSF+76XHu32Xp/wD9rgv+5Z/pqf8Awvi7gpmPMrScuUefyegwt3Ov4WlqDQi7VI4rJ6y91CRKrrYTiF04Yy0yrAoW1tlFpCQrQqNuqXNCmVX2uWE7eRunIUAUo1oADw9ijnKsa1FmqhfRWvRzqzIOQTCiOShbtQXpC5dgojkES0JtFlcOUqbr1XVTE6pim1dOXKplVpTQm06VNpq0NSkpgVBo2VI5isaiUFEJS1WoHVSixVlUyq4hKimn/9k="/>
          <p:cNvSpPr>
            <a:spLocks noChangeAspect="1" noChangeArrowheads="1"/>
          </p:cNvSpPr>
          <p:nvPr/>
        </p:nvSpPr>
        <p:spPr bwMode="auto">
          <a:xfrm>
            <a:off x="228600" y="-1000125"/>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pic>
        <p:nvPicPr>
          <p:cNvPr id="88090" name="Picture 8" descr="http://perlbal.hi-pi.com/blog-images/497918/gd/1236294873/Albinism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13100"/>
            <a:ext cx="14859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10" descr="http://www.marinelli.it/csmimage/image/ALBINISM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924550"/>
            <a:ext cx="17208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2" name="Picture 12" descr="http://img262.imageshack.us/img262/3687/albinismo16d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3113" y="4724400"/>
            <a:ext cx="1574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3" name="AutoShape 14" descr="data:image/jpg;base64,/9j/4AAQSkZJRgABAQAAAQABAAD/2wCEAAkGBhQSERUUEhQWFRQWFhUXGBgXFxQWHBUVGhUXFxgVGBcXHCYeFxojGxYXIC8gIycpLCwsFx4xNTAqNSYrLCkBCQoKDgwOGg8PGiwkHyQqKSkpKSkpLCksKSksLCkpKSwsKSksKSwpLCwsKSksKSwsLCksKSkpLCksLCwpKSksKf/AABEIALcBEwMBIgACEQEDEQH/xAAcAAABBQEBAQAAAAAAAAAAAAAFAAIDBAYHAQj/xABCEAABAwEGAwUHAwIEAwkAAAABAAIRAwQFEiExQVFhcQYigZGhBxMyscHR8EJSYiPhFIKSonKy8RUWJTNDU2Nz4v/EABoBAAMBAQEBAAAAAAAAAAAAAAECAwAEBQb/xAAlEQADAQACAgEEAgMAAAAAAAAAAQIRAyESMVEEEyJBFDIzYXH/2gAMAwEAAhEDEQA/AOGpLb3L7Lq1ZgfUeKQIkCCTyngtDZPZTRZHvHOeeMwD4BI+SUHDlELxdVvLsPQDcJpgHZzcsljL67JmkSaZxN2B1WVpgM6knOaQYKanMJJJJYwkkkljHoCQK9K9DcljE9kspe4Ab8BP4V3v2a9lgxvvHNiAAPDOB9Tx6Bcp7C3R72sJEgZ9TOXqvo6xWf3VnIaBiDcuEwpclJLsMz5NIG3k0FzjAlonTpoh1Kq8x3iJ4L1t6B7nSP0tBmNfBR2Y5+CSK1adr4nLaoI0g6Pjd6JlWmTrmpKOmqeVRCuEgeaSr1qrhkHQr1Q5oXeLt0yA5KVss7nMLtYnLjl81n7G8OY4uBhz/dvE5NaW/wBMnL4nHF0wELT2e15ZjKQD0z+6C2q7AHVBGRBjqCHA/PzKS03jTJLE2mjlnaS6zRqvB2I8Qd0FK33bqw4msqHUAtdz0P0WMst2vqGGjIanYeKpvWkUU0lq7H2Qbq8k9Mv7oiezVECPdZ88X3U3yyVXFRg0lqrf2XbEtBZ5kf2Wftd3vp6jLiNE6pMRy17KqSSSYUSSSs2GwPqvDGCSfQcSsYrL1dBsnYig1g95LnbmSPIBF7F2YsrWwKTSeLu8fVDTYzk8Lxdd/wC7Vn/9ln+kL1bQ4dBbRIGQAUFd4brCfWvVjMjmULt1uxDJq4vRWZbFXtDXGDptyKzl62RufordYlUK5cSABpxTyx64mlplb47LNdJGTtZ4lYytSLXFp1BhdctlnODPWFzPtBSiqea6JZzAxJJJOYSSSSxj2VNREkcJHzCgU1J0T0WMdS9j9hx1Xu1DSADtOf55rslsr9wt5R91y/2MUsNGo7+TfOHT6roFqPPj8pXLy+x4BF4BrTA1PoOCfYmEiYQixPfaHuqMAw96HOMNDGEAkxmTJGQEmdtUWswqEOh47oMyAwNjXMkmOqeF8HXL+S+zJSe8yWatt4Pb3pa9o1LHYoGswNRHBX7ut4dTxJ3qG6Zcq1MkLtlMkZhV7JeFSs8tpBzyNmif7AdVZtdWo0EPZHU/YFFaDoCVLRhdyOv38NVfruljXzmMj0IIlBLXWDnZeP51RG5q8twg94Yuchp+0Jabx4I/FNOvRR7RXc2rZ+Ohy3j8KBWW72t0AEbfm61VWjhZg1CB+773TqpcmpIHAl5PDylUyyH3PgpcJkZaydsuvNWKT+QnYkqZzBu3Pw+q522d0ygXWZGoGo4keio2u72mQW6rQvYIyjpl6wqLqIxHz4+qpFCXCZz6+7h93Lm6bjhzCCFdLvWzAgiJkGVzaoyCRwMLqitPO5Y8WKlTLiABJJgDiVv7tsrbLTDGgGq7Nx58OgWW7OANeah/T8P/ABHfwWnsOffdqVqrA8UeTCVAuOZV6k7kqdCorgqADmpaztfGi3/iklRxL1HzJ/ZNPQpFxl3FS2gKKyVWtYMb4MKtab5pk4Q6fRQxvspDn0V7S9C6zyCrVtt7GnvGBxVO0VaTwS1+yeUDka9FS3Xl3ehhYLtBVxPnqjde2YKjmk4mnNAr4IMEcV0SefXsFpJJKgokkkljCViztkgeKrqxZT3h4fNYx3P2XMDbMANC93o1on5rV39SPuqkGO6+Dz92YWY9nIiyjq71IW5tdDEwt/dl5tAXNTHg55cFzCm1oc9wbUa0OcScnSCCeAJy8lr7P2Szbm1w3kkagjruhF3sBpNBEy0AjwgyiND37RDK3dGjXtD46OkHzlGKw7/DV0VX9m6dlpl5psIDp+IuJ0EAu0Bjgs9ZLG5tJxdi70xmcmyYHkr18VCXA1qpwjOSIaOjRvzXtS9qBoyH7ZHYjjyT1bYJjPZS7D2F0nCXAsfDoqYCc8u7uMJR6zdmmMdUqOFVzsbjm8wCSSRltyKztyucKkseMREtcIcCJ0d5rRWm3VQO8ySeBy9UyvEJ9ttmcq3WAHvdGUwOLiZDfFBritL2WvC861ARH7amJuHwgDyR23WpztRAG3Dj4oNSpYrXTjbM+BkfRT0XknPZqbTZs1m68hxHM8Y/ut1Vod3wB+Q+qwvaCq6nWIa3FIBW5FqJcNZQmWfchvkpqYiS0+s56Qh9gr1qxwup4dP1O38FH/2iKLnsdk5hOKAXBpyOZXM4pfo755Ew4LJI2JVSrLdlH/iH02h+EkETkZnUq4LPVr0w9tOAeLh8oTTFfAtcs/IEtpELnNppTWcB+4/Nbm+bX7ruvHfIyA6wPCVmqlyVqeKrUaIzJggxPJXh57OW/wA30VbJUg4AC6DpIE8ydFqrFfdB4DXMfTI3HeHUxos7dru84/qKO3RVFEudOElsExMiQT6SmbTYFNLtBmiWxk6eEKVlLeUJp2xr3vqMEM0YAI4ZwUrFUrmrhaW8e+MvNJnZ1fd61hcGF4nNq1o/8mm7+TXmD0ySR+2xP5Emqr3UxwmTMIFZ+zTKbicZPUyipvKG+Co1Kz4Lon+IMFQdPMRZccvsCdrmtL6Q0BH0VVtzNd3sRGXwzl1Ufaq9DUwtFNwI1PAp1mtp90J4ZqkNpErlVQHvSyBrhzkH6LM2px0K0F4F9Z4DBOeuiv2b2bWmrDi0tZGpgT0n7KqaRx0lpiElvW+zJxkElpG8h08IhBr37E1aAxfGBwH0T+SJGbSTnNTUxhKxZTBnwH3+SgaFNR1y/MxHyWMd49m9P/w+if3A+ryPot9WMNnhhPksz2asgp0KNMfoY0eIGfqVprUNv4/QLlfelF+jK4cBLeDnDwxEhXPe91VLVW/qEHIwD82n1HqpGtxNIG+6Eo9FV+J4Qw/FEDjGqr2ujZ35nATpsUGvHsk+ZZVqATMFxMdDCFV+zlYDKo/LiGH1hU3/AEPHHNLXRo7HZadN3daAr9tryFkLpuStjBqV3YQdBGfIn7LS3gQ1o3yRaJy8eAO2PzKr9k6JqVQ45yXR/wAJcT8sKpdpbcW0yG/G/uN6nU+AkrSez6y6E5xl5AT/AMpQIc1GqtLe8G8o84+ywfa9hDgQxzo/bEgHfMidPVbe1VJLjzkeZWY7XPhwI3HzP3aU1ejn4/7GQZ2kfRkCmcZENxlrQOZgkplns8UnBxxF0l7j+ou1MnmqtehUa5xEOJMyQD4HcDhCtULa4gtNLP0XO7bWHozxr2W7qvZzbP7l7HuwyA4d6RMjQyIWkHbBoohjWVMQbHwnYHiIWWux7g7JgbuYJMjgZ36I5UrMIGx+qdczTJ1wJmYvekalQ1KjYPdDQYMNG5jeZK8vyo1lKoOIDR1cP+p8FZvA4nCdMQHqUBv+246zaeze8R/I6eQ+aHdPWCciWhXVdTHN7/hsR0VasxvvgwvcWTGe45kbIq9mGk0xr6qvYqtMuh+X/EITh8V6LNqcA0BkENgwORV42xj5cw/sJHTUEFRVbuY4AtgZRLT6FS2axsILHsBLdDvG2a3sLjeyOn2kFMYGtbDchr9CkvDddL9g9Uk3lXyT+0jUWe1BwBGhA+SqXlVrMc044pfqgAuB5TkQvbJQijTcP2Mkf5Rmrb3teyDwXO3jK8b3pmOvy8AMRZUJG00wM4y3Vm4bvqV2MYO9UedBoOvJK8rvYDoCukdibgFnpBxH9SoCT/FuzUzrER5n4stdlewtGzND6kOqfuMZHeBsrt+V2UxmYnQDNxH0CltFtwkl3wtaXdTss/ayXk1H5k+g2AS+ZPi4vN9g60WmTIBHipnhlRkEguiDOSgtFMQg9qqYRlkQnTZa+BZ0Z7tb2QLe9TbI3AWEeyMjqF2m6bf7xpa7PI+i5f2kussquOxJg/m66JZw0seAUIt2asofaaYOfeafEGR8kJAWu9n1hx2ppjJmZ8pTU8Qp26wPwtHVo8yJ9AUbtdfvMPGB5iFm3vjC0akz4nL5H1U16XhEQdHNA8CFyJ9FMA3bIup1G1WSQHEOHIgEj0B817dt+tIDh48kUv7DmHfC7XlnkRzGIeSy7ruDHRsdx8xyTZ2X476NoyuHDI7KGo0clm206rMmukc/7Jj7RXG3zVCqtZ2XbbaAwyhVsvTEmOsj6h7xStli91TMDM+vJETc7M21hr1S93wtOFo/5jzOXyXR+ylHBT54SfzzKytmsPu2NLthn1ykD5eK01w2r+kT/H1Lggc9PQhVqz440B7SMx0hGoHqBiH5zRE1tD19YCG39Ww054R46fdF+gR0zAV70cw99hAG+ZB8Vbo3/SIzOfD8CmrWeTLd02nYz+1vXCPsobJ6KTwlst6Bxhs+DSfVXnUMwXGZJ8gFDSZ7sSVDVvEul36WiOqnSTfQdz2Cu0l4+5aC2C4HKeKx9C0k1cTjJJknmrt/2s1akDMN16/2VKy2aSQdYn1XXE5PZwXflydGsp2kPAGwCsWaxSAMvELM2C3e5dDtFprNfVN2sQl8Wdc2n7J6d2hpkd08p+SIMoAd6cyFRqXgwD4gvHW8RMiEGh25wuY2jJJBTbCUkcJ+SNtddLDSY05w0A84EIfel35kscW/JXrttYcwEcE+0Q5SxAddAjstcbqlpb7wgsacR5xoPFdQFQNz5GeizVx2TC2QMyQi1ptEPDeOXX8zUqabOf2z20VMdN7/ANJBEckNY6KYDiJjimXhbyyngAJAOg3WctF5vd/6bm6ZEa7ZGU0Sq7OnjfiX7TkeSGXhQlpICu2h5FB7ozAy6wgV23i3AC/ESd4MCVVJMeqZUsVtcypwU9/WAPs7nQJk+hVW+azCQW+m/JFWsNSjhGhHrv6pzh5PZy8NGLlPoun+zawFrHVnCA6Gs27ozLz/AH4LN3L2SdVtRZEgHETtE5z5rrdku0UqYDGY4ECSA1U8avqSSFY2OccZ0Hw/VyG3jXJqcm+p2Rc1ahHeYOjT9wgFqNQ1fduYGTmwzk4bx/IHZSr6e12/Rac0NdpH/wBEu4tb6wh1jqe8ptnUaE9Y8kWvq73OosZvDJ8G/dDLJYywgRkBH3T52CfResZygj84dQp6tMHZQUKZ8Rn91baCnKEdGyDWFQtlDG8CJDc44xoPOEXqEBqC2moYdGpjy4LC0Bu0lQ4W02azJOxOenLJTdm7cHUSBxDescPzZQ3ozXCJdAEf7ZPJT3VdWBrWg6GSdySST4Zp543RN4FabT3fXoNPVDO0zzAaNRE9ftsjMmm0uw4js0fMT8lnLbWD5I1zBBkHmCDmEtQ59i6ZwXhgcQ4EKenfdMauAUdopvaRljadDv0P5son4x8NPzA+YXK57O2OR4SV7b7w92cOk/bmoi3GY0a36J9Kxvd8bg3+IQy/72axhpU9SDi/iOBPE/KUVOvoNvFrM0a81HnQFxPmVYpPh8jTTwVOgzUp4y0XTh56fehK2WaQCvbBaQ0hr2gg6EhRULfDcLhI4jXyXjXAmAQROhyKTGdHkn2gzUZTPwiDyU9lu86uMDn9lHZ6fuxsAqdpvA1O7MN+ayWlHSlay6arNgXDiN0kqVDIfdJP4o5f5NFK4u1T6QAIlsxquh2R4fGy49QpzouhdirVUdnU+Aaccvwea57R1b+Os6HZjhYOQ9UmVs8RzcdP4jj1TKdSWDooG5OfP7SW/niuJ9Cwe2ms14I/b6oU6ziQMvmkHRPmnMs36qjh56K0akeilKXofe1nizuG56LBXQM3NOxO+0o9eoYwYaVQMaZJgz3vPVZm7R7t2bpB31y4qsLEQv32T3pQaMwTOX56rRdj6Dqzgwafq5Aan84hZS9KvfGe66t7PLq93ZhUcIdVGLo39I+vkr8UedYcXLmh6lYWMJa1oAyMQM8t+PjwU9RyVV2YPh4f9UmmZC9eYxEjx1MQqtpu1tQYXCc5BGrXbOB2IVmi+Qrdjp99s8Z8BmfkjXSMVr5tQp1MJY5zQILmjEWkcWjM+AKr2cUX/C9pPCQD4tOY8lLaTieTxKZabI147zGu6gHLx6DyXL/GTQyrD2ndveyU4sEakBUal2Uy4zTHDfQAAaFe1rspEgmm0kwcxOY6zwSr6Z/IVZBeVspNMGoHH9rJe7/SyfVAa1OtUPdb7ppOr4LyOTRk3qZ6LVUrOAIaGtHBoA+SRs4XRP08r2B1pmqFyAOMDUySZJcZ4olSseE5BF/cjNVbSwjNW8J+BSMWYkZoVeF1Nd8Qz4jXz3R2i+QmV2AouU1gDBW+xmidSWu/IKpV67Y5fNbK+buFWm4bxkeB2XJbyvUscWZ4gS120EZfNeVz8Pi+i02kh969ov00suLll7Sc43OZ6lWbS6TPHPx39VXs7MTp4KanCV26est0KWQH4VG5kGFbDeC8dTB1yTktKQYnmmn4D0UoCBtIRXeBEmOCjqnFrlGnBWvdgqGpTWRm9IW26qBAeYHNepe5SR0w67WRUaHaHSN107s5Z42yjJY25bAC6HMx7g7s5+krd3NamBwYDOWq4eat9F5rZw04q4WZAaIHbL1OZdtnPCco8QjFekcM7RHgVl+0tE4RhOUZ8Cf+mS40k2Xnov2eo14kEjKRlz81UvC5aVWSZDhwJz36EIHdltcwQMwNuHRGWXnMEmMo9V1SsOya7RlLxulwJiSOnPVDKFkc18uMAzlyWot9ukmD6rK2+1y7kPVdCJ8zLFCj760Mpt1e9rR0JifJd9oMDGNaMgAAOgEBcS9nFnNW303nRoe7yaQPVwXa3uXf9JPtnBT1jXuzhMFWHN5mPEJOzCje4EtnZwd4gfZelgpYYcgOKu0u6xx3PdH1Qt9R7WOexrXOAkBxLR4kAxuhPaPtc2zNio1/dwjuiA5zhicGuOZw/CdNFKu+gN4aJg3UobmOonpqsO72hUWsa4ueQTAaA0ObGTi52h2iImVqLHeYqMa5pxNc0OadyNDPmPAo01gFSfouTum1Dogt89p6dmH9RxBLiGta3ETGRJnICenqqFbt1RDWy494SMIkwNXGfhzkYeWuibMN5I1Epx0QqlfTMAecTmktALGudk4wCQNACIJ0Gu6zF4e0NrH4HUnl4c9rw2pHu4eQBAykgSj6M6SWm8FRMq89FhKPbxrqoaA4tloxh0ZOMSGjIgGBnOvVbOlag4S0ggZEjfOCPQjwQMqT9Cs4gkL2o6JPh5plKqMId4eIkfRNqOlzR/mP0T4EbVauQ+0W6sFpDm5CoAf8wyJ8sK7DVK537VKUUWO4PjwLT9lzfUTs6A5lUrajmY8Srdns+Fo4nPxVKzsxOlFmnj+c15oo1mXVe69U4tXmGOSYAxzSPunimmVq3nt917RKwBNCVRmSeCpAZCxingSUziJSWME7ovABwOIAEDECQMxl4hGbuvai2uJd+nNwGQJ0kDXwWCNtg91Kja5dLvzkuSuLUUTaO61LQMAOIOHI/X6FBLccjlIz14IZ2YvUvZgmXZc8oARO1tnu5DXX9XiuFx4PEdE1pnaNcAyI8RKtimHGTkq72hhcCJiTP0SsleCZ324BdEMomC71szmwJyJIQa0UsjzyC0V5PxDxQ62U82gDTPxV0JRqPZXYoqVXftYB/qd/+V057lj/AGdXfho1Xbl4Hk2Y/wBy1LiYXq/SrJ0gOcZ6oRTrvFpeHDuCljB/kXBpb5D1RZyo1T3hzkFd/wCjBKy2qcshHAzkDHKDKB9pezv+JpOzh2rXROEidQNWnOdxmehCzNI0A1zO+nqrYpv0xNHQEnzJgeSklrbA1py+7uwloe8tqwxk/Hk7F/8AWB8eS6Rdd1CjSDWiMIAaCdhMTHEnOOStMsQGbcnHU6z1nIqQ441afAj6o+KwWYUnPr37HVqmROF0PqAh5NP3j3kuphx7zcsJEyJxaSg909lbQ97mvaaYGRLhuQfg/dPJdUDXHVwHQfclMFkAMtMeE+h08IR8QVCp6VbFcTG2f3L24mkd5pJ0GjZB2jbmgXansW2tDqZDKjYgnJrwP0ugZO2DvmVrHtfGrf8ASfliUbqRPxOJHAZD0z9Uc0ZrrDnty9hKokuMVG/AARhBEkYyJyOkD909Ndd1kfZ2YCW4SQ4MAhtIuBLm4hm8YjkTnzV9tHD8BgftIkeHD5clXlxJlwHQfeVksAkksRDRf/UzIgY3RBGbiNj4qzZXzifxPoMggbj7x5gGWVCASciQI0GoGI+McFoKNHCAD8I9U4SSm2cysV7R7PjsdUj9GFw8HCfQlbWq8kcAgV72X3lmriPip1B/tMKfItloxxWzUcLR+QrDSogd1M1srxxGT0mzl+dU2q0DnwXrSBHP88l6aO5IKICqbHnJJzzmE+lRIOqnqgCI/M0xjtFjCGma8J+f0Tg5R2qr3VjFV1IuJIOqStCoAAOAC8WMAVLZqZc4AbmFEprNXwOxDUacilZQ6JcBDAGscBx7uEkASZJ2ROlegNRuEy2CJOYmDGfksHcl74avexEVJYc5jEIHqVuLYyjQsjASaZyDTGLPmI5LzeaWqKwQ30zLFzz6Ie54yjUTly4g7q8+3GrTzOkZkCIjaPshYxUyHN03GxQnoomVmVMTyPFR1wZJaM8vKc1at4AeS3gD0lRUXx1+66VQX2jqnYxg/wAI0jRxc7xJj6IiCQYVTsvTw2WkP4A+ef1VuuM17nCvwk5xlR2XNC7ytGCm90xhaXTrECZhEqglZbtkXe4e1ujsIPQuGL0XU9SFYduu0uexrjlInzREWmNUPsnwCNI+ik92UqWDBNtoUmLJDmuIVinWkIAJBUUzGqGgFM6p4JjCcq76ibabWBluqL7TKACxVrKuXaqF0lRVHFolExXsFea9RsfC4HzpjPz+SPtbOqyvZy2Y61ZxBjEAD/lH1Wsa4BEwy3vgBo1OSgtdKKZbxBHmIUlMFzsR02Xlr+EoNGOBPEOI4EjyMKRtYDTdS9oaPu7TWb/8jsupkfNUqQXjPpilyk3UnWVK1o4plGIUgcOIWAeVY47KOm35bL2rUHEaKOnUA3CwCRqgeJcB+QpHVsjuvKbJl2m33WMV6lpzOSSnFEDYpLAASSSSUqS2erhcDwIPkQVvrVam2hrcZ7pMtI2yGRXPFfu2830zk6G8IxeQ4qfJHkFM376ADIbBgAbSBpMKOyyWZFpadQZEcY4FZmnfBDjVOINggEn4jGjWjLmrXZ+3OrHCXw7OJ0PJctQ12Umi/wC4Ie7cOEZ+ihdZ3MdhIg/PgrdemWkB/dJ2naI13C9udor1qVMAgh4kkk5NMk+QWjW8KadVsbMNNreDQPIQnVc09r2Qo3VGndfTQvxw52QtdlCBdpKk0nB3wwSTyAn6IzVqwckAvOkatQtJ7gaJA3Jdv0Df9ypXrABu7GdxvQIiGIdd0hoHBEWVUDEZsxKaaJZnturbaqax0jPdBh0bSdr5qK1VCTAyU1KjGpEKG0t0KJiv/h+KXuk/GmGqsAWCFA+liT3Ole1DDTyCZGM32ftY/wAVaKIHwFpnmQZHoFrGOMfCSsH2Xht4WppzJFNx6kSVv6bxxSw9MLGeBCZaT3VPKitGhTmOM9tqIbbHmPiDHebQD8ig7COY0+a0vtKpxVou40yP9Lj91lGPkLxeVZbFCTTpoUntVZvI7KQPPH0SgFVpCdvJRjpupH1Dy8lG5/1WAR1am6sWMSyFRtbtAprBaACAVjE+A814rMBeI4AzKSSSQqJJJJYw51QnUkq1dtpLHghJJClqZjStr1a8GMUb5D6ov2GsTzbgBBAY9ztoEYfmQkkufg/uip1J1hIEqF1EQkkvo+N6iZWfRInNZax20/8AabqZ+B1OOjpkfIrxJbk/X/QGroOw5FW2vSSTMxI1yaANCkkpv2FDXU41Kgq2jEYCSSYBG6Und1JJMjEWMlR2iphbJXqSLAzIdn6ZF4VXO1e0n/c0R6LoNMJJLca6MTEKGs1JJOZnMvalSGCg7+VQeeE/RYOkUkl431H+RgLAq5qVj0klIB65+SY5ySSwCja3yQofeJJIDlttvyzleJJIm8Uf/9k="/>
          <p:cNvSpPr>
            <a:spLocks noChangeAspect="1" noChangeArrowheads="1"/>
          </p:cNvSpPr>
          <p:nvPr/>
        </p:nvSpPr>
        <p:spPr bwMode="auto">
          <a:xfrm>
            <a:off x="76200" y="-611188"/>
            <a:ext cx="1895475" cy="12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88094" name="AutoShape 16" descr="data:image/jpg;base64,/9j/4AAQSkZJRgABAQAAAQABAAD/2wCEAAkGBhQSERUUEhQWFRQWFhUXGBgXFxQWHBUVGhUXFxgVGBcXHCYeFxojGxYXIC8gIycpLCwsFx4xNTAqNSYrLCkBCQoKDgwOGg8PGiwkHyQqKSkpKSkpLCksKSksLCkpKSwsKSksKSwpLCwsKSksKSwsLCksKSkpLCksLCwpKSksKf/AABEIALcBEwMBIgACEQEDEQH/xAAcAAABBQEBAQAAAAAAAAAAAAAFAAIDBAYHAQj/xABCEAABAwEGAwUHAwIEAwkAAAABAAIRAwQFEiExQVFhcQYigZGhBxMyscHR8EJSYiPhFIKSonKy8RUWJTNDU2Nz4v/EABoBAAMBAQEBAAAAAAAAAAAAAAECAwAEBQb/xAAlEQADAQACAgEEAgMAAAAAAAAAAQIRAyESMVEEEyJBFDIzYXH/2gAMAwEAAhEDEQA/AOGpLb3L7Lq1ZgfUeKQIkCCTyngtDZPZTRZHvHOeeMwD4BI+SUHDlELxdVvLsPQDcJpgHZzcsljL67JmkSaZxN2B1WVpgM6knOaQYKanMJJJJYwkkkljHoCQK9K9DcljE9kspe4Ab8BP4V3v2a9lgxvvHNiAAPDOB9Tx6Bcp7C3R72sJEgZ9TOXqvo6xWf3VnIaBiDcuEwpclJLsMz5NIG3k0FzjAlonTpoh1Kq8x3iJ4L1t6B7nSP0tBmNfBR2Y5+CSK1adr4nLaoI0g6Pjd6JlWmTrmpKOmqeVRCuEgeaSr1qrhkHQr1Q5oXeLt0yA5KVss7nMLtYnLjl81n7G8OY4uBhz/dvE5NaW/wBMnL4nHF0wELT2e15ZjKQD0z+6C2q7AHVBGRBjqCHA/PzKS03jTJLE2mjlnaS6zRqvB2I8Qd0FK33bqw4msqHUAtdz0P0WMst2vqGGjIanYeKpvWkUU0lq7H2Qbq8k9Mv7oiezVECPdZ88X3U3yyVXFRg0lqrf2XbEtBZ5kf2Wftd3vp6jLiNE6pMRy17KqSSSYUSSSs2GwPqvDGCSfQcSsYrL1dBsnYig1g95LnbmSPIBF7F2YsrWwKTSeLu8fVDTYzk8Lxdd/wC7Vn/9ln+kL1bQ4dBbRIGQAUFd4brCfWvVjMjmULt1uxDJq4vRWZbFXtDXGDptyKzl62RufordYlUK5cSABpxTyx64mlplb47LNdJGTtZ4lYytSLXFp1BhdctlnODPWFzPtBSiqea6JZzAxJJJOYSSSSxj2VNREkcJHzCgU1J0T0WMdS9j9hx1Xu1DSADtOf55rslsr9wt5R91y/2MUsNGo7+TfOHT6roFqPPj8pXLy+x4BF4BrTA1PoOCfYmEiYQixPfaHuqMAw96HOMNDGEAkxmTJGQEmdtUWswqEOh47oMyAwNjXMkmOqeF8HXL+S+zJSe8yWatt4Pb3pa9o1LHYoGswNRHBX7ut4dTxJ3qG6Zcq1MkLtlMkZhV7JeFSs8tpBzyNmif7AdVZtdWo0EPZHU/YFFaDoCVLRhdyOv38NVfruljXzmMj0IIlBLXWDnZeP51RG5q8twg94Yuchp+0Jabx4I/FNOvRR7RXc2rZ+Ohy3j8KBWW72t0AEbfm61VWjhZg1CB+773TqpcmpIHAl5PDylUyyH3PgpcJkZaydsuvNWKT+QnYkqZzBu3Pw+q522d0ygXWZGoGo4keio2u72mQW6rQvYIyjpl6wqLqIxHz4+qpFCXCZz6+7h93Lm6bjhzCCFdLvWzAgiJkGVzaoyCRwMLqitPO5Y8WKlTLiABJJgDiVv7tsrbLTDGgGq7Nx58OgWW7OANeah/T8P/ABHfwWnsOffdqVqrA8UeTCVAuOZV6k7kqdCorgqADmpaztfGi3/iklRxL1HzJ/ZNPQpFxl3FS2gKKyVWtYMb4MKtab5pk4Q6fRQxvspDn0V7S9C6zyCrVtt7GnvGBxVO0VaTwS1+yeUDka9FS3Xl3ehhYLtBVxPnqjde2YKjmk4mnNAr4IMEcV0SefXsFpJJKgokkkljCViztkgeKrqxZT3h4fNYx3P2XMDbMANC93o1on5rV39SPuqkGO6+Dz92YWY9nIiyjq71IW5tdDEwt/dl5tAXNTHg55cFzCm1oc9wbUa0OcScnSCCeAJy8lr7P2Szbm1w3kkagjruhF3sBpNBEy0AjwgyiND37RDK3dGjXtD46OkHzlGKw7/DV0VX9m6dlpl5psIDp+IuJ0EAu0Bjgs9ZLG5tJxdi70xmcmyYHkr18VCXA1qpwjOSIaOjRvzXtS9qBoyH7ZHYjjyT1bYJjPZS7D2F0nCXAsfDoqYCc8u7uMJR6zdmmMdUqOFVzsbjm8wCSSRltyKztyucKkseMREtcIcCJ0d5rRWm3VQO8ySeBy9UyvEJ9ttmcq3WAHvdGUwOLiZDfFBritL2WvC861ARH7amJuHwgDyR23WpztRAG3Dj4oNSpYrXTjbM+BkfRT0XknPZqbTZs1m68hxHM8Y/ut1Vod3wB+Q+qwvaCq6nWIa3FIBW5FqJcNZQmWfchvkpqYiS0+s56Qh9gr1qxwup4dP1O38FH/2iKLnsdk5hOKAXBpyOZXM4pfo755Ew4LJI2JVSrLdlH/iH02h+EkETkZnUq4LPVr0w9tOAeLh8oTTFfAtcs/IEtpELnNppTWcB+4/Nbm+bX7ruvHfIyA6wPCVmqlyVqeKrUaIzJggxPJXh57OW/wA30VbJUg4AC6DpIE8ydFqrFfdB4DXMfTI3HeHUxos7dru84/qKO3RVFEudOElsExMiQT6SmbTYFNLtBmiWxk6eEKVlLeUJp2xr3vqMEM0YAI4ZwUrFUrmrhaW8e+MvNJnZ1fd61hcGF4nNq1o/8mm7+TXmD0ySR+2xP5Emqr3UxwmTMIFZ+zTKbicZPUyipvKG+Co1Kz4Lon+IMFQdPMRZccvsCdrmtL6Q0BH0VVtzNd3sRGXwzl1Ufaq9DUwtFNwI1PAp1mtp90J4ZqkNpErlVQHvSyBrhzkH6LM2px0K0F4F9Z4DBOeuiv2b2bWmrDi0tZGpgT0n7KqaRx0lpiElvW+zJxkElpG8h08IhBr37E1aAxfGBwH0T+SJGbSTnNTUxhKxZTBnwH3+SgaFNR1y/MxHyWMd49m9P/w+if3A+ryPot9WMNnhhPksz2asgp0KNMfoY0eIGfqVprUNv4/QLlfelF+jK4cBLeDnDwxEhXPe91VLVW/qEHIwD82n1HqpGtxNIG+6Eo9FV+J4Qw/FEDjGqr2ujZ35nATpsUGvHsk+ZZVqATMFxMdDCFV+zlYDKo/LiGH1hU3/AEPHHNLXRo7HZadN3daAr9tryFkLpuStjBqV3YQdBGfIn7LS3gQ1o3yRaJy8eAO2PzKr9k6JqVQ45yXR/wAJcT8sKpdpbcW0yG/G/uN6nU+AkrSez6y6E5xl5AT/AMpQIc1GqtLe8G8o84+ywfa9hDgQxzo/bEgHfMidPVbe1VJLjzkeZWY7XPhwI3HzP3aU1ejn4/7GQZ2kfRkCmcZENxlrQOZgkplns8UnBxxF0l7j+ou1MnmqtehUa5xEOJMyQD4HcDhCtULa4gtNLP0XO7bWHozxr2W7qvZzbP7l7HuwyA4d6RMjQyIWkHbBoohjWVMQbHwnYHiIWWux7g7JgbuYJMjgZ36I5UrMIGx+qdczTJ1wJmYvekalQ1KjYPdDQYMNG5jeZK8vyo1lKoOIDR1cP+p8FZvA4nCdMQHqUBv+246zaeze8R/I6eQ+aHdPWCciWhXVdTHN7/hsR0VasxvvgwvcWTGe45kbIq9mGk0xr6qvYqtMuh+X/EITh8V6LNqcA0BkENgwORV42xj5cw/sJHTUEFRVbuY4AtgZRLT6FS2axsILHsBLdDvG2a3sLjeyOn2kFMYGtbDchr9CkvDddL9g9Uk3lXyT+0jUWe1BwBGhA+SqXlVrMc044pfqgAuB5TkQvbJQijTcP2Mkf5Rmrb3teyDwXO3jK8b3pmOvy8AMRZUJG00wM4y3Vm4bvqV2MYO9UedBoOvJK8rvYDoCukdibgFnpBxH9SoCT/FuzUzrER5n4stdlewtGzND6kOqfuMZHeBsrt+V2UxmYnQDNxH0CltFtwkl3wtaXdTss/ayXk1H5k+g2AS+ZPi4vN9g60WmTIBHipnhlRkEguiDOSgtFMQg9qqYRlkQnTZa+BZ0Z7tb2QLe9TbI3AWEeyMjqF2m6bf7xpa7PI+i5f2kussquOxJg/m66JZw0seAUIt2asofaaYOfeafEGR8kJAWu9n1hx2ppjJmZ8pTU8Qp26wPwtHVo8yJ9AUbtdfvMPGB5iFm3vjC0akz4nL5H1U16XhEQdHNA8CFyJ9FMA3bIup1G1WSQHEOHIgEj0B817dt+tIDh48kUv7DmHfC7XlnkRzGIeSy7ruDHRsdx8xyTZ2X476NoyuHDI7KGo0clm206rMmukc/7Jj7RXG3zVCqtZ2XbbaAwyhVsvTEmOsj6h7xStli91TMDM+vJETc7M21hr1S93wtOFo/5jzOXyXR+ylHBT54SfzzKytmsPu2NLthn1ykD5eK01w2r+kT/H1Lggc9PQhVqz440B7SMx0hGoHqBiH5zRE1tD19YCG39Ww054R46fdF+gR0zAV70cw99hAG+ZB8Vbo3/SIzOfD8CmrWeTLd02nYz+1vXCPsobJ6KTwlst6Bxhs+DSfVXnUMwXGZJ8gFDSZ7sSVDVvEul36WiOqnSTfQdz2Cu0l4+5aC2C4HKeKx9C0k1cTjJJknmrt/2s1akDMN16/2VKy2aSQdYn1XXE5PZwXflydGsp2kPAGwCsWaxSAMvELM2C3e5dDtFprNfVN2sQl8Wdc2n7J6d2hpkd08p+SIMoAd6cyFRqXgwD4gvHW8RMiEGh25wuY2jJJBTbCUkcJ+SNtddLDSY05w0A84EIfel35kscW/JXrttYcwEcE+0Q5SxAddAjstcbqlpb7wgsacR5xoPFdQFQNz5GeizVx2TC2QMyQi1ptEPDeOXX8zUqabOf2z20VMdN7/ANJBEckNY6KYDiJjimXhbyyngAJAOg3WctF5vd/6bm6ZEa7ZGU0Sq7OnjfiX7TkeSGXhQlpICu2h5FB7ozAy6wgV23i3AC/ESd4MCVVJMeqZUsVtcypwU9/WAPs7nQJk+hVW+azCQW+m/JFWsNSjhGhHrv6pzh5PZy8NGLlPoun+zawFrHVnCA6Gs27ozLz/AH4LN3L2SdVtRZEgHETtE5z5rrdku0UqYDGY4ECSA1U8avqSSFY2OccZ0Hw/VyG3jXJqcm+p2Rc1ahHeYOjT9wgFqNQ1fduYGTmwzk4bx/IHZSr6e12/Rac0NdpH/wBEu4tb6wh1jqe8ptnUaE9Y8kWvq73OosZvDJ8G/dDLJYywgRkBH3T52CfResZygj84dQp6tMHZQUKZ8Rn91baCnKEdGyDWFQtlDG8CJDc44xoPOEXqEBqC2moYdGpjy4LC0Bu0lQ4W02azJOxOenLJTdm7cHUSBxDescPzZQ3ozXCJdAEf7ZPJT3VdWBrWg6GSdySST4Zp543RN4FabT3fXoNPVDO0zzAaNRE9ftsjMmm0uw4js0fMT8lnLbWD5I1zBBkHmCDmEtQ59i6ZwXhgcQ4EKenfdMauAUdopvaRljadDv0P5son4x8NPzA+YXK57O2OR4SV7b7w92cOk/bmoi3GY0a36J9Kxvd8bg3+IQy/72axhpU9SDi/iOBPE/KUVOvoNvFrM0a81HnQFxPmVYpPh8jTTwVOgzUp4y0XTh56fehK2WaQCvbBaQ0hr2gg6EhRULfDcLhI4jXyXjXAmAQROhyKTGdHkn2gzUZTPwiDyU9lu86uMDn9lHZ6fuxsAqdpvA1O7MN+ayWlHSlay6arNgXDiN0kqVDIfdJP4o5f5NFK4u1T6QAIlsxquh2R4fGy49QpzouhdirVUdnU+Aaccvwea57R1b+Os6HZjhYOQ9UmVs8RzcdP4jj1TKdSWDooG5OfP7SW/niuJ9Cwe2ms14I/b6oU6ziQMvmkHRPmnMs36qjh56K0akeilKXofe1nizuG56LBXQM3NOxO+0o9eoYwYaVQMaZJgz3vPVZm7R7t2bpB31y4qsLEQv32T3pQaMwTOX56rRdj6Dqzgwafq5Aan84hZS9KvfGe66t7PLq93ZhUcIdVGLo39I+vkr8UedYcXLmh6lYWMJa1oAyMQM8t+PjwU9RyVV2YPh4f9UmmZC9eYxEjx1MQqtpu1tQYXCc5BGrXbOB2IVmi+Qrdjp99s8Z8BmfkjXSMVr5tQp1MJY5zQILmjEWkcWjM+AKr2cUX/C9pPCQD4tOY8lLaTieTxKZabI147zGu6gHLx6DyXL/GTQyrD2ndveyU4sEakBUal2Uy4zTHDfQAAaFe1rspEgmm0kwcxOY6zwSr6Z/IVZBeVspNMGoHH9rJe7/SyfVAa1OtUPdb7ppOr4LyOTRk3qZ6LVUrOAIaGtHBoA+SRs4XRP08r2B1pmqFyAOMDUySZJcZ4olSseE5BF/cjNVbSwjNW8J+BSMWYkZoVeF1Nd8Qz4jXz3R2i+QmV2AouU1gDBW+xmidSWu/IKpV67Y5fNbK+buFWm4bxkeB2XJbyvUscWZ4gS120EZfNeVz8Pi+i02kh969ov00suLll7Sc43OZ6lWbS6TPHPx39VXs7MTp4KanCV26est0KWQH4VG5kGFbDeC8dTB1yTktKQYnmmn4D0UoCBtIRXeBEmOCjqnFrlGnBWvdgqGpTWRm9IW26qBAeYHNepe5SR0w67WRUaHaHSN107s5Z42yjJY25bAC6HMx7g7s5+krd3NamBwYDOWq4eat9F5rZw04q4WZAaIHbL1OZdtnPCco8QjFekcM7RHgVl+0tE4RhOUZ8Cf+mS40k2Xnov2eo14kEjKRlz81UvC5aVWSZDhwJz36EIHdltcwQMwNuHRGWXnMEmMo9V1SsOya7RlLxulwJiSOnPVDKFkc18uMAzlyWot9ukmD6rK2+1y7kPVdCJ8zLFCj760Mpt1e9rR0JifJd9oMDGNaMgAAOgEBcS9nFnNW303nRoe7yaQPVwXa3uXf9JPtnBT1jXuzhMFWHN5mPEJOzCje4EtnZwd4gfZelgpYYcgOKu0u6xx3PdH1Qt9R7WOexrXOAkBxLR4kAxuhPaPtc2zNio1/dwjuiA5zhicGuOZw/CdNFKu+gN4aJg3UobmOonpqsO72hUWsa4ueQTAaA0ObGTi52h2iImVqLHeYqMa5pxNc0OadyNDPmPAo01gFSfouTum1Dogt89p6dmH9RxBLiGta3ETGRJnICenqqFbt1RDWy494SMIkwNXGfhzkYeWuibMN5I1Epx0QqlfTMAecTmktALGudk4wCQNACIJ0Gu6zF4e0NrH4HUnl4c9rw2pHu4eQBAykgSj6M6SWm8FRMq89FhKPbxrqoaA4tloxh0ZOMSGjIgGBnOvVbOlag4S0ggZEjfOCPQjwQMqT9Cs4gkL2o6JPh5plKqMId4eIkfRNqOlzR/mP0T4EbVauQ+0W6sFpDm5CoAf8wyJ8sK7DVK537VKUUWO4PjwLT9lzfUTs6A5lUrajmY8Srdns+Fo4nPxVKzsxOlFmnj+c15oo1mXVe69U4tXmGOSYAxzSPunimmVq3nt917RKwBNCVRmSeCpAZCxingSUziJSWME7ovABwOIAEDECQMxl4hGbuvai2uJd+nNwGQJ0kDXwWCNtg91Kja5dLvzkuSuLUUTaO61LQMAOIOHI/X6FBLccjlIz14IZ2YvUvZgmXZc8oARO1tnu5DXX9XiuFx4PEdE1pnaNcAyI8RKtimHGTkq72hhcCJiTP0SsleCZ324BdEMomC71szmwJyJIQa0UsjzyC0V5PxDxQ62U82gDTPxV0JRqPZXYoqVXftYB/qd/+V057lj/AGdXfho1Xbl4Hk2Y/wBy1LiYXq/SrJ0gOcZ6oRTrvFpeHDuCljB/kXBpb5D1RZyo1T3hzkFd/wCjBKy2qcshHAzkDHKDKB9pezv+JpOzh2rXROEidQNWnOdxmehCzNI0A1zO+nqrYpv0xNHQEnzJgeSklrbA1py+7uwloe8tqwxk/Hk7F/8AWB8eS6Rdd1CjSDWiMIAaCdhMTHEnOOStMsQGbcnHU6z1nIqQ441afAj6o+KwWYUnPr37HVqmROF0PqAh5NP3j3kuphx7zcsJEyJxaSg909lbQ97mvaaYGRLhuQfg/dPJdUDXHVwHQfclMFkAMtMeE+h08IR8QVCp6VbFcTG2f3L24mkd5pJ0GjZB2jbmgXansW2tDqZDKjYgnJrwP0ugZO2DvmVrHtfGrf8ASfliUbqRPxOJHAZD0z9Uc0ZrrDnty9hKokuMVG/AARhBEkYyJyOkD909Ndd1kfZ2YCW4SQ4MAhtIuBLm4hm8YjkTnzV9tHD8BgftIkeHD5clXlxJlwHQfeVksAkksRDRf/UzIgY3RBGbiNj4qzZXzifxPoMggbj7x5gGWVCASciQI0GoGI+McFoKNHCAD8I9U4SSm2cysV7R7PjsdUj9GFw8HCfQlbWq8kcAgV72X3lmriPip1B/tMKfItloxxWzUcLR+QrDSogd1M1srxxGT0mzl+dU2q0DnwXrSBHP88l6aO5IKICqbHnJJzzmE+lRIOqnqgCI/M0xjtFjCGma8J+f0Tg5R2qr3VjFV1IuJIOqStCoAAOAC8WMAVLZqZc4AbmFEprNXwOxDUacilZQ6JcBDAGscBx7uEkASZJ2ROlegNRuEy2CJOYmDGfksHcl74avexEVJYc5jEIHqVuLYyjQsjASaZyDTGLPmI5LzeaWqKwQ30zLFzz6Ie54yjUTly4g7q8+3GrTzOkZkCIjaPshYxUyHN03GxQnoomVmVMTyPFR1wZJaM8vKc1at4AeS3gD0lRUXx1+66VQX2jqnYxg/wAI0jRxc7xJj6IiCQYVTsvTw2WkP4A+ef1VuuM17nCvwk5xlR2XNC7ytGCm90xhaXTrECZhEqglZbtkXe4e1ujsIPQuGL0XU9SFYduu0uexrjlInzREWmNUPsnwCNI+ik92UqWDBNtoUmLJDmuIVinWkIAJBUUzGqGgFM6p4JjCcq76ibabWBluqL7TKACxVrKuXaqF0lRVHFolExXsFea9RsfC4HzpjPz+SPtbOqyvZy2Y61ZxBjEAD/lH1Wsa4BEwy3vgBo1OSgtdKKZbxBHmIUlMFzsR02Xlr+EoNGOBPEOI4EjyMKRtYDTdS9oaPu7TWb/8jsupkfNUqQXjPpilyk3UnWVK1o4plGIUgcOIWAeVY47KOm35bL2rUHEaKOnUA3CwCRqgeJcB+QpHVsjuvKbJl2m33WMV6lpzOSSnFEDYpLAASSSSUqS2erhcDwIPkQVvrVam2hrcZ7pMtI2yGRXPFfu2830zk6G8IxeQ4qfJHkFM376ADIbBgAbSBpMKOyyWZFpadQZEcY4FZmnfBDjVOINggEn4jGjWjLmrXZ+3OrHCXw7OJ0PJctQ12Umi/wC4Ie7cOEZ+ihdZ3MdhIg/PgrdemWkB/dJ2naI13C9udor1qVMAgh4kkk5NMk+QWjW8KadVsbMNNreDQPIQnVc09r2Qo3VGndfTQvxw52QtdlCBdpKk0nB3wwSTyAn6IzVqwckAvOkatQtJ7gaJA3Jdv0Df9ypXrABu7GdxvQIiGIdd0hoHBEWVUDEZsxKaaJZnturbaqax0jPdBh0bSdr5qK1VCTAyU1KjGpEKG0t0KJiv/h+KXuk/GmGqsAWCFA+liT3Ole1DDTyCZGM32ftY/wAVaKIHwFpnmQZHoFrGOMfCSsH2Xht4WppzJFNx6kSVv6bxxSw9MLGeBCZaT3VPKitGhTmOM9tqIbbHmPiDHebQD8ig7COY0+a0vtKpxVou40yP9Lj91lGPkLxeVZbFCTTpoUntVZvI7KQPPH0SgFVpCdvJRjpupH1Dy8lG5/1WAR1am6sWMSyFRtbtAprBaACAVjE+A814rMBeI4AzKSSSQqJJJJYw51QnUkq1dtpLHghJJClqZjStr1a8GMUb5D6ov2GsTzbgBBAY9ztoEYfmQkkufg/uip1J1hIEqF1EQkkvo+N6iZWfRInNZax20/8AabqZ+B1OOjpkfIrxJbk/X/QGroOw5FW2vSSTMxI1yaANCkkpv2FDXU41Kgq2jEYCSSYBG6Und1JJMjEWMlR2iphbJXqSLAzIdn6ZF4VXO1e0n/c0R6LoNMJJLca6MTEKGs1JJOZnMvalSGCg7+VQeeE/RYOkUkl431H+RgLAq5qVj0klIB65+SY5ySSwCja3yQofeJJIDlttvyzleJJIm8Uf/9k="/>
          <p:cNvSpPr>
            <a:spLocks noChangeAspect="1" noChangeArrowheads="1"/>
          </p:cNvSpPr>
          <p:nvPr/>
        </p:nvSpPr>
        <p:spPr bwMode="auto">
          <a:xfrm>
            <a:off x="228600" y="-458788"/>
            <a:ext cx="1895475" cy="12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pic>
        <p:nvPicPr>
          <p:cNvPr id="88095" name="Picture 18" descr="http://3.bp.blogspot.com/_LEDC6ynB79c/SxWARzNQFtI/AAAAAAAAARA/QoAklPnD8TQ/s1600/470_albino_a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4935538"/>
            <a:ext cx="25209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txBox="1">
            <a:spLocks noChangeArrowheads="1"/>
          </p:cNvSpPr>
          <p:nvPr/>
        </p:nvSpPr>
        <p:spPr bwMode="auto">
          <a:xfrm>
            <a:off x="0" y="162977"/>
            <a:ext cx="91440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000" b="1" i="1" dirty="0">
                <a:solidFill>
                  <a:srgbClr val="FF0000"/>
                </a:solidFill>
              </a:rPr>
              <a:t>Beta </a:t>
            </a:r>
            <a:r>
              <a:rPr lang="it-IT" altLang="it-IT" sz="4000" b="1" i="1" dirty="0" smtClean="0">
                <a:solidFill>
                  <a:srgbClr val="FF0000"/>
                </a:solidFill>
              </a:rPr>
              <a:t>Talassemia Major o Morbo </a:t>
            </a:r>
            <a:r>
              <a:rPr lang="it-IT" altLang="it-IT" sz="4000" b="1" i="1" dirty="0">
                <a:solidFill>
                  <a:srgbClr val="FF0000"/>
                </a:solidFill>
              </a:rPr>
              <a:t>di </a:t>
            </a:r>
            <a:r>
              <a:rPr lang="it-IT" altLang="it-IT" sz="4000" b="1" i="1" dirty="0" err="1" smtClean="0">
                <a:solidFill>
                  <a:srgbClr val="FF0000"/>
                </a:solidFill>
              </a:rPr>
              <a:t>Cooley</a:t>
            </a:r>
            <a:endParaRPr lang="it-IT" altLang="it-IT" sz="4000" b="1" i="1" dirty="0">
              <a:solidFill>
                <a:srgbClr val="FF0000"/>
              </a:solidFill>
            </a:endParaRPr>
          </a:p>
        </p:txBody>
      </p:sp>
      <p:graphicFrame>
        <p:nvGraphicFramePr>
          <p:cNvPr id="3" name="Group 58"/>
          <p:cNvGraphicFramePr>
            <a:graphicFrameLocks noGrp="1"/>
          </p:cNvGraphicFramePr>
          <p:nvPr>
            <p:extLst>
              <p:ext uri="{D42A27DB-BD31-4B8C-83A1-F6EECF244321}">
                <p14:modId xmlns:p14="http://schemas.microsoft.com/office/powerpoint/2010/main" val="4179965981"/>
              </p:ext>
            </p:extLst>
          </p:nvPr>
        </p:nvGraphicFramePr>
        <p:xfrm>
          <a:off x="3924300" y="1219200"/>
          <a:ext cx="5111750" cy="5125087"/>
        </p:xfrm>
        <a:graphic>
          <a:graphicData uri="http://schemas.openxmlformats.org/drawingml/2006/table">
            <a:tbl>
              <a:tblPr/>
              <a:tblGrid>
                <a:gridCol w="1368051">
                  <a:extLst>
                    <a:ext uri="{9D8B030D-6E8A-4147-A177-3AD203B41FA5}">
                      <a16:colId xmlns:a16="http://schemas.microsoft.com/office/drawing/2014/main" val="20000"/>
                    </a:ext>
                  </a:extLst>
                </a:gridCol>
                <a:gridCol w="3743699">
                  <a:extLst>
                    <a:ext uri="{9D8B030D-6E8A-4147-A177-3AD203B41FA5}">
                      <a16:colId xmlns:a16="http://schemas.microsoft.com/office/drawing/2014/main" val="20001"/>
                    </a:ext>
                  </a:extLst>
                </a:gridCol>
              </a:tblGrid>
              <a:tr h="6001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0000"/>
                          </a:solidFill>
                          <a:effectLst/>
                          <a:latin typeface="Times New Roman" pitchFamily="18" charset="0"/>
                          <a:cs typeface="Times New Roman" pitchFamily="18" charset="0"/>
                        </a:rPr>
                        <a:t>eredità</a:t>
                      </a:r>
                      <a:endParaRPr kumimoji="0" lang="en-US" sz="1800" b="1" i="0" u="none" strike="noStrike" cap="none" normalizeH="0" baseline="0" dirty="0" smtClean="0">
                        <a:ln>
                          <a:noFill/>
                        </a:ln>
                        <a:solidFill>
                          <a:schemeClr val="tx1"/>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33CC"/>
                          </a:solidFill>
                          <a:effectLst/>
                          <a:latin typeface="Times New Roman" pitchFamily="18" charset="0"/>
                          <a:cs typeface="Times New Roman" pitchFamily="18" charset="0"/>
                        </a:rPr>
                        <a:t>autosomica</a:t>
                      </a:r>
                      <a:r>
                        <a:rPr kumimoji="0" lang="en-US" sz="1800" b="1" i="0" u="none" strike="noStrike" cap="none" normalizeH="0" baseline="0" dirty="0" smtClean="0">
                          <a:ln>
                            <a:noFill/>
                          </a:ln>
                          <a:solidFill>
                            <a:srgbClr val="0033CC"/>
                          </a:solidFill>
                          <a:effectLst/>
                          <a:latin typeface="Times New Roman" pitchFamily="18" charset="0"/>
                          <a:cs typeface="Times New Roman" pitchFamily="18" charset="0"/>
                        </a:rPr>
                        <a:t> </a:t>
                      </a:r>
                      <a:r>
                        <a:rPr kumimoji="0" lang="en-US" sz="1800" b="1" i="0" u="none" strike="noStrike" cap="none" normalizeH="0" baseline="0" dirty="0" err="1" smtClean="0">
                          <a:ln>
                            <a:noFill/>
                          </a:ln>
                          <a:solidFill>
                            <a:srgbClr val="0033CC"/>
                          </a:solidFill>
                          <a:effectLst/>
                          <a:latin typeface="Times New Roman" pitchFamily="18" charset="0"/>
                          <a:cs typeface="Times New Roman" pitchFamily="18" charset="0"/>
                        </a:rPr>
                        <a:t>recessiva</a:t>
                      </a:r>
                      <a:endParaRPr kumimoji="0" lang="en-US" sz="1800" b="1" i="0" u="none" strike="noStrike" cap="none" normalizeH="0" baseline="0" dirty="0" smtClean="0">
                        <a:ln>
                          <a:noFill/>
                        </a:ln>
                        <a:solidFill>
                          <a:srgbClr val="0033CC"/>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373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frequenza</a:t>
                      </a:r>
                      <a:endParaRPr kumimoji="0" lang="en-US" sz="1800" b="1" i="0" u="none" strike="noStrike" cap="none" normalizeH="0" baseline="0" smtClean="0">
                        <a:ln>
                          <a:noFill/>
                        </a:ln>
                        <a:solidFill>
                          <a:schemeClr val="tx1"/>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circa 100.000 bambini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all’anno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con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gravi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forme</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di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talassemia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La forma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chiamata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anemia </a:t>
                      </a:r>
                      <a:r>
                        <a:rPr kumimoji="0" lang="en-US" sz="1800" b="1" i="0" u="none" strike="noStrike" cap="none" normalizeH="0" baseline="0" dirty="0" err="1" smtClean="0">
                          <a:ln>
                            <a:noFill/>
                          </a:ln>
                          <a:solidFill>
                            <a:srgbClr val="000000"/>
                          </a:solidFill>
                          <a:effectLst/>
                          <a:latin typeface="Times New Roman" pitchFamily="18" charset="0"/>
                          <a:cs typeface="Times New Roman" pitchFamily="18" charset="0"/>
                        </a:rPr>
                        <a:t>mediterranea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è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frequente</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in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Sardegna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Puglia,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Ferrarese</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Rovigotto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(zone ex-</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malariche</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Descrizione</a:t>
                      </a:r>
                      <a:endParaRPr kumimoji="0" lang="en-US" sz="1800" b="1" i="0" u="none" strike="noStrike" cap="none" normalizeH="0" baseline="0" smtClean="0">
                        <a:ln>
                          <a:noFill/>
                        </a:ln>
                        <a:solidFill>
                          <a:schemeClr val="tx1"/>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difetto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del gene per la catena beta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dell’emoglobina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cromosoma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11).</a:t>
                      </a:r>
                    </a:p>
                    <a:p>
                      <a:pPr marL="0" marR="0" lvl="0" indent="0" algn="l" defTabSz="914400" rtl="0" eaLnBrk="1" fontAlgn="base" latinLnBrk="0" hangingPunct="1">
                        <a:lnSpc>
                          <a:spcPct val="100000"/>
                        </a:lnSpc>
                        <a:spcBef>
                          <a:spcPct val="0"/>
                        </a:spcBef>
                        <a:spcAft>
                          <a:spcPct val="0"/>
                        </a:spcAft>
                        <a:buClrTx/>
                        <a:buSzTx/>
                        <a:buFontTx/>
                        <a:buNone/>
                        <a:tabLst/>
                      </a:pPr>
                      <a:r>
                        <a:rPr lang="it-IT" dirty="0" smtClean="0"/>
                        <a:t>È una forma di talassemia causata da un deficit di catene Beta che causano una precoce distruzione dei globuli rossi.</a:t>
                      </a:r>
                      <a:endParaRPr kumimoji="0" lang="en-US" sz="1800" b="0" i="0" u="none" strike="noStrike" cap="none" normalizeH="0" baseline="0" dirty="0" smtClean="0">
                        <a:ln>
                          <a:noFill/>
                        </a:ln>
                        <a:solidFill>
                          <a:schemeClr val="tx1"/>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502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0000"/>
                          </a:solidFill>
                          <a:effectLst/>
                          <a:latin typeface="Times New Roman" pitchFamily="18" charset="0"/>
                          <a:cs typeface="Times New Roman" pitchFamily="18" charset="0"/>
                        </a:rPr>
                        <a:t>trattamento</a:t>
                      </a:r>
                      <a:r>
                        <a:rPr kumimoji="0" lang="en-US" sz="1800" b="1"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sz="1800" b="1" i="0" u="none" strike="noStrike" cap="none" normalizeH="0" baseline="0" dirty="0" smtClean="0">
                        <a:ln>
                          <a:noFill/>
                        </a:ln>
                        <a:solidFill>
                          <a:schemeClr val="tx1"/>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dipende</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dalla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gravità</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le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più</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gravi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richiedono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continue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trasfusioni</a:t>
                      </a:r>
                      <a:endParaRPr kumimoji="0" lang="en-US" sz="1800" b="0" i="0" u="none" strike="noStrike" cap="none" normalizeH="0" baseline="0" dirty="0" smtClean="0">
                        <a:ln>
                          <a:noFill/>
                        </a:ln>
                        <a:solidFill>
                          <a:schemeClr val="tx1"/>
                        </a:solidFill>
                        <a:effectLst/>
                        <a:latin typeface="Times New Roman" pitchFamily="18" charset="0"/>
                      </a:endParaRPr>
                    </a:p>
                  </a:txBody>
                  <a:tcPr marL="91439" marR="91439" marT="45704" marB="4570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89108" name="Picture 6" descr="http://images.corriere.it/salute/dizionario/img/Salute/Volume8/Media/talassemia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035300"/>
            <a:ext cx="262731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9" name="Picture 8" descr="http://lh5.ggpht.com/_TytbGNcfT0Q/TVQmHrcWjmI/AAAAAAAADoY/ct4Z5NUoPWc/image_thumb%5B1%5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123950"/>
            <a:ext cx="315277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0" name="Picture 2" descr="http://medicaltrue.com/wp-content/uploads/2011/09/t20_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979488"/>
            <a:ext cx="136683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01750"/>
            <a:ext cx="82407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2987824" y="476672"/>
            <a:ext cx="3456384" cy="707886"/>
          </a:xfrm>
          <a:prstGeom prst="rect">
            <a:avLst/>
          </a:prstGeom>
          <a:noFill/>
        </p:spPr>
        <p:txBody>
          <a:bodyPr wrap="square" rtlCol="0">
            <a:spAutoFit/>
          </a:bodyPr>
          <a:lstStyle/>
          <a:p>
            <a:r>
              <a:rPr lang="it-IT" sz="4000" dirty="0">
                <a:latin typeface="+mn-lt"/>
              </a:rPr>
              <a:t>E</a:t>
            </a:r>
            <a:r>
              <a:rPr lang="it-IT" sz="4000" dirty="0" smtClean="0">
                <a:latin typeface="+mn-lt"/>
              </a:rPr>
              <a:t>moglobina</a:t>
            </a:r>
            <a:endParaRPr lang="it-IT" sz="4000" dirty="0">
              <a:latin typeface="+mn-lt"/>
            </a:endParaRPr>
          </a:p>
        </p:txBody>
      </p:sp>
    </p:spTree>
    <p:extLst>
      <p:ext uri="{BB962C8B-B14F-4D97-AF65-F5344CB8AC3E}">
        <p14:creationId xmlns:p14="http://schemas.microsoft.com/office/powerpoint/2010/main" val="32981566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52400" y="1371600"/>
            <a:ext cx="3657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800"/>
              <a:t>Globin Gene clusters</a:t>
            </a:r>
          </a:p>
        </p:txBody>
      </p:sp>
      <p:sp>
        <p:nvSpPr>
          <p:cNvPr id="7172" name="Rectangle 4"/>
          <p:cNvSpPr>
            <a:spLocks noChangeArrowheads="1"/>
          </p:cNvSpPr>
          <p:nvPr/>
        </p:nvSpPr>
        <p:spPr bwMode="auto">
          <a:xfrm>
            <a:off x="152400" y="1219200"/>
            <a:ext cx="3657600" cy="1066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7" name="Gruppo 6"/>
          <p:cNvGrpSpPr/>
          <p:nvPr/>
        </p:nvGrpSpPr>
        <p:grpSpPr>
          <a:xfrm>
            <a:off x="3923928" y="332656"/>
            <a:ext cx="4968552" cy="6343517"/>
            <a:chOff x="3886200" y="304800"/>
            <a:chExt cx="4656138" cy="632460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04800"/>
              <a:ext cx="465613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8244408" y="980728"/>
              <a:ext cx="216024"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838786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395288" y="3683000"/>
            <a:ext cx="8191500" cy="277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it-IT" altLang="it-IT" sz="2800" b="1" u="sng">
                <a:solidFill>
                  <a:srgbClr val="FF0000"/>
                </a:solidFill>
                <a:latin typeface="Comic Sans MS" pitchFamily="66" charset="0"/>
                <a:cs typeface="Times New Roman" pitchFamily="18" charset="0"/>
              </a:rPr>
              <a:t>Mutazioni geniche o puntiformi</a:t>
            </a:r>
          </a:p>
          <a:p>
            <a:pPr eaLnBrk="1" hangingPunct="1">
              <a:spcBef>
                <a:spcPct val="0"/>
              </a:spcBef>
              <a:buFontTx/>
              <a:buNone/>
            </a:pPr>
            <a:r>
              <a:rPr lang="it-IT" altLang="it-IT" sz="2800" b="1">
                <a:solidFill>
                  <a:srgbClr val="FF0000"/>
                </a:solidFill>
                <a:latin typeface="Comic Sans MS" pitchFamily="66" charset="0"/>
                <a:cs typeface="Times New Roman" pitchFamily="18" charset="0"/>
              </a:rPr>
              <a:t>(coinvolgono 1 o poche basi):</a:t>
            </a:r>
          </a:p>
          <a:p>
            <a:pPr eaLnBrk="1" hangingPunct="1">
              <a:spcBef>
                <a:spcPct val="0"/>
              </a:spcBef>
              <a:buFontTx/>
              <a:buNone/>
            </a:pPr>
            <a:endParaRPr lang="it-IT" altLang="it-IT" sz="2000">
              <a:latin typeface="Comic Sans MS" pitchFamily="66" charset="0"/>
              <a:cs typeface="Times New Roman" pitchFamily="18" charset="0"/>
            </a:endParaRPr>
          </a:p>
          <a:p>
            <a:pPr eaLnBrk="1" hangingPunct="1">
              <a:spcBef>
                <a:spcPct val="0"/>
              </a:spcBef>
              <a:buFontTx/>
              <a:buNone/>
            </a:pPr>
            <a:r>
              <a:rPr lang="it-IT" altLang="it-IT" sz="2000">
                <a:latin typeface="Comic Sans MS" pitchFamily="66" charset="0"/>
                <a:cs typeface="Times New Roman" pitchFamily="18" charset="0"/>
              </a:rPr>
              <a:t>possono risultare per </a:t>
            </a:r>
            <a:r>
              <a:rPr lang="it-IT" altLang="it-IT" sz="2000" b="1">
                <a:solidFill>
                  <a:srgbClr val="FF0000"/>
                </a:solidFill>
                <a:latin typeface="Comic Sans MS" pitchFamily="66" charset="0"/>
                <a:cs typeface="Times New Roman" pitchFamily="18" charset="0"/>
              </a:rPr>
              <a:t>sostituzione,</a:t>
            </a:r>
            <a:r>
              <a:rPr lang="it-IT" altLang="it-IT" sz="2000">
                <a:latin typeface="Comic Sans MS" pitchFamily="66" charset="0"/>
                <a:cs typeface="Times New Roman" pitchFamily="18" charset="0"/>
              </a:rPr>
              <a:t> per </a:t>
            </a:r>
            <a:r>
              <a:rPr lang="it-IT" altLang="it-IT" sz="2000" b="1">
                <a:solidFill>
                  <a:srgbClr val="FF0000"/>
                </a:solidFill>
                <a:latin typeface="Comic Sans MS" pitchFamily="66" charset="0"/>
                <a:cs typeface="Times New Roman" pitchFamily="18" charset="0"/>
              </a:rPr>
              <a:t>inserzione</a:t>
            </a:r>
            <a:r>
              <a:rPr lang="it-IT" altLang="it-IT" sz="2000" b="1">
                <a:latin typeface="Comic Sans MS" pitchFamily="66" charset="0"/>
                <a:cs typeface="Times New Roman" pitchFamily="18" charset="0"/>
              </a:rPr>
              <a:t> </a:t>
            </a:r>
            <a:r>
              <a:rPr lang="it-IT" altLang="it-IT" sz="2000">
                <a:latin typeface="Comic Sans MS" pitchFamily="66" charset="0"/>
                <a:cs typeface="Times New Roman" pitchFamily="18" charset="0"/>
              </a:rPr>
              <a:t>e</a:t>
            </a:r>
            <a:r>
              <a:rPr lang="it-IT" altLang="it-IT" sz="2000" b="1">
                <a:latin typeface="Comic Sans MS" pitchFamily="66" charset="0"/>
                <a:cs typeface="Times New Roman" pitchFamily="18" charset="0"/>
              </a:rPr>
              <a:t> </a:t>
            </a:r>
            <a:r>
              <a:rPr lang="it-IT" altLang="it-IT" sz="2000" b="1">
                <a:solidFill>
                  <a:srgbClr val="FF0000"/>
                </a:solidFill>
                <a:latin typeface="Comic Sans MS" pitchFamily="66" charset="0"/>
                <a:cs typeface="Times New Roman" pitchFamily="18" charset="0"/>
              </a:rPr>
              <a:t>delezione</a:t>
            </a:r>
            <a:r>
              <a:rPr lang="it-IT" altLang="it-IT" sz="2000" b="1">
                <a:latin typeface="Comic Sans MS" pitchFamily="66" charset="0"/>
                <a:cs typeface="Times New Roman" pitchFamily="18" charset="0"/>
              </a:rPr>
              <a:t> </a:t>
            </a:r>
            <a:r>
              <a:rPr lang="it-IT" altLang="it-IT" sz="2000">
                <a:latin typeface="Comic Sans MS" pitchFamily="66" charset="0"/>
                <a:cs typeface="Times New Roman" pitchFamily="18" charset="0"/>
              </a:rPr>
              <a:t>di una o poche basi nel DNA. Il cambiamento del fenotipo dipende dal punto esatto in cui la mutazione è situata nel gene e da quale prodotto è normalmente codificato dal gene.</a:t>
            </a:r>
          </a:p>
          <a:p>
            <a:pPr>
              <a:spcBef>
                <a:spcPct val="0"/>
              </a:spcBef>
              <a:buFontTx/>
              <a:buNone/>
            </a:pPr>
            <a:endParaRPr lang="it-IT" altLang="it-IT" sz="1800">
              <a:latin typeface="Comic Sans MS" pitchFamily="66" charset="0"/>
            </a:endParaRPr>
          </a:p>
        </p:txBody>
      </p:sp>
      <p:sp>
        <p:nvSpPr>
          <p:cNvPr id="10243" name="Rectangle 4"/>
          <p:cNvSpPr>
            <a:spLocks noChangeArrowheads="1"/>
          </p:cNvSpPr>
          <p:nvPr/>
        </p:nvSpPr>
        <p:spPr bwMode="auto">
          <a:xfrm>
            <a:off x="422275" y="476250"/>
            <a:ext cx="8397875" cy="306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it-IT" altLang="it-IT" sz="2800" b="1" u="sng">
                <a:solidFill>
                  <a:srgbClr val="0000FF"/>
                </a:solidFill>
                <a:latin typeface="Comic Sans MS" pitchFamily="66" charset="0"/>
                <a:cs typeface="Times New Roman" pitchFamily="18" charset="0"/>
              </a:rPr>
              <a:t>Mutazioni genomiche e cromosomiche </a:t>
            </a:r>
            <a:r>
              <a:rPr lang="it-IT" altLang="it-IT" sz="2800" b="1">
                <a:solidFill>
                  <a:srgbClr val="0000FF"/>
                </a:solidFill>
                <a:latin typeface="Comic Sans MS" pitchFamily="66" charset="0"/>
                <a:cs typeface="Times New Roman" pitchFamily="18" charset="0"/>
              </a:rPr>
              <a:t>(coinvolgono ampi tratti di DNA):</a:t>
            </a:r>
          </a:p>
          <a:p>
            <a:pPr>
              <a:spcBef>
                <a:spcPct val="0"/>
              </a:spcBef>
              <a:buFontTx/>
              <a:buNone/>
            </a:pPr>
            <a:endParaRPr lang="it-IT" altLang="it-IT" sz="2000">
              <a:latin typeface="Comic Sans MS" pitchFamily="66" charset="0"/>
              <a:cs typeface="Times New Roman" pitchFamily="18" charset="0"/>
            </a:endParaRPr>
          </a:p>
          <a:p>
            <a:pPr>
              <a:spcBef>
                <a:spcPct val="0"/>
              </a:spcBef>
              <a:buFontTx/>
              <a:buNone/>
            </a:pPr>
            <a:r>
              <a:rPr lang="it-IT" altLang="it-IT" sz="2000">
                <a:latin typeface="Comic Sans MS" pitchFamily="66" charset="0"/>
                <a:cs typeface="Times New Roman" pitchFamily="18" charset="0"/>
              </a:rPr>
              <a:t>Possono risultare per </a:t>
            </a:r>
            <a:r>
              <a:rPr lang="it-IT" altLang="it-IT" sz="2000" b="1">
                <a:solidFill>
                  <a:srgbClr val="0000FF"/>
                </a:solidFill>
                <a:latin typeface="Comic Sans MS" pitchFamily="66" charset="0"/>
                <a:cs typeface="Times New Roman" pitchFamily="18" charset="0"/>
              </a:rPr>
              <a:t>delezione</a:t>
            </a:r>
            <a:r>
              <a:rPr lang="it-IT" altLang="it-IT" sz="2000">
                <a:latin typeface="Comic Sans MS" pitchFamily="66" charset="0"/>
                <a:cs typeface="Times New Roman" pitchFamily="18" charset="0"/>
              </a:rPr>
              <a:t> (perdita di centinaia o migliaia di paia di basi); </a:t>
            </a:r>
            <a:r>
              <a:rPr lang="it-IT" altLang="it-IT" sz="2000" b="1">
                <a:solidFill>
                  <a:srgbClr val="0000FF"/>
                </a:solidFill>
                <a:latin typeface="Comic Sans MS" pitchFamily="66" charset="0"/>
                <a:cs typeface="Times New Roman" pitchFamily="18" charset="0"/>
              </a:rPr>
              <a:t>inserzione o duplicazione</a:t>
            </a:r>
            <a:r>
              <a:rPr lang="it-IT" altLang="it-IT" sz="2000">
                <a:latin typeface="Comic Sans MS" pitchFamily="66" charset="0"/>
                <a:cs typeface="Times New Roman" pitchFamily="18" charset="0"/>
              </a:rPr>
              <a:t> (aggiunta di nuove basi al DNA o duplicazione di un tratto di DNA); </a:t>
            </a:r>
            <a:r>
              <a:rPr lang="it-IT" altLang="it-IT" sz="2000" b="1">
                <a:solidFill>
                  <a:srgbClr val="0000FF"/>
                </a:solidFill>
                <a:latin typeface="Comic Sans MS" pitchFamily="66" charset="0"/>
                <a:cs typeface="Times New Roman" pitchFamily="18" charset="0"/>
              </a:rPr>
              <a:t>traslocazione</a:t>
            </a:r>
            <a:r>
              <a:rPr lang="it-IT" altLang="it-IT" sz="2000">
                <a:latin typeface="Comic Sans MS" pitchFamily="66" charset="0"/>
                <a:cs typeface="Times New Roman" pitchFamily="18" charset="0"/>
              </a:rPr>
              <a:t> (riposizionamento di un tratto di DNA)</a:t>
            </a:r>
          </a:p>
          <a:p>
            <a:pPr>
              <a:spcBef>
                <a:spcPct val="0"/>
              </a:spcBef>
              <a:buFontTx/>
              <a:buNone/>
            </a:pPr>
            <a:endParaRPr lang="it-IT" altLang="it-IT" sz="2000">
              <a:latin typeface="Comic Sans MS" pitchFamily="66" charset="0"/>
              <a:cs typeface="Times New Roman" pitchFamily="18" charset="0"/>
            </a:endParaRPr>
          </a:p>
          <a:p>
            <a:pPr>
              <a:spcBef>
                <a:spcPct val="0"/>
              </a:spcBef>
              <a:buFontTx/>
              <a:buNone/>
            </a:pPr>
            <a:endParaRPr lang="it-IT" altLang="it-IT" sz="2000">
              <a:latin typeface="Comic Sans MS" pitchFamily="66"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aph of hemoglobin 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55" y="762000"/>
            <a:ext cx="8961845" cy="600514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71600" y="116632"/>
            <a:ext cx="7344816" cy="523220"/>
          </a:xfrm>
          <a:prstGeom prst="rect">
            <a:avLst/>
          </a:prstGeom>
          <a:noFill/>
        </p:spPr>
        <p:txBody>
          <a:bodyPr wrap="square" rtlCol="0">
            <a:spAutoFit/>
          </a:bodyPr>
          <a:lstStyle/>
          <a:p>
            <a:r>
              <a:rPr lang="it-IT" sz="2800" b="1" dirty="0" smtClean="0">
                <a:latin typeface="+mn-lt"/>
              </a:rPr>
              <a:t>Produzione dell’emoglobina durante la vita</a:t>
            </a:r>
            <a:endParaRPr lang="it-IT" sz="2800" b="1" dirty="0">
              <a:latin typeface="+mn-lt"/>
            </a:endParaRPr>
          </a:p>
        </p:txBody>
      </p:sp>
    </p:spTree>
    <p:extLst>
      <p:ext uri="{BB962C8B-B14F-4D97-AF65-F5344CB8AC3E}">
        <p14:creationId xmlns:p14="http://schemas.microsoft.com/office/powerpoint/2010/main" val="21526501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457200" y="119227"/>
            <a:ext cx="8153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sz="3000" b="1" dirty="0">
                <a:solidFill>
                  <a:srgbClr val="FF0000"/>
                </a:solidFill>
                <a:latin typeface="Symbol" pitchFamily="18" charset="2"/>
              </a:rPr>
              <a:t>b</a:t>
            </a:r>
            <a:r>
              <a:rPr lang="it-IT" altLang="it-IT" sz="3000" b="1" dirty="0">
                <a:solidFill>
                  <a:srgbClr val="FF0000"/>
                </a:solidFill>
              </a:rPr>
              <a:t>-Talassemie</a:t>
            </a:r>
            <a:endParaRPr lang="it-IT" altLang="it-IT" sz="3000" b="1" dirty="0">
              <a:solidFill>
                <a:srgbClr val="FF0000"/>
              </a:solidFill>
              <a:latin typeface="Symbol" pitchFamily="18" charset="2"/>
            </a:endParaRPr>
          </a:p>
        </p:txBody>
      </p:sp>
      <p:sp>
        <p:nvSpPr>
          <p:cNvPr id="15364" name="Text Box 4"/>
          <p:cNvSpPr txBox="1">
            <a:spLocks noChangeArrowheads="1"/>
          </p:cNvSpPr>
          <p:nvPr/>
        </p:nvSpPr>
        <p:spPr bwMode="auto">
          <a:xfrm>
            <a:off x="609600" y="1864248"/>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it-IT" altLang="it-IT" dirty="0"/>
              <a:t>Vengono distinte in due gruppi principali:</a:t>
            </a:r>
          </a:p>
        </p:txBody>
      </p:sp>
      <p:sp>
        <p:nvSpPr>
          <p:cNvPr id="15365" name="Text Box 5"/>
          <p:cNvSpPr txBox="1">
            <a:spLocks noChangeArrowheads="1"/>
          </p:cNvSpPr>
          <p:nvPr/>
        </p:nvSpPr>
        <p:spPr bwMode="auto">
          <a:xfrm>
            <a:off x="609600" y="2425724"/>
            <a:ext cx="70866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it-IT" altLang="it-IT" dirty="0"/>
              <a:t> </a:t>
            </a:r>
            <a:r>
              <a:rPr lang="it-IT" altLang="it-IT" dirty="0">
                <a:latin typeface="Symbol" pitchFamily="18" charset="2"/>
              </a:rPr>
              <a:t>b</a:t>
            </a:r>
            <a:r>
              <a:rPr lang="it-IT" altLang="it-IT" baseline="30000" dirty="0"/>
              <a:t>0</a:t>
            </a:r>
            <a:r>
              <a:rPr lang="it-IT" altLang="it-IT" dirty="0"/>
              <a:t> = assenza totale di produzione di catene beta</a:t>
            </a:r>
          </a:p>
          <a:p>
            <a:pPr>
              <a:spcBef>
                <a:spcPct val="50000"/>
              </a:spcBef>
              <a:buFontTx/>
              <a:buChar char="•"/>
            </a:pPr>
            <a:r>
              <a:rPr lang="it-IT" altLang="it-IT" dirty="0"/>
              <a:t> </a:t>
            </a:r>
            <a:r>
              <a:rPr lang="it-IT" altLang="it-IT" dirty="0">
                <a:latin typeface="Symbol" pitchFamily="18" charset="2"/>
              </a:rPr>
              <a:t>b</a:t>
            </a:r>
            <a:r>
              <a:rPr lang="it-IT" altLang="it-IT" baseline="30000" dirty="0"/>
              <a:t>+</a:t>
            </a:r>
            <a:r>
              <a:rPr lang="it-IT" altLang="it-IT" dirty="0"/>
              <a:t> = deficit parziale di produzione di catena beta</a:t>
            </a:r>
          </a:p>
        </p:txBody>
      </p:sp>
      <p:sp>
        <p:nvSpPr>
          <p:cNvPr id="15369" name="Text Box 9"/>
          <p:cNvSpPr txBox="1">
            <a:spLocks noChangeArrowheads="1"/>
          </p:cNvSpPr>
          <p:nvPr/>
        </p:nvSpPr>
        <p:spPr bwMode="auto">
          <a:xfrm>
            <a:off x="496980" y="3861048"/>
            <a:ext cx="792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it-IT" altLang="it-IT" dirty="0"/>
              <a:t>Più comuni sono le mutazioni </a:t>
            </a:r>
            <a:r>
              <a:rPr lang="it-IT" altLang="it-IT" dirty="0" smtClean="0"/>
              <a:t>puntiformi </a:t>
            </a:r>
            <a:r>
              <a:rPr lang="it-IT" altLang="it-IT" dirty="0"/>
              <a:t>(&gt;200 descritte in letteratura): esse possono interessare la trascrizione, il </a:t>
            </a:r>
            <a:r>
              <a:rPr lang="it-IT" altLang="it-IT" dirty="0" err="1"/>
              <a:t>processamento</a:t>
            </a:r>
            <a:r>
              <a:rPr lang="it-IT" altLang="it-IT" dirty="0"/>
              <a:t> o la </a:t>
            </a:r>
            <a:r>
              <a:rPr lang="it-IT" altLang="it-IT" dirty="0" err="1"/>
              <a:t>translazione</a:t>
            </a:r>
            <a:r>
              <a:rPr lang="it-IT" altLang="it-IT" dirty="0"/>
              <a:t> dell’RNA messaggero. </a:t>
            </a:r>
          </a:p>
        </p:txBody>
      </p:sp>
      <p:sp>
        <p:nvSpPr>
          <p:cNvPr id="2" name="CasellaDiTesto 1"/>
          <p:cNvSpPr txBox="1"/>
          <p:nvPr/>
        </p:nvSpPr>
        <p:spPr>
          <a:xfrm>
            <a:off x="496980" y="836712"/>
            <a:ext cx="8362805" cy="1200329"/>
          </a:xfrm>
          <a:prstGeom prst="rect">
            <a:avLst/>
          </a:prstGeom>
          <a:noFill/>
        </p:spPr>
        <p:txBody>
          <a:bodyPr wrap="square" rtlCol="0">
            <a:spAutoFit/>
          </a:bodyPr>
          <a:lstStyle/>
          <a:p>
            <a:r>
              <a:rPr lang="it-IT" sz="2400" dirty="0">
                <a:latin typeface="+mn-lt"/>
              </a:rPr>
              <a:t>Le talassemie sono un gruppo eterogeneo di malattie ereditarie caratterizzate dalla ridotta o assente sintesi dell'emoglobina.</a:t>
            </a:r>
          </a:p>
          <a:p>
            <a:endParaRPr lang="it-IT" sz="2400" dirty="0">
              <a:latin typeface="+mn-lt"/>
            </a:endParaRPr>
          </a:p>
        </p:txBody>
      </p:sp>
    </p:spTree>
    <p:extLst>
      <p:ext uri="{BB962C8B-B14F-4D97-AF65-F5344CB8AC3E}">
        <p14:creationId xmlns:p14="http://schemas.microsoft.com/office/powerpoint/2010/main" val="7269381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descr="tal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9354" y="1"/>
            <a:ext cx="1896558" cy="26740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4935" name="Picture 7" descr="tal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72456" y="59161"/>
            <a:ext cx="2436048" cy="3585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9" name="Text Box 11"/>
          <p:cNvSpPr txBox="1">
            <a:spLocks noChangeArrowheads="1"/>
          </p:cNvSpPr>
          <p:nvPr/>
        </p:nvSpPr>
        <p:spPr bwMode="auto">
          <a:xfrm>
            <a:off x="124802" y="4042807"/>
            <a:ext cx="898370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 typeface="Wingdings" pitchFamily="2" charset="2"/>
              <a:buChar char="ü"/>
            </a:pPr>
            <a:r>
              <a:rPr lang="it-IT" altLang="it-IT" dirty="0">
                <a:latin typeface="Arial" panose="020B0604020202020204" pitchFamily="34" charset="0"/>
                <a:cs typeface="Arial" panose="020B0604020202020204" pitchFamily="34" charset="0"/>
              </a:rPr>
              <a:t>Mutazioni nel gene della </a:t>
            </a:r>
            <a:r>
              <a:rPr lang="it-IT" altLang="it-IT" dirty="0">
                <a:latin typeface="Arial" panose="020B0604020202020204" pitchFamily="34" charset="0"/>
                <a:cs typeface="Arial" panose="020B0604020202020204" pitchFamily="34" charset="0"/>
                <a:sym typeface="Symbol" pitchFamily="18" charset="2"/>
              </a:rPr>
              <a:t>-</a:t>
            </a:r>
            <a:r>
              <a:rPr lang="it-IT" altLang="it-IT" dirty="0" smtClean="0">
                <a:latin typeface="Arial" panose="020B0604020202020204" pitchFamily="34" charset="0"/>
                <a:cs typeface="Arial" panose="020B0604020202020204" pitchFamily="34" charset="0"/>
                <a:sym typeface="Symbol" pitchFamily="18" charset="2"/>
              </a:rPr>
              <a:t>globina e assenza della catena beta</a:t>
            </a:r>
            <a:endParaRPr lang="it-IT" altLang="it-IT" dirty="0">
              <a:latin typeface="Arial" panose="020B0604020202020204" pitchFamily="34" charset="0"/>
              <a:cs typeface="Arial" panose="020B0604020202020204" pitchFamily="34" charset="0"/>
              <a:sym typeface="Symbol" pitchFamily="18" charset="2"/>
            </a:endParaRPr>
          </a:p>
          <a:p>
            <a:pPr>
              <a:buFont typeface="Wingdings" pitchFamily="2" charset="2"/>
              <a:buChar char="ü"/>
            </a:pPr>
            <a:r>
              <a:rPr lang="it-IT" altLang="it-IT" dirty="0">
                <a:latin typeface="Arial" panose="020B0604020202020204" pitchFamily="34" charset="0"/>
                <a:cs typeface="Arial" panose="020B0604020202020204" pitchFamily="34" charset="0"/>
                <a:sym typeface="Symbol" pitchFamily="18" charset="2"/>
              </a:rPr>
              <a:t>4°-6° mese di vita: difficoltà di crescita e pallore, difficoltà di </a:t>
            </a:r>
            <a:r>
              <a:rPr lang="it-IT" altLang="it-IT" dirty="0" smtClean="0">
                <a:latin typeface="Arial" panose="020B0604020202020204" pitchFamily="34" charset="0"/>
                <a:cs typeface="Arial" panose="020B0604020202020204" pitchFamily="34" charset="0"/>
                <a:sym typeface="Symbol" pitchFamily="18" charset="2"/>
              </a:rPr>
              <a:t>alimentazione</a:t>
            </a:r>
            <a:r>
              <a:rPr lang="it-IT" altLang="it-IT" dirty="0">
                <a:latin typeface="Arial" panose="020B0604020202020204" pitchFamily="34" charset="0"/>
                <a:cs typeface="Arial" panose="020B0604020202020204" pitchFamily="34" charset="0"/>
                <a:sym typeface="Symbol" pitchFamily="18" charset="2"/>
              </a:rPr>
              <a:t>…</a:t>
            </a:r>
          </a:p>
          <a:p>
            <a:pPr>
              <a:buFont typeface="Wingdings" pitchFamily="2" charset="2"/>
              <a:buChar char="ü"/>
            </a:pPr>
            <a:r>
              <a:rPr lang="it-IT" altLang="it-IT" dirty="0">
                <a:latin typeface="Arial" panose="020B0604020202020204" pitchFamily="34" charset="0"/>
                <a:cs typeface="Arial" panose="020B0604020202020204" pitchFamily="34" charset="0"/>
                <a:sym typeface="Symbol" pitchFamily="18" charset="2"/>
              </a:rPr>
              <a:t>Se non si eseguono </a:t>
            </a:r>
            <a:r>
              <a:rPr lang="it-IT" altLang="it-IT" dirty="0" err="1">
                <a:latin typeface="Arial" panose="020B0604020202020204" pitchFamily="34" charset="0"/>
                <a:cs typeface="Arial" panose="020B0604020202020204" pitchFamily="34" charset="0"/>
                <a:sym typeface="Symbol" pitchFamily="18" charset="2"/>
              </a:rPr>
              <a:t>trasfusioni→ritardo</a:t>
            </a:r>
            <a:r>
              <a:rPr lang="it-IT" altLang="it-IT" dirty="0">
                <a:latin typeface="Arial" panose="020B0604020202020204" pitchFamily="34" charset="0"/>
                <a:cs typeface="Arial" panose="020B0604020202020204" pitchFamily="34" charset="0"/>
                <a:sym typeface="Symbol" pitchFamily="18" charset="2"/>
              </a:rPr>
              <a:t> di crescita, epatosplenomegalia, </a:t>
            </a:r>
            <a:r>
              <a:rPr lang="it-IT" altLang="it-IT" dirty="0" smtClean="0">
                <a:latin typeface="Arial" panose="020B0604020202020204" pitchFamily="34" charset="0"/>
                <a:cs typeface="Arial" panose="020B0604020202020204" pitchFamily="34" charset="0"/>
                <a:sym typeface="Symbol" pitchFamily="18" charset="2"/>
              </a:rPr>
              <a:t>modificazioni scheletriche</a:t>
            </a:r>
          </a:p>
          <a:p>
            <a:pPr>
              <a:buFont typeface="Wingdings" pitchFamily="2" charset="2"/>
              <a:buChar char="ü"/>
            </a:pPr>
            <a:r>
              <a:rPr lang="it-IT" altLang="it-IT" dirty="0" smtClean="0">
                <a:latin typeface="Arial" panose="020B0604020202020204" pitchFamily="34" charset="0"/>
                <a:cs typeface="Arial" panose="020B0604020202020204" pitchFamily="34" charset="0"/>
                <a:sym typeface="Symbol" pitchFamily="18" charset="2"/>
              </a:rPr>
              <a:t>Morte </a:t>
            </a:r>
            <a:r>
              <a:rPr lang="it-IT" altLang="it-IT" dirty="0">
                <a:latin typeface="Arial" panose="020B0604020202020204" pitchFamily="34" charset="0"/>
                <a:cs typeface="Arial" panose="020B0604020202020204" pitchFamily="34" charset="0"/>
                <a:sym typeface="Symbol" pitchFamily="18" charset="2"/>
              </a:rPr>
              <a:t>tra i 3 e i 6 anni di vita</a:t>
            </a:r>
          </a:p>
          <a:p>
            <a:pPr>
              <a:buFont typeface="Wingdings" pitchFamily="2" charset="2"/>
              <a:buChar char="ü"/>
            </a:pPr>
            <a:r>
              <a:rPr lang="it-IT" altLang="it-IT" dirty="0">
                <a:latin typeface="Arial" panose="020B0604020202020204" pitchFamily="34" charset="0"/>
                <a:cs typeface="Arial" panose="020B0604020202020204" pitchFamily="34" charset="0"/>
                <a:sym typeface="Symbol" pitchFamily="18" charset="2"/>
              </a:rPr>
              <a:t>Diagnosi: grave anemia microcitica, alterazioni quadro elettroforetico emoglobine</a:t>
            </a:r>
          </a:p>
          <a:p>
            <a:pPr>
              <a:buFont typeface="Wingdings" pitchFamily="2" charset="2"/>
              <a:buChar char="ü"/>
            </a:pPr>
            <a:r>
              <a:rPr lang="it-IT" altLang="it-IT" dirty="0">
                <a:latin typeface="Arial" panose="020B0604020202020204" pitchFamily="34" charset="0"/>
                <a:cs typeface="Arial" panose="020B0604020202020204" pitchFamily="34" charset="0"/>
                <a:sym typeface="Symbol" pitchFamily="18" charset="2"/>
              </a:rPr>
              <a:t>Terapia: trasfusioni (+chelanti del Fe), trapianto di midollo</a:t>
            </a:r>
          </a:p>
        </p:txBody>
      </p:sp>
      <p:sp>
        <p:nvSpPr>
          <p:cNvPr id="3" name="Rettangolo 2"/>
          <p:cNvSpPr/>
          <p:nvPr/>
        </p:nvSpPr>
        <p:spPr>
          <a:xfrm>
            <a:off x="1979712" y="30093"/>
            <a:ext cx="4608512" cy="2554545"/>
          </a:xfrm>
          <a:prstGeom prst="rect">
            <a:avLst/>
          </a:prstGeom>
        </p:spPr>
        <p:txBody>
          <a:bodyPr wrap="square">
            <a:spAutoFit/>
          </a:bodyPr>
          <a:lstStyle/>
          <a:p>
            <a:pPr algn="ctr"/>
            <a:r>
              <a:rPr lang="it-IT" altLang="it-IT" sz="3200" b="1" dirty="0" smtClean="0">
                <a:solidFill>
                  <a:srgbClr val="FF0000"/>
                </a:solidFill>
                <a:latin typeface="Arial" panose="020B0604020202020204" pitchFamily="34" charset="0"/>
                <a:cs typeface="Arial" panose="020B0604020202020204" pitchFamily="34" charset="0"/>
              </a:rPr>
              <a:t>Beta Talassemia major o</a:t>
            </a:r>
          </a:p>
          <a:p>
            <a:pPr algn="ctr"/>
            <a:r>
              <a:rPr lang="it-IT" altLang="it-IT" sz="3200" b="1" dirty="0" smtClean="0">
                <a:solidFill>
                  <a:srgbClr val="FF0000"/>
                </a:solidFill>
                <a:latin typeface="Arial" panose="020B0604020202020204" pitchFamily="34" charset="0"/>
                <a:cs typeface="Arial" panose="020B0604020202020204" pitchFamily="34" charset="0"/>
              </a:rPr>
              <a:t>Morbo di </a:t>
            </a:r>
            <a:r>
              <a:rPr lang="it-IT" altLang="it-IT" sz="3200" b="1" dirty="0" err="1" smtClean="0">
                <a:solidFill>
                  <a:srgbClr val="FF0000"/>
                </a:solidFill>
                <a:latin typeface="Arial" panose="020B0604020202020204" pitchFamily="34" charset="0"/>
                <a:cs typeface="Arial" panose="020B0604020202020204" pitchFamily="34" charset="0"/>
              </a:rPr>
              <a:t>Cooley</a:t>
            </a:r>
            <a:r>
              <a:rPr lang="it-IT" altLang="it-IT" sz="3200" b="1" dirty="0" smtClean="0">
                <a:solidFill>
                  <a:srgbClr val="FF0000"/>
                </a:solidFill>
                <a:latin typeface="Arial" panose="020B0604020202020204" pitchFamily="34" charset="0"/>
                <a:cs typeface="Arial" panose="020B0604020202020204" pitchFamily="34" charset="0"/>
              </a:rPr>
              <a:t> </a:t>
            </a:r>
          </a:p>
          <a:p>
            <a:pPr algn="ctr"/>
            <a:r>
              <a:rPr lang="it-IT" altLang="it-IT" sz="3200" b="1" dirty="0" smtClean="0">
                <a:solidFill>
                  <a:srgbClr val="FF0000"/>
                </a:solidFill>
                <a:latin typeface="Arial" panose="020B0604020202020204" pitchFamily="34" charset="0"/>
                <a:cs typeface="Arial" panose="020B0604020202020204" pitchFamily="34" charset="0"/>
              </a:rPr>
              <a:t>o </a:t>
            </a:r>
          </a:p>
          <a:p>
            <a:pPr algn="ctr"/>
            <a:r>
              <a:rPr lang="it-IT" altLang="it-IT" sz="3200" b="1" dirty="0">
                <a:solidFill>
                  <a:srgbClr val="FF0000"/>
                </a:solidFill>
                <a:latin typeface="Arial" panose="020B0604020202020204" pitchFamily="34" charset="0"/>
                <a:cs typeface="Arial" panose="020B0604020202020204" pitchFamily="34" charset="0"/>
              </a:rPr>
              <a:t>B</a:t>
            </a:r>
            <a:r>
              <a:rPr lang="it-IT" altLang="it-IT" sz="3200" b="1" dirty="0" smtClean="0">
                <a:solidFill>
                  <a:srgbClr val="FF0000"/>
                </a:solidFill>
                <a:latin typeface="Arial" panose="020B0604020202020204" pitchFamily="34" charset="0"/>
                <a:cs typeface="Arial" panose="020B0604020202020204" pitchFamily="34" charset="0"/>
              </a:rPr>
              <a:t>eta 0</a:t>
            </a:r>
            <a:endParaRPr lang="it-IT"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0403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5_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2616472"/>
            <a:ext cx="2670175"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5" descr="5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616472"/>
            <a:ext cx="2700338"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6"/>
          <p:cNvSpPr txBox="1">
            <a:spLocks noChangeArrowheads="1"/>
          </p:cNvSpPr>
          <p:nvPr/>
        </p:nvSpPr>
        <p:spPr bwMode="auto">
          <a:xfrm>
            <a:off x="117078" y="2091010"/>
            <a:ext cx="5607050" cy="4000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2000">
                <a:latin typeface="Comic Sans MS" pitchFamily="66" charset="0"/>
              </a:rPr>
              <a:t>Epatomegalia e splenomegalia ingravescenti</a:t>
            </a:r>
          </a:p>
        </p:txBody>
      </p:sp>
      <p:pic>
        <p:nvPicPr>
          <p:cNvPr id="90117" name="Picture 4" descr="5_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063" y="4279900"/>
            <a:ext cx="17049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11" descr="5_4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492375"/>
            <a:ext cx="18129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Text Box 14"/>
          <p:cNvSpPr txBox="1">
            <a:spLocks noChangeArrowheads="1"/>
          </p:cNvSpPr>
          <p:nvPr/>
        </p:nvSpPr>
        <p:spPr bwMode="auto">
          <a:xfrm>
            <a:off x="5867400" y="1989138"/>
            <a:ext cx="3289300" cy="4000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it-IT" altLang="it-IT" sz="2000">
                <a:latin typeface="Comic Sans MS" pitchFamily="66" charset="0"/>
              </a:rPr>
              <a:t>Deformazioni facciali</a:t>
            </a:r>
          </a:p>
        </p:txBody>
      </p:sp>
      <p:pic>
        <p:nvPicPr>
          <p:cNvPr id="90120" name="Picture 6" descr="5_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1088" y="5445125"/>
            <a:ext cx="1527175"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2051720" y="385573"/>
            <a:ext cx="4709944" cy="584775"/>
          </a:xfrm>
          <a:prstGeom prst="rect">
            <a:avLst/>
          </a:prstGeom>
        </p:spPr>
        <p:txBody>
          <a:bodyPr wrap="none">
            <a:spAutoFit/>
          </a:bodyPr>
          <a:lstStyle/>
          <a:p>
            <a:r>
              <a:rPr lang="it-IT" altLang="it-IT" sz="3200" b="1" dirty="0" smtClean="0">
                <a:solidFill>
                  <a:srgbClr val="FF0000"/>
                </a:solidFill>
                <a:latin typeface="Arial" panose="020B0604020202020204" pitchFamily="34" charset="0"/>
                <a:cs typeface="Arial" panose="020B0604020202020204" pitchFamily="34" charset="0"/>
              </a:rPr>
              <a:t>Beta Talassemia major </a:t>
            </a:r>
            <a:endParaRPr lang="it-IT" sz="32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33400" y="304800"/>
            <a:ext cx="807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it-IT" altLang="it-IT" sz="3600" b="1" dirty="0">
                <a:solidFill>
                  <a:srgbClr val="0033CC"/>
                </a:solidFill>
              </a:rPr>
              <a:t>Terapia </a:t>
            </a:r>
          </a:p>
        </p:txBody>
      </p:sp>
      <p:sp>
        <p:nvSpPr>
          <p:cNvPr id="29699" name="Text Box 3"/>
          <p:cNvSpPr txBox="1">
            <a:spLocks noChangeArrowheads="1"/>
          </p:cNvSpPr>
          <p:nvPr/>
        </p:nvSpPr>
        <p:spPr bwMode="auto">
          <a:xfrm>
            <a:off x="533400" y="1143000"/>
            <a:ext cx="80010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it-IT" altLang="it-IT" sz="2600"/>
              <a:t>La sopravvivenza e la qualità di vita dei soggetti affetti da Morbo di Cooley è notevolmente migliorata negli ultimi decenni.</a:t>
            </a:r>
          </a:p>
          <a:p>
            <a:pPr algn="just">
              <a:spcBef>
                <a:spcPct val="50000"/>
              </a:spcBef>
            </a:pPr>
            <a:endParaRPr lang="it-IT" altLang="it-IT" sz="2600"/>
          </a:p>
        </p:txBody>
      </p:sp>
      <p:sp>
        <p:nvSpPr>
          <p:cNvPr id="29700" name="Text Box 4"/>
          <p:cNvSpPr txBox="1">
            <a:spLocks noChangeArrowheads="1"/>
          </p:cNvSpPr>
          <p:nvPr/>
        </p:nvSpPr>
        <p:spPr bwMode="auto">
          <a:xfrm>
            <a:off x="533400" y="5029200"/>
            <a:ext cx="8229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buFontTx/>
              <a:buChar char="•"/>
            </a:pPr>
            <a:r>
              <a:rPr lang="it-IT" altLang="it-IT" sz="2600"/>
              <a:t> prevenzione e/o trattamento delle complicanze a carico dei vari organi o apparati, soprattutto cuore, fegato, ossa e ghiandole endocrine. </a:t>
            </a:r>
          </a:p>
        </p:txBody>
      </p:sp>
      <p:sp>
        <p:nvSpPr>
          <p:cNvPr id="29701" name="Text Box 5"/>
          <p:cNvSpPr txBox="1">
            <a:spLocks noChangeArrowheads="1"/>
          </p:cNvSpPr>
          <p:nvPr/>
        </p:nvSpPr>
        <p:spPr bwMode="auto">
          <a:xfrm>
            <a:off x="533400" y="3886200"/>
            <a:ext cx="82296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buFontTx/>
              <a:buChar char="•"/>
            </a:pPr>
            <a:r>
              <a:rPr lang="it-IT" altLang="it-IT" sz="2600"/>
              <a:t> somministrazione quotidiana di ferro chelanti, per rimuovere l’eccesso di ferro</a:t>
            </a:r>
          </a:p>
          <a:p>
            <a:pPr>
              <a:spcBef>
                <a:spcPct val="50000"/>
              </a:spcBef>
            </a:pPr>
            <a:endParaRPr lang="it-IT" altLang="it-IT" sz="2600"/>
          </a:p>
        </p:txBody>
      </p:sp>
      <p:sp>
        <p:nvSpPr>
          <p:cNvPr id="29702" name="Text Box 6"/>
          <p:cNvSpPr txBox="1">
            <a:spLocks noChangeArrowheads="1"/>
          </p:cNvSpPr>
          <p:nvPr/>
        </p:nvSpPr>
        <p:spPr bwMode="auto">
          <a:xfrm>
            <a:off x="533400" y="3124200"/>
            <a:ext cx="80772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buFontTx/>
              <a:buChar char="•"/>
            </a:pPr>
            <a:r>
              <a:rPr lang="it-IT" altLang="it-IT"/>
              <a:t> </a:t>
            </a:r>
            <a:r>
              <a:rPr lang="it-IT" altLang="it-IT" sz="2600"/>
              <a:t>regolare regime trasfusionale</a:t>
            </a:r>
          </a:p>
          <a:p>
            <a:pPr>
              <a:spcBef>
                <a:spcPct val="50000"/>
              </a:spcBef>
            </a:pPr>
            <a:endParaRPr lang="it-IT" altLang="it-IT" sz="2600"/>
          </a:p>
        </p:txBody>
      </p:sp>
      <p:sp>
        <p:nvSpPr>
          <p:cNvPr id="29703" name="Text Box 7"/>
          <p:cNvSpPr txBox="1">
            <a:spLocks noChangeArrowheads="1"/>
          </p:cNvSpPr>
          <p:nvPr/>
        </p:nvSpPr>
        <p:spPr bwMode="auto">
          <a:xfrm>
            <a:off x="533400" y="2438400"/>
            <a:ext cx="78486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it-IT" altLang="it-IT" sz="2600"/>
              <a:t>La terapia di questi pazienti si basa essenzialmente su:</a:t>
            </a:r>
          </a:p>
          <a:p>
            <a:pPr>
              <a:spcBef>
                <a:spcPct val="50000"/>
              </a:spcBef>
            </a:pPr>
            <a:endParaRPr lang="it-IT" altLang="it-IT" sz="2600"/>
          </a:p>
        </p:txBody>
      </p:sp>
    </p:spTree>
    <p:extLst>
      <p:ext uri="{BB962C8B-B14F-4D97-AF65-F5344CB8AC3E}">
        <p14:creationId xmlns:p14="http://schemas.microsoft.com/office/powerpoint/2010/main" val="27873570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txBox="1">
            <a:spLocks noChangeArrowheads="1"/>
          </p:cNvSpPr>
          <p:nvPr/>
        </p:nvSpPr>
        <p:spPr bwMode="auto">
          <a:xfrm>
            <a:off x="3779838" y="171450"/>
            <a:ext cx="50323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it-IT" sz="4000" b="1" i="1">
                <a:solidFill>
                  <a:srgbClr val="0033CC"/>
                </a:solidFill>
              </a:rPr>
              <a:t>Fibrosi cistica</a:t>
            </a:r>
          </a:p>
        </p:txBody>
      </p:sp>
      <p:graphicFrame>
        <p:nvGraphicFramePr>
          <p:cNvPr id="3" name="Group 80"/>
          <p:cNvGraphicFramePr>
            <a:graphicFrameLocks noGrp="1"/>
          </p:cNvGraphicFramePr>
          <p:nvPr/>
        </p:nvGraphicFramePr>
        <p:xfrm>
          <a:off x="3563938" y="836613"/>
          <a:ext cx="5521325" cy="4389436"/>
        </p:xfrm>
        <a:graphic>
          <a:graphicData uri="http://schemas.openxmlformats.org/drawingml/2006/table">
            <a:tbl>
              <a:tblPr/>
              <a:tblGrid>
                <a:gridCol w="1368140">
                  <a:extLst>
                    <a:ext uri="{9D8B030D-6E8A-4147-A177-3AD203B41FA5}">
                      <a16:colId xmlns:a16="http://schemas.microsoft.com/office/drawing/2014/main" val="20000"/>
                    </a:ext>
                  </a:extLst>
                </a:gridCol>
                <a:gridCol w="4153185">
                  <a:extLst>
                    <a:ext uri="{9D8B030D-6E8A-4147-A177-3AD203B41FA5}">
                      <a16:colId xmlns:a16="http://schemas.microsoft.com/office/drawing/2014/main" val="20001"/>
                    </a:ext>
                  </a:extLst>
                </a:gridCol>
              </a:tblGrid>
              <a:tr h="3657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0000"/>
                          </a:solidFill>
                          <a:effectLst/>
                          <a:latin typeface="Times New Roman" pitchFamily="18" charset="0"/>
                          <a:cs typeface="Times New Roman" pitchFamily="18" charset="0"/>
                        </a:rPr>
                        <a:t>eredità</a:t>
                      </a:r>
                      <a:endParaRPr kumimoji="0" lang="en-US" sz="1800" b="1" i="0" u="none" strike="noStrike" cap="none" normalizeH="0" baseline="0" dirty="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CC3300"/>
                          </a:solidFill>
                          <a:effectLst/>
                          <a:latin typeface="Times New Roman" pitchFamily="18" charset="0"/>
                          <a:cs typeface="Times New Roman" pitchFamily="18" charset="0"/>
                        </a:rPr>
                        <a:t>autosomica recessiva</a:t>
                      </a:r>
                      <a:endParaRPr kumimoji="0" lang="en-US" sz="1800" b="1" i="0" u="none" strike="noStrike" cap="none" normalizeH="0" baseline="0" smtClean="0">
                        <a:ln>
                          <a:noFill/>
                        </a:ln>
                        <a:solidFill>
                          <a:srgbClr val="CC3300"/>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1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frequenza</a:t>
                      </a:r>
                      <a:endParaRPr kumimoji="0" lang="en-US" sz="1800" b="1" i="0" u="none" strike="noStrike" cap="none" normalizeH="0" baseline="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 su 3.300 Caucasici; 1 in 9.500 Ispanici; la frequenza varia nei diversi gruppi etnici</a:t>
                      </a:r>
                      <a:endParaRPr kumimoji="0" lang="en-US" sz="1800" b="0" i="0" u="none" strike="noStrike" cap="none" normalizeH="0" baseline="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31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Descrizione</a:t>
                      </a:r>
                      <a:endParaRPr kumimoji="0" lang="en-US" sz="1800" b="1" i="0" u="none" strike="noStrike" cap="none" normalizeH="0" baseline="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errore</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rgbClr val="000000"/>
                          </a:solidFill>
                          <a:effectLst/>
                          <a:latin typeface="Times New Roman" pitchFamily="18" charset="0"/>
                          <a:cs typeface="Times New Roman" pitchFamily="18" charset="0"/>
                        </a:rPr>
                        <a:t>canale</a:t>
                      </a:r>
                      <a:r>
                        <a:rPr kumimoji="0" lang="en-US" sz="1800" b="1" i="1" u="none" strike="noStrike" cap="none" normalizeH="0" baseline="0" dirty="0" smtClean="0">
                          <a:ln>
                            <a:noFill/>
                          </a:ln>
                          <a:solidFill>
                            <a:srgbClr val="000000"/>
                          </a:solidFill>
                          <a:effectLst/>
                          <a:latin typeface="Times New Roman" pitchFamily="18" charset="0"/>
                          <a:cs typeface="Times New Roman" pitchFamily="18" charset="0"/>
                        </a:rPr>
                        <a:t> per </a:t>
                      </a:r>
                      <a:r>
                        <a:rPr kumimoji="0" lang="en-US" sz="1800" b="1" i="1" u="none" strike="noStrike" cap="none" normalizeH="0" baseline="0" dirty="0" err="1" smtClean="0">
                          <a:ln>
                            <a:noFill/>
                          </a:ln>
                          <a:solidFill>
                            <a:srgbClr val="000000"/>
                          </a:solidFill>
                          <a:effectLst/>
                          <a:latin typeface="Times New Roman" pitchFamily="18" charset="0"/>
                          <a:cs typeface="Times New Roman" pitchFamily="18" charset="0"/>
                        </a:rPr>
                        <a:t>il</a:t>
                      </a:r>
                      <a:r>
                        <a:rPr kumimoji="0" lang="en-US" sz="1800" b="1" i="1"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rgbClr val="000000"/>
                          </a:solidFill>
                          <a:effectLst/>
                          <a:latin typeface="Times New Roman" pitchFamily="18" charset="0"/>
                          <a:cs typeface="Times New Roman" pitchFamily="18" charset="0"/>
                        </a:rPr>
                        <a:t>passaggio</a:t>
                      </a:r>
                      <a:r>
                        <a:rPr kumimoji="0" lang="en-US" sz="1800" b="1" i="1" u="none" strike="noStrike" cap="none" normalizeH="0" baseline="0" dirty="0" smtClean="0">
                          <a:ln>
                            <a:noFill/>
                          </a:ln>
                          <a:solidFill>
                            <a:srgbClr val="000000"/>
                          </a:solidFill>
                          <a:effectLst/>
                          <a:latin typeface="Times New Roman" pitchFamily="18" charset="0"/>
                          <a:cs typeface="Times New Roman" pitchFamily="18" charset="0"/>
                        </a:rPr>
                        <a:t> di </a:t>
                      </a:r>
                      <a:r>
                        <a:rPr kumimoji="0" lang="en-US" sz="1800" b="1" i="1" u="none" strike="noStrike" cap="none" normalizeH="0" baseline="0" dirty="0" err="1" smtClean="0">
                          <a:ln>
                            <a:noFill/>
                          </a:ln>
                          <a:solidFill>
                            <a:srgbClr val="000000"/>
                          </a:solidFill>
                          <a:effectLst/>
                          <a:latin typeface="Times New Roman" pitchFamily="18" charset="0"/>
                          <a:cs typeface="Times New Roman" pitchFamily="18" charset="0"/>
                        </a:rPr>
                        <a:t>ioni</a:t>
                      </a:r>
                      <a:r>
                        <a:rPr kumimoji="0" lang="en-US" sz="1800" b="1" i="1"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1" i="1" u="none" strike="noStrike" cap="none" normalizeH="0" baseline="0" dirty="0" err="1" smtClean="0">
                          <a:ln>
                            <a:noFill/>
                          </a:ln>
                          <a:solidFill>
                            <a:srgbClr val="000000"/>
                          </a:solidFill>
                          <a:effectLst/>
                          <a:latin typeface="Times New Roman" pitchFamily="18" charset="0"/>
                          <a:cs typeface="Times New Roman" pitchFamily="18" charset="0"/>
                        </a:rPr>
                        <a:t>cloro</a:t>
                      </a:r>
                      <a:r>
                        <a:rPr kumimoji="0" lang="en-US" sz="1800" b="1" i="1"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che</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causa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un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aumento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della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viscosità</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del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muco</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nei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1" u="sng" strike="noStrike" cap="none" normalizeH="0" baseline="0" dirty="0" err="1" smtClean="0">
                          <a:ln>
                            <a:noFill/>
                          </a:ln>
                          <a:solidFill>
                            <a:srgbClr val="000000"/>
                          </a:solidFill>
                          <a:effectLst/>
                          <a:latin typeface="Times New Roman" pitchFamily="18" charset="0"/>
                          <a:cs typeface="Times New Roman" pitchFamily="18" charset="0"/>
                        </a:rPr>
                        <a:t>polmoni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1" u="sng" strike="noStrike" cap="none" normalizeH="0" baseline="0" dirty="0" smtClean="0">
                          <a:ln>
                            <a:noFill/>
                          </a:ln>
                          <a:solidFill>
                            <a:srgbClr val="000000"/>
                          </a:solidFill>
                          <a:effectLst/>
                          <a:latin typeface="Times New Roman" pitchFamily="18" charset="0"/>
                          <a:cs typeface="Times New Roman" pitchFamily="18" charset="0"/>
                        </a:rPr>
                        <a:t>pancreas</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con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coseguenti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problemi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respiratori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digestivi</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localizzazione del gene</a:t>
                      </a:r>
                      <a:endParaRPr kumimoji="0" lang="en-US" sz="1800" b="1" i="0" u="none" strike="noStrike" cap="none" normalizeH="0" baseline="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Il gene </a:t>
                      </a:r>
                      <a:r>
                        <a:rPr lang="it-IT" sz="1800" b="1" kern="1200" dirty="0" err="1" smtClean="0">
                          <a:solidFill>
                            <a:schemeClr val="tx1"/>
                          </a:solidFill>
                          <a:effectLst/>
                          <a:latin typeface="+mn-lt"/>
                          <a:ea typeface="+mn-ea"/>
                          <a:cs typeface="+mn-cs"/>
                        </a:rPr>
                        <a:t>Cystic</a:t>
                      </a:r>
                      <a:r>
                        <a:rPr lang="it-IT" sz="1800" b="1" kern="1200" dirty="0" smtClean="0">
                          <a:solidFill>
                            <a:schemeClr val="tx1"/>
                          </a:solidFill>
                          <a:effectLst/>
                          <a:latin typeface="+mn-lt"/>
                          <a:ea typeface="+mn-ea"/>
                          <a:cs typeface="+mn-cs"/>
                        </a:rPr>
                        <a:t> </a:t>
                      </a:r>
                      <a:r>
                        <a:rPr lang="it-IT" sz="1800" b="1" kern="1200" dirty="0" err="1" smtClean="0">
                          <a:solidFill>
                            <a:schemeClr val="tx1"/>
                          </a:solidFill>
                          <a:effectLst/>
                          <a:latin typeface="+mn-lt"/>
                          <a:ea typeface="+mn-ea"/>
                          <a:cs typeface="+mn-cs"/>
                        </a:rPr>
                        <a:t>Fibrosis</a:t>
                      </a:r>
                      <a:r>
                        <a:rPr lang="it-IT" sz="1800" b="1" kern="1200" dirty="0" smtClean="0">
                          <a:solidFill>
                            <a:schemeClr val="tx1"/>
                          </a:solidFill>
                          <a:effectLst/>
                          <a:latin typeface="+mn-lt"/>
                          <a:ea typeface="+mn-ea"/>
                          <a:cs typeface="+mn-cs"/>
                        </a:rPr>
                        <a:t> </a:t>
                      </a:r>
                      <a:r>
                        <a:rPr lang="it-IT" sz="1800" b="1" kern="1200" dirty="0" err="1" smtClean="0">
                          <a:solidFill>
                            <a:schemeClr val="tx1"/>
                          </a:solidFill>
                          <a:effectLst/>
                          <a:latin typeface="+mn-lt"/>
                          <a:ea typeface="+mn-ea"/>
                          <a:cs typeface="+mn-cs"/>
                        </a:rPr>
                        <a:t>Transmembrane</a:t>
                      </a:r>
                      <a:r>
                        <a:rPr lang="it-IT" sz="1800" b="1" kern="1200" dirty="0" smtClean="0">
                          <a:solidFill>
                            <a:schemeClr val="tx1"/>
                          </a:solidFill>
                          <a:effectLst/>
                          <a:latin typeface="+mn-lt"/>
                          <a:ea typeface="+mn-ea"/>
                          <a:cs typeface="+mn-cs"/>
                        </a:rPr>
                        <a:t> </a:t>
                      </a:r>
                      <a:r>
                        <a:rPr lang="it-IT" sz="1800" b="1" kern="1200" dirty="0" err="1" smtClean="0">
                          <a:solidFill>
                            <a:schemeClr val="tx1"/>
                          </a:solidFill>
                          <a:effectLst/>
                          <a:latin typeface="+mn-lt"/>
                          <a:ea typeface="+mn-ea"/>
                          <a:cs typeface="+mn-cs"/>
                        </a:rPr>
                        <a:t>Regulator</a:t>
                      </a:r>
                      <a:r>
                        <a:rPr lang="it-IT" sz="1800" b="1" kern="1200" dirty="0" smtClean="0">
                          <a:solidFill>
                            <a:schemeClr val="tx1"/>
                          </a:solidFill>
                          <a:effectLst/>
                          <a:latin typeface="+mn-lt"/>
                          <a:ea typeface="+mn-ea"/>
                          <a:cs typeface="+mn-cs"/>
                        </a:rPr>
                        <a:t> </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sz="1800" b="1" i="1" u="none" strike="noStrike" cap="none" normalizeH="0" baseline="0" dirty="0" smtClean="0">
                          <a:ln>
                            <a:noFill/>
                          </a:ln>
                          <a:solidFill>
                            <a:srgbClr val="000000"/>
                          </a:solidFill>
                          <a:effectLst/>
                          <a:latin typeface="Times New Roman" pitchFamily="18" charset="0"/>
                          <a:cs typeface="Times New Roman" pitchFamily="18" charset="0"/>
                        </a:rPr>
                        <a:t>CFTR</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è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nel</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cromosoma</a:t>
                      </a: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 7. </a:t>
                      </a:r>
                      <a:endParaRPr kumimoji="0" lang="en-US" sz="1800" b="0" i="0" u="none" strike="noStrike" cap="none" normalizeH="0" baseline="0" dirty="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New Roman" pitchFamily="18" charset="0"/>
                          <a:cs typeface="Times New Roman" pitchFamily="18" charset="0"/>
                        </a:rPr>
                        <a:t>ricerca</a:t>
                      </a:r>
                      <a:endParaRPr kumimoji="0" lang="en-US" sz="1800" b="1" i="0" u="none" strike="noStrike" cap="none" normalizeH="0" baseline="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test del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sudore</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salato</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alla</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nascita</a:t>
                      </a:r>
                      <a:endParaRPr kumimoji="0" lang="en-GB" sz="1800" b="0" i="0" u="none" strike="noStrike" cap="none" normalizeH="0" baseline="0" dirty="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144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0000"/>
                          </a:solidFill>
                          <a:effectLst/>
                          <a:latin typeface="Times New Roman" pitchFamily="18" charset="0"/>
                          <a:cs typeface="Times New Roman" pitchFamily="18" charset="0"/>
                        </a:rPr>
                        <a:t>trattamento</a:t>
                      </a:r>
                      <a:endParaRPr kumimoji="0" lang="en-US" sz="1800" b="1" i="0" u="none" strike="noStrike" cap="none" normalizeH="0" baseline="0" dirty="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Molti</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trattamenti</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alleviano</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i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sintomi</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e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aumentano</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la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speranza</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di vita.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Ricerche</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per la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terapia</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GB" sz="1800" b="0" i="0" u="none" strike="noStrike" cap="none" normalizeH="0" baseline="0" dirty="0" err="1" smtClean="0">
                          <a:ln>
                            <a:noFill/>
                          </a:ln>
                          <a:solidFill>
                            <a:srgbClr val="000000"/>
                          </a:solidFill>
                          <a:effectLst/>
                          <a:latin typeface="Times New Roman" pitchFamily="18" charset="0"/>
                          <a:cs typeface="Times New Roman" pitchFamily="18" charset="0"/>
                        </a:rPr>
                        <a:t>genica</a:t>
                      </a:r>
                      <a:r>
                        <a:rPr kumimoji="0" lang="en-GB" sz="1800" b="0" i="0" u="none" strike="noStrike" cap="none" normalizeH="0" baseline="0" dirty="0" smtClean="0">
                          <a:ln>
                            <a:noFill/>
                          </a:ln>
                          <a:solidFill>
                            <a:srgbClr val="000000"/>
                          </a:solidFill>
                          <a:effectLst/>
                          <a:latin typeface="Times New Roman" pitchFamily="18" charset="0"/>
                          <a:cs typeface="Times New Roman" pitchFamily="18" charset="0"/>
                        </a:rPr>
                        <a:t> fin dal 1993 </a:t>
                      </a:r>
                      <a:endParaRPr kumimoji="0" lang="en-GB" sz="1800" b="0" i="0" u="none" strike="noStrike" cap="none" normalizeH="0" baseline="0" dirty="0" smtClean="0">
                        <a:ln>
                          <a:noFill/>
                        </a:ln>
                        <a:solidFill>
                          <a:schemeClr val="tx1"/>
                        </a:solidFill>
                        <a:effectLst/>
                        <a:latin typeface="Times New Roman" pitchFamily="18" charset="0"/>
                      </a:endParaRPr>
                    </a:p>
                  </a:txBody>
                  <a:tcPr marL="91439" marR="91439" marT="45723" marB="4572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pSp>
        <p:nvGrpSpPr>
          <p:cNvPr id="91162" name="Gruppo 5"/>
          <p:cNvGrpSpPr>
            <a:grpSpLocks/>
          </p:cNvGrpSpPr>
          <p:nvPr/>
        </p:nvGrpSpPr>
        <p:grpSpPr bwMode="auto">
          <a:xfrm>
            <a:off x="323850" y="306388"/>
            <a:ext cx="3024188" cy="6551612"/>
            <a:chOff x="3707904" y="187718"/>
            <a:chExt cx="3024336" cy="6551966"/>
          </a:xfrm>
        </p:grpSpPr>
        <p:pic>
          <p:nvPicPr>
            <p:cNvPr id="7" name="Picture 26"/>
            <p:cNvPicPr>
              <a:picLocks noChangeAspect="1" noChangeArrowheads="1"/>
            </p:cNvPicPr>
            <p:nvPr/>
          </p:nvPicPr>
          <p:blipFill>
            <a:blip r:embed="rId2"/>
            <a:srcRect/>
            <a:stretch>
              <a:fillRect/>
            </a:stretch>
          </p:blipFill>
          <p:spPr bwMode="auto">
            <a:xfrm>
              <a:off x="3707904" y="187718"/>
              <a:ext cx="3024336" cy="32624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7"/>
            <p:cNvPicPr>
              <a:picLocks noChangeAspect="1" noChangeArrowheads="1"/>
            </p:cNvPicPr>
            <p:nvPr/>
          </p:nvPicPr>
          <p:blipFill>
            <a:blip r:embed="rId3"/>
            <a:srcRect/>
            <a:stretch>
              <a:fillRect/>
            </a:stretch>
          </p:blipFill>
          <p:spPr bwMode="auto">
            <a:xfrm>
              <a:off x="3707904" y="3477196"/>
              <a:ext cx="3024336" cy="326248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549275"/>
            <a:ext cx="3241675" cy="6021388"/>
          </a:xfrm>
          <a:prstGeom prst="rect">
            <a:avLst/>
          </a:prstGeom>
          <a:noFill/>
          <a:extLst>
            <a:ext uri="{909E8E84-426E-40DD-AFC4-6F175D3DCCD1}">
              <a14:hiddenFill xmlns:a14="http://schemas.microsoft.com/office/drawing/2010/main">
                <a:solidFill>
                  <a:srgbClr val="FFFFFF"/>
                </a:solidFill>
              </a14:hiddenFill>
            </a:ext>
          </a:extLst>
        </p:spPr>
      </p:pic>
      <p:sp>
        <p:nvSpPr>
          <p:cNvPr id="279556" name="Text Box 4"/>
          <p:cNvSpPr txBox="1">
            <a:spLocks noChangeArrowheads="1"/>
          </p:cNvSpPr>
          <p:nvPr/>
        </p:nvSpPr>
        <p:spPr bwMode="auto">
          <a:xfrm>
            <a:off x="323850" y="836613"/>
            <a:ext cx="467995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spcBef>
                <a:spcPct val="50000"/>
              </a:spcBef>
              <a:buFont typeface="Wingdings" pitchFamily="2" charset="2"/>
              <a:buChar char="Ø"/>
            </a:pPr>
            <a:r>
              <a:rPr lang="it-IT" altLang="it-IT" sz="3200"/>
              <a:t>Polmone</a:t>
            </a:r>
          </a:p>
          <a:p>
            <a:pPr>
              <a:lnSpc>
                <a:spcPct val="140000"/>
              </a:lnSpc>
              <a:spcBef>
                <a:spcPct val="50000"/>
              </a:spcBef>
              <a:buFont typeface="Wingdings" pitchFamily="2" charset="2"/>
              <a:buChar char="Ø"/>
            </a:pPr>
            <a:r>
              <a:rPr lang="it-IT" altLang="it-IT" sz="3200"/>
              <a:t>Pancreas</a:t>
            </a:r>
          </a:p>
          <a:p>
            <a:pPr>
              <a:lnSpc>
                <a:spcPct val="140000"/>
              </a:lnSpc>
              <a:spcBef>
                <a:spcPct val="50000"/>
              </a:spcBef>
              <a:buFont typeface="Wingdings" pitchFamily="2" charset="2"/>
              <a:buChar char="Ø"/>
            </a:pPr>
            <a:r>
              <a:rPr lang="it-IT" altLang="it-IT" sz="3200"/>
              <a:t>Fegato</a:t>
            </a:r>
          </a:p>
          <a:p>
            <a:pPr>
              <a:lnSpc>
                <a:spcPct val="140000"/>
              </a:lnSpc>
              <a:spcBef>
                <a:spcPct val="50000"/>
              </a:spcBef>
              <a:buFont typeface="Wingdings" pitchFamily="2" charset="2"/>
              <a:buChar char="Ø"/>
            </a:pPr>
            <a:r>
              <a:rPr lang="it-IT" altLang="it-IT" sz="3200"/>
              <a:t>Intestino</a:t>
            </a:r>
          </a:p>
          <a:p>
            <a:pPr>
              <a:lnSpc>
                <a:spcPct val="140000"/>
              </a:lnSpc>
              <a:spcBef>
                <a:spcPct val="50000"/>
              </a:spcBef>
              <a:buFont typeface="Wingdings" pitchFamily="2" charset="2"/>
              <a:buChar char="Ø"/>
            </a:pPr>
            <a:r>
              <a:rPr lang="it-IT" altLang="it-IT" sz="3200"/>
              <a:t>Apparato genitale</a:t>
            </a:r>
          </a:p>
          <a:p>
            <a:pPr>
              <a:lnSpc>
                <a:spcPct val="140000"/>
              </a:lnSpc>
              <a:spcBef>
                <a:spcPct val="50000"/>
              </a:spcBef>
              <a:buFont typeface="Wingdings" pitchFamily="2" charset="2"/>
              <a:buChar char="Ø"/>
            </a:pPr>
            <a:r>
              <a:rPr lang="it-IT" altLang="it-IT" sz="3200"/>
              <a:t>Ghiandole sudoripare</a:t>
            </a:r>
          </a:p>
        </p:txBody>
      </p:sp>
    </p:spTree>
    <p:extLst>
      <p:ext uri="{BB962C8B-B14F-4D97-AF65-F5344CB8AC3E}">
        <p14:creationId xmlns:p14="http://schemas.microsoft.com/office/powerpoint/2010/main" val="12300259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WordArt 2"/>
          <p:cNvSpPr>
            <a:spLocks noChangeArrowheads="1" noChangeShapeType="1" noTextEdit="1"/>
          </p:cNvSpPr>
          <p:nvPr/>
        </p:nvSpPr>
        <p:spPr bwMode="auto">
          <a:xfrm>
            <a:off x="2381250" y="260350"/>
            <a:ext cx="4381500" cy="361950"/>
          </a:xfrm>
          <a:prstGeom prst="rect">
            <a:avLst/>
          </a:prstGeom>
        </p:spPr>
        <p:txBody>
          <a:bodyPr wrap="none" fromWordArt="1">
            <a:prstTxWarp prst="textPlain">
              <a:avLst>
                <a:gd name="adj" fmla="val 50000"/>
              </a:avLst>
            </a:prstTxWarp>
          </a:bodyPr>
          <a:lstStyle/>
          <a:p>
            <a:pPr algn="ctr"/>
            <a:r>
              <a:rPr lang="it-IT"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Patogenesi della fibrosi cistica</a:t>
            </a:r>
          </a:p>
        </p:txBody>
      </p:sp>
      <p:sp>
        <p:nvSpPr>
          <p:cNvPr id="78851" name="Text Box 3"/>
          <p:cNvSpPr txBox="1">
            <a:spLocks noChangeArrowheads="1"/>
          </p:cNvSpPr>
          <p:nvPr/>
        </p:nvSpPr>
        <p:spPr bwMode="auto">
          <a:xfrm>
            <a:off x="468313" y="1125538"/>
            <a:ext cx="8135937" cy="553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Comic Sans MS" pitchFamily="66" charset="0"/>
              </a:defRPr>
            </a:lvl1pPr>
            <a:lvl2pPr marL="742950" indent="-285750" eaLnBrk="0" hangingPunct="0">
              <a:defRPr sz="2000">
                <a:solidFill>
                  <a:schemeClr val="tx1"/>
                </a:solidFill>
                <a:latin typeface="Comic Sans MS" pitchFamily="66" charset="0"/>
              </a:defRPr>
            </a:lvl2pPr>
            <a:lvl3pPr marL="1143000" indent="-228600" eaLnBrk="0" hangingPunct="0">
              <a:defRPr sz="2000">
                <a:solidFill>
                  <a:schemeClr val="tx1"/>
                </a:solidFill>
                <a:latin typeface="Comic Sans MS" pitchFamily="66" charset="0"/>
              </a:defRPr>
            </a:lvl3pPr>
            <a:lvl4pPr marL="1600200" indent="-228600" eaLnBrk="0" hangingPunct="0">
              <a:defRPr sz="2000">
                <a:solidFill>
                  <a:schemeClr val="tx1"/>
                </a:solidFill>
                <a:latin typeface="Comic Sans MS" pitchFamily="66" charset="0"/>
              </a:defRPr>
            </a:lvl4pPr>
            <a:lvl5pPr marL="2057400" indent="-228600" eaLnBrk="0" hangingPunct="0">
              <a:defRPr sz="2000">
                <a:solidFill>
                  <a:schemeClr val="tx1"/>
                </a:solidFill>
                <a:latin typeface="Comic Sans MS" pitchFamily="66" charset="0"/>
              </a:defRPr>
            </a:lvl5pPr>
            <a:lvl6pPr marL="2514600" indent="-228600" eaLnBrk="0" fontAlgn="base" hangingPunct="0">
              <a:spcBef>
                <a:spcPct val="0"/>
              </a:spcBef>
              <a:spcAft>
                <a:spcPct val="0"/>
              </a:spcAft>
              <a:defRPr sz="2000">
                <a:solidFill>
                  <a:schemeClr val="tx1"/>
                </a:solidFill>
                <a:latin typeface="Comic Sans MS" pitchFamily="66" charset="0"/>
              </a:defRPr>
            </a:lvl6pPr>
            <a:lvl7pPr marL="2971800" indent="-228600" eaLnBrk="0" fontAlgn="base" hangingPunct="0">
              <a:spcBef>
                <a:spcPct val="0"/>
              </a:spcBef>
              <a:spcAft>
                <a:spcPct val="0"/>
              </a:spcAft>
              <a:defRPr sz="2000">
                <a:solidFill>
                  <a:schemeClr val="tx1"/>
                </a:solidFill>
                <a:latin typeface="Comic Sans MS" pitchFamily="66" charset="0"/>
              </a:defRPr>
            </a:lvl7pPr>
            <a:lvl8pPr marL="3429000" indent="-228600" eaLnBrk="0" fontAlgn="base" hangingPunct="0">
              <a:spcBef>
                <a:spcPct val="0"/>
              </a:spcBef>
              <a:spcAft>
                <a:spcPct val="0"/>
              </a:spcAft>
              <a:defRPr sz="2000">
                <a:solidFill>
                  <a:schemeClr val="tx1"/>
                </a:solidFill>
                <a:latin typeface="Comic Sans MS" pitchFamily="66" charset="0"/>
              </a:defRPr>
            </a:lvl8pPr>
            <a:lvl9pPr marL="3886200" indent="-228600" eaLnBrk="0" fontAlgn="base" hangingPunct="0">
              <a:spcBef>
                <a:spcPct val="0"/>
              </a:spcBef>
              <a:spcAft>
                <a:spcPct val="0"/>
              </a:spcAft>
              <a:defRPr sz="2000">
                <a:solidFill>
                  <a:schemeClr val="tx1"/>
                </a:solidFill>
                <a:latin typeface="Comic Sans MS" pitchFamily="66" charset="0"/>
              </a:defRPr>
            </a:lvl9pPr>
          </a:lstStyle>
          <a:p>
            <a:pPr eaLnBrk="1" hangingPunct="1">
              <a:lnSpc>
                <a:spcPct val="60000"/>
              </a:lnSpc>
              <a:spcBef>
                <a:spcPct val="50000"/>
              </a:spcBef>
              <a:defRPr/>
            </a:pPr>
            <a:r>
              <a:rPr lang="it-IT" sz="1600" b="1" dirty="0" smtClean="0">
                <a:latin typeface="Arial" pitchFamily="34" charset="0"/>
              </a:rPr>
              <a:t>SECREZIONI MUCOSE</a:t>
            </a:r>
          </a:p>
          <a:p>
            <a:pPr eaLnBrk="1" hangingPunct="1">
              <a:lnSpc>
                <a:spcPct val="60000"/>
              </a:lnSpc>
              <a:spcBef>
                <a:spcPct val="50000"/>
              </a:spcBef>
              <a:defRPr/>
            </a:pPr>
            <a:r>
              <a:rPr lang="it-IT" sz="1600" b="1" dirty="0" smtClean="0">
                <a:latin typeface="Arial" pitchFamily="34" charset="0"/>
              </a:rPr>
              <a:t>PARTICOLARMENTE VISCOSE</a:t>
            </a: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r>
              <a:rPr lang="it-IT" sz="1600" b="1" dirty="0" smtClean="0">
                <a:latin typeface="Arial" pitchFamily="34" charset="0"/>
              </a:rPr>
              <a:t>OSTRUZIONE DEI</a:t>
            </a:r>
          </a:p>
          <a:p>
            <a:pPr eaLnBrk="1" hangingPunct="1">
              <a:lnSpc>
                <a:spcPct val="60000"/>
              </a:lnSpc>
              <a:spcBef>
                <a:spcPct val="50000"/>
              </a:spcBef>
              <a:defRPr/>
            </a:pPr>
            <a:r>
              <a:rPr lang="it-IT" sz="1600" b="1" dirty="0" smtClean="0">
                <a:latin typeface="Arial" pitchFamily="34" charset="0"/>
              </a:rPr>
              <a:t>DOTTI ESCRETORI</a:t>
            </a: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r>
              <a:rPr lang="it-IT" sz="1600" b="1" dirty="0" smtClean="0">
                <a:latin typeface="Arial" pitchFamily="34" charset="0"/>
              </a:rPr>
              <a:t>								</a:t>
            </a:r>
          </a:p>
          <a:p>
            <a:pPr lvl="8" eaLnBrk="1" hangingPunct="1">
              <a:lnSpc>
                <a:spcPct val="60000"/>
              </a:lnSpc>
              <a:spcBef>
                <a:spcPct val="50000"/>
              </a:spcBef>
              <a:defRPr/>
            </a:pPr>
            <a:r>
              <a:rPr lang="it-IT" sz="1600" b="1" dirty="0" smtClean="0">
                <a:latin typeface="Arial" pitchFamily="34" charset="0"/>
              </a:rPr>
              <a:t>infezioni polmonari ricorrenti</a:t>
            </a:r>
          </a:p>
          <a:p>
            <a:pPr eaLnBrk="1" hangingPunct="1">
              <a:lnSpc>
                <a:spcPct val="60000"/>
              </a:lnSpc>
              <a:spcBef>
                <a:spcPct val="50000"/>
              </a:spcBef>
              <a:defRPr/>
            </a:pPr>
            <a:r>
              <a:rPr lang="it-IT" sz="1600" b="1" dirty="0" smtClean="0">
                <a:latin typeface="Arial" pitchFamily="34" charset="0"/>
              </a:rPr>
              <a:t>						     						</a:t>
            </a:r>
          </a:p>
          <a:p>
            <a:pPr eaLnBrk="1" hangingPunct="1">
              <a:lnSpc>
                <a:spcPct val="60000"/>
              </a:lnSpc>
              <a:spcBef>
                <a:spcPct val="50000"/>
              </a:spcBef>
              <a:defRPr/>
            </a:pPr>
            <a:r>
              <a:rPr lang="it-IT" sz="1600" b="1" dirty="0" smtClean="0">
                <a:latin typeface="Arial" pitchFamily="34" charset="0"/>
              </a:rPr>
              <a:t>				</a:t>
            </a:r>
            <a:r>
              <a:rPr lang="it-IT" sz="1600" b="1" dirty="0" err="1" smtClean="0">
                <a:latin typeface="Arial" pitchFamily="34" charset="0"/>
              </a:rPr>
              <a:t>insuff</a:t>
            </a:r>
            <a:r>
              <a:rPr lang="it-IT" sz="1600" b="1" dirty="0" smtClean="0">
                <a:latin typeface="Arial" pitchFamily="34" charset="0"/>
              </a:rPr>
              <a:t>. pancreatica		</a:t>
            </a: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r>
              <a:rPr lang="it-IT" sz="1600" b="1" dirty="0" smtClean="0">
                <a:latin typeface="Arial" pitchFamily="34" charset="0"/>
              </a:rPr>
              <a:t>Sintomatologia			cirrosi epatica</a:t>
            </a:r>
          </a:p>
          <a:p>
            <a:pPr eaLnBrk="1" hangingPunct="1">
              <a:lnSpc>
                <a:spcPct val="60000"/>
              </a:lnSpc>
              <a:spcBef>
                <a:spcPct val="50000"/>
              </a:spcBef>
              <a:defRPr/>
            </a:pPr>
            <a:endParaRPr lang="it-IT" sz="1600" b="1" dirty="0" smtClean="0">
              <a:latin typeface="Arial" pitchFamily="34" charset="0"/>
            </a:endParaRPr>
          </a:p>
          <a:p>
            <a:pPr eaLnBrk="1" hangingPunct="1">
              <a:lnSpc>
                <a:spcPct val="60000"/>
              </a:lnSpc>
              <a:spcBef>
                <a:spcPct val="50000"/>
              </a:spcBef>
              <a:defRPr/>
            </a:pPr>
            <a:r>
              <a:rPr lang="it-IT" sz="1600" b="1" dirty="0" smtClean="0">
                <a:latin typeface="Arial" pitchFamily="34" charset="0"/>
              </a:rPr>
              <a:t>				ostruzione intestinale</a:t>
            </a:r>
          </a:p>
          <a:p>
            <a:pPr eaLnBrk="1" hangingPunct="1">
              <a:lnSpc>
                <a:spcPct val="60000"/>
              </a:lnSpc>
              <a:spcBef>
                <a:spcPct val="50000"/>
              </a:spcBef>
              <a:defRPr/>
            </a:pPr>
            <a:r>
              <a:rPr lang="it-IT" sz="1600" b="1" dirty="0" smtClean="0">
                <a:latin typeface="Arial" pitchFamily="34" charset="0"/>
              </a:rPr>
              <a:t>				</a:t>
            </a:r>
          </a:p>
          <a:p>
            <a:pPr eaLnBrk="1" hangingPunct="1">
              <a:lnSpc>
                <a:spcPct val="60000"/>
              </a:lnSpc>
              <a:spcBef>
                <a:spcPct val="50000"/>
              </a:spcBef>
              <a:defRPr/>
            </a:pPr>
            <a:endParaRPr lang="it-IT" sz="1600" b="1" dirty="0" smtClean="0">
              <a:latin typeface="Arial" pitchFamily="34" charset="0"/>
            </a:endParaRPr>
          </a:p>
        </p:txBody>
      </p:sp>
      <p:sp>
        <p:nvSpPr>
          <p:cNvPr id="92164" name="Line 6"/>
          <p:cNvSpPr>
            <a:spLocks noChangeShapeType="1"/>
          </p:cNvSpPr>
          <p:nvPr/>
        </p:nvSpPr>
        <p:spPr bwMode="auto">
          <a:xfrm flipV="1">
            <a:off x="2124075" y="4221163"/>
            <a:ext cx="2016125" cy="12954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5" name="Line 7"/>
          <p:cNvSpPr>
            <a:spLocks noChangeShapeType="1"/>
          </p:cNvSpPr>
          <p:nvPr/>
        </p:nvSpPr>
        <p:spPr bwMode="auto">
          <a:xfrm flipV="1">
            <a:off x="2124075" y="4868863"/>
            <a:ext cx="2016125" cy="647700"/>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6" name="Line 8"/>
          <p:cNvSpPr>
            <a:spLocks noChangeShapeType="1"/>
          </p:cNvSpPr>
          <p:nvPr/>
        </p:nvSpPr>
        <p:spPr bwMode="auto">
          <a:xfrm flipV="1">
            <a:off x="2124075" y="5445125"/>
            <a:ext cx="2016125" cy="71438"/>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7" name="Line 9"/>
          <p:cNvSpPr>
            <a:spLocks noChangeShapeType="1"/>
          </p:cNvSpPr>
          <p:nvPr/>
        </p:nvSpPr>
        <p:spPr bwMode="auto">
          <a:xfrm>
            <a:off x="2124075" y="5516563"/>
            <a:ext cx="2016125" cy="360362"/>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8" name="Line 10"/>
          <p:cNvSpPr>
            <a:spLocks noChangeShapeType="1"/>
          </p:cNvSpPr>
          <p:nvPr/>
        </p:nvSpPr>
        <p:spPr bwMode="auto">
          <a:xfrm>
            <a:off x="2124075" y="5516563"/>
            <a:ext cx="1943100" cy="1008062"/>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69" name="AutoShape 11"/>
          <p:cNvSpPr>
            <a:spLocks noChangeArrowheads="1"/>
          </p:cNvSpPr>
          <p:nvPr/>
        </p:nvSpPr>
        <p:spPr bwMode="auto">
          <a:xfrm>
            <a:off x="1044575" y="1773238"/>
            <a:ext cx="431800" cy="792162"/>
          </a:xfrm>
          <a:prstGeom prst="downArrow">
            <a:avLst>
              <a:gd name="adj1" fmla="val 50000"/>
              <a:gd name="adj2" fmla="val 4586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sp>
        <p:nvSpPr>
          <p:cNvPr id="92170" name="AutoShape 12"/>
          <p:cNvSpPr>
            <a:spLocks noChangeArrowheads="1"/>
          </p:cNvSpPr>
          <p:nvPr/>
        </p:nvSpPr>
        <p:spPr bwMode="auto">
          <a:xfrm>
            <a:off x="1044575" y="3500438"/>
            <a:ext cx="431800" cy="1728787"/>
          </a:xfrm>
          <a:prstGeom prst="downArrow">
            <a:avLst>
              <a:gd name="adj1" fmla="val 50000"/>
              <a:gd name="adj2" fmla="val 10009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it-IT" altLang="it-IT" sz="2000">
              <a:latin typeface="Comic Sans MS" pitchFamily="66" charset="0"/>
            </a:endParaRPr>
          </a:p>
        </p:txBody>
      </p:sp>
      <p:pic>
        <p:nvPicPr>
          <p:cNvPr id="92171" name="Picture 13" descr="interessam multisi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692150"/>
            <a:ext cx="182086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Picture 14" descr="sopravvive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908050"/>
            <a:ext cx="251936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3" name="Line 15"/>
          <p:cNvSpPr>
            <a:spLocks noChangeShapeType="1"/>
          </p:cNvSpPr>
          <p:nvPr/>
        </p:nvSpPr>
        <p:spPr bwMode="auto">
          <a:xfrm>
            <a:off x="6443663" y="692150"/>
            <a:ext cx="1800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74" name="Line 16"/>
          <p:cNvSpPr>
            <a:spLocks noChangeShapeType="1"/>
          </p:cNvSpPr>
          <p:nvPr/>
        </p:nvSpPr>
        <p:spPr bwMode="auto">
          <a:xfrm>
            <a:off x="8243888" y="692150"/>
            <a:ext cx="0" cy="3024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75" name="Line 17"/>
          <p:cNvSpPr>
            <a:spLocks noChangeShapeType="1"/>
          </p:cNvSpPr>
          <p:nvPr/>
        </p:nvSpPr>
        <p:spPr bwMode="auto">
          <a:xfrm>
            <a:off x="6443663" y="3716338"/>
            <a:ext cx="1800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76" name="Line 18"/>
          <p:cNvSpPr>
            <a:spLocks noChangeShapeType="1"/>
          </p:cNvSpPr>
          <p:nvPr/>
        </p:nvSpPr>
        <p:spPr bwMode="auto">
          <a:xfrm>
            <a:off x="6443663" y="692150"/>
            <a:ext cx="0" cy="3024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77" name="Line 19"/>
          <p:cNvSpPr>
            <a:spLocks noChangeShapeType="1"/>
          </p:cNvSpPr>
          <p:nvPr/>
        </p:nvSpPr>
        <p:spPr bwMode="auto">
          <a:xfrm>
            <a:off x="3708400" y="908050"/>
            <a:ext cx="2519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78" name="Line 20"/>
          <p:cNvSpPr>
            <a:spLocks noChangeShapeType="1"/>
          </p:cNvSpPr>
          <p:nvPr/>
        </p:nvSpPr>
        <p:spPr bwMode="auto">
          <a:xfrm>
            <a:off x="6227763" y="908050"/>
            <a:ext cx="0" cy="2016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79" name="Line 21"/>
          <p:cNvSpPr>
            <a:spLocks noChangeShapeType="1"/>
          </p:cNvSpPr>
          <p:nvPr/>
        </p:nvSpPr>
        <p:spPr bwMode="auto">
          <a:xfrm>
            <a:off x="3708400" y="908050"/>
            <a:ext cx="0" cy="2016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80" name="Line 22"/>
          <p:cNvSpPr>
            <a:spLocks noChangeShapeType="1"/>
          </p:cNvSpPr>
          <p:nvPr/>
        </p:nvSpPr>
        <p:spPr bwMode="auto">
          <a:xfrm>
            <a:off x="3708400" y="2924175"/>
            <a:ext cx="2519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2181" name="Rettangolo 1"/>
          <p:cNvSpPr>
            <a:spLocks noChangeArrowheads="1"/>
          </p:cNvSpPr>
          <p:nvPr/>
        </p:nvSpPr>
        <p:spPr bwMode="auto">
          <a:xfrm>
            <a:off x="4140200" y="6435725"/>
            <a:ext cx="1990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60000"/>
              </a:lnSpc>
              <a:spcBef>
                <a:spcPct val="50000"/>
              </a:spcBef>
              <a:buFontTx/>
              <a:buNone/>
            </a:pPr>
            <a:r>
              <a:rPr lang="it-IT" altLang="it-IT" sz="1600" b="1">
                <a:solidFill>
                  <a:srgbClr val="000000"/>
                </a:solidFill>
                <a:latin typeface="Arial" pitchFamily="34" charset="0"/>
              </a:rPr>
              <a:t>infertilità maschile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52400"/>
            <a:ext cx="7772400" cy="457200"/>
          </a:xfrm>
        </p:spPr>
        <p:txBody>
          <a:bodyPr/>
          <a:lstStyle/>
          <a:p>
            <a:r>
              <a:rPr lang="it-IT" altLang="it-IT" sz="3600" b="1" dirty="0">
                <a:solidFill>
                  <a:srgbClr val="000099"/>
                </a:solidFill>
              </a:rPr>
              <a:t>Gene CFTR</a:t>
            </a:r>
          </a:p>
        </p:txBody>
      </p:sp>
      <p:sp>
        <p:nvSpPr>
          <p:cNvPr id="28675" name="Rectangle 3"/>
          <p:cNvSpPr>
            <a:spLocks noGrp="1" noChangeArrowheads="1"/>
          </p:cNvSpPr>
          <p:nvPr>
            <p:ph type="body" idx="1"/>
          </p:nvPr>
        </p:nvSpPr>
        <p:spPr>
          <a:xfrm>
            <a:off x="228600" y="762000"/>
            <a:ext cx="8763000" cy="5403304"/>
          </a:xfrm>
        </p:spPr>
        <p:txBody>
          <a:bodyPr wrap="none"/>
          <a:lstStyle/>
          <a:p>
            <a:pPr>
              <a:lnSpc>
                <a:spcPct val="90000"/>
              </a:lnSpc>
            </a:pPr>
            <a:r>
              <a:rPr lang="it-IT" altLang="it-IT" sz="2400" b="1" dirty="0">
                <a:solidFill>
                  <a:srgbClr val="000099"/>
                </a:solidFill>
              </a:rPr>
              <a:t>Il gene della fibrosi cistica CF, è denominato CFTR (</a:t>
            </a:r>
            <a:r>
              <a:rPr lang="it-IT" altLang="it-IT" sz="2400" b="1" dirty="0" err="1">
                <a:solidFill>
                  <a:srgbClr val="000099"/>
                </a:solidFill>
              </a:rPr>
              <a:t>cystic</a:t>
            </a:r>
            <a:r>
              <a:rPr lang="it-IT" altLang="it-IT" sz="2400" b="1" dirty="0">
                <a:solidFill>
                  <a:srgbClr val="000099"/>
                </a:solidFill>
              </a:rPr>
              <a:t> </a:t>
            </a:r>
          </a:p>
          <a:p>
            <a:pPr>
              <a:lnSpc>
                <a:spcPct val="90000"/>
              </a:lnSpc>
              <a:buFontTx/>
              <a:buNone/>
            </a:pPr>
            <a:r>
              <a:rPr lang="it-IT" altLang="it-IT" sz="2400" b="1" dirty="0">
                <a:solidFill>
                  <a:srgbClr val="000099"/>
                </a:solidFill>
              </a:rPr>
              <a:t>    </a:t>
            </a:r>
            <a:r>
              <a:rPr lang="it-IT" altLang="it-IT" sz="2400" b="1" dirty="0" err="1">
                <a:solidFill>
                  <a:srgbClr val="000099"/>
                </a:solidFill>
              </a:rPr>
              <a:t>fibrosis</a:t>
            </a:r>
            <a:r>
              <a:rPr lang="it-IT" altLang="it-IT" sz="2400" b="1" dirty="0">
                <a:solidFill>
                  <a:srgbClr val="000099"/>
                </a:solidFill>
              </a:rPr>
              <a:t> </a:t>
            </a:r>
            <a:r>
              <a:rPr lang="it-IT" altLang="it-IT" sz="2400" b="1" dirty="0" err="1">
                <a:solidFill>
                  <a:srgbClr val="000099"/>
                </a:solidFill>
              </a:rPr>
              <a:t>transmembrane</a:t>
            </a:r>
            <a:r>
              <a:rPr lang="it-IT" altLang="it-IT" sz="2400" b="1" dirty="0">
                <a:solidFill>
                  <a:srgbClr val="000099"/>
                </a:solidFill>
              </a:rPr>
              <a:t> </a:t>
            </a:r>
            <a:r>
              <a:rPr lang="it-IT" altLang="it-IT" sz="2400" b="1" dirty="0" err="1">
                <a:solidFill>
                  <a:srgbClr val="000099"/>
                </a:solidFill>
              </a:rPr>
              <a:t>conductance</a:t>
            </a:r>
            <a:r>
              <a:rPr lang="it-IT" altLang="it-IT" sz="2400" b="1" dirty="0">
                <a:solidFill>
                  <a:srgbClr val="000099"/>
                </a:solidFill>
              </a:rPr>
              <a:t> </a:t>
            </a:r>
            <a:r>
              <a:rPr lang="it-IT" altLang="it-IT" sz="2400" b="1" dirty="0" err="1">
                <a:solidFill>
                  <a:srgbClr val="000099"/>
                </a:solidFill>
              </a:rPr>
              <a:t>regulator</a:t>
            </a:r>
            <a:r>
              <a:rPr lang="it-IT" altLang="it-IT" sz="2400" b="1" dirty="0">
                <a:solidFill>
                  <a:srgbClr val="000099"/>
                </a:solidFill>
                <a:latin typeface="Arial" pitchFamily="34" charset="0"/>
              </a:rPr>
              <a:t>)</a:t>
            </a:r>
            <a:r>
              <a:rPr lang="it-IT" altLang="it-IT" sz="2400" b="1" dirty="0">
                <a:solidFill>
                  <a:srgbClr val="000099"/>
                </a:solidFill>
              </a:rPr>
              <a:t> è localizzato </a:t>
            </a:r>
          </a:p>
          <a:p>
            <a:pPr>
              <a:lnSpc>
                <a:spcPct val="90000"/>
              </a:lnSpc>
              <a:buFontTx/>
              <a:buNone/>
            </a:pPr>
            <a:r>
              <a:rPr lang="it-IT" altLang="it-IT" sz="2400" b="1" dirty="0">
                <a:solidFill>
                  <a:srgbClr val="000099"/>
                </a:solidFill>
              </a:rPr>
              <a:t>    nella regione q31.2 sul braccio lungo del cromosoma 7.</a:t>
            </a:r>
          </a:p>
          <a:p>
            <a:pPr>
              <a:lnSpc>
                <a:spcPct val="90000"/>
              </a:lnSpc>
              <a:buFontTx/>
              <a:buNone/>
            </a:pPr>
            <a:r>
              <a:rPr lang="it-IT" altLang="it-IT" sz="2400" b="1" dirty="0" smtClean="0">
                <a:solidFill>
                  <a:srgbClr val="000099"/>
                </a:solidFill>
              </a:rPr>
              <a:t>Il gene è formato da 27 esoni, è </a:t>
            </a:r>
            <a:r>
              <a:rPr lang="it-IT" altLang="it-IT" sz="2400" b="1" dirty="0">
                <a:solidFill>
                  <a:srgbClr val="000099"/>
                </a:solidFill>
              </a:rPr>
              <a:t>costituito </a:t>
            </a:r>
            <a:r>
              <a:rPr lang="it-IT" altLang="it-IT" sz="2400" b="1" dirty="0" smtClean="0">
                <a:solidFill>
                  <a:srgbClr val="000099"/>
                </a:solidFill>
              </a:rPr>
              <a:t>da </a:t>
            </a:r>
            <a:r>
              <a:rPr lang="it-IT" altLang="it-IT" sz="2400" b="1" dirty="0">
                <a:solidFill>
                  <a:srgbClr val="000099"/>
                </a:solidFill>
              </a:rPr>
              <a:t>250,000 paia di </a:t>
            </a:r>
            <a:r>
              <a:rPr lang="it-IT" altLang="it-IT" sz="2400" b="1" dirty="0" smtClean="0">
                <a:solidFill>
                  <a:srgbClr val="000099"/>
                </a:solidFill>
              </a:rPr>
              <a:t>basi </a:t>
            </a:r>
          </a:p>
          <a:p>
            <a:pPr>
              <a:lnSpc>
                <a:spcPct val="90000"/>
              </a:lnSpc>
              <a:buFontTx/>
              <a:buNone/>
            </a:pPr>
            <a:r>
              <a:rPr lang="it-IT" altLang="it-IT" sz="2400" b="1" dirty="0" smtClean="0">
                <a:solidFill>
                  <a:srgbClr val="000099"/>
                </a:solidFill>
              </a:rPr>
              <a:t>e codifica la </a:t>
            </a:r>
            <a:r>
              <a:rPr lang="it-IT" altLang="it-IT" sz="2400" b="1" dirty="0">
                <a:solidFill>
                  <a:srgbClr val="000099"/>
                </a:solidFill>
              </a:rPr>
              <a:t>proteina </a:t>
            </a:r>
            <a:r>
              <a:rPr lang="it-IT" altLang="it-IT" sz="2400" b="1" dirty="0" smtClean="0">
                <a:solidFill>
                  <a:srgbClr val="000099"/>
                </a:solidFill>
              </a:rPr>
              <a:t>CFTR che è costituita da 1480 aa,</a:t>
            </a:r>
          </a:p>
          <a:p>
            <a:pPr>
              <a:lnSpc>
                <a:spcPct val="90000"/>
              </a:lnSpc>
              <a:buFontTx/>
              <a:buNone/>
            </a:pPr>
            <a:r>
              <a:rPr lang="it-IT" altLang="it-IT" sz="2400" b="1" dirty="0" smtClean="0">
                <a:solidFill>
                  <a:srgbClr val="000099"/>
                </a:solidFill>
              </a:rPr>
              <a:t>                                   </a:t>
            </a:r>
            <a:endParaRPr lang="it-IT" altLang="it-IT" sz="2400" b="1" dirty="0">
              <a:solidFill>
                <a:srgbClr val="000099"/>
              </a:solidFill>
            </a:endParaRPr>
          </a:p>
          <a:p>
            <a:pPr>
              <a:lnSpc>
                <a:spcPct val="90000"/>
              </a:lnSpc>
              <a:buFontTx/>
              <a:buNone/>
            </a:pPr>
            <a:r>
              <a:rPr lang="it-IT" altLang="it-IT" sz="2400" b="1" dirty="0">
                <a:solidFill>
                  <a:srgbClr val="000099"/>
                </a:solidFill>
              </a:rPr>
              <a:t>                                                            </a:t>
            </a:r>
          </a:p>
          <a:p>
            <a:pPr>
              <a:lnSpc>
                <a:spcPct val="90000"/>
              </a:lnSpc>
            </a:pPr>
            <a:endParaRPr lang="it-IT" altLang="it-IT" sz="2400" b="1" dirty="0">
              <a:solidFill>
                <a:srgbClr val="000099"/>
              </a:solidFill>
            </a:endParaRPr>
          </a:p>
        </p:txBody>
      </p:sp>
      <p:pic>
        <p:nvPicPr>
          <p:cNvPr id="28676" name="Picture 4" descr="C:\Documents and Settings\pasqualina\Documenti\documenti\insegnamento\mosca\lezioni\corso\chrom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87" y="2996952"/>
            <a:ext cx="1559970" cy="2924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fmap3"/>
          <p:cNvPicPr>
            <a:picLocks noChangeAspect="1" noChangeArrowheads="1"/>
          </p:cNvPicPr>
          <p:nvPr/>
        </p:nvPicPr>
        <p:blipFill rotWithShape="1">
          <a:blip r:embed="rId3">
            <a:extLst>
              <a:ext uri="{28A0092B-C50C-407E-A947-70E740481C1C}">
                <a14:useLocalDpi xmlns:a14="http://schemas.microsoft.com/office/drawing/2010/main" val="0"/>
              </a:ext>
            </a:extLst>
          </a:blip>
          <a:srcRect t="53173"/>
          <a:stretch/>
        </p:blipFill>
        <p:spPr bwMode="auto">
          <a:xfrm>
            <a:off x="3563888" y="3140968"/>
            <a:ext cx="5040560" cy="357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2 2"/>
          <p:cNvCxnSpPr/>
          <p:nvPr/>
        </p:nvCxnSpPr>
        <p:spPr>
          <a:xfrm flipV="1">
            <a:off x="1691680" y="3573016"/>
            <a:ext cx="1728192" cy="15121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18440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0"/>
            <a:ext cx="7772400" cy="685800"/>
          </a:xfrm>
        </p:spPr>
        <p:txBody>
          <a:bodyPr/>
          <a:lstStyle/>
          <a:p>
            <a:r>
              <a:rPr lang="it-IT" altLang="it-IT" sz="3600" b="1">
                <a:solidFill>
                  <a:schemeClr val="accent2"/>
                </a:solidFill>
              </a:rPr>
              <a:t>MUTAZIONI</a:t>
            </a:r>
          </a:p>
        </p:txBody>
      </p:sp>
      <p:sp>
        <p:nvSpPr>
          <p:cNvPr id="71683" name="Rectangle 3"/>
          <p:cNvSpPr>
            <a:spLocks noGrp="1" noChangeArrowheads="1"/>
          </p:cNvSpPr>
          <p:nvPr>
            <p:ph type="subTitle" idx="1"/>
          </p:nvPr>
        </p:nvSpPr>
        <p:spPr>
          <a:xfrm>
            <a:off x="1371600" y="762000"/>
            <a:ext cx="6400800" cy="533400"/>
          </a:xfrm>
        </p:spPr>
        <p:txBody>
          <a:bodyPr/>
          <a:lstStyle/>
          <a:p>
            <a:r>
              <a:rPr lang="it-IT" altLang="it-IT" b="1">
                <a:solidFill>
                  <a:srgbClr val="000066"/>
                </a:solidFill>
              </a:rPr>
              <a:t>Mutazione </a:t>
            </a:r>
            <a:r>
              <a:rPr lang="it-IT" altLang="it-IT" b="1">
                <a:solidFill>
                  <a:srgbClr val="000066"/>
                </a:solidFill>
                <a:cs typeface="Times New Roman" pitchFamily="18" charset="0"/>
              </a:rPr>
              <a:t>Δ</a:t>
            </a:r>
            <a:r>
              <a:rPr lang="it-IT" altLang="it-IT" b="1">
                <a:solidFill>
                  <a:srgbClr val="000066"/>
                </a:solidFill>
              </a:rPr>
              <a:t>F508</a:t>
            </a:r>
          </a:p>
        </p:txBody>
      </p:sp>
      <p:sp>
        <p:nvSpPr>
          <p:cNvPr id="71684" name="Text Box 4"/>
          <p:cNvSpPr txBox="1">
            <a:spLocks noChangeArrowheads="1"/>
          </p:cNvSpPr>
          <p:nvPr/>
        </p:nvSpPr>
        <p:spPr bwMode="auto">
          <a:xfrm>
            <a:off x="212725" y="1371600"/>
            <a:ext cx="85502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it-IT" altLang="it-IT" sz="2400" dirty="0">
                <a:solidFill>
                  <a:schemeClr val="accent2"/>
                </a:solidFill>
                <a:latin typeface="Arial" panose="020B0604020202020204" pitchFamily="34" charset="0"/>
                <a:cs typeface="Arial" panose="020B0604020202020204" pitchFamily="34" charset="0"/>
              </a:rPr>
              <a:t>La mutazione osservata più frequentemente (70% dei pazienti affetti da CF) consiste in una delezione di tre paia di basi nel gene CFTR. Questa delezione causa la perdita dell’aminoacido Fenilalanina localizzato nella posizione 508 della sequenza proteica.</a:t>
            </a:r>
          </a:p>
        </p:txBody>
      </p:sp>
      <p:pic>
        <p:nvPicPr>
          <p:cNvPr id="71685" name="Picture 5" descr="C:\Documents and Settings\pasqualina\Documenti\documenti\insegnamento\mosca\lezioni\corso\CFTRdel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3315596"/>
            <a:ext cx="3981450" cy="3330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pasqualina\Documenti\documenti\insegnamento\mosca\lezioni\corso\CFTRmodel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761659"/>
            <a:ext cx="4015241" cy="2884512"/>
          </a:xfrm>
          <a:prstGeom prst="rect">
            <a:avLst/>
          </a:prstGeom>
          <a:solidFill>
            <a:schemeClr val="accent1"/>
          </a:solidFill>
          <a:ln w="50800">
            <a:solidFill>
              <a:srgbClr val="339966"/>
            </a:solidFill>
            <a:miter lim="800000"/>
            <a:headEnd/>
            <a:tailEnd/>
          </a:ln>
        </p:spPr>
      </p:pic>
      <p:sp>
        <p:nvSpPr>
          <p:cNvPr id="7" name="Text Box 6"/>
          <p:cNvSpPr txBox="1">
            <a:spLocks noChangeArrowheads="1"/>
          </p:cNvSpPr>
          <p:nvPr/>
        </p:nvSpPr>
        <p:spPr bwMode="auto">
          <a:xfrm>
            <a:off x="4487862" y="5589240"/>
            <a:ext cx="1385480" cy="584775"/>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r>
              <a:rPr lang="it-IT" altLang="it-IT" sz="1600" b="1" dirty="0">
                <a:solidFill>
                  <a:schemeClr val="tx1"/>
                </a:solidFill>
              </a:rPr>
              <a:t>Posizione della F508</a:t>
            </a:r>
          </a:p>
        </p:txBody>
      </p:sp>
      <p:sp>
        <p:nvSpPr>
          <p:cNvPr id="8" name="Line 9"/>
          <p:cNvSpPr>
            <a:spLocks noChangeShapeType="1"/>
          </p:cNvSpPr>
          <p:nvPr/>
        </p:nvSpPr>
        <p:spPr bwMode="auto">
          <a:xfrm>
            <a:off x="5873342" y="5881627"/>
            <a:ext cx="332204" cy="0"/>
          </a:xfrm>
          <a:prstGeom prst="line">
            <a:avLst/>
          </a:prstGeom>
          <a:noFill/>
          <a:ln w="666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it-IT"/>
          </a:p>
        </p:txBody>
      </p:sp>
    </p:spTree>
    <p:extLst>
      <p:ext uri="{BB962C8B-B14F-4D97-AF65-F5344CB8AC3E}">
        <p14:creationId xmlns:p14="http://schemas.microsoft.com/office/powerpoint/2010/main" val="2477303160"/>
      </p:ext>
    </p:extLst>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4504</TotalTime>
  <Words>5864</Words>
  <Application>Microsoft Office PowerPoint</Application>
  <PresentationFormat>Presentazione su schermo (4:3)</PresentationFormat>
  <Paragraphs>1137</Paragraphs>
  <Slides>143</Slides>
  <Notes>32</Notes>
  <HiddenSlides>0</HiddenSlides>
  <MMClips>0</MMClips>
  <ScaleCrop>false</ScaleCrop>
  <HeadingPairs>
    <vt:vector size="8" baseType="variant">
      <vt:variant>
        <vt:lpstr>Caratteri utilizzati</vt:lpstr>
      </vt:variant>
      <vt:variant>
        <vt:i4>19</vt:i4>
      </vt:variant>
      <vt:variant>
        <vt:lpstr>Tema</vt:lpstr>
      </vt:variant>
      <vt:variant>
        <vt:i4>1</vt:i4>
      </vt:variant>
      <vt:variant>
        <vt:lpstr>Server OLE incorporati</vt:lpstr>
      </vt:variant>
      <vt:variant>
        <vt:i4>5</vt:i4>
      </vt:variant>
      <vt:variant>
        <vt:lpstr>Titoli diapositive</vt:lpstr>
      </vt:variant>
      <vt:variant>
        <vt:i4>143</vt:i4>
      </vt:variant>
    </vt:vector>
  </HeadingPairs>
  <TitlesOfParts>
    <vt:vector size="168" baseType="lpstr">
      <vt:lpstr>MS PGothic</vt:lpstr>
      <vt:lpstr>Arial</vt:lpstr>
      <vt:lpstr>Arial Black</vt:lpstr>
      <vt:lpstr>Calibri</vt:lpstr>
      <vt:lpstr>Capitals</vt:lpstr>
      <vt:lpstr>Century Gothic</vt:lpstr>
      <vt:lpstr>Comic Sans MS</vt:lpstr>
      <vt:lpstr>Helvetica</vt:lpstr>
      <vt:lpstr>msgothic</vt:lpstr>
      <vt:lpstr>Palatino Linotype</vt:lpstr>
      <vt:lpstr>Symbol</vt:lpstr>
      <vt:lpstr>Tahoma</vt:lpstr>
      <vt:lpstr>Times</vt:lpstr>
      <vt:lpstr>Times New Roman</vt:lpstr>
      <vt:lpstr>Verdana</vt:lpstr>
      <vt:lpstr>Wingdings</vt:lpstr>
      <vt:lpstr>WP IconicSymbolsA</vt:lpstr>
      <vt:lpstr>ヒラギノ角ゴ Pro W3</vt:lpstr>
      <vt:lpstr>ヒラギノ角ゴ ProN W3</vt:lpstr>
      <vt:lpstr>Struttura predefinita</vt:lpstr>
      <vt:lpstr>Diapositiva</vt:lpstr>
      <vt:lpstr>Documento</vt:lpstr>
      <vt:lpstr>Fotografia di Photo Editor</vt:lpstr>
      <vt:lpstr>Image</vt:lpstr>
      <vt:lpstr>Grafico</vt:lpstr>
      <vt:lpstr>Presentazione standard di PowerPoint</vt:lpstr>
      <vt:lpstr>Le mutazioni e l’evoluzione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Citogenetica   analisi dei cromosomi:  numero , morfologia e struttura</vt:lpstr>
      <vt:lpstr>Mutazioni genomiche/cromosomiche</vt:lpstr>
      <vt:lpstr>Analisi dei cromosomi:  CARIOTIPO</vt:lpstr>
      <vt:lpstr>Presentazione standard di PowerPoint</vt:lpstr>
      <vt:lpstr>Presentazione standard di PowerPoint</vt:lpstr>
      <vt:lpstr>Presentazione standard di PowerPoint</vt:lpstr>
      <vt:lpstr>Presentazione standard di PowerPoint</vt:lpstr>
      <vt:lpstr>Mutazioni Cromosomiche  1. alterazione di numero</vt:lpstr>
      <vt:lpstr>Presentazione standard di PowerPoint</vt:lpstr>
      <vt:lpstr>Presentazione standard di PowerPoint</vt:lpstr>
      <vt:lpstr>Presentazione standard di PowerPoint</vt:lpstr>
      <vt:lpstr>Trisomia del cromosoma 21 Sindrome di Down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MONOSOMIA: Sindrome di Turner Cariotipo: 45,XO  (1/2.500 neonati femmine)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MUTAZIONI GENICHE O PUNTIFORMI</vt:lpstr>
      <vt:lpstr>La mutazione genica</vt:lpstr>
      <vt:lpstr>Presentazione standard di PowerPoint</vt:lpstr>
      <vt:lpstr>Presentazione standard di PowerPoint</vt:lpstr>
      <vt:lpstr>Presentazione standard di PowerPoint</vt:lpstr>
      <vt:lpstr>Mutazione missenso</vt:lpstr>
      <vt:lpstr>Esempio di mutazione missenso</vt:lpstr>
      <vt:lpstr>Mutazione non-senso</vt:lpstr>
      <vt:lpstr>Presentazione standard di PowerPoint</vt:lpstr>
      <vt:lpstr>Mutazione silente</vt:lpstr>
      <vt:lpstr>Mutazione silente</vt:lpstr>
      <vt:lpstr>Mutazione frameshift</vt:lpstr>
      <vt:lpstr>Presentazione standard di PowerPoint</vt:lpstr>
      <vt:lpstr>Presentazione standard di PowerPoint</vt:lpstr>
      <vt:lpstr>Mutazioni “frameshift”</vt:lpstr>
      <vt:lpstr>Presentazione standard di PowerPoint</vt:lpstr>
      <vt:lpstr>Classificazione delle malattie monogeniche nell’uomo</vt:lpstr>
      <vt:lpstr>Presentazione standard di PowerPoint</vt:lpstr>
      <vt:lpstr>Presentazione standard di PowerPoint</vt:lpstr>
      <vt:lpstr>Presentazione standard di PowerPoint</vt:lpstr>
      <vt:lpstr>Presentazione standard di PowerPoint</vt:lpstr>
      <vt:lpstr>Presentazione standard di PowerPoint</vt:lpstr>
      <vt:lpstr>Esempio di albero genealogico con le principali caratteristiche di trasmissione  autosomica dominante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Gene CFTR</vt:lpstr>
      <vt:lpstr>MUTAZIONI</vt:lpstr>
      <vt:lpstr>MUTAZIONI CFTR</vt:lpstr>
      <vt:lpstr>Regole generali per malattie autosomiche recessive</vt:lpstr>
      <vt:lpstr>Presentazione standard di PowerPoint</vt:lpstr>
      <vt:lpstr>Presentazione standard di PowerPoint</vt:lpstr>
      <vt:lpstr>EREDITA’ X-LINKED RECESSIVA</vt:lpstr>
      <vt:lpstr>Presentazione standard di PowerPoint</vt:lpstr>
      <vt:lpstr>Presentazione standard di PowerPoint</vt:lpstr>
      <vt:lpstr>Presentazione standard di PowerPoint</vt:lpstr>
      <vt:lpstr>Presentazione standard di PowerPoint</vt:lpstr>
      <vt:lpstr>Mutazioni diverse dello stesso gene possono associarsi a sindromi diverse: DMD e BMD</vt:lpstr>
      <vt:lpstr>Presentazione standard di PowerPoint</vt:lpstr>
      <vt:lpstr>Duchenne     VERSO       Becker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Complicazioni nell’analisi di pedigree</vt:lpstr>
      <vt:lpstr>Complicazioni nell’analisi di pedigree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Espressivita’ variabile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Vladimiro</dc:creator>
  <cp:lastModifiedBy>Rita Selvatici</cp:lastModifiedBy>
  <cp:revision>283</cp:revision>
  <cp:lastPrinted>2016-12-01T09:49:49Z</cp:lastPrinted>
  <dcterms:created xsi:type="dcterms:W3CDTF">2003-10-22T19:43:43Z</dcterms:created>
  <dcterms:modified xsi:type="dcterms:W3CDTF">2018-11-28T14:31:26Z</dcterms:modified>
</cp:coreProperties>
</file>