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99" r:id="rId2"/>
    <p:sldId id="300" r:id="rId3"/>
    <p:sldId id="322" r:id="rId4"/>
    <p:sldId id="302" r:id="rId5"/>
    <p:sldId id="323" r:id="rId6"/>
    <p:sldId id="303" r:id="rId7"/>
    <p:sldId id="261" r:id="rId8"/>
    <p:sldId id="262" r:id="rId9"/>
    <p:sldId id="306" r:id="rId10"/>
    <p:sldId id="301" r:id="rId11"/>
    <p:sldId id="307" r:id="rId12"/>
    <p:sldId id="308" r:id="rId13"/>
    <p:sldId id="266" r:id="rId14"/>
    <p:sldId id="310" r:id="rId15"/>
    <p:sldId id="311" r:id="rId16"/>
    <p:sldId id="312" r:id="rId17"/>
    <p:sldId id="313" r:id="rId18"/>
    <p:sldId id="314" r:id="rId19"/>
    <p:sldId id="274" r:id="rId20"/>
    <p:sldId id="287" r:id="rId21"/>
    <p:sldId id="288" r:id="rId22"/>
    <p:sldId id="289" r:id="rId23"/>
    <p:sldId id="290" r:id="rId24"/>
    <p:sldId id="321" r:id="rId25"/>
    <p:sldId id="316" r:id="rId26"/>
    <p:sldId id="317" r:id="rId27"/>
    <p:sldId id="319" r:id="rId28"/>
    <p:sldId id="324" r:id="rId29"/>
    <p:sldId id="327" r:id="rId30"/>
    <p:sldId id="328" r:id="rId31"/>
    <p:sldId id="329" r:id="rId32"/>
    <p:sldId id="325" r:id="rId33"/>
    <p:sldId id="318" r:id="rId34"/>
    <p:sldId id="326" r:id="rId35"/>
    <p:sldId id="320" r:id="rId36"/>
    <p:sldId id="330" r:id="rId37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79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4363C7B-9BCA-411E-9D82-571C56D378CB}" type="datetimeFigureOut">
              <a:rPr lang="it-IT"/>
              <a:pPr>
                <a:defRPr/>
              </a:pPr>
              <a:t>06/11/2013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DF6A41E-1727-41EE-B3EF-1954F3EAE04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70E25-9A90-44CC-B733-6960AE2CEA47}" type="datetimeFigureOut">
              <a:rPr lang="it-IT"/>
              <a:pPr>
                <a:defRPr/>
              </a:pPr>
              <a:t>06/11/2013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C08D5-7AE6-4EFC-A22E-787AC7FB91A6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5FCF5-E629-4F09-BC58-1166F1B99EBA}" type="datetimeFigureOut">
              <a:rPr lang="it-IT"/>
              <a:pPr>
                <a:defRPr/>
              </a:pPr>
              <a:t>06/11/2013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C1D63-81C5-4F85-ABB2-25FA02690C37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F5937-D1FC-4F20-94B1-9FCE6138D1D6}" type="datetimeFigureOut">
              <a:rPr lang="it-IT"/>
              <a:pPr>
                <a:defRPr/>
              </a:pPr>
              <a:t>06/11/2013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B32F8-1A16-4B8B-A3BB-92D492AF5E4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F8FE39-2758-4BA8-8187-68B43A842A4B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2011B-D472-4C58-B7BA-373B0B8380CA}" type="datetimeFigureOut">
              <a:rPr lang="it-IT"/>
              <a:pPr>
                <a:defRPr/>
              </a:pPr>
              <a:t>06/11/2013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746BC-EE98-48C6-A3FB-68E8C42CAC8F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539B2-C74A-4DED-8C38-95B6BE4FCED9}" type="datetimeFigureOut">
              <a:rPr lang="it-IT"/>
              <a:pPr>
                <a:defRPr/>
              </a:pPr>
              <a:t>06/11/2013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AB25E-FEE6-4467-8FCD-74606570433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8A466-8768-4A11-8AE4-EDDDA0D82B9F}" type="datetimeFigureOut">
              <a:rPr lang="it-IT"/>
              <a:pPr>
                <a:defRPr/>
              </a:pPr>
              <a:t>06/11/2013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57691-0BA7-435B-9B6F-033D581A23C7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CDF37-7794-471F-9D83-0CA2F4A0AA54}" type="datetimeFigureOut">
              <a:rPr lang="it-IT"/>
              <a:pPr>
                <a:defRPr/>
              </a:pPr>
              <a:t>06/11/2013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0B2C8-803C-41C8-B180-B020A8862AF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9DD78-08B3-4075-BADD-34FD96B1CDC5}" type="datetimeFigureOut">
              <a:rPr lang="it-IT"/>
              <a:pPr>
                <a:defRPr/>
              </a:pPr>
              <a:t>06/11/2013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09779-98F7-47D1-B58B-3EBC6B37202D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E53C8-9ED5-4A8B-B63F-DC044A1875D2}" type="datetimeFigureOut">
              <a:rPr lang="it-IT"/>
              <a:pPr>
                <a:defRPr/>
              </a:pPr>
              <a:t>06/11/2013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D9238-B79D-4335-9DE5-16EB27FB3C8D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850FD-1648-47DC-BF98-2B2266544BD7}" type="datetimeFigureOut">
              <a:rPr lang="it-IT"/>
              <a:pPr>
                <a:defRPr/>
              </a:pPr>
              <a:t>06/11/2013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180AB-45B9-48C4-BAAA-89D4D5F0CD4F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6A3E0-24A5-448D-89FD-FF6A8EAB33D8}" type="datetimeFigureOut">
              <a:rPr lang="it-IT"/>
              <a:pPr>
                <a:defRPr/>
              </a:pPr>
              <a:t>06/11/2013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5C685-B469-4F74-A516-56FCB7DAF553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A7E239A-B89A-47F9-9620-44CFF1C532DE}" type="datetimeFigureOut">
              <a:rPr lang="it-IT"/>
              <a:pPr>
                <a:defRPr/>
              </a:pPr>
              <a:t>06/11/2013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604842-5BD0-431C-84EF-FAC24728C497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6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 smtClean="0">
                <a:solidFill>
                  <a:schemeClr val="hlink"/>
                </a:solidFill>
              </a:rPr>
              <a:t>Infezioni respiratorie in età pediatrica</a:t>
            </a:r>
            <a:endParaRPr lang="it-IT" dirty="0">
              <a:solidFill>
                <a:schemeClr val="hlink"/>
              </a:solidFill>
            </a:endParaRP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738000" rtlCol="0">
            <a:normAutofit/>
          </a:bodyPr>
          <a:lstStyle/>
          <a:p>
            <a:pPr marL="609600" indent="-6096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>
                <a:solidFill>
                  <a:schemeClr val="hlink"/>
                </a:solidFill>
              </a:rPr>
              <a:t>OMA</a:t>
            </a:r>
            <a:endParaRPr lang="it-IT" dirty="0">
              <a:solidFill>
                <a:schemeClr val="hlink"/>
              </a:solidFill>
            </a:endParaRPr>
          </a:p>
          <a:p>
            <a:pPr marL="609600" indent="-6096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err="1">
                <a:solidFill>
                  <a:schemeClr val="hlink"/>
                </a:solidFill>
              </a:rPr>
              <a:t>Faringotonsillite</a:t>
            </a:r>
            <a:endParaRPr lang="it-IT" dirty="0">
              <a:solidFill>
                <a:schemeClr val="hlink"/>
              </a:solidFill>
            </a:endParaRPr>
          </a:p>
          <a:p>
            <a:pPr marL="609600" indent="-6096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>
                <a:solidFill>
                  <a:schemeClr val="hlink"/>
                </a:solidFill>
              </a:rPr>
              <a:t>Polmonite</a:t>
            </a:r>
          </a:p>
          <a:p>
            <a:pPr marL="609600" indent="-6096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>
                <a:solidFill>
                  <a:schemeClr val="hlink"/>
                </a:solidFill>
              </a:rPr>
              <a:t>Bronchiolite</a:t>
            </a:r>
          </a:p>
          <a:p>
            <a:pPr marL="609600" indent="-6096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>
                <a:solidFill>
                  <a:schemeClr val="hlink"/>
                </a:solidFill>
              </a:rPr>
              <a:t>Laringite </a:t>
            </a:r>
            <a:r>
              <a:rPr lang="it-IT" dirty="0" smtClean="0">
                <a:solidFill>
                  <a:schemeClr val="hlink"/>
                </a:solidFill>
              </a:rPr>
              <a:t>ipoglottica</a:t>
            </a:r>
          </a:p>
          <a:p>
            <a:pPr marL="609600" indent="-6096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>
                <a:solidFill>
                  <a:schemeClr val="hlink"/>
                </a:solidFill>
              </a:rPr>
              <a:t>Epiglottite</a:t>
            </a:r>
            <a:endParaRPr lang="it-IT" dirty="0">
              <a:solidFill>
                <a:schemeClr val="hlink"/>
              </a:solidFill>
            </a:endParaRPr>
          </a:p>
          <a:p>
            <a:pPr marL="609600" indent="-6096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>
              <a:solidFill>
                <a:schemeClr val="hlink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229600" cy="5289550"/>
          </a:xfrm>
          <a:solidFill>
            <a:schemeClr val="accent1"/>
          </a:solidFill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b="1" smtClean="0"/>
              <a:t>Nel sospetto di otite ( otalgia, febbre ) :</a:t>
            </a:r>
            <a:endParaRPr lang="it-IT" smtClean="0"/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lphaUcPeriod"/>
            </a:pPr>
            <a:r>
              <a:rPr lang="it-IT" smtClean="0"/>
              <a:t>Somministro subito un antibiotico per os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lphaUcPeriod"/>
            </a:pPr>
            <a:r>
              <a:rPr lang="it-IT" smtClean="0"/>
              <a:t>Somministro subito un antibiotico intramuscolare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lphaUcPeriod"/>
            </a:pPr>
            <a:r>
              <a:rPr lang="it-IT" smtClean="0"/>
              <a:t>Somministro subito un antibiotico associato ad un analgesico/antifebbrile 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lphaUcPeriod"/>
            </a:pPr>
            <a:r>
              <a:rPr lang="it-IT" smtClean="0"/>
              <a:t>Somministro solo un analgesico/antifebbrile e sto a vedere come va 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lphaUcPeriod"/>
            </a:pPr>
            <a:r>
              <a:rPr lang="it-IT" smtClean="0"/>
              <a:t>Somministro solo e soltanto le gocce analgesiche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it-IT" smtClean="0">
                <a:solidFill>
                  <a:schemeClr val="hlink"/>
                </a:solidFill>
              </a:rPr>
              <a:t>2°caso</a:t>
            </a:r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4525962"/>
          </a:xfrm>
        </p:spPr>
        <p:txBody>
          <a:bodyPr/>
          <a:lstStyle/>
          <a:p>
            <a:pPr eaLnBrk="1" hangingPunct="1"/>
            <a:r>
              <a:rPr lang="it-IT" b="1" smtClean="0"/>
              <a:t>Giacomo, 2 anni e 1/2</a:t>
            </a:r>
            <a:endParaRPr lang="it-IT" smtClean="0"/>
          </a:p>
          <a:p>
            <a:pPr eaLnBrk="1" hangingPunct="1"/>
            <a:r>
              <a:rPr lang="it-IT" smtClean="0"/>
              <a:t>Da 2 giorni febbre, TC 38°C (e tosse). Lamentoso, linfonodi latero-cervicali ingrossati, “gola rossa con placche biancastre”. </a:t>
            </a:r>
          </a:p>
        </p:txBody>
      </p:sp>
      <p:pic>
        <p:nvPicPr>
          <p:cNvPr id="2560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5543551" y="3536950"/>
            <a:ext cx="316865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3" name="Rectangle 5"/>
          <p:cNvSpPr>
            <a:spLocks noChangeArrowheads="1"/>
          </p:cNvSpPr>
          <p:nvPr/>
        </p:nvSpPr>
        <p:spPr bwMode="auto">
          <a:xfrm>
            <a:off x="179388" y="3644900"/>
            <a:ext cx="8785225" cy="33782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>
                <a:latin typeface="Calibri" pitchFamily="34" charset="0"/>
              </a:rPr>
              <a:t>Cosa dovrebbe fare il pediatra?</a:t>
            </a:r>
          </a:p>
          <a:p>
            <a:r>
              <a:rPr lang="it-IT" sz="2400" b="1">
                <a:latin typeface="Calibri" pitchFamily="34" charset="0"/>
              </a:rPr>
              <a:t>A. Prescrivere un antibiotico attivo contro lo Streptococco BA perché si tratta di infezione suppurativa</a:t>
            </a:r>
          </a:p>
          <a:p>
            <a:endParaRPr lang="it-IT" sz="2400" b="1">
              <a:latin typeface="Calibri" pitchFamily="34" charset="0"/>
            </a:endParaRPr>
          </a:p>
          <a:p>
            <a:r>
              <a:rPr lang="it-IT" sz="2400" b="1">
                <a:latin typeface="Calibri" pitchFamily="34" charset="0"/>
              </a:rPr>
              <a:t>B. Ritiene che si tratti di una infezione virale (indicare allora almeno due motivi) e prescrive solo sintomatici (antipiretici)</a:t>
            </a:r>
          </a:p>
          <a:p>
            <a:endParaRPr lang="it-IT" sz="2400" b="1">
              <a:latin typeface="Calibri" pitchFamily="34" charset="0"/>
            </a:endParaRPr>
          </a:p>
          <a:p>
            <a:r>
              <a:rPr lang="it-IT" sz="2400" b="1">
                <a:latin typeface="Calibri" pitchFamily="34" charset="0"/>
              </a:rPr>
              <a:t>C. Fa un tampone faringeo prima di decidere</a:t>
            </a:r>
            <a:endParaRPr lang="it-IT" sz="2400">
              <a:latin typeface="Calibri" pitchFamily="34" charset="0"/>
            </a:endParaRPr>
          </a:p>
          <a:p>
            <a:endParaRPr lang="it-IT" sz="24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>
          <a:extLst>
            <a:ext uri="{91240B29-F687-4F45-9708-019B960494DF}"/>
          </a:extLst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800"/>
              <a:t>L’essudato (“placche”) non è caratteristica peculiare della tonsillite batterica ( SBA )</a:t>
            </a:r>
            <a:br>
              <a:rPr lang="it-IT" sz="2800"/>
            </a:br>
            <a:endParaRPr lang="it-IT" sz="2800"/>
          </a:p>
        </p:txBody>
      </p:sp>
      <p:pic>
        <p:nvPicPr>
          <p:cNvPr id="2662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443706" y="1621632"/>
            <a:ext cx="2147887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4646612" y="1768476"/>
            <a:ext cx="2087563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19925" y="1412875"/>
            <a:ext cx="1498600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9750" y="4221163"/>
            <a:ext cx="2098675" cy="210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0" name="Text Box 11"/>
          <p:cNvSpPr txBox="1">
            <a:spLocks noChangeArrowheads="1"/>
          </p:cNvSpPr>
          <p:nvPr/>
        </p:nvSpPr>
        <p:spPr bwMode="auto">
          <a:xfrm>
            <a:off x="2627313" y="1916113"/>
            <a:ext cx="10810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>
              <a:latin typeface="Calibri" pitchFamily="34" charset="0"/>
            </a:endParaRPr>
          </a:p>
        </p:txBody>
      </p:sp>
      <p:sp>
        <p:nvSpPr>
          <p:cNvPr id="26631" name="Text Box 12"/>
          <p:cNvSpPr txBox="1">
            <a:spLocks noChangeArrowheads="1"/>
          </p:cNvSpPr>
          <p:nvPr/>
        </p:nvSpPr>
        <p:spPr bwMode="auto">
          <a:xfrm>
            <a:off x="2555875" y="1916113"/>
            <a:ext cx="172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latin typeface="Calibri" pitchFamily="34" charset="0"/>
              </a:rPr>
              <a:t>&lt; 2 aa Adenovirus</a:t>
            </a:r>
          </a:p>
        </p:txBody>
      </p:sp>
      <p:sp>
        <p:nvSpPr>
          <p:cNvPr id="26632" name="Text Box 13"/>
          <p:cNvSpPr txBox="1">
            <a:spLocks noChangeArrowheads="1"/>
          </p:cNvSpPr>
          <p:nvPr/>
        </p:nvSpPr>
        <p:spPr bwMode="auto">
          <a:xfrm>
            <a:off x="5940425" y="3716338"/>
            <a:ext cx="2303463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latin typeface="Calibri" pitchFamily="34" charset="0"/>
              </a:rPr>
              <a:t>&gt;10 aa </a:t>
            </a:r>
          </a:p>
          <a:p>
            <a:pPr>
              <a:spcBef>
                <a:spcPct val="50000"/>
              </a:spcBef>
            </a:pPr>
            <a:r>
              <a:rPr lang="it-IT">
                <a:latin typeface="Calibri" pitchFamily="34" charset="0"/>
              </a:rPr>
              <a:t>EBV/mononucleosi</a:t>
            </a:r>
          </a:p>
        </p:txBody>
      </p:sp>
      <p:sp>
        <p:nvSpPr>
          <p:cNvPr id="26633" name="Text Box 14"/>
          <p:cNvSpPr txBox="1">
            <a:spLocks noChangeArrowheads="1"/>
          </p:cNvSpPr>
          <p:nvPr/>
        </p:nvSpPr>
        <p:spPr bwMode="auto">
          <a:xfrm>
            <a:off x="2843213" y="4724400"/>
            <a:ext cx="1081087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latin typeface="Calibri" pitchFamily="34" charset="0"/>
              </a:rPr>
              <a:t>5-10 aa</a:t>
            </a:r>
          </a:p>
          <a:p>
            <a:pPr>
              <a:spcBef>
                <a:spcPct val="50000"/>
              </a:spcBef>
            </a:pPr>
            <a:r>
              <a:rPr lang="it-IT">
                <a:latin typeface="Calibri" pitchFamily="34" charset="0"/>
              </a:rPr>
              <a:t>SBA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317500"/>
            <a:ext cx="8297863" cy="613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5"/>
          <p:cNvSpPr>
            <a:spLocks noChangeArrowheads="1"/>
          </p:cNvSpPr>
          <p:nvPr/>
        </p:nvSpPr>
        <p:spPr bwMode="auto">
          <a:xfrm>
            <a:off x="1763713" y="5942013"/>
            <a:ext cx="457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latin typeface="Calibri" pitchFamily="34" charset="0"/>
              </a:rPr>
              <a:t>Costo unitario 6-8 euro</a:t>
            </a:r>
            <a:endParaRPr lang="it-IT">
              <a:latin typeface="Calibri" pitchFamily="34" charset="0"/>
            </a:endParaRPr>
          </a:p>
        </p:txBody>
      </p:sp>
      <p:pic>
        <p:nvPicPr>
          <p:cNvPr id="2867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870075" y="-349250"/>
            <a:ext cx="5332413" cy="669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pPr eaLnBrk="1" hangingPunct="1"/>
            <a:r>
              <a:rPr lang="it-IT" smtClean="0">
                <a:solidFill>
                  <a:schemeClr val="hlink"/>
                </a:solidFill>
              </a:rPr>
              <a:t>3°caso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2087562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b="1"/>
              <a:t>Antonio, 7 anni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b="1"/>
              <a:t> Febbre elevata da ieri ( 39-40°). Odinofagia, fatica a deglutire, mal d’orecchio. E’ un po’ stordito“gola rossa”, linfonodi laterocervicali dolenti.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/>
          </a:p>
        </p:txBody>
      </p:sp>
      <p:sp>
        <p:nvSpPr>
          <p:cNvPr id="66565" name="Rectangle 5"/>
          <p:cNvSpPr>
            <a:spLocks noChangeArrowheads="1"/>
          </p:cNvSpPr>
          <p:nvPr/>
        </p:nvSpPr>
        <p:spPr bwMode="auto">
          <a:xfrm>
            <a:off x="323850" y="836613"/>
            <a:ext cx="8424863" cy="301942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800" b="1">
                <a:latin typeface="Calibri" pitchFamily="34" charset="0"/>
              </a:rPr>
              <a:t>Tutto condivisibile ? Tutto sbagliato ? </a:t>
            </a:r>
          </a:p>
          <a:p>
            <a:r>
              <a:rPr lang="it-IT" sz="2800" b="1">
                <a:latin typeface="Calibri" pitchFamily="34" charset="0"/>
              </a:rPr>
              <a:t>Un solo pensiero è giusto? ( quale ?)</a:t>
            </a:r>
          </a:p>
          <a:p>
            <a:endParaRPr lang="it-IT" sz="2800" b="1">
              <a:latin typeface="Calibri" pitchFamily="34" charset="0"/>
            </a:endParaRPr>
          </a:p>
          <a:p>
            <a:r>
              <a:rPr lang="it-IT" sz="2800" b="1">
                <a:latin typeface="Calibri" pitchFamily="34" charset="0"/>
              </a:rPr>
              <a:t>Lo fate un tampone faringeo per SBA?</a:t>
            </a:r>
            <a:endParaRPr lang="it-IT" sz="2800">
              <a:latin typeface="Calibri" pitchFamily="34" charset="0"/>
            </a:endParaRPr>
          </a:p>
          <a:p>
            <a:endParaRPr lang="it-IT" sz="2800">
              <a:latin typeface="Calibri" pitchFamily="34" charset="0"/>
            </a:endParaRPr>
          </a:p>
          <a:p>
            <a:endParaRPr lang="it-IT" sz="2800">
              <a:latin typeface="Calibri" pitchFamily="34" charset="0"/>
            </a:endParaRPr>
          </a:p>
          <a:p>
            <a:endParaRPr lang="it-IT" sz="2400" b="1">
              <a:latin typeface="Calibri" pitchFamily="34" charset="0"/>
            </a:endParaRPr>
          </a:p>
        </p:txBody>
      </p:sp>
      <p:pic>
        <p:nvPicPr>
          <p:cNvPr id="6656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04025" y="188913"/>
            <a:ext cx="196215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395288" y="4005263"/>
            <a:ext cx="8497887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2400">
                <a:latin typeface="Calibri" pitchFamily="34" charset="0"/>
              </a:rPr>
              <a:t>Il FARMACISTA non può fare il tampone faringeo e CONSIGLIA un antibiotico betalattamico e pensa:</a:t>
            </a:r>
          </a:p>
          <a:p>
            <a:pPr algn="just"/>
            <a:r>
              <a:rPr lang="it-IT" sz="2400">
                <a:latin typeface="Calibri" pitchFamily="34" charset="0"/>
              </a:rPr>
              <a:t>-se è una infezione da SBA si sfebbrerà entro 12-24 ore e      continuerò la stessa terapia per 10 giorni</a:t>
            </a:r>
          </a:p>
          <a:p>
            <a:pPr algn="just"/>
            <a:r>
              <a:rPr lang="it-IT" sz="2400">
                <a:latin typeface="Calibri" pitchFamily="34" charset="0"/>
              </a:rPr>
              <a:t>-se non si sfebbra entro 24 ore vuol dire che è uno SBA resistente alla penicillina e cambierò antibiotico sulla base di un tampone faringeo con antibiogramma.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66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5" grpId="0" animBg="1"/>
      <p:bldP spid="6656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549275"/>
            <a:ext cx="8569325" cy="55768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it-IT" b="1" smtClean="0">
                <a:solidFill>
                  <a:schemeClr val="hlink"/>
                </a:solidFill>
              </a:rPr>
              <a:t>Tonsillite streptococcica: la sola tonsillite batterica !</a:t>
            </a:r>
          </a:p>
          <a:p>
            <a:pPr eaLnBrk="1" hangingPunct="1">
              <a:buFont typeface="Wingdings" pitchFamily="2" charset="2"/>
              <a:buNone/>
            </a:pPr>
            <a:endParaRPr lang="it-IT" smtClean="0">
              <a:solidFill>
                <a:schemeClr val="hlink"/>
              </a:solidFill>
            </a:endParaRPr>
          </a:p>
          <a:p>
            <a:pPr eaLnBrk="1" hangingPunct="1"/>
            <a:r>
              <a:rPr lang="it-IT" sz="2800" b="1" smtClean="0"/>
              <a:t>Età 5-10 anni</a:t>
            </a:r>
          </a:p>
          <a:p>
            <a:pPr eaLnBrk="1" hangingPunct="1"/>
            <a:r>
              <a:rPr lang="it-IT" sz="2800" b="1" smtClean="0"/>
              <a:t>Assenza segni di virosi respiratoria ( tosse , rinite )</a:t>
            </a:r>
          </a:p>
          <a:p>
            <a:pPr eaLnBrk="1" hangingPunct="1"/>
            <a:r>
              <a:rPr lang="it-IT" sz="2800" b="1" smtClean="0"/>
              <a:t>Cefalea, </a:t>
            </a:r>
            <a:r>
              <a:rPr lang="it-IT" sz="2800" smtClean="0"/>
              <a:t>Eritema intenso / dolore / linfonodi dolenti. </a:t>
            </a:r>
          </a:p>
          <a:p>
            <a:pPr eaLnBrk="1" hangingPunct="1"/>
            <a:r>
              <a:rPr lang="it-IT" sz="2800" b="1" smtClean="0"/>
              <a:t>Diagnosi clinica di certezza NON possibile senza…. Tampone faringeo positivo per SBA</a:t>
            </a:r>
            <a:endParaRPr lang="it-IT" sz="2800" smtClean="0"/>
          </a:p>
          <a:p>
            <a:pPr eaLnBrk="1" hangingPunct="1"/>
            <a:r>
              <a:rPr lang="it-IT" sz="2800" b="1" smtClean="0"/>
              <a:t>Sfebbramento in 12/24 ore con Penicillina (AMOXI )</a:t>
            </a:r>
          </a:p>
          <a:p>
            <a:pPr eaLnBrk="1" hangingPunct="1"/>
            <a:endParaRPr lang="it-IT" sz="2800" b="1" smtClean="0"/>
          </a:p>
        </p:txBody>
      </p:sp>
      <p:pic>
        <p:nvPicPr>
          <p:cNvPr id="3072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6790532" y="1066006"/>
            <a:ext cx="1727200" cy="170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solidFill>
                  <a:schemeClr val="hlink"/>
                </a:solidFill>
              </a:rPr>
              <a:t>4°caso</a:t>
            </a:r>
          </a:p>
        </p:txBody>
      </p:sp>
      <p:sp>
        <p:nvSpPr>
          <p:cNvPr id="3174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51847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it-IT" sz="2000" smtClean="0"/>
          </a:p>
          <a:p>
            <a:pPr algn="just" eaLnBrk="1" hangingPunct="1">
              <a:lnSpc>
                <a:spcPct val="80000"/>
              </a:lnSpc>
            </a:pPr>
            <a:r>
              <a:rPr lang="it-IT" sz="2800" smtClean="0"/>
              <a:t>Alberto, 6 anni</a:t>
            </a:r>
          </a:p>
          <a:p>
            <a:pPr algn="just" eaLnBrk="1" hangingPunct="1">
              <a:lnSpc>
                <a:spcPct val="80000"/>
              </a:lnSpc>
            </a:pPr>
            <a:r>
              <a:rPr lang="it-IT" sz="2800" smtClean="0"/>
              <a:t>Durante la notte si sveglia : modesta ipertermia (37.8°C), ha “mal di pancia” e dolore alla spalla destra</a:t>
            </a:r>
          </a:p>
          <a:p>
            <a:pPr algn="just" eaLnBrk="1" hangingPunct="1">
              <a:lnSpc>
                <a:spcPct val="80000"/>
              </a:lnSpc>
            </a:pPr>
            <a:r>
              <a:rPr lang="it-IT" sz="2800" i="1" smtClean="0"/>
              <a:t>La mattina lo vede il pediatra</a:t>
            </a:r>
            <a:r>
              <a:rPr lang="it-IT" sz="2800" smtClean="0"/>
              <a:t>. Il respiro è veloce : 40 atti/min. L’obiettività toracica è negativa . TC: 38.1°C. Dolore addominale (prevalente a destra ). Rx torace : Negativo</a:t>
            </a:r>
          </a:p>
          <a:p>
            <a:pPr algn="just" eaLnBrk="1" hangingPunct="1">
              <a:lnSpc>
                <a:spcPct val="80000"/>
              </a:lnSpc>
            </a:pPr>
            <a:r>
              <a:rPr lang="it-IT" sz="2800" i="1" smtClean="0"/>
              <a:t>Ricoverato la mattina successiva</a:t>
            </a:r>
            <a:r>
              <a:rPr lang="it-IT" sz="2800" smtClean="0"/>
              <a:t> : TC: 39.7°C FR: 47 atti/min, alitamento pinne nasali, sofferente. Dolore spalla, collo e emiaddome destro. Obiettività toracica negativa. Addome “poco trattabile”. GB 38000/mm3 (90% neutrofili). Eco addome : negativo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188913"/>
            <a:ext cx="3421062" cy="3887787"/>
          </a:xfrm>
        </p:spPr>
      </p:pic>
      <p:sp>
        <p:nvSpPr>
          <p:cNvPr id="32770" name="Rectangle 7"/>
          <p:cNvSpPr>
            <a:spLocks noChangeArrowheads="1"/>
          </p:cNvSpPr>
          <p:nvPr/>
        </p:nvSpPr>
        <p:spPr bwMode="auto">
          <a:xfrm>
            <a:off x="4284663" y="333375"/>
            <a:ext cx="4572000" cy="201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>
              <a:latin typeface="Calibri" pitchFamily="34" charset="0"/>
            </a:endParaRPr>
          </a:p>
          <a:p>
            <a:endParaRPr lang="it-IT">
              <a:latin typeface="Calibri" pitchFamily="34" charset="0"/>
            </a:endParaRPr>
          </a:p>
          <a:p>
            <a:endParaRPr lang="it-IT">
              <a:latin typeface="Calibri" pitchFamily="34" charset="0"/>
            </a:endParaRPr>
          </a:p>
          <a:p>
            <a:r>
              <a:rPr lang="it-IT" sz="2400" b="1">
                <a:latin typeface="Calibri" pitchFamily="34" charset="0"/>
              </a:rPr>
              <a:t>Amoxicillina</a:t>
            </a:r>
            <a:r>
              <a:rPr lang="it-IT" sz="2400">
                <a:latin typeface="Calibri" pitchFamily="34" charset="0"/>
              </a:rPr>
              <a:t>100 mg/kg in tre dosi</a:t>
            </a:r>
          </a:p>
          <a:p>
            <a:endParaRPr lang="it-IT" sz="2400">
              <a:latin typeface="Calibri" pitchFamily="34" charset="0"/>
            </a:endParaRPr>
          </a:p>
          <a:p>
            <a:r>
              <a:rPr lang="it-IT" sz="2400">
                <a:latin typeface="Calibri" pitchFamily="34" charset="0"/>
              </a:rPr>
              <a:t>Sfebbrato stabilmente … in 8 ore</a:t>
            </a:r>
          </a:p>
        </p:txBody>
      </p:sp>
      <p:sp>
        <p:nvSpPr>
          <p:cNvPr id="32771" name="Text Box 8"/>
          <p:cNvSpPr txBox="1">
            <a:spLocks noChangeArrowheads="1"/>
          </p:cNvSpPr>
          <p:nvPr/>
        </p:nvSpPr>
        <p:spPr bwMode="auto">
          <a:xfrm>
            <a:off x="684213" y="4437063"/>
            <a:ext cx="7920037" cy="283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>
                <a:solidFill>
                  <a:schemeClr val="hlink"/>
                </a:solidFill>
                <a:latin typeface="Calibri" pitchFamily="34" charset="0"/>
              </a:rPr>
              <a:t>Polmonite lobare:</a:t>
            </a:r>
            <a:endParaRPr lang="it-IT" sz="2400">
              <a:solidFill>
                <a:schemeClr val="hlink"/>
              </a:solidFill>
              <a:latin typeface="Calibri" pitchFamily="34" charset="0"/>
            </a:endParaRPr>
          </a:p>
          <a:p>
            <a:r>
              <a:rPr lang="it-IT" sz="2400">
                <a:latin typeface="Calibri" pitchFamily="34" charset="0"/>
              </a:rPr>
              <a:t>-setticemica ( non necessariamente tosse)</a:t>
            </a:r>
          </a:p>
          <a:p>
            <a:r>
              <a:rPr lang="it-IT" sz="2400">
                <a:latin typeface="Calibri" pitchFamily="34" charset="0"/>
              </a:rPr>
              <a:t>-Pneumococco</a:t>
            </a:r>
          </a:p>
          <a:p>
            <a:r>
              <a:rPr lang="it-IT" sz="2400">
                <a:latin typeface="Calibri" pitchFamily="34" charset="0"/>
              </a:rPr>
              <a:t>-AMOXICILLINA 100/kg/die</a:t>
            </a:r>
          </a:p>
          <a:p>
            <a:r>
              <a:rPr lang="it-IT" sz="2400">
                <a:latin typeface="Calibri" pitchFamily="34" charset="0"/>
              </a:rPr>
              <a:t>-Sfebbramento in 12-24 ore ( ma anche meno)</a:t>
            </a:r>
          </a:p>
          <a:p>
            <a:endParaRPr lang="it-IT" sz="2400">
              <a:latin typeface="Calibri" pitchFamily="34" charset="0"/>
            </a:endParaRPr>
          </a:p>
          <a:p>
            <a:pPr>
              <a:spcBef>
                <a:spcPct val="50000"/>
              </a:spcBef>
            </a:pPr>
            <a:endParaRPr lang="it-IT" sz="2400">
              <a:latin typeface="Calibri" pitchFamily="34" charset="0"/>
            </a:endParaRPr>
          </a:p>
        </p:txBody>
      </p:sp>
      <p:sp>
        <p:nvSpPr>
          <p:cNvPr id="72713" name="Text Box 9"/>
          <p:cNvSpPr txBox="1">
            <a:spLocks noChangeArrowheads="1"/>
          </p:cNvSpPr>
          <p:nvPr/>
        </p:nvSpPr>
        <p:spPr bwMode="auto">
          <a:xfrm>
            <a:off x="4211638" y="2852738"/>
            <a:ext cx="4752975" cy="173513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>
                <a:latin typeface="Calibri" pitchFamily="34" charset="0"/>
              </a:rPr>
              <a:t>Fondamentale per la diagnosi: </a:t>
            </a:r>
          </a:p>
          <a:p>
            <a:pPr>
              <a:spcBef>
                <a:spcPct val="50000"/>
              </a:spcBef>
            </a:pPr>
            <a:r>
              <a:rPr lang="it-IT" sz="2400">
                <a:latin typeface="Calibri" pitchFamily="34" charset="0"/>
              </a:rPr>
              <a:t>FREQUENZA RESPIRATORIA (&gt;50 atti/min &lt;1 anno; &gt;40 atti/min &gt;1 anno)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476250"/>
            <a:ext cx="7810500" cy="572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solidFill>
                  <a:schemeClr val="hlink"/>
                </a:solidFill>
              </a:rPr>
              <a:t>1°caso</a:t>
            </a: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916113"/>
            <a:ext cx="8291512" cy="2981325"/>
          </a:xfrm>
        </p:spPr>
        <p:txBody>
          <a:bodyPr/>
          <a:lstStyle/>
          <a:p>
            <a:pPr eaLnBrk="1" hangingPunct="1"/>
            <a:r>
              <a:rPr lang="it-IT" b="1" smtClean="0"/>
              <a:t>Giovanni, 20 mesi</a:t>
            </a:r>
            <a:endParaRPr lang="it-IT" smtClean="0"/>
          </a:p>
          <a:p>
            <a:pPr eaLnBrk="1" hangingPunct="1"/>
            <a:r>
              <a:rPr lang="it-IT" smtClean="0"/>
              <a:t>Ha i moccoli nel naso da qualche giorno. Oggi è febbrile ( 38.5°) e da qualche ora piange acutamente strofinandosi l’orecchio destro con la mano.</a:t>
            </a:r>
          </a:p>
          <a:p>
            <a:pPr eaLnBrk="1" hangingPunct="1"/>
            <a:endParaRPr lang="it-IT" smtClean="0"/>
          </a:p>
          <a:p>
            <a:pPr eaLnBrk="1" hangingPunct="1">
              <a:buFont typeface="Wingdings" pitchFamily="2" charset="2"/>
              <a:buNone/>
            </a:pPr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solidFill>
                  <a:schemeClr val="hlink"/>
                </a:solidFill>
              </a:rPr>
              <a:t>5°caso</a:t>
            </a:r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51847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it-IT" sz="2400" smtClean="0"/>
          </a:p>
          <a:p>
            <a:pPr eaLnBrk="1" hangingPunct="1">
              <a:lnSpc>
                <a:spcPct val="80000"/>
              </a:lnSpc>
            </a:pPr>
            <a:r>
              <a:rPr lang="it-IT" sz="2400" smtClean="0"/>
              <a:t>Gianni, 6 anni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2400" smtClean="0"/>
          </a:p>
          <a:p>
            <a:pPr eaLnBrk="1" hangingPunct="1">
              <a:lnSpc>
                <a:spcPct val="80000"/>
              </a:lnSpc>
            </a:pPr>
            <a:r>
              <a:rPr lang="it-IT" sz="2400" smtClean="0"/>
              <a:t>Da ieri febbre e tosse. 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smtClean="0"/>
              <a:t>Al torace il pediatra sente dei rantolini alla base sinistra . </a:t>
            </a:r>
          </a:p>
          <a:p>
            <a:pPr eaLnBrk="1" hangingPunct="1">
              <a:lnSpc>
                <a:spcPct val="80000"/>
              </a:lnSpc>
            </a:pPr>
            <a:endParaRPr lang="it-IT" sz="2400" smtClean="0"/>
          </a:p>
          <a:p>
            <a:pPr eaLnBrk="1" hangingPunct="1">
              <a:lnSpc>
                <a:spcPct val="80000"/>
              </a:lnSpc>
            </a:pPr>
            <a:r>
              <a:rPr lang="it-IT" sz="2400" smtClean="0"/>
              <a:t>Prescrive un antibiotico …..quale ?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smtClean="0"/>
              <a:t>Amoxicillina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smtClean="0"/>
              <a:t>Passano 48 ore : persiste febbre ( 38.5° ) e tosse, ma “non sta male”</a:t>
            </a:r>
          </a:p>
          <a:p>
            <a:pPr eaLnBrk="1" hangingPunct="1">
              <a:lnSpc>
                <a:spcPct val="80000"/>
              </a:lnSpc>
            </a:pPr>
            <a:endParaRPr lang="it-IT" sz="2400" smtClean="0"/>
          </a:p>
          <a:p>
            <a:pPr eaLnBrk="1" hangingPunct="1">
              <a:lnSpc>
                <a:spcPct val="80000"/>
              </a:lnSpc>
            </a:pPr>
            <a:r>
              <a:rPr lang="it-IT" sz="2400" smtClean="0"/>
              <a:t>Probabile Polmonite Atipica :Mycoplasma/Clamidia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smtClean="0"/>
              <a:t>Macrolide: Claritromicina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smtClean="0"/>
              <a:t>Bene in due gg</a:t>
            </a:r>
          </a:p>
        </p:txBody>
      </p:sp>
      <p:pic>
        <p:nvPicPr>
          <p:cNvPr id="3481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6373019" y="200819"/>
            <a:ext cx="2322512" cy="198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2" descr="D:\lezioni Pieve di cento\infezioni respiratorie\agglutinine a frigor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5825" y="4508500"/>
            <a:ext cx="1430338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solidFill>
                  <a:schemeClr val="hlink"/>
                </a:solidFill>
              </a:rPr>
              <a:t>6°caso</a:t>
            </a:r>
          </a:p>
        </p:txBody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51847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2400" smtClean="0"/>
              <a:t>Sandro, 6 anni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2400" smtClean="0"/>
          </a:p>
          <a:p>
            <a:pPr eaLnBrk="1" hangingPunct="1">
              <a:lnSpc>
                <a:spcPct val="80000"/>
              </a:lnSpc>
            </a:pPr>
            <a:r>
              <a:rPr lang="it-IT" sz="2400" smtClean="0"/>
              <a:t>Febbre ( 39°) e tosse da ieri.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smtClean="0"/>
              <a:t>Rantolini all’auscultazione della base sinistra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2400" smtClean="0"/>
          </a:p>
          <a:p>
            <a:pPr eaLnBrk="1" hangingPunct="1">
              <a:lnSpc>
                <a:spcPct val="80000"/>
              </a:lnSpc>
            </a:pPr>
            <a:r>
              <a:rPr lang="it-IT" sz="2400" smtClean="0"/>
              <a:t>Il pediatra dà una cefalosporina monodose ( Cefixoral)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smtClean="0"/>
              <a:t>Sta sempre peggio: dolore toracico, FR 60 atti/min, cianotico</a:t>
            </a:r>
          </a:p>
          <a:p>
            <a:pPr eaLnBrk="1" hangingPunct="1">
              <a:lnSpc>
                <a:spcPct val="80000"/>
              </a:lnSpc>
            </a:pPr>
            <a:endParaRPr lang="it-IT" sz="2400" smtClean="0"/>
          </a:p>
          <a:p>
            <a:pPr eaLnBrk="1" hangingPunct="1">
              <a:lnSpc>
                <a:spcPct val="80000"/>
              </a:lnSpc>
            </a:pPr>
            <a:r>
              <a:rPr lang="it-IT" sz="2400" smtClean="0"/>
              <a:t>Ricovero / RX torace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b="1" smtClean="0"/>
              <a:t>Empiema pleurico</a:t>
            </a:r>
            <a:r>
              <a:rPr lang="it-IT" sz="2400" smtClean="0"/>
              <a:t>(complicazione polmonite pneumococcica):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sz="2400" smtClean="0"/>
              <a:t>Drenaggio. 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sz="2400" smtClean="0"/>
              <a:t>Terapia antibiotica ev(Ceftriaxone/Vancomicina).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sz="2400" smtClean="0"/>
              <a:t>15 gg di ricovero.</a:t>
            </a:r>
          </a:p>
        </p:txBody>
      </p:sp>
      <p:pic>
        <p:nvPicPr>
          <p:cNvPr id="3584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6228556" y="261144"/>
            <a:ext cx="2592388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solidFill>
                  <a:schemeClr val="hlink"/>
                </a:solidFill>
              </a:rPr>
              <a:t>7°caso</a:t>
            </a:r>
          </a:p>
        </p:txBody>
      </p:sp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6888" y="1123950"/>
            <a:ext cx="8229600" cy="51847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2400" smtClean="0"/>
              <a:t>Teresa, 3 anni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smtClean="0"/>
              <a:t>Febbre alta (39°), Respiro superficiale, Stato settico ( ?)“Grigia”</a:t>
            </a:r>
          </a:p>
          <a:p>
            <a:pPr eaLnBrk="1" hangingPunct="1">
              <a:lnSpc>
                <a:spcPct val="90000"/>
              </a:lnSpc>
            </a:pPr>
            <a:endParaRPr lang="it-IT" sz="2400" smtClean="0"/>
          </a:p>
          <a:p>
            <a:pPr eaLnBrk="1" hangingPunct="1">
              <a:lnSpc>
                <a:spcPct val="90000"/>
              </a:lnSpc>
            </a:pPr>
            <a:r>
              <a:rPr lang="it-IT" sz="2400" smtClean="0"/>
              <a:t>Amoxicillina da 24 ore : sta sempre molto male</a:t>
            </a:r>
          </a:p>
          <a:p>
            <a:pPr eaLnBrk="1" hangingPunct="1">
              <a:lnSpc>
                <a:spcPct val="90000"/>
              </a:lnSpc>
            </a:pPr>
            <a:endParaRPr lang="it-IT" sz="2400" smtClean="0"/>
          </a:p>
          <a:p>
            <a:pPr eaLnBrk="1" hangingPunct="1">
              <a:lnSpc>
                <a:spcPct val="90000"/>
              </a:lnSpc>
            </a:pPr>
            <a:r>
              <a:rPr lang="it-IT" sz="2400" smtClean="0"/>
              <a:t>Pneumatocele = stafilococco a. = vancomicina e.v.</a:t>
            </a:r>
          </a:p>
          <a:p>
            <a:pPr eaLnBrk="1" hangingPunct="1">
              <a:lnSpc>
                <a:spcPct val="90000"/>
              </a:lnSpc>
            </a:pPr>
            <a:endParaRPr lang="it-IT" sz="2400" smtClean="0"/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sz="2400" b="1" smtClean="0"/>
              <a:t>Polmonite stafilococcica</a:t>
            </a:r>
            <a:endParaRPr lang="it-IT" sz="2400" smtClean="0"/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sz="2400" smtClean="0"/>
              <a:t>Rara</a:t>
            </a: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sz="2400" smtClean="0"/>
              <a:t>Grave /stato settico</a:t>
            </a: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sz="2400" smtClean="0"/>
              <a:t>Neonato /immunodepresso</a:t>
            </a: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sz="2400" smtClean="0"/>
              <a:t>Vancomicina</a:t>
            </a:r>
          </a:p>
        </p:txBody>
      </p:sp>
      <p:sp>
        <p:nvSpPr>
          <p:cNvPr id="36867" name="Rectangle 4"/>
          <p:cNvSpPr>
            <a:spLocks noChangeArrowheads="1"/>
          </p:cNvSpPr>
          <p:nvPr/>
        </p:nvSpPr>
        <p:spPr bwMode="auto">
          <a:xfrm>
            <a:off x="5148263" y="4149725"/>
            <a:ext cx="3600450" cy="2159000"/>
          </a:xfrm>
          <a:prstGeom prst="rect">
            <a:avLst/>
          </a:prstGeom>
          <a:solidFill>
            <a:schemeClr val="accent1">
              <a:alpha val="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Calibri" pitchFamily="34" charset="0"/>
            </a:endParaRPr>
          </a:p>
        </p:txBody>
      </p:sp>
      <p:pic>
        <p:nvPicPr>
          <p:cNvPr id="36868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-158750" y="4235450"/>
            <a:ext cx="256540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0338" y="4076700"/>
            <a:ext cx="2230437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Polmonite : pro-memoria</a:t>
            </a:r>
          </a:p>
        </p:txBody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it-IT" sz="2800" smtClean="0"/>
              <a:t>Polipnea ( &gt; 40 dopo i due anni, &gt; 50 prima dei due anni</a:t>
            </a:r>
          </a:p>
          <a:p>
            <a:pPr algn="just" eaLnBrk="1" hangingPunct="1">
              <a:lnSpc>
                <a:spcPct val="80000"/>
              </a:lnSpc>
            </a:pPr>
            <a:r>
              <a:rPr lang="it-IT" sz="2800" smtClean="0"/>
              <a:t>Vale più “come sta il bambino” che la tosse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2800" smtClean="0"/>
          </a:p>
          <a:p>
            <a:pPr algn="just" eaLnBrk="1" hangingPunct="1">
              <a:lnSpc>
                <a:spcPct val="80000"/>
              </a:lnSpc>
            </a:pPr>
            <a:r>
              <a:rPr lang="it-IT" sz="2800" smtClean="0"/>
              <a:t>Trattare sempre come se ci fosse uno Pneumococco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800" smtClean="0"/>
              <a:t>    ( la polmonite atipica NON è una urgenza )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800" b="1" smtClean="0"/>
              <a:t>                           Amoxi, Amoxi, Amoxi</a:t>
            </a:r>
            <a:endParaRPr lang="it-IT" sz="2800" smtClean="0"/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2800" smtClean="0"/>
          </a:p>
          <a:p>
            <a:pPr algn="just" eaLnBrk="1" hangingPunct="1">
              <a:lnSpc>
                <a:spcPct val="80000"/>
              </a:lnSpc>
            </a:pPr>
            <a:r>
              <a:rPr lang="it-IT" sz="2800" smtClean="0"/>
              <a:t>Se complicazione ( empiema, pneumatocele…):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800" smtClean="0"/>
              <a:t>    Terapia e.v./ </a:t>
            </a:r>
            <a:r>
              <a:rPr lang="it-IT" sz="2800" b="1" smtClean="0"/>
              <a:t>Vancomicina.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Marco 6 mesi. Perinatalità nella norma.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Da 3 giorni ostruzione nasale e febbricola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Da questa notte la mamma riferisce difficoltà respiratoria ( «respira più veloce e mi sembra di udire un fischio») difficoltà di alimentazione al seno («si stacca ripetutamente dopo pochi </a:t>
            </a:r>
            <a:r>
              <a:rPr lang="it-IT" dirty="0" err="1" smtClean="0"/>
              <a:t>min</a:t>
            </a:r>
            <a:r>
              <a:rPr lang="it-IT" dirty="0" smtClean="0"/>
              <a:t>»)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EO: condizioni generali discrete. Roseo in aria ambiente. Uso dei muscoli accessori con </a:t>
            </a:r>
            <a:r>
              <a:rPr lang="it-IT" dirty="0" err="1" smtClean="0"/>
              <a:t>alitamento</a:t>
            </a:r>
            <a:r>
              <a:rPr lang="it-IT" dirty="0" smtClean="0"/>
              <a:t> delle pinne nasali, rientramenti intercostali  e al giugulo. All’auscultazione rantoli sub crepitanti diffusi. FR 60 atti </a:t>
            </a:r>
            <a:r>
              <a:rPr lang="it-IT" dirty="0" err="1" smtClean="0"/>
              <a:t>min</a:t>
            </a:r>
            <a:r>
              <a:rPr lang="it-IT" dirty="0" smtClean="0"/>
              <a:t>, Sat02 94%</a:t>
            </a:r>
            <a:endParaRPr lang="it-IT" dirty="0"/>
          </a:p>
        </p:txBody>
      </p:sp>
      <p:sp>
        <p:nvSpPr>
          <p:cNvPr id="38914" name="Rectangle 2"/>
          <p:cNvSpPr txBox="1">
            <a:spLocks noRot="1" noChangeArrowheads="1"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4400">
                <a:solidFill>
                  <a:schemeClr val="hlink"/>
                </a:solidFill>
                <a:latin typeface="Calibri" pitchFamily="34" charset="0"/>
              </a:rPr>
              <a:t>8°caso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olo 4"/>
          <p:cNvSpPr>
            <a:spLocks noGrp="1"/>
          </p:cNvSpPr>
          <p:nvPr>
            <p:ph type="title"/>
          </p:nvPr>
        </p:nvSpPr>
        <p:spPr>
          <a:xfrm>
            <a:off x="395288" y="692150"/>
            <a:ext cx="8229600" cy="1143000"/>
          </a:xfrm>
        </p:spPr>
        <p:txBody>
          <a:bodyPr/>
          <a:lstStyle/>
          <a:p>
            <a:pPr eaLnBrk="1" hangingPunct="1"/>
            <a:r>
              <a:rPr lang="it-IT" sz="2800" b="1" smtClean="0"/>
              <a:t> BRONCHIOLITE</a:t>
            </a:r>
            <a:br>
              <a:rPr lang="it-IT" sz="2800" b="1" smtClean="0"/>
            </a:br>
            <a:r>
              <a:rPr lang="it-IT" sz="2800" b="1" smtClean="0"/>
              <a:t/>
            </a:r>
            <a:br>
              <a:rPr lang="it-IT" sz="2800" b="1" smtClean="0"/>
            </a:br>
            <a:r>
              <a:rPr lang="it-IT" sz="2400" smtClean="0"/>
              <a:t>Eziologia virale: VRS (50-75%)</a:t>
            </a:r>
            <a:br>
              <a:rPr lang="it-IT" sz="2400" smtClean="0"/>
            </a:br>
            <a:r>
              <a:rPr lang="it-IT" sz="2400" smtClean="0"/>
              <a:t>Ostruzione dei bronchi terminali e dei bronchioli  (da edema, muco, detriti cellulari)</a:t>
            </a:r>
            <a:br>
              <a:rPr lang="it-IT" sz="2400" smtClean="0"/>
            </a:br>
            <a:r>
              <a:rPr lang="it-IT" sz="2400" smtClean="0"/>
              <a:t>in bambini di età inferiore a 6-12 mesi</a:t>
            </a:r>
          </a:p>
        </p:txBody>
      </p:sp>
      <p:pic>
        <p:nvPicPr>
          <p:cNvPr id="39938" name="Picture 2" descr="nurcet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4163" y="3573463"/>
            <a:ext cx="3503612" cy="253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tangolo 6"/>
          <p:cNvSpPr/>
          <p:nvPr/>
        </p:nvSpPr>
        <p:spPr>
          <a:xfrm>
            <a:off x="395288" y="2708275"/>
            <a:ext cx="4572000" cy="33845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Il respiro sibilante (</a:t>
            </a:r>
            <a:r>
              <a:rPr lang="it-IT" sz="2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wheezing</a:t>
            </a: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 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it-IT" sz="2000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Polipnea 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it-IT" sz="2000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Dispnea 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it-IT" sz="2000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Desaturazione</a:t>
            </a: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it-IT" sz="2000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Difficoltà di alimentazione 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olo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8229600" cy="1143000"/>
          </a:xfrm>
        </p:spPr>
        <p:txBody>
          <a:bodyPr/>
          <a:lstStyle/>
          <a:p>
            <a:pPr eaLnBrk="1" hangingPunct="1"/>
            <a:r>
              <a:rPr lang="it-IT" smtClean="0"/>
              <a:t>Prognosi</a:t>
            </a:r>
          </a:p>
        </p:txBody>
      </p:sp>
      <p:sp>
        <p:nvSpPr>
          <p:cNvPr id="40962" name="Segnaposto contenuto 2"/>
          <p:cNvSpPr>
            <a:spLocks noGrp="1"/>
          </p:cNvSpPr>
          <p:nvPr>
            <p:ph idx="1"/>
          </p:nvPr>
        </p:nvSpPr>
        <p:spPr>
          <a:xfrm>
            <a:off x="468313" y="1341438"/>
            <a:ext cx="8229600" cy="4525962"/>
          </a:xfrm>
        </p:spPr>
        <p:txBody>
          <a:bodyPr/>
          <a:lstStyle/>
          <a:p>
            <a:pPr eaLnBrk="1" hangingPunct="1"/>
            <a:r>
              <a:rPr lang="it-IT" smtClean="0"/>
              <a:t>Malattia lenta (2-3 settimane) ma autolimitante </a:t>
            </a:r>
          </a:p>
          <a:p>
            <a:pPr eaLnBrk="1" hangingPunct="1"/>
            <a:r>
              <a:rPr lang="it-IT" smtClean="0"/>
              <a:t>Grave in categorie a rischio (prematuri, cardiopatici)</a:t>
            </a:r>
          </a:p>
          <a:p>
            <a:pPr eaLnBrk="1" hangingPunct="1"/>
            <a:r>
              <a:rPr lang="it-IT" smtClean="0"/>
              <a:t>Si cura con poco (ossigeno umidificato, idratazione ev, aerosol con  broncodilatatori o soluzione ipertonica o con adrenalina). </a:t>
            </a:r>
          </a:p>
          <a:p>
            <a:pPr eaLnBrk="1" hangingPunct="1"/>
            <a:r>
              <a:rPr lang="it-IT" smtClean="0"/>
              <a:t>Profilassi passiva: </a:t>
            </a:r>
            <a:r>
              <a:rPr lang="it-IT" sz="2800" smtClean="0"/>
              <a:t>somministrare mensilmente da ottobre a marzo nei prematuri e nei pz con malattie polmonari anticorpi monoclonali anti VRS </a:t>
            </a:r>
          </a:p>
          <a:p>
            <a:pPr lvl="2" eaLnBrk="1" hangingPunct="1"/>
            <a:endParaRPr lang="it-IT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it-IT" smtClean="0"/>
              <a:t>Sofia, 2 anni. </a:t>
            </a:r>
          </a:p>
          <a:p>
            <a:pPr marL="0" indent="0" eaLnBrk="1" hangingPunct="1">
              <a:buFont typeface="Arial" charset="0"/>
              <a:buNone/>
            </a:pPr>
            <a:r>
              <a:rPr lang="it-IT" smtClean="0"/>
              <a:t>Da 2 giorni modesta ostruzione nasale con rinorrea sierosa. </a:t>
            </a:r>
          </a:p>
          <a:p>
            <a:pPr marL="0" indent="0" eaLnBrk="1" hangingPunct="1">
              <a:buFont typeface="Arial" charset="0"/>
              <a:buNone/>
            </a:pPr>
            <a:r>
              <a:rPr lang="it-IT" smtClean="0"/>
              <a:t>Questa notte risveglio improvviso difficoltà respiratoria e  tosse abbaiante </a:t>
            </a:r>
          </a:p>
          <a:p>
            <a:pPr marL="0" indent="0" eaLnBrk="1" hangingPunct="1">
              <a:buFont typeface="Arial" charset="0"/>
              <a:buNone/>
            </a:pPr>
            <a:r>
              <a:rPr lang="it-IT" smtClean="0"/>
              <a:t>EO: apiretica, dispnea inspiratoria con stridore FR 35 atti min, Sat02 98%. </a:t>
            </a:r>
          </a:p>
        </p:txBody>
      </p:sp>
      <p:sp>
        <p:nvSpPr>
          <p:cNvPr id="41986" name="Rectangle 2"/>
          <p:cNvSpPr txBox="1">
            <a:spLocks noRot="1" noChangeArrowheads="1"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4400">
                <a:solidFill>
                  <a:schemeClr val="hlink"/>
                </a:solidFill>
                <a:latin typeface="Calibri" pitchFamily="34" charset="0"/>
              </a:rPr>
              <a:t>9°caso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Laringite ipoglottica (=Croup):</a:t>
            </a:r>
          </a:p>
        </p:txBody>
      </p:sp>
      <p:sp>
        <p:nvSpPr>
          <p:cNvPr id="4301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2800" smtClean="0"/>
              <a:t>Flogosi sottoglottica </a:t>
            </a:r>
          </a:p>
          <a:p>
            <a:pPr eaLnBrk="1" hangingPunct="1">
              <a:lnSpc>
                <a:spcPct val="80000"/>
              </a:lnSpc>
            </a:pPr>
            <a:r>
              <a:rPr lang="it-IT" sz="2800" smtClean="0"/>
              <a:t>Dispnea inspiratoria, tosse abbaiante, disfonia</a:t>
            </a:r>
          </a:p>
          <a:p>
            <a:pPr eaLnBrk="1" hangingPunct="1">
              <a:lnSpc>
                <a:spcPct val="80000"/>
              </a:lnSpc>
            </a:pPr>
            <a:r>
              <a:rPr lang="it-IT" sz="2800" smtClean="0"/>
              <a:t>Eziologia virale (virus parainfluenzali 1-3, influenzali, adenovirus, coronovirus..). </a:t>
            </a:r>
          </a:p>
          <a:p>
            <a:pPr eaLnBrk="1" hangingPunct="1">
              <a:lnSpc>
                <a:spcPct val="80000"/>
              </a:lnSpc>
            </a:pPr>
            <a:r>
              <a:rPr lang="it-IT" sz="2800" smtClean="0"/>
              <a:t>Bambini di età fra 6 mesi e 3 anni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it-IT" sz="2800" smtClean="0"/>
          </a:p>
          <a:p>
            <a:pPr eaLnBrk="1" hangingPunct="1">
              <a:lnSpc>
                <a:spcPct val="80000"/>
              </a:lnSpc>
            </a:pPr>
            <a:r>
              <a:rPr lang="it-IT" sz="2800" smtClean="0"/>
              <a:t>Più frequente nei mesi invernali. Accessi notturni</a:t>
            </a:r>
          </a:p>
          <a:p>
            <a:pPr eaLnBrk="1" hangingPunct="1">
              <a:lnSpc>
                <a:spcPct val="80000"/>
              </a:lnSpc>
            </a:pPr>
            <a:r>
              <a:rPr lang="it-IT" sz="2800" smtClean="0"/>
              <a:t>Di gravità variabile</a:t>
            </a:r>
          </a:p>
          <a:p>
            <a:pPr eaLnBrk="1" hangingPunct="1">
              <a:lnSpc>
                <a:spcPct val="80000"/>
              </a:lnSpc>
            </a:pPr>
            <a:r>
              <a:rPr lang="it-IT" sz="2800" smtClean="0"/>
              <a:t>In genere risoluzione in 3-7 giorni, raramente evoluzione verso l’Insufficienza respiratoria. </a:t>
            </a:r>
          </a:p>
          <a:p>
            <a:pPr eaLnBrk="1" hangingPunct="1">
              <a:lnSpc>
                <a:spcPct val="80000"/>
              </a:lnSpc>
            </a:pPr>
            <a:endParaRPr lang="it-IT" sz="2800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98" name="Group 2"/>
          <p:cNvGrpSpPr>
            <a:grpSpLocks/>
          </p:cNvGrpSpPr>
          <p:nvPr/>
        </p:nvGrpSpPr>
        <p:grpSpPr bwMode="auto">
          <a:xfrm>
            <a:off x="1547813" y="404813"/>
            <a:ext cx="6048375" cy="5684837"/>
            <a:chOff x="884" y="0"/>
            <a:chExt cx="4286" cy="4694"/>
          </a:xfrm>
        </p:grpSpPr>
        <p:pic>
          <p:nvPicPr>
            <p:cNvPr id="44034" name="Picture 3" descr="cow155arr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937" y="0"/>
              <a:ext cx="4182" cy="3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035" name="Text Box 4"/>
            <p:cNvSpPr txBox="1">
              <a:spLocks noChangeArrowheads="1"/>
            </p:cNvSpPr>
            <p:nvPr/>
          </p:nvSpPr>
          <p:spPr bwMode="auto">
            <a:xfrm>
              <a:off x="884" y="3612"/>
              <a:ext cx="4286" cy="1082"/>
            </a:xfrm>
            <a:prstGeom prst="rect">
              <a:avLst/>
            </a:prstGeom>
            <a:solidFill>
              <a:srgbClr val="FFCC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2000" i="1">
                  <a:latin typeface="Comic Sans MS" pitchFamily="66" charset="0"/>
                </a:rPr>
                <a:t>-</a:t>
              </a:r>
              <a:r>
                <a:rPr lang="it-IT" sz="2000" i="1">
                  <a:solidFill>
                    <a:srgbClr val="FF0000"/>
                  </a:solidFill>
                  <a:latin typeface="Comic Sans MS" pitchFamily="66" charset="0"/>
                </a:rPr>
                <a:t>ipofaringe dilatata</a:t>
              </a:r>
              <a:r>
                <a:rPr lang="it-IT" sz="2000" i="1">
                  <a:latin typeface="Comic Sans MS" pitchFamily="66" charset="0"/>
                </a:rPr>
                <a:t> </a:t>
              </a:r>
            </a:p>
            <a:p>
              <a:pPr>
                <a:spcBef>
                  <a:spcPct val="50000"/>
                </a:spcBef>
              </a:pPr>
              <a:r>
                <a:rPr lang="it-IT" sz="2000" i="1">
                  <a:latin typeface="Comic Sans MS" pitchFamily="66" charset="0"/>
                </a:rPr>
                <a:t>-</a:t>
              </a:r>
              <a:r>
                <a:rPr lang="it-IT" sz="2000" i="1">
                  <a:solidFill>
                    <a:schemeClr val="bg1"/>
                  </a:solidFill>
                  <a:latin typeface="Comic Sans MS" pitchFamily="66" charset="0"/>
                </a:rPr>
                <a:t>dilatazione del ventricolo laringeo</a:t>
              </a:r>
              <a:r>
                <a:rPr lang="it-IT" sz="2000" i="1">
                  <a:latin typeface="Comic Sans MS" pitchFamily="66" charset="0"/>
                </a:rPr>
                <a:t>                                 </a:t>
              </a:r>
            </a:p>
            <a:p>
              <a:pPr>
                <a:spcBef>
                  <a:spcPct val="50000"/>
                </a:spcBef>
              </a:pPr>
              <a:r>
                <a:rPr lang="it-IT" sz="2000" i="1">
                  <a:latin typeface="Comic Sans MS" pitchFamily="66" charset="0"/>
                </a:rPr>
                <a:t> -</a:t>
              </a:r>
              <a:r>
                <a:rPr lang="it-IT" sz="2000" i="1">
                  <a:solidFill>
                    <a:schemeClr val="folHlink"/>
                  </a:solidFill>
                  <a:latin typeface="Comic Sans MS" pitchFamily="66" charset="0"/>
                </a:rPr>
                <a:t>restringimento della regione subglottica </a:t>
              </a:r>
              <a:endParaRPr lang="it-IT" sz="2000">
                <a:solidFill>
                  <a:schemeClr val="folHlink"/>
                </a:solidFill>
                <a:latin typeface="Comic Sans MS" pitchFamily="66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smtClean="0"/>
              <a:t>Cosa sospetto?</a:t>
            </a:r>
          </a:p>
        </p:txBody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>
          <a:xfrm>
            <a:off x="468313" y="1844675"/>
            <a:ext cx="8229600" cy="4525963"/>
          </a:xfrm>
        </p:spPr>
        <p:txBody>
          <a:bodyPr/>
          <a:lstStyle/>
          <a:p>
            <a:pPr eaLnBrk="1" hangingPunct="1"/>
            <a:r>
              <a:rPr lang="it-IT" smtClean="0">
                <a:solidFill>
                  <a:schemeClr val="accent1"/>
                </a:solidFill>
              </a:rPr>
              <a:t>Otite media acuta</a:t>
            </a:r>
            <a:r>
              <a:rPr lang="it-IT" smtClean="0"/>
              <a:t> </a:t>
            </a:r>
            <a:r>
              <a:rPr lang="it-IT" smtClean="0">
                <a:sym typeface="Wingdings" pitchFamily="2" charset="2"/>
              </a:rPr>
              <a:t> </a:t>
            </a:r>
            <a:r>
              <a:rPr lang="it-IT" smtClean="0"/>
              <a:t>infiammazione acuta dell’orecchio medio con versamento essudativo nella cavità timpanica</a:t>
            </a:r>
          </a:p>
          <a:p>
            <a:pPr eaLnBrk="1" hangingPunct="1">
              <a:buFont typeface="Arial" charset="0"/>
              <a:buNone/>
            </a:pPr>
            <a:r>
              <a:rPr lang="it-IT" smtClean="0"/>
              <a:t>Quadro clinico: febbre ed otalgia</a:t>
            </a:r>
          </a:p>
          <a:p>
            <a:pPr eaLnBrk="1" hangingPunct="1">
              <a:buFont typeface="Arial" charset="0"/>
              <a:buNone/>
            </a:pPr>
            <a:endParaRPr lang="it-IT" smtClean="0"/>
          </a:p>
          <a:p>
            <a:pPr eaLnBrk="1" hangingPunct="1">
              <a:buFont typeface="Arial" charset="0"/>
              <a:buNone/>
            </a:pPr>
            <a:r>
              <a:rPr lang="it-IT" smtClean="0"/>
              <a:t>Otoscopia … </a:t>
            </a:r>
          </a:p>
          <a:p>
            <a:pPr eaLnBrk="1" hangingPunct="1">
              <a:buFont typeface="Arial" charset="0"/>
              <a:buNone/>
            </a:pPr>
            <a:r>
              <a:rPr lang="it-IT" smtClean="0"/>
              <a:t>Pneumotoscopia</a:t>
            </a:r>
          </a:p>
        </p:txBody>
      </p:sp>
      <p:pic>
        <p:nvPicPr>
          <p:cNvPr id="17411" name="Picture 5" descr="OM01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5375" y="3933825"/>
            <a:ext cx="2376488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 descr="OM12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7050" y="3141663"/>
            <a:ext cx="1639888" cy="163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5" descr="OM13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77050" y="4941888"/>
            <a:ext cx="1590675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ChangeArrowheads="1"/>
          </p:cNvSpPr>
          <p:nvPr/>
        </p:nvSpPr>
        <p:spPr bwMode="auto">
          <a:xfrm>
            <a:off x="539750" y="3897313"/>
            <a:ext cx="8135938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 sz="2200">
              <a:solidFill>
                <a:srgbClr val="660066"/>
              </a:solidFill>
              <a:latin typeface="Comic Sans MS" pitchFamily="66" charset="0"/>
            </a:endParaRPr>
          </a:p>
        </p:txBody>
      </p:sp>
      <p:sp>
        <p:nvSpPr>
          <p:cNvPr id="45058" name="Rectangle 3"/>
          <p:cNvSpPr>
            <a:spLocks noChangeArrowheads="1"/>
          </p:cNvSpPr>
          <p:nvPr/>
        </p:nvSpPr>
        <p:spPr bwMode="auto">
          <a:xfrm>
            <a:off x="755650" y="4113213"/>
            <a:ext cx="8135938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 sz="2200">
              <a:solidFill>
                <a:srgbClr val="660066"/>
              </a:solidFill>
              <a:latin typeface="Comic Sans MS" pitchFamily="66" charset="0"/>
            </a:endParaRPr>
          </a:p>
        </p:txBody>
      </p:sp>
      <p:sp>
        <p:nvSpPr>
          <p:cNvPr id="45059" name="Rectangle 4"/>
          <p:cNvSpPr>
            <a:spLocks noChangeArrowheads="1"/>
          </p:cNvSpPr>
          <p:nvPr/>
        </p:nvSpPr>
        <p:spPr bwMode="auto">
          <a:xfrm>
            <a:off x="971550" y="4329113"/>
            <a:ext cx="8135938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 sz="2200">
              <a:solidFill>
                <a:srgbClr val="660066"/>
              </a:solidFill>
              <a:latin typeface="Comic Sans MS" pitchFamily="66" charset="0"/>
            </a:endParaRPr>
          </a:p>
        </p:txBody>
      </p:sp>
      <p:sp>
        <p:nvSpPr>
          <p:cNvPr id="56325" name="Rectangle 5" descr="Bouquet"/>
          <p:cNvSpPr>
            <a:spLocks noChangeArrowheads="1"/>
          </p:cNvSpPr>
          <p:nvPr/>
        </p:nvSpPr>
        <p:spPr bwMode="auto">
          <a:xfrm>
            <a:off x="1709738" y="1125538"/>
            <a:ext cx="3149600" cy="5610225"/>
          </a:xfrm>
          <a:prstGeom prst="rect">
            <a:avLst/>
          </a:prstGeom>
          <a:blipFill dpi="0" rotWithShape="0">
            <a:blip r:embed="rId2">
              <a:alphaModFix amt="37000"/>
            </a:blip>
            <a:srcRect/>
            <a:tile tx="0" ty="0" sx="100000" sy="100000" flip="none" algn="tl"/>
          </a:blipFill>
          <a:ln w="25400">
            <a:solidFill>
              <a:srgbClr val="CCCC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Coscienza</a:t>
            </a:r>
            <a:r>
              <a:rPr lang="it-IT">
                <a:solidFill>
                  <a:srgbClr val="660066"/>
                </a:solidFill>
                <a:latin typeface="Comic Sans MS" pitchFamily="66" charset="0"/>
              </a:rPr>
              <a:t> </a:t>
            </a:r>
          </a:p>
          <a:p>
            <a:pPr>
              <a:defRPr/>
            </a:pPr>
            <a:r>
              <a:rPr lang="it-IT">
                <a:solidFill>
                  <a:srgbClr val="660066"/>
                </a:solidFill>
                <a:latin typeface="Comic Sans MS" pitchFamily="66" charset="0"/>
              </a:rPr>
              <a:t>Normale                 0</a:t>
            </a:r>
          </a:p>
          <a:p>
            <a:pPr>
              <a:defRPr/>
            </a:pPr>
            <a:r>
              <a:rPr lang="it-IT">
                <a:solidFill>
                  <a:srgbClr val="660066"/>
                </a:solidFill>
                <a:latin typeface="Comic Sans MS" pitchFamily="66" charset="0"/>
              </a:rPr>
              <a:t>Disorientata          5</a:t>
            </a:r>
          </a:p>
          <a:p>
            <a:pPr>
              <a:defRPr/>
            </a:pPr>
            <a:r>
              <a:rPr lang="it-IT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Cianosi</a:t>
            </a:r>
            <a:r>
              <a:rPr lang="it-IT">
                <a:solidFill>
                  <a:srgbClr val="660066"/>
                </a:solidFill>
                <a:latin typeface="Comic Sans MS" pitchFamily="66" charset="0"/>
              </a:rPr>
              <a:t> </a:t>
            </a:r>
          </a:p>
          <a:p>
            <a:pPr>
              <a:defRPr/>
            </a:pPr>
            <a:r>
              <a:rPr lang="it-IT">
                <a:solidFill>
                  <a:srgbClr val="660066"/>
                </a:solidFill>
                <a:latin typeface="Comic Sans MS" pitchFamily="66" charset="0"/>
              </a:rPr>
              <a:t>No                         0</a:t>
            </a:r>
          </a:p>
          <a:p>
            <a:pPr>
              <a:defRPr/>
            </a:pPr>
            <a:r>
              <a:rPr lang="it-IT">
                <a:solidFill>
                  <a:srgbClr val="660066"/>
                </a:solidFill>
                <a:latin typeface="Comic Sans MS" pitchFamily="66" charset="0"/>
              </a:rPr>
              <a:t>Sì (in agitazione)    4</a:t>
            </a:r>
          </a:p>
          <a:p>
            <a:pPr>
              <a:defRPr/>
            </a:pPr>
            <a:r>
              <a:rPr lang="it-IT">
                <a:solidFill>
                  <a:srgbClr val="660066"/>
                </a:solidFill>
                <a:latin typeface="Comic Sans MS" pitchFamily="66" charset="0"/>
              </a:rPr>
              <a:t>Sì (a riposo)           5</a:t>
            </a:r>
          </a:p>
          <a:p>
            <a:pPr>
              <a:defRPr/>
            </a:pPr>
            <a:r>
              <a:rPr lang="it-IT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Stridore </a:t>
            </a:r>
          </a:p>
          <a:p>
            <a:pPr>
              <a:defRPr/>
            </a:pPr>
            <a:r>
              <a:rPr lang="it-IT">
                <a:solidFill>
                  <a:srgbClr val="660066"/>
                </a:solidFill>
                <a:latin typeface="Comic Sans MS" pitchFamily="66" charset="0"/>
              </a:rPr>
              <a:t>No                         0</a:t>
            </a:r>
          </a:p>
          <a:p>
            <a:pPr>
              <a:defRPr/>
            </a:pPr>
            <a:r>
              <a:rPr lang="it-IT">
                <a:solidFill>
                  <a:srgbClr val="660066"/>
                </a:solidFill>
                <a:latin typeface="Comic Sans MS" pitchFamily="66" charset="0"/>
              </a:rPr>
              <a:t>Sì, se agitato         1</a:t>
            </a:r>
          </a:p>
          <a:p>
            <a:pPr>
              <a:defRPr/>
            </a:pPr>
            <a:r>
              <a:rPr lang="it-IT">
                <a:solidFill>
                  <a:srgbClr val="660066"/>
                </a:solidFill>
                <a:latin typeface="Comic Sans MS" pitchFamily="66" charset="0"/>
              </a:rPr>
              <a:t>A riposo                 2</a:t>
            </a:r>
          </a:p>
          <a:p>
            <a:pPr>
              <a:defRPr/>
            </a:pPr>
            <a:r>
              <a:rPr lang="it-IT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Ingresso di aria</a:t>
            </a:r>
            <a:r>
              <a:rPr lang="it-IT" b="1">
                <a:solidFill>
                  <a:srgbClr val="660066"/>
                </a:solidFill>
                <a:latin typeface="Comic Sans MS" pitchFamily="66" charset="0"/>
              </a:rPr>
              <a:t> </a:t>
            </a:r>
          </a:p>
          <a:p>
            <a:pPr>
              <a:defRPr/>
            </a:pPr>
            <a:r>
              <a:rPr lang="it-IT">
                <a:solidFill>
                  <a:srgbClr val="660066"/>
                </a:solidFill>
                <a:latin typeface="Comic Sans MS" pitchFamily="66" charset="0"/>
              </a:rPr>
              <a:t>Normale                 0</a:t>
            </a:r>
          </a:p>
          <a:p>
            <a:pPr>
              <a:defRPr/>
            </a:pPr>
            <a:r>
              <a:rPr lang="it-IT">
                <a:solidFill>
                  <a:srgbClr val="660066"/>
                </a:solidFill>
                <a:latin typeface="Comic Sans MS" pitchFamily="66" charset="0"/>
              </a:rPr>
              <a:t>Diminuito                1</a:t>
            </a:r>
          </a:p>
          <a:p>
            <a:pPr>
              <a:defRPr/>
            </a:pPr>
            <a:r>
              <a:rPr lang="it-IT">
                <a:solidFill>
                  <a:srgbClr val="660066"/>
                </a:solidFill>
                <a:latin typeface="Comic Sans MS" pitchFamily="66" charset="0"/>
              </a:rPr>
              <a:t>Molto diminuito      2</a:t>
            </a:r>
          </a:p>
          <a:p>
            <a:pPr>
              <a:defRPr/>
            </a:pPr>
            <a:r>
              <a:rPr lang="it-IT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Retrazioni </a:t>
            </a:r>
          </a:p>
          <a:p>
            <a:pPr>
              <a:defRPr/>
            </a:pPr>
            <a:r>
              <a:rPr lang="it-IT">
                <a:solidFill>
                  <a:srgbClr val="660066"/>
                </a:solidFill>
                <a:latin typeface="Comic Sans MS" pitchFamily="66" charset="0"/>
              </a:rPr>
              <a:t>No                          0</a:t>
            </a:r>
          </a:p>
          <a:p>
            <a:pPr>
              <a:defRPr/>
            </a:pPr>
            <a:r>
              <a:rPr lang="it-IT">
                <a:solidFill>
                  <a:srgbClr val="660066"/>
                </a:solidFill>
                <a:latin typeface="Comic Sans MS" pitchFamily="66" charset="0"/>
              </a:rPr>
              <a:t>Modeste                 1</a:t>
            </a:r>
          </a:p>
          <a:p>
            <a:pPr>
              <a:defRPr/>
            </a:pPr>
            <a:r>
              <a:rPr lang="it-IT">
                <a:solidFill>
                  <a:srgbClr val="660066"/>
                </a:solidFill>
                <a:latin typeface="Comic Sans MS" pitchFamily="66" charset="0"/>
              </a:rPr>
              <a:t>Moderate               2</a:t>
            </a:r>
          </a:p>
          <a:p>
            <a:pPr>
              <a:defRPr/>
            </a:pPr>
            <a:r>
              <a:rPr lang="it-IT">
                <a:solidFill>
                  <a:srgbClr val="660066"/>
                </a:solidFill>
                <a:latin typeface="Comic Sans MS" pitchFamily="66" charset="0"/>
              </a:rPr>
              <a:t>Severe                   3</a:t>
            </a:r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5219700" y="2997200"/>
            <a:ext cx="3673475" cy="1943100"/>
          </a:xfrm>
          <a:prstGeom prst="rect">
            <a:avLst/>
          </a:prstGeom>
          <a:solidFill>
            <a:srgbClr val="CCFFCC"/>
          </a:solidFill>
          <a:ln w="25400">
            <a:solidFill>
              <a:srgbClr val="00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it-IT" sz="2400">
                <a:solidFill>
                  <a:srgbClr val="660066"/>
                </a:solidFill>
                <a:latin typeface="Comic Sans MS" pitchFamily="66" charset="0"/>
              </a:rPr>
              <a:t>Score massimo: 17</a:t>
            </a:r>
          </a:p>
          <a:p>
            <a:pPr marL="342900" indent="-342900"/>
            <a:endParaRPr lang="it-IT" sz="2400">
              <a:solidFill>
                <a:srgbClr val="660066"/>
              </a:solidFill>
              <a:latin typeface="Comic Sans MS" pitchFamily="66" charset="0"/>
            </a:endParaRPr>
          </a:p>
          <a:p>
            <a:pPr marL="342900" indent="-342900">
              <a:buFontTx/>
              <a:buAutoNum type="alphaLcParenR"/>
            </a:pPr>
            <a:r>
              <a:rPr lang="it-IT" sz="2400">
                <a:solidFill>
                  <a:srgbClr val="660066"/>
                </a:solidFill>
                <a:latin typeface="Comic Sans MS" pitchFamily="66" charset="0"/>
              </a:rPr>
              <a:t>Croup lieve: 1-2; </a:t>
            </a:r>
          </a:p>
          <a:p>
            <a:pPr marL="342900" indent="-342900">
              <a:buFontTx/>
              <a:buAutoNum type="alphaLcParenR"/>
            </a:pPr>
            <a:r>
              <a:rPr lang="it-IT" sz="2400">
                <a:solidFill>
                  <a:srgbClr val="660066"/>
                </a:solidFill>
                <a:latin typeface="Comic Sans MS" pitchFamily="66" charset="0"/>
              </a:rPr>
              <a:t>Croup moderato: 3-8;</a:t>
            </a:r>
          </a:p>
          <a:p>
            <a:pPr marL="342900" indent="-342900"/>
            <a:r>
              <a:rPr lang="it-IT" sz="2400">
                <a:solidFill>
                  <a:srgbClr val="660066"/>
                </a:solidFill>
                <a:latin typeface="Comic Sans MS" pitchFamily="66" charset="0"/>
              </a:rPr>
              <a:t>c) Croup severo: &gt;8.</a:t>
            </a:r>
          </a:p>
        </p:txBody>
      </p:sp>
      <p:sp>
        <p:nvSpPr>
          <p:cNvPr id="56327" name="Rectangle 7"/>
          <p:cNvSpPr>
            <a:spLocks noChangeArrowheads="1"/>
          </p:cNvSpPr>
          <p:nvPr/>
        </p:nvSpPr>
        <p:spPr bwMode="auto">
          <a:xfrm>
            <a:off x="5470525" y="1160463"/>
            <a:ext cx="320516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it-IT" sz="280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Stadiazione di Westley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6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5" grpId="0" animBg="1"/>
      <p:bldP spid="56326" grpId="0" animBg="1"/>
      <p:bldP spid="5632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/>
          </p:cNvSpPr>
          <p:nvPr>
            <p:ph type="body" idx="1"/>
          </p:nvPr>
        </p:nvSpPr>
        <p:spPr>
          <a:xfrm>
            <a:off x="0" y="620713"/>
            <a:ext cx="8785225" cy="467995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it-IT" sz="2800" smtClean="0">
                <a:solidFill>
                  <a:srgbClr val="660033"/>
                </a:solidFill>
                <a:latin typeface="Comic Sans MS" pitchFamily="66" charset="0"/>
              </a:rPr>
              <a:t>        Diagnosi differenziale</a:t>
            </a:r>
          </a:p>
          <a:p>
            <a:pPr eaLnBrk="1" hangingPunct="1">
              <a:buFont typeface="Arial" charset="0"/>
              <a:buNone/>
            </a:pPr>
            <a:endParaRPr lang="it-IT" sz="2800" smtClean="0">
              <a:solidFill>
                <a:srgbClr val="660033"/>
              </a:solidFill>
              <a:latin typeface="Comic Sans MS" pitchFamily="66" charset="0"/>
            </a:endParaRPr>
          </a:p>
          <a:p>
            <a:pPr lvl="2" eaLnBrk="1" hangingPunct="1"/>
            <a:r>
              <a:rPr lang="it-IT" smtClean="0">
                <a:solidFill>
                  <a:srgbClr val="660033"/>
                </a:solidFill>
                <a:latin typeface="Comic Sans MS" pitchFamily="66" charset="0"/>
              </a:rPr>
              <a:t>Epiglottite</a:t>
            </a:r>
          </a:p>
          <a:p>
            <a:pPr lvl="2" eaLnBrk="1" hangingPunct="1"/>
            <a:r>
              <a:rPr lang="it-IT" smtClean="0">
                <a:solidFill>
                  <a:srgbClr val="660033"/>
                </a:solidFill>
                <a:latin typeface="Comic Sans MS" pitchFamily="66" charset="0"/>
              </a:rPr>
              <a:t>Tracheite batterica</a:t>
            </a:r>
          </a:p>
          <a:p>
            <a:pPr lvl="2" eaLnBrk="1" hangingPunct="1"/>
            <a:r>
              <a:rPr lang="it-IT" smtClean="0">
                <a:solidFill>
                  <a:srgbClr val="660033"/>
                </a:solidFill>
                <a:latin typeface="Comic Sans MS" pitchFamily="66" charset="0"/>
              </a:rPr>
              <a:t>Aspirazione di corpo estraneo (tracheale; esofageo)</a:t>
            </a:r>
          </a:p>
          <a:p>
            <a:pPr lvl="2" eaLnBrk="1" hangingPunct="1"/>
            <a:r>
              <a:rPr lang="it-IT" smtClean="0">
                <a:solidFill>
                  <a:srgbClr val="660033"/>
                </a:solidFill>
                <a:latin typeface="Comic Sans MS" pitchFamily="66" charset="0"/>
              </a:rPr>
              <a:t>Ascesso retrofaringeo</a:t>
            </a:r>
          </a:p>
          <a:p>
            <a:pPr lvl="2" eaLnBrk="1" hangingPunct="1"/>
            <a:r>
              <a:rPr lang="it-IT" smtClean="0">
                <a:solidFill>
                  <a:srgbClr val="660033"/>
                </a:solidFill>
                <a:latin typeface="Comic Sans MS" pitchFamily="66" charset="0"/>
              </a:rPr>
              <a:t>Ascesso peritonsillare</a:t>
            </a:r>
          </a:p>
          <a:p>
            <a:pPr lvl="2" eaLnBrk="1" hangingPunct="1"/>
            <a:r>
              <a:rPr lang="it-IT" smtClean="0">
                <a:solidFill>
                  <a:srgbClr val="660033"/>
                </a:solidFill>
                <a:latin typeface="Comic Sans MS" pitchFamily="66" charset="0"/>
              </a:rPr>
              <a:t>Edema angioneurotico</a:t>
            </a:r>
          </a:p>
          <a:p>
            <a:pPr lvl="2" eaLnBrk="1" hangingPunct="1"/>
            <a:r>
              <a:rPr lang="it-IT" smtClean="0">
                <a:solidFill>
                  <a:srgbClr val="660033"/>
                </a:solidFill>
                <a:latin typeface="Comic Sans MS" pitchFamily="66" charset="0"/>
              </a:rPr>
              <a:t>Reazione allergica</a:t>
            </a:r>
          </a:p>
          <a:p>
            <a:pPr lvl="2" eaLnBrk="1" hangingPunct="1"/>
            <a:r>
              <a:rPr lang="it-IT" smtClean="0">
                <a:solidFill>
                  <a:srgbClr val="660033"/>
                </a:solidFill>
                <a:latin typeface="Comic Sans MS" pitchFamily="66" charset="0"/>
              </a:rPr>
              <a:t>Difterite laringea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Terapia </a:t>
            </a:r>
          </a:p>
        </p:txBody>
      </p:sp>
      <p:sp>
        <p:nvSpPr>
          <p:cNvPr id="4710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Tranquilizzare</a:t>
            </a:r>
          </a:p>
          <a:p>
            <a:pPr eaLnBrk="1" hangingPunct="1"/>
            <a:r>
              <a:rPr lang="it-IT" smtClean="0"/>
              <a:t>Umidificazione</a:t>
            </a:r>
          </a:p>
          <a:p>
            <a:pPr eaLnBrk="1" hangingPunct="1"/>
            <a:endParaRPr lang="it-IT" smtClean="0"/>
          </a:p>
          <a:p>
            <a:pPr eaLnBrk="1" hangingPunct="1"/>
            <a:r>
              <a:rPr lang="it-IT" smtClean="0"/>
              <a:t>Cortisonico inalatorio (beclometasone) o per via sistemica (desametasone)</a:t>
            </a:r>
          </a:p>
          <a:p>
            <a:pPr eaLnBrk="1" hangingPunct="1"/>
            <a:r>
              <a:rPr lang="it-IT" smtClean="0"/>
              <a:t>Adrenalina per via inalatoria (azione più pronta ma non persistente)</a:t>
            </a:r>
          </a:p>
          <a:p>
            <a:pPr eaLnBrk="1" hangingPunct="1"/>
            <a:endParaRPr lang="it-IT" smtClean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Chiara 5 aa. Febbre elevata da 5 ore, aspetto settico, difficoltà respiratoria con afonia. </a:t>
            </a:r>
          </a:p>
          <a:p>
            <a:pPr eaLnBrk="1" hangingPunct="1"/>
            <a:r>
              <a:rPr lang="it-IT" smtClean="0"/>
              <a:t>Non vaccinata (scelta genitoriale)</a:t>
            </a:r>
          </a:p>
          <a:p>
            <a:pPr eaLnBrk="1" hangingPunct="1"/>
            <a:endParaRPr lang="it-IT" smtClean="0"/>
          </a:p>
          <a:p>
            <a:pPr eaLnBrk="1" hangingPunct="1"/>
            <a:r>
              <a:rPr lang="it-IT" smtClean="0"/>
              <a:t>RX TORACE</a:t>
            </a:r>
          </a:p>
        </p:txBody>
      </p:sp>
      <p:sp>
        <p:nvSpPr>
          <p:cNvPr id="48130" name="Rectangle 2"/>
          <p:cNvSpPr txBox="1">
            <a:spLocks noRot="1" noChangeArrowheads="1"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4400">
                <a:solidFill>
                  <a:schemeClr val="hlink"/>
                </a:solidFill>
                <a:latin typeface="Calibri" pitchFamily="34" charset="0"/>
              </a:rPr>
              <a:t>10°caso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Epiglottite</a:t>
            </a:r>
          </a:p>
        </p:txBody>
      </p:sp>
      <p:sp>
        <p:nvSpPr>
          <p:cNvPr id="49154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mtClean="0"/>
              <a:t>Flogosi sopraglottica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/>
              <a:t>Età: 2-6 anni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/>
              <a:t>Eziologia batterica (H. influenzae)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/>
              <a:t>Potenzialmente mortale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/>
              <a:t>Esordio improvviso con scadimento delle condizioni generali, iperpiressia, dispnea-disfonia ingravescente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/>
              <a:t>Rischio in qualsiasi momento di arresto respiratorio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olo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it-IT" smtClean="0"/>
              <a:t>Diagnosi</a:t>
            </a:r>
          </a:p>
        </p:txBody>
      </p:sp>
      <p:sp>
        <p:nvSpPr>
          <p:cNvPr id="50178" name="Rectangle 4"/>
          <p:cNvSpPr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endParaRPr lang="it-IT" sz="3200">
              <a:latin typeface="Calibri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endParaRPr lang="it-IT" sz="3200">
              <a:latin typeface="Calibri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 sz="3200">
                <a:latin typeface="Calibri" pitchFamily="34" charset="0"/>
              </a:rPr>
              <a:t>Ispezione diretta dell’orofaringe (senza abbassalingue): epiglottide rosso ciliegia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endParaRPr lang="it-IT" sz="3200">
              <a:latin typeface="Calibri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 sz="3200">
                <a:latin typeface="Calibri" pitchFamily="34" charset="0"/>
              </a:rPr>
              <a:t>Rx laterale del collo</a:t>
            </a:r>
          </a:p>
        </p:txBody>
      </p:sp>
      <p:pic>
        <p:nvPicPr>
          <p:cNvPr id="50179" name="Picture 5" descr="Tumb+Sig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3860800"/>
            <a:ext cx="3311525" cy="282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5" descr="756148-799743-801369-158025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4888" y="260350"/>
            <a:ext cx="2411412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o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it-IT" smtClean="0"/>
              <a:t>Terapia</a:t>
            </a:r>
          </a:p>
        </p:txBody>
      </p:sp>
      <p:sp>
        <p:nvSpPr>
          <p:cNvPr id="51202" name="Rectangle 3"/>
          <p:cNvSpPr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3200" b="1">
                <a:latin typeface="Calibri" pitchFamily="34" charset="0"/>
              </a:rPr>
              <a:t>Emergenza medica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endParaRPr lang="it-IT" sz="3200">
              <a:latin typeface="Calibri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 sz="3200">
                <a:latin typeface="Calibri" pitchFamily="34" charset="0"/>
              </a:rPr>
              <a:t>Intubazione (naso-tracheale)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endParaRPr lang="it-IT" sz="3200">
              <a:latin typeface="Calibri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 sz="3200">
                <a:latin typeface="Calibri" pitchFamily="34" charset="0"/>
              </a:rPr>
              <a:t>Ceftriaxone ev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5259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it-IT" b="1" smtClean="0"/>
              <a:t>Quale è l’agente eziologico più frequente dell’otite media acuta ?</a:t>
            </a:r>
            <a:endParaRPr lang="it-IT" smtClean="0"/>
          </a:p>
          <a:p>
            <a:pPr eaLnBrk="1" hangingPunct="1"/>
            <a:r>
              <a:rPr lang="it-IT" smtClean="0"/>
              <a:t>Pneumococco 40%</a:t>
            </a:r>
          </a:p>
          <a:p>
            <a:pPr eaLnBrk="1" hangingPunct="1"/>
            <a:r>
              <a:rPr lang="it-IT" smtClean="0"/>
              <a:t>Emofilo non capsulato 30%</a:t>
            </a:r>
          </a:p>
          <a:p>
            <a:pPr eaLnBrk="1" hangingPunct="1"/>
            <a:r>
              <a:rPr lang="it-IT" smtClean="0"/>
              <a:t>Moraxella catarralis 10%</a:t>
            </a:r>
          </a:p>
          <a:p>
            <a:pPr eaLnBrk="1" hangingPunct="1"/>
            <a:r>
              <a:rPr lang="it-IT" b="1" smtClean="0"/>
              <a:t>Virus 20% </a:t>
            </a:r>
            <a:endParaRPr lang="it-IT" smtClean="0"/>
          </a:p>
          <a:p>
            <a:pPr eaLnBrk="1" hangingPunct="1">
              <a:buFont typeface="Wingdings" pitchFamily="2" charset="2"/>
              <a:buNone/>
            </a:pPr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title"/>
          </p:nvPr>
        </p:nvSpPr>
        <p:spPr>
          <a:xfrm>
            <a:off x="457200" y="454025"/>
            <a:ext cx="8229600" cy="944563"/>
          </a:xfrm>
        </p:spPr>
        <p:txBody>
          <a:bodyPr/>
          <a:lstStyle/>
          <a:p>
            <a:pPr eaLnBrk="1" hangingPunct="1"/>
            <a:r>
              <a:rPr lang="it-IT" smtClean="0"/>
              <a:t>OMA: storia naturale</a:t>
            </a:r>
          </a:p>
        </p:txBody>
      </p:sp>
      <p:sp>
        <p:nvSpPr>
          <p:cNvPr id="19458" name="Text Box 3"/>
          <p:cNvSpPr txBox="1">
            <a:spLocks noChangeArrowheads="1"/>
          </p:cNvSpPr>
          <p:nvPr/>
        </p:nvSpPr>
        <p:spPr bwMode="auto">
          <a:xfrm>
            <a:off x="1143000" y="1371600"/>
            <a:ext cx="7162800" cy="160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OMA è una malattia con un alto tasso di risoluzione spontanea.</a:t>
            </a:r>
          </a:p>
          <a:p>
            <a:pPr>
              <a:spcBef>
                <a:spcPct val="50000"/>
              </a:spcBef>
            </a:pPr>
            <a:endParaRPr lang="it-IT"/>
          </a:p>
          <a:p>
            <a:pPr>
              <a:spcBef>
                <a:spcPct val="50000"/>
              </a:spcBef>
            </a:pPr>
            <a:endParaRPr lang="it-IT"/>
          </a:p>
          <a:p>
            <a:pPr algn="ctr">
              <a:spcBef>
                <a:spcPct val="50000"/>
              </a:spcBef>
            </a:pPr>
            <a:r>
              <a:rPr lang="it-IT"/>
              <a:t>78-80 % risolve spontaneamente in 7-14 giorni.</a:t>
            </a:r>
          </a:p>
        </p:txBody>
      </p:sp>
      <p:sp>
        <p:nvSpPr>
          <p:cNvPr id="19459" name="AutoShape 4"/>
          <p:cNvSpPr>
            <a:spLocks noChangeArrowheads="1"/>
          </p:cNvSpPr>
          <p:nvPr/>
        </p:nvSpPr>
        <p:spPr bwMode="auto">
          <a:xfrm>
            <a:off x="4343400" y="1828800"/>
            <a:ext cx="304800" cy="533400"/>
          </a:xfrm>
          <a:prstGeom prst="downArrow">
            <a:avLst>
              <a:gd name="adj1" fmla="val 50000"/>
              <a:gd name="adj2" fmla="val 437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graphicFrame>
        <p:nvGraphicFramePr>
          <p:cNvPr id="51205" name="Group 5"/>
          <p:cNvGraphicFramePr>
            <a:graphicFrameLocks noGrp="1"/>
          </p:cNvGraphicFramePr>
          <p:nvPr/>
        </p:nvGraphicFramePr>
        <p:xfrm>
          <a:off x="609600" y="3352800"/>
          <a:ext cx="7758113" cy="2709863"/>
        </p:xfrm>
        <a:graphic>
          <a:graphicData uri="http://schemas.openxmlformats.org/drawingml/2006/table">
            <a:tbl>
              <a:tblPr/>
              <a:tblGrid>
                <a:gridCol w="3240088"/>
                <a:gridCol w="4518025"/>
              </a:tblGrid>
              <a:tr h="936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Organismo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Tasso risoluzione spontanea (%)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08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S. Pneumoniae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H. Influenzae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M. Catarralis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Virus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48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75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471" name="Rectangle 16"/>
          <p:cNvSpPr>
            <a:spLocks noChangeArrowheads="1"/>
          </p:cNvSpPr>
          <p:nvPr/>
        </p:nvSpPr>
        <p:spPr bwMode="auto">
          <a:xfrm>
            <a:off x="3810000" y="6215063"/>
            <a:ext cx="3473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it-IT" i="1">
                <a:solidFill>
                  <a:srgbClr val="003399"/>
                </a:solidFill>
              </a:rPr>
              <a:t>(Pediatr Infect Dis, 1992 – 1994)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549275"/>
            <a:ext cx="8569325" cy="55768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it-IT" sz="2800" b="1" smtClean="0"/>
              <a:t>Otite media acuta</a:t>
            </a:r>
            <a:endParaRPr lang="it-IT" sz="2800" smtClean="0"/>
          </a:p>
          <a:p>
            <a:pPr eaLnBrk="1" hangingPunct="1"/>
            <a:r>
              <a:rPr lang="it-IT" sz="2800" smtClean="0"/>
              <a:t>almeno un episodio nell’80% dei bambini &lt;6 anni</a:t>
            </a:r>
          </a:p>
          <a:p>
            <a:pPr eaLnBrk="1" hangingPunct="1"/>
            <a:r>
              <a:rPr lang="it-IT" sz="2800" smtClean="0"/>
              <a:t>motivo più frequente di uso dell’antibiotico (importante nel determinare le resistenze )</a:t>
            </a:r>
          </a:p>
          <a:p>
            <a:pPr eaLnBrk="1" hangingPunct="1"/>
            <a:r>
              <a:rPr lang="it-IT" sz="2800" b="1" smtClean="0"/>
              <a:t>Problemi e complicanze :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sz="2800" b="1" smtClean="0"/>
              <a:t>    -</a:t>
            </a:r>
            <a:r>
              <a:rPr lang="it-IT" sz="2800" smtClean="0"/>
              <a:t>otite ricorrente (OMAR)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sz="2800" smtClean="0"/>
              <a:t>    </a:t>
            </a:r>
            <a:r>
              <a:rPr lang="it-IT" sz="2800" b="1" smtClean="0"/>
              <a:t>-</a:t>
            </a:r>
            <a:r>
              <a:rPr lang="it-IT" sz="2800" smtClean="0"/>
              <a:t>otite media essudativa(OME) </a:t>
            </a:r>
            <a:r>
              <a:rPr lang="it-IT" sz="2800" smtClean="0">
                <a:sym typeface="Wingdings" pitchFamily="2" charset="2"/>
              </a:rPr>
              <a:t> </a:t>
            </a:r>
            <a:r>
              <a:rPr lang="it-IT" sz="2800" smtClean="0"/>
              <a:t>ipoacusia trasmissiva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sz="2800" smtClean="0"/>
              <a:t>    </a:t>
            </a:r>
            <a:r>
              <a:rPr lang="it-IT" sz="2800" b="1" smtClean="0"/>
              <a:t>-</a:t>
            </a:r>
            <a:r>
              <a:rPr lang="it-IT" sz="2800" smtClean="0"/>
              <a:t>perforazione della MT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sz="2800" smtClean="0"/>
              <a:t>    -mastoidite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sz="2800" smtClean="0"/>
              <a:t>    </a:t>
            </a:r>
            <a:r>
              <a:rPr lang="it-IT" sz="2800" b="1" smtClean="0"/>
              <a:t>-</a:t>
            </a:r>
            <a:r>
              <a:rPr lang="it-IT" sz="2800" smtClean="0"/>
              <a:t>trombosi seno cavernoso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sz="2800" smtClean="0"/>
              <a:t>    </a:t>
            </a:r>
            <a:r>
              <a:rPr lang="it-IT" sz="2800" b="1" smtClean="0"/>
              <a:t>-</a:t>
            </a:r>
            <a:r>
              <a:rPr lang="it-IT" sz="2800" smtClean="0"/>
              <a:t>meningite</a:t>
            </a:r>
          </a:p>
          <a:p>
            <a:pPr eaLnBrk="1" hangingPunct="1">
              <a:buFont typeface="Wingdings" pitchFamily="2" charset="2"/>
              <a:buNone/>
            </a:pPr>
            <a:endParaRPr lang="it-IT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21506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163" y="15875"/>
            <a:ext cx="9113837" cy="68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22530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31775"/>
            <a:ext cx="8596313" cy="629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0"/>
            <a:ext cx="8435975" cy="6524625"/>
          </a:xfrm>
        </p:spPr>
        <p:txBody>
          <a:bodyPr/>
          <a:lstStyle/>
          <a:p>
            <a:pPr marL="381000" indent="-381000" eaLnBrk="1" hangingPunct="1">
              <a:lnSpc>
                <a:spcPct val="80000"/>
              </a:lnSpc>
            </a:pPr>
            <a:endParaRPr lang="it-IT" sz="2400" smtClean="0"/>
          </a:p>
          <a:p>
            <a:pPr marL="381000" indent="-38100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b="1" smtClean="0"/>
              <a:t>OMA e Antibiotico</a:t>
            </a:r>
            <a:r>
              <a:rPr lang="it-IT" sz="2400" b="1" smtClean="0"/>
              <a:t> (politica della vigile attesa)</a:t>
            </a:r>
            <a:endParaRPr lang="it-IT" sz="2400" smtClean="0"/>
          </a:p>
          <a:p>
            <a:pPr marL="381000" indent="-381000" eaLnBrk="1" hangingPunct="1">
              <a:lnSpc>
                <a:spcPct val="80000"/>
              </a:lnSpc>
            </a:pPr>
            <a:endParaRPr lang="it-IT" sz="2400" smtClean="0"/>
          </a:p>
          <a:p>
            <a:pPr marL="381000" indent="-381000" eaLnBrk="1" hangingPunct="1">
              <a:lnSpc>
                <a:spcPct val="80000"/>
              </a:lnSpc>
            </a:pPr>
            <a:r>
              <a:rPr lang="it-IT" sz="2800" b="1" smtClean="0"/>
              <a:t>Quando </a:t>
            </a:r>
            <a:r>
              <a:rPr lang="it-IT" sz="2800" smtClean="0"/>
              <a:t>: </a:t>
            </a:r>
          </a:p>
          <a:p>
            <a:pPr marL="800100" lvl="1" indent="-3429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400" smtClean="0"/>
              <a:t>- Otorrea (segno di infezione batterica certa)</a:t>
            </a:r>
          </a:p>
          <a:p>
            <a:pPr marL="800100" lvl="1" indent="-3429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400" smtClean="0"/>
              <a:t>- bambino sotto i due anni/ otite bilaterale</a:t>
            </a:r>
          </a:p>
          <a:p>
            <a:pPr marL="800100" lvl="1" indent="-3429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400" smtClean="0"/>
              <a:t>- storia di otiti recidivanti (sono batteriche)</a:t>
            </a:r>
          </a:p>
          <a:p>
            <a:pPr marL="800100" lvl="1" indent="-3429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400" smtClean="0"/>
              <a:t>- se non migliora dopo 48 ore di paracetamolo( 15 mg/kg dose per 3-4 v/die)</a:t>
            </a:r>
          </a:p>
          <a:p>
            <a:pPr marL="381000" indent="-381000"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2800" smtClean="0"/>
          </a:p>
          <a:p>
            <a:pPr marL="381000" indent="-381000" eaLnBrk="1" hangingPunct="1">
              <a:lnSpc>
                <a:spcPct val="80000"/>
              </a:lnSpc>
            </a:pPr>
            <a:r>
              <a:rPr lang="it-IT" sz="2800" b="1" smtClean="0"/>
              <a:t>Quale </a:t>
            </a:r>
            <a:r>
              <a:rPr lang="it-IT" sz="2800" smtClean="0"/>
              <a:t>: </a:t>
            </a:r>
          </a:p>
          <a:p>
            <a:pPr marL="381000" indent="-3810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800" b="1" smtClean="0"/>
              <a:t>     solo amoxicillina </a:t>
            </a:r>
            <a:r>
              <a:rPr lang="it-IT" sz="2800" smtClean="0"/>
              <a:t>per os</a:t>
            </a:r>
          </a:p>
          <a:p>
            <a:pPr marL="381000" indent="-3810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800" smtClean="0"/>
              <a:t>     (sempre attivo sui possibili agenti eziologici)</a:t>
            </a:r>
          </a:p>
          <a:p>
            <a:pPr marL="381000" indent="-381000"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2800" smtClean="0"/>
          </a:p>
          <a:p>
            <a:pPr marL="381000" indent="-381000" eaLnBrk="1" hangingPunct="1">
              <a:lnSpc>
                <a:spcPct val="80000"/>
              </a:lnSpc>
            </a:pPr>
            <a:r>
              <a:rPr lang="it-IT" sz="2800" b="1" smtClean="0"/>
              <a:t>Quanto</a:t>
            </a:r>
            <a:r>
              <a:rPr lang="it-IT" sz="2800" smtClean="0"/>
              <a:t>: </a:t>
            </a:r>
          </a:p>
          <a:p>
            <a:pPr marL="800100" lvl="1" indent="-3429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mtClean="0"/>
              <a:t>75/100  mg/Kg/die in 3 dosi per 7 giorni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1220</Words>
  <Application>Microsoft Office PowerPoint</Application>
  <PresentationFormat>On-screen Show (4:3)</PresentationFormat>
  <Paragraphs>275</Paragraphs>
  <Slides>36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Modello struttura</vt:lpstr>
      </vt:variant>
      <vt:variant>
        <vt:i4>2</vt:i4>
      </vt:variant>
      <vt:variant>
        <vt:lpstr>Titoli diapositive</vt:lpstr>
      </vt:variant>
      <vt:variant>
        <vt:i4>36</vt:i4>
      </vt:variant>
    </vt:vector>
  </HeadingPairs>
  <TitlesOfParts>
    <vt:vector size="42" baseType="lpstr">
      <vt:lpstr>Arial</vt:lpstr>
      <vt:lpstr>Calibri</vt:lpstr>
      <vt:lpstr>Wingdings</vt:lpstr>
      <vt:lpstr>Comic Sans MS</vt:lpstr>
      <vt:lpstr>Tema di Office</vt:lpstr>
      <vt:lpstr>Tema di Office</vt:lpstr>
      <vt:lpstr>Infezioni respiratorie in età pediatrica</vt:lpstr>
      <vt:lpstr>1°caso</vt:lpstr>
      <vt:lpstr>Cosa sospetto?</vt:lpstr>
      <vt:lpstr>Diapositiva 4</vt:lpstr>
      <vt:lpstr>OMA: storia naturale</vt:lpstr>
      <vt:lpstr>Diapositiva 6</vt:lpstr>
      <vt:lpstr>Diapositiva 7</vt:lpstr>
      <vt:lpstr>Diapositiva 8</vt:lpstr>
      <vt:lpstr>Diapositiva 9</vt:lpstr>
      <vt:lpstr>Diapositiva 10</vt:lpstr>
      <vt:lpstr>2°caso</vt:lpstr>
      <vt:lpstr>L’essudato (“placche”) non è caratteristica peculiare della tonsillite batterica ( SBA ) </vt:lpstr>
      <vt:lpstr>Diapositiva 13</vt:lpstr>
      <vt:lpstr>Diapositiva 14</vt:lpstr>
      <vt:lpstr>3°caso</vt:lpstr>
      <vt:lpstr>Diapositiva 16</vt:lpstr>
      <vt:lpstr>4°caso</vt:lpstr>
      <vt:lpstr>Diapositiva 18</vt:lpstr>
      <vt:lpstr>Diapositiva 19</vt:lpstr>
      <vt:lpstr>5°caso</vt:lpstr>
      <vt:lpstr>6°caso</vt:lpstr>
      <vt:lpstr>7°caso</vt:lpstr>
      <vt:lpstr>Polmonite : pro-memoria</vt:lpstr>
      <vt:lpstr>Diapositiva 24</vt:lpstr>
      <vt:lpstr> BRONCHIOLITE  Eziologia virale: VRS (50-75%) Ostruzione dei bronchi terminali e dei bronchioli  (da edema, muco, detriti cellulari) in bambini di età inferiore a 6-12 mesi</vt:lpstr>
      <vt:lpstr>Prognosi</vt:lpstr>
      <vt:lpstr>Diapositiva 27</vt:lpstr>
      <vt:lpstr>Laringite ipoglottica (=Croup):</vt:lpstr>
      <vt:lpstr>Diapositiva 29</vt:lpstr>
      <vt:lpstr>Diapositiva 30</vt:lpstr>
      <vt:lpstr>Diapositiva 31</vt:lpstr>
      <vt:lpstr>Terapia </vt:lpstr>
      <vt:lpstr>Diapositiva 33</vt:lpstr>
      <vt:lpstr>Epiglottite</vt:lpstr>
      <vt:lpstr>Diagnosi</vt:lpstr>
      <vt:lpstr>Terapia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cristina</dc:creator>
  <cp:lastModifiedBy>cmalaventura</cp:lastModifiedBy>
  <cp:revision>24</cp:revision>
  <dcterms:created xsi:type="dcterms:W3CDTF">2012-05-07T20:11:53Z</dcterms:created>
  <dcterms:modified xsi:type="dcterms:W3CDTF">2013-11-06T17:25:54Z</dcterms:modified>
</cp:coreProperties>
</file>