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906" r:id="rId1"/>
  </p:sldMasterIdLst>
  <p:notesMasterIdLst>
    <p:notesMasterId r:id="rId16"/>
  </p:notesMasterIdLst>
  <p:handoutMasterIdLst>
    <p:handoutMasterId r:id="rId17"/>
  </p:handoutMasterIdLst>
  <p:sldIdLst>
    <p:sldId id="262" r:id="rId2"/>
    <p:sldId id="258" r:id="rId3"/>
    <p:sldId id="269" r:id="rId4"/>
    <p:sldId id="272" r:id="rId5"/>
    <p:sldId id="280" r:id="rId6"/>
    <p:sldId id="288" r:id="rId7"/>
    <p:sldId id="302" r:id="rId8"/>
    <p:sldId id="304" r:id="rId9"/>
    <p:sldId id="308" r:id="rId10"/>
    <p:sldId id="303" r:id="rId11"/>
    <p:sldId id="307" r:id="rId12"/>
    <p:sldId id="289" r:id="rId13"/>
    <p:sldId id="305" r:id="rId14"/>
    <p:sldId id="306" r:id="rId15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1028">
          <p15:clr>
            <a:srgbClr val="A4A3A4"/>
          </p15:clr>
        </p15:guide>
        <p15:guide id="3" orient="horz" pos="3296">
          <p15:clr>
            <a:srgbClr val="A4A3A4"/>
          </p15:clr>
        </p15:guide>
        <p15:guide id="4" orient="horz" pos="456">
          <p15:clr>
            <a:srgbClr val="A4A3A4"/>
          </p15:clr>
        </p15:guide>
        <p15:guide id="5" pos="436">
          <p15:clr>
            <a:srgbClr val="A4A3A4"/>
          </p15:clr>
        </p15:guide>
        <p15:guide id="6" pos="7236">
          <p15:clr>
            <a:srgbClr val="A4A3A4"/>
          </p15:clr>
        </p15:guide>
        <p15:guide id="7" pos="2692">
          <p15:clr>
            <a:srgbClr val="A4A3A4"/>
          </p15:clr>
        </p15:guide>
        <p15:guide id="8" pos="1572">
          <p15:clr>
            <a:srgbClr val="A4A3A4"/>
          </p15:clr>
        </p15:guide>
        <p15:guide id="9" pos="3816">
          <p15:clr>
            <a:srgbClr val="A4A3A4"/>
          </p15:clr>
        </p15:guide>
        <p15:guide id="10" pos="4976">
          <p15:clr>
            <a:srgbClr val="A4A3A4"/>
          </p15:clr>
        </p15:guide>
        <p15:guide id="11" pos="610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05799"/>
    <a:srgbClr val="E30613"/>
    <a:srgbClr val="7D9FC3"/>
    <a:srgbClr val="6AC5D8"/>
    <a:srgbClr val="9F3323"/>
    <a:srgbClr val="B4985B"/>
    <a:srgbClr val="B4C7E7"/>
    <a:srgbClr val="243D65"/>
    <a:srgbClr val="315979"/>
    <a:srgbClr val="2830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778" autoAdjust="0"/>
    <p:restoredTop sz="94687" autoAdjust="0"/>
  </p:normalViewPr>
  <p:slideViewPr>
    <p:cSldViewPr snapToGrid="0" snapToObjects="1">
      <p:cViewPr varScale="1">
        <p:scale>
          <a:sx n="65" d="100"/>
          <a:sy n="65" d="100"/>
        </p:scale>
        <p:origin x="336" y="78"/>
      </p:cViewPr>
      <p:guideLst>
        <p:guide orient="horz" pos="2160"/>
        <p:guide orient="horz" pos="1028"/>
        <p:guide orient="horz" pos="3296"/>
        <p:guide orient="horz" pos="456"/>
        <p:guide pos="436"/>
        <p:guide pos="7236"/>
        <p:guide pos="2692"/>
        <p:guide pos="1572"/>
        <p:guide pos="3816"/>
        <p:guide pos="4976"/>
        <p:guide pos="610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ECA70A-1F88-46BD-9317-9771CC83365D}" type="datetimeFigureOut">
              <a:rPr lang="it-IT" smtClean="0"/>
              <a:t>27/09/2021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3FA50A-3A91-4F28-8170-A6A2DF558B5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4469346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232D04-B328-C548-A723-9E979D099E2A}" type="datetimeFigureOut">
              <a:rPr lang="it-IT" smtClean="0"/>
              <a:pPr/>
              <a:t>27/09/2021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5A2F84-5A3D-2848-A896-83FF17320A00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7634579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5A2F84-5A3D-2848-A896-83FF17320A00}" type="slidenum">
              <a:rPr lang="it-IT" smtClean="0"/>
              <a:pPr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152375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28/09/2021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Coordinatore del Corso: Prof. Claudio Trapella     Manager didattica: Sara Marangon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372F3-8088-1A4B-91ED-69B566A039F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28/09/2021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Coordinatore del Corso: Prof. Claudio Trapella     Manager didattica: Sara Marangon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372F3-8088-1A4B-91ED-69B566A039F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28/09/2021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Coordinatore del Corso: Prof. Claudio Trapella     Manager didattica: Sara Marangon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372F3-8088-1A4B-91ED-69B566A039F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28/09/2021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Coordinatore del Corso: Prof. Claudio Trapella     Manager didattica: Sara Marangon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372F3-8088-1A4B-91ED-69B566A039F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28/09/2021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Coordinatore del Corso: Prof. Claudio Trapella     Manager didattica: Sara Marangon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372F3-8088-1A4B-91ED-69B566A039F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28/09/2021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Coordinatore del Corso: Prof. Claudio Trapella     Manager didattica: Sara Marangon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372F3-8088-1A4B-91ED-69B566A039F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28/09/2021</a:t>
            </a:r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Coordinatore del Corso: Prof. Claudio Trapella     Manager didattica: Sara Marangon</a:t>
            </a:r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372F3-8088-1A4B-91ED-69B566A039F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28/09/2021</a:t>
            </a:r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Coordinatore del Corso: Prof. Claudio Trapella     Manager didattica: Sara Marangon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372F3-8088-1A4B-91ED-69B566A039F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28/09/2021</a:t>
            </a:r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Coordinatore del Corso: Prof. Claudio Trapella     Manager didattica: Sara Marangon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372F3-8088-1A4B-91ED-69B566A039F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28/09/2021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Coordinatore del Corso: Prof. Claudio Trapella     Manager didattica: Sara Marangon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372F3-8088-1A4B-91ED-69B566A039F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28/09/2021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Coordinatore del Corso: Prof. Claudio Trapella     Manager didattica: Sara Marangon</a:t>
            </a:r>
            <a:endParaRPr lang="en-US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372F3-8088-1A4B-91ED-69B566A039F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 smtClean="0"/>
              <a:t>28/09/2021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 smtClean="0"/>
              <a:t>Coordinatore del Corso: Prof. Claudio Trapella     Manager didattica: Sara Marangon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F372F3-8088-1A4B-91ED-69B566A039F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163937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lassidiconcorso.it/titoli-di-studio/LM-00900/lm-9-biotecnologie-mediche-veterinarie-e-farmaceutiche.html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lassidiconcorso.it/titolo-di-studio-lm-6-biologia.html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corsi.unife.it/lm-biotec-medicina-traslazionale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://www.unife.it/studenti/sos/sos" TargetMode="External"/><Relationship Id="rId3" Type="http://schemas.openxmlformats.org/officeDocument/2006/relationships/hyperlink" Target="http://www.unife.it/medicina/biotecnologie-mediche/attivita-didattiche/orario-delle-lezioni" TargetMode="External"/><Relationship Id="rId7" Type="http://schemas.openxmlformats.org/officeDocument/2006/relationships/hyperlink" Target="http://www.unife.it/medicina/biotecnologie-mediche/attivita-didattiche/prova-finale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unife.it/medicina/biotecnologie-mediche/attivita-didattiche/tirocini-e-stage" TargetMode="External"/><Relationship Id="rId5" Type="http://schemas.openxmlformats.org/officeDocument/2006/relationships/hyperlink" Target="https://www.service4mobility.com/europe/MobilitySearchServlet?identifier=FERRARA01&amp;amp;sprache=en&amp;amp;kz_bew_art=OUT&amp;amp;kz_bew_pers=S&amp;amp;aust_prog=SMS" TargetMode="External"/><Relationship Id="rId10" Type="http://schemas.openxmlformats.org/officeDocument/2006/relationships/hyperlink" Target="http://www.unife.it/medicina/biotecnologie-mediche/organizzazione/rappresentanti-studenti" TargetMode="External"/><Relationship Id="rId4" Type="http://schemas.openxmlformats.org/officeDocument/2006/relationships/hyperlink" Target="http://www.unife.it/it/internazionale/studiare-allestero" TargetMode="External"/><Relationship Id="rId9" Type="http://schemas.openxmlformats.org/officeDocument/2006/relationships/hyperlink" Target="mailto:manager.biotec-med@unife.it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nife.it/medicina/biotecnologie-mediche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://www.unife.it/farmacia/lm.ctf/insegnamenti/farmaci-peptidici" TargetMode="External"/><Relationship Id="rId13" Type="http://schemas.openxmlformats.org/officeDocument/2006/relationships/hyperlink" Target="http://docente.unife.it/martina.catani" TargetMode="External"/><Relationship Id="rId3" Type="http://schemas.openxmlformats.org/officeDocument/2006/relationships/hyperlink" Target="http://www.unife.it/medicina/biotecnologie-mediche/insegnamenti/Chimica-degli-alimenti-funzionali" TargetMode="External"/><Relationship Id="rId7" Type="http://schemas.openxmlformats.org/officeDocument/2006/relationships/hyperlink" Target="http://docente.unife.it/giorgio.bertorelle" TargetMode="External"/><Relationship Id="rId12" Type="http://schemas.openxmlformats.org/officeDocument/2006/relationships/hyperlink" Target="http://www.unife.it/medicina/biotecnologie-mediche/insegnamenti/resolveuid/19c253c45ab4474a86873b98e95e8c21" TargetMode="External"/><Relationship Id="rId17" Type="http://schemas.openxmlformats.org/officeDocument/2006/relationships/hyperlink" Target="https://servizi.unife.it/rubrica/utenti/stefano-olgiati" TargetMode="External"/><Relationship Id="rId2" Type="http://schemas.openxmlformats.org/officeDocument/2006/relationships/image" Target="../media/image1.png"/><Relationship Id="rId16" Type="http://schemas.openxmlformats.org/officeDocument/2006/relationships/hyperlink" Target="http://www.unife.it/medicina/biotecnologie-mediche/insegnamenti/statistica-medica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unife.it/scienze/biologia/Insegnamenti/biostatistica" TargetMode="External"/><Relationship Id="rId11" Type="http://schemas.openxmlformats.org/officeDocument/2006/relationships/hyperlink" Target="http://docente.unife.it/isabella.masina" TargetMode="External"/><Relationship Id="rId5" Type="http://schemas.openxmlformats.org/officeDocument/2006/relationships/hyperlink" Target="http://docente.unife.it/daria.bortolotti" TargetMode="External"/><Relationship Id="rId15" Type="http://schemas.openxmlformats.org/officeDocument/2006/relationships/hyperlink" Target="http://docente.unife.it/ilaria.lampronti" TargetMode="External"/><Relationship Id="rId10" Type="http://schemas.openxmlformats.org/officeDocument/2006/relationships/hyperlink" Target="http://www.unife.it/medicina/biotecnologie-mediche/insegnamenti/fisica-nucleare-e-subnucleare" TargetMode="External"/><Relationship Id="rId4" Type="http://schemas.openxmlformats.org/officeDocument/2006/relationships/hyperlink" Target="http://www.unife.it/medicina/biotecnologie-mediche/insegnamenti/microbiologia-avanzata" TargetMode="External"/><Relationship Id="rId9" Type="http://schemas.openxmlformats.org/officeDocument/2006/relationships/hyperlink" Target="http://docente.unife.it/delia.preti" TargetMode="External"/><Relationship Id="rId14" Type="http://schemas.openxmlformats.org/officeDocument/2006/relationships/hyperlink" Target="http://www.unife.it/medicina/biotecnologie-mediche/insegnamenti/Tecnologie-Biochimiche-Cellulari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unife.it/it/x-te/studiare/piani-di-studio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nife.it/it/x-te/studiare/piani-di-studio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modulistica.unife.it/studenti/carriere/inserimento-insegnamenti-opzionali-da-cdl-numero-chiuso" TargetMode="External"/><Relationship Id="rId5" Type="http://schemas.openxmlformats.org/officeDocument/2006/relationships/hyperlink" Target="http://studiare.unife.it/" TargetMode="External"/><Relationship Id="rId4" Type="http://schemas.openxmlformats.org/officeDocument/2006/relationships/hyperlink" Target="http://www.unife.it/studenti/diritto-studio/tasse/tasse-corsi-di-studio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modulistica.unife.it/studenti/carriere/compilazione-piano-carriera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unife.it/it/iscriviti/iscriversi/durata-diversa" TargetMode="External"/><Relationship Id="rId4" Type="http://schemas.openxmlformats.org/officeDocument/2006/relationships/hyperlink" Target="https://modulistica.unife.it/studenti/carriere/modifica-piano-carriera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nife.it/it/corsi/formazione-insegnanti/24cfu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modulistica.unife.it/studenti/carriere/inserimento-sovrannumerari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nife.it/it/corsi/formazione-insegnanti/24cfu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92150" y="1625600"/>
            <a:ext cx="10801350" cy="1803400"/>
          </a:xfrm>
        </p:spPr>
        <p:txBody>
          <a:bodyPr/>
          <a:lstStyle/>
          <a:p>
            <a:pPr algn="ctr"/>
            <a:r>
              <a:rPr lang="it-IT" sz="5400" b="1" dirty="0" err="1" smtClean="0">
                <a:latin typeface="Arial"/>
                <a:ea typeface="Helvetica Neue LT Std 65 Medium" charset="0"/>
                <a:cs typeface="Arial"/>
              </a:rPr>
              <a:t>CdS</a:t>
            </a:r>
            <a:r>
              <a:rPr lang="it-IT" sz="5400" b="1" dirty="0" smtClean="0">
                <a:latin typeface="Arial"/>
                <a:ea typeface="Helvetica Neue LT Std 65 Medium" charset="0"/>
                <a:cs typeface="Arial"/>
              </a:rPr>
              <a:t> in Biotecnologie mediche</a:t>
            </a:r>
            <a:endParaRPr lang="it-IT" sz="4000" dirty="0"/>
          </a:p>
        </p:txBody>
      </p:sp>
      <p:sp>
        <p:nvSpPr>
          <p:cNvPr id="5" name="Titolo 1"/>
          <p:cNvSpPr txBox="1">
            <a:spLocks/>
          </p:cNvSpPr>
          <p:nvPr/>
        </p:nvSpPr>
        <p:spPr>
          <a:xfrm>
            <a:off x="2495550" y="3435350"/>
            <a:ext cx="7200900" cy="17970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3000" dirty="0" smtClean="0">
                <a:latin typeface="Arial"/>
                <a:ea typeface="Helvetica Neue LT Std 65 Medium" charset="0"/>
                <a:cs typeface="Arial"/>
              </a:rPr>
              <a:t>Presentazione corsi opzionali AA 21/22</a:t>
            </a:r>
          </a:p>
          <a:p>
            <a:pPr algn="ctr"/>
            <a:r>
              <a:rPr lang="it-IT" sz="3000" dirty="0" smtClean="0">
                <a:latin typeface="Arial"/>
                <a:cs typeface="Arial"/>
              </a:rPr>
              <a:t>Piani di studio</a:t>
            </a:r>
            <a:endParaRPr lang="it-IT" sz="3000" dirty="0"/>
          </a:p>
        </p:txBody>
      </p:sp>
      <p:pic>
        <p:nvPicPr>
          <p:cNvPr id="6" name="Immagine 5" descr="Marchio Unife ECONOMIA Bianco PNG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90339" y="5407314"/>
            <a:ext cx="4507115" cy="908913"/>
          </a:xfrm>
          <a:prstGeom prst="rect">
            <a:avLst/>
          </a:prstGeom>
          <a:solidFill>
            <a:srgbClr val="E60000"/>
          </a:solidFill>
        </p:spPr>
      </p:pic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28/09/2021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14686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8"/>
          <p:cNvSpPr/>
          <p:nvPr/>
        </p:nvSpPr>
        <p:spPr>
          <a:xfrm>
            <a:off x="0" y="0"/>
            <a:ext cx="12192000" cy="736600"/>
          </a:xfrm>
          <a:prstGeom prst="rect">
            <a:avLst/>
          </a:prstGeom>
          <a:solidFill>
            <a:srgbClr val="E30613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2" name="Immagine 11" descr="Marchio Unife ECONOMIA Bianco PNG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-3739"/>
            <a:ext cx="3703550" cy="730251"/>
          </a:xfrm>
          <a:prstGeom prst="rect">
            <a:avLst/>
          </a:prstGeom>
          <a:solidFill>
            <a:srgbClr val="E60000"/>
          </a:solidFill>
        </p:spPr>
      </p:pic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28/09/2021</a:t>
            </a:r>
            <a:endParaRPr lang="it-IT"/>
          </a:p>
        </p:txBody>
      </p:sp>
      <p:sp>
        <p:nvSpPr>
          <p:cNvPr id="11" name="Titolo 1"/>
          <p:cNvSpPr>
            <a:spLocks noGrp="1"/>
          </p:cNvSpPr>
          <p:nvPr>
            <p:ph type="title"/>
          </p:nvPr>
        </p:nvSpPr>
        <p:spPr>
          <a:xfrm>
            <a:off x="590204" y="394976"/>
            <a:ext cx="10058400" cy="1450757"/>
          </a:xfrm>
        </p:spPr>
        <p:txBody>
          <a:bodyPr anchor="ctr"/>
          <a:lstStyle/>
          <a:p>
            <a:r>
              <a:rPr lang="it-IT" dirty="0" smtClean="0">
                <a:latin typeface="Arial" panose="020B0604020202020204" pitchFamily="34" charset="0"/>
                <a:cs typeface="Arial" panose="020B0604020202020204" pitchFamily="34" charset="0"/>
              </a:rPr>
              <a:t>VERSO L’INSEGNAMENTO</a:t>
            </a:r>
            <a:endParaRPr lang="it-IT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590204" y="1412255"/>
            <a:ext cx="1085454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Riportiamo alcune delle classi di concorso accessibili con laurea magistrali in Biotecnologie. Per ciascuna classe, identificata dalla lettera A e da un numero, sono indicati ulteriori requisiti disciplinari, da maturare con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cfu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in determinati ambiti disciplinari.</a:t>
            </a:r>
          </a:p>
          <a:p>
            <a:pPr algn="just"/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algn="just"/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Classi di concorso per: 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LM 9-Biotecnologie mediche, veterinarie e farmaceutiche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/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- 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A-15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 (ex A002 A040 ) - Discipline sanitarie : purché il piano di studi abbia compreso almeno 48 crediti nel settore scientifico disciplinare MED, di cui almeno 12 in MED/34, almeno 24 in MED/42, almeno 12 in MED/45;</a:t>
            </a:r>
          </a:p>
          <a:p>
            <a:pPr algn="just"/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- 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A-28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 (ex A059 ) - Matematica e scienze : detta laurea, conseguita dall'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a.a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. 2019/2020, è titolo di accesso purché il piano di studi, fra laurea triennale e laurea magistrale, abbia previsto almeno 132 crediti nei settori scientifico disciplinari MAT, FIS, CHIM, GEO, BIO, INF/01, INF-ING/05, di cui almeno 30 in MAT, 12 in FIS, 6 in CHIM, 6 in GEO, 6 in BIO, 6 in INF/01 o in ING-INF/05 o in SECSS/01;</a:t>
            </a:r>
          </a:p>
          <a:p>
            <a:pPr algn="just"/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- 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A-50 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(ex A060 ) - Scienze naturali, chimiche e biologiche : Con almeno 12 CFU in settori GEO e con almeno 12 CFU in settori BIO/01 -11 o 18 o 19.</a:t>
            </a:r>
          </a:p>
          <a:p>
            <a:pPr algn="just"/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algn="just"/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Per ulteriori informazioni consultare la pagina 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https://www.classidiconcorso.it/titoli-di-studio/LM00900/lm-9-biotecnologie-mediche-veterinarie-e-farmaceutiche.html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 .</a:t>
            </a:r>
          </a:p>
          <a:p>
            <a:pPr algn="just"/>
            <a:r>
              <a:rPr lang="it-IT" dirty="0">
                <a:solidFill>
                  <a:srgbClr val="555555"/>
                </a:solidFill>
                <a:latin typeface="Helvetica" panose="020B0604020202020204" pitchFamily="34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295466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8"/>
          <p:cNvSpPr/>
          <p:nvPr/>
        </p:nvSpPr>
        <p:spPr>
          <a:xfrm>
            <a:off x="0" y="0"/>
            <a:ext cx="12192000" cy="736600"/>
          </a:xfrm>
          <a:prstGeom prst="rect">
            <a:avLst/>
          </a:prstGeom>
          <a:solidFill>
            <a:srgbClr val="E30613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2" name="Immagine 11" descr="Marchio Unife ECONOMIA Bianco PNG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-3739"/>
            <a:ext cx="3703550" cy="730251"/>
          </a:xfrm>
          <a:prstGeom prst="rect">
            <a:avLst/>
          </a:prstGeom>
          <a:solidFill>
            <a:srgbClr val="E60000"/>
          </a:solidFill>
        </p:spPr>
      </p:pic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28/09/2021</a:t>
            </a:r>
            <a:endParaRPr lang="it-IT"/>
          </a:p>
        </p:txBody>
      </p:sp>
      <p:sp>
        <p:nvSpPr>
          <p:cNvPr id="11" name="Titolo 1"/>
          <p:cNvSpPr>
            <a:spLocks noGrp="1"/>
          </p:cNvSpPr>
          <p:nvPr>
            <p:ph type="title"/>
          </p:nvPr>
        </p:nvSpPr>
        <p:spPr>
          <a:xfrm>
            <a:off x="590204" y="394976"/>
            <a:ext cx="10058400" cy="1450757"/>
          </a:xfrm>
        </p:spPr>
        <p:txBody>
          <a:bodyPr anchor="ctr"/>
          <a:lstStyle/>
          <a:p>
            <a:r>
              <a:rPr lang="it-IT" dirty="0" smtClean="0">
                <a:latin typeface="Arial" panose="020B0604020202020204" pitchFamily="34" charset="0"/>
                <a:cs typeface="Arial" panose="020B0604020202020204" pitchFamily="34" charset="0"/>
              </a:rPr>
              <a:t>VERSO L’INSEGNAMENTO</a:t>
            </a:r>
            <a:endParaRPr lang="it-IT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533399" y="1700385"/>
            <a:ext cx="10763865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Classi 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di concorso per: </a:t>
            </a:r>
            <a:r>
              <a:rPr lang="it-IT" sz="2000" b="1" dirty="0">
                <a:latin typeface="Arial" panose="020B0604020202020204" pitchFamily="34" charset="0"/>
                <a:cs typeface="Arial" panose="020B0604020202020204" pitchFamily="34" charset="0"/>
              </a:rPr>
              <a:t>LM </a:t>
            </a:r>
            <a:r>
              <a:rPr lang="it-IT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6-Biologia</a:t>
            </a:r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/>
            <a:endParaRPr lang="it-IT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- </a:t>
            </a:r>
            <a:r>
              <a:rPr lang="it-IT" sz="2000" b="1" dirty="0">
                <a:latin typeface="Arial" panose="020B0604020202020204" pitchFamily="34" charset="0"/>
                <a:cs typeface="Arial" panose="020B0604020202020204" pitchFamily="34" charset="0"/>
              </a:rPr>
              <a:t>A-15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 (ex A002 A040 ) - Discipline sanitarie;</a:t>
            </a:r>
          </a:p>
          <a:p>
            <a:pPr algn="just"/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- </a:t>
            </a:r>
            <a:r>
              <a:rPr lang="it-IT" sz="2000" b="1" dirty="0">
                <a:latin typeface="Arial" panose="020B0604020202020204" pitchFamily="34" charset="0"/>
                <a:cs typeface="Arial" panose="020B0604020202020204" pitchFamily="34" charset="0"/>
              </a:rPr>
              <a:t>A-28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 (ex A059 ) - Matematica e scienze : Detta laurea, conseguita dall'</a:t>
            </a:r>
            <a:r>
              <a:rPr lang="it-IT" sz="2000" dirty="0" err="1">
                <a:latin typeface="Arial" panose="020B0604020202020204" pitchFamily="34" charset="0"/>
                <a:cs typeface="Arial" panose="020B0604020202020204" pitchFamily="34" charset="0"/>
              </a:rPr>
              <a:t>a.a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. 2019/2020, è titolo di accesso purché il piano di studi, fra laurea triennale e laurea magistrale, abbia previsto almeno 132 crediti nei settori scientifico disciplinari MAT, FIS, CHIM, GEO, BIO, INF/01, INF-ING/05, di cui almeno 30 in MAT, 12 in FIS, 6 in CHIM, 6 in GEO, 6 in BIO, 6 in INF/01 o in ING-INF/05 o in SECSS/01;</a:t>
            </a:r>
          </a:p>
          <a:p>
            <a:pPr algn="just"/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- </a:t>
            </a:r>
            <a:r>
              <a:rPr lang="it-IT" sz="2000" b="1" dirty="0">
                <a:latin typeface="Arial" panose="020B0604020202020204" pitchFamily="34" charset="0"/>
                <a:cs typeface="Arial" panose="020B0604020202020204" pitchFamily="34" charset="0"/>
              </a:rPr>
              <a:t>A-31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 (ex A057 ) - Scienze degli alimenti;</a:t>
            </a:r>
          </a:p>
          <a:p>
            <a:pPr algn="just"/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- </a:t>
            </a:r>
            <a:r>
              <a:rPr lang="it-IT" sz="2000" b="1" dirty="0">
                <a:latin typeface="Arial" panose="020B0604020202020204" pitchFamily="34" charset="0"/>
                <a:cs typeface="Arial" panose="020B0604020202020204" pitchFamily="34" charset="0"/>
              </a:rPr>
              <a:t>A-50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 (ex A060 ) Scienze naturali, chimiche e </a:t>
            </a:r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biologiche: 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Con almeno 12 CFU in settori GEO.</a:t>
            </a:r>
          </a:p>
          <a:p>
            <a:pPr algn="just"/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algn="just"/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Per ulteriori informazioni consultare la pagina 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https://www.classidiconcorso.it/titolo-di-studio-lm-6- biologia.html .</a:t>
            </a:r>
            <a:endParaRPr lang="it-IT" sz="2000" b="0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0850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8"/>
          <p:cNvSpPr/>
          <p:nvPr/>
        </p:nvSpPr>
        <p:spPr>
          <a:xfrm>
            <a:off x="0" y="0"/>
            <a:ext cx="12192000" cy="736600"/>
          </a:xfrm>
          <a:prstGeom prst="rect">
            <a:avLst/>
          </a:prstGeom>
          <a:solidFill>
            <a:srgbClr val="E30613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2" name="Immagine 11" descr="Marchio Unife ECONOMIA Bianco PNG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-3739"/>
            <a:ext cx="3703550" cy="730251"/>
          </a:xfrm>
          <a:prstGeom prst="rect">
            <a:avLst/>
          </a:prstGeom>
          <a:solidFill>
            <a:srgbClr val="E60000"/>
          </a:solidFill>
        </p:spPr>
      </p:pic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28/09/2021</a:t>
            </a:r>
            <a:endParaRPr lang="it-IT"/>
          </a:p>
        </p:txBody>
      </p:sp>
      <p:sp>
        <p:nvSpPr>
          <p:cNvPr id="11" name="Titolo 1"/>
          <p:cNvSpPr>
            <a:spLocks noGrp="1"/>
          </p:cNvSpPr>
          <p:nvPr>
            <p:ph type="title"/>
          </p:nvPr>
        </p:nvSpPr>
        <p:spPr>
          <a:xfrm>
            <a:off x="590204" y="394976"/>
            <a:ext cx="10058400" cy="1450757"/>
          </a:xfrm>
        </p:spPr>
        <p:txBody>
          <a:bodyPr anchor="ctr"/>
          <a:lstStyle/>
          <a:p>
            <a:r>
              <a:rPr lang="it-IT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DALLA </a:t>
            </a:r>
            <a:r>
              <a:rPr lang="it-IT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LT ALLA LM </a:t>
            </a:r>
            <a:endParaRPr lang="it-IT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838200" y="1845733"/>
            <a:ext cx="981040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Dall’AA 2021/22 è attivo il biennio magistrale in </a:t>
            </a:r>
            <a:r>
              <a:rPr lang="it-IT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Biotecnologie per la medicina traslazionale LM-9</a:t>
            </a:r>
            <a:r>
              <a:rPr lang="it-IT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it-IT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it-IT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Iscrizione a numero programmato per candidati con </a:t>
            </a:r>
            <a:r>
              <a:rPr lang="it-IT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titolo triennale già conseguito </a:t>
            </a:r>
            <a:r>
              <a:rPr lang="it-IT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(regolamento Unife). Accesso </a:t>
            </a:r>
            <a:r>
              <a:rPr lang="it-IT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senza colloquio</a:t>
            </a:r>
            <a:r>
              <a:rPr lang="it-IT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sulla base del voto di laurea, per laureati nelle classi L-2 e L-13.</a:t>
            </a:r>
          </a:p>
          <a:p>
            <a:endParaRPr lang="it-IT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sz="2800" dirty="0">
                <a:latin typeface="Arial" panose="020B0604020202020204" pitchFamily="34" charset="0"/>
                <a:cs typeface="Arial" panose="020B0604020202020204" pitchFamily="34" charset="0"/>
              </a:rPr>
              <a:t>Per informazioni: </a:t>
            </a:r>
            <a:r>
              <a:rPr lang="it-IT" sz="2800" b="1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https://corsi.unife.it/lm-biotec-medicina-traslazionale</a:t>
            </a:r>
            <a:endParaRPr lang="it-IT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8273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8"/>
          <p:cNvSpPr/>
          <p:nvPr/>
        </p:nvSpPr>
        <p:spPr>
          <a:xfrm>
            <a:off x="0" y="0"/>
            <a:ext cx="12192000" cy="736600"/>
          </a:xfrm>
          <a:prstGeom prst="rect">
            <a:avLst/>
          </a:prstGeom>
          <a:solidFill>
            <a:srgbClr val="E30613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2" name="Immagine 11" descr="Marchio Unife ECONOMIA Bianco PNG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-3739"/>
            <a:ext cx="3703550" cy="730251"/>
          </a:xfrm>
          <a:prstGeom prst="rect">
            <a:avLst/>
          </a:prstGeom>
          <a:solidFill>
            <a:srgbClr val="E60000"/>
          </a:solidFill>
        </p:spPr>
      </p:pic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28/09/2021</a:t>
            </a:r>
            <a:endParaRPr lang="it-IT"/>
          </a:p>
        </p:txBody>
      </p:sp>
      <p:sp>
        <p:nvSpPr>
          <p:cNvPr id="11" name="Titolo 1"/>
          <p:cNvSpPr>
            <a:spLocks noGrp="1"/>
          </p:cNvSpPr>
          <p:nvPr>
            <p:ph type="title"/>
          </p:nvPr>
        </p:nvSpPr>
        <p:spPr>
          <a:xfrm>
            <a:off x="590204" y="394976"/>
            <a:ext cx="10058400" cy="1450757"/>
          </a:xfrm>
        </p:spPr>
        <p:txBody>
          <a:bodyPr anchor="ctr"/>
          <a:lstStyle/>
          <a:p>
            <a:r>
              <a:rPr lang="it-IT" dirty="0" smtClean="0">
                <a:latin typeface="Arial" panose="020B0604020202020204" pitchFamily="34" charset="0"/>
                <a:cs typeface="Arial" panose="020B0604020202020204" pitchFamily="34" charset="0"/>
              </a:rPr>
              <a:t>ALTRE INFO UTILI</a:t>
            </a:r>
            <a:endParaRPr lang="it-IT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CasellaDiTesto 12"/>
          <p:cNvSpPr txBox="1"/>
          <p:nvPr/>
        </p:nvSpPr>
        <p:spPr>
          <a:xfrm>
            <a:off x="711461" y="1856877"/>
            <a:ext cx="10501021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Calendario </a:t>
            </a:r>
            <a:r>
              <a:rPr lang="it-IT" sz="2000" b="1" dirty="0">
                <a:latin typeface="Arial" panose="020B0604020202020204" pitchFamily="34" charset="0"/>
                <a:cs typeface="Arial" panose="020B0604020202020204" pitchFamily="34" charset="0"/>
              </a:rPr>
              <a:t>didattico</a:t>
            </a:r>
            <a:r>
              <a:rPr lang="it-IT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it-IT" sz="2000" b="1" dirty="0" smtClean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</a:t>
            </a:r>
            <a:r>
              <a:rPr lang="it-IT" sz="2000" b="1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://www.unife.it/medicina/biotecnologie-mediche/</a:t>
            </a:r>
            <a:r>
              <a:rPr lang="it-IT" sz="2000" b="1" dirty="0" err="1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attivita</a:t>
            </a:r>
            <a:r>
              <a:rPr lang="it-IT" sz="2000" b="1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-didattiche/orario-delle-lezioni</a:t>
            </a:r>
            <a:r>
              <a:rPr lang="it-IT" sz="20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it-IT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Scarica l’App Getupdate Unife per rimanere aggiornato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Studiare all’estero: </a:t>
            </a:r>
            <a:r>
              <a:rPr lang="it-IT" sz="2000" b="1" dirty="0" smtClean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</a:t>
            </a:r>
            <a:r>
              <a:rPr lang="it-IT" sz="2000" b="1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://</a:t>
            </a:r>
            <a:r>
              <a:rPr lang="it-IT" sz="2000" b="1" dirty="0" smtClean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www.unife.it/it/internazionale/studiare-allestero</a:t>
            </a:r>
            <a:r>
              <a:rPr lang="it-IT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it-IT" sz="2000" b="1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Mappa </a:t>
            </a:r>
            <a:r>
              <a:rPr lang="it-IT" sz="2000" b="1" dirty="0" smtClean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Destinazioni</a:t>
            </a:r>
            <a:endParaRPr lang="it-IT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Tirocini e attività formative trasversali</a:t>
            </a:r>
            <a:r>
              <a:rPr lang="it-IT" sz="20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it-IT" sz="2000" b="1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http://www.unife.it/medicina/biotecnologie-mediche/attivita-didattiche/tirocini-e-stage</a:t>
            </a:r>
            <a:endParaRPr lang="it-IT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Verso </a:t>
            </a:r>
            <a:r>
              <a:rPr lang="it-IT" sz="2000" b="1" dirty="0">
                <a:latin typeface="Arial" panose="020B0604020202020204" pitchFamily="34" charset="0"/>
                <a:cs typeface="Arial" panose="020B0604020202020204" pitchFamily="34" charset="0"/>
              </a:rPr>
              <a:t>la laurea: </a:t>
            </a:r>
            <a:r>
              <a:rPr lang="it-IT" sz="2000" b="1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http://www.unife.it/medicina/biotecnologie-mediche/attivita-didattiche/prova-finale</a:t>
            </a:r>
            <a:endParaRPr lang="it-IT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Helpdesk studenti: </a:t>
            </a:r>
            <a:r>
              <a:rPr lang="it-IT" altLang="it-IT" sz="2000" b="1" kern="0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http://www.unife.it/studenti/sos/sos</a:t>
            </a:r>
            <a:r>
              <a:rPr lang="it-IT" altLang="it-IT" sz="2000" b="1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it-IT" altLang="it-IT" sz="2000" b="1" kern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2000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Manager didattico: </a:t>
            </a:r>
            <a:r>
              <a:rPr lang="it-IT" sz="2000" b="1" dirty="0" smtClean="0"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manager.biotec-med@unife.it</a:t>
            </a:r>
            <a:endParaRPr lang="it-IT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2000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Rappresentanti </a:t>
            </a:r>
            <a:r>
              <a:rPr lang="it-IT" sz="2000" b="1" kern="0" dirty="0">
                <a:latin typeface="Arial" panose="020B0604020202020204" pitchFamily="34" charset="0"/>
                <a:cs typeface="Arial" panose="020B0604020202020204" pitchFamily="34" charset="0"/>
              </a:rPr>
              <a:t>studenti: </a:t>
            </a:r>
            <a:r>
              <a:rPr lang="it-IT" sz="2000" b="1" kern="0" dirty="0"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http://www.unife.it/medicina/biotecnologie-mediche/organizzazione/rappresentanti-studenti</a:t>
            </a:r>
            <a:endParaRPr lang="it-IT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3872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8"/>
          <p:cNvSpPr/>
          <p:nvPr/>
        </p:nvSpPr>
        <p:spPr>
          <a:xfrm>
            <a:off x="0" y="0"/>
            <a:ext cx="12192000" cy="736600"/>
          </a:xfrm>
          <a:prstGeom prst="rect">
            <a:avLst/>
          </a:prstGeom>
          <a:solidFill>
            <a:srgbClr val="E30613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2" name="Immagine 11" descr="Marchio Unife ECONOMIA Bianco PNG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-3739"/>
            <a:ext cx="3703550" cy="730251"/>
          </a:xfrm>
          <a:prstGeom prst="rect">
            <a:avLst/>
          </a:prstGeom>
          <a:solidFill>
            <a:srgbClr val="E60000"/>
          </a:solidFill>
        </p:spPr>
      </p:pic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28/09/2021</a:t>
            </a:r>
            <a:endParaRPr lang="it-IT"/>
          </a:p>
        </p:txBody>
      </p:sp>
      <p:sp>
        <p:nvSpPr>
          <p:cNvPr id="4" name="Rettangolo 3"/>
          <p:cNvSpPr/>
          <p:nvPr/>
        </p:nvSpPr>
        <p:spPr>
          <a:xfrm>
            <a:off x="838199" y="1737456"/>
            <a:ext cx="10798277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4400" b="1" dirty="0">
                <a:latin typeface="Arial" panose="020B0604020202020204" pitchFamily="34" charset="0"/>
                <a:cs typeface="Arial" panose="020B0604020202020204" pitchFamily="34" charset="0"/>
              </a:rPr>
              <a:t>OGNI INFORMAZIONE E’ PUBBLICATA </a:t>
            </a:r>
          </a:p>
          <a:p>
            <a:pPr algn="ctr"/>
            <a:r>
              <a:rPr lang="it-IT" sz="4400" b="1" dirty="0">
                <a:latin typeface="Arial" panose="020B0604020202020204" pitchFamily="34" charset="0"/>
                <a:cs typeface="Arial" panose="020B0604020202020204" pitchFamily="34" charset="0"/>
              </a:rPr>
              <a:t>SUL </a:t>
            </a:r>
            <a:r>
              <a:rPr lang="it-IT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SITO</a:t>
            </a:r>
          </a:p>
          <a:p>
            <a:pPr algn="ctr"/>
            <a:endParaRPr lang="it-IT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it-IT" sz="4000" b="1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http://www.unife.it/medicina/biotecnologie-mediche</a:t>
            </a:r>
            <a:endParaRPr lang="it-IT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0016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8"/>
          <p:cNvSpPr/>
          <p:nvPr/>
        </p:nvSpPr>
        <p:spPr>
          <a:xfrm>
            <a:off x="0" y="-12700"/>
            <a:ext cx="12192000" cy="736600"/>
          </a:xfrm>
          <a:prstGeom prst="rect">
            <a:avLst/>
          </a:prstGeom>
          <a:solidFill>
            <a:srgbClr val="E30613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Segnaposto contenuto 2"/>
          <p:cNvSpPr txBox="1">
            <a:spLocks/>
          </p:cNvSpPr>
          <p:nvPr/>
        </p:nvSpPr>
        <p:spPr>
          <a:xfrm>
            <a:off x="838200" y="1881239"/>
            <a:ext cx="10462670" cy="9357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2100" b="1" dirty="0" smtClean="0">
                <a:latin typeface="Arial"/>
                <a:ea typeface="Helvetica Neue LT Std 55 Roman" charset="0"/>
                <a:cs typeface="Arial"/>
              </a:rPr>
              <a:t>6 </a:t>
            </a:r>
            <a:r>
              <a:rPr lang="it-IT" sz="2100" b="1" dirty="0" err="1" smtClean="0">
                <a:latin typeface="Arial"/>
                <a:ea typeface="Helvetica Neue LT Std 55 Roman" charset="0"/>
                <a:cs typeface="Arial"/>
              </a:rPr>
              <a:t>cfu</a:t>
            </a:r>
            <a:r>
              <a:rPr lang="it-IT" sz="2100" b="1" dirty="0" smtClean="0">
                <a:latin typeface="Arial"/>
                <a:ea typeface="Helvetica Neue LT Std 55 Roman" charset="0"/>
                <a:cs typeface="Arial"/>
              </a:rPr>
              <a:t> – SECONDO ANNO</a:t>
            </a:r>
          </a:p>
          <a:p>
            <a:r>
              <a:rPr lang="it-IT" sz="2100" b="1" dirty="0" smtClean="0">
                <a:latin typeface="Arial"/>
                <a:ea typeface="Helvetica Neue LT Std 55 Roman" charset="0"/>
                <a:cs typeface="Arial"/>
              </a:rPr>
              <a:t>6 </a:t>
            </a:r>
            <a:r>
              <a:rPr lang="it-IT" sz="2100" b="1" dirty="0" err="1" smtClean="0">
                <a:latin typeface="Arial"/>
                <a:ea typeface="Helvetica Neue LT Std 55 Roman" charset="0"/>
                <a:cs typeface="Arial"/>
              </a:rPr>
              <a:t>cfu</a:t>
            </a:r>
            <a:r>
              <a:rPr lang="it-IT" sz="2100" b="1" dirty="0" smtClean="0">
                <a:latin typeface="Arial"/>
                <a:ea typeface="Helvetica Neue LT Std 55 Roman" charset="0"/>
                <a:cs typeface="Arial"/>
              </a:rPr>
              <a:t> – TERZO ANNO</a:t>
            </a:r>
            <a:endParaRPr lang="it-IT" sz="2100" b="1" dirty="0" smtClean="0">
              <a:latin typeface="Arial"/>
              <a:ea typeface="Helvetica Neue LT Std 55 Roman" charset="0"/>
              <a:cs typeface="Arial"/>
            </a:endParaRPr>
          </a:p>
          <a:p>
            <a:endParaRPr lang="it-IT" sz="2400" dirty="0" smtClean="0">
              <a:latin typeface="Arial"/>
              <a:ea typeface="Helvetica Neue LT Std 55 Roman" charset="0"/>
              <a:cs typeface="Arial"/>
            </a:endParaRPr>
          </a:p>
          <a:p>
            <a:endParaRPr lang="it-IT" sz="2400" dirty="0" smtClean="0">
              <a:latin typeface="Arial"/>
              <a:ea typeface="Helvetica Neue LT Std 55 Roman" charset="0"/>
              <a:cs typeface="Arial"/>
            </a:endParaRPr>
          </a:p>
        </p:txBody>
      </p:sp>
      <p:pic>
        <p:nvPicPr>
          <p:cNvPr id="13" name="Immagine 12" descr="Marchio Unife ECONOMIA Bianco PNG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3796145" cy="730251"/>
          </a:xfrm>
          <a:prstGeom prst="rect">
            <a:avLst/>
          </a:prstGeom>
          <a:solidFill>
            <a:srgbClr val="E60000"/>
          </a:solidFill>
        </p:spPr>
      </p:pic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28/09/2021</a:t>
            </a:r>
            <a:endParaRPr lang="it-IT"/>
          </a:p>
        </p:txBody>
      </p:sp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xfrm>
            <a:off x="811735" y="555675"/>
            <a:ext cx="10515600" cy="1325563"/>
          </a:xfrm>
        </p:spPr>
        <p:txBody>
          <a:bodyPr/>
          <a:lstStyle/>
          <a:p>
            <a:r>
              <a:rPr lang="it-IT" dirty="0" smtClean="0">
                <a:latin typeface="Arial" panose="020B0604020202020204" pitchFamily="34" charset="0"/>
                <a:cs typeface="Arial" panose="020B0604020202020204" pitchFamily="34" charset="0"/>
              </a:rPr>
              <a:t>ESAMI OPZIONALI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838200" y="3293985"/>
            <a:ext cx="10768781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dirty="0">
                <a:latin typeface="Arial" panose="020B0604020202020204" pitchFamily="34" charset="0"/>
                <a:cs typeface="Arial" panose="020B0604020202020204" pitchFamily="34" charset="0"/>
              </a:rPr>
              <a:t>Gli </a:t>
            </a:r>
            <a:r>
              <a:rPr lang="it-IT" altLang="it-IT" b="1" dirty="0">
                <a:latin typeface="Arial" panose="020B0604020202020204" pitchFamily="34" charset="0"/>
                <a:cs typeface="Arial" panose="020B0604020202020204" pitchFamily="34" charset="0"/>
              </a:rPr>
              <a:t>esami di tipologia D</a:t>
            </a:r>
            <a:r>
              <a:rPr lang="it-IT" altLang="it-IT" dirty="0">
                <a:latin typeface="Arial" panose="020B0604020202020204" pitchFamily="34" charset="0"/>
                <a:cs typeface="Arial" panose="020B0604020202020204" pitchFamily="34" charset="0"/>
              </a:rPr>
              <a:t> (scelta libera) possono essere scelti: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it-IT" altLang="it-IT" b="1" dirty="0">
                <a:latin typeface="Arial" panose="020B0604020202020204" pitchFamily="34" charset="0"/>
                <a:cs typeface="Arial" panose="020B0604020202020204" pitchFamily="34" charset="0"/>
              </a:rPr>
              <a:t>fra gli esami opzionali </a:t>
            </a:r>
            <a:r>
              <a:rPr lang="it-IT" altLang="it-IT" b="1" dirty="0" smtClean="0">
                <a:latin typeface="Arial" panose="020B0604020202020204" pitchFamily="34" charset="0"/>
                <a:cs typeface="Arial" panose="020B0604020202020204" pitchFamily="34" charset="0"/>
              </a:rPr>
              <a:t>attivati e consigliati dal </a:t>
            </a:r>
            <a:r>
              <a:rPr lang="it-IT" altLang="it-IT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CdS</a:t>
            </a:r>
            <a:endParaRPr lang="it-IT" altLang="it-IT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it-IT" altLang="it-IT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it-IT" altLang="it-IT" b="1" dirty="0">
                <a:latin typeface="Arial" panose="020B0604020202020204" pitchFamily="34" charset="0"/>
                <a:cs typeface="Arial" panose="020B0604020202020204" pitchFamily="34" charset="0"/>
              </a:rPr>
              <a:t>fra gli insegnamenti (non moduli) presenti in tutta l'offerta formativa di Ateneo, purché coerenti con gli obiettivi formativi del </a:t>
            </a:r>
            <a:r>
              <a:rPr lang="it-IT" altLang="it-IT" b="1" dirty="0" err="1">
                <a:latin typeface="Arial" panose="020B0604020202020204" pitchFamily="34" charset="0"/>
                <a:cs typeface="Arial" panose="020B0604020202020204" pitchFamily="34" charset="0"/>
              </a:rPr>
              <a:t>CdS</a:t>
            </a:r>
            <a:r>
              <a:rPr lang="it-IT" altLang="it-IT" b="1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it-IT" altLang="it-IT" b="1" dirty="0" smtClean="0">
                <a:latin typeface="Arial" panose="020B0604020202020204" pitchFamily="34" charset="0"/>
                <a:cs typeface="Arial" panose="020B0604020202020204" pitchFamily="34" charset="0"/>
              </a:rPr>
              <a:t>Biotecnologie mediche </a:t>
            </a:r>
            <a:r>
              <a:rPr lang="it-IT" altLang="it-IT" dirty="0" smtClean="0">
                <a:latin typeface="Arial" panose="020B0604020202020204" pitchFamily="34" charset="0"/>
                <a:cs typeface="Arial" panose="020B0604020202020204" pitchFamily="34" charset="0"/>
              </a:rPr>
              <a:t>(e </a:t>
            </a:r>
            <a:r>
              <a:rPr lang="it-IT" altLang="it-IT" dirty="0">
                <a:latin typeface="Arial" panose="020B0604020202020204" pitchFamily="34" charset="0"/>
                <a:cs typeface="Arial" panose="020B0604020202020204" pitchFamily="34" charset="0"/>
              </a:rPr>
              <a:t>verificato il possesso dei prerequisiti), </a:t>
            </a:r>
            <a:r>
              <a:rPr lang="it-IT" altLang="it-IT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purché non di livello superiore e non di corsi ad accesso programmato, salvo autorizzazione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it-IT" altLang="it-IT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INIZIATIVE SPECIFICHE DI ATENEO</a:t>
            </a:r>
            <a:endParaRPr lang="it-IT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6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8"/>
          <p:cNvSpPr/>
          <p:nvPr/>
        </p:nvSpPr>
        <p:spPr>
          <a:xfrm>
            <a:off x="-3175" y="0"/>
            <a:ext cx="12192000" cy="736600"/>
          </a:xfrm>
          <a:prstGeom prst="rect">
            <a:avLst/>
          </a:prstGeom>
          <a:solidFill>
            <a:srgbClr val="E30613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Titolo 1"/>
          <p:cNvSpPr>
            <a:spLocks noGrp="1"/>
          </p:cNvSpPr>
          <p:nvPr>
            <p:ph type="title"/>
          </p:nvPr>
        </p:nvSpPr>
        <p:spPr>
          <a:xfrm>
            <a:off x="692150" y="723900"/>
            <a:ext cx="8142134" cy="1054100"/>
          </a:xfrm>
        </p:spPr>
        <p:txBody>
          <a:bodyPr>
            <a:noAutofit/>
          </a:bodyPr>
          <a:lstStyle/>
          <a:p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ESAMI OPZIONALI AA 21/22</a:t>
            </a:r>
            <a:endParaRPr lang="it-IT" sz="4000" b="1" dirty="0">
              <a:latin typeface="Arial"/>
              <a:ea typeface="Helvetica Neue LT Std 65 Medium" charset="0"/>
              <a:cs typeface="Arial"/>
            </a:endParaRPr>
          </a:p>
        </p:txBody>
      </p:sp>
      <p:pic>
        <p:nvPicPr>
          <p:cNvPr id="12" name="Immagine 11" descr="Marchio Unife ECONOMIA Bianco PNG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2595" y="0"/>
            <a:ext cx="3703550" cy="730251"/>
          </a:xfrm>
          <a:prstGeom prst="rect">
            <a:avLst/>
          </a:prstGeom>
          <a:solidFill>
            <a:srgbClr val="E60000"/>
          </a:solidFill>
        </p:spPr>
      </p:pic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28/09/2021</a:t>
            </a:r>
            <a:endParaRPr lang="it-IT"/>
          </a:p>
        </p:txBody>
      </p:sp>
      <p:graphicFrame>
        <p:nvGraphicFramePr>
          <p:cNvPr id="5" name="Tabel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3098612"/>
              </p:ext>
            </p:extLst>
          </p:nvPr>
        </p:nvGraphicFramePr>
        <p:xfrm>
          <a:off x="838200" y="1657744"/>
          <a:ext cx="10414818" cy="4771500"/>
        </p:xfrm>
        <a:graphic>
          <a:graphicData uri="http://schemas.openxmlformats.org/drawingml/2006/table">
            <a:tbl>
              <a:tblPr/>
              <a:tblGrid>
                <a:gridCol w="3645310">
                  <a:extLst>
                    <a:ext uri="{9D8B030D-6E8A-4147-A177-3AD203B41FA5}">
                      <a16:colId xmlns:a16="http://schemas.microsoft.com/office/drawing/2014/main" val="2132192021"/>
                    </a:ext>
                  </a:extLst>
                </a:gridCol>
                <a:gridCol w="1238864">
                  <a:extLst>
                    <a:ext uri="{9D8B030D-6E8A-4147-A177-3AD203B41FA5}">
                      <a16:colId xmlns:a16="http://schemas.microsoft.com/office/drawing/2014/main" val="2046509453"/>
                    </a:ext>
                  </a:extLst>
                </a:gridCol>
                <a:gridCol w="1150374">
                  <a:extLst>
                    <a:ext uri="{9D8B030D-6E8A-4147-A177-3AD203B41FA5}">
                      <a16:colId xmlns:a16="http://schemas.microsoft.com/office/drawing/2014/main" val="1751820921"/>
                    </a:ext>
                  </a:extLst>
                </a:gridCol>
                <a:gridCol w="1238865">
                  <a:extLst>
                    <a:ext uri="{9D8B030D-6E8A-4147-A177-3AD203B41FA5}">
                      <a16:colId xmlns:a16="http://schemas.microsoft.com/office/drawing/2014/main" val="1530869842"/>
                    </a:ext>
                  </a:extLst>
                </a:gridCol>
                <a:gridCol w="1405602">
                  <a:extLst>
                    <a:ext uri="{9D8B030D-6E8A-4147-A177-3AD203B41FA5}">
                      <a16:colId xmlns:a16="http://schemas.microsoft.com/office/drawing/2014/main" val="1052292859"/>
                    </a:ext>
                  </a:extLst>
                </a:gridCol>
                <a:gridCol w="1735803">
                  <a:extLst>
                    <a:ext uri="{9D8B030D-6E8A-4147-A177-3AD203B41FA5}">
                      <a16:colId xmlns:a16="http://schemas.microsoft.com/office/drawing/2014/main" val="2194914235"/>
                    </a:ext>
                  </a:extLst>
                </a:gridCol>
              </a:tblGrid>
              <a:tr h="174054">
                <a:tc>
                  <a:txBody>
                    <a:bodyPr/>
                    <a:lstStyle/>
                    <a:p>
                      <a:pPr algn="ctr" fontAlgn="t"/>
                      <a:r>
                        <a:rPr lang="it-IT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Insegnamenti</a:t>
                      </a:r>
                      <a:endParaRPr lang="it-IT" sz="1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513" marR="43513" marT="21757" marB="2175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SSD</a:t>
                      </a:r>
                      <a:endParaRPr lang="it-IT" sz="14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513" marR="43513" marT="21757" marB="2175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ORE</a:t>
                      </a:r>
                      <a:endParaRPr lang="it-IT" sz="14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513" marR="43513" marT="21757" marB="2175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Crediti</a:t>
                      </a:r>
                      <a:endParaRPr lang="it-IT" sz="14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513" marR="43513" marT="21757" marB="2175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4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Anno/Sem</a:t>
                      </a:r>
                      <a:endParaRPr lang="it-IT" sz="1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513" marR="43513" marT="21757" marB="2175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Docente</a:t>
                      </a:r>
                      <a:endParaRPr lang="it-IT" sz="14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513" marR="43513" marT="21757" marB="2175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8106595"/>
                  </a:ext>
                </a:extLst>
              </a:tr>
              <a:tr h="435134">
                <a:tc>
                  <a:txBody>
                    <a:bodyPr/>
                    <a:lstStyle/>
                    <a:p>
                      <a:pPr fontAlgn="t"/>
                      <a:r>
                        <a:rPr lang="it-IT" sz="1400" b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3"/>
                        </a:rPr>
                        <a:t>Chimica degli alimenti funzionali</a:t>
                      </a:r>
                      <a:endParaRPr lang="it-IT" sz="1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513" marR="43513" marT="21757" marB="2175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CHIM/10</a:t>
                      </a:r>
                    </a:p>
                  </a:txBody>
                  <a:tcPr marL="43513" marR="43513" marT="21757" marB="2175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</a:t>
                      </a:r>
                    </a:p>
                    <a:p>
                      <a:pPr algn="ctr" fontAlgn="t"/>
                      <a:r>
                        <a:rPr lang="it-IT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</a:p>
                  </a:txBody>
                  <a:tcPr marL="43513" marR="43513" marT="21757" marB="2175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  <a:p>
                      <a:pPr algn="ctr" fontAlgn="t"/>
                      <a:r>
                        <a:rPr lang="it-IT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43513" marR="43513" marT="21757" marB="2175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II/I</a:t>
                      </a:r>
                      <a:endParaRPr lang="it-IT" sz="14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513" marR="43513" marT="21757" marB="2175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Beccaria Marco</a:t>
                      </a:r>
                    </a:p>
                    <a:p>
                      <a:pPr fontAlgn="t"/>
                      <a:r>
                        <a:rPr lang="it-IT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 Luca Chiara</a:t>
                      </a:r>
                    </a:p>
                  </a:txBody>
                  <a:tcPr marL="43513" marR="43513" marT="21757" marB="2175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7673370"/>
                  </a:ext>
                </a:extLst>
              </a:tr>
              <a:tr h="826754">
                <a:tc>
                  <a:txBody>
                    <a:bodyPr/>
                    <a:lstStyle/>
                    <a:p>
                      <a:pPr fontAlgn="t"/>
                      <a:r>
                        <a:rPr lang="it-IT" sz="1400" b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4"/>
                        </a:rPr>
                        <a:t>Microbiologia avanzata</a:t>
                      </a:r>
                      <a:endParaRPr lang="it-IT" sz="1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513" marR="43513" marT="21757" marB="2175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MED/07</a:t>
                      </a:r>
                    </a:p>
                  </a:txBody>
                  <a:tcPr marL="43513" marR="43513" marT="21757" marB="2175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</a:p>
                    <a:p>
                      <a:pPr algn="ctr" fontAlgn="t"/>
                      <a:r>
                        <a:rPr lang="it-IT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  <a:p>
                      <a:pPr algn="ctr" fontAlgn="t"/>
                      <a:r>
                        <a:rPr lang="it-IT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  <a:p>
                      <a:pPr algn="ctr" fontAlgn="t"/>
                      <a:r>
                        <a:rPr lang="it-IT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  <a:p>
                      <a:pPr algn="ctr" fontAlgn="t"/>
                      <a:r>
                        <a:rPr lang="it-IT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marL="43513" marR="43513" marT="21757" marB="2175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  <a:p>
                      <a:pPr algn="ctr" fontAlgn="t"/>
                      <a:r>
                        <a:rPr lang="it-IT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  <a:p>
                      <a:pPr algn="ctr" fontAlgn="t"/>
                      <a:r>
                        <a:rPr lang="it-IT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  <a:p>
                      <a:pPr algn="ctr" fontAlgn="t"/>
                      <a:r>
                        <a:rPr lang="it-IT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  <a:p>
                      <a:pPr algn="ctr" fontAlgn="t"/>
                      <a:r>
                        <a:rPr lang="it-IT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43513" marR="43513" marT="21757" marB="2175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II/I</a:t>
                      </a:r>
                      <a:endParaRPr lang="it-IT" sz="14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513" marR="43513" marT="21757" marB="2175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Mazzoni Elisa</a:t>
                      </a:r>
                    </a:p>
                    <a:p>
                      <a:pPr fontAlgn="t"/>
                      <a:r>
                        <a:rPr lang="it-IT" sz="140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5"/>
                        </a:rPr>
                        <a:t>Bortolotti Daria</a:t>
                      </a:r>
                      <a:endParaRPr lang="it-IT" sz="1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fontAlgn="t"/>
                      <a:r>
                        <a:rPr lang="it-IT" sz="1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Alogna</a:t>
                      </a:r>
                      <a:r>
                        <a:rPr lang="it-IT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Andrea</a:t>
                      </a:r>
                    </a:p>
                    <a:p>
                      <a:pPr fontAlgn="t"/>
                      <a:r>
                        <a:rPr lang="it-IT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Schiuma Giovanna</a:t>
                      </a:r>
                    </a:p>
                    <a:p>
                      <a:pPr fontAlgn="t"/>
                      <a:r>
                        <a:rPr lang="it-IT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D'Accolti Maria</a:t>
                      </a:r>
                    </a:p>
                  </a:txBody>
                  <a:tcPr marL="43513" marR="43513" marT="21757" marB="2175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1694293"/>
                  </a:ext>
                </a:extLst>
              </a:tr>
              <a:tr h="565674">
                <a:tc>
                  <a:txBody>
                    <a:bodyPr/>
                    <a:lstStyle/>
                    <a:p>
                      <a:pPr fontAlgn="t"/>
                      <a:r>
                        <a:rPr lang="it-IT" sz="1400" b="1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6"/>
                        </a:rPr>
                        <a:t>Biostatistica</a:t>
                      </a:r>
                      <a:r>
                        <a:rPr lang="it-IT" sz="1400" b="1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it-IT" sz="1000" i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it-IT" sz="1000" i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mutuato da Scienze biologiche)</a:t>
                      </a:r>
                      <a:endParaRPr lang="it-IT" sz="10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513" marR="43513" marT="21757" marB="2175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SECS-S/01</a:t>
                      </a:r>
                    </a:p>
                  </a:txBody>
                  <a:tcPr marL="43513" marR="43513" marT="21757" marB="2175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</a:t>
                      </a:r>
                    </a:p>
                  </a:txBody>
                  <a:tcPr marL="43513" marR="43513" marT="21757" marB="2175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L="43513" marR="43513" marT="21757" marB="2175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II/I</a:t>
                      </a:r>
                      <a:endParaRPr lang="it-IT" sz="14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513" marR="43513" marT="21757" marB="2175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40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7"/>
                        </a:rPr>
                        <a:t>Bertorelle Giorgio</a:t>
                      </a:r>
                      <a:endParaRPr lang="it-IT" sz="14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513" marR="43513" marT="21757" marB="2175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8377055"/>
                  </a:ext>
                </a:extLst>
              </a:tr>
              <a:tr h="474848">
                <a:tc>
                  <a:txBody>
                    <a:bodyPr/>
                    <a:lstStyle/>
                    <a:p>
                      <a:pPr fontAlgn="t"/>
                      <a:r>
                        <a:rPr lang="it-IT" sz="1400" b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8"/>
                        </a:rPr>
                        <a:t>Farmaci peptici</a:t>
                      </a:r>
                      <a:endParaRPr lang="it-IT" sz="1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fontAlgn="t"/>
                      <a:r>
                        <a:rPr lang="it-IT" sz="1000" i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(mutuato da Chimica e tecnologia farmaceutiche)</a:t>
                      </a:r>
                      <a:endParaRPr lang="it-IT" sz="10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513" marR="43513" marT="21757" marB="2175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CHIM/08</a:t>
                      </a:r>
                    </a:p>
                  </a:txBody>
                  <a:tcPr marL="43513" marR="43513" marT="21757" marB="2175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</a:t>
                      </a:r>
                    </a:p>
                  </a:txBody>
                  <a:tcPr marL="43513" marR="43513" marT="21757" marB="2175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L="43513" marR="43513" marT="21757" marB="2175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II/II</a:t>
                      </a:r>
                      <a:endParaRPr lang="it-IT" sz="14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513" marR="43513" marT="21757" marB="2175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40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9"/>
                        </a:rPr>
                        <a:t>Preti Delia</a:t>
                      </a:r>
                      <a:endParaRPr lang="it-IT" sz="14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513" marR="43513" marT="21757" marB="2175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8428364"/>
                  </a:ext>
                </a:extLst>
              </a:tr>
              <a:tr h="435134">
                <a:tc>
                  <a:txBody>
                    <a:bodyPr/>
                    <a:lstStyle/>
                    <a:p>
                      <a:pPr fontAlgn="t"/>
                      <a:r>
                        <a:rPr lang="it-IT" sz="1400" b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0"/>
                        </a:rPr>
                        <a:t>Fisica nucleare e subnucleare</a:t>
                      </a:r>
                      <a:endParaRPr lang="it-IT" sz="1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513" marR="43513" marT="21757" marB="2175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FIS/02</a:t>
                      </a:r>
                    </a:p>
                  </a:txBody>
                  <a:tcPr marL="43513" marR="43513" marT="21757" marB="2175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</a:p>
                    <a:p>
                      <a:pPr algn="ctr" fontAlgn="t"/>
                      <a:r>
                        <a:rPr lang="it-IT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</a:p>
                    <a:p>
                      <a:pPr algn="ctr" fontAlgn="t"/>
                      <a:r>
                        <a:rPr lang="it-IT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</a:p>
                  </a:txBody>
                  <a:tcPr marL="43513" marR="43513" marT="21757" marB="2175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  <a:p>
                      <a:pPr algn="ctr" fontAlgn="t"/>
                      <a:r>
                        <a:rPr lang="it-IT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  <a:p>
                      <a:pPr algn="ctr" fontAlgn="t"/>
                      <a:r>
                        <a:rPr lang="it-IT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43513" marR="43513" marT="21757" marB="2175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III/I</a:t>
                      </a:r>
                      <a:endParaRPr lang="it-IT" sz="1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513" marR="43513" marT="21757" marB="2175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40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1"/>
                        </a:rPr>
                        <a:t>Masina Isabella</a:t>
                      </a:r>
                      <a:endParaRPr lang="it-IT" sz="14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fontAlgn="t"/>
                      <a:r>
                        <a:rPr lang="it-IT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Pagano Luca</a:t>
                      </a:r>
                    </a:p>
                    <a:p>
                      <a:pPr fontAlgn="t"/>
                      <a:r>
                        <a:rPr lang="it-IT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Ricci Barbara</a:t>
                      </a:r>
                    </a:p>
                  </a:txBody>
                  <a:tcPr marL="43513" marR="43513" marT="21757" marB="2175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461334"/>
                  </a:ext>
                </a:extLst>
              </a:tr>
              <a:tr h="304594">
                <a:tc>
                  <a:txBody>
                    <a:bodyPr/>
                    <a:lstStyle/>
                    <a:p>
                      <a:pPr algn="l" fontAlgn="t"/>
                      <a:r>
                        <a:rPr lang="it-IT" sz="1400" b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2"/>
                        </a:rPr>
                        <a:t>Metodi separativi</a:t>
                      </a:r>
                      <a:endParaRPr lang="it-IT" sz="14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513" marR="43513" marT="21757" marB="2175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CHIM/01</a:t>
                      </a:r>
                    </a:p>
                  </a:txBody>
                  <a:tcPr marL="43513" marR="43513" marT="21757" marB="2175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</a:t>
                      </a:r>
                    </a:p>
                    <a:p>
                      <a:pPr algn="ctr" fontAlgn="t"/>
                      <a:r>
                        <a:rPr lang="it-IT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</a:t>
                      </a:r>
                    </a:p>
                  </a:txBody>
                  <a:tcPr marL="43513" marR="43513" marT="21757" marB="2175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  <a:p>
                      <a:pPr algn="ctr" fontAlgn="t"/>
                      <a:r>
                        <a:rPr lang="it-IT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43513" marR="43513" marT="21757" marB="2175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III/I</a:t>
                      </a:r>
                      <a:endParaRPr lang="it-IT" sz="1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513" marR="43513" marT="21757" marB="2175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140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3"/>
                        </a:rPr>
                        <a:t>Catani Martina</a:t>
                      </a:r>
                      <a:endParaRPr lang="it-IT" sz="14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 fontAlgn="t"/>
                      <a:r>
                        <a:rPr lang="it-IT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Felletti Simona</a:t>
                      </a:r>
                    </a:p>
                  </a:txBody>
                  <a:tcPr marL="43513" marR="43513" marT="21757" marB="2175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3883221"/>
                  </a:ext>
                </a:extLst>
              </a:tr>
              <a:tr h="435134">
                <a:tc>
                  <a:txBody>
                    <a:bodyPr/>
                    <a:lstStyle/>
                    <a:p>
                      <a:pPr fontAlgn="t"/>
                      <a:r>
                        <a:rPr lang="it-IT" sz="1400" b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4"/>
                        </a:rPr>
                        <a:t>Tecnologie Biochimiche Cellulari</a:t>
                      </a:r>
                      <a:endParaRPr lang="it-IT" sz="14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513" marR="43513" marT="21757" marB="2175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BIO/11</a:t>
                      </a:r>
                    </a:p>
                  </a:txBody>
                  <a:tcPr marL="43513" marR="43513" marT="21757" marB="2175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</a:t>
                      </a:r>
                    </a:p>
                  </a:txBody>
                  <a:tcPr marL="43513" marR="43513" marT="21757" marB="2175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L="43513" marR="43513" marT="21757" marB="2175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III/II</a:t>
                      </a:r>
                      <a:endParaRPr lang="it-IT" sz="1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513" marR="43513" marT="21757" marB="2175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40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5"/>
                        </a:rPr>
                        <a:t>Lampronti Ilaria</a:t>
                      </a:r>
                      <a:endParaRPr lang="it-IT" sz="14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513" marR="43513" marT="21757" marB="2175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8709905"/>
                  </a:ext>
                </a:extLst>
              </a:tr>
              <a:tr h="304594">
                <a:tc>
                  <a:txBody>
                    <a:bodyPr/>
                    <a:lstStyle/>
                    <a:p>
                      <a:pPr fontAlgn="t"/>
                      <a:r>
                        <a:rPr lang="it-IT" sz="1400" b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6"/>
                        </a:rPr>
                        <a:t>Statistica medica</a:t>
                      </a:r>
                      <a:endParaRPr lang="it-IT" sz="14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513" marR="43513" marT="21757" marB="2175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MED/01</a:t>
                      </a:r>
                    </a:p>
                  </a:txBody>
                  <a:tcPr marL="43513" marR="43513" marT="21757" marB="2175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</a:t>
                      </a:r>
                    </a:p>
                  </a:txBody>
                  <a:tcPr marL="43513" marR="43513" marT="21757" marB="2175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L="43513" marR="43513" marT="21757" marB="2175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III/II</a:t>
                      </a:r>
                      <a:endParaRPr lang="it-IT" sz="14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513" marR="43513" marT="21757" marB="2175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40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7"/>
                        </a:rPr>
                        <a:t>Olgiati</a:t>
                      </a:r>
                      <a:r>
                        <a:rPr lang="it-IT" sz="140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7"/>
                        </a:rPr>
                        <a:t> Stefano</a:t>
                      </a:r>
                      <a:endParaRPr lang="it-IT" sz="1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513" marR="43513" marT="21757" marB="2175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0726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16644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8"/>
          <p:cNvSpPr/>
          <p:nvPr/>
        </p:nvSpPr>
        <p:spPr>
          <a:xfrm>
            <a:off x="0" y="-12700"/>
            <a:ext cx="12192000" cy="736600"/>
          </a:xfrm>
          <a:prstGeom prst="rect">
            <a:avLst/>
          </a:prstGeom>
          <a:solidFill>
            <a:srgbClr val="E30613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Titolo 1"/>
          <p:cNvSpPr>
            <a:spLocks noGrp="1"/>
          </p:cNvSpPr>
          <p:nvPr>
            <p:ph type="title"/>
          </p:nvPr>
        </p:nvSpPr>
        <p:spPr>
          <a:xfrm>
            <a:off x="692150" y="723900"/>
            <a:ext cx="10890576" cy="1054100"/>
          </a:xfrm>
        </p:spPr>
        <p:txBody>
          <a:bodyPr>
            <a:normAutofit/>
          </a:bodyPr>
          <a:lstStyle/>
          <a:p>
            <a:r>
              <a:rPr lang="it-IT" dirty="0" smtClean="0">
                <a:latin typeface="Arial"/>
                <a:ea typeface="Helvetica Neue LT Std 65 Medium" charset="0"/>
                <a:cs typeface="Arial"/>
              </a:rPr>
              <a:t>COME E QUANDO SCEGLIERE</a:t>
            </a:r>
            <a:endParaRPr lang="it-IT" dirty="0">
              <a:latin typeface="Arial"/>
              <a:ea typeface="Helvetica Neue LT Std 65 Medium" charset="0"/>
              <a:cs typeface="Arial"/>
            </a:endParaRPr>
          </a:p>
        </p:txBody>
      </p:sp>
      <p:pic>
        <p:nvPicPr>
          <p:cNvPr id="10" name="Immagine 9" descr="Marchio Unife ECONOMIA Bianco PNG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2595" y="0"/>
            <a:ext cx="3703550" cy="730251"/>
          </a:xfrm>
          <a:prstGeom prst="rect">
            <a:avLst/>
          </a:prstGeom>
          <a:solidFill>
            <a:srgbClr val="E60000"/>
          </a:solidFill>
        </p:spPr>
      </p:pic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28/09/2021</a:t>
            </a:r>
            <a:endParaRPr lang="it-IT"/>
          </a:p>
        </p:txBody>
      </p:sp>
      <p:sp>
        <p:nvSpPr>
          <p:cNvPr id="4" name="Rettangolo 3"/>
          <p:cNvSpPr/>
          <p:nvPr/>
        </p:nvSpPr>
        <p:spPr>
          <a:xfrm>
            <a:off x="692150" y="1755987"/>
            <a:ext cx="10890576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Ciascuna attività può essere </a:t>
            </a:r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scelta </a:t>
            </a:r>
            <a:r>
              <a:rPr lang="it-IT" sz="2000" b="1" dirty="0">
                <a:latin typeface="Arial" panose="020B0604020202020204" pitchFamily="34" charset="0"/>
                <a:cs typeface="Arial" panose="020B0604020202020204" pitchFamily="34" charset="0"/>
              </a:rPr>
              <a:t>anche in un anno diverso da quello indicato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it-IT" sz="2000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prima di effettuare la scelta, è necessario accertarsi della fattibilità, leggendo con attenzione i </a:t>
            </a:r>
            <a:r>
              <a:rPr lang="it-IT" sz="2000" b="1" dirty="0">
                <a:latin typeface="Arial" panose="020B0604020202020204" pitchFamily="34" charset="0"/>
                <a:cs typeface="Arial" panose="020B0604020202020204" pitchFamily="34" charset="0"/>
              </a:rPr>
              <a:t>PREREQUISITI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 del corso pubblicati nella scheda insegnamento. </a:t>
            </a:r>
          </a:p>
          <a:p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La scelta va formalizzata tramite 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compilazione del piano di studi 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secondo le modalità e le scadenze definite dall'Ateneo</a:t>
            </a:r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it-IT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E' possibile anche la scelta di corsi </a:t>
            </a:r>
            <a:r>
              <a:rPr lang="it-IT" sz="2000" dirty="0" err="1">
                <a:latin typeface="Arial" panose="020B0604020202020204" pitchFamily="34" charset="0"/>
                <a:cs typeface="Arial" panose="020B0604020202020204" pitchFamily="34" charset="0"/>
              </a:rPr>
              <a:t>sovrannumerari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, entro il limite del 10% dei CFU complessivi previsti dal proprio corso di studio (12</a:t>
            </a:r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endParaRPr lang="it-IT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In caso di dubbi, prima di procedere contattare la Manager didattica.</a:t>
            </a:r>
            <a:endParaRPr lang="it-IT" sz="2000" b="0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1769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8"/>
          <p:cNvSpPr/>
          <p:nvPr/>
        </p:nvSpPr>
        <p:spPr>
          <a:xfrm>
            <a:off x="0" y="820"/>
            <a:ext cx="12192000" cy="736600"/>
          </a:xfrm>
          <a:prstGeom prst="rect">
            <a:avLst/>
          </a:prstGeom>
          <a:solidFill>
            <a:srgbClr val="E30613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Titolo 1"/>
          <p:cNvSpPr>
            <a:spLocks noGrp="1"/>
          </p:cNvSpPr>
          <p:nvPr>
            <p:ph type="title"/>
          </p:nvPr>
        </p:nvSpPr>
        <p:spPr>
          <a:xfrm>
            <a:off x="692149" y="723900"/>
            <a:ext cx="5536585" cy="1054100"/>
          </a:xfrm>
        </p:spPr>
        <p:txBody>
          <a:bodyPr>
            <a:noAutofit/>
          </a:bodyPr>
          <a:lstStyle/>
          <a:p>
            <a:r>
              <a:rPr lang="it-IT" dirty="0" smtClean="0">
                <a:latin typeface="Arial"/>
                <a:ea typeface="Helvetica Neue LT Std 65 Medium" charset="0"/>
                <a:cs typeface="Arial"/>
              </a:rPr>
              <a:t>PIANI DI STUDIO</a:t>
            </a:r>
            <a:endParaRPr lang="it-IT" dirty="0">
              <a:latin typeface="Arial"/>
              <a:ea typeface="Helvetica Neue LT Std 65 Medium" charset="0"/>
              <a:cs typeface="Arial"/>
            </a:endParaRPr>
          </a:p>
        </p:txBody>
      </p:sp>
      <p:cxnSp>
        <p:nvCxnSpPr>
          <p:cNvPr id="17" name="Connettore 2 16"/>
          <p:cNvCxnSpPr/>
          <p:nvPr/>
        </p:nvCxnSpPr>
        <p:spPr>
          <a:xfrm flipV="1">
            <a:off x="8996516" y="412955"/>
            <a:ext cx="427703" cy="31094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Immagine 14" descr="Marchio Unife ECONOMIA Bianco PNG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2595" y="0"/>
            <a:ext cx="3703550" cy="730251"/>
          </a:xfrm>
          <a:prstGeom prst="rect">
            <a:avLst/>
          </a:prstGeom>
          <a:solidFill>
            <a:srgbClr val="E60000"/>
          </a:solidFill>
        </p:spPr>
      </p:pic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28/09/2021</a:t>
            </a:r>
            <a:endParaRPr lang="it-IT"/>
          </a:p>
        </p:txBody>
      </p:sp>
      <p:sp>
        <p:nvSpPr>
          <p:cNvPr id="16" name="Segnaposto contenuto 2"/>
          <p:cNvSpPr>
            <a:spLocks noGrp="1"/>
          </p:cNvSpPr>
          <p:nvPr>
            <p:ph idx="1"/>
          </p:nvPr>
        </p:nvSpPr>
        <p:spPr>
          <a:xfrm>
            <a:off x="1068387" y="1737360"/>
            <a:ext cx="10058400" cy="1114647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it-IT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Informazioni e procedure alla pagina </a:t>
            </a:r>
            <a:r>
              <a:rPr lang="it-IT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</a:t>
            </a:r>
            <a:r>
              <a:rPr lang="it-IT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://</a:t>
            </a:r>
            <a:r>
              <a:rPr lang="it-IT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www.unife.it/it/x-te/studiare/piani-di-studio</a:t>
            </a:r>
            <a:endParaRPr lang="it-IT" sz="20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it-IT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Compilazione </a:t>
            </a:r>
            <a:r>
              <a:rPr lang="it-IT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anno per anno</a:t>
            </a:r>
            <a:r>
              <a:rPr lang="it-IT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tramite </a:t>
            </a:r>
            <a:r>
              <a:rPr lang="it-IT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 </a:t>
            </a:r>
            <a:r>
              <a:rPr lang="it-IT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piano di </a:t>
            </a:r>
            <a:r>
              <a:rPr lang="it-IT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studio.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it-IT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 </a:t>
            </a:r>
            <a:r>
              <a:rPr lang="it-IT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termine</a:t>
            </a:r>
            <a:r>
              <a:rPr lang="it-IT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per la determinazione delle attività opzionali e/o a scelta libera è fissato al </a:t>
            </a:r>
            <a:r>
              <a:rPr lang="it-IT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 dicembre </a:t>
            </a:r>
            <a:endParaRPr lang="it-IT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it-IT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Condizione </a:t>
            </a:r>
            <a:r>
              <a:rPr lang="it-IT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necessaria per poter effettuare l'operazione è aver pagato la </a:t>
            </a:r>
            <a:r>
              <a:rPr lang="it-IT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prima rata di iscrizione</a:t>
            </a:r>
            <a:r>
              <a:rPr lang="it-IT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all'anno accademico cui il piano si riferisce</a:t>
            </a:r>
            <a:r>
              <a:rPr lang="it-IT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it-IT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</a:t>
            </a:r>
            <a:r>
              <a:rPr lang="it-IT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vanno </a:t>
            </a:r>
            <a:r>
              <a:rPr lang="it-IT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inserite</a:t>
            </a:r>
            <a:r>
              <a:rPr lang="it-IT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fra le materie a scelta libera </a:t>
            </a:r>
            <a:r>
              <a:rPr lang="it-IT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insegnamenti obbligatori</a:t>
            </a:r>
            <a:r>
              <a:rPr lang="it-IT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previsti negli anni successivi</a:t>
            </a:r>
            <a:r>
              <a:rPr lang="it-IT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quello di iscrizione.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it-IT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</a:t>
            </a:r>
            <a:r>
              <a:rPr lang="it-IT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compilazione</a:t>
            </a:r>
            <a:r>
              <a:rPr lang="it-IT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del piano di studi si effettua on-line, interagendo sulla propria carriera universitaria </a:t>
            </a:r>
            <a:r>
              <a:rPr lang="it-IT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accedendo </a:t>
            </a:r>
            <a:r>
              <a:rPr lang="it-IT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alla pagina </a:t>
            </a:r>
            <a:r>
              <a:rPr lang="it-IT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http://studiare.unife.it</a:t>
            </a:r>
            <a:r>
              <a:rPr lang="it-IT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/</a:t>
            </a:r>
            <a:r>
              <a:rPr lang="it-IT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it-IT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Eccezione: </a:t>
            </a:r>
            <a:r>
              <a:rPr lang="it-IT" altLang="it-IT" sz="2000" dirty="0">
                <a:solidFill>
                  <a:schemeClr val="tx1"/>
                </a:solidFill>
                <a:latin typeface="Arial" panose="020B0604020202020204" pitchFamily="34" charset="0"/>
                <a:hlinkClick r:id="rId6"/>
              </a:rPr>
              <a:t>Inserimento di materie da corsi di studio a numero chiuso </a:t>
            </a:r>
            <a:r>
              <a:rPr lang="it-IT" altLang="it-IT" sz="2000" i="1" dirty="0">
                <a:solidFill>
                  <a:schemeClr val="tx1"/>
                </a:solidFill>
                <a:latin typeface="Arial" panose="020B0604020202020204" pitchFamily="34" charset="0"/>
              </a:rPr>
              <a:t>(occorre il visto del coordinatore del corso di studio a numero chiuso che interessa</a:t>
            </a:r>
            <a:r>
              <a:rPr lang="it-IT" altLang="it-IT" sz="2000" i="1" dirty="0" smtClean="0">
                <a:solidFill>
                  <a:schemeClr val="tx1"/>
                </a:solidFill>
                <a:latin typeface="Arial" panose="020B0604020202020204" pitchFamily="34" charset="0"/>
              </a:rPr>
              <a:t>)</a:t>
            </a:r>
            <a:endParaRPr lang="it-IT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1025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8"/>
          <p:cNvSpPr/>
          <p:nvPr/>
        </p:nvSpPr>
        <p:spPr>
          <a:xfrm>
            <a:off x="0" y="-17571"/>
            <a:ext cx="12192000" cy="736600"/>
          </a:xfrm>
          <a:prstGeom prst="rect">
            <a:avLst/>
          </a:prstGeom>
          <a:solidFill>
            <a:srgbClr val="E30613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Titolo 1"/>
          <p:cNvSpPr>
            <a:spLocks noGrp="1"/>
          </p:cNvSpPr>
          <p:nvPr>
            <p:ph type="title"/>
          </p:nvPr>
        </p:nvSpPr>
        <p:spPr>
          <a:xfrm>
            <a:off x="485673" y="610799"/>
            <a:ext cx="7200900" cy="1054100"/>
          </a:xfrm>
        </p:spPr>
        <p:txBody>
          <a:bodyPr>
            <a:normAutofit/>
          </a:bodyPr>
          <a:lstStyle/>
          <a:p>
            <a:r>
              <a:rPr lang="it-IT" dirty="0" smtClean="0">
                <a:latin typeface="Arial"/>
                <a:ea typeface="Helvetica Neue LT Std 65 Medium" charset="0"/>
                <a:cs typeface="Arial"/>
              </a:rPr>
              <a:t>PIANI DI STUDIO</a:t>
            </a:r>
            <a:endParaRPr lang="it-IT" dirty="0">
              <a:latin typeface="Arial"/>
              <a:ea typeface="Helvetica Neue LT Std 65 Medium" charset="0"/>
              <a:cs typeface="Arial"/>
            </a:endParaRPr>
          </a:p>
        </p:txBody>
      </p:sp>
      <p:pic>
        <p:nvPicPr>
          <p:cNvPr id="12" name="Immagine 11" descr="Marchio Unife ECONOMIA Bianco PNG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2595" y="0"/>
            <a:ext cx="3703550" cy="730251"/>
          </a:xfrm>
          <a:prstGeom prst="rect">
            <a:avLst/>
          </a:prstGeom>
          <a:solidFill>
            <a:srgbClr val="E60000"/>
          </a:solidFill>
        </p:spPr>
      </p:pic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28/09/2021</a:t>
            </a:r>
            <a:endParaRPr lang="it-IT"/>
          </a:p>
        </p:txBody>
      </p:sp>
      <p:sp>
        <p:nvSpPr>
          <p:cNvPr id="11" name="Segnaposto contenuto 2"/>
          <p:cNvSpPr>
            <a:spLocks noGrp="1"/>
          </p:cNvSpPr>
          <p:nvPr>
            <p:ph idx="1"/>
          </p:nvPr>
        </p:nvSpPr>
        <p:spPr>
          <a:xfrm>
            <a:off x="1097280" y="1737361"/>
            <a:ext cx="10058400" cy="297111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sz="1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 </a:t>
            </a:r>
            <a:r>
              <a:rPr lang="it-IT" sz="1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 deve compilare il piano online? </a:t>
            </a:r>
          </a:p>
          <a:p>
            <a:pPr marL="0" indent="0">
              <a:buNone/>
            </a:pPr>
            <a:r>
              <a:rPr lang="it-IT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 è iscritto</a:t>
            </a:r>
          </a:p>
          <a:p>
            <a:pPr mar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con abbreviazione di corso, o a seguito di un passaggio o trasferimento in ingresso</a:t>
            </a:r>
            <a:endParaRPr lang="it-IT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it-IT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fuori corso e vuole 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modificare il piano</a:t>
            </a:r>
            <a:endParaRPr lang="it-IT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it-IT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 vuole inserire 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esami opzionali o a scelta libera non previsti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 piano di studio del corso di laurea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mar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it-IT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 chiede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 </a:t>
            </a:r>
            <a:r>
              <a:rPr lang="it-IT" sz="2000" b="1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l’iscrizione con durata diversa dalla normale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.</a:t>
            </a:r>
            <a:endParaRPr lang="it-IT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it-IT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 non ha compilato il piano entro la scadenza; potrà </a:t>
            </a:r>
            <a:r>
              <a:rPr lang="it-IT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farlo, pagando </a:t>
            </a:r>
            <a:r>
              <a:rPr lang="it-IT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 contributo aggiuntivo di </a:t>
            </a:r>
            <a:r>
              <a:rPr lang="it-IT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 euro, </a:t>
            </a:r>
            <a:r>
              <a:rPr lang="it-IT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usando </a:t>
            </a:r>
            <a:r>
              <a:rPr lang="it-IT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questo </a:t>
            </a:r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form</a:t>
            </a:r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it-IT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it-IT" sz="1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Segnaposto contenuto 2"/>
          <p:cNvSpPr txBox="1">
            <a:spLocks/>
          </p:cNvSpPr>
          <p:nvPr/>
        </p:nvSpPr>
        <p:spPr>
          <a:xfrm>
            <a:off x="1068387" y="4831888"/>
            <a:ext cx="10058400" cy="1993022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it-IT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casi eccezionali, </a:t>
            </a:r>
            <a:r>
              <a:rPr lang="it-IT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 possono variare alcune materie, compilando</a:t>
            </a:r>
            <a:r>
              <a:rPr lang="it-IT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questo </a:t>
            </a:r>
            <a:r>
              <a:rPr lang="it-IT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modulo</a:t>
            </a:r>
            <a:r>
              <a:rPr lang="it-IT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online </a:t>
            </a:r>
            <a:r>
              <a:rPr lang="it-IT" sz="1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 1° settembre ed entro il</a:t>
            </a:r>
            <a:r>
              <a:rPr lang="it-IT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it-IT" sz="1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 dicembre</a:t>
            </a:r>
            <a:r>
              <a:rPr lang="it-IT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Si dovrà pagare la prima rata di tasse del nuovo anno accademico.</a:t>
            </a:r>
          </a:p>
          <a:p>
            <a:pPr>
              <a:lnSpc>
                <a:spcPct val="100000"/>
              </a:lnSpc>
            </a:pPr>
            <a:r>
              <a:rPr lang="it-IT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modifiche vanno segnalate al Manager didattico, che ne dà informazione all’Ufficio carriera per verificarne la possibilità. </a:t>
            </a:r>
          </a:p>
        </p:txBody>
      </p:sp>
    </p:spTree>
    <p:extLst>
      <p:ext uri="{BB962C8B-B14F-4D97-AF65-F5344CB8AC3E}">
        <p14:creationId xmlns:p14="http://schemas.microsoft.com/office/powerpoint/2010/main" val="1985110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8"/>
          <p:cNvSpPr/>
          <p:nvPr/>
        </p:nvSpPr>
        <p:spPr>
          <a:xfrm>
            <a:off x="0" y="-17571"/>
            <a:ext cx="12192000" cy="736600"/>
          </a:xfrm>
          <a:prstGeom prst="rect">
            <a:avLst/>
          </a:prstGeom>
          <a:solidFill>
            <a:srgbClr val="E30613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2" name="Immagine 11" descr="Marchio Unife ECONOMIA Bianco PNG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2595" y="0"/>
            <a:ext cx="3703550" cy="730251"/>
          </a:xfrm>
          <a:prstGeom prst="rect">
            <a:avLst/>
          </a:prstGeom>
          <a:solidFill>
            <a:srgbClr val="E60000"/>
          </a:solidFill>
        </p:spPr>
      </p:pic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28/09/2021</a:t>
            </a:r>
            <a:endParaRPr lang="it-IT"/>
          </a:p>
        </p:txBody>
      </p:sp>
      <p:sp>
        <p:nvSpPr>
          <p:cNvPr id="11" name="Titolo 1"/>
          <p:cNvSpPr>
            <a:spLocks noGrp="1"/>
          </p:cNvSpPr>
          <p:nvPr>
            <p:ph type="title"/>
          </p:nvPr>
        </p:nvSpPr>
        <p:spPr>
          <a:xfrm>
            <a:off x="699073" y="730251"/>
            <a:ext cx="10058400" cy="1450757"/>
          </a:xfrm>
        </p:spPr>
        <p:txBody>
          <a:bodyPr anchor="ctr"/>
          <a:lstStyle/>
          <a:p>
            <a:r>
              <a:rPr lang="it-IT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ATTIVITA’ SOVRANNUMERARIE</a:t>
            </a:r>
            <a:endParaRPr lang="it-IT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Segnaposto contenuto 2"/>
          <p:cNvSpPr>
            <a:spLocks noGrp="1"/>
          </p:cNvSpPr>
          <p:nvPr>
            <p:ph idx="1"/>
          </p:nvPr>
        </p:nvSpPr>
        <p:spPr>
          <a:xfrm>
            <a:off x="719721" y="1845733"/>
            <a:ext cx="10058400" cy="4362561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</a:pPr>
            <a:r>
              <a:rPr lang="it-IT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Gli studenti possono inserire nella propria carriera </a:t>
            </a:r>
            <a:r>
              <a:rPr lang="it-IT" sz="1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insegnamenti, stage o tirocini extracurriculari in sovrannumero fino ad un massimo del 10% (eventualmente arrotondato in eccesso) dei CFU previsti per anno di corso </a:t>
            </a:r>
            <a:r>
              <a:rPr lang="it-IT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 proprio piano di studio.  Tale limite non si applica agli esami svolti nell’ambito dei programmi di mobilità internazionale. </a:t>
            </a:r>
            <a:endParaRPr lang="it-IT" sz="1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</a:pPr>
            <a:r>
              <a:rPr lang="it-IT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Gli </a:t>
            </a:r>
            <a:r>
              <a:rPr lang="it-IT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studenti possono inoltre inserire insegnamenti per l’acquisizione dei </a:t>
            </a:r>
            <a:r>
              <a:rPr lang="it-IT" sz="1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24CFU</a:t>
            </a:r>
            <a:r>
              <a:rPr lang="it-IT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it-IT" sz="1800" dirty="0">
                <a:hlinkClick r:id="rId3"/>
              </a:rPr>
              <a:t>http://</a:t>
            </a:r>
            <a:r>
              <a:rPr lang="it-IT" sz="1800" dirty="0" smtClean="0">
                <a:hlinkClick r:id="rId3"/>
              </a:rPr>
              <a:t>www.unife.it/it/corsi/formazione-insegnanti/24cfu</a:t>
            </a:r>
            <a:r>
              <a:rPr lang="it-IT" sz="1800" dirty="0" smtClean="0"/>
              <a:t>) </a:t>
            </a:r>
            <a:r>
              <a:rPr lang="it-IT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individuati </a:t>
            </a:r>
            <a:r>
              <a:rPr lang="it-IT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 decreto ministeriale 10 agosto 2017, n. 616, che costituiscono requisito di accesso al concorso per posti di docente nella scuola secondaria di primo e secondo grado</a:t>
            </a:r>
            <a:r>
              <a:rPr lang="it-IT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00000"/>
              </a:lnSpc>
            </a:pPr>
            <a:r>
              <a:rPr lang="it-IT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Gli </a:t>
            </a:r>
            <a:r>
              <a:rPr lang="it-IT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insegnamenti e le attività </a:t>
            </a:r>
            <a:r>
              <a:rPr lang="it-IT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sovrannumerarie </a:t>
            </a:r>
            <a:r>
              <a:rPr lang="it-IT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 vengono conteggiati nel calcolo della media ai fini della laureabilità e della contribuzione studentesca. </a:t>
            </a:r>
            <a:endParaRPr lang="it-IT" sz="1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</a:pPr>
            <a:endParaRPr lang="it-IT" sz="1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</a:pPr>
            <a:r>
              <a:rPr lang="it-IT" sz="1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Procedura: </a:t>
            </a:r>
            <a:r>
              <a:rPr lang="it-IT" sz="1800" dirty="0" smtClean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Inserimento </a:t>
            </a: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di esami soprannumerari </a:t>
            </a:r>
            <a:r>
              <a:rPr lang="it-IT" sz="1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it-IT" sz="18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fino ad un massimo del 10% dei CFU complessivi previsti dal proprio corso di studio</a:t>
            </a:r>
            <a:r>
              <a:rPr lang="it-IT" sz="1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062065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8"/>
          <p:cNvSpPr/>
          <p:nvPr/>
        </p:nvSpPr>
        <p:spPr>
          <a:xfrm>
            <a:off x="0" y="0"/>
            <a:ext cx="12192000" cy="736600"/>
          </a:xfrm>
          <a:prstGeom prst="rect">
            <a:avLst/>
          </a:prstGeom>
          <a:solidFill>
            <a:srgbClr val="E30613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2" name="Immagine 11" descr="Marchio Unife ECONOMIA Bianco PNG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-3739"/>
            <a:ext cx="3703550" cy="730251"/>
          </a:xfrm>
          <a:prstGeom prst="rect">
            <a:avLst/>
          </a:prstGeom>
          <a:solidFill>
            <a:srgbClr val="E60000"/>
          </a:solidFill>
        </p:spPr>
      </p:pic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28/09/2021</a:t>
            </a:r>
            <a:endParaRPr lang="it-IT"/>
          </a:p>
        </p:txBody>
      </p:sp>
      <p:sp>
        <p:nvSpPr>
          <p:cNvPr id="11" name="Titolo 1"/>
          <p:cNvSpPr>
            <a:spLocks noGrp="1"/>
          </p:cNvSpPr>
          <p:nvPr>
            <p:ph type="title"/>
          </p:nvPr>
        </p:nvSpPr>
        <p:spPr>
          <a:xfrm>
            <a:off x="590204" y="394976"/>
            <a:ext cx="10058400" cy="1450757"/>
          </a:xfrm>
        </p:spPr>
        <p:txBody>
          <a:bodyPr anchor="ctr"/>
          <a:lstStyle/>
          <a:p>
            <a:r>
              <a:rPr lang="it-IT" dirty="0" smtClean="0">
                <a:latin typeface="Arial" panose="020B0604020202020204" pitchFamily="34" charset="0"/>
                <a:cs typeface="Arial" panose="020B0604020202020204" pitchFamily="34" charset="0"/>
              </a:rPr>
              <a:t>I 24 CFU</a:t>
            </a:r>
            <a:endParaRPr lang="it-IT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8793" y="448888"/>
            <a:ext cx="7363690" cy="5823648"/>
          </a:xfrm>
          <a:prstGeom prst="rect">
            <a:avLst/>
          </a:prstGeom>
        </p:spPr>
      </p:pic>
      <p:sp>
        <p:nvSpPr>
          <p:cNvPr id="7" name="CasellaDiTesto 6"/>
          <p:cNvSpPr txBox="1"/>
          <p:nvPr/>
        </p:nvSpPr>
        <p:spPr>
          <a:xfrm>
            <a:off x="711462" y="1856877"/>
            <a:ext cx="285522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>
                <a:latin typeface="Arial" panose="020B0604020202020204" pitchFamily="34" charset="0"/>
                <a:cs typeface="Arial" panose="020B0604020202020204" pitchFamily="34" charset="0"/>
              </a:rPr>
              <a:t>TALI CFU SONO REQUISITO NECESSARIO PER PARTECIPARE AI CONCORSI DI TUTTE LE CLASSI</a:t>
            </a:r>
            <a:endParaRPr lang="it-IT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711462" y="3755684"/>
            <a:ext cx="285808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latin typeface="Arial" panose="020B0604020202020204" pitchFamily="34" charset="0"/>
                <a:cs typeface="Arial" panose="020B0604020202020204" pitchFamily="34" charset="0"/>
              </a:rPr>
              <a:t>Gli studenti ancora in corso possono inserire esami degli SSD indicati nel proprio piano di studi come crediti D o sovrannumerari e ottenere se necessario un semestre aggiuntivo.</a:t>
            </a:r>
          </a:p>
          <a:p>
            <a:endParaRPr lang="it-IT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2287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8"/>
          <p:cNvSpPr/>
          <p:nvPr/>
        </p:nvSpPr>
        <p:spPr>
          <a:xfrm>
            <a:off x="0" y="0"/>
            <a:ext cx="12192000" cy="736600"/>
          </a:xfrm>
          <a:prstGeom prst="rect">
            <a:avLst/>
          </a:prstGeom>
          <a:solidFill>
            <a:srgbClr val="E30613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2" name="Immagine 11" descr="Marchio Unife ECONOMIA Bianco PNG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-3739"/>
            <a:ext cx="3703550" cy="730251"/>
          </a:xfrm>
          <a:prstGeom prst="rect">
            <a:avLst/>
          </a:prstGeom>
          <a:solidFill>
            <a:srgbClr val="E60000"/>
          </a:solidFill>
        </p:spPr>
      </p:pic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28/09/2021</a:t>
            </a:r>
            <a:endParaRPr lang="it-IT"/>
          </a:p>
        </p:txBody>
      </p:sp>
      <p:sp>
        <p:nvSpPr>
          <p:cNvPr id="11" name="Titolo 1"/>
          <p:cNvSpPr>
            <a:spLocks noGrp="1"/>
          </p:cNvSpPr>
          <p:nvPr>
            <p:ph type="title"/>
          </p:nvPr>
        </p:nvSpPr>
        <p:spPr>
          <a:xfrm>
            <a:off x="590204" y="394976"/>
            <a:ext cx="10058400" cy="1450757"/>
          </a:xfrm>
        </p:spPr>
        <p:txBody>
          <a:bodyPr anchor="ctr"/>
          <a:lstStyle/>
          <a:p>
            <a:r>
              <a:rPr lang="it-IT" dirty="0" smtClean="0">
                <a:latin typeface="Arial" panose="020B0604020202020204" pitchFamily="34" charset="0"/>
                <a:cs typeface="Arial" panose="020B0604020202020204" pitchFamily="34" charset="0"/>
              </a:rPr>
              <a:t>I 24 CFU</a:t>
            </a:r>
            <a:endParaRPr lang="it-IT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682501" y="1561910"/>
            <a:ext cx="10998221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Presso l’Università di Ferrara è possibile acquisire i 24 </a:t>
            </a:r>
            <a:r>
              <a:rPr lang="it-IT" sz="2000" dirty="0" err="1">
                <a:latin typeface="Arial" panose="020B0604020202020204" pitchFamily="34" charset="0"/>
                <a:cs typeface="Arial" panose="020B0604020202020204" pitchFamily="34" charset="0"/>
              </a:rPr>
              <a:t>cfu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 sostenendo esami già presenti nell’offerta formativa attivata dall’ateneo</a:t>
            </a:r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 Gli 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esami attualmente riconosciuti sono indicati al link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 http://www.unife.it/it/corsi/formazioneinsegnanti/24cfu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 (aggiornato al 2019).</a:t>
            </a:r>
            <a:b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E’ possibile acquisire i 24 in ambito curriculare universitario con:</a:t>
            </a:r>
          </a:p>
          <a:p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- </a:t>
            </a:r>
            <a:r>
              <a:rPr lang="it-IT" sz="2000" b="1" dirty="0">
                <a:latin typeface="Arial" panose="020B0604020202020204" pitchFamily="34" charset="0"/>
                <a:cs typeface="Arial" panose="020B0604020202020204" pitchFamily="34" charset="0"/>
              </a:rPr>
              <a:t>almeno 6 </a:t>
            </a:r>
            <a:r>
              <a:rPr lang="it-IT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cfu</a:t>
            </a:r>
            <a:r>
              <a:rPr lang="it-IT" sz="2000" b="1" dirty="0">
                <a:latin typeface="Arial" panose="020B0604020202020204" pitchFamily="34" charset="0"/>
                <a:cs typeface="Arial" panose="020B0604020202020204" pitchFamily="34" charset="0"/>
              </a:rPr>
              <a:t> in ciascuno dei 4 ambiti previsti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, oppure</a:t>
            </a:r>
          </a:p>
          <a:p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- </a:t>
            </a:r>
            <a:r>
              <a:rPr lang="it-IT" sz="2000" b="1" dirty="0">
                <a:latin typeface="Arial" panose="020B0604020202020204" pitchFamily="34" charset="0"/>
                <a:cs typeface="Arial" panose="020B0604020202020204" pitchFamily="34" charset="0"/>
              </a:rPr>
              <a:t>almeno 12 </a:t>
            </a:r>
            <a:r>
              <a:rPr lang="it-IT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cfu</a:t>
            </a:r>
            <a:r>
              <a:rPr lang="it-IT" sz="2000" b="1" dirty="0">
                <a:latin typeface="Arial" panose="020B0604020202020204" pitchFamily="34" charset="0"/>
                <a:cs typeface="Arial" panose="020B0604020202020204" pitchFamily="34" charset="0"/>
              </a:rPr>
              <a:t> in un ambito, e altri 12 in almeno altri due ambiti diversi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In triennale è possibile inserire esami corrispondenti a quegli ambiti mediante gli esami a scelta libera previsti nel piano di studio, scegliendo dall'offerta dei corsi di studio dell'Ateneo. </a:t>
            </a:r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La scelta può essere completata nel biennio magistrale.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endParaRPr lang="it-IT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Per la scelta, è possibile far riferimento alla tabella dei corsi riconosciuti, pubblicata alla pagina 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Percorso formativo 24CFU — Università degli studi di Ferrara (unife.it)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33182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2971</TotalTime>
  <Words>1530</Words>
  <Application>Microsoft Office PowerPoint</Application>
  <PresentationFormat>Widescreen</PresentationFormat>
  <Paragraphs>187</Paragraphs>
  <Slides>14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14</vt:i4>
      </vt:variant>
    </vt:vector>
  </HeadingPairs>
  <TitlesOfParts>
    <vt:vector size="22" baseType="lpstr">
      <vt:lpstr>Arial</vt:lpstr>
      <vt:lpstr>Calibri</vt:lpstr>
      <vt:lpstr>Calibri Light</vt:lpstr>
      <vt:lpstr>Helvetica</vt:lpstr>
      <vt:lpstr>Helvetica Neue LT Std 55 Roman</vt:lpstr>
      <vt:lpstr>Helvetica Neue LT Std 65 Medium</vt:lpstr>
      <vt:lpstr>Wingdings</vt:lpstr>
      <vt:lpstr>Tema di Office</vt:lpstr>
      <vt:lpstr>CdS in Biotecnologie mediche</vt:lpstr>
      <vt:lpstr>ESAMI OPZIONALI</vt:lpstr>
      <vt:lpstr>ESAMI OPZIONALI AA 21/22</vt:lpstr>
      <vt:lpstr>COME E QUANDO SCEGLIERE</vt:lpstr>
      <vt:lpstr>PIANI DI STUDIO</vt:lpstr>
      <vt:lpstr>PIANI DI STUDIO</vt:lpstr>
      <vt:lpstr>ATTIVITA’ SOVRANNUMERARIE</vt:lpstr>
      <vt:lpstr>I 24 CFU</vt:lpstr>
      <vt:lpstr>I 24 CFU</vt:lpstr>
      <vt:lpstr>VERSO L’INSEGNAMENTO</vt:lpstr>
      <vt:lpstr>VERSO L’INSEGNAMENTO</vt:lpstr>
      <vt:lpstr>DALLA LT ALLA LM </vt:lpstr>
      <vt:lpstr>ALTRE INFO UTILI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Simone</dc:creator>
  <cp:lastModifiedBy>Sara Marangon</cp:lastModifiedBy>
  <cp:revision>65</cp:revision>
  <dcterms:created xsi:type="dcterms:W3CDTF">2018-11-14T14:16:16Z</dcterms:created>
  <dcterms:modified xsi:type="dcterms:W3CDTF">2021-09-28T11:40:33Z</dcterms:modified>
</cp:coreProperties>
</file>