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8" r:id="rId3"/>
    <p:sldId id="269" r:id="rId4"/>
    <p:sldId id="272" r:id="rId5"/>
    <p:sldId id="280" r:id="rId6"/>
    <p:sldId id="288" r:id="rId7"/>
    <p:sldId id="302" r:id="rId8"/>
    <p:sldId id="304" r:id="rId9"/>
    <p:sldId id="308" r:id="rId10"/>
    <p:sldId id="303" r:id="rId11"/>
    <p:sldId id="307" r:id="rId12"/>
    <p:sldId id="289" r:id="rId13"/>
    <p:sldId id="305" r:id="rId14"/>
    <p:sldId id="30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28">
          <p15:clr>
            <a:srgbClr val="A4A3A4"/>
          </p15:clr>
        </p15:guide>
        <p15:guide id="3" orient="horz" pos="3296">
          <p15:clr>
            <a:srgbClr val="A4A3A4"/>
          </p15:clr>
        </p15:guide>
        <p15:guide id="4" orient="horz" pos="456">
          <p15:clr>
            <a:srgbClr val="A4A3A4"/>
          </p15:clr>
        </p15:guide>
        <p15:guide id="5" pos="436">
          <p15:clr>
            <a:srgbClr val="A4A3A4"/>
          </p15:clr>
        </p15:guide>
        <p15:guide id="6" pos="7236">
          <p15:clr>
            <a:srgbClr val="A4A3A4"/>
          </p15:clr>
        </p15:guide>
        <p15:guide id="7" pos="2692">
          <p15:clr>
            <a:srgbClr val="A4A3A4"/>
          </p15:clr>
        </p15:guide>
        <p15:guide id="8" pos="1572">
          <p15:clr>
            <a:srgbClr val="A4A3A4"/>
          </p15:clr>
        </p15:guide>
        <p15:guide id="9" pos="3816">
          <p15:clr>
            <a:srgbClr val="A4A3A4"/>
          </p15:clr>
        </p15:guide>
        <p15:guide id="10" pos="4976">
          <p15:clr>
            <a:srgbClr val="A4A3A4"/>
          </p15:clr>
        </p15:guide>
        <p15:guide id="11" pos="6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799"/>
    <a:srgbClr val="E30613"/>
    <a:srgbClr val="7D9FC3"/>
    <a:srgbClr val="6AC5D8"/>
    <a:srgbClr val="9F3323"/>
    <a:srgbClr val="B4985B"/>
    <a:srgbClr val="B4C7E7"/>
    <a:srgbClr val="243D65"/>
    <a:srgbClr val="315979"/>
    <a:srgbClr val="283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8" autoAdjust="0"/>
    <p:restoredTop sz="94687" autoAdjust="0"/>
  </p:normalViewPr>
  <p:slideViewPr>
    <p:cSldViewPr snapToGrid="0" snapToObjects="1">
      <p:cViewPr varScale="1">
        <p:scale>
          <a:sx n="65" d="100"/>
          <a:sy n="65" d="100"/>
        </p:scale>
        <p:origin x="336" y="78"/>
      </p:cViewPr>
      <p:guideLst>
        <p:guide orient="horz" pos="2160"/>
        <p:guide orient="horz" pos="1028"/>
        <p:guide orient="horz" pos="3296"/>
        <p:guide orient="horz" pos="456"/>
        <p:guide pos="436"/>
        <p:guide pos="7236"/>
        <p:guide pos="2692"/>
        <p:guide pos="1572"/>
        <p:guide pos="3816"/>
        <p:guide pos="4976"/>
        <p:guide pos="6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A70A-1F88-46BD-9317-9771CC83365D}" type="datetimeFigureOut">
              <a:rPr lang="it-IT" smtClean="0"/>
              <a:t>27/09/2021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FA50A-3A91-4F28-8170-A6A2DF558B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93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2D04-B328-C548-A723-9E979D099E2A}" type="datetimeFigureOut">
              <a:rPr lang="it-IT" smtClean="0"/>
              <a:pPr/>
              <a:t>27/09/2021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2F84-5A3D-2848-A896-83FF17320A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45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2F84-5A3D-2848-A896-83FF17320A00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23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Coordinatore del Corso: Prof. Claudio Trapella     Manager didattica: Sara Marangon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Coordinatore del Corso: Prof. Claudio Trapella     Manager didattica: Sara Marangon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72F3-8088-1A4B-91ED-69B566A039F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3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idiconcorso.it/titoli-di-studio/LM-00900/lm-9-biotecnologie-mediche-veterinarie-e-farmaceutich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idiconcorso.it/titolo-di-studio-lm-6-biologi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fe.it/lm-biotec-medicina-traslaziona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fe.it/studenti/sos/sos" TargetMode="External"/><Relationship Id="rId3" Type="http://schemas.openxmlformats.org/officeDocument/2006/relationships/hyperlink" Target="http://www.unife.it/medicina/biotecnologie-mediche/attivita-didattiche/orario-delle-lezioni" TargetMode="External"/><Relationship Id="rId7" Type="http://schemas.openxmlformats.org/officeDocument/2006/relationships/hyperlink" Target="http://www.unife.it/medicina/biotecnologie-mediche/attivita-didattiche/prova-fina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fe.it/medicina/biotecnologie-mediche/attivita-didattiche/tirocini-e-stage" TargetMode="External"/><Relationship Id="rId5" Type="http://schemas.openxmlformats.org/officeDocument/2006/relationships/hyperlink" Target="https://www.service4mobility.com/europe/MobilitySearchServlet?identifier=FERRARA01&amp;amp;sprache=en&amp;amp;kz_bew_art=OUT&amp;amp;kz_bew_pers=S&amp;amp;aust_prog=SMS" TargetMode="External"/><Relationship Id="rId10" Type="http://schemas.openxmlformats.org/officeDocument/2006/relationships/hyperlink" Target="http://www.unife.it/medicina/biotecnologie-mediche/organizzazione/rappresentanti-studenti" TargetMode="External"/><Relationship Id="rId4" Type="http://schemas.openxmlformats.org/officeDocument/2006/relationships/hyperlink" Target="http://www.unife.it/it/internazionale/studiare-allestero" TargetMode="External"/><Relationship Id="rId9" Type="http://schemas.openxmlformats.org/officeDocument/2006/relationships/hyperlink" Target="mailto:manager.biotec-med@unife.i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medicina/biotecnologie-medich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fe.it/farmacia/lm.ctf/insegnamenti/farmaci-peptidici" TargetMode="External"/><Relationship Id="rId13" Type="http://schemas.openxmlformats.org/officeDocument/2006/relationships/hyperlink" Target="http://docente.unife.it/martina.catani" TargetMode="External"/><Relationship Id="rId3" Type="http://schemas.openxmlformats.org/officeDocument/2006/relationships/hyperlink" Target="http://www.unife.it/medicina/biotecnologie-mediche/insegnamenti/Chimica-degli-alimenti-funzionali" TargetMode="External"/><Relationship Id="rId7" Type="http://schemas.openxmlformats.org/officeDocument/2006/relationships/hyperlink" Target="http://docente.unife.it/giorgio.bertorelle" TargetMode="External"/><Relationship Id="rId12" Type="http://schemas.openxmlformats.org/officeDocument/2006/relationships/hyperlink" Target="http://www.unife.it/medicina/biotecnologie-mediche/insegnamenti/resolveuid/19c253c45ab4474a86873b98e95e8c21" TargetMode="External"/><Relationship Id="rId17" Type="http://schemas.openxmlformats.org/officeDocument/2006/relationships/hyperlink" Target="https://servizi.unife.it/rubrica/utenti/stefano-olgiati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www.unife.it/medicina/biotecnologie-mediche/insegnamenti/statistica-med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fe.it/scienze/biologia/Insegnamenti/biostatistica" TargetMode="External"/><Relationship Id="rId11" Type="http://schemas.openxmlformats.org/officeDocument/2006/relationships/hyperlink" Target="http://docente.unife.it/isabella.masina" TargetMode="External"/><Relationship Id="rId5" Type="http://schemas.openxmlformats.org/officeDocument/2006/relationships/hyperlink" Target="http://docente.unife.it/daria.bortolotti" TargetMode="External"/><Relationship Id="rId15" Type="http://schemas.openxmlformats.org/officeDocument/2006/relationships/hyperlink" Target="http://docente.unife.it/ilaria.lampronti" TargetMode="External"/><Relationship Id="rId10" Type="http://schemas.openxmlformats.org/officeDocument/2006/relationships/hyperlink" Target="http://www.unife.it/medicina/biotecnologie-mediche/insegnamenti/fisica-nucleare-e-subnucleare" TargetMode="External"/><Relationship Id="rId4" Type="http://schemas.openxmlformats.org/officeDocument/2006/relationships/hyperlink" Target="http://www.unife.it/medicina/biotecnologie-mediche/insegnamenti/microbiologia-avanzata" TargetMode="External"/><Relationship Id="rId9" Type="http://schemas.openxmlformats.org/officeDocument/2006/relationships/hyperlink" Target="http://docente.unife.it/delia.preti" TargetMode="External"/><Relationship Id="rId14" Type="http://schemas.openxmlformats.org/officeDocument/2006/relationships/hyperlink" Target="http://www.unife.it/medicina/biotecnologie-mediche/insegnamenti/Tecnologie-Biochimiche-Cellular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fe.it/it/x-te/studiare/piani-di-studi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it/x-te/studiare/piani-di-stud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dulistica.unife.it/studenti/carriere/inserimento-insegnamenti-opzionali-da-cdl-numero-chiuso" TargetMode="External"/><Relationship Id="rId5" Type="http://schemas.openxmlformats.org/officeDocument/2006/relationships/hyperlink" Target="http://studiare.unife.it/" TargetMode="External"/><Relationship Id="rId4" Type="http://schemas.openxmlformats.org/officeDocument/2006/relationships/hyperlink" Target="http://www.unife.it/studenti/diritto-studio/tasse/tasse-corsi-di-studi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dulistica.unife.it/studenti/carriere/compilazione-piano-carrier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fe.it/it/iscriviti/iscriversi/durata-diversa" TargetMode="External"/><Relationship Id="rId4" Type="http://schemas.openxmlformats.org/officeDocument/2006/relationships/hyperlink" Target="https://modulistica.unife.it/studenti/carriere/modifica-piano-carrier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it/corsi/formazione-insegnanti/24cf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dulistica.unife.it/studenti/carriere/inserimento-sovrannumerar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fe.it/it/corsi/formazione-insegnanti/24cf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2150" y="1625600"/>
            <a:ext cx="10801350" cy="1803400"/>
          </a:xfrm>
        </p:spPr>
        <p:txBody>
          <a:bodyPr/>
          <a:lstStyle/>
          <a:p>
            <a:pPr algn="ctr"/>
            <a:r>
              <a:rPr lang="it-IT" sz="5400" b="1" dirty="0" err="1" smtClean="0">
                <a:latin typeface="Arial"/>
                <a:ea typeface="Helvetica Neue LT Std 65 Medium" charset="0"/>
                <a:cs typeface="Arial"/>
              </a:rPr>
              <a:t>CdS</a:t>
            </a:r>
            <a:r>
              <a:rPr lang="it-IT" sz="5400" b="1" dirty="0" smtClean="0">
                <a:latin typeface="Arial"/>
                <a:ea typeface="Helvetica Neue LT Std 65 Medium" charset="0"/>
                <a:cs typeface="Arial"/>
              </a:rPr>
              <a:t> in Biotecnologie mediche</a:t>
            </a:r>
            <a:endParaRPr lang="it-IT" sz="40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495550" y="3435350"/>
            <a:ext cx="7200900" cy="1797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000" dirty="0" smtClean="0">
                <a:latin typeface="Arial"/>
                <a:ea typeface="Helvetica Neue LT Std 65 Medium" charset="0"/>
                <a:cs typeface="Arial"/>
              </a:rPr>
              <a:t>Presentazione corsi opzionali AA 21/22</a:t>
            </a:r>
          </a:p>
          <a:p>
            <a:pPr algn="ctr"/>
            <a:r>
              <a:rPr lang="it-IT" sz="3000" dirty="0" smtClean="0">
                <a:latin typeface="Arial"/>
                <a:cs typeface="Arial"/>
              </a:rPr>
              <a:t>Piani di studio</a:t>
            </a:r>
            <a:endParaRPr lang="it-IT" sz="3000" dirty="0"/>
          </a:p>
        </p:txBody>
      </p:sp>
      <p:pic>
        <p:nvPicPr>
          <p:cNvPr id="6" name="Immagine 5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0339" y="5407314"/>
            <a:ext cx="4507115" cy="908913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6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VERSO L’INSEGNAMENTO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90204" y="1412255"/>
            <a:ext cx="10854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Riportiamo alcune delle classi di concorso accessibili con laurea magistrali in Biotecnologie. Per ciascuna classe, identificata dalla lettera A e da un numero, sono indicati ulteriori requisiti disciplinari, da maturare con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in determinati ambiti disciplinari.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Classi di concorso per: 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LM 9-Biotecnologie mediche, veterinarie e farmaceutiche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A-15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(ex A002 A040 ) - Discipline sanitarie : purché il piano di studi abbia compreso almeno 48 crediti nel settore scientifico disciplinare MED, di cui almeno 12 in MED/34, almeno 24 in MED/42, almeno 12 in MED/45;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A-28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(ex A059 ) - Matematica e scienze : detta laurea, conseguita dall'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 2019/2020, è titolo di accesso purché il piano di studi, fra laurea triennale e laurea magistrale, abbia previsto almeno 132 crediti nei settori scientifico disciplinari MAT, FIS, CHIM, GEO, BIO, INF/01, INF-ING/05, di cui almeno 30 in MAT, 12 in FIS, 6 in CHIM, 6 in GEO, 6 in BIO, 6 in INF/01 o in ING-INF/05 o in SECSS/01;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A-50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(ex A060 ) - Scienze naturali, chimiche e biologiche : Con almeno 12 CFU in settori GEO e con almeno 12 CFU in settori BIO/01 -11 o 18 o 19.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ulteriori informazioni consultare la pagina 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https://www.classidiconcorso.it/titoli-di-studio/LM00900/lm-9-biotecnologie-mediche-veterinarie-e-farmaceutiche.html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.</a:t>
            </a:r>
          </a:p>
          <a:p>
            <a:pPr algn="just"/>
            <a:r>
              <a:rPr lang="it-IT" dirty="0">
                <a:solidFill>
                  <a:srgbClr val="555555"/>
                </a:solidFill>
                <a:latin typeface="Helvetica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54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VERSO L’INSEGNAMENTO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3399" y="1700385"/>
            <a:ext cx="107638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Classi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concorso per: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LM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6-Biologia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A-15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(ex A002 A040 ) - Discipline sanitarie;</a:t>
            </a: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A-28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(ex A059 ) - Matematica e scienze : Detta laurea, conseguita dall'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2019/2020, è titolo di accesso purché il piano di studi, fra laurea triennale e laurea magistrale, abbia previsto almeno 132 crediti nei settori scientifico disciplinari MAT, FIS, CHIM, GEO, BIO, INF/01, INF-ING/05, di cui almeno 30 in MAT, 12 in FIS, 6 in CHIM, 6 in GEO, 6 in BIO, 6 in INF/01 o in ING-INF/05 o in SECSS/01;</a:t>
            </a: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A-31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(ex A057 ) - Scienze degli alimenti;</a:t>
            </a: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A-50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(ex A060 ) Scienze naturali, chimiche 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biologiche: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Con almeno 12 CFU in settori GEO.</a:t>
            </a: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ulteriori informazioni consultare la pagina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https://www.classidiconcorso.it/titolo-di-studio-lm-6- biologia.html .</a:t>
            </a:r>
            <a:endParaRPr lang="it-IT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</a:t>
            </a: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 ALLA LM 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8200" y="1845733"/>
            <a:ext cx="9810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Dall’AA 2021/22 è attivo il biennio magistrale in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Biotecnologie per la medicina traslazionale LM-9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Iscrizione a numero programmato per candidati con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titolo triennale già conseguito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(regolamento Unife). Accesso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senza colloquio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sulla base del voto di laurea, per laureati nelle classi L-2 e L-13.</a:t>
            </a:r>
          </a:p>
          <a:p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Per informazioni: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https://corsi.unife.it/lm-biotec-medicina-traslazionale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ALTRE INFO UTILI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11461" y="1856877"/>
            <a:ext cx="105010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Calendario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didattico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://www.unife.it/medicina/biotecnologie-mediche/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attivita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-didattiche/orario-delle-lezioni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Scarica l’App Getupdate Unife per rimanere aggiornato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Studiare all’estero: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www.unife.it/it/internazionale/studiare-allestero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Mappa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Destinazioni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Tirocini e attività formative trasversali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http://www.unife.it/medicina/biotecnologie-mediche/attivita-didattiche/tirocini-e-stage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la laurea: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http://www.unife.it/medicina/biotecnologie-mediche/attivita-didattiche/prova-finale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Helpdesk studenti: </a:t>
            </a:r>
            <a:r>
              <a:rPr lang="it-IT" altLang="it-IT" sz="2000" b="1" kern="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http://www.unife.it/studenti/sos/sos</a:t>
            </a:r>
            <a:r>
              <a:rPr lang="it-IT" altLang="it-IT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didattico: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manager.biotec-med@unife.it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Rappresentanti </a:t>
            </a:r>
            <a:r>
              <a:rPr lang="it-IT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studenti: </a:t>
            </a:r>
            <a:r>
              <a:rPr lang="it-IT" sz="2000" b="1" kern="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http://www.unife.it/medicina/biotecnologie-mediche/organizzazione/rappresentanti-studenti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38199" y="1737456"/>
            <a:ext cx="1079827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OGNI INFORMAZIONE E’ PUBBLICATA </a:t>
            </a:r>
          </a:p>
          <a:p>
            <a:pPr algn="ctr"/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SUL </a:t>
            </a:r>
            <a:r>
              <a:rPr lang="it-I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SITO</a:t>
            </a:r>
          </a:p>
          <a:p>
            <a:pPr algn="ctr"/>
            <a:endParaRPr lang="it-I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http://www.unife.it/medicina/biotecnologie-mediche</a:t>
            </a:r>
            <a:endParaRPr lang="it-I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-1270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38200" y="1881239"/>
            <a:ext cx="10462670" cy="9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100" b="1" dirty="0" smtClean="0">
                <a:latin typeface="Arial"/>
                <a:ea typeface="Helvetica Neue LT Std 55 Roman" charset="0"/>
                <a:cs typeface="Arial"/>
              </a:rPr>
              <a:t>6 </a:t>
            </a:r>
            <a:r>
              <a:rPr lang="it-IT" sz="2100" b="1" dirty="0" err="1" smtClean="0">
                <a:latin typeface="Arial"/>
                <a:ea typeface="Helvetica Neue LT Std 55 Roman" charset="0"/>
                <a:cs typeface="Arial"/>
              </a:rPr>
              <a:t>cfu</a:t>
            </a:r>
            <a:r>
              <a:rPr lang="it-IT" sz="2100" b="1" dirty="0" smtClean="0">
                <a:latin typeface="Arial"/>
                <a:ea typeface="Helvetica Neue LT Std 55 Roman" charset="0"/>
                <a:cs typeface="Arial"/>
              </a:rPr>
              <a:t> – SECONDO ANNO</a:t>
            </a:r>
          </a:p>
          <a:p>
            <a:r>
              <a:rPr lang="it-IT" sz="2100" b="1" dirty="0" smtClean="0">
                <a:latin typeface="Arial"/>
                <a:ea typeface="Helvetica Neue LT Std 55 Roman" charset="0"/>
                <a:cs typeface="Arial"/>
              </a:rPr>
              <a:t>6 </a:t>
            </a:r>
            <a:r>
              <a:rPr lang="it-IT" sz="2100" b="1" dirty="0" err="1" smtClean="0">
                <a:latin typeface="Arial"/>
                <a:ea typeface="Helvetica Neue LT Std 55 Roman" charset="0"/>
                <a:cs typeface="Arial"/>
              </a:rPr>
              <a:t>cfu</a:t>
            </a:r>
            <a:r>
              <a:rPr lang="it-IT" sz="2100" b="1" dirty="0" smtClean="0">
                <a:latin typeface="Arial"/>
                <a:ea typeface="Helvetica Neue LT Std 55 Roman" charset="0"/>
                <a:cs typeface="Arial"/>
              </a:rPr>
              <a:t> – TERZO ANNO</a:t>
            </a:r>
            <a:endParaRPr lang="it-IT" sz="2100" b="1" dirty="0" smtClean="0">
              <a:latin typeface="Arial"/>
              <a:ea typeface="Helvetica Neue LT Std 55 Roman" charset="0"/>
              <a:cs typeface="Arial"/>
            </a:endParaRPr>
          </a:p>
          <a:p>
            <a:endParaRPr lang="it-IT" sz="2400" dirty="0" smtClean="0">
              <a:latin typeface="Arial"/>
              <a:ea typeface="Helvetica Neue LT Std 55 Roman" charset="0"/>
              <a:cs typeface="Arial"/>
            </a:endParaRPr>
          </a:p>
          <a:p>
            <a:endParaRPr lang="it-IT" sz="2400" dirty="0" smtClean="0">
              <a:latin typeface="Arial"/>
              <a:ea typeface="Helvetica Neue LT Std 55 Roman" charset="0"/>
              <a:cs typeface="Arial"/>
            </a:endParaRPr>
          </a:p>
        </p:txBody>
      </p:sp>
      <p:pic>
        <p:nvPicPr>
          <p:cNvPr id="13" name="Immagine 12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96145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11735" y="555675"/>
            <a:ext cx="10515600" cy="1325563"/>
          </a:xfrm>
        </p:spPr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ESAMI OPZIONALI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38200" y="3293985"/>
            <a:ext cx="107687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esami di tipologia D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(scelta libera) possono essere scelti: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fra gli esami opzionali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attivati e consigliati dal </a:t>
            </a:r>
            <a:r>
              <a:rPr lang="it-IT" alt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CdS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fra gli insegnamenti (non moduli) presenti in tutta l'offerta formativa di Ateneo, purché coerenti con gli obiettivi formativi del </a:t>
            </a:r>
            <a:r>
              <a:rPr lang="it-IT" alt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CdS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Biotecnologie mediche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(e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verificato il possesso dei prerequisiti),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purché non di livello superiore e non di corsi ad accesso programmato, salvo autorizzazione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t-IT" alt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SPECIFICHE DI ATENEO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3175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92150" y="723900"/>
            <a:ext cx="8142134" cy="1054100"/>
          </a:xfrm>
        </p:spPr>
        <p:txBody>
          <a:bodyPr>
            <a:no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ESAMI OPZIONALI AA 21/22</a:t>
            </a:r>
            <a:endParaRPr lang="it-IT" sz="4000" b="1" dirty="0">
              <a:latin typeface="Arial"/>
              <a:ea typeface="Helvetica Neue LT Std 65 Medium" charset="0"/>
              <a:cs typeface="Arial"/>
            </a:endParaRPr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98612"/>
              </p:ext>
            </p:extLst>
          </p:nvPr>
        </p:nvGraphicFramePr>
        <p:xfrm>
          <a:off x="838200" y="1657744"/>
          <a:ext cx="10414818" cy="4771500"/>
        </p:xfrm>
        <a:graphic>
          <a:graphicData uri="http://schemas.openxmlformats.org/drawingml/2006/table">
            <a:tbl>
              <a:tblPr/>
              <a:tblGrid>
                <a:gridCol w="3645310">
                  <a:extLst>
                    <a:ext uri="{9D8B030D-6E8A-4147-A177-3AD203B41FA5}">
                      <a16:colId xmlns:a16="http://schemas.microsoft.com/office/drawing/2014/main" val="2132192021"/>
                    </a:ext>
                  </a:extLst>
                </a:gridCol>
                <a:gridCol w="1238864">
                  <a:extLst>
                    <a:ext uri="{9D8B030D-6E8A-4147-A177-3AD203B41FA5}">
                      <a16:colId xmlns:a16="http://schemas.microsoft.com/office/drawing/2014/main" val="2046509453"/>
                    </a:ext>
                  </a:extLst>
                </a:gridCol>
                <a:gridCol w="1150374">
                  <a:extLst>
                    <a:ext uri="{9D8B030D-6E8A-4147-A177-3AD203B41FA5}">
                      <a16:colId xmlns:a16="http://schemas.microsoft.com/office/drawing/2014/main" val="1751820921"/>
                    </a:ext>
                  </a:extLst>
                </a:gridCol>
                <a:gridCol w="1238865">
                  <a:extLst>
                    <a:ext uri="{9D8B030D-6E8A-4147-A177-3AD203B41FA5}">
                      <a16:colId xmlns:a16="http://schemas.microsoft.com/office/drawing/2014/main" val="1530869842"/>
                    </a:ext>
                  </a:extLst>
                </a:gridCol>
                <a:gridCol w="1405602">
                  <a:extLst>
                    <a:ext uri="{9D8B030D-6E8A-4147-A177-3AD203B41FA5}">
                      <a16:colId xmlns:a16="http://schemas.microsoft.com/office/drawing/2014/main" val="1052292859"/>
                    </a:ext>
                  </a:extLst>
                </a:gridCol>
                <a:gridCol w="1735803">
                  <a:extLst>
                    <a:ext uri="{9D8B030D-6E8A-4147-A177-3AD203B41FA5}">
                      <a16:colId xmlns:a16="http://schemas.microsoft.com/office/drawing/2014/main" val="2194914235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Insegnamenti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SSD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Anno/Sem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106595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Chimica degli alimenti funzionali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CHIM/10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Beccaria Marco</a:t>
                      </a:r>
                    </a:p>
                    <a:p>
                      <a:pPr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Luca Chiara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73370"/>
                  </a:ext>
                </a:extLst>
              </a:tr>
              <a:tr h="82675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Microbiologia avanzata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MED/07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Mazzoni Elisa</a:t>
                      </a:r>
                    </a:p>
                    <a:p>
                      <a:pPr fontAlgn="t"/>
                      <a:r>
                        <a:rPr lang="it-IT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Bortolotti Daria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t"/>
                      <a:r>
                        <a:rPr lang="it-IT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Alogna</a:t>
                      </a: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Andrea</a:t>
                      </a:r>
                    </a:p>
                    <a:p>
                      <a:pPr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Schiuma Giovanna</a:t>
                      </a:r>
                    </a:p>
                    <a:p>
                      <a:pPr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D'Accolti Maria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94293"/>
                  </a:ext>
                </a:extLst>
              </a:tr>
              <a:tr h="56567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Biostatistica</a:t>
                      </a:r>
                      <a:r>
                        <a:rPr lang="it-IT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1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mutuato da Scienze biologiche)</a:t>
                      </a:r>
                      <a:endParaRPr lang="it-IT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SECS-S/01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Bertorelle Giorgio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77055"/>
                  </a:ext>
                </a:extLst>
              </a:tr>
              <a:tr h="474848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Farmaci peptici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t"/>
                      <a:r>
                        <a:rPr lang="it-IT" sz="1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(mutuato da Chimica e tecnologia farmaceutiche)</a:t>
                      </a:r>
                      <a:endParaRPr lang="it-IT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CHIM/08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II/II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Preti Delia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28364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Fisica nucleare e subnucleare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FIS/02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Masina Isabella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Pagano Luca</a:t>
                      </a:r>
                    </a:p>
                    <a:p>
                      <a:pPr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Ricci Barbara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1334"/>
                  </a:ext>
                </a:extLst>
              </a:tr>
              <a:tr h="304594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Metodi separativi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CHIM/01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Catani Martina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Felletti Simona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8322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4"/>
                        </a:rPr>
                        <a:t>Tecnologie Biochimiche Cellulari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BIO/11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III/II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5"/>
                        </a:rPr>
                        <a:t>Lampronti Ilaria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09905"/>
                  </a:ext>
                </a:extLst>
              </a:tr>
              <a:tr h="304594">
                <a:tc>
                  <a:txBody>
                    <a:bodyPr/>
                    <a:lstStyle/>
                    <a:p>
                      <a:pPr fontAlgn="t"/>
                      <a:r>
                        <a:rPr lang="it-IT" sz="1400" b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/>
                        </a:rPr>
                        <a:t>Statistica medica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MED/01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III/II</a:t>
                      </a:r>
                      <a:endParaRPr lang="it-IT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/>
                        </a:rPr>
                        <a:t>Olgiati</a:t>
                      </a:r>
                      <a:r>
                        <a:rPr lang="it-IT" sz="140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/>
                        </a:rPr>
                        <a:t> Stefano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13" marR="43513" marT="21757" marB="2175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7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6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-1270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92150" y="723900"/>
            <a:ext cx="10890576" cy="105410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Arial"/>
                <a:ea typeface="Helvetica Neue LT Std 65 Medium" charset="0"/>
                <a:cs typeface="Arial"/>
              </a:rPr>
              <a:t>COME E QUANDO SCEGLIERE</a:t>
            </a:r>
            <a:endParaRPr lang="it-IT" dirty="0">
              <a:latin typeface="Arial"/>
              <a:ea typeface="Helvetica Neue LT Std 65 Medium" charset="0"/>
              <a:cs typeface="Arial"/>
            </a:endParaRPr>
          </a:p>
        </p:txBody>
      </p:sp>
      <p:pic>
        <p:nvPicPr>
          <p:cNvPr id="10" name="Immagine 9" descr="Marchio Unife ECONOMIA Bianc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92150" y="1755987"/>
            <a:ext cx="10890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Ciascuna attività può essere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scelta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anche in un anno diverso da quello indicato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prima di effettuare la scelta, è necessario accertarsi della fattibilità, leggendo con attenzione 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PREREQUISITI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del corso pubblicati nella scheda insegnamento. 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scelta va formalizzata tramite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compilazione del piano di studi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secondo le modalità e le scadenze definite dall'Ateneo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E' possibile anche la scelta di corsi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sovrannumerari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entro il limite del 10% dei CFU complessivi previsti dal proprio corso di studio (12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caso di dubbi, prima di procedere contattare la Manager didattica.</a:t>
            </a:r>
            <a:endParaRPr lang="it-IT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82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92149" y="723900"/>
            <a:ext cx="5536585" cy="1054100"/>
          </a:xfrm>
        </p:spPr>
        <p:txBody>
          <a:bodyPr>
            <a:noAutofit/>
          </a:bodyPr>
          <a:lstStyle/>
          <a:p>
            <a:r>
              <a:rPr lang="it-IT" dirty="0" smtClean="0">
                <a:latin typeface="Arial"/>
                <a:ea typeface="Helvetica Neue LT Std 65 Medium" charset="0"/>
                <a:cs typeface="Arial"/>
              </a:rPr>
              <a:t>PIANI DI STUDIO</a:t>
            </a:r>
            <a:endParaRPr lang="it-IT" dirty="0">
              <a:latin typeface="Arial"/>
              <a:ea typeface="Helvetica Neue LT Std 65 Medium" charset="0"/>
              <a:cs typeface="Arial"/>
            </a:endParaRPr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8996516" y="412955"/>
            <a:ext cx="427703" cy="3109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magine 14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1068387" y="1737360"/>
            <a:ext cx="10058400" cy="111464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Informazioni e procedure alla pagina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www.unife.it/it/x-te/studiare/piani-di-studio</a:t>
            </a:r>
            <a:endParaRPr lang="it-IT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Compilazione 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per anno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tramite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di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termine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la determinazione delle attività opzionali e/o a scelta libera è fissato al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dicembre </a:t>
            </a:r>
            <a:endParaRPr lang="it-IT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Condizione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necessaria per poter effettuare l'operazione è aver pagato la 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prima rata di iscrizione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all'anno accademico cui il piano si riferisce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vanno 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inserite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 le materie a scelta libera 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insegnamenti obbligatori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previsti negli anni successivi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quello di iscrizione.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compilazione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piano di studi si effettua on-line, interagendo sulla propria carriera universitaria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accedendo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pagina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http://studiare.unife.it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Eccezione: </a:t>
            </a:r>
            <a:r>
              <a:rPr lang="it-IT" altLang="it-IT" sz="2000" dirty="0">
                <a:solidFill>
                  <a:schemeClr val="tx1"/>
                </a:solidFill>
                <a:latin typeface="Arial" panose="020B0604020202020204" pitchFamily="34" charset="0"/>
                <a:hlinkClick r:id="rId6"/>
              </a:rPr>
              <a:t>Inserimento di materie da corsi di studio a numero chiuso </a:t>
            </a:r>
            <a:r>
              <a:rPr lang="it-IT" altLang="it-IT" sz="2000" i="1" dirty="0">
                <a:solidFill>
                  <a:schemeClr val="tx1"/>
                </a:solidFill>
                <a:latin typeface="Arial" panose="020B0604020202020204" pitchFamily="34" charset="0"/>
              </a:rPr>
              <a:t>(occorre il visto del coordinatore del corso di studio a numero chiuso che interessa</a:t>
            </a:r>
            <a:r>
              <a:rPr lang="it-IT" altLang="it-IT" sz="20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it-IT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-17571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85673" y="610799"/>
            <a:ext cx="7200900" cy="105410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Arial"/>
                <a:ea typeface="Helvetica Neue LT Std 65 Medium" charset="0"/>
                <a:cs typeface="Arial"/>
              </a:rPr>
              <a:t>PIANI DI STUDIO</a:t>
            </a:r>
            <a:endParaRPr lang="it-IT" dirty="0">
              <a:latin typeface="Arial"/>
              <a:ea typeface="Helvetica Neue LT Std 65 Medium" charset="0"/>
              <a:cs typeface="Arial"/>
            </a:endParaRPr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2971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deve compilare il piano online? </a:t>
            </a: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è iscritto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 abbreviazione di corso, o a seguito di un passaggio o trasferimento in ingresso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fuori corso e vuole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modificare il piano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vuole inserire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esami opzionali o a scelta libera non previsti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piano di studio del corso di laurea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chiede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l’iscrizione con durata diversa dalla normale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non ha compilato il piano entro la scadenza; potrà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farlo, pagando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contributo aggiuntivo di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euro,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usando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form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1068387" y="4831888"/>
            <a:ext cx="10058400" cy="199302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casi eccezionali,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possono variare alcune materie, compilando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questo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modulo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online </a:t>
            </a: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1° settembre ed entro il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dicembre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dovrà pagare la prima rata di tasse del nuovo anno accademico.</a:t>
            </a:r>
          </a:p>
          <a:p>
            <a:pPr>
              <a:lnSpc>
                <a:spcPct val="100000"/>
              </a:lnSpc>
            </a:pP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modifiche vanno segnalate al Manager didattico, che ne dà informazione all’Ufficio carriera per verificarne la possibilità. </a:t>
            </a:r>
          </a:p>
        </p:txBody>
      </p:sp>
    </p:spTree>
    <p:extLst>
      <p:ext uri="{BB962C8B-B14F-4D97-AF65-F5344CB8AC3E}">
        <p14:creationId xmlns:p14="http://schemas.microsoft.com/office/powerpoint/2010/main" val="19851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-17571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95" y="0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699073" y="730251"/>
            <a:ext cx="10058400" cy="1450757"/>
          </a:xfrm>
        </p:spPr>
        <p:txBody>
          <a:bodyPr anchor="ctr"/>
          <a:lstStyle/>
          <a:p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ATTIVITA’ SOVRANNUMERARIE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719721" y="1845733"/>
            <a:ext cx="10058400" cy="436256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studenti possono inserire nella propria carriera </a:t>
            </a:r>
            <a:r>
              <a:rPr 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insegnamenti, stage o tirocini extracurriculari in sovrannumero fino ad un massimo del 10% (eventualmente arrotondato in eccesso) dei CFU previsti per anno di corso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proprio piano di studio.  Tale limite non si applica agli esami svolti nell’ambito dei programmi di mobilità internazionale. </a:t>
            </a:r>
            <a:endPara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 possono inoltre inserire insegnamenti per l’acquisizione dei </a:t>
            </a:r>
            <a:r>
              <a:rPr 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24CFU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800" dirty="0">
                <a:hlinkClick r:id="rId3"/>
              </a:rPr>
              <a:t>http://</a:t>
            </a:r>
            <a:r>
              <a:rPr lang="it-IT" sz="1800" dirty="0" smtClean="0">
                <a:hlinkClick r:id="rId3"/>
              </a:rPr>
              <a:t>www.unife.it/it/corsi/formazione-insegnanti/24cfu</a:t>
            </a:r>
            <a:r>
              <a:rPr lang="it-IT" sz="1800" dirty="0" smtClean="0"/>
              <a:t>)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individuati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decreto ministeriale 10 agosto 2017, n. 616, che costituiscono requisito di accesso al concorso per posti di docente nella scuola secondaria di primo e secondo grado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insegnamenti e le attività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sovrannumerarie </a:t>
            </a: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vengono conteggiati nel calcolo della media ai fini della laureabilità e della contribuzione studentesca. </a:t>
            </a:r>
            <a:endPara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it-IT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it-IT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Procedura: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Inserimento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di esami soprannumerari </a:t>
            </a:r>
            <a:r>
              <a:rPr 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ad un massimo del 10% dei CFU complessivi previsti dal proprio corso di studio</a:t>
            </a:r>
            <a:r>
              <a:rPr lang="it-IT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620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 24 CFU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93" y="448888"/>
            <a:ext cx="7363690" cy="582364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11462" y="1856877"/>
            <a:ext cx="2855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TALI CFU SONO REQUISITO NECESSARIO PER PARTECIPARE AI CONCORSI DI TUTTE LE CLASSI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11462" y="3755684"/>
            <a:ext cx="28580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Gli studenti ancora in corso possono inserire esami degli SSD indicati nel proprio piano di studi come crediti D o sovrannumerari e ottenere se necessario un semestre aggiuntivo.</a:t>
            </a:r>
          </a:p>
          <a:p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 descr="Marchio Unife ECONOMIA Bianc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3739"/>
            <a:ext cx="3703550" cy="730251"/>
          </a:xfrm>
          <a:prstGeom prst="rect">
            <a:avLst/>
          </a:prstGeom>
          <a:solidFill>
            <a:srgbClr val="E60000"/>
          </a:solidFill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28/09/2021</a:t>
            </a:r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590204" y="394976"/>
            <a:ext cx="10058400" cy="1450757"/>
          </a:xfrm>
        </p:spPr>
        <p:txBody>
          <a:bodyPr anchor="ctr"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 24 CFU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501" y="1561910"/>
            <a:ext cx="109982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Presso l’Università di Ferrara è possibile acquisire i 24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sostenendo esami già presenti nell’offerta formativa attivata dall’ateneo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Gli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esami attualmente riconosciuti sono indicati al link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 http://www.unife.it/it/corsi/formazioneinsegnanti/24cfu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(aggiornato al 2019).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E’ possibile acquisire i 24 in ambito curriculare universitario con: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almeno 6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in ciascuno dei 4 ambiti previsti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oppure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almeno 12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in un ambito, e altri 12 in almeno altri due ambiti diversi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triennale è possibile inserire esami corrispondenti a quegli ambiti mediante gli esami a scelta libera previsti nel piano di studio, scegliendo dall'offerta dei corsi di studio dell'Ateneo.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scelta può essere completata nel biennio magistrale.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Per la scelta, è possibile far riferimento alla tabella dei corsi riconosciuti, pubblicata alla pagina 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Percorso formativo 24CFU — Università degli studi di Ferrara (unife.it)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1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1530</Words>
  <Application>Microsoft Office PowerPoint</Application>
  <PresentationFormat>Widescreen</PresentationFormat>
  <Paragraphs>187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Neue LT Std 55 Roman</vt:lpstr>
      <vt:lpstr>Helvetica Neue LT Std 65 Medium</vt:lpstr>
      <vt:lpstr>Wingdings</vt:lpstr>
      <vt:lpstr>Tema di Office</vt:lpstr>
      <vt:lpstr>CdS in Biotecnologie mediche</vt:lpstr>
      <vt:lpstr>ESAMI OPZIONALI</vt:lpstr>
      <vt:lpstr>ESAMI OPZIONALI AA 21/22</vt:lpstr>
      <vt:lpstr>COME E QUANDO SCEGLIERE</vt:lpstr>
      <vt:lpstr>PIANI DI STUDIO</vt:lpstr>
      <vt:lpstr>PIANI DI STUDIO</vt:lpstr>
      <vt:lpstr>ATTIVITA’ SOVRANNUMERARIE</vt:lpstr>
      <vt:lpstr>I 24 CFU</vt:lpstr>
      <vt:lpstr>I 24 CFU</vt:lpstr>
      <vt:lpstr>VERSO L’INSEGNAMENTO</vt:lpstr>
      <vt:lpstr>VERSO L’INSEGNAMENTO</vt:lpstr>
      <vt:lpstr>DALLA LT ALLA LM </vt:lpstr>
      <vt:lpstr>ALTRE INFO UTILI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Sara Marangon</cp:lastModifiedBy>
  <cp:revision>65</cp:revision>
  <dcterms:created xsi:type="dcterms:W3CDTF">2018-11-14T14:16:16Z</dcterms:created>
  <dcterms:modified xsi:type="dcterms:W3CDTF">2021-09-28T11:40:33Z</dcterms:modified>
</cp:coreProperties>
</file>