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sldIdLst>
    <p:sldId id="257" r:id="rId2"/>
    <p:sldId id="283" r:id="rId3"/>
    <p:sldId id="259" r:id="rId4"/>
    <p:sldId id="260" r:id="rId5"/>
    <p:sldId id="261" r:id="rId6"/>
    <p:sldId id="263" r:id="rId7"/>
    <p:sldId id="265" r:id="rId8"/>
    <p:sldId id="284" r:id="rId9"/>
    <p:sldId id="266" r:id="rId10"/>
    <p:sldId id="267" r:id="rId11"/>
    <p:sldId id="274" r:id="rId1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5332" autoAdjust="0"/>
  </p:normalViewPr>
  <p:slideViewPr>
    <p:cSldViewPr>
      <p:cViewPr varScale="1">
        <p:scale>
          <a:sx n="80" d="100"/>
          <a:sy n="80" d="100"/>
        </p:scale>
        <p:origin x="1291" y="4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-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9663" y="812800"/>
            <a:ext cx="53213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4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smtClean="0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it-IT" altLang="it-IT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639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2E2C09E2-781F-453E-9F8E-D9746807197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7375E7-BB2C-4AC7-8709-34986CEEFFE2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C3D5FC-9470-452C-A578-C0EFD0CB78CB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8D299B-60CD-47E5-94B1-DF2F7CA977D9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5B6D78-6037-4579-AFF3-8AEECC5EEE51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2E8D95-2861-4EAD-AD30-F3191EC19FF9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6BA2ED-0F5F-4648-A7C0-BD35C511093B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76E6307-D734-4EA3-B2CF-31244FCF811C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30E13EC-93CF-4773-BF21-6DDB2C6DE07D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54E197-8FB4-48B8-8C4A-0A9554FA6344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2500" cy="4795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532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08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45363" y="84138"/>
            <a:ext cx="2335212" cy="72326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858000" cy="72326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3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03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1606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34963" y="755650"/>
            <a:ext cx="4595812" cy="65611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83175" y="755650"/>
            <a:ext cx="4597400" cy="65611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81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44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60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49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0644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70936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345612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755650"/>
            <a:ext cx="9345612" cy="656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152400" y="7177088"/>
            <a:ext cx="20335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Copyright © 2908 Zanichelli editore</a:t>
            </a:r>
          </a:p>
        </p:txBody>
      </p:sp>
      <p:pic>
        <p:nvPicPr>
          <p:cNvPr id="2056" name="Picture 8" descr="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008813"/>
            <a:ext cx="2124075" cy="38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9"/>
          <p:cNvSpPr>
            <a:spLocks noChangeArrowheads="1"/>
          </p:cNvSpPr>
          <p:nvPr userDrawn="1"/>
        </p:nvSpPr>
        <p:spPr bwMode="auto">
          <a:xfrm>
            <a:off x="3276600" y="71770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2pPr>
      <a:lvl3pPr marL="1143000" indent="-230188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65175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84275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3375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2333625"/>
            <a:ext cx="3735387" cy="270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289175"/>
            <a:ext cx="3611562" cy="274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20725" y="5219700"/>
            <a:ext cx="395922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400"/>
              <a:t>Grafico spazio-tempo del moto rettilineo uniforme di un'automobile.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508625" y="5170488"/>
            <a:ext cx="3959225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400"/>
              <a:t>Grafico spazio-tempo del moto rettilineo vario di una palla da basket che rimbalza.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431800" y="755501"/>
            <a:ext cx="6558206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>
                <a:solidFill>
                  <a:schemeClr val="tx1"/>
                </a:solidFill>
              </a:rPr>
              <a:t>Slides</a:t>
            </a:r>
            <a:r>
              <a:rPr lang="it-IT" dirty="0" smtClean="0">
                <a:solidFill>
                  <a:schemeClr val="tx1"/>
                </a:solidFill>
              </a:rPr>
              <a:t> scelte e rielaborate da</a:t>
            </a:r>
            <a:r>
              <a:rPr lang="it-IT" dirty="0">
                <a:solidFill>
                  <a:schemeClr val="tx1"/>
                </a:solidFill>
              </a:rPr>
              <a:t>: </a:t>
            </a:r>
            <a:r>
              <a:rPr lang="it-IT" dirty="0" smtClean="0">
                <a:solidFill>
                  <a:schemeClr val="tx1"/>
                </a:solidFill>
              </a:rPr>
              <a:t>sito web Zanichelli</a:t>
            </a:r>
          </a:p>
          <a:p>
            <a:r>
              <a:rPr lang="it-IT" dirty="0">
                <a:solidFill>
                  <a:schemeClr val="tx1"/>
                </a:solidFill>
              </a:rPr>
              <a:t>http://slideplayer.it/slide/191039/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http</a:t>
            </a:r>
            <a:r>
              <a:rPr lang="it-IT" dirty="0">
                <a:solidFill>
                  <a:schemeClr val="tx1"/>
                </a:solidFill>
              </a:rPr>
              <a:t>://megaslides.net/doc/729458/cinematica--moto-accelerato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http://www.pd.infn.it/~fgaspari/lezioni_informatica/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1458913"/>
            <a:ext cx="9358313" cy="903287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Nel caso in figura: 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36550" y="85725"/>
            <a:ext cx="9407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it-IT" altLang="it-IT" sz="2800">
                <a:solidFill>
                  <a:srgbClr val="00664D"/>
                </a:solidFill>
                <a:latin typeface="Arial Black" panose="020B0A04020102020204" pitchFamily="34" charset="0"/>
              </a:rPr>
              <a:t>Il moto rettilineo uniformemente accelerato</a:t>
            </a:r>
            <a:endParaRPr lang="it-IT" altLang="it-IT" sz="3200">
              <a:solidFill>
                <a:srgbClr val="00664D"/>
              </a:solidFill>
              <a:latin typeface="Arial Black" panose="020B0A04020102020204" pitchFamily="34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08288"/>
            <a:ext cx="4968875" cy="37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20725" y="2743200"/>
            <a:ext cx="3600450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800"/>
              <a:t>Nel moto rettilineo uniformemente accelerato le variazioni di velocità,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v</a:t>
            </a:r>
            <a:r>
              <a:rPr lang="it-IT" altLang="it-IT" sz="2800"/>
              <a:t>, sono direttamente proporzionali agli intervalli di tempo trascorsi,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t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979488"/>
            <a:ext cx="566420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823192"/>
            <a:ext cx="3205163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547589"/>
            <a:ext cx="3241675" cy="443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189" y="2195513"/>
            <a:ext cx="3241675" cy="445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563390" y="6085427"/>
            <a:ext cx="4176464" cy="11228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i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Riusciamo a rispondere, usando questo grafico, in quale istante la palla sarà ritornata a livello della mano che l’ha lanciata? </a:t>
            </a:r>
            <a:endParaRPr lang="it-IT" i="1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2448024" y="2843733"/>
                <a:ext cx="5184576" cy="10136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4800">
                    <a:solidFill>
                      <a:schemeClr val="tx1"/>
                    </a:solidFill>
                  </a:rPr>
                  <a:t>v</a:t>
                </a:r>
                <a:r>
                  <a:rPr lang="it-IT" sz="480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t-IT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it-IT" sz="4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it-IT" sz="4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it-IT" sz="4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4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sz="480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it-IT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func>
                    <m:r>
                      <a:rPr lang="it-IT" sz="4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it-IT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it-IT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it-IT" sz="4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024" y="2843733"/>
                <a:ext cx="5184576" cy="1013611"/>
              </a:xfrm>
              <a:prstGeom prst="rect">
                <a:avLst/>
              </a:prstGeom>
              <a:blipFill>
                <a:blip r:embed="rId2"/>
                <a:stretch>
                  <a:fillRect l="-7176" t="-8383" b="-1796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3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body"/>
          </p:nvPr>
        </p:nvSpPr>
        <p:spPr>
          <a:xfrm>
            <a:off x="334963" y="865188"/>
            <a:ext cx="9385300" cy="1943100"/>
          </a:xfrm>
          <a:ln/>
        </p:spPr>
        <p:txBody>
          <a:bodyPr lIns="0" tIns="0" rIns="0" bIns="0"/>
          <a:lstStyle/>
          <a:p>
            <a:pPr algn="just"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La </a:t>
            </a:r>
            <a:r>
              <a:rPr lang="it-IT" altLang="it-IT" sz="3200">
                <a:solidFill>
                  <a:srgbClr val="DC2300"/>
                </a:solidFill>
              </a:rPr>
              <a:t>velocità istantanea</a:t>
            </a:r>
            <a:r>
              <a:rPr lang="it-IT" altLang="it-IT" sz="3200"/>
              <a:t> è il valore limite a cui tende la velocità media in un intervallo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t</a:t>
            </a:r>
            <a:r>
              <a:rPr lang="it-IT" altLang="it-IT" sz="3200"/>
              <a:t> sempre più piccolo.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38438"/>
            <a:ext cx="3787775" cy="309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221288" y="2735263"/>
            <a:ext cx="3598862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3000"/>
              <a:t>Graficamente rappresenta il coefficiente angolare della retta </a:t>
            </a:r>
            <a:r>
              <a:rPr lang="it-IT" altLang="it-IT" sz="3000" i="1"/>
              <a:t>tangente</a:t>
            </a:r>
            <a:r>
              <a:rPr lang="it-IT" altLang="it-IT" sz="3000"/>
              <a:t> al grafico spazio-tempo in un determinato istante.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La velocità istantanea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892175"/>
            <a:ext cx="9358313" cy="65754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E' il rapporto tra la variazione di velocità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v</a:t>
            </a:r>
            <a:r>
              <a:rPr lang="it-IT" altLang="it-IT" sz="3200"/>
              <a:t> e l'intervallo di tempo </a:t>
            </a:r>
            <a:r>
              <a:rPr lang="it-IT" altLang="it-IT" sz="3200">
                <a:latin typeface="Symbol" panose="05050102010706020507" pitchFamily="18" charset="2"/>
              </a:rPr>
              <a:t></a:t>
            </a:r>
            <a:r>
              <a:rPr lang="it-IT" altLang="it-IT" sz="3200" i="1"/>
              <a:t>t</a:t>
            </a:r>
            <a:r>
              <a:rPr lang="it-IT" altLang="it-IT" sz="3200"/>
              <a:t> in cui avviene.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154238"/>
            <a:ext cx="921385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5435600"/>
            <a:ext cx="297656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00113" y="4140200"/>
            <a:ext cx="82804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600"/>
              <a:t>Se </a:t>
            </a:r>
            <a:r>
              <a:rPr lang="it-IT" altLang="it-IT" sz="2600" i="1"/>
              <a:t>v</a:t>
            </a:r>
            <a:r>
              <a:rPr lang="it-IT" altLang="it-IT" sz="2600" baseline="-33000"/>
              <a:t>1</a:t>
            </a:r>
            <a:r>
              <a:rPr lang="it-IT" altLang="it-IT" sz="2600"/>
              <a:t> è la velocità al tempo </a:t>
            </a:r>
            <a:r>
              <a:rPr lang="it-IT" altLang="it-IT" sz="2600" i="1"/>
              <a:t>t</a:t>
            </a:r>
            <a:r>
              <a:rPr lang="it-IT" altLang="it-IT" sz="2600" baseline="-33000"/>
              <a:t>1</a:t>
            </a:r>
            <a:r>
              <a:rPr lang="it-IT" altLang="it-IT" sz="2600"/>
              <a:t> e v</a:t>
            </a:r>
            <a:r>
              <a:rPr lang="it-IT" altLang="it-IT" sz="2600" baseline="-33000"/>
              <a:t>0</a:t>
            </a:r>
            <a:r>
              <a:rPr lang="it-IT" altLang="it-IT" sz="2600"/>
              <a:t> la velocità al tempo </a:t>
            </a:r>
            <a:r>
              <a:rPr lang="it-IT" altLang="it-IT" sz="2600" i="1"/>
              <a:t>t</a:t>
            </a:r>
            <a:r>
              <a:rPr lang="it-IT" altLang="it-IT" sz="2600" baseline="-33000"/>
              <a:t>0</a:t>
            </a:r>
            <a:r>
              <a:rPr lang="it-IT" altLang="it-IT" sz="2600"/>
              <a:t>, l'accelerazione media è data da: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3.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L'accelerazione media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/>
          </p:nvPr>
        </p:nvSpPr>
        <p:spPr>
          <a:xfrm>
            <a:off x="361950" y="1044575"/>
            <a:ext cx="9358313" cy="56610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L'unità di misura dell'accelerazione media è il </a:t>
            </a:r>
            <a:r>
              <a:rPr lang="it-IT" altLang="it-IT" sz="3200">
                <a:solidFill>
                  <a:srgbClr val="DC2300"/>
                </a:solidFill>
              </a:rPr>
              <a:t>metro al secondo quadrato</a:t>
            </a:r>
            <a:r>
              <a:rPr lang="it-IT" altLang="it-IT" sz="3200"/>
              <a:t>, ossia la variazione di velocità di un metro al secondo in un intervallo di un secondo.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3073400"/>
            <a:ext cx="2938462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85800" y="4500563"/>
            <a:ext cx="8991600" cy="160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it-IT" altLang="it-IT" sz="3000"/>
              <a:t>Il segno dell'accelerazione è </a:t>
            </a:r>
            <a:r>
              <a:rPr lang="it-IT" altLang="it-IT" sz="3000">
                <a:solidFill>
                  <a:srgbClr val="DC2300"/>
                </a:solidFill>
              </a:rPr>
              <a:t>positivo</a:t>
            </a:r>
            <a:r>
              <a:rPr lang="it-IT" altLang="it-IT" sz="3000"/>
              <a:t> se la velocità aumenta (</a:t>
            </a:r>
            <a:r>
              <a:rPr lang="it-IT" altLang="it-IT" sz="3000" i="1"/>
              <a:t>v</a:t>
            </a:r>
            <a:r>
              <a:rPr lang="it-IT" altLang="it-IT" sz="3000" baseline="-33000"/>
              <a:t>1</a:t>
            </a:r>
            <a:r>
              <a:rPr lang="it-IT" altLang="it-IT" sz="3000"/>
              <a:t>&gt;</a:t>
            </a:r>
            <a:r>
              <a:rPr lang="it-IT" altLang="it-IT" sz="3000" i="1"/>
              <a:t>v</a:t>
            </a:r>
            <a:r>
              <a:rPr lang="it-IT" altLang="it-IT" sz="3000" baseline="-33000"/>
              <a:t>0</a:t>
            </a:r>
            <a:r>
              <a:rPr lang="it-IT" altLang="it-IT" sz="3000"/>
              <a:t>), </a:t>
            </a:r>
            <a:r>
              <a:rPr lang="it-IT" altLang="it-IT" sz="3000">
                <a:solidFill>
                  <a:srgbClr val="DC2300"/>
                </a:solidFill>
              </a:rPr>
              <a:t>negativo</a:t>
            </a:r>
            <a:r>
              <a:rPr lang="it-IT" altLang="it-IT" sz="3000"/>
              <a:t> se il moto è rallentato (</a:t>
            </a:r>
            <a:r>
              <a:rPr lang="it-IT" altLang="it-IT" sz="3000" i="1"/>
              <a:t>v</a:t>
            </a:r>
            <a:r>
              <a:rPr lang="it-IT" altLang="it-IT" sz="3000" baseline="-33000"/>
              <a:t>1</a:t>
            </a:r>
            <a:r>
              <a:rPr lang="it-IT" altLang="it-IT" sz="3000"/>
              <a:t>&gt;</a:t>
            </a:r>
            <a:r>
              <a:rPr lang="it-IT" altLang="it-IT" sz="3000" i="1"/>
              <a:t>v</a:t>
            </a:r>
            <a:r>
              <a:rPr lang="it-IT" altLang="it-IT" sz="3000" baseline="-33000"/>
              <a:t>0</a:t>
            </a:r>
            <a:r>
              <a:rPr lang="it-IT" altLang="it-IT" sz="3000"/>
              <a:t>).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L'accelerazione media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/>
          </p:nvPr>
        </p:nvSpPr>
        <p:spPr>
          <a:xfrm>
            <a:off x="533400" y="968375"/>
            <a:ext cx="8956675" cy="1546225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Nel moto vario si rappresenta la variazione della velocità nel tempo con un diagramma cartesiano (</a:t>
            </a:r>
            <a:r>
              <a:rPr lang="it-IT" altLang="it-IT" sz="3200" i="1"/>
              <a:t>v </a:t>
            </a:r>
            <a:r>
              <a:rPr lang="it-IT" altLang="it-IT" sz="3200"/>
              <a:t>in ordinate, </a:t>
            </a:r>
            <a:r>
              <a:rPr lang="it-IT" altLang="it-IT" sz="3200" i="1"/>
              <a:t>t </a:t>
            </a:r>
            <a:r>
              <a:rPr lang="it-IT" altLang="it-IT" sz="3200"/>
              <a:t> in ascisse).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50" y="2781300"/>
            <a:ext cx="3090863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2700338"/>
            <a:ext cx="3052763" cy="30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4.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Il grafico velocità-tempo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36550" y="85725"/>
            <a:ext cx="9407525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90000"/>
              </a:lnSpc>
            </a:pPr>
            <a:r>
              <a:rPr lang="it-IT" altLang="it-IT" sz="3200">
                <a:solidFill>
                  <a:srgbClr val="E60000"/>
                </a:solidFill>
                <a:latin typeface="Arial Black" panose="020B0A04020102020204" pitchFamily="34" charset="0"/>
              </a:rPr>
              <a:t> </a:t>
            </a:r>
            <a:r>
              <a:rPr lang="it-IT" altLang="it-IT" sz="3200">
                <a:solidFill>
                  <a:srgbClr val="00664D"/>
                </a:solidFill>
                <a:latin typeface="Arial Black" panose="020B0A04020102020204" pitchFamily="34" charset="0"/>
              </a:rPr>
              <a:t>La pendenza del grafico velocità-tempo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981200"/>
            <a:ext cx="3581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981200"/>
            <a:ext cx="3468687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9750" y="900113"/>
            <a:ext cx="8999538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3000"/>
              <a:t>L'accelerazione media è uguale al coefficiente angolare della </a:t>
            </a:r>
            <a:r>
              <a:rPr lang="it-IT" altLang="it-IT" sz="3000">
                <a:solidFill>
                  <a:srgbClr val="DC2300"/>
                </a:solidFill>
              </a:rPr>
              <a:t>retta secante</a:t>
            </a:r>
            <a:r>
              <a:rPr lang="it-IT" altLang="it-IT" sz="3000" b="1"/>
              <a:t> </a:t>
            </a:r>
            <a:r>
              <a:rPr lang="it-IT" altLang="it-IT" sz="3000"/>
              <a:t>del grafico </a:t>
            </a:r>
            <a:r>
              <a:rPr lang="it-IT" altLang="it-IT" sz="3000" i="1"/>
              <a:t>v</a:t>
            </a:r>
            <a:r>
              <a:rPr lang="it-IT" altLang="it-IT" sz="3000"/>
              <a:t>-</a:t>
            </a:r>
            <a:r>
              <a:rPr lang="it-IT" altLang="it-IT" sz="3000" i="1"/>
              <a:t>t</a:t>
            </a:r>
            <a:r>
              <a:rPr lang="it-IT" altLang="it-IT" sz="300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16076" y="2627709"/>
            <a:ext cx="4248472" cy="1512168"/>
            <a:chOff x="2584" y="1861"/>
            <a:chExt cx="2160" cy="638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4" y="1861"/>
              <a:ext cx="2160" cy="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Line 10"/>
            <p:cNvSpPr>
              <a:spLocks noChangeShapeType="1"/>
            </p:cNvSpPr>
            <p:nvPr/>
          </p:nvSpPr>
          <p:spPr bwMode="auto">
            <a:xfrm>
              <a:off x="3696" y="216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4354" y="216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59860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609600" y="1163638"/>
            <a:ext cx="9110663" cy="5856287"/>
          </a:xfrm>
          <a:ln/>
        </p:spPr>
        <p:txBody>
          <a:bodyPr lIns="0" tIns="0" rIns="0" bIns="0"/>
          <a:lstStyle/>
          <a:p>
            <a:pPr algn="just">
              <a:spcBef>
                <a:spcPts val="1425"/>
              </a:spcBef>
              <a:spcAft>
                <a:spcPts val="1425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it-IT" altLang="it-IT" sz="3200"/>
              <a:t>E' il moto di un punto materiale che si muove lungo una traiettoria rettilinea, con accelerazione costante nel tempo.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36550" y="85725"/>
            <a:ext cx="940752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it-IT" altLang="it-IT" sz="2800">
                <a:solidFill>
                  <a:srgbClr val="E60000"/>
                </a:solidFill>
                <a:latin typeface="Arial Black" panose="020B0A04020102020204" pitchFamily="34" charset="0"/>
              </a:rPr>
              <a:t>5. </a:t>
            </a:r>
            <a:r>
              <a:rPr lang="it-IT" altLang="it-IT" sz="2800">
                <a:solidFill>
                  <a:srgbClr val="00664D"/>
                </a:solidFill>
                <a:latin typeface="Arial Black" panose="020B0A04020102020204" pitchFamily="34" charset="0"/>
              </a:rPr>
              <a:t>Il moto rettilineo uniformemente accelerato</a:t>
            </a:r>
            <a:endParaRPr lang="it-IT" altLang="it-IT" sz="3200">
              <a:solidFill>
                <a:srgbClr val="00664D"/>
              </a:solidFill>
              <a:latin typeface="Arial Black" panose="020B0A04020102020204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90813"/>
            <a:ext cx="4787900" cy="360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0725" y="3060700"/>
            <a:ext cx="3600450" cy="247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indent="-23018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800"/>
              <a:t>Il grafico </a:t>
            </a:r>
            <a:r>
              <a:rPr lang="it-IT" altLang="it-IT" sz="2800" i="1"/>
              <a:t>v-t</a:t>
            </a:r>
            <a:r>
              <a:rPr lang="it-IT" altLang="it-IT" sz="2800"/>
              <a:t> è rappresentato da una retta, la cui pendenza è proprio l'accelerazione del moto, </a:t>
            </a:r>
            <a:r>
              <a:rPr lang="it-IT" altLang="it-IT" sz="2800" i="1"/>
              <a:t>a= 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v/</a:t>
            </a:r>
            <a:r>
              <a:rPr lang="it-IT" altLang="it-IT" sz="2800">
                <a:latin typeface="Symbol" panose="05050102010706020507" pitchFamily="18" charset="2"/>
              </a:rPr>
              <a:t></a:t>
            </a:r>
            <a:r>
              <a:rPr lang="it-IT" altLang="it-IT" sz="2800" i="1"/>
              <a:t>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34715</TotalTime>
  <Words>359</Words>
  <Application>Microsoft Office PowerPoint</Application>
  <PresentationFormat>Personalizzato</PresentationFormat>
  <Paragraphs>36</Paragraphs>
  <Slides>11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Cambria Math</vt:lpstr>
      <vt:lpstr>Lucida Sans Unicode</vt:lpstr>
      <vt:lpstr>Symbol</vt:lpstr>
      <vt:lpstr>Times New Roman</vt:lpstr>
      <vt:lpstr>Verdana</vt:lpstr>
      <vt:lpstr>Presentazione vuota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4</dc:title>
  <dc:creator>Simona Graziadei</dc:creator>
  <cp:lastModifiedBy>Ferruccio</cp:lastModifiedBy>
  <cp:revision>43</cp:revision>
  <cp:lastPrinted>2009-04-22T19:24:48Z</cp:lastPrinted>
  <dcterms:created xsi:type="dcterms:W3CDTF">2009-04-22T19:24:48Z</dcterms:created>
  <dcterms:modified xsi:type="dcterms:W3CDTF">2019-09-26T16:35:52Z</dcterms:modified>
</cp:coreProperties>
</file>