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sldIdLst>
    <p:sldId id="257" r:id="rId2"/>
    <p:sldId id="283" r:id="rId3"/>
    <p:sldId id="259" r:id="rId4"/>
    <p:sldId id="260" r:id="rId5"/>
    <p:sldId id="261" r:id="rId6"/>
    <p:sldId id="263" r:id="rId7"/>
    <p:sldId id="265" r:id="rId8"/>
    <p:sldId id="284" r:id="rId9"/>
    <p:sldId id="266" r:id="rId10"/>
    <p:sldId id="267" r:id="rId11"/>
    <p:sldId id="274" r:id="rId12"/>
  </p:sldIdLst>
  <p:sldSz cx="10080625" cy="7559675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17" autoAdjust="0"/>
    <p:restoredTop sz="95332" autoAdjust="0"/>
  </p:normalViewPr>
  <p:slideViewPr>
    <p:cSldViewPr>
      <p:cViewPr varScale="1">
        <p:scale>
          <a:sx n="80" d="100"/>
          <a:sy n="80" d="100"/>
        </p:scale>
        <p:origin x="1291" y="48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0" y="-111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6" name="AutoShape 4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083" name="Rectangle 1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9663" y="812800"/>
            <a:ext cx="5321300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84" name="Rectangle 1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0913" cy="479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altLang="it-IT" smtClean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086" name="Rectangle 1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087" name="Rectangle 1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5238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endParaRPr lang="it-IT" altLang="it-IT"/>
          </a:p>
        </p:txBody>
      </p:sp>
      <p:sp>
        <p:nvSpPr>
          <p:cNvPr id="3088" name="Rectangle 1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5238"/>
            <a:ext cx="326390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</a:lstStyle>
          <a:p>
            <a:fld id="{2E2C09E2-781F-453E-9F8E-D97468071976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17375E7-BB2C-4AC7-8709-34986CEEFFE2}" type="slidenum">
              <a:rPr lang="it-IT" altLang="it-IT"/>
              <a:pPr/>
              <a:t>1</a:t>
            </a:fld>
            <a:endParaRPr lang="it-IT" altLang="it-IT"/>
          </a:p>
        </p:txBody>
      </p:sp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1258888" y="801688"/>
            <a:ext cx="5040312" cy="40100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379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CC3D5FC-9470-452C-A578-C0EFD0CB78CB}" type="slidenum">
              <a:rPr lang="it-IT" altLang="it-IT"/>
              <a:pPr/>
              <a:t>3</a:t>
            </a:fld>
            <a:endParaRPr lang="it-IT" altLang="it-IT"/>
          </a:p>
        </p:txBody>
      </p:sp>
      <p:sp>
        <p:nvSpPr>
          <p:cNvPr id="3584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584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38D299B-60CD-47E5-94B1-DF2F7CA977D9}" type="slidenum">
              <a:rPr lang="it-IT" altLang="it-IT"/>
              <a:pPr/>
              <a:t>4</a:t>
            </a:fld>
            <a:endParaRPr lang="it-IT" altLang="it-IT"/>
          </a:p>
        </p:txBody>
      </p:sp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686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05B6D78-6037-4579-AFF3-8AEECC5EEE51}" type="slidenum">
              <a:rPr lang="it-IT" altLang="it-IT"/>
              <a:pPr/>
              <a:t>5</a:t>
            </a:fld>
            <a:endParaRPr lang="it-IT" altLang="it-IT"/>
          </a:p>
        </p:txBody>
      </p:sp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78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8B2E8D95-2861-4EAD-AD30-F3191EC19FF9}" type="slidenum">
              <a:rPr lang="it-IT" altLang="it-IT"/>
              <a:pPr/>
              <a:t>6</a:t>
            </a:fld>
            <a:endParaRPr lang="it-IT" altLang="it-IT"/>
          </a:p>
        </p:txBody>
      </p:sp>
      <p:sp>
        <p:nvSpPr>
          <p:cNvPr id="39937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39938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46BA2ED-0F5F-4648-A7C0-BD35C511093B}" type="slidenum">
              <a:rPr lang="it-IT" altLang="it-IT"/>
              <a:pPr/>
              <a:t>7</a:t>
            </a:fld>
            <a:endParaRPr lang="it-IT" altLang="it-IT"/>
          </a:p>
        </p:txBody>
      </p:sp>
      <p:sp>
        <p:nvSpPr>
          <p:cNvPr id="41985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1986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76E6307-D734-4EA3-B2CF-31244FCF811C}" type="slidenum">
              <a:rPr lang="it-IT" altLang="it-IT"/>
              <a:pPr/>
              <a:t>9</a:t>
            </a:fld>
            <a:endParaRPr lang="it-IT" altLang="it-IT"/>
          </a:p>
        </p:txBody>
      </p:sp>
      <p:sp>
        <p:nvSpPr>
          <p:cNvPr id="43009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301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30E13EC-93CF-4773-BF21-6DDB2C6DE07D}" type="slidenum">
              <a:rPr lang="it-IT" altLang="it-IT"/>
              <a:pPr/>
              <a:t>10</a:t>
            </a:fld>
            <a:endParaRPr lang="it-IT" altLang="it-IT"/>
          </a:p>
        </p:txBody>
      </p:sp>
      <p:sp>
        <p:nvSpPr>
          <p:cNvPr id="44033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4403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54E197-8FB4-48B8-8C4A-0A9554FA6344}" type="slidenum">
              <a:rPr lang="it-IT" altLang="it-IT"/>
              <a:pPr/>
              <a:t>11</a:t>
            </a:fld>
            <a:endParaRPr lang="it-IT" altLang="it-IT"/>
          </a:p>
        </p:txBody>
      </p:sp>
      <p:sp>
        <p:nvSpPr>
          <p:cNvPr id="51201" name="Text Box 1"/>
          <p:cNvSpPr txBox="1">
            <a:spLocks noChangeArrowheads="1"/>
          </p:cNvSpPr>
          <p:nvPr/>
        </p:nvSpPr>
        <p:spPr bwMode="auto">
          <a:xfrm>
            <a:off x="1106488" y="812800"/>
            <a:ext cx="5341937" cy="40052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5120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32500" cy="47958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 alt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532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089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7345363" y="84138"/>
            <a:ext cx="2335212" cy="723265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34963" y="84138"/>
            <a:ext cx="6858000" cy="7232650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5312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8035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16060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34963" y="755650"/>
            <a:ext cx="4595812" cy="65611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083175" y="755650"/>
            <a:ext cx="4597400" cy="65611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83810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844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4605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0493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50644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709365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34963" y="84138"/>
            <a:ext cx="9345612" cy="133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title style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963" y="755650"/>
            <a:ext cx="9345612" cy="6561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991" tIns="46795" rIns="89991" bIns="467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 smtClean="0"/>
              <a:t>Click to edit Master text styles</a:t>
            </a:r>
          </a:p>
          <a:p>
            <a:pPr lvl="1"/>
            <a:r>
              <a:rPr lang="en-GB" altLang="it-IT" smtClean="0"/>
              <a:t>Second level</a:t>
            </a:r>
          </a:p>
          <a:p>
            <a:pPr lvl="2"/>
            <a:r>
              <a:rPr lang="en-GB" altLang="it-IT" smtClean="0"/>
              <a:t>Third level</a:t>
            </a:r>
          </a:p>
          <a:p>
            <a:pPr lvl="3"/>
            <a:r>
              <a:rPr lang="en-GB" altLang="it-IT" smtClean="0"/>
              <a:t>Fourth level</a:t>
            </a:r>
          </a:p>
          <a:p>
            <a:pPr lvl="4"/>
            <a:r>
              <a:rPr lang="en-GB" altLang="it-IT" smtClean="0"/>
              <a:t>Fifth level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336550" y="671513"/>
            <a:ext cx="9407525" cy="1587"/>
          </a:xfrm>
          <a:prstGeom prst="line">
            <a:avLst/>
          </a:prstGeom>
          <a:noFill/>
          <a:ln w="50760">
            <a:solidFill>
              <a:srgbClr val="637BB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it-IT"/>
          </a:p>
        </p:txBody>
      </p:sp>
      <p:sp>
        <p:nvSpPr>
          <p:cNvPr id="2055" name="Rectangle 7"/>
          <p:cNvSpPr>
            <a:spLocks noChangeArrowheads="1"/>
          </p:cNvSpPr>
          <p:nvPr userDrawn="1"/>
        </p:nvSpPr>
        <p:spPr bwMode="auto">
          <a:xfrm>
            <a:off x="152400" y="7177088"/>
            <a:ext cx="20335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Copyright © 2908 Zanichelli editore</a:t>
            </a:r>
          </a:p>
        </p:txBody>
      </p:sp>
      <p:pic>
        <p:nvPicPr>
          <p:cNvPr id="2056" name="Picture 8" descr="logo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008813"/>
            <a:ext cx="2124075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7" name="Rectangle 9"/>
          <p:cNvSpPr>
            <a:spLocks noChangeArrowheads="1"/>
          </p:cNvSpPr>
          <p:nvPr userDrawn="1"/>
        </p:nvSpPr>
        <p:spPr bwMode="auto">
          <a:xfrm>
            <a:off x="3276600" y="7177088"/>
            <a:ext cx="2462213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30" tIns="45716" rIns="91430" bIns="45716">
            <a:sp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hangingPunct="1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it-IT" altLang="it-IT" sz="800">
                <a:solidFill>
                  <a:schemeClr val="tx1"/>
                </a:solidFill>
                <a:latin typeface="Verdana" panose="020B0604030504040204" pitchFamily="34" charset="0"/>
              </a:rPr>
              <a:t>Ugo Amaldi - Immagini della fisica di Amaldi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2pPr>
      <a:lvl3pPr marL="1143000" indent="-230188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3pPr>
      <a:lvl4pPr marL="1600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4pPr>
      <a:lvl5pPr marL="20574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5pPr>
      <a:lvl6pPr marL="25146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6pPr>
      <a:lvl7pPr marL="29718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7pPr>
      <a:lvl8pPr marL="34290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8pPr>
      <a:lvl9pPr marL="3886200" indent="-228600" algn="ctr" defTabSz="449263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</a:defRPr>
      </a:lvl9pPr>
    </p:titleStyle>
    <p:bodyStyle>
      <a:lvl1pPr algn="l" defTabSz="449263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65175" indent="-285750" algn="l" defTabSz="449263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84275" indent="-228600" algn="l" defTabSz="449263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3375" indent="-228600" algn="l" defTabSz="449263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013" y="2333625"/>
            <a:ext cx="3735387" cy="270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6238" y="2289175"/>
            <a:ext cx="3611562" cy="274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720725" y="5219700"/>
            <a:ext cx="3959225" cy="1109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Grafico spazio-tempo del moto rettilineo uniforme di un'automobile.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508625" y="5170488"/>
            <a:ext cx="3959225" cy="144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400"/>
              <a:t>Grafico spazio-tempo del moto rettilineo vario di una palla da basket che rimbalza.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431800" y="755501"/>
            <a:ext cx="6558206" cy="1122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>
                <a:solidFill>
                  <a:schemeClr val="tx1"/>
                </a:solidFill>
              </a:rPr>
              <a:t>Slides</a:t>
            </a:r>
            <a:r>
              <a:rPr lang="it-IT" dirty="0" smtClean="0">
                <a:solidFill>
                  <a:schemeClr val="tx1"/>
                </a:solidFill>
              </a:rPr>
              <a:t> scelte e rielaborate da</a:t>
            </a:r>
            <a:r>
              <a:rPr lang="it-IT" dirty="0">
                <a:solidFill>
                  <a:schemeClr val="tx1"/>
                </a:solidFill>
              </a:rPr>
              <a:t>: </a:t>
            </a:r>
            <a:r>
              <a:rPr lang="it-IT" dirty="0" smtClean="0">
                <a:solidFill>
                  <a:schemeClr val="tx1"/>
                </a:solidFill>
              </a:rPr>
              <a:t>sito web Zanichelli</a:t>
            </a:r>
          </a:p>
          <a:p>
            <a:r>
              <a:rPr lang="it-IT" dirty="0">
                <a:solidFill>
                  <a:schemeClr val="tx1"/>
                </a:solidFill>
              </a:rPr>
              <a:t>http://slideplayer.it/slide/191039/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 smtClean="0">
                <a:solidFill>
                  <a:schemeClr val="tx1"/>
                </a:solidFill>
              </a:rPr>
              <a:t>http</a:t>
            </a:r>
            <a:r>
              <a:rPr lang="it-IT" dirty="0">
                <a:solidFill>
                  <a:schemeClr val="tx1"/>
                </a:solidFill>
              </a:rPr>
              <a:t>://megaslides.net/doc/729458/cinematica--moto-accelerato</a:t>
            </a:r>
            <a:endParaRPr lang="it-IT" dirty="0" smtClean="0">
              <a:solidFill>
                <a:schemeClr val="tx1"/>
              </a:solidFill>
            </a:endParaRPr>
          </a:p>
          <a:p>
            <a:r>
              <a:rPr lang="it-IT" dirty="0">
                <a:solidFill>
                  <a:schemeClr val="tx1"/>
                </a:solidFill>
              </a:rPr>
              <a:t>http://www.pd.infn.it/~fgaspari/lezioni_informatica/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body"/>
          </p:nvPr>
        </p:nvSpPr>
        <p:spPr>
          <a:xfrm>
            <a:off x="361950" y="1458913"/>
            <a:ext cx="9358313" cy="903287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Nel caso in figura: </a:t>
            </a:r>
          </a:p>
        </p:txBody>
      </p:sp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85725"/>
            <a:ext cx="94075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it-IT" altLang="it-IT" sz="2800">
                <a:solidFill>
                  <a:srgbClr val="00664D"/>
                </a:solidFill>
                <a:latin typeface="Arial Black" panose="020B0A04020102020204" pitchFamily="34" charset="0"/>
              </a:rPr>
              <a:t>Il moto rettilineo uniformemente accelerato</a:t>
            </a:r>
            <a:endParaRPr lang="it-IT" altLang="it-IT" sz="3200">
              <a:solidFill>
                <a:srgbClr val="00664D"/>
              </a:solidFill>
              <a:latin typeface="Arial Black" panose="020B0A04020102020204" pitchFamily="34" charset="0"/>
            </a:endParaRPr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08288"/>
            <a:ext cx="4968875" cy="3744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20725" y="2743200"/>
            <a:ext cx="3600450" cy="366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/>
              <a:t>Nel moto rettilineo uniformemente accelerato le variazioni di velocità, </a:t>
            </a:r>
            <a:r>
              <a:rPr lang="it-IT" altLang="it-IT" sz="2800">
                <a:latin typeface="Symbol" panose="05050102010706020507" pitchFamily="18" charset="2"/>
              </a:rPr>
              <a:t></a:t>
            </a:r>
            <a:r>
              <a:rPr lang="it-IT" altLang="it-IT" sz="2800" i="1"/>
              <a:t>v</a:t>
            </a:r>
            <a:r>
              <a:rPr lang="it-IT" altLang="it-IT" sz="2800"/>
              <a:t>, sono direttamente proporzionali agli intervalli di tempo trascorsi, </a:t>
            </a:r>
            <a:r>
              <a:rPr lang="it-IT" altLang="it-IT" sz="2800">
                <a:latin typeface="Symbol" panose="05050102010706020507" pitchFamily="18" charset="2"/>
              </a:rPr>
              <a:t></a:t>
            </a:r>
            <a:r>
              <a:rPr lang="it-IT" altLang="it-IT" sz="2800" i="1"/>
              <a:t>t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979488"/>
            <a:ext cx="5664200" cy="1306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823192"/>
            <a:ext cx="3205163" cy="4468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1547589"/>
            <a:ext cx="3241675" cy="443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189" y="2195513"/>
            <a:ext cx="3241675" cy="445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" name="CasellaDiTesto 1"/>
          <p:cNvSpPr txBox="1"/>
          <p:nvPr/>
        </p:nvSpPr>
        <p:spPr>
          <a:xfrm>
            <a:off x="2563390" y="6085427"/>
            <a:ext cx="4176464" cy="11228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i="1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Riusciamo a rispondere, usando questo grafico, in quale istante la palla sarà ritornata a livello della mano che l’ha lanciata? </a:t>
            </a:r>
            <a:endParaRPr lang="it-IT" i="1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sellaDiTesto 5"/>
              <p:cNvSpPr txBox="1"/>
              <p:nvPr/>
            </p:nvSpPr>
            <p:spPr>
              <a:xfrm>
                <a:off x="2448024" y="2843733"/>
                <a:ext cx="5184576" cy="101361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it-IT" sz="4800">
                    <a:solidFill>
                      <a:schemeClr val="tx1"/>
                    </a:solidFill>
                  </a:rPr>
                  <a:t>v</a:t>
                </a:r>
                <a:r>
                  <a:rPr lang="it-IT" sz="480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t-IT" sz="4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it-IT" sz="4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it-IT" sz="480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it-IT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∆</m:t>
                            </m:r>
                            <m:r>
                              <a:rPr lang="it-IT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→</m:t>
                            </m:r>
                            <m:r>
                              <a:rPr lang="it-IT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𝑜</m:t>
                            </m:r>
                          </m:lim>
                        </m:limLow>
                      </m:fName>
                      <m:e>
                        <m:f>
                          <m:fPr>
                            <m:ctrlPr>
                              <a:rPr lang="it-IT" sz="480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sz="480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it-IT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num>
                          <m:den>
                            <m:r>
                              <m:rPr>
                                <m:sty m:val="p"/>
                              </m:rPr>
                              <a:rPr lang="el-GR" sz="4800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it-IT" sz="4800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func>
                    <m:r>
                      <a:rPr lang="it-IT" sz="4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it-IT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num>
                      <m:den>
                        <m:r>
                          <a:rPr lang="it-IT" sz="48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endParaRPr lang="it-IT" sz="440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CasellaDiTesto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8024" y="2843733"/>
                <a:ext cx="5184576" cy="1013611"/>
              </a:xfrm>
              <a:prstGeom prst="rect">
                <a:avLst/>
              </a:prstGeom>
              <a:blipFill>
                <a:blip r:embed="rId2"/>
                <a:stretch>
                  <a:fillRect l="-7176" t="-8383" b="-1796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2331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body"/>
          </p:nvPr>
        </p:nvSpPr>
        <p:spPr>
          <a:xfrm>
            <a:off x="334963" y="865188"/>
            <a:ext cx="9385300" cy="1943100"/>
          </a:xfrm>
          <a:ln/>
        </p:spPr>
        <p:txBody>
          <a:bodyPr lIns="0" tIns="0" rIns="0" bIns="0"/>
          <a:lstStyle/>
          <a:p>
            <a:pPr algn="just"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La </a:t>
            </a:r>
            <a:r>
              <a:rPr lang="it-IT" altLang="it-IT" sz="3200">
                <a:solidFill>
                  <a:srgbClr val="DC2300"/>
                </a:solidFill>
              </a:rPr>
              <a:t>velocità istantanea</a:t>
            </a:r>
            <a:r>
              <a:rPr lang="it-IT" altLang="it-IT" sz="3200"/>
              <a:t> è il valore limite a cui tende la velocità media in un intervallo </a:t>
            </a:r>
            <a:r>
              <a:rPr lang="it-IT" altLang="it-IT" sz="3200">
                <a:latin typeface="Symbol" panose="05050102010706020507" pitchFamily="18" charset="2"/>
              </a:rPr>
              <a:t></a:t>
            </a:r>
            <a:r>
              <a:rPr lang="it-IT" altLang="it-IT" sz="3200" i="1"/>
              <a:t>t</a:t>
            </a:r>
            <a:r>
              <a:rPr lang="it-IT" altLang="it-IT" sz="3200"/>
              <a:t> sempre più piccolo.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38438"/>
            <a:ext cx="3787775" cy="309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5221288" y="2735263"/>
            <a:ext cx="3598862" cy="3959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000"/>
              <a:t>Graficamente rappresenta il coefficiente angolare della retta </a:t>
            </a:r>
            <a:r>
              <a:rPr lang="it-IT" altLang="it-IT" sz="3000" i="1"/>
              <a:t>tangente</a:t>
            </a:r>
            <a:r>
              <a:rPr lang="it-IT" altLang="it-IT" sz="3000"/>
              <a:t> al grafico spazio-tempo in un determinato istante.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E60000"/>
                </a:solidFill>
                <a:latin typeface="Arial Black" panose="020B0A04020102020204" pitchFamily="34" charset="0"/>
              </a:rPr>
              <a:t> </a:t>
            </a: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La velocità istantanea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body"/>
          </p:nvPr>
        </p:nvSpPr>
        <p:spPr>
          <a:xfrm>
            <a:off x="361950" y="892175"/>
            <a:ext cx="9358313" cy="6575425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E' il rapporto tra la variazione di velocità </a:t>
            </a:r>
            <a:r>
              <a:rPr lang="it-IT" altLang="it-IT" sz="3200">
                <a:latin typeface="Symbol" panose="05050102010706020507" pitchFamily="18" charset="2"/>
              </a:rPr>
              <a:t></a:t>
            </a:r>
            <a:r>
              <a:rPr lang="it-IT" altLang="it-IT" sz="3200" i="1"/>
              <a:t>v</a:t>
            </a:r>
            <a:r>
              <a:rPr lang="it-IT" altLang="it-IT" sz="3200"/>
              <a:t> e l'intervallo di tempo </a:t>
            </a:r>
            <a:r>
              <a:rPr lang="it-IT" altLang="it-IT" sz="3200">
                <a:latin typeface="Symbol" panose="05050102010706020507" pitchFamily="18" charset="2"/>
              </a:rPr>
              <a:t></a:t>
            </a:r>
            <a:r>
              <a:rPr lang="it-IT" altLang="it-IT" sz="3200" i="1"/>
              <a:t>t</a:t>
            </a:r>
            <a:r>
              <a:rPr lang="it-IT" altLang="it-IT" sz="3200"/>
              <a:t> in cui avviene.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2154238"/>
            <a:ext cx="9213850" cy="144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5435600"/>
            <a:ext cx="2976562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900113" y="4140200"/>
            <a:ext cx="8280400" cy="103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600"/>
              <a:t>Se </a:t>
            </a:r>
            <a:r>
              <a:rPr lang="it-IT" altLang="it-IT" sz="2600" i="1"/>
              <a:t>v</a:t>
            </a:r>
            <a:r>
              <a:rPr lang="it-IT" altLang="it-IT" sz="2600" baseline="-33000"/>
              <a:t>1</a:t>
            </a:r>
            <a:r>
              <a:rPr lang="it-IT" altLang="it-IT" sz="2600"/>
              <a:t> è la velocità al tempo </a:t>
            </a:r>
            <a:r>
              <a:rPr lang="it-IT" altLang="it-IT" sz="2600" i="1"/>
              <a:t>t</a:t>
            </a:r>
            <a:r>
              <a:rPr lang="it-IT" altLang="it-IT" sz="2600" baseline="-33000"/>
              <a:t>1</a:t>
            </a:r>
            <a:r>
              <a:rPr lang="it-IT" altLang="it-IT" sz="2600"/>
              <a:t> e v</a:t>
            </a:r>
            <a:r>
              <a:rPr lang="it-IT" altLang="it-IT" sz="2600" baseline="-33000"/>
              <a:t>0</a:t>
            </a:r>
            <a:r>
              <a:rPr lang="it-IT" altLang="it-IT" sz="2600"/>
              <a:t> la velocità al tempo </a:t>
            </a:r>
            <a:r>
              <a:rPr lang="it-IT" altLang="it-IT" sz="2600" i="1"/>
              <a:t>t</a:t>
            </a:r>
            <a:r>
              <a:rPr lang="it-IT" altLang="it-IT" sz="2600" baseline="-33000"/>
              <a:t>0</a:t>
            </a:r>
            <a:r>
              <a:rPr lang="it-IT" altLang="it-IT" sz="2600"/>
              <a:t>, l'accelerazione media è data da: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E60000"/>
                </a:solidFill>
                <a:latin typeface="Arial Black" panose="020B0A04020102020204" pitchFamily="34" charset="0"/>
              </a:rPr>
              <a:t>3. </a:t>
            </a: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L'accelerazione media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body"/>
          </p:nvPr>
        </p:nvSpPr>
        <p:spPr>
          <a:xfrm>
            <a:off x="361950" y="1044575"/>
            <a:ext cx="9358313" cy="5661025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L'unità di misura dell'accelerazione media è il </a:t>
            </a:r>
            <a:r>
              <a:rPr lang="it-IT" altLang="it-IT" sz="3200">
                <a:solidFill>
                  <a:srgbClr val="DC2300"/>
                </a:solidFill>
              </a:rPr>
              <a:t>metro al secondo quadrato</a:t>
            </a:r>
            <a:r>
              <a:rPr lang="it-IT" altLang="it-IT" sz="3200"/>
              <a:t>, ossia la variazione di velocità di un metro al secondo in un intervallo di un secondo.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0738" y="3073400"/>
            <a:ext cx="2938462" cy="81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85800" y="4500563"/>
            <a:ext cx="8991600" cy="1601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it-IT" altLang="it-IT" sz="3000"/>
              <a:t>Il segno dell'accelerazione è </a:t>
            </a:r>
            <a:r>
              <a:rPr lang="it-IT" altLang="it-IT" sz="3000">
                <a:solidFill>
                  <a:srgbClr val="DC2300"/>
                </a:solidFill>
              </a:rPr>
              <a:t>positivo</a:t>
            </a:r>
            <a:r>
              <a:rPr lang="it-IT" altLang="it-IT" sz="3000"/>
              <a:t> se la velocità aumenta (</a:t>
            </a:r>
            <a:r>
              <a:rPr lang="it-IT" altLang="it-IT" sz="3000" i="1"/>
              <a:t>v</a:t>
            </a:r>
            <a:r>
              <a:rPr lang="it-IT" altLang="it-IT" sz="3000" baseline="-33000"/>
              <a:t>1</a:t>
            </a:r>
            <a:r>
              <a:rPr lang="it-IT" altLang="it-IT" sz="3000"/>
              <a:t>&gt;</a:t>
            </a:r>
            <a:r>
              <a:rPr lang="it-IT" altLang="it-IT" sz="3000" i="1"/>
              <a:t>v</a:t>
            </a:r>
            <a:r>
              <a:rPr lang="it-IT" altLang="it-IT" sz="3000" baseline="-33000"/>
              <a:t>0</a:t>
            </a:r>
            <a:r>
              <a:rPr lang="it-IT" altLang="it-IT" sz="3000"/>
              <a:t>), </a:t>
            </a:r>
            <a:r>
              <a:rPr lang="it-IT" altLang="it-IT" sz="3000">
                <a:solidFill>
                  <a:srgbClr val="DC2300"/>
                </a:solidFill>
              </a:rPr>
              <a:t>negativo</a:t>
            </a:r>
            <a:r>
              <a:rPr lang="it-IT" altLang="it-IT" sz="3000"/>
              <a:t> se il moto è rallentato (</a:t>
            </a:r>
            <a:r>
              <a:rPr lang="it-IT" altLang="it-IT" sz="3000" i="1"/>
              <a:t>v</a:t>
            </a:r>
            <a:r>
              <a:rPr lang="it-IT" altLang="it-IT" sz="3000" baseline="-33000"/>
              <a:t>1</a:t>
            </a:r>
            <a:r>
              <a:rPr lang="it-IT" altLang="it-IT" sz="3000"/>
              <a:t>&gt;</a:t>
            </a:r>
            <a:r>
              <a:rPr lang="it-IT" altLang="it-IT" sz="3000" i="1"/>
              <a:t>v</a:t>
            </a:r>
            <a:r>
              <a:rPr lang="it-IT" altLang="it-IT" sz="3000" baseline="-33000"/>
              <a:t>0</a:t>
            </a:r>
            <a:r>
              <a:rPr lang="it-IT" altLang="it-IT" sz="3000"/>
              <a:t>).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L'accelerazione media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/>
          </p:nvPr>
        </p:nvSpPr>
        <p:spPr>
          <a:xfrm>
            <a:off x="533400" y="968375"/>
            <a:ext cx="8956675" cy="1546225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Nel moto vario si rappresenta la variazione della velocità nel tempo con un diagramma cartesiano (</a:t>
            </a:r>
            <a:r>
              <a:rPr lang="it-IT" altLang="it-IT" sz="3200" i="1"/>
              <a:t>v </a:t>
            </a:r>
            <a:r>
              <a:rPr lang="it-IT" altLang="it-IT" sz="3200"/>
              <a:t>in ordinate, </a:t>
            </a:r>
            <a:r>
              <a:rPr lang="it-IT" altLang="it-IT" sz="3200" i="1"/>
              <a:t>t </a:t>
            </a:r>
            <a:r>
              <a:rPr lang="it-IT" altLang="it-IT" sz="3200"/>
              <a:t> in ascisse).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7650" y="2781300"/>
            <a:ext cx="3090863" cy="319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0475" y="2700338"/>
            <a:ext cx="3052763" cy="300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E60000"/>
                </a:solidFill>
                <a:latin typeface="Arial Black" panose="020B0A04020102020204" pitchFamily="34" charset="0"/>
              </a:rPr>
              <a:t>4. </a:t>
            </a: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Il grafico velocità-tempo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336550" y="85725"/>
            <a:ext cx="9407525" cy="557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90000"/>
              </a:lnSpc>
            </a:pPr>
            <a:r>
              <a:rPr lang="it-IT" altLang="it-IT" sz="3200">
                <a:solidFill>
                  <a:srgbClr val="E60000"/>
                </a:solidFill>
                <a:latin typeface="Arial Black" panose="020B0A04020102020204" pitchFamily="34" charset="0"/>
              </a:rPr>
              <a:t> </a:t>
            </a:r>
            <a:r>
              <a:rPr lang="it-IT" altLang="it-IT" sz="3200">
                <a:solidFill>
                  <a:srgbClr val="00664D"/>
                </a:solidFill>
                <a:latin typeface="Arial Black" panose="020B0A04020102020204" pitchFamily="34" charset="0"/>
              </a:rPr>
              <a:t>La pendenza del grafico velocità-tempo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75" y="1981200"/>
            <a:ext cx="35814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463" y="1981200"/>
            <a:ext cx="3468687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539750" y="900113"/>
            <a:ext cx="8999538" cy="93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3000"/>
              <a:t>L'accelerazione media è uguale al coefficiente angolare della </a:t>
            </a:r>
            <a:r>
              <a:rPr lang="it-IT" altLang="it-IT" sz="3000">
                <a:solidFill>
                  <a:srgbClr val="DC2300"/>
                </a:solidFill>
              </a:rPr>
              <a:t>retta secante</a:t>
            </a:r>
            <a:r>
              <a:rPr lang="it-IT" altLang="it-IT" sz="3000" b="1"/>
              <a:t> </a:t>
            </a:r>
            <a:r>
              <a:rPr lang="it-IT" altLang="it-IT" sz="3000"/>
              <a:t>del grafico </a:t>
            </a:r>
            <a:r>
              <a:rPr lang="it-IT" altLang="it-IT" sz="3000" i="1"/>
              <a:t>v</a:t>
            </a:r>
            <a:r>
              <a:rPr lang="it-IT" altLang="it-IT" sz="3000"/>
              <a:t>-</a:t>
            </a:r>
            <a:r>
              <a:rPr lang="it-IT" altLang="it-IT" sz="3000" i="1"/>
              <a:t>t</a:t>
            </a:r>
            <a:r>
              <a:rPr lang="it-IT" altLang="it-IT" sz="3000"/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2916076" y="2627709"/>
            <a:ext cx="4248472" cy="1512168"/>
            <a:chOff x="2584" y="1861"/>
            <a:chExt cx="2160" cy="638"/>
          </a:xfrm>
        </p:grpSpPr>
        <p:pic>
          <p:nvPicPr>
            <p:cNvPr id="3" name="Picture 7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84" y="1861"/>
              <a:ext cx="2160" cy="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B8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Line 10"/>
            <p:cNvSpPr>
              <a:spLocks noChangeShapeType="1"/>
            </p:cNvSpPr>
            <p:nvPr/>
          </p:nvSpPr>
          <p:spPr bwMode="auto">
            <a:xfrm>
              <a:off x="3696" y="2160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  <p:sp>
          <p:nvSpPr>
            <p:cNvPr id="5" name="Line 11"/>
            <p:cNvSpPr>
              <a:spLocks noChangeShapeType="1"/>
            </p:cNvSpPr>
            <p:nvPr/>
          </p:nvSpPr>
          <p:spPr bwMode="auto">
            <a:xfrm>
              <a:off x="4354" y="2160"/>
              <a:ext cx="36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5986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body"/>
          </p:nvPr>
        </p:nvSpPr>
        <p:spPr>
          <a:xfrm>
            <a:off x="609600" y="1163638"/>
            <a:ext cx="9110663" cy="5856287"/>
          </a:xfrm>
          <a:ln/>
        </p:spPr>
        <p:txBody>
          <a:bodyPr lIns="0" tIns="0" rIns="0" bIns="0"/>
          <a:lstStyle/>
          <a:p>
            <a:pPr algn="just">
              <a:spcBef>
                <a:spcPts val="1425"/>
              </a:spcBef>
              <a:spcAft>
                <a:spcPts val="1425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</a:pPr>
            <a:r>
              <a:rPr lang="it-IT" altLang="it-IT" sz="3200"/>
              <a:t>E' il moto di un punto materiale che si muove lungo una traiettoria rettilinea, con accelerazione costante nel tempo.</a:t>
            </a:r>
          </a:p>
        </p:txBody>
      </p:sp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36550" y="85725"/>
            <a:ext cx="9407525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6795" rIns="89991" bIns="46795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 hangingPunct="1">
              <a:lnSpc>
                <a:spcPct val="100000"/>
              </a:lnSpc>
            </a:pPr>
            <a:r>
              <a:rPr lang="it-IT" altLang="it-IT" sz="2800">
                <a:solidFill>
                  <a:srgbClr val="E60000"/>
                </a:solidFill>
                <a:latin typeface="Arial Black" panose="020B0A04020102020204" pitchFamily="34" charset="0"/>
              </a:rPr>
              <a:t>5. </a:t>
            </a:r>
            <a:r>
              <a:rPr lang="it-IT" altLang="it-IT" sz="2800">
                <a:solidFill>
                  <a:srgbClr val="00664D"/>
                </a:solidFill>
                <a:latin typeface="Arial Black" panose="020B0A04020102020204" pitchFamily="34" charset="0"/>
              </a:rPr>
              <a:t>Il moto rettilineo uniformemente accelerato</a:t>
            </a:r>
            <a:endParaRPr lang="it-IT" altLang="it-IT" sz="3200">
              <a:solidFill>
                <a:srgbClr val="00664D"/>
              </a:solidFill>
              <a:latin typeface="Arial Black" panose="020B0A04020102020204" pitchFamily="34" charset="0"/>
            </a:endParaRP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90813"/>
            <a:ext cx="4787900" cy="3608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720725" y="3060700"/>
            <a:ext cx="3600450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9991" tIns="44996" rIns="89991" bIns="44996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indent="-230188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2400" algn="l"/>
                <a:tab pos="3143250" algn="l"/>
                <a:tab pos="3592513" algn="l"/>
                <a:tab pos="4040188" algn="l"/>
                <a:tab pos="4491038" algn="l"/>
                <a:tab pos="4940300" algn="l"/>
                <a:tab pos="5389563" algn="l"/>
                <a:tab pos="5837238" algn="l"/>
                <a:tab pos="6288088" algn="l"/>
                <a:tab pos="6737350" algn="l"/>
                <a:tab pos="7185025" algn="l"/>
                <a:tab pos="7634288" algn="l"/>
                <a:tab pos="8085138" algn="l"/>
                <a:tab pos="8534400" algn="l"/>
                <a:tab pos="8982075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it-IT" sz="2800"/>
              <a:t>Il grafico </a:t>
            </a:r>
            <a:r>
              <a:rPr lang="it-IT" altLang="it-IT" sz="2800" i="1"/>
              <a:t>v-t</a:t>
            </a:r>
            <a:r>
              <a:rPr lang="it-IT" altLang="it-IT" sz="2800"/>
              <a:t> è rappresentato da una retta, la cui pendenza è proprio l'accelerazione del moto, </a:t>
            </a:r>
            <a:r>
              <a:rPr lang="it-IT" altLang="it-IT" sz="2800" i="1"/>
              <a:t>a= </a:t>
            </a:r>
            <a:r>
              <a:rPr lang="it-IT" altLang="it-IT" sz="2800">
                <a:latin typeface="Symbol" panose="05050102010706020507" pitchFamily="18" charset="2"/>
              </a:rPr>
              <a:t></a:t>
            </a:r>
            <a:r>
              <a:rPr lang="it-IT" altLang="it-IT" sz="2800" i="1"/>
              <a:t>v/</a:t>
            </a:r>
            <a:r>
              <a:rPr lang="it-IT" altLang="it-IT" sz="2800">
                <a:latin typeface="Symbol" panose="05050102010706020507" pitchFamily="18" charset="2"/>
              </a:rPr>
              <a:t></a:t>
            </a:r>
            <a:r>
              <a:rPr lang="it-IT" altLang="it-IT" sz="2800" i="1"/>
              <a:t>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zione vuo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it-IT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34715</TotalTime>
  <Words>359</Words>
  <Application>Microsoft Office PowerPoint</Application>
  <PresentationFormat>Personalizzato</PresentationFormat>
  <Paragraphs>36</Paragraphs>
  <Slides>11</Slides>
  <Notes>9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Cambria Math</vt:lpstr>
      <vt:lpstr>Lucida Sans Unicode</vt:lpstr>
      <vt:lpstr>Symbol</vt:lpstr>
      <vt:lpstr>Times New Roman</vt:lpstr>
      <vt:lpstr>Verdana</vt:lpstr>
      <vt:lpstr>Presentazione vuota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Unità 4</dc:title>
  <dc:creator>Simona Graziadei</dc:creator>
  <cp:lastModifiedBy>Ferruccio</cp:lastModifiedBy>
  <cp:revision>43</cp:revision>
  <cp:lastPrinted>2009-04-22T19:24:48Z</cp:lastPrinted>
  <dcterms:created xsi:type="dcterms:W3CDTF">2009-04-22T19:24:48Z</dcterms:created>
  <dcterms:modified xsi:type="dcterms:W3CDTF">2019-09-26T16:35:52Z</dcterms:modified>
</cp:coreProperties>
</file>