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3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rruccio\Documents\1000%20Disco%20Dplus\Fisica1%20Informatica\lezioni%202019\01%20Cinematica%202019\grafici_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smtClean="0">
                <a:latin typeface="Symbol" panose="05050102010706020507" pitchFamily="18" charset="2"/>
              </a:rPr>
              <a:t>q </a:t>
            </a:r>
            <a:r>
              <a:rPr lang="en-US" sz="1600" smtClean="0">
                <a:latin typeface="+mn-lt"/>
              </a:rPr>
              <a:t>(t)</a:t>
            </a:r>
            <a:endParaRPr lang="en-US" sz="1600">
              <a:latin typeface="+mn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'moto gravi 2D'!$B$1</c:f>
              <c:strCache>
                <c:ptCount val="1"/>
                <c:pt idx="0">
                  <c:v>x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'moto gravi 2D'!$A$2:$A$11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xVal>
          <c:yVal>
            <c:numRef>
              <c:f>'moto gravi 2D'!$B$2:$B$11</c:f>
              <c:numCache>
                <c:formatCode>General</c:formatCode>
                <c:ptCount val="10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100</c:v>
                </c:pt>
                <c:pt idx="6">
                  <c:v>120</c:v>
                </c:pt>
                <c:pt idx="7">
                  <c:v>140</c:v>
                </c:pt>
                <c:pt idx="8">
                  <c:v>160</c:v>
                </c:pt>
                <c:pt idx="9">
                  <c:v>180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E98-42A8-8C13-489158F4F1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12014079"/>
        <c:axId val="1512013247"/>
      </c:scatterChart>
      <c:valAx>
        <c:axId val="151201407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800" smtClean="0"/>
                  <a:t>t</a:t>
                </a:r>
                <a:endParaRPr lang="it-IT" sz="18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12013247"/>
        <c:crosses val="autoZero"/>
        <c:crossBetween val="midCat"/>
      </c:valAx>
      <c:valAx>
        <c:axId val="15120132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400" smtClean="0"/>
                  <a:t>rad</a:t>
                </a:r>
                <a:endParaRPr lang="it-IT" sz="14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1201407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35B5-2419-4478-A817-54208D765288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7054-5B9A-4998-A745-ABCF943052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19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35B5-2419-4478-A817-54208D765288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7054-5B9A-4998-A745-ABCF943052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345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35B5-2419-4478-A817-54208D765288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7054-5B9A-4998-A745-ABCF943052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403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35B5-2419-4478-A817-54208D765288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7054-5B9A-4998-A745-ABCF943052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7964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35B5-2419-4478-A817-54208D765288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7054-5B9A-4998-A745-ABCF943052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9806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35B5-2419-4478-A817-54208D765288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7054-5B9A-4998-A745-ABCF943052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905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35B5-2419-4478-A817-54208D765288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7054-5B9A-4998-A745-ABCF943052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6130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35B5-2419-4478-A817-54208D765288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7054-5B9A-4998-A745-ABCF943052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494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35B5-2419-4478-A817-54208D765288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7054-5B9A-4998-A745-ABCF943052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16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35B5-2419-4478-A817-54208D765288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7054-5B9A-4998-A745-ABCF943052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4470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35B5-2419-4478-A817-54208D765288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7054-5B9A-4998-A745-ABCF943052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082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135B5-2419-4478-A817-54208D765288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67054-5B9A-4998-A745-ABCF943052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5510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225142" y="1576251"/>
            <a:ext cx="3293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smtClean="0"/>
              <a:t>Moto circolare uniforme</a:t>
            </a:r>
          </a:p>
        </p:txBody>
      </p:sp>
    </p:spTree>
    <p:extLst>
      <p:ext uri="{BB962C8B-B14F-4D97-AF65-F5344CB8AC3E}">
        <p14:creationId xmlns:p14="http://schemas.microsoft.com/office/powerpoint/2010/main" val="23045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sellaDiTesto 1"/>
              <p:cNvSpPr txBox="1"/>
              <p:nvPr/>
            </p:nvSpPr>
            <p:spPr>
              <a:xfrm>
                <a:off x="702998" y="925234"/>
                <a:ext cx="33302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it-IT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</m:acc>
                  </m:oMath>
                </a14:m>
                <a:r>
                  <a:rPr lang="it-IT" sz="2400" smtClean="0"/>
                  <a:t> = 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it-IT" sz="240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r>
                  <a:rPr lang="it-IT" sz="240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it-IT" sz="2400" smtClean="0"/>
                  <a:t>+ 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it-IT" sz="240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r>
                  <a:rPr lang="it-IT" sz="240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</m:acc>
                  </m:oMath>
                </a14:m>
                <a:endParaRPr lang="it-IT" sz="2400"/>
              </a:p>
            </p:txBody>
          </p:sp>
        </mc:Choice>
        <mc:Fallback xmlns="">
          <p:sp>
            <p:nvSpPr>
              <p:cNvPr id="2" name="CasellaDiTes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98" y="925234"/>
                <a:ext cx="3330207" cy="461665"/>
              </a:xfrm>
              <a:prstGeom prst="rect">
                <a:avLst/>
              </a:prstGeom>
              <a:blipFill>
                <a:blip r:embed="rId2"/>
                <a:stretch>
                  <a:fillRect t="-10526" r="-15539" b="-2894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asellaDiTesto 2"/>
              <p:cNvSpPr txBox="1"/>
              <p:nvPr/>
            </p:nvSpPr>
            <p:spPr>
              <a:xfrm>
                <a:off x="702998" y="2366043"/>
                <a:ext cx="4045531" cy="6339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it-IT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it-IT" sz="2400" smtClean="0"/>
                  <a:t> = -R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240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it-IT" sz="240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func>
                      <m:func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it-IT" sz="240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r>
                  <a:rPr lang="it-IT" sz="240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it-IT" sz="2400" smtClean="0"/>
                  <a:t> + </a:t>
                </a:r>
                <a:r>
                  <a:rPr lang="it-IT" sz="2400" smtClean="0"/>
                  <a:t>R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f>
                          <m:fPr>
                            <m:ctrlPr>
                              <a:rPr lang="it-IT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it-IT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num>
                          <m:den>
                            <m:r>
                              <a:rPr lang="it-IT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den>
                        </m:f>
                        <m:r>
                          <m:rPr>
                            <m:sty m:val="p"/>
                          </m:rPr>
                          <a:rPr lang="it-IT" sz="240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  <m:acc>
                      <m:accPr>
                        <m:chr m:val="̂"/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</m:acc>
                  </m:oMath>
                </a14:m>
                <a:endParaRPr lang="it-IT" sz="2400"/>
              </a:p>
            </p:txBody>
          </p:sp>
        </mc:Choice>
        <mc:Fallback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98" y="2366043"/>
                <a:ext cx="4045531" cy="633956"/>
              </a:xfrm>
              <a:prstGeom prst="rect">
                <a:avLst/>
              </a:prstGeom>
              <a:blipFill>
                <a:blip r:embed="rId3"/>
                <a:stretch>
                  <a:fillRect b="-961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/>
              <p:cNvSpPr txBox="1"/>
              <p:nvPr/>
            </p:nvSpPr>
            <p:spPr>
              <a:xfrm>
                <a:off x="702998" y="3631940"/>
                <a:ext cx="40217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it-IT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it-IT" sz="2400" smtClean="0"/>
                  <a:t> = -R </a:t>
                </a:r>
                <a14:m>
                  <m:oMath xmlns:m="http://schemas.openxmlformats.org/officeDocument/2006/math">
                    <m:r>
                      <a:rPr lang="it-IT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it-IT" sz="2400" smtClean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it-IT" sz="240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r>
                  <a:rPr lang="it-IT" sz="240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it-IT" sz="2400" smtClean="0"/>
                  <a:t> + R </a:t>
                </a:r>
                <a14:m>
                  <m:oMath xmlns:m="http://schemas.openxmlformats.org/officeDocument/2006/math">
                    <m:r>
                      <a:rPr lang="it-IT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it-IT" sz="2400" smtClean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it-IT" sz="240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  <m:acc>
                      <m:accPr>
                        <m:chr m:val="̂"/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</m:acc>
                  </m:oMath>
                </a14:m>
                <a:endParaRPr lang="it-IT" sz="2400"/>
              </a:p>
            </p:txBody>
          </p:sp>
        </mc:Choice>
        <mc:Fallback xmlns=""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98" y="3631940"/>
                <a:ext cx="4021742" cy="461665"/>
              </a:xfrm>
              <a:prstGeom prst="rect">
                <a:avLst/>
              </a:prstGeom>
              <a:blipFill>
                <a:blip r:embed="rId4"/>
                <a:stretch>
                  <a:fillRect t="-10526" r="-11667" b="-2894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/>
              <p:cNvSpPr txBox="1"/>
              <p:nvPr/>
            </p:nvSpPr>
            <p:spPr>
              <a:xfrm>
                <a:off x="702998" y="5064041"/>
                <a:ext cx="41674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it-IT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it-IT" sz="2400" smtClean="0"/>
                  <a:t> = -R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p>
                        <m: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it-IT" sz="2400" smtClean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it-IT" sz="240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r>
                  <a:rPr lang="it-IT" sz="240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it-IT" sz="2400" smtClean="0"/>
                  <a:t> - R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p>
                        <m: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it-IT" sz="24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  <m:acc>
                      <m:accPr>
                        <m:chr m:val="̂"/>
                        <m:ctrlPr>
                          <a:rPr lang="it-IT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24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</m:acc>
                  </m:oMath>
                </a14:m>
                <a:endParaRPr lang="it-IT" sz="2400"/>
              </a:p>
            </p:txBody>
          </p:sp>
        </mc:Choice>
        <mc:Fallback xmlns="">
          <p:sp>
            <p:nvSpPr>
              <p:cNvPr id="6" name="CasellaDiTes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98" y="5064041"/>
                <a:ext cx="4167488" cy="461665"/>
              </a:xfrm>
              <a:prstGeom prst="rect">
                <a:avLst/>
              </a:prstGeom>
              <a:blipFill>
                <a:blip r:embed="rId5"/>
                <a:stretch>
                  <a:fillRect t="-10667" r="-11257" b="-3066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tangolo 6"/>
              <p:cNvSpPr/>
              <p:nvPr/>
            </p:nvSpPr>
            <p:spPr>
              <a:xfrm>
                <a:off x="6229012" y="925233"/>
                <a:ext cx="120263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it-IT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it-IT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400" b="1" i="1" smtClean="0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</m:e>
                    </m:d>
                  </m:oMath>
                </a14:m>
                <a:r>
                  <a:rPr lang="it-IT" sz="2400" smtClean="0"/>
                  <a:t> =  R</a:t>
                </a:r>
                <a:endParaRPr lang="it-IT" sz="2400"/>
              </a:p>
            </p:txBody>
          </p:sp>
        </mc:Choice>
        <mc:Fallback xmlns="">
          <p:sp>
            <p:nvSpPr>
              <p:cNvPr id="7" name="Rettango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9012" y="925233"/>
                <a:ext cx="1202637" cy="461665"/>
              </a:xfrm>
              <a:prstGeom prst="rect">
                <a:avLst/>
              </a:prstGeom>
              <a:blipFill>
                <a:blip r:embed="rId6"/>
                <a:stretch>
                  <a:fillRect t="-10526" r="-7107" b="-2894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/>
              <p:cNvSpPr txBox="1"/>
              <p:nvPr/>
            </p:nvSpPr>
            <p:spPr>
              <a:xfrm>
                <a:off x="6229012" y="1804851"/>
                <a:ext cx="171630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t-IT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it-IT" sz="24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it-IT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t-IT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it-IT" sz="2400" smtClean="0"/>
                  <a:t> t 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it-IT" sz="2400"/>
              </a:p>
            </p:txBody>
          </p:sp>
        </mc:Choice>
        <mc:Fallback xmlns=""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9012" y="1804851"/>
                <a:ext cx="1716304" cy="369332"/>
              </a:xfrm>
              <a:prstGeom prst="rect">
                <a:avLst/>
              </a:prstGeom>
              <a:blipFill>
                <a:blip r:embed="rId7"/>
                <a:stretch>
                  <a:fillRect l="-6406" t="-24590" r="-2491" b="-4918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ttangolo 8"/>
              <p:cNvSpPr/>
              <p:nvPr/>
            </p:nvSpPr>
            <p:spPr>
              <a:xfrm>
                <a:off x="5828416" y="3606594"/>
                <a:ext cx="2410212" cy="6339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it-IT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it-IT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400" b="1" i="1" smtClean="0">
                                <a:latin typeface="Cambria Math" panose="02040503050406030204" pitchFamily="18" charset="0"/>
                              </a:rPr>
                              <m:t>𝒗</m:t>
                            </m:r>
                          </m:e>
                        </m:acc>
                      </m:e>
                    </m:d>
                  </m:oMath>
                </a14:m>
                <a:r>
                  <a:rPr lang="it-IT" sz="2400" smtClean="0"/>
                  <a:t> =  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2400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it-IT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it-IT" sz="2400" i="1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it-IT" sz="2400" smtClean="0"/>
                  <a:t> = </a:t>
                </a:r>
                <a:r>
                  <a:rPr lang="it-IT" sz="2400" smtClean="0"/>
                  <a:t>R </a:t>
                </a:r>
                <a14:m>
                  <m:oMath xmlns:m="http://schemas.openxmlformats.org/officeDocument/2006/math">
                    <m:r>
                      <a:rPr lang="it-IT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it-IT" sz="2400" smtClean="0"/>
                  <a:t> </a:t>
                </a:r>
                <a:endParaRPr lang="it-IT" sz="2400"/>
              </a:p>
            </p:txBody>
          </p:sp>
        </mc:Choice>
        <mc:Fallback>
          <p:sp>
            <p:nvSpPr>
              <p:cNvPr id="9" name="Rettango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8416" y="3606594"/>
                <a:ext cx="2410212" cy="633956"/>
              </a:xfrm>
              <a:prstGeom prst="rect">
                <a:avLst/>
              </a:prstGeom>
              <a:blipFill>
                <a:blip r:embed="rId8"/>
                <a:stretch>
                  <a:fillRect b="-961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tangolo 9"/>
              <p:cNvSpPr/>
              <p:nvPr/>
            </p:nvSpPr>
            <p:spPr>
              <a:xfrm>
                <a:off x="6076611" y="5042573"/>
                <a:ext cx="1807226" cy="12697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it-IT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it-IT" sz="24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it-IT" sz="24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</m:acc>
                      </m:e>
                    </m:d>
                  </m:oMath>
                </a14:m>
                <a:r>
                  <a:rPr lang="it-IT" sz="2400" smtClean="0"/>
                  <a:t>   =  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p>
                        <m:r>
                          <a:rPr lang="it-IT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it-IT" sz="2400" smtClean="0"/>
              </a:p>
              <a:p>
                <a:endParaRPr lang="it-IT" sz="900" smtClean="0"/>
              </a:p>
              <a:p>
                <a:r>
                  <a:rPr lang="it-IT" sz="2800" smtClean="0"/>
                  <a:t>      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t-IT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sz="28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it-IT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it-IT" sz="2800" smtClean="0"/>
                  <a:t> </a:t>
                </a:r>
                <a:endParaRPr lang="it-IT" sz="2800"/>
              </a:p>
            </p:txBody>
          </p:sp>
        </mc:Choice>
        <mc:Fallback xmlns="">
          <p:sp>
            <p:nvSpPr>
              <p:cNvPr id="10" name="Rettango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6611" y="5042573"/>
                <a:ext cx="1807226" cy="1269707"/>
              </a:xfrm>
              <a:prstGeom prst="rect">
                <a:avLst/>
              </a:prstGeom>
              <a:blipFill>
                <a:blip r:embed="rId9"/>
                <a:stretch>
                  <a:fillRect t="-3846" b="-625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uppo 12"/>
          <p:cNvGrpSpPr/>
          <p:nvPr/>
        </p:nvGrpSpPr>
        <p:grpSpPr>
          <a:xfrm>
            <a:off x="7269278" y="47928"/>
            <a:ext cx="1606145" cy="898180"/>
            <a:chOff x="7269278" y="47928"/>
            <a:chExt cx="1606145" cy="898180"/>
          </a:xfrm>
        </p:grpSpPr>
        <p:sp>
          <p:nvSpPr>
            <p:cNvPr id="11" name="Rettangolo 10"/>
            <p:cNvSpPr/>
            <p:nvPr/>
          </p:nvSpPr>
          <p:spPr>
            <a:xfrm>
              <a:off x="7269278" y="47928"/>
              <a:ext cx="1606145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it-IT" sz="320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costante</a:t>
              </a:r>
              <a:endParaRPr lang="it-IT" sz="32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Freccia in giù 11"/>
            <p:cNvSpPr/>
            <p:nvPr/>
          </p:nvSpPr>
          <p:spPr>
            <a:xfrm rot="3360378">
              <a:off x="7586147" y="322356"/>
              <a:ext cx="315403" cy="932101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6" name="Gruppo 15"/>
          <p:cNvGrpSpPr/>
          <p:nvPr/>
        </p:nvGrpSpPr>
        <p:grpSpPr>
          <a:xfrm>
            <a:off x="5219228" y="2129887"/>
            <a:ext cx="3521990" cy="900252"/>
            <a:chOff x="5219228" y="2129887"/>
            <a:chExt cx="3521990" cy="900252"/>
          </a:xfrm>
        </p:grpSpPr>
        <p:sp>
          <p:nvSpPr>
            <p:cNvPr id="14" name="Freccia in giù 13"/>
            <p:cNvSpPr/>
            <p:nvPr/>
          </p:nvSpPr>
          <p:spPr>
            <a:xfrm rot="10800000">
              <a:off x="6837723" y="2129887"/>
              <a:ext cx="285001" cy="568746"/>
            </a:xfrm>
            <a:prstGeom prst="down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15" name="Rettangolo 14"/>
            <p:cNvSpPr/>
            <p:nvPr/>
          </p:nvSpPr>
          <p:spPr>
            <a:xfrm>
              <a:off x="5219228" y="2568474"/>
              <a:ext cx="3521990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it-IT" sz="2400" b="0" cap="none" spc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velocità angolare, costante</a:t>
              </a:r>
              <a:endParaRPr lang="it-IT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971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684060"/>
              </p:ext>
            </p:extLst>
          </p:nvPr>
        </p:nvGraphicFramePr>
        <p:xfrm>
          <a:off x="3628953" y="2019732"/>
          <a:ext cx="3790750" cy="2818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254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19</Words>
  <Application>Microsoft Office PowerPoint</Application>
  <PresentationFormat>Presentazione su schermo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Symbol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Ferruccio</dc:creator>
  <cp:lastModifiedBy>Ferruccio</cp:lastModifiedBy>
  <cp:revision>3</cp:revision>
  <dcterms:created xsi:type="dcterms:W3CDTF">2019-03-03T16:12:51Z</dcterms:created>
  <dcterms:modified xsi:type="dcterms:W3CDTF">2019-09-22T09:23:52Z</dcterms:modified>
</cp:coreProperties>
</file>