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85" r:id="rId9"/>
    <p:sldId id="262" r:id="rId10"/>
    <p:sldId id="286" r:id="rId11"/>
  </p:sldIdLst>
  <p:sldSz cx="10058400" cy="7772400"/>
  <p:notesSz cx="10058400" cy="77724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397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102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607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249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225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5116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491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02817" y="311257"/>
            <a:ext cx="2264887" cy="6113568"/>
          </a:xfrm>
          <a:prstGeom prst="rect">
            <a:avLst/>
          </a:prstGeom>
        </p:spPr>
        <p:txBody>
          <a:bodyPr vert="eaVert"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606340"/>
            <a:ext cx="6632258" cy="6113568"/>
          </a:xfrm>
        </p:spPr>
        <p:txBody>
          <a:bodyPr vert="eaVert"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1686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502921" y="890567"/>
            <a:ext cx="9064784" cy="6113568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90296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502921" y="768266"/>
            <a:ext cx="9064784" cy="6113568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454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50" b="0" i="1">
                <a:solidFill>
                  <a:srgbClr val="00005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4770" y="6743277"/>
            <a:ext cx="984885" cy="906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88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71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  <a:prstGeom prst="rect">
            <a:avLst/>
          </a:prstGeo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/>
            </a:lvl1pPr>
            <a:lvl2pPr marL="502920" indent="0">
              <a:buNone/>
              <a:defRPr sz="1980"/>
            </a:lvl2pPr>
            <a:lvl3pPr marL="1005840" indent="0">
              <a:buNone/>
              <a:defRPr sz="1760"/>
            </a:lvl3pPr>
            <a:lvl4pPr marL="1508760" indent="0">
              <a:buNone/>
              <a:defRPr sz="1540"/>
            </a:lvl4pPr>
            <a:lvl5pPr marL="2011680" indent="0">
              <a:buNone/>
              <a:defRPr sz="1540"/>
            </a:lvl5pPr>
            <a:lvl6pPr marL="2514600" indent="0">
              <a:buNone/>
              <a:defRPr sz="1540"/>
            </a:lvl6pPr>
            <a:lvl7pPr marL="3017520" indent="0">
              <a:buNone/>
              <a:defRPr sz="1540"/>
            </a:lvl7pPr>
            <a:lvl8pPr marL="3520440" indent="0">
              <a:buNone/>
              <a:defRPr sz="1540"/>
            </a:lvl8pPr>
            <a:lvl9pPr marL="4023360" indent="0">
              <a:buNone/>
              <a:defRPr sz="154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526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5144" y="2254357"/>
            <a:ext cx="4442460" cy="4170468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5244" y="2254357"/>
            <a:ext cx="4442460" cy="4170468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350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96248" y="89039"/>
            <a:ext cx="5265902" cy="481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4096" y="2789732"/>
            <a:ext cx="4288790" cy="1588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0" i="1">
                <a:solidFill>
                  <a:srgbClr val="00005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5144" y="2254357"/>
            <a:ext cx="9052560" cy="4170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2920" y="7077922"/>
            <a:ext cx="234696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54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6620" y="7077922"/>
            <a:ext cx="318516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54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2" name="Text Box 6"/>
          <p:cNvSpPr txBox="1">
            <a:spLocks noChangeArrowheads="1"/>
          </p:cNvSpPr>
          <p:nvPr userDrawn="1"/>
        </p:nvSpPr>
        <p:spPr bwMode="auto">
          <a:xfrm>
            <a:off x="356235" y="131340"/>
            <a:ext cx="9345930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540" i="1" dirty="0">
                <a:latin typeface="Tahoma" charset="0"/>
              </a:rPr>
              <a:t>Raymond A. </a:t>
            </a:r>
            <a:r>
              <a:rPr lang="en-US" sz="1540" i="1" dirty="0" err="1">
                <a:latin typeface="Tahoma" charset="0"/>
              </a:rPr>
              <a:t>Serway</a:t>
            </a:r>
            <a:r>
              <a:rPr lang="en-US" sz="1540" i="1" dirty="0">
                <a:latin typeface="Tahoma" charset="0"/>
              </a:rPr>
              <a:t>, John W. Jewett, Jr. </a:t>
            </a:r>
            <a:r>
              <a:rPr lang="it-IT" sz="1540" i="1" dirty="0">
                <a:latin typeface="Tahoma" charset="0"/>
              </a:rPr>
              <a:t>- Fisica per Scienze ed Ingegneria -  Volume 1– Capitolo 4</a:t>
            </a:r>
          </a:p>
        </p:txBody>
      </p:sp>
      <p:pic>
        <p:nvPicPr>
          <p:cNvPr id="1030" name="Picture 8" descr="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4770" y="6743277"/>
            <a:ext cx="984885" cy="906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4058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502920" algn="ctr" rtl="0" fontAlgn="base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1005840" algn="ctr" rtl="0" fontAlgn="base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508760" algn="ctr" rtl="0" fontAlgn="base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2011680" algn="ctr" rtl="0" fontAlgn="base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77190" indent="-37719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52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17245" indent="-31432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308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57300" indent="-25146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64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60220" indent="-25146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63140" indent="-25146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66060" indent="-25146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68980" indent="-25146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771900" indent="-25146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274820" indent="-25146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7500" y="89039"/>
            <a:ext cx="4343400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it-IT" spc="-55" smtClean="0"/>
              <a:t>Cinematica </a:t>
            </a:r>
            <a:r>
              <a:rPr spc="215" smtClean="0"/>
              <a:t> </a:t>
            </a:r>
            <a:r>
              <a:rPr spc="-70" dirty="0"/>
              <a:t>Rotazionale</a:t>
            </a:r>
          </a:p>
        </p:txBody>
      </p:sp>
      <p:sp>
        <p:nvSpPr>
          <p:cNvPr id="3" name="object 3"/>
          <p:cNvSpPr/>
          <p:nvPr/>
        </p:nvSpPr>
        <p:spPr>
          <a:xfrm>
            <a:off x="2869256" y="824901"/>
            <a:ext cx="4319889" cy="24197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7405" y="89039"/>
            <a:ext cx="3213100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25" dirty="0"/>
              <a:t>Posizione</a:t>
            </a:r>
            <a:r>
              <a:rPr spc="195" dirty="0"/>
              <a:t> </a:t>
            </a:r>
            <a:r>
              <a:rPr spc="-120" dirty="0"/>
              <a:t>angolare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1698" y="1095100"/>
            <a:ext cx="9460230" cy="838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  <a:tabLst>
                <a:tab pos="419100" algn="l"/>
                <a:tab pos="913765" algn="l"/>
                <a:tab pos="1808480" algn="l"/>
              </a:tabLst>
            </a:pP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Come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possiamo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descrivere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posizione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moto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rotazione 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	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	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corpo	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rigido?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14401" y="1964357"/>
            <a:ext cx="3600096" cy="21720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4083" y="4647400"/>
            <a:ext cx="9355455" cy="1131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buFont typeface="Lucida Sans Unicode"/>
              <a:buChar char="•"/>
              <a:tabLst>
                <a:tab pos="297180" algn="l"/>
                <a:tab pos="1065530" algn="l"/>
              </a:tabLst>
            </a:pPr>
            <a:r>
              <a:rPr sz="2450" i="1" spc="-10" dirty="0">
                <a:solidFill>
                  <a:srgbClr val="000059"/>
                </a:solidFill>
                <a:latin typeface="Trebuchet MS"/>
                <a:cs typeface="Trebuchet MS"/>
              </a:rPr>
              <a:t>Ogni	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particella </a:t>
            </a: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nel 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corpo  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rigido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percorre  un 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moto </a:t>
            </a:r>
            <a:r>
              <a:rPr sz="2450" spc="-55">
                <a:solidFill>
                  <a:srgbClr val="000059"/>
                </a:solidFill>
                <a:latin typeface="Tahoma"/>
                <a:cs typeface="Tahoma"/>
              </a:rPr>
              <a:t>circolare</a:t>
            </a:r>
            <a:r>
              <a:rPr sz="2450" spc="625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50" smtClean="0">
                <a:solidFill>
                  <a:srgbClr val="000059"/>
                </a:solidFill>
                <a:latin typeface="Tahoma"/>
                <a:cs typeface="Tahoma"/>
              </a:rPr>
              <a:t>attorno</a:t>
            </a:r>
            <a:r>
              <a:rPr lang="it-IT" sz="2450" spc="-5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40" smtClean="0">
                <a:solidFill>
                  <a:srgbClr val="000059"/>
                </a:solidFill>
                <a:latin typeface="Tahoma"/>
                <a:cs typeface="Tahoma"/>
              </a:rPr>
              <a:t>all’origine</a:t>
            </a:r>
            <a:r>
              <a:rPr lang="it-IT" sz="2450" spc="-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i="1" spc="-20" smtClean="0">
                <a:solidFill>
                  <a:srgbClr val="000059"/>
                </a:solidFill>
                <a:latin typeface="Arial"/>
                <a:cs typeface="Arial"/>
              </a:rPr>
              <a:t>O</a:t>
            </a:r>
            <a:endParaRPr lang="it-IT" sz="245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297180" algn="l"/>
                <a:tab pos="1065530" algn="l"/>
              </a:tabLst>
            </a:pPr>
            <a:endParaRPr sz="24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4083" y="5811431"/>
            <a:ext cx="9274175" cy="150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buFont typeface="Lucida Sans Unicode"/>
              <a:buChar char="•"/>
              <a:tabLst>
                <a:tab pos="297180" algn="l"/>
              </a:tabLst>
            </a:pP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Conviene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25" dirty="0">
                <a:solidFill>
                  <a:srgbClr val="000059"/>
                </a:solidFill>
                <a:latin typeface="Tahoma"/>
                <a:cs typeface="Tahoma"/>
              </a:rPr>
              <a:t>usare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coordinate</a:t>
            </a:r>
            <a:r>
              <a:rPr sz="2450" spc="-22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polari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per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rappresentare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posizione</a:t>
            </a:r>
            <a:r>
              <a:rPr sz="2450" spc="-22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45" dirty="0">
                <a:solidFill>
                  <a:srgbClr val="000059"/>
                </a:solidFill>
                <a:latin typeface="Arial"/>
                <a:cs typeface="Arial"/>
              </a:rPr>
              <a:t>P</a:t>
            </a:r>
            <a:r>
              <a:rPr sz="2450" i="1" spc="-12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35">
                <a:solidFill>
                  <a:srgbClr val="000059"/>
                </a:solidFill>
                <a:latin typeface="Tahoma"/>
                <a:cs typeface="Tahoma"/>
              </a:rPr>
              <a:t>(</a:t>
            </a:r>
            <a:r>
              <a:rPr sz="2450" spc="-35" smtClean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lang="it-IT" sz="2450" spc="-3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25" smtClean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mtClean="0">
                <a:solidFill>
                  <a:srgbClr val="000059"/>
                </a:solidFill>
                <a:latin typeface="Tahoma"/>
                <a:cs typeface="Tahoma"/>
              </a:rPr>
              <a:t>altri</a:t>
            </a:r>
            <a:r>
              <a:rPr lang="it-IT" sz="2450" spc="-21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45" smtClean="0">
                <a:solidFill>
                  <a:srgbClr val="000059"/>
                </a:solidFill>
                <a:latin typeface="Tahoma"/>
                <a:cs typeface="Tahoma"/>
              </a:rPr>
              <a:t>punti):</a:t>
            </a:r>
            <a:r>
              <a:rPr lang="it-IT" sz="2450" spc="-21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</a:p>
          <a:p>
            <a:pPr marL="296545" indent="-283845">
              <a:buFont typeface="Lucida Sans Unicode"/>
              <a:buChar char="•"/>
              <a:tabLst>
                <a:tab pos="297180" algn="l"/>
              </a:tabLst>
            </a:pPr>
            <a:r>
              <a:rPr lang="it-IT" sz="2450" i="1" spc="-45" smtClean="0">
                <a:solidFill>
                  <a:srgbClr val="000059"/>
                </a:solidFill>
                <a:latin typeface="Arial"/>
                <a:cs typeface="Arial"/>
              </a:rPr>
              <a:t>P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lang="it-IT" sz="2450" spc="140" smtClean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85" smtClean="0">
                <a:solidFill>
                  <a:srgbClr val="000059"/>
                </a:solidFill>
                <a:latin typeface="Tahoma"/>
                <a:cs typeface="Tahoma"/>
              </a:rPr>
              <a:t>(</a:t>
            </a:r>
            <a:r>
              <a:rPr lang="it-IT" sz="2450" i="1" spc="85" smtClean="0">
                <a:solidFill>
                  <a:srgbClr val="000059"/>
                </a:solidFill>
                <a:latin typeface="Arial"/>
                <a:cs typeface="Arial"/>
              </a:rPr>
              <a:t>r,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lang="it-IT" sz="2450" i="1" spc="-45" smtClean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lang="it-IT" sz="2450" spc="-45" smtClean="0">
                <a:solidFill>
                  <a:srgbClr val="000059"/>
                </a:solidFill>
                <a:latin typeface="Tahoma"/>
                <a:cs typeface="Tahoma"/>
              </a:rPr>
              <a:t>)	 </a:t>
            </a:r>
            <a:r>
              <a:rPr lang="it-IT" sz="2450" i="1" spc="300" smtClean="0">
                <a:solidFill>
                  <a:srgbClr val="000059"/>
                </a:solidFill>
                <a:latin typeface="Arial"/>
                <a:cs typeface="Arial"/>
              </a:rPr>
              <a:t>r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lang="it-IT" sz="2450" spc="-73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21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55" smtClean="0">
                <a:solidFill>
                  <a:srgbClr val="000059"/>
                </a:solidFill>
                <a:latin typeface="Tahoma"/>
                <a:cs typeface="Tahoma"/>
              </a:rPr>
              <a:t>distanza</a:t>
            </a:r>
            <a:r>
              <a:rPr lang="it-IT" sz="2450" spc="-22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40" smtClean="0">
                <a:solidFill>
                  <a:srgbClr val="000059"/>
                </a:solidFill>
                <a:latin typeface="Tahoma"/>
                <a:cs typeface="Tahoma"/>
              </a:rPr>
              <a:t>dall’origine</a:t>
            </a:r>
            <a:r>
              <a:rPr lang="it-IT" sz="2450" spc="-21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100" smtClean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i="1" spc="-45" smtClean="0">
                <a:solidFill>
                  <a:srgbClr val="000059"/>
                </a:solidFill>
                <a:latin typeface="Arial"/>
                <a:cs typeface="Arial"/>
              </a:rPr>
              <a:t>P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</a:p>
          <a:p>
            <a:pPr marL="12700">
              <a:tabLst>
                <a:tab pos="297180" algn="l"/>
              </a:tabLst>
            </a:pPr>
            <a:r>
              <a:rPr lang="it-IT" sz="2450" spc="-19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lang="it-IT" sz="2450" spc="-190" smtClean="0">
                <a:solidFill>
                  <a:srgbClr val="000059"/>
                </a:solidFill>
                <a:latin typeface="Tahoma"/>
                <a:cs typeface="Tahoma"/>
              </a:rPr>
              <a:t>		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i="1" spc="-170" smtClean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 </a:t>
            </a:r>
            <a:r>
              <a:rPr lang="it-IT" sz="2450" spc="-120" smtClean="0">
                <a:solidFill>
                  <a:srgbClr val="000059"/>
                </a:solidFill>
                <a:latin typeface="Arial"/>
                <a:cs typeface="Arial"/>
              </a:rPr>
              <a:t>mi</a:t>
            </a:r>
            <a:r>
              <a:rPr lang="it-IT" sz="2450" spc="-55" smtClean="0">
                <a:solidFill>
                  <a:srgbClr val="000059"/>
                </a:solidFill>
                <a:latin typeface="Tahoma"/>
                <a:cs typeface="Tahoma"/>
              </a:rPr>
              <a:t>surato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45" smtClean="0">
                <a:solidFill>
                  <a:srgbClr val="000059"/>
                </a:solidFill>
                <a:latin typeface="Tahoma"/>
                <a:cs typeface="Tahoma"/>
              </a:rPr>
              <a:t>dalla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65" smtClean="0">
                <a:solidFill>
                  <a:srgbClr val="000059"/>
                </a:solidFill>
                <a:latin typeface="Tahoma"/>
                <a:cs typeface="Tahoma"/>
              </a:rPr>
              <a:t>linea</a:t>
            </a:r>
            <a:r>
              <a:rPr lang="it-IT" sz="2450" spc="-21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25" smtClean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lang="it-IT" sz="2450" spc="-20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60" smtClean="0">
                <a:solidFill>
                  <a:srgbClr val="000059"/>
                </a:solidFill>
                <a:latin typeface="Tahoma"/>
                <a:cs typeface="Tahoma"/>
              </a:rPr>
              <a:t>riferimento</a:t>
            </a:r>
            <a:r>
              <a:rPr lang="it-IT" sz="2450" spc="-22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30" smtClean="0">
                <a:solidFill>
                  <a:srgbClr val="000059"/>
                </a:solidFill>
                <a:latin typeface="Tahoma"/>
                <a:cs typeface="Tahoma"/>
              </a:rPr>
              <a:t>in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135" smtClean="0">
                <a:solidFill>
                  <a:srgbClr val="000059"/>
                </a:solidFill>
                <a:latin typeface="Tahoma"/>
                <a:cs typeface="Tahoma"/>
              </a:rPr>
              <a:t>senso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50" smtClean="0">
                <a:solidFill>
                  <a:srgbClr val="000059"/>
                </a:solidFill>
                <a:latin typeface="Tahoma"/>
                <a:cs typeface="Tahoma"/>
              </a:rPr>
              <a:t>antiorario</a:t>
            </a:r>
            <a:endParaRPr lang="it-IT" sz="2450" smtClean="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7481" y="89039"/>
            <a:ext cx="3613785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25" dirty="0"/>
              <a:t>Posizione  </a:t>
            </a:r>
            <a:r>
              <a:rPr spc="-120" dirty="0"/>
              <a:t>angolare</a:t>
            </a:r>
            <a:r>
              <a:rPr spc="-100" dirty="0"/>
              <a:t> </a:t>
            </a:r>
            <a:r>
              <a:rPr spc="204" dirty="0"/>
              <a:t>II</a:t>
            </a:r>
          </a:p>
        </p:txBody>
      </p:sp>
      <p:sp>
        <p:nvSpPr>
          <p:cNvPr id="3" name="object 3"/>
          <p:cNvSpPr/>
          <p:nvPr/>
        </p:nvSpPr>
        <p:spPr>
          <a:xfrm>
            <a:off x="6314401" y="1052605"/>
            <a:ext cx="3600076" cy="26143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4083" y="1335646"/>
            <a:ext cx="437007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910590" algn="l"/>
                <a:tab pos="1437005" algn="l"/>
                <a:tab pos="2919095" algn="l"/>
                <a:tab pos="3414395" algn="l"/>
              </a:tabLst>
            </a:pP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Se	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rticella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si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muove,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07000" y="1335646"/>
            <a:ext cx="105600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38480" algn="l"/>
              </a:tabLst>
            </a:pP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sola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8005" y="1740522"/>
            <a:ext cx="3356610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coordinata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che </a:t>
            </a:r>
            <a:r>
              <a:rPr sz="2450" spc="-60">
                <a:solidFill>
                  <a:srgbClr val="000059"/>
                </a:solidFill>
                <a:latin typeface="Tahoma"/>
                <a:cs typeface="Tahoma"/>
              </a:rPr>
              <a:t>cambia</a:t>
            </a:r>
            <a:r>
              <a:rPr sz="2450" spc="-555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735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735" smtClean="0">
                <a:solidFill>
                  <a:srgbClr val="000059"/>
                </a:solidFill>
                <a:latin typeface="Tahoma"/>
                <a:cs typeface="Tahoma"/>
              </a:rPr>
              <a:t>   </a:t>
            </a:r>
            <a:r>
              <a:rPr sz="2450" spc="-735" smtClean="0">
                <a:solidFill>
                  <a:srgbClr val="000059"/>
                </a:solidFill>
                <a:latin typeface="Tahoma"/>
                <a:cs typeface="Tahoma"/>
              </a:rPr>
              <a:t>                  </a:t>
            </a:r>
            <a:r>
              <a:rPr lang="it-IT" sz="2450" spc="-735" smtClean="0">
                <a:solidFill>
                  <a:srgbClr val="000059"/>
                </a:solidFill>
                <a:latin typeface="Tahoma"/>
                <a:cs typeface="Tahoma"/>
              </a:rPr>
              <a:t>           </a:t>
            </a:r>
            <a:r>
              <a:rPr sz="2450" i="1" spc="-170" smtClean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endParaRPr sz="2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4083" y="2499677"/>
            <a:ext cx="5092065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</a:tabLst>
            </a:pP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Se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particella</a:t>
            </a:r>
            <a:r>
              <a:rPr sz="2450" spc="-22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ruota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8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,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percorre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8005" y="2904553"/>
            <a:ext cx="513397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arco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lunghezza</a:t>
            </a:r>
            <a:r>
              <a:rPr sz="2450" spc="-229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60" dirty="0">
                <a:solidFill>
                  <a:srgbClr val="000059"/>
                </a:solidFill>
                <a:latin typeface="Arial"/>
                <a:cs typeface="Arial"/>
              </a:rPr>
              <a:t>s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,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legato</a:t>
            </a:r>
            <a:r>
              <a:rPr sz="2450" spc="-22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300" dirty="0">
                <a:solidFill>
                  <a:srgbClr val="000059"/>
                </a:solidFill>
                <a:latin typeface="Arial"/>
                <a:cs typeface="Arial"/>
              </a:rPr>
              <a:t>r</a:t>
            </a:r>
            <a:r>
              <a:rPr sz="2450" i="1" spc="-12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da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65" dirty="0">
                <a:solidFill>
                  <a:srgbClr val="000059"/>
                </a:solidFill>
                <a:latin typeface="Arial"/>
                <a:cs typeface="Arial"/>
              </a:rPr>
              <a:t>s</a:t>
            </a:r>
            <a:r>
              <a:rPr sz="2450" i="1" spc="-12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100" dirty="0">
                <a:solidFill>
                  <a:srgbClr val="000059"/>
                </a:solidFill>
                <a:latin typeface="Arial"/>
                <a:cs typeface="Arial"/>
              </a:rPr>
              <a:t>rθ</a:t>
            </a:r>
            <a:endParaRPr sz="24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07532" y="4351387"/>
            <a:ext cx="7306945" cy="3154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50" spc="-60" smtClean="0">
                <a:solidFill>
                  <a:srgbClr val="000059"/>
                </a:solidFill>
                <a:latin typeface="Tahoma"/>
                <a:cs typeface="Tahoma"/>
              </a:rPr>
              <a:t>ogni </a:t>
            </a:r>
            <a:r>
              <a:rPr sz="2050" spc="-40" dirty="0">
                <a:solidFill>
                  <a:srgbClr val="000059"/>
                </a:solidFill>
                <a:latin typeface="Tahoma"/>
                <a:cs typeface="Tahoma"/>
              </a:rPr>
              <a:t>particella dell’oggetto </a:t>
            </a:r>
            <a:r>
              <a:rPr sz="2050" spc="-45" dirty="0">
                <a:solidFill>
                  <a:srgbClr val="000059"/>
                </a:solidFill>
                <a:latin typeface="Tahoma"/>
                <a:cs typeface="Tahoma"/>
              </a:rPr>
              <a:t>ruota </a:t>
            </a:r>
            <a:r>
              <a:rPr sz="2050" spc="-55" dirty="0">
                <a:solidFill>
                  <a:srgbClr val="000059"/>
                </a:solidFill>
                <a:latin typeface="Tahoma"/>
                <a:cs typeface="Tahoma"/>
              </a:rPr>
              <a:t>dello </a:t>
            </a:r>
            <a:r>
              <a:rPr sz="2050" spc="-95" dirty="0">
                <a:solidFill>
                  <a:srgbClr val="000059"/>
                </a:solidFill>
                <a:latin typeface="Tahoma"/>
                <a:cs typeface="Tahoma"/>
              </a:rPr>
              <a:t>stesso </a:t>
            </a:r>
            <a:r>
              <a:rPr sz="2050" spc="24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70" dirty="0">
                <a:solidFill>
                  <a:srgbClr val="000059"/>
                </a:solidFill>
                <a:latin typeface="Tahoma"/>
                <a:cs typeface="Tahoma"/>
              </a:rPr>
              <a:t>angolo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4083" y="5560860"/>
            <a:ext cx="9352915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72160" algn="l"/>
                <a:tab pos="2122805" algn="l"/>
                <a:tab pos="3371215" algn="l"/>
                <a:tab pos="3902710" algn="l"/>
                <a:tab pos="4781550" algn="l"/>
                <a:tab pos="5965190" algn="l"/>
                <a:tab pos="7143115" algn="l"/>
                <a:tab pos="7454265" algn="l"/>
                <a:tab pos="7962900" algn="l"/>
                <a:tab pos="8343900" algn="l"/>
                <a:tab pos="9102090" algn="l"/>
              </a:tabLst>
            </a:pPr>
            <a:r>
              <a:rPr sz="2450" spc="10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i="1" spc="-20" dirty="0">
                <a:solidFill>
                  <a:srgbClr val="000059"/>
                </a:solidFill>
                <a:latin typeface="Trebuchet MS"/>
                <a:cs typeface="Trebuchet MS"/>
              </a:rPr>
              <a:t>p</a:t>
            </a:r>
            <a:r>
              <a:rPr sz="2450" i="1" spc="-110" dirty="0">
                <a:solidFill>
                  <a:srgbClr val="000059"/>
                </a:solidFill>
                <a:latin typeface="Trebuchet MS"/>
                <a:cs typeface="Trebuchet MS"/>
              </a:rPr>
              <a:t>osizione</a:t>
            </a:r>
            <a:r>
              <a:rPr sz="2450" i="1" dirty="0">
                <a:solidFill>
                  <a:srgbClr val="000059"/>
                </a:solidFill>
                <a:latin typeface="Trebuchet MS"/>
                <a:cs typeface="Trebuchet MS"/>
              </a:rPr>
              <a:t>	</a:t>
            </a:r>
            <a:r>
              <a:rPr sz="2450" i="1" spc="-85" dirty="0">
                <a:solidFill>
                  <a:srgbClr val="000059"/>
                </a:solidFill>
                <a:latin typeface="Trebuchet MS"/>
                <a:cs typeface="Trebuchet MS"/>
              </a:rPr>
              <a:t>angol</a:t>
            </a:r>
            <a:r>
              <a:rPr sz="2450" i="1" spc="-165" dirty="0">
                <a:solidFill>
                  <a:srgbClr val="000059"/>
                </a:solidFill>
                <a:latin typeface="Trebuchet MS"/>
                <a:cs typeface="Trebuchet MS"/>
              </a:rPr>
              <a:t>a</a:t>
            </a:r>
            <a:r>
              <a:rPr sz="2450" i="1" spc="-200" dirty="0">
                <a:solidFill>
                  <a:srgbClr val="000059"/>
                </a:solidFill>
                <a:latin typeface="Trebuchet MS"/>
                <a:cs typeface="Trebuchet MS"/>
              </a:rPr>
              <a:t>re</a:t>
            </a:r>
            <a:r>
              <a:rPr sz="2450" i="1" dirty="0">
                <a:solidFill>
                  <a:srgbClr val="000059"/>
                </a:solidFill>
                <a:latin typeface="Trebuchet MS"/>
                <a:cs typeface="Trebuchet MS"/>
              </a:rPr>
              <a:t>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del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c</a:t>
            </a:r>
            <a:r>
              <a:rPr sz="2450" spc="-14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rigido</a:t>
            </a:r>
            <a:r>
              <a:rPr sz="2450" spc="37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27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l’angolo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fra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linea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8017" y="5965749"/>
            <a:ext cx="8192770" cy="9378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riferimento 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sul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corpo 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linea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fissa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riferimento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nello </a:t>
            </a:r>
            <a:r>
              <a:rPr sz="2450" spc="5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spazio</a:t>
            </a:r>
            <a:endParaRPr sz="24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45"/>
              </a:spcBef>
            </a:pPr>
            <a:r>
              <a:rPr sz="2050" spc="5" dirty="0">
                <a:solidFill>
                  <a:srgbClr val="000059"/>
                </a:solidFill>
                <a:latin typeface="Tahoma"/>
                <a:cs typeface="Tahoma"/>
              </a:rPr>
              <a:t>La</a:t>
            </a:r>
            <a:r>
              <a:rPr sz="20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60" dirty="0">
                <a:solidFill>
                  <a:srgbClr val="000059"/>
                </a:solidFill>
                <a:latin typeface="Tahoma"/>
                <a:cs typeface="Tahoma"/>
              </a:rPr>
              <a:t>linea</a:t>
            </a:r>
            <a:r>
              <a:rPr sz="2050" spc="-18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70" dirty="0">
                <a:solidFill>
                  <a:srgbClr val="000059"/>
                </a:solidFill>
                <a:latin typeface="Tahoma"/>
                <a:cs typeface="Tahoma"/>
              </a:rPr>
              <a:t>fissa</a:t>
            </a:r>
            <a:r>
              <a:rPr sz="20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0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50" dirty="0">
                <a:solidFill>
                  <a:srgbClr val="000059"/>
                </a:solidFill>
                <a:latin typeface="Tahoma"/>
                <a:cs typeface="Tahoma"/>
              </a:rPr>
              <a:t>riferimento</a:t>
            </a:r>
            <a:r>
              <a:rPr sz="2050" spc="-19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55" dirty="0">
                <a:solidFill>
                  <a:srgbClr val="000059"/>
                </a:solidFill>
                <a:latin typeface="Tahoma"/>
                <a:cs typeface="Tahoma"/>
              </a:rPr>
              <a:t>nello</a:t>
            </a:r>
            <a:r>
              <a:rPr sz="2050" spc="-18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60" dirty="0">
                <a:solidFill>
                  <a:srgbClr val="000059"/>
                </a:solidFill>
                <a:latin typeface="Tahoma"/>
                <a:cs typeface="Tahoma"/>
              </a:rPr>
              <a:t>spazio</a:t>
            </a:r>
            <a:r>
              <a:rPr sz="20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615" dirty="0">
                <a:solidFill>
                  <a:srgbClr val="000059"/>
                </a:solidFill>
                <a:latin typeface="Tahoma"/>
                <a:cs typeface="Tahoma"/>
              </a:rPr>
              <a:t>`e                  </a:t>
            </a:r>
            <a:r>
              <a:rPr sz="2050" spc="-60" dirty="0">
                <a:solidFill>
                  <a:srgbClr val="000059"/>
                </a:solidFill>
                <a:latin typeface="Palatino Linotype"/>
                <a:cs typeface="Palatino Linotype"/>
              </a:rPr>
              <a:t>il</a:t>
            </a:r>
            <a:r>
              <a:rPr sz="2050" spc="-50" dirty="0">
                <a:solidFill>
                  <a:srgbClr val="000059"/>
                </a:solidFill>
                <a:latin typeface="Palatino Linotype"/>
                <a:cs typeface="Palatino Linotype"/>
              </a:rPr>
              <a:t> </a:t>
            </a:r>
            <a:r>
              <a:rPr sz="2050" spc="-110" dirty="0">
                <a:solidFill>
                  <a:srgbClr val="000059"/>
                </a:solidFill>
                <a:latin typeface="Palatino Linotype"/>
                <a:cs typeface="Palatino Linotype"/>
              </a:rPr>
              <a:t>semi</a:t>
            </a:r>
            <a:r>
              <a:rPr sz="2050" spc="-110" dirty="0">
                <a:solidFill>
                  <a:srgbClr val="000059"/>
                </a:solidFill>
                <a:latin typeface="Tahoma"/>
                <a:cs typeface="Tahoma"/>
              </a:rPr>
              <a:t>asse</a:t>
            </a:r>
            <a:r>
              <a:rPr sz="2050" spc="-18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160" dirty="0">
                <a:solidFill>
                  <a:srgbClr val="000059"/>
                </a:solidFill>
                <a:latin typeface="Palatino Linotype"/>
                <a:cs typeface="Palatino Linotype"/>
              </a:rPr>
              <a:t>+</a:t>
            </a:r>
            <a:r>
              <a:rPr sz="2050" i="1" spc="160" dirty="0">
                <a:solidFill>
                  <a:srgbClr val="000059"/>
                </a:solidFill>
                <a:latin typeface="Arial"/>
                <a:cs typeface="Arial"/>
              </a:rPr>
              <a:t>x</a:t>
            </a:r>
            <a:endParaRPr sz="20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8132" y="89039"/>
            <a:ext cx="3872865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80" dirty="0"/>
              <a:t>Spostamento</a:t>
            </a:r>
            <a:r>
              <a:rPr spc="225" dirty="0"/>
              <a:t> </a:t>
            </a:r>
            <a:r>
              <a:rPr spc="-120" dirty="0"/>
              <a:t>angolare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4083" y="1195501"/>
            <a:ext cx="5753735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</a:tabLst>
            </a:pPr>
            <a:r>
              <a:rPr sz="2450" spc="15" dirty="0">
                <a:solidFill>
                  <a:srgbClr val="000059"/>
                </a:solidFill>
                <a:latin typeface="Tahoma"/>
                <a:cs typeface="Tahoma"/>
              </a:rPr>
              <a:t>Lo </a:t>
            </a:r>
            <a:r>
              <a:rPr sz="2450" spc="-75">
                <a:solidFill>
                  <a:srgbClr val="000059"/>
                </a:solidFill>
                <a:latin typeface="Tahoma"/>
                <a:cs typeface="Tahoma"/>
              </a:rPr>
              <a:t>spostamento </a:t>
            </a:r>
            <a:r>
              <a:rPr sz="2450" spc="-95" smtClean="0">
                <a:solidFill>
                  <a:srgbClr val="000059"/>
                </a:solidFill>
                <a:latin typeface="Tahoma"/>
                <a:cs typeface="Tahoma"/>
              </a:rPr>
              <a:t>angolare</a:t>
            </a:r>
            <a:r>
              <a:rPr sz="2450" spc="-730" smtClean="0">
                <a:solidFill>
                  <a:srgbClr val="000059"/>
                </a:solidFill>
                <a:latin typeface="Tahoma"/>
                <a:cs typeface="Tahoma"/>
              </a:rPr>
              <a:t>                    </a:t>
            </a:r>
            <a:r>
              <a:rPr sz="2450" spc="-45" smtClean="0">
                <a:solidFill>
                  <a:srgbClr val="000059"/>
                </a:solidFill>
                <a:latin typeface="Tahoma"/>
                <a:cs typeface="Tahoma"/>
              </a:rPr>
              <a:t>definito</a:t>
            </a:r>
            <a:r>
              <a:rPr sz="2450" spc="49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come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8017" y="1569026"/>
            <a:ext cx="5469255" cy="838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  <a:tabLst>
                <a:tab pos="1212215" algn="l"/>
                <a:tab pos="1625600" algn="l"/>
                <a:tab pos="3003550" algn="l"/>
                <a:tab pos="4716780" algn="l"/>
                <a:tab pos="5130800" algn="l"/>
              </a:tabLst>
            </a:pP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l’angolo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rotazione	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dell’oggetto	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	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un  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intervallo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tempo</a:t>
            </a:r>
            <a:r>
              <a:rPr sz="2450" spc="19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finito: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4235">
              <a:lnSpc>
                <a:spcPct val="100000"/>
              </a:lnSpc>
            </a:pPr>
            <a:r>
              <a:rPr i="0" spc="190" dirty="0">
                <a:latin typeface="Tahoma"/>
                <a:cs typeface="Tahoma"/>
              </a:rPr>
              <a:t>∆</a:t>
            </a:r>
            <a:r>
              <a:rPr spc="190" dirty="0"/>
              <a:t>θ </a:t>
            </a:r>
            <a:r>
              <a:rPr i="0" spc="140" dirty="0">
                <a:latin typeface="Tahoma"/>
                <a:cs typeface="Tahoma"/>
              </a:rPr>
              <a:t>= </a:t>
            </a:r>
            <a:r>
              <a:rPr spc="160" dirty="0"/>
              <a:t>θ</a:t>
            </a:r>
            <a:r>
              <a:rPr sz="2550" spc="240" baseline="-11437" dirty="0"/>
              <a:t>f </a:t>
            </a:r>
            <a:r>
              <a:rPr sz="2450" i="0" spc="-25" dirty="0">
                <a:latin typeface="Lucida Sans Unicode"/>
                <a:cs typeface="Lucida Sans Unicode"/>
              </a:rPr>
              <a:t>−</a:t>
            </a:r>
            <a:r>
              <a:rPr sz="2450" i="0" spc="-480" dirty="0">
                <a:latin typeface="Lucida Sans Unicode"/>
                <a:cs typeface="Lucida Sans Unicode"/>
              </a:rPr>
              <a:t> </a:t>
            </a:r>
            <a:r>
              <a:rPr sz="2450" spc="75" dirty="0"/>
              <a:t>θ</a:t>
            </a:r>
            <a:r>
              <a:rPr sz="2550" spc="112" baseline="-11437" dirty="0"/>
              <a:t>i</a:t>
            </a:r>
            <a:endParaRPr sz="2550" baseline="-11437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000">
              <a:latin typeface="Times New Roman"/>
              <a:cs typeface="Times New Roman"/>
            </a:endParaRPr>
          </a:p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882650" algn="l"/>
                <a:tab pos="2218055" algn="l"/>
                <a:tab pos="3659504" algn="l"/>
              </a:tabLst>
            </a:pPr>
            <a:r>
              <a:rPr i="0" spc="135" dirty="0">
                <a:latin typeface="Tahoma"/>
                <a:cs typeface="Tahoma"/>
              </a:rPr>
              <a:t>E’	</a:t>
            </a:r>
            <a:r>
              <a:rPr i="0" spc="-35" dirty="0">
                <a:latin typeface="Tahoma"/>
                <a:cs typeface="Tahoma"/>
              </a:rPr>
              <a:t>l’angolo	</a:t>
            </a:r>
            <a:r>
              <a:rPr i="0" spc="-60" dirty="0">
                <a:latin typeface="Tahoma"/>
                <a:cs typeface="Tahoma"/>
              </a:rPr>
              <a:t>spazzato	</a:t>
            </a:r>
            <a:r>
              <a:rPr i="0" spc="-45" dirty="0">
                <a:latin typeface="Tahoma"/>
                <a:cs typeface="Tahoma"/>
              </a:rPr>
              <a:t>dalla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788469" y="3751326"/>
            <a:ext cx="117856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27735" algn="l"/>
              </a:tabLst>
            </a:pP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linea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8017" y="4156202"/>
            <a:ext cx="3430904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riferimento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lunghezza</a:t>
            </a:r>
            <a:r>
              <a:rPr sz="2450" spc="229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300" dirty="0">
                <a:solidFill>
                  <a:srgbClr val="000059"/>
                </a:solidFill>
                <a:latin typeface="Arial"/>
                <a:cs typeface="Arial"/>
              </a:rPr>
              <a:t>r</a:t>
            </a:r>
            <a:endParaRPr sz="24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314401" y="852896"/>
            <a:ext cx="3599974" cy="4110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39234" y="5347627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5">
                <a:moveTo>
                  <a:pt x="0" y="0"/>
                </a:moveTo>
                <a:lnTo>
                  <a:pt x="20723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14083" y="5216093"/>
            <a:ext cx="935355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74700" algn="l"/>
                <a:tab pos="1938020" algn="l"/>
                <a:tab pos="3188970" algn="l"/>
                <a:tab pos="4124960" algn="l"/>
                <a:tab pos="4488815" algn="l"/>
                <a:tab pos="4883150" algn="l"/>
                <a:tab pos="5365750" algn="l"/>
                <a:tab pos="6247130" algn="l"/>
                <a:tab pos="7139305" algn="l"/>
                <a:tab pos="7534275" algn="l"/>
                <a:tab pos="8884285" algn="l"/>
                <a:tab pos="9189720" algn="l"/>
              </a:tabLst>
            </a:pPr>
            <a:r>
              <a:rPr sz="2450" spc="10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vel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25" dirty="0">
                <a:solidFill>
                  <a:srgbClr val="000059"/>
                </a:solidFill>
                <a:latin typeface="Tahoma"/>
                <a:cs typeface="Tahoma"/>
              </a:rPr>
              <a:t>ci</a:t>
            </a:r>
            <a:r>
              <a:rPr sz="2450" spc="-5" dirty="0">
                <a:solidFill>
                  <a:srgbClr val="000059"/>
                </a:solidFill>
                <a:latin typeface="Tahoma"/>
                <a:cs typeface="Tahoma"/>
              </a:rPr>
              <a:t>t</a:t>
            </a:r>
            <a:r>
              <a:rPr sz="2450" spc="-1315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-130" dirty="0">
                <a:solidFill>
                  <a:srgbClr val="000059"/>
                </a:solidFill>
                <a:latin typeface="Trebuchet MS"/>
                <a:cs typeface="Trebuchet MS"/>
              </a:rPr>
              <a:t>media</a:t>
            </a:r>
            <a:r>
              <a:rPr sz="2450" i="1" dirty="0">
                <a:solidFill>
                  <a:srgbClr val="000059"/>
                </a:solidFill>
                <a:latin typeface="Trebuchet MS"/>
                <a:cs typeface="Trebuchet MS"/>
              </a:rPr>
              <a:t>	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c</a:t>
            </a:r>
            <a:r>
              <a:rPr sz="2450" spc="-14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rigido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rotazione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275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8017" y="5620969"/>
            <a:ext cx="748855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rapporto fra 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spostamento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intervallo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19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tempo: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804920" y="6555803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5">
                <a:moveTo>
                  <a:pt x="0" y="0"/>
                </a:moveTo>
                <a:lnTo>
                  <a:pt x="20723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47070" y="6656717"/>
            <a:ext cx="929005" cy="0"/>
          </a:xfrm>
          <a:custGeom>
            <a:avLst/>
            <a:gdLst/>
            <a:ahLst/>
            <a:cxnLst/>
            <a:rect l="l" t="t" r="r" b="b"/>
            <a:pathLst>
              <a:path w="929004">
                <a:moveTo>
                  <a:pt x="0" y="0"/>
                </a:moveTo>
                <a:lnTo>
                  <a:pt x="928992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792220" y="6211303"/>
            <a:ext cx="2456815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4685">
              <a:lnSpc>
                <a:spcPts val="2310"/>
              </a:lnSpc>
              <a:tabLst>
                <a:tab pos="2033270" algn="l"/>
              </a:tabLst>
            </a:pP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550" i="1" spc="735" baseline="-11437" dirty="0">
                <a:solidFill>
                  <a:srgbClr val="000059"/>
                </a:solidFill>
                <a:latin typeface="Arial"/>
                <a:cs typeface="Arial"/>
              </a:rPr>
              <a:t>f </a:t>
            </a:r>
            <a:r>
              <a:rPr sz="2550" i="1" spc="-225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450" spc="-225" dirty="0">
                <a:solidFill>
                  <a:srgbClr val="000059"/>
                </a:solidFill>
                <a:latin typeface="Lucida Sans Unicode"/>
                <a:cs typeface="Lucida Sans Unicode"/>
              </a:rPr>
              <a:t> 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550" i="1" spc="480" baseline="-11437" dirty="0">
                <a:solidFill>
                  <a:srgbClr val="000059"/>
                </a:solidFill>
                <a:latin typeface="Arial"/>
                <a:cs typeface="Arial"/>
              </a:rPr>
              <a:t>i</a:t>
            </a:r>
            <a:r>
              <a:rPr sz="2550" i="1" baseline="-11437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endParaRPr sz="2450">
              <a:latin typeface="Arial"/>
              <a:cs typeface="Arial"/>
            </a:endParaRPr>
          </a:p>
          <a:p>
            <a:pPr marL="12700">
              <a:lnSpc>
                <a:spcPts val="2310"/>
              </a:lnSpc>
              <a:tabLst>
                <a:tab pos="1685925" algn="l"/>
              </a:tabLst>
            </a:pP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 </a:t>
            </a:r>
            <a:r>
              <a:rPr sz="2450" i="1" spc="-21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	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826150" y="6656717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>
                <a:moveTo>
                  <a:pt x="0" y="0"/>
                </a:moveTo>
                <a:lnTo>
                  <a:pt x="41885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468469" y="6640194"/>
            <a:ext cx="1767839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78585" algn="l"/>
              </a:tabLst>
            </a:pP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2550" i="1" spc="735" baseline="-11437" dirty="0">
                <a:solidFill>
                  <a:srgbClr val="000059"/>
                </a:solidFill>
                <a:latin typeface="Arial"/>
                <a:cs typeface="Arial"/>
              </a:rPr>
              <a:t>f </a:t>
            </a:r>
            <a:r>
              <a:rPr sz="2550" i="1" spc="-225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450" spc="-225" dirty="0">
                <a:solidFill>
                  <a:srgbClr val="000059"/>
                </a:solidFill>
                <a:latin typeface="Lucida Sans Unicode"/>
                <a:cs typeface="Lucida Sans Unicode"/>
              </a:rPr>
              <a:t> </a:t>
            </a: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2550" i="1" spc="480" baseline="-11437" dirty="0">
                <a:solidFill>
                  <a:srgbClr val="000059"/>
                </a:solidFill>
                <a:latin typeface="Arial"/>
                <a:cs typeface="Arial"/>
              </a:rPr>
              <a:t>i</a:t>
            </a:r>
            <a:r>
              <a:rPr sz="2550" i="1" baseline="-11437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24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7519" y="89039"/>
            <a:ext cx="3014345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40" smtClean="0"/>
              <a:t>Velocit</a:t>
            </a:r>
            <a:r>
              <a:rPr lang="it-IT" spc="-140"/>
              <a:t>à</a:t>
            </a:r>
            <a:r>
              <a:rPr spc="204" smtClean="0"/>
              <a:t> </a:t>
            </a:r>
            <a:r>
              <a:rPr spc="-120" dirty="0"/>
              <a:t>angolare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4083" y="1336154"/>
            <a:ext cx="935355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96925" algn="l"/>
                <a:tab pos="1981835" algn="l"/>
                <a:tab pos="3254375" algn="l"/>
                <a:tab pos="4775200" algn="l"/>
                <a:tab pos="5152390" algn="l"/>
                <a:tab pos="5480050" algn="l"/>
                <a:tab pos="6632575" algn="l"/>
                <a:tab pos="7498715" algn="l"/>
                <a:tab pos="7827645" algn="l"/>
                <a:tab pos="8735695" algn="l"/>
              </a:tabLst>
            </a:pPr>
            <a:r>
              <a:rPr sz="2450" spc="10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vel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25" dirty="0">
                <a:solidFill>
                  <a:srgbClr val="000059"/>
                </a:solidFill>
                <a:latin typeface="Tahoma"/>
                <a:cs typeface="Tahoma"/>
              </a:rPr>
              <a:t>ci</a:t>
            </a:r>
            <a:r>
              <a:rPr sz="2450" spc="-5" dirty="0">
                <a:solidFill>
                  <a:srgbClr val="000059"/>
                </a:solidFill>
                <a:latin typeface="Tahoma"/>
                <a:cs typeface="Tahoma"/>
              </a:rPr>
              <a:t>t</a:t>
            </a:r>
            <a:r>
              <a:rPr sz="2450" spc="-132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-110" dirty="0">
                <a:solidFill>
                  <a:srgbClr val="000059"/>
                </a:solidFill>
                <a:latin typeface="Trebuchet MS"/>
                <a:cs typeface="Trebuchet MS"/>
              </a:rPr>
              <a:t>istantanea</a:t>
            </a:r>
            <a:r>
              <a:rPr sz="2450" i="1" dirty="0">
                <a:solidFill>
                  <a:srgbClr val="000059"/>
                </a:solidFill>
                <a:latin typeface="Trebuchet MS"/>
                <a:cs typeface="Trebuchet MS"/>
              </a:rPr>
              <a:t>	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127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35" dirty="0">
                <a:solidFill>
                  <a:srgbClr val="000059"/>
                </a:solidFill>
                <a:latin typeface="Tahoma"/>
                <a:cs typeface="Tahoma"/>
              </a:rPr>
              <a:t>de</a:t>
            </a:r>
            <a:r>
              <a:rPr sz="2450" spc="-10" dirty="0">
                <a:solidFill>
                  <a:srgbClr val="000059"/>
                </a:solidFill>
                <a:latin typeface="Tahoma"/>
                <a:cs typeface="Tahoma"/>
              </a:rPr>
              <a:t>fi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nita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come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limite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della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05021" y="1872576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5">
                <a:moveTo>
                  <a:pt x="0" y="0"/>
                </a:moveTo>
                <a:lnTo>
                  <a:pt x="20723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98017" y="1741030"/>
            <a:ext cx="905700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180" dirty="0">
                <a:solidFill>
                  <a:srgbClr val="000059"/>
                </a:solidFill>
                <a:latin typeface="Tahoma"/>
                <a:cs typeface="Tahoma"/>
              </a:rPr>
              <a:t>velocit`a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media 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 </a:t>
            </a:r>
            <a:r>
              <a:rPr sz="2450" i="1" spc="-60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quando 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l’intervallo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tempo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tende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 </a:t>
            </a:r>
            <a:r>
              <a:rPr sz="2450" spc="49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zero: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1831" y="2626042"/>
            <a:ext cx="120967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59460" algn="l"/>
              </a:tabLst>
            </a:pP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450" i="1" spc="9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120" dirty="0">
                <a:solidFill>
                  <a:srgbClr val="000059"/>
                </a:solidFill>
                <a:latin typeface="Tahoma"/>
                <a:cs typeface="Tahoma"/>
              </a:rPr>
              <a:t>l</a:t>
            </a:r>
            <a:r>
              <a:rPr sz="2450" spc="65" dirty="0">
                <a:solidFill>
                  <a:srgbClr val="000059"/>
                </a:solidFill>
                <a:latin typeface="Tahoma"/>
                <a:cs typeface="Tahoma"/>
              </a:rPr>
              <a:t>im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16080" y="2858490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>
                <a:moveTo>
                  <a:pt x="0" y="0"/>
                </a:moveTo>
                <a:lnTo>
                  <a:pt x="41885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358792" y="2828772"/>
            <a:ext cx="1167765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340" dirty="0">
                <a:solidFill>
                  <a:srgbClr val="000059"/>
                </a:solidFill>
                <a:latin typeface="Times New Roman"/>
                <a:cs typeface="Times New Roman"/>
              </a:rPr>
              <a:t>∆</a:t>
            </a:r>
            <a:r>
              <a:rPr sz="1700" i="1" spc="34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1700" spc="340" dirty="0">
                <a:solidFill>
                  <a:srgbClr val="000059"/>
                </a:solidFill>
                <a:latin typeface="Lucida Sans Unicode"/>
                <a:cs typeface="Lucida Sans Unicode"/>
              </a:rPr>
              <a:t>→</a:t>
            </a:r>
            <a:r>
              <a:rPr sz="1700" spc="340" dirty="0">
                <a:solidFill>
                  <a:srgbClr val="000059"/>
                </a:solidFill>
                <a:latin typeface="Times New Roman"/>
                <a:cs typeface="Times New Roman"/>
              </a:rPr>
              <a:t>0</a:t>
            </a:r>
            <a:r>
              <a:rPr sz="1700" spc="180" dirty="0">
                <a:solidFill>
                  <a:srgbClr val="000059"/>
                </a:solidFill>
                <a:latin typeface="Times New Roman"/>
                <a:cs typeface="Times New Roman"/>
              </a:rPr>
              <a:t> </a:t>
            </a:r>
            <a:r>
              <a:rPr sz="3675" spc="569" baseline="-2267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3675" i="1" spc="569" baseline="-2267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3675" baseline="-2267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24868" y="2626042"/>
            <a:ext cx="27051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3380" y="2413076"/>
            <a:ext cx="120650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81380" algn="l"/>
              </a:tabLst>
            </a:pP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	</a:t>
            </a:r>
            <a:r>
              <a:rPr sz="2450" i="1" spc="-125" dirty="0">
                <a:solidFill>
                  <a:srgbClr val="000059"/>
                </a:solidFill>
                <a:latin typeface="Arial"/>
                <a:cs typeface="Arial"/>
              </a:rPr>
              <a:t>dθ</a:t>
            </a:r>
            <a:endParaRPr sz="245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985027" y="2858490"/>
            <a:ext cx="320675" cy="0"/>
          </a:xfrm>
          <a:custGeom>
            <a:avLst/>
            <a:gdLst/>
            <a:ahLst/>
            <a:cxnLst/>
            <a:rect l="l" t="t" r="r" b="b"/>
            <a:pathLst>
              <a:path w="320675">
                <a:moveTo>
                  <a:pt x="0" y="0"/>
                </a:moveTo>
                <a:lnTo>
                  <a:pt x="320370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993752" y="2841980"/>
            <a:ext cx="30353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i="1" spc="70" dirty="0">
                <a:solidFill>
                  <a:srgbClr val="000059"/>
                </a:solidFill>
                <a:latin typeface="Arial"/>
                <a:cs typeface="Arial"/>
              </a:rPr>
              <a:t>dt</a:t>
            </a:r>
            <a:endParaRPr sz="24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4083" y="3685565"/>
            <a:ext cx="9353550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4280535" algn="l"/>
              </a:tabLst>
            </a:pPr>
            <a:r>
              <a:rPr sz="2450" spc="-220" smtClean="0">
                <a:solidFill>
                  <a:srgbClr val="000059"/>
                </a:solidFill>
                <a:latin typeface="Tahoma"/>
                <a:cs typeface="Tahoma"/>
              </a:rPr>
              <a:t>Unit</a:t>
            </a:r>
            <a:r>
              <a:rPr lang="it-IT" sz="2450" spc="-220" smtClean="0">
                <a:solidFill>
                  <a:srgbClr val="000059"/>
                </a:solidFill>
                <a:latin typeface="Tahoma"/>
                <a:cs typeface="Tahoma"/>
              </a:rPr>
              <a:t>a’</a:t>
            </a:r>
            <a:r>
              <a:rPr sz="2450" spc="-220" smtClean="0">
                <a:solidFill>
                  <a:srgbClr val="000059"/>
                </a:solidFill>
                <a:latin typeface="Tahoma"/>
                <a:cs typeface="Tahoma"/>
              </a:rPr>
              <a:t>  </a:t>
            </a:r>
            <a:r>
              <a:rPr sz="2450" spc="-60">
                <a:solidFill>
                  <a:srgbClr val="000059"/>
                </a:solidFill>
                <a:latin typeface="Tahoma"/>
                <a:cs typeface="Tahoma"/>
              </a:rPr>
              <a:t>della</a:t>
            </a:r>
            <a:r>
              <a:rPr sz="2450" spc="-105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85" smtClean="0">
                <a:solidFill>
                  <a:srgbClr val="000059"/>
                </a:solidFill>
                <a:latin typeface="Tahoma"/>
                <a:cs typeface="Tahoma"/>
              </a:rPr>
              <a:t>velocit</a:t>
            </a:r>
            <a:r>
              <a:rPr lang="it-IT" sz="2450" spc="-185">
                <a:solidFill>
                  <a:srgbClr val="000059"/>
                </a:solidFill>
                <a:latin typeface="Tahoma"/>
                <a:cs typeface="Tahoma"/>
              </a:rPr>
              <a:t>à</a:t>
            </a:r>
            <a:r>
              <a:rPr sz="2450" spc="10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angolare:	</a:t>
            </a:r>
            <a:r>
              <a:rPr sz="2450" spc="-15" dirty="0">
                <a:solidFill>
                  <a:srgbClr val="000059"/>
                </a:solidFill>
                <a:latin typeface="Tahoma"/>
                <a:cs typeface="Tahoma"/>
              </a:rPr>
              <a:t>radianti/s,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anche </a:t>
            </a:r>
            <a:r>
              <a:rPr sz="2450" spc="60" dirty="0">
                <a:solidFill>
                  <a:srgbClr val="000059"/>
                </a:solidFill>
                <a:latin typeface="Tahoma"/>
                <a:cs typeface="Tahoma"/>
              </a:rPr>
              <a:t>s</a:t>
            </a:r>
            <a:r>
              <a:rPr sz="2550" spc="89" baseline="29411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550" spc="89" baseline="29411" dirty="0">
                <a:solidFill>
                  <a:srgbClr val="000059"/>
                </a:solidFill>
                <a:latin typeface="Times New Roman"/>
                <a:cs typeface="Times New Roman"/>
              </a:rPr>
              <a:t>1  </a:t>
            </a:r>
            <a:r>
              <a:rPr sz="2450" spc="25" dirty="0">
                <a:solidFill>
                  <a:srgbClr val="000059"/>
                </a:solidFill>
                <a:latin typeface="Tahoma"/>
                <a:cs typeface="Tahoma"/>
              </a:rPr>
              <a:t>(i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radianti</a:t>
            </a:r>
            <a:r>
              <a:rPr sz="2450" spc="52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non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8017" y="4090454"/>
            <a:ext cx="249618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hanno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dimensione)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4083" y="4849609"/>
            <a:ext cx="9352915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84225" algn="l"/>
                <a:tab pos="1956435" algn="l"/>
                <a:tab pos="3207385" algn="l"/>
                <a:tab pos="3522345" algn="l"/>
                <a:tab pos="4697730" algn="l"/>
                <a:tab pos="5124450" algn="l"/>
                <a:tab pos="5447030" algn="l"/>
                <a:tab pos="6744334" algn="l"/>
                <a:tab pos="8234680" algn="l"/>
                <a:tab pos="8638540" algn="l"/>
              </a:tabLst>
            </a:pPr>
            <a:r>
              <a:rPr sz="2450" spc="10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vel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25" dirty="0">
                <a:solidFill>
                  <a:srgbClr val="000059"/>
                </a:solidFill>
                <a:latin typeface="Tahoma"/>
                <a:cs typeface="Tahoma"/>
              </a:rPr>
              <a:t>ci</a:t>
            </a:r>
            <a:r>
              <a:rPr sz="2450" spc="-5" dirty="0">
                <a:solidFill>
                  <a:srgbClr val="000059"/>
                </a:solidFill>
                <a:latin typeface="Tahoma"/>
                <a:cs typeface="Tahoma"/>
              </a:rPr>
              <a:t>t</a:t>
            </a:r>
            <a:r>
              <a:rPr sz="2450" spc="-1315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275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5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ositiva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45" dirty="0">
                <a:solidFill>
                  <a:srgbClr val="000059"/>
                </a:solidFill>
                <a:latin typeface="Tahoma"/>
                <a:cs typeface="Tahoma"/>
              </a:rPr>
              <a:t>s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aumenta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(rotazione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35" dirty="0">
                <a:solidFill>
                  <a:srgbClr val="000059"/>
                </a:solidFill>
                <a:latin typeface="Tahoma"/>
                <a:cs typeface="Tahoma"/>
              </a:rPr>
              <a:t>senso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8017" y="5254485"/>
            <a:ext cx="831977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antiorario), 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negativa </a:t>
            </a:r>
            <a:r>
              <a:rPr sz="2450" spc="-170" dirty="0">
                <a:solidFill>
                  <a:srgbClr val="000059"/>
                </a:solidFill>
                <a:latin typeface="Tahoma"/>
                <a:cs typeface="Tahoma"/>
              </a:rPr>
              <a:t>se 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 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diminuisce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(rotazione 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 </a:t>
            </a:r>
            <a:r>
              <a:rPr sz="2450" spc="-135" dirty="0">
                <a:solidFill>
                  <a:srgbClr val="000059"/>
                </a:solidFill>
                <a:latin typeface="Tahoma"/>
                <a:cs typeface="Tahoma"/>
              </a:rPr>
              <a:t>senso </a:t>
            </a:r>
            <a:r>
              <a:rPr sz="2450" spc="12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orario)</a:t>
            </a:r>
            <a:endParaRPr sz="245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2120" y="89039"/>
            <a:ext cx="3964940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0" dirty="0"/>
              <a:t>Accelerazione</a:t>
            </a:r>
            <a:r>
              <a:rPr spc="200" dirty="0"/>
              <a:t> </a:t>
            </a:r>
            <a:r>
              <a:rPr spc="-120" dirty="0"/>
              <a:t>angolare</a:t>
            </a:r>
          </a:p>
        </p:txBody>
      </p:sp>
      <p:sp>
        <p:nvSpPr>
          <p:cNvPr id="3" name="object 3"/>
          <p:cNvSpPr/>
          <p:nvPr/>
        </p:nvSpPr>
        <p:spPr>
          <a:xfrm>
            <a:off x="4924704" y="1467688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539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4083" y="1336154"/>
            <a:ext cx="935355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2426335" algn="l"/>
                <a:tab pos="3676015" algn="l"/>
                <a:tab pos="4710430" algn="l"/>
                <a:tab pos="5168265" algn="l"/>
                <a:tab pos="5561330" algn="l"/>
                <a:tab pos="6042025" algn="l"/>
                <a:tab pos="6913245" algn="l"/>
                <a:tab pos="7217409" algn="l"/>
                <a:tab pos="8347075" algn="l"/>
                <a:tab pos="9189720" algn="l"/>
              </a:tabLst>
            </a:pP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L’accelerazione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media,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195" dirty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,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c</a:t>
            </a:r>
            <a:r>
              <a:rPr sz="2450" spc="-14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27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35" dirty="0">
                <a:solidFill>
                  <a:srgbClr val="000059"/>
                </a:solidFill>
                <a:latin typeface="Tahoma"/>
                <a:cs typeface="Tahoma"/>
              </a:rPr>
              <a:t>de</a:t>
            </a:r>
            <a:r>
              <a:rPr sz="2450" spc="-10" dirty="0">
                <a:solidFill>
                  <a:srgbClr val="000059"/>
                </a:solidFill>
                <a:latin typeface="Tahoma"/>
                <a:cs typeface="Tahoma"/>
              </a:rPr>
              <a:t>fi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nita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come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33749" y="2718180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539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1200" y="2819095"/>
            <a:ext cx="1025525" cy="0"/>
          </a:xfrm>
          <a:custGeom>
            <a:avLst/>
            <a:gdLst/>
            <a:ahLst/>
            <a:cxnLst/>
            <a:rect l="l" t="t" r="r" b="b"/>
            <a:pathLst>
              <a:path w="1025525">
                <a:moveTo>
                  <a:pt x="0" y="0"/>
                </a:moveTo>
                <a:lnTo>
                  <a:pt x="1025321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98017" y="1709666"/>
            <a:ext cx="9069070" cy="1290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</a:pP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rapporto fra 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variazione </a:t>
            </a:r>
            <a:r>
              <a:rPr sz="2450" spc="-60">
                <a:solidFill>
                  <a:srgbClr val="000059"/>
                </a:solidFill>
                <a:latin typeface="Tahoma"/>
                <a:cs typeface="Tahoma"/>
              </a:rPr>
              <a:t>della </a:t>
            </a:r>
            <a:r>
              <a:rPr sz="2450" spc="-185" smtClean="0">
                <a:solidFill>
                  <a:srgbClr val="000059"/>
                </a:solidFill>
                <a:latin typeface="Tahoma"/>
                <a:cs typeface="Tahoma"/>
              </a:rPr>
              <a:t>velocit</a:t>
            </a:r>
            <a:r>
              <a:rPr lang="it-IT" sz="2450" spc="-185" smtClean="0">
                <a:solidFill>
                  <a:srgbClr val="000059"/>
                </a:solidFill>
                <a:latin typeface="Tahoma"/>
                <a:cs typeface="Tahoma"/>
              </a:rPr>
              <a:t>à </a:t>
            </a:r>
            <a:r>
              <a:rPr sz="2450" spc="-95" smtClean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tempo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richiesto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per 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variazione:</a:t>
            </a:r>
            <a:endParaRPr sz="2450">
              <a:latin typeface="Tahoma"/>
              <a:cs typeface="Tahoma"/>
            </a:endParaRPr>
          </a:p>
          <a:p>
            <a:pPr marL="610870" algn="ctr">
              <a:lnSpc>
                <a:spcPts val="1160"/>
              </a:lnSpc>
              <a:tabLst>
                <a:tab pos="2085975" algn="l"/>
              </a:tabLst>
            </a:pPr>
            <a:r>
              <a:rPr sz="2450" i="1" spc="6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550" i="1" spc="89" baseline="-11437" dirty="0">
                <a:solidFill>
                  <a:srgbClr val="000059"/>
                </a:solidFill>
                <a:latin typeface="Arial"/>
                <a:cs typeface="Arial"/>
              </a:rPr>
              <a:t>f</a:t>
            </a:r>
            <a:r>
              <a:rPr sz="2550" i="1" spc="487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450" spc="-225" dirty="0">
                <a:solidFill>
                  <a:srgbClr val="000059"/>
                </a:solidFill>
                <a:latin typeface="Lucida Sans Unicode"/>
                <a:cs typeface="Lucida Sans Unicode"/>
              </a:rPr>
              <a:t> </a:t>
            </a:r>
            <a:r>
              <a:rPr sz="2450" i="1" spc="-25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550" i="1" spc="-37" baseline="-11437" dirty="0">
                <a:solidFill>
                  <a:srgbClr val="000059"/>
                </a:solidFill>
                <a:latin typeface="Arial"/>
                <a:cs typeface="Arial"/>
              </a:rPr>
              <a:t>i	</a:t>
            </a:r>
            <a:r>
              <a:rPr sz="2450" spc="90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9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endParaRPr sz="2450">
              <a:latin typeface="Arial"/>
              <a:cs typeface="Arial"/>
            </a:endParaRPr>
          </a:p>
          <a:p>
            <a:pPr marR="579755" algn="ctr">
              <a:lnSpc>
                <a:spcPts val="2310"/>
              </a:lnSpc>
              <a:tabLst>
                <a:tab pos="1765300" algn="l"/>
              </a:tabLst>
            </a:pPr>
            <a:r>
              <a:rPr sz="2450" i="1" spc="185" dirty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sz="2450" i="1" spc="1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	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846610" y="2819095"/>
            <a:ext cx="469900" cy="0"/>
          </a:xfrm>
          <a:custGeom>
            <a:avLst/>
            <a:gdLst/>
            <a:ahLst/>
            <a:cxnLst/>
            <a:rect l="l" t="t" r="r" b="b"/>
            <a:pathLst>
              <a:path w="469900">
                <a:moveTo>
                  <a:pt x="0" y="0"/>
                </a:moveTo>
                <a:lnTo>
                  <a:pt x="469569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440770" y="2802572"/>
            <a:ext cx="184150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29360" algn="l"/>
                <a:tab pos="1452245" algn="l"/>
              </a:tabLst>
            </a:pP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2550" i="1" spc="735" baseline="-11437" dirty="0">
                <a:solidFill>
                  <a:srgbClr val="000059"/>
                </a:solidFill>
                <a:latin typeface="Arial"/>
                <a:cs typeface="Arial"/>
              </a:rPr>
              <a:t>f </a:t>
            </a:r>
            <a:r>
              <a:rPr sz="2550" i="1" spc="-225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450" spc="-225" dirty="0">
                <a:solidFill>
                  <a:srgbClr val="000059"/>
                </a:solidFill>
                <a:latin typeface="Lucida Sans Unicode"/>
                <a:cs typeface="Lucida Sans Unicode"/>
              </a:rPr>
              <a:t> </a:t>
            </a: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2550" i="1" spc="480" baseline="-11437" dirty="0">
                <a:solidFill>
                  <a:srgbClr val="000059"/>
                </a:solidFill>
                <a:latin typeface="Arial"/>
                <a:cs typeface="Arial"/>
              </a:rPr>
              <a:t>i</a:t>
            </a:r>
            <a:r>
              <a:rPr sz="2550" i="1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550" i="1" spc="-142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550" u="sng" spc="7" baseline="-11437" dirty="0">
                <a:solidFill>
                  <a:srgbClr val="000059"/>
                </a:solidFill>
                <a:latin typeface="Times New Roman"/>
                <a:cs typeface="Times New Roman"/>
              </a:rPr>
              <a:t> </a:t>
            </a:r>
            <a:r>
              <a:rPr sz="2550" u="sng" baseline="-11437" dirty="0">
                <a:solidFill>
                  <a:srgbClr val="000059"/>
                </a:solidFill>
                <a:latin typeface="Times New Roman"/>
                <a:cs typeface="Times New Roman"/>
              </a:rPr>
              <a:t>	</a:t>
            </a:r>
            <a:r>
              <a:rPr sz="2550" baseline="-11437" dirty="0">
                <a:solidFill>
                  <a:srgbClr val="000059"/>
                </a:solidFill>
                <a:latin typeface="Times New Roman"/>
                <a:cs typeface="Times New Roman"/>
              </a:rPr>
              <a:t>	</a:t>
            </a: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2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93619" y="3748798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4">
                <a:moveTo>
                  <a:pt x="0" y="0"/>
                </a:moveTo>
                <a:lnTo>
                  <a:pt x="20723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8017" y="3181012"/>
            <a:ext cx="9070340" cy="838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  <a:tabLst>
                <a:tab pos="2152015" algn="l"/>
                <a:tab pos="3410585" algn="l"/>
                <a:tab pos="4917440" algn="l"/>
                <a:tab pos="5276215" algn="l"/>
                <a:tab pos="5589270" algn="l"/>
                <a:tab pos="5904230" algn="l"/>
                <a:tab pos="6798945" algn="l"/>
              </a:tabLst>
            </a:pP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L’accelerazione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istantanea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185" dirty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127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limite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dell’accelerazione 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media 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 </a:t>
            </a:r>
            <a:r>
              <a:rPr sz="2450" i="1" spc="-60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quando 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l’intervallo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tempo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tende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 </a:t>
            </a:r>
            <a:r>
              <a:rPr sz="2450" spc="24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zero: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32454" y="4539615"/>
            <a:ext cx="120459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54380" algn="l"/>
              </a:tabLst>
            </a:pPr>
            <a:r>
              <a:rPr sz="2450" i="1" spc="185" dirty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sz="2450" i="1" spc="1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125" dirty="0">
                <a:solidFill>
                  <a:srgbClr val="000059"/>
                </a:solidFill>
                <a:latin typeface="Tahoma"/>
                <a:cs typeface="Tahoma"/>
              </a:rPr>
              <a:t>l</a:t>
            </a:r>
            <a:r>
              <a:rPr sz="2450" spc="120" dirty="0">
                <a:solidFill>
                  <a:srgbClr val="000059"/>
                </a:solidFill>
                <a:latin typeface="Tahoma"/>
                <a:cs typeface="Tahoma"/>
              </a:rPr>
              <a:t>i</a:t>
            </a:r>
            <a:r>
              <a:rPr sz="2450" spc="5" dirty="0">
                <a:solidFill>
                  <a:srgbClr val="000059"/>
                </a:solidFill>
                <a:latin typeface="Tahoma"/>
                <a:cs typeface="Tahoma"/>
              </a:rPr>
              <a:t>m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612017" y="4772062"/>
            <a:ext cx="469900" cy="0"/>
          </a:xfrm>
          <a:custGeom>
            <a:avLst/>
            <a:gdLst/>
            <a:ahLst/>
            <a:cxnLst/>
            <a:rect l="l" t="t" r="r" b="b"/>
            <a:pathLst>
              <a:path w="469900">
                <a:moveTo>
                  <a:pt x="0" y="0"/>
                </a:moveTo>
                <a:lnTo>
                  <a:pt x="469569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854716" y="4742345"/>
            <a:ext cx="1193165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340" dirty="0">
                <a:solidFill>
                  <a:srgbClr val="000059"/>
                </a:solidFill>
                <a:latin typeface="Times New Roman"/>
                <a:cs typeface="Times New Roman"/>
              </a:rPr>
              <a:t>∆</a:t>
            </a:r>
            <a:r>
              <a:rPr sz="1700" i="1" spc="34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1700" spc="340" dirty="0">
                <a:solidFill>
                  <a:srgbClr val="000059"/>
                </a:solidFill>
                <a:latin typeface="Lucida Sans Unicode"/>
                <a:cs typeface="Lucida Sans Unicode"/>
              </a:rPr>
              <a:t>→</a:t>
            </a:r>
            <a:r>
              <a:rPr sz="1700" spc="340" dirty="0">
                <a:solidFill>
                  <a:srgbClr val="000059"/>
                </a:solidFill>
                <a:latin typeface="Times New Roman"/>
                <a:cs typeface="Times New Roman"/>
              </a:rPr>
              <a:t>0</a:t>
            </a:r>
            <a:r>
              <a:rPr sz="1700" spc="380" dirty="0">
                <a:solidFill>
                  <a:srgbClr val="000059"/>
                </a:solidFill>
                <a:latin typeface="Times New Roman"/>
                <a:cs typeface="Times New Roman"/>
              </a:rPr>
              <a:t> </a:t>
            </a:r>
            <a:r>
              <a:rPr sz="3675" spc="569" baseline="-2267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3675" i="1" spc="569" baseline="-2267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3675" baseline="-2267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71503" y="4539615"/>
            <a:ext cx="27051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531675" y="4772062"/>
            <a:ext cx="371475" cy="0"/>
          </a:xfrm>
          <a:custGeom>
            <a:avLst/>
            <a:gdLst/>
            <a:ahLst/>
            <a:cxnLst/>
            <a:rect l="l" t="t" r="r" b="b"/>
            <a:pathLst>
              <a:path w="371475">
                <a:moveTo>
                  <a:pt x="0" y="0"/>
                </a:moveTo>
                <a:lnTo>
                  <a:pt x="371081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992685" y="4539615"/>
            <a:ext cx="27051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99317" y="4326648"/>
            <a:ext cx="220980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32180" algn="l"/>
                <a:tab pos="1753235" algn="l"/>
              </a:tabLst>
            </a:pP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	</a:t>
            </a:r>
            <a:r>
              <a:rPr sz="2450" i="1" spc="-220" dirty="0">
                <a:solidFill>
                  <a:srgbClr val="000059"/>
                </a:solidFill>
                <a:latin typeface="Arial"/>
                <a:cs typeface="Arial"/>
              </a:rPr>
              <a:t>dω	</a:t>
            </a:r>
            <a:r>
              <a:rPr sz="2450" i="1" spc="-75" dirty="0">
                <a:solidFill>
                  <a:srgbClr val="000059"/>
                </a:solidFill>
                <a:latin typeface="Arial"/>
                <a:cs typeface="Arial"/>
              </a:rPr>
              <a:t>d</a:t>
            </a:r>
            <a:r>
              <a:rPr sz="2550" spc="277" baseline="29411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endParaRPr sz="245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352857" y="4772062"/>
            <a:ext cx="452120" cy="0"/>
          </a:xfrm>
          <a:custGeom>
            <a:avLst/>
            <a:gdLst/>
            <a:ahLst/>
            <a:cxnLst/>
            <a:rect l="l" t="t" r="r" b="b"/>
            <a:pathLst>
              <a:path w="452120">
                <a:moveTo>
                  <a:pt x="0" y="0"/>
                </a:moveTo>
                <a:lnTo>
                  <a:pt x="451916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565762" y="4755540"/>
            <a:ext cx="109918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08355" algn="l"/>
              </a:tabLst>
            </a:pPr>
            <a:r>
              <a:rPr sz="2450" i="1" spc="70" dirty="0">
                <a:solidFill>
                  <a:srgbClr val="000059"/>
                </a:solidFill>
                <a:latin typeface="Arial"/>
                <a:cs typeface="Arial"/>
              </a:rPr>
              <a:t>dt	dt</a:t>
            </a:r>
            <a:endParaRPr sz="24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39102" y="4759858"/>
            <a:ext cx="151130" cy="283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35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4083" y="5599138"/>
            <a:ext cx="7632700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86765" algn="l"/>
                <a:tab pos="1632585" algn="l"/>
                <a:tab pos="4070350" algn="l"/>
                <a:tab pos="5344160" algn="l"/>
                <a:tab pos="6122670" algn="l"/>
              </a:tabLst>
            </a:pP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Le</a:t>
            </a:r>
            <a:r>
              <a:rPr sz="2450" spc="-35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54" smtClean="0">
                <a:solidFill>
                  <a:srgbClr val="000059"/>
                </a:solidFill>
                <a:latin typeface="Tahoma"/>
                <a:cs typeface="Tahoma"/>
              </a:rPr>
              <a:t>unit</a:t>
            </a:r>
            <a:r>
              <a:rPr lang="it-IT" sz="2450" spc="-254" smtClean="0">
                <a:solidFill>
                  <a:srgbClr val="000059"/>
                </a:solidFill>
                <a:latin typeface="Tahoma"/>
                <a:cs typeface="Tahoma"/>
              </a:rPr>
              <a:t>à</a:t>
            </a:r>
            <a:r>
              <a:rPr sz="2450" spc="-254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dell’accelerazione	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	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sono	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radianti/s</a:t>
            </a:r>
            <a:r>
              <a:rPr sz="2550" baseline="29411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,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019977" y="5599138"/>
            <a:ext cx="154114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85850" algn="l"/>
              </a:tabLst>
            </a:pP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oppure	</a:t>
            </a:r>
            <a:r>
              <a:rPr sz="2450" spc="-145" dirty="0">
                <a:solidFill>
                  <a:srgbClr val="000059"/>
                </a:solidFill>
                <a:latin typeface="Tahoma"/>
                <a:cs typeface="Tahoma"/>
              </a:rPr>
              <a:t>s</a:t>
            </a:r>
            <a:r>
              <a:rPr sz="2550" spc="284" baseline="29411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550" spc="202" baseline="29411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endParaRPr sz="2550" baseline="29411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Segnaposto contenuto 3" descr="0416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706196" y="1447800"/>
            <a:ext cx="11678996" cy="4648200"/>
          </a:xfrm>
        </p:spPr>
      </p:pic>
    </p:spTree>
    <p:extLst>
      <p:ext uri="{BB962C8B-B14F-4D97-AF65-F5344CB8AC3E}">
        <p14:creationId xmlns:p14="http://schemas.microsoft.com/office/powerpoint/2010/main" val="412868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3763" y="89039"/>
            <a:ext cx="4180204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40" smtClean="0"/>
              <a:t>Velocit</a:t>
            </a:r>
            <a:r>
              <a:rPr lang="it-IT" spc="-140"/>
              <a:t>à</a:t>
            </a:r>
            <a:r>
              <a:rPr spc="-140" smtClean="0"/>
              <a:t>  </a:t>
            </a:r>
            <a:r>
              <a:rPr spc="-125" dirty="0"/>
              <a:t>e</a:t>
            </a:r>
            <a:r>
              <a:rPr spc="-65" dirty="0"/>
              <a:t> </a:t>
            </a:r>
            <a:r>
              <a:rPr spc="-110" dirty="0"/>
              <a:t>accelerazione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1698" y="1162982"/>
            <a:ext cx="5990502" cy="838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</a:pPr>
            <a:r>
              <a:rPr sz="2450" spc="10">
                <a:solidFill>
                  <a:srgbClr val="000059"/>
                </a:solidFill>
                <a:latin typeface="Tahoma"/>
                <a:cs typeface="Tahoma"/>
              </a:rPr>
              <a:t>La </a:t>
            </a:r>
            <a:r>
              <a:rPr sz="2450" spc="-180" smtClean="0">
                <a:solidFill>
                  <a:srgbClr val="000059"/>
                </a:solidFill>
                <a:latin typeface="Tahoma"/>
                <a:cs typeface="Tahoma"/>
              </a:rPr>
              <a:t>velocit</a:t>
            </a:r>
            <a:r>
              <a:rPr lang="it-IT" sz="2450" spc="-180">
                <a:solidFill>
                  <a:srgbClr val="000059"/>
                </a:solidFill>
                <a:latin typeface="Tahoma"/>
                <a:cs typeface="Tahoma"/>
              </a:rPr>
              <a:t>à</a:t>
            </a:r>
            <a:r>
              <a:rPr sz="2450" spc="-18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 </a:t>
            </a:r>
            <a:r>
              <a:rPr sz="2450" spc="-65">
                <a:solidFill>
                  <a:srgbClr val="000059"/>
                </a:solidFill>
                <a:latin typeface="Tahoma"/>
                <a:cs typeface="Tahoma"/>
              </a:rPr>
              <a:t>corpo </a:t>
            </a:r>
            <a:r>
              <a:rPr lang="it-IT" sz="2450" spc="-145" smtClean="0">
                <a:solidFill>
                  <a:srgbClr val="000059"/>
                </a:solidFill>
                <a:latin typeface="Tahoma"/>
                <a:cs typeface="Tahoma"/>
              </a:rPr>
              <a:t>è  </a:t>
            </a:r>
            <a:r>
              <a:rPr sz="2450" spc="-730" smtClean="0">
                <a:solidFill>
                  <a:srgbClr val="000059"/>
                </a:solidFill>
                <a:latin typeface="Tahoma"/>
                <a:cs typeface="Tahoma"/>
              </a:rPr>
              <a:t>  </a:t>
            </a:r>
            <a:r>
              <a:rPr sz="2450" spc="-135" smtClean="0">
                <a:solidFill>
                  <a:srgbClr val="000059"/>
                </a:solidFill>
                <a:latin typeface="Tahoma"/>
                <a:cs typeface="Tahoma"/>
              </a:rPr>
              <a:t>sempre </a:t>
            </a:r>
            <a:r>
              <a:rPr sz="2450" i="1" spc="-114" dirty="0">
                <a:solidFill>
                  <a:srgbClr val="000059"/>
                </a:solidFill>
                <a:latin typeface="Trebuchet MS"/>
                <a:cs typeface="Trebuchet MS"/>
              </a:rPr>
              <a:t>tangente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al</a:t>
            </a:r>
            <a:r>
              <a:rPr sz="2450" spc="15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percorso: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0723" y="2046871"/>
            <a:ext cx="1190625" cy="448945"/>
          </a:xfrm>
          <a:prstGeom prst="rect">
            <a:avLst/>
          </a:prstGeom>
          <a:ln w="12649">
            <a:solidFill>
              <a:srgbClr val="00005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6364">
              <a:lnSpc>
                <a:spcPts val="2555"/>
              </a:lnSpc>
            </a:pPr>
            <a:r>
              <a:rPr sz="2450" i="1" spc="-30" dirty="0">
                <a:solidFill>
                  <a:srgbClr val="000059"/>
                </a:solidFill>
                <a:latin typeface="Arial"/>
                <a:cs typeface="Arial"/>
              </a:rPr>
              <a:t>v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50" dirty="0">
                <a:solidFill>
                  <a:srgbClr val="000059"/>
                </a:solidFill>
                <a:latin typeface="Arial"/>
                <a:cs typeface="Arial"/>
              </a:rPr>
              <a:t>v</a:t>
            </a:r>
            <a:r>
              <a:rPr sz="2550" i="1" spc="75" baseline="-11437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2550" baseline="-11437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9710" y="2004110"/>
            <a:ext cx="2933065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160">
                <a:solidFill>
                  <a:srgbClr val="000059"/>
                </a:solidFill>
                <a:latin typeface="Tahoma"/>
                <a:cs typeface="Tahoma"/>
              </a:rPr>
              <a:t>(</a:t>
            </a:r>
            <a:r>
              <a:rPr sz="2450" spc="-160" smtClean="0">
                <a:solidFill>
                  <a:srgbClr val="000059"/>
                </a:solidFill>
                <a:latin typeface="Tahoma"/>
                <a:cs typeface="Tahoma"/>
              </a:rPr>
              <a:t>velocit</a:t>
            </a:r>
            <a:r>
              <a:rPr lang="it-IT" sz="2450" spc="-160">
                <a:solidFill>
                  <a:srgbClr val="000059"/>
                </a:solidFill>
                <a:latin typeface="Tahoma"/>
                <a:cs typeface="Tahoma"/>
              </a:rPr>
              <a:t>à</a:t>
            </a:r>
            <a:r>
              <a:rPr sz="2450" spc="-3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tangenziale).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954395" y="1015998"/>
            <a:ext cx="2880113" cy="60253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3763" y="89039"/>
            <a:ext cx="4180204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40" smtClean="0"/>
              <a:t>Velocit</a:t>
            </a:r>
            <a:r>
              <a:rPr lang="it-IT" spc="-140"/>
              <a:t>à</a:t>
            </a:r>
            <a:r>
              <a:rPr spc="-140" smtClean="0"/>
              <a:t>  </a:t>
            </a:r>
            <a:r>
              <a:rPr spc="-125" dirty="0"/>
              <a:t>e</a:t>
            </a:r>
            <a:r>
              <a:rPr spc="-65" dirty="0"/>
              <a:t> </a:t>
            </a:r>
            <a:r>
              <a:rPr spc="-110" dirty="0"/>
              <a:t>accelerazione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503194" y="2421775"/>
            <a:ext cx="116268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73100" algn="l"/>
              </a:tabLst>
            </a:pP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ha	una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86608" y="2421775"/>
            <a:ext cx="161988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com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onente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1698" y="2421775"/>
            <a:ext cx="2001520" cy="807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L’accelerazione</a:t>
            </a:r>
            <a:endParaRPr sz="24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sz="2450" i="1" spc="-125" dirty="0">
                <a:solidFill>
                  <a:srgbClr val="000059"/>
                </a:solidFill>
                <a:latin typeface="Trebuchet MS"/>
                <a:cs typeface="Trebuchet MS"/>
              </a:rPr>
              <a:t>tangenziale</a:t>
            </a:r>
            <a:r>
              <a:rPr sz="2450" spc="-125" dirty="0">
                <a:solidFill>
                  <a:srgbClr val="000059"/>
                </a:solidFill>
                <a:latin typeface="Tahoma"/>
                <a:cs typeface="Tahoma"/>
              </a:rPr>
              <a:t>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18638" y="3498697"/>
            <a:ext cx="34226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i="1" spc="-50" dirty="0">
                <a:solidFill>
                  <a:srgbClr val="000059"/>
                </a:solidFill>
                <a:latin typeface="Arial"/>
                <a:cs typeface="Arial"/>
              </a:rPr>
              <a:t>dv</a:t>
            </a:r>
            <a:endParaRPr sz="2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731338" y="3944111"/>
            <a:ext cx="328295" cy="0"/>
          </a:xfrm>
          <a:custGeom>
            <a:avLst/>
            <a:gdLst/>
            <a:ahLst/>
            <a:cxnLst/>
            <a:rect l="l" t="t" r="r" b="b"/>
            <a:pathLst>
              <a:path w="328294">
                <a:moveTo>
                  <a:pt x="0" y="0"/>
                </a:moveTo>
                <a:lnTo>
                  <a:pt x="327736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928812" y="3711663"/>
            <a:ext cx="1930400" cy="618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54659" algn="l"/>
              </a:tabLst>
            </a:pPr>
            <a:r>
              <a:rPr sz="2450" i="1" spc="35" dirty="0">
                <a:solidFill>
                  <a:srgbClr val="000059"/>
                </a:solidFill>
                <a:latin typeface="Arial"/>
                <a:cs typeface="Arial"/>
              </a:rPr>
              <a:t>a</a:t>
            </a:r>
            <a:r>
              <a:rPr sz="2550" i="1" spc="52" baseline="-11437" dirty="0">
                <a:solidFill>
                  <a:srgbClr val="000059"/>
                </a:solidFill>
                <a:latin typeface="Arial"/>
                <a:cs typeface="Arial"/>
              </a:rPr>
              <a:t>T	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 </a:t>
            </a:r>
            <a:r>
              <a:rPr sz="3675" i="1" spc="104" baseline="-38548" dirty="0">
                <a:solidFill>
                  <a:srgbClr val="000059"/>
                </a:solidFill>
                <a:latin typeface="Arial"/>
                <a:cs typeface="Arial"/>
              </a:rPr>
              <a:t>dt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spc="19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275" dirty="0">
                <a:solidFill>
                  <a:srgbClr val="000059"/>
                </a:solidFill>
                <a:latin typeface="Arial"/>
                <a:cs typeface="Arial"/>
              </a:rPr>
              <a:t>rα</a:t>
            </a:r>
            <a:endParaRPr sz="24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1698" y="4538433"/>
            <a:ext cx="357187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una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radiale,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55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130" dirty="0">
                <a:solidFill>
                  <a:srgbClr val="000059"/>
                </a:solidFill>
                <a:latin typeface="Trebuchet MS"/>
                <a:cs typeface="Trebuchet MS"/>
              </a:rPr>
              <a:t>centripeta</a:t>
            </a:r>
            <a:r>
              <a:rPr sz="2450" spc="-130" dirty="0">
                <a:solidFill>
                  <a:srgbClr val="000059"/>
                </a:solidFill>
                <a:latin typeface="Tahoma"/>
                <a:cs typeface="Tahoma"/>
              </a:rPr>
              <a:t>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44406" y="5693244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427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911794" y="5133594"/>
            <a:ext cx="1822450" cy="946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0325" algn="ctr">
              <a:lnSpc>
                <a:spcPts val="2760"/>
              </a:lnSpc>
            </a:pPr>
            <a:r>
              <a:rPr sz="3675" i="1" spc="150" baseline="-20408" dirty="0">
                <a:solidFill>
                  <a:srgbClr val="000059"/>
                </a:solidFill>
                <a:latin typeface="Arial"/>
                <a:cs typeface="Arial"/>
              </a:rPr>
              <a:t>v</a:t>
            </a:r>
            <a:r>
              <a:rPr sz="1700" spc="100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  <a:p>
            <a:pPr algn="ctr">
              <a:lnSpc>
                <a:spcPts val="2760"/>
              </a:lnSpc>
              <a:tabLst>
                <a:tab pos="791845" algn="l"/>
                <a:tab pos="1117600" algn="l"/>
              </a:tabLst>
            </a:pPr>
            <a:r>
              <a:rPr sz="2450" i="1" spc="-15" dirty="0">
                <a:solidFill>
                  <a:srgbClr val="000059"/>
                </a:solidFill>
                <a:latin typeface="Arial"/>
                <a:cs typeface="Arial"/>
              </a:rPr>
              <a:t>a</a:t>
            </a:r>
            <a:r>
              <a:rPr sz="2550" i="1" spc="-22" baseline="-11437" dirty="0">
                <a:solidFill>
                  <a:srgbClr val="000059"/>
                </a:solidFill>
                <a:latin typeface="Arial"/>
                <a:cs typeface="Arial"/>
              </a:rPr>
              <a:t>c</a:t>
            </a:r>
            <a:r>
              <a:rPr sz="2550" i="1" spc="397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	</a:t>
            </a:r>
            <a:r>
              <a:rPr sz="3675" i="1" spc="450" baseline="-38548" dirty="0">
                <a:solidFill>
                  <a:srgbClr val="000059"/>
                </a:solidFill>
                <a:latin typeface="Arial"/>
                <a:cs typeface="Arial"/>
              </a:rPr>
              <a:t>r	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rω</a:t>
            </a:r>
            <a:endParaRPr sz="24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20058" y="5426062"/>
            <a:ext cx="151130" cy="283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35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954395" y="1015998"/>
            <a:ext cx="2880113" cy="60253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781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rutturato">
  <a:themeElements>
    <a:clrScheme name="1_Strutturato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Strutturat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utturato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to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278</Words>
  <Application>Microsoft Office PowerPoint</Application>
  <PresentationFormat>Personalizzato</PresentationFormat>
  <Paragraphs>73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9" baseType="lpstr">
      <vt:lpstr>Arial</vt:lpstr>
      <vt:lpstr>Calibri</vt:lpstr>
      <vt:lpstr>Lucida Sans Unicode</vt:lpstr>
      <vt:lpstr>Palatino Linotype</vt:lpstr>
      <vt:lpstr>Tahoma</vt:lpstr>
      <vt:lpstr>Times New Roman</vt:lpstr>
      <vt:lpstr>Trebuchet MS</vt:lpstr>
      <vt:lpstr>Wingdings</vt:lpstr>
      <vt:lpstr>Office Theme</vt:lpstr>
      <vt:lpstr>1_Strutturato</vt:lpstr>
      <vt:lpstr>Cinematica  Rotazionale</vt:lpstr>
      <vt:lpstr>Posizione angolare</vt:lpstr>
      <vt:lpstr>Posizione  angolare II</vt:lpstr>
      <vt:lpstr>Spostamento angolare</vt:lpstr>
      <vt:lpstr>Velocità angolare</vt:lpstr>
      <vt:lpstr>Accelerazione angolare</vt:lpstr>
      <vt:lpstr>Presentazione standard di PowerPoint</vt:lpstr>
      <vt:lpstr>Velocità  e accelerazione</vt:lpstr>
      <vt:lpstr>Velocità  e accelerazione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Dinamica Rotazionale</dc:title>
  <dc:creator>Ferruccio</dc:creator>
  <cp:lastModifiedBy>Ferruccio</cp:lastModifiedBy>
  <cp:revision>6</cp:revision>
  <dcterms:created xsi:type="dcterms:W3CDTF">2017-04-11T09:30:29Z</dcterms:created>
  <dcterms:modified xsi:type="dcterms:W3CDTF">2019-09-22T09:16:20Z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2013-11-05T00:00:00Z</vt:filetime>
  </property>
  <property fmtid="{D5CDD505-2E9C-101B-9397-08002B2CF9AE}" pid="3" name="Creator">
    <vt:lpwstr>TeX</vt:lpwstr>
  </property>
  <property fmtid="{D5CDD505-2E9C-101B-9397-08002B2CF9AE}" pid="4" name="LastSaved">
    <vt:filetime>2017-04-11T00:00:00Z</vt:filetime>
  </property>
</Properties>
</file>