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8"/>
  </p:notesMasterIdLst>
  <p:sldIdLst>
    <p:sldId id="267" r:id="rId2"/>
    <p:sldId id="268" r:id="rId3"/>
    <p:sldId id="269" r:id="rId4"/>
    <p:sldId id="270" r:id="rId5"/>
    <p:sldId id="271" r:id="rId6"/>
    <p:sldId id="272" r:id="rId7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000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6159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831850" indent="-20002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047750" indent="-193675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0" autoAdjust="0"/>
    <p:restoredTop sz="86410"/>
  </p:normalViewPr>
  <p:slideViewPr>
    <p:cSldViewPr>
      <p:cViewPr varScale="1">
        <p:scale>
          <a:sx n="80" d="100"/>
          <a:sy n="80" d="100"/>
        </p:scale>
        <p:origin x="1171" y="4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0" y="-33413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1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2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3" name="AutoShape 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4" name="AutoShape 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5" name="AutoShape 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6" name="AutoShape 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7" name="AutoShape 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8" name="AutoShape 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59" name="AutoShape 1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0" name="AutoShape 1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1" name="AutoShape 1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2" name="AutoShape 1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3" name="AutoShape 14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4" name="AutoShape 15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5" name="AutoShape 16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6" name="AutoShape 17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7" name="AutoShape 18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8" name="AutoShape 19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69" name="AutoShape 20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070" name="Rectangle 2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12838" y="812800"/>
            <a:ext cx="5299075" cy="3975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3094" name="Rectangle 2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15038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it-IT" altLang="it-IT" noProof="0" smtClean="0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7" name="Rectangle 2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5238"/>
            <a:ext cx="3248025" cy="501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90ACEB57-FB09-40C9-9F52-AAF313697B1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A00E70D-58E4-49DC-889C-B5C6AD05676B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1</a:t>
            </a:fld>
            <a:endParaRPr lang="it-IT" altLang="it-IT" sz="1400" smtClean="0"/>
          </a:p>
        </p:txBody>
      </p:sp>
      <p:sp>
        <p:nvSpPr>
          <p:cNvPr id="2457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7E7D40A6-2BDC-4D3F-960D-D61C0D63ABCB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2</a:t>
            </a:fld>
            <a:endParaRPr lang="it-IT" altLang="it-IT" sz="1400" smtClean="0"/>
          </a:p>
        </p:txBody>
      </p:sp>
      <p:sp>
        <p:nvSpPr>
          <p:cNvPr id="26627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3EBF9D6E-AEB5-4E43-BCFD-C88BBECD58AD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3</a:t>
            </a:fld>
            <a:endParaRPr lang="it-IT" altLang="it-IT" sz="1400" smtClean="0"/>
          </a:p>
        </p:txBody>
      </p:sp>
      <p:sp>
        <p:nvSpPr>
          <p:cNvPr id="28675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59E3C4C-A26D-47CA-B593-81B41A8D81E3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4</a:t>
            </a:fld>
            <a:endParaRPr lang="it-IT" altLang="it-IT" sz="1400" smtClean="0"/>
          </a:p>
        </p:txBody>
      </p:sp>
      <p:sp>
        <p:nvSpPr>
          <p:cNvPr id="30723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E8AE53F6-1BA1-4B95-9FC2-7CF302623B91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5</a:t>
            </a:fld>
            <a:endParaRPr lang="it-IT" altLang="it-IT" sz="1400" smtClean="0"/>
          </a:p>
        </p:txBody>
      </p:sp>
      <p:sp>
        <p:nvSpPr>
          <p:cNvPr id="32771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277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panose="05000000000000000000" pitchFamily="2" charset="2"/>
              <a:buNone/>
            </a:pPr>
            <a:fld id="{F3F2B778-2D45-4A34-B11D-A9CCAB845117}" type="slidenum">
              <a:rPr lang="it-IT" altLang="it-IT" sz="1400" smtClean="0"/>
              <a:pPr>
                <a:spcBef>
                  <a:spcPct val="0"/>
                </a:spcBef>
                <a:buSzPct val="45000"/>
                <a:buFont typeface="Wingdings" panose="05000000000000000000" pitchFamily="2" charset="2"/>
                <a:buNone/>
              </a:pPr>
              <a:t>6</a:t>
            </a:fld>
            <a:endParaRPr lang="it-IT" altLang="it-IT" sz="1400" smtClean="0"/>
          </a:p>
        </p:txBody>
      </p:sp>
      <p:sp>
        <p:nvSpPr>
          <p:cNvPr id="34819" name="Text Box 1"/>
          <p:cNvSpPr txBox="1">
            <a:spLocks noChangeArrowheads="1"/>
          </p:cNvSpPr>
          <p:nvPr/>
        </p:nvSpPr>
        <p:spPr bwMode="auto">
          <a:xfrm>
            <a:off x="1258888" y="801688"/>
            <a:ext cx="5040312" cy="40100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16625" cy="4779962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2994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7133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423150" y="84138"/>
            <a:ext cx="2362200" cy="79089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34963" y="84138"/>
            <a:ext cx="6935787" cy="790892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95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223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46932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197475" y="1447800"/>
            <a:ext cx="4587875" cy="6545263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32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704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896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527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853400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137304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84138"/>
            <a:ext cx="9328150" cy="133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47800"/>
            <a:ext cx="9328150" cy="654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9991" tIns="46795" rIns="89991" bIns="467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 smtClean="0"/>
              <a:t>Click to edit Master text styles</a:t>
            </a:r>
          </a:p>
          <a:p>
            <a:pPr lvl="1"/>
            <a:r>
              <a:rPr lang="en-GB" altLang="it-IT" smtClean="0"/>
              <a:t>Second level</a:t>
            </a:r>
          </a:p>
          <a:p>
            <a:pPr lvl="2"/>
            <a:r>
              <a:rPr lang="en-GB" altLang="it-IT" smtClean="0"/>
              <a:t>Third level</a:t>
            </a:r>
          </a:p>
          <a:p>
            <a:pPr lvl="3"/>
            <a:r>
              <a:rPr lang="en-GB" altLang="it-IT" smtClean="0"/>
              <a:t>Fourth level</a:t>
            </a:r>
          </a:p>
          <a:p>
            <a:pPr lvl="4"/>
            <a:r>
              <a:rPr lang="en-GB" altLang="it-IT" smtClean="0"/>
              <a:t>Fifth level</a:t>
            </a:r>
          </a:p>
        </p:txBody>
      </p:sp>
      <p:sp>
        <p:nvSpPr>
          <p:cNvPr id="1028" name="Line 5"/>
          <p:cNvSpPr>
            <a:spLocks noChangeShapeType="1"/>
          </p:cNvSpPr>
          <p:nvPr/>
        </p:nvSpPr>
        <p:spPr bwMode="auto">
          <a:xfrm>
            <a:off x="336550" y="671513"/>
            <a:ext cx="9407525" cy="1587"/>
          </a:xfrm>
          <a:prstGeom prst="line">
            <a:avLst/>
          </a:prstGeom>
          <a:noFill/>
          <a:ln w="50760">
            <a:solidFill>
              <a:srgbClr val="637BB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029" name="Rectangle 7"/>
          <p:cNvSpPr>
            <a:spLocks noChangeArrowheads="1"/>
          </p:cNvSpPr>
          <p:nvPr userDrawn="1"/>
        </p:nvSpPr>
        <p:spPr bwMode="auto">
          <a:xfrm>
            <a:off x="228600" y="7239000"/>
            <a:ext cx="2033588" cy="20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Copyright © 2009 Zanichelli editore</a:t>
            </a:r>
          </a:p>
        </p:txBody>
      </p:sp>
      <p:sp>
        <p:nvSpPr>
          <p:cNvPr id="1030" name="Rectangle 8"/>
          <p:cNvSpPr>
            <a:spLocks noChangeArrowheads="1"/>
          </p:cNvSpPr>
          <p:nvPr userDrawn="1"/>
        </p:nvSpPr>
        <p:spPr bwMode="auto">
          <a:xfrm>
            <a:off x="3276600" y="7253288"/>
            <a:ext cx="246221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0" tIns="45716" rIns="91430" bIns="45716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altLang="it-IT" sz="800">
                <a:solidFill>
                  <a:schemeClr val="tx1"/>
                </a:solidFill>
                <a:latin typeface="Verdana" panose="020B0604030504040204" pitchFamily="34" charset="0"/>
              </a:rPr>
              <a:t>Ugo Amaldi - Immagini della fisica di Amaldi</a:t>
            </a:r>
          </a:p>
        </p:txBody>
      </p:sp>
      <p:pic>
        <p:nvPicPr>
          <p:cNvPr id="1031" name="Picture 9" descr="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525" y="7085013"/>
            <a:ext cx="2124075" cy="382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5pPr>
      <a:lvl6pPr marL="4572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6pPr>
      <a:lvl7pPr marL="9144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7pPr>
      <a:lvl8pPr marL="1371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8pPr>
      <a:lvl9pPr marL="18288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defRPr sz="4400">
          <a:solidFill>
            <a:srgbClr val="000000"/>
          </a:solidFill>
          <a:latin typeface="Arial" panose="020B0604020202020204" pitchFamily="34" charset="0"/>
        </a:defRPr>
      </a:lvl9pPr>
    </p:titleStyle>
    <p:bodyStyle>
      <a:lvl1pPr marL="101600" indent="3175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45000"/>
        <a:buFont typeface="Wingdings" panose="05000000000000000000" pitchFamily="2" charset="2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835025" indent="-269875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263650" indent="-20955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95450" indent="-192088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anose="05050102010706020507" pitchFamily="18" charset="2"/>
        <a:buChar char="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127250" indent="-193675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4.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moto circolare uniforme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30288"/>
            <a:ext cx="9393238" cy="3541712"/>
          </a:xfrm>
        </p:spPr>
        <p:txBody>
          <a:bodyPr/>
          <a:lstStyle/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E' un moto in cui: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 la </a:t>
            </a:r>
            <a:r>
              <a:rPr lang="it-IT" altLang="it-IT" smtClean="0">
                <a:solidFill>
                  <a:srgbClr val="DC2300"/>
                </a:solidFill>
              </a:rPr>
              <a:t>traiettoria</a:t>
            </a:r>
            <a:r>
              <a:rPr lang="it-IT" altLang="it-IT" smtClean="0"/>
              <a:t> è una circonferenza;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 il </a:t>
            </a:r>
            <a:r>
              <a:rPr lang="it-IT" altLang="it-IT" smtClean="0">
                <a:solidFill>
                  <a:srgbClr val="DC2300"/>
                </a:solidFill>
              </a:rPr>
              <a:t>modulo</a:t>
            </a:r>
            <a:r>
              <a:rPr lang="it-IT" altLang="it-IT" smtClean="0"/>
              <a:t> (valore) </a:t>
            </a:r>
            <a:r>
              <a:rPr lang="it-IT" altLang="it-IT" smtClean="0">
                <a:solidFill>
                  <a:srgbClr val="DC2300"/>
                </a:solidFill>
              </a:rPr>
              <a:t>della velocità</a:t>
            </a:r>
            <a:r>
              <a:rPr lang="it-IT" altLang="it-IT" smtClean="0"/>
              <a:t> non cambia;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il punto materiale percorre archi di circonferenza che sono direttamente proporzionali ai tempi impiegati.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sp>
        <p:nvSpPr>
          <p:cNvPr id="23556" name="Oval 3"/>
          <p:cNvSpPr>
            <a:spLocks noChangeArrowheads="1"/>
          </p:cNvSpPr>
          <p:nvPr/>
        </p:nvSpPr>
        <p:spPr bwMode="auto">
          <a:xfrm>
            <a:off x="3671888" y="4343400"/>
            <a:ext cx="1800225" cy="1800225"/>
          </a:xfrm>
          <a:prstGeom prst="ellipse">
            <a:avLst/>
          </a:prstGeom>
          <a:noFill/>
          <a:ln w="360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45000"/>
              <a:buFont typeface="Wingdings" panose="05000000000000000000" pitchFamily="2" charset="2"/>
              <a:buNone/>
            </a:pPr>
            <a:endParaRPr lang="it-IT" altLang="it-IT"/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3200400" y="5029200"/>
            <a:ext cx="588963" cy="34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 sz="1800" b="1"/>
              <a:t>P   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Direzione del vettore velocità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915988"/>
            <a:ext cx="9180513" cy="6118225"/>
          </a:xfrm>
        </p:spPr>
        <p:txBody>
          <a:bodyPr/>
          <a:lstStyle/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/>
              <a:t>Scegliamo un sistema di riferimento con origine nel centro della traiettoria.</a:t>
            </a:r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2560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0" y="2312988"/>
            <a:ext cx="3392488" cy="416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560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5238" y="2265363"/>
            <a:ext cx="3506787" cy="417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Periodo e frequenza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838200"/>
            <a:ext cx="8686800" cy="2592388"/>
          </a:xfrm>
        </p:spPr>
        <p:txBody>
          <a:bodyPr/>
          <a:lstStyle/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 Periodo (</a:t>
            </a:r>
            <a:r>
              <a:rPr lang="it-IT" altLang="it-IT" i="1" smtClean="0">
                <a:solidFill>
                  <a:srgbClr val="DC2300"/>
                </a:solidFill>
              </a:rPr>
              <a:t>T</a:t>
            </a:r>
            <a:r>
              <a:rPr lang="it-IT" altLang="it-IT" smtClean="0">
                <a:solidFill>
                  <a:srgbClr val="DC2300"/>
                </a:solidFill>
              </a:rPr>
              <a:t>)</a:t>
            </a:r>
            <a:r>
              <a:rPr lang="it-IT" altLang="it-IT" smtClean="0"/>
              <a:t>: tempo impiegato a percorrere un giro completo di circonferenza (es. la lancetta dei secondi di un orologio ha un </a:t>
            </a:r>
            <a:r>
              <a:rPr lang="it-IT" altLang="it-IT" i="1" smtClean="0"/>
              <a:t>periodo </a:t>
            </a:r>
            <a:r>
              <a:rPr lang="it-IT" altLang="it-IT" smtClean="0"/>
              <a:t>di 60 s).</a:t>
            </a:r>
          </a:p>
          <a:p>
            <a:pPr eaLnBrk="1">
              <a:lnSpc>
                <a:spcPct val="83000"/>
              </a:lnSpc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r>
              <a:rPr lang="it-IT" altLang="it-IT" smtClean="0">
                <a:solidFill>
                  <a:srgbClr val="DC2300"/>
                </a:solidFill>
              </a:rPr>
              <a:t> Frequenza (</a:t>
            </a:r>
            <a:r>
              <a:rPr lang="it-IT" altLang="it-IT" i="1" smtClean="0">
                <a:solidFill>
                  <a:srgbClr val="DC2300"/>
                </a:solidFill>
              </a:rPr>
              <a:t>f</a:t>
            </a:r>
            <a:r>
              <a:rPr lang="it-IT" altLang="it-IT" smtClean="0">
                <a:solidFill>
                  <a:srgbClr val="DC2300"/>
                </a:solidFill>
              </a:rPr>
              <a:t>)</a:t>
            </a:r>
            <a:r>
              <a:rPr lang="it-IT" altLang="it-IT" smtClean="0"/>
              <a:t>: numero di giri compiuti in un secondo (es. la lancetta dei secondi ha una </a:t>
            </a:r>
            <a:r>
              <a:rPr lang="it-IT" altLang="it-IT" i="1" smtClean="0"/>
              <a:t>frequenza </a:t>
            </a:r>
            <a:r>
              <a:rPr lang="it-IT" altLang="it-IT" smtClean="0"/>
              <a:t>di 1/60 Hz).</a:t>
            </a:r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  <a:p>
            <a:pPr eaLnBrk="1">
              <a:lnSpc>
                <a:spcPct val="83000"/>
              </a:lnSpc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</a:pPr>
            <a:endParaRPr lang="it-IT" altLang="it-IT" smtClean="0"/>
          </a:p>
        </p:txBody>
      </p:sp>
      <p:pic>
        <p:nvPicPr>
          <p:cNvPr id="2765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800600"/>
            <a:ext cx="7626350" cy="1671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765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430588"/>
            <a:ext cx="7323138" cy="138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>
            <a:spLocks noGrp="1" noChangeArrowheads="1"/>
          </p:cNvSpPr>
          <p:nvPr>
            <p:ph type="title"/>
          </p:nvPr>
        </p:nvSpPr>
        <p:spPr>
          <a:xfrm>
            <a:off x="336550" y="84138"/>
            <a:ext cx="9407525" cy="1068387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Il valore della velocità istantanea</a:t>
            </a:r>
          </a:p>
        </p:txBody>
      </p:sp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4500563"/>
            <a:ext cx="7815263" cy="1539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9700" name="Rectangle 5"/>
          <p:cNvSpPr>
            <a:spLocks noChangeArrowheads="1"/>
          </p:cNvSpPr>
          <p:nvPr/>
        </p:nvSpPr>
        <p:spPr bwMode="auto">
          <a:xfrm>
            <a:off x="533400" y="838200"/>
            <a:ext cx="917892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Poiché nel moto circolare uniforme il </a:t>
            </a:r>
            <a:r>
              <a:rPr lang="it-IT" altLang="it-IT" i="1"/>
              <a:t>modulo</a:t>
            </a:r>
            <a:r>
              <a:rPr lang="it-IT" altLang="it-IT"/>
              <a:t> della velocità è costante, il suo valore è dato dal rapporto 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s</a:t>
            </a:r>
            <a:r>
              <a:rPr lang="it-IT" altLang="it-IT"/>
              <a:t>/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r>
              <a:rPr lang="it-IT" altLang="it-IT"/>
              <a:t> , dove:</a:t>
            </a:r>
          </a:p>
          <a:p>
            <a:pPr eaLnBrk="1"/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s</a:t>
            </a:r>
            <a:r>
              <a:rPr lang="it-IT" altLang="it-IT"/>
              <a:t> = la lunghezza della circonferenza = </a:t>
            </a:r>
            <a:r>
              <a:rPr lang="it-IT" altLang="it-IT">
                <a:solidFill>
                  <a:srgbClr val="DC2300"/>
                </a:solidFill>
              </a:rPr>
              <a:t>2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</a:t>
            </a:r>
            <a:r>
              <a:rPr lang="it-IT" altLang="it-IT" i="1">
                <a:solidFill>
                  <a:srgbClr val="DC2300"/>
                </a:solidFill>
              </a:rPr>
              <a:t>r</a:t>
            </a:r>
            <a:r>
              <a:rPr lang="it-IT" altLang="it-IT"/>
              <a:t>  e</a:t>
            </a:r>
          </a:p>
          <a:p>
            <a:pPr eaLnBrk="1"/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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r>
              <a:rPr lang="it-IT" altLang="it-IT">
                <a:solidFill>
                  <a:srgbClr val="DC2300"/>
                </a:solidFill>
              </a:rPr>
              <a:t> </a:t>
            </a:r>
            <a:r>
              <a:rPr lang="it-IT" altLang="it-IT"/>
              <a:t>= il tempo impiegato a percorrerla = </a:t>
            </a:r>
            <a:r>
              <a:rPr lang="it-IT" altLang="it-IT" i="1">
                <a:solidFill>
                  <a:srgbClr val="DC2300"/>
                </a:solidFill>
              </a:rPr>
              <a:t>T</a:t>
            </a:r>
            <a:endParaRPr lang="it-IT" altLang="it-IT"/>
          </a:p>
          <a:p>
            <a:pPr eaLnBrk="1"/>
            <a:endParaRPr lang="it-IT" altLang="it-IT"/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47625"/>
            <a:ext cx="9407525" cy="1068388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E60000"/>
                </a:solidFill>
                <a:latin typeface="Arial Black" panose="020B0A04020102020204" pitchFamily="34" charset="0"/>
              </a:rPr>
              <a:t>5. </a:t>
            </a: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velocità angolare</a:t>
            </a:r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2312988"/>
            <a:ext cx="3543300" cy="434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5100" y="2268538"/>
            <a:ext cx="3430588" cy="433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1749" name="Rectangle 6"/>
          <p:cNvSpPr>
            <a:spLocks noChangeArrowheads="1"/>
          </p:cNvSpPr>
          <p:nvPr/>
        </p:nvSpPr>
        <p:spPr bwMode="auto">
          <a:xfrm>
            <a:off x="754063" y="915988"/>
            <a:ext cx="8999537" cy="1065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/>
            <a:r>
              <a:rPr lang="it-IT" altLang="it-IT"/>
              <a:t>Consideriamo un satellite in moto circolare intorno alla Terra.</a:t>
            </a:r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>
            <a:spLocks noGrp="1" noChangeArrowheads="1"/>
          </p:cNvSpPr>
          <p:nvPr>
            <p:ph type="title"/>
          </p:nvPr>
        </p:nvSpPr>
        <p:spPr>
          <a:xfrm>
            <a:off x="360363" y="47625"/>
            <a:ext cx="9407525" cy="1068388"/>
          </a:xfrm>
        </p:spPr>
        <p:txBody>
          <a:bodyPr/>
          <a:lstStyle/>
          <a:p>
            <a:pPr eaLnBrk="1">
              <a:lnSpc>
                <a:spcPct val="100000"/>
              </a:lnSpc>
              <a:tabLst>
                <a:tab pos="374650" algn="l"/>
                <a:tab pos="822325" algn="l"/>
                <a:tab pos="1271588" algn="l"/>
                <a:tab pos="1720850" algn="l"/>
                <a:tab pos="2170113" algn="l"/>
                <a:tab pos="2619375" algn="l"/>
                <a:tab pos="3067050" algn="l"/>
                <a:tab pos="3517900" algn="l"/>
                <a:tab pos="3967163" algn="l"/>
                <a:tab pos="4416425" algn="l"/>
                <a:tab pos="4864100" algn="l"/>
                <a:tab pos="5314950" algn="l"/>
                <a:tab pos="5764213" algn="l"/>
                <a:tab pos="6211888" algn="l"/>
                <a:tab pos="6661150" algn="l"/>
                <a:tab pos="7112000" algn="l"/>
                <a:tab pos="7561263" algn="l"/>
                <a:tab pos="8008938" algn="l"/>
                <a:tab pos="8459788" algn="l"/>
                <a:tab pos="8909050" algn="l"/>
                <a:tab pos="9356725" algn="l"/>
              </a:tabLst>
            </a:pPr>
            <a:r>
              <a:rPr lang="it-IT" altLang="it-IT" sz="3200" smtClean="0">
                <a:solidFill>
                  <a:srgbClr val="006B6B"/>
                </a:solidFill>
                <a:latin typeface="Arial Black" panose="020B0A04020102020204" pitchFamily="34" charset="0"/>
              </a:rPr>
              <a:t>La velocità angolare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663" y="2736850"/>
            <a:ext cx="8458200" cy="2003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609600" y="5562600"/>
            <a:ext cx="8280400" cy="54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9991" tIns="44996" rIns="89991" bIns="44996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835025" indent="-269875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263650" indent="-20955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1695450" indent="-192088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127250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25844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0416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34988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3956050" indent="-193675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2400" algn="l"/>
                <a:tab pos="3143250" algn="l"/>
                <a:tab pos="3592513" algn="l"/>
                <a:tab pos="4040188" algn="l"/>
                <a:tab pos="4491038" algn="l"/>
                <a:tab pos="4940300" algn="l"/>
                <a:tab pos="5389563" algn="l"/>
                <a:tab pos="5837238" algn="l"/>
                <a:tab pos="6288088" algn="l"/>
                <a:tab pos="6737350" algn="l"/>
                <a:tab pos="7185025" algn="l"/>
                <a:tab pos="7634288" algn="l"/>
                <a:tab pos="8085138" algn="l"/>
                <a:tab pos="8534400" algn="l"/>
                <a:tab pos="8982075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eaLnBrk="1">
              <a:spcAft>
                <a:spcPct val="0"/>
              </a:spcAft>
            </a:pPr>
            <a:r>
              <a:rPr lang="it-IT" altLang="it-IT"/>
              <a:t>L'angolo </a:t>
            </a:r>
            <a:r>
              <a:rPr lang="it-IT" altLang="it-IT">
                <a:latin typeface="Symbol" panose="05050102010706020507" pitchFamily="18" charset="2"/>
              </a:rPr>
              <a:t></a:t>
            </a:r>
            <a:r>
              <a:rPr lang="it-IT" altLang="it-IT"/>
              <a:t> si misura in </a:t>
            </a:r>
            <a:r>
              <a:rPr lang="it-IT" altLang="it-IT" i="1"/>
              <a:t>radianti.</a:t>
            </a:r>
            <a:r>
              <a:rPr lang="it-IT" altLang="it-IT"/>
              <a:t> </a:t>
            </a:r>
          </a:p>
        </p:txBody>
      </p:sp>
      <p:sp>
        <p:nvSpPr>
          <p:cNvPr id="33797" name="Rectangle 6"/>
          <p:cNvSpPr>
            <a:spLocks noChangeArrowheads="1"/>
          </p:cNvSpPr>
          <p:nvPr/>
        </p:nvSpPr>
        <p:spPr bwMode="auto">
          <a:xfrm>
            <a:off x="609600" y="838200"/>
            <a:ext cx="8999538" cy="558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9991" tIns="46795" rIns="89991" bIns="46795"/>
          <a:lstStyle>
            <a:lvl1pPr>
              <a:lnSpc>
                <a:spcPct val="93000"/>
              </a:lnSpc>
              <a:spcAft>
                <a:spcPts val="142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</a:defRPr>
            </a:lvl1pPr>
            <a:lvl2pPr marL="722313" indent="-265113">
              <a:lnSpc>
                <a:spcPct val="93000"/>
              </a:lnSpc>
              <a:spcAft>
                <a:spcPts val="1138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</a:defRPr>
            </a:lvl2pPr>
            <a:lvl3pPr marL="1409700" indent="-266700">
              <a:lnSpc>
                <a:spcPct val="93000"/>
              </a:lnSpc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</a:defRPr>
            </a:lvl3pPr>
            <a:lvl4pPr marL="2100263" indent="-271463">
              <a:lnSpc>
                <a:spcPct val="93000"/>
              </a:lnSpc>
              <a:spcAft>
                <a:spcPts val="575"/>
              </a:spcAft>
              <a:buClr>
                <a:srgbClr val="000000"/>
              </a:buClr>
              <a:buSzPct val="75000"/>
              <a:buFont typeface="Symbol" panose="05050102010706020507" pitchFamily="18" charset="2"/>
              <a:buChar char="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4pPr>
            <a:lvl5pPr marL="2782888" indent="-325438">
              <a:lnSpc>
                <a:spcPct val="93000"/>
              </a:lnSpc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5pPr>
            <a:lvl6pPr marL="32400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6pPr>
            <a:lvl7pPr marL="36972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7pPr>
            <a:lvl8pPr marL="41544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8pPr>
            <a:lvl9pPr marL="4611688" indent="-325438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6038" algn="l"/>
                <a:tab pos="495300" algn="l"/>
                <a:tab pos="944563" algn="l"/>
                <a:tab pos="1392238" algn="l"/>
                <a:tab pos="1843088" algn="l"/>
                <a:tab pos="2292350" algn="l"/>
                <a:tab pos="2741613" algn="l"/>
                <a:tab pos="3189288" algn="l"/>
                <a:tab pos="3640138" algn="l"/>
                <a:tab pos="4089400" algn="l"/>
                <a:tab pos="4537075" algn="l"/>
                <a:tab pos="4987925" algn="l"/>
                <a:tab pos="5437188" algn="l"/>
                <a:tab pos="5886450" algn="l"/>
                <a:tab pos="6334125" algn="l"/>
                <a:tab pos="6784975" algn="l"/>
                <a:tab pos="7234238" algn="l"/>
                <a:tab pos="7681913" algn="l"/>
                <a:tab pos="8131175" algn="l"/>
                <a:tab pos="8582025" algn="l"/>
                <a:tab pos="86868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</a:defRPr>
            </a:lvl9pPr>
          </a:lstStyle>
          <a:p>
            <a:pPr algn="just" eaLnBrk="1"/>
            <a:r>
              <a:rPr lang="it-IT" altLang="it-IT"/>
              <a:t>Definiamo </a:t>
            </a:r>
            <a:r>
              <a:rPr lang="it-IT" altLang="it-IT">
                <a:solidFill>
                  <a:srgbClr val="DC2300"/>
                </a:solidFill>
              </a:rPr>
              <a:t>velocità angolare </a:t>
            </a:r>
            <a:r>
              <a:rPr lang="it-IT" altLang="it-IT">
                <a:solidFill>
                  <a:srgbClr val="DC2300"/>
                </a:solidFill>
                <a:latin typeface="Symbol" panose="05050102010706020507" pitchFamily="18" charset="2"/>
              </a:rPr>
              <a:t></a:t>
            </a:r>
            <a:r>
              <a:rPr lang="it-IT" altLang="it-IT"/>
              <a:t> il rapporto tra l'angolo al centro, </a:t>
            </a:r>
            <a:r>
              <a:rPr lang="it-IT" altLang="it-IT">
                <a:latin typeface="Symbol" panose="05050102010706020507" pitchFamily="18" charset="2"/>
              </a:rPr>
              <a:t></a:t>
            </a:r>
            <a:r>
              <a:rPr lang="it-IT" altLang="it-IT"/>
              <a:t>, ed il tempo necessario a spazzarlo, </a:t>
            </a:r>
            <a:r>
              <a:rPr lang="it-IT" altLang="it-IT">
                <a:latin typeface="Symbol" panose="05050102010706020507" pitchFamily="18" charset="2"/>
              </a:rPr>
              <a:t></a:t>
            </a:r>
            <a:r>
              <a:rPr lang="it-IT" altLang="it-IT" i="1"/>
              <a:t>t</a:t>
            </a:r>
            <a:r>
              <a:rPr lang="it-IT" altLang="it-IT"/>
              <a:t>.</a:t>
            </a:r>
          </a:p>
          <a:p>
            <a:pPr eaLnBrk="1"/>
            <a:endParaRPr lang="it-IT" altLang="it-IT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esentazione vuota">
  <a:themeElements>
    <a:clrScheme name="Presentazione vuo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esentazione vuo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anose="05000000000000000000" pitchFamily="2" charset="2"/>
          <a:buNone/>
          <a:tabLst/>
          <a:defRPr kumimoji="0" lang="en-GB" altLang="it-IT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resentazione vuo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zione vuo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zione vuo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232</Words>
  <Application>Microsoft Office PowerPoint</Application>
  <PresentationFormat>Personalizzato</PresentationFormat>
  <Paragraphs>30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4" baseType="lpstr">
      <vt:lpstr>Arial</vt:lpstr>
      <vt:lpstr>Arial Black</vt:lpstr>
      <vt:lpstr>Lucida Sans Unicode</vt:lpstr>
      <vt:lpstr>Symbol</vt:lpstr>
      <vt:lpstr>Times New Roman</vt:lpstr>
      <vt:lpstr>Verdana</vt:lpstr>
      <vt:lpstr>Wingdings</vt:lpstr>
      <vt:lpstr>Presentazione vuota</vt:lpstr>
      <vt:lpstr>4. Il moto circolare uniforme</vt:lpstr>
      <vt:lpstr>Direzione del vettore velocità</vt:lpstr>
      <vt:lpstr>Periodo e frequenza</vt:lpstr>
      <vt:lpstr>Il valore della velocità istantanea</vt:lpstr>
      <vt:lpstr>5. La velocità angolare</vt:lpstr>
      <vt:lpstr>La velocità angolare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Unità 6</dc:title>
  <dc:creator>Simona Graziadei</dc:creator>
  <cp:lastModifiedBy>Ferruccio</cp:lastModifiedBy>
  <cp:revision>47</cp:revision>
  <dcterms:modified xsi:type="dcterms:W3CDTF">2019-09-26T21:17:14Z</dcterms:modified>
</cp:coreProperties>
</file>