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320" r:id="rId3"/>
    <p:sldId id="257" r:id="rId4"/>
    <p:sldId id="288" r:id="rId5"/>
    <p:sldId id="289" r:id="rId6"/>
    <p:sldId id="305" r:id="rId7"/>
    <p:sldId id="304" r:id="rId8"/>
    <p:sldId id="291" r:id="rId9"/>
    <p:sldId id="307" r:id="rId10"/>
    <p:sldId id="287" r:id="rId11"/>
    <p:sldId id="258" r:id="rId12"/>
    <p:sldId id="308" r:id="rId13"/>
    <p:sldId id="321" r:id="rId14"/>
    <p:sldId id="309" r:id="rId15"/>
    <p:sldId id="310" r:id="rId16"/>
    <p:sldId id="311" r:id="rId17"/>
    <p:sldId id="312" r:id="rId18"/>
    <p:sldId id="313" r:id="rId19"/>
    <p:sldId id="314" r:id="rId20"/>
    <p:sldId id="315" r:id="rId21"/>
    <p:sldId id="316" r:id="rId22"/>
    <p:sldId id="317" r:id="rId23"/>
    <p:sldId id="318" r:id="rId24"/>
    <p:sldId id="319" r:id="rId25"/>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26DEFC-911A-4B7B-B54A-CD22818DB5EE}" type="datetimeFigureOut">
              <a:rPr lang="it-IT" smtClean="0"/>
              <a:t>28/02/2017</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F1C3CA-C1B0-481B-A9AA-BA3F63CD6BFF}" type="slidenum">
              <a:rPr lang="it-IT" smtClean="0"/>
              <a:t>‹N›</a:t>
            </a:fld>
            <a:endParaRPr lang="it-IT"/>
          </a:p>
        </p:txBody>
      </p:sp>
    </p:spTree>
    <p:extLst>
      <p:ext uri="{BB962C8B-B14F-4D97-AF65-F5344CB8AC3E}">
        <p14:creationId xmlns:p14="http://schemas.microsoft.com/office/powerpoint/2010/main" val="14022488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9CB3950B-94B5-436E-B79F-8583ED1FF509}" type="datetimeFigureOut">
              <a:rPr lang="it-IT" smtClean="0"/>
              <a:t>28/02/2017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5D88CFF-51A2-468B-929D-C37112D61EA4}" type="slidenum">
              <a:rPr lang="it-IT" smtClean="0"/>
              <a:t>‹N›</a:t>
            </a:fld>
            <a:endParaRPr lang="it-IT"/>
          </a:p>
        </p:txBody>
      </p:sp>
    </p:spTree>
    <p:extLst>
      <p:ext uri="{BB962C8B-B14F-4D97-AF65-F5344CB8AC3E}">
        <p14:creationId xmlns:p14="http://schemas.microsoft.com/office/powerpoint/2010/main" val="3521770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9CB3950B-94B5-436E-B79F-8583ED1FF509}" type="datetimeFigureOut">
              <a:rPr lang="it-IT" smtClean="0"/>
              <a:t>28/02/2017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5D88CFF-51A2-468B-929D-C37112D61EA4}" type="slidenum">
              <a:rPr lang="it-IT" smtClean="0"/>
              <a:t>‹N›</a:t>
            </a:fld>
            <a:endParaRPr lang="it-IT"/>
          </a:p>
        </p:txBody>
      </p:sp>
    </p:spTree>
    <p:extLst>
      <p:ext uri="{BB962C8B-B14F-4D97-AF65-F5344CB8AC3E}">
        <p14:creationId xmlns:p14="http://schemas.microsoft.com/office/powerpoint/2010/main" val="2804766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9CB3950B-94B5-436E-B79F-8583ED1FF509}" type="datetimeFigureOut">
              <a:rPr lang="it-IT" smtClean="0"/>
              <a:t>28/02/2017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5D88CFF-51A2-468B-929D-C37112D61EA4}" type="slidenum">
              <a:rPr lang="it-IT" smtClean="0"/>
              <a:t>‹N›</a:t>
            </a:fld>
            <a:endParaRPr lang="it-IT"/>
          </a:p>
        </p:txBody>
      </p:sp>
    </p:spTree>
    <p:extLst>
      <p:ext uri="{BB962C8B-B14F-4D97-AF65-F5344CB8AC3E}">
        <p14:creationId xmlns:p14="http://schemas.microsoft.com/office/powerpoint/2010/main" val="2295690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9CB3950B-94B5-436E-B79F-8583ED1FF509}" type="datetimeFigureOut">
              <a:rPr lang="it-IT" smtClean="0"/>
              <a:t>28/02/2017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5D88CFF-51A2-468B-929D-C37112D61EA4}" type="slidenum">
              <a:rPr lang="it-IT" smtClean="0"/>
              <a:t>‹N›</a:t>
            </a:fld>
            <a:endParaRPr lang="it-IT"/>
          </a:p>
        </p:txBody>
      </p:sp>
    </p:spTree>
    <p:extLst>
      <p:ext uri="{BB962C8B-B14F-4D97-AF65-F5344CB8AC3E}">
        <p14:creationId xmlns:p14="http://schemas.microsoft.com/office/powerpoint/2010/main" val="2703740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9CB3950B-94B5-436E-B79F-8583ED1FF509}" type="datetimeFigureOut">
              <a:rPr lang="it-IT" smtClean="0"/>
              <a:t>28/02/2017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5D88CFF-51A2-468B-929D-C37112D61EA4}" type="slidenum">
              <a:rPr lang="it-IT" smtClean="0"/>
              <a:t>‹N›</a:t>
            </a:fld>
            <a:endParaRPr lang="it-IT"/>
          </a:p>
        </p:txBody>
      </p:sp>
    </p:spTree>
    <p:extLst>
      <p:ext uri="{BB962C8B-B14F-4D97-AF65-F5344CB8AC3E}">
        <p14:creationId xmlns:p14="http://schemas.microsoft.com/office/powerpoint/2010/main" val="1960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9CB3950B-94B5-436E-B79F-8583ED1FF509}" type="datetimeFigureOut">
              <a:rPr lang="it-IT" smtClean="0"/>
              <a:t>28/02/2017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5D88CFF-51A2-468B-929D-C37112D61EA4}" type="slidenum">
              <a:rPr lang="it-IT" smtClean="0"/>
              <a:t>‹N›</a:t>
            </a:fld>
            <a:endParaRPr lang="it-IT"/>
          </a:p>
        </p:txBody>
      </p:sp>
    </p:spTree>
    <p:extLst>
      <p:ext uri="{BB962C8B-B14F-4D97-AF65-F5344CB8AC3E}">
        <p14:creationId xmlns:p14="http://schemas.microsoft.com/office/powerpoint/2010/main" val="1978621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9CB3950B-94B5-436E-B79F-8583ED1FF509}" type="datetimeFigureOut">
              <a:rPr lang="it-IT" smtClean="0"/>
              <a:t>28/02/2017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D5D88CFF-51A2-468B-929D-C37112D61EA4}" type="slidenum">
              <a:rPr lang="it-IT" smtClean="0"/>
              <a:t>‹N›</a:t>
            </a:fld>
            <a:endParaRPr lang="it-IT"/>
          </a:p>
        </p:txBody>
      </p:sp>
    </p:spTree>
    <p:extLst>
      <p:ext uri="{BB962C8B-B14F-4D97-AF65-F5344CB8AC3E}">
        <p14:creationId xmlns:p14="http://schemas.microsoft.com/office/powerpoint/2010/main" val="1070703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9CB3950B-94B5-436E-B79F-8583ED1FF509}" type="datetimeFigureOut">
              <a:rPr lang="it-IT" smtClean="0"/>
              <a:t>28/02/2017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5D88CFF-51A2-468B-929D-C37112D61EA4}" type="slidenum">
              <a:rPr lang="it-IT" smtClean="0"/>
              <a:t>‹N›</a:t>
            </a:fld>
            <a:endParaRPr lang="it-IT"/>
          </a:p>
        </p:txBody>
      </p:sp>
    </p:spTree>
    <p:extLst>
      <p:ext uri="{BB962C8B-B14F-4D97-AF65-F5344CB8AC3E}">
        <p14:creationId xmlns:p14="http://schemas.microsoft.com/office/powerpoint/2010/main" val="645418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9CB3950B-94B5-436E-B79F-8583ED1FF509}" type="datetimeFigureOut">
              <a:rPr lang="it-IT" smtClean="0"/>
              <a:t>28/02/2017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D5D88CFF-51A2-468B-929D-C37112D61EA4}" type="slidenum">
              <a:rPr lang="it-IT" smtClean="0"/>
              <a:t>‹N›</a:t>
            </a:fld>
            <a:endParaRPr lang="it-IT"/>
          </a:p>
        </p:txBody>
      </p:sp>
    </p:spTree>
    <p:extLst>
      <p:ext uri="{BB962C8B-B14F-4D97-AF65-F5344CB8AC3E}">
        <p14:creationId xmlns:p14="http://schemas.microsoft.com/office/powerpoint/2010/main" val="3156144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9CB3950B-94B5-436E-B79F-8583ED1FF509}" type="datetimeFigureOut">
              <a:rPr lang="it-IT" smtClean="0"/>
              <a:t>28/02/2017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5D88CFF-51A2-468B-929D-C37112D61EA4}" type="slidenum">
              <a:rPr lang="it-IT" smtClean="0"/>
              <a:t>‹N›</a:t>
            </a:fld>
            <a:endParaRPr lang="it-IT"/>
          </a:p>
        </p:txBody>
      </p:sp>
    </p:spTree>
    <p:extLst>
      <p:ext uri="{BB962C8B-B14F-4D97-AF65-F5344CB8AC3E}">
        <p14:creationId xmlns:p14="http://schemas.microsoft.com/office/powerpoint/2010/main" val="3729086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9CB3950B-94B5-436E-B79F-8583ED1FF509}" type="datetimeFigureOut">
              <a:rPr lang="it-IT" smtClean="0"/>
              <a:t>28/02/2017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5D88CFF-51A2-468B-929D-C37112D61EA4}" type="slidenum">
              <a:rPr lang="it-IT" smtClean="0"/>
              <a:t>‹N›</a:t>
            </a:fld>
            <a:endParaRPr lang="it-IT"/>
          </a:p>
        </p:txBody>
      </p:sp>
    </p:spTree>
    <p:extLst>
      <p:ext uri="{BB962C8B-B14F-4D97-AF65-F5344CB8AC3E}">
        <p14:creationId xmlns:p14="http://schemas.microsoft.com/office/powerpoint/2010/main" val="1602201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B3950B-94B5-436E-B79F-8583ED1FF509}" type="datetimeFigureOut">
              <a:rPr lang="it-IT" smtClean="0"/>
              <a:t>28/02/2017</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D88CFF-51A2-468B-929D-C37112D61EA4}" type="slidenum">
              <a:rPr lang="it-IT" smtClean="0"/>
              <a:t>‹N›</a:t>
            </a:fld>
            <a:endParaRPr lang="it-IT"/>
          </a:p>
        </p:txBody>
      </p:sp>
    </p:spTree>
    <p:extLst>
      <p:ext uri="{BB962C8B-B14F-4D97-AF65-F5344CB8AC3E}">
        <p14:creationId xmlns:p14="http://schemas.microsoft.com/office/powerpoint/2010/main" val="3248872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err="1" smtClean="0"/>
              <a:t>Bloque</a:t>
            </a:r>
            <a:r>
              <a:rPr lang="it-IT" dirty="0" smtClean="0"/>
              <a:t> 1.</a:t>
            </a:r>
            <a:br>
              <a:rPr lang="it-IT" dirty="0" smtClean="0"/>
            </a:br>
            <a:r>
              <a:rPr lang="it-IT" dirty="0" smtClean="0"/>
              <a:t>Los </a:t>
            </a:r>
            <a:r>
              <a:rPr lang="it-IT" dirty="0" err="1" smtClean="0"/>
              <a:t>errores</a:t>
            </a:r>
            <a:r>
              <a:rPr lang="it-IT" dirty="0"/>
              <a:t>.</a:t>
            </a:r>
            <a:r>
              <a:rPr lang="it-IT" dirty="0" smtClean="0"/>
              <a:t> </a:t>
            </a:r>
            <a:r>
              <a:rPr lang="it-IT" dirty="0" err="1" smtClean="0"/>
              <a:t>El</a:t>
            </a:r>
            <a:r>
              <a:rPr lang="it-IT" dirty="0" smtClean="0"/>
              <a:t> </a:t>
            </a:r>
            <a:r>
              <a:rPr lang="it-IT" dirty="0" err="1" smtClean="0"/>
              <a:t>arquetipo</a:t>
            </a:r>
            <a:r>
              <a:rPr lang="it-IT" dirty="0"/>
              <a:t>.</a:t>
            </a:r>
          </a:p>
        </p:txBody>
      </p:sp>
      <p:sp>
        <p:nvSpPr>
          <p:cNvPr id="3" name="Sottotitolo 2"/>
          <p:cNvSpPr>
            <a:spLocks noGrp="1"/>
          </p:cNvSpPr>
          <p:nvPr>
            <p:ph type="subTitle" idx="1"/>
          </p:nvPr>
        </p:nvSpPr>
        <p:spPr/>
        <p:txBody>
          <a:bodyPr/>
          <a:lstStyle/>
          <a:p>
            <a:endParaRPr lang="it-IT" dirty="0"/>
          </a:p>
        </p:txBody>
      </p:sp>
    </p:spTree>
    <p:extLst>
      <p:ext uri="{BB962C8B-B14F-4D97-AF65-F5344CB8AC3E}">
        <p14:creationId xmlns:p14="http://schemas.microsoft.com/office/powerpoint/2010/main" val="1435444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olo 1"/>
          <p:cNvSpPr>
            <a:spLocks noGrp="1"/>
          </p:cNvSpPr>
          <p:nvPr>
            <p:ph type="title"/>
          </p:nvPr>
        </p:nvSpPr>
        <p:spPr/>
        <p:txBody>
          <a:bodyPr>
            <a:normAutofit fontScale="90000"/>
          </a:bodyPr>
          <a:lstStyle/>
          <a:p>
            <a:r>
              <a:rPr lang="es-ES" b="1" dirty="0">
                <a:solidFill>
                  <a:srgbClr val="FF0000"/>
                </a:solidFill>
              </a:rPr>
              <a:t>Familia </a:t>
            </a:r>
            <a:r>
              <a:rPr lang="es-ES" b="1" i="1" dirty="0">
                <a:solidFill>
                  <a:srgbClr val="FF0000"/>
                </a:solidFill>
              </a:rPr>
              <a:t>y: </a:t>
            </a:r>
            <a:r>
              <a:rPr lang="es-ES" b="1" dirty="0">
                <a:solidFill>
                  <a:srgbClr val="FF0000"/>
                </a:solidFill>
              </a:rPr>
              <a:t>T4 </a:t>
            </a:r>
            <a:r>
              <a:rPr lang="es-ES" b="1" dirty="0" smtClean="0">
                <a:solidFill>
                  <a:srgbClr val="FF0000"/>
                </a:solidFill>
              </a:rPr>
              <a:t>(D) </a:t>
            </a:r>
            <a:r>
              <a:rPr lang="es-ES" b="1" dirty="0">
                <a:solidFill>
                  <a:srgbClr val="FF0000"/>
                </a:solidFill>
              </a:rPr>
              <a:t>N1 R2 N4 G2 </a:t>
            </a:r>
            <a:r>
              <a:rPr lang="es-ES" b="1" dirty="0" smtClean="0">
                <a:solidFill>
                  <a:srgbClr val="FF0000"/>
                </a:solidFill>
              </a:rPr>
              <a:t>(L2) + U</a:t>
            </a:r>
            <a:endParaRPr lang="it-IT" altLang="it-IT" dirty="0" smtClean="0">
              <a:solidFill>
                <a:srgbClr val="FF0000"/>
              </a:solidFill>
            </a:endParaRPr>
          </a:p>
        </p:txBody>
      </p:sp>
      <p:sp>
        <p:nvSpPr>
          <p:cNvPr id="3" name="Segnaposto contenuto 2"/>
          <p:cNvSpPr>
            <a:spLocks noGrp="1"/>
          </p:cNvSpPr>
          <p:nvPr>
            <p:ph idx="1"/>
          </p:nvPr>
        </p:nvSpPr>
        <p:spPr/>
        <p:txBody>
          <a:bodyPr rtlCol="0">
            <a:normAutofit fontScale="85000" lnSpcReduction="10000"/>
          </a:bodyPr>
          <a:lstStyle/>
          <a:p>
            <a:pPr marL="0" indent="0">
              <a:buNone/>
            </a:pPr>
            <a:r>
              <a:rPr lang="es-ES_tradnl" dirty="0"/>
              <a:t>3.33 ...porque ya habemos dicho que la contemplación es recibir, y no es posible que esta altísima sabiduría y </a:t>
            </a:r>
            <a:r>
              <a:rPr lang="es-ES_tradnl" b="1" dirty="0"/>
              <a:t>lenguaje/linaje</a:t>
            </a:r>
            <a:r>
              <a:rPr lang="es-ES_tradnl" dirty="0"/>
              <a:t> de contemplación se pueda recibir sino en espíritu callado y desarrimado de jugos y noticias, porque así lo dice Isaías, diciendo: «¿A quién enseñará la ciencia y a quién hará oír lo oído? A los destetados de la leche»,</a:t>
            </a:r>
            <a:r>
              <a:rPr lang="es-ES_tradnl" i="1" dirty="0"/>
              <a:t> </a:t>
            </a:r>
            <a:r>
              <a:rPr lang="es-ES_tradnl" dirty="0"/>
              <a:t>esto es, de los jugos y gustos, y «a los desarraigados de los pechos»</a:t>
            </a:r>
            <a:r>
              <a:rPr lang="es-ES" dirty="0"/>
              <a:t>,</a:t>
            </a:r>
            <a:r>
              <a:rPr lang="es-ES" i="1" dirty="0"/>
              <a:t> </a:t>
            </a:r>
            <a:r>
              <a:rPr lang="es-ES_tradnl" dirty="0"/>
              <a:t>esto es, de los arrimos de noticias y actos particulares.</a:t>
            </a:r>
            <a:endParaRPr lang="it-IT" dirty="0"/>
          </a:p>
          <a:p>
            <a:pPr marL="0" indent="0">
              <a:buNone/>
            </a:pPr>
            <a:r>
              <a:rPr lang="es-ES_tradnl" b="1" dirty="0"/>
              <a:t> </a:t>
            </a:r>
            <a:endParaRPr lang="it-IT" dirty="0"/>
          </a:p>
          <a:p>
            <a:pPr marL="0" indent="0">
              <a:buNone/>
            </a:pPr>
            <a:r>
              <a:rPr lang="es-ES_tradnl" b="1" dirty="0"/>
              <a:t>lenguaje EIG ]  linaje T4 U G2 N1 N4 R2  (</a:t>
            </a:r>
            <a:r>
              <a:rPr lang="es-ES_tradnl" b="1" i="1" dirty="0"/>
              <a:t>om. </a:t>
            </a:r>
            <a:r>
              <a:rPr lang="es-ES" b="1" dirty="0"/>
              <a:t>L2 D)</a:t>
            </a:r>
            <a:endParaRPr lang="it-IT" dirty="0" smtClean="0"/>
          </a:p>
        </p:txBody>
      </p:sp>
    </p:spTree>
    <p:extLst>
      <p:ext uri="{BB962C8B-B14F-4D97-AF65-F5344CB8AC3E}">
        <p14:creationId xmlns:p14="http://schemas.microsoft.com/office/powerpoint/2010/main" val="14775305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olo 1"/>
          <p:cNvSpPr>
            <a:spLocks noGrp="1"/>
          </p:cNvSpPr>
          <p:nvPr>
            <p:ph type="title"/>
          </p:nvPr>
        </p:nvSpPr>
        <p:spPr/>
        <p:txBody>
          <a:bodyPr/>
          <a:lstStyle/>
          <a:p>
            <a:r>
              <a:rPr lang="es-ES" b="1" dirty="0">
                <a:solidFill>
                  <a:srgbClr val="FF0000"/>
                </a:solidFill>
              </a:rPr>
              <a:t>Familia </a:t>
            </a:r>
            <a:r>
              <a:rPr lang="es-ES" b="1" i="1" dirty="0">
                <a:solidFill>
                  <a:srgbClr val="FF0000"/>
                </a:solidFill>
              </a:rPr>
              <a:t>y: </a:t>
            </a:r>
            <a:r>
              <a:rPr lang="es-ES" b="1" dirty="0">
                <a:solidFill>
                  <a:srgbClr val="FF0000"/>
                </a:solidFill>
              </a:rPr>
              <a:t>T4 D N1 R2 N4 G2 L2 (U)</a:t>
            </a:r>
            <a:endParaRPr lang="it-IT" altLang="it-IT" dirty="0" smtClean="0">
              <a:solidFill>
                <a:srgbClr val="FF0000"/>
              </a:solidFill>
            </a:endParaRPr>
          </a:p>
        </p:txBody>
      </p:sp>
      <p:sp>
        <p:nvSpPr>
          <p:cNvPr id="3" name="Segnaposto contenuto 2"/>
          <p:cNvSpPr>
            <a:spLocks noGrp="1"/>
          </p:cNvSpPr>
          <p:nvPr>
            <p:ph idx="1"/>
          </p:nvPr>
        </p:nvSpPr>
        <p:spPr/>
        <p:txBody>
          <a:bodyPr rtlCol="0">
            <a:normAutofit fontScale="92500" lnSpcReduction="10000"/>
          </a:bodyPr>
          <a:lstStyle/>
          <a:p>
            <a:pPr marL="0" indent="0">
              <a:buNone/>
            </a:pPr>
            <a:r>
              <a:rPr lang="es-ES" b="1" dirty="0"/>
              <a:t>4.10 </a:t>
            </a:r>
            <a:r>
              <a:rPr lang="es-ES" dirty="0"/>
              <a:t>Totalmente es </a:t>
            </a:r>
            <a:r>
              <a:rPr lang="es-ES" b="1" dirty="0"/>
              <a:t>indecible</a:t>
            </a:r>
            <a:r>
              <a:rPr lang="es-ES" dirty="0"/>
              <a:t> lo que el alma conoce y siente en este </a:t>
            </a:r>
            <a:r>
              <a:rPr lang="es-ES" i="1" dirty="0"/>
              <a:t>recuerdo</a:t>
            </a:r>
            <a:r>
              <a:rPr lang="es-ES" dirty="0"/>
              <a:t> de la excelencia de Dios, porque, siendo comunicación de la excelencia de Dios en la sustancia del alma, que es el seno suyo que aquí dice, suena en el alma una potencia inmensa en voz de multitud de excelencias de millares de millares de virtudes.</a:t>
            </a:r>
            <a:endParaRPr lang="it-IT" dirty="0"/>
          </a:p>
          <a:p>
            <a:pPr marL="0" indent="0">
              <a:buNone/>
            </a:pPr>
            <a:r>
              <a:rPr lang="es-ES" b="1" dirty="0"/>
              <a:t> </a:t>
            </a:r>
            <a:endParaRPr lang="it-IT" dirty="0"/>
          </a:p>
          <a:p>
            <a:pPr marL="0" indent="0">
              <a:buNone/>
            </a:pPr>
            <a:r>
              <a:rPr lang="es-ES" b="1" dirty="0"/>
              <a:t>indecible EIG  (N4 Q) ]  inuisible T4 D N1 R2 G2  inbisible (</a:t>
            </a:r>
            <a:r>
              <a:rPr lang="es-ES" b="1" i="1" dirty="0"/>
              <a:t>corr. s.m. </a:t>
            </a:r>
            <a:r>
              <a:rPr lang="es-ES" b="1" dirty="0"/>
              <a:t>indeçible) U  (</a:t>
            </a:r>
            <a:r>
              <a:rPr lang="es-ES" b="1" i="1" dirty="0"/>
              <a:t>om. </a:t>
            </a:r>
            <a:r>
              <a:rPr lang="es-ES" b="1" dirty="0"/>
              <a:t>L2)</a:t>
            </a:r>
            <a:endParaRPr lang="it-IT" dirty="0"/>
          </a:p>
          <a:p>
            <a:pPr marL="0" indent="0" fontAlgn="auto">
              <a:spcAft>
                <a:spcPts val="0"/>
              </a:spcAft>
              <a:buFont typeface="Arial" pitchFamily="34" charset="0"/>
              <a:buNone/>
              <a:defRPr/>
            </a:pPr>
            <a:endParaRPr lang="it-IT" dirty="0" smtClean="0"/>
          </a:p>
        </p:txBody>
      </p:sp>
    </p:spTree>
    <p:extLst>
      <p:ext uri="{BB962C8B-B14F-4D97-AF65-F5344CB8AC3E}">
        <p14:creationId xmlns:p14="http://schemas.microsoft.com/office/powerpoint/2010/main" val="17932310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07504" y="476672"/>
            <a:ext cx="9036496" cy="2308324"/>
          </a:xfrm>
          <a:prstGeom prst="rect">
            <a:avLst/>
          </a:prstGeom>
          <a:noFill/>
        </p:spPr>
        <p:txBody>
          <a:bodyPr wrap="square" rtlCol="0">
            <a:spAutoFit/>
          </a:bodyPr>
          <a:lstStyle/>
          <a:p>
            <a:pPr algn="ctr"/>
            <a:r>
              <a:rPr lang="es-ES" b="1" dirty="0"/>
              <a:t>Ejemplo: Ficha para la </a:t>
            </a:r>
            <a:r>
              <a:rPr lang="es-ES" b="1" i="1" dirty="0"/>
              <a:t>collatio </a:t>
            </a:r>
            <a:r>
              <a:rPr lang="es-ES" b="1" i="1" dirty="0" smtClean="0"/>
              <a:t>codicum</a:t>
            </a:r>
            <a:r>
              <a:rPr lang="es-ES" b="1" dirty="0"/>
              <a:t> </a:t>
            </a:r>
            <a:endParaRPr lang="it-IT" dirty="0"/>
          </a:p>
          <a:p>
            <a:r>
              <a:rPr lang="es-ES" dirty="0"/>
              <a:t>2.25</a:t>
            </a:r>
            <a:r>
              <a:rPr lang="es-ES" b="1" dirty="0"/>
              <a:t> </a:t>
            </a:r>
            <a:r>
              <a:rPr lang="es-ES" dirty="0"/>
              <a:t>Así hace Dios a los que quiere aventajar según la ventaja más principal, que los hace tentar hasta donde se puede llegar, para endiosarlos todo lo que se puede endiosar, dándoles la unión en su sabiduría, que es el más alto estado, y purgándolos primero en esta sabiduría todo lo que se puede purgar, según lo nota David, diciendo que «la sabiduría del Señor es plata examinada con fuego, probada en la tierra de nuestra carne, y purgada siete veces», que es lo más que puede ser. Y no hay aquí para qué detenernos más diciendo cómo es cada purgación de estas siete para venir a este eloquio de Dios, que todavía </a:t>
            </a:r>
            <a:endParaRPr lang="it-IT" dirty="0"/>
          </a:p>
        </p:txBody>
      </p:sp>
      <p:graphicFrame>
        <p:nvGraphicFramePr>
          <p:cNvPr id="6" name="Tabella 5"/>
          <p:cNvGraphicFramePr>
            <a:graphicFrameLocks noGrp="1"/>
          </p:cNvGraphicFramePr>
          <p:nvPr>
            <p:extLst>
              <p:ext uri="{D42A27DB-BD31-4B8C-83A1-F6EECF244321}">
                <p14:modId xmlns:p14="http://schemas.microsoft.com/office/powerpoint/2010/main" val="473582815"/>
              </p:ext>
            </p:extLst>
          </p:nvPr>
        </p:nvGraphicFramePr>
        <p:xfrm>
          <a:off x="1043608" y="2970213"/>
          <a:ext cx="7272808" cy="2944368"/>
        </p:xfrm>
        <a:graphic>
          <a:graphicData uri="http://schemas.openxmlformats.org/drawingml/2006/table">
            <a:tbl>
              <a:tblPr firstRow="1" firstCol="1" lastRow="1" lastCol="1" bandRow="1" bandCol="1">
                <a:tableStyleId>{5C22544A-7EE6-4342-B048-85BDC9FD1C3A}</a:tableStyleId>
              </a:tblPr>
              <a:tblGrid>
                <a:gridCol w="1057905"/>
                <a:gridCol w="886311"/>
                <a:gridCol w="1080120"/>
                <a:gridCol w="720080"/>
                <a:gridCol w="1944216"/>
                <a:gridCol w="1584176"/>
              </a:tblGrid>
              <a:tr h="0">
                <a:tc>
                  <a:txBody>
                    <a:bodyPr/>
                    <a:lstStyle/>
                    <a:p>
                      <a:pPr>
                        <a:lnSpc>
                          <a:spcPct val="115000"/>
                        </a:lnSpc>
                        <a:spcAft>
                          <a:spcPts val="0"/>
                        </a:spcAft>
                      </a:pPr>
                      <a:r>
                        <a:rPr lang="es-ES" sz="1200" dirty="0">
                          <a:effectLst/>
                          <a:latin typeface="Georgia" panose="02040502050405020303" pitchFamily="18" charset="0"/>
                        </a:rPr>
                        <a:t>Lección </a:t>
                      </a:r>
                      <a:endParaRPr lang="it-IT" sz="1200" dirty="0">
                        <a:effectLst/>
                        <a:latin typeface="Georgia" panose="02040502050405020303" pitchFamily="18" charset="0"/>
                      </a:endParaRPr>
                    </a:p>
                    <a:p>
                      <a:pPr>
                        <a:lnSpc>
                          <a:spcPct val="115000"/>
                        </a:lnSpc>
                        <a:spcAft>
                          <a:spcPts val="0"/>
                        </a:spcAft>
                      </a:pPr>
                      <a:r>
                        <a:rPr lang="es-ES" sz="1200" dirty="0">
                          <a:effectLst/>
                          <a:latin typeface="Georgia" panose="02040502050405020303" pitchFamily="18" charset="0"/>
                        </a:rPr>
                        <a:t>crítica</a:t>
                      </a:r>
                      <a:endParaRPr lang="it-IT" sz="1200" dirty="0">
                        <a:effectLst/>
                        <a:latin typeface="Georgia" panose="02040502050405020303" pitchFamily="18" charset="0"/>
                        <a:ea typeface="Times New Roman"/>
                      </a:endParaRPr>
                    </a:p>
                  </a:txBody>
                  <a:tcPr marL="68580" marR="68580" marT="0" marB="0"/>
                </a:tc>
                <a:tc>
                  <a:txBody>
                    <a:bodyPr/>
                    <a:lstStyle/>
                    <a:p>
                      <a:pPr>
                        <a:lnSpc>
                          <a:spcPct val="115000"/>
                        </a:lnSpc>
                        <a:spcAft>
                          <a:spcPts val="0"/>
                        </a:spcAft>
                      </a:pPr>
                      <a:r>
                        <a:rPr lang="es-ES" sz="1200" dirty="0">
                          <a:solidFill>
                            <a:srgbClr val="FF0000"/>
                          </a:solidFill>
                          <a:effectLst/>
                          <a:latin typeface="Georgia" panose="02040502050405020303" pitchFamily="18" charset="0"/>
                        </a:rPr>
                        <a:t> </a:t>
                      </a:r>
                      <a:endParaRPr lang="it-IT" sz="1200" dirty="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a:solidFill>
                            <a:srgbClr val="FF0000"/>
                          </a:solidFill>
                          <a:effectLst/>
                          <a:latin typeface="Georgia" panose="02040502050405020303" pitchFamily="18" charset="0"/>
                        </a:rPr>
                        <a:t> </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a:solidFill>
                            <a:srgbClr val="FF0000"/>
                          </a:solidFill>
                          <a:effectLst/>
                          <a:latin typeface="Georgia" panose="02040502050405020303" pitchFamily="18" charset="0"/>
                        </a:rPr>
                        <a:t> </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a:solidFill>
                            <a:srgbClr val="FF0000"/>
                          </a:solidFill>
                          <a:effectLst/>
                          <a:latin typeface="Georgia" panose="02040502050405020303" pitchFamily="18" charset="0"/>
                        </a:rPr>
                        <a:t> </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dirty="0">
                          <a:solidFill>
                            <a:srgbClr val="FF0000"/>
                          </a:solidFill>
                          <a:effectLst/>
                          <a:latin typeface="Georgia" panose="02040502050405020303" pitchFamily="18" charset="0"/>
                        </a:rPr>
                        <a:t> </a:t>
                      </a:r>
                      <a:endParaRPr lang="it-IT" sz="1200" dirty="0">
                        <a:solidFill>
                          <a:srgbClr val="FF0000"/>
                        </a:solidFill>
                        <a:effectLst/>
                        <a:latin typeface="Georgia" panose="02040502050405020303" pitchFamily="18" charset="0"/>
                        <a:ea typeface="Times New Roman"/>
                      </a:endParaRPr>
                    </a:p>
                  </a:txBody>
                  <a:tcPr marL="68580" marR="68580" marT="0" marB="0">
                    <a:solidFill>
                      <a:schemeClr val="accent3"/>
                    </a:solidFill>
                  </a:tcPr>
                </a:tc>
              </a:tr>
              <a:tr h="0">
                <a:tc>
                  <a:txBody>
                    <a:bodyPr/>
                    <a:lstStyle/>
                    <a:p>
                      <a:pPr>
                        <a:lnSpc>
                          <a:spcPct val="115000"/>
                        </a:lnSpc>
                        <a:spcAft>
                          <a:spcPts val="0"/>
                        </a:spcAft>
                      </a:pPr>
                      <a:r>
                        <a:rPr lang="es-ES" sz="1200" dirty="0">
                          <a:effectLst/>
                          <a:latin typeface="Georgia" panose="02040502050405020303" pitchFamily="18" charset="0"/>
                        </a:rPr>
                        <a:t>G</a:t>
                      </a:r>
                      <a:endParaRPr lang="it-IT" sz="1200" dirty="0">
                        <a:effectLst/>
                        <a:latin typeface="Georgia" panose="02040502050405020303" pitchFamily="18" charset="0"/>
                        <a:ea typeface="Times New Roman"/>
                      </a:endParaRPr>
                    </a:p>
                  </a:txBody>
                  <a:tcPr marL="68580" marR="68580" marT="0" marB="0"/>
                </a:tc>
                <a:tc>
                  <a:txBody>
                    <a:bodyPr/>
                    <a:lstStyle/>
                    <a:p>
                      <a:pPr>
                        <a:lnSpc>
                          <a:spcPct val="115000"/>
                        </a:lnSpc>
                        <a:spcAft>
                          <a:spcPts val="0"/>
                        </a:spcAft>
                      </a:pPr>
                      <a:r>
                        <a:rPr lang="es-ES_tradnl" sz="1200" dirty="0">
                          <a:solidFill>
                            <a:srgbClr val="FF0000"/>
                          </a:solidFill>
                          <a:effectLst/>
                          <a:latin typeface="Georgia" panose="02040502050405020303" pitchFamily="18" charset="0"/>
                        </a:rPr>
                        <a:t>aca nos es </a:t>
                      </a:r>
                      <a:endParaRPr lang="it-IT" sz="1200" dirty="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_tradnl" sz="1200">
                          <a:solidFill>
                            <a:srgbClr val="FF0000"/>
                          </a:solidFill>
                          <a:effectLst/>
                          <a:latin typeface="Georgia" panose="02040502050405020303" pitchFamily="18" charset="0"/>
                        </a:rPr>
                        <a:t>como plata</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a:solidFill>
                            <a:srgbClr val="FF0000"/>
                          </a:solidFill>
                          <a:effectLst/>
                          <a:latin typeface="Georgia" panose="02040502050405020303" pitchFamily="18" charset="0"/>
                        </a:rPr>
                        <a:t>aunque </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_tradnl" sz="1200">
                          <a:solidFill>
                            <a:srgbClr val="FF0000"/>
                          </a:solidFill>
                          <a:effectLst/>
                          <a:latin typeface="Georgia" panose="02040502050405020303" pitchFamily="18" charset="0"/>
                        </a:rPr>
                        <a:t>mas sea, mas alla nos</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dirty="0">
                          <a:solidFill>
                            <a:srgbClr val="FF0000"/>
                          </a:solidFill>
                          <a:effectLst/>
                          <a:latin typeface="Georgia" panose="02040502050405020303" pitchFamily="18" charset="0"/>
                        </a:rPr>
                        <a:t>sera como oro</a:t>
                      </a:r>
                      <a:endParaRPr lang="it-IT" sz="1200" dirty="0">
                        <a:solidFill>
                          <a:srgbClr val="FF0000"/>
                        </a:solidFill>
                        <a:effectLst/>
                        <a:latin typeface="Georgia" panose="02040502050405020303" pitchFamily="18" charset="0"/>
                        <a:ea typeface="Times New Roman"/>
                      </a:endParaRPr>
                    </a:p>
                  </a:txBody>
                  <a:tcPr marL="68580" marR="68580" marT="0" marB="0">
                    <a:solidFill>
                      <a:schemeClr val="accent3"/>
                    </a:solidFill>
                  </a:tcPr>
                </a:tc>
              </a:tr>
              <a:tr h="0">
                <a:tc>
                  <a:txBody>
                    <a:bodyPr/>
                    <a:lstStyle/>
                    <a:p>
                      <a:pPr>
                        <a:lnSpc>
                          <a:spcPct val="115000"/>
                        </a:lnSpc>
                        <a:spcAft>
                          <a:spcPts val="0"/>
                        </a:spcAft>
                      </a:pPr>
                      <a:r>
                        <a:rPr lang="es-ES" sz="1200" dirty="0">
                          <a:effectLst/>
                          <a:latin typeface="Georgia" panose="02040502050405020303" pitchFamily="18" charset="0"/>
                        </a:rPr>
                        <a:t>E</a:t>
                      </a:r>
                      <a:endParaRPr lang="it-IT" sz="1200" dirty="0">
                        <a:effectLst/>
                        <a:latin typeface="Georgia" panose="02040502050405020303" pitchFamily="18" charset="0"/>
                        <a:ea typeface="Times New Roman"/>
                      </a:endParaRPr>
                    </a:p>
                  </a:txBody>
                  <a:tcPr marL="68580" marR="68580" marT="0" marB="0"/>
                </a:tc>
                <a:tc>
                  <a:txBody>
                    <a:bodyPr/>
                    <a:lstStyle/>
                    <a:p>
                      <a:pPr>
                        <a:lnSpc>
                          <a:spcPct val="115000"/>
                        </a:lnSpc>
                        <a:spcAft>
                          <a:spcPts val="0"/>
                        </a:spcAft>
                      </a:pPr>
                      <a:r>
                        <a:rPr lang="es-ES" sz="1200" dirty="0">
                          <a:solidFill>
                            <a:srgbClr val="FF0000"/>
                          </a:solidFill>
                          <a:effectLst/>
                          <a:latin typeface="Georgia" panose="02040502050405020303" pitchFamily="18" charset="0"/>
                        </a:rPr>
                        <a:t>=</a:t>
                      </a:r>
                      <a:endParaRPr lang="it-IT" sz="1200" dirty="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a:solidFill>
                            <a:srgbClr val="FF0000"/>
                          </a:solidFill>
                          <a:effectLst/>
                          <a:latin typeface="Georgia" panose="02040502050405020303" pitchFamily="18" charset="0"/>
                        </a:rPr>
                        <a:t>=</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a:solidFill>
                            <a:srgbClr val="FF0000"/>
                          </a:solidFill>
                          <a:effectLst/>
                          <a:latin typeface="Georgia" panose="02040502050405020303" pitchFamily="18" charset="0"/>
                        </a:rPr>
                        <a:t>=</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a:solidFill>
                            <a:srgbClr val="FF0000"/>
                          </a:solidFill>
                          <a:effectLst/>
                          <a:latin typeface="Georgia" panose="02040502050405020303" pitchFamily="18" charset="0"/>
                        </a:rPr>
                        <a:t>=</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dirty="0">
                          <a:solidFill>
                            <a:srgbClr val="FF0000"/>
                          </a:solidFill>
                          <a:effectLst/>
                          <a:latin typeface="Georgia" panose="02040502050405020303" pitchFamily="18" charset="0"/>
                        </a:rPr>
                        <a:t>=</a:t>
                      </a:r>
                      <a:endParaRPr lang="it-IT" sz="1200" dirty="0">
                        <a:solidFill>
                          <a:srgbClr val="FF0000"/>
                        </a:solidFill>
                        <a:effectLst/>
                        <a:latin typeface="Georgia" panose="02040502050405020303" pitchFamily="18" charset="0"/>
                        <a:ea typeface="Times New Roman"/>
                      </a:endParaRPr>
                    </a:p>
                  </a:txBody>
                  <a:tcPr marL="68580" marR="68580" marT="0" marB="0">
                    <a:solidFill>
                      <a:schemeClr val="accent3"/>
                    </a:solidFill>
                  </a:tcPr>
                </a:tc>
              </a:tr>
              <a:tr h="0">
                <a:tc>
                  <a:txBody>
                    <a:bodyPr/>
                    <a:lstStyle/>
                    <a:p>
                      <a:pPr>
                        <a:lnSpc>
                          <a:spcPct val="115000"/>
                        </a:lnSpc>
                        <a:spcAft>
                          <a:spcPts val="0"/>
                        </a:spcAft>
                      </a:pPr>
                      <a:r>
                        <a:rPr lang="es-ES" sz="1200" dirty="0">
                          <a:effectLst/>
                          <a:latin typeface="Georgia" panose="02040502050405020303" pitchFamily="18" charset="0"/>
                        </a:rPr>
                        <a:t>I</a:t>
                      </a:r>
                      <a:endParaRPr lang="it-IT" sz="1200" dirty="0">
                        <a:effectLst/>
                        <a:latin typeface="Georgia" panose="02040502050405020303" pitchFamily="18" charset="0"/>
                        <a:ea typeface="Times New Roman"/>
                      </a:endParaRPr>
                    </a:p>
                  </a:txBody>
                  <a:tcPr marL="68580" marR="68580" marT="0" marB="0"/>
                </a:tc>
                <a:tc>
                  <a:txBody>
                    <a:bodyPr/>
                    <a:lstStyle/>
                    <a:p>
                      <a:pPr>
                        <a:lnSpc>
                          <a:spcPct val="115000"/>
                        </a:lnSpc>
                        <a:spcAft>
                          <a:spcPts val="0"/>
                        </a:spcAft>
                      </a:pPr>
                      <a:r>
                        <a:rPr lang="es-ES" sz="1200" dirty="0">
                          <a:solidFill>
                            <a:srgbClr val="FF0000"/>
                          </a:solidFill>
                          <a:effectLst/>
                          <a:latin typeface="Georgia" panose="02040502050405020303" pitchFamily="18" charset="0"/>
                        </a:rPr>
                        <a:t>=</a:t>
                      </a:r>
                      <a:endParaRPr lang="it-IT" sz="1200" dirty="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a:solidFill>
                            <a:srgbClr val="FF0000"/>
                          </a:solidFill>
                          <a:effectLst/>
                          <a:latin typeface="Georgia" panose="02040502050405020303" pitchFamily="18" charset="0"/>
                        </a:rPr>
                        <a:t>=</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a:solidFill>
                            <a:srgbClr val="FF0000"/>
                          </a:solidFill>
                          <a:effectLst/>
                          <a:latin typeface="Georgia" panose="02040502050405020303" pitchFamily="18" charset="0"/>
                        </a:rPr>
                        <a:t>=</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a:solidFill>
                            <a:srgbClr val="FF0000"/>
                          </a:solidFill>
                          <a:effectLst/>
                          <a:latin typeface="Georgia" panose="02040502050405020303" pitchFamily="18" charset="0"/>
                        </a:rPr>
                        <a:t>=</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dirty="0">
                          <a:solidFill>
                            <a:srgbClr val="FF0000"/>
                          </a:solidFill>
                          <a:effectLst/>
                          <a:latin typeface="Georgia" panose="02040502050405020303" pitchFamily="18" charset="0"/>
                        </a:rPr>
                        <a:t>=</a:t>
                      </a:r>
                      <a:endParaRPr lang="it-IT" sz="1200" dirty="0">
                        <a:solidFill>
                          <a:srgbClr val="FF0000"/>
                        </a:solidFill>
                        <a:effectLst/>
                        <a:latin typeface="Georgia" panose="02040502050405020303" pitchFamily="18" charset="0"/>
                        <a:ea typeface="Times New Roman"/>
                      </a:endParaRPr>
                    </a:p>
                  </a:txBody>
                  <a:tcPr marL="68580" marR="68580" marT="0" marB="0">
                    <a:solidFill>
                      <a:schemeClr val="accent3"/>
                    </a:solidFill>
                  </a:tcPr>
                </a:tc>
              </a:tr>
              <a:tr h="0">
                <a:tc>
                  <a:txBody>
                    <a:bodyPr/>
                    <a:lstStyle/>
                    <a:p>
                      <a:pPr>
                        <a:lnSpc>
                          <a:spcPct val="115000"/>
                        </a:lnSpc>
                        <a:spcAft>
                          <a:spcPts val="0"/>
                        </a:spcAft>
                      </a:pPr>
                      <a:r>
                        <a:rPr lang="es-ES" sz="1200" dirty="0">
                          <a:effectLst/>
                          <a:latin typeface="Georgia" panose="02040502050405020303" pitchFamily="18" charset="0"/>
                        </a:rPr>
                        <a:t>T4</a:t>
                      </a:r>
                      <a:endParaRPr lang="it-IT" sz="1200" dirty="0">
                        <a:effectLst/>
                        <a:latin typeface="Georgia" panose="02040502050405020303" pitchFamily="18" charset="0"/>
                        <a:ea typeface="Times New Roman"/>
                      </a:endParaRPr>
                    </a:p>
                  </a:txBody>
                  <a:tcPr marL="68580" marR="68580" marT="0" marB="0"/>
                </a:tc>
                <a:tc>
                  <a:txBody>
                    <a:bodyPr/>
                    <a:lstStyle/>
                    <a:p>
                      <a:pPr>
                        <a:lnSpc>
                          <a:spcPct val="115000"/>
                        </a:lnSpc>
                        <a:spcAft>
                          <a:spcPts val="0"/>
                        </a:spcAft>
                      </a:pPr>
                      <a:r>
                        <a:rPr lang="es-ES" sz="1200" dirty="0">
                          <a:solidFill>
                            <a:srgbClr val="FF0000"/>
                          </a:solidFill>
                          <a:effectLst/>
                          <a:latin typeface="Georgia" panose="02040502050405020303" pitchFamily="18" charset="0"/>
                        </a:rPr>
                        <a:t>aca no es </a:t>
                      </a:r>
                      <a:endParaRPr lang="it-IT" sz="1200" dirty="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a:solidFill>
                            <a:srgbClr val="FF0000"/>
                          </a:solidFill>
                          <a:effectLst/>
                          <a:latin typeface="Georgia" panose="02040502050405020303" pitchFamily="18" charset="0"/>
                        </a:rPr>
                        <a:t>=</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a:solidFill>
                            <a:srgbClr val="FF0000"/>
                          </a:solidFill>
                          <a:effectLst/>
                          <a:latin typeface="Georgia" panose="02040502050405020303" pitchFamily="18" charset="0"/>
                        </a:rPr>
                        <a:t>=</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_tradnl" sz="1200">
                          <a:solidFill>
                            <a:srgbClr val="FF0000"/>
                          </a:solidFill>
                          <a:effectLst/>
                          <a:latin typeface="Georgia" panose="02040502050405020303" pitchFamily="18" charset="0"/>
                        </a:rPr>
                        <a:t>mas sea mas alta no</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dirty="0">
                          <a:solidFill>
                            <a:srgbClr val="FF0000"/>
                          </a:solidFill>
                          <a:effectLst/>
                          <a:latin typeface="Georgia" panose="02040502050405020303" pitchFamily="18" charset="0"/>
                        </a:rPr>
                        <a:t>=</a:t>
                      </a:r>
                      <a:endParaRPr lang="it-IT" sz="1200" dirty="0">
                        <a:solidFill>
                          <a:srgbClr val="FF0000"/>
                        </a:solidFill>
                        <a:effectLst/>
                        <a:latin typeface="Georgia" panose="02040502050405020303" pitchFamily="18" charset="0"/>
                        <a:ea typeface="Times New Roman"/>
                      </a:endParaRPr>
                    </a:p>
                  </a:txBody>
                  <a:tcPr marL="68580" marR="68580" marT="0" marB="0">
                    <a:solidFill>
                      <a:schemeClr val="accent3"/>
                    </a:solidFill>
                  </a:tcPr>
                </a:tc>
              </a:tr>
              <a:tr h="0">
                <a:tc>
                  <a:txBody>
                    <a:bodyPr/>
                    <a:lstStyle/>
                    <a:p>
                      <a:pPr>
                        <a:lnSpc>
                          <a:spcPct val="115000"/>
                        </a:lnSpc>
                        <a:spcAft>
                          <a:spcPts val="0"/>
                        </a:spcAft>
                      </a:pPr>
                      <a:r>
                        <a:rPr lang="es-ES" sz="1200" dirty="0">
                          <a:effectLst/>
                          <a:latin typeface="Georgia" panose="02040502050405020303" pitchFamily="18" charset="0"/>
                        </a:rPr>
                        <a:t>U</a:t>
                      </a:r>
                      <a:endParaRPr lang="it-IT" sz="1200" dirty="0">
                        <a:effectLst/>
                        <a:latin typeface="Georgia" panose="02040502050405020303" pitchFamily="18" charset="0"/>
                        <a:ea typeface="Times New Roman"/>
                      </a:endParaRPr>
                    </a:p>
                  </a:txBody>
                  <a:tcPr marL="68580" marR="68580" marT="0" marB="0"/>
                </a:tc>
                <a:tc>
                  <a:txBody>
                    <a:bodyPr/>
                    <a:lstStyle/>
                    <a:p>
                      <a:pPr>
                        <a:lnSpc>
                          <a:spcPct val="115000"/>
                        </a:lnSpc>
                        <a:spcAft>
                          <a:spcPts val="0"/>
                        </a:spcAft>
                      </a:pPr>
                      <a:r>
                        <a:rPr lang="es-ES" sz="1200" dirty="0">
                          <a:solidFill>
                            <a:srgbClr val="FF0000"/>
                          </a:solidFill>
                          <a:effectLst/>
                          <a:latin typeface="Georgia" panose="02040502050405020303" pitchFamily="18" charset="0"/>
                        </a:rPr>
                        <a:t>aca es</a:t>
                      </a:r>
                      <a:endParaRPr lang="it-IT" sz="1200" dirty="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a:solidFill>
                            <a:srgbClr val="FF0000"/>
                          </a:solidFill>
                          <a:effectLst/>
                          <a:latin typeface="Georgia" panose="02040502050405020303" pitchFamily="18" charset="0"/>
                        </a:rPr>
                        <a:t>=</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a:solidFill>
                            <a:srgbClr val="FF0000"/>
                          </a:solidFill>
                          <a:effectLst/>
                          <a:latin typeface="Georgia" panose="02040502050405020303" pitchFamily="18" charset="0"/>
                        </a:rPr>
                        <a:t>=</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_tradnl" sz="1200">
                          <a:solidFill>
                            <a:srgbClr val="FF0000"/>
                          </a:solidFill>
                          <a:effectLst/>
                          <a:latin typeface="Georgia" panose="02040502050405020303" pitchFamily="18" charset="0"/>
                        </a:rPr>
                        <a:t>mas alta sea, no</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dirty="0">
                          <a:solidFill>
                            <a:srgbClr val="FF0000"/>
                          </a:solidFill>
                          <a:effectLst/>
                          <a:latin typeface="Georgia" panose="02040502050405020303" pitchFamily="18" charset="0"/>
                        </a:rPr>
                        <a:t>=</a:t>
                      </a:r>
                      <a:endParaRPr lang="it-IT" sz="1200" dirty="0">
                        <a:solidFill>
                          <a:srgbClr val="FF0000"/>
                        </a:solidFill>
                        <a:effectLst/>
                        <a:latin typeface="Georgia" panose="02040502050405020303" pitchFamily="18" charset="0"/>
                        <a:ea typeface="Times New Roman"/>
                      </a:endParaRPr>
                    </a:p>
                  </a:txBody>
                  <a:tcPr marL="68580" marR="68580" marT="0" marB="0">
                    <a:solidFill>
                      <a:schemeClr val="accent3"/>
                    </a:solidFill>
                  </a:tcPr>
                </a:tc>
              </a:tr>
              <a:tr h="0">
                <a:tc>
                  <a:txBody>
                    <a:bodyPr/>
                    <a:lstStyle/>
                    <a:p>
                      <a:pPr>
                        <a:lnSpc>
                          <a:spcPct val="115000"/>
                        </a:lnSpc>
                        <a:spcAft>
                          <a:spcPts val="0"/>
                        </a:spcAft>
                      </a:pPr>
                      <a:r>
                        <a:rPr lang="es-ES" sz="1200" dirty="0">
                          <a:effectLst/>
                          <a:latin typeface="Georgia" panose="02040502050405020303" pitchFamily="18" charset="0"/>
                        </a:rPr>
                        <a:t>D</a:t>
                      </a:r>
                      <a:endParaRPr lang="it-IT" sz="1200" dirty="0">
                        <a:effectLst/>
                        <a:latin typeface="Georgia" panose="02040502050405020303" pitchFamily="18" charset="0"/>
                        <a:ea typeface="Times New Roman"/>
                      </a:endParaRPr>
                    </a:p>
                  </a:txBody>
                  <a:tcPr marL="68580" marR="68580" marT="0" marB="0"/>
                </a:tc>
                <a:tc>
                  <a:txBody>
                    <a:bodyPr/>
                    <a:lstStyle/>
                    <a:p>
                      <a:pPr>
                        <a:lnSpc>
                          <a:spcPct val="115000"/>
                        </a:lnSpc>
                        <a:spcAft>
                          <a:spcPts val="0"/>
                        </a:spcAft>
                      </a:pPr>
                      <a:r>
                        <a:rPr lang="es-ES" sz="1200" dirty="0">
                          <a:solidFill>
                            <a:srgbClr val="FF0000"/>
                          </a:solidFill>
                          <a:effectLst/>
                          <a:latin typeface="Georgia" panose="02040502050405020303" pitchFamily="18" charset="0"/>
                        </a:rPr>
                        <a:t>OM.</a:t>
                      </a:r>
                      <a:endParaRPr lang="it-IT" sz="1200" dirty="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a:solidFill>
                            <a:srgbClr val="FF0000"/>
                          </a:solidFill>
                          <a:effectLst/>
                          <a:latin typeface="Georgia" panose="02040502050405020303" pitchFamily="18" charset="0"/>
                        </a:rPr>
                        <a:t>OM.</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a:solidFill>
                            <a:srgbClr val="FF0000"/>
                          </a:solidFill>
                          <a:effectLst/>
                          <a:latin typeface="Georgia" panose="02040502050405020303" pitchFamily="18" charset="0"/>
                        </a:rPr>
                        <a:t>OM.</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a:solidFill>
                            <a:srgbClr val="FF0000"/>
                          </a:solidFill>
                          <a:effectLst/>
                          <a:latin typeface="Georgia" panose="02040502050405020303" pitchFamily="18" charset="0"/>
                        </a:rPr>
                        <a:t>OM.</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dirty="0">
                          <a:solidFill>
                            <a:srgbClr val="FF0000"/>
                          </a:solidFill>
                          <a:effectLst/>
                          <a:latin typeface="Georgia" panose="02040502050405020303" pitchFamily="18" charset="0"/>
                        </a:rPr>
                        <a:t>OM.</a:t>
                      </a:r>
                      <a:endParaRPr lang="it-IT" sz="1200" dirty="0">
                        <a:solidFill>
                          <a:srgbClr val="FF0000"/>
                        </a:solidFill>
                        <a:effectLst/>
                        <a:latin typeface="Georgia" panose="02040502050405020303" pitchFamily="18" charset="0"/>
                        <a:ea typeface="Times New Roman"/>
                      </a:endParaRPr>
                    </a:p>
                  </a:txBody>
                  <a:tcPr marL="68580" marR="68580" marT="0" marB="0">
                    <a:solidFill>
                      <a:schemeClr val="accent3"/>
                    </a:solidFill>
                  </a:tcPr>
                </a:tc>
              </a:tr>
              <a:tr h="0">
                <a:tc>
                  <a:txBody>
                    <a:bodyPr/>
                    <a:lstStyle/>
                    <a:p>
                      <a:pPr>
                        <a:lnSpc>
                          <a:spcPct val="115000"/>
                        </a:lnSpc>
                        <a:spcAft>
                          <a:spcPts val="0"/>
                        </a:spcAft>
                      </a:pPr>
                      <a:r>
                        <a:rPr lang="es-ES" sz="1200" dirty="0">
                          <a:effectLst/>
                          <a:latin typeface="Georgia" panose="02040502050405020303" pitchFamily="18" charset="0"/>
                        </a:rPr>
                        <a:t>N1</a:t>
                      </a:r>
                      <a:endParaRPr lang="it-IT" sz="1200" dirty="0">
                        <a:effectLst/>
                        <a:latin typeface="Georgia" panose="02040502050405020303" pitchFamily="18" charset="0"/>
                        <a:ea typeface="Times New Roman"/>
                      </a:endParaRPr>
                    </a:p>
                  </a:txBody>
                  <a:tcPr marL="68580" marR="68580" marT="0" marB="0"/>
                </a:tc>
                <a:tc>
                  <a:txBody>
                    <a:bodyPr/>
                    <a:lstStyle/>
                    <a:p>
                      <a:pPr>
                        <a:lnSpc>
                          <a:spcPct val="115000"/>
                        </a:lnSpc>
                        <a:spcAft>
                          <a:spcPts val="0"/>
                        </a:spcAft>
                      </a:pPr>
                      <a:r>
                        <a:rPr lang="es-ES_tradnl" sz="1200" dirty="0">
                          <a:solidFill>
                            <a:srgbClr val="FF0000"/>
                          </a:solidFill>
                          <a:effectLst/>
                          <a:latin typeface="Georgia" panose="02040502050405020303" pitchFamily="18" charset="0"/>
                        </a:rPr>
                        <a:t>aca no es</a:t>
                      </a:r>
                      <a:endParaRPr lang="it-IT" sz="1200" dirty="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a:solidFill>
                            <a:srgbClr val="FF0000"/>
                          </a:solidFill>
                          <a:effectLst/>
                          <a:latin typeface="Georgia" panose="02040502050405020303" pitchFamily="18" charset="0"/>
                        </a:rPr>
                        <a:t>=</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a:solidFill>
                            <a:srgbClr val="FF0000"/>
                          </a:solidFill>
                          <a:effectLst/>
                          <a:latin typeface="Georgia" panose="02040502050405020303" pitchFamily="18" charset="0"/>
                        </a:rPr>
                        <a:t>=</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_tradnl" sz="1200">
                          <a:solidFill>
                            <a:srgbClr val="FF0000"/>
                          </a:solidFill>
                          <a:effectLst/>
                          <a:latin typeface="Georgia" panose="02040502050405020303" pitchFamily="18" charset="0"/>
                        </a:rPr>
                        <a:t>mas sea, mas alta no</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dirty="0">
                          <a:solidFill>
                            <a:srgbClr val="FF0000"/>
                          </a:solidFill>
                          <a:effectLst/>
                          <a:latin typeface="Georgia" panose="02040502050405020303" pitchFamily="18" charset="0"/>
                        </a:rPr>
                        <a:t>=</a:t>
                      </a:r>
                      <a:endParaRPr lang="it-IT" sz="1200" dirty="0">
                        <a:solidFill>
                          <a:srgbClr val="FF0000"/>
                        </a:solidFill>
                        <a:effectLst/>
                        <a:latin typeface="Georgia" panose="02040502050405020303" pitchFamily="18" charset="0"/>
                        <a:ea typeface="Times New Roman"/>
                      </a:endParaRPr>
                    </a:p>
                  </a:txBody>
                  <a:tcPr marL="68580" marR="68580" marT="0" marB="0">
                    <a:solidFill>
                      <a:schemeClr val="accent3"/>
                    </a:solidFill>
                  </a:tcPr>
                </a:tc>
              </a:tr>
              <a:tr h="0">
                <a:tc>
                  <a:txBody>
                    <a:bodyPr/>
                    <a:lstStyle/>
                    <a:p>
                      <a:pPr>
                        <a:lnSpc>
                          <a:spcPct val="115000"/>
                        </a:lnSpc>
                        <a:spcAft>
                          <a:spcPts val="0"/>
                        </a:spcAft>
                      </a:pPr>
                      <a:r>
                        <a:rPr lang="es-ES" sz="1200" dirty="0">
                          <a:effectLst/>
                          <a:latin typeface="Georgia" panose="02040502050405020303" pitchFamily="18" charset="0"/>
                        </a:rPr>
                        <a:t>R2</a:t>
                      </a:r>
                      <a:endParaRPr lang="it-IT" sz="1200" dirty="0">
                        <a:effectLst/>
                        <a:latin typeface="Georgia" panose="02040502050405020303" pitchFamily="18" charset="0"/>
                        <a:ea typeface="Times New Roman"/>
                      </a:endParaRPr>
                    </a:p>
                  </a:txBody>
                  <a:tcPr marL="68580" marR="68580" marT="0" marB="0"/>
                </a:tc>
                <a:tc>
                  <a:txBody>
                    <a:bodyPr/>
                    <a:lstStyle/>
                    <a:p>
                      <a:pPr>
                        <a:lnSpc>
                          <a:spcPct val="115000"/>
                        </a:lnSpc>
                        <a:spcAft>
                          <a:spcPts val="0"/>
                        </a:spcAft>
                      </a:pPr>
                      <a:r>
                        <a:rPr lang="es-ES_tradnl" sz="1200" dirty="0">
                          <a:solidFill>
                            <a:srgbClr val="FF0000"/>
                          </a:solidFill>
                          <a:effectLst/>
                          <a:latin typeface="Georgia" panose="02040502050405020303" pitchFamily="18" charset="0"/>
                        </a:rPr>
                        <a:t>aca no es</a:t>
                      </a:r>
                      <a:endParaRPr lang="it-IT" sz="1200" dirty="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a:solidFill>
                            <a:srgbClr val="FF0000"/>
                          </a:solidFill>
                          <a:effectLst/>
                          <a:latin typeface="Georgia" panose="02040502050405020303" pitchFamily="18" charset="0"/>
                        </a:rPr>
                        <a:t>=</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a:solidFill>
                            <a:srgbClr val="FF0000"/>
                          </a:solidFill>
                          <a:effectLst/>
                          <a:latin typeface="Georgia" panose="02040502050405020303" pitchFamily="18" charset="0"/>
                        </a:rPr>
                        <a:t>=</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_tradnl" sz="1200">
                          <a:solidFill>
                            <a:srgbClr val="FF0000"/>
                          </a:solidFill>
                          <a:effectLst/>
                          <a:latin typeface="Georgia" panose="02040502050405020303" pitchFamily="18" charset="0"/>
                        </a:rPr>
                        <a:t>sea mas alta no</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dirty="0">
                          <a:solidFill>
                            <a:srgbClr val="FF0000"/>
                          </a:solidFill>
                          <a:effectLst/>
                          <a:latin typeface="Georgia" panose="02040502050405020303" pitchFamily="18" charset="0"/>
                        </a:rPr>
                        <a:t>=</a:t>
                      </a:r>
                      <a:endParaRPr lang="it-IT" sz="1200" dirty="0">
                        <a:solidFill>
                          <a:srgbClr val="FF0000"/>
                        </a:solidFill>
                        <a:effectLst/>
                        <a:latin typeface="Georgia" panose="02040502050405020303" pitchFamily="18" charset="0"/>
                        <a:ea typeface="Times New Roman"/>
                      </a:endParaRPr>
                    </a:p>
                  </a:txBody>
                  <a:tcPr marL="68580" marR="68580" marT="0" marB="0">
                    <a:solidFill>
                      <a:schemeClr val="accent3"/>
                    </a:solidFill>
                  </a:tcPr>
                </a:tc>
              </a:tr>
              <a:tr h="0">
                <a:tc>
                  <a:txBody>
                    <a:bodyPr/>
                    <a:lstStyle/>
                    <a:p>
                      <a:pPr>
                        <a:lnSpc>
                          <a:spcPct val="115000"/>
                        </a:lnSpc>
                        <a:spcAft>
                          <a:spcPts val="0"/>
                        </a:spcAft>
                      </a:pPr>
                      <a:r>
                        <a:rPr lang="es-ES" sz="1200" dirty="0">
                          <a:effectLst/>
                          <a:latin typeface="Georgia" panose="02040502050405020303" pitchFamily="18" charset="0"/>
                        </a:rPr>
                        <a:t>N4</a:t>
                      </a:r>
                      <a:endParaRPr lang="it-IT" sz="1200" dirty="0">
                        <a:effectLst/>
                        <a:latin typeface="Georgia" panose="02040502050405020303" pitchFamily="18" charset="0"/>
                        <a:ea typeface="Times New Roman"/>
                      </a:endParaRPr>
                    </a:p>
                  </a:txBody>
                  <a:tcPr marL="68580" marR="68580" marT="0" marB="0"/>
                </a:tc>
                <a:tc>
                  <a:txBody>
                    <a:bodyPr/>
                    <a:lstStyle/>
                    <a:p>
                      <a:pPr>
                        <a:lnSpc>
                          <a:spcPct val="115000"/>
                        </a:lnSpc>
                        <a:spcAft>
                          <a:spcPts val="0"/>
                        </a:spcAft>
                      </a:pPr>
                      <a:r>
                        <a:rPr lang="es-ES_tradnl" sz="1200" dirty="0">
                          <a:solidFill>
                            <a:srgbClr val="FF0000"/>
                          </a:solidFill>
                          <a:effectLst/>
                          <a:latin typeface="Georgia" panose="02040502050405020303" pitchFamily="18" charset="0"/>
                        </a:rPr>
                        <a:t>aca es</a:t>
                      </a:r>
                      <a:endParaRPr lang="it-IT" sz="1200" dirty="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a:solidFill>
                            <a:srgbClr val="FF0000"/>
                          </a:solidFill>
                          <a:effectLst/>
                          <a:latin typeface="Georgia" panose="02040502050405020303" pitchFamily="18" charset="0"/>
                        </a:rPr>
                        <a:t>=</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 sz="1200">
                          <a:solidFill>
                            <a:srgbClr val="FF0000"/>
                          </a:solidFill>
                          <a:effectLst/>
                          <a:latin typeface="Georgia" panose="02040502050405020303" pitchFamily="18" charset="0"/>
                        </a:rPr>
                        <a:t>=</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_tradnl" sz="1200">
                          <a:solidFill>
                            <a:srgbClr val="FF0000"/>
                          </a:solidFill>
                          <a:effectLst/>
                          <a:latin typeface="Georgia" panose="02040502050405020303" pitchFamily="18" charset="0"/>
                        </a:rPr>
                        <a:t>sea mas alta no</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n-GB" sz="1200" dirty="0">
                          <a:solidFill>
                            <a:srgbClr val="FF0000"/>
                          </a:solidFill>
                          <a:effectLst/>
                          <a:latin typeface="Georgia" panose="02040502050405020303" pitchFamily="18" charset="0"/>
                        </a:rPr>
                        <a:t>=</a:t>
                      </a:r>
                      <a:endParaRPr lang="it-IT" sz="1200" dirty="0">
                        <a:solidFill>
                          <a:srgbClr val="FF0000"/>
                        </a:solidFill>
                        <a:effectLst/>
                        <a:latin typeface="Georgia" panose="02040502050405020303" pitchFamily="18" charset="0"/>
                        <a:ea typeface="Times New Roman"/>
                      </a:endParaRPr>
                    </a:p>
                  </a:txBody>
                  <a:tcPr marL="68580" marR="68580" marT="0" marB="0">
                    <a:solidFill>
                      <a:schemeClr val="accent3"/>
                    </a:solidFill>
                  </a:tcPr>
                </a:tc>
              </a:tr>
              <a:tr h="0">
                <a:tc>
                  <a:txBody>
                    <a:bodyPr/>
                    <a:lstStyle/>
                    <a:p>
                      <a:pPr>
                        <a:lnSpc>
                          <a:spcPct val="115000"/>
                        </a:lnSpc>
                        <a:spcAft>
                          <a:spcPts val="0"/>
                        </a:spcAft>
                      </a:pPr>
                      <a:r>
                        <a:rPr lang="en-GB" sz="1200" dirty="0">
                          <a:effectLst/>
                          <a:latin typeface="Georgia" panose="02040502050405020303" pitchFamily="18" charset="0"/>
                        </a:rPr>
                        <a:t>G2</a:t>
                      </a:r>
                      <a:endParaRPr lang="it-IT" sz="1200" dirty="0">
                        <a:effectLst/>
                        <a:latin typeface="Georgia" panose="02040502050405020303" pitchFamily="18" charset="0"/>
                        <a:ea typeface="Times New Roman"/>
                      </a:endParaRPr>
                    </a:p>
                  </a:txBody>
                  <a:tcPr marL="68580" marR="68580" marT="0" marB="0"/>
                </a:tc>
                <a:tc>
                  <a:txBody>
                    <a:bodyPr/>
                    <a:lstStyle/>
                    <a:p>
                      <a:pPr>
                        <a:lnSpc>
                          <a:spcPct val="115000"/>
                        </a:lnSpc>
                        <a:spcAft>
                          <a:spcPts val="0"/>
                        </a:spcAft>
                      </a:pPr>
                      <a:r>
                        <a:rPr lang="es-ES_tradnl" sz="1200" dirty="0">
                          <a:solidFill>
                            <a:srgbClr val="FF0000"/>
                          </a:solidFill>
                          <a:effectLst/>
                          <a:latin typeface="Georgia" panose="02040502050405020303" pitchFamily="18" charset="0"/>
                        </a:rPr>
                        <a:t>aca no es</a:t>
                      </a:r>
                      <a:endParaRPr lang="it-IT" sz="1200" dirty="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n-GB" sz="1200">
                          <a:solidFill>
                            <a:srgbClr val="FF0000"/>
                          </a:solidFill>
                          <a:effectLst/>
                          <a:latin typeface="Georgia" panose="02040502050405020303" pitchFamily="18" charset="0"/>
                        </a:rPr>
                        <a:t>=</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_tradnl" sz="1200">
                          <a:solidFill>
                            <a:srgbClr val="FF0000"/>
                          </a:solidFill>
                          <a:effectLst/>
                          <a:latin typeface="Georgia" panose="02040502050405020303" pitchFamily="18" charset="0"/>
                        </a:rPr>
                        <a:t>que aunque</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s-ES_tradnl" sz="1200">
                          <a:solidFill>
                            <a:srgbClr val="FF0000"/>
                          </a:solidFill>
                          <a:effectLst/>
                          <a:latin typeface="Georgia" panose="02040502050405020303" pitchFamily="18" charset="0"/>
                        </a:rPr>
                        <a:t>sea mas alta no</a:t>
                      </a:r>
                      <a:endParaRPr lang="it-IT" sz="120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n-GB" sz="1200" dirty="0">
                          <a:solidFill>
                            <a:srgbClr val="FF0000"/>
                          </a:solidFill>
                          <a:effectLst/>
                          <a:latin typeface="Georgia" panose="02040502050405020303" pitchFamily="18" charset="0"/>
                        </a:rPr>
                        <a:t>=</a:t>
                      </a:r>
                      <a:endParaRPr lang="it-IT" sz="1200" dirty="0">
                        <a:solidFill>
                          <a:srgbClr val="FF0000"/>
                        </a:solidFill>
                        <a:effectLst/>
                        <a:latin typeface="Georgia" panose="02040502050405020303" pitchFamily="18" charset="0"/>
                        <a:ea typeface="Times New Roman"/>
                      </a:endParaRPr>
                    </a:p>
                  </a:txBody>
                  <a:tcPr marL="68580" marR="68580" marT="0" marB="0">
                    <a:solidFill>
                      <a:schemeClr val="accent3"/>
                    </a:solidFill>
                  </a:tcPr>
                </a:tc>
              </a:tr>
              <a:tr h="0">
                <a:tc>
                  <a:txBody>
                    <a:bodyPr/>
                    <a:lstStyle/>
                    <a:p>
                      <a:pPr>
                        <a:lnSpc>
                          <a:spcPct val="115000"/>
                        </a:lnSpc>
                        <a:spcAft>
                          <a:spcPts val="0"/>
                        </a:spcAft>
                      </a:pPr>
                      <a:r>
                        <a:rPr lang="en-GB" sz="1200" dirty="0">
                          <a:effectLst/>
                          <a:latin typeface="Georgia" panose="02040502050405020303" pitchFamily="18" charset="0"/>
                        </a:rPr>
                        <a:t>L2</a:t>
                      </a:r>
                      <a:endParaRPr lang="it-IT" sz="1200" dirty="0">
                        <a:effectLst/>
                        <a:latin typeface="Georgia" panose="02040502050405020303" pitchFamily="18" charset="0"/>
                        <a:ea typeface="Times New Roman"/>
                      </a:endParaRPr>
                    </a:p>
                  </a:txBody>
                  <a:tcPr marL="68580" marR="68580" marT="0" marB="0"/>
                </a:tc>
                <a:tc>
                  <a:txBody>
                    <a:bodyPr/>
                    <a:lstStyle/>
                    <a:p>
                      <a:pPr>
                        <a:lnSpc>
                          <a:spcPct val="115000"/>
                        </a:lnSpc>
                        <a:spcAft>
                          <a:spcPts val="0"/>
                        </a:spcAft>
                      </a:pPr>
                      <a:r>
                        <a:rPr lang="en-GB" sz="1200" dirty="0">
                          <a:solidFill>
                            <a:srgbClr val="FF0000"/>
                          </a:solidFill>
                          <a:effectLst/>
                          <a:latin typeface="Georgia" panose="02040502050405020303" pitchFamily="18" charset="0"/>
                        </a:rPr>
                        <a:t>OM.</a:t>
                      </a:r>
                      <a:endParaRPr lang="it-IT" sz="1200" dirty="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n-GB" sz="1200" dirty="0">
                          <a:solidFill>
                            <a:srgbClr val="FF0000"/>
                          </a:solidFill>
                          <a:effectLst/>
                          <a:latin typeface="Georgia" panose="02040502050405020303" pitchFamily="18" charset="0"/>
                        </a:rPr>
                        <a:t>OM.</a:t>
                      </a:r>
                      <a:endParaRPr lang="it-IT" sz="1200" dirty="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n-GB" sz="1200" dirty="0">
                          <a:solidFill>
                            <a:srgbClr val="FF0000"/>
                          </a:solidFill>
                          <a:effectLst/>
                          <a:latin typeface="Georgia" panose="02040502050405020303" pitchFamily="18" charset="0"/>
                        </a:rPr>
                        <a:t>OM.</a:t>
                      </a:r>
                      <a:endParaRPr lang="it-IT" sz="1200" dirty="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n-GB" sz="1200" dirty="0">
                          <a:solidFill>
                            <a:srgbClr val="FF0000"/>
                          </a:solidFill>
                          <a:effectLst/>
                          <a:latin typeface="Georgia" panose="02040502050405020303" pitchFamily="18" charset="0"/>
                        </a:rPr>
                        <a:t>OM.</a:t>
                      </a:r>
                      <a:endParaRPr lang="it-IT" sz="1200" dirty="0">
                        <a:solidFill>
                          <a:srgbClr val="FF0000"/>
                        </a:solidFill>
                        <a:effectLst/>
                        <a:latin typeface="Georgia" panose="02040502050405020303" pitchFamily="18" charset="0"/>
                        <a:ea typeface="Times New Roman"/>
                      </a:endParaRPr>
                    </a:p>
                  </a:txBody>
                  <a:tcPr marL="68580" marR="68580" marT="0" marB="0">
                    <a:solidFill>
                      <a:schemeClr val="accent3"/>
                    </a:solidFill>
                  </a:tcPr>
                </a:tc>
                <a:tc>
                  <a:txBody>
                    <a:bodyPr/>
                    <a:lstStyle/>
                    <a:p>
                      <a:pPr>
                        <a:lnSpc>
                          <a:spcPct val="115000"/>
                        </a:lnSpc>
                        <a:spcAft>
                          <a:spcPts val="0"/>
                        </a:spcAft>
                      </a:pPr>
                      <a:r>
                        <a:rPr lang="en-GB" sz="1200" dirty="0">
                          <a:solidFill>
                            <a:srgbClr val="FF0000"/>
                          </a:solidFill>
                          <a:effectLst/>
                          <a:latin typeface="Georgia" panose="02040502050405020303" pitchFamily="18" charset="0"/>
                        </a:rPr>
                        <a:t>OM.</a:t>
                      </a:r>
                      <a:endParaRPr lang="it-IT" sz="1200" dirty="0">
                        <a:solidFill>
                          <a:srgbClr val="FF0000"/>
                        </a:solidFill>
                        <a:effectLst/>
                        <a:latin typeface="Georgia" panose="02040502050405020303" pitchFamily="18" charset="0"/>
                        <a:ea typeface="Times New Roman"/>
                      </a:endParaRPr>
                    </a:p>
                  </a:txBody>
                  <a:tcPr marL="68580" marR="68580" marT="0" marB="0">
                    <a:solidFill>
                      <a:schemeClr val="accent3"/>
                    </a:solidFill>
                  </a:tcPr>
                </a:tc>
              </a:tr>
            </a:tbl>
          </a:graphicData>
        </a:graphic>
      </p:graphicFrame>
      <p:sp>
        <p:nvSpPr>
          <p:cNvPr id="7" name="Rectangle 1"/>
          <p:cNvSpPr>
            <a:spLocks noChangeArrowheads="1"/>
          </p:cNvSpPr>
          <p:nvPr/>
        </p:nvSpPr>
        <p:spPr bwMode="auto">
          <a:xfrm>
            <a:off x="1543050" y="251301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altLang="it-IT"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8134910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es-ES" b="1" dirty="0" smtClean="0">
                <a:solidFill>
                  <a:srgbClr val="FF0000"/>
                </a:solidFill>
              </a:rPr>
              <a:t>Familia </a:t>
            </a:r>
            <a:r>
              <a:rPr lang="es-ES" b="1" i="1" dirty="0" smtClean="0">
                <a:solidFill>
                  <a:srgbClr val="FF0000"/>
                </a:solidFill>
              </a:rPr>
              <a:t>y: </a:t>
            </a:r>
            <a:r>
              <a:rPr lang="es-ES" b="1" dirty="0" smtClean="0">
                <a:solidFill>
                  <a:srgbClr val="FF0000"/>
                </a:solidFill>
              </a:rPr>
              <a:t>T4 D N1 R2 N4 G2 L2 (U)</a:t>
            </a:r>
            <a:endParaRPr lang="it-IT" altLang="it-IT" dirty="0" smtClean="0"/>
          </a:p>
        </p:txBody>
      </p:sp>
      <p:sp>
        <p:nvSpPr>
          <p:cNvPr id="3" name="Segnaposto contenuto 2"/>
          <p:cNvSpPr>
            <a:spLocks noGrp="1"/>
          </p:cNvSpPr>
          <p:nvPr>
            <p:ph idx="1"/>
          </p:nvPr>
        </p:nvSpPr>
        <p:spPr/>
        <p:txBody>
          <a:bodyPr rtlCol="0">
            <a:normAutofit fontScale="85000" lnSpcReduction="20000"/>
          </a:bodyPr>
          <a:lstStyle/>
          <a:p>
            <a:pPr marL="0" indent="0">
              <a:buNone/>
            </a:pPr>
            <a:r>
              <a:rPr lang="es-ES" dirty="0"/>
              <a:t>2.25. Y no hay aquí para qué detenernos más diciendo cómo es cada purgación de estas siete para venir a este eloquio de Dios, que todavía </a:t>
            </a:r>
            <a:r>
              <a:rPr lang="es-ES" b="1" dirty="0"/>
              <a:t>acá nos es como plata (aunque más sea), mas allá nos será </a:t>
            </a:r>
            <a:r>
              <a:rPr lang="es-ES" dirty="0"/>
              <a:t>como oro.</a:t>
            </a:r>
            <a:endParaRPr lang="it-IT" dirty="0"/>
          </a:p>
          <a:p>
            <a:pPr marL="0" indent="0">
              <a:buNone/>
            </a:pPr>
            <a:r>
              <a:rPr lang="es-ES" dirty="0"/>
              <a:t> </a:t>
            </a:r>
            <a:endParaRPr lang="it-IT" dirty="0"/>
          </a:p>
          <a:p>
            <a:pPr marL="0" indent="0">
              <a:buNone/>
            </a:pPr>
            <a:r>
              <a:rPr lang="es-ES" b="1" dirty="0"/>
              <a:t>acá nos es como plata (aunque más sea), mas allá nos será </a:t>
            </a:r>
            <a:r>
              <a:rPr lang="es-ES_tradnl" dirty="0" smtClean="0"/>
              <a:t>G </a:t>
            </a:r>
            <a:r>
              <a:rPr lang="es-ES_tradnl" dirty="0"/>
              <a:t>E I ] </a:t>
            </a:r>
            <a:r>
              <a:rPr lang="es-ES_tradnl" dirty="0" smtClean="0">
                <a:solidFill>
                  <a:srgbClr val="FF0000"/>
                </a:solidFill>
              </a:rPr>
              <a:t>aca </a:t>
            </a:r>
            <a:r>
              <a:rPr lang="es-ES_tradnl" dirty="0">
                <a:solidFill>
                  <a:srgbClr val="FF0000"/>
                </a:solidFill>
              </a:rPr>
              <a:t>no es </a:t>
            </a:r>
            <a:r>
              <a:rPr lang="es-ES_tradnl" dirty="0" smtClean="0">
                <a:solidFill>
                  <a:srgbClr val="FF0000"/>
                </a:solidFill>
              </a:rPr>
              <a:t>como plata </a:t>
            </a:r>
            <a:r>
              <a:rPr lang="es-ES_tradnl" dirty="0">
                <a:solidFill>
                  <a:srgbClr val="FF0000"/>
                </a:solidFill>
              </a:rPr>
              <a:t>aunque mas sea mas alta no sera T4 </a:t>
            </a:r>
            <a:r>
              <a:rPr lang="es-ES_tradnl" dirty="0"/>
              <a:t> aca no es c. p., aunque mas sea, mas alta no sera N1  aca no es c. p. aunque (que a. G2) sea mas alta no sera R2 G2  que todavia aca es c. p., aunque sea mas alta no sera N4 </a:t>
            </a:r>
            <a:r>
              <a:rPr lang="es-ES_tradnl" dirty="0" smtClean="0"/>
              <a:t>  aca </a:t>
            </a:r>
            <a:r>
              <a:rPr lang="es-ES_tradnl" dirty="0"/>
              <a:t>es c. p. aunque mas alta sea, no sera U </a:t>
            </a:r>
            <a:endParaRPr lang="it-IT" dirty="0"/>
          </a:p>
          <a:p>
            <a:pPr marL="0" indent="0" fontAlgn="auto">
              <a:spcAft>
                <a:spcPts val="0"/>
              </a:spcAft>
              <a:buFont typeface="Arial" pitchFamily="34" charset="0"/>
              <a:buNone/>
              <a:defRPr/>
            </a:pPr>
            <a:endParaRPr lang="it-IT" dirty="0" smtClean="0"/>
          </a:p>
        </p:txBody>
      </p:sp>
    </p:spTree>
    <p:extLst>
      <p:ext uri="{BB962C8B-B14F-4D97-AF65-F5344CB8AC3E}">
        <p14:creationId xmlns:p14="http://schemas.microsoft.com/office/powerpoint/2010/main" val="14942070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115616" y="548680"/>
            <a:ext cx="6840760" cy="584775"/>
          </a:xfrm>
          <a:prstGeom prst="rect">
            <a:avLst/>
          </a:prstGeom>
          <a:noFill/>
        </p:spPr>
        <p:txBody>
          <a:bodyPr wrap="square" rtlCol="0">
            <a:spAutoFit/>
          </a:bodyPr>
          <a:lstStyle/>
          <a:p>
            <a:pPr algn="ctr"/>
            <a:r>
              <a:rPr lang="es-ES" sz="3200" b="1" i="1" u="sng" dirty="0">
                <a:solidFill>
                  <a:srgbClr val="FF0000"/>
                </a:solidFill>
              </a:rPr>
              <a:t>Variantes indiferentes y adiáforas</a:t>
            </a:r>
            <a:endParaRPr lang="it-IT" sz="3200" dirty="0">
              <a:solidFill>
                <a:srgbClr val="FF0000"/>
              </a:solidFill>
            </a:endParaRPr>
          </a:p>
        </p:txBody>
      </p:sp>
      <p:sp>
        <p:nvSpPr>
          <p:cNvPr id="3" name="CasellaDiTesto 2"/>
          <p:cNvSpPr txBox="1"/>
          <p:nvPr/>
        </p:nvSpPr>
        <p:spPr>
          <a:xfrm>
            <a:off x="251520" y="1700808"/>
            <a:ext cx="8496944" cy="4801314"/>
          </a:xfrm>
          <a:prstGeom prst="rect">
            <a:avLst/>
          </a:prstGeom>
          <a:noFill/>
        </p:spPr>
        <p:txBody>
          <a:bodyPr wrap="square" rtlCol="0">
            <a:spAutoFit/>
          </a:bodyPr>
          <a:lstStyle/>
          <a:p>
            <a:pPr algn="ctr"/>
            <a:r>
              <a:rPr lang="es-ES" sz="2400" dirty="0">
                <a:latin typeface="Georgia" panose="02040502050405020303" pitchFamily="18" charset="0"/>
              </a:rPr>
              <a:t>[</a:t>
            </a:r>
            <a:r>
              <a:rPr lang="es-ES" sz="2400" i="1" dirty="0">
                <a:latin typeface="Georgia" panose="02040502050405020303" pitchFamily="18" charset="0"/>
              </a:rPr>
              <a:t>lectio difficilior</a:t>
            </a:r>
            <a:r>
              <a:rPr lang="es-ES" sz="2400" dirty="0">
                <a:latin typeface="Georgia" panose="02040502050405020303" pitchFamily="18" charset="0"/>
              </a:rPr>
              <a:t>]</a:t>
            </a:r>
            <a:endParaRPr lang="it-IT" sz="2400" dirty="0">
              <a:latin typeface="Georgia" panose="02040502050405020303" pitchFamily="18" charset="0"/>
            </a:endParaRPr>
          </a:p>
          <a:p>
            <a:r>
              <a:rPr lang="es-ES" sz="2400" dirty="0">
                <a:latin typeface="Georgia" panose="02040502050405020303" pitchFamily="18" charset="0"/>
              </a:rPr>
              <a:t>Y de este bien del alma a veces redunda en el cuerpo la </a:t>
            </a:r>
            <a:r>
              <a:rPr lang="es-ES" sz="2400" b="1" u="sng" dirty="0">
                <a:solidFill>
                  <a:srgbClr val="FF0000"/>
                </a:solidFill>
                <a:latin typeface="Georgia" panose="02040502050405020303" pitchFamily="18" charset="0"/>
              </a:rPr>
              <a:t>unción/unión</a:t>
            </a:r>
            <a:r>
              <a:rPr lang="es-ES" sz="2400" dirty="0">
                <a:latin typeface="Georgia" panose="02040502050405020303" pitchFamily="18" charset="0"/>
              </a:rPr>
              <a:t> del espíritu </a:t>
            </a:r>
            <a:r>
              <a:rPr lang="es-ES" sz="2400" b="1" u="sng" dirty="0">
                <a:latin typeface="Georgia" panose="02040502050405020303" pitchFamily="18" charset="0"/>
              </a:rPr>
              <a:t>santo</a:t>
            </a:r>
            <a:r>
              <a:rPr lang="es-ES" sz="2400" dirty="0">
                <a:latin typeface="Georgia" panose="02040502050405020303" pitchFamily="18" charset="0"/>
              </a:rPr>
              <a:t>, y goza toda la sustancia sensitiva y todos los miembros y huesos y médulas, no tan remisamente como comúnmente suele acaecer, sino con sentimiento de grande deleite y gloria, que se siente hasta los últimos artejos de pies y manos.</a:t>
            </a:r>
            <a:endParaRPr lang="it-IT" sz="2400" dirty="0">
              <a:latin typeface="Georgia" panose="02040502050405020303" pitchFamily="18" charset="0"/>
            </a:endParaRPr>
          </a:p>
          <a:p>
            <a:r>
              <a:rPr lang="es-ES" sz="2400" b="1" dirty="0">
                <a:latin typeface="Georgia" panose="02040502050405020303" pitchFamily="18" charset="0"/>
              </a:rPr>
              <a:t> </a:t>
            </a:r>
            <a:endParaRPr lang="it-IT" sz="2400" dirty="0">
              <a:latin typeface="Georgia" panose="02040502050405020303" pitchFamily="18" charset="0"/>
            </a:endParaRPr>
          </a:p>
          <a:p>
            <a:r>
              <a:rPr lang="es-ES" sz="2400" dirty="0">
                <a:latin typeface="Georgia" panose="02040502050405020303" pitchFamily="18" charset="0"/>
              </a:rPr>
              <a:t>uncion E I R2 (=LlB) ]  unión T4 G U N1 G2 L2 </a:t>
            </a:r>
            <a:r>
              <a:rPr lang="es-ES" sz="2400" i="1" dirty="0">
                <a:latin typeface="Georgia" panose="02040502050405020303" pitchFamily="18" charset="0"/>
              </a:rPr>
              <a:t>(facilior?)</a:t>
            </a:r>
            <a:r>
              <a:rPr lang="es-ES" sz="2400" dirty="0">
                <a:latin typeface="Georgia" panose="02040502050405020303" pitchFamily="18" charset="0"/>
              </a:rPr>
              <a:t>  (</a:t>
            </a:r>
            <a:r>
              <a:rPr lang="es-ES" sz="2400" i="1" dirty="0">
                <a:latin typeface="Georgia" panose="02040502050405020303" pitchFamily="18" charset="0"/>
              </a:rPr>
              <a:t>om. </a:t>
            </a:r>
            <a:r>
              <a:rPr lang="es-ES" sz="2400" dirty="0">
                <a:latin typeface="Georgia" panose="02040502050405020303" pitchFamily="18" charset="0"/>
              </a:rPr>
              <a:t>D N4) </a:t>
            </a:r>
            <a:endParaRPr lang="it-IT" sz="2400" dirty="0">
              <a:latin typeface="Georgia" panose="02040502050405020303" pitchFamily="18" charset="0"/>
            </a:endParaRPr>
          </a:p>
          <a:p>
            <a:r>
              <a:rPr lang="es-ES" sz="2400" dirty="0">
                <a:latin typeface="Georgia" panose="02040502050405020303" pitchFamily="18" charset="0"/>
              </a:rPr>
              <a:t>espíritu santo E I G U R2 G2 L2 (=LlB) ]  e. (santo </a:t>
            </a:r>
            <a:r>
              <a:rPr lang="es-ES" sz="2400" i="1" dirty="0">
                <a:latin typeface="Georgia" panose="02040502050405020303" pitchFamily="18" charset="0"/>
              </a:rPr>
              <a:t>om.</a:t>
            </a:r>
            <a:r>
              <a:rPr lang="es-ES" sz="2400" dirty="0">
                <a:latin typeface="Georgia" panose="02040502050405020303" pitchFamily="18" charset="0"/>
              </a:rPr>
              <a:t>) T4 N1  (</a:t>
            </a:r>
            <a:r>
              <a:rPr lang="es-ES" sz="2400" i="1" dirty="0">
                <a:latin typeface="Georgia" panose="02040502050405020303" pitchFamily="18" charset="0"/>
              </a:rPr>
              <a:t>om. </a:t>
            </a:r>
            <a:r>
              <a:rPr lang="es-ES" sz="2400" dirty="0">
                <a:latin typeface="Georgia" panose="02040502050405020303" pitchFamily="18" charset="0"/>
              </a:rPr>
              <a:t>D N4)</a:t>
            </a:r>
            <a:endParaRPr lang="it-IT" sz="2400" dirty="0">
              <a:latin typeface="Georgia" panose="02040502050405020303" pitchFamily="18" charset="0"/>
            </a:endParaRPr>
          </a:p>
          <a:p>
            <a:endParaRPr lang="it-IT" dirty="0"/>
          </a:p>
        </p:txBody>
      </p:sp>
    </p:spTree>
    <p:extLst>
      <p:ext uri="{BB962C8B-B14F-4D97-AF65-F5344CB8AC3E}">
        <p14:creationId xmlns:p14="http://schemas.microsoft.com/office/powerpoint/2010/main" val="31804190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115616" y="548680"/>
            <a:ext cx="6840760" cy="584775"/>
          </a:xfrm>
          <a:prstGeom prst="rect">
            <a:avLst/>
          </a:prstGeom>
          <a:noFill/>
        </p:spPr>
        <p:txBody>
          <a:bodyPr wrap="square" rtlCol="0">
            <a:spAutoFit/>
          </a:bodyPr>
          <a:lstStyle/>
          <a:p>
            <a:pPr algn="ctr"/>
            <a:r>
              <a:rPr lang="es-ES" sz="3200" b="1" i="1" u="sng" dirty="0">
                <a:solidFill>
                  <a:srgbClr val="FF0000"/>
                </a:solidFill>
              </a:rPr>
              <a:t>Variantes indiferentes y adiáforas</a:t>
            </a:r>
            <a:endParaRPr lang="it-IT" sz="3200" dirty="0">
              <a:solidFill>
                <a:srgbClr val="FF0000"/>
              </a:solidFill>
            </a:endParaRPr>
          </a:p>
        </p:txBody>
      </p:sp>
      <p:sp>
        <p:nvSpPr>
          <p:cNvPr id="3" name="CasellaDiTesto 2"/>
          <p:cNvSpPr txBox="1"/>
          <p:nvPr/>
        </p:nvSpPr>
        <p:spPr>
          <a:xfrm>
            <a:off x="251520" y="1700808"/>
            <a:ext cx="8496944" cy="4801314"/>
          </a:xfrm>
          <a:prstGeom prst="rect">
            <a:avLst/>
          </a:prstGeom>
          <a:noFill/>
        </p:spPr>
        <p:txBody>
          <a:bodyPr wrap="square" rtlCol="0">
            <a:spAutoFit/>
          </a:bodyPr>
          <a:lstStyle/>
          <a:p>
            <a:pPr algn="ctr"/>
            <a:r>
              <a:rPr lang="es-ES" sz="2400" dirty="0">
                <a:latin typeface="Georgia" panose="02040502050405020303" pitchFamily="18" charset="0"/>
              </a:rPr>
              <a:t>[</a:t>
            </a:r>
            <a:r>
              <a:rPr lang="es-ES" sz="2400" i="1" dirty="0">
                <a:latin typeface="Georgia" panose="02040502050405020303" pitchFamily="18" charset="0"/>
              </a:rPr>
              <a:t>usus scribendi</a:t>
            </a:r>
            <a:r>
              <a:rPr lang="es-ES" sz="2400" dirty="0">
                <a:latin typeface="Georgia" panose="02040502050405020303" pitchFamily="18" charset="0"/>
              </a:rPr>
              <a:t>]</a:t>
            </a:r>
            <a:endParaRPr lang="it-IT" sz="2400" dirty="0">
              <a:latin typeface="Georgia" panose="02040502050405020303" pitchFamily="18" charset="0"/>
            </a:endParaRPr>
          </a:p>
          <a:p>
            <a:r>
              <a:rPr lang="es-ES" sz="2400" dirty="0">
                <a:latin typeface="Georgia" panose="02040502050405020303" pitchFamily="18" charset="0"/>
              </a:rPr>
              <a:t>Esta llama de amor es el espíritu de su Esposo, que es el Espíritu Santo, al cual siente ya el alma en sí, no solo como fuego que la tiene </a:t>
            </a:r>
            <a:r>
              <a:rPr lang="es-ES" sz="2400" b="1" u="sng" dirty="0" smtClean="0">
                <a:solidFill>
                  <a:srgbClr val="FF0000"/>
                </a:solidFill>
                <a:latin typeface="Georgia" panose="02040502050405020303" pitchFamily="18" charset="0"/>
              </a:rPr>
              <a:t>consumida/consumada</a:t>
            </a:r>
            <a:r>
              <a:rPr lang="es-ES" sz="2400" dirty="0" smtClean="0">
                <a:latin typeface="Georgia" panose="02040502050405020303" pitchFamily="18" charset="0"/>
              </a:rPr>
              <a:t> </a:t>
            </a:r>
            <a:r>
              <a:rPr lang="es-ES" sz="2400" dirty="0">
                <a:latin typeface="Georgia" panose="02040502050405020303" pitchFamily="18" charset="0"/>
              </a:rPr>
              <a:t>y transformada en suave amor, sino como fuego que, demás de eso, arde en ella y echa llama, como dije;</a:t>
            </a:r>
            <a:r>
              <a:rPr lang="es-ES" sz="2400" b="1" dirty="0">
                <a:latin typeface="Georgia" panose="02040502050405020303" pitchFamily="18" charset="0"/>
              </a:rPr>
              <a:t> </a:t>
            </a:r>
            <a:r>
              <a:rPr lang="es-ES" sz="2400" dirty="0">
                <a:latin typeface="Georgia" panose="02040502050405020303" pitchFamily="18" charset="0"/>
              </a:rPr>
              <a:t>y aquella llama baña al alma en gloria y la refresca en temple de vida divina.</a:t>
            </a:r>
            <a:endParaRPr lang="it-IT" sz="2400" dirty="0">
              <a:latin typeface="Georgia" panose="02040502050405020303" pitchFamily="18" charset="0"/>
            </a:endParaRPr>
          </a:p>
          <a:p>
            <a:r>
              <a:rPr lang="es-ES" sz="2400" dirty="0">
                <a:latin typeface="Georgia" panose="02040502050405020303" pitchFamily="18" charset="0"/>
              </a:rPr>
              <a:t> </a:t>
            </a:r>
            <a:endParaRPr lang="it-IT" sz="2400" dirty="0">
              <a:latin typeface="Georgia" panose="02040502050405020303" pitchFamily="18" charset="0"/>
            </a:endParaRPr>
          </a:p>
          <a:p>
            <a:r>
              <a:rPr lang="es-ES" sz="2400" dirty="0">
                <a:latin typeface="Georgia" panose="02040502050405020303" pitchFamily="18" charset="0"/>
              </a:rPr>
              <a:t>consumida y transformada </a:t>
            </a:r>
            <a:r>
              <a:rPr lang="es-ES_tradnl" sz="2400" dirty="0">
                <a:latin typeface="Georgia" panose="02040502050405020303" pitchFamily="18" charset="0"/>
              </a:rPr>
              <a:t>G </a:t>
            </a:r>
            <a:r>
              <a:rPr lang="es-ES" sz="2400" dirty="0" smtClean="0">
                <a:latin typeface="Georgia" panose="02040502050405020303" pitchFamily="18" charset="0"/>
              </a:rPr>
              <a:t>T4 </a:t>
            </a:r>
            <a:r>
              <a:rPr lang="es-ES_tradnl" sz="2400" dirty="0">
                <a:latin typeface="Georgia" panose="02040502050405020303" pitchFamily="18" charset="0"/>
              </a:rPr>
              <a:t>D N1 </a:t>
            </a:r>
            <a:r>
              <a:rPr lang="es-ES_tradnl" sz="2400" dirty="0" smtClean="0">
                <a:latin typeface="Georgia" panose="02040502050405020303" pitchFamily="18" charset="0"/>
              </a:rPr>
              <a:t>G2 </a:t>
            </a:r>
            <a:r>
              <a:rPr lang="es-ES_tradnl" sz="2400" dirty="0">
                <a:latin typeface="Georgia" panose="02040502050405020303" pitchFamily="18" charset="0"/>
              </a:rPr>
              <a:t>N4 </a:t>
            </a:r>
            <a:r>
              <a:rPr lang="es-ES" sz="2400" dirty="0" smtClean="0">
                <a:latin typeface="Georgia" panose="02040502050405020303" pitchFamily="18" charset="0"/>
              </a:rPr>
              <a:t>]  </a:t>
            </a:r>
            <a:r>
              <a:rPr lang="es-ES_tradnl" sz="2400" dirty="0">
                <a:latin typeface="Georgia" panose="02040502050405020303" pitchFamily="18" charset="0"/>
              </a:rPr>
              <a:t>consumada y t. E I R2 </a:t>
            </a:r>
            <a:r>
              <a:rPr lang="es-ES_tradnl" sz="2400" dirty="0" smtClean="0">
                <a:latin typeface="Georgia" panose="02040502050405020303" pitchFamily="18" charset="0"/>
              </a:rPr>
              <a:t>  </a:t>
            </a:r>
            <a:r>
              <a:rPr lang="es-ES" sz="2400" dirty="0" smtClean="0">
                <a:latin typeface="Georgia" panose="02040502050405020303" pitchFamily="18" charset="0"/>
              </a:rPr>
              <a:t>consumida </a:t>
            </a:r>
            <a:r>
              <a:rPr lang="es-ES" sz="2400" dirty="0">
                <a:latin typeface="Georgia" panose="02040502050405020303" pitchFamily="18" charset="0"/>
              </a:rPr>
              <a:t>(y transformada</a:t>
            </a:r>
            <a:r>
              <a:rPr lang="es-ES" sz="2400" i="1" dirty="0">
                <a:latin typeface="Georgia" panose="02040502050405020303" pitchFamily="18" charset="0"/>
              </a:rPr>
              <a:t> om.</a:t>
            </a:r>
            <a:r>
              <a:rPr lang="es-ES" sz="2400" dirty="0">
                <a:latin typeface="Georgia" panose="02040502050405020303" pitchFamily="18" charset="0"/>
              </a:rPr>
              <a:t>) U  (consumida y</a:t>
            </a:r>
            <a:r>
              <a:rPr lang="es-ES" sz="2400" i="1" dirty="0">
                <a:latin typeface="Georgia" panose="02040502050405020303" pitchFamily="18" charset="0"/>
              </a:rPr>
              <a:t> om.</a:t>
            </a:r>
            <a:r>
              <a:rPr lang="es-ES" sz="2400" dirty="0">
                <a:latin typeface="Georgia" panose="02040502050405020303" pitchFamily="18" charset="0"/>
              </a:rPr>
              <a:t>) transformada L2</a:t>
            </a:r>
            <a:endParaRPr lang="it-IT" sz="2400" dirty="0">
              <a:latin typeface="Georgia" panose="02040502050405020303" pitchFamily="18" charset="0"/>
            </a:endParaRPr>
          </a:p>
          <a:p>
            <a:r>
              <a:rPr lang="es-ES" sz="2400" i="1" dirty="0">
                <a:latin typeface="Georgia" panose="02040502050405020303" pitchFamily="18" charset="0"/>
              </a:rPr>
              <a:t> </a:t>
            </a:r>
            <a:endParaRPr lang="it-IT" sz="2400" dirty="0">
              <a:latin typeface="Georgia" panose="02040502050405020303" pitchFamily="18" charset="0"/>
            </a:endParaRPr>
          </a:p>
          <a:p>
            <a:endParaRPr lang="it-IT" dirty="0"/>
          </a:p>
        </p:txBody>
      </p:sp>
    </p:spTree>
    <p:extLst>
      <p:ext uri="{BB962C8B-B14F-4D97-AF65-F5344CB8AC3E}">
        <p14:creationId xmlns:p14="http://schemas.microsoft.com/office/powerpoint/2010/main" val="9644063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115616" y="548680"/>
            <a:ext cx="6840760" cy="584775"/>
          </a:xfrm>
          <a:prstGeom prst="rect">
            <a:avLst/>
          </a:prstGeom>
          <a:noFill/>
        </p:spPr>
        <p:txBody>
          <a:bodyPr wrap="square" rtlCol="0">
            <a:spAutoFit/>
          </a:bodyPr>
          <a:lstStyle/>
          <a:p>
            <a:pPr algn="ctr"/>
            <a:r>
              <a:rPr lang="es-ES" sz="3200" b="1" i="1" u="sng" dirty="0">
                <a:solidFill>
                  <a:srgbClr val="FF0000"/>
                </a:solidFill>
              </a:rPr>
              <a:t>Variantes indiferentes y adiáforas</a:t>
            </a:r>
            <a:endParaRPr lang="it-IT" sz="3200" dirty="0">
              <a:solidFill>
                <a:srgbClr val="FF0000"/>
              </a:solidFill>
            </a:endParaRPr>
          </a:p>
        </p:txBody>
      </p:sp>
      <p:sp>
        <p:nvSpPr>
          <p:cNvPr id="3" name="CasellaDiTesto 2"/>
          <p:cNvSpPr txBox="1"/>
          <p:nvPr/>
        </p:nvSpPr>
        <p:spPr>
          <a:xfrm>
            <a:off x="251520" y="1700808"/>
            <a:ext cx="8496944" cy="4801314"/>
          </a:xfrm>
          <a:prstGeom prst="rect">
            <a:avLst/>
          </a:prstGeom>
          <a:noFill/>
        </p:spPr>
        <p:txBody>
          <a:bodyPr wrap="square" rtlCol="0">
            <a:spAutoFit/>
          </a:bodyPr>
          <a:lstStyle/>
          <a:p>
            <a:pPr algn="just"/>
            <a:r>
              <a:rPr lang="es-ES" sz="2400" dirty="0">
                <a:latin typeface="Georgia" panose="02040502050405020303" pitchFamily="18" charset="0"/>
              </a:rPr>
              <a:t>El alma donde menos apetitos y gustos propios moran es donde él más solo, y más agradado, y más como en casa propia, rigiéndola  y gobernándola mora, y mora tanto más secreto, cuanto más </a:t>
            </a:r>
            <a:r>
              <a:rPr lang="es-ES" sz="2400" i="1" dirty="0">
                <a:latin typeface="Georgia" panose="02040502050405020303" pitchFamily="18" charset="0"/>
              </a:rPr>
              <a:t>solo</a:t>
            </a:r>
            <a:r>
              <a:rPr lang="es-ES" sz="2400" dirty="0">
                <a:latin typeface="Georgia" panose="02040502050405020303" pitchFamily="18" charset="0"/>
              </a:rPr>
              <a:t>. Y así, en esta alma, en que ya ningún apetito mora, ni otras </a:t>
            </a:r>
            <a:r>
              <a:rPr lang="es-ES" sz="2400" b="1" dirty="0" smtClean="0">
                <a:solidFill>
                  <a:srgbClr val="FF0000"/>
                </a:solidFill>
                <a:latin typeface="Georgia" panose="02040502050405020303" pitchFamily="18" charset="0"/>
              </a:rPr>
              <a:t>imagines/imaginaciones</a:t>
            </a:r>
            <a:r>
              <a:rPr lang="es-ES" sz="2400" dirty="0">
                <a:latin typeface="Georgia" panose="02040502050405020303" pitchFamily="18" charset="0"/>
              </a:rPr>
              <a:t>, ni formas de alguna cosa criada, secretísimamente mora, con tanto más íntimo e interior y estrecho abrazo cuanto ella, como decimos, está más pura y sola de otra cosa que Dios.</a:t>
            </a:r>
            <a:endParaRPr lang="it-IT" sz="2400" dirty="0">
              <a:latin typeface="Georgia" panose="02040502050405020303" pitchFamily="18" charset="0"/>
            </a:endParaRPr>
          </a:p>
          <a:p>
            <a:pPr algn="just"/>
            <a:r>
              <a:rPr lang="es-ES" sz="2400" dirty="0">
                <a:latin typeface="Georgia" panose="02040502050405020303" pitchFamily="18" charset="0"/>
              </a:rPr>
              <a:t> </a:t>
            </a:r>
            <a:endParaRPr lang="it-IT" sz="2400" dirty="0">
              <a:latin typeface="Georgia" panose="02040502050405020303" pitchFamily="18" charset="0"/>
            </a:endParaRPr>
          </a:p>
          <a:p>
            <a:pPr algn="just"/>
            <a:r>
              <a:rPr lang="es-ES" sz="2400" dirty="0">
                <a:latin typeface="Georgia" panose="02040502050405020303" pitchFamily="18" charset="0"/>
              </a:rPr>
              <a:t>imaginaciones G U R2 G2 ]  imagines T4 E I D N1 L2  imagenes N4 </a:t>
            </a:r>
            <a:endParaRPr lang="it-IT" sz="2400" dirty="0">
              <a:latin typeface="Georgia" panose="02040502050405020303" pitchFamily="18" charset="0"/>
            </a:endParaRPr>
          </a:p>
          <a:p>
            <a:pPr algn="ctr"/>
            <a:r>
              <a:rPr lang="es-ES" sz="2400" i="1" dirty="0">
                <a:latin typeface="Georgia" panose="02040502050405020303" pitchFamily="18" charset="0"/>
              </a:rPr>
              <a:t> </a:t>
            </a:r>
            <a:endParaRPr lang="it-IT" sz="2400" dirty="0">
              <a:latin typeface="Georgia" panose="02040502050405020303" pitchFamily="18" charset="0"/>
            </a:endParaRPr>
          </a:p>
          <a:p>
            <a:endParaRPr lang="it-IT" dirty="0"/>
          </a:p>
        </p:txBody>
      </p:sp>
    </p:spTree>
    <p:extLst>
      <p:ext uri="{BB962C8B-B14F-4D97-AF65-F5344CB8AC3E}">
        <p14:creationId xmlns:p14="http://schemas.microsoft.com/office/powerpoint/2010/main" val="38130418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115616" y="548680"/>
            <a:ext cx="6840760" cy="584775"/>
          </a:xfrm>
          <a:prstGeom prst="rect">
            <a:avLst/>
          </a:prstGeom>
          <a:noFill/>
        </p:spPr>
        <p:txBody>
          <a:bodyPr wrap="square" rtlCol="0">
            <a:spAutoFit/>
          </a:bodyPr>
          <a:lstStyle/>
          <a:p>
            <a:pPr algn="ctr"/>
            <a:r>
              <a:rPr lang="es-ES" sz="3200" b="1" i="1" u="sng" dirty="0">
                <a:solidFill>
                  <a:srgbClr val="FF0000"/>
                </a:solidFill>
              </a:rPr>
              <a:t>Variantes indiferentes y adiáforas</a:t>
            </a:r>
            <a:endParaRPr lang="it-IT" sz="3200" dirty="0">
              <a:solidFill>
                <a:srgbClr val="FF0000"/>
              </a:solidFill>
            </a:endParaRPr>
          </a:p>
        </p:txBody>
      </p:sp>
      <p:sp>
        <p:nvSpPr>
          <p:cNvPr id="3" name="CasellaDiTesto 2"/>
          <p:cNvSpPr txBox="1"/>
          <p:nvPr/>
        </p:nvSpPr>
        <p:spPr>
          <a:xfrm>
            <a:off x="251520" y="1700808"/>
            <a:ext cx="8496944" cy="5170646"/>
          </a:xfrm>
          <a:prstGeom prst="rect">
            <a:avLst/>
          </a:prstGeom>
          <a:noFill/>
        </p:spPr>
        <p:txBody>
          <a:bodyPr wrap="square" rtlCol="0">
            <a:spAutoFit/>
          </a:bodyPr>
          <a:lstStyle/>
          <a:p>
            <a:pPr algn="ctr"/>
            <a:r>
              <a:rPr lang="es-ES" sz="2400" i="1" dirty="0">
                <a:latin typeface="Georgia" panose="02040502050405020303" pitchFamily="18" charset="0"/>
              </a:rPr>
              <a:t>[fontes]</a:t>
            </a:r>
            <a:endParaRPr lang="it-IT" sz="2400" dirty="0">
              <a:latin typeface="Georgia" panose="02040502050405020303" pitchFamily="18" charset="0"/>
            </a:endParaRPr>
          </a:p>
          <a:p>
            <a:r>
              <a:rPr lang="es-ES" sz="2400" dirty="0">
                <a:latin typeface="Georgia" panose="02040502050405020303" pitchFamily="18" charset="0"/>
              </a:rPr>
              <a:t>LlA 4.12. [...] Que si Ester se desmayó, fue porque el rey se le mostró al principio no favorable, sino, como allí dice,</a:t>
            </a:r>
            <a:r>
              <a:rPr lang="es-ES" sz="2400" i="1" dirty="0">
                <a:latin typeface="Georgia" panose="02040502050405020303" pitchFamily="18" charset="0"/>
              </a:rPr>
              <a:t> </a:t>
            </a:r>
            <a:r>
              <a:rPr lang="es-ES" sz="2400" dirty="0">
                <a:latin typeface="Georgia" panose="02040502050405020303" pitchFamily="18" charset="0"/>
              </a:rPr>
              <a:t>«los ojos ardientes, le mostró el furor de su pecho»;</a:t>
            </a:r>
            <a:r>
              <a:rPr lang="es-ES" sz="2400" i="1" dirty="0">
                <a:latin typeface="Georgia" panose="02040502050405020303" pitchFamily="18" charset="0"/>
              </a:rPr>
              <a:t> </a:t>
            </a:r>
            <a:r>
              <a:rPr lang="es-ES" sz="2400" dirty="0">
                <a:latin typeface="Georgia" panose="02040502050405020303" pitchFamily="18" charset="0"/>
              </a:rPr>
              <a:t>pero luego que la favoreció, </a:t>
            </a:r>
            <a:r>
              <a:rPr lang="es-ES" sz="2400" b="1" dirty="0">
                <a:solidFill>
                  <a:srgbClr val="FF0000"/>
                </a:solidFill>
                <a:latin typeface="Georgia" panose="02040502050405020303" pitchFamily="18" charset="0"/>
              </a:rPr>
              <a:t>extendió/exentiendo</a:t>
            </a:r>
            <a:r>
              <a:rPr lang="es-ES" sz="2400" dirty="0">
                <a:latin typeface="Georgia" panose="02040502050405020303" pitchFamily="18" charset="0"/>
              </a:rPr>
              <a:t> su cetro y, tocándola con él y abrazándola, volvió en sí, habiéndola dicho que «él era su hermano, que no temiese».</a:t>
            </a:r>
            <a:endParaRPr lang="it-IT" sz="2400" dirty="0">
              <a:latin typeface="Georgia" panose="02040502050405020303" pitchFamily="18" charset="0"/>
            </a:endParaRPr>
          </a:p>
          <a:p>
            <a:r>
              <a:rPr lang="es-ES_tradnl" sz="2400" dirty="0">
                <a:latin typeface="Georgia" panose="02040502050405020303" pitchFamily="18" charset="0"/>
              </a:rPr>
              <a:t> </a:t>
            </a:r>
            <a:endParaRPr lang="it-IT" sz="2400" dirty="0">
              <a:latin typeface="Georgia" panose="02040502050405020303" pitchFamily="18" charset="0"/>
            </a:endParaRPr>
          </a:p>
          <a:p>
            <a:r>
              <a:rPr lang="es-ES" sz="2400" dirty="0">
                <a:latin typeface="Georgia" panose="02040502050405020303" pitchFamily="18" charset="0"/>
              </a:rPr>
              <a:t>extendió T4 D N1 R2 G2 ]  extendiendo E I G U (L2)         N4 (LlB)</a:t>
            </a:r>
            <a:endParaRPr lang="it-IT" sz="2400" dirty="0">
              <a:latin typeface="Georgia" panose="02040502050405020303" pitchFamily="18" charset="0"/>
            </a:endParaRPr>
          </a:p>
          <a:p>
            <a:r>
              <a:rPr lang="es-ES" sz="2400" dirty="0">
                <a:latin typeface="Georgia" panose="02040502050405020303" pitchFamily="18" charset="0"/>
              </a:rPr>
              <a:t> </a:t>
            </a:r>
            <a:endParaRPr lang="it-IT" sz="2400" dirty="0">
              <a:latin typeface="Georgia" panose="02040502050405020303" pitchFamily="18" charset="0"/>
            </a:endParaRPr>
          </a:p>
          <a:p>
            <a:r>
              <a:rPr lang="es-ES" sz="2400" dirty="0" smtClean="0">
                <a:latin typeface="Georgia" panose="02040502050405020303" pitchFamily="18" charset="0"/>
              </a:rPr>
              <a:t>«...</a:t>
            </a:r>
            <a:r>
              <a:rPr lang="es-ES" sz="2400" dirty="0">
                <a:latin typeface="Georgia" panose="02040502050405020303" pitchFamily="18" charset="0"/>
              </a:rPr>
              <a:t>et </a:t>
            </a:r>
            <a:r>
              <a:rPr lang="es-ES" sz="2400" b="1" dirty="0">
                <a:latin typeface="Georgia" panose="02040502050405020303" pitchFamily="18" charset="0"/>
              </a:rPr>
              <a:t>extendid</a:t>
            </a:r>
            <a:r>
              <a:rPr lang="es-ES" sz="2400" dirty="0">
                <a:latin typeface="Georgia" panose="02040502050405020303" pitchFamily="18" charset="0"/>
              </a:rPr>
              <a:t> contra eam virgam auream, quam tenebat manu</a:t>
            </a:r>
            <a:r>
              <a:rPr lang="es-ES" sz="2400" dirty="0" smtClean="0">
                <a:latin typeface="Georgia" panose="02040502050405020303" pitchFamily="18" charset="0"/>
              </a:rPr>
              <a:t>» (</a:t>
            </a:r>
            <a:r>
              <a:rPr lang="es-ES" sz="2400" dirty="0">
                <a:latin typeface="Georgia" panose="02040502050405020303" pitchFamily="18" charset="0"/>
              </a:rPr>
              <a:t>Est V, 2</a:t>
            </a:r>
            <a:r>
              <a:rPr lang="es-ES" sz="2400" dirty="0" smtClean="0">
                <a:latin typeface="Georgia" panose="02040502050405020303" pitchFamily="18" charset="0"/>
              </a:rPr>
              <a:t>).</a:t>
            </a:r>
            <a:r>
              <a:rPr lang="es-ES" sz="2400" dirty="0" smtClean="0"/>
              <a:t> </a:t>
            </a:r>
            <a:r>
              <a:rPr lang="es-ES" sz="2400" i="1" dirty="0">
                <a:latin typeface="Georgia" panose="02040502050405020303" pitchFamily="18" charset="0"/>
              </a:rPr>
              <a:t> </a:t>
            </a:r>
            <a:endParaRPr lang="it-IT" sz="2400" dirty="0">
              <a:latin typeface="Georgia" panose="02040502050405020303" pitchFamily="18" charset="0"/>
            </a:endParaRPr>
          </a:p>
          <a:p>
            <a:endParaRPr lang="it-IT" dirty="0"/>
          </a:p>
        </p:txBody>
      </p:sp>
    </p:spTree>
    <p:extLst>
      <p:ext uri="{BB962C8B-B14F-4D97-AF65-F5344CB8AC3E}">
        <p14:creationId xmlns:p14="http://schemas.microsoft.com/office/powerpoint/2010/main" val="3860558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115616" y="548680"/>
            <a:ext cx="6840760" cy="584775"/>
          </a:xfrm>
          <a:prstGeom prst="rect">
            <a:avLst/>
          </a:prstGeom>
          <a:noFill/>
        </p:spPr>
        <p:txBody>
          <a:bodyPr wrap="square" rtlCol="0">
            <a:spAutoFit/>
          </a:bodyPr>
          <a:lstStyle/>
          <a:p>
            <a:pPr algn="ctr"/>
            <a:r>
              <a:rPr lang="es-ES" sz="3200" b="1" i="1" u="sng" dirty="0">
                <a:solidFill>
                  <a:srgbClr val="FF0000"/>
                </a:solidFill>
              </a:rPr>
              <a:t>Arquetipo</a:t>
            </a:r>
            <a:endParaRPr lang="it-IT" sz="3200" dirty="0">
              <a:solidFill>
                <a:srgbClr val="FF0000"/>
              </a:solidFill>
            </a:endParaRPr>
          </a:p>
        </p:txBody>
      </p:sp>
      <p:sp>
        <p:nvSpPr>
          <p:cNvPr id="3" name="CasellaDiTesto 2"/>
          <p:cNvSpPr txBox="1"/>
          <p:nvPr/>
        </p:nvSpPr>
        <p:spPr>
          <a:xfrm>
            <a:off x="251520" y="1700808"/>
            <a:ext cx="8496944" cy="3323987"/>
          </a:xfrm>
          <a:prstGeom prst="rect">
            <a:avLst/>
          </a:prstGeom>
          <a:noFill/>
        </p:spPr>
        <p:txBody>
          <a:bodyPr wrap="square" rtlCol="0">
            <a:spAutoFit/>
          </a:bodyPr>
          <a:lstStyle/>
          <a:p>
            <a:pPr algn="ctr"/>
            <a:r>
              <a:rPr lang="es-ES" sz="2400" i="1" dirty="0">
                <a:latin typeface="Georgia" panose="02040502050405020303" pitchFamily="18" charset="0"/>
              </a:rPr>
              <a:t>Un par de </a:t>
            </a:r>
            <a:r>
              <a:rPr lang="es-ES" sz="2400" i="1" dirty="0" smtClean="0">
                <a:latin typeface="Georgia" panose="02040502050405020303" pitchFamily="18" charset="0"/>
              </a:rPr>
              <a:t>definiciones</a:t>
            </a:r>
            <a:endParaRPr lang="it-IT" sz="2400" i="1" dirty="0">
              <a:latin typeface="Georgia" panose="02040502050405020303" pitchFamily="18" charset="0"/>
            </a:endParaRPr>
          </a:p>
          <a:p>
            <a:pPr algn="just"/>
            <a:r>
              <a:rPr lang="es-ES" sz="2400" dirty="0">
                <a:latin typeface="Georgia" panose="02040502050405020303" pitchFamily="18" charset="0"/>
              </a:rPr>
              <a:t> </a:t>
            </a:r>
            <a:endParaRPr lang="it-IT" sz="2400" dirty="0">
              <a:latin typeface="Georgia" panose="02040502050405020303" pitchFamily="18" charset="0"/>
            </a:endParaRPr>
          </a:p>
          <a:p>
            <a:pPr lvl="0" algn="just"/>
            <a:r>
              <a:rPr lang="es-ES" sz="2400" dirty="0">
                <a:latin typeface="Georgia" panose="02040502050405020303" pitchFamily="18" charset="0"/>
              </a:rPr>
              <a:t>«Un códice o impreso perdido, X, o conservado, A, B, C, que transmita errores comunes a todos los </a:t>
            </a:r>
            <a:r>
              <a:rPr lang="es-ES" sz="2400" dirty="0" smtClean="0">
                <a:latin typeface="Georgia" panose="02040502050405020303" pitchFamily="18" charset="0"/>
              </a:rPr>
              <a:t>testimonios.» </a:t>
            </a:r>
            <a:r>
              <a:rPr lang="es-ES" sz="2400" dirty="0">
                <a:latin typeface="Georgia" panose="02040502050405020303" pitchFamily="18" charset="0"/>
              </a:rPr>
              <a:t>(Blecua</a:t>
            </a:r>
            <a:r>
              <a:rPr lang="es-ES" sz="2400" dirty="0" smtClean="0">
                <a:latin typeface="Georgia" panose="02040502050405020303" pitchFamily="18" charset="0"/>
              </a:rPr>
              <a:t>)</a:t>
            </a:r>
          </a:p>
          <a:p>
            <a:pPr lvl="0" algn="just"/>
            <a:endParaRPr lang="es-ES" sz="2400" dirty="0">
              <a:latin typeface="Georgia" panose="02040502050405020303" pitchFamily="18" charset="0"/>
            </a:endParaRPr>
          </a:p>
          <a:p>
            <a:pPr lvl="0" algn="just"/>
            <a:endParaRPr lang="it-IT" sz="2400" dirty="0">
              <a:latin typeface="Georgia" panose="02040502050405020303" pitchFamily="18" charset="0"/>
            </a:endParaRPr>
          </a:p>
          <a:p>
            <a:pPr algn="just"/>
            <a:r>
              <a:rPr lang="es-ES" sz="2400" dirty="0">
                <a:latin typeface="Georgia" panose="02040502050405020303" pitchFamily="18" charset="0"/>
              </a:rPr>
              <a:t>«Copia no conservada con al menos un error conjuntivo, de la cual deriva toda la </a:t>
            </a:r>
            <a:r>
              <a:rPr lang="es-ES" sz="2400" dirty="0" smtClean="0">
                <a:latin typeface="Georgia" panose="02040502050405020303" pitchFamily="18" charset="0"/>
              </a:rPr>
              <a:t>tradición.» </a:t>
            </a:r>
            <a:r>
              <a:rPr lang="es-ES" sz="2400" dirty="0">
                <a:latin typeface="Georgia" panose="02040502050405020303" pitchFamily="18" charset="0"/>
              </a:rPr>
              <a:t>(Stussi</a:t>
            </a:r>
            <a:r>
              <a:rPr lang="es-ES" sz="2400" dirty="0" smtClean="0">
                <a:latin typeface="Georgia" panose="02040502050405020303" pitchFamily="18" charset="0"/>
              </a:rPr>
              <a:t>)</a:t>
            </a:r>
            <a:r>
              <a:rPr lang="es-ES" sz="2400" i="1" dirty="0" smtClean="0">
                <a:latin typeface="Georgia" panose="02040502050405020303" pitchFamily="18" charset="0"/>
              </a:rPr>
              <a:t>.</a:t>
            </a:r>
            <a:endParaRPr lang="it-IT" sz="2400" dirty="0">
              <a:latin typeface="Georgia" panose="02040502050405020303" pitchFamily="18" charset="0"/>
            </a:endParaRPr>
          </a:p>
          <a:p>
            <a:endParaRPr lang="it-IT" dirty="0"/>
          </a:p>
        </p:txBody>
      </p:sp>
    </p:spTree>
    <p:extLst>
      <p:ext uri="{BB962C8B-B14F-4D97-AF65-F5344CB8AC3E}">
        <p14:creationId xmlns:p14="http://schemas.microsoft.com/office/powerpoint/2010/main" val="29023876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115616" y="22207"/>
            <a:ext cx="6840760" cy="584775"/>
          </a:xfrm>
          <a:prstGeom prst="rect">
            <a:avLst/>
          </a:prstGeom>
          <a:noFill/>
        </p:spPr>
        <p:txBody>
          <a:bodyPr wrap="square" rtlCol="0">
            <a:spAutoFit/>
          </a:bodyPr>
          <a:lstStyle/>
          <a:p>
            <a:pPr algn="ctr"/>
            <a:r>
              <a:rPr lang="es-ES" sz="3200" b="1" i="1" u="sng" dirty="0">
                <a:solidFill>
                  <a:srgbClr val="FF0000"/>
                </a:solidFill>
              </a:rPr>
              <a:t>Arquetipo</a:t>
            </a:r>
            <a:endParaRPr lang="it-IT" sz="3200" dirty="0">
              <a:solidFill>
                <a:srgbClr val="FF0000"/>
              </a:solidFill>
            </a:endParaRPr>
          </a:p>
        </p:txBody>
      </p:sp>
      <p:sp>
        <p:nvSpPr>
          <p:cNvPr id="3" name="CasellaDiTesto 2"/>
          <p:cNvSpPr txBox="1"/>
          <p:nvPr/>
        </p:nvSpPr>
        <p:spPr>
          <a:xfrm>
            <a:off x="221254" y="606982"/>
            <a:ext cx="8496944" cy="5940088"/>
          </a:xfrm>
          <a:prstGeom prst="rect">
            <a:avLst/>
          </a:prstGeom>
          <a:noFill/>
        </p:spPr>
        <p:txBody>
          <a:bodyPr wrap="square" rtlCol="0">
            <a:spAutoFit/>
          </a:bodyPr>
          <a:lstStyle/>
          <a:p>
            <a:pPr algn="just"/>
            <a:r>
              <a:rPr lang="es-ES_tradnl" sz="2000" dirty="0">
                <a:latin typeface="Georgia" panose="02040502050405020303" pitchFamily="18" charset="0"/>
              </a:rPr>
              <a:t>3.10. [...] Y los movimientos de esta llama, que son los vibramientos y llamear que habemos arriba dicho, no los hace sólo el alma que está transformada en la llama del Espíritu Santo ni los hace sólo él, sino él y el alma juntos [...]. Y así, estos movimientos de Dios y el alma juntos, no sólo son resplandores, sino glorificaciones de Dios que hace al alma, porque estos movimientos o vibramientos son los juegos y fiestas alegres que en el segundo verso de la primera canción decíamos que hacía el Espíritu Santo en el alma [..]. Porque todos los bienes primeros y postreros, menores y mayores que Dios hace al alma siempre, se los hace </a:t>
            </a:r>
            <a:r>
              <a:rPr lang="es-ES_tradnl" sz="2000" u="sng" dirty="0">
                <a:solidFill>
                  <a:srgbClr val="FF0000"/>
                </a:solidFill>
                <a:latin typeface="Georgia" panose="02040502050405020303" pitchFamily="18" charset="0"/>
              </a:rPr>
              <a:t>/</a:t>
            </a:r>
            <a:r>
              <a:rPr lang="es-ES_tradnl" sz="2000" b="1" u="sng" dirty="0">
                <a:solidFill>
                  <a:srgbClr val="FF0000"/>
                </a:solidFill>
                <a:latin typeface="Georgia" panose="02040502050405020303" pitchFamily="18" charset="0"/>
              </a:rPr>
              <a:t>en este motivo D N1 R2 G2 / </a:t>
            </a:r>
            <a:r>
              <a:rPr lang="es-ES_tradnl" sz="2000" i="1" u="sng" dirty="0">
                <a:solidFill>
                  <a:srgbClr val="FF0000"/>
                </a:solidFill>
                <a:latin typeface="Georgia" panose="02040502050405020303" pitchFamily="18" charset="0"/>
              </a:rPr>
              <a:t>om. </a:t>
            </a:r>
            <a:r>
              <a:rPr lang="es-ES_tradnl" sz="2000" b="1" u="sng" dirty="0">
                <a:solidFill>
                  <a:srgbClr val="FF0000"/>
                </a:solidFill>
                <a:latin typeface="Georgia" panose="02040502050405020303" pitchFamily="18" charset="0"/>
              </a:rPr>
              <a:t>N4 /con este motivo G E I T4 U/</a:t>
            </a:r>
            <a:r>
              <a:rPr lang="es-ES_tradnl" sz="2000" dirty="0">
                <a:solidFill>
                  <a:srgbClr val="FF0000"/>
                </a:solidFill>
                <a:latin typeface="Georgia" panose="02040502050405020303" pitchFamily="18" charset="0"/>
              </a:rPr>
              <a:t> </a:t>
            </a:r>
            <a:r>
              <a:rPr lang="es-ES_tradnl" sz="2000" dirty="0">
                <a:latin typeface="Georgia" panose="02040502050405020303" pitchFamily="18" charset="0"/>
              </a:rPr>
              <a:t>suyo y de ella, de llevarla a vida eterna; bien así como el fuego, que todos los movimientos y meneos que hace en el aire que en sí tiene inflamado, son a fin de llevarle al centro de su esfera, y todos aquellos vibramientos es porfiar por llevarlo; mas, porque el aire está en su esfera, no se hace. Y así, aunque estos </a:t>
            </a:r>
            <a:r>
              <a:rPr lang="es-ES_tradnl" sz="2000" b="1" u="sng" dirty="0">
                <a:latin typeface="Georgia" panose="02040502050405020303" pitchFamily="18" charset="0"/>
              </a:rPr>
              <a:t>/movimientos U D N1 R2 G2 /motivos T4 G E I/</a:t>
            </a:r>
            <a:r>
              <a:rPr lang="es-ES_tradnl" sz="2000" dirty="0">
                <a:latin typeface="Georgia" panose="02040502050405020303" pitchFamily="18" charset="0"/>
              </a:rPr>
              <a:t> del Espíritu Santo son aquí encendidísimos y eficacísimos en absorber al alma en mucha gloria, todavía no acaba hasta que llegue el tiempo en que salga de la esfera del aire de esta vida de carne y pueda entrar en el centro de su espíritu de la vida perfecta en Cristo. </a:t>
            </a:r>
            <a:endParaRPr lang="it-IT" sz="2000" dirty="0">
              <a:latin typeface="Georgia" panose="02040502050405020303" pitchFamily="18" charset="0"/>
            </a:endParaRPr>
          </a:p>
        </p:txBody>
      </p:sp>
    </p:spTree>
    <p:extLst>
      <p:ext uri="{BB962C8B-B14F-4D97-AF65-F5344CB8AC3E}">
        <p14:creationId xmlns:p14="http://schemas.microsoft.com/office/powerpoint/2010/main" val="20933383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0" y="332656"/>
            <a:ext cx="8964488" cy="5447645"/>
          </a:xfrm>
          <a:prstGeom prst="rect">
            <a:avLst/>
          </a:prstGeom>
          <a:noFill/>
        </p:spPr>
        <p:txBody>
          <a:bodyPr wrap="square" rtlCol="0">
            <a:spAutoFit/>
          </a:bodyPr>
          <a:lstStyle/>
          <a:p>
            <a:pPr algn="ctr"/>
            <a:r>
              <a:rPr lang="es-ES" sz="2400" b="1" dirty="0">
                <a:latin typeface="Georgia" panose="02040502050405020303" pitchFamily="18" charset="0"/>
              </a:rPr>
              <a:t>Manuscritos de la  </a:t>
            </a:r>
            <a:r>
              <a:rPr lang="es-ES" sz="2400" b="1" i="1" dirty="0">
                <a:latin typeface="Georgia" panose="02040502050405020303" pitchFamily="18" charset="0"/>
              </a:rPr>
              <a:t>Llama </a:t>
            </a:r>
            <a:r>
              <a:rPr lang="es-ES" sz="2400" b="1" dirty="0" smtClean="0">
                <a:latin typeface="Georgia" panose="02040502050405020303" pitchFamily="18" charset="0"/>
              </a:rPr>
              <a:t>A</a:t>
            </a:r>
          </a:p>
          <a:p>
            <a:endParaRPr lang="es-ES" sz="2400" b="1" dirty="0">
              <a:latin typeface="Georgia" panose="02040502050405020303" pitchFamily="18" charset="0"/>
            </a:endParaRPr>
          </a:p>
          <a:p>
            <a:endParaRPr lang="it-IT" sz="2000" dirty="0">
              <a:latin typeface="Georgia" panose="02040502050405020303" pitchFamily="18" charset="0"/>
            </a:endParaRPr>
          </a:p>
          <a:p>
            <a:r>
              <a:rPr lang="es-ES" sz="2000" b="1" dirty="0">
                <a:solidFill>
                  <a:srgbClr val="FF0000"/>
                </a:solidFill>
                <a:latin typeface="Georgia" panose="02040502050405020303" pitchFamily="18" charset="0"/>
              </a:rPr>
              <a:t>D</a:t>
            </a:r>
            <a:r>
              <a:rPr lang="es-ES" sz="2000" b="1" dirty="0">
                <a:latin typeface="Georgia" panose="02040502050405020303" pitchFamily="18" charset="0"/>
              </a:rPr>
              <a:t>	</a:t>
            </a:r>
            <a:r>
              <a:rPr lang="es-ES" sz="2000" dirty="0">
                <a:latin typeface="Georgia" panose="02040502050405020303" pitchFamily="18" charset="0"/>
              </a:rPr>
              <a:t> Alba de Tormes (Salamanca). PP. Carmelitas </a:t>
            </a:r>
            <a:r>
              <a:rPr lang="es-ES" sz="2000" dirty="0" smtClean="0">
                <a:latin typeface="Georgia" panose="02040502050405020303" pitchFamily="18" charset="0"/>
              </a:rPr>
              <a:t>Descalzos, B-1</a:t>
            </a:r>
            <a:r>
              <a:rPr lang="es-ES" sz="2000" dirty="0">
                <a:latin typeface="Georgia" panose="02040502050405020303" pitchFamily="18" charset="0"/>
              </a:rPr>
              <a:t>.</a:t>
            </a:r>
            <a:endParaRPr lang="it-IT" sz="2000" dirty="0">
              <a:latin typeface="Georgia" panose="02040502050405020303" pitchFamily="18" charset="0"/>
            </a:endParaRPr>
          </a:p>
          <a:p>
            <a:r>
              <a:rPr lang="es-ES" sz="2000" b="1" dirty="0">
                <a:solidFill>
                  <a:srgbClr val="FF0000"/>
                </a:solidFill>
                <a:latin typeface="Georgia" panose="02040502050405020303" pitchFamily="18" charset="0"/>
              </a:rPr>
              <a:t>E</a:t>
            </a:r>
            <a:r>
              <a:rPr lang="es-ES" sz="2000" dirty="0">
                <a:latin typeface="Georgia" panose="02040502050405020303" pitchFamily="18" charset="0"/>
              </a:rPr>
              <a:t> 	Montserrat. Biblioteca de la Abadía (O.S.B.), Ms. 528.</a:t>
            </a:r>
            <a:endParaRPr lang="it-IT" sz="2000" dirty="0">
              <a:latin typeface="Georgia" panose="02040502050405020303" pitchFamily="18" charset="0"/>
            </a:endParaRPr>
          </a:p>
          <a:p>
            <a:r>
              <a:rPr lang="es-ES" sz="2000" b="1" dirty="0">
                <a:solidFill>
                  <a:srgbClr val="FF0000"/>
                </a:solidFill>
                <a:latin typeface="Georgia" panose="02040502050405020303" pitchFamily="18" charset="0"/>
              </a:rPr>
              <a:t>G</a:t>
            </a:r>
            <a:r>
              <a:rPr lang="es-ES" sz="2000" dirty="0">
                <a:latin typeface="Georgia" panose="02040502050405020303" pitchFamily="18" charset="0"/>
              </a:rPr>
              <a:t> 	Granada. Archivo Museo del Sacro Monte.</a:t>
            </a:r>
            <a:endParaRPr lang="it-IT" sz="2000" dirty="0">
              <a:latin typeface="Georgia" panose="02040502050405020303" pitchFamily="18" charset="0"/>
            </a:endParaRPr>
          </a:p>
          <a:p>
            <a:r>
              <a:rPr lang="es-ES" sz="2000" b="1" dirty="0">
                <a:solidFill>
                  <a:srgbClr val="FF0000"/>
                </a:solidFill>
                <a:latin typeface="Georgia" panose="02040502050405020303" pitchFamily="18" charset="0"/>
              </a:rPr>
              <a:t>G2</a:t>
            </a:r>
            <a:r>
              <a:rPr lang="es-ES" sz="2000" dirty="0">
                <a:latin typeface="Georgia" panose="02040502050405020303" pitchFamily="18" charset="0"/>
              </a:rPr>
              <a:t> 	Granada. Biblioteca de la Facultad Teológica, S.J., La Cartuja, Cod. </a:t>
            </a:r>
            <a:r>
              <a:rPr lang="it-IT" sz="2000" dirty="0">
                <a:latin typeface="Georgia" panose="02040502050405020303" pitchFamily="18" charset="0"/>
              </a:rPr>
              <a:t>T13, n. 32954.</a:t>
            </a:r>
          </a:p>
          <a:p>
            <a:r>
              <a:rPr lang="it-IT" sz="2000" b="1" dirty="0">
                <a:solidFill>
                  <a:srgbClr val="FF0000"/>
                </a:solidFill>
                <a:latin typeface="Georgia" panose="02040502050405020303" pitchFamily="18" charset="0"/>
              </a:rPr>
              <a:t>I</a:t>
            </a:r>
            <a:r>
              <a:rPr lang="it-IT" sz="2000" dirty="0">
                <a:latin typeface="Georgia" panose="02040502050405020303" pitchFamily="18" charset="0"/>
              </a:rPr>
              <a:t> 	Madrid. Biblioteca </a:t>
            </a:r>
            <a:r>
              <a:rPr lang="it-IT" sz="2000" dirty="0" err="1">
                <a:latin typeface="Georgia" panose="02040502050405020303" pitchFamily="18" charset="0"/>
              </a:rPr>
              <a:t>Municipal</a:t>
            </a:r>
            <a:r>
              <a:rPr lang="it-IT" sz="2000" dirty="0">
                <a:latin typeface="Georgia" panose="02040502050405020303" pitchFamily="18" charset="0"/>
              </a:rPr>
              <a:t>, Ms. I-31.</a:t>
            </a:r>
          </a:p>
          <a:p>
            <a:r>
              <a:rPr lang="it-IT" sz="2000" b="1" dirty="0">
                <a:solidFill>
                  <a:srgbClr val="FF0000"/>
                </a:solidFill>
                <a:latin typeface="Georgia" panose="02040502050405020303" pitchFamily="18" charset="0"/>
              </a:rPr>
              <a:t>L2</a:t>
            </a:r>
            <a:r>
              <a:rPr lang="it-IT" sz="2000" dirty="0">
                <a:latin typeface="Georgia" panose="02040502050405020303" pitchFamily="18" charset="0"/>
              </a:rPr>
              <a:t> 	Cádiz. </a:t>
            </a:r>
            <a:r>
              <a:rPr lang="es-ES" sz="2000" dirty="0">
                <a:latin typeface="Georgia" panose="02040502050405020303" pitchFamily="18" charset="0"/>
              </a:rPr>
              <a:t>PP. Carmelitas Descalzos, Ms. de Lazcano Cádiz.</a:t>
            </a:r>
            <a:endParaRPr lang="it-IT" sz="2000" dirty="0">
              <a:latin typeface="Georgia" panose="02040502050405020303" pitchFamily="18" charset="0"/>
            </a:endParaRPr>
          </a:p>
          <a:p>
            <a:r>
              <a:rPr lang="es-ES" sz="2000" b="1" dirty="0">
                <a:solidFill>
                  <a:srgbClr val="FF0000"/>
                </a:solidFill>
                <a:latin typeface="Georgia" panose="02040502050405020303" pitchFamily="18" charset="0"/>
              </a:rPr>
              <a:t>N1</a:t>
            </a:r>
            <a:r>
              <a:rPr lang="es-ES" sz="2000" dirty="0">
                <a:latin typeface="Georgia" panose="02040502050405020303" pitchFamily="18" charset="0"/>
              </a:rPr>
              <a:t> 	Madrid. Biblioteca Nacional, Mss/6624.</a:t>
            </a:r>
            <a:endParaRPr lang="it-IT" sz="2000" dirty="0">
              <a:solidFill>
                <a:srgbClr val="FF0000"/>
              </a:solidFill>
              <a:latin typeface="Georgia" panose="02040502050405020303" pitchFamily="18" charset="0"/>
            </a:endParaRPr>
          </a:p>
          <a:p>
            <a:r>
              <a:rPr lang="es-ES" sz="2000" b="1" dirty="0">
                <a:solidFill>
                  <a:srgbClr val="FF0000"/>
                </a:solidFill>
                <a:latin typeface="Georgia" panose="02040502050405020303" pitchFamily="18" charset="0"/>
              </a:rPr>
              <a:t>N4</a:t>
            </a:r>
            <a:r>
              <a:rPr lang="es-ES" sz="2000" dirty="0">
                <a:latin typeface="Georgia" panose="02040502050405020303" pitchFamily="18" charset="0"/>
              </a:rPr>
              <a:t> 	Madrid. Biblioteca Nacional, Mss/18160.</a:t>
            </a:r>
            <a:endParaRPr lang="it-IT" sz="2000" dirty="0">
              <a:latin typeface="Georgia" panose="02040502050405020303" pitchFamily="18" charset="0"/>
            </a:endParaRPr>
          </a:p>
          <a:p>
            <a:r>
              <a:rPr lang="es-ES" sz="2000" b="1" dirty="0">
                <a:solidFill>
                  <a:srgbClr val="FF0000"/>
                </a:solidFill>
                <a:latin typeface="Georgia" panose="02040502050405020303" pitchFamily="18" charset="0"/>
              </a:rPr>
              <a:t>R2</a:t>
            </a:r>
            <a:r>
              <a:rPr lang="es-ES" sz="2000" dirty="0">
                <a:latin typeface="Georgia" panose="02040502050405020303" pitchFamily="18" charset="0"/>
              </a:rPr>
              <a:t> 	Roma. PP. Carmelitas Descalzos. </a:t>
            </a:r>
            <a:r>
              <a:rPr lang="it-IT" sz="2000" dirty="0">
                <a:latin typeface="Georgia" panose="02040502050405020303" pitchFamily="18" charset="0"/>
              </a:rPr>
              <a:t>Arch. Generalizio, n. 328° (228b) (sigla </a:t>
            </a:r>
            <a:r>
              <a:rPr lang="it-IT" sz="2000" dirty="0" err="1">
                <a:latin typeface="Georgia" panose="02040502050405020303" pitchFamily="18" charset="0"/>
              </a:rPr>
              <a:t>Rm</a:t>
            </a:r>
            <a:r>
              <a:rPr lang="it-IT" sz="2000" dirty="0">
                <a:latin typeface="Georgia" panose="02040502050405020303" pitchFamily="18" charset="0"/>
              </a:rPr>
              <a:t>).</a:t>
            </a:r>
          </a:p>
          <a:p>
            <a:r>
              <a:rPr lang="es-ES" sz="2000" b="1" dirty="0">
                <a:solidFill>
                  <a:srgbClr val="FF0000"/>
                </a:solidFill>
                <a:latin typeface="Georgia" panose="02040502050405020303" pitchFamily="18" charset="0"/>
              </a:rPr>
              <a:t>T4</a:t>
            </a:r>
            <a:r>
              <a:rPr lang="es-ES" sz="2000" dirty="0">
                <a:latin typeface="Georgia" panose="02040502050405020303" pitchFamily="18" charset="0"/>
              </a:rPr>
              <a:t> 	Toledo. MM. Carmelitas Descalzas, M-3 (sigla T).</a:t>
            </a:r>
            <a:endParaRPr lang="it-IT" sz="2000" dirty="0">
              <a:latin typeface="Georgia" panose="02040502050405020303" pitchFamily="18" charset="0"/>
            </a:endParaRPr>
          </a:p>
          <a:p>
            <a:r>
              <a:rPr lang="es-ES" sz="2000" b="1" dirty="0">
                <a:solidFill>
                  <a:srgbClr val="FF0000"/>
                </a:solidFill>
                <a:latin typeface="Georgia" panose="02040502050405020303" pitchFamily="18" charset="0"/>
              </a:rPr>
              <a:t>U</a:t>
            </a:r>
            <a:r>
              <a:rPr lang="es-ES" sz="2000" dirty="0">
                <a:solidFill>
                  <a:srgbClr val="FF0000"/>
                </a:solidFill>
                <a:latin typeface="Georgia" panose="02040502050405020303" pitchFamily="18" charset="0"/>
              </a:rPr>
              <a:t> </a:t>
            </a:r>
            <a:r>
              <a:rPr lang="es-ES" sz="2000" dirty="0">
                <a:latin typeface="Georgia" panose="02040502050405020303" pitchFamily="18" charset="0"/>
              </a:rPr>
              <a:t>	Córdoba. MM. Carmelitas Descalzas, n. 216 (sigla C).</a:t>
            </a:r>
            <a:endParaRPr lang="it-IT" sz="2000" dirty="0">
              <a:latin typeface="Georgia" panose="02040502050405020303" pitchFamily="18" charset="0"/>
            </a:endParaRPr>
          </a:p>
          <a:p>
            <a:endParaRPr lang="it-IT" sz="2000" dirty="0"/>
          </a:p>
        </p:txBody>
      </p:sp>
    </p:spTree>
    <p:extLst>
      <p:ext uri="{BB962C8B-B14F-4D97-AF65-F5344CB8AC3E}">
        <p14:creationId xmlns:p14="http://schemas.microsoft.com/office/powerpoint/2010/main" val="20890760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115616" y="22207"/>
            <a:ext cx="6840760" cy="584775"/>
          </a:xfrm>
          <a:prstGeom prst="rect">
            <a:avLst/>
          </a:prstGeom>
          <a:noFill/>
        </p:spPr>
        <p:txBody>
          <a:bodyPr wrap="square" rtlCol="0">
            <a:spAutoFit/>
          </a:bodyPr>
          <a:lstStyle/>
          <a:p>
            <a:pPr algn="ctr"/>
            <a:r>
              <a:rPr lang="es-ES" sz="3200" b="1" i="1" u="sng" dirty="0">
                <a:solidFill>
                  <a:srgbClr val="FF0000"/>
                </a:solidFill>
              </a:rPr>
              <a:t>Arquetipo</a:t>
            </a:r>
            <a:endParaRPr lang="it-IT" sz="3200" dirty="0">
              <a:solidFill>
                <a:srgbClr val="FF0000"/>
              </a:solidFill>
            </a:endParaRPr>
          </a:p>
        </p:txBody>
      </p:sp>
      <p:sp>
        <p:nvSpPr>
          <p:cNvPr id="3" name="CasellaDiTesto 2"/>
          <p:cNvSpPr txBox="1"/>
          <p:nvPr/>
        </p:nvSpPr>
        <p:spPr>
          <a:xfrm>
            <a:off x="221254" y="980728"/>
            <a:ext cx="8496944" cy="5324535"/>
          </a:xfrm>
          <a:prstGeom prst="rect">
            <a:avLst/>
          </a:prstGeom>
          <a:noFill/>
        </p:spPr>
        <p:txBody>
          <a:bodyPr wrap="square" rtlCol="0">
            <a:spAutoFit/>
          </a:bodyPr>
          <a:lstStyle/>
          <a:p>
            <a:pPr algn="just"/>
            <a:r>
              <a:rPr lang="es-ES" sz="2000" dirty="0" smtClean="0">
                <a:latin typeface="Georgia" panose="02040502050405020303" pitchFamily="18" charset="0"/>
              </a:rPr>
              <a:t>3.62. Y </a:t>
            </a:r>
            <a:r>
              <a:rPr lang="es-ES" sz="2000" dirty="0">
                <a:latin typeface="Georgia" panose="02040502050405020303" pitchFamily="18" charset="0"/>
              </a:rPr>
              <a:t>así, </a:t>
            </a:r>
            <a:r>
              <a:rPr lang="es-ES_tradnl" sz="2000" dirty="0">
                <a:latin typeface="Georgia" panose="02040502050405020303" pitchFamily="18" charset="0"/>
              </a:rPr>
              <a:t>«</a:t>
            </a:r>
            <a:r>
              <a:rPr lang="es-ES" sz="2000" dirty="0">
                <a:latin typeface="Georgia" panose="02040502050405020303" pitchFamily="18" charset="0"/>
              </a:rPr>
              <a:t>un abismo llama a otro abismo</a:t>
            </a:r>
            <a:r>
              <a:rPr lang="es-ES_tradnl" sz="2000" dirty="0">
                <a:latin typeface="Georgia" panose="02040502050405020303" pitchFamily="18" charset="0"/>
              </a:rPr>
              <a:t>»</a:t>
            </a:r>
            <a:r>
              <a:rPr lang="es-ES" sz="2000" dirty="0">
                <a:latin typeface="Georgia" panose="02040502050405020303" pitchFamily="18" charset="0"/>
              </a:rPr>
              <a:t>: un abismo de tiniebla a otro abismo de tiniebla, y un abismo de luz a otro abismo de luz, llamando cada semejante a su semejante </a:t>
            </a:r>
            <a:r>
              <a:rPr lang="es-ES" sz="2000" b="1" dirty="0">
                <a:latin typeface="Georgia" panose="02040502050405020303" pitchFamily="18" charset="0"/>
              </a:rPr>
              <a:t>e infundiendo en él</a:t>
            </a:r>
            <a:r>
              <a:rPr lang="es-ES" sz="2000" dirty="0">
                <a:latin typeface="Georgia" panose="02040502050405020303" pitchFamily="18" charset="0"/>
              </a:rPr>
              <a:t>. Y así, la luz de la gracia que Dios había dado a esta alma antes, con que la había abierto el ojo de su abismo a la divina luz y héchola en esto agradable, llamó otro abismo de gracia, que es esta transformación divina del alma en Dios, con que el ojo del sentido queda tan esclarecido y agradable, que la luz y la voluntad toda es una, unida la luz natural con la sobrenatural, y luciendo ya la sobrenatural solamente; así como la luz que Dios crió se unió con la del sol, y luce ya la del sol solamente sin faltar la otra.</a:t>
            </a:r>
            <a:endParaRPr lang="it-IT" sz="2000" dirty="0">
              <a:latin typeface="Georgia" panose="02040502050405020303" pitchFamily="18" charset="0"/>
            </a:endParaRPr>
          </a:p>
          <a:p>
            <a:pPr algn="just"/>
            <a:r>
              <a:rPr lang="es-ES" sz="2000" dirty="0">
                <a:latin typeface="Georgia" panose="02040502050405020303" pitchFamily="18" charset="0"/>
              </a:rPr>
              <a:t> </a:t>
            </a:r>
            <a:endParaRPr lang="it-IT" sz="2000" dirty="0">
              <a:latin typeface="Georgia" panose="02040502050405020303" pitchFamily="18" charset="0"/>
            </a:endParaRPr>
          </a:p>
          <a:p>
            <a:pPr algn="just"/>
            <a:r>
              <a:rPr lang="es-ES" sz="2000" dirty="0">
                <a:latin typeface="Georgia" panose="02040502050405020303" pitchFamily="18" charset="0"/>
              </a:rPr>
              <a:t>e infundiendo en él ]  </a:t>
            </a:r>
            <a:r>
              <a:rPr lang="es-ES_tradnl" sz="2000" dirty="0">
                <a:latin typeface="Georgia" panose="02040502050405020303" pitchFamily="18" charset="0"/>
              </a:rPr>
              <a:t>e (</a:t>
            </a:r>
            <a:r>
              <a:rPr lang="es-ES_tradnl" sz="2000" i="1" dirty="0">
                <a:latin typeface="Georgia" panose="02040502050405020303" pitchFamily="18" charset="0"/>
              </a:rPr>
              <a:t>corr. da</a:t>
            </a:r>
            <a:r>
              <a:rPr lang="es-ES_tradnl" sz="2000" dirty="0">
                <a:latin typeface="Georgia" panose="02040502050405020303" pitchFamily="18" charset="0"/>
              </a:rPr>
              <a:t> o?) i. en el E  (e </a:t>
            </a:r>
            <a:r>
              <a:rPr lang="es-ES_tradnl" sz="2000" i="1" dirty="0">
                <a:latin typeface="Georgia" panose="02040502050405020303" pitchFamily="18" charset="0"/>
              </a:rPr>
              <a:t>om</a:t>
            </a:r>
            <a:r>
              <a:rPr lang="es-ES_tradnl" sz="2000" dirty="0">
                <a:latin typeface="Georgia" panose="02040502050405020303" pitchFamily="18" charset="0"/>
              </a:rPr>
              <a:t>.) i. en el R2  y i. en el G2  </a:t>
            </a:r>
            <a:r>
              <a:rPr lang="es-ES" sz="2000" i="1" dirty="0">
                <a:latin typeface="Georgia" panose="02040502050405020303" pitchFamily="18" charset="0"/>
              </a:rPr>
              <a:t>om. </a:t>
            </a:r>
            <a:r>
              <a:rPr lang="es-ES" sz="2000" dirty="0">
                <a:latin typeface="Georgia" panose="02040502050405020303" pitchFamily="18" charset="0"/>
              </a:rPr>
              <a:t>N4 (L2)</a:t>
            </a:r>
            <a:endParaRPr lang="it-IT" sz="2000" dirty="0">
              <a:latin typeface="Georgia" panose="02040502050405020303" pitchFamily="18" charset="0"/>
            </a:endParaRPr>
          </a:p>
          <a:p>
            <a:pPr algn="just"/>
            <a:r>
              <a:rPr lang="es-ES" sz="2000" dirty="0">
                <a:latin typeface="Georgia" panose="02040502050405020303" pitchFamily="18" charset="0"/>
              </a:rPr>
              <a:t>llamando cada … e infundiendo en él ]  llamando e inclinandose a su semejante. Abisus abisum inuocat; y assi una luz a otra luz L2</a:t>
            </a:r>
            <a:endParaRPr lang="it-IT" sz="2000" dirty="0">
              <a:latin typeface="Georgia" panose="02040502050405020303" pitchFamily="18" charset="0"/>
            </a:endParaRPr>
          </a:p>
          <a:p>
            <a:pPr algn="just"/>
            <a:r>
              <a:rPr lang="es-ES_tradnl" sz="2000" dirty="0">
                <a:latin typeface="Georgia" panose="02040502050405020303" pitchFamily="18" charset="0"/>
              </a:rPr>
              <a:t>en él. </a:t>
            </a:r>
            <a:r>
              <a:rPr lang="es-ES" sz="2000" dirty="0">
                <a:latin typeface="Georgia" panose="02040502050405020303" pitchFamily="18" charset="0"/>
              </a:rPr>
              <a:t>Y así, la luz de la gracia ]  en el la luz de el y asi la graçia G</a:t>
            </a:r>
            <a:endParaRPr lang="it-IT" sz="2000" dirty="0">
              <a:latin typeface="Georgia" panose="02040502050405020303" pitchFamily="18" charset="0"/>
            </a:endParaRPr>
          </a:p>
          <a:p>
            <a:pPr algn="just"/>
            <a:endParaRPr lang="it-IT" sz="2000" dirty="0">
              <a:latin typeface="Georgia" panose="02040502050405020303" pitchFamily="18" charset="0"/>
            </a:endParaRPr>
          </a:p>
        </p:txBody>
      </p:sp>
    </p:spTree>
    <p:extLst>
      <p:ext uri="{BB962C8B-B14F-4D97-AF65-F5344CB8AC3E}">
        <p14:creationId xmlns:p14="http://schemas.microsoft.com/office/powerpoint/2010/main" val="249128562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115616" y="22207"/>
            <a:ext cx="6840760" cy="584775"/>
          </a:xfrm>
          <a:prstGeom prst="rect">
            <a:avLst/>
          </a:prstGeom>
          <a:noFill/>
        </p:spPr>
        <p:txBody>
          <a:bodyPr wrap="square" rtlCol="0">
            <a:spAutoFit/>
          </a:bodyPr>
          <a:lstStyle/>
          <a:p>
            <a:pPr algn="ctr"/>
            <a:r>
              <a:rPr lang="es-ES" sz="3200" b="1" i="1" u="sng" dirty="0">
                <a:solidFill>
                  <a:srgbClr val="FF0000"/>
                </a:solidFill>
              </a:rPr>
              <a:t>Arquetipo</a:t>
            </a:r>
            <a:endParaRPr lang="it-IT" sz="3200" dirty="0">
              <a:solidFill>
                <a:srgbClr val="FF0000"/>
              </a:solidFill>
            </a:endParaRPr>
          </a:p>
        </p:txBody>
      </p:sp>
      <p:sp>
        <p:nvSpPr>
          <p:cNvPr id="3" name="CasellaDiTesto 2"/>
          <p:cNvSpPr txBox="1"/>
          <p:nvPr/>
        </p:nvSpPr>
        <p:spPr>
          <a:xfrm>
            <a:off x="221254" y="692696"/>
            <a:ext cx="8496944" cy="6309420"/>
          </a:xfrm>
          <a:prstGeom prst="rect">
            <a:avLst/>
          </a:prstGeom>
          <a:noFill/>
        </p:spPr>
        <p:txBody>
          <a:bodyPr wrap="square" rtlCol="0">
            <a:spAutoFit/>
          </a:bodyPr>
          <a:lstStyle/>
          <a:p>
            <a:pPr algn="just"/>
            <a:r>
              <a:rPr lang="es-ES_tradnl" sz="2400" dirty="0">
                <a:latin typeface="Georgia" panose="02040502050405020303" pitchFamily="18" charset="0"/>
              </a:rPr>
              <a:t>3.22 Porque «en el deseo»</a:t>
            </a:r>
            <a:r>
              <a:rPr lang="es-ES_tradnl" sz="2400" i="1" dirty="0">
                <a:latin typeface="Georgia" panose="02040502050405020303" pitchFamily="18" charset="0"/>
              </a:rPr>
              <a:t> </a:t>
            </a:r>
            <a:r>
              <a:rPr lang="es-ES_tradnl" sz="2400" dirty="0">
                <a:latin typeface="Georgia" panose="02040502050405020303" pitchFamily="18" charset="0"/>
              </a:rPr>
              <a:t>que dice San Pedro que «tienen los ángeles de ver al Hijo de Dios» no hay alguna pena ni ansia, porque ya le poseen. Y así, parece que, si el alma cuanto más desea a Dios, más le posee, y la posesión de Dios da deleite y hartura al alma – como en los ángeles, que, estando cumpliendo su deseo, en la posesión se deleitan, estando siempre hartando </a:t>
            </a:r>
            <a:r>
              <a:rPr lang="es-ES_tradnl" sz="2400" b="1" dirty="0">
                <a:latin typeface="Georgia" panose="02040502050405020303" pitchFamily="18" charset="0"/>
              </a:rPr>
              <a:t>su alma</a:t>
            </a:r>
            <a:r>
              <a:rPr lang="es-ES_tradnl" sz="2400" dirty="0">
                <a:latin typeface="Georgia" panose="02040502050405020303" pitchFamily="18" charset="0"/>
              </a:rPr>
              <a:t> con el apetito sin fastidio de hartura; por lo cual, porque no hay fastidio, siempre desean, y porque hay posesión, no penan-, tanto más de hartura y deleite había el alma de sentir aquí en este deseo cuanto mayor es el deseo, pues tanto más tiene a Dios, y no de dolor y pena.</a:t>
            </a:r>
            <a:endParaRPr lang="it-IT" sz="2400" dirty="0">
              <a:latin typeface="Georgia" panose="02040502050405020303" pitchFamily="18" charset="0"/>
            </a:endParaRPr>
          </a:p>
          <a:p>
            <a:pPr algn="just"/>
            <a:r>
              <a:rPr lang="es-ES_tradnl" sz="2400" b="1" dirty="0">
                <a:latin typeface="Georgia" panose="02040502050405020303" pitchFamily="18" charset="0"/>
              </a:rPr>
              <a:t> </a:t>
            </a:r>
            <a:endParaRPr lang="it-IT" sz="2400" dirty="0">
              <a:latin typeface="Georgia" panose="02040502050405020303" pitchFamily="18" charset="0"/>
            </a:endParaRPr>
          </a:p>
          <a:p>
            <a:pPr algn="just"/>
            <a:r>
              <a:rPr lang="es-ES_tradnl" sz="2400" dirty="0">
                <a:latin typeface="Georgia" panose="02040502050405020303" pitchFamily="18" charset="0"/>
              </a:rPr>
              <a:t>su alma ] (</a:t>
            </a:r>
            <a:r>
              <a:rPr lang="es-ES_tradnl" sz="2400" i="1" dirty="0">
                <a:latin typeface="Georgia" panose="02040502050405020303" pitchFamily="18" charset="0"/>
              </a:rPr>
              <a:t>en el texto</a:t>
            </a:r>
            <a:r>
              <a:rPr lang="es-ES_tradnl" sz="2400" dirty="0">
                <a:latin typeface="Georgia" panose="02040502050405020303" pitchFamily="18" charset="0"/>
              </a:rPr>
              <a:t> su alma, </a:t>
            </a:r>
            <a:r>
              <a:rPr lang="es-ES_tradnl" sz="2400" i="1" dirty="0">
                <a:latin typeface="Georgia" panose="02040502050405020303" pitchFamily="18" charset="0"/>
              </a:rPr>
              <a:t>tachado por una mano diversa</a:t>
            </a:r>
            <a:r>
              <a:rPr lang="es-ES_tradnl" sz="2400" dirty="0">
                <a:latin typeface="Georgia" panose="02040502050405020303" pitchFamily="18" charset="0"/>
              </a:rPr>
              <a:t> </a:t>
            </a:r>
            <a:r>
              <a:rPr lang="es-ES_tradnl" sz="2400" i="1" dirty="0">
                <a:latin typeface="Georgia" panose="02040502050405020303" pitchFamily="18" charset="0"/>
              </a:rPr>
              <a:t>que añade en el interlineado superior y en el margen</a:t>
            </a:r>
            <a:r>
              <a:rPr lang="es-ES_tradnl" sz="2400" dirty="0">
                <a:latin typeface="Georgia" panose="02040502050405020303" pitchFamily="18" charset="0"/>
              </a:rPr>
              <a:t> su espiritu) T4  </a:t>
            </a:r>
            <a:endParaRPr lang="it-IT" sz="2400" dirty="0">
              <a:latin typeface="Georgia" panose="02040502050405020303" pitchFamily="18" charset="0"/>
            </a:endParaRPr>
          </a:p>
          <a:p>
            <a:pPr algn="just"/>
            <a:endParaRPr lang="it-IT" sz="2000" dirty="0">
              <a:latin typeface="Georgia" panose="02040502050405020303" pitchFamily="18" charset="0"/>
            </a:endParaRPr>
          </a:p>
        </p:txBody>
      </p:sp>
    </p:spTree>
    <p:extLst>
      <p:ext uri="{BB962C8B-B14F-4D97-AF65-F5344CB8AC3E}">
        <p14:creationId xmlns:p14="http://schemas.microsoft.com/office/powerpoint/2010/main" val="25496607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115616" y="22207"/>
            <a:ext cx="6840760" cy="584775"/>
          </a:xfrm>
          <a:prstGeom prst="rect">
            <a:avLst/>
          </a:prstGeom>
          <a:noFill/>
        </p:spPr>
        <p:txBody>
          <a:bodyPr wrap="square" rtlCol="0">
            <a:spAutoFit/>
          </a:bodyPr>
          <a:lstStyle/>
          <a:p>
            <a:pPr algn="ctr"/>
            <a:r>
              <a:rPr lang="es-ES" sz="3200" b="1" i="1" u="sng" dirty="0">
                <a:solidFill>
                  <a:srgbClr val="FF0000"/>
                </a:solidFill>
              </a:rPr>
              <a:t>Arquetipo</a:t>
            </a:r>
            <a:endParaRPr lang="it-IT" sz="3200" dirty="0">
              <a:solidFill>
                <a:srgbClr val="FF0000"/>
              </a:solidFill>
            </a:endParaRPr>
          </a:p>
        </p:txBody>
      </p:sp>
      <p:sp>
        <p:nvSpPr>
          <p:cNvPr id="3" name="CasellaDiTesto 2"/>
          <p:cNvSpPr txBox="1"/>
          <p:nvPr/>
        </p:nvSpPr>
        <p:spPr>
          <a:xfrm>
            <a:off x="221254" y="1268760"/>
            <a:ext cx="8496944" cy="5139869"/>
          </a:xfrm>
          <a:prstGeom prst="rect">
            <a:avLst/>
          </a:prstGeom>
          <a:noFill/>
        </p:spPr>
        <p:txBody>
          <a:bodyPr wrap="square" rtlCol="0">
            <a:spAutoFit/>
          </a:bodyPr>
          <a:lstStyle/>
          <a:p>
            <a:pPr algn="just"/>
            <a:r>
              <a:rPr lang="es-ES" sz="2800" b="1" dirty="0">
                <a:latin typeface="Georgia" panose="02040502050405020303" pitchFamily="18" charset="0"/>
              </a:rPr>
              <a:t>1.25 ...</a:t>
            </a:r>
            <a:r>
              <a:rPr lang="es-ES_tradnl" sz="2800" dirty="0">
                <a:latin typeface="Georgia" panose="02040502050405020303" pitchFamily="18" charset="0"/>
              </a:rPr>
              <a:t>que «la carne se quede en su tierra y el espíritu vuelva a Dios que le dio», pues «la carne no aprovechaba nada», como dice san</a:t>
            </a:r>
            <a:r>
              <a:rPr lang="es-ES_tradnl" sz="2800" b="1" dirty="0">
                <a:latin typeface="Georgia" panose="02040502050405020303" pitchFamily="18" charset="0"/>
              </a:rPr>
              <a:t> Pedro/Pablo</a:t>
            </a:r>
            <a:r>
              <a:rPr lang="es-ES_tradnl" sz="2800" dirty="0">
                <a:latin typeface="Georgia" panose="02040502050405020303" pitchFamily="18" charset="0"/>
              </a:rPr>
              <a:t>, antes estorbaba este bien de espíritu; haciéndole lástima que una vida tan baja la impida otra tan alta, pide que se rompa.</a:t>
            </a:r>
            <a:endParaRPr lang="it-IT" sz="2800" dirty="0">
              <a:latin typeface="Georgia" panose="02040502050405020303" pitchFamily="18" charset="0"/>
            </a:endParaRPr>
          </a:p>
          <a:p>
            <a:pPr algn="just"/>
            <a:r>
              <a:rPr lang="es-ES" sz="2800" dirty="0">
                <a:latin typeface="Georgia" panose="02040502050405020303" pitchFamily="18" charset="0"/>
              </a:rPr>
              <a:t> </a:t>
            </a:r>
            <a:endParaRPr lang="it-IT" sz="2800" dirty="0">
              <a:latin typeface="Georgia" panose="02040502050405020303" pitchFamily="18" charset="0"/>
            </a:endParaRPr>
          </a:p>
          <a:p>
            <a:pPr algn="just"/>
            <a:r>
              <a:rPr lang="es-ES" sz="2800" dirty="0">
                <a:latin typeface="Georgia" panose="02040502050405020303" pitchFamily="18" charset="0"/>
              </a:rPr>
              <a:t>Pedro T4 N1  Pablo E I G U R2 G2  (</a:t>
            </a:r>
            <a:r>
              <a:rPr lang="es-ES" sz="2800" i="1" dirty="0">
                <a:latin typeface="Georgia" panose="02040502050405020303" pitchFamily="18" charset="0"/>
              </a:rPr>
              <a:t>om. </a:t>
            </a:r>
            <a:r>
              <a:rPr lang="es-ES" sz="2800" dirty="0">
                <a:latin typeface="Georgia" panose="02040502050405020303" pitchFamily="18" charset="0"/>
              </a:rPr>
              <a:t>D L2 N4) (</a:t>
            </a:r>
            <a:r>
              <a:rPr lang="es-ES" sz="2800" i="1" dirty="0">
                <a:latin typeface="Georgia" panose="02040502050405020303" pitchFamily="18" charset="0"/>
              </a:rPr>
              <a:t>om</a:t>
            </a:r>
            <a:r>
              <a:rPr lang="es-ES" sz="2800" dirty="0">
                <a:latin typeface="Georgia" panose="02040502050405020303" pitchFamily="18" charset="0"/>
              </a:rPr>
              <a:t>. </a:t>
            </a:r>
            <a:r>
              <a:rPr lang="es-ES" sz="2800" b="1" dirty="0">
                <a:latin typeface="Georgia" panose="02040502050405020303" pitchFamily="18" charset="0"/>
              </a:rPr>
              <a:t>LlB</a:t>
            </a:r>
            <a:r>
              <a:rPr lang="es-ES" sz="2800" dirty="0" smtClean="0">
                <a:latin typeface="Georgia" panose="02040502050405020303" pitchFamily="18" charset="0"/>
              </a:rPr>
              <a:t>)</a:t>
            </a:r>
          </a:p>
          <a:p>
            <a:pPr algn="just"/>
            <a:endParaRPr lang="es-ES" sz="2800" dirty="0">
              <a:latin typeface="Georgia" panose="02040502050405020303" pitchFamily="18" charset="0"/>
            </a:endParaRPr>
          </a:p>
          <a:p>
            <a:pPr algn="just"/>
            <a:r>
              <a:rPr lang="es-ES" sz="2800" dirty="0" smtClean="0">
                <a:solidFill>
                  <a:srgbClr val="FF0000"/>
                </a:solidFill>
              </a:rPr>
              <a:t>«Spiritus est qui vivificat, caro non prodest» (</a:t>
            </a:r>
            <a:r>
              <a:rPr lang="es-ES" sz="2800" dirty="0">
                <a:solidFill>
                  <a:srgbClr val="FF0000"/>
                </a:solidFill>
              </a:rPr>
              <a:t>Juan VI, 64</a:t>
            </a:r>
            <a:r>
              <a:rPr lang="es-ES" sz="2800" dirty="0" smtClean="0">
                <a:solidFill>
                  <a:srgbClr val="FF0000"/>
                </a:solidFill>
              </a:rPr>
              <a:t>).</a:t>
            </a:r>
            <a:endParaRPr lang="it-IT" sz="2800" dirty="0">
              <a:solidFill>
                <a:srgbClr val="FF0000"/>
              </a:solidFill>
              <a:latin typeface="Georgia" panose="02040502050405020303" pitchFamily="18" charset="0"/>
            </a:endParaRPr>
          </a:p>
          <a:p>
            <a:pPr algn="just"/>
            <a:endParaRPr lang="it-IT" sz="2000" dirty="0">
              <a:latin typeface="Georgia" panose="02040502050405020303" pitchFamily="18" charset="0"/>
            </a:endParaRPr>
          </a:p>
        </p:txBody>
      </p:sp>
    </p:spTree>
    <p:extLst>
      <p:ext uri="{BB962C8B-B14F-4D97-AF65-F5344CB8AC3E}">
        <p14:creationId xmlns:p14="http://schemas.microsoft.com/office/powerpoint/2010/main" val="3049852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115616" y="22207"/>
            <a:ext cx="6840760" cy="584775"/>
          </a:xfrm>
          <a:prstGeom prst="rect">
            <a:avLst/>
          </a:prstGeom>
          <a:noFill/>
        </p:spPr>
        <p:txBody>
          <a:bodyPr wrap="square" rtlCol="0">
            <a:spAutoFit/>
          </a:bodyPr>
          <a:lstStyle/>
          <a:p>
            <a:pPr algn="ctr"/>
            <a:r>
              <a:rPr lang="es-ES" sz="3200" b="1" i="1" u="sng" dirty="0">
                <a:solidFill>
                  <a:srgbClr val="FF0000"/>
                </a:solidFill>
              </a:rPr>
              <a:t>Arquetipo</a:t>
            </a:r>
            <a:endParaRPr lang="it-IT" sz="3200" dirty="0">
              <a:solidFill>
                <a:srgbClr val="FF0000"/>
              </a:solidFill>
            </a:endParaRPr>
          </a:p>
        </p:txBody>
      </p:sp>
      <p:sp>
        <p:nvSpPr>
          <p:cNvPr id="3" name="CasellaDiTesto 2"/>
          <p:cNvSpPr txBox="1"/>
          <p:nvPr/>
        </p:nvSpPr>
        <p:spPr>
          <a:xfrm>
            <a:off x="221254" y="1268760"/>
            <a:ext cx="8496944" cy="4524315"/>
          </a:xfrm>
          <a:prstGeom prst="rect">
            <a:avLst/>
          </a:prstGeom>
          <a:noFill/>
        </p:spPr>
        <p:txBody>
          <a:bodyPr wrap="square" rtlCol="0">
            <a:spAutoFit/>
          </a:bodyPr>
          <a:lstStyle/>
          <a:p>
            <a:pPr algn="just"/>
            <a:r>
              <a:rPr lang="es-ES" sz="2400" dirty="0">
                <a:latin typeface="Georgia" panose="02040502050405020303" pitchFamily="18" charset="0"/>
              </a:rPr>
              <a:t>4.5 Porque echa allí de ver el alma cómo todas las criaturas de arriba y de abajo tienen su vida y duración y fuerza en él, y ve claro lo que él dice </a:t>
            </a:r>
            <a:r>
              <a:rPr lang="es-ES" sz="2400" b="1" dirty="0">
                <a:solidFill>
                  <a:srgbClr val="FF0000"/>
                </a:solidFill>
                <a:latin typeface="Georgia" panose="02040502050405020303" pitchFamily="18" charset="0"/>
              </a:rPr>
              <a:t>en el libro de la </a:t>
            </a:r>
            <a:r>
              <a:rPr lang="es-ES" sz="2400" b="1" i="1" dirty="0">
                <a:solidFill>
                  <a:srgbClr val="FF0000"/>
                </a:solidFill>
                <a:latin typeface="Georgia" panose="02040502050405020303" pitchFamily="18" charset="0"/>
              </a:rPr>
              <a:t>Sabiduría</a:t>
            </a:r>
            <a:r>
              <a:rPr lang="es-ES" sz="2400" b="1" dirty="0">
                <a:solidFill>
                  <a:srgbClr val="FF0000"/>
                </a:solidFill>
                <a:latin typeface="Georgia" panose="02040502050405020303" pitchFamily="18" charset="0"/>
              </a:rPr>
              <a:t>, diciendo</a:t>
            </a:r>
            <a:r>
              <a:rPr lang="es-ES" sz="2400" dirty="0">
                <a:latin typeface="Georgia" panose="02040502050405020303" pitchFamily="18" charset="0"/>
              </a:rPr>
              <a:t>: «Por mí reinan los reyes, por mí gobiernan los príncipes y los poderosos ejercitan justicia y la entienden».</a:t>
            </a:r>
            <a:endParaRPr lang="it-IT" sz="2400" dirty="0">
              <a:latin typeface="Georgia" panose="02040502050405020303" pitchFamily="18" charset="0"/>
            </a:endParaRPr>
          </a:p>
          <a:p>
            <a:pPr algn="just"/>
            <a:r>
              <a:rPr lang="es-ES" sz="2400" dirty="0">
                <a:latin typeface="Georgia" panose="02040502050405020303" pitchFamily="18" charset="0"/>
              </a:rPr>
              <a:t> </a:t>
            </a:r>
            <a:endParaRPr lang="it-IT" sz="2400" dirty="0">
              <a:latin typeface="Georgia" panose="02040502050405020303" pitchFamily="18" charset="0"/>
            </a:endParaRPr>
          </a:p>
          <a:p>
            <a:pPr algn="just"/>
            <a:r>
              <a:rPr lang="es-ES" sz="2400" dirty="0">
                <a:latin typeface="Georgia" panose="02040502050405020303" pitchFamily="18" charset="0"/>
              </a:rPr>
              <a:t>en el libro de la </a:t>
            </a:r>
            <a:r>
              <a:rPr lang="es-ES" sz="2400" i="1" dirty="0">
                <a:latin typeface="Georgia" panose="02040502050405020303" pitchFamily="18" charset="0"/>
              </a:rPr>
              <a:t>Sabiduría</a:t>
            </a:r>
            <a:r>
              <a:rPr lang="es-ES" sz="2400" dirty="0">
                <a:latin typeface="Georgia" panose="02040502050405020303" pitchFamily="18" charset="0"/>
              </a:rPr>
              <a:t>, diciendo E I G T4 ]  en el l. de la s. (diciendo</a:t>
            </a:r>
            <a:r>
              <a:rPr lang="es-ES" sz="2400" i="1" dirty="0">
                <a:latin typeface="Georgia" panose="02040502050405020303" pitchFamily="18" charset="0"/>
              </a:rPr>
              <a:t> om.</a:t>
            </a:r>
            <a:r>
              <a:rPr lang="es-ES" sz="2400" dirty="0">
                <a:latin typeface="Georgia" panose="02040502050405020303" pitchFamily="18" charset="0"/>
              </a:rPr>
              <a:t>) U  </a:t>
            </a:r>
            <a:r>
              <a:rPr lang="es-ES" sz="2400" i="1" dirty="0">
                <a:latin typeface="Georgia" panose="02040502050405020303" pitchFamily="18" charset="0"/>
              </a:rPr>
              <a:t>om. </a:t>
            </a:r>
            <a:r>
              <a:rPr lang="es-ES" sz="2400" dirty="0">
                <a:latin typeface="Georgia" panose="02040502050405020303" pitchFamily="18" charset="0"/>
              </a:rPr>
              <a:t>D N1 R2 G2 L2  en (el libro de la Sabiduría</a:t>
            </a:r>
            <a:r>
              <a:rPr lang="es-ES" sz="2400" i="1" dirty="0">
                <a:latin typeface="Georgia" panose="02040502050405020303" pitchFamily="18" charset="0"/>
              </a:rPr>
              <a:t> om.</a:t>
            </a:r>
            <a:r>
              <a:rPr lang="es-ES" sz="2400" dirty="0">
                <a:latin typeface="Georgia" panose="02040502050405020303" pitchFamily="18" charset="0"/>
              </a:rPr>
              <a:t>) los prouerbios (diciendo</a:t>
            </a:r>
            <a:r>
              <a:rPr lang="es-ES" sz="2400" i="1" dirty="0">
                <a:latin typeface="Georgia" panose="02040502050405020303" pitchFamily="18" charset="0"/>
              </a:rPr>
              <a:t> om.</a:t>
            </a:r>
            <a:r>
              <a:rPr lang="es-ES" sz="2400" dirty="0">
                <a:latin typeface="Georgia" panose="02040502050405020303" pitchFamily="18" charset="0"/>
              </a:rPr>
              <a:t>) N4 (en el libro de los Proverbios LlB)</a:t>
            </a:r>
            <a:endParaRPr lang="it-IT" sz="2400" dirty="0">
              <a:latin typeface="Georgia" panose="02040502050405020303" pitchFamily="18" charset="0"/>
            </a:endParaRPr>
          </a:p>
          <a:p>
            <a:pPr algn="just"/>
            <a:r>
              <a:rPr lang="es-ES" sz="2400" dirty="0">
                <a:latin typeface="Georgia" panose="02040502050405020303" pitchFamily="18" charset="0"/>
              </a:rPr>
              <a:t> </a:t>
            </a:r>
            <a:endParaRPr lang="it-IT" sz="2400" dirty="0">
              <a:latin typeface="Georgia" panose="02040502050405020303" pitchFamily="18" charset="0"/>
            </a:endParaRPr>
          </a:p>
          <a:p>
            <a:pPr algn="just"/>
            <a:r>
              <a:rPr lang="es-ES" sz="2400" dirty="0">
                <a:solidFill>
                  <a:srgbClr val="FF0000"/>
                </a:solidFill>
                <a:latin typeface="Georgia" panose="02040502050405020303" pitchFamily="18" charset="0"/>
              </a:rPr>
              <a:t>La cita procede de los </a:t>
            </a:r>
            <a:r>
              <a:rPr lang="es-ES" sz="2400" i="1" dirty="0">
                <a:solidFill>
                  <a:srgbClr val="FF0000"/>
                </a:solidFill>
                <a:latin typeface="Georgia" panose="02040502050405020303" pitchFamily="18" charset="0"/>
              </a:rPr>
              <a:t>Proverbios </a:t>
            </a:r>
            <a:r>
              <a:rPr lang="es-ES" sz="2400" dirty="0">
                <a:solidFill>
                  <a:srgbClr val="FF0000"/>
                </a:solidFill>
                <a:latin typeface="Georgia" panose="02040502050405020303" pitchFamily="18" charset="0"/>
              </a:rPr>
              <a:t>(VIII, 15-16</a:t>
            </a:r>
            <a:r>
              <a:rPr lang="es-ES" sz="2400" dirty="0" smtClean="0">
                <a:solidFill>
                  <a:srgbClr val="FF0000"/>
                </a:solidFill>
                <a:latin typeface="Georgia" panose="02040502050405020303" pitchFamily="18" charset="0"/>
              </a:rPr>
              <a:t>).</a:t>
            </a:r>
            <a:endParaRPr lang="it-IT" sz="2400" dirty="0">
              <a:solidFill>
                <a:srgbClr val="FF0000"/>
              </a:solidFill>
              <a:latin typeface="Georgia" panose="02040502050405020303" pitchFamily="18" charset="0"/>
            </a:endParaRPr>
          </a:p>
        </p:txBody>
      </p:sp>
    </p:spTree>
    <p:extLst>
      <p:ext uri="{BB962C8B-B14F-4D97-AF65-F5344CB8AC3E}">
        <p14:creationId xmlns:p14="http://schemas.microsoft.com/office/powerpoint/2010/main" val="24235142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115616" y="22207"/>
            <a:ext cx="6840760" cy="584775"/>
          </a:xfrm>
          <a:prstGeom prst="rect">
            <a:avLst/>
          </a:prstGeom>
          <a:noFill/>
        </p:spPr>
        <p:txBody>
          <a:bodyPr wrap="square" rtlCol="0">
            <a:spAutoFit/>
          </a:bodyPr>
          <a:lstStyle/>
          <a:p>
            <a:pPr algn="ctr"/>
            <a:r>
              <a:rPr lang="es-ES" sz="3200" b="1" i="1" u="sng" dirty="0" smtClean="0">
                <a:solidFill>
                  <a:srgbClr val="FF0000"/>
                </a:solidFill>
              </a:rPr>
              <a:t>Arquetipo... Celestina</a:t>
            </a:r>
            <a:endParaRPr lang="it-IT" sz="3200" dirty="0">
              <a:solidFill>
                <a:srgbClr val="FF0000"/>
              </a:solidFill>
            </a:endParaRPr>
          </a:p>
        </p:txBody>
      </p:sp>
      <p:sp>
        <p:nvSpPr>
          <p:cNvPr id="3" name="CasellaDiTesto 2"/>
          <p:cNvSpPr txBox="1"/>
          <p:nvPr/>
        </p:nvSpPr>
        <p:spPr>
          <a:xfrm>
            <a:off x="221254" y="764704"/>
            <a:ext cx="8496944" cy="5632311"/>
          </a:xfrm>
          <a:prstGeom prst="rect">
            <a:avLst/>
          </a:prstGeom>
          <a:noFill/>
        </p:spPr>
        <p:txBody>
          <a:bodyPr wrap="square" rtlCol="0">
            <a:spAutoFit/>
          </a:bodyPr>
          <a:lstStyle/>
          <a:p>
            <a:pPr algn="just"/>
            <a:r>
              <a:rPr lang="es-ES" sz="2400" dirty="0">
                <a:latin typeface="Georgia" panose="02040502050405020303" pitchFamily="18" charset="0"/>
              </a:rPr>
              <a:t>CALISTO.- Cierra la ventana y deja la tiniebla acompañar al triste, y al desdichado la ceguedad. Mis pensamientos tristes no son dignos de luz. ¡Oh bienaventurada muerte aquella que deseada a los afligidos viene! ¡Oh si viniéssedes agora, </a:t>
            </a:r>
            <a:r>
              <a:rPr lang="es-ES" sz="2400" b="1" i="1" dirty="0">
                <a:latin typeface="Georgia" panose="02040502050405020303" pitchFamily="18" charset="0"/>
              </a:rPr>
              <a:t>Eras y Crato / Crato y Galieno</a:t>
            </a:r>
            <a:r>
              <a:rPr lang="es-ES" sz="2400" dirty="0">
                <a:latin typeface="Georgia" panose="02040502050405020303" pitchFamily="18" charset="0"/>
              </a:rPr>
              <a:t> médicos, sentiríades mi mal! ¡Oh piedad </a:t>
            </a:r>
            <a:r>
              <a:rPr lang="es-ES" sz="2400" b="1" i="1" dirty="0">
                <a:latin typeface="Georgia" panose="02040502050405020303" pitchFamily="18" charset="0"/>
              </a:rPr>
              <a:t>de silencio/ celestial</a:t>
            </a:r>
            <a:r>
              <a:rPr lang="es-ES" sz="2400" dirty="0">
                <a:latin typeface="Georgia" panose="02040502050405020303" pitchFamily="18" charset="0"/>
              </a:rPr>
              <a:t>, inspira en el plebérico corazón por que, sin esperanza de salud, no emvíe el espíritu perdido con el del desastrado Píramo y de la desdichada Tisbe</a:t>
            </a:r>
            <a:r>
              <a:rPr lang="es-ES" sz="2400" dirty="0" smtClean="0">
                <a:latin typeface="Georgia" panose="02040502050405020303" pitchFamily="18" charset="0"/>
              </a:rPr>
              <a:t>!</a:t>
            </a:r>
            <a:endParaRPr lang="it-IT" sz="2400" dirty="0" smtClean="0">
              <a:latin typeface="Georgia" panose="02040502050405020303" pitchFamily="18" charset="0"/>
            </a:endParaRPr>
          </a:p>
          <a:p>
            <a:pPr algn="just"/>
            <a:endParaRPr lang="it-IT" sz="2400" b="1" dirty="0">
              <a:latin typeface="Georgia" panose="02040502050405020303" pitchFamily="18" charset="0"/>
            </a:endParaRPr>
          </a:p>
          <a:p>
            <a:pPr algn="just"/>
            <a:r>
              <a:rPr lang="es-ES" sz="2400" b="1" dirty="0" smtClean="0">
                <a:latin typeface="Georgia" panose="02040502050405020303" pitchFamily="18" charset="0"/>
              </a:rPr>
              <a:t>Erasístrato </a:t>
            </a:r>
            <a:r>
              <a:rPr lang="es-ES" sz="2400" b="1" dirty="0">
                <a:latin typeface="Georgia" panose="02040502050405020303" pitchFamily="18" charset="0"/>
              </a:rPr>
              <a:t>... de Seleuco</a:t>
            </a:r>
            <a:r>
              <a:rPr lang="es-ES" sz="2400" dirty="0">
                <a:latin typeface="Georgia" panose="02040502050405020303" pitchFamily="18" charset="0"/>
              </a:rPr>
              <a:t> (Antiguo autor)</a:t>
            </a:r>
            <a:endParaRPr lang="it-IT" sz="2400" dirty="0">
              <a:latin typeface="Georgia" panose="02040502050405020303" pitchFamily="18" charset="0"/>
            </a:endParaRPr>
          </a:p>
          <a:p>
            <a:pPr algn="just"/>
            <a:r>
              <a:rPr lang="es-ES" sz="2400" b="1" dirty="0">
                <a:latin typeface="Georgia" panose="02040502050405020303" pitchFamily="18" charset="0"/>
              </a:rPr>
              <a:t>[</a:t>
            </a:r>
            <a:r>
              <a:rPr lang="es-ES" sz="2400" b="1" i="1" dirty="0">
                <a:latin typeface="Georgia" panose="02040502050405020303" pitchFamily="18" charset="0"/>
              </a:rPr>
              <a:t>lección ilegible</a:t>
            </a:r>
            <a:r>
              <a:rPr lang="es-ES" sz="2400" b="1" dirty="0">
                <a:latin typeface="Georgia" panose="02040502050405020303" pitchFamily="18" charset="0"/>
              </a:rPr>
              <a:t>] ... de Seleuco</a:t>
            </a:r>
            <a:r>
              <a:rPr lang="es-ES" sz="2400" dirty="0">
                <a:latin typeface="Georgia" panose="02040502050405020303" pitchFamily="18" charset="0"/>
              </a:rPr>
              <a:t> (</a:t>
            </a:r>
            <a:r>
              <a:rPr lang="es-ES" sz="2400" i="1" dirty="0">
                <a:latin typeface="Georgia" panose="02040502050405020303" pitchFamily="18" charset="0"/>
              </a:rPr>
              <a:t>Manuscrito de Palacio</a:t>
            </a:r>
            <a:r>
              <a:rPr lang="es-ES" sz="2400" dirty="0">
                <a:latin typeface="Georgia" panose="02040502050405020303" pitchFamily="18" charset="0"/>
              </a:rPr>
              <a:t>, Mp)</a:t>
            </a:r>
            <a:endParaRPr lang="it-IT" sz="2400" dirty="0">
              <a:latin typeface="Georgia" panose="02040502050405020303" pitchFamily="18" charset="0"/>
            </a:endParaRPr>
          </a:p>
          <a:p>
            <a:pPr algn="just"/>
            <a:r>
              <a:rPr lang="es-ES" sz="2400" b="1" dirty="0">
                <a:latin typeface="Georgia" panose="02040502050405020303" pitchFamily="18" charset="0"/>
              </a:rPr>
              <a:t>Eras y Crato ... de silencio</a:t>
            </a:r>
            <a:r>
              <a:rPr lang="es-ES" sz="2400" dirty="0">
                <a:latin typeface="Georgia" panose="02040502050405020303" pitchFamily="18" charset="0"/>
              </a:rPr>
              <a:t> (</a:t>
            </a:r>
            <a:r>
              <a:rPr lang="es-ES" sz="2400" i="1" dirty="0">
                <a:latin typeface="Georgia" panose="02040502050405020303" pitchFamily="18" charset="0"/>
              </a:rPr>
              <a:t>Comedia</a:t>
            </a:r>
            <a:r>
              <a:rPr lang="es-ES" sz="2400" dirty="0">
                <a:latin typeface="Georgia" panose="02040502050405020303" pitchFamily="18" charset="0"/>
              </a:rPr>
              <a:t>) </a:t>
            </a:r>
            <a:endParaRPr lang="it-IT" sz="2400" dirty="0">
              <a:latin typeface="Georgia" panose="02040502050405020303" pitchFamily="18" charset="0"/>
            </a:endParaRPr>
          </a:p>
          <a:p>
            <a:pPr algn="just"/>
            <a:r>
              <a:rPr lang="es-ES" sz="2400" b="1" dirty="0">
                <a:latin typeface="Georgia" panose="02040502050405020303" pitchFamily="18" charset="0"/>
              </a:rPr>
              <a:t>Crato y Galieno ... celestial</a:t>
            </a:r>
            <a:r>
              <a:rPr lang="es-ES" sz="2400" dirty="0">
                <a:latin typeface="Georgia" panose="02040502050405020303" pitchFamily="18" charset="0"/>
              </a:rPr>
              <a:t> (</a:t>
            </a:r>
            <a:r>
              <a:rPr lang="es-ES" sz="2400" i="1" dirty="0">
                <a:latin typeface="Georgia" panose="02040502050405020303" pitchFamily="18" charset="0"/>
              </a:rPr>
              <a:t>Tragicomedia</a:t>
            </a:r>
            <a:r>
              <a:rPr lang="es-ES" sz="2400" dirty="0">
                <a:latin typeface="Georgia" panose="02040502050405020303" pitchFamily="18" charset="0"/>
              </a:rPr>
              <a:t>)</a:t>
            </a:r>
            <a:endParaRPr lang="it-IT" sz="2400" dirty="0">
              <a:latin typeface="Georgia" panose="02040502050405020303" pitchFamily="18" charset="0"/>
            </a:endParaRPr>
          </a:p>
        </p:txBody>
      </p:sp>
    </p:spTree>
    <p:extLst>
      <p:ext uri="{BB962C8B-B14F-4D97-AF65-F5344CB8AC3E}">
        <p14:creationId xmlns:p14="http://schemas.microsoft.com/office/powerpoint/2010/main" val="23197317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olo 1"/>
          <p:cNvSpPr>
            <a:spLocks noGrp="1"/>
          </p:cNvSpPr>
          <p:nvPr>
            <p:ph type="title"/>
          </p:nvPr>
        </p:nvSpPr>
        <p:spPr/>
        <p:txBody>
          <a:bodyPr/>
          <a:lstStyle/>
          <a:p>
            <a:r>
              <a:rPr lang="es-ES" b="1" i="1" dirty="0" smtClean="0">
                <a:solidFill>
                  <a:srgbClr val="FF0000"/>
                </a:solidFill>
              </a:rPr>
              <a:t>benditos errores</a:t>
            </a:r>
            <a:endParaRPr lang="it-IT" altLang="it-IT" i="1" dirty="0" smtClean="0">
              <a:solidFill>
                <a:srgbClr val="FF0000"/>
              </a:solidFill>
            </a:endParaRPr>
          </a:p>
        </p:txBody>
      </p:sp>
      <p:sp>
        <p:nvSpPr>
          <p:cNvPr id="3" name="Segnaposto contenuto 2"/>
          <p:cNvSpPr>
            <a:spLocks noGrp="1"/>
          </p:cNvSpPr>
          <p:nvPr>
            <p:ph idx="1"/>
          </p:nvPr>
        </p:nvSpPr>
        <p:spPr/>
        <p:txBody>
          <a:bodyPr rtlCol="0">
            <a:normAutofit fontScale="92500" lnSpcReduction="10000"/>
          </a:bodyPr>
          <a:lstStyle/>
          <a:p>
            <a:pPr marL="0" indent="0" algn="ctr">
              <a:buNone/>
            </a:pPr>
            <a:r>
              <a:rPr lang="en-US" b="1" dirty="0"/>
              <a:t>[</a:t>
            </a:r>
            <a:r>
              <a:rPr lang="en-US" b="1" i="1" dirty="0" err="1"/>
              <a:t>saut</a:t>
            </a:r>
            <a:r>
              <a:rPr lang="en-US" b="1" i="1" dirty="0"/>
              <a:t> du </a:t>
            </a:r>
            <a:r>
              <a:rPr lang="en-US" b="1" i="1" dirty="0" err="1"/>
              <a:t>même</a:t>
            </a:r>
            <a:r>
              <a:rPr lang="en-US" b="1" i="1" dirty="0"/>
              <a:t> au </a:t>
            </a:r>
            <a:r>
              <a:rPr lang="en-US" b="1" i="1" dirty="0" err="1"/>
              <a:t>même</a:t>
            </a:r>
            <a:r>
              <a:rPr lang="en-US" b="1" dirty="0"/>
              <a:t>]</a:t>
            </a:r>
            <a:endParaRPr lang="it-IT" dirty="0"/>
          </a:p>
          <a:p>
            <a:pPr marL="0" indent="0">
              <a:buNone/>
            </a:pPr>
            <a:r>
              <a:rPr lang="es-ES" dirty="0"/>
              <a:t>2.19. Porque echa de ver el alma aquí en cierta manera ser estas cosas como el cálculo </a:t>
            </a:r>
            <a:r>
              <a:rPr lang="es-ES" b="1" u="sng" dirty="0"/>
              <a:t>que dice san Juan que</a:t>
            </a:r>
            <a:r>
              <a:rPr lang="es-ES" b="1" i="1" u="sng" dirty="0"/>
              <a:t> </a:t>
            </a:r>
            <a:r>
              <a:rPr lang="es-ES" b="1" u="sng" dirty="0"/>
              <a:t>se daría al que venciese, y en el cálculo</a:t>
            </a:r>
            <a:r>
              <a:rPr lang="es-ES" dirty="0"/>
              <a:t> un nombre escrito, que ninguno le sabe sino el que le recibe; y así sólo se puede decir y con verdad, </a:t>
            </a:r>
            <a:r>
              <a:rPr lang="es-ES" i="1" dirty="0"/>
              <a:t>que a vida eterna sabe.</a:t>
            </a:r>
            <a:endParaRPr lang="it-IT" dirty="0"/>
          </a:p>
          <a:p>
            <a:pPr marL="0" indent="0">
              <a:buNone/>
            </a:pPr>
            <a:r>
              <a:rPr lang="es-ES" dirty="0"/>
              <a:t> </a:t>
            </a:r>
            <a:endParaRPr lang="it-IT" dirty="0"/>
          </a:p>
          <a:p>
            <a:pPr marL="0" indent="0">
              <a:buNone/>
            </a:pPr>
            <a:r>
              <a:rPr lang="es-ES" b="1" dirty="0"/>
              <a:t>que dice san Juan … el cálculo</a:t>
            </a:r>
            <a:r>
              <a:rPr lang="es-ES" dirty="0"/>
              <a:t> ]  </a:t>
            </a:r>
            <a:r>
              <a:rPr lang="es-ES" i="1" dirty="0"/>
              <a:t>om</a:t>
            </a:r>
            <a:r>
              <a:rPr lang="es-ES" dirty="0"/>
              <a:t>. R2 N4 G2 (L2) (</a:t>
            </a:r>
            <a:r>
              <a:rPr lang="es-ES" i="1" dirty="0" smtClean="0"/>
              <a:t>homot</a:t>
            </a:r>
            <a:r>
              <a:rPr lang="es-ES" i="1" dirty="0"/>
              <a:t>. de</a:t>
            </a:r>
            <a:r>
              <a:rPr lang="es-ES" dirty="0"/>
              <a:t> el calculo)</a:t>
            </a:r>
            <a:endParaRPr lang="it-IT" dirty="0"/>
          </a:p>
          <a:p>
            <a:pPr marL="0" indent="0">
              <a:buNone/>
            </a:pPr>
            <a:endParaRPr lang="it-IT" dirty="0" smtClean="0"/>
          </a:p>
        </p:txBody>
      </p:sp>
    </p:spTree>
    <p:extLst>
      <p:ext uri="{BB962C8B-B14F-4D97-AF65-F5344CB8AC3E}">
        <p14:creationId xmlns:p14="http://schemas.microsoft.com/office/powerpoint/2010/main" val="32015639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olo 1"/>
          <p:cNvSpPr>
            <a:spLocks noGrp="1"/>
          </p:cNvSpPr>
          <p:nvPr>
            <p:ph type="title"/>
          </p:nvPr>
        </p:nvSpPr>
        <p:spPr/>
        <p:txBody>
          <a:bodyPr/>
          <a:lstStyle/>
          <a:p>
            <a:r>
              <a:rPr lang="es-ES" b="1" i="1" dirty="0" smtClean="0">
                <a:solidFill>
                  <a:srgbClr val="FF0000"/>
                </a:solidFill>
              </a:rPr>
              <a:t>benditos errores</a:t>
            </a:r>
            <a:endParaRPr lang="it-IT" altLang="it-IT" i="1" dirty="0" smtClean="0">
              <a:solidFill>
                <a:srgbClr val="FF0000"/>
              </a:solidFill>
            </a:endParaRPr>
          </a:p>
        </p:txBody>
      </p:sp>
      <p:sp>
        <p:nvSpPr>
          <p:cNvPr id="3" name="Segnaposto contenuto 2"/>
          <p:cNvSpPr>
            <a:spLocks noGrp="1"/>
          </p:cNvSpPr>
          <p:nvPr>
            <p:ph idx="1"/>
          </p:nvPr>
        </p:nvSpPr>
        <p:spPr/>
        <p:txBody>
          <a:bodyPr rtlCol="0">
            <a:normAutofit fontScale="92500" lnSpcReduction="20000"/>
          </a:bodyPr>
          <a:lstStyle/>
          <a:p>
            <a:pPr marL="0" indent="0" algn="ctr">
              <a:buNone/>
            </a:pPr>
            <a:r>
              <a:rPr lang="es-ES" b="1" dirty="0"/>
              <a:t>[haplografía]</a:t>
            </a:r>
            <a:endParaRPr lang="it-IT" dirty="0"/>
          </a:p>
          <a:p>
            <a:pPr marL="0" indent="0">
              <a:buNone/>
            </a:pPr>
            <a:endParaRPr lang="es-ES" u="sng" dirty="0" smtClean="0"/>
          </a:p>
          <a:p>
            <a:pPr marL="0" indent="0">
              <a:buNone/>
            </a:pPr>
            <a:r>
              <a:rPr lang="es-ES" u="sng" dirty="0" smtClean="0"/>
              <a:t>Que</a:t>
            </a:r>
            <a:r>
              <a:rPr lang="es-ES" u="sng" dirty="0"/>
              <a:t>, que</a:t>
            </a:r>
            <a:r>
              <a:rPr lang="es-ES" dirty="0"/>
              <a:t>riéndolo decir el alma, no lo dice; sino quédase con el encarecimiento y estimación por este término «¡oh!», diciendo...</a:t>
            </a:r>
            <a:endParaRPr lang="it-IT" dirty="0"/>
          </a:p>
          <a:p>
            <a:pPr marL="0" indent="0">
              <a:buNone/>
            </a:pPr>
            <a:r>
              <a:rPr lang="es-ES" dirty="0"/>
              <a:t> </a:t>
            </a:r>
            <a:endParaRPr lang="it-IT" dirty="0"/>
          </a:p>
          <a:p>
            <a:pPr marL="0" indent="0">
              <a:buNone/>
            </a:pPr>
            <a:r>
              <a:rPr lang="es-ES" b="1" dirty="0"/>
              <a:t>Que, queriéndolo </a:t>
            </a:r>
            <a:r>
              <a:rPr lang="es-ES" dirty="0"/>
              <a:t>]  (Que</a:t>
            </a:r>
            <a:r>
              <a:rPr lang="es-ES" i="1" dirty="0"/>
              <a:t> om.</a:t>
            </a:r>
            <a:r>
              <a:rPr lang="es-ES" dirty="0"/>
              <a:t>) queriendolo</a:t>
            </a:r>
            <a:r>
              <a:rPr lang="es-ES" i="1" dirty="0"/>
              <a:t> </a:t>
            </a:r>
            <a:r>
              <a:rPr lang="es-ES" dirty="0"/>
              <a:t>E I </a:t>
            </a:r>
            <a:r>
              <a:rPr lang="es-ES" i="1" dirty="0"/>
              <a:t>(haplografía) </a:t>
            </a:r>
            <a:r>
              <a:rPr lang="es-ES" dirty="0"/>
              <a:t>  (que</a:t>
            </a:r>
            <a:r>
              <a:rPr lang="es-ES" i="1" dirty="0"/>
              <a:t> om.</a:t>
            </a:r>
            <a:r>
              <a:rPr lang="es-ES" dirty="0"/>
              <a:t>) quiriendolos G2 </a:t>
            </a:r>
            <a:r>
              <a:rPr lang="es-ES" i="1" dirty="0"/>
              <a:t>(haplografía)</a:t>
            </a:r>
            <a:r>
              <a:rPr lang="es-ES" dirty="0"/>
              <a:t>  (</a:t>
            </a:r>
            <a:r>
              <a:rPr lang="es-ES" i="1" dirty="0"/>
              <a:t>om.</a:t>
            </a:r>
            <a:r>
              <a:rPr lang="es-ES" dirty="0"/>
              <a:t> L2) </a:t>
            </a:r>
            <a:endParaRPr lang="it-IT" dirty="0"/>
          </a:p>
          <a:p>
            <a:pPr marL="0" indent="0">
              <a:buNone/>
            </a:pPr>
            <a:r>
              <a:rPr lang="es-ES" b="1" dirty="0"/>
              <a:t> </a:t>
            </a:r>
            <a:endParaRPr lang="it-IT" dirty="0"/>
          </a:p>
        </p:txBody>
      </p:sp>
    </p:spTree>
    <p:extLst>
      <p:ext uri="{BB962C8B-B14F-4D97-AF65-F5344CB8AC3E}">
        <p14:creationId xmlns:p14="http://schemas.microsoft.com/office/powerpoint/2010/main" val="13700920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olo 1"/>
          <p:cNvSpPr>
            <a:spLocks noGrp="1"/>
          </p:cNvSpPr>
          <p:nvPr>
            <p:ph type="title"/>
          </p:nvPr>
        </p:nvSpPr>
        <p:spPr/>
        <p:txBody>
          <a:bodyPr/>
          <a:lstStyle/>
          <a:p>
            <a:r>
              <a:rPr lang="es-ES" b="1" i="1" dirty="0" smtClean="0">
                <a:solidFill>
                  <a:srgbClr val="FF0000"/>
                </a:solidFill>
              </a:rPr>
              <a:t>benditos errores</a:t>
            </a:r>
            <a:endParaRPr lang="it-IT" altLang="it-IT" i="1" dirty="0" smtClean="0">
              <a:solidFill>
                <a:srgbClr val="FF0000"/>
              </a:solidFill>
            </a:endParaRPr>
          </a:p>
        </p:txBody>
      </p:sp>
      <p:sp>
        <p:nvSpPr>
          <p:cNvPr id="3" name="Segnaposto contenuto 2"/>
          <p:cNvSpPr>
            <a:spLocks noGrp="1"/>
          </p:cNvSpPr>
          <p:nvPr>
            <p:ph idx="1"/>
          </p:nvPr>
        </p:nvSpPr>
        <p:spPr>
          <a:xfrm>
            <a:off x="457200" y="1268760"/>
            <a:ext cx="8229600" cy="5328592"/>
          </a:xfrm>
        </p:spPr>
        <p:txBody>
          <a:bodyPr rtlCol="0">
            <a:normAutofit fontScale="70000" lnSpcReduction="20000"/>
          </a:bodyPr>
          <a:lstStyle/>
          <a:p>
            <a:pPr marL="0" indent="0" algn="ctr">
              <a:buNone/>
            </a:pPr>
            <a:r>
              <a:rPr lang="es-ES" sz="3400" b="1" dirty="0"/>
              <a:t>[lectura errónea / error paleográfico</a:t>
            </a:r>
            <a:r>
              <a:rPr lang="es-ES" sz="3400" b="1" dirty="0" smtClean="0"/>
              <a:t>]</a:t>
            </a:r>
          </a:p>
          <a:p>
            <a:pPr marL="0" indent="0" algn="ctr">
              <a:buNone/>
            </a:pPr>
            <a:endParaRPr lang="it-IT" sz="3400" dirty="0"/>
          </a:p>
          <a:p>
            <a:pPr marL="0" indent="0">
              <a:buNone/>
            </a:pPr>
            <a:r>
              <a:rPr lang="es-ES_tradnl" sz="3400" dirty="0"/>
              <a:t>3. 15 ...y, finalmente, gustando de aquel </a:t>
            </a:r>
            <a:r>
              <a:rPr lang="es-ES" sz="3400" dirty="0"/>
              <a:t>«</a:t>
            </a:r>
            <a:r>
              <a:rPr lang="es-ES_tradnl" sz="3400" dirty="0"/>
              <a:t>sonido del batir de sus alas</a:t>
            </a:r>
            <a:r>
              <a:rPr lang="es-ES" sz="3400" dirty="0"/>
              <a:t>»</a:t>
            </a:r>
            <a:r>
              <a:rPr lang="es-ES_tradnl" sz="3400" dirty="0"/>
              <a:t>, que dice era </a:t>
            </a:r>
            <a:r>
              <a:rPr lang="es-ES" sz="3400" dirty="0"/>
              <a:t>«</a:t>
            </a:r>
            <a:r>
              <a:rPr lang="es-ES_tradnl" sz="3400" dirty="0"/>
              <a:t>como sonido de muchas aguas, como sonido del Altísimo Dios</a:t>
            </a:r>
            <a:r>
              <a:rPr lang="es-ES" sz="3400" dirty="0"/>
              <a:t>»</a:t>
            </a:r>
            <a:r>
              <a:rPr lang="es-ES_tradnl" sz="3400" dirty="0"/>
              <a:t>, que significan el ímpetu de las aguas divinas, que, </a:t>
            </a:r>
            <a:r>
              <a:rPr lang="es-ES_tradnl" sz="3400" b="1" dirty="0"/>
              <a:t>al alear del </a:t>
            </a:r>
            <a:r>
              <a:rPr lang="es-ES_tradnl" sz="3400" dirty="0"/>
              <a:t>Espíritu Santo en la llama del amor, al alma letificando embiste, gozando aquí la gloria de Dios en su amparo y favor de su sombra, como también allí dice este profeta, diciendo que </a:t>
            </a:r>
            <a:r>
              <a:rPr lang="es-ES" sz="3400" b="1" dirty="0"/>
              <a:t>«</a:t>
            </a:r>
            <a:r>
              <a:rPr lang="es-ES_tradnl" sz="3400" dirty="0"/>
              <a:t>aquella visión era semejanza de la gloria del Señor</a:t>
            </a:r>
            <a:r>
              <a:rPr lang="es-ES" sz="3400" b="1" dirty="0"/>
              <a:t>»</a:t>
            </a:r>
            <a:r>
              <a:rPr lang="es-ES" sz="3400" dirty="0"/>
              <a:t>!</a:t>
            </a:r>
            <a:endParaRPr lang="it-IT" sz="3400" dirty="0"/>
          </a:p>
          <a:p>
            <a:pPr marL="0" indent="0">
              <a:buNone/>
            </a:pPr>
            <a:r>
              <a:rPr lang="es-ES" sz="3400" dirty="0"/>
              <a:t> </a:t>
            </a:r>
            <a:endParaRPr lang="it-IT" sz="3400" dirty="0"/>
          </a:p>
          <a:p>
            <a:pPr marL="0" indent="0">
              <a:buNone/>
            </a:pPr>
            <a:r>
              <a:rPr lang="es-ES_tradnl" sz="3400" b="1" dirty="0"/>
              <a:t>que al alear del Espíritu G (E U)</a:t>
            </a:r>
            <a:r>
              <a:rPr lang="es-ES_tradnl" sz="3400" dirty="0"/>
              <a:t> ] que al alçar el e. </a:t>
            </a:r>
            <a:r>
              <a:rPr lang="es-ES_tradnl" sz="3400" b="1" dirty="0"/>
              <a:t>T4 R2</a:t>
            </a:r>
            <a:r>
              <a:rPr lang="es-ES_tradnl" sz="3400" dirty="0"/>
              <a:t> que &lt;a&gt;l alear del e. </a:t>
            </a:r>
            <a:r>
              <a:rPr lang="es-ES_tradnl" sz="3400" b="1" dirty="0"/>
              <a:t>U</a:t>
            </a:r>
            <a:r>
              <a:rPr lang="es-ES_tradnl" sz="3400" dirty="0"/>
              <a:t>  que al alear de el e. E  que aca le arde el e. </a:t>
            </a:r>
            <a:r>
              <a:rPr lang="es-ES_tradnl" sz="3400" b="1" dirty="0"/>
              <a:t>I</a:t>
            </a:r>
            <a:r>
              <a:rPr lang="es-ES_tradnl" sz="3400" dirty="0"/>
              <a:t>  que alza el e. </a:t>
            </a:r>
            <a:r>
              <a:rPr lang="es-ES_tradnl" sz="3400" b="1" dirty="0"/>
              <a:t>D</a:t>
            </a:r>
            <a:r>
              <a:rPr lang="es-ES_tradnl" sz="3400" dirty="0"/>
              <a:t>  que alzar el e. </a:t>
            </a:r>
            <a:r>
              <a:rPr lang="es-ES_tradnl" sz="3400" b="1" dirty="0"/>
              <a:t>N1</a:t>
            </a:r>
            <a:r>
              <a:rPr lang="es-ES_tradnl" sz="3400" dirty="0"/>
              <a:t>  que alli el e. </a:t>
            </a:r>
            <a:r>
              <a:rPr lang="es-ES_tradnl" sz="3400" b="1" dirty="0"/>
              <a:t>G2</a:t>
            </a:r>
            <a:r>
              <a:rPr lang="es-ES_tradnl" sz="3400" dirty="0"/>
              <a:t>  </a:t>
            </a:r>
            <a:r>
              <a:rPr lang="es-ES_tradnl" sz="3400" b="1" dirty="0"/>
              <a:t>(</a:t>
            </a:r>
            <a:r>
              <a:rPr lang="es-ES_tradnl" sz="3400" b="1" i="1" dirty="0"/>
              <a:t>om. </a:t>
            </a:r>
            <a:r>
              <a:rPr lang="es-ES" sz="3400" b="1" dirty="0"/>
              <a:t>N4 L2)</a:t>
            </a:r>
            <a:endParaRPr lang="it-IT" sz="3400" dirty="0"/>
          </a:p>
          <a:p>
            <a:pPr marL="0" indent="0">
              <a:buNone/>
            </a:pPr>
            <a:r>
              <a:rPr lang="es-ES_tradnl" sz="3400" dirty="0"/>
              <a:t> </a:t>
            </a:r>
            <a:endParaRPr lang="it-IT" sz="3400" dirty="0"/>
          </a:p>
          <a:p>
            <a:pPr marL="0" indent="0">
              <a:buNone/>
            </a:pPr>
            <a:endParaRPr lang="it-IT" dirty="0" smtClean="0"/>
          </a:p>
        </p:txBody>
      </p:sp>
    </p:spTree>
    <p:extLst>
      <p:ext uri="{BB962C8B-B14F-4D97-AF65-F5344CB8AC3E}">
        <p14:creationId xmlns:p14="http://schemas.microsoft.com/office/powerpoint/2010/main" val="13700920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descr="F696383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304800"/>
            <a:ext cx="10701338" cy="7773988"/>
          </a:xfrm>
          <a:prstGeom prst="rect">
            <a:avLst/>
          </a:prstGeom>
          <a:noFill/>
          <a:extLst>
            <a:ext uri="{909E8E84-426E-40DD-AFC4-6F175D3DCCD1}">
              <a14:hiddenFill xmlns:a14="http://schemas.microsoft.com/office/drawing/2010/main">
                <a:solidFill>
                  <a:srgbClr val="FFFFFF"/>
                </a:solidFill>
              </a14:hiddenFill>
            </a:ext>
          </a:extLst>
        </p:spPr>
      </p:pic>
      <p:sp>
        <p:nvSpPr>
          <p:cNvPr id="2" name="Rettangolo 1"/>
          <p:cNvSpPr/>
          <p:nvPr/>
        </p:nvSpPr>
        <p:spPr>
          <a:xfrm>
            <a:off x="6318381" y="3078412"/>
            <a:ext cx="652743" cy="335756"/>
          </a:xfrm>
          <a:prstGeom prst="rect">
            <a:avLst/>
          </a:prstGeom>
        </p:spPr>
        <p:txBody>
          <a:bodyPr wrap="none">
            <a:spAutoFit/>
          </a:bodyPr>
          <a:lstStyle/>
          <a:p>
            <a:r>
              <a:rPr lang="es-ES" b="1" i="1" dirty="0" smtClean="0">
                <a:solidFill>
                  <a:srgbClr val="FF0000"/>
                </a:solidFill>
              </a:rPr>
              <a:t>Ms. I</a:t>
            </a:r>
          </a:p>
        </p:txBody>
      </p:sp>
    </p:spTree>
    <p:extLst>
      <p:ext uri="{BB962C8B-B14F-4D97-AF65-F5344CB8AC3E}">
        <p14:creationId xmlns:p14="http://schemas.microsoft.com/office/powerpoint/2010/main" val="15591969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8" name="Picture 4" descr="22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171400"/>
            <a:ext cx="4762500" cy="6553200"/>
          </a:xfrm>
          <a:prstGeom prst="rect">
            <a:avLst/>
          </a:prstGeom>
          <a:noFill/>
          <a:extLst>
            <a:ext uri="{909E8E84-426E-40DD-AFC4-6F175D3DCCD1}">
              <a14:hiddenFill xmlns:a14="http://schemas.microsoft.com/office/drawing/2010/main">
                <a:solidFill>
                  <a:srgbClr val="FFFFFF"/>
                </a:solidFill>
              </a14:hiddenFill>
            </a:ext>
          </a:extLst>
        </p:spPr>
      </p:pic>
      <p:sp>
        <p:nvSpPr>
          <p:cNvPr id="3" name="Rettangolo 2"/>
          <p:cNvSpPr/>
          <p:nvPr/>
        </p:nvSpPr>
        <p:spPr>
          <a:xfrm>
            <a:off x="7812360" y="2791056"/>
            <a:ext cx="704039" cy="369332"/>
          </a:xfrm>
          <a:prstGeom prst="rect">
            <a:avLst/>
          </a:prstGeom>
        </p:spPr>
        <p:txBody>
          <a:bodyPr wrap="none">
            <a:spAutoFit/>
          </a:bodyPr>
          <a:lstStyle/>
          <a:p>
            <a:r>
              <a:rPr lang="es-ES" b="1" i="1" dirty="0" smtClean="0">
                <a:solidFill>
                  <a:srgbClr val="FF0000"/>
                </a:solidFill>
              </a:rPr>
              <a:t>Ms. E</a:t>
            </a:r>
          </a:p>
        </p:txBody>
      </p:sp>
    </p:spTree>
    <p:extLst>
      <p:ext uri="{BB962C8B-B14F-4D97-AF65-F5344CB8AC3E}">
        <p14:creationId xmlns:p14="http://schemas.microsoft.com/office/powerpoint/2010/main" val="39768601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olo 1"/>
          <p:cNvSpPr>
            <a:spLocks noGrp="1"/>
          </p:cNvSpPr>
          <p:nvPr>
            <p:ph type="title"/>
          </p:nvPr>
        </p:nvSpPr>
        <p:spPr>
          <a:xfrm>
            <a:off x="457200" y="274638"/>
            <a:ext cx="8229600" cy="850106"/>
          </a:xfrm>
        </p:spPr>
        <p:txBody>
          <a:bodyPr/>
          <a:lstStyle/>
          <a:p>
            <a:r>
              <a:rPr lang="es-ES" b="1" i="1" dirty="0" smtClean="0">
                <a:solidFill>
                  <a:srgbClr val="FF0000"/>
                </a:solidFill>
              </a:rPr>
              <a:t>benditos errores</a:t>
            </a:r>
            <a:endParaRPr lang="it-IT" altLang="it-IT" i="1" dirty="0" smtClean="0">
              <a:solidFill>
                <a:srgbClr val="FF0000"/>
              </a:solidFill>
            </a:endParaRPr>
          </a:p>
        </p:txBody>
      </p:sp>
      <p:sp>
        <p:nvSpPr>
          <p:cNvPr id="3" name="Segnaposto contenuto 2"/>
          <p:cNvSpPr>
            <a:spLocks noGrp="1"/>
          </p:cNvSpPr>
          <p:nvPr>
            <p:ph idx="1"/>
          </p:nvPr>
        </p:nvSpPr>
        <p:spPr>
          <a:xfrm>
            <a:off x="457200" y="1268760"/>
            <a:ext cx="8229600" cy="4857403"/>
          </a:xfrm>
        </p:spPr>
        <p:txBody>
          <a:bodyPr rtlCol="0">
            <a:normAutofit fontScale="55000" lnSpcReduction="20000"/>
          </a:bodyPr>
          <a:lstStyle/>
          <a:p>
            <a:pPr marL="0" lvl="0" indent="0" algn="ctr">
              <a:buNone/>
            </a:pPr>
            <a:r>
              <a:rPr lang="es-ES" b="1" dirty="0"/>
              <a:t>Condiciones de poligénesis: la taxonomía de Brandoli</a:t>
            </a:r>
            <a:endParaRPr lang="es-ES" b="1" i="1" dirty="0" smtClean="0"/>
          </a:p>
          <a:p>
            <a:pPr marL="0" lvl="0" indent="0">
              <a:buNone/>
            </a:pPr>
            <a:endParaRPr lang="es-ES" b="1" i="1" dirty="0"/>
          </a:p>
          <a:p>
            <a:pPr marL="0" lvl="0" indent="0">
              <a:buNone/>
            </a:pPr>
            <a:r>
              <a:rPr lang="es-ES" b="1" i="1" dirty="0" smtClean="0"/>
              <a:t>Variantes </a:t>
            </a:r>
            <a:r>
              <a:rPr lang="es-ES" b="1" i="1" dirty="0"/>
              <a:t>de tipo paleográfico</a:t>
            </a:r>
            <a:endParaRPr lang="it-IT" dirty="0"/>
          </a:p>
          <a:p>
            <a:pPr lvl="0"/>
            <a:r>
              <a:rPr lang="es-ES" i="1" dirty="0"/>
              <a:t>Inserción, omisión, sustitución de un solo grafema o de un signo de abreviación en un verso</a:t>
            </a:r>
            <a:endParaRPr lang="it-IT" dirty="0"/>
          </a:p>
          <a:p>
            <a:pPr lvl="0"/>
            <a:r>
              <a:rPr lang="es-ES" i="1" dirty="0"/>
              <a:t>equivocada integración de una abreviación (por ej., el copista puede añadir un titulus o eliminarlo)</a:t>
            </a:r>
            <a:endParaRPr lang="it-IT" dirty="0"/>
          </a:p>
          <a:p>
            <a:pPr lvl="0"/>
            <a:r>
              <a:rPr lang="es-ES" i="1" dirty="0"/>
              <a:t>errónea segmentación </a:t>
            </a:r>
            <a:endParaRPr lang="it-IT" dirty="0"/>
          </a:p>
          <a:p>
            <a:pPr marL="0" lvl="0" indent="0">
              <a:buNone/>
            </a:pPr>
            <a:r>
              <a:rPr lang="es-ES" b="1" i="1" dirty="0"/>
              <a:t>Variantes relativas a palabras ‘vacías’ e inversiones que no violen metro y prosodia</a:t>
            </a:r>
            <a:endParaRPr lang="it-IT" dirty="0"/>
          </a:p>
          <a:p>
            <a:pPr lvl="0"/>
            <a:r>
              <a:rPr lang="es-ES" i="1" dirty="0"/>
              <a:t>Inserción, omisión, sustitución de palabras ‘vacías’ (=artículos, conjunciones, preposiciones, verbos modales, etc.), sobre todo si son monosílabas o bisílabas</a:t>
            </a:r>
            <a:endParaRPr lang="it-IT" dirty="0"/>
          </a:p>
          <a:p>
            <a:pPr lvl="0"/>
            <a:r>
              <a:rPr lang="es-ES" i="1" dirty="0"/>
              <a:t>Inserción u omisión de prefijos que no cambian el significado del verso</a:t>
            </a:r>
            <a:endParaRPr lang="it-IT" dirty="0"/>
          </a:p>
          <a:p>
            <a:pPr lvl="0"/>
            <a:r>
              <a:rPr lang="es-ES" i="1" dirty="0"/>
              <a:t>Pequeñas inversiones que no modifican el significado del verso</a:t>
            </a:r>
            <a:endParaRPr lang="it-IT" dirty="0"/>
          </a:p>
          <a:p>
            <a:pPr marL="0" lvl="0" indent="0">
              <a:buNone/>
            </a:pPr>
            <a:r>
              <a:rPr lang="es-ES" b="1" i="1" dirty="0"/>
              <a:t>Variantes formales</a:t>
            </a:r>
            <a:endParaRPr lang="it-IT" dirty="0"/>
          </a:p>
          <a:p>
            <a:pPr lvl="0"/>
            <a:r>
              <a:rPr lang="es-ES" i="1" dirty="0"/>
              <a:t>Variantes gráficas o fonomorfológicas</a:t>
            </a:r>
            <a:endParaRPr lang="it-IT" dirty="0"/>
          </a:p>
          <a:p>
            <a:pPr lvl="0"/>
            <a:r>
              <a:rPr lang="es-ES" i="1" dirty="0"/>
              <a:t>Introducción de formas modernas o locales a nivel gráfico, fonomorfológico o sintáctico</a:t>
            </a:r>
            <a:endParaRPr lang="it-IT" dirty="0"/>
          </a:p>
          <a:p>
            <a:pPr lvl="0"/>
            <a:r>
              <a:rPr lang="es-ES" i="1" dirty="0"/>
              <a:t>Ligeras oscilaciones en la declinación.</a:t>
            </a:r>
            <a:endParaRPr lang="it-IT" dirty="0"/>
          </a:p>
          <a:p>
            <a:pPr marL="0" indent="0">
              <a:buNone/>
            </a:pPr>
            <a:endParaRPr lang="it-IT" dirty="0" smtClean="0"/>
          </a:p>
        </p:txBody>
      </p:sp>
    </p:spTree>
    <p:extLst>
      <p:ext uri="{BB962C8B-B14F-4D97-AF65-F5344CB8AC3E}">
        <p14:creationId xmlns:p14="http://schemas.microsoft.com/office/powerpoint/2010/main" val="13700920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olo 1"/>
          <p:cNvSpPr>
            <a:spLocks noGrp="1"/>
          </p:cNvSpPr>
          <p:nvPr>
            <p:ph type="title"/>
          </p:nvPr>
        </p:nvSpPr>
        <p:spPr/>
        <p:txBody>
          <a:bodyPr/>
          <a:lstStyle/>
          <a:p>
            <a:r>
              <a:rPr lang="es-ES" b="1" i="1" dirty="0" smtClean="0">
                <a:solidFill>
                  <a:srgbClr val="FF0000"/>
                </a:solidFill>
              </a:rPr>
              <a:t>benditos errores</a:t>
            </a:r>
            <a:endParaRPr lang="it-IT" altLang="it-IT" i="1" dirty="0" smtClean="0">
              <a:solidFill>
                <a:srgbClr val="FF0000"/>
              </a:solidFill>
            </a:endParaRPr>
          </a:p>
        </p:txBody>
      </p:sp>
      <p:sp>
        <p:nvSpPr>
          <p:cNvPr id="3" name="Segnaposto contenuto 2"/>
          <p:cNvSpPr>
            <a:spLocks noGrp="1"/>
          </p:cNvSpPr>
          <p:nvPr>
            <p:ph idx="1"/>
          </p:nvPr>
        </p:nvSpPr>
        <p:spPr/>
        <p:txBody>
          <a:bodyPr rtlCol="0">
            <a:normAutofit fontScale="85000" lnSpcReduction="10000"/>
          </a:bodyPr>
          <a:lstStyle/>
          <a:p>
            <a:pPr marL="0" indent="0">
              <a:buNone/>
            </a:pPr>
            <a:r>
              <a:rPr lang="es-ES_tradnl" dirty="0"/>
              <a:t>1.24 Las cuales se reducen en tres telas, que se han de romper para poseer a Dios perfectamente, conviene saber: temporal, en que se comprehende toda criatura; natural, en que se comprehenden las operaciones e inclinaciones puramente naturales; y sensitiva, en que sólo se comprehende la unión del alma en el cuerpo, que es vida sensitiva y animal, de que dice san Pablo:</a:t>
            </a:r>
            <a:r>
              <a:rPr lang="es-ES_tradnl" i="1" dirty="0"/>
              <a:t> </a:t>
            </a:r>
            <a:r>
              <a:rPr lang="es-ES_tradnl" dirty="0"/>
              <a:t>«</a:t>
            </a:r>
            <a:r>
              <a:rPr lang="es-ES_tradnl" b="1" dirty="0"/>
              <a:t>Sabemos</a:t>
            </a:r>
            <a:r>
              <a:rPr lang="es-ES_tradnl" dirty="0"/>
              <a:t> que si esta nuestra casa terrestre se desata, tenemos habitación de Dios en los cielos».</a:t>
            </a:r>
            <a:endParaRPr lang="it-IT" dirty="0"/>
          </a:p>
          <a:p>
            <a:pPr marL="0" indent="0">
              <a:buNone/>
            </a:pPr>
            <a:r>
              <a:rPr lang="es-ES_tradnl" dirty="0"/>
              <a:t> </a:t>
            </a:r>
            <a:endParaRPr lang="it-IT" dirty="0"/>
          </a:p>
          <a:p>
            <a:pPr marL="0" indent="0">
              <a:buNone/>
            </a:pPr>
            <a:r>
              <a:rPr lang="es-ES" b="1" dirty="0"/>
              <a:t>Sabemos ]  </a:t>
            </a:r>
            <a:r>
              <a:rPr lang="es-ES" b="1" i="1" dirty="0"/>
              <a:t>om.</a:t>
            </a:r>
            <a:r>
              <a:rPr lang="es-ES" b="1" dirty="0"/>
              <a:t> </a:t>
            </a:r>
            <a:r>
              <a:rPr lang="es-ES_tradnl" b="1" dirty="0"/>
              <a:t>E </a:t>
            </a:r>
            <a:r>
              <a:rPr lang="es-ES_tradnl" b="1" dirty="0" smtClean="0"/>
              <a:t>I</a:t>
            </a:r>
          </a:p>
          <a:p>
            <a:pPr marL="0" indent="0">
              <a:buNone/>
            </a:pPr>
            <a:endParaRPr lang="it-IT" dirty="0"/>
          </a:p>
          <a:p>
            <a:pPr marL="0" indent="0">
              <a:buNone/>
            </a:pPr>
            <a:endParaRPr lang="it-IT" dirty="0" smtClean="0"/>
          </a:p>
        </p:txBody>
      </p:sp>
    </p:spTree>
    <p:extLst>
      <p:ext uri="{BB962C8B-B14F-4D97-AF65-F5344CB8AC3E}">
        <p14:creationId xmlns:p14="http://schemas.microsoft.com/office/powerpoint/2010/main" val="146760180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TotalTime>
  <Words>2048</Words>
  <Application>Microsoft Office PowerPoint</Application>
  <PresentationFormat>Presentazione su schermo (4:3)</PresentationFormat>
  <Paragraphs>204</Paragraphs>
  <Slides>24</Slides>
  <Notes>0</Notes>
  <HiddenSlides>0</HiddenSlides>
  <MMClips>0</MMClips>
  <ScaleCrop>false</ScaleCrop>
  <HeadingPairs>
    <vt:vector size="4" baseType="variant">
      <vt:variant>
        <vt:lpstr>Tema</vt:lpstr>
      </vt:variant>
      <vt:variant>
        <vt:i4>1</vt:i4>
      </vt:variant>
      <vt:variant>
        <vt:lpstr>Titoli diapositive</vt:lpstr>
      </vt:variant>
      <vt:variant>
        <vt:i4>24</vt:i4>
      </vt:variant>
    </vt:vector>
  </HeadingPairs>
  <TitlesOfParts>
    <vt:vector size="25" baseType="lpstr">
      <vt:lpstr>Tema di Office</vt:lpstr>
      <vt:lpstr>Bloque 1. Los errores. El arquetipo.</vt:lpstr>
      <vt:lpstr>Presentazione standard di PowerPoint</vt:lpstr>
      <vt:lpstr>benditos errores</vt:lpstr>
      <vt:lpstr>benditos errores</vt:lpstr>
      <vt:lpstr>benditos errores</vt:lpstr>
      <vt:lpstr>Presentazione standard di PowerPoint</vt:lpstr>
      <vt:lpstr>Presentazione standard di PowerPoint</vt:lpstr>
      <vt:lpstr>benditos errores</vt:lpstr>
      <vt:lpstr>benditos errores</vt:lpstr>
      <vt:lpstr>Familia y: T4 (D) N1 R2 N4 G2 (L2) + U</vt:lpstr>
      <vt:lpstr>Familia y: T4 D N1 R2 N4 G2 L2 (U)</vt:lpstr>
      <vt:lpstr>Presentazione standard di PowerPoint</vt:lpstr>
      <vt:lpstr>Familia y: T4 D N1 R2 N4 G2 L2 (U)</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Paolo</dc:creator>
  <cp:lastModifiedBy>Cristiana</cp:lastModifiedBy>
  <cp:revision>20</cp:revision>
  <dcterms:created xsi:type="dcterms:W3CDTF">2014-04-17T15:55:29Z</dcterms:created>
  <dcterms:modified xsi:type="dcterms:W3CDTF">2017-02-28T15:14:38Z</dcterms:modified>
</cp:coreProperties>
</file>