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84" r:id="rId3"/>
    <p:sldId id="293" r:id="rId4"/>
    <p:sldId id="294" r:id="rId5"/>
    <p:sldId id="257" r:id="rId6"/>
    <p:sldId id="261" r:id="rId7"/>
    <p:sldId id="262" r:id="rId8"/>
    <p:sldId id="263" r:id="rId9"/>
    <p:sldId id="265" r:id="rId10"/>
    <p:sldId id="266" r:id="rId11"/>
    <p:sldId id="267" r:id="rId12"/>
    <p:sldId id="285" r:id="rId13"/>
    <p:sldId id="286" r:id="rId14"/>
    <p:sldId id="268" r:id="rId15"/>
    <p:sldId id="269" r:id="rId16"/>
    <p:sldId id="270" r:id="rId17"/>
    <p:sldId id="271" r:id="rId18"/>
    <p:sldId id="272" r:id="rId19"/>
    <p:sldId id="273" r:id="rId20"/>
    <p:sldId id="287" r:id="rId21"/>
    <p:sldId id="274" r:id="rId22"/>
    <p:sldId id="275" r:id="rId23"/>
    <p:sldId id="276" r:id="rId24"/>
    <p:sldId id="277" r:id="rId25"/>
    <p:sldId id="278" r:id="rId26"/>
    <p:sldId id="279" r:id="rId27"/>
    <p:sldId id="281" r:id="rId28"/>
    <p:sldId id="282" r:id="rId29"/>
    <p:sldId id="283" r:id="rId30"/>
    <p:sldId id="288" r:id="rId31"/>
    <p:sldId id="289" r:id="rId32"/>
    <p:sldId id="290" r:id="rId33"/>
    <p:sldId id="291" r:id="rId34"/>
    <p:sldId id="292" r:id="rId3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987D36-CBE7-4B76-B7EA-7FDA1714A065}" type="datetimeFigureOut">
              <a:rPr lang="it-IT" smtClean="0"/>
              <a:t>23/03/2015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D8C4BB-35AD-451F-B10A-DC2531B331C3}" type="slidenum">
              <a:rPr lang="it-IT" smtClean="0"/>
              <a:t>‹N›</a:t>
            </a:fld>
            <a:endParaRPr lang="it-IT"/>
          </a:p>
        </p:txBody>
      </p:sp>
    </p:spTree>
    <p:extLst>
      <p:ext uri="{BB962C8B-B14F-4D97-AF65-F5344CB8AC3E}">
        <p14:creationId xmlns:p14="http://schemas.microsoft.com/office/powerpoint/2010/main" val="373194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D2F856F-C1BD-4DFC-96CF-B85B88509778}" type="slidenum">
              <a:rPr lang="it-IT" smtClean="0"/>
              <a:t>28</a:t>
            </a:fld>
            <a:endParaRPr lang="it-IT"/>
          </a:p>
        </p:txBody>
      </p:sp>
    </p:spTree>
    <p:extLst>
      <p:ext uri="{BB962C8B-B14F-4D97-AF65-F5344CB8AC3E}">
        <p14:creationId xmlns:p14="http://schemas.microsoft.com/office/powerpoint/2010/main" val="1207858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D2F856F-C1BD-4DFC-96CF-B85B88509778}" type="slidenum">
              <a:rPr lang="it-IT" smtClean="0"/>
              <a:t>29</a:t>
            </a:fld>
            <a:endParaRPr lang="it-IT"/>
          </a:p>
        </p:txBody>
      </p:sp>
    </p:spTree>
    <p:extLst>
      <p:ext uri="{BB962C8B-B14F-4D97-AF65-F5344CB8AC3E}">
        <p14:creationId xmlns:p14="http://schemas.microsoft.com/office/powerpoint/2010/main" val="1207858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D2F856F-C1BD-4DFC-96CF-B85B88509778}" type="slidenum">
              <a:rPr lang="it-IT" smtClean="0"/>
              <a:t>30</a:t>
            </a:fld>
            <a:endParaRPr lang="it-IT"/>
          </a:p>
        </p:txBody>
      </p:sp>
    </p:spTree>
    <p:extLst>
      <p:ext uri="{BB962C8B-B14F-4D97-AF65-F5344CB8AC3E}">
        <p14:creationId xmlns:p14="http://schemas.microsoft.com/office/powerpoint/2010/main" val="1207858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D2F856F-C1BD-4DFC-96CF-B85B88509778}" type="slidenum">
              <a:rPr lang="it-IT" smtClean="0"/>
              <a:t>31</a:t>
            </a:fld>
            <a:endParaRPr lang="it-IT"/>
          </a:p>
        </p:txBody>
      </p:sp>
    </p:spTree>
    <p:extLst>
      <p:ext uri="{BB962C8B-B14F-4D97-AF65-F5344CB8AC3E}">
        <p14:creationId xmlns:p14="http://schemas.microsoft.com/office/powerpoint/2010/main" val="1207858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D2F856F-C1BD-4DFC-96CF-B85B88509778}" type="slidenum">
              <a:rPr lang="it-IT" smtClean="0"/>
              <a:t>32</a:t>
            </a:fld>
            <a:endParaRPr lang="it-IT"/>
          </a:p>
        </p:txBody>
      </p:sp>
    </p:spTree>
    <p:extLst>
      <p:ext uri="{BB962C8B-B14F-4D97-AF65-F5344CB8AC3E}">
        <p14:creationId xmlns:p14="http://schemas.microsoft.com/office/powerpoint/2010/main" val="1207858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D2F856F-C1BD-4DFC-96CF-B85B88509778}" type="slidenum">
              <a:rPr lang="it-IT" smtClean="0"/>
              <a:t>33</a:t>
            </a:fld>
            <a:endParaRPr lang="it-IT"/>
          </a:p>
        </p:txBody>
      </p:sp>
    </p:spTree>
    <p:extLst>
      <p:ext uri="{BB962C8B-B14F-4D97-AF65-F5344CB8AC3E}">
        <p14:creationId xmlns:p14="http://schemas.microsoft.com/office/powerpoint/2010/main" val="1207858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D2F856F-C1BD-4DFC-96CF-B85B88509778}" type="slidenum">
              <a:rPr lang="it-IT" smtClean="0"/>
              <a:t>34</a:t>
            </a:fld>
            <a:endParaRPr lang="it-IT"/>
          </a:p>
        </p:txBody>
      </p:sp>
    </p:spTree>
    <p:extLst>
      <p:ext uri="{BB962C8B-B14F-4D97-AF65-F5344CB8AC3E}">
        <p14:creationId xmlns:p14="http://schemas.microsoft.com/office/powerpoint/2010/main" val="1207858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3EAD0E62-79EF-4ADD-8A40-02C84488C9CD}" type="datetimeFigureOut">
              <a:rPr lang="it-IT" smtClean="0"/>
              <a:t>23/03/2015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925909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EAD0E62-79EF-4ADD-8A40-02C84488C9CD}" type="datetimeFigureOut">
              <a:rPr lang="it-IT" smtClean="0"/>
              <a:t>23/03/2015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3466699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EAD0E62-79EF-4ADD-8A40-02C84488C9CD}" type="datetimeFigureOut">
              <a:rPr lang="it-IT" smtClean="0"/>
              <a:t>23/03/2015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3399464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EAD0E62-79EF-4ADD-8A40-02C84488C9CD}" type="datetimeFigureOut">
              <a:rPr lang="it-IT" smtClean="0"/>
              <a:t>23/03/2015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3446644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3EAD0E62-79EF-4ADD-8A40-02C84488C9CD}" type="datetimeFigureOut">
              <a:rPr lang="it-IT" smtClean="0"/>
              <a:t>23/03/2015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621714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3EAD0E62-79EF-4ADD-8A40-02C84488C9CD}" type="datetimeFigureOut">
              <a:rPr lang="it-IT" smtClean="0"/>
              <a:t>23/03/2015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2915202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3EAD0E62-79EF-4ADD-8A40-02C84488C9CD}" type="datetimeFigureOut">
              <a:rPr lang="it-IT" smtClean="0"/>
              <a:t>23/03/2015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2045293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EAD0E62-79EF-4ADD-8A40-02C84488C9CD}" type="datetimeFigureOut">
              <a:rPr lang="it-IT" smtClean="0"/>
              <a:t>23/03/2015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3003176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EAD0E62-79EF-4ADD-8A40-02C84488C9CD}" type="datetimeFigureOut">
              <a:rPr lang="it-IT" smtClean="0"/>
              <a:t>23/03/2015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3940997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EAD0E62-79EF-4ADD-8A40-02C84488C9CD}" type="datetimeFigureOut">
              <a:rPr lang="it-IT" smtClean="0"/>
              <a:t>23/03/2015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2525908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EAD0E62-79EF-4ADD-8A40-02C84488C9CD}" type="datetimeFigureOut">
              <a:rPr lang="it-IT" smtClean="0"/>
              <a:t>23/03/2015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B2F5FC-9AF3-4E86-952A-92E425AD16DA}" type="slidenum">
              <a:rPr lang="it-IT" smtClean="0"/>
              <a:t>‹N›</a:t>
            </a:fld>
            <a:endParaRPr lang="it-IT"/>
          </a:p>
        </p:txBody>
      </p:sp>
    </p:spTree>
    <p:extLst>
      <p:ext uri="{BB962C8B-B14F-4D97-AF65-F5344CB8AC3E}">
        <p14:creationId xmlns:p14="http://schemas.microsoft.com/office/powerpoint/2010/main" val="2673851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D0E62-79EF-4ADD-8A40-02C84488C9CD}" type="datetimeFigureOut">
              <a:rPr lang="it-IT" smtClean="0"/>
              <a:t>23/03/2015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B2F5FC-9AF3-4E86-952A-92E425AD16DA}" type="slidenum">
              <a:rPr lang="it-IT" smtClean="0"/>
              <a:t>‹N›</a:t>
            </a:fld>
            <a:endParaRPr lang="it-IT"/>
          </a:p>
        </p:txBody>
      </p:sp>
    </p:spTree>
    <p:extLst>
      <p:ext uri="{BB962C8B-B14F-4D97-AF65-F5344CB8AC3E}">
        <p14:creationId xmlns:p14="http://schemas.microsoft.com/office/powerpoint/2010/main" val="187664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s-ES" dirty="0" smtClean="0"/>
              <a:t>Bloque 2</a:t>
            </a:r>
            <a:br>
              <a:rPr lang="es-ES" dirty="0" smtClean="0"/>
            </a:br>
            <a:r>
              <a:rPr lang="es-ES" dirty="0" smtClean="0"/>
              <a:t>Construcción del estema</a:t>
            </a:r>
            <a:endParaRPr lang="it-IT" dirty="0"/>
          </a:p>
        </p:txBody>
      </p:sp>
      <p:sp>
        <p:nvSpPr>
          <p:cNvPr id="3" name="Sottotitolo 2"/>
          <p:cNvSpPr>
            <a:spLocks noGrp="1"/>
          </p:cNvSpPr>
          <p:nvPr>
            <p:ph type="subTitle" idx="1"/>
          </p:nvPr>
        </p:nvSpPr>
        <p:spPr/>
        <p:txBody>
          <a:bodyPr/>
          <a:lstStyle/>
          <a:p>
            <a:r>
              <a:rPr lang="es-ES" dirty="0" smtClean="0"/>
              <a:t>París, 24 y 25 de abril de 2014</a:t>
            </a:r>
            <a:endParaRPr lang="it-IT" dirty="0"/>
          </a:p>
        </p:txBody>
      </p:sp>
    </p:spTree>
    <p:extLst>
      <p:ext uri="{BB962C8B-B14F-4D97-AF65-F5344CB8AC3E}">
        <p14:creationId xmlns:p14="http://schemas.microsoft.com/office/powerpoint/2010/main" val="2024164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Vamos a investigar </a:t>
            </a:r>
            <a:r>
              <a:rPr lang="es-ES" dirty="0">
                <a:solidFill>
                  <a:srgbClr val="FF0000"/>
                </a:solidFill>
              </a:rPr>
              <a:t>T4 </a:t>
            </a:r>
            <a:r>
              <a:rPr lang="es-ES" dirty="0" smtClean="0">
                <a:solidFill>
                  <a:srgbClr val="FF0000"/>
                </a:solidFill>
              </a:rPr>
              <a:t>+ </a:t>
            </a:r>
            <a:r>
              <a:rPr lang="es-ES" i="1" dirty="0" smtClean="0">
                <a:solidFill>
                  <a:srgbClr val="FF0000"/>
                </a:solidFill>
              </a:rPr>
              <a:t>n </a:t>
            </a:r>
            <a:r>
              <a:rPr lang="es-ES" b="1" i="1" dirty="0" smtClean="0">
                <a:solidFill>
                  <a:srgbClr val="FF0000"/>
                </a:solidFill>
              </a:rPr>
              <a:t>(=D N1)</a:t>
            </a:r>
            <a:r>
              <a:rPr lang="es-ES" i="1" dirty="0" smtClean="0">
                <a:solidFill>
                  <a:srgbClr val="FF0000"/>
                </a:solidFill>
              </a:rPr>
              <a:t> </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92500" lnSpcReduction="20000"/>
          </a:bodyPr>
          <a:lstStyle/>
          <a:p>
            <a:pPr marL="0" indent="0">
              <a:buNone/>
            </a:pPr>
            <a:r>
              <a:rPr lang="es-ES" sz="2800" dirty="0" smtClean="0"/>
              <a:t>2.28</a:t>
            </a:r>
            <a:r>
              <a:rPr lang="es-ES" sz="2800" dirty="0"/>
              <a:t>. Acerca de lo espiritual, dos maneras hay de vida: una es beatífica, que consiste en ver a Dios, y ésta se ha de alcanzar por muerte corporal y natural, como dice san Pablo, diciendo: «Sabemos que si esta nuestra casa de barro se desatare, tenemos morada de Dios en los cielos».</a:t>
            </a:r>
            <a:r>
              <a:rPr lang="es-ES" sz="2800" i="1" dirty="0"/>
              <a:t> </a:t>
            </a:r>
            <a:r>
              <a:rPr lang="es-ES" sz="2800" dirty="0"/>
              <a:t>La otra </a:t>
            </a:r>
            <a:r>
              <a:rPr lang="es-ES" sz="2800" b="1" u="sng" dirty="0">
                <a:solidFill>
                  <a:srgbClr val="FF0000"/>
                </a:solidFill>
              </a:rPr>
              <a:t>es</a:t>
            </a:r>
            <a:r>
              <a:rPr lang="es-ES" sz="2800" dirty="0"/>
              <a:t> </a:t>
            </a:r>
            <a:r>
              <a:rPr lang="es-ES" sz="2800" b="1" dirty="0"/>
              <a:t>(es </a:t>
            </a:r>
            <a:r>
              <a:rPr lang="es-ES" sz="2800" b="1" i="1" dirty="0"/>
              <a:t>om</a:t>
            </a:r>
            <a:r>
              <a:rPr lang="es-ES" sz="2800" b="1" dirty="0"/>
              <a:t>. T4 D N1)</a:t>
            </a:r>
            <a:r>
              <a:rPr lang="es-ES" sz="2800" dirty="0"/>
              <a:t> vida espiritual perfecta, que es posesión de Dios por unión de amor; y ésta se alcanza por la mortificación de todos los vicios y apetitos y, de su misma naturaleza, totalmente. </a:t>
            </a:r>
            <a:endParaRPr lang="it-IT" sz="2800" dirty="0"/>
          </a:p>
          <a:p>
            <a:pPr marL="0" indent="0">
              <a:buNone/>
            </a:pPr>
            <a:r>
              <a:rPr lang="es-ES_tradnl" sz="2800" b="1" i="1" dirty="0"/>
              <a:t> </a:t>
            </a:r>
            <a:endParaRPr lang="it-IT" sz="2800" dirty="0"/>
          </a:p>
          <a:p>
            <a:pPr marL="0" indent="0">
              <a:buNone/>
            </a:pPr>
            <a:r>
              <a:rPr lang="es-ES" sz="2800" dirty="0">
                <a:solidFill>
                  <a:schemeClr val="tx2"/>
                </a:solidFill>
              </a:rPr>
              <a:t>Con la omisión de ‘es’ (T4 D N1) cambia la frase, que se transforma en ‘tenemos morada de Dios en los cielos, la otra vida espiritual perfecta</a:t>
            </a:r>
            <a:r>
              <a:rPr lang="es-ES" sz="2800" dirty="0" smtClean="0">
                <a:solidFill>
                  <a:schemeClr val="tx2"/>
                </a:solidFill>
              </a:rPr>
              <a:t>...’</a:t>
            </a:r>
            <a:endParaRPr lang="es-ES" sz="3600" dirty="0">
              <a:solidFill>
                <a:schemeClr val="tx2"/>
              </a:solidFill>
            </a:endParaRPr>
          </a:p>
          <a:p>
            <a:pPr marL="0" indent="0">
              <a:buNone/>
            </a:pPr>
            <a:endParaRPr lang="it-IT" sz="3600" dirty="0"/>
          </a:p>
          <a:p>
            <a:pPr marL="0" indent="0">
              <a:buNone/>
            </a:pPr>
            <a:endParaRPr lang="it-IT" dirty="0" smtClean="0"/>
          </a:p>
        </p:txBody>
      </p:sp>
    </p:spTree>
    <p:extLst>
      <p:ext uri="{BB962C8B-B14F-4D97-AF65-F5344CB8AC3E}">
        <p14:creationId xmlns:p14="http://schemas.microsoft.com/office/powerpoint/2010/main" val="12972897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Vamos a investigar </a:t>
            </a:r>
            <a:r>
              <a:rPr lang="es-ES" dirty="0">
                <a:solidFill>
                  <a:srgbClr val="FF0000"/>
                </a:solidFill>
              </a:rPr>
              <a:t>T4 </a:t>
            </a:r>
            <a:r>
              <a:rPr lang="es-ES" dirty="0" smtClean="0">
                <a:solidFill>
                  <a:srgbClr val="FF0000"/>
                </a:solidFill>
              </a:rPr>
              <a:t>+ </a:t>
            </a:r>
            <a:r>
              <a:rPr lang="es-ES" i="1" dirty="0" smtClean="0">
                <a:solidFill>
                  <a:srgbClr val="FF0000"/>
                </a:solidFill>
              </a:rPr>
              <a:t>n </a:t>
            </a:r>
            <a:r>
              <a:rPr lang="es-ES" b="1" i="1" dirty="0" smtClean="0">
                <a:solidFill>
                  <a:srgbClr val="FF0000"/>
                </a:solidFill>
              </a:rPr>
              <a:t>(=D N1)</a:t>
            </a:r>
            <a:r>
              <a:rPr lang="es-ES" i="1" dirty="0" smtClean="0">
                <a:solidFill>
                  <a:srgbClr val="FF0000"/>
                </a:solidFill>
              </a:rPr>
              <a:t> </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77500" lnSpcReduction="20000"/>
          </a:bodyPr>
          <a:lstStyle/>
          <a:p>
            <a:pPr marL="0" indent="0">
              <a:buNone/>
            </a:pPr>
            <a:r>
              <a:rPr lang="es-ES_tradnl" sz="3600" dirty="0"/>
              <a:t>2.20</a:t>
            </a:r>
            <a:r>
              <a:rPr lang="es-ES" sz="3600" dirty="0"/>
              <a:t> Y de este bien del alma a veces redunda en el cuerpo la </a:t>
            </a:r>
            <a:r>
              <a:rPr lang="es-ES" sz="3600" b="1" u="sng" dirty="0"/>
              <a:t>unción/unión</a:t>
            </a:r>
            <a:r>
              <a:rPr lang="es-ES" sz="3600" dirty="0"/>
              <a:t> del espíritu </a:t>
            </a:r>
            <a:r>
              <a:rPr lang="es-ES" sz="3600" b="1" u="sng" dirty="0">
                <a:solidFill>
                  <a:srgbClr val="FF0000"/>
                </a:solidFill>
              </a:rPr>
              <a:t>santo</a:t>
            </a:r>
            <a:r>
              <a:rPr lang="es-ES" sz="3600" dirty="0"/>
              <a:t>, y goza toda la sustancia sensitiva y todos los miembros y huesos y médulas, no tan remisamente como comúnmente suele acaecer, sino con sentimiento de grande deleite y gloria, que se siente hasta los últimos artejos de pies y manos.</a:t>
            </a:r>
            <a:endParaRPr lang="it-IT" sz="3600" dirty="0"/>
          </a:p>
          <a:p>
            <a:pPr marL="0" indent="0">
              <a:buNone/>
            </a:pPr>
            <a:endParaRPr lang="es-ES" sz="3600" dirty="0" smtClean="0"/>
          </a:p>
          <a:p>
            <a:pPr marL="0" indent="0">
              <a:buNone/>
            </a:pPr>
            <a:r>
              <a:rPr lang="es-ES" sz="3600" b="1" dirty="0" smtClean="0"/>
              <a:t>unción </a:t>
            </a:r>
            <a:r>
              <a:rPr lang="es-ES" sz="3600" b="1" dirty="0"/>
              <a:t>E I R2 (=LlB) </a:t>
            </a:r>
            <a:r>
              <a:rPr lang="es-ES" sz="3600" b="1" dirty="0" smtClean="0"/>
              <a:t>]  </a:t>
            </a:r>
            <a:r>
              <a:rPr lang="es-ES" sz="3600" b="1" dirty="0"/>
              <a:t>union T4 G U N1 G2 L2 </a:t>
            </a:r>
            <a:r>
              <a:rPr lang="es-ES" sz="3600" b="1" dirty="0" smtClean="0"/>
              <a:t>(</a:t>
            </a:r>
            <a:r>
              <a:rPr lang="es-ES" sz="3600" b="1" i="1" dirty="0"/>
              <a:t>om. </a:t>
            </a:r>
            <a:r>
              <a:rPr lang="es-ES" sz="3600" b="1" dirty="0"/>
              <a:t>D N4)</a:t>
            </a:r>
            <a:endParaRPr lang="it-IT" sz="3600" b="1" dirty="0"/>
          </a:p>
          <a:p>
            <a:pPr marL="0" indent="0">
              <a:buNone/>
            </a:pPr>
            <a:r>
              <a:rPr lang="es-ES" sz="3600" b="1" dirty="0"/>
              <a:t>espiritu santo G U E I R2 G2 ]  espíritu (santo </a:t>
            </a:r>
            <a:r>
              <a:rPr lang="es-ES" sz="3600" b="1" i="1" dirty="0"/>
              <a:t>om.</a:t>
            </a:r>
            <a:r>
              <a:rPr lang="es-ES" sz="3600" b="1" dirty="0"/>
              <a:t>) T4 N1  (</a:t>
            </a:r>
            <a:r>
              <a:rPr lang="es-ES" sz="3600" b="1" i="1" dirty="0"/>
              <a:t>om. </a:t>
            </a:r>
            <a:r>
              <a:rPr lang="es-ES" sz="3600" b="1" dirty="0"/>
              <a:t>D N4)   </a:t>
            </a:r>
            <a:endParaRPr lang="it-IT" sz="3600" dirty="0"/>
          </a:p>
          <a:p>
            <a:pPr marL="0" indent="0">
              <a:buNone/>
            </a:pPr>
            <a:endParaRPr lang="it-IT" sz="3600" dirty="0"/>
          </a:p>
          <a:p>
            <a:pPr marL="0" indent="0">
              <a:buNone/>
            </a:pPr>
            <a:endParaRPr lang="it-IT" dirty="0" smtClean="0"/>
          </a:p>
        </p:txBody>
      </p:sp>
    </p:spTree>
    <p:extLst>
      <p:ext uri="{BB962C8B-B14F-4D97-AF65-F5344CB8AC3E}">
        <p14:creationId xmlns:p14="http://schemas.microsoft.com/office/powerpoint/2010/main" val="99471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Vamos a investigar </a:t>
            </a:r>
            <a:r>
              <a:rPr lang="es-ES" b="1" i="1" dirty="0" smtClean="0">
                <a:solidFill>
                  <a:srgbClr val="FF0000"/>
                </a:solidFill>
              </a:rPr>
              <a:t>z + n</a:t>
            </a:r>
            <a:endParaRPr lang="it-IT" altLang="it-IT" b="1" i="1" dirty="0" smtClean="0">
              <a:solidFill>
                <a:srgbClr val="FF0000"/>
              </a:solidFill>
            </a:endParaRPr>
          </a:p>
        </p:txBody>
      </p:sp>
      <p:sp>
        <p:nvSpPr>
          <p:cNvPr id="3" name="Segnaposto contenuto 2"/>
          <p:cNvSpPr>
            <a:spLocks noGrp="1"/>
          </p:cNvSpPr>
          <p:nvPr>
            <p:ph idx="1"/>
          </p:nvPr>
        </p:nvSpPr>
        <p:spPr>
          <a:xfrm>
            <a:off x="107504" y="1196752"/>
            <a:ext cx="8856984" cy="5544616"/>
          </a:xfrm>
        </p:spPr>
        <p:txBody>
          <a:bodyPr rtlCol="0">
            <a:noAutofit/>
          </a:bodyPr>
          <a:lstStyle/>
          <a:p>
            <a:pPr marL="0" indent="0" algn="just">
              <a:buNone/>
            </a:pPr>
            <a:r>
              <a:rPr lang="es-ES" sz="2000" dirty="0"/>
              <a:t>3.14. Según esto, ¿cuáles serán las sombras que hará el Espíritu Santo al alma de todas las grandezas de sus virtudes y atributos, estando tan cerca de ella, que no solo la tocan en sombra, mas está unida con ellas en sombra, gustándolas en sombra, entendiendo y gustando el talle y las propiedades de Dios en sombra de Dios, es a saber: entendiendo y gustando la propiedad de la potencia divina en sombra de omnipotencia, y entendiendo y gustando la sabiduría divina en sombra de sabiduría divina, entendiendo y gustando la bondad infinita en sombra que le cerca de bondad infinita, entendiendo y gustando el deleite de Dios infundido en sombra de deleite de Dios, y, finalmente, gustando </a:t>
            </a:r>
            <a:r>
              <a:rPr lang="es-ES" sz="2000" b="1" u="sng" dirty="0"/>
              <a:t>la gloria de Dios en sombra de gloria</a:t>
            </a:r>
            <a:r>
              <a:rPr lang="es-ES" sz="2000" b="1" dirty="0"/>
              <a:t> [la sombra </a:t>
            </a:r>
            <a:r>
              <a:rPr lang="es-ES" sz="2000" b="1" i="1" dirty="0"/>
              <a:t>n</a:t>
            </a:r>
            <a:r>
              <a:rPr lang="es-ES" sz="2000" b="1" dirty="0"/>
              <a:t> + </a:t>
            </a:r>
            <a:r>
              <a:rPr lang="es-ES" sz="2000" b="1" i="1" dirty="0"/>
              <a:t>z</a:t>
            </a:r>
            <a:r>
              <a:rPr lang="es-ES" sz="2000" b="1" dirty="0"/>
              <a:t>]</a:t>
            </a:r>
            <a:r>
              <a:rPr lang="es-ES" sz="2000" dirty="0"/>
              <a:t> que hace saber y gustar la propiedad y talle de la gloria de Dios pasando todo esto en claras y encendidas sombras, pues los atributos de Dios y sus virtudes son lámparas que, como quiera que sean resplandecientes y encendidas, a su talle y propiedad han de hacer sombras resplandecientes y encendidas y multitud de ellas en un solo ser?</a:t>
            </a:r>
            <a:endParaRPr lang="it-IT" sz="2000" dirty="0"/>
          </a:p>
          <a:p>
            <a:pPr marL="0" indent="0" algn="just">
              <a:buNone/>
            </a:pPr>
            <a:r>
              <a:rPr lang="es-ES" sz="2000" b="1" dirty="0"/>
              <a:t> </a:t>
            </a:r>
            <a:endParaRPr lang="it-IT" sz="2000" dirty="0"/>
          </a:p>
          <a:p>
            <a:pPr marL="0" indent="0" algn="just">
              <a:buNone/>
            </a:pPr>
            <a:r>
              <a:rPr lang="es-ES" sz="2000" b="1" dirty="0"/>
              <a:t>la gloria de Dios en sombra de gloria E I G ] la sombra D N1 R2 G2 N4 L2</a:t>
            </a:r>
            <a:endParaRPr lang="it-IT" sz="2000" dirty="0"/>
          </a:p>
          <a:p>
            <a:pPr marL="0" indent="0" algn="just">
              <a:buNone/>
            </a:pPr>
            <a:endParaRPr lang="it-IT" sz="2000" dirty="0"/>
          </a:p>
          <a:p>
            <a:pPr marL="0" indent="0" algn="just">
              <a:buNone/>
            </a:pPr>
            <a:endParaRPr lang="it-IT" sz="2000" dirty="0" smtClean="0"/>
          </a:p>
        </p:txBody>
      </p:sp>
    </p:spTree>
    <p:extLst>
      <p:ext uri="{BB962C8B-B14F-4D97-AF65-F5344CB8AC3E}">
        <p14:creationId xmlns:p14="http://schemas.microsoft.com/office/powerpoint/2010/main" val="1593411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Vamos a investigar </a:t>
            </a:r>
            <a:r>
              <a:rPr lang="es-ES" b="1" i="1" dirty="0" smtClean="0">
                <a:solidFill>
                  <a:srgbClr val="FF0000"/>
                </a:solidFill>
              </a:rPr>
              <a:t>z + n</a:t>
            </a:r>
            <a:endParaRPr lang="it-IT" altLang="it-IT" b="1" i="1" dirty="0" smtClean="0">
              <a:solidFill>
                <a:srgbClr val="FF0000"/>
              </a:solidFill>
            </a:endParaRPr>
          </a:p>
        </p:txBody>
      </p:sp>
      <p:sp>
        <p:nvSpPr>
          <p:cNvPr id="3" name="Segnaposto contenuto 2"/>
          <p:cNvSpPr>
            <a:spLocks noGrp="1"/>
          </p:cNvSpPr>
          <p:nvPr>
            <p:ph idx="1"/>
          </p:nvPr>
        </p:nvSpPr>
        <p:spPr>
          <a:xfrm>
            <a:off x="107504" y="1196752"/>
            <a:ext cx="8856984" cy="5544616"/>
          </a:xfrm>
        </p:spPr>
        <p:txBody>
          <a:bodyPr rtlCol="0">
            <a:noAutofit/>
          </a:bodyPr>
          <a:lstStyle/>
          <a:p>
            <a:pPr marL="0" indent="0" algn="just">
              <a:buNone/>
            </a:pPr>
            <a:r>
              <a:rPr lang="es-ES" sz="2000" dirty="0">
                <a:latin typeface="Georgia" panose="02040502050405020303" pitchFamily="18" charset="0"/>
              </a:rPr>
              <a:t>3.56. ¡Oh, pues, almas! Cuando Dios os va haciendo tan soberanas mercedes, que os lleva por estado de soledad y recogimiento, apartándoos de vuestro </a:t>
            </a:r>
            <a:r>
              <a:rPr lang="es-ES" sz="2000" b="1" dirty="0">
                <a:latin typeface="Georgia" panose="02040502050405020303" pitchFamily="18" charset="0"/>
              </a:rPr>
              <a:t>trabajoso</a:t>
            </a:r>
            <a:r>
              <a:rPr lang="es-ES" sz="2000" dirty="0">
                <a:latin typeface="Georgia" panose="02040502050405020303" pitchFamily="18" charset="0"/>
              </a:rPr>
              <a:t> </a:t>
            </a:r>
            <a:r>
              <a:rPr lang="es-ES" sz="2000" b="1" dirty="0">
                <a:latin typeface="Georgia" panose="02040502050405020303" pitchFamily="18" charset="0"/>
              </a:rPr>
              <a:t>T4 E (I)</a:t>
            </a:r>
            <a:r>
              <a:rPr lang="es-ES" sz="2000" dirty="0">
                <a:latin typeface="Georgia" panose="02040502050405020303" pitchFamily="18" charset="0"/>
              </a:rPr>
              <a:t> / </a:t>
            </a:r>
            <a:r>
              <a:rPr lang="es-ES" sz="2000" b="1" dirty="0">
                <a:latin typeface="Georgia" panose="02040502050405020303" pitchFamily="18" charset="0"/>
              </a:rPr>
              <a:t>bajo G U / vano </a:t>
            </a:r>
            <a:r>
              <a:rPr lang="es-ES" sz="2000" b="1" i="1" dirty="0">
                <a:latin typeface="Georgia" panose="02040502050405020303" pitchFamily="18" charset="0"/>
              </a:rPr>
              <a:t>z</a:t>
            </a:r>
            <a:r>
              <a:rPr lang="es-ES" sz="2000" b="1" dirty="0">
                <a:latin typeface="Georgia" panose="02040502050405020303" pitchFamily="18" charset="0"/>
              </a:rPr>
              <a:t> + </a:t>
            </a:r>
            <a:r>
              <a:rPr lang="es-ES" sz="2000" b="1" i="1" dirty="0">
                <a:latin typeface="Georgia" panose="02040502050405020303" pitchFamily="18" charset="0"/>
              </a:rPr>
              <a:t>n</a:t>
            </a:r>
            <a:r>
              <a:rPr lang="es-ES" sz="2000" dirty="0">
                <a:latin typeface="Georgia" panose="02040502050405020303" pitchFamily="18" charset="0"/>
              </a:rPr>
              <a:t> sentido; </a:t>
            </a:r>
            <a:r>
              <a:rPr lang="es-ES" sz="2000" b="1" dirty="0">
                <a:latin typeface="Georgia" panose="02040502050405020303" pitchFamily="18" charset="0"/>
              </a:rPr>
              <a:t>no</a:t>
            </a:r>
            <a:r>
              <a:rPr lang="es-ES" sz="2000" dirty="0">
                <a:latin typeface="Georgia" panose="02040502050405020303" pitchFamily="18" charset="0"/>
              </a:rPr>
              <a:t> [</a:t>
            </a:r>
            <a:r>
              <a:rPr lang="es-ES" sz="2000" i="1" dirty="0">
                <a:latin typeface="Georgia" panose="02040502050405020303" pitchFamily="18" charset="0"/>
              </a:rPr>
              <a:t>om</a:t>
            </a:r>
            <a:r>
              <a:rPr lang="es-ES" sz="2000" dirty="0">
                <a:latin typeface="Georgia" panose="02040502050405020303" pitchFamily="18" charset="0"/>
              </a:rPr>
              <a:t>. </a:t>
            </a:r>
            <a:r>
              <a:rPr lang="es-ES" sz="2000" b="1" i="1" dirty="0">
                <a:latin typeface="Georgia" panose="02040502050405020303" pitchFamily="18" charset="0"/>
              </a:rPr>
              <a:t>z</a:t>
            </a:r>
            <a:r>
              <a:rPr lang="es-ES" sz="2000" b="1" dirty="0">
                <a:latin typeface="Georgia" panose="02040502050405020303" pitchFamily="18" charset="0"/>
              </a:rPr>
              <a:t> + </a:t>
            </a:r>
            <a:r>
              <a:rPr lang="es-ES" sz="2000" b="1" i="1" dirty="0">
                <a:latin typeface="Georgia" panose="02040502050405020303" pitchFamily="18" charset="0"/>
              </a:rPr>
              <a:t>n</a:t>
            </a:r>
            <a:r>
              <a:rPr lang="es-ES" sz="2000" dirty="0">
                <a:latin typeface="Georgia" panose="02040502050405020303" pitchFamily="18" charset="0"/>
              </a:rPr>
              <a:t>] os volváis al sentido; dejad vuestras operaciones, que, si antes os ayudaban para negar al mundo y a vosotros mismos cuando érades principiantes, ahora que os hace ya Dios merced de ser él el obrero, os serán obstáculo grande y embarazo; que, como tengáis cuidado de no poner vuestras potencias en cosa ninguna, desasiéndolas de todo y no embarazándolas, que es lo que de vuestra parte habéis de hacer en este estado solamente – junto con la advertencia amorosa, sencilla, que dije arriba, de la manera que allí lo dije, que es cuando no os hiciere desgana el tenerla, porque no habéis de hacer ninguna fuerza al alma, si no fuere en desasirla de todo y </a:t>
            </a:r>
            <a:r>
              <a:rPr lang="es-ES" sz="2000" b="1" dirty="0">
                <a:solidFill>
                  <a:srgbClr val="FF0000"/>
                </a:solidFill>
                <a:latin typeface="Georgia" panose="02040502050405020303" pitchFamily="18" charset="0"/>
              </a:rPr>
              <a:t>libertarla</a:t>
            </a:r>
            <a:r>
              <a:rPr lang="es-ES" sz="2000" dirty="0">
                <a:solidFill>
                  <a:srgbClr val="FF0000"/>
                </a:solidFill>
                <a:latin typeface="Georgia" panose="02040502050405020303" pitchFamily="18" charset="0"/>
              </a:rPr>
              <a:t> [</a:t>
            </a:r>
            <a:r>
              <a:rPr lang="es-ES" sz="2000" b="1" dirty="0">
                <a:solidFill>
                  <a:srgbClr val="FF0000"/>
                </a:solidFill>
                <a:latin typeface="Georgia" panose="02040502050405020303" pitchFamily="18" charset="0"/>
              </a:rPr>
              <a:t>levantarla</a:t>
            </a:r>
            <a:r>
              <a:rPr lang="es-ES" sz="2000" dirty="0">
                <a:solidFill>
                  <a:srgbClr val="FF0000"/>
                </a:solidFill>
                <a:latin typeface="Georgia" panose="02040502050405020303" pitchFamily="18" charset="0"/>
              </a:rPr>
              <a:t> </a:t>
            </a:r>
            <a:r>
              <a:rPr lang="es-ES" sz="2000" b="1" i="1" dirty="0">
                <a:solidFill>
                  <a:srgbClr val="FF0000"/>
                </a:solidFill>
                <a:latin typeface="Georgia" panose="02040502050405020303" pitchFamily="18" charset="0"/>
              </a:rPr>
              <a:t>z</a:t>
            </a:r>
            <a:r>
              <a:rPr lang="es-ES" sz="2000" b="1" dirty="0">
                <a:solidFill>
                  <a:srgbClr val="FF0000"/>
                </a:solidFill>
                <a:latin typeface="Georgia" panose="02040502050405020303" pitchFamily="18" charset="0"/>
              </a:rPr>
              <a:t> + </a:t>
            </a:r>
            <a:r>
              <a:rPr lang="es-ES" sz="2000" b="1" i="1" dirty="0">
                <a:solidFill>
                  <a:srgbClr val="FF0000"/>
                </a:solidFill>
                <a:latin typeface="Georgia" panose="02040502050405020303" pitchFamily="18" charset="0"/>
              </a:rPr>
              <a:t>n</a:t>
            </a:r>
            <a:r>
              <a:rPr lang="es-ES" sz="2000" dirty="0">
                <a:solidFill>
                  <a:srgbClr val="FF0000"/>
                </a:solidFill>
                <a:latin typeface="Georgia" panose="02040502050405020303" pitchFamily="18" charset="0"/>
              </a:rPr>
              <a:t>]</a:t>
            </a:r>
            <a:r>
              <a:rPr lang="es-ES" sz="2000" dirty="0">
                <a:latin typeface="Georgia" panose="02040502050405020303" pitchFamily="18" charset="0"/>
              </a:rPr>
              <a:t>, porque no la turbéis y alteréis la paz y tranquilidad –, Dios os las cebará de refección celestial, pues que no se las embarazáis.</a:t>
            </a:r>
            <a:endParaRPr lang="it-IT" sz="2000" dirty="0">
              <a:latin typeface="Georgia" panose="02040502050405020303" pitchFamily="18" charset="0"/>
            </a:endParaRPr>
          </a:p>
          <a:p>
            <a:pPr marL="0" indent="0" algn="just">
              <a:buNone/>
            </a:pPr>
            <a:r>
              <a:rPr lang="es-ES" sz="2000" b="1" dirty="0">
                <a:latin typeface="Georgia" panose="02040502050405020303" pitchFamily="18" charset="0"/>
              </a:rPr>
              <a:t> </a:t>
            </a:r>
            <a:endParaRPr lang="it-IT" sz="2000" dirty="0">
              <a:latin typeface="Georgia" panose="02040502050405020303" pitchFamily="18" charset="0"/>
            </a:endParaRPr>
          </a:p>
          <a:p>
            <a:pPr marL="0" indent="0" algn="just">
              <a:buNone/>
            </a:pPr>
            <a:r>
              <a:rPr lang="it-IT" sz="2000" b="1" dirty="0" err="1">
                <a:solidFill>
                  <a:srgbClr val="FF0000"/>
                </a:solidFill>
                <a:latin typeface="Georgia" panose="02040502050405020303" pitchFamily="18" charset="0"/>
              </a:rPr>
              <a:t>libertarla</a:t>
            </a:r>
            <a:r>
              <a:rPr lang="it-IT" sz="2000" b="1" dirty="0">
                <a:solidFill>
                  <a:srgbClr val="FF0000"/>
                </a:solidFill>
                <a:latin typeface="Georgia" panose="02040502050405020303" pitchFamily="18" charset="0"/>
              </a:rPr>
              <a:t> ] </a:t>
            </a:r>
            <a:r>
              <a:rPr lang="it-IT" sz="2000" b="1" dirty="0" err="1">
                <a:solidFill>
                  <a:srgbClr val="FF0000"/>
                </a:solidFill>
                <a:latin typeface="Georgia" panose="02040502050405020303" pitchFamily="18" charset="0"/>
              </a:rPr>
              <a:t>levantarla</a:t>
            </a:r>
            <a:r>
              <a:rPr lang="it-IT" sz="2000" b="1" dirty="0">
                <a:solidFill>
                  <a:srgbClr val="FF0000"/>
                </a:solidFill>
                <a:latin typeface="Georgia" panose="02040502050405020303" pitchFamily="18" charset="0"/>
              </a:rPr>
              <a:t> N1 R2 G2 N4 (</a:t>
            </a:r>
            <a:r>
              <a:rPr lang="it-IT" sz="2000" b="1" dirty="0" err="1">
                <a:solidFill>
                  <a:srgbClr val="FF0000"/>
                </a:solidFill>
                <a:latin typeface="Georgia" panose="02040502050405020303" pitchFamily="18" charset="0"/>
              </a:rPr>
              <a:t>om</a:t>
            </a:r>
            <a:r>
              <a:rPr lang="it-IT" sz="2000" b="1" dirty="0">
                <a:solidFill>
                  <a:srgbClr val="FF0000"/>
                </a:solidFill>
                <a:latin typeface="Georgia" panose="02040502050405020303" pitchFamily="18" charset="0"/>
              </a:rPr>
              <a:t>. </a:t>
            </a:r>
            <a:r>
              <a:rPr lang="es-ES" sz="2000" b="1" dirty="0">
                <a:solidFill>
                  <a:srgbClr val="FF0000"/>
                </a:solidFill>
                <a:latin typeface="Georgia" panose="02040502050405020303" pitchFamily="18" charset="0"/>
              </a:rPr>
              <a:t>D L2)</a:t>
            </a:r>
            <a:endParaRPr lang="it-IT" sz="2000" dirty="0">
              <a:solidFill>
                <a:srgbClr val="FF0000"/>
              </a:solidFill>
              <a:latin typeface="Georgia" panose="02040502050405020303" pitchFamily="18" charset="0"/>
            </a:endParaRPr>
          </a:p>
          <a:p>
            <a:pPr marL="0" indent="0" algn="just">
              <a:buNone/>
            </a:pPr>
            <a:endParaRPr lang="it-IT" sz="2000" dirty="0" smtClean="0">
              <a:latin typeface="Georgia" panose="02040502050405020303" pitchFamily="18" charset="0"/>
            </a:endParaRPr>
          </a:p>
        </p:txBody>
      </p:sp>
    </p:spTree>
    <p:extLst>
      <p:ext uri="{BB962C8B-B14F-4D97-AF65-F5344CB8AC3E}">
        <p14:creationId xmlns:p14="http://schemas.microsoft.com/office/powerpoint/2010/main" val="2565689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I </a:t>
            </a:r>
            <a:r>
              <a:rPr lang="es-ES" altLang="it-IT" b="1" i="1" dirty="0" smtClean="0">
                <a:solidFill>
                  <a:srgbClr val="FF0000"/>
                </a:solidFill>
              </a:rPr>
              <a:t>descriptus de </a:t>
            </a:r>
            <a:r>
              <a:rPr lang="es-ES" altLang="it-IT" b="1" dirty="0" smtClean="0">
                <a:solidFill>
                  <a:srgbClr val="FF0000"/>
                </a:solidFill>
              </a:rPr>
              <a:t>E</a:t>
            </a:r>
            <a:r>
              <a:rPr lang="es-ES" i="1" dirty="0" smtClean="0">
                <a:solidFill>
                  <a:srgbClr val="FF0000"/>
                </a:solidFill>
              </a:rPr>
              <a:t> </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lnSpcReduction="10000"/>
          </a:bodyPr>
          <a:lstStyle/>
          <a:p>
            <a:pPr marL="0" indent="0" algn="just">
              <a:buNone/>
            </a:pPr>
            <a:r>
              <a:rPr lang="it-IT" dirty="0" smtClean="0">
                <a:latin typeface="Georgia" panose="02040502050405020303" pitchFamily="18" charset="0"/>
              </a:rPr>
              <a:t>Un </a:t>
            </a:r>
            <a:r>
              <a:rPr lang="it-IT" i="1" dirty="0" err="1">
                <a:latin typeface="Georgia" panose="02040502050405020303" pitchFamily="18" charset="0"/>
              </a:rPr>
              <a:t>codex</a:t>
            </a:r>
            <a:r>
              <a:rPr lang="it-IT" i="1" dirty="0">
                <a:latin typeface="Georgia" panose="02040502050405020303" pitchFamily="18" charset="0"/>
              </a:rPr>
              <a:t> </a:t>
            </a:r>
            <a:r>
              <a:rPr lang="it-IT" i="1" dirty="0" err="1">
                <a:latin typeface="Georgia" panose="02040502050405020303" pitchFamily="18" charset="0"/>
              </a:rPr>
              <a:t>descriptus</a:t>
            </a:r>
            <a:r>
              <a:rPr lang="it-IT" i="1" dirty="0">
                <a:latin typeface="Georgia" panose="02040502050405020303" pitchFamily="18" charset="0"/>
              </a:rPr>
              <a:t> </a:t>
            </a:r>
            <a:r>
              <a:rPr lang="it-IT" dirty="0" smtClean="0">
                <a:latin typeface="Georgia" panose="02040502050405020303" pitchFamily="18" charset="0"/>
              </a:rPr>
              <a:t>es </a:t>
            </a:r>
            <a:r>
              <a:rPr lang="it-IT" dirty="0">
                <a:latin typeface="Georgia" panose="02040502050405020303" pitchFamily="18" charset="0"/>
              </a:rPr>
              <a:t>un </a:t>
            </a:r>
            <a:r>
              <a:rPr lang="it-IT" dirty="0" err="1" smtClean="0">
                <a:latin typeface="Georgia" panose="02040502050405020303" pitchFamily="18" charset="0"/>
              </a:rPr>
              <a:t>códice</a:t>
            </a:r>
            <a:r>
              <a:rPr lang="it-IT" dirty="0" smtClean="0">
                <a:latin typeface="Georgia" panose="02040502050405020303" pitchFamily="18" charset="0"/>
              </a:rPr>
              <a:t> </a:t>
            </a:r>
            <a:r>
              <a:rPr lang="it-IT" dirty="0" err="1" smtClean="0">
                <a:latin typeface="Georgia" panose="02040502050405020303" pitchFamily="18" charset="0"/>
              </a:rPr>
              <a:t>conservado</a:t>
            </a:r>
            <a:r>
              <a:rPr lang="it-IT" dirty="0" smtClean="0">
                <a:latin typeface="Georgia" panose="02040502050405020303" pitchFamily="18" charset="0"/>
              </a:rPr>
              <a:t> </a:t>
            </a:r>
            <a:r>
              <a:rPr lang="it-IT" dirty="0" err="1" smtClean="0">
                <a:latin typeface="Georgia" panose="02040502050405020303" pitchFamily="18" charset="0"/>
              </a:rPr>
              <a:t>que</a:t>
            </a:r>
            <a:r>
              <a:rPr lang="it-IT" dirty="0" smtClean="0">
                <a:latin typeface="Georgia" panose="02040502050405020303" pitchFamily="18" charset="0"/>
              </a:rPr>
              <a:t> presenta </a:t>
            </a:r>
            <a:r>
              <a:rPr lang="it-IT" dirty="0" err="1" smtClean="0">
                <a:latin typeface="Georgia" panose="02040502050405020303" pitchFamily="18" charset="0"/>
              </a:rPr>
              <a:t>todas</a:t>
            </a:r>
            <a:r>
              <a:rPr lang="it-IT" dirty="0" smtClean="0">
                <a:latin typeface="Georgia" panose="02040502050405020303" pitchFamily="18" charset="0"/>
              </a:rPr>
              <a:t> </a:t>
            </a:r>
            <a:r>
              <a:rPr lang="it-IT" dirty="0" err="1" smtClean="0">
                <a:latin typeface="Georgia" panose="02040502050405020303" pitchFamily="18" charset="0"/>
              </a:rPr>
              <a:t>las</a:t>
            </a:r>
            <a:r>
              <a:rPr lang="it-IT" dirty="0" smtClean="0">
                <a:latin typeface="Georgia" panose="02040502050405020303" pitchFamily="18" charset="0"/>
              </a:rPr>
              <a:t> </a:t>
            </a:r>
            <a:r>
              <a:rPr lang="it-IT" dirty="0" err="1" smtClean="0">
                <a:latin typeface="Georgia" panose="02040502050405020303" pitchFamily="18" charset="0"/>
              </a:rPr>
              <a:t>innovaciones</a:t>
            </a:r>
            <a:r>
              <a:rPr lang="it-IT" dirty="0" smtClean="0">
                <a:latin typeface="Georgia" panose="02040502050405020303" pitchFamily="18" charset="0"/>
              </a:rPr>
              <a:t> de </a:t>
            </a:r>
            <a:r>
              <a:rPr lang="it-IT" dirty="0" err="1" smtClean="0">
                <a:latin typeface="Georgia" panose="02040502050405020303" pitchFamily="18" charset="0"/>
              </a:rPr>
              <a:t>otro</a:t>
            </a:r>
            <a:r>
              <a:rPr lang="it-IT" dirty="0" smtClean="0">
                <a:latin typeface="Georgia" panose="02040502050405020303" pitchFamily="18" charset="0"/>
              </a:rPr>
              <a:t> </a:t>
            </a:r>
            <a:r>
              <a:rPr lang="it-IT" dirty="0" err="1" smtClean="0">
                <a:latin typeface="Georgia" panose="02040502050405020303" pitchFamily="18" charset="0"/>
              </a:rPr>
              <a:t>códice</a:t>
            </a:r>
            <a:r>
              <a:rPr lang="it-IT" dirty="0" smtClean="0">
                <a:latin typeface="Georgia" panose="02040502050405020303" pitchFamily="18" charset="0"/>
              </a:rPr>
              <a:t> </a:t>
            </a:r>
            <a:r>
              <a:rPr lang="it-IT" dirty="0" err="1" smtClean="0">
                <a:latin typeface="Georgia" panose="02040502050405020303" pitchFamily="18" charset="0"/>
              </a:rPr>
              <a:t>igualmente</a:t>
            </a:r>
            <a:r>
              <a:rPr lang="it-IT" dirty="0" smtClean="0">
                <a:latin typeface="Georgia" panose="02040502050405020303" pitchFamily="18" charset="0"/>
              </a:rPr>
              <a:t> </a:t>
            </a:r>
            <a:r>
              <a:rPr lang="it-IT" dirty="0" err="1" smtClean="0">
                <a:latin typeface="Georgia" panose="02040502050405020303" pitchFamily="18" charset="0"/>
              </a:rPr>
              <a:t>conservado</a:t>
            </a:r>
            <a:r>
              <a:rPr lang="it-IT" dirty="0">
                <a:latin typeface="Georgia" panose="02040502050405020303" pitchFamily="18" charset="0"/>
              </a:rPr>
              <a:t>, </a:t>
            </a:r>
            <a:r>
              <a:rPr lang="it-IT" dirty="0" err="1" smtClean="0">
                <a:latin typeface="Georgia" panose="02040502050405020303" pitchFamily="18" charset="0"/>
              </a:rPr>
              <a:t>más</a:t>
            </a:r>
            <a:r>
              <a:rPr lang="it-IT" dirty="0" smtClean="0">
                <a:latin typeface="Georgia" panose="02040502050405020303" pitchFamily="18" charset="0"/>
              </a:rPr>
              <a:t> al </a:t>
            </a:r>
            <a:r>
              <a:rPr lang="it-IT" dirty="0" err="1" smtClean="0">
                <a:latin typeface="Georgia" panose="02040502050405020303" pitchFamily="18" charset="0"/>
              </a:rPr>
              <a:t>menos</a:t>
            </a:r>
            <a:r>
              <a:rPr lang="it-IT" dirty="0" smtClean="0">
                <a:latin typeface="Georgia" panose="02040502050405020303" pitchFamily="18" charset="0"/>
              </a:rPr>
              <a:t> una </a:t>
            </a:r>
            <a:r>
              <a:rPr lang="it-IT" b="1" dirty="0" err="1" smtClean="0">
                <a:latin typeface="Georgia" panose="02040502050405020303" pitchFamily="18" charset="0"/>
              </a:rPr>
              <a:t>innovación</a:t>
            </a:r>
            <a:r>
              <a:rPr lang="it-IT" dirty="0" smtClean="0">
                <a:latin typeface="Georgia" panose="02040502050405020303" pitchFamily="18" charset="0"/>
              </a:rPr>
              <a:t> </a:t>
            </a:r>
            <a:r>
              <a:rPr lang="it-IT" dirty="0" err="1" smtClean="0">
                <a:latin typeface="Georgia" panose="02040502050405020303" pitchFamily="18" charset="0"/>
              </a:rPr>
              <a:t>propia</a:t>
            </a:r>
            <a:r>
              <a:rPr lang="it-IT" dirty="0" smtClean="0">
                <a:latin typeface="Georgia" panose="02040502050405020303" pitchFamily="18" charset="0"/>
              </a:rPr>
              <a:t>.</a:t>
            </a:r>
          </a:p>
          <a:p>
            <a:pPr marL="0" indent="0">
              <a:buNone/>
            </a:pPr>
            <a:endParaRPr lang="it-IT" dirty="0" smtClean="0"/>
          </a:p>
          <a:p>
            <a:pPr marL="0" indent="0" algn="just">
              <a:buNone/>
            </a:pPr>
            <a:r>
              <a:rPr lang="it-IT" b="1" dirty="0" smtClean="0">
                <a:solidFill>
                  <a:srgbClr val="00B050"/>
                </a:solidFill>
              </a:rPr>
              <a:t>N.B. </a:t>
            </a:r>
            <a:r>
              <a:rPr lang="it-IT" b="1" i="1" dirty="0" smtClean="0">
                <a:solidFill>
                  <a:srgbClr val="00B050"/>
                </a:solidFill>
              </a:rPr>
              <a:t>Pero </a:t>
            </a:r>
            <a:r>
              <a:rPr lang="it-IT" b="1" i="1" dirty="0" err="1" smtClean="0">
                <a:solidFill>
                  <a:srgbClr val="00B050"/>
                </a:solidFill>
              </a:rPr>
              <a:t>el</a:t>
            </a:r>
            <a:r>
              <a:rPr lang="it-IT" b="1" i="1" dirty="0" smtClean="0">
                <a:solidFill>
                  <a:srgbClr val="00B050"/>
                </a:solidFill>
              </a:rPr>
              <a:t> copista de un </a:t>
            </a:r>
            <a:r>
              <a:rPr lang="it-IT" b="1" i="1" dirty="0" err="1" smtClean="0">
                <a:solidFill>
                  <a:srgbClr val="00B050"/>
                </a:solidFill>
              </a:rPr>
              <a:t>descriptus</a:t>
            </a:r>
            <a:r>
              <a:rPr lang="it-IT" b="1" i="1" dirty="0" smtClean="0">
                <a:solidFill>
                  <a:srgbClr val="00B050"/>
                </a:solidFill>
              </a:rPr>
              <a:t> </a:t>
            </a:r>
            <a:r>
              <a:rPr lang="it-IT" b="1" i="1" dirty="0" err="1" smtClean="0">
                <a:solidFill>
                  <a:srgbClr val="00B050"/>
                </a:solidFill>
              </a:rPr>
              <a:t>puede</a:t>
            </a:r>
            <a:r>
              <a:rPr lang="it-IT" b="1" i="1" dirty="0" smtClean="0">
                <a:solidFill>
                  <a:srgbClr val="00B050"/>
                </a:solidFill>
              </a:rPr>
              <a:t> </a:t>
            </a:r>
            <a:r>
              <a:rPr lang="it-IT" b="1" i="1" dirty="0" err="1" smtClean="0">
                <a:solidFill>
                  <a:srgbClr val="00B050"/>
                </a:solidFill>
              </a:rPr>
              <a:t>haber</a:t>
            </a:r>
            <a:r>
              <a:rPr lang="it-IT" b="1" i="1" dirty="0" smtClean="0">
                <a:solidFill>
                  <a:srgbClr val="00B050"/>
                </a:solidFill>
              </a:rPr>
              <a:t> </a:t>
            </a:r>
            <a:r>
              <a:rPr lang="it-IT" b="1" i="1" dirty="0" err="1" smtClean="0">
                <a:solidFill>
                  <a:srgbClr val="00B050"/>
                </a:solidFill>
              </a:rPr>
              <a:t>corregido</a:t>
            </a:r>
            <a:r>
              <a:rPr lang="it-IT" b="1" i="1" dirty="0" smtClean="0">
                <a:solidFill>
                  <a:srgbClr val="00B050"/>
                </a:solidFill>
              </a:rPr>
              <a:t> </a:t>
            </a:r>
            <a:r>
              <a:rPr lang="it-IT" b="1" i="1" dirty="0" err="1" smtClean="0">
                <a:solidFill>
                  <a:srgbClr val="00B050"/>
                </a:solidFill>
              </a:rPr>
              <a:t>los</a:t>
            </a:r>
            <a:r>
              <a:rPr lang="it-IT" b="1" i="1" dirty="0" smtClean="0">
                <a:solidFill>
                  <a:srgbClr val="00B050"/>
                </a:solidFill>
              </a:rPr>
              <a:t> </a:t>
            </a:r>
            <a:r>
              <a:rPr lang="it-IT" b="1" i="1" dirty="0" err="1" smtClean="0">
                <a:solidFill>
                  <a:srgbClr val="00B050"/>
                </a:solidFill>
              </a:rPr>
              <a:t>pequeños</a:t>
            </a:r>
            <a:r>
              <a:rPr lang="it-IT" b="1" i="1" dirty="0" smtClean="0">
                <a:solidFill>
                  <a:srgbClr val="00B050"/>
                </a:solidFill>
              </a:rPr>
              <a:t> </a:t>
            </a:r>
            <a:r>
              <a:rPr lang="it-IT" b="1" i="1" dirty="0" err="1" smtClean="0">
                <a:solidFill>
                  <a:srgbClr val="00B050"/>
                </a:solidFill>
              </a:rPr>
              <a:t>deslices</a:t>
            </a:r>
            <a:r>
              <a:rPr lang="it-IT" b="1" i="1" dirty="0" smtClean="0">
                <a:solidFill>
                  <a:srgbClr val="00B050"/>
                </a:solidFill>
              </a:rPr>
              <a:t> del </a:t>
            </a:r>
            <a:r>
              <a:rPr lang="it-IT" b="1" i="1" dirty="0" err="1" smtClean="0">
                <a:solidFill>
                  <a:srgbClr val="00B050"/>
                </a:solidFill>
              </a:rPr>
              <a:t>modelo</a:t>
            </a:r>
            <a:r>
              <a:rPr lang="it-IT" b="1" i="1" dirty="0" smtClean="0">
                <a:solidFill>
                  <a:srgbClr val="00B050"/>
                </a:solidFill>
              </a:rPr>
              <a:t>.</a:t>
            </a:r>
            <a:r>
              <a:rPr lang="it-IT" b="1" dirty="0" smtClean="0">
                <a:solidFill>
                  <a:srgbClr val="00B050"/>
                </a:solidFill>
              </a:rPr>
              <a:t> </a:t>
            </a:r>
          </a:p>
        </p:txBody>
      </p:sp>
    </p:spTree>
    <p:extLst>
      <p:ext uri="{BB962C8B-B14F-4D97-AF65-F5344CB8AC3E}">
        <p14:creationId xmlns:p14="http://schemas.microsoft.com/office/powerpoint/2010/main" val="3891473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I </a:t>
            </a:r>
            <a:r>
              <a:rPr lang="es-ES" altLang="it-IT" b="1" i="1" dirty="0" smtClean="0">
                <a:solidFill>
                  <a:srgbClr val="FF0000"/>
                </a:solidFill>
              </a:rPr>
              <a:t>descriptus de </a:t>
            </a:r>
            <a:r>
              <a:rPr lang="es-ES" altLang="it-IT" b="1" dirty="0" smtClean="0">
                <a:solidFill>
                  <a:srgbClr val="FF0000"/>
                </a:solidFill>
              </a:rPr>
              <a:t>E</a:t>
            </a:r>
            <a:r>
              <a:rPr lang="es-ES" i="1" dirty="0" smtClean="0">
                <a:solidFill>
                  <a:srgbClr val="FF0000"/>
                </a:solidFill>
              </a:rPr>
              <a:t> </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77500" lnSpcReduction="20000"/>
          </a:bodyPr>
          <a:lstStyle/>
          <a:p>
            <a:pPr marL="0" indent="0">
              <a:buNone/>
            </a:pPr>
            <a:r>
              <a:rPr lang="es-ES" b="1" dirty="0" smtClean="0"/>
              <a:t>Algunos pequeños errores </a:t>
            </a:r>
            <a:r>
              <a:rPr lang="es-ES" b="1" dirty="0"/>
              <a:t>de E </a:t>
            </a:r>
            <a:r>
              <a:rPr lang="es-ES" b="1" dirty="0" smtClean="0"/>
              <a:t>que </a:t>
            </a:r>
            <a:r>
              <a:rPr lang="es-ES" b="1" dirty="0"/>
              <a:t>corrige el copista de </a:t>
            </a:r>
            <a:r>
              <a:rPr lang="es-ES" b="1" dirty="0" smtClean="0"/>
              <a:t>I:</a:t>
            </a:r>
          </a:p>
          <a:p>
            <a:pPr marL="0" indent="0">
              <a:buNone/>
            </a:pPr>
            <a:endParaRPr lang="it-IT" dirty="0"/>
          </a:p>
          <a:p>
            <a:r>
              <a:rPr lang="es-ES" dirty="0"/>
              <a:t>1.161 «entra &lt;entra&gt; en Dios y se concentra» (</a:t>
            </a:r>
            <a:r>
              <a:rPr lang="es-ES" i="1" dirty="0"/>
              <a:t>duplografía</a:t>
            </a:r>
            <a:r>
              <a:rPr lang="es-ES" dirty="0"/>
              <a:t>)</a:t>
            </a:r>
            <a:endParaRPr lang="it-IT" dirty="0"/>
          </a:p>
          <a:p>
            <a:r>
              <a:rPr lang="es-ES" dirty="0"/>
              <a:t>1.271 «las sobrenaturales luz» </a:t>
            </a:r>
            <a:r>
              <a:rPr lang="es-ES" dirty="0" smtClean="0"/>
              <a:t>en lugar de </a:t>
            </a:r>
            <a:r>
              <a:rPr lang="es-ES" dirty="0"/>
              <a:t>«la sobrenatural luz»</a:t>
            </a:r>
            <a:endParaRPr lang="it-IT" dirty="0"/>
          </a:p>
          <a:p>
            <a:r>
              <a:rPr lang="es-ES" dirty="0" smtClean="0"/>
              <a:t>1.420 </a:t>
            </a:r>
            <a:r>
              <a:rPr lang="es-ES" dirty="0"/>
              <a:t>«tam» </a:t>
            </a:r>
            <a:r>
              <a:rPr lang="es-ES" dirty="0" smtClean="0"/>
              <a:t>en lugar de </a:t>
            </a:r>
            <a:r>
              <a:rPr lang="es-ES" dirty="0"/>
              <a:t>«tan»</a:t>
            </a:r>
            <a:endParaRPr lang="it-IT" dirty="0"/>
          </a:p>
          <a:p>
            <a:r>
              <a:rPr lang="es-ES" dirty="0"/>
              <a:t>1.432 «Isais» </a:t>
            </a:r>
            <a:r>
              <a:rPr lang="es-ES" dirty="0" smtClean="0"/>
              <a:t>en lugar de </a:t>
            </a:r>
            <a:r>
              <a:rPr lang="es-ES" dirty="0"/>
              <a:t>«Isaías»</a:t>
            </a:r>
            <a:endParaRPr lang="it-IT" dirty="0"/>
          </a:p>
          <a:p>
            <a:r>
              <a:rPr lang="es-ES" dirty="0"/>
              <a:t>3.25 «sigue» </a:t>
            </a:r>
            <a:r>
              <a:rPr lang="es-ES" dirty="0" smtClean="0"/>
              <a:t>en lugar de </a:t>
            </a:r>
            <a:r>
              <a:rPr lang="es-ES" dirty="0"/>
              <a:t>«síguese»</a:t>
            </a:r>
            <a:endParaRPr lang="it-IT" dirty="0"/>
          </a:p>
          <a:p>
            <a:r>
              <a:rPr lang="es-ES" dirty="0" smtClean="0"/>
              <a:t>3.241 </a:t>
            </a:r>
            <a:r>
              <a:rPr lang="es-ES" dirty="0"/>
              <a:t>«encendidades» </a:t>
            </a:r>
            <a:r>
              <a:rPr lang="es-ES" dirty="0" smtClean="0"/>
              <a:t>en lugar de </a:t>
            </a:r>
            <a:r>
              <a:rPr lang="es-ES" dirty="0"/>
              <a:t>«encendidas»</a:t>
            </a:r>
            <a:endParaRPr lang="it-IT" dirty="0"/>
          </a:p>
          <a:p>
            <a:r>
              <a:rPr lang="es-ES" dirty="0"/>
              <a:t>3.777 «cabar» </a:t>
            </a:r>
            <a:r>
              <a:rPr lang="es-ES" dirty="0" smtClean="0"/>
              <a:t>en lugar de </a:t>
            </a:r>
            <a:r>
              <a:rPr lang="es-ES" dirty="0"/>
              <a:t>«acabar»…</a:t>
            </a:r>
            <a:endParaRPr lang="it-IT" dirty="0" smtClean="0"/>
          </a:p>
        </p:txBody>
      </p:sp>
    </p:spTree>
    <p:extLst>
      <p:ext uri="{BB962C8B-B14F-4D97-AF65-F5344CB8AC3E}">
        <p14:creationId xmlns:p14="http://schemas.microsoft.com/office/powerpoint/2010/main" val="41332582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I </a:t>
            </a:r>
            <a:r>
              <a:rPr lang="es-ES" altLang="it-IT" b="1" i="1" dirty="0" smtClean="0">
                <a:solidFill>
                  <a:srgbClr val="FF0000"/>
                </a:solidFill>
              </a:rPr>
              <a:t>descriptus de </a:t>
            </a:r>
            <a:r>
              <a:rPr lang="es-ES" altLang="it-IT" b="1" dirty="0" smtClean="0">
                <a:solidFill>
                  <a:srgbClr val="FF0000"/>
                </a:solidFill>
              </a:rPr>
              <a:t>E</a:t>
            </a:r>
            <a:r>
              <a:rPr lang="es-ES" i="1" dirty="0" smtClean="0">
                <a:solidFill>
                  <a:srgbClr val="FF0000"/>
                </a:solidFill>
              </a:rPr>
              <a:t> </a:t>
            </a:r>
            <a:endParaRPr lang="it-IT" altLang="it-IT" dirty="0" smtClean="0">
              <a:solidFill>
                <a:srgbClr val="FF0000"/>
              </a:solidFill>
            </a:endParaRPr>
          </a:p>
        </p:txBody>
      </p:sp>
      <p:sp>
        <p:nvSpPr>
          <p:cNvPr id="3" name="Segnaposto contenuto 2"/>
          <p:cNvSpPr>
            <a:spLocks noGrp="1"/>
          </p:cNvSpPr>
          <p:nvPr>
            <p:ph idx="1"/>
          </p:nvPr>
        </p:nvSpPr>
        <p:spPr>
          <a:xfrm>
            <a:off x="0" y="1268760"/>
            <a:ext cx="8964488" cy="5472608"/>
          </a:xfrm>
        </p:spPr>
        <p:txBody>
          <a:bodyPr rtlCol="0">
            <a:normAutofit fontScale="25000" lnSpcReduction="20000"/>
          </a:bodyPr>
          <a:lstStyle/>
          <a:p>
            <a:pPr marL="0" indent="0">
              <a:buNone/>
            </a:pPr>
            <a:r>
              <a:rPr lang="es-ES" sz="6400" b="1" dirty="0" smtClean="0">
                <a:latin typeface="Georgia" panose="02040502050405020303" pitchFamily="18" charset="0"/>
              </a:rPr>
              <a:t>Algunos errores </a:t>
            </a:r>
            <a:r>
              <a:rPr lang="es-ES" sz="6400" b="1" dirty="0">
                <a:latin typeface="Georgia" panose="02040502050405020303" pitchFamily="18" charset="0"/>
              </a:rPr>
              <a:t>de E que pasan a I</a:t>
            </a:r>
            <a:r>
              <a:rPr lang="es-ES" sz="6400" b="1" dirty="0" smtClean="0">
                <a:latin typeface="Georgia" panose="02040502050405020303" pitchFamily="18" charset="0"/>
              </a:rPr>
              <a:t>:</a:t>
            </a:r>
          </a:p>
          <a:p>
            <a:pPr marL="0" indent="0">
              <a:buNone/>
            </a:pPr>
            <a:endParaRPr lang="it-IT" sz="6400" dirty="0">
              <a:latin typeface="Georgia" panose="02040502050405020303" pitchFamily="18" charset="0"/>
            </a:endParaRPr>
          </a:p>
          <a:p>
            <a:r>
              <a:rPr lang="es-ES" sz="6400" dirty="0">
                <a:latin typeface="Georgia" panose="02040502050405020303" pitchFamily="18" charset="0"/>
              </a:rPr>
              <a:t>1.46 «la llama &lt;que&gt; de el &lt;le sale&gt;»</a:t>
            </a:r>
            <a:endParaRPr lang="it-IT" sz="6400" dirty="0">
              <a:latin typeface="Georgia" panose="02040502050405020303" pitchFamily="18" charset="0"/>
            </a:endParaRPr>
          </a:p>
          <a:p>
            <a:r>
              <a:rPr lang="es-ES" sz="6400" dirty="0">
                <a:latin typeface="Georgia" panose="02040502050405020303" pitchFamily="18" charset="0"/>
              </a:rPr>
              <a:t>1.233-4 «graues tinieblas» en lugar de «grandes tinieblas» (</a:t>
            </a:r>
            <a:r>
              <a:rPr lang="es-ES" sz="6400" i="1" dirty="0">
                <a:latin typeface="Georgia" panose="02040502050405020303" pitchFamily="18" charset="0"/>
              </a:rPr>
              <a:t>por atracción de </a:t>
            </a:r>
            <a:r>
              <a:rPr lang="es-ES" sz="6400" dirty="0">
                <a:latin typeface="Georgia" panose="02040502050405020303" pitchFamily="18" charset="0"/>
              </a:rPr>
              <a:t>«grave noticia»)</a:t>
            </a:r>
            <a:endParaRPr lang="it-IT" sz="6400" dirty="0">
              <a:latin typeface="Georgia" panose="02040502050405020303" pitchFamily="18" charset="0"/>
            </a:endParaRPr>
          </a:p>
          <a:p>
            <a:r>
              <a:rPr lang="es-ES" sz="6400" dirty="0">
                <a:latin typeface="Georgia" panose="02040502050405020303" pitchFamily="18" charset="0"/>
              </a:rPr>
              <a:t>1.267 «fuego del alma» en lugar de «sujeto del alma»</a:t>
            </a:r>
            <a:endParaRPr lang="it-IT" sz="6400" dirty="0">
              <a:latin typeface="Georgia" panose="02040502050405020303" pitchFamily="18" charset="0"/>
            </a:endParaRPr>
          </a:p>
          <a:p>
            <a:r>
              <a:rPr lang="es-ES" sz="6400" dirty="0">
                <a:latin typeface="Georgia" panose="02040502050405020303" pitchFamily="18" charset="0"/>
              </a:rPr>
              <a:t>1.289 «soledad» en lugar de «voluntad»</a:t>
            </a:r>
            <a:endParaRPr lang="it-IT" sz="6400" dirty="0">
              <a:latin typeface="Georgia" panose="02040502050405020303" pitchFamily="18" charset="0"/>
            </a:endParaRPr>
          </a:p>
          <a:p>
            <a:r>
              <a:rPr lang="es-ES" sz="6400" dirty="0">
                <a:latin typeface="Georgia" panose="02040502050405020303" pitchFamily="18" charset="0"/>
              </a:rPr>
              <a:t>1.387-8 «[Sabemos] que si esta nuestra casa»</a:t>
            </a:r>
            <a:endParaRPr lang="it-IT" sz="6400" dirty="0">
              <a:latin typeface="Georgia" panose="02040502050405020303" pitchFamily="18" charset="0"/>
            </a:endParaRPr>
          </a:p>
          <a:p>
            <a:r>
              <a:rPr lang="es-ES" sz="6400" dirty="0">
                <a:latin typeface="Georgia" panose="02040502050405020303" pitchFamily="18" charset="0"/>
              </a:rPr>
              <a:t>1.497 «paraba la flaqueza» en lugar de «penaba la flaqueza»</a:t>
            </a:r>
            <a:endParaRPr lang="it-IT" sz="6400" dirty="0">
              <a:latin typeface="Georgia" panose="02040502050405020303" pitchFamily="18" charset="0"/>
            </a:endParaRPr>
          </a:p>
          <a:p>
            <a:r>
              <a:rPr lang="es-ES" sz="6400" dirty="0">
                <a:latin typeface="Georgia" panose="02040502050405020303" pitchFamily="18" charset="0"/>
              </a:rPr>
              <a:t>2.381 «por muerte &lt;temporal o&gt; corporal y natural»</a:t>
            </a:r>
            <a:endParaRPr lang="it-IT" sz="6400" dirty="0">
              <a:latin typeface="Georgia" panose="02040502050405020303" pitchFamily="18" charset="0"/>
            </a:endParaRPr>
          </a:p>
          <a:p>
            <a:r>
              <a:rPr lang="es-ES" sz="6400" dirty="0">
                <a:latin typeface="Georgia" panose="02040502050405020303" pitchFamily="18" charset="0"/>
              </a:rPr>
              <a:t>3.82-3 «subtilissimo deleite de amor» en lugar de «subidísimo deleite de amor»</a:t>
            </a:r>
            <a:endParaRPr lang="it-IT" sz="6400" dirty="0">
              <a:latin typeface="Georgia" panose="02040502050405020303" pitchFamily="18" charset="0"/>
            </a:endParaRPr>
          </a:p>
          <a:p>
            <a:r>
              <a:rPr lang="es-ES" sz="6400" dirty="0">
                <a:latin typeface="Georgia" panose="02040502050405020303" pitchFamily="18" charset="0"/>
              </a:rPr>
              <a:t>3.143-4 «Infundiré, dice allí Dios, [sobre vosotros] agua limpia»</a:t>
            </a:r>
            <a:endParaRPr lang="it-IT" sz="6400" dirty="0">
              <a:latin typeface="Georgia" panose="02040502050405020303" pitchFamily="18" charset="0"/>
            </a:endParaRPr>
          </a:p>
          <a:p>
            <a:r>
              <a:rPr lang="es-ES" sz="6400" dirty="0">
                <a:latin typeface="Georgia" panose="02040502050405020303" pitchFamily="18" charset="0"/>
              </a:rPr>
              <a:t>3.193 «encendidísimo [y eficacísimos] en absorber»</a:t>
            </a:r>
            <a:endParaRPr lang="it-IT" sz="6400" dirty="0">
              <a:latin typeface="Georgia" panose="02040502050405020303" pitchFamily="18" charset="0"/>
            </a:endParaRPr>
          </a:p>
          <a:p>
            <a:r>
              <a:rPr lang="es-ES" sz="6400" dirty="0">
                <a:latin typeface="Georgia" panose="02040502050405020303" pitchFamily="18" charset="0"/>
              </a:rPr>
              <a:t>3.342 «conviene notar» en lugar de «viene bien notar»</a:t>
            </a:r>
            <a:endParaRPr lang="it-IT" sz="6400" dirty="0">
              <a:latin typeface="Georgia" panose="02040502050405020303" pitchFamily="18" charset="0"/>
            </a:endParaRPr>
          </a:p>
          <a:p>
            <a:r>
              <a:rPr lang="es-ES" sz="6400" dirty="0">
                <a:latin typeface="Georgia" panose="02040502050405020303" pitchFamily="18" charset="0"/>
              </a:rPr>
              <a:t>3.353 «en sus &lt;sentidos y&gt; potencias»</a:t>
            </a:r>
            <a:endParaRPr lang="it-IT" sz="6400" dirty="0">
              <a:latin typeface="Georgia" panose="02040502050405020303" pitchFamily="18" charset="0"/>
            </a:endParaRPr>
          </a:p>
          <a:p>
            <a:r>
              <a:rPr lang="es-ES" sz="6400" dirty="0">
                <a:latin typeface="Georgia" panose="02040502050405020303" pitchFamily="18" charset="0"/>
              </a:rPr>
              <a:t>3.356 «y proposito libre» en lugar de «pronto y libre»</a:t>
            </a:r>
            <a:endParaRPr lang="it-IT" sz="6400" dirty="0">
              <a:latin typeface="Georgia" panose="02040502050405020303" pitchFamily="18" charset="0"/>
            </a:endParaRPr>
          </a:p>
          <a:p>
            <a:r>
              <a:rPr lang="es-ES" sz="6400" dirty="0">
                <a:latin typeface="Georgia" panose="02040502050405020303" pitchFamily="18" charset="0"/>
              </a:rPr>
              <a:t>3.487 «sobre lo natural» en lugar de «en el modo natural»</a:t>
            </a:r>
            <a:endParaRPr lang="it-IT" sz="6400" dirty="0">
              <a:latin typeface="Georgia" panose="02040502050405020303" pitchFamily="18" charset="0"/>
            </a:endParaRPr>
          </a:p>
          <a:p>
            <a:r>
              <a:rPr lang="es-ES" sz="6400" dirty="0">
                <a:latin typeface="Georgia" panose="02040502050405020303" pitchFamily="18" charset="0"/>
              </a:rPr>
              <a:t>3.497-8 «ociosa, spatiosa, quieta» </a:t>
            </a:r>
            <a:r>
              <a:rPr lang="es-ES" sz="6400" dirty="0" smtClean="0">
                <a:latin typeface="Georgia" panose="02040502050405020303" pitchFamily="18" charset="0"/>
              </a:rPr>
              <a:t>en lugar de </a:t>
            </a:r>
            <a:r>
              <a:rPr lang="es-ES" sz="6400" dirty="0">
                <a:latin typeface="Georgia" panose="02040502050405020303" pitchFamily="18" charset="0"/>
              </a:rPr>
              <a:t>«ociosa, pacífica, quieta»</a:t>
            </a:r>
            <a:endParaRPr lang="it-IT" sz="6400" dirty="0">
              <a:latin typeface="Georgia" panose="02040502050405020303" pitchFamily="18" charset="0"/>
            </a:endParaRPr>
          </a:p>
          <a:p>
            <a:r>
              <a:rPr lang="es-ES" sz="6400" dirty="0">
                <a:latin typeface="Georgia" panose="02040502050405020303" pitchFamily="18" charset="0"/>
              </a:rPr>
              <a:t>3.708 «discurrir y hacer actos &lt;y meditar&gt;» (</a:t>
            </a:r>
            <a:r>
              <a:rPr lang="es-ES" sz="6400" i="1" dirty="0" smtClean="0">
                <a:latin typeface="Georgia" panose="02040502050405020303" pitchFamily="18" charset="0"/>
              </a:rPr>
              <a:t>por atracción de </a:t>
            </a:r>
            <a:r>
              <a:rPr lang="es-ES" sz="6400" dirty="0">
                <a:latin typeface="Georgia" panose="02040502050405020303" pitchFamily="18" charset="0"/>
              </a:rPr>
              <a:t>«hacen meditar»).</a:t>
            </a:r>
            <a:endParaRPr lang="it-IT" sz="6400" dirty="0">
              <a:latin typeface="Georgia" panose="02040502050405020303" pitchFamily="18" charset="0"/>
            </a:endParaRPr>
          </a:p>
          <a:p>
            <a:r>
              <a:rPr lang="es-ES" sz="6400" dirty="0">
                <a:latin typeface="Georgia" panose="02040502050405020303" pitchFamily="18" charset="0"/>
              </a:rPr>
              <a:t>3.905-7 como los muchachos, que, llevándolos sus </a:t>
            </a:r>
            <a:r>
              <a:rPr lang="es-ES" sz="6400" i="1" dirty="0">
                <a:latin typeface="Georgia" panose="02040502050405020303" pitchFamily="18" charset="0"/>
              </a:rPr>
              <a:t>padres </a:t>
            </a:r>
            <a:r>
              <a:rPr lang="es-ES" sz="6400" dirty="0">
                <a:latin typeface="Georgia" panose="02040502050405020303" pitchFamily="18" charset="0"/>
              </a:rPr>
              <a:t>en brazos sin que ellos den</a:t>
            </a:r>
            <a:endParaRPr lang="it-IT" sz="6400" dirty="0">
              <a:latin typeface="Georgia" panose="02040502050405020303" pitchFamily="18" charset="0"/>
            </a:endParaRPr>
          </a:p>
          <a:p>
            <a:r>
              <a:rPr lang="es-ES" sz="6400" dirty="0">
                <a:latin typeface="Georgia" panose="02040502050405020303" pitchFamily="18" charset="0"/>
              </a:rPr>
              <a:t>paso, ellos van pateando y gritando por irse por su pie, y así ni andan ellos ni dejan andar</a:t>
            </a:r>
            <a:endParaRPr lang="it-IT" sz="6400" dirty="0">
              <a:latin typeface="Georgia" panose="02040502050405020303" pitchFamily="18" charset="0"/>
            </a:endParaRPr>
          </a:p>
          <a:p>
            <a:r>
              <a:rPr lang="es-ES" sz="6400" dirty="0">
                <a:latin typeface="Georgia" panose="02040502050405020303" pitchFamily="18" charset="0"/>
              </a:rPr>
              <a:t>a </a:t>
            </a:r>
            <a:r>
              <a:rPr lang="es-ES" sz="6400" i="1" dirty="0">
                <a:latin typeface="Georgia" panose="02040502050405020303" pitchFamily="18" charset="0"/>
              </a:rPr>
              <a:t>los padres </a:t>
            </a:r>
            <a:r>
              <a:rPr lang="es-ES" sz="6400" dirty="0">
                <a:latin typeface="Georgia" panose="02040502050405020303" pitchFamily="18" charset="0"/>
              </a:rPr>
              <a:t>[…].</a:t>
            </a:r>
            <a:endParaRPr lang="it-IT" sz="6400" dirty="0">
              <a:latin typeface="Georgia" panose="02040502050405020303" pitchFamily="18" charset="0"/>
            </a:endParaRPr>
          </a:p>
          <a:p>
            <a:pPr marL="0" indent="0">
              <a:buNone/>
            </a:pPr>
            <a:endParaRPr lang="it-IT" dirty="0" smtClean="0">
              <a:latin typeface="Georgia" panose="02040502050405020303" pitchFamily="18" charset="0"/>
            </a:endParaRPr>
          </a:p>
        </p:txBody>
      </p:sp>
    </p:spTree>
    <p:extLst>
      <p:ext uri="{BB962C8B-B14F-4D97-AF65-F5344CB8AC3E}">
        <p14:creationId xmlns:p14="http://schemas.microsoft.com/office/powerpoint/2010/main" val="33173505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I </a:t>
            </a:r>
            <a:r>
              <a:rPr lang="es-ES" altLang="it-IT" b="1" i="1" dirty="0" smtClean="0">
                <a:solidFill>
                  <a:srgbClr val="FF0000"/>
                </a:solidFill>
              </a:rPr>
              <a:t>descriptus de </a:t>
            </a:r>
            <a:r>
              <a:rPr lang="es-ES" altLang="it-IT" b="1" dirty="0" smtClean="0">
                <a:solidFill>
                  <a:srgbClr val="FF0000"/>
                </a:solidFill>
              </a:rPr>
              <a:t>E</a:t>
            </a:r>
            <a:r>
              <a:rPr lang="es-ES" i="1" dirty="0" smtClean="0">
                <a:solidFill>
                  <a:srgbClr val="FF0000"/>
                </a:solidFill>
              </a:rPr>
              <a:t> </a:t>
            </a:r>
            <a:endParaRPr lang="it-IT" altLang="it-IT" dirty="0" smtClean="0">
              <a:solidFill>
                <a:srgbClr val="FF0000"/>
              </a:solidFill>
            </a:endParaRPr>
          </a:p>
        </p:txBody>
      </p:sp>
      <p:sp>
        <p:nvSpPr>
          <p:cNvPr id="3" name="Segnaposto contenuto 2"/>
          <p:cNvSpPr>
            <a:spLocks noGrp="1"/>
          </p:cNvSpPr>
          <p:nvPr>
            <p:ph idx="1"/>
          </p:nvPr>
        </p:nvSpPr>
        <p:spPr>
          <a:xfrm>
            <a:off x="611560" y="1412776"/>
            <a:ext cx="8229600" cy="4525963"/>
          </a:xfrm>
        </p:spPr>
        <p:txBody>
          <a:bodyPr rtlCol="0">
            <a:normAutofit fontScale="92500"/>
          </a:bodyPr>
          <a:lstStyle/>
          <a:p>
            <a:pPr marL="0" indent="0">
              <a:buNone/>
            </a:pPr>
            <a:r>
              <a:rPr lang="es-ES" b="1" dirty="0" smtClean="0"/>
              <a:t>Algunos nuevos </a:t>
            </a:r>
            <a:r>
              <a:rPr lang="es-ES" b="1" dirty="0"/>
              <a:t>errores de I</a:t>
            </a:r>
            <a:r>
              <a:rPr lang="es-ES" b="1" dirty="0" smtClean="0"/>
              <a:t>:</a:t>
            </a:r>
          </a:p>
          <a:p>
            <a:pPr marL="0" indent="0">
              <a:buNone/>
            </a:pPr>
            <a:endParaRPr lang="it-IT" dirty="0"/>
          </a:p>
          <a:p>
            <a:r>
              <a:rPr lang="es-ES" dirty="0"/>
              <a:t>1.424 «tan densa» per «condensa», </a:t>
            </a:r>
            <a:endParaRPr lang="it-IT" dirty="0"/>
          </a:p>
          <a:p>
            <a:r>
              <a:rPr lang="es-ES" dirty="0"/>
              <a:t>1.509-10 «rastro» per «rostro»</a:t>
            </a:r>
            <a:endParaRPr lang="it-IT" dirty="0"/>
          </a:p>
          <a:p>
            <a:r>
              <a:rPr lang="es-ES" dirty="0"/>
              <a:t>2.289 [«y enseñóme»] </a:t>
            </a:r>
            <a:r>
              <a:rPr lang="es-ES" i="1" dirty="0" smtClean="0"/>
              <a:t>omissis</a:t>
            </a:r>
            <a:endParaRPr lang="it-IT" dirty="0"/>
          </a:p>
          <a:p>
            <a:r>
              <a:rPr lang="es-ES" dirty="0"/>
              <a:t>3.178 [«moviendo él al alma</a:t>
            </a:r>
            <a:r>
              <a:rPr lang="es-ES" dirty="0" smtClean="0"/>
              <a:t>»] </a:t>
            </a:r>
            <a:r>
              <a:rPr lang="es-ES" i="1" dirty="0" smtClean="0"/>
              <a:t>omissis</a:t>
            </a:r>
            <a:endParaRPr lang="it-IT" dirty="0"/>
          </a:p>
          <a:p>
            <a:r>
              <a:rPr lang="es-ES" dirty="0"/>
              <a:t>2.446 «delicadeças» en lugar de «hermosuras»</a:t>
            </a:r>
            <a:endParaRPr lang="it-IT" dirty="0"/>
          </a:p>
          <a:p>
            <a:pPr marL="0" indent="0">
              <a:buNone/>
            </a:pPr>
            <a:r>
              <a:rPr lang="es-ES" b="1" dirty="0"/>
              <a:t> </a:t>
            </a:r>
            <a:endParaRPr lang="it-IT" dirty="0"/>
          </a:p>
          <a:p>
            <a:pPr marL="0" indent="0">
              <a:buNone/>
            </a:pPr>
            <a:endParaRPr lang="it-IT" dirty="0" smtClean="0"/>
          </a:p>
        </p:txBody>
      </p:sp>
    </p:spTree>
    <p:extLst>
      <p:ext uri="{BB962C8B-B14F-4D97-AF65-F5344CB8AC3E}">
        <p14:creationId xmlns:p14="http://schemas.microsoft.com/office/powerpoint/2010/main" val="310520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normAutofit fontScale="90000"/>
          </a:bodyPr>
          <a:lstStyle/>
          <a:p>
            <a:r>
              <a:rPr lang="es-ES" altLang="it-IT" b="1" dirty="0" smtClean="0">
                <a:solidFill>
                  <a:srgbClr val="FF0000"/>
                </a:solidFill>
              </a:rPr>
              <a:t>Vamos a investigar la relación </a:t>
            </a:r>
            <a:br>
              <a:rPr lang="es-ES" altLang="it-IT" b="1" dirty="0" smtClean="0">
                <a:solidFill>
                  <a:srgbClr val="FF0000"/>
                </a:solidFill>
              </a:rPr>
            </a:br>
            <a:r>
              <a:rPr lang="es-ES" altLang="it-IT" b="1" dirty="0" smtClean="0">
                <a:solidFill>
                  <a:srgbClr val="FF0000"/>
                </a:solidFill>
              </a:rPr>
              <a:t>entre E y G</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92500" lnSpcReduction="10000"/>
          </a:bodyPr>
          <a:lstStyle/>
          <a:p>
            <a:pPr marL="0" indent="0" algn="just">
              <a:buNone/>
            </a:pPr>
            <a:r>
              <a:rPr lang="es-ES" sz="3600" dirty="0"/>
              <a:t>1.18 Porque, ¡oh cosa admirable!, levántanse en el alma contrarios contra contrarios, y unos relucen cerca de los otros, como dicen los filósofos, y hacen la guerra en el </a:t>
            </a:r>
            <a:r>
              <a:rPr lang="es-ES" sz="3600" b="1" u="sng" dirty="0"/>
              <a:t>sujeto</a:t>
            </a:r>
            <a:r>
              <a:rPr lang="es-ES" sz="3600" b="1" dirty="0"/>
              <a:t> </a:t>
            </a:r>
            <a:r>
              <a:rPr lang="es-ES" sz="3600" dirty="0"/>
              <a:t>del alma, procurando los unos expeler a los otros por reinar ellos en ella. </a:t>
            </a:r>
            <a:endParaRPr lang="it-IT" sz="3600" dirty="0"/>
          </a:p>
          <a:p>
            <a:pPr marL="0" indent="0" algn="just">
              <a:buNone/>
            </a:pPr>
            <a:r>
              <a:rPr lang="es-ES" sz="3600" b="1" dirty="0"/>
              <a:t>sujeto = </a:t>
            </a:r>
            <a:r>
              <a:rPr lang="es-ES" sz="3600" b="1" dirty="0" smtClean="0"/>
              <a:t>G + LlB + </a:t>
            </a:r>
            <a:r>
              <a:rPr lang="es-ES" sz="3600" b="1" i="1" dirty="0" smtClean="0"/>
              <a:t>y </a:t>
            </a:r>
            <a:r>
              <a:rPr lang="es-ES" sz="3600" b="1" dirty="0" smtClean="0"/>
              <a:t>(</a:t>
            </a:r>
            <a:r>
              <a:rPr lang="es-ES" sz="3600" b="1" i="1" dirty="0" smtClean="0"/>
              <a:t>sin el ms. </a:t>
            </a:r>
            <a:r>
              <a:rPr lang="es-ES" sz="3600" b="1" dirty="0" smtClean="0"/>
              <a:t>U)</a:t>
            </a:r>
            <a:r>
              <a:rPr lang="es-ES" sz="3600" dirty="0" smtClean="0"/>
              <a:t> </a:t>
            </a:r>
            <a:r>
              <a:rPr lang="es-ES" sz="3600" dirty="0"/>
              <a:t>]  </a:t>
            </a:r>
            <a:r>
              <a:rPr lang="es-ES" sz="3600" b="1" dirty="0"/>
              <a:t>fuego E </a:t>
            </a:r>
            <a:r>
              <a:rPr lang="es-ES" sz="3600" b="1" dirty="0" smtClean="0"/>
              <a:t>I</a:t>
            </a:r>
            <a:r>
              <a:rPr lang="es-ES" sz="3600" dirty="0" smtClean="0"/>
              <a:t>  </a:t>
            </a:r>
            <a:r>
              <a:rPr lang="es-ES" sz="3600" dirty="0"/>
              <a:t>objeto U</a:t>
            </a:r>
            <a:endParaRPr lang="it-IT" sz="3600" dirty="0"/>
          </a:p>
          <a:p>
            <a:pPr marL="0" indent="0" algn="just">
              <a:buNone/>
            </a:pPr>
            <a:r>
              <a:rPr lang="es-ES" sz="3600" dirty="0"/>
              <a:t> </a:t>
            </a:r>
            <a:endParaRPr lang="it-IT" sz="3600" dirty="0"/>
          </a:p>
          <a:p>
            <a:pPr marL="0" indent="0" algn="just">
              <a:buNone/>
            </a:pPr>
            <a:endParaRPr lang="it-IT" sz="3600" dirty="0"/>
          </a:p>
          <a:p>
            <a:pPr marL="0" indent="0" algn="just">
              <a:buNone/>
            </a:pPr>
            <a:endParaRPr lang="it-IT" dirty="0" smtClean="0"/>
          </a:p>
        </p:txBody>
      </p:sp>
    </p:spTree>
    <p:extLst>
      <p:ext uri="{BB962C8B-B14F-4D97-AF65-F5344CB8AC3E}">
        <p14:creationId xmlns:p14="http://schemas.microsoft.com/office/powerpoint/2010/main" val="33499305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67544" y="332656"/>
            <a:ext cx="8229600" cy="1143000"/>
          </a:xfrm>
        </p:spPr>
        <p:txBody>
          <a:bodyPr>
            <a:normAutofit fontScale="90000"/>
          </a:bodyPr>
          <a:lstStyle/>
          <a:p>
            <a:r>
              <a:rPr lang="es-ES" altLang="it-IT" b="1" dirty="0" smtClean="0">
                <a:solidFill>
                  <a:srgbClr val="FF0000"/>
                </a:solidFill>
              </a:rPr>
              <a:t>Vamos a investigar la relación </a:t>
            </a:r>
            <a:br>
              <a:rPr lang="es-ES" altLang="it-IT" b="1" dirty="0" smtClean="0">
                <a:solidFill>
                  <a:srgbClr val="FF0000"/>
                </a:solidFill>
              </a:rPr>
            </a:br>
            <a:r>
              <a:rPr lang="es-ES" altLang="it-IT" b="1" dirty="0" smtClean="0">
                <a:solidFill>
                  <a:srgbClr val="FF0000"/>
                </a:solidFill>
              </a:rPr>
              <a:t>entre E y G</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92500"/>
          </a:bodyPr>
          <a:lstStyle/>
          <a:p>
            <a:pPr marL="0" indent="0">
              <a:buNone/>
            </a:pPr>
            <a:r>
              <a:rPr lang="es-ES" sz="3600" dirty="0"/>
              <a:t>2.30 Y la memoria, que de suyo percibía </a:t>
            </a:r>
            <a:r>
              <a:rPr lang="es-ES" sz="3600" b="1" u="sng" dirty="0" smtClean="0"/>
              <a:t>solo </a:t>
            </a:r>
            <a:r>
              <a:rPr lang="es-ES" sz="3600" b="1" u="sng" dirty="0"/>
              <a:t>las</a:t>
            </a:r>
            <a:r>
              <a:rPr lang="es-ES" sz="3600" dirty="0"/>
              <a:t> formas </a:t>
            </a:r>
            <a:r>
              <a:rPr lang="es-ES" sz="3600" b="1" u="sng" dirty="0"/>
              <a:t>y figuras</a:t>
            </a:r>
            <a:r>
              <a:rPr lang="es-ES" sz="3600" dirty="0"/>
              <a:t> de criaturas, es trocada en «tener en la mente los años eternos».</a:t>
            </a:r>
            <a:endParaRPr lang="it-IT" sz="3600" dirty="0"/>
          </a:p>
          <a:p>
            <a:pPr marL="0" indent="0">
              <a:buNone/>
            </a:pPr>
            <a:endParaRPr lang="es-ES" sz="3600" dirty="0" smtClean="0"/>
          </a:p>
          <a:p>
            <a:pPr marL="0" indent="0">
              <a:buNone/>
            </a:pPr>
            <a:r>
              <a:rPr lang="es-ES" sz="3600" b="1" dirty="0" smtClean="0"/>
              <a:t>percibía solo </a:t>
            </a:r>
            <a:r>
              <a:rPr lang="es-ES" sz="3600" b="1" dirty="0"/>
              <a:t>las formas y figuras </a:t>
            </a:r>
            <a:r>
              <a:rPr lang="es-ES" sz="3600" b="1" dirty="0" smtClean="0"/>
              <a:t>EI + </a:t>
            </a:r>
            <a:r>
              <a:rPr lang="es-ES" sz="3600" b="1" i="1" dirty="0" smtClean="0"/>
              <a:t>y </a:t>
            </a:r>
            <a:r>
              <a:rPr lang="es-ES" sz="3600" b="1" dirty="0" smtClean="0"/>
              <a:t>+ LlB]  </a:t>
            </a:r>
            <a:r>
              <a:rPr lang="es-ES" sz="3600" b="1" dirty="0"/>
              <a:t>p. solas (las </a:t>
            </a:r>
            <a:r>
              <a:rPr lang="es-ES" sz="3600" b="1" i="1" dirty="0"/>
              <a:t>om.</a:t>
            </a:r>
            <a:r>
              <a:rPr lang="es-ES" sz="3600" b="1" dirty="0"/>
              <a:t>) formas (y figuras </a:t>
            </a:r>
            <a:r>
              <a:rPr lang="es-ES" sz="3600" b="1" i="1" dirty="0"/>
              <a:t>om.</a:t>
            </a:r>
            <a:r>
              <a:rPr lang="es-ES" sz="3600" b="1" dirty="0"/>
              <a:t>) G</a:t>
            </a:r>
            <a:endParaRPr lang="it-IT" sz="3600" b="1" dirty="0"/>
          </a:p>
          <a:p>
            <a:pPr marL="0" indent="0">
              <a:buNone/>
            </a:pPr>
            <a:r>
              <a:rPr lang="es-ES" sz="3600" dirty="0"/>
              <a:t> </a:t>
            </a:r>
            <a:endParaRPr lang="it-IT" sz="3600" dirty="0"/>
          </a:p>
          <a:p>
            <a:pPr marL="0" indent="0">
              <a:buNone/>
            </a:pPr>
            <a:r>
              <a:rPr lang="es-ES" sz="3600" dirty="0"/>
              <a:t> </a:t>
            </a:r>
            <a:endParaRPr lang="it-IT" sz="3600" dirty="0"/>
          </a:p>
          <a:p>
            <a:pPr marL="0" indent="0">
              <a:buNone/>
            </a:pPr>
            <a:endParaRPr lang="it-IT" sz="3600" dirty="0"/>
          </a:p>
          <a:p>
            <a:pPr marL="0" indent="0">
              <a:buNone/>
            </a:pPr>
            <a:endParaRPr lang="it-IT" dirty="0" smtClean="0"/>
          </a:p>
        </p:txBody>
      </p:sp>
    </p:spTree>
    <p:extLst>
      <p:ext uri="{BB962C8B-B14F-4D97-AF65-F5344CB8AC3E}">
        <p14:creationId xmlns:p14="http://schemas.microsoft.com/office/powerpoint/2010/main" val="993348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normAutofit fontScale="90000"/>
          </a:bodyPr>
          <a:lstStyle/>
          <a:p>
            <a:r>
              <a:rPr lang="es-ES" b="1" dirty="0">
                <a:solidFill>
                  <a:srgbClr val="FF0000"/>
                </a:solidFill>
              </a:rPr>
              <a:t>Familia </a:t>
            </a:r>
            <a:r>
              <a:rPr lang="es-ES" b="1" i="1" dirty="0">
                <a:solidFill>
                  <a:srgbClr val="FF0000"/>
                </a:solidFill>
              </a:rPr>
              <a:t>y: </a:t>
            </a:r>
            <a:r>
              <a:rPr lang="es-ES" b="1" dirty="0">
                <a:solidFill>
                  <a:srgbClr val="FF0000"/>
                </a:solidFill>
              </a:rPr>
              <a:t>T4 </a:t>
            </a:r>
            <a:r>
              <a:rPr lang="es-ES" b="1" dirty="0" smtClean="0">
                <a:solidFill>
                  <a:srgbClr val="FF0000"/>
                </a:solidFill>
              </a:rPr>
              <a:t>(D) </a:t>
            </a:r>
            <a:r>
              <a:rPr lang="es-ES" b="1" dirty="0">
                <a:solidFill>
                  <a:srgbClr val="FF0000"/>
                </a:solidFill>
              </a:rPr>
              <a:t>N1 R2 N4 G2 </a:t>
            </a:r>
            <a:r>
              <a:rPr lang="es-ES" b="1" dirty="0" smtClean="0">
                <a:solidFill>
                  <a:srgbClr val="FF0000"/>
                </a:solidFill>
              </a:rPr>
              <a:t>(L2) + U</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85000" lnSpcReduction="10000"/>
          </a:bodyPr>
          <a:lstStyle/>
          <a:p>
            <a:pPr marL="0" indent="0">
              <a:buNone/>
            </a:pPr>
            <a:r>
              <a:rPr lang="es-ES_tradnl" dirty="0"/>
              <a:t>3.33 ...porque ya habemos dicho que la contemplación es recibir, y no es posible que esta altísima sabiduría y </a:t>
            </a:r>
            <a:r>
              <a:rPr lang="es-ES_tradnl" b="1" dirty="0"/>
              <a:t>lenguaje/linaje</a:t>
            </a:r>
            <a:r>
              <a:rPr lang="es-ES_tradnl" dirty="0"/>
              <a:t> de contemplación se pueda recibir sino en espíritu callado y desarrimado de jugos y noticias, porque así lo dice Isaías, diciendo: «¿A quién enseñará la ciencia y a quién hará oír lo oído? A los destetados de la leche»,</a:t>
            </a:r>
            <a:r>
              <a:rPr lang="es-ES_tradnl" i="1" dirty="0"/>
              <a:t> </a:t>
            </a:r>
            <a:r>
              <a:rPr lang="es-ES_tradnl" dirty="0"/>
              <a:t>esto es, de los jugos y gustos, y «a los desarraigados de los pechos»</a:t>
            </a:r>
            <a:r>
              <a:rPr lang="es-ES" dirty="0"/>
              <a:t>,</a:t>
            </a:r>
            <a:r>
              <a:rPr lang="es-ES" i="1" dirty="0"/>
              <a:t> </a:t>
            </a:r>
            <a:r>
              <a:rPr lang="es-ES_tradnl" dirty="0"/>
              <a:t>esto es, de los arrimos de noticias y actos particulares.</a:t>
            </a:r>
            <a:endParaRPr lang="it-IT" dirty="0"/>
          </a:p>
          <a:p>
            <a:pPr marL="0" indent="0">
              <a:buNone/>
            </a:pPr>
            <a:r>
              <a:rPr lang="es-ES_tradnl" b="1" dirty="0"/>
              <a:t> </a:t>
            </a:r>
            <a:endParaRPr lang="it-IT" dirty="0"/>
          </a:p>
          <a:p>
            <a:pPr marL="0" indent="0">
              <a:buNone/>
            </a:pPr>
            <a:r>
              <a:rPr lang="es-ES_tradnl" b="1" dirty="0"/>
              <a:t>lenguaje EIG ]  linaje T4 U G2 N1 N4 R2  (</a:t>
            </a:r>
            <a:r>
              <a:rPr lang="es-ES_tradnl" b="1" i="1" dirty="0"/>
              <a:t>om. </a:t>
            </a:r>
            <a:r>
              <a:rPr lang="es-ES" b="1" dirty="0"/>
              <a:t>L2 D)</a:t>
            </a:r>
            <a:endParaRPr lang="it-IT" dirty="0" smtClean="0"/>
          </a:p>
        </p:txBody>
      </p:sp>
    </p:spTree>
    <p:extLst>
      <p:ext uri="{BB962C8B-B14F-4D97-AF65-F5344CB8AC3E}">
        <p14:creationId xmlns:p14="http://schemas.microsoft.com/office/powerpoint/2010/main" val="28221401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67544" y="332656"/>
            <a:ext cx="8229600" cy="1143000"/>
          </a:xfrm>
        </p:spPr>
        <p:txBody>
          <a:bodyPr>
            <a:normAutofit fontScale="90000"/>
          </a:bodyPr>
          <a:lstStyle/>
          <a:p>
            <a:r>
              <a:rPr lang="es-ES" altLang="it-IT" b="1" dirty="0" smtClean="0">
                <a:solidFill>
                  <a:srgbClr val="FF0000"/>
                </a:solidFill>
              </a:rPr>
              <a:t>Vamos a investigar la relación </a:t>
            </a:r>
            <a:br>
              <a:rPr lang="es-ES" altLang="it-IT" b="1" dirty="0" smtClean="0">
                <a:solidFill>
                  <a:srgbClr val="FF0000"/>
                </a:solidFill>
              </a:rPr>
            </a:br>
            <a:r>
              <a:rPr lang="es-ES" altLang="it-IT" b="1" dirty="0" smtClean="0">
                <a:solidFill>
                  <a:srgbClr val="FF0000"/>
                </a:solidFill>
              </a:rPr>
              <a:t>entre E y G</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85000" lnSpcReduction="10000"/>
          </a:bodyPr>
          <a:lstStyle/>
          <a:p>
            <a:pPr marL="0" indent="0" algn="just">
              <a:buNone/>
            </a:pPr>
            <a:r>
              <a:rPr lang="it-IT" sz="3600" dirty="0"/>
              <a:t>1.8. Es cosa </a:t>
            </a:r>
            <a:r>
              <a:rPr lang="it-IT" sz="3600" dirty="0" err="1"/>
              <a:t>maravillosa</a:t>
            </a:r>
            <a:r>
              <a:rPr lang="it-IT" sz="3600" dirty="0"/>
              <a:t> </a:t>
            </a:r>
            <a:r>
              <a:rPr lang="it-IT" sz="3600" dirty="0" err="1"/>
              <a:t>que</a:t>
            </a:r>
            <a:r>
              <a:rPr lang="it-IT" sz="3600" dirty="0"/>
              <a:t>, </a:t>
            </a:r>
            <a:r>
              <a:rPr lang="it-IT" sz="3600" dirty="0" err="1"/>
              <a:t>como</a:t>
            </a:r>
            <a:r>
              <a:rPr lang="it-IT" sz="3600" dirty="0"/>
              <a:t> </a:t>
            </a:r>
            <a:r>
              <a:rPr lang="it-IT" sz="3600" dirty="0" err="1"/>
              <a:t>el</a:t>
            </a:r>
            <a:r>
              <a:rPr lang="it-IT" sz="3600" dirty="0"/>
              <a:t> amor </a:t>
            </a:r>
            <a:r>
              <a:rPr lang="it-IT" sz="3600" dirty="0" err="1"/>
              <a:t>nunca</a:t>
            </a:r>
            <a:r>
              <a:rPr lang="it-IT" sz="3600" dirty="0"/>
              <a:t> </a:t>
            </a:r>
            <a:r>
              <a:rPr lang="it-IT" sz="3600" dirty="0" err="1"/>
              <a:t>está</a:t>
            </a:r>
            <a:r>
              <a:rPr lang="it-IT" sz="3600" dirty="0"/>
              <a:t> </a:t>
            </a:r>
            <a:r>
              <a:rPr lang="it-IT" sz="3600" dirty="0" err="1"/>
              <a:t>ocioso</a:t>
            </a:r>
            <a:r>
              <a:rPr lang="it-IT" sz="3600" dirty="0"/>
              <a:t>, sino en continuo </a:t>
            </a:r>
            <a:r>
              <a:rPr lang="it-IT" sz="3600" dirty="0" err="1"/>
              <a:t>movimiento</a:t>
            </a:r>
            <a:r>
              <a:rPr lang="it-IT" sz="3600" dirty="0"/>
              <a:t> </a:t>
            </a:r>
            <a:r>
              <a:rPr lang="it-IT" sz="3600" dirty="0" err="1"/>
              <a:t>como</a:t>
            </a:r>
            <a:r>
              <a:rPr lang="it-IT" sz="3600" dirty="0"/>
              <a:t> la </a:t>
            </a:r>
            <a:r>
              <a:rPr lang="it-IT" sz="3600" dirty="0" err="1"/>
              <a:t>llama</a:t>
            </a:r>
            <a:r>
              <a:rPr lang="it-IT" sz="3600" dirty="0"/>
              <a:t>, </a:t>
            </a:r>
            <a:r>
              <a:rPr lang="it-IT" sz="3600" dirty="0" err="1"/>
              <a:t>está</a:t>
            </a:r>
            <a:r>
              <a:rPr lang="it-IT" sz="3600" dirty="0"/>
              <a:t> </a:t>
            </a:r>
            <a:r>
              <a:rPr lang="it-IT" sz="3600" dirty="0" err="1"/>
              <a:t>echando</a:t>
            </a:r>
            <a:r>
              <a:rPr lang="it-IT" sz="3600" dirty="0"/>
              <a:t> </a:t>
            </a:r>
            <a:r>
              <a:rPr lang="it-IT" sz="3600" dirty="0" err="1"/>
              <a:t>siempre</a:t>
            </a:r>
            <a:r>
              <a:rPr lang="it-IT" sz="3600" dirty="0"/>
              <a:t> </a:t>
            </a:r>
            <a:r>
              <a:rPr lang="it-IT" sz="3600" dirty="0" err="1"/>
              <a:t>llamaradas</a:t>
            </a:r>
            <a:r>
              <a:rPr lang="it-IT" sz="3600" dirty="0"/>
              <a:t> </a:t>
            </a:r>
            <a:r>
              <a:rPr lang="it-IT" sz="3600" dirty="0" err="1"/>
              <a:t>acá</a:t>
            </a:r>
            <a:r>
              <a:rPr lang="it-IT" sz="3600" dirty="0"/>
              <a:t> y </a:t>
            </a:r>
            <a:r>
              <a:rPr lang="it-IT" sz="3600" dirty="0" err="1"/>
              <a:t>allá</a:t>
            </a:r>
            <a:r>
              <a:rPr lang="it-IT" sz="3600" dirty="0"/>
              <a:t>; y </a:t>
            </a:r>
            <a:r>
              <a:rPr lang="it-IT" sz="3600" dirty="0" err="1"/>
              <a:t>el</a:t>
            </a:r>
            <a:r>
              <a:rPr lang="it-IT" sz="3600" dirty="0"/>
              <a:t> amor, </a:t>
            </a:r>
            <a:r>
              <a:rPr lang="it-IT" sz="3600" dirty="0" err="1"/>
              <a:t>cuyo</a:t>
            </a:r>
            <a:r>
              <a:rPr lang="it-IT" sz="3600" dirty="0"/>
              <a:t> </a:t>
            </a:r>
            <a:r>
              <a:rPr lang="it-IT" sz="3600" dirty="0" err="1"/>
              <a:t>oficio</a:t>
            </a:r>
            <a:r>
              <a:rPr lang="it-IT" sz="3600" dirty="0"/>
              <a:t> es </a:t>
            </a:r>
            <a:r>
              <a:rPr lang="it-IT" sz="3600" dirty="0" err="1"/>
              <a:t>herir</a:t>
            </a:r>
            <a:r>
              <a:rPr lang="it-IT" sz="3600" dirty="0"/>
              <a:t> para </a:t>
            </a:r>
            <a:r>
              <a:rPr lang="it-IT" sz="3600" dirty="0" err="1"/>
              <a:t>enamorar</a:t>
            </a:r>
            <a:r>
              <a:rPr lang="it-IT" sz="3600" dirty="0"/>
              <a:t> y </a:t>
            </a:r>
            <a:r>
              <a:rPr lang="it-IT" sz="3600" dirty="0" err="1"/>
              <a:t>deleitar</a:t>
            </a:r>
            <a:r>
              <a:rPr lang="it-IT" sz="3600" dirty="0"/>
              <a:t>, </a:t>
            </a:r>
            <a:r>
              <a:rPr lang="it-IT" sz="3600" dirty="0" err="1"/>
              <a:t>como</a:t>
            </a:r>
            <a:r>
              <a:rPr lang="it-IT" sz="3600" dirty="0"/>
              <a:t> en la tal alma </a:t>
            </a:r>
            <a:r>
              <a:rPr lang="it-IT" sz="3600" dirty="0" err="1"/>
              <a:t>está</a:t>
            </a:r>
            <a:r>
              <a:rPr lang="it-IT" sz="3600" dirty="0"/>
              <a:t> en viva </a:t>
            </a:r>
            <a:r>
              <a:rPr lang="it-IT" sz="3600" dirty="0" err="1"/>
              <a:t>llama</a:t>
            </a:r>
            <a:r>
              <a:rPr lang="it-IT" sz="3600" dirty="0"/>
              <a:t>, </a:t>
            </a:r>
            <a:r>
              <a:rPr lang="it-IT" sz="3600" dirty="0" err="1"/>
              <a:t>estále</a:t>
            </a:r>
            <a:r>
              <a:rPr lang="it-IT" sz="3600" dirty="0"/>
              <a:t> </a:t>
            </a:r>
            <a:r>
              <a:rPr lang="it-IT" sz="3600" dirty="0" err="1"/>
              <a:t>arrojando</a:t>
            </a:r>
            <a:r>
              <a:rPr lang="it-IT" sz="3600" dirty="0"/>
              <a:t> </a:t>
            </a:r>
            <a:r>
              <a:rPr lang="it-IT" sz="3600" dirty="0" err="1"/>
              <a:t>sus</a:t>
            </a:r>
            <a:r>
              <a:rPr lang="it-IT" sz="3600" dirty="0"/>
              <a:t> </a:t>
            </a:r>
            <a:r>
              <a:rPr lang="it-IT" sz="3600" dirty="0" err="1"/>
              <a:t>heridas</a:t>
            </a:r>
            <a:r>
              <a:rPr lang="it-IT" sz="3600" dirty="0"/>
              <a:t> </a:t>
            </a:r>
            <a:r>
              <a:rPr lang="it-IT" sz="3600" dirty="0" err="1"/>
              <a:t>como</a:t>
            </a:r>
            <a:r>
              <a:rPr lang="it-IT" sz="3600" dirty="0"/>
              <a:t> </a:t>
            </a:r>
            <a:r>
              <a:rPr lang="it-IT" sz="3600" dirty="0" err="1"/>
              <a:t>llamaradas</a:t>
            </a:r>
            <a:r>
              <a:rPr lang="it-IT" sz="3600" dirty="0"/>
              <a:t> </a:t>
            </a:r>
            <a:r>
              <a:rPr lang="it-IT" sz="3600" dirty="0" err="1"/>
              <a:t>ternísimas</a:t>
            </a:r>
            <a:r>
              <a:rPr lang="it-IT" sz="3600" dirty="0"/>
              <a:t> de </a:t>
            </a:r>
            <a:r>
              <a:rPr lang="it-IT" sz="3600" dirty="0" err="1"/>
              <a:t>delicado</a:t>
            </a:r>
            <a:r>
              <a:rPr lang="it-IT" sz="3600" dirty="0"/>
              <a:t> amor, </a:t>
            </a:r>
            <a:r>
              <a:rPr lang="it-IT" sz="3600" dirty="0" err="1"/>
              <a:t>ejercitando</a:t>
            </a:r>
            <a:r>
              <a:rPr lang="it-IT" sz="3600" dirty="0"/>
              <a:t> </a:t>
            </a:r>
            <a:r>
              <a:rPr lang="it-IT" sz="3600" dirty="0" err="1"/>
              <a:t>jocunda</a:t>
            </a:r>
            <a:r>
              <a:rPr lang="it-IT" sz="3600" dirty="0"/>
              <a:t> y </a:t>
            </a:r>
            <a:r>
              <a:rPr lang="it-IT" sz="3600" dirty="0" err="1"/>
              <a:t>festivalmente</a:t>
            </a:r>
            <a:r>
              <a:rPr lang="it-IT" sz="3600" dirty="0"/>
              <a:t> </a:t>
            </a:r>
            <a:r>
              <a:rPr lang="it-IT" sz="3600" dirty="0" err="1"/>
              <a:t>las</a:t>
            </a:r>
            <a:r>
              <a:rPr lang="it-IT" sz="3600" dirty="0"/>
              <a:t> </a:t>
            </a:r>
            <a:r>
              <a:rPr lang="it-IT" sz="3600" b="1" dirty="0" err="1"/>
              <a:t>artes</a:t>
            </a:r>
            <a:r>
              <a:rPr lang="it-IT" sz="3600" b="1" dirty="0"/>
              <a:t> [</a:t>
            </a:r>
            <a:r>
              <a:rPr lang="it-IT" sz="3600" b="1" dirty="0" err="1"/>
              <a:t>cartas</a:t>
            </a:r>
            <a:r>
              <a:rPr lang="it-IT" sz="3600" b="1" dirty="0"/>
              <a:t> G]</a:t>
            </a:r>
            <a:r>
              <a:rPr lang="it-IT" sz="3600" dirty="0"/>
              <a:t> y </a:t>
            </a:r>
            <a:r>
              <a:rPr lang="it-IT" sz="3600" dirty="0" err="1"/>
              <a:t>juegos</a:t>
            </a:r>
            <a:r>
              <a:rPr lang="it-IT" sz="3600" dirty="0"/>
              <a:t> del amor, </a:t>
            </a:r>
            <a:r>
              <a:rPr lang="it-IT" sz="3600" dirty="0" err="1"/>
              <a:t>como</a:t>
            </a:r>
            <a:r>
              <a:rPr lang="it-IT" sz="3600" dirty="0"/>
              <a:t> en </a:t>
            </a:r>
            <a:r>
              <a:rPr lang="it-IT" sz="3600" dirty="0" err="1"/>
              <a:t>el</a:t>
            </a:r>
            <a:r>
              <a:rPr lang="it-IT" sz="3600" dirty="0"/>
              <a:t> </a:t>
            </a:r>
            <a:r>
              <a:rPr lang="it-IT" sz="3600" dirty="0" err="1"/>
              <a:t>palacio</a:t>
            </a:r>
            <a:r>
              <a:rPr lang="it-IT" sz="3600" dirty="0"/>
              <a:t> de </a:t>
            </a:r>
            <a:r>
              <a:rPr lang="it-IT" sz="3600" dirty="0" err="1"/>
              <a:t>sus</a:t>
            </a:r>
            <a:r>
              <a:rPr lang="it-IT" sz="3600" dirty="0"/>
              <a:t> </a:t>
            </a:r>
            <a:r>
              <a:rPr lang="it-IT" sz="3600" dirty="0" err="1"/>
              <a:t>bodas</a:t>
            </a:r>
            <a:r>
              <a:rPr lang="it-IT" sz="3600" dirty="0"/>
              <a:t>... </a:t>
            </a:r>
            <a:r>
              <a:rPr lang="es-ES" sz="3600" dirty="0"/>
              <a:t> </a:t>
            </a:r>
            <a:endParaRPr lang="it-IT" sz="3600" dirty="0"/>
          </a:p>
          <a:p>
            <a:pPr marL="0" indent="0">
              <a:buNone/>
            </a:pPr>
            <a:r>
              <a:rPr lang="es-ES" sz="3600" dirty="0"/>
              <a:t> </a:t>
            </a:r>
            <a:endParaRPr lang="it-IT" sz="3600" dirty="0"/>
          </a:p>
          <a:p>
            <a:pPr marL="0" indent="0">
              <a:buNone/>
            </a:pPr>
            <a:endParaRPr lang="it-IT" sz="3600" dirty="0"/>
          </a:p>
          <a:p>
            <a:pPr marL="0" indent="0">
              <a:buNone/>
            </a:pPr>
            <a:endParaRPr lang="it-IT" dirty="0" smtClean="0"/>
          </a:p>
        </p:txBody>
      </p:sp>
    </p:spTree>
    <p:extLst>
      <p:ext uri="{BB962C8B-B14F-4D97-AF65-F5344CB8AC3E}">
        <p14:creationId xmlns:p14="http://schemas.microsoft.com/office/powerpoint/2010/main" val="27849504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normAutofit fontScale="90000"/>
          </a:bodyPr>
          <a:lstStyle/>
          <a:p>
            <a:r>
              <a:rPr lang="es-ES" altLang="it-IT" b="1" dirty="0" smtClean="0">
                <a:solidFill>
                  <a:srgbClr val="FF0000"/>
                </a:solidFill>
              </a:rPr>
              <a:t>Vamos a investigar la relación entre E y G</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25000" lnSpcReduction="20000"/>
          </a:bodyPr>
          <a:lstStyle/>
          <a:p>
            <a:pPr marL="0" indent="0" algn="just">
              <a:buNone/>
            </a:pPr>
            <a:r>
              <a:rPr lang="es-ES" sz="9600" dirty="0"/>
              <a:t>1.20. Esta purgación tan fuerte en pocas almas acaece: sólo en aquellas que él quiere levantar por contemplación a algún grado de unión; y a las que al más subido grado, más fuertemente las purga. Lo cual acaece de esta manera, y es, que, queriendo Dios sacar al alma del estado común de vía y operación natural a vida espiritual, y de meditación a contemplación, que es más estado celestial que terreno (en que él mismo se comunica por unión de amor), comenzándose él desde luego a comunicar al espíritu (el cual está todavía impuro e imperfecto con malos hábitos), padece cada uno al modo de su imperfección; y a veces le es tan grande, en cierta manera, esta purgación al que dispone </a:t>
            </a:r>
            <a:r>
              <a:rPr lang="es-ES" sz="9600" b="1" dirty="0"/>
              <a:t>[Dios]</a:t>
            </a:r>
            <a:r>
              <a:rPr lang="es-ES" sz="9600" dirty="0"/>
              <a:t> para que le reciba acá por perfecta unión, como es la del purgatorio en que se purgan para verle allá.</a:t>
            </a:r>
            <a:endParaRPr lang="it-IT" sz="9600" dirty="0"/>
          </a:p>
          <a:p>
            <a:pPr marL="0" indent="0">
              <a:buNone/>
            </a:pPr>
            <a:endParaRPr lang="es-ES" sz="6000" dirty="0" smtClean="0"/>
          </a:p>
          <a:p>
            <a:pPr marL="0" indent="0">
              <a:buNone/>
            </a:pPr>
            <a:r>
              <a:rPr lang="es-ES" sz="9600" b="1" dirty="0" smtClean="0"/>
              <a:t>Dios EI + G + LlB] </a:t>
            </a:r>
            <a:r>
              <a:rPr lang="es-ES" sz="9600" b="1" i="1" dirty="0" smtClean="0"/>
              <a:t>om. </a:t>
            </a:r>
            <a:r>
              <a:rPr lang="es-ES" sz="9600" b="1" i="1" dirty="0"/>
              <a:t>y</a:t>
            </a:r>
            <a:r>
              <a:rPr lang="es-ES" sz="9600" dirty="0"/>
              <a:t> </a:t>
            </a:r>
            <a:endParaRPr lang="it-IT" sz="9600" dirty="0"/>
          </a:p>
          <a:p>
            <a:pPr marL="0" indent="0">
              <a:buNone/>
            </a:pPr>
            <a:r>
              <a:rPr lang="es-ES" sz="6000" dirty="0"/>
              <a:t> </a:t>
            </a:r>
            <a:endParaRPr lang="it-IT" sz="6000" dirty="0"/>
          </a:p>
          <a:p>
            <a:pPr marL="0" indent="0">
              <a:buNone/>
            </a:pPr>
            <a:endParaRPr lang="it-IT" sz="3600" dirty="0"/>
          </a:p>
          <a:p>
            <a:pPr marL="0" indent="0">
              <a:buNone/>
            </a:pPr>
            <a:endParaRPr lang="it-IT" dirty="0" smtClean="0"/>
          </a:p>
        </p:txBody>
      </p:sp>
    </p:spTree>
    <p:extLst>
      <p:ext uri="{BB962C8B-B14F-4D97-AF65-F5344CB8AC3E}">
        <p14:creationId xmlns:p14="http://schemas.microsoft.com/office/powerpoint/2010/main" val="26585857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normAutofit fontScale="90000"/>
          </a:bodyPr>
          <a:lstStyle/>
          <a:p>
            <a:r>
              <a:rPr lang="es-ES" altLang="it-IT" b="1" dirty="0" smtClean="0">
                <a:solidFill>
                  <a:srgbClr val="FF0000"/>
                </a:solidFill>
              </a:rPr>
              <a:t>Vamos a investigar la relación entre E y G</a:t>
            </a:r>
            <a:endParaRPr lang="it-IT" altLang="it-IT" dirty="0" smtClean="0">
              <a:solidFill>
                <a:srgbClr val="FF0000"/>
              </a:solidFill>
            </a:endParaRPr>
          </a:p>
        </p:txBody>
      </p:sp>
      <p:sp>
        <p:nvSpPr>
          <p:cNvPr id="3" name="Segnaposto contenuto 2"/>
          <p:cNvSpPr>
            <a:spLocks noGrp="1"/>
          </p:cNvSpPr>
          <p:nvPr>
            <p:ph idx="1"/>
          </p:nvPr>
        </p:nvSpPr>
        <p:spPr>
          <a:xfrm>
            <a:off x="395536" y="1628800"/>
            <a:ext cx="8229600" cy="4525963"/>
          </a:xfrm>
        </p:spPr>
        <p:txBody>
          <a:bodyPr rtlCol="0">
            <a:normAutofit fontScale="70000" lnSpcReduction="20000"/>
          </a:bodyPr>
          <a:lstStyle/>
          <a:p>
            <a:pPr marL="0" indent="0">
              <a:buNone/>
            </a:pPr>
            <a:r>
              <a:rPr lang="es-ES" sz="4000" dirty="0"/>
              <a:t>2.31 Y ¡</a:t>
            </a:r>
            <a:r>
              <a:rPr lang="es-ES" sz="4000" i="1" dirty="0"/>
              <a:t>oh toque delicado</a:t>
            </a:r>
            <a:r>
              <a:rPr lang="es-ES" sz="4000" dirty="0"/>
              <a:t>, cuya delicadez es más sutil y más curiosa que todas las sutilezas y hermosuras de las criaturas con infinito exceso, y más dulce y sabroso que la miel y que el panal, pues que </a:t>
            </a:r>
            <a:r>
              <a:rPr lang="es-ES" sz="4000" i="1" dirty="0"/>
              <a:t>sabes a vida eterna</a:t>
            </a:r>
            <a:r>
              <a:rPr lang="es-ES" sz="4000" dirty="0"/>
              <a:t>, que tanto </a:t>
            </a:r>
            <a:r>
              <a:rPr lang="es-ES" sz="4000" b="1" dirty="0"/>
              <a:t>[m</a:t>
            </a:r>
            <a:r>
              <a:rPr lang="es-ES_tradnl" sz="4000" b="1" dirty="0"/>
              <a:t>ás]</a:t>
            </a:r>
            <a:r>
              <a:rPr lang="es-ES" sz="4000" dirty="0"/>
              <a:t> me la das a gustar cuanto más íntimamente me tocas, y más precioso infinitamente que el oro y las piedras preciosas, pues pagas deudas que con todo el resto no se pagaran, porque tú vuelves la muerte en vida admirablemente! </a:t>
            </a:r>
            <a:endParaRPr lang="it-IT" sz="4000" dirty="0"/>
          </a:p>
          <a:p>
            <a:pPr marL="0" indent="0">
              <a:buNone/>
            </a:pPr>
            <a:endParaRPr lang="es-ES" sz="4000" dirty="0" smtClean="0"/>
          </a:p>
          <a:p>
            <a:pPr marL="0" indent="0">
              <a:buNone/>
            </a:pPr>
            <a:r>
              <a:rPr lang="es-ES" sz="4000" b="1" dirty="0" smtClean="0"/>
              <a:t>más EI + G + LlB] </a:t>
            </a:r>
            <a:r>
              <a:rPr lang="es-ES" sz="4000" b="1" i="1" dirty="0" smtClean="0"/>
              <a:t>om. </a:t>
            </a:r>
            <a:r>
              <a:rPr lang="es-ES" sz="4000" b="1" i="1" dirty="0"/>
              <a:t>y</a:t>
            </a:r>
            <a:r>
              <a:rPr lang="es-ES" sz="4000" dirty="0"/>
              <a:t> </a:t>
            </a:r>
            <a:endParaRPr lang="it-IT" sz="4000" dirty="0"/>
          </a:p>
          <a:p>
            <a:pPr marL="0" indent="0">
              <a:buNone/>
            </a:pPr>
            <a:r>
              <a:rPr lang="es-ES" sz="4000" dirty="0"/>
              <a:t> </a:t>
            </a:r>
            <a:endParaRPr lang="it-IT" sz="4000" dirty="0"/>
          </a:p>
          <a:p>
            <a:pPr marL="0" indent="0">
              <a:buNone/>
            </a:pPr>
            <a:endParaRPr lang="it-IT" sz="3600" dirty="0"/>
          </a:p>
          <a:p>
            <a:pPr marL="0" indent="0">
              <a:buNone/>
            </a:pPr>
            <a:endParaRPr lang="it-IT" dirty="0" smtClean="0"/>
          </a:p>
        </p:txBody>
      </p:sp>
    </p:spTree>
    <p:extLst>
      <p:ext uri="{BB962C8B-B14F-4D97-AF65-F5344CB8AC3E}">
        <p14:creationId xmlns:p14="http://schemas.microsoft.com/office/powerpoint/2010/main" val="5975202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normAutofit fontScale="90000"/>
          </a:bodyPr>
          <a:lstStyle/>
          <a:p>
            <a:r>
              <a:rPr lang="es-ES" altLang="it-IT" b="1" dirty="0" smtClean="0">
                <a:solidFill>
                  <a:srgbClr val="FF0000"/>
                </a:solidFill>
              </a:rPr>
              <a:t>Vamos a investigar la relación entre E y G</a:t>
            </a:r>
            <a:endParaRPr lang="it-IT" altLang="it-IT" dirty="0" smtClean="0">
              <a:solidFill>
                <a:srgbClr val="FF0000"/>
              </a:solidFill>
            </a:endParaRPr>
          </a:p>
        </p:txBody>
      </p:sp>
      <p:sp>
        <p:nvSpPr>
          <p:cNvPr id="3" name="Segnaposto contenuto 2"/>
          <p:cNvSpPr>
            <a:spLocks noGrp="1"/>
          </p:cNvSpPr>
          <p:nvPr>
            <p:ph idx="1"/>
          </p:nvPr>
        </p:nvSpPr>
        <p:spPr>
          <a:xfrm>
            <a:off x="395536" y="1628800"/>
            <a:ext cx="8229600" cy="4525963"/>
          </a:xfrm>
        </p:spPr>
        <p:txBody>
          <a:bodyPr rtlCol="0">
            <a:normAutofit fontScale="62500" lnSpcReduction="20000"/>
          </a:bodyPr>
          <a:lstStyle/>
          <a:p>
            <a:pPr marL="0" indent="0" algn="just">
              <a:buNone/>
            </a:pPr>
            <a:r>
              <a:rPr lang="it-IT" sz="4000" dirty="0"/>
              <a:t>4.10 Totalmente es </a:t>
            </a:r>
            <a:r>
              <a:rPr lang="it-IT" sz="4000" dirty="0" err="1"/>
              <a:t>indecible</a:t>
            </a:r>
            <a:r>
              <a:rPr lang="it-IT" sz="4000" dirty="0"/>
              <a:t> lo </a:t>
            </a:r>
            <a:r>
              <a:rPr lang="it-IT" sz="4000" dirty="0" err="1"/>
              <a:t>que</a:t>
            </a:r>
            <a:r>
              <a:rPr lang="it-IT" sz="4000" dirty="0"/>
              <a:t> </a:t>
            </a:r>
            <a:r>
              <a:rPr lang="it-IT" sz="4000" dirty="0" err="1"/>
              <a:t>el</a:t>
            </a:r>
            <a:r>
              <a:rPr lang="it-IT" sz="4000" dirty="0"/>
              <a:t> alma </a:t>
            </a:r>
            <a:r>
              <a:rPr lang="it-IT" sz="4000" dirty="0" err="1"/>
              <a:t>conoce</a:t>
            </a:r>
            <a:r>
              <a:rPr lang="it-IT" sz="4000" dirty="0"/>
              <a:t> y </a:t>
            </a:r>
            <a:r>
              <a:rPr lang="it-IT" sz="4000" dirty="0" err="1"/>
              <a:t>siente</a:t>
            </a:r>
            <a:r>
              <a:rPr lang="it-IT" sz="4000" dirty="0"/>
              <a:t> en este </a:t>
            </a:r>
            <a:r>
              <a:rPr lang="it-IT" sz="4000" i="1" dirty="0" err="1"/>
              <a:t>recuerdo</a:t>
            </a:r>
            <a:r>
              <a:rPr lang="it-IT" sz="4000" dirty="0"/>
              <a:t> de la </a:t>
            </a:r>
            <a:r>
              <a:rPr lang="it-IT" sz="4000" dirty="0" err="1"/>
              <a:t>excelencia</a:t>
            </a:r>
            <a:r>
              <a:rPr lang="it-IT" sz="4000" dirty="0"/>
              <a:t> de </a:t>
            </a:r>
            <a:r>
              <a:rPr lang="it-IT" sz="4000" dirty="0" err="1"/>
              <a:t>Dios</a:t>
            </a:r>
            <a:r>
              <a:rPr lang="it-IT" sz="4000" dirty="0"/>
              <a:t>, </a:t>
            </a:r>
            <a:r>
              <a:rPr lang="it-IT" sz="4000" dirty="0" err="1"/>
              <a:t>porque</a:t>
            </a:r>
            <a:r>
              <a:rPr lang="it-IT" sz="4000" dirty="0"/>
              <a:t>, </a:t>
            </a:r>
            <a:r>
              <a:rPr lang="it-IT" sz="4000" dirty="0" err="1"/>
              <a:t>siendo</a:t>
            </a:r>
            <a:r>
              <a:rPr lang="it-IT" sz="4000" dirty="0"/>
              <a:t> </a:t>
            </a:r>
            <a:r>
              <a:rPr lang="it-IT" sz="4000" dirty="0" err="1"/>
              <a:t>comunicación</a:t>
            </a:r>
            <a:r>
              <a:rPr lang="it-IT" sz="4000" dirty="0"/>
              <a:t> de la </a:t>
            </a:r>
            <a:r>
              <a:rPr lang="it-IT" sz="4000" dirty="0" err="1"/>
              <a:t>excelencia</a:t>
            </a:r>
            <a:r>
              <a:rPr lang="it-IT" sz="4000" dirty="0"/>
              <a:t> de </a:t>
            </a:r>
            <a:r>
              <a:rPr lang="it-IT" sz="4000" dirty="0" err="1"/>
              <a:t>Dios</a:t>
            </a:r>
            <a:r>
              <a:rPr lang="it-IT" sz="4000" dirty="0"/>
              <a:t> en la </a:t>
            </a:r>
            <a:r>
              <a:rPr lang="it-IT" sz="4000" dirty="0" err="1"/>
              <a:t>sustancia</a:t>
            </a:r>
            <a:r>
              <a:rPr lang="it-IT" sz="4000" dirty="0"/>
              <a:t> del alma, </a:t>
            </a:r>
            <a:r>
              <a:rPr lang="it-IT" sz="4000" dirty="0" err="1"/>
              <a:t>que</a:t>
            </a:r>
            <a:r>
              <a:rPr lang="it-IT" sz="4000" dirty="0"/>
              <a:t> es </a:t>
            </a:r>
            <a:r>
              <a:rPr lang="it-IT" sz="4000" dirty="0" err="1"/>
              <a:t>el</a:t>
            </a:r>
            <a:r>
              <a:rPr lang="it-IT" sz="4000" dirty="0"/>
              <a:t> seno </a:t>
            </a:r>
            <a:r>
              <a:rPr lang="it-IT" sz="4000" dirty="0" err="1"/>
              <a:t>suyo</a:t>
            </a:r>
            <a:r>
              <a:rPr lang="it-IT" sz="4000" dirty="0"/>
              <a:t> </a:t>
            </a:r>
            <a:r>
              <a:rPr lang="it-IT" sz="4000" dirty="0" err="1"/>
              <a:t>que</a:t>
            </a:r>
            <a:r>
              <a:rPr lang="it-IT" sz="4000" dirty="0"/>
              <a:t> </a:t>
            </a:r>
            <a:r>
              <a:rPr lang="it-IT" sz="4000" dirty="0" err="1"/>
              <a:t>aquí</a:t>
            </a:r>
            <a:r>
              <a:rPr lang="it-IT" sz="4000" dirty="0"/>
              <a:t> dice, </a:t>
            </a:r>
            <a:r>
              <a:rPr lang="it-IT" sz="4000" dirty="0" err="1"/>
              <a:t>suena</a:t>
            </a:r>
            <a:r>
              <a:rPr lang="it-IT" sz="4000" dirty="0"/>
              <a:t> en </a:t>
            </a:r>
            <a:r>
              <a:rPr lang="it-IT" sz="4000" dirty="0" err="1"/>
              <a:t>el</a:t>
            </a:r>
            <a:r>
              <a:rPr lang="it-IT" sz="4000" dirty="0"/>
              <a:t> alma una </a:t>
            </a:r>
            <a:r>
              <a:rPr lang="it-IT" sz="4000" dirty="0" err="1"/>
              <a:t>potencia</a:t>
            </a:r>
            <a:r>
              <a:rPr lang="it-IT" sz="4000" dirty="0"/>
              <a:t> </a:t>
            </a:r>
            <a:r>
              <a:rPr lang="it-IT" sz="4000" dirty="0" err="1"/>
              <a:t>inmensa</a:t>
            </a:r>
            <a:r>
              <a:rPr lang="it-IT" sz="4000" dirty="0"/>
              <a:t> en </a:t>
            </a:r>
            <a:r>
              <a:rPr lang="it-IT" sz="4000" dirty="0" err="1"/>
              <a:t>voz</a:t>
            </a:r>
            <a:r>
              <a:rPr lang="it-IT" sz="4000" dirty="0"/>
              <a:t> de </a:t>
            </a:r>
            <a:r>
              <a:rPr lang="it-IT" sz="4000" dirty="0" err="1"/>
              <a:t>multitud</a:t>
            </a:r>
            <a:r>
              <a:rPr lang="it-IT" sz="4000" dirty="0"/>
              <a:t> de </a:t>
            </a:r>
            <a:r>
              <a:rPr lang="it-IT" sz="4000" dirty="0" err="1"/>
              <a:t>excelencias</a:t>
            </a:r>
            <a:r>
              <a:rPr lang="it-IT" sz="4000" dirty="0"/>
              <a:t> de </a:t>
            </a:r>
            <a:r>
              <a:rPr lang="it-IT" sz="4000" dirty="0" err="1"/>
              <a:t>millares</a:t>
            </a:r>
            <a:r>
              <a:rPr lang="it-IT" sz="4000" dirty="0"/>
              <a:t> de </a:t>
            </a:r>
            <a:r>
              <a:rPr lang="it-IT" sz="4000" dirty="0" err="1"/>
              <a:t>millares</a:t>
            </a:r>
            <a:r>
              <a:rPr lang="it-IT" sz="4000" dirty="0"/>
              <a:t> de </a:t>
            </a:r>
            <a:r>
              <a:rPr lang="it-IT" sz="4000" dirty="0" err="1"/>
              <a:t>virtudes</a:t>
            </a:r>
            <a:r>
              <a:rPr lang="it-IT" sz="4000" dirty="0"/>
              <a:t> </a:t>
            </a:r>
            <a:r>
              <a:rPr lang="it-IT" sz="4000" b="1" dirty="0"/>
              <a:t>[</a:t>
            </a:r>
            <a:r>
              <a:rPr lang="it-IT" sz="4000" b="1" dirty="0" err="1"/>
              <a:t>nunca</a:t>
            </a:r>
            <a:r>
              <a:rPr lang="it-IT" sz="4000" b="1" dirty="0"/>
              <a:t> </a:t>
            </a:r>
            <a:r>
              <a:rPr lang="it-IT" sz="4000" b="1" dirty="0" err="1"/>
              <a:t>numerables</a:t>
            </a:r>
            <a:r>
              <a:rPr lang="it-IT" sz="4000" b="1" dirty="0"/>
              <a:t> de </a:t>
            </a:r>
            <a:r>
              <a:rPr lang="it-IT" sz="4000" b="1" dirty="0" err="1"/>
              <a:t>Dios</a:t>
            </a:r>
            <a:r>
              <a:rPr lang="it-IT" sz="4000" b="1" dirty="0"/>
              <a:t>]</a:t>
            </a:r>
            <a:r>
              <a:rPr lang="it-IT" sz="4000" dirty="0"/>
              <a:t>. En </a:t>
            </a:r>
            <a:r>
              <a:rPr lang="it-IT" sz="4000" dirty="0" err="1"/>
              <a:t>éstas</a:t>
            </a:r>
            <a:r>
              <a:rPr lang="it-IT" sz="4000" dirty="0"/>
              <a:t> </a:t>
            </a:r>
            <a:r>
              <a:rPr lang="it-IT" sz="4000" dirty="0" err="1"/>
              <a:t>el</a:t>
            </a:r>
            <a:r>
              <a:rPr lang="it-IT" sz="4000" dirty="0"/>
              <a:t> alma </a:t>
            </a:r>
            <a:r>
              <a:rPr lang="it-IT" sz="4000" dirty="0" err="1"/>
              <a:t>estancando</a:t>
            </a:r>
            <a:r>
              <a:rPr lang="it-IT" sz="4000" dirty="0"/>
              <a:t>, </a:t>
            </a:r>
            <a:r>
              <a:rPr lang="it-IT" sz="4000" dirty="0" err="1"/>
              <a:t>queda</a:t>
            </a:r>
            <a:r>
              <a:rPr lang="it-IT" sz="4000" dirty="0"/>
              <a:t> «</a:t>
            </a:r>
            <a:r>
              <a:rPr lang="it-IT" sz="4000" dirty="0" err="1"/>
              <a:t>terrible</a:t>
            </a:r>
            <a:r>
              <a:rPr lang="it-IT" sz="4000" dirty="0"/>
              <a:t>»</a:t>
            </a:r>
            <a:r>
              <a:rPr lang="it-IT" sz="4000" i="1" dirty="0"/>
              <a:t> </a:t>
            </a:r>
            <a:r>
              <a:rPr lang="it-IT" sz="4000" dirty="0"/>
              <a:t>y </a:t>
            </a:r>
            <a:r>
              <a:rPr lang="it-IT" sz="4000" dirty="0" err="1"/>
              <a:t>sólidamente</a:t>
            </a:r>
            <a:r>
              <a:rPr lang="it-IT" sz="4000" dirty="0"/>
              <a:t> en </a:t>
            </a:r>
            <a:r>
              <a:rPr lang="it-IT" sz="4000" dirty="0" err="1"/>
              <a:t>ellas</a:t>
            </a:r>
            <a:r>
              <a:rPr lang="it-IT" sz="4000" dirty="0"/>
              <a:t> «</a:t>
            </a:r>
            <a:r>
              <a:rPr lang="it-IT" sz="4000" dirty="0" err="1"/>
              <a:t>ordenada</a:t>
            </a:r>
            <a:r>
              <a:rPr lang="it-IT" sz="4000" dirty="0"/>
              <a:t> </a:t>
            </a:r>
            <a:r>
              <a:rPr lang="it-IT" sz="4000" dirty="0" err="1"/>
              <a:t>como</a:t>
            </a:r>
            <a:r>
              <a:rPr lang="it-IT" sz="4000" dirty="0"/>
              <a:t> </a:t>
            </a:r>
            <a:r>
              <a:rPr lang="it-IT" sz="4000" dirty="0" err="1"/>
              <a:t>haces</a:t>
            </a:r>
            <a:r>
              <a:rPr lang="it-IT" sz="4000" dirty="0"/>
              <a:t> de </a:t>
            </a:r>
            <a:r>
              <a:rPr lang="it-IT" sz="4000" dirty="0" err="1"/>
              <a:t>ejércitos</a:t>
            </a:r>
            <a:r>
              <a:rPr lang="it-IT" sz="4000" dirty="0"/>
              <a:t>», y </a:t>
            </a:r>
            <a:r>
              <a:rPr lang="it-IT" sz="4000" dirty="0" err="1"/>
              <a:t>suavizada</a:t>
            </a:r>
            <a:r>
              <a:rPr lang="it-IT" sz="4000" dirty="0"/>
              <a:t> y </a:t>
            </a:r>
            <a:r>
              <a:rPr lang="it-IT" sz="4000" dirty="0" err="1"/>
              <a:t>agraciada</a:t>
            </a:r>
            <a:r>
              <a:rPr lang="it-IT" sz="4000" dirty="0"/>
              <a:t> en </a:t>
            </a:r>
            <a:r>
              <a:rPr lang="it-IT" sz="4000" dirty="0" err="1"/>
              <a:t>todas</a:t>
            </a:r>
            <a:r>
              <a:rPr lang="it-IT" sz="4000" dirty="0"/>
              <a:t> </a:t>
            </a:r>
            <a:r>
              <a:rPr lang="it-IT" sz="4000" dirty="0" err="1"/>
              <a:t>las</a:t>
            </a:r>
            <a:r>
              <a:rPr lang="it-IT" sz="4000" dirty="0"/>
              <a:t> </a:t>
            </a:r>
            <a:r>
              <a:rPr lang="it-IT" sz="4000" dirty="0" err="1"/>
              <a:t>suavidades</a:t>
            </a:r>
            <a:r>
              <a:rPr lang="it-IT" sz="4000" dirty="0"/>
              <a:t> y </a:t>
            </a:r>
            <a:r>
              <a:rPr lang="it-IT" sz="4000" dirty="0" err="1"/>
              <a:t>gracias</a:t>
            </a:r>
            <a:r>
              <a:rPr lang="it-IT" sz="4000" dirty="0"/>
              <a:t> de </a:t>
            </a:r>
            <a:r>
              <a:rPr lang="it-IT" sz="4000" dirty="0" err="1"/>
              <a:t>las</a:t>
            </a:r>
            <a:r>
              <a:rPr lang="it-IT" sz="4000" dirty="0"/>
              <a:t> </a:t>
            </a:r>
            <a:r>
              <a:rPr lang="it-IT" sz="4000" dirty="0" err="1"/>
              <a:t>criaturas</a:t>
            </a:r>
            <a:r>
              <a:rPr lang="it-IT" sz="4000" dirty="0"/>
              <a:t>.</a:t>
            </a:r>
            <a:endParaRPr lang="es-ES" sz="4000" dirty="0" smtClean="0"/>
          </a:p>
          <a:p>
            <a:pPr marL="0" indent="0">
              <a:buNone/>
            </a:pPr>
            <a:endParaRPr lang="it-IT" sz="4000" b="1" dirty="0" smtClean="0"/>
          </a:p>
          <a:p>
            <a:pPr marL="0" indent="0">
              <a:buNone/>
            </a:pPr>
            <a:r>
              <a:rPr lang="it-IT" sz="4000" b="1" dirty="0" err="1" smtClean="0"/>
              <a:t>nunca</a:t>
            </a:r>
            <a:r>
              <a:rPr lang="it-IT" sz="4000" b="1" dirty="0" smtClean="0"/>
              <a:t> </a:t>
            </a:r>
            <a:r>
              <a:rPr lang="it-IT" sz="4000" b="1" dirty="0" err="1" smtClean="0"/>
              <a:t>numerables</a:t>
            </a:r>
            <a:r>
              <a:rPr lang="it-IT" sz="4000" b="1" dirty="0" smtClean="0"/>
              <a:t> de </a:t>
            </a:r>
            <a:r>
              <a:rPr lang="it-IT" sz="4000" b="1" dirty="0" err="1" smtClean="0"/>
              <a:t>Dios</a:t>
            </a:r>
            <a:r>
              <a:rPr lang="es-ES" sz="4000" b="1" dirty="0" smtClean="0"/>
              <a:t> EI + G + LlB] </a:t>
            </a:r>
            <a:r>
              <a:rPr lang="es-ES" sz="4000" b="1" i="1" dirty="0" smtClean="0"/>
              <a:t>om. </a:t>
            </a:r>
            <a:r>
              <a:rPr lang="es-ES" sz="4000" b="1" i="1" dirty="0"/>
              <a:t>y</a:t>
            </a:r>
            <a:r>
              <a:rPr lang="es-ES" sz="4000" dirty="0"/>
              <a:t> </a:t>
            </a:r>
            <a:endParaRPr lang="it-IT" sz="4000" dirty="0"/>
          </a:p>
          <a:p>
            <a:pPr marL="0" indent="0">
              <a:buNone/>
            </a:pPr>
            <a:r>
              <a:rPr lang="es-ES" sz="4000" dirty="0"/>
              <a:t> </a:t>
            </a:r>
            <a:endParaRPr lang="it-IT" sz="4000" dirty="0"/>
          </a:p>
          <a:p>
            <a:pPr marL="0" indent="0">
              <a:buNone/>
            </a:pPr>
            <a:endParaRPr lang="it-IT" sz="3600" dirty="0"/>
          </a:p>
          <a:p>
            <a:pPr marL="0" indent="0">
              <a:buNone/>
            </a:pPr>
            <a:endParaRPr lang="it-IT" dirty="0" smtClean="0"/>
          </a:p>
        </p:txBody>
      </p:sp>
    </p:spTree>
    <p:extLst>
      <p:ext uri="{BB962C8B-B14F-4D97-AF65-F5344CB8AC3E}">
        <p14:creationId xmlns:p14="http://schemas.microsoft.com/office/powerpoint/2010/main" val="38960634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normAutofit fontScale="90000"/>
          </a:bodyPr>
          <a:lstStyle/>
          <a:p>
            <a:r>
              <a:rPr lang="es-ES" altLang="it-IT" b="1" dirty="0" smtClean="0">
                <a:solidFill>
                  <a:srgbClr val="FF0000"/>
                </a:solidFill>
              </a:rPr>
              <a:t>Vamos a investigar la relación entre E y G</a:t>
            </a:r>
            <a:endParaRPr lang="it-IT" altLang="it-IT" dirty="0" smtClean="0">
              <a:solidFill>
                <a:srgbClr val="FF0000"/>
              </a:solidFill>
            </a:endParaRPr>
          </a:p>
        </p:txBody>
      </p:sp>
      <p:sp>
        <p:nvSpPr>
          <p:cNvPr id="3" name="Segnaposto contenuto 2"/>
          <p:cNvSpPr>
            <a:spLocks noGrp="1"/>
          </p:cNvSpPr>
          <p:nvPr>
            <p:ph idx="1"/>
          </p:nvPr>
        </p:nvSpPr>
        <p:spPr>
          <a:xfrm>
            <a:off x="395536" y="1628800"/>
            <a:ext cx="8229600" cy="4525963"/>
          </a:xfrm>
        </p:spPr>
        <p:txBody>
          <a:bodyPr rtlCol="0">
            <a:normAutofit fontScale="62500" lnSpcReduction="20000"/>
          </a:bodyPr>
          <a:lstStyle/>
          <a:p>
            <a:pPr marL="0" indent="0">
              <a:buNone/>
            </a:pPr>
            <a:r>
              <a:rPr lang="it-IT" sz="4000" dirty="0"/>
              <a:t>4.10 Totalmente es </a:t>
            </a:r>
            <a:r>
              <a:rPr lang="it-IT" sz="4000" dirty="0" err="1"/>
              <a:t>indecible</a:t>
            </a:r>
            <a:r>
              <a:rPr lang="it-IT" sz="4000" dirty="0"/>
              <a:t> lo </a:t>
            </a:r>
            <a:r>
              <a:rPr lang="it-IT" sz="4000" dirty="0" err="1"/>
              <a:t>que</a:t>
            </a:r>
            <a:r>
              <a:rPr lang="it-IT" sz="4000" dirty="0"/>
              <a:t> </a:t>
            </a:r>
            <a:r>
              <a:rPr lang="it-IT" sz="4000" dirty="0" err="1"/>
              <a:t>el</a:t>
            </a:r>
            <a:r>
              <a:rPr lang="it-IT" sz="4000" dirty="0"/>
              <a:t> alma </a:t>
            </a:r>
            <a:r>
              <a:rPr lang="it-IT" sz="4000" dirty="0" err="1"/>
              <a:t>conoce</a:t>
            </a:r>
            <a:r>
              <a:rPr lang="it-IT" sz="4000" dirty="0"/>
              <a:t> y </a:t>
            </a:r>
            <a:r>
              <a:rPr lang="it-IT" sz="4000" dirty="0" err="1"/>
              <a:t>siente</a:t>
            </a:r>
            <a:r>
              <a:rPr lang="it-IT" sz="4000" dirty="0"/>
              <a:t> en este </a:t>
            </a:r>
            <a:r>
              <a:rPr lang="it-IT" sz="4000" i="1" dirty="0" err="1"/>
              <a:t>recuerdo</a:t>
            </a:r>
            <a:r>
              <a:rPr lang="it-IT" sz="4000" dirty="0"/>
              <a:t> de la </a:t>
            </a:r>
            <a:r>
              <a:rPr lang="it-IT" sz="4000" dirty="0" err="1"/>
              <a:t>excelencia</a:t>
            </a:r>
            <a:r>
              <a:rPr lang="it-IT" sz="4000" dirty="0"/>
              <a:t> de </a:t>
            </a:r>
            <a:r>
              <a:rPr lang="it-IT" sz="4000" dirty="0" err="1"/>
              <a:t>Dios</a:t>
            </a:r>
            <a:r>
              <a:rPr lang="it-IT" sz="4000" dirty="0"/>
              <a:t>, </a:t>
            </a:r>
            <a:r>
              <a:rPr lang="it-IT" sz="4000" dirty="0" err="1"/>
              <a:t>porque</a:t>
            </a:r>
            <a:r>
              <a:rPr lang="it-IT" sz="4000" dirty="0"/>
              <a:t>, </a:t>
            </a:r>
            <a:r>
              <a:rPr lang="it-IT" sz="4000" dirty="0" err="1"/>
              <a:t>siendo</a:t>
            </a:r>
            <a:r>
              <a:rPr lang="it-IT" sz="4000" dirty="0"/>
              <a:t> </a:t>
            </a:r>
            <a:r>
              <a:rPr lang="it-IT" sz="4000" dirty="0" err="1"/>
              <a:t>comunicación</a:t>
            </a:r>
            <a:r>
              <a:rPr lang="it-IT" sz="4000" dirty="0"/>
              <a:t> de la </a:t>
            </a:r>
            <a:r>
              <a:rPr lang="it-IT" sz="4000" dirty="0" err="1"/>
              <a:t>excelencia</a:t>
            </a:r>
            <a:r>
              <a:rPr lang="it-IT" sz="4000" dirty="0"/>
              <a:t> de </a:t>
            </a:r>
            <a:r>
              <a:rPr lang="it-IT" sz="4000" dirty="0" err="1"/>
              <a:t>Dios</a:t>
            </a:r>
            <a:r>
              <a:rPr lang="it-IT" sz="4000" dirty="0"/>
              <a:t> en la </a:t>
            </a:r>
            <a:r>
              <a:rPr lang="it-IT" sz="4000" dirty="0" err="1"/>
              <a:t>sustancia</a:t>
            </a:r>
            <a:r>
              <a:rPr lang="it-IT" sz="4000" dirty="0"/>
              <a:t> del alma, </a:t>
            </a:r>
            <a:r>
              <a:rPr lang="it-IT" sz="4000" dirty="0" err="1"/>
              <a:t>que</a:t>
            </a:r>
            <a:r>
              <a:rPr lang="it-IT" sz="4000" dirty="0"/>
              <a:t> es </a:t>
            </a:r>
            <a:r>
              <a:rPr lang="it-IT" sz="4000" dirty="0" err="1"/>
              <a:t>el</a:t>
            </a:r>
            <a:r>
              <a:rPr lang="it-IT" sz="4000" dirty="0"/>
              <a:t> seno </a:t>
            </a:r>
            <a:r>
              <a:rPr lang="it-IT" sz="4000" dirty="0" err="1"/>
              <a:t>suyo</a:t>
            </a:r>
            <a:r>
              <a:rPr lang="it-IT" sz="4000" dirty="0"/>
              <a:t> </a:t>
            </a:r>
            <a:r>
              <a:rPr lang="it-IT" sz="4000" dirty="0" err="1"/>
              <a:t>que</a:t>
            </a:r>
            <a:r>
              <a:rPr lang="it-IT" sz="4000" dirty="0"/>
              <a:t> </a:t>
            </a:r>
            <a:r>
              <a:rPr lang="it-IT" sz="4000" dirty="0" err="1"/>
              <a:t>aquí</a:t>
            </a:r>
            <a:r>
              <a:rPr lang="it-IT" sz="4000" dirty="0"/>
              <a:t> dice, </a:t>
            </a:r>
            <a:r>
              <a:rPr lang="it-IT" sz="4000" dirty="0" err="1"/>
              <a:t>suena</a:t>
            </a:r>
            <a:r>
              <a:rPr lang="it-IT" sz="4000" dirty="0"/>
              <a:t> en </a:t>
            </a:r>
            <a:r>
              <a:rPr lang="it-IT" sz="4000" dirty="0" err="1"/>
              <a:t>el</a:t>
            </a:r>
            <a:r>
              <a:rPr lang="it-IT" sz="4000" dirty="0"/>
              <a:t> alma una </a:t>
            </a:r>
            <a:r>
              <a:rPr lang="it-IT" sz="4000" dirty="0" err="1"/>
              <a:t>potencia</a:t>
            </a:r>
            <a:r>
              <a:rPr lang="it-IT" sz="4000" dirty="0"/>
              <a:t> </a:t>
            </a:r>
            <a:r>
              <a:rPr lang="it-IT" sz="4000" dirty="0" err="1"/>
              <a:t>inmensa</a:t>
            </a:r>
            <a:r>
              <a:rPr lang="it-IT" sz="4000" dirty="0"/>
              <a:t> en </a:t>
            </a:r>
            <a:r>
              <a:rPr lang="it-IT" sz="4000" dirty="0" err="1"/>
              <a:t>voz</a:t>
            </a:r>
            <a:r>
              <a:rPr lang="it-IT" sz="4000" dirty="0"/>
              <a:t> de </a:t>
            </a:r>
            <a:r>
              <a:rPr lang="it-IT" sz="4000" dirty="0" err="1"/>
              <a:t>multitud</a:t>
            </a:r>
            <a:r>
              <a:rPr lang="it-IT" sz="4000" dirty="0"/>
              <a:t> de </a:t>
            </a:r>
            <a:r>
              <a:rPr lang="it-IT" sz="4000" dirty="0" err="1"/>
              <a:t>excelencias</a:t>
            </a:r>
            <a:r>
              <a:rPr lang="it-IT" sz="4000" dirty="0"/>
              <a:t> de </a:t>
            </a:r>
            <a:r>
              <a:rPr lang="it-IT" sz="4000" dirty="0" err="1"/>
              <a:t>millares</a:t>
            </a:r>
            <a:r>
              <a:rPr lang="it-IT" sz="4000" dirty="0"/>
              <a:t> de </a:t>
            </a:r>
            <a:r>
              <a:rPr lang="it-IT" sz="4000" dirty="0" err="1"/>
              <a:t>millares</a:t>
            </a:r>
            <a:r>
              <a:rPr lang="it-IT" sz="4000" dirty="0"/>
              <a:t> de </a:t>
            </a:r>
            <a:r>
              <a:rPr lang="it-IT" sz="4000" dirty="0" err="1"/>
              <a:t>virtudes</a:t>
            </a:r>
            <a:r>
              <a:rPr lang="it-IT" sz="4000" dirty="0"/>
              <a:t> </a:t>
            </a:r>
            <a:r>
              <a:rPr lang="it-IT" sz="4000" b="1" dirty="0"/>
              <a:t>[</a:t>
            </a:r>
            <a:r>
              <a:rPr lang="it-IT" sz="4000" b="1" dirty="0" err="1"/>
              <a:t>nunca</a:t>
            </a:r>
            <a:r>
              <a:rPr lang="it-IT" sz="4000" b="1" dirty="0"/>
              <a:t> </a:t>
            </a:r>
            <a:r>
              <a:rPr lang="it-IT" sz="4000" b="1" dirty="0" err="1"/>
              <a:t>numerables</a:t>
            </a:r>
            <a:r>
              <a:rPr lang="it-IT" sz="4000" b="1" dirty="0"/>
              <a:t> de </a:t>
            </a:r>
            <a:r>
              <a:rPr lang="it-IT" sz="4000" b="1" dirty="0" err="1"/>
              <a:t>Dios</a:t>
            </a:r>
            <a:r>
              <a:rPr lang="it-IT" sz="4000" b="1" dirty="0"/>
              <a:t>]</a:t>
            </a:r>
            <a:r>
              <a:rPr lang="it-IT" sz="4000" dirty="0"/>
              <a:t>. En </a:t>
            </a:r>
            <a:r>
              <a:rPr lang="it-IT" sz="4000" dirty="0" err="1"/>
              <a:t>éstas</a:t>
            </a:r>
            <a:r>
              <a:rPr lang="it-IT" sz="4000" dirty="0"/>
              <a:t> </a:t>
            </a:r>
            <a:r>
              <a:rPr lang="it-IT" sz="4000" dirty="0" err="1"/>
              <a:t>el</a:t>
            </a:r>
            <a:r>
              <a:rPr lang="it-IT" sz="4000" dirty="0"/>
              <a:t> alma </a:t>
            </a:r>
            <a:r>
              <a:rPr lang="it-IT" sz="4000" dirty="0" err="1"/>
              <a:t>estancando</a:t>
            </a:r>
            <a:r>
              <a:rPr lang="it-IT" sz="4000" dirty="0"/>
              <a:t>, </a:t>
            </a:r>
            <a:r>
              <a:rPr lang="it-IT" sz="4000" dirty="0" err="1"/>
              <a:t>queda</a:t>
            </a:r>
            <a:r>
              <a:rPr lang="it-IT" sz="4000" dirty="0"/>
              <a:t> «</a:t>
            </a:r>
            <a:r>
              <a:rPr lang="it-IT" sz="4000" dirty="0" err="1"/>
              <a:t>terrible</a:t>
            </a:r>
            <a:r>
              <a:rPr lang="it-IT" sz="4000" dirty="0"/>
              <a:t>»</a:t>
            </a:r>
            <a:r>
              <a:rPr lang="it-IT" sz="4000" i="1" dirty="0"/>
              <a:t> </a:t>
            </a:r>
            <a:r>
              <a:rPr lang="it-IT" sz="4000" dirty="0"/>
              <a:t>y </a:t>
            </a:r>
            <a:r>
              <a:rPr lang="it-IT" sz="4000" dirty="0" err="1"/>
              <a:t>sólidamente</a:t>
            </a:r>
            <a:r>
              <a:rPr lang="it-IT" sz="4000" dirty="0"/>
              <a:t> en </a:t>
            </a:r>
            <a:r>
              <a:rPr lang="it-IT" sz="4000" dirty="0" err="1"/>
              <a:t>ellas</a:t>
            </a:r>
            <a:r>
              <a:rPr lang="it-IT" sz="4000" dirty="0"/>
              <a:t> «</a:t>
            </a:r>
            <a:r>
              <a:rPr lang="it-IT" sz="4000" dirty="0" err="1"/>
              <a:t>ordenada</a:t>
            </a:r>
            <a:r>
              <a:rPr lang="it-IT" sz="4000" dirty="0"/>
              <a:t> </a:t>
            </a:r>
            <a:r>
              <a:rPr lang="it-IT" sz="4000" dirty="0" err="1"/>
              <a:t>como</a:t>
            </a:r>
            <a:r>
              <a:rPr lang="it-IT" sz="4000" dirty="0"/>
              <a:t> </a:t>
            </a:r>
            <a:r>
              <a:rPr lang="it-IT" sz="4000" dirty="0" err="1"/>
              <a:t>haces</a:t>
            </a:r>
            <a:r>
              <a:rPr lang="it-IT" sz="4000" dirty="0"/>
              <a:t> de </a:t>
            </a:r>
            <a:r>
              <a:rPr lang="it-IT" sz="4000" dirty="0" err="1"/>
              <a:t>ejércitos</a:t>
            </a:r>
            <a:r>
              <a:rPr lang="it-IT" sz="4000" dirty="0"/>
              <a:t>», y </a:t>
            </a:r>
            <a:r>
              <a:rPr lang="it-IT" sz="4000" dirty="0" err="1"/>
              <a:t>suavizada</a:t>
            </a:r>
            <a:r>
              <a:rPr lang="it-IT" sz="4000" dirty="0"/>
              <a:t> y </a:t>
            </a:r>
            <a:r>
              <a:rPr lang="it-IT" sz="4000" dirty="0" err="1"/>
              <a:t>agraciada</a:t>
            </a:r>
            <a:r>
              <a:rPr lang="it-IT" sz="4000" dirty="0"/>
              <a:t> en </a:t>
            </a:r>
            <a:r>
              <a:rPr lang="it-IT" sz="4000" dirty="0" err="1"/>
              <a:t>todas</a:t>
            </a:r>
            <a:r>
              <a:rPr lang="it-IT" sz="4000" dirty="0"/>
              <a:t> </a:t>
            </a:r>
            <a:r>
              <a:rPr lang="it-IT" sz="4000" dirty="0" err="1"/>
              <a:t>las</a:t>
            </a:r>
            <a:r>
              <a:rPr lang="it-IT" sz="4000" dirty="0"/>
              <a:t> </a:t>
            </a:r>
            <a:r>
              <a:rPr lang="it-IT" sz="4000" dirty="0" err="1"/>
              <a:t>suavidades</a:t>
            </a:r>
            <a:r>
              <a:rPr lang="it-IT" sz="4000" dirty="0"/>
              <a:t> y </a:t>
            </a:r>
            <a:r>
              <a:rPr lang="it-IT" sz="4000" dirty="0" err="1"/>
              <a:t>gracias</a:t>
            </a:r>
            <a:r>
              <a:rPr lang="it-IT" sz="4000" dirty="0"/>
              <a:t> de </a:t>
            </a:r>
            <a:r>
              <a:rPr lang="it-IT" sz="4000" dirty="0" err="1"/>
              <a:t>las</a:t>
            </a:r>
            <a:r>
              <a:rPr lang="it-IT" sz="4000" dirty="0"/>
              <a:t> </a:t>
            </a:r>
            <a:r>
              <a:rPr lang="it-IT" sz="4000" dirty="0" err="1"/>
              <a:t>criaturas</a:t>
            </a:r>
            <a:r>
              <a:rPr lang="it-IT" sz="4000" dirty="0"/>
              <a:t>.</a:t>
            </a:r>
            <a:endParaRPr lang="es-ES" sz="4000" dirty="0" smtClean="0"/>
          </a:p>
          <a:p>
            <a:pPr marL="0" indent="0">
              <a:buNone/>
            </a:pPr>
            <a:endParaRPr lang="it-IT" sz="4000" b="1" dirty="0" smtClean="0"/>
          </a:p>
          <a:p>
            <a:pPr marL="0" indent="0">
              <a:buNone/>
            </a:pPr>
            <a:r>
              <a:rPr lang="it-IT" sz="4000" b="1" dirty="0" err="1" smtClean="0"/>
              <a:t>nunca</a:t>
            </a:r>
            <a:r>
              <a:rPr lang="it-IT" sz="4000" b="1" dirty="0" smtClean="0"/>
              <a:t> </a:t>
            </a:r>
            <a:r>
              <a:rPr lang="it-IT" sz="4000" b="1" dirty="0" err="1" smtClean="0"/>
              <a:t>numerables</a:t>
            </a:r>
            <a:r>
              <a:rPr lang="it-IT" sz="4000" b="1" dirty="0" smtClean="0"/>
              <a:t> de </a:t>
            </a:r>
            <a:r>
              <a:rPr lang="it-IT" sz="4000" b="1" dirty="0" err="1" smtClean="0"/>
              <a:t>Dios</a:t>
            </a:r>
            <a:r>
              <a:rPr lang="es-ES" sz="4000" b="1" dirty="0" smtClean="0"/>
              <a:t> EI + G + LlB] </a:t>
            </a:r>
            <a:r>
              <a:rPr lang="es-ES" sz="4000" b="1" i="1" dirty="0" smtClean="0"/>
              <a:t>om. </a:t>
            </a:r>
            <a:r>
              <a:rPr lang="es-ES" sz="4000" b="1" i="1" dirty="0"/>
              <a:t>y</a:t>
            </a:r>
            <a:r>
              <a:rPr lang="es-ES" sz="4000" dirty="0"/>
              <a:t> </a:t>
            </a:r>
            <a:endParaRPr lang="it-IT" sz="4000" dirty="0"/>
          </a:p>
          <a:p>
            <a:pPr marL="0" indent="0">
              <a:buNone/>
            </a:pPr>
            <a:r>
              <a:rPr lang="es-ES" sz="4000" dirty="0"/>
              <a:t> </a:t>
            </a:r>
            <a:endParaRPr lang="it-IT" sz="4000" dirty="0"/>
          </a:p>
          <a:p>
            <a:pPr marL="0" indent="0">
              <a:buNone/>
            </a:pPr>
            <a:endParaRPr lang="it-IT" sz="3600" dirty="0"/>
          </a:p>
          <a:p>
            <a:pPr marL="0" indent="0">
              <a:buNone/>
            </a:pPr>
            <a:endParaRPr lang="it-IT" dirty="0" smtClean="0"/>
          </a:p>
        </p:txBody>
      </p:sp>
    </p:spTree>
    <p:extLst>
      <p:ext uri="{BB962C8B-B14F-4D97-AF65-F5344CB8AC3E}">
        <p14:creationId xmlns:p14="http://schemas.microsoft.com/office/powerpoint/2010/main" val="33626465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normAutofit fontScale="90000"/>
          </a:bodyPr>
          <a:lstStyle/>
          <a:p>
            <a:r>
              <a:rPr lang="es-ES" altLang="it-IT" b="1" dirty="0" smtClean="0">
                <a:solidFill>
                  <a:srgbClr val="FF0000"/>
                </a:solidFill>
              </a:rPr>
              <a:t>Vamos a investigar la relación entre E y G</a:t>
            </a:r>
            <a:endParaRPr lang="it-IT" altLang="it-IT" dirty="0" smtClean="0">
              <a:solidFill>
                <a:srgbClr val="FF0000"/>
              </a:solidFill>
            </a:endParaRPr>
          </a:p>
        </p:txBody>
      </p:sp>
      <p:sp>
        <p:nvSpPr>
          <p:cNvPr id="3" name="Segnaposto contenuto 2"/>
          <p:cNvSpPr>
            <a:spLocks noGrp="1"/>
          </p:cNvSpPr>
          <p:nvPr>
            <p:ph idx="1"/>
          </p:nvPr>
        </p:nvSpPr>
        <p:spPr>
          <a:xfrm>
            <a:off x="395536" y="1628800"/>
            <a:ext cx="8229600" cy="4525963"/>
          </a:xfrm>
        </p:spPr>
        <p:txBody>
          <a:bodyPr rtlCol="0">
            <a:normAutofit/>
          </a:bodyPr>
          <a:lstStyle/>
          <a:p>
            <a:pPr marL="0" indent="0">
              <a:buNone/>
            </a:pPr>
            <a:r>
              <a:rPr lang="es-ES_tradnl" sz="4000" dirty="0"/>
              <a:t>4.11 </a:t>
            </a:r>
            <a:r>
              <a:rPr lang="it-IT" sz="4000" dirty="0"/>
              <a:t>Pero </a:t>
            </a:r>
            <a:r>
              <a:rPr lang="it-IT" sz="4000" dirty="0" err="1"/>
              <a:t>será</a:t>
            </a:r>
            <a:r>
              <a:rPr lang="it-IT" sz="4000" dirty="0"/>
              <a:t> la </a:t>
            </a:r>
            <a:r>
              <a:rPr lang="it-IT" sz="4000" dirty="0" err="1"/>
              <a:t>duda</a:t>
            </a:r>
            <a:r>
              <a:rPr lang="it-IT" sz="4000" dirty="0"/>
              <a:t>: ¿</a:t>
            </a:r>
            <a:r>
              <a:rPr lang="it-IT" sz="4000" dirty="0" err="1"/>
              <a:t>cómo</a:t>
            </a:r>
            <a:r>
              <a:rPr lang="it-IT" sz="4000" dirty="0"/>
              <a:t> </a:t>
            </a:r>
            <a:r>
              <a:rPr lang="it-IT" sz="4000" dirty="0" err="1"/>
              <a:t>puede</a:t>
            </a:r>
            <a:r>
              <a:rPr lang="it-IT" sz="4000" dirty="0"/>
              <a:t> </a:t>
            </a:r>
            <a:r>
              <a:rPr lang="it-IT" sz="4000" dirty="0" err="1"/>
              <a:t>sufrir</a:t>
            </a:r>
            <a:r>
              <a:rPr lang="it-IT" sz="4000" dirty="0"/>
              <a:t> </a:t>
            </a:r>
            <a:r>
              <a:rPr lang="it-IT" sz="4000" dirty="0" err="1"/>
              <a:t>el</a:t>
            </a:r>
            <a:r>
              <a:rPr lang="it-IT" sz="4000" dirty="0"/>
              <a:t> alma tan </a:t>
            </a:r>
            <a:r>
              <a:rPr lang="it-IT" sz="4000" dirty="0" err="1"/>
              <a:t>fuerte</a:t>
            </a:r>
            <a:r>
              <a:rPr lang="it-IT" sz="4000" dirty="0"/>
              <a:t> </a:t>
            </a:r>
            <a:r>
              <a:rPr lang="it-IT" sz="4000" dirty="0" err="1"/>
              <a:t>comunicación</a:t>
            </a:r>
            <a:r>
              <a:rPr lang="it-IT" sz="4000" dirty="0"/>
              <a:t> en la </a:t>
            </a:r>
            <a:r>
              <a:rPr lang="it-IT" sz="4000" b="1" dirty="0"/>
              <a:t>[</a:t>
            </a:r>
            <a:r>
              <a:rPr lang="it-IT" sz="4000" b="1" dirty="0" err="1"/>
              <a:t>flaqueza</a:t>
            </a:r>
            <a:r>
              <a:rPr lang="it-IT" sz="4000" b="1" dirty="0"/>
              <a:t> de la]</a:t>
            </a:r>
            <a:r>
              <a:rPr lang="it-IT" sz="4000" dirty="0"/>
              <a:t> carne, </a:t>
            </a:r>
            <a:r>
              <a:rPr lang="it-IT" sz="4000" dirty="0" err="1"/>
              <a:t>que</a:t>
            </a:r>
            <a:r>
              <a:rPr lang="it-IT" sz="4000" dirty="0"/>
              <a:t>, en </a:t>
            </a:r>
            <a:r>
              <a:rPr lang="it-IT" sz="4000" dirty="0" err="1"/>
              <a:t>efecto</a:t>
            </a:r>
            <a:r>
              <a:rPr lang="it-IT" sz="4000" dirty="0"/>
              <a:t>, no </a:t>
            </a:r>
            <a:r>
              <a:rPr lang="it-IT" sz="4000" dirty="0" err="1"/>
              <a:t>hay</a:t>
            </a:r>
            <a:r>
              <a:rPr lang="it-IT" sz="4000" dirty="0"/>
              <a:t> </a:t>
            </a:r>
            <a:r>
              <a:rPr lang="it-IT" sz="4000" dirty="0" err="1"/>
              <a:t>sujeto</a:t>
            </a:r>
            <a:r>
              <a:rPr lang="it-IT" sz="4000" dirty="0"/>
              <a:t> y </a:t>
            </a:r>
            <a:r>
              <a:rPr lang="it-IT" sz="4000" dirty="0" err="1"/>
              <a:t>fuerza</a:t>
            </a:r>
            <a:r>
              <a:rPr lang="it-IT" sz="4000" dirty="0"/>
              <a:t> en ella para </a:t>
            </a:r>
            <a:r>
              <a:rPr lang="it-IT" sz="4000" dirty="0" err="1"/>
              <a:t>sufrir</a:t>
            </a:r>
            <a:r>
              <a:rPr lang="it-IT" sz="4000" dirty="0"/>
              <a:t> tanto sin </a:t>
            </a:r>
            <a:r>
              <a:rPr lang="it-IT" sz="4000" dirty="0" err="1"/>
              <a:t>desfallecer</a:t>
            </a:r>
            <a:r>
              <a:rPr lang="it-IT" sz="4000" dirty="0"/>
              <a:t>?</a:t>
            </a:r>
            <a:r>
              <a:rPr lang="es-ES" sz="4000" dirty="0"/>
              <a:t> </a:t>
            </a:r>
            <a:endParaRPr lang="it-IT" sz="4000" dirty="0"/>
          </a:p>
          <a:p>
            <a:pPr marL="0" indent="0">
              <a:buNone/>
            </a:pPr>
            <a:endParaRPr lang="es-ES" sz="3600" dirty="0" smtClean="0"/>
          </a:p>
          <a:p>
            <a:pPr marL="0" indent="0">
              <a:buNone/>
            </a:pPr>
            <a:r>
              <a:rPr lang="it-IT" sz="3600" b="1" dirty="0" err="1" smtClean="0"/>
              <a:t>flaqueza</a:t>
            </a:r>
            <a:r>
              <a:rPr lang="it-IT" sz="3600" b="1" dirty="0" smtClean="0"/>
              <a:t> de la</a:t>
            </a:r>
            <a:r>
              <a:rPr lang="es-ES" sz="3600" b="1" dirty="0" smtClean="0"/>
              <a:t> EI + G + LlB] </a:t>
            </a:r>
            <a:r>
              <a:rPr lang="es-ES" sz="3600" b="1" i="1" dirty="0" smtClean="0"/>
              <a:t>om. y</a:t>
            </a:r>
            <a:endParaRPr lang="it-IT" sz="3600" dirty="0"/>
          </a:p>
          <a:p>
            <a:pPr marL="0" indent="0">
              <a:buNone/>
            </a:pPr>
            <a:endParaRPr lang="it-IT" dirty="0" smtClean="0"/>
          </a:p>
        </p:txBody>
      </p:sp>
    </p:spTree>
    <p:extLst>
      <p:ext uri="{BB962C8B-B14F-4D97-AF65-F5344CB8AC3E}">
        <p14:creationId xmlns:p14="http://schemas.microsoft.com/office/powerpoint/2010/main" val="1268694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normAutofit fontScale="90000"/>
          </a:bodyPr>
          <a:lstStyle/>
          <a:p>
            <a:r>
              <a:rPr lang="es-ES" altLang="it-IT" b="1" dirty="0" smtClean="0">
                <a:solidFill>
                  <a:srgbClr val="FF0000"/>
                </a:solidFill>
              </a:rPr>
              <a:t>Vamos a investigar la relación entre E y G</a:t>
            </a:r>
            <a:endParaRPr lang="it-IT" altLang="it-IT" dirty="0" smtClean="0">
              <a:solidFill>
                <a:srgbClr val="FF0000"/>
              </a:solidFill>
            </a:endParaRPr>
          </a:p>
        </p:txBody>
      </p:sp>
      <p:sp>
        <p:nvSpPr>
          <p:cNvPr id="3" name="Segnaposto contenuto 2"/>
          <p:cNvSpPr>
            <a:spLocks noGrp="1"/>
          </p:cNvSpPr>
          <p:nvPr>
            <p:ph idx="1"/>
          </p:nvPr>
        </p:nvSpPr>
        <p:spPr>
          <a:xfrm>
            <a:off x="395536" y="1628800"/>
            <a:ext cx="8229600" cy="4525963"/>
          </a:xfrm>
        </p:spPr>
        <p:txBody>
          <a:bodyPr rtlCol="0">
            <a:normAutofit/>
          </a:bodyPr>
          <a:lstStyle/>
          <a:p>
            <a:pPr marL="0" indent="0">
              <a:buNone/>
            </a:pPr>
            <a:r>
              <a:rPr lang="es-ES_tradnl" sz="4000" dirty="0"/>
              <a:t>4.11 </a:t>
            </a:r>
            <a:r>
              <a:rPr lang="it-IT" sz="4000" dirty="0"/>
              <a:t>Pero </a:t>
            </a:r>
            <a:r>
              <a:rPr lang="it-IT" sz="4000" dirty="0" err="1"/>
              <a:t>será</a:t>
            </a:r>
            <a:r>
              <a:rPr lang="it-IT" sz="4000" dirty="0"/>
              <a:t> la </a:t>
            </a:r>
            <a:r>
              <a:rPr lang="it-IT" sz="4000" dirty="0" err="1"/>
              <a:t>duda</a:t>
            </a:r>
            <a:r>
              <a:rPr lang="it-IT" sz="4000" dirty="0"/>
              <a:t>: ¿</a:t>
            </a:r>
            <a:r>
              <a:rPr lang="it-IT" sz="4000" dirty="0" err="1"/>
              <a:t>cómo</a:t>
            </a:r>
            <a:r>
              <a:rPr lang="it-IT" sz="4000" dirty="0"/>
              <a:t> </a:t>
            </a:r>
            <a:r>
              <a:rPr lang="it-IT" sz="4000" dirty="0" err="1"/>
              <a:t>puede</a:t>
            </a:r>
            <a:r>
              <a:rPr lang="it-IT" sz="4000" dirty="0"/>
              <a:t> </a:t>
            </a:r>
            <a:r>
              <a:rPr lang="it-IT" sz="4000" dirty="0" err="1"/>
              <a:t>sufrir</a:t>
            </a:r>
            <a:r>
              <a:rPr lang="it-IT" sz="4000" dirty="0"/>
              <a:t> </a:t>
            </a:r>
            <a:r>
              <a:rPr lang="it-IT" sz="4000" dirty="0" err="1"/>
              <a:t>el</a:t>
            </a:r>
            <a:r>
              <a:rPr lang="it-IT" sz="4000" dirty="0"/>
              <a:t> alma tan </a:t>
            </a:r>
            <a:r>
              <a:rPr lang="it-IT" sz="4000" dirty="0" err="1"/>
              <a:t>fuerte</a:t>
            </a:r>
            <a:r>
              <a:rPr lang="it-IT" sz="4000" dirty="0"/>
              <a:t> </a:t>
            </a:r>
            <a:r>
              <a:rPr lang="it-IT" sz="4000" dirty="0" err="1"/>
              <a:t>comunicación</a:t>
            </a:r>
            <a:r>
              <a:rPr lang="it-IT" sz="4000" dirty="0"/>
              <a:t> en la </a:t>
            </a:r>
            <a:r>
              <a:rPr lang="it-IT" sz="4000" b="1" dirty="0"/>
              <a:t>[</a:t>
            </a:r>
            <a:r>
              <a:rPr lang="it-IT" sz="4000" b="1" dirty="0" err="1"/>
              <a:t>flaqueza</a:t>
            </a:r>
            <a:r>
              <a:rPr lang="it-IT" sz="4000" b="1" dirty="0"/>
              <a:t> de la]</a:t>
            </a:r>
            <a:r>
              <a:rPr lang="it-IT" sz="4000" dirty="0"/>
              <a:t> carne, </a:t>
            </a:r>
            <a:r>
              <a:rPr lang="it-IT" sz="4000" dirty="0" err="1"/>
              <a:t>que</a:t>
            </a:r>
            <a:r>
              <a:rPr lang="it-IT" sz="4000" dirty="0"/>
              <a:t>, en </a:t>
            </a:r>
            <a:r>
              <a:rPr lang="it-IT" sz="4000" dirty="0" err="1"/>
              <a:t>efecto</a:t>
            </a:r>
            <a:r>
              <a:rPr lang="it-IT" sz="4000" dirty="0"/>
              <a:t>, no </a:t>
            </a:r>
            <a:r>
              <a:rPr lang="it-IT" sz="4000" dirty="0" err="1"/>
              <a:t>hay</a:t>
            </a:r>
            <a:r>
              <a:rPr lang="it-IT" sz="4000" dirty="0"/>
              <a:t> </a:t>
            </a:r>
            <a:r>
              <a:rPr lang="it-IT" sz="4000" dirty="0" err="1"/>
              <a:t>sujeto</a:t>
            </a:r>
            <a:r>
              <a:rPr lang="it-IT" sz="4000" dirty="0"/>
              <a:t> y </a:t>
            </a:r>
            <a:r>
              <a:rPr lang="it-IT" sz="4000" dirty="0" err="1"/>
              <a:t>fuerza</a:t>
            </a:r>
            <a:r>
              <a:rPr lang="it-IT" sz="4000" dirty="0"/>
              <a:t> en ella para </a:t>
            </a:r>
            <a:r>
              <a:rPr lang="it-IT" sz="4000" dirty="0" err="1"/>
              <a:t>sufrir</a:t>
            </a:r>
            <a:r>
              <a:rPr lang="it-IT" sz="4000" dirty="0"/>
              <a:t> tanto sin </a:t>
            </a:r>
            <a:r>
              <a:rPr lang="it-IT" sz="4000" dirty="0" err="1"/>
              <a:t>desfallecer</a:t>
            </a:r>
            <a:r>
              <a:rPr lang="it-IT" sz="4000" dirty="0"/>
              <a:t>?</a:t>
            </a:r>
            <a:r>
              <a:rPr lang="es-ES" sz="4000" dirty="0"/>
              <a:t> </a:t>
            </a:r>
            <a:endParaRPr lang="it-IT" sz="4000" dirty="0"/>
          </a:p>
          <a:p>
            <a:pPr marL="0" indent="0">
              <a:buNone/>
            </a:pPr>
            <a:endParaRPr lang="es-ES" sz="3600" dirty="0" smtClean="0"/>
          </a:p>
          <a:p>
            <a:pPr marL="0" indent="0">
              <a:buNone/>
            </a:pPr>
            <a:r>
              <a:rPr lang="it-IT" sz="3600" b="1" dirty="0" err="1" smtClean="0"/>
              <a:t>flaqueza</a:t>
            </a:r>
            <a:r>
              <a:rPr lang="it-IT" sz="3600" b="1" dirty="0" smtClean="0"/>
              <a:t> de la</a:t>
            </a:r>
            <a:r>
              <a:rPr lang="es-ES" sz="3600" b="1" dirty="0" smtClean="0"/>
              <a:t> EI + G + LlB] </a:t>
            </a:r>
            <a:r>
              <a:rPr lang="es-ES" sz="3600" b="1" i="1" dirty="0" smtClean="0"/>
              <a:t>om. y</a:t>
            </a:r>
            <a:endParaRPr lang="it-IT" sz="3600" dirty="0"/>
          </a:p>
          <a:p>
            <a:pPr marL="0" indent="0">
              <a:buNone/>
            </a:pPr>
            <a:endParaRPr lang="it-IT" dirty="0" smtClean="0"/>
          </a:p>
        </p:txBody>
      </p:sp>
    </p:spTree>
    <p:extLst>
      <p:ext uri="{BB962C8B-B14F-4D97-AF65-F5344CB8AC3E}">
        <p14:creationId xmlns:p14="http://schemas.microsoft.com/office/powerpoint/2010/main" val="26778478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57200" y="274638"/>
            <a:ext cx="8229600" cy="778098"/>
          </a:xfrm>
        </p:spPr>
        <p:txBody>
          <a:bodyPr>
            <a:normAutofit fontScale="90000"/>
          </a:bodyPr>
          <a:lstStyle/>
          <a:p>
            <a:r>
              <a:rPr lang="es-ES" altLang="it-IT" b="1" dirty="0" smtClean="0">
                <a:solidFill>
                  <a:srgbClr val="FF0000"/>
                </a:solidFill>
              </a:rPr>
              <a:t>Vamos a investigar la relación entre E y G</a:t>
            </a:r>
            <a:endParaRPr lang="it-IT" altLang="it-IT" dirty="0" smtClean="0">
              <a:solidFill>
                <a:srgbClr val="FF0000"/>
              </a:solidFill>
            </a:endParaRPr>
          </a:p>
        </p:txBody>
      </p:sp>
      <p:sp>
        <p:nvSpPr>
          <p:cNvPr id="3" name="Segnaposto contenuto 2"/>
          <p:cNvSpPr>
            <a:spLocks noGrp="1"/>
          </p:cNvSpPr>
          <p:nvPr>
            <p:ph idx="1"/>
          </p:nvPr>
        </p:nvSpPr>
        <p:spPr>
          <a:xfrm>
            <a:off x="107504" y="1916832"/>
            <a:ext cx="8856984" cy="4104456"/>
          </a:xfrm>
        </p:spPr>
        <p:txBody>
          <a:bodyPr rtlCol="0">
            <a:noAutofit/>
          </a:bodyPr>
          <a:lstStyle/>
          <a:p>
            <a:pPr marL="0" indent="0">
              <a:buNone/>
            </a:pPr>
            <a:r>
              <a:rPr lang="it-IT" dirty="0"/>
              <a:t>1.23. Y, por </a:t>
            </a:r>
            <a:r>
              <a:rPr lang="it-IT" dirty="0" err="1"/>
              <a:t>eso</a:t>
            </a:r>
            <a:r>
              <a:rPr lang="it-IT" dirty="0"/>
              <a:t>, este </a:t>
            </a:r>
            <a:r>
              <a:rPr lang="it-IT" dirty="0" err="1"/>
              <a:t>apetito</a:t>
            </a:r>
            <a:r>
              <a:rPr lang="it-IT" dirty="0"/>
              <a:t> y la </a:t>
            </a:r>
            <a:r>
              <a:rPr lang="it-IT" dirty="0" err="1"/>
              <a:t>petición</a:t>
            </a:r>
            <a:r>
              <a:rPr lang="it-IT" dirty="0"/>
              <a:t> de </a:t>
            </a:r>
            <a:r>
              <a:rPr lang="it-IT" dirty="0" err="1"/>
              <a:t>él</a:t>
            </a:r>
            <a:r>
              <a:rPr lang="it-IT" dirty="0"/>
              <a:t> no es </a:t>
            </a:r>
            <a:r>
              <a:rPr lang="it-IT" dirty="0" err="1"/>
              <a:t>aquí</a:t>
            </a:r>
            <a:r>
              <a:rPr lang="it-IT" dirty="0"/>
              <a:t> con pena, </a:t>
            </a:r>
            <a:r>
              <a:rPr lang="it-IT" dirty="0" err="1"/>
              <a:t>pues</a:t>
            </a:r>
            <a:r>
              <a:rPr lang="it-IT" dirty="0"/>
              <a:t> no </a:t>
            </a:r>
            <a:r>
              <a:rPr lang="it-IT" dirty="0" err="1"/>
              <a:t>está</a:t>
            </a:r>
            <a:r>
              <a:rPr lang="it-IT" dirty="0"/>
              <a:t> </a:t>
            </a:r>
            <a:r>
              <a:rPr lang="it-IT" dirty="0" err="1"/>
              <a:t>aquí</a:t>
            </a:r>
            <a:r>
              <a:rPr lang="it-IT" dirty="0"/>
              <a:t> </a:t>
            </a:r>
            <a:r>
              <a:rPr lang="it-IT" dirty="0" err="1"/>
              <a:t>el</a:t>
            </a:r>
            <a:r>
              <a:rPr lang="it-IT" dirty="0"/>
              <a:t> alma </a:t>
            </a:r>
            <a:r>
              <a:rPr lang="it-IT" dirty="0" err="1"/>
              <a:t>capaz</a:t>
            </a:r>
            <a:r>
              <a:rPr lang="it-IT" dirty="0"/>
              <a:t> </a:t>
            </a:r>
            <a:r>
              <a:rPr lang="it-IT" u="sng" dirty="0"/>
              <a:t>de ella</a:t>
            </a:r>
            <a:r>
              <a:rPr lang="it-IT" dirty="0"/>
              <a:t> </a:t>
            </a:r>
            <a:r>
              <a:rPr lang="it-IT" b="1" dirty="0"/>
              <a:t>[de </a:t>
            </a:r>
            <a:r>
              <a:rPr lang="it-IT" b="1" dirty="0" err="1" smtClean="0"/>
              <a:t>tenella</a:t>
            </a:r>
            <a:r>
              <a:rPr lang="it-IT" b="1" dirty="0" smtClean="0"/>
              <a:t> EI + G + LLB]</a:t>
            </a:r>
            <a:r>
              <a:rPr lang="it-IT" dirty="0" smtClean="0"/>
              <a:t>, </a:t>
            </a:r>
            <a:r>
              <a:rPr lang="it-IT" dirty="0"/>
              <a:t>sino con gran </a:t>
            </a:r>
            <a:r>
              <a:rPr lang="it-IT" dirty="0" err="1"/>
              <a:t>suavidad</a:t>
            </a:r>
            <a:r>
              <a:rPr lang="it-IT" dirty="0"/>
              <a:t> y </a:t>
            </a:r>
            <a:r>
              <a:rPr lang="it-IT" dirty="0" err="1"/>
              <a:t>deleite</a:t>
            </a:r>
            <a:r>
              <a:rPr lang="it-IT" dirty="0"/>
              <a:t> y </a:t>
            </a:r>
            <a:r>
              <a:rPr lang="it-IT" dirty="0" err="1"/>
              <a:t>conformidad</a:t>
            </a:r>
            <a:r>
              <a:rPr lang="it-IT" dirty="0"/>
              <a:t> </a:t>
            </a:r>
            <a:r>
              <a:rPr lang="it-IT" dirty="0" err="1"/>
              <a:t>racional</a:t>
            </a:r>
            <a:r>
              <a:rPr lang="it-IT" dirty="0"/>
              <a:t> y sensitiva lo </a:t>
            </a:r>
            <a:r>
              <a:rPr lang="it-IT" dirty="0" err="1"/>
              <a:t>pide</a:t>
            </a:r>
            <a:r>
              <a:rPr lang="it-IT" dirty="0"/>
              <a:t>. </a:t>
            </a:r>
            <a:r>
              <a:rPr lang="it-IT" dirty="0" err="1"/>
              <a:t>Que</a:t>
            </a:r>
            <a:r>
              <a:rPr lang="it-IT" dirty="0"/>
              <a:t>, por </a:t>
            </a:r>
            <a:r>
              <a:rPr lang="it-IT" dirty="0" err="1"/>
              <a:t>eso</a:t>
            </a:r>
            <a:r>
              <a:rPr lang="it-IT" dirty="0"/>
              <a:t>, dice: </a:t>
            </a:r>
            <a:r>
              <a:rPr lang="it-IT" i="1" dirty="0"/>
              <a:t>si </a:t>
            </a:r>
            <a:r>
              <a:rPr lang="it-IT" i="1" dirty="0" err="1"/>
              <a:t>quieres</a:t>
            </a:r>
            <a:r>
              <a:rPr lang="it-IT" i="1" dirty="0"/>
              <a:t>, </a:t>
            </a:r>
            <a:r>
              <a:rPr lang="it-IT" dirty="0" err="1"/>
              <a:t>porque</a:t>
            </a:r>
            <a:r>
              <a:rPr lang="it-IT" dirty="0"/>
              <a:t> la </a:t>
            </a:r>
            <a:r>
              <a:rPr lang="it-IT" dirty="0" err="1"/>
              <a:t>voluntad</a:t>
            </a:r>
            <a:r>
              <a:rPr lang="it-IT" dirty="0"/>
              <a:t> y </a:t>
            </a:r>
            <a:r>
              <a:rPr lang="it-IT" dirty="0" err="1"/>
              <a:t>apetito</a:t>
            </a:r>
            <a:r>
              <a:rPr lang="it-IT" dirty="0"/>
              <a:t> </a:t>
            </a:r>
            <a:r>
              <a:rPr lang="it-IT" dirty="0" err="1"/>
              <a:t>está</a:t>
            </a:r>
            <a:r>
              <a:rPr lang="it-IT" dirty="0"/>
              <a:t> tan </a:t>
            </a:r>
            <a:r>
              <a:rPr lang="it-IT" dirty="0" err="1"/>
              <a:t>hecho</a:t>
            </a:r>
            <a:r>
              <a:rPr lang="it-IT" dirty="0"/>
              <a:t> uno con </a:t>
            </a:r>
            <a:r>
              <a:rPr lang="it-IT" dirty="0" err="1"/>
              <a:t>Dios</a:t>
            </a:r>
            <a:r>
              <a:rPr lang="it-IT" dirty="0"/>
              <a:t>, </a:t>
            </a:r>
            <a:r>
              <a:rPr lang="it-IT" dirty="0" err="1"/>
              <a:t>que</a:t>
            </a:r>
            <a:r>
              <a:rPr lang="it-IT" dirty="0"/>
              <a:t> tiene por gloria  </a:t>
            </a:r>
            <a:r>
              <a:rPr lang="it-IT" dirty="0" err="1"/>
              <a:t>que</a:t>
            </a:r>
            <a:r>
              <a:rPr lang="it-IT" dirty="0"/>
              <a:t> se </a:t>
            </a:r>
            <a:r>
              <a:rPr lang="it-IT" dirty="0" err="1"/>
              <a:t>cumpla</a:t>
            </a:r>
            <a:r>
              <a:rPr lang="it-IT" dirty="0"/>
              <a:t> lo </a:t>
            </a:r>
            <a:r>
              <a:rPr lang="it-IT" dirty="0" err="1"/>
              <a:t>que</a:t>
            </a:r>
            <a:r>
              <a:rPr lang="it-IT" dirty="0"/>
              <a:t> </a:t>
            </a:r>
            <a:r>
              <a:rPr lang="it-IT" dirty="0" err="1"/>
              <a:t>Dios</a:t>
            </a:r>
            <a:r>
              <a:rPr lang="it-IT" dirty="0"/>
              <a:t> </a:t>
            </a:r>
            <a:r>
              <a:rPr lang="it-IT" dirty="0" err="1"/>
              <a:t>quiere</a:t>
            </a:r>
            <a:r>
              <a:rPr lang="it-IT" dirty="0" smtClean="0"/>
              <a:t>.</a:t>
            </a:r>
          </a:p>
          <a:p>
            <a:pPr marL="0" indent="0">
              <a:buNone/>
            </a:pPr>
            <a:endParaRPr lang="es-ES" dirty="0"/>
          </a:p>
          <a:p>
            <a:pPr marL="0" indent="0">
              <a:buNone/>
            </a:pPr>
            <a:endParaRPr lang="it-IT" sz="2000" dirty="0" smtClean="0"/>
          </a:p>
        </p:txBody>
      </p:sp>
    </p:spTree>
    <p:extLst>
      <p:ext uri="{BB962C8B-B14F-4D97-AF65-F5344CB8AC3E}">
        <p14:creationId xmlns:p14="http://schemas.microsoft.com/office/powerpoint/2010/main" val="36838278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57200" y="274638"/>
            <a:ext cx="8229600" cy="778098"/>
          </a:xfrm>
        </p:spPr>
        <p:txBody>
          <a:bodyPr>
            <a:normAutofit fontScale="90000"/>
          </a:bodyPr>
          <a:lstStyle/>
          <a:p>
            <a:r>
              <a:rPr lang="es-ES" altLang="it-IT" b="1" dirty="0" smtClean="0">
                <a:solidFill>
                  <a:srgbClr val="FF0000"/>
                </a:solidFill>
              </a:rPr>
              <a:t>Vamos a investigar la relación entre E y G</a:t>
            </a:r>
            <a:endParaRPr lang="it-IT" altLang="it-IT" dirty="0" smtClean="0">
              <a:solidFill>
                <a:srgbClr val="FF0000"/>
              </a:solidFill>
            </a:endParaRPr>
          </a:p>
        </p:txBody>
      </p:sp>
      <p:sp>
        <p:nvSpPr>
          <p:cNvPr id="3" name="Segnaposto contenuto 2"/>
          <p:cNvSpPr>
            <a:spLocks noGrp="1"/>
          </p:cNvSpPr>
          <p:nvPr>
            <p:ph idx="1"/>
          </p:nvPr>
        </p:nvSpPr>
        <p:spPr>
          <a:xfrm>
            <a:off x="0" y="1340768"/>
            <a:ext cx="9144000" cy="5517232"/>
          </a:xfrm>
        </p:spPr>
        <p:txBody>
          <a:bodyPr rtlCol="0">
            <a:noAutofit/>
          </a:bodyPr>
          <a:lstStyle/>
          <a:p>
            <a:pPr marL="0" indent="0">
              <a:buNone/>
            </a:pPr>
            <a:r>
              <a:rPr lang="it-IT" sz="2800" dirty="0"/>
              <a:t>3.27  </a:t>
            </a:r>
            <a:r>
              <a:rPr lang="es-ES_tradnl" sz="2800" dirty="0"/>
              <a:t>Cuanto a lo primero, es de saber que, si el alma busca a Dios, mucho más la busca su Amado a ella; y, si ella le envía a él sus amorosos deseos, que le son a él tan olorosos «como la virgulica del humo que sale de las especies aromáticas de la mirra y del incienso», él a ella le envía «el olor de sus ungüentos, con que la </a:t>
            </a:r>
            <a:r>
              <a:rPr lang="es-ES_tradnl" sz="2800" u="sng" dirty="0"/>
              <a:t>trae</a:t>
            </a:r>
            <a:r>
              <a:rPr lang="es-ES_tradnl" sz="2800" dirty="0"/>
              <a:t> </a:t>
            </a:r>
            <a:r>
              <a:rPr lang="es-ES_tradnl" sz="2800" b="1" dirty="0"/>
              <a:t>[</a:t>
            </a:r>
            <a:r>
              <a:rPr lang="es-ES_tradnl" sz="2800" b="1" dirty="0" smtClean="0"/>
              <a:t>atrae EI+ G + LlB]</a:t>
            </a:r>
            <a:r>
              <a:rPr lang="es-ES_tradnl" sz="2800" dirty="0" smtClean="0"/>
              <a:t> </a:t>
            </a:r>
            <a:r>
              <a:rPr lang="es-ES_tradnl" sz="2800" dirty="0"/>
              <a:t>y hace correr hacia él», que son sus divinas inspiraciones y toques; los cuales, siempre que son suyos, van ceñidos y regulados con motivo de la perfección de la ley de Dios y de la fe, por cuya perfección ha de ir el alma siempre llegándose más a Dios. </a:t>
            </a:r>
            <a:endParaRPr lang="es-ES_tradnl" sz="2800" dirty="0" smtClean="0"/>
          </a:p>
          <a:p>
            <a:pPr marL="0" indent="0">
              <a:buNone/>
            </a:pPr>
            <a:r>
              <a:rPr lang="it-IT" sz="2800" dirty="0">
                <a:solidFill>
                  <a:srgbClr val="00B050"/>
                </a:solidFill>
              </a:rPr>
              <a:t>«</a:t>
            </a:r>
            <a:r>
              <a:rPr lang="it-IT" sz="2800" dirty="0" err="1">
                <a:solidFill>
                  <a:srgbClr val="00B050"/>
                </a:solidFill>
              </a:rPr>
              <a:t>trahe</a:t>
            </a:r>
            <a:r>
              <a:rPr lang="it-IT" sz="2800" dirty="0">
                <a:solidFill>
                  <a:srgbClr val="00B050"/>
                </a:solidFill>
              </a:rPr>
              <a:t> me: post te </a:t>
            </a:r>
            <a:r>
              <a:rPr lang="it-IT" sz="2800" dirty="0" err="1">
                <a:solidFill>
                  <a:srgbClr val="00B050"/>
                </a:solidFill>
              </a:rPr>
              <a:t>corremus</a:t>
            </a:r>
            <a:r>
              <a:rPr lang="it-IT" sz="2800" dirty="0">
                <a:solidFill>
                  <a:srgbClr val="00B050"/>
                </a:solidFill>
              </a:rPr>
              <a:t> in </a:t>
            </a:r>
            <a:r>
              <a:rPr lang="it-IT" sz="2800" dirty="0" err="1">
                <a:solidFill>
                  <a:srgbClr val="00B050"/>
                </a:solidFill>
              </a:rPr>
              <a:t>odorem</a:t>
            </a:r>
            <a:r>
              <a:rPr lang="it-IT" sz="2800" dirty="0">
                <a:solidFill>
                  <a:srgbClr val="00B050"/>
                </a:solidFill>
              </a:rPr>
              <a:t> </a:t>
            </a:r>
            <a:r>
              <a:rPr lang="it-IT" sz="2800" dirty="0" err="1">
                <a:solidFill>
                  <a:srgbClr val="00B050"/>
                </a:solidFill>
              </a:rPr>
              <a:t>unguentorum</a:t>
            </a:r>
            <a:r>
              <a:rPr lang="it-IT" sz="2800" dirty="0">
                <a:solidFill>
                  <a:srgbClr val="00B050"/>
                </a:solidFill>
              </a:rPr>
              <a:t> </a:t>
            </a:r>
            <a:r>
              <a:rPr lang="it-IT" sz="2800" dirty="0" err="1">
                <a:solidFill>
                  <a:srgbClr val="00B050"/>
                </a:solidFill>
              </a:rPr>
              <a:t>tuorum</a:t>
            </a:r>
            <a:r>
              <a:rPr lang="it-IT" sz="2800" dirty="0" smtClean="0">
                <a:solidFill>
                  <a:srgbClr val="00B050"/>
                </a:solidFill>
              </a:rPr>
              <a:t>» (</a:t>
            </a:r>
            <a:r>
              <a:rPr lang="it-IT" sz="2800" dirty="0" err="1" smtClean="0">
                <a:solidFill>
                  <a:srgbClr val="00B050"/>
                </a:solidFill>
              </a:rPr>
              <a:t>Ct</a:t>
            </a:r>
            <a:r>
              <a:rPr lang="it-IT" sz="2800" dirty="0" smtClean="0">
                <a:solidFill>
                  <a:srgbClr val="00B050"/>
                </a:solidFill>
              </a:rPr>
              <a:t> 1,3).</a:t>
            </a:r>
            <a:endParaRPr lang="es-ES" sz="2800" dirty="0">
              <a:solidFill>
                <a:srgbClr val="00B050"/>
              </a:solidFill>
            </a:endParaRPr>
          </a:p>
          <a:p>
            <a:pPr marL="0" indent="0">
              <a:buNone/>
            </a:pPr>
            <a:endParaRPr lang="it-IT" sz="2000" dirty="0" smtClean="0"/>
          </a:p>
        </p:txBody>
      </p:sp>
    </p:spTree>
    <p:extLst>
      <p:ext uri="{BB962C8B-B14F-4D97-AF65-F5344CB8AC3E}">
        <p14:creationId xmlns:p14="http://schemas.microsoft.com/office/powerpoint/2010/main" val="9539337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57200" y="274638"/>
            <a:ext cx="8229600" cy="778098"/>
          </a:xfrm>
        </p:spPr>
        <p:txBody>
          <a:bodyPr>
            <a:normAutofit fontScale="90000"/>
          </a:bodyPr>
          <a:lstStyle/>
          <a:p>
            <a:r>
              <a:rPr lang="es-ES" altLang="it-IT" b="1" dirty="0" smtClean="0">
                <a:solidFill>
                  <a:srgbClr val="FF0000"/>
                </a:solidFill>
              </a:rPr>
              <a:t>Vamos a investigar la relación entre E y G</a:t>
            </a:r>
            <a:endParaRPr lang="it-IT" altLang="it-IT" dirty="0" smtClean="0">
              <a:solidFill>
                <a:srgbClr val="FF0000"/>
              </a:solidFill>
            </a:endParaRPr>
          </a:p>
        </p:txBody>
      </p:sp>
      <p:sp>
        <p:nvSpPr>
          <p:cNvPr id="3" name="Segnaposto contenuto 2"/>
          <p:cNvSpPr>
            <a:spLocks noGrp="1"/>
          </p:cNvSpPr>
          <p:nvPr>
            <p:ph idx="1"/>
          </p:nvPr>
        </p:nvSpPr>
        <p:spPr>
          <a:xfrm>
            <a:off x="258330" y="1412776"/>
            <a:ext cx="8856984" cy="4104456"/>
          </a:xfrm>
        </p:spPr>
        <p:txBody>
          <a:bodyPr rtlCol="0">
            <a:noAutofit/>
          </a:bodyPr>
          <a:lstStyle/>
          <a:p>
            <a:pPr marL="0" indent="0">
              <a:buNone/>
            </a:pPr>
            <a:r>
              <a:rPr lang="es-ES_tradnl" sz="2800" dirty="0"/>
              <a:t>4.5 </a:t>
            </a:r>
            <a:r>
              <a:rPr lang="it-IT" sz="2800" dirty="0"/>
              <a:t>Y,</a:t>
            </a:r>
            <a:r>
              <a:rPr lang="it-IT" sz="2800" i="1" dirty="0"/>
              <a:t> </a:t>
            </a:r>
            <a:r>
              <a:rPr lang="it-IT" sz="2800" dirty="0" err="1"/>
              <a:t>aunque</a:t>
            </a:r>
            <a:r>
              <a:rPr lang="it-IT" sz="2800" dirty="0"/>
              <a:t> es </a:t>
            </a:r>
            <a:r>
              <a:rPr lang="it-IT" sz="2800" dirty="0" err="1"/>
              <a:t>verdad</a:t>
            </a:r>
            <a:r>
              <a:rPr lang="it-IT" sz="2800" dirty="0"/>
              <a:t> </a:t>
            </a:r>
            <a:r>
              <a:rPr lang="it-IT" sz="2800" dirty="0" err="1"/>
              <a:t>que</a:t>
            </a:r>
            <a:r>
              <a:rPr lang="it-IT" sz="2800" dirty="0"/>
              <a:t> </a:t>
            </a:r>
            <a:r>
              <a:rPr lang="it-IT" sz="2800" dirty="0" err="1"/>
              <a:t>echa</a:t>
            </a:r>
            <a:r>
              <a:rPr lang="it-IT" sz="2800" dirty="0"/>
              <a:t> </a:t>
            </a:r>
            <a:r>
              <a:rPr lang="it-IT" sz="2800" dirty="0" err="1"/>
              <a:t>allí</a:t>
            </a:r>
            <a:r>
              <a:rPr lang="it-IT" sz="2800" dirty="0"/>
              <a:t> de ver </a:t>
            </a:r>
            <a:r>
              <a:rPr lang="it-IT" sz="2800" dirty="0" err="1"/>
              <a:t>el</a:t>
            </a:r>
            <a:r>
              <a:rPr lang="it-IT" sz="2800" dirty="0"/>
              <a:t> alma </a:t>
            </a:r>
            <a:r>
              <a:rPr lang="it-IT" sz="2800" dirty="0" err="1"/>
              <a:t>que</a:t>
            </a:r>
            <a:r>
              <a:rPr lang="it-IT" sz="2800" dirty="0"/>
              <a:t> </a:t>
            </a:r>
            <a:r>
              <a:rPr lang="it-IT" sz="2800" dirty="0" err="1"/>
              <a:t>estas</a:t>
            </a:r>
            <a:r>
              <a:rPr lang="it-IT" sz="2800" dirty="0"/>
              <a:t> </a:t>
            </a:r>
            <a:r>
              <a:rPr lang="it-IT" sz="2800" dirty="0" err="1"/>
              <a:t>cosas</a:t>
            </a:r>
            <a:r>
              <a:rPr lang="it-IT" sz="2800" dirty="0"/>
              <a:t> son </a:t>
            </a:r>
            <a:r>
              <a:rPr lang="it-IT" sz="2800" dirty="0" err="1"/>
              <a:t>distintas</a:t>
            </a:r>
            <a:r>
              <a:rPr lang="it-IT" sz="2800" dirty="0"/>
              <a:t> de </a:t>
            </a:r>
            <a:r>
              <a:rPr lang="it-IT" sz="2800" dirty="0" err="1"/>
              <a:t>Dios</a:t>
            </a:r>
            <a:r>
              <a:rPr lang="it-IT" sz="2800" dirty="0"/>
              <a:t>, en </a:t>
            </a:r>
            <a:r>
              <a:rPr lang="it-IT" sz="2800" dirty="0" err="1"/>
              <a:t>cuanto</a:t>
            </a:r>
            <a:r>
              <a:rPr lang="it-IT" sz="2800" dirty="0"/>
              <a:t> </a:t>
            </a:r>
            <a:r>
              <a:rPr lang="it-IT" sz="2800" dirty="0" err="1"/>
              <a:t>tienen</a:t>
            </a:r>
            <a:r>
              <a:rPr lang="it-IT" sz="2800" dirty="0"/>
              <a:t> ser </a:t>
            </a:r>
            <a:r>
              <a:rPr lang="it-IT" sz="2800" dirty="0" err="1"/>
              <a:t>criado</a:t>
            </a:r>
            <a:r>
              <a:rPr lang="it-IT" sz="2800" dirty="0"/>
              <a:t>, y </a:t>
            </a:r>
            <a:r>
              <a:rPr lang="it-IT" sz="2800" dirty="0" err="1"/>
              <a:t>las</a:t>
            </a:r>
            <a:r>
              <a:rPr lang="it-IT" sz="2800" dirty="0"/>
              <a:t> ve </a:t>
            </a:r>
            <a:r>
              <a:rPr lang="it-IT" sz="2800" dirty="0" err="1"/>
              <a:t>allí</a:t>
            </a:r>
            <a:r>
              <a:rPr lang="it-IT" sz="2800" dirty="0"/>
              <a:t> en </a:t>
            </a:r>
            <a:r>
              <a:rPr lang="it-IT" sz="2800" dirty="0" err="1"/>
              <a:t>él</a:t>
            </a:r>
            <a:r>
              <a:rPr lang="it-IT" sz="2800" dirty="0"/>
              <a:t> con su </a:t>
            </a:r>
            <a:r>
              <a:rPr lang="it-IT" sz="2800" dirty="0" err="1"/>
              <a:t>fuerza</a:t>
            </a:r>
            <a:r>
              <a:rPr lang="it-IT" sz="2800" dirty="0"/>
              <a:t>, </a:t>
            </a:r>
            <a:r>
              <a:rPr lang="it-IT" sz="2800" dirty="0" err="1"/>
              <a:t>raíz</a:t>
            </a:r>
            <a:r>
              <a:rPr lang="it-IT" sz="2800" dirty="0"/>
              <a:t> y </a:t>
            </a:r>
            <a:r>
              <a:rPr lang="it-IT" sz="2800" dirty="0" err="1"/>
              <a:t>vigor</a:t>
            </a:r>
            <a:r>
              <a:rPr lang="it-IT" sz="2800" dirty="0"/>
              <a:t>, es tanto lo </a:t>
            </a:r>
            <a:r>
              <a:rPr lang="it-IT" sz="2800" dirty="0" err="1"/>
              <a:t>que</a:t>
            </a:r>
            <a:r>
              <a:rPr lang="it-IT" sz="2800" dirty="0"/>
              <a:t> </a:t>
            </a:r>
            <a:r>
              <a:rPr lang="it-IT" sz="2800" dirty="0" err="1"/>
              <a:t>conoce</a:t>
            </a:r>
            <a:r>
              <a:rPr lang="it-IT" sz="2800" dirty="0"/>
              <a:t> ser </a:t>
            </a:r>
            <a:r>
              <a:rPr lang="it-IT" sz="2800" dirty="0" err="1"/>
              <a:t>Dios</a:t>
            </a:r>
            <a:r>
              <a:rPr lang="it-IT" sz="2800" dirty="0"/>
              <a:t> en su ser con infinita </a:t>
            </a:r>
            <a:r>
              <a:rPr lang="it-IT" sz="2800" b="1" dirty="0" err="1" smtClean="0">
                <a:solidFill>
                  <a:srgbClr val="FF0000"/>
                </a:solidFill>
              </a:rPr>
              <a:t>eminencia</a:t>
            </a:r>
            <a:r>
              <a:rPr lang="it-IT" sz="2800" b="1" dirty="0" smtClean="0">
                <a:solidFill>
                  <a:srgbClr val="FF0000"/>
                </a:solidFill>
              </a:rPr>
              <a:t> </a:t>
            </a:r>
            <a:r>
              <a:rPr lang="it-IT" sz="2800" b="1" i="1" dirty="0" smtClean="0">
                <a:solidFill>
                  <a:srgbClr val="FF0000"/>
                </a:solidFill>
              </a:rPr>
              <a:t>y /</a:t>
            </a:r>
            <a:r>
              <a:rPr lang="it-IT" sz="2800" dirty="0" smtClean="0">
                <a:solidFill>
                  <a:srgbClr val="FF0000"/>
                </a:solidFill>
              </a:rPr>
              <a:t> </a:t>
            </a:r>
            <a:r>
              <a:rPr lang="it-IT" sz="2800" b="1" dirty="0" err="1" smtClean="0">
                <a:solidFill>
                  <a:srgbClr val="FF0000"/>
                </a:solidFill>
              </a:rPr>
              <a:t>inminençia</a:t>
            </a:r>
            <a:r>
              <a:rPr lang="it-IT" sz="2800" b="1" dirty="0" smtClean="0">
                <a:solidFill>
                  <a:srgbClr val="FF0000"/>
                </a:solidFill>
              </a:rPr>
              <a:t> EI + G</a:t>
            </a:r>
            <a:r>
              <a:rPr lang="it-IT" sz="2800" b="1" dirty="0" smtClean="0"/>
              <a:t> </a:t>
            </a:r>
            <a:r>
              <a:rPr lang="it-IT" sz="2800" dirty="0" err="1"/>
              <a:t>todas</a:t>
            </a:r>
            <a:r>
              <a:rPr lang="it-IT" sz="2800" dirty="0"/>
              <a:t> </a:t>
            </a:r>
            <a:r>
              <a:rPr lang="it-IT" sz="2800" dirty="0" err="1"/>
              <a:t>estas</a:t>
            </a:r>
            <a:r>
              <a:rPr lang="it-IT" sz="2800" dirty="0"/>
              <a:t> </a:t>
            </a:r>
            <a:r>
              <a:rPr lang="it-IT" sz="2800" dirty="0" err="1"/>
              <a:t>cosas</a:t>
            </a:r>
            <a:r>
              <a:rPr lang="it-IT" sz="2800" dirty="0"/>
              <a:t>, </a:t>
            </a:r>
            <a:r>
              <a:rPr lang="it-IT" sz="2800" dirty="0" err="1"/>
              <a:t>que</a:t>
            </a:r>
            <a:r>
              <a:rPr lang="it-IT" sz="2800" dirty="0"/>
              <a:t> </a:t>
            </a:r>
            <a:r>
              <a:rPr lang="it-IT" sz="2800" dirty="0" err="1"/>
              <a:t>las</a:t>
            </a:r>
            <a:r>
              <a:rPr lang="it-IT" sz="2800" dirty="0"/>
              <a:t> </a:t>
            </a:r>
            <a:r>
              <a:rPr lang="it-IT" sz="2800" dirty="0" err="1"/>
              <a:t>conoce</a:t>
            </a:r>
            <a:r>
              <a:rPr lang="it-IT" sz="2800" dirty="0"/>
              <a:t> </a:t>
            </a:r>
            <a:r>
              <a:rPr lang="it-IT" sz="2800" dirty="0" err="1"/>
              <a:t>mejor</a:t>
            </a:r>
            <a:r>
              <a:rPr lang="it-IT" sz="2800" dirty="0"/>
              <a:t> en su ser </a:t>
            </a:r>
            <a:r>
              <a:rPr lang="it-IT" sz="2800" dirty="0" err="1"/>
              <a:t>que</a:t>
            </a:r>
            <a:r>
              <a:rPr lang="it-IT" sz="2800" dirty="0"/>
              <a:t> en </a:t>
            </a:r>
            <a:r>
              <a:rPr lang="it-IT" sz="2800" dirty="0" err="1"/>
              <a:t>ellas</a:t>
            </a:r>
            <a:r>
              <a:rPr lang="it-IT" sz="2800" dirty="0"/>
              <a:t> </a:t>
            </a:r>
            <a:r>
              <a:rPr lang="it-IT" sz="2800" dirty="0" err="1"/>
              <a:t>mismas</a:t>
            </a:r>
            <a:r>
              <a:rPr lang="it-IT" sz="2800" dirty="0"/>
              <a:t>. Y </a:t>
            </a:r>
            <a:r>
              <a:rPr lang="it-IT" sz="2800" dirty="0" err="1"/>
              <a:t>éste</a:t>
            </a:r>
            <a:r>
              <a:rPr lang="it-IT" sz="2800" dirty="0"/>
              <a:t> es </a:t>
            </a:r>
            <a:r>
              <a:rPr lang="it-IT" sz="2800" dirty="0" err="1"/>
              <a:t>el</a:t>
            </a:r>
            <a:r>
              <a:rPr lang="it-IT" sz="2800" dirty="0"/>
              <a:t> </a:t>
            </a:r>
            <a:r>
              <a:rPr lang="it-IT" sz="2800" dirty="0" err="1"/>
              <a:t>deleite</a:t>
            </a:r>
            <a:r>
              <a:rPr lang="it-IT" sz="2800" dirty="0"/>
              <a:t> grande de este </a:t>
            </a:r>
            <a:r>
              <a:rPr lang="it-IT" sz="2800" dirty="0" err="1"/>
              <a:t>recuerdo</a:t>
            </a:r>
            <a:r>
              <a:rPr lang="it-IT" sz="2800" dirty="0"/>
              <a:t>: </a:t>
            </a:r>
            <a:r>
              <a:rPr lang="it-IT" sz="2800" dirty="0" err="1"/>
              <a:t>conocer</a:t>
            </a:r>
            <a:r>
              <a:rPr lang="it-IT" sz="2800" dirty="0"/>
              <a:t> por </a:t>
            </a:r>
            <a:r>
              <a:rPr lang="it-IT" sz="2800" dirty="0" err="1"/>
              <a:t>Dios</a:t>
            </a:r>
            <a:r>
              <a:rPr lang="it-IT" sz="2800" dirty="0"/>
              <a:t> </a:t>
            </a:r>
            <a:r>
              <a:rPr lang="it-IT" sz="2800" dirty="0" err="1"/>
              <a:t>las</a:t>
            </a:r>
            <a:r>
              <a:rPr lang="it-IT" sz="2800" dirty="0"/>
              <a:t> </a:t>
            </a:r>
            <a:r>
              <a:rPr lang="it-IT" sz="2800" dirty="0" err="1"/>
              <a:t>criaturas</a:t>
            </a:r>
            <a:r>
              <a:rPr lang="it-IT" sz="2800" dirty="0"/>
              <a:t>, y no por </a:t>
            </a:r>
            <a:r>
              <a:rPr lang="it-IT" sz="2800" dirty="0" err="1"/>
              <a:t>las</a:t>
            </a:r>
            <a:r>
              <a:rPr lang="it-IT" sz="2800" dirty="0"/>
              <a:t> </a:t>
            </a:r>
            <a:r>
              <a:rPr lang="it-IT" sz="2800" dirty="0" err="1"/>
              <a:t>criaturas</a:t>
            </a:r>
            <a:r>
              <a:rPr lang="it-IT" sz="2800" dirty="0"/>
              <a:t> a </a:t>
            </a:r>
            <a:r>
              <a:rPr lang="it-IT" sz="2800" dirty="0" err="1"/>
              <a:t>Dios</a:t>
            </a:r>
            <a:r>
              <a:rPr lang="it-IT" sz="2800" dirty="0"/>
              <a:t>; </a:t>
            </a:r>
            <a:r>
              <a:rPr lang="it-IT" sz="2800" dirty="0" err="1"/>
              <a:t>que</a:t>
            </a:r>
            <a:r>
              <a:rPr lang="it-IT" sz="2800" dirty="0"/>
              <a:t> es </a:t>
            </a:r>
            <a:r>
              <a:rPr lang="it-IT" sz="2800" dirty="0" err="1"/>
              <a:t>conocer</a:t>
            </a:r>
            <a:r>
              <a:rPr lang="it-IT" sz="2800" dirty="0"/>
              <a:t> </a:t>
            </a:r>
            <a:r>
              <a:rPr lang="it-IT" sz="2800" dirty="0" err="1"/>
              <a:t>los</a:t>
            </a:r>
            <a:r>
              <a:rPr lang="it-IT" sz="2800" dirty="0"/>
              <a:t> </a:t>
            </a:r>
            <a:r>
              <a:rPr lang="it-IT" sz="2800" dirty="0" err="1"/>
              <a:t>efectos</a:t>
            </a:r>
            <a:r>
              <a:rPr lang="it-IT" sz="2800" dirty="0"/>
              <a:t> por su causa y no la causa por </a:t>
            </a:r>
            <a:r>
              <a:rPr lang="it-IT" sz="2800" dirty="0" err="1"/>
              <a:t>los</a:t>
            </a:r>
            <a:r>
              <a:rPr lang="it-IT" sz="2800" dirty="0"/>
              <a:t> </a:t>
            </a:r>
            <a:r>
              <a:rPr lang="it-IT" sz="2800" dirty="0" err="1"/>
              <a:t>efectos</a:t>
            </a:r>
            <a:r>
              <a:rPr lang="it-IT" sz="2800" dirty="0"/>
              <a:t>, </a:t>
            </a:r>
            <a:r>
              <a:rPr lang="it-IT" sz="2800" dirty="0" err="1"/>
              <a:t>que</a:t>
            </a:r>
            <a:r>
              <a:rPr lang="it-IT" sz="2800" dirty="0"/>
              <a:t> es </a:t>
            </a:r>
            <a:r>
              <a:rPr lang="it-IT" sz="2800" dirty="0" err="1"/>
              <a:t>conocimiento</a:t>
            </a:r>
            <a:r>
              <a:rPr lang="it-IT" sz="2800" dirty="0"/>
              <a:t> </a:t>
            </a:r>
            <a:r>
              <a:rPr lang="it-IT" sz="2800" dirty="0" err="1"/>
              <a:t>trasero</a:t>
            </a:r>
            <a:r>
              <a:rPr lang="it-IT" sz="2800" dirty="0"/>
              <a:t> y </a:t>
            </a:r>
            <a:r>
              <a:rPr lang="it-IT" sz="2800" dirty="0" err="1"/>
              <a:t>esotro</a:t>
            </a:r>
            <a:r>
              <a:rPr lang="it-IT" sz="2800" dirty="0"/>
              <a:t> es </a:t>
            </a:r>
            <a:r>
              <a:rPr lang="it-IT" sz="2800" b="1" dirty="0"/>
              <a:t>[es </a:t>
            </a:r>
            <a:r>
              <a:rPr lang="it-IT" sz="2800" b="1" i="1" dirty="0" err="1"/>
              <a:t>om</a:t>
            </a:r>
            <a:r>
              <a:rPr lang="it-IT" sz="2800" b="1" i="1" dirty="0"/>
              <a:t>. </a:t>
            </a:r>
            <a:r>
              <a:rPr lang="it-IT" sz="2800" b="1" dirty="0"/>
              <a:t>E I (=</a:t>
            </a:r>
            <a:r>
              <a:rPr lang="it-IT" sz="2800" b="1" dirty="0" err="1"/>
              <a:t>LlB</a:t>
            </a:r>
            <a:r>
              <a:rPr lang="it-IT" sz="2800" b="1" dirty="0"/>
              <a:t>)] </a:t>
            </a:r>
            <a:r>
              <a:rPr lang="it-IT" sz="2800" dirty="0" err="1"/>
              <a:t>esencial</a:t>
            </a:r>
            <a:r>
              <a:rPr lang="it-IT" sz="2800" dirty="0"/>
              <a:t>. </a:t>
            </a:r>
            <a:endParaRPr lang="it-IT" sz="2800" dirty="0" smtClean="0"/>
          </a:p>
        </p:txBody>
      </p:sp>
    </p:spTree>
    <p:extLst>
      <p:ext uri="{BB962C8B-B14F-4D97-AF65-F5344CB8AC3E}">
        <p14:creationId xmlns:p14="http://schemas.microsoft.com/office/powerpoint/2010/main" val="1937974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p:txBody>
          <a:bodyPr/>
          <a:lstStyle/>
          <a:p>
            <a:r>
              <a:rPr lang="es-ES" b="1" dirty="0">
                <a:solidFill>
                  <a:srgbClr val="FF0000"/>
                </a:solidFill>
              </a:rPr>
              <a:t>Familia </a:t>
            </a:r>
            <a:r>
              <a:rPr lang="es-ES" b="1" i="1" dirty="0">
                <a:solidFill>
                  <a:srgbClr val="FF0000"/>
                </a:solidFill>
              </a:rPr>
              <a:t>y: </a:t>
            </a:r>
            <a:r>
              <a:rPr lang="es-ES" b="1" dirty="0">
                <a:solidFill>
                  <a:srgbClr val="FF0000"/>
                </a:solidFill>
              </a:rPr>
              <a:t>T4 D N1 R2 N4 G2 L2 (U)</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92500" lnSpcReduction="10000"/>
          </a:bodyPr>
          <a:lstStyle/>
          <a:p>
            <a:pPr marL="0" indent="0">
              <a:buNone/>
            </a:pPr>
            <a:r>
              <a:rPr lang="es-ES" b="1" dirty="0"/>
              <a:t>4.10 </a:t>
            </a:r>
            <a:r>
              <a:rPr lang="es-ES" dirty="0"/>
              <a:t>Totalmente es </a:t>
            </a:r>
            <a:r>
              <a:rPr lang="es-ES" b="1" dirty="0"/>
              <a:t>indecible</a:t>
            </a:r>
            <a:r>
              <a:rPr lang="es-ES" dirty="0"/>
              <a:t> lo que el alma conoce y siente en este </a:t>
            </a:r>
            <a:r>
              <a:rPr lang="es-ES" i="1" dirty="0"/>
              <a:t>recuerdo</a:t>
            </a:r>
            <a:r>
              <a:rPr lang="es-ES" dirty="0"/>
              <a:t> de la excelencia de Dios, porque, siendo comunicación de la excelencia de Dios en la sustancia del alma, que es el seno suyo que aquí dice, suena en el alma una potencia inmensa en voz de multitud de excelencias de millares de millares de virtudes.</a:t>
            </a:r>
            <a:endParaRPr lang="it-IT" dirty="0"/>
          </a:p>
          <a:p>
            <a:pPr marL="0" indent="0">
              <a:buNone/>
            </a:pPr>
            <a:r>
              <a:rPr lang="es-ES" b="1" dirty="0"/>
              <a:t> </a:t>
            </a:r>
            <a:endParaRPr lang="it-IT" dirty="0"/>
          </a:p>
          <a:p>
            <a:pPr marL="0" indent="0">
              <a:buNone/>
            </a:pPr>
            <a:r>
              <a:rPr lang="es-ES" b="1" dirty="0"/>
              <a:t>indecible EIG  (N4 Q) ]  inuisible T4 D N1 R2 G2  inbisible (</a:t>
            </a:r>
            <a:r>
              <a:rPr lang="es-ES" b="1" i="1" dirty="0"/>
              <a:t>corr. s.m. </a:t>
            </a:r>
            <a:r>
              <a:rPr lang="es-ES" b="1" dirty="0"/>
              <a:t>indeçible) U  (</a:t>
            </a:r>
            <a:r>
              <a:rPr lang="es-ES" b="1" i="1" dirty="0"/>
              <a:t>om. </a:t>
            </a:r>
            <a:r>
              <a:rPr lang="es-ES" b="1" dirty="0"/>
              <a:t>L2)</a:t>
            </a:r>
            <a:endParaRPr lang="it-IT" dirty="0"/>
          </a:p>
          <a:p>
            <a:pPr marL="0" indent="0" fontAlgn="auto">
              <a:spcAft>
                <a:spcPts val="0"/>
              </a:spcAft>
              <a:buFont typeface="Arial" pitchFamily="34" charset="0"/>
              <a:buNone/>
              <a:defRPr/>
            </a:pPr>
            <a:endParaRPr lang="it-IT" dirty="0" smtClean="0"/>
          </a:p>
        </p:txBody>
      </p:sp>
    </p:spTree>
    <p:extLst>
      <p:ext uri="{BB962C8B-B14F-4D97-AF65-F5344CB8AC3E}">
        <p14:creationId xmlns:p14="http://schemas.microsoft.com/office/powerpoint/2010/main" val="40420848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57200" y="274638"/>
            <a:ext cx="8229600" cy="778098"/>
          </a:xfrm>
        </p:spPr>
        <p:txBody>
          <a:bodyPr>
            <a:normAutofit/>
          </a:bodyPr>
          <a:lstStyle/>
          <a:p>
            <a:r>
              <a:rPr lang="es-ES" b="1" dirty="0">
                <a:solidFill>
                  <a:srgbClr val="FF0000"/>
                </a:solidFill>
              </a:rPr>
              <a:t>La Llama B en el estema</a:t>
            </a:r>
            <a:endParaRPr lang="it-IT" altLang="it-IT" dirty="0" smtClean="0">
              <a:solidFill>
                <a:srgbClr val="FF0000"/>
              </a:solidFill>
            </a:endParaRPr>
          </a:p>
        </p:txBody>
      </p:sp>
      <p:sp>
        <p:nvSpPr>
          <p:cNvPr id="3" name="Segnaposto contenuto 2"/>
          <p:cNvSpPr>
            <a:spLocks noGrp="1"/>
          </p:cNvSpPr>
          <p:nvPr>
            <p:ph idx="1"/>
          </p:nvPr>
        </p:nvSpPr>
        <p:spPr>
          <a:xfrm>
            <a:off x="275719" y="1556792"/>
            <a:ext cx="8856984" cy="4896544"/>
          </a:xfrm>
        </p:spPr>
        <p:txBody>
          <a:bodyPr rtlCol="0">
            <a:noAutofit/>
          </a:bodyPr>
          <a:lstStyle/>
          <a:p>
            <a:pPr marL="0" lvl="0" indent="0">
              <a:buNone/>
            </a:pPr>
            <a:r>
              <a:rPr lang="es-ES" sz="2800" dirty="0"/>
              <a:t>Error separativo de E (I): </a:t>
            </a:r>
            <a:r>
              <a:rPr lang="es-ES" sz="2800" dirty="0" smtClean="0"/>
              <a:t>LlB </a:t>
            </a:r>
            <a:r>
              <a:rPr lang="es-ES" sz="2800" dirty="0"/>
              <a:t>no copia ni E ni I</a:t>
            </a:r>
            <a:endParaRPr lang="it-IT" sz="2800" dirty="0"/>
          </a:p>
          <a:p>
            <a:pPr marL="0" indent="0">
              <a:buNone/>
            </a:pPr>
            <a:endParaRPr lang="es-ES" sz="2800" dirty="0" smtClean="0"/>
          </a:p>
          <a:p>
            <a:pPr marL="0" indent="0" algn="just">
              <a:buNone/>
            </a:pPr>
            <a:r>
              <a:rPr lang="es-ES" sz="2800" dirty="0" smtClean="0"/>
              <a:t>1.18 </a:t>
            </a:r>
            <a:r>
              <a:rPr lang="es-ES" sz="2800" dirty="0"/>
              <a:t>Porque, ¡oh cosa admirable!, levántanse en el alma contrarios contra contrarios, y unos relucen cerca de los otros, como dicen los filósofos, y hacen la guerra en el </a:t>
            </a:r>
            <a:r>
              <a:rPr lang="es-ES" sz="2800" b="1" u="sng" dirty="0"/>
              <a:t>sujeto (fuego E I)</a:t>
            </a:r>
            <a:r>
              <a:rPr lang="es-ES" sz="2800" b="1" dirty="0"/>
              <a:t> </a:t>
            </a:r>
            <a:r>
              <a:rPr lang="es-ES" sz="2800" dirty="0"/>
              <a:t>del alma, procurando los unos expeler a los otros por reinar ellos en ella.</a:t>
            </a:r>
            <a:endParaRPr lang="it-IT" sz="2800" dirty="0"/>
          </a:p>
          <a:p>
            <a:pPr marL="0" indent="0">
              <a:buNone/>
            </a:pPr>
            <a:r>
              <a:rPr lang="es-ES" sz="2800" dirty="0"/>
              <a:t> </a:t>
            </a:r>
            <a:endParaRPr lang="it-IT" sz="2800" dirty="0"/>
          </a:p>
          <a:p>
            <a:pPr marL="0" indent="0">
              <a:buNone/>
            </a:pPr>
            <a:r>
              <a:rPr lang="es-ES" sz="2800" b="1" dirty="0"/>
              <a:t>sujeto G + LlB + </a:t>
            </a:r>
            <a:r>
              <a:rPr lang="es-ES" sz="2800" b="1" i="1" dirty="0"/>
              <a:t>y </a:t>
            </a:r>
            <a:r>
              <a:rPr lang="es-ES" sz="2800" b="1" dirty="0"/>
              <a:t>(</a:t>
            </a:r>
            <a:r>
              <a:rPr lang="es-ES" sz="2800" b="1" i="1" dirty="0"/>
              <a:t>sin el ms. </a:t>
            </a:r>
            <a:r>
              <a:rPr lang="es-ES" sz="2800" b="1" dirty="0"/>
              <a:t>U)</a:t>
            </a:r>
            <a:r>
              <a:rPr lang="es-ES" sz="2800" dirty="0"/>
              <a:t> ]  </a:t>
            </a:r>
            <a:r>
              <a:rPr lang="es-ES" sz="2800" b="1" dirty="0"/>
              <a:t>fuego E I</a:t>
            </a:r>
            <a:r>
              <a:rPr lang="es-ES" sz="2800" dirty="0"/>
              <a:t>  objeto U </a:t>
            </a:r>
            <a:endParaRPr lang="it-IT" sz="2800" dirty="0"/>
          </a:p>
        </p:txBody>
      </p:sp>
    </p:spTree>
    <p:extLst>
      <p:ext uri="{BB962C8B-B14F-4D97-AF65-F5344CB8AC3E}">
        <p14:creationId xmlns:p14="http://schemas.microsoft.com/office/powerpoint/2010/main" val="8731606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57200" y="274638"/>
            <a:ext cx="8229600" cy="778098"/>
          </a:xfrm>
        </p:spPr>
        <p:txBody>
          <a:bodyPr>
            <a:normAutofit/>
          </a:bodyPr>
          <a:lstStyle/>
          <a:p>
            <a:r>
              <a:rPr lang="es-ES" b="1" dirty="0">
                <a:solidFill>
                  <a:srgbClr val="FF0000"/>
                </a:solidFill>
              </a:rPr>
              <a:t>La Llama B en el estema</a:t>
            </a:r>
            <a:endParaRPr lang="it-IT" altLang="it-IT" dirty="0" smtClean="0">
              <a:solidFill>
                <a:srgbClr val="FF0000"/>
              </a:solidFill>
            </a:endParaRPr>
          </a:p>
        </p:txBody>
      </p:sp>
      <p:sp>
        <p:nvSpPr>
          <p:cNvPr id="3" name="Segnaposto contenuto 2"/>
          <p:cNvSpPr>
            <a:spLocks noGrp="1"/>
          </p:cNvSpPr>
          <p:nvPr>
            <p:ph idx="1"/>
          </p:nvPr>
        </p:nvSpPr>
        <p:spPr>
          <a:xfrm>
            <a:off x="0" y="1052736"/>
            <a:ext cx="9132703" cy="5400600"/>
          </a:xfrm>
        </p:spPr>
        <p:txBody>
          <a:bodyPr rtlCol="0">
            <a:noAutofit/>
          </a:bodyPr>
          <a:lstStyle/>
          <a:p>
            <a:pPr marL="0" lvl="0" indent="0" algn="ctr">
              <a:buNone/>
            </a:pPr>
            <a:r>
              <a:rPr lang="es-ES" sz="2400" dirty="0">
                <a:solidFill>
                  <a:schemeClr val="tx2"/>
                </a:solidFill>
                <a:latin typeface="Georgia" panose="02040502050405020303" pitchFamily="18" charset="0"/>
              </a:rPr>
              <a:t>Errores separativos de LlB</a:t>
            </a:r>
            <a:r>
              <a:rPr lang="es-ES" sz="2400" dirty="0" smtClean="0">
                <a:solidFill>
                  <a:schemeClr val="tx2"/>
                </a:solidFill>
                <a:latin typeface="Georgia" panose="02040502050405020303" pitchFamily="18" charset="0"/>
              </a:rPr>
              <a:t>: </a:t>
            </a:r>
            <a:r>
              <a:rPr lang="es-ES" sz="2400" i="1" dirty="0" smtClean="0">
                <a:solidFill>
                  <a:schemeClr val="tx2"/>
                </a:solidFill>
                <a:latin typeface="Georgia" panose="02040502050405020303" pitchFamily="18" charset="0"/>
              </a:rPr>
              <a:t>omisiones</a:t>
            </a:r>
            <a:r>
              <a:rPr lang="es-ES" sz="2400" dirty="0" smtClean="0">
                <a:solidFill>
                  <a:schemeClr val="tx2"/>
                </a:solidFill>
                <a:latin typeface="Georgia" panose="02040502050405020303" pitchFamily="18" charset="0"/>
              </a:rPr>
              <a:t> </a:t>
            </a:r>
          </a:p>
          <a:p>
            <a:pPr marL="0" lvl="0" indent="0" algn="just">
              <a:buNone/>
            </a:pPr>
            <a:endParaRPr lang="es-ES" sz="2400" dirty="0" smtClean="0">
              <a:solidFill>
                <a:schemeClr val="tx2"/>
              </a:solidFill>
              <a:latin typeface="Georgia" panose="02040502050405020303" pitchFamily="18" charset="0"/>
            </a:endParaRPr>
          </a:p>
          <a:p>
            <a:pPr marL="0" lvl="0" indent="0" algn="just">
              <a:buNone/>
            </a:pPr>
            <a:r>
              <a:rPr lang="es-ES" sz="2000" dirty="0" smtClean="0">
                <a:latin typeface="Georgia" panose="02040502050405020303" pitchFamily="18" charset="0"/>
              </a:rPr>
              <a:t>LlA </a:t>
            </a:r>
            <a:r>
              <a:rPr lang="es-ES" sz="2000" dirty="0">
                <a:latin typeface="Georgia" panose="02040502050405020303" pitchFamily="18" charset="0"/>
              </a:rPr>
              <a:t>2.13. ¡Oh grandeza inmensa que en todo te muestras omnipotente! ¡Quién pudiera, Señor, hacer dulzura en medio de lo amargo, y en el tormento sabor! ¡Oh, pues, </a:t>
            </a:r>
            <a:r>
              <a:rPr lang="es-ES" sz="2000" i="1" dirty="0">
                <a:latin typeface="Georgia" panose="02040502050405020303" pitchFamily="18" charset="0"/>
              </a:rPr>
              <a:t>regalada llaga</a:t>
            </a:r>
            <a:r>
              <a:rPr lang="es-ES" sz="2000" dirty="0">
                <a:latin typeface="Georgia" panose="02040502050405020303" pitchFamily="18" charset="0"/>
              </a:rPr>
              <a:t>!, pues tanto más te regalan cuanto más crece tu herida.</a:t>
            </a:r>
            <a:endParaRPr lang="it-IT" sz="2000" dirty="0">
              <a:latin typeface="Georgia" panose="02040502050405020303" pitchFamily="18" charset="0"/>
            </a:endParaRPr>
          </a:p>
          <a:p>
            <a:pPr marL="0" indent="0" algn="just">
              <a:buNone/>
            </a:pPr>
            <a:r>
              <a:rPr lang="es-ES" sz="2000" dirty="0">
                <a:latin typeface="Georgia" panose="02040502050405020303" pitchFamily="18" charset="0"/>
              </a:rPr>
              <a:t>LlA 2.31. ¡Oh, pues, cauterio de fuego, que abrasas infinitamente sobre todos los fuegos; y cuanto más me</a:t>
            </a:r>
            <a:r>
              <a:rPr lang="es-ES" sz="2000" i="1" dirty="0">
                <a:latin typeface="Georgia" panose="02040502050405020303" pitchFamily="18" charset="0"/>
              </a:rPr>
              <a:t> </a:t>
            </a:r>
            <a:r>
              <a:rPr lang="es-ES" sz="2000" dirty="0">
                <a:latin typeface="Georgia" panose="02040502050405020303" pitchFamily="18" charset="0"/>
              </a:rPr>
              <a:t>abrasas más suave me eres! Y ¡</a:t>
            </a:r>
            <a:r>
              <a:rPr lang="es-ES" sz="2000" i="1" dirty="0">
                <a:latin typeface="Georgia" panose="02040502050405020303" pitchFamily="18" charset="0"/>
              </a:rPr>
              <a:t>oh regalada llaga</a:t>
            </a:r>
            <a:r>
              <a:rPr lang="es-ES" sz="2000" dirty="0">
                <a:latin typeface="Georgia" panose="02040502050405020303" pitchFamily="18" charset="0"/>
              </a:rPr>
              <a:t>, más regalada salud para mí que todas las saludes y deleites del mundo! Y ¡</a:t>
            </a:r>
            <a:r>
              <a:rPr lang="es-ES" sz="2000" i="1" dirty="0">
                <a:latin typeface="Georgia" panose="02040502050405020303" pitchFamily="18" charset="0"/>
              </a:rPr>
              <a:t>oh mano blanda</a:t>
            </a:r>
            <a:r>
              <a:rPr lang="es-ES" sz="2000" dirty="0">
                <a:latin typeface="Georgia" panose="02040502050405020303" pitchFamily="18" charset="0"/>
              </a:rPr>
              <a:t>, infinitamente sobre todas las blanduras blanda, tanto para mí más blanda, cuanto más asientas y aprietas! Y ¡</a:t>
            </a:r>
            <a:r>
              <a:rPr lang="es-ES" sz="2000" i="1" dirty="0">
                <a:latin typeface="Georgia" panose="02040502050405020303" pitchFamily="18" charset="0"/>
              </a:rPr>
              <a:t>oh toque delicado</a:t>
            </a:r>
            <a:r>
              <a:rPr lang="es-ES" sz="2000" dirty="0">
                <a:latin typeface="Georgia" panose="02040502050405020303" pitchFamily="18" charset="0"/>
              </a:rPr>
              <a:t>, cuya delicadez es más sutil y más curiosa que todas las sutilezas y hermosuras de las criaturas con infinito exceso, y más dulce y sabroso que la miel y que el panal, pues que </a:t>
            </a:r>
            <a:r>
              <a:rPr lang="es-ES" sz="2000" i="1" dirty="0">
                <a:latin typeface="Georgia" panose="02040502050405020303" pitchFamily="18" charset="0"/>
              </a:rPr>
              <a:t>sabes a vida eterna</a:t>
            </a:r>
            <a:r>
              <a:rPr lang="es-ES" sz="2000" dirty="0">
                <a:latin typeface="Georgia" panose="02040502050405020303" pitchFamily="18" charset="0"/>
              </a:rPr>
              <a:t>, que tanto me la das a gustar cuanto más íntimamente me tocas, y más precioso infinitamente que el oro y las piedras preciosas, pues pagas deudas que con todo el resto no se pagaran, porque tú vuelves la muerte en vida admirablemente!</a:t>
            </a:r>
            <a:endParaRPr lang="it-IT" sz="2000" dirty="0">
              <a:latin typeface="Georgia" panose="02040502050405020303" pitchFamily="18" charset="0"/>
            </a:endParaRPr>
          </a:p>
        </p:txBody>
      </p:sp>
    </p:spTree>
    <p:extLst>
      <p:ext uri="{BB962C8B-B14F-4D97-AF65-F5344CB8AC3E}">
        <p14:creationId xmlns:p14="http://schemas.microsoft.com/office/powerpoint/2010/main" val="14891168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57200" y="274638"/>
            <a:ext cx="8229600" cy="778098"/>
          </a:xfrm>
        </p:spPr>
        <p:txBody>
          <a:bodyPr>
            <a:normAutofit/>
          </a:bodyPr>
          <a:lstStyle/>
          <a:p>
            <a:r>
              <a:rPr lang="es-ES" b="1" dirty="0">
                <a:solidFill>
                  <a:srgbClr val="FF0000"/>
                </a:solidFill>
              </a:rPr>
              <a:t>La Llama B en el estema</a:t>
            </a:r>
            <a:endParaRPr lang="it-IT" altLang="it-IT" dirty="0" smtClean="0">
              <a:solidFill>
                <a:srgbClr val="FF0000"/>
              </a:solidFill>
            </a:endParaRPr>
          </a:p>
        </p:txBody>
      </p:sp>
      <p:sp>
        <p:nvSpPr>
          <p:cNvPr id="3" name="Segnaposto contenuto 2"/>
          <p:cNvSpPr>
            <a:spLocks noGrp="1"/>
          </p:cNvSpPr>
          <p:nvPr>
            <p:ph idx="1"/>
          </p:nvPr>
        </p:nvSpPr>
        <p:spPr>
          <a:xfrm>
            <a:off x="0" y="1052736"/>
            <a:ext cx="9132703" cy="5400600"/>
          </a:xfrm>
        </p:spPr>
        <p:txBody>
          <a:bodyPr rtlCol="0">
            <a:noAutofit/>
          </a:bodyPr>
          <a:lstStyle/>
          <a:p>
            <a:pPr marL="0" lvl="0" indent="0" algn="just">
              <a:buNone/>
            </a:pPr>
            <a:endParaRPr lang="es-ES" sz="2000" dirty="0" smtClean="0">
              <a:latin typeface="Georgia" panose="02040502050405020303" pitchFamily="18" charset="0"/>
            </a:endParaRPr>
          </a:p>
          <a:p>
            <a:pPr marL="0" indent="0">
              <a:buNone/>
            </a:pPr>
            <a:r>
              <a:rPr lang="es-ES" sz="2800" dirty="0">
                <a:latin typeface="Georgia" panose="02040502050405020303" pitchFamily="18" charset="0"/>
              </a:rPr>
              <a:t>4.16 En otras almas que no han llegado a esta unión, aunque no está desagradado, </a:t>
            </a:r>
            <a:r>
              <a:rPr lang="es-ES" sz="2800" b="1" dirty="0">
                <a:latin typeface="Georgia" panose="02040502050405020303" pitchFamily="18" charset="0"/>
              </a:rPr>
              <a:t>[+</a:t>
            </a:r>
            <a:r>
              <a:rPr lang="es-ES_tradnl" sz="2800" b="1" i="1" dirty="0">
                <a:latin typeface="Georgia" panose="02040502050405020303" pitchFamily="18" charset="0"/>
              </a:rPr>
              <a:t>porque en fin están en gracia pero </a:t>
            </a:r>
            <a:r>
              <a:rPr lang="es-ES_tradnl" sz="2800" b="1" dirty="0" smtClean="0">
                <a:latin typeface="Georgia" panose="02040502050405020303" pitchFamily="18" charset="0"/>
              </a:rPr>
              <a:t>E (I)</a:t>
            </a:r>
            <a:r>
              <a:rPr lang="es-ES" sz="2800" b="1" dirty="0" smtClean="0">
                <a:latin typeface="Georgia" panose="02040502050405020303" pitchFamily="18" charset="0"/>
              </a:rPr>
              <a:t>]</a:t>
            </a:r>
            <a:r>
              <a:rPr lang="es-ES" sz="2800" dirty="0" smtClean="0">
                <a:latin typeface="Georgia" panose="02040502050405020303" pitchFamily="18" charset="0"/>
              </a:rPr>
              <a:t> </a:t>
            </a:r>
            <a:r>
              <a:rPr lang="es-ES" sz="2800" dirty="0">
                <a:latin typeface="Georgia" panose="02040502050405020303" pitchFamily="18" charset="0"/>
              </a:rPr>
              <a:t>por cuanto no están aún bien dispuestas para ellas </a:t>
            </a:r>
            <a:r>
              <a:rPr lang="es-ES" sz="2800" i="1" dirty="0">
                <a:latin typeface="Georgia" panose="02040502050405020303" pitchFamily="18" charset="0"/>
              </a:rPr>
              <a:t>[las noticias]</a:t>
            </a:r>
            <a:r>
              <a:rPr lang="es-ES" sz="2800" dirty="0">
                <a:latin typeface="Georgia" panose="02040502050405020303" pitchFamily="18" charset="0"/>
              </a:rPr>
              <a:t>, mora secreto en su alma…</a:t>
            </a:r>
            <a:endParaRPr lang="it-IT" sz="2800" dirty="0">
              <a:latin typeface="Georgia" panose="02040502050405020303" pitchFamily="18" charset="0"/>
            </a:endParaRPr>
          </a:p>
          <a:p>
            <a:pPr marL="0" indent="0">
              <a:buNone/>
            </a:pPr>
            <a:r>
              <a:rPr lang="es-ES" sz="2800" dirty="0">
                <a:latin typeface="Georgia" panose="02040502050405020303" pitchFamily="18" charset="0"/>
              </a:rPr>
              <a:t> </a:t>
            </a:r>
            <a:endParaRPr lang="it-IT" sz="2800" dirty="0">
              <a:latin typeface="Georgia" panose="02040502050405020303" pitchFamily="18" charset="0"/>
            </a:endParaRPr>
          </a:p>
          <a:p>
            <a:pPr marL="0" indent="0">
              <a:buNone/>
            </a:pPr>
            <a:r>
              <a:rPr lang="es-ES" sz="2800" dirty="0">
                <a:latin typeface="Georgia" panose="02040502050405020303" pitchFamily="18" charset="0"/>
              </a:rPr>
              <a:t>LlB: En otras almas que no han llegado a esta unión, aunque no está desagradado, </a:t>
            </a:r>
            <a:r>
              <a:rPr lang="es-ES" sz="2800" b="1" dirty="0">
                <a:latin typeface="Georgia" panose="02040502050405020303" pitchFamily="18" charset="0"/>
              </a:rPr>
              <a:t>porque, en fin, están en gracia, pero</a:t>
            </a:r>
            <a:r>
              <a:rPr lang="es-ES" sz="2800" dirty="0">
                <a:latin typeface="Georgia" panose="02040502050405020303" pitchFamily="18" charset="0"/>
              </a:rPr>
              <a:t>, por cuanto aún no están bien dispuestas, aunque mora en ellas, mora secreto para ellas....</a:t>
            </a:r>
            <a:endParaRPr lang="it-IT" sz="2800" dirty="0">
              <a:latin typeface="Georgia" panose="02040502050405020303" pitchFamily="18" charset="0"/>
            </a:endParaRPr>
          </a:p>
          <a:p>
            <a:pPr marL="0" lvl="0" indent="0" algn="just">
              <a:buNone/>
            </a:pPr>
            <a:endParaRPr lang="it-IT" sz="2800" dirty="0">
              <a:latin typeface="Georgia" panose="02040502050405020303" pitchFamily="18" charset="0"/>
            </a:endParaRPr>
          </a:p>
        </p:txBody>
      </p:sp>
    </p:spTree>
    <p:extLst>
      <p:ext uri="{BB962C8B-B14F-4D97-AF65-F5344CB8AC3E}">
        <p14:creationId xmlns:p14="http://schemas.microsoft.com/office/powerpoint/2010/main" val="36471568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57200" y="274638"/>
            <a:ext cx="8229600" cy="778098"/>
          </a:xfrm>
        </p:spPr>
        <p:txBody>
          <a:bodyPr>
            <a:normAutofit/>
          </a:bodyPr>
          <a:lstStyle/>
          <a:p>
            <a:r>
              <a:rPr lang="es-ES" b="1" dirty="0">
                <a:solidFill>
                  <a:srgbClr val="FF0000"/>
                </a:solidFill>
              </a:rPr>
              <a:t>La Llama B en el estema</a:t>
            </a:r>
            <a:endParaRPr lang="it-IT" altLang="it-IT" dirty="0" smtClean="0">
              <a:solidFill>
                <a:srgbClr val="FF0000"/>
              </a:solidFill>
            </a:endParaRPr>
          </a:p>
        </p:txBody>
      </p:sp>
      <p:sp>
        <p:nvSpPr>
          <p:cNvPr id="3" name="Segnaposto contenuto 2"/>
          <p:cNvSpPr>
            <a:spLocks noGrp="1"/>
          </p:cNvSpPr>
          <p:nvPr>
            <p:ph idx="1"/>
          </p:nvPr>
        </p:nvSpPr>
        <p:spPr>
          <a:xfrm>
            <a:off x="0" y="1052736"/>
            <a:ext cx="9132703" cy="5400600"/>
          </a:xfrm>
        </p:spPr>
        <p:txBody>
          <a:bodyPr rtlCol="0">
            <a:noAutofit/>
          </a:bodyPr>
          <a:lstStyle/>
          <a:p>
            <a:pPr marL="0" lvl="0" indent="0" algn="just">
              <a:buNone/>
            </a:pPr>
            <a:endParaRPr lang="es-ES" sz="2000" dirty="0" smtClean="0">
              <a:latin typeface="Georgia" panose="02040502050405020303" pitchFamily="18" charset="0"/>
            </a:endParaRPr>
          </a:p>
          <a:p>
            <a:pPr marL="0" lvl="0" indent="0" algn="just">
              <a:buNone/>
            </a:pPr>
            <a:endParaRPr lang="it-IT" sz="2800" dirty="0">
              <a:latin typeface="Georgia" panose="02040502050405020303" pitchFamily="18" charset="0"/>
            </a:endParaRPr>
          </a:p>
        </p:txBody>
      </p:sp>
      <p:sp>
        <p:nvSpPr>
          <p:cNvPr id="2" name="CasellaDiTesto 1"/>
          <p:cNvSpPr txBox="1"/>
          <p:nvPr/>
        </p:nvSpPr>
        <p:spPr>
          <a:xfrm>
            <a:off x="107504" y="1556792"/>
            <a:ext cx="8856984" cy="3816429"/>
          </a:xfrm>
          <a:prstGeom prst="rect">
            <a:avLst/>
          </a:prstGeom>
          <a:noFill/>
        </p:spPr>
        <p:txBody>
          <a:bodyPr wrap="square" rtlCol="0">
            <a:spAutoFit/>
          </a:bodyPr>
          <a:lstStyle/>
          <a:p>
            <a:r>
              <a:rPr lang="es-ES" sz="2800" dirty="0">
                <a:latin typeface="Georgia" panose="02040502050405020303" pitchFamily="18" charset="0"/>
              </a:rPr>
              <a:t>LlA: 3.2. …echa ella de ver en él todas estas virtudes y grandezas </a:t>
            </a:r>
            <a:r>
              <a:rPr lang="es-ES" sz="2800" b="1" dirty="0">
                <a:latin typeface="Georgia" panose="02040502050405020303" pitchFamily="18" charset="0"/>
              </a:rPr>
              <a:t>clara y </a:t>
            </a:r>
            <a:r>
              <a:rPr lang="es-ES" sz="2800" b="1" dirty="0" smtClean="0">
                <a:latin typeface="Georgia" panose="02040502050405020303" pitchFamily="18" charset="0"/>
              </a:rPr>
              <a:t>distintamente</a:t>
            </a:r>
          </a:p>
          <a:p>
            <a:endParaRPr lang="it-IT" sz="2800" dirty="0">
              <a:latin typeface="Georgia" panose="02040502050405020303" pitchFamily="18" charset="0"/>
            </a:endParaRPr>
          </a:p>
          <a:p>
            <a:r>
              <a:rPr lang="es-ES" sz="2800" dirty="0">
                <a:latin typeface="Georgia" panose="02040502050405020303" pitchFamily="18" charset="0"/>
              </a:rPr>
              <a:t>Ms. E: …echa ella de ver en él todas estas virtudes y grandezas </a:t>
            </a:r>
            <a:r>
              <a:rPr lang="es-ES" sz="2800" b="1" dirty="0">
                <a:latin typeface="Georgia" panose="02040502050405020303" pitchFamily="18" charset="0"/>
              </a:rPr>
              <a:t>y distintamente</a:t>
            </a:r>
            <a:endParaRPr lang="it-IT" sz="2800" dirty="0">
              <a:latin typeface="Georgia" panose="02040502050405020303" pitchFamily="18" charset="0"/>
            </a:endParaRPr>
          </a:p>
          <a:p>
            <a:endParaRPr lang="es-ES_tradnl" sz="2800" dirty="0" smtClean="0">
              <a:latin typeface="Georgia" panose="02040502050405020303" pitchFamily="18" charset="0"/>
            </a:endParaRPr>
          </a:p>
          <a:p>
            <a:r>
              <a:rPr lang="es-ES_tradnl" sz="2800" dirty="0" smtClean="0">
                <a:latin typeface="Georgia" panose="02040502050405020303" pitchFamily="18" charset="0"/>
              </a:rPr>
              <a:t>LlB</a:t>
            </a:r>
            <a:r>
              <a:rPr lang="es-ES_tradnl" sz="2800" dirty="0">
                <a:latin typeface="Georgia" panose="02040502050405020303" pitchFamily="18" charset="0"/>
              </a:rPr>
              <a:t>: ...echa de ver </a:t>
            </a:r>
            <a:r>
              <a:rPr lang="es-ES_tradnl" sz="2800" i="1" dirty="0">
                <a:latin typeface="Georgia" panose="02040502050405020303" pitchFamily="18" charset="0"/>
              </a:rPr>
              <a:t>distintamente</a:t>
            </a:r>
            <a:r>
              <a:rPr lang="es-ES_tradnl" sz="2800" dirty="0">
                <a:latin typeface="Georgia" panose="02040502050405020303" pitchFamily="18" charset="0"/>
              </a:rPr>
              <a:t> </a:t>
            </a:r>
            <a:r>
              <a:rPr lang="es-ES" sz="2800" dirty="0">
                <a:latin typeface="Georgia" panose="02040502050405020303" pitchFamily="18" charset="0"/>
              </a:rPr>
              <a:t>en él todas estas virtudes y grandezas.</a:t>
            </a:r>
            <a:endParaRPr lang="it-IT" sz="2800" dirty="0">
              <a:latin typeface="Georgia" panose="02040502050405020303" pitchFamily="18" charset="0"/>
            </a:endParaRPr>
          </a:p>
          <a:p>
            <a:endParaRPr lang="it-IT" dirty="0"/>
          </a:p>
        </p:txBody>
      </p:sp>
    </p:spTree>
    <p:extLst>
      <p:ext uri="{BB962C8B-B14F-4D97-AF65-F5344CB8AC3E}">
        <p14:creationId xmlns:p14="http://schemas.microsoft.com/office/powerpoint/2010/main" val="33374628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57200" y="274638"/>
            <a:ext cx="8229600" cy="778098"/>
          </a:xfrm>
        </p:spPr>
        <p:txBody>
          <a:bodyPr>
            <a:normAutofit/>
          </a:bodyPr>
          <a:lstStyle/>
          <a:p>
            <a:r>
              <a:rPr lang="es-ES" b="1" dirty="0" smtClean="0">
                <a:solidFill>
                  <a:srgbClr val="FF0000"/>
                </a:solidFill>
              </a:rPr>
              <a:t>Stemma codicum</a:t>
            </a:r>
            <a:endParaRPr lang="it-IT" altLang="it-IT" dirty="0" smtClean="0">
              <a:solidFill>
                <a:srgbClr val="FF0000"/>
              </a:solidFill>
            </a:endParaRPr>
          </a:p>
        </p:txBody>
      </p:sp>
      <p:sp>
        <p:nvSpPr>
          <p:cNvPr id="3" name="Segnaposto contenuto 2"/>
          <p:cNvSpPr>
            <a:spLocks noGrp="1"/>
          </p:cNvSpPr>
          <p:nvPr>
            <p:ph idx="1"/>
          </p:nvPr>
        </p:nvSpPr>
        <p:spPr>
          <a:xfrm>
            <a:off x="0" y="1052736"/>
            <a:ext cx="9132703" cy="5400600"/>
          </a:xfrm>
        </p:spPr>
        <p:txBody>
          <a:bodyPr rtlCol="0">
            <a:noAutofit/>
          </a:bodyPr>
          <a:lstStyle/>
          <a:p>
            <a:pPr marL="0" lvl="0" indent="0" algn="just">
              <a:buNone/>
            </a:pPr>
            <a:endParaRPr lang="es-ES" sz="2000" dirty="0" smtClean="0">
              <a:latin typeface="Georgia" panose="02040502050405020303" pitchFamily="18" charset="0"/>
            </a:endParaRPr>
          </a:p>
          <a:p>
            <a:pPr marL="0" lvl="0" indent="0" algn="just">
              <a:buNone/>
            </a:pPr>
            <a:endParaRPr lang="it-IT" sz="2800" dirty="0">
              <a:latin typeface="Georgia" panose="02040502050405020303" pitchFamily="18" charset="0"/>
            </a:endParaRPr>
          </a:p>
        </p:txBody>
      </p:sp>
      <p:sp>
        <p:nvSpPr>
          <p:cNvPr id="2" name="CasellaDiTesto 1"/>
          <p:cNvSpPr txBox="1"/>
          <p:nvPr/>
        </p:nvSpPr>
        <p:spPr>
          <a:xfrm>
            <a:off x="0" y="919927"/>
            <a:ext cx="8856984" cy="1200329"/>
          </a:xfrm>
          <a:prstGeom prst="rect">
            <a:avLst/>
          </a:prstGeom>
          <a:noFill/>
        </p:spPr>
        <p:txBody>
          <a:bodyPr wrap="square" rtlCol="0">
            <a:spAutoFit/>
          </a:bodyPr>
          <a:lstStyle/>
          <a:p>
            <a:endParaRPr lang="es-ES" dirty="0" smtClean="0"/>
          </a:p>
          <a:p>
            <a:endParaRPr lang="es-ES" dirty="0"/>
          </a:p>
          <a:p>
            <a:endParaRPr lang="es-ES" dirty="0" smtClean="0"/>
          </a:p>
          <a:p>
            <a:endParaRPr lang="it-IT" dirty="0"/>
          </a:p>
        </p:txBody>
      </p:sp>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8788" y="1176338"/>
            <a:ext cx="5686425" cy="450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9377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es-ES" b="1" dirty="0" smtClean="0">
                <a:solidFill>
                  <a:srgbClr val="FF0000"/>
                </a:solidFill>
              </a:rPr>
              <a:t>Familia </a:t>
            </a:r>
            <a:r>
              <a:rPr lang="es-ES" b="1" i="1" dirty="0" smtClean="0">
                <a:solidFill>
                  <a:srgbClr val="FF0000"/>
                </a:solidFill>
              </a:rPr>
              <a:t>y: </a:t>
            </a:r>
            <a:r>
              <a:rPr lang="es-ES" b="1" dirty="0" smtClean="0">
                <a:solidFill>
                  <a:srgbClr val="FF0000"/>
                </a:solidFill>
              </a:rPr>
              <a:t>T4 D N1 R2 N4 G2 L2 (U)</a:t>
            </a:r>
            <a:endParaRPr lang="it-IT" altLang="it-IT" dirty="0" smtClean="0"/>
          </a:p>
        </p:txBody>
      </p:sp>
      <p:sp>
        <p:nvSpPr>
          <p:cNvPr id="3" name="Segnaposto contenuto 2"/>
          <p:cNvSpPr>
            <a:spLocks noGrp="1"/>
          </p:cNvSpPr>
          <p:nvPr>
            <p:ph idx="1"/>
          </p:nvPr>
        </p:nvSpPr>
        <p:spPr/>
        <p:txBody>
          <a:bodyPr rtlCol="0">
            <a:normAutofit fontScale="85000" lnSpcReduction="20000"/>
          </a:bodyPr>
          <a:lstStyle/>
          <a:p>
            <a:pPr marL="0" indent="0">
              <a:buNone/>
            </a:pPr>
            <a:r>
              <a:rPr lang="es-ES" dirty="0"/>
              <a:t>2.25. Y no hay aquí para qué detenernos más diciendo cómo es cada purgación de estas siete para venir a este eloquio de Dios, que todavía </a:t>
            </a:r>
            <a:r>
              <a:rPr lang="es-ES" b="1" dirty="0"/>
              <a:t>acá nos es como plata (aunque más sea), mas allá nos será como oro.</a:t>
            </a:r>
            <a:endParaRPr lang="it-IT" dirty="0"/>
          </a:p>
          <a:p>
            <a:pPr marL="0" indent="0">
              <a:buNone/>
            </a:pPr>
            <a:r>
              <a:rPr lang="es-ES" dirty="0"/>
              <a:t> </a:t>
            </a:r>
            <a:endParaRPr lang="it-IT" dirty="0"/>
          </a:p>
          <a:p>
            <a:pPr marL="0" indent="0">
              <a:buNone/>
            </a:pPr>
            <a:r>
              <a:rPr lang="es-ES" b="1" dirty="0"/>
              <a:t>acá nos es como plata (aunque más sea), mas allá nos será como oro</a:t>
            </a:r>
            <a:r>
              <a:rPr lang="es-ES" dirty="0"/>
              <a:t> </a:t>
            </a:r>
            <a:r>
              <a:rPr lang="es-ES_tradnl" dirty="0"/>
              <a:t>G E I ] aca es c. p. aunque mas alta sea, no sera U  aca no es c. p. aunque mas sea mas alta no sera T4  aca no es c. p., aunque mas sea, mas alta no sera N1  aca no es c. p. aunque (que a. G2) sea mas alta no sera R2 G2  que todavia aca es c. p., aunque sea mas alta no sera N4</a:t>
            </a:r>
            <a:endParaRPr lang="it-IT" dirty="0"/>
          </a:p>
          <a:p>
            <a:pPr marL="0" indent="0" fontAlgn="auto">
              <a:spcAft>
                <a:spcPts val="0"/>
              </a:spcAft>
              <a:buFont typeface="Arial" pitchFamily="34" charset="0"/>
              <a:buNone/>
              <a:defRPr/>
            </a:pPr>
            <a:endParaRPr lang="it-IT" dirty="0" smtClean="0"/>
          </a:p>
        </p:txBody>
      </p:sp>
    </p:spTree>
    <p:extLst>
      <p:ext uri="{BB962C8B-B14F-4D97-AF65-F5344CB8AC3E}">
        <p14:creationId xmlns:p14="http://schemas.microsoft.com/office/powerpoint/2010/main" val="888560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normAutofit fontScale="90000"/>
          </a:bodyPr>
          <a:lstStyle/>
          <a:p>
            <a:r>
              <a:rPr lang="es-ES" b="1" dirty="0">
                <a:solidFill>
                  <a:srgbClr val="FF0000"/>
                </a:solidFill>
              </a:rPr>
              <a:t>Grupo R2 N4 G2 L2 </a:t>
            </a:r>
            <a:r>
              <a:rPr lang="es-ES" b="1" dirty="0" smtClean="0">
                <a:solidFill>
                  <a:srgbClr val="FF0000"/>
                </a:solidFill>
              </a:rPr>
              <a:t/>
            </a:r>
            <a:br>
              <a:rPr lang="es-ES" b="1" dirty="0" smtClean="0">
                <a:solidFill>
                  <a:srgbClr val="FF0000"/>
                </a:solidFill>
              </a:rPr>
            </a:br>
            <a:r>
              <a:rPr lang="es-ES" b="1" dirty="0" smtClean="0">
                <a:solidFill>
                  <a:srgbClr val="FF0000"/>
                </a:solidFill>
              </a:rPr>
              <a:t>dentro </a:t>
            </a:r>
            <a:r>
              <a:rPr lang="es-ES" b="1" dirty="0">
                <a:solidFill>
                  <a:srgbClr val="FF0000"/>
                </a:solidFill>
              </a:rPr>
              <a:t>de la rama </a:t>
            </a:r>
            <a:r>
              <a:rPr lang="es-ES" b="1" i="1" dirty="0">
                <a:solidFill>
                  <a:srgbClr val="FF0000"/>
                </a:solidFill>
              </a:rPr>
              <a:t>y</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92500" lnSpcReduction="10000"/>
          </a:bodyPr>
          <a:lstStyle/>
          <a:p>
            <a:pPr marL="0" indent="0">
              <a:buNone/>
            </a:pPr>
            <a:r>
              <a:rPr lang="es-ES" dirty="0"/>
              <a:t>La compostura de estas liras. Son como aquellas que en Boscán están vueltas a lo divino, que dicen: </a:t>
            </a:r>
            <a:r>
              <a:rPr lang="es-ES" i="1" dirty="0" smtClean="0"/>
              <a:t>La </a:t>
            </a:r>
            <a:r>
              <a:rPr lang="es-ES" i="1" dirty="0"/>
              <a:t>soledad siguiendo</a:t>
            </a:r>
            <a:r>
              <a:rPr lang="es-ES" i="1" dirty="0" smtClean="0"/>
              <a:t>, /</a:t>
            </a:r>
            <a:r>
              <a:rPr lang="it-IT" dirty="0"/>
              <a:t> </a:t>
            </a:r>
            <a:r>
              <a:rPr lang="es-ES" i="1" dirty="0" smtClean="0"/>
              <a:t>llorando </a:t>
            </a:r>
            <a:r>
              <a:rPr lang="es-ES" i="1" dirty="0"/>
              <a:t>mi fortuna</a:t>
            </a:r>
            <a:r>
              <a:rPr lang="es-ES" i="1" dirty="0" smtClean="0"/>
              <a:t>, /</a:t>
            </a:r>
            <a:r>
              <a:rPr lang="it-IT" dirty="0"/>
              <a:t> </a:t>
            </a:r>
            <a:r>
              <a:rPr lang="es-ES" i="1" dirty="0" smtClean="0"/>
              <a:t>me </a:t>
            </a:r>
            <a:r>
              <a:rPr lang="es-ES" i="1" dirty="0"/>
              <a:t>voy por los caminos que se ofrecen, </a:t>
            </a:r>
            <a:r>
              <a:rPr lang="es-ES" dirty="0"/>
              <a:t>etc</a:t>
            </a:r>
            <a:r>
              <a:rPr lang="es-ES" dirty="0" smtClean="0"/>
              <a:t>. en </a:t>
            </a:r>
            <a:r>
              <a:rPr lang="es-ES" dirty="0"/>
              <a:t>las cuales hay seis pies; y el cuarto   suena con el primero, y el quinto con el  segundo, y el sexto con el tercero.</a:t>
            </a:r>
            <a:r>
              <a:rPr lang="es-ES" baseline="30000" dirty="0"/>
              <a:t> </a:t>
            </a:r>
            <a:endParaRPr lang="it-IT" dirty="0"/>
          </a:p>
          <a:p>
            <a:endParaRPr lang="it-IT" dirty="0"/>
          </a:p>
          <a:p>
            <a:pPr marL="0" indent="0">
              <a:buNone/>
            </a:pPr>
            <a:r>
              <a:rPr lang="es-ES" b="1" dirty="0"/>
              <a:t>La compostura ... tercero ]  </a:t>
            </a:r>
            <a:r>
              <a:rPr lang="es-ES" b="1" i="1" dirty="0"/>
              <a:t>om. </a:t>
            </a:r>
            <a:r>
              <a:rPr lang="es-ES" b="1" dirty="0"/>
              <a:t>R2 N4 G2 L2</a:t>
            </a:r>
            <a:endParaRPr lang="it-IT" b="1" dirty="0"/>
          </a:p>
          <a:p>
            <a:pPr marL="0" indent="0">
              <a:buNone/>
            </a:pPr>
            <a:r>
              <a:rPr lang="es-ES" b="1" dirty="0"/>
              <a:t>en Boscán están ]  emboscan estas D N1</a:t>
            </a:r>
            <a:endParaRPr lang="it-IT" b="1" dirty="0"/>
          </a:p>
          <a:p>
            <a:pPr marL="0" indent="0" fontAlgn="auto">
              <a:spcAft>
                <a:spcPts val="0"/>
              </a:spcAft>
              <a:buFont typeface="Arial" pitchFamily="34" charset="0"/>
              <a:buNone/>
              <a:defRPr/>
            </a:pPr>
            <a:endParaRPr lang="it-IT" dirty="0" smtClean="0">
              <a:latin typeface="Georgia" pitchFamily="18" charset="0"/>
            </a:endParaRPr>
          </a:p>
        </p:txBody>
      </p:sp>
    </p:spTree>
    <p:extLst>
      <p:ext uri="{BB962C8B-B14F-4D97-AF65-F5344CB8AC3E}">
        <p14:creationId xmlns:p14="http://schemas.microsoft.com/office/powerpoint/2010/main" val="3094843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Grupo D N1</a:t>
            </a:r>
            <a:endParaRPr lang="it-IT" altLang="it-IT" dirty="0" smtClean="0"/>
          </a:p>
        </p:txBody>
      </p:sp>
      <p:sp>
        <p:nvSpPr>
          <p:cNvPr id="3" name="Segnaposto contenuto 2"/>
          <p:cNvSpPr>
            <a:spLocks noGrp="1"/>
          </p:cNvSpPr>
          <p:nvPr>
            <p:ph idx="1"/>
          </p:nvPr>
        </p:nvSpPr>
        <p:spPr/>
        <p:txBody>
          <a:bodyPr rtlCol="0">
            <a:normAutofit lnSpcReduction="10000"/>
          </a:bodyPr>
          <a:lstStyle/>
          <a:p>
            <a:pPr marL="0" indent="0" algn="just">
              <a:buNone/>
            </a:pPr>
            <a:r>
              <a:rPr lang="es-ES" dirty="0"/>
              <a:t>1.10 Y, cuanto a lo primero, es de saber que el alma, en cuanto espíritu, no tiene alto y bajo y más profundo y menos profundo en su ser, como </a:t>
            </a:r>
            <a:r>
              <a:rPr lang="es-ES" b="1" dirty="0"/>
              <a:t>tienen [tambien D N1]</a:t>
            </a:r>
            <a:r>
              <a:rPr lang="es-ES" dirty="0"/>
              <a:t> los cuerpos cuantitativos; que, pues en ella no hay partes, no tiene más diferencia dentro que fuera, que toda ella es de una manera y no tiene centro de hondo, y menos hondo cuantitativo....</a:t>
            </a:r>
            <a:endParaRPr lang="it-IT" dirty="0"/>
          </a:p>
          <a:p>
            <a:pPr marL="0" indent="0">
              <a:buNone/>
            </a:pPr>
            <a:r>
              <a:rPr lang="es-ES" i="1" dirty="0"/>
              <a:t> </a:t>
            </a:r>
            <a:endParaRPr lang="it-IT" dirty="0"/>
          </a:p>
        </p:txBody>
      </p:sp>
    </p:spTree>
    <p:extLst>
      <p:ext uri="{BB962C8B-B14F-4D97-AF65-F5344CB8AC3E}">
        <p14:creationId xmlns:p14="http://schemas.microsoft.com/office/powerpoint/2010/main" val="14519768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Grupo D N1</a:t>
            </a:r>
            <a:endParaRPr lang="it-IT" altLang="it-IT" dirty="0" smtClean="0"/>
          </a:p>
        </p:txBody>
      </p:sp>
      <p:sp>
        <p:nvSpPr>
          <p:cNvPr id="3" name="Segnaposto contenuto 2"/>
          <p:cNvSpPr>
            <a:spLocks noGrp="1"/>
          </p:cNvSpPr>
          <p:nvPr>
            <p:ph idx="1"/>
          </p:nvPr>
        </p:nvSpPr>
        <p:spPr/>
        <p:txBody>
          <a:bodyPr rtlCol="0">
            <a:normAutofit fontScale="70000" lnSpcReduction="20000"/>
          </a:bodyPr>
          <a:lstStyle/>
          <a:p>
            <a:pPr marL="0" indent="0" algn="just">
              <a:buNone/>
            </a:pPr>
            <a:r>
              <a:rPr lang="es-ES" sz="3600" dirty="0">
                <a:latin typeface="Georgia" panose="02040502050405020303" pitchFamily="18" charset="0"/>
              </a:rPr>
              <a:t>2.17 ¡Oh dichosa y</a:t>
            </a:r>
            <a:r>
              <a:rPr lang="es-ES" sz="3600" b="1" dirty="0">
                <a:latin typeface="Georgia" panose="02040502050405020303" pitchFamily="18" charset="0"/>
              </a:rPr>
              <a:t> </a:t>
            </a:r>
            <a:r>
              <a:rPr lang="es-ES" sz="3600" dirty="0">
                <a:latin typeface="Georgia" panose="02040502050405020303" pitchFamily="18" charset="0"/>
              </a:rPr>
              <a:t>mucho dichosa el alma a quien tocares delgadamente, siendo tan terrible y poderoso! Dilo al mundo, mas no lo digas al mundo, porque no sabe de </a:t>
            </a:r>
            <a:r>
              <a:rPr lang="es-ES" sz="3600" u="sng" dirty="0">
                <a:solidFill>
                  <a:srgbClr val="FF0000"/>
                </a:solidFill>
                <a:latin typeface="Georgia" panose="02040502050405020303" pitchFamily="18" charset="0"/>
              </a:rPr>
              <a:t>aire</a:t>
            </a:r>
            <a:r>
              <a:rPr lang="es-ES" sz="3600" dirty="0">
                <a:latin typeface="Georgia" panose="02040502050405020303" pitchFamily="18" charset="0"/>
              </a:rPr>
              <a:t> delgado el mundo, y no te sentirá, porque no te puede recibir ni te puede ver, ¡oh, Dios mío y vida mía!, sino aquellos te sentirán y verán en tu toque que se pusieren en delgado, conviniendo delgado con delgado; a quien tanto más delgadamente tocas, cuanto estando tú escondido en la ya adelgazada y pulida sustancia de su </a:t>
            </a:r>
            <a:r>
              <a:rPr lang="es-ES" sz="3600" b="1" dirty="0">
                <a:solidFill>
                  <a:srgbClr val="FF0000"/>
                </a:solidFill>
                <a:latin typeface="Georgia" panose="02040502050405020303" pitchFamily="18" charset="0"/>
              </a:rPr>
              <a:t>alma [</a:t>
            </a:r>
            <a:r>
              <a:rPr lang="es-ES_tradnl" sz="3600" b="1" dirty="0">
                <a:solidFill>
                  <a:srgbClr val="FF0000"/>
                </a:solidFill>
                <a:latin typeface="Georgia" panose="02040502050405020303" pitchFamily="18" charset="0"/>
              </a:rPr>
              <a:t>ayre D N1</a:t>
            </a:r>
            <a:r>
              <a:rPr lang="es-ES" sz="3600" b="1" dirty="0">
                <a:solidFill>
                  <a:srgbClr val="FF0000"/>
                </a:solidFill>
                <a:latin typeface="Georgia" panose="02040502050405020303" pitchFamily="18" charset="0"/>
              </a:rPr>
              <a:t>]</a:t>
            </a:r>
            <a:r>
              <a:rPr lang="es-ES" sz="3600" b="1" dirty="0">
                <a:latin typeface="Georgia" panose="02040502050405020303" pitchFamily="18" charset="0"/>
              </a:rPr>
              <a:t>,</a:t>
            </a:r>
            <a:r>
              <a:rPr lang="es-ES" sz="3600" dirty="0">
                <a:latin typeface="Georgia" panose="02040502050405020303" pitchFamily="18" charset="0"/>
              </a:rPr>
              <a:t> enajenados ellos de toda criatura y de todo rastro de ella, «los escondes a ellos en el escondrijo de tu rostro», que es tu divino Hijo, escondidos «de la conturbación de los hombres».</a:t>
            </a:r>
            <a:endParaRPr lang="it-IT" sz="3600" dirty="0">
              <a:latin typeface="Georgia" panose="02040502050405020303" pitchFamily="18" charset="0"/>
            </a:endParaRPr>
          </a:p>
          <a:p>
            <a:pPr marL="0" indent="0">
              <a:buNone/>
            </a:pPr>
            <a:r>
              <a:rPr lang="es-ES" sz="3600" i="1" dirty="0">
                <a:latin typeface="Georgia" panose="02040502050405020303" pitchFamily="18" charset="0"/>
              </a:rPr>
              <a:t> </a:t>
            </a:r>
            <a:endParaRPr lang="it-IT" sz="3600" dirty="0">
              <a:latin typeface="Georgia" panose="02040502050405020303" pitchFamily="18" charset="0"/>
            </a:endParaRPr>
          </a:p>
          <a:p>
            <a:pPr marL="0" indent="0">
              <a:buNone/>
            </a:pPr>
            <a:endParaRPr lang="it-IT" dirty="0" smtClean="0"/>
          </a:p>
        </p:txBody>
      </p:sp>
    </p:spTree>
    <p:extLst>
      <p:ext uri="{BB962C8B-B14F-4D97-AF65-F5344CB8AC3E}">
        <p14:creationId xmlns:p14="http://schemas.microsoft.com/office/powerpoint/2010/main" val="41619648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normAutofit fontScale="90000"/>
          </a:bodyPr>
          <a:lstStyle/>
          <a:p>
            <a:r>
              <a:rPr lang="es-ES" altLang="it-IT" b="1" dirty="0" smtClean="0">
                <a:solidFill>
                  <a:srgbClr val="FF0000"/>
                </a:solidFill>
              </a:rPr>
              <a:t>Posibles relaciones entre tres testimonios</a:t>
            </a:r>
            <a:endParaRPr lang="it-IT" altLang="it-IT" dirty="0" smtClean="0"/>
          </a:p>
        </p:txBody>
      </p:sp>
      <p:sp>
        <p:nvSpPr>
          <p:cNvPr id="3" name="Segnaposto contenuto 2"/>
          <p:cNvSpPr>
            <a:spLocks noGrp="1"/>
          </p:cNvSpPr>
          <p:nvPr>
            <p:ph idx="1"/>
          </p:nvPr>
        </p:nvSpPr>
        <p:spPr/>
        <p:txBody>
          <a:bodyPr rtlCol="0">
            <a:normAutofit fontScale="25000" lnSpcReduction="20000"/>
          </a:bodyPr>
          <a:lstStyle/>
          <a:p>
            <a:pPr marL="0" indent="0">
              <a:buNone/>
            </a:pPr>
            <a:r>
              <a:rPr lang="es-ES" sz="5500" dirty="0">
                <a:latin typeface="Georgia" panose="02040502050405020303" pitchFamily="18" charset="0"/>
              </a:rPr>
              <a:t>Una vez conjeturado que existen dos grupos en la rama </a:t>
            </a:r>
            <a:r>
              <a:rPr lang="es-ES" sz="5500" i="1" dirty="0">
                <a:latin typeface="Georgia" panose="02040502050405020303" pitchFamily="18" charset="0"/>
              </a:rPr>
              <a:t>y </a:t>
            </a:r>
            <a:r>
              <a:rPr lang="es-ES" sz="5500" dirty="0">
                <a:latin typeface="Georgia" panose="02040502050405020303" pitchFamily="18" charset="0"/>
              </a:rPr>
              <a:t>(que vamos a llamar </a:t>
            </a:r>
            <a:r>
              <a:rPr lang="es-ES" sz="5500" i="1" dirty="0">
                <a:latin typeface="Georgia" panose="02040502050405020303" pitchFamily="18" charset="0"/>
              </a:rPr>
              <a:t>z </a:t>
            </a:r>
            <a:r>
              <a:rPr lang="es-ES" sz="5500" dirty="0">
                <a:latin typeface="Georgia" panose="02040502050405020303" pitchFamily="18" charset="0"/>
              </a:rPr>
              <a:t>= R2 N4 G2 L2 y </a:t>
            </a:r>
            <a:r>
              <a:rPr lang="es-ES" sz="5500" i="1" dirty="0">
                <a:latin typeface="Georgia" panose="02040502050405020303" pitchFamily="18" charset="0"/>
              </a:rPr>
              <a:t>n </a:t>
            </a:r>
            <a:r>
              <a:rPr lang="es-ES" sz="5500" dirty="0">
                <a:latin typeface="Georgia" panose="02040502050405020303" pitchFamily="18" charset="0"/>
              </a:rPr>
              <a:t>= D N1), tenemos que averiguar la colocación de T4. </a:t>
            </a:r>
            <a:endParaRPr lang="it-IT" sz="5500" dirty="0">
              <a:latin typeface="Georgia" panose="02040502050405020303" pitchFamily="18" charset="0"/>
            </a:endParaRPr>
          </a:p>
          <a:p>
            <a:pPr marL="0" indent="0">
              <a:buNone/>
            </a:pPr>
            <a:endParaRPr lang="es-ES" sz="5500" dirty="0" smtClean="0">
              <a:latin typeface="Georgia" panose="02040502050405020303" pitchFamily="18" charset="0"/>
            </a:endParaRPr>
          </a:p>
          <a:p>
            <a:pPr marL="0" indent="0">
              <a:buNone/>
            </a:pPr>
            <a:r>
              <a:rPr lang="es-ES" sz="5500" dirty="0" smtClean="0">
                <a:latin typeface="Georgia" panose="02040502050405020303" pitchFamily="18" charset="0"/>
              </a:rPr>
              <a:t>Caben </a:t>
            </a:r>
            <a:r>
              <a:rPr lang="es-ES" sz="5500" dirty="0">
                <a:latin typeface="Georgia" panose="02040502050405020303" pitchFamily="18" charset="0"/>
              </a:rPr>
              <a:t>cuatro posibilidades: </a:t>
            </a:r>
            <a:endParaRPr lang="it-IT" sz="5500" dirty="0">
              <a:latin typeface="Georgia" panose="02040502050405020303" pitchFamily="18" charset="0"/>
            </a:endParaRPr>
          </a:p>
          <a:p>
            <a:pPr marL="0" indent="0">
              <a:buNone/>
            </a:pPr>
            <a:r>
              <a:rPr lang="es-ES" sz="5500" dirty="0">
                <a:latin typeface="Georgia" panose="02040502050405020303" pitchFamily="18" charset="0"/>
              </a:rPr>
              <a:t> </a:t>
            </a:r>
            <a:endParaRPr lang="it-IT" sz="5500" dirty="0">
              <a:latin typeface="Georgia" panose="02040502050405020303" pitchFamily="18" charset="0"/>
            </a:endParaRPr>
          </a:p>
          <a:p>
            <a:pPr marL="0" indent="0">
              <a:buNone/>
            </a:pPr>
            <a:r>
              <a:rPr lang="es-ES" sz="8000" b="1" dirty="0">
                <a:latin typeface="Georgia" panose="02040502050405020303" pitchFamily="18" charset="0"/>
              </a:rPr>
              <a:t>(1) T4 desciende directamente de </a:t>
            </a:r>
            <a:r>
              <a:rPr lang="es-ES" sz="8000" b="1" i="1" dirty="0">
                <a:latin typeface="Georgia" panose="02040502050405020303" pitchFamily="18" charset="0"/>
              </a:rPr>
              <a:t>y </a:t>
            </a:r>
            <a:r>
              <a:rPr lang="es-ES" sz="8000" b="1" dirty="0">
                <a:latin typeface="Georgia" panose="02040502050405020303" pitchFamily="18" charset="0"/>
              </a:rPr>
              <a:t>y al otro lado se colocan </a:t>
            </a:r>
            <a:r>
              <a:rPr lang="es-ES" sz="8000" b="1" i="1" dirty="0">
                <a:latin typeface="Georgia" panose="02040502050405020303" pitchFamily="18" charset="0"/>
              </a:rPr>
              <a:t>z </a:t>
            </a:r>
            <a:r>
              <a:rPr lang="es-ES" sz="8000" b="1" dirty="0">
                <a:latin typeface="Georgia" panose="02040502050405020303" pitchFamily="18" charset="0"/>
              </a:rPr>
              <a:t>y </a:t>
            </a:r>
            <a:r>
              <a:rPr lang="es-ES" sz="8000" b="1" i="1" dirty="0">
                <a:latin typeface="Georgia" panose="02040502050405020303" pitchFamily="18" charset="0"/>
              </a:rPr>
              <a:t>n</a:t>
            </a:r>
            <a:r>
              <a:rPr lang="es-ES" sz="8000" b="1" dirty="0">
                <a:latin typeface="Georgia" panose="02040502050405020303" pitchFamily="18" charset="0"/>
              </a:rPr>
              <a:t> (colaterales); </a:t>
            </a:r>
            <a:endParaRPr lang="it-IT" sz="8000" b="1" dirty="0">
              <a:latin typeface="Georgia" panose="02040502050405020303" pitchFamily="18" charset="0"/>
            </a:endParaRPr>
          </a:p>
          <a:p>
            <a:pPr marL="0" indent="0">
              <a:buNone/>
            </a:pPr>
            <a:r>
              <a:rPr lang="es-ES" sz="8000" b="1" dirty="0">
                <a:latin typeface="Georgia" panose="02040502050405020303" pitchFamily="18" charset="0"/>
              </a:rPr>
              <a:t>(2) </a:t>
            </a:r>
            <a:r>
              <a:rPr lang="es-ES" sz="8000" b="1" i="1" dirty="0">
                <a:latin typeface="Georgia" panose="02040502050405020303" pitchFamily="18" charset="0"/>
              </a:rPr>
              <a:t>z </a:t>
            </a:r>
            <a:r>
              <a:rPr lang="es-ES" sz="8000" b="1" dirty="0">
                <a:latin typeface="Georgia" panose="02040502050405020303" pitchFamily="18" charset="0"/>
              </a:rPr>
              <a:t>desciende directamente de </a:t>
            </a:r>
            <a:r>
              <a:rPr lang="es-ES" sz="8000" b="1" i="1" dirty="0">
                <a:latin typeface="Georgia" panose="02040502050405020303" pitchFamily="18" charset="0"/>
              </a:rPr>
              <a:t>y </a:t>
            </a:r>
            <a:r>
              <a:rPr lang="es-ES" sz="8000" b="1" dirty="0">
                <a:latin typeface="Georgia" panose="02040502050405020303" pitchFamily="18" charset="0"/>
              </a:rPr>
              <a:t>y al otro lado se colocan T4</a:t>
            </a:r>
            <a:r>
              <a:rPr lang="es-ES" sz="8000" b="1" i="1" dirty="0">
                <a:latin typeface="Georgia" panose="02040502050405020303" pitchFamily="18" charset="0"/>
              </a:rPr>
              <a:t> </a:t>
            </a:r>
            <a:r>
              <a:rPr lang="es-ES" sz="8000" b="1" dirty="0">
                <a:latin typeface="Georgia" panose="02040502050405020303" pitchFamily="18" charset="0"/>
              </a:rPr>
              <a:t>y </a:t>
            </a:r>
            <a:r>
              <a:rPr lang="es-ES" sz="8000" b="1" i="1" dirty="0">
                <a:latin typeface="Georgia" panose="02040502050405020303" pitchFamily="18" charset="0"/>
              </a:rPr>
              <a:t>n</a:t>
            </a:r>
            <a:r>
              <a:rPr lang="es-ES" sz="8000" b="1" dirty="0">
                <a:latin typeface="Georgia" panose="02040502050405020303" pitchFamily="18" charset="0"/>
              </a:rPr>
              <a:t> (colaterales); </a:t>
            </a:r>
            <a:endParaRPr lang="it-IT" sz="8000" b="1" dirty="0">
              <a:latin typeface="Georgia" panose="02040502050405020303" pitchFamily="18" charset="0"/>
            </a:endParaRPr>
          </a:p>
          <a:p>
            <a:pPr marL="0" indent="0">
              <a:buNone/>
            </a:pPr>
            <a:r>
              <a:rPr lang="es-ES" sz="8000" b="1" dirty="0">
                <a:latin typeface="Georgia" panose="02040502050405020303" pitchFamily="18" charset="0"/>
              </a:rPr>
              <a:t>(3) </a:t>
            </a:r>
            <a:r>
              <a:rPr lang="es-ES" sz="8000" b="1" i="1" dirty="0">
                <a:latin typeface="Georgia" panose="02040502050405020303" pitchFamily="18" charset="0"/>
              </a:rPr>
              <a:t>n </a:t>
            </a:r>
            <a:r>
              <a:rPr lang="es-ES" sz="8000" b="1" dirty="0">
                <a:latin typeface="Georgia" panose="02040502050405020303" pitchFamily="18" charset="0"/>
              </a:rPr>
              <a:t>desciende directamente de </a:t>
            </a:r>
            <a:r>
              <a:rPr lang="es-ES" sz="8000" b="1" i="1" dirty="0">
                <a:latin typeface="Georgia" panose="02040502050405020303" pitchFamily="18" charset="0"/>
              </a:rPr>
              <a:t>y </a:t>
            </a:r>
            <a:r>
              <a:rPr lang="es-ES" sz="8000" b="1" dirty="0">
                <a:latin typeface="Georgia" panose="02040502050405020303" pitchFamily="18" charset="0"/>
              </a:rPr>
              <a:t>y al otro lado se colocan T4</a:t>
            </a:r>
            <a:r>
              <a:rPr lang="es-ES" sz="8000" b="1" i="1" dirty="0">
                <a:latin typeface="Georgia" panose="02040502050405020303" pitchFamily="18" charset="0"/>
              </a:rPr>
              <a:t> </a:t>
            </a:r>
            <a:r>
              <a:rPr lang="es-ES" sz="8000" b="1" dirty="0">
                <a:latin typeface="Georgia" panose="02040502050405020303" pitchFamily="18" charset="0"/>
              </a:rPr>
              <a:t>e </a:t>
            </a:r>
            <a:r>
              <a:rPr lang="es-ES" sz="8000" b="1" i="1" dirty="0">
                <a:latin typeface="Georgia" panose="02040502050405020303" pitchFamily="18" charset="0"/>
              </a:rPr>
              <a:t>z</a:t>
            </a:r>
            <a:r>
              <a:rPr lang="es-ES" sz="8000" b="1" dirty="0">
                <a:latin typeface="Georgia" panose="02040502050405020303" pitchFamily="18" charset="0"/>
              </a:rPr>
              <a:t> (colaterales).</a:t>
            </a:r>
            <a:endParaRPr lang="it-IT" sz="8000" b="1" dirty="0">
              <a:latin typeface="Georgia" panose="02040502050405020303" pitchFamily="18" charset="0"/>
            </a:endParaRPr>
          </a:p>
          <a:p>
            <a:pPr marL="0" indent="0">
              <a:buNone/>
            </a:pPr>
            <a:r>
              <a:rPr lang="es-ES" sz="8000" b="1" dirty="0">
                <a:latin typeface="Georgia" panose="02040502050405020303" pitchFamily="18" charset="0"/>
              </a:rPr>
              <a:t>(4) Los tres testimonios (T4, </a:t>
            </a:r>
            <a:r>
              <a:rPr lang="es-ES" sz="8000" b="1" i="1" dirty="0">
                <a:latin typeface="Georgia" panose="02040502050405020303" pitchFamily="18" charset="0"/>
              </a:rPr>
              <a:t>n</a:t>
            </a:r>
            <a:r>
              <a:rPr lang="es-ES" sz="8000" b="1" dirty="0">
                <a:latin typeface="Georgia" panose="02040502050405020303" pitchFamily="18" charset="0"/>
              </a:rPr>
              <a:t> y </a:t>
            </a:r>
            <a:r>
              <a:rPr lang="es-ES" sz="8000" b="1" i="1" dirty="0">
                <a:latin typeface="Georgia" panose="02040502050405020303" pitchFamily="18" charset="0"/>
              </a:rPr>
              <a:t>z</a:t>
            </a:r>
            <a:r>
              <a:rPr lang="es-ES" sz="8000" b="1" dirty="0">
                <a:latin typeface="Georgia" panose="02040502050405020303" pitchFamily="18" charset="0"/>
              </a:rPr>
              <a:t>) descidenden directamente de </a:t>
            </a:r>
            <a:r>
              <a:rPr lang="es-ES" sz="8000" b="1" i="1" dirty="0">
                <a:latin typeface="Georgia" panose="02040502050405020303" pitchFamily="18" charset="0"/>
              </a:rPr>
              <a:t>y.</a:t>
            </a:r>
            <a:endParaRPr lang="it-IT" sz="8000" b="1" dirty="0">
              <a:latin typeface="Georgia" panose="02040502050405020303" pitchFamily="18" charset="0"/>
            </a:endParaRPr>
          </a:p>
          <a:p>
            <a:pPr marL="0" indent="0">
              <a:buNone/>
            </a:pPr>
            <a:r>
              <a:rPr lang="es-ES" sz="5500" dirty="0">
                <a:latin typeface="Georgia" panose="02040502050405020303" pitchFamily="18" charset="0"/>
              </a:rPr>
              <a:t> </a:t>
            </a:r>
            <a:endParaRPr lang="it-IT" sz="5500" dirty="0">
              <a:latin typeface="Georgia" panose="02040502050405020303" pitchFamily="18" charset="0"/>
            </a:endParaRPr>
          </a:p>
          <a:p>
            <a:r>
              <a:rPr lang="es-ES" sz="5500" dirty="0">
                <a:latin typeface="Georgia" panose="02040502050405020303" pitchFamily="18" charset="0"/>
              </a:rPr>
              <a:t>Confirma la primera hipótesis al menos un error común </a:t>
            </a:r>
            <a:r>
              <a:rPr lang="es-ES" sz="5500" i="1" dirty="0">
                <a:latin typeface="Georgia" panose="02040502050405020303" pitchFamily="18" charset="0"/>
              </a:rPr>
              <a:t>z + n</a:t>
            </a:r>
            <a:r>
              <a:rPr lang="es-ES" sz="5500" dirty="0">
                <a:latin typeface="Georgia" panose="02040502050405020303" pitchFamily="18" charset="0"/>
              </a:rPr>
              <a:t>.</a:t>
            </a:r>
            <a:endParaRPr lang="it-IT" sz="5500" dirty="0">
              <a:latin typeface="Georgia" panose="02040502050405020303" pitchFamily="18" charset="0"/>
            </a:endParaRPr>
          </a:p>
          <a:p>
            <a:r>
              <a:rPr lang="es-ES" sz="5500" dirty="0">
                <a:latin typeface="Georgia" panose="02040502050405020303" pitchFamily="18" charset="0"/>
              </a:rPr>
              <a:t>Confirma la segunda hipótesis al menos un error común T4+</a:t>
            </a:r>
            <a:r>
              <a:rPr lang="es-ES" sz="5500" i="1" dirty="0">
                <a:latin typeface="Georgia" panose="02040502050405020303" pitchFamily="18" charset="0"/>
              </a:rPr>
              <a:t>n.</a:t>
            </a:r>
            <a:endParaRPr lang="it-IT" sz="5500" dirty="0">
              <a:latin typeface="Georgia" panose="02040502050405020303" pitchFamily="18" charset="0"/>
            </a:endParaRPr>
          </a:p>
          <a:p>
            <a:r>
              <a:rPr lang="es-ES" sz="5500" dirty="0">
                <a:latin typeface="Georgia" panose="02040502050405020303" pitchFamily="18" charset="0"/>
              </a:rPr>
              <a:t>Confirma la tercera hipótesis al menos un error común T4+</a:t>
            </a:r>
            <a:r>
              <a:rPr lang="es-ES" sz="5500" i="1" dirty="0">
                <a:latin typeface="Georgia" panose="02040502050405020303" pitchFamily="18" charset="0"/>
              </a:rPr>
              <a:t>z.</a:t>
            </a:r>
            <a:endParaRPr lang="it-IT" sz="5500" dirty="0">
              <a:latin typeface="Georgia" panose="02040502050405020303" pitchFamily="18" charset="0"/>
            </a:endParaRPr>
          </a:p>
          <a:p>
            <a:r>
              <a:rPr lang="es-ES" sz="5500" dirty="0">
                <a:latin typeface="Georgia" panose="02040502050405020303" pitchFamily="18" charset="0"/>
              </a:rPr>
              <a:t>Si no se encuentran errores comunes, tendremos que optar por la cuarta hipótesis</a:t>
            </a:r>
            <a:r>
              <a:rPr lang="es-ES" sz="4500" dirty="0"/>
              <a:t>.</a:t>
            </a:r>
            <a:endParaRPr lang="it-IT" sz="4500" dirty="0"/>
          </a:p>
        </p:txBody>
      </p:sp>
    </p:spTree>
    <p:extLst>
      <p:ext uri="{BB962C8B-B14F-4D97-AF65-F5344CB8AC3E}">
        <p14:creationId xmlns:p14="http://schemas.microsoft.com/office/powerpoint/2010/main" val="35679767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es-ES" altLang="it-IT" b="1" dirty="0" smtClean="0">
                <a:solidFill>
                  <a:srgbClr val="FF0000"/>
                </a:solidFill>
              </a:rPr>
              <a:t>Vamos a investigar </a:t>
            </a:r>
            <a:r>
              <a:rPr lang="es-ES" dirty="0">
                <a:solidFill>
                  <a:srgbClr val="FF0000"/>
                </a:solidFill>
              </a:rPr>
              <a:t>T4 </a:t>
            </a:r>
            <a:r>
              <a:rPr lang="es-ES" dirty="0" smtClean="0">
                <a:solidFill>
                  <a:srgbClr val="FF0000"/>
                </a:solidFill>
              </a:rPr>
              <a:t>+ </a:t>
            </a:r>
            <a:r>
              <a:rPr lang="es-ES" i="1" dirty="0" smtClean="0">
                <a:solidFill>
                  <a:srgbClr val="FF0000"/>
                </a:solidFill>
              </a:rPr>
              <a:t>n </a:t>
            </a:r>
            <a:r>
              <a:rPr lang="es-ES" b="1" i="1" dirty="0" smtClean="0">
                <a:solidFill>
                  <a:srgbClr val="FF0000"/>
                </a:solidFill>
              </a:rPr>
              <a:t>(=D N1)</a:t>
            </a:r>
            <a:r>
              <a:rPr lang="es-ES" i="1" dirty="0" smtClean="0">
                <a:solidFill>
                  <a:srgbClr val="FF0000"/>
                </a:solidFill>
              </a:rPr>
              <a:t> </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32500" lnSpcReduction="20000"/>
          </a:bodyPr>
          <a:lstStyle/>
          <a:p>
            <a:pPr marL="0" indent="0">
              <a:buNone/>
            </a:pPr>
            <a:r>
              <a:rPr lang="es-ES" sz="7400" i="1" dirty="0">
                <a:latin typeface="Georgia" panose="02040502050405020303" pitchFamily="18" charset="0"/>
              </a:rPr>
              <a:t> </a:t>
            </a:r>
            <a:r>
              <a:rPr lang="es-ES_tradnl" sz="7400" dirty="0">
                <a:latin typeface="Georgia" panose="02040502050405020303" pitchFamily="18" charset="0"/>
              </a:rPr>
              <a:t>1.18 Todo esto dice Jeremías; y va allí diciendo mucho más. Que, porque ésta </a:t>
            </a:r>
            <a:r>
              <a:rPr lang="es-ES_tradnl" sz="7400" b="1" u="sng" dirty="0">
                <a:solidFill>
                  <a:srgbClr val="FF0000"/>
                </a:solidFill>
                <a:latin typeface="Georgia" panose="02040502050405020303" pitchFamily="18" charset="0"/>
              </a:rPr>
              <a:t>es</a:t>
            </a:r>
            <a:r>
              <a:rPr lang="es-ES_tradnl" sz="7400" dirty="0">
                <a:latin typeface="Georgia" panose="02040502050405020303" pitchFamily="18" charset="0"/>
              </a:rPr>
              <a:t> cura y medicina que Dios hace al alma de sus muchas enfermedades para darle salud, por fuerza ha de penar según su dolencia en la purga y cura.</a:t>
            </a:r>
            <a:endParaRPr lang="it-IT" sz="7400" dirty="0">
              <a:latin typeface="Georgia" panose="02040502050405020303" pitchFamily="18" charset="0"/>
            </a:endParaRPr>
          </a:p>
          <a:p>
            <a:pPr marL="0" indent="0">
              <a:buNone/>
            </a:pPr>
            <a:endParaRPr lang="es-ES_tradnl" sz="6000" dirty="0" smtClean="0">
              <a:latin typeface="Georgia" panose="02040502050405020303" pitchFamily="18" charset="0"/>
            </a:endParaRPr>
          </a:p>
          <a:p>
            <a:pPr marL="0" indent="0">
              <a:buNone/>
            </a:pPr>
            <a:r>
              <a:rPr lang="es-ES" sz="6000" b="1" dirty="0" smtClean="0">
                <a:latin typeface="Georgia" panose="02040502050405020303" pitchFamily="18" charset="0"/>
              </a:rPr>
              <a:t>porque</a:t>
            </a:r>
            <a:r>
              <a:rPr lang="es-ES" sz="6000" b="1" baseline="30000" dirty="0" smtClean="0">
                <a:latin typeface="Georgia" panose="02040502050405020303" pitchFamily="18" charset="0"/>
              </a:rPr>
              <a:t> </a:t>
            </a:r>
            <a:r>
              <a:rPr lang="es-ES" sz="6000" b="1" dirty="0">
                <a:latin typeface="Georgia" panose="02040502050405020303" pitchFamily="18" charset="0"/>
              </a:rPr>
              <a:t>(por N1)</a:t>
            </a:r>
            <a:r>
              <a:rPr lang="es-ES" sz="6000" dirty="0">
                <a:latin typeface="Georgia" panose="02040502050405020303" pitchFamily="18" charset="0"/>
              </a:rPr>
              <a:t> esta (</a:t>
            </a:r>
            <a:r>
              <a:rPr lang="es-ES" sz="6000" b="1" dirty="0">
                <a:latin typeface="Georgia" panose="02040502050405020303" pitchFamily="18" charset="0"/>
              </a:rPr>
              <a:t>es</a:t>
            </a:r>
            <a:r>
              <a:rPr lang="es-ES" sz="6000" b="1" baseline="30000" dirty="0">
                <a:latin typeface="Georgia" panose="02040502050405020303" pitchFamily="18" charset="0"/>
              </a:rPr>
              <a:t> </a:t>
            </a:r>
            <a:r>
              <a:rPr lang="es-ES" sz="6000" b="1" i="1" dirty="0">
                <a:latin typeface="Georgia" panose="02040502050405020303" pitchFamily="18" charset="0"/>
              </a:rPr>
              <a:t>om.</a:t>
            </a:r>
            <a:r>
              <a:rPr lang="es-ES" sz="6000" b="1" dirty="0">
                <a:latin typeface="Georgia" panose="02040502050405020303" pitchFamily="18" charset="0"/>
              </a:rPr>
              <a:t> T4DN1)</a:t>
            </a:r>
            <a:r>
              <a:rPr lang="es-ES" sz="6000" dirty="0">
                <a:latin typeface="Georgia" panose="02040502050405020303" pitchFamily="18" charset="0"/>
              </a:rPr>
              <a:t> cura y medicina que Dios hace al alma de sus muchas enfermedades para </a:t>
            </a:r>
            <a:r>
              <a:rPr lang="es-ES" sz="6000" b="1" dirty="0">
                <a:latin typeface="Georgia" panose="02040502050405020303" pitchFamily="18" charset="0"/>
              </a:rPr>
              <a:t>darle</a:t>
            </a:r>
            <a:r>
              <a:rPr lang="es-ES" sz="6000" b="1" baseline="30000" dirty="0">
                <a:latin typeface="Georgia" panose="02040502050405020303" pitchFamily="18" charset="0"/>
              </a:rPr>
              <a:t> </a:t>
            </a:r>
            <a:r>
              <a:rPr lang="es-ES" sz="6000" b="1" dirty="0">
                <a:latin typeface="Georgia" panose="02040502050405020303" pitchFamily="18" charset="0"/>
              </a:rPr>
              <a:t> (darla D)</a:t>
            </a:r>
            <a:r>
              <a:rPr lang="es-ES" sz="6000" dirty="0">
                <a:latin typeface="Georgia" panose="02040502050405020303" pitchFamily="18" charset="0"/>
              </a:rPr>
              <a:t> salud, por fuerza ha de </a:t>
            </a:r>
            <a:r>
              <a:rPr lang="es-ES" sz="6000" b="1" dirty="0">
                <a:latin typeface="Georgia" panose="02040502050405020303" pitchFamily="18" charset="0"/>
              </a:rPr>
              <a:t>penar (poner D)</a:t>
            </a:r>
            <a:r>
              <a:rPr lang="es-ES" sz="6000" dirty="0">
                <a:latin typeface="Georgia" panose="02040502050405020303" pitchFamily="18" charset="0"/>
              </a:rPr>
              <a:t> según su dolencia en la purga y </a:t>
            </a:r>
            <a:r>
              <a:rPr lang="es-ES" sz="6000" b="1" dirty="0">
                <a:latin typeface="Georgia" panose="02040502050405020303" pitchFamily="18" charset="0"/>
              </a:rPr>
              <a:t>cura (uera D)</a:t>
            </a:r>
            <a:endParaRPr lang="it-IT" sz="6000" dirty="0">
              <a:latin typeface="Georgia" panose="02040502050405020303" pitchFamily="18" charset="0"/>
            </a:endParaRPr>
          </a:p>
          <a:p>
            <a:pPr marL="0" indent="0">
              <a:buNone/>
            </a:pPr>
            <a:r>
              <a:rPr lang="es-ES" sz="5100" dirty="0">
                <a:latin typeface="Georgia" panose="02040502050405020303" pitchFamily="18" charset="0"/>
              </a:rPr>
              <a:t> </a:t>
            </a:r>
            <a:endParaRPr lang="it-IT" sz="5100" dirty="0">
              <a:latin typeface="Georgia" panose="02040502050405020303" pitchFamily="18" charset="0"/>
            </a:endParaRPr>
          </a:p>
          <a:p>
            <a:pPr marL="0" indent="0">
              <a:buNone/>
            </a:pPr>
            <a:r>
              <a:rPr lang="es-ES" sz="6200" dirty="0" smtClean="0">
                <a:solidFill>
                  <a:schemeClr val="tx2"/>
                </a:solidFill>
                <a:latin typeface="Georgia" panose="02040502050405020303" pitchFamily="18" charset="0"/>
              </a:rPr>
              <a:t>El </a:t>
            </a:r>
            <a:r>
              <a:rPr lang="es-ES" sz="6200" dirty="0">
                <a:solidFill>
                  <a:schemeClr val="tx2"/>
                </a:solidFill>
                <a:latin typeface="Georgia" panose="02040502050405020303" pitchFamily="18" charset="0"/>
              </a:rPr>
              <a:t>copista de T4 no </a:t>
            </a:r>
            <a:r>
              <a:rPr lang="es-ES" sz="6200" dirty="0" smtClean="0">
                <a:solidFill>
                  <a:schemeClr val="tx2"/>
                </a:solidFill>
                <a:latin typeface="Georgia" panose="02040502050405020303" pitchFamily="18" charset="0"/>
              </a:rPr>
              <a:t>interviene para subsanar la omisión.</a:t>
            </a:r>
            <a:endParaRPr lang="it-IT" sz="6200" dirty="0">
              <a:solidFill>
                <a:schemeClr val="tx2"/>
              </a:solidFill>
              <a:latin typeface="Georgia" panose="02040502050405020303" pitchFamily="18" charset="0"/>
            </a:endParaRPr>
          </a:p>
          <a:p>
            <a:pPr marL="0" indent="0">
              <a:buNone/>
            </a:pPr>
            <a:r>
              <a:rPr lang="es-ES" sz="6200" dirty="0">
                <a:solidFill>
                  <a:schemeClr val="tx2"/>
                </a:solidFill>
                <a:latin typeface="Georgia" panose="02040502050405020303" pitchFamily="18" charset="0"/>
              </a:rPr>
              <a:t>D innova: ‘porque esta cura y medicina ... ha de poner ... y verá</a:t>
            </a:r>
            <a:r>
              <a:rPr lang="es-ES" sz="6200" dirty="0" smtClean="0">
                <a:solidFill>
                  <a:schemeClr val="tx2"/>
                </a:solidFill>
                <a:latin typeface="Georgia" panose="02040502050405020303" pitchFamily="18" charset="0"/>
              </a:rPr>
              <a:t>’.</a:t>
            </a:r>
            <a:endParaRPr lang="it-IT" sz="6200" dirty="0">
              <a:solidFill>
                <a:schemeClr val="tx2"/>
              </a:solidFill>
              <a:latin typeface="Georgia" panose="02040502050405020303" pitchFamily="18" charset="0"/>
            </a:endParaRPr>
          </a:p>
          <a:p>
            <a:pPr marL="0" indent="0">
              <a:buNone/>
            </a:pPr>
            <a:r>
              <a:rPr lang="es-ES" sz="6200" dirty="0">
                <a:solidFill>
                  <a:schemeClr val="tx2"/>
                </a:solidFill>
                <a:latin typeface="Georgia" panose="02040502050405020303" pitchFamily="18" charset="0"/>
              </a:rPr>
              <a:t>N1 enmineda diversamente: ‘por esta cura y medicina ... ha de penar</a:t>
            </a:r>
            <a:r>
              <a:rPr lang="es-ES" sz="6200" dirty="0" smtClean="0">
                <a:solidFill>
                  <a:schemeClr val="tx2"/>
                </a:solidFill>
                <a:latin typeface="Georgia" panose="02040502050405020303" pitchFamily="18" charset="0"/>
              </a:rPr>
              <a:t>’.</a:t>
            </a:r>
          </a:p>
          <a:p>
            <a:pPr marL="0" indent="0">
              <a:buNone/>
            </a:pPr>
            <a:endParaRPr lang="es-ES" sz="3600" dirty="0"/>
          </a:p>
          <a:p>
            <a:pPr marL="0" indent="0">
              <a:buNone/>
            </a:pPr>
            <a:endParaRPr lang="it-IT" sz="3600" dirty="0"/>
          </a:p>
          <a:p>
            <a:pPr marL="0" indent="0">
              <a:buNone/>
            </a:pPr>
            <a:endParaRPr lang="it-IT" dirty="0" smtClean="0"/>
          </a:p>
        </p:txBody>
      </p:sp>
    </p:spTree>
    <p:extLst>
      <p:ext uri="{BB962C8B-B14F-4D97-AF65-F5344CB8AC3E}">
        <p14:creationId xmlns:p14="http://schemas.microsoft.com/office/powerpoint/2010/main" val="14544029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3518</Words>
  <Application>Microsoft Office PowerPoint</Application>
  <PresentationFormat>Presentazione su schermo (4:3)</PresentationFormat>
  <Paragraphs>190</Paragraphs>
  <Slides>34</Slides>
  <Notes>7</Notes>
  <HiddenSlides>0</HiddenSlides>
  <MMClips>0</MMClips>
  <ScaleCrop>false</ScaleCrop>
  <HeadingPairs>
    <vt:vector size="4" baseType="variant">
      <vt:variant>
        <vt:lpstr>Tema</vt:lpstr>
      </vt:variant>
      <vt:variant>
        <vt:i4>1</vt:i4>
      </vt:variant>
      <vt:variant>
        <vt:lpstr>Titoli diapositive</vt:lpstr>
      </vt:variant>
      <vt:variant>
        <vt:i4>34</vt:i4>
      </vt:variant>
    </vt:vector>
  </HeadingPairs>
  <TitlesOfParts>
    <vt:vector size="35" baseType="lpstr">
      <vt:lpstr>Tema di Office</vt:lpstr>
      <vt:lpstr>Bloque 2 Construcción del estema</vt:lpstr>
      <vt:lpstr>Familia y: T4 (D) N1 R2 N4 G2 (L2) + U</vt:lpstr>
      <vt:lpstr>Familia y: T4 D N1 R2 N4 G2 L2 (U)</vt:lpstr>
      <vt:lpstr>Familia y: T4 D N1 R2 N4 G2 L2 (U)</vt:lpstr>
      <vt:lpstr>Grupo R2 N4 G2 L2  dentro de la rama y</vt:lpstr>
      <vt:lpstr>Grupo D N1</vt:lpstr>
      <vt:lpstr>Grupo D N1</vt:lpstr>
      <vt:lpstr>Posibles relaciones entre tres testimonios</vt:lpstr>
      <vt:lpstr>Vamos a investigar T4 + n (=D N1) </vt:lpstr>
      <vt:lpstr>Vamos a investigar T4 + n (=D N1) </vt:lpstr>
      <vt:lpstr>Vamos a investigar T4 + n (=D N1) </vt:lpstr>
      <vt:lpstr>Vamos a investigar z + n</vt:lpstr>
      <vt:lpstr>Vamos a investigar z + n</vt:lpstr>
      <vt:lpstr>I descriptus de E </vt:lpstr>
      <vt:lpstr>I descriptus de E </vt:lpstr>
      <vt:lpstr>I descriptus de E </vt:lpstr>
      <vt:lpstr>I descriptus de E </vt:lpstr>
      <vt:lpstr>Vamos a investigar la relación  entre E y G</vt:lpstr>
      <vt:lpstr>Vamos a investigar la relación  entre E y G</vt:lpstr>
      <vt:lpstr>Vamos a investigar la relación  entre E y G</vt:lpstr>
      <vt:lpstr>Vamos a investigar la relación entre E y G</vt:lpstr>
      <vt:lpstr>Vamos a investigar la relación entre E y G</vt:lpstr>
      <vt:lpstr>Vamos a investigar la relación entre E y G</vt:lpstr>
      <vt:lpstr>Vamos a investigar la relación entre E y G</vt:lpstr>
      <vt:lpstr>Vamos a investigar la relación entre E y G</vt:lpstr>
      <vt:lpstr>Vamos a investigar la relación entre E y G</vt:lpstr>
      <vt:lpstr>Vamos a investigar la relación entre E y G</vt:lpstr>
      <vt:lpstr>Vamos a investigar la relación entre E y G</vt:lpstr>
      <vt:lpstr>Vamos a investigar la relación entre E y G</vt:lpstr>
      <vt:lpstr>La Llama B en el estema</vt:lpstr>
      <vt:lpstr>La Llama B en el estema</vt:lpstr>
      <vt:lpstr>La Llama B en el estema</vt:lpstr>
      <vt:lpstr>La Llama B en el estema</vt:lpstr>
      <vt:lpstr>Stemma codicum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Paolo</dc:creator>
  <cp:lastModifiedBy>Paolo</cp:lastModifiedBy>
  <cp:revision>14</cp:revision>
  <dcterms:created xsi:type="dcterms:W3CDTF">2014-04-20T19:35:42Z</dcterms:created>
  <dcterms:modified xsi:type="dcterms:W3CDTF">2015-03-23T17:34:26Z</dcterms:modified>
</cp:coreProperties>
</file>