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57" r:id="rId3"/>
    <p:sldId id="258" r:id="rId4"/>
    <p:sldId id="260" r:id="rId5"/>
    <p:sldId id="261" r:id="rId6"/>
    <p:sldId id="262" r:id="rId7"/>
    <p:sldId id="266" r:id="rId8"/>
    <p:sldId id="263" r:id="rId9"/>
    <p:sldId id="268" r:id="rId10"/>
    <p:sldId id="264" r:id="rId11"/>
    <p:sldId id="269" r:id="rId12"/>
    <p:sldId id="270" r:id="rId13"/>
    <p:sldId id="271" r:id="rId14"/>
    <p:sldId id="272" r:id="rId15"/>
    <p:sldId id="267" r:id="rId16"/>
    <p:sldId id="275" r:id="rId17"/>
    <p:sldId id="273" r:id="rId18"/>
    <p:sldId id="274" r:id="rId19"/>
    <p:sldId id="276" r:id="rId20"/>
    <p:sldId id="283" r:id="rId21"/>
    <p:sldId id="277" r:id="rId22"/>
    <p:sldId id="278" r:id="rId23"/>
    <p:sldId id="279" r:id="rId24"/>
    <p:sldId id="280" r:id="rId25"/>
    <p:sldId id="281" r:id="rId26"/>
    <p:sldId id="282" r:id="rId27"/>
    <p:sldId id="284" r:id="rId28"/>
    <p:sldId id="285" r:id="rId29"/>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70" d="100"/>
          <a:sy n="70" d="100"/>
        </p:scale>
        <p:origin x="738"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smtClean="0"/>
              <a:t>Fare clic per modificare lo stile del titolo</a:t>
            </a:r>
            <a:endParaRPr lang="it-IT"/>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AB8109D5-CEB6-40D7-8665-B5815114D22C}" type="datetimeFigureOut">
              <a:rPr lang="it-IT" smtClean="0"/>
              <a:t>01/12/2015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A6AE89A0-8547-49FB-A540-6C7342134AF5}" type="slidenum">
              <a:rPr lang="it-IT" smtClean="0"/>
              <a:t>‹N›</a:t>
            </a:fld>
            <a:endParaRPr lang="it-IT"/>
          </a:p>
        </p:txBody>
      </p:sp>
    </p:spTree>
    <p:extLst>
      <p:ext uri="{BB962C8B-B14F-4D97-AF65-F5344CB8AC3E}">
        <p14:creationId xmlns:p14="http://schemas.microsoft.com/office/powerpoint/2010/main" val="40910615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AB8109D5-CEB6-40D7-8665-B5815114D22C}" type="datetimeFigureOut">
              <a:rPr lang="it-IT" smtClean="0"/>
              <a:t>01/12/2015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A6AE89A0-8547-49FB-A540-6C7342134AF5}" type="slidenum">
              <a:rPr lang="it-IT" smtClean="0"/>
              <a:t>‹N›</a:t>
            </a:fld>
            <a:endParaRPr lang="it-IT"/>
          </a:p>
        </p:txBody>
      </p:sp>
    </p:spTree>
    <p:extLst>
      <p:ext uri="{BB962C8B-B14F-4D97-AF65-F5344CB8AC3E}">
        <p14:creationId xmlns:p14="http://schemas.microsoft.com/office/powerpoint/2010/main" val="17049691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AB8109D5-CEB6-40D7-8665-B5815114D22C}" type="datetimeFigureOut">
              <a:rPr lang="it-IT" smtClean="0"/>
              <a:t>01/12/2015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A6AE89A0-8547-49FB-A540-6C7342134AF5}" type="slidenum">
              <a:rPr lang="it-IT" smtClean="0"/>
              <a:t>‹N›</a:t>
            </a:fld>
            <a:endParaRPr lang="it-IT"/>
          </a:p>
        </p:txBody>
      </p:sp>
    </p:spTree>
    <p:extLst>
      <p:ext uri="{BB962C8B-B14F-4D97-AF65-F5344CB8AC3E}">
        <p14:creationId xmlns:p14="http://schemas.microsoft.com/office/powerpoint/2010/main" val="24882550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AB8109D5-CEB6-40D7-8665-B5815114D22C}" type="datetimeFigureOut">
              <a:rPr lang="it-IT" smtClean="0"/>
              <a:t>01/12/2015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A6AE89A0-8547-49FB-A540-6C7342134AF5}" type="slidenum">
              <a:rPr lang="it-IT" smtClean="0"/>
              <a:t>‹N›</a:t>
            </a:fld>
            <a:endParaRPr lang="it-IT"/>
          </a:p>
        </p:txBody>
      </p:sp>
    </p:spTree>
    <p:extLst>
      <p:ext uri="{BB962C8B-B14F-4D97-AF65-F5344CB8AC3E}">
        <p14:creationId xmlns:p14="http://schemas.microsoft.com/office/powerpoint/2010/main" val="17682438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smtClean="0"/>
              <a:t>Fare clic per modificare lo stile del titolo</a:t>
            </a:r>
            <a:endParaRPr lang="it-IT"/>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AB8109D5-CEB6-40D7-8665-B5815114D22C}" type="datetimeFigureOut">
              <a:rPr lang="it-IT" smtClean="0"/>
              <a:t>01/12/2015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A6AE89A0-8547-49FB-A540-6C7342134AF5}" type="slidenum">
              <a:rPr lang="it-IT" smtClean="0"/>
              <a:t>‹N›</a:t>
            </a:fld>
            <a:endParaRPr lang="it-IT"/>
          </a:p>
        </p:txBody>
      </p:sp>
    </p:spTree>
    <p:extLst>
      <p:ext uri="{BB962C8B-B14F-4D97-AF65-F5344CB8AC3E}">
        <p14:creationId xmlns:p14="http://schemas.microsoft.com/office/powerpoint/2010/main" val="36372735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838200" y="1825625"/>
            <a:ext cx="5181600" cy="435133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6172200" y="1825625"/>
            <a:ext cx="5181600" cy="435133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AB8109D5-CEB6-40D7-8665-B5815114D22C}" type="datetimeFigureOut">
              <a:rPr lang="it-IT" smtClean="0"/>
              <a:t>01/12/2015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A6AE89A0-8547-49FB-A540-6C7342134AF5}" type="slidenum">
              <a:rPr lang="it-IT" smtClean="0"/>
              <a:t>‹N›</a:t>
            </a:fld>
            <a:endParaRPr lang="it-IT"/>
          </a:p>
        </p:txBody>
      </p:sp>
    </p:spTree>
    <p:extLst>
      <p:ext uri="{BB962C8B-B14F-4D97-AF65-F5344CB8AC3E}">
        <p14:creationId xmlns:p14="http://schemas.microsoft.com/office/powerpoint/2010/main" val="16235162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smtClean="0"/>
              <a:t>Fare clic per modificare lo stile del titolo</a:t>
            </a:r>
            <a:endParaRPr lang="it-IT"/>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AB8109D5-CEB6-40D7-8665-B5815114D22C}" type="datetimeFigureOut">
              <a:rPr lang="it-IT" smtClean="0"/>
              <a:t>01/12/2015</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A6AE89A0-8547-49FB-A540-6C7342134AF5}" type="slidenum">
              <a:rPr lang="it-IT" smtClean="0"/>
              <a:t>‹N›</a:t>
            </a:fld>
            <a:endParaRPr lang="it-IT"/>
          </a:p>
        </p:txBody>
      </p:sp>
    </p:spTree>
    <p:extLst>
      <p:ext uri="{BB962C8B-B14F-4D97-AF65-F5344CB8AC3E}">
        <p14:creationId xmlns:p14="http://schemas.microsoft.com/office/powerpoint/2010/main" val="29042492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AB8109D5-CEB6-40D7-8665-B5815114D22C}" type="datetimeFigureOut">
              <a:rPr lang="it-IT" smtClean="0"/>
              <a:t>01/12/2015</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A6AE89A0-8547-49FB-A540-6C7342134AF5}" type="slidenum">
              <a:rPr lang="it-IT" smtClean="0"/>
              <a:t>‹N›</a:t>
            </a:fld>
            <a:endParaRPr lang="it-IT"/>
          </a:p>
        </p:txBody>
      </p:sp>
    </p:spTree>
    <p:extLst>
      <p:ext uri="{BB962C8B-B14F-4D97-AF65-F5344CB8AC3E}">
        <p14:creationId xmlns:p14="http://schemas.microsoft.com/office/powerpoint/2010/main" val="6856469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AB8109D5-CEB6-40D7-8665-B5815114D22C}" type="datetimeFigureOut">
              <a:rPr lang="it-IT" smtClean="0"/>
              <a:t>01/12/2015</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A6AE89A0-8547-49FB-A540-6C7342134AF5}" type="slidenum">
              <a:rPr lang="it-IT" smtClean="0"/>
              <a:t>‹N›</a:t>
            </a:fld>
            <a:endParaRPr lang="it-IT"/>
          </a:p>
        </p:txBody>
      </p:sp>
    </p:spTree>
    <p:extLst>
      <p:ext uri="{BB962C8B-B14F-4D97-AF65-F5344CB8AC3E}">
        <p14:creationId xmlns:p14="http://schemas.microsoft.com/office/powerpoint/2010/main" val="17656910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it-IT"/>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AB8109D5-CEB6-40D7-8665-B5815114D22C}" type="datetimeFigureOut">
              <a:rPr lang="it-IT" smtClean="0"/>
              <a:t>01/12/2015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A6AE89A0-8547-49FB-A540-6C7342134AF5}" type="slidenum">
              <a:rPr lang="it-IT" smtClean="0"/>
              <a:t>‹N›</a:t>
            </a:fld>
            <a:endParaRPr lang="it-IT"/>
          </a:p>
        </p:txBody>
      </p:sp>
    </p:spTree>
    <p:extLst>
      <p:ext uri="{BB962C8B-B14F-4D97-AF65-F5344CB8AC3E}">
        <p14:creationId xmlns:p14="http://schemas.microsoft.com/office/powerpoint/2010/main" val="30491846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it-IT"/>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AB8109D5-CEB6-40D7-8665-B5815114D22C}" type="datetimeFigureOut">
              <a:rPr lang="it-IT" smtClean="0"/>
              <a:t>01/12/2015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A6AE89A0-8547-49FB-A540-6C7342134AF5}" type="slidenum">
              <a:rPr lang="it-IT" smtClean="0"/>
              <a:t>‹N›</a:t>
            </a:fld>
            <a:endParaRPr lang="it-IT"/>
          </a:p>
        </p:txBody>
      </p:sp>
    </p:spTree>
    <p:extLst>
      <p:ext uri="{BB962C8B-B14F-4D97-AF65-F5344CB8AC3E}">
        <p14:creationId xmlns:p14="http://schemas.microsoft.com/office/powerpoint/2010/main" val="25687229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B8109D5-CEB6-40D7-8665-B5815114D22C}" type="datetimeFigureOut">
              <a:rPr lang="it-IT" smtClean="0"/>
              <a:t>01/12/2015</a:t>
            </a:fld>
            <a:endParaRPr lang="it-IT"/>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6AE89A0-8547-49FB-A540-6C7342134AF5}" type="slidenum">
              <a:rPr lang="it-IT" smtClean="0"/>
              <a:t>‹N›</a:t>
            </a:fld>
            <a:endParaRPr lang="it-IT"/>
          </a:p>
        </p:txBody>
      </p:sp>
    </p:spTree>
    <p:extLst>
      <p:ext uri="{BB962C8B-B14F-4D97-AF65-F5344CB8AC3E}">
        <p14:creationId xmlns:p14="http://schemas.microsoft.com/office/powerpoint/2010/main" val="6089978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p:cNvSpPr>
            <a:spLocks noGrp="1"/>
          </p:cNvSpPr>
          <p:nvPr>
            <p:ph type="ctrTitle"/>
          </p:nvPr>
        </p:nvSpPr>
        <p:spPr>
          <a:xfrm>
            <a:off x="1633182" y="1750160"/>
            <a:ext cx="9144000" cy="2494294"/>
          </a:xfrm>
        </p:spPr>
        <p:txBody>
          <a:bodyPr>
            <a:normAutofit fontScale="90000"/>
          </a:bodyPr>
          <a:lstStyle/>
          <a:p>
            <a:r>
              <a:rPr lang="it-IT" dirty="0" smtClean="0">
                <a:latin typeface="Palatino Linotype" panose="02040502050505030304" pitchFamily="18" charset="0"/>
              </a:rPr>
              <a:t/>
            </a:r>
            <a:br>
              <a:rPr lang="it-IT" dirty="0" smtClean="0">
                <a:latin typeface="Palatino Linotype" panose="02040502050505030304" pitchFamily="18" charset="0"/>
              </a:rPr>
            </a:br>
            <a:r>
              <a:rPr lang="it-IT" dirty="0">
                <a:latin typeface="Palatino Linotype" panose="02040502050505030304" pitchFamily="18" charset="0"/>
              </a:rPr>
              <a:t/>
            </a:r>
            <a:br>
              <a:rPr lang="it-IT" dirty="0">
                <a:latin typeface="Palatino Linotype" panose="02040502050505030304" pitchFamily="18" charset="0"/>
              </a:rPr>
            </a:br>
            <a:r>
              <a:rPr lang="it-IT" dirty="0" smtClean="0">
                <a:latin typeface="Palatino Linotype" panose="02040502050505030304" pitchFamily="18" charset="0"/>
              </a:rPr>
              <a:t/>
            </a:r>
            <a:br>
              <a:rPr lang="it-IT" dirty="0" smtClean="0">
                <a:latin typeface="Palatino Linotype" panose="02040502050505030304" pitchFamily="18" charset="0"/>
              </a:rPr>
            </a:br>
            <a:r>
              <a:rPr lang="it-IT" dirty="0">
                <a:latin typeface="Palatino Linotype" panose="02040502050505030304" pitchFamily="18" charset="0"/>
              </a:rPr>
              <a:t/>
            </a:r>
            <a:br>
              <a:rPr lang="it-IT" dirty="0">
                <a:latin typeface="Palatino Linotype" panose="02040502050505030304" pitchFamily="18" charset="0"/>
              </a:rPr>
            </a:br>
            <a:r>
              <a:rPr lang="it-IT" dirty="0" smtClean="0">
                <a:latin typeface="Palatino Linotype" panose="02040502050505030304" pitchFamily="18" charset="0"/>
              </a:rPr>
              <a:t/>
            </a:r>
            <a:br>
              <a:rPr lang="it-IT" dirty="0" smtClean="0">
                <a:latin typeface="Palatino Linotype" panose="02040502050505030304" pitchFamily="18" charset="0"/>
              </a:rPr>
            </a:br>
            <a:r>
              <a:rPr lang="it-IT" dirty="0">
                <a:latin typeface="Palatino Linotype" panose="02040502050505030304" pitchFamily="18" charset="0"/>
              </a:rPr>
              <a:t/>
            </a:r>
            <a:br>
              <a:rPr lang="it-IT" dirty="0">
                <a:latin typeface="Palatino Linotype" panose="02040502050505030304" pitchFamily="18" charset="0"/>
              </a:rPr>
            </a:br>
            <a:r>
              <a:rPr lang="it-IT" dirty="0" smtClean="0">
                <a:latin typeface="Palatino Linotype" panose="02040502050505030304" pitchFamily="18" charset="0"/>
              </a:rPr>
              <a:t/>
            </a:r>
            <a:br>
              <a:rPr lang="it-IT" dirty="0" smtClean="0">
                <a:latin typeface="Palatino Linotype" panose="02040502050505030304" pitchFamily="18" charset="0"/>
              </a:rPr>
            </a:br>
            <a:r>
              <a:rPr lang="it-IT" dirty="0" smtClean="0">
                <a:latin typeface="Palatino Linotype" panose="02040502050505030304" pitchFamily="18" charset="0"/>
              </a:rPr>
              <a:t>Lingua Spagnola III</a:t>
            </a:r>
            <a:br>
              <a:rPr lang="it-IT" dirty="0" smtClean="0">
                <a:latin typeface="Palatino Linotype" panose="02040502050505030304" pitchFamily="18" charset="0"/>
              </a:rPr>
            </a:br>
            <a:r>
              <a:rPr lang="it-IT" sz="5300" dirty="0" smtClean="0">
                <a:latin typeface="Palatino Linotype" panose="02040502050505030304" pitchFamily="18" charset="0"/>
              </a:rPr>
              <a:t>A.A. 2015-2016</a:t>
            </a:r>
            <a:r>
              <a:rPr lang="it-IT" dirty="0" smtClean="0">
                <a:latin typeface="Palatino Linotype" panose="02040502050505030304" pitchFamily="18" charset="0"/>
              </a:rPr>
              <a:t/>
            </a:r>
            <a:br>
              <a:rPr lang="it-IT" dirty="0" smtClean="0">
                <a:latin typeface="Palatino Linotype" panose="02040502050505030304" pitchFamily="18" charset="0"/>
              </a:rPr>
            </a:br>
            <a:r>
              <a:rPr lang="it-IT" dirty="0" smtClean="0">
                <a:latin typeface="Palatino Linotype" panose="02040502050505030304" pitchFamily="18" charset="0"/>
              </a:rPr>
              <a:t/>
            </a:r>
            <a:br>
              <a:rPr lang="it-IT" dirty="0" smtClean="0">
                <a:latin typeface="Palatino Linotype" panose="02040502050505030304" pitchFamily="18" charset="0"/>
              </a:rPr>
            </a:br>
            <a:r>
              <a:rPr lang="it-IT" sz="5300" dirty="0" err="1" smtClean="0">
                <a:latin typeface="Palatino Linotype" panose="02040502050505030304" pitchFamily="18" charset="0"/>
              </a:rPr>
              <a:t>Historia</a:t>
            </a:r>
            <a:r>
              <a:rPr lang="it-IT" sz="5300" dirty="0" smtClean="0">
                <a:latin typeface="Palatino Linotype" panose="02040502050505030304" pitchFamily="18" charset="0"/>
              </a:rPr>
              <a:t> de la lengua </a:t>
            </a:r>
            <a:r>
              <a:rPr lang="it-IT" sz="5300" dirty="0" err="1" smtClean="0">
                <a:latin typeface="Palatino Linotype" panose="02040502050505030304" pitchFamily="18" charset="0"/>
              </a:rPr>
              <a:t>española</a:t>
            </a:r>
            <a:endParaRPr lang="it-IT" sz="5300" dirty="0">
              <a:latin typeface="Palatino Linotype" panose="02040502050505030304" pitchFamily="18" charset="0"/>
            </a:endParaRPr>
          </a:p>
        </p:txBody>
      </p:sp>
      <p:sp>
        <p:nvSpPr>
          <p:cNvPr id="4" name="Sottotitolo 3"/>
          <p:cNvSpPr>
            <a:spLocks noGrp="1"/>
          </p:cNvSpPr>
          <p:nvPr>
            <p:ph type="subTitle" idx="1"/>
          </p:nvPr>
        </p:nvSpPr>
        <p:spPr>
          <a:xfrm>
            <a:off x="1524000" y="4912223"/>
            <a:ext cx="9144000" cy="1655762"/>
          </a:xfrm>
        </p:spPr>
        <p:txBody>
          <a:bodyPr/>
          <a:lstStyle/>
          <a:p>
            <a:r>
              <a:rPr lang="it-IT" sz="2800" dirty="0" smtClean="0">
                <a:latin typeface="Palatino Linotype" panose="02040502050505030304" pitchFamily="18" charset="0"/>
              </a:rPr>
              <a:t>Prof.ssa Giulia Giorgi</a:t>
            </a:r>
          </a:p>
          <a:p>
            <a:endParaRPr lang="it-IT" dirty="0"/>
          </a:p>
        </p:txBody>
      </p:sp>
    </p:spTree>
    <p:extLst>
      <p:ext uri="{BB962C8B-B14F-4D97-AF65-F5344CB8AC3E}">
        <p14:creationId xmlns:p14="http://schemas.microsoft.com/office/powerpoint/2010/main" val="335551883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adevaherranz.es/HISTORIA/ESPANA/Antigua/Aborigenes%20%20y%20colonizaciones/Hist%20Espana%20III%20a%20C%20a%20IV%20d%20C%20Hispania%20Divisiones%20administrativas.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91498" y="615607"/>
            <a:ext cx="9687201" cy="4572000"/>
          </a:xfrm>
          <a:prstGeom prst="rect">
            <a:avLst/>
          </a:prstGeom>
          <a:noFill/>
          <a:extLst>
            <a:ext uri="{909E8E84-426E-40DD-AFC4-6F175D3DCCD1}">
              <a14:hiddenFill xmlns:a14="http://schemas.microsoft.com/office/drawing/2010/main">
                <a:solidFill>
                  <a:srgbClr val="FFFFFF"/>
                </a:solidFill>
              </a14:hiddenFill>
            </a:ext>
          </a:extLst>
        </p:spPr>
      </p:pic>
      <p:sp>
        <p:nvSpPr>
          <p:cNvPr id="2" name="CasellaDiTesto 1"/>
          <p:cNvSpPr txBox="1"/>
          <p:nvPr/>
        </p:nvSpPr>
        <p:spPr>
          <a:xfrm>
            <a:off x="1561294" y="6237026"/>
            <a:ext cx="7672550" cy="307777"/>
          </a:xfrm>
          <a:prstGeom prst="rect">
            <a:avLst/>
          </a:prstGeom>
          <a:noFill/>
        </p:spPr>
        <p:txBody>
          <a:bodyPr wrap="none" rtlCol="0">
            <a:spAutoFit/>
          </a:bodyPr>
          <a:lstStyle/>
          <a:p>
            <a:r>
              <a:rPr lang="it-IT" sz="1400" dirty="0" smtClean="0"/>
              <a:t>Tratto da: http</a:t>
            </a:r>
            <a:r>
              <a:rPr lang="it-IT" sz="1400" dirty="0"/>
              <a:t>://adevaherranz.es/HISTORIA/ESPANA/Antigua/Aborigenes%20%20y%20colonizaciones/</a:t>
            </a:r>
          </a:p>
        </p:txBody>
      </p:sp>
    </p:spTree>
    <p:extLst>
      <p:ext uri="{BB962C8B-B14F-4D97-AF65-F5344CB8AC3E}">
        <p14:creationId xmlns:p14="http://schemas.microsoft.com/office/powerpoint/2010/main" val="225893672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smtClean="0">
                <a:latin typeface="Palatino Linotype" panose="02040502050505030304" pitchFamily="18" charset="0"/>
              </a:rPr>
              <a:t>La </a:t>
            </a:r>
            <a:r>
              <a:rPr lang="it-IT" dirty="0" err="1" smtClean="0">
                <a:latin typeface="Palatino Linotype" panose="02040502050505030304" pitchFamily="18" charset="0"/>
              </a:rPr>
              <a:t>romanización</a:t>
            </a:r>
            <a:r>
              <a:rPr lang="it-IT" dirty="0" smtClean="0">
                <a:latin typeface="Palatino Linotype" panose="02040502050505030304" pitchFamily="18" charset="0"/>
              </a:rPr>
              <a:t> de </a:t>
            </a:r>
            <a:r>
              <a:rPr lang="it-IT" dirty="0" err="1" smtClean="0">
                <a:latin typeface="Palatino Linotype" panose="02040502050505030304" pitchFamily="18" charset="0"/>
              </a:rPr>
              <a:t>Hispania</a:t>
            </a:r>
            <a:r>
              <a:rPr lang="it-IT" dirty="0" smtClean="0">
                <a:latin typeface="Palatino Linotype" panose="02040502050505030304" pitchFamily="18" charset="0"/>
              </a:rPr>
              <a:t> </a:t>
            </a:r>
            <a:endParaRPr lang="it-IT" dirty="0">
              <a:latin typeface="Palatino Linotype" panose="02040502050505030304" pitchFamily="18" charset="0"/>
            </a:endParaRPr>
          </a:p>
        </p:txBody>
      </p:sp>
      <p:sp>
        <p:nvSpPr>
          <p:cNvPr id="3" name="Segnaposto contenuto 2"/>
          <p:cNvSpPr>
            <a:spLocks noGrp="1"/>
          </p:cNvSpPr>
          <p:nvPr>
            <p:ph idx="1"/>
          </p:nvPr>
        </p:nvSpPr>
        <p:spPr>
          <a:xfrm>
            <a:off x="838200" y="1690688"/>
            <a:ext cx="10515600" cy="4351338"/>
          </a:xfrm>
        </p:spPr>
        <p:txBody>
          <a:bodyPr>
            <a:normAutofit fontScale="92500"/>
          </a:bodyPr>
          <a:lstStyle/>
          <a:p>
            <a:pPr marL="0" indent="0" algn="just">
              <a:lnSpc>
                <a:spcPct val="150000"/>
              </a:lnSpc>
              <a:buNone/>
            </a:pPr>
            <a:r>
              <a:rPr lang="es-ES" dirty="0">
                <a:latin typeface="Palatino Linotype" panose="02040502050505030304" pitchFamily="18" charset="0"/>
              </a:rPr>
              <a:t>La romanización fue un proceso </a:t>
            </a:r>
            <a:r>
              <a:rPr lang="es-ES" b="1" dirty="0">
                <a:latin typeface="Palatino Linotype" panose="02040502050505030304" pitchFamily="18" charset="0"/>
              </a:rPr>
              <a:t>muy lento</a:t>
            </a:r>
            <a:r>
              <a:rPr lang="es-ES" dirty="0">
                <a:latin typeface="Palatino Linotype" panose="02040502050505030304" pitchFamily="18" charset="0"/>
              </a:rPr>
              <a:t>; durante mucho tiempo se dio una etapa de </a:t>
            </a:r>
            <a:r>
              <a:rPr lang="es-ES" b="1" dirty="0">
                <a:latin typeface="Palatino Linotype" panose="02040502050505030304" pitchFamily="18" charset="0"/>
              </a:rPr>
              <a:t>bilingüismo / multilingüismo</a:t>
            </a:r>
            <a:r>
              <a:rPr lang="es-ES" dirty="0">
                <a:latin typeface="Palatino Linotype" panose="02040502050505030304" pitchFamily="18" charset="0"/>
              </a:rPr>
              <a:t> entre la población autóctona y los romanos: las poblaciones fueron abandonando poco a poco sus lenguas vernáculas para entender a los romanos (soldados, funcionarios, colonos, etc.). Además, no todas las zonas de la península fueron romanizadas con la misma intensidad ni al mismo tiempo: esto prolongó la alternancia de lenguas.</a:t>
            </a:r>
            <a:endParaRPr lang="it-IT" dirty="0">
              <a:latin typeface="Palatino Linotype" panose="02040502050505030304" pitchFamily="18" charset="0"/>
            </a:endParaRPr>
          </a:p>
          <a:p>
            <a:pPr marL="0" indent="0">
              <a:buNone/>
            </a:pPr>
            <a:endParaRPr lang="it-IT" dirty="0"/>
          </a:p>
        </p:txBody>
      </p:sp>
    </p:spTree>
    <p:extLst>
      <p:ext uri="{BB962C8B-B14F-4D97-AF65-F5344CB8AC3E}">
        <p14:creationId xmlns:p14="http://schemas.microsoft.com/office/powerpoint/2010/main" val="376997466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err="1" smtClean="0">
                <a:latin typeface="Palatino Linotype" panose="02040502050505030304" pitchFamily="18" charset="0"/>
              </a:rPr>
              <a:t>El</a:t>
            </a:r>
            <a:r>
              <a:rPr lang="it-IT" dirty="0" smtClean="0">
                <a:latin typeface="Palatino Linotype" panose="02040502050505030304" pitchFamily="18" charset="0"/>
              </a:rPr>
              <a:t> </a:t>
            </a:r>
            <a:r>
              <a:rPr lang="it-IT" dirty="0" err="1" smtClean="0">
                <a:latin typeface="Palatino Linotype" panose="02040502050505030304" pitchFamily="18" charset="0"/>
              </a:rPr>
              <a:t>latín</a:t>
            </a:r>
            <a:r>
              <a:rPr lang="it-IT" dirty="0" smtClean="0">
                <a:latin typeface="Palatino Linotype" panose="02040502050505030304" pitchFamily="18" charset="0"/>
              </a:rPr>
              <a:t> en </a:t>
            </a:r>
            <a:r>
              <a:rPr lang="it-IT" dirty="0" err="1" smtClean="0">
                <a:latin typeface="Palatino Linotype" panose="02040502050505030304" pitchFamily="18" charset="0"/>
              </a:rPr>
              <a:t>Hispania</a:t>
            </a:r>
            <a:r>
              <a:rPr lang="it-IT" dirty="0" smtClean="0">
                <a:latin typeface="Palatino Linotype" panose="02040502050505030304" pitchFamily="18" charset="0"/>
              </a:rPr>
              <a:t> </a:t>
            </a:r>
            <a:endParaRPr lang="it-IT" dirty="0">
              <a:latin typeface="Palatino Linotype" panose="02040502050505030304" pitchFamily="18" charset="0"/>
            </a:endParaRPr>
          </a:p>
        </p:txBody>
      </p:sp>
      <p:sp>
        <p:nvSpPr>
          <p:cNvPr id="3" name="Segnaposto contenuto 2"/>
          <p:cNvSpPr>
            <a:spLocks noGrp="1"/>
          </p:cNvSpPr>
          <p:nvPr>
            <p:ph idx="1"/>
          </p:nvPr>
        </p:nvSpPr>
        <p:spPr/>
        <p:txBody>
          <a:bodyPr>
            <a:normAutofit/>
          </a:bodyPr>
          <a:lstStyle/>
          <a:p>
            <a:pPr marL="0" indent="0" algn="just">
              <a:buNone/>
            </a:pPr>
            <a:r>
              <a:rPr lang="es-ES" dirty="0">
                <a:latin typeface="Palatino Linotype" panose="02040502050505030304" pitchFamily="18" charset="0"/>
              </a:rPr>
              <a:t>¿Qué tipo de latín hablaban los conquistadores en Hispania? Este latín se caracterizaba por una serie de características que condicionaron su asentamiento y desarrollo sucesivo y que determinaron la diferenciación lingüística que vino siglos </a:t>
            </a:r>
            <a:r>
              <a:rPr lang="es-ES" dirty="0" smtClean="0">
                <a:latin typeface="Palatino Linotype" panose="02040502050505030304" pitchFamily="18" charset="0"/>
              </a:rPr>
              <a:t>después.</a:t>
            </a:r>
            <a:r>
              <a:rPr lang="it-IT" dirty="0">
                <a:latin typeface="Palatino Linotype" panose="02040502050505030304" pitchFamily="18" charset="0"/>
              </a:rPr>
              <a:t> </a:t>
            </a:r>
            <a:r>
              <a:rPr lang="es-ES" dirty="0" smtClean="0">
                <a:latin typeface="Palatino Linotype" panose="02040502050505030304" pitchFamily="18" charset="0"/>
              </a:rPr>
              <a:t>Hay </a:t>
            </a:r>
            <a:r>
              <a:rPr lang="es-ES" dirty="0">
                <a:latin typeface="Palatino Linotype" panose="02040502050505030304" pitchFamily="18" charset="0"/>
              </a:rPr>
              <a:t>que tener en cuenta varios factores acerca del latín en Hispania:</a:t>
            </a:r>
            <a:endParaRPr lang="it-IT" dirty="0">
              <a:latin typeface="Palatino Linotype" panose="02040502050505030304" pitchFamily="18" charset="0"/>
            </a:endParaRPr>
          </a:p>
          <a:p>
            <a:pPr marL="0" indent="0" algn="just">
              <a:buNone/>
            </a:pPr>
            <a:r>
              <a:rPr lang="es-ES" dirty="0">
                <a:latin typeface="Palatino Linotype" panose="02040502050505030304" pitchFamily="18" charset="0"/>
              </a:rPr>
              <a:t>a) la </a:t>
            </a:r>
            <a:r>
              <a:rPr lang="es-ES" b="1" dirty="0">
                <a:latin typeface="Palatino Linotype" panose="02040502050505030304" pitchFamily="18" charset="0"/>
              </a:rPr>
              <a:t>antigüedad de la romanización</a:t>
            </a:r>
            <a:r>
              <a:rPr lang="es-ES" dirty="0">
                <a:latin typeface="Palatino Linotype" panose="02040502050505030304" pitchFamily="18" charset="0"/>
              </a:rPr>
              <a:t>: la conquista romana empezó en 218 a.C., o </a:t>
            </a:r>
            <a:r>
              <a:rPr lang="es-ES" dirty="0" smtClean="0">
                <a:latin typeface="Palatino Linotype" panose="02040502050505030304" pitchFamily="18" charset="0"/>
              </a:rPr>
              <a:t>sea, </a:t>
            </a:r>
            <a:r>
              <a:rPr lang="es-ES" dirty="0">
                <a:latin typeface="Palatino Linotype" panose="02040502050505030304" pitchFamily="18" charset="0"/>
              </a:rPr>
              <a:t>en un momento en que todavía dentro del propio latín no se había llegado a la “época clásica”. Se trataba, pues, de un </a:t>
            </a:r>
            <a:r>
              <a:rPr lang="es-ES" b="1" dirty="0">
                <a:latin typeface="Palatino Linotype" panose="02040502050505030304" pitchFamily="18" charset="0"/>
              </a:rPr>
              <a:t>latín “arcaico</a:t>
            </a:r>
            <a:r>
              <a:rPr lang="es-ES" b="1" dirty="0" smtClean="0">
                <a:latin typeface="Palatino Linotype" panose="02040502050505030304" pitchFamily="18" charset="0"/>
              </a:rPr>
              <a:t>”</a:t>
            </a:r>
            <a:r>
              <a:rPr lang="es-ES" dirty="0" smtClean="0">
                <a:latin typeface="Palatino Linotype" panose="02040502050505030304" pitchFamily="18" charset="0"/>
              </a:rPr>
              <a:t>;</a:t>
            </a:r>
            <a:endParaRPr lang="it-IT" dirty="0">
              <a:latin typeface="Palatino Linotype" panose="02040502050505030304" pitchFamily="18" charset="0"/>
            </a:endParaRPr>
          </a:p>
          <a:p>
            <a:pPr marL="0" indent="0" algn="just">
              <a:buNone/>
            </a:pPr>
            <a:endParaRPr lang="it-IT" dirty="0">
              <a:latin typeface="Palatino Linotype" panose="02040502050505030304" pitchFamily="18" charset="0"/>
            </a:endParaRPr>
          </a:p>
        </p:txBody>
      </p:sp>
    </p:spTree>
    <p:extLst>
      <p:ext uri="{BB962C8B-B14F-4D97-AF65-F5344CB8AC3E}">
        <p14:creationId xmlns:p14="http://schemas.microsoft.com/office/powerpoint/2010/main" val="127464761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err="1">
                <a:latin typeface="Palatino Linotype" panose="02040502050505030304" pitchFamily="18" charset="0"/>
              </a:rPr>
              <a:t>El</a:t>
            </a:r>
            <a:r>
              <a:rPr lang="it-IT" dirty="0">
                <a:latin typeface="Palatino Linotype" panose="02040502050505030304" pitchFamily="18" charset="0"/>
              </a:rPr>
              <a:t> </a:t>
            </a:r>
            <a:r>
              <a:rPr lang="it-IT" dirty="0" err="1">
                <a:latin typeface="Palatino Linotype" panose="02040502050505030304" pitchFamily="18" charset="0"/>
              </a:rPr>
              <a:t>latín</a:t>
            </a:r>
            <a:r>
              <a:rPr lang="it-IT" dirty="0">
                <a:latin typeface="Palatino Linotype" panose="02040502050505030304" pitchFamily="18" charset="0"/>
              </a:rPr>
              <a:t> en </a:t>
            </a:r>
            <a:r>
              <a:rPr lang="it-IT" dirty="0" err="1">
                <a:latin typeface="Palatino Linotype" panose="02040502050505030304" pitchFamily="18" charset="0"/>
              </a:rPr>
              <a:t>Hispania</a:t>
            </a:r>
            <a:r>
              <a:rPr lang="it-IT" dirty="0">
                <a:latin typeface="Palatino Linotype" panose="02040502050505030304" pitchFamily="18" charset="0"/>
              </a:rPr>
              <a:t> (</a:t>
            </a:r>
            <a:r>
              <a:rPr lang="it-IT" dirty="0" smtClean="0">
                <a:latin typeface="Palatino Linotype" panose="02040502050505030304" pitchFamily="18" charset="0"/>
              </a:rPr>
              <a:t>II)</a:t>
            </a:r>
            <a:endParaRPr lang="it-IT" dirty="0"/>
          </a:p>
        </p:txBody>
      </p:sp>
      <p:sp>
        <p:nvSpPr>
          <p:cNvPr id="3" name="Segnaposto contenuto 2"/>
          <p:cNvSpPr>
            <a:spLocks noGrp="1"/>
          </p:cNvSpPr>
          <p:nvPr>
            <p:ph idx="1"/>
          </p:nvPr>
        </p:nvSpPr>
        <p:spPr/>
        <p:txBody>
          <a:bodyPr>
            <a:normAutofit lnSpcReduction="10000"/>
          </a:bodyPr>
          <a:lstStyle/>
          <a:p>
            <a:pPr marL="0" indent="0" algn="just">
              <a:buNone/>
            </a:pPr>
            <a:r>
              <a:rPr lang="es-ES" dirty="0">
                <a:latin typeface="Palatino Linotype" panose="02040502050505030304" pitchFamily="18" charset="0"/>
              </a:rPr>
              <a:t>b) la </a:t>
            </a:r>
            <a:r>
              <a:rPr lang="es-ES" b="1" dirty="0">
                <a:latin typeface="Palatino Linotype" panose="02040502050505030304" pitchFamily="18" charset="0"/>
              </a:rPr>
              <a:t>colocación estratégica de Hispania</a:t>
            </a:r>
            <a:r>
              <a:rPr lang="es-ES" dirty="0">
                <a:latin typeface="Palatino Linotype" panose="02040502050505030304" pitchFamily="18" charset="0"/>
              </a:rPr>
              <a:t>: no es casual que las zonas más extremas del Imperio romano (Rumanía, Portugal y España) compartan algunos rasgos conservadores o arcaicos (sobre todo en ámbito léxico). Es la que se conoce como “teoría de las ondas”, avanzada por Hugo </a:t>
            </a:r>
            <a:r>
              <a:rPr lang="es-ES" dirty="0" err="1">
                <a:latin typeface="Palatino Linotype" panose="02040502050505030304" pitchFamily="18" charset="0"/>
              </a:rPr>
              <a:t>Schuchardt</a:t>
            </a:r>
            <a:r>
              <a:rPr lang="es-ES" dirty="0">
                <a:latin typeface="Palatino Linotype" panose="02040502050505030304" pitchFamily="18" charset="0"/>
              </a:rPr>
              <a:t> (1877). Según esta teoría la intensidad de las ondas producidas por una palabra nueva al caer sobre el agua-territorio es menor cuanto más alejada del centro se encuentre la onda. Esto puede explicar las numerosas coincidencias, de orden léxico sobre todo, entre los romances hispánicos y el rumano, mientras el francés y el italiano, más cercanos al "centro", se caracterizan por un carácter </a:t>
            </a:r>
            <a:r>
              <a:rPr lang="es-ES">
                <a:latin typeface="Palatino Linotype" panose="02040502050505030304" pitchFamily="18" charset="0"/>
              </a:rPr>
              <a:t>más </a:t>
            </a:r>
            <a:r>
              <a:rPr lang="es-ES" smtClean="0">
                <a:latin typeface="Palatino Linotype" panose="02040502050505030304" pitchFamily="18" charset="0"/>
              </a:rPr>
              <a:t>innovador.</a:t>
            </a:r>
            <a:endParaRPr lang="it-IT" dirty="0">
              <a:latin typeface="Palatino Linotype" panose="02040502050505030304" pitchFamily="18" charset="0"/>
            </a:endParaRPr>
          </a:p>
          <a:p>
            <a:pPr marL="0" indent="0" algn="just">
              <a:buNone/>
            </a:pPr>
            <a:endParaRPr lang="it-IT" dirty="0">
              <a:latin typeface="Palatino Linotype" panose="02040502050505030304" pitchFamily="18" charset="0"/>
            </a:endParaRPr>
          </a:p>
        </p:txBody>
      </p:sp>
    </p:spTree>
    <p:extLst>
      <p:ext uri="{BB962C8B-B14F-4D97-AF65-F5344CB8AC3E}">
        <p14:creationId xmlns:p14="http://schemas.microsoft.com/office/powerpoint/2010/main" val="111480296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err="1">
                <a:latin typeface="Palatino Linotype" panose="02040502050505030304" pitchFamily="18" charset="0"/>
              </a:rPr>
              <a:t>El</a:t>
            </a:r>
            <a:r>
              <a:rPr lang="it-IT" dirty="0">
                <a:latin typeface="Palatino Linotype" panose="02040502050505030304" pitchFamily="18" charset="0"/>
              </a:rPr>
              <a:t> </a:t>
            </a:r>
            <a:r>
              <a:rPr lang="it-IT" dirty="0" err="1">
                <a:latin typeface="Palatino Linotype" panose="02040502050505030304" pitchFamily="18" charset="0"/>
              </a:rPr>
              <a:t>latín</a:t>
            </a:r>
            <a:r>
              <a:rPr lang="it-IT" dirty="0">
                <a:latin typeface="Palatino Linotype" panose="02040502050505030304" pitchFamily="18" charset="0"/>
              </a:rPr>
              <a:t> en </a:t>
            </a:r>
            <a:r>
              <a:rPr lang="it-IT" dirty="0" err="1">
                <a:latin typeface="Palatino Linotype" panose="02040502050505030304" pitchFamily="18" charset="0"/>
              </a:rPr>
              <a:t>Hispania</a:t>
            </a:r>
            <a:r>
              <a:rPr lang="it-IT" dirty="0">
                <a:latin typeface="Palatino Linotype" panose="02040502050505030304" pitchFamily="18" charset="0"/>
              </a:rPr>
              <a:t> (</a:t>
            </a:r>
            <a:r>
              <a:rPr lang="it-IT" dirty="0" smtClean="0">
                <a:latin typeface="Palatino Linotype" panose="02040502050505030304" pitchFamily="18" charset="0"/>
              </a:rPr>
              <a:t>III)</a:t>
            </a:r>
            <a:endParaRPr lang="it-IT" dirty="0"/>
          </a:p>
        </p:txBody>
      </p:sp>
      <p:sp>
        <p:nvSpPr>
          <p:cNvPr id="3" name="Segnaposto contenuto 2"/>
          <p:cNvSpPr>
            <a:spLocks noGrp="1"/>
          </p:cNvSpPr>
          <p:nvPr>
            <p:ph idx="1"/>
          </p:nvPr>
        </p:nvSpPr>
        <p:spPr>
          <a:xfrm>
            <a:off x="838200" y="1405719"/>
            <a:ext cx="10515600" cy="4771244"/>
          </a:xfrm>
        </p:spPr>
        <p:txBody>
          <a:bodyPr>
            <a:normAutofit lnSpcReduction="10000"/>
          </a:bodyPr>
          <a:lstStyle/>
          <a:p>
            <a:pPr marL="0" indent="0" algn="just">
              <a:buNone/>
            </a:pPr>
            <a:r>
              <a:rPr lang="es-ES" dirty="0">
                <a:latin typeface="Palatino Linotype" panose="02040502050505030304" pitchFamily="18" charset="0"/>
              </a:rPr>
              <a:t>c) el </a:t>
            </a:r>
            <a:r>
              <a:rPr lang="es-ES" b="1" dirty="0">
                <a:latin typeface="Palatino Linotype" panose="02040502050505030304" pitchFamily="18" charset="0"/>
              </a:rPr>
              <a:t>grado de facilidad en las comunicaciones</a:t>
            </a:r>
            <a:r>
              <a:rPr lang="es-ES" dirty="0">
                <a:latin typeface="Palatino Linotype" panose="02040502050505030304" pitchFamily="18" charset="0"/>
              </a:rPr>
              <a:t>. Las zonas que tenían mejores vías de comunicación con Roma estuvieron más abiertas al contacto con el centro del Imperio o con la </a:t>
            </a:r>
            <a:r>
              <a:rPr lang="es-ES" dirty="0" smtClean="0">
                <a:latin typeface="Palatino Linotype" panose="02040502050505030304" pitchFamily="18" charset="0"/>
              </a:rPr>
              <a:t>Galia;</a:t>
            </a:r>
            <a:endParaRPr lang="it-IT" dirty="0">
              <a:latin typeface="Palatino Linotype" panose="02040502050505030304" pitchFamily="18" charset="0"/>
            </a:endParaRPr>
          </a:p>
          <a:p>
            <a:pPr marL="0" indent="0" algn="just">
              <a:buNone/>
            </a:pPr>
            <a:r>
              <a:rPr lang="es-ES" dirty="0" smtClean="0">
                <a:latin typeface="Palatino Linotype" panose="02040502050505030304" pitchFamily="18" charset="0"/>
              </a:rPr>
              <a:t>d) </a:t>
            </a:r>
            <a:r>
              <a:rPr lang="es-ES" dirty="0">
                <a:latin typeface="Palatino Linotype" panose="02040502050505030304" pitchFamily="18" charset="0"/>
              </a:rPr>
              <a:t>los fenómenos de </a:t>
            </a:r>
            <a:r>
              <a:rPr lang="es-ES" b="1" dirty="0">
                <a:latin typeface="Palatino Linotype" panose="02040502050505030304" pitchFamily="18" charset="0"/>
              </a:rPr>
              <a:t>SUSTRATO</a:t>
            </a:r>
            <a:r>
              <a:rPr lang="es-ES" dirty="0">
                <a:latin typeface="Palatino Linotype" panose="02040502050505030304" pitchFamily="18" charset="0"/>
              </a:rPr>
              <a:t> (por </a:t>
            </a:r>
            <a:r>
              <a:rPr lang="es-ES" i="1" dirty="0">
                <a:latin typeface="Palatino Linotype" panose="02040502050505030304" pitchFamily="18" charset="0"/>
              </a:rPr>
              <a:t>sustrato</a:t>
            </a:r>
            <a:r>
              <a:rPr lang="es-ES" dirty="0">
                <a:latin typeface="Palatino Linotype" panose="02040502050505030304" pitchFamily="18" charset="0"/>
              </a:rPr>
              <a:t> se entiende la lengua hablada en un territorio sobre la cual se implanta otra lengua que provoca la desaparición de la primera. Algunos rasgos de la lengua nativa pasan a la nueva </a:t>
            </a:r>
            <a:r>
              <a:rPr lang="es-ES" dirty="0" smtClean="0">
                <a:latin typeface="Palatino Linotype" panose="02040502050505030304" pitchFamily="18" charset="0"/>
              </a:rPr>
              <a:t>lengua);</a:t>
            </a:r>
            <a:endParaRPr lang="it-IT" dirty="0">
              <a:latin typeface="Palatino Linotype" panose="02040502050505030304" pitchFamily="18" charset="0"/>
            </a:endParaRPr>
          </a:p>
          <a:p>
            <a:pPr marL="0" indent="0" algn="just">
              <a:buNone/>
            </a:pPr>
            <a:r>
              <a:rPr lang="es-ES" dirty="0" smtClean="0">
                <a:latin typeface="Palatino Linotype" panose="02040502050505030304" pitchFamily="18" charset="0"/>
              </a:rPr>
              <a:t>e</a:t>
            </a:r>
            <a:r>
              <a:rPr lang="es-ES" dirty="0">
                <a:latin typeface="Palatino Linotype" panose="02040502050505030304" pitchFamily="18" charset="0"/>
              </a:rPr>
              <a:t>) los fenómenos de </a:t>
            </a:r>
            <a:r>
              <a:rPr lang="es-ES" b="1" dirty="0">
                <a:latin typeface="Palatino Linotype" panose="02040502050505030304" pitchFamily="18" charset="0"/>
              </a:rPr>
              <a:t>SUPERESTRATO</a:t>
            </a:r>
            <a:r>
              <a:rPr lang="es-ES" dirty="0">
                <a:latin typeface="Palatino Linotype" panose="02040502050505030304" pitchFamily="18" charset="0"/>
              </a:rPr>
              <a:t> (o sea, la influencia ejercida por las lenguas de los pueblos invasores en las lenguas autóctonas; por ejemplo, los elementos godos en la lengua castellana</a:t>
            </a:r>
            <a:r>
              <a:rPr lang="es-ES" dirty="0" smtClean="0">
                <a:latin typeface="Palatino Linotype" panose="02040502050505030304" pitchFamily="18" charset="0"/>
              </a:rPr>
              <a:t>);</a:t>
            </a:r>
            <a:endParaRPr lang="it-IT" dirty="0">
              <a:latin typeface="Palatino Linotype" panose="02040502050505030304" pitchFamily="18" charset="0"/>
            </a:endParaRPr>
          </a:p>
          <a:p>
            <a:pPr marL="0" indent="0" algn="just">
              <a:buNone/>
            </a:pPr>
            <a:r>
              <a:rPr lang="es-ES" dirty="0">
                <a:latin typeface="Palatino Linotype" panose="02040502050505030304" pitchFamily="18" charset="0"/>
              </a:rPr>
              <a:t>f) el </a:t>
            </a:r>
            <a:r>
              <a:rPr lang="es-ES" b="1" dirty="0">
                <a:latin typeface="Palatino Linotype" panose="02040502050505030304" pitchFamily="18" charset="0"/>
              </a:rPr>
              <a:t>nivel cultural de los conquistadores y de los conquistados</a:t>
            </a:r>
            <a:r>
              <a:rPr lang="es-ES" dirty="0">
                <a:latin typeface="Palatino Linotype" panose="02040502050505030304" pitchFamily="18" charset="0"/>
              </a:rPr>
              <a:t>.</a:t>
            </a:r>
            <a:endParaRPr lang="it-IT" dirty="0">
              <a:latin typeface="Palatino Linotype" panose="02040502050505030304" pitchFamily="18" charset="0"/>
            </a:endParaRPr>
          </a:p>
          <a:p>
            <a:pPr marL="0" indent="0" algn="just">
              <a:buNone/>
            </a:pPr>
            <a:endParaRPr lang="it-IT" dirty="0">
              <a:latin typeface="Palatino Linotype" panose="02040502050505030304" pitchFamily="18" charset="0"/>
            </a:endParaRPr>
          </a:p>
        </p:txBody>
      </p:sp>
    </p:spTree>
    <p:extLst>
      <p:ext uri="{BB962C8B-B14F-4D97-AF65-F5344CB8AC3E}">
        <p14:creationId xmlns:p14="http://schemas.microsoft.com/office/powerpoint/2010/main" val="26667379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err="1" smtClean="0">
                <a:latin typeface="Palatino Linotype" panose="02040502050505030304" pitchFamily="18" charset="0"/>
              </a:rPr>
              <a:t>Lat</a:t>
            </a:r>
            <a:r>
              <a:rPr lang="it-IT" sz="4800" dirty="0" err="1" smtClean="0">
                <a:latin typeface="Palatino Linotype" panose="02040502050505030304" pitchFamily="18" charset="0"/>
              </a:rPr>
              <a:t>ín</a:t>
            </a:r>
            <a:r>
              <a:rPr lang="it-IT" sz="4800" dirty="0" smtClean="0">
                <a:latin typeface="Palatino Linotype" panose="02040502050505030304" pitchFamily="18" charset="0"/>
              </a:rPr>
              <a:t> </a:t>
            </a:r>
            <a:r>
              <a:rPr lang="it-IT" sz="4800" dirty="0" err="1" smtClean="0">
                <a:latin typeface="Palatino Linotype" panose="02040502050505030304" pitchFamily="18" charset="0"/>
              </a:rPr>
              <a:t>clásico</a:t>
            </a:r>
            <a:r>
              <a:rPr lang="it-IT" sz="4800" dirty="0" smtClean="0">
                <a:latin typeface="Palatino Linotype" panose="02040502050505030304" pitchFamily="18" charset="0"/>
              </a:rPr>
              <a:t> </a:t>
            </a:r>
            <a:r>
              <a:rPr lang="it-IT" sz="4800" i="1" dirty="0" smtClean="0">
                <a:latin typeface="Palatino Linotype" panose="02040502050505030304" pitchFamily="18" charset="0"/>
              </a:rPr>
              <a:t>vs</a:t>
            </a:r>
            <a:r>
              <a:rPr lang="it-IT" sz="4800" dirty="0" smtClean="0">
                <a:latin typeface="Palatino Linotype" panose="02040502050505030304" pitchFamily="18" charset="0"/>
              </a:rPr>
              <a:t> </a:t>
            </a:r>
            <a:r>
              <a:rPr lang="it-IT" sz="4800" dirty="0" err="1" smtClean="0">
                <a:latin typeface="Palatino Linotype" panose="02040502050505030304" pitchFamily="18" charset="0"/>
              </a:rPr>
              <a:t>latín</a:t>
            </a:r>
            <a:r>
              <a:rPr lang="it-IT" sz="4800" dirty="0" smtClean="0">
                <a:latin typeface="Palatino Linotype" panose="02040502050505030304" pitchFamily="18" charset="0"/>
              </a:rPr>
              <a:t> vulgar</a:t>
            </a:r>
            <a:endParaRPr lang="it-IT" dirty="0">
              <a:latin typeface="Palatino Linotype" panose="02040502050505030304" pitchFamily="18" charset="0"/>
            </a:endParaRPr>
          </a:p>
        </p:txBody>
      </p:sp>
      <p:sp>
        <p:nvSpPr>
          <p:cNvPr id="3" name="Segnaposto contenuto 2"/>
          <p:cNvSpPr>
            <a:spLocks noGrp="1"/>
          </p:cNvSpPr>
          <p:nvPr>
            <p:ph idx="1"/>
          </p:nvPr>
        </p:nvSpPr>
        <p:spPr>
          <a:xfrm>
            <a:off x="838200" y="2374709"/>
            <a:ext cx="10515600" cy="3802253"/>
          </a:xfrm>
        </p:spPr>
        <p:txBody>
          <a:bodyPr/>
          <a:lstStyle/>
          <a:p>
            <a:pPr marL="0" indent="0" algn="just">
              <a:buNone/>
            </a:pPr>
            <a:r>
              <a:rPr lang="es-ES" dirty="0">
                <a:latin typeface="Palatino Linotype" panose="02040502050505030304" pitchFamily="18" charset="0"/>
              </a:rPr>
              <a:t>Por </a:t>
            </a:r>
            <a:r>
              <a:rPr lang="es-ES" b="1" dirty="0">
                <a:latin typeface="Palatino Linotype" panose="02040502050505030304" pitchFamily="18" charset="0"/>
              </a:rPr>
              <a:t>latín clásico</a:t>
            </a:r>
            <a:r>
              <a:rPr lang="es-ES" dirty="0">
                <a:latin typeface="Palatino Linotype" panose="02040502050505030304" pitchFamily="18" charset="0"/>
              </a:rPr>
              <a:t> se entiende el modelo lingüístico que presentaba la </a:t>
            </a:r>
            <a:r>
              <a:rPr lang="es-ES" b="1" dirty="0">
                <a:latin typeface="Palatino Linotype" panose="02040502050505030304" pitchFamily="18" charset="0"/>
              </a:rPr>
              <a:t>lengua literaria</a:t>
            </a:r>
            <a:r>
              <a:rPr lang="es-ES" dirty="0">
                <a:latin typeface="Palatino Linotype" panose="02040502050505030304" pitchFamily="18" charset="0"/>
              </a:rPr>
              <a:t> de los grandes escritores latinos de la época clásica (Horacio, Tácito, Virgilio, etc.); se transmitió de forma principalmente escrita.</a:t>
            </a:r>
            <a:endParaRPr lang="it-IT" dirty="0">
              <a:latin typeface="Palatino Linotype" panose="02040502050505030304" pitchFamily="18" charset="0"/>
            </a:endParaRPr>
          </a:p>
          <a:p>
            <a:pPr marL="0" indent="0" algn="just">
              <a:buNone/>
            </a:pPr>
            <a:r>
              <a:rPr lang="es-ES" dirty="0">
                <a:latin typeface="Palatino Linotype" panose="02040502050505030304" pitchFamily="18" charset="0"/>
              </a:rPr>
              <a:t>El </a:t>
            </a:r>
            <a:r>
              <a:rPr lang="es-ES" b="1" dirty="0">
                <a:latin typeface="Palatino Linotype" panose="02040502050505030304" pitchFamily="18" charset="0"/>
              </a:rPr>
              <a:t>latín vulgar</a:t>
            </a:r>
            <a:r>
              <a:rPr lang="es-ES" dirty="0">
                <a:latin typeface="Palatino Linotype" panose="02040502050505030304" pitchFamily="18" charset="0"/>
              </a:rPr>
              <a:t> es la </a:t>
            </a:r>
            <a:r>
              <a:rPr lang="es-ES" b="1" dirty="0">
                <a:latin typeface="Palatino Linotype" panose="02040502050505030304" pitchFamily="18" charset="0"/>
              </a:rPr>
              <a:t>expresión oral</a:t>
            </a:r>
            <a:r>
              <a:rPr lang="es-ES" dirty="0">
                <a:latin typeface="Palatino Linotype" panose="02040502050505030304" pitchFamily="18" charset="0"/>
              </a:rPr>
              <a:t> de la lengua latina; o sea, el latín hablado en la conversación tanto por las clases cultas como por las clases medias y populares. A partir del latín vulgar se desarrollan las varias lenguas vernáculas.</a:t>
            </a:r>
            <a:endParaRPr lang="it-IT" dirty="0">
              <a:latin typeface="Palatino Linotype" panose="02040502050505030304" pitchFamily="18" charset="0"/>
            </a:endParaRPr>
          </a:p>
        </p:txBody>
      </p:sp>
    </p:spTree>
    <p:extLst>
      <p:ext uri="{BB962C8B-B14F-4D97-AF65-F5344CB8AC3E}">
        <p14:creationId xmlns:p14="http://schemas.microsoft.com/office/powerpoint/2010/main" val="271408590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41445" y="365125"/>
            <a:ext cx="11313994" cy="1325563"/>
          </a:xfrm>
        </p:spPr>
        <p:txBody>
          <a:bodyPr>
            <a:normAutofit/>
          </a:bodyPr>
          <a:lstStyle/>
          <a:p>
            <a:pPr algn="ctr"/>
            <a:r>
              <a:rPr lang="es-ES" sz="3800" dirty="0">
                <a:latin typeface="Palatino Linotype" panose="02040502050505030304" pitchFamily="18" charset="0"/>
              </a:rPr>
              <a:t>Del latín al castellano, pasando por el latín </a:t>
            </a:r>
            <a:r>
              <a:rPr lang="es-ES" sz="3800" dirty="0" smtClean="0">
                <a:latin typeface="Palatino Linotype" panose="02040502050505030304" pitchFamily="18" charset="0"/>
              </a:rPr>
              <a:t>vulgar</a:t>
            </a:r>
            <a:endParaRPr lang="it-IT" sz="3800" dirty="0"/>
          </a:p>
        </p:txBody>
      </p:sp>
      <p:sp>
        <p:nvSpPr>
          <p:cNvPr id="3" name="Segnaposto contenuto 2"/>
          <p:cNvSpPr>
            <a:spLocks noGrp="1"/>
          </p:cNvSpPr>
          <p:nvPr>
            <p:ph idx="1"/>
          </p:nvPr>
        </p:nvSpPr>
        <p:spPr/>
        <p:txBody>
          <a:bodyPr/>
          <a:lstStyle/>
          <a:p>
            <a:pPr marL="0" indent="0" algn="ctr">
              <a:buNone/>
            </a:pPr>
            <a:r>
              <a:rPr lang="es-ES" sz="2400" b="1" dirty="0">
                <a:latin typeface="Palatino Linotype" panose="02040502050505030304" pitchFamily="18" charset="0"/>
                <a:ea typeface="Calibri" panose="020F0502020204030204" pitchFamily="34" charset="0"/>
                <a:cs typeface="Times New Roman" panose="02020603050405020304" pitchFamily="18" charset="0"/>
              </a:rPr>
              <a:t>Resumen de las transformaciones morfo-sintácticas del latín al </a:t>
            </a:r>
            <a:r>
              <a:rPr lang="es-ES" sz="2400" b="1" dirty="0" smtClean="0">
                <a:latin typeface="Palatino Linotype" panose="02040502050505030304" pitchFamily="18" charset="0"/>
                <a:ea typeface="Calibri" panose="020F0502020204030204" pitchFamily="34" charset="0"/>
                <a:cs typeface="Times New Roman" panose="02020603050405020304" pitchFamily="18" charset="0"/>
              </a:rPr>
              <a:t>castellano</a:t>
            </a:r>
            <a:endParaRPr lang="es-ES" b="1" dirty="0" smtClean="0">
              <a:latin typeface="Palatino Linotype" panose="02040502050505030304" pitchFamily="18" charset="0"/>
              <a:ea typeface="Calibri" panose="020F0502020204030204" pitchFamily="34" charset="0"/>
              <a:cs typeface="Times New Roman" panose="02020603050405020304" pitchFamily="18" charset="0"/>
            </a:endParaRPr>
          </a:p>
          <a:p>
            <a:pPr marL="0" indent="0">
              <a:buNone/>
            </a:pPr>
            <a:endParaRPr lang="it-IT" dirty="0"/>
          </a:p>
        </p:txBody>
      </p:sp>
      <p:graphicFrame>
        <p:nvGraphicFramePr>
          <p:cNvPr id="5" name="Tabella 4"/>
          <p:cNvGraphicFramePr>
            <a:graphicFrameLocks noGrp="1"/>
          </p:cNvGraphicFramePr>
          <p:nvPr>
            <p:extLst>
              <p:ext uri="{D42A27DB-BD31-4B8C-83A1-F6EECF244321}">
                <p14:modId xmlns:p14="http://schemas.microsoft.com/office/powerpoint/2010/main" val="1205777293"/>
              </p:ext>
            </p:extLst>
          </p:nvPr>
        </p:nvGraphicFramePr>
        <p:xfrm>
          <a:off x="2320120" y="2920449"/>
          <a:ext cx="7369791" cy="2918460"/>
        </p:xfrm>
        <a:graphic>
          <a:graphicData uri="http://schemas.openxmlformats.org/drawingml/2006/table">
            <a:tbl>
              <a:tblPr firstRow="1" firstCol="1" bandRow="1"/>
              <a:tblGrid>
                <a:gridCol w="1673843"/>
                <a:gridCol w="5695948"/>
              </a:tblGrid>
              <a:tr h="0">
                <a:tc>
                  <a:txBody>
                    <a:bodyPr/>
                    <a:lstStyle/>
                    <a:p>
                      <a:pPr algn="just">
                        <a:lnSpc>
                          <a:spcPct val="150000"/>
                        </a:lnSpc>
                        <a:spcAft>
                          <a:spcPts val="0"/>
                        </a:spcAft>
                      </a:pPr>
                      <a:r>
                        <a:rPr lang="it-IT" sz="1800" dirty="0" smtClean="0">
                          <a:effectLst/>
                          <a:latin typeface="Palatino Linotype" panose="02040502050505030304" pitchFamily="18" charset="0"/>
                          <a:ea typeface="Times New Roman" panose="02020603050405020304" pitchFamily="18" charset="0"/>
                          <a:cs typeface="Times New Roman" panose="02020603050405020304" pitchFamily="18" charset="0"/>
                        </a:rPr>
                        <a:t>   </a:t>
                      </a:r>
                      <a:r>
                        <a:rPr lang="it-IT" sz="1800" dirty="0" err="1" smtClean="0">
                          <a:effectLst/>
                          <a:latin typeface="Palatino Linotype" panose="02040502050505030304" pitchFamily="18" charset="0"/>
                          <a:ea typeface="Times New Roman" panose="02020603050405020304" pitchFamily="18" charset="0"/>
                          <a:cs typeface="Times New Roman" panose="02020603050405020304" pitchFamily="18" charset="0"/>
                        </a:rPr>
                        <a:t>Sustantivos</a:t>
                      </a:r>
                      <a:endParaRPr lang="it-IT" sz="1800" dirty="0">
                        <a:effectLst/>
                        <a:latin typeface="Palatino Linotype" panose="02040502050505030304" pitchFamily="18" charset="0"/>
                        <a:ea typeface="Calibri" panose="020F0502020204030204" pitchFamily="34" charset="0"/>
                        <a:cs typeface="Times New Roman" panose="02020603050405020304" pitchFamily="18"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50000"/>
                        </a:lnSpc>
                        <a:spcAft>
                          <a:spcPts val="0"/>
                        </a:spcAft>
                      </a:pPr>
                      <a:r>
                        <a:rPr lang="es-ES" sz="1800" dirty="0">
                          <a:effectLst/>
                          <a:latin typeface="Palatino Linotype" panose="02040502050505030304" pitchFamily="18" charset="0"/>
                          <a:ea typeface="Times New Roman" panose="02020603050405020304" pitchFamily="18" charset="0"/>
                          <a:cs typeface="Times New Roman" panose="02020603050405020304" pitchFamily="18" charset="0"/>
                        </a:rPr>
                        <a:t>- diferente orden de las palabras en la oración;</a:t>
                      </a:r>
                      <a:endParaRPr lang="it-IT" sz="1800" dirty="0">
                        <a:effectLst/>
                        <a:latin typeface="Palatino Linotype" panose="02040502050505030304" pitchFamily="18" charset="0"/>
                        <a:ea typeface="Calibri" panose="020F0502020204030204" pitchFamily="34" charset="0"/>
                        <a:cs typeface="Times New Roman" panose="02020603050405020304" pitchFamily="18" charset="0"/>
                      </a:endParaRPr>
                    </a:p>
                    <a:p>
                      <a:pPr algn="just">
                        <a:lnSpc>
                          <a:spcPct val="150000"/>
                        </a:lnSpc>
                        <a:spcAft>
                          <a:spcPts val="0"/>
                        </a:spcAft>
                      </a:pPr>
                      <a:r>
                        <a:rPr lang="es-ES" sz="1800" dirty="0">
                          <a:effectLst/>
                          <a:latin typeface="Palatino Linotype" panose="02040502050505030304" pitchFamily="18" charset="0"/>
                          <a:ea typeface="Times New Roman" panose="02020603050405020304" pitchFamily="18" charset="0"/>
                          <a:cs typeface="Times New Roman" panose="02020603050405020304" pitchFamily="18" charset="0"/>
                        </a:rPr>
                        <a:t>- pérdida de las declinaciones;</a:t>
                      </a:r>
                      <a:endParaRPr lang="it-IT" sz="1800" dirty="0">
                        <a:effectLst/>
                        <a:latin typeface="Palatino Linotype" panose="02040502050505030304" pitchFamily="18" charset="0"/>
                        <a:ea typeface="Calibri" panose="020F0502020204030204" pitchFamily="34" charset="0"/>
                        <a:cs typeface="Times New Roman" panose="02020603050405020304" pitchFamily="18" charset="0"/>
                      </a:endParaRPr>
                    </a:p>
                    <a:p>
                      <a:pPr algn="just">
                        <a:lnSpc>
                          <a:spcPct val="150000"/>
                        </a:lnSpc>
                        <a:spcAft>
                          <a:spcPts val="0"/>
                        </a:spcAft>
                      </a:pPr>
                      <a:r>
                        <a:rPr lang="es-ES" sz="1800" dirty="0">
                          <a:effectLst/>
                          <a:latin typeface="Palatino Linotype" panose="02040502050505030304" pitchFamily="18" charset="0"/>
                          <a:ea typeface="Times New Roman" panose="02020603050405020304" pitchFamily="18" charset="0"/>
                          <a:cs typeface="Times New Roman" panose="02020603050405020304" pitchFamily="18" charset="0"/>
                        </a:rPr>
                        <a:t>- simplificación genérica;</a:t>
                      </a:r>
                      <a:endParaRPr lang="it-IT" sz="1800" dirty="0">
                        <a:effectLst/>
                        <a:latin typeface="Palatino Linotype" panose="02040502050505030304" pitchFamily="18" charset="0"/>
                        <a:ea typeface="Calibri" panose="020F0502020204030204" pitchFamily="34" charset="0"/>
                        <a:cs typeface="Times New Roman" panose="02020603050405020304" pitchFamily="18" charset="0"/>
                      </a:endParaRPr>
                    </a:p>
                    <a:p>
                      <a:pPr algn="just">
                        <a:lnSpc>
                          <a:spcPct val="150000"/>
                        </a:lnSpc>
                        <a:spcAft>
                          <a:spcPts val="0"/>
                        </a:spcAft>
                      </a:pPr>
                      <a:r>
                        <a:rPr lang="es-ES" sz="1800" dirty="0">
                          <a:effectLst/>
                          <a:latin typeface="Palatino Linotype" panose="02040502050505030304" pitchFamily="18" charset="0"/>
                          <a:ea typeface="Times New Roman" panose="02020603050405020304" pitchFamily="18" charset="0"/>
                          <a:cs typeface="Times New Roman" panose="02020603050405020304" pitchFamily="18" charset="0"/>
                        </a:rPr>
                        <a:t>- diferente esquema comparativo;</a:t>
                      </a:r>
                      <a:endParaRPr lang="it-IT" sz="1800" dirty="0">
                        <a:effectLst/>
                        <a:latin typeface="Palatino Linotype" panose="02040502050505030304" pitchFamily="18" charset="0"/>
                        <a:ea typeface="Calibri" panose="020F0502020204030204" pitchFamily="34" charset="0"/>
                        <a:cs typeface="Times New Roman" panose="02020603050405020304" pitchFamily="18" charset="0"/>
                      </a:endParaRPr>
                    </a:p>
                    <a:p>
                      <a:pPr algn="just">
                        <a:lnSpc>
                          <a:spcPct val="150000"/>
                        </a:lnSpc>
                        <a:spcAft>
                          <a:spcPts val="0"/>
                        </a:spcAft>
                      </a:pPr>
                      <a:r>
                        <a:rPr lang="es-ES" sz="1800" dirty="0">
                          <a:effectLst/>
                          <a:latin typeface="Palatino Linotype" panose="02040502050505030304" pitchFamily="18" charset="0"/>
                          <a:ea typeface="Times New Roman" panose="02020603050405020304" pitchFamily="18" charset="0"/>
                          <a:cs typeface="Times New Roman" panose="02020603050405020304" pitchFamily="18" charset="0"/>
                        </a:rPr>
                        <a:t>- introducción de los artículos.</a:t>
                      </a:r>
                      <a:endParaRPr lang="it-IT" sz="1800" dirty="0">
                        <a:effectLst/>
                        <a:latin typeface="Palatino Linotype" panose="02040502050505030304" pitchFamily="18" charset="0"/>
                        <a:ea typeface="Calibri" panose="020F0502020204030204" pitchFamily="34" charset="0"/>
                        <a:cs typeface="Times New Roman" panose="02020603050405020304" pitchFamily="18"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0">
                <a:tc>
                  <a:txBody>
                    <a:bodyPr/>
                    <a:lstStyle/>
                    <a:p>
                      <a:pPr algn="just">
                        <a:lnSpc>
                          <a:spcPct val="150000"/>
                        </a:lnSpc>
                        <a:spcAft>
                          <a:spcPts val="0"/>
                        </a:spcAft>
                      </a:pPr>
                      <a:r>
                        <a:rPr lang="it-IT" sz="1800" dirty="0" smtClean="0">
                          <a:effectLst/>
                          <a:latin typeface="Palatino Linotype" panose="02040502050505030304" pitchFamily="18" charset="0"/>
                          <a:ea typeface="Times New Roman" panose="02020603050405020304" pitchFamily="18" charset="0"/>
                          <a:cs typeface="Times New Roman" panose="02020603050405020304" pitchFamily="18" charset="0"/>
                        </a:rPr>
                        <a:t>   </a:t>
                      </a:r>
                      <a:r>
                        <a:rPr lang="it-IT" sz="1800" dirty="0" err="1" smtClean="0">
                          <a:effectLst/>
                          <a:latin typeface="Palatino Linotype" panose="02040502050505030304" pitchFamily="18" charset="0"/>
                          <a:ea typeface="Times New Roman" panose="02020603050405020304" pitchFamily="18" charset="0"/>
                          <a:cs typeface="Times New Roman" panose="02020603050405020304" pitchFamily="18" charset="0"/>
                        </a:rPr>
                        <a:t>Verbos</a:t>
                      </a:r>
                      <a:endParaRPr lang="it-IT" sz="1800" dirty="0">
                        <a:effectLst/>
                        <a:latin typeface="Palatino Linotype" panose="02040502050505030304" pitchFamily="18" charset="0"/>
                        <a:ea typeface="Calibri" panose="020F0502020204030204" pitchFamily="34" charset="0"/>
                        <a:cs typeface="Times New Roman" panose="02020603050405020304" pitchFamily="18"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50000"/>
                        </a:lnSpc>
                        <a:spcAft>
                          <a:spcPts val="0"/>
                        </a:spcAft>
                      </a:pPr>
                      <a:r>
                        <a:rPr lang="es-ES" sz="1800" dirty="0">
                          <a:effectLst/>
                          <a:latin typeface="Palatino Linotype" panose="02040502050505030304" pitchFamily="18" charset="0"/>
                          <a:ea typeface="Times New Roman" panose="02020603050405020304" pitchFamily="18" charset="0"/>
                          <a:cs typeface="Times New Roman" panose="02020603050405020304" pitchFamily="18" charset="0"/>
                        </a:rPr>
                        <a:t>- introducción de formas analíticas (futuro, condicional)</a:t>
                      </a:r>
                      <a:endParaRPr lang="it-IT" sz="1800" dirty="0">
                        <a:effectLst/>
                        <a:latin typeface="Palatino Linotype" panose="02040502050505030304" pitchFamily="18" charset="0"/>
                        <a:ea typeface="Calibri" panose="020F0502020204030204" pitchFamily="34" charset="0"/>
                        <a:cs typeface="Times New Roman" panose="02020603050405020304" pitchFamily="18" charset="0"/>
                      </a:endParaRPr>
                    </a:p>
                    <a:p>
                      <a:pPr algn="just">
                        <a:lnSpc>
                          <a:spcPct val="150000"/>
                        </a:lnSpc>
                        <a:spcAft>
                          <a:spcPts val="0"/>
                        </a:spcAft>
                      </a:pPr>
                      <a:r>
                        <a:rPr lang="es-ES" sz="1800" dirty="0">
                          <a:effectLst/>
                          <a:latin typeface="Palatino Linotype" panose="02040502050505030304" pitchFamily="18" charset="0"/>
                          <a:ea typeface="Times New Roman" panose="02020603050405020304" pitchFamily="18" charset="0"/>
                          <a:cs typeface="Times New Roman" panose="02020603050405020304" pitchFamily="18" charset="0"/>
                        </a:rPr>
                        <a:t>- forma pasiva analítica (</a:t>
                      </a:r>
                      <a:r>
                        <a:rPr lang="es-ES" sz="1800" dirty="0" err="1">
                          <a:effectLst/>
                          <a:latin typeface="Palatino Linotype" panose="02040502050505030304" pitchFamily="18" charset="0"/>
                          <a:ea typeface="Times New Roman" panose="02020603050405020304" pitchFamily="18" charset="0"/>
                          <a:cs typeface="Times New Roman" panose="02020603050405020304" pitchFamily="18" charset="0"/>
                        </a:rPr>
                        <a:t>ser+participio</a:t>
                      </a:r>
                      <a:r>
                        <a:rPr lang="es-ES" sz="1800" dirty="0">
                          <a:effectLst/>
                          <a:latin typeface="Palatino Linotype" panose="02040502050505030304" pitchFamily="18" charset="0"/>
                          <a:ea typeface="Times New Roman" panose="02020603050405020304" pitchFamily="18" charset="0"/>
                          <a:cs typeface="Times New Roman" panose="02020603050405020304" pitchFamily="18" charset="0"/>
                        </a:rPr>
                        <a:t>)</a:t>
                      </a:r>
                      <a:endParaRPr lang="it-IT" sz="1800" dirty="0">
                        <a:effectLst/>
                        <a:latin typeface="Palatino Linotype" panose="02040502050505030304" pitchFamily="18" charset="0"/>
                        <a:ea typeface="Calibri" panose="020F0502020204030204" pitchFamily="34" charset="0"/>
                        <a:cs typeface="Times New Roman" panose="02020603050405020304" pitchFamily="18"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69197263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92373" y="259307"/>
            <a:ext cx="11672247" cy="1269241"/>
          </a:xfrm>
        </p:spPr>
        <p:txBody>
          <a:bodyPr>
            <a:noAutofit/>
          </a:bodyPr>
          <a:lstStyle/>
          <a:p>
            <a:pPr algn="ctr">
              <a:lnSpc>
                <a:spcPct val="100000"/>
              </a:lnSpc>
            </a:pPr>
            <a:r>
              <a:rPr lang="es-ES" sz="3800" dirty="0">
                <a:latin typeface="Palatino Linotype" panose="02040502050505030304" pitchFamily="18" charset="0"/>
              </a:rPr>
              <a:t>Del latín al castellano, pasando por el latín </a:t>
            </a:r>
            <a:r>
              <a:rPr lang="es-ES" sz="3800" dirty="0" smtClean="0">
                <a:latin typeface="Palatino Linotype" panose="02040502050505030304" pitchFamily="18" charset="0"/>
              </a:rPr>
              <a:t>vulgar (II)</a:t>
            </a:r>
            <a:endParaRPr lang="it-IT" sz="3800" dirty="0">
              <a:latin typeface="Palatino Linotype" panose="02040502050505030304" pitchFamily="18" charset="0"/>
            </a:endParaRPr>
          </a:p>
        </p:txBody>
      </p:sp>
      <p:sp>
        <p:nvSpPr>
          <p:cNvPr id="3" name="Segnaposto contenuto 2"/>
          <p:cNvSpPr>
            <a:spLocks noGrp="1"/>
          </p:cNvSpPr>
          <p:nvPr>
            <p:ph idx="1"/>
          </p:nvPr>
        </p:nvSpPr>
        <p:spPr>
          <a:xfrm>
            <a:off x="838200" y="1528548"/>
            <a:ext cx="10515600" cy="5008729"/>
          </a:xfrm>
        </p:spPr>
        <p:txBody>
          <a:bodyPr>
            <a:normAutofit fontScale="77500" lnSpcReduction="20000"/>
          </a:bodyPr>
          <a:lstStyle/>
          <a:p>
            <a:pPr marL="0" indent="0" algn="just">
              <a:lnSpc>
                <a:spcPct val="150000"/>
              </a:lnSpc>
              <a:spcAft>
                <a:spcPts val="0"/>
              </a:spcAft>
              <a:buNone/>
            </a:pPr>
            <a:r>
              <a:rPr lang="es-ES" dirty="0">
                <a:latin typeface="Palatino Linotype" panose="02040502050505030304" pitchFamily="18" charset="0"/>
                <a:ea typeface="Calibri" panose="020F0502020204030204" pitchFamily="34" charset="0"/>
                <a:cs typeface="Times New Roman" panose="02020603050405020304" pitchFamily="18" charset="0"/>
              </a:rPr>
              <a:t>La principales diferencias entre latín clásico y latín </a:t>
            </a:r>
            <a:r>
              <a:rPr lang="es-ES" dirty="0" smtClean="0">
                <a:latin typeface="Palatino Linotype" panose="02040502050505030304" pitchFamily="18" charset="0"/>
                <a:ea typeface="Calibri" panose="020F0502020204030204" pitchFamily="34" charset="0"/>
                <a:cs typeface="Times New Roman" panose="02020603050405020304" pitchFamily="18" charset="0"/>
              </a:rPr>
              <a:t>vulgar desde el punto de vista morfo-sintáctico </a:t>
            </a:r>
            <a:r>
              <a:rPr lang="es-ES" dirty="0">
                <a:latin typeface="Palatino Linotype" panose="02040502050505030304" pitchFamily="18" charset="0"/>
                <a:ea typeface="Calibri" panose="020F0502020204030204" pitchFamily="34" charset="0"/>
                <a:cs typeface="Times New Roman" panose="02020603050405020304" pitchFamily="18" charset="0"/>
              </a:rPr>
              <a:t>son:</a:t>
            </a:r>
            <a:endParaRPr lang="it-IT" dirty="0">
              <a:latin typeface="Palatino Linotype" panose="02040502050505030304" pitchFamily="18" charset="0"/>
              <a:ea typeface="Calibri" panose="020F0502020204030204" pitchFamily="34" charset="0"/>
              <a:cs typeface="Times New Roman" panose="02020603050405020304" pitchFamily="18" charset="0"/>
            </a:endParaRPr>
          </a:p>
          <a:p>
            <a:pPr marL="0" indent="0" algn="just">
              <a:lnSpc>
                <a:spcPct val="110000"/>
              </a:lnSpc>
              <a:spcAft>
                <a:spcPts val="0"/>
              </a:spcAft>
              <a:buNone/>
            </a:pPr>
            <a:r>
              <a:rPr lang="es-ES" dirty="0">
                <a:latin typeface="Palatino Linotype" panose="02040502050505030304" pitchFamily="18" charset="0"/>
                <a:ea typeface="Calibri" panose="020F0502020204030204" pitchFamily="34" charset="0"/>
                <a:cs typeface="Times New Roman" panose="02020603050405020304" pitchFamily="18" charset="0"/>
              </a:rPr>
              <a:t>1. </a:t>
            </a:r>
            <a:r>
              <a:rPr lang="es-ES" b="1" dirty="0" smtClean="0">
                <a:latin typeface="Palatino Linotype" panose="02040502050505030304" pitchFamily="18" charset="0"/>
                <a:ea typeface="Calibri" panose="020F0502020204030204" pitchFamily="34" charset="0"/>
                <a:cs typeface="Times New Roman" panose="02020603050405020304" pitchFamily="18" charset="0"/>
              </a:rPr>
              <a:t>Orden </a:t>
            </a:r>
            <a:r>
              <a:rPr lang="es-ES" b="1" dirty="0">
                <a:latin typeface="Palatino Linotype" panose="02040502050505030304" pitchFamily="18" charset="0"/>
                <a:ea typeface="Calibri" panose="020F0502020204030204" pitchFamily="34" charset="0"/>
                <a:cs typeface="Times New Roman" panose="02020603050405020304" pitchFamily="18" charset="0"/>
              </a:rPr>
              <a:t>de palabras</a:t>
            </a:r>
            <a:r>
              <a:rPr lang="es-ES" dirty="0">
                <a:latin typeface="Palatino Linotype" panose="02040502050505030304" pitchFamily="18" charset="0"/>
                <a:ea typeface="Calibri" panose="020F0502020204030204" pitchFamily="34" charset="0"/>
                <a:cs typeface="Times New Roman" panose="02020603050405020304" pitchFamily="18" charset="0"/>
              </a:rPr>
              <a:t>. El latín clásico admitía transposiciones y los elementos podían ir sintagmáticamente separados en la oración. El latín vulgar prefiere colocar los términos modificadores y los modificados juntos (por ejemplo, </a:t>
            </a:r>
            <a:r>
              <a:rPr lang="es-ES" dirty="0" err="1">
                <a:latin typeface="Palatino Linotype" panose="02040502050505030304" pitchFamily="18" charset="0"/>
                <a:ea typeface="Calibri" panose="020F0502020204030204" pitchFamily="34" charset="0"/>
                <a:cs typeface="Times New Roman" panose="02020603050405020304" pitchFamily="18" charset="0"/>
              </a:rPr>
              <a:t>adjetivo+sustantivo</a:t>
            </a:r>
            <a:r>
              <a:rPr lang="es-ES" dirty="0">
                <a:latin typeface="Palatino Linotype" panose="02040502050505030304" pitchFamily="18" charset="0"/>
                <a:ea typeface="Calibri" panose="020F0502020204030204" pitchFamily="34" charset="0"/>
                <a:cs typeface="Times New Roman" panose="02020603050405020304" pitchFamily="18" charset="0"/>
              </a:rPr>
              <a:t>).</a:t>
            </a:r>
            <a:endParaRPr lang="it-IT" dirty="0">
              <a:latin typeface="Palatino Linotype" panose="02040502050505030304" pitchFamily="18" charset="0"/>
              <a:ea typeface="Calibri" panose="020F0502020204030204" pitchFamily="34" charset="0"/>
              <a:cs typeface="Times New Roman" panose="02020603050405020304" pitchFamily="18" charset="0"/>
            </a:endParaRPr>
          </a:p>
          <a:p>
            <a:pPr marL="0" indent="0" algn="just">
              <a:lnSpc>
                <a:spcPct val="110000"/>
              </a:lnSpc>
              <a:spcAft>
                <a:spcPts val="0"/>
              </a:spcAft>
              <a:buNone/>
            </a:pPr>
            <a:r>
              <a:rPr lang="es-ES" dirty="0">
                <a:latin typeface="Palatino Linotype" panose="02040502050505030304" pitchFamily="18" charset="0"/>
                <a:ea typeface="Calibri" panose="020F0502020204030204" pitchFamily="34" charset="0"/>
                <a:cs typeface="Times New Roman" panose="02020603050405020304" pitchFamily="18" charset="0"/>
              </a:rPr>
              <a:t>2. </a:t>
            </a:r>
            <a:r>
              <a:rPr lang="es-ES" b="1" dirty="0" smtClean="0">
                <a:latin typeface="Palatino Linotype" panose="02040502050505030304" pitchFamily="18" charset="0"/>
                <a:ea typeface="Calibri" panose="020F0502020204030204" pitchFamily="34" charset="0"/>
                <a:cs typeface="Times New Roman" panose="02020603050405020304" pitchFamily="18" charset="0"/>
              </a:rPr>
              <a:t>Las </a:t>
            </a:r>
            <a:r>
              <a:rPr lang="es-ES" b="1" dirty="0">
                <a:latin typeface="Palatino Linotype" panose="02040502050505030304" pitchFamily="18" charset="0"/>
                <a:ea typeface="Calibri" panose="020F0502020204030204" pitchFamily="34" charset="0"/>
                <a:cs typeface="Times New Roman" panose="02020603050405020304" pitchFamily="18" charset="0"/>
              </a:rPr>
              <a:t>declinaciones</a:t>
            </a:r>
            <a:r>
              <a:rPr lang="es-ES" dirty="0">
                <a:latin typeface="Palatino Linotype" panose="02040502050505030304" pitchFamily="18" charset="0"/>
                <a:ea typeface="Calibri" panose="020F0502020204030204" pitchFamily="34" charset="0"/>
                <a:cs typeface="Times New Roman" panose="02020603050405020304" pitchFamily="18" charset="0"/>
              </a:rPr>
              <a:t>. En el latín vulgar se pierden las declinaciones, cuyas funciones fueron sustituidas, generalmente, por las preposiciones</a:t>
            </a:r>
            <a:r>
              <a:rPr lang="es-ES" dirty="0" smtClean="0">
                <a:latin typeface="Palatino Linotype" panose="02040502050505030304" pitchFamily="18" charset="0"/>
                <a:ea typeface="Calibri" panose="020F0502020204030204" pitchFamily="34" charset="0"/>
                <a:cs typeface="Times New Roman" panose="02020603050405020304" pitchFamily="18" charset="0"/>
              </a:rPr>
              <a:t>.</a:t>
            </a:r>
          </a:p>
          <a:p>
            <a:pPr marL="0" indent="0" algn="just">
              <a:lnSpc>
                <a:spcPct val="110000"/>
              </a:lnSpc>
              <a:spcAft>
                <a:spcPts val="0"/>
              </a:spcAft>
              <a:buNone/>
            </a:pPr>
            <a:r>
              <a:rPr lang="es-ES" dirty="0">
                <a:latin typeface="Palatino Linotype" panose="02040502050505030304" pitchFamily="18" charset="0"/>
                <a:ea typeface="Calibri" panose="020F0502020204030204" pitchFamily="34" charset="0"/>
                <a:cs typeface="Times New Roman" panose="02020603050405020304" pitchFamily="18" charset="0"/>
              </a:rPr>
              <a:t>3. </a:t>
            </a:r>
            <a:r>
              <a:rPr lang="es-ES" b="1" dirty="0" smtClean="0">
                <a:latin typeface="Palatino Linotype" panose="02040502050505030304" pitchFamily="18" charset="0"/>
                <a:ea typeface="Calibri" panose="020F0502020204030204" pitchFamily="34" charset="0"/>
                <a:cs typeface="Times New Roman" panose="02020603050405020304" pitchFamily="18" charset="0"/>
              </a:rPr>
              <a:t>Género </a:t>
            </a:r>
            <a:r>
              <a:rPr lang="es-ES" b="1" dirty="0">
                <a:latin typeface="Palatino Linotype" panose="02040502050505030304" pitchFamily="18" charset="0"/>
                <a:ea typeface="Calibri" panose="020F0502020204030204" pitchFamily="34" charset="0"/>
                <a:cs typeface="Times New Roman" panose="02020603050405020304" pitchFamily="18" charset="0"/>
              </a:rPr>
              <a:t>y número de los sustantivos</a:t>
            </a:r>
            <a:r>
              <a:rPr lang="es-ES" dirty="0">
                <a:latin typeface="Palatino Linotype" panose="02040502050505030304" pitchFamily="18" charset="0"/>
                <a:ea typeface="Calibri" panose="020F0502020204030204" pitchFamily="34" charset="0"/>
                <a:cs typeface="Times New Roman" panose="02020603050405020304" pitchFamily="18" charset="0"/>
              </a:rPr>
              <a:t>. Había en latín tres géneros: masculino, femenino y neutro. El romance perdió el género neutro, salvo en el pronombre (</a:t>
            </a:r>
            <a:r>
              <a:rPr lang="es-ES" i="1" dirty="0">
                <a:latin typeface="Palatino Linotype" panose="02040502050505030304" pitchFamily="18" charset="0"/>
                <a:ea typeface="Calibri" panose="020F0502020204030204" pitchFamily="34" charset="0"/>
                <a:cs typeface="Times New Roman" panose="02020603050405020304" pitchFamily="18" charset="0"/>
              </a:rPr>
              <a:t>lo, esto, eso, aquello</a:t>
            </a:r>
            <a:r>
              <a:rPr lang="es-ES" dirty="0">
                <a:latin typeface="Palatino Linotype" panose="02040502050505030304" pitchFamily="18" charset="0"/>
                <a:ea typeface="Calibri" panose="020F0502020204030204" pitchFamily="34" charset="0"/>
                <a:cs typeface="Times New Roman" panose="02020603050405020304" pitchFamily="18" charset="0"/>
              </a:rPr>
              <a:t>) y el artículo (</a:t>
            </a:r>
            <a:r>
              <a:rPr lang="es-ES" i="1" dirty="0">
                <a:latin typeface="Palatino Linotype" panose="02040502050505030304" pitchFamily="18" charset="0"/>
                <a:ea typeface="Calibri" panose="020F0502020204030204" pitchFamily="34" charset="0"/>
                <a:cs typeface="Times New Roman" panose="02020603050405020304" pitchFamily="18" charset="0"/>
              </a:rPr>
              <a:t>lo</a:t>
            </a:r>
            <a:r>
              <a:rPr lang="es-ES" dirty="0">
                <a:latin typeface="Palatino Linotype" panose="02040502050505030304" pitchFamily="18" charset="0"/>
                <a:ea typeface="Calibri" panose="020F0502020204030204" pitchFamily="34" charset="0"/>
                <a:cs typeface="Times New Roman" panose="02020603050405020304" pitchFamily="18" charset="0"/>
              </a:rPr>
              <a:t>). Todos los sustantivos españoles son, pues, o masculinos o femeninos. Al desaparecer los casos latinos, la -s del acusativo de plural se convirtió en desinencia única para todos los plurales españoles.</a:t>
            </a:r>
            <a:endParaRPr lang="it-IT" dirty="0" smtClean="0">
              <a:latin typeface="Palatino Linotype" panose="02040502050505030304" pitchFamily="18" charset="0"/>
              <a:ea typeface="Calibri" panose="020F0502020204030204" pitchFamily="34" charset="0"/>
              <a:cs typeface="Times New Roman" panose="02020603050405020304" pitchFamily="18" charset="0"/>
            </a:endParaRPr>
          </a:p>
          <a:p>
            <a:pPr marL="0" indent="0">
              <a:buNone/>
            </a:pPr>
            <a:endParaRPr lang="it-IT" dirty="0"/>
          </a:p>
        </p:txBody>
      </p:sp>
    </p:spTree>
    <p:extLst>
      <p:ext uri="{BB962C8B-B14F-4D97-AF65-F5344CB8AC3E}">
        <p14:creationId xmlns:p14="http://schemas.microsoft.com/office/powerpoint/2010/main" val="296469051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82137" y="365126"/>
            <a:ext cx="11532359" cy="931412"/>
          </a:xfrm>
        </p:spPr>
        <p:txBody>
          <a:bodyPr>
            <a:normAutofit/>
          </a:bodyPr>
          <a:lstStyle/>
          <a:p>
            <a:pPr algn="ctr"/>
            <a:r>
              <a:rPr lang="es-ES" sz="3600" dirty="0">
                <a:latin typeface="Palatino Linotype" panose="02040502050505030304" pitchFamily="18" charset="0"/>
              </a:rPr>
              <a:t>Del latín al castellano, pasando por el latín vulgar </a:t>
            </a:r>
            <a:r>
              <a:rPr lang="es-ES" sz="3600" dirty="0" smtClean="0">
                <a:latin typeface="Palatino Linotype" panose="02040502050505030304" pitchFamily="18" charset="0"/>
              </a:rPr>
              <a:t>(III</a:t>
            </a:r>
            <a:r>
              <a:rPr lang="es-ES" sz="3600" dirty="0" smtClean="0">
                <a:latin typeface="Palatino Linotype" panose="02040502050505030304" pitchFamily="18" charset="0"/>
              </a:rPr>
              <a:t>)</a:t>
            </a:r>
            <a:endParaRPr lang="it-IT" sz="3600" dirty="0"/>
          </a:p>
        </p:txBody>
      </p:sp>
      <p:sp>
        <p:nvSpPr>
          <p:cNvPr id="3" name="Segnaposto contenuto 2"/>
          <p:cNvSpPr>
            <a:spLocks noGrp="1"/>
          </p:cNvSpPr>
          <p:nvPr>
            <p:ph idx="1"/>
          </p:nvPr>
        </p:nvSpPr>
        <p:spPr>
          <a:xfrm>
            <a:off x="610168" y="1528549"/>
            <a:ext cx="11076296" cy="4703004"/>
          </a:xfrm>
        </p:spPr>
        <p:txBody>
          <a:bodyPr>
            <a:noAutofit/>
          </a:bodyPr>
          <a:lstStyle/>
          <a:p>
            <a:pPr marL="0" indent="0" algn="just">
              <a:lnSpc>
                <a:spcPct val="120000"/>
              </a:lnSpc>
              <a:spcAft>
                <a:spcPts val="0"/>
              </a:spcAft>
              <a:buNone/>
            </a:pPr>
            <a:r>
              <a:rPr lang="es-ES" sz="1700" dirty="0">
                <a:latin typeface="Palatino Linotype" panose="02040502050505030304" pitchFamily="18" charset="0"/>
                <a:ea typeface="Calibri" panose="020F0502020204030204" pitchFamily="34" charset="0"/>
                <a:cs typeface="Times New Roman" panose="02020603050405020304" pitchFamily="18" charset="0"/>
              </a:rPr>
              <a:t>4. </a:t>
            </a:r>
            <a:r>
              <a:rPr lang="es-ES" sz="1700" b="1" dirty="0" smtClean="0">
                <a:latin typeface="Palatino Linotype" panose="02040502050505030304" pitchFamily="18" charset="0"/>
                <a:ea typeface="Calibri" panose="020F0502020204030204" pitchFamily="34" charset="0"/>
                <a:cs typeface="Times New Roman" panose="02020603050405020304" pitchFamily="18" charset="0"/>
              </a:rPr>
              <a:t>Esquema </a:t>
            </a:r>
            <a:r>
              <a:rPr lang="es-ES" sz="1700" b="1" dirty="0">
                <a:latin typeface="Palatino Linotype" panose="02040502050505030304" pitchFamily="18" charset="0"/>
                <a:ea typeface="Calibri" panose="020F0502020204030204" pitchFamily="34" charset="0"/>
                <a:cs typeface="Times New Roman" panose="02020603050405020304" pitchFamily="18" charset="0"/>
              </a:rPr>
              <a:t>comparativo</a:t>
            </a:r>
            <a:r>
              <a:rPr lang="es-ES" sz="1700" dirty="0">
                <a:latin typeface="Palatino Linotype" panose="02040502050505030304" pitchFamily="18" charset="0"/>
                <a:ea typeface="Calibri" panose="020F0502020204030204" pitchFamily="34" charset="0"/>
                <a:cs typeface="Times New Roman" panose="02020603050405020304" pitchFamily="18" charset="0"/>
              </a:rPr>
              <a:t>. El latín formaba el comparativo añadiendo a los adjetivos la terminación </a:t>
            </a:r>
            <a:r>
              <a:rPr lang="es-ES" sz="1700" i="1" dirty="0">
                <a:latin typeface="Palatino Linotype" panose="02040502050505030304" pitchFamily="18" charset="0"/>
                <a:ea typeface="Calibri" panose="020F0502020204030204" pitchFamily="34" charset="0"/>
                <a:cs typeface="Times New Roman" panose="02020603050405020304" pitchFamily="18" charset="0"/>
              </a:rPr>
              <a:t>-</a:t>
            </a:r>
            <a:r>
              <a:rPr lang="es-ES" sz="1700" i="1" dirty="0" err="1">
                <a:latin typeface="Palatino Linotype" panose="02040502050505030304" pitchFamily="18" charset="0"/>
                <a:ea typeface="Calibri" panose="020F0502020204030204" pitchFamily="34" charset="0"/>
                <a:cs typeface="Times New Roman" panose="02020603050405020304" pitchFamily="18" charset="0"/>
              </a:rPr>
              <a:t>ior</a:t>
            </a:r>
            <a:r>
              <a:rPr lang="es-ES" sz="1700" dirty="0">
                <a:latin typeface="Palatino Linotype" panose="02040502050505030304" pitchFamily="18" charset="0"/>
                <a:ea typeface="Calibri" panose="020F0502020204030204" pitchFamily="34" charset="0"/>
                <a:cs typeface="Times New Roman" panose="02020603050405020304" pitchFamily="18" charset="0"/>
              </a:rPr>
              <a:t>, (</a:t>
            </a:r>
            <a:r>
              <a:rPr lang="es-ES" sz="1700" i="1" dirty="0" err="1">
                <a:latin typeface="Palatino Linotype" panose="02040502050505030304" pitchFamily="18" charset="0"/>
                <a:ea typeface="Calibri" panose="020F0502020204030204" pitchFamily="34" charset="0"/>
                <a:cs typeface="Times New Roman" panose="02020603050405020304" pitchFamily="18" charset="0"/>
              </a:rPr>
              <a:t>brevis</a:t>
            </a:r>
            <a:r>
              <a:rPr lang="es-ES" sz="1700" i="1" dirty="0">
                <a:latin typeface="Palatino Linotype" panose="02040502050505030304" pitchFamily="18" charset="0"/>
                <a:ea typeface="Calibri" panose="020F0502020204030204" pitchFamily="34" charset="0"/>
                <a:cs typeface="Times New Roman" panose="02020603050405020304" pitchFamily="18" charset="0"/>
              </a:rPr>
              <a:t> </a:t>
            </a:r>
            <a:r>
              <a:rPr lang="es-ES" sz="1700" dirty="0">
                <a:latin typeface="Palatino Linotype" panose="02040502050505030304" pitchFamily="18" charset="0"/>
                <a:ea typeface="Calibri" panose="020F0502020204030204" pitchFamily="34" charset="0"/>
                <a:cs typeface="Times New Roman" panose="02020603050405020304" pitchFamily="18" charset="0"/>
                <a:sym typeface="Wingdings" panose="05000000000000000000" pitchFamily="2" charset="2"/>
              </a:rPr>
              <a:t></a:t>
            </a:r>
            <a:r>
              <a:rPr lang="es-ES" sz="1700" i="1" dirty="0">
                <a:latin typeface="Palatino Linotype" panose="02040502050505030304" pitchFamily="18" charset="0"/>
                <a:ea typeface="Calibri" panose="020F0502020204030204" pitchFamily="34" charset="0"/>
                <a:cs typeface="Times New Roman" panose="02020603050405020304" pitchFamily="18" charset="0"/>
              </a:rPr>
              <a:t> </a:t>
            </a:r>
            <a:r>
              <a:rPr lang="es-ES" sz="1700" i="1" dirty="0" err="1">
                <a:latin typeface="Palatino Linotype" panose="02040502050505030304" pitchFamily="18" charset="0"/>
                <a:ea typeface="Calibri" panose="020F0502020204030204" pitchFamily="34" charset="0"/>
                <a:cs typeface="Times New Roman" panose="02020603050405020304" pitchFamily="18" charset="0"/>
              </a:rPr>
              <a:t>brevior</a:t>
            </a:r>
            <a:r>
              <a:rPr lang="es-ES" sz="1700" dirty="0">
                <a:latin typeface="Palatino Linotype" panose="02040502050505030304" pitchFamily="18" charset="0"/>
                <a:ea typeface="Calibri" panose="020F0502020204030204" pitchFamily="34" charset="0"/>
                <a:cs typeface="Times New Roman" panose="02020603050405020304" pitchFamily="18" charset="0"/>
              </a:rPr>
              <a:t>). Los superlativos terminaban en </a:t>
            </a:r>
            <a:r>
              <a:rPr lang="es-ES" sz="1700" i="1" dirty="0">
                <a:latin typeface="Palatino Linotype" panose="02040502050505030304" pitchFamily="18" charset="0"/>
                <a:ea typeface="Calibri" panose="020F0502020204030204" pitchFamily="34" charset="0"/>
                <a:cs typeface="Times New Roman" panose="02020603050405020304" pitchFamily="18" charset="0"/>
              </a:rPr>
              <a:t>-</a:t>
            </a:r>
            <a:r>
              <a:rPr lang="es-ES" sz="1700" i="1" dirty="0" err="1">
                <a:latin typeface="Palatino Linotype" panose="02040502050505030304" pitchFamily="18" charset="0"/>
                <a:ea typeface="Calibri" panose="020F0502020204030204" pitchFamily="34" charset="0"/>
                <a:cs typeface="Times New Roman" panose="02020603050405020304" pitchFamily="18" charset="0"/>
              </a:rPr>
              <a:t>issimus</a:t>
            </a:r>
            <a:r>
              <a:rPr lang="es-ES" sz="1700" dirty="0">
                <a:latin typeface="Palatino Linotype" panose="02040502050505030304" pitchFamily="18" charset="0"/>
                <a:ea typeface="Calibri" panose="020F0502020204030204" pitchFamily="34" charset="0"/>
                <a:cs typeface="Times New Roman" panose="02020603050405020304" pitchFamily="18" charset="0"/>
              </a:rPr>
              <a:t> (</a:t>
            </a:r>
            <a:r>
              <a:rPr lang="es-ES" sz="1700" i="1" dirty="0" err="1">
                <a:latin typeface="Palatino Linotype" panose="02040502050505030304" pitchFamily="18" charset="0"/>
                <a:ea typeface="Calibri" panose="020F0502020204030204" pitchFamily="34" charset="0"/>
                <a:cs typeface="Times New Roman" panose="02020603050405020304" pitchFamily="18" charset="0"/>
              </a:rPr>
              <a:t>brevissimus</a:t>
            </a:r>
            <a:r>
              <a:rPr lang="es-ES" sz="1700" dirty="0">
                <a:latin typeface="Palatino Linotype" panose="02040502050505030304" pitchFamily="18" charset="0"/>
                <a:ea typeface="Calibri" panose="020F0502020204030204" pitchFamily="34" charset="0"/>
                <a:cs typeface="Times New Roman" panose="02020603050405020304" pitchFamily="18" charset="0"/>
              </a:rPr>
              <a:t>), y en ciertos casos </a:t>
            </a:r>
            <a:r>
              <a:rPr lang="es-ES" sz="1700" i="1" dirty="0">
                <a:latin typeface="Palatino Linotype" panose="02040502050505030304" pitchFamily="18" charset="0"/>
                <a:ea typeface="Calibri" panose="020F0502020204030204" pitchFamily="34" charset="0"/>
                <a:cs typeface="Times New Roman" panose="02020603050405020304" pitchFamily="18" charset="0"/>
              </a:rPr>
              <a:t>-</a:t>
            </a:r>
            <a:r>
              <a:rPr lang="es-ES" sz="1700" i="1" dirty="0" err="1">
                <a:latin typeface="Palatino Linotype" panose="02040502050505030304" pitchFamily="18" charset="0"/>
                <a:ea typeface="Calibri" panose="020F0502020204030204" pitchFamily="34" charset="0"/>
                <a:cs typeface="Times New Roman" panose="02020603050405020304" pitchFamily="18" charset="0"/>
              </a:rPr>
              <a:t>errimus</a:t>
            </a:r>
            <a:r>
              <a:rPr lang="es-ES" sz="1700" dirty="0">
                <a:latin typeface="Palatino Linotype" panose="02040502050505030304" pitchFamily="18" charset="0"/>
                <a:ea typeface="Calibri" panose="020F0502020204030204" pitchFamily="34" charset="0"/>
                <a:cs typeface="Times New Roman" panose="02020603050405020304" pitchFamily="18" charset="0"/>
              </a:rPr>
              <a:t> (</a:t>
            </a:r>
            <a:r>
              <a:rPr lang="es-ES" sz="1700" i="1" dirty="0" err="1">
                <a:latin typeface="Palatino Linotype" panose="02040502050505030304" pitchFamily="18" charset="0"/>
                <a:ea typeface="Calibri" panose="020F0502020204030204" pitchFamily="34" charset="0"/>
                <a:cs typeface="Times New Roman" panose="02020603050405020304" pitchFamily="18" charset="0"/>
              </a:rPr>
              <a:t>celeberrimus</a:t>
            </a:r>
            <a:r>
              <a:rPr lang="es-ES" sz="1700" dirty="0">
                <a:latin typeface="Palatino Linotype" panose="02040502050505030304" pitchFamily="18" charset="0"/>
                <a:ea typeface="Calibri" panose="020F0502020204030204" pitchFamily="34" charset="0"/>
                <a:cs typeface="Times New Roman" panose="02020603050405020304" pitchFamily="18" charset="0"/>
              </a:rPr>
              <a:t>) o </a:t>
            </a:r>
            <a:r>
              <a:rPr lang="es-ES" sz="1700" i="1" dirty="0">
                <a:latin typeface="Palatino Linotype" panose="02040502050505030304" pitchFamily="18" charset="0"/>
                <a:ea typeface="Calibri" panose="020F0502020204030204" pitchFamily="34" charset="0"/>
                <a:cs typeface="Times New Roman" panose="02020603050405020304" pitchFamily="18" charset="0"/>
              </a:rPr>
              <a:t>-</a:t>
            </a:r>
            <a:r>
              <a:rPr lang="es-ES" sz="1700" i="1" dirty="0" err="1">
                <a:latin typeface="Palatino Linotype" panose="02040502050505030304" pitchFamily="18" charset="0"/>
                <a:ea typeface="Calibri" panose="020F0502020204030204" pitchFamily="34" charset="0"/>
                <a:cs typeface="Times New Roman" panose="02020603050405020304" pitchFamily="18" charset="0"/>
              </a:rPr>
              <a:t>limus</a:t>
            </a:r>
            <a:r>
              <a:rPr lang="es-ES" sz="1700" dirty="0">
                <a:latin typeface="Palatino Linotype" panose="02040502050505030304" pitchFamily="18" charset="0"/>
                <a:ea typeface="Calibri" panose="020F0502020204030204" pitchFamily="34" charset="0"/>
                <a:cs typeface="Times New Roman" panose="02020603050405020304" pitchFamily="18" charset="0"/>
              </a:rPr>
              <a:t> (</a:t>
            </a:r>
            <a:r>
              <a:rPr lang="es-ES" sz="1700" i="1" dirty="0" err="1">
                <a:latin typeface="Palatino Linotype" panose="02040502050505030304" pitchFamily="18" charset="0"/>
                <a:ea typeface="Calibri" panose="020F0502020204030204" pitchFamily="34" charset="0"/>
                <a:cs typeface="Times New Roman" panose="02020603050405020304" pitchFamily="18" charset="0"/>
              </a:rPr>
              <a:t>facillimus</a:t>
            </a:r>
            <a:r>
              <a:rPr lang="es-ES" sz="1700" dirty="0">
                <a:latin typeface="Palatino Linotype" panose="02040502050505030304" pitchFamily="18" charset="0"/>
                <a:ea typeface="Calibri" panose="020F0502020204030204" pitchFamily="34" charset="0"/>
                <a:cs typeface="Times New Roman" panose="02020603050405020304" pitchFamily="18" charset="0"/>
              </a:rPr>
              <a:t>). El latín vulgar generalizó la práctica de anteponer al adjetivo el adverbio </a:t>
            </a:r>
            <a:r>
              <a:rPr lang="es-ES" sz="1700" i="1" dirty="0" err="1">
                <a:latin typeface="Palatino Linotype" panose="02040502050505030304" pitchFamily="18" charset="0"/>
                <a:ea typeface="Calibri" panose="020F0502020204030204" pitchFamily="34" charset="0"/>
                <a:cs typeface="Times New Roman" panose="02020603050405020304" pitchFamily="18" charset="0"/>
              </a:rPr>
              <a:t>magis</a:t>
            </a:r>
            <a:r>
              <a:rPr lang="es-ES" sz="1700" dirty="0">
                <a:latin typeface="Palatino Linotype" panose="02040502050505030304" pitchFamily="18" charset="0"/>
                <a:ea typeface="Calibri" panose="020F0502020204030204" pitchFamily="34" charset="0"/>
                <a:cs typeface="Times New Roman" panose="02020603050405020304" pitchFamily="18" charset="0"/>
              </a:rPr>
              <a:t> para formar el comparativo (</a:t>
            </a:r>
            <a:r>
              <a:rPr lang="es-ES" sz="1700" i="1" dirty="0" err="1">
                <a:latin typeface="Palatino Linotype" panose="02040502050505030304" pitchFamily="18" charset="0"/>
                <a:ea typeface="Calibri" panose="020F0502020204030204" pitchFamily="34" charset="0"/>
                <a:cs typeface="Times New Roman" panose="02020603050405020304" pitchFamily="18" charset="0"/>
              </a:rPr>
              <a:t>magis</a:t>
            </a:r>
            <a:r>
              <a:rPr lang="es-ES" sz="1700" i="1" dirty="0">
                <a:latin typeface="Palatino Linotype" panose="02040502050505030304" pitchFamily="18" charset="0"/>
                <a:ea typeface="Calibri" panose="020F0502020204030204" pitchFamily="34" charset="0"/>
                <a:cs typeface="Times New Roman" panose="02020603050405020304" pitchFamily="18" charset="0"/>
              </a:rPr>
              <a:t> </a:t>
            </a:r>
            <a:r>
              <a:rPr lang="es-ES" sz="1700" i="1" dirty="0" err="1">
                <a:latin typeface="Palatino Linotype" panose="02040502050505030304" pitchFamily="18" charset="0"/>
                <a:ea typeface="Calibri" panose="020F0502020204030204" pitchFamily="34" charset="0"/>
                <a:cs typeface="Times New Roman" panose="02020603050405020304" pitchFamily="18" charset="0"/>
              </a:rPr>
              <a:t>grandis</a:t>
            </a:r>
            <a:r>
              <a:rPr lang="es-ES" sz="1700" dirty="0">
                <a:latin typeface="Palatino Linotype" panose="02040502050505030304" pitchFamily="18" charset="0"/>
                <a:ea typeface="Calibri" panose="020F0502020204030204" pitchFamily="34" charset="0"/>
                <a:cs typeface="Times New Roman" panose="02020603050405020304" pitchFamily="18" charset="0"/>
              </a:rPr>
              <a:t> en vez de </a:t>
            </a:r>
            <a:r>
              <a:rPr lang="es-ES" sz="1700" i="1" dirty="0" err="1">
                <a:latin typeface="Palatino Linotype" panose="02040502050505030304" pitchFamily="18" charset="0"/>
                <a:ea typeface="Calibri" panose="020F0502020204030204" pitchFamily="34" charset="0"/>
                <a:cs typeface="Times New Roman" panose="02020603050405020304" pitchFamily="18" charset="0"/>
              </a:rPr>
              <a:t>grandior</a:t>
            </a:r>
            <a:r>
              <a:rPr lang="es-ES" sz="1700" dirty="0">
                <a:latin typeface="Palatino Linotype" panose="02040502050505030304" pitchFamily="18" charset="0"/>
                <a:ea typeface="Calibri" panose="020F0502020204030204" pitchFamily="34" charset="0"/>
                <a:cs typeface="Times New Roman" panose="02020603050405020304" pitchFamily="18" charset="0"/>
              </a:rPr>
              <a:t>). El castellano generalizó esta construcción analítica: </a:t>
            </a:r>
            <a:r>
              <a:rPr lang="es-ES" sz="1700" i="1" dirty="0">
                <a:latin typeface="Palatino Linotype" panose="02040502050505030304" pitchFamily="18" charset="0"/>
                <a:ea typeface="Calibri" panose="020F0502020204030204" pitchFamily="34" charset="0"/>
                <a:cs typeface="Times New Roman" panose="02020603050405020304" pitchFamily="18" charset="0"/>
              </a:rPr>
              <a:t>más grande, más alto, </a:t>
            </a:r>
            <a:r>
              <a:rPr lang="es-ES" sz="1700" dirty="0">
                <a:latin typeface="Palatino Linotype" panose="02040502050505030304" pitchFamily="18" charset="0"/>
                <a:ea typeface="Calibri" panose="020F0502020204030204" pitchFamily="34" charset="0"/>
                <a:cs typeface="Times New Roman" panose="02020603050405020304" pitchFamily="18" charset="0"/>
              </a:rPr>
              <a:t>etc. Se conservan algunos comparativos ‘sintéticos’ en </a:t>
            </a:r>
            <a:r>
              <a:rPr lang="es-ES" sz="1700" i="1" dirty="0">
                <a:latin typeface="Palatino Linotype" panose="02040502050505030304" pitchFamily="18" charset="0"/>
                <a:ea typeface="Calibri" panose="020F0502020204030204" pitchFamily="34" charset="0"/>
                <a:cs typeface="Times New Roman" panose="02020603050405020304" pitchFamily="18" charset="0"/>
              </a:rPr>
              <a:t>-</a:t>
            </a:r>
            <a:r>
              <a:rPr lang="es-ES" sz="1700" i="1" dirty="0" err="1">
                <a:latin typeface="Palatino Linotype" panose="02040502050505030304" pitchFamily="18" charset="0"/>
                <a:ea typeface="Calibri" panose="020F0502020204030204" pitchFamily="34" charset="0"/>
                <a:cs typeface="Times New Roman" panose="02020603050405020304" pitchFamily="18" charset="0"/>
              </a:rPr>
              <a:t>or</a:t>
            </a:r>
            <a:r>
              <a:rPr lang="es-ES" sz="1700" dirty="0">
                <a:latin typeface="Palatino Linotype" panose="02040502050505030304" pitchFamily="18" charset="0"/>
                <a:ea typeface="Calibri" panose="020F0502020204030204" pitchFamily="34" charset="0"/>
                <a:cs typeface="Times New Roman" panose="02020603050405020304" pitchFamily="18" charset="0"/>
              </a:rPr>
              <a:t>: </a:t>
            </a:r>
            <a:r>
              <a:rPr lang="es-ES" sz="1700" i="1" dirty="0">
                <a:latin typeface="Palatino Linotype" panose="02040502050505030304" pitchFamily="18" charset="0"/>
                <a:ea typeface="Calibri" panose="020F0502020204030204" pitchFamily="34" charset="0"/>
                <a:cs typeface="Times New Roman" panose="02020603050405020304" pitchFamily="18" charset="0"/>
              </a:rPr>
              <a:t>mejor, peor, mayor, </a:t>
            </a:r>
            <a:r>
              <a:rPr lang="es-ES" sz="1700" i="1" dirty="0" smtClean="0">
                <a:latin typeface="Palatino Linotype" panose="02040502050505030304" pitchFamily="18" charset="0"/>
                <a:ea typeface="Calibri" panose="020F0502020204030204" pitchFamily="34" charset="0"/>
                <a:cs typeface="Times New Roman" panose="02020603050405020304" pitchFamily="18" charset="0"/>
              </a:rPr>
              <a:t>menor</a:t>
            </a:r>
            <a:r>
              <a:rPr lang="es-ES" sz="1700" dirty="0" smtClean="0">
                <a:latin typeface="Palatino Linotype" panose="02040502050505030304" pitchFamily="18" charset="0"/>
                <a:ea typeface="Calibri" panose="020F0502020204030204" pitchFamily="34" charset="0"/>
                <a:cs typeface="Times New Roman" panose="02020603050405020304" pitchFamily="18" charset="0"/>
              </a:rPr>
              <a:t>.</a:t>
            </a:r>
            <a:endParaRPr lang="it-IT" sz="1700" dirty="0" smtClean="0">
              <a:latin typeface="Palatino Linotype" panose="02040502050505030304" pitchFamily="18" charset="0"/>
              <a:ea typeface="Calibri" panose="020F0502020204030204" pitchFamily="34" charset="0"/>
              <a:cs typeface="Times New Roman" panose="02020603050405020304" pitchFamily="18" charset="0"/>
            </a:endParaRPr>
          </a:p>
          <a:p>
            <a:pPr marL="0" indent="0" algn="just">
              <a:lnSpc>
                <a:spcPct val="120000"/>
              </a:lnSpc>
              <a:spcAft>
                <a:spcPts val="0"/>
              </a:spcAft>
              <a:buNone/>
            </a:pPr>
            <a:r>
              <a:rPr lang="es-ES" sz="1700" dirty="0" smtClean="0">
                <a:latin typeface="Palatino Linotype" panose="02040502050505030304" pitchFamily="18" charset="0"/>
                <a:ea typeface="Calibri" panose="020F0502020204030204" pitchFamily="34" charset="0"/>
                <a:cs typeface="Times New Roman" panose="02020603050405020304" pitchFamily="18" charset="0"/>
              </a:rPr>
              <a:t>5</a:t>
            </a:r>
            <a:r>
              <a:rPr lang="es-ES" sz="1700" dirty="0">
                <a:latin typeface="Palatino Linotype" panose="02040502050505030304" pitchFamily="18" charset="0"/>
                <a:ea typeface="Calibri" panose="020F0502020204030204" pitchFamily="34" charset="0"/>
                <a:cs typeface="Times New Roman" panose="02020603050405020304" pitchFamily="18" charset="0"/>
              </a:rPr>
              <a:t>. En latín no existían </a:t>
            </a:r>
            <a:r>
              <a:rPr lang="es-ES" sz="1700" b="1" dirty="0">
                <a:latin typeface="Palatino Linotype" panose="02040502050505030304" pitchFamily="18" charset="0"/>
                <a:ea typeface="Calibri" panose="020F0502020204030204" pitchFamily="34" charset="0"/>
                <a:cs typeface="Times New Roman" panose="02020603050405020304" pitchFamily="18" charset="0"/>
              </a:rPr>
              <a:t>los artículos</a:t>
            </a:r>
            <a:r>
              <a:rPr lang="es-ES" sz="1700" dirty="0">
                <a:latin typeface="Palatino Linotype" panose="02040502050505030304" pitchFamily="18" charset="0"/>
                <a:ea typeface="Calibri" panose="020F0502020204030204" pitchFamily="34" charset="0"/>
                <a:cs typeface="Times New Roman" panose="02020603050405020304" pitchFamily="18" charset="0"/>
              </a:rPr>
              <a:t>. El latín coloquial utilizaba generalmente los demostrativos tanto con valor deíctico como anafórico (</a:t>
            </a:r>
            <a:r>
              <a:rPr lang="es-ES" sz="1700" i="1" dirty="0">
                <a:latin typeface="Palatino Linotype" panose="02040502050505030304" pitchFamily="18" charset="0"/>
                <a:ea typeface="Calibri" panose="020F0502020204030204" pitchFamily="34" charset="0"/>
                <a:cs typeface="Times New Roman" panose="02020603050405020304" pitchFamily="18" charset="0"/>
              </a:rPr>
              <a:t>deíctico</a:t>
            </a:r>
            <a:r>
              <a:rPr lang="es-ES" sz="1700" dirty="0">
                <a:latin typeface="Palatino Linotype" panose="02040502050505030304" pitchFamily="18" charset="0"/>
                <a:ea typeface="Calibri" panose="020F0502020204030204" pitchFamily="34" charset="0"/>
                <a:cs typeface="Times New Roman" panose="02020603050405020304" pitchFamily="18" charset="0"/>
              </a:rPr>
              <a:t>: el valor deíctico del demostrativo se refiere a su posibilidad de señalar la distancia espacial o temporal de un sustantivo; </a:t>
            </a:r>
            <a:r>
              <a:rPr lang="es-ES" sz="1700" i="1" dirty="0">
                <a:latin typeface="Palatino Linotype" panose="02040502050505030304" pitchFamily="18" charset="0"/>
                <a:ea typeface="Calibri" panose="020F0502020204030204" pitchFamily="34" charset="0"/>
                <a:cs typeface="Times New Roman" panose="02020603050405020304" pitchFamily="18" charset="0"/>
              </a:rPr>
              <a:t>anafórico</a:t>
            </a:r>
            <a:r>
              <a:rPr lang="es-ES" sz="1700" dirty="0">
                <a:latin typeface="Palatino Linotype" panose="02040502050505030304" pitchFamily="18" charset="0"/>
                <a:ea typeface="Calibri" panose="020F0502020204030204" pitchFamily="34" charset="0"/>
                <a:cs typeface="Times New Roman" panose="02020603050405020304" pitchFamily="18" charset="0"/>
              </a:rPr>
              <a:t>: su valor anafórico indica que es un sustantivo conocido porque se ha mencionado antes en la oración). El uso anafórico de los demostrativos latinos </a:t>
            </a:r>
            <a:r>
              <a:rPr lang="es-ES" sz="1700" i="1" dirty="0" err="1">
                <a:latin typeface="Palatino Linotype" panose="02040502050505030304" pitchFamily="18" charset="0"/>
                <a:ea typeface="Calibri" panose="020F0502020204030204" pitchFamily="34" charset="0"/>
                <a:cs typeface="Times New Roman" panose="02020603050405020304" pitchFamily="18" charset="0"/>
              </a:rPr>
              <a:t>ille</a:t>
            </a:r>
            <a:r>
              <a:rPr lang="es-ES" sz="1700" i="1" dirty="0">
                <a:latin typeface="Palatino Linotype" panose="02040502050505030304" pitchFamily="18" charset="0"/>
                <a:ea typeface="Calibri" panose="020F0502020204030204" pitchFamily="34" charset="0"/>
                <a:cs typeface="Times New Roman" panose="02020603050405020304" pitchFamily="18" charset="0"/>
              </a:rPr>
              <a:t>, illa, </a:t>
            </a:r>
            <a:r>
              <a:rPr lang="es-ES" sz="1700" i="1" dirty="0" err="1">
                <a:latin typeface="Palatino Linotype" panose="02040502050505030304" pitchFamily="18" charset="0"/>
                <a:ea typeface="Calibri" panose="020F0502020204030204" pitchFamily="34" charset="0"/>
                <a:cs typeface="Times New Roman" panose="02020603050405020304" pitchFamily="18" charset="0"/>
              </a:rPr>
              <a:t>illud</a:t>
            </a:r>
            <a:r>
              <a:rPr lang="es-ES" sz="1700" i="1" dirty="0">
                <a:latin typeface="Palatino Linotype" panose="02040502050505030304" pitchFamily="18" charset="0"/>
                <a:ea typeface="Calibri" panose="020F0502020204030204" pitchFamily="34" charset="0"/>
                <a:cs typeface="Times New Roman" panose="02020603050405020304" pitchFamily="18" charset="0"/>
              </a:rPr>
              <a:t> </a:t>
            </a:r>
            <a:r>
              <a:rPr lang="es-ES" sz="1700" dirty="0">
                <a:latin typeface="Palatino Linotype" panose="02040502050505030304" pitchFamily="18" charset="0"/>
                <a:ea typeface="Calibri" panose="020F0502020204030204" pitchFamily="34" charset="0"/>
                <a:cs typeface="Times New Roman" panose="02020603050405020304" pitchFamily="18" charset="0"/>
              </a:rPr>
              <a:t>los convierte en artículos definidos. El artículo indefinido procede del numeral </a:t>
            </a:r>
            <a:r>
              <a:rPr lang="es-ES" sz="1700" i="1" dirty="0" err="1">
                <a:latin typeface="Palatino Linotype" panose="02040502050505030304" pitchFamily="18" charset="0"/>
                <a:ea typeface="Calibri" panose="020F0502020204030204" pitchFamily="34" charset="0"/>
                <a:cs typeface="Times New Roman" panose="02020603050405020304" pitchFamily="18" charset="0"/>
              </a:rPr>
              <a:t>unus</a:t>
            </a:r>
            <a:r>
              <a:rPr lang="es-ES" sz="1700" i="1" dirty="0">
                <a:latin typeface="Palatino Linotype" panose="02040502050505030304" pitchFamily="18" charset="0"/>
                <a:ea typeface="Calibri" panose="020F0502020204030204" pitchFamily="34" charset="0"/>
                <a:cs typeface="Times New Roman" panose="02020603050405020304" pitchFamily="18" charset="0"/>
              </a:rPr>
              <a:t>, una</a:t>
            </a:r>
            <a:r>
              <a:rPr lang="es-ES" sz="1700" dirty="0">
                <a:latin typeface="Palatino Linotype" panose="02040502050505030304" pitchFamily="18" charset="0"/>
                <a:ea typeface="Calibri" panose="020F0502020204030204" pitchFamily="34" charset="0"/>
                <a:cs typeface="Times New Roman" panose="02020603050405020304" pitchFamily="18" charset="0"/>
              </a:rPr>
              <a:t>. En latín se utilizaba con valor de indefinido, como en el español actual </a:t>
            </a:r>
            <a:r>
              <a:rPr lang="es-ES" sz="1700" i="1" dirty="0">
                <a:latin typeface="Palatino Linotype" panose="02040502050505030304" pitchFamily="18" charset="0"/>
                <a:ea typeface="Calibri" panose="020F0502020204030204" pitchFamily="34" charset="0"/>
                <a:cs typeface="Times New Roman" panose="02020603050405020304" pitchFamily="18" charset="0"/>
              </a:rPr>
              <a:t>alguno</a:t>
            </a:r>
            <a:r>
              <a:rPr lang="es-ES" sz="1700" dirty="0">
                <a:latin typeface="Palatino Linotype" panose="02040502050505030304" pitchFamily="18" charset="0"/>
                <a:ea typeface="Calibri" panose="020F0502020204030204" pitchFamily="34" charset="0"/>
                <a:cs typeface="Times New Roman" panose="02020603050405020304" pitchFamily="18" charset="0"/>
              </a:rPr>
              <a:t>. Este valor indefinido pasó a utilizarse con los sustantivos no mencionados anteriormente en el discurso, como se usa en el español actual (</a:t>
            </a:r>
            <a:r>
              <a:rPr lang="es-ES" sz="1700" i="1" dirty="0">
                <a:latin typeface="Palatino Linotype" panose="02040502050505030304" pitchFamily="18" charset="0"/>
                <a:ea typeface="Calibri" panose="020F0502020204030204" pitchFamily="34" charset="0"/>
                <a:cs typeface="Times New Roman" panose="02020603050405020304" pitchFamily="18" charset="0"/>
              </a:rPr>
              <a:t>Leo </a:t>
            </a:r>
            <a:r>
              <a:rPr lang="es-ES" sz="1700" u="sng" dirty="0">
                <a:latin typeface="Palatino Linotype" panose="02040502050505030304" pitchFamily="18" charset="0"/>
                <a:ea typeface="Calibri" panose="020F0502020204030204" pitchFamily="34" charset="0"/>
                <a:cs typeface="Times New Roman" panose="02020603050405020304" pitchFamily="18" charset="0"/>
              </a:rPr>
              <a:t>un</a:t>
            </a:r>
            <a:r>
              <a:rPr lang="es-ES" sz="1700" i="1" dirty="0">
                <a:latin typeface="Palatino Linotype" panose="02040502050505030304" pitchFamily="18" charset="0"/>
                <a:ea typeface="Calibri" panose="020F0502020204030204" pitchFamily="34" charset="0"/>
                <a:cs typeface="Times New Roman" panose="02020603050405020304" pitchFamily="18" charset="0"/>
              </a:rPr>
              <a:t> libro</a:t>
            </a:r>
            <a:r>
              <a:rPr lang="es-ES" sz="1700" dirty="0">
                <a:latin typeface="Palatino Linotype" panose="02040502050505030304" pitchFamily="18" charset="0"/>
                <a:ea typeface="Calibri" panose="020F0502020204030204" pitchFamily="34" charset="0"/>
                <a:cs typeface="Times New Roman" panose="02020603050405020304" pitchFamily="18" charset="0"/>
              </a:rPr>
              <a:t>).</a:t>
            </a:r>
            <a:endParaRPr lang="it-IT" sz="1700" dirty="0">
              <a:latin typeface="Palatino Linotype" panose="02040502050505030304" pitchFamily="18" charset="0"/>
              <a:ea typeface="Calibri" panose="020F0502020204030204" pitchFamily="34" charset="0"/>
              <a:cs typeface="Times New Roman" panose="02020603050405020304" pitchFamily="18" charset="0"/>
            </a:endParaRPr>
          </a:p>
          <a:p>
            <a:pPr marL="0" indent="0" algn="just">
              <a:lnSpc>
                <a:spcPct val="120000"/>
              </a:lnSpc>
              <a:buNone/>
            </a:pPr>
            <a:r>
              <a:rPr lang="es-ES" sz="1700" dirty="0">
                <a:latin typeface="Palatino Linotype" panose="02040502050505030304" pitchFamily="18" charset="0"/>
                <a:ea typeface="Calibri" panose="020F0502020204030204" pitchFamily="34" charset="0"/>
                <a:cs typeface="Times New Roman" panose="02020603050405020304" pitchFamily="18" charset="0"/>
              </a:rPr>
              <a:t>6. </a:t>
            </a:r>
            <a:r>
              <a:rPr lang="es-ES" sz="1700" dirty="0" smtClean="0">
                <a:latin typeface="Palatino Linotype" panose="02040502050505030304" pitchFamily="18" charset="0"/>
                <a:ea typeface="Calibri" panose="020F0502020204030204" pitchFamily="34" charset="0"/>
                <a:cs typeface="Times New Roman" panose="02020603050405020304" pitchFamily="18" charset="0"/>
              </a:rPr>
              <a:t>La </a:t>
            </a:r>
            <a:r>
              <a:rPr lang="es-ES" sz="1700" b="1" dirty="0">
                <a:latin typeface="Palatino Linotype" panose="02040502050505030304" pitchFamily="18" charset="0"/>
                <a:ea typeface="Calibri" panose="020F0502020204030204" pitchFamily="34" charset="0"/>
                <a:cs typeface="Times New Roman" panose="02020603050405020304" pitchFamily="18" charset="0"/>
              </a:rPr>
              <a:t>conjugación verbal</a:t>
            </a:r>
            <a:r>
              <a:rPr lang="es-ES" sz="1700" dirty="0">
                <a:latin typeface="Palatino Linotype" panose="02040502050505030304" pitchFamily="18" charset="0"/>
                <a:ea typeface="Calibri" panose="020F0502020204030204" pitchFamily="34" charset="0"/>
                <a:cs typeface="Times New Roman" panose="02020603050405020304" pitchFamily="18" charset="0"/>
              </a:rPr>
              <a:t>. La mayoría de los tiempos verbales latinos </a:t>
            </a:r>
            <a:r>
              <a:rPr lang="es-ES" sz="1700" b="1" dirty="0">
                <a:latin typeface="Palatino Linotype" panose="02040502050505030304" pitchFamily="18" charset="0"/>
                <a:ea typeface="Calibri" panose="020F0502020204030204" pitchFamily="34" charset="0"/>
                <a:cs typeface="Times New Roman" panose="02020603050405020304" pitchFamily="18" charset="0"/>
              </a:rPr>
              <a:t>se conserva</a:t>
            </a:r>
            <a:r>
              <a:rPr lang="es-ES" sz="1700" dirty="0">
                <a:latin typeface="Palatino Linotype" panose="02040502050505030304" pitchFamily="18" charset="0"/>
                <a:ea typeface="Calibri" panose="020F0502020204030204" pitchFamily="34" charset="0"/>
                <a:cs typeface="Times New Roman" panose="02020603050405020304" pitchFamily="18" charset="0"/>
              </a:rPr>
              <a:t>. Se crean nuevos tiempos verbales ‘analíticos’ como el futuro y el condicional.</a:t>
            </a:r>
            <a:endParaRPr lang="it-IT" sz="1700" dirty="0"/>
          </a:p>
        </p:txBody>
      </p:sp>
    </p:spTree>
    <p:extLst>
      <p:ext uri="{BB962C8B-B14F-4D97-AF65-F5344CB8AC3E}">
        <p14:creationId xmlns:p14="http://schemas.microsoft.com/office/powerpoint/2010/main" val="256600788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es-ES" dirty="0">
                <a:latin typeface="Palatino Linotype" panose="02040502050505030304" pitchFamily="18" charset="0"/>
              </a:rPr>
              <a:t>El </a:t>
            </a:r>
            <a:r>
              <a:rPr lang="es-ES" dirty="0" smtClean="0">
                <a:latin typeface="Palatino Linotype" panose="02040502050505030304" pitchFamily="18" charset="0"/>
              </a:rPr>
              <a:t>acento</a:t>
            </a:r>
            <a:endParaRPr lang="it-IT" dirty="0">
              <a:latin typeface="Palatino Linotype" panose="02040502050505030304" pitchFamily="18" charset="0"/>
            </a:endParaRPr>
          </a:p>
        </p:txBody>
      </p:sp>
      <p:sp>
        <p:nvSpPr>
          <p:cNvPr id="3" name="Segnaposto contenuto 2"/>
          <p:cNvSpPr>
            <a:spLocks noGrp="1"/>
          </p:cNvSpPr>
          <p:nvPr>
            <p:ph idx="1"/>
          </p:nvPr>
        </p:nvSpPr>
        <p:spPr>
          <a:xfrm>
            <a:off x="838200" y="1419367"/>
            <a:ext cx="10515600" cy="5063320"/>
          </a:xfrm>
        </p:spPr>
        <p:txBody>
          <a:bodyPr>
            <a:normAutofit fontScale="85000" lnSpcReduction="20000"/>
          </a:bodyPr>
          <a:lstStyle/>
          <a:p>
            <a:pPr marL="0" indent="0" algn="just">
              <a:buNone/>
            </a:pPr>
            <a:r>
              <a:rPr lang="es-ES" dirty="0">
                <a:latin typeface="Palatino Linotype" panose="02040502050505030304" pitchFamily="18" charset="0"/>
              </a:rPr>
              <a:t>La acentuación clásica se regía por el siguiente esquema:</a:t>
            </a:r>
            <a:endParaRPr lang="it-IT" dirty="0">
              <a:latin typeface="Palatino Linotype" panose="02040502050505030304" pitchFamily="18" charset="0"/>
            </a:endParaRPr>
          </a:p>
          <a:p>
            <a:pPr marL="514350" indent="-514350" algn="just">
              <a:buAutoNum type="alphaLcParenR"/>
            </a:pPr>
            <a:r>
              <a:rPr lang="es-ES" dirty="0" smtClean="0">
                <a:latin typeface="Palatino Linotype" panose="02040502050505030304" pitchFamily="18" charset="0"/>
              </a:rPr>
              <a:t>Palabras </a:t>
            </a:r>
            <a:r>
              <a:rPr lang="es-ES" b="1" dirty="0">
                <a:latin typeface="Palatino Linotype" panose="02040502050505030304" pitchFamily="18" charset="0"/>
              </a:rPr>
              <a:t>bisílabas</a:t>
            </a:r>
            <a:r>
              <a:rPr lang="es-ES" dirty="0">
                <a:latin typeface="Palatino Linotype" panose="02040502050505030304" pitchFamily="18" charset="0"/>
              </a:rPr>
              <a:t> </a:t>
            </a:r>
            <a:r>
              <a:rPr lang="es-ES" dirty="0">
                <a:latin typeface="Palatino Linotype" panose="02040502050505030304" pitchFamily="18" charset="0"/>
                <a:sym typeface="Wingdings" panose="05000000000000000000" pitchFamily="2" charset="2"/>
              </a:rPr>
              <a:t></a:t>
            </a:r>
            <a:r>
              <a:rPr lang="es-ES" dirty="0">
                <a:latin typeface="Palatino Linotype" panose="02040502050505030304" pitchFamily="18" charset="0"/>
              </a:rPr>
              <a:t> acento SIEMPRE en la penúltima </a:t>
            </a:r>
            <a:r>
              <a:rPr lang="es-ES" dirty="0" smtClean="0">
                <a:latin typeface="Palatino Linotype" panose="02040502050505030304" pitchFamily="18" charset="0"/>
              </a:rPr>
              <a:t>sílaba: TŌTUS </a:t>
            </a:r>
            <a:r>
              <a:rPr lang="es-ES" dirty="0">
                <a:latin typeface="Palatino Linotype" panose="02040502050505030304" pitchFamily="18" charset="0"/>
              </a:rPr>
              <a:t>/</a:t>
            </a:r>
            <a:r>
              <a:rPr lang="es-ES" dirty="0" err="1">
                <a:latin typeface="Palatino Linotype" panose="02040502050505030304" pitchFamily="18" charset="0"/>
              </a:rPr>
              <a:t>tótus</a:t>
            </a:r>
            <a:r>
              <a:rPr lang="es-ES" dirty="0">
                <a:latin typeface="Palatino Linotype" panose="02040502050505030304" pitchFamily="18" charset="0"/>
              </a:rPr>
              <a:t>/ </a:t>
            </a:r>
            <a:r>
              <a:rPr lang="es-ES" dirty="0" smtClean="0">
                <a:latin typeface="Palatino Linotype" panose="02040502050505030304" pitchFamily="18" charset="0"/>
              </a:rPr>
              <a:t>	BŎNUS </a:t>
            </a:r>
            <a:r>
              <a:rPr lang="es-ES" dirty="0">
                <a:latin typeface="Palatino Linotype" panose="02040502050505030304" pitchFamily="18" charset="0"/>
              </a:rPr>
              <a:t>/</a:t>
            </a:r>
            <a:r>
              <a:rPr lang="es-ES" dirty="0" err="1">
                <a:latin typeface="Palatino Linotype" panose="02040502050505030304" pitchFamily="18" charset="0"/>
              </a:rPr>
              <a:t>bónus</a:t>
            </a:r>
            <a:r>
              <a:rPr lang="es-ES" dirty="0">
                <a:latin typeface="Palatino Linotype" panose="02040502050505030304" pitchFamily="18" charset="0"/>
              </a:rPr>
              <a:t>/</a:t>
            </a:r>
            <a:endParaRPr lang="it-IT" dirty="0">
              <a:latin typeface="Palatino Linotype" panose="02040502050505030304" pitchFamily="18" charset="0"/>
            </a:endParaRPr>
          </a:p>
          <a:p>
            <a:pPr marL="0" indent="0" algn="just">
              <a:buNone/>
            </a:pPr>
            <a:r>
              <a:rPr lang="es-ES" dirty="0">
                <a:latin typeface="Palatino Linotype" panose="02040502050505030304" pitchFamily="18" charset="0"/>
              </a:rPr>
              <a:t>b) Palabras con </a:t>
            </a:r>
            <a:r>
              <a:rPr lang="es-ES" b="1" dirty="0">
                <a:latin typeface="Palatino Linotype" panose="02040502050505030304" pitchFamily="18" charset="0"/>
              </a:rPr>
              <a:t>tres o más sílabas</a:t>
            </a:r>
            <a:r>
              <a:rPr lang="es-ES" dirty="0">
                <a:latin typeface="Palatino Linotype" panose="02040502050505030304" pitchFamily="18" charset="0"/>
              </a:rPr>
              <a:t>  </a:t>
            </a:r>
            <a:r>
              <a:rPr lang="es-ES" dirty="0" smtClean="0">
                <a:latin typeface="Palatino Linotype" panose="02040502050505030304" pitchFamily="18" charset="0"/>
              </a:rPr>
              <a:t>	</a:t>
            </a:r>
            <a:r>
              <a:rPr lang="es-ES" dirty="0" smtClean="0">
                <a:latin typeface="Palatino Linotype" panose="02040502050505030304" pitchFamily="18" charset="0"/>
                <a:sym typeface="Wingdings" panose="05000000000000000000" pitchFamily="2" charset="2"/>
              </a:rPr>
              <a:t></a:t>
            </a:r>
            <a:r>
              <a:rPr lang="es-ES" dirty="0" smtClean="0">
                <a:latin typeface="Palatino Linotype" panose="02040502050505030304" pitchFamily="18" charset="0"/>
              </a:rPr>
              <a:t> </a:t>
            </a:r>
            <a:r>
              <a:rPr lang="es-ES" dirty="0" smtClean="0">
                <a:latin typeface="Palatino Linotype" panose="02040502050505030304" pitchFamily="18" charset="0"/>
              </a:rPr>
              <a:t>b1</a:t>
            </a:r>
            <a:r>
              <a:rPr lang="es-ES" dirty="0">
                <a:latin typeface="Palatino Linotype" panose="02040502050505030304" pitchFamily="18" charset="0"/>
              </a:rPr>
              <a:t>) acento en la penúltima sílaba si esta es LARGA o si es </a:t>
            </a:r>
            <a:r>
              <a:rPr lang="es-ES" dirty="0" err="1" smtClean="0">
                <a:latin typeface="Palatino Linotype" panose="02040502050505030304" pitchFamily="18" charset="0"/>
              </a:rPr>
              <a:t>BREVE+consonante</a:t>
            </a:r>
            <a:r>
              <a:rPr lang="es-ES" dirty="0" smtClean="0">
                <a:latin typeface="Palatino Linotype" panose="02040502050505030304" pitchFamily="18" charset="0"/>
              </a:rPr>
              <a:t>: MŎNĒTA </a:t>
            </a:r>
            <a:r>
              <a:rPr lang="es-ES" dirty="0">
                <a:latin typeface="Palatino Linotype" panose="02040502050505030304" pitchFamily="18" charset="0"/>
              </a:rPr>
              <a:t>/</a:t>
            </a:r>
            <a:r>
              <a:rPr lang="es-ES" dirty="0" err="1">
                <a:latin typeface="Palatino Linotype" panose="02040502050505030304" pitchFamily="18" charset="0"/>
              </a:rPr>
              <a:t>monéta</a:t>
            </a:r>
            <a:r>
              <a:rPr lang="es-ES" dirty="0">
                <a:latin typeface="Palatino Linotype" panose="02040502050505030304" pitchFamily="18" charset="0"/>
              </a:rPr>
              <a:t>/ PALŬMBA /</a:t>
            </a:r>
            <a:r>
              <a:rPr lang="es-ES" dirty="0" err="1">
                <a:latin typeface="Palatino Linotype" panose="02040502050505030304" pitchFamily="18" charset="0"/>
              </a:rPr>
              <a:t>palúmba</a:t>
            </a:r>
            <a:r>
              <a:rPr lang="es-ES" dirty="0">
                <a:latin typeface="Palatino Linotype" panose="02040502050505030304" pitchFamily="18" charset="0"/>
              </a:rPr>
              <a:t>/</a:t>
            </a:r>
            <a:endParaRPr lang="it-IT" dirty="0">
              <a:latin typeface="Palatino Linotype" panose="02040502050505030304" pitchFamily="18" charset="0"/>
            </a:endParaRPr>
          </a:p>
          <a:p>
            <a:pPr marL="0" indent="0" algn="just">
              <a:buNone/>
            </a:pPr>
            <a:r>
              <a:rPr lang="es-ES" dirty="0">
                <a:latin typeface="Palatino Linotype" panose="02040502050505030304" pitchFamily="18" charset="0"/>
              </a:rPr>
              <a:t>				 </a:t>
            </a:r>
            <a:r>
              <a:rPr lang="es-ES" dirty="0" smtClean="0">
                <a:latin typeface="Palatino Linotype" panose="02040502050505030304" pitchFamily="18" charset="0"/>
              </a:rPr>
              <a:t>    </a:t>
            </a:r>
            <a:r>
              <a:rPr lang="es-ES" dirty="0" smtClean="0">
                <a:latin typeface="Palatino Linotype" panose="02040502050505030304" pitchFamily="18" charset="0"/>
              </a:rPr>
              <a:t>		</a:t>
            </a:r>
            <a:r>
              <a:rPr lang="es-ES" dirty="0" smtClean="0">
                <a:latin typeface="Palatino Linotype" panose="02040502050505030304" pitchFamily="18" charset="0"/>
                <a:sym typeface="Wingdings" panose="05000000000000000000" pitchFamily="2" charset="2"/>
              </a:rPr>
              <a:t> </a:t>
            </a:r>
            <a:r>
              <a:rPr lang="es-ES" dirty="0" smtClean="0">
                <a:latin typeface="Palatino Linotype" panose="02040502050505030304" pitchFamily="18" charset="0"/>
              </a:rPr>
              <a:t>b2</a:t>
            </a:r>
            <a:r>
              <a:rPr lang="es-ES" dirty="0">
                <a:latin typeface="Palatino Linotype" panose="02040502050505030304" pitchFamily="18" charset="0"/>
              </a:rPr>
              <a:t>) acento en la antepenúltima si </a:t>
            </a:r>
            <a:r>
              <a:rPr lang="es-ES" dirty="0" smtClean="0">
                <a:latin typeface="Palatino Linotype" panose="02040502050505030304" pitchFamily="18" charset="0"/>
              </a:rPr>
              <a:t>la penúltima </a:t>
            </a:r>
            <a:r>
              <a:rPr lang="es-ES" dirty="0">
                <a:latin typeface="Palatino Linotype" panose="02040502050505030304" pitchFamily="18" charset="0"/>
              </a:rPr>
              <a:t>es </a:t>
            </a:r>
            <a:r>
              <a:rPr lang="es-ES" dirty="0" smtClean="0">
                <a:latin typeface="Palatino Linotype" panose="02040502050505030304" pitchFamily="18" charset="0"/>
              </a:rPr>
              <a:t>BREVE: LĬMPĬDU </a:t>
            </a:r>
            <a:r>
              <a:rPr lang="es-ES" dirty="0">
                <a:latin typeface="Palatino Linotype" panose="02040502050505030304" pitchFamily="18" charset="0"/>
              </a:rPr>
              <a:t>/</a:t>
            </a:r>
            <a:r>
              <a:rPr lang="es-ES" dirty="0" err="1">
                <a:latin typeface="Palatino Linotype" panose="02040502050505030304" pitchFamily="18" charset="0"/>
              </a:rPr>
              <a:t>límpidu</a:t>
            </a:r>
            <a:r>
              <a:rPr lang="es-ES" dirty="0">
                <a:latin typeface="Palatino Linotype" panose="02040502050505030304" pitchFamily="18" charset="0"/>
              </a:rPr>
              <a:t>/    ĂNĬMA /ánima/</a:t>
            </a:r>
            <a:endParaRPr lang="it-IT" dirty="0">
              <a:latin typeface="Palatino Linotype" panose="02040502050505030304" pitchFamily="18" charset="0"/>
            </a:endParaRPr>
          </a:p>
          <a:p>
            <a:pPr marL="0" indent="0" algn="just">
              <a:buNone/>
            </a:pPr>
            <a:r>
              <a:rPr lang="es-ES" dirty="0">
                <a:latin typeface="Palatino Linotype" panose="02040502050505030304" pitchFamily="18" charset="0"/>
              </a:rPr>
              <a:t>En el latín vulgar el acento suele permanecer en su posición; pero hay excepciones; el latín vulgar solía crear diptongos cuando dos vocales estaban originariamente en hiato:</a:t>
            </a:r>
            <a:endParaRPr lang="it-IT" dirty="0">
              <a:latin typeface="Palatino Linotype" panose="02040502050505030304" pitchFamily="18" charset="0"/>
            </a:endParaRPr>
          </a:p>
          <a:p>
            <a:pPr marL="0" indent="0" algn="just">
              <a:buNone/>
            </a:pPr>
            <a:r>
              <a:rPr lang="es-ES" dirty="0">
                <a:latin typeface="Palatino Linotype" panose="02040502050505030304" pitchFamily="18" charset="0"/>
              </a:rPr>
              <a:t>a) si el acento recaía sobre la vocal más cerrada en latín clásico, pasaba a la más abierta en latín vulgar: MŬLĬERE /mu-</a:t>
            </a:r>
            <a:r>
              <a:rPr lang="es-ES" dirty="0" err="1">
                <a:latin typeface="Palatino Linotype" panose="02040502050505030304" pitchFamily="18" charset="0"/>
              </a:rPr>
              <a:t>lí</a:t>
            </a:r>
            <a:r>
              <a:rPr lang="es-ES" dirty="0">
                <a:latin typeface="Palatino Linotype" panose="02040502050505030304" pitchFamily="18" charset="0"/>
              </a:rPr>
              <a:t>-e-re/ &gt; mu-</a:t>
            </a:r>
            <a:r>
              <a:rPr lang="es-ES" dirty="0" err="1">
                <a:latin typeface="Palatino Linotype" panose="02040502050505030304" pitchFamily="18" charset="0"/>
              </a:rPr>
              <a:t>lié</a:t>
            </a:r>
            <a:r>
              <a:rPr lang="es-ES" dirty="0">
                <a:latin typeface="Palatino Linotype" panose="02040502050505030304" pitchFamily="18" charset="0"/>
              </a:rPr>
              <a:t>-re &gt; esp. </a:t>
            </a:r>
            <a:r>
              <a:rPr lang="es-ES" i="1" dirty="0">
                <a:latin typeface="Palatino Linotype" panose="02040502050505030304" pitchFamily="18" charset="0"/>
              </a:rPr>
              <a:t>mujer</a:t>
            </a:r>
            <a:endParaRPr lang="it-IT" dirty="0">
              <a:latin typeface="Palatino Linotype" panose="02040502050505030304" pitchFamily="18" charset="0"/>
            </a:endParaRPr>
          </a:p>
          <a:p>
            <a:pPr marL="0" indent="0" algn="just">
              <a:buNone/>
            </a:pPr>
            <a:r>
              <a:rPr lang="es-ES" dirty="0">
                <a:latin typeface="Palatino Linotype" panose="02040502050505030304" pitchFamily="18" charset="0"/>
              </a:rPr>
              <a:t>b) si las dos vocales tenían el mismo grado de cierre, el acento pasaba a la segunda vocal en latín vulgar: PŪTĔŎLU /</a:t>
            </a:r>
            <a:r>
              <a:rPr lang="es-ES" dirty="0" err="1">
                <a:latin typeface="Palatino Linotype" panose="02040502050505030304" pitchFamily="18" charset="0"/>
              </a:rPr>
              <a:t>pu</a:t>
            </a:r>
            <a:r>
              <a:rPr lang="es-ES" dirty="0">
                <a:latin typeface="Palatino Linotype" panose="02040502050505030304" pitchFamily="18" charset="0"/>
              </a:rPr>
              <a:t>-té-o-</a:t>
            </a:r>
            <a:r>
              <a:rPr lang="es-ES" dirty="0" err="1">
                <a:latin typeface="Palatino Linotype" panose="02040502050505030304" pitchFamily="18" charset="0"/>
              </a:rPr>
              <a:t>lu</a:t>
            </a:r>
            <a:r>
              <a:rPr lang="es-ES" dirty="0">
                <a:latin typeface="Palatino Linotype" panose="02040502050505030304" pitchFamily="18" charset="0"/>
              </a:rPr>
              <a:t>/ &gt; </a:t>
            </a:r>
            <a:r>
              <a:rPr lang="es-ES" dirty="0" err="1">
                <a:latin typeface="Palatino Linotype" panose="02040502050505030304" pitchFamily="18" charset="0"/>
              </a:rPr>
              <a:t>pu-teó-lu</a:t>
            </a:r>
            <a:r>
              <a:rPr lang="es-ES" dirty="0">
                <a:latin typeface="Palatino Linotype" panose="02040502050505030304" pitchFamily="18" charset="0"/>
              </a:rPr>
              <a:t> &gt; esp. </a:t>
            </a:r>
            <a:r>
              <a:rPr lang="es-ES" i="1" dirty="0">
                <a:latin typeface="Palatino Linotype" panose="02040502050505030304" pitchFamily="18" charset="0"/>
              </a:rPr>
              <a:t>pozuelo</a:t>
            </a:r>
            <a:endParaRPr lang="it-IT" dirty="0">
              <a:latin typeface="Palatino Linotype" panose="02040502050505030304" pitchFamily="18" charset="0"/>
            </a:endParaRPr>
          </a:p>
          <a:p>
            <a:pPr marL="0" indent="0" algn="just">
              <a:buNone/>
            </a:pPr>
            <a:endParaRPr lang="it-IT" dirty="0">
              <a:latin typeface="Palatino Linotype" panose="02040502050505030304" pitchFamily="18" charset="0"/>
            </a:endParaRPr>
          </a:p>
        </p:txBody>
      </p:sp>
    </p:spTree>
    <p:extLst>
      <p:ext uri="{BB962C8B-B14F-4D97-AF65-F5344CB8AC3E}">
        <p14:creationId xmlns:p14="http://schemas.microsoft.com/office/powerpoint/2010/main" val="26630024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smtClean="0">
                <a:latin typeface="Palatino Linotype" panose="02040502050505030304" pitchFamily="18" charset="0"/>
              </a:rPr>
              <a:t>Los pueblos </a:t>
            </a:r>
            <a:r>
              <a:rPr lang="it-IT" dirty="0" err="1" smtClean="0">
                <a:latin typeface="Palatino Linotype" panose="02040502050505030304" pitchFamily="18" charset="0"/>
              </a:rPr>
              <a:t>prerromanos</a:t>
            </a:r>
            <a:endParaRPr lang="it-IT" dirty="0">
              <a:latin typeface="Palatino Linotype" panose="02040502050505030304" pitchFamily="18" charset="0"/>
            </a:endParaRPr>
          </a:p>
        </p:txBody>
      </p:sp>
      <p:pic>
        <p:nvPicPr>
          <p:cNvPr id="3" name="Immagin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243204" y="1451574"/>
            <a:ext cx="7705592" cy="4788000"/>
          </a:xfrm>
          <a:prstGeom prst="rect">
            <a:avLst/>
          </a:prstGeom>
        </p:spPr>
      </p:pic>
      <p:sp>
        <p:nvSpPr>
          <p:cNvPr id="4" name="CasellaDiTesto 3"/>
          <p:cNvSpPr txBox="1"/>
          <p:nvPr/>
        </p:nvSpPr>
        <p:spPr>
          <a:xfrm>
            <a:off x="2243204" y="6488668"/>
            <a:ext cx="6185091" cy="307777"/>
          </a:xfrm>
          <a:prstGeom prst="rect">
            <a:avLst/>
          </a:prstGeom>
          <a:noFill/>
        </p:spPr>
        <p:txBody>
          <a:bodyPr wrap="none" rtlCol="0">
            <a:spAutoFit/>
          </a:bodyPr>
          <a:lstStyle/>
          <a:p>
            <a:r>
              <a:rPr lang="it-IT" sz="1400" dirty="0"/>
              <a:t>Tratto da http://users.jyu.fi/~torremor/cursos/hist-lengua/hist-lengua/00000.html</a:t>
            </a:r>
          </a:p>
        </p:txBody>
      </p:sp>
    </p:spTree>
    <p:extLst>
      <p:ext uri="{BB962C8B-B14F-4D97-AF65-F5344CB8AC3E}">
        <p14:creationId xmlns:p14="http://schemas.microsoft.com/office/powerpoint/2010/main" val="316702225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365125"/>
            <a:ext cx="10515600" cy="1095185"/>
          </a:xfrm>
        </p:spPr>
        <p:txBody>
          <a:bodyPr/>
          <a:lstStyle/>
          <a:p>
            <a:pPr algn="ctr"/>
            <a:r>
              <a:rPr lang="it-IT" dirty="0" smtClean="0">
                <a:latin typeface="Palatino Linotype" panose="02040502050505030304" pitchFamily="18" charset="0"/>
              </a:rPr>
              <a:t>Las </a:t>
            </a:r>
            <a:r>
              <a:rPr lang="it-IT" dirty="0" err="1" smtClean="0">
                <a:latin typeface="Palatino Linotype" panose="02040502050505030304" pitchFamily="18" charset="0"/>
              </a:rPr>
              <a:t>transformaciones</a:t>
            </a:r>
            <a:r>
              <a:rPr lang="it-IT" dirty="0" smtClean="0">
                <a:latin typeface="Palatino Linotype" panose="02040502050505030304" pitchFamily="18" charset="0"/>
              </a:rPr>
              <a:t> </a:t>
            </a:r>
            <a:r>
              <a:rPr lang="it-IT" dirty="0" err="1" smtClean="0">
                <a:latin typeface="Palatino Linotype" panose="02040502050505030304" pitchFamily="18" charset="0"/>
              </a:rPr>
              <a:t>fonéticas</a:t>
            </a:r>
            <a:endParaRPr lang="it-IT" dirty="0">
              <a:latin typeface="Palatino Linotype" panose="02040502050505030304" pitchFamily="18" charset="0"/>
            </a:endParaRPr>
          </a:p>
        </p:txBody>
      </p:sp>
      <p:sp>
        <p:nvSpPr>
          <p:cNvPr id="3" name="Segnaposto contenuto 2"/>
          <p:cNvSpPr>
            <a:spLocks noGrp="1"/>
          </p:cNvSpPr>
          <p:nvPr>
            <p:ph idx="1"/>
          </p:nvPr>
        </p:nvSpPr>
        <p:spPr>
          <a:xfrm>
            <a:off x="838200" y="1825624"/>
            <a:ext cx="10515600" cy="4561527"/>
          </a:xfrm>
        </p:spPr>
        <p:txBody>
          <a:bodyPr>
            <a:normAutofit/>
          </a:bodyPr>
          <a:lstStyle/>
          <a:p>
            <a:pPr marL="0" indent="0">
              <a:buNone/>
            </a:pPr>
            <a:r>
              <a:rPr lang="es-ES" sz="2600" b="1" dirty="0" smtClean="0">
                <a:latin typeface="Palatino Linotype" panose="02040502050505030304" pitchFamily="18" charset="0"/>
                <a:ea typeface="Calibri" panose="020F0502020204030204" pitchFamily="34" charset="0"/>
                <a:cs typeface="Times New Roman" panose="02020603050405020304" pitchFamily="18" charset="0"/>
              </a:rPr>
              <a:t>Resumen </a:t>
            </a:r>
            <a:r>
              <a:rPr lang="es-ES" sz="2600" b="1" dirty="0">
                <a:latin typeface="Palatino Linotype" panose="02040502050505030304" pitchFamily="18" charset="0"/>
                <a:ea typeface="Calibri" panose="020F0502020204030204" pitchFamily="34" charset="0"/>
                <a:cs typeface="Times New Roman" panose="02020603050405020304" pitchFamily="18" charset="0"/>
              </a:rPr>
              <a:t>de las transformaciones </a:t>
            </a:r>
            <a:r>
              <a:rPr lang="es-ES" sz="2600" b="1" dirty="0" smtClean="0">
                <a:latin typeface="Palatino Linotype" panose="02040502050505030304" pitchFamily="18" charset="0"/>
                <a:ea typeface="Calibri" panose="020F0502020204030204" pitchFamily="34" charset="0"/>
                <a:cs typeface="Times New Roman" panose="02020603050405020304" pitchFamily="18" charset="0"/>
              </a:rPr>
              <a:t>fonéticas </a:t>
            </a:r>
            <a:r>
              <a:rPr lang="es-ES" sz="2600" b="1" dirty="0">
                <a:latin typeface="Palatino Linotype" panose="02040502050505030304" pitchFamily="18" charset="0"/>
                <a:ea typeface="Calibri" panose="020F0502020204030204" pitchFamily="34" charset="0"/>
                <a:cs typeface="Times New Roman" panose="02020603050405020304" pitchFamily="18" charset="0"/>
              </a:rPr>
              <a:t>del latín al </a:t>
            </a:r>
            <a:r>
              <a:rPr lang="es-ES" sz="2600" b="1" dirty="0" smtClean="0">
                <a:latin typeface="Palatino Linotype" panose="02040502050505030304" pitchFamily="18" charset="0"/>
                <a:ea typeface="Calibri" panose="020F0502020204030204" pitchFamily="34" charset="0"/>
                <a:cs typeface="Times New Roman" panose="02020603050405020304" pitchFamily="18" charset="0"/>
              </a:rPr>
              <a:t>castellano</a:t>
            </a:r>
          </a:p>
          <a:p>
            <a:pPr marL="0" indent="0">
              <a:buNone/>
            </a:pPr>
            <a:endParaRPr lang="es-ES" sz="2600" b="1" dirty="0">
              <a:latin typeface="Palatino Linotype" panose="02040502050505030304" pitchFamily="18" charset="0"/>
              <a:cs typeface="Times New Roman" panose="02020603050405020304" pitchFamily="18" charset="0"/>
            </a:endParaRPr>
          </a:p>
          <a:p>
            <a:pPr marL="0" indent="0">
              <a:buNone/>
            </a:pPr>
            <a:endParaRPr lang="it-IT" sz="2600" dirty="0"/>
          </a:p>
        </p:txBody>
      </p:sp>
      <p:graphicFrame>
        <p:nvGraphicFramePr>
          <p:cNvPr id="7" name="Tabella 6"/>
          <p:cNvGraphicFramePr>
            <a:graphicFrameLocks noGrp="1"/>
          </p:cNvGraphicFramePr>
          <p:nvPr>
            <p:extLst>
              <p:ext uri="{D42A27DB-BD31-4B8C-83A1-F6EECF244321}">
                <p14:modId xmlns:p14="http://schemas.microsoft.com/office/powerpoint/2010/main" val="711238243"/>
              </p:ext>
            </p:extLst>
          </p:nvPr>
        </p:nvGraphicFramePr>
        <p:xfrm>
          <a:off x="1774209" y="3159283"/>
          <a:ext cx="8352430" cy="3017679"/>
        </p:xfrm>
        <a:graphic>
          <a:graphicData uri="http://schemas.openxmlformats.org/drawingml/2006/table">
            <a:tbl>
              <a:tblPr firstRow="1" firstCol="1" bandRow="1"/>
              <a:tblGrid>
                <a:gridCol w="1700494"/>
                <a:gridCol w="6651936"/>
              </a:tblGrid>
              <a:tr h="2004142">
                <a:tc>
                  <a:txBody>
                    <a:bodyPr/>
                    <a:lstStyle/>
                    <a:p>
                      <a:pPr algn="l">
                        <a:lnSpc>
                          <a:spcPct val="150000"/>
                        </a:lnSpc>
                        <a:spcAft>
                          <a:spcPts val="0"/>
                        </a:spcAft>
                      </a:pPr>
                      <a:r>
                        <a:rPr lang="it-IT" sz="1800" dirty="0" smtClean="0">
                          <a:effectLst/>
                          <a:latin typeface="Palatino Linotype" panose="02040502050505030304" pitchFamily="18" charset="0"/>
                          <a:ea typeface="Times New Roman" panose="02020603050405020304" pitchFamily="18" charset="0"/>
                          <a:cs typeface="Times New Roman" panose="02020603050405020304" pitchFamily="18" charset="0"/>
                        </a:rPr>
                        <a:t>   </a:t>
                      </a:r>
                      <a:r>
                        <a:rPr lang="it-IT" sz="1800" dirty="0" err="1" smtClean="0">
                          <a:effectLst/>
                          <a:latin typeface="Palatino Linotype" panose="02040502050505030304" pitchFamily="18" charset="0"/>
                          <a:ea typeface="Times New Roman" panose="02020603050405020304" pitchFamily="18" charset="0"/>
                          <a:cs typeface="Times New Roman" panose="02020603050405020304" pitchFamily="18" charset="0"/>
                        </a:rPr>
                        <a:t>vocales</a:t>
                      </a:r>
                      <a:endParaRPr lang="it-IT" sz="1800" dirty="0">
                        <a:effectLst/>
                        <a:latin typeface="Palatino Linotype" panose="02040502050505030304" pitchFamily="18" charset="0"/>
                        <a:ea typeface="Calibri" panose="020F0502020204030204" pitchFamily="34" charset="0"/>
                        <a:cs typeface="Times New Roman" panose="02020603050405020304" pitchFamily="18" charset="0"/>
                      </a:endParaRPr>
                    </a:p>
                  </a:txBody>
                  <a:tcPr marL="9525" marR="9525" marT="9525" marB="952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es-ES" sz="1800" dirty="0">
                          <a:effectLst/>
                          <a:latin typeface="Palatino Linotype" panose="02040502050505030304" pitchFamily="18" charset="0"/>
                          <a:ea typeface="Times New Roman" panose="02020603050405020304" pitchFamily="18" charset="0"/>
                          <a:cs typeface="Times New Roman" panose="02020603050405020304" pitchFamily="18" charset="0"/>
                        </a:rPr>
                        <a:t>- las diez vocales del latín: ī, ĭ, ē, ě, ā, ă, ō, ŏ, ū, ŭ se reducen a 5 en español (a, e, i, o, u</a:t>
                      </a:r>
                      <a:r>
                        <a:rPr lang="es-ES" sz="1800" dirty="0" smtClean="0">
                          <a:effectLst/>
                          <a:latin typeface="Palatino Linotype" panose="02040502050505030304" pitchFamily="18" charset="0"/>
                          <a:ea typeface="Times New Roman" panose="02020603050405020304" pitchFamily="18" charset="0"/>
                          <a:cs typeface="Times New Roman" panose="02020603050405020304" pitchFamily="18" charset="0"/>
                        </a:rPr>
                        <a:t>);</a:t>
                      </a:r>
                      <a:endParaRPr lang="it-IT" sz="1800" dirty="0">
                        <a:effectLst/>
                        <a:latin typeface="Palatino Linotype" panose="02040502050505030304" pitchFamily="18" charset="0"/>
                        <a:ea typeface="Calibri" panose="020F0502020204030204" pitchFamily="34" charset="0"/>
                        <a:cs typeface="Times New Roman" panose="02020603050405020304" pitchFamily="18" charset="0"/>
                      </a:endParaRPr>
                    </a:p>
                    <a:p>
                      <a:pPr algn="l">
                        <a:lnSpc>
                          <a:spcPct val="150000"/>
                        </a:lnSpc>
                        <a:spcAft>
                          <a:spcPts val="0"/>
                        </a:spcAft>
                      </a:pPr>
                      <a:r>
                        <a:rPr lang="es-ES" sz="1800" dirty="0">
                          <a:effectLst/>
                          <a:latin typeface="Palatino Linotype" panose="02040502050505030304" pitchFamily="18" charset="0"/>
                          <a:ea typeface="Times New Roman" panose="02020603050405020304" pitchFamily="18" charset="0"/>
                          <a:cs typeface="Times New Roman" panose="02020603050405020304" pitchFamily="18" charset="0"/>
                        </a:rPr>
                        <a:t>- aparecen dos nuevos diptongos (</a:t>
                      </a:r>
                      <a:r>
                        <a:rPr lang="es-ES" sz="1800" dirty="0" err="1">
                          <a:effectLst/>
                          <a:latin typeface="Palatino Linotype" panose="02040502050505030304" pitchFamily="18" charset="0"/>
                          <a:ea typeface="Times New Roman" panose="02020603050405020304" pitchFamily="18" charset="0"/>
                          <a:cs typeface="Times New Roman" panose="02020603050405020304" pitchFamily="18" charset="0"/>
                        </a:rPr>
                        <a:t>ie</a:t>
                      </a:r>
                      <a:r>
                        <a:rPr lang="es-ES" sz="180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s-ES" sz="1800" dirty="0" err="1">
                          <a:effectLst/>
                          <a:latin typeface="Palatino Linotype" panose="02040502050505030304" pitchFamily="18" charset="0"/>
                          <a:ea typeface="Times New Roman" panose="02020603050405020304" pitchFamily="18" charset="0"/>
                          <a:cs typeface="Times New Roman" panose="02020603050405020304" pitchFamily="18" charset="0"/>
                        </a:rPr>
                        <a:t>ue</a:t>
                      </a:r>
                      <a:r>
                        <a:rPr lang="es-ES" sz="1800" dirty="0">
                          <a:effectLst/>
                          <a:latin typeface="Palatino Linotype" panose="02040502050505030304" pitchFamily="18" charset="0"/>
                          <a:ea typeface="Times New Roman" panose="02020603050405020304" pitchFamily="18" charset="0"/>
                          <a:cs typeface="Times New Roman" panose="02020603050405020304" pitchFamily="18" charset="0"/>
                        </a:rPr>
                        <a:t>) procedentes de ě y ŏ acentuadas.</a:t>
                      </a:r>
                      <a:endParaRPr lang="it-IT" sz="1800" dirty="0">
                        <a:effectLst/>
                        <a:latin typeface="Palatino Linotype" panose="02040502050505030304" pitchFamily="18" charset="0"/>
                        <a:ea typeface="Calibri" panose="020F0502020204030204" pitchFamily="34" charset="0"/>
                        <a:cs typeface="Times New Roman" panose="02020603050405020304" pitchFamily="18" charset="0"/>
                      </a:endParaRPr>
                    </a:p>
                  </a:txBody>
                  <a:tcPr marL="9525" marR="9525" marT="9525" marB="952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13537">
                <a:tc>
                  <a:txBody>
                    <a:bodyPr/>
                    <a:lstStyle/>
                    <a:p>
                      <a:pPr algn="l">
                        <a:lnSpc>
                          <a:spcPct val="150000"/>
                        </a:lnSpc>
                        <a:spcAft>
                          <a:spcPts val="0"/>
                        </a:spcAft>
                      </a:pPr>
                      <a:r>
                        <a:rPr lang="it-IT" sz="1800" dirty="0" smtClean="0">
                          <a:effectLst/>
                          <a:latin typeface="Palatino Linotype" panose="02040502050505030304" pitchFamily="18" charset="0"/>
                          <a:ea typeface="Times New Roman" panose="02020603050405020304" pitchFamily="18" charset="0"/>
                          <a:cs typeface="Times New Roman" panose="02020603050405020304" pitchFamily="18" charset="0"/>
                        </a:rPr>
                        <a:t>   </a:t>
                      </a:r>
                      <a:r>
                        <a:rPr lang="it-IT" sz="1800" dirty="0" err="1" smtClean="0">
                          <a:effectLst/>
                          <a:latin typeface="Palatino Linotype" panose="02040502050505030304" pitchFamily="18" charset="0"/>
                          <a:ea typeface="Times New Roman" panose="02020603050405020304" pitchFamily="18" charset="0"/>
                          <a:cs typeface="Times New Roman" panose="02020603050405020304" pitchFamily="18" charset="0"/>
                        </a:rPr>
                        <a:t>consonantes</a:t>
                      </a:r>
                      <a:endParaRPr lang="it-IT" sz="1800" dirty="0">
                        <a:effectLst/>
                        <a:latin typeface="Palatino Linotype" panose="02040502050505030304" pitchFamily="18" charset="0"/>
                        <a:ea typeface="Calibri" panose="020F0502020204030204" pitchFamily="34" charset="0"/>
                        <a:cs typeface="Times New Roman" panose="02020603050405020304" pitchFamily="18" charset="0"/>
                      </a:endParaRPr>
                    </a:p>
                  </a:txBody>
                  <a:tcPr marL="9525" marR="9525" marT="9525" marB="952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50000"/>
                        </a:lnSpc>
                        <a:spcAft>
                          <a:spcPts val="0"/>
                        </a:spcAft>
                      </a:pPr>
                      <a:r>
                        <a:rPr lang="es-ES" sz="1800" dirty="0">
                          <a:effectLst/>
                          <a:latin typeface="Palatino Linotype" panose="02040502050505030304" pitchFamily="18" charset="0"/>
                          <a:ea typeface="Times New Roman" panose="02020603050405020304" pitchFamily="18" charset="0"/>
                          <a:cs typeface="Times New Roman" panose="02020603050405020304" pitchFamily="18" charset="0"/>
                        </a:rPr>
                        <a:t>- se sonorizan las oclusivas </a:t>
                      </a:r>
                      <a:r>
                        <a:rPr lang="es-ES" sz="1800" dirty="0" smtClean="0">
                          <a:effectLst/>
                          <a:latin typeface="Palatino Linotype" panose="02040502050505030304" pitchFamily="18" charset="0"/>
                          <a:ea typeface="Times New Roman" panose="02020603050405020304" pitchFamily="18" charset="0"/>
                          <a:cs typeface="Times New Roman" panose="02020603050405020304" pitchFamily="18" charset="0"/>
                        </a:rPr>
                        <a:t>sordas;</a:t>
                      </a:r>
                      <a:endParaRPr lang="it-IT" sz="1800" dirty="0">
                        <a:effectLst/>
                        <a:latin typeface="Palatino Linotype" panose="02040502050505030304" pitchFamily="18" charset="0"/>
                        <a:ea typeface="Calibri" panose="020F0502020204030204" pitchFamily="34" charset="0"/>
                        <a:cs typeface="Times New Roman" panose="02020603050405020304" pitchFamily="18" charset="0"/>
                      </a:endParaRPr>
                    </a:p>
                    <a:p>
                      <a:pPr algn="l">
                        <a:lnSpc>
                          <a:spcPct val="150000"/>
                        </a:lnSpc>
                        <a:spcAft>
                          <a:spcPts val="0"/>
                        </a:spcAft>
                      </a:pPr>
                      <a:r>
                        <a:rPr lang="es-ES" sz="1800" dirty="0">
                          <a:effectLst/>
                          <a:latin typeface="Palatino Linotype" panose="02040502050505030304" pitchFamily="18" charset="0"/>
                          <a:ea typeface="Times New Roman" panose="02020603050405020304" pitchFamily="18" charset="0"/>
                          <a:cs typeface="Times New Roman" panose="02020603050405020304" pitchFamily="18" charset="0"/>
                        </a:rPr>
                        <a:t>- se crean los sonidos </a:t>
                      </a:r>
                      <a:r>
                        <a:rPr lang="es-ES" sz="1800" dirty="0" smtClean="0">
                          <a:effectLst/>
                          <a:latin typeface="Palatino Linotype" panose="02040502050505030304" pitchFamily="18" charset="0"/>
                          <a:ea typeface="Times New Roman" panose="02020603050405020304" pitchFamily="18" charset="0"/>
                          <a:cs typeface="Times New Roman" panose="02020603050405020304" pitchFamily="18" charset="0"/>
                        </a:rPr>
                        <a:t>palatales.</a:t>
                      </a:r>
                      <a:endParaRPr lang="it-IT" sz="1800" dirty="0">
                        <a:effectLst/>
                        <a:latin typeface="Palatino Linotype" panose="02040502050505030304" pitchFamily="18" charset="0"/>
                        <a:ea typeface="Calibri" panose="020F0502020204030204" pitchFamily="34" charset="0"/>
                        <a:cs typeface="Times New Roman" panose="02020603050405020304" pitchFamily="18" charset="0"/>
                      </a:endParaRPr>
                    </a:p>
                  </a:txBody>
                  <a:tcPr marL="9525" marR="9525" marT="9525" marB="952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50057665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err="1" smtClean="0">
                <a:latin typeface="Palatino Linotype" panose="02040502050505030304" pitchFamily="18" charset="0"/>
              </a:rPr>
              <a:t>El</a:t>
            </a:r>
            <a:r>
              <a:rPr lang="it-IT" dirty="0" smtClean="0">
                <a:latin typeface="Palatino Linotype" panose="02040502050505030304" pitchFamily="18" charset="0"/>
              </a:rPr>
              <a:t> vocalismo</a:t>
            </a:r>
            <a:endParaRPr lang="it-IT" dirty="0">
              <a:latin typeface="Palatino Linotype" panose="02040502050505030304" pitchFamily="18" charset="0"/>
            </a:endParaRPr>
          </a:p>
        </p:txBody>
      </p:sp>
      <p:sp>
        <p:nvSpPr>
          <p:cNvPr id="3" name="Segnaposto contenuto 2"/>
          <p:cNvSpPr>
            <a:spLocks noGrp="1"/>
          </p:cNvSpPr>
          <p:nvPr>
            <p:ph idx="1"/>
          </p:nvPr>
        </p:nvSpPr>
        <p:spPr/>
        <p:txBody>
          <a:bodyPr>
            <a:normAutofit/>
          </a:bodyPr>
          <a:lstStyle/>
          <a:p>
            <a:pPr marL="0" indent="0" algn="just">
              <a:buNone/>
            </a:pPr>
            <a:r>
              <a:rPr lang="es-ES" sz="3200" dirty="0">
                <a:latin typeface="Palatino Linotype" panose="02040502050505030304" pitchFamily="18" charset="0"/>
              </a:rPr>
              <a:t>El latín clásico poseía 10 vocales, 5 LARGAS y 5 </a:t>
            </a:r>
            <a:r>
              <a:rPr lang="es-ES" sz="3200" dirty="0" smtClean="0">
                <a:latin typeface="Palatino Linotype" panose="02040502050505030304" pitchFamily="18" charset="0"/>
              </a:rPr>
              <a:t>BREVES</a:t>
            </a:r>
          </a:p>
          <a:p>
            <a:pPr marL="0" indent="0" algn="just">
              <a:buNone/>
            </a:pPr>
            <a:endParaRPr lang="it-IT" sz="3200" dirty="0" smtClean="0">
              <a:latin typeface="Palatino Linotype" panose="02040502050505030304" pitchFamily="18" charset="0"/>
            </a:endParaRPr>
          </a:p>
          <a:p>
            <a:pPr marL="0" indent="0" algn="just">
              <a:buNone/>
            </a:pPr>
            <a:endParaRPr lang="it-IT" sz="3200" dirty="0">
              <a:latin typeface="Palatino Linotype" panose="02040502050505030304" pitchFamily="18" charset="0"/>
            </a:endParaRPr>
          </a:p>
          <a:p>
            <a:pPr marL="0" indent="0" algn="just">
              <a:buNone/>
            </a:pPr>
            <a:endParaRPr lang="it-IT" sz="3200" dirty="0" smtClean="0">
              <a:latin typeface="Palatino Linotype" panose="02040502050505030304" pitchFamily="18" charset="0"/>
            </a:endParaRPr>
          </a:p>
          <a:p>
            <a:pPr marL="0" indent="0" algn="just">
              <a:buNone/>
            </a:pPr>
            <a:r>
              <a:rPr lang="es-ES" sz="3200" dirty="0">
                <a:latin typeface="Palatino Linotype" panose="02040502050505030304" pitchFamily="18" charset="0"/>
              </a:rPr>
              <a:t>y tres diptongos OE, AE, AU.</a:t>
            </a:r>
            <a:endParaRPr lang="it-IT" sz="3200" dirty="0">
              <a:latin typeface="Palatino Linotype" panose="02040502050505030304" pitchFamily="18" charset="0"/>
            </a:endParaRPr>
          </a:p>
          <a:p>
            <a:pPr marL="0" indent="0" algn="just">
              <a:buNone/>
            </a:pPr>
            <a:r>
              <a:rPr lang="es-ES" sz="3200" dirty="0">
                <a:latin typeface="Palatino Linotype" panose="02040502050505030304" pitchFamily="18" charset="0"/>
              </a:rPr>
              <a:t>La diferencia cuantitativa era fonológica: un cambio de cantidad suponía un cambio en el significado (LĬBER = ‘libro’ / LĪBER = ‘libre’).</a:t>
            </a:r>
            <a:endParaRPr lang="it-IT" sz="3200" dirty="0">
              <a:latin typeface="Palatino Linotype" panose="02040502050505030304" pitchFamily="18" charset="0"/>
            </a:endParaRPr>
          </a:p>
          <a:p>
            <a:pPr marL="0" indent="0" algn="just">
              <a:buNone/>
            </a:pPr>
            <a:endParaRPr lang="it-IT" sz="3200" dirty="0">
              <a:latin typeface="Palatino Linotype" panose="02040502050505030304" pitchFamily="18" charset="0"/>
            </a:endParaRPr>
          </a:p>
        </p:txBody>
      </p:sp>
      <p:pic>
        <p:nvPicPr>
          <p:cNvPr id="11" name="Immagine 10"/>
          <p:cNvPicPr/>
          <p:nvPr/>
        </p:nvPicPr>
        <p:blipFill>
          <a:blip r:embed="rId2">
            <a:extLst>
              <a:ext uri="{28A0092B-C50C-407E-A947-70E740481C1C}">
                <a14:useLocalDpi xmlns:a14="http://schemas.microsoft.com/office/drawing/2010/main" val="0"/>
              </a:ext>
            </a:extLst>
          </a:blip>
          <a:srcRect/>
          <a:stretch>
            <a:fillRect/>
          </a:stretch>
        </p:blipFill>
        <p:spPr bwMode="auto">
          <a:xfrm>
            <a:off x="1745814" y="2746880"/>
            <a:ext cx="8208000" cy="648000"/>
          </a:xfrm>
          <a:prstGeom prst="rect">
            <a:avLst/>
          </a:prstGeom>
          <a:noFill/>
          <a:ln>
            <a:noFill/>
          </a:ln>
        </p:spPr>
      </p:pic>
    </p:spTree>
    <p:extLst>
      <p:ext uri="{BB962C8B-B14F-4D97-AF65-F5344CB8AC3E}">
        <p14:creationId xmlns:p14="http://schemas.microsoft.com/office/powerpoint/2010/main" val="233603432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err="1" smtClean="0">
                <a:latin typeface="Palatino Linotype" panose="02040502050505030304" pitchFamily="18" charset="0"/>
              </a:rPr>
              <a:t>El</a:t>
            </a:r>
            <a:r>
              <a:rPr lang="it-IT" dirty="0" smtClean="0">
                <a:latin typeface="Palatino Linotype" panose="02040502050505030304" pitchFamily="18" charset="0"/>
              </a:rPr>
              <a:t> vocalismo (II)</a:t>
            </a:r>
            <a:endParaRPr lang="it-IT" dirty="0">
              <a:latin typeface="Palatino Linotype" panose="02040502050505030304" pitchFamily="18" charset="0"/>
            </a:endParaRPr>
          </a:p>
        </p:txBody>
      </p:sp>
      <p:sp>
        <p:nvSpPr>
          <p:cNvPr id="3" name="Segnaposto contenuto 2"/>
          <p:cNvSpPr>
            <a:spLocks noGrp="1"/>
          </p:cNvSpPr>
          <p:nvPr>
            <p:ph idx="1"/>
          </p:nvPr>
        </p:nvSpPr>
        <p:spPr/>
        <p:txBody>
          <a:bodyPr/>
          <a:lstStyle/>
          <a:p>
            <a:pPr marL="0" indent="0" algn="just">
              <a:buNone/>
            </a:pPr>
            <a:r>
              <a:rPr lang="es-ES" dirty="0">
                <a:latin typeface="Palatino Linotype" panose="02040502050505030304" pitchFamily="18" charset="0"/>
              </a:rPr>
              <a:t>El latín vulgar superó la distinción cuantitativa en favor de una distinción cualitativa, o rasgo de ABERTURA: es decir, se solía pronunciar las vocales largas como más cerradas y las vocales breves como más abiertas. O sea</a:t>
            </a:r>
            <a:r>
              <a:rPr lang="es-ES" dirty="0" smtClean="0">
                <a:latin typeface="Palatino Linotype" panose="02040502050505030304" pitchFamily="18" charset="0"/>
              </a:rPr>
              <a:t>:</a:t>
            </a:r>
          </a:p>
          <a:p>
            <a:pPr marL="0" indent="0">
              <a:buNone/>
            </a:pPr>
            <a:endParaRPr lang="es-ES" dirty="0" smtClean="0"/>
          </a:p>
          <a:p>
            <a:pPr marL="0" indent="0">
              <a:buNone/>
            </a:pPr>
            <a:endParaRPr lang="it-IT" dirty="0"/>
          </a:p>
        </p:txBody>
      </p:sp>
      <p:pic>
        <p:nvPicPr>
          <p:cNvPr id="4" name="Immagine 3"/>
          <p:cNvPicPr/>
          <p:nvPr/>
        </p:nvPicPr>
        <p:blipFill>
          <a:blip r:embed="rId2">
            <a:extLst>
              <a:ext uri="{28A0092B-C50C-407E-A947-70E740481C1C}">
                <a14:useLocalDpi xmlns:a14="http://schemas.microsoft.com/office/drawing/2010/main" val="0"/>
              </a:ext>
            </a:extLst>
          </a:blip>
          <a:srcRect/>
          <a:stretch>
            <a:fillRect/>
          </a:stretch>
        </p:blipFill>
        <p:spPr bwMode="auto">
          <a:xfrm>
            <a:off x="1786757" y="3677294"/>
            <a:ext cx="8208000" cy="648000"/>
          </a:xfrm>
          <a:prstGeom prst="rect">
            <a:avLst/>
          </a:prstGeom>
          <a:noFill/>
          <a:ln>
            <a:noFill/>
          </a:ln>
        </p:spPr>
      </p:pic>
      <p:pic>
        <p:nvPicPr>
          <p:cNvPr id="5" name="Immagine 4"/>
          <p:cNvPicPr/>
          <p:nvPr/>
        </p:nvPicPr>
        <p:blipFill>
          <a:blip r:embed="rId3">
            <a:extLst>
              <a:ext uri="{28A0092B-C50C-407E-A947-70E740481C1C}">
                <a14:useLocalDpi xmlns:a14="http://schemas.microsoft.com/office/drawing/2010/main" val="0"/>
              </a:ext>
            </a:extLst>
          </a:blip>
          <a:srcRect/>
          <a:stretch>
            <a:fillRect/>
          </a:stretch>
        </p:blipFill>
        <p:spPr bwMode="auto">
          <a:xfrm>
            <a:off x="1948757" y="4801425"/>
            <a:ext cx="7884000" cy="648000"/>
          </a:xfrm>
          <a:prstGeom prst="rect">
            <a:avLst/>
          </a:prstGeom>
          <a:noFill/>
          <a:ln>
            <a:noFill/>
          </a:ln>
        </p:spPr>
      </p:pic>
    </p:spTree>
    <p:extLst>
      <p:ext uri="{BB962C8B-B14F-4D97-AF65-F5344CB8AC3E}">
        <p14:creationId xmlns:p14="http://schemas.microsoft.com/office/powerpoint/2010/main" val="198021627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marL="0" indent="0" algn="just">
              <a:buNone/>
            </a:pPr>
            <a:r>
              <a:rPr lang="es-ES" dirty="0">
                <a:latin typeface="Palatino Linotype" panose="02040502050505030304" pitchFamily="18" charset="0"/>
              </a:rPr>
              <a:t>Este sistema de 10 vocales se reduce pronto a 7, según este esquema</a:t>
            </a:r>
            <a:r>
              <a:rPr lang="es-ES" dirty="0" smtClean="0">
                <a:latin typeface="Palatino Linotype" panose="02040502050505030304" pitchFamily="18" charset="0"/>
              </a:rPr>
              <a:t>:</a:t>
            </a:r>
          </a:p>
          <a:p>
            <a:endParaRPr lang="es-ES" dirty="0"/>
          </a:p>
          <a:p>
            <a:pPr marL="0" indent="0">
              <a:buNone/>
            </a:pPr>
            <a:endParaRPr lang="it-IT" dirty="0"/>
          </a:p>
        </p:txBody>
      </p:sp>
      <p:pic>
        <p:nvPicPr>
          <p:cNvPr id="4" name="Immagin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96000" y="2941681"/>
            <a:ext cx="9000000" cy="2119225"/>
          </a:xfrm>
          <a:prstGeom prst="rect">
            <a:avLst/>
          </a:prstGeom>
        </p:spPr>
      </p:pic>
      <p:sp>
        <p:nvSpPr>
          <p:cNvPr id="5" name="Titolo 1"/>
          <p:cNvSpPr>
            <a:spLocks noGrp="1"/>
          </p:cNvSpPr>
          <p:nvPr>
            <p:ph type="title"/>
          </p:nvPr>
        </p:nvSpPr>
        <p:spPr>
          <a:xfrm>
            <a:off x="838200" y="365125"/>
            <a:ext cx="10515600" cy="1325563"/>
          </a:xfrm>
        </p:spPr>
        <p:txBody>
          <a:bodyPr/>
          <a:lstStyle/>
          <a:p>
            <a:pPr algn="ctr"/>
            <a:r>
              <a:rPr lang="it-IT" dirty="0" err="1" smtClean="0">
                <a:latin typeface="Palatino Linotype" panose="02040502050505030304" pitchFamily="18" charset="0"/>
              </a:rPr>
              <a:t>El</a:t>
            </a:r>
            <a:r>
              <a:rPr lang="it-IT" dirty="0" smtClean="0">
                <a:latin typeface="Palatino Linotype" panose="02040502050505030304" pitchFamily="18" charset="0"/>
              </a:rPr>
              <a:t> vocalismo (III)</a:t>
            </a:r>
            <a:endParaRPr lang="it-IT" dirty="0">
              <a:latin typeface="Palatino Linotype" panose="02040502050505030304" pitchFamily="18" charset="0"/>
            </a:endParaRPr>
          </a:p>
        </p:txBody>
      </p:sp>
    </p:spTree>
    <p:extLst>
      <p:ext uri="{BB962C8B-B14F-4D97-AF65-F5344CB8AC3E}">
        <p14:creationId xmlns:p14="http://schemas.microsoft.com/office/powerpoint/2010/main" val="190785019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38200" y="941697"/>
            <a:ext cx="10515600" cy="5235265"/>
          </a:xfrm>
        </p:spPr>
        <p:txBody>
          <a:bodyPr/>
          <a:lstStyle/>
          <a:p>
            <a:pPr marL="0" indent="0" algn="just">
              <a:buNone/>
            </a:pPr>
            <a:r>
              <a:rPr lang="es-ES" dirty="0">
                <a:latin typeface="Palatino Linotype" panose="02040502050505030304" pitchFamily="18" charset="0"/>
              </a:rPr>
              <a:t>Este sistema de 7 vocales se generaliza en toda la </a:t>
            </a:r>
            <a:r>
              <a:rPr lang="es-ES" i="1" dirty="0">
                <a:latin typeface="Palatino Linotype" panose="02040502050505030304" pitchFamily="18" charset="0"/>
              </a:rPr>
              <a:t>Romania </a:t>
            </a:r>
            <a:r>
              <a:rPr lang="es-ES" dirty="0">
                <a:latin typeface="Palatino Linotype" panose="02040502050505030304" pitchFamily="18" charset="0"/>
              </a:rPr>
              <a:t>y se conoce como el “sistema vocálico </a:t>
            </a:r>
            <a:r>
              <a:rPr lang="es-ES" dirty="0" err="1">
                <a:latin typeface="Palatino Linotype" panose="02040502050505030304" pitchFamily="18" charset="0"/>
              </a:rPr>
              <a:t>protorromance</a:t>
            </a:r>
            <a:r>
              <a:rPr lang="es-ES" dirty="0">
                <a:latin typeface="Palatino Linotype" panose="02040502050505030304" pitchFamily="18" charset="0"/>
              </a:rPr>
              <a:t>” (es un estadio teórico anterior a la conformación definitiva de los distintos idiomas romances). En España se reduce a 5 vocales, /i e a o u/, y se introducen dos nuevos diptongos /</a:t>
            </a:r>
            <a:r>
              <a:rPr lang="es-ES" dirty="0" err="1">
                <a:latin typeface="Palatino Linotype" panose="02040502050505030304" pitchFamily="18" charset="0"/>
              </a:rPr>
              <a:t>ie</a:t>
            </a:r>
            <a:r>
              <a:rPr lang="es-ES" dirty="0">
                <a:latin typeface="Palatino Linotype" panose="02040502050505030304" pitchFamily="18" charset="0"/>
              </a:rPr>
              <a:t>/ y /</a:t>
            </a:r>
            <a:r>
              <a:rPr lang="es-ES" dirty="0" err="1">
                <a:latin typeface="Palatino Linotype" panose="02040502050505030304" pitchFamily="18" charset="0"/>
              </a:rPr>
              <a:t>ue</a:t>
            </a:r>
            <a:r>
              <a:rPr lang="es-ES" dirty="0">
                <a:latin typeface="Palatino Linotype" panose="02040502050505030304" pitchFamily="18" charset="0"/>
              </a:rPr>
              <a:t>/ que se originan respectivamente de los sonidos </a:t>
            </a:r>
            <a:r>
              <a:rPr lang="it-IT" dirty="0">
                <a:latin typeface="Palatino Linotype" panose="02040502050505030304" pitchFamily="18" charset="0"/>
              </a:rPr>
              <a:t>ε</a:t>
            </a:r>
            <a:r>
              <a:rPr lang="es-ES" dirty="0">
                <a:latin typeface="Palatino Linotype" panose="02040502050505030304" pitchFamily="18" charset="0"/>
              </a:rPr>
              <a:t> y ɔ según este esquema</a:t>
            </a:r>
            <a:r>
              <a:rPr lang="es-ES" dirty="0" smtClean="0">
                <a:latin typeface="Palatino Linotype" panose="02040502050505030304" pitchFamily="18" charset="0"/>
              </a:rPr>
              <a:t>:</a:t>
            </a:r>
          </a:p>
          <a:p>
            <a:pPr marL="0" indent="0">
              <a:buNone/>
            </a:pPr>
            <a:endParaRPr lang="it-IT" dirty="0"/>
          </a:p>
        </p:txBody>
      </p:sp>
      <p:pic>
        <p:nvPicPr>
          <p:cNvPr id="9" name="Immagin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48787" y="3334141"/>
            <a:ext cx="7294426" cy="2160000"/>
          </a:xfrm>
          <a:prstGeom prst="rect">
            <a:avLst/>
          </a:prstGeom>
        </p:spPr>
      </p:pic>
      <p:sp>
        <p:nvSpPr>
          <p:cNvPr id="4" name="Titolo 1"/>
          <p:cNvSpPr>
            <a:spLocks noGrp="1"/>
          </p:cNvSpPr>
          <p:nvPr>
            <p:ph type="title"/>
          </p:nvPr>
        </p:nvSpPr>
        <p:spPr>
          <a:xfrm>
            <a:off x="838200" y="128355"/>
            <a:ext cx="10515600" cy="813342"/>
          </a:xfrm>
        </p:spPr>
        <p:txBody>
          <a:bodyPr/>
          <a:lstStyle/>
          <a:p>
            <a:pPr algn="ctr"/>
            <a:r>
              <a:rPr lang="it-IT" dirty="0" err="1" smtClean="0">
                <a:latin typeface="Palatino Linotype" panose="02040502050505030304" pitchFamily="18" charset="0"/>
              </a:rPr>
              <a:t>El</a:t>
            </a:r>
            <a:r>
              <a:rPr lang="it-IT" dirty="0" smtClean="0">
                <a:latin typeface="Palatino Linotype" panose="02040502050505030304" pitchFamily="18" charset="0"/>
              </a:rPr>
              <a:t> vocalismo (IV)</a:t>
            </a:r>
            <a:endParaRPr lang="it-IT" dirty="0">
              <a:latin typeface="Palatino Linotype" panose="02040502050505030304" pitchFamily="18" charset="0"/>
            </a:endParaRPr>
          </a:p>
        </p:txBody>
      </p:sp>
    </p:spTree>
    <p:extLst>
      <p:ext uri="{BB962C8B-B14F-4D97-AF65-F5344CB8AC3E}">
        <p14:creationId xmlns:p14="http://schemas.microsoft.com/office/powerpoint/2010/main" val="222909639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marL="0" indent="0" algn="just">
              <a:buNone/>
            </a:pPr>
            <a:r>
              <a:rPr lang="es-ES" dirty="0">
                <a:latin typeface="Palatino Linotype" panose="02040502050505030304" pitchFamily="18" charset="0"/>
              </a:rPr>
              <a:t>Por lo que atañe a las vocales átonas se conservan en español cinco vocales átonas iniciales: </a:t>
            </a:r>
            <a:r>
              <a:rPr lang="es-ES" i="1" dirty="0">
                <a:latin typeface="Palatino Linotype" panose="02040502050505030304" pitchFamily="18" charset="0"/>
              </a:rPr>
              <a:t>i e a o u</a:t>
            </a:r>
            <a:r>
              <a:rPr lang="es-ES" dirty="0">
                <a:latin typeface="Palatino Linotype" panose="02040502050505030304" pitchFamily="18" charset="0"/>
              </a:rPr>
              <a:t>; tres vocales átonas finales: </a:t>
            </a:r>
            <a:r>
              <a:rPr lang="es-ES" i="1" dirty="0">
                <a:latin typeface="Palatino Linotype" panose="02040502050505030304" pitchFamily="18" charset="0"/>
              </a:rPr>
              <a:t>e a o</a:t>
            </a:r>
            <a:r>
              <a:rPr lang="es-ES" dirty="0">
                <a:latin typeface="Palatino Linotype" panose="02040502050505030304" pitchFamily="18" charset="0"/>
              </a:rPr>
              <a:t>; y solo la vocal </a:t>
            </a:r>
            <a:r>
              <a:rPr lang="es-ES" i="1" dirty="0">
                <a:latin typeface="Palatino Linotype" panose="02040502050505030304" pitchFamily="18" charset="0"/>
              </a:rPr>
              <a:t>a</a:t>
            </a:r>
            <a:r>
              <a:rPr lang="es-ES" dirty="0">
                <a:latin typeface="Palatino Linotype" panose="02040502050505030304" pitchFamily="18" charset="0"/>
              </a:rPr>
              <a:t> en posición protónica (antes de la vocal con acento) y postónica (después de la vocal con acento).</a:t>
            </a:r>
            <a:endParaRPr lang="it-IT" dirty="0">
              <a:latin typeface="Palatino Linotype" panose="02040502050505030304" pitchFamily="18" charset="0"/>
            </a:endParaRPr>
          </a:p>
        </p:txBody>
      </p:sp>
      <p:sp>
        <p:nvSpPr>
          <p:cNvPr id="4" name="Titolo 1"/>
          <p:cNvSpPr>
            <a:spLocks noGrp="1"/>
          </p:cNvSpPr>
          <p:nvPr>
            <p:ph type="title"/>
          </p:nvPr>
        </p:nvSpPr>
        <p:spPr>
          <a:xfrm>
            <a:off x="838200" y="128355"/>
            <a:ext cx="10515600" cy="813342"/>
          </a:xfrm>
        </p:spPr>
        <p:txBody>
          <a:bodyPr/>
          <a:lstStyle/>
          <a:p>
            <a:pPr algn="ctr"/>
            <a:r>
              <a:rPr lang="it-IT" dirty="0" err="1" smtClean="0">
                <a:latin typeface="Palatino Linotype" panose="02040502050505030304" pitchFamily="18" charset="0"/>
              </a:rPr>
              <a:t>El</a:t>
            </a:r>
            <a:r>
              <a:rPr lang="it-IT" dirty="0" smtClean="0">
                <a:latin typeface="Palatino Linotype" panose="02040502050505030304" pitchFamily="18" charset="0"/>
              </a:rPr>
              <a:t> vocalismo (V)</a:t>
            </a:r>
            <a:endParaRPr lang="it-IT" dirty="0">
              <a:latin typeface="Palatino Linotype" panose="02040502050505030304" pitchFamily="18" charset="0"/>
            </a:endParaRPr>
          </a:p>
        </p:txBody>
      </p:sp>
    </p:spTree>
    <p:extLst>
      <p:ext uri="{BB962C8B-B14F-4D97-AF65-F5344CB8AC3E}">
        <p14:creationId xmlns:p14="http://schemas.microsoft.com/office/powerpoint/2010/main" val="421532738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365126"/>
            <a:ext cx="10515600" cy="914672"/>
          </a:xfrm>
        </p:spPr>
        <p:txBody>
          <a:bodyPr/>
          <a:lstStyle/>
          <a:p>
            <a:pPr algn="ctr"/>
            <a:r>
              <a:rPr lang="it-IT" dirty="0" err="1" smtClean="0">
                <a:latin typeface="Palatino Linotype" panose="02040502050505030304" pitchFamily="18" charset="0"/>
              </a:rPr>
              <a:t>El</a:t>
            </a:r>
            <a:r>
              <a:rPr lang="it-IT" dirty="0" smtClean="0">
                <a:latin typeface="Palatino Linotype" panose="02040502050505030304" pitchFamily="18" charset="0"/>
              </a:rPr>
              <a:t> consonantismo</a:t>
            </a:r>
            <a:endParaRPr lang="it-IT" dirty="0">
              <a:latin typeface="Palatino Linotype" panose="02040502050505030304" pitchFamily="18" charset="0"/>
            </a:endParaRPr>
          </a:p>
        </p:txBody>
      </p:sp>
      <p:sp>
        <p:nvSpPr>
          <p:cNvPr id="5" name="Segnaposto contenuto 4"/>
          <p:cNvSpPr>
            <a:spLocks noGrp="1"/>
          </p:cNvSpPr>
          <p:nvPr>
            <p:ph idx="1"/>
          </p:nvPr>
        </p:nvSpPr>
        <p:spPr>
          <a:xfrm>
            <a:off x="851848" y="1492320"/>
            <a:ext cx="10515600" cy="4461565"/>
          </a:xfrm>
        </p:spPr>
        <p:txBody>
          <a:bodyPr>
            <a:normAutofit lnSpcReduction="10000"/>
          </a:bodyPr>
          <a:lstStyle/>
          <a:p>
            <a:pPr marL="0" indent="0">
              <a:buNone/>
            </a:pPr>
            <a:r>
              <a:rPr lang="it-IT" dirty="0" err="1" smtClean="0">
                <a:latin typeface="Palatino Linotype" panose="02040502050505030304" pitchFamily="18" charset="0"/>
              </a:rPr>
              <a:t>El</a:t>
            </a:r>
            <a:r>
              <a:rPr lang="it-IT" dirty="0" smtClean="0">
                <a:latin typeface="Palatino Linotype" panose="02040502050505030304" pitchFamily="18" charset="0"/>
              </a:rPr>
              <a:t> sistema </a:t>
            </a:r>
            <a:r>
              <a:rPr lang="it-IT" dirty="0" err="1" smtClean="0">
                <a:latin typeface="Palatino Linotype" panose="02040502050505030304" pitchFamily="18" charset="0"/>
              </a:rPr>
              <a:t>consonántico</a:t>
            </a:r>
            <a:r>
              <a:rPr lang="it-IT" dirty="0" smtClean="0">
                <a:latin typeface="Palatino Linotype" panose="02040502050505030304" pitchFamily="18" charset="0"/>
              </a:rPr>
              <a:t> del </a:t>
            </a:r>
            <a:r>
              <a:rPr lang="it-IT" dirty="0" err="1" smtClean="0">
                <a:latin typeface="Palatino Linotype" panose="02040502050505030304" pitchFamily="18" charset="0"/>
              </a:rPr>
              <a:t>latín</a:t>
            </a:r>
            <a:r>
              <a:rPr lang="it-IT" dirty="0" smtClean="0">
                <a:latin typeface="Palatino Linotype" panose="02040502050505030304" pitchFamily="18" charset="0"/>
              </a:rPr>
              <a:t> </a:t>
            </a:r>
            <a:r>
              <a:rPr lang="it-IT" dirty="0" err="1" smtClean="0">
                <a:latin typeface="Palatino Linotype" panose="02040502050505030304" pitchFamily="18" charset="0"/>
              </a:rPr>
              <a:t>clásico</a:t>
            </a:r>
            <a:r>
              <a:rPr lang="it-IT" dirty="0" smtClean="0">
                <a:latin typeface="Palatino Linotype" panose="02040502050505030304" pitchFamily="18" charset="0"/>
              </a:rPr>
              <a:t> </a:t>
            </a:r>
            <a:r>
              <a:rPr lang="it-IT" dirty="0" err="1" smtClean="0">
                <a:latin typeface="Palatino Linotype" panose="02040502050505030304" pitchFamily="18" charset="0"/>
              </a:rPr>
              <a:t>estaba</a:t>
            </a:r>
            <a:r>
              <a:rPr lang="it-IT" dirty="0" smtClean="0">
                <a:latin typeface="Palatino Linotype" panose="02040502050505030304" pitchFamily="18" charset="0"/>
              </a:rPr>
              <a:t> </a:t>
            </a:r>
            <a:r>
              <a:rPr lang="it-IT" dirty="0" err="1" smtClean="0">
                <a:latin typeface="Palatino Linotype" panose="02040502050505030304" pitchFamily="18" charset="0"/>
              </a:rPr>
              <a:t>constituido</a:t>
            </a:r>
            <a:r>
              <a:rPr lang="it-IT" dirty="0" smtClean="0">
                <a:latin typeface="Palatino Linotype" panose="02040502050505030304" pitchFamily="18" charset="0"/>
              </a:rPr>
              <a:t> por 13 </a:t>
            </a:r>
            <a:r>
              <a:rPr lang="it-IT" dirty="0" err="1" smtClean="0">
                <a:latin typeface="Palatino Linotype" panose="02040502050505030304" pitchFamily="18" charset="0"/>
              </a:rPr>
              <a:t>fonemas</a:t>
            </a:r>
            <a:r>
              <a:rPr lang="it-IT" dirty="0" smtClean="0">
                <a:latin typeface="Palatino Linotype" panose="02040502050505030304" pitchFamily="18" charset="0"/>
              </a:rPr>
              <a:t>:</a:t>
            </a:r>
          </a:p>
          <a:p>
            <a:pPr marL="0" indent="0">
              <a:buNone/>
            </a:pPr>
            <a:endParaRPr lang="it-IT" dirty="0" smtClean="0">
              <a:latin typeface="Palatino Linotype" panose="02040502050505030304" pitchFamily="18" charset="0"/>
            </a:endParaRPr>
          </a:p>
          <a:p>
            <a:pPr marL="0" indent="0">
              <a:buNone/>
            </a:pPr>
            <a:endParaRPr lang="it-IT" dirty="0" smtClean="0">
              <a:latin typeface="Palatino Linotype" panose="02040502050505030304" pitchFamily="18" charset="0"/>
            </a:endParaRPr>
          </a:p>
          <a:p>
            <a:pPr marL="0" indent="0">
              <a:buNone/>
            </a:pPr>
            <a:endParaRPr lang="it-IT" dirty="0" smtClean="0">
              <a:latin typeface="Palatino Linotype" panose="02040502050505030304" pitchFamily="18" charset="0"/>
            </a:endParaRPr>
          </a:p>
          <a:p>
            <a:pPr marL="0" indent="0">
              <a:buNone/>
            </a:pPr>
            <a:endParaRPr lang="it-IT" dirty="0" smtClean="0">
              <a:latin typeface="Palatino Linotype" panose="02040502050505030304" pitchFamily="18" charset="0"/>
            </a:endParaRPr>
          </a:p>
          <a:p>
            <a:pPr marL="0" indent="0">
              <a:buNone/>
            </a:pPr>
            <a:endParaRPr lang="it-IT" dirty="0">
              <a:latin typeface="Palatino Linotype" panose="02040502050505030304" pitchFamily="18" charset="0"/>
            </a:endParaRPr>
          </a:p>
          <a:p>
            <a:pPr marL="0" indent="0">
              <a:buNone/>
            </a:pPr>
            <a:endParaRPr lang="it-IT" dirty="0" smtClean="0">
              <a:latin typeface="Palatino Linotype" panose="02040502050505030304" pitchFamily="18" charset="0"/>
            </a:endParaRPr>
          </a:p>
          <a:p>
            <a:pPr marL="0" indent="0" algn="just">
              <a:buNone/>
            </a:pPr>
            <a:r>
              <a:rPr lang="es-ES" dirty="0">
                <a:latin typeface="Palatino Linotype" panose="02040502050505030304" pitchFamily="18" charset="0"/>
                <a:ea typeface="Times New Roman" panose="02020603050405020304" pitchFamily="18" charset="0"/>
              </a:rPr>
              <a:t>Los dos fenómenos más significativos en la transformación de latín a castellano son la </a:t>
            </a:r>
            <a:r>
              <a:rPr lang="es-ES" b="1" dirty="0">
                <a:latin typeface="Palatino Linotype" panose="02040502050505030304" pitchFamily="18" charset="0"/>
                <a:ea typeface="Times New Roman" panose="02020603050405020304" pitchFamily="18" charset="0"/>
              </a:rPr>
              <a:t>palatalización</a:t>
            </a:r>
            <a:r>
              <a:rPr lang="es-ES" dirty="0">
                <a:latin typeface="Palatino Linotype" panose="02040502050505030304" pitchFamily="18" charset="0"/>
                <a:ea typeface="Times New Roman" panose="02020603050405020304" pitchFamily="18" charset="0"/>
              </a:rPr>
              <a:t> y la </a:t>
            </a:r>
            <a:r>
              <a:rPr lang="es-ES" b="1" dirty="0">
                <a:latin typeface="Palatino Linotype" panose="02040502050505030304" pitchFamily="18" charset="0"/>
                <a:ea typeface="Times New Roman" panose="02020603050405020304" pitchFamily="18" charset="0"/>
              </a:rPr>
              <a:t>sonorización</a:t>
            </a:r>
            <a:r>
              <a:rPr lang="es-ES" dirty="0">
                <a:latin typeface="Palatino Linotype" panose="02040502050505030304" pitchFamily="18" charset="0"/>
                <a:ea typeface="Times New Roman" panose="02020603050405020304" pitchFamily="18" charset="0"/>
              </a:rPr>
              <a:t>.</a:t>
            </a:r>
            <a:endParaRPr lang="it-IT" dirty="0">
              <a:latin typeface="Palatino Linotype" panose="02040502050505030304" pitchFamily="18" charset="0"/>
            </a:endParaRPr>
          </a:p>
        </p:txBody>
      </p:sp>
      <p:graphicFrame>
        <p:nvGraphicFramePr>
          <p:cNvPr id="4" name="Tabella 3"/>
          <p:cNvGraphicFramePr>
            <a:graphicFrameLocks noGrp="1"/>
          </p:cNvGraphicFramePr>
          <p:nvPr>
            <p:extLst>
              <p:ext uri="{D42A27DB-BD31-4B8C-83A1-F6EECF244321}">
                <p14:modId xmlns:p14="http://schemas.microsoft.com/office/powerpoint/2010/main" val="3913354947"/>
              </p:ext>
            </p:extLst>
          </p:nvPr>
        </p:nvGraphicFramePr>
        <p:xfrm>
          <a:off x="2047165" y="2265897"/>
          <a:ext cx="6950293" cy="2701888"/>
        </p:xfrm>
        <a:graphic>
          <a:graphicData uri="http://schemas.openxmlformats.org/drawingml/2006/table">
            <a:tbl>
              <a:tblPr firstRow="1" firstCol="1" bandRow="1"/>
              <a:tblGrid>
                <a:gridCol w="1964891"/>
                <a:gridCol w="594892"/>
                <a:gridCol w="686967"/>
                <a:gridCol w="738396"/>
                <a:gridCol w="726446"/>
                <a:gridCol w="594892"/>
                <a:gridCol w="686967"/>
                <a:gridCol w="956842"/>
              </a:tblGrid>
              <a:tr h="385984">
                <a:tc>
                  <a:txBody>
                    <a:bodyPr/>
                    <a:lstStyle/>
                    <a:p>
                      <a:pPr algn="l">
                        <a:lnSpc>
                          <a:spcPct val="150000"/>
                        </a:lnSpc>
                        <a:spcAft>
                          <a:spcPts val="0"/>
                        </a:spcAft>
                      </a:pPr>
                      <a:r>
                        <a:rPr lang="es-ES" sz="1400" dirty="0">
                          <a:effectLst/>
                          <a:latin typeface="Palatino Linotype" panose="02040502050505030304" pitchFamily="18" charset="0"/>
                          <a:ea typeface="Times New Roman" panose="02020603050405020304" pitchFamily="18" charset="0"/>
                          <a:cs typeface="Times New Roman" panose="02020603050405020304" pitchFamily="18" charset="0"/>
                        </a:rPr>
                        <a:t> </a:t>
                      </a:r>
                      <a:endParaRPr lang="it-IT" sz="1400" dirty="0">
                        <a:effectLst/>
                        <a:latin typeface="Palatino Linotype" panose="02040502050505030304" pitchFamily="18" charset="0"/>
                        <a:ea typeface="Calibri" panose="020F0502020204030204" pitchFamily="34" charset="0"/>
                        <a:cs typeface="Times New Roman" panose="02020603050405020304" pitchFamily="18" charset="0"/>
                      </a:endParaRPr>
                    </a:p>
                  </a:txBody>
                  <a:tcPr marL="46621" marR="466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50000"/>
                        </a:lnSpc>
                        <a:spcAft>
                          <a:spcPts val="0"/>
                        </a:spcAft>
                      </a:pPr>
                      <a:r>
                        <a:rPr lang="es-ES" sz="1600" b="1" dirty="0">
                          <a:effectLst/>
                          <a:latin typeface="Palatino Linotype" panose="02040502050505030304" pitchFamily="18" charset="0"/>
                          <a:ea typeface="Times New Roman" panose="02020603050405020304" pitchFamily="18" charset="0"/>
                          <a:cs typeface="Times New Roman" panose="02020603050405020304" pitchFamily="18" charset="0"/>
                        </a:rPr>
                        <a:t>Labial</a:t>
                      </a:r>
                      <a:endParaRPr lang="it-IT" sz="1600" dirty="0">
                        <a:effectLst/>
                        <a:latin typeface="Palatino Linotype" panose="02040502050505030304" pitchFamily="18" charset="0"/>
                        <a:ea typeface="Calibri" panose="020F0502020204030204" pitchFamily="34" charset="0"/>
                        <a:cs typeface="Times New Roman" panose="02020603050405020304" pitchFamily="18" charset="0"/>
                      </a:endParaRPr>
                    </a:p>
                  </a:txBody>
                  <a:tcPr marL="46621" marR="466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it-IT"/>
                    </a:p>
                  </a:txBody>
                  <a:tcPr/>
                </a:tc>
                <a:tc gridSpan="2">
                  <a:txBody>
                    <a:bodyPr/>
                    <a:lstStyle/>
                    <a:p>
                      <a:pPr algn="ctr">
                        <a:lnSpc>
                          <a:spcPct val="150000"/>
                        </a:lnSpc>
                        <a:spcAft>
                          <a:spcPts val="0"/>
                        </a:spcAft>
                      </a:pPr>
                      <a:r>
                        <a:rPr lang="es-ES" sz="1600" b="1">
                          <a:effectLst/>
                          <a:latin typeface="Palatino Linotype" panose="02040502050505030304" pitchFamily="18" charset="0"/>
                          <a:ea typeface="Times New Roman" panose="02020603050405020304" pitchFamily="18" charset="0"/>
                          <a:cs typeface="Times New Roman" panose="02020603050405020304" pitchFamily="18" charset="0"/>
                        </a:rPr>
                        <a:t>Dentoalveolar</a:t>
                      </a:r>
                      <a:endParaRPr lang="it-IT" sz="1600">
                        <a:effectLst/>
                        <a:latin typeface="Palatino Linotype" panose="02040502050505030304" pitchFamily="18" charset="0"/>
                        <a:ea typeface="Calibri" panose="020F0502020204030204" pitchFamily="34" charset="0"/>
                        <a:cs typeface="Times New Roman" panose="02020603050405020304" pitchFamily="18" charset="0"/>
                      </a:endParaRPr>
                    </a:p>
                  </a:txBody>
                  <a:tcPr marL="46621" marR="466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it-IT"/>
                    </a:p>
                  </a:txBody>
                  <a:tcPr/>
                </a:tc>
                <a:tc gridSpan="2">
                  <a:txBody>
                    <a:bodyPr/>
                    <a:lstStyle/>
                    <a:p>
                      <a:pPr algn="ctr">
                        <a:lnSpc>
                          <a:spcPct val="150000"/>
                        </a:lnSpc>
                        <a:spcAft>
                          <a:spcPts val="0"/>
                        </a:spcAft>
                      </a:pPr>
                      <a:r>
                        <a:rPr lang="es-ES" sz="1600" b="1" dirty="0">
                          <a:effectLst/>
                          <a:latin typeface="Palatino Linotype" panose="02040502050505030304" pitchFamily="18" charset="0"/>
                          <a:ea typeface="Times New Roman" panose="02020603050405020304" pitchFamily="18" charset="0"/>
                          <a:cs typeface="Times New Roman" panose="02020603050405020304" pitchFamily="18" charset="0"/>
                        </a:rPr>
                        <a:t>Velar</a:t>
                      </a:r>
                      <a:endParaRPr lang="it-IT" sz="1600" dirty="0">
                        <a:effectLst/>
                        <a:latin typeface="Palatino Linotype" panose="02040502050505030304" pitchFamily="18" charset="0"/>
                        <a:ea typeface="Calibri" panose="020F0502020204030204" pitchFamily="34" charset="0"/>
                        <a:cs typeface="Times New Roman" panose="02020603050405020304" pitchFamily="18" charset="0"/>
                      </a:endParaRPr>
                    </a:p>
                  </a:txBody>
                  <a:tcPr marL="46621" marR="466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it-IT"/>
                    </a:p>
                  </a:txBody>
                  <a:tcPr/>
                </a:tc>
                <a:tc>
                  <a:txBody>
                    <a:bodyPr/>
                    <a:lstStyle/>
                    <a:p>
                      <a:pPr algn="ctr">
                        <a:lnSpc>
                          <a:spcPct val="150000"/>
                        </a:lnSpc>
                        <a:spcAft>
                          <a:spcPts val="0"/>
                        </a:spcAft>
                      </a:pPr>
                      <a:r>
                        <a:rPr lang="es-ES" sz="1600" b="1" dirty="0">
                          <a:effectLst/>
                          <a:latin typeface="Palatino Linotype" panose="02040502050505030304" pitchFamily="18" charset="0"/>
                          <a:ea typeface="Times New Roman" panose="02020603050405020304" pitchFamily="18" charset="0"/>
                          <a:cs typeface="Times New Roman" panose="02020603050405020304" pitchFamily="18" charset="0"/>
                        </a:rPr>
                        <a:t>Laríngea</a:t>
                      </a:r>
                      <a:endParaRPr lang="it-IT" sz="1600" dirty="0">
                        <a:effectLst/>
                        <a:latin typeface="Palatino Linotype" panose="02040502050505030304" pitchFamily="18" charset="0"/>
                        <a:ea typeface="Calibri" panose="020F0502020204030204" pitchFamily="34" charset="0"/>
                        <a:cs typeface="Times New Roman" panose="02020603050405020304" pitchFamily="18" charset="0"/>
                      </a:endParaRPr>
                    </a:p>
                  </a:txBody>
                  <a:tcPr marL="46621" marR="466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5984">
                <a:tc>
                  <a:txBody>
                    <a:bodyPr/>
                    <a:lstStyle/>
                    <a:p>
                      <a:pPr algn="l">
                        <a:lnSpc>
                          <a:spcPct val="150000"/>
                        </a:lnSpc>
                        <a:spcAft>
                          <a:spcPts val="0"/>
                        </a:spcAft>
                      </a:pPr>
                      <a:r>
                        <a:rPr lang="es-ES" sz="1400" b="1">
                          <a:effectLst/>
                          <a:latin typeface="Palatino Linotype" panose="02040502050505030304" pitchFamily="18" charset="0"/>
                          <a:ea typeface="Times New Roman" panose="02020603050405020304" pitchFamily="18" charset="0"/>
                          <a:cs typeface="Times New Roman" panose="02020603050405020304" pitchFamily="18" charset="0"/>
                        </a:rPr>
                        <a:t> </a:t>
                      </a:r>
                      <a:endParaRPr lang="it-IT" sz="1400">
                        <a:effectLst/>
                        <a:latin typeface="Palatino Linotype" panose="02040502050505030304" pitchFamily="18" charset="0"/>
                        <a:ea typeface="Calibri" panose="020F0502020204030204" pitchFamily="34" charset="0"/>
                        <a:cs typeface="Times New Roman" panose="02020603050405020304" pitchFamily="18" charset="0"/>
                      </a:endParaRPr>
                    </a:p>
                  </a:txBody>
                  <a:tcPr marL="46621" marR="466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50000"/>
                        </a:lnSpc>
                        <a:spcAft>
                          <a:spcPts val="0"/>
                        </a:spcAft>
                      </a:pPr>
                      <a:r>
                        <a:rPr lang="es-ES" sz="1400" dirty="0">
                          <a:effectLst/>
                          <a:latin typeface="Palatino Linotype" panose="02040502050505030304" pitchFamily="18" charset="0"/>
                          <a:ea typeface="Times New Roman" panose="02020603050405020304" pitchFamily="18" charset="0"/>
                          <a:cs typeface="Times New Roman" panose="02020603050405020304" pitchFamily="18" charset="0"/>
                        </a:rPr>
                        <a:t>Sorda</a:t>
                      </a:r>
                      <a:endParaRPr lang="it-IT" sz="1400" dirty="0">
                        <a:effectLst/>
                        <a:latin typeface="Palatino Linotype" panose="02040502050505030304" pitchFamily="18" charset="0"/>
                        <a:ea typeface="Calibri" panose="020F0502020204030204" pitchFamily="34" charset="0"/>
                        <a:cs typeface="Times New Roman" panose="02020603050405020304" pitchFamily="18" charset="0"/>
                      </a:endParaRPr>
                    </a:p>
                  </a:txBody>
                  <a:tcPr marL="46621" marR="466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50000"/>
                        </a:lnSpc>
                        <a:spcAft>
                          <a:spcPts val="0"/>
                        </a:spcAft>
                      </a:pPr>
                      <a:r>
                        <a:rPr lang="es-ES" sz="1400" dirty="0">
                          <a:effectLst/>
                          <a:latin typeface="Palatino Linotype" panose="02040502050505030304" pitchFamily="18" charset="0"/>
                          <a:ea typeface="Times New Roman" panose="02020603050405020304" pitchFamily="18" charset="0"/>
                          <a:cs typeface="Times New Roman" panose="02020603050405020304" pitchFamily="18" charset="0"/>
                        </a:rPr>
                        <a:t>Sonora</a:t>
                      </a:r>
                      <a:endParaRPr lang="it-IT" sz="1400" dirty="0">
                        <a:effectLst/>
                        <a:latin typeface="Palatino Linotype" panose="02040502050505030304" pitchFamily="18" charset="0"/>
                        <a:ea typeface="Calibri" panose="020F0502020204030204" pitchFamily="34" charset="0"/>
                        <a:cs typeface="Times New Roman" panose="02020603050405020304" pitchFamily="18" charset="0"/>
                      </a:endParaRPr>
                    </a:p>
                  </a:txBody>
                  <a:tcPr marL="46621" marR="466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50000"/>
                        </a:lnSpc>
                        <a:spcAft>
                          <a:spcPts val="0"/>
                        </a:spcAft>
                      </a:pPr>
                      <a:r>
                        <a:rPr lang="es-ES" sz="1400" dirty="0">
                          <a:effectLst/>
                          <a:latin typeface="Palatino Linotype" panose="02040502050505030304" pitchFamily="18" charset="0"/>
                          <a:ea typeface="Times New Roman" panose="02020603050405020304" pitchFamily="18" charset="0"/>
                          <a:cs typeface="Times New Roman" panose="02020603050405020304" pitchFamily="18" charset="0"/>
                        </a:rPr>
                        <a:t>Sorda</a:t>
                      </a:r>
                      <a:endParaRPr lang="it-IT" sz="1400" dirty="0">
                        <a:effectLst/>
                        <a:latin typeface="Palatino Linotype" panose="02040502050505030304" pitchFamily="18" charset="0"/>
                        <a:ea typeface="Calibri" panose="020F0502020204030204" pitchFamily="34" charset="0"/>
                        <a:cs typeface="Times New Roman" panose="02020603050405020304" pitchFamily="18" charset="0"/>
                      </a:endParaRPr>
                    </a:p>
                  </a:txBody>
                  <a:tcPr marL="46621" marR="466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50000"/>
                        </a:lnSpc>
                        <a:spcAft>
                          <a:spcPts val="0"/>
                        </a:spcAft>
                      </a:pPr>
                      <a:r>
                        <a:rPr lang="es-ES" sz="1400" dirty="0">
                          <a:effectLst/>
                          <a:latin typeface="Palatino Linotype" panose="02040502050505030304" pitchFamily="18" charset="0"/>
                          <a:ea typeface="Times New Roman" panose="02020603050405020304" pitchFamily="18" charset="0"/>
                          <a:cs typeface="Times New Roman" panose="02020603050405020304" pitchFamily="18" charset="0"/>
                        </a:rPr>
                        <a:t>Sonora</a:t>
                      </a:r>
                      <a:endParaRPr lang="it-IT" sz="1400" dirty="0">
                        <a:effectLst/>
                        <a:latin typeface="Palatino Linotype" panose="02040502050505030304" pitchFamily="18" charset="0"/>
                        <a:ea typeface="Calibri" panose="020F0502020204030204" pitchFamily="34" charset="0"/>
                        <a:cs typeface="Times New Roman" panose="02020603050405020304" pitchFamily="18" charset="0"/>
                      </a:endParaRPr>
                    </a:p>
                  </a:txBody>
                  <a:tcPr marL="46621" marR="466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50000"/>
                        </a:lnSpc>
                        <a:spcAft>
                          <a:spcPts val="0"/>
                        </a:spcAft>
                      </a:pPr>
                      <a:r>
                        <a:rPr lang="es-ES" sz="1400">
                          <a:effectLst/>
                          <a:latin typeface="Palatino Linotype" panose="02040502050505030304" pitchFamily="18" charset="0"/>
                          <a:ea typeface="Times New Roman" panose="02020603050405020304" pitchFamily="18" charset="0"/>
                          <a:cs typeface="Times New Roman" panose="02020603050405020304" pitchFamily="18" charset="0"/>
                        </a:rPr>
                        <a:t>Sorda</a:t>
                      </a:r>
                      <a:endParaRPr lang="it-IT" sz="1400">
                        <a:effectLst/>
                        <a:latin typeface="Palatino Linotype" panose="02040502050505030304" pitchFamily="18" charset="0"/>
                        <a:ea typeface="Calibri" panose="020F0502020204030204" pitchFamily="34" charset="0"/>
                        <a:cs typeface="Times New Roman" panose="02020603050405020304" pitchFamily="18" charset="0"/>
                      </a:endParaRPr>
                    </a:p>
                  </a:txBody>
                  <a:tcPr marL="46621" marR="466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50000"/>
                        </a:lnSpc>
                        <a:spcAft>
                          <a:spcPts val="0"/>
                        </a:spcAft>
                      </a:pPr>
                      <a:r>
                        <a:rPr lang="es-ES" sz="1400" dirty="0">
                          <a:effectLst/>
                          <a:latin typeface="Palatino Linotype" panose="02040502050505030304" pitchFamily="18" charset="0"/>
                          <a:ea typeface="Times New Roman" panose="02020603050405020304" pitchFamily="18" charset="0"/>
                          <a:cs typeface="Times New Roman" panose="02020603050405020304" pitchFamily="18" charset="0"/>
                        </a:rPr>
                        <a:t>Sonora</a:t>
                      </a:r>
                      <a:endParaRPr lang="it-IT" sz="1400" dirty="0">
                        <a:effectLst/>
                        <a:latin typeface="Palatino Linotype" panose="02040502050505030304" pitchFamily="18" charset="0"/>
                        <a:ea typeface="Calibri" panose="020F0502020204030204" pitchFamily="34" charset="0"/>
                        <a:cs typeface="Times New Roman" panose="02020603050405020304" pitchFamily="18" charset="0"/>
                      </a:endParaRPr>
                    </a:p>
                  </a:txBody>
                  <a:tcPr marL="46621" marR="466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50000"/>
                        </a:lnSpc>
                        <a:spcAft>
                          <a:spcPts val="0"/>
                        </a:spcAft>
                      </a:pPr>
                      <a:r>
                        <a:rPr lang="es-ES" sz="1400" dirty="0">
                          <a:effectLst/>
                          <a:latin typeface="Palatino Linotype" panose="02040502050505030304" pitchFamily="18" charset="0"/>
                          <a:ea typeface="Times New Roman" panose="02020603050405020304" pitchFamily="18" charset="0"/>
                          <a:cs typeface="Times New Roman" panose="02020603050405020304" pitchFamily="18" charset="0"/>
                        </a:rPr>
                        <a:t>Sorda</a:t>
                      </a:r>
                      <a:endParaRPr lang="it-IT" sz="1400" dirty="0">
                        <a:effectLst/>
                        <a:latin typeface="Palatino Linotype" panose="02040502050505030304" pitchFamily="18" charset="0"/>
                        <a:ea typeface="Calibri" panose="020F0502020204030204" pitchFamily="34" charset="0"/>
                        <a:cs typeface="Times New Roman" panose="02020603050405020304" pitchFamily="18" charset="0"/>
                      </a:endParaRPr>
                    </a:p>
                  </a:txBody>
                  <a:tcPr marL="46621" marR="466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5984">
                <a:tc>
                  <a:txBody>
                    <a:bodyPr/>
                    <a:lstStyle/>
                    <a:p>
                      <a:pPr algn="l">
                        <a:lnSpc>
                          <a:spcPct val="150000"/>
                        </a:lnSpc>
                        <a:spcAft>
                          <a:spcPts val="0"/>
                        </a:spcAft>
                      </a:pPr>
                      <a:r>
                        <a:rPr lang="es-ES" sz="1600" b="1" dirty="0">
                          <a:effectLst/>
                          <a:latin typeface="Palatino Linotype" panose="02040502050505030304" pitchFamily="18" charset="0"/>
                          <a:ea typeface="Times New Roman" panose="02020603050405020304" pitchFamily="18" charset="0"/>
                          <a:cs typeface="Times New Roman" panose="02020603050405020304" pitchFamily="18" charset="0"/>
                        </a:rPr>
                        <a:t>Oclusivas</a:t>
                      </a:r>
                      <a:endParaRPr lang="it-IT" sz="1600" dirty="0">
                        <a:effectLst/>
                        <a:latin typeface="Palatino Linotype" panose="02040502050505030304" pitchFamily="18" charset="0"/>
                        <a:ea typeface="Calibri" panose="020F0502020204030204" pitchFamily="34" charset="0"/>
                        <a:cs typeface="Times New Roman" panose="02020603050405020304" pitchFamily="18" charset="0"/>
                      </a:endParaRPr>
                    </a:p>
                  </a:txBody>
                  <a:tcPr marL="46621" marR="466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s-ES" sz="1600" dirty="0">
                          <a:effectLst/>
                          <a:latin typeface="Palatino Linotype" panose="02040502050505030304" pitchFamily="18" charset="0"/>
                          <a:ea typeface="Times New Roman" panose="02020603050405020304" pitchFamily="18" charset="0"/>
                          <a:cs typeface="Times New Roman" panose="02020603050405020304" pitchFamily="18" charset="0"/>
                        </a:rPr>
                        <a:t>/p/</a:t>
                      </a:r>
                      <a:endParaRPr lang="it-IT" sz="1600" dirty="0">
                        <a:effectLst/>
                        <a:latin typeface="Palatino Linotype" panose="02040502050505030304" pitchFamily="18" charset="0"/>
                        <a:ea typeface="Calibri" panose="020F0502020204030204" pitchFamily="34" charset="0"/>
                        <a:cs typeface="Times New Roman" panose="02020603050405020304" pitchFamily="18" charset="0"/>
                      </a:endParaRPr>
                    </a:p>
                  </a:txBody>
                  <a:tcPr marL="46621" marR="466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s-ES" sz="1600">
                          <a:effectLst/>
                          <a:latin typeface="Palatino Linotype" panose="02040502050505030304" pitchFamily="18" charset="0"/>
                          <a:ea typeface="Times New Roman" panose="02020603050405020304" pitchFamily="18" charset="0"/>
                          <a:cs typeface="Times New Roman" panose="02020603050405020304" pitchFamily="18" charset="0"/>
                        </a:rPr>
                        <a:t>/b/</a:t>
                      </a:r>
                      <a:endParaRPr lang="it-IT" sz="1600">
                        <a:effectLst/>
                        <a:latin typeface="Palatino Linotype" panose="02040502050505030304" pitchFamily="18" charset="0"/>
                        <a:ea typeface="Calibri" panose="020F0502020204030204" pitchFamily="34" charset="0"/>
                        <a:cs typeface="Times New Roman" panose="02020603050405020304" pitchFamily="18" charset="0"/>
                      </a:endParaRPr>
                    </a:p>
                  </a:txBody>
                  <a:tcPr marL="46621" marR="466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s-ES" sz="1600" dirty="0">
                          <a:effectLst/>
                          <a:latin typeface="Palatino Linotype" panose="02040502050505030304" pitchFamily="18" charset="0"/>
                          <a:ea typeface="Times New Roman" panose="02020603050405020304" pitchFamily="18" charset="0"/>
                          <a:cs typeface="Times New Roman" panose="02020603050405020304" pitchFamily="18" charset="0"/>
                        </a:rPr>
                        <a:t>/t/</a:t>
                      </a:r>
                      <a:endParaRPr lang="it-IT" sz="1600" dirty="0">
                        <a:effectLst/>
                        <a:latin typeface="Palatino Linotype" panose="02040502050505030304" pitchFamily="18" charset="0"/>
                        <a:ea typeface="Calibri" panose="020F0502020204030204" pitchFamily="34" charset="0"/>
                        <a:cs typeface="Times New Roman" panose="02020603050405020304" pitchFamily="18" charset="0"/>
                      </a:endParaRPr>
                    </a:p>
                  </a:txBody>
                  <a:tcPr marL="46621" marR="466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s-ES" sz="1600" dirty="0">
                          <a:effectLst/>
                          <a:latin typeface="Palatino Linotype" panose="02040502050505030304" pitchFamily="18" charset="0"/>
                          <a:ea typeface="Times New Roman" panose="02020603050405020304" pitchFamily="18" charset="0"/>
                          <a:cs typeface="Times New Roman" panose="02020603050405020304" pitchFamily="18" charset="0"/>
                        </a:rPr>
                        <a:t>/d/</a:t>
                      </a:r>
                      <a:endParaRPr lang="it-IT" sz="1600" dirty="0">
                        <a:effectLst/>
                        <a:latin typeface="Palatino Linotype" panose="02040502050505030304" pitchFamily="18" charset="0"/>
                        <a:ea typeface="Calibri" panose="020F0502020204030204" pitchFamily="34" charset="0"/>
                        <a:cs typeface="Times New Roman" panose="02020603050405020304" pitchFamily="18" charset="0"/>
                      </a:endParaRPr>
                    </a:p>
                  </a:txBody>
                  <a:tcPr marL="46621" marR="466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s-ES" sz="1600" dirty="0">
                          <a:effectLst/>
                          <a:latin typeface="Palatino Linotype" panose="02040502050505030304" pitchFamily="18" charset="0"/>
                          <a:ea typeface="Times New Roman" panose="02020603050405020304" pitchFamily="18" charset="0"/>
                          <a:cs typeface="Times New Roman" panose="02020603050405020304" pitchFamily="18" charset="0"/>
                        </a:rPr>
                        <a:t>/k/</a:t>
                      </a:r>
                      <a:endParaRPr lang="it-IT" sz="1600" dirty="0">
                        <a:effectLst/>
                        <a:latin typeface="Palatino Linotype" panose="02040502050505030304" pitchFamily="18" charset="0"/>
                        <a:ea typeface="Calibri" panose="020F0502020204030204" pitchFamily="34" charset="0"/>
                        <a:cs typeface="Times New Roman" panose="02020603050405020304" pitchFamily="18" charset="0"/>
                      </a:endParaRPr>
                    </a:p>
                  </a:txBody>
                  <a:tcPr marL="46621" marR="466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s-ES" sz="1600" dirty="0">
                          <a:effectLst/>
                          <a:latin typeface="Palatino Linotype" panose="02040502050505030304" pitchFamily="18" charset="0"/>
                          <a:ea typeface="Times New Roman" panose="02020603050405020304" pitchFamily="18" charset="0"/>
                          <a:cs typeface="Times New Roman" panose="02020603050405020304" pitchFamily="18" charset="0"/>
                        </a:rPr>
                        <a:t>/g/</a:t>
                      </a:r>
                      <a:endParaRPr lang="it-IT" sz="1600" dirty="0">
                        <a:effectLst/>
                        <a:latin typeface="Palatino Linotype" panose="02040502050505030304" pitchFamily="18" charset="0"/>
                        <a:ea typeface="Calibri" panose="020F0502020204030204" pitchFamily="34" charset="0"/>
                        <a:cs typeface="Times New Roman" panose="02020603050405020304" pitchFamily="18" charset="0"/>
                      </a:endParaRPr>
                    </a:p>
                  </a:txBody>
                  <a:tcPr marL="46621" marR="466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s-ES" sz="1600">
                          <a:effectLst/>
                          <a:latin typeface="Palatino Linotype" panose="02040502050505030304" pitchFamily="18" charset="0"/>
                          <a:ea typeface="Times New Roman" panose="02020603050405020304" pitchFamily="18" charset="0"/>
                          <a:cs typeface="Times New Roman" panose="02020603050405020304" pitchFamily="18" charset="0"/>
                        </a:rPr>
                        <a:t> </a:t>
                      </a:r>
                      <a:endParaRPr lang="it-IT" sz="1600">
                        <a:effectLst/>
                        <a:latin typeface="Palatino Linotype" panose="02040502050505030304" pitchFamily="18" charset="0"/>
                        <a:ea typeface="Calibri" panose="020F0502020204030204" pitchFamily="34" charset="0"/>
                        <a:cs typeface="Times New Roman" panose="02020603050405020304" pitchFamily="18" charset="0"/>
                      </a:endParaRPr>
                    </a:p>
                  </a:txBody>
                  <a:tcPr marL="46621" marR="466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5984">
                <a:tc>
                  <a:txBody>
                    <a:bodyPr/>
                    <a:lstStyle/>
                    <a:p>
                      <a:pPr algn="l">
                        <a:lnSpc>
                          <a:spcPct val="150000"/>
                        </a:lnSpc>
                        <a:spcAft>
                          <a:spcPts val="0"/>
                        </a:spcAft>
                      </a:pPr>
                      <a:r>
                        <a:rPr lang="es-ES" sz="1600" b="1">
                          <a:effectLst/>
                          <a:latin typeface="Palatino Linotype" panose="02040502050505030304" pitchFamily="18" charset="0"/>
                          <a:ea typeface="Times New Roman" panose="02020603050405020304" pitchFamily="18" charset="0"/>
                          <a:cs typeface="Times New Roman" panose="02020603050405020304" pitchFamily="18" charset="0"/>
                        </a:rPr>
                        <a:t>Fricativas</a:t>
                      </a:r>
                      <a:endParaRPr lang="it-IT" sz="1600">
                        <a:effectLst/>
                        <a:latin typeface="Palatino Linotype" panose="02040502050505030304" pitchFamily="18" charset="0"/>
                        <a:ea typeface="Calibri" panose="020F0502020204030204" pitchFamily="34" charset="0"/>
                        <a:cs typeface="Times New Roman" panose="02020603050405020304" pitchFamily="18" charset="0"/>
                      </a:endParaRPr>
                    </a:p>
                  </a:txBody>
                  <a:tcPr marL="46621" marR="466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s-ES" sz="1600" dirty="0">
                          <a:effectLst/>
                          <a:latin typeface="Palatino Linotype" panose="02040502050505030304" pitchFamily="18" charset="0"/>
                          <a:ea typeface="Times New Roman" panose="02020603050405020304" pitchFamily="18" charset="0"/>
                          <a:cs typeface="Times New Roman" panose="02020603050405020304" pitchFamily="18" charset="0"/>
                        </a:rPr>
                        <a:t>/f/</a:t>
                      </a:r>
                      <a:endParaRPr lang="it-IT" sz="1600" dirty="0">
                        <a:effectLst/>
                        <a:latin typeface="Palatino Linotype" panose="02040502050505030304" pitchFamily="18" charset="0"/>
                        <a:ea typeface="Calibri" panose="020F0502020204030204" pitchFamily="34" charset="0"/>
                        <a:cs typeface="Times New Roman" panose="02020603050405020304" pitchFamily="18" charset="0"/>
                      </a:endParaRPr>
                    </a:p>
                  </a:txBody>
                  <a:tcPr marL="46621" marR="466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s-ES" sz="1600" dirty="0">
                          <a:effectLst/>
                          <a:latin typeface="Palatino Linotype" panose="02040502050505030304" pitchFamily="18" charset="0"/>
                          <a:ea typeface="Times New Roman" panose="02020603050405020304" pitchFamily="18" charset="0"/>
                          <a:cs typeface="Times New Roman" panose="02020603050405020304" pitchFamily="18" charset="0"/>
                        </a:rPr>
                        <a:t> </a:t>
                      </a:r>
                      <a:endParaRPr lang="it-IT" sz="1600" dirty="0">
                        <a:effectLst/>
                        <a:latin typeface="Palatino Linotype" panose="02040502050505030304" pitchFamily="18" charset="0"/>
                        <a:ea typeface="Calibri" panose="020F0502020204030204" pitchFamily="34" charset="0"/>
                        <a:cs typeface="Times New Roman" panose="02020603050405020304" pitchFamily="18" charset="0"/>
                      </a:endParaRPr>
                    </a:p>
                  </a:txBody>
                  <a:tcPr marL="46621" marR="466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s-ES" sz="1600" dirty="0">
                          <a:effectLst/>
                          <a:latin typeface="Palatino Linotype" panose="02040502050505030304" pitchFamily="18" charset="0"/>
                          <a:ea typeface="Times New Roman" panose="02020603050405020304" pitchFamily="18" charset="0"/>
                          <a:cs typeface="Times New Roman" panose="02020603050405020304" pitchFamily="18" charset="0"/>
                        </a:rPr>
                        <a:t>/s/</a:t>
                      </a:r>
                      <a:endParaRPr lang="it-IT" sz="1600" dirty="0">
                        <a:effectLst/>
                        <a:latin typeface="Palatino Linotype" panose="02040502050505030304" pitchFamily="18" charset="0"/>
                        <a:ea typeface="Calibri" panose="020F0502020204030204" pitchFamily="34" charset="0"/>
                        <a:cs typeface="Times New Roman" panose="02020603050405020304" pitchFamily="18" charset="0"/>
                      </a:endParaRPr>
                    </a:p>
                  </a:txBody>
                  <a:tcPr marL="46621" marR="466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s-ES" sz="1600">
                          <a:effectLst/>
                          <a:latin typeface="Palatino Linotype" panose="02040502050505030304" pitchFamily="18" charset="0"/>
                          <a:ea typeface="Times New Roman" panose="02020603050405020304" pitchFamily="18" charset="0"/>
                          <a:cs typeface="Times New Roman" panose="02020603050405020304" pitchFamily="18" charset="0"/>
                        </a:rPr>
                        <a:t> </a:t>
                      </a:r>
                      <a:endParaRPr lang="it-IT" sz="1600">
                        <a:effectLst/>
                        <a:latin typeface="Palatino Linotype" panose="02040502050505030304" pitchFamily="18" charset="0"/>
                        <a:ea typeface="Calibri" panose="020F0502020204030204" pitchFamily="34" charset="0"/>
                        <a:cs typeface="Times New Roman" panose="02020603050405020304" pitchFamily="18" charset="0"/>
                      </a:endParaRPr>
                    </a:p>
                  </a:txBody>
                  <a:tcPr marL="46621" marR="466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s-ES" sz="1600" dirty="0">
                          <a:effectLst/>
                          <a:latin typeface="Palatino Linotype" panose="02040502050505030304" pitchFamily="18" charset="0"/>
                          <a:ea typeface="Times New Roman" panose="02020603050405020304" pitchFamily="18" charset="0"/>
                          <a:cs typeface="Times New Roman" panose="02020603050405020304" pitchFamily="18" charset="0"/>
                        </a:rPr>
                        <a:t> </a:t>
                      </a:r>
                      <a:endParaRPr lang="it-IT" sz="1600" dirty="0">
                        <a:effectLst/>
                        <a:latin typeface="Palatino Linotype" panose="02040502050505030304" pitchFamily="18" charset="0"/>
                        <a:ea typeface="Calibri" panose="020F0502020204030204" pitchFamily="34" charset="0"/>
                        <a:cs typeface="Times New Roman" panose="02020603050405020304" pitchFamily="18" charset="0"/>
                      </a:endParaRPr>
                    </a:p>
                  </a:txBody>
                  <a:tcPr marL="46621" marR="466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s-ES" sz="1600" dirty="0">
                          <a:effectLst/>
                          <a:latin typeface="Palatino Linotype" panose="02040502050505030304" pitchFamily="18" charset="0"/>
                          <a:ea typeface="Times New Roman" panose="02020603050405020304" pitchFamily="18" charset="0"/>
                          <a:cs typeface="Times New Roman" panose="02020603050405020304" pitchFamily="18" charset="0"/>
                        </a:rPr>
                        <a:t> </a:t>
                      </a:r>
                      <a:endParaRPr lang="it-IT" sz="1600" dirty="0">
                        <a:effectLst/>
                        <a:latin typeface="Palatino Linotype" panose="02040502050505030304" pitchFamily="18" charset="0"/>
                        <a:ea typeface="Calibri" panose="020F0502020204030204" pitchFamily="34" charset="0"/>
                        <a:cs typeface="Times New Roman" panose="02020603050405020304" pitchFamily="18" charset="0"/>
                      </a:endParaRPr>
                    </a:p>
                  </a:txBody>
                  <a:tcPr marL="46621" marR="466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s-ES" sz="1600" dirty="0">
                          <a:effectLst/>
                          <a:latin typeface="Palatino Linotype" panose="02040502050505030304" pitchFamily="18" charset="0"/>
                          <a:ea typeface="Times New Roman" panose="02020603050405020304" pitchFamily="18" charset="0"/>
                          <a:cs typeface="Times New Roman" panose="02020603050405020304" pitchFamily="18" charset="0"/>
                        </a:rPr>
                        <a:t>/h/</a:t>
                      </a:r>
                      <a:endParaRPr lang="it-IT" sz="1600" dirty="0">
                        <a:effectLst/>
                        <a:latin typeface="Palatino Linotype" panose="02040502050505030304" pitchFamily="18" charset="0"/>
                        <a:ea typeface="Calibri" panose="020F0502020204030204" pitchFamily="34" charset="0"/>
                        <a:cs typeface="Times New Roman" panose="02020603050405020304" pitchFamily="18" charset="0"/>
                      </a:endParaRPr>
                    </a:p>
                  </a:txBody>
                  <a:tcPr marL="46621" marR="466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5984">
                <a:tc>
                  <a:txBody>
                    <a:bodyPr/>
                    <a:lstStyle/>
                    <a:p>
                      <a:pPr algn="l">
                        <a:lnSpc>
                          <a:spcPct val="150000"/>
                        </a:lnSpc>
                        <a:spcAft>
                          <a:spcPts val="0"/>
                        </a:spcAft>
                      </a:pPr>
                      <a:r>
                        <a:rPr lang="es-ES" sz="1600" b="1">
                          <a:effectLst/>
                          <a:latin typeface="Palatino Linotype" panose="02040502050505030304" pitchFamily="18" charset="0"/>
                          <a:ea typeface="Times New Roman" panose="02020603050405020304" pitchFamily="18" charset="0"/>
                          <a:cs typeface="Times New Roman" panose="02020603050405020304" pitchFamily="18" charset="0"/>
                        </a:rPr>
                        <a:t>Nasales</a:t>
                      </a:r>
                      <a:endParaRPr lang="it-IT" sz="1600">
                        <a:effectLst/>
                        <a:latin typeface="Palatino Linotype" panose="02040502050505030304" pitchFamily="18" charset="0"/>
                        <a:ea typeface="Calibri" panose="020F0502020204030204" pitchFamily="34" charset="0"/>
                        <a:cs typeface="Times New Roman" panose="02020603050405020304" pitchFamily="18" charset="0"/>
                      </a:endParaRPr>
                    </a:p>
                  </a:txBody>
                  <a:tcPr marL="46621" marR="466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s-ES" sz="1600">
                          <a:effectLst/>
                          <a:latin typeface="Palatino Linotype" panose="02040502050505030304" pitchFamily="18" charset="0"/>
                          <a:ea typeface="Times New Roman" panose="02020603050405020304" pitchFamily="18" charset="0"/>
                          <a:cs typeface="Times New Roman" panose="02020603050405020304" pitchFamily="18" charset="0"/>
                        </a:rPr>
                        <a:t> </a:t>
                      </a:r>
                      <a:endParaRPr lang="it-IT" sz="1600">
                        <a:effectLst/>
                        <a:latin typeface="Palatino Linotype" panose="02040502050505030304" pitchFamily="18" charset="0"/>
                        <a:ea typeface="Calibri" panose="020F0502020204030204" pitchFamily="34" charset="0"/>
                        <a:cs typeface="Times New Roman" panose="02020603050405020304" pitchFamily="18" charset="0"/>
                      </a:endParaRPr>
                    </a:p>
                  </a:txBody>
                  <a:tcPr marL="46621" marR="466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s-ES" sz="1600">
                          <a:effectLst/>
                          <a:latin typeface="Palatino Linotype" panose="02040502050505030304" pitchFamily="18" charset="0"/>
                          <a:ea typeface="Times New Roman" panose="02020603050405020304" pitchFamily="18" charset="0"/>
                          <a:cs typeface="Times New Roman" panose="02020603050405020304" pitchFamily="18" charset="0"/>
                        </a:rPr>
                        <a:t>/m/</a:t>
                      </a:r>
                      <a:endParaRPr lang="it-IT" sz="1600">
                        <a:effectLst/>
                        <a:latin typeface="Palatino Linotype" panose="02040502050505030304" pitchFamily="18" charset="0"/>
                        <a:ea typeface="Calibri" panose="020F0502020204030204" pitchFamily="34" charset="0"/>
                        <a:cs typeface="Times New Roman" panose="02020603050405020304" pitchFamily="18" charset="0"/>
                      </a:endParaRPr>
                    </a:p>
                  </a:txBody>
                  <a:tcPr marL="46621" marR="466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s-ES" sz="1600">
                          <a:effectLst/>
                          <a:latin typeface="Palatino Linotype" panose="02040502050505030304" pitchFamily="18" charset="0"/>
                          <a:ea typeface="Times New Roman" panose="02020603050405020304" pitchFamily="18" charset="0"/>
                          <a:cs typeface="Times New Roman" panose="02020603050405020304" pitchFamily="18" charset="0"/>
                        </a:rPr>
                        <a:t> </a:t>
                      </a:r>
                      <a:endParaRPr lang="it-IT" sz="1600">
                        <a:effectLst/>
                        <a:latin typeface="Palatino Linotype" panose="02040502050505030304" pitchFamily="18" charset="0"/>
                        <a:ea typeface="Calibri" panose="020F0502020204030204" pitchFamily="34" charset="0"/>
                        <a:cs typeface="Times New Roman" panose="02020603050405020304" pitchFamily="18" charset="0"/>
                      </a:endParaRPr>
                    </a:p>
                  </a:txBody>
                  <a:tcPr marL="46621" marR="466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s-ES" sz="1600" dirty="0">
                          <a:effectLst/>
                          <a:latin typeface="Palatino Linotype" panose="02040502050505030304" pitchFamily="18" charset="0"/>
                          <a:ea typeface="Times New Roman" panose="02020603050405020304" pitchFamily="18" charset="0"/>
                          <a:cs typeface="Times New Roman" panose="02020603050405020304" pitchFamily="18" charset="0"/>
                        </a:rPr>
                        <a:t>/n/</a:t>
                      </a:r>
                      <a:endParaRPr lang="it-IT" sz="1600" dirty="0">
                        <a:effectLst/>
                        <a:latin typeface="Palatino Linotype" panose="02040502050505030304" pitchFamily="18" charset="0"/>
                        <a:ea typeface="Calibri" panose="020F0502020204030204" pitchFamily="34" charset="0"/>
                        <a:cs typeface="Times New Roman" panose="02020603050405020304" pitchFamily="18" charset="0"/>
                      </a:endParaRPr>
                    </a:p>
                  </a:txBody>
                  <a:tcPr marL="46621" marR="466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s-ES" sz="1600" dirty="0">
                          <a:effectLst/>
                          <a:latin typeface="Palatino Linotype" panose="02040502050505030304" pitchFamily="18" charset="0"/>
                          <a:ea typeface="Times New Roman" panose="02020603050405020304" pitchFamily="18" charset="0"/>
                          <a:cs typeface="Times New Roman" panose="02020603050405020304" pitchFamily="18" charset="0"/>
                        </a:rPr>
                        <a:t> </a:t>
                      </a:r>
                      <a:endParaRPr lang="it-IT" sz="1600" dirty="0">
                        <a:effectLst/>
                        <a:latin typeface="Palatino Linotype" panose="02040502050505030304" pitchFamily="18" charset="0"/>
                        <a:ea typeface="Calibri" panose="020F0502020204030204" pitchFamily="34" charset="0"/>
                        <a:cs typeface="Times New Roman" panose="02020603050405020304" pitchFamily="18" charset="0"/>
                      </a:endParaRPr>
                    </a:p>
                  </a:txBody>
                  <a:tcPr marL="46621" marR="466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s-ES" sz="1600" dirty="0">
                          <a:effectLst/>
                          <a:latin typeface="Palatino Linotype" panose="02040502050505030304" pitchFamily="18" charset="0"/>
                          <a:ea typeface="Times New Roman" panose="02020603050405020304" pitchFamily="18" charset="0"/>
                          <a:cs typeface="Times New Roman" panose="02020603050405020304" pitchFamily="18" charset="0"/>
                        </a:rPr>
                        <a:t> </a:t>
                      </a:r>
                      <a:endParaRPr lang="it-IT" sz="1600" dirty="0">
                        <a:effectLst/>
                        <a:latin typeface="Palatino Linotype" panose="02040502050505030304" pitchFamily="18" charset="0"/>
                        <a:ea typeface="Calibri" panose="020F0502020204030204" pitchFamily="34" charset="0"/>
                        <a:cs typeface="Times New Roman" panose="02020603050405020304" pitchFamily="18" charset="0"/>
                      </a:endParaRPr>
                    </a:p>
                  </a:txBody>
                  <a:tcPr marL="46621" marR="466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s-ES" sz="1600" dirty="0">
                          <a:effectLst/>
                          <a:latin typeface="Palatino Linotype" panose="02040502050505030304" pitchFamily="18" charset="0"/>
                          <a:ea typeface="Times New Roman" panose="02020603050405020304" pitchFamily="18" charset="0"/>
                          <a:cs typeface="Times New Roman" panose="02020603050405020304" pitchFamily="18" charset="0"/>
                        </a:rPr>
                        <a:t> </a:t>
                      </a:r>
                      <a:endParaRPr lang="it-IT" sz="1600" dirty="0">
                        <a:effectLst/>
                        <a:latin typeface="Palatino Linotype" panose="02040502050505030304" pitchFamily="18" charset="0"/>
                        <a:ea typeface="Calibri" panose="020F0502020204030204" pitchFamily="34" charset="0"/>
                        <a:cs typeface="Times New Roman" panose="02020603050405020304" pitchFamily="18" charset="0"/>
                      </a:endParaRPr>
                    </a:p>
                  </a:txBody>
                  <a:tcPr marL="46621" marR="466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5984">
                <a:tc>
                  <a:txBody>
                    <a:bodyPr/>
                    <a:lstStyle/>
                    <a:p>
                      <a:pPr algn="l">
                        <a:lnSpc>
                          <a:spcPct val="150000"/>
                        </a:lnSpc>
                        <a:spcAft>
                          <a:spcPts val="0"/>
                        </a:spcAft>
                      </a:pPr>
                      <a:r>
                        <a:rPr lang="es-ES" sz="1600" b="1">
                          <a:effectLst/>
                          <a:latin typeface="Palatino Linotype" panose="02040502050505030304" pitchFamily="18" charset="0"/>
                          <a:ea typeface="Times New Roman" panose="02020603050405020304" pitchFamily="18" charset="0"/>
                          <a:cs typeface="Times New Roman" panose="02020603050405020304" pitchFamily="18" charset="0"/>
                        </a:rPr>
                        <a:t>Lateral</a:t>
                      </a:r>
                      <a:endParaRPr lang="it-IT" sz="1600">
                        <a:effectLst/>
                        <a:latin typeface="Palatino Linotype" panose="02040502050505030304" pitchFamily="18" charset="0"/>
                        <a:ea typeface="Calibri" panose="020F0502020204030204" pitchFamily="34" charset="0"/>
                        <a:cs typeface="Times New Roman" panose="02020603050405020304" pitchFamily="18" charset="0"/>
                      </a:endParaRPr>
                    </a:p>
                  </a:txBody>
                  <a:tcPr marL="46621" marR="466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s-ES" sz="1600">
                          <a:effectLst/>
                          <a:latin typeface="Palatino Linotype" panose="02040502050505030304" pitchFamily="18" charset="0"/>
                          <a:ea typeface="Times New Roman" panose="02020603050405020304" pitchFamily="18" charset="0"/>
                          <a:cs typeface="Times New Roman" panose="02020603050405020304" pitchFamily="18" charset="0"/>
                        </a:rPr>
                        <a:t> </a:t>
                      </a:r>
                      <a:endParaRPr lang="it-IT" sz="1600">
                        <a:effectLst/>
                        <a:latin typeface="Palatino Linotype" panose="02040502050505030304" pitchFamily="18" charset="0"/>
                        <a:ea typeface="Calibri" panose="020F0502020204030204" pitchFamily="34" charset="0"/>
                        <a:cs typeface="Times New Roman" panose="02020603050405020304" pitchFamily="18" charset="0"/>
                      </a:endParaRPr>
                    </a:p>
                  </a:txBody>
                  <a:tcPr marL="46621" marR="466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s-ES" sz="1600">
                          <a:effectLst/>
                          <a:latin typeface="Palatino Linotype" panose="02040502050505030304" pitchFamily="18" charset="0"/>
                          <a:ea typeface="Times New Roman" panose="02020603050405020304" pitchFamily="18" charset="0"/>
                          <a:cs typeface="Times New Roman" panose="02020603050405020304" pitchFamily="18" charset="0"/>
                        </a:rPr>
                        <a:t> </a:t>
                      </a:r>
                      <a:endParaRPr lang="it-IT" sz="1600">
                        <a:effectLst/>
                        <a:latin typeface="Palatino Linotype" panose="02040502050505030304" pitchFamily="18" charset="0"/>
                        <a:ea typeface="Calibri" panose="020F0502020204030204" pitchFamily="34" charset="0"/>
                        <a:cs typeface="Times New Roman" panose="02020603050405020304" pitchFamily="18" charset="0"/>
                      </a:endParaRPr>
                    </a:p>
                  </a:txBody>
                  <a:tcPr marL="46621" marR="466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s-ES" sz="1600">
                          <a:effectLst/>
                          <a:latin typeface="Palatino Linotype" panose="02040502050505030304" pitchFamily="18" charset="0"/>
                          <a:ea typeface="Times New Roman" panose="02020603050405020304" pitchFamily="18" charset="0"/>
                          <a:cs typeface="Times New Roman" panose="02020603050405020304" pitchFamily="18" charset="0"/>
                        </a:rPr>
                        <a:t> </a:t>
                      </a:r>
                      <a:endParaRPr lang="it-IT" sz="1600">
                        <a:effectLst/>
                        <a:latin typeface="Palatino Linotype" panose="02040502050505030304" pitchFamily="18" charset="0"/>
                        <a:ea typeface="Calibri" panose="020F0502020204030204" pitchFamily="34" charset="0"/>
                        <a:cs typeface="Times New Roman" panose="02020603050405020304" pitchFamily="18" charset="0"/>
                      </a:endParaRPr>
                    </a:p>
                  </a:txBody>
                  <a:tcPr marL="46621" marR="466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s-ES" sz="1600">
                          <a:effectLst/>
                          <a:latin typeface="Palatino Linotype" panose="02040502050505030304" pitchFamily="18" charset="0"/>
                          <a:ea typeface="Times New Roman" panose="02020603050405020304" pitchFamily="18" charset="0"/>
                          <a:cs typeface="Times New Roman" panose="02020603050405020304" pitchFamily="18" charset="0"/>
                        </a:rPr>
                        <a:t>/l/</a:t>
                      </a:r>
                      <a:endParaRPr lang="it-IT" sz="1600">
                        <a:effectLst/>
                        <a:latin typeface="Palatino Linotype" panose="02040502050505030304" pitchFamily="18" charset="0"/>
                        <a:ea typeface="Calibri" panose="020F0502020204030204" pitchFamily="34" charset="0"/>
                        <a:cs typeface="Times New Roman" panose="02020603050405020304" pitchFamily="18" charset="0"/>
                      </a:endParaRPr>
                    </a:p>
                  </a:txBody>
                  <a:tcPr marL="46621" marR="466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s-ES" sz="1600">
                          <a:effectLst/>
                          <a:latin typeface="Palatino Linotype" panose="02040502050505030304" pitchFamily="18" charset="0"/>
                          <a:ea typeface="Times New Roman" panose="02020603050405020304" pitchFamily="18" charset="0"/>
                          <a:cs typeface="Times New Roman" panose="02020603050405020304" pitchFamily="18" charset="0"/>
                        </a:rPr>
                        <a:t> </a:t>
                      </a:r>
                      <a:endParaRPr lang="it-IT" sz="1600">
                        <a:effectLst/>
                        <a:latin typeface="Palatino Linotype" panose="02040502050505030304" pitchFamily="18" charset="0"/>
                        <a:ea typeface="Calibri" panose="020F0502020204030204" pitchFamily="34" charset="0"/>
                        <a:cs typeface="Times New Roman" panose="02020603050405020304" pitchFamily="18" charset="0"/>
                      </a:endParaRPr>
                    </a:p>
                  </a:txBody>
                  <a:tcPr marL="46621" marR="466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s-ES" sz="1600" dirty="0">
                          <a:effectLst/>
                          <a:latin typeface="Palatino Linotype" panose="02040502050505030304" pitchFamily="18" charset="0"/>
                          <a:ea typeface="Times New Roman" panose="02020603050405020304" pitchFamily="18" charset="0"/>
                          <a:cs typeface="Times New Roman" panose="02020603050405020304" pitchFamily="18" charset="0"/>
                        </a:rPr>
                        <a:t> </a:t>
                      </a:r>
                      <a:endParaRPr lang="it-IT" sz="1600" dirty="0">
                        <a:effectLst/>
                        <a:latin typeface="Palatino Linotype" panose="02040502050505030304" pitchFamily="18" charset="0"/>
                        <a:ea typeface="Calibri" panose="020F0502020204030204" pitchFamily="34" charset="0"/>
                        <a:cs typeface="Times New Roman" panose="02020603050405020304" pitchFamily="18" charset="0"/>
                      </a:endParaRPr>
                    </a:p>
                  </a:txBody>
                  <a:tcPr marL="46621" marR="466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s-ES" sz="1600" dirty="0">
                          <a:effectLst/>
                          <a:latin typeface="Palatino Linotype" panose="02040502050505030304" pitchFamily="18" charset="0"/>
                          <a:ea typeface="Times New Roman" panose="02020603050405020304" pitchFamily="18" charset="0"/>
                          <a:cs typeface="Times New Roman" panose="02020603050405020304" pitchFamily="18" charset="0"/>
                        </a:rPr>
                        <a:t> </a:t>
                      </a:r>
                      <a:endParaRPr lang="it-IT" sz="1600" dirty="0">
                        <a:effectLst/>
                        <a:latin typeface="Palatino Linotype" panose="02040502050505030304" pitchFamily="18" charset="0"/>
                        <a:ea typeface="Calibri" panose="020F0502020204030204" pitchFamily="34" charset="0"/>
                        <a:cs typeface="Times New Roman" panose="02020603050405020304" pitchFamily="18" charset="0"/>
                      </a:endParaRPr>
                    </a:p>
                  </a:txBody>
                  <a:tcPr marL="46621" marR="466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5984">
                <a:tc>
                  <a:txBody>
                    <a:bodyPr/>
                    <a:lstStyle/>
                    <a:p>
                      <a:pPr algn="l">
                        <a:lnSpc>
                          <a:spcPct val="150000"/>
                        </a:lnSpc>
                        <a:spcAft>
                          <a:spcPts val="0"/>
                        </a:spcAft>
                      </a:pPr>
                      <a:r>
                        <a:rPr lang="es-ES" sz="1600" b="1">
                          <a:effectLst/>
                          <a:latin typeface="Palatino Linotype" panose="02040502050505030304" pitchFamily="18" charset="0"/>
                          <a:ea typeface="Times New Roman" panose="02020603050405020304" pitchFamily="18" charset="0"/>
                          <a:cs typeface="Times New Roman" panose="02020603050405020304" pitchFamily="18" charset="0"/>
                        </a:rPr>
                        <a:t>Vibrante</a:t>
                      </a:r>
                      <a:endParaRPr lang="it-IT" sz="1600">
                        <a:effectLst/>
                        <a:latin typeface="Palatino Linotype" panose="02040502050505030304" pitchFamily="18" charset="0"/>
                        <a:ea typeface="Calibri" panose="020F0502020204030204" pitchFamily="34" charset="0"/>
                        <a:cs typeface="Times New Roman" panose="02020603050405020304" pitchFamily="18" charset="0"/>
                      </a:endParaRPr>
                    </a:p>
                  </a:txBody>
                  <a:tcPr marL="46621" marR="466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s-ES" sz="1600">
                          <a:effectLst/>
                          <a:latin typeface="Palatino Linotype" panose="02040502050505030304" pitchFamily="18" charset="0"/>
                          <a:ea typeface="Times New Roman" panose="02020603050405020304" pitchFamily="18" charset="0"/>
                          <a:cs typeface="Times New Roman" panose="02020603050405020304" pitchFamily="18" charset="0"/>
                        </a:rPr>
                        <a:t> </a:t>
                      </a:r>
                      <a:endParaRPr lang="it-IT" sz="1600">
                        <a:effectLst/>
                        <a:latin typeface="Palatino Linotype" panose="02040502050505030304" pitchFamily="18" charset="0"/>
                        <a:ea typeface="Calibri" panose="020F0502020204030204" pitchFamily="34" charset="0"/>
                        <a:cs typeface="Times New Roman" panose="02020603050405020304" pitchFamily="18" charset="0"/>
                      </a:endParaRPr>
                    </a:p>
                  </a:txBody>
                  <a:tcPr marL="46621" marR="466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s-ES" sz="1600">
                          <a:effectLst/>
                          <a:latin typeface="Palatino Linotype" panose="02040502050505030304" pitchFamily="18" charset="0"/>
                          <a:ea typeface="Times New Roman" panose="02020603050405020304" pitchFamily="18" charset="0"/>
                          <a:cs typeface="Times New Roman" panose="02020603050405020304" pitchFamily="18" charset="0"/>
                        </a:rPr>
                        <a:t> </a:t>
                      </a:r>
                      <a:endParaRPr lang="it-IT" sz="1600">
                        <a:effectLst/>
                        <a:latin typeface="Palatino Linotype" panose="02040502050505030304" pitchFamily="18" charset="0"/>
                        <a:ea typeface="Calibri" panose="020F0502020204030204" pitchFamily="34" charset="0"/>
                        <a:cs typeface="Times New Roman" panose="02020603050405020304" pitchFamily="18" charset="0"/>
                      </a:endParaRPr>
                    </a:p>
                  </a:txBody>
                  <a:tcPr marL="46621" marR="466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s-ES" sz="1600">
                          <a:effectLst/>
                          <a:latin typeface="Palatino Linotype" panose="02040502050505030304" pitchFamily="18" charset="0"/>
                          <a:ea typeface="Times New Roman" panose="02020603050405020304" pitchFamily="18" charset="0"/>
                          <a:cs typeface="Times New Roman" panose="02020603050405020304" pitchFamily="18" charset="0"/>
                        </a:rPr>
                        <a:t> </a:t>
                      </a:r>
                      <a:endParaRPr lang="it-IT" sz="1600">
                        <a:effectLst/>
                        <a:latin typeface="Palatino Linotype" panose="02040502050505030304" pitchFamily="18" charset="0"/>
                        <a:ea typeface="Calibri" panose="020F0502020204030204" pitchFamily="34" charset="0"/>
                        <a:cs typeface="Times New Roman" panose="02020603050405020304" pitchFamily="18" charset="0"/>
                      </a:endParaRPr>
                    </a:p>
                  </a:txBody>
                  <a:tcPr marL="46621" marR="466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s-ES" sz="1600">
                          <a:effectLst/>
                          <a:latin typeface="Palatino Linotype" panose="02040502050505030304" pitchFamily="18" charset="0"/>
                          <a:ea typeface="Times New Roman" panose="02020603050405020304" pitchFamily="18" charset="0"/>
                          <a:cs typeface="Times New Roman" panose="02020603050405020304" pitchFamily="18" charset="0"/>
                        </a:rPr>
                        <a:t>/r/</a:t>
                      </a:r>
                      <a:endParaRPr lang="it-IT" sz="1600">
                        <a:effectLst/>
                        <a:latin typeface="Palatino Linotype" panose="02040502050505030304" pitchFamily="18" charset="0"/>
                        <a:ea typeface="Calibri" panose="020F0502020204030204" pitchFamily="34" charset="0"/>
                        <a:cs typeface="Times New Roman" panose="02020603050405020304" pitchFamily="18" charset="0"/>
                      </a:endParaRPr>
                    </a:p>
                  </a:txBody>
                  <a:tcPr marL="46621" marR="466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s-ES" sz="1600">
                          <a:effectLst/>
                          <a:latin typeface="Palatino Linotype" panose="02040502050505030304" pitchFamily="18" charset="0"/>
                          <a:ea typeface="Times New Roman" panose="02020603050405020304" pitchFamily="18" charset="0"/>
                          <a:cs typeface="Times New Roman" panose="02020603050405020304" pitchFamily="18" charset="0"/>
                        </a:rPr>
                        <a:t> </a:t>
                      </a:r>
                      <a:endParaRPr lang="it-IT" sz="1600">
                        <a:effectLst/>
                        <a:latin typeface="Palatino Linotype" panose="02040502050505030304" pitchFamily="18" charset="0"/>
                        <a:ea typeface="Calibri" panose="020F0502020204030204" pitchFamily="34" charset="0"/>
                        <a:cs typeface="Times New Roman" panose="02020603050405020304" pitchFamily="18" charset="0"/>
                      </a:endParaRPr>
                    </a:p>
                  </a:txBody>
                  <a:tcPr marL="46621" marR="466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s-ES" sz="1600">
                          <a:effectLst/>
                          <a:latin typeface="Palatino Linotype" panose="02040502050505030304" pitchFamily="18" charset="0"/>
                          <a:ea typeface="Times New Roman" panose="02020603050405020304" pitchFamily="18" charset="0"/>
                          <a:cs typeface="Times New Roman" panose="02020603050405020304" pitchFamily="18" charset="0"/>
                        </a:rPr>
                        <a:t> </a:t>
                      </a:r>
                      <a:endParaRPr lang="it-IT" sz="1600">
                        <a:effectLst/>
                        <a:latin typeface="Palatino Linotype" panose="02040502050505030304" pitchFamily="18" charset="0"/>
                        <a:ea typeface="Calibri" panose="020F0502020204030204" pitchFamily="34" charset="0"/>
                        <a:cs typeface="Times New Roman" panose="02020603050405020304" pitchFamily="18" charset="0"/>
                      </a:endParaRPr>
                    </a:p>
                  </a:txBody>
                  <a:tcPr marL="46621" marR="466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s-ES" sz="1600" dirty="0">
                          <a:effectLst/>
                          <a:latin typeface="Palatino Linotype" panose="02040502050505030304" pitchFamily="18" charset="0"/>
                          <a:ea typeface="Times New Roman" panose="02020603050405020304" pitchFamily="18" charset="0"/>
                          <a:cs typeface="Times New Roman" panose="02020603050405020304" pitchFamily="18" charset="0"/>
                        </a:rPr>
                        <a:t> </a:t>
                      </a:r>
                      <a:endParaRPr lang="it-IT" sz="1600" dirty="0">
                        <a:effectLst/>
                        <a:latin typeface="Palatino Linotype" panose="02040502050505030304" pitchFamily="18" charset="0"/>
                        <a:ea typeface="Calibri" panose="020F0502020204030204" pitchFamily="34" charset="0"/>
                        <a:cs typeface="Times New Roman" panose="02020603050405020304" pitchFamily="18" charset="0"/>
                      </a:endParaRPr>
                    </a:p>
                  </a:txBody>
                  <a:tcPr marL="46621" marR="466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85632377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365125"/>
            <a:ext cx="10515600" cy="562923"/>
          </a:xfrm>
        </p:spPr>
        <p:txBody>
          <a:bodyPr>
            <a:normAutofit fontScale="90000"/>
          </a:bodyPr>
          <a:lstStyle/>
          <a:p>
            <a:pPr algn="ctr"/>
            <a:r>
              <a:rPr lang="it-IT" dirty="0" err="1">
                <a:latin typeface="Palatino Linotype" panose="02040502050505030304" pitchFamily="18" charset="0"/>
              </a:rPr>
              <a:t>El</a:t>
            </a:r>
            <a:r>
              <a:rPr lang="it-IT" dirty="0">
                <a:latin typeface="Palatino Linotype" panose="02040502050505030304" pitchFamily="18" charset="0"/>
              </a:rPr>
              <a:t> </a:t>
            </a:r>
            <a:r>
              <a:rPr lang="it-IT" dirty="0" smtClean="0">
                <a:latin typeface="Palatino Linotype" panose="02040502050505030304" pitchFamily="18" charset="0"/>
              </a:rPr>
              <a:t>consonantismo (II)</a:t>
            </a:r>
            <a:endParaRPr lang="it-IT" dirty="0"/>
          </a:p>
        </p:txBody>
      </p:sp>
      <p:sp>
        <p:nvSpPr>
          <p:cNvPr id="3" name="Segnaposto contenuto 2"/>
          <p:cNvSpPr>
            <a:spLocks noGrp="1"/>
          </p:cNvSpPr>
          <p:nvPr>
            <p:ph idx="1"/>
          </p:nvPr>
        </p:nvSpPr>
        <p:spPr>
          <a:xfrm>
            <a:off x="518615" y="928048"/>
            <a:ext cx="11395881" cy="5248915"/>
          </a:xfrm>
        </p:spPr>
        <p:txBody>
          <a:bodyPr>
            <a:noAutofit/>
          </a:bodyPr>
          <a:lstStyle/>
          <a:p>
            <a:pPr marL="0" indent="0" algn="just">
              <a:lnSpc>
                <a:spcPct val="100000"/>
              </a:lnSpc>
              <a:spcBef>
                <a:spcPts val="0"/>
              </a:spcBef>
              <a:buNone/>
            </a:pPr>
            <a:r>
              <a:rPr lang="es-ES" sz="2000" dirty="0">
                <a:latin typeface="Palatino Linotype" panose="02040502050505030304" pitchFamily="18" charset="0"/>
                <a:ea typeface="Times New Roman" panose="02020603050405020304" pitchFamily="18" charset="0"/>
              </a:rPr>
              <a:t>La palatalización es el proceso de transformación de un sonido por influencia de otro sonido, palatal: la </a:t>
            </a:r>
            <a:r>
              <a:rPr lang="es-ES" sz="2000" b="1" dirty="0">
                <a:latin typeface="Palatino Linotype" panose="02040502050505030304" pitchFamily="18" charset="0"/>
                <a:ea typeface="Times New Roman" panose="02020603050405020304" pitchFamily="18" charset="0"/>
              </a:rPr>
              <a:t>yod</a:t>
            </a:r>
            <a:r>
              <a:rPr lang="es-ES" sz="2000" dirty="0">
                <a:latin typeface="Palatino Linotype" panose="02040502050505030304" pitchFamily="18" charset="0"/>
                <a:ea typeface="Times New Roman" panose="02020603050405020304" pitchFamily="18" charset="0"/>
              </a:rPr>
              <a:t> [y] en este caso. La yod es un sonido palatal semivocal o semiconsonante articulado en la parte superior de la cavidad bucal (el paladar); la diferencia con el sonido vocálico /i/ es el mayor grado de cierre de la </a:t>
            </a:r>
            <a:r>
              <a:rPr lang="es-ES" sz="2000" dirty="0" smtClean="0">
                <a:latin typeface="Palatino Linotype" panose="02040502050505030304" pitchFamily="18" charset="0"/>
                <a:ea typeface="Times New Roman" panose="02020603050405020304" pitchFamily="18" charset="0"/>
              </a:rPr>
              <a:t>yod. </a:t>
            </a:r>
            <a:r>
              <a:rPr lang="es-ES" sz="2000" dirty="0" smtClean="0">
                <a:latin typeface="Palatino Linotype" panose="02040502050505030304" pitchFamily="18" charset="0"/>
                <a:ea typeface="Times New Roman" panose="02020603050405020304" pitchFamily="18" charset="0"/>
                <a:cs typeface="Times New Roman" panose="02020603050405020304" pitchFamily="18" charset="0"/>
              </a:rPr>
              <a:t>Este </a:t>
            </a:r>
            <a:r>
              <a:rPr lang="es-ES" sz="2000" dirty="0">
                <a:latin typeface="Palatino Linotype" panose="02040502050505030304" pitchFamily="18" charset="0"/>
                <a:ea typeface="Times New Roman" panose="02020603050405020304" pitchFamily="18" charset="0"/>
                <a:cs typeface="Times New Roman" panose="02020603050405020304" pitchFamily="18" charset="0"/>
              </a:rPr>
              <a:t>sonido puede producirse:</a:t>
            </a:r>
            <a:endParaRPr lang="it-IT" sz="2000" dirty="0">
              <a:latin typeface="Palatino Linotype" panose="02040502050505030304" pitchFamily="18" charset="0"/>
              <a:ea typeface="Calibri" panose="020F0502020204030204" pitchFamily="34" charset="0"/>
              <a:cs typeface="Times New Roman" panose="02020603050405020304" pitchFamily="18" charset="0"/>
            </a:endParaRPr>
          </a:p>
          <a:p>
            <a:pPr marL="0" indent="0" algn="just">
              <a:lnSpc>
                <a:spcPct val="100000"/>
              </a:lnSpc>
              <a:spcBef>
                <a:spcPts val="0"/>
              </a:spcBef>
              <a:buNone/>
            </a:pPr>
            <a:r>
              <a:rPr lang="es-ES" sz="2000" dirty="0">
                <a:latin typeface="Palatino Linotype" panose="02040502050505030304" pitchFamily="18" charset="0"/>
                <a:ea typeface="Times New Roman" panose="02020603050405020304" pitchFamily="18" charset="0"/>
                <a:cs typeface="Times New Roman" panose="02020603050405020304" pitchFamily="18" charset="0"/>
              </a:rPr>
              <a:t>1) Al vocalizarse (=transformarse en vocal) una consonante en posición implosiva (al final de una sílaba): </a:t>
            </a:r>
            <a:r>
              <a:rPr lang="es-ES" sz="2000" i="1" dirty="0" err="1">
                <a:latin typeface="Palatino Linotype" panose="02040502050505030304" pitchFamily="18" charset="0"/>
                <a:ea typeface="Times New Roman" panose="02020603050405020304" pitchFamily="18" charset="0"/>
                <a:cs typeface="Times New Roman" panose="02020603050405020304" pitchFamily="18" charset="0"/>
              </a:rPr>
              <a:t>factum</a:t>
            </a:r>
            <a:r>
              <a:rPr lang="es-ES" sz="2000" dirty="0">
                <a:latin typeface="Palatino Linotype" panose="02040502050505030304" pitchFamily="18" charset="0"/>
                <a:ea typeface="Times New Roman" panose="02020603050405020304" pitchFamily="18" charset="0"/>
                <a:cs typeface="Times New Roman" panose="02020603050405020304" pitchFamily="18" charset="0"/>
              </a:rPr>
              <a:t> &gt; [</a:t>
            </a:r>
            <a:r>
              <a:rPr lang="es-ES" sz="2000" dirty="0" err="1">
                <a:latin typeface="Palatino Linotype" panose="02040502050505030304" pitchFamily="18" charset="0"/>
                <a:ea typeface="Times New Roman" panose="02020603050405020304" pitchFamily="18" charset="0"/>
                <a:cs typeface="Times New Roman" panose="02020603050405020304" pitchFamily="18" charset="0"/>
              </a:rPr>
              <a:t>fayto</a:t>
            </a:r>
            <a:r>
              <a:rPr lang="es-ES" sz="2000" dirty="0">
                <a:latin typeface="Palatino Linotype" panose="02040502050505030304" pitchFamily="18" charset="0"/>
                <a:ea typeface="Times New Roman" panose="02020603050405020304" pitchFamily="18" charset="0"/>
                <a:cs typeface="Times New Roman" panose="02020603050405020304" pitchFamily="18" charset="0"/>
              </a:rPr>
              <a:t>] &gt; </a:t>
            </a:r>
            <a:r>
              <a:rPr lang="es-ES" sz="2000" i="1" dirty="0">
                <a:latin typeface="Palatino Linotype" panose="02040502050505030304" pitchFamily="18" charset="0"/>
                <a:ea typeface="Times New Roman" panose="02020603050405020304" pitchFamily="18" charset="0"/>
                <a:cs typeface="Times New Roman" panose="02020603050405020304" pitchFamily="18" charset="0"/>
              </a:rPr>
              <a:t>hecho</a:t>
            </a:r>
            <a:r>
              <a:rPr lang="es-ES" sz="2000" dirty="0">
                <a:latin typeface="Palatino Linotype" panose="02040502050505030304" pitchFamily="18" charset="0"/>
                <a:ea typeface="Times New Roman" panose="02020603050405020304" pitchFamily="18" charset="0"/>
                <a:cs typeface="Times New Roman" panose="02020603050405020304" pitchFamily="18" charset="0"/>
              </a:rPr>
              <a:t>	 </a:t>
            </a:r>
            <a:r>
              <a:rPr lang="es-ES" sz="2000" i="1" dirty="0" err="1">
                <a:latin typeface="Palatino Linotype" panose="02040502050505030304" pitchFamily="18" charset="0"/>
                <a:ea typeface="Times New Roman" panose="02020603050405020304" pitchFamily="18" charset="0"/>
                <a:cs typeface="Times New Roman" panose="02020603050405020304" pitchFamily="18" charset="0"/>
              </a:rPr>
              <a:t>lactem</a:t>
            </a:r>
            <a:r>
              <a:rPr lang="es-ES" sz="2000" dirty="0">
                <a:latin typeface="Palatino Linotype" panose="02040502050505030304" pitchFamily="18" charset="0"/>
                <a:ea typeface="Times New Roman" panose="02020603050405020304" pitchFamily="18" charset="0"/>
                <a:cs typeface="Times New Roman" panose="02020603050405020304" pitchFamily="18" charset="0"/>
              </a:rPr>
              <a:t> &gt; [</a:t>
            </a:r>
            <a:r>
              <a:rPr lang="es-ES" sz="2000" dirty="0" err="1">
                <a:latin typeface="Palatino Linotype" panose="02040502050505030304" pitchFamily="18" charset="0"/>
                <a:ea typeface="Times New Roman" panose="02020603050405020304" pitchFamily="18" charset="0"/>
                <a:cs typeface="Times New Roman" panose="02020603050405020304" pitchFamily="18" charset="0"/>
              </a:rPr>
              <a:t>leyte</a:t>
            </a:r>
            <a:r>
              <a:rPr lang="es-ES" sz="2000" dirty="0">
                <a:latin typeface="Palatino Linotype" panose="02040502050505030304" pitchFamily="18" charset="0"/>
                <a:ea typeface="Times New Roman" panose="02020603050405020304" pitchFamily="18" charset="0"/>
                <a:cs typeface="Times New Roman" panose="02020603050405020304" pitchFamily="18" charset="0"/>
              </a:rPr>
              <a:t>] &gt; </a:t>
            </a:r>
            <a:r>
              <a:rPr lang="es-ES" sz="2000" i="1" dirty="0">
                <a:latin typeface="Palatino Linotype" panose="02040502050505030304" pitchFamily="18" charset="0"/>
                <a:ea typeface="Times New Roman" panose="02020603050405020304" pitchFamily="18" charset="0"/>
                <a:cs typeface="Times New Roman" panose="02020603050405020304" pitchFamily="18" charset="0"/>
              </a:rPr>
              <a:t>leche</a:t>
            </a:r>
            <a:endParaRPr lang="it-IT" sz="2000" i="1" dirty="0">
              <a:latin typeface="Palatino Linotype" panose="02040502050505030304" pitchFamily="18" charset="0"/>
              <a:ea typeface="Calibri" panose="020F0502020204030204" pitchFamily="34" charset="0"/>
              <a:cs typeface="Times New Roman" panose="02020603050405020304" pitchFamily="18" charset="0"/>
            </a:endParaRPr>
          </a:p>
          <a:p>
            <a:pPr marL="0" indent="0" algn="just">
              <a:lnSpc>
                <a:spcPct val="100000"/>
              </a:lnSpc>
              <a:spcBef>
                <a:spcPts val="0"/>
              </a:spcBef>
              <a:spcAft>
                <a:spcPts val="0"/>
              </a:spcAft>
              <a:buNone/>
            </a:pPr>
            <a:r>
              <a:rPr lang="es-ES" sz="2000" dirty="0">
                <a:latin typeface="Palatino Linotype" panose="02040502050505030304" pitchFamily="18" charset="0"/>
                <a:ea typeface="Times New Roman" panose="02020603050405020304" pitchFamily="18" charset="0"/>
                <a:cs typeface="Times New Roman" panose="02020603050405020304" pitchFamily="18" charset="0"/>
              </a:rPr>
              <a:t>2) Cuando un hiato se convierte en un diptongo; o sea, cuando una vocal tónica iba precedida en hiato por una vocal cerrada (i, u), esta se cerraba aún más hasta transformarse en semiconsonante: </a:t>
            </a:r>
            <a:endParaRPr lang="it-IT" sz="2000" dirty="0">
              <a:latin typeface="Palatino Linotype" panose="02040502050505030304" pitchFamily="18" charset="0"/>
              <a:ea typeface="Calibri" panose="020F0502020204030204" pitchFamily="34" charset="0"/>
              <a:cs typeface="Times New Roman" panose="02020603050405020304" pitchFamily="18" charset="0"/>
            </a:endParaRPr>
          </a:p>
          <a:p>
            <a:pPr marL="0" indent="0" algn="just">
              <a:lnSpc>
                <a:spcPct val="100000"/>
              </a:lnSpc>
              <a:spcBef>
                <a:spcPts val="0"/>
              </a:spcBef>
              <a:spcAft>
                <a:spcPts val="0"/>
              </a:spcAft>
              <a:buNone/>
            </a:pPr>
            <a:r>
              <a:rPr lang="es-ES" sz="2000" i="1" dirty="0">
                <a:latin typeface="Palatino Linotype" panose="02040502050505030304" pitchFamily="18" charset="0"/>
                <a:ea typeface="Times New Roman" panose="02020603050405020304" pitchFamily="18" charset="0"/>
                <a:cs typeface="Times New Roman" panose="02020603050405020304" pitchFamily="18" charset="0"/>
              </a:rPr>
              <a:t>mu-li-e-rem</a:t>
            </a:r>
            <a:r>
              <a:rPr lang="es-ES" sz="2000" dirty="0">
                <a:latin typeface="Palatino Linotype" panose="02040502050505030304" pitchFamily="18" charset="0"/>
                <a:ea typeface="Times New Roman" panose="02020603050405020304" pitchFamily="18" charset="0"/>
                <a:cs typeface="Times New Roman" panose="02020603050405020304" pitchFamily="18" charset="0"/>
              </a:rPr>
              <a:t> &gt; mu-</a:t>
            </a:r>
            <a:r>
              <a:rPr lang="es-ES" sz="2000" dirty="0" err="1">
                <a:latin typeface="Palatino Linotype" panose="02040502050505030304" pitchFamily="18" charset="0"/>
                <a:ea typeface="Times New Roman" panose="02020603050405020304" pitchFamily="18" charset="0"/>
                <a:cs typeface="Times New Roman" panose="02020603050405020304" pitchFamily="18" charset="0"/>
              </a:rPr>
              <a:t>lye</a:t>
            </a:r>
            <a:r>
              <a:rPr lang="es-ES" sz="2000" dirty="0">
                <a:latin typeface="Palatino Linotype" panose="02040502050505030304" pitchFamily="18" charset="0"/>
                <a:ea typeface="Times New Roman" panose="02020603050405020304" pitchFamily="18" charset="0"/>
                <a:cs typeface="Times New Roman" panose="02020603050405020304" pitchFamily="18" charset="0"/>
              </a:rPr>
              <a:t>-re &gt; [mujer] &gt; </a:t>
            </a:r>
            <a:r>
              <a:rPr lang="es-ES" sz="2000" i="1" dirty="0">
                <a:latin typeface="Palatino Linotype" panose="02040502050505030304" pitchFamily="18" charset="0"/>
                <a:ea typeface="Times New Roman" panose="02020603050405020304" pitchFamily="18" charset="0"/>
                <a:cs typeface="Times New Roman" panose="02020603050405020304" pitchFamily="18" charset="0"/>
              </a:rPr>
              <a:t>mujer </a:t>
            </a:r>
            <a:endParaRPr lang="it-IT" sz="2000" i="1" dirty="0">
              <a:latin typeface="Palatino Linotype" panose="02040502050505030304" pitchFamily="18" charset="0"/>
              <a:ea typeface="Calibri" panose="020F0502020204030204" pitchFamily="34" charset="0"/>
              <a:cs typeface="Times New Roman" panose="02020603050405020304" pitchFamily="18" charset="0"/>
            </a:endParaRPr>
          </a:p>
          <a:p>
            <a:pPr marL="0" indent="0" algn="just">
              <a:lnSpc>
                <a:spcPct val="100000"/>
              </a:lnSpc>
              <a:spcBef>
                <a:spcPts val="0"/>
              </a:spcBef>
              <a:spcAft>
                <a:spcPts val="0"/>
              </a:spcAft>
              <a:buNone/>
            </a:pPr>
            <a:r>
              <a:rPr lang="it-IT" sz="2000" i="1" dirty="0">
                <a:latin typeface="Palatino Linotype" panose="02040502050505030304" pitchFamily="18" charset="0"/>
                <a:ea typeface="Times New Roman" panose="02020603050405020304" pitchFamily="18" charset="0"/>
                <a:cs typeface="Times New Roman" panose="02020603050405020304" pitchFamily="18" charset="0"/>
              </a:rPr>
              <a:t>vi-ne-</a:t>
            </a:r>
            <a:r>
              <a:rPr lang="it-IT" sz="2000" i="1" dirty="0" err="1">
                <a:latin typeface="Palatino Linotype" panose="02040502050505030304" pitchFamily="18" charset="0"/>
                <a:ea typeface="Times New Roman" panose="02020603050405020304" pitchFamily="18" charset="0"/>
                <a:cs typeface="Times New Roman" panose="02020603050405020304" pitchFamily="18" charset="0"/>
              </a:rPr>
              <a:t>am</a:t>
            </a:r>
            <a:r>
              <a:rPr lang="it-IT" sz="2000" dirty="0">
                <a:latin typeface="Palatino Linotype" panose="02040502050505030304" pitchFamily="18" charset="0"/>
                <a:ea typeface="Times New Roman" panose="02020603050405020304" pitchFamily="18" charset="0"/>
                <a:cs typeface="Times New Roman" panose="02020603050405020304" pitchFamily="18" charset="0"/>
              </a:rPr>
              <a:t> &gt; vi-</a:t>
            </a:r>
            <a:r>
              <a:rPr lang="it-IT" sz="2000" dirty="0" err="1">
                <a:latin typeface="Palatino Linotype" panose="02040502050505030304" pitchFamily="18" charset="0"/>
                <a:ea typeface="Times New Roman" panose="02020603050405020304" pitchFamily="18" charset="0"/>
                <a:cs typeface="Times New Roman" panose="02020603050405020304" pitchFamily="18" charset="0"/>
              </a:rPr>
              <a:t>nya</a:t>
            </a:r>
            <a:r>
              <a:rPr lang="it-IT" sz="2000" dirty="0">
                <a:latin typeface="Palatino Linotype" panose="02040502050505030304" pitchFamily="18" charset="0"/>
                <a:ea typeface="Times New Roman" panose="02020603050405020304" pitchFamily="18" charset="0"/>
                <a:cs typeface="Times New Roman" panose="02020603050405020304" pitchFamily="18" charset="0"/>
              </a:rPr>
              <a:t> &gt; [</a:t>
            </a:r>
            <a:r>
              <a:rPr lang="it-IT" sz="2000" dirty="0" err="1">
                <a:latin typeface="Palatino Linotype" panose="02040502050505030304" pitchFamily="18" charset="0"/>
                <a:ea typeface="Times New Roman" panose="02020603050405020304" pitchFamily="18" charset="0"/>
                <a:cs typeface="Times New Roman" panose="02020603050405020304" pitchFamily="18" charset="0"/>
              </a:rPr>
              <a:t>vinja</a:t>
            </a:r>
            <a:r>
              <a:rPr lang="it-IT" sz="2000" dirty="0">
                <a:latin typeface="Palatino Linotype" panose="02040502050505030304" pitchFamily="18" charset="0"/>
                <a:ea typeface="Times New Roman" panose="02020603050405020304" pitchFamily="18" charset="0"/>
                <a:cs typeface="Times New Roman" panose="02020603050405020304" pitchFamily="18" charset="0"/>
              </a:rPr>
              <a:t>] &gt; </a:t>
            </a:r>
            <a:r>
              <a:rPr lang="it-IT" sz="2000" i="1" dirty="0" err="1">
                <a:latin typeface="Palatino Linotype" panose="02040502050505030304" pitchFamily="18" charset="0"/>
                <a:ea typeface="Times New Roman" panose="02020603050405020304" pitchFamily="18" charset="0"/>
                <a:cs typeface="Times New Roman" panose="02020603050405020304" pitchFamily="18" charset="0"/>
              </a:rPr>
              <a:t>viña</a:t>
            </a:r>
            <a:endParaRPr lang="it-IT" sz="2000" i="1" dirty="0">
              <a:latin typeface="Palatino Linotype" panose="02040502050505030304" pitchFamily="18" charset="0"/>
              <a:ea typeface="Calibri" panose="020F0502020204030204" pitchFamily="34" charset="0"/>
              <a:cs typeface="Times New Roman" panose="02020603050405020304" pitchFamily="18" charset="0"/>
            </a:endParaRPr>
          </a:p>
          <a:p>
            <a:pPr marL="0" indent="0">
              <a:lnSpc>
                <a:spcPct val="100000"/>
              </a:lnSpc>
              <a:spcBef>
                <a:spcPts val="0"/>
              </a:spcBef>
              <a:buNone/>
            </a:pPr>
            <a:r>
              <a:rPr lang="es-ES" sz="2000" dirty="0">
                <a:latin typeface="Palatino Linotype" panose="02040502050505030304" pitchFamily="18" charset="0"/>
                <a:ea typeface="Times New Roman" panose="02020603050405020304" pitchFamily="18" charset="0"/>
                <a:cs typeface="Times New Roman" panose="02020603050405020304" pitchFamily="18" charset="0"/>
              </a:rPr>
              <a:t>3) Por metátesis de una vocal (i, e) que pasa a formar diptongo con la vocal de la sílaba anterior: </a:t>
            </a:r>
            <a:r>
              <a:rPr lang="es-ES" sz="2000" i="1" dirty="0" err="1">
                <a:latin typeface="Palatino Linotype" panose="02040502050505030304" pitchFamily="18" charset="0"/>
                <a:ea typeface="Times New Roman" panose="02020603050405020304" pitchFamily="18" charset="0"/>
                <a:cs typeface="Times New Roman" panose="02020603050405020304" pitchFamily="18" charset="0"/>
              </a:rPr>
              <a:t>basium</a:t>
            </a:r>
            <a:r>
              <a:rPr lang="es-ES" sz="2000" dirty="0">
                <a:latin typeface="Palatino Linotype" panose="02040502050505030304" pitchFamily="18" charset="0"/>
                <a:ea typeface="Times New Roman" panose="02020603050405020304" pitchFamily="18" charset="0"/>
                <a:cs typeface="Times New Roman" panose="02020603050405020304" pitchFamily="18" charset="0"/>
              </a:rPr>
              <a:t> &gt; </a:t>
            </a:r>
            <a:r>
              <a:rPr lang="es-ES" sz="2000" dirty="0" err="1">
                <a:latin typeface="Palatino Linotype" panose="02040502050505030304" pitchFamily="18" charset="0"/>
                <a:ea typeface="Times New Roman" panose="02020603050405020304" pitchFamily="18" charset="0"/>
                <a:cs typeface="Times New Roman" panose="02020603050405020304" pitchFamily="18" charset="0"/>
              </a:rPr>
              <a:t>bayso</a:t>
            </a:r>
            <a:r>
              <a:rPr lang="es-ES" sz="2000" dirty="0">
                <a:latin typeface="Palatino Linotype" panose="02040502050505030304" pitchFamily="18" charset="0"/>
                <a:ea typeface="Times New Roman" panose="02020603050405020304" pitchFamily="18" charset="0"/>
                <a:cs typeface="Times New Roman" panose="02020603050405020304" pitchFamily="18" charset="0"/>
              </a:rPr>
              <a:t> &gt; </a:t>
            </a:r>
            <a:r>
              <a:rPr lang="es-ES" sz="2000" i="1" dirty="0">
                <a:latin typeface="Palatino Linotype" panose="02040502050505030304" pitchFamily="18" charset="0"/>
                <a:ea typeface="Times New Roman" panose="02020603050405020304" pitchFamily="18" charset="0"/>
                <a:cs typeface="Times New Roman" panose="02020603050405020304" pitchFamily="18" charset="0"/>
              </a:rPr>
              <a:t>beso </a:t>
            </a:r>
            <a:endParaRPr lang="it-IT" sz="2000" i="1" dirty="0">
              <a:latin typeface="Palatino Linotype" panose="02040502050505030304" pitchFamily="18" charset="0"/>
              <a:ea typeface="Calibri" panose="020F0502020204030204" pitchFamily="34" charset="0"/>
              <a:cs typeface="Times New Roman" panose="02020603050405020304" pitchFamily="18" charset="0"/>
            </a:endParaRPr>
          </a:p>
          <a:p>
            <a:pPr marL="0" indent="0">
              <a:lnSpc>
                <a:spcPct val="100000"/>
              </a:lnSpc>
              <a:spcBef>
                <a:spcPts val="0"/>
              </a:spcBef>
              <a:buNone/>
            </a:pPr>
            <a:r>
              <a:rPr lang="es-ES" sz="2000" dirty="0">
                <a:latin typeface="Palatino Linotype" panose="02040502050505030304" pitchFamily="18" charset="0"/>
                <a:ea typeface="Times New Roman" panose="02020603050405020304" pitchFamily="18" charset="0"/>
                <a:cs typeface="Times New Roman" panose="02020603050405020304" pitchFamily="18" charset="0"/>
              </a:rPr>
              <a:t>4) Por pérdida de consonante intervocálica: </a:t>
            </a:r>
            <a:r>
              <a:rPr lang="es-ES" sz="2000" dirty="0" err="1">
                <a:latin typeface="Palatino Linotype" panose="02040502050505030304" pitchFamily="18" charset="0"/>
                <a:ea typeface="Times New Roman" panose="02020603050405020304" pitchFamily="18" charset="0"/>
                <a:cs typeface="Times New Roman" panose="02020603050405020304" pitchFamily="18" charset="0"/>
              </a:rPr>
              <a:t>amavi</a:t>
            </a:r>
            <a:r>
              <a:rPr lang="es-ES" sz="2000" dirty="0">
                <a:latin typeface="Palatino Linotype" panose="02040502050505030304" pitchFamily="18" charset="0"/>
                <a:ea typeface="Times New Roman" panose="02020603050405020304" pitchFamily="18" charset="0"/>
                <a:cs typeface="Times New Roman" panose="02020603050405020304" pitchFamily="18" charset="0"/>
              </a:rPr>
              <a:t> &gt; </a:t>
            </a:r>
            <a:r>
              <a:rPr lang="es-ES" sz="2000" dirty="0" err="1">
                <a:latin typeface="Palatino Linotype" panose="02040502050505030304" pitchFamily="18" charset="0"/>
                <a:ea typeface="Times New Roman" panose="02020603050405020304" pitchFamily="18" charset="0"/>
                <a:cs typeface="Times New Roman" panose="02020603050405020304" pitchFamily="18" charset="0"/>
              </a:rPr>
              <a:t>amay</a:t>
            </a:r>
            <a:r>
              <a:rPr lang="es-ES" sz="2000" dirty="0">
                <a:latin typeface="Palatino Linotype" panose="02040502050505030304" pitchFamily="18" charset="0"/>
                <a:ea typeface="Times New Roman" panose="02020603050405020304" pitchFamily="18" charset="0"/>
                <a:cs typeface="Times New Roman" panose="02020603050405020304" pitchFamily="18" charset="0"/>
              </a:rPr>
              <a:t> &gt; amé</a:t>
            </a:r>
            <a:endParaRPr lang="it-IT" sz="2000" dirty="0">
              <a:latin typeface="Palatino Linotype" panose="02040502050505030304" pitchFamily="18" charset="0"/>
              <a:ea typeface="Calibri" panose="020F0502020204030204" pitchFamily="34" charset="0"/>
              <a:cs typeface="Times New Roman" panose="02020603050405020304" pitchFamily="18" charset="0"/>
            </a:endParaRPr>
          </a:p>
          <a:p>
            <a:pPr marL="0" indent="0" algn="just">
              <a:lnSpc>
                <a:spcPct val="100000"/>
              </a:lnSpc>
              <a:spcBef>
                <a:spcPts val="0"/>
              </a:spcBef>
              <a:buNone/>
            </a:pPr>
            <a:r>
              <a:rPr lang="es-ES" sz="2000" dirty="0">
                <a:latin typeface="Palatino Linotype" panose="02040502050505030304" pitchFamily="18" charset="0"/>
                <a:ea typeface="Times New Roman" panose="02020603050405020304" pitchFamily="18" charset="0"/>
                <a:cs typeface="Times New Roman" panose="02020603050405020304" pitchFamily="18" charset="0"/>
              </a:rPr>
              <a:t>La yod modifica las consonantes que la preceden; consecuentemente el punto de articulación de dichas consonantes se acerca al de la yod, es decir, al paladar. Por esa razón este fenómeno se llama palatalización, independientemente de si el resultado final del proceso es un sonido palatal como [</a:t>
            </a:r>
            <a:r>
              <a:rPr lang="es-ES" sz="2000" dirty="0">
                <a:latin typeface="Times New Roman" panose="02020603050405020304" pitchFamily="18" charset="0"/>
                <a:ea typeface="Times New Roman" panose="02020603050405020304" pitchFamily="18" charset="0"/>
              </a:rPr>
              <a:t>ʎ</a:t>
            </a:r>
            <a:r>
              <a:rPr lang="es-ES" sz="2000" dirty="0">
                <a:latin typeface="Palatino Linotype" panose="02040502050505030304" pitchFamily="18" charset="0"/>
                <a:ea typeface="Times New Roman" panose="02020603050405020304" pitchFamily="18" charset="0"/>
                <a:cs typeface="Times New Roman" panose="02020603050405020304" pitchFamily="18" charset="0"/>
              </a:rPr>
              <a:t>] (ll) o [</a:t>
            </a:r>
            <a:r>
              <a:rPr lang="es-ES" sz="2000" dirty="0">
                <a:latin typeface="Times New Roman" panose="02020603050405020304" pitchFamily="18" charset="0"/>
                <a:ea typeface="Times New Roman" panose="02020603050405020304" pitchFamily="18" charset="0"/>
              </a:rPr>
              <a:t>ɲ</a:t>
            </a:r>
            <a:r>
              <a:rPr lang="es-ES" sz="2000" dirty="0">
                <a:latin typeface="Palatino Linotype" panose="02040502050505030304" pitchFamily="18" charset="0"/>
                <a:ea typeface="Times New Roman" panose="02020603050405020304" pitchFamily="18" charset="0"/>
                <a:cs typeface="Times New Roman" panose="02020603050405020304" pitchFamily="18" charset="0"/>
              </a:rPr>
              <a:t>] (</a:t>
            </a:r>
            <a:r>
              <a:rPr lang="es-ES" sz="2000" dirty="0">
                <a:latin typeface="Palatino Linotype" panose="02040502050505030304" pitchFamily="18" charset="0"/>
                <a:ea typeface="Times New Roman" panose="02020603050405020304" pitchFamily="18" charset="0"/>
                <a:cs typeface="Palatino Linotype" panose="02040502050505030304" pitchFamily="18" charset="0"/>
              </a:rPr>
              <a:t>ñ</a:t>
            </a:r>
            <a:r>
              <a:rPr lang="es-ES" sz="2000" dirty="0">
                <a:latin typeface="Palatino Linotype" panose="02040502050505030304" pitchFamily="18" charset="0"/>
                <a:ea typeface="Times New Roman" panose="02020603050405020304" pitchFamily="18" charset="0"/>
                <a:cs typeface="Times New Roman" panose="02020603050405020304" pitchFamily="18" charset="0"/>
              </a:rPr>
              <a:t>), u otro como el interdental [</a:t>
            </a:r>
            <a:r>
              <a:rPr lang="es-ES" sz="2000" dirty="0">
                <a:latin typeface="Times New Roman" panose="02020603050405020304" pitchFamily="18" charset="0"/>
                <a:ea typeface="Times New Roman" panose="02020603050405020304" pitchFamily="18" charset="0"/>
              </a:rPr>
              <a:t>ɵ</a:t>
            </a:r>
            <a:r>
              <a:rPr lang="es-ES" sz="2000" dirty="0">
                <a:latin typeface="Palatino Linotype" panose="02040502050505030304" pitchFamily="18" charset="0"/>
                <a:ea typeface="Times New Roman" panose="02020603050405020304" pitchFamily="18" charset="0"/>
                <a:cs typeface="Times New Roman" panose="02020603050405020304" pitchFamily="18" charset="0"/>
              </a:rPr>
              <a:t>] (c, z).</a:t>
            </a:r>
            <a:endParaRPr lang="it-IT" sz="2000" dirty="0">
              <a:latin typeface="Palatino Linotype" panose="02040502050505030304" pitchFamily="18" charset="0"/>
            </a:endParaRPr>
          </a:p>
        </p:txBody>
      </p:sp>
    </p:spTree>
    <p:extLst>
      <p:ext uri="{BB962C8B-B14F-4D97-AF65-F5344CB8AC3E}">
        <p14:creationId xmlns:p14="http://schemas.microsoft.com/office/powerpoint/2010/main" val="82349839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365126"/>
            <a:ext cx="10515600" cy="808582"/>
          </a:xfrm>
        </p:spPr>
        <p:txBody>
          <a:bodyPr/>
          <a:lstStyle/>
          <a:p>
            <a:pPr algn="ctr"/>
            <a:r>
              <a:rPr lang="it-IT" dirty="0" err="1">
                <a:latin typeface="Palatino Linotype" panose="02040502050505030304" pitchFamily="18" charset="0"/>
              </a:rPr>
              <a:t>El</a:t>
            </a:r>
            <a:r>
              <a:rPr lang="it-IT" dirty="0">
                <a:latin typeface="Palatino Linotype" panose="02040502050505030304" pitchFamily="18" charset="0"/>
              </a:rPr>
              <a:t> consonantismo (</a:t>
            </a:r>
            <a:r>
              <a:rPr lang="it-IT" dirty="0" smtClean="0">
                <a:latin typeface="Palatino Linotype" panose="02040502050505030304" pitchFamily="18" charset="0"/>
              </a:rPr>
              <a:t>III</a:t>
            </a:r>
            <a:r>
              <a:rPr lang="it-IT" dirty="0">
                <a:latin typeface="Palatino Linotype" panose="02040502050505030304" pitchFamily="18" charset="0"/>
              </a:rPr>
              <a:t>)</a:t>
            </a:r>
            <a:endParaRPr lang="it-IT" dirty="0"/>
          </a:p>
        </p:txBody>
      </p:sp>
      <p:sp>
        <p:nvSpPr>
          <p:cNvPr id="3" name="Segnaposto contenuto 2"/>
          <p:cNvSpPr>
            <a:spLocks noGrp="1"/>
          </p:cNvSpPr>
          <p:nvPr>
            <p:ph idx="1"/>
          </p:nvPr>
        </p:nvSpPr>
        <p:spPr>
          <a:xfrm>
            <a:off x="838200" y="1378424"/>
            <a:ext cx="10515600" cy="4798539"/>
          </a:xfrm>
        </p:spPr>
        <p:txBody>
          <a:bodyPr>
            <a:normAutofit fontScale="85000" lnSpcReduction="10000"/>
          </a:bodyPr>
          <a:lstStyle/>
          <a:p>
            <a:pPr marL="0" indent="0" algn="just">
              <a:spcAft>
                <a:spcPts val="0"/>
              </a:spcAft>
              <a:buNone/>
            </a:pPr>
            <a:r>
              <a:rPr lang="es-ES" dirty="0">
                <a:latin typeface="Palatino Linotype" panose="02040502050505030304" pitchFamily="18" charset="0"/>
                <a:ea typeface="Times New Roman" panose="02020603050405020304" pitchFamily="18" charset="0"/>
              </a:rPr>
              <a:t>En el paso del latín al romance las consonantes </a:t>
            </a:r>
            <a:r>
              <a:rPr lang="es-ES" b="1" dirty="0">
                <a:latin typeface="Palatino Linotype" panose="02040502050505030304" pitchFamily="18" charset="0"/>
                <a:ea typeface="Times New Roman" panose="02020603050405020304" pitchFamily="18" charset="0"/>
              </a:rPr>
              <a:t>iniciales</a:t>
            </a:r>
            <a:r>
              <a:rPr lang="es-ES" dirty="0">
                <a:latin typeface="Palatino Linotype" panose="02040502050505030304" pitchFamily="18" charset="0"/>
                <a:ea typeface="Times New Roman" panose="02020603050405020304" pitchFamily="18" charset="0"/>
              </a:rPr>
              <a:t> suelen conservarse, a excepción de la F- inicial. La</a:t>
            </a:r>
            <a:r>
              <a:rPr lang="es-ES" b="1" i="1" dirty="0">
                <a:latin typeface="Palatino Linotype" panose="02040502050505030304" pitchFamily="18" charset="0"/>
                <a:ea typeface="Times New Roman" panose="02020603050405020304" pitchFamily="18" charset="0"/>
              </a:rPr>
              <a:t> </a:t>
            </a:r>
            <a:r>
              <a:rPr lang="es-ES" i="1" dirty="0">
                <a:latin typeface="Palatino Linotype" panose="02040502050505030304" pitchFamily="18" charset="0"/>
                <a:ea typeface="Times New Roman" panose="02020603050405020304" pitchFamily="18" charset="0"/>
              </a:rPr>
              <a:t>f</a:t>
            </a:r>
            <a:r>
              <a:rPr lang="es-ES" dirty="0">
                <a:latin typeface="Palatino Linotype" panose="02040502050505030304" pitchFamily="18" charset="0"/>
                <a:ea typeface="Times New Roman" panose="02020603050405020304" pitchFamily="18" charset="0"/>
              </a:rPr>
              <a:t> latina se pronunció en un principio como </a:t>
            </a:r>
            <a:r>
              <a:rPr lang="es-ES" i="1" dirty="0">
                <a:latin typeface="Palatino Linotype" panose="02040502050505030304" pitchFamily="18" charset="0"/>
                <a:ea typeface="Times New Roman" panose="02020603050405020304" pitchFamily="18" charset="0"/>
              </a:rPr>
              <a:t>h</a:t>
            </a:r>
            <a:r>
              <a:rPr lang="es-ES" dirty="0">
                <a:latin typeface="Palatino Linotype" panose="02040502050505030304" pitchFamily="18" charset="0"/>
                <a:ea typeface="Times New Roman" panose="02020603050405020304" pitchFamily="18" charset="0"/>
              </a:rPr>
              <a:t> aspirada [</a:t>
            </a:r>
            <a:r>
              <a:rPr lang="es-ES" dirty="0">
                <a:latin typeface="Times New Roman" panose="02020603050405020304" pitchFamily="18" charset="0"/>
                <a:ea typeface="Times New Roman" panose="02020603050405020304" pitchFamily="18" charset="0"/>
              </a:rPr>
              <a:t>ʰ</a:t>
            </a:r>
            <a:r>
              <a:rPr lang="es-ES" dirty="0">
                <a:latin typeface="Palatino Linotype" panose="02040502050505030304" pitchFamily="18" charset="0"/>
                <a:ea typeface="Times New Roman" panose="02020603050405020304" pitchFamily="18" charset="0"/>
              </a:rPr>
              <a:t>]. Sucesivamente, esta aspiración desapareció: </a:t>
            </a:r>
            <a:r>
              <a:rPr lang="es-ES" i="1" dirty="0" err="1">
                <a:latin typeface="Palatino Linotype" panose="02040502050505030304" pitchFamily="18" charset="0"/>
                <a:ea typeface="Times New Roman" panose="02020603050405020304" pitchFamily="18" charset="0"/>
              </a:rPr>
              <a:t>facere</a:t>
            </a:r>
            <a:r>
              <a:rPr lang="es-ES" dirty="0">
                <a:latin typeface="Palatino Linotype" panose="02040502050505030304" pitchFamily="18" charset="0"/>
                <a:ea typeface="Times New Roman" panose="02020603050405020304" pitchFamily="18" charset="0"/>
              </a:rPr>
              <a:t> &gt; hacer, </a:t>
            </a:r>
            <a:r>
              <a:rPr lang="es-ES" i="1" dirty="0" err="1">
                <a:latin typeface="Palatino Linotype" panose="02040502050505030304" pitchFamily="18" charset="0"/>
                <a:ea typeface="Times New Roman" panose="02020603050405020304" pitchFamily="18" charset="0"/>
              </a:rPr>
              <a:t>fumum</a:t>
            </a:r>
            <a:r>
              <a:rPr lang="es-ES" dirty="0">
                <a:latin typeface="Palatino Linotype" panose="02040502050505030304" pitchFamily="18" charset="0"/>
                <a:ea typeface="Times New Roman" panose="02020603050405020304" pitchFamily="18" charset="0"/>
              </a:rPr>
              <a:t> &gt; humo, </a:t>
            </a:r>
            <a:r>
              <a:rPr lang="es-ES" i="1" dirty="0" err="1">
                <a:latin typeface="Palatino Linotype" panose="02040502050505030304" pitchFamily="18" charset="0"/>
                <a:ea typeface="Times New Roman" panose="02020603050405020304" pitchFamily="18" charset="0"/>
              </a:rPr>
              <a:t>filium</a:t>
            </a:r>
            <a:r>
              <a:rPr lang="es-ES" dirty="0">
                <a:latin typeface="Palatino Linotype" panose="02040502050505030304" pitchFamily="18" charset="0"/>
                <a:ea typeface="Times New Roman" panose="02020603050405020304" pitchFamily="18" charset="0"/>
              </a:rPr>
              <a:t> &gt; hijo. Se conserva, en cambio, cuando va seguida por los diptongos </a:t>
            </a:r>
            <a:r>
              <a:rPr lang="es-ES" i="1" dirty="0" err="1">
                <a:latin typeface="Palatino Linotype" panose="02040502050505030304" pitchFamily="18" charset="0"/>
                <a:ea typeface="Times New Roman" panose="02020603050405020304" pitchFamily="18" charset="0"/>
              </a:rPr>
              <a:t>ue</a:t>
            </a:r>
            <a:r>
              <a:rPr lang="es-ES" i="1" dirty="0">
                <a:latin typeface="Palatino Linotype" panose="02040502050505030304" pitchFamily="18" charset="0"/>
                <a:ea typeface="Times New Roman" panose="02020603050405020304" pitchFamily="18" charset="0"/>
              </a:rPr>
              <a:t> </a:t>
            </a:r>
            <a:r>
              <a:rPr lang="es-ES" dirty="0">
                <a:latin typeface="Palatino Linotype" panose="02040502050505030304" pitchFamily="18" charset="0"/>
                <a:ea typeface="Times New Roman" panose="02020603050405020304" pitchFamily="18" charset="0"/>
              </a:rPr>
              <a:t>o </a:t>
            </a:r>
            <a:r>
              <a:rPr lang="es-ES" i="1" dirty="0" err="1">
                <a:latin typeface="Palatino Linotype" panose="02040502050505030304" pitchFamily="18" charset="0"/>
                <a:ea typeface="Times New Roman" panose="02020603050405020304" pitchFamily="18" charset="0"/>
              </a:rPr>
              <a:t>ie</a:t>
            </a:r>
            <a:r>
              <a:rPr lang="es-ES" dirty="0">
                <a:latin typeface="Palatino Linotype" panose="02040502050505030304" pitchFamily="18" charset="0"/>
                <a:ea typeface="Times New Roman" panose="02020603050405020304" pitchFamily="18" charset="0"/>
              </a:rPr>
              <a:t> (o sea, Ŏ y Ĕ): </a:t>
            </a:r>
            <a:r>
              <a:rPr lang="es-ES" i="1" dirty="0" err="1">
                <a:latin typeface="Palatino Linotype" panose="02040502050505030304" pitchFamily="18" charset="0"/>
                <a:ea typeface="Times New Roman" panose="02020603050405020304" pitchFamily="18" charset="0"/>
              </a:rPr>
              <a:t>fŏcu</a:t>
            </a:r>
            <a:r>
              <a:rPr lang="es-ES" i="1" dirty="0">
                <a:latin typeface="Palatino Linotype" panose="02040502050505030304" pitchFamily="18" charset="0"/>
                <a:ea typeface="Times New Roman" panose="02020603050405020304" pitchFamily="18" charset="0"/>
              </a:rPr>
              <a:t> </a:t>
            </a:r>
            <a:r>
              <a:rPr lang="es-ES" dirty="0">
                <a:latin typeface="Palatino Linotype" panose="02040502050505030304" pitchFamily="18" charset="0"/>
                <a:ea typeface="Times New Roman" panose="02020603050405020304" pitchFamily="18" charset="0"/>
              </a:rPr>
              <a:t>&gt; fuego, </a:t>
            </a:r>
            <a:r>
              <a:rPr lang="es-ES" i="1" dirty="0" err="1">
                <a:latin typeface="Palatino Linotype" panose="02040502050505030304" pitchFamily="18" charset="0"/>
                <a:ea typeface="Times New Roman" panose="02020603050405020304" pitchFamily="18" charset="0"/>
              </a:rPr>
              <a:t>fŏnte</a:t>
            </a:r>
            <a:r>
              <a:rPr lang="es-ES" i="1" dirty="0">
                <a:latin typeface="Palatino Linotype" panose="02040502050505030304" pitchFamily="18" charset="0"/>
                <a:ea typeface="Times New Roman" panose="02020603050405020304" pitchFamily="18" charset="0"/>
              </a:rPr>
              <a:t> </a:t>
            </a:r>
            <a:r>
              <a:rPr lang="es-ES" dirty="0">
                <a:latin typeface="Palatino Linotype" panose="02040502050505030304" pitchFamily="18" charset="0"/>
                <a:ea typeface="Times New Roman" panose="02020603050405020304" pitchFamily="18" charset="0"/>
              </a:rPr>
              <a:t>&gt; fuente, </a:t>
            </a:r>
            <a:r>
              <a:rPr lang="es-ES" i="1" dirty="0" err="1">
                <a:latin typeface="Palatino Linotype" panose="02040502050505030304" pitchFamily="18" charset="0"/>
                <a:ea typeface="Times New Roman" panose="02020603050405020304" pitchFamily="18" charset="0"/>
              </a:rPr>
              <a:t>fĕru</a:t>
            </a:r>
            <a:r>
              <a:rPr lang="es-ES" dirty="0">
                <a:latin typeface="Palatino Linotype" panose="02040502050505030304" pitchFamily="18" charset="0"/>
                <a:ea typeface="Times New Roman" panose="02020603050405020304" pitchFamily="18" charset="0"/>
              </a:rPr>
              <a:t> &gt; fiero</a:t>
            </a:r>
            <a:r>
              <a:rPr lang="es-ES" i="1" dirty="0">
                <a:latin typeface="Palatino Linotype" panose="02040502050505030304" pitchFamily="18" charset="0"/>
                <a:ea typeface="Times New Roman" panose="02020603050405020304" pitchFamily="18" charset="0"/>
              </a:rPr>
              <a:t> </a:t>
            </a:r>
            <a:endParaRPr lang="it-IT" dirty="0">
              <a:latin typeface="Times New Roman" panose="02020603050405020304" pitchFamily="18" charset="0"/>
              <a:ea typeface="Times New Roman" panose="02020603050405020304" pitchFamily="18" charset="0"/>
            </a:endParaRPr>
          </a:p>
          <a:p>
            <a:pPr marL="0" indent="0" algn="just">
              <a:spcAft>
                <a:spcPts val="0"/>
              </a:spcAft>
              <a:buNone/>
            </a:pPr>
            <a:r>
              <a:rPr lang="es-ES" dirty="0">
                <a:latin typeface="Palatino Linotype" panose="02040502050505030304" pitchFamily="18" charset="0"/>
                <a:ea typeface="Times New Roman" panose="02020603050405020304" pitchFamily="18" charset="0"/>
              </a:rPr>
              <a:t>Por lo que atañe a las consonantes </a:t>
            </a:r>
            <a:r>
              <a:rPr lang="es-ES" b="1" dirty="0">
                <a:latin typeface="Palatino Linotype" panose="02040502050505030304" pitchFamily="18" charset="0"/>
                <a:ea typeface="Times New Roman" panose="02020603050405020304" pitchFamily="18" charset="0"/>
              </a:rPr>
              <a:t>interiores</a:t>
            </a:r>
            <a:r>
              <a:rPr lang="es-ES" dirty="0">
                <a:latin typeface="Palatino Linotype" panose="02040502050505030304" pitchFamily="18" charset="0"/>
                <a:ea typeface="Times New Roman" panose="02020603050405020304" pitchFamily="18" charset="0"/>
              </a:rPr>
              <a:t>, se mantuvieron las nasales, la líquida y la vibrante (respectivamente /m/ /n/; /l/; /r/). En cambio, los otros sonidos se transforman. Los fenómenos principales son:</a:t>
            </a:r>
            <a:endParaRPr lang="it-IT" dirty="0">
              <a:latin typeface="Times New Roman" panose="02020603050405020304" pitchFamily="18" charset="0"/>
              <a:ea typeface="Times New Roman" panose="02020603050405020304" pitchFamily="18" charset="0"/>
            </a:endParaRPr>
          </a:p>
          <a:p>
            <a:pPr marL="0" indent="0" algn="just">
              <a:spcAft>
                <a:spcPts val="0"/>
              </a:spcAft>
              <a:buNone/>
            </a:pPr>
            <a:r>
              <a:rPr lang="es-ES" dirty="0">
                <a:latin typeface="Palatino Linotype" panose="02040502050505030304" pitchFamily="18" charset="0"/>
                <a:ea typeface="Times New Roman" panose="02020603050405020304" pitchFamily="18" charset="0"/>
              </a:rPr>
              <a:t>1) las oclusivas sordas se convierten en sonoras (/p/ &gt; /b/; /t/ &gt; /d/; /k/ &gt; /g/);</a:t>
            </a:r>
            <a:endParaRPr lang="it-IT" dirty="0">
              <a:latin typeface="Times New Roman" panose="02020603050405020304" pitchFamily="18" charset="0"/>
              <a:ea typeface="Times New Roman" panose="02020603050405020304" pitchFamily="18" charset="0"/>
            </a:endParaRPr>
          </a:p>
          <a:p>
            <a:pPr marL="0" indent="0" algn="just">
              <a:spcAft>
                <a:spcPts val="0"/>
              </a:spcAft>
              <a:buNone/>
            </a:pPr>
            <a:r>
              <a:rPr lang="es-ES" dirty="0">
                <a:latin typeface="Palatino Linotype" panose="02040502050505030304" pitchFamily="18" charset="0"/>
                <a:ea typeface="Times New Roman" panose="02020603050405020304" pitchFamily="18" charset="0"/>
              </a:rPr>
              <a:t>2) las oclusivas sonoras se </a:t>
            </a:r>
            <a:r>
              <a:rPr lang="es-ES" dirty="0" err="1">
                <a:latin typeface="Palatino Linotype" panose="02040502050505030304" pitchFamily="18" charset="0"/>
                <a:ea typeface="Times New Roman" panose="02020603050405020304" pitchFamily="18" charset="0"/>
              </a:rPr>
              <a:t>fricativizan</a:t>
            </a:r>
            <a:r>
              <a:rPr lang="es-ES" dirty="0">
                <a:latin typeface="Palatino Linotype" panose="02040502050505030304" pitchFamily="18" charset="0"/>
                <a:ea typeface="Times New Roman" panose="02020603050405020304" pitchFamily="18" charset="0"/>
              </a:rPr>
              <a:t> o desaparecen.</a:t>
            </a:r>
            <a:endParaRPr lang="it-IT" dirty="0">
              <a:latin typeface="Times New Roman" panose="02020603050405020304" pitchFamily="18" charset="0"/>
              <a:ea typeface="Times New Roman" panose="02020603050405020304" pitchFamily="18" charset="0"/>
            </a:endParaRPr>
          </a:p>
          <a:p>
            <a:pPr marL="0" indent="0" algn="just">
              <a:spcAft>
                <a:spcPts val="0"/>
              </a:spcAft>
              <a:buNone/>
            </a:pPr>
            <a:r>
              <a:rPr lang="es-ES" dirty="0">
                <a:latin typeface="Palatino Linotype" panose="02040502050505030304" pitchFamily="18" charset="0"/>
                <a:ea typeface="Times New Roman" panose="02020603050405020304" pitchFamily="18" charset="0"/>
              </a:rPr>
              <a:t>En posición </a:t>
            </a:r>
            <a:r>
              <a:rPr lang="es-ES" b="1" dirty="0">
                <a:latin typeface="Palatino Linotype" panose="02040502050505030304" pitchFamily="18" charset="0"/>
                <a:ea typeface="Times New Roman" panose="02020603050405020304" pitchFamily="18" charset="0"/>
              </a:rPr>
              <a:t>final</a:t>
            </a:r>
            <a:r>
              <a:rPr lang="es-ES" dirty="0">
                <a:latin typeface="Palatino Linotype" panose="02040502050505030304" pitchFamily="18" charset="0"/>
                <a:ea typeface="Times New Roman" panose="02020603050405020304" pitchFamily="18" charset="0"/>
              </a:rPr>
              <a:t>, las consonantes latinas suelen desaparecer, con la excepción de las consonantes </a:t>
            </a:r>
            <a:r>
              <a:rPr lang="es-ES" i="1" dirty="0">
                <a:latin typeface="Palatino Linotype" panose="02040502050505030304" pitchFamily="18" charset="0"/>
                <a:ea typeface="Times New Roman" panose="02020603050405020304" pitchFamily="18" charset="0"/>
              </a:rPr>
              <a:t>s</a:t>
            </a:r>
            <a:r>
              <a:rPr lang="es-ES" dirty="0">
                <a:latin typeface="Palatino Linotype" panose="02040502050505030304" pitchFamily="18" charset="0"/>
                <a:ea typeface="Times New Roman" panose="02020603050405020304" pitchFamily="18" charset="0"/>
              </a:rPr>
              <a:t> </a:t>
            </a:r>
            <a:r>
              <a:rPr lang="es-ES" i="1" dirty="0">
                <a:latin typeface="Palatino Linotype" panose="02040502050505030304" pitchFamily="18" charset="0"/>
                <a:ea typeface="Times New Roman" panose="02020603050405020304" pitchFamily="18" charset="0"/>
              </a:rPr>
              <a:t>l </a:t>
            </a:r>
            <a:r>
              <a:rPr lang="es-ES" dirty="0">
                <a:latin typeface="Palatino Linotype" panose="02040502050505030304" pitchFamily="18" charset="0"/>
                <a:ea typeface="Times New Roman" panose="02020603050405020304" pitchFamily="18" charset="0"/>
              </a:rPr>
              <a:t>y </a:t>
            </a:r>
            <a:r>
              <a:rPr lang="es-ES" i="1" dirty="0">
                <a:latin typeface="Palatino Linotype" panose="02040502050505030304" pitchFamily="18" charset="0"/>
                <a:ea typeface="Times New Roman" panose="02020603050405020304" pitchFamily="18" charset="0"/>
              </a:rPr>
              <a:t>n</a:t>
            </a:r>
            <a:r>
              <a:rPr lang="es-ES" dirty="0">
                <a:latin typeface="Palatino Linotype" panose="02040502050505030304" pitchFamily="18" charset="0"/>
                <a:ea typeface="Times New Roman" panose="02020603050405020304" pitchFamily="18" charset="0"/>
              </a:rPr>
              <a:t> que se mantuvieron: </a:t>
            </a:r>
            <a:r>
              <a:rPr lang="es-ES" i="1" dirty="0" err="1">
                <a:latin typeface="Palatino Linotype" panose="02040502050505030304" pitchFamily="18" charset="0"/>
                <a:ea typeface="Times New Roman" panose="02020603050405020304" pitchFamily="18" charset="0"/>
              </a:rPr>
              <a:t>minus</a:t>
            </a:r>
            <a:r>
              <a:rPr lang="es-ES" dirty="0">
                <a:latin typeface="Palatino Linotype" panose="02040502050505030304" pitchFamily="18" charset="0"/>
                <a:ea typeface="Times New Roman" panose="02020603050405020304" pitchFamily="18" charset="0"/>
              </a:rPr>
              <a:t> &gt; menos, </a:t>
            </a:r>
            <a:r>
              <a:rPr lang="es-ES" i="1" dirty="0" err="1">
                <a:latin typeface="Palatino Linotype" panose="02040502050505030304" pitchFamily="18" charset="0"/>
                <a:ea typeface="Times New Roman" panose="02020603050405020304" pitchFamily="18" charset="0"/>
              </a:rPr>
              <a:t>mel</a:t>
            </a:r>
            <a:r>
              <a:rPr lang="es-ES" dirty="0">
                <a:latin typeface="Palatino Linotype" panose="02040502050505030304" pitchFamily="18" charset="0"/>
                <a:ea typeface="Times New Roman" panose="02020603050405020304" pitchFamily="18" charset="0"/>
              </a:rPr>
              <a:t> &gt; miel, </a:t>
            </a:r>
            <a:r>
              <a:rPr lang="es-ES" i="1" dirty="0">
                <a:latin typeface="Palatino Linotype" panose="02040502050505030304" pitchFamily="18" charset="0"/>
                <a:ea typeface="Times New Roman" panose="02020603050405020304" pitchFamily="18" charset="0"/>
              </a:rPr>
              <a:t>in </a:t>
            </a:r>
            <a:r>
              <a:rPr lang="es-ES" dirty="0">
                <a:latin typeface="Palatino Linotype" panose="02040502050505030304" pitchFamily="18" charset="0"/>
                <a:ea typeface="Times New Roman" panose="02020603050405020304" pitchFamily="18" charset="0"/>
              </a:rPr>
              <a:t>&gt; </a:t>
            </a:r>
            <a:r>
              <a:rPr lang="es-ES" dirty="0" smtClean="0">
                <a:latin typeface="Palatino Linotype" panose="02040502050505030304" pitchFamily="18" charset="0"/>
                <a:ea typeface="Times New Roman" panose="02020603050405020304" pitchFamily="18" charset="0"/>
              </a:rPr>
              <a:t>en.</a:t>
            </a:r>
            <a:r>
              <a:rPr lang="it-IT" dirty="0" smtClean="0">
                <a:latin typeface="Times New Roman" panose="02020603050405020304" pitchFamily="18" charset="0"/>
                <a:ea typeface="Times New Roman" panose="02020603050405020304" pitchFamily="18" charset="0"/>
              </a:rPr>
              <a:t> </a:t>
            </a:r>
            <a:r>
              <a:rPr lang="es-ES" dirty="0" smtClean="0">
                <a:latin typeface="Palatino Linotype" panose="02040502050505030304" pitchFamily="18" charset="0"/>
                <a:ea typeface="Times New Roman" panose="02020603050405020304" pitchFamily="18" charset="0"/>
              </a:rPr>
              <a:t>El </a:t>
            </a:r>
            <a:r>
              <a:rPr lang="es-ES" dirty="0">
                <a:latin typeface="Palatino Linotype" panose="02040502050505030304" pitchFamily="18" charset="0"/>
                <a:ea typeface="Times New Roman" panose="02020603050405020304" pitchFamily="18" charset="0"/>
              </a:rPr>
              <a:t>sonido /r/ pasa de la posición final al interior de la sílaba, por metátesis: </a:t>
            </a:r>
            <a:r>
              <a:rPr lang="es-ES" i="1" dirty="0">
                <a:latin typeface="Palatino Linotype" panose="02040502050505030304" pitchFamily="18" charset="0"/>
                <a:ea typeface="Times New Roman" panose="02020603050405020304" pitchFamily="18" charset="0"/>
              </a:rPr>
              <a:t>inter</a:t>
            </a:r>
            <a:r>
              <a:rPr lang="es-ES" dirty="0">
                <a:latin typeface="Palatino Linotype" panose="02040502050505030304" pitchFamily="18" charset="0"/>
                <a:ea typeface="Times New Roman" panose="02020603050405020304" pitchFamily="18" charset="0"/>
              </a:rPr>
              <a:t> &gt; entre, </a:t>
            </a:r>
            <a:r>
              <a:rPr lang="es-ES" i="1" dirty="0" err="1">
                <a:latin typeface="Palatino Linotype" panose="02040502050505030304" pitchFamily="18" charset="0"/>
                <a:ea typeface="Times New Roman" panose="02020603050405020304" pitchFamily="18" charset="0"/>
              </a:rPr>
              <a:t>semper</a:t>
            </a:r>
            <a:r>
              <a:rPr lang="es-ES" i="1" dirty="0">
                <a:latin typeface="Palatino Linotype" panose="02040502050505030304" pitchFamily="18" charset="0"/>
                <a:ea typeface="Times New Roman" panose="02020603050405020304" pitchFamily="18" charset="0"/>
              </a:rPr>
              <a:t> </a:t>
            </a:r>
            <a:r>
              <a:rPr lang="es-ES" dirty="0">
                <a:latin typeface="Palatino Linotype" panose="02040502050505030304" pitchFamily="18" charset="0"/>
                <a:ea typeface="Times New Roman" panose="02020603050405020304" pitchFamily="18" charset="0"/>
              </a:rPr>
              <a:t>&gt; siempre.</a:t>
            </a:r>
            <a:endParaRPr lang="it-IT" dirty="0">
              <a:latin typeface="Times New Roman" panose="02020603050405020304" pitchFamily="18" charset="0"/>
              <a:ea typeface="Times New Roman" panose="02020603050405020304" pitchFamily="18" charset="0"/>
            </a:endParaRPr>
          </a:p>
          <a:p>
            <a:pPr marL="0" indent="0" algn="just">
              <a:lnSpc>
                <a:spcPct val="150000"/>
              </a:lnSpc>
              <a:spcAft>
                <a:spcPts val="0"/>
              </a:spcAft>
              <a:buNone/>
            </a:pPr>
            <a:endParaRPr lang="it-IT" dirty="0">
              <a:latin typeface="Palatino Linotype" panose="0204050205050503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970639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365125"/>
            <a:ext cx="10515600" cy="658457"/>
          </a:xfrm>
        </p:spPr>
        <p:txBody>
          <a:bodyPr>
            <a:normAutofit fontScale="90000"/>
          </a:bodyPr>
          <a:lstStyle/>
          <a:p>
            <a:pPr algn="ctr"/>
            <a:r>
              <a:rPr lang="it-IT" dirty="0" smtClean="0">
                <a:latin typeface="Palatino Linotype" panose="02040502050505030304" pitchFamily="18" charset="0"/>
              </a:rPr>
              <a:t>Las </a:t>
            </a:r>
            <a:r>
              <a:rPr lang="it-IT" dirty="0" err="1" smtClean="0">
                <a:latin typeface="Palatino Linotype" panose="02040502050505030304" pitchFamily="18" charset="0"/>
              </a:rPr>
              <a:t>lenguas</a:t>
            </a:r>
            <a:r>
              <a:rPr lang="it-IT" dirty="0" smtClean="0">
                <a:latin typeface="Palatino Linotype" panose="02040502050505030304" pitchFamily="18" charset="0"/>
              </a:rPr>
              <a:t> </a:t>
            </a:r>
            <a:r>
              <a:rPr lang="it-IT" dirty="0" err="1" smtClean="0">
                <a:latin typeface="Palatino Linotype" panose="02040502050505030304" pitchFamily="18" charset="0"/>
              </a:rPr>
              <a:t>prerromanas</a:t>
            </a:r>
            <a:endParaRPr lang="it-IT" dirty="0">
              <a:latin typeface="Palatino Linotype" panose="02040502050505030304" pitchFamily="18" charset="0"/>
            </a:endParaRPr>
          </a:p>
        </p:txBody>
      </p:sp>
      <p:sp>
        <p:nvSpPr>
          <p:cNvPr id="3" name="Segnaposto contenuto 2"/>
          <p:cNvSpPr>
            <a:spLocks noGrp="1"/>
          </p:cNvSpPr>
          <p:nvPr>
            <p:ph idx="1"/>
          </p:nvPr>
        </p:nvSpPr>
        <p:spPr>
          <a:xfrm>
            <a:off x="491319" y="1023582"/>
            <a:ext cx="11259403" cy="5704764"/>
          </a:xfrm>
        </p:spPr>
        <p:txBody>
          <a:bodyPr>
            <a:noAutofit/>
          </a:bodyPr>
          <a:lstStyle/>
          <a:p>
            <a:r>
              <a:rPr lang="it-IT" sz="1800" dirty="0" err="1" smtClean="0">
                <a:latin typeface="Palatino Linotype" panose="02040502050505030304" pitchFamily="18" charset="0"/>
              </a:rPr>
              <a:t>Topónimos</a:t>
            </a:r>
            <a:r>
              <a:rPr lang="it-IT" sz="1800" dirty="0" smtClean="0">
                <a:latin typeface="Palatino Linotype" panose="02040502050505030304" pitchFamily="18" charset="0"/>
              </a:rPr>
              <a:t> de </a:t>
            </a:r>
            <a:r>
              <a:rPr lang="it-IT" sz="1800" dirty="0" err="1" smtClean="0">
                <a:latin typeface="Palatino Linotype" panose="02040502050505030304" pitchFamily="18" charset="0"/>
              </a:rPr>
              <a:t>origen</a:t>
            </a:r>
            <a:r>
              <a:rPr lang="it-IT" sz="1800" dirty="0" smtClean="0">
                <a:latin typeface="Palatino Linotype" panose="02040502050505030304" pitchFamily="18" charset="0"/>
              </a:rPr>
              <a:t> fenicio</a:t>
            </a:r>
          </a:p>
          <a:p>
            <a:pPr marL="0" indent="0">
              <a:lnSpc>
                <a:spcPct val="100000"/>
              </a:lnSpc>
              <a:buNone/>
            </a:pPr>
            <a:r>
              <a:rPr lang="it-IT" sz="1800" dirty="0" smtClean="0">
                <a:latin typeface="Palatino Linotype" panose="02040502050505030304" pitchFamily="18" charset="0"/>
              </a:rPr>
              <a:t>GÁDIR (‘recinto </a:t>
            </a:r>
            <a:r>
              <a:rPr lang="it-IT" sz="1800" dirty="0" err="1" smtClean="0">
                <a:latin typeface="Palatino Linotype" panose="02040502050505030304" pitchFamily="18" charset="0"/>
              </a:rPr>
              <a:t>amurallado</a:t>
            </a:r>
            <a:r>
              <a:rPr lang="it-IT" sz="1800" dirty="0" smtClean="0">
                <a:latin typeface="Palatino Linotype" panose="02040502050505030304" pitchFamily="18" charset="0"/>
              </a:rPr>
              <a:t>’) &gt; </a:t>
            </a:r>
            <a:r>
              <a:rPr lang="it-IT" sz="1800" dirty="0" err="1" smtClean="0">
                <a:latin typeface="Palatino Linotype" panose="02040502050505030304" pitchFamily="18" charset="0"/>
              </a:rPr>
              <a:t>lat</a:t>
            </a:r>
            <a:r>
              <a:rPr lang="it-IT" sz="1800" dirty="0" smtClean="0">
                <a:latin typeface="Palatino Linotype" panose="02040502050505030304" pitchFamily="18" charset="0"/>
              </a:rPr>
              <a:t>. GADES &gt; </a:t>
            </a:r>
            <a:r>
              <a:rPr lang="it-IT" sz="1800" dirty="0" err="1" smtClean="0">
                <a:latin typeface="Palatino Linotype" panose="02040502050505030304" pitchFamily="18" charset="0"/>
              </a:rPr>
              <a:t>ar</a:t>
            </a:r>
            <a:r>
              <a:rPr lang="it-IT" sz="1800" dirty="0" smtClean="0">
                <a:latin typeface="Palatino Linotype" panose="02040502050505030304" pitchFamily="18" charset="0"/>
              </a:rPr>
              <a:t>. QĀDIS </a:t>
            </a:r>
            <a:r>
              <a:rPr lang="it-IT" sz="1800" dirty="0">
                <a:latin typeface="Palatino Linotype" panose="02040502050505030304" pitchFamily="18" charset="0"/>
              </a:rPr>
              <a:t>&gt; </a:t>
            </a:r>
            <a:r>
              <a:rPr lang="it-IT" sz="1800" b="1" dirty="0" smtClean="0">
                <a:latin typeface="Palatino Linotype" panose="02040502050505030304" pitchFamily="18" charset="0"/>
              </a:rPr>
              <a:t>CÁDIZ</a:t>
            </a:r>
          </a:p>
          <a:p>
            <a:pPr marL="0" indent="0">
              <a:buNone/>
            </a:pPr>
            <a:r>
              <a:rPr lang="it-IT" sz="1800" dirty="0" smtClean="0">
                <a:latin typeface="Palatino Linotype" panose="02040502050505030304" pitchFamily="18" charset="0"/>
              </a:rPr>
              <a:t>MÁLAKA (‘</a:t>
            </a:r>
            <a:r>
              <a:rPr lang="it-IT" sz="1800" dirty="0" err="1" smtClean="0">
                <a:latin typeface="Palatino Linotype" panose="02040502050505030304" pitchFamily="18" charset="0"/>
              </a:rPr>
              <a:t>factoria</a:t>
            </a:r>
            <a:r>
              <a:rPr lang="it-IT" sz="1800" dirty="0" smtClean="0">
                <a:latin typeface="Palatino Linotype" panose="02040502050505030304" pitchFamily="18" charset="0"/>
              </a:rPr>
              <a:t>’) &gt; </a:t>
            </a:r>
            <a:r>
              <a:rPr lang="it-IT" sz="1800" b="1" dirty="0" smtClean="0">
                <a:latin typeface="Palatino Linotype" panose="02040502050505030304" pitchFamily="18" charset="0"/>
              </a:rPr>
              <a:t>MÁLAGA</a:t>
            </a:r>
          </a:p>
          <a:p>
            <a:pPr marL="0" indent="0">
              <a:buNone/>
            </a:pPr>
            <a:r>
              <a:rPr lang="it-IT" sz="1800" dirty="0" smtClean="0">
                <a:latin typeface="Palatino Linotype" panose="02040502050505030304" pitchFamily="18" charset="0"/>
              </a:rPr>
              <a:t>ASIDO (</a:t>
            </a:r>
            <a:r>
              <a:rPr lang="it-IT" sz="1800" dirty="0" err="1" smtClean="0">
                <a:latin typeface="Palatino Linotype" panose="02040502050505030304" pitchFamily="18" charset="0"/>
              </a:rPr>
              <a:t>relacionada</a:t>
            </a:r>
            <a:r>
              <a:rPr lang="it-IT" sz="1800" dirty="0" smtClean="0">
                <a:latin typeface="Palatino Linotype" panose="02040502050505030304" pitchFamily="18" charset="0"/>
              </a:rPr>
              <a:t> con la </a:t>
            </a:r>
            <a:r>
              <a:rPr lang="it-IT" sz="1800" dirty="0" err="1" smtClean="0">
                <a:latin typeface="Palatino Linotype" panose="02040502050505030304" pitchFamily="18" charset="0"/>
              </a:rPr>
              <a:t>ciudad</a:t>
            </a:r>
            <a:r>
              <a:rPr lang="it-IT" sz="1800" dirty="0" smtClean="0">
                <a:latin typeface="Palatino Linotype" panose="02040502050505030304" pitchFamily="18" charset="0"/>
              </a:rPr>
              <a:t> de SIDÓN) &gt; </a:t>
            </a:r>
            <a:r>
              <a:rPr lang="it-IT" sz="1800" b="1" dirty="0" smtClean="0">
                <a:latin typeface="Palatino Linotype" panose="02040502050505030304" pitchFamily="18" charset="0"/>
              </a:rPr>
              <a:t>MEDINA SIDONIA</a:t>
            </a:r>
            <a:endParaRPr lang="it-IT" sz="1800" b="1" dirty="0">
              <a:latin typeface="Palatino Linotype" panose="02040502050505030304" pitchFamily="18" charset="0"/>
            </a:endParaRPr>
          </a:p>
          <a:p>
            <a:r>
              <a:rPr lang="it-IT" sz="1800" dirty="0" err="1">
                <a:latin typeface="Palatino Linotype" panose="02040502050505030304" pitchFamily="18" charset="0"/>
              </a:rPr>
              <a:t>Topónimos</a:t>
            </a:r>
            <a:r>
              <a:rPr lang="it-IT" sz="1800" dirty="0">
                <a:latin typeface="Palatino Linotype" panose="02040502050505030304" pitchFamily="18" charset="0"/>
              </a:rPr>
              <a:t> </a:t>
            </a:r>
            <a:r>
              <a:rPr lang="it-IT" sz="1800" dirty="0" err="1" smtClean="0">
                <a:latin typeface="Palatino Linotype" panose="02040502050505030304" pitchFamily="18" charset="0"/>
              </a:rPr>
              <a:t>origen</a:t>
            </a:r>
            <a:r>
              <a:rPr lang="it-IT" sz="1800" dirty="0" smtClean="0">
                <a:latin typeface="Palatino Linotype" panose="02040502050505030304" pitchFamily="18" charset="0"/>
              </a:rPr>
              <a:t> </a:t>
            </a:r>
            <a:r>
              <a:rPr lang="it-IT" sz="1800" dirty="0" err="1" smtClean="0">
                <a:latin typeface="Palatino Linotype" panose="02040502050505030304" pitchFamily="18" charset="0"/>
              </a:rPr>
              <a:t>púnico</a:t>
            </a:r>
            <a:endParaRPr lang="it-IT" sz="1800" dirty="0" smtClean="0">
              <a:latin typeface="Palatino Linotype" panose="02040502050505030304" pitchFamily="18" charset="0"/>
            </a:endParaRPr>
          </a:p>
          <a:p>
            <a:pPr marL="0" indent="0">
              <a:lnSpc>
                <a:spcPct val="100000"/>
              </a:lnSpc>
              <a:buNone/>
            </a:pPr>
            <a:r>
              <a:rPr lang="it-IT" sz="1800" b="1" dirty="0" smtClean="0">
                <a:latin typeface="Palatino Linotype" panose="02040502050505030304" pitchFamily="18" charset="0"/>
              </a:rPr>
              <a:t>CARTAGENA</a:t>
            </a:r>
            <a:r>
              <a:rPr lang="it-IT" sz="1800" dirty="0" smtClean="0">
                <a:latin typeface="Palatino Linotype" panose="02040502050505030304" pitchFamily="18" charset="0"/>
              </a:rPr>
              <a:t> = </a:t>
            </a:r>
            <a:r>
              <a:rPr lang="it-IT" sz="1800" dirty="0" err="1" smtClean="0">
                <a:latin typeface="Palatino Linotype" panose="02040502050505030304" pitchFamily="18" charset="0"/>
              </a:rPr>
              <a:t>nueva</a:t>
            </a:r>
            <a:r>
              <a:rPr lang="it-IT" sz="1800" dirty="0" smtClean="0">
                <a:latin typeface="Palatino Linotype" panose="02040502050505030304" pitchFamily="18" charset="0"/>
              </a:rPr>
              <a:t> Cartago</a:t>
            </a:r>
          </a:p>
          <a:p>
            <a:pPr marL="0" indent="0">
              <a:lnSpc>
                <a:spcPct val="100000"/>
              </a:lnSpc>
              <a:buNone/>
            </a:pPr>
            <a:r>
              <a:rPr lang="it-IT" sz="1800" b="1" dirty="0" smtClean="0">
                <a:latin typeface="Palatino Linotype" panose="02040502050505030304" pitchFamily="18" charset="0"/>
              </a:rPr>
              <a:t>HISPANIA</a:t>
            </a:r>
            <a:r>
              <a:rPr lang="it-IT" sz="1800" dirty="0" smtClean="0">
                <a:latin typeface="Palatino Linotype" panose="02040502050505030304" pitchFamily="18" charset="0"/>
              </a:rPr>
              <a:t> (‘</a:t>
            </a:r>
            <a:r>
              <a:rPr lang="it-IT" sz="1800" dirty="0" err="1" smtClean="0">
                <a:latin typeface="Palatino Linotype" panose="02040502050505030304" pitchFamily="18" charset="0"/>
              </a:rPr>
              <a:t>isla</a:t>
            </a:r>
            <a:r>
              <a:rPr lang="it-IT" sz="1800" dirty="0" smtClean="0">
                <a:latin typeface="Palatino Linotype" panose="02040502050505030304" pitchFamily="18" charset="0"/>
              </a:rPr>
              <a:t>/costa de </a:t>
            </a:r>
            <a:r>
              <a:rPr lang="it-IT" sz="1800" dirty="0" err="1" smtClean="0">
                <a:latin typeface="Palatino Linotype" panose="02040502050505030304" pitchFamily="18" charset="0"/>
              </a:rPr>
              <a:t>conejos</a:t>
            </a:r>
            <a:r>
              <a:rPr lang="it-IT" sz="1800" dirty="0" smtClean="0">
                <a:latin typeface="Palatino Linotype" panose="02040502050505030304" pitchFamily="18" charset="0"/>
              </a:rPr>
              <a:t>’) Su </a:t>
            </a:r>
            <a:r>
              <a:rPr lang="it-IT" sz="1800" dirty="0" err="1" smtClean="0">
                <a:latin typeface="Palatino Linotype" panose="02040502050505030304" pitchFamily="18" charset="0"/>
              </a:rPr>
              <a:t>etimología</a:t>
            </a:r>
            <a:r>
              <a:rPr lang="it-IT" sz="1800" dirty="0">
                <a:latin typeface="Palatino Linotype" panose="02040502050505030304" pitchFamily="18" charset="0"/>
              </a:rPr>
              <a:t> </a:t>
            </a:r>
            <a:r>
              <a:rPr lang="it-IT" sz="1800" dirty="0" err="1" smtClean="0">
                <a:latin typeface="Palatino Linotype" panose="02040502050505030304" pitchFamily="18" charset="0"/>
              </a:rPr>
              <a:t>podría</a:t>
            </a:r>
            <a:r>
              <a:rPr lang="it-IT" sz="1800" dirty="0" smtClean="0">
                <a:latin typeface="Palatino Linotype" panose="02040502050505030304" pitchFamily="18" charset="0"/>
              </a:rPr>
              <a:t> ser:</a:t>
            </a:r>
          </a:p>
          <a:p>
            <a:pPr marL="0" indent="0">
              <a:lnSpc>
                <a:spcPct val="100000"/>
              </a:lnSpc>
              <a:buNone/>
            </a:pPr>
            <a:r>
              <a:rPr lang="it-IT" sz="1800" dirty="0" smtClean="0">
                <a:latin typeface="Palatino Linotype" panose="02040502050505030304" pitchFamily="18" charset="0"/>
              </a:rPr>
              <a:t>*I – SEPHAN – IM 	donde 		I = costa o </a:t>
            </a:r>
            <a:r>
              <a:rPr lang="it-IT" sz="1800" dirty="0" err="1" smtClean="0">
                <a:latin typeface="Palatino Linotype" panose="02040502050505030304" pitchFamily="18" charset="0"/>
              </a:rPr>
              <a:t>isla</a:t>
            </a:r>
            <a:endParaRPr lang="it-IT" sz="1800" dirty="0" smtClean="0">
              <a:latin typeface="Palatino Linotype" panose="02040502050505030304" pitchFamily="18" charset="0"/>
            </a:endParaRPr>
          </a:p>
          <a:p>
            <a:pPr marL="0" indent="0">
              <a:lnSpc>
                <a:spcPct val="100000"/>
              </a:lnSpc>
              <a:buNone/>
            </a:pPr>
            <a:r>
              <a:rPr lang="it-IT" sz="1800" dirty="0">
                <a:latin typeface="Palatino Linotype" panose="02040502050505030304" pitchFamily="18" charset="0"/>
              </a:rPr>
              <a:t>	</a:t>
            </a:r>
            <a:r>
              <a:rPr lang="it-IT" sz="1800" dirty="0" smtClean="0">
                <a:latin typeface="Palatino Linotype" panose="02040502050505030304" pitchFamily="18" charset="0"/>
              </a:rPr>
              <a:t>				SEPHAN = </a:t>
            </a:r>
            <a:r>
              <a:rPr lang="it-IT" sz="1800" dirty="0" err="1" smtClean="0">
                <a:latin typeface="Palatino Linotype" panose="02040502050505030304" pitchFamily="18" charset="0"/>
              </a:rPr>
              <a:t>conejo</a:t>
            </a:r>
            <a:endParaRPr lang="it-IT" sz="1800" dirty="0" smtClean="0">
              <a:latin typeface="Palatino Linotype" panose="02040502050505030304" pitchFamily="18" charset="0"/>
            </a:endParaRPr>
          </a:p>
          <a:p>
            <a:pPr marL="0" indent="0">
              <a:lnSpc>
                <a:spcPct val="100000"/>
              </a:lnSpc>
              <a:buNone/>
            </a:pPr>
            <a:r>
              <a:rPr lang="it-IT" sz="1800" dirty="0">
                <a:latin typeface="Palatino Linotype" panose="02040502050505030304" pitchFamily="18" charset="0"/>
              </a:rPr>
              <a:t>	</a:t>
            </a:r>
            <a:r>
              <a:rPr lang="it-IT" sz="1800" dirty="0" smtClean="0">
                <a:latin typeface="Palatino Linotype" panose="02040502050505030304" pitchFamily="18" charset="0"/>
              </a:rPr>
              <a:t>				IM = morfema del </a:t>
            </a:r>
            <a:r>
              <a:rPr lang="it-IT" sz="1800" dirty="0" err="1" smtClean="0">
                <a:latin typeface="Palatino Linotype" panose="02040502050505030304" pitchFamily="18" charset="0"/>
              </a:rPr>
              <a:t>plural</a:t>
            </a:r>
            <a:endParaRPr lang="it-IT" sz="1800" dirty="0" smtClean="0">
              <a:latin typeface="Palatino Linotype" panose="02040502050505030304" pitchFamily="18" charset="0"/>
            </a:endParaRPr>
          </a:p>
          <a:p>
            <a:pPr marL="0" indent="0">
              <a:lnSpc>
                <a:spcPct val="100000"/>
              </a:lnSpc>
              <a:buNone/>
            </a:pPr>
            <a:r>
              <a:rPr lang="it-IT" sz="1800" b="1" dirty="0" smtClean="0">
                <a:latin typeface="Palatino Linotype" panose="02040502050505030304" pitchFamily="18" charset="0"/>
              </a:rPr>
              <a:t>IBIZA</a:t>
            </a:r>
            <a:r>
              <a:rPr lang="it-IT" sz="1800" dirty="0" smtClean="0">
                <a:latin typeface="Palatino Linotype" panose="02040502050505030304" pitchFamily="18" charset="0"/>
              </a:rPr>
              <a:t> &lt; EBESUS (‘</a:t>
            </a:r>
            <a:r>
              <a:rPr lang="it-IT" sz="1800" dirty="0" err="1" smtClean="0">
                <a:latin typeface="Palatino Linotype" panose="02040502050505030304" pitchFamily="18" charset="0"/>
              </a:rPr>
              <a:t>tierra</a:t>
            </a:r>
            <a:r>
              <a:rPr lang="it-IT" sz="1800" dirty="0" smtClean="0">
                <a:latin typeface="Palatino Linotype" panose="02040502050505030304" pitchFamily="18" charset="0"/>
              </a:rPr>
              <a:t>/</a:t>
            </a:r>
            <a:r>
              <a:rPr lang="it-IT" sz="1800" dirty="0" err="1" smtClean="0">
                <a:latin typeface="Palatino Linotype" panose="02040502050505030304" pitchFamily="18" charset="0"/>
              </a:rPr>
              <a:t>isla</a:t>
            </a:r>
            <a:r>
              <a:rPr lang="it-IT" sz="1800" dirty="0" smtClean="0">
                <a:latin typeface="Palatino Linotype" panose="02040502050505030304" pitchFamily="18" charset="0"/>
              </a:rPr>
              <a:t> de </a:t>
            </a:r>
            <a:r>
              <a:rPr lang="it-IT" sz="1800" dirty="0" err="1" smtClean="0">
                <a:latin typeface="Palatino Linotype" panose="02040502050505030304" pitchFamily="18" charset="0"/>
              </a:rPr>
              <a:t>los</a:t>
            </a:r>
            <a:r>
              <a:rPr lang="it-IT" sz="1800" dirty="0" smtClean="0">
                <a:latin typeface="Palatino Linotype" panose="02040502050505030304" pitchFamily="18" charset="0"/>
              </a:rPr>
              <a:t> </a:t>
            </a:r>
            <a:r>
              <a:rPr lang="it-IT" sz="1800" dirty="0" err="1" smtClean="0">
                <a:latin typeface="Palatino Linotype" panose="02040502050505030304" pitchFamily="18" charset="0"/>
              </a:rPr>
              <a:t>pinos</a:t>
            </a:r>
            <a:r>
              <a:rPr lang="it-IT" sz="1800" dirty="0" smtClean="0">
                <a:latin typeface="Palatino Linotype" panose="02040502050505030304" pitchFamily="18" charset="0"/>
              </a:rPr>
              <a:t>’; ‘</a:t>
            </a:r>
            <a:r>
              <a:rPr lang="it-IT" sz="1800" dirty="0" err="1" smtClean="0">
                <a:latin typeface="Palatino Linotype" panose="02040502050505030304" pitchFamily="18" charset="0"/>
              </a:rPr>
              <a:t>tierra</a:t>
            </a:r>
            <a:r>
              <a:rPr lang="it-IT" sz="1800" dirty="0" smtClean="0">
                <a:latin typeface="Palatino Linotype" panose="02040502050505030304" pitchFamily="18" charset="0"/>
              </a:rPr>
              <a:t>/</a:t>
            </a:r>
            <a:r>
              <a:rPr lang="it-IT" sz="1800" dirty="0" err="1" smtClean="0">
                <a:latin typeface="Palatino Linotype" panose="02040502050505030304" pitchFamily="18" charset="0"/>
              </a:rPr>
              <a:t>isla</a:t>
            </a:r>
            <a:r>
              <a:rPr lang="it-IT" sz="1800" dirty="0" smtClean="0">
                <a:latin typeface="Palatino Linotype" panose="02040502050505030304" pitchFamily="18" charset="0"/>
              </a:rPr>
              <a:t> del </a:t>
            </a:r>
            <a:r>
              <a:rPr lang="it-IT" sz="1800" dirty="0" err="1" smtClean="0">
                <a:latin typeface="Palatino Linotype" panose="02040502050505030304" pitchFamily="18" charset="0"/>
              </a:rPr>
              <a:t>dios</a:t>
            </a:r>
            <a:r>
              <a:rPr lang="it-IT" sz="1800" dirty="0" smtClean="0">
                <a:latin typeface="Palatino Linotype" panose="02040502050505030304" pitchFamily="18" charset="0"/>
              </a:rPr>
              <a:t> </a:t>
            </a:r>
            <a:r>
              <a:rPr lang="it-IT" sz="1800" dirty="0" err="1" smtClean="0">
                <a:latin typeface="Palatino Linotype" panose="02040502050505030304" pitchFamily="18" charset="0"/>
              </a:rPr>
              <a:t>Bes</a:t>
            </a:r>
            <a:r>
              <a:rPr lang="it-IT" sz="1800" dirty="0" smtClean="0">
                <a:latin typeface="Palatino Linotype" panose="02040502050505030304" pitchFamily="18" charset="0"/>
              </a:rPr>
              <a:t>’)</a:t>
            </a:r>
          </a:p>
          <a:p>
            <a:r>
              <a:rPr lang="it-IT" sz="1800" dirty="0" err="1">
                <a:latin typeface="Palatino Linotype" panose="02040502050505030304" pitchFamily="18" charset="0"/>
              </a:rPr>
              <a:t>Topónimos</a:t>
            </a:r>
            <a:r>
              <a:rPr lang="it-IT" sz="1800" dirty="0">
                <a:latin typeface="Palatino Linotype" panose="02040502050505030304" pitchFamily="18" charset="0"/>
              </a:rPr>
              <a:t> de </a:t>
            </a:r>
            <a:r>
              <a:rPr lang="it-IT" sz="1800" dirty="0" err="1">
                <a:latin typeface="Palatino Linotype" panose="02040502050505030304" pitchFamily="18" charset="0"/>
              </a:rPr>
              <a:t>origen</a:t>
            </a:r>
            <a:r>
              <a:rPr lang="it-IT" sz="1800" dirty="0">
                <a:latin typeface="Palatino Linotype" panose="02040502050505030304" pitchFamily="18" charset="0"/>
              </a:rPr>
              <a:t> </a:t>
            </a:r>
            <a:r>
              <a:rPr lang="it-IT" sz="1800" dirty="0" err="1">
                <a:latin typeface="Palatino Linotype" panose="02040502050505030304" pitchFamily="18" charset="0"/>
              </a:rPr>
              <a:t>griego</a:t>
            </a:r>
            <a:endParaRPr lang="it-IT" sz="1800" dirty="0">
              <a:latin typeface="Palatino Linotype" panose="02040502050505030304" pitchFamily="18" charset="0"/>
            </a:endParaRPr>
          </a:p>
          <a:p>
            <a:pPr marL="0" indent="0">
              <a:buNone/>
            </a:pPr>
            <a:r>
              <a:rPr lang="it-IT" sz="1800" b="1" dirty="0">
                <a:latin typeface="Palatino Linotype" panose="02040502050505030304" pitchFamily="18" charset="0"/>
              </a:rPr>
              <a:t>ALICANTE</a:t>
            </a:r>
            <a:r>
              <a:rPr lang="it-IT" sz="1800" dirty="0">
                <a:latin typeface="Palatino Linotype" panose="02040502050505030304" pitchFamily="18" charset="0"/>
              </a:rPr>
              <a:t> &lt; LUCENTUM</a:t>
            </a:r>
          </a:p>
          <a:p>
            <a:pPr marL="0" indent="0">
              <a:buNone/>
            </a:pPr>
            <a:r>
              <a:rPr lang="it-IT" sz="1800" b="1" dirty="0">
                <a:latin typeface="Palatino Linotype" panose="02040502050505030304" pitchFamily="18" charset="0"/>
              </a:rPr>
              <a:t>AMPURIAS</a:t>
            </a:r>
            <a:r>
              <a:rPr lang="it-IT" sz="1800" dirty="0">
                <a:latin typeface="Palatino Linotype" panose="02040502050505030304" pitchFamily="18" charset="0"/>
              </a:rPr>
              <a:t> &lt; EMPORION</a:t>
            </a:r>
          </a:p>
          <a:p>
            <a:pPr marL="0" indent="0">
              <a:buNone/>
            </a:pPr>
            <a:r>
              <a:rPr lang="it-IT" sz="1800" b="1" dirty="0">
                <a:latin typeface="Palatino Linotype" panose="02040502050505030304" pitchFamily="18" charset="0"/>
              </a:rPr>
              <a:t>ROSAS</a:t>
            </a:r>
            <a:r>
              <a:rPr lang="it-IT" sz="1800" dirty="0">
                <a:latin typeface="Palatino Linotype" panose="02040502050505030304" pitchFamily="18" charset="0"/>
              </a:rPr>
              <a:t> &lt; RHODE</a:t>
            </a:r>
          </a:p>
          <a:p>
            <a:pPr marL="0" indent="0">
              <a:lnSpc>
                <a:spcPct val="100000"/>
              </a:lnSpc>
              <a:buNone/>
            </a:pPr>
            <a:endParaRPr lang="it-IT" sz="1800" dirty="0" smtClean="0">
              <a:latin typeface="Palatino Linotype" panose="02040502050505030304" pitchFamily="18" charset="0"/>
            </a:endParaRPr>
          </a:p>
          <a:p>
            <a:pPr marL="0" indent="0">
              <a:buNone/>
            </a:pPr>
            <a:endParaRPr lang="it-IT" sz="2000" dirty="0"/>
          </a:p>
          <a:p>
            <a:pPr marL="0" indent="0">
              <a:buNone/>
            </a:pPr>
            <a:endParaRPr lang="it-IT" sz="2000" dirty="0"/>
          </a:p>
        </p:txBody>
      </p:sp>
    </p:spTree>
    <p:extLst>
      <p:ext uri="{BB962C8B-B14F-4D97-AF65-F5344CB8AC3E}">
        <p14:creationId xmlns:p14="http://schemas.microsoft.com/office/powerpoint/2010/main" val="28010814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38200" y="1910687"/>
            <a:ext cx="10515600" cy="4279924"/>
          </a:xfrm>
        </p:spPr>
        <p:txBody>
          <a:bodyPr>
            <a:normAutofit/>
          </a:bodyPr>
          <a:lstStyle/>
          <a:p>
            <a:r>
              <a:rPr lang="it-IT" sz="2000" dirty="0" err="1" smtClean="0">
                <a:latin typeface="Palatino Linotype" panose="02040502050505030304" pitchFamily="18" charset="0"/>
              </a:rPr>
              <a:t>Topónimos</a:t>
            </a:r>
            <a:r>
              <a:rPr lang="it-IT" sz="2000" dirty="0" smtClean="0">
                <a:latin typeface="Palatino Linotype" panose="02040502050505030304" pitchFamily="18" charset="0"/>
              </a:rPr>
              <a:t> </a:t>
            </a:r>
            <a:r>
              <a:rPr lang="it-IT" sz="2000" dirty="0" err="1" smtClean="0">
                <a:latin typeface="Palatino Linotype" panose="02040502050505030304" pitchFamily="18" charset="0"/>
              </a:rPr>
              <a:t>origen</a:t>
            </a:r>
            <a:r>
              <a:rPr lang="it-IT" sz="2000" dirty="0" smtClean="0">
                <a:latin typeface="Palatino Linotype" panose="02040502050505030304" pitchFamily="18" charset="0"/>
              </a:rPr>
              <a:t> </a:t>
            </a:r>
            <a:r>
              <a:rPr lang="it-IT" sz="2000" dirty="0" err="1" smtClean="0">
                <a:latin typeface="Palatino Linotype" panose="02040502050505030304" pitchFamily="18" charset="0"/>
              </a:rPr>
              <a:t>ibérico</a:t>
            </a:r>
            <a:endParaRPr lang="it-IT" sz="2000" dirty="0" smtClean="0">
              <a:latin typeface="Palatino Linotype" panose="02040502050505030304" pitchFamily="18" charset="0"/>
            </a:endParaRPr>
          </a:p>
          <a:p>
            <a:pPr marL="0" indent="0">
              <a:buNone/>
            </a:pPr>
            <a:r>
              <a:rPr lang="it-IT" sz="2000" b="1" dirty="0" smtClean="0">
                <a:latin typeface="Palatino Linotype" panose="02040502050505030304" pitchFamily="18" charset="0"/>
              </a:rPr>
              <a:t>IBERIA</a:t>
            </a:r>
            <a:r>
              <a:rPr lang="it-IT" sz="2000" dirty="0" smtClean="0">
                <a:latin typeface="Palatino Linotype" panose="02040502050505030304" pitchFamily="18" charset="0"/>
              </a:rPr>
              <a:t> &lt; IBER (</a:t>
            </a:r>
            <a:r>
              <a:rPr lang="it-IT" sz="2000" dirty="0" err="1" smtClean="0">
                <a:latin typeface="Palatino Linotype" panose="02040502050505030304" pitchFamily="18" charset="0"/>
              </a:rPr>
              <a:t>antiguo</a:t>
            </a:r>
            <a:r>
              <a:rPr lang="it-IT" sz="2000" dirty="0" smtClean="0">
                <a:latin typeface="Palatino Linotype" panose="02040502050505030304" pitchFamily="18" charset="0"/>
              </a:rPr>
              <a:t> </a:t>
            </a:r>
            <a:r>
              <a:rPr lang="it-IT" sz="2000" dirty="0" err="1" smtClean="0">
                <a:latin typeface="Palatino Linotype" panose="02040502050505030304" pitchFamily="18" charset="0"/>
              </a:rPr>
              <a:t>nombre</a:t>
            </a:r>
            <a:r>
              <a:rPr lang="it-IT" sz="2000" dirty="0" smtClean="0">
                <a:latin typeface="Palatino Linotype" panose="02040502050505030304" pitchFamily="18" charset="0"/>
              </a:rPr>
              <a:t> del </a:t>
            </a:r>
            <a:r>
              <a:rPr lang="it-IT" sz="2000" dirty="0" err="1" smtClean="0">
                <a:latin typeface="Palatino Linotype" panose="02040502050505030304" pitchFamily="18" charset="0"/>
              </a:rPr>
              <a:t>Río</a:t>
            </a:r>
            <a:r>
              <a:rPr lang="it-IT" sz="2000" dirty="0" smtClean="0">
                <a:latin typeface="Palatino Linotype" panose="02040502050505030304" pitchFamily="18" charset="0"/>
              </a:rPr>
              <a:t> Tinto)</a:t>
            </a:r>
          </a:p>
          <a:p>
            <a:pPr marL="0" indent="0">
              <a:buNone/>
            </a:pPr>
            <a:r>
              <a:rPr lang="it-IT" sz="2000" b="1" dirty="0" smtClean="0">
                <a:latin typeface="Palatino Linotype" panose="02040502050505030304" pitchFamily="18" charset="0"/>
              </a:rPr>
              <a:t>LISBOA</a:t>
            </a:r>
            <a:r>
              <a:rPr lang="it-IT" sz="2000" dirty="0" smtClean="0">
                <a:latin typeface="Palatino Linotype" panose="02040502050505030304" pitchFamily="18" charset="0"/>
              </a:rPr>
              <a:t> &lt; OLISIPPO</a:t>
            </a:r>
          </a:p>
          <a:p>
            <a:pPr marL="0" indent="0">
              <a:buNone/>
            </a:pPr>
            <a:r>
              <a:rPr lang="it-IT" sz="2000" b="1" dirty="0" smtClean="0">
                <a:latin typeface="Palatino Linotype" panose="02040502050505030304" pitchFamily="18" charset="0"/>
              </a:rPr>
              <a:t>CÓRDOBA</a:t>
            </a:r>
            <a:r>
              <a:rPr lang="it-IT" sz="2000" dirty="0" smtClean="0">
                <a:latin typeface="Palatino Linotype" panose="02040502050505030304" pitchFamily="18" charset="0"/>
              </a:rPr>
              <a:t> &lt; CORDUBA</a:t>
            </a:r>
          </a:p>
          <a:p>
            <a:pPr marL="0" indent="0">
              <a:buNone/>
            </a:pPr>
            <a:endParaRPr lang="it-IT" sz="2000" dirty="0">
              <a:latin typeface="Palatino Linotype" panose="02040502050505030304" pitchFamily="18" charset="0"/>
            </a:endParaRPr>
          </a:p>
          <a:p>
            <a:r>
              <a:rPr lang="es-ES" sz="2000" dirty="0" smtClean="0">
                <a:latin typeface="Palatino Linotype" panose="02040502050505030304" pitchFamily="18" charset="0"/>
              </a:rPr>
              <a:t>Posibles topónimos de origen ligur</a:t>
            </a:r>
            <a:endParaRPr lang="es-ES" sz="2000" dirty="0">
              <a:latin typeface="Palatino Linotype" panose="02040502050505030304" pitchFamily="18" charset="0"/>
            </a:endParaRPr>
          </a:p>
          <a:p>
            <a:pPr>
              <a:buFontTx/>
              <a:buChar char="-"/>
            </a:pPr>
            <a:r>
              <a:rPr lang="es-ES" sz="2000" dirty="0">
                <a:latin typeface="Palatino Linotype" panose="02040502050505030304" pitchFamily="18" charset="0"/>
              </a:rPr>
              <a:t>sufijo </a:t>
            </a:r>
            <a:r>
              <a:rPr lang="es-ES" sz="2000" dirty="0" smtClean="0">
                <a:latin typeface="Palatino Linotype" panose="02040502050505030304" pitchFamily="18" charset="0"/>
              </a:rPr>
              <a:t> –</a:t>
            </a:r>
            <a:r>
              <a:rPr lang="es-ES" sz="2000" b="1" dirty="0" smtClean="0">
                <a:latin typeface="Palatino Linotype" panose="02040502050505030304" pitchFamily="18" charset="0"/>
              </a:rPr>
              <a:t>ASCO</a:t>
            </a:r>
            <a:r>
              <a:rPr lang="es-ES" sz="2000" dirty="0">
                <a:latin typeface="Palatino Linotype" panose="02040502050505030304" pitchFamily="18" charset="0"/>
              </a:rPr>
              <a:t>, frecuente en la toponimia del Norte peninsular (</a:t>
            </a:r>
            <a:r>
              <a:rPr lang="es-ES" sz="2000" dirty="0" err="1">
                <a:latin typeface="Palatino Linotype" panose="02040502050505030304" pitchFamily="18" charset="0"/>
              </a:rPr>
              <a:t>Benasque</a:t>
            </a:r>
            <a:r>
              <a:rPr lang="es-ES" sz="2000" dirty="0">
                <a:latin typeface="Palatino Linotype" panose="02040502050505030304" pitchFamily="18" charset="0"/>
              </a:rPr>
              <a:t>, </a:t>
            </a:r>
            <a:r>
              <a:rPr lang="es-ES" sz="2000" dirty="0" err="1">
                <a:latin typeface="Palatino Linotype" panose="02040502050505030304" pitchFamily="18" charset="0"/>
              </a:rPr>
              <a:t>Benascos</a:t>
            </a:r>
            <a:r>
              <a:rPr lang="es-ES" sz="2000" dirty="0">
                <a:latin typeface="Palatino Linotype" panose="02040502050505030304" pitchFamily="18" charset="0"/>
              </a:rPr>
              <a:t>, etc.);</a:t>
            </a:r>
          </a:p>
          <a:p>
            <a:pPr>
              <a:buFontTx/>
              <a:buChar char="-"/>
            </a:pPr>
            <a:r>
              <a:rPr lang="es-ES" sz="2000" dirty="0">
                <a:latin typeface="Palatino Linotype" panose="02040502050505030304" pitchFamily="18" charset="0"/>
              </a:rPr>
              <a:t>sufijo </a:t>
            </a:r>
            <a:r>
              <a:rPr lang="es-ES" sz="2000" i="1" dirty="0">
                <a:latin typeface="Palatino Linotype" panose="02040502050505030304" pitchFamily="18" charset="0"/>
              </a:rPr>
              <a:t>–</a:t>
            </a:r>
            <a:r>
              <a:rPr lang="es-ES" sz="2000" b="1" dirty="0">
                <a:latin typeface="Palatino Linotype" panose="02040502050505030304" pitchFamily="18" charset="0"/>
              </a:rPr>
              <a:t>ONA</a:t>
            </a:r>
            <a:r>
              <a:rPr lang="es-ES" sz="2000" dirty="0">
                <a:latin typeface="Palatino Linotype" panose="02040502050505030304" pitchFamily="18" charset="0"/>
              </a:rPr>
              <a:t> que podemos encontrar en Barcelona, Tarazona, </a:t>
            </a:r>
            <a:r>
              <a:rPr lang="es-ES" sz="2000" dirty="0" err="1">
                <a:latin typeface="Palatino Linotype" panose="02040502050505030304" pitchFamily="18" charset="0"/>
              </a:rPr>
              <a:t>etc</a:t>
            </a:r>
            <a:r>
              <a:rPr lang="es-ES" sz="2000" dirty="0">
                <a:latin typeface="Palatino Linotype" panose="02040502050505030304" pitchFamily="18" charset="0"/>
              </a:rPr>
              <a:t>;</a:t>
            </a:r>
          </a:p>
          <a:p>
            <a:pPr marL="0" indent="0">
              <a:buNone/>
            </a:pPr>
            <a:r>
              <a:rPr lang="es-ES" sz="2000" dirty="0">
                <a:latin typeface="Palatino Linotype" panose="02040502050505030304" pitchFamily="18" charset="0"/>
              </a:rPr>
              <a:t>- semejanzas entre los Langa, Berganza y Toledo españoles, y los Langa, </a:t>
            </a:r>
            <a:r>
              <a:rPr lang="es-ES" sz="2000" dirty="0" err="1">
                <a:latin typeface="Palatino Linotype" panose="02040502050505030304" pitchFamily="18" charset="0"/>
              </a:rPr>
              <a:t>Bergenza</a:t>
            </a:r>
            <a:r>
              <a:rPr lang="es-ES" sz="2000" dirty="0">
                <a:latin typeface="Palatino Linotype" panose="02040502050505030304" pitchFamily="18" charset="0"/>
              </a:rPr>
              <a:t> y </a:t>
            </a:r>
            <a:r>
              <a:rPr lang="es-ES" sz="2000" dirty="0" err="1">
                <a:latin typeface="Palatino Linotype" panose="02040502050505030304" pitchFamily="18" charset="0"/>
              </a:rPr>
              <a:t>Toleto</a:t>
            </a:r>
            <a:r>
              <a:rPr lang="es-ES" sz="2000" dirty="0">
                <a:latin typeface="Palatino Linotype" panose="02040502050505030304" pitchFamily="18" charset="0"/>
              </a:rPr>
              <a:t> italianos.</a:t>
            </a:r>
          </a:p>
          <a:p>
            <a:pPr marL="0" indent="0">
              <a:buNone/>
            </a:pPr>
            <a:endParaRPr lang="it-IT" sz="2000" dirty="0" smtClean="0">
              <a:latin typeface="Palatino Linotype" panose="02040502050505030304" pitchFamily="18" charset="0"/>
            </a:endParaRPr>
          </a:p>
          <a:p>
            <a:pPr marL="0" indent="0">
              <a:buNone/>
            </a:pPr>
            <a:endParaRPr lang="it-IT" sz="2000" dirty="0">
              <a:latin typeface="Palatino Linotype" panose="02040502050505030304" pitchFamily="18" charset="0"/>
            </a:endParaRPr>
          </a:p>
        </p:txBody>
      </p:sp>
      <p:sp>
        <p:nvSpPr>
          <p:cNvPr id="4" name="Titolo 3"/>
          <p:cNvSpPr>
            <a:spLocks noGrp="1"/>
          </p:cNvSpPr>
          <p:nvPr>
            <p:ph type="title"/>
          </p:nvPr>
        </p:nvSpPr>
        <p:spPr>
          <a:xfrm>
            <a:off x="838200" y="365125"/>
            <a:ext cx="10515600" cy="685753"/>
          </a:xfrm>
        </p:spPr>
        <p:txBody>
          <a:bodyPr>
            <a:normAutofit fontScale="90000"/>
          </a:bodyPr>
          <a:lstStyle/>
          <a:p>
            <a:pPr algn="ctr"/>
            <a:r>
              <a:rPr lang="it-IT" dirty="0" smtClean="0">
                <a:latin typeface="Palatino Linotype" panose="02040502050505030304" pitchFamily="18" charset="0"/>
              </a:rPr>
              <a:t>Las </a:t>
            </a:r>
            <a:r>
              <a:rPr lang="it-IT" dirty="0" err="1">
                <a:latin typeface="Palatino Linotype" panose="02040502050505030304" pitchFamily="18" charset="0"/>
              </a:rPr>
              <a:t>lenguas</a:t>
            </a:r>
            <a:r>
              <a:rPr lang="it-IT" dirty="0">
                <a:latin typeface="Palatino Linotype" panose="02040502050505030304" pitchFamily="18" charset="0"/>
              </a:rPr>
              <a:t> </a:t>
            </a:r>
            <a:r>
              <a:rPr lang="it-IT" dirty="0" err="1">
                <a:latin typeface="Palatino Linotype" panose="02040502050505030304" pitchFamily="18" charset="0"/>
              </a:rPr>
              <a:t>prerromanas</a:t>
            </a:r>
            <a:r>
              <a:rPr lang="it-IT" dirty="0">
                <a:latin typeface="Palatino Linotype" panose="02040502050505030304" pitchFamily="18" charset="0"/>
              </a:rPr>
              <a:t> (</a:t>
            </a:r>
            <a:r>
              <a:rPr lang="it-IT" dirty="0" smtClean="0">
                <a:latin typeface="Palatino Linotype" panose="02040502050505030304" pitchFamily="18" charset="0"/>
              </a:rPr>
              <a:t>II)</a:t>
            </a:r>
            <a:endParaRPr lang="it-IT" dirty="0"/>
          </a:p>
        </p:txBody>
      </p:sp>
    </p:spTree>
    <p:extLst>
      <p:ext uri="{BB962C8B-B14F-4D97-AF65-F5344CB8AC3E}">
        <p14:creationId xmlns:p14="http://schemas.microsoft.com/office/powerpoint/2010/main" val="383123281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365126"/>
            <a:ext cx="10515600" cy="767638"/>
          </a:xfrm>
        </p:spPr>
        <p:txBody>
          <a:bodyPr/>
          <a:lstStyle/>
          <a:p>
            <a:pPr algn="ctr"/>
            <a:r>
              <a:rPr lang="it-IT" dirty="0" smtClean="0">
                <a:latin typeface="Palatino Linotype" panose="02040502050505030304" pitchFamily="18" charset="0"/>
              </a:rPr>
              <a:t>Las </a:t>
            </a:r>
            <a:r>
              <a:rPr lang="it-IT" dirty="0" err="1">
                <a:latin typeface="Palatino Linotype" panose="02040502050505030304" pitchFamily="18" charset="0"/>
              </a:rPr>
              <a:t>lenguas</a:t>
            </a:r>
            <a:r>
              <a:rPr lang="it-IT" dirty="0">
                <a:latin typeface="Palatino Linotype" panose="02040502050505030304" pitchFamily="18" charset="0"/>
              </a:rPr>
              <a:t> </a:t>
            </a:r>
            <a:r>
              <a:rPr lang="it-IT" dirty="0" err="1">
                <a:latin typeface="Palatino Linotype" panose="02040502050505030304" pitchFamily="18" charset="0"/>
              </a:rPr>
              <a:t>prerromanas</a:t>
            </a:r>
            <a:r>
              <a:rPr lang="it-IT" dirty="0">
                <a:latin typeface="Palatino Linotype" panose="02040502050505030304" pitchFamily="18" charset="0"/>
              </a:rPr>
              <a:t> (</a:t>
            </a:r>
            <a:r>
              <a:rPr lang="it-IT" dirty="0" smtClean="0">
                <a:latin typeface="Palatino Linotype" panose="02040502050505030304" pitchFamily="18" charset="0"/>
              </a:rPr>
              <a:t>III)</a:t>
            </a:r>
            <a:endParaRPr lang="it-IT" dirty="0"/>
          </a:p>
        </p:txBody>
      </p:sp>
      <p:sp>
        <p:nvSpPr>
          <p:cNvPr id="3" name="Segnaposto contenuto 2"/>
          <p:cNvSpPr>
            <a:spLocks noGrp="1"/>
          </p:cNvSpPr>
          <p:nvPr>
            <p:ph idx="1"/>
          </p:nvPr>
        </p:nvSpPr>
        <p:spPr>
          <a:xfrm>
            <a:off x="838200" y="1132764"/>
            <a:ext cx="10515600" cy="5513696"/>
          </a:xfrm>
        </p:spPr>
        <p:txBody>
          <a:bodyPr>
            <a:noAutofit/>
          </a:bodyPr>
          <a:lstStyle/>
          <a:p>
            <a:r>
              <a:rPr lang="es-ES" sz="2000" dirty="0">
                <a:latin typeface="Palatino Linotype" panose="02040502050505030304" pitchFamily="18" charset="0"/>
              </a:rPr>
              <a:t>topónimos </a:t>
            </a:r>
            <a:r>
              <a:rPr lang="es-ES" sz="2000" dirty="0" smtClean="0">
                <a:latin typeface="Palatino Linotype" panose="02040502050505030304" pitchFamily="18" charset="0"/>
              </a:rPr>
              <a:t>célticos con </a:t>
            </a:r>
            <a:r>
              <a:rPr lang="es-ES" sz="2000" i="1" dirty="0" smtClean="0">
                <a:latin typeface="Palatino Linotype" panose="02040502050505030304" pitchFamily="18" charset="0"/>
              </a:rPr>
              <a:t>–</a:t>
            </a:r>
            <a:r>
              <a:rPr lang="es-ES" sz="2000" dirty="0" smtClean="0">
                <a:latin typeface="Palatino Linotype" panose="02040502050505030304" pitchFamily="18" charset="0"/>
              </a:rPr>
              <a:t>BRIGA </a:t>
            </a:r>
            <a:r>
              <a:rPr lang="es-ES" sz="2000" dirty="0">
                <a:latin typeface="Palatino Linotype" panose="02040502050505030304" pitchFamily="18" charset="0"/>
              </a:rPr>
              <a:t>('fortaleza') y con –SEG (‘victoria</a:t>
            </a:r>
            <a:r>
              <a:rPr lang="es-ES" sz="2000" dirty="0" smtClean="0">
                <a:latin typeface="Palatino Linotype" panose="02040502050505030304" pitchFamily="18" charset="0"/>
              </a:rPr>
              <a:t>’):</a:t>
            </a:r>
          </a:p>
          <a:p>
            <a:pPr marL="0" indent="0">
              <a:buNone/>
            </a:pPr>
            <a:r>
              <a:rPr lang="es-ES" sz="2000" dirty="0" smtClean="0">
                <a:latin typeface="Palatino Linotype" panose="02040502050505030304" pitchFamily="18" charset="0"/>
              </a:rPr>
              <a:t>CONIMBRIGA &gt; </a:t>
            </a:r>
            <a:r>
              <a:rPr lang="es-ES" sz="2000" b="1" dirty="0" smtClean="0">
                <a:latin typeface="Palatino Linotype" panose="02040502050505030304" pitchFamily="18" charset="0"/>
              </a:rPr>
              <a:t>COIMBRA</a:t>
            </a:r>
          </a:p>
          <a:p>
            <a:pPr marL="0" indent="0">
              <a:buNone/>
            </a:pPr>
            <a:r>
              <a:rPr lang="es-ES" sz="2000" dirty="0" smtClean="0">
                <a:latin typeface="Palatino Linotype" panose="02040502050505030304" pitchFamily="18" charset="0"/>
              </a:rPr>
              <a:t>MIROBRIGA &gt; </a:t>
            </a:r>
            <a:r>
              <a:rPr lang="es-ES" sz="2000" b="1" dirty="0" smtClean="0">
                <a:latin typeface="Palatino Linotype" panose="02040502050505030304" pitchFamily="18" charset="0"/>
              </a:rPr>
              <a:t>CIUDAD RODRIGO</a:t>
            </a:r>
          </a:p>
          <a:p>
            <a:pPr marL="0" indent="0">
              <a:buNone/>
            </a:pPr>
            <a:r>
              <a:rPr lang="es-ES" sz="2000" dirty="0" smtClean="0">
                <a:latin typeface="Palatino Linotype" panose="02040502050505030304" pitchFamily="18" charset="0"/>
              </a:rPr>
              <a:t>BRIGAETIUM &gt; </a:t>
            </a:r>
            <a:r>
              <a:rPr lang="es-ES" sz="2000" b="1" dirty="0" smtClean="0">
                <a:latin typeface="Palatino Linotype" panose="02040502050505030304" pitchFamily="18" charset="0"/>
              </a:rPr>
              <a:t>BENAVENTE</a:t>
            </a:r>
          </a:p>
          <a:p>
            <a:pPr marL="0" indent="0">
              <a:buNone/>
            </a:pPr>
            <a:r>
              <a:rPr lang="es-ES" sz="2000" dirty="0" smtClean="0">
                <a:latin typeface="Palatino Linotype" panose="02040502050505030304" pitchFamily="18" charset="0"/>
              </a:rPr>
              <a:t>SEGONTIA &gt; </a:t>
            </a:r>
            <a:r>
              <a:rPr lang="es-ES" sz="2000" b="1" dirty="0" smtClean="0">
                <a:latin typeface="Palatino Linotype" panose="02040502050505030304" pitchFamily="18" charset="0"/>
              </a:rPr>
              <a:t>SIGÜENZA</a:t>
            </a:r>
          </a:p>
          <a:p>
            <a:pPr marL="0" indent="0">
              <a:buNone/>
            </a:pPr>
            <a:r>
              <a:rPr lang="es-ES" sz="2000" dirty="0" smtClean="0">
                <a:latin typeface="Palatino Linotype" panose="02040502050505030304" pitchFamily="18" charset="0"/>
              </a:rPr>
              <a:t>SEGOVIA &gt; </a:t>
            </a:r>
            <a:r>
              <a:rPr lang="es-ES" sz="2000" b="1" dirty="0" smtClean="0">
                <a:latin typeface="Palatino Linotype" panose="02040502050505030304" pitchFamily="18" charset="0"/>
              </a:rPr>
              <a:t>SEGOVIA</a:t>
            </a:r>
          </a:p>
          <a:p>
            <a:pPr marL="0" indent="0">
              <a:buNone/>
            </a:pPr>
            <a:endParaRPr lang="es-ES" sz="2000" dirty="0" smtClean="0">
              <a:latin typeface="Palatino Linotype" panose="02040502050505030304" pitchFamily="18" charset="0"/>
            </a:endParaRPr>
          </a:p>
          <a:p>
            <a:pPr marL="0" indent="0">
              <a:buNone/>
            </a:pPr>
            <a:r>
              <a:rPr lang="es-ES" sz="2000" dirty="0" smtClean="0">
                <a:latin typeface="Palatino Linotype" panose="02040502050505030304" pitchFamily="18" charset="0"/>
              </a:rPr>
              <a:t>Algunos </a:t>
            </a:r>
            <a:r>
              <a:rPr lang="es-ES" sz="2000" dirty="0">
                <a:latin typeface="Palatino Linotype" panose="02040502050505030304" pitchFamily="18" charset="0"/>
              </a:rPr>
              <a:t>celtismos pasaron al castellano a través del </a:t>
            </a:r>
            <a:r>
              <a:rPr lang="es-ES" sz="2000" dirty="0" smtClean="0">
                <a:latin typeface="Palatino Linotype" panose="02040502050505030304" pitchFamily="18" charset="0"/>
              </a:rPr>
              <a:t>latín, como: </a:t>
            </a:r>
          </a:p>
          <a:p>
            <a:pPr marL="0" indent="0">
              <a:buNone/>
            </a:pPr>
            <a:r>
              <a:rPr lang="es-ES" sz="2000" b="1" dirty="0" smtClean="0">
                <a:latin typeface="Palatino Linotype" panose="02040502050505030304" pitchFamily="18" charset="0"/>
              </a:rPr>
              <a:t>CAMISA</a:t>
            </a:r>
            <a:r>
              <a:rPr lang="es-ES" sz="2000" dirty="0" smtClean="0">
                <a:latin typeface="Palatino Linotype" panose="02040502050505030304" pitchFamily="18" charset="0"/>
              </a:rPr>
              <a:t> &lt; CAMISIA </a:t>
            </a:r>
          </a:p>
          <a:p>
            <a:pPr marL="0" indent="0">
              <a:buNone/>
            </a:pPr>
            <a:r>
              <a:rPr lang="es-ES" sz="2000" b="1" dirty="0" smtClean="0">
                <a:latin typeface="Palatino Linotype" panose="02040502050505030304" pitchFamily="18" charset="0"/>
              </a:rPr>
              <a:t>CERVEZA</a:t>
            </a:r>
            <a:r>
              <a:rPr lang="es-ES" sz="2000" dirty="0" smtClean="0">
                <a:latin typeface="Palatino Linotype" panose="02040502050505030304" pitchFamily="18" charset="0"/>
              </a:rPr>
              <a:t> &lt; CEREVESIA </a:t>
            </a:r>
          </a:p>
          <a:p>
            <a:pPr marL="0" indent="0">
              <a:buNone/>
            </a:pPr>
            <a:r>
              <a:rPr lang="es-ES" sz="2000" b="1" dirty="0" smtClean="0">
                <a:latin typeface="Palatino Linotype" panose="02040502050505030304" pitchFamily="18" charset="0"/>
              </a:rPr>
              <a:t>ALONDRA</a:t>
            </a:r>
            <a:r>
              <a:rPr lang="es-ES" sz="2000" dirty="0" smtClean="0">
                <a:latin typeface="Palatino Linotype" panose="02040502050505030304" pitchFamily="18" charset="0"/>
              </a:rPr>
              <a:t> &lt; ALAUDA</a:t>
            </a:r>
          </a:p>
          <a:p>
            <a:pPr marL="0" indent="0">
              <a:buNone/>
            </a:pPr>
            <a:r>
              <a:rPr lang="es-ES" sz="2000" b="1" dirty="0" smtClean="0">
                <a:latin typeface="Palatino Linotype" panose="02040502050505030304" pitchFamily="18" charset="0"/>
              </a:rPr>
              <a:t>SALMÓN</a:t>
            </a:r>
            <a:r>
              <a:rPr lang="es-ES" sz="2000" dirty="0" smtClean="0">
                <a:latin typeface="Palatino Linotype" panose="02040502050505030304" pitchFamily="18" charset="0"/>
              </a:rPr>
              <a:t> &lt; SALMO</a:t>
            </a:r>
          </a:p>
          <a:p>
            <a:pPr marL="0" indent="0">
              <a:buNone/>
            </a:pPr>
            <a:r>
              <a:rPr lang="es-ES" sz="2000" b="1" dirty="0" smtClean="0">
                <a:latin typeface="Palatino Linotype" panose="02040502050505030304" pitchFamily="18" charset="0"/>
              </a:rPr>
              <a:t>LEGUA</a:t>
            </a:r>
            <a:r>
              <a:rPr lang="es-ES" sz="2000" dirty="0" smtClean="0">
                <a:latin typeface="Palatino Linotype" panose="02040502050505030304" pitchFamily="18" charset="0"/>
              </a:rPr>
              <a:t> &lt; LEUCA</a:t>
            </a:r>
            <a:endParaRPr lang="it-IT" sz="2000" dirty="0">
              <a:latin typeface="Palatino Linotype" panose="02040502050505030304" pitchFamily="18" charset="0"/>
            </a:endParaRPr>
          </a:p>
        </p:txBody>
      </p:sp>
    </p:spTree>
    <p:extLst>
      <p:ext uri="{BB962C8B-B14F-4D97-AF65-F5344CB8AC3E}">
        <p14:creationId xmlns:p14="http://schemas.microsoft.com/office/powerpoint/2010/main" val="127371533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smtClean="0">
                <a:latin typeface="Palatino Linotype" panose="02040502050505030304" pitchFamily="18" charset="0"/>
              </a:rPr>
              <a:t>Las </a:t>
            </a:r>
            <a:r>
              <a:rPr lang="it-IT" dirty="0" err="1">
                <a:latin typeface="Palatino Linotype" panose="02040502050505030304" pitchFamily="18" charset="0"/>
              </a:rPr>
              <a:t>lenguas</a:t>
            </a:r>
            <a:r>
              <a:rPr lang="it-IT" dirty="0">
                <a:latin typeface="Palatino Linotype" panose="02040502050505030304" pitchFamily="18" charset="0"/>
              </a:rPr>
              <a:t> </a:t>
            </a:r>
            <a:r>
              <a:rPr lang="it-IT" dirty="0" err="1">
                <a:latin typeface="Palatino Linotype" panose="02040502050505030304" pitchFamily="18" charset="0"/>
              </a:rPr>
              <a:t>prerromanas</a:t>
            </a:r>
            <a:r>
              <a:rPr lang="it-IT" dirty="0">
                <a:latin typeface="Palatino Linotype" panose="02040502050505030304" pitchFamily="18" charset="0"/>
              </a:rPr>
              <a:t> (</a:t>
            </a:r>
            <a:r>
              <a:rPr lang="it-IT" dirty="0" smtClean="0">
                <a:latin typeface="Palatino Linotype" panose="02040502050505030304" pitchFamily="18" charset="0"/>
              </a:rPr>
              <a:t>IV)</a:t>
            </a:r>
            <a:endParaRPr lang="it-IT" dirty="0"/>
          </a:p>
        </p:txBody>
      </p:sp>
      <p:sp>
        <p:nvSpPr>
          <p:cNvPr id="3" name="Segnaposto contenuto 2"/>
          <p:cNvSpPr>
            <a:spLocks noGrp="1"/>
          </p:cNvSpPr>
          <p:nvPr>
            <p:ph idx="1"/>
          </p:nvPr>
        </p:nvSpPr>
        <p:spPr/>
        <p:txBody>
          <a:bodyPr>
            <a:normAutofit/>
          </a:bodyPr>
          <a:lstStyle/>
          <a:p>
            <a:r>
              <a:rPr lang="it-IT" sz="2000" dirty="0" smtClean="0">
                <a:latin typeface="Palatino Linotype" panose="02040502050505030304" pitchFamily="18" charset="0"/>
              </a:rPr>
              <a:t>Toponimia vasca</a:t>
            </a:r>
          </a:p>
          <a:p>
            <a:pPr>
              <a:buFontTx/>
              <a:buChar char="-"/>
            </a:pPr>
            <a:r>
              <a:rPr lang="it-IT" sz="2000" dirty="0" smtClean="0">
                <a:latin typeface="Palatino Linotype" panose="02040502050505030304" pitchFamily="18" charset="0"/>
              </a:rPr>
              <a:t>en –</a:t>
            </a:r>
            <a:r>
              <a:rPr lang="it-IT" sz="2000" b="1" dirty="0" smtClean="0">
                <a:latin typeface="Palatino Linotype" panose="02040502050505030304" pitchFamily="18" charset="0"/>
              </a:rPr>
              <a:t>GORRI</a:t>
            </a:r>
            <a:r>
              <a:rPr lang="it-IT" sz="2000" dirty="0" smtClean="0">
                <a:latin typeface="Palatino Linotype" panose="02040502050505030304" pitchFamily="18" charset="0"/>
              </a:rPr>
              <a:t> (‘</a:t>
            </a:r>
            <a:r>
              <a:rPr lang="it-IT" sz="2000" dirty="0" err="1" smtClean="0">
                <a:latin typeface="Palatino Linotype" panose="02040502050505030304" pitchFamily="18" charset="0"/>
              </a:rPr>
              <a:t>rojo</a:t>
            </a:r>
            <a:r>
              <a:rPr lang="it-IT" sz="2000" dirty="0" smtClean="0">
                <a:latin typeface="Palatino Linotype" panose="02040502050505030304" pitchFamily="18" charset="0"/>
              </a:rPr>
              <a:t>’), </a:t>
            </a:r>
            <a:r>
              <a:rPr lang="it-IT" sz="2000" dirty="0" err="1" smtClean="0">
                <a:latin typeface="Palatino Linotype" panose="02040502050505030304" pitchFamily="18" charset="0"/>
              </a:rPr>
              <a:t>como</a:t>
            </a:r>
            <a:r>
              <a:rPr lang="it-IT" sz="2000" dirty="0" smtClean="0">
                <a:latin typeface="Palatino Linotype" panose="02040502050505030304" pitchFamily="18" charset="0"/>
              </a:rPr>
              <a:t> LIGÜERRE &lt; IRIGORRI (‘</a:t>
            </a:r>
            <a:r>
              <a:rPr lang="it-IT" sz="2000" dirty="0" err="1" smtClean="0">
                <a:latin typeface="Palatino Linotype" panose="02040502050505030304" pitchFamily="18" charset="0"/>
              </a:rPr>
              <a:t>ciudad</a:t>
            </a:r>
            <a:r>
              <a:rPr lang="it-IT" sz="2000" dirty="0" smtClean="0">
                <a:latin typeface="Palatino Linotype" panose="02040502050505030304" pitchFamily="18" charset="0"/>
              </a:rPr>
              <a:t> </a:t>
            </a:r>
            <a:r>
              <a:rPr lang="it-IT" sz="2000" dirty="0" err="1" smtClean="0">
                <a:latin typeface="Palatino Linotype" panose="02040502050505030304" pitchFamily="18" charset="0"/>
              </a:rPr>
              <a:t>roja</a:t>
            </a:r>
            <a:r>
              <a:rPr lang="it-IT" sz="2000" dirty="0" smtClean="0">
                <a:latin typeface="Palatino Linotype" panose="02040502050505030304" pitchFamily="18" charset="0"/>
              </a:rPr>
              <a:t>’)</a:t>
            </a:r>
          </a:p>
          <a:p>
            <a:pPr>
              <a:buFontTx/>
              <a:buChar char="-"/>
            </a:pPr>
            <a:r>
              <a:rPr lang="it-IT" sz="2000" dirty="0" smtClean="0">
                <a:latin typeface="Palatino Linotype" panose="02040502050505030304" pitchFamily="18" charset="0"/>
              </a:rPr>
              <a:t>en –</a:t>
            </a:r>
            <a:r>
              <a:rPr lang="it-IT" sz="2000" b="1" dirty="0" smtClean="0">
                <a:latin typeface="Palatino Linotype" panose="02040502050505030304" pitchFamily="18" charset="0"/>
              </a:rPr>
              <a:t>BERRI</a:t>
            </a:r>
            <a:r>
              <a:rPr lang="it-IT" sz="2000" dirty="0" smtClean="0">
                <a:latin typeface="Palatino Linotype" panose="02040502050505030304" pitchFamily="18" charset="0"/>
              </a:rPr>
              <a:t> (‘</a:t>
            </a:r>
            <a:r>
              <a:rPr lang="it-IT" sz="2000" dirty="0" err="1" smtClean="0">
                <a:latin typeface="Palatino Linotype" panose="02040502050505030304" pitchFamily="18" charset="0"/>
              </a:rPr>
              <a:t>nuevo</a:t>
            </a:r>
            <a:r>
              <a:rPr lang="it-IT" sz="2000" dirty="0" smtClean="0">
                <a:latin typeface="Palatino Linotype" panose="02040502050505030304" pitchFamily="18" charset="0"/>
              </a:rPr>
              <a:t>’), </a:t>
            </a:r>
            <a:r>
              <a:rPr lang="it-IT" sz="2000" dirty="0" err="1" smtClean="0">
                <a:latin typeface="Palatino Linotype" panose="02040502050505030304" pitchFamily="18" charset="0"/>
              </a:rPr>
              <a:t>como</a:t>
            </a:r>
            <a:r>
              <a:rPr lang="it-IT" sz="2000" dirty="0" smtClean="0">
                <a:latin typeface="Palatino Linotype" panose="02040502050505030304" pitchFamily="18" charset="0"/>
              </a:rPr>
              <a:t> EXTABERRI</a:t>
            </a:r>
          </a:p>
          <a:p>
            <a:pPr>
              <a:buFontTx/>
              <a:buChar char="-"/>
            </a:pPr>
            <a:r>
              <a:rPr lang="it-IT" sz="2000" dirty="0">
                <a:latin typeface="Palatino Linotype" panose="02040502050505030304" pitchFamily="18" charset="0"/>
              </a:rPr>
              <a:t>e</a:t>
            </a:r>
            <a:r>
              <a:rPr lang="it-IT" sz="2000" dirty="0" smtClean="0">
                <a:latin typeface="Palatino Linotype" panose="02040502050505030304" pitchFamily="18" charset="0"/>
              </a:rPr>
              <a:t>n –</a:t>
            </a:r>
            <a:r>
              <a:rPr lang="it-IT" sz="2000" b="1" dirty="0" smtClean="0">
                <a:latin typeface="Palatino Linotype" panose="02040502050505030304" pitchFamily="18" charset="0"/>
              </a:rPr>
              <a:t>URRI</a:t>
            </a:r>
            <a:r>
              <a:rPr lang="it-IT" sz="2000" dirty="0" smtClean="0">
                <a:latin typeface="Palatino Linotype" panose="02040502050505030304" pitchFamily="18" charset="0"/>
              </a:rPr>
              <a:t> o –</a:t>
            </a:r>
            <a:r>
              <a:rPr lang="it-IT" sz="2000" b="1" dirty="0" smtClean="0">
                <a:latin typeface="Palatino Linotype" panose="02040502050505030304" pitchFamily="18" charset="0"/>
              </a:rPr>
              <a:t>URI</a:t>
            </a:r>
            <a:r>
              <a:rPr lang="it-IT" sz="2000" dirty="0" smtClean="0">
                <a:latin typeface="Palatino Linotype" panose="02040502050505030304" pitchFamily="18" charset="0"/>
              </a:rPr>
              <a:t> (‘</a:t>
            </a:r>
            <a:r>
              <a:rPr lang="it-IT" sz="2000" dirty="0" err="1" smtClean="0">
                <a:latin typeface="Palatino Linotype" panose="02040502050505030304" pitchFamily="18" charset="0"/>
              </a:rPr>
              <a:t>ciudad</a:t>
            </a:r>
            <a:r>
              <a:rPr lang="it-IT" sz="2000" dirty="0" smtClean="0">
                <a:latin typeface="Palatino Linotype" panose="02040502050505030304" pitchFamily="18" charset="0"/>
              </a:rPr>
              <a:t>’)</a:t>
            </a:r>
          </a:p>
          <a:p>
            <a:pPr marL="0" indent="0">
              <a:buNone/>
            </a:pPr>
            <a:endParaRPr lang="it-IT" sz="2000" dirty="0" smtClean="0">
              <a:latin typeface="Palatino Linotype" panose="02040502050505030304" pitchFamily="18" charset="0"/>
            </a:endParaRPr>
          </a:p>
          <a:p>
            <a:pPr marL="0" indent="0">
              <a:buNone/>
            </a:pPr>
            <a:r>
              <a:rPr lang="it-IT" sz="2000" dirty="0" err="1" smtClean="0">
                <a:latin typeface="Palatino Linotype" panose="02040502050505030304" pitchFamily="18" charset="0"/>
              </a:rPr>
              <a:t>Léxico</a:t>
            </a:r>
            <a:r>
              <a:rPr lang="it-IT" sz="2000" dirty="0" smtClean="0">
                <a:latin typeface="Palatino Linotype" panose="02040502050505030304" pitchFamily="18" charset="0"/>
              </a:rPr>
              <a:t> de </a:t>
            </a:r>
            <a:r>
              <a:rPr lang="it-IT" sz="2000" dirty="0" err="1" smtClean="0">
                <a:latin typeface="Palatino Linotype" panose="02040502050505030304" pitchFamily="18" charset="0"/>
              </a:rPr>
              <a:t>origen</a:t>
            </a:r>
            <a:r>
              <a:rPr lang="it-IT" sz="2000" dirty="0" smtClean="0">
                <a:latin typeface="Palatino Linotype" panose="02040502050505030304" pitchFamily="18" charset="0"/>
              </a:rPr>
              <a:t> </a:t>
            </a:r>
            <a:r>
              <a:rPr lang="it-IT" sz="2000" dirty="0" err="1" smtClean="0">
                <a:latin typeface="Palatino Linotype" panose="02040502050505030304" pitchFamily="18" charset="0"/>
              </a:rPr>
              <a:t>vasco</a:t>
            </a:r>
            <a:r>
              <a:rPr lang="it-IT" sz="2000" dirty="0" smtClean="0">
                <a:latin typeface="Palatino Linotype" panose="02040502050505030304" pitchFamily="18" charset="0"/>
              </a:rPr>
              <a:t>:</a:t>
            </a:r>
          </a:p>
          <a:p>
            <a:pPr marL="0" indent="0">
              <a:buNone/>
            </a:pPr>
            <a:r>
              <a:rPr lang="it-IT" sz="2000" b="1" dirty="0" smtClean="0">
                <a:latin typeface="Palatino Linotype" panose="02040502050505030304" pitchFamily="18" charset="0"/>
              </a:rPr>
              <a:t>IZQUIERDA</a:t>
            </a:r>
            <a:r>
              <a:rPr lang="it-IT" sz="2000" dirty="0" smtClean="0">
                <a:latin typeface="Palatino Linotype" panose="02040502050505030304" pitchFamily="18" charset="0"/>
              </a:rPr>
              <a:t> &lt; EZKER</a:t>
            </a:r>
          </a:p>
          <a:p>
            <a:pPr marL="0" indent="0">
              <a:buNone/>
            </a:pPr>
            <a:r>
              <a:rPr lang="it-IT" sz="2000" b="1" dirty="0" smtClean="0">
                <a:latin typeface="Palatino Linotype" panose="02040502050505030304" pitchFamily="18" charset="0"/>
              </a:rPr>
              <a:t>PIZARRA</a:t>
            </a:r>
          </a:p>
          <a:p>
            <a:pPr marL="0" indent="0">
              <a:buNone/>
            </a:pPr>
            <a:r>
              <a:rPr lang="it-IT" sz="2000" b="1" dirty="0" smtClean="0">
                <a:latin typeface="Palatino Linotype" panose="02040502050505030304" pitchFamily="18" charset="0"/>
              </a:rPr>
              <a:t>CAMA</a:t>
            </a:r>
            <a:r>
              <a:rPr lang="it-IT" sz="2000" dirty="0" smtClean="0">
                <a:latin typeface="Palatino Linotype" panose="02040502050505030304" pitchFamily="18" charset="0"/>
              </a:rPr>
              <a:t> &lt; KAME</a:t>
            </a:r>
          </a:p>
          <a:p>
            <a:pPr marL="0" indent="0">
              <a:buNone/>
            </a:pPr>
            <a:r>
              <a:rPr lang="it-IT" sz="2000" b="1" dirty="0" smtClean="0">
                <a:latin typeface="Palatino Linotype" panose="02040502050505030304" pitchFamily="18" charset="0"/>
              </a:rPr>
              <a:t>VEGA</a:t>
            </a:r>
            <a:r>
              <a:rPr lang="it-IT" sz="2000" dirty="0" smtClean="0">
                <a:latin typeface="Palatino Linotype" panose="02040502050505030304" pitchFamily="18" charset="0"/>
              </a:rPr>
              <a:t> &lt; IBAIKO (‘</a:t>
            </a:r>
            <a:r>
              <a:rPr lang="it-IT" sz="2000" dirty="0" err="1" smtClean="0">
                <a:latin typeface="Palatino Linotype" panose="02040502050505030304" pitchFamily="18" charset="0"/>
              </a:rPr>
              <a:t>río</a:t>
            </a:r>
            <a:r>
              <a:rPr lang="it-IT" sz="2000" dirty="0" smtClean="0">
                <a:latin typeface="Palatino Linotype" panose="02040502050505030304" pitchFamily="18" charset="0"/>
              </a:rPr>
              <a:t>’)</a:t>
            </a:r>
          </a:p>
        </p:txBody>
      </p:sp>
    </p:spTree>
    <p:extLst>
      <p:ext uri="{BB962C8B-B14F-4D97-AF65-F5344CB8AC3E}">
        <p14:creationId xmlns:p14="http://schemas.microsoft.com/office/powerpoint/2010/main" val="23240466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eltiberos_griegos_cartaginese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8087" y="624623"/>
            <a:ext cx="8606289" cy="5926302"/>
          </a:xfrm>
          <a:prstGeom prst="rect">
            <a:avLst/>
          </a:prstGeom>
          <a:noFill/>
          <a:extLst>
            <a:ext uri="{909E8E84-426E-40DD-AFC4-6F175D3DCCD1}">
              <a14:hiddenFill xmlns:a14="http://schemas.microsoft.com/office/drawing/2010/main">
                <a:solidFill>
                  <a:srgbClr val="FFFFFF"/>
                </a:solidFill>
              </a14:hiddenFill>
            </a:ext>
          </a:extLst>
        </p:spPr>
      </p:pic>
      <p:pic>
        <p:nvPicPr>
          <p:cNvPr id="4" name="Immagine 3"/>
          <p:cNvPicPr>
            <a:picLocks noChangeAspect="1"/>
          </p:cNvPicPr>
          <p:nvPr/>
        </p:nvPicPr>
        <p:blipFill>
          <a:blip r:embed="rId3"/>
          <a:stretch>
            <a:fillRect/>
          </a:stretch>
        </p:blipFill>
        <p:spPr>
          <a:xfrm>
            <a:off x="7431064" y="3000097"/>
            <a:ext cx="1951914" cy="2364238"/>
          </a:xfrm>
          <a:prstGeom prst="rect">
            <a:avLst/>
          </a:prstGeom>
        </p:spPr>
      </p:pic>
      <p:sp>
        <p:nvSpPr>
          <p:cNvPr id="2" name="Freccia circolare a destra 1"/>
          <p:cNvSpPr/>
          <p:nvPr/>
        </p:nvSpPr>
        <p:spPr>
          <a:xfrm rot="9530246">
            <a:off x="9189362" y="1256058"/>
            <a:ext cx="1312656" cy="1870416"/>
          </a:xfrm>
          <a:prstGeom prst="curvedRightArrow">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it-IT">
              <a:solidFill>
                <a:schemeClr val="tx1"/>
              </a:solidFill>
            </a:endParaRPr>
          </a:p>
        </p:txBody>
      </p:sp>
      <p:sp>
        <p:nvSpPr>
          <p:cNvPr id="3" name="CasellaDiTesto 2"/>
          <p:cNvSpPr txBox="1"/>
          <p:nvPr/>
        </p:nvSpPr>
        <p:spPr>
          <a:xfrm>
            <a:off x="1760562" y="6488668"/>
            <a:ext cx="5850832" cy="307777"/>
          </a:xfrm>
          <a:prstGeom prst="rect">
            <a:avLst/>
          </a:prstGeom>
          <a:noFill/>
        </p:spPr>
        <p:txBody>
          <a:bodyPr wrap="none" rtlCol="0">
            <a:spAutoFit/>
          </a:bodyPr>
          <a:lstStyle/>
          <a:p>
            <a:r>
              <a:rPr lang="it-IT" sz="1400" dirty="0"/>
              <a:t>Tratto da http://historiadoresenlared.wikispaces.com/3.+Tus+Primeros+pasos</a:t>
            </a:r>
          </a:p>
        </p:txBody>
      </p:sp>
    </p:spTree>
    <p:extLst>
      <p:ext uri="{BB962C8B-B14F-4D97-AF65-F5344CB8AC3E}">
        <p14:creationId xmlns:p14="http://schemas.microsoft.com/office/powerpoint/2010/main" val="19957317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80">
                                          <p:stCondLst>
                                            <p:cond delay="0"/>
                                          </p:stCondLst>
                                        </p:cTn>
                                        <p:tgtEl>
                                          <p:spTgt spid="4"/>
                                        </p:tgtEl>
                                      </p:cBhvr>
                                    </p:animEffect>
                                    <p:anim calcmode="lin" valueType="num">
                                      <p:cBhvr>
                                        <p:cTn id="13"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8" dur="26">
                                          <p:stCondLst>
                                            <p:cond delay="650"/>
                                          </p:stCondLst>
                                        </p:cTn>
                                        <p:tgtEl>
                                          <p:spTgt spid="4"/>
                                        </p:tgtEl>
                                      </p:cBhvr>
                                      <p:to x="100000" y="60000"/>
                                    </p:animScale>
                                    <p:animScale>
                                      <p:cBhvr>
                                        <p:cTn id="19" dur="166" decel="50000">
                                          <p:stCondLst>
                                            <p:cond delay="676"/>
                                          </p:stCondLst>
                                        </p:cTn>
                                        <p:tgtEl>
                                          <p:spTgt spid="4"/>
                                        </p:tgtEl>
                                      </p:cBhvr>
                                      <p:to x="100000" y="100000"/>
                                    </p:animScale>
                                    <p:animScale>
                                      <p:cBhvr>
                                        <p:cTn id="20" dur="26">
                                          <p:stCondLst>
                                            <p:cond delay="1312"/>
                                          </p:stCondLst>
                                        </p:cTn>
                                        <p:tgtEl>
                                          <p:spTgt spid="4"/>
                                        </p:tgtEl>
                                      </p:cBhvr>
                                      <p:to x="100000" y="80000"/>
                                    </p:animScale>
                                    <p:animScale>
                                      <p:cBhvr>
                                        <p:cTn id="21" dur="166" decel="50000">
                                          <p:stCondLst>
                                            <p:cond delay="1338"/>
                                          </p:stCondLst>
                                        </p:cTn>
                                        <p:tgtEl>
                                          <p:spTgt spid="4"/>
                                        </p:tgtEl>
                                      </p:cBhvr>
                                      <p:to x="100000" y="100000"/>
                                    </p:animScale>
                                    <p:animScale>
                                      <p:cBhvr>
                                        <p:cTn id="22" dur="26">
                                          <p:stCondLst>
                                            <p:cond delay="1642"/>
                                          </p:stCondLst>
                                        </p:cTn>
                                        <p:tgtEl>
                                          <p:spTgt spid="4"/>
                                        </p:tgtEl>
                                      </p:cBhvr>
                                      <p:to x="100000" y="90000"/>
                                    </p:animScale>
                                    <p:animScale>
                                      <p:cBhvr>
                                        <p:cTn id="23" dur="166" decel="50000">
                                          <p:stCondLst>
                                            <p:cond delay="1668"/>
                                          </p:stCondLst>
                                        </p:cTn>
                                        <p:tgtEl>
                                          <p:spTgt spid="4"/>
                                        </p:tgtEl>
                                      </p:cBhvr>
                                      <p:to x="100000" y="100000"/>
                                    </p:animScale>
                                    <p:animScale>
                                      <p:cBhvr>
                                        <p:cTn id="24" dur="26">
                                          <p:stCondLst>
                                            <p:cond delay="1808"/>
                                          </p:stCondLst>
                                        </p:cTn>
                                        <p:tgtEl>
                                          <p:spTgt spid="4"/>
                                        </p:tgtEl>
                                      </p:cBhvr>
                                      <p:to x="100000" y="95000"/>
                                    </p:animScale>
                                    <p:animScale>
                                      <p:cBhvr>
                                        <p:cTn id="25" dur="166" decel="50000">
                                          <p:stCondLst>
                                            <p:cond delay="1834"/>
                                          </p:stCondLst>
                                        </p:cTn>
                                        <p:tgtEl>
                                          <p:spTgt spid="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https://hispaniaeterna.files.wordpress.com/2013/03/foto-1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8549" y="515815"/>
            <a:ext cx="9920815" cy="6082568"/>
          </a:xfrm>
          <a:prstGeom prst="rect">
            <a:avLst/>
          </a:prstGeom>
          <a:noFill/>
          <a:extLst>
            <a:ext uri="{909E8E84-426E-40DD-AFC4-6F175D3DCCD1}">
              <a14:hiddenFill xmlns:a14="http://schemas.microsoft.com/office/drawing/2010/main">
                <a:solidFill>
                  <a:srgbClr val="FFFFFF"/>
                </a:solidFill>
              </a14:hiddenFill>
            </a:ext>
          </a:extLst>
        </p:spPr>
      </p:pic>
      <p:sp>
        <p:nvSpPr>
          <p:cNvPr id="2" name="CasellaDiTesto 1"/>
          <p:cNvSpPr txBox="1"/>
          <p:nvPr/>
        </p:nvSpPr>
        <p:spPr>
          <a:xfrm>
            <a:off x="1446663" y="6488668"/>
            <a:ext cx="5325176" cy="307777"/>
          </a:xfrm>
          <a:prstGeom prst="rect">
            <a:avLst/>
          </a:prstGeom>
          <a:noFill/>
        </p:spPr>
        <p:txBody>
          <a:bodyPr wrap="none" rtlCol="0">
            <a:spAutoFit/>
          </a:bodyPr>
          <a:lstStyle/>
          <a:p>
            <a:r>
              <a:rPr lang="it-IT" sz="1400" dirty="0"/>
              <a:t>Tratto da https://hispaniaeterna.wordpress.com/tag/hispania-citerior/</a:t>
            </a:r>
          </a:p>
        </p:txBody>
      </p:sp>
    </p:spTree>
    <p:extLst>
      <p:ext uri="{BB962C8B-B14F-4D97-AF65-F5344CB8AC3E}">
        <p14:creationId xmlns:p14="http://schemas.microsoft.com/office/powerpoint/2010/main" val="382254541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just"/>
            <a:r>
              <a:rPr lang="it-IT" sz="4000" dirty="0" err="1" smtClean="0">
                <a:latin typeface="Palatino Linotype" panose="02040502050505030304" pitchFamily="18" charset="0"/>
              </a:rPr>
              <a:t>Primera</a:t>
            </a:r>
            <a:r>
              <a:rPr lang="it-IT" sz="4000" dirty="0" smtClean="0">
                <a:latin typeface="Palatino Linotype" panose="02040502050505030304" pitchFamily="18" charset="0"/>
              </a:rPr>
              <a:t> </a:t>
            </a:r>
            <a:r>
              <a:rPr lang="it-IT" sz="4000" dirty="0" err="1" smtClean="0">
                <a:latin typeface="Palatino Linotype" panose="02040502050505030304" pitchFamily="18" charset="0"/>
              </a:rPr>
              <a:t>división</a:t>
            </a:r>
            <a:r>
              <a:rPr lang="it-IT" sz="4000" dirty="0" smtClean="0">
                <a:latin typeface="Palatino Linotype" panose="02040502050505030304" pitchFamily="18" charset="0"/>
              </a:rPr>
              <a:t> </a:t>
            </a:r>
            <a:r>
              <a:rPr lang="it-IT" sz="4000" dirty="0" err="1" smtClean="0">
                <a:latin typeface="Palatino Linotype" panose="02040502050505030304" pitchFamily="18" charset="0"/>
              </a:rPr>
              <a:t>administrativa</a:t>
            </a:r>
            <a:r>
              <a:rPr lang="it-IT" sz="4000" dirty="0" smtClean="0">
                <a:latin typeface="Palatino Linotype" panose="02040502050505030304" pitchFamily="18" charset="0"/>
              </a:rPr>
              <a:t> de </a:t>
            </a:r>
            <a:r>
              <a:rPr lang="it-IT" sz="4000" dirty="0" err="1" smtClean="0">
                <a:latin typeface="Palatino Linotype" panose="02040502050505030304" pitchFamily="18" charset="0"/>
              </a:rPr>
              <a:t>Hispania</a:t>
            </a:r>
            <a:endParaRPr lang="it-IT" sz="4000" dirty="0">
              <a:latin typeface="Palatino Linotype" panose="02040502050505030304" pitchFamily="18" charset="0"/>
            </a:endParaRPr>
          </a:p>
        </p:txBody>
      </p:sp>
      <p:pic>
        <p:nvPicPr>
          <p:cNvPr id="4" name="Picture 2" descr="http://e-ducativa.catedu.es/44700165/aula/archivos/repositorio/3750/3885/html/Hispania_1a_division_provincial.P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990512" y="1825625"/>
            <a:ext cx="5498249" cy="3852000"/>
          </a:xfrm>
          <a:prstGeom prst="rect">
            <a:avLst/>
          </a:prstGeom>
          <a:noFill/>
          <a:extLst>
            <a:ext uri="{909E8E84-426E-40DD-AFC4-6F175D3DCCD1}">
              <a14:hiddenFill xmlns:a14="http://schemas.microsoft.com/office/drawing/2010/main">
                <a:solidFill>
                  <a:srgbClr val="FFFFFF"/>
                </a:solidFill>
              </a14:hiddenFill>
            </a:ext>
          </a:extLst>
        </p:spPr>
      </p:pic>
      <p:sp>
        <p:nvSpPr>
          <p:cNvPr id="5" name="CasellaDiTesto 4"/>
          <p:cNvSpPr txBox="1"/>
          <p:nvPr/>
        </p:nvSpPr>
        <p:spPr>
          <a:xfrm>
            <a:off x="177421" y="5974571"/>
            <a:ext cx="11805313" cy="307777"/>
          </a:xfrm>
          <a:prstGeom prst="rect">
            <a:avLst/>
          </a:prstGeom>
          <a:noFill/>
        </p:spPr>
        <p:txBody>
          <a:bodyPr wrap="square" rtlCol="0">
            <a:spAutoFit/>
          </a:bodyPr>
          <a:lstStyle/>
          <a:p>
            <a:r>
              <a:rPr lang="it-IT" sz="1400" dirty="0" smtClean="0"/>
              <a:t>http</a:t>
            </a:r>
            <a:r>
              <a:rPr lang="it-IT" sz="1400" dirty="0"/>
              <a:t>://</a:t>
            </a:r>
            <a:r>
              <a:rPr lang="it-IT" sz="1400" dirty="0" smtClean="0"/>
              <a:t>e-ducativa.catedu.es/44700165/aula/archivos/repositorio/3750/3885/html/1_vienen_los_romanos_la_conquista_de_hispania.html</a:t>
            </a:r>
            <a:endParaRPr lang="it-IT" sz="1400" dirty="0"/>
          </a:p>
        </p:txBody>
      </p:sp>
    </p:spTree>
    <p:extLst>
      <p:ext uri="{BB962C8B-B14F-4D97-AF65-F5344CB8AC3E}">
        <p14:creationId xmlns:p14="http://schemas.microsoft.com/office/powerpoint/2010/main" val="614519259"/>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2142</TotalTime>
  <Words>2210</Words>
  <Application>Microsoft Office PowerPoint</Application>
  <PresentationFormat>Widescreen</PresentationFormat>
  <Paragraphs>204</Paragraphs>
  <Slides>28</Slides>
  <Notes>0</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28</vt:i4>
      </vt:variant>
    </vt:vector>
  </HeadingPairs>
  <TitlesOfParts>
    <vt:vector size="35" baseType="lpstr">
      <vt:lpstr>Arial</vt:lpstr>
      <vt:lpstr>Calibri</vt:lpstr>
      <vt:lpstr>Calibri Light</vt:lpstr>
      <vt:lpstr>Palatino Linotype</vt:lpstr>
      <vt:lpstr>Times New Roman</vt:lpstr>
      <vt:lpstr>Wingdings</vt:lpstr>
      <vt:lpstr>Tema di Office</vt:lpstr>
      <vt:lpstr>       Lingua Spagnola III A.A. 2015-2016  Historia de la lengua española</vt:lpstr>
      <vt:lpstr>Los pueblos prerromanos</vt:lpstr>
      <vt:lpstr>Las lenguas prerromanas</vt:lpstr>
      <vt:lpstr>Las lenguas prerromanas (II)</vt:lpstr>
      <vt:lpstr>Las lenguas prerromanas (III)</vt:lpstr>
      <vt:lpstr>Las lenguas prerromanas (IV)</vt:lpstr>
      <vt:lpstr>Presentazione standard di PowerPoint</vt:lpstr>
      <vt:lpstr>Presentazione standard di PowerPoint</vt:lpstr>
      <vt:lpstr>Primera división administrativa de Hispania</vt:lpstr>
      <vt:lpstr>Presentazione standard di PowerPoint</vt:lpstr>
      <vt:lpstr>La romanización de Hispania </vt:lpstr>
      <vt:lpstr>El latín en Hispania </vt:lpstr>
      <vt:lpstr>El latín en Hispania (II)</vt:lpstr>
      <vt:lpstr>El latín en Hispania (III)</vt:lpstr>
      <vt:lpstr>Latín clásico vs latín vulgar</vt:lpstr>
      <vt:lpstr>Del latín al castellano, pasando por el latín vulgar</vt:lpstr>
      <vt:lpstr>Del latín al castellano, pasando por el latín vulgar (II)</vt:lpstr>
      <vt:lpstr>Del latín al castellano, pasando por el latín vulgar (III)</vt:lpstr>
      <vt:lpstr>El acento</vt:lpstr>
      <vt:lpstr>Las transformaciones fonéticas</vt:lpstr>
      <vt:lpstr>El vocalismo</vt:lpstr>
      <vt:lpstr>El vocalismo (II)</vt:lpstr>
      <vt:lpstr>El vocalismo (III)</vt:lpstr>
      <vt:lpstr>El vocalismo (IV)</vt:lpstr>
      <vt:lpstr>El vocalismo (V)</vt:lpstr>
      <vt:lpstr>El consonantismo</vt:lpstr>
      <vt:lpstr>El consonantismo (II)</vt:lpstr>
      <vt:lpstr>El consonantismo (III)</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Los pueblos prerromanos</dc:title>
  <dc:creator>Giulia Giorgi</dc:creator>
  <cp:lastModifiedBy>Giulia Giorgi</cp:lastModifiedBy>
  <cp:revision>40</cp:revision>
  <dcterms:created xsi:type="dcterms:W3CDTF">2015-10-02T08:06:16Z</dcterms:created>
  <dcterms:modified xsi:type="dcterms:W3CDTF">2015-12-01T15:46:30Z</dcterms:modified>
</cp:coreProperties>
</file>