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3" r:id="rId2"/>
    <p:sldId id="324" r:id="rId3"/>
    <p:sldId id="325" r:id="rId4"/>
    <p:sldId id="326" r:id="rId5"/>
    <p:sldId id="327" r:id="rId6"/>
    <p:sldId id="328" r:id="rId7"/>
    <p:sldId id="373" r:id="rId8"/>
    <p:sldId id="374" r:id="rId9"/>
    <p:sldId id="377" r:id="rId10"/>
    <p:sldId id="329" r:id="rId11"/>
    <p:sldId id="305" r:id="rId12"/>
    <p:sldId id="315" r:id="rId13"/>
    <p:sldId id="330" r:id="rId14"/>
    <p:sldId id="331" r:id="rId15"/>
    <p:sldId id="368" r:id="rId16"/>
    <p:sldId id="306" r:id="rId17"/>
    <p:sldId id="296" r:id="rId18"/>
    <p:sldId id="332" r:id="rId19"/>
    <p:sldId id="298" r:id="rId20"/>
    <p:sldId id="376" r:id="rId2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.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593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13184F-86F5-4DD4-A67D-DC7F5A46E426}" type="datetimeFigureOut">
              <a:rPr lang="it-IT"/>
              <a:pPr>
                <a:defRPr/>
              </a:pPr>
              <a:t>15/11/2016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917A28-9D6D-4BD1-A71D-BE2B3BB144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470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C8689-DB38-44AB-978A-B95476DE8035}" type="datetimeFigureOut">
              <a:rPr lang="it-IT"/>
              <a:pPr>
                <a:defRPr/>
              </a:pPr>
              <a:t>15/11/2016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83E77-D4D3-4FFA-9DB6-B36E4E0EF3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9B843-01CE-494E-AD6E-8C724905274A}" type="datetimeFigureOut">
              <a:rPr lang="it-IT"/>
              <a:pPr>
                <a:defRPr/>
              </a:pPr>
              <a:t>15/11/2016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4AFC3-F006-4167-BE82-E89388F289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76CF5-C3BB-4E48-98BA-7093F2FC42E3}" type="datetimeFigureOut">
              <a:rPr lang="it-IT"/>
              <a:pPr>
                <a:defRPr/>
              </a:pPr>
              <a:t>15/11/2016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1874F-1B8F-4535-BB3F-5EEDE4414E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063B8-14F4-4349-9E30-DEE0AB2A8E9C}" type="datetimeFigureOut">
              <a:rPr lang="it-IT"/>
              <a:pPr>
                <a:defRPr/>
              </a:pPr>
              <a:t>15/11/2016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514CA-1939-42DA-94FC-35E144725D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BA68B-DFA5-4829-B414-8889D2D603D3}" type="datetimeFigureOut">
              <a:rPr lang="it-IT"/>
              <a:pPr>
                <a:defRPr/>
              </a:pPr>
              <a:t>15/11/2016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11BB3-38AD-4E31-989C-A4C336E081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5F416-84C5-46C9-AC68-AC17C6D92C3C}" type="datetimeFigureOut">
              <a:rPr lang="it-IT"/>
              <a:pPr>
                <a:defRPr/>
              </a:pPr>
              <a:t>15/11/2016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8DF58-6103-4561-808C-35E8A22A67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6C60A-BC8A-4866-9E46-00A9DEF28102}" type="datetimeFigureOut">
              <a:rPr lang="it-IT"/>
              <a:pPr>
                <a:defRPr/>
              </a:pPr>
              <a:t>15/11/2016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70112-FC71-425C-BB63-7168147FC3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B2D4F-BCF8-484A-BBF8-07046EEC23AF}" type="datetimeFigureOut">
              <a:rPr lang="it-IT"/>
              <a:pPr>
                <a:defRPr/>
              </a:pPr>
              <a:t>15/11/2016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F1F89-3724-4BAD-83FB-88C70CCC08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86B8D-4B99-48DA-9470-A7FBF4ED5C26}" type="datetimeFigureOut">
              <a:rPr lang="it-IT"/>
              <a:pPr>
                <a:defRPr/>
              </a:pPr>
              <a:t>15/11/2016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EDB50-E5E2-433A-A489-670179B92C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CE434-4A0E-4D3C-9B35-BE936C36DAC0}" type="datetimeFigureOut">
              <a:rPr lang="it-IT"/>
              <a:pPr>
                <a:defRPr/>
              </a:pPr>
              <a:t>15/11/2016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D499A-3DA0-49F9-BE09-EA4CA6D1A3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B605B-0FB0-40D2-940D-DFDEDEF4A637}" type="datetimeFigureOut">
              <a:rPr lang="it-IT"/>
              <a:pPr>
                <a:defRPr/>
              </a:pPr>
              <a:t>15/11/2016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A9340-D81F-47F1-8258-37283E4EDE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072BCD-1E58-402E-B594-E5E16EA7E14F}" type="datetimeFigureOut">
              <a:rPr lang="it-IT"/>
              <a:pPr>
                <a:defRPr/>
              </a:pPr>
              <a:t>15/11/2016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5D5482-2817-45B3-86C2-0FB0CAAA43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blems.arts.gla.ac.uk/alciato/picturae.php?id=A21a033" TargetMode="Externa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emblems.arts.gla.ac.uk/alciato/picturae.php?id=A31a01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mblems.arts.gla.ac.uk/alciato/picturae.php?id=A21a090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emblems.arts.gla.ac.uk/alciato/picturae.php?id=A34b011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emblems.arts.gla.ac.uk/alciato/picturae.php?id=A39a04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image" Target="../media/image21.jpeg"/><Relationship Id="rId4" Type="http://schemas.openxmlformats.org/officeDocument/2006/relationships/hyperlink" Target="http://www.emblems.arts.gla.ac.uk/alciato/picturae.php?id=A21a16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asellaDiTesto 1"/>
          <p:cNvSpPr txBox="1">
            <a:spLocks noChangeArrowheads="1"/>
          </p:cNvSpPr>
          <p:nvPr/>
        </p:nvSpPr>
        <p:spPr bwMode="auto">
          <a:xfrm>
            <a:off x="1366838" y="476250"/>
            <a:ext cx="6769100" cy="286232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b="1" cap="small" dirty="0" smtClean="0">
                <a:solidFill>
                  <a:schemeClr val="tx2"/>
                </a:solidFill>
                <a:latin typeface="Palatino Linotype" pitchFamily="18" charset="0"/>
              </a:rPr>
              <a:t>		</a:t>
            </a:r>
          </a:p>
          <a:p>
            <a:pPr>
              <a:defRPr/>
            </a:pPr>
            <a:endParaRPr lang="es-ES" b="1" cap="small" dirty="0">
              <a:solidFill>
                <a:schemeClr val="tx2"/>
              </a:solidFill>
              <a:latin typeface="Palatino Linotype" pitchFamily="18" charset="0"/>
            </a:endParaRPr>
          </a:p>
          <a:p>
            <a:pPr algn="ctr">
              <a:defRPr/>
            </a:pPr>
            <a:r>
              <a:rPr lang="es-ES" sz="5400" b="1" cap="small" dirty="0" smtClean="0">
                <a:solidFill>
                  <a:schemeClr val="tx2"/>
                </a:solidFill>
                <a:latin typeface="Palatino Linotype" pitchFamily="18" charset="0"/>
              </a:rPr>
              <a:t>Góngora </a:t>
            </a:r>
          </a:p>
          <a:p>
            <a:pPr>
              <a:defRPr/>
            </a:pPr>
            <a:endParaRPr lang="es-ES" b="1" cap="small" dirty="0">
              <a:solidFill>
                <a:schemeClr val="tx2"/>
              </a:solidFill>
              <a:latin typeface="Palatino Linotype" pitchFamily="18" charset="0"/>
            </a:endParaRPr>
          </a:p>
          <a:p>
            <a:pPr>
              <a:defRPr/>
            </a:pPr>
            <a:endParaRPr lang="es-ES" b="1" cap="small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pPr>
              <a:defRPr/>
            </a:pPr>
            <a:endParaRPr lang="es-ES" b="1" cap="small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pPr>
              <a:defRPr/>
            </a:pPr>
            <a:r>
              <a:rPr lang="es-ES" b="1" cap="small" dirty="0">
                <a:solidFill>
                  <a:schemeClr val="tx2"/>
                </a:solidFill>
                <a:latin typeface="Palatino Linotype" pitchFamily="18" charset="0"/>
              </a:rPr>
              <a:t>	</a:t>
            </a:r>
            <a:r>
              <a:rPr lang="es-ES" b="1" cap="small" dirty="0" smtClean="0">
                <a:solidFill>
                  <a:schemeClr val="tx2"/>
                </a:solidFill>
                <a:latin typeface="Palatino Linotype" pitchFamily="18" charset="0"/>
              </a:rPr>
              <a:t>	</a:t>
            </a:r>
            <a:r>
              <a:rPr lang="es-ES" b="1" cap="small" dirty="0" smtClean="0">
                <a:solidFill>
                  <a:schemeClr val="tx2"/>
                </a:solidFill>
                <a:latin typeface="Palatino Linotype" pitchFamily="18" charset="0"/>
              </a:rPr>
              <a:t>Paolo Tanganelli</a:t>
            </a:r>
            <a:endParaRPr lang="it-IT" b="1" dirty="0" smtClean="0">
              <a:solidFill>
                <a:schemeClr val="tx2"/>
              </a:solidFill>
              <a:latin typeface="Palatino Linotype" pitchFamily="18" charset="0"/>
            </a:endParaRPr>
          </a:p>
          <a:p>
            <a:pPr>
              <a:defRPr/>
            </a:pPr>
            <a:r>
              <a:rPr lang="es-ES" b="1" dirty="0" smtClean="0">
                <a:solidFill>
                  <a:schemeClr val="tx2"/>
                </a:solidFill>
                <a:latin typeface="Palatino Linotype" pitchFamily="18" charset="0"/>
              </a:rPr>
              <a:t>		Università di Ferrara</a:t>
            </a:r>
            <a:endParaRPr lang="it-IT" b="1" dirty="0">
              <a:solidFill>
                <a:schemeClr val="tx2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8425" y="19050"/>
            <a:ext cx="5319713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CasellaDiTesto 2"/>
          <p:cNvSpPr txBox="1">
            <a:spLocks noChangeArrowheads="1"/>
          </p:cNvSpPr>
          <p:nvPr/>
        </p:nvSpPr>
        <p:spPr bwMode="auto">
          <a:xfrm>
            <a:off x="-61913" y="438150"/>
            <a:ext cx="3959226" cy="9239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i="1">
                <a:latin typeface="Calibri" pitchFamily="34" charset="0"/>
              </a:rPr>
              <a:t>...cuando el que ministrar podia la copa</a:t>
            </a:r>
            <a:endParaRPr lang="it-IT" i="1">
              <a:latin typeface="Calibri" pitchFamily="34" charset="0"/>
            </a:endParaRPr>
          </a:p>
          <a:p>
            <a:r>
              <a:rPr lang="es-ES" i="1">
                <a:latin typeface="Calibri" pitchFamily="34" charset="0"/>
              </a:rPr>
              <a:t>a Júpiter mejor que el garzón de Ida... (vv. 7-8)</a:t>
            </a:r>
            <a:endParaRPr lang="it-IT" i="1">
              <a:latin typeface="Calibri" pitchFamily="34" charset="0"/>
            </a:endParaRPr>
          </a:p>
        </p:txBody>
      </p:sp>
      <p:sp>
        <p:nvSpPr>
          <p:cNvPr id="24579" name="Rettangolo 3"/>
          <p:cNvSpPr>
            <a:spLocks noChangeArrowheads="1"/>
          </p:cNvSpPr>
          <p:nvPr/>
        </p:nvSpPr>
        <p:spPr bwMode="auto">
          <a:xfrm>
            <a:off x="1116013" y="1628775"/>
            <a:ext cx="2376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Daza Pinciano, p. 53.</a:t>
            </a:r>
          </a:p>
        </p:txBody>
      </p:sp>
      <p:sp>
        <p:nvSpPr>
          <p:cNvPr id="24580" name="CasellaDiTesto 6"/>
          <p:cNvSpPr txBox="1">
            <a:spLocks noChangeArrowheads="1"/>
          </p:cNvSpPr>
          <p:nvPr/>
        </p:nvSpPr>
        <p:spPr bwMode="auto">
          <a:xfrm>
            <a:off x="250825" y="2420938"/>
            <a:ext cx="3384550" cy="17541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Mira como el pintor con docta mano</a:t>
            </a:r>
            <a:endParaRPr lang="it-IT">
              <a:latin typeface="Calibri" pitchFamily="34" charset="0"/>
            </a:endParaRPr>
          </a:p>
          <a:p>
            <a:r>
              <a:rPr lang="es-ES">
                <a:latin typeface="Calibri" pitchFamily="34" charset="0"/>
              </a:rPr>
              <a:t>a Ganimedes hizo ser llevado</a:t>
            </a:r>
            <a:endParaRPr lang="it-IT">
              <a:latin typeface="Calibri" pitchFamily="34" charset="0"/>
            </a:endParaRPr>
          </a:p>
          <a:p>
            <a:r>
              <a:rPr lang="es-ES">
                <a:latin typeface="Calibri" pitchFamily="34" charset="0"/>
              </a:rPr>
              <a:t>del ave consagrada al soberano</a:t>
            </a:r>
            <a:endParaRPr lang="it-IT">
              <a:latin typeface="Calibri" pitchFamily="34" charset="0"/>
            </a:endParaRPr>
          </a:p>
          <a:p>
            <a:r>
              <a:rPr lang="es-ES">
                <a:latin typeface="Calibri" pitchFamily="34" charset="0"/>
              </a:rPr>
              <a:t>Júpiter hasta el cielo afortunado</a:t>
            </a:r>
            <a:endParaRPr lang="it-IT">
              <a:latin typeface="Calibri" pitchFamily="34" charset="0"/>
            </a:endParaRPr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asellaDiTesto 1"/>
          <p:cNvSpPr txBox="1">
            <a:spLocks noChangeArrowheads="1"/>
          </p:cNvSpPr>
          <p:nvPr/>
        </p:nvSpPr>
        <p:spPr bwMode="auto">
          <a:xfrm>
            <a:off x="179388" y="269875"/>
            <a:ext cx="3960812" cy="923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i="1">
                <a:latin typeface="Calibri" pitchFamily="34" charset="0"/>
              </a:rPr>
              <a:t>...cuando el que ministrar podia la copa</a:t>
            </a:r>
            <a:endParaRPr lang="it-IT" i="1">
              <a:latin typeface="Calibri" pitchFamily="34" charset="0"/>
            </a:endParaRPr>
          </a:p>
          <a:p>
            <a:r>
              <a:rPr lang="es-ES" i="1">
                <a:latin typeface="Calibri" pitchFamily="34" charset="0"/>
              </a:rPr>
              <a:t>a Júpiter mejor que el garzón de Ida... </a:t>
            </a:r>
          </a:p>
          <a:p>
            <a:r>
              <a:rPr lang="es-ES" i="1">
                <a:latin typeface="Calibri" pitchFamily="34" charset="0"/>
              </a:rPr>
              <a:t>(vv. 7-8)</a:t>
            </a:r>
            <a:endParaRPr lang="it-IT" i="1">
              <a:latin typeface="Calibri" pitchFamily="34" charset="0"/>
            </a:endParaRPr>
          </a:p>
        </p:txBody>
      </p:sp>
      <p:sp>
        <p:nvSpPr>
          <p:cNvPr id="25602" name="CasellaDiTesto 2"/>
          <p:cNvSpPr txBox="1">
            <a:spLocks noChangeArrowheads="1"/>
          </p:cNvSpPr>
          <p:nvPr/>
        </p:nvSpPr>
        <p:spPr bwMode="auto">
          <a:xfrm>
            <a:off x="15875" y="2636838"/>
            <a:ext cx="3960813" cy="3698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libri" pitchFamily="34" charset="0"/>
              </a:rPr>
              <a:t>Sebastián de Covarrubias, III, 96, c. 296r.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8638" y="115888"/>
            <a:ext cx="479107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asellaDiTesto 3"/>
          <p:cNvSpPr txBox="1">
            <a:spLocks noChangeArrowheads="1"/>
          </p:cNvSpPr>
          <p:nvPr/>
        </p:nvSpPr>
        <p:spPr bwMode="auto">
          <a:xfrm>
            <a:off x="201613" y="3141663"/>
            <a:ext cx="3960812" cy="31400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Palatino Linotype" pitchFamily="18" charset="0"/>
              </a:rPr>
              <a:t>Sebastián de Covarrubias, III, 87, c. 287r.</a:t>
            </a:r>
          </a:p>
          <a:p>
            <a:endParaRPr lang="it-IT">
              <a:latin typeface="Palatino Linotype" pitchFamily="18" charset="0"/>
            </a:endParaRPr>
          </a:p>
          <a:p>
            <a:r>
              <a:rPr lang="es-ES">
                <a:latin typeface="Palatino Linotype" pitchFamily="18" charset="0"/>
              </a:rPr>
              <a:t>Cual el peñasco que del mar ceñido</a:t>
            </a:r>
            <a:endParaRPr lang="it-IT">
              <a:latin typeface="Palatino Linotype" pitchFamily="18" charset="0"/>
            </a:endParaRPr>
          </a:p>
          <a:p>
            <a:r>
              <a:rPr lang="es-ES">
                <a:latin typeface="Palatino Linotype" pitchFamily="18" charset="0"/>
              </a:rPr>
              <a:t>y de espumosas ondas azotado,</a:t>
            </a:r>
            <a:endParaRPr lang="it-IT">
              <a:latin typeface="Palatino Linotype" pitchFamily="18" charset="0"/>
            </a:endParaRPr>
          </a:p>
          <a:p>
            <a:r>
              <a:rPr lang="es-ES">
                <a:latin typeface="Palatino Linotype" pitchFamily="18" charset="0"/>
              </a:rPr>
              <a:t>de furiosos vientos combatido,</a:t>
            </a:r>
            <a:endParaRPr lang="it-IT">
              <a:latin typeface="Palatino Linotype" pitchFamily="18" charset="0"/>
            </a:endParaRPr>
          </a:p>
          <a:p>
            <a:r>
              <a:rPr lang="es-ES">
                <a:latin typeface="Palatino Linotype" pitchFamily="18" charset="0"/>
              </a:rPr>
              <a:t>con perpetua tormenta está cercado:</a:t>
            </a:r>
            <a:endParaRPr lang="it-IT">
              <a:latin typeface="Palatino Linotype" pitchFamily="18" charset="0"/>
            </a:endParaRPr>
          </a:p>
          <a:p>
            <a:r>
              <a:rPr lang="es-ES">
                <a:latin typeface="Palatino Linotype" pitchFamily="18" charset="0"/>
              </a:rPr>
              <a:t>tal debéis figurar un afligido</a:t>
            </a:r>
            <a:endParaRPr lang="it-IT">
              <a:latin typeface="Palatino Linotype" pitchFamily="18" charset="0"/>
            </a:endParaRPr>
          </a:p>
          <a:p>
            <a:r>
              <a:rPr lang="es-ES">
                <a:latin typeface="Palatino Linotype" pitchFamily="18" charset="0"/>
              </a:rPr>
              <a:t>corazón de pasiones rodeado,</a:t>
            </a:r>
            <a:endParaRPr lang="it-IT">
              <a:latin typeface="Palatino Linotype" pitchFamily="18" charset="0"/>
            </a:endParaRPr>
          </a:p>
          <a:p>
            <a:r>
              <a:rPr lang="es-ES">
                <a:latin typeface="Palatino Linotype" pitchFamily="18" charset="0"/>
              </a:rPr>
              <a:t>herido de uno y otro pensamiento,</a:t>
            </a:r>
            <a:endParaRPr lang="it-IT">
              <a:latin typeface="Palatino Linotype" pitchFamily="18" charset="0"/>
            </a:endParaRPr>
          </a:p>
          <a:p>
            <a:r>
              <a:rPr lang="es-ES">
                <a:latin typeface="Palatino Linotype" pitchFamily="18" charset="0"/>
              </a:rPr>
              <a:t>verdugos de su pena y su tormento</a:t>
            </a:r>
            <a:r>
              <a:rPr lang="it-IT">
                <a:latin typeface="Palatino Linotype" pitchFamily="18" charset="0"/>
              </a:rPr>
              <a:t>.</a:t>
            </a:r>
          </a:p>
        </p:txBody>
      </p:sp>
      <p:sp>
        <p:nvSpPr>
          <p:cNvPr id="26626" name="CasellaDiTesto 2"/>
          <p:cNvSpPr txBox="1">
            <a:spLocks noChangeArrowheads="1"/>
          </p:cNvSpPr>
          <p:nvPr/>
        </p:nvSpPr>
        <p:spPr bwMode="auto">
          <a:xfrm>
            <a:off x="201613" y="958850"/>
            <a:ext cx="40830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Bodoni MT" pitchFamily="18" charset="0"/>
              </a:rPr>
              <a:t>Del Oc</a:t>
            </a:r>
            <a:r>
              <a:rPr lang="es-ES" i="1">
                <a:latin typeface="Bodoni MT" pitchFamily="18" charset="0"/>
              </a:rPr>
              <a:t>éano pues antes sorbido</a:t>
            </a:r>
          </a:p>
          <a:p>
            <a:r>
              <a:rPr lang="es-ES" i="1">
                <a:latin typeface="Bodoni MT" pitchFamily="18" charset="0"/>
              </a:rPr>
              <a:t>y luego vomitado</a:t>
            </a:r>
          </a:p>
          <a:p>
            <a:r>
              <a:rPr lang="es-ES" i="1">
                <a:latin typeface="Bodoni MT" pitchFamily="18" charset="0"/>
              </a:rPr>
              <a:t>no lejos de un escollo coronado</a:t>
            </a:r>
          </a:p>
          <a:p>
            <a:r>
              <a:rPr lang="es-ES" i="1">
                <a:latin typeface="Bodoni MT" pitchFamily="18" charset="0"/>
              </a:rPr>
              <a:t>de secos juncos, de calientes plumas... </a:t>
            </a:r>
          </a:p>
          <a:p>
            <a:r>
              <a:rPr lang="es-ES" i="1">
                <a:latin typeface="Bodoni MT" pitchFamily="18" charset="0"/>
              </a:rPr>
              <a:t>(vv. 22-25) </a:t>
            </a:r>
            <a:endParaRPr lang="it-IT" i="1">
              <a:latin typeface="Bodoni MT" pitchFamily="18" charset="0"/>
            </a:endParaRP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4988" y="174625"/>
            <a:ext cx="47625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0"/>
            <a:ext cx="5283200" cy="729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1398588" y="1450975"/>
            <a:ext cx="2592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Daza Pinciano, p. 40.</a:t>
            </a:r>
          </a:p>
        </p:txBody>
      </p:sp>
      <p:sp>
        <p:nvSpPr>
          <p:cNvPr id="27651" name="CasellaDiTesto 1"/>
          <p:cNvSpPr txBox="1">
            <a:spLocks noChangeArrowheads="1"/>
          </p:cNvSpPr>
          <p:nvPr/>
        </p:nvSpPr>
        <p:spPr bwMode="auto">
          <a:xfrm>
            <a:off x="323850" y="476250"/>
            <a:ext cx="3168650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i="1">
                <a:latin typeface="Calibri" pitchFamily="34" charset="0"/>
              </a:rPr>
              <a:t>...un escollo coronado</a:t>
            </a:r>
          </a:p>
          <a:p>
            <a:r>
              <a:rPr lang="es-ES" i="1">
                <a:latin typeface="Calibri" pitchFamily="34" charset="0"/>
              </a:rPr>
              <a:t>[...] de calientes plumas...</a:t>
            </a:r>
            <a:endParaRPr lang="it-IT" i="1">
              <a:latin typeface="Calibri" pitchFamily="34" charset="0"/>
            </a:endParaRPr>
          </a:p>
        </p:txBody>
      </p:sp>
      <p:pic>
        <p:nvPicPr>
          <p:cNvPr id="27652" name="Picture 2" descr="Pictura of Alciato, Andrea: Emblemata (1621): Ex pace ubertas.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950" y="2708275"/>
            <a:ext cx="42862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CasellaDiTesto 2"/>
          <p:cNvSpPr txBox="1">
            <a:spLocks noChangeArrowheads="1"/>
          </p:cNvSpPr>
          <p:nvPr/>
        </p:nvSpPr>
        <p:spPr bwMode="auto">
          <a:xfrm>
            <a:off x="107950" y="1989138"/>
            <a:ext cx="2087563" cy="6461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Calibri" pitchFamily="34" charset="0"/>
              </a:rPr>
              <a:t>Alciato</a:t>
            </a:r>
          </a:p>
          <a:p>
            <a:pPr algn="ctr"/>
            <a:r>
              <a:rPr lang="es-ES" i="1">
                <a:latin typeface="Calibri" pitchFamily="34" charset="0"/>
              </a:rPr>
              <a:t>Ex pace ubertas</a:t>
            </a:r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2238" y="0"/>
            <a:ext cx="5211762" cy="739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107950" y="1628775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Daza Pinciano, p. 112.</a:t>
            </a:r>
          </a:p>
        </p:txBody>
      </p:sp>
      <p:pic>
        <p:nvPicPr>
          <p:cNvPr id="28675" name="Picture 2" descr="An eagle with outstretched wings sitting on a tomb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700463"/>
            <a:ext cx="23812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07950" y="188913"/>
            <a:ext cx="3824288" cy="64611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i="1" dirty="0">
                <a:latin typeface="+mn-lt"/>
              </a:rPr>
              <a:t>…halló hospitalidad donde halló nido</a:t>
            </a:r>
            <a:endParaRPr lang="it-IT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i="1" dirty="0">
                <a:latin typeface="+mn-lt"/>
              </a:rPr>
              <a:t>de Júpiter el ave. (vv. 27-28</a:t>
            </a:r>
            <a:r>
              <a:rPr lang="es-ES" dirty="0">
                <a:latin typeface="+mn-lt"/>
              </a:rPr>
              <a:t>)</a:t>
            </a:r>
            <a:endParaRPr lang="it-I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476250"/>
            <a:ext cx="34004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CasellaDiTesto 2"/>
          <p:cNvSpPr txBox="1">
            <a:spLocks noChangeArrowheads="1"/>
          </p:cNvSpPr>
          <p:nvPr/>
        </p:nvSpPr>
        <p:spPr bwMode="auto">
          <a:xfrm>
            <a:off x="539750" y="1557338"/>
            <a:ext cx="3455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Gabriele Simeoni, p. 206.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Figure astride a dolphin playing a harp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8913"/>
            <a:ext cx="23812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CasellaDiTesto 2"/>
          <p:cNvSpPr txBox="1">
            <a:spLocks noChangeArrowheads="1"/>
          </p:cNvSpPr>
          <p:nvPr/>
        </p:nvSpPr>
        <p:spPr bwMode="auto">
          <a:xfrm>
            <a:off x="1979613" y="4437063"/>
            <a:ext cx="6264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>
                <a:cs typeface="Arial" charset="0"/>
              </a:rPr>
              <a:t>Delphini insidens unda cerula sulcat Arion,</a:t>
            </a:r>
            <a:br>
              <a:rPr lang="it-IT">
                <a:cs typeface="Arial" charset="0"/>
              </a:rPr>
            </a:br>
            <a:r>
              <a:rPr lang="it-IT">
                <a:cs typeface="Arial" charset="0"/>
              </a:rPr>
              <a:t>Hocque aures mulcet frenat &amp; ora sono.</a:t>
            </a:r>
            <a:br>
              <a:rPr lang="it-IT">
                <a:cs typeface="Arial" charset="0"/>
              </a:rPr>
            </a:br>
            <a:r>
              <a:rPr lang="it-IT">
                <a:cs typeface="Arial" charset="0"/>
              </a:rPr>
              <a:t>Quam sit avari hominis, non tam mens dira ferarum est,</a:t>
            </a:r>
            <a:br>
              <a:rPr lang="it-IT">
                <a:cs typeface="Arial" charset="0"/>
              </a:rPr>
            </a:br>
            <a:r>
              <a:rPr lang="it-IT">
                <a:cs typeface="Arial" charset="0"/>
              </a:rPr>
              <a:t>Quique viris rapimur, piscibus eripimur.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348038" y="404813"/>
            <a:ext cx="38830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cap="all" dirty="0">
                <a:latin typeface="+mn-lt"/>
              </a:rPr>
              <a:t>IN AVAROS, VEL QUIBUS </a:t>
            </a:r>
            <a:r>
              <a:rPr lang="it-IT" cap="all" dirty="0" err="1">
                <a:latin typeface="+mn-lt"/>
              </a:rPr>
              <a:t>MElior</a:t>
            </a:r>
            <a:r>
              <a:rPr lang="it-IT" cap="all" dirty="0">
                <a:latin typeface="+mn-lt"/>
              </a:rPr>
              <a:t> </a:t>
            </a:r>
            <a:r>
              <a:rPr lang="it-IT" cap="all" dirty="0" err="1">
                <a:latin typeface="+mn-lt"/>
              </a:rPr>
              <a:t>conditio</a:t>
            </a:r>
            <a:r>
              <a:rPr lang="it-IT" cap="all" dirty="0">
                <a:latin typeface="+mn-lt"/>
              </a:rPr>
              <a:t> ab </a:t>
            </a:r>
            <a:r>
              <a:rPr lang="it-IT" cap="all" dirty="0" err="1">
                <a:latin typeface="+mn-lt"/>
              </a:rPr>
              <a:t>extraneis</a:t>
            </a:r>
            <a:r>
              <a:rPr lang="it-IT" cap="all" dirty="0">
                <a:latin typeface="+mn-lt"/>
              </a:rPr>
              <a:t> </a:t>
            </a:r>
            <a:r>
              <a:rPr lang="it-IT" cap="all" dirty="0" err="1">
                <a:latin typeface="+mn-lt"/>
              </a:rPr>
              <a:t>offertur</a:t>
            </a:r>
            <a:endParaRPr lang="it-IT" dirty="0">
              <a:latin typeface="+mn-lt"/>
            </a:endParaRP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-323850"/>
            <a:ext cx="3127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>
                <a:cs typeface="Arial" charset="0"/>
              </a:rPr>
              <a:t>.</a:t>
            </a:r>
          </a:p>
          <a:p>
            <a:pPr eaLnBrk="0" hangingPunct="0"/>
            <a:r>
              <a:rPr lang="it-IT">
                <a:cs typeface="Arial" charset="0"/>
                <a:hlinkClick r:id="rId4"/>
              </a:rPr>
              <a:t>  </a:t>
            </a:r>
            <a:endParaRPr lang="it-IT" sz="15000">
              <a:cs typeface="Arial" charset="0"/>
            </a:endParaRPr>
          </a:p>
        </p:txBody>
      </p:sp>
      <p:pic>
        <p:nvPicPr>
          <p:cNvPr id="31749" name="Picture 4" descr="Figure of a child playing a lute astride a dolphin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" y="1839913"/>
            <a:ext cx="19431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Ship in a storm. Man riding on a dolphin playing a lute.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8050" y="1268413"/>
            <a:ext cx="2381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asellaDiTesto 2"/>
          <p:cNvSpPr txBox="1">
            <a:spLocks noChangeArrowheads="1"/>
          </p:cNvSpPr>
          <p:nvPr/>
        </p:nvSpPr>
        <p:spPr bwMode="auto">
          <a:xfrm>
            <a:off x="22225" y="404813"/>
            <a:ext cx="4032250" cy="20304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i="1">
                <a:latin typeface="Calibri" pitchFamily="34" charset="0"/>
              </a:rPr>
              <a:t>Náufrago y desdeñado, sobre ausente,</a:t>
            </a:r>
            <a:endParaRPr lang="it-IT" i="1">
              <a:latin typeface="Calibri" pitchFamily="34" charset="0"/>
            </a:endParaRPr>
          </a:p>
          <a:p>
            <a:r>
              <a:rPr lang="es-ES" i="1">
                <a:latin typeface="Calibri" pitchFamily="34" charset="0"/>
              </a:rPr>
              <a:t>lagrimosas de amor dulces querellas,</a:t>
            </a:r>
            <a:endParaRPr lang="it-IT" i="1">
              <a:latin typeface="Calibri" pitchFamily="34" charset="0"/>
            </a:endParaRPr>
          </a:p>
          <a:p>
            <a:r>
              <a:rPr lang="es-ES" i="1">
                <a:latin typeface="Calibri" pitchFamily="34" charset="0"/>
              </a:rPr>
              <a:t>da al mar, que, condolido,</a:t>
            </a:r>
            <a:endParaRPr lang="it-IT" i="1">
              <a:latin typeface="Calibri" pitchFamily="34" charset="0"/>
            </a:endParaRPr>
          </a:p>
          <a:p>
            <a:r>
              <a:rPr lang="es-ES" i="1">
                <a:latin typeface="Calibri" pitchFamily="34" charset="0"/>
              </a:rPr>
              <a:t>fue a las ondas, fue al viento</a:t>
            </a:r>
            <a:endParaRPr lang="it-IT" i="1">
              <a:latin typeface="Calibri" pitchFamily="34" charset="0"/>
            </a:endParaRPr>
          </a:p>
          <a:p>
            <a:r>
              <a:rPr lang="es-ES" i="1">
                <a:latin typeface="Calibri" pitchFamily="34" charset="0"/>
              </a:rPr>
              <a:t>el mísero gemido</a:t>
            </a:r>
            <a:endParaRPr lang="it-IT" i="1">
              <a:latin typeface="Calibri" pitchFamily="34" charset="0"/>
            </a:endParaRPr>
          </a:p>
          <a:p>
            <a:r>
              <a:rPr lang="es-ES" i="1">
                <a:latin typeface="Calibri" pitchFamily="34" charset="0"/>
              </a:rPr>
              <a:t>segundo de Arïón dulce instrumento. </a:t>
            </a:r>
          </a:p>
          <a:p>
            <a:r>
              <a:rPr lang="es-ES" i="1">
                <a:latin typeface="Calibri" pitchFamily="34" charset="0"/>
              </a:rPr>
              <a:t>(vv. 9-14)</a:t>
            </a:r>
            <a:endParaRPr lang="it-IT" i="1">
              <a:latin typeface="Calibri" pitchFamily="34" charset="0"/>
            </a:endParaRPr>
          </a:p>
        </p:txBody>
      </p:sp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-242888"/>
            <a:ext cx="5319712" cy="74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-49213" y="3933825"/>
            <a:ext cx="41036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Daza Pinciano, p. 30.</a:t>
            </a:r>
          </a:p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r>
              <a:rPr lang="es-ES">
                <a:latin typeface="Palatino Linotype" pitchFamily="18" charset="0"/>
              </a:rPr>
              <a:t>Pues fiera libertó a quien hombre 				       mata</a:t>
            </a:r>
          </a:p>
          <a:p>
            <a:pPr>
              <a:spcBef>
                <a:spcPct val="50000"/>
              </a:spcBef>
            </a:pPr>
            <a:r>
              <a:rPr lang="es-ES">
                <a:latin typeface="Palatino Linotype" pitchFamily="18" charset="0"/>
              </a:rPr>
              <a:t>y a quien ató de la prisión desata.</a:t>
            </a:r>
          </a:p>
          <a:p>
            <a:pPr>
              <a:spcBef>
                <a:spcPct val="50000"/>
              </a:spcBef>
            </a:pPr>
            <a:endParaRPr lang="es-ES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25413"/>
            <a:ext cx="5391150" cy="673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684213" y="2781300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Daza Pinciano, p.42.</a:t>
            </a:r>
          </a:p>
        </p:txBody>
      </p:sp>
      <p:sp>
        <p:nvSpPr>
          <p:cNvPr id="33795" name="CasellaDiTesto 3"/>
          <p:cNvSpPr txBox="1">
            <a:spLocks noChangeArrowheads="1"/>
          </p:cNvSpPr>
          <p:nvPr/>
        </p:nvSpPr>
        <p:spPr bwMode="auto">
          <a:xfrm>
            <a:off x="107950" y="227013"/>
            <a:ext cx="3455988" cy="9239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..</a:t>
            </a:r>
            <a:r>
              <a:rPr lang="it-IT" i="1">
                <a:latin typeface="Calibri" pitchFamily="34" charset="0"/>
              </a:rPr>
              <a:t>.breve tabla, delf</a:t>
            </a:r>
            <a:r>
              <a:rPr lang="es-ES" i="1">
                <a:latin typeface="Calibri" pitchFamily="34" charset="0"/>
              </a:rPr>
              <a:t>ín no fue pequeño...</a:t>
            </a:r>
          </a:p>
          <a:p>
            <a:r>
              <a:rPr lang="es-ES" i="1">
                <a:latin typeface="Calibri" pitchFamily="34" charset="0"/>
              </a:rPr>
              <a:t>(v. 18)</a:t>
            </a:r>
          </a:p>
        </p:txBody>
      </p:sp>
      <p:sp>
        <p:nvSpPr>
          <p:cNvPr id="33796" name="CasellaDiTesto 1"/>
          <p:cNvSpPr txBox="1">
            <a:spLocks noChangeArrowheads="1"/>
          </p:cNvSpPr>
          <p:nvPr/>
        </p:nvSpPr>
        <p:spPr bwMode="auto">
          <a:xfrm>
            <a:off x="0" y="3454400"/>
            <a:ext cx="4030663" cy="25860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Palatino Linotype" pitchFamily="18" charset="0"/>
              </a:rPr>
              <a:t>Todas las veces que el viento furioso </a:t>
            </a:r>
            <a:endParaRPr lang="it-IT">
              <a:latin typeface="Palatino Linotype" pitchFamily="18" charset="0"/>
            </a:endParaRPr>
          </a:p>
          <a:p>
            <a:r>
              <a:rPr lang="es-ES">
                <a:latin typeface="Palatino Linotype" pitchFamily="18" charset="0"/>
              </a:rPr>
              <a:t>al espantoso mar mueve gran guerra, </a:t>
            </a:r>
            <a:endParaRPr lang="it-IT">
              <a:latin typeface="Palatino Linotype" pitchFamily="18" charset="0"/>
            </a:endParaRPr>
          </a:p>
          <a:p>
            <a:r>
              <a:rPr lang="es-ES">
                <a:latin typeface="Palatino Linotype" pitchFamily="18" charset="0"/>
              </a:rPr>
              <a:t>socorre al navegante el piadoso </a:t>
            </a:r>
            <a:endParaRPr lang="it-IT">
              <a:latin typeface="Palatino Linotype" pitchFamily="18" charset="0"/>
            </a:endParaRPr>
          </a:p>
          <a:p>
            <a:r>
              <a:rPr lang="es-ES">
                <a:latin typeface="Palatino Linotype" pitchFamily="18" charset="0"/>
              </a:rPr>
              <a:t>delfín, clavado el áncora en la tierra. </a:t>
            </a:r>
            <a:endParaRPr lang="it-IT">
              <a:latin typeface="Palatino Linotype" pitchFamily="18" charset="0"/>
            </a:endParaRPr>
          </a:p>
          <a:p>
            <a:r>
              <a:rPr lang="es-ES">
                <a:latin typeface="Palatino Linotype" pitchFamily="18" charset="0"/>
              </a:rPr>
              <a:t>Cuán bien parecería al religioso </a:t>
            </a:r>
            <a:endParaRPr lang="it-IT">
              <a:latin typeface="Palatino Linotype" pitchFamily="18" charset="0"/>
            </a:endParaRPr>
          </a:p>
          <a:p>
            <a:r>
              <a:rPr lang="es-ES">
                <a:latin typeface="Palatino Linotype" pitchFamily="18" charset="0"/>
              </a:rPr>
              <a:t>rey, en quien la piedad pura se 				encierra, </a:t>
            </a:r>
            <a:endParaRPr lang="it-IT">
              <a:latin typeface="Palatino Linotype" pitchFamily="18" charset="0"/>
            </a:endParaRPr>
          </a:p>
          <a:p>
            <a:r>
              <a:rPr lang="es-ES">
                <a:latin typeface="Palatino Linotype" pitchFamily="18" charset="0"/>
              </a:rPr>
              <a:t>ser áncora a su pueblo de contino </a:t>
            </a:r>
            <a:endParaRPr lang="it-IT">
              <a:latin typeface="Palatino Linotype" pitchFamily="18" charset="0"/>
            </a:endParaRPr>
          </a:p>
          <a:p>
            <a:r>
              <a:rPr lang="es-ES">
                <a:latin typeface="Palatino Linotype" pitchFamily="18" charset="0"/>
              </a:rPr>
              <a:t>trayendo esta divisa del Delfino</a:t>
            </a:r>
            <a:endParaRPr lang="it-IT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asellaDiTesto 2"/>
          <p:cNvSpPr txBox="1">
            <a:spLocks noChangeArrowheads="1"/>
          </p:cNvSpPr>
          <p:nvPr/>
        </p:nvSpPr>
        <p:spPr bwMode="auto">
          <a:xfrm>
            <a:off x="411163" y="1304925"/>
            <a:ext cx="3960812" cy="6461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...breve tabla, delf</a:t>
            </a:r>
            <a:r>
              <a:rPr lang="es-ES" i="1">
                <a:latin typeface="Calibri" pitchFamily="34" charset="0"/>
              </a:rPr>
              <a:t>ín no fue pequeño...</a:t>
            </a:r>
          </a:p>
          <a:p>
            <a:r>
              <a:rPr lang="es-ES">
                <a:latin typeface="Calibri" pitchFamily="34" charset="0"/>
              </a:rPr>
              <a:t>(v. 18)</a:t>
            </a:r>
          </a:p>
        </p:txBody>
      </p:sp>
      <p:pic>
        <p:nvPicPr>
          <p:cNvPr id="34818" name="Picture 2" descr="Soldier floating on a shiel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8913" y="2133600"/>
            <a:ext cx="19145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 descr="A soldier floating on his shield in the water - an army camp on the shore.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8" y="2133600"/>
            <a:ext cx="23622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88913"/>
            <a:ext cx="5175250" cy="724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1042988" y="692150"/>
            <a:ext cx="352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Daza Pinciano, p. 65.</a:t>
            </a:r>
          </a:p>
        </p:txBody>
      </p:sp>
      <p:sp>
        <p:nvSpPr>
          <p:cNvPr id="34822" name="CasellaDiTesto 1"/>
          <p:cNvSpPr txBox="1">
            <a:spLocks noChangeArrowheads="1"/>
          </p:cNvSpPr>
          <p:nvPr/>
        </p:nvSpPr>
        <p:spPr bwMode="auto">
          <a:xfrm>
            <a:off x="128588" y="4546600"/>
            <a:ext cx="44434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Palatino Linotype" pitchFamily="18" charset="0"/>
              </a:rPr>
              <a:t>Librado estoy dos veces de la muerte </a:t>
            </a:r>
            <a:endParaRPr lang="it-IT">
              <a:latin typeface="Palatino Linotype" pitchFamily="18" charset="0"/>
            </a:endParaRPr>
          </a:p>
          <a:p>
            <a:r>
              <a:rPr lang="es-ES">
                <a:latin typeface="Palatino Linotype" pitchFamily="18" charset="0"/>
              </a:rPr>
              <a:t>en tierra y mar con solo aqueste escudo, </a:t>
            </a:r>
            <a:endParaRPr lang="it-IT">
              <a:latin typeface="Palatino Linotype" pitchFamily="18" charset="0"/>
            </a:endParaRPr>
          </a:p>
          <a:p>
            <a:r>
              <a:rPr lang="es-ES">
                <a:latin typeface="Palatino Linotype" pitchFamily="18" charset="0"/>
              </a:rPr>
              <a:t>la una contrastando al muy sañudo </a:t>
            </a:r>
            <a:endParaRPr lang="it-IT">
              <a:latin typeface="Palatino Linotype" pitchFamily="18" charset="0"/>
            </a:endParaRPr>
          </a:p>
          <a:p>
            <a:r>
              <a:rPr lang="es-ES">
                <a:latin typeface="Palatino Linotype" pitchFamily="18" charset="0"/>
              </a:rPr>
              <a:t>ímpetu de la guerra cruda y fuerte. </a:t>
            </a:r>
            <a:endParaRPr lang="it-IT">
              <a:latin typeface="Palatino Linotype" pitchFamily="18" charset="0"/>
            </a:endParaRPr>
          </a:p>
          <a:p>
            <a:r>
              <a:rPr lang="es-ES">
                <a:latin typeface="Palatino Linotype" pitchFamily="18" charset="0"/>
              </a:rPr>
              <a:t>Otra vez de la mar librarme pudo </a:t>
            </a:r>
            <a:endParaRPr lang="it-IT">
              <a:latin typeface="Palatino Linotype" pitchFamily="18" charset="0"/>
            </a:endParaRPr>
          </a:p>
          <a:p>
            <a:r>
              <a:rPr lang="es-ES">
                <a:latin typeface="Palatino Linotype" pitchFamily="18" charset="0"/>
              </a:rPr>
              <a:t>siendo la nao quebrada por mi fuerte; </a:t>
            </a:r>
            <a:endParaRPr lang="it-IT">
              <a:latin typeface="Palatino Linotype" pitchFamily="18" charset="0"/>
            </a:endParaRPr>
          </a:p>
          <a:p>
            <a:r>
              <a:rPr lang="es-ES">
                <a:latin typeface="Palatino Linotype" pitchFamily="18" charset="0"/>
              </a:rPr>
              <a:t>y ansí socorre bien quien nunca falta, </a:t>
            </a:r>
            <a:endParaRPr lang="it-IT">
              <a:latin typeface="Palatino Linotype" pitchFamily="18" charset="0"/>
            </a:endParaRPr>
          </a:p>
          <a:p>
            <a:r>
              <a:rPr lang="es-ES">
                <a:latin typeface="Palatino Linotype" pitchFamily="18" charset="0"/>
              </a:rPr>
              <a:t>ahora esté Fortuna alta o baja.</a:t>
            </a:r>
            <a:endParaRPr lang="it-IT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07504" y="332656"/>
            <a:ext cx="8497639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b="1" dirty="0" smtClean="0">
                <a:latin typeface="Georgia" panose="02040502050405020303" pitchFamily="18" charset="0"/>
              </a:rPr>
              <a:t>Baltasar Gracián, </a:t>
            </a:r>
            <a:r>
              <a:rPr lang="es-ES" sz="2000" b="1" i="1" dirty="0" smtClean="0">
                <a:latin typeface="Georgia" panose="02040502050405020303" pitchFamily="18" charset="0"/>
              </a:rPr>
              <a:t>Agudeza y arte de ingenio</a:t>
            </a:r>
            <a:r>
              <a:rPr lang="es-ES" sz="2000" b="1" dirty="0" smtClean="0">
                <a:latin typeface="Georgia" panose="02040502050405020303" pitchFamily="18" charset="0"/>
              </a:rPr>
              <a:t> (1648).</a:t>
            </a:r>
          </a:p>
          <a:p>
            <a:r>
              <a:rPr lang="es-ES" sz="2000" b="1" dirty="0" smtClean="0">
                <a:latin typeface="Georgia" panose="02040502050405020303" pitchFamily="18" charset="0"/>
              </a:rPr>
              <a:t>CONCEPTO</a:t>
            </a:r>
            <a:r>
              <a:rPr lang="es-ES" sz="2000" dirty="0" smtClean="0">
                <a:latin typeface="Georgia" panose="02040502050405020303" pitchFamily="18" charset="0"/>
              </a:rPr>
              <a:t>  </a:t>
            </a:r>
            <a:r>
              <a:rPr lang="es-ES" sz="2000" dirty="0">
                <a:latin typeface="Georgia" panose="02040502050405020303" pitchFamily="18" charset="0"/>
              </a:rPr>
              <a:t>[Antología, p. 182]</a:t>
            </a:r>
            <a:endParaRPr lang="it-IT" sz="2000" dirty="0">
              <a:latin typeface="Georgia" panose="02040502050405020303" pitchFamily="18" charset="0"/>
            </a:endParaRPr>
          </a:p>
          <a:p>
            <a:r>
              <a:rPr lang="es-ES" sz="2000" dirty="0">
                <a:latin typeface="Georgia" panose="02040502050405020303" pitchFamily="18" charset="0"/>
              </a:rPr>
              <a:t> </a:t>
            </a:r>
            <a:endParaRPr lang="it-IT" sz="2000" dirty="0">
              <a:latin typeface="Georgia" panose="02040502050405020303" pitchFamily="18" charset="0"/>
            </a:endParaRPr>
          </a:p>
          <a:p>
            <a:pPr algn="just"/>
            <a:r>
              <a:rPr lang="es-ES" sz="2000" dirty="0">
                <a:latin typeface="Georgia" panose="02040502050405020303" pitchFamily="18" charset="0"/>
              </a:rPr>
              <a:t>“No se contenta el ingenio con sola la verdad, como el juicio, sino que aspira a la hermosura. Poco fuera en la arquitectura asegurar firmeza, si no atendiera el ornato.” </a:t>
            </a:r>
            <a:r>
              <a:rPr lang="es-ES" sz="2000" dirty="0">
                <a:solidFill>
                  <a:srgbClr val="FF0000"/>
                </a:solidFill>
                <a:latin typeface="Georgia" panose="02040502050405020303" pitchFamily="18" charset="0"/>
              </a:rPr>
              <a:t>El </a:t>
            </a:r>
            <a:r>
              <a:rPr lang="es-ES" sz="2000" i="1" dirty="0">
                <a:solidFill>
                  <a:srgbClr val="FF0000"/>
                </a:solidFill>
                <a:latin typeface="Georgia" panose="02040502050405020303" pitchFamily="18" charset="0"/>
              </a:rPr>
              <a:t>ingenium</a:t>
            </a:r>
            <a:r>
              <a:rPr lang="es-ES" sz="2000" dirty="0">
                <a:solidFill>
                  <a:srgbClr val="FF0000"/>
                </a:solidFill>
                <a:latin typeface="Georgia" panose="02040502050405020303" pitchFamily="18" charset="0"/>
              </a:rPr>
              <a:t> es la facultad fundamental del hombre barroco, y para esta facultad no existe distinción entre verdad y belleza.</a:t>
            </a:r>
            <a:r>
              <a:rPr lang="es-ES" sz="2000" dirty="0">
                <a:latin typeface="Georgia" panose="02040502050405020303" pitchFamily="18" charset="0"/>
              </a:rPr>
              <a:t> </a:t>
            </a:r>
            <a:endParaRPr lang="it-IT" sz="2000" dirty="0">
              <a:latin typeface="Georgia" panose="02040502050405020303" pitchFamily="18" charset="0"/>
            </a:endParaRPr>
          </a:p>
          <a:p>
            <a:pPr algn="just"/>
            <a:r>
              <a:rPr lang="es-ES" sz="2000" dirty="0">
                <a:latin typeface="Georgia" panose="02040502050405020303" pitchFamily="18" charset="0"/>
              </a:rPr>
              <a:t>“Resaltan más con unos que con otros los extremos cognoscibles, si se unen, y el correlato </a:t>
            </a:r>
            <a:r>
              <a:rPr lang="es-ES" sz="2000" dirty="0">
                <a:solidFill>
                  <a:srgbClr val="FF0000"/>
                </a:solidFill>
                <a:latin typeface="Georgia" panose="02040502050405020303" pitchFamily="18" charset="0"/>
              </a:rPr>
              <a:t>[= ‘hay que intentar ver analogías entre elementos en principio muy distantes, y entre estos y su correlación, para poder conocer lo que es a la vez verdaedero y hermoso]</a:t>
            </a:r>
            <a:r>
              <a:rPr lang="es-ES" sz="2000" dirty="0">
                <a:latin typeface="Georgia" panose="02040502050405020303" pitchFamily="18" charset="0"/>
              </a:rPr>
              <a:t>, que </a:t>
            </a:r>
            <a:r>
              <a:rPr lang="es-ES" sz="2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[=‘</a:t>
            </a:r>
            <a:r>
              <a:rPr lang="es-ES" sz="2000" dirty="0">
                <a:solidFill>
                  <a:srgbClr val="FF0000"/>
                </a:solidFill>
                <a:latin typeface="Georgia" panose="02040502050405020303" pitchFamily="18" charset="0"/>
              </a:rPr>
              <a:t>porque’]</a:t>
            </a:r>
            <a:r>
              <a:rPr lang="es-ES" sz="2000" dirty="0">
                <a:latin typeface="Georgia" panose="02040502050405020303" pitchFamily="18" charset="0"/>
              </a:rPr>
              <a:t> el realce de sutileza para uno es lustre para otro </a:t>
            </a:r>
            <a:r>
              <a:rPr lang="es-ES" sz="2000" dirty="0">
                <a:solidFill>
                  <a:srgbClr val="FF0000"/>
                </a:solidFill>
                <a:latin typeface="Georgia" panose="02040502050405020303" pitchFamily="18" charset="0"/>
              </a:rPr>
              <a:t>[‘de esta forma se ve con más agudeza cada uno de los elementos entre los cuales se ha descubierto una correlación recóndita’]</a:t>
            </a:r>
            <a:r>
              <a:rPr lang="es-ES" sz="2000" dirty="0">
                <a:latin typeface="Georgia" panose="02040502050405020303" pitchFamily="18" charset="0"/>
              </a:rPr>
              <a:t>.”</a:t>
            </a:r>
            <a:endParaRPr lang="it-IT" sz="2000" dirty="0">
              <a:latin typeface="Georgia" panose="02040502050405020303" pitchFamily="18" charset="0"/>
            </a:endParaRPr>
          </a:p>
          <a:p>
            <a:pPr algn="just"/>
            <a:r>
              <a:rPr lang="es-ES" sz="2000" dirty="0">
                <a:latin typeface="Georgia" panose="02040502050405020303" pitchFamily="18" charset="0"/>
              </a:rPr>
              <a:t>“Consiste, pues, este artificio conceptuoso, en una primorosa CONCORDANCIA, en una armónica correlación entre dos o tres cognoscibles extremos </a:t>
            </a:r>
            <a:r>
              <a:rPr lang="es-ES" sz="2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[=‘</a:t>
            </a:r>
            <a:r>
              <a:rPr lang="es-ES" sz="2000" dirty="0">
                <a:solidFill>
                  <a:srgbClr val="FF0000"/>
                </a:solidFill>
                <a:latin typeface="Georgia" panose="02040502050405020303" pitchFamily="18" charset="0"/>
              </a:rPr>
              <a:t>los elementos que se parangonan’]</a:t>
            </a:r>
            <a:r>
              <a:rPr lang="es-ES" sz="2000" dirty="0">
                <a:latin typeface="Georgia" panose="02040502050405020303" pitchFamily="18" charset="0"/>
              </a:rPr>
              <a:t>, expresada por un acto del entendimiento”. </a:t>
            </a:r>
            <a:endParaRPr lang="it-IT" sz="20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755650" y="1989138"/>
            <a:ext cx="7993063" cy="286232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dirty="0">
                <a:latin typeface="Palatino Linotype" pitchFamily="18" charset="0"/>
              </a:rPr>
              <a:t>Libros de emblemas utilizados</a:t>
            </a:r>
            <a:endParaRPr lang="it-IT" b="1" dirty="0">
              <a:latin typeface="Palatino Linotype" pitchFamily="18" charset="0"/>
            </a:endParaRPr>
          </a:p>
          <a:p>
            <a:endParaRPr lang="it-IT" dirty="0">
              <a:latin typeface="Palatino Linotype" pitchFamily="18" charset="0"/>
            </a:endParaRPr>
          </a:p>
          <a:p>
            <a:r>
              <a:rPr lang="it-IT" b="1" dirty="0" err="1">
                <a:latin typeface="Palatino Linotype" pitchFamily="18" charset="0"/>
              </a:rPr>
              <a:t>Daza</a:t>
            </a:r>
            <a:r>
              <a:rPr lang="it-IT" b="1" dirty="0">
                <a:latin typeface="Palatino Linotype" pitchFamily="18" charset="0"/>
              </a:rPr>
              <a:t> </a:t>
            </a:r>
            <a:r>
              <a:rPr lang="it-IT" b="1" dirty="0" err="1">
                <a:latin typeface="Palatino Linotype" pitchFamily="18" charset="0"/>
              </a:rPr>
              <a:t>Pinciano</a:t>
            </a:r>
            <a:r>
              <a:rPr lang="it-IT" dirty="0">
                <a:latin typeface="Palatino Linotype" pitchFamily="18" charset="0"/>
              </a:rPr>
              <a:t> = Bernardino </a:t>
            </a:r>
            <a:r>
              <a:rPr lang="it-IT" dirty="0" err="1">
                <a:latin typeface="Palatino Linotype" pitchFamily="18" charset="0"/>
              </a:rPr>
              <a:t>Daza</a:t>
            </a:r>
            <a:r>
              <a:rPr lang="it-IT" dirty="0">
                <a:latin typeface="Palatino Linotype" pitchFamily="18" charset="0"/>
              </a:rPr>
              <a:t> </a:t>
            </a:r>
            <a:r>
              <a:rPr lang="it-IT" dirty="0" err="1">
                <a:latin typeface="Palatino Linotype" pitchFamily="18" charset="0"/>
              </a:rPr>
              <a:t>Pinciano</a:t>
            </a:r>
            <a:r>
              <a:rPr lang="it-IT" dirty="0">
                <a:latin typeface="Palatino Linotype" pitchFamily="18" charset="0"/>
              </a:rPr>
              <a:t>, </a:t>
            </a:r>
            <a:r>
              <a:rPr lang="it-IT" i="1" dirty="0">
                <a:latin typeface="Palatino Linotype" pitchFamily="18" charset="0"/>
              </a:rPr>
              <a:t>Los </a:t>
            </a:r>
            <a:r>
              <a:rPr lang="it-IT" i="1" dirty="0" err="1">
                <a:latin typeface="Palatino Linotype" pitchFamily="18" charset="0"/>
              </a:rPr>
              <a:t>emblemas</a:t>
            </a:r>
            <a:r>
              <a:rPr lang="it-IT" i="1" dirty="0">
                <a:latin typeface="Palatino Linotype" pitchFamily="18" charset="0"/>
              </a:rPr>
              <a:t> de </a:t>
            </a:r>
            <a:r>
              <a:rPr lang="it-IT" i="1" dirty="0" err="1">
                <a:latin typeface="Palatino Linotype" pitchFamily="18" charset="0"/>
              </a:rPr>
              <a:t>Alciato</a:t>
            </a:r>
            <a:r>
              <a:rPr lang="it-IT" i="1" dirty="0">
                <a:latin typeface="Palatino Linotype" pitchFamily="18" charset="0"/>
              </a:rPr>
              <a:t> </a:t>
            </a:r>
            <a:r>
              <a:rPr lang="it-IT" i="1" dirty="0" err="1">
                <a:latin typeface="Palatino Linotype" pitchFamily="18" charset="0"/>
              </a:rPr>
              <a:t>traducidos</a:t>
            </a:r>
            <a:r>
              <a:rPr lang="it-IT" i="1" dirty="0">
                <a:latin typeface="Palatino Linotype" pitchFamily="18" charset="0"/>
              </a:rPr>
              <a:t> en </a:t>
            </a:r>
            <a:r>
              <a:rPr lang="it-IT" i="1" dirty="0" err="1">
                <a:latin typeface="Palatino Linotype" pitchFamily="18" charset="0"/>
              </a:rPr>
              <a:t>rimas</a:t>
            </a:r>
            <a:r>
              <a:rPr lang="it-IT" i="1" dirty="0">
                <a:latin typeface="Palatino Linotype" pitchFamily="18" charset="0"/>
              </a:rPr>
              <a:t> </a:t>
            </a:r>
            <a:r>
              <a:rPr lang="it-IT" i="1" dirty="0" err="1">
                <a:latin typeface="Palatino Linotype" pitchFamily="18" charset="0"/>
              </a:rPr>
              <a:t>españolas</a:t>
            </a:r>
            <a:r>
              <a:rPr lang="it-IT" i="1" dirty="0">
                <a:latin typeface="Palatino Linotype" pitchFamily="18" charset="0"/>
              </a:rPr>
              <a:t>, </a:t>
            </a:r>
            <a:r>
              <a:rPr lang="it-IT" i="1" dirty="0" err="1">
                <a:latin typeface="Palatino Linotype" pitchFamily="18" charset="0"/>
              </a:rPr>
              <a:t>añadidos</a:t>
            </a:r>
            <a:r>
              <a:rPr lang="it-IT" i="1" dirty="0">
                <a:latin typeface="Palatino Linotype" pitchFamily="18" charset="0"/>
              </a:rPr>
              <a:t> de </a:t>
            </a:r>
            <a:r>
              <a:rPr lang="it-IT" i="1" dirty="0" err="1">
                <a:latin typeface="Palatino Linotype" pitchFamily="18" charset="0"/>
              </a:rPr>
              <a:t>figuras</a:t>
            </a:r>
            <a:r>
              <a:rPr lang="it-IT" i="1" dirty="0">
                <a:latin typeface="Palatino Linotype" pitchFamily="18" charset="0"/>
              </a:rPr>
              <a:t> y de </a:t>
            </a:r>
            <a:r>
              <a:rPr lang="it-IT" i="1" dirty="0" err="1">
                <a:latin typeface="Palatino Linotype" pitchFamily="18" charset="0"/>
              </a:rPr>
              <a:t>nuevos</a:t>
            </a:r>
            <a:r>
              <a:rPr lang="it-IT" i="1" dirty="0">
                <a:latin typeface="Palatino Linotype" pitchFamily="18" charset="0"/>
              </a:rPr>
              <a:t> </a:t>
            </a:r>
            <a:r>
              <a:rPr lang="it-IT" i="1" dirty="0" err="1">
                <a:latin typeface="Palatino Linotype" pitchFamily="18" charset="0"/>
              </a:rPr>
              <a:t>emblemas</a:t>
            </a:r>
            <a:r>
              <a:rPr lang="it-IT" i="1" dirty="0">
                <a:latin typeface="Palatino Linotype" pitchFamily="18" charset="0"/>
              </a:rPr>
              <a:t> en la </a:t>
            </a:r>
            <a:r>
              <a:rPr lang="it-IT" i="1" dirty="0" err="1">
                <a:latin typeface="Palatino Linotype" pitchFamily="18" charset="0"/>
              </a:rPr>
              <a:t>tercera</a:t>
            </a:r>
            <a:r>
              <a:rPr lang="it-IT" i="1" dirty="0">
                <a:latin typeface="Palatino Linotype" pitchFamily="18" charset="0"/>
              </a:rPr>
              <a:t> parte de la </a:t>
            </a:r>
            <a:r>
              <a:rPr lang="it-IT" i="1" dirty="0" err="1">
                <a:latin typeface="Palatino Linotype" pitchFamily="18" charset="0"/>
              </a:rPr>
              <a:t>obra</a:t>
            </a:r>
            <a:r>
              <a:rPr lang="it-IT" i="1" dirty="0">
                <a:latin typeface="Palatino Linotype" pitchFamily="18" charset="0"/>
              </a:rPr>
              <a:t>, </a:t>
            </a:r>
            <a:r>
              <a:rPr lang="it-IT" dirty="0">
                <a:latin typeface="Palatino Linotype" pitchFamily="18" charset="0"/>
              </a:rPr>
              <a:t>En Lyon, Por Guillermo </a:t>
            </a:r>
            <a:r>
              <a:rPr lang="it-IT" dirty="0" err="1">
                <a:latin typeface="Palatino Linotype" pitchFamily="18" charset="0"/>
              </a:rPr>
              <a:t>Rovillio</a:t>
            </a:r>
            <a:r>
              <a:rPr lang="it-IT" dirty="0">
                <a:latin typeface="Palatino Linotype" pitchFamily="18" charset="0"/>
              </a:rPr>
              <a:t>, 1549.</a:t>
            </a:r>
            <a:endParaRPr lang="it-IT" b="1" dirty="0">
              <a:latin typeface="Palatino Linotype" pitchFamily="18" charset="0"/>
            </a:endParaRPr>
          </a:p>
          <a:p>
            <a:r>
              <a:rPr lang="it-IT" b="1" dirty="0" err="1">
                <a:latin typeface="Palatino Linotype" pitchFamily="18" charset="0"/>
              </a:rPr>
              <a:t>Sebasti</a:t>
            </a:r>
            <a:r>
              <a:rPr lang="es-ES" b="1" dirty="0">
                <a:latin typeface="Palatino Linotype" pitchFamily="18" charset="0"/>
              </a:rPr>
              <a:t>án de Covarrubias</a:t>
            </a:r>
            <a:r>
              <a:rPr lang="es-ES" dirty="0">
                <a:latin typeface="Palatino Linotype" pitchFamily="18" charset="0"/>
              </a:rPr>
              <a:t> = </a:t>
            </a:r>
            <a:r>
              <a:rPr lang="it-IT" dirty="0" err="1">
                <a:latin typeface="Palatino Linotype" pitchFamily="18" charset="0"/>
              </a:rPr>
              <a:t>Sebasti</a:t>
            </a:r>
            <a:r>
              <a:rPr lang="es-ES" dirty="0">
                <a:latin typeface="Palatino Linotype" pitchFamily="18" charset="0"/>
              </a:rPr>
              <a:t>án de Covarrubias y Horozco, </a:t>
            </a:r>
            <a:r>
              <a:rPr lang="it-IT" i="1" dirty="0" err="1">
                <a:latin typeface="Palatino Linotype" pitchFamily="18" charset="0"/>
              </a:rPr>
              <a:t>Emblemas</a:t>
            </a:r>
            <a:r>
              <a:rPr lang="it-IT" i="1" dirty="0">
                <a:latin typeface="Palatino Linotype" pitchFamily="18" charset="0"/>
              </a:rPr>
              <a:t> </a:t>
            </a:r>
            <a:r>
              <a:rPr lang="it-IT" i="1" dirty="0" err="1">
                <a:latin typeface="Palatino Linotype" pitchFamily="18" charset="0"/>
              </a:rPr>
              <a:t>morales</a:t>
            </a:r>
            <a:r>
              <a:rPr lang="it-IT" dirty="0">
                <a:latin typeface="Palatino Linotype" pitchFamily="18" charset="0"/>
              </a:rPr>
              <a:t>, En Madrid, Por Luis Sanchez, 1610.</a:t>
            </a:r>
            <a:endParaRPr lang="es-ES" dirty="0">
              <a:latin typeface="Palatino Linotype" pitchFamily="18" charset="0"/>
            </a:endParaRPr>
          </a:p>
          <a:p>
            <a:r>
              <a:rPr lang="es-ES" b="1" dirty="0" smtClean="0">
                <a:latin typeface="Palatino Linotype" pitchFamily="18" charset="0"/>
              </a:rPr>
              <a:t>Gabriele </a:t>
            </a:r>
            <a:r>
              <a:rPr lang="es-ES" b="1" dirty="0">
                <a:latin typeface="Palatino Linotype" pitchFamily="18" charset="0"/>
              </a:rPr>
              <a:t>Simeoni</a:t>
            </a:r>
            <a:r>
              <a:rPr lang="es-ES" dirty="0">
                <a:latin typeface="Palatino Linotype" pitchFamily="18" charset="0"/>
              </a:rPr>
              <a:t> =  </a:t>
            </a:r>
            <a:r>
              <a:rPr lang="es-ES" i="1" dirty="0">
                <a:latin typeface="Palatino Linotype" pitchFamily="18" charset="0"/>
              </a:rPr>
              <a:t>Symbola heroica M. Claudii Paradini [...] et Gabrielis Symeonis</a:t>
            </a:r>
            <a:r>
              <a:rPr lang="es-ES" dirty="0">
                <a:latin typeface="Palatino Linotype" pitchFamily="18" charset="0"/>
              </a:rPr>
              <a:t>, </a:t>
            </a:r>
            <a:r>
              <a:rPr lang="it-IT" dirty="0">
                <a:latin typeface="Palatino Linotype" pitchFamily="18" charset="0"/>
              </a:rPr>
              <a:t>[</a:t>
            </a:r>
            <a:r>
              <a:rPr lang="it-IT" dirty="0" err="1">
                <a:latin typeface="Palatino Linotype" pitchFamily="18" charset="0"/>
              </a:rPr>
              <a:t>Leyden</a:t>
            </a:r>
            <a:r>
              <a:rPr lang="it-IT" dirty="0">
                <a:latin typeface="Palatino Linotype" pitchFamily="18" charset="0"/>
              </a:rPr>
              <a:t>], Ex officina </a:t>
            </a:r>
            <a:r>
              <a:rPr lang="it-IT" dirty="0" err="1">
                <a:latin typeface="Palatino Linotype" pitchFamily="18" charset="0"/>
              </a:rPr>
              <a:t>Plantiniana</a:t>
            </a:r>
            <a:r>
              <a:rPr lang="it-IT" dirty="0">
                <a:latin typeface="Palatino Linotype" pitchFamily="18" charset="0"/>
              </a:rPr>
              <a:t>, </a:t>
            </a:r>
            <a:r>
              <a:rPr lang="it-IT" dirty="0" err="1">
                <a:latin typeface="Palatino Linotype" pitchFamily="18" charset="0"/>
              </a:rPr>
              <a:t>apud</a:t>
            </a:r>
            <a:r>
              <a:rPr lang="it-IT" dirty="0">
                <a:latin typeface="Palatino Linotype" pitchFamily="18" charset="0"/>
              </a:rPr>
              <a:t> </a:t>
            </a:r>
            <a:r>
              <a:rPr lang="it-IT" dirty="0" err="1">
                <a:latin typeface="Palatino Linotype" pitchFamily="18" charset="0"/>
              </a:rPr>
              <a:t>Christophorum</a:t>
            </a:r>
            <a:r>
              <a:rPr lang="it-IT" dirty="0">
                <a:latin typeface="Palatino Linotype" pitchFamily="18" charset="0"/>
              </a:rPr>
              <a:t> </a:t>
            </a:r>
            <a:r>
              <a:rPr lang="it-IT" dirty="0" err="1">
                <a:latin typeface="Palatino Linotype" pitchFamily="18" charset="0"/>
              </a:rPr>
              <a:t>Raphelengium</a:t>
            </a:r>
            <a:r>
              <a:rPr lang="it-IT" dirty="0">
                <a:latin typeface="Palatino Linotype" pitchFamily="18" charset="0"/>
              </a:rPr>
              <a:t>, 1600</a:t>
            </a:r>
            <a:r>
              <a:rPr lang="it-IT" dirty="0" smtClean="0">
                <a:latin typeface="Palatino Linotype" pitchFamily="18" charset="0"/>
              </a:rPr>
              <a:t>.</a:t>
            </a:r>
            <a:endParaRPr lang="it-IT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0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79388" y="1773238"/>
            <a:ext cx="3097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pic>
        <p:nvPicPr>
          <p:cNvPr id="1026" name="Picture 2" descr="H:\RAFA appunti\Góngora Farala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4873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250825" y="191611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84" y="332656"/>
            <a:ext cx="9562001" cy="564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41696" y="332656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/>
              <a:t>(</a:t>
            </a:r>
            <a:r>
              <a:rPr lang="it-IT" i="1" dirty="0" smtClean="0"/>
              <a:t>1585)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asellaDiTesto 4"/>
          <p:cNvSpPr txBox="1">
            <a:spLocks noChangeArrowheads="1"/>
          </p:cNvSpPr>
          <p:nvPr/>
        </p:nvSpPr>
        <p:spPr bwMode="auto">
          <a:xfrm>
            <a:off x="395536" y="260648"/>
            <a:ext cx="2232025" cy="3683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dirty="0">
                <a:latin typeface="Palatino Linotype" pitchFamily="18" charset="0"/>
              </a:rPr>
              <a:t>La </a:t>
            </a:r>
            <a:r>
              <a:rPr lang="it-IT" dirty="0" err="1">
                <a:latin typeface="Palatino Linotype" pitchFamily="18" charset="0"/>
              </a:rPr>
              <a:t>vid</a:t>
            </a:r>
            <a:r>
              <a:rPr lang="it-IT" dirty="0">
                <a:latin typeface="Palatino Linotype" pitchFamily="18" charset="0"/>
              </a:rPr>
              <a:t> lasciva</a:t>
            </a:r>
          </a:p>
        </p:txBody>
      </p:sp>
      <p:pic>
        <p:nvPicPr>
          <p:cNvPr id="3074" name="Picture 2" descr="H:\RAFA appunti\Córdoba en 15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85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 descr="F:\Tass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34" y="1300766"/>
            <a:ext cx="6516710" cy="4275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474345"/>
            <a:ext cx="6858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i="1" dirty="0" smtClean="0">
                <a:latin typeface="Georgia" panose="02040502050405020303" pitchFamily="18" charset="0"/>
              </a:rPr>
              <a:t>(1582) </a:t>
            </a:r>
          </a:p>
          <a:p>
            <a:endParaRPr lang="it-IT" sz="2000" i="1" dirty="0">
              <a:latin typeface="Georgia" panose="02040502050405020303" pitchFamily="18" charset="0"/>
            </a:endParaRPr>
          </a:p>
          <a:p>
            <a:r>
              <a:rPr lang="es-ES" sz="2000" dirty="0" smtClean="0">
                <a:latin typeface="Georgia" panose="02040502050405020303" pitchFamily="18" charset="0"/>
              </a:rPr>
              <a:t>Mientras </a:t>
            </a:r>
            <a:r>
              <a:rPr lang="es-ES" sz="2000" dirty="0">
                <a:latin typeface="Georgia" panose="02040502050405020303" pitchFamily="18" charset="0"/>
              </a:rPr>
              <a:t>por competir con tu cabello,</a:t>
            </a:r>
            <a:endParaRPr lang="it-IT" sz="2000" dirty="0">
              <a:latin typeface="Georgia" panose="02040502050405020303" pitchFamily="18" charset="0"/>
            </a:endParaRPr>
          </a:p>
          <a:p>
            <a:r>
              <a:rPr lang="es-ES" sz="2000" dirty="0">
                <a:latin typeface="Georgia" panose="02040502050405020303" pitchFamily="18" charset="0"/>
              </a:rPr>
              <a:t>oro bruñido al sol relumbra en vano;</a:t>
            </a:r>
            <a:endParaRPr lang="it-IT" sz="2000" dirty="0">
              <a:latin typeface="Georgia" panose="02040502050405020303" pitchFamily="18" charset="0"/>
            </a:endParaRPr>
          </a:p>
          <a:p>
            <a:r>
              <a:rPr lang="es-ES" sz="2000" dirty="0">
                <a:latin typeface="Georgia" panose="02040502050405020303" pitchFamily="18" charset="0"/>
              </a:rPr>
              <a:t>mientras con menosprecio en medio el llano</a:t>
            </a:r>
            <a:endParaRPr lang="it-IT" sz="2000" dirty="0">
              <a:latin typeface="Georgia" panose="02040502050405020303" pitchFamily="18" charset="0"/>
            </a:endParaRPr>
          </a:p>
          <a:p>
            <a:r>
              <a:rPr lang="es-ES" sz="2000" dirty="0">
                <a:latin typeface="Georgia" panose="02040502050405020303" pitchFamily="18" charset="0"/>
              </a:rPr>
              <a:t>mira tu blanca frente el lilio bello;</a:t>
            </a:r>
            <a:endParaRPr lang="it-IT" sz="2000" dirty="0">
              <a:latin typeface="Georgia" panose="02040502050405020303" pitchFamily="18" charset="0"/>
            </a:endParaRPr>
          </a:p>
          <a:p>
            <a:r>
              <a:rPr lang="es-ES" sz="2000" dirty="0">
                <a:latin typeface="Georgia" panose="02040502050405020303" pitchFamily="18" charset="0"/>
              </a:rPr>
              <a:t> </a:t>
            </a:r>
            <a:endParaRPr lang="it-IT" sz="2000" dirty="0">
              <a:latin typeface="Georgia" panose="02040502050405020303" pitchFamily="18" charset="0"/>
            </a:endParaRPr>
          </a:p>
          <a:p>
            <a:r>
              <a:rPr lang="es-ES" sz="2000" dirty="0">
                <a:latin typeface="Georgia" panose="02040502050405020303" pitchFamily="18" charset="0"/>
              </a:rPr>
              <a:t>  mientras a cada labio, por cogello.                       5</a:t>
            </a:r>
            <a:endParaRPr lang="it-IT" sz="2000" dirty="0">
              <a:latin typeface="Georgia" panose="02040502050405020303" pitchFamily="18" charset="0"/>
            </a:endParaRPr>
          </a:p>
          <a:p>
            <a:r>
              <a:rPr lang="es-ES" sz="2000" dirty="0">
                <a:latin typeface="Georgia" panose="02040502050405020303" pitchFamily="18" charset="0"/>
              </a:rPr>
              <a:t>siguen más ojos que al clavel temprano;</a:t>
            </a:r>
            <a:endParaRPr lang="it-IT" sz="2000" dirty="0">
              <a:latin typeface="Georgia" panose="02040502050405020303" pitchFamily="18" charset="0"/>
            </a:endParaRPr>
          </a:p>
          <a:p>
            <a:r>
              <a:rPr lang="es-ES" sz="2000" dirty="0">
                <a:latin typeface="Georgia" panose="02040502050405020303" pitchFamily="18" charset="0"/>
              </a:rPr>
              <a:t>y mientras triunfa con desdén lozano</a:t>
            </a:r>
            <a:endParaRPr lang="it-IT" sz="2000" dirty="0">
              <a:latin typeface="Georgia" panose="02040502050405020303" pitchFamily="18" charset="0"/>
            </a:endParaRPr>
          </a:p>
          <a:p>
            <a:r>
              <a:rPr lang="es-ES" sz="2000" dirty="0">
                <a:latin typeface="Georgia" panose="02040502050405020303" pitchFamily="18" charset="0"/>
              </a:rPr>
              <a:t>del luciente cristal tu gentil cuello:</a:t>
            </a:r>
            <a:endParaRPr lang="it-IT" sz="2000" dirty="0">
              <a:latin typeface="Georgia" panose="02040502050405020303" pitchFamily="18" charset="0"/>
            </a:endParaRPr>
          </a:p>
          <a:p>
            <a:r>
              <a:rPr lang="es-ES" sz="2000" dirty="0">
                <a:latin typeface="Georgia" panose="02040502050405020303" pitchFamily="18" charset="0"/>
              </a:rPr>
              <a:t> </a:t>
            </a:r>
            <a:endParaRPr lang="it-IT" sz="2000" dirty="0">
              <a:latin typeface="Georgia" panose="02040502050405020303" pitchFamily="18" charset="0"/>
            </a:endParaRPr>
          </a:p>
          <a:p>
            <a:r>
              <a:rPr lang="es-ES" sz="2000" dirty="0">
                <a:latin typeface="Georgia" panose="02040502050405020303" pitchFamily="18" charset="0"/>
              </a:rPr>
              <a:t>  goza cuello, cabello, labio y frente,</a:t>
            </a:r>
            <a:endParaRPr lang="it-IT" sz="2000" dirty="0">
              <a:latin typeface="Georgia" panose="02040502050405020303" pitchFamily="18" charset="0"/>
            </a:endParaRPr>
          </a:p>
          <a:p>
            <a:r>
              <a:rPr lang="es-ES" sz="2000" dirty="0">
                <a:latin typeface="Georgia" panose="02040502050405020303" pitchFamily="18" charset="0"/>
              </a:rPr>
              <a:t>antes que lo que fue en tu edad dorada                  10</a:t>
            </a:r>
            <a:endParaRPr lang="it-IT" sz="2000" dirty="0">
              <a:latin typeface="Georgia" panose="02040502050405020303" pitchFamily="18" charset="0"/>
            </a:endParaRPr>
          </a:p>
          <a:p>
            <a:r>
              <a:rPr lang="es-ES" sz="2000" dirty="0">
                <a:latin typeface="Georgia" panose="02040502050405020303" pitchFamily="18" charset="0"/>
              </a:rPr>
              <a:t>oro, lilio, clavel, cristal luciente,</a:t>
            </a:r>
            <a:endParaRPr lang="it-IT" sz="2000" dirty="0">
              <a:latin typeface="Georgia" panose="02040502050405020303" pitchFamily="18" charset="0"/>
            </a:endParaRPr>
          </a:p>
          <a:p>
            <a:r>
              <a:rPr lang="es-ES" sz="2000" dirty="0">
                <a:latin typeface="Georgia" panose="02040502050405020303" pitchFamily="18" charset="0"/>
              </a:rPr>
              <a:t> </a:t>
            </a:r>
            <a:endParaRPr lang="it-IT" sz="2000" dirty="0">
              <a:latin typeface="Georgia" panose="02040502050405020303" pitchFamily="18" charset="0"/>
            </a:endParaRPr>
          </a:p>
          <a:p>
            <a:r>
              <a:rPr lang="es-ES" sz="2000" dirty="0">
                <a:latin typeface="Georgia" panose="02040502050405020303" pitchFamily="18" charset="0"/>
              </a:rPr>
              <a:t>  no sólo en plata o vïola troncada</a:t>
            </a:r>
            <a:endParaRPr lang="it-IT" sz="2000" dirty="0">
              <a:latin typeface="Georgia" panose="02040502050405020303" pitchFamily="18" charset="0"/>
            </a:endParaRPr>
          </a:p>
          <a:p>
            <a:r>
              <a:rPr lang="es-ES" sz="2000" dirty="0">
                <a:latin typeface="Georgia" panose="02040502050405020303" pitchFamily="18" charset="0"/>
              </a:rPr>
              <a:t>se vuelva, mas tú y ello juntamente</a:t>
            </a:r>
            <a:endParaRPr lang="it-IT" sz="2000" dirty="0">
              <a:latin typeface="Georgia" panose="02040502050405020303" pitchFamily="18" charset="0"/>
            </a:endParaRPr>
          </a:p>
          <a:p>
            <a:r>
              <a:rPr lang="es-ES" sz="2000" dirty="0">
                <a:latin typeface="Georgia" panose="02040502050405020303" pitchFamily="18" charset="0"/>
              </a:rPr>
              <a:t>en tierra, en humo, en polvo, en sombra, en nada.</a:t>
            </a:r>
            <a:endParaRPr lang="it-IT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434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43608" y="1166843"/>
            <a:ext cx="58143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 </a:t>
            </a:r>
            <a:r>
              <a:rPr lang="es-ES" dirty="0">
                <a:latin typeface="Georgia" panose="02040502050405020303" pitchFamily="18" charset="0"/>
              </a:rPr>
              <a:t>En tanto que de rosa y azucena</a:t>
            </a:r>
            <a:br>
              <a:rPr lang="es-ES" dirty="0">
                <a:latin typeface="Georgia" panose="02040502050405020303" pitchFamily="18" charset="0"/>
              </a:rPr>
            </a:br>
            <a:r>
              <a:rPr lang="es-ES" dirty="0">
                <a:latin typeface="Georgia" panose="02040502050405020303" pitchFamily="18" charset="0"/>
              </a:rPr>
              <a:t>se muestra la color en vuestro gesto,</a:t>
            </a:r>
            <a:br>
              <a:rPr lang="es-ES" dirty="0">
                <a:latin typeface="Georgia" panose="02040502050405020303" pitchFamily="18" charset="0"/>
              </a:rPr>
            </a:br>
            <a:r>
              <a:rPr lang="es-ES" dirty="0">
                <a:latin typeface="Georgia" panose="02040502050405020303" pitchFamily="18" charset="0"/>
              </a:rPr>
              <a:t>y que vuestro mirar ardiente, honesto,</a:t>
            </a:r>
            <a:br>
              <a:rPr lang="es-ES" dirty="0">
                <a:latin typeface="Georgia" panose="02040502050405020303" pitchFamily="18" charset="0"/>
              </a:rPr>
            </a:br>
            <a:r>
              <a:rPr lang="es-ES" dirty="0">
                <a:latin typeface="Georgia" panose="02040502050405020303" pitchFamily="18" charset="0"/>
              </a:rPr>
              <a:t>enciende al corazón y lo refrena</a:t>
            </a:r>
            <a:r>
              <a:rPr lang="es-ES" dirty="0" smtClean="0">
                <a:latin typeface="Georgia" panose="02040502050405020303" pitchFamily="18" charset="0"/>
              </a:rPr>
              <a:t>;</a:t>
            </a:r>
          </a:p>
          <a:p>
            <a:endParaRPr lang="it-IT" dirty="0">
              <a:latin typeface="Georgia" panose="02040502050405020303" pitchFamily="18" charset="0"/>
            </a:endParaRPr>
          </a:p>
          <a:p>
            <a:r>
              <a:rPr lang="es-ES" dirty="0">
                <a:latin typeface="Georgia" panose="02040502050405020303" pitchFamily="18" charset="0"/>
              </a:rPr>
              <a:t>   y en tanto que el cabello, que en la vena</a:t>
            </a:r>
            <a:br>
              <a:rPr lang="es-ES" dirty="0">
                <a:latin typeface="Georgia" panose="02040502050405020303" pitchFamily="18" charset="0"/>
              </a:rPr>
            </a:br>
            <a:r>
              <a:rPr lang="es-ES" dirty="0">
                <a:latin typeface="Georgia" panose="02040502050405020303" pitchFamily="18" charset="0"/>
              </a:rPr>
              <a:t>del oro se escogió, con vuelo presto,</a:t>
            </a:r>
            <a:br>
              <a:rPr lang="es-ES" dirty="0">
                <a:latin typeface="Georgia" panose="02040502050405020303" pitchFamily="18" charset="0"/>
              </a:rPr>
            </a:br>
            <a:r>
              <a:rPr lang="es-ES" dirty="0">
                <a:latin typeface="Georgia" panose="02040502050405020303" pitchFamily="18" charset="0"/>
              </a:rPr>
              <a:t>por el hermoso cuello blanco, enhiesto,</a:t>
            </a:r>
            <a:br>
              <a:rPr lang="es-ES" dirty="0">
                <a:latin typeface="Georgia" panose="02040502050405020303" pitchFamily="18" charset="0"/>
              </a:rPr>
            </a:br>
            <a:r>
              <a:rPr lang="es-ES" dirty="0">
                <a:latin typeface="Georgia" panose="02040502050405020303" pitchFamily="18" charset="0"/>
              </a:rPr>
              <a:t>el viento mueve, esparce y desordena</a:t>
            </a:r>
            <a:r>
              <a:rPr lang="es-ES" dirty="0" smtClean="0">
                <a:latin typeface="Georgia" panose="02040502050405020303" pitchFamily="18" charset="0"/>
              </a:rPr>
              <a:t>;</a:t>
            </a:r>
          </a:p>
          <a:p>
            <a:endParaRPr lang="it-IT" dirty="0">
              <a:latin typeface="Georgia" panose="02040502050405020303" pitchFamily="18" charset="0"/>
            </a:endParaRPr>
          </a:p>
          <a:p>
            <a:r>
              <a:rPr lang="es-ES" dirty="0">
                <a:latin typeface="Georgia" panose="02040502050405020303" pitchFamily="18" charset="0"/>
              </a:rPr>
              <a:t>   coged de vuestra alegre primavera</a:t>
            </a:r>
            <a:br>
              <a:rPr lang="es-ES" dirty="0">
                <a:latin typeface="Georgia" panose="02040502050405020303" pitchFamily="18" charset="0"/>
              </a:rPr>
            </a:br>
            <a:r>
              <a:rPr lang="es-ES" dirty="0">
                <a:latin typeface="Georgia" panose="02040502050405020303" pitchFamily="18" charset="0"/>
              </a:rPr>
              <a:t>el dulce fruto, antes que el tiempo airado</a:t>
            </a:r>
            <a:br>
              <a:rPr lang="es-ES" dirty="0">
                <a:latin typeface="Georgia" panose="02040502050405020303" pitchFamily="18" charset="0"/>
              </a:rPr>
            </a:br>
            <a:r>
              <a:rPr lang="es-ES" dirty="0">
                <a:latin typeface="Georgia" panose="02040502050405020303" pitchFamily="18" charset="0"/>
              </a:rPr>
              <a:t>cubra de nieve la hermosa cumbre</a:t>
            </a:r>
            <a:r>
              <a:rPr lang="es-ES" dirty="0" smtClean="0">
                <a:latin typeface="Georgia" panose="02040502050405020303" pitchFamily="18" charset="0"/>
              </a:rPr>
              <a:t>.</a:t>
            </a:r>
          </a:p>
          <a:p>
            <a:endParaRPr lang="it-IT" dirty="0">
              <a:latin typeface="Georgia" panose="02040502050405020303" pitchFamily="18" charset="0"/>
            </a:endParaRPr>
          </a:p>
          <a:p>
            <a:r>
              <a:rPr lang="es-ES" dirty="0">
                <a:latin typeface="Georgia" panose="02040502050405020303" pitchFamily="18" charset="0"/>
              </a:rPr>
              <a:t>   Marchitará la rosa el viento helado,</a:t>
            </a:r>
            <a:br>
              <a:rPr lang="es-ES" dirty="0">
                <a:latin typeface="Georgia" panose="02040502050405020303" pitchFamily="18" charset="0"/>
              </a:rPr>
            </a:br>
            <a:r>
              <a:rPr lang="es-ES" dirty="0">
                <a:latin typeface="Georgia" panose="02040502050405020303" pitchFamily="18" charset="0"/>
              </a:rPr>
              <a:t>todo lo mudará la edad ligera,</a:t>
            </a:r>
            <a:br>
              <a:rPr lang="es-ES" dirty="0">
                <a:latin typeface="Georgia" panose="02040502050405020303" pitchFamily="18" charset="0"/>
              </a:rPr>
            </a:br>
            <a:r>
              <a:rPr lang="es-ES" dirty="0">
                <a:latin typeface="Georgia" panose="02040502050405020303" pitchFamily="18" charset="0"/>
              </a:rPr>
              <a:t>por no hacer mudanza en su costumbre. </a:t>
            </a:r>
            <a:endParaRPr lang="it-IT" dirty="0">
              <a:latin typeface="Georgia" panose="02040502050405020303" pitchFamily="18" charset="0"/>
            </a:endParaRPr>
          </a:p>
          <a:p>
            <a:r>
              <a:rPr lang="es-ES" dirty="0">
                <a:latin typeface="Georgia" panose="02040502050405020303" pitchFamily="18" charset="0"/>
              </a:rPr>
              <a:t>			</a:t>
            </a:r>
            <a:endParaRPr lang="es-ES" dirty="0" smtClean="0">
              <a:latin typeface="Georgia" panose="02040502050405020303" pitchFamily="18" charset="0"/>
            </a:endParaRPr>
          </a:p>
          <a:p>
            <a:r>
              <a:rPr lang="es-ES" dirty="0">
                <a:latin typeface="Georgia" panose="02040502050405020303" pitchFamily="18" charset="0"/>
              </a:rPr>
              <a:t>	</a:t>
            </a:r>
            <a:r>
              <a:rPr lang="es-ES" dirty="0" smtClean="0">
                <a:latin typeface="Georgia" panose="02040502050405020303" pitchFamily="18" charset="0"/>
              </a:rPr>
              <a:t>		Garcilaso </a:t>
            </a:r>
            <a:r>
              <a:rPr lang="es-ES" dirty="0">
                <a:latin typeface="Georgia" panose="02040502050405020303" pitchFamily="18" charset="0"/>
              </a:rPr>
              <a:t>de la Vega</a:t>
            </a:r>
            <a:endParaRPr lang="it-IT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12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-1784350" y="5013325"/>
          <a:ext cx="6275040" cy="640080"/>
        </p:xfrm>
        <a:graphic>
          <a:graphicData uri="http://schemas.openxmlformats.org/drawingml/2006/table">
            <a:tbl>
              <a:tblPr/>
              <a:tblGrid>
                <a:gridCol w="2091680"/>
                <a:gridCol w="2091680"/>
                <a:gridCol w="2091680"/>
              </a:tblGrid>
              <a:tr h="149736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it-IT" i="1" dirty="0" smtClean="0"/>
                        <a:t>L’Appennino </a:t>
                      </a:r>
                      <a:r>
                        <a:rPr lang="it-IT" i="0" dirty="0" smtClean="0"/>
                        <a:t> de </a:t>
                      </a:r>
                      <a:r>
                        <a:rPr lang="it-IT" i="0" dirty="0" err="1" smtClean="0"/>
                        <a:t>Giambologna</a:t>
                      </a:r>
                      <a:endParaRPr lang="it-IT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10" name="Picture 1" descr="Appennino d'argil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133600"/>
            <a:ext cx="13906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CasellaDiTesto 2"/>
          <p:cNvSpPr txBox="1">
            <a:spLocks noChangeArrowheads="1"/>
          </p:cNvSpPr>
          <p:nvPr/>
        </p:nvSpPr>
        <p:spPr bwMode="auto">
          <a:xfrm>
            <a:off x="4067175" y="5734050"/>
            <a:ext cx="360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i="1">
                <a:latin typeface="Calibri" pitchFamily="34" charset="0"/>
              </a:rPr>
              <a:t>L’Appennino</a:t>
            </a:r>
          </a:p>
          <a:p>
            <a:r>
              <a:rPr lang="it-IT">
                <a:latin typeface="Calibri" pitchFamily="34" charset="0"/>
              </a:rPr>
              <a:t>Bernardo Tasso, </a:t>
            </a:r>
            <a:r>
              <a:rPr lang="it-IT" i="1">
                <a:latin typeface="Calibri" pitchFamily="34" charset="0"/>
              </a:rPr>
              <a:t>L’Amadigi</a:t>
            </a:r>
            <a:endParaRPr lang="it-IT">
              <a:latin typeface="Calibri" pitchFamily="34" charset="0"/>
            </a:endParaRPr>
          </a:p>
        </p:txBody>
      </p:sp>
      <p:sp>
        <p:nvSpPr>
          <p:cNvPr id="21512" name="CasellaDiTesto 3"/>
          <p:cNvSpPr txBox="1">
            <a:spLocks noChangeArrowheads="1"/>
          </p:cNvSpPr>
          <p:nvPr/>
        </p:nvSpPr>
        <p:spPr bwMode="auto">
          <a:xfrm>
            <a:off x="236538" y="404813"/>
            <a:ext cx="6119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i="1">
                <a:latin typeface="Calibri" pitchFamily="34" charset="0"/>
              </a:rPr>
              <a:t>...bates los montes que, de nieve armados, </a:t>
            </a:r>
            <a:endParaRPr lang="it-IT" i="1">
              <a:latin typeface="Calibri" pitchFamily="34" charset="0"/>
            </a:endParaRPr>
          </a:p>
          <a:p>
            <a:r>
              <a:rPr lang="es-ES" i="1">
                <a:latin typeface="Calibri" pitchFamily="34" charset="0"/>
              </a:rPr>
              <a:t>gigantes de cristal los teme el cielo... (</a:t>
            </a:r>
            <a:r>
              <a:rPr lang="es-ES">
                <a:latin typeface="Calibri" pitchFamily="34" charset="0"/>
              </a:rPr>
              <a:t>Dedicatoria, </a:t>
            </a:r>
            <a:r>
              <a:rPr lang="es-ES" i="1">
                <a:latin typeface="Calibri" pitchFamily="34" charset="0"/>
              </a:rPr>
              <a:t>vv. 7-8)</a:t>
            </a:r>
            <a:endParaRPr lang="it-IT" i="1">
              <a:latin typeface="Calibri" pitchFamily="34" charset="0"/>
            </a:endParaRPr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1455738"/>
            <a:ext cx="44259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951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628</Words>
  <Application>Microsoft Office PowerPoint</Application>
  <PresentationFormat>Presentazione su schermo (4:3)</PresentationFormat>
  <Paragraphs>126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</dc:creator>
  <cp:lastModifiedBy>Paolo</cp:lastModifiedBy>
  <cp:revision>165</cp:revision>
  <dcterms:created xsi:type="dcterms:W3CDTF">2011-11-26T10:08:36Z</dcterms:created>
  <dcterms:modified xsi:type="dcterms:W3CDTF">2016-11-15T13:24:58Z</dcterms:modified>
</cp:coreProperties>
</file>