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A8FD-C8D4-44EF-A1E3-30F15040F71A}" type="datetimeFigureOut">
              <a:rPr lang="it-IT" smtClean="0"/>
              <a:pPr/>
              <a:t>29/09/2015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FF988A5-F873-444C-8FE3-AA146F94EEE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A8FD-C8D4-44EF-A1E3-30F15040F71A}" type="datetimeFigureOut">
              <a:rPr lang="it-IT" smtClean="0"/>
              <a:pPr/>
              <a:t>29/09/2015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88A5-F873-444C-8FE3-AA146F94EEE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tango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FF988A5-F873-444C-8FE3-AA146F94EEE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A8FD-C8D4-44EF-A1E3-30F15040F71A}" type="datetimeFigureOut">
              <a:rPr lang="it-IT" smtClean="0"/>
              <a:pPr/>
              <a:t>29/09/2015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A8FD-C8D4-44EF-A1E3-30F15040F71A}" type="datetimeFigureOut">
              <a:rPr lang="it-IT" smtClean="0"/>
              <a:pPr/>
              <a:t>29/09/2015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FF988A5-F873-444C-8FE3-AA146F94EEE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3" name="Rettango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tango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A8FD-C8D4-44EF-A1E3-30F15040F71A}" type="datetimeFigureOut">
              <a:rPr lang="it-IT" smtClean="0"/>
              <a:pPr/>
              <a:t>29/09/2015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FF988A5-F873-444C-8FE3-AA146F94EEE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E8DA8FD-C8D4-44EF-A1E3-30F15040F71A}" type="datetimeFigureOut">
              <a:rPr lang="it-IT" smtClean="0"/>
              <a:pPr/>
              <a:t>29/09/2015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88A5-F873-444C-8FE3-AA146F94EEE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egnaposto contenut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tango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tango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tango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ango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A8FD-C8D4-44EF-A1E3-30F15040F71A}" type="datetimeFigureOut">
              <a:rPr lang="it-IT" smtClean="0"/>
              <a:pPr/>
              <a:t>29/09/2015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egnaposto contenut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6" name="Segnaposto contenut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Oval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FF988A5-F873-444C-8FE3-AA146F94EEE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3" name="Tito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A8FD-C8D4-44EF-A1E3-30F15040F71A}" type="datetimeFigureOut">
              <a:rPr lang="it-IT" smtClean="0"/>
              <a:pPr/>
              <a:t>29/09/2015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FF988A5-F873-444C-8FE3-AA146F94EEE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tango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tango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A8FD-C8D4-44EF-A1E3-30F15040F71A}" type="datetimeFigureOut">
              <a:rPr lang="it-IT" smtClean="0"/>
              <a:pPr/>
              <a:t>29/09/2015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F988A5-F873-444C-8FE3-AA146F94EEE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tango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egnaposto contenut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Oval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FF988A5-F873-444C-8FE3-AA146F94EEE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Rettango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A8FD-C8D4-44EF-A1E3-30F15040F71A}" type="datetimeFigureOut">
              <a:rPr lang="it-IT" smtClean="0"/>
              <a:pPr/>
              <a:t>29/09/2015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ttore 1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tango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FF988A5-F873-444C-8FE3-AA146F94EEE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22" name="Rettango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E8DA8FD-C8D4-44EF-A1E3-30F15040F71A}" type="datetimeFigureOut">
              <a:rPr lang="it-IT" smtClean="0"/>
              <a:pPr/>
              <a:t>29/09/2015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E8DA8FD-C8D4-44EF-A1E3-30F15040F71A}" type="datetimeFigureOut">
              <a:rPr lang="it-IT" smtClean="0"/>
              <a:pPr/>
              <a:t>29/09/2015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FF988A5-F873-444C-8FE3-AA146F94EEE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Proposta del  governo </a:t>
            </a:r>
            <a:r>
              <a:rPr lang="it-IT" dirty="0" err="1" smtClean="0"/>
              <a:t>Renzi</a:t>
            </a:r>
            <a:endParaRPr lang="it-IT" dirty="0" smtClean="0"/>
          </a:p>
          <a:p>
            <a:r>
              <a:rPr lang="it-IT" dirty="0" smtClean="0"/>
              <a:t>Ministro dell’istruzione </a:t>
            </a:r>
          </a:p>
          <a:p>
            <a:r>
              <a:rPr lang="it-IT" dirty="0" smtClean="0"/>
              <a:t>Giannini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La buona scuola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8. LA SCUOLA DIGITALE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it-IT" dirty="0" smtClean="0"/>
              <a:t>Piani di </a:t>
            </a:r>
            <a:r>
              <a:rPr lang="it-IT" dirty="0" err="1" smtClean="0"/>
              <a:t>co-investimento</a:t>
            </a:r>
            <a:r>
              <a:rPr lang="it-IT" dirty="0" smtClean="0"/>
              <a:t> per portare a tutte le scuole la banda larga veloce e il </a:t>
            </a:r>
            <a:r>
              <a:rPr lang="it-IT" dirty="0" err="1" smtClean="0"/>
              <a:t>wifi</a:t>
            </a:r>
            <a:r>
              <a:rPr lang="it-IT" dirty="0" smtClean="0"/>
              <a:t>. Disegnare insieme i nuovi servizi digitali per la scuola, per aumentarne la trasparenza e diminuirne i costi.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9. CULTURA IN CORPORE SANO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Portare Musica e Sport nella scuola primaria e più Storia dell’Arte nelle secondarie, per scommettere sui punti di forza dell’Italia.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10. LE NUOVE ALFABETIZZAZIONI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it-IT" dirty="0" smtClean="0"/>
              <a:t>Rafforzamento del piano formativo per le lingue straniere, a partire dai 6 anni. Competenze digitali: </a:t>
            </a:r>
            <a:r>
              <a:rPr lang="it-IT" dirty="0" err="1" smtClean="0"/>
              <a:t>coding</a:t>
            </a:r>
            <a:r>
              <a:rPr lang="it-IT" dirty="0" smtClean="0"/>
              <a:t> e pensiero computazionale nella primaria e piano “</a:t>
            </a:r>
            <a:r>
              <a:rPr lang="it-IT" dirty="0" err="1" smtClean="0"/>
              <a:t>Digital</a:t>
            </a:r>
            <a:r>
              <a:rPr lang="it-IT" dirty="0" smtClean="0"/>
              <a:t> </a:t>
            </a:r>
            <a:r>
              <a:rPr lang="it-IT" dirty="0" err="1" smtClean="0"/>
              <a:t>Makers</a:t>
            </a:r>
            <a:r>
              <a:rPr lang="it-IT" dirty="0" smtClean="0"/>
              <a:t>” nella secondaria. Diffusione dello studio dei principi dell’Economia in tutte le secondarie.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11. FONDATA SUL LAVORO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it-IT" dirty="0" smtClean="0"/>
              <a:t>Alternanza Scuola-Lavoro obbligatoria negli ultimi 3 anni degli istituti tecnici e professionali per almeno 200 ore l’anno, estensione dell’impresa didattica, potenziamento delle esperienze di apprendistato sperimentale.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it-IT" sz="2400" dirty="0" smtClean="0"/>
              <a:t>12. LA SCUOLA PER TUTTI, </a:t>
            </a:r>
            <a:br>
              <a:rPr lang="it-IT" sz="2400" dirty="0" smtClean="0"/>
            </a:br>
            <a:r>
              <a:rPr lang="it-IT" sz="2400" dirty="0" err="1" smtClean="0"/>
              <a:t>TUTTI</a:t>
            </a:r>
            <a:r>
              <a:rPr lang="it-IT" sz="2400" dirty="0" smtClean="0"/>
              <a:t> PER LA SCUOLA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it-IT" dirty="0" smtClean="0"/>
              <a:t>Stabilizzare il Fondo per il Miglioramento dell’Offerta Formativa (MOF), renderne trasparente l’utilizzo e legarlo agli obiettivi di miglioramento delle scuole. Attrarre risorse private (singoli cittadini, fondazioni, imprese), attraverso incentivi fiscali e semplificazioni burocratiche.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 sintesi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Il documento è </a:t>
            </a:r>
          </a:p>
          <a:p>
            <a:r>
              <a:rPr lang="it-IT" dirty="0" smtClean="0"/>
              <a:t>una sorta di lunga lettera d’intenti con molti dati per mostrare che il proponente conosce bene quanto va a presentare</a:t>
            </a:r>
          </a:p>
          <a:p>
            <a:r>
              <a:rPr lang="it-IT" dirty="0" smtClean="0"/>
              <a:t>Una lettera-spot con molti slogan enfatici</a:t>
            </a:r>
          </a:p>
          <a:p>
            <a:r>
              <a:rPr lang="it-IT" dirty="0" smtClean="0"/>
              <a:t>Di fatto quanto si vuole raggiungere è fumoso</a:t>
            </a:r>
          </a:p>
          <a:p>
            <a:r>
              <a:rPr lang="it-IT" dirty="0" smtClean="0"/>
              <a:t>Si tratta di una razionalizzazione dell’esistente, senza nessun intento di cambiamento</a:t>
            </a: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Continuità con il passato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L’aggiornamento della scuola riguarda </a:t>
            </a:r>
            <a:r>
              <a:rPr lang="it-IT" dirty="0" err="1" smtClean="0"/>
              <a:t>lasua</a:t>
            </a:r>
            <a:r>
              <a:rPr lang="it-IT" dirty="0" smtClean="0"/>
              <a:t> crescente privatizzazione, in linea con Moratti e Gelmini;</a:t>
            </a:r>
          </a:p>
          <a:p>
            <a:r>
              <a:rPr lang="it-IT" dirty="0" smtClean="0"/>
              <a:t>Il doppio canale è enfatizzato: anzi sembra il fulcro del sistema formativo,piegato all’</a:t>
            </a:r>
            <a:r>
              <a:rPr lang="it-IT" dirty="0" err="1" smtClean="0"/>
              <a:t>occupabilità</a:t>
            </a:r>
            <a:r>
              <a:rPr lang="it-IT" dirty="0" smtClean="0"/>
              <a:t>;</a:t>
            </a:r>
          </a:p>
          <a:p>
            <a:r>
              <a:rPr lang="it-IT" dirty="0" smtClean="0"/>
              <a:t>La teoria educativa viene ridimensionata a vantaggio dell’esperienza sul campo, senza </a:t>
            </a:r>
            <a:r>
              <a:rPr lang="it-IT" dirty="0" err="1" smtClean="0"/>
              <a:t>rimeditazione</a:t>
            </a:r>
            <a:r>
              <a:rPr lang="it-IT" dirty="0" smtClean="0"/>
              <a:t> e distacco;</a:t>
            </a:r>
          </a:p>
          <a:p>
            <a:r>
              <a:rPr lang="it-IT" dirty="0" smtClean="0"/>
              <a:t>Il contingente dà l’orizzonte di senso a questa scuola.</a:t>
            </a:r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Perché questa scuola è buona?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Perché è lo specchio dei tempi e il clone del mondo culturale e sociale in cui è calata: deve preparare persone in grado di rispondere alle esigenza e socio-economiche.</a:t>
            </a:r>
          </a:p>
          <a:p>
            <a:r>
              <a:rPr lang="it-IT" dirty="0" smtClean="0"/>
              <a:t>I veri punti culturali di riferimento sono i tre indicati da Berlusconi, ossia</a:t>
            </a:r>
          </a:p>
          <a:p>
            <a:r>
              <a:rPr lang="it-IT" dirty="0" smtClean="0"/>
              <a:t>Inglese, di cui il documento abbonda;</a:t>
            </a:r>
          </a:p>
          <a:p>
            <a:r>
              <a:rPr lang="it-IT" dirty="0" smtClean="0"/>
              <a:t>Internet, con il richiamo alla digitalizzazione;</a:t>
            </a:r>
          </a:p>
          <a:p>
            <a:r>
              <a:rPr lang="it-IT" dirty="0" smtClean="0"/>
              <a:t>Impresa, con il richiamo al merito, alla competizione ed alle risorse private</a:t>
            </a:r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mezzi o fini?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Le  lingue straniere o gli strumenti tecnici e comunicativi nuovi DEVONO entrare nella scuola, ma essi vanno trattati da mezzi funzionali e non vanno confusi con le innovazioni reali i con l’educazione.</a:t>
            </a:r>
            <a:endParaRPr lang="it-IT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Quale carattere?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t-IT" dirty="0" smtClean="0"/>
              <a:t>Queste proposte annunciate disegnano una scuola superficiale, legata al presente e senza un vero principio ispiratore.</a:t>
            </a:r>
          </a:p>
          <a:p>
            <a:pPr algn="just"/>
            <a:r>
              <a:rPr lang="it-IT" dirty="0" smtClean="0"/>
              <a:t>Politica o ideologica? Più ideologica che politica, ossia legata ad una cultura che rifiuta le ideologie per un sano pragmatismo e finisce per essere fortemente ideologizzata proprio in nome di quella oggettività e di quel realismo che impediscono di guardare al di là delle apparenze.</a:t>
            </a:r>
          </a:p>
          <a:p>
            <a:pPr algn="just"/>
            <a:r>
              <a:rPr lang="it-IT" dirty="0" smtClean="0"/>
              <a:t>L’educazione e l’istruzione sono legate all’</a:t>
            </a:r>
            <a:r>
              <a:rPr lang="it-IT" dirty="0" err="1" smtClean="0"/>
              <a:t>occupabilità</a:t>
            </a:r>
            <a:r>
              <a:rPr lang="it-IT" dirty="0" smtClean="0"/>
              <a:t> e, quindi, ad una visione aziendalistica della </a:t>
            </a:r>
            <a:r>
              <a:rPr lang="it-IT" smtClean="0"/>
              <a:t>vita intera.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Progetto in 12 punti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Riguardanti</a:t>
            </a:r>
          </a:p>
          <a:p>
            <a:r>
              <a:rPr lang="it-IT" dirty="0" smtClean="0"/>
              <a:t>A. l’insegnante e i il suo ruolo</a:t>
            </a:r>
          </a:p>
          <a:p>
            <a:r>
              <a:rPr lang="it-IT" dirty="0" smtClean="0"/>
              <a:t>B. formazione e carriera docente</a:t>
            </a:r>
          </a:p>
          <a:p>
            <a:r>
              <a:rPr lang="it-IT" dirty="0" smtClean="0"/>
              <a:t>C. il significato dell’autonomia scolastica</a:t>
            </a:r>
          </a:p>
          <a:p>
            <a:r>
              <a:rPr lang="it-IT" dirty="0" smtClean="0"/>
              <a:t>D. che cosa si impara a scuola</a:t>
            </a:r>
          </a:p>
          <a:p>
            <a:r>
              <a:rPr lang="it-IT" dirty="0" smtClean="0"/>
              <a:t>E. scuola e mondo del lavoro</a:t>
            </a:r>
          </a:p>
          <a:p>
            <a:r>
              <a:rPr lang="it-IT" dirty="0" smtClean="0"/>
              <a:t>F. le risorse di una buona scuola </a:t>
            </a:r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Vero tratto distintivo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 buona scuola, tuttavia, si può definire a carattere BUROCRATICO,perché tocca soprattutto l’apparato della scuola: insegnanti, retribuzioni,reclutamento, scatti stipendiali, compiti della dirigenza.</a:t>
            </a:r>
          </a:p>
          <a:p>
            <a:r>
              <a:rPr lang="it-IT" dirty="0" smtClean="0"/>
              <a:t>Al contrario è generica e parolaia per i contenuti curricolari; </a:t>
            </a:r>
          </a:p>
          <a:p>
            <a:r>
              <a:rPr lang="it-IT" dirty="0" smtClean="0"/>
              <a:t>Non tocca la struttura del sistema;</a:t>
            </a:r>
          </a:p>
          <a:p>
            <a:r>
              <a:rPr lang="it-IT" dirty="0" smtClean="0"/>
              <a:t>Si preoccupa della gestione e della amministrazione delle autonomie scolastiche.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1. MAI PIÙ'PRECARI NELLA SCUOLA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Un piano straordinario per assumere 150 mila docenti a settembre 2015 e chiudere le Graduatorie ad Esaurimento.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2. DAL 2016 SI ENTRA SOLO PER CONCORSO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it-IT" dirty="0" smtClean="0"/>
              <a:t>40 mila giovani qualificati nella scuola fra il 2016 e il 2019. D’ora in avanti si diventerà docenti di ruolo solo per concorso, come previsto dalla Costituzione. Mai più ‘liste d’attesa’ che durano decenni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3. BASTA SUPPLENZE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it-IT" dirty="0" smtClean="0"/>
              <a:t>Garantire alle scuole, grazie al Piano di assunzioni, un team stabile di docenti per coprire cattedre vacanti, tempo pieno e supplenze, dando agli studenti la continuità didattica a cui hanno diritto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4. </a:t>
            </a:r>
            <a:r>
              <a:rPr lang="it-IT" sz="2700" dirty="0" smtClean="0"/>
              <a:t>LA SCUOLA FA CARRIERA: QUALITÀ, </a:t>
            </a:r>
            <a:br>
              <a:rPr lang="it-IT" sz="2700" dirty="0" smtClean="0"/>
            </a:br>
            <a:r>
              <a:rPr lang="it-IT" sz="2700" dirty="0" smtClean="0"/>
              <a:t>VALUTAZIONE E MERITO</a:t>
            </a:r>
            <a:endParaRPr lang="it-IT" sz="27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it-IT" dirty="0" smtClean="0"/>
              <a:t>Scatti, si cambia: ogni 3 anni 2 prof. su 3 avranno in busta paga 60 euro netti al mese in più grazie ad una carriera che premierà qualità del lavoro in classe, formazione e contributo al miglioramento della scuola. Dal 2015 ogni scuola pubblicherà il proprio Rapporto di Autovalutazione e un progetto di miglioramento.</a:t>
            </a:r>
          </a:p>
          <a:p>
            <a:pPr algn="just"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400" dirty="0" smtClean="0"/>
              <a:t>5. LA SCUOLA SI AGGIORNA: </a:t>
            </a:r>
            <a:br>
              <a:rPr lang="it-IT" sz="2400" dirty="0" smtClean="0"/>
            </a:br>
            <a:r>
              <a:rPr lang="it-IT" sz="2400" dirty="0" smtClean="0"/>
              <a:t>FORMAZIONE E INNOVAZIONE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it-IT" dirty="0" smtClean="0"/>
              <a:t>Formazione continua obbligatoria mettendo al centro i docenti che fanno innovazione attraverso lo scambio fra pari. Per valorizzare i nuovi Don </a:t>
            </a:r>
            <a:r>
              <a:rPr lang="it-IT" dirty="0" err="1" smtClean="0"/>
              <a:t>Milani</a:t>
            </a:r>
            <a:r>
              <a:rPr lang="it-IT" dirty="0" smtClean="0"/>
              <a:t>, </a:t>
            </a:r>
            <a:r>
              <a:rPr lang="it-IT" dirty="0" err="1" smtClean="0"/>
              <a:t>Montessori</a:t>
            </a:r>
            <a:r>
              <a:rPr lang="it-IT" dirty="0" smtClean="0"/>
              <a:t> e </a:t>
            </a:r>
            <a:r>
              <a:rPr lang="it-IT" dirty="0" err="1" smtClean="0"/>
              <a:t>Malaguzzi</a:t>
            </a:r>
            <a:r>
              <a:rPr lang="it-IT" dirty="0" smtClean="0"/>
              <a:t>.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332656"/>
            <a:ext cx="8534400" cy="758952"/>
          </a:xfrm>
        </p:spPr>
        <p:txBody>
          <a:bodyPr>
            <a:noAutofit/>
          </a:bodyPr>
          <a:lstStyle/>
          <a:p>
            <a:r>
              <a:rPr lang="it-IT" sz="2400" dirty="0" smtClean="0"/>
              <a:t>6. SCUOLA </a:t>
            </a:r>
            <a:r>
              <a:rPr lang="it-IT" sz="2400" dirty="0" err="1" smtClean="0"/>
              <a:t>DI</a:t>
            </a:r>
            <a:r>
              <a:rPr lang="it-IT" sz="2400" dirty="0" smtClean="0"/>
              <a:t> VETRO: </a:t>
            </a:r>
            <a:br>
              <a:rPr lang="it-IT" sz="2400" dirty="0" smtClean="0"/>
            </a:br>
            <a:r>
              <a:rPr lang="it-IT" sz="2400" dirty="0" smtClean="0"/>
              <a:t>DATI E PROFILI ONLINE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it-IT" dirty="0" smtClean="0"/>
              <a:t>Online dal 2015 i dati di ogni scuola (budget, valutazione, progetti finanziati) e un registro nazionale dei docenti per aiutare i presidi a migliorare la propria squadra e l’offerta formativa. 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7. SBLOCCA SCUOLA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it-IT" dirty="0" smtClean="0"/>
              <a:t>Coinvolgimento di presidi, docenti, amministrativi e studenti per individuare le 100 procedure burocratiche più gravose per la scuola. Per  abolirle tutte</a:t>
            </a:r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tà">
  <a:themeElements>
    <a:clrScheme name="Vial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ittà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ttà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39</TotalTime>
  <Words>920</Words>
  <Application>Microsoft Office PowerPoint</Application>
  <PresentationFormat>Presentazione su schermo (4:3)</PresentationFormat>
  <Paragraphs>64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Città</vt:lpstr>
      <vt:lpstr>La buona scuola</vt:lpstr>
      <vt:lpstr>Progetto in 12 punti</vt:lpstr>
      <vt:lpstr>1. MAI PIÙ'PRECARI NELLA SCUOLA</vt:lpstr>
      <vt:lpstr>2. DAL 2016 SI ENTRA SOLO PER CONCORSO</vt:lpstr>
      <vt:lpstr>3. BASTA SUPPLENZE</vt:lpstr>
      <vt:lpstr>4. LA SCUOLA FA CARRIERA: QUALITÀ,  VALUTAZIONE E MERITO</vt:lpstr>
      <vt:lpstr>5. LA SCUOLA SI AGGIORNA:  FORMAZIONE E INNOVAZIONE</vt:lpstr>
      <vt:lpstr>6. SCUOLA DI VETRO:  DATI E PROFILI ONLINE</vt:lpstr>
      <vt:lpstr>7. SBLOCCA SCUOLA</vt:lpstr>
      <vt:lpstr>8. LA SCUOLA DIGITALE</vt:lpstr>
      <vt:lpstr>9. CULTURA IN CORPORE SANO</vt:lpstr>
      <vt:lpstr>10. LE NUOVE ALFABETIZZAZIONI</vt:lpstr>
      <vt:lpstr>11. FONDATA SUL LAVORO </vt:lpstr>
      <vt:lpstr>12. LA SCUOLA PER TUTTI,  TUTTI PER LA SCUOLA</vt:lpstr>
      <vt:lpstr>In sintesi</vt:lpstr>
      <vt:lpstr>Continuità con il passato </vt:lpstr>
      <vt:lpstr>Perché questa scuola è buona?</vt:lpstr>
      <vt:lpstr>mezzi o fini?</vt:lpstr>
      <vt:lpstr>Quale carattere?</vt:lpstr>
      <vt:lpstr>Vero tratto distintivo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buona scuola</dc:title>
  <dc:creator>Luciana</dc:creator>
  <cp:lastModifiedBy>Mirta</cp:lastModifiedBy>
  <cp:revision>5</cp:revision>
  <dcterms:created xsi:type="dcterms:W3CDTF">2014-11-06T18:06:05Z</dcterms:created>
  <dcterms:modified xsi:type="dcterms:W3CDTF">2015-09-29T07:52:57Z</dcterms:modified>
</cp:coreProperties>
</file>