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45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71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4F31"/>
    <a:srgbClr val="FF0066"/>
    <a:srgbClr val="9F2F1E"/>
    <a:srgbClr val="4865A0"/>
    <a:srgbClr val="72A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5831"/>
    <p:restoredTop sz="85619"/>
  </p:normalViewPr>
  <p:slideViewPr>
    <p:cSldViewPr snapToGrid="0" snapToObjects="1">
      <p:cViewPr>
        <p:scale>
          <a:sx n="100" d="100"/>
          <a:sy n="100" d="100"/>
        </p:scale>
        <p:origin x="888" y="840"/>
      </p:cViewPr>
      <p:guideLst/>
    </p:cSldViewPr>
  </p:slideViewPr>
  <p:outlineViewPr>
    <p:cViewPr>
      <p:scale>
        <a:sx n="33" d="100"/>
        <a:sy n="33" d="100"/>
      </p:scale>
      <p:origin x="0" y="-110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3D100-A70B-4D4D-B88D-6576FEFAC1BB}" type="datetimeFigureOut">
              <a:rPr lang="it-IT" smtClean="0"/>
              <a:t>11/01/17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D021F-D1EE-6B42-B4C3-58202EBEA0D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466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56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74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911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009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346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5785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8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9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8537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1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5847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285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865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21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5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98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7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0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2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37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75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  <p:sldLayoutId id="2147483957" r:id="rId12"/>
    <p:sldLayoutId id="2147483958" r:id="rId13"/>
    <p:sldLayoutId id="2147483959" r:id="rId14"/>
    <p:sldLayoutId id="2147483960" r:id="rId15"/>
    <p:sldLayoutId id="21474839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58005" y="1099595"/>
            <a:ext cx="8935656" cy="136581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9F2F1E"/>
                </a:solidFill>
              </a:rPr>
              <a:t>Nascita ed evoluzione della sociologia della salute in Italia</a:t>
            </a:r>
            <a:endParaRPr lang="it-IT" sz="4000" b="1" dirty="0">
              <a:solidFill>
                <a:srgbClr val="9F2F1E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56657" y="4271058"/>
            <a:ext cx="7326775" cy="1180618"/>
          </a:xfrm>
        </p:spPr>
        <p:txBody>
          <a:bodyPr/>
          <a:lstStyle/>
          <a:p>
            <a:pPr algn="r"/>
            <a:r>
              <a:rPr lang="it-IT" sz="2400" b="1" dirty="0" smtClean="0">
                <a:solidFill>
                  <a:srgbClr val="72A632"/>
                </a:solidFill>
              </a:rPr>
              <a:t>Marco Ingrosso</a:t>
            </a:r>
          </a:p>
          <a:p>
            <a:pPr algn="r"/>
            <a:r>
              <a:rPr lang="it-IT" dirty="0" smtClean="0">
                <a:solidFill>
                  <a:srgbClr val="72A632"/>
                </a:solidFill>
              </a:rPr>
              <a:t>Università di Ferrara</a:t>
            </a:r>
            <a:endParaRPr lang="it-IT" dirty="0">
              <a:solidFill>
                <a:srgbClr val="72A6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42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8313" y="225288"/>
            <a:ext cx="9766852" cy="781877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72A632"/>
                </a:solidFill>
              </a:rPr>
              <a:t>2-Indirizzi e orientamenti nel corso degli anni ‘80</a:t>
            </a:r>
            <a:endParaRPr lang="it-IT" sz="3200" dirty="0">
              <a:solidFill>
                <a:srgbClr val="72A63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8313" y="1152939"/>
            <a:ext cx="9766852" cy="5035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u="sng" dirty="0" smtClean="0">
                <a:solidFill>
                  <a:srgbClr val="FF0000"/>
                </a:solidFill>
              </a:rPr>
              <a:t>Innovazione degli orientamenti </a:t>
            </a:r>
            <a:r>
              <a:rPr lang="it-IT" sz="2400" dirty="0" smtClean="0">
                <a:solidFill>
                  <a:srgbClr val="FF0000"/>
                </a:solidFill>
              </a:rPr>
              <a:t>(vs un paradigma di salute)</a:t>
            </a:r>
          </a:p>
          <a:p>
            <a:pPr marL="0" indent="0">
              <a:buNone/>
            </a:pPr>
            <a:r>
              <a:rPr lang="it-IT" sz="2000" b="1" dirty="0" smtClean="0">
                <a:solidFill>
                  <a:srgbClr val="4865A0"/>
                </a:solidFill>
              </a:rPr>
              <a:t>Promozione salute, Costruzione sociale salute: Reggio E., 1986; Salsomaggiore 1992</a:t>
            </a:r>
            <a:endParaRPr lang="it-IT" sz="2000" b="1" dirty="0">
              <a:solidFill>
                <a:srgbClr val="4865A0"/>
              </a:solidFill>
            </a:endParaRPr>
          </a:p>
          <a:p>
            <a:pPr marL="0" indent="0">
              <a:buNone/>
            </a:pPr>
            <a:r>
              <a:rPr lang="it-IT" sz="2000" b="1" dirty="0" smtClean="0">
                <a:solidFill>
                  <a:srgbClr val="7030A0"/>
                </a:solidFill>
              </a:rPr>
              <a:t>Modello eco-sistemico (</a:t>
            </a:r>
            <a:r>
              <a:rPr lang="it-IT" sz="2000" b="1" dirty="0" err="1" smtClean="0">
                <a:solidFill>
                  <a:srgbClr val="7030A0"/>
                </a:solidFill>
              </a:rPr>
              <a:t>batesoniano</a:t>
            </a:r>
            <a:r>
              <a:rPr lang="it-IT" sz="2000" b="1" dirty="0" smtClean="0">
                <a:solidFill>
                  <a:srgbClr val="7030A0"/>
                </a:solidFill>
              </a:rPr>
              <a:t> e </a:t>
            </a:r>
            <a:r>
              <a:rPr lang="it-IT" sz="2000" b="1" dirty="0" err="1" smtClean="0">
                <a:solidFill>
                  <a:srgbClr val="7030A0"/>
                </a:solidFill>
              </a:rPr>
              <a:t>moriniano</a:t>
            </a:r>
            <a:r>
              <a:rPr lang="it-IT" sz="2000" b="1" dirty="0" smtClean="0">
                <a:solidFill>
                  <a:srgbClr val="7030A0"/>
                </a:solidFill>
              </a:rPr>
              <a:t>): </a:t>
            </a:r>
            <a:r>
              <a:rPr lang="it-IT" sz="2000" dirty="0" smtClean="0">
                <a:solidFill>
                  <a:srgbClr val="4865A0"/>
                </a:solidFill>
              </a:rPr>
              <a:t>Ingrosso, Manghi</a:t>
            </a:r>
          </a:p>
          <a:p>
            <a:pPr marL="0" indent="0">
              <a:buNone/>
            </a:pPr>
            <a:r>
              <a:rPr lang="it-IT" sz="2000" b="1" dirty="0" smtClean="0">
                <a:solidFill>
                  <a:srgbClr val="7030A0"/>
                </a:solidFill>
              </a:rPr>
              <a:t>Modello fenomenologico-sistemico</a:t>
            </a:r>
            <a:r>
              <a:rPr lang="it-IT" sz="2000" dirty="0" smtClean="0">
                <a:solidFill>
                  <a:srgbClr val="4865A0"/>
                </a:solidFill>
              </a:rPr>
              <a:t>: Melucci, </a:t>
            </a:r>
            <a:r>
              <a:rPr lang="it-IT" sz="2000" dirty="0" err="1" smtClean="0">
                <a:solidFill>
                  <a:srgbClr val="4865A0"/>
                </a:solidFill>
              </a:rPr>
              <a:t>Pizzini</a:t>
            </a:r>
            <a:endParaRPr lang="it-IT" sz="2000" dirty="0" smtClean="0">
              <a:solidFill>
                <a:srgbClr val="4865A0"/>
              </a:solidFill>
            </a:endParaRPr>
          </a:p>
          <a:p>
            <a:pPr marL="0" indent="0">
              <a:buNone/>
            </a:pPr>
            <a:r>
              <a:rPr lang="it-IT" sz="2000" b="1" dirty="0" err="1" smtClean="0">
                <a:solidFill>
                  <a:srgbClr val="7030A0"/>
                </a:solidFill>
              </a:rPr>
              <a:t>Medical</a:t>
            </a:r>
            <a:r>
              <a:rPr lang="it-IT" sz="2000" b="1" dirty="0" smtClean="0">
                <a:solidFill>
                  <a:srgbClr val="7030A0"/>
                </a:solidFill>
              </a:rPr>
              <a:t> </a:t>
            </a:r>
            <a:r>
              <a:rPr lang="it-IT" sz="2000" b="1" dirty="0" err="1" smtClean="0">
                <a:solidFill>
                  <a:srgbClr val="7030A0"/>
                </a:solidFill>
              </a:rPr>
              <a:t>Humanities</a:t>
            </a:r>
            <a:r>
              <a:rPr lang="it-IT" sz="2000" dirty="0" smtClean="0">
                <a:solidFill>
                  <a:srgbClr val="4865A0"/>
                </a:solidFill>
              </a:rPr>
              <a:t>: </a:t>
            </a:r>
            <a:r>
              <a:rPr lang="it-IT" sz="2000" dirty="0" err="1" smtClean="0">
                <a:solidFill>
                  <a:srgbClr val="4865A0"/>
                </a:solidFill>
              </a:rPr>
              <a:t>Spinsanti</a:t>
            </a:r>
            <a:endParaRPr lang="it-IT" sz="2000" dirty="0" smtClean="0">
              <a:solidFill>
                <a:srgbClr val="4865A0"/>
              </a:solidFill>
            </a:endParaRPr>
          </a:p>
          <a:p>
            <a:pPr marL="0" indent="0">
              <a:buNone/>
            </a:pPr>
            <a:endParaRPr lang="it-IT" sz="800" b="1" u="sng" dirty="0" smtClean="0">
              <a:solidFill>
                <a:srgbClr val="9F2F1E"/>
              </a:solidFill>
            </a:endParaRPr>
          </a:p>
          <a:p>
            <a:pPr marL="0" indent="0">
              <a:buNone/>
            </a:pPr>
            <a:r>
              <a:rPr lang="it-IT" sz="2400" b="1" u="sng" dirty="0" err="1" smtClean="0">
                <a:solidFill>
                  <a:srgbClr val="FF0000"/>
                </a:solidFill>
              </a:rPr>
              <a:t>Riorientamento</a:t>
            </a:r>
            <a:r>
              <a:rPr lang="it-IT" sz="2400" b="1" u="sng" dirty="0" smtClean="0">
                <a:solidFill>
                  <a:srgbClr val="FF0000"/>
                </a:solidFill>
              </a:rPr>
              <a:t> e </a:t>
            </a:r>
            <a:r>
              <a:rPr lang="it-IT" sz="2400" b="1" u="sng" dirty="0">
                <a:solidFill>
                  <a:srgbClr val="FF0000"/>
                </a:solidFill>
              </a:rPr>
              <a:t>f</a:t>
            </a:r>
            <a:r>
              <a:rPr lang="it-IT" sz="2400" b="1" u="sng" dirty="0" smtClean="0">
                <a:solidFill>
                  <a:srgbClr val="FF0000"/>
                </a:solidFill>
              </a:rPr>
              <a:t>ondazione disciplinare </a:t>
            </a:r>
          </a:p>
          <a:p>
            <a:pPr marL="0" indent="0">
              <a:buNone/>
            </a:pPr>
            <a:r>
              <a:rPr lang="it-IT" sz="2000" b="1" dirty="0" smtClean="0">
                <a:solidFill>
                  <a:srgbClr val="4865A0"/>
                </a:solidFill>
              </a:rPr>
              <a:t>Sociologia della salute, sociologia sanitaria: Bologna 1982; Rimini 1985; Bologna 1988</a:t>
            </a:r>
          </a:p>
          <a:p>
            <a:pPr marL="0" indent="0">
              <a:buNone/>
            </a:pPr>
            <a:r>
              <a:rPr lang="it-IT" sz="2000" b="1" dirty="0" smtClean="0">
                <a:solidFill>
                  <a:srgbClr val="7030A0"/>
                </a:solidFill>
              </a:rPr>
              <a:t>Modello fenomenologico-</a:t>
            </a:r>
            <a:r>
              <a:rPr lang="it-IT" sz="2000" b="1" dirty="0" err="1" smtClean="0">
                <a:solidFill>
                  <a:srgbClr val="7030A0"/>
                </a:solidFill>
              </a:rPr>
              <a:t>stutturalista</a:t>
            </a:r>
            <a:r>
              <a:rPr lang="it-IT" sz="2000" b="1" dirty="0" smtClean="0">
                <a:solidFill>
                  <a:srgbClr val="7030A0"/>
                </a:solidFill>
              </a:rPr>
              <a:t>: </a:t>
            </a:r>
            <a:r>
              <a:rPr lang="it-IT" sz="2000" dirty="0" smtClean="0">
                <a:solidFill>
                  <a:srgbClr val="4865A0"/>
                </a:solidFill>
              </a:rPr>
              <a:t>Ardigò</a:t>
            </a:r>
          </a:p>
          <a:p>
            <a:pPr marL="0" indent="0">
              <a:buNone/>
            </a:pPr>
            <a:r>
              <a:rPr lang="it-IT" sz="2000" b="1" dirty="0" smtClean="0">
                <a:solidFill>
                  <a:srgbClr val="7030A0"/>
                </a:solidFill>
              </a:rPr>
              <a:t>Modello relazionale: </a:t>
            </a:r>
            <a:r>
              <a:rPr lang="it-IT" sz="2000" dirty="0" smtClean="0">
                <a:solidFill>
                  <a:srgbClr val="4865A0"/>
                </a:solidFill>
              </a:rPr>
              <a:t>Donati</a:t>
            </a:r>
            <a:endParaRPr lang="it-IT" sz="2000" dirty="0">
              <a:solidFill>
                <a:srgbClr val="4865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625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4488" y="225288"/>
            <a:ext cx="10230677" cy="781877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72A632"/>
                </a:solidFill>
              </a:rPr>
              <a:t>3-Indirizzi e orientamenti nel corso degli anni ‘80</a:t>
            </a:r>
            <a:endParaRPr lang="it-IT" sz="3200" dirty="0">
              <a:solidFill>
                <a:srgbClr val="72A63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44488" y="1007165"/>
            <a:ext cx="10588486" cy="55526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2400" b="1" u="sng" dirty="0" smtClean="0">
                <a:solidFill>
                  <a:srgbClr val="FF0000"/>
                </a:solidFill>
              </a:rPr>
              <a:t>Nuovi temi e campi di analisi</a:t>
            </a:r>
            <a:endParaRPr lang="it-IT" sz="2400" dirty="0" smtClean="0">
              <a:solidFill>
                <a:srgbClr val="FF000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I</a:t>
            </a:r>
            <a:r>
              <a:rPr lang="it-IT" sz="2100" b="1" dirty="0" smtClean="0">
                <a:solidFill>
                  <a:srgbClr val="0070C0"/>
                </a:solidFill>
              </a:rPr>
              <a:t>l </a:t>
            </a:r>
            <a:r>
              <a:rPr lang="it-IT" sz="2100" b="1" dirty="0">
                <a:solidFill>
                  <a:srgbClr val="0070C0"/>
                </a:solidFill>
              </a:rPr>
              <a:t>corpo, </a:t>
            </a:r>
            <a:r>
              <a:rPr lang="it-IT" sz="2100" b="1" dirty="0" smtClean="0">
                <a:solidFill>
                  <a:srgbClr val="0070C0"/>
                </a:solidFill>
              </a:rPr>
              <a:t>identità, psicoterapie, corpo/mente</a:t>
            </a:r>
            <a:r>
              <a:rPr lang="it-IT" sz="2100" dirty="0" smtClean="0">
                <a:solidFill>
                  <a:srgbClr val="0070C0"/>
                </a:solidFill>
              </a:rPr>
              <a:t>: Melucci, Bosi</a:t>
            </a:r>
          </a:p>
          <a:p>
            <a:pPr>
              <a:buFont typeface="Wingdings" charset="2"/>
              <a:buChar char="v"/>
            </a:pPr>
            <a:r>
              <a:rPr lang="it-IT" sz="2100" b="1" dirty="0" smtClean="0">
                <a:solidFill>
                  <a:srgbClr val="0070C0"/>
                </a:solidFill>
              </a:rPr>
              <a:t>Tossicodipendenze, alcolismo</a:t>
            </a:r>
            <a:r>
              <a:rPr lang="it-IT" sz="2100" dirty="0" smtClean="0">
                <a:solidFill>
                  <a:srgbClr val="0070C0"/>
                </a:solidFill>
              </a:rPr>
              <a:t>: </a:t>
            </a:r>
            <a:r>
              <a:rPr lang="it-IT" sz="2100" dirty="0" err="1" smtClean="0">
                <a:solidFill>
                  <a:srgbClr val="0070C0"/>
                </a:solidFill>
              </a:rPr>
              <a:t>Abbatecola</a:t>
            </a:r>
            <a:r>
              <a:rPr lang="it-IT" sz="2100" dirty="0" smtClean="0">
                <a:solidFill>
                  <a:srgbClr val="0070C0"/>
                </a:solidFill>
              </a:rPr>
              <a:t>, Ingrosso, </a:t>
            </a:r>
            <a:r>
              <a:rPr lang="it-IT" sz="2100" dirty="0" err="1" smtClean="0">
                <a:solidFill>
                  <a:srgbClr val="0070C0"/>
                </a:solidFill>
              </a:rPr>
              <a:t>Censis</a:t>
            </a:r>
            <a:endParaRPr lang="it-IT" sz="2100" dirty="0" smtClean="0">
              <a:solidFill>
                <a:srgbClr val="0070C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 smtClean="0">
                <a:solidFill>
                  <a:srgbClr val="0070C0"/>
                </a:solidFill>
              </a:rPr>
              <a:t>“Nuove </a:t>
            </a:r>
            <a:r>
              <a:rPr lang="it-IT" sz="2100" b="1" dirty="0">
                <a:solidFill>
                  <a:srgbClr val="0070C0"/>
                </a:solidFill>
              </a:rPr>
              <a:t>medicine</a:t>
            </a:r>
            <a:r>
              <a:rPr lang="it-IT" sz="2100" b="1" dirty="0" smtClean="0">
                <a:solidFill>
                  <a:srgbClr val="0070C0"/>
                </a:solidFill>
              </a:rPr>
              <a:t>” e CAM</a:t>
            </a:r>
            <a:r>
              <a:rPr lang="it-IT" sz="2100" dirty="0" smtClean="0">
                <a:solidFill>
                  <a:srgbClr val="0070C0"/>
                </a:solidFill>
              </a:rPr>
              <a:t>: Melucci, Tognetti, Losi, </a:t>
            </a:r>
            <a:r>
              <a:rPr lang="it-IT" sz="2100" dirty="0" err="1" smtClean="0">
                <a:solidFill>
                  <a:srgbClr val="0070C0"/>
                </a:solidFill>
              </a:rPr>
              <a:t>Lalli</a:t>
            </a:r>
            <a:r>
              <a:rPr lang="it-IT" sz="2100" dirty="0" smtClean="0">
                <a:solidFill>
                  <a:srgbClr val="0070C0"/>
                </a:solidFill>
              </a:rPr>
              <a:t>, </a:t>
            </a:r>
            <a:r>
              <a:rPr lang="it-IT" sz="2100" dirty="0" err="1" smtClean="0">
                <a:solidFill>
                  <a:srgbClr val="0070C0"/>
                </a:solidFill>
              </a:rPr>
              <a:t>Secondulfo</a:t>
            </a:r>
            <a:r>
              <a:rPr lang="it-IT" sz="2100" dirty="0" smtClean="0">
                <a:solidFill>
                  <a:srgbClr val="0070C0"/>
                </a:solidFill>
              </a:rPr>
              <a:t> 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G</a:t>
            </a:r>
            <a:r>
              <a:rPr lang="it-IT" sz="2100" b="1" dirty="0" smtClean="0">
                <a:solidFill>
                  <a:srgbClr val="0070C0"/>
                </a:solidFill>
              </a:rPr>
              <a:t>ravidanza</a:t>
            </a:r>
            <a:r>
              <a:rPr lang="it-IT" sz="2100" b="1" dirty="0">
                <a:solidFill>
                  <a:srgbClr val="0070C0"/>
                </a:solidFill>
              </a:rPr>
              <a:t>, parto, rapporti di genere in </a:t>
            </a:r>
            <a:r>
              <a:rPr lang="it-IT" sz="2100" b="1" dirty="0" smtClean="0">
                <a:solidFill>
                  <a:srgbClr val="0070C0"/>
                </a:solidFill>
              </a:rPr>
              <a:t>sanità</a:t>
            </a:r>
            <a:r>
              <a:rPr lang="it-IT" sz="2100" dirty="0" smtClean="0">
                <a:solidFill>
                  <a:srgbClr val="0070C0"/>
                </a:solidFill>
              </a:rPr>
              <a:t>: </a:t>
            </a:r>
            <a:r>
              <a:rPr lang="it-IT" sz="2100" dirty="0" err="1" smtClean="0">
                <a:solidFill>
                  <a:srgbClr val="0070C0"/>
                </a:solidFill>
              </a:rPr>
              <a:t>Pizzini</a:t>
            </a:r>
            <a:r>
              <a:rPr lang="it-IT" sz="2100" dirty="0" smtClean="0">
                <a:solidFill>
                  <a:srgbClr val="0070C0"/>
                </a:solidFill>
              </a:rPr>
              <a:t>, Colombo, Vicarelli, Lombardi, Bimbi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T</a:t>
            </a:r>
            <a:r>
              <a:rPr lang="it-IT" sz="2100" b="1" dirty="0" smtClean="0">
                <a:solidFill>
                  <a:srgbClr val="0070C0"/>
                </a:solidFill>
              </a:rPr>
              <a:t>empo </a:t>
            </a:r>
            <a:r>
              <a:rPr lang="it-IT" sz="2100" b="1" dirty="0">
                <a:solidFill>
                  <a:srgbClr val="0070C0"/>
                </a:solidFill>
              </a:rPr>
              <a:t>della </a:t>
            </a:r>
            <a:r>
              <a:rPr lang="it-IT" sz="2100" b="1" dirty="0" smtClean="0">
                <a:solidFill>
                  <a:srgbClr val="0070C0"/>
                </a:solidFill>
              </a:rPr>
              <a:t>cura, auto-cura, prendersi cura, </a:t>
            </a:r>
            <a:r>
              <a:rPr lang="it-IT" sz="2100" b="1" dirty="0">
                <a:solidFill>
                  <a:srgbClr val="0070C0"/>
                </a:solidFill>
              </a:rPr>
              <a:t>famiglie e </a:t>
            </a:r>
            <a:r>
              <a:rPr lang="it-IT" sz="2100" b="1" dirty="0" smtClean="0">
                <a:solidFill>
                  <a:srgbClr val="0070C0"/>
                </a:solidFill>
              </a:rPr>
              <a:t>salute</a:t>
            </a:r>
            <a:r>
              <a:rPr lang="it-IT" sz="2100" dirty="0" smtClean="0">
                <a:solidFill>
                  <a:srgbClr val="0070C0"/>
                </a:solidFill>
              </a:rPr>
              <a:t>: Balbo, Melucci, Ingrosso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A</a:t>
            </a:r>
            <a:r>
              <a:rPr lang="it-IT" sz="2100" b="1" dirty="0" smtClean="0">
                <a:solidFill>
                  <a:srgbClr val="0070C0"/>
                </a:solidFill>
              </a:rPr>
              <a:t>utonomia curato, </a:t>
            </a:r>
            <a:r>
              <a:rPr lang="it-IT" sz="2100" b="1" dirty="0">
                <a:solidFill>
                  <a:srgbClr val="0070C0"/>
                </a:solidFill>
              </a:rPr>
              <a:t>rapporto </a:t>
            </a:r>
            <a:r>
              <a:rPr lang="it-IT" sz="2100" b="1" dirty="0" smtClean="0">
                <a:solidFill>
                  <a:srgbClr val="0070C0"/>
                </a:solidFill>
              </a:rPr>
              <a:t>medico-paziente</a:t>
            </a:r>
            <a:r>
              <a:rPr lang="it-IT" sz="2100" dirty="0" smtClean="0">
                <a:solidFill>
                  <a:srgbClr val="0070C0"/>
                </a:solidFill>
              </a:rPr>
              <a:t>: </a:t>
            </a:r>
            <a:r>
              <a:rPr lang="it-IT" sz="2100" dirty="0" err="1" smtClean="0">
                <a:solidFill>
                  <a:srgbClr val="0070C0"/>
                </a:solidFill>
              </a:rPr>
              <a:t>Spinsanti</a:t>
            </a:r>
            <a:r>
              <a:rPr lang="it-IT" sz="2100" dirty="0" smtClean="0">
                <a:solidFill>
                  <a:srgbClr val="0070C0"/>
                </a:solidFill>
              </a:rPr>
              <a:t>, Melucci, Ingrosso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I</a:t>
            </a:r>
            <a:r>
              <a:rPr lang="it-IT" sz="2100" b="1" dirty="0" smtClean="0">
                <a:solidFill>
                  <a:srgbClr val="0070C0"/>
                </a:solidFill>
              </a:rPr>
              <a:t>mmigrazione e salute</a:t>
            </a:r>
            <a:r>
              <a:rPr lang="it-IT" sz="2100" dirty="0" smtClean="0">
                <a:solidFill>
                  <a:srgbClr val="0070C0"/>
                </a:solidFill>
              </a:rPr>
              <a:t>: Tognetti, Favaro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E</a:t>
            </a:r>
            <a:r>
              <a:rPr lang="it-IT" sz="2100" b="1" dirty="0" smtClean="0">
                <a:solidFill>
                  <a:srgbClr val="0070C0"/>
                </a:solidFill>
              </a:rPr>
              <a:t>ducazione, promozione, comunicazione salute, media</a:t>
            </a:r>
            <a:r>
              <a:rPr lang="it-IT" sz="2100" dirty="0" smtClean="0">
                <a:solidFill>
                  <a:srgbClr val="0070C0"/>
                </a:solidFill>
              </a:rPr>
              <a:t>: Ingrosso, </a:t>
            </a:r>
            <a:r>
              <a:rPr lang="it-IT" sz="2100" dirty="0" err="1" smtClean="0">
                <a:solidFill>
                  <a:srgbClr val="0070C0"/>
                </a:solidFill>
              </a:rPr>
              <a:t>Guizzardi</a:t>
            </a:r>
            <a:r>
              <a:rPr lang="it-IT" sz="2100" dirty="0" smtClean="0">
                <a:solidFill>
                  <a:srgbClr val="0070C0"/>
                </a:solidFill>
              </a:rPr>
              <a:t>, </a:t>
            </a:r>
            <a:r>
              <a:rPr lang="it-IT" sz="2100" dirty="0" err="1" smtClean="0">
                <a:solidFill>
                  <a:srgbClr val="0070C0"/>
                </a:solidFill>
              </a:rPr>
              <a:t>Lalli</a:t>
            </a:r>
            <a:r>
              <a:rPr lang="it-IT" sz="2100" dirty="0" smtClean="0">
                <a:solidFill>
                  <a:srgbClr val="0070C0"/>
                </a:solidFill>
              </a:rPr>
              <a:t>, </a:t>
            </a:r>
            <a:r>
              <a:rPr lang="it-IT" sz="2100" dirty="0" err="1" smtClean="0">
                <a:solidFill>
                  <a:srgbClr val="0070C0"/>
                </a:solidFill>
              </a:rPr>
              <a:t>Saccheri</a:t>
            </a:r>
            <a:endParaRPr lang="it-IT" sz="2100" dirty="0" smtClean="0">
              <a:solidFill>
                <a:srgbClr val="0070C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P</a:t>
            </a:r>
            <a:r>
              <a:rPr lang="it-IT" sz="2100" b="1" dirty="0" smtClean="0">
                <a:solidFill>
                  <a:srgbClr val="0070C0"/>
                </a:solidFill>
              </a:rPr>
              <a:t>rofessioni sanitarie</a:t>
            </a:r>
            <a:r>
              <a:rPr lang="it-IT" sz="2100" dirty="0" smtClean="0">
                <a:solidFill>
                  <a:srgbClr val="0070C0"/>
                </a:solidFill>
              </a:rPr>
              <a:t>: </a:t>
            </a:r>
            <a:r>
              <a:rPr lang="it-IT" sz="2100" dirty="0" err="1" smtClean="0">
                <a:solidFill>
                  <a:srgbClr val="0070C0"/>
                </a:solidFill>
              </a:rPr>
              <a:t>Tousijn</a:t>
            </a:r>
            <a:r>
              <a:rPr lang="it-IT" sz="2100" dirty="0" smtClean="0">
                <a:solidFill>
                  <a:srgbClr val="0070C0"/>
                </a:solidFill>
              </a:rPr>
              <a:t>, Vicarelli, Barbano, Cipolla, De </a:t>
            </a:r>
            <a:r>
              <a:rPr lang="it-IT" sz="2100" dirty="0" err="1" smtClean="0">
                <a:solidFill>
                  <a:srgbClr val="0070C0"/>
                </a:solidFill>
              </a:rPr>
              <a:t>Sandre</a:t>
            </a:r>
            <a:endParaRPr lang="it-IT" sz="2100" dirty="0" smtClean="0">
              <a:solidFill>
                <a:srgbClr val="0070C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C</a:t>
            </a:r>
            <a:r>
              <a:rPr lang="it-IT" sz="2100" b="1" dirty="0" smtClean="0">
                <a:solidFill>
                  <a:srgbClr val="0070C0"/>
                </a:solidFill>
              </a:rPr>
              <a:t>ondizione anziana e corso di vita</a:t>
            </a:r>
            <a:r>
              <a:rPr lang="it-IT" sz="2100" dirty="0" smtClean="0">
                <a:solidFill>
                  <a:srgbClr val="0070C0"/>
                </a:solidFill>
              </a:rPr>
              <a:t>: </a:t>
            </a:r>
            <a:r>
              <a:rPr lang="it-IT" sz="2100" dirty="0" err="1" smtClean="0">
                <a:solidFill>
                  <a:srgbClr val="0070C0"/>
                </a:solidFill>
              </a:rPr>
              <a:t>Giori</a:t>
            </a:r>
            <a:r>
              <a:rPr lang="it-IT" sz="2100" dirty="0" smtClean="0">
                <a:solidFill>
                  <a:srgbClr val="0070C0"/>
                </a:solidFill>
              </a:rPr>
              <a:t>, </a:t>
            </a:r>
            <a:r>
              <a:rPr lang="it-IT" sz="2100" dirty="0" err="1" smtClean="0">
                <a:solidFill>
                  <a:srgbClr val="0070C0"/>
                </a:solidFill>
              </a:rPr>
              <a:t>Sgritta</a:t>
            </a:r>
            <a:r>
              <a:rPr lang="it-IT" sz="2100" dirty="0" smtClean="0">
                <a:solidFill>
                  <a:srgbClr val="0070C0"/>
                </a:solidFill>
              </a:rPr>
              <a:t>, Minardi, Orsi, Porcu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S</a:t>
            </a:r>
            <a:r>
              <a:rPr lang="it-IT" sz="2100" b="1" dirty="0" smtClean="0">
                <a:solidFill>
                  <a:srgbClr val="0070C0"/>
                </a:solidFill>
              </a:rPr>
              <a:t>essualità, nuove tecnologie riproduttive</a:t>
            </a:r>
            <a:r>
              <a:rPr lang="it-IT" sz="2100" dirty="0" smtClean="0">
                <a:solidFill>
                  <a:srgbClr val="0070C0"/>
                </a:solidFill>
              </a:rPr>
              <a:t>: Ventimiglia, Bosi, </a:t>
            </a:r>
            <a:r>
              <a:rPr lang="it-IT" sz="2100" dirty="0" err="1" smtClean="0">
                <a:solidFill>
                  <a:srgbClr val="0070C0"/>
                </a:solidFill>
              </a:rPr>
              <a:t>Pizzini</a:t>
            </a:r>
            <a:r>
              <a:rPr lang="it-IT" sz="2100" dirty="0" smtClean="0">
                <a:solidFill>
                  <a:srgbClr val="0070C0"/>
                </a:solidFill>
              </a:rPr>
              <a:t>, Bimbi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F</a:t>
            </a:r>
            <a:r>
              <a:rPr lang="it-IT" sz="2100" b="1" dirty="0" smtClean="0">
                <a:solidFill>
                  <a:srgbClr val="0070C0"/>
                </a:solidFill>
              </a:rPr>
              <a:t>ormazione degli operatori</a:t>
            </a:r>
            <a:r>
              <a:rPr lang="it-IT" sz="2100" dirty="0" smtClean="0">
                <a:solidFill>
                  <a:srgbClr val="0070C0"/>
                </a:solidFill>
              </a:rPr>
              <a:t>: </a:t>
            </a:r>
            <a:r>
              <a:rPr lang="it-IT" sz="2100" dirty="0" err="1" smtClean="0">
                <a:solidFill>
                  <a:srgbClr val="0070C0"/>
                </a:solidFill>
              </a:rPr>
              <a:t>Abbatecola</a:t>
            </a:r>
            <a:r>
              <a:rPr lang="it-IT" sz="2100" dirty="0" smtClean="0">
                <a:solidFill>
                  <a:srgbClr val="0070C0"/>
                </a:solidFill>
              </a:rPr>
              <a:t>, Melucci, Carbonaro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N</a:t>
            </a:r>
            <a:r>
              <a:rPr lang="it-IT" sz="2100" b="1" dirty="0" smtClean="0">
                <a:solidFill>
                  <a:srgbClr val="0070C0"/>
                </a:solidFill>
              </a:rPr>
              <a:t>uovi attori e nuove pratiche di salute</a:t>
            </a:r>
            <a:r>
              <a:rPr lang="it-IT" sz="2100" dirty="0" smtClean="0">
                <a:solidFill>
                  <a:srgbClr val="0070C0"/>
                </a:solidFill>
              </a:rPr>
              <a:t>: Ingrosso, Melucci, Losi, </a:t>
            </a:r>
            <a:r>
              <a:rPr lang="it-IT" sz="2100" dirty="0" err="1" smtClean="0">
                <a:solidFill>
                  <a:srgbClr val="0070C0"/>
                </a:solidFill>
              </a:rPr>
              <a:t>Lalli</a:t>
            </a:r>
            <a:r>
              <a:rPr lang="it-IT" sz="2100" dirty="0" smtClean="0">
                <a:solidFill>
                  <a:srgbClr val="0070C0"/>
                </a:solidFill>
              </a:rPr>
              <a:t>, </a:t>
            </a:r>
            <a:r>
              <a:rPr lang="it-IT" sz="2100" dirty="0" err="1" smtClean="0">
                <a:solidFill>
                  <a:srgbClr val="0070C0"/>
                </a:solidFill>
              </a:rPr>
              <a:t>Censis</a:t>
            </a:r>
            <a:r>
              <a:rPr lang="it-IT" sz="2100" dirty="0" smtClean="0">
                <a:solidFill>
                  <a:srgbClr val="0070C0"/>
                </a:solidFill>
              </a:rPr>
              <a:t>, </a:t>
            </a:r>
            <a:r>
              <a:rPr lang="it-IT" sz="2100" dirty="0" err="1" smtClean="0">
                <a:solidFill>
                  <a:srgbClr val="0070C0"/>
                </a:solidFill>
              </a:rPr>
              <a:t>Secondulfo</a:t>
            </a:r>
            <a:endParaRPr lang="it-IT" sz="21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1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9200" y="330200"/>
            <a:ext cx="9474199" cy="1308100"/>
          </a:xfrm>
        </p:spPr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Sedi rilevanti che si aggiungono 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it-IT" dirty="0" smtClean="0">
                <a:solidFill>
                  <a:srgbClr val="00B050"/>
                </a:solidFill>
              </a:rPr>
              <a:t>negli anni ‘80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00300" y="1816100"/>
            <a:ext cx="9104312" cy="4095122"/>
          </a:xfrm>
        </p:spPr>
        <p:txBody>
          <a:bodyPr/>
          <a:lstStyle/>
          <a:p>
            <a:r>
              <a:rPr lang="it-IT" sz="2800" b="1" dirty="0" smtClean="0">
                <a:solidFill>
                  <a:srgbClr val="FF0066"/>
                </a:solidFill>
                <a:ea typeface="Arial" charset="0"/>
                <a:cs typeface="Arial" charset="0"/>
              </a:rPr>
              <a:t>Parma</a:t>
            </a:r>
            <a:r>
              <a:rPr lang="it-IT" sz="2800" dirty="0" smtClean="0">
                <a:ea typeface="Arial" charset="0"/>
                <a:cs typeface="Arial" charset="0"/>
              </a:rPr>
              <a:t> </a:t>
            </a:r>
            <a:r>
              <a:rPr lang="it-IT" sz="2000" dirty="0" smtClean="0">
                <a:solidFill>
                  <a:srgbClr val="FF0066"/>
                </a:solidFill>
                <a:ea typeface="Arial" charset="0"/>
                <a:cs typeface="Arial" charset="0"/>
              </a:rPr>
              <a:t>(Ingrosso; </a:t>
            </a:r>
            <a:r>
              <a:rPr lang="mr-IN" sz="2000" dirty="0" smtClean="0">
                <a:solidFill>
                  <a:srgbClr val="FF0066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 smtClean="0">
                <a:solidFill>
                  <a:srgbClr val="FF0066"/>
                </a:solidFill>
                <a:ea typeface="Arial" charset="0"/>
                <a:cs typeface="Arial" charset="0"/>
              </a:rPr>
              <a:t>.)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 smtClean="0">
                <a:solidFill>
                  <a:srgbClr val="7030A0"/>
                </a:solidFill>
                <a:ea typeface="Arial" charset="0"/>
                <a:cs typeface="Arial" charset="0"/>
              </a:rPr>
              <a:t>Roma</a:t>
            </a:r>
            <a:r>
              <a:rPr lang="it-IT" sz="2800" dirty="0" smtClean="0">
                <a:ea typeface="Arial" charset="0"/>
                <a:cs typeface="Arial" charset="0"/>
              </a:rPr>
              <a:t> </a:t>
            </a:r>
            <a:r>
              <a:rPr lang="it-IT" sz="2000" dirty="0" smtClean="0">
                <a:solidFill>
                  <a:srgbClr val="7030A0"/>
                </a:solidFill>
                <a:ea typeface="Arial" charset="0"/>
                <a:cs typeface="Arial" charset="0"/>
              </a:rPr>
              <a:t>(</a:t>
            </a:r>
            <a:r>
              <a:rPr lang="it-IT" sz="2000" dirty="0" err="1" smtClean="0">
                <a:solidFill>
                  <a:srgbClr val="7030A0"/>
                </a:solidFill>
                <a:ea typeface="Arial" charset="0"/>
                <a:cs typeface="Arial" charset="0"/>
              </a:rPr>
              <a:t>Censis</a:t>
            </a:r>
            <a:r>
              <a:rPr lang="it-IT" sz="2000" dirty="0" smtClean="0">
                <a:solidFill>
                  <a:srgbClr val="7030A0"/>
                </a:solidFill>
                <a:ea typeface="Arial" charset="0"/>
                <a:cs typeface="Arial" charset="0"/>
              </a:rPr>
              <a:t>, </a:t>
            </a:r>
            <a:r>
              <a:rPr lang="it-IT" sz="2000" dirty="0" err="1" smtClean="0">
                <a:solidFill>
                  <a:srgbClr val="7030A0"/>
                </a:solidFill>
                <a:ea typeface="Arial" charset="0"/>
                <a:cs typeface="Arial" charset="0"/>
              </a:rPr>
              <a:t>Spinsanti</a:t>
            </a:r>
            <a:r>
              <a:rPr lang="it-IT" sz="2000" dirty="0" smtClean="0">
                <a:solidFill>
                  <a:srgbClr val="7030A0"/>
                </a:solidFill>
                <a:ea typeface="Arial" charset="0"/>
                <a:cs typeface="Arial" charset="0"/>
              </a:rPr>
              <a:t>, </a:t>
            </a:r>
            <a:r>
              <a:rPr lang="mr-IN" sz="2000" dirty="0" smtClean="0">
                <a:solidFill>
                  <a:srgbClr val="7030A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 smtClean="0">
                <a:solidFill>
                  <a:srgbClr val="7030A0"/>
                </a:solidFill>
                <a:ea typeface="Arial" charset="0"/>
                <a:cs typeface="Arial" charset="0"/>
              </a:rPr>
              <a:t>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 smtClean="0">
                <a:solidFill>
                  <a:srgbClr val="0070C0"/>
                </a:solidFill>
                <a:ea typeface="Arial" charset="0"/>
                <a:cs typeface="Arial" charset="0"/>
              </a:rPr>
              <a:t>Ancona </a:t>
            </a:r>
            <a:r>
              <a:rPr lang="it-IT" sz="2000" dirty="0" smtClean="0">
                <a:solidFill>
                  <a:srgbClr val="0070C0"/>
                </a:solidFill>
                <a:ea typeface="Arial" charset="0"/>
                <a:cs typeface="Arial" charset="0"/>
              </a:rPr>
              <a:t>(Vicarelli, </a:t>
            </a:r>
            <a:r>
              <a:rPr lang="mr-IN" sz="2000" dirty="0" smtClean="0">
                <a:solidFill>
                  <a:srgbClr val="0070C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 smtClean="0">
                <a:solidFill>
                  <a:srgbClr val="0070C0"/>
                </a:solidFill>
                <a:ea typeface="Arial" charset="0"/>
                <a:cs typeface="Arial" charset="0"/>
              </a:rPr>
              <a:t>)</a:t>
            </a:r>
          </a:p>
          <a:p>
            <a:pPr marL="0" indent="0">
              <a:buNone/>
            </a:pPr>
            <a:endParaRPr lang="it-IT" sz="2000" dirty="0" smtClean="0">
              <a:solidFill>
                <a:srgbClr val="0070C0"/>
              </a:solidFill>
              <a:ea typeface="Arial" charset="0"/>
              <a:cs typeface="Arial" charset="0"/>
            </a:endParaRPr>
          </a:p>
          <a:p>
            <a:r>
              <a:rPr lang="it-IT" sz="2800" b="1" dirty="0" smtClean="0">
                <a:solidFill>
                  <a:srgbClr val="934F31"/>
                </a:solidFill>
                <a:ea typeface="Arial" charset="0"/>
                <a:cs typeface="Arial" charset="0"/>
              </a:rPr>
              <a:t>Firenze</a:t>
            </a:r>
            <a:r>
              <a:rPr lang="it-IT" sz="2800" dirty="0" smtClean="0">
                <a:solidFill>
                  <a:srgbClr val="934F31"/>
                </a:solidFill>
                <a:ea typeface="Arial" charset="0"/>
                <a:cs typeface="Arial" charset="0"/>
              </a:rPr>
              <a:t> </a:t>
            </a:r>
            <a:r>
              <a:rPr lang="it-IT" sz="2000" dirty="0" smtClean="0">
                <a:solidFill>
                  <a:srgbClr val="934F31"/>
                </a:solidFill>
                <a:ea typeface="Arial" charset="0"/>
                <a:cs typeface="Arial" charset="0"/>
              </a:rPr>
              <a:t>(Carbonaro; </a:t>
            </a:r>
            <a:r>
              <a:rPr lang="mr-IN" sz="2000" dirty="0" smtClean="0">
                <a:solidFill>
                  <a:srgbClr val="934F31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 smtClean="0">
                <a:solidFill>
                  <a:srgbClr val="934F31"/>
                </a:solidFill>
                <a:ea typeface="Arial" charset="0"/>
                <a:cs typeface="Arial" charset="0"/>
              </a:rPr>
              <a:t>)</a:t>
            </a:r>
            <a:endParaRPr lang="it-IT" sz="2000" dirty="0">
              <a:solidFill>
                <a:srgbClr val="934F31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77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3303" y="182880"/>
            <a:ext cx="9571309" cy="849086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0070C0"/>
                </a:solidFill>
              </a:rPr>
              <a:t>Continuità e discontinuità negli anni ‘90</a:t>
            </a: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11235" y="927463"/>
            <a:ext cx="9793378" cy="5499463"/>
          </a:xfrm>
        </p:spPr>
        <p:txBody>
          <a:bodyPr>
            <a:normAutofit/>
          </a:bodyPr>
          <a:lstStyle/>
          <a:p>
            <a:r>
              <a:rPr lang="it-IT" sz="1600" b="1" dirty="0" smtClean="0">
                <a:solidFill>
                  <a:srgbClr val="7030A0"/>
                </a:solidFill>
              </a:rPr>
              <a:t>CONTESTO: 1989 Caduta Muro di Berlino</a:t>
            </a:r>
          </a:p>
          <a:p>
            <a:pPr marL="1371600" lvl="3" indent="0">
              <a:buNone/>
            </a:pPr>
            <a:r>
              <a:rPr lang="it-IT" sz="1600" b="1" dirty="0" smtClean="0">
                <a:solidFill>
                  <a:srgbClr val="7030A0"/>
                </a:solidFill>
              </a:rPr>
              <a:t>   1992  Tangentopoli</a:t>
            </a:r>
          </a:p>
          <a:p>
            <a:pPr marL="1371600" lvl="3" indent="0">
              <a:buNone/>
            </a:pPr>
            <a:r>
              <a:rPr lang="it-IT" sz="1600" b="1" dirty="0" smtClean="0">
                <a:solidFill>
                  <a:srgbClr val="7030A0"/>
                </a:solidFill>
              </a:rPr>
              <a:t>   Anni ‘90 espansione della globalizzazione e affermazione del neo-liberismo</a:t>
            </a:r>
          </a:p>
          <a:p>
            <a:pPr marL="507600" lvl="3" indent="0">
              <a:buNone/>
            </a:pPr>
            <a:endParaRPr lang="it-IT" sz="1600" b="1" dirty="0" smtClean="0">
              <a:solidFill>
                <a:srgbClr val="7030A0"/>
              </a:solidFill>
            </a:endParaRPr>
          </a:p>
          <a:p>
            <a:pPr marL="219600" lvl="3" indent="0">
              <a:buNone/>
            </a:pPr>
            <a:r>
              <a:rPr lang="it-IT" sz="2400" b="1" dirty="0" smtClean="0">
                <a:solidFill>
                  <a:srgbClr val="00B050"/>
                </a:solidFill>
              </a:rPr>
              <a:t>Organizzazione e Riforma del Welfare: </a:t>
            </a:r>
            <a:r>
              <a:rPr lang="it-IT" sz="2400" dirty="0" smtClean="0">
                <a:solidFill>
                  <a:srgbClr val="00B050"/>
                </a:solidFill>
              </a:rPr>
              <a:t>forte confronto, concorrenza amministrata, nuove leggi sul finire del decennio</a:t>
            </a:r>
          </a:p>
          <a:p>
            <a:pPr marL="219600" lvl="3" indent="0">
              <a:buNone/>
            </a:pPr>
            <a:r>
              <a:rPr lang="it-IT" sz="2400" b="1" dirty="0" smtClean="0">
                <a:solidFill>
                  <a:srgbClr val="00B050"/>
                </a:solidFill>
              </a:rPr>
              <a:t>Innovazione degli orientamenti: </a:t>
            </a:r>
            <a:r>
              <a:rPr lang="it-IT" sz="2400" dirty="0" smtClean="0">
                <a:solidFill>
                  <a:srgbClr val="00B050"/>
                </a:solidFill>
              </a:rPr>
              <a:t>si cercano spazi applicativi e di consenso</a:t>
            </a:r>
          </a:p>
          <a:p>
            <a:pPr marL="219600" lvl="3" indent="0">
              <a:buNone/>
            </a:pPr>
            <a:r>
              <a:rPr lang="it-IT" sz="2400" b="1" dirty="0" err="1" smtClean="0">
                <a:solidFill>
                  <a:srgbClr val="00B050"/>
                </a:solidFill>
              </a:rPr>
              <a:t>Riorientamento</a:t>
            </a:r>
            <a:r>
              <a:rPr lang="it-IT" sz="2400" b="1" dirty="0" smtClean="0">
                <a:solidFill>
                  <a:srgbClr val="00B050"/>
                </a:solidFill>
              </a:rPr>
              <a:t> e fondazione disciplinare: </a:t>
            </a:r>
            <a:r>
              <a:rPr lang="it-IT" sz="2400" dirty="0" smtClean="0">
                <a:solidFill>
                  <a:srgbClr val="00B050"/>
                </a:solidFill>
              </a:rPr>
              <a:t>si realizza un pluralismo di prospettive e iniziative di istituzionalizzazione</a:t>
            </a:r>
          </a:p>
          <a:p>
            <a:pPr marL="219600" lvl="3" indent="0">
              <a:buNone/>
            </a:pPr>
            <a:r>
              <a:rPr lang="it-IT" sz="2400" b="1" dirty="0" smtClean="0">
                <a:solidFill>
                  <a:srgbClr val="00B050"/>
                </a:solidFill>
              </a:rPr>
              <a:t>Nuovi temi: </a:t>
            </a:r>
            <a:r>
              <a:rPr lang="it-IT" sz="2400" dirty="0" smtClean="0">
                <a:solidFill>
                  <a:srgbClr val="00B050"/>
                </a:solidFill>
              </a:rPr>
              <a:t>alcuni si contraggono (corpo, tossicodipendenze, cura, sessualità, ecc.), altri si espandono (es. immigrati, media, </a:t>
            </a:r>
            <a:r>
              <a:rPr lang="it-IT" sz="2400" dirty="0">
                <a:solidFill>
                  <a:srgbClr val="00B050"/>
                </a:solidFill>
              </a:rPr>
              <a:t>p</a:t>
            </a:r>
            <a:r>
              <a:rPr lang="it-IT" sz="2400" dirty="0" smtClean="0">
                <a:solidFill>
                  <a:srgbClr val="00B050"/>
                </a:solidFill>
              </a:rPr>
              <a:t>rofessioni, ecc.)</a:t>
            </a:r>
          </a:p>
          <a:p>
            <a:pPr marL="219600" lvl="3" indent="0">
              <a:buNone/>
            </a:pPr>
            <a:endParaRPr lang="it-IT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88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85109" y="326571"/>
            <a:ext cx="9819504" cy="1201783"/>
          </a:xfrm>
        </p:spPr>
        <p:txBody>
          <a:bodyPr>
            <a:noAutofit/>
          </a:bodyPr>
          <a:lstStyle/>
          <a:p>
            <a:pPr algn="r"/>
            <a:r>
              <a:rPr lang="it-IT" sz="3200" dirty="0" smtClean="0">
                <a:solidFill>
                  <a:srgbClr val="00B050"/>
                </a:solidFill>
              </a:rPr>
              <a:t>Il nuovo millennio </a:t>
            </a:r>
            <a:r>
              <a:rPr lang="it-IT" sz="2800" dirty="0" smtClean="0">
                <a:solidFill>
                  <a:srgbClr val="00B050"/>
                </a:solidFill>
              </a:rPr>
              <a:t>(2.000 e oltre)</a:t>
            </a:r>
            <a:r>
              <a:rPr lang="it-IT" sz="3200" dirty="0" smtClean="0">
                <a:solidFill>
                  <a:srgbClr val="00B050"/>
                </a:solidFill>
              </a:rPr>
              <a:t/>
            </a:r>
            <a:br>
              <a:rPr lang="it-IT" sz="3200" dirty="0" smtClean="0">
                <a:solidFill>
                  <a:srgbClr val="00B050"/>
                </a:solidFill>
              </a:rPr>
            </a:br>
            <a:r>
              <a:rPr lang="it-IT" sz="3200" dirty="0" smtClean="0">
                <a:solidFill>
                  <a:srgbClr val="00B050"/>
                </a:solidFill>
              </a:rPr>
              <a:t>L’epoca della Grande Contrazione </a:t>
            </a:r>
            <a:r>
              <a:rPr lang="it-IT" sz="2800" dirty="0" smtClean="0">
                <a:solidFill>
                  <a:srgbClr val="00B050"/>
                </a:solidFill>
              </a:rPr>
              <a:t>(2008-2015)</a:t>
            </a:r>
            <a:endParaRPr lang="it-IT" sz="2800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94114" y="1907176"/>
            <a:ext cx="9610498" cy="4519749"/>
          </a:xfrm>
        </p:spPr>
        <p:txBody>
          <a:bodyPr/>
          <a:lstStyle/>
          <a:p>
            <a:r>
              <a:rPr lang="it-IT" sz="2000" b="1" dirty="0" smtClean="0">
                <a:solidFill>
                  <a:srgbClr val="7030A0"/>
                </a:solidFill>
              </a:rPr>
              <a:t>Consapevolezza di una nuova era (planetaria), ma anche di forti tensioni interne che </a:t>
            </a:r>
            <a:r>
              <a:rPr lang="it-IT" sz="2000" b="1" smtClean="0">
                <a:solidFill>
                  <a:srgbClr val="7030A0"/>
                </a:solidFill>
              </a:rPr>
              <a:t>si generano</a:t>
            </a:r>
            <a:endParaRPr lang="it-IT" sz="2000" b="1" dirty="0" smtClean="0">
              <a:solidFill>
                <a:srgbClr val="7030A0"/>
              </a:solidFill>
            </a:endParaRPr>
          </a:p>
          <a:p>
            <a:r>
              <a:rPr lang="it-IT" sz="2000" b="1" dirty="0" smtClean="0">
                <a:solidFill>
                  <a:srgbClr val="7030A0"/>
                </a:solidFill>
              </a:rPr>
              <a:t>Evidenza delle nuove diseguaglianze</a:t>
            </a:r>
          </a:p>
          <a:p>
            <a:r>
              <a:rPr lang="it-IT" sz="2000" b="1" dirty="0" smtClean="0">
                <a:solidFill>
                  <a:srgbClr val="7030A0"/>
                </a:solidFill>
              </a:rPr>
              <a:t>Consapevolezza di forti cambiamenti culturali in atto e di un mutamento dell’agenda </a:t>
            </a:r>
            <a:r>
              <a:rPr lang="it-IT" sz="2000" b="1" dirty="0" err="1" smtClean="0">
                <a:solidFill>
                  <a:srgbClr val="7030A0"/>
                </a:solidFill>
              </a:rPr>
              <a:t>setting</a:t>
            </a:r>
            <a:endParaRPr lang="it-IT" sz="2000" b="1" dirty="0" smtClean="0">
              <a:solidFill>
                <a:srgbClr val="7030A0"/>
              </a:solidFill>
            </a:endParaRPr>
          </a:p>
          <a:p>
            <a:endParaRPr lang="it-IT" sz="2000" b="1" dirty="0">
              <a:solidFill>
                <a:srgbClr val="7030A0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Forti </a:t>
            </a:r>
            <a:r>
              <a:rPr lang="it-IT" sz="2400" b="1" dirty="0" err="1" smtClean="0">
                <a:solidFill>
                  <a:srgbClr val="FF0000"/>
                </a:solidFill>
              </a:rPr>
              <a:t>definanziamenti</a:t>
            </a:r>
            <a:r>
              <a:rPr lang="it-IT" sz="2400" b="1" dirty="0" smtClean="0">
                <a:solidFill>
                  <a:srgbClr val="FF0000"/>
                </a:solidFill>
              </a:rPr>
              <a:t> alla ricerca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Dimensione critica e dimensione progettuale della sociologia della salute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39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33601" y="457200"/>
            <a:ext cx="9371012" cy="9906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A che punto siamo col SSN?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33601" y="1447800"/>
            <a:ext cx="9371010" cy="47752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 smtClean="0">
                <a:solidFill>
                  <a:srgbClr val="4865A0"/>
                </a:solidFill>
              </a:rPr>
              <a:t>Sostenibilità</a:t>
            </a:r>
            <a:r>
              <a:rPr lang="it-IT" sz="2400" dirty="0" smtClean="0">
                <a:solidFill>
                  <a:srgbClr val="4865A0"/>
                </a:solidFill>
              </a:rPr>
              <a:t> </a:t>
            </a:r>
            <a:r>
              <a:rPr lang="it-IT" sz="2400" b="1" dirty="0" smtClean="0">
                <a:solidFill>
                  <a:srgbClr val="9F2F1E"/>
                </a:solidFill>
              </a:rPr>
              <a:t>o</a:t>
            </a:r>
            <a:r>
              <a:rPr lang="it-IT" sz="2400" dirty="0" smtClean="0">
                <a:solidFill>
                  <a:srgbClr val="4865A0"/>
                </a:solidFill>
              </a:rPr>
              <a:t> crescita diseguaglianze?</a:t>
            </a:r>
          </a:p>
          <a:p>
            <a:pPr marL="285750" indent="-285750">
              <a:lnSpc>
                <a:spcPct val="110000"/>
              </a:lnSpc>
              <a:buFont typeface="+mj-lt"/>
              <a:buAutoNum type="romanUcPeriod"/>
            </a:pPr>
            <a:endParaRPr lang="it-IT" sz="800" dirty="0" smtClean="0">
              <a:solidFill>
                <a:srgbClr val="4865A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 smtClean="0">
                <a:solidFill>
                  <a:srgbClr val="4865A0"/>
                </a:solidFill>
              </a:rPr>
              <a:t>Personalizzazione/nuove relazioni di cura/qualità</a:t>
            </a:r>
            <a:r>
              <a:rPr lang="it-IT" sz="2400" dirty="0" smtClean="0">
                <a:solidFill>
                  <a:srgbClr val="4865A0"/>
                </a:solidFill>
              </a:rPr>
              <a:t> </a:t>
            </a:r>
            <a:r>
              <a:rPr lang="it-IT" sz="2400" b="1" dirty="0" smtClean="0">
                <a:solidFill>
                  <a:srgbClr val="9F2F1E"/>
                </a:solidFill>
              </a:rPr>
              <a:t>o</a:t>
            </a:r>
            <a:r>
              <a:rPr lang="it-IT" sz="2400" dirty="0" smtClean="0">
                <a:solidFill>
                  <a:srgbClr val="4865A0"/>
                </a:solidFill>
              </a:rPr>
              <a:t> grandi strutture produttive e tecnologiche?</a:t>
            </a:r>
          </a:p>
          <a:p>
            <a:pPr marL="285750" indent="-285750">
              <a:lnSpc>
                <a:spcPct val="110000"/>
              </a:lnSpc>
              <a:buFont typeface="+mj-lt"/>
              <a:buAutoNum type="romanUcPeriod"/>
            </a:pPr>
            <a:endParaRPr lang="it-IT" sz="800" dirty="0" smtClean="0">
              <a:solidFill>
                <a:srgbClr val="4865A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 smtClean="0">
                <a:solidFill>
                  <a:srgbClr val="4865A0"/>
                </a:solidFill>
              </a:rPr>
              <a:t>Vi è stata ancora innovazione organizzativa </a:t>
            </a:r>
            <a:r>
              <a:rPr lang="it-IT" sz="2400" dirty="0" smtClean="0">
                <a:solidFill>
                  <a:srgbClr val="4865A0"/>
                </a:solidFill>
              </a:rPr>
              <a:t>di recente (es. </a:t>
            </a:r>
            <a:r>
              <a:rPr lang="it-IT" sz="2400" i="1" dirty="0" smtClean="0">
                <a:solidFill>
                  <a:srgbClr val="4865A0"/>
                </a:solidFill>
              </a:rPr>
              <a:t>Assistenza domiciliare, Case per la salute, ecc</a:t>
            </a:r>
            <a:r>
              <a:rPr lang="it-IT" sz="2400" dirty="0" smtClean="0">
                <a:solidFill>
                  <a:srgbClr val="4865A0"/>
                </a:solidFill>
              </a:rPr>
              <a:t>.) </a:t>
            </a:r>
            <a:r>
              <a:rPr lang="it-IT" sz="2400" b="1" dirty="0" smtClean="0">
                <a:solidFill>
                  <a:srgbClr val="9F2F1E"/>
                </a:solidFill>
              </a:rPr>
              <a:t>o</a:t>
            </a:r>
            <a:r>
              <a:rPr lang="it-IT" sz="2400" dirty="0" smtClean="0">
                <a:solidFill>
                  <a:srgbClr val="4865A0"/>
                </a:solidFill>
              </a:rPr>
              <a:t> solo tagli e razionalizzazioni?</a:t>
            </a:r>
          </a:p>
          <a:p>
            <a:pPr marL="285750" indent="-285750">
              <a:lnSpc>
                <a:spcPct val="110000"/>
              </a:lnSpc>
              <a:buFont typeface="+mj-lt"/>
              <a:buAutoNum type="romanUcPeriod"/>
            </a:pPr>
            <a:endParaRPr lang="it-IT" sz="800" dirty="0" smtClean="0">
              <a:solidFill>
                <a:srgbClr val="4865A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 smtClean="0">
                <a:solidFill>
                  <a:srgbClr val="4865A0"/>
                </a:solidFill>
              </a:rPr>
              <a:t>Si sta sviluppando una “cittadinanza attiva e competente”? </a:t>
            </a:r>
            <a:r>
              <a:rPr lang="it-IT" sz="2400" dirty="0" smtClean="0">
                <a:solidFill>
                  <a:srgbClr val="4865A0"/>
                </a:solidFill>
              </a:rPr>
              <a:t>Trova riconoscimento nel SSN?</a:t>
            </a:r>
            <a:endParaRPr lang="it-IT" sz="2400" dirty="0">
              <a:solidFill>
                <a:srgbClr val="4865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774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44701" y="393700"/>
            <a:ext cx="9459912" cy="15113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A che punto siamo con la promozione e cultura della salute diffusa?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92299" y="1739900"/>
            <a:ext cx="9612313" cy="4470400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7030A0"/>
                </a:solidFill>
              </a:rPr>
              <a:t>Che ne è oggi dell’educazione e promozione della salute?</a:t>
            </a:r>
          </a:p>
          <a:p>
            <a:pPr marL="0" indent="0">
              <a:buNone/>
            </a:pPr>
            <a:endParaRPr lang="it-IT" sz="1000" b="1" dirty="0" smtClean="0">
              <a:solidFill>
                <a:srgbClr val="7030A0"/>
              </a:solidFill>
            </a:endParaRPr>
          </a:p>
          <a:p>
            <a:r>
              <a:rPr lang="it-IT" sz="2400" b="1" dirty="0" smtClean="0">
                <a:solidFill>
                  <a:srgbClr val="7030A0"/>
                </a:solidFill>
              </a:rPr>
              <a:t>I nuovi media stanno sostenendo una nuova alfabetizzazione e diffusione di competenze?</a:t>
            </a:r>
          </a:p>
          <a:p>
            <a:pPr marL="0" indent="0">
              <a:buNone/>
            </a:pPr>
            <a:endParaRPr lang="it-IT" sz="1000" b="1" dirty="0" smtClean="0">
              <a:solidFill>
                <a:srgbClr val="7030A0"/>
              </a:solidFill>
            </a:endParaRPr>
          </a:p>
          <a:p>
            <a:r>
              <a:rPr lang="it-IT" sz="2400" b="1" dirty="0" smtClean="0">
                <a:solidFill>
                  <a:srgbClr val="7030A0"/>
                </a:solidFill>
              </a:rPr>
              <a:t>Sono diffusi stili di vita più salutari?</a:t>
            </a:r>
          </a:p>
          <a:p>
            <a:pPr marL="0" indent="0">
              <a:buNone/>
            </a:pPr>
            <a:endParaRPr lang="it-IT" sz="1000" b="1" dirty="0" smtClean="0">
              <a:solidFill>
                <a:srgbClr val="7030A0"/>
              </a:solidFill>
            </a:endParaRPr>
          </a:p>
          <a:p>
            <a:r>
              <a:rPr lang="it-IT" sz="2400" b="1" dirty="0" smtClean="0">
                <a:solidFill>
                  <a:srgbClr val="7030A0"/>
                </a:solidFill>
              </a:rPr>
              <a:t>Vi è l’attesa o l’interesse per una cultura della cura di sé?</a:t>
            </a:r>
          </a:p>
          <a:p>
            <a:pPr marL="0" indent="0">
              <a:buNone/>
            </a:pPr>
            <a:endParaRPr lang="it-IT" sz="1000" b="1" dirty="0" smtClean="0">
              <a:solidFill>
                <a:srgbClr val="7030A0"/>
              </a:solidFill>
            </a:endParaRPr>
          </a:p>
          <a:p>
            <a:r>
              <a:rPr lang="it-IT" sz="2400" b="1" dirty="0" smtClean="0">
                <a:solidFill>
                  <a:srgbClr val="7030A0"/>
                </a:solidFill>
              </a:rPr>
              <a:t>Di fronte alla crisi dell’etica della cura (pubblica e privata) contemporanea, quali prospettive e iniziative  sono possibili?</a:t>
            </a:r>
            <a:endParaRPr lang="it-IT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6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36203" y="624110"/>
            <a:ext cx="9768409" cy="776427"/>
          </a:xfrm>
          <a:noFill/>
          <a:ln>
            <a:noFill/>
          </a:ln>
        </p:spPr>
        <p:txBody>
          <a:bodyPr/>
          <a:lstStyle/>
          <a:p>
            <a:r>
              <a:rPr lang="it-IT" b="1" dirty="0" smtClean="0">
                <a:solidFill>
                  <a:srgbClr val="72A632"/>
                </a:solidFill>
              </a:rPr>
              <a:t>Fasi di sviluppo e trasformazione </a:t>
            </a:r>
            <a:endParaRPr lang="it-IT" b="1" dirty="0">
              <a:solidFill>
                <a:srgbClr val="72A63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36203" y="1689904"/>
            <a:ext cx="9931078" cy="4710896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7030A0"/>
                </a:solidFill>
              </a:rPr>
              <a:t>Anni ‘60: (</a:t>
            </a:r>
            <a:r>
              <a:rPr lang="it-IT" sz="2400" b="1" dirty="0" err="1" smtClean="0">
                <a:solidFill>
                  <a:srgbClr val="7030A0"/>
                </a:solidFill>
              </a:rPr>
              <a:t>Ri</a:t>
            </a:r>
            <a:r>
              <a:rPr lang="it-IT" sz="2400" b="1" dirty="0" smtClean="0">
                <a:solidFill>
                  <a:srgbClr val="7030A0"/>
                </a:solidFill>
              </a:rPr>
              <a:t>)-avvio della sociologia in Italia</a:t>
            </a:r>
            <a:r>
              <a:rPr lang="it-IT" sz="2400" dirty="0" smtClean="0"/>
              <a:t> </a:t>
            </a:r>
            <a:r>
              <a:rPr lang="it-IT" sz="2000" dirty="0" smtClean="0">
                <a:solidFill>
                  <a:srgbClr val="002060"/>
                </a:solidFill>
              </a:rPr>
              <a:t>(</a:t>
            </a:r>
            <a:r>
              <a:rPr lang="it-IT" sz="2000" dirty="0">
                <a:solidFill>
                  <a:srgbClr val="002060"/>
                </a:solidFill>
              </a:rPr>
              <a:t>T</a:t>
            </a:r>
            <a:r>
              <a:rPr lang="it-IT" sz="2000" dirty="0" smtClean="0">
                <a:solidFill>
                  <a:srgbClr val="002060"/>
                </a:solidFill>
              </a:rPr>
              <a:t>reves, Pagani, Ferrarotti, </a:t>
            </a:r>
            <a:r>
              <a:rPr lang="it-IT" sz="2000" dirty="0" err="1" smtClean="0">
                <a:solidFill>
                  <a:srgbClr val="002060"/>
                </a:solidFill>
              </a:rPr>
              <a:t>Pizzorno</a:t>
            </a:r>
            <a:r>
              <a:rPr lang="it-IT" sz="2000" dirty="0" smtClean="0">
                <a:solidFill>
                  <a:srgbClr val="002060"/>
                </a:solidFill>
              </a:rPr>
              <a:t>, Ardigò, ecc.)</a:t>
            </a:r>
          </a:p>
          <a:p>
            <a:endParaRPr lang="it-IT" sz="2400" dirty="0"/>
          </a:p>
          <a:p>
            <a:r>
              <a:rPr lang="it-IT" sz="2400" b="1" dirty="0" smtClean="0">
                <a:solidFill>
                  <a:srgbClr val="7030A0"/>
                </a:solidFill>
              </a:rPr>
              <a:t>Anni ‘70: Fase pionieristica ed esplorativa </a:t>
            </a:r>
            <a:r>
              <a:rPr lang="it-IT" sz="2400" b="1" dirty="0" err="1" smtClean="0">
                <a:solidFill>
                  <a:srgbClr val="7030A0"/>
                </a:solidFill>
              </a:rPr>
              <a:t>ss</a:t>
            </a:r>
            <a:r>
              <a:rPr lang="it-IT" sz="2400" b="1" dirty="0" smtClean="0">
                <a:solidFill>
                  <a:srgbClr val="7030A0"/>
                </a:solidFill>
              </a:rPr>
              <a:t> </a:t>
            </a:r>
            <a:r>
              <a:rPr lang="it-IT" sz="2000" dirty="0" smtClean="0">
                <a:solidFill>
                  <a:srgbClr val="002060"/>
                </a:solidFill>
              </a:rPr>
              <a:t>(sociologia critica e nuove politiche sociali)</a:t>
            </a:r>
          </a:p>
          <a:p>
            <a:endParaRPr lang="it-IT" sz="2400" dirty="0"/>
          </a:p>
          <a:p>
            <a:r>
              <a:rPr lang="it-IT" sz="2400" b="1" dirty="0" smtClean="0">
                <a:solidFill>
                  <a:srgbClr val="7030A0"/>
                </a:solidFill>
              </a:rPr>
              <a:t>Anni ‘80: Fase </a:t>
            </a:r>
            <a:r>
              <a:rPr lang="it-IT" sz="2400" b="1" dirty="0" err="1" smtClean="0">
                <a:solidFill>
                  <a:srgbClr val="7030A0"/>
                </a:solidFill>
              </a:rPr>
              <a:t>fondativa</a:t>
            </a:r>
            <a:r>
              <a:rPr lang="it-IT" sz="2400" b="1" dirty="0" smtClean="0">
                <a:solidFill>
                  <a:srgbClr val="7030A0"/>
                </a:solidFill>
              </a:rPr>
              <a:t> e innovativa </a:t>
            </a:r>
            <a:r>
              <a:rPr lang="it-IT" sz="2000" dirty="0" smtClean="0">
                <a:solidFill>
                  <a:schemeClr val="tx1"/>
                </a:solidFill>
              </a:rPr>
              <a:t>(sociologia della salute e organizzazione-riforma del SSN)</a:t>
            </a:r>
          </a:p>
          <a:p>
            <a:endParaRPr lang="it-IT" sz="2400" dirty="0"/>
          </a:p>
          <a:p>
            <a:r>
              <a:rPr lang="it-IT" sz="2400" b="1" dirty="0" smtClean="0">
                <a:solidFill>
                  <a:srgbClr val="7030A0"/>
                </a:solidFill>
              </a:rPr>
              <a:t>Anni </a:t>
            </a:r>
            <a:r>
              <a:rPr lang="uk-UA" sz="2400" b="1" dirty="0" smtClean="0">
                <a:solidFill>
                  <a:srgbClr val="7030A0"/>
                </a:solidFill>
              </a:rPr>
              <a:t>’</a:t>
            </a:r>
            <a:r>
              <a:rPr lang="it-IT" sz="2400" b="1" dirty="0" smtClean="0">
                <a:solidFill>
                  <a:srgbClr val="7030A0"/>
                </a:solidFill>
              </a:rPr>
              <a:t>90: Crisi del welfare e mutamento di scenario </a:t>
            </a:r>
            <a:r>
              <a:rPr lang="it-IT" sz="2000" dirty="0" smtClean="0">
                <a:solidFill>
                  <a:schemeClr val="tx1"/>
                </a:solidFill>
              </a:rPr>
              <a:t>(globalizzazione, neo-liberismo, nuove tecnologie, individualizzazione, ecc.)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0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6" y="196770"/>
            <a:ext cx="8495622" cy="787078"/>
          </a:xfrm>
        </p:spPr>
        <p:txBody>
          <a:bodyPr/>
          <a:lstStyle/>
          <a:p>
            <a:r>
              <a:rPr lang="it-IT" dirty="0" smtClean="0">
                <a:solidFill>
                  <a:srgbClr val="934F31"/>
                </a:solidFill>
              </a:rPr>
              <a:t>Scenario anni </a:t>
            </a:r>
            <a:r>
              <a:rPr lang="uk-UA" dirty="0" smtClean="0">
                <a:solidFill>
                  <a:srgbClr val="934F31"/>
                </a:solidFill>
              </a:rPr>
              <a:t>’</a:t>
            </a:r>
            <a:r>
              <a:rPr lang="it-IT" dirty="0" smtClean="0">
                <a:solidFill>
                  <a:srgbClr val="934F31"/>
                </a:solidFill>
              </a:rPr>
              <a:t>70: nasce il SSN</a:t>
            </a:r>
            <a:endParaRPr lang="it-IT" dirty="0">
              <a:solidFill>
                <a:srgbClr val="934F3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22339" y="1423685"/>
            <a:ext cx="9282273" cy="4965539"/>
          </a:xfrm>
        </p:spPr>
        <p:txBody>
          <a:bodyPr>
            <a:normAutofit/>
          </a:bodyPr>
          <a:lstStyle/>
          <a:p>
            <a:r>
              <a:rPr lang="it-IT" sz="2000" dirty="0" smtClean="0">
                <a:solidFill>
                  <a:srgbClr val="7030A0"/>
                </a:solidFill>
              </a:rPr>
              <a:t>Negli anni ‘50 e ‘60 si sviluppa il “</a:t>
            </a:r>
            <a:r>
              <a:rPr lang="it-IT" sz="2000" b="1" dirty="0" smtClean="0">
                <a:solidFill>
                  <a:srgbClr val="0070C0"/>
                </a:solidFill>
              </a:rPr>
              <a:t>sistema delle Mutue</a:t>
            </a:r>
            <a:r>
              <a:rPr lang="it-IT" sz="2000" dirty="0" smtClean="0">
                <a:solidFill>
                  <a:srgbClr val="7030A0"/>
                </a:solidFill>
              </a:rPr>
              <a:t>” con coperture variabili, frazionamento assicurativo, derive particolaristico-clientelari</a:t>
            </a:r>
          </a:p>
          <a:p>
            <a:r>
              <a:rPr lang="it-IT" sz="2000" dirty="0" smtClean="0">
                <a:solidFill>
                  <a:srgbClr val="7030A0"/>
                </a:solidFill>
              </a:rPr>
              <a:t>Negli anni ‘60 si levano le prime voci che chiedono una riforma di tipo generalista e universalista che trovano </a:t>
            </a:r>
            <a:r>
              <a:rPr lang="it-IT" sz="2000" b="1" dirty="0" smtClean="0">
                <a:solidFill>
                  <a:srgbClr val="7030A0"/>
                </a:solidFill>
              </a:rPr>
              <a:t>consenso crescente </a:t>
            </a:r>
            <a:r>
              <a:rPr lang="it-IT" sz="2000" dirty="0" smtClean="0">
                <a:solidFill>
                  <a:srgbClr val="7030A0"/>
                </a:solidFill>
              </a:rPr>
              <a:t>negli anni </a:t>
            </a:r>
            <a:r>
              <a:rPr lang="uk-UA" sz="2000" dirty="0" smtClean="0">
                <a:solidFill>
                  <a:srgbClr val="7030A0"/>
                </a:solidFill>
              </a:rPr>
              <a:t>’</a:t>
            </a:r>
            <a:r>
              <a:rPr lang="it-IT" sz="2000" dirty="0" smtClean="0">
                <a:solidFill>
                  <a:srgbClr val="7030A0"/>
                </a:solidFill>
              </a:rPr>
              <a:t>70 (igienisti, medici del lavoro, psichiatri, psicologi, assistenti sociali, insegnanti ed educatori, ecc. ma soprattutto sostegno dei sindacati confederali)</a:t>
            </a:r>
          </a:p>
          <a:p>
            <a:r>
              <a:rPr lang="it-IT" sz="2000" dirty="0" smtClean="0">
                <a:solidFill>
                  <a:srgbClr val="7030A0"/>
                </a:solidFill>
              </a:rPr>
              <a:t>Si chiede un decentramento dello Stato a favore di </a:t>
            </a:r>
            <a:r>
              <a:rPr lang="it-IT" sz="2000" b="1" dirty="0" smtClean="0">
                <a:solidFill>
                  <a:srgbClr val="0070C0"/>
                </a:solidFill>
              </a:rPr>
              <a:t>Regioni</a:t>
            </a:r>
            <a:r>
              <a:rPr lang="it-IT" sz="2000" b="1" dirty="0">
                <a:solidFill>
                  <a:srgbClr val="0070C0"/>
                </a:solidFill>
              </a:rPr>
              <a:t> </a:t>
            </a:r>
            <a:r>
              <a:rPr lang="it-IT" sz="2000" b="1" dirty="0" smtClean="0">
                <a:solidFill>
                  <a:srgbClr val="0070C0"/>
                </a:solidFill>
              </a:rPr>
              <a:t>e Comuni </a:t>
            </a:r>
            <a:r>
              <a:rPr lang="it-IT" sz="2000" dirty="0" smtClean="0">
                <a:solidFill>
                  <a:srgbClr val="7030A0"/>
                </a:solidFill>
              </a:rPr>
              <a:t>(esperienza dei </a:t>
            </a:r>
            <a:r>
              <a:rPr lang="it-IT" sz="2000" b="1" i="1" dirty="0" smtClean="0">
                <a:solidFill>
                  <a:srgbClr val="7030A0"/>
                </a:solidFill>
              </a:rPr>
              <a:t>Consorzi socio-sanitari </a:t>
            </a:r>
            <a:r>
              <a:rPr lang="it-IT" sz="2000" dirty="0" smtClean="0">
                <a:solidFill>
                  <a:srgbClr val="7030A0"/>
                </a:solidFill>
              </a:rPr>
              <a:t>in alcune regioni del Nord)</a:t>
            </a:r>
          </a:p>
          <a:p>
            <a:r>
              <a:rPr lang="it-IT" sz="2000" dirty="0" smtClean="0">
                <a:solidFill>
                  <a:srgbClr val="7030A0"/>
                </a:solidFill>
              </a:rPr>
              <a:t>La L. 833 nasce nel 1978 fissando la partenza del </a:t>
            </a:r>
            <a:r>
              <a:rPr lang="it-IT" sz="2000" b="1" dirty="0" smtClean="0">
                <a:solidFill>
                  <a:srgbClr val="0070C0"/>
                </a:solidFill>
              </a:rPr>
              <a:t>SSN il 1° genn. 1980</a:t>
            </a:r>
            <a:r>
              <a:rPr lang="it-IT" sz="2000" dirty="0" smtClean="0">
                <a:solidFill>
                  <a:srgbClr val="7030A0"/>
                </a:solidFill>
              </a:rPr>
              <a:t>.</a:t>
            </a:r>
          </a:p>
          <a:p>
            <a:r>
              <a:rPr lang="it-IT" sz="2000" dirty="0" smtClean="0">
                <a:solidFill>
                  <a:srgbClr val="7030A0"/>
                </a:solidFill>
              </a:rPr>
              <a:t>L’articolazione organizzativa si basa su </a:t>
            </a:r>
            <a:r>
              <a:rPr lang="it-IT" sz="2000" b="1" dirty="0" smtClean="0">
                <a:solidFill>
                  <a:srgbClr val="0070C0"/>
                </a:solidFill>
              </a:rPr>
              <a:t>Unità Sanitarie Locali </a:t>
            </a:r>
            <a:r>
              <a:rPr lang="it-IT" sz="2000" dirty="0" smtClean="0">
                <a:solidFill>
                  <a:srgbClr val="7030A0"/>
                </a:solidFill>
              </a:rPr>
              <a:t>mentre restano da programmare a cura degli EL i </a:t>
            </a:r>
            <a:r>
              <a:rPr lang="it-IT" sz="2000" b="1" i="1" dirty="0" smtClean="0">
                <a:solidFill>
                  <a:srgbClr val="7030A0"/>
                </a:solidFill>
              </a:rPr>
              <a:t>Distretti</a:t>
            </a:r>
            <a:r>
              <a:rPr lang="it-IT" sz="2000" dirty="0" smtClean="0">
                <a:solidFill>
                  <a:srgbClr val="7030A0"/>
                </a:solidFill>
              </a:rPr>
              <a:t> e le forme della </a:t>
            </a:r>
            <a:r>
              <a:rPr lang="it-IT" sz="2000" b="1" i="1" dirty="0" smtClean="0">
                <a:solidFill>
                  <a:srgbClr val="7030A0"/>
                </a:solidFill>
              </a:rPr>
              <a:t>partecipazione</a:t>
            </a:r>
            <a:r>
              <a:rPr lang="it-IT" sz="2000" dirty="0" smtClean="0">
                <a:solidFill>
                  <a:srgbClr val="7030A0"/>
                </a:solidFill>
              </a:rPr>
              <a:t> dei cittadini</a:t>
            </a:r>
            <a:endParaRPr lang="it-IT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7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20051" y="173619"/>
            <a:ext cx="7743463" cy="1134319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Anni ‘80: attuazione con forti diversificazioni territoriali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38087" y="1597306"/>
            <a:ext cx="9166524" cy="4849793"/>
          </a:xfrm>
        </p:spPr>
        <p:txBody>
          <a:bodyPr>
            <a:normAutofit lnSpcReduction="10000"/>
          </a:bodyPr>
          <a:lstStyle/>
          <a:p>
            <a:r>
              <a:rPr lang="it-IT" sz="2000" dirty="0" smtClean="0">
                <a:solidFill>
                  <a:srgbClr val="934F31"/>
                </a:solidFill>
              </a:rPr>
              <a:t>Alla metà degli anni ‘80 il gruppo delle regioni più virtuose è rappresentato da </a:t>
            </a:r>
            <a:r>
              <a:rPr lang="it-IT" sz="2000" b="1" dirty="0" smtClean="0">
                <a:solidFill>
                  <a:srgbClr val="72A632"/>
                </a:solidFill>
              </a:rPr>
              <a:t>Emilia </a:t>
            </a:r>
            <a:r>
              <a:rPr lang="it-IT" sz="2000" b="1" dirty="0" err="1" smtClean="0">
                <a:solidFill>
                  <a:srgbClr val="72A632"/>
                </a:solidFill>
              </a:rPr>
              <a:t>R</a:t>
            </a:r>
            <a:r>
              <a:rPr lang="it-IT" sz="2000" b="1" dirty="0" smtClean="0">
                <a:solidFill>
                  <a:srgbClr val="72A632"/>
                </a:solidFill>
              </a:rPr>
              <a:t>., Umbria, Toscana, Marche, Veneto, Friuli</a:t>
            </a:r>
            <a:r>
              <a:rPr lang="it-IT" sz="2000" dirty="0" smtClean="0">
                <a:solidFill>
                  <a:srgbClr val="934F31"/>
                </a:solidFill>
              </a:rPr>
              <a:t>; in posizione mediana: Lombardia, Liguria, Piemonte e Valle d’Aosta; in coda Campania, Calabria, Sicilia</a:t>
            </a:r>
          </a:p>
          <a:p>
            <a:r>
              <a:rPr lang="it-IT" sz="2000" dirty="0" smtClean="0">
                <a:solidFill>
                  <a:srgbClr val="934F31"/>
                </a:solidFill>
              </a:rPr>
              <a:t>Il </a:t>
            </a:r>
            <a:r>
              <a:rPr lang="it-IT" sz="2000" b="1" dirty="0" smtClean="0">
                <a:solidFill>
                  <a:srgbClr val="72A632"/>
                </a:solidFill>
              </a:rPr>
              <a:t>Piano Sanitario Nazionale </a:t>
            </a:r>
            <a:r>
              <a:rPr lang="it-IT" sz="2000" dirty="0" smtClean="0">
                <a:solidFill>
                  <a:srgbClr val="934F31"/>
                </a:solidFill>
              </a:rPr>
              <a:t>non viene varato per diversi anni</a:t>
            </a:r>
          </a:p>
          <a:p>
            <a:r>
              <a:rPr lang="it-IT" sz="2000" dirty="0" smtClean="0">
                <a:solidFill>
                  <a:srgbClr val="934F31"/>
                </a:solidFill>
              </a:rPr>
              <a:t>Si realizzano progetti organizzativi in vari settori: </a:t>
            </a:r>
            <a:r>
              <a:rPr lang="it-IT" sz="2000" b="1" dirty="0" smtClean="0">
                <a:solidFill>
                  <a:srgbClr val="72A632"/>
                </a:solidFill>
              </a:rPr>
              <a:t>psichiatrico, lavoro, territorio, consultori, prevenzione, educazione sanitaria, vaccinazioni, ecc.</a:t>
            </a:r>
          </a:p>
          <a:p>
            <a:r>
              <a:rPr lang="it-IT" sz="2000" dirty="0" smtClean="0">
                <a:solidFill>
                  <a:srgbClr val="934F31"/>
                </a:solidFill>
              </a:rPr>
              <a:t>Vengono presentati progetti di parziale privatizzazione (non approvati)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sz="2000" b="1" dirty="0" smtClean="0">
                <a:solidFill>
                  <a:srgbClr val="FF0000"/>
                </a:solidFill>
              </a:rPr>
              <a:t>MUTANO LE IDEE E I COMPORTAMENTI DI SALUTE DEGLI ITALIANI     </a:t>
            </a:r>
            <a:r>
              <a:rPr lang="it-IT" dirty="0" smtClean="0">
                <a:solidFill>
                  <a:srgbClr val="0070C0"/>
                </a:solidFill>
              </a:rPr>
              <a:t>(attenzione alla prevenzione e salute, cura del corpo, alimentazione, pratiche dolci e “naturali”, sviluppo media del benessere, ecc.)</a:t>
            </a:r>
          </a:p>
        </p:txBody>
      </p:sp>
    </p:spTree>
    <p:extLst>
      <p:ext uri="{BB962C8B-B14F-4D97-AF65-F5344CB8AC3E}">
        <p14:creationId xmlns:p14="http://schemas.microsoft.com/office/powerpoint/2010/main" val="67183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4273" y="277792"/>
            <a:ext cx="5960340" cy="1169043"/>
          </a:xfrm>
        </p:spPr>
        <p:txBody>
          <a:bodyPr>
            <a:normAutofit/>
          </a:bodyPr>
          <a:lstStyle/>
          <a:p>
            <a:pPr algn="r"/>
            <a:r>
              <a:rPr lang="it-IT" sz="3200" dirty="0" smtClean="0">
                <a:solidFill>
                  <a:srgbClr val="72A632"/>
                </a:solidFill>
              </a:rPr>
              <a:t>Anni ‘90: l’aziendalizzazione e la riforma della riforma</a:t>
            </a:r>
            <a:endParaRPr lang="it-IT" sz="3200" dirty="0">
              <a:solidFill>
                <a:srgbClr val="72A63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1707" y="1956122"/>
            <a:ext cx="8992906" cy="4352080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934F31"/>
                </a:solidFill>
              </a:rPr>
              <a:t>Decreto 502/1992</a:t>
            </a:r>
            <a:r>
              <a:rPr lang="it-IT" sz="2000" dirty="0" smtClean="0">
                <a:solidFill>
                  <a:srgbClr val="934F31"/>
                </a:solidFill>
              </a:rPr>
              <a:t>: costituzione delle Aziende Sanitarie e della dirigenza professionale; centralizzazione regionale</a:t>
            </a:r>
          </a:p>
          <a:p>
            <a:r>
              <a:rPr lang="it-IT" sz="2000" b="1" dirty="0" smtClean="0">
                <a:solidFill>
                  <a:srgbClr val="934F31"/>
                </a:solidFill>
              </a:rPr>
              <a:t>D.L. 517/1993</a:t>
            </a:r>
            <a:r>
              <a:rPr lang="it-IT" sz="2000" dirty="0" smtClean="0">
                <a:solidFill>
                  <a:srgbClr val="934F31"/>
                </a:solidFill>
              </a:rPr>
              <a:t>: no alla privatizzazione, sì alla competizione amministrata</a:t>
            </a:r>
          </a:p>
          <a:p>
            <a:r>
              <a:rPr lang="it-IT" sz="2000" b="1" dirty="0" smtClean="0">
                <a:solidFill>
                  <a:srgbClr val="934F31"/>
                </a:solidFill>
              </a:rPr>
              <a:t>D.L. 229/1996 (Riforma Bindi)</a:t>
            </a:r>
            <a:r>
              <a:rPr lang="it-IT" sz="2000" dirty="0" smtClean="0">
                <a:solidFill>
                  <a:srgbClr val="934F31"/>
                </a:solidFill>
              </a:rPr>
              <a:t>: distretto sanitario, medici di famiglia, contenimento libera professione medici </a:t>
            </a:r>
            <a:r>
              <a:rPr lang="it-IT" sz="2000" dirty="0" err="1" smtClean="0">
                <a:solidFill>
                  <a:srgbClr val="934F31"/>
                </a:solidFill>
              </a:rPr>
              <a:t>osp</a:t>
            </a:r>
            <a:r>
              <a:rPr lang="it-IT" sz="2000" dirty="0" smtClean="0">
                <a:solidFill>
                  <a:srgbClr val="934F31"/>
                </a:solidFill>
              </a:rPr>
              <a:t>. e spec.</a:t>
            </a:r>
          </a:p>
          <a:p>
            <a:r>
              <a:rPr lang="it-IT" sz="2000" b="1" dirty="0" smtClean="0">
                <a:solidFill>
                  <a:srgbClr val="934F31"/>
                </a:solidFill>
              </a:rPr>
              <a:t>2001</a:t>
            </a:r>
            <a:r>
              <a:rPr lang="it-IT" sz="2000" dirty="0" smtClean="0">
                <a:solidFill>
                  <a:srgbClr val="934F31"/>
                </a:solidFill>
              </a:rPr>
              <a:t>: modifica costituzionale </a:t>
            </a:r>
            <a:r>
              <a:rPr lang="it-IT" sz="2000" b="1" dirty="0" smtClean="0">
                <a:solidFill>
                  <a:srgbClr val="934F31"/>
                </a:solidFill>
              </a:rPr>
              <a:t>Titolo V</a:t>
            </a:r>
            <a:r>
              <a:rPr lang="it-IT" sz="2000" dirty="0" smtClean="0">
                <a:solidFill>
                  <a:srgbClr val="934F31"/>
                </a:solidFill>
              </a:rPr>
              <a:t> che dà forte autonomia alle Regioni (portando a diversi modelli e gestioni): si confrontano Ministero e Conferenza Stato-Regioni</a:t>
            </a:r>
            <a:endParaRPr lang="it-IT" sz="2000" dirty="0">
              <a:solidFill>
                <a:srgbClr val="934F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5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32562" y="237506"/>
            <a:ext cx="9272052" cy="637137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Movimenti sociali e di idee fra anni ‘60 e ‘70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51000" y="1054100"/>
            <a:ext cx="10337800" cy="5537200"/>
          </a:xfrm>
        </p:spPr>
        <p:txBody>
          <a:bodyPr>
            <a:normAutofit fontScale="92500" lnSpcReduction="20000"/>
          </a:bodyPr>
          <a:lstStyle/>
          <a:p>
            <a:r>
              <a:rPr lang="it-IT" sz="2200" b="1" dirty="0" err="1">
                <a:solidFill>
                  <a:srgbClr val="4865A0"/>
                </a:solidFill>
              </a:rPr>
              <a:t>R</a:t>
            </a:r>
            <a:r>
              <a:rPr lang="it-IT" sz="2200" b="1" dirty="0">
                <a:solidFill>
                  <a:srgbClr val="4865A0"/>
                </a:solidFill>
              </a:rPr>
              <a:t>. </a:t>
            </a:r>
            <a:r>
              <a:rPr lang="it-IT" sz="2200" b="1" dirty="0" err="1">
                <a:solidFill>
                  <a:srgbClr val="4865A0"/>
                </a:solidFill>
              </a:rPr>
              <a:t>Laing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(1960), The </a:t>
            </a:r>
            <a:r>
              <a:rPr lang="it-IT" sz="2000" dirty="0" err="1">
                <a:solidFill>
                  <a:srgbClr val="4865A0"/>
                </a:solidFill>
              </a:rPr>
              <a:t>Divided</a:t>
            </a:r>
            <a:r>
              <a:rPr lang="it-IT" sz="2000" dirty="0">
                <a:solidFill>
                  <a:srgbClr val="4865A0"/>
                </a:solidFill>
              </a:rPr>
              <a:t> Self </a:t>
            </a:r>
            <a:r>
              <a:rPr lang="it-IT" sz="2000" i="1" dirty="0" smtClean="0">
                <a:solidFill>
                  <a:srgbClr val="00B050"/>
                </a:solidFill>
              </a:rPr>
              <a:t>(movimento antipsichiatrico)</a:t>
            </a:r>
            <a:endParaRPr lang="it-IT" sz="2000" i="1" dirty="0">
              <a:solidFill>
                <a:srgbClr val="00B050"/>
              </a:solidFill>
            </a:endParaRPr>
          </a:p>
          <a:p>
            <a:r>
              <a:rPr lang="it-IT" sz="2200" b="1" dirty="0" smtClean="0">
                <a:solidFill>
                  <a:srgbClr val="4865A0"/>
                </a:solidFill>
              </a:rPr>
              <a:t>I. </a:t>
            </a:r>
            <a:r>
              <a:rPr lang="it-IT" sz="2200" b="1" dirty="0" err="1" smtClean="0">
                <a:solidFill>
                  <a:srgbClr val="4865A0"/>
                </a:solidFill>
              </a:rPr>
              <a:t>Goffman</a:t>
            </a:r>
            <a:r>
              <a:rPr lang="it-IT" sz="2200" b="1" dirty="0" smtClean="0">
                <a:solidFill>
                  <a:srgbClr val="4865A0"/>
                </a:solidFill>
              </a:rPr>
              <a:t> </a:t>
            </a:r>
            <a:r>
              <a:rPr lang="it-IT" sz="2000" dirty="0" smtClean="0">
                <a:solidFill>
                  <a:srgbClr val="4865A0"/>
                </a:solidFill>
              </a:rPr>
              <a:t>(1961), </a:t>
            </a:r>
            <a:r>
              <a:rPr lang="it-IT" sz="2000" dirty="0" err="1" smtClean="0">
                <a:solidFill>
                  <a:srgbClr val="4865A0"/>
                </a:solidFill>
              </a:rPr>
              <a:t>Asylums</a:t>
            </a:r>
            <a:r>
              <a:rPr lang="it-IT" sz="2000" dirty="0" smtClean="0">
                <a:solidFill>
                  <a:srgbClr val="4865A0"/>
                </a:solidFill>
              </a:rPr>
              <a:t> </a:t>
            </a:r>
            <a:r>
              <a:rPr lang="it-IT" sz="2000" i="1" dirty="0" smtClean="0">
                <a:solidFill>
                  <a:srgbClr val="00B050"/>
                </a:solidFill>
              </a:rPr>
              <a:t>(critica ospedali psichiatrici </a:t>
            </a:r>
            <a:r>
              <a:rPr lang="it-IT" sz="2000" i="1" dirty="0" err="1" smtClean="0">
                <a:solidFill>
                  <a:srgbClr val="00B050"/>
                </a:solidFill>
              </a:rPr>
              <a:t>custodialistici</a:t>
            </a:r>
            <a:r>
              <a:rPr lang="it-IT" sz="2000" i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it-IT" sz="2200" b="1" dirty="0" smtClean="0">
                <a:solidFill>
                  <a:srgbClr val="4865A0"/>
                </a:solidFill>
              </a:rPr>
              <a:t>M. Foucault </a:t>
            </a:r>
            <a:r>
              <a:rPr lang="it-IT" sz="2000" dirty="0" smtClean="0">
                <a:solidFill>
                  <a:srgbClr val="4865A0"/>
                </a:solidFill>
              </a:rPr>
              <a:t>(1963), Nascita della clinica </a:t>
            </a:r>
            <a:r>
              <a:rPr lang="it-IT" sz="2000" i="1" dirty="0" smtClean="0">
                <a:solidFill>
                  <a:srgbClr val="00B050"/>
                </a:solidFill>
              </a:rPr>
              <a:t>(anti-istituzionalizzazione)</a:t>
            </a:r>
          </a:p>
          <a:p>
            <a:r>
              <a:rPr lang="it-IT" sz="2200" b="1" dirty="0" err="1" smtClean="0">
                <a:solidFill>
                  <a:srgbClr val="4865A0"/>
                </a:solidFill>
              </a:rPr>
              <a:t>R</a:t>
            </a:r>
            <a:r>
              <a:rPr lang="it-IT" sz="2200" b="1" dirty="0" smtClean="0">
                <a:solidFill>
                  <a:srgbClr val="4865A0"/>
                </a:solidFill>
              </a:rPr>
              <a:t>. </a:t>
            </a:r>
            <a:r>
              <a:rPr lang="it-IT" sz="2200" b="1" dirty="0" err="1" smtClean="0">
                <a:solidFill>
                  <a:srgbClr val="4865A0"/>
                </a:solidFill>
              </a:rPr>
              <a:t>Dubos</a:t>
            </a:r>
            <a:r>
              <a:rPr lang="it-IT" sz="2200" b="1" dirty="0" smtClean="0">
                <a:solidFill>
                  <a:srgbClr val="4865A0"/>
                </a:solidFill>
              </a:rPr>
              <a:t> </a:t>
            </a:r>
            <a:r>
              <a:rPr lang="it-IT" sz="2000" dirty="0" smtClean="0">
                <a:solidFill>
                  <a:srgbClr val="4865A0"/>
                </a:solidFill>
              </a:rPr>
              <a:t>(1968), Man, Medicine and Environment </a:t>
            </a:r>
            <a:r>
              <a:rPr lang="it-IT" sz="2000" i="1" dirty="0" smtClean="0">
                <a:solidFill>
                  <a:srgbClr val="00B050"/>
                </a:solidFill>
              </a:rPr>
              <a:t>(ineguaglianze condizioni di vita e salubrità degli ambienti)</a:t>
            </a:r>
          </a:p>
          <a:p>
            <a:r>
              <a:rPr lang="it-IT" sz="2200" b="1" dirty="0" smtClean="0">
                <a:solidFill>
                  <a:srgbClr val="4865A0"/>
                </a:solidFill>
              </a:rPr>
              <a:t>C. </a:t>
            </a:r>
            <a:r>
              <a:rPr lang="it-IT" sz="2200" b="1" dirty="0" err="1" smtClean="0">
                <a:solidFill>
                  <a:srgbClr val="4865A0"/>
                </a:solidFill>
              </a:rPr>
              <a:t>Herzlich</a:t>
            </a:r>
            <a:r>
              <a:rPr lang="it-IT" sz="2200" b="1" dirty="0" smtClean="0">
                <a:solidFill>
                  <a:srgbClr val="4865A0"/>
                </a:solidFill>
              </a:rPr>
              <a:t> </a:t>
            </a:r>
            <a:r>
              <a:rPr lang="it-IT" sz="2000" dirty="0" smtClean="0">
                <a:solidFill>
                  <a:srgbClr val="4865A0"/>
                </a:solidFill>
              </a:rPr>
              <a:t>(1969), </a:t>
            </a:r>
            <a:r>
              <a:rPr lang="it-IT" sz="2000" dirty="0" err="1" smtClean="0">
                <a:solidFill>
                  <a:srgbClr val="4865A0"/>
                </a:solidFill>
              </a:rPr>
              <a:t>Santè</a:t>
            </a:r>
            <a:r>
              <a:rPr lang="it-IT" sz="2000" dirty="0" smtClean="0">
                <a:solidFill>
                  <a:srgbClr val="4865A0"/>
                </a:solidFill>
              </a:rPr>
              <a:t> et </a:t>
            </a:r>
            <a:r>
              <a:rPr lang="it-IT" sz="2000" dirty="0" err="1" smtClean="0">
                <a:solidFill>
                  <a:srgbClr val="4865A0"/>
                </a:solidFill>
              </a:rPr>
              <a:t>maladie</a:t>
            </a:r>
            <a:r>
              <a:rPr lang="it-IT" sz="2000" dirty="0" smtClean="0">
                <a:solidFill>
                  <a:srgbClr val="4865A0"/>
                </a:solidFill>
              </a:rPr>
              <a:t>. </a:t>
            </a:r>
            <a:r>
              <a:rPr lang="it-IT" sz="2000" dirty="0" err="1" smtClean="0">
                <a:solidFill>
                  <a:srgbClr val="4865A0"/>
                </a:solidFill>
              </a:rPr>
              <a:t>Analyse</a:t>
            </a:r>
            <a:r>
              <a:rPr lang="it-IT" sz="2000" dirty="0" smtClean="0">
                <a:solidFill>
                  <a:srgbClr val="4865A0"/>
                </a:solidFill>
              </a:rPr>
              <a:t> d’une </a:t>
            </a:r>
            <a:r>
              <a:rPr lang="it-IT" sz="2000" dirty="0" err="1" smtClean="0">
                <a:solidFill>
                  <a:srgbClr val="4865A0"/>
                </a:solidFill>
              </a:rPr>
              <a:t>representation</a:t>
            </a:r>
            <a:r>
              <a:rPr lang="it-IT" sz="2000" dirty="0" smtClean="0">
                <a:solidFill>
                  <a:srgbClr val="4865A0"/>
                </a:solidFill>
              </a:rPr>
              <a:t> sociale </a:t>
            </a:r>
            <a:r>
              <a:rPr lang="it-IT" sz="2000" dirty="0" smtClean="0">
                <a:solidFill>
                  <a:srgbClr val="00B050"/>
                </a:solidFill>
              </a:rPr>
              <a:t>(mutamento culture di salute)</a:t>
            </a:r>
          </a:p>
          <a:p>
            <a:r>
              <a:rPr lang="it-IT" sz="2200" b="1" dirty="0" smtClean="0">
                <a:solidFill>
                  <a:srgbClr val="4865A0"/>
                </a:solidFill>
              </a:rPr>
              <a:t>G. </a:t>
            </a:r>
            <a:r>
              <a:rPr lang="it-IT" sz="2200" b="1" dirty="0" err="1" smtClean="0">
                <a:solidFill>
                  <a:srgbClr val="4865A0"/>
                </a:solidFill>
              </a:rPr>
              <a:t>Bateson</a:t>
            </a:r>
            <a:r>
              <a:rPr lang="it-IT" sz="2200" b="1" dirty="0" smtClean="0">
                <a:solidFill>
                  <a:srgbClr val="4865A0"/>
                </a:solidFill>
              </a:rPr>
              <a:t> </a:t>
            </a:r>
            <a:r>
              <a:rPr lang="it-IT" sz="2000" dirty="0" smtClean="0">
                <a:solidFill>
                  <a:srgbClr val="4865A0"/>
                </a:solidFill>
              </a:rPr>
              <a:t>(1972), </a:t>
            </a:r>
            <a:r>
              <a:rPr lang="it-IT" sz="2000" dirty="0" err="1" smtClean="0">
                <a:solidFill>
                  <a:srgbClr val="4865A0"/>
                </a:solidFill>
              </a:rPr>
              <a:t>Steps</a:t>
            </a:r>
            <a:r>
              <a:rPr lang="it-IT" sz="2000" dirty="0" smtClean="0">
                <a:solidFill>
                  <a:srgbClr val="4865A0"/>
                </a:solidFill>
              </a:rPr>
              <a:t> to an </a:t>
            </a:r>
            <a:r>
              <a:rPr lang="it-IT" sz="2000" dirty="0" err="1" smtClean="0">
                <a:solidFill>
                  <a:srgbClr val="4865A0"/>
                </a:solidFill>
              </a:rPr>
              <a:t>Ecology</a:t>
            </a:r>
            <a:r>
              <a:rPr lang="it-IT" sz="2000" dirty="0" smtClean="0">
                <a:solidFill>
                  <a:srgbClr val="4865A0"/>
                </a:solidFill>
              </a:rPr>
              <a:t> of </a:t>
            </a:r>
            <a:r>
              <a:rPr lang="it-IT" sz="2000" dirty="0" err="1" smtClean="0">
                <a:solidFill>
                  <a:srgbClr val="4865A0"/>
                </a:solidFill>
              </a:rPr>
              <a:t>Mind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i="1" dirty="0">
                <a:solidFill>
                  <a:srgbClr val="00B050"/>
                </a:solidFill>
              </a:rPr>
              <a:t>(visione sistemica post-dualista</a:t>
            </a:r>
            <a:r>
              <a:rPr lang="it-IT" sz="2000" i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it-IT" sz="2200" b="1" dirty="0" smtClean="0">
                <a:solidFill>
                  <a:srgbClr val="4865A0"/>
                </a:solidFill>
              </a:rPr>
              <a:t>I. </a:t>
            </a:r>
            <a:r>
              <a:rPr lang="it-IT" sz="2200" b="1" dirty="0" err="1" smtClean="0">
                <a:solidFill>
                  <a:srgbClr val="4865A0"/>
                </a:solidFill>
              </a:rPr>
              <a:t>Illich</a:t>
            </a:r>
            <a:r>
              <a:rPr lang="it-IT" sz="2200" b="1" dirty="0" smtClean="0">
                <a:solidFill>
                  <a:srgbClr val="4865A0"/>
                </a:solidFill>
              </a:rPr>
              <a:t> </a:t>
            </a:r>
            <a:r>
              <a:rPr lang="it-IT" sz="2000" dirty="0" smtClean="0">
                <a:solidFill>
                  <a:srgbClr val="4865A0"/>
                </a:solidFill>
              </a:rPr>
              <a:t>(1973), </a:t>
            </a:r>
            <a:r>
              <a:rPr lang="it-IT" sz="2000" dirty="0" err="1" smtClean="0">
                <a:solidFill>
                  <a:srgbClr val="4865A0"/>
                </a:solidFill>
              </a:rPr>
              <a:t>Medical</a:t>
            </a:r>
            <a:r>
              <a:rPr lang="it-IT" sz="2000" dirty="0" smtClean="0">
                <a:solidFill>
                  <a:srgbClr val="4865A0"/>
                </a:solidFill>
              </a:rPr>
              <a:t> </a:t>
            </a:r>
            <a:r>
              <a:rPr lang="it-IT" sz="2000" dirty="0" err="1" smtClean="0">
                <a:solidFill>
                  <a:srgbClr val="4865A0"/>
                </a:solidFill>
              </a:rPr>
              <a:t>Nemesis</a:t>
            </a:r>
            <a:r>
              <a:rPr lang="it-IT" sz="2000" dirty="0" smtClean="0">
                <a:solidFill>
                  <a:srgbClr val="4865A0"/>
                </a:solidFill>
              </a:rPr>
              <a:t>. The </a:t>
            </a:r>
            <a:r>
              <a:rPr lang="it-IT" sz="2000" dirty="0" err="1" smtClean="0">
                <a:solidFill>
                  <a:srgbClr val="4865A0"/>
                </a:solidFill>
              </a:rPr>
              <a:t>Expropriation</a:t>
            </a:r>
            <a:r>
              <a:rPr lang="it-IT" sz="2000" dirty="0" smtClean="0">
                <a:solidFill>
                  <a:srgbClr val="4865A0"/>
                </a:solidFill>
              </a:rPr>
              <a:t> of </a:t>
            </a:r>
            <a:r>
              <a:rPr lang="it-IT" sz="2000" dirty="0" err="1" smtClean="0">
                <a:solidFill>
                  <a:srgbClr val="4865A0"/>
                </a:solidFill>
              </a:rPr>
              <a:t>Health</a:t>
            </a:r>
            <a:r>
              <a:rPr lang="it-IT" sz="2000" dirty="0" smtClean="0">
                <a:solidFill>
                  <a:srgbClr val="4865A0"/>
                </a:solidFill>
              </a:rPr>
              <a:t> </a:t>
            </a:r>
            <a:r>
              <a:rPr lang="it-IT" sz="2000" i="1" dirty="0" smtClean="0">
                <a:solidFill>
                  <a:srgbClr val="00B050"/>
                </a:solidFill>
              </a:rPr>
              <a:t>(</a:t>
            </a:r>
            <a:r>
              <a:rPr lang="it-IT" sz="2000" i="1" dirty="0" err="1" smtClean="0">
                <a:solidFill>
                  <a:srgbClr val="00B050"/>
                </a:solidFill>
              </a:rPr>
              <a:t>empowerment</a:t>
            </a:r>
            <a:r>
              <a:rPr lang="it-IT" sz="2000" i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it-IT" sz="2200" b="1" dirty="0" smtClean="0">
                <a:solidFill>
                  <a:srgbClr val="4865A0"/>
                </a:solidFill>
              </a:rPr>
              <a:t>E. </a:t>
            </a:r>
            <a:r>
              <a:rPr lang="it-IT" sz="2200" b="1" dirty="0" err="1" smtClean="0">
                <a:solidFill>
                  <a:srgbClr val="4865A0"/>
                </a:solidFill>
              </a:rPr>
              <a:t>Morin</a:t>
            </a:r>
            <a:r>
              <a:rPr lang="it-IT" sz="2200" b="1" dirty="0" smtClean="0">
                <a:solidFill>
                  <a:srgbClr val="4865A0"/>
                </a:solidFill>
              </a:rPr>
              <a:t> </a:t>
            </a:r>
            <a:r>
              <a:rPr lang="it-IT" sz="2000" dirty="0" smtClean="0">
                <a:solidFill>
                  <a:srgbClr val="4865A0"/>
                </a:solidFill>
              </a:rPr>
              <a:t>(1973), Il paradigma perduto. Cos’è la natura umana </a:t>
            </a:r>
            <a:r>
              <a:rPr lang="it-IT" sz="2000" i="1" dirty="0" smtClean="0">
                <a:solidFill>
                  <a:srgbClr val="00B050"/>
                </a:solidFill>
              </a:rPr>
              <a:t>(interdisciplinarietà)</a:t>
            </a:r>
          </a:p>
          <a:p>
            <a:r>
              <a:rPr lang="it-IT" sz="2200" b="1" dirty="0" err="1" smtClean="0">
                <a:solidFill>
                  <a:srgbClr val="4865A0"/>
                </a:solidFill>
              </a:rPr>
              <a:t>F</a:t>
            </a:r>
            <a:r>
              <a:rPr lang="it-IT" sz="2200" b="1" dirty="0" smtClean="0">
                <a:solidFill>
                  <a:srgbClr val="4865A0"/>
                </a:solidFill>
              </a:rPr>
              <a:t>. Capra </a:t>
            </a:r>
            <a:r>
              <a:rPr lang="it-IT" sz="2000" dirty="0" smtClean="0">
                <a:solidFill>
                  <a:srgbClr val="4865A0"/>
                </a:solidFill>
              </a:rPr>
              <a:t>(1975), The Tao of </a:t>
            </a:r>
            <a:r>
              <a:rPr lang="it-IT" sz="2000" dirty="0" err="1" smtClean="0">
                <a:solidFill>
                  <a:srgbClr val="4865A0"/>
                </a:solidFill>
              </a:rPr>
              <a:t>Physics</a:t>
            </a:r>
            <a:r>
              <a:rPr lang="it-IT" sz="2000" dirty="0" smtClean="0">
                <a:solidFill>
                  <a:srgbClr val="4865A0"/>
                </a:solidFill>
              </a:rPr>
              <a:t> </a:t>
            </a:r>
            <a:r>
              <a:rPr lang="it-IT" sz="2000" i="1" dirty="0" smtClean="0">
                <a:solidFill>
                  <a:srgbClr val="00B050"/>
                </a:solidFill>
              </a:rPr>
              <a:t>(ponte Oriente-Occidente, anche su salute)</a:t>
            </a:r>
          </a:p>
          <a:p>
            <a:r>
              <a:rPr lang="it-IT" sz="2200" b="1" dirty="0" smtClean="0">
                <a:solidFill>
                  <a:srgbClr val="4865A0"/>
                </a:solidFill>
              </a:rPr>
              <a:t>T. </a:t>
            </a:r>
            <a:r>
              <a:rPr lang="it-IT" sz="2200" b="1" dirty="0" err="1" smtClean="0">
                <a:solidFill>
                  <a:srgbClr val="4865A0"/>
                </a:solidFill>
              </a:rPr>
              <a:t>McKoewn</a:t>
            </a:r>
            <a:r>
              <a:rPr lang="it-IT" sz="2200" b="1" dirty="0" smtClean="0">
                <a:solidFill>
                  <a:srgbClr val="4865A0"/>
                </a:solidFill>
              </a:rPr>
              <a:t> </a:t>
            </a:r>
            <a:r>
              <a:rPr lang="it-IT" sz="2200" dirty="0" smtClean="0">
                <a:solidFill>
                  <a:srgbClr val="4865A0"/>
                </a:solidFill>
              </a:rPr>
              <a:t>(1976), The </a:t>
            </a:r>
            <a:r>
              <a:rPr lang="it-IT" sz="2200" dirty="0" err="1" smtClean="0">
                <a:solidFill>
                  <a:srgbClr val="4865A0"/>
                </a:solidFill>
              </a:rPr>
              <a:t>role</a:t>
            </a:r>
            <a:r>
              <a:rPr lang="it-IT" sz="2200" dirty="0" smtClean="0">
                <a:solidFill>
                  <a:srgbClr val="4865A0"/>
                </a:solidFill>
              </a:rPr>
              <a:t> of medicine: </a:t>
            </a:r>
            <a:r>
              <a:rPr lang="it-IT" sz="2200" dirty="0" err="1" smtClean="0">
                <a:solidFill>
                  <a:srgbClr val="4865A0"/>
                </a:solidFill>
              </a:rPr>
              <a:t>dream</a:t>
            </a:r>
            <a:r>
              <a:rPr lang="it-IT" sz="2200" dirty="0" smtClean="0">
                <a:solidFill>
                  <a:srgbClr val="4865A0"/>
                </a:solidFill>
              </a:rPr>
              <a:t>, </a:t>
            </a:r>
            <a:r>
              <a:rPr lang="it-IT" sz="2200" dirty="0" err="1" smtClean="0">
                <a:solidFill>
                  <a:srgbClr val="4865A0"/>
                </a:solidFill>
              </a:rPr>
              <a:t>mirage</a:t>
            </a:r>
            <a:r>
              <a:rPr lang="it-IT" sz="2200" dirty="0" smtClean="0">
                <a:solidFill>
                  <a:srgbClr val="4865A0"/>
                </a:solidFill>
              </a:rPr>
              <a:t> or </a:t>
            </a:r>
            <a:r>
              <a:rPr lang="it-IT" sz="2200" dirty="0" err="1" smtClean="0">
                <a:solidFill>
                  <a:srgbClr val="4865A0"/>
                </a:solidFill>
              </a:rPr>
              <a:t>nemesis</a:t>
            </a:r>
            <a:r>
              <a:rPr lang="it-IT" sz="2200" dirty="0" smtClean="0">
                <a:solidFill>
                  <a:srgbClr val="4865A0"/>
                </a:solidFill>
              </a:rPr>
              <a:t>?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G.L. Engel </a:t>
            </a:r>
            <a:r>
              <a:rPr lang="it-IT" sz="2200" dirty="0">
                <a:solidFill>
                  <a:srgbClr val="4865A0"/>
                </a:solidFill>
              </a:rPr>
              <a:t>(</a:t>
            </a:r>
            <a:r>
              <a:rPr lang="it-IT" sz="2200" dirty="0" smtClean="0">
                <a:solidFill>
                  <a:srgbClr val="4865A0"/>
                </a:solidFill>
              </a:rPr>
              <a:t>1977), </a:t>
            </a:r>
            <a:r>
              <a:rPr lang="it-IT" sz="2200" dirty="0">
                <a:solidFill>
                  <a:srgbClr val="4865A0"/>
                </a:solidFill>
              </a:rPr>
              <a:t>The </a:t>
            </a:r>
            <a:r>
              <a:rPr lang="it-IT" sz="2200" dirty="0" err="1">
                <a:solidFill>
                  <a:srgbClr val="4865A0"/>
                </a:solidFill>
              </a:rPr>
              <a:t>need</a:t>
            </a:r>
            <a:r>
              <a:rPr lang="it-IT" sz="2200" dirty="0">
                <a:solidFill>
                  <a:srgbClr val="4865A0"/>
                </a:solidFill>
              </a:rPr>
              <a:t> of a new </a:t>
            </a:r>
            <a:r>
              <a:rPr lang="it-IT" sz="2200" dirty="0" err="1">
                <a:solidFill>
                  <a:srgbClr val="4865A0"/>
                </a:solidFill>
              </a:rPr>
              <a:t>medical</a:t>
            </a:r>
            <a:r>
              <a:rPr lang="it-IT" sz="2200" dirty="0">
                <a:solidFill>
                  <a:srgbClr val="4865A0"/>
                </a:solidFill>
              </a:rPr>
              <a:t> model </a:t>
            </a:r>
            <a:r>
              <a:rPr lang="it-IT" sz="2200" i="1" dirty="0">
                <a:solidFill>
                  <a:srgbClr val="00B050"/>
                </a:solidFill>
              </a:rPr>
              <a:t>(</a:t>
            </a:r>
            <a:r>
              <a:rPr lang="it-IT" sz="2200" i="1" dirty="0" err="1">
                <a:solidFill>
                  <a:srgbClr val="00B050"/>
                </a:solidFill>
              </a:rPr>
              <a:t>bio</a:t>
            </a:r>
            <a:r>
              <a:rPr lang="it-IT" sz="2200" i="1" dirty="0">
                <a:solidFill>
                  <a:srgbClr val="00B050"/>
                </a:solidFill>
              </a:rPr>
              <a:t>-</a:t>
            </a:r>
            <a:r>
              <a:rPr lang="it-IT" sz="2200" i="1" dirty="0" err="1">
                <a:solidFill>
                  <a:srgbClr val="00B050"/>
                </a:solidFill>
              </a:rPr>
              <a:t>psico</a:t>
            </a:r>
            <a:r>
              <a:rPr lang="it-IT" sz="2200" i="1" dirty="0">
                <a:solidFill>
                  <a:srgbClr val="00B050"/>
                </a:solidFill>
              </a:rPr>
              <a:t>-socio</a:t>
            </a:r>
            <a:r>
              <a:rPr lang="it-IT" sz="2200" i="1" dirty="0" smtClean="0">
                <a:solidFill>
                  <a:srgbClr val="00B050"/>
                </a:solidFill>
              </a:rPr>
              <a:t>)</a:t>
            </a:r>
            <a:endParaRPr lang="it-IT" sz="2200" dirty="0" smtClean="0">
              <a:solidFill>
                <a:srgbClr val="4865A0"/>
              </a:solidFill>
            </a:endParaRPr>
          </a:p>
          <a:p>
            <a:r>
              <a:rPr lang="it-IT" sz="2200" b="1" dirty="0" smtClean="0">
                <a:solidFill>
                  <a:srgbClr val="4865A0"/>
                </a:solidFill>
              </a:rPr>
              <a:t>S. Sontag</a:t>
            </a:r>
            <a:r>
              <a:rPr lang="it-IT" sz="2200" dirty="0" smtClean="0">
                <a:solidFill>
                  <a:srgbClr val="4865A0"/>
                </a:solidFill>
              </a:rPr>
              <a:t> </a:t>
            </a:r>
            <a:r>
              <a:rPr lang="it-IT" sz="2000" dirty="0" smtClean="0">
                <a:solidFill>
                  <a:srgbClr val="4865A0"/>
                </a:solidFill>
              </a:rPr>
              <a:t>(1977), </a:t>
            </a:r>
            <a:r>
              <a:rPr lang="it-IT" sz="2000" dirty="0" err="1" smtClean="0">
                <a:solidFill>
                  <a:srgbClr val="4865A0"/>
                </a:solidFill>
              </a:rPr>
              <a:t>Illness</a:t>
            </a:r>
            <a:r>
              <a:rPr lang="it-IT" sz="2000" dirty="0" smtClean="0">
                <a:solidFill>
                  <a:srgbClr val="4865A0"/>
                </a:solidFill>
              </a:rPr>
              <a:t> </a:t>
            </a:r>
            <a:r>
              <a:rPr lang="it-IT" sz="2000" dirty="0" err="1" smtClean="0">
                <a:solidFill>
                  <a:srgbClr val="4865A0"/>
                </a:solidFill>
              </a:rPr>
              <a:t>as</a:t>
            </a:r>
            <a:r>
              <a:rPr lang="it-IT" sz="2000" dirty="0" smtClean="0">
                <a:solidFill>
                  <a:srgbClr val="4865A0"/>
                </a:solidFill>
              </a:rPr>
              <a:t> </a:t>
            </a:r>
            <a:r>
              <a:rPr lang="it-IT" sz="2000" dirty="0" err="1" smtClean="0">
                <a:solidFill>
                  <a:srgbClr val="4865A0"/>
                </a:solidFill>
              </a:rPr>
              <a:t>Methaphor</a:t>
            </a:r>
            <a:r>
              <a:rPr lang="it-IT" sz="2000" dirty="0" smtClean="0">
                <a:solidFill>
                  <a:srgbClr val="4865A0"/>
                </a:solidFill>
              </a:rPr>
              <a:t> </a:t>
            </a:r>
            <a:r>
              <a:rPr lang="it-IT" sz="2000" i="1" dirty="0" smtClean="0">
                <a:solidFill>
                  <a:srgbClr val="00B050"/>
                </a:solidFill>
              </a:rPr>
              <a:t>(malattia come artefatto culturale)</a:t>
            </a:r>
          </a:p>
          <a:p>
            <a:r>
              <a:rPr lang="it-IT" sz="2200" b="1" dirty="0" smtClean="0">
                <a:solidFill>
                  <a:srgbClr val="4865A0"/>
                </a:solidFill>
              </a:rPr>
              <a:t>WHO</a:t>
            </a:r>
            <a:r>
              <a:rPr lang="it-IT" sz="2000" dirty="0" smtClean="0">
                <a:solidFill>
                  <a:srgbClr val="4865A0"/>
                </a:solidFill>
              </a:rPr>
              <a:t> (1978), Alma Ata 1978. </a:t>
            </a:r>
            <a:r>
              <a:rPr lang="it-IT" sz="2000" dirty="0" err="1" smtClean="0">
                <a:solidFill>
                  <a:srgbClr val="4865A0"/>
                </a:solidFill>
              </a:rPr>
              <a:t>Primary</a:t>
            </a:r>
            <a:r>
              <a:rPr lang="it-IT" sz="2000" dirty="0" smtClean="0">
                <a:solidFill>
                  <a:srgbClr val="4865A0"/>
                </a:solidFill>
              </a:rPr>
              <a:t> </a:t>
            </a:r>
            <a:r>
              <a:rPr lang="it-IT" sz="2000" dirty="0" err="1" smtClean="0">
                <a:solidFill>
                  <a:srgbClr val="4865A0"/>
                </a:solidFill>
              </a:rPr>
              <a:t>Health</a:t>
            </a:r>
            <a:r>
              <a:rPr lang="it-IT" sz="2000" dirty="0" smtClean="0">
                <a:solidFill>
                  <a:srgbClr val="4865A0"/>
                </a:solidFill>
              </a:rPr>
              <a:t> Care </a:t>
            </a:r>
            <a:r>
              <a:rPr lang="it-IT" sz="2000" i="1" dirty="0" smtClean="0">
                <a:solidFill>
                  <a:srgbClr val="00B050"/>
                </a:solidFill>
              </a:rPr>
              <a:t>(nuova organizzazione territoriale)</a:t>
            </a:r>
            <a:endParaRPr lang="it-IT" sz="20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13809" y="296883"/>
            <a:ext cx="9390804" cy="1318161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>
                <a:solidFill>
                  <a:srgbClr val="4865A0"/>
                </a:solidFill>
              </a:rPr>
              <a:t>Primi passi della sociologia sanitaria                              e della medicina (anni </a:t>
            </a:r>
            <a:r>
              <a:rPr lang="uk-UA" sz="2800" dirty="0" smtClean="0">
                <a:solidFill>
                  <a:srgbClr val="4865A0"/>
                </a:solidFill>
              </a:rPr>
              <a:t>’</a:t>
            </a:r>
            <a:r>
              <a:rPr lang="it-IT" sz="2800" dirty="0" smtClean="0">
                <a:solidFill>
                  <a:srgbClr val="4865A0"/>
                </a:solidFill>
              </a:rPr>
              <a:t>70 in Italia)</a:t>
            </a:r>
            <a:endParaRPr lang="it-IT" sz="2800" dirty="0">
              <a:solidFill>
                <a:srgbClr val="4865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03813" y="1484417"/>
            <a:ext cx="9200799" cy="4809506"/>
          </a:xfrm>
        </p:spPr>
        <p:txBody>
          <a:bodyPr>
            <a:normAutofit/>
          </a:bodyPr>
          <a:lstStyle/>
          <a:p>
            <a:r>
              <a:rPr lang="it-IT" sz="2000" b="1" dirty="0" err="1" smtClean="0">
                <a:solidFill>
                  <a:srgbClr val="00B050"/>
                </a:solidFill>
              </a:rPr>
              <a:t>F</a:t>
            </a:r>
            <a:r>
              <a:rPr lang="it-IT" sz="2000" b="1" dirty="0" smtClean="0">
                <a:solidFill>
                  <a:srgbClr val="00B050"/>
                </a:solidFill>
              </a:rPr>
              <a:t>. </a:t>
            </a:r>
            <a:r>
              <a:rPr lang="it-IT" sz="2000" b="1" dirty="0" err="1" smtClean="0">
                <a:solidFill>
                  <a:srgbClr val="00B050"/>
                </a:solidFill>
              </a:rPr>
              <a:t>Basaglia</a:t>
            </a:r>
            <a:r>
              <a:rPr lang="it-IT" sz="2000" b="1" dirty="0" smtClean="0">
                <a:solidFill>
                  <a:srgbClr val="00B050"/>
                </a:solidFill>
              </a:rPr>
              <a:t> </a:t>
            </a:r>
            <a:r>
              <a:rPr lang="it-IT" sz="2000" dirty="0" smtClean="0">
                <a:solidFill>
                  <a:srgbClr val="00B050"/>
                </a:solidFill>
              </a:rPr>
              <a:t>(1968), L’istituzione negata</a:t>
            </a:r>
          </a:p>
          <a:p>
            <a:r>
              <a:rPr lang="it-IT" sz="2000" b="1" dirty="0" smtClean="0">
                <a:solidFill>
                  <a:srgbClr val="00B050"/>
                </a:solidFill>
              </a:rPr>
              <a:t>G.A. </a:t>
            </a:r>
            <a:r>
              <a:rPr lang="it-IT" sz="2000" b="1" dirty="0" err="1" smtClean="0">
                <a:solidFill>
                  <a:srgbClr val="00B050"/>
                </a:solidFill>
              </a:rPr>
              <a:t>Maccaccaro</a:t>
            </a:r>
            <a:r>
              <a:rPr lang="it-IT" sz="2000" b="1" dirty="0" smtClean="0">
                <a:solidFill>
                  <a:srgbClr val="00B050"/>
                </a:solidFill>
              </a:rPr>
              <a:t> </a:t>
            </a:r>
            <a:r>
              <a:rPr lang="it-IT" sz="2000" dirty="0" smtClean="0">
                <a:solidFill>
                  <a:srgbClr val="00B050"/>
                </a:solidFill>
              </a:rPr>
              <a:t>(1974), La salute in fabbrica; (1976), Medicina democratica: movimento di lotta per la salute</a:t>
            </a:r>
          </a:p>
          <a:p>
            <a:r>
              <a:rPr lang="it-IT" sz="2000" b="1" dirty="0" smtClean="0">
                <a:solidFill>
                  <a:srgbClr val="00B050"/>
                </a:solidFill>
              </a:rPr>
              <a:t>I. Oddone </a:t>
            </a:r>
            <a:r>
              <a:rPr lang="it-IT" sz="2000" dirty="0" smtClean="0">
                <a:solidFill>
                  <a:srgbClr val="00B050"/>
                </a:solidFill>
              </a:rPr>
              <a:t>(1975), Medicina preventiva e partecipazione</a:t>
            </a:r>
          </a:p>
          <a:p>
            <a:r>
              <a:rPr lang="it-IT" sz="2000" b="1" dirty="0" err="1" smtClean="0">
                <a:solidFill>
                  <a:srgbClr val="00B050"/>
                </a:solidFill>
              </a:rPr>
              <a:t>F</a:t>
            </a:r>
            <a:r>
              <a:rPr lang="it-IT" sz="2000" b="1" dirty="0" smtClean="0">
                <a:solidFill>
                  <a:srgbClr val="00B050"/>
                </a:solidFill>
              </a:rPr>
              <a:t>. Terranova </a:t>
            </a:r>
            <a:r>
              <a:rPr lang="it-IT" sz="2000" dirty="0" smtClean="0">
                <a:solidFill>
                  <a:srgbClr val="00B050"/>
                </a:solidFill>
              </a:rPr>
              <a:t>(1975), Il potere assistenziale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A. Melucci </a:t>
            </a:r>
            <a:r>
              <a:rPr lang="it-IT" sz="2000" dirty="0">
                <a:solidFill>
                  <a:srgbClr val="00B050"/>
                </a:solidFill>
              </a:rPr>
              <a:t>(1976), Movimenti di </a:t>
            </a:r>
            <a:r>
              <a:rPr lang="it-IT" sz="2000" dirty="0" smtClean="0">
                <a:solidFill>
                  <a:srgbClr val="00B050"/>
                </a:solidFill>
              </a:rPr>
              <a:t>rivolta</a:t>
            </a:r>
          </a:p>
          <a:p>
            <a:r>
              <a:rPr lang="it-IT" sz="2000" b="1" dirty="0" smtClean="0">
                <a:solidFill>
                  <a:srgbClr val="00B050"/>
                </a:solidFill>
              </a:rPr>
              <a:t>G.A. </a:t>
            </a:r>
            <a:r>
              <a:rPr lang="it-IT" sz="2000" b="1" dirty="0" err="1" smtClean="0">
                <a:solidFill>
                  <a:srgbClr val="00B050"/>
                </a:solidFill>
              </a:rPr>
              <a:t>Maccaccaro</a:t>
            </a:r>
            <a:r>
              <a:rPr lang="it-IT" sz="2000" b="1" dirty="0" smtClean="0">
                <a:solidFill>
                  <a:srgbClr val="00B050"/>
                </a:solidFill>
              </a:rPr>
              <a:t> e A. Martinelli </a:t>
            </a:r>
            <a:r>
              <a:rPr lang="it-IT" sz="2000" dirty="0" smtClean="0">
                <a:solidFill>
                  <a:srgbClr val="00B050"/>
                </a:solidFill>
              </a:rPr>
              <a:t>(1977), a cura, Sociologia della medicina</a:t>
            </a:r>
          </a:p>
          <a:p>
            <a:r>
              <a:rPr lang="it-IT" sz="2000" b="1" dirty="0" smtClean="0">
                <a:solidFill>
                  <a:srgbClr val="00B050"/>
                </a:solidFill>
              </a:rPr>
              <a:t>G. </a:t>
            </a:r>
            <a:r>
              <a:rPr lang="it-IT" sz="2000" b="1" dirty="0" err="1" smtClean="0">
                <a:solidFill>
                  <a:srgbClr val="00B050"/>
                </a:solidFill>
              </a:rPr>
              <a:t>Abbatecola</a:t>
            </a:r>
            <a:r>
              <a:rPr lang="it-IT" sz="2000" b="1" dirty="0" smtClean="0">
                <a:solidFill>
                  <a:srgbClr val="00B050"/>
                </a:solidFill>
              </a:rPr>
              <a:t> e L. </a:t>
            </a:r>
            <a:r>
              <a:rPr lang="it-IT" sz="2000" b="1" dirty="0" err="1" smtClean="0">
                <a:solidFill>
                  <a:srgbClr val="00B050"/>
                </a:solidFill>
              </a:rPr>
              <a:t>Melocchi</a:t>
            </a:r>
            <a:r>
              <a:rPr lang="it-IT" sz="2000" b="1" dirty="0" smtClean="0">
                <a:solidFill>
                  <a:srgbClr val="00B050"/>
                </a:solidFill>
              </a:rPr>
              <a:t> </a:t>
            </a:r>
            <a:r>
              <a:rPr lang="it-IT" sz="2000" dirty="0" smtClean="0">
                <a:solidFill>
                  <a:srgbClr val="00B050"/>
                </a:solidFill>
              </a:rPr>
              <a:t>(1977), a cura, Il potere della medicina</a:t>
            </a:r>
          </a:p>
          <a:p>
            <a:r>
              <a:rPr lang="it-IT" sz="2000" b="1" dirty="0" err="1" smtClean="0">
                <a:solidFill>
                  <a:srgbClr val="00B050"/>
                </a:solidFill>
              </a:rPr>
              <a:t>F</a:t>
            </a:r>
            <a:r>
              <a:rPr lang="it-IT" sz="2000" b="1" dirty="0" smtClean="0">
                <a:solidFill>
                  <a:srgbClr val="00B050"/>
                </a:solidFill>
              </a:rPr>
              <a:t>. Barbano </a:t>
            </a:r>
            <a:r>
              <a:rPr lang="it-IT" sz="2000" dirty="0" smtClean="0">
                <a:solidFill>
                  <a:srgbClr val="00B050"/>
                </a:solidFill>
              </a:rPr>
              <a:t>(1977), a cura, Sanità, Salute e Servizi sociali</a:t>
            </a:r>
            <a:endParaRPr lang="it-IT" sz="2000" dirty="0">
              <a:solidFill>
                <a:srgbClr val="00B050"/>
              </a:solidFill>
            </a:endParaRPr>
          </a:p>
          <a:p>
            <a:r>
              <a:rPr lang="it-IT" sz="2000" b="1" dirty="0" smtClean="0">
                <a:solidFill>
                  <a:srgbClr val="00B050"/>
                </a:solidFill>
              </a:rPr>
              <a:t>M. Tognetti Bordogna et al. </a:t>
            </a:r>
            <a:r>
              <a:rPr lang="it-IT" sz="2000" dirty="0" smtClean="0">
                <a:solidFill>
                  <a:srgbClr val="00B050"/>
                </a:solidFill>
              </a:rPr>
              <a:t>(1980), a cura, Dopo il manicomio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019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Sedi rilevanti negli anni ‘70 e ‘80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00300" y="2133600"/>
            <a:ext cx="9104312" cy="3777622"/>
          </a:xfrm>
        </p:spPr>
        <p:txBody>
          <a:bodyPr/>
          <a:lstStyle/>
          <a:p>
            <a:r>
              <a:rPr lang="it-IT" sz="2800" b="1" dirty="0" smtClean="0">
                <a:solidFill>
                  <a:srgbClr val="FF0066"/>
                </a:solidFill>
                <a:ea typeface="Arial" charset="0"/>
                <a:cs typeface="Arial" charset="0"/>
              </a:rPr>
              <a:t>Milano</a:t>
            </a:r>
            <a:r>
              <a:rPr lang="it-IT" sz="2800" dirty="0" smtClean="0">
                <a:ea typeface="Arial" charset="0"/>
                <a:cs typeface="Arial" charset="0"/>
              </a:rPr>
              <a:t> </a:t>
            </a:r>
            <a:r>
              <a:rPr lang="it-IT" sz="2000" dirty="0" smtClean="0">
                <a:solidFill>
                  <a:srgbClr val="FF0066"/>
                </a:solidFill>
                <a:ea typeface="Arial" charset="0"/>
                <a:cs typeface="Arial" charset="0"/>
              </a:rPr>
              <a:t>(</a:t>
            </a:r>
            <a:r>
              <a:rPr lang="it-IT" sz="2000" dirty="0" err="1" smtClean="0">
                <a:solidFill>
                  <a:srgbClr val="FF0066"/>
                </a:solidFill>
                <a:ea typeface="Arial" charset="0"/>
                <a:cs typeface="Arial" charset="0"/>
              </a:rPr>
              <a:t>Abbatecola</a:t>
            </a:r>
            <a:r>
              <a:rPr lang="it-IT" sz="2000" dirty="0" smtClean="0">
                <a:solidFill>
                  <a:srgbClr val="FF0066"/>
                </a:solidFill>
                <a:ea typeface="Arial" charset="0"/>
                <a:cs typeface="Arial" charset="0"/>
              </a:rPr>
              <a:t>; </a:t>
            </a:r>
            <a:r>
              <a:rPr lang="it-IT" sz="2000" dirty="0" err="1" smtClean="0">
                <a:solidFill>
                  <a:srgbClr val="FF0066"/>
                </a:solidFill>
                <a:ea typeface="Arial" charset="0"/>
                <a:cs typeface="Arial" charset="0"/>
              </a:rPr>
              <a:t>Giori</a:t>
            </a:r>
            <a:r>
              <a:rPr lang="it-IT" sz="2000" dirty="0" smtClean="0">
                <a:solidFill>
                  <a:srgbClr val="FF0066"/>
                </a:solidFill>
                <a:ea typeface="Arial" charset="0"/>
                <a:cs typeface="Arial" charset="0"/>
              </a:rPr>
              <a:t>; Martinelli; Melucci; </a:t>
            </a:r>
            <a:r>
              <a:rPr lang="it-IT" sz="2000" dirty="0" err="1" smtClean="0">
                <a:solidFill>
                  <a:srgbClr val="FF0066"/>
                </a:solidFill>
                <a:ea typeface="Arial" charset="0"/>
                <a:cs typeface="Arial" charset="0"/>
              </a:rPr>
              <a:t>Pizzini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;</a:t>
            </a:r>
            <a:r>
              <a:rPr lang="it-IT" sz="2000" dirty="0" smtClean="0">
                <a:solidFill>
                  <a:srgbClr val="FF0066"/>
                </a:solidFill>
                <a:ea typeface="Arial" charset="0"/>
                <a:cs typeface="Arial" charset="0"/>
              </a:rPr>
              <a:t> Tognetti; </a:t>
            </a:r>
            <a:r>
              <a:rPr lang="mr-IN" sz="2000" dirty="0" smtClean="0">
                <a:solidFill>
                  <a:srgbClr val="FF0066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 smtClean="0">
                <a:solidFill>
                  <a:srgbClr val="FF0066"/>
                </a:solidFill>
                <a:ea typeface="Arial" charset="0"/>
                <a:cs typeface="Arial" charset="0"/>
              </a:rPr>
              <a:t>.)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 smtClean="0">
                <a:solidFill>
                  <a:srgbClr val="7030A0"/>
                </a:solidFill>
                <a:ea typeface="Arial" charset="0"/>
                <a:cs typeface="Arial" charset="0"/>
              </a:rPr>
              <a:t>Torino</a:t>
            </a:r>
            <a:r>
              <a:rPr lang="it-IT" sz="2800" dirty="0" smtClean="0">
                <a:ea typeface="Arial" charset="0"/>
                <a:cs typeface="Arial" charset="0"/>
              </a:rPr>
              <a:t> </a:t>
            </a:r>
            <a:r>
              <a:rPr lang="it-IT" sz="2000" dirty="0" smtClean="0">
                <a:solidFill>
                  <a:srgbClr val="7030A0"/>
                </a:solidFill>
                <a:ea typeface="Arial" charset="0"/>
                <a:cs typeface="Arial" charset="0"/>
              </a:rPr>
              <a:t>(</a:t>
            </a:r>
            <a:r>
              <a:rPr lang="it-IT" sz="2000" dirty="0" err="1" smtClean="0">
                <a:solidFill>
                  <a:srgbClr val="7030A0"/>
                </a:solidFill>
                <a:ea typeface="Arial" charset="0"/>
                <a:cs typeface="Arial" charset="0"/>
              </a:rPr>
              <a:t>Tousijn</a:t>
            </a:r>
            <a:r>
              <a:rPr lang="it-IT" sz="2000" dirty="0" smtClean="0">
                <a:solidFill>
                  <a:srgbClr val="7030A0"/>
                </a:solidFill>
                <a:ea typeface="Arial" charset="0"/>
                <a:cs typeface="Arial" charset="0"/>
              </a:rPr>
              <a:t>, </a:t>
            </a:r>
            <a:r>
              <a:rPr lang="mr-IN" sz="2000" dirty="0" smtClean="0">
                <a:solidFill>
                  <a:srgbClr val="7030A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 smtClean="0">
                <a:solidFill>
                  <a:srgbClr val="7030A0"/>
                </a:solidFill>
                <a:ea typeface="Arial" charset="0"/>
                <a:cs typeface="Arial" charset="0"/>
              </a:rPr>
              <a:t>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 smtClean="0">
                <a:solidFill>
                  <a:srgbClr val="0070C0"/>
                </a:solidFill>
                <a:ea typeface="Arial" charset="0"/>
                <a:cs typeface="Arial" charset="0"/>
              </a:rPr>
              <a:t>Bologna</a:t>
            </a:r>
            <a:r>
              <a:rPr lang="it-IT" sz="2800" dirty="0" smtClean="0">
                <a:ea typeface="Arial" charset="0"/>
                <a:cs typeface="Arial" charset="0"/>
              </a:rPr>
              <a:t> </a:t>
            </a:r>
            <a:r>
              <a:rPr lang="it-IT" sz="2000" dirty="0" smtClean="0">
                <a:solidFill>
                  <a:srgbClr val="0070C0"/>
                </a:solidFill>
                <a:ea typeface="Arial" charset="0"/>
                <a:cs typeface="Arial" charset="0"/>
              </a:rPr>
              <a:t>(Ardigò; Donati; </a:t>
            </a:r>
            <a:r>
              <a:rPr lang="mr-IN" sz="2000" dirty="0" smtClean="0">
                <a:solidFill>
                  <a:srgbClr val="0070C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 smtClean="0">
                <a:solidFill>
                  <a:srgbClr val="0070C0"/>
                </a:solidFill>
                <a:ea typeface="Arial" charset="0"/>
                <a:cs typeface="Arial" charset="0"/>
              </a:rPr>
              <a:t>)</a:t>
            </a:r>
            <a:endParaRPr lang="it-IT" sz="2000" dirty="0">
              <a:solidFill>
                <a:srgbClr val="0070C0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27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8312" y="225288"/>
            <a:ext cx="9806609" cy="781877"/>
          </a:xfrm>
        </p:spPr>
        <p:txBody>
          <a:bodyPr>
            <a:normAutofit/>
          </a:bodyPr>
          <a:lstStyle/>
          <a:p>
            <a:r>
              <a:rPr lang="it-IT" sz="3200" smtClean="0">
                <a:solidFill>
                  <a:srgbClr val="72A632"/>
                </a:solidFill>
              </a:rPr>
              <a:t>1- Indirizzi </a:t>
            </a:r>
            <a:r>
              <a:rPr lang="it-IT" sz="3200" dirty="0" smtClean="0">
                <a:solidFill>
                  <a:srgbClr val="72A632"/>
                </a:solidFill>
              </a:rPr>
              <a:t>e orientamenti nel corso degli anni ‘80</a:t>
            </a:r>
            <a:endParaRPr lang="it-IT" sz="3200" dirty="0">
              <a:solidFill>
                <a:srgbClr val="72A63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8313" y="1152939"/>
            <a:ext cx="9700591" cy="5274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u="sng" dirty="0" smtClean="0">
                <a:solidFill>
                  <a:srgbClr val="FF0000"/>
                </a:solidFill>
              </a:rPr>
              <a:t>Organizzazione del SSN e politiche socio-sanitarie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O</a:t>
            </a:r>
            <a:r>
              <a:rPr lang="it-IT" sz="2000" b="1" dirty="0" smtClean="0">
                <a:solidFill>
                  <a:srgbClr val="4865A0"/>
                </a:solidFill>
              </a:rPr>
              <a:t>rganizzazione sanitaria e </a:t>
            </a:r>
            <a:r>
              <a:rPr lang="it-IT" sz="2000" b="1" dirty="0" err="1" smtClean="0">
                <a:solidFill>
                  <a:srgbClr val="4865A0"/>
                </a:solidFill>
              </a:rPr>
              <a:t>org</a:t>
            </a:r>
            <a:r>
              <a:rPr lang="it-IT" sz="2000" b="1" dirty="0" smtClean="0">
                <a:solidFill>
                  <a:srgbClr val="4865A0"/>
                </a:solidFill>
              </a:rPr>
              <a:t>. ospedaliera</a:t>
            </a:r>
            <a:r>
              <a:rPr lang="it-IT" sz="2000" dirty="0" smtClean="0">
                <a:solidFill>
                  <a:srgbClr val="4865A0"/>
                </a:solidFill>
              </a:rPr>
              <a:t>: Martinelli, </a:t>
            </a:r>
            <a:r>
              <a:rPr lang="it-IT" sz="2000" dirty="0" err="1" smtClean="0">
                <a:solidFill>
                  <a:srgbClr val="4865A0"/>
                </a:solidFill>
              </a:rPr>
              <a:t>Giumelli</a:t>
            </a:r>
            <a:r>
              <a:rPr lang="it-IT" sz="2000" dirty="0" smtClean="0">
                <a:solidFill>
                  <a:srgbClr val="4865A0"/>
                </a:solidFill>
              </a:rPr>
              <a:t>, Piperno, </a:t>
            </a:r>
            <a:r>
              <a:rPr lang="it-IT" sz="2000" dirty="0" err="1" smtClean="0">
                <a:solidFill>
                  <a:srgbClr val="4865A0"/>
                </a:solidFill>
              </a:rPr>
              <a:t>Censis</a:t>
            </a:r>
            <a:r>
              <a:rPr lang="it-IT" sz="2000" dirty="0" smtClean="0">
                <a:solidFill>
                  <a:srgbClr val="4865A0"/>
                </a:solidFill>
              </a:rPr>
              <a:t>, Porcu, La Rosa, Zurla</a:t>
            </a:r>
          </a:p>
          <a:p>
            <a:pPr marL="0" indent="0">
              <a:buNone/>
            </a:pPr>
            <a:r>
              <a:rPr lang="it-IT" sz="2000" b="1" dirty="0" smtClean="0">
                <a:solidFill>
                  <a:srgbClr val="4865A0"/>
                </a:solidFill>
              </a:rPr>
              <a:t>Sanità territoriale e distretti</a:t>
            </a:r>
            <a:r>
              <a:rPr lang="it-IT" sz="2000" dirty="0" smtClean="0">
                <a:solidFill>
                  <a:srgbClr val="4865A0"/>
                </a:solidFill>
              </a:rPr>
              <a:t>: Carbonaro, Tognetti, Oddone, </a:t>
            </a:r>
            <a:r>
              <a:rPr lang="it-IT" sz="2000" dirty="0" err="1" smtClean="0">
                <a:solidFill>
                  <a:srgbClr val="4865A0"/>
                </a:solidFill>
              </a:rPr>
              <a:t>Melocchi</a:t>
            </a:r>
            <a:r>
              <a:rPr lang="it-IT" sz="2000" dirty="0" smtClean="0">
                <a:solidFill>
                  <a:srgbClr val="4865A0"/>
                </a:solidFill>
              </a:rPr>
              <a:t>, Micheli, </a:t>
            </a:r>
            <a:r>
              <a:rPr lang="it-IT" sz="2000" dirty="0" err="1" smtClean="0">
                <a:solidFill>
                  <a:srgbClr val="4865A0"/>
                </a:solidFill>
              </a:rPr>
              <a:t>Vinay</a:t>
            </a:r>
            <a:r>
              <a:rPr lang="it-IT" sz="2000" dirty="0" smtClean="0">
                <a:solidFill>
                  <a:srgbClr val="4865A0"/>
                </a:solidFill>
              </a:rPr>
              <a:t>, David, Ardigò, </a:t>
            </a:r>
            <a:r>
              <a:rPr lang="it-IT" sz="2000" dirty="0" err="1" smtClean="0">
                <a:solidFill>
                  <a:srgbClr val="4865A0"/>
                </a:solidFill>
              </a:rPr>
              <a:t>Colozzi</a:t>
            </a:r>
            <a:r>
              <a:rPr lang="it-IT" sz="2000" dirty="0" smtClean="0">
                <a:solidFill>
                  <a:srgbClr val="4865A0"/>
                </a:solidFill>
              </a:rPr>
              <a:t>, </a:t>
            </a:r>
            <a:r>
              <a:rPr lang="it-IT" sz="2000" dirty="0" err="1" smtClean="0">
                <a:solidFill>
                  <a:srgbClr val="4865A0"/>
                </a:solidFill>
              </a:rPr>
              <a:t>Moruzzi</a:t>
            </a:r>
            <a:r>
              <a:rPr lang="it-IT" sz="2000" dirty="0" smtClean="0">
                <a:solidFill>
                  <a:srgbClr val="4865A0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2000" b="1" dirty="0" smtClean="0">
                <a:solidFill>
                  <a:srgbClr val="4865A0"/>
                </a:solidFill>
              </a:rPr>
              <a:t>Psichiatria</a:t>
            </a:r>
            <a:r>
              <a:rPr lang="it-IT" sz="2000" dirty="0" smtClean="0">
                <a:solidFill>
                  <a:srgbClr val="4865A0"/>
                </a:solidFill>
              </a:rPr>
              <a:t>: Martinelli, De Leonardis, Mauri, </a:t>
            </a:r>
            <a:r>
              <a:rPr lang="it-IT" sz="2000" dirty="0" err="1" smtClean="0">
                <a:solidFill>
                  <a:srgbClr val="4865A0"/>
                </a:solidFill>
              </a:rPr>
              <a:t>Abbatecola</a:t>
            </a:r>
            <a:r>
              <a:rPr lang="it-IT" sz="2000" dirty="0" smtClean="0">
                <a:solidFill>
                  <a:srgbClr val="4865A0"/>
                </a:solidFill>
              </a:rPr>
              <a:t>, </a:t>
            </a:r>
            <a:r>
              <a:rPr lang="it-IT" sz="2000" dirty="0" err="1" smtClean="0">
                <a:solidFill>
                  <a:srgbClr val="4865A0"/>
                </a:solidFill>
              </a:rPr>
              <a:t>Carabelli</a:t>
            </a:r>
            <a:r>
              <a:rPr lang="it-IT" sz="2000" dirty="0" smtClean="0">
                <a:solidFill>
                  <a:srgbClr val="4865A0"/>
                </a:solidFill>
              </a:rPr>
              <a:t>, Micheli, Tognetti, </a:t>
            </a:r>
            <a:r>
              <a:rPr lang="it-IT" sz="2000" dirty="0" err="1" smtClean="0">
                <a:solidFill>
                  <a:srgbClr val="4865A0"/>
                </a:solidFill>
              </a:rPr>
              <a:t>Censis</a:t>
            </a:r>
            <a:endParaRPr lang="it-IT" sz="2000" dirty="0" smtClean="0">
              <a:solidFill>
                <a:srgbClr val="4865A0"/>
              </a:solidFill>
            </a:endParaRPr>
          </a:p>
          <a:p>
            <a:pPr marL="0" indent="0">
              <a:buNone/>
            </a:pPr>
            <a:r>
              <a:rPr lang="it-IT" sz="2000" b="1" dirty="0" smtClean="0">
                <a:solidFill>
                  <a:srgbClr val="4865A0"/>
                </a:solidFill>
              </a:rPr>
              <a:t>Nuovi servizi “comunitari” </a:t>
            </a:r>
            <a:r>
              <a:rPr lang="it-IT" sz="2000" dirty="0" smtClean="0">
                <a:solidFill>
                  <a:srgbClr val="4865A0"/>
                </a:solidFill>
              </a:rPr>
              <a:t>(consultori, scuole infanzia, centri anziani, ecc.): </a:t>
            </a:r>
            <a:r>
              <a:rPr lang="it-IT" sz="2000" dirty="0" err="1" smtClean="0">
                <a:solidFill>
                  <a:srgbClr val="4865A0"/>
                </a:solidFill>
              </a:rPr>
              <a:t>Pizzini</a:t>
            </a:r>
            <a:r>
              <a:rPr lang="it-IT" sz="2000" dirty="0" smtClean="0">
                <a:solidFill>
                  <a:srgbClr val="4865A0"/>
                </a:solidFill>
              </a:rPr>
              <a:t>, Balbo, Ingrosso, Colombo, </a:t>
            </a:r>
            <a:r>
              <a:rPr lang="it-IT" sz="2000" dirty="0" err="1" smtClean="0">
                <a:solidFill>
                  <a:srgbClr val="4865A0"/>
                </a:solidFill>
              </a:rPr>
              <a:t>Giori</a:t>
            </a:r>
            <a:r>
              <a:rPr lang="it-IT" sz="2000" dirty="0" smtClean="0">
                <a:solidFill>
                  <a:srgbClr val="4865A0"/>
                </a:solidFill>
              </a:rPr>
              <a:t>, Minardi, Cavicchi</a:t>
            </a:r>
            <a:endParaRPr lang="it-IT" sz="2000" dirty="0">
              <a:solidFill>
                <a:srgbClr val="4865A0"/>
              </a:solidFill>
            </a:endParaRPr>
          </a:p>
          <a:p>
            <a:pPr marL="0" indent="0">
              <a:buNone/>
            </a:pPr>
            <a:endParaRPr lang="it-IT" sz="10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b="1" u="sng" dirty="0" smtClean="0">
                <a:solidFill>
                  <a:srgbClr val="FF0000"/>
                </a:solidFill>
              </a:rPr>
              <a:t>Riforma del Welfare</a:t>
            </a:r>
          </a:p>
          <a:p>
            <a:pPr marL="0" indent="0">
              <a:buNone/>
            </a:pPr>
            <a:r>
              <a:rPr lang="it-IT" sz="2000" b="1" dirty="0" smtClean="0">
                <a:solidFill>
                  <a:srgbClr val="4865A0"/>
                </a:solidFill>
              </a:rPr>
              <a:t>Terzo settore, volontariato, welfare mix, crisi fiscale</a:t>
            </a:r>
            <a:r>
              <a:rPr lang="it-IT" sz="2000" dirty="0" smtClean="0">
                <a:solidFill>
                  <a:srgbClr val="4865A0"/>
                </a:solidFill>
              </a:rPr>
              <a:t>: Paci, Ascoli, Ardigò, Donati, Vicarelli</a:t>
            </a:r>
            <a:endParaRPr lang="it-IT" sz="2000" dirty="0">
              <a:solidFill>
                <a:srgbClr val="4865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924493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1182</TotalTime>
  <Words>1618</Words>
  <Application>Microsoft Macintosh PowerPoint</Application>
  <PresentationFormat>Widescreen</PresentationFormat>
  <Paragraphs>142</Paragraphs>
  <Slides>16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Wingdings</vt:lpstr>
      <vt:lpstr>Wingdings 3</vt:lpstr>
      <vt:lpstr>Arial</vt:lpstr>
      <vt:lpstr>Calibri</vt:lpstr>
      <vt:lpstr>Century Gothic</vt:lpstr>
      <vt:lpstr>Filo</vt:lpstr>
      <vt:lpstr>Nascita ed evoluzione della sociologia della salute in Italia</vt:lpstr>
      <vt:lpstr>Fasi di sviluppo e trasformazione </vt:lpstr>
      <vt:lpstr>Scenario anni ’70: nasce il SSN</vt:lpstr>
      <vt:lpstr>Anni ‘80: attuazione con forti diversificazioni territoriali</vt:lpstr>
      <vt:lpstr>Anni ‘90: l’aziendalizzazione e la riforma della riforma</vt:lpstr>
      <vt:lpstr>Movimenti sociali e di idee fra anni ‘60 e ‘70</vt:lpstr>
      <vt:lpstr>Primi passi della sociologia sanitaria                              e della medicina (anni ’70 in Italia)</vt:lpstr>
      <vt:lpstr>Sedi rilevanti negli anni ‘70 e ‘80</vt:lpstr>
      <vt:lpstr>1- Indirizzi e orientamenti nel corso degli anni ‘80</vt:lpstr>
      <vt:lpstr>2-Indirizzi e orientamenti nel corso degli anni ‘80</vt:lpstr>
      <vt:lpstr>3-Indirizzi e orientamenti nel corso degli anni ‘80</vt:lpstr>
      <vt:lpstr>Sedi rilevanti che si aggiungono  negli anni ‘80</vt:lpstr>
      <vt:lpstr>Continuità e discontinuità negli anni ‘90</vt:lpstr>
      <vt:lpstr>Il nuovo millennio (2.000 e oltre) L’epoca della Grande Contrazione (2008-2015)</vt:lpstr>
      <vt:lpstr>A che punto siamo col SSN?</vt:lpstr>
      <vt:lpstr>A che punto siamo con la promozione e cultura della salute diffusa?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Nascita ed evoluzione della sociologia della salute in Italia</dc:title>
  <dc:creator>Marco Ingrosso</dc:creator>
  <cp:lastModifiedBy>Marco Ingrosso</cp:lastModifiedBy>
  <cp:revision>61</cp:revision>
  <dcterms:created xsi:type="dcterms:W3CDTF">2016-03-18T11:33:27Z</dcterms:created>
  <dcterms:modified xsi:type="dcterms:W3CDTF">2017-01-11T15:11:25Z</dcterms:modified>
</cp:coreProperties>
</file>