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4" r:id="rId1"/>
  </p:sldMasterIdLst>
  <p:notesMasterIdLst>
    <p:notesMasterId r:id="rId19"/>
  </p:notesMasterIdLst>
  <p:sldIdLst>
    <p:sldId id="256" r:id="rId2"/>
    <p:sldId id="269" r:id="rId3"/>
    <p:sldId id="257" r:id="rId4"/>
    <p:sldId id="258" r:id="rId5"/>
    <p:sldId id="271" r:id="rId6"/>
    <p:sldId id="259" r:id="rId7"/>
    <p:sldId id="260" r:id="rId8"/>
    <p:sldId id="261" r:id="rId9"/>
    <p:sldId id="265" r:id="rId10"/>
    <p:sldId id="262" r:id="rId11"/>
    <p:sldId id="263" r:id="rId12"/>
    <p:sldId id="264" r:id="rId13"/>
    <p:sldId id="272" r:id="rId14"/>
    <p:sldId id="266" r:id="rId15"/>
    <p:sldId id="267" r:id="rId16"/>
    <p:sldId id="268" r:id="rId17"/>
    <p:sldId id="270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FF40FF"/>
    <a:srgbClr val="C1C1C1"/>
    <a:srgbClr val="0096FF"/>
    <a:srgbClr val="FFFD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74"/>
  </p:normalViewPr>
  <p:slideViewPr>
    <p:cSldViewPr snapToGrid="0" snapToObjects="1">
      <p:cViewPr varScale="1">
        <p:scale>
          <a:sx n="125" d="100"/>
          <a:sy n="125" d="100"/>
        </p:scale>
        <p:origin x="-160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A390B-5E13-7642-B1C5-F01A2CEAE14A}" type="datetimeFigureOut">
              <a:rPr lang="it-IT" smtClean="0"/>
              <a:t>05/04/17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05FB28-4C03-BD41-9FA5-AB706B0CB83E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5622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05FB28-4C03-BD41-9FA5-AB706B0CB83E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9381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05FB28-4C03-BD41-9FA5-AB706B0CB83E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512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05/04/17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169572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05/04/17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760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05/04/17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78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05/04/17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098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05/04/17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681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05/04/17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85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05/04/17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071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05/04/17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45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05/04/17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40743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05/04/17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29680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05/04/17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624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05/04/17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481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5" r:id="rId1"/>
    <p:sldLayoutId id="2147484136" r:id="rId2"/>
    <p:sldLayoutId id="2147484137" r:id="rId3"/>
    <p:sldLayoutId id="2147484138" r:id="rId4"/>
    <p:sldLayoutId id="2147484139" r:id="rId5"/>
    <p:sldLayoutId id="2147484140" r:id="rId6"/>
    <p:sldLayoutId id="2147484141" r:id="rId7"/>
    <p:sldLayoutId id="2147484142" r:id="rId8"/>
    <p:sldLayoutId id="2147484143" r:id="rId9"/>
    <p:sldLayoutId id="2147484144" r:id="rId10"/>
    <p:sldLayoutId id="214748414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97280" y="758951"/>
            <a:ext cx="10058400" cy="1254783"/>
          </a:xfrm>
        </p:spPr>
        <p:txBody>
          <a:bodyPr>
            <a:noAutofit/>
          </a:bodyPr>
          <a:lstStyle/>
          <a:p>
            <a:pPr algn="ctr"/>
            <a:r>
              <a:rPr lang="it-IT" sz="4000" b="1" dirty="0" smtClean="0">
                <a:solidFill>
                  <a:srgbClr val="FF0000"/>
                </a:solidFill>
              </a:rPr>
              <a:t>verso una cura complessa </a:t>
            </a:r>
            <a:br>
              <a:rPr lang="it-IT" sz="4000" b="1" dirty="0" smtClean="0">
                <a:solidFill>
                  <a:srgbClr val="FF0000"/>
                </a:solidFill>
              </a:rPr>
            </a:br>
            <a:r>
              <a:rPr lang="it-IT" sz="4000" b="1" dirty="0" smtClean="0">
                <a:solidFill>
                  <a:srgbClr val="FF0000"/>
                </a:solidFill>
              </a:rPr>
              <a:t>e collaborativa</a:t>
            </a:r>
            <a:r>
              <a:rPr lang="it-IT" sz="4000" dirty="0" smtClean="0">
                <a:solidFill>
                  <a:srgbClr val="FF0000"/>
                </a:solidFill>
              </a:rPr>
              <a:t> </a:t>
            </a: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4387064"/>
            <a:ext cx="9144000" cy="870735"/>
          </a:xfrm>
        </p:spPr>
        <p:txBody>
          <a:bodyPr/>
          <a:lstStyle/>
          <a:p>
            <a:pPr algn="ctr"/>
            <a:r>
              <a:rPr lang="it-IT" cap="none" dirty="0" smtClean="0">
                <a:solidFill>
                  <a:srgbClr val="0432FF"/>
                </a:solidFill>
              </a:rPr>
              <a:t>Marco Ingrosso</a:t>
            </a:r>
            <a:endParaRPr lang="it-IT" cap="none" dirty="0">
              <a:solidFill>
                <a:srgbClr val="0432FF"/>
              </a:solidFill>
            </a:endParaRPr>
          </a:p>
        </p:txBody>
      </p:sp>
      <p:sp>
        <p:nvSpPr>
          <p:cNvPr id="4" name="Stella a 7 punte 3"/>
          <p:cNvSpPr/>
          <p:nvPr/>
        </p:nvSpPr>
        <p:spPr>
          <a:xfrm>
            <a:off x="5044612" y="2311686"/>
            <a:ext cx="1972638" cy="1664413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1748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84619"/>
            <a:ext cx="10515600" cy="865284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FF0000"/>
                </a:solidFill>
              </a:rPr>
              <a:t>d</a:t>
            </a:r>
            <a:r>
              <a:rPr lang="it-IT" sz="3600" b="1" dirty="0" smtClean="0">
                <a:solidFill>
                  <a:srgbClr val="FF0000"/>
                </a:solidFill>
              </a:rPr>
              <a:t>omande latenti dei curati: quale nuovo ruolo?</a:t>
            </a:r>
            <a:endParaRPr lang="it-IT" sz="36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Callout con freccia in giù 4"/>
          <p:cNvSpPr/>
          <p:nvPr/>
        </p:nvSpPr>
        <p:spPr>
          <a:xfrm rot="18952674">
            <a:off x="1700757" y="2224432"/>
            <a:ext cx="2578814" cy="1153385"/>
          </a:xfrm>
          <a:prstGeom prst="downArrowCallou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rgbClr val="7030A0"/>
                </a:solidFill>
              </a:rPr>
              <a:t>Invecchiamento attivo</a:t>
            </a:r>
            <a:endParaRPr lang="it-IT" sz="2000" b="1" dirty="0">
              <a:solidFill>
                <a:srgbClr val="7030A0"/>
              </a:solidFill>
            </a:endParaRPr>
          </a:p>
        </p:txBody>
      </p:sp>
      <p:sp>
        <p:nvSpPr>
          <p:cNvPr id="6" name="Callout con freccia in giù 5"/>
          <p:cNvSpPr/>
          <p:nvPr/>
        </p:nvSpPr>
        <p:spPr>
          <a:xfrm rot="2708015">
            <a:off x="9056199" y="1856636"/>
            <a:ext cx="2766646" cy="914400"/>
          </a:xfrm>
          <a:prstGeom prst="downArrow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EMPOWERMENT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7" name="Callout con freccia in giù 6"/>
          <p:cNvSpPr/>
          <p:nvPr/>
        </p:nvSpPr>
        <p:spPr>
          <a:xfrm rot="2836958">
            <a:off x="7205208" y="2139040"/>
            <a:ext cx="2766646" cy="1324169"/>
          </a:xfrm>
          <a:prstGeom prst="downArrowCallou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Paziente attivo e competente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8" name="Callout con freccia in giù 7"/>
          <p:cNvSpPr/>
          <p:nvPr/>
        </p:nvSpPr>
        <p:spPr>
          <a:xfrm rot="20706740">
            <a:off x="4346132" y="1675701"/>
            <a:ext cx="2766646" cy="914400"/>
          </a:xfrm>
          <a:prstGeom prst="down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chemeClr val="accent3">
                    <a:lumMod val="50000"/>
                  </a:schemeClr>
                </a:solidFill>
              </a:rPr>
              <a:t>Testamento biologico</a:t>
            </a:r>
            <a:endParaRPr lang="it-IT" sz="20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Callout con freccia in su 8"/>
          <p:cNvSpPr/>
          <p:nvPr/>
        </p:nvSpPr>
        <p:spPr>
          <a:xfrm rot="3280020">
            <a:off x="527894" y="4393777"/>
            <a:ext cx="2602523" cy="914400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/>
              <a:t>Associazionismo pazienti</a:t>
            </a:r>
            <a:endParaRPr lang="it-IT" b="1" dirty="0"/>
          </a:p>
        </p:txBody>
      </p:sp>
      <p:sp>
        <p:nvSpPr>
          <p:cNvPr id="10" name="Callout con freccia in su 9"/>
          <p:cNvSpPr/>
          <p:nvPr/>
        </p:nvSpPr>
        <p:spPr>
          <a:xfrm rot="21235716">
            <a:off x="4994030" y="5040921"/>
            <a:ext cx="1711569" cy="996463"/>
          </a:xfrm>
          <a:prstGeom prst="upArrow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 smtClean="0">
                <a:solidFill>
                  <a:srgbClr val="7030A0"/>
                </a:solidFill>
              </a:rPr>
              <a:t>SELF-CARE</a:t>
            </a:r>
            <a:endParaRPr lang="it-IT" sz="2400" b="1" dirty="0">
              <a:solidFill>
                <a:srgbClr val="7030A0"/>
              </a:solidFill>
            </a:endParaRPr>
          </a:p>
        </p:txBody>
      </p:sp>
      <p:sp>
        <p:nvSpPr>
          <p:cNvPr id="11" name="Callout con freccia in su 10"/>
          <p:cNvSpPr/>
          <p:nvPr/>
        </p:nvSpPr>
        <p:spPr>
          <a:xfrm rot="19432688">
            <a:off x="7021689" y="4364614"/>
            <a:ext cx="2520461" cy="914400"/>
          </a:xfrm>
          <a:prstGeom prst="upArrow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Medicina narrativa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12" name="Ovale 11"/>
          <p:cNvSpPr/>
          <p:nvPr/>
        </p:nvSpPr>
        <p:spPr>
          <a:xfrm>
            <a:off x="4359421" y="2801816"/>
            <a:ext cx="3057465" cy="1981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800" b="1" dirty="0" smtClean="0">
                <a:solidFill>
                  <a:srgbClr val="002060"/>
                </a:solidFill>
              </a:rPr>
              <a:t>QUALE  CURATO?</a:t>
            </a:r>
            <a:endParaRPr lang="it-IT" sz="2800" b="1" dirty="0">
              <a:solidFill>
                <a:srgbClr val="002060"/>
              </a:solidFill>
            </a:endParaRPr>
          </a:p>
        </p:txBody>
      </p:sp>
      <p:sp>
        <p:nvSpPr>
          <p:cNvPr id="13" name="Callout con freccia in su 12"/>
          <p:cNvSpPr/>
          <p:nvPr/>
        </p:nvSpPr>
        <p:spPr>
          <a:xfrm rot="18006039">
            <a:off x="9347716" y="4362336"/>
            <a:ext cx="2077915" cy="914400"/>
          </a:xfrm>
          <a:prstGeom prst="upArrowCallout">
            <a:avLst/>
          </a:prstGeom>
          <a:solidFill>
            <a:srgbClr val="FFFD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rgbClr val="C00000"/>
                </a:solidFill>
              </a:rPr>
              <a:t>Siti salute</a:t>
            </a:r>
            <a:endParaRPr lang="it-IT" sz="2000" b="1" dirty="0">
              <a:solidFill>
                <a:srgbClr val="C00000"/>
              </a:solidFill>
            </a:endParaRPr>
          </a:p>
        </p:txBody>
      </p:sp>
      <p:sp>
        <p:nvSpPr>
          <p:cNvPr id="14" name="Callout con freccia in su 13"/>
          <p:cNvSpPr/>
          <p:nvPr/>
        </p:nvSpPr>
        <p:spPr>
          <a:xfrm rot="3258084">
            <a:off x="2199988" y="4286490"/>
            <a:ext cx="2602523" cy="914400"/>
          </a:xfrm>
          <a:prstGeom prst="upArrowCallout">
            <a:avLst/>
          </a:prstGeom>
          <a:solidFill>
            <a:srgbClr val="C1C1C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err="1" smtClean="0">
                <a:solidFill>
                  <a:schemeClr val="tx1"/>
                </a:solidFill>
              </a:rPr>
              <a:t>Health</a:t>
            </a:r>
            <a:r>
              <a:rPr lang="it-IT" sz="2000" b="1" dirty="0" smtClean="0">
                <a:solidFill>
                  <a:schemeClr val="tx1"/>
                </a:solidFill>
              </a:rPr>
              <a:t> </a:t>
            </a:r>
            <a:r>
              <a:rPr lang="it-IT" sz="2000" b="1" dirty="0" err="1" smtClean="0">
                <a:solidFill>
                  <a:schemeClr val="tx1"/>
                </a:solidFill>
              </a:rPr>
              <a:t>Literacy</a:t>
            </a:r>
            <a:endParaRPr lang="it-IT" sz="2000" b="1" dirty="0">
              <a:solidFill>
                <a:schemeClr val="tx1"/>
              </a:solidFill>
            </a:endParaRPr>
          </a:p>
        </p:txBody>
      </p:sp>
      <p:sp>
        <p:nvSpPr>
          <p:cNvPr id="15" name="Callout con freccia in giù 14"/>
          <p:cNvSpPr/>
          <p:nvPr/>
        </p:nvSpPr>
        <p:spPr>
          <a:xfrm rot="18609352">
            <a:off x="407286" y="1909311"/>
            <a:ext cx="2578814" cy="846373"/>
          </a:xfrm>
          <a:prstGeom prst="downArrowCallout">
            <a:avLst/>
          </a:prstGeom>
          <a:solidFill>
            <a:srgbClr val="FF40FF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Consenso informato</a:t>
            </a:r>
            <a:endParaRPr lang="it-IT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378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7198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 smtClean="0">
                <a:solidFill>
                  <a:srgbClr val="7030A0"/>
                </a:solidFill>
              </a:rPr>
              <a:t>Relazioni  Triadiche  Multiple</a:t>
            </a:r>
            <a:endParaRPr lang="it-IT" sz="3600" b="1" dirty="0">
              <a:solidFill>
                <a:srgbClr val="7030A0"/>
              </a:solidFill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3094893" y="2180492"/>
            <a:ext cx="5486400" cy="3645878"/>
          </a:xfrm>
          <a:prstGeom prst="star7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it-IT" sz="3200" b="1" dirty="0">
                <a:solidFill>
                  <a:srgbClr val="C00000"/>
                </a:solidFill>
              </a:rPr>
              <a:t>r</a:t>
            </a:r>
            <a:r>
              <a:rPr lang="it-IT" sz="3200" b="1" dirty="0" smtClean="0">
                <a:solidFill>
                  <a:srgbClr val="C00000"/>
                </a:solidFill>
              </a:rPr>
              <a:t>elazione </a:t>
            </a:r>
          </a:p>
          <a:p>
            <a:pPr marL="0" indent="0" algn="ctr">
              <a:buNone/>
            </a:pPr>
            <a:r>
              <a:rPr lang="it-IT" sz="3200" b="1" dirty="0" smtClean="0">
                <a:solidFill>
                  <a:srgbClr val="C00000"/>
                </a:solidFill>
              </a:rPr>
              <a:t>Curante-Curato</a:t>
            </a:r>
            <a:endParaRPr lang="it-IT" sz="3200" b="1" dirty="0">
              <a:solidFill>
                <a:srgbClr val="C00000"/>
              </a:solidFill>
            </a:endParaRPr>
          </a:p>
        </p:txBody>
      </p:sp>
      <p:sp>
        <p:nvSpPr>
          <p:cNvPr id="5" name="Telaio 4"/>
          <p:cNvSpPr/>
          <p:nvPr/>
        </p:nvSpPr>
        <p:spPr>
          <a:xfrm>
            <a:off x="8253046" y="2649415"/>
            <a:ext cx="2403230" cy="550984"/>
          </a:xfrm>
          <a:prstGeom prst="bevel">
            <a:avLst/>
          </a:prstGeom>
          <a:solidFill>
            <a:srgbClr val="FFFD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solidFill>
                  <a:srgbClr val="002060"/>
                </a:solidFill>
              </a:rPr>
              <a:t>C</a:t>
            </a:r>
            <a:r>
              <a:rPr lang="it-IT" sz="2000" b="1" dirty="0" smtClean="0">
                <a:solidFill>
                  <a:srgbClr val="002060"/>
                </a:solidFill>
              </a:rPr>
              <a:t>omunicatori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6" name="Telaio 5"/>
          <p:cNvSpPr/>
          <p:nvPr/>
        </p:nvSpPr>
        <p:spPr>
          <a:xfrm>
            <a:off x="6623539" y="5915566"/>
            <a:ext cx="2403230" cy="727935"/>
          </a:xfrm>
          <a:prstGeom prst="bevel">
            <a:avLst/>
          </a:prstGeom>
          <a:solidFill>
            <a:srgbClr val="FFFD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smtClean="0">
                <a:solidFill>
                  <a:srgbClr val="002060"/>
                </a:solidFill>
              </a:rPr>
              <a:t>Associazioni professionali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7" name="Telaio 6"/>
          <p:cNvSpPr/>
          <p:nvPr/>
        </p:nvSpPr>
        <p:spPr>
          <a:xfrm>
            <a:off x="1019910" y="2543909"/>
            <a:ext cx="2403230" cy="832338"/>
          </a:xfrm>
          <a:prstGeom prst="bevel">
            <a:avLst/>
          </a:prstGeom>
          <a:solidFill>
            <a:srgbClr val="FFFD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Aziende </a:t>
            </a:r>
            <a:r>
              <a:rPr lang="it-IT" sz="2000" b="1" dirty="0" err="1" smtClean="0">
                <a:solidFill>
                  <a:srgbClr val="002060"/>
                </a:solidFill>
              </a:rPr>
              <a:t>bio</a:t>
            </a:r>
            <a:r>
              <a:rPr lang="it-IT" sz="2000" b="1" dirty="0" smtClean="0">
                <a:solidFill>
                  <a:srgbClr val="002060"/>
                </a:solidFill>
              </a:rPr>
              <a:t>-medicali 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8" name="Telaio 7"/>
          <p:cNvSpPr/>
          <p:nvPr/>
        </p:nvSpPr>
        <p:spPr>
          <a:xfrm>
            <a:off x="4665785" y="1524000"/>
            <a:ext cx="2403230" cy="550984"/>
          </a:xfrm>
          <a:prstGeom prst="bevel">
            <a:avLst/>
          </a:prstGeom>
          <a:solidFill>
            <a:srgbClr val="FFFD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Manager SSN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9" name="Telaio 8"/>
          <p:cNvSpPr/>
          <p:nvPr/>
        </p:nvSpPr>
        <p:spPr>
          <a:xfrm>
            <a:off x="545125" y="4185138"/>
            <a:ext cx="2403230" cy="744414"/>
          </a:xfrm>
          <a:prstGeom prst="bevel">
            <a:avLst/>
          </a:prstGeom>
          <a:solidFill>
            <a:srgbClr val="FFFD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Aziende farmaceutiche 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10" name="Telaio 9"/>
          <p:cNvSpPr/>
          <p:nvPr/>
        </p:nvSpPr>
        <p:spPr>
          <a:xfrm>
            <a:off x="2256696" y="5892122"/>
            <a:ext cx="2403230" cy="815861"/>
          </a:xfrm>
          <a:prstGeom prst="bevel">
            <a:avLst/>
          </a:prstGeom>
          <a:solidFill>
            <a:srgbClr val="FFFD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Associazioni pazienti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11" name="Telaio 10"/>
          <p:cNvSpPr/>
          <p:nvPr/>
        </p:nvSpPr>
        <p:spPr>
          <a:xfrm>
            <a:off x="8634046" y="4378568"/>
            <a:ext cx="2403230" cy="550984"/>
          </a:xfrm>
          <a:prstGeom prst="bevel">
            <a:avLst/>
          </a:prstGeom>
          <a:solidFill>
            <a:srgbClr val="FFFD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Decisori politici</a:t>
            </a:r>
            <a:endParaRPr lang="it-IT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801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97877" y="365125"/>
            <a:ext cx="10755923" cy="830629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7030A0"/>
                </a:solidFill>
              </a:rPr>
              <a:t>Relazioni  Triadiche  Multiple: effetti</a:t>
            </a:r>
            <a:endParaRPr lang="it-IT" sz="3600" b="1" dirty="0">
              <a:solidFill>
                <a:srgbClr val="7030A0"/>
              </a:solidFill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8956431" y="492370"/>
            <a:ext cx="2397369" cy="1957753"/>
          </a:xfrm>
          <a:prstGeom prst="star7">
            <a:avLst>
              <a:gd name="adj" fmla="val 33393"/>
              <a:gd name="hf" fmla="val 102572"/>
              <a:gd name="vf" fmla="val 10521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endParaRPr lang="it-IT" sz="3200" b="1" dirty="0">
              <a:solidFill>
                <a:srgbClr val="C00000"/>
              </a:solidFill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597876" y="1500554"/>
            <a:ext cx="7936523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 smtClean="0"/>
              <a:t>Limitazioni e interferenze su curanti e curati: </a:t>
            </a:r>
          </a:p>
          <a:p>
            <a:r>
              <a:rPr lang="it-IT" sz="2800" dirty="0" smtClean="0">
                <a:solidFill>
                  <a:srgbClr val="0070C0"/>
                </a:solidFill>
              </a:rPr>
              <a:t>guida top-down del management, valutazioni settoriali, incentivazione consumismo sanitario e medicalizzazione, ecc.</a:t>
            </a:r>
          </a:p>
          <a:p>
            <a:endParaRPr lang="it-IT" sz="3200" dirty="0"/>
          </a:p>
          <a:p>
            <a:r>
              <a:rPr lang="it-IT" sz="3200" b="1" dirty="0" smtClean="0">
                <a:solidFill>
                  <a:srgbClr val="C00000"/>
                </a:solidFill>
              </a:rPr>
              <a:t>Nuove opportunità:</a:t>
            </a:r>
          </a:p>
          <a:p>
            <a:r>
              <a:rPr lang="it-IT" sz="2800" dirty="0">
                <a:solidFill>
                  <a:srgbClr val="00B050"/>
                </a:solidFill>
              </a:rPr>
              <a:t>c</a:t>
            </a:r>
            <a:r>
              <a:rPr lang="it-IT" sz="2800" dirty="0" smtClean="0">
                <a:solidFill>
                  <a:srgbClr val="00B050"/>
                </a:solidFill>
              </a:rPr>
              <a:t>omunicative e collaborative, gestionali partecipative, sostegno competenze dei pazienti, ecc.</a:t>
            </a:r>
            <a:endParaRPr lang="it-IT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89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22738"/>
            <a:ext cx="10515600" cy="938242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600" dirty="0">
                <a:solidFill>
                  <a:srgbClr val="C00000"/>
                </a:solidFill>
              </a:rPr>
              <a:t>è</a:t>
            </a:r>
            <a:r>
              <a:rPr lang="it-IT" sz="3600" dirty="0" smtClean="0">
                <a:solidFill>
                  <a:srgbClr val="C00000"/>
                </a:solidFill>
              </a:rPr>
              <a:t> possibile un nuovo scenario </a:t>
            </a:r>
            <a:r>
              <a:rPr lang="it-IT" sz="3600" b="1" dirty="0" smtClean="0">
                <a:solidFill>
                  <a:srgbClr val="C00000"/>
                </a:solidFill>
              </a:rPr>
              <a:t/>
            </a:r>
            <a:br>
              <a:rPr lang="it-IT" sz="3600" b="1" dirty="0" smtClean="0">
                <a:solidFill>
                  <a:srgbClr val="C00000"/>
                </a:solidFill>
              </a:rPr>
            </a:br>
            <a:r>
              <a:rPr lang="it-IT" sz="3600" b="1" dirty="0" smtClean="0">
                <a:solidFill>
                  <a:srgbClr val="C00000"/>
                </a:solidFill>
              </a:rPr>
              <a:t>“della cura complessa e collaborativa”?</a:t>
            </a:r>
            <a:endParaRPr lang="it-IT" sz="3600" b="1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03386" y="1160980"/>
            <a:ext cx="10937630" cy="50159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3200" b="1" dirty="0" smtClean="0">
                <a:solidFill>
                  <a:srgbClr val="7030A0"/>
                </a:solidFill>
              </a:rPr>
              <a:t>Collaborazione interprofessionale </a:t>
            </a:r>
            <a:endParaRPr lang="it-IT" sz="3200" dirty="0">
              <a:solidFill>
                <a:srgbClr val="7030A0"/>
              </a:solidFill>
            </a:endParaRPr>
          </a:p>
          <a:p>
            <a:r>
              <a:rPr lang="it-IT" b="1" dirty="0">
                <a:solidFill>
                  <a:srgbClr val="0070C0"/>
                </a:solidFill>
              </a:rPr>
              <a:t>S</a:t>
            </a:r>
            <a:r>
              <a:rPr lang="it-IT" b="1" dirty="0" smtClean="0">
                <a:solidFill>
                  <a:srgbClr val="0070C0"/>
                </a:solidFill>
              </a:rPr>
              <a:t>istemi dedicati di cura: </a:t>
            </a:r>
            <a:r>
              <a:rPr lang="it-IT" sz="2400" dirty="0" smtClean="0">
                <a:solidFill>
                  <a:srgbClr val="0070C0"/>
                </a:solidFill>
              </a:rPr>
              <a:t>creazione di sistemi di cura più comprensivi delle dimensioni tecniche, relazionali, comunicative, organizzative, motivazionali</a:t>
            </a:r>
          </a:p>
          <a:p>
            <a:r>
              <a:rPr lang="it-IT" b="1" dirty="0">
                <a:solidFill>
                  <a:srgbClr val="0070C0"/>
                </a:solidFill>
              </a:rPr>
              <a:t>L</a:t>
            </a:r>
            <a:r>
              <a:rPr lang="it-IT" b="1" dirty="0" smtClean="0">
                <a:solidFill>
                  <a:srgbClr val="0070C0"/>
                </a:solidFill>
              </a:rPr>
              <a:t>avoro d’équipe e collaborativo</a:t>
            </a:r>
            <a:r>
              <a:rPr lang="it-IT" sz="3200" dirty="0" smtClean="0">
                <a:solidFill>
                  <a:srgbClr val="0070C0"/>
                </a:solidFill>
              </a:rPr>
              <a:t>: </a:t>
            </a:r>
            <a:r>
              <a:rPr lang="it-IT" sz="2400" dirty="0" smtClean="0">
                <a:solidFill>
                  <a:srgbClr val="0070C0"/>
                </a:solidFill>
              </a:rPr>
              <a:t>nuove forme organizzative non gerarchiche</a:t>
            </a:r>
          </a:p>
          <a:p>
            <a:r>
              <a:rPr lang="it-IT" b="1" dirty="0" smtClean="0">
                <a:solidFill>
                  <a:srgbClr val="0070C0"/>
                </a:solidFill>
              </a:rPr>
              <a:t>Valorizzazione professioni di cura </a:t>
            </a:r>
            <a:r>
              <a:rPr lang="it-IT" sz="2400" dirty="0" smtClean="0">
                <a:solidFill>
                  <a:srgbClr val="0070C0"/>
                </a:solidFill>
              </a:rPr>
              <a:t>nelle loro specificità, ma anche per il lavoro di interfaccia, di coordinamento e coesione dei sistemi di cura</a:t>
            </a:r>
          </a:p>
          <a:p>
            <a:r>
              <a:rPr lang="it-IT" b="1" dirty="0">
                <a:solidFill>
                  <a:srgbClr val="0070C0"/>
                </a:solidFill>
              </a:rPr>
              <a:t>S</a:t>
            </a:r>
            <a:r>
              <a:rPr lang="it-IT" b="1" dirty="0" smtClean="0">
                <a:solidFill>
                  <a:srgbClr val="0070C0"/>
                </a:solidFill>
              </a:rPr>
              <a:t>viluppo dei percorsi di cura</a:t>
            </a:r>
            <a:r>
              <a:rPr lang="it-IT" sz="2400" dirty="0" smtClean="0">
                <a:solidFill>
                  <a:srgbClr val="0070C0"/>
                </a:solidFill>
              </a:rPr>
              <a:t>: continuità ed efficacia</a:t>
            </a:r>
          </a:p>
          <a:p>
            <a:pPr marL="0" indent="0">
              <a:buNone/>
            </a:pPr>
            <a:endParaRPr lang="it-IT" sz="8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it-IT" sz="3200" b="1" dirty="0" smtClean="0">
                <a:solidFill>
                  <a:srgbClr val="7030A0"/>
                </a:solidFill>
              </a:rPr>
              <a:t>Collaborazione fra varie risorse di cura </a:t>
            </a:r>
          </a:p>
          <a:p>
            <a:pPr>
              <a:buFont typeface="Wingdings" charset="2"/>
              <a:buChar char="Ø"/>
            </a:pPr>
            <a:r>
              <a:rPr lang="it-IT" sz="3200" i="1" dirty="0" smtClean="0">
                <a:solidFill>
                  <a:srgbClr val="0070C0"/>
                </a:solidFill>
              </a:rPr>
              <a:t> </a:t>
            </a:r>
            <a:r>
              <a:rPr lang="it-IT" sz="3200" i="1" dirty="0" err="1" smtClean="0">
                <a:solidFill>
                  <a:srgbClr val="0070C0"/>
                </a:solidFill>
              </a:rPr>
              <a:t>cure+care+caring+self-care</a:t>
            </a:r>
            <a:r>
              <a:rPr lang="it-IT" sz="3200" dirty="0" smtClean="0">
                <a:solidFill>
                  <a:srgbClr val="0070C0"/>
                </a:solidFill>
              </a:rPr>
              <a:t>: effetti sistemici emergenti</a:t>
            </a:r>
          </a:p>
        </p:txBody>
      </p:sp>
    </p:spTree>
    <p:extLst>
      <p:ext uri="{BB962C8B-B14F-4D97-AF65-F5344CB8AC3E}">
        <p14:creationId xmlns:p14="http://schemas.microsoft.com/office/powerpoint/2010/main" val="1708234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53679"/>
            <a:ext cx="10515600" cy="714455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B050"/>
                </a:solidFill>
              </a:rPr>
              <a:t>n</a:t>
            </a:r>
            <a:r>
              <a:rPr lang="it-IT" sz="3600" b="1" dirty="0" smtClean="0">
                <a:solidFill>
                  <a:srgbClr val="00B050"/>
                </a:solidFill>
              </a:rPr>
              <a:t>uovo continuum delle cure</a:t>
            </a:r>
            <a:endParaRPr lang="it-IT" sz="36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8585" y="868134"/>
            <a:ext cx="11441723" cy="5308829"/>
          </a:xfrm>
        </p:spPr>
        <p:txBody>
          <a:bodyPr/>
          <a:lstStyle/>
          <a:p>
            <a:pPr marL="0" indent="0">
              <a:buNone/>
            </a:pPr>
            <a:r>
              <a:rPr lang="it-IT" dirty="0" smtClean="0">
                <a:solidFill>
                  <a:srgbClr val="7030A0"/>
                </a:solidFill>
              </a:rPr>
              <a:t>QUELLO TRADIZIONALE </a:t>
            </a:r>
            <a:r>
              <a:rPr lang="it-IT" dirty="0" smtClean="0"/>
              <a:t>basato sull’intensità della tecnologia medica:</a:t>
            </a:r>
          </a:p>
          <a:p>
            <a:pPr marL="0" indent="0">
              <a:buNone/>
            </a:pPr>
            <a:r>
              <a:rPr lang="it-IT" sz="2400" dirty="0" smtClean="0">
                <a:solidFill>
                  <a:srgbClr val="0070C0"/>
                </a:solidFill>
              </a:rPr>
              <a:t>Prevenzione  	   MMG </a:t>
            </a:r>
            <a:r>
              <a:rPr lang="it-IT" sz="2400" dirty="0" err="1" smtClean="0">
                <a:solidFill>
                  <a:srgbClr val="0070C0"/>
                </a:solidFill>
              </a:rPr>
              <a:t>gatekeeper</a:t>
            </a:r>
            <a:r>
              <a:rPr lang="it-IT" sz="2400" dirty="0" smtClean="0">
                <a:solidFill>
                  <a:srgbClr val="0070C0"/>
                </a:solidFill>
              </a:rPr>
              <a:t>  	   Specialisti          Ospedali 	   Centri eccellenza</a:t>
            </a:r>
          </a:p>
          <a:p>
            <a:pPr marL="0" indent="0" algn="r">
              <a:buNone/>
            </a:pPr>
            <a:r>
              <a:rPr lang="it-IT" sz="2400" i="1" dirty="0">
                <a:solidFill>
                  <a:srgbClr val="7030A0"/>
                </a:solidFill>
              </a:rPr>
              <a:t>u</a:t>
            </a:r>
            <a:r>
              <a:rPr lang="it-IT" sz="2400" i="1" dirty="0" smtClean="0">
                <a:solidFill>
                  <a:srgbClr val="7030A0"/>
                </a:solidFill>
              </a:rPr>
              <a:t>scita dal circuito del paziente cronico e inguaribile </a:t>
            </a:r>
            <a:endParaRPr lang="it-IT" sz="2400" i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it-IT" b="1" dirty="0" smtClean="0">
                <a:solidFill>
                  <a:srgbClr val="C00000"/>
                </a:solidFill>
              </a:rPr>
              <a:t>NUOVO MODELLO SALUTOGENETICO E COLLABORATIVO:</a:t>
            </a:r>
            <a:endParaRPr lang="it-IT" b="1" dirty="0">
              <a:solidFill>
                <a:srgbClr val="C00000"/>
              </a:solidFill>
            </a:endParaRPr>
          </a:p>
        </p:txBody>
      </p:sp>
      <p:sp>
        <p:nvSpPr>
          <p:cNvPr id="4" name="Freccia destra 3"/>
          <p:cNvSpPr/>
          <p:nvPr/>
        </p:nvSpPr>
        <p:spPr>
          <a:xfrm>
            <a:off x="2127649" y="1395333"/>
            <a:ext cx="342900" cy="374512"/>
          </a:xfrm>
          <a:prstGeom prst="rightArrow">
            <a:avLst>
              <a:gd name="adj1" fmla="val 50000"/>
              <a:gd name="adj2" fmla="val 427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destra 4"/>
          <p:cNvSpPr/>
          <p:nvPr/>
        </p:nvSpPr>
        <p:spPr>
          <a:xfrm>
            <a:off x="8401052" y="1348677"/>
            <a:ext cx="337036" cy="4663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destra 6"/>
          <p:cNvSpPr/>
          <p:nvPr/>
        </p:nvSpPr>
        <p:spPr>
          <a:xfrm>
            <a:off x="6663107" y="1353842"/>
            <a:ext cx="386858" cy="4160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destra 7"/>
          <p:cNvSpPr/>
          <p:nvPr/>
        </p:nvSpPr>
        <p:spPr>
          <a:xfrm>
            <a:off x="4785170" y="1366051"/>
            <a:ext cx="433754" cy="43158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Freccia giù 10"/>
          <p:cNvSpPr/>
          <p:nvPr/>
        </p:nvSpPr>
        <p:spPr>
          <a:xfrm>
            <a:off x="10974270" y="1466279"/>
            <a:ext cx="433754" cy="4689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Ovale 11"/>
          <p:cNvSpPr/>
          <p:nvPr/>
        </p:nvSpPr>
        <p:spPr>
          <a:xfrm>
            <a:off x="1324708" y="3985220"/>
            <a:ext cx="2098431" cy="1759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rgbClr val="FF0000"/>
                </a:solidFill>
              </a:rPr>
              <a:t>CURA DI SE’ E PDS</a:t>
            </a:r>
            <a:endParaRPr lang="it-IT" sz="2000" b="1" dirty="0">
              <a:solidFill>
                <a:srgbClr val="FF0000"/>
              </a:solidFill>
            </a:endParaRPr>
          </a:p>
        </p:txBody>
      </p:sp>
      <p:sp>
        <p:nvSpPr>
          <p:cNvPr id="13" name="Rombo 12"/>
          <p:cNvSpPr/>
          <p:nvPr/>
        </p:nvSpPr>
        <p:spPr>
          <a:xfrm>
            <a:off x="3001107" y="3610708"/>
            <a:ext cx="2602524" cy="2566255"/>
          </a:xfrm>
          <a:prstGeom prst="diamond">
            <a:avLst/>
          </a:prstGeom>
          <a:solidFill>
            <a:srgbClr val="FFFD7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rgbClr val="7030A0"/>
                </a:solidFill>
              </a:rPr>
              <a:t>Cure di  accompagnamento e iniziativa</a:t>
            </a:r>
            <a:endParaRPr lang="it-IT" sz="2000" b="1" dirty="0">
              <a:solidFill>
                <a:srgbClr val="7030A0"/>
              </a:solidFill>
            </a:endParaRPr>
          </a:p>
        </p:txBody>
      </p:sp>
      <p:sp>
        <p:nvSpPr>
          <p:cNvPr id="14" name="Esagono orizzontale 13"/>
          <p:cNvSpPr/>
          <p:nvPr/>
        </p:nvSpPr>
        <p:spPr>
          <a:xfrm>
            <a:off x="7127634" y="3670826"/>
            <a:ext cx="2414953" cy="1873563"/>
          </a:xfrm>
          <a:prstGeom prst="hex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 smtClean="0">
                <a:solidFill>
                  <a:srgbClr val="002060"/>
                </a:solidFill>
              </a:rPr>
              <a:t>Riabilitazione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15" name="Pentagono regolare 14"/>
          <p:cNvSpPr/>
          <p:nvPr/>
        </p:nvSpPr>
        <p:spPr>
          <a:xfrm>
            <a:off x="4947143" y="3670826"/>
            <a:ext cx="2555626" cy="1873563"/>
          </a:xfrm>
          <a:prstGeom prst="pentagon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 smtClean="0"/>
              <a:t>Cure specialistiche</a:t>
            </a:r>
            <a:endParaRPr lang="it-IT" sz="2000" dirty="0"/>
          </a:p>
        </p:txBody>
      </p:sp>
      <p:sp>
        <p:nvSpPr>
          <p:cNvPr id="17" name="Freccia curva 16"/>
          <p:cNvSpPr/>
          <p:nvPr/>
        </p:nvSpPr>
        <p:spPr>
          <a:xfrm>
            <a:off x="2207556" y="2690545"/>
            <a:ext cx="4728887" cy="1304016"/>
          </a:xfrm>
          <a:prstGeom prst="bentArrow">
            <a:avLst>
              <a:gd name="adj1" fmla="val 25000"/>
              <a:gd name="adj2" fmla="val 24610"/>
              <a:gd name="adj3" fmla="val 25000"/>
              <a:gd name="adj4" fmla="val 446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solidFill>
                  <a:srgbClr val="C00000"/>
                </a:solidFill>
              </a:rPr>
              <a:t>Promozione </a:t>
            </a:r>
            <a:r>
              <a:rPr lang="it-IT" b="1" dirty="0" err="1" smtClean="0">
                <a:solidFill>
                  <a:srgbClr val="C00000"/>
                </a:solidFill>
              </a:rPr>
              <a:t>Salutogenesi</a:t>
            </a:r>
            <a:endParaRPr lang="it-IT" b="1" dirty="0">
              <a:solidFill>
                <a:srgbClr val="C00000"/>
              </a:solidFill>
            </a:endParaRPr>
          </a:p>
        </p:txBody>
      </p:sp>
      <p:sp>
        <p:nvSpPr>
          <p:cNvPr id="18" name="Freccia curva 17"/>
          <p:cNvSpPr/>
          <p:nvPr/>
        </p:nvSpPr>
        <p:spPr>
          <a:xfrm rot="10800000">
            <a:off x="4056184" y="5544388"/>
            <a:ext cx="4537827" cy="1144041"/>
          </a:xfrm>
          <a:prstGeom prst="bentArrow">
            <a:avLst>
              <a:gd name="adj1" fmla="val 25000"/>
              <a:gd name="adj2" fmla="val 21985"/>
              <a:gd name="adj3" fmla="val 25000"/>
              <a:gd name="adj4" fmla="val 4375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/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8850923" y="5744308"/>
            <a:ext cx="19225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>
                <a:solidFill>
                  <a:srgbClr val="002060"/>
                </a:solidFill>
              </a:rPr>
              <a:t>Contenimento Patogenesi</a:t>
            </a: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6" name="Parentesi quadra aperta 5"/>
          <p:cNvSpPr/>
          <p:nvPr/>
        </p:nvSpPr>
        <p:spPr>
          <a:xfrm>
            <a:off x="398586" y="868134"/>
            <a:ext cx="284880" cy="1309987"/>
          </a:xfrm>
          <a:prstGeom prst="leftBracket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Parentesi quadra chiusa 8"/>
          <p:cNvSpPr/>
          <p:nvPr/>
        </p:nvSpPr>
        <p:spPr>
          <a:xfrm>
            <a:off x="11496782" y="986319"/>
            <a:ext cx="343526" cy="1315092"/>
          </a:xfrm>
          <a:prstGeom prst="rightBracket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270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87570"/>
            <a:ext cx="10515600" cy="642723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70C0"/>
                </a:solidFill>
              </a:rPr>
              <a:t>n</a:t>
            </a:r>
            <a:r>
              <a:rPr lang="it-IT" sz="3600" b="1" dirty="0" smtClean="0">
                <a:solidFill>
                  <a:srgbClr val="0070C0"/>
                </a:solidFill>
              </a:rPr>
              <a:t>uova concezione della salute</a:t>
            </a:r>
            <a:endParaRPr lang="it-IT" sz="3600" b="1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019908"/>
            <a:ext cx="10515600" cy="5157055"/>
          </a:xfrm>
        </p:spPr>
        <p:txBody>
          <a:bodyPr/>
          <a:lstStyle/>
          <a:p>
            <a:r>
              <a:rPr lang="it-IT" b="1" dirty="0" smtClean="0">
                <a:solidFill>
                  <a:srgbClr val="002060"/>
                </a:solidFill>
              </a:rPr>
              <a:t>TRADIZIONAL</a:t>
            </a:r>
            <a:r>
              <a:rPr lang="it-IT" dirty="0" smtClean="0">
                <a:solidFill>
                  <a:srgbClr val="002060"/>
                </a:solidFill>
              </a:rPr>
              <a:t>E</a:t>
            </a:r>
            <a:endParaRPr lang="it-IT" dirty="0">
              <a:solidFill>
                <a:srgbClr val="002060"/>
              </a:solidFill>
            </a:endParaRPr>
          </a:p>
          <a:p>
            <a:pPr marL="0" indent="0">
              <a:spcBef>
                <a:spcPts val="400"/>
              </a:spcBef>
              <a:buNone/>
            </a:pPr>
            <a:r>
              <a:rPr lang="it-IT" dirty="0" smtClean="0"/>
              <a:t>(statica, utopica, 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it-IT" dirty="0" smtClean="0"/>
              <a:t>oppositiva)</a:t>
            </a:r>
          </a:p>
          <a:p>
            <a:pPr marL="0" indent="0">
              <a:buNone/>
            </a:pPr>
            <a:endParaRPr lang="it-IT" sz="3600" dirty="0" smtClean="0"/>
          </a:p>
          <a:p>
            <a:pPr>
              <a:spcBef>
                <a:spcPts val="400"/>
              </a:spcBef>
            </a:pPr>
            <a:r>
              <a:rPr lang="it-IT" b="1" dirty="0" smtClean="0">
                <a:solidFill>
                  <a:srgbClr val="C00000"/>
                </a:solidFill>
              </a:rPr>
              <a:t>NUOVA ELABORAZIONE</a:t>
            </a:r>
          </a:p>
          <a:p>
            <a:pPr marL="0" indent="0">
              <a:spcBef>
                <a:spcPts val="400"/>
              </a:spcBef>
              <a:buNone/>
            </a:pPr>
            <a:r>
              <a:rPr lang="it-IT" dirty="0" smtClean="0">
                <a:solidFill>
                  <a:srgbClr val="C00000"/>
                </a:solidFill>
              </a:rPr>
              <a:t>(dinamica, co-evolutiva)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4" name="Ovale 3"/>
          <p:cNvSpPr/>
          <p:nvPr/>
        </p:nvSpPr>
        <p:spPr>
          <a:xfrm>
            <a:off x="3587260" y="1192514"/>
            <a:ext cx="2098430" cy="13598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BENESSERE COMPLETO</a:t>
            </a:r>
            <a:endParaRPr lang="it-IT" dirty="0"/>
          </a:p>
        </p:txBody>
      </p:sp>
      <p:sp>
        <p:nvSpPr>
          <p:cNvPr id="5" name="Esagono orizzontale 4"/>
          <p:cNvSpPr/>
          <p:nvPr/>
        </p:nvSpPr>
        <p:spPr>
          <a:xfrm>
            <a:off x="7432603" y="1250760"/>
            <a:ext cx="2326679" cy="1359877"/>
          </a:xfrm>
          <a:prstGeom prst="hexag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PATOLOGIA</a:t>
            </a:r>
            <a:endParaRPr lang="it-IT" dirty="0"/>
          </a:p>
        </p:txBody>
      </p:sp>
      <p:sp>
        <p:nvSpPr>
          <p:cNvPr id="6" name="Freccia bidirezionale orizzontale 5"/>
          <p:cNvSpPr/>
          <p:nvPr/>
        </p:nvSpPr>
        <p:spPr>
          <a:xfrm>
            <a:off x="5951070" y="1630446"/>
            <a:ext cx="1216152" cy="484632"/>
          </a:xfrm>
          <a:prstGeom prst="left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9" name="Connettore 7 8"/>
          <p:cNvCxnSpPr/>
          <p:nvPr/>
        </p:nvCxnSpPr>
        <p:spPr>
          <a:xfrm flipV="1">
            <a:off x="1219200" y="3962400"/>
            <a:ext cx="5040923" cy="890954"/>
          </a:xfrm>
          <a:prstGeom prst="curvedConnector3">
            <a:avLst>
              <a:gd name="adj1" fmla="val 50000"/>
            </a:avLst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asellaDiTesto 14"/>
          <p:cNvSpPr txBox="1"/>
          <p:nvPr/>
        </p:nvSpPr>
        <p:spPr>
          <a:xfrm>
            <a:off x="6435969" y="3470031"/>
            <a:ext cx="49178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>
                <a:solidFill>
                  <a:srgbClr val="0096FF"/>
                </a:solidFill>
              </a:rPr>
              <a:t>Promozione </a:t>
            </a:r>
            <a:r>
              <a:rPr lang="it-IT" sz="2000" b="1" dirty="0" err="1" smtClean="0">
                <a:solidFill>
                  <a:srgbClr val="0096FF"/>
                </a:solidFill>
              </a:rPr>
              <a:t>salutogenesi</a:t>
            </a:r>
            <a:r>
              <a:rPr lang="it-IT" sz="2000" b="1" dirty="0" smtClean="0">
                <a:solidFill>
                  <a:srgbClr val="0096FF"/>
                </a:solidFill>
              </a:rPr>
              <a:t>, resilienza, equilibrio, adattamento nel corso della vita</a:t>
            </a:r>
            <a:endParaRPr lang="it-IT" sz="2000" b="1" dirty="0">
              <a:solidFill>
                <a:srgbClr val="0096FF"/>
              </a:solidFill>
            </a:endParaRPr>
          </a:p>
        </p:txBody>
      </p:sp>
      <p:cxnSp>
        <p:nvCxnSpPr>
          <p:cNvPr id="17" name="Connettore 7 16"/>
          <p:cNvCxnSpPr/>
          <p:nvPr/>
        </p:nvCxnSpPr>
        <p:spPr>
          <a:xfrm rot="10800000" flipV="1">
            <a:off x="5685691" y="4536829"/>
            <a:ext cx="4161699" cy="1008185"/>
          </a:xfrm>
          <a:prstGeom prst="curvedConnector3">
            <a:avLst/>
          </a:prstGeom>
          <a:ln w="107950" cmpd="sng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CasellaDiTesto 22"/>
          <p:cNvSpPr txBox="1"/>
          <p:nvPr/>
        </p:nvSpPr>
        <p:spPr>
          <a:xfrm>
            <a:off x="838200" y="5416061"/>
            <a:ext cx="48474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>
                <a:solidFill>
                  <a:srgbClr val="FF0000"/>
                </a:solidFill>
              </a:rPr>
              <a:t>Contenimento patogenesi, cura riabilitativa,</a:t>
            </a:r>
          </a:p>
          <a:p>
            <a:r>
              <a:rPr lang="it-IT" sz="2000" b="1" dirty="0">
                <a:solidFill>
                  <a:srgbClr val="FF0000"/>
                </a:solidFill>
              </a:rPr>
              <a:t>m</a:t>
            </a:r>
            <a:r>
              <a:rPr lang="it-IT" sz="2000" b="1" dirty="0" smtClean="0">
                <a:solidFill>
                  <a:srgbClr val="FF0000"/>
                </a:solidFill>
              </a:rPr>
              <a:t>edicina personalizzata</a:t>
            </a:r>
            <a:endParaRPr lang="it-IT" sz="2000" b="1" dirty="0">
              <a:solidFill>
                <a:srgbClr val="FF0000"/>
              </a:solidFill>
            </a:endParaRPr>
          </a:p>
        </p:txBody>
      </p:sp>
      <p:cxnSp>
        <p:nvCxnSpPr>
          <p:cNvPr id="25" name="Connettore 7 24"/>
          <p:cNvCxnSpPr/>
          <p:nvPr/>
        </p:nvCxnSpPr>
        <p:spPr>
          <a:xfrm rot="16200000" flipH="1">
            <a:off x="5337712" y="4222457"/>
            <a:ext cx="1059374" cy="1043353"/>
          </a:xfrm>
          <a:prstGeom prst="curvedConnector3">
            <a:avLst/>
          </a:prstGeom>
          <a:ln w="635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/>
          <p:cNvSpPr txBox="1"/>
          <p:nvPr/>
        </p:nvSpPr>
        <p:spPr>
          <a:xfrm>
            <a:off x="4179280" y="4536829"/>
            <a:ext cx="34133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>
                <a:solidFill>
                  <a:srgbClr val="00B050"/>
                </a:solidFill>
              </a:rPr>
              <a:t>PERCORSI DI CURA INTEGRATI</a:t>
            </a:r>
            <a:endParaRPr lang="it-IT" sz="2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819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164387"/>
            <a:ext cx="10515600" cy="1089060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 smtClean="0">
                <a:solidFill>
                  <a:srgbClr val="00B050"/>
                </a:solidFill>
              </a:rPr>
              <a:t>Quale contributo del </a:t>
            </a:r>
            <a:br>
              <a:rPr lang="it-IT" sz="3200" b="1" dirty="0" smtClean="0">
                <a:solidFill>
                  <a:srgbClr val="00B050"/>
                </a:solidFill>
              </a:rPr>
            </a:br>
            <a:r>
              <a:rPr lang="it-IT" sz="3200" b="1" dirty="0" smtClean="0">
                <a:solidFill>
                  <a:srgbClr val="00B050"/>
                </a:solidFill>
              </a:rPr>
              <a:t>pensiero sistemico-relazionale-complesso?</a:t>
            </a:r>
            <a:endParaRPr lang="it-IT" sz="32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5353" y="1438382"/>
            <a:ext cx="11106364" cy="473858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charset="2"/>
              <a:buChar char="v"/>
            </a:pPr>
            <a:r>
              <a:rPr lang="it-IT" dirty="0" smtClean="0">
                <a:solidFill>
                  <a:srgbClr val="0432FF"/>
                </a:solidFill>
              </a:rPr>
              <a:t>«[L’efficacia dei </a:t>
            </a:r>
            <a:r>
              <a:rPr lang="it-IT" dirty="0" err="1" smtClean="0">
                <a:solidFill>
                  <a:srgbClr val="0432FF"/>
                </a:solidFill>
              </a:rPr>
              <a:t>pacebo</a:t>
            </a:r>
            <a:r>
              <a:rPr lang="it-IT" dirty="0" smtClean="0">
                <a:solidFill>
                  <a:srgbClr val="0432FF"/>
                </a:solidFill>
              </a:rPr>
              <a:t> dimostra che] la vita, la guarigione e la sofferenza umana appartengono al mondo del processo mentale, in cui le differenze, cioè le idee, le informazioni, e persino le assenze, possono fungere da cause.» (G. </a:t>
            </a:r>
            <a:r>
              <a:rPr lang="it-IT" dirty="0" err="1" smtClean="0">
                <a:solidFill>
                  <a:srgbClr val="0432FF"/>
                </a:solidFill>
              </a:rPr>
              <a:t>Bateson</a:t>
            </a:r>
            <a:r>
              <a:rPr lang="it-IT" dirty="0" smtClean="0">
                <a:solidFill>
                  <a:srgbClr val="0432FF"/>
                </a:solidFill>
              </a:rPr>
              <a:t>, DAE, p. 105)</a:t>
            </a:r>
            <a:endParaRPr lang="it-IT" dirty="0">
              <a:solidFill>
                <a:srgbClr val="0432FF"/>
              </a:solidFill>
            </a:endParaRPr>
          </a:p>
          <a:p>
            <a:pPr>
              <a:buFont typeface="Wingdings" charset="2"/>
              <a:buChar char="v"/>
            </a:pPr>
            <a:r>
              <a:rPr lang="it-IT" dirty="0" smtClean="0">
                <a:solidFill>
                  <a:srgbClr val="0432FF"/>
                </a:solidFill>
              </a:rPr>
              <a:t>«Il problema della coerenza è il problema di come le cose si incastrino fra loro, e non se siano identiche. Le idee che abbiamo sulla medicina e sul paziente devono andare d’accordo con l’esperienza del </a:t>
            </a:r>
            <a:r>
              <a:rPr lang="it-IT" dirty="0">
                <a:solidFill>
                  <a:srgbClr val="0432FF"/>
                </a:solidFill>
              </a:rPr>
              <a:t>paziente.» </a:t>
            </a:r>
            <a:r>
              <a:rPr lang="it-IT" dirty="0" smtClean="0">
                <a:solidFill>
                  <a:srgbClr val="0432FF"/>
                </a:solidFill>
              </a:rPr>
              <a:t>(</a:t>
            </a:r>
            <a:r>
              <a:rPr lang="it-IT" dirty="0">
                <a:solidFill>
                  <a:srgbClr val="0432FF"/>
                </a:solidFill>
              </a:rPr>
              <a:t>G. </a:t>
            </a:r>
            <a:r>
              <a:rPr lang="it-IT" dirty="0" err="1" smtClean="0">
                <a:solidFill>
                  <a:srgbClr val="0432FF"/>
                </a:solidFill>
              </a:rPr>
              <a:t>Bateson</a:t>
            </a:r>
            <a:r>
              <a:rPr lang="it-IT" dirty="0" smtClean="0">
                <a:solidFill>
                  <a:srgbClr val="0432FF"/>
                </a:solidFill>
              </a:rPr>
              <a:t>, DAE</a:t>
            </a:r>
            <a:r>
              <a:rPr lang="it-IT" dirty="0">
                <a:solidFill>
                  <a:srgbClr val="0432FF"/>
                </a:solidFill>
              </a:rPr>
              <a:t>, p. </a:t>
            </a:r>
            <a:r>
              <a:rPr lang="it-IT" dirty="0" smtClean="0">
                <a:solidFill>
                  <a:srgbClr val="0432FF"/>
                </a:solidFill>
              </a:rPr>
              <a:t>110)</a:t>
            </a:r>
          </a:p>
          <a:p>
            <a:pPr marL="0" indent="0">
              <a:buNone/>
            </a:pPr>
            <a:endParaRPr lang="it-IT" dirty="0">
              <a:solidFill>
                <a:srgbClr val="0432FF"/>
              </a:solidFill>
            </a:endParaRPr>
          </a:p>
          <a:p>
            <a:pPr algn="r">
              <a:buFont typeface="Wingdings" charset="2"/>
              <a:buChar char="Ø"/>
            </a:pPr>
            <a:r>
              <a:rPr lang="it-IT" b="1" dirty="0" smtClean="0">
                <a:solidFill>
                  <a:srgbClr val="FF0000"/>
                </a:solidFill>
              </a:rPr>
              <a:t> L’obiettivo </a:t>
            </a:r>
            <a:r>
              <a:rPr lang="it-IT" b="1" dirty="0">
                <a:solidFill>
                  <a:srgbClr val="FF0000"/>
                </a:solidFill>
              </a:rPr>
              <a:t>del beneficio </a:t>
            </a:r>
            <a:r>
              <a:rPr lang="it-IT" b="1" dirty="0" smtClean="0">
                <a:solidFill>
                  <a:srgbClr val="FF0000"/>
                </a:solidFill>
              </a:rPr>
              <a:t>della cura </a:t>
            </a:r>
            <a:r>
              <a:rPr lang="it-IT" dirty="0" smtClean="0">
                <a:solidFill>
                  <a:srgbClr val="FF0000"/>
                </a:solidFill>
              </a:rPr>
              <a:t>comporta </a:t>
            </a:r>
            <a:r>
              <a:rPr lang="it-IT" dirty="0">
                <a:solidFill>
                  <a:srgbClr val="FF0000"/>
                </a:solidFill>
              </a:rPr>
              <a:t>il mettere insieme </a:t>
            </a:r>
            <a:r>
              <a:rPr lang="it-IT" dirty="0" smtClean="0">
                <a:solidFill>
                  <a:srgbClr val="FF0000"/>
                </a:solidFill>
              </a:rPr>
              <a:t>            </a:t>
            </a:r>
            <a:r>
              <a:rPr lang="it-IT" b="1" dirty="0" smtClean="0">
                <a:solidFill>
                  <a:srgbClr val="FF0000"/>
                </a:solidFill>
              </a:rPr>
              <a:t>capacità </a:t>
            </a:r>
            <a:r>
              <a:rPr lang="it-IT" b="1" dirty="0">
                <a:solidFill>
                  <a:srgbClr val="FF0000"/>
                </a:solidFill>
              </a:rPr>
              <a:t>tecnico-operative con capacità </a:t>
            </a:r>
            <a:r>
              <a:rPr lang="it-IT" b="1" dirty="0" smtClean="0">
                <a:solidFill>
                  <a:srgbClr val="FF0000"/>
                </a:solidFill>
              </a:rPr>
              <a:t>relazionali-comunicative,    promozione della </a:t>
            </a:r>
            <a:r>
              <a:rPr lang="it-IT" b="1" dirty="0" err="1" smtClean="0">
                <a:solidFill>
                  <a:srgbClr val="FF0000"/>
                </a:solidFill>
              </a:rPr>
              <a:t>salutogenesi</a:t>
            </a:r>
            <a:r>
              <a:rPr lang="it-IT" b="1" dirty="0" smtClean="0">
                <a:solidFill>
                  <a:srgbClr val="FF0000"/>
                </a:solidFill>
              </a:rPr>
              <a:t> e contenimento della patogenesi</a:t>
            </a:r>
            <a:r>
              <a:rPr lang="it-IT" dirty="0" smtClean="0">
                <a:solidFill>
                  <a:srgbClr val="FF0000"/>
                </a:solidFill>
              </a:rPr>
              <a:t>:                      le </a:t>
            </a:r>
            <a:r>
              <a:rPr lang="it-IT" dirty="0">
                <a:solidFill>
                  <a:srgbClr val="FF0000"/>
                </a:solidFill>
              </a:rPr>
              <a:t>due dimensioni sono sinergiche, si potenziano </a:t>
            </a:r>
          </a:p>
          <a:p>
            <a:endParaRPr lang="it-IT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3066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097280" y="758951"/>
            <a:ext cx="10058400" cy="1254783"/>
          </a:xfrm>
        </p:spPr>
        <p:txBody>
          <a:bodyPr>
            <a:noAutofit/>
          </a:bodyPr>
          <a:lstStyle/>
          <a:p>
            <a:pPr algn="ctr"/>
            <a:r>
              <a:rPr lang="it-IT" sz="4000" b="1" dirty="0" smtClean="0">
                <a:solidFill>
                  <a:srgbClr val="FF0000"/>
                </a:solidFill>
              </a:rPr>
              <a:t>verso una cura complessa </a:t>
            </a:r>
            <a:br>
              <a:rPr lang="it-IT" sz="4000" b="1" dirty="0" smtClean="0">
                <a:solidFill>
                  <a:srgbClr val="FF0000"/>
                </a:solidFill>
              </a:rPr>
            </a:br>
            <a:r>
              <a:rPr lang="it-IT" sz="4000" b="1" dirty="0" smtClean="0">
                <a:solidFill>
                  <a:srgbClr val="FF0000"/>
                </a:solidFill>
              </a:rPr>
              <a:t>e collaborativa</a:t>
            </a:r>
            <a:r>
              <a:rPr lang="it-IT" sz="4000" dirty="0" smtClean="0">
                <a:solidFill>
                  <a:srgbClr val="FF0000"/>
                </a:solidFill>
              </a:rPr>
              <a:t> </a:t>
            </a:r>
            <a:endParaRPr lang="it-IT" sz="4000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 rot="20922875">
            <a:off x="2441618" y="4834008"/>
            <a:ext cx="7449145" cy="983313"/>
          </a:xfrm>
        </p:spPr>
        <p:txBody>
          <a:bodyPr>
            <a:noAutofit/>
          </a:bodyPr>
          <a:lstStyle/>
          <a:p>
            <a:pPr algn="ctr"/>
            <a:r>
              <a:rPr lang="it-IT" sz="4400" cap="none" dirty="0" smtClean="0">
                <a:solidFill>
                  <a:srgbClr val="00B050"/>
                </a:solidFill>
                <a:latin typeface="Mistral" charset="0"/>
                <a:ea typeface="Mistral" charset="0"/>
                <a:cs typeface="Mistral" charset="0"/>
              </a:rPr>
              <a:t>Grazie dell’attenzione!</a:t>
            </a:r>
            <a:endParaRPr lang="it-IT" sz="4400" cap="none" dirty="0">
              <a:solidFill>
                <a:srgbClr val="00B050"/>
              </a:solidFill>
              <a:latin typeface="Mistral" charset="0"/>
              <a:ea typeface="Mistral" charset="0"/>
              <a:cs typeface="Mistral" charset="0"/>
            </a:endParaRPr>
          </a:p>
        </p:txBody>
      </p:sp>
      <p:sp>
        <p:nvSpPr>
          <p:cNvPr id="4" name="Stella a 7 punte 3"/>
          <p:cNvSpPr/>
          <p:nvPr/>
        </p:nvSpPr>
        <p:spPr>
          <a:xfrm>
            <a:off x="5044612" y="2311686"/>
            <a:ext cx="1972638" cy="1664413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0505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9717 copertina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19" b="10619"/>
          <a:stretch>
            <a:fillRect/>
          </a:stretch>
        </p:blipFill>
        <p:spPr>
          <a:xfrm>
            <a:off x="2207232" y="308225"/>
            <a:ext cx="8733852" cy="5583283"/>
          </a:xfrm>
        </p:spPr>
      </p:pic>
      <p:sp>
        <p:nvSpPr>
          <p:cNvPr id="3" name="CasellaDiTesto 2"/>
          <p:cNvSpPr txBox="1"/>
          <p:nvPr/>
        </p:nvSpPr>
        <p:spPr>
          <a:xfrm>
            <a:off x="2784297" y="600010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 smtClean="0"/>
              <a:t>Aracne</a:t>
            </a:r>
            <a:r>
              <a:rPr lang="it-IT" dirty="0" smtClean="0"/>
              <a:t>, Roma, 2016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3496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559131"/>
          </a:xfrm>
        </p:spPr>
        <p:txBody>
          <a:bodyPr>
            <a:normAutofit/>
          </a:bodyPr>
          <a:lstStyle/>
          <a:p>
            <a:pPr algn="ctr"/>
            <a:r>
              <a:rPr lang="it-IT" sz="3600" b="1" dirty="0">
                <a:solidFill>
                  <a:srgbClr val="00B050"/>
                </a:solidFill>
              </a:rPr>
              <a:t>L’era della complessità in medicina e </a:t>
            </a:r>
            <a:r>
              <a:rPr lang="it-IT" sz="3600" b="1" dirty="0" smtClean="0">
                <a:solidFill>
                  <a:srgbClr val="00B050"/>
                </a:solidFill>
              </a:rPr>
              <a:t>sanità</a:t>
            </a:r>
            <a:r>
              <a:rPr lang="it-IT" sz="3600" b="1" dirty="0" smtClean="0">
                <a:solidFill>
                  <a:srgbClr val="FF0000"/>
                </a:solidFill>
              </a:rPr>
              <a:t/>
            </a:r>
            <a:br>
              <a:rPr lang="it-IT" sz="3600" b="1" dirty="0" smtClean="0">
                <a:solidFill>
                  <a:srgbClr val="FF0000"/>
                </a:solidFill>
              </a:rPr>
            </a:b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643865"/>
            <a:ext cx="10515600" cy="4533098"/>
          </a:xfrm>
        </p:spPr>
        <p:txBody>
          <a:bodyPr>
            <a:normAutofit fontScale="92500" lnSpcReduction="20000"/>
          </a:bodyPr>
          <a:lstStyle/>
          <a:p>
            <a:pPr>
              <a:buFont typeface="Wingdings" charset="2"/>
              <a:buChar char="Ø"/>
            </a:pPr>
            <a:r>
              <a:rPr lang="it-IT" sz="2800" dirty="0" smtClean="0">
                <a:solidFill>
                  <a:srgbClr val="002060"/>
                </a:solidFill>
              </a:rPr>
              <a:t> Accettare le nuove sfide del contesto contemporaneo</a:t>
            </a:r>
          </a:p>
          <a:p>
            <a:pPr>
              <a:buFont typeface="Wingdings" charset="2"/>
              <a:buChar char="Ø"/>
            </a:pPr>
            <a:r>
              <a:rPr lang="it-IT" sz="2800" dirty="0" smtClean="0">
                <a:solidFill>
                  <a:srgbClr val="002060"/>
                </a:solidFill>
              </a:rPr>
              <a:t> Uscire </a:t>
            </a:r>
            <a:r>
              <a:rPr lang="it-IT" sz="2800" dirty="0">
                <a:solidFill>
                  <a:srgbClr val="002060"/>
                </a:solidFill>
              </a:rPr>
              <a:t>dai paradigmi riduzionisti e utilitaristi </a:t>
            </a:r>
            <a:r>
              <a:rPr lang="it-IT" sz="2800" dirty="0" smtClean="0">
                <a:solidFill>
                  <a:srgbClr val="002060"/>
                </a:solidFill>
              </a:rPr>
              <a:t>tipici di una </a:t>
            </a:r>
            <a:r>
              <a:rPr lang="it-IT" sz="2800" dirty="0">
                <a:solidFill>
                  <a:srgbClr val="002060"/>
                </a:solidFill>
              </a:rPr>
              <a:t>sanità </a:t>
            </a:r>
            <a:r>
              <a:rPr lang="it-IT" sz="2800" dirty="0" smtClean="0">
                <a:solidFill>
                  <a:srgbClr val="002060"/>
                </a:solidFill>
              </a:rPr>
              <a:t>aziendalizzata a guida tecno-procedurale </a:t>
            </a:r>
          </a:p>
          <a:p>
            <a:pPr>
              <a:buFont typeface="Wingdings" charset="2"/>
              <a:buChar char="Ø"/>
            </a:pPr>
            <a:r>
              <a:rPr lang="it-IT" sz="2800" dirty="0" smtClean="0">
                <a:solidFill>
                  <a:srgbClr val="002060"/>
                </a:solidFill>
              </a:rPr>
              <a:t> Uscire da </a:t>
            </a:r>
            <a:r>
              <a:rPr lang="it-IT" sz="2800" dirty="0">
                <a:solidFill>
                  <a:srgbClr val="002060"/>
                </a:solidFill>
              </a:rPr>
              <a:t>una cultura della professione e della cura prettamente </a:t>
            </a:r>
            <a:r>
              <a:rPr lang="it-IT" sz="2800" dirty="0" smtClean="0">
                <a:solidFill>
                  <a:srgbClr val="002060"/>
                </a:solidFill>
              </a:rPr>
              <a:t>tecnocratica, autoreferenziale, a-relazionale </a:t>
            </a:r>
          </a:p>
          <a:p>
            <a:pPr marL="0" indent="0">
              <a:buNone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  <a:p>
            <a:pPr marL="0" indent="0" algn="r">
              <a:buNone/>
            </a:pPr>
            <a:r>
              <a:rPr lang="it-IT" sz="2800" b="1" dirty="0" smtClean="0">
                <a:solidFill>
                  <a:srgbClr val="FF0000"/>
                </a:solidFill>
              </a:rPr>
              <a:t>La complessità</a:t>
            </a:r>
            <a:r>
              <a:rPr lang="it-IT" sz="2800" dirty="0" smtClean="0">
                <a:solidFill>
                  <a:srgbClr val="FF0000"/>
                </a:solidFill>
              </a:rPr>
              <a:t> </a:t>
            </a:r>
            <a:r>
              <a:rPr lang="it-IT" sz="2800" dirty="0">
                <a:solidFill>
                  <a:srgbClr val="FF0000"/>
                </a:solidFill>
              </a:rPr>
              <a:t>indica </a:t>
            </a:r>
            <a:r>
              <a:rPr lang="it-IT" sz="2800" dirty="0" smtClean="0">
                <a:solidFill>
                  <a:srgbClr val="FF0000"/>
                </a:solidFill>
              </a:rPr>
              <a:t>cambio di mentalità e paradigmi, </a:t>
            </a:r>
          </a:p>
          <a:p>
            <a:pPr marL="0" indent="0" algn="r">
              <a:buNone/>
            </a:pPr>
            <a:r>
              <a:rPr lang="it-IT" sz="2800" dirty="0" smtClean="0">
                <a:solidFill>
                  <a:srgbClr val="FF0000"/>
                </a:solidFill>
              </a:rPr>
              <a:t>attenzione alla multidimensionalità</a:t>
            </a:r>
            <a:r>
              <a:rPr lang="it-IT" sz="2800" dirty="0">
                <a:solidFill>
                  <a:srgbClr val="FF0000"/>
                </a:solidFill>
              </a:rPr>
              <a:t>, combinazione di punti di vista, </a:t>
            </a:r>
            <a:endParaRPr lang="it-IT" sz="2800" dirty="0" smtClean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it-IT" sz="2800" dirty="0" smtClean="0">
                <a:solidFill>
                  <a:srgbClr val="FF0000"/>
                </a:solidFill>
              </a:rPr>
              <a:t>valorizzazione </a:t>
            </a:r>
            <a:r>
              <a:rPr lang="it-IT" sz="2800" dirty="0">
                <a:solidFill>
                  <a:srgbClr val="FF0000"/>
                </a:solidFill>
              </a:rPr>
              <a:t>di varie risorse e </a:t>
            </a:r>
            <a:r>
              <a:rPr lang="it-IT" sz="2800" dirty="0" smtClean="0">
                <a:solidFill>
                  <a:srgbClr val="FF0000"/>
                </a:solidFill>
              </a:rPr>
              <a:t>della loro </a:t>
            </a:r>
            <a:r>
              <a:rPr lang="it-IT" sz="2800" dirty="0">
                <a:solidFill>
                  <a:srgbClr val="FF0000"/>
                </a:solidFill>
              </a:rPr>
              <a:t>composizione </a:t>
            </a:r>
            <a:endParaRPr lang="it-IT" sz="28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t-IT" b="1" dirty="0">
                <a:solidFill>
                  <a:srgbClr val="FF0000"/>
                </a:solidFill>
              </a:rPr>
              <a:t/>
            </a:r>
            <a:br>
              <a:rPr lang="it-IT" b="1" dirty="0">
                <a:solidFill>
                  <a:srgbClr val="FF0000"/>
                </a:solidFill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77967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23006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00B050"/>
                </a:solidFill>
              </a:rPr>
              <a:t>l</a:t>
            </a:r>
            <a:r>
              <a:rPr lang="it-IT" sz="4000" b="1" dirty="0" smtClean="0">
                <a:solidFill>
                  <a:srgbClr val="00B050"/>
                </a:solidFill>
              </a:rPr>
              <a:t>a cura e il curare: significati</a:t>
            </a:r>
            <a:endParaRPr lang="it-IT" sz="40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7280" y="1777429"/>
            <a:ext cx="10058400" cy="43048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800" dirty="0">
                <a:solidFill>
                  <a:srgbClr val="7030A0"/>
                </a:solidFill>
              </a:rPr>
              <a:t>non più solo atto </a:t>
            </a:r>
            <a:r>
              <a:rPr lang="it-IT" sz="2800" dirty="0" smtClean="0">
                <a:solidFill>
                  <a:srgbClr val="7030A0"/>
                </a:solidFill>
              </a:rPr>
              <a:t>sanitario </a:t>
            </a:r>
          </a:p>
          <a:p>
            <a:r>
              <a:rPr lang="it-IT" sz="2800" dirty="0" smtClean="0">
                <a:solidFill>
                  <a:srgbClr val="0432FF"/>
                </a:solidFill>
              </a:rPr>
              <a:t>ma </a:t>
            </a:r>
            <a:r>
              <a:rPr lang="it-IT" sz="2800" b="1" dirty="0" smtClean="0">
                <a:solidFill>
                  <a:srgbClr val="0432FF"/>
                </a:solidFill>
              </a:rPr>
              <a:t>RELAZIONE SOCIALE FRA UN CURANTE E UN CURATO </a:t>
            </a:r>
            <a:r>
              <a:rPr lang="it-IT" sz="2800" dirty="0" smtClean="0">
                <a:solidFill>
                  <a:srgbClr val="0432FF"/>
                </a:solidFill>
              </a:rPr>
              <a:t>guidata </a:t>
            </a:r>
            <a:r>
              <a:rPr lang="it-IT" sz="2800" dirty="0">
                <a:solidFill>
                  <a:srgbClr val="0432FF"/>
                </a:solidFill>
              </a:rPr>
              <a:t>da una motivazione (</a:t>
            </a:r>
            <a:r>
              <a:rPr lang="it-IT" sz="2800" dirty="0" err="1">
                <a:solidFill>
                  <a:srgbClr val="0432FF"/>
                </a:solidFill>
              </a:rPr>
              <a:t>Ricoeur</a:t>
            </a:r>
            <a:r>
              <a:rPr lang="it-IT" sz="2800" dirty="0">
                <a:solidFill>
                  <a:srgbClr val="0432FF"/>
                </a:solidFill>
              </a:rPr>
              <a:t> la chiama “sollecitudine”) a portare </a:t>
            </a:r>
            <a:r>
              <a:rPr lang="it-IT" sz="2800" b="1" dirty="0">
                <a:solidFill>
                  <a:srgbClr val="0432FF"/>
                </a:solidFill>
              </a:rPr>
              <a:t>beneficio</a:t>
            </a:r>
            <a:r>
              <a:rPr lang="it-IT" sz="2800" dirty="0">
                <a:solidFill>
                  <a:srgbClr val="0432FF"/>
                </a:solidFill>
              </a:rPr>
              <a:t> al secondo, sulla base delle </a:t>
            </a:r>
            <a:r>
              <a:rPr lang="it-IT" sz="2800" dirty="0" smtClean="0">
                <a:solidFill>
                  <a:srgbClr val="0432FF"/>
                </a:solidFill>
              </a:rPr>
              <a:t>sue necessità </a:t>
            </a:r>
            <a:r>
              <a:rPr lang="it-IT" sz="2800" dirty="0">
                <a:solidFill>
                  <a:srgbClr val="0432FF"/>
                </a:solidFill>
              </a:rPr>
              <a:t>più urgenti, ma anche </a:t>
            </a:r>
            <a:r>
              <a:rPr lang="it-IT" sz="2800" dirty="0" smtClean="0">
                <a:solidFill>
                  <a:srgbClr val="0432FF"/>
                </a:solidFill>
              </a:rPr>
              <a:t>delle sue esigenze complessive ed evolutive</a:t>
            </a:r>
          </a:p>
          <a:p>
            <a:pPr marL="0" indent="0">
              <a:buNone/>
            </a:pPr>
            <a:endParaRPr lang="it-IT" sz="2800" b="1" dirty="0">
              <a:solidFill>
                <a:srgbClr val="7030A0"/>
              </a:solidFill>
            </a:endParaRPr>
          </a:p>
          <a:p>
            <a:r>
              <a:rPr lang="it-IT" sz="2800" b="1" dirty="0" smtClean="0">
                <a:solidFill>
                  <a:srgbClr val="FF0000"/>
                </a:solidFill>
              </a:rPr>
              <a:t>L’obiettivo del </a:t>
            </a:r>
            <a:r>
              <a:rPr lang="it-IT" sz="2800" b="1" dirty="0">
                <a:solidFill>
                  <a:srgbClr val="FF0000"/>
                </a:solidFill>
              </a:rPr>
              <a:t>beneficio </a:t>
            </a:r>
            <a:r>
              <a:rPr lang="it-IT" sz="2800" dirty="0" smtClean="0">
                <a:solidFill>
                  <a:srgbClr val="FF0000"/>
                </a:solidFill>
              </a:rPr>
              <a:t>comporta il mettere </a:t>
            </a:r>
            <a:r>
              <a:rPr lang="it-IT" sz="2800" dirty="0">
                <a:solidFill>
                  <a:srgbClr val="FF0000"/>
                </a:solidFill>
              </a:rPr>
              <a:t>insieme </a:t>
            </a:r>
            <a:r>
              <a:rPr lang="it-IT" sz="2800" b="1" dirty="0">
                <a:solidFill>
                  <a:srgbClr val="FF0000"/>
                </a:solidFill>
              </a:rPr>
              <a:t>capacità </a:t>
            </a:r>
            <a:r>
              <a:rPr lang="it-IT" sz="2800" b="1" dirty="0" smtClean="0">
                <a:solidFill>
                  <a:srgbClr val="FF0000"/>
                </a:solidFill>
              </a:rPr>
              <a:t>tecnico-operative </a:t>
            </a:r>
            <a:r>
              <a:rPr lang="it-IT" sz="2800" b="1" dirty="0">
                <a:solidFill>
                  <a:srgbClr val="FF0000"/>
                </a:solidFill>
              </a:rPr>
              <a:t>con capacità </a:t>
            </a:r>
            <a:r>
              <a:rPr lang="it-IT" sz="2800" b="1" dirty="0" smtClean="0">
                <a:solidFill>
                  <a:srgbClr val="FF0000"/>
                </a:solidFill>
              </a:rPr>
              <a:t>relazionali-comunicative</a:t>
            </a:r>
            <a:r>
              <a:rPr lang="it-IT" dirty="0" smtClean="0">
                <a:solidFill>
                  <a:srgbClr val="FF0000"/>
                </a:solidFill>
              </a:rPr>
              <a:t>:             </a:t>
            </a:r>
            <a:r>
              <a:rPr lang="it-IT" sz="2800" dirty="0" smtClean="0">
                <a:solidFill>
                  <a:srgbClr val="FF0000"/>
                </a:solidFill>
              </a:rPr>
              <a:t> </a:t>
            </a:r>
            <a:r>
              <a:rPr lang="it-IT" sz="2800" dirty="0">
                <a:solidFill>
                  <a:srgbClr val="FF0000"/>
                </a:solidFill>
              </a:rPr>
              <a:t>le due dimensioni sono sinergiche, si potenziano </a:t>
            </a:r>
          </a:p>
        </p:txBody>
      </p:sp>
    </p:spTree>
    <p:extLst>
      <p:ext uri="{BB962C8B-B14F-4D97-AF65-F5344CB8AC3E}">
        <p14:creationId xmlns:p14="http://schemas.microsoft.com/office/powerpoint/2010/main" val="2641392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33280"/>
          </a:xfrm>
        </p:spPr>
        <p:txBody>
          <a:bodyPr>
            <a:normAutofit/>
          </a:bodyPr>
          <a:lstStyle/>
          <a:p>
            <a:pPr algn="ctr"/>
            <a:r>
              <a:rPr lang="it-IT" sz="4000" dirty="0">
                <a:solidFill>
                  <a:srgbClr val="C00000"/>
                </a:solidFill>
              </a:rPr>
              <a:t>l</a:t>
            </a:r>
            <a:r>
              <a:rPr lang="it-IT" sz="4000" dirty="0" smtClean="0">
                <a:solidFill>
                  <a:srgbClr val="C00000"/>
                </a:solidFill>
              </a:rPr>
              <a:t>a cura è una </a:t>
            </a:r>
            <a:r>
              <a:rPr lang="it-IT" sz="4000" b="1" dirty="0" smtClean="0">
                <a:solidFill>
                  <a:srgbClr val="C00000"/>
                </a:solidFill>
              </a:rPr>
              <a:t>“costante antropologica”</a:t>
            </a:r>
            <a:endParaRPr lang="it-IT" sz="4000" b="1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6175" y="1119884"/>
            <a:ext cx="11054994" cy="5445303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it-IT" sz="3200" dirty="0">
                <a:solidFill>
                  <a:srgbClr val="00B050"/>
                </a:solidFill>
              </a:rPr>
              <a:t>una necessità per </a:t>
            </a:r>
            <a:r>
              <a:rPr lang="it-IT" sz="3200" b="1" dirty="0">
                <a:solidFill>
                  <a:srgbClr val="00B050"/>
                </a:solidFill>
              </a:rPr>
              <a:t>ciascuno</a:t>
            </a:r>
            <a:r>
              <a:rPr lang="it-IT" sz="3200" dirty="0">
                <a:solidFill>
                  <a:srgbClr val="00B050"/>
                </a:solidFill>
              </a:rPr>
              <a:t> in vari momenti della vita </a:t>
            </a:r>
            <a:r>
              <a:rPr lang="it-IT" sz="3200" dirty="0" smtClean="0">
                <a:solidFill>
                  <a:srgbClr val="00B050"/>
                </a:solidFill>
              </a:rPr>
              <a:t>           </a:t>
            </a:r>
            <a:r>
              <a:rPr lang="it-IT" sz="2800" i="1" dirty="0" smtClean="0">
                <a:solidFill>
                  <a:srgbClr val="00B050"/>
                </a:solidFill>
              </a:rPr>
              <a:t>(</a:t>
            </a:r>
            <a:r>
              <a:rPr lang="it-IT" sz="2800" i="1" dirty="0">
                <a:solidFill>
                  <a:srgbClr val="00B050"/>
                </a:solidFill>
              </a:rPr>
              <a:t>infanzia, malattia, anzianità, disabilità, </a:t>
            </a:r>
            <a:r>
              <a:rPr lang="it-IT" sz="2800" i="1" dirty="0" smtClean="0">
                <a:solidFill>
                  <a:srgbClr val="00B050"/>
                </a:solidFill>
              </a:rPr>
              <a:t>quotidianità, ecc</a:t>
            </a:r>
            <a:r>
              <a:rPr lang="it-IT" sz="2800" i="1" dirty="0">
                <a:solidFill>
                  <a:srgbClr val="00B050"/>
                </a:solidFill>
              </a:rPr>
              <a:t>.)</a:t>
            </a:r>
            <a:r>
              <a:rPr lang="it-IT" sz="2800" dirty="0">
                <a:solidFill>
                  <a:srgbClr val="00B050"/>
                </a:solidFill>
              </a:rPr>
              <a:t> </a:t>
            </a:r>
            <a:r>
              <a:rPr lang="it-IT" sz="2800" dirty="0" smtClean="0">
                <a:solidFill>
                  <a:srgbClr val="00B050"/>
                </a:solidFill>
              </a:rPr>
              <a:t>                                         </a:t>
            </a:r>
            <a:r>
              <a:rPr lang="it-IT" sz="3200" dirty="0" smtClean="0">
                <a:solidFill>
                  <a:srgbClr val="00B050"/>
                </a:solidFill>
              </a:rPr>
              <a:t>e </a:t>
            </a:r>
            <a:r>
              <a:rPr lang="it-IT" sz="3200" dirty="0">
                <a:solidFill>
                  <a:srgbClr val="00B050"/>
                </a:solidFill>
              </a:rPr>
              <a:t>una necessità imprescindibile dei </a:t>
            </a:r>
            <a:r>
              <a:rPr lang="it-IT" sz="3200" b="1" dirty="0">
                <a:solidFill>
                  <a:srgbClr val="00B050"/>
                </a:solidFill>
              </a:rPr>
              <a:t>gruppi umani </a:t>
            </a:r>
            <a:r>
              <a:rPr lang="it-IT" sz="3200" dirty="0">
                <a:solidFill>
                  <a:srgbClr val="00B050"/>
                </a:solidFill>
              </a:rPr>
              <a:t>di ogni </a:t>
            </a:r>
            <a:r>
              <a:rPr lang="it-IT" sz="3200" dirty="0" smtClean="0">
                <a:solidFill>
                  <a:srgbClr val="00B050"/>
                </a:solidFill>
              </a:rPr>
              <a:t>tempo</a:t>
            </a:r>
          </a:p>
          <a:p>
            <a:pPr marL="0" lvl="0" indent="0">
              <a:buNone/>
            </a:pPr>
            <a:endParaRPr lang="it-IT" sz="1000" dirty="0" smtClean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it-IT" sz="2400" dirty="0" smtClean="0">
                <a:solidFill>
                  <a:srgbClr val="0070C0"/>
                </a:solidFill>
              </a:rPr>
              <a:t>Ogni epoca ha sviluppato la cura (necessaria e possibile) secondo le forme sociali e le conoscenze del tempo, sviluppando però motivazioni, idee, forme sociali tipiche e spesso innovative, ad es.:</a:t>
            </a:r>
          </a:p>
          <a:p>
            <a:r>
              <a:rPr lang="it-IT" sz="2400" dirty="0" smtClean="0">
                <a:solidFill>
                  <a:srgbClr val="7030A0"/>
                </a:solidFill>
              </a:rPr>
              <a:t>Il mito di cura (Igino, I sec. D.C.)</a:t>
            </a:r>
          </a:p>
          <a:p>
            <a:r>
              <a:rPr lang="it-IT" sz="2400" dirty="0" smtClean="0">
                <a:solidFill>
                  <a:srgbClr val="7030A0"/>
                </a:solidFill>
              </a:rPr>
              <a:t>Il medico greco (Ippocrate, Asclepio, ecc.)</a:t>
            </a:r>
          </a:p>
          <a:p>
            <a:r>
              <a:rPr lang="it-IT" sz="2400" dirty="0" smtClean="0">
                <a:solidFill>
                  <a:srgbClr val="7030A0"/>
                </a:solidFill>
              </a:rPr>
              <a:t>La cura di sé (nel periodo classico: v. Foucault)</a:t>
            </a:r>
          </a:p>
          <a:p>
            <a:r>
              <a:rPr lang="it-IT" sz="2400" dirty="0" smtClean="0">
                <a:solidFill>
                  <a:srgbClr val="7030A0"/>
                </a:solidFill>
              </a:rPr>
              <a:t>La fraternità ospitale (centri di accoglienza gestiti dalle fraternità medioevali, Misericordie, ecc.)</a:t>
            </a:r>
          </a:p>
          <a:p>
            <a:r>
              <a:rPr lang="it-IT" sz="2400" dirty="0" smtClean="0">
                <a:solidFill>
                  <a:srgbClr val="7030A0"/>
                </a:solidFill>
              </a:rPr>
              <a:t>I diritti umani e la dimensione personale (Umanesimo e Illuminismo)</a:t>
            </a:r>
          </a:p>
          <a:p>
            <a:pPr marL="0" lvl="0" indent="0">
              <a:buNone/>
            </a:pPr>
            <a:endParaRPr lang="it-IT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124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33280"/>
          </a:xfrm>
        </p:spPr>
        <p:txBody>
          <a:bodyPr>
            <a:normAutofit/>
          </a:bodyPr>
          <a:lstStyle/>
          <a:p>
            <a:pPr algn="ctr"/>
            <a:r>
              <a:rPr lang="it-IT" sz="4000" dirty="0">
                <a:solidFill>
                  <a:srgbClr val="C00000"/>
                </a:solidFill>
              </a:rPr>
              <a:t>l</a:t>
            </a:r>
            <a:r>
              <a:rPr lang="it-IT" sz="4000" dirty="0" smtClean="0">
                <a:solidFill>
                  <a:srgbClr val="C00000"/>
                </a:solidFill>
              </a:rPr>
              <a:t>a cura è una </a:t>
            </a:r>
            <a:r>
              <a:rPr lang="it-IT" sz="4000" b="1" dirty="0" smtClean="0">
                <a:solidFill>
                  <a:srgbClr val="C00000"/>
                </a:solidFill>
              </a:rPr>
              <a:t>“costante antropologica”</a:t>
            </a:r>
            <a:endParaRPr lang="it-IT" sz="4000" b="1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06175" y="1366463"/>
            <a:ext cx="11054994" cy="469528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it-IT" sz="3200" dirty="0" smtClean="0">
                <a:solidFill>
                  <a:srgbClr val="7030A0"/>
                </a:solidFill>
              </a:rPr>
              <a:t>Per questo </a:t>
            </a:r>
            <a:r>
              <a:rPr lang="it-IT" sz="3200" dirty="0">
                <a:solidFill>
                  <a:srgbClr val="7030A0"/>
                </a:solidFill>
              </a:rPr>
              <a:t>h</a:t>
            </a:r>
            <a:r>
              <a:rPr lang="it-IT" sz="3200" dirty="0" smtClean="0">
                <a:solidFill>
                  <a:srgbClr val="7030A0"/>
                </a:solidFill>
              </a:rPr>
              <a:t>a </a:t>
            </a:r>
            <a:r>
              <a:rPr lang="it-IT" sz="3200" dirty="0">
                <a:solidFill>
                  <a:srgbClr val="7030A0"/>
                </a:solidFill>
              </a:rPr>
              <a:t>anche una declinazione riflessiva </a:t>
            </a:r>
            <a:r>
              <a:rPr lang="it-IT" sz="3200" dirty="0" smtClean="0">
                <a:solidFill>
                  <a:srgbClr val="7030A0"/>
                </a:solidFill>
              </a:rPr>
              <a:t>                            	</a:t>
            </a:r>
            <a:r>
              <a:rPr lang="it-IT" sz="2800" i="1" dirty="0" smtClean="0">
                <a:solidFill>
                  <a:srgbClr val="7030A0"/>
                </a:solidFill>
              </a:rPr>
              <a:t>(</a:t>
            </a:r>
            <a:r>
              <a:rPr lang="it-IT" sz="2800" i="1" dirty="0">
                <a:solidFill>
                  <a:srgbClr val="7030A0"/>
                </a:solidFill>
              </a:rPr>
              <a:t>il “curar-si”, l’aver </a:t>
            </a:r>
            <a:r>
              <a:rPr lang="it-IT" sz="2800" b="1" i="1" dirty="0">
                <a:solidFill>
                  <a:srgbClr val="7030A0"/>
                </a:solidFill>
              </a:rPr>
              <a:t>cura di sé</a:t>
            </a:r>
            <a:r>
              <a:rPr lang="it-IT" sz="2800" i="1" dirty="0">
                <a:solidFill>
                  <a:srgbClr val="7030A0"/>
                </a:solidFill>
              </a:rPr>
              <a:t> e del sé</a:t>
            </a:r>
            <a:r>
              <a:rPr lang="it-IT" sz="2800" i="1" dirty="0" smtClean="0">
                <a:solidFill>
                  <a:srgbClr val="7030A0"/>
                </a:solidFill>
              </a:rPr>
              <a:t>)</a:t>
            </a:r>
            <a:endParaRPr lang="it-IT" sz="2800" dirty="0" smtClean="0">
              <a:solidFill>
                <a:srgbClr val="7030A0"/>
              </a:solidFill>
            </a:endParaRPr>
          </a:p>
          <a:p>
            <a:pPr marL="0" lvl="0" indent="0">
              <a:buNone/>
            </a:pPr>
            <a:r>
              <a:rPr lang="it-IT" sz="3200" dirty="0" smtClean="0">
                <a:solidFill>
                  <a:srgbClr val="FF0000"/>
                </a:solidFill>
              </a:rPr>
              <a:t>la </a:t>
            </a:r>
            <a:r>
              <a:rPr lang="it-IT" sz="3200" dirty="0">
                <a:solidFill>
                  <a:srgbClr val="FF0000"/>
                </a:solidFill>
              </a:rPr>
              <a:t>cura si dispiega come un </a:t>
            </a:r>
            <a:r>
              <a:rPr lang="it-IT" sz="3200" b="1" dirty="0">
                <a:solidFill>
                  <a:srgbClr val="FF0000"/>
                </a:solidFill>
              </a:rPr>
              <a:t>continuum durante tutto il corso della vita</a:t>
            </a:r>
            <a:r>
              <a:rPr lang="it-IT" sz="3200" dirty="0">
                <a:solidFill>
                  <a:srgbClr val="FF0000"/>
                </a:solidFill>
              </a:rPr>
              <a:t>, come combinazione di diverse </a:t>
            </a:r>
            <a:r>
              <a:rPr lang="it-IT" sz="3200" dirty="0" smtClean="0">
                <a:solidFill>
                  <a:srgbClr val="FF0000"/>
                </a:solidFill>
              </a:rPr>
              <a:t>azioni </a:t>
            </a:r>
            <a:r>
              <a:rPr lang="it-IT" sz="3200" dirty="0">
                <a:solidFill>
                  <a:srgbClr val="FF0000"/>
                </a:solidFill>
              </a:rPr>
              <a:t>e relazioni di </a:t>
            </a:r>
            <a:r>
              <a:rPr lang="it-IT" sz="3200" dirty="0" smtClean="0">
                <a:solidFill>
                  <a:srgbClr val="FF0000"/>
                </a:solidFill>
              </a:rPr>
              <a:t>cura</a:t>
            </a:r>
            <a:endParaRPr lang="it-IT" sz="3200" dirty="0">
              <a:solidFill>
                <a:srgbClr val="FF0000"/>
              </a:solidFill>
            </a:endParaRPr>
          </a:p>
          <a:p>
            <a:pPr algn="ctr"/>
            <a:endParaRPr lang="it-IT" sz="3200" dirty="0"/>
          </a:p>
        </p:txBody>
      </p:sp>
    </p:spTree>
    <p:extLst>
      <p:ext uri="{BB962C8B-B14F-4D97-AF65-F5344CB8AC3E}">
        <p14:creationId xmlns:p14="http://schemas.microsoft.com/office/powerpoint/2010/main" val="2107415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792184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0070C0"/>
                </a:solidFill>
              </a:rPr>
              <a:t>c</a:t>
            </a:r>
            <a:r>
              <a:rPr lang="it-IT" sz="4000" b="1" dirty="0" smtClean="0">
                <a:solidFill>
                  <a:srgbClr val="0070C0"/>
                </a:solidFill>
              </a:rPr>
              <a:t>ome cambia la forma di questa relazione?</a:t>
            </a:r>
            <a:endParaRPr lang="it-IT" sz="4000" b="1" dirty="0">
              <a:solidFill>
                <a:srgbClr val="0070C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5353" y="1212351"/>
            <a:ext cx="11250202" cy="4964612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it-IT" sz="3300" dirty="0" smtClean="0">
                <a:solidFill>
                  <a:srgbClr val="002060"/>
                </a:solidFill>
              </a:rPr>
              <a:t>Storicamente connotata </a:t>
            </a:r>
            <a:r>
              <a:rPr lang="it-IT" sz="3300" dirty="0">
                <a:solidFill>
                  <a:srgbClr val="002060"/>
                </a:solidFill>
              </a:rPr>
              <a:t>in modo </a:t>
            </a:r>
            <a:r>
              <a:rPr lang="it-IT" sz="3300" b="1" dirty="0">
                <a:solidFill>
                  <a:srgbClr val="002060"/>
                </a:solidFill>
              </a:rPr>
              <a:t>asimmetrico</a:t>
            </a:r>
            <a:r>
              <a:rPr lang="it-IT" sz="3300" dirty="0">
                <a:solidFill>
                  <a:srgbClr val="002060"/>
                </a:solidFill>
              </a:rPr>
              <a:t> </a:t>
            </a:r>
            <a:r>
              <a:rPr lang="it-IT" dirty="0">
                <a:solidFill>
                  <a:srgbClr val="002060"/>
                </a:solidFill>
              </a:rPr>
              <a:t>(cura paterna, cura materna, cura di un’autorità sacrale, di un’autorità scientifica, cura filantropica, ecc</a:t>
            </a:r>
            <a:r>
              <a:rPr lang="it-IT" dirty="0" smtClean="0">
                <a:solidFill>
                  <a:srgbClr val="002060"/>
                </a:solidFill>
              </a:rPr>
              <a:t>.) </a:t>
            </a:r>
          </a:p>
          <a:p>
            <a:pPr lvl="0"/>
            <a:r>
              <a:rPr lang="it-IT" dirty="0" smtClean="0">
                <a:solidFill>
                  <a:srgbClr val="002060"/>
                </a:solidFill>
              </a:rPr>
              <a:t>ma </a:t>
            </a:r>
            <a:r>
              <a:rPr lang="it-IT" dirty="0">
                <a:solidFill>
                  <a:srgbClr val="002060"/>
                </a:solidFill>
              </a:rPr>
              <a:t>ci sono anche state opzioni per una </a:t>
            </a:r>
            <a:r>
              <a:rPr lang="it-IT" sz="3300" b="1" dirty="0">
                <a:solidFill>
                  <a:srgbClr val="002060"/>
                </a:solidFill>
              </a:rPr>
              <a:t>cura fraterna, ospitale,</a:t>
            </a:r>
            <a:r>
              <a:rPr lang="it-IT" sz="3300" dirty="0">
                <a:solidFill>
                  <a:srgbClr val="002060"/>
                </a:solidFill>
              </a:rPr>
              <a:t> </a:t>
            </a:r>
            <a:r>
              <a:rPr lang="it-IT" sz="3300" b="1" dirty="0">
                <a:solidFill>
                  <a:srgbClr val="002060"/>
                </a:solidFill>
              </a:rPr>
              <a:t>reciproca</a:t>
            </a:r>
            <a:r>
              <a:rPr lang="it-IT" sz="3300" dirty="0">
                <a:solidFill>
                  <a:srgbClr val="002060"/>
                </a:solidFill>
              </a:rPr>
              <a:t> </a:t>
            </a:r>
            <a:r>
              <a:rPr lang="it-IT" dirty="0" smtClean="0">
                <a:solidFill>
                  <a:srgbClr val="002060"/>
                </a:solidFill>
              </a:rPr>
              <a:t>(tradizione </a:t>
            </a:r>
            <a:r>
              <a:rPr lang="it-IT" dirty="0">
                <a:solidFill>
                  <a:srgbClr val="002060"/>
                </a:solidFill>
              </a:rPr>
              <a:t>assistenziale medioevale e </a:t>
            </a:r>
            <a:r>
              <a:rPr lang="it-IT" dirty="0" smtClean="0">
                <a:solidFill>
                  <a:srgbClr val="002060"/>
                </a:solidFill>
              </a:rPr>
              <a:t>teorizzazione </a:t>
            </a:r>
            <a:r>
              <a:rPr lang="it-IT" dirty="0">
                <a:solidFill>
                  <a:srgbClr val="002060"/>
                </a:solidFill>
              </a:rPr>
              <a:t>moderna dei </a:t>
            </a:r>
            <a:r>
              <a:rPr lang="it-IT" b="1" dirty="0">
                <a:solidFill>
                  <a:srgbClr val="002060"/>
                </a:solidFill>
              </a:rPr>
              <a:t>diritti di </a:t>
            </a:r>
            <a:r>
              <a:rPr lang="it-IT" b="1" dirty="0" smtClean="0">
                <a:solidFill>
                  <a:srgbClr val="002060"/>
                </a:solidFill>
              </a:rPr>
              <a:t>cittadinanza)</a:t>
            </a:r>
            <a:endParaRPr lang="it-IT" b="1" dirty="0">
              <a:solidFill>
                <a:srgbClr val="002060"/>
              </a:solidFill>
            </a:endParaRPr>
          </a:p>
          <a:p>
            <a:pPr marL="0" lvl="0" indent="0">
              <a:buNone/>
            </a:pPr>
            <a:endParaRPr lang="it-IT" b="1" dirty="0" smtClean="0">
              <a:solidFill>
                <a:srgbClr val="7030A0"/>
              </a:solidFill>
            </a:endParaRPr>
          </a:p>
          <a:p>
            <a:pPr marL="0" lvl="0" indent="0">
              <a:buNone/>
            </a:pPr>
            <a:r>
              <a:rPr lang="it-IT" b="1" dirty="0" smtClean="0">
                <a:solidFill>
                  <a:srgbClr val="C00000"/>
                </a:solidFill>
              </a:rPr>
              <a:t>OGGI:</a:t>
            </a:r>
          </a:p>
          <a:p>
            <a:pPr>
              <a:buFont typeface="Wingdings" charset="2"/>
              <a:buChar char="Ø"/>
            </a:pPr>
            <a:r>
              <a:rPr lang="it-IT" b="1" dirty="0" smtClean="0">
                <a:solidFill>
                  <a:srgbClr val="C00000"/>
                </a:solidFill>
              </a:rPr>
              <a:t>Crisi delle autorità </a:t>
            </a:r>
            <a:r>
              <a:rPr lang="it-IT" dirty="0">
                <a:solidFill>
                  <a:srgbClr val="C00000"/>
                </a:solidFill>
              </a:rPr>
              <a:t>(religiose, educative, sanitarie, ecc</a:t>
            </a:r>
            <a:r>
              <a:rPr lang="it-IT" dirty="0" smtClean="0">
                <a:solidFill>
                  <a:srgbClr val="C00000"/>
                </a:solidFill>
              </a:rPr>
              <a:t>.) </a:t>
            </a:r>
            <a:r>
              <a:rPr lang="it-IT" b="1" dirty="0" smtClean="0">
                <a:solidFill>
                  <a:srgbClr val="C00000"/>
                </a:solidFill>
              </a:rPr>
              <a:t>e loro legittimazioni </a:t>
            </a:r>
          </a:p>
          <a:p>
            <a:pPr>
              <a:buFont typeface="Wingdings" charset="2"/>
              <a:buChar char="Ø"/>
            </a:pPr>
            <a:r>
              <a:rPr lang="it-IT" b="1" dirty="0" smtClean="0">
                <a:solidFill>
                  <a:srgbClr val="C00000"/>
                </a:solidFill>
              </a:rPr>
              <a:t>Crisi dell’etica della cura </a:t>
            </a:r>
            <a:r>
              <a:rPr lang="it-IT" dirty="0" smtClean="0">
                <a:solidFill>
                  <a:srgbClr val="C00000"/>
                </a:solidFill>
              </a:rPr>
              <a:t>(privata e pubblica)</a:t>
            </a:r>
          </a:p>
          <a:p>
            <a:pPr lvl="0">
              <a:buFont typeface="Wingdings" charset="2"/>
              <a:buChar char="Ø"/>
            </a:pPr>
            <a:r>
              <a:rPr lang="it-IT" dirty="0">
                <a:solidFill>
                  <a:srgbClr val="C00000"/>
                </a:solidFill>
              </a:rPr>
              <a:t>R</a:t>
            </a:r>
            <a:r>
              <a:rPr lang="it-IT" dirty="0" smtClean="0">
                <a:solidFill>
                  <a:srgbClr val="C00000"/>
                </a:solidFill>
              </a:rPr>
              <a:t>apporti sociali prevalentemente connotati in termini di </a:t>
            </a:r>
            <a:r>
              <a:rPr lang="it-IT" b="1" dirty="0" err="1" smtClean="0">
                <a:solidFill>
                  <a:srgbClr val="C00000"/>
                </a:solidFill>
              </a:rPr>
              <a:t>paritarismo</a:t>
            </a:r>
            <a:r>
              <a:rPr lang="it-IT" b="1" dirty="0" smtClean="0">
                <a:solidFill>
                  <a:srgbClr val="C00000"/>
                </a:solidFill>
              </a:rPr>
              <a:t> </a:t>
            </a:r>
            <a:r>
              <a:rPr lang="it-IT" b="1" dirty="0">
                <a:solidFill>
                  <a:srgbClr val="C00000"/>
                </a:solidFill>
              </a:rPr>
              <a:t>concorrenziale e autoreferente</a:t>
            </a:r>
            <a:r>
              <a:rPr lang="it-IT" dirty="0">
                <a:solidFill>
                  <a:srgbClr val="C00000"/>
                </a:solidFill>
              </a:rPr>
              <a:t> </a:t>
            </a:r>
            <a:r>
              <a:rPr lang="it-IT" dirty="0" smtClean="0">
                <a:solidFill>
                  <a:srgbClr val="C00000"/>
                </a:solidFill>
              </a:rPr>
              <a:t>in </a:t>
            </a:r>
            <a:r>
              <a:rPr lang="it-IT" dirty="0">
                <a:solidFill>
                  <a:srgbClr val="C00000"/>
                </a:solidFill>
              </a:rPr>
              <a:t>sede </a:t>
            </a:r>
            <a:r>
              <a:rPr lang="it-IT" dirty="0" smtClean="0">
                <a:solidFill>
                  <a:srgbClr val="C00000"/>
                </a:solidFill>
              </a:rPr>
              <a:t>privata </a:t>
            </a:r>
            <a:r>
              <a:rPr lang="it-IT" dirty="0">
                <a:solidFill>
                  <a:srgbClr val="C00000"/>
                </a:solidFill>
              </a:rPr>
              <a:t>e </a:t>
            </a:r>
            <a:r>
              <a:rPr lang="it-IT" dirty="0" smtClean="0">
                <a:solidFill>
                  <a:srgbClr val="C00000"/>
                </a:solidFill>
              </a:rPr>
              <a:t>di </a:t>
            </a:r>
            <a:r>
              <a:rPr lang="it-IT" b="1" dirty="0">
                <a:solidFill>
                  <a:srgbClr val="C00000"/>
                </a:solidFill>
              </a:rPr>
              <a:t>utilitarismo tecnico-procedurale</a:t>
            </a:r>
            <a:r>
              <a:rPr lang="it-IT" dirty="0">
                <a:solidFill>
                  <a:srgbClr val="C00000"/>
                </a:solidFill>
              </a:rPr>
              <a:t> (che agisce sul piano degli strumenti ma è privo di riferimenti e “valori”) sul piano pubblico </a:t>
            </a:r>
            <a:endParaRPr lang="it-IT" dirty="0" smtClean="0">
              <a:solidFill>
                <a:srgbClr val="C00000"/>
              </a:solidFill>
            </a:endParaRPr>
          </a:p>
          <a:p>
            <a:pPr lvl="0">
              <a:buFont typeface="Wingdings" charset="2"/>
              <a:buChar char="Ø"/>
            </a:pPr>
            <a:r>
              <a:rPr lang="it-IT" dirty="0" smtClean="0">
                <a:solidFill>
                  <a:srgbClr val="C00000"/>
                </a:solidFill>
              </a:rPr>
              <a:t>Le tradizionali forme asimmetriche sono depotenziate e prevalgono </a:t>
            </a:r>
            <a:r>
              <a:rPr lang="it-IT" b="1" dirty="0" smtClean="0">
                <a:solidFill>
                  <a:srgbClr val="C00000"/>
                </a:solidFill>
              </a:rPr>
              <a:t>opzioni neo-tecniciste e di mercato</a:t>
            </a:r>
            <a:r>
              <a:rPr lang="it-IT" dirty="0" smtClean="0">
                <a:solidFill>
                  <a:srgbClr val="C00000"/>
                </a:solidFill>
              </a:rPr>
              <a:t>, marcatamente liquide e parziali</a:t>
            </a:r>
            <a:endParaRPr lang="it-IT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27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802458"/>
          </a:xfrm>
        </p:spPr>
        <p:txBody>
          <a:bodyPr>
            <a:normAutofit/>
          </a:bodyPr>
          <a:lstStyle/>
          <a:p>
            <a:pPr algn="ctr"/>
            <a:r>
              <a:rPr lang="it-IT" sz="4000" b="1" dirty="0">
                <a:solidFill>
                  <a:srgbClr val="00B050"/>
                </a:solidFill>
              </a:rPr>
              <a:t>e</a:t>
            </a:r>
            <a:r>
              <a:rPr lang="it-IT" sz="4000" b="1" dirty="0" smtClean="0">
                <a:solidFill>
                  <a:srgbClr val="00B050"/>
                </a:solidFill>
              </a:rPr>
              <a:t>ffetti del cambio in atto delle relazioni di cura</a:t>
            </a:r>
            <a:endParaRPr lang="it-IT" sz="4000" b="1" dirty="0">
              <a:solidFill>
                <a:srgbClr val="00B05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97280" y="1705510"/>
            <a:ext cx="10058400" cy="4163584"/>
          </a:xfrm>
        </p:spPr>
        <p:txBody>
          <a:bodyPr/>
          <a:lstStyle/>
          <a:p>
            <a:pPr marL="0" lvl="0" indent="0" algn="ctr">
              <a:buNone/>
            </a:pPr>
            <a:r>
              <a:rPr lang="it-IT" sz="3200" b="1" dirty="0" smtClean="0">
                <a:solidFill>
                  <a:srgbClr val="7030A0"/>
                </a:solidFill>
              </a:rPr>
              <a:t>DEFICIT DI CURA</a:t>
            </a:r>
            <a:r>
              <a:rPr lang="it-IT" sz="3200" i="1" dirty="0" smtClean="0">
                <a:solidFill>
                  <a:srgbClr val="7030A0"/>
                </a:solidFill>
              </a:rPr>
              <a:t>: </a:t>
            </a:r>
          </a:p>
          <a:p>
            <a:pPr marL="0" lvl="0" indent="0" algn="ctr">
              <a:buNone/>
            </a:pPr>
            <a:endParaRPr lang="it-IT" sz="800" i="1" dirty="0" smtClean="0">
              <a:solidFill>
                <a:srgbClr val="7030A0"/>
              </a:solidFill>
            </a:endParaRPr>
          </a:p>
          <a:p>
            <a:r>
              <a:rPr lang="it-IT" i="1" u="sng" dirty="0" smtClean="0">
                <a:solidFill>
                  <a:srgbClr val="0070C0"/>
                </a:solidFill>
              </a:rPr>
              <a:t>DEFICIT QUANTITATIVO</a:t>
            </a:r>
            <a:r>
              <a:rPr lang="it-IT" dirty="0" smtClean="0">
                <a:solidFill>
                  <a:srgbClr val="0070C0"/>
                </a:solidFill>
              </a:rPr>
              <a:t> </a:t>
            </a:r>
            <a:r>
              <a:rPr lang="it-IT" i="1" dirty="0" smtClean="0">
                <a:solidFill>
                  <a:srgbClr val="0070C0"/>
                </a:solidFill>
              </a:rPr>
              <a:t>(diseguaglianza) </a:t>
            </a:r>
            <a:r>
              <a:rPr lang="it-IT" dirty="0" smtClean="0">
                <a:solidFill>
                  <a:srgbClr val="C00000"/>
                </a:solidFill>
              </a:rPr>
              <a:t>in </a:t>
            </a:r>
            <a:r>
              <a:rPr lang="it-IT" dirty="0">
                <a:solidFill>
                  <a:srgbClr val="C00000"/>
                </a:solidFill>
              </a:rPr>
              <a:t>termini di copertura, di prestazioni, di categorie sociali escluse dai benefici </a:t>
            </a:r>
            <a:r>
              <a:rPr lang="it-IT" dirty="0" smtClean="0">
                <a:solidFill>
                  <a:srgbClr val="C00000"/>
                </a:solidFill>
              </a:rPr>
              <a:t>socio-sanitari </a:t>
            </a:r>
          </a:p>
          <a:p>
            <a:pPr lvl="0"/>
            <a:r>
              <a:rPr lang="it-IT" i="1" u="sng" dirty="0" smtClean="0">
                <a:solidFill>
                  <a:srgbClr val="0070C0"/>
                </a:solidFill>
              </a:rPr>
              <a:t>DEFICIT QUALITATIVO</a:t>
            </a:r>
            <a:r>
              <a:rPr lang="it-IT" i="1" dirty="0" smtClean="0">
                <a:solidFill>
                  <a:srgbClr val="0070C0"/>
                </a:solidFill>
              </a:rPr>
              <a:t> (in-curia)</a:t>
            </a:r>
            <a:r>
              <a:rPr lang="it-IT" dirty="0" smtClean="0">
                <a:solidFill>
                  <a:srgbClr val="0070C0"/>
                </a:solidFill>
              </a:rPr>
              <a:t>: </a:t>
            </a:r>
            <a:r>
              <a:rPr lang="it-IT" dirty="0">
                <a:solidFill>
                  <a:srgbClr val="C00000"/>
                </a:solidFill>
              </a:rPr>
              <a:t>una mancata accuratezza e completezza di interventi che arriva fino </a:t>
            </a:r>
            <a:r>
              <a:rPr lang="it-IT" dirty="0" smtClean="0">
                <a:solidFill>
                  <a:srgbClr val="C00000"/>
                </a:solidFill>
              </a:rPr>
              <a:t>a - </a:t>
            </a:r>
            <a:r>
              <a:rPr lang="it-IT" dirty="0">
                <a:solidFill>
                  <a:srgbClr val="C00000"/>
                </a:solidFill>
              </a:rPr>
              <a:t>sempre più </a:t>
            </a:r>
            <a:r>
              <a:rPr lang="it-IT" dirty="0" smtClean="0">
                <a:solidFill>
                  <a:srgbClr val="C00000"/>
                </a:solidFill>
              </a:rPr>
              <a:t>diffuse - </a:t>
            </a:r>
            <a:r>
              <a:rPr lang="it-IT" dirty="0">
                <a:solidFill>
                  <a:srgbClr val="C00000"/>
                </a:solidFill>
              </a:rPr>
              <a:t>situazioni limite (v. bambini, </a:t>
            </a:r>
            <a:r>
              <a:rPr lang="it-IT" dirty="0" smtClean="0">
                <a:solidFill>
                  <a:srgbClr val="C00000"/>
                </a:solidFill>
              </a:rPr>
              <a:t>anziani, </a:t>
            </a:r>
            <a:r>
              <a:rPr lang="it-IT" dirty="0">
                <a:solidFill>
                  <a:srgbClr val="C00000"/>
                </a:solidFill>
              </a:rPr>
              <a:t>ecc.)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7527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222738"/>
            <a:ext cx="10515600" cy="1113694"/>
          </a:xfrm>
        </p:spPr>
        <p:txBody>
          <a:bodyPr>
            <a:normAutofit/>
          </a:bodyPr>
          <a:lstStyle/>
          <a:p>
            <a:pPr algn="ctr"/>
            <a:r>
              <a:rPr lang="it-IT" sz="3600" dirty="0">
                <a:solidFill>
                  <a:srgbClr val="C00000"/>
                </a:solidFill>
              </a:rPr>
              <a:t>è</a:t>
            </a:r>
            <a:r>
              <a:rPr lang="it-IT" sz="3600" dirty="0" smtClean="0">
                <a:solidFill>
                  <a:srgbClr val="C00000"/>
                </a:solidFill>
              </a:rPr>
              <a:t> possibile un nuovo scenario </a:t>
            </a:r>
            <a:r>
              <a:rPr lang="it-IT" sz="3600" b="1" dirty="0" smtClean="0">
                <a:solidFill>
                  <a:srgbClr val="C00000"/>
                </a:solidFill>
              </a:rPr>
              <a:t/>
            </a:r>
            <a:br>
              <a:rPr lang="it-IT" sz="3600" b="1" dirty="0" smtClean="0">
                <a:solidFill>
                  <a:srgbClr val="C00000"/>
                </a:solidFill>
              </a:rPr>
            </a:br>
            <a:r>
              <a:rPr lang="it-IT" sz="3600" b="1" dirty="0" smtClean="0">
                <a:solidFill>
                  <a:srgbClr val="C00000"/>
                </a:solidFill>
              </a:rPr>
              <a:t>“della cura complessa e collaborativa”?</a:t>
            </a:r>
            <a:endParaRPr lang="it-IT" sz="3600" b="1" dirty="0">
              <a:solidFill>
                <a:srgbClr val="C0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03386" y="1606062"/>
            <a:ext cx="10937630" cy="4570901"/>
          </a:xfrm>
        </p:spPr>
        <p:txBody>
          <a:bodyPr>
            <a:noAutofit/>
          </a:bodyPr>
          <a:lstStyle/>
          <a:p>
            <a:pPr marL="514350" indent="-514350">
              <a:buAutoNum type="alphaUcParenR"/>
            </a:pPr>
            <a:r>
              <a:rPr lang="it-IT" sz="3200" dirty="0" smtClean="0">
                <a:solidFill>
                  <a:srgbClr val="00B050"/>
                </a:solidFill>
              </a:rPr>
              <a:t>Valorizzazione e nuovo ruolo del curato</a:t>
            </a:r>
          </a:p>
          <a:p>
            <a:pPr marL="514350" indent="-514350">
              <a:buAutoNum type="alphaUcParenR"/>
            </a:pPr>
            <a:r>
              <a:rPr lang="it-IT" sz="3200" dirty="0" smtClean="0">
                <a:solidFill>
                  <a:srgbClr val="00B050"/>
                </a:solidFill>
              </a:rPr>
              <a:t>Limitazione interferenze triadiche e sviluppo nuove opportunità</a:t>
            </a:r>
          </a:p>
          <a:p>
            <a:pPr marL="514350" indent="-514350">
              <a:buAutoNum type="alphaUcParenR"/>
            </a:pPr>
            <a:r>
              <a:rPr lang="it-IT" sz="3200" b="1" dirty="0" smtClean="0">
                <a:solidFill>
                  <a:srgbClr val="0070C0"/>
                </a:solidFill>
              </a:rPr>
              <a:t>Collaborazione interprofessionale </a:t>
            </a:r>
          </a:p>
          <a:p>
            <a:pPr marL="514350" indent="-514350">
              <a:buAutoNum type="alphaUcParenR"/>
            </a:pPr>
            <a:r>
              <a:rPr lang="it-IT" sz="3200" b="1" dirty="0" smtClean="0">
                <a:solidFill>
                  <a:srgbClr val="0070C0"/>
                </a:solidFill>
              </a:rPr>
              <a:t>Collaborazione fra varie risorse di cura </a:t>
            </a:r>
          </a:p>
          <a:p>
            <a:pPr marL="514350" indent="-514350">
              <a:buAutoNum type="alphaUcParenR"/>
            </a:pPr>
            <a:r>
              <a:rPr lang="it-IT" sz="3200" b="1" dirty="0" smtClean="0">
                <a:solidFill>
                  <a:srgbClr val="0070C0"/>
                </a:solidFill>
              </a:rPr>
              <a:t>Nuova concezione e organizzazione del continuum delle cure</a:t>
            </a:r>
            <a:r>
              <a:rPr lang="it-IT" sz="3200" dirty="0" smtClean="0">
                <a:solidFill>
                  <a:srgbClr val="0070C0"/>
                </a:solidFill>
              </a:rPr>
              <a:t> </a:t>
            </a:r>
            <a:endParaRPr lang="it-IT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8279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810</TotalTime>
  <Words>1015</Words>
  <Application>Microsoft Macintosh PowerPoint</Application>
  <PresentationFormat>Personalizzato</PresentationFormat>
  <Paragraphs>120</Paragraphs>
  <Slides>17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Tema di Office</vt:lpstr>
      <vt:lpstr>verso una cura complessa  e collaborativa </vt:lpstr>
      <vt:lpstr>Presentazione di PowerPoint</vt:lpstr>
      <vt:lpstr>L’era della complessità in medicina e sanità </vt:lpstr>
      <vt:lpstr>la cura e il curare: significati</vt:lpstr>
      <vt:lpstr>la cura è una “costante antropologica”</vt:lpstr>
      <vt:lpstr>la cura è una “costante antropologica”</vt:lpstr>
      <vt:lpstr>come cambia la forma di questa relazione?</vt:lpstr>
      <vt:lpstr>effetti del cambio in atto delle relazioni di cura</vt:lpstr>
      <vt:lpstr>è possibile un nuovo scenario  “della cura complessa e collaborativa”?</vt:lpstr>
      <vt:lpstr>domande latenti dei curati: quale nuovo ruolo?</vt:lpstr>
      <vt:lpstr>Relazioni  Triadiche  Multiple</vt:lpstr>
      <vt:lpstr>Relazioni  Triadiche  Multiple: effetti</vt:lpstr>
      <vt:lpstr>è possibile un nuovo scenario  “della cura complessa e collaborativa”?</vt:lpstr>
      <vt:lpstr>nuovo continuum delle cure</vt:lpstr>
      <vt:lpstr>nuova concezione della salute</vt:lpstr>
      <vt:lpstr>Quale contributo del  pensiero sistemico-relazionale-complesso?</vt:lpstr>
      <vt:lpstr>verso una cura complessa  e collaborativa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verso una cura complessa e collaborativa </dc:title>
  <dc:creator>Marco Ingrosso</dc:creator>
  <cp:lastModifiedBy>Marco Ingrosso</cp:lastModifiedBy>
  <cp:revision>66</cp:revision>
  <dcterms:created xsi:type="dcterms:W3CDTF">2017-01-26T16:12:38Z</dcterms:created>
  <dcterms:modified xsi:type="dcterms:W3CDTF">2017-04-05T08:25:06Z</dcterms:modified>
</cp:coreProperties>
</file>