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10"/>
  </p:notesMasterIdLst>
  <p:sldIdLst>
    <p:sldId id="279" r:id="rId2"/>
    <p:sldId id="303" r:id="rId3"/>
    <p:sldId id="304" r:id="rId4"/>
    <p:sldId id="284" r:id="rId5"/>
    <p:sldId id="302" r:id="rId6"/>
    <p:sldId id="305" r:id="rId7"/>
    <p:sldId id="306" r:id="rId8"/>
    <p:sldId id="29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0000"/>
    <a:srgbClr val="850085"/>
    <a:srgbClr val="BD5B2E"/>
    <a:srgbClr val="39B23F"/>
    <a:srgbClr val="780000"/>
    <a:srgbClr val="BD7527"/>
    <a:srgbClr val="1C591F"/>
    <a:srgbClr val="1B5821"/>
    <a:srgbClr val="45D74C"/>
    <a:srgbClr val="226A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88"/>
    <p:restoredTop sz="84820"/>
  </p:normalViewPr>
  <p:slideViewPr>
    <p:cSldViewPr snapToGrid="0" snapToObjects="1">
      <p:cViewPr varScale="1">
        <p:scale>
          <a:sx n="115" d="100"/>
          <a:sy n="115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42B97-1677-6243-94B5-1CCCABA19B55}" type="datetimeFigureOut">
              <a:rPr lang="it-IT" smtClean="0"/>
              <a:t>04/04/17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D8B3B-6B5A-C349-BAD7-F631F27BEF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8397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248786"/>
            <a:ext cx="8042276" cy="1877297"/>
          </a:xfrm>
        </p:spPr>
        <p:txBody>
          <a:bodyPr/>
          <a:lstStyle/>
          <a:p>
            <a:r>
              <a:rPr lang="it-IT" sz="3600" b="1" dirty="0" smtClean="0">
                <a:solidFill>
                  <a:srgbClr val="660066"/>
                </a:solidFill>
                <a:latin typeface="Apple Casual"/>
                <a:cs typeface="Apple Casual"/>
              </a:rPr>
              <a:t>Sociologia </a:t>
            </a:r>
            <a:r>
              <a:rPr lang="it-IT" sz="3600" b="1" dirty="0">
                <a:solidFill>
                  <a:srgbClr val="660066"/>
                </a:solidFill>
                <a:latin typeface="Apple Casual"/>
                <a:cs typeface="Apple Casual"/>
              </a:rPr>
              <a:t>della </a:t>
            </a:r>
            <a:r>
              <a:rPr lang="it-IT" sz="3600" b="1" dirty="0" smtClean="0">
                <a:solidFill>
                  <a:srgbClr val="660066"/>
                </a:solidFill>
                <a:latin typeface="Apple Casual"/>
                <a:cs typeface="Apple Casual"/>
              </a:rPr>
              <a:t>cura: </a:t>
            </a:r>
            <a:br>
              <a:rPr lang="it-IT" sz="3600" b="1" dirty="0" smtClean="0">
                <a:solidFill>
                  <a:srgbClr val="660066"/>
                </a:solidFill>
                <a:latin typeface="Apple Casual"/>
                <a:cs typeface="Apple Casual"/>
              </a:rPr>
            </a:br>
            <a:r>
              <a:rPr lang="it-IT" sz="3600" dirty="0" smtClean="0">
                <a:solidFill>
                  <a:srgbClr val="660066"/>
                </a:solidFill>
                <a:latin typeface="Apple Casual"/>
                <a:cs typeface="Apple Casual"/>
              </a:rPr>
              <a:t>relazioni di cura reciproche e collaborative</a:t>
            </a:r>
            <a:endParaRPr lang="it-IT" sz="3600" i="1" dirty="0">
              <a:latin typeface="Times New Roman"/>
              <a:cs typeface="Times New Roman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2498838"/>
            <a:ext cx="8001000" cy="3520962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endParaRPr lang="it-IT" sz="3600" dirty="0">
              <a:solidFill>
                <a:srgbClr val="660066"/>
              </a:solidFill>
              <a:latin typeface="Apple Casual"/>
              <a:cs typeface="Apple Casual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Immagine 4" descr="images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243" y="2364384"/>
            <a:ext cx="5853264" cy="3966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71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>
                <a:solidFill>
                  <a:srgbClr val="0000FF"/>
                </a:solidFill>
              </a:rPr>
              <a:t>La sociologia della medicina </a:t>
            </a:r>
            <a:r>
              <a:rPr lang="it-IT" sz="3200" dirty="0" smtClean="0">
                <a:solidFill>
                  <a:srgbClr val="0000FF"/>
                </a:solidFill>
              </a:rPr>
              <a:t/>
            </a:r>
            <a:br>
              <a:rPr lang="it-IT" sz="3200" dirty="0" smtClean="0">
                <a:solidFill>
                  <a:srgbClr val="0000FF"/>
                </a:solidFill>
              </a:rPr>
            </a:br>
            <a:r>
              <a:rPr lang="it-IT" sz="3200" dirty="0" smtClean="0">
                <a:solidFill>
                  <a:srgbClr val="0000FF"/>
                </a:solidFill>
              </a:rPr>
              <a:t>di </a:t>
            </a:r>
            <a:r>
              <a:rPr lang="it-IT" sz="3200" dirty="0" err="1" smtClean="0">
                <a:solidFill>
                  <a:srgbClr val="0000FF"/>
                </a:solidFill>
              </a:rPr>
              <a:t>Talcott</a:t>
            </a:r>
            <a:r>
              <a:rPr lang="it-IT" sz="3200" dirty="0" smtClean="0">
                <a:solidFill>
                  <a:srgbClr val="0000FF"/>
                </a:solidFill>
              </a:rPr>
              <a:t> Parsons</a:t>
            </a:r>
            <a:endParaRPr lang="it-IT" sz="3200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 smtClean="0">
                <a:solidFill>
                  <a:srgbClr val="39B23F"/>
                </a:solidFill>
              </a:rPr>
              <a:t>La malattia come disfunzione per il sistema sociale</a:t>
            </a:r>
          </a:p>
          <a:p>
            <a:r>
              <a:rPr lang="it-IT" b="1" dirty="0" smtClean="0">
                <a:solidFill>
                  <a:srgbClr val="BD5B2E"/>
                </a:solidFill>
              </a:rPr>
              <a:t>La medicina come apparato per correggere, regolare, contenere tale disfunzione</a:t>
            </a:r>
          </a:p>
          <a:p>
            <a:r>
              <a:rPr lang="it-IT" b="1" dirty="0" smtClean="0">
                <a:solidFill>
                  <a:srgbClr val="850085"/>
                </a:solidFill>
              </a:rPr>
              <a:t>Il ruolo del medico complementare con quello del paziente</a:t>
            </a:r>
            <a:r>
              <a:rPr lang="it-IT" dirty="0" smtClean="0"/>
              <a:t>: M= universalistico, competenza tecnico-operativa, specificità, neutralità affettiva, interesse collettivo; </a:t>
            </a:r>
            <a:r>
              <a:rPr lang="it-IT" dirty="0" err="1" smtClean="0"/>
              <a:t>P</a:t>
            </a:r>
            <a:r>
              <a:rPr lang="it-IT" dirty="0" smtClean="0"/>
              <a:t>=diritto di esenzione, diritto di aiuto, impegno, affidamento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Carenza della definizione di malattia e sottovalutazione degli aspetti emotivi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473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1091" y="107576"/>
            <a:ext cx="8404698" cy="1075375"/>
          </a:xfrm>
        </p:spPr>
        <p:txBody>
          <a:bodyPr/>
          <a:lstStyle/>
          <a:p>
            <a:r>
              <a:rPr lang="it-IT" sz="3200" dirty="0" smtClean="0">
                <a:solidFill>
                  <a:srgbClr val="0000FF"/>
                </a:solidFill>
              </a:rPr>
              <a:t>Organizzazione sanitarie che non curano:</a:t>
            </a:r>
            <a:br>
              <a:rPr lang="it-IT" sz="3200" dirty="0" smtClean="0">
                <a:solidFill>
                  <a:srgbClr val="0000FF"/>
                </a:solidFill>
              </a:rPr>
            </a:br>
            <a:r>
              <a:rPr lang="it-IT" sz="3200" dirty="0" smtClean="0">
                <a:solidFill>
                  <a:srgbClr val="0000FF"/>
                </a:solidFill>
              </a:rPr>
              <a:t>l’analisi di Irvin </a:t>
            </a:r>
            <a:r>
              <a:rPr lang="it-IT" sz="3200" dirty="0" err="1" smtClean="0">
                <a:solidFill>
                  <a:srgbClr val="0000FF"/>
                </a:solidFill>
              </a:rPr>
              <a:t>Goffman</a:t>
            </a:r>
            <a:endParaRPr lang="it-IT" sz="3200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39B23F"/>
                </a:solidFill>
              </a:rPr>
              <a:t>Incuria e spersonalizzazione nelle istituzioni totali segreganti</a:t>
            </a:r>
          </a:p>
          <a:p>
            <a:r>
              <a:rPr lang="it-IT" b="1" dirty="0" smtClean="0">
                <a:solidFill>
                  <a:srgbClr val="BD5B2E"/>
                </a:solidFill>
              </a:rPr>
              <a:t>L’analisi di </a:t>
            </a:r>
            <a:r>
              <a:rPr lang="it-IT" b="1" dirty="0" err="1" smtClean="0">
                <a:solidFill>
                  <a:srgbClr val="BD5B2E"/>
                </a:solidFill>
              </a:rPr>
              <a:t>Goffman</a:t>
            </a:r>
            <a:r>
              <a:rPr lang="it-IT" b="1" dirty="0" smtClean="0">
                <a:solidFill>
                  <a:srgbClr val="BD5B2E"/>
                </a:solidFill>
              </a:rPr>
              <a:t> sugli Ospedali psichiatrici statunitensi </a:t>
            </a:r>
            <a:r>
              <a:rPr lang="it-IT" dirty="0" smtClean="0">
                <a:solidFill>
                  <a:srgbClr val="BD5B2E"/>
                </a:solidFill>
              </a:rPr>
              <a:t>(</a:t>
            </a:r>
            <a:r>
              <a:rPr lang="it-IT" dirty="0" err="1" smtClean="0">
                <a:solidFill>
                  <a:srgbClr val="BD5B2E"/>
                </a:solidFill>
              </a:rPr>
              <a:t>Asylum</a:t>
            </a:r>
            <a:r>
              <a:rPr lang="it-IT" dirty="0" smtClean="0">
                <a:solidFill>
                  <a:srgbClr val="BD5B2E"/>
                </a:solidFill>
              </a:rPr>
              <a:t>, 1961)</a:t>
            </a:r>
          </a:p>
          <a:p>
            <a:r>
              <a:rPr lang="it-IT" b="1" dirty="0" smtClean="0">
                <a:solidFill>
                  <a:srgbClr val="850085"/>
                </a:solidFill>
              </a:rPr>
              <a:t>Rapporti di controllo fra </a:t>
            </a:r>
            <a:r>
              <a:rPr lang="it-IT" b="1" dirty="0">
                <a:solidFill>
                  <a:srgbClr val="850085"/>
                </a:solidFill>
              </a:rPr>
              <a:t>S</a:t>
            </a:r>
            <a:r>
              <a:rPr lang="it-IT" b="1" dirty="0" smtClean="0">
                <a:solidFill>
                  <a:srgbClr val="850085"/>
                </a:solidFill>
              </a:rPr>
              <a:t>taff e paziente</a:t>
            </a:r>
            <a:r>
              <a:rPr lang="it-IT" dirty="0" smtClean="0"/>
              <a:t>: </a:t>
            </a:r>
          </a:p>
          <a:p>
            <a:r>
              <a:rPr lang="it-IT" b="1" dirty="0" smtClean="0">
                <a:solidFill>
                  <a:srgbClr val="000090"/>
                </a:solidFill>
              </a:rPr>
              <a:t>La carriera morale del malato e la vita nell’OP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Disturbo all’efficienza istituzionale quando intervengono aspetti emotivi </a:t>
            </a:r>
            <a:r>
              <a:rPr lang="it-IT" dirty="0" smtClean="0">
                <a:solidFill>
                  <a:srgbClr val="FF0000"/>
                </a:solidFill>
              </a:rPr>
              <a:t>(specie dello staff)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624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5642621" cy="916919"/>
          </a:xfrm>
        </p:spPr>
        <p:txBody>
          <a:bodyPr/>
          <a:lstStyle/>
          <a:p>
            <a:r>
              <a:rPr lang="it-IT" sz="4000" dirty="0" smtClean="0">
                <a:solidFill>
                  <a:srgbClr val="FF0000"/>
                </a:solidFill>
                <a:latin typeface="Apple Casual"/>
                <a:cs typeface="Apple Casual"/>
              </a:rPr>
              <a:t>Sociologia della cura</a:t>
            </a:r>
            <a:endParaRPr lang="it-IT" sz="4000" dirty="0">
              <a:solidFill>
                <a:srgbClr val="FF0000"/>
              </a:solidFill>
              <a:latin typeface="Apple Casual"/>
              <a:cs typeface="Apple Casu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7331" y="1527858"/>
            <a:ext cx="8445148" cy="4966783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it-IT" b="1" u="sng" dirty="0" smtClean="0">
                <a:solidFill>
                  <a:srgbClr val="BD5B2E"/>
                </a:solidFill>
                <a:latin typeface="Arial"/>
                <a:cs typeface="Arial"/>
              </a:rPr>
              <a:t>LA CURA ASSENTE:</a:t>
            </a:r>
          </a:p>
          <a:p>
            <a:pPr>
              <a:buFont typeface="Wingdings" charset="2"/>
              <a:buChar char="Ø"/>
            </a:pPr>
            <a:r>
              <a:rPr lang="it-IT" b="1" dirty="0" smtClean="0">
                <a:solidFill>
                  <a:srgbClr val="660066"/>
                </a:solidFill>
                <a:latin typeface="Arial"/>
                <a:cs typeface="Arial"/>
              </a:rPr>
              <a:t>I soggetti “internati”  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(</a:t>
            </a:r>
            <a:r>
              <a:rPr lang="it-IT" i="1" dirty="0" err="1" smtClean="0">
                <a:solidFill>
                  <a:srgbClr val="000090"/>
                </a:solidFill>
                <a:latin typeface="Arial"/>
                <a:cs typeface="Arial"/>
              </a:rPr>
              <a:t>Goffman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; Foucault)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1B5821"/>
                </a:solidFill>
                <a:latin typeface="Arial"/>
                <a:cs typeface="Arial"/>
              </a:rPr>
              <a:t>b) </a:t>
            </a:r>
            <a:r>
              <a:rPr lang="it-IT" b="1" u="sng" dirty="0" smtClean="0">
                <a:solidFill>
                  <a:srgbClr val="1B5821"/>
                </a:solidFill>
                <a:latin typeface="Arial"/>
                <a:cs typeface="Arial"/>
              </a:rPr>
              <a:t>GLI “ALTRI ATTORI” DELLA CURA</a:t>
            </a:r>
          </a:p>
          <a:p>
            <a:pPr>
              <a:buFont typeface="Wingdings" charset="2"/>
              <a:buChar char="²"/>
            </a:pPr>
            <a:r>
              <a:rPr lang="it-IT" b="1" dirty="0" smtClean="0">
                <a:solidFill>
                  <a:srgbClr val="000090"/>
                </a:solidFill>
                <a:latin typeface="Arial"/>
                <a:cs typeface="Arial"/>
              </a:rPr>
              <a:t>Il sapere profano e </a:t>
            </a:r>
            <a:r>
              <a:rPr lang="it-IT" b="1" dirty="0">
                <a:solidFill>
                  <a:srgbClr val="000090"/>
                </a:solidFill>
                <a:latin typeface="Arial"/>
                <a:cs typeface="Arial"/>
              </a:rPr>
              <a:t>del </a:t>
            </a:r>
            <a:r>
              <a:rPr lang="it-IT" b="1" dirty="0" smtClean="0">
                <a:solidFill>
                  <a:srgbClr val="000090"/>
                </a:solidFill>
                <a:latin typeface="Arial"/>
                <a:cs typeface="Arial"/>
              </a:rPr>
              <a:t>malato 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(</a:t>
            </a:r>
            <a:r>
              <a:rPr lang="it-IT" i="1" dirty="0" err="1" smtClean="0">
                <a:solidFill>
                  <a:srgbClr val="000090"/>
                </a:solidFill>
                <a:latin typeface="Arial"/>
                <a:cs typeface="Arial"/>
              </a:rPr>
              <a:t>lay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-care)</a:t>
            </a:r>
          </a:p>
          <a:p>
            <a:pPr>
              <a:buFont typeface="Wingdings" charset="2"/>
              <a:buChar char="²"/>
            </a:pPr>
            <a:r>
              <a:rPr lang="it-IT" b="1" dirty="0" smtClean="0">
                <a:solidFill>
                  <a:srgbClr val="BC0000"/>
                </a:solidFill>
                <a:latin typeface="Arial"/>
                <a:cs typeface="Arial"/>
              </a:rPr>
              <a:t>Self-care e self-help 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(Dean; Katz e </a:t>
            </a:r>
            <a:r>
              <a:rPr lang="it-IT" i="1" dirty="0" err="1" smtClean="0">
                <a:solidFill>
                  <a:srgbClr val="000090"/>
                </a:solidFill>
                <a:latin typeface="Arial"/>
                <a:cs typeface="Arial"/>
              </a:rPr>
              <a:t>Bender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)</a:t>
            </a:r>
          </a:p>
          <a:p>
            <a:pPr>
              <a:buFont typeface="Wingdings" charset="2"/>
              <a:buChar char="²"/>
            </a:pPr>
            <a:r>
              <a:rPr lang="it-IT" b="1" dirty="0" err="1" smtClean="0">
                <a:solidFill>
                  <a:srgbClr val="0000FF"/>
                </a:solidFill>
                <a:latin typeface="Arial"/>
                <a:cs typeface="Arial"/>
              </a:rPr>
              <a:t>Formal</a:t>
            </a:r>
            <a:r>
              <a:rPr lang="it-IT" b="1" dirty="0" smtClean="0">
                <a:solidFill>
                  <a:srgbClr val="0000FF"/>
                </a:solidFill>
                <a:latin typeface="Arial"/>
                <a:cs typeface="Arial"/>
              </a:rPr>
              <a:t> e </a:t>
            </a:r>
            <a:r>
              <a:rPr lang="it-IT" b="1" dirty="0" err="1" smtClean="0">
                <a:solidFill>
                  <a:srgbClr val="0000FF"/>
                </a:solidFill>
                <a:latin typeface="Arial"/>
                <a:cs typeface="Arial"/>
              </a:rPr>
              <a:t>informal</a:t>
            </a:r>
            <a:r>
              <a:rPr lang="it-IT" b="1" dirty="0" smtClean="0">
                <a:solidFill>
                  <a:srgbClr val="0000FF"/>
                </a:solidFill>
                <a:latin typeface="Arial"/>
                <a:cs typeface="Arial"/>
              </a:rPr>
              <a:t> care nei sistemi di salute 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(</a:t>
            </a:r>
            <a:r>
              <a:rPr lang="it-IT" i="1" dirty="0" err="1" smtClean="0">
                <a:solidFill>
                  <a:srgbClr val="000090"/>
                </a:solidFill>
                <a:latin typeface="Arial"/>
                <a:cs typeface="Arial"/>
              </a:rPr>
              <a:t>Froland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; </a:t>
            </a:r>
            <a:r>
              <a:rPr lang="it-IT" i="1" dirty="0" err="1" smtClean="0">
                <a:solidFill>
                  <a:srgbClr val="000090"/>
                </a:solidFill>
                <a:latin typeface="Arial"/>
                <a:cs typeface="Arial"/>
              </a:rPr>
              <a:t>Idler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)</a:t>
            </a:r>
          </a:p>
          <a:p>
            <a:pPr>
              <a:buFont typeface="Wingdings" charset="2"/>
              <a:buChar char="²"/>
            </a:pPr>
            <a:r>
              <a:rPr lang="it-IT" b="1" dirty="0" smtClean="0">
                <a:solidFill>
                  <a:srgbClr val="850085"/>
                </a:solidFill>
                <a:latin typeface="Arial"/>
                <a:cs typeface="Arial"/>
              </a:rPr>
              <a:t>Lavoro domestico e tempi di cura femminili 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(Balbo, Ingrosso)</a:t>
            </a:r>
          </a:p>
          <a:p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4" name="Immagine 3" descr="images-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32223">
            <a:off x="6608669" y="233729"/>
            <a:ext cx="2210330" cy="230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597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500" y="274639"/>
            <a:ext cx="5642621" cy="559652"/>
          </a:xfrm>
        </p:spPr>
        <p:txBody>
          <a:bodyPr/>
          <a:lstStyle/>
          <a:p>
            <a:r>
              <a:rPr lang="it-IT" sz="3600" dirty="0" smtClean="0">
                <a:solidFill>
                  <a:srgbClr val="FF0000"/>
                </a:solidFill>
                <a:latin typeface="Apple Casual"/>
                <a:cs typeface="Apple Casual"/>
              </a:rPr>
              <a:t>Sociologia della cura</a:t>
            </a:r>
            <a:endParaRPr lang="it-IT" sz="3600" dirty="0">
              <a:solidFill>
                <a:srgbClr val="FF0000"/>
              </a:solidFill>
              <a:latin typeface="Apple Casual"/>
              <a:cs typeface="Apple Casu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7331" y="1070882"/>
            <a:ext cx="8445148" cy="54237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660066"/>
                </a:solidFill>
                <a:latin typeface="Arial"/>
                <a:cs typeface="Arial"/>
              </a:rPr>
              <a:t>c</a:t>
            </a:r>
            <a:r>
              <a:rPr lang="it-IT" b="1" dirty="0" smtClean="0">
                <a:solidFill>
                  <a:srgbClr val="660066"/>
                </a:solidFill>
                <a:latin typeface="Arial"/>
                <a:cs typeface="Arial"/>
              </a:rPr>
              <a:t> – </a:t>
            </a:r>
            <a:r>
              <a:rPr lang="it-IT" b="1" u="sng" dirty="0" smtClean="0">
                <a:solidFill>
                  <a:srgbClr val="660066"/>
                </a:solidFill>
                <a:latin typeface="Arial"/>
                <a:cs typeface="Arial"/>
              </a:rPr>
              <a:t>IL DEFICIT DI CURA</a:t>
            </a:r>
          </a:p>
          <a:p>
            <a:pPr>
              <a:buFont typeface="Wingdings" charset="2"/>
              <a:buChar char="ü"/>
            </a:pPr>
            <a:r>
              <a:rPr lang="it-IT" b="1" dirty="0" smtClean="0">
                <a:solidFill>
                  <a:srgbClr val="660066"/>
                </a:solidFill>
                <a:latin typeface="Arial"/>
                <a:cs typeface="Arial"/>
              </a:rPr>
              <a:t>Soggetti non presi in cura</a:t>
            </a:r>
            <a:r>
              <a:rPr lang="it-IT" b="1" dirty="0" smtClean="0">
                <a:latin typeface="Arial"/>
                <a:cs typeface="Arial"/>
              </a:rPr>
              <a:t> 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(</a:t>
            </a:r>
            <a:r>
              <a:rPr lang="it-IT" i="1" dirty="0" err="1" smtClean="0">
                <a:solidFill>
                  <a:srgbClr val="000090"/>
                </a:solidFill>
                <a:latin typeface="Arial"/>
                <a:cs typeface="Arial"/>
              </a:rPr>
              <a:t>Bauman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)</a:t>
            </a:r>
          </a:p>
          <a:p>
            <a:pPr marL="0" indent="0">
              <a:buNone/>
            </a:pPr>
            <a:r>
              <a:rPr lang="it-IT" b="1" dirty="0">
                <a:solidFill>
                  <a:srgbClr val="BC0000"/>
                </a:solidFill>
                <a:latin typeface="Arial"/>
                <a:cs typeface="Arial"/>
              </a:rPr>
              <a:t>d</a:t>
            </a:r>
            <a:r>
              <a:rPr lang="it-IT" b="1" dirty="0" smtClean="0">
                <a:solidFill>
                  <a:srgbClr val="BC0000"/>
                </a:solidFill>
                <a:latin typeface="Arial"/>
                <a:cs typeface="Arial"/>
              </a:rPr>
              <a:t> - </a:t>
            </a:r>
            <a:r>
              <a:rPr lang="it-IT" b="1" u="sng" dirty="0" smtClean="0">
                <a:solidFill>
                  <a:srgbClr val="BC0000"/>
                </a:solidFill>
                <a:latin typeface="Arial"/>
                <a:cs typeface="Arial"/>
              </a:rPr>
              <a:t>LE NUOVE PROFESSIONI DELLA CURA</a:t>
            </a:r>
          </a:p>
          <a:p>
            <a:pPr>
              <a:buFont typeface="Wingdings" charset="2"/>
              <a:buChar char="v"/>
            </a:pPr>
            <a:r>
              <a:rPr lang="it-IT" b="1" dirty="0" smtClean="0">
                <a:solidFill>
                  <a:srgbClr val="1B5821"/>
                </a:solidFill>
                <a:latin typeface="Arial"/>
                <a:cs typeface="Arial"/>
              </a:rPr>
              <a:t>Il </a:t>
            </a:r>
            <a:r>
              <a:rPr lang="it-IT" b="1" i="1" dirty="0" smtClean="0">
                <a:solidFill>
                  <a:srgbClr val="1B5821"/>
                </a:solidFill>
                <a:latin typeface="Arial"/>
                <a:cs typeface="Arial"/>
              </a:rPr>
              <a:t>prendersi cura </a:t>
            </a:r>
            <a:r>
              <a:rPr lang="it-IT" b="1" dirty="0" smtClean="0">
                <a:solidFill>
                  <a:srgbClr val="1B5821"/>
                </a:solidFill>
                <a:latin typeface="Arial"/>
                <a:cs typeface="Arial"/>
              </a:rPr>
              <a:t>nelle professioni sanitarie 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(Melucci, 1994)</a:t>
            </a:r>
          </a:p>
          <a:p>
            <a:pPr>
              <a:buFont typeface="Wingdings" charset="2"/>
              <a:buChar char="v"/>
            </a:pPr>
            <a:r>
              <a:rPr lang="it-IT" b="1" dirty="0" smtClean="0">
                <a:solidFill>
                  <a:srgbClr val="000090"/>
                </a:solidFill>
                <a:latin typeface="Arial"/>
                <a:cs typeface="Arial"/>
              </a:rPr>
              <a:t>L’analisi multidimensionale del</a:t>
            </a:r>
            <a:r>
              <a:rPr lang="it-IT" b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it-IT" b="1" dirty="0" smtClean="0">
                <a:solidFill>
                  <a:srgbClr val="000090"/>
                </a:solidFill>
                <a:latin typeface="Arial"/>
                <a:cs typeface="Arial"/>
              </a:rPr>
              <a:t>lavoro di cura </a:t>
            </a:r>
            <a:r>
              <a:rPr lang="it-IT" i="1" dirty="0" smtClean="0">
                <a:solidFill>
                  <a:srgbClr val="000090"/>
                </a:solidFill>
                <a:latin typeface="Arial"/>
                <a:cs typeface="Arial"/>
              </a:rPr>
              <a:t>(Thomas, 1993; Colombo, 1995; Ingrosso, 2008)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39B23F"/>
                </a:solidFill>
                <a:latin typeface="Arial"/>
                <a:cs typeface="Arial"/>
              </a:rPr>
              <a:t>e – </a:t>
            </a:r>
            <a:r>
              <a:rPr lang="it-IT" b="1" u="sng" dirty="0" smtClean="0">
                <a:solidFill>
                  <a:srgbClr val="39B23F"/>
                </a:solidFill>
                <a:latin typeface="Arial"/>
                <a:cs typeface="Arial"/>
              </a:rPr>
              <a:t>PROMOZIONE E CURA DELLA SALUTE</a:t>
            </a:r>
          </a:p>
          <a:p>
            <a:pPr>
              <a:buFont typeface="Wingdings" charset="2"/>
              <a:buChar char="Ø"/>
            </a:pPr>
            <a:r>
              <a:rPr lang="it-IT" b="1" dirty="0" smtClean="0">
                <a:solidFill>
                  <a:srgbClr val="850085"/>
                </a:solidFill>
                <a:latin typeface="Arial"/>
                <a:cs typeface="Arial"/>
              </a:rPr>
              <a:t>La cura di sé</a:t>
            </a:r>
          </a:p>
          <a:p>
            <a:pPr>
              <a:buFont typeface="Wingdings" charset="2"/>
              <a:buChar char="Ø"/>
            </a:pPr>
            <a:r>
              <a:rPr lang="it-IT" b="1" dirty="0" smtClean="0">
                <a:solidFill>
                  <a:srgbClr val="850085"/>
                </a:solidFill>
                <a:latin typeface="Arial"/>
                <a:cs typeface="Arial"/>
              </a:rPr>
              <a:t>Le politiche di promozione della salute</a:t>
            </a:r>
          </a:p>
          <a:p>
            <a:pPr>
              <a:buFont typeface="Wingdings" charset="2"/>
              <a:buChar char="Ø"/>
            </a:pPr>
            <a:endParaRPr lang="it-IT" b="1" dirty="0">
              <a:solidFill>
                <a:srgbClr val="850085"/>
              </a:solidFill>
            </a:endParaRP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4" name="Immagine 3" descr="images-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0430">
            <a:off x="6698598" y="253463"/>
            <a:ext cx="2257604" cy="234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8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714226"/>
          </a:xfrm>
        </p:spPr>
        <p:txBody>
          <a:bodyPr/>
          <a:lstStyle/>
          <a:p>
            <a:r>
              <a:rPr lang="it-IT" sz="2800" b="1" dirty="0" smtClean="0">
                <a:solidFill>
                  <a:srgbClr val="000090"/>
                </a:solidFill>
              </a:rPr>
              <a:t>Affetti e comunicazioni nel lavoro di cura</a:t>
            </a:r>
            <a:endParaRPr lang="it-IT" sz="2800" b="1" dirty="0">
              <a:solidFill>
                <a:srgbClr val="00009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158046"/>
            <a:ext cx="8042276" cy="5180078"/>
          </a:xfrm>
        </p:spPr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it-IT" b="1" dirty="0" smtClean="0">
                <a:solidFill>
                  <a:srgbClr val="39B23F"/>
                </a:solidFill>
              </a:rPr>
              <a:t>Fra coinvolgimento e distacco </a:t>
            </a:r>
            <a:r>
              <a:rPr lang="it-IT" dirty="0" smtClean="0">
                <a:solidFill>
                  <a:srgbClr val="39B23F"/>
                </a:solidFill>
              </a:rPr>
              <a:t>(Elias): </a:t>
            </a:r>
            <a:r>
              <a:rPr lang="it-IT" i="1" dirty="0" smtClean="0">
                <a:solidFill>
                  <a:srgbClr val="39B23F"/>
                </a:solidFill>
              </a:rPr>
              <a:t>empatia e capacità di sentire</a:t>
            </a:r>
            <a:r>
              <a:rPr lang="it-IT" dirty="0" smtClean="0">
                <a:solidFill>
                  <a:srgbClr val="39B23F"/>
                </a:solidFill>
              </a:rPr>
              <a:t>; necessità di interagire per trarre alimento per l’operatività</a:t>
            </a:r>
          </a:p>
          <a:p>
            <a:pPr marL="514350" indent="-514350">
              <a:buFont typeface="+mj-lt"/>
              <a:buAutoNum type="romanUcPeriod"/>
            </a:pPr>
            <a:r>
              <a:rPr lang="it-IT" b="1" dirty="0" smtClean="0">
                <a:solidFill>
                  <a:srgbClr val="BC0000"/>
                </a:solidFill>
              </a:rPr>
              <a:t>Formare le capacità e sensibilità emotive, comunicative e relazionali degli operatori</a:t>
            </a:r>
          </a:p>
          <a:p>
            <a:pPr marL="514350" indent="-514350">
              <a:buFont typeface="+mj-lt"/>
              <a:buAutoNum type="romanUcPeriod"/>
            </a:pPr>
            <a:r>
              <a:rPr lang="it-IT" dirty="0" smtClean="0">
                <a:solidFill>
                  <a:srgbClr val="FF0000"/>
                </a:solidFill>
              </a:rPr>
              <a:t>Il carattere emotivo e gli imprinting relazionali primari di ciascun uomo o donna possono permettere </a:t>
            </a:r>
            <a:r>
              <a:rPr lang="it-IT" b="1" dirty="0" smtClean="0">
                <a:solidFill>
                  <a:srgbClr val="FF0000"/>
                </a:solidFill>
              </a:rPr>
              <a:t>un’ampia varietà di stili e temi relazionali</a:t>
            </a:r>
            <a:r>
              <a:rPr lang="it-IT" dirty="0" smtClean="0">
                <a:solidFill>
                  <a:srgbClr val="FF0000"/>
                </a:solidFill>
              </a:rPr>
              <a:t> (materni, paterni, fraterni): permettersi la libertà di uscire dagli schemi di genere prefissati e socialmente diffusi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794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7135" y="107576"/>
            <a:ext cx="4868562" cy="1894220"/>
          </a:xfrm>
        </p:spPr>
        <p:txBody>
          <a:bodyPr/>
          <a:lstStyle/>
          <a:p>
            <a:r>
              <a:rPr lang="it-IT" sz="3600" dirty="0" smtClean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  <a:t>4 forme basilari di </a:t>
            </a:r>
            <a:r>
              <a:rPr lang="it-IT" sz="3600" smtClean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  <a:t>cura </a:t>
            </a:r>
            <a:br>
              <a:rPr lang="it-IT" sz="3600" smtClean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it-IT" sz="3600" smtClean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  <a:t>da </a:t>
            </a:r>
            <a:r>
              <a:rPr lang="it-IT" sz="3600" dirty="0" smtClean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  <a:t>coordinare e comporre</a:t>
            </a:r>
            <a:endParaRPr lang="it-IT" sz="3600" dirty="0">
              <a:solidFill>
                <a:srgbClr val="850085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4" y="3002692"/>
            <a:ext cx="8174595" cy="3645242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B050"/>
                </a:solidFill>
              </a:rPr>
              <a:t>“MATERNA” </a:t>
            </a:r>
            <a:r>
              <a:rPr lang="it-IT" sz="2000" dirty="0" smtClean="0">
                <a:solidFill>
                  <a:srgbClr val="39B23F"/>
                </a:solidFill>
              </a:rPr>
              <a:t>(accudimento, protezione, vicinanza affettiva, …)</a:t>
            </a:r>
          </a:p>
          <a:p>
            <a:r>
              <a:rPr lang="it-IT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“PATERNA” </a:t>
            </a:r>
            <a:r>
              <a:rPr lang="it-IT" sz="2000" dirty="0" smtClean="0">
                <a:solidFill>
                  <a:srgbClr val="0070C0"/>
                </a:solidFill>
              </a:rPr>
              <a:t>(custodia, capacità terapeutica, regolazione, …)</a:t>
            </a:r>
          </a:p>
          <a:p>
            <a:r>
              <a:rPr lang="it-IT" b="1" dirty="0" smtClean="0">
                <a:solidFill>
                  <a:srgbClr val="BD5B2E"/>
                </a:solidFill>
              </a:rPr>
              <a:t>“FRATERNA” </a:t>
            </a:r>
            <a:r>
              <a:rPr lang="it-IT" sz="2000" dirty="0" smtClean="0">
                <a:solidFill>
                  <a:schemeClr val="accent3">
                    <a:lumMod val="75000"/>
                  </a:schemeClr>
                </a:solidFill>
              </a:rPr>
              <a:t>(fratellanza, </a:t>
            </a:r>
            <a:r>
              <a:rPr lang="it-IT" sz="2000" dirty="0" err="1" smtClean="0">
                <a:solidFill>
                  <a:schemeClr val="accent3">
                    <a:lumMod val="75000"/>
                  </a:schemeClr>
                </a:solidFill>
              </a:rPr>
              <a:t>amicalità</a:t>
            </a:r>
            <a:r>
              <a:rPr lang="it-IT" sz="2000" dirty="0" smtClean="0">
                <a:solidFill>
                  <a:schemeClr val="accent3">
                    <a:lumMod val="75000"/>
                  </a:schemeClr>
                </a:solidFill>
              </a:rPr>
              <a:t>, reciprocità, ..)</a:t>
            </a:r>
          </a:p>
          <a:p>
            <a:r>
              <a:rPr lang="it-IT" b="1" dirty="0" smtClean="0">
                <a:solidFill>
                  <a:srgbClr val="BC0000"/>
                </a:solidFill>
              </a:rPr>
              <a:t>“AUTO-CURA” </a:t>
            </a:r>
            <a:r>
              <a:rPr lang="it-IT" sz="2000" dirty="0" smtClean="0">
                <a:solidFill>
                  <a:srgbClr val="FF0000"/>
                </a:solidFill>
              </a:rPr>
              <a:t>(parti deboli-parti forti, riflessività, senso e orientamento, capacità relazionale, ecc.)</a:t>
            </a:r>
          </a:p>
          <a:p>
            <a:pPr marL="0" indent="0" algn="r">
              <a:buNone/>
            </a:pPr>
            <a:r>
              <a:rPr lang="it-IT" sz="1600" b="1" i="1" dirty="0" smtClean="0">
                <a:solidFill>
                  <a:srgbClr val="002060"/>
                </a:solidFill>
              </a:rPr>
              <a:t>(elaborazione da Franco </a:t>
            </a:r>
            <a:r>
              <a:rPr lang="it-IT" sz="1600" b="1" i="1" dirty="0" err="1" smtClean="0">
                <a:solidFill>
                  <a:srgbClr val="002060"/>
                </a:solidFill>
              </a:rPr>
              <a:t>Fornari</a:t>
            </a:r>
            <a:r>
              <a:rPr lang="it-IT" sz="1600" b="1" i="1" dirty="0" smtClean="0">
                <a:solidFill>
                  <a:srgbClr val="002060"/>
                </a:solidFill>
              </a:rPr>
              <a:t>)</a:t>
            </a:r>
            <a:endParaRPr lang="it-IT" sz="1600" b="1" i="1" dirty="0">
              <a:solidFill>
                <a:srgbClr val="00206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1" y="333633"/>
            <a:ext cx="35433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888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39947"/>
          </a:xfrm>
        </p:spPr>
        <p:txBody>
          <a:bodyPr/>
          <a:lstStyle/>
          <a:p>
            <a:r>
              <a:rPr lang="it-IT" sz="4000" i="1" dirty="0" smtClean="0">
                <a:solidFill>
                  <a:srgbClr val="39B23F"/>
                </a:solidFill>
                <a:latin typeface="Apple Casual"/>
                <a:cs typeface="Apple Casual"/>
              </a:rPr>
              <a:t>Alcuni insegnamenti</a:t>
            </a:r>
            <a:endParaRPr lang="it-IT" sz="4000" i="1" dirty="0">
              <a:solidFill>
                <a:srgbClr val="39B23F"/>
              </a:solidFill>
              <a:latin typeface="Apple Casual"/>
              <a:cs typeface="Apple Casu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309403"/>
            <a:ext cx="8042276" cy="5289989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 smtClean="0">
                <a:solidFill>
                  <a:srgbClr val="FF6600"/>
                </a:solidFill>
              </a:rPr>
              <a:t>Nuova etica ed estetica della cura (responsabilità e bellezza)</a:t>
            </a:r>
          </a:p>
          <a:p>
            <a:r>
              <a:rPr lang="it-IT" b="1" dirty="0" smtClean="0">
                <a:solidFill>
                  <a:srgbClr val="18058D"/>
                </a:solidFill>
              </a:rPr>
              <a:t>Educazione alla cura di sé e degli altri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Curare non è solo agire, ma porsi in relazione e comunicazione con chi ha necessità di cure</a:t>
            </a:r>
          </a:p>
          <a:p>
            <a:r>
              <a:rPr lang="it-IT" b="1" dirty="0" smtClean="0">
                <a:solidFill>
                  <a:srgbClr val="1C591F"/>
                </a:solidFill>
              </a:rPr>
              <a:t>Qualunque forma di cura ha bisogno di qualità e affettività</a:t>
            </a:r>
          </a:p>
          <a:p>
            <a:r>
              <a:rPr lang="it-IT" b="1" dirty="0" smtClean="0">
                <a:solidFill>
                  <a:srgbClr val="BC0000"/>
                </a:solidFill>
              </a:rPr>
              <a:t>La cura che si pone in una prospettiva dialogica e fraterna valorizza l’autonomia e dignità del curato</a:t>
            </a:r>
          </a:p>
          <a:p>
            <a:r>
              <a:rPr lang="it-IT" b="1" dirty="0" smtClean="0">
                <a:solidFill>
                  <a:srgbClr val="0000FF"/>
                </a:solidFill>
              </a:rPr>
              <a:t>La ricomposizione della cura passa attraverso la cooperazione delle forme e degli attori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Chi è curato può contribuire alla propria cura sia in termini affettivi che di self-care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29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zza">
  <a:themeElements>
    <a:clrScheme name="Brezz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zza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zz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Brezza.thmx</Template>
  <TotalTime>4000</TotalTime>
  <Words>534</Words>
  <Application>Microsoft Macintosh PowerPoint</Application>
  <PresentationFormat>Presentazione su schermo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Brezza</vt:lpstr>
      <vt:lpstr>Sociologia della cura:  relazioni di cura reciproche e collaborative</vt:lpstr>
      <vt:lpstr>La sociologia della medicina  di Talcott Parsons</vt:lpstr>
      <vt:lpstr>Organizzazione sanitarie che non curano: l’analisi di Irvin Goffman</vt:lpstr>
      <vt:lpstr>Sociologia della cura</vt:lpstr>
      <vt:lpstr>Sociologia della cura</vt:lpstr>
      <vt:lpstr>Affetti e comunicazioni nel lavoro di cura</vt:lpstr>
      <vt:lpstr>4 forme basilari di cura  da coordinare e comporre</vt:lpstr>
      <vt:lpstr>Alcuni insegnamenti</vt:lpstr>
    </vt:vector>
  </TitlesOfParts>
  <Company>Università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Etica della cura e  cura della comunicazione</dc:title>
  <dc:creator>Marco Ingrosso</dc:creator>
  <cp:lastModifiedBy>Marco Ingrosso</cp:lastModifiedBy>
  <cp:revision>218</cp:revision>
  <dcterms:created xsi:type="dcterms:W3CDTF">2013-04-01T09:25:24Z</dcterms:created>
  <dcterms:modified xsi:type="dcterms:W3CDTF">2017-04-04T10:09:31Z</dcterms:modified>
</cp:coreProperties>
</file>