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73" r:id="rId2"/>
    <p:sldId id="274" r:id="rId3"/>
    <p:sldId id="275" r:id="rId4"/>
    <p:sldId id="276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5" r:id="rId14"/>
    <p:sldId id="266" r:id="rId15"/>
    <p:sldId id="277" r:id="rId16"/>
    <p:sldId id="267" r:id="rId17"/>
    <p:sldId id="264" r:id="rId18"/>
    <p:sldId id="268" r:id="rId19"/>
    <p:sldId id="278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680"/>
    <a:srgbClr val="00B900"/>
    <a:srgbClr val="005D00"/>
    <a:srgbClr val="B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88"/>
    <p:restoredTop sz="84021"/>
  </p:normalViewPr>
  <p:slideViewPr>
    <p:cSldViewPr snapToGrid="0" snapToObjects="1">
      <p:cViewPr varScale="1">
        <p:scale>
          <a:sx n="109" d="100"/>
          <a:sy n="109" d="100"/>
        </p:scale>
        <p:origin x="19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 dirty="0">
              <a:solidFill>
                <a:srgbClr val="FF0000"/>
              </a:solidFill>
              <a:latin typeface="Arial"/>
              <a:cs typeface="Arial"/>
            </a:rPr>
            <a:t>Cura altri</a:t>
          </a: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/>
      <dgm:t>
        <a:bodyPr/>
        <a:lstStyle/>
        <a:p>
          <a:r>
            <a:rPr lang="it-IT" sz="1800" b="1" dirty="0">
              <a:solidFill>
                <a:srgbClr val="00B900"/>
              </a:solidFill>
              <a:latin typeface="Arial"/>
              <a:cs typeface="Arial"/>
            </a:rPr>
            <a:t>Cura animali</a:t>
          </a: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r>
            <a:rPr lang="it-IT" sz="1800" b="1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>
              <a:solidFill>
                <a:srgbClr val="000090"/>
              </a:solidFill>
              <a:latin typeface="Arial"/>
              <a:cs typeface="Arial"/>
            </a:rPr>
            <a:t>Cura ambiente</a:t>
          </a: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4E032A5-22E9-D144-A1C2-E3FEE477D00D}">
      <dgm:prSet phldrT="[Testo]" custT="1"/>
      <dgm:spPr/>
      <dgm:t>
        <a:bodyPr/>
        <a:lstStyle/>
        <a:p>
          <a:pPr algn="ctr"/>
          <a:r>
            <a:rPr lang="it-IT" sz="1800" b="1">
              <a:solidFill>
                <a:srgbClr val="660066"/>
              </a:solidFill>
              <a:latin typeface="Arial"/>
              <a:cs typeface="Arial"/>
            </a:rPr>
            <a:t>urbano</a:t>
          </a:r>
        </a:p>
      </dgm:t>
    </dgm:pt>
    <dgm:pt modelId="{4B44952C-2DD1-7842-9B5C-EBE2B62265A0}" type="parTrans" cxnId="{42B41527-D39A-DB40-9B03-045F6D178B7A}">
      <dgm:prSet/>
      <dgm:spPr/>
      <dgm:t>
        <a:bodyPr/>
        <a:lstStyle/>
        <a:p>
          <a:endParaRPr lang="it-IT"/>
        </a:p>
      </dgm:t>
    </dgm:pt>
    <dgm:pt modelId="{758504B3-F9D6-0048-8A13-5FF2FF7B6485}" type="sibTrans" cxnId="{42B41527-D39A-DB40-9B03-045F6D178B7A}">
      <dgm:prSet/>
      <dgm:spPr/>
      <dgm:t>
        <a:bodyPr/>
        <a:lstStyle/>
        <a:p>
          <a:endParaRPr lang="it-IT"/>
        </a:p>
      </dgm:t>
    </dgm:pt>
    <dgm:pt modelId="{0BAFB1F5-4F70-3B40-B959-E90350AC65BC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gm:t>
    </dgm:pt>
    <dgm:pt modelId="{066AD110-0F4E-ED42-A63B-96142B79A89A}" type="parTrans" cxnId="{E25B409A-D3D1-8C4B-AF42-D8D742D52BC9}">
      <dgm:prSet/>
      <dgm:spPr/>
      <dgm:t>
        <a:bodyPr/>
        <a:lstStyle/>
        <a:p>
          <a:endParaRPr lang="it-IT"/>
        </a:p>
      </dgm:t>
    </dgm:pt>
    <dgm:pt modelId="{26F5D51F-35BD-E342-A311-C8F2C23FCDCE}" type="sibTrans" cxnId="{E25B409A-D3D1-8C4B-AF42-D8D742D52BC9}">
      <dgm:prSet/>
      <dgm:spPr/>
      <dgm:t>
        <a:bodyPr/>
        <a:lstStyle/>
        <a:p>
          <a:endParaRPr lang="it-IT"/>
        </a:p>
      </dgm:t>
    </dgm:pt>
    <dgm:pt modelId="{091E5B1C-5A3D-A345-A510-FC73487515B1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gm:t>
    </dgm:pt>
    <dgm:pt modelId="{296CFB33-2931-6F44-AE84-99C5803947FC}" type="parTrans" cxnId="{E8811978-6292-CD4F-9214-8B3F9569D3C3}">
      <dgm:prSet/>
      <dgm:spPr/>
      <dgm:t>
        <a:bodyPr/>
        <a:lstStyle/>
        <a:p>
          <a:endParaRPr lang="it-IT"/>
        </a:p>
      </dgm:t>
    </dgm:pt>
    <dgm:pt modelId="{666CA444-97A4-F540-8B15-A4A208495A23}" type="sibTrans" cxnId="{E8811978-6292-CD4F-9214-8B3F9569D3C3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869A2-7BFB-254E-A8A4-6FC145ADF063}" type="pres">
      <dgm:prSet presAssocID="{1E363D25-5F5E-714E-AF29-47437BF85781}" presName="cycle" presStyleCnt="0"/>
      <dgm:spPr/>
    </dgm:pt>
    <dgm:pt modelId="{68B7CD8D-51F7-3444-A4EF-C886B21E47C2}" type="pres">
      <dgm:prSet presAssocID="{1E363D25-5F5E-714E-AF29-47437BF85781}" presName="centerShape" presStyleCnt="0"/>
      <dgm:spPr/>
    </dgm:pt>
    <dgm:pt modelId="{C315FCAA-6428-F642-9835-1938BF9E7AE0}" type="pres">
      <dgm:prSet presAssocID="{1E363D25-5F5E-714E-AF29-47437BF85781}" presName="connSite" presStyleLbl="node1" presStyleIdx="0" presStyleCnt="4"/>
      <dgm:spPr/>
    </dgm:pt>
    <dgm:pt modelId="{C4B0D6F0-3995-E14A-B9A2-D35700B88CFF}" type="pres">
      <dgm:prSet presAssocID="{1E363D25-5F5E-714E-AF29-47437BF85781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D8E589-48B6-244C-BCE3-A5CE2E577113}" type="pres">
      <dgm:prSet presAssocID="{4931DE75-DF20-6B42-95F9-CC1756AF80C3}" presName="Name25" presStyleLbl="parChTrans1D1" presStyleIdx="0" presStyleCnt="3"/>
      <dgm:spPr/>
      <dgm:t>
        <a:bodyPr/>
        <a:lstStyle/>
        <a:p>
          <a:endParaRPr lang="it-IT"/>
        </a:p>
      </dgm:t>
    </dgm:pt>
    <dgm:pt modelId="{90EB3ADE-0711-BE4B-9CC2-2432C13844F6}" type="pres">
      <dgm:prSet presAssocID="{D84FFD38-C74A-1F42-9CD3-E2C1D565107D}" presName="node" presStyleCnt="0"/>
      <dgm:spPr/>
    </dgm:pt>
    <dgm:pt modelId="{83B5D3B3-EB0D-6F49-877F-317062C76FD6}" type="pres">
      <dgm:prSet presAssocID="{D84FFD38-C74A-1F42-9CD3-E2C1D565107D}" presName="parentNode" presStyleLbl="node1" presStyleIdx="1" presStyleCnt="4" custScaleX="117405" custLinFactNeighborX="31560" custLinFactNeighborY="620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45C433-DC0E-3B4E-9DFF-6565C38665C5}" type="pres">
      <dgm:prSet presAssocID="{1C06A1DB-AB3F-EB44-98FC-14796BB7D58F}" presName="Name25" presStyleLbl="parChTrans1D1" presStyleIdx="1" presStyleCnt="3"/>
      <dgm:spPr/>
      <dgm:t>
        <a:bodyPr/>
        <a:lstStyle/>
        <a:p>
          <a:endParaRPr lang="it-IT"/>
        </a:p>
      </dgm:t>
    </dgm:pt>
    <dgm:pt modelId="{5EDC05A3-4967-0E46-896E-4FCCA6D73F2D}" type="pres">
      <dgm:prSet presAssocID="{38AB92EF-B240-3249-9780-4846E500FE01}" presName="node" presStyleCnt="0"/>
      <dgm:spPr/>
    </dgm:pt>
    <dgm:pt modelId="{E84D90C7-0BC7-B940-8083-2C16B3F6392F}" type="pres">
      <dgm:prSet presAssocID="{38AB92EF-B240-3249-9780-4846E500FE01}" presName="parentNode" presStyleLbl="node1" presStyleIdx="2" presStyleCnt="4" custScaleX="104039" custLinFactNeighborX="15465" custLinFactNeighborY="137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E953AF-FC52-4740-B2F9-73D841FEC957}" type="pres">
      <dgm:prSet presAssocID="{E2029CE5-429E-9A42-9BD3-077294C799E3}" presName="Name25" presStyleLbl="parChTrans1D1" presStyleIdx="2" presStyleCnt="3"/>
      <dgm:spPr/>
      <dgm:t>
        <a:bodyPr/>
        <a:lstStyle/>
        <a:p>
          <a:endParaRPr lang="it-IT"/>
        </a:p>
      </dgm:t>
    </dgm:pt>
    <dgm:pt modelId="{D43BB36B-A6DE-3B42-BD17-25D8A7F55834}" type="pres">
      <dgm:prSet presAssocID="{AF804185-7371-3B47-8860-04C5EEE74524}" presName="node" presStyleCnt="0"/>
      <dgm:spPr/>
    </dgm:pt>
    <dgm:pt modelId="{2C3A7D0C-D6C2-6E42-A552-0F8C14BB1BF8}" type="pres">
      <dgm:prSet presAssocID="{AF804185-7371-3B47-8860-04C5EEE74524}" presName="parentNode" presStyleLbl="node1" presStyleIdx="3" presStyleCnt="4" custScaleX="123682" custLinFactNeighborX="12372" custLinFactNeighborY="2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A1AEE8C-8F27-9F4A-81D8-EDD46B8F9A8C}" type="presOf" srcId="{D84FFD38-C74A-1F42-9CD3-E2C1D565107D}" destId="{83B5D3B3-EB0D-6F49-877F-317062C76FD6}" srcOrd="0" destOrd="0" presId="urn:microsoft.com/office/officeart/2005/8/layout/radial2"/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E25B409A-D3D1-8C4B-AF42-D8D742D52BC9}" srcId="{AF804185-7371-3B47-8860-04C5EEE74524}" destId="{0BAFB1F5-4F70-3B40-B959-E90350AC65BC}" srcOrd="2" destOrd="0" parTransId="{066AD110-0F4E-ED42-A63B-96142B79A89A}" sibTransId="{26F5D51F-35BD-E342-A311-C8F2C23FCDCE}"/>
    <dgm:cxn modelId="{6FA72175-196A-C148-91C9-1F64C00E2171}" type="presOf" srcId="{1E363D25-5F5E-714E-AF29-47437BF85781}" destId="{013492E2-A7CB-2A43-9BE9-7083DCAD90C1}" srcOrd="0" destOrd="0" presId="urn:microsoft.com/office/officeart/2005/8/layout/radial2"/>
    <dgm:cxn modelId="{112E52A3-23B9-3E41-8CFE-5BF06E0E2984}" type="presOf" srcId="{38AB92EF-B240-3249-9780-4846E500FE01}" destId="{E84D90C7-0BC7-B940-8083-2C16B3F6392F}" srcOrd="0" destOrd="0" presId="urn:microsoft.com/office/officeart/2005/8/layout/radial2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5EA54E2A-CEB1-AB41-B380-4DA3FAF3C021}" type="presOf" srcId="{E2029CE5-429E-9A42-9BD3-077294C799E3}" destId="{65E953AF-FC52-4740-B2F9-73D841FEC957}" srcOrd="0" destOrd="0" presId="urn:microsoft.com/office/officeart/2005/8/layout/radial2"/>
    <dgm:cxn modelId="{271D7E49-B2E7-7341-991C-B3B8D2416B55}" type="presOf" srcId="{4931DE75-DF20-6B42-95F9-CC1756AF80C3}" destId="{DCD8E589-48B6-244C-BCE3-A5CE2E577113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42B41527-D39A-DB40-9B03-045F6D178B7A}" srcId="{AF804185-7371-3B47-8860-04C5EEE74524}" destId="{04E032A5-22E9-D144-A1C2-E3FEE477D00D}" srcOrd="1" destOrd="0" parTransId="{4B44952C-2DD1-7842-9B5C-EBE2B62265A0}" sibTransId="{758504B3-F9D6-0048-8A13-5FF2FF7B6485}"/>
    <dgm:cxn modelId="{E8811978-6292-CD4F-9214-8B3F9569D3C3}" srcId="{D84FFD38-C74A-1F42-9CD3-E2C1D565107D}" destId="{091E5B1C-5A3D-A345-A510-FC73487515B1}" srcOrd="1" destOrd="0" parTransId="{296CFB33-2931-6F44-AE84-99C5803947FC}" sibTransId="{666CA444-97A4-F540-8B15-A4A208495A23}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C05187AC-3861-2945-AF4C-44444175B523}" type="presOf" srcId="{0BAFB1F5-4F70-3B40-B959-E90350AC65BC}" destId="{8501B2B2-1DB0-EF49-B866-8071AB077712}" srcOrd="0" destOrd="2" presId="urn:microsoft.com/office/officeart/2005/8/layout/radial2"/>
    <dgm:cxn modelId="{1926E189-61AD-B348-840D-F79D83C4D887}" type="presOf" srcId="{0ED69639-52E9-6940-8AED-FD1ACD75D875}" destId="{8501B2B2-1DB0-EF49-B866-8071AB077712}" srcOrd="0" destOrd="0" presId="urn:microsoft.com/office/officeart/2005/8/layout/radial2"/>
    <dgm:cxn modelId="{247C88B1-A6AE-634F-BEA7-4AC1C740110C}" type="presOf" srcId="{091E5B1C-5A3D-A345-A510-FC73487515B1}" destId="{EDC54430-4522-0345-B406-E22D80832E52}" srcOrd="0" destOrd="1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87D583B0-2AFE-C741-80C2-E2FF1371B17A}" type="presOf" srcId="{04E032A5-22E9-D144-A1C2-E3FEE477D00D}" destId="{8501B2B2-1DB0-EF49-B866-8071AB077712}" srcOrd="0" destOrd="1" presId="urn:microsoft.com/office/officeart/2005/8/layout/radial2"/>
    <dgm:cxn modelId="{BEE2E0C4-BBE1-A449-950C-DCA423AF8C62}" type="presOf" srcId="{AF804185-7371-3B47-8860-04C5EEE74524}" destId="{2C3A7D0C-D6C2-6E42-A552-0F8C14BB1BF8}" srcOrd="0" destOrd="0" presId="urn:microsoft.com/office/officeart/2005/8/layout/radial2"/>
    <dgm:cxn modelId="{5B2580E5-FB91-EA44-B1FF-C70E97343EF3}" type="presOf" srcId="{9B5FA96B-FFDC-9C45-861E-287AEBD22974}" destId="{EDC54430-4522-0345-B406-E22D80832E52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32BA6EAE-2A59-9845-AC18-7C7BA46E9B83}" type="presOf" srcId="{6BE25C8E-5B96-7847-863C-8CD63CE402A7}" destId="{45FDC11E-FF9C-7A4F-956E-4915B88579C5}" srcOrd="0" destOrd="0" presId="urn:microsoft.com/office/officeart/2005/8/layout/radial2"/>
    <dgm:cxn modelId="{7F63DEA0-78F1-9A4B-8E7D-319644C5AC04}" type="presOf" srcId="{1C06A1DB-AB3F-EB44-98FC-14796BB7D58F}" destId="{A445C433-DC0E-3B4E-9DFF-6565C38665C5}" srcOrd="0" destOrd="0" presId="urn:microsoft.com/office/officeart/2005/8/layout/radial2"/>
    <dgm:cxn modelId="{422E13DD-7477-D04F-B27D-AF7BDC82D321}" type="presParOf" srcId="{013492E2-A7CB-2A43-9BE9-7083DCAD90C1}" destId="{7C1869A2-7BFB-254E-A8A4-6FC145ADF063}" srcOrd="0" destOrd="0" presId="urn:microsoft.com/office/officeart/2005/8/layout/radial2"/>
    <dgm:cxn modelId="{9F507158-49D2-EB41-9655-A7D6F5ED7252}" type="presParOf" srcId="{7C1869A2-7BFB-254E-A8A4-6FC145ADF063}" destId="{68B7CD8D-51F7-3444-A4EF-C886B21E47C2}" srcOrd="0" destOrd="0" presId="urn:microsoft.com/office/officeart/2005/8/layout/radial2"/>
    <dgm:cxn modelId="{92FDCCB8-E9C1-A548-AACE-8BBBA0923C39}" type="presParOf" srcId="{68B7CD8D-51F7-3444-A4EF-C886B21E47C2}" destId="{C315FCAA-6428-F642-9835-1938BF9E7AE0}" srcOrd="0" destOrd="0" presId="urn:microsoft.com/office/officeart/2005/8/layout/radial2"/>
    <dgm:cxn modelId="{3FCB294D-FA08-2A4A-9C25-59763D42C092}" type="presParOf" srcId="{68B7CD8D-51F7-3444-A4EF-C886B21E47C2}" destId="{C4B0D6F0-3995-E14A-B9A2-D35700B88CFF}" srcOrd="1" destOrd="0" presId="urn:microsoft.com/office/officeart/2005/8/layout/radial2"/>
    <dgm:cxn modelId="{442CE5BB-4DED-B343-876D-40414AF2A936}" type="presParOf" srcId="{7C1869A2-7BFB-254E-A8A4-6FC145ADF063}" destId="{DCD8E589-48B6-244C-BCE3-A5CE2E577113}" srcOrd="1" destOrd="0" presId="urn:microsoft.com/office/officeart/2005/8/layout/radial2"/>
    <dgm:cxn modelId="{F0B7ADDD-A7F1-C440-95D5-ECAF6D360317}" type="presParOf" srcId="{7C1869A2-7BFB-254E-A8A4-6FC145ADF063}" destId="{90EB3ADE-0711-BE4B-9CC2-2432C13844F6}" srcOrd="2" destOrd="0" presId="urn:microsoft.com/office/officeart/2005/8/layout/radial2"/>
    <dgm:cxn modelId="{3FA50DDE-E871-6348-AC24-6D2A12CC7E64}" type="presParOf" srcId="{90EB3ADE-0711-BE4B-9CC2-2432C13844F6}" destId="{83B5D3B3-EB0D-6F49-877F-317062C76FD6}" srcOrd="0" destOrd="0" presId="urn:microsoft.com/office/officeart/2005/8/layout/radial2"/>
    <dgm:cxn modelId="{341210C0-DDC4-EF4F-A59E-0CD9ACDA3B1B}" type="presParOf" srcId="{90EB3ADE-0711-BE4B-9CC2-2432C13844F6}" destId="{EDC54430-4522-0345-B406-E22D80832E52}" srcOrd="1" destOrd="0" presId="urn:microsoft.com/office/officeart/2005/8/layout/radial2"/>
    <dgm:cxn modelId="{45C01DCA-4676-654B-BF0C-3C3A38864596}" type="presParOf" srcId="{7C1869A2-7BFB-254E-A8A4-6FC145ADF063}" destId="{A445C433-DC0E-3B4E-9DFF-6565C38665C5}" srcOrd="3" destOrd="0" presId="urn:microsoft.com/office/officeart/2005/8/layout/radial2"/>
    <dgm:cxn modelId="{E958F2B7-1EB0-404C-A295-056625DAB0A7}" type="presParOf" srcId="{7C1869A2-7BFB-254E-A8A4-6FC145ADF063}" destId="{5EDC05A3-4967-0E46-896E-4FCCA6D73F2D}" srcOrd="4" destOrd="0" presId="urn:microsoft.com/office/officeart/2005/8/layout/radial2"/>
    <dgm:cxn modelId="{191AC761-944F-664A-A04C-6313BA020FEF}" type="presParOf" srcId="{5EDC05A3-4967-0E46-896E-4FCCA6D73F2D}" destId="{E84D90C7-0BC7-B940-8083-2C16B3F6392F}" srcOrd="0" destOrd="0" presId="urn:microsoft.com/office/officeart/2005/8/layout/radial2"/>
    <dgm:cxn modelId="{BE400BFD-9524-254C-A985-861162BB8532}" type="presParOf" srcId="{5EDC05A3-4967-0E46-896E-4FCCA6D73F2D}" destId="{45FDC11E-FF9C-7A4F-956E-4915B88579C5}" srcOrd="1" destOrd="0" presId="urn:microsoft.com/office/officeart/2005/8/layout/radial2"/>
    <dgm:cxn modelId="{ABA2BE46-6E6F-364B-9B3A-AFB9DE278ABE}" type="presParOf" srcId="{7C1869A2-7BFB-254E-A8A4-6FC145ADF063}" destId="{65E953AF-FC52-4740-B2F9-73D841FEC957}" srcOrd="5" destOrd="0" presId="urn:microsoft.com/office/officeart/2005/8/layout/radial2"/>
    <dgm:cxn modelId="{2AA9AEDF-687E-5643-AAC0-3535B7D40810}" type="presParOf" srcId="{7C1869A2-7BFB-254E-A8A4-6FC145ADF063}" destId="{D43BB36B-A6DE-3B42-BD17-25D8A7F55834}" srcOrd="6" destOrd="0" presId="urn:microsoft.com/office/officeart/2005/8/layout/radial2"/>
    <dgm:cxn modelId="{DC4BAE57-E4BA-0E4F-99A9-1F5A9FD7F8A5}" type="presParOf" srcId="{D43BB36B-A6DE-3B42-BD17-25D8A7F55834}" destId="{2C3A7D0C-D6C2-6E42-A552-0F8C14BB1BF8}" srcOrd="0" destOrd="0" presId="urn:microsoft.com/office/officeart/2005/8/layout/radial2"/>
    <dgm:cxn modelId="{07D1DF6D-D9A9-384A-854F-CB1222F41486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 smtClean="0">
              <a:solidFill>
                <a:srgbClr val="000090"/>
              </a:solidFill>
              <a:latin typeface="Arial"/>
              <a:cs typeface="Arial"/>
            </a:rPr>
            <a:t>Riflessività</a:t>
          </a:r>
          <a:endParaRPr lang="it-IT" sz="1800" b="1" i="0" dirty="0">
            <a:solidFill>
              <a:srgbClr val="000090"/>
            </a:solidFill>
            <a:latin typeface="Arial"/>
            <a:cs typeface="Arial"/>
          </a:endParaRP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/>
      <dgm:t>
        <a:bodyPr/>
        <a:lstStyle/>
        <a:p>
          <a:r>
            <a:rPr lang="it-IT" sz="1800" b="1" dirty="0" smtClean="0">
              <a:solidFill>
                <a:srgbClr val="BD0000"/>
              </a:solidFill>
              <a:latin typeface="Arial"/>
              <a:cs typeface="Arial"/>
            </a:rPr>
            <a:t>Apprendere ad apprendere</a:t>
          </a:r>
          <a:endParaRPr lang="it-IT" sz="1800" b="1" dirty="0">
            <a:solidFill>
              <a:srgbClr val="BD0000"/>
            </a:solidFill>
            <a:latin typeface="Arial"/>
            <a:cs typeface="Arial"/>
          </a:endParaRP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endParaRPr lang="it-IT" sz="1800" b="1" dirty="0">
            <a:solidFill>
              <a:srgbClr val="008000"/>
            </a:solidFill>
            <a:latin typeface="Arial"/>
            <a:cs typeface="Arial"/>
          </a:endParaRP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>
        <a:solidFill>
          <a:srgbClr val="FF6600"/>
        </a:solidFill>
      </dgm:spPr>
      <dgm:t>
        <a:bodyPr/>
        <a:lstStyle/>
        <a:p>
          <a:r>
            <a:rPr lang="it-IT" sz="1800" b="1" dirty="0" smtClean="0">
              <a:solidFill>
                <a:srgbClr val="005D00"/>
              </a:solidFill>
              <a:latin typeface="Arial"/>
              <a:cs typeface="Arial"/>
            </a:rPr>
            <a:t>Scelta e progettazione</a:t>
          </a:r>
          <a:endParaRPr lang="it-IT" sz="1800" b="1" dirty="0">
            <a:solidFill>
              <a:srgbClr val="005D00"/>
            </a:solidFill>
            <a:latin typeface="Arial"/>
            <a:cs typeface="Arial"/>
          </a:endParaRP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99E439D3-4EA2-B945-B2DD-BCB331488456}">
      <dgm:prSet phldrT="[Testo]" custT="1"/>
      <dgm:spPr>
        <a:solidFill>
          <a:srgbClr val="3366FF"/>
        </a:solidFill>
      </dgm:spPr>
      <dgm:t>
        <a:bodyPr/>
        <a:lstStyle/>
        <a:p>
          <a:r>
            <a:rPr lang="it-IT" sz="2400" b="1" dirty="0" smtClean="0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  <a:endParaRPr lang="it-IT" sz="24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3DD63C4C-EA45-EE44-949C-588938174C8A}" type="parTrans" cxnId="{3703D586-F261-274C-BA45-BFCC49BB5C89}">
      <dgm:prSet/>
      <dgm:spPr/>
      <dgm:t>
        <a:bodyPr/>
        <a:lstStyle/>
        <a:p>
          <a:endParaRPr lang="it-IT"/>
        </a:p>
      </dgm:t>
    </dgm:pt>
    <dgm:pt modelId="{E14F49DC-DBEC-A249-B7BF-A7160672B9C6}" type="sibTrans" cxnId="{3703D586-F261-274C-BA45-BFCC49BB5C89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869A2-7BFB-254E-A8A4-6FC145ADF063}" type="pres">
      <dgm:prSet presAssocID="{1E363D25-5F5E-714E-AF29-47437BF85781}" presName="cycle" presStyleCnt="0"/>
      <dgm:spPr/>
      <dgm:t>
        <a:bodyPr/>
        <a:lstStyle/>
        <a:p>
          <a:endParaRPr lang="it-IT"/>
        </a:p>
      </dgm:t>
    </dgm:pt>
    <dgm:pt modelId="{68B7CD8D-51F7-3444-A4EF-C886B21E47C2}" type="pres">
      <dgm:prSet presAssocID="{1E363D25-5F5E-714E-AF29-47437BF85781}" presName="centerShape" presStyleCnt="0"/>
      <dgm:spPr/>
      <dgm:t>
        <a:bodyPr/>
        <a:lstStyle/>
        <a:p>
          <a:endParaRPr lang="it-IT"/>
        </a:p>
      </dgm:t>
    </dgm:pt>
    <dgm:pt modelId="{C315FCAA-6428-F642-9835-1938BF9E7AE0}" type="pres">
      <dgm:prSet presAssocID="{1E363D25-5F5E-714E-AF29-47437BF85781}" presName="connSite" presStyleLbl="node1" presStyleIdx="0" presStyleCnt="5"/>
      <dgm:spPr/>
      <dgm:t>
        <a:bodyPr/>
        <a:lstStyle/>
        <a:p>
          <a:endParaRPr lang="it-IT"/>
        </a:p>
      </dgm:t>
    </dgm:pt>
    <dgm:pt modelId="{C4B0D6F0-3995-E14A-B9A2-D35700B88CFF}" type="pres">
      <dgm:prSet presAssocID="{1E363D25-5F5E-714E-AF29-47437BF85781}" presName="visible" presStyleLbl="node1" presStyleIdx="0" presStyleCnt="5" custScaleX="118394" custScaleY="110893" custLinFactNeighborX="89812" custLinFactNeighborY="-265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DCD8E589-48B6-244C-BCE3-A5CE2E577113}" type="pres">
      <dgm:prSet presAssocID="{4931DE75-DF20-6B42-95F9-CC1756AF80C3}" presName="Name25" presStyleLbl="parChTrans1D1" presStyleIdx="0" presStyleCnt="4"/>
      <dgm:spPr/>
      <dgm:t>
        <a:bodyPr/>
        <a:lstStyle/>
        <a:p>
          <a:endParaRPr lang="it-IT"/>
        </a:p>
      </dgm:t>
    </dgm:pt>
    <dgm:pt modelId="{90EB3ADE-0711-BE4B-9CC2-2432C13844F6}" type="pres">
      <dgm:prSet presAssocID="{D84FFD38-C74A-1F42-9CD3-E2C1D565107D}" presName="node" presStyleCnt="0"/>
      <dgm:spPr/>
      <dgm:t>
        <a:bodyPr/>
        <a:lstStyle/>
        <a:p>
          <a:endParaRPr lang="it-IT"/>
        </a:p>
      </dgm:t>
    </dgm:pt>
    <dgm:pt modelId="{83B5D3B3-EB0D-6F49-877F-317062C76FD6}" type="pres">
      <dgm:prSet presAssocID="{D84FFD38-C74A-1F42-9CD3-E2C1D565107D}" presName="parentNode" presStyleLbl="node1" presStyleIdx="1" presStyleCnt="5" custAng="435289" custScaleX="167545" custScaleY="103797" custLinFactX="100000" custLinFactNeighborX="120202" custLinFactNeighborY="1071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45C433-DC0E-3B4E-9DFF-6565C38665C5}" type="pres">
      <dgm:prSet presAssocID="{1C06A1DB-AB3F-EB44-98FC-14796BB7D58F}" presName="Name25" presStyleLbl="parChTrans1D1" presStyleIdx="1" presStyleCnt="4"/>
      <dgm:spPr/>
      <dgm:t>
        <a:bodyPr/>
        <a:lstStyle/>
        <a:p>
          <a:endParaRPr lang="it-IT"/>
        </a:p>
      </dgm:t>
    </dgm:pt>
    <dgm:pt modelId="{5EDC05A3-4967-0E46-896E-4FCCA6D73F2D}" type="pres">
      <dgm:prSet presAssocID="{38AB92EF-B240-3249-9780-4846E500FE01}" presName="node" presStyleCnt="0"/>
      <dgm:spPr/>
      <dgm:t>
        <a:bodyPr/>
        <a:lstStyle/>
        <a:p>
          <a:endParaRPr lang="it-IT"/>
        </a:p>
      </dgm:t>
    </dgm:pt>
    <dgm:pt modelId="{E84D90C7-0BC7-B940-8083-2C16B3F6392F}" type="pres">
      <dgm:prSet presAssocID="{38AB92EF-B240-3249-9780-4846E500FE01}" presName="parentNode" presStyleLbl="node1" presStyleIdx="2" presStyleCnt="5" custScaleX="178145" custScaleY="139745" custLinFactX="100000" custLinFactNeighborX="141588" custLinFactNeighborY="4454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E953AF-FC52-4740-B2F9-73D841FEC957}" type="pres">
      <dgm:prSet presAssocID="{E2029CE5-429E-9A42-9BD3-077294C799E3}" presName="Name25" presStyleLbl="parChTrans1D1" presStyleIdx="2" presStyleCnt="4"/>
      <dgm:spPr/>
      <dgm:t>
        <a:bodyPr/>
        <a:lstStyle/>
        <a:p>
          <a:endParaRPr lang="it-IT"/>
        </a:p>
      </dgm:t>
    </dgm:pt>
    <dgm:pt modelId="{D43BB36B-A6DE-3B42-BD17-25D8A7F55834}" type="pres">
      <dgm:prSet presAssocID="{AF804185-7371-3B47-8860-04C5EEE74524}" presName="node" presStyleCnt="0"/>
      <dgm:spPr/>
      <dgm:t>
        <a:bodyPr/>
        <a:lstStyle/>
        <a:p>
          <a:endParaRPr lang="it-IT"/>
        </a:p>
      </dgm:t>
    </dgm:pt>
    <dgm:pt modelId="{2C3A7D0C-D6C2-6E42-A552-0F8C14BB1BF8}" type="pres">
      <dgm:prSet presAssocID="{AF804185-7371-3B47-8860-04C5EEE74524}" presName="parentNode" presStyleLbl="node1" presStyleIdx="3" presStyleCnt="5" custAng="20218464" custScaleX="194295" custScaleY="141782" custLinFactX="23553" custLinFactNeighborX="100000" custLinFactNeighborY="9380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540927-56A9-8744-9B71-9CB318C24829}" type="pres">
      <dgm:prSet presAssocID="{3DD63C4C-EA45-EE44-949C-588938174C8A}" presName="Name25" presStyleLbl="parChTrans1D1" presStyleIdx="3" presStyleCnt="4"/>
      <dgm:spPr/>
      <dgm:t>
        <a:bodyPr/>
        <a:lstStyle/>
        <a:p>
          <a:endParaRPr lang="it-IT"/>
        </a:p>
      </dgm:t>
    </dgm:pt>
    <dgm:pt modelId="{42602B6B-D4C7-384B-B6C7-A5E02352D339}" type="pres">
      <dgm:prSet presAssocID="{99E439D3-4EA2-B945-B2DD-BCB331488456}" presName="node" presStyleCnt="0"/>
      <dgm:spPr/>
      <dgm:t>
        <a:bodyPr/>
        <a:lstStyle/>
        <a:p>
          <a:endParaRPr lang="it-IT"/>
        </a:p>
      </dgm:t>
    </dgm:pt>
    <dgm:pt modelId="{55F38488-6D32-8A40-8F1F-FB0AA0C722BC}" type="pres">
      <dgm:prSet presAssocID="{99E439D3-4EA2-B945-B2DD-BCB331488456}" presName="parentNode" presStyleLbl="node1" presStyleIdx="4" presStyleCnt="5" custScaleX="191859" custScaleY="187920" custLinFactX="-60882" custLinFactY="-100000" custLinFactNeighborX="-100000" custLinFactNeighborY="-192243">
        <dgm:presLayoutVars>
          <dgm:chMax val="1"/>
          <dgm:bulletEnabled val="1"/>
        </dgm:presLayoutVars>
      </dgm:prSet>
      <dgm:spPr>
        <a:prstGeom prst="cloud">
          <a:avLst/>
        </a:prstGeom>
      </dgm:spPr>
      <dgm:t>
        <a:bodyPr/>
        <a:lstStyle/>
        <a:p>
          <a:endParaRPr lang="it-IT"/>
        </a:p>
      </dgm:t>
    </dgm:pt>
    <dgm:pt modelId="{3DC4C0FE-8616-324C-AE16-C15E0F72D98C}" type="pres">
      <dgm:prSet presAssocID="{99E439D3-4EA2-B945-B2DD-BCB33148845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431AF81E-E728-0B46-93C2-D3B6D0353F52}" type="presOf" srcId="{4931DE75-DF20-6B42-95F9-CC1756AF80C3}" destId="{DCD8E589-48B6-244C-BCE3-A5CE2E577113}" srcOrd="0" destOrd="0" presId="urn:microsoft.com/office/officeart/2005/8/layout/radial2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3703D586-F261-274C-BA45-BFCC49BB5C89}" srcId="{1E363D25-5F5E-714E-AF29-47437BF85781}" destId="{99E439D3-4EA2-B945-B2DD-BCB331488456}" srcOrd="3" destOrd="0" parTransId="{3DD63C4C-EA45-EE44-949C-588938174C8A}" sibTransId="{E14F49DC-DBEC-A249-B7BF-A7160672B9C6}"/>
    <dgm:cxn modelId="{F0905617-045C-E743-B4E9-A276840466C9}" type="presOf" srcId="{6BE25C8E-5B96-7847-863C-8CD63CE402A7}" destId="{45FDC11E-FF9C-7A4F-956E-4915B88579C5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4C3763AF-1C24-E748-8890-124BF3DF1099}" type="presOf" srcId="{1E363D25-5F5E-714E-AF29-47437BF85781}" destId="{013492E2-A7CB-2A43-9BE9-7083DCAD90C1}" srcOrd="0" destOrd="0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E6F9AB85-D52C-3644-89D0-B05551A8D2C8}" type="presOf" srcId="{3DD63C4C-EA45-EE44-949C-588938174C8A}" destId="{40540927-56A9-8744-9B71-9CB318C24829}" srcOrd="0" destOrd="0" presId="urn:microsoft.com/office/officeart/2005/8/layout/radial2"/>
    <dgm:cxn modelId="{D86470CA-ECF7-BC44-8B3F-266121DE8603}" type="presOf" srcId="{9B5FA96B-FFDC-9C45-861E-287AEBD22974}" destId="{EDC54430-4522-0345-B406-E22D80832E52}" srcOrd="0" destOrd="0" presId="urn:microsoft.com/office/officeart/2005/8/layout/radial2"/>
    <dgm:cxn modelId="{16587E66-9882-EF43-8D99-A83EB2BC661F}" type="presOf" srcId="{1C06A1DB-AB3F-EB44-98FC-14796BB7D58F}" destId="{A445C433-DC0E-3B4E-9DFF-6565C38665C5}" srcOrd="0" destOrd="0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B539A370-4A61-2F4A-A6FD-0F939395C301}" type="presOf" srcId="{38AB92EF-B240-3249-9780-4846E500FE01}" destId="{E84D90C7-0BC7-B940-8083-2C16B3F6392F}" srcOrd="0" destOrd="0" presId="urn:microsoft.com/office/officeart/2005/8/layout/radial2"/>
    <dgm:cxn modelId="{508D92BB-E52C-2F49-A10B-2FD331F07EC0}" type="presOf" srcId="{E2029CE5-429E-9A42-9BD3-077294C799E3}" destId="{65E953AF-FC52-4740-B2F9-73D841FEC957}" srcOrd="0" destOrd="0" presId="urn:microsoft.com/office/officeart/2005/8/layout/radial2"/>
    <dgm:cxn modelId="{EE8A102D-B649-4642-B910-CD22F3CF928E}" type="presOf" srcId="{D84FFD38-C74A-1F42-9CD3-E2C1D565107D}" destId="{83B5D3B3-EB0D-6F49-877F-317062C76FD6}" srcOrd="0" destOrd="0" presId="urn:microsoft.com/office/officeart/2005/8/layout/radial2"/>
    <dgm:cxn modelId="{841FBDBD-F4DE-B046-A98F-3A8B4A6DB64E}" type="presOf" srcId="{0ED69639-52E9-6940-8AED-FD1ACD75D875}" destId="{8501B2B2-1DB0-EF49-B866-8071AB077712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796D8C24-1FF5-6841-828F-CFC290783568}" type="presOf" srcId="{AF804185-7371-3B47-8860-04C5EEE74524}" destId="{2C3A7D0C-D6C2-6E42-A552-0F8C14BB1BF8}" srcOrd="0" destOrd="0" presId="urn:microsoft.com/office/officeart/2005/8/layout/radial2"/>
    <dgm:cxn modelId="{D8E4BD76-BF91-664F-B0E9-3675A48F8C98}" type="presOf" srcId="{99E439D3-4EA2-B945-B2DD-BCB331488456}" destId="{55F38488-6D32-8A40-8F1F-FB0AA0C722BC}" srcOrd="0" destOrd="0" presId="urn:microsoft.com/office/officeart/2005/8/layout/radial2"/>
    <dgm:cxn modelId="{371BE895-E49A-3C4E-B224-56A3577E61AF}" type="presParOf" srcId="{013492E2-A7CB-2A43-9BE9-7083DCAD90C1}" destId="{7C1869A2-7BFB-254E-A8A4-6FC145ADF063}" srcOrd="0" destOrd="0" presId="urn:microsoft.com/office/officeart/2005/8/layout/radial2"/>
    <dgm:cxn modelId="{71522FCD-0171-A849-9642-95D46E31ED93}" type="presParOf" srcId="{7C1869A2-7BFB-254E-A8A4-6FC145ADF063}" destId="{68B7CD8D-51F7-3444-A4EF-C886B21E47C2}" srcOrd="0" destOrd="0" presId="urn:microsoft.com/office/officeart/2005/8/layout/radial2"/>
    <dgm:cxn modelId="{0F0B8FB0-E032-2347-8489-B482342DF12F}" type="presParOf" srcId="{68B7CD8D-51F7-3444-A4EF-C886B21E47C2}" destId="{C315FCAA-6428-F642-9835-1938BF9E7AE0}" srcOrd="0" destOrd="0" presId="urn:microsoft.com/office/officeart/2005/8/layout/radial2"/>
    <dgm:cxn modelId="{AB7D8B2F-2E22-324A-9D74-4F24D34C9498}" type="presParOf" srcId="{68B7CD8D-51F7-3444-A4EF-C886B21E47C2}" destId="{C4B0D6F0-3995-E14A-B9A2-D35700B88CFF}" srcOrd="1" destOrd="0" presId="urn:microsoft.com/office/officeart/2005/8/layout/radial2"/>
    <dgm:cxn modelId="{9591B154-B681-1649-AD18-61E69CEC7E37}" type="presParOf" srcId="{7C1869A2-7BFB-254E-A8A4-6FC145ADF063}" destId="{DCD8E589-48B6-244C-BCE3-A5CE2E577113}" srcOrd="1" destOrd="0" presId="urn:microsoft.com/office/officeart/2005/8/layout/radial2"/>
    <dgm:cxn modelId="{C9F9A2A8-7BD9-0748-93BD-07FBEA7B3826}" type="presParOf" srcId="{7C1869A2-7BFB-254E-A8A4-6FC145ADF063}" destId="{90EB3ADE-0711-BE4B-9CC2-2432C13844F6}" srcOrd="2" destOrd="0" presId="urn:microsoft.com/office/officeart/2005/8/layout/radial2"/>
    <dgm:cxn modelId="{923FE947-151B-994B-80F0-86DC8612F874}" type="presParOf" srcId="{90EB3ADE-0711-BE4B-9CC2-2432C13844F6}" destId="{83B5D3B3-EB0D-6F49-877F-317062C76FD6}" srcOrd="0" destOrd="0" presId="urn:microsoft.com/office/officeart/2005/8/layout/radial2"/>
    <dgm:cxn modelId="{A8EE9BE1-B4D5-2244-94B9-85913DC09458}" type="presParOf" srcId="{90EB3ADE-0711-BE4B-9CC2-2432C13844F6}" destId="{EDC54430-4522-0345-B406-E22D80832E52}" srcOrd="1" destOrd="0" presId="urn:microsoft.com/office/officeart/2005/8/layout/radial2"/>
    <dgm:cxn modelId="{B4ED72AE-66FF-2F46-B5CF-D6F6DE4B7A87}" type="presParOf" srcId="{7C1869A2-7BFB-254E-A8A4-6FC145ADF063}" destId="{A445C433-DC0E-3B4E-9DFF-6565C38665C5}" srcOrd="3" destOrd="0" presId="urn:microsoft.com/office/officeart/2005/8/layout/radial2"/>
    <dgm:cxn modelId="{3030F619-0C8E-8542-A16B-E135EE2DC397}" type="presParOf" srcId="{7C1869A2-7BFB-254E-A8A4-6FC145ADF063}" destId="{5EDC05A3-4967-0E46-896E-4FCCA6D73F2D}" srcOrd="4" destOrd="0" presId="urn:microsoft.com/office/officeart/2005/8/layout/radial2"/>
    <dgm:cxn modelId="{FE2881E2-1621-6048-9427-A7868D69F5B2}" type="presParOf" srcId="{5EDC05A3-4967-0E46-896E-4FCCA6D73F2D}" destId="{E84D90C7-0BC7-B940-8083-2C16B3F6392F}" srcOrd="0" destOrd="0" presId="urn:microsoft.com/office/officeart/2005/8/layout/radial2"/>
    <dgm:cxn modelId="{A0BB586B-246C-3E49-85A3-65182EDCB54B}" type="presParOf" srcId="{5EDC05A3-4967-0E46-896E-4FCCA6D73F2D}" destId="{45FDC11E-FF9C-7A4F-956E-4915B88579C5}" srcOrd="1" destOrd="0" presId="urn:microsoft.com/office/officeart/2005/8/layout/radial2"/>
    <dgm:cxn modelId="{8DD396A5-26A0-624C-88B0-409922CBD8C4}" type="presParOf" srcId="{7C1869A2-7BFB-254E-A8A4-6FC145ADF063}" destId="{65E953AF-FC52-4740-B2F9-73D841FEC957}" srcOrd="5" destOrd="0" presId="urn:microsoft.com/office/officeart/2005/8/layout/radial2"/>
    <dgm:cxn modelId="{1F856CA5-E593-6C44-9E12-41C61F33C019}" type="presParOf" srcId="{7C1869A2-7BFB-254E-A8A4-6FC145ADF063}" destId="{D43BB36B-A6DE-3B42-BD17-25D8A7F55834}" srcOrd="6" destOrd="0" presId="urn:microsoft.com/office/officeart/2005/8/layout/radial2"/>
    <dgm:cxn modelId="{10A338EF-DB8F-0445-8E3B-C0C078E944EC}" type="presParOf" srcId="{D43BB36B-A6DE-3B42-BD17-25D8A7F55834}" destId="{2C3A7D0C-D6C2-6E42-A552-0F8C14BB1BF8}" srcOrd="0" destOrd="0" presId="urn:microsoft.com/office/officeart/2005/8/layout/radial2"/>
    <dgm:cxn modelId="{94D79D60-688A-1145-85A7-E38F0BF8F1A8}" type="presParOf" srcId="{D43BB36B-A6DE-3B42-BD17-25D8A7F55834}" destId="{8501B2B2-1DB0-EF49-B866-8071AB077712}" srcOrd="1" destOrd="0" presId="urn:microsoft.com/office/officeart/2005/8/layout/radial2"/>
    <dgm:cxn modelId="{DD3D5D01-AACF-314C-806A-70B009A921FE}" type="presParOf" srcId="{7C1869A2-7BFB-254E-A8A4-6FC145ADF063}" destId="{40540927-56A9-8744-9B71-9CB318C24829}" srcOrd="7" destOrd="0" presId="urn:microsoft.com/office/officeart/2005/8/layout/radial2"/>
    <dgm:cxn modelId="{6C214E89-4CB0-BD49-98FC-AEFA509A5C97}" type="presParOf" srcId="{7C1869A2-7BFB-254E-A8A4-6FC145ADF063}" destId="{42602B6B-D4C7-384B-B6C7-A5E02352D339}" srcOrd="8" destOrd="0" presId="urn:microsoft.com/office/officeart/2005/8/layout/radial2"/>
    <dgm:cxn modelId="{56F46288-674B-4F4F-82ED-C6AD80F462A0}" type="presParOf" srcId="{42602B6B-D4C7-384B-B6C7-A5E02352D339}" destId="{55F38488-6D32-8A40-8F1F-FB0AA0C722BC}" srcOrd="0" destOrd="0" presId="urn:microsoft.com/office/officeart/2005/8/layout/radial2"/>
    <dgm:cxn modelId="{87E11551-376A-D244-8653-A649E3C47BC6}" type="presParOf" srcId="{42602B6B-D4C7-384B-B6C7-A5E02352D339}" destId="{3DC4C0FE-8616-324C-AE16-C15E0F72D98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>
        <a:solidFill>
          <a:srgbClr val="FFFF00"/>
        </a:solidFill>
      </dgm:spPr>
      <dgm:t>
        <a:bodyPr/>
        <a:lstStyle/>
        <a:p>
          <a:r>
            <a:rPr lang="it-IT" sz="1800" b="1" i="0" dirty="0" err="1" smtClean="0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dirty="0" smtClean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dirty="0" err="1" smtClean="0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dirty="0">
            <a:solidFill>
              <a:srgbClr val="005D00"/>
            </a:solidFill>
            <a:latin typeface="Arial"/>
            <a:cs typeface="Arial"/>
          </a:endParaRP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>
        <a:solidFill>
          <a:srgbClr val="0000FF"/>
        </a:solidFill>
      </dgm:spPr>
      <dgm:t>
        <a:bodyPr/>
        <a:lstStyle/>
        <a:p>
          <a:r>
            <a:rPr lang="it-IT" sz="1800" b="1" dirty="0" smtClean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endParaRPr lang="it-IT" sz="1800" b="1" dirty="0">
            <a:solidFill>
              <a:srgbClr val="008000"/>
            </a:solidFill>
            <a:latin typeface="Arial"/>
            <a:cs typeface="Arial"/>
          </a:endParaRP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 smtClean="0">
              <a:solidFill>
                <a:srgbClr val="0000FF"/>
              </a:solidFill>
              <a:latin typeface="Arial"/>
              <a:cs typeface="Arial"/>
            </a:rPr>
            <a:t>Risorse ambientali</a:t>
          </a:r>
          <a:endParaRPr lang="it-IT" sz="1800" b="1" dirty="0">
            <a:solidFill>
              <a:srgbClr val="0000FF"/>
            </a:solidFill>
            <a:latin typeface="Arial"/>
            <a:cs typeface="Arial"/>
          </a:endParaRP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869A2-7BFB-254E-A8A4-6FC145ADF063}" type="pres">
      <dgm:prSet presAssocID="{1E363D25-5F5E-714E-AF29-47437BF85781}" presName="cycle" presStyleCnt="0"/>
      <dgm:spPr/>
      <dgm:t>
        <a:bodyPr/>
        <a:lstStyle/>
        <a:p>
          <a:endParaRPr lang="it-IT"/>
        </a:p>
      </dgm:t>
    </dgm:pt>
    <dgm:pt modelId="{68B7CD8D-51F7-3444-A4EF-C886B21E47C2}" type="pres">
      <dgm:prSet presAssocID="{1E363D25-5F5E-714E-AF29-47437BF85781}" presName="centerShape" presStyleCnt="0"/>
      <dgm:spPr/>
      <dgm:t>
        <a:bodyPr/>
        <a:lstStyle/>
        <a:p>
          <a:endParaRPr lang="it-IT"/>
        </a:p>
      </dgm:t>
    </dgm:pt>
    <dgm:pt modelId="{C315FCAA-6428-F642-9835-1938BF9E7AE0}" type="pres">
      <dgm:prSet presAssocID="{1E363D25-5F5E-714E-AF29-47437BF85781}" presName="connSite" presStyleLbl="node1" presStyleIdx="0" presStyleCnt="4"/>
      <dgm:spPr/>
      <dgm:t>
        <a:bodyPr/>
        <a:lstStyle/>
        <a:p>
          <a:endParaRPr lang="it-IT"/>
        </a:p>
      </dgm:t>
    </dgm:pt>
    <dgm:pt modelId="{C4B0D6F0-3995-E14A-B9A2-D35700B88CFF}" type="pres">
      <dgm:prSet presAssocID="{1E363D25-5F5E-714E-AF29-47437BF85781}" presName="visible" presStyleLbl="node1" presStyleIdx="0" presStyleCnt="4" custScaleX="62010" custScaleY="64858" custLinFactNeighborX="-59810" custLinFactNeighborY="-181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DCD8E589-48B6-244C-BCE3-A5CE2E577113}" type="pres">
      <dgm:prSet presAssocID="{4931DE75-DF20-6B42-95F9-CC1756AF80C3}" presName="Name25" presStyleLbl="parChTrans1D1" presStyleIdx="0" presStyleCnt="3"/>
      <dgm:spPr/>
      <dgm:t>
        <a:bodyPr/>
        <a:lstStyle/>
        <a:p>
          <a:endParaRPr lang="it-IT"/>
        </a:p>
      </dgm:t>
    </dgm:pt>
    <dgm:pt modelId="{90EB3ADE-0711-BE4B-9CC2-2432C13844F6}" type="pres">
      <dgm:prSet presAssocID="{D84FFD38-C74A-1F42-9CD3-E2C1D565107D}" presName="node" presStyleCnt="0"/>
      <dgm:spPr/>
      <dgm:t>
        <a:bodyPr/>
        <a:lstStyle/>
        <a:p>
          <a:endParaRPr lang="it-IT"/>
        </a:p>
      </dgm:t>
    </dgm:pt>
    <dgm:pt modelId="{83B5D3B3-EB0D-6F49-877F-317062C76FD6}" type="pres">
      <dgm:prSet presAssocID="{D84FFD38-C74A-1F42-9CD3-E2C1D565107D}" presName="parentNode" presStyleLbl="node1" presStyleIdx="1" presStyleCnt="4" custAng="21171091" custScaleX="160402" custScaleY="101251" custLinFactX="-9888" custLinFactNeighborX="-100000" custLinFactNeighborY="1596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45C433-DC0E-3B4E-9DFF-6565C38665C5}" type="pres">
      <dgm:prSet presAssocID="{1C06A1DB-AB3F-EB44-98FC-14796BB7D58F}" presName="Name25" presStyleLbl="parChTrans1D1" presStyleIdx="1" presStyleCnt="3"/>
      <dgm:spPr/>
      <dgm:t>
        <a:bodyPr/>
        <a:lstStyle/>
        <a:p>
          <a:endParaRPr lang="it-IT"/>
        </a:p>
      </dgm:t>
    </dgm:pt>
    <dgm:pt modelId="{5EDC05A3-4967-0E46-896E-4FCCA6D73F2D}" type="pres">
      <dgm:prSet presAssocID="{38AB92EF-B240-3249-9780-4846E500FE01}" presName="node" presStyleCnt="0"/>
      <dgm:spPr/>
      <dgm:t>
        <a:bodyPr/>
        <a:lstStyle/>
        <a:p>
          <a:endParaRPr lang="it-IT"/>
        </a:p>
      </dgm:t>
    </dgm:pt>
    <dgm:pt modelId="{E84D90C7-0BC7-B940-8083-2C16B3F6392F}" type="pres">
      <dgm:prSet presAssocID="{38AB92EF-B240-3249-9780-4846E500FE01}" presName="parentNode" presStyleLbl="node1" presStyleIdx="2" presStyleCnt="4" custAng="0" custScaleX="173665" custScaleY="122234" custLinFactX="-100000" custLinFactNeighborX="-122558" custLinFactNeighborY="70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E953AF-FC52-4740-B2F9-73D841FEC957}" type="pres">
      <dgm:prSet presAssocID="{E2029CE5-429E-9A42-9BD3-077294C799E3}" presName="Name25" presStyleLbl="parChTrans1D1" presStyleIdx="2" presStyleCnt="3"/>
      <dgm:spPr/>
      <dgm:t>
        <a:bodyPr/>
        <a:lstStyle/>
        <a:p>
          <a:endParaRPr lang="it-IT"/>
        </a:p>
      </dgm:t>
    </dgm:pt>
    <dgm:pt modelId="{D43BB36B-A6DE-3B42-BD17-25D8A7F55834}" type="pres">
      <dgm:prSet presAssocID="{AF804185-7371-3B47-8860-04C5EEE74524}" presName="node" presStyleCnt="0"/>
      <dgm:spPr/>
      <dgm:t>
        <a:bodyPr/>
        <a:lstStyle/>
        <a:p>
          <a:endParaRPr lang="it-IT"/>
        </a:p>
      </dgm:t>
    </dgm:pt>
    <dgm:pt modelId="{2C3A7D0C-D6C2-6E42-A552-0F8C14BB1BF8}" type="pres">
      <dgm:prSet presAssocID="{AF804185-7371-3B47-8860-04C5EEE74524}" presName="parentNode" presStyleLbl="node1" presStyleIdx="3" presStyleCnt="4" custAng="563255" custScaleX="145156" custScaleY="95608" custLinFactX="-14928" custLinFactNeighborX="-100000" custLinFactNeighborY="-570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9D7B552A-4F05-CD42-87EC-79BF33EAD574}" type="presOf" srcId="{4931DE75-DF20-6B42-95F9-CC1756AF80C3}" destId="{DCD8E589-48B6-244C-BCE3-A5CE2E577113}" srcOrd="0" destOrd="0" presId="urn:microsoft.com/office/officeart/2005/8/layout/radial2"/>
    <dgm:cxn modelId="{E7028993-7FDF-3045-91F0-03895B8E9550}" type="presOf" srcId="{1C06A1DB-AB3F-EB44-98FC-14796BB7D58F}" destId="{A445C433-DC0E-3B4E-9DFF-6565C38665C5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C2660760-E27F-D547-A67A-A25F80F7EEFB}" type="presOf" srcId="{6BE25C8E-5B96-7847-863C-8CD63CE402A7}" destId="{45FDC11E-FF9C-7A4F-956E-4915B88579C5}" srcOrd="0" destOrd="0" presId="urn:microsoft.com/office/officeart/2005/8/layout/radial2"/>
    <dgm:cxn modelId="{1AFB7FCD-334E-1944-8D17-00E9B3CDABC0}" type="presOf" srcId="{E2029CE5-429E-9A42-9BD3-077294C799E3}" destId="{65E953AF-FC52-4740-B2F9-73D841FEC957}" srcOrd="0" destOrd="0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F23EF207-99D9-C84F-BBBC-B7FCF2CD984E}" type="presOf" srcId="{0ED69639-52E9-6940-8AED-FD1ACD75D875}" destId="{8501B2B2-1DB0-EF49-B866-8071AB077712}" srcOrd="0" destOrd="0" presId="urn:microsoft.com/office/officeart/2005/8/layout/radial2"/>
    <dgm:cxn modelId="{6217C1A4-0DF4-F643-839C-502C8CC3E0DA}" type="presOf" srcId="{9B5FA96B-FFDC-9C45-861E-287AEBD22974}" destId="{EDC54430-4522-0345-B406-E22D80832E52}" srcOrd="0" destOrd="0" presId="urn:microsoft.com/office/officeart/2005/8/layout/radial2"/>
    <dgm:cxn modelId="{75DE2ACF-6026-4C46-8C24-F8FB4C2DF519}" type="presOf" srcId="{38AB92EF-B240-3249-9780-4846E500FE01}" destId="{E84D90C7-0BC7-B940-8083-2C16B3F6392F}" srcOrd="0" destOrd="0" presId="urn:microsoft.com/office/officeart/2005/8/layout/radial2"/>
    <dgm:cxn modelId="{2E49497E-3F29-0847-9F95-155D0CF142C8}" type="presOf" srcId="{AF804185-7371-3B47-8860-04C5EEE74524}" destId="{2C3A7D0C-D6C2-6E42-A552-0F8C14BB1BF8}" srcOrd="0" destOrd="0" presId="urn:microsoft.com/office/officeart/2005/8/layout/radial2"/>
    <dgm:cxn modelId="{6E955B76-5C2C-B245-B82B-081D47302A72}" type="presOf" srcId="{1E363D25-5F5E-714E-AF29-47437BF85781}" destId="{013492E2-A7CB-2A43-9BE9-7083DCAD90C1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0B95C105-3FD5-A04E-BF20-89529B40B409}" type="presOf" srcId="{D84FFD38-C74A-1F42-9CD3-E2C1D565107D}" destId="{83B5D3B3-EB0D-6F49-877F-317062C76FD6}" srcOrd="0" destOrd="0" presId="urn:microsoft.com/office/officeart/2005/8/layout/radial2"/>
    <dgm:cxn modelId="{33402D30-166F-6B44-B7D8-5B145702EC8F}" type="presParOf" srcId="{013492E2-A7CB-2A43-9BE9-7083DCAD90C1}" destId="{7C1869A2-7BFB-254E-A8A4-6FC145ADF063}" srcOrd="0" destOrd="0" presId="urn:microsoft.com/office/officeart/2005/8/layout/radial2"/>
    <dgm:cxn modelId="{958EC261-FBA6-3040-8921-BEC09A9B96F4}" type="presParOf" srcId="{7C1869A2-7BFB-254E-A8A4-6FC145ADF063}" destId="{68B7CD8D-51F7-3444-A4EF-C886B21E47C2}" srcOrd="0" destOrd="0" presId="urn:microsoft.com/office/officeart/2005/8/layout/radial2"/>
    <dgm:cxn modelId="{B534AC8F-C4C2-614B-B5F0-B2A384697528}" type="presParOf" srcId="{68B7CD8D-51F7-3444-A4EF-C886B21E47C2}" destId="{C315FCAA-6428-F642-9835-1938BF9E7AE0}" srcOrd="0" destOrd="0" presId="urn:microsoft.com/office/officeart/2005/8/layout/radial2"/>
    <dgm:cxn modelId="{9D35F575-B9DA-114F-87F3-F7C6A4531737}" type="presParOf" srcId="{68B7CD8D-51F7-3444-A4EF-C886B21E47C2}" destId="{C4B0D6F0-3995-E14A-B9A2-D35700B88CFF}" srcOrd="1" destOrd="0" presId="urn:microsoft.com/office/officeart/2005/8/layout/radial2"/>
    <dgm:cxn modelId="{65586ACB-5C0D-3342-BF20-780BD43A40A8}" type="presParOf" srcId="{7C1869A2-7BFB-254E-A8A4-6FC145ADF063}" destId="{DCD8E589-48B6-244C-BCE3-A5CE2E577113}" srcOrd="1" destOrd="0" presId="urn:microsoft.com/office/officeart/2005/8/layout/radial2"/>
    <dgm:cxn modelId="{34C9599C-BC0A-D548-BCA4-783654C093BC}" type="presParOf" srcId="{7C1869A2-7BFB-254E-A8A4-6FC145ADF063}" destId="{90EB3ADE-0711-BE4B-9CC2-2432C13844F6}" srcOrd="2" destOrd="0" presId="urn:microsoft.com/office/officeart/2005/8/layout/radial2"/>
    <dgm:cxn modelId="{F0920C39-59F0-7145-8CDA-3FB02EDAD434}" type="presParOf" srcId="{90EB3ADE-0711-BE4B-9CC2-2432C13844F6}" destId="{83B5D3B3-EB0D-6F49-877F-317062C76FD6}" srcOrd="0" destOrd="0" presId="urn:microsoft.com/office/officeart/2005/8/layout/radial2"/>
    <dgm:cxn modelId="{62695237-8590-F84F-8A3E-DD83501D84F0}" type="presParOf" srcId="{90EB3ADE-0711-BE4B-9CC2-2432C13844F6}" destId="{EDC54430-4522-0345-B406-E22D80832E52}" srcOrd="1" destOrd="0" presId="urn:microsoft.com/office/officeart/2005/8/layout/radial2"/>
    <dgm:cxn modelId="{85A2819F-B6EA-8B46-ABBE-DCD4E9CC8535}" type="presParOf" srcId="{7C1869A2-7BFB-254E-A8A4-6FC145ADF063}" destId="{A445C433-DC0E-3B4E-9DFF-6565C38665C5}" srcOrd="3" destOrd="0" presId="urn:microsoft.com/office/officeart/2005/8/layout/radial2"/>
    <dgm:cxn modelId="{C114E24E-6E2C-D34F-AF90-575CAEB859B5}" type="presParOf" srcId="{7C1869A2-7BFB-254E-A8A4-6FC145ADF063}" destId="{5EDC05A3-4967-0E46-896E-4FCCA6D73F2D}" srcOrd="4" destOrd="0" presId="urn:microsoft.com/office/officeart/2005/8/layout/radial2"/>
    <dgm:cxn modelId="{1CC671D4-3A24-E845-A8A7-71084886FC21}" type="presParOf" srcId="{5EDC05A3-4967-0E46-896E-4FCCA6D73F2D}" destId="{E84D90C7-0BC7-B940-8083-2C16B3F6392F}" srcOrd="0" destOrd="0" presId="urn:microsoft.com/office/officeart/2005/8/layout/radial2"/>
    <dgm:cxn modelId="{1DC2ECBA-8C47-9A4D-B4E4-A59C3BA75AD4}" type="presParOf" srcId="{5EDC05A3-4967-0E46-896E-4FCCA6D73F2D}" destId="{45FDC11E-FF9C-7A4F-956E-4915B88579C5}" srcOrd="1" destOrd="0" presId="urn:microsoft.com/office/officeart/2005/8/layout/radial2"/>
    <dgm:cxn modelId="{848382A0-0E5E-3048-90AF-D885CAD08949}" type="presParOf" srcId="{7C1869A2-7BFB-254E-A8A4-6FC145ADF063}" destId="{65E953AF-FC52-4740-B2F9-73D841FEC957}" srcOrd="5" destOrd="0" presId="urn:microsoft.com/office/officeart/2005/8/layout/radial2"/>
    <dgm:cxn modelId="{83F37AE4-1683-5D4A-B3C8-F1AF5FBA512B}" type="presParOf" srcId="{7C1869A2-7BFB-254E-A8A4-6FC145ADF063}" destId="{D43BB36B-A6DE-3B42-BD17-25D8A7F55834}" srcOrd="6" destOrd="0" presId="urn:microsoft.com/office/officeart/2005/8/layout/radial2"/>
    <dgm:cxn modelId="{CB357024-0950-F045-9A76-F2251359C5A7}" type="presParOf" srcId="{D43BB36B-A6DE-3B42-BD17-25D8A7F55834}" destId="{2C3A7D0C-D6C2-6E42-A552-0F8C14BB1BF8}" srcOrd="0" destOrd="0" presId="urn:microsoft.com/office/officeart/2005/8/layout/radial2"/>
    <dgm:cxn modelId="{0B1A8007-A6B8-CA41-B40C-7A884F72ED03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2446172">
          <a:off x="2414525" y="3322401"/>
          <a:ext cx="776656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776656" y="2768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6066">
          <a:off x="2508742" y="2382482"/>
          <a:ext cx="988145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988145" y="2768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458161">
          <a:off x="2412849" y="1494631"/>
          <a:ext cx="1020891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1020891" y="2768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547866" y="1246835"/>
          <a:ext cx="2306928" cy="230692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>
          <a:off x="3146371" y="86150"/>
          <a:ext cx="1625069" cy="1384157"/>
        </a:xfrm>
        <a:prstGeom prst="ellipse">
          <a:avLst/>
        </a:prstGeom>
        <a:solidFill>
          <a:schemeClr val="accent2">
            <a:hueOff val="6336281"/>
            <a:satOff val="-12229"/>
            <a:lumOff val="-157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dirty="0">
              <a:solidFill>
                <a:srgbClr val="FF0000"/>
              </a:solidFill>
              <a:latin typeface="Arial"/>
              <a:cs typeface="Arial"/>
            </a:rPr>
            <a:t>Cura altri</a:t>
          </a:r>
        </a:p>
      </dsp:txBody>
      <dsp:txXfrm>
        <a:off x="3384357" y="288855"/>
        <a:ext cx="1149097" cy="978747"/>
      </dsp:txXfrm>
    </dsp:sp>
    <dsp:sp modelId="{EDC54430-4522-0345-B406-E22D80832E52}">
      <dsp:nvSpPr>
        <dsp:cNvPr id="0" name=""/>
        <dsp:cNvSpPr/>
      </dsp:nvSpPr>
      <dsp:spPr>
        <a:xfrm>
          <a:off x="4608716" y="86150"/>
          <a:ext cx="2437604" cy="13841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sp:txBody>
      <dsp:txXfrm>
        <a:off x="4608716" y="86150"/>
        <a:ext cx="2437604" cy="1384157"/>
      </dsp:txXfrm>
    </dsp:sp>
    <dsp:sp modelId="{E84D90C7-0BC7-B940-8083-2C16B3F6392F}">
      <dsp:nvSpPr>
        <dsp:cNvPr id="0" name=""/>
        <dsp:cNvSpPr/>
      </dsp:nvSpPr>
      <dsp:spPr>
        <a:xfrm>
          <a:off x="3496851" y="1727295"/>
          <a:ext cx="1440063" cy="1384157"/>
        </a:xfrm>
        <a:prstGeom prst="ellipse">
          <a:avLst/>
        </a:prstGeom>
        <a:solidFill>
          <a:schemeClr val="accent2">
            <a:hueOff val="12672563"/>
            <a:satOff val="-24457"/>
            <a:lumOff val="-314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00B900"/>
              </a:solidFill>
              <a:latin typeface="Arial"/>
              <a:cs typeface="Arial"/>
            </a:rPr>
            <a:t>Cura animali</a:t>
          </a:r>
        </a:p>
      </dsp:txBody>
      <dsp:txXfrm>
        <a:off x="3707743" y="1930000"/>
        <a:ext cx="1018279" cy="978747"/>
      </dsp:txXfrm>
    </dsp:sp>
    <dsp:sp modelId="{45FDC11E-FF9C-7A4F-956E-4915B88579C5}">
      <dsp:nvSpPr>
        <dsp:cNvPr id="0" name=""/>
        <dsp:cNvSpPr/>
      </dsp:nvSpPr>
      <dsp:spPr>
        <a:xfrm>
          <a:off x="5005447" y="1727295"/>
          <a:ext cx="2160095" cy="13841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kern="1200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sp:txBody>
      <dsp:txXfrm>
        <a:off x="5005447" y="1727295"/>
        <a:ext cx="2160095" cy="1384157"/>
      </dsp:txXfrm>
    </dsp:sp>
    <dsp:sp modelId="{2C3A7D0C-D6C2-6E42-A552-0F8C14BB1BF8}">
      <dsp:nvSpPr>
        <dsp:cNvPr id="0" name=""/>
        <dsp:cNvSpPr/>
      </dsp:nvSpPr>
      <dsp:spPr>
        <a:xfrm>
          <a:off x="2826476" y="3416442"/>
          <a:ext cx="1711953" cy="1384157"/>
        </a:xfrm>
        <a:prstGeom prst="ellipse">
          <a:avLst/>
        </a:prstGeom>
        <a:solidFill>
          <a:schemeClr val="accent2">
            <a:hueOff val="19008843"/>
            <a:satOff val="-36686"/>
            <a:lumOff val="-471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000090"/>
              </a:solidFill>
              <a:latin typeface="Arial"/>
              <a:cs typeface="Arial"/>
            </a:rPr>
            <a:t>Cura ambiente</a:t>
          </a:r>
        </a:p>
      </dsp:txBody>
      <dsp:txXfrm>
        <a:off x="3077186" y="3619147"/>
        <a:ext cx="1210533" cy="978747"/>
      </dsp:txXfrm>
    </dsp:sp>
    <dsp:sp modelId="{8501B2B2-1DB0-EF49-B866-8071AB077712}">
      <dsp:nvSpPr>
        <dsp:cNvPr id="0" name=""/>
        <dsp:cNvSpPr/>
      </dsp:nvSpPr>
      <dsp:spPr>
        <a:xfrm>
          <a:off x="4267100" y="3416442"/>
          <a:ext cx="2567930" cy="13841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>
              <a:solidFill>
                <a:srgbClr val="660066"/>
              </a:solidFill>
              <a:latin typeface="Arial"/>
              <a:cs typeface="Arial"/>
            </a:rPr>
            <a:t>urbano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sp:txBody>
      <dsp:txXfrm>
        <a:off x="4267100" y="3416442"/>
        <a:ext cx="2567930" cy="13841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540927-56A9-8744-9B71-9CB318C24829}">
      <dsp:nvSpPr>
        <dsp:cNvPr id="0" name=""/>
        <dsp:cNvSpPr/>
      </dsp:nvSpPr>
      <dsp:spPr>
        <a:xfrm rot="3333901">
          <a:off x="1395333" y="1748540"/>
          <a:ext cx="337334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337334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E953AF-FC52-4740-B2F9-73D841FEC957}">
      <dsp:nvSpPr>
        <dsp:cNvPr id="0" name=""/>
        <dsp:cNvSpPr/>
      </dsp:nvSpPr>
      <dsp:spPr>
        <a:xfrm rot="1809935">
          <a:off x="2440675" y="3079080"/>
          <a:ext cx="1772114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1772114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1425757">
          <a:off x="2558918" y="2155378"/>
          <a:ext cx="2725735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2725735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905404">
          <a:off x="2420934" y="1353862"/>
          <a:ext cx="2347418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2347418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2479500" y="1204100"/>
          <a:ext cx="2191515" cy="20526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435289">
          <a:off x="4401170" y="-133337"/>
          <a:ext cx="1860790" cy="115279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smtClean="0">
              <a:solidFill>
                <a:srgbClr val="000090"/>
              </a:solidFill>
              <a:latin typeface="Arial"/>
              <a:cs typeface="Arial"/>
            </a:rPr>
            <a:t>Riflessività</a:t>
          </a:r>
          <a:endParaRPr lang="it-IT" sz="1800" b="1" i="0" kern="1200" dirty="0">
            <a:solidFill>
              <a:srgbClr val="000090"/>
            </a:solidFill>
            <a:latin typeface="Arial"/>
            <a:cs typeface="Arial"/>
          </a:endParaRPr>
        </a:p>
      </dsp:txBody>
      <dsp:txXfrm>
        <a:off x="4673676" y="35485"/>
        <a:ext cx="1315778" cy="815147"/>
      </dsp:txXfrm>
    </dsp:sp>
    <dsp:sp modelId="{EDC54430-4522-0345-B406-E22D80832E52}">
      <dsp:nvSpPr>
        <dsp:cNvPr id="0" name=""/>
        <dsp:cNvSpPr/>
      </dsp:nvSpPr>
      <dsp:spPr>
        <a:xfrm rot="435289">
          <a:off x="5435311" y="-133337"/>
          <a:ext cx="2791186" cy="1152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5435311" y="-133337"/>
        <a:ext cx="2791186" cy="1152791"/>
      </dsp:txXfrm>
    </dsp:sp>
    <dsp:sp modelId="{E84D90C7-0BC7-B940-8083-2C16B3F6392F}">
      <dsp:nvSpPr>
        <dsp:cNvPr id="0" name=""/>
        <dsp:cNvSpPr/>
      </dsp:nvSpPr>
      <dsp:spPr>
        <a:xfrm>
          <a:off x="5280841" y="1282447"/>
          <a:ext cx="1978516" cy="155203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BD0000"/>
              </a:solidFill>
              <a:latin typeface="Arial"/>
              <a:cs typeface="Arial"/>
            </a:rPr>
            <a:t>Apprendere ad apprendere</a:t>
          </a:r>
          <a:endParaRPr lang="it-IT" sz="1800" b="1" kern="1200" dirty="0">
            <a:solidFill>
              <a:srgbClr val="BD0000"/>
            </a:solidFill>
            <a:latin typeface="Arial"/>
            <a:cs typeface="Arial"/>
          </a:endParaRPr>
        </a:p>
      </dsp:txBody>
      <dsp:txXfrm>
        <a:off x="5570588" y="1509738"/>
        <a:ext cx="1399022" cy="1097456"/>
      </dsp:txXfrm>
    </dsp:sp>
    <dsp:sp modelId="{45FDC11E-FF9C-7A4F-956E-4915B88579C5}">
      <dsp:nvSpPr>
        <dsp:cNvPr id="0" name=""/>
        <dsp:cNvSpPr/>
      </dsp:nvSpPr>
      <dsp:spPr>
        <a:xfrm>
          <a:off x="6285551" y="1282447"/>
          <a:ext cx="2967775" cy="1552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008000"/>
            </a:solidFill>
            <a:latin typeface="Arial"/>
            <a:cs typeface="Arial"/>
          </a:endParaRPr>
        </a:p>
      </dsp:txBody>
      <dsp:txXfrm>
        <a:off x="6285551" y="1282447"/>
        <a:ext cx="2967775" cy="1552038"/>
      </dsp:txXfrm>
    </dsp:sp>
    <dsp:sp modelId="{2C3A7D0C-D6C2-6E42-A552-0F8C14BB1BF8}">
      <dsp:nvSpPr>
        <dsp:cNvPr id="0" name=""/>
        <dsp:cNvSpPr/>
      </dsp:nvSpPr>
      <dsp:spPr>
        <a:xfrm rot="20218464">
          <a:off x="3857816" y="3249726"/>
          <a:ext cx="2157882" cy="1574661"/>
        </a:xfrm>
        <a:prstGeom prst="ellipse">
          <a:avLst/>
        </a:prstGeom>
        <a:solidFill>
          <a:srgbClr val="FF66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005D00"/>
              </a:solidFill>
              <a:latin typeface="Arial"/>
              <a:cs typeface="Arial"/>
            </a:rPr>
            <a:t>Scelta e progettazione</a:t>
          </a:r>
          <a:endParaRPr lang="it-IT" sz="1800" b="1" kern="1200" dirty="0">
            <a:solidFill>
              <a:srgbClr val="005D00"/>
            </a:solidFill>
            <a:latin typeface="Arial"/>
            <a:cs typeface="Arial"/>
          </a:endParaRPr>
        </a:p>
      </dsp:txBody>
      <dsp:txXfrm>
        <a:off x="4173831" y="3480330"/>
        <a:ext cx="1525852" cy="1113453"/>
      </dsp:txXfrm>
    </dsp:sp>
    <dsp:sp modelId="{8501B2B2-1DB0-EF49-B866-8071AB077712}">
      <dsp:nvSpPr>
        <dsp:cNvPr id="0" name=""/>
        <dsp:cNvSpPr/>
      </dsp:nvSpPr>
      <dsp:spPr>
        <a:xfrm rot="20218464">
          <a:off x="4817684" y="3249726"/>
          <a:ext cx="3236823" cy="1574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4817684" y="3249726"/>
        <a:ext cx="3236823" cy="1574661"/>
      </dsp:txXfrm>
    </dsp:sp>
    <dsp:sp modelId="{55F38488-6D32-8A40-8F1F-FB0AA0C722BC}">
      <dsp:nvSpPr>
        <dsp:cNvPr id="0" name=""/>
        <dsp:cNvSpPr/>
      </dsp:nvSpPr>
      <dsp:spPr>
        <a:xfrm>
          <a:off x="0" y="0"/>
          <a:ext cx="2130827" cy="2087079"/>
        </a:xfrm>
        <a:prstGeom prst="cloud">
          <a:avLst/>
        </a:prstGeom>
        <a:solidFill>
          <a:srgbClr val="3366FF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  <a:endParaRPr lang="it-IT" sz="24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293679" y="315188"/>
        <a:ext cx="1391943" cy="13599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9282692">
          <a:off x="4091890" y="3200990"/>
          <a:ext cx="1956126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956126" y="2460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10793621">
          <a:off x="2659388" y="2400113"/>
          <a:ext cx="3294901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3294901" y="2460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2233311">
          <a:off x="4303365" y="1682894"/>
          <a:ext cx="1724799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724799" y="2460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4645806" y="1617308"/>
          <a:ext cx="1453711" cy="152047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21171091">
          <a:off x="2325680" y="237173"/>
          <a:ext cx="2256199" cy="1424186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dirty="0" err="1" smtClean="0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kern="1200" dirty="0" smtClean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kern="1200" dirty="0" err="1" smtClean="0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kern="1200" dirty="0">
            <a:solidFill>
              <a:srgbClr val="005D00"/>
            </a:solidFill>
            <a:latin typeface="Arial"/>
            <a:cs typeface="Arial"/>
          </a:endParaRPr>
        </a:p>
      </dsp:txBody>
      <dsp:txXfrm>
        <a:off x="2656093" y="445740"/>
        <a:ext cx="1595373" cy="1007052"/>
      </dsp:txXfrm>
    </dsp:sp>
    <dsp:sp modelId="{EDC54430-4522-0345-B406-E22D80832E52}">
      <dsp:nvSpPr>
        <dsp:cNvPr id="0" name=""/>
        <dsp:cNvSpPr/>
      </dsp:nvSpPr>
      <dsp:spPr>
        <a:xfrm rot="21171091">
          <a:off x="3393" y="237173"/>
          <a:ext cx="3384298" cy="1424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3393" y="237173"/>
        <a:ext cx="3384298" cy="1424186"/>
      </dsp:txXfrm>
    </dsp:sp>
    <dsp:sp modelId="{E84D90C7-0BC7-B940-8083-2C16B3F6392F}">
      <dsp:nvSpPr>
        <dsp:cNvPr id="0" name=""/>
        <dsp:cNvSpPr/>
      </dsp:nvSpPr>
      <dsp:spPr>
        <a:xfrm>
          <a:off x="216640" y="1570380"/>
          <a:ext cx="2442755" cy="1719331"/>
        </a:xfrm>
        <a:prstGeom prst="ellipse">
          <a:avLst/>
        </a:prstGeom>
        <a:solidFill>
          <a:srgbClr val="0000FF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574373" y="1822170"/>
        <a:ext cx="1727289" cy="1215751"/>
      </dsp:txXfrm>
    </dsp:sp>
    <dsp:sp modelId="{45FDC11E-FF9C-7A4F-956E-4915B88579C5}">
      <dsp:nvSpPr>
        <dsp:cNvPr id="0" name=""/>
        <dsp:cNvSpPr/>
      </dsp:nvSpPr>
      <dsp:spPr>
        <a:xfrm>
          <a:off x="-2152285" y="1570380"/>
          <a:ext cx="3664132" cy="1719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008000"/>
            </a:solidFill>
            <a:latin typeface="Arial"/>
            <a:cs typeface="Arial"/>
          </a:endParaRPr>
        </a:p>
      </dsp:txBody>
      <dsp:txXfrm>
        <a:off x="-2152285" y="1570380"/>
        <a:ext cx="3664132" cy="1719331"/>
      </dsp:txXfrm>
    </dsp:sp>
    <dsp:sp modelId="{2C3A7D0C-D6C2-6E42-A552-0F8C14BB1BF8}">
      <dsp:nvSpPr>
        <dsp:cNvPr id="0" name=""/>
        <dsp:cNvSpPr/>
      </dsp:nvSpPr>
      <dsp:spPr>
        <a:xfrm rot="563255">
          <a:off x="2335207" y="3362915"/>
          <a:ext cx="2041750" cy="1344812"/>
        </a:xfrm>
        <a:prstGeom prst="ellipse">
          <a:avLst/>
        </a:prstGeom>
        <a:gradFill rotWithShape="0">
          <a:gsLst>
            <a:gs pos="0">
              <a:schemeClr val="accent2">
                <a:hueOff val="19008843"/>
                <a:satOff val="-36686"/>
                <a:lumOff val="-4710"/>
                <a:alphaOff val="0"/>
                <a:tint val="92000"/>
                <a:satMod val="170000"/>
              </a:schemeClr>
            </a:gs>
            <a:gs pos="15000">
              <a:schemeClr val="accent2">
                <a:hueOff val="19008843"/>
                <a:satOff val="-36686"/>
                <a:lumOff val="-471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9008843"/>
                <a:satOff val="-36686"/>
                <a:lumOff val="-471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9008843"/>
                <a:satOff val="-36686"/>
                <a:lumOff val="-471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9008843"/>
                <a:satOff val="-36686"/>
                <a:lumOff val="-471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0000FF"/>
              </a:solidFill>
              <a:latin typeface="Arial"/>
              <a:cs typeface="Arial"/>
            </a:rPr>
            <a:t>Risorse ambientali</a:t>
          </a:r>
          <a:endParaRPr lang="it-IT" sz="1800" b="1" kern="1200" dirty="0">
            <a:solidFill>
              <a:srgbClr val="0000FF"/>
            </a:solidFill>
            <a:latin typeface="Arial"/>
            <a:cs typeface="Arial"/>
          </a:endParaRPr>
        </a:p>
      </dsp:txBody>
      <dsp:txXfrm>
        <a:off x="2634214" y="3559858"/>
        <a:ext cx="1443736" cy="950926"/>
      </dsp:txXfrm>
    </dsp:sp>
    <dsp:sp modelId="{8501B2B2-1DB0-EF49-B866-8071AB077712}">
      <dsp:nvSpPr>
        <dsp:cNvPr id="0" name=""/>
        <dsp:cNvSpPr/>
      </dsp:nvSpPr>
      <dsp:spPr>
        <a:xfrm rot="563255">
          <a:off x="66531" y="3362915"/>
          <a:ext cx="3062625" cy="1344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66531" y="3362915"/>
        <a:ext cx="3062625" cy="1344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A60C9-D1BD-8549-BDB3-296FDE246796}" type="datetimeFigureOut">
              <a:rPr lang="it-IT" smtClean="0"/>
              <a:t>11/01/17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97B4D-F1F2-3C40-BEC1-D5FE018D36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03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49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494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1/11/17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smtClean="0"/>
              <a:t>Trascinare l'immagine su un segnaposto o fare clic sull'icona per aggiungerla</a:t>
            </a:r>
            <a:endParaRPr kumimoji="0" lang="en-US" dirty="0"/>
          </a:p>
        </p:txBody>
      </p:sp>
      <p:sp>
        <p:nvSpPr>
          <p:cNvPr id="9" name="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1/11/17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‹n.›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576"/>
            <a:ext cx="8042276" cy="1138516"/>
          </a:xfrm>
        </p:spPr>
        <p:txBody>
          <a:bodyPr>
            <a:normAutofit/>
          </a:bodyPr>
          <a:lstStyle/>
          <a:p>
            <a:pPr algn="ctr"/>
            <a:r>
              <a:rPr lang="it-IT" sz="1800" b="1" i="1" dirty="0" smtClean="0">
                <a:solidFill>
                  <a:srgbClr val="66006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Corso di Sociologia della Salute</a:t>
            </a:r>
            <a:endParaRPr lang="it-IT" sz="1800" b="1" i="1" dirty="0">
              <a:solidFill>
                <a:srgbClr val="66006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512277"/>
            <a:ext cx="8374063" cy="458372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r>
              <a:rPr lang="it-IT" sz="3600" i="1" dirty="0" smtClean="0">
                <a:solidFill>
                  <a:srgbClr val="FF0000"/>
                </a:solidFill>
                <a:latin typeface="Arial"/>
                <a:cs typeface="Arial"/>
              </a:rPr>
              <a:t>Promuovere, Comunicare, Educare</a:t>
            </a:r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r>
              <a:rPr lang="it-IT" sz="3600" i="1" dirty="0" smtClean="0">
                <a:solidFill>
                  <a:srgbClr val="FF0000"/>
                </a:solidFill>
                <a:latin typeface="Arial"/>
                <a:cs typeface="Arial"/>
              </a:rPr>
              <a:t>alla </a:t>
            </a:r>
            <a:r>
              <a:rPr lang="it-IT" sz="3600" i="1" dirty="0">
                <a:solidFill>
                  <a:srgbClr val="FF0000"/>
                </a:solidFill>
                <a:latin typeface="Arial"/>
                <a:cs typeface="Arial"/>
              </a:rPr>
              <a:t>salute</a:t>
            </a:r>
            <a:r>
              <a:rPr lang="it-IT" sz="3600" i="1" dirty="0" smtClean="0">
                <a:solidFill>
                  <a:srgbClr val="FF0000"/>
                </a:solidFill>
                <a:latin typeface="Arial"/>
                <a:cs typeface="Arial"/>
              </a:rPr>
              <a:t>: paradigmi e metodi</a:t>
            </a:r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endParaRPr lang="it-IT" sz="3600" b="1" i="1" dirty="0">
              <a:solidFill>
                <a:srgbClr val="000090"/>
              </a:solidFill>
              <a:latin typeface="Arial"/>
              <a:cs typeface="Arial"/>
            </a:endParaRPr>
          </a:p>
          <a:p>
            <a:pPr marL="82296" indent="0">
              <a:buNone/>
            </a:pPr>
            <a:endParaRPr lang="it-IT" sz="2400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endParaRPr lang="it-IT" sz="3600" i="1" dirty="0">
              <a:solidFill>
                <a:srgbClr val="000090"/>
              </a:solidFill>
              <a:latin typeface="Arial"/>
              <a:cs typeface="Arial"/>
            </a:endParaRPr>
          </a:p>
        </p:txBody>
      </p:sp>
      <p:pic>
        <p:nvPicPr>
          <p:cNvPr id="1034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665538"/>
            <a:ext cx="2667000" cy="259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48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619" y="377245"/>
            <a:ext cx="7714069" cy="9431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sz="4000" dirty="0">
                <a:solidFill>
                  <a:srgbClr val="FF6600"/>
                </a:solidFill>
              </a:rPr>
              <a:t>C</a:t>
            </a:r>
            <a:r>
              <a:rPr lang="it-IT" sz="4000" dirty="0" smtClean="0">
                <a:solidFill>
                  <a:srgbClr val="FF6600"/>
                </a:solidFill>
              </a:rPr>
              <a:t>omunicazione salute: una definizione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22752"/>
            <a:ext cx="7498080" cy="4525647"/>
          </a:xfrm>
        </p:spPr>
        <p:txBody>
          <a:bodyPr>
            <a:normAutofit fontScale="92500" lnSpcReduction="20000"/>
          </a:bodyPr>
          <a:lstStyle/>
          <a:p>
            <a:pPr marL="82296" indent="0" algn="r">
              <a:buNone/>
            </a:pPr>
            <a:r>
              <a:rPr lang="it-IT" dirty="0">
                <a:solidFill>
                  <a:srgbClr val="660066"/>
                </a:solidFill>
              </a:rPr>
              <a:t>«un approccio multidimensionale e multidisciplinare per raggiungere differenti audience e condividere informazioni correlate alla salute con lo scopo di </a:t>
            </a:r>
            <a:r>
              <a:rPr lang="it-IT" dirty="0">
                <a:solidFill>
                  <a:srgbClr val="BD0000"/>
                </a:solidFill>
              </a:rPr>
              <a:t>influenzare, coinvolgere e supportare</a:t>
            </a:r>
            <a:r>
              <a:rPr lang="it-IT" dirty="0">
                <a:solidFill>
                  <a:srgbClr val="660066"/>
                </a:solidFill>
              </a:rPr>
              <a:t> individui, comunità, professionisti sanitari, gruppi, decisori politici e il pubblico affinché </a:t>
            </a:r>
            <a:r>
              <a:rPr lang="it-IT" dirty="0">
                <a:solidFill>
                  <a:srgbClr val="BD0000"/>
                </a:solidFill>
              </a:rPr>
              <a:t>difendano, introducano, adottino e sostengano </a:t>
            </a:r>
            <a:r>
              <a:rPr lang="it-IT" dirty="0">
                <a:solidFill>
                  <a:srgbClr val="660066"/>
                </a:solidFill>
              </a:rPr>
              <a:t>comportamenti, pratiche o politiche che </a:t>
            </a:r>
            <a:r>
              <a:rPr lang="it-IT">
                <a:solidFill>
                  <a:srgbClr val="660066"/>
                </a:solidFill>
              </a:rPr>
              <a:t>intendano </a:t>
            </a:r>
            <a:r>
              <a:rPr lang="it-IT" smtClean="0">
                <a:solidFill>
                  <a:srgbClr val="660066"/>
                </a:solidFill>
              </a:rPr>
              <a:t>           migliorare </a:t>
            </a:r>
            <a:r>
              <a:rPr lang="it-IT" dirty="0">
                <a:solidFill>
                  <a:srgbClr val="660066"/>
                </a:solidFill>
              </a:rPr>
              <a:t>i risultati di salute»</a:t>
            </a:r>
            <a:r>
              <a:rPr lang="it-IT" dirty="0"/>
              <a:t>. </a:t>
            </a:r>
          </a:p>
          <a:p>
            <a:pPr marL="82296" indent="0" algn="r">
              <a:buNone/>
            </a:pPr>
            <a:r>
              <a:rPr lang="it-IT" i="1" dirty="0" err="1" smtClean="0">
                <a:solidFill>
                  <a:srgbClr val="000090"/>
                </a:solidFill>
              </a:rPr>
              <a:t>R</a:t>
            </a:r>
            <a:r>
              <a:rPr lang="it-IT" i="1" dirty="0" smtClean="0">
                <a:solidFill>
                  <a:srgbClr val="000090"/>
                </a:solidFill>
              </a:rPr>
              <a:t>. Schiavo, 2007</a:t>
            </a:r>
            <a:endParaRPr lang="it-IT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5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619" y="377245"/>
            <a:ext cx="7714069" cy="9431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sz="4000" dirty="0">
                <a:solidFill>
                  <a:srgbClr val="BD0000"/>
                </a:solidFill>
              </a:rPr>
              <a:t>C</a:t>
            </a:r>
            <a:r>
              <a:rPr lang="it-IT" sz="4000" dirty="0" smtClean="0">
                <a:solidFill>
                  <a:srgbClr val="BD0000"/>
                </a:solidFill>
              </a:rPr>
              <a:t>omunicazione salute: una tipologia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19619" y="1508980"/>
            <a:ext cx="7714069" cy="473942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it-IT" dirty="0" smtClean="0">
                <a:solidFill>
                  <a:srgbClr val="000090"/>
                </a:solidFill>
              </a:rPr>
              <a:t>Campagne mediatiche istituzionali </a:t>
            </a:r>
            <a:r>
              <a:rPr lang="it-IT" sz="2400" dirty="0" smtClean="0">
                <a:solidFill>
                  <a:srgbClr val="000090"/>
                </a:solidFill>
              </a:rPr>
              <a:t>(europee, ministeriali, no-profit, etiche): </a:t>
            </a:r>
            <a:r>
              <a:rPr lang="it-IT" dirty="0" smtClean="0">
                <a:solidFill>
                  <a:srgbClr val="FF6600"/>
                </a:solidFill>
              </a:rPr>
              <a:t>“persuasive”?</a:t>
            </a: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Campagne mediatiche partecipate </a:t>
            </a:r>
            <a:r>
              <a:rPr lang="it-IT" sz="2400" dirty="0" smtClean="0">
                <a:solidFill>
                  <a:srgbClr val="008000"/>
                </a:solidFill>
              </a:rPr>
              <a:t>(coinvolgi-mento di attori locali e reti scolastiche): </a:t>
            </a:r>
            <a:r>
              <a:rPr lang="it-IT" dirty="0" smtClean="0">
                <a:solidFill>
                  <a:srgbClr val="FF6600"/>
                </a:solidFill>
              </a:rPr>
              <a:t>“formative”?</a:t>
            </a:r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r>
              <a:rPr lang="it-IT" dirty="0" smtClean="0">
                <a:solidFill>
                  <a:srgbClr val="660066"/>
                </a:solidFill>
              </a:rPr>
              <a:t>Reti </a:t>
            </a:r>
            <a:r>
              <a:rPr lang="it-IT" dirty="0">
                <a:solidFill>
                  <a:srgbClr val="660066"/>
                </a:solidFill>
              </a:rPr>
              <a:t>di </a:t>
            </a:r>
            <a:r>
              <a:rPr lang="it-IT" i="1" dirty="0">
                <a:solidFill>
                  <a:srgbClr val="660066"/>
                </a:solidFill>
              </a:rPr>
              <a:t>public </a:t>
            </a:r>
            <a:r>
              <a:rPr lang="it-IT" i="1" dirty="0" err="1">
                <a:solidFill>
                  <a:srgbClr val="660066"/>
                </a:solidFill>
              </a:rPr>
              <a:t>boardcaster</a:t>
            </a:r>
            <a:r>
              <a:rPr lang="it-IT" dirty="0">
                <a:solidFill>
                  <a:srgbClr val="660066"/>
                </a:solidFill>
              </a:rPr>
              <a:t> </a:t>
            </a:r>
            <a:r>
              <a:rPr lang="it-IT" sz="2400" dirty="0" smtClean="0">
                <a:solidFill>
                  <a:srgbClr val="660066"/>
                </a:solidFill>
              </a:rPr>
              <a:t>(diffusione materiali via emittenti pubbliche e non): </a:t>
            </a:r>
            <a:r>
              <a:rPr lang="it-IT" dirty="0" smtClean="0">
                <a:solidFill>
                  <a:srgbClr val="FF6600"/>
                </a:solidFill>
              </a:rPr>
              <a:t>“coinvolgenti”?</a:t>
            </a:r>
            <a:endParaRPr lang="it-IT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30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619" y="377245"/>
            <a:ext cx="7714069" cy="9431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i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Domande sulla </a:t>
            </a:r>
            <a:r>
              <a:rPr lang="it-IT" sz="4000" i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Comunicazione salute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19619" y="2011973"/>
            <a:ext cx="7714069" cy="4236426"/>
          </a:xfrm>
        </p:spPr>
        <p:txBody>
          <a:bodyPr>
            <a:normAutofit lnSpcReduction="10000"/>
          </a:bodyPr>
          <a:lstStyle/>
          <a:p>
            <a:pPr marL="82296" indent="0" algn="r">
              <a:buNone/>
            </a:pPr>
            <a:r>
              <a:rPr lang="it-IT" dirty="0" smtClean="0">
                <a:solidFill>
                  <a:srgbClr val="000090"/>
                </a:solidFill>
              </a:rPr>
              <a:t>Le Campagne fanno “Promozione”?</a:t>
            </a:r>
            <a:endParaRPr lang="it-IT" dirty="0" smtClean="0">
              <a:solidFill>
                <a:srgbClr val="FF6600"/>
              </a:solidFill>
            </a:endParaRP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Le Campagne sostituiscono l’Educazione?</a:t>
            </a:r>
            <a:endParaRPr lang="it-IT" dirty="0" smtClean="0">
              <a:solidFill>
                <a:srgbClr val="FF6600"/>
              </a:solidFill>
            </a:endParaRPr>
          </a:p>
          <a:p>
            <a:pPr marL="82296" indent="0">
              <a:buNone/>
            </a:pPr>
            <a:endParaRPr lang="it-IT" dirty="0" smtClean="0"/>
          </a:p>
          <a:p>
            <a:pPr marL="82296" indent="0" algn="r">
              <a:buNone/>
            </a:pPr>
            <a:r>
              <a:rPr lang="it-IT" dirty="0" smtClean="0">
                <a:solidFill>
                  <a:srgbClr val="660066"/>
                </a:solidFill>
              </a:rPr>
              <a:t>La Comunicazione porta alla </a:t>
            </a:r>
            <a:r>
              <a:rPr lang="it-IT" dirty="0" smtClean="0">
                <a:solidFill>
                  <a:srgbClr val="FF0000"/>
                </a:solidFill>
              </a:rPr>
              <a:t>Cura di sé</a:t>
            </a:r>
            <a:r>
              <a:rPr lang="it-IT" dirty="0" smtClean="0">
                <a:solidFill>
                  <a:srgbClr val="660066"/>
                </a:solidFill>
              </a:rPr>
              <a:t>?</a:t>
            </a:r>
          </a:p>
          <a:p>
            <a:pPr marL="82296" indent="0" algn="r">
              <a:buNone/>
            </a:pPr>
            <a:endParaRPr lang="it-IT" dirty="0">
              <a:solidFill>
                <a:srgbClr val="660066"/>
              </a:solidFill>
            </a:endParaRPr>
          </a:p>
          <a:p>
            <a:pPr marL="82296" indent="0" algn="ctr">
              <a:buNone/>
            </a:pPr>
            <a:r>
              <a:rPr lang="it-IT" b="1" dirty="0" smtClean="0">
                <a:solidFill>
                  <a:srgbClr val="BD0000"/>
                </a:solidFill>
              </a:rPr>
              <a:t>Il ruolo enunciativo, rafforzativo, integrativo delle azioni comunicative</a:t>
            </a:r>
            <a:endParaRPr lang="it-IT" b="1" dirty="0">
              <a:solidFill>
                <a:srgbClr val="BD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36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542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Promuovere “Stili” di vita sana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sz="3100" i="1" dirty="0" smtClean="0">
                <a:solidFill>
                  <a:srgbClr val="FF6600"/>
                </a:solidFill>
              </a:rPr>
              <a:t>(tipologie di strategie)</a:t>
            </a:r>
            <a:endParaRPr lang="it-IT" sz="3100" i="1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it-IT" dirty="0" smtClean="0">
                <a:solidFill>
                  <a:srgbClr val="660066"/>
                </a:solidFill>
              </a:rPr>
              <a:t>SOGGETTO</a:t>
            </a:r>
          </a:p>
          <a:p>
            <a:pPr marL="653796" indent="-571500">
              <a:buFont typeface="+mj-lt"/>
              <a:buAutoNum type="romanUcPeriod"/>
            </a:pPr>
            <a:r>
              <a:rPr lang="it-IT" dirty="0" smtClean="0">
                <a:solidFill>
                  <a:srgbClr val="000090"/>
                </a:solidFill>
              </a:rPr>
              <a:t>Modifiche comportamentali (a rischio)?</a:t>
            </a:r>
          </a:p>
          <a:p>
            <a:pPr marL="653796" indent="-571500">
              <a:buFont typeface="+mj-lt"/>
              <a:buAutoNum type="romanUcPeriod"/>
            </a:pPr>
            <a:r>
              <a:rPr lang="it-IT" dirty="0" smtClean="0">
                <a:solidFill>
                  <a:srgbClr val="008000"/>
                </a:solidFill>
              </a:rPr>
              <a:t>Favorire orientamenti verso </a:t>
            </a:r>
            <a:r>
              <a:rPr lang="it-IT" b="1" dirty="0" smtClean="0">
                <a:solidFill>
                  <a:srgbClr val="008000"/>
                </a:solidFill>
              </a:rPr>
              <a:t>insiemi</a:t>
            </a:r>
            <a:r>
              <a:rPr lang="it-IT" dirty="0" smtClean="0">
                <a:solidFill>
                  <a:srgbClr val="008000"/>
                </a:solidFill>
              </a:rPr>
              <a:t> di scelte individuali/collettive (alimentari, sicurezza, mobilità, ecc.)?</a:t>
            </a:r>
          </a:p>
          <a:p>
            <a:pPr marL="653796" indent="-571500">
              <a:buFont typeface="+mj-lt"/>
              <a:buAutoNum type="romanUcPeriod"/>
            </a:pPr>
            <a:r>
              <a:rPr lang="it-IT" dirty="0" smtClean="0">
                <a:solidFill>
                  <a:srgbClr val="BD0000"/>
                </a:solidFill>
              </a:rPr>
              <a:t>Formare/sostenere la capacità di </a:t>
            </a:r>
            <a:r>
              <a:rPr lang="it-IT" b="1" dirty="0" smtClean="0">
                <a:solidFill>
                  <a:srgbClr val="BD0000"/>
                </a:solidFill>
              </a:rPr>
              <a:t>apprendere e progettare </a:t>
            </a:r>
            <a:r>
              <a:rPr lang="it-IT" dirty="0" smtClean="0">
                <a:solidFill>
                  <a:srgbClr val="BD0000"/>
                </a:solidFill>
              </a:rPr>
              <a:t>il proprio benessere?</a:t>
            </a:r>
          </a:p>
          <a:p>
            <a:endParaRPr lang="it-IT" dirty="0" smtClean="0"/>
          </a:p>
          <a:p>
            <a:pPr marL="82296" indent="0">
              <a:buNone/>
            </a:pPr>
            <a:r>
              <a:rPr lang="it-IT" dirty="0" smtClean="0">
                <a:solidFill>
                  <a:srgbClr val="660066"/>
                </a:solidFill>
              </a:rPr>
              <a:t>AMBIENTE</a:t>
            </a:r>
          </a:p>
          <a:p>
            <a:pPr marL="596646" indent="-514350">
              <a:buFont typeface="+mj-lt"/>
              <a:buAutoNum type="alphaUcPeriod"/>
            </a:pPr>
            <a:r>
              <a:rPr lang="it-IT" dirty="0" smtClean="0">
                <a:solidFill>
                  <a:srgbClr val="FF6600"/>
                </a:solidFill>
              </a:rPr>
              <a:t>Informare, comunicare, contrastare</a:t>
            </a:r>
          </a:p>
          <a:p>
            <a:pPr marL="596646" indent="-514350">
              <a:buFont typeface="+mj-lt"/>
              <a:buAutoNum type="alphaUcPeriod"/>
            </a:pPr>
            <a:r>
              <a:rPr lang="it-IT" dirty="0" smtClean="0">
                <a:solidFill>
                  <a:srgbClr val="000090"/>
                </a:solidFill>
              </a:rPr>
              <a:t>Fornire risorse, opportunità</a:t>
            </a:r>
            <a:endParaRPr lang="it-IT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7"/>
            <a:ext cx="7498080" cy="1267359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 smtClean="0">
                <a:solidFill>
                  <a:srgbClr val="0000FF"/>
                </a:solidFill>
              </a:rPr>
              <a:t>La crisi delle politiche </a:t>
            </a:r>
            <a:br>
              <a:rPr lang="it-IT" sz="3600" b="1" dirty="0" smtClean="0">
                <a:solidFill>
                  <a:srgbClr val="0000FF"/>
                </a:solidFill>
              </a:rPr>
            </a:br>
            <a:r>
              <a:rPr lang="it-IT" sz="3600" b="1" dirty="0" smtClean="0">
                <a:solidFill>
                  <a:srgbClr val="0000FF"/>
                </a:solidFill>
              </a:rPr>
              <a:t>promozionali - educative</a:t>
            </a:r>
            <a:endParaRPr lang="it-IT" sz="3600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47902"/>
            <a:ext cx="7498080" cy="4500498"/>
          </a:xfrm>
        </p:spPr>
        <p:txBody>
          <a:bodyPr/>
          <a:lstStyle/>
          <a:p>
            <a:pPr>
              <a:lnSpc>
                <a:spcPct val="140000"/>
              </a:lnSpc>
              <a:buFont typeface="Wingdings" charset="2"/>
              <a:buChar char="Ø"/>
            </a:pPr>
            <a:r>
              <a:rPr lang="it-IT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Investimenti</a:t>
            </a:r>
            <a:r>
              <a:rPr lang="it-IT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Times New Roman"/>
                <a:cs typeface="Times New Roman"/>
              </a:rPr>
              <a:t>(calanti e settoriali</a:t>
            </a:r>
            <a:r>
              <a:rPr lang="it-IT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)</a:t>
            </a:r>
          </a:p>
          <a:p>
            <a:pPr>
              <a:lnSpc>
                <a:spcPct val="140000"/>
              </a:lnSpc>
              <a:buFont typeface="Wingdings" charset="2"/>
              <a:buChar char="Ø"/>
            </a:pPr>
            <a:endParaRPr lang="it-IT" sz="1000" i="1" dirty="0" smtClean="0">
              <a:solidFill>
                <a:srgbClr val="660066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buFont typeface="Wingdings" charset="2"/>
              <a:buChar char="Ø"/>
            </a:pPr>
            <a:r>
              <a:rPr lang="it-IT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Obiettivi/Risultati</a:t>
            </a:r>
            <a:r>
              <a:rPr lang="it-IT" i="1" dirty="0" smtClean="0">
                <a:latin typeface="Times New Roman"/>
                <a:cs typeface="Times New Roman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Times New Roman"/>
                <a:cs typeface="Times New Roman"/>
              </a:rPr>
              <a:t>(manca la responsabilizzazione alla cura di sé nelle giovani generazioni, ma anche in quelle adulte)</a:t>
            </a:r>
          </a:p>
          <a:p>
            <a:pPr>
              <a:lnSpc>
                <a:spcPct val="90000"/>
              </a:lnSpc>
              <a:buFont typeface="Wingdings" charset="2"/>
              <a:buChar char="Ø"/>
            </a:pPr>
            <a:endParaRPr lang="it-IT" sz="1000" i="1" dirty="0" smtClean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>
              <a:lnSpc>
                <a:spcPct val="140000"/>
              </a:lnSpc>
              <a:buFont typeface="Wingdings" charset="2"/>
              <a:buChar char="Ø"/>
            </a:pPr>
            <a:r>
              <a:rPr lang="it-IT" b="1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Metodi</a:t>
            </a:r>
            <a:r>
              <a:rPr lang="it-IT" i="1" dirty="0" smtClean="0">
                <a:latin typeface="Times New Roman"/>
                <a:cs typeface="Times New Roman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Times New Roman"/>
                <a:cs typeface="Times New Roman"/>
              </a:rPr>
              <a:t>(induttivi e non formativi)</a:t>
            </a:r>
          </a:p>
        </p:txBody>
      </p:sp>
    </p:spTree>
    <p:extLst>
      <p:ext uri="{BB962C8B-B14F-4D97-AF65-F5344CB8AC3E}">
        <p14:creationId xmlns:p14="http://schemas.microsoft.com/office/powerpoint/2010/main" val="281498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576"/>
            <a:ext cx="8042276" cy="1138516"/>
          </a:xfrm>
        </p:spPr>
        <p:txBody>
          <a:bodyPr/>
          <a:lstStyle/>
          <a:p>
            <a:pPr algn="ctr"/>
            <a:r>
              <a:rPr lang="it-IT" sz="3200" i="1" dirty="0" smtClean="0">
                <a:solidFill>
                  <a:srgbClr val="66006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Parte IV</a:t>
            </a:r>
            <a:endParaRPr lang="it-IT" dirty="0">
              <a:solidFill>
                <a:srgbClr val="66006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1229895" y="2000936"/>
            <a:ext cx="7715668" cy="4095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Educare alla cura di sé </a:t>
            </a:r>
            <a:endParaRPr lang="it-IT" sz="40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it-IT" sz="4000" b="1" dirty="0" smtClean="0">
                <a:solidFill>
                  <a:srgbClr val="FF0000"/>
                </a:solidFill>
                <a:latin typeface="Arial"/>
                <a:cs typeface="Arial"/>
              </a:rPr>
              <a:t>e </a:t>
            </a: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degli altri</a:t>
            </a:r>
          </a:p>
        </p:txBody>
      </p:sp>
      <p:pic>
        <p:nvPicPr>
          <p:cNvPr id="2" name="Immagine 1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399" y="3062348"/>
            <a:ext cx="3658227" cy="303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4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7339" y="274638"/>
            <a:ext cx="7676349" cy="1143000"/>
          </a:xfrm>
        </p:spPr>
        <p:txBody>
          <a:bodyPr>
            <a:noAutofit/>
          </a:bodyPr>
          <a:lstStyle/>
          <a:p>
            <a:pPr algn="ctr"/>
            <a:r>
              <a:rPr lang="it-IT" sz="36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È possibile investire sulla “self-care”?</a:t>
            </a:r>
            <a:endParaRPr lang="it-IT" sz="3600" b="1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417637"/>
            <a:ext cx="7498080" cy="5058401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it-IT" dirty="0">
                <a:solidFill>
                  <a:srgbClr val="000090"/>
                </a:solidFill>
              </a:rPr>
              <a:t>La cura di sé (</a:t>
            </a:r>
            <a:r>
              <a:rPr lang="it-IT" i="1" dirty="0">
                <a:solidFill>
                  <a:srgbClr val="000090"/>
                </a:solidFill>
              </a:rPr>
              <a:t>self-care</a:t>
            </a:r>
            <a:r>
              <a:rPr lang="it-IT" dirty="0">
                <a:solidFill>
                  <a:srgbClr val="000090"/>
                </a:solidFill>
              </a:rPr>
              <a:t>) riguarda il mantenimento della salute personale. Consiste in ogni attività intrapresa da individui, famiglie e comunità con </a:t>
            </a:r>
            <a:r>
              <a:rPr lang="it-IT" b="1" dirty="0">
                <a:solidFill>
                  <a:srgbClr val="000090"/>
                </a:solidFill>
              </a:rPr>
              <a:t>l’intento</a:t>
            </a:r>
            <a:r>
              <a:rPr lang="it-IT" dirty="0">
                <a:solidFill>
                  <a:srgbClr val="000090"/>
                </a:solidFill>
              </a:rPr>
              <a:t> </a:t>
            </a:r>
            <a:r>
              <a:rPr lang="it-IT" b="1" dirty="0">
                <a:solidFill>
                  <a:srgbClr val="000090"/>
                </a:solidFill>
              </a:rPr>
              <a:t>di migliorare o rigenerare il benessere, prevenire rischi o trattare disagi, affezioni e malattie. </a:t>
            </a:r>
            <a:r>
              <a:rPr lang="it-IT" dirty="0">
                <a:solidFill>
                  <a:srgbClr val="000090"/>
                </a:solidFill>
              </a:rPr>
              <a:t>La cura di sé comporta </a:t>
            </a:r>
            <a:r>
              <a:rPr lang="it-IT" b="1" dirty="0">
                <a:solidFill>
                  <a:srgbClr val="000090"/>
                </a:solidFill>
              </a:rPr>
              <a:t>esercizio</a:t>
            </a:r>
            <a:r>
              <a:rPr lang="it-IT" dirty="0">
                <a:solidFill>
                  <a:srgbClr val="000090"/>
                </a:solidFill>
              </a:rPr>
              <a:t> al fine di mantenere la forma fisica e una buona salute mentale</a:t>
            </a:r>
            <a:r>
              <a:rPr lang="it-IT" dirty="0" smtClean="0">
                <a:solidFill>
                  <a:srgbClr val="000090"/>
                </a:solidFill>
              </a:rPr>
              <a:t>.</a:t>
            </a: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 algn="r">
              <a:buNone/>
            </a:pPr>
            <a:r>
              <a:rPr lang="it-IT" dirty="0">
                <a:solidFill>
                  <a:srgbClr val="BD0000"/>
                </a:solidFill>
              </a:rPr>
              <a:t>La cura </a:t>
            </a:r>
            <a:r>
              <a:rPr lang="it-IT" dirty="0" smtClean="0">
                <a:solidFill>
                  <a:srgbClr val="BD0000"/>
                </a:solidFill>
              </a:rPr>
              <a:t>di </a:t>
            </a:r>
            <a:r>
              <a:rPr lang="it-IT" dirty="0">
                <a:solidFill>
                  <a:srgbClr val="BD0000"/>
                </a:solidFill>
              </a:rPr>
              <a:t>sé richiede un </a:t>
            </a:r>
            <a:r>
              <a:rPr lang="it-IT" b="1" dirty="0">
                <a:solidFill>
                  <a:srgbClr val="BD0000"/>
                </a:solidFill>
              </a:rPr>
              <a:t>atteggiamento attivo e responsabile</a:t>
            </a:r>
            <a:r>
              <a:rPr lang="it-IT" dirty="0">
                <a:solidFill>
                  <a:srgbClr val="BD0000"/>
                </a:solidFill>
              </a:rPr>
              <a:t> che permette di fare scelte salutari, di far fronte alle difficoltà di salute e di poter utilizzare le risorse di cura disponibili </a:t>
            </a:r>
            <a:r>
              <a:rPr lang="it-IT" dirty="0" smtClean="0">
                <a:solidFill>
                  <a:srgbClr val="BD0000"/>
                </a:solidFill>
              </a:rPr>
              <a:t>                      nel </a:t>
            </a:r>
            <a:r>
              <a:rPr lang="it-IT" dirty="0">
                <a:solidFill>
                  <a:srgbClr val="BD0000"/>
                </a:solidFill>
              </a:rPr>
              <a:t>proprio ambiente di vita.</a:t>
            </a:r>
          </a:p>
          <a:p>
            <a:pPr marL="82296" indent="0">
              <a:lnSpc>
                <a:spcPct val="140000"/>
              </a:lnSpc>
              <a:buNone/>
            </a:pPr>
            <a:endParaRPr lang="it-IT" i="1" dirty="0" smtClean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604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FF6600"/>
                </a:solidFill>
              </a:rPr>
              <a:t>Cura di sé-Cura dell’altro</a:t>
            </a:r>
            <a:endParaRPr lang="it-IT" sz="4000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328362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2280318" y="3508616"/>
            <a:ext cx="151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CURA di SÈ</a:t>
            </a:r>
            <a:endParaRPr lang="it-IT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42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4985" y="274639"/>
            <a:ext cx="7678703" cy="72316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6600"/>
                </a:solidFill>
              </a:rPr>
              <a:t>Cura di sé: </a:t>
            </a:r>
            <a:r>
              <a:rPr lang="it-IT" b="1" dirty="0" smtClean="0">
                <a:solidFill>
                  <a:srgbClr val="FF6600"/>
                </a:solidFill>
              </a:rPr>
              <a:t>capacità di base</a:t>
            </a:r>
            <a:endParaRPr lang="it-IT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14470"/>
              </p:ext>
            </p:extLst>
          </p:nvPr>
        </p:nvGraphicFramePr>
        <p:xfrm>
          <a:off x="1434338" y="1444440"/>
          <a:ext cx="7499350" cy="5026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4074981" y="3131419"/>
            <a:ext cx="1611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CURA di SÈ</a:t>
            </a:r>
            <a:endParaRPr lang="it-IT" b="1" dirty="0">
              <a:solidFill>
                <a:srgbClr val="000090"/>
              </a:solidFill>
            </a:endParaRPr>
          </a:p>
        </p:txBody>
      </p:sp>
      <p:sp>
        <p:nvSpPr>
          <p:cNvPr id="3" name="Freccia bidirezionale orizzontale 2"/>
          <p:cNvSpPr/>
          <p:nvPr/>
        </p:nvSpPr>
        <p:spPr>
          <a:xfrm rot="1991364">
            <a:off x="3366889" y="2735392"/>
            <a:ext cx="786256" cy="362837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3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68845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FF6600"/>
                </a:solidFill>
              </a:rPr>
              <a:t>Cura di sé: </a:t>
            </a:r>
            <a:r>
              <a:rPr lang="it-IT" b="1" dirty="0" smtClean="0">
                <a:solidFill>
                  <a:srgbClr val="FF6600"/>
                </a:solidFill>
              </a:rPr>
              <a:t>supporto</a:t>
            </a:r>
            <a:endParaRPr lang="it-IT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500569"/>
              </p:ext>
            </p:extLst>
          </p:nvPr>
        </p:nvGraphicFramePr>
        <p:xfrm>
          <a:off x="441157" y="1514642"/>
          <a:ext cx="8573503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4946167">
            <a:off x="1994248" y="3411747"/>
            <a:ext cx="1740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b="1" dirty="0">
              <a:solidFill>
                <a:srgbClr val="000090"/>
              </a:solidFill>
            </a:endParaRPr>
          </a:p>
        </p:txBody>
      </p:sp>
      <p:sp>
        <p:nvSpPr>
          <p:cNvPr id="3" name="Sole 2"/>
          <p:cNvSpPr/>
          <p:nvPr/>
        </p:nvSpPr>
        <p:spPr>
          <a:xfrm rot="1123758">
            <a:off x="6231161" y="1787802"/>
            <a:ext cx="2672288" cy="2474147"/>
          </a:xfrm>
          <a:prstGeom prst="sun">
            <a:avLst/>
          </a:prstGeom>
          <a:solidFill>
            <a:srgbClr val="45D74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BC0000"/>
                </a:solidFill>
              </a:rPr>
              <a:t>Circoli benessere</a:t>
            </a:r>
            <a:endParaRPr lang="it-IT" b="1" dirty="0">
              <a:solidFill>
                <a:srgbClr val="B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6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b="1" dirty="0" err="1" smtClean="0">
                <a:solidFill>
                  <a:srgbClr val="850085"/>
                </a:solidFill>
              </a:rPr>
              <a:t>Pre-venio</a:t>
            </a:r>
            <a:r>
              <a:rPr lang="it-IT" sz="4000" b="1" dirty="0" smtClean="0">
                <a:solidFill>
                  <a:srgbClr val="850085"/>
                </a:solidFill>
              </a:rPr>
              <a:t> </a:t>
            </a:r>
            <a:r>
              <a:rPr lang="it-IT" sz="4000" b="1" dirty="0" smtClean="0">
                <a:solidFill>
                  <a:srgbClr val="000090"/>
                </a:solidFill>
              </a:rPr>
              <a:t>o</a:t>
            </a:r>
            <a:r>
              <a:rPr lang="it-IT" sz="4000" b="1" dirty="0" smtClean="0">
                <a:solidFill>
                  <a:srgbClr val="850085"/>
                </a:solidFill>
              </a:rPr>
              <a:t> </a:t>
            </a:r>
            <a:r>
              <a:rPr lang="it-IT" sz="4000" b="1" dirty="0">
                <a:solidFill>
                  <a:srgbClr val="BC0000"/>
                </a:solidFill>
              </a:rPr>
              <a:t>P</a:t>
            </a:r>
            <a:r>
              <a:rPr lang="it-IT" sz="4000" b="1" dirty="0" smtClean="0">
                <a:solidFill>
                  <a:srgbClr val="BC0000"/>
                </a:solidFill>
              </a:rPr>
              <a:t>ro-muovo</a:t>
            </a:r>
            <a:r>
              <a:rPr lang="it-IT" sz="4000" b="1" dirty="0" smtClean="0">
                <a:solidFill>
                  <a:srgbClr val="850085"/>
                </a:solidFill>
              </a:rPr>
              <a:t>?</a:t>
            </a:r>
            <a:endParaRPr lang="it-IT" sz="4000" b="1" dirty="0">
              <a:solidFill>
                <a:srgbClr val="850085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11249" y="1587500"/>
            <a:ext cx="7480301" cy="4356101"/>
          </a:xfrm>
        </p:spPr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rgbClr val="660066"/>
                </a:solidFill>
              </a:rPr>
              <a:t>Il paradigma preventivista: </a:t>
            </a:r>
            <a:r>
              <a:rPr lang="it-IT" dirty="0" smtClean="0">
                <a:solidFill>
                  <a:srgbClr val="660066"/>
                </a:solidFill>
              </a:rPr>
              <a:t>centratura sul rischio e sull’istruttivo/informativo</a:t>
            </a:r>
          </a:p>
          <a:p>
            <a:r>
              <a:rPr lang="it-IT" b="1" dirty="0" smtClean="0">
                <a:solidFill>
                  <a:srgbClr val="BC0000"/>
                </a:solidFill>
              </a:rPr>
              <a:t>Il paradigma promozionale: </a:t>
            </a:r>
            <a:r>
              <a:rPr lang="it-IT" dirty="0" smtClean="0">
                <a:solidFill>
                  <a:srgbClr val="BC0000"/>
                </a:solidFill>
              </a:rPr>
              <a:t>centratura sul benessere/salute e sull’esperienziale (educazione promozionale)</a:t>
            </a:r>
          </a:p>
          <a:p>
            <a:r>
              <a:rPr lang="it-IT" b="1" dirty="0" smtClean="0">
                <a:solidFill>
                  <a:srgbClr val="008000"/>
                </a:solidFill>
              </a:rPr>
              <a:t>Il paradigma ambientale: </a:t>
            </a:r>
            <a:r>
              <a:rPr lang="it-IT" dirty="0" smtClean="0">
                <a:solidFill>
                  <a:srgbClr val="008000"/>
                </a:solidFill>
              </a:rPr>
              <a:t>ruolo delle modifiche organizzative, ambientali, comunicative che favoriscono la salute</a:t>
            </a:r>
            <a:endParaRPr lang="it-IT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53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7097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6600"/>
                </a:solidFill>
              </a:rPr>
              <a:t>Cura di sé: </a:t>
            </a:r>
            <a:r>
              <a:rPr lang="it-IT" b="1" dirty="0" smtClean="0">
                <a:solidFill>
                  <a:srgbClr val="FF6600"/>
                </a:solidFill>
              </a:rPr>
              <a:t>progetto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282633"/>
            <a:ext cx="7498080" cy="5154391"/>
          </a:xfrm>
        </p:spPr>
        <p:txBody>
          <a:bodyPr/>
          <a:lstStyle/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dirty="0"/>
          </a:p>
        </p:txBody>
      </p:sp>
      <p:sp>
        <p:nvSpPr>
          <p:cNvPr id="4" name="Telaio 3"/>
          <p:cNvSpPr/>
          <p:nvPr/>
        </p:nvSpPr>
        <p:spPr>
          <a:xfrm>
            <a:off x="2150050" y="1282633"/>
            <a:ext cx="6211256" cy="855089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000" spc="50" dirty="0" smtClean="0">
                <a:ln w="11430"/>
                <a:solidFill>
                  <a:srgbClr val="FFFF00"/>
                </a:solidFill>
                <a:latin typeface="Arial"/>
                <a:cs typeface="Arial"/>
              </a:rPr>
              <a:t>CITTÀ SANE – Gruppo di Progetto</a:t>
            </a:r>
            <a:endParaRPr lang="it-IT" sz="2000" spc="50" dirty="0">
              <a:ln w="11430"/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5859201" y="2728739"/>
            <a:ext cx="3074487" cy="3382630"/>
          </a:xfrm>
          <a:prstGeom prst="roundRect">
            <a:avLst/>
          </a:prstGeom>
          <a:solidFill>
            <a:srgbClr val="00B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r>
              <a:rPr lang="it-IT" dirty="0" smtClean="0">
                <a:solidFill>
                  <a:srgbClr val="BD0000"/>
                </a:solidFill>
              </a:rPr>
              <a:t>TECNICHE E PRATICHE di narrazione e progettazione</a:t>
            </a:r>
          </a:p>
          <a:p>
            <a:pPr algn="ctr"/>
            <a:endParaRPr lang="it-IT" dirty="0" smtClean="0">
              <a:solidFill>
                <a:srgbClr val="BD0000"/>
              </a:solidFill>
            </a:endParaRPr>
          </a:p>
          <a:p>
            <a:pPr algn="ctr"/>
            <a:r>
              <a:rPr lang="it-IT" dirty="0">
                <a:solidFill>
                  <a:srgbClr val="BD0000"/>
                </a:solidFill>
              </a:rPr>
              <a:t>TECNICHE E PRATICHE </a:t>
            </a:r>
            <a:r>
              <a:rPr lang="it-IT" dirty="0" smtClean="0">
                <a:solidFill>
                  <a:srgbClr val="BD0000"/>
                </a:solidFill>
              </a:rPr>
              <a:t>del Sé</a:t>
            </a:r>
          </a:p>
          <a:p>
            <a:pPr algn="ctr"/>
            <a:endParaRPr lang="it-IT" dirty="0">
              <a:solidFill>
                <a:srgbClr val="BD0000"/>
              </a:solidFill>
            </a:endParaRPr>
          </a:p>
          <a:p>
            <a:pPr algn="ctr"/>
            <a:r>
              <a:rPr lang="it-IT" dirty="0" smtClean="0">
                <a:solidFill>
                  <a:srgbClr val="BD0000"/>
                </a:solidFill>
              </a:rPr>
              <a:t>CIRCOLI BENESSERE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8" name="Rettangolo arrotondato 7"/>
          <p:cNvSpPr/>
          <p:nvPr/>
        </p:nvSpPr>
        <p:spPr>
          <a:xfrm>
            <a:off x="1257340" y="2599596"/>
            <a:ext cx="3416504" cy="1584429"/>
          </a:xfrm>
          <a:prstGeom prst="round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lnSpc>
                <a:spcPct val="140000"/>
              </a:lnSpc>
            </a:pPr>
            <a:r>
              <a:rPr lang="it-IT" b="1" i="1" dirty="0">
                <a:ln/>
                <a:solidFill>
                  <a:srgbClr val="005D00"/>
                </a:solidFill>
                <a:latin typeface="Arial"/>
                <a:cs typeface="Arial"/>
              </a:rPr>
              <a:t>Coordinamento  </a:t>
            </a:r>
            <a:r>
              <a:rPr lang="it-IT" b="1" i="1" dirty="0" smtClean="0">
                <a:ln/>
                <a:solidFill>
                  <a:srgbClr val="005D00"/>
                </a:solidFill>
                <a:latin typeface="Arial"/>
                <a:cs typeface="Arial"/>
              </a:rPr>
              <a:t>nazionale</a:t>
            </a:r>
          </a:p>
          <a:p>
            <a:pPr algn="ctr">
              <a:lnSpc>
                <a:spcPct val="140000"/>
              </a:lnSpc>
            </a:pPr>
            <a:endParaRPr lang="it-IT" sz="800" b="1" i="1" dirty="0" smtClean="0">
              <a:ln/>
              <a:solidFill>
                <a:srgbClr val="005D00"/>
              </a:solidFill>
              <a:latin typeface="Arial"/>
              <a:cs typeface="Arial"/>
            </a:endParaRPr>
          </a:p>
          <a:p>
            <a:pPr algn="ctr">
              <a:lnSpc>
                <a:spcPct val="140000"/>
              </a:lnSpc>
            </a:pPr>
            <a:r>
              <a:rPr lang="it-IT" dirty="0" smtClean="0">
                <a:ln/>
                <a:solidFill>
                  <a:srgbClr val="000090"/>
                </a:solidFill>
              </a:rPr>
              <a:t>SITO RISORSE E TECNICHE</a:t>
            </a:r>
            <a:endParaRPr lang="it-IT" dirty="0">
              <a:ln/>
              <a:solidFill>
                <a:srgbClr val="000090"/>
              </a:solidFill>
            </a:endParaRPr>
          </a:p>
          <a:p>
            <a:pPr algn="ctr">
              <a:lnSpc>
                <a:spcPct val="140000"/>
              </a:lnSpc>
            </a:pPr>
            <a:r>
              <a:rPr lang="it-IT" dirty="0" smtClean="0">
                <a:ln/>
                <a:solidFill>
                  <a:srgbClr val="000090"/>
                </a:solidFill>
              </a:rPr>
              <a:t>CAMPAGNA promozionale</a:t>
            </a:r>
            <a:endParaRPr lang="it-IT" dirty="0">
              <a:ln/>
              <a:solidFill>
                <a:srgbClr val="000090"/>
              </a:solidFill>
            </a:endParaRPr>
          </a:p>
        </p:txBody>
      </p:sp>
      <p:sp>
        <p:nvSpPr>
          <p:cNvPr id="10" name="Rettangolo arrotondato 9"/>
          <p:cNvSpPr/>
          <p:nvPr/>
        </p:nvSpPr>
        <p:spPr>
          <a:xfrm>
            <a:off x="1385923" y="4614964"/>
            <a:ext cx="3237627" cy="1822060"/>
          </a:xfrm>
          <a:prstGeom prst="round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>
              <a:lnSpc>
                <a:spcPct val="110000"/>
              </a:lnSpc>
            </a:pPr>
            <a:endParaRPr lang="it-IT" dirty="0" smtClean="0"/>
          </a:p>
          <a:p>
            <a:pPr algn="ctr">
              <a:lnSpc>
                <a:spcPct val="120000"/>
              </a:lnSpc>
            </a:pPr>
            <a:r>
              <a:rPr lang="it-IT" b="1" i="1" dirty="0" smtClean="0">
                <a:ln/>
                <a:solidFill>
                  <a:srgbClr val="FF0000"/>
                </a:solidFill>
                <a:latin typeface="Arial"/>
                <a:cs typeface="Arial"/>
              </a:rPr>
              <a:t>Coordinamento cittadino</a:t>
            </a:r>
            <a:endParaRPr lang="it-IT" b="1" i="1" dirty="0">
              <a:ln/>
              <a:solidFill>
                <a:srgbClr val="FF0000"/>
              </a:solidFill>
              <a:latin typeface="Arial"/>
              <a:cs typeface="Arial"/>
            </a:endParaRPr>
          </a:p>
          <a:p>
            <a:pPr algn="ctr">
              <a:lnSpc>
                <a:spcPct val="120000"/>
              </a:lnSpc>
            </a:pPr>
            <a:r>
              <a:rPr lang="it-IT" dirty="0" smtClean="0"/>
              <a:t>REDAZIONI cittadine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RISORSE </a:t>
            </a:r>
            <a:r>
              <a:rPr lang="it-IT" dirty="0" smtClean="0"/>
              <a:t>locali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RETI di Allenatori e </a:t>
            </a:r>
            <a:r>
              <a:rPr lang="it-IT" dirty="0" smtClean="0"/>
              <a:t>Consiglieri</a:t>
            </a:r>
          </a:p>
          <a:p>
            <a:pPr algn="ctr">
              <a:lnSpc>
                <a:spcPct val="120000"/>
              </a:lnSpc>
            </a:pPr>
            <a:r>
              <a:rPr lang="it-IT" dirty="0" smtClean="0"/>
              <a:t>RETE Scuole e Associazioni</a:t>
            </a:r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13" name="Freccia destra 12"/>
          <p:cNvSpPr/>
          <p:nvPr/>
        </p:nvSpPr>
        <p:spPr>
          <a:xfrm>
            <a:off x="4673844" y="3467260"/>
            <a:ext cx="1185356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destra 13"/>
          <p:cNvSpPr/>
          <p:nvPr/>
        </p:nvSpPr>
        <p:spPr>
          <a:xfrm>
            <a:off x="4673844" y="5198303"/>
            <a:ext cx="1185357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giù 14"/>
          <p:cNvSpPr/>
          <p:nvPr/>
        </p:nvSpPr>
        <p:spPr>
          <a:xfrm>
            <a:off x="2979895" y="2137722"/>
            <a:ext cx="484632" cy="46526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giù 15"/>
          <p:cNvSpPr/>
          <p:nvPr/>
        </p:nvSpPr>
        <p:spPr>
          <a:xfrm>
            <a:off x="2979895" y="4184025"/>
            <a:ext cx="434339" cy="43093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70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 rot="20076736">
            <a:off x="1197798" y="1328367"/>
            <a:ext cx="5243916" cy="86900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 smtClean="0">
                <a:solidFill>
                  <a:srgbClr val="0000FF"/>
                </a:solidFill>
              </a:rPr>
              <a:t>Promuovere, Comunicare Educare alla Salute</a:t>
            </a:r>
            <a:endParaRPr lang="it-IT" sz="4000" dirty="0">
              <a:solidFill>
                <a:srgbClr val="0000FF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587262" y="4994032"/>
            <a:ext cx="4783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b="1" dirty="0" smtClean="0">
                <a:solidFill>
                  <a:srgbClr val="FF0000"/>
                </a:solidFill>
              </a:rPr>
              <a:t>Grazie per l’attenzione!</a:t>
            </a:r>
            <a:r>
              <a:rPr lang="it-IT" sz="2800" b="1" dirty="0" smtClean="0">
                <a:solidFill>
                  <a:srgbClr val="800000"/>
                </a:solidFill>
              </a:rPr>
              <a:t> </a:t>
            </a:r>
            <a:endParaRPr lang="it-IT" sz="2800" b="1" dirty="0">
              <a:solidFill>
                <a:srgbClr val="800000"/>
              </a:solidFill>
            </a:endParaRPr>
          </a:p>
        </p:txBody>
      </p:sp>
      <p:pic>
        <p:nvPicPr>
          <p:cNvPr id="6" name="Immagine 5" descr="images-1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143" y="1922815"/>
            <a:ext cx="3071217" cy="307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85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17625" y="107576"/>
            <a:ext cx="7273926" cy="1055477"/>
          </a:xfrm>
        </p:spPr>
        <p:txBody>
          <a:bodyPr/>
          <a:lstStyle/>
          <a:p>
            <a:pPr algn="ctr"/>
            <a:r>
              <a:rPr lang="it-IT" sz="4000" b="1" dirty="0" smtClean="0">
                <a:solidFill>
                  <a:srgbClr val="BC0000"/>
                </a:solidFill>
              </a:rPr>
              <a:t>Realizzazioni della </a:t>
            </a:r>
            <a:r>
              <a:rPr lang="it-IT" sz="4000" b="1" dirty="0" err="1" smtClean="0">
                <a:solidFill>
                  <a:srgbClr val="BC0000"/>
                </a:solidFill>
              </a:rPr>
              <a:t>PdS</a:t>
            </a:r>
            <a:endParaRPr lang="it-IT" sz="4000" b="1" dirty="0">
              <a:solidFill>
                <a:srgbClr val="BC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Rete Città sane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Rete Scuole che promuovono la salute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Rete Ospedali sani</a:t>
            </a:r>
          </a:p>
          <a:p>
            <a:r>
              <a:rPr lang="it-IT" b="1" dirty="0" smtClean="0">
                <a:solidFill>
                  <a:srgbClr val="008000"/>
                </a:solidFill>
              </a:rPr>
              <a:t>Promozione attività fisica e altri “stili di vita sani”</a:t>
            </a:r>
          </a:p>
          <a:p>
            <a:r>
              <a:rPr lang="it-IT" b="1" dirty="0" smtClean="0">
                <a:solidFill>
                  <a:srgbClr val="008000"/>
                </a:solidFill>
              </a:rPr>
              <a:t>Avvio Comunicazione della salute </a:t>
            </a:r>
            <a:r>
              <a:rPr lang="it-IT" dirty="0" smtClean="0">
                <a:solidFill>
                  <a:srgbClr val="008000"/>
                </a:solidFill>
              </a:rPr>
              <a:t>(a cura Autorità sanitarie ed Enti no-profit)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…</a:t>
            </a:r>
            <a:endParaRPr lang="it-IT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08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35693" y="107576"/>
            <a:ext cx="7555858" cy="881687"/>
          </a:xfrm>
        </p:spPr>
        <p:txBody>
          <a:bodyPr/>
          <a:lstStyle/>
          <a:p>
            <a:pPr algn="ctr"/>
            <a:r>
              <a:rPr lang="it-IT" sz="4000" b="1" dirty="0" smtClean="0">
                <a:solidFill>
                  <a:srgbClr val="800000"/>
                </a:solidFill>
              </a:rPr>
              <a:t>Limiti e insuccessi</a:t>
            </a:r>
            <a:endParaRPr lang="it-IT" sz="4000" b="1" dirty="0">
              <a:solidFill>
                <a:srgbClr val="8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13759" y="1283368"/>
            <a:ext cx="7915820" cy="519363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850085"/>
                </a:solidFill>
              </a:rPr>
              <a:t>Persistenza del paradigma preventivista-comportamentista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BC0000"/>
                </a:solidFill>
              </a:rPr>
              <a:t>Crisi e abbandono dell’educazione alla salute </a:t>
            </a:r>
            <a:r>
              <a:rPr lang="it-IT" sz="2000" dirty="0" smtClean="0">
                <a:solidFill>
                  <a:srgbClr val="BC0000"/>
                </a:solidFill>
              </a:rPr>
              <a:t>(a favore di eventi settoriali e occasionali o di altri obiettivi)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BD5B2E"/>
                </a:solidFill>
              </a:rPr>
              <a:t>Investimenti calanti e priorità al riparativo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000090"/>
                </a:solidFill>
              </a:rPr>
              <a:t>Limitato sviluppo delle Reti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008000"/>
                </a:solidFill>
              </a:rPr>
              <a:t>Riduzione della Promozione a Campagne comunicative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FF0000"/>
                </a:solidFill>
              </a:rPr>
              <a:t>SCARSA CURA DI SÉ, DEGLI ALTRI, DELL’AMBIENTE NELLE GIOVANI GENERAZIONI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968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249681"/>
          </a:xfrm>
        </p:spPr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0000FF"/>
                </a:solidFill>
              </a:rPr>
              <a:t>Comunicare la Salute</a:t>
            </a:r>
            <a:endParaRPr lang="it-IT" sz="4800" dirty="0">
              <a:solidFill>
                <a:srgbClr val="0000FF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255920"/>
          </a:xfrm>
        </p:spPr>
        <p:txBody>
          <a:bodyPr/>
          <a:lstStyle/>
          <a:p>
            <a:pPr algn="ctr"/>
            <a:r>
              <a:rPr lang="it-IT" i="1" dirty="0" smtClean="0">
                <a:solidFill>
                  <a:srgbClr val="000090"/>
                </a:solidFill>
              </a:rPr>
              <a:t>Scenari, Tecniche, Progetti </a:t>
            </a:r>
          </a:p>
        </p:txBody>
      </p:sp>
      <p:pic>
        <p:nvPicPr>
          <p:cNvPr id="6" name="Immagine 5" descr="images-1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219" y="3105984"/>
            <a:ext cx="3256601" cy="3256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58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rgbClr val="FF0000"/>
                </a:solidFill>
              </a:rPr>
              <a:t>La comunicazione della salute: </a:t>
            </a:r>
            <a:r>
              <a:rPr lang="it-IT" sz="4000" i="1" dirty="0" smtClean="0">
                <a:solidFill>
                  <a:srgbClr val="FF0000"/>
                </a:solidFill>
              </a:rPr>
              <a:t>aree</a:t>
            </a:r>
            <a:endParaRPr lang="it-IT" sz="4000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47902"/>
            <a:ext cx="7498080" cy="450049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t-IT" dirty="0">
                <a:solidFill>
                  <a:srgbClr val="BD0000"/>
                </a:solidFill>
              </a:rPr>
              <a:t>n</a:t>
            </a:r>
            <a:r>
              <a:rPr lang="it-IT" dirty="0" smtClean="0">
                <a:solidFill>
                  <a:srgbClr val="BD0000"/>
                </a:solidFill>
              </a:rPr>
              <a:t>ei Media</a:t>
            </a:r>
          </a:p>
          <a:p>
            <a:pPr>
              <a:lnSpc>
                <a:spcPct val="120000"/>
              </a:lnSpc>
            </a:pPr>
            <a:endParaRPr lang="it-IT" sz="1000" dirty="0" smtClean="0">
              <a:solidFill>
                <a:srgbClr val="BD0000"/>
              </a:solidFill>
            </a:endParaRPr>
          </a:p>
          <a:p>
            <a:pPr>
              <a:lnSpc>
                <a:spcPct val="120000"/>
              </a:lnSpc>
            </a:pPr>
            <a:r>
              <a:rPr lang="it-IT" dirty="0">
                <a:solidFill>
                  <a:srgbClr val="0000FF"/>
                </a:solidFill>
              </a:rPr>
              <a:t>n</a:t>
            </a:r>
            <a:r>
              <a:rPr lang="it-IT" dirty="0" smtClean="0">
                <a:solidFill>
                  <a:srgbClr val="0000FF"/>
                </a:solidFill>
              </a:rPr>
              <a:t>ei Sistemi di cura</a:t>
            </a:r>
          </a:p>
          <a:p>
            <a:pPr>
              <a:lnSpc>
                <a:spcPct val="120000"/>
              </a:lnSpc>
            </a:pPr>
            <a:endParaRPr lang="it-IT" sz="1000" dirty="0" smtClean="0">
              <a:solidFill>
                <a:srgbClr val="0000FF"/>
              </a:solidFill>
            </a:endParaRPr>
          </a:p>
          <a:p>
            <a:r>
              <a:rPr lang="it-IT" dirty="0">
                <a:solidFill>
                  <a:srgbClr val="008000"/>
                </a:solidFill>
              </a:rPr>
              <a:t>n</a:t>
            </a:r>
            <a:r>
              <a:rPr lang="it-IT" dirty="0" smtClean="0">
                <a:solidFill>
                  <a:srgbClr val="008000"/>
                </a:solidFill>
              </a:rPr>
              <a:t>ella Promozione della salute, benessere, qualità della vita</a:t>
            </a:r>
            <a:endParaRPr lang="it-IT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22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000FF"/>
                </a:solidFill>
              </a:rPr>
              <a:t>L</a:t>
            </a:r>
            <a:r>
              <a:rPr lang="it-IT" dirty="0" smtClean="0">
                <a:solidFill>
                  <a:srgbClr val="0000FF"/>
                </a:solidFill>
              </a:rPr>
              <a:t>a Salute nei Media 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597004"/>
            <a:ext cx="7498080" cy="4651396"/>
          </a:xfrm>
        </p:spPr>
        <p:txBody>
          <a:bodyPr/>
          <a:lstStyle/>
          <a:p>
            <a:r>
              <a:rPr lang="it-IT" dirty="0" smtClean="0">
                <a:solidFill>
                  <a:srgbClr val="FF6600"/>
                </a:solidFill>
              </a:rPr>
              <a:t>Giornali e periodici: </a:t>
            </a:r>
            <a:r>
              <a:rPr lang="it-IT" sz="2400" dirty="0" smtClean="0">
                <a:solidFill>
                  <a:srgbClr val="000090"/>
                </a:solidFill>
              </a:rPr>
              <a:t>un canale apripista di vari orientamenti culturali (preventivista, salutista, </a:t>
            </a:r>
            <a:r>
              <a:rPr lang="it-IT" sz="2400" dirty="0" err="1" smtClean="0">
                <a:solidFill>
                  <a:srgbClr val="000090"/>
                </a:solidFill>
              </a:rPr>
              <a:t>olista</a:t>
            </a:r>
            <a:r>
              <a:rPr lang="it-IT" sz="2400" dirty="0" smtClean="0">
                <a:solidFill>
                  <a:srgbClr val="000090"/>
                </a:solidFill>
              </a:rPr>
              <a:t>)</a:t>
            </a:r>
          </a:p>
          <a:p>
            <a:endParaRPr lang="it-IT" sz="2400" dirty="0" smtClean="0"/>
          </a:p>
          <a:p>
            <a:r>
              <a:rPr lang="it-IT" dirty="0" smtClean="0">
                <a:solidFill>
                  <a:srgbClr val="000090"/>
                </a:solidFill>
              </a:rPr>
              <a:t>Tv: </a:t>
            </a:r>
            <a:r>
              <a:rPr lang="it-IT" sz="2400" dirty="0" smtClean="0">
                <a:solidFill>
                  <a:srgbClr val="008000"/>
                </a:solidFill>
              </a:rPr>
              <a:t>l’informazione istituzionalizzata e quella di consumo</a:t>
            </a:r>
          </a:p>
          <a:p>
            <a:endParaRPr lang="it-IT" sz="2400" dirty="0" smtClean="0"/>
          </a:p>
          <a:p>
            <a:r>
              <a:rPr lang="it-IT" dirty="0" smtClean="0">
                <a:solidFill>
                  <a:srgbClr val="BD0000"/>
                </a:solidFill>
              </a:rPr>
              <a:t>Internet:</a:t>
            </a:r>
            <a:r>
              <a:rPr lang="it-IT" dirty="0" smtClean="0"/>
              <a:t> </a:t>
            </a:r>
            <a:r>
              <a:rPr lang="it-IT" sz="2400" dirty="0" smtClean="0">
                <a:solidFill>
                  <a:srgbClr val="660066"/>
                </a:solidFill>
              </a:rPr>
              <a:t>molteplicità caotica</a:t>
            </a:r>
            <a:r>
              <a:rPr lang="it-IT" dirty="0" smtClean="0">
                <a:solidFill>
                  <a:srgbClr val="660066"/>
                </a:solidFill>
              </a:rPr>
              <a:t>, </a:t>
            </a:r>
            <a:r>
              <a:rPr lang="it-IT" sz="2400" dirty="0" smtClean="0">
                <a:solidFill>
                  <a:srgbClr val="660066"/>
                </a:solidFill>
              </a:rPr>
              <a:t>nuove risorse per i soggetti attivi, era </a:t>
            </a:r>
            <a:r>
              <a:rPr lang="it-IT" sz="2400" dirty="0" err="1" smtClean="0">
                <a:solidFill>
                  <a:srgbClr val="660066"/>
                </a:solidFill>
              </a:rPr>
              <a:t>biomediatica</a:t>
            </a:r>
            <a:endParaRPr lang="it-IT" sz="2400" dirty="0" smtClean="0">
              <a:solidFill>
                <a:srgbClr val="660066"/>
              </a:solidFill>
            </a:endParaRPr>
          </a:p>
          <a:p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81233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660066"/>
                </a:solidFill>
              </a:rPr>
              <a:t>La comunicazione </a:t>
            </a:r>
            <a:br>
              <a:rPr lang="it-IT" dirty="0" smtClean="0">
                <a:solidFill>
                  <a:srgbClr val="660066"/>
                </a:solidFill>
              </a:rPr>
            </a:br>
            <a:r>
              <a:rPr lang="it-IT" dirty="0" smtClean="0">
                <a:solidFill>
                  <a:srgbClr val="660066"/>
                </a:solidFill>
              </a:rPr>
              <a:t>nei Sistemi di cura</a:t>
            </a:r>
            <a:endParaRPr lang="it-IT" dirty="0">
              <a:solidFill>
                <a:srgbClr val="660066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2099997"/>
            <a:ext cx="7498080" cy="414840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0000FF"/>
                </a:solidFill>
              </a:rPr>
              <a:t>Cittadini-pazienti attivi e competenti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008000"/>
                </a:solidFill>
              </a:rPr>
              <a:t>Associazionismo pazienti e consumatori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FF6600"/>
                </a:solidFill>
              </a:rPr>
              <a:t>Professionisti sanitari in rete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BD0000"/>
                </a:solidFill>
              </a:rPr>
              <a:t>La comunicazione organizzata nei servizi sanitari (Piani comunicativi?)</a:t>
            </a:r>
            <a:endParaRPr lang="it-IT" dirty="0">
              <a:solidFill>
                <a:srgbClr val="BD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78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377245"/>
            <a:ext cx="7498080" cy="114431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dirty="0" smtClean="0">
                <a:solidFill>
                  <a:srgbClr val="008000"/>
                </a:solidFill>
              </a:rPr>
              <a:t>La comunicazione nella Promozione salute</a:t>
            </a:r>
            <a:r>
              <a:rPr lang="it-IT" dirty="0">
                <a:solidFill>
                  <a:srgbClr val="008000"/>
                </a:solidFill>
              </a:rPr>
              <a:t>, b</a:t>
            </a:r>
            <a:r>
              <a:rPr lang="it-IT" dirty="0" smtClean="0">
                <a:solidFill>
                  <a:srgbClr val="008000"/>
                </a:solidFill>
              </a:rPr>
              <a:t>enessere</a:t>
            </a:r>
            <a:r>
              <a:rPr lang="it-IT" dirty="0">
                <a:solidFill>
                  <a:srgbClr val="008000"/>
                </a:solidFill>
              </a:rPr>
              <a:t>, </a:t>
            </a:r>
            <a:r>
              <a:rPr lang="it-IT" dirty="0" err="1">
                <a:solidFill>
                  <a:srgbClr val="008000"/>
                </a:solidFill>
              </a:rPr>
              <a:t>q</a:t>
            </a:r>
            <a:r>
              <a:rPr lang="it-IT" dirty="0" err="1" smtClean="0">
                <a:solidFill>
                  <a:srgbClr val="008000"/>
                </a:solidFill>
              </a:rPr>
              <a:t>dv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2011973"/>
            <a:ext cx="7498080" cy="4236426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it-IT" dirty="0">
                <a:solidFill>
                  <a:srgbClr val="0000FF"/>
                </a:solidFill>
              </a:rPr>
              <a:t>«La comunicazione della salute è </a:t>
            </a:r>
            <a:r>
              <a:rPr lang="it-IT" dirty="0">
                <a:solidFill>
                  <a:srgbClr val="660066"/>
                </a:solidFill>
              </a:rPr>
              <a:t>una strategia chiave</a:t>
            </a:r>
            <a:r>
              <a:rPr lang="it-IT" dirty="0">
                <a:solidFill>
                  <a:srgbClr val="0000FF"/>
                </a:solidFill>
              </a:rPr>
              <a:t> rivolta a informare il pubblico sui temi che riguardano la salute e gli indirizzi centrali della salute nell’agenda delle istituzioni. </a:t>
            </a:r>
            <a:r>
              <a:rPr lang="it-IT" dirty="0">
                <a:solidFill>
                  <a:srgbClr val="660066"/>
                </a:solidFill>
              </a:rPr>
              <a:t>L’uso dei media di massa e degli strumenti multimediali </a:t>
            </a:r>
            <a:r>
              <a:rPr lang="it-IT" dirty="0">
                <a:solidFill>
                  <a:srgbClr val="0000FF"/>
                </a:solidFill>
              </a:rPr>
              <a:t>e delle altre innovazioni tecnologiche per disseminare utili informazioni sulla salute verso il pubblico </a:t>
            </a:r>
            <a:r>
              <a:rPr lang="it-IT" dirty="0">
                <a:solidFill>
                  <a:srgbClr val="660066"/>
                </a:solidFill>
              </a:rPr>
              <a:t>aumentano le risposte </a:t>
            </a:r>
            <a:r>
              <a:rPr lang="it-IT" dirty="0">
                <a:solidFill>
                  <a:srgbClr val="0000FF"/>
                </a:solidFill>
              </a:rPr>
              <a:t>nei vari aspetti della salute pubblica e individuale, così come l’importanza dello sviluppo della sanità</a:t>
            </a:r>
            <a:r>
              <a:rPr lang="it-IT" dirty="0" smtClean="0">
                <a:solidFill>
                  <a:srgbClr val="0000FF"/>
                </a:solidFill>
              </a:rPr>
              <a:t>.» </a:t>
            </a:r>
          </a:p>
          <a:p>
            <a:pPr marL="82296" indent="0" algn="r">
              <a:buNone/>
            </a:pPr>
            <a:r>
              <a:rPr lang="it-IT" i="1" dirty="0" err="1" smtClean="0">
                <a:solidFill>
                  <a:srgbClr val="660066"/>
                </a:solidFill>
              </a:rPr>
              <a:t>Health</a:t>
            </a:r>
            <a:r>
              <a:rPr lang="it-IT" i="1" dirty="0" smtClean="0">
                <a:solidFill>
                  <a:srgbClr val="660066"/>
                </a:solidFill>
              </a:rPr>
              <a:t> </a:t>
            </a:r>
            <a:r>
              <a:rPr lang="it-IT" i="1" dirty="0">
                <a:solidFill>
                  <a:srgbClr val="660066"/>
                </a:solidFill>
              </a:rPr>
              <a:t>Promotion </a:t>
            </a:r>
            <a:r>
              <a:rPr lang="it-IT" i="1" dirty="0" err="1" smtClean="0">
                <a:solidFill>
                  <a:srgbClr val="660066"/>
                </a:solidFill>
              </a:rPr>
              <a:t>Glossary</a:t>
            </a:r>
            <a:r>
              <a:rPr lang="it-IT" dirty="0" smtClean="0">
                <a:solidFill>
                  <a:srgbClr val="660066"/>
                </a:solidFill>
              </a:rPr>
              <a:t>, WHO 2000 </a:t>
            </a:r>
            <a:endParaRPr lang="it-IT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8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Solstizio.thmx</Template>
  <TotalTime>944</TotalTime>
  <Words>793</Words>
  <Application>Microsoft Macintosh PowerPoint</Application>
  <PresentationFormat>Presentazione su schermo (4:3)</PresentationFormat>
  <Paragraphs>131</Paragraphs>
  <Slides>21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30" baseType="lpstr">
      <vt:lpstr>Gill Sans MT</vt:lpstr>
      <vt:lpstr>ＭＳ Ｐゴシック</vt:lpstr>
      <vt:lpstr>Times New Roman</vt:lpstr>
      <vt:lpstr>Verdana</vt:lpstr>
      <vt:lpstr>Wingdings</vt:lpstr>
      <vt:lpstr>Wingdings 2</vt:lpstr>
      <vt:lpstr>Arial</vt:lpstr>
      <vt:lpstr>Calibri</vt:lpstr>
      <vt:lpstr>Solstizio</vt:lpstr>
      <vt:lpstr>Corso di Sociologia della Salute</vt:lpstr>
      <vt:lpstr>Pre-venio o Pro-muovo?</vt:lpstr>
      <vt:lpstr>Realizzazioni della PdS</vt:lpstr>
      <vt:lpstr>Limiti e insuccessi</vt:lpstr>
      <vt:lpstr>Comunicare la Salute</vt:lpstr>
      <vt:lpstr>La comunicazione della salute: aree</vt:lpstr>
      <vt:lpstr>La Salute nei Media </vt:lpstr>
      <vt:lpstr>La comunicazione  nei Sistemi di cura</vt:lpstr>
      <vt:lpstr> La comunicazione nella Promozione salute, benessere, qdv </vt:lpstr>
      <vt:lpstr> Comunicazione salute: una definizione </vt:lpstr>
      <vt:lpstr> Comunicazione salute: una tipologia </vt:lpstr>
      <vt:lpstr> Domande sulla Comunicazione salute </vt:lpstr>
      <vt:lpstr>Promuovere “Stili” di vita sana (tipologie di strategie)</vt:lpstr>
      <vt:lpstr>La crisi delle politiche  promozionali - educative</vt:lpstr>
      <vt:lpstr>Parte IV</vt:lpstr>
      <vt:lpstr>È possibile investire sulla “self-care”?</vt:lpstr>
      <vt:lpstr>Cura di sé-Cura dell’altro</vt:lpstr>
      <vt:lpstr>Cura di sé: capacità di base</vt:lpstr>
      <vt:lpstr>Cura di sé: supporto</vt:lpstr>
      <vt:lpstr>Cura di sé: progetto</vt:lpstr>
      <vt:lpstr>Promuovere, Comunicare Educare alla Salute</vt:lpstr>
    </vt:vector>
  </TitlesOfParts>
  <Company>Università di Ferrara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Comunicare la Salute</dc:title>
  <dc:creator>Marco Ingrosso</dc:creator>
  <cp:lastModifiedBy>Marco Ingrosso</cp:lastModifiedBy>
  <cp:revision>57</cp:revision>
  <dcterms:created xsi:type="dcterms:W3CDTF">2013-04-23T14:32:47Z</dcterms:created>
  <dcterms:modified xsi:type="dcterms:W3CDTF">2017-01-11T14:47:52Z</dcterms:modified>
</cp:coreProperties>
</file>