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00B050"/>
                </a:solidFill>
              </a:rPr>
              <a:t>Dopo il diario di salute</a:t>
            </a:r>
            <a:r>
              <a:rPr lang="mr-IN" dirty="0" smtClean="0">
                <a:solidFill>
                  <a:srgbClr val="00B050"/>
                </a:solidFill>
              </a:rPr>
              <a:t>…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solidFill>
                  <a:srgbClr val="0070C0"/>
                </a:solidFill>
              </a:rPr>
              <a:t>Proseguire la cura di sé lungo il corso della vita</a:t>
            </a:r>
            <a:endParaRPr lang="it-I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52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0070C0"/>
                </a:solidFill>
              </a:rPr>
              <a:t>La valutazione periodica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C00000"/>
                </a:solidFill>
              </a:rPr>
              <a:t>Quali cambiamenti sono stati avviati?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Quali sono stati non attuati o abbandonati?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Quale progetto formulo a me stesso e per me stesso?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Quali apprendimenti mi piacerebbe mettere in atto?</a:t>
            </a:r>
            <a:endParaRPr lang="it-IT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485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Qualche consiglio di lettura </a:t>
            </a:r>
            <a:r>
              <a:rPr lang="mr-IN" dirty="0" smtClean="0">
                <a:solidFill>
                  <a:srgbClr val="C00000"/>
                </a:solidFill>
              </a:rPr>
              <a:t>…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002060"/>
                </a:solidFill>
              </a:rPr>
              <a:t>Franco </a:t>
            </a:r>
            <a:r>
              <a:rPr lang="it-IT" sz="2400" dirty="0" err="1" smtClean="0">
                <a:solidFill>
                  <a:srgbClr val="002060"/>
                </a:solidFill>
              </a:rPr>
              <a:t>Berrino</a:t>
            </a:r>
            <a:r>
              <a:rPr lang="it-IT" sz="2400" dirty="0" smtClean="0">
                <a:solidFill>
                  <a:srgbClr val="002060"/>
                </a:solidFill>
              </a:rPr>
              <a:t> e Luigi Fontana, </a:t>
            </a:r>
            <a:r>
              <a:rPr lang="it-IT" sz="2400" b="1" i="1" dirty="0" smtClean="0">
                <a:solidFill>
                  <a:srgbClr val="002060"/>
                </a:solidFill>
              </a:rPr>
              <a:t>La Grande Via. Alimentazione, Movimento, Meditazione per una lunga vita felice, sana e creativa</a:t>
            </a:r>
            <a:r>
              <a:rPr lang="it-IT" sz="2400" dirty="0" smtClean="0">
                <a:solidFill>
                  <a:srgbClr val="002060"/>
                </a:solidFill>
              </a:rPr>
              <a:t>, </a:t>
            </a:r>
            <a:r>
              <a:rPr lang="it-IT" sz="2400" dirty="0" smtClean="0">
                <a:solidFill>
                  <a:srgbClr val="002060"/>
                </a:solidFill>
              </a:rPr>
              <a:t>Mondadori</a:t>
            </a:r>
          </a:p>
          <a:p>
            <a:r>
              <a:rPr lang="it-IT" sz="2400" dirty="0">
                <a:solidFill>
                  <a:srgbClr val="002060"/>
                </a:solidFill>
              </a:rPr>
              <a:t>Vittorino </a:t>
            </a:r>
            <a:r>
              <a:rPr lang="it-IT" sz="2400" dirty="0" err="1">
                <a:solidFill>
                  <a:srgbClr val="002060"/>
                </a:solidFill>
              </a:rPr>
              <a:t>Andreoli</a:t>
            </a:r>
            <a:r>
              <a:rPr lang="it-IT" sz="2400" dirty="0">
                <a:solidFill>
                  <a:srgbClr val="002060"/>
                </a:solidFill>
              </a:rPr>
              <a:t>, </a:t>
            </a:r>
            <a:r>
              <a:rPr lang="it-IT" sz="2400" b="1" i="1" dirty="0">
                <a:solidFill>
                  <a:srgbClr val="002060"/>
                </a:solidFill>
              </a:rPr>
              <a:t>La nuova disciplina del </a:t>
            </a:r>
            <a:r>
              <a:rPr lang="it-IT" sz="2400" b="1" i="1" dirty="0" err="1">
                <a:solidFill>
                  <a:srgbClr val="002060"/>
                </a:solidFill>
              </a:rPr>
              <a:t>bendessere</a:t>
            </a:r>
            <a:r>
              <a:rPr lang="it-IT" sz="2400" b="1" i="1" dirty="0">
                <a:solidFill>
                  <a:srgbClr val="002060"/>
                </a:solidFill>
              </a:rPr>
              <a:t>. Vivere il meglio possibile</a:t>
            </a:r>
            <a:r>
              <a:rPr lang="it-IT" sz="2400" dirty="0">
                <a:solidFill>
                  <a:srgbClr val="002060"/>
                </a:solidFill>
              </a:rPr>
              <a:t>, </a:t>
            </a:r>
            <a:r>
              <a:rPr lang="it-IT" sz="2400" dirty="0" smtClean="0">
                <a:solidFill>
                  <a:srgbClr val="002060"/>
                </a:solidFill>
              </a:rPr>
              <a:t>Marsilio</a:t>
            </a:r>
            <a:endParaRPr lang="it-IT" sz="2400" dirty="0" smtClean="0">
              <a:solidFill>
                <a:srgbClr val="002060"/>
              </a:solidFill>
            </a:endParaRPr>
          </a:p>
          <a:p>
            <a:r>
              <a:rPr lang="it-IT" sz="2400" dirty="0" smtClean="0">
                <a:solidFill>
                  <a:srgbClr val="002060"/>
                </a:solidFill>
              </a:rPr>
              <a:t>Daniel </a:t>
            </a:r>
            <a:r>
              <a:rPr lang="it-IT" sz="2400" dirty="0" err="1" smtClean="0">
                <a:solidFill>
                  <a:srgbClr val="002060"/>
                </a:solidFill>
              </a:rPr>
              <a:t>Goleman</a:t>
            </a: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dirty="0" smtClean="0">
                <a:solidFill>
                  <a:srgbClr val="002060"/>
                </a:solidFill>
              </a:rPr>
              <a:t>(autore de </a:t>
            </a:r>
            <a:r>
              <a:rPr lang="it-IT" i="1" dirty="0" smtClean="0">
                <a:solidFill>
                  <a:srgbClr val="002060"/>
                </a:solidFill>
              </a:rPr>
              <a:t>Intelligenza emotiva, Intelligenza sociale</a:t>
            </a:r>
            <a:r>
              <a:rPr lang="it-IT" dirty="0" smtClean="0">
                <a:solidFill>
                  <a:srgbClr val="002060"/>
                </a:solidFill>
              </a:rPr>
              <a:t>, ecc.), </a:t>
            </a:r>
            <a:r>
              <a:rPr lang="it-IT" sz="2400" b="1" i="1" dirty="0" smtClean="0">
                <a:solidFill>
                  <a:srgbClr val="002060"/>
                </a:solidFill>
              </a:rPr>
              <a:t>La forza della meditazione. Che cos’è, perché può renderci migliori</a:t>
            </a:r>
            <a:r>
              <a:rPr lang="it-IT" sz="2400" dirty="0" smtClean="0">
                <a:solidFill>
                  <a:srgbClr val="002060"/>
                </a:solidFill>
              </a:rPr>
              <a:t>, </a:t>
            </a:r>
            <a:r>
              <a:rPr lang="it-IT" sz="2400" dirty="0" smtClean="0">
                <a:solidFill>
                  <a:srgbClr val="002060"/>
                </a:solidFill>
              </a:rPr>
              <a:t>Rizzoli</a:t>
            </a:r>
            <a:endParaRPr lang="it-IT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59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5" y="215758"/>
            <a:ext cx="8911687" cy="698642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7030A0"/>
                </a:solidFill>
              </a:rPr>
              <a:t>Le attività</a:t>
            </a:r>
            <a:r>
              <a:rPr lang="it-IT" b="1" dirty="0">
                <a:solidFill>
                  <a:srgbClr val="7030A0"/>
                </a:solidFill>
              </a:rPr>
              <a:t> </a:t>
            </a:r>
            <a:r>
              <a:rPr lang="it-IT" b="1" dirty="0" smtClean="0">
                <a:solidFill>
                  <a:srgbClr val="7030A0"/>
                </a:solidFill>
              </a:rPr>
              <a:t>per la salute </a:t>
            </a:r>
            <a:r>
              <a:rPr lang="it-IT" dirty="0" smtClean="0">
                <a:solidFill>
                  <a:srgbClr val="7030A0"/>
                </a:solidFill>
              </a:rPr>
              <a:t/>
            </a:r>
            <a:br>
              <a:rPr lang="it-IT" dirty="0" smtClean="0">
                <a:solidFill>
                  <a:srgbClr val="7030A0"/>
                </a:solidFill>
              </a:rPr>
            </a:br>
            <a:endParaRPr lang="it-IT" dirty="0">
              <a:solidFill>
                <a:srgbClr val="7030A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914401"/>
            <a:ext cx="8915400" cy="4150760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C00000"/>
                </a:solidFill>
              </a:rPr>
              <a:t>motorie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</a:t>
            </a:r>
            <a:r>
              <a:rPr lang="it-IT" sz="2400" dirty="0" smtClean="0">
                <a:solidFill>
                  <a:srgbClr val="C00000"/>
                </a:solidFill>
              </a:rPr>
              <a:t>i coordinamento mente-corpo (</a:t>
            </a:r>
            <a:r>
              <a:rPr lang="it-IT" sz="2000" i="1" dirty="0" smtClean="0">
                <a:solidFill>
                  <a:srgbClr val="C00000"/>
                </a:solidFill>
              </a:rPr>
              <a:t>es. yoga</a:t>
            </a:r>
            <a:r>
              <a:rPr lang="it-IT" sz="2400" dirty="0" smtClean="0">
                <a:solidFill>
                  <a:srgbClr val="C00000"/>
                </a:solidFill>
              </a:rPr>
              <a:t>)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di riequilibrio energetico </a:t>
            </a:r>
            <a:r>
              <a:rPr lang="it-IT" sz="2000" i="1" dirty="0" smtClean="0">
                <a:solidFill>
                  <a:srgbClr val="C00000"/>
                </a:solidFill>
              </a:rPr>
              <a:t>(es. shiatsu)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d</a:t>
            </a:r>
            <a:r>
              <a:rPr lang="it-IT" sz="2400" dirty="0" smtClean="0">
                <a:solidFill>
                  <a:srgbClr val="C00000"/>
                </a:solidFill>
              </a:rPr>
              <a:t>i riequilibrio psichico-emotivo </a:t>
            </a:r>
            <a:r>
              <a:rPr lang="it-IT" sz="2000" dirty="0" smtClean="0">
                <a:solidFill>
                  <a:srgbClr val="C00000"/>
                </a:solidFill>
              </a:rPr>
              <a:t>(es. meditazione)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dietetiche-alimentari</a:t>
            </a:r>
          </a:p>
          <a:p>
            <a:r>
              <a:rPr lang="it-IT" sz="2400" dirty="0" smtClean="0">
                <a:solidFill>
                  <a:srgbClr val="C00000"/>
                </a:solidFill>
              </a:rPr>
              <a:t>relazionali-sociali (</a:t>
            </a:r>
            <a:r>
              <a:rPr lang="it-IT" sz="2000" i="1" dirty="0" smtClean="0">
                <a:solidFill>
                  <a:srgbClr val="C00000"/>
                </a:solidFill>
              </a:rPr>
              <a:t>es. cura di</a:t>
            </a:r>
            <a:r>
              <a:rPr lang="mr-IN" sz="2000" i="1" dirty="0" smtClean="0">
                <a:solidFill>
                  <a:srgbClr val="C00000"/>
                </a:solidFill>
              </a:rPr>
              <a:t>…</a:t>
            </a:r>
            <a:r>
              <a:rPr lang="it-IT" sz="2000" i="1" dirty="0" smtClean="0">
                <a:solidFill>
                  <a:srgbClr val="C00000"/>
                </a:solidFill>
              </a:rPr>
              <a:t>., di volontariato, </a:t>
            </a:r>
            <a:r>
              <a:rPr lang="mr-IN" sz="2000" i="1" dirty="0" smtClean="0">
                <a:solidFill>
                  <a:srgbClr val="C00000"/>
                </a:solidFill>
              </a:rPr>
              <a:t>…</a:t>
            </a:r>
            <a:r>
              <a:rPr lang="it-IT" sz="2000" i="1" dirty="0" smtClean="0">
                <a:solidFill>
                  <a:srgbClr val="C00000"/>
                </a:solidFill>
              </a:rPr>
              <a:t>)</a:t>
            </a:r>
          </a:p>
          <a:p>
            <a:r>
              <a:rPr lang="it-IT" sz="2400" dirty="0">
                <a:solidFill>
                  <a:srgbClr val="C00000"/>
                </a:solidFill>
              </a:rPr>
              <a:t>a</a:t>
            </a:r>
            <a:r>
              <a:rPr lang="it-IT" sz="2400" dirty="0" smtClean="0">
                <a:solidFill>
                  <a:srgbClr val="C00000"/>
                </a:solidFill>
              </a:rPr>
              <a:t>mbientali </a:t>
            </a:r>
            <a:r>
              <a:rPr lang="it-IT" sz="2000" i="1" dirty="0" smtClean="0">
                <a:solidFill>
                  <a:srgbClr val="C00000"/>
                </a:solidFill>
              </a:rPr>
              <a:t>(miglioramenti degli ambienti di vita, ecc.)</a:t>
            </a:r>
          </a:p>
          <a:p>
            <a:r>
              <a:rPr lang="it-IT" sz="2000" dirty="0">
                <a:solidFill>
                  <a:srgbClr val="C00000"/>
                </a:solidFill>
              </a:rPr>
              <a:t>e</a:t>
            </a:r>
            <a:r>
              <a:rPr lang="it-IT" sz="2000" dirty="0" smtClean="0">
                <a:solidFill>
                  <a:srgbClr val="C00000"/>
                </a:solidFill>
              </a:rPr>
              <a:t>cc</a:t>
            </a:r>
            <a:r>
              <a:rPr lang="it-IT" sz="2000" dirty="0" smtClean="0"/>
              <a:t>.</a:t>
            </a:r>
            <a:endParaRPr lang="it-IT" sz="2000" dirty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253501" y="5383658"/>
            <a:ext cx="6832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800" b="1" dirty="0">
                <a:solidFill>
                  <a:srgbClr val="00B050"/>
                </a:solidFill>
              </a:rPr>
              <a:t>il </a:t>
            </a:r>
            <a:r>
              <a:rPr lang="it-IT" sz="2800" b="1" dirty="0" err="1">
                <a:solidFill>
                  <a:srgbClr val="00B050"/>
                </a:solidFill>
              </a:rPr>
              <a:t>counseling</a:t>
            </a:r>
            <a:r>
              <a:rPr lang="it-IT" sz="2800" b="1" dirty="0">
                <a:solidFill>
                  <a:srgbClr val="00B050"/>
                </a:solidFill>
              </a:rPr>
              <a:t> se serve</a:t>
            </a:r>
          </a:p>
        </p:txBody>
      </p:sp>
    </p:spTree>
    <p:extLst>
      <p:ext uri="{BB962C8B-B14F-4D97-AF65-F5344CB8AC3E}">
        <p14:creationId xmlns:p14="http://schemas.microsoft.com/office/powerpoint/2010/main" val="168909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21961" y="624110"/>
            <a:ext cx="9182651" cy="1019755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C00000"/>
                </a:solidFill>
              </a:rPr>
              <a:t>Il buon uso di internet</a:t>
            </a:r>
            <a:r>
              <a:rPr lang="it-IT" smtClean="0">
                <a:solidFill>
                  <a:srgbClr val="C00000"/>
                </a:solidFill>
              </a:rPr>
              <a:t/>
            </a:r>
            <a:br>
              <a:rPr lang="it-IT" smtClean="0">
                <a:solidFill>
                  <a:srgbClr val="C00000"/>
                </a:solidFill>
              </a:rPr>
            </a:br>
            <a:endParaRPr lang="it-IT" sz="27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21961" y="1500027"/>
            <a:ext cx="9483046" cy="4411195"/>
          </a:xfrm>
        </p:spPr>
        <p:txBody>
          <a:bodyPr>
            <a:normAutofit/>
          </a:bodyPr>
          <a:lstStyle/>
          <a:p>
            <a:r>
              <a:rPr lang="it-IT" sz="2400" dirty="0" smtClean="0">
                <a:solidFill>
                  <a:srgbClr val="00B050"/>
                </a:solidFill>
              </a:rPr>
              <a:t>per </a:t>
            </a:r>
            <a:r>
              <a:rPr lang="it-IT" sz="2400" dirty="0">
                <a:solidFill>
                  <a:srgbClr val="00B050"/>
                </a:solidFill>
              </a:rPr>
              <a:t>star </a:t>
            </a:r>
            <a:r>
              <a:rPr lang="it-IT" sz="2400" dirty="0" smtClean="0">
                <a:solidFill>
                  <a:srgbClr val="00B050"/>
                </a:solidFill>
              </a:rPr>
              <a:t>bene</a:t>
            </a:r>
          </a:p>
          <a:p>
            <a:r>
              <a:rPr lang="it-IT" sz="2400" dirty="0" smtClean="0">
                <a:solidFill>
                  <a:srgbClr val="00B050"/>
                </a:solidFill>
              </a:rPr>
              <a:t>per </a:t>
            </a:r>
            <a:r>
              <a:rPr lang="it-IT" sz="2400" dirty="0">
                <a:solidFill>
                  <a:srgbClr val="00B050"/>
                </a:solidFill>
              </a:rPr>
              <a:t>evitare comportamenti </a:t>
            </a:r>
            <a:r>
              <a:rPr lang="it-IT" sz="2400" dirty="0" smtClean="0">
                <a:solidFill>
                  <a:srgbClr val="00B050"/>
                </a:solidFill>
              </a:rPr>
              <a:t>dannosi </a:t>
            </a:r>
          </a:p>
          <a:p>
            <a:r>
              <a:rPr lang="it-IT" sz="2400" dirty="0" smtClean="0">
                <a:solidFill>
                  <a:srgbClr val="00B050"/>
                </a:solidFill>
              </a:rPr>
              <a:t>per curarsi</a:t>
            </a:r>
          </a:p>
          <a:p>
            <a:r>
              <a:rPr lang="it-IT" sz="2400" dirty="0" smtClean="0">
                <a:solidFill>
                  <a:srgbClr val="00B050"/>
                </a:solidFill>
              </a:rPr>
              <a:t>per </a:t>
            </a:r>
            <a:r>
              <a:rPr lang="it-IT" sz="2400" dirty="0">
                <a:solidFill>
                  <a:srgbClr val="00B050"/>
                </a:solidFill>
              </a:rPr>
              <a:t>avere </a:t>
            </a:r>
            <a:r>
              <a:rPr lang="it-IT" sz="2400" dirty="0" smtClean="0">
                <a:solidFill>
                  <a:srgbClr val="00B050"/>
                </a:solidFill>
              </a:rPr>
              <a:t>consigli</a:t>
            </a:r>
          </a:p>
          <a:p>
            <a:r>
              <a:rPr lang="it-IT" sz="2400" dirty="0" smtClean="0">
                <a:solidFill>
                  <a:srgbClr val="00B050"/>
                </a:solidFill>
              </a:rPr>
              <a:t>per </a:t>
            </a:r>
            <a:r>
              <a:rPr lang="it-IT" sz="2400" dirty="0">
                <a:solidFill>
                  <a:srgbClr val="00B050"/>
                </a:solidFill>
              </a:rPr>
              <a:t>avere buoni rapporti di cura, ecc</a:t>
            </a:r>
            <a:r>
              <a:rPr lang="it-IT" sz="24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it-IT" sz="2400" dirty="0">
                <a:solidFill>
                  <a:srgbClr val="00B050"/>
                </a:solidFill>
              </a:rPr>
              <a:t>p</a:t>
            </a:r>
            <a:r>
              <a:rPr lang="it-IT" sz="2400" dirty="0" smtClean="0">
                <a:solidFill>
                  <a:srgbClr val="00B050"/>
                </a:solidFill>
              </a:rPr>
              <a:t>er l’uso delle tecnologie appropriate </a:t>
            </a:r>
            <a:r>
              <a:rPr lang="it-IT" sz="2000" dirty="0" smtClean="0">
                <a:solidFill>
                  <a:srgbClr val="00B050"/>
                </a:solidFill>
              </a:rPr>
              <a:t>(es. nuovi personal </a:t>
            </a:r>
            <a:r>
              <a:rPr lang="it-IT" sz="2000" dirty="0" err="1" smtClean="0">
                <a:solidFill>
                  <a:srgbClr val="00B050"/>
                </a:solidFill>
              </a:rPr>
              <a:t>device</a:t>
            </a:r>
            <a:r>
              <a:rPr lang="it-IT" sz="2000" dirty="0" smtClean="0">
                <a:solidFill>
                  <a:srgbClr val="00B050"/>
                </a:solidFill>
              </a:rPr>
              <a:t>)</a:t>
            </a:r>
          </a:p>
          <a:p>
            <a:r>
              <a:rPr lang="mr-IN" sz="2400" dirty="0" smtClean="0">
                <a:solidFill>
                  <a:srgbClr val="00B050"/>
                </a:solidFill>
              </a:rPr>
              <a:t>…</a:t>
            </a:r>
            <a:endParaRPr lang="it-IT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137861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Filo</Template>
  <TotalTime>45</TotalTime>
  <Words>224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Mangal</vt:lpstr>
      <vt:lpstr>Wingdings 3</vt:lpstr>
      <vt:lpstr>Filo</vt:lpstr>
      <vt:lpstr>Dopo il diario di salute…</vt:lpstr>
      <vt:lpstr>La valutazione periodica</vt:lpstr>
      <vt:lpstr>Qualche consiglio di lettura …</vt:lpstr>
      <vt:lpstr>Le attività per la salute  </vt:lpstr>
      <vt:lpstr>Il buon uso di internet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Dopo il diario di salute…</dc:title>
  <dc:creator>Marco Ingrosso</dc:creator>
  <cp:lastModifiedBy>Marco Ingrosso</cp:lastModifiedBy>
  <cp:revision>8</cp:revision>
  <dcterms:created xsi:type="dcterms:W3CDTF">2017-04-22T13:16:00Z</dcterms:created>
  <dcterms:modified xsi:type="dcterms:W3CDTF">2017-04-26T07:13:02Z</dcterms:modified>
</cp:coreProperties>
</file>