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0071"/>
    <a:srgbClr val="9B0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24/02/15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cap="none" dirty="0" smtClean="0"/>
              <a:t>Le Professioni </a:t>
            </a:r>
            <a:br>
              <a:rPr lang="it-IT" cap="none" dirty="0" smtClean="0"/>
            </a:br>
            <a:r>
              <a:rPr lang="it-IT" cap="none" dirty="0" smtClean="0"/>
              <a:t>di Cura</a:t>
            </a:r>
            <a:endParaRPr lang="it-IT" cap="non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111" y="3542402"/>
            <a:ext cx="4261556" cy="3111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707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Professioni “di cura”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>
                <a:solidFill>
                  <a:srgbClr val="008000"/>
                </a:solidFill>
              </a:rPr>
              <a:t>Dalla cura tecnica alla cura complessa </a:t>
            </a:r>
            <a:r>
              <a:rPr lang="it-IT" i="1" dirty="0" smtClean="0">
                <a:solidFill>
                  <a:srgbClr val="008000"/>
                </a:solidFill>
              </a:rPr>
              <a:t>(sinergia fra processi tecnici, assistenziali, affettivo-relazionali, organizzativo-cooperativi, ambientali)</a:t>
            </a:r>
          </a:p>
          <a:p>
            <a:endParaRPr lang="it-IT" dirty="0"/>
          </a:p>
          <a:p>
            <a:r>
              <a:rPr lang="it-IT" sz="2800" b="1" dirty="0" smtClean="0">
                <a:solidFill>
                  <a:srgbClr val="FF6600"/>
                </a:solidFill>
              </a:rPr>
              <a:t>Dalla cura monocefala alla cura processuale e coordinata </a:t>
            </a:r>
            <a:r>
              <a:rPr lang="it-IT" i="1" dirty="0" smtClean="0">
                <a:solidFill>
                  <a:srgbClr val="FF6600"/>
                </a:solidFill>
              </a:rPr>
              <a:t>(percorsi cooperativi di care, cure, </a:t>
            </a:r>
            <a:r>
              <a:rPr lang="it-IT" i="1" dirty="0" err="1" smtClean="0">
                <a:solidFill>
                  <a:srgbClr val="FF6600"/>
                </a:solidFill>
              </a:rPr>
              <a:t>caring</a:t>
            </a:r>
            <a:r>
              <a:rPr lang="it-IT" i="1" dirty="0" smtClean="0">
                <a:solidFill>
                  <a:srgbClr val="FF6600"/>
                </a:solidFill>
              </a:rPr>
              <a:t>, self-care)</a:t>
            </a:r>
          </a:p>
          <a:p>
            <a:endParaRPr lang="it-IT" dirty="0"/>
          </a:p>
          <a:p>
            <a:r>
              <a:rPr lang="it-IT" sz="2800" b="1" dirty="0" smtClean="0">
                <a:solidFill>
                  <a:srgbClr val="9B009B"/>
                </a:solidFill>
              </a:rPr>
              <a:t>Da relazioni interprofessionali gerarchico-dominanti ad altre autonomo-funzionali-cooperative</a:t>
            </a:r>
            <a:endParaRPr lang="it-IT" sz="2800" b="1" dirty="0">
              <a:solidFill>
                <a:srgbClr val="9B00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0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Genesi delle Professioni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Nel </a:t>
            </a:r>
            <a:r>
              <a:rPr lang="it-IT" b="1" dirty="0" smtClean="0">
                <a:solidFill>
                  <a:srgbClr val="008000"/>
                </a:solidFill>
              </a:rPr>
              <a:t>Seicento</a:t>
            </a:r>
            <a:r>
              <a:rPr lang="it-IT" dirty="0" smtClean="0">
                <a:solidFill>
                  <a:srgbClr val="008000"/>
                </a:solidFill>
              </a:rPr>
              <a:t> i laureati delle facoltà maggiori: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Teologi, Giuristi, Medici</a:t>
            </a:r>
          </a:p>
          <a:p>
            <a:pPr marL="0" indent="0">
              <a:buNone/>
            </a:pPr>
            <a:endParaRPr lang="it-IT" sz="1000" dirty="0">
              <a:solidFill>
                <a:srgbClr val="008000"/>
              </a:solidFill>
            </a:endParaRPr>
          </a:p>
          <a:p>
            <a:pPr marL="0" indent="0" algn="r">
              <a:buNone/>
            </a:pPr>
            <a:r>
              <a:rPr lang="it-IT" b="1" i="1" dirty="0" smtClean="0">
                <a:solidFill>
                  <a:srgbClr val="9B009B"/>
                </a:solidFill>
              </a:rPr>
              <a:t>Professare una fede, una morale, una deontologia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>
                <a:solidFill>
                  <a:srgbClr val="0000FF"/>
                </a:solidFill>
              </a:rPr>
              <a:t>Nell’</a:t>
            </a:r>
            <a:r>
              <a:rPr lang="it-IT" b="1" dirty="0" smtClean="0">
                <a:solidFill>
                  <a:srgbClr val="0000FF"/>
                </a:solidFill>
              </a:rPr>
              <a:t>Ottocento</a:t>
            </a:r>
            <a:r>
              <a:rPr lang="it-IT" dirty="0" smtClean="0">
                <a:solidFill>
                  <a:srgbClr val="0000FF"/>
                </a:solidFill>
              </a:rPr>
              <a:t> regolazione dello Stato per: Avvocati, Giudici, Notai, Medici, Ingegneri, ecc.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Nel </a:t>
            </a:r>
            <a:r>
              <a:rPr lang="it-IT" b="1" dirty="0" smtClean="0">
                <a:solidFill>
                  <a:srgbClr val="FF0000"/>
                </a:solidFill>
              </a:rPr>
              <a:t>Novecento</a:t>
            </a:r>
            <a:r>
              <a:rPr lang="it-IT" dirty="0" smtClean="0">
                <a:solidFill>
                  <a:srgbClr val="FF0000"/>
                </a:solidFill>
              </a:rPr>
              <a:t>: ampliamento delle professioni riconosciute (con tempi, criteri e tipologie professionali diverse da paese a paese)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1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Ragioni per il riconoscimento pubblico </a:t>
            </a:r>
            <a:br>
              <a:rPr lang="it-IT" dirty="0" smtClean="0"/>
            </a:br>
            <a:r>
              <a:rPr lang="it-IT" sz="3100" dirty="0" smtClean="0"/>
              <a:t>(che differenza da “occupazione”)</a:t>
            </a:r>
            <a:endParaRPr lang="it-IT" sz="31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07846"/>
            <a:ext cx="8229600" cy="4469153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008000"/>
                </a:solidFill>
              </a:rPr>
              <a:t>Tutela degli utenti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Formazione strutturata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Sviluppo di un “sapere esperto” </a:t>
            </a:r>
            <a:r>
              <a:rPr lang="it-IT" sz="2800" dirty="0" smtClean="0">
                <a:solidFill>
                  <a:srgbClr val="008000"/>
                </a:solidFill>
              </a:rPr>
              <a:t>(conoscenze, tecniche)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Esercizio di una funzione pubblica </a:t>
            </a:r>
            <a:r>
              <a:rPr lang="it-IT" sz="2800" dirty="0" smtClean="0">
                <a:solidFill>
                  <a:srgbClr val="008000"/>
                </a:solidFill>
              </a:rPr>
              <a:t>(pratiche notarili, controllo medico, ecc.)</a:t>
            </a:r>
          </a:p>
          <a:p>
            <a:r>
              <a:rPr lang="it-IT" sz="2800" b="1" dirty="0" smtClean="0">
                <a:solidFill>
                  <a:srgbClr val="008000"/>
                </a:solidFill>
              </a:rPr>
              <a:t>Capacità di pressione di un gruppo organizzato</a:t>
            </a:r>
            <a:endParaRPr lang="it-IT" sz="2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57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1"/>
            <a:ext cx="8229600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Processo di professionalizzazione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38565"/>
            <a:ext cx="8229600" cy="513843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Comparsa di una occupazione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Istituzione di scuole di formazione specialistica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Nascita di associazioni professionali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Legittimazione statale</a:t>
            </a:r>
          </a:p>
          <a:p>
            <a:pPr marL="457200" indent="-457200">
              <a:buFont typeface="+mj-lt"/>
              <a:buAutoNum type="arabicPeriod"/>
            </a:pPr>
            <a:r>
              <a:rPr lang="it-IT" b="1" dirty="0" smtClean="0">
                <a:solidFill>
                  <a:srgbClr val="008000"/>
                </a:solidFill>
              </a:rPr>
              <a:t>Elaborazione di un codice etico formale</a:t>
            </a:r>
          </a:p>
          <a:p>
            <a:pPr marL="0" indent="0" algn="ctr">
              <a:buNone/>
            </a:pPr>
            <a:endParaRPr lang="it-IT" dirty="0" smtClean="0">
              <a:solidFill>
                <a:srgbClr val="9B009B"/>
              </a:solidFill>
            </a:endParaRPr>
          </a:p>
          <a:p>
            <a:pPr marL="0" indent="0" algn="ctr">
              <a:buNone/>
            </a:pPr>
            <a:r>
              <a:rPr lang="it-IT" dirty="0" smtClean="0">
                <a:solidFill>
                  <a:srgbClr val="9B009B"/>
                </a:solidFill>
              </a:rPr>
              <a:t>non sempre il percorso è uguale </a:t>
            </a:r>
          </a:p>
          <a:p>
            <a:pPr marL="0" indent="0" algn="ctr">
              <a:buNone/>
            </a:pPr>
            <a:r>
              <a:rPr lang="it-IT" dirty="0" smtClean="0">
                <a:solidFill>
                  <a:srgbClr val="9B009B"/>
                </a:solidFill>
              </a:rPr>
              <a:t>e si appoggia agli stessi elementi</a:t>
            </a:r>
          </a:p>
          <a:p>
            <a:pPr marL="0" indent="0">
              <a:buNone/>
            </a:pPr>
            <a:endParaRPr lang="it-IT" sz="1200" dirty="0" smtClean="0"/>
          </a:p>
          <a:p>
            <a:pPr algn="r">
              <a:buFont typeface="Wingdings" charset="2"/>
              <a:buChar char="Ø"/>
            </a:pPr>
            <a:endParaRPr lang="it-IT" i="1" dirty="0" smtClean="0">
              <a:solidFill>
                <a:srgbClr val="0000FF"/>
              </a:solidFill>
            </a:endParaRPr>
          </a:p>
          <a:p>
            <a:pPr algn="r">
              <a:buFont typeface="Wingdings" charset="2"/>
              <a:buChar char="Ø"/>
            </a:pPr>
            <a:r>
              <a:rPr lang="it-IT" i="1" dirty="0" smtClean="0">
                <a:solidFill>
                  <a:srgbClr val="0000FF"/>
                </a:solidFill>
              </a:rPr>
              <a:t>Il ruolo delle altre categorie vicine/concorrenti nel riconoscimento</a:t>
            </a:r>
          </a:p>
          <a:p>
            <a:pPr algn="r">
              <a:buFont typeface="Wingdings" charset="2"/>
              <a:buChar char="Ø"/>
            </a:pPr>
            <a:r>
              <a:rPr lang="it-IT" i="1" dirty="0" smtClean="0">
                <a:solidFill>
                  <a:srgbClr val="0000FF"/>
                </a:solidFill>
              </a:rPr>
              <a:t>Il ruolo della coesione e delle auto-narrazioni</a:t>
            </a:r>
            <a:endParaRPr lang="it-IT" i="1" dirty="0">
              <a:solidFill>
                <a:srgbClr val="0000FF"/>
              </a:solidFill>
            </a:endParaRPr>
          </a:p>
        </p:txBody>
      </p:sp>
      <p:sp>
        <p:nvSpPr>
          <p:cNvPr id="4" name="Cornice 3"/>
          <p:cNvSpPr/>
          <p:nvPr/>
        </p:nvSpPr>
        <p:spPr>
          <a:xfrm>
            <a:off x="1785032" y="3552345"/>
            <a:ext cx="5320770" cy="123559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447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raggruppamenti professionali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7403808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 smtClean="0">
                <a:solidFill>
                  <a:srgbClr val="000090"/>
                </a:solidFill>
              </a:rPr>
              <a:t>“Costituiscono soggetti sociali collettivi, possiedono una loro identità professionale e perseguono una loro strategia professionale” (</a:t>
            </a:r>
            <a:r>
              <a:rPr lang="it-IT" sz="2800" dirty="0" err="1" smtClean="0">
                <a:solidFill>
                  <a:srgbClr val="000090"/>
                </a:solidFill>
              </a:rPr>
              <a:t>Tousijn</a:t>
            </a:r>
            <a:r>
              <a:rPr lang="it-IT" sz="2800" dirty="0" smtClean="0">
                <a:solidFill>
                  <a:srgbClr val="000090"/>
                </a:solidFill>
              </a:rPr>
              <a:t>, 2000)</a:t>
            </a:r>
          </a:p>
          <a:p>
            <a:endParaRPr lang="it-IT" sz="1000" dirty="0">
              <a:solidFill>
                <a:srgbClr val="000090"/>
              </a:solidFill>
            </a:endParaRP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Associazioni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Ordini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Albi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Riviste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Siti</a:t>
            </a:r>
          </a:p>
          <a:p>
            <a:pPr algn="r">
              <a:buFont typeface="Wingdings" charset="2"/>
              <a:buChar char="Ø"/>
            </a:pPr>
            <a:r>
              <a:rPr lang="it-IT" sz="2800" b="1" dirty="0" smtClean="0">
                <a:solidFill>
                  <a:srgbClr val="008000"/>
                </a:solidFill>
              </a:rPr>
              <a:t>Lobby</a:t>
            </a:r>
          </a:p>
          <a:p>
            <a:pPr algn="r">
              <a:buFont typeface="Wingdings" charset="2"/>
              <a:buChar char="Ø"/>
            </a:pPr>
            <a:endParaRPr lang="it-IT" sz="28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21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Le identità professionali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84752"/>
            <a:ext cx="8229600" cy="4692247"/>
          </a:xfrm>
        </p:spPr>
        <p:txBody>
          <a:bodyPr/>
          <a:lstStyle/>
          <a:p>
            <a:pPr marL="0" indent="0">
              <a:buNone/>
            </a:pPr>
            <a:r>
              <a:rPr lang="it-IT" sz="2800" b="1" dirty="0" smtClean="0">
                <a:solidFill>
                  <a:srgbClr val="000090"/>
                </a:solidFill>
              </a:rPr>
              <a:t>Aspetti: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0000FF"/>
                </a:solidFill>
              </a:rPr>
              <a:t>Scientifici </a:t>
            </a:r>
            <a:r>
              <a:rPr lang="it-IT" sz="2800" b="1" dirty="0" smtClean="0">
                <a:solidFill>
                  <a:srgbClr val="0000FF"/>
                </a:solidFill>
              </a:rPr>
              <a:t>e tecnici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800000"/>
                </a:solidFill>
              </a:rPr>
              <a:t>Giuridici </a:t>
            </a:r>
            <a:r>
              <a:rPr lang="it-IT" sz="2800" b="1" dirty="0" smtClean="0">
                <a:solidFill>
                  <a:srgbClr val="800000"/>
                </a:solidFill>
              </a:rPr>
              <a:t>e politici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FF6600"/>
                </a:solidFill>
              </a:rPr>
              <a:t>Economici e organizzativi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3366FF"/>
                </a:solidFill>
              </a:rPr>
              <a:t>Formativi </a:t>
            </a:r>
            <a:r>
              <a:rPr lang="it-IT" sz="2800" b="1" dirty="0" smtClean="0">
                <a:solidFill>
                  <a:srgbClr val="3366FF"/>
                </a:solidFill>
              </a:rPr>
              <a:t>e socializzativi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008000"/>
                </a:solidFill>
              </a:rPr>
              <a:t>Culturali e comunicativi</a:t>
            </a:r>
          </a:p>
          <a:p>
            <a:pPr lvl="2">
              <a:lnSpc>
                <a:spcPct val="110000"/>
              </a:lnSpc>
              <a:buFont typeface="Wingdings" charset="2"/>
              <a:buChar char="u"/>
            </a:pPr>
            <a:r>
              <a:rPr lang="it-IT" sz="2800" b="1" dirty="0" smtClean="0">
                <a:solidFill>
                  <a:srgbClr val="660066"/>
                </a:solidFill>
              </a:rPr>
              <a:t>Associativi </a:t>
            </a:r>
            <a:r>
              <a:rPr lang="it-IT" sz="2800" b="1" dirty="0" smtClean="0">
                <a:solidFill>
                  <a:srgbClr val="660066"/>
                </a:solidFill>
              </a:rPr>
              <a:t>ed etici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5816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Rischi e limiti del professionismo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Scarsa capacità di autoregolazione e di tutela degli utenti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err="1" smtClean="0">
                <a:solidFill>
                  <a:srgbClr val="660066"/>
                </a:solidFill>
              </a:rPr>
              <a:t>Monopolismo</a:t>
            </a:r>
            <a:r>
              <a:rPr lang="it-IT" b="1" dirty="0" smtClean="0">
                <a:solidFill>
                  <a:srgbClr val="660066"/>
                </a:solidFill>
              </a:rPr>
              <a:t>, scarsa concorrenza, alti costi per gli utenti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Freni all’innovazione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660066"/>
                </a:solidFill>
              </a:rPr>
              <a:t>Dominanza professionale </a:t>
            </a:r>
            <a:r>
              <a:rPr lang="it-IT" dirty="0" smtClean="0">
                <a:solidFill>
                  <a:srgbClr val="660066"/>
                </a:solidFill>
              </a:rPr>
              <a:t>(su altre professioni/occupazioni del settore)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Appesantimento organizzativo e burocratizzazione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660066"/>
                </a:solidFill>
              </a:rPr>
              <a:t>Censure e controlli sulla libertà di pensiero, di cura, ecc</a:t>
            </a:r>
            <a:r>
              <a:rPr lang="it-IT" dirty="0" smtClean="0">
                <a:solidFill>
                  <a:srgbClr val="660066"/>
                </a:solidFill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b="1" dirty="0" smtClean="0">
                <a:solidFill>
                  <a:srgbClr val="008000"/>
                </a:solidFill>
              </a:rPr>
              <a:t>Scarsa comunicazione e informazione per gli utenti</a:t>
            </a:r>
            <a:endParaRPr lang="it-IT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491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Le nuove professioni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>
                <a:solidFill>
                  <a:srgbClr val="000090"/>
                </a:solidFill>
              </a:rPr>
              <a:t>Le semi-professioni </a:t>
            </a:r>
            <a:r>
              <a:rPr lang="it-IT" sz="2800" dirty="0" smtClean="0">
                <a:solidFill>
                  <a:srgbClr val="000090"/>
                </a:solidFill>
              </a:rPr>
              <a:t>(</a:t>
            </a:r>
            <a:r>
              <a:rPr lang="it-IT" sz="2800" dirty="0" err="1" smtClean="0">
                <a:solidFill>
                  <a:srgbClr val="000090"/>
                </a:solidFill>
              </a:rPr>
              <a:t>Etzioni</a:t>
            </a:r>
            <a:r>
              <a:rPr lang="it-IT" sz="2800" dirty="0" smtClean="0">
                <a:solidFill>
                  <a:srgbClr val="000090"/>
                </a:solidFill>
              </a:rPr>
              <a:t>, 1969): complementari alle professioni dominanti</a:t>
            </a:r>
          </a:p>
          <a:p>
            <a:endParaRPr lang="it-IT" dirty="0"/>
          </a:p>
          <a:p>
            <a:r>
              <a:rPr lang="it-IT" sz="2800" b="1" dirty="0" smtClean="0">
                <a:solidFill>
                  <a:srgbClr val="710071"/>
                </a:solidFill>
              </a:rPr>
              <a:t>Le neo-professioni (</a:t>
            </a:r>
            <a:r>
              <a:rPr lang="it-IT" sz="2800" b="1" dirty="0" err="1" smtClean="0">
                <a:solidFill>
                  <a:srgbClr val="710071"/>
                </a:solidFill>
              </a:rPr>
              <a:t>emancipative</a:t>
            </a:r>
            <a:r>
              <a:rPr lang="it-IT" sz="2800" b="1" dirty="0" smtClean="0">
                <a:solidFill>
                  <a:srgbClr val="710071"/>
                </a:solidFill>
              </a:rPr>
              <a:t>): </a:t>
            </a:r>
            <a:r>
              <a:rPr lang="it-IT" sz="2800" dirty="0" smtClean="0">
                <a:solidFill>
                  <a:srgbClr val="710071"/>
                </a:solidFill>
              </a:rPr>
              <a:t>(relativamente) autonome rispetto alle professioni esistenti</a:t>
            </a:r>
          </a:p>
          <a:p>
            <a:pPr lvl="4">
              <a:buFont typeface="Wingdings" charset="2"/>
              <a:buChar char="Ø"/>
            </a:pPr>
            <a:r>
              <a:rPr lang="it-IT" sz="2400" b="1" dirty="0">
                <a:solidFill>
                  <a:srgbClr val="9B009B"/>
                </a:solidFill>
              </a:rPr>
              <a:t>I</a:t>
            </a:r>
            <a:r>
              <a:rPr lang="it-IT" sz="2400" b="1" dirty="0" smtClean="0">
                <a:solidFill>
                  <a:srgbClr val="9B009B"/>
                </a:solidFill>
              </a:rPr>
              <a:t>nterne alla categoria medica: </a:t>
            </a:r>
            <a:r>
              <a:rPr lang="it-IT" sz="2400" dirty="0" smtClean="0">
                <a:solidFill>
                  <a:srgbClr val="9B009B"/>
                </a:solidFill>
              </a:rPr>
              <a:t>es. dentisti e medici di base</a:t>
            </a:r>
          </a:p>
          <a:p>
            <a:pPr lvl="4">
              <a:buFont typeface="Wingdings" charset="2"/>
              <a:buChar char="Ø"/>
            </a:pPr>
            <a:r>
              <a:rPr lang="it-IT" sz="2400" b="1" dirty="0" smtClean="0">
                <a:solidFill>
                  <a:srgbClr val="9B009B"/>
                </a:solidFill>
              </a:rPr>
              <a:t>Professioni sanitarie non mediche</a:t>
            </a:r>
            <a:r>
              <a:rPr lang="it-IT" sz="2400" dirty="0" smtClean="0">
                <a:solidFill>
                  <a:srgbClr val="9B009B"/>
                </a:solidFill>
              </a:rPr>
              <a:t>: infermiere, ostetriche, tecnici, fisioterapisti, psicologi, sociologi, ecc.</a:t>
            </a:r>
            <a:endParaRPr lang="it-IT" sz="2400" dirty="0">
              <a:solidFill>
                <a:srgbClr val="9B00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883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Mutamenti richiesti dalle neo-professioni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Superamento del dualismo sapere-fare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008000"/>
                </a:solidFill>
              </a:rPr>
              <a:t>Attenzione alla persona e alla relazione </a:t>
            </a:r>
            <a:r>
              <a:rPr lang="it-IT" i="1" dirty="0" smtClean="0">
                <a:solidFill>
                  <a:srgbClr val="008000"/>
                </a:solidFill>
              </a:rPr>
              <a:t>(non solo alla patologia e disabilità)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Attenzione al benessere e alla salute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008000"/>
                </a:solidFill>
              </a:rPr>
              <a:t>Organizzazione del lavoro non gerarchica </a:t>
            </a:r>
            <a:r>
              <a:rPr lang="it-IT" i="1" dirty="0" smtClean="0">
                <a:solidFill>
                  <a:srgbClr val="008000"/>
                </a:solidFill>
              </a:rPr>
              <a:t>(funzionale, di équipe, partecipativa)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Sviluppo e riconoscimento dell’autonomia e identità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008000"/>
                </a:solidFill>
              </a:rPr>
              <a:t>Rafforzamento e </a:t>
            </a:r>
            <a:r>
              <a:rPr lang="it-IT" b="1" dirty="0" err="1" smtClean="0">
                <a:solidFill>
                  <a:srgbClr val="008000"/>
                </a:solidFill>
              </a:rPr>
              <a:t>complessificazione</a:t>
            </a:r>
            <a:r>
              <a:rPr lang="it-IT" b="1" dirty="0" smtClean="0">
                <a:solidFill>
                  <a:srgbClr val="008000"/>
                </a:solidFill>
              </a:rPr>
              <a:t> della formazione </a:t>
            </a:r>
          </a:p>
          <a:p>
            <a:pPr marL="457200" indent="-457200">
              <a:buFont typeface="+mj-lt"/>
              <a:buAutoNum type="alphaLcPeriod"/>
            </a:pPr>
            <a:r>
              <a:rPr lang="it-IT" b="1" dirty="0" smtClean="0">
                <a:solidFill>
                  <a:srgbClr val="710071"/>
                </a:solidFill>
              </a:rPr>
              <a:t>Creazione di operatori ausiliari e complementari</a:t>
            </a:r>
          </a:p>
          <a:p>
            <a:r>
              <a:rPr lang="it-IT" dirty="0" smtClean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6604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ezza">
  <a:themeElements>
    <a:clrScheme name="Chiarezz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ezz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Chiarezza.thmx</Template>
  <TotalTime>146</TotalTime>
  <Words>473</Words>
  <Application>Microsoft Macintosh PowerPoint</Application>
  <PresentationFormat>Presentazione su schermo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Chiarezza</vt:lpstr>
      <vt:lpstr>Le Professioni  di Cura</vt:lpstr>
      <vt:lpstr>Genesi delle Professioni</vt:lpstr>
      <vt:lpstr>Ragioni per il riconoscimento pubblico  (che differenza da “occupazione”)</vt:lpstr>
      <vt:lpstr>Processo di professionalizzazione</vt:lpstr>
      <vt:lpstr>I raggruppamenti professionali</vt:lpstr>
      <vt:lpstr>Le identità professionali</vt:lpstr>
      <vt:lpstr>Rischi e limiti del professionismo</vt:lpstr>
      <vt:lpstr>Le nuove professioni</vt:lpstr>
      <vt:lpstr>Mutamenti richiesti dalle neo-professioni</vt:lpstr>
      <vt:lpstr>Professioni “di cura”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Professioni  di Cura</dc:title>
  <dc:creator>Marco Ingrosso casa</dc:creator>
  <cp:lastModifiedBy>Marco Ingrosso casa</cp:lastModifiedBy>
  <cp:revision>28</cp:revision>
  <dcterms:created xsi:type="dcterms:W3CDTF">2014-03-10T10:42:46Z</dcterms:created>
  <dcterms:modified xsi:type="dcterms:W3CDTF">2015-02-24T09:30:27Z</dcterms:modified>
</cp:coreProperties>
</file>