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7" r:id="rId4"/>
    <p:sldId id="259" r:id="rId5"/>
    <p:sldId id="260" r:id="rId6"/>
    <p:sldId id="265" r:id="rId7"/>
    <p:sldId id="266" r:id="rId8"/>
    <p:sldId id="267" r:id="rId9"/>
    <p:sldId id="261" r:id="rId10"/>
    <p:sldId id="263" r:id="rId11"/>
    <p:sldId id="262" r:id="rId12"/>
    <p:sldId id="268" r:id="rId13"/>
    <p:sldId id="264" r:id="rId14"/>
    <p:sldId id="270" r:id="rId15"/>
    <p:sldId id="269" r:id="rId16"/>
    <p:sldId id="271" r:id="rId17"/>
    <p:sldId id="272" r:id="rId18"/>
    <p:sldId id="273" r:id="rId19"/>
    <p:sldId id="281" r:id="rId20"/>
    <p:sldId id="275" r:id="rId21"/>
    <p:sldId id="276" r:id="rId22"/>
    <p:sldId id="274" r:id="rId23"/>
    <p:sldId id="277" r:id="rId24"/>
    <p:sldId id="280" r:id="rId25"/>
    <p:sldId id="278" r:id="rId26"/>
    <p:sldId id="279"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E43434"/>
    <a:srgbClr val="FF67AC"/>
    <a:srgbClr val="FF66CC"/>
    <a:srgbClr val="CC0099"/>
    <a:srgbClr val="FFDC47"/>
    <a:srgbClr val="5EEC3C"/>
    <a:srgbClr val="CCCC00"/>
    <a:srgbClr val="007033"/>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8" d="100"/>
          <a:sy n="98" d="100"/>
        </p:scale>
        <p:origin x="576" y="7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i\DIARI%20DI%20SALUTE_ASSEGNO%20di%20RICERCA\2018DiariDiSaluteAtlas5\2018DiariDiSalutePrincipale\report\2017-2018-TUTTI-elaborati-allcod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dLbl>
              <c:idx val="0"/>
              <c:layout>
                <c:manualLayout>
                  <c:x val="1.0273972602739724E-2"/>
                  <c:y val="-1.3091344806849058E-2"/>
                </c:manualLayout>
              </c:layout>
              <c:tx>
                <c:rich>
                  <a:bodyPr/>
                  <a:lstStyle/>
                  <a:p>
                    <a:pPr>
                      <a:defRPr sz="2000" b="1"/>
                    </a:pPr>
                    <a:r>
                      <a:rPr lang="en-US" dirty="0" smtClean="0"/>
                      <a:t>58%</a:t>
                    </a:r>
                    <a:endParaRPr lang="en-US" dirty="0"/>
                  </a:p>
                </c:rich>
              </c:tx>
              <c:spP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18%</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1.1986301369863112E-2"/>
                  <c:y val="-7.8548068841094373E-3"/>
                </c:manualLayout>
              </c:layout>
              <c:tx>
                <c:rich>
                  <a:bodyPr/>
                  <a:lstStyle/>
                  <a:p>
                    <a:r>
                      <a:rPr lang="en-US" smtClean="0"/>
                      <a:t>34%</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3698630136986301E-2"/>
                  <c:y val="-7.8548068841094373E-3"/>
                </c:manualLayout>
              </c:layout>
              <c:tx>
                <c:rich>
                  <a:bodyPr/>
                  <a:lstStyle/>
                  <a:p>
                    <a:r>
                      <a:rPr lang="en-US" smtClean="0"/>
                      <a:t>12%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3.4246575342465812E-3"/>
                  <c:y val="0"/>
                </c:manualLayout>
              </c:layout>
              <c:tx>
                <c:rich>
                  <a:bodyPr/>
                  <a:lstStyle/>
                  <a:p>
                    <a:r>
                      <a:rPr lang="en-US" smtClean="0"/>
                      <a:t>36%</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3.4246575342467009E-3"/>
                  <c:y val="-5.236537922739648E-3"/>
                </c:manualLayout>
              </c:layout>
              <c:tx>
                <c:rich>
                  <a:bodyPr/>
                  <a:lstStyle/>
                  <a:p>
                    <a:pPr>
                      <a:defRPr sz="2000" b="1"/>
                    </a:pPr>
                    <a:r>
                      <a:rPr lang="en-US" dirty="0" smtClean="0"/>
                      <a:t>72%</a:t>
                    </a:r>
                    <a:endParaRPr lang="en-US" dirty="0"/>
                  </a:p>
                </c:rich>
              </c:tx>
              <c:spPr/>
              <c:showLegendKey val="0"/>
              <c:showVal val="1"/>
              <c:showCatName val="0"/>
              <c:showSerName val="0"/>
              <c:showPercent val="0"/>
              <c:showBubbleSize val="0"/>
              <c:extLst>
                <c:ext xmlns:c15="http://schemas.microsoft.com/office/drawing/2012/chart" uri="{CE6537A1-D6FC-4f65-9D91-7224C49458BB}"/>
              </c:extLst>
            </c:dLbl>
            <c:dLbl>
              <c:idx val="6"/>
              <c:layout>
                <c:manualLayout>
                  <c:x val="1.1986301369863242E-2"/>
                  <c:y val="-1.0473075845479261E-2"/>
                </c:manualLayout>
              </c:layout>
              <c:tx>
                <c:rich>
                  <a:bodyPr/>
                  <a:lstStyle/>
                  <a:p>
                    <a:pPr>
                      <a:defRPr sz="2000" b="1"/>
                    </a:pPr>
                    <a:r>
                      <a:rPr lang="en-US" dirty="0" smtClean="0"/>
                      <a:t>74%</a:t>
                    </a:r>
                    <a:endParaRPr lang="en-US" dirty="0"/>
                  </a:p>
                </c:rich>
              </c:tx>
              <c:spPr/>
              <c:showLegendKey val="0"/>
              <c:showVal val="1"/>
              <c:showCatName val="0"/>
              <c:showSerName val="0"/>
              <c:showPercent val="0"/>
              <c:showBubbleSize val="0"/>
              <c:extLst>
                <c:ext xmlns:c15="http://schemas.microsoft.com/office/drawing/2012/chart" uri="{CE6537A1-D6FC-4f65-9D91-7224C49458BB}"/>
              </c:extLst>
            </c:dLbl>
            <c:dLbl>
              <c:idx val="7"/>
              <c:layout>
                <c:manualLayout>
                  <c:x val="6.8493150684931703E-3"/>
                  <c:y val="-2.6182689613698132E-3"/>
                </c:manualLayout>
              </c:layout>
              <c:tx>
                <c:rich>
                  <a:bodyPr/>
                  <a:lstStyle/>
                  <a:p>
                    <a:r>
                      <a:rPr lang="en-US" dirty="0" smtClean="0"/>
                      <a:t>30%</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Grafico!$C$14:$J$14</c:f>
              <c:strCache>
                <c:ptCount val="8"/>
                <c:pt idx="0">
                  <c:v>progettualità</c:v>
                </c:pt>
                <c:pt idx="1">
                  <c:v>espressività</c:v>
                </c:pt>
                <c:pt idx="2">
                  <c:v>cura per se stessi</c:v>
                </c:pt>
                <c:pt idx="3">
                  <c:v>socialità</c:v>
                </c:pt>
                <c:pt idx="4">
                  <c:v>responsabilità</c:v>
                </c:pt>
                <c:pt idx="5">
                  <c:v>riflessività</c:v>
                </c:pt>
                <c:pt idx="6">
                  <c:v>consapevolezza</c:v>
                </c:pt>
                <c:pt idx="7">
                  <c:v>autonomia</c:v>
                </c:pt>
              </c:strCache>
            </c:strRef>
          </c:cat>
          <c:val>
            <c:numRef>
              <c:f>Grafico!$C$15:$J$15</c:f>
              <c:numCache>
                <c:formatCode>0%</c:formatCode>
                <c:ptCount val="8"/>
                <c:pt idx="0">
                  <c:v>0.54545454545454541</c:v>
                </c:pt>
                <c:pt idx="1">
                  <c:v>0.19191919191919352</c:v>
                </c:pt>
                <c:pt idx="2">
                  <c:v>0.33333333333333331</c:v>
                </c:pt>
                <c:pt idx="3">
                  <c:v>0.13131313131313141</c:v>
                </c:pt>
                <c:pt idx="4">
                  <c:v>0.35353535353535354</c:v>
                </c:pt>
                <c:pt idx="5">
                  <c:v>0.70707070707070763</c:v>
                </c:pt>
                <c:pt idx="6">
                  <c:v>0.73737373737374201</c:v>
                </c:pt>
                <c:pt idx="7">
                  <c:v>0.30303030303030332</c:v>
                </c:pt>
              </c:numCache>
            </c:numRef>
          </c:val>
        </c:ser>
        <c:dLbls>
          <c:showLegendKey val="0"/>
          <c:showVal val="1"/>
          <c:showCatName val="0"/>
          <c:showSerName val="0"/>
          <c:showPercent val="0"/>
          <c:showBubbleSize val="0"/>
        </c:dLbls>
        <c:gapWidth val="150"/>
        <c:shape val="cylinder"/>
        <c:axId val="441348528"/>
        <c:axId val="441349072"/>
        <c:axId val="0"/>
      </c:bar3DChart>
      <c:catAx>
        <c:axId val="441348528"/>
        <c:scaling>
          <c:orientation val="minMax"/>
        </c:scaling>
        <c:delete val="0"/>
        <c:axPos val="l"/>
        <c:numFmt formatCode="General" sourceLinked="0"/>
        <c:majorTickMark val="none"/>
        <c:minorTickMark val="none"/>
        <c:tickLblPos val="nextTo"/>
        <c:txPr>
          <a:bodyPr/>
          <a:lstStyle/>
          <a:p>
            <a:pPr>
              <a:defRPr sz="1600"/>
            </a:pPr>
            <a:endParaRPr lang="it-IT"/>
          </a:p>
        </c:txPr>
        <c:crossAx val="441349072"/>
        <c:crosses val="autoZero"/>
        <c:auto val="1"/>
        <c:lblAlgn val="ctr"/>
        <c:lblOffset val="100"/>
        <c:noMultiLvlLbl val="0"/>
      </c:catAx>
      <c:valAx>
        <c:axId val="441349072"/>
        <c:scaling>
          <c:orientation val="minMax"/>
        </c:scaling>
        <c:delete val="1"/>
        <c:axPos val="b"/>
        <c:numFmt formatCode="0%" sourceLinked="1"/>
        <c:majorTickMark val="out"/>
        <c:minorTickMark val="none"/>
        <c:tickLblPos val="none"/>
        <c:crossAx val="44134852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EC7C8-19BD-4905-B95B-B7315AA63174}"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1B439-3479-4D2D-919C-10EFC921B0F1}" type="slidenum">
              <a:rPr lang="en-US" smtClean="0"/>
              <a:t>‹N›</a:t>
            </a:fld>
            <a:endParaRPr lang="en-US"/>
          </a:p>
        </p:txBody>
      </p:sp>
    </p:spTree>
    <p:extLst>
      <p:ext uri="{BB962C8B-B14F-4D97-AF65-F5344CB8AC3E}">
        <p14:creationId xmlns:p14="http://schemas.microsoft.com/office/powerpoint/2010/main" val="251793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Corpo</a:t>
            </a:r>
            <a:r>
              <a:rPr lang="en-US" baseline="0" dirty="0" smtClean="0"/>
              <a:t> MAGRO -&gt; </a:t>
            </a:r>
            <a:r>
              <a:rPr lang="en-US" baseline="0" dirty="0" err="1" smtClean="0"/>
              <a:t>problemi</a:t>
            </a:r>
            <a:r>
              <a:rPr lang="en-US" baseline="0" dirty="0" smtClean="0"/>
              <a:t> </a:t>
            </a:r>
            <a:r>
              <a:rPr lang="en-US" baseline="0" dirty="0" err="1" smtClean="0"/>
              <a:t>comportamento</a:t>
            </a:r>
            <a:r>
              <a:rPr lang="en-US" baseline="0" dirty="0" smtClean="0"/>
              <a:t> </a:t>
            </a:r>
            <a:r>
              <a:rPr lang="en-US" baseline="0" dirty="0" err="1" smtClean="0"/>
              <a:t>alimentare</a:t>
            </a:r>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5</a:t>
            </a:fld>
            <a:endParaRPr lang="en-US"/>
          </a:p>
        </p:txBody>
      </p:sp>
    </p:spTree>
    <p:extLst>
      <p:ext uri="{BB962C8B-B14F-4D97-AF65-F5344CB8AC3E}">
        <p14:creationId xmlns:p14="http://schemas.microsoft.com/office/powerpoint/2010/main" val="984856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6260" y="2266340"/>
            <a:ext cx="8551479" cy="1374345"/>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05066" y="3946095"/>
            <a:ext cx="8533868" cy="610820"/>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7" name="Picture 6" descr="E:\websites\free-power-point-templates\2012\logos.png">
            <a:extLst>
              <a:ext uri="{FF2B5EF4-FFF2-40B4-BE49-F238E27FC236}">
                <a16:creationId xmlns:a16="http://schemas.microsoft.com/office/drawing/2014/main" xmlns="" id="{BFD89DD8-D3EA-42FA-B782-B40F52202F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97406"/>
            <a:ext cx="8246070" cy="3512210"/>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8720" y="433880"/>
            <a:ext cx="6566315" cy="572644"/>
          </a:xfrm>
        </p:spPr>
        <p:txBody>
          <a:bodyPr>
            <a:normAutofit/>
          </a:bodyPr>
          <a:lstStyle>
            <a:lvl1pPr algn="l">
              <a:defRPr sz="3600">
                <a:solidFill>
                  <a:srgbClr val="E43434"/>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28720" y="1044700"/>
            <a:ext cx="656631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1"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29410"/>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60930"/>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29410"/>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60930"/>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11/27/2018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‹N›</a:t>
            </a:fld>
            <a:endParaRPr lang="en-US"/>
          </a:p>
        </p:txBody>
      </p:sp>
      <p:sp>
        <p:nvSpPr>
          <p:cNvPr id="7" name="TextBox 6">
            <a:extLst>
              <a:ext uri="{FF2B5EF4-FFF2-40B4-BE49-F238E27FC236}">
                <a16:creationId xmlns:a16="http://schemas.microsoft.com/office/drawing/2014/main" xmlns="" id="{4673C739-60BB-43FB-9A03-B80C5707364B}"/>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Diario</a:t>
            </a:r>
            <a:r>
              <a:rPr lang="en-US" dirty="0" smtClean="0"/>
              <a:t> di salute  </a:t>
            </a:r>
            <a:r>
              <a:rPr lang="en-US" dirty="0"/>
              <a:t/>
            </a:r>
            <a:br>
              <a:rPr lang="en-US" dirty="0"/>
            </a:br>
            <a:r>
              <a:rPr lang="en-US" dirty="0" err="1" smtClean="0"/>
              <a:t>Sociologia</a:t>
            </a:r>
            <a:r>
              <a:rPr lang="en-US" dirty="0" smtClean="0"/>
              <a:t> </a:t>
            </a:r>
            <a:r>
              <a:rPr lang="en-US" dirty="0" err="1" smtClean="0"/>
              <a:t>della</a:t>
            </a:r>
            <a:r>
              <a:rPr lang="en-US" dirty="0" smtClean="0"/>
              <a:t> salute</a:t>
            </a:r>
            <a:br>
              <a:rPr lang="en-US" dirty="0" smtClean="0"/>
            </a:br>
            <a:r>
              <a:rPr lang="en-US" dirty="0" smtClean="0"/>
              <a:t>aa.2018 - 2019</a:t>
            </a:r>
            <a:endParaRPr lang="en-US" dirty="0"/>
          </a:p>
        </p:txBody>
      </p:sp>
      <p:sp>
        <p:nvSpPr>
          <p:cNvPr id="3" name="Subtitle 2"/>
          <p:cNvSpPr>
            <a:spLocks noGrp="1"/>
          </p:cNvSpPr>
          <p:nvPr>
            <p:ph type="subTitle" idx="1"/>
          </p:nvPr>
        </p:nvSpPr>
        <p:spPr>
          <a:xfrm>
            <a:off x="484733" y="4461965"/>
            <a:ext cx="8533868" cy="610820"/>
          </a:xfrm>
        </p:spPr>
        <p:txBody>
          <a:bodyPr>
            <a:normAutofit/>
          </a:bodyPr>
          <a:lstStyle/>
          <a:p>
            <a:r>
              <a:rPr lang="en-US" sz="2000" dirty="0" err="1" smtClean="0"/>
              <a:t>Restituzione</a:t>
            </a:r>
            <a:r>
              <a:rPr lang="en-US" sz="2000" dirty="0" smtClean="0"/>
              <a:t> </a:t>
            </a:r>
            <a:r>
              <a:rPr lang="en-US" sz="2000" dirty="0" err="1" smtClean="0"/>
              <a:t>dei</a:t>
            </a:r>
            <a:r>
              <a:rPr lang="en-US" sz="2000" dirty="0" smtClean="0"/>
              <a:t> </a:t>
            </a:r>
            <a:r>
              <a:rPr lang="en-US" sz="2000" dirty="0" err="1" smtClean="0"/>
              <a:t>diari</a:t>
            </a:r>
            <a:r>
              <a:rPr lang="en-US" sz="2000" dirty="0" smtClean="0"/>
              <a:t> a </a:t>
            </a:r>
            <a:r>
              <a:rPr lang="en-US" sz="2000" dirty="0" err="1" smtClean="0"/>
              <a:t>cura</a:t>
            </a:r>
            <a:r>
              <a:rPr lang="en-US" sz="2000" dirty="0" smtClean="0"/>
              <a:t> di Pierpaola Pierucci</a:t>
            </a:r>
            <a:endParaRPr lang="en-US" sz="2000" dirty="0"/>
          </a:p>
        </p:txBody>
      </p:sp>
      <p:pic>
        <p:nvPicPr>
          <p:cNvPr id="4" name="Immagine 7" descr="logo_paracels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40935" y="128470"/>
            <a:ext cx="3359510" cy="71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 descr="Risultati immagini per logo uni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02" y="234849"/>
            <a:ext cx="1218110" cy="1215674"/>
          </a:xfrm>
          <a:prstGeom prst="rect">
            <a:avLst/>
          </a:prstGeom>
        </p:spPr>
      </p:pic>
      <p:sp>
        <p:nvSpPr>
          <p:cNvPr id="8" name="CasellaDiTesto 7"/>
          <p:cNvSpPr txBox="1"/>
          <p:nvPr/>
        </p:nvSpPr>
        <p:spPr>
          <a:xfrm>
            <a:off x="5488230" y="3946095"/>
            <a:ext cx="3395417" cy="400110"/>
          </a:xfrm>
          <a:prstGeom prst="rect">
            <a:avLst/>
          </a:prstGeom>
          <a:noFill/>
        </p:spPr>
        <p:txBody>
          <a:bodyPr wrap="none" rtlCol="0">
            <a:spAutoFit/>
          </a:bodyPr>
          <a:lstStyle/>
          <a:p>
            <a:r>
              <a:rPr lang="it-IT" sz="2000" b="1" dirty="0"/>
              <a:t>Docente: Prof. Marco Ingrosso</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182820" y="128470"/>
            <a:ext cx="3191195" cy="830997"/>
          </a:xfrm>
          <a:prstGeom prst="rect">
            <a:avLst/>
          </a:prstGeom>
          <a:noFill/>
        </p:spPr>
        <p:txBody>
          <a:bodyPr wrap="none" rtlCol="0">
            <a:spAutoFit/>
          </a:bodyPr>
          <a:lstStyle/>
          <a:p>
            <a:pPr algn="ctr"/>
            <a:r>
              <a:rPr lang="it-IT" sz="2400" b="1" dirty="0" smtClean="0">
                <a:solidFill>
                  <a:schemeClr val="bg1"/>
                </a:solidFill>
              </a:rPr>
              <a:t>Salute come benessere </a:t>
            </a:r>
          </a:p>
          <a:p>
            <a:pPr algn="ctr"/>
            <a:r>
              <a:rPr lang="it-IT" sz="2400" b="1" dirty="0">
                <a:solidFill>
                  <a:schemeClr val="bg1"/>
                </a:solidFill>
              </a:rPr>
              <a:t>s</a:t>
            </a:r>
            <a:r>
              <a:rPr lang="it-IT" sz="2400" b="1" dirty="0" smtClean="0">
                <a:solidFill>
                  <a:schemeClr val="bg1"/>
                </a:solidFill>
              </a:rPr>
              <a:t>ocio-relazionale</a:t>
            </a:r>
            <a:endParaRPr lang="it-IT" sz="2400" b="1" dirty="0">
              <a:solidFill>
                <a:schemeClr val="bg1"/>
              </a:solidFill>
            </a:endParaRPr>
          </a:p>
        </p:txBody>
      </p:sp>
      <p:sp>
        <p:nvSpPr>
          <p:cNvPr id="4" name="CasellaDiTesto 11"/>
          <p:cNvSpPr txBox="1">
            <a:spLocks noChangeArrowheads="1"/>
          </p:cNvSpPr>
          <p:nvPr/>
        </p:nvSpPr>
        <p:spPr bwMode="auto">
          <a:xfrm>
            <a:off x="754375" y="4251505"/>
            <a:ext cx="8551479" cy="461665"/>
          </a:xfrm>
          <a:prstGeom prst="rect">
            <a:avLst/>
          </a:prstGeom>
          <a:noFill/>
          <a:ln w="9525">
            <a:noFill/>
            <a:miter lim="800000"/>
            <a:headEnd/>
            <a:tailEnd/>
          </a:ln>
        </p:spPr>
        <p:txBody>
          <a:bodyPr wrap="square">
            <a:spAutoFit/>
          </a:bodyPr>
          <a:lstStyle/>
          <a:p>
            <a:pPr algn="just"/>
            <a:r>
              <a:rPr lang="it-IT" sz="2400" dirty="0" smtClean="0"/>
              <a:t>Principale risorsa per la promozione del benessere psicosociale</a:t>
            </a:r>
            <a:endParaRPr lang="it-IT" sz="2400" dirty="0"/>
          </a:p>
        </p:txBody>
      </p:sp>
      <p:sp>
        <p:nvSpPr>
          <p:cNvPr id="5" name="CasellaDiTesto 4"/>
          <p:cNvSpPr txBox="1"/>
          <p:nvPr/>
        </p:nvSpPr>
        <p:spPr>
          <a:xfrm>
            <a:off x="3044950" y="3130588"/>
            <a:ext cx="3470822" cy="584775"/>
          </a:xfrm>
          <a:prstGeom prst="rect">
            <a:avLst/>
          </a:prstGeom>
          <a:noFill/>
        </p:spPr>
        <p:txBody>
          <a:bodyPr wrap="none" rtlCol="0">
            <a:spAutoFit/>
          </a:bodyPr>
          <a:lstStyle/>
          <a:p>
            <a:r>
              <a:rPr lang="it-IT" sz="3200" b="1" dirty="0" smtClean="0"/>
              <a:t>PERSONE CARE</a:t>
            </a:r>
            <a:endParaRPr lang="it-IT" sz="3200" b="1" dirty="0"/>
          </a:p>
        </p:txBody>
      </p:sp>
      <p:sp>
        <p:nvSpPr>
          <p:cNvPr id="7" name="Freccia in giù 6"/>
          <p:cNvSpPr/>
          <p:nvPr/>
        </p:nvSpPr>
        <p:spPr>
          <a:xfrm>
            <a:off x="4049486" y="3785684"/>
            <a:ext cx="522514" cy="465821"/>
          </a:xfrm>
          <a:prstGeom prst="downArrow">
            <a:avLst/>
          </a:prstGeom>
          <a:solidFill>
            <a:srgbClr val="E915C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stretch>
            <a:fillRect/>
          </a:stretch>
        </p:blipFill>
        <p:spPr>
          <a:xfrm>
            <a:off x="2892245" y="1502815"/>
            <a:ext cx="2916331" cy="1527375"/>
          </a:xfrm>
          <a:prstGeom prst="rect">
            <a:avLst/>
          </a:prstGeom>
        </p:spPr>
      </p:pic>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965" y="2269141"/>
            <a:ext cx="2272672" cy="1780260"/>
          </a:xfrm>
          <a:prstGeom prst="rect">
            <a:avLst/>
          </a:prstGeom>
        </p:spPr>
      </p:pic>
      <p:pic>
        <p:nvPicPr>
          <p:cNvPr id="10" name="Immagine 9"/>
          <p:cNvPicPr>
            <a:picLocks noChangeAspect="1"/>
          </p:cNvPicPr>
          <p:nvPr/>
        </p:nvPicPr>
        <p:blipFill>
          <a:blip r:embed="rId4"/>
          <a:stretch>
            <a:fillRect/>
          </a:stretch>
        </p:blipFill>
        <p:spPr>
          <a:xfrm>
            <a:off x="6570723" y="2369340"/>
            <a:ext cx="1754269" cy="1659293"/>
          </a:xfrm>
          <a:prstGeom prst="rect">
            <a:avLst/>
          </a:prstGeom>
        </p:spPr>
      </p:pic>
    </p:spTree>
    <p:extLst>
      <p:ext uri="{BB962C8B-B14F-4D97-AF65-F5344CB8AC3E}">
        <p14:creationId xmlns:p14="http://schemas.microsoft.com/office/powerpoint/2010/main" val="1174356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a:spLocks noChangeArrowheads="1"/>
          </p:cNvSpPr>
          <p:nvPr/>
        </p:nvSpPr>
        <p:spPr bwMode="auto">
          <a:xfrm>
            <a:off x="2356109" y="111799"/>
            <a:ext cx="6413610" cy="830997"/>
          </a:xfrm>
          <a:prstGeom prst="rect">
            <a:avLst/>
          </a:prstGeom>
          <a:noFill/>
          <a:ln w="9525">
            <a:noFill/>
            <a:miter lim="800000"/>
            <a:headEnd/>
            <a:tailEnd/>
          </a:ln>
        </p:spPr>
        <p:txBody>
          <a:bodyPr wrap="square">
            <a:spAutoFit/>
          </a:bodyPr>
          <a:lstStyle/>
          <a:p>
            <a:pPr algn="ctr"/>
            <a:r>
              <a:rPr lang="it-IT" sz="2400" b="1" i="1" dirty="0" smtClean="0">
                <a:solidFill>
                  <a:srgbClr val="C00000"/>
                </a:solidFill>
                <a:effectLst>
                  <a:outerShdw blurRad="38100" dist="38100" dir="2700000" algn="tl">
                    <a:srgbClr val="000000">
                      <a:alpha val="43137"/>
                    </a:srgbClr>
                  </a:outerShdw>
                </a:effectLst>
              </a:rPr>
              <a:t>Cosa </a:t>
            </a:r>
            <a:r>
              <a:rPr lang="it-IT" sz="2400" b="1" i="1" dirty="0">
                <a:solidFill>
                  <a:srgbClr val="C00000"/>
                </a:solidFill>
                <a:effectLst>
                  <a:outerShdw blurRad="38100" dist="38100" dir="2700000" algn="tl">
                    <a:srgbClr val="000000">
                      <a:alpha val="43137"/>
                    </a:srgbClr>
                  </a:outerShdw>
                </a:effectLst>
              </a:rPr>
              <a:t>ho fatto/non ho fatto </a:t>
            </a:r>
            <a:endParaRPr lang="it-IT" sz="2400" b="1" i="1" dirty="0" smtClean="0">
              <a:solidFill>
                <a:srgbClr val="C00000"/>
              </a:solidFill>
              <a:effectLst>
                <a:outerShdw blurRad="38100" dist="38100" dir="2700000" algn="tl">
                  <a:srgbClr val="000000">
                    <a:alpha val="43137"/>
                  </a:srgbClr>
                </a:outerShdw>
              </a:effectLst>
            </a:endParaRPr>
          </a:p>
          <a:p>
            <a:pPr algn="ctr"/>
            <a:r>
              <a:rPr lang="it-IT" sz="2400" b="1" i="1" dirty="0" smtClean="0">
                <a:solidFill>
                  <a:srgbClr val="C00000"/>
                </a:solidFill>
                <a:effectLst>
                  <a:outerShdw blurRad="38100" dist="38100" dir="2700000" algn="tl">
                    <a:srgbClr val="000000">
                      <a:alpha val="43137"/>
                    </a:srgbClr>
                  </a:outerShdw>
                </a:effectLst>
              </a:rPr>
              <a:t>consapevolmente per </a:t>
            </a:r>
            <a:r>
              <a:rPr lang="it-IT" sz="2400" b="1" i="1" dirty="0">
                <a:solidFill>
                  <a:srgbClr val="C00000"/>
                </a:solidFill>
                <a:effectLst>
                  <a:outerShdw blurRad="38100" dist="38100" dir="2700000" algn="tl">
                    <a:srgbClr val="000000">
                      <a:alpha val="43137"/>
                    </a:srgbClr>
                  </a:outerShdw>
                </a:effectLst>
              </a:rPr>
              <a:t>la mia salute</a:t>
            </a:r>
          </a:p>
        </p:txBody>
      </p:sp>
      <p:sp>
        <p:nvSpPr>
          <p:cNvPr id="5" name="CasellaDiTesto 4"/>
          <p:cNvSpPr txBox="1">
            <a:spLocks noChangeArrowheads="1"/>
          </p:cNvSpPr>
          <p:nvPr/>
        </p:nvSpPr>
        <p:spPr bwMode="auto">
          <a:xfrm>
            <a:off x="2292061" y="1781580"/>
            <a:ext cx="6719020" cy="1077218"/>
          </a:xfrm>
          <a:prstGeom prst="rect">
            <a:avLst/>
          </a:prstGeom>
          <a:noFill/>
          <a:ln w="9525">
            <a:noFill/>
            <a:miter lim="800000"/>
            <a:headEnd/>
            <a:tailEnd/>
          </a:ln>
        </p:spPr>
        <p:txBody>
          <a:bodyPr wrap="square">
            <a:spAutoFit/>
          </a:bodyPr>
          <a:lstStyle/>
          <a:p>
            <a:r>
              <a:rPr lang="it-IT" sz="1600" b="1" dirty="0" smtClean="0">
                <a:solidFill>
                  <a:schemeClr val="tx1">
                    <a:lumMod val="65000"/>
                    <a:lumOff val="35000"/>
                  </a:schemeClr>
                </a:solidFill>
              </a:rPr>
              <a:t>ALIMENTAZIONE: mangiare </a:t>
            </a:r>
            <a:r>
              <a:rPr lang="it-IT" sz="1600" b="1" dirty="0">
                <a:solidFill>
                  <a:schemeClr val="tx1">
                    <a:lumMod val="65000"/>
                    <a:lumOff val="35000"/>
                  </a:schemeClr>
                </a:solidFill>
              </a:rPr>
              <a:t>“sano</a:t>
            </a:r>
            <a:r>
              <a:rPr lang="it-IT" sz="1600" b="1" dirty="0" smtClean="0">
                <a:solidFill>
                  <a:schemeClr val="tx1">
                    <a:lumMod val="65000"/>
                    <a:lumOff val="35000"/>
                  </a:schemeClr>
                </a:solidFill>
              </a:rPr>
              <a:t>”</a:t>
            </a:r>
          </a:p>
          <a:p>
            <a:r>
              <a:rPr lang="it-IT" sz="1600" b="1" dirty="0" err="1" smtClean="0">
                <a:solidFill>
                  <a:schemeClr val="tx1">
                    <a:lumMod val="65000"/>
                    <a:lumOff val="35000"/>
                  </a:schemeClr>
                </a:solidFill>
              </a:rPr>
              <a:t>ATTIVIT</a:t>
            </a:r>
            <a:r>
              <a:rPr lang="it-IT" sz="1600" b="1" cap="all" dirty="0" err="1" smtClean="0">
                <a:solidFill>
                  <a:schemeClr val="tx1">
                    <a:lumMod val="65000"/>
                    <a:lumOff val="35000"/>
                  </a:schemeClr>
                </a:solidFill>
              </a:rPr>
              <a:t>à</a:t>
            </a:r>
            <a:r>
              <a:rPr lang="it-IT" sz="1600" b="1" dirty="0" smtClean="0">
                <a:solidFill>
                  <a:schemeClr val="tx1">
                    <a:lumMod val="65000"/>
                    <a:lumOff val="35000"/>
                  </a:schemeClr>
                </a:solidFill>
              </a:rPr>
              <a:t> MOTORIA: palestra, camminate, sport, ecc.</a:t>
            </a:r>
          </a:p>
          <a:p>
            <a:r>
              <a:rPr lang="it-IT" sz="1600" b="1" dirty="0" smtClean="0">
                <a:solidFill>
                  <a:schemeClr val="tx1">
                    <a:lumMod val="65000"/>
                    <a:lumOff val="35000"/>
                  </a:schemeClr>
                </a:solidFill>
              </a:rPr>
              <a:t>VISITE/Trattamenti SANITARI: dentista, fisioterapista, nutrizionista, ecc.</a:t>
            </a:r>
          </a:p>
          <a:p>
            <a:r>
              <a:rPr lang="it-IT" sz="1600" b="1" cap="all" dirty="0" smtClean="0">
                <a:solidFill>
                  <a:schemeClr val="tx1">
                    <a:lumMod val="65000"/>
                    <a:lumOff val="35000"/>
                  </a:schemeClr>
                </a:solidFill>
              </a:rPr>
              <a:t>COMPORTAMENTI A RISCHIO: </a:t>
            </a:r>
            <a:r>
              <a:rPr lang="it-IT" sz="1600" b="1" dirty="0" smtClean="0">
                <a:solidFill>
                  <a:schemeClr val="tx1">
                    <a:lumMod val="65000"/>
                    <a:lumOff val="35000"/>
                  </a:schemeClr>
                </a:solidFill>
              </a:rPr>
              <a:t>fumo di sigarette </a:t>
            </a:r>
            <a:endParaRPr lang="it-IT" sz="1600" b="1" dirty="0">
              <a:solidFill>
                <a:schemeClr val="tx1">
                  <a:lumMod val="65000"/>
                  <a:lumOff val="35000"/>
                </a:schemeClr>
              </a:solidFill>
            </a:endParaRPr>
          </a:p>
        </p:txBody>
      </p:sp>
      <p:sp>
        <p:nvSpPr>
          <p:cNvPr id="6" name="CasellaDiTesto 5"/>
          <p:cNvSpPr txBox="1"/>
          <p:nvPr/>
        </p:nvSpPr>
        <p:spPr>
          <a:xfrm>
            <a:off x="2288208" y="1340478"/>
            <a:ext cx="2461700" cy="523220"/>
          </a:xfrm>
          <a:prstGeom prst="rect">
            <a:avLst/>
          </a:prstGeom>
          <a:noFill/>
        </p:spPr>
        <p:txBody>
          <a:bodyPr wrap="none" rtlCol="0">
            <a:spAutoFit/>
          </a:bodyPr>
          <a:lstStyle/>
          <a:p>
            <a:r>
              <a:rPr lang="it-IT" sz="2800" b="1" dirty="0">
                <a:solidFill>
                  <a:schemeClr val="tx2">
                    <a:lumMod val="60000"/>
                    <a:lumOff val="40000"/>
                  </a:schemeClr>
                </a:solidFill>
                <a:effectLst>
                  <a:outerShdw blurRad="38100" dist="38100" dir="2700000" algn="tl">
                    <a:srgbClr val="000000">
                      <a:alpha val="43137"/>
                    </a:srgbClr>
                  </a:outerShdw>
                </a:effectLst>
              </a:rPr>
              <a:t>Salute organica</a:t>
            </a:r>
          </a:p>
        </p:txBody>
      </p:sp>
      <p:sp>
        <p:nvSpPr>
          <p:cNvPr id="7" name="CasellaDiTesto 6"/>
          <p:cNvSpPr txBox="1"/>
          <p:nvPr/>
        </p:nvSpPr>
        <p:spPr>
          <a:xfrm>
            <a:off x="2277572" y="3640685"/>
            <a:ext cx="2980496" cy="523220"/>
          </a:xfrm>
          <a:prstGeom prst="rect">
            <a:avLst/>
          </a:prstGeom>
          <a:noFill/>
        </p:spPr>
        <p:txBody>
          <a:bodyPr wrap="none" rtlCol="0">
            <a:spAutoFit/>
          </a:bodyPr>
          <a:lstStyle/>
          <a:p>
            <a:r>
              <a:rPr lang="it-IT" sz="2800" b="1" dirty="0">
                <a:solidFill>
                  <a:schemeClr val="tx2">
                    <a:lumMod val="60000"/>
                    <a:lumOff val="40000"/>
                  </a:schemeClr>
                </a:solidFill>
                <a:effectLst>
                  <a:outerShdw blurRad="38100" dist="38100" dir="2700000" algn="tl">
                    <a:srgbClr val="000000">
                      <a:alpha val="43137"/>
                    </a:srgbClr>
                  </a:outerShdw>
                </a:effectLst>
              </a:rPr>
              <a:t>Salute psicosociale</a:t>
            </a:r>
          </a:p>
        </p:txBody>
      </p:sp>
      <p:sp>
        <p:nvSpPr>
          <p:cNvPr id="8" name="CasellaDiTesto 7"/>
          <p:cNvSpPr txBox="1"/>
          <p:nvPr/>
        </p:nvSpPr>
        <p:spPr>
          <a:xfrm>
            <a:off x="2281425" y="4078972"/>
            <a:ext cx="7076296" cy="830997"/>
          </a:xfrm>
          <a:prstGeom prst="rect">
            <a:avLst/>
          </a:prstGeom>
          <a:noFill/>
        </p:spPr>
        <p:txBody>
          <a:bodyPr wrap="none" rtlCol="0">
            <a:spAutoFit/>
          </a:bodyPr>
          <a:lstStyle/>
          <a:p>
            <a:r>
              <a:rPr lang="it-IT" sz="1600" b="1" cap="all" dirty="0" smtClean="0">
                <a:solidFill>
                  <a:schemeClr val="tx1">
                    <a:lumMod val="65000"/>
                    <a:lumOff val="35000"/>
                  </a:schemeClr>
                </a:solidFill>
              </a:rPr>
              <a:t>relazioni calde </a:t>
            </a:r>
          </a:p>
          <a:p>
            <a:r>
              <a:rPr lang="it-IT" sz="1600" b="1" cap="all" dirty="0" smtClean="0">
                <a:solidFill>
                  <a:schemeClr val="tx1">
                    <a:lumMod val="65000"/>
                    <a:lumOff val="35000"/>
                  </a:schemeClr>
                </a:solidFill>
              </a:rPr>
              <a:t>Tecniche di RILASSAMENTO/Meditazione: YOGA, </a:t>
            </a:r>
            <a:r>
              <a:rPr lang="it-IT" sz="1600" b="1" cap="all" dirty="0" err="1" smtClean="0">
                <a:solidFill>
                  <a:schemeClr val="tx1">
                    <a:lumMod val="65000"/>
                    <a:lumOff val="35000"/>
                  </a:schemeClr>
                </a:solidFill>
              </a:rPr>
              <a:t>mindfulness</a:t>
            </a:r>
            <a:r>
              <a:rPr lang="it-IT" sz="1600" b="1" cap="all" dirty="0" smtClean="0">
                <a:solidFill>
                  <a:schemeClr val="tx1">
                    <a:lumMod val="65000"/>
                    <a:lumOff val="35000"/>
                  </a:schemeClr>
                </a:solidFill>
              </a:rPr>
              <a:t>, </a:t>
            </a:r>
            <a:r>
              <a:rPr lang="it-IT" sz="1600" b="1" dirty="0" smtClean="0">
                <a:solidFill>
                  <a:schemeClr val="tx1">
                    <a:lumMod val="65000"/>
                    <a:lumOff val="35000"/>
                  </a:schemeClr>
                </a:solidFill>
              </a:rPr>
              <a:t>ecc.</a:t>
            </a:r>
          </a:p>
          <a:p>
            <a:r>
              <a:rPr lang="it-IT" sz="1600" b="1" cap="all" dirty="0" smtClean="0">
                <a:solidFill>
                  <a:schemeClr val="tx1">
                    <a:lumMod val="65000"/>
                    <a:lumOff val="35000"/>
                  </a:schemeClr>
                </a:solidFill>
              </a:rPr>
              <a:t>Tempo per sé ( </a:t>
            </a:r>
            <a:r>
              <a:rPr lang="it-IT" sz="1600" b="1" dirty="0" smtClean="0">
                <a:solidFill>
                  <a:schemeClr val="tx1">
                    <a:lumMod val="65000"/>
                    <a:lumOff val="35000"/>
                  </a:schemeClr>
                </a:solidFill>
              </a:rPr>
              <a:t>per il trucco, per realizzare un desiderio: es iscriversi a </a:t>
            </a:r>
            <a:r>
              <a:rPr lang="it-IT" sz="1600" b="1" dirty="0" err="1" smtClean="0">
                <a:solidFill>
                  <a:schemeClr val="tx1">
                    <a:lumMod val="65000"/>
                    <a:lumOff val="35000"/>
                  </a:schemeClr>
                </a:solidFill>
              </a:rPr>
              <a:t>Zumba</a:t>
            </a:r>
            <a:r>
              <a:rPr lang="it-IT" sz="1600" b="1" dirty="0" smtClean="0">
                <a:solidFill>
                  <a:schemeClr val="tx1">
                    <a:lumMod val="65000"/>
                    <a:lumOff val="35000"/>
                  </a:schemeClr>
                </a:solidFill>
              </a:rPr>
              <a:t>..) </a:t>
            </a:r>
            <a:endParaRPr lang="it-IT" sz="1600" b="1" cap="all" dirty="0">
              <a:solidFill>
                <a:schemeClr val="tx1">
                  <a:lumMod val="65000"/>
                  <a:lumOff val="35000"/>
                </a:schemeClr>
              </a:solidFill>
            </a:endParaRP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8338" y="1045025"/>
            <a:ext cx="2262043" cy="1015390"/>
          </a:xfrm>
          <a:prstGeom prst="rect">
            <a:avLst/>
          </a:prstGeom>
        </p:spPr>
      </p:pic>
      <p:pic>
        <p:nvPicPr>
          <p:cNvPr id="10" name="Immagine 9"/>
          <p:cNvPicPr>
            <a:picLocks noChangeAspect="1"/>
          </p:cNvPicPr>
          <p:nvPr/>
        </p:nvPicPr>
        <p:blipFill>
          <a:blip r:embed="rId3"/>
          <a:stretch>
            <a:fillRect/>
          </a:stretch>
        </p:blipFill>
        <p:spPr>
          <a:xfrm>
            <a:off x="5498029" y="2905678"/>
            <a:ext cx="2042352" cy="1379349"/>
          </a:xfrm>
          <a:prstGeom prst="rect">
            <a:avLst/>
          </a:prstGeom>
        </p:spPr>
      </p:pic>
    </p:spTree>
    <p:extLst>
      <p:ext uri="{BB962C8B-B14F-4D97-AF65-F5344CB8AC3E}">
        <p14:creationId xmlns:p14="http://schemas.microsoft.com/office/powerpoint/2010/main" val="293885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a:spLocks noChangeArrowheads="1"/>
          </p:cNvSpPr>
          <p:nvPr/>
        </p:nvSpPr>
        <p:spPr bwMode="auto">
          <a:xfrm>
            <a:off x="2356109" y="111799"/>
            <a:ext cx="6413610" cy="830997"/>
          </a:xfrm>
          <a:prstGeom prst="rect">
            <a:avLst/>
          </a:prstGeom>
          <a:noFill/>
          <a:ln w="9525">
            <a:noFill/>
            <a:miter lim="800000"/>
            <a:headEnd/>
            <a:tailEnd/>
          </a:ln>
        </p:spPr>
        <p:txBody>
          <a:bodyPr wrap="square">
            <a:spAutoFit/>
          </a:bodyPr>
          <a:lstStyle/>
          <a:p>
            <a:pPr algn="ctr"/>
            <a:r>
              <a:rPr lang="it-IT" sz="2400" b="1" i="1" dirty="0" smtClean="0">
                <a:solidFill>
                  <a:srgbClr val="C00000"/>
                </a:solidFill>
                <a:effectLst>
                  <a:outerShdw blurRad="38100" dist="38100" dir="2700000" algn="tl">
                    <a:srgbClr val="000000">
                      <a:alpha val="43137"/>
                    </a:srgbClr>
                  </a:outerShdw>
                </a:effectLst>
              </a:rPr>
              <a:t>Supporto alla cura di sé</a:t>
            </a:r>
          </a:p>
          <a:p>
            <a:pPr algn="ctr"/>
            <a:r>
              <a:rPr lang="it-IT" sz="2400" b="1" i="1" dirty="0" smtClean="0">
                <a:solidFill>
                  <a:srgbClr val="C00000"/>
                </a:solidFill>
                <a:effectLst>
                  <a:outerShdw blurRad="38100" dist="38100" dir="2700000" algn="tl">
                    <a:srgbClr val="000000">
                      <a:alpha val="43137"/>
                    </a:srgbClr>
                  </a:outerShdw>
                </a:effectLst>
              </a:rPr>
              <a:t>(con chi ho collaborato/chi mi ha aiutato)</a:t>
            </a:r>
            <a:endParaRPr lang="it-IT" sz="2400" b="1" i="1" dirty="0">
              <a:solidFill>
                <a:srgbClr val="C00000"/>
              </a:solidFill>
              <a:effectLst>
                <a:outerShdw blurRad="38100" dist="38100" dir="2700000" algn="tl">
                  <a:srgbClr val="000000">
                    <a:alpha val="43137"/>
                  </a:srgbClr>
                </a:outerShdw>
              </a:effectLst>
            </a:endParaRPr>
          </a:p>
        </p:txBody>
      </p:sp>
      <p:graphicFrame>
        <p:nvGraphicFramePr>
          <p:cNvPr id="5" name="Tabella 4"/>
          <p:cNvGraphicFramePr>
            <a:graphicFrameLocks noGrp="1"/>
          </p:cNvGraphicFramePr>
          <p:nvPr>
            <p:extLst>
              <p:ext uri="{D42A27DB-BD31-4B8C-83A1-F6EECF244321}">
                <p14:modId xmlns:p14="http://schemas.microsoft.com/office/powerpoint/2010/main" val="2754900418"/>
              </p:ext>
            </p:extLst>
          </p:nvPr>
        </p:nvGraphicFramePr>
        <p:xfrm>
          <a:off x="2779378" y="1184583"/>
          <a:ext cx="6068362" cy="640080"/>
        </p:xfrm>
        <a:graphic>
          <a:graphicData uri="http://schemas.openxmlformats.org/drawingml/2006/table">
            <a:tbl>
              <a:tblPr firstRow="1" bandRow="1">
                <a:tableStyleId>{5C22544A-7EE6-4342-B048-85BDC9FD1C3A}</a:tableStyleId>
              </a:tblPr>
              <a:tblGrid>
                <a:gridCol w="2907757"/>
                <a:gridCol w="3160605"/>
              </a:tblGrid>
              <a:tr h="423650">
                <a:tc>
                  <a:txBody>
                    <a:bodyPr/>
                    <a:lstStyle/>
                    <a:p>
                      <a:pPr algn="ctr"/>
                      <a:r>
                        <a:rPr lang="it-IT" dirty="0" smtClean="0"/>
                        <a:t>Canali informativi utilizzati</a:t>
                      </a:r>
                    </a:p>
                    <a:p>
                      <a:pPr algn="ctr"/>
                      <a:endParaRPr lang="it-IT" dirty="0"/>
                    </a:p>
                  </a:txBody>
                  <a:tcPr/>
                </a:tc>
                <a:tc>
                  <a:txBody>
                    <a:bodyPr/>
                    <a:lstStyle/>
                    <a:p>
                      <a:pPr algn="ctr"/>
                      <a:r>
                        <a:rPr lang="it-IT" dirty="0" smtClean="0"/>
                        <a:t>Ricorso figure “curanti”</a:t>
                      </a:r>
                      <a:endParaRPr lang="it-IT" dirty="0"/>
                    </a:p>
                  </a:txBody>
                  <a:tcPr/>
                </a:tc>
              </a:tr>
            </a:tbl>
          </a:graphicData>
        </a:graphic>
      </p:graphicFrame>
      <p:pic>
        <p:nvPicPr>
          <p:cNvPr id="6" name="Picture 3"/>
          <p:cNvPicPr>
            <a:picLocks noChangeAspect="1" noChangeArrowheads="1"/>
          </p:cNvPicPr>
          <p:nvPr/>
        </p:nvPicPr>
        <p:blipFill>
          <a:blip r:embed="rId2" cstate="print"/>
          <a:srcRect/>
          <a:stretch>
            <a:fillRect/>
          </a:stretch>
        </p:blipFill>
        <p:spPr bwMode="auto">
          <a:xfrm>
            <a:off x="2682317" y="1824662"/>
            <a:ext cx="2907757" cy="2341477"/>
          </a:xfrm>
          <a:prstGeom prst="rect">
            <a:avLst/>
          </a:prstGeom>
          <a:noFill/>
        </p:spPr>
      </p:pic>
      <p:pic>
        <p:nvPicPr>
          <p:cNvPr id="7" name="Picture 4"/>
          <p:cNvPicPr>
            <a:picLocks noChangeAspect="1" noChangeArrowheads="1"/>
          </p:cNvPicPr>
          <p:nvPr/>
        </p:nvPicPr>
        <p:blipFill>
          <a:blip r:embed="rId3" cstate="print"/>
          <a:srcRect/>
          <a:stretch>
            <a:fillRect/>
          </a:stretch>
        </p:blipFill>
        <p:spPr bwMode="auto">
          <a:xfrm>
            <a:off x="5665488" y="2065138"/>
            <a:ext cx="3126255" cy="1901328"/>
          </a:xfrm>
          <a:prstGeom prst="rect">
            <a:avLst/>
          </a:prstGeom>
          <a:noFill/>
          <a:ln w="9525">
            <a:noFill/>
            <a:miter lim="800000"/>
            <a:headEnd/>
            <a:tailEnd/>
          </a:ln>
        </p:spPr>
      </p:pic>
    </p:spTree>
    <p:extLst>
      <p:ext uri="{BB962C8B-B14F-4D97-AF65-F5344CB8AC3E}">
        <p14:creationId xmlns:p14="http://schemas.microsoft.com/office/powerpoint/2010/main" val="3557658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561592" y="128470"/>
            <a:ext cx="4582408" cy="830997"/>
          </a:xfrm>
          <a:prstGeom prst="rect">
            <a:avLst/>
          </a:prstGeom>
          <a:noFill/>
        </p:spPr>
        <p:txBody>
          <a:bodyPr wrap="none" rtlCol="0">
            <a:spAutoFit/>
          </a:bodyPr>
          <a:lstStyle/>
          <a:p>
            <a:pPr algn="ctr"/>
            <a:r>
              <a:rPr lang="it-IT" sz="2400" b="1" dirty="0" smtClean="0">
                <a:solidFill>
                  <a:schemeClr val="bg1"/>
                </a:solidFill>
                <a:latin typeface="+mj-lt"/>
                <a:ea typeface="+mj-ea"/>
                <a:cs typeface="+mj-cs"/>
              </a:rPr>
              <a:t>Consulti, visite </a:t>
            </a:r>
          </a:p>
          <a:p>
            <a:pPr algn="ctr"/>
            <a:r>
              <a:rPr lang="it-IT" sz="2400" b="1" dirty="0" smtClean="0">
                <a:solidFill>
                  <a:schemeClr val="bg1"/>
                </a:solidFill>
                <a:latin typeface="+mj-lt"/>
                <a:ea typeface="+mj-ea"/>
                <a:cs typeface="+mj-cs"/>
              </a:rPr>
              <a:t>con operatori sanitari/non sanitari</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965" y="1176957"/>
            <a:ext cx="763525" cy="763525"/>
          </a:xfrm>
          <a:prstGeom prst="rect">
            <a:avLst/>
          </a:prstGeom>
        </p:spPr>
      </p:pic>
      <p:sp>
        <p:nvSpPr>
          <p:cNvPr id="3" name="CasellaDiTesto 2"/>
          <p:cNvSpPr txBox="1"/>
          <p:nvPr/>
        </p:nvSpPr>
        <p:spPr>
          <a:xfrm>
            <a:off x="1349207" y="1397815"/>
            <a:ext cx="7516566" cy="646331"/>
          </a:xfrm>
          <a:prstGeom prst="rect">
            <a:avLst/>
          </a:prstGeom>
          <a:noFill/>
        </p:spPr>
        <p:txBody>
          <a:bodyPr wrap="square" rtlCol="0">
            <a:spAutoFit/>
          </a:bodyPr>
          <a:lstStyle/>
          <a:p>
            <a:pPr algn="just"/>
            <a:r>
              <a:rPr lang="it-IT" sz="1200" i="1" dirty="0" smtClean="0"/>
              <a:t>[Mia mamma] Non </a:t>
            </a:r>
            <a:r>
              <a:rPr lang="it-IT" sz="1200" i="1" dirty="0"/>
              <a:t>accetta il fatto di stare male, non accetta che ormai la sua vita è cambiata a causa della </a:t>
            </a:r>
            <a:r>
              <a:rPr lang="it-IT" sz="1200" i="1" dirty="0" smtClean="0"/>
              <a:t>sua malattia</a:t>
            </a:r>
            <a:r>
              <a:rPr lang="it-IT" sz="1200" i="1" dirty="0"/>
              <a:t>, di conseguenza la sta vivendo in modo difficile. Questo secondo me anche per </a:t>
            </a:r>
            <a:r>
              <a:rPr lang="it-IT" sz="1200" i="1" dirty="0" smtClean="0"/>
              <a:t>colpa anche </a:t>
            </a:r>
            <a:r>
              <a:rPr lang="it-IT" sz="1200" i="1" dirty="0"/>
              <a:t>della sanità che non sostiene il malato nel suo benessere </a:t>
            </a:r>
            <a:r>
              <a:rPr lang="it-IT" sz="1200" i="1" dirty="0" err="1"/>
              <a:t>bio</a:t>
            </a:r>
            <a:r>
              <a:rPr lang="it-IT" sz="1200" i="1" dirty="0"/>
              <a:t>-</a:t>
            </a:r>
            <a:r>
              <a:rPr lang="it-IT" sz="1200" i="1" dirty="0" err="1"/>
              <a:t>psico</a:t>
            </a:r>
            <a:r>
              <a:rPr lang="it-IT" sz="1200" i="1" dirty="0"/>
              <a:t>-sociale, lei è curata solo </a:t>
            </a:r>
            <a:r>
              <a:rPr lang="it-IT" sz="1200" i="1" dirty="0" smtClean="0"/>
              <a:t>a livello </a:t>
            </a:r>
            <a:r>
              <a:rPr lang="it-IT" sz="1200" i="1" dirty="0" err="1"/>
              <a:t>famacologico</a:t>
            </a:r>
            <a:r>
              <a:rPr lang="it-IT" sz="1200" i="1" dirty="0"/>
              <a:t>.</a:t>
            </a:r>
          </a:p>
        </p:txBody>
      </p:sp>
      <p:sp>
        <p:nvSpPr>
          <p:cNvPr id="7" name="CasellaDiTesto 6"/>
          <p:cNvSpPr txBox="1"/>
          <p:nvPr/>
        </p:nvSpPr>
        <p:spPr>
          <a:xfrm>
            <a:off x="168838" y="2213101"/>
            <a:ext cx="8558871" cy="830997"/>
          </a:xfrm>
          <a:prstGeom prst="rect">
            <a:avLst/>
          </a:prstGeom>
          <a:noFill/>
        </p:spPr>
        <p:txBody>
          <a:bodyPr wrap="square" rtlCol="0">
            <a:spAutoFit/>
          </a:bodyPr>
          <a:lstStyle/>
          <a:p>
            <a:pPr algn="just"/>
            <a:r>
              <a:rPr lang="it-IT" sz="1200" i="1" dirty="0" smtClean="0">
                <a:solidFill>
                  <a:srgbClr val="FF0000"/>
                </a:solidFill>
              </a:rPr>
              <a:t>[…], </a:t>
            </a:r>
            <a:r>
              <a:rPr lang="it-IT" sz="1200" i="1" dirty="0">
                <a:solidFill>
                  <a:srgbClr val="FF0000"/>
                </a:solidFill>
              </a:rPr>
              <a:t>ho avuto una visita dalla dottoressa del pronto soccorso. L’incontro è stato molto veloce e frettoloso</a:t>
            </a:r>
            <a:r>
              <a:rPr lang="it-IT" sz="1200" i="1" dirty="0" smtClean="0">
                <a:solidFill>
                  <a:srgbClr val="FF0000"/>
                </a:solidFill>
              </a:rPr>
              <a:t>. Ho </a:t>
            </a:r>
            <a:r>
              <a:rPr lang="it-IT" sz="1200" i="1" dirty="0">
                <a:solidFill>
                  <a:srgbClr val="FF0000"/>
                </a:solidFill>
              </a:rPr>
              <a:t>tratto le considerazioni che i medici sono sempre più occupati e non hanno tanto tempo per </a:t>
            </a:r>
            <a:r>
              <a:rPr lang="it-IT" sz="1200" i="1" dirty="0" smtClean="0">
                <a:solidFill>
                  <a:srgbClr val="FF0000"/>
                </a:solidFill>
              </a:rPr>
              <a:t>seguirti</a:t>
            </a:r>
            <a:r>
              <a:rPr lang="it-IT" sz="1200" i="1" dirty="0">
                <a:solidFill>
                  <a:srgbClr val="FF0000"/>
                </a:solidFill>
              </a:rPr>
              <a:t> </a:t>
            </a:r>
            <a:r>
              <a:rPr lang="it-IT" sz="1200" i="1" dirty="0" smtClean="0">
                <a:solidFill>
                  <a:srgbClr val="FF0000"/>
                </a:solidFill>
              </a:rPr>
              <a:t>[…]. </a:t>
            </a:r>
            <a:r>
              <a:rPr lang="it-IT" sz="1200" i="1" dirty="0">
                <a:solidFill>
                  <a:srgbClr val="FF0000"/>
                </a:solidFill>
              </a:rPr>
              <a:t>Penso che debba esserci una maggiore collaborazione nel sistema sanitario per aiutare i cittadini a non avere dei tempi di attesa enormi, come quando vai all’ospedale e stai </a:t>
            </a:r>
            <a:r>
              <a:rPr lang="it-IT" sz="1200" i="1" dirty="0" smtClean="0">
                <a:solidFill>
                  <a:srgbClr val="FF0000"/>
                </a:solidFill>
              </a:rPr>
              <a:t>male, </a:t>
            </a:r>
            <a:r>
              <a:rPr lang="it-IT" sz="1200" i="1" dirty="0">
                <a:solidFill>
                  <a:srgbClr val="FF0000"/>
                </a:solidFill>
              </a:rPr>
              <a:t>ma a creare delle strategie per non incappare in tali problematiche. Aumentando il numero di personale e i servizi di accoglienza al cittadino. </a:t>
            </a:r>
            <a:endParaRPr lang="it-IT" dirty="0">
              <a:solidFill>
                <a:srgbClr val="FF0000"/>
              </a:solidFill>
            </a:endParaRPr>
          </a:p>
        </p:txBody>
      </p:sp>
      <p:sp>
        <p:nvSpPr>
          <p:cNvPr id="8" name="CasellaDiTesto 7"/>
          <p:cNvSpPr txBox="1"/>
          <p:nvPr/>
        </p:nvSpPr>
        <p:spPr>
          <a:xfrm>
            <a:off x="4113885" y="4282008"/>
            <a:ext cx="4858170" cy="830997"/>
          </a:xfrm>
          <a:prstGeom prst="rect">
            <a:avLst/>
          </a:prstGeom>
          <a:noFill/>
        </p:spPr>
        <p:txBody>
          <a:bodyPr wrap="square" rtlCol="0">
            <a:spAutoFit/>
          </a:bodyPr>
          <a:lstStyle/>
          <a:p>
            <a:pPr lvl="0" algn="just"/>
            <a:r>
              <a:rPr lang="it-IT" sz="1200" i="1" dirty="0" smtClean="0">
                <a:solidFill>
                  <a:srgbClr val="00B050"/>
                </a:solidFill>
              </a:rPr>
              <a:t>Consulto: con un chirurgo</a:t>
            </a:r>
            <a:endParaRPr lang="it-IT" sz="1200" i="1" dirty="0">
              <a:solidFill>
                <a:srgbClr val="00B050"/>
              </a:solidFill>
            </a:endParaRPr>
          </a:p>
          <a:p>
            <a:pPr lvl="0" algn="just"/>
            <a:r>
              <a:rPr lang="it-IT" sz="1200" i="1" dirty="0">
                <a:solidFill>
                  <a:srgbClr val="00B050"/>
                </a:solidFill>
              </a:rPr>
              <a:t>Interazione, soddisfazione: non sono stata molto soddisfatta del servizio perché trovo che il medico sia stato scortese nell’espormi gli esisti dell’esame. </a:t>
            </a:r>
            <a:endParaRPr lang="it-IT" dirty="0">
              <a:solidFill>
                <a:srgbClr val="00B050"/>
              </a:solidFill>
            </a:endParaRPr>
          </a:p>
        </p:txBody>
      </p:sp>
      <p:sp>
        <p:nvSpPr>
          <p:cNvPr id="9" name="CasellaDiTesto 8"/>
          <p:cNvSpPr txBox="1"/>
          <p:nvPr/>
        </p:nvSpPr>
        <p:spPr>
          <a:xfrm>
            <a:off x="113217" y="3213053"/>
            <a:ext cx="8819542" cy="830997"/>
          </a:xfrm>
          <a:prstGeom prst="rect">
            <a:avLst/>
          </a:prstGeom>
          <a:noFill/>
        </p:spPr>
        <p:txBody>
          <a:bodyPr wrap="square" rtlCol="0">
            <a:spAutoFit/>
          </a:bodyPr>
          <a:lstStyle/>
          <a:p>
            <a:pPr algn="just"/>
            <a:r>
              <a:rPr lang="it-IT" sz="1200" i="1" dirty="0" smtClean="0">
                <a:solidFill>
                  <a:schemeClr val="tx2">
                    <a:lumMod val="60000"/>
                    <a:lumOff val="40000"/>
                  </a:schemeClr>
                </a:solidFill>
              </a:rPr>
              <a:t>Consulto: dentista </a:t>
            </a:r>
            <a:r>
              <a:rPr lang="it-IT" sz="1200" i="1" dirty="0">
                <a:solidFill>
                  <a:schemeClr val="tx2">
                    <a:lumMod val="60000"/>
                    <a:lumOff val="40000"/>
                  </a:schemeClr>
                </a:solidFill>
              </a:rPr>
              <a:t>nuova che all'inizio mi chiede di firmare una carta dove dichiaro di accettare tutto quello che mi era stato spiegato riguardo i trattamenti. Non lo firmo poiché nessuno mi aveva spiegato ancora niente anche se era una normale pulizia dei denti e un controllo annuale. La dentista titubante mi dice che devo firmala comunque altrimenti lei non può iniziare e mi dice soltanto che faremo una normalissima pulizia. Firmo, mi fa la pulizia ma il mio stato d'animo era scontroso e si </a:t>
            </a:r>
            <a:r>
              <a:rPr lang="it-IT" sz="1200" i="1" dirty="0" smtClean="0">
                <a:solidFill>
                  <a:schemeClr val="tx2">
                    <a:lumMod val="60000"/>
                    <a:lumOff val="40000"/>
                  </a:schemeClr>
                </a:solidFill>
              </a:rPr>
              <a:t>nota.</a:t>
            </a:r>
            <a:endParaRPr lang="it-IT" sz="1200" i="1" dirty="0">
              <a:solidFill>
                <a:schemeClr val="tx2">
                  <a:lumMod val="60000"/>
                  <a:lumOff val="40000"/>
                </a:schemeClr>
              </a:solidFill>
            </a:endParaRPr>
          </a:p>
        </p:txBody>
      </p:sp>
    </p:spTree>
    <p:extLst>
      <p:ext uri="{BB962C8B-B14F-4D97-AF65-F5344CB8AC3E}">
        <p14:creationId xmlns:p14="http://schemas.microsoft.com/office/powerpoint/2010/main" val="3295817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1425" y="433880"/>
            <a:ext cx="815483" cy="458115"/>
          </a:xfrm>
          <a:prstGeom prst="rect">
            <a:avLst/>
          </a:prstGeom>
        </p:spPr>
      </p:pic>
      <p:sp>
        <p:nvSpPr>
          <p:cNvPr id="5" name="CasellaDiTesto 4"/>
          <p:cNvSpPr txBox="1"/>
          <p:nvPr/>
        </p:nvSpPr>
        <p:spPr>
          <a:xfrm>
            <a:off x="3350360" y="201169"/>
            <a:ext cx="5518851" cy="1292662"/>
          </a:xfrm>
          <a:prstGeom prst="rect">
            <a:avLst/>
          </a:prstGeom>
          <a:noFill/>
        </p:spPr>
        <p:txBody>
          <a:bodyPr wrap="square" rtlCol="0">
            <a:spAutoFit/>
          </a:bodyPr>
          <a:lstStyle/>
          <a:p>
            <a:r>
              <a:rPr lang="it-IT" sz="1200" i="1" dirty="0"/>
              <a:t>Oggi sono andata dal medico di base per informarla della conclusione del percorso di </a:t>
            </a:r>
            <a:r>
              <a:rPr lang="it-IT" sz="1200" i="1" dirty="0" err="1"/>
              <a:t>idrokinesiterapia</a:t>
            </a:r>
            <a:r>
              <a:rPr lang="it-IT" sz="1200" i="1" dirty="0" smtClean="0"/>
              <a:t>. Lei </a:t>
            </a:r>
            <a:r>
              <a:rPr lang="it-IT" sz="1200" i="1" dirty="0"/>
              <a:t>mi ha visitato e mi ha controllato il braccio. Mi ha consigliato di continuare a mettere una pomata la sera prima di coricarmi, e di fare un controllo tra circa sei mesi. L’incontro è stato positivo, sono molto contenta che lei abbia visto dei miglioramenti in me e nel mio stato di salute. </a:t>
            </a:r>
          </a:p>
          <a:p>
            <a:endParaRPr lang="it-IT" dirty="0"/>
          </a:p>
        </p:txBody>
      </p:sp>
      <p:sp>
        <p:nvSpPr>
          <p:cNvPr id="6" name="CasellaDiTesto 5"/>
          <p:cNvSpPr txBox="1"/>
          <p:nvPr/>
        </p:nvSpPr>
        <p:spPr>
          <a:xfrm>
            <a:off x="2867590" y="1292659"/>
            <a:ext cx="6151142" cy="646331"/>
          </a:xfrm>
          <a:prstGeom prst="rect">
            <a:avLst/>
          </a:prstGeom>
          <a:noFill/>
        </p:spPr>
        <p:txBody>
          <a:bodyPr wrap="square" rtlCol="0">
            <a:spAutoFit/>
          </a:bodyPr>
          <a:lstStyle/>
          <a:p>
            <a:pPr algn="just"/>
            <a:r>
              <a:rPr lang="it-IT" sz="1200" i="1" dirty="0">
                <a:solidFill>
                  <a:srgbClr val="0070C0"/>
                </a:solidFill>
              </a:rPr>
              <a:t>Sono appena arrivata a casa e sono contenta di essermi sfogata con lui, avergli espresso il mio stato d’animo, la mia preoccupazione e la voglia di cambiare, di riuscire a risolvere una volta per tutte questo disturbo. </a:t>
            </a:r>
            <a:endParaRPr lang="it-IT" sz="1200" i="1" dirty="0"/>
          </a:p>
        </p:txBody>
      </p:sp>
      <p:sp>
        <p:nvSpPr>
          <p:cNvPr id="8" name="CasellaDiTesto 7"/>
          <p:cNvSpPr txBox="1"/>
          <p:nvPr/>
        </p:nvSpPr>
        <p:spPr>
          <a:xfrm>
            <a:off x="2205626" y="2071881"/>
            <a:ext cx="6813106" cy="1384995"/>
          </a:xfrm>
          <a:prstGeom prst="rect">
            <a:avLst/>
          </a:prstGeom>
          <a:noFill/>
        </p:spPr>
        <p:txBody>
          <a:bodyPr wrap="square" rtlCol="0">
            <a:spAutoFit/>
          </a:bodyPr>
          <a:lstStyle/>
          <a:p>
            <a:pPr algn="just"/>
            <a:r>
              <a:rPr lang="it-IT" sz="1200" i="1" dirty="0">
                <a:solidFill>
                  <a:srgbClr val="00B050"/>
                </a:solidFill>
              </a:rPr>
              <a:t>Sono felice </a:t>
            </a:r>
            <a:r>
              <a:rPr lang="it-IT" sz="1200" i="1" dirty="0" smtClean="0">
                <a:solidFill>
                  <a:srgbClr val="00B050"/>
                </a:solidFill>
              </a:rPr>
              <a:t>perché </a:t>
            </a:r>
            <a:r>
              <a:rPr lang="it-IT" sz="1200" i="1" dirty="0">
                <a:solidFill>
                  <a:srgbClr val="00B050"/>
                </a:solidFill>
              </a:rPr>
              <a:t>mia mamma </a:t>
            </a:r>
            <a:r>
              <a:rPr lang="it-IT" sz="1200" i="1" dirty="0" smtClean="0">
                <a:solidFill>
                  <a:srgbClr val="00B050"/>
                </a:solidFill>
              </a:rPr>
              <a:t>venerdì mattina </a:t>
            </a:r>
            <a:r>
              <a:rPr lang="it-IT" sz="1200" i="1" dirty="0">
                <a:solidFill>
                  <a:srgbClr val="00B050"/>
                </a:solidFill>
              </a:rPr>
              <a:t>ha fatto una visita con la cardiologa e le </a:t>
            </a:r>
            <a:r>
              <a:rPr lang="it-IT" sz="1200" i="1" dirty="0" smtClean="0">
                <a:solidFill>
                  <a:srgbClr val="00B050"/>
                </a:solidFill>
              </a:rPr>
              <a:t>hanno detto </a:t>
            </a:r>
            <a:r>
              <a:rPr lang="it-IT" sz="1200" i="1" dirty="0">
                <a:solidFill>
                  <a:srgbClr val="00B050"/>
                </a:solidFill>
              </a:rPr>
              <a:t>che la malattia non le ha preso il cuore. Ma la cosa che mi rende ancor più felice è che </a:t>
            </a:r>
            <a:r>
              <a:rPr lang="it-IT" sz="1200" i="1" dirty="0" smtClean="0">
                <a:solidFill>
                  <a:srgbClr val="00B050"/>
                </a:solidFill>
              </a:rPr>
              <a:t>la dottoressa </a:t>
            </a:r>
            <a:r>
              <a:rPr lang="it-IT" sz="1200" i="1" dirty="0">
                <a:solidFill>
                  <a:srgbClr val="00B050"/>
                </a:solidFill>
              </a:rPr>
              <a:t>è stata molto gentile con mia mamma. Mia mamma </a:t>
            </a:r>
            <a:r>
              <a:rPr lang="it-IT" sz="1200" i="1" dirty="0" smtClean="0">
                <a:solidFill>
                  <a:srgbClr val="00B050"/>
                </a:solidFill>
              </a:rPr>
              <a:t>[…] le </a:t>
            </a:r>
            <a:r>
              <a:rPr lang="it-IT" sz="1200" i="1" dirty="0">
                <a:solidFill>
                  <a:srgbClr val="00B050"/>
                </a:solidFill>
              </a:rPr>
              <a:t>ha spiegato che ha difficoltà stare in piedi, fare la vita normale, non può ridere </a:t>
            </a:r>
            <a:r>
              <a:rPr lang="it-IT" sz="1200" i="1" dirty="0" smtClean="0">
                <a:solidFill>
                  <a:srgbClr val="00B050"/>
                </a:solidFill>
              </a:rPr>
              <a:t>perché si soffoca</a:t>
            </a:r>
            <a:r>
              <a:rPr lang="it-IT" sz="1200" i="1" dirty="0">
                <a:solidFill>
                  <a:srgbClr val="00B050"/>
                </a:solidFill>
              </a:rPr>
              <a:t>. La </a:t>
            </a:r>
            <a:r>
              <a:rPr lang="it-IT" sz="1200" i="1" dirty="0" smtClean="0">
                <a:solidFill>
                  <a:srgbClr val="00B050"/>
                </a:solidFill>
              </a:rPr>
              <a:t>dottoressa </a:t>
            </a:r>
            <a:r>
              <a:rPr lang="it-IT" sz="1200" i="1" dirty="0">
                <a:solidFill>
                  <a:srgbClr val="00B050"/>
                </a:solidFill>
              </a:rPr>
              <a:t>le ha risposto "non è possibile che una donna di 50 anni sia cosi, non </a:t>
            </a:r>
            <a:r>
              <a:rPr lang="it-IT" sz="1200" i="1" dirty="0" smtClean="0">
                <a:solidFill>
                  <a:srgbClr val="00B050"/>
                </a:solidFill>
              </a:rPr>
              <a:t>poter ridere</a:t>
            </a:r>
            <a:r>
              <a:rPr lang="it-IT" sz="1200" i="1" dirty="0">
                <a:solidFill>
                  <a:srgbClr val="00B050"/>
                </a:solidFill>
              </a:rPr>
              <a:t>??!! L'aiuteremo e la rimetteremo in piedi". Io penso proprio che mia mamma si è </a:t>
            </a:r>
            <a:r>
              <a:rPr lang="it-IT" sz="1200" i="1" dirty="0" smtClean="0">
                <a:solidFill>
                  <a:srgbClr val="00B050"/>
                </a:solidFill>
              </a:rPr>
              <a:t>sentita capita </a:t>
            </a:r>
            <a:r>
              <a:rPr lang="it-IT" sz="1200" i="1" dirty="0">
                <a:solidFill>
                  <a:srgbClr val="00B050"/>
                </a:solidFill>
              </a:rPr>
              <a:t>in pieno in quel momento. Aveva proprio bisogno di quelle belle parole che finora </a:t>
            </a:r>
            <a:r>
              <a:rPr lang="it-IT" sz="1200" i="1" dirty="0" smtClean="0">
                <a:solidFill>
                  <a:srgbClr val="00B050"/>
                </a:solidFill>
              </a:rPr>
              <a:t>nessuno le </a:t>
            </a:r>
            <a:r>
              <a:rPr lang="it-IT" sz="1200" i="1" dirty="0">
                <a:solidFill>
                  <a:srgbClr val="00B050"/>
                </a:solidFill>
              </a:rPr>
              <a:t>aveva detto....</a:t>
            </a:r>
          </a:p>
        </p:txBody>
      </p:sp>
      <p:sp>
        <p:nvSpPr>
          <p:cNvPr id="9" name="CasellaDiTesto 8"/>
          <p:cNvSpPr txBox="1"/>
          <p:nvPr/>
        </p:nvSpPr>
        <p:spPr>
          <a:xfrm>
            <a:off x="3056576" y="3640685"/>
            <a:ext cx="5962156" cy="1384995"/>
          </a:xfrm>
          <a:prstGeom prst="rect">
            <a:avLst/>
          </a:prstGeom>
          <a:noFill/>
        </p:spPr>
        <p:txBody>
          <a:bodyPr wrap="square" rtlCol="0">
            <a:spAutoFit/>
          </a:bodyPr>
          <a:lstStyle/>
          <a:p>
            <a:pPr algn="just"/>
            <a:r>
              <a:rPr lang="it-IT" sz="1200" i="1" dirty="0">
                <a:solidFill>
                  <a:srgbClr val="C00000"/>
                </a:solidFill>
              </a:rPr>
              <a:t>Questa mattina mi sono svegliata con due vesciche sulle labbra. Provavo dolore anche solo aprendo la bocca. Appena ho visto queste vesciche ho pensato subito ad alcuni bambini dell’asilo nido dove sto facendo tirocinio che hanno la Malattia Mani Bocca Piedi </a:t>
            </a:r>
            <a:r>
              <a:rPr lang="it-IT" sz="1200" i="1" dirty="0" smtClean="0">
                <a:solidFill>
                  <a:srgbClr val="C00000"/>
                </a:solidFill>
              </a:rPr>
              <a:t>[…]. </a:t>
            </a:r>
            <a:r>
              <a:rPr lang="it-IT" sz="1200" i="1" dirty="0">
                <a:solidFill>
                  <a:srgbClr val="C00000"/>
                </a:solidFill>
              </a:rPr>
              <a:t>Allora sono andata in farmacia e una farmacista mi ha detto che devo bere molta acqua, lavarmi accuratamente e tante volte le mani e non usare stoviglie e asciugamani che usano i bambini. Sono stata soddisfatta dopo questo consulto con la farmacista </a:t>
            </a:r>
            <a:r>
              <a:rPr lang="it-IT" sz="1200" i="1" dirty="0" smtClean="0">
                <a:solidFill>
                  <a:srgbClr val="C00000"/>
                </a:solidFill>
              </a:rPr>
              <a:t>perché </a:t>
            </a:r>
            <a:r>
              <a:rPr lang="it-IT" sz="1200" i="1" dirty="0">
                <a:solidFill>
                  <a:srgbClr val="C00000"/>
                </a:solidFill>
              </a:rPr>
              <a:t>mi ha spiegato bene come prevenire e comportarmi in caso di contagio. </a:t>
            </a:r>
            <a:endParaRPr lang="it-IT" dirty="0">
              <a:solidFill>
                <a:srgbClr val="C00000"/>
              </a:solidFill>
            </a:endParaRPr>
          </a:p>
        </p:txBody>
      </p:sp>
    </p:spTree>
    <p:extLst>
      <p:ext uri="{BB962C8B-B14F-4D97-AF65-F5344CB8AC3E}">
        <p14:creationId xmlns:p14="http://schemas.microsoft.com/office/powerpoint/2010/main" val="147612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640935" y="-8028"/>
            <a:ext cx="2748690" cy="954107"/>
          </a:xfrm>
          <a:prstGeom prst="rect">
            <a:avLst/>
          </a:prstGeom>
          <a:noFill/>
          <a:ln w="28575">
            <a:noFill/>
          </a:ln>
        </p:spPr>
        <p:txBody>
          <a:bodyPr wrap="square" rtlCol="0">
            <a:spAutoFit/>
          </a:bodyPr>
          <a:lstStyle/>
          <a:p>
            <a:pPr algn="ctr"/>
            <a:r>
              <a:rPr lang="it-IT" sz="2800" b="1" dirty="0" smtClean="0">
                <a:solidFill>
                  <a:schemeClr val="bg1"/>
                </a:solidFill>
                <a:effectLst>
                  <a:outerShdw blurRad="38100" dist="38100" dir="2700000" algn="tl">
                    <a:srgbClr val="000000">
                      <a:alpha val="43137"/>
                    </a:srgbClr>
                  </a:outerShdw>
                </a:effectLst>
              </a:rPr>
              <a:t>Relazioni di cura: </a:t>
            </a:r>
            <a:r>
              <a:rPr lang="it-IT" sz="2800" b="1" dirty="0">
                <a:solidFill>
                  <a:schemeClr val="bg1"/>
                </a:solidFill>
                <a:effectLst>
                  <a:outerShdw blurRad="38100" dist="38100" dir="2700000" algn="tl">
                    <a:srgbClr val="000000">
                      <a:alpha val="43137"/>
                    </a:srgbClr>
                  </a:outerShdw>
                </a:effectLst>
              </a:rPr>
              <a:t>s</a:t>
            </a:r>
            <a:r>
              <a:rPr lang="it-IT" sz="2800" b="1" dirty="0" smtClean="0">
                <a:solidFill>
                  <a:schemeClr val="bg1"/>
                </a:solidFill>
                <a:effectLst>
                  <a:outerShdw blurRad="38100" dist="38100" dir="2700000" algn="tl">
                    <a:srgbClr val="000000">
                      <a:alpha val="43137"/>
                    </a:srgbClr>
                  </a:outerShdw>
                </a:effectLst>
              </a:rPr>
              <a:t>oddisfazione</a:t>
            </a:r>
            <a:endParaRPr lang="it-IT" sz="2800" b="1" dirty="0">
              <a:solidFill>
                <a:schemeClr val="bg1"/>
              </a:solidFill>
              <a:effectLst>
                <a:outerShdw blurRad="38100" dist="38100" dir="2700000" algn="tl">
                  <a:srgbClr val="000000">
                    <a:alpha val="43137"/>
                  </a:srgbClr>
                </a:outerShdw>
              </a:effectLst>
            </a:endParaRPr>
          </a:p>
        </p:txBody>
      </p:sp>
      <p:graphicFrame>
        <p:nvGraphicFramePr>
          <p:cNvPr id="5" name="Tabella 4"/>
          <p:cNvGraphicFramePr>
            <a:graphicFrameLocks noGrp="1"/>
          </p:cNvGraphicFramePr>
          <p:nvPr>
            <p:extLst>
              <p:ext uri="{D42A27DB-BD31-4B8C-83A1-F6EECF244321}">
                <p14:modId xmlns:p14="http://schemas.microsoft.com/office/powerpoint/2010/main" val="1754627408"/>
              </p:ext>
            </p:extLst>
          </p:nvPr>
        </p:nvGraphicFramePr>
        <p:xfrm>
          <a:off x="448965" y="1502815"/>
          <a:ext cx="8229600" cy="2974800"/>
        </p:xfrm>
        <a:graphic>
          <a:graphicData uri="http://schemas.openxmlformats.org/drawingml/2006/table">
            <a:tbl>
              <a:tblPr firstRow="1" bandRow="1">
                <a:tableStyleId>{5C22544A-7EE6-4342-B048-85BDC9FD1C3A}</a:tableStyleId>
              </a:tblPr>
              <a:tblGrid>
                <a:gridCol w="4114800"/>
                <a:gridCol w="4114800"/>
              </a:tblGrid>
              <a:tr h="322835">
                <a:tc>
                  <a:txBody>
                    <a:bodyPr/>
                    <a:lstStyle/>
                    <a:p>
                      <a:pPr algn="ctr"/>
                      <a:r>
                        <a:rPr lang="it-IT" sz="2000" dirty="0" smtClean="0"/>
                        <a:t>Operatori</a:t>
                      </a:r>
                      <a:r>
                        <a:rPr lang="it-IT" sz="2000" baseline="0" dirty="0" smtClean="0"/>
                        <a:t> sanitari </a:t>
                      </a:r>
                    </a:p>
                  </a:txBody>
                  <a:tcPr/>
                </a:tc>
                <a:tc>
                  <a:txBody>
                    <a:bodyPr/>
                    <a:lstStyle/>
                    <a:p>
                      <a:pPr algn="ctr"/>
                      <a:r>
                        <a:rPr lang="it-IT" sz="2000" dirty="0" smtClean="0"/>
                        <a:t>Operatori non</a:t>
                      </a:r>
                      <a:r>
                        <a:rPr lang="it-IT" sz="2000" baseline="0" dirty="0" smtClean="0"/>
                        <a:t> sanitari</a:t>
                      </a:r>
                      <a:endParaRPr lang="it-IT" sz="2000" dirty="0" smtClean="0"/>
                    </a:p>
                  </a:txBody>
                  <a:tcPr/>
                </a:tc>
              </a:tr>
              <a:tr h="2578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b="1" dirty="0" smtClean="0">
                          <a:solidFill>
                            <a:srgbClr val="E915CB"/>
                          </a:solidFill>
                          <a:effectLst>
                            <a:outerShdw blurRad="38100" dist="38100" dir="2700000" algn="tl">
                              <a:srgbClr val="000000">
                                <a:alpha val="43137"/>
                              </a:srgbClr>
                            </a:outerShdw>
                          </a:effectLst>
                        </a:rPr>
                        <a:t>MMG:</a:t>
                      </a:r>
                      <a:r>
                        <a:rPr lang="it-IT" sz="2000" b="1" baseline="0" dirty="0" smtClean="0">
                          <a:solidFill>
                            <a:srgbClr val="13AD25"/>
                          </a:solidFill>
                          <a:effectLst>
                            <a:outerShdw blurRad="38100" dist="38100" dir="2700000" algn="tl">
                              <a:srgbClr val="000000">
                                <a:alpha val="43137"/>
                              </a:srgbClr>
                            </a:outerShdw>
                          </a:effectLst>
                        </a:rPr>
                        <a:t>  </a:t>
                      </a:r>
                      <a:r>
                        <a:rPr lang="it-IT" sz="1600" b="0" baseline="0" dirty="0" smtClean="0">
                          <a:solidFill>
                            <a:schemeClr val="dk1"/>
                          </a:solidFill>
                          <a:effectLst/>
                        </a:rPr>
                        <a:t>p</a:t>
                      </a:r>
                      <a:r>
                        <a:rPr lang="it-IT" sz="1600" baseline="0" dirty="0" smtClean="0"/>
                        <a:t>rincipale figura di fiducia  </a:t>
                      </a:r>
                      <a:r>
                        <a:rPr lang="it-IT" sz="1600" b="1" baseline="0" dirty="0" smtClean="0"/>
                        <a:t>(++)</a:t>
                      </a:r>
                    </a:p>
                    <a:p>
                      <a:pPr algn="ctr"/>
                      <a:endParaRPr lang="it-IT" sz="1200" baseline="0" dirty="0" smtClean="0"/>
                    </a:p>
                    <a:p>
                      <a:pPr algn="l"/>
                      <a:r>
                        <a:rPr lang="it-IT" sz="2000" b="1" baseline="0" dirty="0" smtClean="0">
                          <a:solidFill>
                            <a:srgbClr val="E915CB"/>
                          </a:solidFill>
                          <a:effectLst>
                            <a:outerShdw blurRad="38100" dist="38100" dir="2700000" algn="tl">
                              <a:srgbClr val="000000">
                                <a:alpha val="43137"/>
                              </a:srgbClr>
                            </a:outerShdw>
                          </a:effectLst>
                        </a:rPr>
                        <a:t>Medici specialisti</a:t>
                      </a:r>
                      <a:r>
                        <a:rPr lang="it-IT" sz="2000" b="1" baseline="0" dirty="0" smtClean="0">
                          <a:solidFill>
                            <a:srgbClr val="E915CB"/>
                          </a:solidFill>
                        </a:rPr>
                        <a:t>:</a:t>
                      </a:r>
                      <a:endParaRPr lang="it-IT" sz="400" b="1" baseline="0" dirty="0" smtClean="0">
                        <a:solidFill>
                          <a:srgbClr val="E915CB"/>
                        </a:solidFill>
                      </a:endParaRPr>
                    </a:p>
                    <a:p>
                      <a:pPr algn="just">
                        <a:buFont typeface="Wingdings" pitchFamily="2" charset="2"/>
                        <a:buNone/>
                      </a:pPr>
                      <a:r>
                        <a:rPr lang="it-IT" sz="1600" b="1" i="0" baseline="0" dirty="0" smtClean="0"/>
                        <a:t>- </a:t>
                      </a:r>
                      <a:r>
                        <a:rPr lang="it-IT" sz="1600" b="0" i="1" baseline="0" dirty="0" smtClean="0"/>
                        <a:t>bisogno di salute occasionale: </a:t>
                      </a:r>
                      <a:r>
                        <a:rPr lang="it-IT" sz="2000" b="1" i="0" baseline="0" dirty="0" smtClean="0"/>
                        <a:t>(-)</a:t>
                      </a:r>
                    </a:p>
                    <a:p>
                      <a:pPr algn="just">
                        <a:buFont typeface="Wingdings" pitchFamily="2" charset="2"/>
                        <a:buNone/>
                      </a:pPr>
                      <a:endParaRPr lang="it-IT" sz="500" b="0" baseline="0" dirty="0" smtClean="0"/>
                    </a:p>
                    <a:p>
                      <a:pPr algn="just">
                        <a:buFontTx/>
                        <a:buChar char="-"/>
                      </a:pPr>
                      <a:r>
                        <a:rPr lang="it-IT" sz="1600" b="0" i="1" kern="1200" baseline="0" dirty="0" smtClean="0">
                          <a:solidFill>
                            <a:schemeClr val="dk1"/>
                          </a:solidFill>
                          <a:latin typeface="+mn-lt"/>
                          <a:ea typeface="+mn-ea"/>
                          <a:cs typeface="+mn-cs"/>
                        </a:rPr>
                        <a:t>bisogno di salute continuativo:</a:t>
                      </a:r>
                      <a:r>
                        <a:rPr lang="it-IT" sz="2000" b="0" i="1" kern="1200" baseline="0" dirty="0" smtClean="0">
                          <a:solidFill>
                            <a:schemeClr val="dk1"/>
                          </a:solidFill>
                          <a:latin typeface="+mn-lt"/>
                          <a:ea typeface="+mn-ea"/>
                          <a:cs typeface="+mn-cs"/>
                        </a:rPr>
                        <a:t> (+)</a:t>
                      </a:r>
                    </a:p>
                    <a:p>
                      <a:pPr algn="just">
                        <a:buFont typeface="Wingdings" pitchFamily="2" charset="2"/>
                        <a:buNone/>
                      </a:pPr>
                      <a:endParaRPr lang="it-IT" sz="1200" b="0" baseline="0" dirty="0" smtClean="0"/>
                    </a:p>
                    <a:p>
                      <a:pPr algn="l">
                        <a:buFont typeface="Wingdings" pitchFamily="2" charset="2"/>
                        <a:buNone/>
                      </a:pPr>
                      <a:r>
                        <a:rPr lang="it-IT" sz="2000" b="1" kern="1200" baseline="0" dirty="0" smtClean="0">
                          <a:solidFill>
                            <a:srgbClr val="E915CB"/>
                          </a:solidFill>
                          <a:effectLst>
                            <a:outerShdw blurRad="38100" dist="38100" dir="2700000" algn="tl">
                              <a:srgbClr val="000000">
                                <a:alpha val="43137"/>
                              </a:srgbClr>
                            </a:outerShdw>
                          </a:effectLst>
                          <a:latin typeface="+mn-lt"/>
                          <a:ea typeface="+mn-ea"/>
                          <a:cs typeface="+mn-cs"/>
                        </a:rPr>
                        <a:t>Altri operatori sanitari:</a:t>
                      </a:r>
                      <a:endParaRPr lang="it-IT" sz="2000" b="1" kern="1200" baseline="0" dirty="0" smtClean="0">
                        <a:solidFill>
                          <a:srgbClr val="E915CB"/>
                        </a:solidFill>
                        <a:latin typeface="+mn-lt"/>
                        <a:ea typeface="+mn-ea"/>
                        <a:cs typeface="+mn-cs"/>
                      </a:endParaRPr>
                    </a:p>
                    <a:p>
                      <a:pPr algn="just">
                        <a:buFont typeface="Wingdings" pitchFamily="2" charset="2"/>
                        <a:buNone/>
                      </a:pPr>
                      <a:r>
                        <a:rPr lang="it-IT" sz="1600" b="0" baseline="0" dirty="0" smtClean="0"/>
                        <a:t>farmacista, dentista, fisioterapista </a:t>
                      </a:r>
                      <a:r>
                        <a:rPr lang="it-IT" sz="1600" b="1" u="none" kern="1200" baseline="0" dirty="0" smtClean="0">
                          <a:solidFill>
                            <a:schemeClr val="dk1"/>
                          </a:solidFill>
                          <a:latin typeface="+mn-lt"/>
                          <a:ea typeface="+mn-ea"/>
                          <a:cs typeface="+mn-cs"/>
                        </a:rPr>
                        <a:t>(+)</a:t>
                      </a:r>
                      <a:r>
                        <a:rPr lang="it-IT" sz="1600" b="0" u="none" baseline="0" dirty="0" smtClean="0"/>
                        <a:t> </a:t>
                      </a:r>
                      <a:endParaRPr lang="it-IT" sz="1800" b="1" u="none" dirty="0"/>
                    </a:p>
                  </a:txBody>
                  <a:tcPr/>
                </a:tc>
                <a:tc>
                  <a:txBody>
                    <a:bodyPr/>
                    <a:lstStyle/>
                    <a:p>
                      <a:pPr algn="ctr"/>
                      <a:r>
                        <a:rPr lang="it-IT" sz="2000" b="1" kern="1200" dirty="0" smtClean="0">
                          <a:solidFill>
                            <a:srgbClr val="E915CB"/>
                          </a:solidFill>
                          <a:effectLst>
                            <a:outerShdw blurRad="38100" dist="38100" dir="2700000" algn="tl">
                              <a:srgbClr val="000000">
                                <a:alpha val="43137"/>
                              </a:srgbClr>
                            </a:outerShdw>
                          </a:effectLst>
                          <a:latin typeface="+mn-lt"/>
                          <a:ea typeface="+mn-ea"/>
                          <a:cs typeface="+mn-cs"/>
                        </a:rPr>
                        <a:t>Operatori CAM: </a:t>
                      </a:r>
                      <a:r>
                        <a:rPr lang="it-IT" sz="1800" b="1" baseline="0" dirty="0" smtClean="0"/>
                        <a:t>(++)</a:t>
                      </a:r>
                    </a:p>
                    <a:p>
                      <a:pPr algn="ctr"/>
                      <a:endParaRPr lang="it-IT" sz="1800" baseline="0" dirty="0" smtClean="0"/>
                    </a:p>
                    <a:p>
                      <a:pPr algn="ctr"/>
                      <a:endParaRPr lang="it-IT" sz="1800" baseline="0" dirty="0" smtClean="0"/>
                    </a:p>
                    <a:p>
                      <a:pPr algn="ctr"/>
                      <a:endParaRPr lang="it-IT" sz="1800" baseline="0" dirty="0" smtClean="0"/>
                    </a:p>
                    <a:p>
                      <a:pPr algn="ctr"/>
                      <a:r>
                        <a:rPr lang="it-IT" sz="1800" baseline="0" dirty="0" smtClean="0"/>
                        <a:t>Fattori qualificanti la relazione:</a:t>
                      </a:r>
                    </a:p>
                    <a:p>
                      <a:pPr algn="ctr"/>
                      <a:endParaRPr lang="it-IT" sz="1800" baseline="0" dirty="0" smtClean="0"/>
                    </a:p>
                    <a:p>
                      <a:pPr algn="ctr"/>
                      <a:r>
                        <a:rPr lang="it-IT" sz="1800" i="1" baseline="0" dirty="0" smtClean="0">
                          <a:solidFill>
                            <a:schemeClr val="tx1"/>
                          </a:solidFill>
                        </a:rPr>
                        <a:t>ascolto, tempo dedicato /disponibilità, considerazione</a:t>
                      </a:r>
                      <a:endParaRPr lang="it-IT" sz="1800" dirty="0">
                        <a:solidFill>
                          <a:schemeClr val="tx1"/>
                        </a:solidFill>
                      </a:endParaRPr>
                    </a:p>
                  </a:txBody>
                  <a:tcPr/>
                </a:tc>
              </a:tr>
            </a:tbl>
          </a:graphicData>
        </a:graphic>
      </p:graphicFrame>
      <p:cxnSp>
        <p:nvCxnSpPr>
          <p:cNvPr id="6" name="Connettore 2 5"/>
          <p:cNvCxnSpPr/>
          <p:nvPr/>
        </p:nvCxnSpPr>
        <p:spPr>
          <a:xfrm>
            <a:off x="6557165" y="2226690"/>
            <a:ext cx="0" cy="763525"/>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9016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449586" y="281175"/>
            <a:ext cx="4733855" cy="57264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b="1" smtClean="0">
                <a:solidFill>
                  <a:schemeClr val="bg1"/>
                </a:solidFill>
              </a:rPr>
              <a:t>Le relazioni finali autoriflessive</a:t>
            </a:r>
            <a:endParaRPr lang="it-IT" sz="2800" b="1" dirty="0">
              <a:solidFill>
                <a:schemeClr val="bg1"/>
              </a:solidFill>
            </a:endParaRPr>
          </a:p>
        </p:txBody>
      </p:sp>
      <p:graphicFrame>
        <p:nvGraphicFramePr>
          <p:cNvPr id="3" name="Grafico 2"/>
          <p:cNvGraphicFramePr/>
          <p:nvPr>
            <p:extLst>
              <p:ext uri="{D42A27DB-BD31-4B8C-83A1-F6EECF244321}">
                <p14:modId xmlns:p14="http://schemas.microsoft.com/office/powerpoint/2010/main" val="3589422415"/>
              </p:ext>
            </p:extLst>
          </p:nvPr>
        </p:nvGraphicFramePr>
        <p:xfrm>
          <a:off x="907080" y="1197405"/>
          <a:ext cx="6813300" cy="3767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5297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96259" y="2994437"/>
            <a:ext cx="8551480" cy="830997"/>
          </a:xfrm>
          <a:prstGeom prst="rect">
            <a:avLst/>
          </a:prstGeom>
          <a:noFill/>
        </p:spPr>
        <p:txBody>
          <a:bodyPr wrap="square" rtlCol="0">
            <a:spAutoFit/>
          </a:bodyPr>
          <a:lstStyle/>
          <a:p>
            <a:pPr algn="just"/>
            <a:r>
              <a:rPr lang="it-IT" sz="1200" i="1" dirty="0"/>
              <a:t>A dire la verità ho avuto un po’ di difficoltà a tenere questo diario perché non sempre riuscivo ad auto osservarmi bene con attenzione soprattutto quando la mia giornata si presentava con molte cose da fare. Mi ha colpito che, nonostante questa difficoltà, io sia sono riuscita comunque a dedicarmi del tempo con la tenuta del diario. Con la tenuta del diario, ora, riesco a trovare sempre un momento nell’arco della mia giornata per pensare a me</a:t>
            </a:r>
            <a:r>
              <a:rPr lang="it-IT" sz="1200" i="1" dirty="0" smtClean="0"/>
              <a:t>.</a:t>
            </a:r>
            <a:endParaRPr lang="it-IT" dirty="0"/>
          </a:p>
        </p:txBody>
      </p:sp>
      <p:sp>
        <p:nvSpPr>
          <p:cNvPr id="6" name="CasellaDiTesto 5"/>
          <p:cNvSpPr txBox="1"/>
          <p:nvPr/>
        </p:nvSpPr>
        <p:spPr>
          <a:xfrm>
            <a:off x="296259" y="1350199"/>
            <a:ext cx="8704185" cy="1015663"/>
          </a:xfrm>
          <a:prstGeom prst="rect">
            <a:avLst/>
          </a:prstGeom>
          <a:noFill/>
        </p:spPr>
        <p:txBody>
          <a:bodyPr wrap="square" rtlCol="0">
            <a:spAutoFit/>
          </a:bodyPr>
          <a:lstStyle/>
          <a:p>
            <a:r>
              <a:rPr lang="it-IT" sz="1200" i="1" dirty="0" smtClean="0"/>
              <a:t>Avere la prova, nero su bianco, di quelle che sono le mie mancanze e i miei successi giornalieri mi ha permesso di acquisire una maggior consapevolezza di me e mi ha spinto ad operare cambiamenti che non credevo fossero possibili o meglio non credevo sarei riuscita a mantenere nel tempo. Credo che, questo diario, mi abbia permesso di compiere una “crescita personale” mettendomi davanti giorno per giorno a quali erano stati i miei insuccessi e quali sono state le mie vittorie. </a:t>
            </a:r>
          </a:p>
          <a:p>
            <a:endParaRPr lang="it-IT" sz="1200" i="1" dirty="0"/>
          </a:p>
        </p:txBody>
      </p:sp>
      <p:sp>
        <p:nvSpPr>
          <p:cNvPr id="7" name="CasellaDiTesto 6"/>
          <p:cNvSpPr txBox="1"/>
          <p:nvPr/>
        </p:nvSpPr>
        <p:spPr>
          <a:xfrm>
            <a:off x="296259" y="1044700"/>
            <a:ext cx="1720599" cy="369332"/>
          </a:xfrm>
          <a:prstGeom prst="rect">
            <a:avLst/>
          </a:prstGeom>
          <a:noFill/>
        </p:spPr>
        <p:txBody>
          <a:bodyPr wrap="none" rtlCol="0">
            <a:spAutoFit/>
          </a:bodyPr>
          <a:lstStyle/>
          <a:p>
            <a:r>
              <a:rPr lang="it-IT" dirty="0" smtClean="0">
                <a:solidFill>
                  <a:srgbClr val="C00000"/>
                </a:solidFill>
              </a:rPr>
              <a:t>Consapevolezza </a:t>
            </a:r>
            <a:endParaRPr lang="it-IT" dirty="0">
              <a:solidFill>
                <a:srgbClr val="C00000"/>
              </a:solidFill>
            </a:endParaRPr>
          </a:p>
        </p:txBody>
      </p:sp>
      <p:sp>
        <p:nvSpPr>
          <p:cNvPr id="8" name="CasellaDiTesto 7"/>
          <p:cNvSpPr txBox="1"/>
          <p:nvPr/>
        </p:nvSpPr>
        <p:spPr>
          <a:xfrm>
            <a:off x="296259" y="2659951"/>
            <a:ext cx="1101648" cy="369332"/>
          </a:xfrm>
          <a:prstGeom prst="rect">
            <a:avLst/>
          </a:prstGeom>
          <a:noFill/>
        </p:spPr>
        <p:txBody>
          <a:bodyPr wrap="none" rtlCol="0">
            <a:spAutoFit/>
          </a:bodyPr>
          <a:lstStyle/>
          <a:p>
            <a:r>
              <a:rPr lang="it-IT" dirty="0" smtClean="0">
                <a:solidFill>
                  <a:srgbClr val="C00000"/>
                </a:solidFill>
              </a:rPr>
              <a:t>Cura di </a:t>
            </a:r>
            <a:r>
              <a:rPr lang="it-IT" dirty="0" err="1" smtClean="0">
                <a:solidFill>
                  <a:srgbClr val="C00000"/>
                </a:solidFill>
              </a:rPr>
              <a:t>sè</a:t>
            </a:r>
            <a:endParaRPr lang="it-IT" dirty="0">
              <a:solidFill>
                <a:srgbClr val="C00000"/>
              </a:solidFill>
            </a:endParaRPr>
          </a:p>
        </p:txBody>
      </p:sp>
      <p:sp>
        <p:nvSpPr>
          <p:cNvPr id="10" name="CasellaDiTesto 9"/>
          <p:cNvSpPr txBox="1"/>
          <p:nvPr/>
        </p:nvSpPr>
        <p:spPr>
          <a:xfrm>
            <a:off x="296259" y="3775635"/>
            <a:ext cx="8551480" cy="646331"/>
          </a:xfrm>
          <a:prstGeom prst="rect">
            <a:avLst/>
          </a:prstGeom>
          <a:noFill/>
        </p:spPr>
        <p:txBody>
          <a:bodyPr wrap="square" rtlCol="0">
            <a:spAutoFit/>
          </a:bodyPr>
          <a:lstStyle/>
          <a:p>
            <a:pPr algn="just"/>
            <a:r>
              <a:rPr lang="it-IT" sz="1200" i="1" dirty="0" smtClean="0"/>
              <a:t>Tenendo il diario della salute mi ha aiutato molto, dal punto di vista fisico e psicologico. L’obiettivo è arrivare nel giorno della mia laurea con il mio peso ideale […]. Questo percorso mi ha dato la forza di iniziare questa svolta e di rinunciare un po' agli altri e pensare più a me stessa tramite una nutrizionista […] Sarà una strada difficile, ma vedendo già i primi risultati, è una grande soddisfazione.</a:t>
            </a:r>
            <a:endParaRPr lang="it-IT" sz="1200" i="1" dirty="0"/>
          </a:p>
        </p:txBody>
      </p:sp>
      <p:sp>
        <p:nvSpPr>
          <p:cNvPr id="11" name="CasellaDiTesto 10"/>
          <p:cNvSpPr txBox="1"/>
          <p:nvPr/>
        </p:nvSpPr>
        <p:spPr>
          <a:xfrm>
            <a:off x="296260" y="4404210"/>
            <a:ext cx="8704184" cy="646331"/>
          </a:xfrm>
          <a:prstGeom prst="rect">
            <a:avLst/>
          </a:prstGeom>
          <a:noFill/>
        </p:spPr>
        <p:txBody>
          <a:bodyPr wrap="square" rtlCol="0">
            <a:spAutoFit/>
          </a:bodyPr>
          <a:lstStyle/>
          <a:p>
            <a:r>
              <a:rPr lang="it-IT" sz="1200" i="1" dirty="0"/>
              <a:t>Ho avuto anche questo diario dalla mia parte: scrivere è stato d’aiuto, come se fosse un amico sempre lì ad aspettarmi quando avrei sentito il bisogno di scrivere, come di confidarmi con qualcuno. </a:t>
            </a:r>
            <a:r>
              <a:rPr lang="it-IT" sz="1200" i="1" dirty="0" smtClean="0"/>
              <a:t>Annotare </a:t>
            </a:r>
            <a:r>
              <a:rPr lang="it-IT" sz="1200" i="1" dirty="0"/>
              <a:t>felicità e dispiaceri mi ha aiutata a esserne più consapevole, quindi poter affrontare i problemi con più lucidità, come sfogarsi e sentirsi dopo più </a:t>
            </a:r>
            <a:r>
              <a:rPr lang="it-IT" sz="1200" i="1" dirty="0" smtClean="0"/>
              <a:t>liberi.</a:t>
            </a:r>
            <a:endParaRPr lang="it-IT" sz="1200" i="1" dirty="0"/>
          </a:p>
        </p:txBody>
      </p:sp>
      <p:sp>
        <p:nvSpPr>
          <p:cNvPr id="12" name="CasellaDiTesto 11"/>
          <p:cNvSpPr txBox="1"/>
          <p:nvPr/>
        </p:nvSpPr>
        <p:spPr>
          <a:xfrm>
            <a:off x="296259" y="2173799"/>
            <a:ext cx="8551480" cy="461665"/>
          </a:xfrm>
          <a:prstGeom prst="rect">
            <a:avLst/>
          </a:prstGeom>
          <a:noFill/>
        </p:spPr>
        <p:txBody>
          <a:bodyPr wrap="square" rtlCol="0">
            <a:spAutoFit/>
          </a:bodyPr>
          <a:lstStyle/>
          <a:p>
            <a:r>
              <a:rPr lang="it-IT" sz="1200" i="1" dirty="0"/>
              <a:t>Tenere il diario mi ha resa più responsabile rispetto a quello che faccio per il mio benessere e più consapevole poiché scriverlo rende la stessa cosa molto più concreta rispetto ad averla nella mia mente. </a:t>
            </a:r>
          </a:p>
        </p:txBody>
      </p:sp>
    </p:spTree>
    <p:extLst>
      <p:ext uri="{BB962C8B-B14F-4D97-AF65-F5344CB8AC3E}">
        <p14:creationId xmlns:p14="http://schemas.microsoft.com/office/powerpoint/2010/main" val="2187729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3555" y="1502815"/>
            <a:ext cx="8704185" cy="1200329"/>
          </a:xfrm>
          <a:prstGeom prst="rect">
            <a:avLst/>
          </a:prstGeom>
          <a:noFill/>
        </p:spPr>
        <p:txBody>
          <a:bodyPr wrap="square" rtlCol="0">
            <a:spAutoFit/>
          </a:bodyPr>
          <a:lstStyle/>
          <a:p>
            <a:r>
              <a:rPr lang="it-IT" sz="1200" i="1" dirty="0"/>
              <a:t>Facendo una riflessione complessiva su quanto scritto, posso osservare che tenere in un mese un diario mi ha aiutato moltissimo e che rifarei questa esperienza  molte volte nel corso dell’anno. </a:t>
            </a:r>
          </a:p>
          <a:p>
            <a:r>
              <a:rPr lang="it-IT" sz="1200" i="1" dirty="0"/>
              <a:t>Questa modalità d’osservazione è stata fondamentale per capire il feedback che dava il mio corpo e come mi sentivo a livello psicologico dopo ogni seduta, mi ha permesso di socializzare, conoscere nuove persone e superare anche il disagio che può crearsi a parlare di problemi personali davanti al personale sanitario, personale che non si era mai visto prima di quel momento e con cui bisogna instaurare una alleanza per il buon esito della cura data dal medico. </a:t>
            </a:r>
            <a:endParaRPr lang="it-IT" dirty="0"/>
          </a:p>
        </p:txBody>
      </p:sp>
      <p:sp>
        <p:nvSpPr>
          <p:cNvPr id="3" name="CasellaDiTesto 2"/>
          <p:cNvSpPr txBox="1"/>
          <p:nvPr/>
        </p:nvSpPr>
        <p:spPr>
          <a:xfrm>
            <a:off x="143555" y="1197405"/>
            <a:ext cx="1966051" cy="369332"/>
          </a:xfrm>
          <a:prstGeom prst="rect">
            <a:avLst/>
          </a:prstGeom>
          <a:noFill/>
        </p:spPr>
        <p:txBody>
          <a:bodyPr wrap="none" rtlCol="0">
            <a:spAutoFit/>
          </a:bodyPr>
          <a:lstStyle/>
          <a:p>
            <a:r>
              <a:rPr lang="it-IT" dirty="0" smtClean="0">
                <a:solidFill>
                  <a:srgbClr val="C00000"/>
                </a:solidFill>
              </a:rPr>
              <a:t>Socialità, cura di sé</a:t>
            </a:r>
            <a:endParaRPr lang="it-IT" dirty="0">
              <a:solidFill>
                <a:srgbClr val="C00000"/>
              </a:solidFill>
            </a:endParaRPr>
          </a:p>
        </p:txBody>
      </p:sp>
      <p:sp>
        <p:nvSpPr>
          <p:cNvPr id="6" name="CasellaDiTesto 5"/>
          <p:cNvSpPr txBox="1"/>
          <p:nvPr/>
        </p:nvSpPr>
        <p:spPr>
          <a:xfrm>
            <a:off x="152705" y="4136143"/>
            <a:ext cx="8847740" cy="830997"/>
          </a:xfrm>
          <a:prstGeom prst="rect">
            <a:avLst/>
          </a:prstGeom>
          <a:noFill/>
        </p:spPr>
        <p:txBody>
          <a:bodyPr wrap="square" rtlCol="0">
            <a:spAutoFit/>
          </a:bodyPr>
          <a:lstStyle/>
          <a:p>
            <a:r>
              <a:rPr lang="it-IT" sz="1200" i="1" dirty="0"/>
              <a:t>La compilazione di questo “Diario di salute e cura di sé” è stata una sorpresa. Iniziato un po’ per gioco e curiosità personale, in un periodo difficile perché mi sentivo molto stanca e debole, si è rivelato alla fine una conquista di </a:t>
            </a:r>
            <a:r>
              <a:rPr lang="it-IT" sz="1200" i="1" dirty="0" smtClean="0"/>
              <a:t>autocura. […] </a:t>
            </a:r>
            <a:r>
              <a:rPr lang="it-IT" sz="1200" i="1" dirty="0"/>
              <a:t>Concluderei ringraziando per la proposta di questo progetto Salute, e per l’aver acceso riflessioni e dubbi sulla propria persona e sulla conduzione della propria vita, sollecitando così delle spinte emotive che mi hanno portato poi a innescare dei cambiamenti. </a:t>
            </a:r>
          </a:p>
        </p:txBody>
      </p:sp>
      <p:sp>
        <p:nvSpPr>
          <p:cNvPr id="7" name="CasellaDiTesto 6"/>
          <p:cNvSpPr txBox="1"/>
          <p:nvPr/>
        </p:nvSpPr>
        <p:spPr>
          <a:xfrm>
            <a:off x="151838" y="3795876"/>
            <a:ext cx="2501262" cy="369332"/>
          </a:xfrm>
          <a:prstGeom prst="rect">
            <a:avLst/>
          </a:prstGeom>
          <a:noFill/>
        </p:spPr>
        <p:txBody>
          <a:bodyPr wrap="none" rtlCol="0">
            <a:spAutoFit/>
          </a:bodyPr>
          <a:lstStyle/>
          <a:p>
            <a:r>
              <a:rPr lang="it-IT" dirty="0" smtClean="0">
                <a:solidFill>
                  <a:srgbClr val="C00000"/>
                </a:solidFill>
              </a:rPr>
              <a:t>Riflessività, progettualità</a:t>
            </a:r>
            <a:endParaRPr lang="it-IT" dirty="0">
              <a:solidFill>
                <a:srgbClr val="C00000"/>
              </a:solidFill>
            </a:endParaRPr>
          </a:p>
        </p:txBody>
      </p:sp>
      <p:sp>
        <p:nvSpPr>
          <p:cNvPr id="8" name="CasellaDiTesto 7"/>
          <p:cNvSpPr txBox="1"/>
          <p:nvPr/>
        </p:nvSpPr>
        <p:spPr>
          <a:xfrm>
            <a:off x="151838" y="3005677"/>
            <a:ext cx="8704185" cy="830997"/>
          </a:xfrm>
          <a:prstGeom prst="rect">
            <a:avLst/>
          </a:prstGeom>
          <a:noFill/>
        </p:spPr>
        <p:txBody>
          <a:bodyPr wrap="square" rtlCol="0">
            <a:spAutoFit/>
          </a:bodyPr>
          <a:lstStyle/>
          <a:p>
            <a:r>
              <a:rPr lang="it-IT" sz="1200" i="1" dirty="0"/>
              <a:t>Nel mio diario di salute ho parlato molto della mia famiglia </a:t>
            </a:r>
            <a:r>
              <a:rPr lang="it-IT" sz="1200" i="1" dirty="0" smtClean="0"/>
              <a:t>in particolare </a:t>
            </a:r>
            <a:r>
              <a:rPr lang="it-IT" sz="1200" i="1" dirty="0"/>
              <a:t>di mia mamma....della sua </a:t>
            </a:r>
            <a:r>
              <a:rPr lang="it-IT" sz="1200" i="1" dirty="0" smtClean="0"/>
              <a:t>salute</a:t>
            </a:r>
            <a:r>
              <a:rPr lang="it-IT" sz="1200" i="1" dirty="0"/>
              <a:t>, e probabilmente molto poco della mia. Questo </a:t>
            </a:r>
            <a:r>
              <a:rPr lang="it-IT" sz="1200" i="1" dirty="0" smtClean="0"/>
              <a:t>diario serviva </a:t>
            </a:r>
            <a:r>
              <a:rPr lang="it-IT" sz="1200" i="1" dirty="0"/>
              <a:t>proprio a descrivere e annotare la mia </a:t>
            </a:r>
            <a:r>
              <a:rPr lang="it-IT" sz="1200" i="1" dirty="0" smtClean="0"/>
              <a:t>salute, forse </a:t>
            </a:r>
            <a:r>
              <a:rPr lang="it-IT" sz="1200" i="1" dirty="0"/>
              <a:t>non ci sono riuscita pienamente, </a:t>
            </a:r>
            <a:r>
              <a:rPr lang="it-IT" sz="1200" i="1" dirty="0" smtClean="0"/>
              <a:t>forse avevo </a:t>
            </a:r>
            <a:r>
              <a:rPr lang="it-IT" sz="1200" i="1" dirty="0"/>
              <a:t>proprio bisogno di questo di esprimermi su alcuni problemi che sto vivendo proprio </a:t>
            </a:r>
            <a:r>
              <a:rPr lang="it-IT" sz="1200" i="1" dirty="0" smtClean="0"/>
              <a:t>in questo </a:t>
            </a:r>
            <a:r>
              <a:rPr lang="it-IT" sz="1200" i="1" dirty="0"/>
              <a:t>momento. Ho notato che il mio umore varia molto in base a quello che mi accade </a:t>
            </a:r>
            <a:r>
              <a:rPr lang="it-IT" sz="1200" i="1" dirty="0" smtClean="0"/>
              <a:t>però spesso </a:t>
            </a:r>
            <a:r>
              <a:rPr lang="it-IT" sz="1200" i="1" dirty="0"/>
              <a:t>in connessione alla </a:t>
            </a:r>
            <a:r>
              <a:rPr lang="it-IT" sz="1200" i="1" dirty="0" smtClean="0"/>
              <a:t>salute </a:t>
            </a:r>
            <a:r>
              <a:rPr lang="it-IT" sz="1200" i="1" dirty="0"/>
              <a:t>di mia mamma.</a:t>
            </a:r>
          </a:p>
        </p:txBody>
      </p:sp>
      <p:sp>
        <p:nvSpPr>
          <p:cNvPr id="9" name="CasellaDiTesto 8"/>
          <p:cNvSpPr txBox="1"/>
          <p:nvPr/>
        </p:nvSpPr>
        <p:spPr>
          <a:xfrm>
            <a:off x="151838" y="2664843"/>
            <a:ext cx="1275286" cy="369332"/>
          </a:xfrm>
          <a:prstGeom prst="rect">
            <a:avLst/>
          </a:prstGeom>
          <a:noFill/>
        </p:spPr>
        <p:txBody>
          <a:bodyPr wrap="none" rtlCol="0">
            <a:spAutoFit/>
          </a:bodyPr>
          <a:lstStyle/>
          <a:p>
            <a:r>
              <a:rPr lang="it-IT" dirty="0" smtClean="0">
                <a:solidFill>
                  <a:srgbClr val="C00000"/>
                </a:solidFill>
              </a:rPr>
              <a:t>Espressività</a:t>
            </a:r>
            <a:endParaRPr lang="it-IT" dirty="0">
              <a:solidFill>
                <a:srgbClr val="C00000"/>
              </a:solidFill>
            </a:endParaRPr>
          </a:p>
        </p:txBody>
      </p:sp>
    </p:spTree>
    <p:extLst>
      <p:ext uri="{BB962C8B-B14F-4D97-AF65-F5344CB8AC3E}">
        <p14:creationId xmlns:p14="http://schemas.microsoft.com/office/powerpoint/2010/main" val="385647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01670" y="1697483"/>
            <a:ext cx="3323859" cy="369332"/>
          </a:xfrm>
          <a:prstGeom prst="rect">
            <a:avLst/>
          </a:prstGeom>
          <a:noFill/>
        </p:spPr>
        <p:txBody>
          <a:bodyPr wrap="none" rtlCol="0">
            <a:spAutoFit/>
          </a:bodyPr>
          <a:lstStyle/>
          <a:p>
            <a:r>
              <a:rPr lang="it-IT" dirty="0" smtClean="0">
                <a:solidFill>
                  <a:srgbClr val="C00000"/>
                </a:solidFill>
              </a:rPr>
              <a:t>Il diario di ieri e quello di oggi ……</a:t>
            </a:r>
            <a:endParaRPr lang="it-IT" dirty="0">
              <a:solidFill>
                <a:srgbClr val="C00000"/>
              </a:solidFill>
            </a:endParaRPr>
          </a:p>
        </p:txBody>
      </p:sp>
      <p:sp>
        <p:nvSpPr>
          <p:cNvPr id="6" name="CasellaDiTesto 5"/>
          <p:cNvSpPr txBox="1"/>
          <p:nvPr/>
        </p:nvSpPr>
        <p:spPr>
          <a:xfrm>
            <a:off x="601670" y="2131574"/>
            <a:ext cx="8093365" cy="1938992"/>
          </a:xfrm>
          <a:prstGeom prst="rect">
            <a:avLst/>
          </a:prstGeom>
          <a:noFill/>
        </p:spPr>
        <p:txBody>
          <a:bodyPr wrap="square" rtlCol="0">
            <a:spAutoFit/>
          </a:bodyPr>
          <a:lstStyle/>
          <a:p>
            <a:pPr algn="just"/>
            <a:r>
              <a:rPr lang="it-IT" sz="1200" i="1" dirty="0"/>
              <a:t>Quest'anno ho voluto ricominciare a scrivere il Diario di salute perché volevo descrivere come sono cambiate le cose in due anni che frequento questa università. La prima settimana mi sono ritrovata e scrivere in un Diario che conoscevo già e quindi mi sono ritornati alla mente tutte le cose scritte in quel primo periodo. Per la mia curiosità sono andata a rileggere tutti i Diari scritti e la relazione finale. Subito ho pensato che non era cambiato </a:t>
            </a:r>
            <a:r>
              <a:rPr lang="it-IT" sz="1200" i="1" dirty="0" smtClean="0"/>
              <a:t>niente. </a:t>
            </a:r>
          </a:p>
          <a:p>
            <a:pPr algn="just"/>
            <a:r>
              <a:rPr lang="it-IT" sz="1200" i="1" dirty="0" smtClean="0"/>
              <a:t>Poi </a:t>
            </a:r>
            <a:r>
              <a:rPr lang="it-IT" sz="1200" i="1" dirty="0"/>
              <a:t>pensandoci bene e scrivendo questo Diario mi sono accorta che le cose anche se in poco tempo sono cambiate molto</a:t>
            </a:r>
            <a:r>
              <a:rPr lang="it-IT" sz="1200" i="1" dirty="0" smtClean="0"/>
              <a:t>.</a:t>
            </a:r>
          </a:p>
          <a:p>
            <a:pPr algn="just"/>
            <a:endParaRPr lang="it-IT" sz="1200" i="1" dirty="0" smtClean="0"/>
          </a:p>
          <a:p>
            <a:pPr algn="just"/>
            <a:r>
              <a:rPr lang="it-IT" sz="1200" i="1" dirty="0" smtClean="0"/>
              <a:t>Questa </a:t>
            </a:r>
            <a:r>
              <a:rPr lang="it-IT" sz="1200" i="1" dirty="0"/>
              <a:t>volta è diverso, in due anni sono cambiate tantissime cose e sono cresciuta. P</a:t>
            </a:r>
            <a:r>
              <a:rPr lang="it-IT" sz="1200" i="1" dirty="0" smtClean="0"/>
              <a:t>enso </a:t>
            </a:r>
            <a:r>
              <a:rPr lang="it-IT" sz="1200" i="1" dirty="0"/>
              <a:t>di essere maturata e pensare a due anni fa mi ricorda la paura e la timidezza che avevo nel cominciare un percorso nuovo e che sembrava eterno. O</a:t>
            </a:r>
            <a:r>
              <a:rPr lang="it-IT" sz="1200" i="1" dirty="0" smtClean="0"/>
              <a:t>ggi </a:t>
            </a:r>
            <a:r>
              <a:rPr lang="it-IT" sz="1200" i="1" dirty="0"/>
              <a:t>invece penso che ne sia valsa la pena e che il tempo, come dicono dalle mie parti, vola in fretta.</a:t>
            </a:r>
          </a:p>
          <a:p>
            <a:pPr algn="just"/>
            <a:endParaRPr lang="it-IT" sz="1200" i="1" dirty="0"/>
          </a:p>
        </p:txBody>
      </p:sp>
    </p:spTree>
    <p:extLst>
      <p:ext uri="{BB962C8B-B14F-4D97-AF65-F5344CB8AC3E}">
        <p14:creationId xmlns:p14="http://schemas.microsoft.com/office/powerpoint/2010/main" val="81836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515" y="281175"/>
            <a:ext cx="8246071" cy="610820"/>
          </a:xfrm>
        </p:spPr>
        <p:txBody>
          <a:bodyPr>
            <a:normAutofit/>
          </a:bodyPr>
          <a:lstStyle/>
          <a:p>
            <a:r>
              <a:rPr lang="en-US" sz="2800" b="1" dirty="0" err="1" smtClean="0"/>
              <a:t>Metodi</a:t>
            </a:r>
            <a:r>
              <a:rPr lang="en-US" sz="2800" b="1" dirty="0" smtClean="0"/>
              <a:t> di </a:t>
            </a:r>
            <a:r>
              <a:rPr lang="en-US" sz="2800" b="1" dirty="0" err="1" smtClean="0"/>
              <a:t>scrittura</a:t>
            </a:r>
            <a:r>
              <a:rPr lang="en-US" sz="2800" b="1" dirty="0" smtClean="0"/>
              <a:t> del </a:t>
            </a:r>
            <a:r>
              <a:rPr lang="en-US" sz="2800" b="1" dirty="0" err="1" smtClean="0"/>
              <a:t>diario</a:t>
            </a:r>
            <a:endParaRPr lang="en-US" sz="2800" b="1" dirty="0"/>
          </a:p>
        </p:txBody>
      </p:sp>
      <p:sp>
        <p:nvSpPr>
          <p:cNvPr id="12" name="CasellaDiTesto 11"/>
          <p:cNvSpPr txBox="1"/>
          <p:nvPr/>
        </p:nvSpPr>
        <p:spPr>
          <a:xfrm>
            <a:off x="296261" y="1808225"/>
            <a:ext cx="8695036" cy="877163"/>
          </a:xfrm>
          <a:prstGeom prst="rect">
            <a:avLst/>
          </a:prstGeom>
          <a:noFill/>
        </p:spPr>
        <p:txBody>
          <a:bodyPr wrap="square" rtlCol="0">
            <a:spAutoFit/>
          </a:bodyPr>
          <a:lstStyle/>
          <a:p>
            <a:r>
              <a:rPr lang="it-IT" sz="1600" b="1" dirty="0" smtClean="0">
                <a:effectLst>
                  <a:outerShdw blurRad="38100" dist="38100" dir="2700000" algn="tl">
                    <a:srgbClr val="000000">
                      <a:alpha val="43137"/>
                    </a:srgbClr>
                  </a:outerShdw>
                </a:effectLst>
              </a:rPr>
              <a:t>Sotto il profilo “temporale”</a:t>
            </a:r>
          </a:p>
          <a:p>
            <a:endParaRPr lang="it-IT" sz="300" b="1" dirty="0" smtClean="0"/>
          </a:p>
          <a:p>
            <a:pPr>
              <a:buFont typeface="Wingdings" pitchFamily="2" charset="2"/>
              <a:buChar char="Ø"/>
            </a:pPr>
            <a:r>
              <a:rPr lang="it-IT" sz="1600" b="1" dirty="0" smtClean="0"/>
              <a:t> </a:t>
            </a:r>
            <a:r>
              <a:rPr lang="it-IT" sz="1600" b="1" dirty="0" smtClean="0">
                <a:effectLst>
                  <a:outerShdw blurRad="38100" dist="38100" dir="2700000" algn="tl">
                    <a:srgbClr val="000000">
                      <a:alpha val="43137"/>
                    </a:srgbClr>
                  </a:outerShdw>
                </a:effectLst>
              </a:rPr>
              <a:t>Diario “periodico”, </a:t>
            </a:r>
            <a:r>
              <a:rPr lang="it-IT" sz="1600" dirty="0" smtClean="0"/>
              <a:t>continuativo nella scrittura rispetto ai “periodi” prescelti (es. ogni 2/3 giorni);</a:t>
            </a:r>
          </a:p>
          <a:p>
            <a:pPr>
              <a:buFont typeface="Wingdings" pitchFamily="2" charset="2"/>
              <a:buChar char="Ø"/>
            </a:pPr>
            <a:r>
              <a:rPr lang="it-IT" sz="1600" b="1" dirty="0" smtClean="0"/>
              <a:t> </a:t>
            </a:r>
            <a:r>
              <a:rPr lang="it-IT" sz="1600" b="1" dirty="0" smtClean="0">
                <a:effectLst>
                  <a:outerShdw blurRad="38100" dist="38100" dir="2700000" algn="tl">
                    <a:srgbClr val="000000">
                      <a:alpha val="43137"/>
                    </a:srgbClr>
                  </a:outerShdw>
                </a:effectLst>
              </a:rPr>
              <a:t>Diario “episodico</a:t>
            </a:r>
            <a:r>
              <a:rPr lang="it-IT" sz="1600" dirty="0" smtClean="0">
                <a:effectLst>
                  <a:outerShdw blurRad="38100" dist="38100" dir="2700000" algn="tl">
                    <a:srgbClr val="000000">
                      <a:alpha val="43137"/>
                    </a:srgbClr>
                  </a:outerShdw>
                </a:effectLst>
              </a:rPr>
              <a:t>”, </a:t>
            </a:r>
            <a:r>
              <a:rPr lang="it-IT" sz="1600" dirty="0" smtClean="0"/>
              <a:t>con intervalli di scrittura dettati dall’accadimento di episodi significativi.</a:t>
            </a:r>
            <a:endParaRPr lang="it-IT" sz="1600" dirty="0" smtClean="0">
              <a:effectLst>
                <a:outerShdw blurRad="38100" dist="38100" dir="2700000" algn="tl">
                  <a:srgbClr val="000000">
                    <a:alpha val="43137"/>
                  </a:srgbClr>
                </a:outerShdw>
              </a:effectLst>
            </a:endParaRPr>
          </a:p>
        </p:txBody>
      </p:sp>
      <p:sp>
        <p:nvSpPr>
          <p:cNvPr id="13" name="CasellaDiTesto 12"/>
          <p:cNvSpPr txBox="1"/>
          <p:nvPr/>
        </p:nvSpPr>
        <p:spPr>
          <a:xfrm>
            <a:off x="296261" y="3012736"/>
            <a:ext cx="6299930" cy="1431161"/>
          </a:xfrm>
          <a:prstGeom prst="rect">
            <a:avLst/>
          </a:prstGeom>
          <a:noFill/>
        </p:spPr>
        <p:txBody>
          <a:bodyPr wrap="none" rtlCol="0">
            <a:spAutoFit/>
          </a:bodyPr>
          <a:lstStyle/>
          <a:p>
            <a:r>
              <a:rPr lang="it-IT" sz="1600" b="1" dirty="0" smtClean="0">
                <a:effectLst>
                  <a:outerShdw blurRad="38100" dist="38100" dir="2700000" algn="tl">
                    <a:srgbClr val="000000">
                      <a:alpha val="43137"/>
                    </a:srgbClr>
                  </a:outerShdw>
                </a:effectLst>
              </a:rPr>
              <a:t>Sotto il profilo della “compilazione”</a:t>
            </a:r>
          </a:p>
          <a:p>
            <a:endParaRPr lang="it-IT" sz="400" b="1" dirty="0" smtClean="0"/>
          </a:p>
          <a:p>
            <a:pPr>
              <a:buFont typeface="Wingdings" pitchFamily="2" charset="2"/>
              <a:buChar char="Ø"/>
            </a:pPr>
            <a:r>
              <a:rPr lang="it-IT" sz="1600" b="1" dirty="0" smtClean="0"/>
              <a:t> </a:t>
            </a:r>
            <a:r>
              <a:rPr lang="it-IT" sz="1600" b="1" dirty="0" smtClean="0">
                <a:effectLst>
                  <a:outerShdw blurRad="38100" dist="38100" dir="2700000" algn="tl">
                    <a:srgbClr val="000000">
                      <a:alpha val="43137"/>
                    </a:srgbClr>
                  </a:outerShdw>
                </a:effectLst>
              </a:rPr>
              <a:t>Diario per “item”, </a:t>
            </a:r>
            <a:r>
              <a:rPr lang="it-IT" sz="1600" dirty="0" smtClean="0"/>
              <a:t>strutturato secondo la sequenza della scheda; </a:t>
            </a:r>
          </a:p>
          <a:p>
            <a:r>
              <a:rPr lang="it-IT" sz="1600" dirty="0"/>
              <a:t> </a:t>
            </a:r>
            <a:r>
              <a:rPr lang="it-IT" sz="1600" dirty="0" smtClean="0"/>
              <a:t>    - </a:t>
            </a:r>
            <a:r>
              <a:rPr lang="it-IT" sz="1600" i="1" dirty="0" smtClean="0"/>
              <a:t>formato PPT. anziché DOC.   </a:t>
            </a:r>
          </a:p>
          <a:p>
            <a:r>
              <a:rPr lang="it-IT" sz="1600" i="1" dirty="0"/>
              <a:t> </a:t>
            </a:r>
            <a:r>
              <a:rPr lang="it-IT" sz="1600" i="1" dirty="0" smtClean="0"/>
              <a:t>    -  selezionando ed evidenziando le opzioni degli item</a:t>
            </a:r>
          </a:p>
          <a:p>
            <a:endParaRPr lang="it-IT" sz="300" dirty="0" smtClean="0"/>
          </a:p>
          <a:p>
            <a:pPr>
              <a:buFont typeface="Wingdings" pitchFamily="2" charset="2"/>
              <a:buChar char="Ø"/>
            </a:pPr>
            <a:r>
              <a:rPr lang="it-IT" sz="1600" b="1" dirty="0" smtClean="0"/>
              <a:t> </a:t>
            </a:r>
            <a:r>
              <a:rPr lang="it-IT" sz="1600" b="1" dirty="0" smtClean="0">
                <a:effectLst>
                  <a:outerShdw blurRad="38100" dist="38100" dir="2700000" algn="tl">
                    <a:srgbClr val="000000">
                      <a:alpha val="43137"/>
                    </a:srgbClr>
                  </a:outerShdw>
                </a:effectLst>
              </a:rPr>
              <a:t>Diario “narrativo”, </a:t>
            </a:r>
            <a:r>
              <a:rPr lang="it-IT" sz="1600" dirty="0" smtClean="0"/>
              <a:t>collegato ai temi della scheda, ma di tipo discorsivo.</a:t>
            </a:r>
            <a:endParaRPr lang="it-IT" sz="2400" b="1" dirty="0"/>
          </a:p>
        </p:txBody>
      </p:sp>
    </p:spTree>
    <p:extLst>
      <p:ext uri="{BB962C8B-B14F-4D97-AF65-F5344CB8AC3E}">
        <p14:creationId xmlns:p14="http://schemas.microsoft.com/office/powerpoint/2010/main" val="4170783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651121" y="281175"/>
            <a:ext cx="4428445" cy="572644"/>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b="1" dirty="0" smtClean="0">
                <a:solidFill>
                  <a:schemeClr val="bg1"/>
                </a:solidFill>
              </a:rPr>
              <a:t>Le copertine dei diari di salute</a:t>
            </a:r>
            <a:endParaRPr lang="it-IT" sz="2800" b="1" dirty="0">
              <a:solidFill>
                <a:schemeClr val="bg1"/>
              </a:solidFill>
            </a:endParaRPr>
          </a:p>
        </p:txBody>
      </p:sp>
      <p:pic>
        <p:nvPicPr>
          <p:cNvPr id="3" name="Immagine 2" descr="Risultati immagini per le lumache"/>
          <p:cNvPicPr/>
          <p:nvPr/>
        </p:nvPicPr>
        <p:blipFill>
          <a:blip r:embed="rId2">
            <a:extLst>
              <a:ext uri="{28A0092B-C50C-407E-A947-70E740481C1C}">
                <a14:useLocalDpi xmlns:a14="http://schemas.microsoft.com/office/drawing/2010/main" val="0"/>
              </a:ext>
            </a:extLst>
          </a:blip>
          <a:srcRect/>
          <a:stretch>
            <a:fillRect/>
          </a:stretch>
        </p:blipFill>
        <p:spPr bwMode="auto">
          <a:xfrm>
            <a:off x="427518" y="1480229"/>
            <a:ext cx="4223603" cy="3314612"/>
          </a:xfrm>
          <a:prstGeom prst="rect">
            <a:avLst/>
          </a:prstGeom>
          <a:noFill/>
          <a:ln>
            <a:noFill/>
          </a:ln>
        </p:spPr>
      </p:pic>
      <p:sp>
        <p:nvSpPr>
          <p:cNvPr id="4" name="CasellaDiTesto 3"/>
          <p:cNvSpPr txBox="1"/>
          <p:nvPr/>
        </p:nvSpPr>
        <p:spPr>
          <a:xfrm>
            <a:off x="4724705" y="1655520"/>
            <a:ext cx="4428445" cy="3139321"/>
          </a:xfrm>
          <a:prstGeom prst="rect">
            <a:avLst/>
          </a:prstGeom>
          <a:noFill/>
        </p:spPr>
        <p:txBody>
          <a:bodyPr wrap="square" rtlCol="0">
            <a:spAutoFit/>
          </a:bodyPr>
          <a:lstStyle/>
          <a:p>
            <a:r>
              <a:rPr lang="it-IT" dirty="0">
                <a:latin typeface="Bell MT" panose="02020503060305020303" pitchFamily="18" charset="0"/>
              </a:rPr>
              <a:t>Quest’immagine mi rappresenta perché la lumaca simboleggia la nascita e </a:t>
            </a:r>
            <a:r>
              <a:rPr lang="it-IT" dirty="0" smtClean="0">
                <a:latin typeface="Bell MT" panose="02020503060305020303" pitchFamily="18" charset="0"/>
              </a:rPr>
              <a:t>il rinnovamento</a:t>
            </a:r>
            <a:r>
              <a:rPr lang="it-IT" dirty="0">
                <a:latin typeface="Bell MT" panose="02020503060305020303" pitchFamily="18" charset="0"/>
              </a:rPr>
              <a:t>, la sostituzione di una cosa nuova ad una vecchia. </a:t>
            </a:r>
            <a:endParaRPr lang="it-IT" dirty="0" smtClean="0">
              <a:latin typeface="Bell MT" panose="02020503060305020303" pitchFamily="18" charset="0"/>
            </a:endParaRPr>
          </a:p>
          <a:p>
            <a:r>
              <a:rPr lang="it-IT" dirty="0" smtClean="0">
                <a:latin typeface="Bell MT" panose="02020503060305020303" pitchFamily="18" charset="0"/>
              </a:rPr>
              <a:t>La </a:t>
            </a:r>
            <a:r>
              <a:rPr lang="it-IT" dirty="0">
                <a:latin typeface="Bell MT" panose="02020503060305020303" pitchFamily="18" charset="0"/>
              </a:rPr>
              <a:t>lumaca riesce con la sua lentezza a raggiungere la meta. Io penso che con la lentezza anch’io riuscirò a raggiungere i miei obiettivi. </a:t>
            </a:r>
            <a:endParaRPr lang="it-IT" dirty="0" smtClean="0">
              <a:latin typeface="Bell MT" panose="02020503060305020303" pitchFamily="18" charset="0"/>
            </a:endParaRPr>
          </a:p>
          <a:p>
            <a:r>
              <a:rPr lang="it-IT" dirty="0" smtClean="0">
                <a:latin typeface="Bell MT" panose="02020503060305020303" pitchFamily="18" charset="0"/>
              </a:rPr>
              <a:t>Inoltre </a:t>
            </a:r>
            <a:r>
              <a:rPr lang="it-IT" dirty="0">
                <a:latin typeface="Bell MT" panose="02020503060305020303" pitchFamily="18" charset="0"/>
              </a:rPr>
              <a:t>la lumaca a volte viene calpestata e pure io a volte non mi faccio rispettare.</a:t>
            </a:r>
          </a:p>
          <a:p>
            <a:endParaRPr lang="it-IT" dirty="0">
              <a:latin typeface="Bell MT" panose="02020503060305020303" pitchFamily="18" charset="0"/>
            </a:endParaRPr>
          </a:p>
        </p:txBody>
      </p:sp>
    </p:spTree>
    <p:extLst>
      <p:ext uri="{BB962C8B-B14F-4D97-AF65-F5344CB8AC3E}">
        <p14:creationId xmlns:p14="http://schemas.microsoft.com/office/powerpoint/2010/main" val="3427933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extLst>
              <a:ext uri="{28A0092B-C50C-407E-A947-70E740481C1C}">
                <a14:useLocalDpi xmlns:a14="http://schemas.microsoft.com/office/drawing/2010/main" val="0"/>
              </a:ext>
            </a:extLst>
          </a:blip>
          <a:stretch>
            <a:fillRect/>
          </a:stretch>
        </p:blipFill>
        <p:spPr>
          <a:xfrm>
            <a:off x="4572000" y="1350109"/>
            <a:ext cx="3936925" cy="3541945"/>
          </a:xfrm>
          <a:prstGeom prst="rect">
            <a:avLst/>
          </a:prstGeom>
          <a:ln>
            <a:noFill/>
          </a:ln>
          <a:effectLst>
            <a:outerShdw blurRad="292100" dist="139700" dir="2700000" algn="tl" rotWithShape="0">
              <a:srgbClr val="333333">
                <a:alpha val="65000"/>
              </a:srgbClr>
            </a:outerShdw>
          </a:effectLst>
        </p:spPr>
      </p:pic>
      <p:pic>
        <p:nvPicPr>
          <p:cNvPr id="3" name="Immagine 2" descr="/Users/carola/Documents/uniFe/sociologia della salute /DIARIO DI SALUTE/mela foto.jpg"/>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754375" y="1350110"/>
            <a:ext cx="3359510" cy="3541945"/>
          </a:xfrm>
          <a:prstGeom prst="rect">
            <a:avLst/>
          </a:prstGeom>
          <a:noFill/>
          <a:ln>
            <a:noFill/>
          </a:ln>
          <a:effectLst>
            <a:outerShdw blurRad="533400" dist="50800" dir="5400000" sx="44000" sy="44000" algn="ctr" rotWithShape="0">
              <a:srgbClr val="000000">
                <a:alpha val="50000"/>
              </a:srgbClr>
            </a:outerShdw>
          </a:effectLst>
        </p:spPr>
      </p:pic>
      <p:sp>
        <p:nvSpPr>
          <p:cNvPr id="4" name="Titolo 1"/>
          <p:cNvSpPr txBox="1">
            <a:spLocks/>
          </p:cNvSpPr>
          <p:nvPr/>
        </p:nvSpPr>
        <p:spPr>
          <a:xfrm>
            <a:off x="4651121" y="281175"/>
            <a:ext cx="4428445" cy="572644"/>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b="1" dirty="0" smtClean="0">
                <a:solidFill>
                  <a:schemeClr val="bg1"/>
                </a:solidFill>
              </a:rPr>
              <a:t>Le copertine dei diari di salute</a:t>
            </a:r>
            <a:endParaRPr lang="it-IT" sz="2800" b="1" dirty="0">
              <a:solidFill>
                <a:schemeClr val="bg1"/>
              </a:solidFill>
            </a:endParaRPr>
          </a:p>
        </p:txBody>
      </p:sp>
    </p:spTree>
    <p:extLst>
      <p:ext uri="{BB962C8B-B14F-4D97-AF65-F5344CB8AC3E}">
        <p14:creationId xmlns:p14="http://schemas.microsoft.com/office/powerpoint/2010/main" val="2307083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96260" y="1350110"/>
            <a:ext cx="4182018" cy="3146153"/>
          </a:xfrm>
          <a:prstGeom prst="rect">
            <a:avLst/>
          </a:prstGeom>
        </p:spPr>
      </p:pic>
      <p:sp>
        <p:nvSpPr>
          <p:cNvPr id="3" name="CasellaDiTesto 2"/>
          <p:cNvSpPr txBox="1"/>
          <p:nvPr/>
        </p:nvSpPr>
        <p:spPr>
          <a:xfrm>
            <a:off x="4724705" y="1522802"/>
            <a:ext cx="4275740" cy="2800767"/>
          </a:xfrm>
          <a:prstGeom prst="rect">
            <a:avLst/>
          </a:prstGeom>
          <a:noFill/>
        </p:spPr>
        <p:txBody>
          <a:bodyPr wrap="square" rtlCol="0">
            <a:spAutoFit/>
          </a:bodyPr>
          <a:lstStyle/>
          <a:p>
            <a:r>
              <a:rPr lang="it-IT" sz="1600" dirty="0"/>
              <a:t>Nel mio diario di salute ho messo come immagine di copertina la foto di quando eravamo piccoli </a:t>
            </a:r>
            <a:r>
              <a:rPr lang="it-IT" sz="1600" dirty="0" smtClean="0"/>
              <a:t>io e </a:t>
            </a:r>
            <a:r>
              <a:rPr lang="it-IT" sz="1600" dirty="0"/>
              <a:t>mi fratello, i nostri genitori in estate ci facevano giocare nella piscinetta in terrazzo. </a:t>
            </a:r>
            <a:endParaRPr lang="it-IT" sz="1600" dirty="0" smtClean="0"/>
          </a:p>
          <a:p>
            <a:r>
              <a:rPr lang="it-IT" sz="1600" dirty="0" smtClean="0"/>
              <a:t>Io mi divertivo </a:t>
            </a:r>
            <a:r>
              <a:rPr lang="it-IT" sz="1600" dirty="0"/>
              <a:t>molto giocare con mio fratello, passavamo ore insieme.</a:t>
            </a:r>
          </a:p>
          <a:p>
            <a:r>
              <a:rPr lang="it-IT" sz="1600" dirty="0"/>
              <a:t>A </a:t>
            </a:r>
            <a:r>
              <a:rPr lang="it-IT" sz="1600" dirty="0" smtClean="0"/>
              <a:t>volte </a:t>
            </a:r>
            <a:r>
              <a:rPr lang="it-IT" sz="1600" dirty="0"/>
              <a:t>vorrei tronare bambina rivivere quei bei momenti di spensieratezza assieme a mio fratello </a:t>
            </a:r>
            <a:r>
              <a:rPr lang="it-IT" sz="1600" dirty="0" smtClean="0"/>
              <a:t>e non </a:t>
            </a:r>
            <a:r>
              <a:rPr lang="it-IT" sz="1600" dirty="0"/>
              <a:t>pensare a niente ma soltanto a vivere. </a:t>
            </a:r>
            <a:endParaRPr lang="it-IT" sz="1600" dirty="0" smtClean="0"/>
          </a:p>
          <a:p>
            <a:r>
              <a:rPr lang="it-IT" sz="1600" dirty="0" smtClean="0"/>
              <a:t>Però </a:t>
            </a:r>
            <a:r>
              <a:rPr lang="it-IT" sz="1600" dirty="0"/>
              <a:t>nello stesso tempo sono felice di essere qui </a:t>
            </a:r>
            <a:r>
              <a:rPr lang="it-IT" sz="1600" dirty="0" smtClean="0"/>
              <a:t>ora per </a:t>
            </a:r>
            <a:r>
              <a:rPr lang="it-IT" sz="1600" dirty="0"/>
              <a:t>poter essere vicino alla mia famiglia.</a:t>
            </a:r>
          </a:p>
        </p:txBody>
      </p:sp>
      <p:sp>
        <p:nvSpPr>
          <p:cNvPr id="4" name="Titolo 1"/>
          <p:cNvSpPr txBox="1">
            <a:spLocks/>
          </p:cNvSpPr>
          <p:nvPr/>
        </p:nvSpPr>
        <p:spPr>
          <a:xfrm>
            <a:off x="4651121" y="281175"/>
            <a:ext cx="4428445" cy="572644"/>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b="1" dirty="0" smtClean="0">
                <a:solidFill>
                  <a:schemeClr val="bg1"/>
                </a:solidFill>
              </a:rPr>
              <a:t>Le copertine dei diari di salute</a:t>
            </a:r>
            <a:endParaRPr lang="it-IT" sz="2800" b="1" dirty="0">
              <a:solidFill>
                <a:schemeClr val="bg1"/>
              </a:solidFill>
            </a:endParaRPr>
          </a:p>
        </p:txBody>
      </p:sp>
    </p:spTree>
    <p:extLst>
      <p:ext uri="{BB962C8B-B14F-4D97-AF65-F5344CB8AC3E}">
        <p14:creationId xmlns:p14="http://schemas.microsoft.com/office/powerpoint/2010/main" val="299784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magine correlata"/>
          <p:cNvPicPr>
            <a:picLocks noChangeAspect="1" noChangeArrowheads="1"/>
          </p:cNvPicPr>
          <p:nvPr/>
        </p:nvPicPr>
        <p:blipFill>
          <a:blip r:embed="rId2" cstate="print"/>
          <a:srcRect/>
          <a:stretch>
            <a:fillRect/>
          </a:stretch>
        </p:blipFill>
        <p:spPr bwMode="auto">
          <a:xfrm>
            <a:off x="1823310" y="1197405"/>
            <a:ext cx="5039265" cy="3779449"/>
          </a:xfrm>
          <a:prstGeom prst="rect">
            <a:avLst/>
          </a:prstGeom>
          <a:noFill/>
        </p:spPr>
      </p:pic>
      <p:sp>
        <p:nvSpPr>
          <p:cNvPr id="3" name="Titolo 1"/>
          <p:cNvSpPr txBox="1">
            <a:spLocks/>
          </p:cNvSpPr>
          <p:nvPr/>
        </p:nvSpPr>
        <p:spPr>
          <a:xfrm>
            <a:off x="4651121" y="281175"/>
            <a:ext cx="4428445" cy="572644"/>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b="1" dirty="0" smtClean="0">
                <a:solidFill>
                  <a:schemeClr val="bg1"/>
                </a:solidFill>
              </a:rPr>
              <a:t>Le copertine dei diari di salute</a:t>
            </a:r>
            <a:endParaRPr lang="it-IT" sz="2800" b="1" dirty="0">
              <a:solidFill>
                <a:schemeClr val="bg1"/>
              </a:solidFill>
            </a:endParaRPr>
          </a:p>
        </p:txBody>
      </p:sp>
    </p:spTree>
    <p:extLst>
      <p:ext uri="{BB962C8B-B14F-4D97-AF65-F5344CB8AC3E}">
        <p14:creationId xmlns:p14="http://schemas.microsoft.com/office/powerpoint/2010/main" val="4266709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651121" y="281175"/>
            <a:ext cx="4428445" cy="572644"/>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b="1" dirty="0" smtClean="0">
                <a:solidFill>
                  <a:schemeClr val="bg1"/>
                </a:solidFill>
              </a:rPr>
              <a:t>Le copertine dei diari di salute</a:t>
            </a:r>
            <a:endParaRPr lang="it-IT" sz="2800" b="1" dirty="0">
              <a:solidFill>
                <a:schemeClr val="bg1"/>
              </a:solidFil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45" y="1197404"/>
            <a:ext cx="7286756" cy="3946095"/>
          </a:xfrm>
          <a:prstGeom prst="rect">
            <a:avLst/>
          </a:prstGeom>
        </p:spPr>
      </p:pic>
    </p:spTree>
    <p:extLst>
      <p:ext uri="{BB962C8B-B14F-4D97-AF65-F5344CB8AC3E}">
        <p14:creationId xmlns:p14="http://schemas.microsoft.com/office/powerpoint/2010/main" val="887765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stretch>
            <a:fillRect/>
          </a:stretch>
        </p:blipFill>
        <p:spPr>
          <a:xfrm>
            <a:off x="-9150" y="1154029"/>
            <a:ext cx="4581150" cy="3868491"/>
          </a:xfrm>
          <a:prstGeom prst="rect">
            <a:avLst/>
          </a:prstGeom>
          <a:noFill/>
          <a:ln>
            <a:noFill/>
            <a:prstDash/>
          </a:ln>
        </p:spPr>
      </p:pic>
      <p:pic>
        <p:nvPicPr>
          <p:cNvPr id="3" name="immagini1"/>
          <p:cNvPicPr/>
          <p:nvPr/>
        </p:nvPicPr>
        <p:blipFill>
          <a:blip r:embed="rId3">
            <a:lum bright="-50000"/>
            <a:alphaModFix/>
          </a:blip>
          <a:srcRect/>
          <a:stretch>
            <a:fillRect/>
          </a:stretch>
        </p:blipFill>
        <p:spPr>
          <a:xfrm>
            <a:off x="4877410" y="1154029"/>
            <a:ext cx="3781655" cy="3817625"/>
          </a:xfrm>
          <a:prstGeom prst="rect">
            <a:avLst/>
          </a:prstGeom>
          <a:noFill/>
          <a:ln>
            <a:noFill/>
            <a:prstDash/>
          </a:ln>
        </p:spPr>
      </p:pic>
      <p:sp>
        <p:nvSpPr>
          <p:cNvPr id="4" name="Titolo 1"/>
          <p:cNvSpPr txBox="1">
            <a:spLocks/>
          </p:cNvSpPr>
          <p:nvPr/>
        </p:nvSpPr>
        <p:spPr>
          <a:xfrm>
            <a:off x="4651121" y="281175"/>
            <a:ext cx="4428445" cy="572644"/>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b="1" dirty="0" smtClean="0">
                <a:solidFill>
                  <a:schemeClr val="bg1"/>
                </a:solidFill>
              </a:rPr>
              <a:t>Le copertine dei diari di salute</a:t>
            </a:r>
            <a:endParaRPr lang="it-IT" sz="2800" b="1" dirty="0">
              <a:solidFill>
                <a:schemeClr val="bg1"/>
              </a:solidFill>
            </a:endParaRPr>
          </a:p>
        </p:txBody>
      </p:sp>
    </p:spTree>
    <p:extLst>
      <p:ext uri="{BB962C8B-B14F-4D97-AF65-F5344CB8AC3E}">
        <p14:creationId xmlns:p14="http://schemas.microsoft.com/office/powerpoint/2010/main" val="3226608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823310" y="2266340"/>
            <a:ext cx="5565241" cy="769441"/>
          </a:xfrm>
          <a:prstGeom prst="rect">
            <a:avLst/>
          </a:prstGeom>
          <a:noFill/>
        </p:spPr>
        <p:txBody>
          <a:bodyPr wrap="none" rtlCol="0">
            <a:spAutoFit/>
          </a:bodyPr>
          <a:lstStyle/>
          <a:p>
            <a:r>
              <a:rPr lang="it-IT" sz="4400" b="1" dirty="0" smtClean="0">
                <a:solidFill>
                  <a:srgbClr val="C00000"/>
                </a:solidFill>
                <a:effectLst>
                  <a:outerShdw blurRad="38100" dist="38100" dir="2700000" algn="tl">
                    <a:srgbClr val="000000">
                      <a:alpha val="43137"/>
                    </a:srgbClr>
                  </a:outerShdw>
                </a:effectLst>
              </a:rPr>
              <a:t>GRAZIE ALLE DIARISTE!</a:t>
            </a:r>
            <a:endParaRPr lang="it-IT" sz="4400" b="1" dirty="0">
              <a:solidFill>
                <a:srgbClr val="C00000"/>
              </a:solidFill>
              <a:effectLst>
                <a:outerShdw blurRad="38100" dist="38100" dir="2700000" algn="tl">
                  <a:srgbClr val="000000">
                    <a:alpha val="43137"/>
                  </a:srgbClr>
                </a:outerShdw>
              </a:effectLst>
            </a:endParaRPr>
          </a:p>
        </p:txBody>
      </p:sp>
      <p:sp>
        <p:nvSpPr>
          <p:cNvPr id="4" name="Subtitle 2"/>
          <p:cNvSpPr txBox="1">
            <a:spLocks/>
          </p:cNvSpPr>
          <p:nvPr/>
        </p:nvSpPr>
        <p:spPr>
          <a:xfrm>
            <a:off x="1212490" y="3035781"/>
            <a:ext cx="5955495" cy="763525"/>
          </a:xfrm>
          <a:prstGeom prst="rect">
            <a:avLst/>
          </a:prstGeom>
          <a:noFill/>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1" u="none" strike="noStrike" kern="1200" cap="none" spc="0" normalizeH="0" baseline="0" noProof="0" dirty="0" smtClean="0">
                <a:ln>
                  <a:noFill/>
                </a:ln>
                <a:solidFill>
                  <a:srgbClr val="C00000"/>
                </a:solidFill>
                <a:effectLst/>
                <a:uLnTx/>
                <a:uFillTx/>
                <a:latin typeface="+mn-lt"/>
                <a:ea typeface="+mn-ea"/>
                <a:cs typeface="+mn-cs"/>
              </a:rPr>
              <a:t>Marco </a:t>
            </a:r>
            <a:r>
              <a:rPr kumimoji="0" lang="en-US" b="1" i="1" u="none" strike="noStrike" kern="1200" cap="none" spc="0" normalizeH="0" baseline="0" noProof="0" dirty="0" err="1" smtClean="0">
                <a:ln>
                  <a:noFill/>
                </a:ln>
                <a:solidFill>
                  <a:srgbClr val="C00000"/>
                </a:solidFill>
                <a:effectLst/>
                <a:uLnTx/>
                <a:uFillTx/>
                <a:latin typeface="+mn-lt"/>
                <a:ea typeface="+mn-ea"/>
                <a:cs typeface="+mn-cs"/>
              </a:rPr>
              <a:t>Ingrosso</a:t>
            </a:r>
            <a:r>
              <a:rPr kumimoji="0" lang="en-US" b="1" i="1" u="none" strike="noStrike" kern="1200" cap="none" spc="0" normalizeH="0" baseline="0" noProof="0" dirty="0" smtClean="0">
                <a:ln>
                  <a:noFill/>
                </a:ln>
                <a:solidFill>
                  <a:srgbClr val="C00000"/>
                </a:solidFill>
                <a:effectLst/>
                <a:uLnTx/>
                <a:uFillTx/>
              </a:rPr>
              <a:t> </a:t>
            </a:r>
            <a:endParaRPr lang="en-US" b="1" i="1" dirty="0" smtClean="0">
              <a:solidFill>
                <a:srgbClr val="C00000"/>
              </a:solidFill>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1" u="none" strike="noStrike" kern="1200" cap="none" spc="0" normalizeH="0" baseline="0" noProof="0" dirty="0" smtClean="0">
                <a:ln>
                  <a:noFill/>
                </a:ln>
                <a:solidFill>
                  <a:srgbClr val="C00000"/>
                </a:solidFill>
                <a:effectLst/>
                <a:uLnTx/>
                <a:uFillTx/>
                <a:latin typeface="+mn-lt"/>
                <a:ea typeface="+mn-ea"/>
                <a:cs typeface="+mn-cs"/>
              </a:rPr>
              <a:t>Pierpaola Pierucci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1" u="none" strike="noStrike" kern="1200" cap="none" spc="0" normalizeH="0" baseline="0" noProof="0" dirty="0">
              <a:ln>
                <a:noFill/>
              </a:ln>
              <a:solidFill>
                <a:srgbClr val="C00000"/>
              </a:solidFill>
              <a:effectLst/>
              <a:uLnTx/>
              <a:uFillTx/>
              <a:latin typeface="+mn-lt"/>
              <a:ea typeface="+mn-ea"/>
              <a:cs typeface="+mn-cs"/>
            </a:endParaRPr>
          </a:p>
        </p:txBody>
      </p:sp>
      <p:pic>
        <p:nvPicPr>
          <p:cNvPr id="5" name="Immagine 7" descr="logo_paracels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5525" y="128470"/>
            <a:ext cx="3359510" cy="71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95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Analisi</a:t>
            </a:r>
            <a:r>
              <a:rPr lang="en-US" dirty="0" smtClean="0"/>
              <a:t> </a:t>
            </a:r>
            <a:r>
              <a:rPr lang="en-US" dirty="0" err="1" smtClean="0"/>
              <a:t>dei</a:t>
            </a:r>
            <a:r>
              <a:rPr lang="en-US" dirty="0" smtClean="0"/>
              <a:t> </a:t>
            </a:r>
            <a:r>
              <a:rPr lang="en-US" dirty="0" err="1" smtClean="0"/>
              <a:t>contenuti</a:t>
            </a:r>
            <a:endParaRPr lang="en-US" dirty="0"/>
          </a:p>
        </p:txBody>
      </p:sp>
      <p:pic>
        <p:nvPicPr>
          <p:cNvPr id="3" name="Immagine 2"/>
          <p:cNvPicPr>
            <a:picLocks noChangeAspect="1"/>
          </p:cNvPicPr>
          <p:nvPr/>
        </p:nvPicPr>
        <p:blipFill>
          <a:blip r:embed="rId2"/>
          <a:stretch>
            <a:fillRect/>
          </a:stretch>
        </p:blipFill>
        <p:spPr>
          <a:xfrm>
            <a:off x="1059785" y="1197405"/>
            <a:ext cx="6731369" cy="3890965"/>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68598" y="408184"/>
            <a:ext cx="5802790" cy="572644"/>
          </a:xfrm>
        </p:spPr>
        <p:txBody>
          <a:bodyPr>
            <a:normAutofit fontScale="90000"/>
          </a:bodyPr>
          <a:lstStyle/>
          <a:p>
            <a:r>
              <a:rPr lang="en-US" dirty="0" smtClean="0"/>
              <a:t>Salute come </a:t>
            </a:r>
            <a:r>
              <a:rPr lang="en-US" dirty="0" err="1" smtClean="0"/>
              <a:t>benessere</a:t>
            </a:r>
            <a:r>
              <a:rPr lang="en-US" dirty="0" smtClean="0"/>
              <a:t> del </a:t>
            </a:r>
            <a:r>
              <a:rPr lang="en-US" dirty="0" err="1" smtClean="0"/>
              <a:t>corpo</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209" y="1347088"/>
            <a:ext cx="5344675" cy="2399127"/>
          </a:xfrm>
          <a:prstGeom prst="rect">
            <a:avLst/>
          </a:prstGeom>
        </p:spPr>
      </p:pic>
      <p:sp>
        <p:nvSpPr>
          <p:cNvPr id="6" name="CasellaDiTesto 5"/>
          <p:cNvSpPr txBox="1"/>
          <p:nvPr/>
        </p:nvSpPr>
        <p:spPr>
          <a:xfrm>
            <a:off x="4243788" y="3789309"/>
            <a:ext cx="2961516" cy="646331"/>
          </a:xfrm>
          <a:prstGeom prst="rect">
            <a:avLst/>
          </a:prstGeom>
          <a:noFill/>
        </p:spPr>
        <p:txBody>
          <a:bodyPr wrap="none" rtlCol="0">
            <a:spAutoFit/>
          </a:bodyPr>
          <a:lstStyle/>
          <a:p>
            <a:r>
              <a:rPr lang="it-IT" sz="3600" b="1" dirty="0" smtClean="0"/>
              <a:t>Cura del corpo</a:t>
            </a:r>
            <a:endParaRPr lang="it-IT" sz="3600" b="1" dirty="0"/>
          </a:p>
        </p:txBody>
      </p:sp>
    </p:spTree>
    <p:extLst>
      <p:ext uri="{BB962C8B-B14F-4D97-AF65-F5344CB8AC3E}">
        <p14:creationId xmlns:p14="http://schemas.microsoft.com/office/powerpoint/2010/main" val="1101633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447" y="1350110"/>
            <a:ext cx="4496423" cy="2137870"/>
          </a:xfrm>
          <a:prstGeom prst="rect">
            <a:avLst/>
          </a:prstGeom>
        </p:spPr>
      </p:pic>
      <p:sp>
        <p:nvSpPr>
          <p:cNvPr id="4" name="CasellaDiTesto 3"/>
          <p:cNvSpPr txBox="1"/>
          <p:nvPr/>
        </p:nvSpPr>
        <p:spPr>
          <a:xfrm>
            <a:off x="5335525" y="281175"/>
            <a:ext cx="2961516" cy="646331"/>
          </a:xfrm>
          <a:prstGeom prst="rect">
            <a:avLst/>
          </a:prstGeom>
          <a:noFill/>
        </p:spPr>
        <p:txBody>
          <a:bodyPr wrap="none" rtlCol="0">
            <a:spAutoFit/>
          </a:bodyPr>
          <a:lstStyle/>
          <a:p>
            <a:r>
              <a:rPr lang="it-IT" sz="3600" b="1" dirty="0" smtClean="0">
                <a:solidFill>
                  <a:schemeClr val="bg1"/>
                </a:solidFill>
              </a:rPr>
              <a:t>Cura del corpo</a:t>
            </a:r>
            <a:endParaRPr lang="it-IT" sz="3600" b="1" dirty="0">
              <a:solidFill>
                <a:schemeClr val="bg1"/>
              </a:solidFill>
            </a:endParaRPr>
          </a:p>
        </p:txBody>
      </p:sp>
      <p:sp>
        <p:nvSpPr>
          <p:cNvPr id="5" name="CasellaDiTesto 4"/>
          <p:cNvSpPr txBox="1"/>
          <p:nvPr/>
        </p:nvSpPr>
        <p:spPr>
          <a:xfrm>
            <a:off x="5793640" y="3576763"/>
            <a:ext cx="2901395" cy="461665"/>
          </a:xfrm>
          <a:prstGeom prst="rect">
            <a:avLst/>
          </a:prstGeom>
          <a:noFill/>
        </p:spPr>
        <p:txBody>
          <a:bodyPr wrap="square" rtlCol="0">
            <a:spAutoFit/>
          </a:bodyPr>
          <a:lstStyle/>
          <a:p>
            <a:pPr algn="ctr"/>
            <a:r>
              <a:rPr lang="it-IT" sz="2400" b="1" dirty="0" smtClean="0">
                <a:solidFill>
                  <a:srgbClr val="C00000"/>
                </a:solidFill>
              </a:rPr>
              <a:t>“Immagine estetica”</a:t>
            </a:r>
          </a:p>
        </p:txBody>
      </p:sp>
      <p:sp>
        <p:nvSpPr>
          <p:cNvPr id="6" name="CasellaDiTesto 5"/>
          <p:cNvSpPr txBox="1"/>
          <p:nvPr/>
        </p:nvSpPr>
        <p:spPr>
          <a:xfrm>
            <a:off x="601670" y="3576763"/>
            <a:ext cx="2748690" cy="461665"/>
          </a:xfrm>
          <a:prstGeom prst="rect">
            <a:avLst/>
          </a:prstGeom>
          <a:noFill/>
        </p:spPr>
        <p:txBody>
          <a:bodyPr wrap="square" rtlCol="0">
            <a:spAutoFit/>
          </a:bodyPr>
          <a:lstStyle/>
          <a:p>
            <a:pPr algn="ctr"/>
            <a:r>
              <a:rPr lang="it-IT" sz="2400" b="1" dirty="0" smtClean="0">
                <a:solidFill>
                  <a:srgbClr val="C00000"/>
                </a:solidFill>
              </a:rPr>
              <a:t>“Forma fisica”</a:t>
            </a:r>
          </a:p>
        </p:txBody>
      </p:sp>
      <p:sp>
        <p:nvSpPr>
          <p:cNvPr id="7" name="Freccia in giù 6"/>
          <p:cNvSpPr/>
          <p:nvPr/>
        </p:nvSpPr>
        <p:spPr>
          <a:xfrm>
            <a:off x="1670605" y="4034877"/>
            <a:ext cx="458115" cy="522037"/>
          </a:xfrm>
          <a:prstGeom prst="downArrow">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C00000"/>
              </a:solidFill>
            </a:endParaRPr>
          </a:p>
        </p:txBody>
      </p:sp>
      <p:sp>
        <p:nvSpPr>
          <p:cNvPr id="8" name="CasellaDiTesto 7"/>
          <p:cNvSpPr txBox="1"/>
          <p:nvPr/>
        </p:nvSpPr>
        <p:spPr>
          <a:xfrm>
            <a:off x="1059785" y="4645698"/>
            <a:ext cx="1834669" cy="369332"/>
          </a:xfrm>
          <a:prstGeom prst="rect">
            <a:avLst/>
          </a:prstGeom>
          <a:noFill/>
        </p:spPr>
        <p:txBody>
          <a:bodyPr wrap="none" rtlCol="0">
            <a:spAutoFit/>
          </a:bodyPr>
          <a:lstStyle/>
          <a:p>
            <a:r>
              <a:rPr lang="it-IT" b="1" i="1" dirty="0" smtClean="0">
                <a:solidFill>
                  <a:srgbClr val="C00000"/>
                </a:solidFill>
                <a:effectLst>
                  <a:outerShdw blurRad="38100" dist="38100" dir="2700000" algn="tl">
                    <a:srgbClr val="000000">
                      <a:alpha val="43137"/>
                    </a:srgbClr>
                  </a:outerShdw>
                </a:effectLst>
              </a:rPr>
              <a:t>Stili di vita “sani”</a:t>
            </a:r>
            <a:endParaRPr lang="it-IT" b="1" i="1" dirty="0">
              <a:solidFill>
                <a:srgbClr val="C00000"/>
              </a:solidFill>
              <a:effectLst>
                <a:outerShdw blurRad="38100" dist="38100" dir="2700000" algn="tl">
                  <a:srgbClr val="000000">
                    <a:alpha val="43137"/>
                  </a:srgbClr>
                </a:outerShdw>
              </a:effectLst>
            </a:endParaRPr>
          </a:p>
        </p:txBody>
      </p:sp>
      <p:sp>
        <p:nvSpPr>
          <p:cNvPr id="9" name="Freccia in giù 8"/>
          <p:cNvSpPr/>
          <p:nvPr/>
        </p:nvSpPr>
        <p:spPr>
          <a:xfrm>
            <a:off x="7015280" y="4034877"/>
            <a:ext cx="458115" cy="522037"/>
          </a:xfrm>
          <a:prstGeom prst="downArrow">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C00000"/>
              </a:solidFill>
            </a:endParaRPr>
          </a:p>
        </p:txBody>
      </p:sp>
      <p:sp>
        <p:nvSpPr>
          <p:cNvPr id="10" name="CasellaDiTesto 9"/>
          <p:cNvSpPr txBox="1"/>
          <p:nvPr/>
        </p:nvSpPr>
        <p:spPr>
          <a:xfrm>
            <a:off x="6104069" y="4645698"/>
            <a:ext cx="2633670" cy="369332"/>
          </a:xfrm>
          <a:prstGeom prst="rect">
            <a:avLst/>
          </a:prstGeom>
          <a:noFill/>
        </p:spPr>
        <p:txBody>
          <a:bodyPr wrap="none" rtlCol="0">
            <a:spAutoFit/>
          </a:bodyPr>
          <a:lstStyle/>
          <a:p>
            <a:r>
              <a:rPr lang="it-IT" b="1" i="1" dirty="0" smtClean="0">
                <a:solidFill>
                  <a:srgbClr val="C00000"/>
                </a:solidFill>
                <a:effectLst>
                  <a:outerShdw blurRad="38100" dist="38100" dir="2700000" algn="tl">
                    <a:srgbClr val="000000">
                      <a:alpha val="43137"/>
                    </a:srgbClr>
                  </a:outerShdw>
                </a:effectLst>
              </a:rPr>
              <a:t>Modello ideale di “corpo”</a:t>
            </a:r>
            <a:endParaRPr lang="it-IT" b="1" i="1" dirty="0">
              <a:solidFill>
                <a:srgbClr val="C00000"/>
              </a:solidFill>
              <a:effectLst>
                <a:outerShdw blurRad="38100" dist="38100" dir="2700000" algn="tl">
                  <a:srgbClr val="000000">
                    <a:alpha val="43137"/>
                  </a:srgbClr>
                </a:outerShdw>
              </a:effectLst>
            </a:endParaRPr>
          </a:p>
        </p:txBody>
      </p:sp>
      <p:sp>
        <p:nvSpPr>
          <p:cNvPr id="11" name="Ovale 10"/>
          <p:cNvSpPr/>
          <p:nvPr/>
        </p:nvSpPr>
        <p:spPr>
          <a:xfrm>
            <a:off x="3163665" y="3978055"/>
            <a:ext cx="2595985" cy="578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alimentazione</a:t>
            </a:r>
            <a:endParaRPr lang="it-IT" dirty="0"/>
          </a:p>
        </p:txBody>
      </p:sp>
      <p:sp>
        <p:nvSpPr>
          <p:cNvPr id="13" name="CasellaDiTesto 12"/>
          <p:cNvSpPr txBox="1"/>
          <p:nvPr/>
        </p:nvSpPr>
        <p:spPr>
          <a:xfrm>
            <a:off x="4113885" y="4614920"/>
            <a:ext cx="673582" cy="400110"/>
          </a:xfrm>
          <a:prstGeom prst="rect">
            <a:avLst/>
          </a:prstGeom>
          <a:noFill/>
        </p:spPr>
        <p:txBody>
          <a:bodyPr wrap="none" rtlCol="0">
            <a:spAutoFit/>
          </a:bodyPr>
          <a:lstStyle/>
          <a:p>
            <a:r>
              <a:rPr lang="it-IT" sz="2000" b="1" dirty="0" smtClean="0">
                <a:solidFill>
                  <a:srgbClr val="0070C0"/>
                </a:solidFill>
              </a:rPr>
              <a:t>[+  -]</a:t>
            </a:r>
            <a:endParaRPr lang="it-IT" sz="2000" b="1" dirty="0">
              <a:solidFill>
                <a:srgbClr val="0070C0"/>
              </a:solidFill>
            </a:endParaRPr>
          </a:p>
        </p:txBody>
      </p:sp>
    </p:spTree>
    <p:extLst>
      <p:ext uri="{BB962C8B-B14F-4D97-AF65-F5344CB8AC3E}">
        <p14:creationId xmlns:p14="http://schemas.microsoft.com/office/powerpoint/2010/main" val="10910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30136" y="281175"/>
            <a:ext cx="4599016" cy="461665"/>
          </a:xfrm>
          <a:prstGeom prst="rect">
            <a:avLst/>
          </a:prstGeom>
          <a:noFill/>
        </p:spPr>
        <p:txBody>
          <a:bodyPr wrap="none" rtlCol="0">
            <a:spAutoFit/>
          </a:bodyPr>
          <a:lstStyle/>
          <a:p>
            <a:r>
              <a:rPr lang="it-IT" sz="2400" b="1" dirty="0" smtClean="0">
                <a:solidFill>
                  <a:schemeClr val="bg1"/>
                </a:solidFill>
              </a:rPr>
              <a:t>Salute come benessere </a:t>
            </a:r>
            <a:r>
              <a:rPr lang="it-IT" sz="2400" b="1" dirty="0">
                <a:solidFill>
                  <a:schemeClr val="bg1"/>
                </a:solidFill>
              </a:rPr>
              <a:t>p</a:t>
            </a:r>
            <a:r>
              <a:rPr lang="it-IT" sz="2400" b="1" dirty="0" smtClean="0">
                <a:solidFill>
                  <a:schemeClr val="bg1"/>
                </a:solidFill>
              </a:rPr>
              <a:t>sicologico</a:t>
            </a:r>
            <a:endParaRPr lang="it-IT" sz="2400" b="1" dirty="0">
              <a:solidFill>
                <a:schemeClr val="bg1"/>
              </a:solidFill>
            </a:endParaRPr>
          </a:p>
        </p:txBody>
      </p:sp>
      <p:sp>
        <p:nvSpPr>
          <p:cNvPr id="6" name="CasellaDiTesto 5"/>
          <p:cNvSpPr txBox="1"/>
          <p:nvPr/>
        </p:nvSpPr>
        <p:spPr>
          <a:xfrm>
            <a:off x="754375" y="1808225"/>
            <a:ext cx="5019629" cy="2554545"/>
          </a:xfrm>
          <a:prstGeom prst="rect">
            <a:avLst/>
          </a:prstGeom>
          <a:noFill/>
        </p:spPr>
        <p:txBody>
          <a:bodyPr wrap="square" rtlCol="0">
            <a:spAutoFit/>
          </a:bodyPr>
          <a:lstStyle/>
          <a:p>
            <a:r>
              <a:rPr lang="it-IT" sz="1600" i="1" dirty="0"/>
              <a:t>Seguir con gli occhi un airone </a:t>
            </a:r>
            <a:r>
              <a:rPr lang="it-IT" sz="1600" i="1" dirty="0" smtClean="0"/>
              <a:t>sopra </a:t>
            </a:r>
            <a:r>
              <a:rPr lang="it-IT" sz="1600" i="1" dirty="0"/>
              <a:t>il fiume </a:t>
            </a:r>
            <a:endParaRPr lang="it-IT" sz="1600" i="1" dirty="0" smtClean="0"/>
          </a:p>
          <a:p>
            <a:r>
              <a:rPr lang="it-IT" sz="1600" i="1" dirty="0" smtClean="0"/>
              <a:t>e </a:t>
            </a:r>
            <a:r>
              <a:rPr lang="it-IT" sz="1600" i="1" dirty="0"/>
              <a:t>poi </a:t>
            </a:r>
            <a:r>
              <a:rPr lang="it-IT" sz="1600" i="1" dirty="0" smtClean="0"/>
              <a:t>ritrovarsi </a:t>
            </a:r>
            <a:r>
              <a:rPr lang="it-IT" sz="1600" i="1" dirty="0"/>
              <a:t>a volare</a:t>
            </a:r>
            <a:br>
              <a:rPr lang="it-IT" sz="1600" i="1" dirty="0"/>
            </a:br>
            <a:r>
              <a:rPr lang="it-IT" sz="1600" i="1" dirty="0" smtClean="0"/>
              <a:t>e </a:t>
            </a:r>
            <a:r>
              <a:rPr lang="it-IT" sz="1600" i="1" dirty="0"/>
              <a:t>sdraiarsi felice </a:t>
            </a:r>
            <a:r>
              <a:rPr lang="it-IT" sz="1600" i="1" dirty="0" smtClean="0"/>
              <a:t>sopra </a:t>
            </a:r>
            <a:r>
              <a:rPr lang="it-IT" sz="1600" i="1" dirty="0"/>
              <a:t>l'erba </a:t>
            </a:r>
            <a:endParaRPr lang="it-IT" sz="1600" i="1" dirty="0" smtClean="0"/>
          </a:p>
          <a:p>
            <a:r>
              <a:rPr lang="it-IT" sz="1600" i="1" dirty="0" smtClean="0"/>
              <a:t>ad </a:t>
            </a:r>
            <a:r>
              <a:rPr lang="it-IT" sz="1600" i="1" dirty="0"/>
              <a:t>ascoltare </a:t>
            </a:r>
            <a:r>
              <a:rPr lang="it-IT" sz="1600" i="1" dirty="0" smtClean="0"/>
              <a:t>un </a:t>
            </a:r>
            <a:r>
              <a:rPr lang="it-IT" sz="1600" i="1" dirty="0"/>
              <a:t>sottile dispiacere</a:t>
            </a:r>
            <a:br>
              <a:rPr lang="it-IT" sz="1600" i="1" dirty="0"/>
            </a:br>
            <a:r>
              <a:rPr lang="it-IT" sz="1600" i="1" dirty="0"/>
              <a:t>E di notte passare con lo sguardo </a:t>
            </a:r>
            <a:r>
              <a:rPr lang="it-IT" sz="1600" i="1" dirty="0" smtClean="0"/>
              <a:t>la </a:t>
            </a:r>
            <a:r>
              <a:rPr lang="it-IT" sz="1600" i="1" dirty="0"/>
              <a:t>collina </a:t>
            </a:r>
            <a:endParaRPr lang="it-IT" sz="1600" i="1" dirty="0" smtClean="0"/>
          </a:p>
          <a:p>
            <a:r>
              <a:rPr lang="it-IT" sz="1600" i="1" dirty="0" smtClean="0"/>
              <a:t>per </a:t>
            </a:r>
            <a:r>
              <a:rPr lang="it-IT" sz="1600" i="1" dirty="0"/>
              <a:t>scoprire </a:t>
            </a:r>
            <a:r>
              <a:rPr lang="it-IT" sz="1600" i="1" dirty="0" smtClean="0"/>
              <a:t>dove </a:t>
            </a:r>
            <a:r>
              <a:rPr lang="it-IT" sz="1600" i="1" dirty="0"/>
              <a:t>il sole va a dormire</a:t>
            </a:r>
            <a:br>
              <a:rPr lang="it-IT" sz="1600" i="1" dirty="0"/>
            </a:br>
            <a:r>
              <a:rPr lang="it-IT" sz="1600" i="1" dirty="0"/>
              <a:t>Domandarsi perché</a:t>
            </a:r>
            <a:br>
              <a:rPr lang="it-IT" sz="1600" i="1" dirty="0"/>
            </a:br>
            <a:r>
              <a:rPr lang="it-IT" sz="1600" i="1" dirty="0" smtClean="0"/>
              <a:t>quando </a:t>
            </a:r>
            <a:r>
              <a:rPr lang="it-IT" sz="1600" i="1" dirty="0"/>
              <a:t>cade la tristezza </a:t>
            </a:r>
            <a:r>
              <a:rPr lang="it-IT" sz="1600" i="1" dirty="0" smtClean="0"/>
              <a:t>in </a:t>
            </a:r>
            <a:r>
              <a:rPr lang="it-IT" sz="1600" i="1" dirty="0"/>
              <a:t>fondo al cuore </a:t>
            </a:r>
            <a:br>
              <a:rPr lang="it-IT" sz="1600" i="1" dirty="0"/>
            </a:br>
            <a:r>
              <a:rPr lang="it-IT" sz="1600" i="1" dirty="0" smtClean="0"/>
              <a:t>come </a:t>
            </a:r>
            <a:r>
              <a:rPr lang="it-IT" sz="1600" i="1" dirty="0"/>
              <a:t>la neve non fa rumore </a:t>
            </a:r>
            <a:r>
              <a:rPr lang="it-IT" sz="1600" i="1" dirty="0" smtClean="0"/>
              <a:t>[…]  </a:t>
            </a:r>
          </a:p>
          <a:p>
            <a:r>
              <a:rPr lang="it-IT" sz="1600" i="1" dirty="0" smtClean="0"/>
              <a:t>                               «Emozioni» (Lucio Battisti)</a:t>
            </a:r>
            <a:endParaRPr lang="it-IT" sz="1600" i="1" dirty="0"/>
          </a:p>
        </p:txBody>
      </p:sp>
      <p:graphicFrame>
        <p:nvGraphicFramePr>
          <p:cNvPr id="7" name="Oggetto 6"/>
          <p:cNvGraphicFramePr>
            <a:graphicFrameLocks noChangeAspect="1"/>
          </p:cNvGraphicFramePr>
          <p:nvPr>
            <p:extLst>
              <p:ext uri="{D42A27DB-BD31-4B8C-83A1-F6EECF244321}">
                <p14:modId xmlns:p14="http://schemas.microsoft.com/office/powerpoint/2010/main" val="1325128150"/>
              </p:ext>
            </p:extLst>
          </p:nvPr>
        </p:nvGraphicFramePr>
        <p:xfrm>
          <a:off x="4705742" y="1960929"/>
          <a:ext cx="4162241" cy="2290575"/>
        </p:xfrm>
        <a:graphic>
          <a:graphicData uri="http://schemas.openxmlformats.org/presentationml/2006/ole">
            <mc:AlternateContent xmlns:mc="http://schemas.openxmlformats.org/markup-compatibility/2006">
              <mc:Choice xmlns:v="urn:schemas-microsoft-com:vml" Requires="v">
                <p:oleObj spid="_x0000_s1060" name="Immagine bitmap" r:id="rId3" imgW="4629240" imgH="2295360" progId="Paint.Picture">
                  <p:embed/>
                </p:oleObj>
              </mc:Choice>
              <mc:Fallback>
                <p:oleObj name="Immagine bitmap" r:id="rId3" imgW="4629240" imgH="2295360" progId="Paint.Picture">
                  <p:embed/>
                  <p:pic>
                    <p:nvPicPr>
                      <p:cNvPr id="0" name=""/>
                      <p:cNvPicPr/>
                      <p:nvPr/>
                    </p:nvPicPr>
                    <p:blipFill>
                      <a:blip r:embed="rId4"/>
                      <a:stretch>
                        <a:fillRect/>
                      </a:stretch>
                    </p:blipFill>
                    <p:spPr>
                      <a:xfrm>
                        <a:off x="4705742" y="1960929"/>
                        <a:ext cx="4162241" cy="2290575"/>
                      </a:xfrm>
                      <a:prstGeom prst="rect">
                        <a:avLst/>
                      </a:prstGeom>
                    </p:spPr>
                  </p:pic>
                </p:oleObj>
              </mc:Fallback>
            </mc:AlternateContent>
          </a:graphicData>
        </a:graphic>
      </p:graphicFrame>
      <p:sp>
        <p:nvSpPr>
          <p:cNvPr id="3" name="CasellaDiTesto 2"/>
          <p:cNvSpPr txBox="1"/>
          <p:nvPr/>
        </p:nvSpPr>
        <p:spPr>
          <a:xfrm>
            <a:off x="4781733" y="1338650"/>
            <a:ext cx="3565642" cy="461665"/>
          </a:xfrm>
          <a:prstGeom prst="rect">
            <a:avLst/>
          </a:prstGeom>
          <a:noFill/>
        </p:spPr>
        <p:txBody>
          <a:bodyPr wrap="square" rtlCol="0">
            <a:spAutoFit/>
          </a:bodyPr>
          <a:lstStyle/>
          <a:p>
            <a:r>
              <a:rPr lang="it-IT" sz="2400" dirty="0" smtClean="0">
                <a:solidFill>
                  <a:srgbClr val="C00000"/>
                </a:solidFill>
              </a:rPr>
              <a:t>«Giovani adulti emergenti»</a:t>
            </a:r>
            <a:endParaRPr lang="it-IT" sz="2400" dirty="0">
              <a:solidFill>
                <a:srgbClr val="C00000"/>
              </a:solidFill>
            </a:endParaRPr>
          </a:p>
        </p:txBody>
      </p:sp>
    </p:spTree>
    <p:extLst>
      <p:ext uri="{BB962C8B-B14F-4D97-AF65-F5344CB8AC3E}">
        <p14:creationId xmlns:p14="http://schemas.microsoft.com/office/powerpoint/2010/main" val="3216634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7"/>
          <p:cNvSpPr txBox="1">
            <a:spLocks noChangeArrowheads="1"/>
          </p:cNvSpPr>
          <p:nvPr/>
        </p:nvSpPr>
        <p:spPr bwMode="auto">
          <a:xfrm>
            <a:off x="1413021" y="1831328"/>
            <a:ext cx="6425616" cy="584775"/>
          </a:xfrm>
          <a:prstGeom prst="rect">
            <a:avLst/>
          </a:prstGeom>
          <a:noFill/>
          <a:ln w="9525">
            <a:noFill/>
            <a:miter lim="800000"/>
            <a:headEnd/>
            <a:tailEnd/>
          </a:ln>
        </p:spPr>
        <p:txBody>
          <a:bodyPr wrap="square">
            <a:spAutoFit/>
          </a:bodyPr>
          <a:lstStyle/>
          <a:p>
            <a:pPr algn="ctr"/>
            <a:r>
              <a:rPr lang="it-IT" sz="1600" dirty="0" smtClean="0"/>
              <a:t>Il proprio </a:t>
            </a:r>
            <a:r>
              <a:rPr lang="it-IT" sz="1600" b="1" i="1" dirty="0" smtClean="0"/>
              <a:t>equilibrio interiore</a:t>
            </a:r>
            <a:r>
              <a:rPr lang="it-IT" sz="1600" b="1" dirty="0" smtClean="0"/>
              <a:t> </a:t>
            </a:r>
            <a:r>
              <a:rPr lang="it-IT" sz="1600" dirty="0" smtClean="0"/>
              <a:t>viene percepito quale </a:t>
            </a:r>
            <a:r>
              <a:rPr lang="it-IT" sz="1600" b="1" i="1" dirty="0" smtClean="0"/>
              <a:t>risultanza complessa</a:t>
            </a:r>
            <a:r>
              <a:rPr lang="it-IT" sz="1600" dirty="0" smtClean="0"/>
              <a:t>, </a:t>
            </a:r>
          </a:p>
          <a:p>
            <a:pPr algn="ctr"/>
            <a:r>
              <a:rPr lang="it-IT" sz="1600" dirty="0" smtClean="0"/>
              <a:t>strettamente correlata alle altre dimensioni del benessere:</a:t>
            </a:r>
            <a:endParaRPr lang="it-IT" sz="1600" dirty="0"/>
          </a:p>
        </p:txBody>
      </p:sp>
      <p:pic>
        <p:nvPicPr>
          <p:cNvPr id="3" name="Picture 2"/>
          <p:cNvPicPr>
            <a:picLocks noChangeAspect="1" noChangeArrowheads="1"/>
          </p:cNvPicPr>
          <p:nvPr/>
        </p:nvPicPr>
        <p:blipFill>
          <a:blip r:embed="rId2" cstate="print"/>
          <a:srcRect/>
          <a:stretch>
            <a:fillRect/>
          </a:stretch>
        </p:blipFill>
        <p:spPr bwMode="auto">
          <a:xfrm>
            <a:off x="6424720" y="2584018"/>
            <a:ext cx="2265629" cy="1892175"/>
          </a:xfrm>
          <a:prstGeom prst="rect">
            <a:avLst/>
          </a:prstGeom>
          <a:noFill/>
          <a:ln w="9525">
            <a:noFill/>
            <a:miter lim="800000"/>
            <a:headEnd/>
            <a:tailEnd/>
          </a:ln>
        </p:spPr>
      </p:pic>
      <p:sp>
        <p:nvSpPr>
          <p:cNvPr id="4" name="CasellaDiTesto 3"/>
          <p:cNvSpPr txBox="1"/>
          <p:nvPr/>
        </p:nvSpPr>
        <p:spPr>
          <a:xfrm>
            <a:off x="2604580" y="1273731"/>
            <a:ext cx="4176878" cy="461665"/>
          </a:xfrm>
          <a:prstGeom prst="rect">
            <a:avLst/>
          </a:prstGeom>
          <a:noFill/>
          <a:ln w="12700">
            <a:solidFill>
              <a:srgbClr val="00B050"/>
            </a:solidFill>
          </a:ln>
        </p:spPr>
        <p:txBody>
          <a:bodyPr wrap="square" rtlCol="0">
            <a:spAutoFit/>
          </a:bodyPr>
          <a:lstStyle/>
          <a:p>
            <a:r>
              <a:rPr lang="it-IT" sz="2400" b="1" i="1" dirty="0" smtClean="0">
                <a:solidFill>
                  <a:srgbClr val="C00000"/>
                </a:solidFill>
              </a:rPr>
              <a:t>«Giovani adulti emergenti»</a:t>
            </a:r>
            <a:endParaRPr lang="it-IT" sz="2400" b="1" i="1" dirty="0">
              <a:solidFill>
                <a:srgbClr val="C00000"/>
              </a:solidFill>
            </a:endParaRPr>
          </a:p>
        </p:txBody>
      </p:sp>
      <p:sp>
        <p:nvSpPr>
          <p:cNvPr id="5" name="CasellaDiTesto 4"/>
          <p:cNvSpPr txBox="1"/>
          <p:nvPr/>
        </p:nvSpPr>
        <p:spPr>
          <a:xfrm>
            <a:off x="4630136" y="281175"/>
            <a:ext cx="4599016" cy="461665"/>
          </a:xfrm>
          <a:prstGeom prst="rect">
            <a:avLst/>
          </a:prstGeom>
          <a:noFill/>
        </p:spPr>
        <p:txBody>
          <a:bodyPr wrap="none" rtlCol="0">
            <a:spAutoFit/>
          </a:bodyPr>
          <a:lstStyle/>
          <a:p>
            <a:r>
              <a:rPr lang="it-IT" sz="2400" b="1" dirty="0" smtClean="0">
                <a:solidFill>
                  <a:schemeClr val="bg1"/>
                </a:solidFill>
              </a:rPr>
              <a:t>Salute come benessere </a:t>
            </a:r>
            <a:r>
              <a:rPr lang="it-IT" sz="2400" b="1" dirty="0">
                <a:solidFill>
                  <a:schemeClr val="bg1"/>
                </a:solidFill>
              </a:rPr>
              <a:t>p</a:t>
            </a:r>
            <a:r>
              <a:rPr lang="it-IT" sz="2400" b="1" dirty="0" smtClean="0">
                <a:solidFill>
                  <a:schemeClr val="bg1"/>
                </a:solidFill>
              </a:rPr>
              <a:t>sicologico</a:t>
            </a:r>
            <a:endParaRPr lang="it-IT" sz="2400" b="1" dirty="0">
              <a:solidFill>
                <a:schemeClr val="bg1"/>
              </a:solidFill>
            </a:endParaRPr>
          </a:p>
        </p:txBody>
      </p:sp>
      <p:sp>
        <p:nvSpPr>
          <p:cNvPr id="7" name="CasellaDiTesto 6"/>
          <p:cNvSpPr txBox="1"/>
          <p:nvPr/>
        </p:nvSpPr>
        <p:spPr>
          <a:xfrm>
            <a:off x="120622" y="2571750"/>
            <a:ext cx="6304098" cy="1200329"/>
          </a:xfrm>
          <a:prstGeom prst="rect">
            <a:avLst/>
          </a:prstGeom>
          <a:noFill/>
        </p:spPr>
        <p:txBody>
          <a:bodyPr wrap="none" rtlCol="0">
            <a:spAutoFit/>
          </a:bodyPr>
          <a:lstStyle/>
          <a:p>
            <a:r>
              <a:rPr lang="it-IT" sz="1200" i="1" dirty="0" smtClean="0"/>
              <a:t>Mia </a:t>
            </a:r>
            <a:r>
              <a:rPr lang="it-IT" sz="1200" i="1" dirty="0"/>
              <a:t>mamma oggi è stata male. Mi sento impotente, </a:t>
            </a:r>
            <a:r>
              <a:rPr lang="it-IT" sz="1200" i="1" dirty="0" smtClean="0"/>
              <a:t>un'impotenza </a:t>
            </a:r>
            <a:r>
              <a:rPr lang="it-IT" sz="1200" i="1" dirty="0"/>
              <a:t>che mi opprime.... vorrei</a:t>
            </a:r>
          </a:p>
          <a:p>
            <a:r>
              <a:rPr lang="it-IT" sz="1200" i="1" dirty="0"/>
              <a:t>trovare una soluzione per far andare tutto bene ma non c'è.... Non esiste.</a:t>
            </a:r>
          </a:p>
          <a:p>
            <a:r>
              <a:rPr lang="it-IT" sz="1200" i="1" dirty="0"/>
              <a:t>Ho un dolore allo stomaco forte forte... quasi lancinante...</a:t>
            </a:r>
          </a:p>
          <a:p>
            <a:r>
              <a:rPr lang="it-IT" sz="1200" i="1" dirty="0"/>
              <a:t>È sera e non riesco dormire. Ho una costante paura di quello che potrebbe succedere, del domani.</a:t>
            </a:r>
          </a:p>
          <a:p>
            <a:r>
              <a:rPr lang="it-IT" sz="1200" i="1" dirty="0"/>
              <a:t>Ora </a:t>
            </a:r>
            <a:r>
              <a:rPr lang="it-IT" sz="1200" i="1" dirty="0" smtClean="0"/>
              <a:t>sinceramente </a:t>
            </a:r>
            <a:r>
              <a:rPr lang="it-IT" sz="1200" i="1" dirty="0"/>
              <a:t>non riesco pensare a me al mio dolore allo stomaco, ma ho la mente che divaga</a:t>
            </a:r>
          </a:p>
          <a:p>
            <a:r>
              <a:rPr lang="it-IT" sz="1200" i="1" dirty="0"/>
              <a:t>di pensieri. Pensieri che opprimono il mio star </a:t>
            </a:r>
            <a:r>
              <a:rPr lang="it-IT" sz="1200" i="1" dirty="0" smtClean="0"/>
              <a:t>bene […]</a:t>
            </a:r>
            <a:endParaRPr lang="it-IT" sz="1200" i="1" dirty="0"/>
          </a:p>
        </p:txBody>
      </p:sp>
      <p:sp>
        <p:nvSpPr>
          <p:cNvPr id="8" name="CasellaDiTesto 7"/>
          <p:cNvSpPr txBox="1"/>
          <p:nvPr/>
        </p:nvSpPr>
        <p:spPr>
          <a:xfrm>
            <a:off x="110702" y="3927726"/>
            <a:ext cx="5802790" cy="830997"/>
          </a:xfrm>
          <a:prstGeom prst="rect">
            <a:avLst/>
          </a:prstGeom>
          <a:noFill/>
        </p:spPr>
        <p:txBody>
          <a:bodyPr wrap="square" rtlCol="0">
            <a:spAutoFit/>
          </a:bodyPr>
          <a:lstStyle/>
          <a:p>
            <a:r>
              <a:rPr lang="it-IT" sz="1200" i="1" dirty="0"/>
              <a:t>Questa settimana è stata veramente dura. Non avere accanto la persona che ti ama mi porta sempre ad essere agitata, ansiosa e piena di paure, sul che cosa potrebbe accadergli e del fatto che io non sia lì. La paura più grande che ho penso sia perdere la persona che amo da un momento all’altro senza essere lì con </a:t>
            </a:r>
            <a:r>
              <a:rPr lang="it-IT" sz="1200" i="1" dirty="0" smtClean="0"/>
              <a:t>lei</a:t>
            </a:r>
            <a:r>
              <a:rPr lang="it-IT" sz="1200" i="1" dirty="0"/>
              <a:t> </a:t>
            </a:r>
            <a:r>
              <a:rPr lang="it-IT" sz="1200" i="1" dirty="0" smtClean="0"/>
              <a:t>[…]</a:t>
            </a:r>
            <a:endParaRPr lang="it-IT" sz="1200" i="1" dirty="0"/>
          </a:p>
        </p:txBody>
      </p:sp>
    </p:spTree>
    <p:extLst>
      <p:ext uri="{BB962C8B-B14F-4D97-AF65-F5344CB8AC3E}">
        <p14:creationId xmlns:p14="http://schemas.microsoft.com/office/powerpoint/2010/main" val="166426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4375" y="1350110"/>
            <a:ext cx="7787955" cy="646331"/>
          </a:xfrm>
          <a:prstGeom prst="rect">
            <a:avLst/>
          </a:prstGeom>
          <a:noFill/>
        </p:spPr>
        <p:txBody>
          <a:bodyPr wrap="square" rtlCol="0">
            <a:spAutoFit/>
          </a:bodyPr>
          <a:lstStyle/>
          <a:p>
            <a:r>
              <a:rPr lang="it-IT" sz="1200" i="1" dirty="0" smtClean="0"/>
              <a:t>Sono </a:t>
            </a:r>
            <a:r>
              <a:rPr lang="it-IT" sz="1200" i="1" dirty="0"/>
              <a:t>consapevole di aver cambiato regime alimentare da quando sono rientrata a Ferrara dopo le vacanze estive </a:t>
            </a:r>
            <a:r>
              <a:rPr lang="it-IT" sz="1200" i="1" dirty="0" smtClean="0"/>
              <a:t>[…] </a:t>
            </a:r>
            <a:r>
              <a:rPr lang="it-IT" sz="1200" i="1" dirty="0"/>
              <a:t>con la mia famiglia. Forse ho esagerato un po’ troppo con la dieta, direi sicuramente se sono ancora una volta a questo punto. </a:t>
            </a:r>
            <a:endParaRPr lang="it-IT" sz="1200" i="1" dirty="0" smtClean="0"/>
          </a:p>
          <a:p>
            <a:r>
              <a:rPr lang="it-IT" sz="1200" i="1" dirty="0" smtClean="0"/>
              <a:t>Ho </a:t>
            </a:r>
            <a:r>
              <a:rPr lang="it-IT" sz="1200" i="1" dirty="0"/>
              <a:t>paura</a:t>
            </a:r>
            <a:r>
              <a:rPr lang="it-IT" sz="1200" i="1" dirty="0" smtClean="0"/>
              <a:t>. </a:t>
            </a:r>
            <a:endParaRPr lang="it-IT" sz="1200" i="1" dirty="0"/>
          </a:p>
        </p:txBody>
      </p:sp>
      <p:sp>
        <p:nvSpPr>
          <p:cNvPr id="3" name="CasellaDiTesto 2"/>
          <p:cNvSpPr txBox="1"/>
          <p:nvPr/>
        </p:nvSpPr>
        <p:spPr>
          <a:xfrm>
            <a:off x="754374" y="2094369"/>
            <a:ext cx="7787955" cy="830997"/>
          </a:xfrm>
          <a:prstGeom prst="rect">
            <a:avLst/>
          </a:prstGeom>
          <a:noFill/>
        </p:spPr>
        <p:txBody>
          <a:bodyPr wrap="square" rtlCol="0">
            <a:spAutoFit/>
          </a:bodyPr>
          <a:lstStyle/>
          <a:p>
            <a:r>
              <a:rPr lang="it-IT" sz="1200" i="1" dirty="0"/>
              <a:t>E’ un periodo difficile, non riesco sempre </a:t>
            </a:r>
            <a:r>
              <a:rPr lang="it-IT" sz="1200" i="1" dirty="0" smtClean="0"/>
              <a:t>prendermi </a:t>
            </a:r>
            <a:r>
              <a:rPr lang="it-IT" sz="1200" i="1" dirty="0"/>
              <a:t>cura di me stessa al 100%.</a:t>
            </a:r>
          </a:p>
          <a:p>
            <a:r>
              <a:rPr lang="it-IT" sz="1200" i="1" dirty="0"/>
              <a:t>Quando non seguo la dieta come mi ha prescritto la Nutrizionista clinica, mi sento in colpa e mi metto a piangere ma non davanti a tutti</a:t>
            </a:r>
            <a:r>
              <a:rPr lang="it-IT" sz="1200" i="1" dirty="0" smtClean="0"/>
              <a:t>. Mi </a:t>
            </a:r>
            <a:r>
              <a:rPr lang="it-IT" sz="1200" i="1" dirty="0"/>
              <a:t>chiudo in bagno per liberare tutto il pianto e la sofferenza che ho dentro.</a:t>
            </a:r>
          </a:p>
          <a:p>
            <a:endParaRPr lang="it-IT" sz="1200" i="1" dirty="0"/>
          </a:p>
        </p:txBody>
      </p:sp>
      <p:sp>
        <p:nvSpPr>
          <p:cNvPr id="4" name="CasellaDiTesto 3"/>
          <p:cNvSpPr txBox="1"/>
          <p:nvPr/>
        </p:nvSpPr>
        <p:spPr>
          <a:xfrm>
            <a:off x="754374" y="2914386"/>
            <a:ext cx="7787955" cy="923330"/>
          </a:xfrm>
          <a:prstGeom prst="rect">
            <a:avLst/>
          </a:prstGeom>
          <a:noFill/>
        </p:spPr>
        <p:txBody>
          <a:bodyPr wrap="square" rtlCol="0">
            <a:spAutoFit/>
          </a:bodyPr>
          <a:lstStyle/>
          <a:p>
            <a:pPr algn="just"/>
            <a:r>
              <a:rPr lang="it-IT" sz="1200" i="1" dirty="0"/>
              <a:t>Questa settimana è intensa. </a:t>
            </a:r>
            <a:r>
              <a:rPr lang="it-IT" sz="1200" i="1" dirty="0" smtClean="0"/>
              <a:t>Ho </a:t>
            </a:r>
            <a:r>
              <a:rPr lang="it-IT" sz="1200" i="1" dirty="0"/>
              <a:t>molto da studiare perché si sta per avvicinare un esame che sostengo nei primi giorni di Dicembre. </a:t>
            </a:r>
            <a:r>
              <a:rPr lang="it-IT" sz="1200" i="1" smtClean="0"/>
              <a:t>L’ansia </a:t>
            </a:r>
            <a:r>
              <a:rPr lang="it-IT" sz="1200" i="1" dirty="0"/>
              <a:t>sale e io per distrarmi da questo o studio o esco con il mio ragazzo. In questo modo non ci penso e posso concentrarmi meglio senza farmi prendere dall’ansia più totale.</a:t>
            </a:r>
          </a:p>
          <a:p>
            <a:pPr algn="just"/>
            <a:endParaRPr lang="it-IT" dirty="0"/>
          </a:p>
        </p:txBody>
      </p:sp>
      <p:sp>
        <p:nvSpPr>
          <p:cNvPr id="5" name="CasellaDiTesto 4"/>
          <p:cNvSpPr txBox="1"/>
          <p:nvPr/>
        </p:nvSpPr>
        <p:spPr>
          <a:xfrm>
            <a:off x="754374" y="3640685"/>
            <a:ext cx="7787955" cy="1107996"/>
          </a:xfrm>
          <a:prstGeom prst="rect">
            <a:avLst/>
          </a:prstGeom>
          <a:noFill/>
        </p:spPr>
        <p:txBody>
          <a:bodyPr wrap="square" rtlCol="0">
            <a:spAutoFit/>
          </a:bodyPr>
          <a:lstStyle/>
          <a:p>
            <a:pPr algn="just"/>
            <a:r>
              <a:rPr lang="it-IT" sz="1200" i="1" dirty="0"/>
              <a:t>Durante il weekend ho iniziato a riflettere sul fatto che dovrei considerarmi un po’ di più, ormai da due anni lavoro e studio, senza concedermi altri svaghi o momenti di cura personale,  intendo proprio del tempo per me stessa, una camminata all’aria aperta, un giro in bici, una corsa, ogni volta che vorrei concedermi un piccolo ritaglio per me penso sempre che poi però questo tempo è tolto allo studio e quindi mi rimetto sui libri.. </a:t>
            </a:r>
          </a:p>
          <a:p>
            <a:pPr algn="just"/>
            <a:endParaRPr lang="it-IT" dirty="0"/>
          </a:p>
        </p:txBody>
      </p:sp>
      <p:sp>
        <p:nvSpPr>
          <p:cNvPr id="6" name="CasellaDiTesto 5"/>
          <p:cNvSpPr txBox="1"/>
          <p:nvPr/>
        </p:nvSpPr>
        <p:spPr>
          <a:xfrm>
            <a:off x="4630136" y="281175"/>
            <a:ext cx="4599016" cy="461665"/>
          </a:xfrm>
          <a:prstGeom prst="rect">
            <a:avLst/>
          </a:prstGeom>
          <a:noFill/>
        </p:spPr>
        <p:txBody>
          <a:bodyPr wrap="none" rtlCol="0">
            <a:spAutoFit/>
          </a:bodyPr>
          <a:lstStyle/>
          <a:p>
            <a:r>
              <a:rPr lang="it-IT" sz="2400" b="1" dirty="0" smtClean="0">
                <a:solidFill>
                  <a:schemeClr val="bg1"/>
                </a:solidFill>
              </a:rPr>
              <a:t>Salute come benessere </a:t>
            </a:r>
            <a:r>
              <a:rPr lang="it-IT" sz="2400" b="1" dirty="0">
                <a:solidFill>
                  <a:schemeClr val="bg1"/>
                </a:solidFill>
              </a:rPr>
              <a:t>p</a:t>
            </a:r>
            <a:r>
              <a:rPr lang="it-IT" sz="2400" b="1" dirty="0" smtClean="0">
                <a:solidFill>
                  <a:schemeClr val="bg1"/>
                </a:solidFill>
              </a:rPr>
              <a:t>sicologico</a:t>
            </a:r>
            <a:endParaRPr lang="it-IT" sz="2400" b="1" dirty="0">
              <a:solidFill>
                <a:schemeClr val="bg1"/>
              </a:solidFill>
            </a:endParaRPr>
          </a:p>
        </p:txBody>
      </p:sp>
    </p:spTree>
    <p:extLst>
      <p:ext uri="{BB962C8B-B14F-4D97-AF65-F5344CB8AC3E}">
        <p14:creationId xmlns:p14="http://schemas.microsoft.com/office/powerpoint/2010/main" val="3983674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r"/>
            <a:r>
              <a:rPr lang="it-IT" dirty="0" smtClean="0"/>
              <a:t>Salute come benessere psicologico</a:t>
            </a:r>
            <a:endParaRPr lang="it-IT" dirty="0"/>
          </a:p>
        </p:txBody>
      </p:sp>
      <p:sp>
        <p:nvSpPr>
          <p:cNvPr id="6" name="CasellaDiTesto 5"/>
          <p:cNvSpPr txBox="1"/>
          <p:nvPr/>
        </p:nvSpPr>
        <p:spPr>
          <a:xfrm>
            <a:off x="2269482" y="2684555"/>
            <a:ext cx="6862575" cy="1754326"/>
          </a:xfrm>
          <a:prstGeom prst="rect">
            <a:avLst/>
          </a:prstGeom>
          <a:noFill/>
        </p:spPr>
        <p:txBody>
          <a:bodyPr wrap="square" rtlCol="0">
            <a:spAutoFit/>
          </a:bodyPr>
          <a:lstStyle/>
          <a:p>
            <a:pPr>
              <a:buFont typeface="Wingdings" pitchFamily="2" charset="2"/>
              <a:buChar char="Ø"/>
            </a:pPr>
            <a:r>
              <a:rPr lang="it-IT" dirty="0" smtClean="0">
                <a:solidFill>
                  <a:srgbClr val="0070C0"/>
                </a:solidFill>
              </a:rPr>
              <a:t> Accettazione/non accettazione di Sé           immagine corporea)</a:t>
            </a:r>
            <a:r>
              <a:rPr lang="it-IT" b="1" dirty="0" smtClean="0">
                <a:solidFill>
                  <a:srgbClr val="0070C0"/>
                </a:solidFill>
              </a:rPr>
              <a:t> </a:t>
            </a:r>
          </a:p>
          <a:p>
            <a:endParaRPr lang="it-IT" b="1" dirty="0" smtClean="0">
              <a:solidFill>
                <a:srgbClr val="0070C0"/>
              </a:solidFill>
            </a:endParaRPr>
          </a:p>
          <a:p>
            <a:pPr>
              <a:buFont typeface="Wingdings" pitchFamily="2" charset="2"/>
              <a:buChar char="Ø"/>
            </a:pPr>
            <a:r>
              <a:rPr lang="it-IT" dirty="0" smtClean="0">
                <a:solidFill>
                  <a:srgbClr val="0070C0"/>
                </a:solidFill>
              </a:rPr>
              <a:t> Relazioni calde (familiari, amicali, affettive)</a:t>
            </a:r>
          </a:p>
          <a:p>
            <a:endParaRPr lang="it-IT" dirty="0" smtClean="0">
              <a:solidFill>
                <a:srgbClr val="0070C0"/>
              </a:solidFill>
            </a:endParaRPr>
          </a:p>
          <a:p>
            <a:pPr>
              <a:buFont typeface="Wingdings" pitchFamily="2" charset="2"/>
              <a:buChar char="Ø"/>
            </a:pPr>
            <a:r>
              <a:rPr lang="it-IT" dirty="0" smtClean="0">
                <a:solidFill>
                  <a:srgbClr val="0070C0"/>
                </a:solidFill>
              </a:rPr>
              <a:t> Contesto universitario: fonte di preoccupazioni interne ed esterne </a:t>
            </a:r>
          </a:p>
          <a:p>
            <a:endParaRPr lang="it-IT" dirty="0">
              <a:solidFill>
                <a:srgbClr val="0070C0"/>
              </a:solidFill>
            </a:endParaRPr>
          </a:p>
        </p:txBody>
      </p:sp>
      <p:sp>
        <p:nvSpPr>
          <p:cNvPr id="7" name="CasellaDiTesto 6"/>
          <p:cNvSpPr txBox="1"/>
          <p:nvPr/>
        </p:nvSpPr>
        <p:spPr>
          <a:xfrm>
            <a:off x="2727598" y="1502815"/>
            <a:ext cx="6218112" cy="369332"/>
          </a:xfrm>
          <a:prstGeom prst="rect">
            <a:avLst/>
          </a:prstGeom>
          <a:noFill/>
        </p:spPr>
        <p:txBody>
          <a:bodyPr wrap="none" rtlCol="0">
            <a:spAutoFit/>
          </a:bodyPr>
          <a:lstStyle/>
          <a:p>
            <a:r>
              <a:rPr lang="it-IT" b="1" dirty="0" smtClean="0">
                <a:solidFill>
                  <a:srgbClr val="0070C0"/>
                </a:solidFill>
              </a:rPr>
              <a:t>INDICATORI</a:t>
            </a:r>
            <a:r>
              <a:rPr lang="it-IT" b="1" cap="all" dirty="0" smtClean="0">
                <a:solidFill>
                  <a:srgbClr val="0070C0"/>
                </a:solidFill>
              </a:rPr>
              <a:t> Più </a:t>
            </a:r>
            <a:r>
              <a:rPr lang="it-IT" b="1" dirty="0" smtClean="0">
                <a:solidFill>
                  <a:srgbClr val="0070C0"/>
                </a:solidFill>
              </a:rPr>
              <a:t>SIGNIFICATIVI </a:t>
            </a:r>
            <a:r>
              <a:rPr lang="it-IT" b="1" dirty="0" err="1" smtClean="0">
                <a:solidFill>
                  <a:srgbClr val="0070C0"/>
                </a:solidFill>
              </a:rPr>
              <a:t>DI</a:t>
            </a:r>
            <a:r>
              <a:rPr lang="it-IT" b="1" dirty="0" smtClean="0">
                <a:solidFill>
                  <a:srgbClr val="0070C0"/>
                </a:solidFill>
              </a:rPr>
              <a:t> BEN/MAL-ESSERE PERSONALE</a:t>
            </a:r>
            <a:endParaRPr lang="it-IT" b="1" dirty="0">
              <a:solidFill>
                <a:srgbClr val="0070C0"/>
              </a:solidFill>
            </a:endParaRPr>
          </a:p>
        </p:txBody>
      </p:sp>
      <p:sp>
        <p:nvSpPr>
          <p:cNvPr id="8" name="Freccia in giù 7"/>
          <p:cNvSpPr/>
          <p:nvPr/>
        </p:nvSpPr>
        <p:spPr>
          <a:xfrm>
            <a:off x="5209268" y="1963640"/>
            <a:ext cx="419725" cy="549608"/>
          </a:xfrm>
          <a:prstGeom prst="downArrow">
            <a:avLst/>
          </a:prstGeom>
          <a:solidFill>
            <a:schemeClr val="accent2"/>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solidFill>
                <a:srgbClr val="0070C0"/>
              </a:solidFill>
            </a:endParaRPr>
          </a:p>
        </p:txBody>
      </p:sp>
      <p:sp>
        <p:nvSpPr>
          <p:cNvPr id="9" name="Freccia a destra 8"/>
          <p:cNvSpPr/>
          <p:nvPr/>
        </p:nvSpPr>
        <p:spPr>
          <a:xfrm>
            <a:off x="6087108" y="2790238"/>
            <a:ext cx="305410" cy="152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46980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TotalTime>
  <Words>2540</Words>
  <Application>Microsoft Office PowerPoint</Application>
  <PresentationFormat>Presentazione su schermo (16:9)</PresentationFormat>
  <Paragraphs>152</Paragraphs>
  <Slides>26</Slides>
  <Notes>1</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26</vt:i4>
      </vt:variant>
    </vt:vector>
  </HeadingPairs>
  <TitlesOfParts>
    <vt:vector size="32" baseType="lpstr">
      <vt:lpstr>Arial</vt:lpstr>
      <vt:lpstr>Bell MT</vt:lpstr>
      <vt:lpstr>Calibri</vt:lpstr>
      <vt:lpstr>Wingdings</vt:lpstr>
      <vt:lpstr>Office Theme</vt:lpstr>
      <vt:lpstr>Immagine bitmap</vt:lpstr>
      <vt:lpstr>Diario di salute   Sociologia della salute aa.2018 - 2019</vt:lpstr>
      <vt:lpstr>Metodi di scrittura del diario</vt:lpstr>
      <vt:lpstr>Analisi dei contenuti</vt:lpstr>
      <vt:lpstr>Salute come benessere del corpo</vt:lpstr>
      <vt:lpstr>Presentazione standard di PowerPoint</vt:lpstr>
      <vt:lpstr>Presentazione standard di PowerPoint</vt:lpstr>
      <vt:lpstr>Presentazione standard di PowerPoint</vt:lpstr>
      <vt:lpstr>Presentazione standard di PowerPoint</vt:lpstr>
      <vt:lpstr>Salute come benessere psicologico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Pierpaola Pierucci</cp:lastModifiedBy>
  <cp:revision>179</cp:revision>
  <dcterms:created xsi:type="dcterms:W3CDTF">2013-08-21T19:17:07Z</dcterms:created>
  <dcterms:modified xsi:type="dcterms:W3CDTF">2018-11-27T10:54:06Z</dcterms:modified>
</cp:coreProperties>
</file>