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5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632"/>
    <a:srgbClr val="3E52EB"/>
    <a:srgbClr val="934F31"/>
    <a:srgbClr val="FF0066"/>
    <a:srgbClr val="9F2F1E"/>
    <a:srgbClr val="486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31"/>
    <p:restoredTop sz="85619"/>
  </p:normalViewPr>
  <p:slideViewPr>
    <p:cSldViewPr snapToGrid="0" snapToObjects="1">
      <p:cViewPr varScale="1">
        <p:scale>
          <a:sx n="119" d="100"/>
          <a:sy n="119" d="100"/>
        </p:scale>
        <p:origin x="200" y="448"/>
      </p:cViewPr>
      <p:guideLst/>
    </p:cSldViewPr>
  </p:slideViewPr>
  <p:outlineViewPr>
    <p:cViewPr>
      <p:scale>
        <a:sx n="33" d="100"/>
        <a:sy n="33" d="100"/>
      </p:scale>
      <p:origin x="0" y="-110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3D100-A70B-4D4D-B88D-6576FEFAC1BB}" type="datetimeFigureOut">
              <a:rPr lang="it-IT" smtClean="0"/>
              <a:t>06/11/18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D021F-D1EE-6B42-B4C3-58202EBEA0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46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56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74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911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009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4346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021F-D1EE-6B42-B4C3-58202EBEA0D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785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8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9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8537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31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584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285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65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1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5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8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80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2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37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5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  <p:sldLayoutId id="2147483957" r:id="rId12"/>
    <p:sldLayoutId id="2147483958" r:id="rId13"/>
    <p:sldLayoutId id="2147483959" r:id="rId14"/>
    <p:sldLayoutId id="2147483960" r:id="rId15"/>
    <p:sldLayoutId id="21474839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58005" y="1099595"/>
            <a:ext cx="8935656" cy="136581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9F2F1E"/>
                </a:solidFill>
              </a:rPr>
              <a:t>Nascita ed evoluzione della sociologia della salute in Italia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6657" y="4271058"/>
            <a:ext cx="7326775" cy="1180618"/>
          </a:xfrm>
        </p:spPr>
        <p:txBody>
          <a:bodyPr/>
          <a:lstStyle/>
          <a:p>
            <a:pPr algn="r"/>
            <a:r>
              <a:rPr lang="it-IT" sz="2400" b="1" dirty="0">
                <a:solidFill>
                  <a:srgbClr val="72A632"/>
                </a:solidFill>
              </a:rPr>
              <a:t>Marco Ingrosso</a:t>
            </a:r>
          </a:p>
          <a:p>
            <a:pPr algn="r"/>
            <a:r>
              <a:rPr lang="it-IT" dirty="0">
                <a:solidFill>
                  <a:srgbClr val="72A632"/>
                </a:solidFill>
              </a:rPr>
              <a:t>Università di Ferrara</a:t>
            </a:r>
          </a:p>
        </p:txBody>
      </p:sp>
    </p:spTree>
    <p:extLst>
      <p:ext uri="{BB962C8B-B14F-4D97-AF65-F5344CB8AC3E}">
        <p14:creationId xmlns:p14="http://schemas.microsoft.com/office/powerpoint/2010/main" val="112542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8313" y="225288"/>
            <a:ext cx="9766852" cy="78187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72A632"/>
                </a:solidFill>
              </a:rPr>
              <a:t>2-Indirizzi e orientamenti nel corso degli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313" y="1152939"/>
            <a:ext cx="9766852" cy="50358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Innovazione degli orientamenti </a:t>
            </a:r>
            <a:r>
              <a:rPr lang="it-IT" sz="2400" dirty="0">
                <a:solidFill>
                  <a:srgbClr val="FF0000"/>
                </a:solidFill>
              </a:rPr>
              <a:t>(vs un paradigma di salute)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Promozione salute, Costruzione sociale salute: Reggio E., 1986; Salsomaggiore 1992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eco-sistemico (</a:t>
            </a:r>
            <a:r>
              <a:rPr lang="it-IT" sz="2000" b="1" dirty="0" err="1">
                <a:solidFill>
                  <a:srgbClr val="7030A0"/>
                </a:solidFill>
              </a:rPr>
              <a:t>batesoniano</a:t>
            </a:r>
            <a:r>
              <a:rPr lang="it-IT" sz="2000" b="1" dirty="0">
                <a:solidFill>
                  <a:srgbClr val="7030A0"/>
                </a:solidFill>
              </a:rPr>
              <a:t> e </a:t>
            </a:r>
            <a:r>
              <a:rPr lang="it-IT" sz="2000" b="1" dirty="0" err="1">
                <a:solidFill>
                  <a:srgbClr val="7030A0"/>
                </a:solidFill>
              </a:rPr>
              <a:t>moriniano</a:t>
            </a:r>
            <a:r>
              <a:rPr lang="it-IT" sz="2000" b="1" dirty="0">
                <a:solidFill>
                  <a:srgbClr val="7030A0"/>
                </a:solidFill>
              </a:rPr>
              <a:t>): </a:t>
            </a:r>
            <a:r>
              <a:rPr lang="it-IT" sz="2000" dirty="0">
                <a:solidFill>
                  <a:srgbClr val="4865A0"/>
                </a:solidFill>
              </a:rPr>
              <a:t>Ingrosso, Manghi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fenomenologico-sistemico</a:t>
            </a:r>
            <a:r>
              <a:rPr lang="it-IT" sz="2000" dirty="0">
                <a:solidFill>
                  <a:srgbClr val="4865A0"/>
                </a:solidFill>
              </a:rPr>
              <a:t>: Melucci, </a:t>
            </a:r>
            <a:r>
              <a:rPr lang="it-IT" sz="2000" dirty="0" err="1">
                <a:solidFill>
                  <a:srgbClr val="4865A0"/>
                </a:solidFill>
              </a:rPr>
              <a:t>Pizzini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 err="1">
                <a:solidFill>
                  <a:srgbClr val="7030A0"/>
                </a:solidFill>
              </a:rPr>
              <a:t>Medical</a:t>
            </a:r>
            <a:r>
              <a:rPr lang="it-IT" sz="2000" b="1" dirty="0">
                <a:solidFill>
                  <a:srgbClr val="7030A0"/>
                </a:solidFill>
              </a:rPr>
              <a:t> </a:t>
            </a:r>
            <a:r>
              <a:rPr lang="it-IT" sz="2000" b="1" dirty="0" err="1">
                <a:solidFill>
                  <a:srgbClr val="7030A0"/>
                </a:solidFill>
              </a:rPr>
              <a:t>Humanities</a:t>
            </a:r>
            <a:r>
              <a:rPr lang="it-IT" sz="2000" dirty="0">
                <a:solidFill>
                  <a:srgbClr val="4865A0"/>
                </a:solidFill>
              </a:rPr>
              <a:t>: </a:t>
            </a:r>
            <a:r>
              <a:rPr lang="it-IT" sz="2000" dirty="0" err="1">
                <a:solidFill>
                  <a:srgbClr val="4865A0"/>
                </a:solidFill>
              </a:rPr>
              <a:t>Spinsanti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endParaRPr lang="it-IT" sz="800" b="1" u="sng" dirty="0">
              <a:solidFill>
                <a:srgbClr val="9F2F1E"/>
              </a:solidFill>
            </a:endParaRPr>
          </a:p>
          <a:p>
            <a:pPr marL="0" indent="0">
              <a:buNone/>
            </a:pPr>
            <a:r>
              <a:rPr lang="it-IT" sz="2400" b="1" u="sng" dirty="0" err="1">
                <a:solidFill>
                  <a:srgbClr val="FF0000"/>
                </a:solidFill>
              </a:rPr>
              <a:t>Riorientamento</a:t>
            </a:r>
            <a:r>
              <a:rPr lang="it-IT" sz="2400" b="1" u="sng" dirty="0">
                <a:solidFill>
                  <a:srgbClr val="FF0000"/>
                </a:solidFill>
              </a:rPr>
              <a:t> e fondazione disciplinare 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Sociologia della salute, sociologia sanitaria: Bologna 1982; Rimini 1985; Bologna 1988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fenomenologico-</a:t>
            </a:r>
            <a:r>
              <a:rPr lang="it-IT" sz="2000" b="1" dirty="0" err="1">
                <a:solidFill>
                  <a:srgbClr val="7030A0"/>
                </a:solidFill>
              </a:rPr>
              <a:t>stutturalista</a:t>
            </a:r>
            <a:r>
              <a:rPr lang="it-IT" sz="2000" b="1" dirty="0">
                <a:solidFill>
                  <a:srgbClr val="7030A0"/>
                </a:solidFill>
              </a:rPr>
              <a:t>: </a:t>
            </a:r>
            <a:r>
              <a:rPr lang="it-IT" sz="2000" dirty="0">
                <a:solidFill>
                  <a:srgbClr val="4865A0"/>
                </a:solidFill>
              </a:rPr>
              <a:t>Ardigò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7030A0"/>
                </a:solidFill>
              </a:rPr>
              <a:t>Modello relazionale: </a:t>
            </a:r>
            <a:r>
              <a:rPr lang="it-IT" sz="2000" dirty="0">
                <a:solidFill>
                  <a:srgbClr val="4865A0"/>
                </a:solidFill>
              </a:rPr>
              <a:t>Donati</a:t>
            </a:r>
          </a:p>
        </p:txBody>
      </p:sp>
    </p:spTree>
    <p:extLst>
      <p:ext uri="{BB962C8B-B14F-4D97-AF65-F5344CB8AC3E}">
        <p14:creationId xmlns:p14="http://schemas.microsoft.com/office/powerpoint/2010/main" val="185262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44488" y="225288"/>
            <a:ext cx="10230677" cy="781877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72A632"/>
                </a:solidFill>
              </a:rPr>
              <a:t>3-Indirizzi e orientamenti nel corso degli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44488" y="1007165"/>
            <a:ext cx="10588486" cy="55526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Nuovi temi e campi di analisi</a:t>
            </a:r>
            <a:endParaRPr lang="it-IT" sz="2400" dirty="0">
              <a:solidFill>
                <a:srgbClr val="FF000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Il corpo, identità, psicoterapie, corpo/mente</a:t>
            </a:r>
            <a:r>
              <a:rPr lang="it-IT" sz="2100" dirty="0">
                <a:solidFill>
                  <a:srgbClr val="0070C0"/>
                </a:solidFill>
              </a:rPr>
              <a:t>: Melucci, Bosi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Tossicodipendenze, alcolismo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Abbatecola</a:t>
            </a:r>
            <a:r>
              <a:rPr lang="it-IT" sz="2100" dirty="0">
                <a:solidFill>
                  <a:srgbClr val="0070C0"/>
                </a:solidFill>
              </a:rPr>
              <a:t>, Ingrosso, </a:t>
            </a:r>
            <a:r>
              <a:rPr lang="it-IT" sz="2100" dirty="0" err="1">
                <a:solidFill>
                  <a:srgbClr val="0070C0"/>
                </a:solidFill>
              </a:rPr>
              <a:t>Censis</a:t>
            </a:r>
            <a:endParaRPr lang="it-IT" sz="2100" dirty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“Nuove medicine” e CAM</a:t>
            </a:r>
            <a:r>
              <a:rPr lang="it-IT" sz="2100" dirty="0">
                <a:solidFill>
                  <a:srgbClr val="0070C0"/>
                </a:solidFill>
              </a:rPr>
              <a:t>: Melucci, Tognetti, Losi, </a:t>
            </a:r>
            <a:r>
              <a:rPr lang="it-IT" sz="2100" dirty="0" err="1">
                <a:solidFill>
                  <a:srgbClr val="0070C0"/>
                </a:solidFill>
              </a:rPr>
              <a:t>Lalli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Secondulfo</a:t>
            </a:r>
            <a:r>
              <a:rPr lang="it-IT" sz="2100"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Gravidanza, parto, rapporti di genere in sanità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Pizzini</a:t>
            </a:r>
            <a:r>
              <a:rPr lang="it-IT" sz="2100" dirty="0">
                <a:solidFill>
                  <a:srgbClr val="0070C0"/>
                </a:solidFill>
              </a:rPr>
              <a:t>, Colombo, Vicarelli, Lombardi, Bimbi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Tempo della cura, auto-cura, prendersi cura, famiglie e salute</a:t>
            </a:r>
            <a:r>
              <a:rPr lang="it-IT" sz="2100" dirty="0">
                <a:solidFill>
                  <a:srgbClr val="0070C0"/>
                </a:solidFill>
              </a:rPr>
              <a:t>: Balbo, Melucci, Ingrosso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Autonomia curato, rapporto medico-paziente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Spinsanti</a:t>
            </a:r>
            <a:r>
              <a:rPr lang="it-IT" sz="2100" dirty="0">
                <a:solidFill>
                  <a:srgbClr val="0070C0"/>
                </a:solidFill>
              </a:rPr>
              <a:t>, Melucci, Ingrosso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Immigrazione e salute</a:t>
            </a:r>
            <a:r>
              <a:rPr lang="it-IT" sz="2100" dirty="0">
                <a:solidFill>
                  <a:srgbClr val="0070C0"/>
                </a:solidFill>
              </a:rPr>
              <a:t>: Tognetti, Favaro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Educazione, promozione, comunicazione salute, media</a:t>
            </a:r>
            <a:r>
              <a:rPr lang="it-IT" sz="2100" dirty="0">
                <a:solidFill>
                  <a:srgbClr val="0070C0"/>
                </a:solidFill>
              </a:rPr>
              <a:t>: Ingrosso, </a:t>
            </a:r>
            <a:r>
              <a:rPr lang="it-IT" sz="2100" dirty="0" err="1">
                <a:solidFill>
                  <a:srgbClr val="0070C0"/>
                </a:solidFill>
              </a:rPr>
              <a:t>Guizzardi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Lalli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Saccheri</a:t>
            </a:r>
            <a:endParaRPr lang="it-IT" sz="2100" dirty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Professioni sanitarie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Tousijn</a:t>
            </a:r>
            <a:r>
              <a:rPr lang="it-IT" sz="2100" dirty="0">
                <a:solidFill>
                  <a:srgbClr val="0070C0"/>
                </a:solidFill>
              </a:rPr>
              <a:t>, Vicarelli, Barbano, Cipolla, De </a:t>
            </a:r>
            <a:r>
              <a:rPr lang="it-IT" sz="2100" dirty="0" err="1">
                <a:solidFill>
                  <a:srgbClr val="0070C0"/>
                </a:solidFill>
              </a:rPr>
              <a:t>Sandre</a:t>
            </a:r>
            <a:endParaRPr lang="it-IT" sz="2100" dirty="0">
              <a:solidFill>
                <a:srgbClr val="0070C0"/>
              </a:solidFill>
            </a:endParaRP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Condizione anziana e corso di vita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Giori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Sgritta</a:t>
            </a:r>
            <a:r>
              <a:rPr lang="it-IT" sz="2100" dirty="0">
                <a:solidFill>
                  <a:srgbClr val="0070C0"/>
                </a:solidFill>
              </a:rPr>
              <a:t>, Minardi, Orsi, Porcu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Sessualità, nuove tecnologie riproduttive</a:t>
            </a:r>
            <a:r>
              <a:rPr lang="it-IT" sz="2100" dirty="0">
                <a:solidFill>
                  <a:srgbClr val="0070C0"/>
                </a:solidFill>
              </a:rPr>
              <a:t>: Ventimiglia, Bosi, </a:t>
            </a:r>
            <a:r>
              <a:rPr lang="it-IT" sz="2100" dirty="0" err="1">
                <a:solidFill>
                  <a:srgbClr val="0070C0"/>
                </a:solidFill>
              </a:rPr>
              <a:t>Pizzini</a:t>
            </a:r>
            <a:r>
              <a:rPr lang="it-IT" sz="2100" dirty="0">
                <a:solidFill>
                  <a:srgbClr val="0070C0"/>
                </a:solidFill>
              </a:rPr>
              <a:t>, Bimbi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Formazione degli operatori</a:t>
            </a:r>
            <a:r>
              <a:rPr lang="it-IT" sz="2100" dirty="0">
                <a:solidFill>
                  <a:srgbClr val="0070C0"/>
                </a:solidFill>
              </a:rPr>
              <a:t>: </a:t>
            </a:r>
            <a:r>
              <a:rPr lang="it-IT" sz="2100" dirty="0" err="1">
                <a:solidFill>
                  <a:srgbClr val="0070C0"/>
                </a:solidFill>
              </a:rPr>
              <a:t>Abbatecola</a:t>
            </a:r>
            <a:r>
              <a:rPr lang="it-IT" sz="2100" dirty="0">
                <a:solidFill>
                  <a:srgbClr val="0070C0"/>
                </a:solidFill>
              </a:rPr>
              <a:t>, Melucci, Carbonaro</a:t>
            </a:r>
          </a:p>
          <a:p>
            <a:pPr>
              <a:buFont typeface="Wingdings" charset="2"/>
              <a:buChar char="v"/>
            </a:pPr>
            <a:r>
              <a:rPr lang="it-IT" sz="2100" b="1" dirty="0">
                <a:solidFill>
                  <a:srgbClr val="0070C0"/>
                </a:solidFill>
              </a:rPr>
              <a:t>Nuovi attori e nuove pratiche di salute</a:t>
            </a:r>
            <a:r>
              <a:rPr lang="it-IT" sz="2100" dirty="0">
                <a:solidFill>
                  <a:srgbClr val="0070C0"/>
                </a:solidFill>
              </a:rPr>
              <a:t>: Ingrosso, Melucci, Losi, </a:t>
            </a:r>
            <a:r>
              <a:rPr lang="it-IT" sz="2100" dirty="0" err="1">
                <a:solidFill>
                  <a:srgbClr val="0070C0"/>
                </a:solidFill>
              </a:rPr>
              <a:t>Lalli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Censis</a:t>
            </a:r>
            <a:r>
              <a:rPr lang="it-IT" sz="2100" dirty="0">
                <a:solidFill>
                  <a:srgbClr val="0070C0"/>
                </a:solidFill>
              </a:rPr>
              <a:t>, </a:t>
            </a:r>
            <a:r>
              <a:rPr lang="it-IT" sz="2100" dirty="0" err="1">
                <a:solidFill>
                  <a:srgbClr val="0070C0"/>
                </a:solidFill>
              </a:rPr>
              <a:t>Secondulfo</a:t>
            </a:r>
            <a:endParaRPr lang="it-IT" sz="21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10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9200" y="330200"/>
            <a:ext cx="9474199" cy="1308100"/>
          </a:xfrm>
        </p:spPr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Sedi rilevanti che si aggiungono </a:t>
            </a:r>
            <a:br>
              <a:rPr lang="it-IT" dirty="0">
                <a:solidFill>
                  <a:srgbClr val="00B050"/>
                </a:solidFill>
              </a:rPr>
            </a:br>
            <a:r>
              <a:rPr lang="it-IT" dirty="0">
                <a:solidFill>
                  <a:srgbClr val="00B050"/>
                </a:solidFill>
              </a:rPr>
              <a:t>negli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0300" y="1816100"/>
            <a:ext cx="9104312" cy="4095122"/>
          </a:xfrm>
        </p:spPr>
        <p:txBody>
          <a:bodyPr/>
          <a:lstStyle/>
          <a:p>
            <a:r>
              <a:rPr lang="it-IT" sz="2800" b="1" dirty="0">
                <a:solidFill>
                  <a:srgbClr val="FF0066"/>
                </a:solidFill>
                <a:ea typeface="Arial" charset="0"/>
                <a:cs typeface="Arial" charset="0"/>
              </a:rPr>
              <a:t>Parma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(Ingrosso; </a:t>
            </a:r>
            <a:r>
              <a:rPr lang="mr-IN" sz="2000" dirty="0">
                <a:solidFill>
                  <a:srgbClr val="FF0066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.)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7030A0"/>
                </a:solidFill>
                <a:ea typeface="Arial" charset="0"/>
                <a:cs typeface="Arial" charset="0"/>
              </a:rPr>
              <a:t>Roma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7030A0"/>
                </a:solidFill>
                <a:ea typeface="Arial" charset="0"/>
                <a:cs typeface="Arial" charset="0"/>
              </a:rPr>
              <a:t>Censis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it-IT" sz="2000" dirty="0" err="1">
                <a:solidFill>
                  <a:srgbClr val="7030A0"/>
                </a:solidFill>
                <a:ea typeface="Arial" charset="0"/>
                <a:cs typeface="Arial" charset="0"/>
              </a:rPr>
              <a:t>Spinsanti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mr-IN" sz="2000" dirty="0">
                <a:solidFill>
                  <a:srgbClr val="7030A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ea typeface="Arial" charset="0"/>
                <a:cs typeface="Arial" charset="0"/>
              </a:rPr>
              <a:t>Ancona 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(Vicarelli, </a:t>
            </a:r>
            <a:r>
              <a:rPr lang="mr-IN" sz="2000" dirty="0">
                <a:solidFill>
                  <a:srgbClr val="0070C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)</a:t>
            </a:r>
          </a:p>
          <a:p>
            <a:pPr marL="0" indent="0">
              <a:buNone/>
            </a:pPr>
            <a:endParaRPr lang="it-IT" sz="2000" dirty="0">
              <a:solidFill>
                <a:srgbClr val="0070C0"/>
              </a:solidFill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934F31"/>
                </a:solidFill>
                <a:ea typeface="Arial" charset="0"/>
                <a:cs typeface="Arial" charset="0"/>
              </a:rPr>
              <a:t>Firenze</a:t>
            </a:r>
            <a:r>
              <a:rPr lang="it-IT" sz="2800" dirty="0">
                <a:solidFill>
                  <a:srgbClr val="934F31"/>
                </a:solidFill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934F31"/>
                </a:solidFill>
                <a:ea typeface="Arial" charset="0"/>
                <a:cs typeface="Arial" charset="0"/>
              </a:rPr>
              <a:t>(Carbonaro; </a:t>
            </a:r>
            <a:r>
              <a:rPr lang="mr-IN" sz="2000" dirty="0">
                <a:solidFill>
                  <a:srgbClr val="934F31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934F31"/>
                </a:solidFill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1778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3303" y="182880"/>
            <a:ext cx="9571309" cy="849086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0070C0"/>
                </a:solidFill>
              </a:rPr>
              <a:t>Continuità e discontinuità negli anni ‘90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11235" y="927463"/>
            <a:ext cx="9793378" cy="5499463"/>
          </a:xfrm>
        </p:spPr>
        <p:txBody>
          <a:bodyPr>
            <a:normAutofit/>
          </a:bodyPr>
          <a:lstStyle/>
          <a:p>
            <a:r>
              <a:rPr lang="it-IT" sz="1600" b="1" dirty="0">
                <a:solidFill>
                  <a:srgbClr val="7030A0"/>
                </a:solidFill>
              </a:rPr>
              <a:t>CONTESTO: 1989 Caduta Muro di Berlino</a:t>
            </a:r>
          </a:p>
          <a:p>
            <a:pPr marL="1371600" lvl="3" indent="0">
              <a:buNone/>
            </a:pPr>
            <a:r>
              <a:rPr lang="it-IT" sz="1600" b="1" dirty="0">
                <a:solidFill>
                  <a:srgbClr val="7030A0"/>
                </a:solidFill>
              </a:rPr>
              <a:t>   1992  Tangentopoli</a:t>
            </a:r>
          </a:p>
          <a:p>
            <a:pPr marL="1371600" lvl="3" indent="0">
              <a:buNone/>
            </a:pPr>
            <a:r>
              <a:rPr lang="it-IT" sz="1600" b="1" dirty="0">
                <a:solidFill>
                  <a:srgbClr val="7030A0"/>
                </a:solidFill>
              </a:rPr>
              <a:t>   Anni ‘90 espansione della globalizzazione e affermazione del neo-liberismo</a:t>
            </a:r>
          </a:p>
          <a:p>
            <a:pPr marL="507600" lvl="3" indent="0">
              <a:buNone/>
            </a:pPr>
            <a:endParaRPr lang="it-IT" sz="1600" b="1" dirty="0">
              <a:solidFill>
                <a:srgbClr val="7030A0"/>
              </a:solidFill>
            </a:endParaRPr>
          </a:p>
          <a:p>
            <a:pPr marL="219600" lvl="3" indent="0">
              <a:buNone/>
            </a:pPr>
            <a:r>
              <a:rPr lang="it-IT" sz="2400" b="1" dirty="0">
                <a:solidFill>
                  <a:srgbClr val="00B050"/>
                </a:solidFill>
              </a:rPr>
              <a:t>Organizzazione e Riforma del Welfare: </a:t>
            </a:r>
            <a:r>
              <a:rPr lang="it-IT" sz="2400" dirty="0">
                <a:solidFill>
                  <a:srgbClr val="00B050"/>
                </a:solidFill>
              </a:rPr>
              <a:t>forte confronto, concorrenza amministrata, nuove leggi sul finire del decennio</a:t>
            </a:r>
          </a:p>
          <a:p>
            <a:pPr marL="219600" lvl="3" indent="0">
              <a:buNone/>
            </a:pPr>
            <a:r>
              <a:rPr lang="it-IT" sz="2400" b="1" dirty="0">
                <a:solidFill>
                  <a:srgbClr val="00B050"/>
                </a:solidFill>
              </a:rPr>
              <a:t>Innovazione degli orientamenti: </a:t>
            </a:r>
            <a:r>
              <a:rPr lang="it-IT" sz="2400" dirty="0">
                <a:solidFill>
                  <a:srgbClr val="00B050"/>
                </a:solidFill>
              </a:rPr>
              <a:t>si cercano spazi applicativi e di consenso</a:t>
            </a:r>
          </a:p>
          <a:p>
            <a:pPr marL="219600" lvl="3" indent="0">
              <a:buNone/>
            </a:pPr>
            <a:r>
              <a:rPr lang="it-IT" sz="2400" b="1" dirty="0" err="1">
                <a:solidFill>
                  <a:srgbClr val="00B050"/>
                </a:solidFill>
              </a:rPr>
              <a:t>Riorientamento</a:t>
            </a:r>
            <a:r>
              <a:rPr lang="it-IT" sz="2400" b="1" dirty="0">
                <a:solidFill>
                  <a:srgbClr val="00B050"/>
                </a:solidFill>
              </a:rPr>
              <a:t> e fondazione disciplinare: </a:t>
            </a:r>
            <a:r>
              <a:rPr lang="it-IT" sz="2400" dirty="0">
                <a:solidFill>
                  <a:srgbClr val="00B050"/>
                </a:solidFill>
              </a:rPr>
              <a:t>si realizza un pluralismo di prospettive e iniziative di istituzionalizzazione</a:t>
            </a:r>
          </a:p>
          <a:p>
            <a:pPr marL="219600" lvl="3" indent="0">
              <a:buNone/>
            </a:pPr>
            <a:r>
              <a:rPr lang="it-IT" sz="2400" b="1" dirty="0">
                <a:solidFill>
                  <a:srgbClr val="00B050"/>
                </a:solidFill>
              </a:rPr>
              <a:t>Nuovi temi: </a:t>
            </a:r>
            <a:r>
              <a:rPr lang="it-IT" sz="2400" dirty="0">
                <a:solidFill>
                  <a:srgbClr val="00B050"/>
                </a:solidFill>
              </a:rPr>
              <a:t>alcuni si contraggono (corpo, tossicodipendenze, cura, sessualità, ecc.), altri si espandono (es. immigrati, media, professioni, ecc.)</a:t>
            </a:r>
          </a:p>
          <a:p>
            <a:pPr marL="219600" lvl="3" indent="0">
              <a:buNone/>
            </a:pPr>
            <a:endParaRPr lang="it-IT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82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85109" y="326571"/>
            <a:ext cx="9819504" cy="1201783"/>
          </a:xfrm>
        </p:spPr>
        <p:txBody>
          <a:bodyPr>
            <a:noAutofit/>
          </a:bodyPr>
          <a:lstStyle/>
          <a:p>
            <a:pPr algn="r"/>
            <a:r>
              <a:rPr lang="it-IT" sz="3200" dirty="0">
                <a:solidFill>
                  <a:srgbClr val="00B050"/>
                </a:solidFill>
              </a:rPr>
              <a:t>Il nuovo millennio </a:t>
            </a:r>
            <a:r>
              <a:rPr lang="it-IT" sz="2800" dirty="0">
                <a:solidFill>
                  <a:srgbClr val="00B050"/>
                </a:solidFill>
              </a:rPr>
              <a:t>(2.000 e oltre)</a:t>
            </a:r>
            <a:br>
              <a:rPr lang="it-IT" sz="3200" dirty="0">
                <a:solidFill>
                  <a:srgbClr val="00B050"/>
                </a:solidFill>
              </a:rPr>
            </a:br>
            <a:r>
              <a:rPr lang="it-IT" sz="3200" dirty="0">
                <a:solidFill>
                  <a:srgbClr val="00B050"/>
                </a:solidFill>
              </a:rPr>
              <a:t>L’epoca della Grande Contrazione </a:t>
            </a:r>
            <a:r>
              <a:rPr lang="it-IT" sz="2800" dirty="0">
                <a:solidFill>
                  <a:srgbClr val="00B050"/>
                </a:solidFill>
              </a:rPr>
              <a:t>(2008-2015)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4114" y="1907176"/>
            <a:ext cx="9610498" cy="4519749"/>
          </a:xfrm>
        </p:spPr>
        <p:txBody>
          <a:bodyPr/>
          <a:lstStyle/>
          <a:p>
            <a:r>
              <a:rPr lang="it-IT" sz="2000" b="1" dirty="0">
                <a:solidFill>
                  <a:srgbClr val="7030A0"/>
                </a:solidFill>
              </a:rPr>
              <a:t>Consapevolezza di una nuova era (planetaria), ma anche di forti tensioni interne che </a:t>
            </a:r>
            <a:r>
              <a:rPr lang="it-IT" sz="2000" b="1">
                <a:solidFill>
                  <a:srgbClr val="7030A0"/>
                </a:solidFill>
              </a:rPr>
              <a:t>si generano</a:t>
            </a:r>
            <a:endParaRPr lang="it-IT" sz="2000" b="1" dirty="0">
              <a:solidFill>
                <a:srgbClr val="7030A0"/>
              </a:solidFill>
            </a:endParaRPr>
          </a:p>
          <a:p>
            <a:r>
              <a:rPr lang="it-IT" sz="2000" b="1" dirty="0">
                <a:solidFill>
                  <a:srgbClr val="7030A0"/>
                </a:solidFill>
              </a:rPr>
              <a:t>Evidenza delle nuove diseguaglianze</a:t>
            </a:r>
          </a:p>
          <a:p>
            <a:r>
              <a:rPr lang="it-IT" sz="2000" b="1" dirty="0">
                <a:solidFill>
                  <a:srgbClr val="7030A0"/>
                </a:solidFill>
              </a:rPr>
              <a:t>Consapevolezza di forti cambiamenti culturali in atto e di un mutamento dell’agenda </a:t>
            </a:r>
            <a:r>
              <a:rPr lang="it-IT" sz="2000" b="1" dirty="0" err="1">
                <a:solidFill>
                  <a:srgbClr val="7030A0"/>
                </a:solidFill>
              </a:rPr>
              <a:t>setting</a:t>
            </a:r>
            <a:endParaRPr lang="it-IT" sz="2000" b="1" dirty="0">
              <a:solidFill>
                <a:srgbClr val="7030A0"/>
              </a:solidFill>
            </a:endParaRPr>
          </a:p>
          <a:p>
            <a:endParaRPr lang="it-IT" sz="2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Forti </a:t>
            </a:r>
            <a:r>
              <a:rPr lang="it-IT" sz="2400" b="1" dirty="0" err="1">
                <a:solidFill>
                  <a:srgbClr val="FF0000"/>
                </a:solidFill>
              </a:rPr>
              <a:t>definanziamenti</a:t>
            </a:r>
            <a:r>
              <a:rPr lang="it-IT" sz="2400" b="1" dirty="0">
                <a:solidFill>
                  <a:srgbClr val="FF0000"/>
                </a:solidFill>
              </a:rPr>
              <a:t> alla ricerca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Dimensione critica e dimensione progettuale della sociologia della salute</a:t>
            </a:r>
          </a:p>
        </p:txBody>
      </p:sp>
    </p:spTree>
    <p:extLst>
      <p:ext uri="{BB962C8B-B14F-4D97-AF65-F5344CB8AC3E}">
        <p14:creationId xmlns:p14="http://schemas.microsoft.com/office/powerpoint/2010/main" val="556394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33601" y="457200"/>
            <a:ext cx="9371012" cy="9906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</a:rPr>
              <a:t>A che punto siamo col SSN?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33601" y="1447800"/>
            <a:ext cx="9371010" cy="4775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Sostenibilità</a:t>
            </a:r>
            <a:r>
              <a:rPr lang="it-IT" sz="2400" dirty="0">
                <a:solidFill>
                  <a:srgbClr val="4865A0"/>
                </a:solidFill>
              </a:rPr>
              <a:t> </a:t>
            </a:r>
            <a:r>
              <a:rPr lang="it-IT" sz="2400" b="1" dirty="0">
                <a:solidFill>
                  <a:srgbClr val="9F2F1E"/>
                </a:solidFill>
              </a:rPr>
              <a:t>o</a:t>
            </a:r>
            <a:r>
              <a:rPr lang="it-IT" sz="2400" dirty="0">
                <a:solidFill>
                  <a:srgbClr val="4865A0"/>
                </a:solidFill>
              </a:rPr>
              <a:t> crescita diseguaglianze?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Personalizzazione/nuove relazioni di cura/qualità</a:t>
            </a:r>
            <a:r>
              <a:rPr lang="it-IT" sz="2400" dirty="0">
                <a:solidFill>
                  <a:srgbClr val="4865A0"/>
                </a:solidFill>
              </a:rPr>
              <a:t> </a:t>
            </a:r>
            <a:r>
              <a:rPr lang="it-IT" sz="2400" b="1" dirty="0">
                <a:solidFill>
                  <a:srgbClr val="9F2F1E"/>
                </a:solidFill>
              </a:rPr>
              <a:t>o</a:t>
            </a:r>
            <a:r>
              <a:rPr lang="it-IT" sz="2400" dirty="0">
                <a:solidFill>
                  <a:srgbClr val="4865A0"/>
                </a:solidFill>
              </a:rPr>
              <a:t> grandi strutture produttive e tecnologiche?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Vi è stata ancora innovazione organizzativa </a:t>
            </a:r>
            <a:r>
              <a:rPr lang="it-IT" sz="2400" dirty="0">
                <a:solidFill>
                  <a:srgbClr val="4865A0"/>
                </a:solidFill>
              </a:rPr>
              <a:t>di recente (es. </a:t>
            </a:r>
            <a:r>
              <a:rPr lang="it-IT" sz="2400" i="1" dirty="0">
                <a:solidFill>
                  <a:srgbClr val="4865A0"/>
                </a:solidFill>
              </a:rPr>
              <a:t>Assistenza domiciliare, Case per la salute, ecc</a:t>
            </a:r>
            <a:r>
              <a:rPr lang="it-IT" sz="2400" dirty="0">
                <a:solidFill>
                  <a:srgbClr val="4865A0"/>
                </a:solidFill>
              </a:rPr>
              <a:t>.) </a:t>
            </a:r>
            <a:r>
              <a:rPr lang="it-IT" sz="2400" b="1" dirty="0">
                <a:solidFill>
                  <a:srgbClr val="9F2F1E"/>
                </a:solidFill>
              </a:rPr>
              <a:t>o</a:t>
            </a:r>
            <a:r>
              <a:rPr lang="it-IT" sz="2400" dirty="0">
                <a:solidFill>
                  <a:srgbClr val="4865A0"/>
                </a:solidFill>
              </a:rPr>
              <a:t> solo tagli e razionalizzazioni?</a:t>
            </a:r>
          </a:p>
          <a:p>
            <a:pPr marL="285750" indent="-285750">
              <a:lnSpc>
                <a:spcPct val="110000"/>
              </a:lnSpc>
              <a:buFont typeface="+mj-lt"/>
              <a:buAutoNum type="romanUcPeriod"/>
            </a:pPr>
            <a:endParaRPr lang="it-IT" sz="800" dirty="0">
              <a:solidFill>
                <a:srgbClr val="4865A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romanUcPeriod"/>
            </a:pPr>
            <a:r>
              <a:rPr lang="it-IT" sz="2400" b="1" dirty="0">
                <a:solidFill>
                  <a:srgbClr val="4865A0"/>
                </a:solidFill>
              </a:rPr>
              <a:t>Si sta sviluppando una “cittadinanza attiva e competente”? </a:t>
            </a:r>
            <a:r>
              <a:rPr lang="it-IT" sz="2400" dirty="0">
                <a:solidFill>
                  <a:srgbClr val="4865A0"/>
                </a:solidFill>
              </a:rPr>
              <a:t>Trova riconoscimento nel SSN?</a:t>
            </a:r>
          </a:p>
        </p:txBody>
      </p:sp>
    </p:spTree>
    <p:extLst>
      <p:ext uri="{BB962C8B-B14F-4D97-AF65-F5344CB8AC3E}">
        <p14:creationId xmlns:p14="http://schemas.microsoft.com/office/powerpoint/2010/main" val="1743774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4701" y="393700"/>
            <a:ext cx="9459912" cy="1511300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</a:rPr>
              <a:t>A che punto siamo con la promozione e cultura della salute diffusa?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92299" y="1739900"/>
            <a:ext cx="9612313" cy="447040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Che ne è oggi dell’educazione e promozione della salute?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I nuovi media stanno sostenendo una nuova alfabetizzazione e diffusione di competenze?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Sono diffusi stili di vita più salutari?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Vi è l’attesa o l’interesse per una cultura della cura di sé?</a:t>
            </a:r>
          </a:p>
          <a:p>
            <a:pPr marL="0" indent="0">
              <a:buNone/>
            </a:pPr>
            <a:endParaRPr lang="it-IT" sz="1000" b="1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7030A0"/>
                </a:solidFill>
              </a:rPr>
              <a:t>Di fronte alla crisi dell’etica della cura (pubblica e privata) contemporanea, quali prospettive e iniziative  sono possibili?</a:t>
            </a:r>
          </a:p>
        </p:txBody>
      </p:sp>
    </p:spTree>
    <p:extLst>
      <p:ext uri="{BB962C8B-B14F-4D97-AF65-F5344CB8AC3E}">
        <p14:creationId xmlns:p14="http://schemas.microsoft.com/office/powerpoint/2010/main" val="28566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36203" y="624110"/>
            <a:ext cx="9768409" cy="776427"/>
          </a:xfrm>
          <a:noFill/>
          <a:ln>
            <a:noFill/>
          </a:ln>
        </p:spPr>
        <p:txBody>
          <a:bodyPr/>
          <a:lstStyle/>
          <a:p>
            <a:r>
              <a:rPr lang="it-IT" b="1" dirty="0">
                <a:solidFill>
                  <a:srgbClr val="72A632"/>
                </a:solidFill>
              </a:rPr>
              <a:t>Fasi di sviluppo e trasformazione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6203" y="1689904"/>
            <a:ext cx="9931078" cy="4710896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7030A0"/>
                </a:solidFill>
              </a:rPr>
              <a:t>Anni ‘60: (</a:t>
            </a:r>
            <a:r>
              <a:rPr lang="it-IT" sz="2400" b="1" dirty="0" err="1">
                <a:solidFill>
                  <a:srgbClr val="7030A0"/>
                </a:solidFill>
              </a:rPr>
              <a:t>Ri</a:t>
            </a:r>
            <a:r>
              <a:rPr lang="it-IT" sz="2400" b="1" dirty="0">
                <a:solidFill>
                  <a:srgbClr val="7030A0"/>
                </a:solidFill>
              </a:rPr>
              <a:t>)-avvio della sociologia in Italia</a:t>
            </a:r>
            <a:r>
              <a:rPr lang="it-IT" sz="2400" dirty="0"/>
              <a:t> </a:t>
            </a:r>
            <a:r>
              <a:rPr lang="it-IT" sz="2000" dirty="0">
                <a:solidFill>
                  <a:srgbClr val="002060"/>
                </a:solidFill>
              </a:rPr>
              <a:t>(Treves, Pagani, Ferrarotti, </a:t>
            </a:r>
            <a:r>
              <a:rPr lang="it-IT" sz="2000" dirty="0" err="1">
                <a:solidFill>
                  <a:srgbClr val="002060"/>
                </a:solidFill>
              </a:rPr>
              <a:t>Pizzorno</a:t>
            </a:r>
            <a:r>
              <a:rPr lang="it-IT" sz="2000" dirty="0">
                <a:solidFill>
                  <a:srgbClr val="002060"/>
                </a:solidFill>
              </a:rPr>
              <a:t>, Ardigò, ecc.)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rgbClr val="7030A0"/>
                </a:solidFill>
              </a:rPr>
              <a:t>Anni ‘70: Fase pionieristica ed esplorativa </a:t>
            </a:r>
            <a:r>
              <a:rPr lang="it-IT" sz="2400" b="1" dirty="0" err="1">
                <a:solidFill>
                  <a:srgbClr val="7030A0"/>
                </a:solidFill>
              </a:rPr>
              <a:t>ss</a:t>
            </a:r>
            <a:r>
              <a:rPr lang="it-IT" sz="2400" b="1" dirty="0">
                <a:solidFill>
                  <a:srgbClr val="7030A0"/>
                </a:solidFill>
              </a:rPr>
              <a:t> </a:t>
            </a:r>
            <a:r>
              <a:rPr lang="it-IT" sz="2000" dirty="0">
                <a:solidFill>
                  <a:srgbClr val="002060"/>
                </a:solidFill>
              </a:rPr>
              <a:t>(sociologia critica e nuove politiche sociali)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rgbClr val="7030A0"/>
                </a:solidFill>
              </a:rPr>
              <a:t>Anni ‘80: Fase </a:t>
            </a:r>
            <a:r>
              <a:rPr lang="it-IT" sz="2400" b="1" dirty="0" err="1">
                <a:solidFill>
                  <a:srgbClr val="7030A0"/>
                </a:solidFill>
              </a:rPr>
              <a:t>fondativa</a:t>
            </a:r>
            <a:r>
              <a:rPr lang="it-IT" sz="2400" b="1" dirty="0">
                <a:solidFill>
                  <a:srgbClr val="7030A0"/>
                </a:solidFill>
              </a:rPr>
              <a:t> e innovativa </a:t>
            </a:r>
            <a:r>
              <a:rPr lang="it-IT" sz="2000" dirty="0">
                <a:solidFill>
                  <a:schemeClr val="tx1"/>
                </a:solidFill>
              </a:rPr>
              <a:t>(sociologia della salute e organizzazione-riforma del SSN)</a:t>
            </a:r>
          </a:p>
          <a:p>
            <a:endParaRPr lang="it-IT" sz="2400" dirty="0"/>
          </a:p>
          <a:p>
            <a:r>
              <a:rPr lang="it-IT" sz="2400" b="1" dirty="0">
                <a:solidFill>
                  <a:srgbClr val="7030A0"/>
                </a:solidFill>
              </a:rPr>
              <a:t>Anni </a:t>
            </a:r>
            <a:r>
              <a:rPr lang="uk-UA" sz="2400" b="1" dirty="0">
                <a:solidFill>
                  <a:srgbClr val="7030A0"/>
                </a:solidFill>
              </a:rPr>
              <a:t>’</a:t>
            </a:r>
            <a:r>
              <a:rPr lang="it-IT" sz="2400" b="1" dirty="0">
                <a:solidFill>
                  <a:srgbClr val="7030A0"/>
                </a:solidFill>
              </a:rPr>
              <a:t>90: Crisi del welfare e mutamento di scenario </a:t>
            </a:r>
            <a:r>
              <a:rPr lang="it-IT" sz="2000" dirty="0">
                <a:solidFill>
                  <a:schemeClr val="tx1"/>
                </a:solidFill>
              </a:rPr>
              <a:t>(globalizzazione, neo-liberismo, nuove tecnologie, individualizzazione, ecc.)</a:t>
            </a:r>
          </a:p>
        </p:txBody>
      </p:sp>
    </p:spTree>
    <p:extLst>
      <p:ext uri="{BB962C8B-B14F-4D97-AF65-F5344CB8AC3E}">
        <p14:creationId xmlns:p14="http://schemas.microsoft.com/office/powerpoint/2010/main" val="76102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6" y="196770"/>
            <a:ext cx="8495622" cy="787078"/>
          </a:xfrm>
        </p:spPr>
        <p:txBody>
          <a:bodyPr/>
          <a:lstStyle/>
          <a:p>
            <a:r>
              <a:rPr lang="it-IT" dirty="0">
                <a:solidFill>
                  <a:srgbClr val="934F31"/>
                </a:solidFill>
              </a:rPr>
              <a:t>Scenario anni </a:t>
            </a:r>
            <a:r>
              <a:rPr lang="uk-UA" dirty="0">
                <a:solidFill>
                  <a:srgbClr val="934F31"/>
                </a:solidFill>
              </a:rPr>
              <a:t>’</a:t>
            </a:r>
            <a:r>
              <a:rPr lang="it-IT" dirty="0">
                <a:solidFill>
                  <a:srgbClr val="934F31"/>
                </a:solidFill>
              </a:rPr>
              <a:t>70: nasce il SSN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2339" y="1423685"/>
            <a:ext cx="9282273" cy="4965539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7030A0"/>
                </a:solidFill>
              </a:rPr>
              <a:t>Negli anni ‘50 e ‘60 si sviluppa il “</a:t>
            </a:r>
            <a:r>
              <a:rPr lang="it-IT" sz="2000" b="1" dirty="0">
                <a:solidFill>
                  <a:srgbClr val="3E52EB"/>
                </a:solidFill>
              </a:rPr>
              <a:t>sistema delle Mutue</a:t>
            </a:r>
            <a:r>
              <a:rPr lang="it-IT" sz="2000" dirty="0">
                <a:solidFill>
                  <a:srgbClr val="7030A0"/>
                </a:solidFill>
              </a:rPr>
              <a:t>” con coperture variabili, frazionamento assicurativo, derive particolaristico-clientelari</a:t>
            </a:r>
          </a:p>
          <a:p>
            <a:r>
              <a:rPr lang="it-IT" sz="2000" dirty="0">
                <a:solidFill>
                  <a:srgbClr val="7030A0"/>
                </a:solidFill>
              </a:rPr>
              <a:t>Negli anni ‘60 si levano le prime voci che chiedono una </a:t>
            </a:r>
            <a:r>
              <a:rPr lang="it-IT" sz="2000" b="1" dirty="0">
                <a:solidFill>
                  <a:srgbClr val="3E52EB"/>
                </a:solidFill>
              </a:rPr>
              <a:t>riforma di tipo generalista e universalista</a:t>
            </a:r>
            <a:r>
              <a:rPr lang="it-IT" sz="2000" dirty="0">
                <a:solidFill>
                  <a:srgbClr val="7030A0"/>
                </a:solidFill>
              </a:rPr>
              <a:t> che trovano </a:t>
            </a:r>
            <a:r>
              <a:rPr lang="it-IT" sz="2000" b="1" dirty="0">
                <a:solidFill>
                  <a:srgbClr val="7030A0"/>
                </a:solidFill>
              </a:rPr>
              <a:t>consenso crescente </a:t>
            </a:r>
            <a:r>
              <a:rPr lang="it-IT" sz="2000" dirty="0">
                <a:solidFill>
                  <a:srgbClr val="7030A0"/>
                </a:solidFill>
              </a:rPr>
              <a:t>negli anni </a:t>
            </a:r>
            <a:r>
              <a:rPr lang="uk-UA" sz="2000" dirty="0">
                <a:solidFill>
                  <a:srgbClr val="7030A0"/>
                </a:solidFill>
              </a:rPr>
              <a:t>’</a:t>
            </a:r>
            <a:r>
              <a:rPr lang="it-IT" sz="2000" dirty="0">
                <a:solidFill>
                  <a:srgbClr val="7030A0"/>
                </a:solidFill>
              </a:rPr>
              <a:t>70 (igienisti, medici del lavoro, psichiatri, psicologi, assistenti sociali, insegnanti ed educatori, ecc. ma soprattutto sostegno dei sindacati confederali)</a:t>
            </a:r>
          </a:p>
          <a:p>
            <a:r>
              <a:rPr lang="it-IT" sz="2000" dirty="0">
                <a:solidFill>
                  <a:srgbClr val="7030A0"/>
                </a:solidFill>
              </a:rPr>
              <a:t>Si chiede un decentramento dello Stato a favore di </a:t>
            </a:r>
            <a:r>
              <a:rPr lang="it-IT" sz="2000" b="1" dirty="0">
                <a:solidFill>
                  <a:srgbClr val="3E52EB"/>
                </a:solidFill>
              </a:rPr>
              <a:t>Regioni e Comuni </a:t>
            </a:r>
            <a:r>
              <a:rPr lang="it-IT" sz="2000" dirty="0">
                <a:solidFill>
                  <a:srgbClr val="7030A0"/>
                </a:solidFill>
              </a:rPr>
              <a:t>(esperienza dei </a:t>
            </a:r>
            <a:r>
              <a:rPr lang="it-IT" sz="2000" b="1" i="1" dirty="0">
                <a:solidFill>
                  <a:srgbClr val="7030A0"/>
                </a:solidFill>
              </a:rPr>
              <a:t>Consorzi socio-sanitari </a:t>
            </a:r>
            <a:r>
              <a:rPr lang="it-IT" sz="2000" dirty="0">
                <a:solidFill>
                  <a:srgbClr val="7030A0"/>
                </a:solidFill>
              </a:rPr>
              <a:t>in alcune regioni del Nord)</a:t>
            </a:r>
          </a:p>
          <a:p>
            <a:r>
              <a:rPr lang="it-IT" sz="2000" dirty="0">
                <a:solidFill>
                  <a:srgbClr val="7030A0"/>
                </a:solidFill>
              </a:rPr>
              <a:t>La L. 833 nasce nel 1978 fissando la partenza del </a:t>
            </a:r>
            <a:r>
              <a:rPr lang="it-IT" sz="2000" b="1" dirty="0">
                <a:solidFill>
                  <a:srgbClr val="3E52EB"/>
                </a:solidFill>
              </a:rPr>
              <a:t>SSN il 1° genn. 1980</a:t>
            </a:r>
            <a:r>
              <a:rPr lang="it-IT" sz="2000" dirty="0">
                <a:solidFill>
                  <a:srgbClr val="7030A0"/>
                </a:solidFill>
              </a:rPr>
              <a:t>.</a:t>
            </a:r>
          </a:p>
          <a:p>
            <a:r>
              <a:rPr lang="it-IT" sz="2000" dirty="0">
                <a:solidFill>
                  <a:srgbClr val="7030A0"/>
                </a:solidFill>
              </a:rPr>
              <a:t>L’articolazione organizzativa si basa su </a:t>
            </a:r>
            <a:r>
              <a:rPr lang="it-IT" sz="2000" b="1" dirty="0">
                <a:solidFill>
                  <a:srgbClr val="3E52EB"/>
                </a:solidFill>
              </a:rPr>
              <a:t>Unità Sanitarie Locali </a:t>
            </a:r>
            <a:r>
              <a:rPr lang="it-IT" sz="2000" dirty="0">
                <a:solidFill>
                  <a:srgbClr val="7030A0"/>
                </a:solidFill>
              </a:rPr>
              <a:t>mentre restano da programmare a cura degli EL i </a:t>
            </a:r>
            <a:r>
              <a:rPr lang="it-IT" sz="2000" b="1" i="1" dirty="0">
                <a:solidFill>
                  <a:srgbClr val="7030A0"/>
                </a:solidFill>
              </a:rPr>
              <a:t>Distretti</a:t>
            </a:r>
            <a:r>
              <a:rPr lang="it-IT" sz="2000" dirty="0">
                <a:solidFill>
                  <a:srgbClr val="7030A0"/>
                </a:solidFill>
              </a:rPr>
              <a:t> e le forme della </a:t>
            </a:r>
            <a:r>
              <a:rPr lang="it-IT" sz="2000" b="1" i="1" dirty="0">
                <a:solidFill>
                  <a:srgbClr val="7030A0"/>
                </a:solidFill>
              </a:rPr>
              <a:t>partecipazione</a:t>
            </a:r>
            <a:r>
              <a:rPr lang="it-IT" sz="2000" dirty="0">
                <a:solidFill>
                  <a:srgbClr val="7030A0"/>
                </a:solidFill>
              </a:rPr>
              <a:t> dei cittadini</a:t>
            </a:r>
          </a:p>
        </p:txBody>
      </p:sp>
    </p:spTree>
    <p:extLst>
      <p:ext uri="{BB962C8B-B14F-4D97-AF65-F5344CB8AC3E}">
        <p14:creationId xmlns:p14="http://schemas.microsoft.com/office/powerpoint/2010/main" val="51979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20051" y="173619"/>
            <a:ext cx="7743463" cy="113431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Anni ‘80: attuazione con forti diversificazioni territoriali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38087" y="1597306"/>
            <a:ext cx="9166524" cy="4849793"/>
          </a:xfrm>
        </p:spPr>
        <p:txBody>
          <a:bodyPr>
            <a:normAutofit lnSpcReduction="10000"/>
          </a:bodyPr>
          <a:lstStyle/>
          <a:p>
            <a:r>
              <a:rPr lang="it-IT" sz="2000" dirty="0">
                <a:solidFill>
                  <a:srgbClr val="934F31"/>
                </a:solidFill>
              </a:rPr>
              <a:t>Alla metà degli anni ‘80 il gruppo delle regioni più virtuose è rappresentato da </a:t>
            </a:r>
            <a:r>
              <a:rPr lang="it-IT" sz="2000" b="1" dirty="0">
                <a:solidFill>
                  <a:srgbClr val="72A632"/>
                </a:solidFill>
              </a:rPr>
              <a:t>Emilia </a:t>
            </a:r>
            <a:r>
              <a:rPr lang="it-IT" sz="2000" b="1" dirty="0" err="1">
                <a:solidFill>
                  <a:srgbClr val="72A632"/>
                </a:solidFill>
              </a:rPr>
              <a:t>R</a:t>
            </a:r>
            <a:r>
              <a:rPr lang="it-IT" sz="2000" b="1" dirty="0">
                <a:solidFill>
                  <a:srgbClr val="72A632"/>
                </a:solidFill>
              </a:rPr>
              <a:t>., Umbria, Toscana, Marche, Veneto, Friuli</a:t>
            </a:r>
            <a:r>
              <a:rPr lang="it-IT" sz="2000" dirty="0">
                <a:solidFill>
                  <a:srgbClr val="934F31"/>
                </a:solidFill>
              </a:rPr>
              <a:t>; in posizione mediana: Lombardia, Liguria, Piemonte e Valle d’Aosta; in coda Campania, Calabria, Sicilia</a:t>
            </a:r>
          </a:p>
          <a:p>
            <a:r>
              <a:rPr lang="it-IT" sz="2000" dirty="0">
                <a:solidFill>
                  <a:srgbClr val="934F31"/>
                </a:solidFill>
              </a:rPr>
              <a:t>Il </a:t>
            </a:r>
            <a:r>
              <a:rPr lang="it-IT" sz="2000" b="1" dirty="0">
                <a:solidFill>
                  <a:srgbClr val="72A632"/>
                </a:solidFill>
              </a:rPr>
              <a:t>Piano Sanitario Nazionale </a:t>
            </a:r>
            <a:r>
              <a:rPr lang="it-IT" sz="2000" dirty="0">
                <a:solidFill>
                  <a:srgbClr val="934F31"/>
                </a:solidFill>
              </a:rPr>
              <a:t>non viene varato per diversi anni</a:t>
            </a:r>
          </a:p>
          <a:p>
            <a:r>
              <a:rPr lang="it-IT" sz="2000" dirty="0">
                <a:solidFill>
                  <a:srgbClr val="934F31"/>
                </a:solidFill>
              </a:rPr>
              <a:t>Si realizzano progetti organizzativi in vari settori: </a:t>
            </a:r>
            <a:r>
              <a:rPr lang="it-IT" sz="2000" b="1" dirty="0">
                <a:solidFill>
                  <a:srgbClr val="72A632"/>
                </a:solidFill>
              </a:rPr>
              <a:t>psichiatrico, lavoro, territorio, consultori, prevenzione, educazione sanitaria, vaccinazioni, ecc.</a:t>
            </a:r>
          </a:p>
          <a:p>
            <a:r>
              <a:rPr lang="it-IT" sz="2000" dirty="0">
                <a:solidFill>
                  <a:srgbClr val="934F31"/>
                </a:solidFill>
              </a:rPr>
              <a:t>Vengono presentati progetti di parziale privatizzazione (non approvati)</a:t>
            </a:r>
          </a:p>
          <a:p>
            <a:endParaRPr lang="it-IT" dirty="0"/>
          </a:p>
          <a:p>
            <a:pPr marL="0" indent="0" algn="ctr">
              <a:buNone/>
            </a:pPr>
            <a:r>
              <a:rPr lang="it-IT" sz="2000" b="1" dirty="0">
                <a:solidFill>
                  <a:srgbClr val="FF0000"/>
                </a:solidFill>
              </a:rPr>
              <a:t>MUTANO LE IDEE E I COMPORTAMENTI DI SALUTE DEGLI ITALIANI     </a:t>
            </a:r>
            <a:r>
              <a:rPr lang="it-IT" dirty="0">
                <a:solidFill>
                  <a:srgbClr val="0070C0"/>
                </a:solidFill>
              </a:rPr>
              <a:t>(attenzione alla prevenzione e salute, cura del corpo, alimentazione, pratiche dolci e “naturali”, sviluppo media del benessere, ecc.)</a:t>
            </a:r>
          </a:p>
        </p:txBody>
      </p:sp>
    </p:spTree>
    <p:extLst>
      <p:ext uri="{BB962C8B-B14F-4D97-AF65-F5344CB8AC3E}">
        <p14:creationId xmlns:p14="http://schemas.microsoft.com/office/powerpoint/2010/main" val="67183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4273" y="277792"/>
            <a:ext cx="5960340" cy="1169043"/>
          </a:xfrm>
        </p:spPr>
        <p:txBody>
          <a:bodyPr>
            <a:normAutofit/>
          </a:bodyPr>
          <a:lstStyle/>
          <a:p>
            <a:pPr algn="r"/>
            <a:r>
              <a:rPr lang="it-IT" sz="3200" b="1" dirty="0">
                <a:solidFill>
                  <a:srgbClr val="72A632"/>
                </a:solidFill>
              </a:rPr>
              <a:t>Anni ‘90: l’aziendalizzazione e la riforma della riforma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1707" y="1956122"/>
            <a:ext cx="8992906" cy="4352080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934F31"/>
                </a:solidFill>
              </a:rPr>
              <a:t>Decreto 502/1992</a:t>
            </a:r>
            <a:r>
              <a:rPr lang="it-IT" sz="2000" dirty="0">
                <a:solidFill>
                  <a:srgbClr val="934F31"/>
                </a:solidFill>
              </a:rPr>
              <a:t>: costituzione delle Aziende Sanitarie e della dirigenza professionale; centralizzazione regionale</a:t>
            </a:r>
          </a:p>
          <a:p>
            <a:r>
              <a:rPr lang="it-IT" sz="2000" b="1" dirty="0">
                <a:solidFill>
                  <a:srgbClr val="934F31"/>
                </a:solidFill>
              </a:rPr>
              <a:t>D.L. 517/1993</a:t>
            </a:r>
            <a:r>
              <a:rPr lang="it-IT" sz="2000" dirty="0">
                <a:solidFill>
                  <a:srgbClr val="934F31"/>
                </a:solidFill>
              </a:rPr>
              <a:t>: no alla privatizzazione, sì alla competizione amministrata</a:t>
            </a:r>
          </a:p>
          <a:p>
            <a:r>
              <a:rPr lang="it-IT" sz="2000" b="1" dirty="0">
                <a:solidFill>
                  <a:srgbClr val="934F31"/>
                </a:solidFill>
              </a:rPr>
              <a:t>D.L. 229/1996 (Riforma Bindi)</a:t>
            </a:r>
            <a:r>
              <a:rPr lang="it-IT" sz="2000" dirty="0">
                <a:solidFill>
                  <a:srgbClr val="934F31"/>
                </a:solidFill>
              </a:rPr>
              <a:t>: distretto sanitario, medici di famiglia, contenimento libera professione medici </a:t>
            </a:r>
            <a:r>
              <a:rPr lang="it-IT" sz="2000" dirty="0" err="1">
                <a:solidFill>
                  <a:srgbClr val="934F31"/>
                </a:solidFill>
              </a:rPr>
              <a:t>osp</a:t>
            </a:r>
            <a:r>
              <a:rPr lang="it-IT" sz="2000" dirty="0">
                <a:solidFill>
                  <a:srgbClr val="934F31"/>
                </a:solidFill>
              </a:rPr>
              <a:t>. e spec.</a:t>
            </a:r>
          </a:p>
          <a:p>
            <a:r>
              <a:rPr lang="it-IT" sz="2000" b="1" dirty="0">
                <a:solidFill>
                  <a:srgbClr val="934F31"/>
                </a:solidFill>
              </a:rPr>
              <a:t>2001</a:t>
            </a:r>
            <a:r>
              <a:rPr lang="it-IT" sz="2000" dirty="0">
                <a:solidFill>
                  <a:srgbClr val="934F31"/>
                </a:solidFill>
              </a:rPr>
              <a:t>: modifica costituzionale </a:t>
            </a:r>
            <a:r>
              <a:rPr lang="it-IT" sz="2000" b="1" dirty="0">
                <a:solidFill>
                  <a:srgbClr val="934F31"/>
                </a:solidFill>
              </a:rPr>
              <a:t>Titolo V</a:t>
            </a:r>
            <a:r>
              <a:rPr lang="it-IT" sz="2000" dirty="0">
                <a:solidFill>
                  <a:srgbClr val="934F31"/>
                </a:solidFill>
              </a:rPr>
              <a:t> che dà forte autonomia alle Regioni (portando a diversi modelli e gestioni): si confrontano Ministero e Conferenza Stato-Regioni</a:t>
            </a:r>
          </a:p>
        </p:txBody>
      </p:sp>
    </p:spTree>
    <p:extLst>
      <p:ext uri="{BB962C8B-B14F-4D97-AF65-F5344CB8AC3E}">
        <p14:creationId xmlns:p14="http://schemas.microsoft.com/office/powerpoint/2010/main" val="122915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32562" y="237507"/>
            <a:ext cx="9272052" cy="48325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</a:rPr>
              <a:t>Movimenti sociali e di idee fra anni ‘60 e ‘70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24406" y="968188"/>
            <a:ext cx="10364394" cy="5623112"/>
          </a:xfrm>
        </p:spPr>
        <p:txBody>
          <a:bodyPr>
            <a:normAutofit fontScale="92500" lnSpcReduction="20000"/>
          </a:bodyPr>
          <a:lstStyle/>
          <a:p>
            <a:r>
              <a:rPr lang="it-IT" sz="2200" b="1" dirty="0" err="1">
                <a:solidFill>
                  <a:srgbClr val="4865A0"/>
                </a:solidFill>
              </a:rPr>
              <a:t>R</a:t>
            </a:r>
            <a:r>
              <a:rPr lang="it-IT" sz="2200" b="1" dirty="0">
                <a:solidFill>
                  <a:srgbClr val="4865A0"/>
                </a:solidFill>
              </a:rPr>
              <a:t>. </a:t>
            </a:r>
            <a:r>
              <a:rPr lang="it-IT" sz="2200" b="1" dirty="0" err="1">
                <a:solidFill>
                  <a:srgbClr val="4865A0"/>
                </a:solidFill>
              </a:rPr>
              <a:t>Laing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(1960), The </a:t>
            </a:r>
            <a:r>
              <a:rPr lang="it-IT" sz="2000" dirty="0" err="1">
                <a:solidFill>
                  <a:srgbClr val="4865A0"/>
                </a:solidFill>
              </a:rPr>
              <a:t>Divided</a:t>
            </a:r>
            <a:r>
              <a:rPr lang="it-IT" sz="2000" dirty="0">
                <a:solidFill>
                  <a:srgbClr val="4865A0"/>
                </a:solidFill>
              </a:rPr>
              <a:t> Self </a:t>
            </a:r>
            <a:r>
              <a:rPr lang="it-IT" sz="2000" i="1" dirty="0">
                <a:solidFill>
                  <a:srgbClr val="00B050"/>
                </a:solidFill>
              </a:rPr>
              <a:t>(movimento antipsichiatrico)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I. </a:t>
            </a:r>
            <a:r>
              <a:rPr lang="it-IT" sz="2200" b="1" dirty="0" err="1">
                <a:solidFill>
                  <a:srgbClr val="4865A0"/>
                </a:solidFill>
              </a:rPr>
              <a:t>Goffman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(1961), </a:t>
            </a:r>
            <a:r>
              <a:rPr lang="it-IT" sz="2000" dirty="0" err="1">
                <a:solidFill>
                  <a:srgbClr val="4865A0"/>
                </a:solidFill>
              </a:rPr>
              <a:t>Asylums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(critica ospedali psichiatrici </a:t>
            </a:r>
            <a:r>
              <a:rPr lang="it-IT" sz="2000" i="1" dirty="0" err="1">
                <a:solidFill>
                  <a:srgbClr val="00B050"/>
                </a:solidFill>
              </a:rPr>
              <a:t>custodialistici</a:t>
            </a:r>
            <a:r>
              <a:rPr lang="it-IT" sz="2000" i="1" dirty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M. Foucault </a:t>
            </a:r>
            <a:r>
              <a:rPr lang="it-IT" sz="2000" dirty="0">
                <a:solidFill>
                  <a:srgbClr val="4865A0"/>
                </a:solidFill>
              </a:rPr>
              <a:t>(1963), Nascita della clinica </a:t>
            </a:r>
            <a:r>
              <a:rPr lang="it-IT" sz="2000" i="1" dirty="0">
                <a:solidFill>
                  <a:srgbClr val="00B050"/>
                </a:solidFill>
              </a:rPr>
              <a:t>(anti-istituzionalizzazione)</a:t>
            </a:r>
          </a:p>
          <a:p>
            <a:r>
              <a:rPr lang="it-IT" sz="2200" b="1" dirty="0" err="1">
                <a:solidFill>
                  <a:srgbClr val="4865A0"/>
                </a:solidFill>
              </a:rPr>
              <a:t>R</a:t>
            </a:r>
            <a:r>
              <a:rPr lang="it-IT" sz="2200" b="1" dirty="0">
                <a:solidFill>
                  <a:srgbClr val="4865A0"/>
                </a:solidFill>
              </a:rPr>
              <a:t>. </a:t>
            </a:r>
            <a:r>
              <a:rPr lang="it-IT" sz="2200" b="1" dirty="0" err="1">
                <a:solidFill>
                  <a:srgbClr val="4865A0"/>
                </a:solidFill>
              </a:rPr>
              <a:t>Dubos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(1968), Man, Medicine and Environment </a:t>
            </a:r>
            <a:r>
              <a:rPr lang="it-IT" sz="2000" i="1" dirty="0">
                <a:solidFill>
                  <a:srgbClr val="00B050"/>
                </a:solidFill>
              </a:rPr>
              <a:t>(ineguaglianze condizioni di vita e salubrità degli ambienti)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C. </a:t>
            </a:r>
            <a:r>
              <a:rPr lang="it-IT" sz="2200" b="1" dirty="0" err="1">
                <a:solidFill>
                  <a:srgbClr val="4865A0"/>
                </a:solidFill>
              </a:rPr>
              <a:t>Herzlich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(1969), </a:t>
            </a:r>
            <a:r>
              <a:rPr lang="it-IT" sz="2000" dirty="0" err="1">
                <a:solidFill>
                  <a:srgbClr val="4865A0"/>
                </a:solidFill>
              </a:rPr>
              <a:t>Santè</a:t>
            </a:r>
            <a:r>
              <a:rPr lang="it-IT" sz="2000" dirty="0">
                <a:solidFill>
                  <a:srgbClr val="4865A0"/>
                </a:solidFill>
              </a:rPr>
              <a:t> et </a:t>
            </a:r>
            <a:r>
              <a:rPr lang="it-IT" sz="2000" dirty="0" err="1">
                <a:solidFill>
                  <a:srgbClr val="4865A0"/>
                </a:solidFill>
              </a:rPr>
              <a:t>maladie</a:t>
            </a:r>
            <a:r>
              <a:rPr lang="it-IT" sz="2000" dirty="0">
                <a:solidFill>
                  <a:srgbClr val="4865A0"/>
                </a:solidFill>
              </a:rPr>
              <a:t>. </a:t>
            </a:r>
            <a:r>
              <a:rPr lang="it-IT" sz="2000" dirty="0" err="1">
                <a:solidFill>
                  <a:srgbClr val="4865A0"/>
                </a:solidFill>
              </a:rPr>
              <a:t>Analyse</a:t>
            </a:r>
            <a:r>
              <a:rPr lang="it-IT" sz="2000" dirty="0">
                <a:solidFill>
                  <a:srgbClr val="4865A0"/>
                </a:solidFill>
              </a:rPr>
              <a:t> d’une </a:t>
            </a:r>
            <a:r>
              <a:rPr lang="it-IT" sz="2000" dirty="0" err="1">
                <a:solidFill>
                  <a:srgbClr val="4865A0"/>
                </a:solidFill>
              </a:rPr>
              <a:t>representation</a:t>
            </a:r>
            <a:r>
              <a:rPr lang="it-IT" sz="2000" dirty="0">
                <a:solidFill>
                  <a:srgbClr val="4865A0"/>
                </a:solidFill>
              </a:rPr>
              <a:t> sociale </a:t>
            </a:r>
            <a:r>
              <a:rPr lang="it-IT" sz="2000" dirty="0">
                <a:solidFill>
                  <a:srgbClr val="00B050"/>
                </a:solidFill>
              </a:rPr>
              <a:t>(mutamento culture di salute)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G. </a:t>
            </a:r>
            <a:r>
              <a:rPr lang="it-IT" sz="2200" b="1" dirty="0" err="1">
                <a:solidFill>
                  <a:srgbClr val="4865A0"/>
                </a:solidFill>
              </a:rPr>
              <a:t>Bateson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(1972), </a:t>
            </a:r>
            <a:r>
              <a:rPr lang="it-IT" sz="2000" dirty="0" err="1">
                <a:solidFill>
                  <a:srgbClr val="4865A0"/>
                </a:solidFill>
              </a:rPr>
              <a:t>Steps</a:t>
            </a:r>
            <a:r>
              <a:rPr lang="it-IT" sz="2000" dirty="0">
                <a:solidFill>
                  <a:srgbClr val="4865A0"/>
                </a:solidFill>
              </a:rPr>
              <a:t> to an </a:t>
            </a:r>
            <a:r>
              <a:rPr lang="it-IT" sz="2000" dirty="0" err="1">
                <a:solidFill>
                  <a:srgbClr val="4865A0"/>
                </a:solidFill>
              </a:rPr>
              <a:t>Ecology</a:t>
            </a:r>
            <a:r>
              <a:rPr lang="it-IT" sz="2000" dirty="0">
                <a:solidFill>
                  <a:srgbClr val="4865A0"/>
                </a:solidFill>
              </a:rPr>
              <a:t> of </a:t>
            </a:r>
            <a:r>
              <a:rPr lang="it-IT" sz="2000" dirty="0" err="1">
                <a:solidFill>
                  <a:srgbClr val="4865A0"/>
                </a:solidFill>
              </a:rPr>
              <a:t>Mind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(visione sistemica post-dualista)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I. </a:t>
            </a:r>
            <a:r>
              <a:rPr lang="it-IT" sz="2200" b="1" dirty="0" err="1">
                <a:solidFill>
                  <a:srgbClr val="4865A0"/>
                </a:solidFill>
              </a:rPr>
              <a:t>Illich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(1973), </a:t>
            </a:r>
            <a:r>
              <a:rPr lang="it-IT" sz="2000" dirty="0" err="1">
                <a:solidFill>
                  <a:srgbClr val="4865A0"/>
                </a:solidFill>
              </a:rPr>
              <a:t>Medical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Nemesis</a:t>
            </a:r>
            <a:r>
              <a:rPr lang="it-IT" sz="2000" dirty="0">
                <a:solidFill>
                  <a:srgbClr val="4865A0"/>
                </a:solidFill>
              </a:rPr>
              <a:t>. The </a:t>
            </a:r>
            <a:r>
              <a:rPr lang="it-IT" sz="2000" dirty="0" err="1">
                <a:solidFill>
                  <a:srgbClr val="4865A0"/>
                </a:solidFill>
              </a:rPr>
              <a:t>Expropriation</a:t>
            </a:r>
            <a:r>
              <a:rPr lang="it-IT" sz="2000" dirty="0">
                <a:solidFill>
                  <a:srgbClr val="4865A0"/>
                </a:solidFill>
              </a:rPr>
              <a:t> of </a:t>
            </a:r>
            <a:r>
              <a:rPr lang="it-IT" sz="2000" dirty="0" err="1">
                <a:solidFill>
                  <a:srgbClr val="4865A0"/>
                </a:solidFill>
              </a:rPr>
              <a:t>Health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</a:t>
            </a:r>
            <a:r>
              <a:rPr lang="it-IT" sz="2000" i="1" dirty="0" err="1">
                <a:solidFill>
                  <a:srgbClr val="00B050"/>
                </a:solidFill>
              </a:rPr>
              <a:t>empowerment</a:t>
            </a:r>
            <a:r>
              <a:rPr lang="it-IT" sz="2000" i="1" dirty="0">
                <a:solidFill>
                  <a:srgbClr val="00B050"/>
                </a:solidFill>
              </a:rPr>
              <a:t>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E. </a:t>
            </a:r>
            <a:r>
              <a:rPr lang="it-IT" sz="2200" b="1" dirty="0" err="1">
                <a:solidFill>
                  <a:srgbClr val="4865A0"/>
                </a:solidFill>
              </a:rPr>
              <a:t>Morin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(1973), Il paradigma perduto. Cos’è la natura umana </a:t>
            </a:r>
            <a:r>
              <a:rPr lang="it-IT" sz="2000" i="1" dirty="0">
                <a:solidFill>
                  <a:srgbClr val="00B050"/>
                </a:solidFill>
              </a:rPr>
              <a:t>(interdisciplinarietà)</a:t>
            </a:r>
          </a:p>
          <a:p>
            <a:r>
              <a:rPr lang="it-IT" sz="2200" b="1" dirty="0" err="1">
                <a:solidFill>
                  <a:srgbClr val="4865A0"/>
                </a:solidFill>
              </a:rPr>
              <a:t>F</a:t>
            </a:r>
            <a:r>
              <a:rPr lang="it-IT" sz="2200" b="1" dirty="0">
                <a:solidFill>
                  <a:srgbClr val="4865A0"/>
                </a:solidFill>
              </a:rPr>
              <a:t>. Capra </a:t>
            </a:r>
            <a:r>
              <a:rPr lang="it-IT" sz="2000" dirty="0">
                <a:solidFill>
                  <a:srgbClr val="4865A0"/>
                </a:solidFill>
              </a:rPr>
              <a:t>(1975), The Tao of </a:t>
            </a:r>
            <a:r>
              <a:rPr lang="it-IT" sz="2000" dirty="0" err="1">
                <a:solidFill>
                  <a:srgbClr val="4865A0"/>
                </a:solidFill>
              </a:rPr>
              <a:t>Physics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(ponte Oriente-Occidente, anche su salute)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T. </a:t>
            </a:r>
            <a:r>
              <a:rPr lang="it-IT" sz="2200" b="1" dirty="0" err="1">
                <a:solidFill>
                  <a:srgbClr val="4865A0"/>
                </a:solidFill>
              </a:rPr>
              <a:t>McKoewn</a:t>
            </a:r>
            <a:r>
              <a:rPr lang="it-IT" sz="2200" b="1" dirty="0">
                <a:solidFill>
                  <a:srgbClr val="4865A0"/>
                </a:solidFill>
              </a:rPr>
              <a:t> </a:t>
            </a:r>
            <a:r>
              <a:rPr lang="it-IT" sz="2200" dirty="0">
                <a:solidFill>
                  <a:srgbClr val="4865A0"/>
                </a:solidFill>
              </a:rPr>
              <a:t>(1976), The </a:t>
            </a:r>
            <a:r>
              <a:rPr lang="it-IT" sz="2200" dirty="0" err="1">
                <a:solidFill>
                  <a:srgbClr val="4865A0"/>
                </a:solidFill>
              </a:rPr>
              <a:t>role</a:t>
            </a:r>
            <a:r>
              <a:rPr lang="it-IT" sz="2200" dirty="0">
                <a:solidFill>
                  <a:srgbClr val="4865A0"/>
                </a:solidFill>
              </a:rPr>
              <a:t> of medicine: </a:t>
            </a:r>
            <a:r>
              <a:rPr lang="it-IT" sz="2200" dirty="0" err="1">
                <a:solidFill>
                  <a:srgbClr val="4865A0"/>
                </a:solidFill>
              </a:rPr>
              <a:t>dream</a:t>
            </a:r>
            <a:r>
              <a:rPr lang="it-IT" sz="2200" dirty="0">
                <a:solidFill>
                  <a:srgbClr val="4865A0"/>
                </a:solidFill>
              </a:rPr>
              <a:t>, </a:t>
            </a:r>
            <a:r>
              <a:rPr lang="it-IT" sz="2200" dirty="0" err="1">
                <a:solidFill>
                  <a:srgbClr val="4865A0"/>
                </a:solidFill>
              </a:rPr>
              <a:t>mirage</a:t>
            </a:r>
            <a:r>
              <a:rPr lang="it-IT" sz="2200" dirty="0">
                <a:solidFill>
                  <a:srgbClr val="4865A0"/>
                </a:solidFill>
              </a:rPr>
              <a:t> or </a:t>
            </a:r>
            <a:r>
              <a:rPr lang="it-IT" sz="2200" dirty="0" err="1">
                <a:solidFill>
                  <a:srgbClr val="4865A0"/>
                </a:solidFill>
              </a:rPr>
              <a:t>nemesis</a:t>
            </a:r>
            <a:r>
              <a:rPr lang="it-IT" sz="2200" dirty="0">
                <a:solidFill>
                  <a:srgbClr val="4865A0"/>
                </a:solidFill>
              </a:rPr>
              <a:t>? </a:t>
            </a:r>
            <a:r>
              <a:rPr lang="it-IT" sz="2200" dirty="0">
                <a:solidFill>
                  <a:srgbClr val="00B050"/>
                </a:solidFill>
              </a:rPr>
              <a:t>(riforma medicina)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G.L. Engel </a:t>
            </a:r>
            <a:r>
              <a:rPr lang="it-IT" sz="2200" dirty="0">
                <a:solidFill>
                  <a:srgbClr val="4865A0"/>
                </a:solidFill>
              </a:rPr>
              <a:t>(1977), The </a:t>
            </a:r>
            <a:r>
              <a:rPr lang="it-IT" sz="2200" dirty="0" err="1">
                <a:solidFill>
                  <a:srgbClr val="4865A0"/>
                </a:solidFill>
              </a:rPr>
              <a:t>need</a:t>
            </a:r>
            <a:r>
              <a:rPr lang="it-IT" sz="2200" dirty="0">
                <a:solidFill>
                  <a:srgbClr val="4865A0"/>
                </a:solidFill>
              </a:rPr>
              <a:t> of a new </a:t>
            </a:r>
            <a:r>
              <a:rPr lang="it-IT" sz="2200" dirty="0" err="1">
                <a:solidFill>
                  <a:srgbClr val="4865A0"/>
                </a:solidFill>
              </a:rPr>
              <a:t>medical</a:t>
            </a:r>
            <a:r>
              <a:rPr lang="it-IT" sz="2200" dirty="0">
                <a:solidFill>
                  <a:srgbClr val="4865A0"/>
                </a:solidFill>
              </a:rPr>
              <a:t> model </a:t>
            </a:r>
            <a:r>
              <a:rPr lang="it-IT" sz="2200" i="1" dirty="0">
                <a:solidFill>
                  <a:srgbClr val="00B050"/>
                </a:solidFill>
              </a:rPr>
              <a:t>(</a:t>
            </a:r>
            <a:r>
              <a:rPr lang="it-IT" sz="2200" i="1" dirty="0" err="1">
                <a:solidFill>
                  <a:srgbClr val="00B050"/>
                </a:solidFill>
              </a:rPr>
              <a:t>bio</a:t>
            </a:r>
            <a:r>
              <a:rPr lang="it-IT" sz="2200" i="1" dirty="0">
                <a:solidFill>
                  <a:srgbClr val="00B050"/>
                </a:solidFill>
              </a:rPr>
              <a:t>-</a:t>
            </a:r>
            <a:r>
              <a:rPr lang="it-IT" sz="2200" i="1" dirty="0" err="1">
                <a:solidFill>
                  <a:srgbClr val="00B050"/>
                </a:solidFill>
              </a:rPr>
              <a:t>psico</a:t>
            </a:r>
            <a:r>
              <a:rPr lang="it-IT" sz="2200" i="1" dirty="0">
                <a:solidFill>
                  <a:srgbClr val="00B050"/>
                </a:solidFill>
              </a:rPr>
              <a:t>-socio)</a:t>
            </a:r>
            <a:endParaRPr lang="it-IT" sz="2200" dirty="0">
              <a:solidFill>
                <a:srgbClr val="4865A0"/>
              </a:solidFill>
            </a:endParaRPr>
          </a:p>
          <a:p>
            <a:r>
              <a:rPr lang="it-IT" sz="2200" b="1" dirty="0">
                <a:solidFill>
                  <a:srgbClr val="4865A0"/>
                </a:solidFill>
              </a:rPr>
              <a:t>S. Sontag</a:t>
            </a:r>
            <a:r>
              <a:rPr lang="it-IT" sz="2200" dirty="0">
                <a:solidFill>
                  <a:srgbClr val="4865A0"/>
                </a:solidFill>
              </a:rPr>
              <a:t> </a:t>
            </a:r>
            <a:r>
              <a:rPr lang="it-IT" sz="2000" dirty="0">
                <a:solidFill>
                  <a:srgbClr val="4865A0"/>
                </a:solidFill>
              </a:rPr>
              <a:t>(1977), </a:t>
            </a:r>
            <a:r>
              <a:rPr lang="it-IT" sz="2000" dirty="0" err="1">
                <a:solidFill>
                  <a:srgbClr val="4865A0"/>
                </a:solidFill>
              </a:rPr>
              <a:t>Illness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as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Methaphor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i="1" dirty="0">
                <a:solidFill>
                  <a:srgbClr val="00B050"/>
                </a:solidFill>
              </a:rPr>
              <a:t>(malattia come artefatto culturale)</a:t>
            </a:r>
          </a:p>
          <a:p>
            <a:r>
              <a:rPr lang="it-IT" sz="2200" b="1" dirty="0">
                <a:solidFill>
                  <a:srgbClr val="4865A0"/>
                </a:solidFill>
              </a:rPr>
              <a:t>WHO</a:t>
            </a:r>
            <a:r>
              <a:rPr lang="it-IT" sz="2000" dirty="0">
                <a:solidFill>
                  <a:srgbClr val="4865A0"/>
                </a:solidFill>
              </a:rPr>
              <a:t> (1978), Alma Ata 1978. </a:t>
            </a:r>
            <a:r>
              <a:rPr lang="it-IT" sz="2000" dirty="0" err="1">
                <a:solidFill>
                  <a:srgbClr val="4865A0"/>
                </a:solidFill>
              </a:rPr>
              <a:t>Primary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  <a:r>
              <a:rPr lang="it-IT" sz="2000" dirty="0" err="1">
                <a:solidFill>
                  <a:srgbClr val="4865A0"/>
                </a:solidFill>
              </a:rPr>
              <a:t>Health</a:t>
            </a:r>
            <a:r>
              <a:rPr lang="it-IT" sz="2000" dirty="0">
                <a:solidFill>
                  <a:srgbClr val="4865A0"/>
                </a:solidFill>
              </a:rPr>
              <a:t> Care </a:t>
            </a:r>
            <a:r>
              <a:rPr lang="it-IT" sz="2000" i="1" dirty="0">
                <a:solidFill>
                  <a:srgbClr val="00B050"/>
                </a:solidFill>
              </a:rPr>
              <a:t>(nuova organizzazione territoriale)</a:t>
            </a:r>
          </a:p>
        </p:txBody>
      </p:sp>
    </p:spTree>
    <p:extLst>
      <p:ext uri="{BB962C8B-B14F-4D97-AF65-F5344CB8AC3E}">
        <p14:creationId xmlns:p14="http://schemas.microsoft.com/office/powerpoint/2010/main" val="415879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13809" y="296883"/>
            <a:ext cx="9390804" cy="1318161"/>
          </a:xfrm>
        </p:spPr>
        <p:txBody>
          <a:bodyPr>
            <a:normAutofit/>
          </a:bodyPr>
          <a:lstStyle/>
          <a:p>
            <a:pPr algn="ctr"/>
            <a:r>
              <a:rPr lang="it-IT" sz="2800" dirty="0">
                <a:solidFill>
                  <a:srgbClr val="4865A0"/>
                </a:solidFill>
              </a:rPr>
              <a:t>Primi passi della sociologia sanitaria                              e della medicina (anni </a:t>
            </a:r>
            <a:r>
              <a:rPr lang="uk-UA" sz="2800" dirty="0">
                <a:solidFill>
                  <a:srgbClr val="4865A0"/>
                </a:solidFill>
              </a:rPr>
              <a:t>’</a:t>
            </a:r>
            <a:r>
              <a:rPr lang="it-IT" sz="2800" dirty="0">
                <a:solidFill>
                  <a:srgbClr val="4865A0"/>
                </a:solidFill>
              </a:rPr>
              <a:t>70 in Italia)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03813" y="1484417"/>
            <a:ext cx="9200799" cy="4809506"/>
          </a:xfrm>
        </p:spPr>
        <p:txBody>
          <a:bodyPr>
            <a:normAutofit/>
          </a:bodyPr>
          <a:lstStyle/>
          <a:p>
            <a:r>
              <a:rPr lang="it-IT" sz="2000" b="1" dirty="0" err="1">
                <a:solidFill>
                  <a:srgbClr val="00B050"/>
                </a:solidFill>
              </a:rPr>
              <a:t>F</a:t>
            </a:r>
            <a:r>
              <a:rPr lang="it-IT" sz="2000" b="1" dirty="0">
                <a:solidFill>
                  <a:srgbClr val="00B050"/>
                </a:solidFill>
              </a:rPr>
              <a:t>. </a:t>
            </a:r>
            <a:r>
              <a:rPr lang="it-IT" sz="2000" b="1" dirty="0" err="1">
                <a:solidFill>
                  <a:srgbClr val="00B050"/>
                </a:solidFill>
              </a:rPr>
              <a:t>Basaglia</a:t>
            </a:r>
            <a:r>
              <a:rPr lang="it-IT" sz="2000" b="1" dirty="0">
                <a:solidFill>
                  <a:srgbClr val="00B050"/>
                </a:solidFill>
              </a:rPr>
              <a:t> </a:t>
            </a:r>
            <a:r>
              <a:rPr lang="it-IT" sz="2000" dirty="0">
                <a:solidFill>
                  <a:srgbClr val="00B050"/>
                </a:solidFill>
              </a:rPr>
              <a:t>(1968), L’istituzione negata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G.A. </a:t>
            </a:r>
            <a:r>
              <a:rPr lang="it-IT" sz="2000" b="1" dirty="0" err="1">
                <a:solidFill>
                  <a:srgbClr val="00B050"/>
                </a:solidFill>
              </a:rPr>
              <a:t>Maccaccaro</a:t>
            </a:r>
            <a:r>
              <a:rPr lang="it-IT" sz="2000" b="1" dirty="0">
                <a:solidFill>
                  <a:srgbClr val="00B050"/>
                </a:solidFill>
              </a:rPr>
              <a:t> </a:t>
            </a:r>
            <a:r>
              <a:rPr lang="it-IT" sz="2000" dirty="0">
                <a:solidFill>
                  <a:srgbClr val="00B050"/>
                </a:solidFill>
              </a:rPr>
              <a:t>(1974), La salute in fabbrica; (1976), Medicina democratica: movimento di lotta per la salute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I. Oddone </a:t>
            </a:r>
            <a:r>
              <a:rPr lang="it-IT" sz="2000" dirty="0">
                <a:solidFill>
                  <a:srgbClr val="00B050"/>
                </a:solidFill>
              </a:rPr>
              <a:t>(1975), Medicina preventiva e partecipazione</a:t>
            </a:r>
          </a:p>
          <a:p>
            <a:r>
              <a:rPr lang="it-IT" sz="2000" b="1" dirty="0" err="1">
                <a:solidFill>
                  <a:srgbClr val="00B050"/>
                </a:solidFill>
              </a:rPr>
              <a:t>F</a:t>
            </a:r>
            <a:r>
              <a:rPr lang="it-IT" sz="2000" b="1" dirty="0">
                <a:solidFill>
                  <a:srgbClr val="00B050"/>
                </a:solidFill>
              </a:rPr>
              <a:t>. Terranova </a:t>
            </a:r>
            <a:r>
              <a:rPr lang="it-IT" sz="2000" dirty="0">
                <a:solidFill>
                  <a:srgbClr val="00B050"/>
                </a:solidFill>
              </a:rPr>
              <a:t>(1975), Il potere assistenziale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A. Melucci </a:t>
            </a:r>
            <a:r>
              <a:rPr lang="it-IT" sz="2000" dirty="0">
                <a:solidFill>
                  <a:srgbClr val="00B050"/>
                </a:solidFill>
              </a:rPr>
              <a:t>(1976), Movimenti di rivolta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G.A. </a:t>
            </a:r>
            <a:r>
              <a:rPr lang="it-IT" sz="2000" b="1" dirty="0" err="1">
                <a:solidFill>
                  <a:srgbClr val="00B050"/>
                </a:solidFill>
              </a:rPr>
              <a:t>Maccaccaro</a:t>
            </a:r>
            <a:r>
              <a:rPr lang="it-IT" sz="2000" b="1" dirty="0">
                <a:solidFill>
                  <a:srgbClr val="00B050"/>
                </a:solidFill>
              </a:rPr>
              <a:t> e A. Martinelli </a:t>
            </a:r>
            <a:r>
              <a:rPr lang="it-IT" sz="2000" dirty="0">
                <a:solidFill>
                  <a:srgbClr val="00B050"/>
                </a:solidFill>
              </a:rPr>
              <a:t>(1977), a cura, Sociologia della medicina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G. </a:t>
            </a:r>
            <a:r>
              <a:rPr lang="it-IT" sz="2000" b="1" dirty="0" err="1">
                <a:solidFill>
                  <a:srgbClr val="00B050"/>
                </a:solidFill>
              </a:rPr>
              <a:t>Abbatecola</a:t>
            </a:r>
            <a:r>
              <a:rPr lang="it-IT" sz="2000" b="1" dirty="0">
                <a:solidFill>
                  <a:srgbClr val="00B050"/>
                </a:solidFill>
              </a:rPr>
              <a:t> e L. </a:t>
            </a:r>
            <a:r>
              <a:rPr lang="it-IT" sz="2000" b="1" dirty="0" err="1">
                <a:solidFill>
                  <a:srgbClr val="00B050"/>
                </a:solidFill>
              </a:rPr>
              <a:t>Melocchi</a:t>
            </a:r>
            <a:r>
              <a:rPr lang="it-IT" sz="2000" b="1" dirty="0">
                <a:solidFill>
                  <a:srgbClr val="00B050"/>
                </a:solidFill>
              </a:rPr>
              <a:t> </a:t>
            </a:r>
            <a:r>
              <a:rPr lang="it-IT" sz="2000" dirty="0">
                <a:solidFill>
                  <a:srgbClr val="00B050"/>
                </a:solidFill>
              </a:rPr>
              <a:t>(1977), a cura, Il potere della medicina</a:t>
            </a:r>
          </a:p>
          <a:p>
            <a:r>
              <a:rPr lang="it-IT" sz="2000" b="1" dirty="0" err="1">
                <a:solidFill>
                  <a:srgbClr val="00B050"/>
                </a:solidFill>
              </a:rPr>
              <a:t>F</a:t>
            </a:r>
            <a:r>
              <a:rPr lang="it-IT" sz="2000" b="1" dirty="0">
                <a:solidFill>
                  <a:srgbClr val="00B050"/>
                </a:solidFill>
              </a:rPr>
              <a:t>. Barbano </a:t>
            </a:r>
            <a:r>
              <a:rPr lang="it-IT" sz="2000" dirty="0">
                <a:solidFill>
                  <a:srgbClr val="00B050"/>
                </a:solidFill>
              </a:rPr>
              <a:t>(1977), a cura, Sanità, Salute e Servizi sociali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M. Tognetti Bordogna et al. </a:t>
            </a:r>
            <a:r>
              <a:rPr lang="it-IT" sz="2000" dirty="0">
                <a:solidFill>
                  <a:srgbClr val="00B050"/>
                </a:solidFill>
              </a:rPr>
              <a:t>(1980), a cura, Dopo il manicomio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019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Sedi rilevanti negli anni ‘70 e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00300" y="2133600"/>
            <a:ext cx="9104312" cy="3777622"/>
          </a:xfrm>
        </p:spPr>
        <p:txBody>
          <a:bodyPr/>
          <a:lstStyle/>
          <a:p>
            <a:r>
              <a:rPr lang="it-IT" sz="2800" b="1" dirty="0">
                <a:solidFill>
                  <a:srgbClr val="FF0066"/>
                </a:solidFill>
                <a:ea typeface="Arial" charset="0"/>
                <a:cs typeface="Arial" charset="0"/>
              </a:rPr>
              <a:t>Milano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FF0066"/>
                </a:solidFill>
                <a:ea typeface="Arial" charset="0"/>
                <a:cs typeface="Arial" charset="0"/>
              </a:rPr>
              <a:t>Abbatecola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 </a:t>
            </a:r>
            <a:r>
              <a:rPr lang="it-IT" sz="2000" dirty="0" err="1">
                <a:solidFill>
                  <a:srgbClr val="FF0066"/>
                </a:solidFill>
                <a:ea typeface="Arial" charset="0"/>
                <a:cs typeface="Arial" charset="0"/>
              </a:rPr>
              <a:t>Giori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 Martinelli; Melucci; </a:t>
            </a:r>
            <a:r>
              <a:rPr lang="it-IT" sz="2000" dirty="0" err="1">
                <a:solidFill>
                  <a:srgbClr val="FF0066"/>
                </a:solidFill>
                <a:ea typeface="Arial" charset="0"/>
                <a:cs typeface="Arial" charset="0"/>
              </a:rPr>
              <a:t>Pizzini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; Tognetti; </a:t>
            </a:r>
            <a:r>
              <a:rPr lang="mr-IN" sz="2000" dirty="0">
                <a:solidFill>
                  <a:srgbClr val="FF0066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FF0066"/>
                </a:solidFill>
                <a:ea typeface="Arial" charset="0"/>
                <a:cs typeface="Arial" charset="0"/>
              </a:rPr>
              <a:t>.)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7030A0"/>
                </a:solidFill>
                <a:ea typeface="Arial" charset="0"/>
                <a:cs typeface="Arial" charset="0"/>
              </a:rPr>
              <a:t>Torino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(</a:t>
            </a:r>
            <a:r>
              <a:rPr lang="it-IT" sz="2000" dirty="0" err="1">
                <a:solidFill>
                  <a:srgbClr val="7030A0"/>
                </a:solidFill>
                <a:ea typeface="Arial" charset="0"/>
                <a:cs typeface="Arial" charset="0"/>
              </a:rPr>
              <a:t>Tousijn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, </a:t>
            </a:r>
            <a:r>
              <a:rPr lang="mr-IN" sz="2000" dirty="0">
                <a:solidFill>
                  <a:srgbClr val="7030A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7030A0"/>
                </a:solidFill>
                <a:ea typeface="Arial" charset="0"/>
                <a:cs typeface="Arial" charset="0"/>
              </a:rPr>
              <a:t>)</a:t>
            </a:r>
          </a:p>
          <a:p>
            <a:endParaRPr lang="it-IT" sz="2800" dirty="0">
              <a:ea typeface="Arial" charset="0"/>
              <a:cs typeface="Arial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ea typeface="Arial" charset="0"/>
                <a:cs typeface="Arial" charset="0"/>
              </a:rPr>
              <a:t>Bologna</a:t>
            </a:r>
            <a:r>
              <a:rPr lang="it-IT" sz="2800" dirty="0">
                <a:ea typeface="Arial" charset="0"/>
                <a:cs typeface="Arial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(Ardigò; Donati; </a:t>
            </a:r>
            <a:r>
              <a:rPr lang="mr-IN" sz="2000" dirty="0">
                <a:solidFill>
                  <a:srgbClr val="0070C0"/>
                </a:solidFill>
                <a:ea typeface="Arial" charset="0"/>
                <a:cs typeface="Arial" charset="0"/>
              </a:rPr>
              <a:t>…</a:t>
            </a:r>
            <a:r>
              <a:rPr lang="it-IT" sz="2000" dirty="0">
                <a:solidFill>
                  <a:srgbClr val="0070C0"/>
                </a:solidFill>
                <a:ea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92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08312" y="225288"/>
            <a:ext cx="9806609" cy="781877"/>
          </a:xfrm>
        </p:spPr>
        <p:txBody>
          <a:bodyPr>
            <a:normAutofit/>
          </a:bodyPr>
          <a:lstStyle/>
          <a:p>
            <a:r>
              <a:rPr lang="it-IT" sz="3200">
                <a:solidFill>
                  <a:srgbClr val="72A632"/>
                </a:solidFill>
              </a:rPr>
              <a:t>1- Indirizzi </a:t>
            </a:r>
            <a:r>
              <a:rPr lang="it-IT" sz="3200" dirty="0">
                <a:solidFill>
                  <a:srgbClr val="72A632"/>
                </a:solidFill>
              </a:rPr>
              <a:t>e orientamenti nel corso degli anni ‘80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08313" y="1152939"/>
            <a:ext cx="9700591" cy="5274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Organizzazione del SSN e politiche socio-sanitarie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Organizzazione sanitaria e </a:t>
            </a:r>
            <a:r>
              <a:rPr lang="it-IT" sz="2000" b="1" dirty="0" err="1">
                <a:solidFill>
                  <a:srgbClr val="4865A0"/>
                </a:solidFill>
              </a:rPr>
              <a:t>org</a:t>
            </a:r>
            <a:r>
              <a:rPr lang="it-IT" sz="2000" b="1" dirty="0">
                <a:solidFill>
                  <a:srgbClr val="4865A0"/>
                </a:solidFill>
              </a:rPr>
              <a:t>. ospedaliera</a:t>
            </a:r>
            <a:r>
              <a:rPr lang="it-IT" sz="2000" dirty="0">
                <a:solidFill>
                  <a:srgbClr val="4865A0"/>
                </a:solidFill>
              </a:rPr>
              <a:t>: Martinelli, </a:t>
            </a:r>
            <a:r>
              <a:rPr lang="it-IT" sz="2000" dirty="0" err="1">
                <a:solidFill>
                  <a:srgbClr val="4865A0"/>
                </a:solidFill>
              </a:rPr>
              <a:t>Giumelli</a:t>
            </a:r>
            <a:r>
              <a:rPr lang="it-IT" sz="2000" dirty="0">
                <a:solidFill>
                  <a:srgbClr val="4865A0"/>
                </a:solidFill>
              </a:rPr>
              <a:t>, Piperno, </a:t>
            </a:r>
            <a:r>
              <a:rPr lang="it-IT" sz="2000" dirty="0" err="1">
                <a:solidFill>
                  <a:srgbClr val="4865A0"/>
                </a:solidFill>
              </a:rPr>
              <a:t>Censis</a:t>
            </a:r>
            <a:r>
              <a:rPr lang="it-IT" sz="2000" dirty="0">
                <a:solidFill>
                  <a:srgbClr val="4865A0"/>
                </a:solidFill>
              </a:rPr>
              <a:t>, Porcu, La Rosa, Zurla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Sanità territoriale e distretti</a:t>
            </a:r>
            <a:r>
              <a:rPr lang="it-IT" sz="2000" dirty="0">
                <a:solidFill>
                  <a:srgbClr val="4865A0"/>
                </a:solidFill>
              </a:rPr>
              <a:t>: Carbonaro, Tognetti, Oddone, </a:t>
            </a:r>
            <a:r>
              <a:rPr lang="it-IT" sz="2000" dirty="0" err="1">
                <a:solidFill>
                  <a:srgbClr val="4865A0"/>
                </a:solidFill>
              </a:rPr>
              <a:t>Melocchi</a:t>
            </a:r>
            <a:r>
              <a:rPr lang="it-IT" sz="2000" dirty="0">
                <a:solidFill>
                  <a:srgbClr val="4865A0"/>
                </a:solidFill>
              </a:rPr>
              <a:t>, Micheli, </a:t>
            </a:r>
            <a:r>
              <a:rPr lang="it-IT" sz="2000" dirty="0" err="1">
                <a:solidFill>
                  <a:srgbClr val="4865A0"/>
                </a:solidFill>
              </a:rPr>
              <a:t>Vinay</a:t>
            </a:r>
            <a:r>
              <a:rPr lang="it-IT" sz="2000" dirty="0">
                <a:solidFill>
                  <a:srgbClr val="4865A0"/>
                </a:solidFill>
              </a:rPr>
              <a:t>, David, Ardigò, </a:t>
            </a:r>
            <a:r>
              <a:rPr lang="it-IT" sz="2000" dirty="0" err="1">
                <a:solidFill>
                  <a:srgbClr val="4865A0"/>
                </a:solidFill>
              </a:rPr>
              <a:t>Colozzi</a:t>
            </a:r>
            <a:r>
              <a:rPr lang="it-IT" sz="2000" dirty="0">
                <a:solidFill>
                  <a:srgbClr val="4865A0"/>
                </a:solidFill>
              </a:rPr>
              <a:t>, </a:t>
            </a:r>
            <a:r>
              <a:rPr lang="it-IT" sz="2000" dirty="0" err="1">
                <a:solidFill>
                  <a:srgbClr val="4865A0"/>
                </a:solidFill>
              </a:rPr>
              <a:t>Moruzzi</a:t>
            </a:r>
            <a:r>
              <a:rPr lang="it-IT" sz="2000" dirty="0">
                <a:solidFill>
                  <a:srgbClr val="4865A0"/>
                </a:solidFill>
              </a:rPr>
              <a:t> 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Psichiatria</a:t>
            </a:r>
            <a:r>
              <a:rPr lang="it-IT" sz="2000" dirty="0">
                <a:solidFill>
                  <a:srgbClr val="4865A0"/>
                </a:solidFill>
              </a:rPr>
              <a:t>: Martinelli, De Leonardis, Mauri, </a:t>
            </a:r>
            <a:r>
              <a:rPr lang="it-IT" sz="2000" dirty="0" err="1">
                <a:solidFill>
                  <a:srgbClr val="4865A0"/>
                </a:solidFill>
              </a:rPr>
              <a:t>Abbatecola</a:t>
            </a:r>
            <a:r>
              <a:rPr lang="it-IT" sz="2000" dirty="0">
                <a:solidFill>
                  <a:srgbClr val="4865A0"/>
                </a:solidFill>
              </a:rPr>
              <a:t>, </a:t>
            </a:r>
            <a:r>
              <a:rPr lang="it-IT" sz="2000" dirty="0" err="1">
                <a:solidFill>
                  <a:srgbClr val="4865A0"/>
                </a:solidFill>
              </a:rPr>
              <a:t>Carabelli</a:t>
            </a:r>
            <a:r>
              <a:rPr lang="it-IT" sz="2000" dirty="0">
                <a:solidFill>
                  <a:srgbClr val="4865A0"/>
                </a:solidFill>
              </a:rPr>
              <a:t>, Micheli, Tognetti, </a:t>
            </a:r>
            <a:r>
              <a:rPr lang="it-IT" sz="2000" dirty="0" err="1">
                <a:solidFill>
                  <a:srgbClr val="4865A0"/>
                </a:solidFill>
              </a:rPr>
              <a:t>Censis</a:t>
            </a:r>
            <a:endParaRPr lang="it-IT" sz="2000" dirty="0">
              <a:solidFill>
                <a:srgbClr val="4865A0"/>
              </a:solidFill>
            </a:endParaRP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Nuovi servizi “comunitari” </a:t>
            </a:r>
            <a:r>
              <a:rPr lang="it-IT" sz="2000" dirty="0">
                <a:solidFill>
                  <a:srgbClr val="4865A0"/>
                </a:solidFill>
              </a:rPr>
              <a:t>(consultori, scuole infanzia, centri anziani, ecc.): </a:t>
            </a:r>
            <a:r>
              <a:rPr lang="it-IT" sz="2000" dirty="0" err="1">
                <a:solidFill>
                  <a:srgbClr val="4865A0"/>
                </a:solidFill>
              </a:rPr>
              <a:t>Pizzini</a:t>
            </a:r>
            <a:r>
              <a:rPr lang="it-IT" sz="2000" dirty="0">
                <a:solidFill>
                  <a:srgbClr val="4865A0"/>
                </a:solidFill>
              </a:rPr>
              <a:t>, Balbo, Ingrosso, Colombo, </a:t>
            </a:r>
            <a:r>
              <a:rPr lang="it-IT" sz="2000" dirty="0" err="1">
                <a:solidFill>
                  <a:srgbClr val="4865A0"/>
                </a:solidFill>
              </a:rPr>
              <a:t>Giori</a:t>
            </a:r>
            <a:r>
              <a:rPr lang="it-IT" sz="2000" dirty="0">
                <a:solidFill>
                  <a:srgbClr val="4865A0"/>
                </a:solidFill>
              </a:rPr>
              <a:t>, Minardi, Cavicchi</a:t>
            </a:r>
          </a:p>
          <a:p>
            <a:pPr marL="0" indent="0">
              <a:buNone/>
            </a:pPr>
            <a:endParaRPr lang="it-IT" sz="10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Riforma del Welfare</a:t>
            </a:r>
          </a:p>
          <a:p>
            <a:pPr marL="0" indent="0">
              <a:buNone/>
            </a:pPr>
            <a:r>
              <a:rPr lang="it-IT" sz="2000" b="1" dirty="0">
                <a:solidFill>
                  <a:srgbClr val="4865A0"/>
                </a:solidFill>
              </a:rPr>
              <a:t>Terzo settore, volontariato, welfare mix, crisi fiscale</a:t>
            </a:r>
            <a:r>
              <a:rPr lang="it-IT" sz="2000" dirty="0">
                <a:solidFill>
                  <a:srgbClr val="4865A0"/>
                </a:solidFill>
              </a:rPr>
              <a:t>: Paci, Ascoli, Ardigò, Donati, Vicarelli</a:t>
            </a:r>
          </a:p>
        </p:txBody>
      </p:sp>
    </p:spTree>
    <p:extLst>
      <p:ext uri="{BB962C8B-B14F-4D97-AF65-F5344CB8AC3E}">
        <p14:creationId xmlns:p14="http://schemas.microsoft.com/office/powerpoint/2010/main" val="1585924493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1198</TotalTime>
  <Words>1638</Words>
  <Application>Microsoft Macintosh PowerPoint</Application>
  <PresentationFormat>Widescreen</PresentationFormat>
  <Paragraphs>142</Paragraphs>
  <Slides>16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Wingdings</vt:lpstr>
      <vt:lpstr>Wingdings 3</vt:lpstr>
      <vt:lpstr>Filo</vt:lpstr>
      <vt:lpstr>Nascita ed evoluzione della sociologia della salute in Italia</vt:lpstr>
      <vt:lpstr>Fasi di sviluppo e trasformazione </vt:lpstr>
      <vt:lpstr>Scenario anni ’70: nasce il SSN</vt:lpstr>
      <vt:lpstr>Anni ‘80: attuazione con forti diversificazioni territoriali</vt:lpstr>
      <vt:lpstr>Anni ‘90: l’aziendalizzazione e la riforma della riforma</vt:lpstr>
      <vt:lpstr>Movimenti sociali e di idee fra anni ‘60 e ‘70</vt:lpstr>
      <vt:lpstr>Primi passi della sociologia sanitaria                              e della medicina (anni ’70 in Italia)</vt:lpstr>
      <vt:lpstr>Sedi rilevanti negli anni ‘70 e ‘80</vt:lpstr>
      <vt:lpstr>1- Indirizzi e orientamenti nel corso degli anni ‘80</vt:lpstr>
      <vt:lpstr>2-Indirizzi e orientamenti nel corso degli anni ‘80</vt:lpstr>
      <vt:lpstr>3-Indirizzi e orientamenti nel corso degli anni ‘80</vt:lpstr>
      <vt:lpstr>Sedi rilevanti che si aggiungono  negli anni ‘80</vt:lpstr>
      <vt:lpstr>Continuità e discontinuità negli anni ‘90</vt:lpstr>
      <vt:lpstr>Il nuovo millennio (2.000 e oltre) L’epoca della Grande Contrazione (2008-2015)</vt:lpstr>
      <vt:lpstr>A che punto siamo col SSN?</vt:lpstr>
      <vt:lpstr>A che punto siamo con la promozione e cultura della salute diffusa?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Nascita ed evoluzione della sociologia della salute in Italia</dc:title>
  <dc:creator>Marco Ingrosso</dc:creator>
  <cp:lastModifiedBy>Utente di Microsoft Office</cp:lastModifiedBy>
  <cp:revision>63</cp:revision>
  <dcterms:created xsi:type="dcterms:W3CDTF">2016-03-18T11:33:27Z</dcterms:created>
  <dcterms:modified xsi:type="dcterms:W3CDTF">2018-11-06T09:45:18Z</dcterms:modified>
</cp:coreProperties>
</file>