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7" r:id="rId1"/>
  </p:sldMasterIdLst>
  <p:notesMasterIdLst>
    <p:notesMasterId r:id="rId23"/>
  </p:notesMasterIdLst>
  <p:sldIdLst>
    <p:sldId id="279" r:id="rId2"/>
    <p:sldId id="303" r:id="rId3"/>
    <p:sldId id="304" r:id="rId4"/>
    <p:sldId id="317" r:id="rId5"/>
    <p:sldId id="284" r:id="rId6"/>
    <p:sldId id="308" r:id="rId7"/>
    <p:sldId id="318" r:id="rId8"/>
    <p:sldId id="302" r:id="rId9"/>
    <p:sldId id="310" r:id="rId10"/>
    <p:sldId id="307" r:id="rId11"/>
    <p:sldId id="309" r:id="rId12"/>
    <p:sldId id="314" r:id="rId13"/>
    <p:sldId id="311" r:id="rId14"/>
    <p:sldId id="321" r:id="rId15"/>
    <p:sldId id="354" r:id="rId16"/>
    <p:sldId id="331" r:id="rId17"/>
    <p:sldId id="333" r:id="rId18"/>
    <p:sldId id="315" r:id="rId19"/>
    <p:sldId id="312" r:id="rId20"/>
    <p:sldId id="319" r:id="rId21"/>
    <p:sldId id="316"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130A8"/>
    <a:srgbClr val="BD7527"/>
    <a:srgbClr val="BC0000"/>
    <a:srgbClr val="0002E6"/>
    <a:srgbClr val="39B23F"/>
    <a:srgbClr val="850085"/>
    <a:srgbClr val="1B5821"/>
    <a:srgbClr val="1C591F"/>
    <a:srgbClr val="780000"/>
    <a:srgbClr val="BD5B2E"/>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188"/>
    <p:restoredTop sz="84820"/>
  </p:normalViewPr>
  <p:slideViewPr>
    <p:cSldViewPr snapToGrid="0" snapToObjects="1">
      <p:cViewPr varScale="1">
        <p:scale>
          <a:sx n="110" d="100"/>
          <a:sy n="110" d="100"/>
        </p:scale>
        <p:origin x="1928" y="176"/>
      </p:cViewPr>
      <p:guideLst>
        <p:guide orient="horz" pos="2160"/>
        <p:guide pos="2880"/>
      </p:guideLst>
    </p:cSldViewPr>
  </p:slideViewPr>
  <p:notesTextViewPr>
    <p:cViewPr>
      <p:scale>
        <a:sx n="100" d="100"/>
        <a:sy n="100" d="100"/>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0E42B97-1677-6243-94B5-1CCCABA19B55}" type="datetimeFigureOut">
              <a:rPr lang="it-IT" smtClean="0"/>
              <a:t>15/11/18</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5AD8B3B-6B5A-C349-BAD7-F631F27BEFE7}" type="slidenum">
              <a:rPr lang="it-IT" smtClean="0"/>
              <a:t>‹N›</a:t>
            </a:fld>
            <a:endParaRPr lang="it-IT"/>
          </a:p>
        </p:txBody>
      </p:sp>
    </p:spTree>
    <p:extLst>
      <p:ext uri="{BB962C8B-B14F-4D97-AF65-F5344CB8AC3E}">
        <p14:creationId xmlns:p14="http://schemas.microsoft.com/office/powerpoint/2010/main" val="3608397310"/>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5A05FB28-4C03-BD41-9FA5-AB706B0CB83E}" type="slidenum">
              <a:rPr lang="it-IT" smtClean="0"/>
              <a:t>13</a:t>
            </a:fld>
            <a:endParaRPr lang="it-IT"/>
          </a:p>
        </p:txBody>
      </p:sp>
    </p:spTree>
    <p:extLst>
      <p:ext uri="{BB962C8B-B14F-4D97-AF65-F5344CB8AC3E}">
        <p14:creationId xmlns:p14="http://schemas.microsoft.com/office/powerpoint/2010/main" val="26671711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a:xfrm>
            <a:off x="1371600" y="1143000"/>
            <a:ext cx="4114800" cy="3086100"/>
          </a:xfrm>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85AD8B3B-6B5A-C349-BAD7-F631F27BEFE7}" type="slidenum">
              <a:rPr lang="it-IT" smtClean="0"/>
              <a:t>14</a:t>
            </a:fld>
            <a:endParaRPr lang="it-IT"/>
          </a:p>
        </p:txBody>
      </p:sp>
    </p:spTree>
    <p:extLst>
      <p:ext uri="{BB962C8B-B14F-4D97-AF65-F5344CB8AC3E}">
        <p14:creationId xmlns:p14="http://schemas.microsoft.com/office/powerpoint/2010/main" val="42915572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it-IT"/>
              <a:t>Fare clic per modificare stile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dirty="0"/>
          </a:p>
        </p:txBody>
      </p:sp>
      <p:sp>
        <p:nvSpPr>
          <p:cNvPr id="4" name="Date Placeholder 3"/>
          <p:cNvSpPr>
            <a:spLocks noGrp="1"/>
          </p:cNvSpPr>
          <p:nvPr>
            <p:ph type="dt" sz="half" idx="10"/>
          </p:nvPr>
        </p:nvSpPr>
        <p:spPr/>
        <p:txBody>
          <a:bodyPr/>
          <a:lstStyle/>
          <a:p>
            <a:fld id="{A4A6734C-E115-4BC5-9FB0-F9BF6FABFDA0}" type="datetimeFigureOut">
              <a:rPr lang="en-US" smtClean="0"/>
              <a:t>11/15/18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E63A33-8271-4DD0-9C48-789913D7C115}" type="slidenum">
              <a:rPr lang="en-US" smtClean="0"/>
              <a:pPr/>
              <a:t>‹N›</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it-IT"/>
              <a:t>Fare clic per modificare stile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A4A6734C-E115-4BC5-9FB0-F9BF6FABFDA0}" type="datetimeFigureOut">
              <a:rPr lang="en-US" smtClean="0"/>
              <a:t>11/15/18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‹N›</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Trascinare l'immagine su un segnaposto o fare clic sull'icona per aggiungerla</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stile</a:t>
            </a:r>
            <a:endParaRPr/>
          </a:p>
        </p:txBody>
      </p:sp>
      <p:sp>
        <p:nvSpPr>
          <p:cNvPr id="3" name="Vertical Text Placeholder 2"/>
          <p:cNvSpPr>
            <a:spLocks noGrp="1"/>
          </p:cNvSpPr>
          <p:nvPr>
            <p:ph type="body" orient="vert" idx="1"/>
          </p:nvPr>
        </p:nvSpPr>
        <p:spPr/>
        <p:txBody>
          <a:bodyPr vert="eaVert"/>
          <a:lstStyle>
            <a:lvl5pPr>
              <a:defRPr/>
            </a:lvl5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dirty="0"/>
          </a:p>
        </p:txBody>
      </p:sp>
      <p:sp>
        <p:nvSpPr>
          <p:cNvPr id="4" name="Date Placeholder 3"/>
          <p:cNvSpPr>
            <a:spLocks noGrp="1"/>
          </p:cNvSpPr>
          <p:nvPr>
            <p:ph type="dt" sz="half" idx="10"/>
          </p:nvPr>
        </p:nvSpPr>
        <p:spPr/>
        <p:txBody>
          <a:bodyPr/>
          <a:lstStyle/>
          <a:p>
            <a:fld id="{A4A6734C-E115-4BC5-9FB0-F9BF6FABFDA0}" type="datetimeFigureOut">
              <a:rPr lang="en-US" smtClean="0"/>
              <a:t>11/15/18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‹N›</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Titolo verticale e tes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it-IT"/>
              <a:t>Fare clic per modificare stile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dirty="0"/>
          </a:p>
        </p:txBody>
      </p:sp>
      <p:sp>
        <p:nvSpPr>
          <p:cNvPr id="4" name="Date Placeholder 3"/>
          <p:cNvSpPr>
            <a:spLocks noGrp="1"/>
          </p:cNvSpPr>
          <p:nvPr>
            <p:ph type="dt" sz="half" idx="10"/>
          </p:nvPr>
        </p:nvSpPr>
        <p:spPr/>
        <p:txBody>
          <a:bodyPr/>
          <a:lstStyle/>
          <a:p>
            <a:fld id="{A4A6734C-E115-4BC5-9FB0-F9BF6FABFDA0}" type="datetimeFigureOut">
              <a:rPr lang="en-US" smtClean="0"/>
              <a:t>11/15/18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stile</a:t>
            </a:r>
            <a:endParaRPr/>
          </a:p>
        </p:txBody>
      </p:sp>
      <p:sp>
        <p:nvSpPr>
          <p:cNvPr id="3" name="Content Placeholder 2"/>
          <p:cNvSpPr>
            <a:spLocks noGrp="1"/>
          </p:cNvSpPr>
          <p:nvPr>
            <p:ph idx="1"/>
          </p:nvPr>
        </p:nvSpPr>
        <p:spPr/>
        <p:txBody>
          <a:bodyPr/>
          <a:lstStyle>
            <a:lvl5pPr>
              <a:defRPr/>
            </a:lvl5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dirty="0"/>
          </a:p>
        </p:txBody>
      </p:sp>
      <p:sp>
        <p:nvSpPr>
          <p:cNvPr id="4" name="Date Placeholder 3"/>
          <p:cNvSpPr>
            <a:spLocks noGrp="1"/>
          </p:cNvSpPr>
          <p:nvPr>
            <p:ph type="dt" sz="half" idx="10"/>
          </p:nvPr>
        </p:nvSpPr>
        <p:spPr/>
        <p:txBody>
          <a:bodyPr/>
          <a:lstStyle/>
          <a:p>
            <a:fld id="{A4A6734C-E115-4BC5-9FB0-F9BF6FABFDA0}" type="datetimeFigureOut">
              <a:rPr lang="en-US" smtClean="0"/>
              <a:t>11/15/18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iapositiva titolo con immagin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it-IT"/>
              <a:t>Fare clic per modificare stile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dirty="0"/>
          </a:p>
        </p:txBody>
      </p:sp>
      <p:sp>
        <p:nvSpPr>
          <p:cNvPr id="4" name="Date Placeholder 3"/>
          <p:cNvSpPr>
            <a:spLocks noGrp="1"/>
          </p:cNvSpPr>
          <p:nvPr>
            <p:ph type="dt" sz="half" idx="10"/>
          </p:nvPr>
        </p:nvSpPr>
        <p:spPr/>
        <p:txBody>
          <a:bodyPr/>
          <a:lstStyle/>
          <a:p>
            <a:fld id="{A4A6734C-E115-4BC5-9FB0-F9BF6FABFDA0}" type="datetimeFigureOut">
              <a:rPr lang="en-US" smtClean="0"/>
              <a:t>11/15/18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‹N›</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Trascinare l'immagine su un segnaposto o fare clic sull'icona per aggiungerla</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it-IT"/>
              <a:t>Fare clic per modificare stile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A4A6734C-E115-4BC5-9FB0-F9BF6FABFDA0}" type="datetimeFigureOut">
              <a:rPr lang="en-US" smtClean="0"/>
              <a:t>11/15/18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Contenuto 2">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it-IT"/>
              <a:t>Fare clic per modificare stile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dirty="0"/>
          </a:p>
        </p:txBody>
      </p:sp>
      <p:sp>
        <p:nvSpPr>
          <p:cNvPr id="5" name="Date Placeholder 4"/>
          <p:cNvSpPr>
            <a:spLocks noGrp="1"/>
          </p:cNvSpPr>
          <p:nvPr>
            <p:ph type="dt" sz="half" idx="10"/>
          </p:nvPr>
        </p:nvSpPr>
        <p:spPr/>
        <p:txBody>
          <a:bodyPr/>
          <a:lstStyle/>
          <a:p>
            <a:fld id="{A4A6734C-E115-4BC5-9FB0-F9BF6FABFDA0}" type="datetimeFigureOut">
              <a:rPr lang="en-US" smtClean="0"/>
              <a:t>11/15/18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it-IT"/>
              <a:t>Fare clic per modificare stile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dirty="0"/>
          </a:p>
        </p:txBody>
      </p:sp>
      <p:sp>
        <p:nvSpPr>
          <p:cNvPr id="7" name="Date Placeholder 6"/>
          <p:cNvSpPr>
            <a:spLocks noGrp="1"/>
          </p:cNvSpPr>
          <p:nvPr>
            <p:ph type="dt" sz="half" idx="10"/>
          </p:nvPr>
        </p:nvSpPr>
        <p:spPr/>
        <p:txBody>
          <a:bodyPr/>
          <a:lstStyle/>
          <a:p>
            <a:fld id="{A4A6734C-E115-4BC5-9FB0-F9BF6FABFDA0}" type="datetimeFigureOut">
              <a:rPr lang="en-US" smtClean="0"/>
              <a:t>11/15/18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739C4FB-7D33-419B-8833-D1372BFD11C8}" type="slidenum">
              <a:rPr lang="en-US" smtClean="0"/>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stile</a:t>
            </a:r>
            <a:endParaRPr/>
          </a:p>
        </p:txBody>
      </p:sp>
      <p:sp>
        <p:nvSpPr>
          <p:cNvPr id="3" name="Date Placeholder 2"/>
          <p:cNvSpPr>
            <a:spLocks noGrp="1"/>
          </p:cNvSpPr>
          <p:nvPr>
            <p:ph type="dt" sz="half" idx="10"/>
          </p:nvPr>
        </p:nvSpPr>
        <p:spPr/>
        <p:txBody>
          <a:bodyPr/>
          <a:lstStyle/>
          <a:p>
            <a:fld id="{A4A6734C-E115-4BC5-9FB0-F9BF6FABFDA0}" type="datetimeFigureOut">
              <a:rPr lang="en-US" smtClean="0"/>
              <a:t>11/15/18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739C4FB-7D33-419B-8833-D1372BFD11C8}" type="slidenum">
              <a:rPr lang="en-US" smtClean="0"/>
              <a:t>‹N›</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Vuot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4A6734C-E115-4BC5-9FB0-F9BF6FABFDA0}" type="datetimeFigureOut">
              <a:rPr lang="en-US" smtClean="0"/>
              <a:t>11/15/18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739C4FB-7D33-419B-8833-D1372BFD11C8}" type="slidenum">
              <a:rPr lang="en-US" smtClean="0"/>
              <a:t>‹N›</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it-IT"/>
              <a:t>Fare clic per modificare stile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A4A6734C-E115-4BC5-9FB0-F9BF6FABFDA0}" type="datetimeFigureOut">
              <a:rPr lang="en-US" smtClean="0"/>
              <a:t>11/15/18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‹N›</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it-IT"/>
              <a:t>Fare clic per modificare stile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A4A6734C-E115-4BC5-9FB0-F9BF6FABFDA0}" type="datetimeFigureOut">
              <a:rPr lang="en-US" smtClean="0"/>
              <a:t>11/15/18</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D739C4FB-7D33-419B-8833-D1372BFD11C8}" type="slidenum">
              <a:rPr lang="en-US" smtClean="0"/>
              <a:t>‹N›</a:t>
            </a:fld>
            <a:endParaRPr lang="en-US"/>
          </a:p>
        </p:txBody>
      </p:sp>
    </p:spTree>
  </p:cSld>
  <p:clrMap bg1="lt1" tx1="dk1" bg2="lt2" tx2="dk2" accent1="accent1" accent2="accent2" accent3="accent3" accent4="accent4" accent5="accent5" accent6="accent6" hlink="hlink" folHlink="folHlink"/>
  <p:sldLayoutIdLst>
    <p:sldLayoutId id="2147483748" r:id="rId1"/>
    <p:sldLayoutId id="2147483749" r:id="rId2"/>
    <p:sldLayoutId id="2147483750" r:id="rId3"/>
    <p:sldLayoutId id="2147483751" r:id="rId4"/>
    <p:sldLayoutId id="2147483752" r:id="rId5"/>
    <p:sldLayoutId id="2147483753" r:id="rId6"/>
    <p:sldLayoutId id="2147483754" r:id="rId7"/>
    <p:sldLayoutId id="2147483755" r:id="rId8"/>
    <p:sldLayoutId id="2147483756" r:id="rId9"/>
    <p:sldLayoutId id="2147483757" r:id="rId10"/>
    <p:sldLayoutId id="2147483758" r:id="rId11"/>
    <p:sldLayoutId id="2147483759"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10378" y="271935"/>
            <a:ext cx="8162121" cy="1695761"/>
          </a:xfrm>
        </p:spPr>
        <p:txBody>
          <a:bodyPr/>
          <a:lstStyle/>
          <a:p>
            <a:r>
              <a:rPr lang="it-IT" sz="3600" b="1" dirty="0">
                <a:solidFill>
                  <a:srgbClr val="660066"/>
                </a:solidFill>
                <a:latin typeface="Chalkboard" panose="03050602040202020205" pitchFamily="66" charset="77"/>
                <a:cs typeface="Apple Casual"/>
              </a:rPr>
              <a:t>Sociologia della cura: </a:t>
            </a:r>
            <a:br>
              <a:rPr lang="it-IT" sz="3600" b="1" dirty="0">
                <a:solidFill>
                  <a:srgbClr val="660066"/>
                </a:solidFill>
                <a:latin typeface="Chalkboard" panose="03050602040202020205" pitchFamily="66" charset="77"/>
                <a:cs typeface="Apple Casual"/>
              </a:rPr>
            </a:br>
            <a:r>
              <a:rPr lang="it-IT" sz="3200" dirty="0">
                <a:solidFill>
                  <a:srgbClr val="660066"/>
                </a:solidFill>
                <a:latin typeface="Chalkboard" panose="03050602040202020205" pitchFamily="66" charset="77"/>
                <a:cs typeface="Apple Casual"/>
              </a:rPr>
              <a:t>relazioni di cura reciproche e collaborative</a:t>
            </a:r>
            <a:endParaRPr lang="it-IT" sz="3200" i="1" dirty="0">
              <a:latin typeface="Chalkboard" panose="03050602040202020205" pitchFamily="66" charset="77"/>
              <a:cs typeface="Times New Roman"/>
            </a:endParaRPr>
          </a:p>
        </p:txBody>
      </p:sp>
      <p:sp>
        <p:nvSpPr>
          <p:cNvPr id="3" name="Segnaposto contenuto 2"/>
          <p:cNvSpPr>
            <a:spLocks noGrp="1"/>
          </p:cNvSpPr>
          <p:nvPr>
            <p:ph idx="1"/>
          </p:nvPr>
        </p:nvSpPr>
        <p:spPr>
          <a:xfrm>
            <a:off x="571500" y="2498838"/>
            <a:ext cx="8001000" cy="3520962"/>
          </a:xfrm>
        </p:spPr>
        <p:txBody>
          <a:bodyPr/>
          <a:lstStyle/>
          <a:p>
            <a:pPr marL="0" indent="0" algn="ctr">
              <a:buNone/>
            </a:pPr>
            <a:r>
              <a:rPr lang="it-IT" dirty="0">
                <a:solidFill>
                  <a:srgbClr val="660066"/>
                </a:solidFill>
                <a:latin typeface="Arial"/>
                <a:cs typeface="Arial"/>
              </a:rPr>
              <a:t> </a:t>
            </a:r>
            <a:endParaRPr lang="it-IT" sz="3600" dirty="0">
              <a:solidFill>
                <a:srgbClr val="660066"/>
              </a:solidFill>
              <a:latin typeface="Apple Casual"/>
              <a:cs typeface="Apple Casual"/>
            </a:endParaRPr>
          </a:p>
          <a:p>
            <a:pPr marL="0" indent="0">
              <a:buNone/>
            </a:pPr>
            <a:endParaRPr lang="it-IT" dirty="0"/>
          </a:p>
        </p:txBody>
      </p:sp>
      <p:pic>
        <p:nvPicPr>
          <p:cNvPr id="5" name="Immagine 4" descr="images-3.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22243" y="2364384"/>
            <a:ext cx="5853264" cy="3966497"/>
          </a:xfrm>
          <a:prstGeom prst="rect">
            <a:avLst/>
          </a:prstGeom>
        </p:spPr>
      </p:pic>
    </p:spTree>
    <p:extLst>
      <p:ext uri="{BB962C8B-B14F-4D97-AF65-F5344CB8AC3E}">
        <p14:creationId xmlns:p14="http://schemas.microsoft.com/office/powerpoint/2010/main" val="25547167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377387" y="107577"/>
            <a:ext cx="6481823" cy="1154064"/>
          </a:xfrm>
        </p:spPr>
        <p:txBody>
          <a:bodyPr/>
          <a:lstStyle/>
          <a:p>
            <a:r>
              <a:rPr lang="it-IT" sz="3200" b="1" dirty="0">
                <a:solidFill>
                  <a:srgbClr val="0002E6"/>
                </a:solidFill>
                <a:latin typeface="Chalkboard" charset="0"/>
                <a:ea typeface="Chalkboard" charset="0"/>
                <a:cs typeface="Chalkboard" charset="0"/>
              </a:rPr>
              <a:t>Qualità rapporti di cura:</a:t>
            </a:r>
            <a:br>
              <a:rPr lang="it-IT" sz="3200" b="1" dirty="0">
                <a:solidFill>
                  <a:srgbClr val="0002E6"/>
                </a:solidFill>
                <a:latin typeface="Chalkboard" charset="0"/>
                <a:ea typeface="Chalkboard" charset="0"/>
                <a:cs typeface="Chalkboard" charset="0"/>
              </a:rPr>
            </a:br>
            <a:r>
              <a:rPr lang="it-IT" sz="3200" b="1" dirty="0">
                <a:solidFill>
                  <a:srgbClr val="0002E6"/>
                </a:solidFill>
                <a:latin typeface="Chalkboard" charset="0"/>
                <a:ea typeface="Chalkboard" charset="0"/>
                <a:cs typeface="Chalkboard" charset="0"/>
              </a:rPr>
              <a:t>superare la neutralità affettiva</a:t>
            </a:r>
          </a:p>
        </p:txBody>
      </p:sp>
      <p:sp>
        <p:nvSpPr>
          <p:cNvPr id="3" name="Segnaposto contenuto 2"/>
          <p:cNvSpPr>
            <a:spLocks noGrp="1"/>
          </p:cNvSpPr>
          <p:nvPr>
            <p:ph idx="1"/>
          </p:nvPr>
        </p:nvSpPr>
        <p:spPr>
          <a:xfrm>
            <a:off x="549274" y="1701478"/>
            <a:ext cx="8178037" cy="4826644"/>
          </a:xfrm>
        </p:spPr>
        <p:txBody>
          <a:bodyPr>
            <a:normAutofit/>
          </a:bodyPr>
          <a:lstStyle/>
          <a:p>
            <a:pPr marL="514350" indent="-514350">
              <a:buFont typeface="+mj-lt"/>
              <a:buAutoNum type="romanUcPeriod"/>
            </a:pPr>
            <a:r>
              <a:rPr lang="it-IT" b="1" dirty="0">
                <a:solidFill>
                  <a:srgbClr val="FF0000"/>
                </a:solidFill>
                <a:latin typeface="Calibri" charset="0"/>
                <a:ea typeface="Calibri" charset="0"/>
                <a:cs typeface="Calibri" charset="0"/>
              </a:rPr>
              <a:t>L’orientamento di neutralità affettiva del medico e del personale sanitario </a:t>
            </a:r>
            <a:r>
              <a:rPr lang="it-IT" dirty="0">
                <a:solidFill>
                  <a:srgbClr val="39B23F"/>
                </a:solidFill>
                <a:latin typeface="Calibri" charset="0"/>
                <a:ea typeface="Calibri" charset="0"/>
                <a:cs typeface="Calibri" charset="0"/>
              </a:rPr>
              <a:t>(proposto da Parsons, 1951) </a:t>
            </a:r>
            <a:r>
              <a:rPr lang="it-IT" b="1" dirty="0">
                <a:solidFill>
                  <a:srgbClr val="FF0000"/>
                </a:solidFill>
                <a:latin typeface="Calibri" charset="0"/>
                <a:ea typeface="Calibri" charset="0"/>
                <a:cs typeface="Calibri" charset="0"/>
              </a:rPr>
              <a:t>è incompatibile </a:t>
            </a:r>
            <a:r>
              <a:rPr lang="it-IT" dirty="0">
                <a:solidFill>
                  <a:srgbClr val="39B23F"/>
                </a:solidFill>
                <a:latin typeface="Calibri" charset="0"/>
                <a:ea typeface="Calibri" charset="0"/>
                <a:cs typeface="Calibri" charset="0"/>
              </a:rPr>
              <a:t>con lo sviluppo di un’adeguata relazionalità con la persona in cura, col suo coinvolgimento nei percorsi di cura, col mantenimento di un adeguato clima organizzativo nel sistema di cura di appartenenza </a:t>
            </a:r>
          </a:p>
          <a:p>
            <a:pPr marL="514350" indent="-514350">
              <a:buFont typeface="+mj-lt"/>
              <a:buAutoNum type="romanUcPeriod"/>
            </a:pPr>
            <a:r>
              <a:rPr lang="it-IT" dirty="0">
                <a:solidFill>
                  <a:srgbClr val="0044D0"/>
                </a:solidFill>
                <a:latin typeface="Calibri" charset="0"/>
                <a:ea typeface="Calibri" charset="0"/>
                <a:cs typeface="Calibri" charset="0"/>
              </a:rPr>
              <a:t>Il distacco emotivo priva i professionisti di opportune </a:t>
            </a:r>
            <a:r>
              <a:rPr lang="it-IT" b="1" dirty="0">
                <a:solidFill>
                  <a:srgbClr val="0044D0"/>
                </a:solidFill>
                <a:latin typeface="Calibri" charset="0"/>
                <a:ea typeface="Calibri" charset="0"/>
                <a:cs typeface="Calibri" charset="0"/>
              </a:rPr>
              <a:t>motivazioni intrinseche</a:t>
            </a:r>
            <a:r>
              <a:rPr lang="it-IT" dirty="0">
                <a:solidFill>
                  <a:srgbClr val="0044D0"/>
                </a:solidFill>
                <a:latin typeface="Calibri" charset="0"/>
                <a:ea typeface="Calibri" charset="0"/>
                <a:cs typeface="Calibri" charset="0"/>
              </a:rPr>
              <a:t> e favorisce la routinizzazione del lavoro di cura</a:t>
            </a:r>
          </a:p>
          <a:p>
            <a:pPr marL="514350" indent="-514350">
              <a:buFont typeface="+mj-lt"/>
              <a:buAutoNum type="romanUcPeriod"/>
            </a:pPr>
            <a:endParaRPr lang="it-IT" dirty="0">
              <a:solidFill>
                <a:srgbClr val="002060"/>
              </a:solidFill>
              <a:latin typeface="Calibri" charset="0"/>
              <a:ea typeface="Calibri" charset="0"/>
              <a:cs typeface="Calibri" charset="0"/>
            </a:endParaRPr>
          </a:p>
        </p:txBody>
      </p:sp>
    </p:spTree>
    <p:extLst>
      <p:ext uri="{BB962C8B-B14F-4D97-AF65-F5344CB8AC3E}">
        <p14:creationId xmlns:p14="http://schemas.microsoft.com/office/powerpoint/2010/main" val="3365347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00943" y="107577"/>
            <a:ext cx="8426368" cy="702652"/>
          </a:xfrm>
        </p:spPr>
        <p:txBody>
          <a:bodyPr/>
          <a:lstStyle/>
          <a:p>
            <a:r>
              <a:rPr lang="it-IT" sz="3200" b="1" dirty="0">
                <a:solidFill>
                  <a:srgbClr val="000090"/>
                </a:solidFill>
                <a:latin typeface="Chalkboard" charset="0"/>
                <a:ea typeface="Chalkboard" charset="0"/>
                <a:cs typeface="Chalkboard" charset="0"/>
              </a:rPr>
              <a:t>Stile emotivo e clima organizzativo</a:t>
            </a:r>
          </a:p>
        </p:txBody>
      </p:sp>
      <p:sp>
        <p:nvSpPr>
          <p:cNvPr id="3" name="Segnaposto contenuto 2"/>
          <p:cNvSpPr>
            <a:spLocks noGrp="1"/>
          </p:cNvSpPr>
          <p:nvPr>
            <p:ph idx="1"/>
          </p:nvPr>
        </p:nvSpPr>
        <p:spPr>
          <a:xfrm>
            <a:off x="549274" y="1006997"/>
            <a:ext cx="8178037" cy="5521125"/>
          </a:xfrm>
        </p:spPr>
        <p:txBody>
          <a:bodyPr>
            <a:normAutofit/>
          </a:bodyPr>
          <a:lstStyle/>
          <a:p>
            <a:pPr marL="514350" indent="-514350">
              <a:buFont typeface="+mj-lt"/>
              <a:buAutoNum type="romanUcPeriod" startAt="3"/>
            </a:pPr>
            <a:r>
              <a:rPr lang="it-IT" b="1" dirty="0">
                <a:solidFill>
                  <a:srgbClr val="39B23F"/>
                </a:solidFill>
                <a:latin typeface="Calibri" charset="0"/>
                <a:ea typeface="Calibri" charset="0"/>
                <a:cs typeface="Calibri" charset="0"/>
              </a:rPr>
              <a:t>Fra coinvolgimento e distacco </a:t>
            </a:r>
            <a:r>
              <a:rPr lang="it-IT" dirty="0">
                <a:solidFill>
                  <a:srgbClr val="39B23F"/>
                </a:solidFill>
                <a:latin typeface="Calibri" charset="0"/>
                <a:ea typeface="Calibri" charset="0"/>
                <a:cs typeface="Calibri" charset="0"/>
              </a:rPr>
              <a:t>(Elias, 1983) è possibile che ciascun operatore trovi </a:t>
            </a:r>
            <a:r>
              <a:rPr lang="it-IT" b="1" dirty="0">
                <a:solidFill>
                  <a:srgbClr val="FF0000"/>
                </a:solidFill>
                <a:latin typeface="Calibri" charset="0"/>
                <a:ea typeface="Calibri" charset="0"/>
                <a:cs typeface="Calibri" charset="0"/>
              </a:rPr>
              <a:t>un “giusto coinvolgimento” e un personalizzato “stile emotivo” </a:t>
            </a:r>
            <a:r>
              <a:rPr lang="it-IT" dirty="0">
                <a:solidFill>
                  <a:srgbClr val="002060"/>
                </a:solidFill>
                <a:latin typeface="Calibri" charset="0"/>
                <a:ea typeface="Calibri" charset="0"/>
                <a:cs typeface="Calibri" charset="0"/>
              </a:rPr>
              <a:t>(temperato da esperienza e professionalità)</a:t>
            </a:r>
          </a:p>
          <a:p>
            <a:pPr marL="514350" indent="-514350">
              <a:buFont typeface="+mj-lt"/>
              <a:buAutoNum type="romanUcPeriod" startAt="3"/>
            </a:pPr>
            <a:r>
              <a:rPr lang="it-IT" b="1" dirty="0">
                <a:solidFill>
                  <a:srgbClr val="BC0000"/>
                </a:solidFill>
              </a:rPr>
              <a:t>Formare e sostenere le capacità e sensibilità emotive, empatiche, comunicative e relazionali degli operatori</a:t>
            </a:r>
            <a:endParaRPr lang="it-IT" dirty="0">
              <a:solidFill>
                <a:srgbClr val="002060"/>
              </a:solidFill>
              <a:latin typeface="Calibri" charset="0"/>
              <a:ea typeface="Calibri" charset="0"/>
              <a:cs typeface="Calibri" charset="0"/>
            </a:endParaRPr>
          </a:p>
          <a:p>
            <a:pPr marL="514350" indent="-514350">
              <a:buFont typeface="+mj-lt"/>
              <a:buAutoNum type="romanUcPeriod" startAt="3"/>
            </a:pPr>
            <a:r>
              <a:rPr lang="it-IT" b="1" dirty="0">
                <a:solidFill>
                  <a:srgbClr val="39B23F"/>
                </a:solidFill>
                <a:latin typeface="Calibri" charset="0"/>
                <a:ea typeface="Calibri" charset="0"/>
                <a:cs typeface="Calibri" charset="0"/>
              </a:rPr>
              <a:t>Gli operatori </a:t>
            </a:r>
            <a:r>
              <a:rPr lang="it-IT" dirty="0">
                <a:solidFill>
                  <a:srgbClr val="39B23F"/>
                </a:solidFill>
                <a:latin typeface="Calibri" charset="0"/>
                <a:ea typeface="Calibri" charset="0"/>
                <a:cs typeface="Calibri" charset="0"/>
              </a:rPr>
              <a:t>devono concorrere a definire e ad attuare lo stile della relazione di cura che </a:t>
            </a:r>
            <a:r>
              <a:rPr lang="it-IT" b="1" dirty="0">
                <a:solidFill>
                  <a:srgbClr val="FF0000"/>
                </a:solidFill>
                <a:latin typeface="Calibri" charset="0"/>
                <a:ea typeface="Calibri" charset="0"/>
                <a:cs typeface="Calibri" charset="0"/>
              </a:rPr>
              <a:t>l’équipe/servizio intendono realizzare </a:t>
            </a:r>
            <a:r>
              <a:rPr lang="it-IT" dirty="0">
                <a:solidFill>
                  <a:srgbClr val="39B23F"/>
                </a:solidFill>
                <a:latin typeface="Calibri" charset="0"/>
                <a:ea typeface="Calibri" charset="0"/>
                <a:cs typeface="Calibri" charset="0"/>
              </a:rPr>
              <a:t>anche attraverso lo sviluppo di </a:t>
            </a:r>
            <a:r>
              <a:rPr lang="it-IT" b="1" dirty="0">
                <a:solidFill>
                  <a:srgbClr val="0044D0"/>
                </a:solidFill>
                <a:latin typeface="Calibri" charset="0"/>
                <a:ea typeface="Calibri" charset="0"/>
                <a:cs typeface="Calibri" charset="0"/>
              </a:rPr>
              <a:t>un’adeguata strategia comunicativa, organizzativa e simbolica coordinata distribuita in tutte le fasi dei percorsi di cura</a:t>
            </a:r>
            <a:endParaRPr lang="it-IT" dirty="0">
              <a:solidFill>
                <a:srgbClr val="0044D0"/>
              </a:solidFill>
              <a:latin typeface="Calibri" charset="0"/>
              <a:ea typeface="Calibri" charset="0"/>
              <a:cs typeface="Calibri" charset="0"/>
            </a:endParaRPr>
          </a:p>
          <a:p>
            <a:pPr marL="514350" indent="-514350">
              <a:buFont typeface="+mj-lt"/>
              <a:buAutoNum type="romanUcPeriod" startAt="3"/>
            </a:pPr>
            <a:endParaRPr lang="it-IT" dirty="0">
              <a:solidFill>
                <a:srgbClr val="002060"/>
              </a:solidFill>
              <a:latin typeface="Calibri" charset="0"/>
              <a:ea typeface="Calibri" charset="0"/>
              <a:cs typeface="Calibri" charset="0"/>
            </a:endParaRPr>
          </a:p>
        </p:txBody>
      </p:sp>
    </p:spTree>
    <p:extLst>
      <p:ext uri="{BB962C8B-B14F-4D97-AF65-F5344CB8AC3E}">
        <p14:creationId xmlns:p14="http://schemas.microsoft.com/office/powerpoint/2010/main" val="29227120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682906" y="324091"/>
            <a:ext cx="7832444" cy="902825"/>
          </a:xfrm>
        </p:spPr>
        <p:txBody>
          <a:bodyPr>
            <a:noAutofit/>
          </a:bodyPr>
          <a:lstStyle/>
          <a:p>
            <a:r>
              <a:rPr lang="it-IT" sz="2800" b="1" dirty="0">
                <a:solidFill>
                  <a:srgbClr val="7030A0"/>
                </a:solidFill>
              </a:rPr>
              <a:t>Collaborazione interprofessionale </a:t>
            </a:r>
            <a:br>
              <a:rPr lang="it-IT" sz="2800" dirty="0">
                <a:solidFill>
                  <a:srgbClr val="7030A0"/>
                </a:solidFill>
              </a:rPr>
            </a:br>
            <a:r>
              <a:rPr lang="it-IT" sz="2800" dirty="0">
                <a:solidFill>
                  <a:srgbClr val="7030A0"/>
                </a:solidFill>
              </a:rPr>
              <a:t>e fra differenti risorse di cura</a:t>
            </a:r>
            <a:endParaRPr lang="it-IT" sz="2800" b="1" dirty="0">
              <a:solidFill>
                <a:srgbClr val="C00000"/>
              </a:solidFill>
            </a:endParaRPr>
          </a:p>
        </p:txBody>
      </p:sp>
      <p:sp>
        <p:nvSpPr>
          <p:cNvPr id="3" name="Segnaposto contenuto 2"/>
          <p:cNvSpPr>
            <a:spLocks noGrp="1"/>
          </p:cNvSpPr>
          <p:nvPr>
            <p:ph idx="1"/>
          </p:nvPr>
        </p:nvSpPr>
        <p:spPr>
          <a:xfrm>
            <a:off x="532435" y="1412111"/>
            <a:ext cx="8198327" cy="4977114"/>
          </a:xfrm>
        </p:spPr>
        <p:txBody>
          <a:bodyPr>
            <a:noAutofit/>
          </a:bodyPr>
          <a:lstStyle/>
          <a:p>
            <a:r>
              <a:rPr lang="it-IT" b="1" dirty="0">
                <a:solidFill>
                  <a:srgbClr val="0002E6"/>
                </a:solidFill>
              </a:rPr>
              <a:t>Lavoro d’équipe e collaborativo</a:t>
            </a:r>
            <a:r>
              <a:rPr lang="it-IT" dirty="0">
                <a:solidFill>
                  <a:srgbClr val="0002E6"/>
                </a:solidFill>
              </a:rPr>
              <a:t>: </a:t>
            </a:r>
            <a:r>
              <a:rPr lang="it-IT" sz="2000" dirty="0">
                <a:solidFill>
                  <a:srgbClr val="0002E6"/>
                </a:solidFill>
              </a:rPr>
              <a:t>nuove forme organizzative non gerarchiche</a:t>
            </a:r>
          </a:p>
          <a:p>
            <a:r>
              <a:rPr lang="it-IT" b="1" dirty="0">
                <a:solidFill>
                  <a:srgbClr val="1B5821"/>
                </a:solidFill>
              </a:rPr>
              <a:t>Valorizzazione professioni di cura </a:t>
            </a:r>
            <a:r>
              <a:rPr lang="it-IT" sz="2000" dirty="0">
                <a:solidFill>
                  <a:srgbClr val="1B5821"/>
                </a:solidFill>
              </a:rPr>
              <a:t>nelle loro specificità, ma anche per il lavoro di interfaccia, di coordinamento e coesione dei sistemi di cura</a:t>
            </a:r>
          </a:p>
          <a:p>
            <a:r>
              <a:rPr lang="it-IT" b="1" dirty="0">
                <a:solidFill>
                  <a:srgbClr val="850085"/>
                </a:solidFill>
              </a:rPr>
              <a:t>Sviluppo dei percorsi di cura</a:t>
            </a:r>
            <a:r>
              <a:rPr lang="it-IT" sz="1800" dirty="0">
                <a:solidFill>
                  <a:srgbClr val="850085"/>
                </a:solidFill>
              </a:rPr>
              <a:t>: </a:t>
            </a:r>
            <a:r>
              <a:rPr lang="it-IT" sz="2000" dirty="0">
                <a:solidFill>
                  <a:srgbClr val="850085"/>
                </a:solidFill>
              </a:rPr>
              <a:t>continuità ed efficacia</a:t>
            </a:r>
          </a:p>
          <a:p>
            <a:r>
              <a:rPr lang="it-IT" b="1" dirty="0">
                <a:solidFill>
                  <a:srgbClr val="FF0000"/>
                </a:solidFill>
              </a:rPr>
              <a:t>Collaborazione fra varie risorse di cura: </a:t>
            </a:r>
            <a:r>
              <a:rPr lang="it-IT" i="1" dirty="0" err="1">
                <a:solidFill>
                  <a:srgbClr val="FF0000"/>
                </a:solidFill>
              </a:rPr>
              <a:t>cure+care+caring+self-care</a:t>
            </a:r>
            <a:r>
              <a:rPr lang="it-IT" dirty="0">
                <a:solidFill>
                  <a:srgbClr val="FF0000"/>
                </a:solidFill>
              </a:rPr>
              <a:t>: effetti sistemici emergenti</a:t>
            </a:r>
          </a:p>
          <a:p>
            <a:r>
              <a:rPr lang="it-IT" b="1" dirty="0">
                <a:solidFill>
                  <a:srgbClr val="C00000"/>
                </a:solidFill>
              </a:rPr>
              <a:t>Sistemi dedicati di cura: </a:t>
            </a:r>
            <a:r>
              <a:rPr lang="it-IT" dirty="0">
                <a:solidFill>
                  <a:srgbClr val="C00000"/>
                </a:solidFill>
              </a:rPr>
              <a:t>creazione di sistemi di cura più comprensivi delle dimensioni tecniche, relazionali, comunicative, organizzative, motivazionali</a:t>
            </a:r>
          </a:p>
          <a:p>
            <a:endParaRPr lang="it-IT" dirty="0">
              <a:solidFill>
                <a:srgbClr val="FF0000"/>
              </a:solidFill>
            </a:endParaRPr>
          </a:p>
        </p:txBody>
      </p:sp>
    </p:spTree>
    <p:extLst>
      <p:ext uri="{BB962C8B-B14F-4D97-AF65-F5344CB8AC3E}">
        <p14:creationId xmlns:p14="http://schemas.microsoft.com/office/powerpoint/2010/main" val="24451602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628650" y="359890"/>
            <a:ext cx="7886700" cy="535928"/>
          </a:xfrm>
        </p:spPr>
        <p:txBody>
          <a:bodyPr>
            <a:normAutofit/>
          </a:bodyPr>
          <a:lstStyle/>
          <a:p>
            <a:pPr algn="ctr"/>
            <a:r>
              <a:rPr lang="it-IT" sz="2800" b="1" dirty="0">
                <a:solidFill>
                  <a:srgbClr val="FF0000"/>
                </a:solidFill>
                <a:latin typeface="Chalkboard" panose="03050602040202020205" pitchFamily="66" charset="77"/>
              </a:rPr>
              <a:t>Quale nuovo ruolo delle persone-in-cura?</a:t>
            </a:r>
          </a:p>
        </p:txBody>
      </p:sp>
      <p:sp>
        <p:nvSpPr>
          <p:cNvPr id="3" name="Segnaposto contenuto 2"/>
          <p:cNvSpPr>
            <a:spLocks noGrp="1"/>
          </p:cNvSpPr>
          <p:nvPr>
            <p:ph idx="1"/>
          </p:nvPr>
        </p:nvSpPr>
        <p:spPr>
          <a:xfrm>
            <a:off x="406316" y="1250663"/>
            <a:ext cx="8264610" cy="4791321"/>
          </a:xfrm>
        </p:spPr>
        <p:txBody>
          <a:bodyPr/>
          <a:lstStyle/>
          <a:p>
            <a:endParaRPr lang="it-IT" dirty="0"/>
          </a:p>
        </p:txBody>
      </p:sp>
      <p:sp>
        <p:nvSpPr>
          <p:cNvPr id="5" name="Callout con freccia in giù 4"/>
          <p:cNvSpPr/>
          <p:nvPr/>
        </p:nvSpPr>
        <p:spPr>
          <a:xfrm rot="18952674">
            <a:off x="1275568" y="2525574"/>
            <a:ext cx="1934111" cy="865039"/>
          </a:xfrm>
          <a:prstGeom prst="downArrowCallout">
            <a:avLst/>
          </a:prstGeom>
          <a:solidFill>
            <a:srgbClr val="92D05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500" b="1" dirty="0">
                <a:solidFill>
                  <a:srgbClr val="7030A0"/>
                </a:solidFill>
              </a:rPr>
              <a:t>Invecchiamento attivo</a:t>
            </a:r>
          </a:p>
        </p:txBody>
      </p:sp>
      <p:sp>
        <p:nvSpPr>
          <p:cNvPr id="6" name="Callout con freccia in giù 5"/>
          <p:cNvSpPr/>
          <p:nvPr/>
        </p:nvSpPr>
        <p:spPr>
          <a:xfrm rot="2708015">
            <a:off x="6792149" y="2249727"/>
            <a:ext cx="2074985" cy="685800"/>
          </a:xfrm>
          <a:prstGeom prst="downArrowCallou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500" b="1" dirty="0">
                <a:solidFill>
                  <a:srgbClr val="002060"/>
                </a:solidFill>
              </a:rPr>
              <a:t>EMPOWERMENT</a:t>
            </a:r>
          </a:p>
        </p:txBody>
      </p:sp>
      <p:sp>
        <p:nvSpPr>
          <p:cNvPr id="7" name="Callout con freccia in giù 6"/>
          <p:cNvSpPr/>
          <p:nvPr/>
        </p:nvSpPr>
        <p:spPr>
          <a:xfrm rot="2836958">
            <a:off x="5403906" y="2461530"/>
            <a:ext cx="2074985" cy="993127"/>
          </a:xfrm>
          <a:prstGeom prst="downArrowCallou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500" b="1" dirty="0">
                <a:solidFill>
                  <a:srgbClr val="002060"/>
                </a:solidFill>
              </a:rPr>
              <a:t>Paziente attivo e competente</a:t>
            </a:r>
          </a:p>
        </p:txBody>
      </p:sp>
      <p:sp>
        <p:nvSpPr>
          <p:cNvPr id="8" name="Callout con freccia in giù 7"/>
          <p:cNvSpPr/>
          <p:nvPr/>
        </p:nvSpPr>
        <p:spPr>
          <a:xfrm rot="20706740">
            <a:off x="3259599" y="2114026"/>
            <a:ext cx="2074985" cy="685800"/>
          </a:xfrm>
          <a:prstGeom prst="downArrowCallou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500" b="1" dirty="0">
                <a:solidFill>
                  <a:schemeClr val="accent3">
                    <a:lumMod val="50000"/>
                  </a:schemeClr>
                </a:solidFill>
              </a:rPr>
              <a:t>Testamento biologico</a:t>
            </a:r>
          </a:p>
        </p:txBody>
      </p:sp>
      <p:sp>
        <p:nvSpPr>
          <p:cNvPr id="9" name="Callout con freccia in su 8"/>
          <p:cNvSpPr/>
          <p:nvPr/>
        </p:nvSpPr>
        <p:spPr>
          <a:xfrm rot="3280020">
            <a:off x="395921" y="4152583"/>
            <a:ext cx="1951892" cy="685800"/>
          </a:xfrm>
          <a:prstGeom prst="upArrow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350" b="1" dirty="0"/>
              <a:t>Associazionismo pazienti</a:t>
            </a:r>
          </a:p>
        </p:txBody>
      </p:sp>
      <p:sp>
        <p:nvSpPr>
          <p:cNvPr id="10" name="Callout con freccia in su 9"/>
          <p:cNvSpPr/>
          <p:nvPr/>
        </p:nvSpPr>
        <p:spPr>
          <a:xfrm rot="21235716">
            <a:off x="3745523" y="4637941"/>
            <a:ext cx="1283677" cy="747347"/>
          </a:xfrm>
          <a:prstGeom prst="upArrowCallou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b="1" dirty="0">
                <a:solidFill>
                  <a:srgbClr val="7030A0"/>
                </a:solidFill>
              </a:rPr>
              <a:t>SELF-CARE</a:t>
            </a:r>
          </a:p>
        </p:txBody>
      </p:sp>
      <p:sp>
        <p:nvSpPr>
          <p:cNvPr id="11" name="Callout con freccia in su 10"/>
          <p:cNvSpPr/>
          <p:nvPr/>
        </p:nvSpPr>
        <p:spPr>
          <a:xfrm rot="19432688">
            <a:off x="5266267" y="4130711"/>
            <a:ext cx="1890346" cy="685800"/>
          </a:xfrm>
          <a:prstGeom prst="upArrowCallou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500" b="1" dirty="0">
                <a:solidFill>
                  <a:srgbClr val="002060"/>
                </a:solidFill>
              </a:rPr>
              <a:t>Medicina narrativa</a:t>
            </a:r>
          </a:p>
        </p:txBody>
      </p:sp>
      <p:sp>
        <p:nvSpPr>
          <p:cNvPr id="12" name="Ovale 11"/>
          <p:cNvSpPr/>
          <p:nvPr/>
        </p:nvSpPr>
        <p:spPr>
          <a:xfrm>
            <a:off x="3269566" y="2958612"/>
            <a:ext cx="2293099" cy="14859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2100" b="1" dirty="0">
                <a:solidFill>
                  <a:srgbClr val="002060"/>
                </a:solidFill>
              </a:rPr>
              <a:t>QUALE  CURATO?</a:t>
            </a:r>
          </a:p>
        </p:txBody>
      </p:sp>
      <p:sp>
        <p:nvSpPr>
          <p:cNvPr id="13" name="Callout con freccia in su 12"/>
          <p:cNvSpPr/>
          <p:nvPr/>
        </p:nvSpPr>
        <p:spPr>
          <a:xfrm rot="18006039">
            <a:off x="7010788" y="4129002"/>
            <a:ext cx="1558436" cy="685800"/>
          </a:xfrm>
          <a:prstGeom prst="upArrowCallout">
            <a:avLst/>
          </a:prstGeom>
          <a:solidFill>
            <a:srgbClr val="FFFD7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500" b="1" dirty="0">
                <a:solidFill>
                  <a:srgbClr val="C00000"/>
                </a:solidFill>
              </a:rPr>
              <a:t>Siti salute</a:t>
            </a:r>
          </a:p>
        </p:txBody>
      </p:sp>
      <p:sp>
        <p:nvSpPr>
          <p:cNvPr id="14" name="Callout con freccia in su 13"/>
          <p:cNvSpPr/>
          <p:nvPr/>
        </p:nvSpPr>
        <p:spPr>
          <a:xfrm rot="3258084">
            <a:off x="1649992" y="4072118"/>
            <a:ext cx="1951892" cy="685800"/>
          </a:xfrm>
          <a:prstGeom prst="upArrowCallout">
            <a:avLst/>
          </a:prstGeom>
          <a:solidFill>
            <a:srgbClr val="C1C1C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500" b="1" dirty="0" err="1">
                <a:solidFill>
                  <a:schemeClr val="tx1"/>
                </a:solidFill>
              </a:rPr>
              <a:t>Health</a:t>
            </a:r>
            <a:r>
              <a:rPr lang="it-IT" sz="1500" b="1" dirty="0">
                <a:solidFill>
                  <a:schemeClr val="tx1"/>
                </a:solidFill>
              </a:rPr>
              <a:t> </a:t>
            </a:r>
            <a:r>
              <a:rPr lang="it-IT" sz="1500" b="1" dirty="0" err="1">
                <a:solidFill>
                  <a:schemeClr val="tx1"/>
                </a:solidFill>
              </a:rPr>
              <a:t>Literacy</a:t>
            </a:r>
            <a:endParaRPr lang="it-IT" sz="1500" b="1" dirty="0">
              <a:solidFill>
                <a:schemeClr val="tx1"/>
              </a:solidFill>
            </a:endParaRPr>
          </a:p>
        </p:txBody>
      </p:sp>
      <p:sp>
        <p:nvSpPr>
          <p:cNvPr id="15" name="Callout con freccia in giù 14"/>
          <p:cNvSpPr/>
          <p:nvPr/>
        </p:nvSpPr>
        <p:spPr>
          <a:xfrm rot="18609352">
            <a:off x="305464" y="2289234"/>
            <a:ext cx="1934111" cy="634780"/>
          </a:xfrm>
          <a:prstGeom prst="downArrowCallout">
            <a:avLst/>
          </a:prstGeom>
          <a:solidFill>
            <a:srgbClr val="FF40FF"/>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500" b="1" dirty="0">
                <a:solidFill>
                  <a:srgbClr val="002060"/>
                </a:solidFill>
              </a:rPr>
              <a:t>Consenso informato</a:t>
            </a:r>
          </a:p>
        </p:txBody>
      </p:sp>
    </p:spTree>
    <p:extLst>
      <p:ext uri="{BB962C8B-B14F-4D97-AF65-F5344CB8AC3E}">
        <p14:creationId xmlns:p14="http://schemas.microsoft.com/office/powerpoint/2010/main" val="35896803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549275" y="107577"/>
            <a:ext cx="8042276" cy="1049891"/>
          </a:xfrm>
        </p:spPr>
        <p:txBody>
          <a:bodyPr/>
          <a:lstStyle/>
          <a:p>
            <a:pPr algn="ctr"/>
            <a:r>
              <a:rPr lang="it-IT" sz="3200" b="1" dirty="0">
                <a:solidFill>
                  <a:srgbClr val="0070C0"/>
                </a:solidFill>
                <a:latin typeface="Chalkboard" charset="0"/>
                <a:ea typeface="Chalkboard" charset="0"/>
                <a:cs typeface="Chalkboard" charset="0"/>
              </a:rPr>
              <a:t>Modelli e relazioni di cura</a:t>
            </a:r>
            <a:br>
              <a:rPr lang="it-IT" sz="3600" b="1" dirty="0">
                <a:latin typeface="Chalkboard" charset="0"/>
                <a:ea typeface="Chalkboard" charset="0"/>
                <a:cs typeface="Chalkboard" charset="0"/>
              </a:rPr>
            </a:br>
            <a:r>
              <a:rPr lang="it-IT" sz="2000" dirty="0"/>
              <a:t>(</a:t>
            </a:r>
            <a:r>
              <a:rPr lang="it-IT" sz="2000" dirty="0" err="1"/>
              <a:t>Emanuel</a:t>
            </a:r>
            <a:r>
              <a:rPr lang="it-IT" sz="2000" dirty="0"/>
              <a:t> e </a:t>
            </a:r>
            <a:r>
              <a:rPr lang="it-IT" sz="2000" dirty="0" err="1"/>
              <a:t>Emanuel</a:t>
            </a:r>
            <a:r>
              <a:rPr lang="it-IT" sz="2000" dirty="0"/>
              <a:t>, 1992, </a:t>
            </a:r>
            <a:r>
              <a:rPr lang="it-IT" sz="2000" b="1" i="1" dirty="0"/>
              <a:t>adattamento</a:t>
            </a:r>
            <a:r>
              <a:rPr lang="it-IT" sz="2000" dirty="0"/>
              <a:t>)</a:t>
            </a:r>
            <a:endParaRPr lang="it-IT" sz="3600" dirty="0">
              <a:latin typeface="Chalkboard" charset="0"/>
              <a:ea typeface="Chalkboard" charset="0"/>
              <a:cs typeface="Chalkboard" charset="0"/>
            </a:endParaRPr>
          </a:p>
        </p:txBody>
      </p:sp>
      <p:sp>
        <p:nvSpPr>
          <p:cNvPr id="3" name="Segnaposto contenuto 2"/>
          <p:cNvSpPr>
            <a:spLocks noGrp="1"/>
          </p:cNvSpPr>
          <p:nvPr>
            <p:ph idx="1"/>
          </p:nvPr>
        </p:nvSpPr>
        <p:spPr>
          <a:xfrm>
            <a:off x="549276" y="1396998"/>
            <a:ext cx="8042275" cy="4224759"/>
          </a:xfrm>
        </p:spPr>
        <p:txBody>
          <a:bodyPr>
            <a:normAutofit/>
          </a:bodyPr>
          <a:lstStyle/>
          <a:p>
            <a:pPr marL="0" indent="0">
              <a:buNone/>
            </a:pPr>
            <a:r>
              <a:rPr lang="it-IT" dirty="0"/>
              <a:t>			</a:t>
            </a:r>
            <a:endParaRPr lang="it-IT" sz="2000" dirty="0"/>
          </a:p>
        </p:txBody>
      </p:sp>
      <p:graphicFrame>
        <p:nvGraphicFramePr>
          <p:cNvPr id="5" name="Tabella 4"/>
          <p:cNvGraphicFramePr>
            <a:graphicFrameLocks noGrp="1"/>
          </p:cNvGraphicFramePr>
          <p:nvPr>
            <p:extLst>
              <p:ext uri="{D42A27DB-BD31-4B8C-83A1-F6EECF244321}">
                <p14:modId xmlns:p14="http://schemas.microsoft.com/office/powerpoint/2010/main" val="1368793475"/>
              </p:ext>
            </p:extLst>
          </p:nvPr>
        </p:nvGraphicFramePr>
        <p:xfrm>
          <a:off x="312516" y="1284790"/>
          <a:ext cx="8539654" cy="5370655"/>
        </p:xfrm>
        <a:graphic>
          <a:graphicData uri="http://schemas.openxmlformats.org/drawingml/2006/table">
            <a:tbl>
              <a:tblPr firstRow="1" bandRow="1">
                <a:tableStyleId>{FABFCF23-3B69-468F-B69F-88F6DE6A72F2}</a:tableStyleId>
              </a:tblPr>
              <a:tblGrid>
                <a:gridCol w="2190536">
                  <a:extLst>
                    <a:ext uri="{9D8B030D-6E8A-4147-A177-3AD203B41FA5}">
                      <a16:colId xmlns:a16="http://schemas.microsoft.com/office/drawing/2014/main" val="20000"/>
                    </a:ext>
                  </a:extLst>
                </a:gridCol>
                <a:gridCol w="2124561">
                  <a:extLst>
                    <a:ext uri="{9D8B030D-6E8A-4147-A177-3AD203B41FA5}">
                      <a16:colId xmlns:a16="http://schemas.microsoft.com/office/drawing/2014/main" val="20001"/>
                    </a:ext>
                  </a:extLst>
                </a:gridCol>
                <a:gridCol w="2067621">
                  <a:extLst>
                    <a:ext uri="{9D8B030D-6E8A-4147-A177-3AD203B41FA5}">
                      <a16:colId xmlns:a16="http://schemas.microsoft.com/office/drawing/2014/main" val="20002"/>
                    </a:ext>
                  </a:extLst>
                </a:gridCol>
                <a:gridCol w="2156936">
                  <a:extLst>
                    <a:ext uri="{9D8B030D-6E8A-4147-A177-3AD203B41FA5}">
                      <a16:colId xmlns:a16="http://schemas.microsoft.com/office/drawing/2014/main" val="20003"/>
                    </a:ext>
                  </a:extLst>
                </a:gridCol>
              </a:tblGrid>
              <a:tr h="675160">
                <a:tc>
                  <a:txBody>
                    <a:bodyPr/>
                    <a:lstStyle/>
                    <a:p>
                      <a:r>
                        <a:rPr lang="it-IT" sz="1800" dirty="0"/>
                        <a:t>MODELLO</a:t>
                      </a:r>
                    </a:p>
                  </a:txBody>
                  <a:tcPr/>
                </a:tc>
                <a:tc>
                  <a:txBody>
                    <a:bodyPr/>
                    <a:lstStyle/>
                    <a:p>
                      <a:r>
                        <a:rPr lang="it-IT" sz="1800" dirty="0"/>
                        <a:t>MEDICO</a:t>
                      </a:r>
                    </a:p>
                  </a:txBody>
                  <a:tcPr/>
                </a:tc>
                <a:tc>
                  <a:txBody>
                    <a:bodyPr/>
                    <a:lstStyle/>
                    <a:p>
                      <a:r>
                        <a:rPr lang="it-IT" sz="1800" dirty="0"/>
                        <a:t>RELAZIONE</a:t>
                      </a:r>
                    </a:p>
                  </a:txBody>
                  <a:tcPr/>
                </a:tc>
                <a:tc>
                  <a:txBody>
                    <a:bodyPr/>
                    <a:lstStyle/>
                    <a:p>
                      <a:r>
                        <a:rPr lang="it-IT" sz="1800" dirty="0"/>
                        <a:t>PERSONA IN CURA</a:t>
                      </a:r>
                    </a:p>
                  </a:txBody>
                  <a:tcPr/>
                </a:tc>
                <a:extLst>
                  <a:ext uri="{0D108BD9-81ED-4DB2-BD59-A6C34878D82A}">
                    <a16:rowId xmlns:a16="http://schemas.microsoft.com/office/drawing/2014/main" val="10000"/>
                  </a:ext>
                </a:extLst>
              </a:tr>
              <a:tr h="964516">
                <a:tc>
                  <a:txBody>
                    <a:bodyPr/>
                    <a:lstStyle/>
                    <a:p>
                      <a:r>
                        <a:rPr lang="it-IT" sz="1800" b="1" dirty="0">
                          <a:solidFill>
                            <a:srgbClr val="002060"/>
                          </a:solidFill>
                        </a:rPr>
                        <a:t>PATERNALISTA-</a:t>
                      </a:r>
                    </a:p>
                    <a:p>
                      <a:r>
                        <a:rPr lang="it-IT" sz="1800" b="1">
                          <a:solidFill>
                            <a:srgbClr val="002060"/>
                          </a:solidFill>
                        </a:rPr>
                        <a:t>TECNICISTA</a:t>
                      </a:r>
                      <a:endParaRPr lang="it-IT" sz="1800" b="1" dirty="0">
                        <a:solidFill>
                          <a:srgbClr val="002060"/>
                        </a:solidFill>
                      </a:endParaRPr>
                    </a:p>
                  </a:txBody>
                  <a:tcPr/>
                </a:tc>
                <a:tc>
                  <a:txBody>
                    <a:bodyPr/>
                    <a:lstStyle/>
                    <a:p>
                      <a:r>
                        <a:rPr lang="it-IT" sz="1800" i="1" dirty="0">
                          <a:solidFill>
                            <a:srgbClr val="002060"/>
                          </a:solidFill>
                        </a:rPr>
                        <a:t>Guida e custode</a:t>
                      </a:r>
                    </a:p>
                  </a:txBody>
                  <a:tcPr/>
                </a:tc>
                <a:tc>
                  <a:txBody>
                    <a:bodyPr/>
                    <a:lstStyle/>
                    <a:p>
                      <a:pPr algn="ctr"/>
                      <a:r>
                        <a:rPr lang="it-IT" sz="1800" b="1" dirty="0">
                          <a:solidFill>
                            <a:srgbClr val="002060"/>
                          </a:solidFill>
                        </a:rPr>
                        <a:t>Asimmetrica</a:t>
                      </a:r>
                    </a:p>
                    <a:p>
                      <a:pPr algn="ctr"/>
                      <a:r>
                        <a:rPr lang="it-IT" sz="1300" dirty="0">
                          <a:solidFill>
                            <a:srgbClr val="002060"/>
                          </a:solidFill>
                        </a:rPr>
                        <a:t>(sapere e potere)</a:t>
                      </a:r>
                      <a:endParaRPr lang="it-IT" sz="1300" b="0" i="0" dirty="0">
                        <a:solidFill>
                          <a:srgbClr val="002060"/>
                        </a:solidFill>
                      </a:endParaRPr>
                    </a:p>
                  </a:txBody>
                  <a:tcPr/>
                </a:tc>
                <a:tc>
                  <a:txBody>
                    <a:bodyPr/>
                    <a:lstStyle/>
                    <a:p>
                      <a:r>
                        <a:rPr lang="it-IT" sz="1800" i="1" dirty="0">
                          <a:solidFill>
                            <a:srgbClr val="002060"/>
                          </a:solidFill>
                        </a:rPr>
                        <a:t>Fiducia incondizionata e affidamento</a:t>
                      </a:r>
                    </a:p>
                  </a:txBody>
                  <a:tcPr/>
                </a:tc>
                <a:extLst>
                  <a:ext uri="{0D108BD9-81ED-4DB2-BD59-A6C34878D82A}">
                    <a16:rowId xmlns:a16="http://schemas.microsoft.com/office/drawing/2014/main" val="10001"/>
                  </a:ext>
                </a:extLst>
              </a:tr>
              <a:tr h="1512592">
                <a:tc>
                  <a:txBody>
                    <a:bodyPr/>
                    <a:lstStyle/>
                    <a:p>
                      <a:r>
                        <a:rPr lang="it-IT" sz="1800" b="1" dirty="0">
                          <a:solidFill>
                            <a:srgbClr val="002060"/>
                          </a:solidFill>
                        </a:rPr>
                        <a:t>INFORMATIVO-NEGOZIALE</a:t>
                      </a:r>
                    </a:p>
                  </a:txBody>
                  <a:tcPr/>
                </a:tc>
                <a:tc>
                  <a:txBody>
                    <a:bodyPr/>
                    <a:lstStyle/>
                    <a:p>
                      <a:r>
                        <a:rPr lang="it-IT" sz="1800" i="1" dirty="0">
                          <a:solidFill>
                            <a:srgbClr val="002060"/>
                          </a:solidFill>
                        </a:rPr>
                        <a:t>Informatore ed esperto</a:t>
                      </a:r>
                    </a:p>
                  </a:txBody>
                  <a:tcPr/>
                </a:tc>
                <a:tc>
                  <a:txBody>
                    <a:bodyPr/>
                    <a:lstStyle/>
                    <a:p>
                      <a:pPr algn="ctr"/>
                      <a:r>
                        <a:rPr lang="it-IT" sz="1800" b="1" dirty="0">
                          <a:solidFill>
                            <a:srgbClr val="002060"/>
                          </a:solidFill>
                        </a:rPr>
                        <a:t>Simmetrica </a:t>
                      </a:r>
                    </a:p>
                    <a:p>
                      <a:pPr algn="ctr"/>
                      <a:r>
                        <a:rPr lang="it-IT" sz="1300" dirty="0">
                          <a:solidFill>
                            <a:srgbClr val="002060"/>
                          </a:solidFill>
                        </a:rPr>
                        <a:t>(con mezzo di scambio)</a:t>
                      </a:r>
                      <a:endParaRPr lang="it-IT" sz="1300" b="0" i="0" dirty="0">
                        <a:solidFill>
                          <a:srgbClr val="002060"/>
                        </a:solidFill>
                      </a:endParaRPr>
                    </a:p>
                  </a:txBody>
                  <a:tcPr/>
                </a:tc>
                <a:tc>
                  <a:txBody>
                    <a:bodyPr/>
                    <a:lstStyle/>
                    <a:p>
                      <a:r>
                        <a:rPr lang="it-IT" sz="1800" i="1" dirty="0">
                          <a:solidFill>
                            <a:srgbClr val="002060"/>
                          </a:solidFill>
                        </a:rPr>
                        <a:t>Scelta servizio/cura </a:t>
                      </a:r>
                      <a:r>
                        <a:rPr lang="it-IT" sz="1600" i="1" dirty="0">
                          <a:solidFill>
                            <a:srgbClr val="002060"/>
                          </a:solidFill>
                        </a:rPr>
                        <a:t>sulla</a:t>
                      </a:r>
                      <a:r>
                        <a:rPr lang="it-IT" sz="1800" i="1" dirty="0">
                          <a:solidFill>
                            <a:srgbClr val="002060"/>
                          </a:solidFill>
                        </a:rPr>
                        <a:t> base </a:t>
                      </a:r>
                      <a:r>
                        <a:rPr lang="it-IT" sz="1600" i="1" dirty="0">
                          <a:solidFill>
                            <a:srgbClr val="002060"/>
                          </a:solidFill>
                        </a:rPr>
                        <a:t>delle</a:t>
                      </a:r>
                      <a:r>
                        <a:rPr lang="it-IT" sz="1800" i="1" dirty="0">
                          <a:solidFill>
                            <a:srgbClr val="002060"/>
                          </a:solidFill>
                        </a:rPr>
                        <a:t> preferenze informate</a:t>
                      </a:r>
                    </a:p>
                  </a:txBody>
                  <a:tcPr/>
                </a:tc>
                <a:extLst>
                  <a:ext uri="{0D108BD9-81ED-4DB2-BD59-A6C34878D82A}">
                    <a16:rowId xmlns:a16="http://schemas.microsoft.com/office/drawing/2014/main" val="10002"/>
                  </a:ext>
                </a:extLst>
              </a:tr>
              <a:tr h="964516">
                <a:tc>
                  <a:txBody>
                    <a:bodyPr/>
                    <a:lstStyle/>
                    <a:p>
                      <a:r>
                        <a:rPr lang="it-IT" sz="1800" b="1" dirty="0">
                          <a:solidFill>
                            <a:srgbClr val="002060"/>
                          </a:solidFill>
                        </a:rPr>
                        <a:t>INTERPRETATIVO-SUPPORTIVO</a:t>
                      </a:r>
                    </a:p>
                  </a:txBody>
                  <a:tcPr/>
                </a:tc>
                <a:tc>
                  <a:txBody>
                    <a:bodyPr/>
                    <a:lstStyle/>
                    <a:p>
                      <a:r>
                        <a:rPr lang="it-IT" sz="1800" i="1" dirty="0">
                          <a:solidFill>
                            <a:srgbClr val="002060"/>
                          </a:solidFill>
                        </a:rPr>
                        <a:t>Consulente e ascoltatore</a:t>
                      </a:r>
                    </a:p>
                  </a:txBody>
                  <a:tcPr/>
                </a:tc>
                <a:tc>
                  <a:txBody>
                    <a:bodyPr/>
                    <a:lstStyle/>
                    <a:p>
                      <a:pPr algn="ctr"/>
                      <a:r>
                        <a:rPr lang="it-IT" sz="1800" b="1" dirty="0">
                          <a:solidFill>
                            <a:srgbClr val="002060"/>
                          </a:solidFill>
                        </a:rPr>
                        <a:t>Reciprocità</a:t>
                      </a:r>
                    </a:p>
                    <a:p>
                      <a:pPr algn="ctr"/>
                      <a:r>
                        <a:rPr lang="it-IT" sz="1800" b="1" i="0" dirty="0">
                          <a:solidFill>
                            <a:srgbClr val="002060"/>
                          </a:solidFill>
                        </a:rPr>
                        <a:t>dialogica</a:t>
                      </a:r>
                    </a:p>
                  </a:txBody>
                  <a:tcPr/>
                </a:tc>
                <a:tc>
                  <a:txBody>
                    <a:bodyPr/>
                    <a:lstStyle/>
                    <a:p>
                      <a:r>
                        <a:rPr lang="it-IT" sz="1800" i="1" dirty="0">
                          <a:solidFill>
                            <a:srgbClr val="002060"/>
                          </a:solidFill>
                        </a:rPr>
                        <a:t>Espressione di valori</a:t>
                      </a:r>
                      <a:r>
                        <a:rPr lang="it-IT" sz="1800" i="1" baseline="0" dirty="0">
                          <a:solidFill>
                            <a:srgbClr val="002060"/>
                          </a:solidFill>
                        </a:rPr>
                        <a:t> e esperienze</a:t>
                      </a:r>
                      <a:endParaRPr lang="it-IT" sz="1800" i="1" dirty="0">
                        <a:solidFill>
                          <a:srgbClr val="002060"/>
                        </a:solidFill>
                      </a:endParaRPr>
                    </a:p>
                  </a:txBody>
                  <a:tcPr/>
                </a:tc>
                <a:extLst>
                  <a:ext uri="{0D108BD9-81ED-4DB2-BD59-A6C34878D82A}">
                    <a16:rowId xmlns:a16="http://schemas.microsoft.com/office/drawing/2014/main" val="10003"/>
                  </a:ext>
                </a:extLst>
              </a:tr>
              <a:tr h="1253871">
                <a:tc>
                  <a:txBody>
                    <a:bodyPr/>
                    <a:lstStyle/>
                    <a:p>
                      <a:r>
                        <a:rPr lang="it-IT" sz="1800" b="1" dirty="0">
                          <a:solidFill>
                            <a:srgbClr val="002060"/>
                          </a:solidFill>
                        </a:rPr>
                        <a:t>CO-DECISIONALE-</a:t>
                      </a:r>
                    </a:p>
                    <a:p>
                      <a:r>
                        <a:rPr lang="it-IT" sz="1800" b="1" dirty="0">
                          <a:solidFill>
                            <a:srgbClr val="002060"/>
                          </a:solidFill>
                        </a:rPr>
                        <a:t>COLLABORATIVO</a:t>
                      </a:r>
                    </a:p>
                  </a:txBody>
                  <a:tcPr/>
                </a:tc>
                <a:tc>
                  <a:txBody>
                    <a:bodyPr/>
                    <a:lstStyle/>
                    <a:p>
                      <a:r>
                        <a:rPr lang="it-IT" sz="1800" i="1" dirty="0">
                          <a:solidFill>
                            <a:srgbClr val="002060"/>
                          </a:solidFill>
                        </a:rPr>
                        <a:t>Competente</a:t>
                      </a:r>
                      <a:r>
                        <a:rPr lang="it-IT" sz="1800" i="1" baseline="0" dirty="0">
                          <a:solidFill>
                            <a:srgbClr val="002060"/>
                          </a:solidFill>
                        </a:rPr>
                        <a:t> e </a:t>
                      </a:r>
                      <a:r>
                        <a:rPr lang="it-IT" sz="1800" i="1" baseline="0" dirty="0" err="1">
                          <a:solidFill>
                            <a:srgbClr val="002060"/>
                          </a:solidFill>
                        </a:rPr>
                        <a:t>supportivo</a:t>
                      </a:r>
                      <a:r>
                        <a:rPr lang="it-IT" sz="1800" i="1" baseline="0" dirty="0">
                          <a:solidFill>
                            <a:srgbClr val="002060"/>
                          </a:solidFill>
                        </a:rPr>
                        <a:t> </a:t>
                      </a:r>
                      <a:endParaRPr lang="it-IT" sz="1800" i="1" dirty="0">
                        <a:solidFill>
                          <a:srgbClr val="002060"/>
                        </a:solidFill>
                      </a:endParaRPr>
                    </a:p>
                  </a:txBody>
                  <a:tcPr/>
                </a:tc>
                <a:tc>
                  <a:txBody>
                    <a:bodyPr/>
                    <a:lstStyle/>
                    <a:p>
                      <a:pPr algn="ctr"/>
                      <a:r>
                        <a:rPr lang="it-IT" sz="1800" b="1" i="0" dirty="0">
                          <a:solidFill>
                            <a:srgbClr val="002060"/>
                          </a:solidFill>
                        </a:rPr>
                        <a:t>Reciprocità</a:t>
                      </a:r>
                    </a:p>
                    <a:p>
                      <a:pPr algn="ctr"/>
                      <a:r>
                        <a:rPr lang="it-IT" sz="1800" b="1" i="0" dirty="0">
                          <a:solidFill>
                            <a:srgbClr val="002060"/>
                          </a:solidFill>
                        </a:rPr>
                        <a:t>co-operativa</a:t>
                      </a:r>
                    </a:p>
                  </a:txBody>
                  <a:tcPr/>
                </a:tc>
                <a:tc>
                  <a:txBody>
                    <a:bodyPr/>
                    <a:lstStyle/>
                    <a:p>
                      <a:r>
                        <a:rPr lang="it-IT" sz="1800" i="1" dirty="0">
                          <a:solidFill>
                            <a:srgbClr val="002060"/>
                          </a:solidFill>
                        </a:rPr>
                        <a:t>Apprendimento e valorizzazione</a:t>
                      </a:r>
                    </a:p>
                    <a:p>
                      <a:r>
                        <a:rPr lang="it-IT" sz="1800" i="1" dirty="0">
                          <a:solidFill>
                            <a:srgbClr val="002060"/>
                          </a:solidFill>
                        </a:rPr>
                        <a:t>competenze</a:t>
                      </a:r>
                    </a:p>
                  </a:txBody>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10836622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4F4FC25-7272-E44E-B303-13A61F75AA92}"/>
              </a:ext>
            </a:extLst>
          </p:cNvPr>
          <p:cNvSpPr>
            <a:spLocks noGrp="1"/>
          </p:cNvSpPr>
          <p:nvPr>
            <p:ph type="title"/>
          </p:nvPr>
        </p:nvSpPr>
        <p:spPr>
          <a:xfrm>
            <a:off x="628650" y="358816"/>
            <a:ext cx="7739846" cy="983847"/>
          </a:xfrm>
        </p:spPr>
        <p:txBody>
          <a:bodyPr>
            <a:normAutofit fontScale="90000"/>
          </a:bodyPr>
          <a:lstStyle/>
          <a:p>
            <a:pPr algn="ctr"/>
            <a:br>
              <a:rPr lang="it-IT" dirty="0"/>
            </a:br>
            <a:br>
              <a:rPr lang="it-IT" dirty="0"/>
            </a:br>
            <a:br>
              <a:rPr lang="it-IT" dirty="0"/>
            </a:br>
            <a:br>
              <a:rPr lang="it-IT" dirty="0"/>
            </a:br>
            <a:r>
              <a:rPr lang="it-IT" sz="3600" b="1" dirty="0">
                <a:solidFill>
                  <a:srgbClr val="C00000"/>
                </a:solidFill>
                <a:latin typeface="Arial" panose="020B0604020202020204" pitchFamily="34" charset="0"/>
                <a:cs typeface="Arial" panose="020B0604020202020204" pitchFamily="34" charset="0"/>
              </a:rPr>
              <a:t>Dichiarazione di Ferrara</a:t>
            </a:r>
            <a:br>
              <a:rPr lang="it-IT" sz="3600" b="1" dirty="0">
                <a:solidFill>
                  <a:srgbClr val="C00000"/>
                </a:solidFill>
                <a:latin typeface="Arial" panose="020B0604020202020204" pitchFamily="34" charset="0"/>
                <a:cs typeface="Arial" panose="020B0604020202020204" pitchFamily="34" charset="0"/>
              </a:rPr>
            </a:br>
            <a:r>
              <a:rPr lang="it-IT" sz="3600" b="1" dirty="0">
                <a:solidFill>
                  <a:srgbClr val="C00000"/>
                </a:solidFill>
                <a:latin typeface="Arial" panose="020B0604020202020204" pitchFamily="34" charset="0"/>
                <a:cs typeface="Arial" panose="020B0604020202020204" pitchFamily="34" charset="0"/>
              </a:rPr>
              <a:t>sul Ruolo delle Persone in Cura</a:t>
            </a:r>
            <a:endParaRPr lang="it-IT" dirty="0"/>
          </a:p>
        </p:txBody>
      </p:sp>
      <p:sp>
        <p:nvSpPr>
          <p:cNvPr id="3" name="Segnaposto contenuto 2">
            <a:extLst>
              <a:ext uri="{FF2B5EF4-FFF2-40B4-BE49-F238E27FC236}">
                <a16:creationId xmlns:a16="http://schemas.microsoft.com/office/drawing/2014/main" id="{EEFD06E4-739F-3444-B9AC-19125854A5D9}"/>
              </a:ext>
            </a:extLst>
          </p:cNvPr>
          <p:cNvSpPr>
            <a:spLocks noGrp="1"/>
          </p:cNvSpPr>
          <p:nvPr>
            <p:ph idx="1"/>
          </p:nvPr>
        </p:nvSpPr>
        <p:spPr>
          <a:xfrm>
            <a:off x="509286" y="1794075"/>
            <a:ext cx="8082265" cy="4149525"/>
          </a:xfrm>
        </p:spPr>
        <p:txBody>
          <a:bodyPr>
            <a:normAutofit lnSpcReduction="10000"/>
          </a:bodyPr>
          <a:lstStyle/>
          <a:p>
            <a:pPr marL="0" indent="0">
              <a:buNone/>
            </a:pPr>
            <a:r>
              <a:rPr lang="it-IT" dirty="0">
                <a:solidFill>
                  <a:srgbClr val="002060"/>
                </a:solidFill>
              </a:rPr>
              <a:t>«</a:t>
            </a:r>
            <a:r>
              <a:rPr lang="it-IT" i="1" dirty="0">
                <a:solidFill>
                  <a:srgbClr val="002060"/>
                </a:solidFill>
              </a:rPr>
              <a:t>Un ruolo attivo, consapevole e collaborativo delle persone in cura costituisce oggi un’opportunità e una risorsa, in primo luogo, per mantenere e sviluppare l’alleanza e la fiducia fra servizi sanitari, da una parte, e cittadini che a tali servizi ricorrono, dall’altra, consapevoli del ruolo decisivo che essi rivestono per il benessere e la salute di ciascuno e di tutti.</a:t>
            </a:r>
            <a:r>
              <a:rPr lang="it-IT" dirty="0">
                <a:solidFill>
                  <a:srgbClr val="002060"/>
                </a:solidFill>
              </a:rPr>
              <a:t>»</a:t>
            </a:r>
          </a:p>
          <a:p>
            <a:pPr marL="0" indent="0">
              <a:buNone/>
            </a:pPr>
            <a:endParaRPr lang="it-IT" sz="1400" dirty="0"/>
          </a:p>
          <a:p>
            <a:pPr marL="0" indent="0" algn="r">
              <a:buNone/>
            </a:pPr>
            <a:r>
              <a:rPr lang="it-IT" dirty="0">
                <a:solidFill>
                  <a:srgbClr val="C00000"/>
                </a:solidFill>
              </a:rPr>
              <a:t>Adesioni alla Dichiarazione:</a:t>
            </a:r>
          </a:p>
          <a:p>
            <a:pPr marL="0" indent="0" algn="r">
              <a:buNone/>
            </a:pPr>
            <a:r>
              <a:rPr lang="it-IT" dirty="0">
                <a:solidFill>
                  <a:srgbClr val="C00000"/>
                </a:solidFill>
              </a:rPr>
              <a:t>sul sito  </a:t>
            </a:r>
            <a:r>
              <a:rPr lang="it-IT" b="1" dirty="0" err="1">
                <a:solidFill>
                  <a:srgbClr val="C00000"/>
                </a:solidFill>
              </a:rPr>
              <a:t>www.paracelso.unife.it</a:t>
            </a:r>
            <a:endParaRPr lang="it-IT" dirty="0">
              <a:solidFill>
                <a:srgbClr val="C00000"/>
              </a:solidFill>
            </a:endParaRPr>
          </a:p>
          <a:p>
            <a:pPr marL="0" indent="0">
              <a:buNone/>
            </a:pPr>
            <a:endParaRPr lang="it-IT" dirty="0"/>
          </a:p>
          <a:p>
            <a:pPr marL="0" indent="0">
              <a:buNone/>
            </a:pPr>
            <a:endParaRPr lang="it-IT" dirty="0"/>
          </a:p>
        </p:txBody>
      </p:sp>
    </p:spTree>
    <p:extLst>
      <p:ext uri="{BB962C8B-B14F-4D97-AF65-F5344CB8AC3E}">
        <p14:creationId xmlns:p14="http://schemas.microsoft.com/office/powerpoint/2010/main" val="11907546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08844" y="437100"/>
            <a:ext cx="8521967" cy="585165"/>
          </a:xfrm>
        </p:spPr>
        <p:txBody>
          <a:bodyPr>
            <a:normAutofit fontScale="90000"/>
          </a:bodyPr>
          <a:lstStyle/>
          <a:p>
            <a:r>
              <a:rPr lang="it-IT" b="1" dirty="0">
                <a:solidFill>
                  <a:srgbClr val="7030A0"/>
                </a:solidFill>
              </a:rPr>
              <a:t> </a:t>
            </a:r>
            <a:br>
              <a:rPr lang="it-IT" b="1" dirty="0">
                <a:solidFill>
                  <a:srgbClr val="7030A0"/>
                </a:solidFill>
              </a:rPr>
            </a:br>
            <a:r>
              <a:rPr lang="it-IT" sz="2700" b="1" dirty="0">
                <a:solidFill>
                  <a:srgbClr val="00B050"/>
                </a:solidFill>
                <a:latin typeface="Chalkboard" charset="0"/>
                <a:ea typeface="Chalkboard" charset="0"/>
                <a:cs typeface="Chalkboard" charset="0"/>
              </a:rPr>
              <a:t>Relazioni Triadiche Multiple sulla scena della cura</a:t>
            </a:r>
          </a:p>
        </p:txBody>
      </p:sp>
      <p:sp>
        <p:nvSpPr>
          <p:cNvPr id="4" name="Segnaposto contenuto 3"/>
          <p:cNvSpPr>
            <a:spLocks noGrp="1"/>
          </p:cNvSpPr>
          <p:nvPr>
            <p:ph idx="1"/>
          </p:nvPr>
        </p:nvSpPr>
        <p:spPr>
          <a:xfrm>
            <a:off x="2321170" y="2330921"/>
            <a:ext cx="4114800" cy="2896107"/>
          </a:xfrm>
          <a:prstGeom prst="star7">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marL="0" indent="0" algn="ctr">
              <a:buNone/>
            </a:pPr>
            <a:r>
              <a:rPr lang="it-IT" sz="1800" b="1" dirty="0">
                <a:solidFill>
                  <a:srgbClr val="C00000"/>
                </a:solidFill>
              </a:rPr>
              <a:t>relazione </a:t>
            </a:r>
          </a:p>
          <a:p>
            <a:pPr marL="0" indent="0" algn="ctr">
              <a:buNone/>
            </a:pPr>
            <a:r>
              <a:rPr lang="it-IT" sz="1800" b="1" dirty="0">
                <a:solidFill>
                  <a:srgbClr val="C00000"/>
                </a:solidFill>
              </a:rPr>
              <a:t>Curante</a:t>
            </a:r>
            <a:r>
              <a:rPr lang="it-IT" sz="1800" b="1" dirty="0">
                <a:solidFill>
                  <a:srgbClr val="7030A0"/>
                </a:solidFill>
              </a:rPr>
              <a:t>&lt;&gt;</a:t>
            </a:r>
            <a:r>
              <a:rPr lang="it-IT" sz="1800" b="1" dirty="0">
                <a:solidFill>
                  <a:srgbClr val="C00000"/>
                </a:solidFill>
              </a:rPr>
              <a:t>Curato</a:t>
            </a:r>
          </a:p>
        </p:txBody>
      </p:sp>
      <p:sp>
        <p:nvSpPr>
          <p:cNvPr id="5" name="Telaio 4"/>
          <p:cNvSpPr/>
          <p:nvPr/>
        </p:nvSpPr>
        <p:spPr>
          <a:xfrm>
            <a:off x="6189784" y="2583309"/>
            <a:ext cx="1802423" cy="816795"/>
          </a:xfrm>
          <a:prstGeom prst="bevel">
            <a:avLst/>
          </a:prstGeom>
          <a:solidFill>
            <a:srgbClr val="0096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500" b="1">
                <a:solidFill>
                  <a:srgbClr val="002060"/>
                </a:solidFill>
              </a:rPr>
              <a:t>Agenzie comunicative mediatiche</a:t>
            </a:r>
            <a:endParaRPr lang="it-IT" sz="1500" b="1" dirty="0">
              <a:solidFill>
                <a:srgbClr val="002060"/>
              </a:solidFill>
            </a:endParaRPr>
          </a:p>
        </p:txBody>
      </p:sp>
      <p:sp>
        <p:nvSpPr>
          <p:cNvPr id="6" name="Telaio 5"/>
          <p:cNvSpPr/>
          <p:nvPr/>
        </p:nvSpPr>
        <p:spPr>
          <a:xfrm>
            <a:off x="4967654" y="5293925"/>
            <a:ext cx="1802423" cy="545951"/>
          </a:xfrm>
          <a:prstGeom prst="bevel">
            <a:avLst/>
          </a:prstGeom>
          <a:solidFill>
            <a:srgbClr val="9452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500" b="1" dirty="0">
                <a:solidFill>
                  <a:srgbClr val="00B050"/>
                </a:solidFill>
              </a:rPr>
              <a:t>Associazioni professionali</a:t>
            </a:r>
          </a:p>
        </p:txBody>
      </p:sp>
      <p:sp>
        <p:nvSpPr>
          <p:cNvPr id="7" name="Telaio 6"/>
          <p:cNvSpPr/>
          <p:nvPr/>
        </p:nvSpPr>
        <p:spPr>
          <a:xfrm>
            <a:off x="764932" y="2467725"/>
            <a:ext cx="1808744" cy="932379"/>
          </a:xfrm>
          <a:prstGeom prst="bevel">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500" b="1" dirty="0">
                <a:solidFill>
                  <a:schemeClr val="bg1"/>
                </a:solidFill>
              </a:rPr>
              <a:t>Aziende farmaceutiche e </a:t>
            </a:r>
            <a:r>
              <a:rPr lang="it-IT" sz="1500" b="1" dirty="0" err="1">
                <a:solidFill>
                  <a:schemeClr val="bg1"/>
                </a:solidFill>
              </a:rPr>
              <a:t>bio</a:t>
            </a:r>
            <a:r>
              <a:rPr lang="it-IT" sz="1500" b="1" dirty="0">
                <a:solidFill>
                  <a:schemeClr val="bg1"/>
                </a:solidFill>
              </a:rPr>
              <a:t>-medicali </a:t>
            </a:r>
          </a:p>
        </p:txBody>
      </p:sp>
      <p:sp>
        <p:nvSpPr>
          <p:cNvPr id="8" name="Telaio 7"/>
          <p:cNvSpPr/>
          <p:nvPr/>
        </p:nvSpPr>
        <p:spPr>
          <a:xfrm>
            <a:off x="3477358" y="1763337"/>
            <a:ext cx="1802423" cy="413239"/>
          </a:xfrm>
          <a:prstGeom prst="bevel">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500" b="1" dirty="0">
                <a:solidFill>
                  <a:srgbClr val="FFFF00"/>
                </a:solidFill>
              </a:rPr>
              <a:t>Manager</a:t>
            </a:r>
          </a:p>
        </p:txBody>
      </p:sp>
      <p:sp>
        <p:nvSpPr>
          <p:cNvPr id="9" name="Telaio 8"/>
          <p:cNvSpPr/>
          <p:nvPr/>
        </p:nvSpPr>
        <p:spPr>
          <a:xfrm>
            <a:off x="408844" y="3996103"/>
            <a:ext cx="1802423" cy="558311"/>
          </a:xfrm>
          <a:prstGeom prst="bevel">
            <a:avLst/>
          </a:prstGeom>
          <a:solidFill>
            <a:srgbClr val="FF93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500" b="1" dirty="0">
                <a:solidFill>
                  <a:srgbClr val="002060"/>
                </a:solidFill>
              </a:rPr>
              <a:t>Agenzie morali</a:t>
            </a:r>
          </a:p>
        </p:txBody>
      </p:sp>
      <p:sp>
        <p:nvSpPr>
          <p:cNvPr id="10" name="Telaio 9"/>
          <p:cNvSpPr/>
          <p:nvPr/>
        </p:nvSpPr>
        <p:spPr>
          <a:xfrm>
            <a:off x="2211266" y="5260952"/>
            <a:ext cx="1802423" cy="611896"/>
          </a:xfrm>
          <a:prstGeom prst="bevel">
            <a:avLst/>
          </a:prstGeom>
          <a:solidFill>
            <a:srgbClr val="FFFD7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500" b="1" dirty="0">
                <a:solidFill>
                  <a:srgbClr val="002060"/>
                </a:solidFill>
              </a:rPr>
              <a:t>Associazioni pazienti</a:t>
            </a:r>
          </a:p>
        </p:txBody>
      </p:sp>
      <p:sp>
        <p:nvSpPr>
          <p:cNvPr id="11" name="Telaio 10"/>
          <p:cNvSpPr/>
          <p:nvPr/>
        </p:nvSpPr>
        <p:spPr>
          <a:xfrm>
            <a:off x="6475534" y="4141176"/>
            <a:ext cx="1802423" cy="413238"/>
          </a:xfrm>
          <a:prstGeom prst="bevel">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500" b="1" dirty="0">
                <a:solidFill>
                  <a:schemeClr val="bg2">
                    <a:lumMod val="10000"/>
                  </a:schemeClr>
                </a:solidFill>
              </a:rPr>
              <a:t>Decisori politici</a:t>
            </a:r>
          </a:p>
        </p:txBody>
      </p:sp>
    </p:spTree>
    <p:extLst>
      <p:ext uri="{BB962C8B-B14F-4D97-AF65-F5344CB8AC3E}">
        <p14:creationId xmlns:p14="http://schemas.microsoft.com/office/powerpoint/2010/main" val="39844071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342663" y="497712"/>
            <a:ext cx="6204031" cy="918722"/>
          </a:xfrm>
        </p:spPr>
        <p:txBody>
          <a:bodyPr>
            <a:normAutofit/>
          </a:bodyPr>
          <a:lstStyle/>
          <a:p>
            <a:pPr algn="ctr"/>
            <a:r>
              <a:rPr lang="it-IT" sz="2700" b="1" dirty="0">
                <a:solidFill>
                  <a:srgbClr val="0432FF"/>
                </a:solidFill>
                <a:latin typeface="Chalkboard" charset="0"/>
                <a:ea typeface="Chalkboard" charset="0"/>
                <a:cs typeface="Chalkboard" charset="0"/>
              </a:rPr>
              <a:t>Dinamiche nei Triangoli </a:t>
            </a:r>
            <a:br>
              <a:rPr lang="it-IT" sz="2700" b="1" dirty="0">
                <a:solidFill>
                  <a:srgbClr val="0432FF"/>
                </a:solidFill>
                <a:latin typeface="Chalkboard" charset="0"/>
                <a:ea typeface="Chalkboard" charset="0"/>
                <a:cs typeface="Chalkboard" charset="0"/>
              </a:rPr>
            </a:br>
            <a:r>
              <a:rPr lang="it-IT" sz="2700" b="1" dirty="0">
                <a:solidFill>
                  <a:srgbClr val="0432FF"/>
                </a:solidFill>
                <a:latin typeface="Chalkboard" charset="0"/>
                <a:ea typeface="Chalkboard" charset="0"/>
                <a:cs typeface="Chalkboard" charset="0"/>
              </a:rPr>
              <a:t>Organizzativo e Professionale</a:t>
            </a:r>
          </a:p>
        </p:txBody>
      </p:sp>
      <p:sp>
        <p:nvSpPr>
          <p:cNvPr id="3" name="Segnaposto contenuto 2"/>
          <p:cNvSpPr>
            <a:spLocks noGrp="1"/>
          </p:cNvSpPr>
          <p:nvPr>
            <p:ph idx="1"/>
          </p:nvPr>
        </p:nvSpPr>
        <p:spPr>
          <a:xfrm>
            <a:off x="527539" y="1835418"/>
            <a:ext cx="7987811" cy="3654555"/>
          </a:xfrm>
        </p:spPr>
        <p:txBody>
          <a:bodyPr/>
          <a:lstStyle/>
          <a:p>
            <a:pPr marL="0" indent="0">
              <a:buNone/>
            </a:pPr>
            <a:endParaRPr lang="it-IT" dirty="0"/>
          </a:p>
          <a:p>
            <a:pPr marL="0" indent="0">
              <a:buNone/>
            </a:pPr>
            <a:endParaRPr lang="it-IT" dirty="0"/>
          </a:p>
          <a:p>
            <a:pPr marL="0" indent="0">
              <a:buNone/>
            </a:pPr>
            <a:endParaRPr lang="it-IT" dirty="0"/>
          </a:p>
          <a:p>
            <a:pPr marL="0" indent="0">
              <a:buNone/>
            </a:pPr>
            <a:endParaRPr lang="it-IT" dirty="0"/>
          </a:p>
          <a:p>
            <a:pPr marL="0" indent="0">
              <a:buNone/>
            </a:pPr>
            <a:endParaRPr lang="it-IT" dirty="0"/>
          </a:p>
        </p:txBody>
      </p:sp>
      <p:sp>
        <p:nvSpPr>
          <p:cNvPr id="4" name="Triangolo 3"/>
          <p:cNvSpPr/>
          <p:nvPr/>
        </p:nvSpPr>
        <p:spPr>
          <a:xfrm rot="16200000">
            <a:off x="2148329" y="3005609"/>
            <a:ext cx="2620825" cy="1438123"/>
          </a:xfrm>
          <a:prstGeom prst="triangle">
            <a:avLst>
              <a:gd name="adj" fmla="val 51105"/>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500" b="1" dirty="0">
                <a:solidFill>
                  <a:srgbClr val="FFC000"/>
                </a:solidFill>
              </a:rPr>
              <a:t>EFFICIENZA</a:t>
            </a:r>
          </a:p>
        </p:txBody>
      </p:sp>
      <p:sp>
        <p:nvSpPr>
          <p:cNvPr id="5" name="Triangolo 4"/>
          <p:cNvSpPr/>
          <p:nvPr/>
        </p:nvSpPr>
        <p:spPr>
          <a:xfrm rot="5400000">
            <a:off x="4639720" y="3110508"/>
            <a:ext cx="2556796" cy="1396767"/>
          </a:xfrm>
          <a:prstGeom prst="triangle">
            <a:avLst>
              <a:gd name="adj" fmla="val 51105"/>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500" b="1" dirty="0">
                <a:solidFill>
                  <a:schemeClr val="bg1"/>
                </a:solidFill>
              </a:rPr>
              <a:t>EFFICACIA</a:t>
            </a:r>
          </a:p>
        </p:txBody>
      </p:sp>
      <p:sp>
        <p:nvSpPr>
          <p:cNvPr id="6" name="CasellaDiTesto 5"/>
          <p:cNvSpPr txBox="1"/>
          <p:nvPr/>
        </p:nvSpPr>
        <p:spPr>
          <a:xfrm>
            <a:off x="1064871" y="3407019"/>
            <a:ext cx="1928029" cy="553998"/>
          </a:xfrm>
          <a:prstGeom prst="rect">
            <a:avLst/>
          </a:prstGeom>
          <a:noFill/>
        </p:spPr>
        <p:txBody>
          <a:bodyPr wrap="square" rtlCol="0">
            <a:spAutoFit/>
          </a:bodyPr>
          <a:lstStyle/>
          <a:p>
            <a:r>
              <a:rPr lang="it-IT" sz="1500" b="1" i="1" u="sng" dirty="0">
                <a:solidFill>
                  <a:srgbClr val="002060"/>
                </a:solidFill>
              </a:rPr>
              <a:t>Management</a:t>
            </a:r>
            <a:r>
              <a:rPr lang="it-IT" sz="1500" b="1" i="1" dirty="0">
                <a:solidFill>
                  <a:srgbClr val="002060"/>
                </a:solidFill>
              </a:rPr>
              <a:t>:</a:t>
            </a:r>
          </a:p>
          <a:p>
            <a:r>
              <a:rPr lang="it-IT" sz="1500" dirty="0">
                <a:solidFill>
                  <a:srgbClr val="002060"/>
                </a:solidFill>
              </a:rPr>
              <a:t>Razionalizzazione</a:t>
            </a:r>
          </a:p>
        </p:txBody>
      </p:sp>
      <p:sp>
        <p:nvSpPr>
          <p:cNvPr id="7" name="CasellaDiTesto 6"/>
          <p:cNvSpPr txBox="1"/>
          <p:nvPr/>
        </p:nvSpPr>
        <p:spPr>
          <a:xfrm>
            <a:off x="1718353" y="1861763"/>
            <a:ext cx="2835667" cy="553998"/>
          </a:xfrm>
          <a:prstGeom prst="rect">
            <a:avLst/>
          </a:prstGeom>
          <a:noFill/>
        </p:spPr>
        <p:txBody>
          <a:bodyPr wrap="square" rtlCol="0">
            <a:spAutoFit/>
          </a:bodyPr>
          <a:lstStyle/>
          <a:p>
            <a:pPr algn="r"/>
            <a:r>
              <a:rPr lang="it-IT" sz="1500" b="1" i="1" u="sng" dirty="0">
                <a:solidFill>
                  <a:srgbClr val="FF40FF"/>
                </a:solidFill>
              </a:rPr>
              <a:t>Curante-funzionario</a:t>
            </a:r>
            <a:r>
              <a:rPr lang="it-IT" sz="1500" b="1" dirty="0">
                <a:solidFill>
                  <a:srgbClr val="FF40FF"/>
                </a:solidFill>
              </a:rPr>
              <a:t>: </a:t>
            </a:r>
            <a:r>
              <a:rPr lang="it-IT" sz="1500" dirty="0">
                <a:solidFill>
                  <a:srgbClr val="FF40FF"/>
                </a:solidFill>
              </a:rPr>
              <a:t>adeguamento organizzativo</a:t>
            </a:r>
          </a:p>
        </p:txBody>
      </p:sp>
      <p:sp>
        <p:nvSpPr>
          <p:cNvPr id="9" name="CasellaDiTesto 8"/>
          <p:cNvSpPr txBox="1"/>
          <p:nvPr/>
        </p:nvSpPr>
        <p:spPr>
          <a:xfrm>
            <a:off x="4709380" y="1848590"/>
            <a:ext cx="2680307" cy="553998"/>
          </a:xfrm>
          <a:prstGeom prst="rect">
            <a:avLst/>
          </a:prstGeom>
          <a:noFill/>
        </p:spPr>
        <p:txBody>
          <a:bodyPr wrap="square" rtlCol="0">
            <a:spAutoFit/>
          </a:bodyPr>
          <a:lstStyle/>
          <a:p>
            <a:r>
              <a:rPr lang="it-IT" sz="1500" b="1" i="1" u="sng" dirty="0">
                <a:solidFill>
                  <a:srgbClr val="FF40FF"/>
                </a:solidFill>
              </a:rPr>
              <a:t>Curante-tecnologo</a:t>
            </a:r>
            <a:r>
              <a:rPr lang="it-IT" sz="1500" b="1" dirty="0">
                <a:solidFill>
                  <a:srgbClr val="FF40FF"/>
                </a:solidFill>
              </a:rPr>
              <a:t>: </a:t>
            </a:r>
            <a:r>
              <a:rPr lang="it-IT" sz="1500" dirty="0">
                <a:solidFill>
                  <a:srgbClr val="FF40FF"/>
                </a:solidFill>
              </a:rPr>
              <a:t>adeguamento linee guida</a:t>
            </a:r>
          </a:p>
        </p:txBody>
      </p:sp>
      <p:sp>
        <p:nvSpPr>
          <p:cNvPr id="10" name="CasellaDiTesto 9"/>
          <p:cNvSpPr txBox="1"/>
          <p:nvPr/>
        </p:nvSpPr>
        <p:spPr>
          <a:xfrm>
            <a:off x="2141316" y="5087289"/>
            <a:ext cx="2272144" cy="553998"/>
          </a:xfrm>
          <a:prstGeom prst="rect">
            <a:avLst/>
          </a:prstGeom>
          <a:noFill/>
        </p:spPr>
        <p:txBody>
          <a:bodyPr wrap="square" rtlCol="0">
            <a:spAutoFit/>
          </a:bodyPr>
          <a:lstStyle/>
          <a:p>
            <a:pPr algn="r"/>
            <a:r>
              <a:rPr lang="it-IT" sz="1500" b="1" i="1" u="sng" dirty="0">
                <a:solidFill>
                  <a:srgbClr val="00B050"/>
                </a:solidFill>
              </a:rPr>
              <a:t>Curato-cliente</a:t>
            </a:r>
            <a:r>
              <a:rPr lang="it-IT" sz="1500" b="1" dirty="0">
                <a:solidFill>
                  <a:srgbClr val="00B050"/>
                </a:solidFill>
              </a:rPr>
              <a:t>: </a:t>
            </a:r>
            <a:r>
              <a:rPr lang="it-IT" sz="1500" dirty="0">
                <a:solidFill>
                  <a:srgbClr val="00B050"/>
                </a:solidFill>
              </a:rPr>
              <a:t>prontezza e scelta</a:t>
            </a:r>
          </a:p>
        </p:txBody>
      </p:sp>
      <p:sp>
        <p:nvSpPr>
          <p:cNvPr id="11" name="CasellaDiTesto 10"/>
          <p:cNvSpPr txBox="1"/>
          <p:nvPr/>
        </p:nvSpPr>
        <p:spPr>
          <a:xfrm>
            <a:off x="4823790" y="5087289"/>
            <a:ext cx="2132596" cy="784830"/>
          </a:xfrm>
          <a:prstGeom prst="rect">
            <a:avLst/>
          </a:prstGeom>
          <a:noFill/>
        </p:spPr>
        <p:txBody>
          <a:bodyPr wrap="square" rtlCol="0">
            <a:spAutoFit/>
          </a:bodyPr>
          <a:lstStyle/>
          <a:p>
            <a:r>
              <a:rPr lang="it-IT" sz="1500" b="1" i="1" u="sng" dirty="0">
                <a:solidFill>
                  <a:srgbClr val="00B050"/>
                </a:solidFill>
              </a:rPr>
              <a:t>Curato-alleato</a:t>
            </a:r>
            <a:r>
              <a:rPr lang="it-IT" sz="1500" b="1" dirty="0">
                <a:solidFill>
                  <a:srgbClr val="00B050"/>
                </a:solidFill>
              </a:rPr>
              <a:t>: </a:t>
            </a:r>
          </a:p>
          <a:p>
            <a:r>
              <a:rPr lang="it-IT" sz="1500" dirty="0">
                <a:solidFill>
                  <a:srgbClr val="00B050"/>
                </a:solidFill>
              </a:rPr>
              <a:t>personalizzazione, riconoscimento</a:t>
            </a:r>
          </a:p>
        </p:txBody>
      </p:sp>
      <p:sp>
        <p:nvSpPr>
          <p:cNvPr id="12" name="CasellaDiTesto 11"/>
          <p:cNvSpPr txBox="1"/>
          <p:nvPr/>
        </p:nvSpPr>
        <p:spPr>
          <a:xfrm>
            <a:off x="6742886" y="3252487"/>
            <a:ext cx="1463565" cy="1246495"/>
          </a:xfrm>
          <a:prstGeom prst="rect">
            <a:avLst/>
          </a:prstGeom>
          <a:noFill/>
        </p:spPr>
        <p:txBody>
          <a:bodyPr wrap="square" rtlCol="0">
            <a:spAutoFit/>
          </a:bodyPr>
          <a:lstStyle/>
          <a:p>
            <a:r>
              <a:rPr lang="it-IT" sz="1500" b="1" i="1" u="sng">
                <a:solidFill>
                  <a:srgbClr val="002060"/>
                </a:solidFill>
              </a:rPr>
              <a:t>Circoli scientifico- </a:t>
            </a:r>
            <a:r>
              <a:rPr lang="it-IT" sz="1500" b="1" i="1" u="sng" dirty="0">
                <a:solidFill>
                  <a:srgbClr val="002060"/>
                </a:solidFill>
              </a:rPr>
              <a:t>professionali</a:t>
            </a:r>
            <a:r>
              <a:rPr lang="it-IT" sz="1500" b="1" i="1" dirty="0">
                <a:solidFill>
                  <a:srgbClr val="002060"/>
                </a:solidFill>
              </a:rPr>
              <a:t>: </a:t>
            </a:r>
            <a:r>
              <a:rPr lang="it-IT" sz="1500" dirty="0">
                <a:solidFill>
                  <a:srgbClr val="002060"/>
                </a:solidFill>
              </a:rPr>
              <a:t>Indicazioni procedurali</a:t>
            </a:r>
          </a:p>
        </p:txBody>
      </p:sp>
      <p:cxnSp>
        <p:nvCxnSpPr>
          <p:cNvPr id="18" name="Connettore 2 17"/>
          <p:cNvCxnSpPr/>
          <p:nvPr/>
        </p:nvCxnSpPr>
        <p:spPr>
          <a:xfrm flipH="1" flipV="1">
            <a:off x="5393687" y="2440407"/>
            <a:ext cx="1220292" cy="1123010"/>
          </a:xfrm>
          <a:prstGeom prst="straightConnector1">
            <a:avLst/>
          </a:prstGeom>
          <a:ln w="66675">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25" name="Connettore 2 24"/>
          <p:cNvCxnSpPr/>
          <p:nvPr/>
        </p:nvCxnSpPr>
        <p:spPr>
          <a:xfrm flipV="1">
            <a:off x="2607815" y="2381926"/>
            <a:ext cx="1315742" cy="1123010"/>
          </a:xfrm>
          <a:prstGeom prst="straightConnector1">
            <a:avLst/>
          </a:prstGeom>
          <a:ln w="66675">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28" name="Connettore 2 27"/>
          <p:cNvCxnSpPr/>
          <p:nvPr/>
        </p:nvCxnSpPr>
        <p:spPr>
          <a:xfrm>
            <a:off x="2734891" y="3953485"/>
            <a:ext cx="1282765" cy="1209770"/>
          </a:xfrm>
          <a:prstGeom prst="straightConnector1">
            <a:avLst/>
          </a:prstGeom>
          <a:ln w="66675">
            <a:solidFill>
              <a:srgbClr val="7030A0"/>
            </a:solidFill>
            <a:prstDash val="sysDash"/>
            <a:tailEnd type="triangle"/>
          </a:ln>
        </p:spPr>
        <p:style>
          <a:lnRef idx="1">
            <a:schemeClr val="accent1"/>
          </a:lnRef>
          <a:fillRef idx="0">
            <a:schemeClr val="accent1"/>
          </a:fillRef>
          <a:effectRef idx="0">
            <a:schemeClr val="accent1"/>
          </a:effectRef>
          <a:fontRef idx="minor">
            <a:schemeClr val="tx1"/>
          </a:fontRef>
        </p:style>
      </p:cxnSp>
      <p:cxnSp>
        <p:nvCxnSpPr>
          <p:cNvPr id="33" name="Connettore 2 32"/>
          <p:cNvCxnSpPr/>
          <p:nvPr/>
        </p:nvCxnSpPr>
        <p:spPr>
          <a:xfrm flipH="1">
            <a:off x="5063912" y="2412064"/>
            <a:ext cx="14648" cy="2721233"/>
          </a:xfrm>
          <a:prstGeom prst="straightConnector1">
            <a:avLst/>
          </a:prstGeom>
          <a:ln w="666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40" name="Connettore 2 39"/>
          <p:cNvCxnSpPr/>
          <p:nvPr/>
        </p:nvCxnSpPr>
        <p:spPr>
          <a:xfrm flipV="1">
            <a:off x="4331796" y="2412064"/>
            <a:ext cx="1" cy="2623019"/>
          </a:xfrm>
          <a:prstGeom prst="straightConnector1">
            <a:avLst/>
          </a:prstGeom>
          <a:ln w="66675">
            <a:solidFill>
              <a:srgbClr val="0096FF"/>
            </a:solidFill>
            <a:prstDash val="lgDash"/>
            <a:tailEnd type="triangle"/>
          </a:ln>
        </p:spPr>
        <p:style>
          <a:lnRef idx="1">
            <a:schemeClr val="accent1"/>
          </a:lnRef>
          <a:fillRef idx="0">
            <a:schemeClr val="accent1"/>
          </a:fillRef>
          <a:effectRef idx="0">
            <a:schemeClr val="accent1"/>
          </a:effectRef>
          <a:fontRef idx="minor">
            <a:schemeClr val="tx1"/>
          </a:fontRef>
        </p:style>
      </p:cxnSp>
      <p:cxnSp>
        <p:nvCxnSpPr>
          <p:cNvPr id="22" name="Connettore 2 21"/>
          <p:cNvCxnSpPr/>
          <p:nvPr/>
        </p:nvCxnSpPr>
        <p:spPr>
          <a:xfrm flipV="1">
            <a:off x="4870726" y="2384495"/>
            <a:ext cx="10770" cy="2599046"/>
          </a:xfrm>
          <a:prstGeom prst="straightConnector1">
            <a:avLst/>
          </a:prstGeom>
          <a:ln w="66675">
            <a:solidFill>
              <a:srgbClr val="0096FF"/>
            </a:solidFill>
            <a:prstDash val="lgDash"/>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719069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idx="4294967295"/>
          </p:nvPr>
        </p:nvSpPr>
        <p:spPr>
          <a:xfrm>
            <a:off x="555585" y="81024"/>
            <a:ext cx="7843539" cy="1344500"/>
          </a:xfrm>
        </p:spPr>
        <p:txBody>
          <a:bodyPr wrap="square" numCol="1" anchorCtr="0" compatLnSpc="1">
            <a:prstTxWarp prst="textNoShape">
              <a:avLst/>
            </a:prstTxWarp>
          </a:bodyPr>
          <a:lstStyle/>
          <a:p>
            <a:pPr algn="ctr" eaLnBrk="1" hangingPunct="1">
              <a:lnSpc>
                <a:spcPct val="100000"/>
              </a:lnSpc>
            </a:pPr>
            <a:r>
              <a:rPr lang="it-IT" altLang="it-IT" sz="2400" b="1" dirty="0">
                <a:solidFill>
                  <a:srgbClr val="0000FF"/>
                </a:solidFill>
                <a:effectLst>
                  <a:outerShdw blurRad="38100" dist="38100" dir="2700000" algn="tl">
                    <a:srgbClr val="C0C0C0"/>
                  </a:outerShdw>
                </a:effectLst>
                <a:latin typeface="Arial" charset="0"/>
                <a:ea typeface="ＭＳ Ｐゴシック" charset="-128"/>
              </a:rPr>
              <a:t>Organizzazione sanitaria - di salute “inclusiva” </a:t>
            </a:r>
            <a:br>
              <a:rPr lang="it-IT" altLang="it-IT" sz="2100" b="1" dirty="0">
                <a:solidFill>
                  <a:srgbClr val="0000FF"/>
                </a:solidFill>
                <a:effectLst>
                  <a:outerShdw blurRad="38100" dist="38100" dir="2700000" algn="tl">
                    <a:srgbClr val="C0C0C0"/>
                  </a:outerShdw>
                </a:effectLst>
                <a:latin typeface="Arial" charset="0"/>
                <a:ea typeface="ＭＳ Ｐゴシック" charset="-128"/>
              </a:rPr>
            </a:br>
            <a:r>
              <a:rPr lang="it-IT" altLang="it-IT" sz="2000" dirty="0">
                <a:solidFill>
                  <a:srgbClr val="0000FF"/>
                </a:solidFill>
                <a:effectLst>
                  <a:outerShdw blurRad="38100" dist="38100" dir="2700000" algn="tl">
                    <a:srgbClr val="C0C0C0"/>
                  </a:outerShdw>
                </a:effectLst>
                <a:latin typeface="Arial" charset="0"/>
                <a:ea typeface="ＭＳ Ｐゴシック" charset="-128"/>
              </a:rPr>
              <a:t>(comprendente tutte le fasi della vita)</a:t>
            </a:r>
            <a:br>
              <a:rPr lang="it-IT" altLang="it-IT" sz="1500" dirty="0">
                <a:solidFill>
                  <a:srgbClr val="0000FF"/>
                </a:solidFill>
                <a:effectLst>
                  <a:outerShdw blurRad="38100" dist="38100" dir="2700000" algn="tl">
                    <a:srgbClr val="C0C0C0"/>
                  </a:outerShdw>
                </a:effectLst>
                <a:latin typeface="Arial" charset="0"/>
                <a:ea typeface="ＭＳ Ｐゴシック" charset="-128"/>
              </a:rPr>
            </a:br>
            <a:endParaRPr lang="it-IT" altLang="it-IT" sz="2400" dirty="0">
              <a:solidFill>
                <a:srgbClr val="0000FF"/>
              </a:solidFill>
              <a:effectLst>
                <a:outerShdw blurRad="38100" dist="38100" dir="2700000" algn="tl">
                  <a:srgbClr val="C0C0C0"/>
                </a:outerShdw>
              </a:effectLst>
              <a:latin typeface="Arial" charset="0"/>
              <a:ea typeface="ＭＳ Ｐゴシック" charset="-128"/>
            </a:endParaRPr>
          </a:p>
        </p:txBody>
      </p:sp>
      <p:sp>
        <p:nvSpPr>
          <p:cNvPr id="3" name="Segnaposto contenuto 2"/>
          <p:cNvSpPr>
            <a:spLocks noGrp="1"/>
          </p:cNvSpPr>
          <p:nvPr>
            <p:ph idx="4294967295"/>
          </p:nvPr>
        </p:nvSpPr>
        <p:spPr>
          <a:xfrm>
            <a:off x="970472" y="1425524"/>
            <a:ext cx="7428651" cy="4204942"/>
          </a:xfrm>
        </p:spPr>
        <p:txBody>
          <a:bodyPr>
            <a:normAutofit/>
          </a:bodyPr>
          <a:lstStyle/>
          <a:p>
            <a:pPr marL="0" indent="0" algn="ctr">
              <a:buNone/>
              <a:defRPr/>
            </a:pPr>
            <a:endParaRPr lang="it-IT" dirty="0">
              <a:ln w="12700">
                <a:solidFill>
                  <a:schemeClr val="tx2">
                    <a:satMod val="155000"/>
                  </a:schemeClr>
                </a:solidFill>
                <a:prstDash val="solid"/>
              </a:ln>
              <a:solidFill>
                <a:srgbClr val="900B3D"/>
              </a:solidFill>
              <a:effectLst>
                <a:outerShdw blurRad="41275" dist="20320" dir="1800000" algn="tl" rotWithShape="0">
                  <a:srgbClr val="000000">
                    <a:alpha val="40000"/>
                  </a:srgbClr>
                </a:outerShdw>
              </a:effectLst>
            </a:endParaRPr>
          </a:p>
        </p:txBody>
      </p:sp>
      <p:sp>
        <p:nvSpPr>
          <p:cNvPr id="4" name="Arco a tutto sesto 3"/>
          <p:cNvSpPr/>
          <p:nvPr/>
        </p:nvSpPr>
        <p:spPr>
          <a:xfrm>
            <a:off x="2500314" y="3714751"/>
            <a:ext cx="3799285" cy="2880122"/>
          </a:xfrm>
          <a:prstGeom prst="blockArc">
            <a:avLst>
              <a:gd name="adj1" fmla="val 10748471"/>
              <a:gd name="adj2" fmla="val 21586848"/>
              <a:gd name="adj3" fmla="val 27862"/>
            </a:avLst>
          </a:prstGeom>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it-IT" sz="1350">
              <a:solidFill>
                <a:schemeClr val="tx1"/>
              </a:solidFill>
            </a:endParaRPr>
          </a:p>
        </p:txBody>
      </p:sp>
      <p:sp>
        <p:nvSpPr>
          <p:cNvPr id="5" name="Rettangolo 4"/>
          <p:cNvSpPr/>
          <p:nvPr/>
        </p:nvSpPr>
        <p:spPr>
          <a:xfrm rot="1212560">
            <a:off x="1452470" y="4200051"/>
            <a:ext cx="1080208" cy="507831"/>
          </a:xfrm>
          <a:prstGeom prst="rect">
            <a:avLst/>
          </a:prstGeom>
          <a:noFill/>
        </p:spPr>
        <p:txBody>
          <a:bodyPr wrap="square">
            <a:spAutoFit/>
          </a:bodyPr>
          <a:lstStyle/>
          <a:p>
            <a:pPr algn="ctr">
              <a:lnSpc>
                <a:spcPct val="90000"/>
              </a:lnSpc>
              <a:buFont typeface="Arial" charset="0"/>
              <a:buNone/>
              <a:defRPr/>
            </a:pPr>
            <a:r>
              <a:rPr lang="it-IT" sz="1500" b="1" dirty="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latin typeface="Century Gothic" charset="0"/>
                <a:ea typeface="ＭＳ Ｐゴシック" charset="0"/>
              </a:rPr>
              <a:t>Fitness</a:t>
            </a:r>
          </a:p>
          <a:p>
            <a:pPr algn="ctr">
              <a:lnSpc>
                <a:spcPct val="90000"/>
              </a:lnSpc>
              <a:buFont typeface="Arial" charset="0"/>
              <a:buNone/>
              <a:defRPr/>
            </a:pPr>
            <a:r>
              <a:rPr lang="it-IT" sz="1500" b="1" dirty="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latin typeface="Century Gothic" charset="0"/>
                <a:ea typeface="ＭＳ Ｐゴシック" charset="0"/>
              </a:rPr>
              <a:t>Wellness</a:t>
            </a:r>
            <a:endParaRPr lang="it-IT" sz="1500" b="1" dirty="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a typeface="ＭＳ Ｐゴシック" charset="0"/>
              <a:cs typeface="ＭＳ Ｐゴシック" charset="0"/>
            </a:endParaRPr>
          </a:p>
        </p:txBody>
      </p:sp>
      <p:sp>
        <p:nvSpPr>
          <p:cNvPr id="7" name="Rettangolo 6"/>
          <p:cNvSpPr/>
          <p:nvPr/>
        </p:nvSpPr>
        <p:spPr>
          <a:xfrm rot="2531357">
            <a:off x="1181940" y="3530757"/>
            <a:ext cx="2000526" cy="507831"/>
          </a:xfrm>
          <a:prstGeom prst="rect">
            <a:avLst/>
          </a:prstGeom>
          <a:noFill/>
        </p:spPr>
        <p:txBody>
          <a:bodyPr wrap="square">
            <a:spAutoFit/>
          </a:bodyPr>
          <a:lstStyle/>
          <a:p>
            <a:pPr algn="ctr">
              <a:defRPr/>
            </a:pPr>
            <a:r>
              <a:rPr lang="it-IT" sz="1350" b="1" dirty="0">
                <a:ln w="12700">
                  <a:solidFill>
                    <a:schemeClr val="tx2">
                      <a:satMod val="155000"/>
                    </a:schemeClr>
                  </a:solidFill>
                  <a:prstDash val="solid"/>
                </a:ln>
                <a:solidFill>
                  <a:srgbClr val="900B3D"/>
                </a:solidFill>
                <a:effectLst>
                  <a:outerShdw blurRad="41275" dist="20320" dir="1800000" algn="tl" rotWithShape="0">
                    <a:srgbClr val="000000">
                      <a:alpha val="40000"/>
                    </a:srgbClr>
                  </a:outerShdw>
                </a:effectLst>
                <a:ea typeface="ＭＳ Ｐゴシック" charset="0"/>
                <a:cs typeface="ＭＳ Ｐゴシック" charset="0"/>
              </a:rPr>
              <a:t>Promozione salute</a:t>
            </a:r>
          </a:p>
          <a:p>
            <a:pPr algn="ctr">
              <a:defRPr/>
            </a:pPr>
            <a:r>
              <a:rPr lang="it-IT" sz="1350" b="1" dirty="0">
                <a:ln w="12700">
                  <a:solidFill>
                    <a:schemeClr val="tx2">
                      <a:satMod val="155000"/>
                    </a:schemeClr>
                  </a:solidFill>
                  <a:prstDash val="solid"/>
                </a:ln>
                <a:solidFill>
                  <a:srgbClr val="900B3D"/>
                </a:solidFill>
                <a:effectLst>
                  <a:outerShdw blurRad="41275" dist="20320" dir="1800000" algn="tl" rotWithShape="0">
                    <a:srgbClr val="000000">
                      <a:alpha val="40000"/>
                    </a:srgbClr>
                  </a:outerShdw>
                </a:effectLst>
                <a:ea typeface="ＭＳ Ｐゴシック" charset="0"/>
                <a:cs typeface="ＭＳ Ｐゴシック" charset="0"/>
              </a:rPr>
              <a:t>Prevenzione</a:t>
            </a:r>
          </a:p>
        </p:txBody>
      </p:sp>
      <p:sp>
        <p:nvSpPr>
          <p:cNvPr id="19462" name="CasellaDiTesto 7"/>
          <p:cNvSpPr txBox="1">
            <a:spLocks noChangeArrowheads="1"/>
          </p:cNvSpPr>
          <p:nvPr/>
        </p:nvSpPr>
        <p:spPr bwMode="auto">
          <a:xfrm rot="3490756">
            <a:off x="2431258" y="3064582"/>
            <a:ext cx="129659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algn="ctr" eaLnBrk="1" hangingPunct="1"/>
            <a:r>
              <a:rPr lang="it-IT" altLang="it-IT" sz="1600" b="1" dirty="0">
                <a:solidFill>
                  <a:srgbClr val="FF6600"/>
                </a:solidFill>
              </a:rPr>
              <a:t>Cura domiciliare</a:t>
            </a:r>
          </a:p>
        </p:txBody>
      </p:sp>
      <p:sp>
        <p:nvSpPr>
          <p:cNvPr id="9" name="Rettangolo 8"/>
          <p:cNvSpPr/>
          <p:nvPr/>
        </p:nvSpPr>
        <p:spPr>
          <a:xfrm rot="11308894" flipV="1">
            <a:off x="930824" y="4773266"/>
            <a:ext cx="1594916" cy="323165"/>
          </a:xfrm>
          <a:prstGeom prst="rect">
            <a:avLst/>
          </a:prstGeom>
          <a:noFill/>
        </p:spPr>
        <p:txBody>
          <a:bodyPr wrap="square">
            <a:spAutoFit/>
          </a:bodyPr>
          <a:lstStyle/>
          <a:p>
            <a:pPr algn="ctr">
              <a:defRPr/>
            </a:pPr>
            <a:r>
              <a:rPr lang="it-IT" sz="1500" b="1" dirty="0">
                <a:ln w="12700">
                  <a:solidFill>
                    <a:schemeClr val="tx2">
                      <a:satMod val="155000"/>
                    </a:schemeClr>
                  </a:solidFill>
                  <a:prstDash val="solid"/>
                </a:ln>
                <a:solidFill>
                  <a:srgbClr val="008000"/>
                </a:solidFill>
                <a:effectLst>
                  <a:outerShdw blurRad="41275" dist="20320" dir="1800000" algn="tl" rotWithShape="0">
                    <a:srgbClr val="000000">
                      <a:alpha val="40000"/>
                    </a:srgbClr>
                  </a:outerShdw>
                </a:effectLst>
                <a:ea typeface="ＭＳ Ｐゴシック" charset="0"/>
                <a:cs typeface="ＭＳ Ｐゴシック" charset="0"/>
              </a:rPr>
              <a:t>Cura di sé</a:t>
            </a:r>
          </a:p>
        </p:txBody>
      </p:sp>
      <p:sp>
        <p:nvSpPr>
          <p:cNvPr id="10" name="Rettangolo 9"/>
          <p:cNvSpPr/>
          <p:nvPr/>
        </p:nvSpPr>
        <p:spPr>
          <a:xfrm rot="4440287">
            <a:off x="3174844" y="2809062"/>
            <a:ext cx="1609674" cy="646331"/>
          </a:xfrm>
          <a:prstGeom prst="rect">
            <a:avLst/>
          </a:prstGeom>
          <a:noFill/>
        </p:spPr>
        <p:txBody>
          <a:bodyPr>
            <a:spAutoFit/>
          </a:bodyPr>
          <a:lstStyle/>
          <a:p>
            <a:pPr algn="ctr">
              <a:defRPr/>
            </a:pPr>
            <a:r>
              <a:rPr lang="it-IT" b="1" dirty="0">
                <a:ln w="12700">
                  <a:solidFill>
                    <a:schemeClr val="tx2">
                      <a:satMod val="155000"/>
                    </a:schemeClr>
                  </a:solidFill>
                  <a:prstDash val="solid"/>
                </a:ln>
                <a:solidFill>
                  <a:srgbClr val="8C1EB2"/>
                </a:solidFill>
                <a:effectLst>
                  <a:outerShdw blurRad="41275" dist="20320" dir="1800000" algn="tl" rotWithShape="0">
                    <a:srgbClr val="000000">
                      <a:alpha val="40000"/>
                    </a:srgbClr>
                  </a:outerShdw>
                </a:effectLst>
                <a:ea typeface="ＭＳ Ｐゴシック" charset="0"/>
                <a:cs typeface="ＭＳ Ｐゴシック" charset="0"/>
              </a:rPr>
              <a:t>Cure </a:t>
            </a:r>
          </a:p>
          <a:p>
            <a:pPr algn="ctr">
              <a:defRPr/>
            </a:pPr>
            <a:r>
              <a:rPr lang="it-IT" b="1" dirty="0">
                <a:ln w="12700">
                  <a:solidFill>
                    <a:schemeClr val="tx2">
                      <a:satMod val="155000"/>
                    </a:schemeClr>
                  </a:solidFill>
                  <a:prstDash val="solid"/>
                </a:ln>
                <a:solidFill>
                  <a:srgbClr val="8C1EB2"/>
                </a:solidFill>
                <a:effectLst>
                  <a:outerShdw blurRad="41275" dist="20320" dir="1800000" algn="tl" rotWithShape="0">
                    <a:srgbClr val="000000">
                      <a:alpha val="40000"/>
                    </a:srgbClr>
                  </a:outerShdw>
                </a:effectLst>
                <a:ea typeface="ＭＳ Ｐゴシック" charset="0"/>
                <a:cs typeface="ＭＳ Ｐゴシック" charset="0"/>
              </a:rPr>
              <a:t>primarie</a:t>
            </a:r>
          </a:p>
        </p:txBody>
      </p:sp>
      <p:sp>
        <p:nvSpPr>
          <p:cNvPr id="11" name="Rettangolo 10"/>
          <p:cNvSpPr/>
          <p:nvPr/>
        </p:nvSpPr>
        <p:spPr>
          <a:xfrm rot="17311106">
            <a:off x="4343143" y="2658293"/>
            <a:ext cx="1593972" cy="646331"/>
          </a:xfrm>
          <a:prstGeom prst="rect">
            <a:avLst/>
          </a:prstGeom>
          <a:noFill/>
        </p:spPr>
        <p:txBody>
          <a:bodyPr wrap="square">
            <a:spAutoFit/>
          </a:bodyPr>
          <a:lstStyle/>
          <a:p>
            <a:pPr algn="ctr">
              <a:defRPr/>
            </a:pPr>
            <a:r>
              <a:rPr lang="it-IT" b="1" dirty="0">
                <a:ln w="12700">
                  <a:solidFill>
                    <a:schemeClr val="tx2">
                      <a:satMod val="155000"/>
                    </a:schemeClr>
                  </a:solidFill>
                  <a:prstDash val="solid"/>
                </a:ln>
                <a:solidFill>
                  <a:srgbClr val="800000"/>
                </a:solidFill>
                <a:effectLst>
                  <a:outerShdw blurRad="41275" dist="20320" dir="1800000" algn="tl" rotWithShape="0">
                    <a:srgbClr val="000000">
                      <a:alpha val="40000"/>
                    </a:srgbClr>
                  </a:outerShdw>
                </a:effectLst>
                <a:ea typeface="ＭＳ Ｐゴシック" charset="0"/>
                <a:cs typeface="ＭＳ Ｐゴシック" charset="0"/>
              </a:rPr>
              <a:t>Cure </a:t>
            </a:r>
          </a:p>
          <a:p>
            <a:pPr algn="ctr">
              <a:defRPr/>
            </a:pPr>
            <a:r>
              <a:rPr lang="it-IT" b="1" dirty="0">
                <a:ln w="12700">
                  <a:solidFill>
                    <a:schemeClr val="tx2">
                      <a:satMod val="155000"/>
                    </a:schemeClr>
                  </a:solidFill>
                  <a:prstDash val="solid"/>
                </a:ln>
                <a:solidFill>
                  <a:srgbClr val="800000"/>
                </a:solidFill>
                <a:effectLst>
                  <a:outerShdw blurRad="41275" dist="20320" dir="1800000" algn="tl" rotWithShape="0">
                    <a:srgbClr val="000000">
                      <a:alpha val="40000"/>
                    </a:srgbClr>
                  </a:outerShdw>
                </a:effectLst>
                <a:ea typeface="ＭＳ Ｐゴシック" charset="0"/>
                <a:cs typeface="ＭＳ Ｐゴシック" charset="0"/>
              </a:rPr>
              <a:t>secondarie</a:t>
            </a:r>
          </a:p>
        </p:txBody>
      </p:sp>
      <p:sp>
        <p:nvSpPr>
          <p:cNvPr id="12" name="Rettangolo 11"/>
          <p:cNvSpPr/>
          <p:nvPr/>
        </p:nvSpPr>
        <p:spPr>
          <a:xfrm rot="18233161">
            <a:off x="5186969" y="3210972"/>
            <a:ext cx="1675641" cy="323165"/>
          </a:xfrm>
          <a:prstGeom prst="rect">
            <a:avLst/>
          </a:prstGeom>
          <a:noFill/>
        </p:spPr>
        <p:txBody>
          <a:bodyPr wrap="square">
            <a:spAutoFit/>
          </a:bodyPr>
          <a:lstStyle/>
          <a:p>
            <a:pPr algn="ctr">
              <a:defRPr/>
            </a:pPr>
            <a:r>
              <a:rPr lang="it-IT" sz="1500" b="1" dirty="0">
                <a:ln w="12700">
                  <a:solidFill>
                    <a:schemeClr val="tx2">
                      <a:satMod val="155000"/>
                    </a:schemeClr>
                  </a:solidFill>
                  <a:prstDash val="solid"/>
                </a:ln>
                <a:solidFill>
                  <a:srgbClr val="0002E6"/>
                </a:solidFill>
                <a:effectLst>
                  <a:outerShdw blurRad="41275" dist="20320" dir="1800000" algn="tl" rotWithShape="0">
                    <a:srgbClr val="000000">
                      <a:alpha val="40000"/>
                    </a:srgbClr>
                  </a:outerShdw>
                </a:effectLst>
                <a:ea typeface="ＭＳ Ｐゴシック" charset="0"/>
                <a:cs typeface="ＭＳ Ｐゴシック" charset="0"/>
              </a:rPr>
              <a:t>Riabilitazione</a:t>
            </a:r>
          </a:p>
        </p:txBody>
      </p:sp>
      <p:sp>
        <p:nvSpPr>
          <p:cNvPr id="13" name="Rettangolo 12"/>
          <p:cNvSpPr/>
          <p:nvPr/>
        </p:nvSpPr>
        <p:spPr>
          <a:xfrm rot="20729130">
            <a:off x="6253656" y="4328112"/>
            <a:ext cx="1643176" cy="553998"/>
          </a:xfrm>
          <a:prstGeom prst="rect">
            <a:avLst/>
          </a:prstGeom>
          <a:noFill/>
        </p:spPr>
        <p:txBody>
          <a:bodyPr wrap="square">
            <a:spAutoFit/>
          </a:bodyPr>
          <a:lstStyle/>
          <a:p>
            <a:pPr algn="ctr">
              <a:defRPr/>
            </a:pPr>
            <a:r>
              <a:rPr lang="it-IT" sz="1500" b="1" dirty="0">
                <a:ln w="12700">
                  <a:solidFill>
                    <a:schemeClr val="tx2">
                      <a:satMod val="155000"/>
                    </a:schemeClr>
                  </a:solidFill>
                  <a:prstDash val="solid"/>
                </a:ln>
                <a:solidFill>
                  <a:srgbClr val="000090"/>
                </a:solidFill>
                <a:effectLst>
                  <a:outerShdw blurRad="41275" dist="20320" dir="1800000" algn="tl" rotWithShape="0">
                    <a:srgbClr val="000000">
                      <a:alpha val="40000"/>
                    </a:srgbClr>
                  </a:outerShdw>
                </a:effectLst>
                <a:ea typeface="ＭＳ Ｐゴシック" charset="0"/>
                <a:cs typeface="ＭＳ Ｐゴシック" charset="0"/>
              </a:rPr>
              <a:t>Cure palliative e terminali</a:t>
            </a:r>
          </a:p>
        </p:txBody>
      </p:sp>
      <p:sp>
        <p:nvSpPr>
          <p:cNvPr id="19468" name="CasellaDiTesto 5"/>
          <p:cNvSpPr txBox="1">
            <a:spLocks noChangeArrowheads="1"/>
          </p:cNvSpPr>
          <p:nvPr/>
        </p:nvSpPr>
        <p:spPr bwMode="auto">
          <a:xfrm rot="8504432" flipV="1">
            <a:off x="5687616" y="3350836"/>
            <a:ext cx="2257425"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r>
              <a:rPr lang="it-IT" altLang="it-IT" sz="1500" b="1">
                <a:solidFill>
                  <a:srgbClr val="902557"/>
                </a:solidFill>
              </a:rPr>
              <a:t>Percorsi cronicità</a:t>
            </a:r>
          </a:p>
          <a:p>
            <a:pPr eaLnBrk="1" hangingPunct="1"/>
            <a:r>
              <a:rPr lang="it-IT" altLang="it-IT" sz="1500" b="1">
                <a:solidFill>
                  <a:srgbClr val="902557"/>
                </a:solidFill>
              </a:rPr>
              <a:t> e disabilità</a:t>
            </a:r>
          </a:p>
        </p:txBody>
      </p:sp>
    </p:spTree>
    <p:extLst>
      <p:ext uri="{BB962C8B-B14F-4D97-AF65-F5344CB8AC3E}">
        <p14:creationId xmlns:p14="http://schemas.microsoft.com/office/powerpoint/2010/main" val="30101918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628650" y="320159"/>
            <a:ext cx="7886700" cy="860459"/>
          </a:xfrm>
        </p:spPr>
        <p:txBody>
          <a:bodyPr>
            <a:normAutofit fontScale="90000"/>
          </a:bodyPr>
          <a:lstStyle/>
          <a:p>
            <a:pPr algn="ctr"/>
            <a:r>
              <a:rPr lang="it-IT" sz="2700" b="1" dirty="0">
                <a:solidFill>
                  <a:srgbClr val="FF0000"/>
                </a:solidFill>
              </a:rPr>
              <a:t>CONTINUUM DELLE CURE</a:t>
            </a:r>
            <a:br>
              <a:rPr lang="it-IT" sz="2700" b="1" dirty="0">
                <a:solidFill>
                  <a:srgbClr val="FF0000"/>
                </a:solidFill>
              </a:rPr>
            </a:br>
            <a:r>
              <a:rPr lang="it-IT" sz="2700" dirty="0">
                <a:solidFill>
                  <a:srgbClr val="FF0000"/>
                </a:solidFill>
              </a:rPr>
              <a:t>(integrazione fra diverse aree di servizi)</a:t>
            </a:r>
          </a:p>
        </p:txBody>
      </p:sp>
      <p:sp>
        <p:nvSpPr>
          <p:cNvPr id="3" name="Segnaposto contenuto 2"/>
          <p:cNvSpPr>
            <a:spLocks noGrp="1"/>
          </p:cNvSpPr>
          <p:nvPr>
            <p:ph idx="1"/>
          </p:nvPr>
        </p:nvSpPr>
        <p:spPr>
          <a:xfrm>
            <a:off x="298940" y="1331089"/>
            <a:ext cx="8581292" cy="5359078"/>
          </a:xfrm>
        </p:spPr>
        <p:txBody>
          <a:bodyPr/>
          <a:lstStyle/>
          <a:p>
            <a:pPr marL="0" indent="0">
              <a:buNone/>
            </a:pPr>
            <a:r>
              <a:rPr lang="it-IT" sz="2000" b="1" dirty="0">
                <a:solidFill>
                  <a:srgbClr val="7030A0"/>
                </a:solidFill>
              </a:rPr>
              <a:t>QUELLO TRADIZIONALE </a:t>
            </a:r>
            <a:r>
              <a:rPr lang="it-IT" sz="2000" dirty="0">
                <a:solidFill>
                  <a:schemeClr val="tx1"/>
                </a:solidFill>
              </a:rPr>
              <a:t>è basato sulla gerarchizzazione medica</a:t>
            </a:r>
          </a:p>
          <a:p>
            <a:pPr marL="0" indent="0">
              <a:buNone/>
            </a:pPr>
            <a:r>
              <a:rPr lang="it-IT" sz="2000" b="1" dirty="0">
                <a:solidFill>
                  <a:srgbClr val="2130A8"/>
                </a:solidFill>
              </a:rPr>
              <a:t>QUELLO TECNOLOGICO </a:t>
            </a:r>
            <a:r>
              <a:rPr lang="it-IT" sz="2000" dirty="0">
                <a:solidFill>
                  <a:schemeClr val="tx1"/>
                </a:solidFill>
              </a:rPr>
              <a:t>sull’intensità della tecnologia medica:</a:t>
            </a:r>
          </a:p>
          <a:p>
            <a:pPr marL="0" indent="0">
              <a:buNone/>
            </a:pPr>
            <a:endParaRPr lang="it-IT" sz="2000" dirty="0">
              <a:solidFill>
                <a:schemeClr val="tx1"/>
              </a:solidFill>
            </a:endParaRPr>
          </a:p>
          <a:p>
            <a:pPr marL="0" indent="0">
              <a:spcBef>
                <a:spcPts val="200"/>
              </a:spcBef>
              <a:buNone/>
            </a:pPr>
            <a:r>
              <a:rPr lang="it-IT" sz="1800" b="1" dirty="0">
                <a:solidFill>
                  <a:srgbClr val="0070C0"/>
                </a:solidFill>
              </a:rPr>
              <a:t>Prevenzione</a:t>
            </a:r>
            <a:r>
              <a:rPr lang="it-IT" sz="1800" dirty="0">
                <a:solidFill>
                  <a:srgbClr val="0070C0"/>
                </a:solidFill>
              </a:rPr>
              <a:t>  	</a:t>
            </a:r>
            <a:r>
              <a:rPr lang="it-IT" sz="1800" b="1" dirty="0">
                <a:solidFill>
                  <a:srgbClr val="0070C0"/>
                </a:solidFill>
              </a:rPr>
              <a:t>MMG </a:t>
            </a:r>
            <a:r>
              <a:rPr lang="it-IT" sz="1800" b="1" dirty="0" err="1">
                <a:solidFill>
                  <a:srgbClr val="0070C0"/>
                </a:solidFill>
              </a:rPr>
              <a:t>gatekeeper</a:t>
            </a:r>
            <a:r>
              <a:rPr lang="it-IT" sz="1800" b="1" dirty="0">
                <a:solidFill>
                  <a:srgbClr val="0070C0"/>
                </a:solidFill>
              </a:rPr>
              <a:t>        Specialisti</a:t>
            </a:r>
            <a:r>
              <a:rPr lang="it-IT" sz="1800" dirty="0">
                <a:solidFill>
                  <a:srgbClr val="0070C0"/>
                </a:solidFill>
              </a:rPr>
              <a:t>      </a:t>
            </a:r>
            <a:r>
              <a:rPr lang="it-IT" sz="1800" b="1" dirty="0">
                <a:solidFill>
                  <a:srgbClr val="0070C0"/>
                </a:solidFill>
              </a:rPr>
              <a:t>Ospedali</a:t>
            </a:r>
            <a:r>
              <a:rPr lang="it-IT" sz="1800" dirty="0">
                <a:solidFill>
                  <a:srgbClr val="0070C0"/>
                </a:solidFill>
              </a:rPr>
              <a:t>       </a:t>
            </a:r>
            <a:r>
              <a:rPr lang="it-IT" sz="1800" b="1" dirty="0">
                <a:solidFill>
                  <a:srgbClr val="0070C0"/>
                </a:solidFill>
              </a:rPr>
              <a:t>Centri 								            eccellenza </a:t>
            </a:r>
          </a:p>
          <a:p>
            <a:pPr marL="0" indent="0">
              <a:spcBef>
                <a:spcPts val="200"/>
              </a:spcBef>
              <a:buNone/>
            </a:pPr>
            <a:endParaRPr lang="it-IT" sz="1800" b="1" i="1" dirty="0">
              <a:solidFill>
                <a:srgbClr val="0070C0"/>
              </a:solidFill>
            </a:endParaRPr>
          </a:p>
          <a:p>
            <a:pPr marL="0" indent="0">
              <a:spcBef>
                <a:spcPts val="200"/>
              </a:spcBef>
              <a:buNone/>
            </a:pPr>
            <a:r>
              <a:rPr lang="it-IT" sz="1800" b="1" i="1" dirty="0">
                <a:solidFill>
                  <a:schemeClr val="tx1"/>
                </a:solidFill>
              </a:rPr>
              <a:t>uscita dal circuito del paziente cronico e inguaribile </a:t>
            </a:r>
          </a:p>
        </p:txBody>
      </p:sp>
      <p:sp>
        <p:nvSpPr>
          <p:cNvPr id="4" name="Freccia destra 3"/>
          <p:cNvSpPr/>
          <p:nvPr/>
        </p:nvSpPr>
        <p:spPr>
          <a:xfrm>
            <a:off x="1883069" y="2814638"/>
            <a:ext cx="257175" cy="280884"/>
          </a:xfrm>
          <a:prstGeom prst="rightArrow">
            <a:avLst>
              <a:gd name="adj1" fmla="val 50000"/>
              <a:gd name="adj2" fmla="val 4274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sz="1350"/>
          </a:p>
        </p:txBody>
      </p:sp>
      <p:sp>
        <p:nvSpPr>
          <p:cNvPr id="5" name="Freccia destra 4"/>
          <p:cNvSpPr/>
          <p:nvPr/>
        </p:nvSpPr>
        <p:spPr>
          <a:xfrm>
            <a:off x="5899989" y="2745768"/>
            <a:ext cx="252777" cy="34975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sz="1350"/>
          </a:p>
        </p:txBody>
      </p:sp>
      <p:sp>
        <p:nvSpPr>
          <p:cNvPr id="7" name="Freccia destra 6"/>
          <p:cNvSpPr/>
          <p:nvPr/>
        </p:nvSpPr>
        <p:spPr>
          <a:xfrm>
            <a:off x="7308233" y="2783520"/>
            <a:ext cx="290144" cy="31200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sz="1350"/>
          </a:p>
        </p:txBody>
      </p:sp>
      <p:sp>
        <p:nvSpPr>
          <p:cNvPr id="8" name="Freccia destra 7"/>
          <p:cNvSpPr/>
          <p:nvPr/>
        </p:nvSpPr>
        <p:spPr>
          <a:xfrm>
            <a:off x="4264151" y="2776896"/>
            <a:ext cx="325316" cy="32369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sz="1350"/>
          </a:p>
        </p:txBody>
      </p:sp>
      <p:sp>
        <p:nvSpPr>
          <p:cNvPr id="10" name="Freccia curva 9">
            <a:extLst>
              <a:ext uri="{FF2B5EF4-FFF2-40B4-BE49-F238E27FC236}">
                <a16:creationId xmlns:a16="http://schemas.microsoft.com/office/drawing/2014/main" id="{509C3297-ED3A-0340-AB6B-B7FA3516FBAB}"/>
              </a:ext>
            </a:extLst>
          </p:cNvPr>
          <p:cNvSpPr/>
          <p:nvPr/>
        </p:nvSpPr>
        <p:spPr>
          <a:xfrm rot="10800000">
            <a:off x="6555132" y="3564222"/>
            <a:ext cx="1796348" cy="641410"/>
          </a:xfrm>
          <a:prstGeom prst="bentArrow">
            <a:avLst>
              <a:gd name="adj1" fmla="val 25000"/>
              <a:gd name="adj2" fmla="val 50000"/>
              <a:gd name="adj3" fmla="val 25000"/>
              <a:gd name="adj4" fmla="val 43750"/>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a:solidFill>
                <a:schemeClr val="tx1"/>
              </a:solidFill>
            </a:endParaRPr>
          </a:p>
        </p:txBody>
      </p:sp>
    </p:spTree>
    <p:extLst>
      <p:ext uri="{BB962C8B-B14F-4D97-AF65-F5344CB8AC3E}">
        <p14:creationId xmlns:p14="http://schemas.microsoft.com/office/powerpoint/2010/main" val="30270380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549275" y="107576"/>
            <a:ext cx="8042276" cy="1235087"/>
          </a:xfrm>
        </p:spPr>
        <p:txBody>
          <a:bodyPr/>
          <a:lstStyle/>
          <a:p>
            <a:r>
              <a:rPr lang="it-IT" sz="3200" b="1" dirty="0">
                <a:solidFill>
                  <a:srgbClr val="0000FF"/>
                </a:solidFill>
                <a:latin typeface="Chalkboard" panose="03050602040202020205" pitchFamily="66" charset="77"/>
              </a:rPr>
              <a:t>La sociologia della medicina </a:t>
            </a:r>
            <a:br>
              <a:rPr lang="it-IT" sz="3200" dirty="0">
                <a:solidFill>
                  <a:srgbClr val="0000FF"/>
                </a:solidFill>
                <a:latin typeface="Chalkboard" panose="03050602040202020205" pitchFamily="66" charset="77"/>
              </a:rPr>
            </a:br>
            <a:r>
              <a:rPr lang="it-IT" sz="2800" dirty="0">
                <a:solidFill>
                  <a:srgbClr val="0000FF"/>
                </a:solidFill>
                <a:latin typeface="Chalkboard" panose="03050602040202020205" pitchFamily="66" charset="77"/>
              </a:rPr>
              <a:t>di </a:t>
            </a:r>
            <a:r>
              <a:rPr lang="it-IT" sz="2800" dirty="0" err="1">
                <a:solidFill>
                  <a:srgbClr val="0000FF"/>
                </a:solidFill>
                <a:latin typeface="Chalkboard" panose="03050602040202020205" pitchFamily="66" charset="77"/>
              </a:rPr>
              <a:t>Talcott</a:t>
            </a:r>
            <a:r>
              <a:rPr lang="it-IT" sz="2800" dirty="0">
                <a:solidFill>
                  <a:srgbClr val="0000FF"/>
                </a:solidFill>
                <a:latin typeface="Chalkboard" panose="03050602040202020205" pitchFamily="66" charset="77"/>
              </a:rPr>
              <a:t> Parsons (1951, 1964)</a:t>
            </a:r>
          </a:p>
        </p:txBody>
      </p:sp>
      <p:sp>
        <p:nvSpPr>
          <p:cNvPr id="3" name="Segnaposto contenuto 2"/>
          <p:cNvSpPr>
            <a:spLocks noGrp="1"/>
          </p:cNvSpPr>
          <p:nvPr>
            <p:ph idx="1"/>
          </p:nvPr>
        </p:nvSpPr>
        <p:spPr/>
        <p:txBody>
          <a:bodyPr>
            <a:normAutofit lnSpcReduction="10000"/>
          </a:bodyPr>
          <a:lstStyle/>
          <a:p>
            <a:r>
              <a:rPr lang="it-IT" b="1" dirty="0">
                <a:solidFill>
                  <a:srgbClr val="39B23F"/>
                </a:solidFill>
              </a:rPr>
              <a:t>La malattia come disfunzione per il sistema sociale</a:t>
            </a:r>
          </a:p>
          <a:p>
            <a:r>
              <a:rPr lang="it-IT" b="1" dirty="0">
                <a:solidFill>
                  <a:srgbClr val="BD5B2E"/>
                </a:solidFill>
              </a:rPr>
              <a:t>La medicina come apparato per correggere, regolare, contenere tale disfunzione</a:t>
            </a:r>
          </a:p>
          <a:p>
            <a:r>
              <a:rPr lang="it-IT" b="1" dirty="0">
                <a:solidFill>
                  <a:srgbClr val="850085"/>
                </a:solidFill>
              </a:rPr>
              <a:t>Il ruolo del medico complementare con quello del paziente</a:t>
            </a:r>
            <a:r>
              <a:rPr lang="it-IT" dirty="0"/>
              <a:t>: M= universalistico, competenza tecnico-operativa, specificità, neutralità affettiva, interesse collettivo; </a:t>
            </a:r>
            <a:r>
              <a:rPr lang="it-IT" dirty="0" err="1"/>
              <a:t>P</a:t>
            </a:r>
            <a:r>
              <a:rPr lang="it-IT" dirty="0"/>
              <a:t>=diritto di esenzione, diritto di aiuto, impegno, affidamento</a:t>
            </a:r>
          </a:p>
          <a:p>
            <a:r>
              <a:rPr lang="it-IT" b="1" dirty="0">
                <a:solidFill>
                  <a:srgbClr val="FF0000"/>
                </a:solidFill>
              </a:rPr>
              <a:t>Carenza della definizione di malattia e sottovalutazione degli aspetti emotivi</a:t>
            </a:r>
          </a:p>
        </p:txBody>
      </p:sp>
    </p:spTree>
    <p:extLst>
      <p:ext uri="{BB962C8B-B14F-4D97-AF65-F5344CB8AC3E}">
        <p14:creationId xmlns:p14="http://schemas.microsoft.com/office/powerpoint/2010/main" val="167747374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628650" y="320159"/>
            <a:ext cx="7886700" cy="386229"/>
          </a:xfrm>
        </p:spPr>
        <p:txBody>
          <a:bodyPr>
            <a:normAutofit fontScale="90000"/>
          </a:bodyPr>
          <a:lstStyle/>
          <a:p>
            <a:pPr algn="ctr"/>
            <a:r>
              <a:rPr lang="it-IT" sz="2700" b="1" dirty="0">
                <a:solidFill>
                  <a:srgbClr val="FF0000"/>
                </a:solidFill>
              </a:rPr>
              <a:t>CONTINUUM DELLE CURE</a:t>
            </a:r>
          </a:p>
        </p:txBody>
      </p:sp>
      <p:sp>
        <p:nvSpPr>
          <p:cNvPr id="3" name="Segnaposto contenuto 2"/>
          <p:cNvSpPr>
            <a:spLocks noGrp="1"/>
          </p:cNvSpPr>
          <p:nvPr>
            <p:ph idx="1"/>
          </p:nvPr>
        </p:nvSpPr>
        <p:spPr>
          <a:xfrm>
            <a:off x="358814" y="1469985"/>
            <a:ext cx="8521417" cy="5220182"/>
          </a:xfrm>
        </p:spPr>
        <p:txBody>
          <a:bodyPr/>
          <a:lstStyle/>
          <a:p>
            <a:pPr marL="0" indent="0">
              <a:buNone/>
            </a:pPr>
            <a:r>
              <a:rPr lang="it-IT" sz="2000" b="1" dirty="0">
                <a:solidFill>
                  <a:srgbClr val="C00000"/>
                </a:solidFill>
              </a:rPr>
              <a:t>NUOVO MODELLO SALUTOGENETICO E COLLABORATIVO:</a:t>
            </a:r>
          </a:p>
        </p:txBody>
      </p:sp>
      <p:sp>
        <p:nvSpPr>
          <p:cNvPr id="12" name="Ovale 11"/>
          <p:cNvSpPr/>
          <p:nvPr/>
        </p:nvSpPr>
        <p:spPr>
          <a:xfrm>
            <a:off x="529530" y="3314197"/>
            <a:ext cx="1741908" cy="176290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600" b="1" dirty="0">
                <a:solidFill>
                  <a:srgbClr val="FF0000"/>
                </a:solidFill>
              </a:rPr>
              <a:t>CURA DI SE’ E PDS</a:t>
            </a:r>
          </a:p>
        </p:txBody>
      </p:sp>
      <p:sp>
        <p:nvSpPr>
          <p:cNvPr id="13" name="Rombo 12"/>
          <p:cNvSpPr/>
          <p:nvPr/>
        </p:nvSpPr>
        <p:spPr>
          <a:xfrm>
            <a:off x="1899976" y="3127006"/>
            <a:ext cx="2859348" cy="2222458"/>
          </a:xfrm>
          <a:prstGeom prst="diamond">
            <a:avLst/>
          </a:prstGeom>
          <a:solidFill>
            <a:srgbClr val="FFFD7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500" b="1" dirty="0">
                <a:solidFill>
                  <a:srgbClr val="7030A0"/>
                </a:solidFill>
              </a:rPr>
              <a:t>Cure di  accompagna-mento e iniziativa</a:t>
            </a:r>
          </a:p>
        </p:txBody>
      </p:sp>
      <p:sp>
        <p:nvSpPr>
          <p:cNvPr id="14" name="Esagono orizzontale 13"/>
          <p:cNvSpPr/>
          <p:nvPr/>
        </p:nvSpPr>
        <p:spPr>
          <a:xfrm>
            <a:off x="6434148" y="3274370"/>
            <a:ext cx="2098471" cy="1850189"/>
          </a:xfrm>
          <a:prstGeom prst="hexagon">
            <a:avLst/>
          </a:prstGeom>
          <a:solidFill>
            <a:srgbClr val="1B582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500" b="1" dirty="0">
                <a:solidFill>
                  <a:srgbClr val="FFFF00"/>
                </a:solidFill>
              </a:rPr>
              <a:t>Cure riabilitative</a:t>
            </a:r>
          </a:p>
        </p:txBody>
      </p:sp>
      <p:sp>
        <p:nvSpPr>
          <p:cNvPr id="15" name="Pentagono regolare 14"/>
          <p:cNvSpPr/>
          <p:nvPr/>
        </p:nvSpPr>
        <p:spPr>
          <a:xfrm>
            <a:off x="4186675" y="3181460"/>
            <a:ext cx="2424740" cy="1974961"/>
          </a:xfrm>
          <a:prstGeom prst="pentagon">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500" b="1" dirty="0">
                <a:solidFill>
                  <a:srgbClr val="FFC000"/>
                </a:solidFill>
              </a:rPr>
              <a:t>Cure specialistiche</a:t>
            </a:r>
          </a:p>
        </p:txBody>
      </p:sp>
      <p:sp>
        <p:nvSpPr>
          <p:cNvPr id="17" name="Freccia curva 16"/>
          <p:cNvSpPr/>
          <p:nvPr/>
        </p:nvSpPr>
        <p:spPr>
          <a:xfrm>
            <a:off x="1357981" y="2343812"/>
            <a:ext cx="5583408" cy="978012"/>
          </a:xfrm>
          <a:prstGeom prst="bentArrow">
            <a:avLst>
              <a:gd name="adj1" fmla="val 25000"/>
              <a:gd name="adj2" fmla="val 25794"/>
              <a:gd name="adj3" fmla="val 25000"/>
              <a:gd name="adj4" fmla="val 44625"/>
            </a:avLst>
          </a:prstGeom>
          <a:solidFill>
            <a:srgbClr val="39B23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600" b="1" dirty="0">
                <a:solidFill>
                  <a:srgbClr val="00B050"/>
                </a:solidFill>
                <a:latin typeface="Chalkboard" panose="03050602040202020205" pitchFamily="66" charset="77"/>
              </a:rPr>
              <a:t>Promozione </a:t>
            </a:r>
            <a:r>
              <a:rPr lang="it-IT" sz="1600" b="1" dirty="0" err="1">
                <a:solidFill>
                  <a:srgbClr val="00B050"/>
                </a:solidFill>
                <a:latin typeface="Chalkboard" panose="03050602040202020205" pitchFamily="66" charset="77"/>
              </a:rPr>
              <a:t>Salutogenesi</a:t>
            </a:r>
            <a:endParaRPr lang="it-IT" sz="1600" b="1" dirty="0">
              <a:solidFill>
                <a:srgbClr val="00B050"/>
              </a:solidFill>
              <a:latin typeface="Chalkboard" panose="03050602040202020205" pitchFamily="66" charset="77"/>
            </a:endParaRPr>
          </a:p>
        </p:txBody>
      </p:sp>
      <p:sp>
        <p:nvSpPr>
          <p:cNvPr id="18" name="Freccia curva 17"/>
          <p:cNvSpPr/>
          <p:nvPr/>
        </p:nvSpPr>
        <p:spPr>
          <a:xfrm rot="10800000">
            <a:off x="2498044" y="5124558"/>
            <a:ext cx="5291717" cy="1211819"/>
          </a:xfrm>
          <a:prstGeom prst="bentArrow">
            <a:avLst>
              <a:gd name="adj1" fmla="val 25000"/>
              <a:gd name="adj2" fmla="val 19962"/>
              <a:gd name="adj3" fmla="val 25000"/>
              <a:gd name="adj4" fmla="val 43750"/>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ctr"/>
            <a:endParaRPr lang="it-IT" sz="1350" dirty="0">
              <a:solidFill>
                <a:schemeClr val="tx1"/>
              </a:solidFill>
            </a:endParaRPr>
          </a:p>
        </p:txBody>
      </p:sp>
      <p:sp>
        <p:nvSpPr>
          <p:cNvPr id="20" name="CasellaDiTesto 19"/>
          <p:cNvSpPr txBox="1"/>
          <p:nvPr/>
        </p:nvSpPr>
        <p:spPr>
          <a:xfrm>
            <a:off x="4186675" y="5549602"/>
            <a:ext cx="3364218" cy="338554"/>
          </a:xfrm>
          <a:prstGeom prst="rect">
            <a:avLst/>
          </a:prstGeom>
          <a:noFill/>
        </p:spPr>
        <p:txBody>
          <a:bodyPr wrap="square" rtlCol="0">
            <a:spAutoFit/>
          </a:bodyPr>
          <a:lstStyle/>
          <a:p>
            <a:r>
              <a:rPr lang="it-IT" sz="1600" b="1" dirty="0">
                <a:solidFill>
                  <a:srgbClr val="002060"/>
                </a:solidFill>
                <a:latin typeface="Chalkboard" panose="03050602040202020205" pitchFamily="66" charset="77"/>
              </a:rPr>
              <a:t>Contenimento Patogenesi</a:t>
            </a:r>
          </a:p>
        </p:txBody>
      </p:sp>
    </p:spTree>
    <p:extLst>
      <p:ext uri="{BB962C8B-B14F-4D97-AF65-F5344CB8AC3E}">
        <p14:creationId xmlns:p14="http://schemas.microsoft.com/office/powerpoint/2010/main" val="37165227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16104" y="1157769"/>
            <a:ext cx="2003005" cy="3101715"/>
          </a:xfrm>
        </p:spPr>
        <p:txBody>
          <a:bodyPr>
            <a:normAutofit/>
          </a:bodyPr>
          <a:lstStyle/>
          <a:p>
            <a:pPr algn="ctr"/>
            <a:r>
              <a:rPr lang="it-IT" sz="2400" b="1" dirty="0">
                <a:solidFill>
                  <a:srgbClr val="C00000"/>
                </a:solidFill>
                <a:latin typeface="Chalkboard" panose="03050602040202020205" pitchFamily="66" charset="77"/>
                <a:ea typeface="Bradley Hand" charset="0"/>
                <a:cs typeface="Bradley Hand" charset="0"/>
              </a:rPr>
              <a:t>Lo scenario della cura complessa e collaborativa</a:t>
            </a:r>
          </a:p>
        </p:txBody>
      </p:sp>
      <p:sp>
        <p:nvSpPr>
          <p:cNvPr id="3" name="Segnaposto contenuto 2"/>
          <p:cNvSpPr>
            <a:spLocks noGrp="1"/>
          </p:cNvSpPr>
          <p:nvPr>
            <p:ph idx="1"/>
          </p:nvPr>
        </p:nvSpPr>
        <p:spPr>
          <a:xfrm>
            <a:off x="2902856" y="509284"/>
            <a:ext cx="6123007" cy="6007261"/>
          </a:xfrm>
        </p:spPr>
        <p:txBody>
          <a:bodyPr>
            <a:normAutofit fontScale="62500" lnSpcReduction="20000"/>
          </a:bodyPr>
          <a:lstStyle/>
          <a:p>
            <a:pPr marL="385763" indent="-385763">
              <a:lnSpc>
                <a:spcPct val="150000"/>
              </a:lnSpc>
              <a:spcBef>
                <a:spcPts val="200"/>
              </a:spcBef>
              <a:buFont typeface="+mj-lt"/>
              <a:buAutoNum type="romanUcPeriod"/>
            </a:pPr>
            <a:r>
              <a:rPr lang="it-IT" sz="3600" b="1" dirty="0">
                <a:solidFill>
                  <a:srgbClr val="FF0000"/>
                </a:solidFill>
                <a:latin typeface="Calibri" panose="020F0502020204030204" pitchFamily="34" charset="0"/>
                <a:ea typeface="Arial" charset="0"/>
                <a:cs typeface="Calibri" panose="020F0502020204030204" pitchFamily="34" charset="0"/>
              </a:rPr>
              <a:t>Elaborare una Nuova Definizione di Salute</a:t>
            </a:r>
          </a:p>
          <a:p>
            <a:pPr marL="385763" indent="-385763">
              <a:lnSpc>
                <a:spcPct val="150000"/>
              </a:lnSpc>
              <a:spcBef>
                <a:spcPts val="200"/>
              </a:spcBef>
              <a:buFont typeface="+mj-lt"/>
              <a:buAutoNum type="romanUcPeriod"/>
            </a:pPr>
            <a:r>
              <a:rPr lang="it-IT" sz="3600" b="1" dirty="0">
                <a:solidFill>
                  <a:srgbClr val="FF9300"/>
                </a:solidFill>
                <a:latin typeface="Calibri" panose="020F0502020204030204" pitchFamily="34" charset="0"/>
                <a:ea typeface="Arial" charset="0"/>
                <a:cs typeface="Calibri" panose="020F0502020204030204" pitchFamily="34" charset="0"/>
              </a:rPr>
              <a:t>Ripensare la logica e organizzazione del Continuum delle Cure</a:t>
            </a:r>
          </a:p>
          <a:p>
            <a:pPr marL="428625" indent="-428625">
              <a:lnSpc>
                <a:spcPct val="150000"/>
              </a:lnSpc>
              <a:spcBef>
                <a:spcPts val="200"/>
              </a:spcBef>
              <a:buFont typeface="+mj-lt"/>
              <a:buAutoNum type="romanUcPeriod"/>
            </a:pPr>
            <a:r>
              <a:rPr lang="it-IT" sz="3600" b="1" dirty="0">
                <a:solidFill>
                  <a:srgbClr val="002060"/>
                </a:solidFill>
                <a:latin typeface="Calibri" panose="020F0502020204030204" pitchFamily="34" charset="0"/>
                <a:ea typeface="Arial" charset="0"/>
                <a:cs typeface="Calibri" panose="020F0502020204030204" pitchFamily="34" charset="0"/>
              </a:rPr>
              <a:t>Considerare la Multidimensionalità della cura </a:t>
            </a:r>
          </a:p>
          <a:p>
            <a:pPr marL="428625" indent="-428625">
              <a:lnSpc>
                <a:spcPct val="150000"/>
              </a:lnSpc>
              <a:spcBef>
                <a:spcPts val="200"/>
              </a:spcBef>
              <a:buFont typeface="+mj-lt"/>
              <a:buAutoNum type="romanUcPeriod"/>
            </a:pPr>
            <a:r>
              <a:rPr lang="it-IT" sz="3600" b="1" dirty="0">
                <a:solidFill>
                  <a:srgbClr val="0432FF"/>
                </a:solidFill>
                <a:latin typeface="Calibri" panose="020F0502020204030204" pitchFamily="34" charset="0"/>
                <a:ea typeface="Arial" charset="0"/>
                <a:cs typeface="Calibri" panose="020F0502020204030204" pitchFamily="34" charset="0"/>
              </a:rPr>
              <a:t>Centralità della dimensione relazionale</a:t>
            </a:r>
            <a:endParaRPr lang="it-IT" sz="3600" i="1" dirty="0">
              <a:solidFill>
                <a:srgbClr val="00B050"/>
              </a:solidFill>
              <a:latin typeface="Calibri" panose="020F0502020204030204" pitchFamily="34" charset="0"/>
              <a:ea typeface="Arial" charset="0"/>
              <a:cs typeface="Calibri" panose="020F0502020204030204" pitchFamily="34" charset="0"/>
            </a:endParaRPr>
          </a:p>
          <a:p>
            <a:pPr marL="428625" indent="-428625">
              <a:lnSpc>
                <a:spcPct val="150000"/>
              </a:lnSpc>
              <a:spcBef>
                <a:spcPts val="200"/>
              </a:spcBef>
              <a:buFont typeface="+mj-lt"/>
              <a:buAutoNum type="romanUcPeriod"/>
            </a:pPr>
            <a:r>
              <a:rPr lang="it-IT" sz="3600" b="1" dirty="0">
                <a:solidFill>
                  <a:srgbClr val="945200"/>
                </a:solidFill>
                <a:latin typeface="Calibri" panose="020F0502020204030204" pitchFamily="34" charset="0"/>
                <a:ea typeface="Arial" charset="0"/>
                <a:cs typeface="Calibri" panose="020F0502020204030204" pitchFamily="34" charset="0"/>
              </a:rPr>
              <a:t>Costituire Sistemi di cura collaborativi, </a:t>
            </a:r>
            <a:r>
              <a:rPr lang="it-IT" sz="3600" b="1" dirty="0" err="1">
                <a:solidFill>
                  <a:srgbClr val="945200"/>
                </a:solidFill>
                <a:latin typeface="Calibri" panose="020F0502020204030204" pitchFamily="34" charset="0"/>
                <a:ea typeface="Arial" charset="0"/>
                <a:cs typeface="Calibri" panose="020F0502020204030204" pitchFamily="34" charset="0"/>
              </a:rPr>
              <a:t>multiprofessionali</a:t>
            </a:r>
            <a:r>
              <a:rPr lang="it-IT" sz="3600" b="1" dirty="0">
                <a:solidFill>
                  <a:srgbClr val="945200"/>
                </a:solidFill>
                <a:latin typeface="Calibri" panose="020F0502020204030204" pitchFamily="34" charset="0"/>
                <a:ea typeface="Arial" charset="0"/>
                <a:cs typeface="Calibri" panose="020F0502020204030204" pitchFamily="34" charset="0"/>
              </a:rPr>
              <a:t>, </a:t>
            </a:r>
            <a:r>
              <a:rPr lang="it-IT" sz="3600" b="1" dirty="0" err="1">
                <a:solidFill>
                  <a:srgbClr val="945200"/>
                </a:solidFill>
                <a:latin typeface="Calibri" panose="020F0502020204030204" pitchFamily="34" charset="0"/>
                <a:ea typeface="Arial" charset="0"/>
                <a:cs typeface="Calibri" panose="020F0502020204030204" pitchFamily="34" charset="0"/>
              </a:rPr>
              <a:t>intercurativi</a:t>
            </a:r>
            <a:r>
              <a:rPr lang="it-IT" sz="3600" b="1" dirty="0">
                <a:solidFill>
                  <a:srgbClr val="BD7527"/>
                </a:solidFill>
                <a:latin typeface="Calibri" panose="020F0502020204030204" pitchFamily="34" charset="0"/>
                <a:ea typeface="Arial" charset="0"/>
                <a:cs typeface="Calibri" panose="020F0502020204030204" pitchFamily="34" charset="0"/>
              </a:rPr>
              <a:t>,</a:t>
            </a:r>
            <a:r>
              <a:rPr lang="it-IT" sz="3600" b="1" dirty="0">
                <a:solidFill>
                  <a:srgbClr val="945200"/>
                </a:solidFill>
                <a:latin typeface="Calibri" panose="020F0502020204030204" pitchFamily="34" charset="0"/>
                <a:ea typeface="Arial" charset="0"/>
                <a:cs typeface="Calibri" panose="020F0502020204030204" pitchFamily="34" charset="0"/>
              </a:rPr>
              <a:t> dinamici </a:t>
            </a:r>
          </a:p>
          <a:p>
            <a:pPr marL="428625" indent="-428625">
              <a:lnSpc>
                <a:spcPct val="150000"/>
              </a:lnSpc>
              <a:spcBef>
                <a:spcPts val="200"/>
              </a:spcBef>
              <a:buFont typeface="+mj-lt"/>
              <a:buAutoNum type="romanUcPeriod"/>
            </a:pPr>
            <a:r>
              <a:rPr lang="it-IT" sz="3600" b="1" dirty="0">
                <a:solidFill>
                  <a:srgbClr val="0096FF"/>
                </a:solidFill>
                <a:latin typeface="Calibri" panose="020F0502020204030204" pitchFamily="34" charset="0"/>
                <a:ea typeface="Arial" charset="0"/>
                <a:cs typeface="Calibri" panose="020F0502020204030204" pitchFamily="34" charset="0"/>
              </a:rPr>
              <a:t>Governare la </a:t>
            </a:r>
            <a:r>
              <a:rPr lang="it-IT" sz="3600" b="1" dirty="0" err="1">
                <a:solidFill>
                  <a:srgbClr val="0096FF"/>
                </a:solidFill>
                <a:latin typeface="Calibri" panose="020F0502020204030204" pitchFamily="34" charset="0"/>
                <a:ea typeface="Arial" charset="0"/>
                <a:cs typeface="Calibri" panose="020F0502020204030204" pitchFamily="34" charset="0"/>
              </a:rPr>
              <a:t>Triadicità</a:t>
            </a:r>
            <a:r>
              <a:rPr lang="it-IT" sz="3600" b="1" dirty="0">
                <a:solidFill>
                  <a:srgbClr val="0096FF"/>
                </a:solidFill>
                <a:latin typeface="Calibri" panose="020F0502020204030204" pitchFamily="34" charset="0"/>
                <a:ea typeface="Arial" charset="0"/>
                <a:cs typeface="Calibri" panose="020F0502020204030204" pitchFamily="34" charset="0"/>
              </a:rPr>
              <a:t> multipla</a:t>
            </a:r>
            <a:endParaRPr lang="it-IT" sz="3600" i="1" dirty="0">
              <a:solidFill>
                <a:srgbClr val="00B050"/>
              </a:solidFill>
              <a:latin typeface="Calibri" panose="020F0502020204030204" pitchFamily="34" charset="0"/>
              <a:ea typeface="Arial" charset="0"/>
              <a:cs typeface="Calibri" panose="020F0502020204030204" pitchFamily="34" charset="0"/>
            </a:endParaRPr>
          </a:p>
          <a:p>
            <a:pPr marL="428625" indent="-428625">
              <a:lnSpc>
                <a:spcPct val="150000"/>
              </a:lnSpc>
              <a:spcBef>
                <a:spcPts val="200"/>
              </a:spcBef>
              <a:buFont typeface="+mj-lt"/>
              <a:buAutoNum type="romanUcPeriod"/>
            </a:pPr>
            <a:r>
              <a:rPr lang="it-IT" sz="3600" b="1" dirty="0">
                <a:solidFill>
                  <a:srgbClr val="00B050"/>
                </a:solidFill>
                <a:latin typeface="Calibri" panose="020F0502020204030204" pitchFamily="34" charset="0"/>
                <a:ea typeface="Arial" charset="0"/>
                <a:cs typeface="Calibri" panose="020F0502020204030204" pitchFamily="34" charset="0"/>
              </a:rPr>
              <a:t>Utilizzare le innovazioni tecnologiche in una prospettiva socio-tecnica </a:t>
            </a:r>
            <a:r>
              <a:rPr lang="it-IT" sz="3600" dirty="0">
                <a:solidFill>
                  <a:srgbClr val="00B050"/>
                </a:solidFill>
                <a:latin typeface="Calibri" panose="020F0502020204030204" pitchFamily="34" charset="0"/>
                <a:ea typeface="Arial" charset="0"/>
                <a:cs typeface="Calibri" panose="020F0502020204030204" pitchFamily="34" charset="0"/>
              </a:rPr>
              <a:t>(calibrazione fra relazione, comunicazione a distanza, medicina personalizzata, ecc.)</a:t>
            </a:r>
          </a:p>
          <a:p>
            <a:pPr marL="0" indent="0">
              <a:lnSpc>
                <a:spcPct val="150000"/>
              </a:lnSpc>
              <a:buNone/>
            </a:pPr>
            <a:endParaRPr lang="it-IT" sz="2175" i="1" dirty="0">
              <a:solidFill>
                <a:srgbClr val="00B050"/>
              </a:solidFill>
              <a:latin typeface="Arial" charset="0"/>
              <a:ea typeface="Arial" charset="0"/>
              <a:cs typeface="Arial" charset="0"/>
            </a:endParaRPr>
          </a:p>
        </p:txBody>
      </p:sp>
      <p:sp>
        <p:nvSpPr>
          <p:cNvPr id="4" name="Parentesi graffa aperta 3"/>
          <p:cNvSpPr/>
          <p:nvPr/>
        </p:nvSpPr>
        <p:spPr>
          <a:xfrm>
            <a:off x="2247879" y="370390"/>
            <a:ext cx="654977" cy="6146155"/>
          </a:xfrm>
          <a:prstGeom prst="leftBrace">
            <a:avLst>
              <a:gd name="adj1" fmla="val 8333"/>
              <a:gd name="adj2" fmla="val 50179"/>
            </a:avLst>
          </a:prstGeom>
          <a:solidFill>
            <a:schemeClr val="bg1"/>
          </a:solidFill>
          <a:ln w="57150">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it-IT" sz="1350"/>
          </a:p>
        </p:txBody>
      </p:sp>
    </p:spTree>
    <p:extLst>
      <p:ext uri="{BB962C8B-B14F-4D97-AF65-F5344CB8AC3E}">
        <p14:creationId xmlns:p14="http://schemas.microsoft.com/office/powerpoint/2010/main" val="35615082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61091" y="107576"/>
            <a:ext cx="8404698" cy="1075375"/>
          </a:xfrm>
        </p:spPr>
        <p:txBody>
          <a:bodyPr/>
          <a:lstStyle/>
          <a:p>
            <a:r>
              <a:rPr lang="it-IT" sz="3200" b="1" dirty="0">
                <a:solidFill>
                  <a:srgbClr val="0000FF"/>
                </a:solidFill>
                <a:latin typeface="Chalkboard" panose="03050602040202020205" pitchFamily="66" charset="77"/>
              </a:rPr>
              <a:t>Organizzazione sanitarie che non curano:</a:t>
            </a:r>
            <a:br>
              <a:rPr lang="it-IT" sz="3200" dirty="0">
                <a:solidFill>
                  <a:srgbClr val="0000FF"/>
                </a:solidFill>
                <a:latin typeface="Chalkboard" panose="03050602040202020205" pitchFamily="66" charset="77"/>
              </a:rPr>
            </a:br>
            <a:r>
              <a:rPr lang="it-IT" sz="2800" dirty="0">
                <a:solidFill>
                  <a:srgbClr val="0000FF"/>
                </a:solidFill>
                <a:latin typeface="Chalkboard" panose="03050602040202020205" pitchFamily="66" charset="77"/>
              </a:rPr>
              <a:t>l’analisi di Irvin </a:t>
            </a:r>
            <a:r>
              <a:rPr lang="it-IT" sz="2800" dirty="0" err="1">
                <a:solidFill>
                  <a:srgbClr val="0000FF"/>
                </a:solidFill>
                <a:latin typeface="Chalkboard" panose="03050602040202020205" pitchFamily="66" charset="77"/>
              </a:rPr>
              <a:t>Goffman</a:t>
            </a:r>
            <a:endParaRPr lang="it-IT" sz="2800" dirty="0">
              <a:solidFill>
                <a:srgbClr val="0000FF"/>
              </a:solidFill>
              <a:latin typeface="Chalkboard" panose="03050602040202020205" pitchFamily="66" charset="77"/>
            </a:endParaRPr>
          </a:p>
        </p:txBody>
      </p:sp>
      <p:sp>
        <p:nvSpPr>
          <p:cNvPr id="3" name="Segnaposto contenuto 2"/>
          <p:cNvSpPr>
            <a:spLocks noGrp="1"/>
          </p:cNvSpPr>
          <p:nvPr>
            <p:ph idx="1"/>
          </p:nvPr>
        </p:nvSpPr>
        <p:spPr/>
        <p:txBody>
          <a:bodyPr>
            <a:normAutofit/>
          </a:bodyPr>
          <a:lstStyle/>
          <a:p>
            <a:r>
              <a:rPr lang="it-IT" b="1" dirty="0">
                <a:solidFill>
                  <a:srgbClr val="39B23F"/>
                </a:solidFill>
              </a:rPr>
              <a:t>Incuria e spersonalizzazione nelle istituzioni totali segreganti </a:t>
            </a:r>
            <a:r>
              <a:rPr lang="it-IT" dirty="0">
                <a:solidFill>
                  <a:srgbClr val="39B23F"/>
                </a:solidFill>
              </a:rPr>
              <a:t>(carceri, orfanotrofi, ecc.)</a:t>
            </a:r>
          </a:p>
          <a:p>
            <a:r>
              <a:rPr lang="it-IT" b="1" dirty="0">
                <a:solidFill>
                  <a:srgbClr val="BD5B2E"/>
                </a:solidFill>
              </a:rPr>
              <a:t>L’analisi di </a:t>
            </a:r>
            <a:r>
              <a:rPr lang="it-IT" b="1" dirty="0" err="1">
                <a:solidFill>
                  <a:srgbClr val="BD5B2E"/>
                </a:solidFill>
              </a:rPr>
              <a:t>Goffman</a:t>
            </a:r>
            <a:r>
              <a:rPr lang="it-IT" b="1" dirty="0">
                <a:solidFill>
                  <a:srgbClr val="BD5B2E"/>
                </a:solidFill>
              </a:rPr>
              <a:t> sugli Ospedali psichiatrici statunitensi </a:t>
            </a:r>
            <a:r>
              <a:rPr lang="it-IT" dirty="0">
                <a:solidFill>
                  <a:srgbClr val="BD5B2E"/>
                </a:solidFill>
              </a:rPr>
              <a:t>(</a:t>
            </a:r>
            <a:r>
              <a:rPr lang="it-IT" dirty="0" err="1">
                <a:solidFill>
                  <a:srgbClr val="BD5B2E"/>
                </a:solidFill>
              </a:rPr>
              <a:t>Asylum</a:t>
            </a:r>
            <a:r>
              <a:rPr lang="it-IT" dirty="0">
                <a:solidFill>
                  <a:srgbClr val="BD5B2E"/>
                </a:solidFill>
              </a:rPr>
              <a:t>, 1961)</a:t>
            </a:r>
          </a:p>
          <a:p>
            <a:r>
              <a:rPr lang="it-IT" b="1" dirty="0">
                <a:solidFill>
                  <a:srgbClr val="850085"/>
                </a:solidFill>
              </a:rPr>
              <a:t>Rapporti di controllo fra Staff e paziente</a:t>
            </a:r>
            <a:r>
              <a:rPr lang="it-IT" dirty="0"/>
              <a:t>: </a:t>
            </a:r>
          </a:p>
          <a:p>
            <a:r>
              <a:rPr lang="it-IT" b="1" dirty="0">
                <a:solidFill>
                  <a:srgbClr val="000090"/>
                </a:solidFill>
              </a:rPr>
              <a:t>La carriera morale del malato e la vita nell’OP</a:t>
            </a:r>
          </a:p>
          <a:p>
            <a:r>
              <a:rPr lang="it-IT" b="1" dirty="0">
                <a:solidFill>
                  <a:srgbClr val="FF0000"/>
                </a:solidFill>
              </a:rPr>
              <a:t>Disturbo all’efficienza istituzionale quando intervengono aspetti emotivi </a:t>
            </a:r>
            <a:r>
              <a:rPr lang="it-IT" dirty="0">
                <a:solidFill>
                  <a:srgbClr val="FF0000"/>
                </a:solidFill>
              </a:rPr>
              <a:t>(specie dello staff)</a:t>
            </a:r>
          </a:p>
        </p:txBody>
      </p:sp>
    </p:spTree>
    <p:extLst>
      <p:ext uri="{BB962C8B-B14F-4D97-AF65-F5344CB8AC3E}">
        <p14:creationId xmlns:p14="http://schemas.microsoft.com/office/powerpoint/2010/main" val="28416240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571500" y="274638"/>
            <a:ext cx="5642621" cy="732359"/>
          </a:xfrm>
        </p:spPr>
        <p:txBody>
          <a:bodyPr/>
          <a:lstStyle/>
          <a:p>
            <a:r>
              <a:rPr lang="it-IT" sz="3600" b="1" dirty="0">
                <a:solidFill>
                  <a:srgbClr val="FF0000"/>
                </a:solidFill>
                <a:latin typeface="Chalkboard" panose="03050602040202020205" pitchFamily="66" charset="77"/>
                <a:cs typeface="Apple Casual"/>
              </a:rPr>
              <a:t>Sociologia della cura</a:t>
            </a:r>
          </a:p>
        </p:txBody>
      </p:sp>
      <p:sp>
        <p:nvSpPr>
          <p:cNvPr id="3" name="Segnaposto contenuto 2"/>
          <p:cNvSpPr>
            <a:spLocks noGrp="1"/>
          </p:cNvSpPr>
          <p:nvPr>
            <p:ph idx="1"/>
          </p:nvPr>
        </p:nvSpPr>
        <p:spPr>
          <a:xfrm>
            <a:off x="315755" y="1307939"/>
            <a:ext cx="8237935" cy="4966783"/>
          </a:xfrm>
        </p:spPr>
        <p:txBody>
          <a:bodyPr>
            <a:normAutofit/>
          </a:bodyPr>
          <a:lstStyle/>
          <a:p>
            <a:pPr marL="0" indent="0">
              <a:buNone/>
            </a:pPr>
            <a:r>
              <a:rPr lang="it-IT" b="1" dirty="0">
                <a:solidFill>
                  <a:srgbClr val="0002E6"/>
                </a:solidFill>
                <a:latin typeface="Arial"/>
                <a:cs typeface="Arial"/>
              </a:rPr>
              <a:t>Si distingue dalla sociologia della medicina in quanto:</a:t>
            </a:r>
          </a:p>
          <a:p>
            <a:pPr>
              <a:buFontTx/>
              <a:buChar char="-"/>
            </a:pPr>
            <a:r>
              <a:rPr lang="it-IT" b="1" dirty="0">
                <a:solidFill>
                  <a:srgbClr val="0002E6"/>
                </a:solidFill>
                <a:latin typeface="Arial"/>
                <a:cs typeface="Arial"/>
              </a:rPr>
              <a:t>considera tutti gli ambiti e gli attori della cura;</a:t>
            </a:r>
          </a:p>
          <a:p>
            <a:pPr>
              <a:buFontTx/>
              <a:buChar char="-"/>
            </a:pPr>
            <a:r>
              <a:rPr lang="it-IT" b="1" dirty="0">
                <a:solidFill>
                  <a:srgbClr val="0002E6"/>
                </a:solidFill>
                <a:latin typeface="Arial"/>
                <a:cs typeface="Arial"/>
              </a:rPr>
              <a:t>ha una visione della cura sia in termini tecnici sia relazionali e organizzativi (diverso paradigma);</a:t>
            </a:r>
          </a:p>
          <a:p>
            <a:pPr>
              <a:buFontTx/>
              <a:buChar char="-"/>
            </a:pPr>
            <a:r>
              <a:rPr lang="it-IT" b="1" dirty="0">
                <a:solidFill>
                  <a:srgbClr val="0002E6"/>
                </a:solidFill>
                <a:latin typeface="Arial"/>
                <a:cs typeface="Arial"/>
              </a:rPr>
              <a:t>considera le dinamiche e ricadute della cura sia nelle specifiche situazioni (micro), sia nelle dimensioni </a:t>
            </a:r>
            <a:r>
              <a:rPr lang="it-IT" b="1" dirty="0" err="1">
                <a:solidFill>
                  <a:srgbClr val="0002E6"/>
                </a:solidFill>
                <a:latin typeface="Arial"/>
                <a:cs typeface="Arial"/>
              </a:rPr>
              <a:t>meso</a:t>
            </a:r>
            <a:r>
              <a:rPr lang="it-IT" b="1" dirty="0">
                <a:solidFill>
                  <a:srgbClr val="0002E6"/>
                </a:solidFill>
                <a:latin typeface="Arial"/>
                <a:cs typeface="Arial"/>
              </a:rPr>
              <a:t> (organizzative), sia nelle dimensioni                      macro-societarie</a:t>
            </a:r>
          </a:p>
          <a:p>
            <a:pPr marL="0" indent="0">
              <a:buNone/>
            </a:pPr>
            <a:endParaRPr lang="it-IT" b="1" dirty="0">
              <a:solidFill>
                <a:srgbClr val="BD5B2E"/>
              </a:solidFill>
              <a:latin typeface="Arial"/>
              <a:cs typeface="Arial"/>
            </a:endParaRPr>
          </a:p>
          <a:p>
            <a:pPr marL="0" indent="0">
              <a:buNone/>
            </a:pPr>
            <a:endParaRPr lang="it-IT" b="1" u="sng" dirty="0">
              <a:solidFill>
                <a:srgbClr val="BD5B2E"/>
              </a:solidFill>
              <a:latin typeface="Arial"/>
              <a:cs typeface="Arial"/>
            </a:endParaRPr>
          </a:p>
          <a:p>
            <a:pPr marL="0" indent="0">
              <a:buNone/>
            </a:pPr>
            <a:endParaRPr lang="it-IT" dirty="0"/>
          </a:p>
          <a:p>
            <a:pPr marL="0" indent="0">
              <a:buNone/>
            </a:pPr>
            <a:endParaRPr lang="it-IT" dirty="0"/>
          </a:p>
          <a:p>
            <a:endParaRPr lang="it-IT" dirty="0"/>
          </a:p>
        </p:txBody>
      </p:sp>
      <p:pic>
        <p:nvPicPr>
          <p:cNvPr id="4" name="Immagine 3" descr="images-10.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20532223">
            <a:off x="6796509" y="4547361"/>
            <a:ext cx="1864080" cy="1940337"/>
          </a:xfrm>
          <a:prstGeom prst="rect">
            <a:avLst/>
          </a:prstGeom>
        </p:spPr>
      </p:pic>
    </p:spTree>
    <p:extLst>
      <p:ext uri="{BB962C8B-B14F-4D97-AF65-F5344CB8AC3E}">
        <p14:creationId xmlns:p14="http://schemas.microsoft.com/office/powerpoint/2010/main" val="20937498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27330" y="274638"/>
            <a:ext cx="5795679" cy="1079600"/>
          </a:xfrm>
        </p:spPr>
        <p:txBody>
          <a:bodyPr/>
          <a:lstStyle/>
          <a:p>
            <a:r>
              <a:rPr lang="it-IT" sz="3200" b="1" dirty="0">
                <a:solidFill>
                  <a:srgbClr val="FF0000"/>
                </a:solidFill>
                <a:latin typeface="Chalkboard" panose="03050602040202020205" pitchFamily="66" charset="77"/>
                <a:cs typeface="Apple Casual"/>
              </a:rPr>
              <a:t>Sociologia della cura:</a:t>
            </a:r>
            <a:br>
              <a:rPr lang="it-IT" sz="3200" b="1" dirty="0">
                <a:solidFill>
                  <a:srgbClr val="FF0000"/>
                </a:solidFill>
                <a:latin typeface="Chalkboard" panose="03050602040202020205" pitchFamily="66" charset="77"/>
                <a:cs typeface="Apple Casual"/>
              </a:rPr>
            </a:br>
            <a:r>
              <a:rPr lang="it-IT" sz="3200" b="1" dirty="0">
                <a:solidFill>
                  <a:srgbClr val="FF0000"/>
                </a:solidFill>
                <a:latin typeface="Chalkboard" panose="03050602040202020205" pitchFamily="66" charset="77"/>
                <a:cs typeface="Apple Casual"/>
              </a:rPr>
              <a:t>sviluppi e temi - I</a:t>
            </a:r>
          </a:p>
        </p:txBody>
      </p:sp>
      <p:sp>
        <p:nvSpPr>
          <p:cNvPr id="3" name="Segnaposto contenuto 2"/>
          <p:cNvSpPr>
            <a:spLocks noGrp="1"/>
          </p:cNvSpPr>
          <p:nvPr>
            <p:ph idx="1"/>
          </p:nvPr>
        </p:nvSpPr>
        <p:spPr>
          <a:xfrm>
            <a:off x="327330" y="1527858"/>
            <a:ext cx="8515727" cy="4966783"/>
          </a:xfrm>
        </p:spPr>
        <p:txBody>
          <a:bodyPr>
            <a:normAutofit fontScale="92500" lnSpcReduction="20000"/>
          </a:bodyPr>
          <a:lstStyle/>
          <a:p>
            <a:pPr marL="457200" indent="-457200">
              <a:buAutoNum type="alphaLcParenR"/>
            </a:pPr>
            <a:r>
              <a:rPr lang="it-IT" b="1" u="sng" dirty="0">
                <a:solidFill>
                  <a:srgbClr val="BD5B2E"/>
                </a:solidFill>
                <a:latin typeface="Arial"/>
                <a:cs typeface="Arial"/>
              </a:rPr>
              <a:t>LA CURA ASSENTE:</a:t>
            </a:r>
          </a:p>
          <a:p>
            <a:pPr>
              <a:buFont typeface="Wingdings" charset="2"/>
              <a:buChar char="Ø"/>
            </a:pPr>
            <a:r>
              <a:rPr lang="it-IT" b="1" dirty="0">
                <a:solidFill>
                  <a:srgbClr val="660066"/>
                </a:solidFill>
                <a:latin typeface="Arial"/>
                <a:cs typeface="Arial"/>
              </a:rPr>
              <a:t>Le istituzioni “incuranti” i soggetti “internati”  </a:t>
            </a:r>
            <a:r>
              <a:rPr lang="it-IT" i="1" dirty="0">
                <a:solidFill>
                  <a:srgbClr val="000090"/>
                </a:solidFill>
                <a:latin typeface="Arial"/>
                <a:cs typeface="Arial"/>
              </a:rPr>
              <a:t>(</a:t>
            </a:r>
            <a:r>
              <a:rPr lang="it-IT" i="1" dirty="0" err="1">
                <a:solidFill>
                  <a:srgbClr val="000090"/>
                </a:solidFill>
                <a:latin typeface="Arial"/>
                <a:cs typeface="Arial"/>
              </a:rPr>
              <a:t>Goffman</a:t>
            </a:r>
            <a:r>
              <a:rPr lang="it-IT" i="1" dirty="0">
                <a:solidFill>
                  <a:srgbClr val="000090"/>
                </a:solidFill>
                <a:latin typeface="Arial"/>
                <a:cs typeface="Arial"/>
              </a:rPr>
              <a:t>; Foucault)</a:t>
            </a:r>
          </a:p>
          <a:p>
            <a:pPr marL="0" indent="0">
              <a:buNone/>
            </a:pPr>
            <a:r>
              <a:rPr lang="it-IT" b="1" dirty="0">
                <a:solidFill>
                  <a:srgbClr val="1B5821"/>
                </a:solidFill>
                <a:latin typeface="Arial"/>
                <a:cs typeface="Arial"/>
              </a:rPr>
              <a:t>b) </a:t>
            </a:r>
            <a:r>
              <a:rPr lang="it-IT" b="1" u="sng" dirty="0">
                <a:solidFill>
                  <a:srgbClr val="1B5821"/>
                </a:solidFill>
                <a:latin typeface="Arial"/>
                <a:cs typeface="Arial"/>
              </a:rPr>
              <a:t>GLI “ALTRI ATTORI” DELLA CURA</a:t>
            </a:r>
          </a:p>
          <a:p>
            <a:pPr>
              <a:buFont typeface="Wingdings" charset="2"/>
              <a:buChar char="²"/>
            </a:pPr>
            <a:r>
              <a:rPr lang="it-IT" b="1" dirty="0">
                <a:solidFill>
                  <a:srgbClr val="2130A8"/>
                </a:solidFill>
                <a:latin typeface="Arial"/>
                <a:cs typeface="Arial"/>
              </a:rPr>
              <a:t>Il sapere profano e il </a:t>
            </a:r>
            <a:r>
              <a:rPr lang="it-IT" b="1" dirty="0" err="1">
                <a:solidFill>
                  <a:srgbClr val="2130A8"/>
                </a:solidFill>
                <a:latin typeface="Arial"/>
                <a:cs typeface="Arial"/>
              </a:rPr>
              <a:t>pdv</a:t>
            </a:r>
            <a:r>
              <a:rPr lang="it-IT" b="1" dirty="0">
                <a:solidFill>
                  <a:srgbClr val="2130A8"/>
                </a:solidFill>
                <a:latin typeface="Arial"/>
                <a:cs typeface="Arial"/>
              </a:rPr>
              <a:t> del malato </a:t>
            </a:r>
            <a:r>
              <a:rPr lang="it-IT" i="1" dirty="0">
                <a:solidFill>
                  <a:srgbClr val="2130A8"/>
                </a:solidFill>
                <a:latin typeface="Arial"/>
                <a:cs typeface="Arial"/>
              </a:rPr>
              <a:t>(</a:t>
            </a:r>
            <a:r>
              <a:rPr lang="it-IT" i="1" dirty="0" err="1">
                <a:solidFill>
                  <a:srgbClr val="2130A8"/>
                </a:solidFill>
                <a:latin typeface="Arial"/>
                <a:cs typeface="Arial"/>
              </a:rPr>
              <a:t>illness</a:t>
            </a:r>
            <a:r>
              <a:rPr lang="it-IT" i="1" dirty="0">
                <a:solidFill>
                  <a:srgbClr val="2130A8"/>
                </a:solidFill>
                <a:latin typeface="Arial"/>
                <a:cs typeface="Arial"/>
              </a:rPr>
              <a:t> narrative; </a:t>
            </a:r>
            <a:r>
              <a:rPr lang="it-IT" i="1" dirty="0" err="1">
                <a:solidFill>
                  <a:srgbClr val="2130A8"/>
                </a:solidFill>
                <a:latin typeface="Arial"/>
                <a:cs typeface="Arial"/>
              </a:rPr>
              <a:t>lay</a:t>
            </a:r>
            <a:r>
              <a:rPr lang="it-IT" i="1" dirty="0">
                <a:solidFill>
                  <a:srgbClr val="2130A8"/>
                </a:solidFill>
                <a:latin typeface="Arial"/>
                <a:cs typeface="Arial"/>
              </a:rPr>
              <a:t>-care)</a:t>
            </a:r>
          </a:p>
          <a:p>
            <a:pPr>
              <a:buFont typeface="Wingdings" charset="2"/>
              <a:buChar char="²"/>
            </a:pPr>
            <a:r>
              <a:rPr lang="it-IT" b="1" dirty="0">
                <a:solidFill>
                  <a:srgbClr val="BC0000"/>
                </a:solidFill>
                <a:latin typeface="Arial"/>
                <a:cs typeface="Arial"/>
              </a:rPr>
              <a:t>Self-care e self-help: </a:t>
            </a:r>
            <a:r>
              <a:rPr lang="it-IT" dirty="0">
                <a:solidFill>
                  <a:srgbClr val="BC0000"/>
                </a:solidFill>
                <a:latin typeface="Arial"/>
                <a:cs typeface="Arial"/>
              </a:rPr>
              <a:t>cura di sé, auto-cura, gruppi di mutuo aiuto</a:t>
            </a:r>
            <a:r>
              <a:rPr lang="it-IT" b="1" dirty="0">
                <a:solidFill>
                  <a:srgbClr val="BC0000"/>
                </a:solidFill>
                <a:latin typeface="Arial"/>
                <a:cs typeface="Arial"/>
              </a:rPr>
              <a:t> </a:t>
            </a:r>
            <a:r>
              <a:rPr lang="it-IT" i="1" dirty="0">
                <a:solidFill>
                  <a:srgbClr val="2130A8"/>
                </a:solidFill>
                <a:latin typeface="Arial"/>
                <a:cs typeface="Arial"/>
              </a:rPr>
              <a:t>(Dean; Katz e </a:t>
            </a:r>
            <a:r>
              <a:rPr lang="it-IT" i="1" dirty="0" err="1">
                <a:solidFill>
                  <a:srgbClr val="2130A8"/>
                </a:solidFill>
                <a:latin typeface="Arial"/>
                <a:cs typeface="Arial"/>
              </a:rPr>
              <a:t>Bender</a:t>
            </a:r>
            <a:r>
              <a:rPr lang="it-IT" i="1" dirty="0">
                <a:solidFill>
                  <a:srgbClr val="2130A8"/>
                </a:solidFill>
                <a:latin typeface="Arial"/>
                <a:cs typeface="Arial"/>
              </a:rPr>
              <a:t>)</a:t>
            </a:r>
          </a:p>
          <a:p>
            <a:pPr>
              <a:buFont typeface="Wingdings" charset="2"/>
              <a:buChar char="²"/>
            </a:pPr>
            <a:r>
              <a:rPr lang="it-IT" b="1" dirty="0">
                <a:solidFill>
                  <a:srgbClr val="850085"/>
                </a:solidFill>
                <a:latin typeface="Arial"/>
                <a:cs typeface="Arial"/>
              </a:rPr>
              <a:t>Lavoro domestico e tempi di cura femminili: </a:t>
            </a:r>
            <a:r>
              <a:rPr lang="it-IT" i="1" dirty="0">
                <a:solidFill>
                  <a:srgbClr val="850085"/>
                </a:solidFill>
                <a:latin typeface="Arial"/>
                <a:cs typeface="Arial"/>
              </a:rPr>
              <a:t>attività familiari e organizzazione risorse di cura informali </a:t>
            </a:r>
            <a:r>
              <a:rPr lang="it-IT" i="1" dirty="0">
                <a:solidFill>
                  <a:srgbClr val="2130A8"/>
                </a:solidFill>
                <a:latin typeface="Arial"/>
                <a:cs typeface="Arial"/>
              </a:rPr>
              <a:t>(Balbo, Ingrosso)</a:t>
            </a:r>
          </a:p>
          <a:p>
            <a:pPr>
              <a:buFont typeface="Wingdings" charset="2"/>
              <a:buChar char="²"/>
            </a:pPr>
            <a:r>
              <a:rPr lang="it-IT" b="1" dirty="0" err="1">
                <a:solidFill>
                  <a:srgbClr val="0002E6"/>
                </a:solidFill>
                <a:latin typeface="Arial"/>
                <a:cs typeface="Arial"/>
              </a:rPr>
              <a:t>Formal</a:t>
            </a:r>
            <a:r>
              <a:rPr lang="it-IT" b="1" dirty="0">
                <a:solidFill>
                  <a:srgbClr val="0002E6"/>
                </a:solidFill>
                <a:latin typeface="Arial"/>
                <a:cs typeface="Arial"/>
              </a:rPr>
              <a:t> e </a:t>
            </a:r>
            <a:r>
              <a:rPr lang="it-IT" b="1" dirty="0" err="1">
                <a:solidFill>
                  <a:srgbClr val="0002E6"/>
                </a:solidFill>
                <a:latin typeface="Arial"/>
                <a:cs typeface="Arial"/>
              </a:rPr>
              <a:t>informal</a:t>
            </a:r>
            <a:r>
              <a:rPr lang="it-IT" b="1" dirty="0">
                <a:solidFill>
                  <a:srgbClr val="0002E6"/>
                </a:solidFill>
                <a:latin typeface="Arial"/>
                <a:cs typeface="Arial"/>
              </a:rPr>
              <a:t> care nei sistemi di salute</a:t>
            </a:r>
            <a:r>
              <a:rPr lang="it-IT" i="1" dirty="0">
                <a:solidFill>
                  <a:srgbClr val="0002E6"/>
                </a:solidFill>
                <a:latin typeface="Arial"/>
                <a:cs typeface="Arial"/>
              </a:rPr>
              <a:t>: </a:t>
            </a:r>
            <a:r>
              <a:rPr lang="it-IT" dirty="0">
                <a:solidFill>
                  <a:srgbClr val="0002E6"/>
                </a:solidFill>
                <a:latin typeface="Arial"/>
                <a:cs typeface="Arial"/>
              </a:rPr>
              <a:t>self-help </a:t>
            </a:r>
            <a:r>
              <a:rPr lang="it-IT" dirty="0" err="1">
                <a:solidFill>
                  <a:srgbClr val="0002E6"/>
                </a:solidFill>
                <a:latin typeface="Arial"/>
                <a:cs typeface="Arial"/>
              </a:rPr>
              <a:t>groups</a:t>
            </a:r>
            <a:r>
              <a:rPr lang="it-IT" dirty="0">
                <a:solidFill>
                  <a:srgbClr val="0002E6"/>
                </a:solidFill>
                <a:latin typeface="Arial"/>
                <a:cs typeface="Arial"/>
              </a:rPr>
              <a:t>, volontariato, famiglia, reti informali </a:t>
            </a:r>
            <a:r>
              <a:rPr lang="it-IT" i="1" dirty="0">
                <a:solidFill>
                  <a:srgbClr val="2130A8"/>
                </a:solidFill>
                <a:latin typeface="Arial"/>
                <a:cs typeface="Arial"/>
              </a:rPr>
              <a:t>(</a:t>
            </a:r>
            <a:r>
              <a:rPr lang="it-IT" i="1" dirty="0" err="1">
                <a:solidFill>
                  <a:srgbClr val="2130A8"/>
                </a:solidFill>
                <a:latin typeface="Arial"/>
                <a:cs typeface="Arial"/>
              </a:rPr>
              <a:t>Froland</a:t>
            </a:r>
            <a:r>
              <a:rPr lang="it-IT" i="1" dirty="0">
                <a:solidFill>
                  <a:srgbClr val="2130A8"/>
                </a:solidFill>
                <a:latin typeface="Arial"/>
                <a:cs typeface="Arial"/>
              </a:rPr>
              <a:t>; </a:t>
            </a:r>
            <a:r>
              <a:rPr lang="it-IT" i="1" dirty="0" err="1">
                <a:solidFill>
                  <a:srgbClr val="2130A8"/>
                </a:solidFill>
                <a:latin typeface="Arial"/>
                <a:cs typeface="Arial"/>
              </a:rPr>
              <a:t>Idler</a:t>
            </a:r>
            <a:r>
              <a:rPr lang="it-IT" i="1" dirty="0">
                <a:solidFill>
                  <a:srgbClr val="2130A8"/>
                </a:solidFill>
                <a:latin typeface="Arial"/>
                <a:cs typeface="Arial"/>
              </a:rPr>
              <a:t>)</a:t>
            </a:r>
          </a:p>
          <a:p>
            <a:endParaRPr lang="it-IT" dirty="0"/>
          </a:p>
          <a:p>
            <a:pPr marL="0" indent="0">
              <a:buNone/>
            </a:pPr>
            <a:endParaRPr lang="it-IT" dirty="0"/>
          </a:p>
          <a:p>
            <a:endParaRPr lang="it-IT" dirty="0"/>
          </a:p>
        </p:txBody>
      </p:sp>
      <p:pic>
        <p:nvPicPr>
          <p:cNvPr id="4" name="Immagine 3" descr="images-10.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74601" y="145125"/>
            <a:ext cx="1517639" cy="1579724"/>
          </a:xfrm>
          <a:prstGeom prst="rect">
            <a:avLst/>
          </a:prstGeom>
        </p:spPr>
      </p:pic>
    </p:spTree>
    <p:extLst>
      <p:ext uri="{BB962C8B-B14F-4D97-AF65-F5344CB8AC3E}">
        <p14:creationId xmlns:p14="http://schemas.microsoft.com/office/powerpoint/2010/main" val="25175979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571500" y="274638"/>
            <a:ext cx="5642621" cy="1149047"/>
          </a:xfrm>
        </p:spPr>
        <p:txBody>
          <a:bodyPr/>
          <a:lstStyle/>
          <a:p>
            <a:r>
              <a:rPr lang="it-IT" sz="3200" b="1" dirty="0">
                <a:solidFill>
                  <a:srgbClr val="FF0000"/>
                </a:solidFill>
                <a:latin typeface="Chalkboard" panose="03050602040202020205" pitchFamily="66" charset="77"/>
                <a:cs typeface="Apple Casual"/>
              </a:rPr>
              <a:t>Sociologia della cura:</a:t>
            </a:r>
            <a:br>
              <a:rPr lang="it-IT" sz="3200" b="1" dirty="0">
                <a:solidFill>
                  <a:srgbClr val="FF0000"/>
                </a:solidFill>
                <a:latin typeface="Chalkboard" panose="03050602040202020205" pitchFamily="66" charset="77"/>
                <a:cs typeface="Apple Casual"/>
              </a:rPr>
            </a:br>
            <a:r>
              <a:rPr lang="it-IT" sz="3200" b="1" dirty="0">
                <a:solidFill>
                  <a:srgbClr val="FF0000"/>
                </a:solidFill>
                <a:latin typeface="Chalkboard" panose="03050602040202020205" pitchFamily="66" charset="77"/>
                <a:cs typeface="Apple Casual"/>
              </a:rPr>
              <a:t>sviluppi e temi - II</a:t>
            </a:r>
          </a:p>
        </p:txBody>
      </p:sp>
      <p:sp>
        <p:nvSpPr>
          <p:cNvPr id="3" name="Segnaposto contenuto 2"/>
          <p:cNvSpPr>
            <a:spLocks noGrp="1"/>
          </p:cNvSpPr>
          <p:nvPr>
            <p:ph idx="1"/>
          </p:nvPr>
        </p:nvSpPr>
        <p:spPr>
          <a:xfrm>
            <a:off x="327331" y="1608882"/>
            <a:ext cx="8445148" cy="4885760"/>
          </a:xfrm>
        </p:spPr>
        <p:txBody>
          <a:bodyPr>
            <a:normAutofit lnSpcReduction="10000"/>
          </a:bodyPr>
          <a:lstStyle/>
          <a:p>
            <a:pPr marL="0" indent="0">
              <a:buNone/>
            </a:pPr>
            <a:r>
              <a:rPr lang="it-IT" b="1" dirty="0">
                <a:solidFill>
                  <a:srgbClr val="660066"/>
                </a:solidFill>
                <a:latin typeface="Arial"/>
                <a:cs typeface="Arial"/>
              </a:rPr>
              <a:t>c – </a:t>
            </a:r>
            <a:r>
              <a:rPr lang="it-IT" b="1" u="sng" dirty="0">
                <a:solidFill>
                  <a:srgbClr val="660066"/>
                </a:solidFill>
                <a:latin typeface="Arial"/>
                <a:cs typeface="Arial"/>
              </a:rPr>
              <a:t>I DEFICIT DELLE PRATICHE DI CURA</a:t>
            </a:r>
          </a:p>
          <a:p>
            <a:pPr>
              <a:buFont typeface="Wingdings" charset="2"/>
              <a:buChar char="ü"/>
            </a:pPr>
            <a:r>
              <a:rPr lang="it-IT" b="1" dirty="0">
                <a:solidFill>
                  <a:srgbClr val="0002E6"/>
                </a:solidFill>
                <a:latin typeface="Arial"/>
                <a:cs typeface="Arial"/>
              </a:rPr>
              <a:t>Soggetti non presi in cura </a:t>
            </a:r>
            <a:r>
              <a:rPr lang="it-IT" i="1" dirty="0">
                <a:solidFill>
                  <a:srgbClr val="0002E6"/>
                </a:solidFill>
                <a:latin typeface="Arial"/>
                <a:cs typeface="Arial"/>
              </a:rPr>
              <a:t>(</a:t>
            </a:r>
            <a:r>
              <a:rPr lang="it-IT" i="1" dirty="0" err="1">
                <a:solidFill>
                  <a:srgbClr val="0002E6"/>
                </a:solidFill>
                <a:latin typeface="Arial"/>
                <a:cs typeface="Arial"/>
              </a:rPr>
              <a:t>Bauman</a:t>
            </a:r>
            <a:r>
              <a:rPr lang="it-IT" i="1" dirty="0">
                <a:solidFill>
                  <a:srgbClr val="0002E6"/>
                </a:solidFill>
                <a:latin typeface="Arial"/>
                <a:cs typeface="Arial"/>
              </a:rPr>
              <a:t>): </a:t>
            </a:r>
            <a:r>
              <a:rPr lang="it-IT" dirty="0">
                <a:solidFill>
                  <a:srgbClr val="0002E6"/>
                </a:solidFill>
                <a:latin typeface="Arial"/>
                <a:cs typeface="Arial"/>
              </a:rPr>
              <a:t>diseguaglianze </a:t>
            </a:r>
          </a:p>
          <a:p>
            <a:pPr>
              <a:buFont typeface="Wingdings" charset="2"/>
              <a:buChar char="ü"/>
            </a:pPr>
            <a:r>
              <a:rPr lang="it-IT" b="1" dirty="0">
                <a:solidFill>
                  <a:srgbClr val="0002E6"/>
                </a:solidFill>
                <a:latin typeface="Arial"/>
                <a:cs typeface="Arial"/>
              </a:rPr>
              <a:t>Scarsa qualità </a:t>
            </a:r>
            <a:r>
              <a:rPr lang="it-IT" dirty="0">
                <a:solidFill>
                  <a:srgbClr val="0002E6"/>
                </a:solidFill>
                <a:latin typeface="Arial"/>
                <a:cs typeface="Arial"/>
              </a:rPr>
              <a:t>(tecnica, relazionale) delle cure;</a:t>
            </a:r>
          </a:p>
          <a:p>
            <a:pPr>
              <a:buFont typeface="Wingdings" charset="2"/>
              <a:buChar char="ü"/>
            </a:pPr>
            <a:r>
              <a:rPr lang="it-IT" b="1" dirty="0">
                <a:solidFill>
                  <a:srgbClr val="0002E6"/>
                </a:solidFill>
                <a:latin typeface="Arial"/>
                <a:cs typeface="Arial"/>
              </a:rPr>
              <a:t>Assenza di reti familiari e informali</a:t>
            </a:r>
            <a:endParaRPr lang="it-IT" dirty="0">
              <a:solidFill>
                <a:srgbClr val="0002E6"/>
              </a:solidFill>
              <a:latin typeface="Arial"/>
              <a:cs typeface="Arial"/>
            </a:endParaRPr>
          </a:p>
          <a:p>
            <a:pPr marL="0" indent="0">
              <a:buNone/>
            </a:pPr>
            <a:r>
              <a:rPr lang="it-IT" b="1" dirty="0">
                <a:solidFill>
                  <a:srgbClr val="BC0000"/>
                </a:solidFill>
                <a:latin typeface="Arial"/>
                <a:cs typeface="Arial"/>
              </a:rPr>
              <a:t>d - </a:t>
            </a:r>
            <a:r>
              <a:rPr lang="it-IT" b="1" u="sng" dirty="0">
                <a:solidFill>
                  <a:srgbClr val="BC0000"/>
                </a:solidFill>
                <a:latin typeface="Arial"/>
                <a:cs typeface="Arial"/>
              </a:rPr>
              <a:t>LE NUOVE PROFESSIONI DELLA CURA</a:t>
            </a:r>
          </a:p>
          <a:p>
            <a:pPr>
              <a:buFont typeface="Wingdings" charset="2"/>
              <a:buChar char="v"/>
            </a:pPr>
            <a:r>
              <a:rPr lang="it-IT" b="1" dirty="0">
                <a:solidFill>
                  <a:srgbClr val="1C591F"/>
                </a:solidFill>
                <a:latin typeface="Arial"/>
                <a:cs typeface="Arial"/>
              </a:rPr>
              <a:t>Il </a:t>
            </a:r>
            <a:r>
              <a:rPr lang="it-IT" b="1" i="1" dirty="0">
                <a:solidFill>
                  <a:srgbClr val="1C591F"/>
                </a:solidFill>
                <a:latin typeface="Arial"/>
                <a:cs typeface="Arial"/>
              </a:rPr>
              <a:t>prendersi cura </a:t>
            </a:r>
            <a:r>
              <a:rPr lang="it-IT" dirty="0">
                <a:solidFill>
                  <a:srgbClr val="1C591F"/>
                </a:solidFill>
                <a:latin typeface="Arial"/>
                <a:cs typeface="Arial"/>
              </a:rPr>
              <a:t>(dimensioni relazionali e comunicative)</a:t>
            </a:r>
            <a:r>
              <a:rPr lang="it-IT" b="1" i="1" dirty="0">
                <a:solidFill>
                  <a:srgbClr val="1C591F"/>
                </a:solidFill>
                <a:latin typeface="Arial"/>
                <a:cs typeface="Arial"/>
              </a:rPr>
              <a:t> </a:t>
            </a:r>
            <a:r>
              <a:rPr lang="it-IT" b="1" dirty="0">
                <a:solidFill>
                  <a:srgbClr val="1C591F"/>
                </a:solidFill>
                <a:latin typeface="Arial"/>
                <a:cs typeface="Arial"/>
              </a:rPr>
              <a:t>nelle professioni sanitarie</a:t>
            </a:r>
            <a:r>
              <a:rPr lang="it-IT" b="1" dirty="0">
                <a:solidFill>
                  <a:srgbClr val="1B5821"/>
                </a:solidFill>
                <a:latin typeface="Arial"/>
                <a:cs typeface="Arial"/>
              </a:rPr>
              <a:t> </a:t>
            </a:r>
            <a:r>
              <a:rPr lang="it-IT" sz="2000" i="1" dirty="0">
                <a:solidFill>
                  <a:srgbClr val="000090"/>
                </a:solidFill>
                <a:latin typeface="Arial"/>
                <a:cs typeface="Arial"/>
              </a:rPr>
              <a:t>(Melucci, 1994)</a:t>
            </a:r>
          </a:p>
          <a:p>
            <a:pPr>
              <a:buFont typeface="Wingdings" charset="2"/>
              <a:buChar char="v"/>
            </a:pPr>
            <a:r>
              <a:rPr lang="it-IT" b="1" dirty="0">
                <a:solidFill>
                  <a:srgbClr val="000090"/>
                </a:solidFill>
                <a:latin typeface="Arial"/>
                <a:cs typeface="Arial"/>
              </a:rPr>
              <a:t>L’uscita dalla dominanza medica </a:t>
            </a:r>
            <a:r>
              <a:rPr lang="it-IT" sz="2000" i="1" dirty="0">
                <a:solidFill>
                  <a:srgbClr val="000090"/>
                </a:solidFill>
                <a:latin typeface="Arial"/>
                <a:cs typeface="Arial"/>
              </a:rPr>
              <a:t>(</a:t>
            </a:r>
            <a:r>
              <a:rPr lang="it-IT" sz="2000" i="1" dirty="0" err="1">
                <a:solidFill>
                  <a:srgbClr val="000090"/>
                </a:solidFill>
                <a:latin typeface="Arial"/>
                <a:cs typeface="Arial"/>
              </a:rPr>
              <a:t>Tousijn</a:t>
            </a:r>
            <a:r>
              <a:rPr lang="it-IT" sz="2000" i="1" dirty="0">
                <a:solidFill>
                  <a:srgbClr val="000090"/>
                </a:solidFill>
                <a:latin typeface="Arial"/>
                <a:cs typeface="Arial"/>
              </a:rPr>
              <a:t>, 2004)</a:t>
            </a:r>
          </a:p>
          <a:p>
            <a:pPr>
              <a:buFont typeface="Wingdings" charset="2"/>
              <a:buChar char="v"/>
            </a:pPr>
            <a:r>
              <a:rPr lang="it-IT" b="1" dirty="0">
                <a:solidFill>
                  <a:srgbClr val="BD7527"/>
                </a:solidFill>
                <a:latin typeface="Arial"/>
                <a:cs typeface="Arial"/>
              </a:rPr>
              <a:t>La collaborazione interprofessionale</a:t>
            </a:r>
          </a:p>
          <a:p>
            <a:pPr marL="0" indent="0">
              <a:buNone/>
            </a:pPr>
            <a:endParaRPr lang="it-IT" b="1" dirty="0">
              <a:solidFill>
                <a:srgbClr val="850085"/>
              </a:solidFill>
            </a:endParaRPr>
          </a:p>
          <a:p>
            <a:pPr marL="0" indent="0">
              <a:buNone/>
            </a:pPr>
            <a:endParaRPr lang="it-IT" dirty="0"/>
          </a:p>
          <a:p>
            <a:endParaRPr lang="it-IT" dirty="0"/>
          </a:p>
        </p:txBody>
      </p:sp>
      <p:pic>
        <p:nvPicPr>
          <p:cNvPr id="4" name="Immagine 3" descr="images-10.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64461" y="282449"/>
            <a:ext cx="1418859" cy="1476903"/>
          </a:xfrm>
          <a:prstGeom prst="rect">
            <a:avLst/>
          </a:prstGeom>
        </p:spPr>
      </p:pic>
    </p:spTree>
    <p:extLst>
      <p:ext uri="{BB962C8B-B14F-4D97-AF65-F5344CB8AC3E}">
        <p14:creationId xmlns:p14="http://schemas.microsoft.com/office/powerpoint/2010/main" val="37646015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571500" y="274638"/>
            <a:ext cx="5642621" cy="1149047"/>
          </a:xfrm>
        </p:spPr>
        <p:txBody>
          <a:bodyPr/>
          <a:lstStyle/>
          <a:p>
            <a:r>
              <a:rPr lang="it-IT" sz="3200" b="1" dirty="0">
                <a:solidFill>
                  <a:srgbClr val="FF0000"/>
                </a:solidFill>
                <a:latin typeface="Chalkboard" panose="03050602040202020205" pitchFamily="66" charset="77"/>
                <a:cs typeface="Apple Casual"/>
              </a:rPr>
              <a:t>Sociologia della cura:</a:t>
            </a:r>
            <a:br>
              <a:rPr lang="it-IT" sz="3200" b="1" dirty="0">
                <a:solidFill>
                  <a:srgbClr val="FF0000"/>
                </a:solidFill>
                <a:latin typeface="Chalkboard" panose="03050602040202020205" pitchFamily="66" charset="77"/>
                <a:cs typeface="Apple Casual"/>
              </a:rPr>
            </a:br>
            <a:r>
              <a:rPr lang="it-IT" sz="3200" b="1" dirty="0">
                <a:solidFill>
                  <a:srgbClr val="FF0000"/>
                </a:solidFill>
                <a:latin typeface="Chalkboard" panose="03050602040202020205" pitchFamily="66" charset="77"/>
                <a:cs typeface="Apple Casual"/>
              </a:rPr>
              <a:t>sviluppi e temi - III</a:t>
            </a:r>
          </a:p>
        </p:txBody>
      </p:sp>
      <p:sp>
        <p:nvSpPr>
          <p:cNvPr id="3" name="Segnaposto contenuto 2"/>
          <p:cNvSpPr>
            <a:spLocks noGrp="1"/>
          </p:cNvSpPr>
          <p:nvPr>
            <p:ph idx="1"/>
          </p:nvPr>
        </p:nvSpPr>
        <p:spPr>
          <a:xfrm>
            <a:off x="327331" y="1759352"/>
            <a:ext cx="8445148" cy="4735289"/>
          </a:xfrm>
        </p:spPr>
        <p:txBody>
          <a:bodyPr>
            <a:normAutofit/>
          </a:bodyPr>
          <a:lstStyle/>
          <a:p>
            <a:pPr marL="0" indent="0">
              <a:buNone/>
            </a:pPr>
            <a:r>
              <a:rPr lang="it-IT" b="1" dirty="0">
                <a:solidFill>
                  <a:srgbClr val="000090"/>
                </a:solidFill>
                <a:latin typeface="Arial"/>
                <a:cs typeface="Arial"/>
              </a:rPr>
              <a:t>e) </a:t>
            </a:r>
            <a:r>
              <a:rPr lang="it-IT" b="1" u="sng" dirty="0">
                <a:solidFill>
                  <a:srgbClr val="000090"/>
                </a:solidFill>
                <a:latin typeface="Arial"/>
                <a:cs typeface="Arial"/>
              </a:rPr>
              <a:t>L’ANALISI MULTIDIMENSIONALE DEL «LAVORO DI CURA»</a:t>
            </a:r>
            <a:r>
              <a:rPr lang="it-IT" b="1" dirty="0">
                <a:solidFill>
                  <a:srgbClr val="000090"/>
                </a:solidFill>
                <a:latin typeface="Arial"/>
                <a:cs typeface="Arial"/>
              </a:rPr>
              <a:t>:</a:t>
            </a:r>
            <a:r>
              <a:rPr lang="it-IT" b="1" u="sng" dirty="0">
                <a:solidFill>
                  <a:srgbClr val="000090"/>
                </a:solidFill>
                <a:latin typeface="Arial"/>
                <a:cs typeface="Arial"/>
              </a:rPr>
              <a:t> </a:t>
            </a:r>
          </a:p>
          <a:p>
            <a:pPr>
              <a:buFont typeface="Wingdings" charset="2"/>
              <a:buChar char="v"/>
            </a:pPr>
            <a:r>
              <a:rPr lang="it-IT" dirty="0">
                <a:solidFill>
                  <a:srgbClr val="000090"/>
                </a:solidFill>
                <a:latin typeface="Arial"/>
                <a:cs typeface="Arial"/>
              </a:rPr>
              <a:t>chi è il curato </a:t>
            </a:r>
            <a:r>
              <a:rPr lang="it-IT" sz="2000" i="1" dirty="0">
                <a:solidFill>
                  <a:srgbClr val="000090"/>
                </a:solidFill>
                <a:latin typeface="Arial"/>
                <a:cs typeface="Arial"/>
              </a:rPr>
              <a:t>(- infanzia, + anziani)</a:t>
            </a:r>
          </a:p>
          <a:p>
            <a:pPr>
              <a:buFont typeface="Wingdings" charset="2"/>
              <a:buChar char="v"/>
            </a:pPr>
            <a:r>
              <a:rPr lang="it-IT" dirty="0">
                <a:solidFill>
                  <a:srgbClr val="000090"/>
                </a:solidFill>
                <a:latin typeface="Arial"/>
                <a:cs typeface="Arial"/>
              </a:rPr>
              <a:t>chi sono i curanti </a:t>
            </a:r>
            <a:r>
              <a:rPr lang="it-IT" sz="2000" i="1" dirty="0">
                <a:solidFill>
                  <a:srgbClr val="000090"/>
                </a:solidFill>
                <a:latin typeface="Arial"/>
                <a:cs typeface="Arial"/>
              </a:rPr>
              <a:t>(educatrici, infermiere, badanti, ecc.)</a:t>
            </a:r>
          </a:p>
          <a:p>
            <a:pPr>
              <a:buFont typeface="Wingdings" charset="2"/>
              <a:buChar char="v"/>
            </a:pPr>
            <a:r>
              <a:rPr lang="it-IT" dirty="0">
                <a:solidFill>
                  <a:srgbClr val="000090"/>
                </a:solidFill>
                <a:latin typeface="Arial"/>
                <a:cs typeface="Arial"/>
              </a:rPr>
              <a:t>quale relazione si stabilisce </a:t>
            </a:r>
            <a:r>
              <a:rPr lang="it-IT" sz="2000" i="1" dirty="0">
                <a:solidFill>
                  <a:srgbClr val="000090"/>
                </a:solidFill>
                <a:latin typeface="Arial"/>
                <a:cs typeface="Arial"/>
              </a:rPr>
              <a:t>(scarsa valorizzazione)</a:t>
            </a:r>
          </a:p>
          <a:p>
            <a:pPr>
              <a:buFont typeface="Wingdings" charset="2"/>
              <a:buChar char="v"/>
            </a:pPr>
            <a:r>
              <a:rPr lang="it-IT" dirty="0">
                <a:solidFill>
                  <a:srgbClr val="000090"/>
                </a:solidFill>
                <a:latin typeface="Arial"/>
                <a:cs typeface="Arial"/>
              </a:rPr>
              <a:t>tipo, ambito, luogo </a:t>
            </a:r>
            <a:r>
              <a:rPr lang="it-IT" sz="2000" dirty="0">
                <a:solidFill>
                  <a:srgbClr val="000090"/>
                </a:solidFill>
                <a:latin typeface="Arial"/>
                <a:cs typeface="Arial"/>
              </a:rPr>
              <a:t>(la </a:t>
            </a:r>
            <a:r>
              <a:rPr lang="it-IT" sz="2000" dirty="0" err="1">
                <a:solidFill>
                  <a:srgbClr val="000090"/>
                </a:solidFill>
                <a:latin typeface="Arial"/>
                <a:cs typeface="Arial"/>
              </a:rPr>
              <a:t>domiciliarità</a:t>
            </a:r>
            <a:r>
              <a:rPr lang="it-IT" sz="2000" dirty="0">
                <a:solidFill>
                  <a:srgbClr val="000090"/>
                </a:solidFill>
                <a:latin typeface="Arial"/>
                <a:cs typeface="Arial"/>
              </a:rPr>
              <a:t> vs l’istituzionalizzazione)</a:t>
            </a:r>
          </a:p>
          <a:p>
            <a:pPr>
              <a:buFont typeface="Wingdings" charset="2"/>
              <a:buChar char="v"/>
            </a:pPr>
            <a:r>
              <a:rPr lang="it-IT" dirty="0">
                <a:solidFill>
                  <a:srgbClr val="000090"/>
                </a:solidFill>
                <a:latin typeface="Arial"/>
                <a:cs typeface="Arial"/>
              </a:rPr>
              <a:t>aspetti economici</a:t>
            </a:r>
            <a:r>
              <a:rPr lang="it-IT" b="1" dirty="0">
                <a:solidFill>
                  <a:srgbClr val="000090"/>
                </a:solidFill>
                <a:latin typeface="Arial"/>
                <a:cs typeface="Arial"/>
              </a:rPr>
              <a:t> </a:t>
            </a:r>
            <a:r>
              <a:rPr lang="it-IT" sz="2000" i="1" dirty="0">
                <a:solidFill>
                  <a:srgbClr val="000090"/>
                </a:solidFill>
                <a:latin typeface="Arial"/>
                <a:cs typeface="Arial"/>
              </a:rPr>
              <a:t>(professioni poco riconosciute)</a:t>
            </a:r>
          </a:p>
          <a:p>
            <a:pPr marL="0" indent="0">
              <a:buNone/>
            </a:pPr>
            <a:r>
              <a:rPr lang="it-IT" sz="2000" i="1" dirty="0">
                <a:solidFill>
                  <a:srgbClr val="000090"/>
                </a:solidFill>
                <a:latin typeface="Arial"/>
                <a:cs typeface="Arial"/>
              </a:rPr>
              <a:t>(Thomas, 1993; Colombo, 1995; Ingrosso, 2008)</a:t>
            </a:r>
          </a:p>
          <a:p>
            <a:pPr marL="0" indent="0">
              <a:buNone/>
            </a:pPr>
            <a:endParaRPr lang="it-IT" b="1" dirty="0">
              <a:solidFill>
                <a:srgbClr val="850085"/>
              </a:solidFill>
            </a:endParaRPr>
          </a:p>
          <a:p>
            <a:pPr marL="0" indent="0">
              <a:buNone/>
            </a:pPr>
            <a:endParaRPr lang="it-IT" dirty="0"/>
          </a:p>
          <a:p>
            <a:endParaRPr lang="it-IT" dirty="0"/>
          </a:p>
        </p:txBody>
      </p:sp>
      <p:pic>
        <p:nvPicPr>
          <p:cNvPr id="4" name="Immagine 3" descr="images-10.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64461" y="282449"/>
            <a:ext cx="1418859" cy="1476903"/>
          </a:xfrm>
          <a:prstGeom prst="rect">
            <a:avLst/>
          </a:prstGeom>
        </p:spPr>
      </p:pic>
    </p:spTree>
    <p:extLst>
      <p:ext uri="{BB962C8B-B14F-4D97-AF65-F5344CB8AC3E}">
        <p14:creationId xmlns:p14="http://schemas.microsoft.com/office/powerpoint/2010/main" val="39056425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571500" y="274639"/>
            <a:ext cx="5642621" cy="1102748"/>
          </a:xfrm>
        </p:spPr>
        <p:txBody>
          <a:bodyPr/>
          <a:lstStyle/>
          <a:p>
            <a:r>
              <a:rPr lang="it-IT" sz="3200" b="1" dirty="0">
                <a:solidFill>
                  <a:srgbClr val="FF0000"/>
                </a:solidFill>
                <a:latin typeface="Chalkboard" panose="03050602040202020205" pitchFamily="66" charset="77"/>
                <a:cs typeface="Apple Casual"/>
              </a:rPr>
              <a:t>Sociologia della cura:</a:t>
            </a:r>
            <a:br>
              <a:rPr lang="it-IT" sz="3200" b="1" dirty="0">
                <a:solidFill>
                  <a:srgbClr val="FF0000"/>
                </a:solidFill>
                <a:latin typeface="Chalkboard" panose="03050602040202020205" pitchFamily="66" charset="77"/>
                <a:cs typeface="Apple Casual"/>
              </a:rPr>
            </a:br>
            <a:r>
              <a:rPr lang="it-IT" sz="3200" b="1" dirty="0">
                <a:solidFill>
                  <a:srgbClr val="FF0000"/>
                </a:solidFill>
                <a:latin typeface="Chalkboard" panose="03050602040202020205" pitchFamily="66" charset="77"/>
                <a:cs typeface="Apple Casual"/>
              </a:rPr>
              <a:t>sviluppi e temi - IV</a:t>
            </a:r>
          </a:p>
        </p:txBody>
      </p:sp>
      <p:sp>
        <p:nvSpPr>
          <p:cNvPr id="3" name="Segnaposto contenuto 2"/>
          <p:cNvSpPr>
            <a:spLocks noGrp="1"/>
          </p:cNvSpPr>
          <p:nvPr>
            <p:ph idx="1"/>
          </p:nvPr>
        </p:nvSpPr>
        <p:spPr>
          <a:xfrm>
            <a:off x="327331" y="1747777"/>
            <a:ext cx="8445148" cy="4746864"/>
          </a:xfrm>
        </p:spPr>
        <p:txBody>
          <a:bodyPr>
            <a:normAutofit/>
          </a:bodyPr>
          <a:lstStyle/>
          <a:p>
            <a:pPr marL="0" indent="0">
              <a:buNone/>
            </a:pPr>
            <a:r>
              <a:rPr lang="it-IT" b="1" dirty="0">
                <a:solidFill>
                  <a:srgbClr val="39B23F"/>
                </a:solidFill>
                <a:latin typeface="Arial"/>
                <a:cs typeface="Arial"/>
              </a:rPr>
              <a:t>f – </a:t>
            </a:r>
            <a:r>
              <a:rPr lang="it-IT" b="1" u="sng" dirty="0">
                <a:solidFill>
                  <a:srgbClr val="780000"/>
                </a:solidFill>
                <a:latin typeface="Arial"/>
                <a:cs typeface="Arial"/>
              </a:rPr>
              <a:t>LE CURE NON CONVENZIONALI </a:t>
            </a:r>
          </a:p>
          <a:p>
            <a:pPr>
              <a:buFont typeface="Wingdings" pitchFamily="2" charset="2"/>
              <a:buChar char="q"/>
            </a:pPr>
            <a:r>
              <a:rPr lang="it-IT" b="1" dirty="0">
                <a:solidFill>
                  <a:srgbClr val="2130A8"/>
                </a:solidFill>
                <a:latin typeface="Arial"/>
                <a:cs typeface="Arial"/>
              </a:rPr>
              <a:t>Medicine e pratiche alternative, complementari, non convenzionali: </a:t>
            </a:r>
            <a:r>
              <a:rPr lang="it-IT" dirty="0">
                <a:solidFill>
                  <a:srgbClr val="2130A8"/>
                </a:solidFill>
                <a:latin typeface="Arial"/>
                <a:cs typeface="Arial"/>
              </a:rPr>
              <a:t>presenza, trasformazioni, professionalizzazione </a:t>
            </a:r>
            <a:r>
              <a:rPr lang="it-IT" i="1" dirty="0">
                <a:solidFill>
                  <a:srgbClr val="002060"/>
                </a:solidFill>
                <a:latin typeface="Arial"/>
                <a:cs typeface="Arial"/>
              </a:rPr>
              <a:t>(Melucci, Tognetti, Ingrosso, </a:t>
            </a:r>
            <a:r>
              <a:rPr lang="it-IT" i="1" dirty="0" err="1">
                <a:solidFill>
                  <a:srgbClr val="002060"/>
                </a:solidFill>
                <a:latin typeface="Arial"/>
                <a:cs typeface="Arial"/>
              </a:rPr>
              <a:t>ecc</a:t>
            </a:r>
            <a:r>
              <a:rPr lang="it-IT" i="1" dirty="0">
                <a:solidFill>
                  <a:srgbClr val="002060"/>
                </a:solidFill>
                <a:latin typeface="Arial"/>
                <a:cs typeface="Arial"/>
              </a:rPr>
              <a:t>)</a:t>
            </a:r>
            <a:endParaRPr lang="it-IT" b="1" dirty="0">
              <a:solidFill>
                <a:srgbClr val="39B23F"/>
              </a:solidFill>
              <a:latin typeface="Arial"/>
              <a:cs typeface="Arial"/>
            </a:endParaRPr>
          </a:p>
          <a:p>
            <a:pPr marL="0" indent="0">
              <a:buNone/>
            </a:pPr>
            <a:r>
              <a:rPr lang="it-IT" b="1" dirty="0" err="1">
                <a:solidFill>
                  <a:srgbClr val="39B23F"/>
                </a:solidFill>
                <a:latin typeface="Arial"/>
                <a:cs typeface="Arial"/>
              </a:rPr>
              <a:t>f</a:t>
            </a:r>
            <a:r>
              <a:rPr lang="it-IT" b="1" dirty="0">
                <a:solidFill>
                  <a:srgbClr val="39B23F"/>
                </a:solidFill>
                <a:latin typeface="Arial"/>
                <a:cs typeface="Arial"/>
              </a:rPr>
              <a:t> - </a:t>
            </a:r>
            <a:r>
              <a:rPr lang="it-IT" b="1" u="sng" dirty="0">
                <a:solidFill>
                  <a:srgbClr val="39B23F"/>
                </a:solidFill>
                <a:latin typeface="Arial"/>
                <a:cs typeface="Arial"/>
              </a:rPr>
              <a:t>PROMOZIONE E CURA DELLA SALUTE</a:t>
            </a:r>
          </a:p>
          <a:p>
            <a:pPr>
              <a:buFont typeface="Wingdings" charset="2"/>
              <a:buChar char="Ø"/>
            </a:pPr>
            <a:r>
              <a:rPr lang="it-IT" b="1" dirty="0">
                <a:solidFill>
                  <a:srgbClr val="850085"/>
                </a:solidFill>
                <a:latin typeface="Arial"/>
                <a:cs typeface="Arial"/>
              </a:rPr>
              <a:t>La cura di sé ed educazione alla salute</a:t>
            </a:r>
          </a:p>
          <a:p>
            <a:pPr>
              <a:buFont typeface="Wingdings" charset="2"/>
              <a:buChar char="Ø"/>
            </a:pPr>
            <a:r>
              <a:rPr lang="it-IT" b="1" dirty="0">
                <a:solidFill>
                  <a:srgbClr val="850085"/>
                </a:solidFill>
                <a:latin typeface="Arial"/>
                <a:cs typeface="Arial"/>
              </a:rPr>
              <a:t>Le pratiche e le politiche di comunicazione e promozione della salute</a:t>
            </a:r>
          </a:p>
          <a:p>
            <a:pPr>
              <a:buFont typeface="Wingdings" charset="2"/>
              <a:buChar char="Ø"/>
            </a:pPr>
            <a:endParaRPr lang="it-IT" b="1" dirty="0">
              <a:solidFill>
                <a:srgbClr val="850085"/>
              </a:solidFill>
            </a:endParaRPr>
          </a:p>
          <a:p>
            <a:pPr marL="0" indent="0">
              <a:buNone/>
            </a:pPr>
            <a:endParaRPr lang="it-IT" dirty="0"/>
          </a:p>
          <a:p>
            <a:endParaRPr lang="it-IT" dirty="0"/>
          </a:p>
        </p:txBody>
      </p:sp>
      <p:pic>
        <p:nvPicPr>
          <p:cNvPr id="4" name="Immagine 3" descr="images-10.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284005">
            <a:off x="6585601" y="334308"/>
            <a:ext cx="1511198" cy="1573019"/>
          </a:xfrm>
          <a:prstGeom prst="rect">
            <a:avLst/>
          </a:prstGeom>
        </p:spPr>
      </p:pic>
    </p:spTree>
    <p:extLst>
      <p:ext uri="{BB962C8B-B14F-4D97-AF65-F5344CB8AC3E}">
        <p14:creationId xmlns:p14="http://schemas.microsoft.com/office/powerpoint/2010/main" val="2415381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4E253D2-CBE1-2748-8AEE-CA3C11301456}"/>
              </a:ext>
            </a:extLst>
          </p:cNvPr>
          <p:cNvSpPr>
            <a:spLocks noGrp="1"/>
          </p:cNvSpPr>
          <p:nvPr>
            <p:ph type="title"/>
          </p:nvPr>
        </p:nvSpPr>
        <p:spPr>
          <a:xfrm>
            <a:off x="549275" y="107576"/>
            <a:ext cx="8042276" cy="737376"/>
          </a:xfrm>
        </p:spPr>
        <p:txBody>
          <a:bodyPr/>
          <a:lstStyle/>
          <a:p>
            <a:r>
              <a:rPr lang="it-IT" sz="3200" b="1" dirty="0">
                <a:solidFill>
                  <a:srgbClr val="0002E6"/>
                </a:solidFill>
                <a:latin typeface="Chalkboard" panose="03050602040202020205" pitchFamily="66" charset="77"/>
              </a:rPr>
              <a:t>Alcune istanze emergenti</a:t>
            </a:r>
          </a:p>
        </p:txBody>
      </p:sp>
      <p:sp>
        <p:nvSpPr>
          <p:cNvPr id="3" name="Segnaposto contenuto 2">
            <a:extLst>
              <a:ext uri="{FF2B5EF4-FFF2-40B4-BE49-F238E27FC236}">
                <a16:creationId xmlns:a16="http://schemas.microsoft.com/office/drawing/2014/main" id="{0920CBEB-3AC9-E940-B9EC-5AB231F41A1C}"/>
              </a:ext>
            </a:extLst>
          </p:cNvPr>
          <p:cNvSpPr>
            <a:spLocks noGrp="1"/>
          </p:cNvSpPr>
          <p:nvPr>
            <p:ph idx="1"/>
          </p:nvPr>
        </p:nvSpPr>
        <p:spPr>
          <a:xfrm>
            <a:off x="636607" y="1215342"/>
            <a:ext cx="7954943" cy="4728259"/>
          </a:xfrm>
        </p:spPr>
        <p:txBody>
          <a:bodyPr>
            <a:normAutofit/>
          </a:bodyPr>
          <a:lstStyle/>
          <a:p>
            <a:pPr>
              <a:buFont typeface="Wingdings" pitchFamily="2" charset="2"/>
              <a:buChar char="v"/>
            </a:pPr>
            <a:r>
              <a:rPr lang="it-IT" b="1" dirty="0">
                <a:solidFill>
                  <a:srgbClr val="850085"/>
                </a:solidFill>
              </a:rPr>
              <a:t>Valorizzare coloro che curano</a:t>
            </a:r>
          </a:p>
          <a:p>
            <a:pPr>
              <a:buFont typeface="Wingdings" pitchFamily="2" charset="2"/>
              <a:buChar char="v"/>
            </a:pPr>
            <a:r>
              <a:rPr lang="it-IT" b="1" dirty="0">
                <a:solidFill>
                  <a:srgbClr val="1C591F"/>
                </a:solidFill>
              </a:rPr>
              <a:t>Difendere il diritto di essere presi in cura</a:t>
            </a:r>
          </a:p>
          <a:p>
            <a:pPr>
              <a:buFont typeface="Wingdings" pitchFamily="2" charset="2"/>
              <a:buChar char="v"/>
            </a:pPr>
            <a:r>
              <a:rPr lang="it-IT" b="1" dirty="0">
                <a:solidFill>
                  <a:srgbClr val="BD7527"/>
                </a:solidFill>
              </a:rPr>
              <a:t>Valorizzare il ruolo della persona-in-cura</a:t>
            </a:r>
          </a:p>
          <a:p>
            <a:pPr>
              <a:buFont typeface="Wingdings" pitchFamily="2" charset="2"/>
              <a:buChar char="v"/>
            </a:pPr>
            <a:r>
              <a:rPr lang="it-IT" b="1" dirty="0">
                <a:solidFill>
                  <a:srgbClr val="FF0000"/>
                </a:solidFill>
              </a:rPr>
              <a:t>Sostenere relazioni di cura cooperative e reciproche</a:t>
            </a:r>
          </a:p>
          <a:p>
            <a:pPr>
              <a:buFont typeface="Wingdings" pitchFamily="2" charset="2"/>
              <a:buChar char="v"/>
            </a:pPr>
            <a:r>
              <a:rPr lang="it-IT" b="1" dirty="0">
                <a:solidFill>
                  <a:srgbClr val="00B050"/>
                </a:solidFill>
              </a:rPr>
              <a:t>Arricchire la qualità della cura </a:t>
            </a:r>
            <a:r>
              <a:rPr lang="it-IT" sz="2000" dirty="0">
                <a:solidFill>
                  <a:srgbClr val="00B050"/>
                </a:solidFill>
              </a:rPr>
              <a:t>(dimensioni affettive, comunicative, organizzative, </a:t>
            </a:r>
            <a:r>
              <a:rPr lang="it-IT" sz="2000" dirty="0" err="1">
                <a:solidFill>
                  <a:srgbClr val="00B050"/>
                </a:solidFill>
              </a:rPr>
              <a:t>salutogenetiche</a:t>
            </a:r>
            <a:r>
              <a:rPr lang="it-IT" sz="2000" dirty="0">
                <a:solidFill>
                  <a:srgbClr val="00B050"/>
                </a:solidFill>
              </a:rPr>
              <a:t>, ecc.)</a:t>
            </a:r>
          </a:p>
          <a:p>
            <a:pPr>
              <a:buFont typeface="Wingdings" pitchFamily="2" charset="2"/>
              <a:buChar char="v"/>
            </a:pPr>
            <a:r>
              <a:rPr lang="it-IT" b="1" dirty="0">
                <a:solidFill>
                  <a:srgbClr val="2130A8"/>
                </a:solidFill>
              </a:rPr>
              <a:t>Sviluppare la collaborazione fra varie figure e professioni di cura</a:t>
            </a:r>
          </a:p>
        </p:txBody>
      </p:sp>
    </p:spTree>
    <p:extLst>
      <p:ext uri="{BB962C8B-B14F-4D97-AF65-F5344CB8AC3E}">
        <p14:creationId xmlns:p14="http://schemas.microsoft.com/office/powerpoint/2010/main" val="156782500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zza">
  <a:themeElements>
    <a:clrScheme name="Brezza">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zza">
      <a:majorFont>
        <a:latin typeface="News Gothic MT"/>
        <a:ea typeface=""/>
        <a:cs typeface=""/>
        <a:font script="Jpan" typeface="ＭＳ Ｐゴシック"/>
      </a:majorFont>
      <a:minorFont>
        <a:latin typeface="News Gothic MT"/>
        <a:ea typeface=""/>
        <a:cs typeface=""/>
        <a:font script="Jpan" typeface="ＭＳ Ｐゴシック"/>
      </a:minorFont>
    </a:fontScheme>
    <a:fmtScheme name="Brezza">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Brezza.thmx</Template>
  <TotalTime>4324</TotalTime>
  <Words>1215</Words>
  <Application>Microsoft Macintosh PowerPoint</Application>
  <PresentationFormat>Presentazione su schermo (4:3)</PresentationFormat>
  <Paragraphs>186</Paragraphs>
  <Slides>21</Slides>
  <Notes>2</Notes>
  <HiddenSlides>0</HiddenSlides>
  <MMClips>0</MMClips>
  <ScaleCrop>false</ScaleCrop>
  <HeadingPairs>
    <vt:vector size="6" baseType="variant">
      <vt:variant>
        <vt:lpstr>Caratteri utilizzati</vt:lpstr>
      </vt:variant>
      <vt:variant>
        <vt:i4>11</vt:i4>
      </vt:variant>
      <vt:variant>
        <vt:lpstr>Tema</vt:lpstr>
      </vt:variant>
      <vt:variant>
        <vt:i4>1</vt:i4>
      </vt:variant>
      <vt:variant>
        <vt:lpstr>Titoli diapositive</vt:lpstr>
      </vt:variant>
      <vt:variant>
        <vt:i4>21</vt:i4>
      </vt:variant>
    </vt:vector>
  </HeadingPairs>
  <TitlesOfParts>
    <vt:vector size="33" baseType="lpstr">
      <vt:lpstr>ＭＳ Ｐゴシック</vt:lpstr>
      <vt:lpstr>Apple Casual</vt:lpstr>
      <vt:lpstr>Arial</vt:lpstr>
      <vt:lpstr>Bradley Hand</vt:lpstr>
      <vt:lpstr>Calibri</vt:lpstr>
      <vt:lpstr>Century Gothic</vt:lpstr>
      <vt:lpstr>Chalkboard</vt:lpstr>
      <vt:lpstr>News Gothic MT</vt:lpstr>
      <vt:lpstr>Times New Roman</vt:lpstr>
      <vt:lpstr>Wingdings</vt:lpstr>
      <vt:lpstr>Wingdings 2</vt:lpstr>
      <vt:lpstr>Brezza</vt:lpstr>
      <vt:lpstr>Sociologia della cura:  relazioni di cura reciproche e collaborative</vt:lpstr>
      <vt:lpstr>La sociologia della medicina  di Talcott Parsons (1951, 1964)</vt:lpstr>
      <vt:lpstr>Organizzazione sanitarie che non curano: l’analisi di Irvin Goffman</vt:lpstr>
      <vt:lpstr>Sociologia della cura</vt:lpstr>
      <vt:lpstr>Sociologia della cura: sviluppi e temi - I</vt:lpstr>
      <vt:lpstr>Sociologia della cura: sviluppi e temi - II</vt:lpstr>
      <vt:lpstr>Sociologia della cura: sviluppi e temi - III</vt:lpstr>
      <vt:lpstr>Sociologia della cura: sviluppi e temi - IV</vt:lpstr>
      <vt:lpstr>Alcune istanze emergenti</vt:lpstr>
      <vt:lpstr>Qualità rapporti di cura: superare la neutralità affettiva</vt:lpstr>
      <vt:lpstr>Stile emotivo e clima organizzativo</vt:lpstr>
      <vt:lpstr>Collaborazione interprofessionale  e fra differenti risorse di cura</vt:lpstr>
      <vt:lpstr>Quale nuovo ruolo delle persone-in-cura?</vt:lpstr>
      <vt:lpstr>Modelli e relazioni di cura (Emanuel e Emanuel, 1992, adattamento)</vt:lpstr>
      <vt:lpstr>    Dichiarazione di Ferrara sul Ruolo delle Persone in Cura</vt:lpstr>
      <vt:lpstr>  Relazioni Triadiche Multiple sulla scena della cura</vt:lpstr>
      <vt:lpstr>Dinamiche nei Triangoli  Organizzativo e Professionale</vt:lpstr>
      <vt:lpstr>Organizzazione sanitaria - di salute “inclusiva”  (comprendente tutte le fasi della vita) </vt:lpstr>
      <vt:lpstr>CONTINUUM DELLE CURE (integrazione fra diverse aree di servizi)</vt:lpstr>
      <vt:lpstr>CONTINUUM DELLE CURE</vt:lpstr>
      <vt:lpstr>Lo scenario della cura complessa e collaborativa</vt:lpstr>
    </vt:vector>
  </TitlesOfParts>
  <Company>Università di Ferrara</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Etica della cura e  cura della comunicazione</dc:title>
  <dc:creator>Marco Ingrosso</dc:creator>
  <cp:lastModifiedBy>Utente di Microsoft Office</cp:lastModifiedBy>
  <cp:revision>247</cp:revision>
  <dcterms:created xsi:type="dcterms:W3CDTF">2013-04-01T09:25:24Z</dcterms:created>
  <dcterms:modified xsi:type="dcterms:W3CDTF">2018-11-15T15:51:54Z</dcterms:modified>
</cp:coreProperties>
</file>