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25"/>
  </p:notesMasterIdLst>
  <p:sldIdLst>
    <p:sldId id="256" r:id="rId2"/>
    <p:sldId id="257" r:id="rId3"/>
    <p:sldId id="306" r:id="rId4"/>
    <p:sldId id="308" r:id="rId5"/>
    <p:sldId id="309" r:id="rId6"/>
    <p:sldId id="307" r:id="rId7"/>
    <p:sldId id="263" r:id="rId8"/>
    <p:sldId id="291" r:id="rId9"/>
    <p:sldId id="272" r:id="rId10"/>
    <p:sldId id="273" r:id="rId11"/>
    <p:sldId id="292" r:id="rId12"/>
    <p:sldId id="274" r:id="rId13"/>
    <p:sldId id="267" r:id="rId14"/>
    <p:sldId id="295" r:id="rId15"/>
    <p:sldId id="298" r:id="rId16"/>
    <p:sldId id="278" r:id="rId17"/>
    <p:sldId id="299" r:id="rId18"/>
    <p:sldId id="300" r:id="rId19"/>
    <p:sldId id="269" r:id="rId20"/>
    <p:sldId id="258" r:id="rId21"/>
    <p:sldId id="302" r:id="rId22"/>
    <p:sldId id="303" r:id="rId23"/>
    <p:sldId id="30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DB2"/>
    <a:srgbClr val="780000"/>
    <a:srgbClr val="850085"/>
    <a:srgbClr val="1C591F"/>
    <a:srgbClr val="39B23F"/>
    <a:srgbClr val="BC0000"/>
    <a:srgbClr val="BD5B2E"/>
    <a:srgbClr val="BD7527"/>
    <a:srgbClr val="1B5821"/>
    <a:srgbClr val="45D7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8"/>
    <p:restoredTop sz="84820"/>
  </p:normalViewPr>
  <p:slideViewPr>
    <p:cSldViewPr snapToGrid="0" snapToObjects="1">
      <p:cViewPr varScale="1">
        <p:scale>
          <a:sx n="110" d="100"/>
          <a:sy n="110" d="100"/>
        </p:scale>
        <p:origin x="19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E42B97-1677-6243-94B5-1CCCABA19B55}" type="datetimeFigureOut">
              <a:rPr lang="it-IT" smtClean="0"/>
              <a:t>25/10/18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AD8B3B-6B5A-C349-BAD7-F631F27BEFE7}" type="slidenum">
              <a:rPr lang="it-IT" smtClean="0"/>
              <a:t>‹N›</a:t>
            </a:fld>
            <a:endParaRPr lang="it-IT"/>
          </a:p>
        </p:txBody>
      </p:sp>
    </p:spTree>
    <p:extLst>
      <p:ext uri="{BB962C8B-B14F-4D97-AF65-F5344CB8AC3E}">
        <p14:creationId xmlns:p14="http://schemas.microsoft.com/office/powerpoint/2010/main" val="36083973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2733789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79551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129272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3328643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1907279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1314843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970750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962403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275787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882533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p:txBody>
      </p:sp>
    </p:spTree>
    <p:extLst>
      <p:ext uri="{BB962C8B-B14F-4D97-AF65-F5344CB8AC3E}">
        <p14:creationId xmlns:p14="http://schemas.microsoft.com/office/powerpoint/2010/main" val="66446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a:t>Fare clic per modificare stile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10/25/18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a:t>Fare clic per modificare stile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10/25/18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10/25/18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a:t>Fare clic per modificare stile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10/25/18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idx="1"/>
          </p:nvPr>
        </p:nvSpPr>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10/25/18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a:t>Fare clic per modificare stile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10/25/18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a:t>Fare clic per modificare stile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4A6734C-E115-4BC5-9FB0-F9BF6FABFDA0}" type="datetimeFigureOut">
              <a:rPr lang="en-US" smtClean="0"/>
              <a:t>10/25/18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a:t>Fare clic per modificare stile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10/25/18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a:t>Fare clic per modificare stile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10/25/18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10/25/18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10/25/18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a:t>Fare clic per modificare stile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4A6734C-E115-4BC5-9FB0-F9BF6FABFDA0}" type="datetimeFigureOut">
              <a:rPr lang="en-US" smtClean="0"/>
              <a:t>10/25/18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a:t>Fare clic per modificare stile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4A6734C-E115-4BC5-9FB0-F9BF6FABFDA0}" type="datetimeFigureOut">
              <a:rPr lang="en-US" smtClean="0"/>
              <a:t>10/25/18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739C4FB-7D33-419B-8833-D1372BFD11C8}"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tif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35429" y="1283216"/>
            <a:ext cx="8345714" cy="1477932"/>
          </a:xfrm>
        </p:spPr>
        <p:txBody>
          <a:bodyPr/>
          <a:lstStyle/>
          <a:p>
            <a:r>
              <a:rPr lang="it-IT" sz="4400" b="1" dirty="0">
                <a:solidFill>
                  <a:srgbClr val="FF0000"/>
                </a:solidFill>
                <a:latin typeface="Chalkboard" panose="03050602040202020205" pitchFamily="66" charset="77"/>
                <a:ea typeface="Century Gothic" charset="0"/>
                <a:cs typeface="Century Gothic" charset="0"/>
              </a:rPr>
              <a:t>Definizione e Storia</a:t>
            </a:r>
            <a:br>
              <a:rPr lang="it-IT" sz="4400" b="1" dirty="0">
                <a:solidFill>
                  <a:srgbClr val="FF0000"/>
                </a:solidFill>
                <a:latin typeface="Chalkboard" panose="03050602040202020205" pitchFamily="66" charset="77"/>
                <a:ea typeface="Century Gothic" charset="0"/>
                <a:cs typeface="Century Gothic" charset="0"/>
              </a:rPr>
            </a:br>
            <a:r>
              <a:rPr lang="it-IT" sz="4400" b="1" dirty="0">
                <a:solidFill>
                  <a:srgbClr val="FF0000"/>
                </a:solidFill>
                <a:latin typeface="Chalkboard" panose="03050602040202020205" pitchFamily="66" charset="77"/>
                <a:ea typeface="Century Gothic" charset="0"/>
                <a:cs typeface="Century Gothic" charset="0"/>
              </a:rPr>
              <a:t>della Cura</a:t>
            </a:r>
          </a:p>
        </p:txBody>
      </p:sp>
      <p:sp>
        <p:nvSpPr>
          <p:cNvPr id="3" name="Sottotitolo 2"/>
          <p:cNvSpPr>
            <a:spLocks noGrp="1"/>
          </p:cNvSpPr>
          <p:nvPr>
            <p:ph type="subTitle" idx="1"/>
          </p:nvPr>
        </p:nvSpPr>
        <p:spPr>
          <a:xfrm>
            <a:off x="667756" y="4419600"/>
            <a:ext cx="3613737" cy="1219200"/>
          </a:xfrm>
        </p:spPr>
        <p:txBody>
          <a:bodyPr/>
          <a:lstStyle/>
          <a:p>
            <a:pPr>
              <a:lnSpc>
                <a:spcPct val="130000"/>
              </a:lnSpc>
            </a:pPr>
            <a:r>
              <a:rPr lang="it-IT" sz="2400" b="1" dirty="0">
                <a:solidFill>
                  <a:srgbClr val="000090"/>
                </a:solidFill>
                <a:latin typeface="Calibri" panose="020F0502020204030204" pitchFamily="34" charset="0"/>
                <a:cs typeface="Calibri" panose="020F0502020204030204" pitchFamily="34" charset="0"/>
              </a:rPr>
              <a:t>Corso Sociologia </a:t>
            </a:r>
          </a:p>
          <a:p>
            <a:pPr>
              <a:lnSpc>
                <a:spcPct val="130000"/>
              </a:lnSpc>
            </a:pPr>
            <a:r>
              <a:rPr lang="it-IT" sz="2400" b="1" dirty="0">
                <a:solidFill>
                  <a:srgbClr val="000090"/>
                </a:solidFill>
                <a:latin typeface="Calibri" panose="020F0502020204030204" pitchFamily="34" charset="0"/>
                <a:cs typeface="Calibri" panose="020F0502020204030204" pitchFamily="34" charset="0"/>
              </a:rPr>
              <a:t>della salute 2018/19</a:t>
            </a:r>
            <a:endParaRPr lang="it-IT" sz="1800" b="1" i="1" dirty="0">
              <a:solidFill>
                <a:srgbClr val="000090"/>
              </a:solidFill>
              <a:latin typeface="Calibri" panose="020F0502020204030204" pitchFamily="34" charset="0"/>
              <a:cs typeface="Calibri" panose="020F0502020204030204" pitchFamily="34" charset="0"/>
            </a:endParaRP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5453" y="3928209"/>
            <a:ext cx="3419724" cy="22798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21942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44694" y="1134653"/>
            <a:ext cx="6683765" cy="670388"/>
          </a:xfrm>
        </p:spPr>
        <p:txBody>
          <a:bodyPr>
            <a:normAutofit/>
          </a:bodyPr>
          <a:lstStyle/>
          <a:p>
            <a:pPr algn="r"/>
            <a:r>
              <a:rPr lang="it-IT" sz="3600" dirty="0">
                <a:solidFill>
                  <a:srgbClr val="011893"/>
                </a:solidFill>
                <a:latin typeface="Bradley Hand" charset="0"/>
                <a:ea typeface="Bradley Hand" charset="0"/>
                <a:cs typeface="Bradley Hand" charset="0"/>
              </a:rPr>
              <a:t>La Genesi e la Cura</a:t>
            </a:r>
          </a:p>
        </p:txBody>
      </p:sp>
      <p:sp>
        <p:nvSpPr>
          <p:cNvPr id="3" name="Segnaposto contenuto 2"/>
          <p:cNvSpPr>
            <a:spLocks noGrp="1"/>
          </p:cNvSpPr>
          <p:nvPr>
            <p:ph idx="1"/>
          </p:nvPr>
        </p:nvSpPr>
        <p:spPr>
          <a:xfrm>
            <a:off x="1203767" y="2406079"/>
            <a:ext cx="7685590" cy="4179916"/>
          </a:xfrm>
        </p:spPr>
        <p:txBody>
          <a:bodyPr>
            <a:normAutofit fontScale="70000" lnSpcReduction="20000"/>
          </a:bodyPr>
          <a:lstStyle/>
          <a:p>
            <a:pPr marL="0" indent="0">
              <a:buNone/>
            </a:pPr>
            <a:r>
              <a:rPr lang="it-IT" b="1" dirty="0">
                <a:solidFill>
                  <a:srgbClr val="4E8F00"/>
                </a:solidFill>
                <a:latin typeface="Chalkboard" panose="03050602040202020205" pitchFamily="66" charset="77"/>
              </a:rPr>
              <a:t>Creazione e impronta di un Dio coltivatore e custode</a:t>
            </a:r>
          </a:p>
          <a:p>
            <a:pPr marL="0" indent="0" algn="r">
              <a:buNone/>
            </a:pPr>
            <a:r>
              <a:rPr lang="it-IT" sz="2600" b="1" dirty="0">
                <a:solidFill>
                  <a:srgbClr val="FF2F92"/>
                </a:solidFill>
                <a:latin typeface="Chalkboard" panose="03050602040202020205" pitchFamily="66" charset="77"/>
              </a:rPr>
              <a:t>«Dio creò l’uomo a sua immagine: a immagine di Dio lo creò: maschio e femmina li creò. [</a:t>
            </a:r>
            <a:r>
              <a:rPr lang="mr-IN" sz="2600" b="1" dirty="0">
                <a:solidFill>
                  <a:srgbClr val="FF2F92"/>
                </a:solidFill>
                <a:latin typeface="Chalkboard" panose="03050602040202020205" pitchFamily="66" charset="77"/>
              </a:rPr>
              <a:t>…</a:t>
            </a:r>
            <a:r>
              <a:rPr lang="it-IT" sz="2600" b="1" dirty="0">
                <a:solidFill>
                  <a:srgbClr val="FF2F92"/>
                </a:solidFill>
                <a:latin typeface="Chalkboard" panose="03050602040202020205" pitchFamily="66" charset="77"/>
              </a:rPr>
              <a:t>] Il Signore Dio prese l’uomo e lo pose nel giardino dell’Eden, perché lo coltivasse e lo custodisse» </a:t>
            </a:r>
            <a:r>
              <a:rPr lang="it-IT" i="1" dirty="0">
                <a:solidFill>
                  <a:srgbClr val="FF2F92"/>
                </a:solidFill>
                <a:latin typeface="Chalkboard" panose="03050602040202020205" pitchFamily="66" charset="77"/>
              </a:rPr>
              <a:t>(Genesi, 1, 27; 2, 15)</a:t>
            </a:r>
          </a:p>
          <a:p>
            <a:pPr marL="0" indent="0">
              <a:buNone/>
            </a:pPr>
            <a:r>
              <a:rPr lang="it-IT" b="1" dirty="0">
                <a:solidFill>
                  <a:srgbClr val="4E8F00"/>
                </a:solidFill>
                <a:latin typeface="Chalkboard" panose="03050602040202020205" pitchFamily="66" charset="77"/>
              </a:rPr>
              <a:t>Un Dio che è Padre e Madre e continua la cura dell’uomo</a:t>
            </a:r>
          </a:p>
          <a:p>
            <a:pPr algn="r"/>
            <a:r>
              <a:rPr lang="it-IT" b="1" dirty="0">
                <a:solidFill>
                  <a:srgbClr val="7030A0"/>
                </a:solidFill>
                <a:latin typeface="Chalkboard" panose="03050602040202020205" pitchFamily="66" charset="77"/>
              </a:rPr>
              <a:t>«Cos’è mai un uomo, Signore,/per amarlo con simile cura?/ Quest’uomo cui sempre tu pensi!/ Nulla più che un alito è l’uomo/i suoi giorni un’ombra che muore/» </a:t>
            </a:r>
            <a:r>
              <a:rPr lang="it-IT" i="1" dirty="0">
                <a:solidFill>
                  <a:srgbClr val="7030A0"/>
                </a:solidFill>
                <a:latin typeface="Chalkboard" panose="03050602040202020205" pitchFamily="66" charset="77"/>
              </a:rPr>
              <a:t>(Salmo 144</a:t>
            </a:r>
            <a:r>
              <a:rPr lang="it-IT" dirty="0">
                <a:solidFill>
                  <a:srgbClr val="7030A0"/>
                </a:solidFill>
                <a:latin typeface="Chalkboard" panose="03050602040202020205" pitchFamily="66" charset="77"/>
              </a:rPr>
              <a:t>) </a:t>
            </a:r>
          </a:p>
          <a:p>
            <a:pPr algn="r"/>
            <a:r>
              <a:rPr lang="it-IT" b="1" dirty="0">
                <a:solidFill>
                  <a:srgbClr val="7030A0"/>
                </a:solidFill>
                <a:latin typeface="Chalkboard" panose="03050602040202020205" pitchFamily="66" charset="77"/>
              </a:rPr>
              <a:t>«Sion ha detto: “Il Signore mi ha abbandonato, il Signore mi ha dimenticato”. Si dimentica forse una donna del suo bambino, così da non commuoversi per il figlio delle sue viscere? Anche se costoro si dimenticassero, io invece non ti dimenticherò mai.» </a:t>
            </a:r>
            <a:r>
              <a:rPr lang="it-IT" i="1" dirty="0">
                <a:solidFill>
                  <a:srgbClr val="7030A0"/>
                </a:solidFill>
                <a:latin typeface="Chalkboard" panose="03050602040202020205" pitchFamily="66" charset="77"/>
              </a:rPr>
              <a:t>(Isaia 49, 14-15</a:t>
            </a:r>
            <a:r>
              <a:rPr lang="it-IT" dirty="0">
                <a:solidFill>
                  <a:srgbClr val="7030A0"/>
                </a:solidFill>
                <a:latin typeface="Chalkboard" panose="03050602040202020205" pitchFamily="66" charset="77"/>
              </a:rPr>
              <a:t>) </a:t>
            </a:r>
          </a:p>
        </p:txBody>
      </p:sp>
      <p:pic>
        <p:nvPicPr>
          <p:cNvPr id="4" name="Immagine 3"/>
          <p:cNvPicPr>
            <a:picLocks noChangeAspect="1"/>
          </p:cNvPicPr>
          <p:nvPr/>
        </p:nvPicPr>
        <p:blipFill>
          <a:blip r:embed="rId2"/>
          <a:stretch>
            <a:fillRect/>
          </a:stretch>
        </p:blipFill>
        <p:spPr>
          <a:xfrm>
            <a:off x="891251" y="520861"/>
            <a:ext cx="2673866" cy="1685868"/>
          </a:xfrm>
          <a:prstGeom prst="rect">
            <a:avLst/>
          </a:prstGeom>
        </p:spPr>
      </p:pic>
    </p:spTree>
    <p:extLst>
      <p:ext uri="{BB962C8B-B14F-4D97-AF65-F5344CB8AC3E}">
        <p14:creationId xmlns:p14="http://schemas.microsoft.com/office/powerpoint/2010/main" val="756580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280555" y="107576"/>
            <a:ext cx="6722918" cy="1336760"/>
          </a:xfrm>
        </p:spPr>
        <p:txBody>
          <a:bodyPr/>
          <a:lstStyle/>
          <a:p>
            <a:pPr algn="l"/>
            <a:r>
              <a:rPr lang="it-IT" sz="3200" dirty="0">
                <a:solidFill>
                  <a:srgbClr val="660066"/>
                </a:solidFill>
                <a:latin typeface="Chalkboard" panose="03050602040202020205" pitchFamily="66" charset="77"/>
                <a:ea typeface="ＭＳ Ｐゴシック" charset="0"/>
                <a:cs typeface="ＭＳ Ｐゴシック" charset="0"/>
              </a:rPr>
              <a:t>Modi sociali di preservare la cura:</a:t>
            </a:r>
            <a:br>
              <a:rPr lang="it-IT" sz="3200" dirty="0">
                <a:solidFill>
                  <a:srgbClr val="660066"/>
                </a:solidFill>
                <a:latin typeface="Chalkboard" panose="03050602040202020205" pitchFamily="66" charset="77"/>
                <a:ea typeface="ＭＳ Ｐゴシック" charset="0"/>
                <a:cs typeface="ＭＳ Ｐゴシック" charset="0"/>
              </a:rPr>
            </a:br>
            <a:r>
              <a:rPr lang="it-IT" sz="3600" i="1" dirty="0">
                <a:solidFill>
                  <a:srgbClr val="000090"/>
                </a:solidFill>
                <a:latin typeface="Chalkboard" panose="03050602040202020205" pitchFamily="66" charset="77"/>
                <a:ea typeface="ＭＳ Ｐゴシック" charset="0"/>
                <a:cs typeface="ＭＳ Ｐゴシック" charset="0"/>
              </a:rPr>
              <a:t>nelle società di mezzo</a:t>
            </a:r>
            <a:endParaRPr lang="it-IT" dirty="0">
              <a:solidFill>
                <a:srgbClr val="000090"/>
              </a:solidFill>
              <a:latin typeface="Chalkboard" panose="03050602040202020205" pitchFamily="66" charset="77"/>
              <a:ea typeface="ＭＳ Ｐゴシック" charset="0"/>
              <a:cs typeface="ＭＳ Ｐゴシック" charset="0"/>
            </a:endParaRPr>
          </a:p>
        </p:txBody>
      </p:sp>
      <p:sp>
        <p:nvSpPr>
          <p:cNvPr id="89091" name="Rectangle 3"/>
          <p:cNvSpPr>
            <a:spLocks noGrp="1" noChangeArrowheads="1"/>
          </p:cNvSpPr>
          <p:nvPr>
            <p:ph type="body" idx="1"/>
          </p:nvPr>
        </p:nvSpPr>
        <p:spPr>
          <a:xfrm>
            <a:off x="414915" y="1941115"/>
            <a:ext cx="6454197" cy="4127176"/>
          </a:xfrm>
        </p:spPr>
        <p:txBody>
          <a:bodyPr/>
          <a:lstStyle/>
          <a:p>
            <a:r>
              <a:rPr lang="it-IT" dirty="0">
                <a:solidFill>
                  <a:srgbClr val="226A26"/>
                </a:solidFill>
                <a:latin typeface="Arial" charset="0"/>
                <a:ea typeface="ＭＳ Ｐゴシック" charset="0"/>
                <a:cs typeface="ＭＳ Ｐゴシック" charset="0"/>
              </a:rPr>
              <a:t>Le relazioni primarie, familiari, parentali, vicinali</a:t>
            </a:r>
          </a:p>
          <a:p>
            <a:r>
              <a:rPr lang="it-IT" dirty="0">
                <a:solidFill>
                  <a:srgbClr val="970D3D"/>
                </a:solidFill>
                <a:latin typeface="Arial" charset="0"/>
                <a:ea typeface="ＭＳ Ｐゴシック" charset="0"/>
                <a:cs typeface="ＭＳ Ｐゴシック" charset="0"/>
              </a:rPr>
              <a:t>La fondazione </a:t>
            </a:r>
            <a:r>
              <a:rPr lang="it-IT" dirty="0" err="1">
                <a:solidFill>
                  <a:srgbClr val="970D3D"/>
                </a:solidFill>
                <a:latin typeface="Arial" charset="0"/>
                <a:ea typeface="ＭＳ Ｐゴシック" charset="0"/>
                <a:cs typeface="ＭＳ Ｐゴシック" charset="0"/>
              </a:rPr>
              <a:t>cosmogologica</a:t>
            </a:r>
            <a:endParaRPr lang="it-IT" dirty="0">
              <a:solidFill>
                <a:srgbClr val="970D3D"/>
              </a:solidFill>
              <a:latin typeface="Arial" charset="0"/>
              <a:ea typeface="ＭＳ Ｐゴシック" charset="0"/>
              <a:cs typeface="ＭＳ Ｐゴシック" charset="0"/>
            </a:endParaRPr>
          </a:p>
          <a:p>
            <a:r>
              <a:rPr lang="it-IT" dirty="0">
                <a:solidFill>
                  <a:srgbClr val="4D1588"/>
                </a:solidFill>
                <a:latin typeface="Arial" charset="0"/>
                <a:ea typeface="ＭＳ Ｐゴシック" charset="0"/>
                <a:cs typeface="ＭＳ Ｐゴシック" charset="0"/>
              </a:rPr>
              <a:t>La salvezza dell’anima (primazia religiosa)</a:t>
            </a:r>
            <a:endParaRPr lang="it-IT" dirty="0">
              <a:latin typeface="Arial" charset="0"/>
              <a:ea typeface="ＭＳ Ｐゴシック" charset="0"/>
              <a:cs typeface="ＭＳ Ｐゴシック" charset="0"/>
            </a:endParaRPr>
          </a:p>
          <a:p>
            <a:r>
              <a:rPr lang="it-IT" dirty="0">
                <a:solidFill>
                  <a:schemeClr val="accent2"/>
                </a:solidFill>
                <a:latin typeface="Arial" charset="0"/>
                <a:ea typeface="ＭＳ Ｐゴシック" charset="0"/>
                <a:cs typeface="ＭＳ Ｐゴシック" charset="0"/>
              </a:rPr>
              <a:t>Le res </a:t>
            </a:r>
            <a:r>
              <a:rPr lang="it-IT" dirty="0" err="1">
                <a:solidFill>
                  <a:schemeClr val="accent2"/>
                </a:solidFill>
                <a:latin typeface="Arial" charset="0"/>
                <a:ea typeface="ＭＳ Ｐゴシック" charset="0"/>
                <a:cs typeface="ＭＳ Ｐゴシック" charset="0"/>
              </a:rPr>
              <a:t>naturae</a:t>
            </a:r>
            <a:r>
              <a:rPr lang="it-IT" dirty="0">
                <a:solidFill>
                  <a:schemeClr val="accent2"/>
                </a:solidFill>
                <a:latin typeface="Arial" charset="0"/>
                <a:ea typeface="ＭＳ Ｐゴシック" charset="0"/>
                <a:cs typeface="ＭＳ Ｐゴシック" charset="0"/>
              </a:rPr>
              <a:t> e la cura del corpo (asimmetria complementare)</a:t>
            </a:r>
          </a:p>
          <a:p>
            <a:r>
              <a:rPr lang="it-IT" dirty="0">
                <a:solidFill>
                  <a:srgbClr val="C75B21"/>
                </a:solidFill>
                <a:latin typeface="Arial" charset="0"/>
                <a:ea typeface="ＭＳ Ｐゴシック" charset="0"/>
                <a:cs typeface="ＭＳ Ｐゴシック" charset="0"/>
              </a:rPr>
              <a:t>La fraternità ospitale</a:t>
            </a:r>
            <a:endParaRPr lang="it-IT" dirty="0">
              <a:latin typeface="Arial" charset="0"/>
              <a:ea typeface="ＭＳ Ｐゴシック" charset="0"/>
              <a:cs typeface="ＭＳ Ｐゴシック" charset="0"/>
            </a:endParaRPr>
          </a:p>
        </p:txBody>
      </p:sp>
      <p:pic>
        <p:nvPicPr>
          <p:cNvPr id="3" name="Immagine 2"/>
          <p:cNvPicPr>
            <a:picLocks noChangeAspect="1"/>
          </p:cNvPicPr>
          <p:nvPr/>
        </p:nvPicPr>
        <p:blipFill>
          <a:blip r:embed="rId3"/>
          <a:stretch>
            <a:fillRect/>
          </a:stretch>
        </p:blipFill>
        <p:spPr>
          <a:xfrm>
            <a:off x="6478179" y="252403"/>
            <a:ext cx="2550512" cy="2550512"/>
          </a:xfrm>
          <a:prstGeom prst="rect">
            <a:avLst/>
          </a:prstGeom>
        </p:spPr>
      </p:pic>
    </p:spTree>
    <p:extLst>
      <p:ext uri="{BB962C8B-B14F-4D97-AF65-F5344CB8AC3E}">
        <p14:creationId xmlns:p14="http://schemas.microsoft.com/office/powerpoint/2010/main" val="3796145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44694" y="613458"/>
            <a:ext cx="6423801" cy="729205"/>
          </a:xfrm>
        </p:spPr>
        <p:txBody>
          <a:bodyPr/>
          <a:lstStyle/>
          <a:p>
            <a:pPr algn="r"/>
            <a:r>
              <a:rPr lang="it-IT" sz="3600" dirty="0">
                <a:solidFill>
                  <a:srgbClr val="0070C0"/>
                </a:solidFill>
                <a:latin typeface="Bradley Hand" charset="0"/>
                <a:ea typeface="Bradley Hand" charset="0"/>
                <a:cs typeface="Bradley Hand" charset="0"/>
              </a:rPr>
              <a:t>Assistenza e terapia</a:t>
            </a:r>
          </a:p>
        </p:txBody>
      </p:sp>
      <p:sp>
        <p:nvSpPr>
          <p:cNvPr id="3" name="Segnaposto contenuto 2"/>
          <p:cNvSpPr>
            <a:spLocks noGrp="1"/>
          </p:cNvSpPr>
          <p:nvPr>
            <p:ph idx="1"/>
          </p:nvPr>
        </p:nvSpPr>
        <p:spPr>
          <a:xfrm>
            <a:off x="1273215" y="1701478"/>
            <a:ext cx="7338351" cy="3808070"/>
          </a:xfrm>
        </p:spPr>
        <p:txBody>
          <a:bodyPr>
            <a:noAutofit/>
          </a:bodyPr>
          <a:lstStyle/>
          <a:p>
            <a:r>
              <a:rPr lang="it-IT" sz="1800" b="1" dirty="0">
                <a:solidFill>
                  <a:srgbClr val="002060"/>
                </a:solidFill>
                <a:latin typeface="Chalkboard" panose="03050602040202020205" pitchFamily="66" charset="77"/>
              </a:rPr>
              <a:t>La “</a:t>
            </a:r>
            <a:r>
              <a:rPr lang="it-IT" sz="1800" b="1" dirty="0" err="1">
                <a:solidFill>
                  <a:srgbClr val="002060"/>
                </a:solidFill>
                <a:latin typeface="Chalkboard" panose="03050602040202020205" pitchFamily="66" charset="77"/>
              </a:rPr>
              <a:t>regula</a:t>
            </a:r>
            <a:r>
              <a:rPr lang="it-IT" sz="1800" b="1" dirty="0">
                <a:solidFill>
                  <a:srgbClr val="002060"/>
                </a:solidFill>
                <a:latin typeface="Chalkboard" panose="03050602040202020205" pitchFamily="66" charset="77"/>
              </a:rPr>
              <a:t> XLII” dell’ospedale S. Spirito di Roma (istituito da Innocenzo III nel 1204) precisava che “ i poveri comuni che volessero farsi ospitare nella casa di S. Spirito fossero accolti volentieri e trattati caritatevolmente”. </a:t>
            </a:r>
          </a:p>
          <a:p>
            <a:r>
              <a:rPr lang="it-IT" sz="1800" b="1" dirty="0">
                <a:solidFill>
                  <a:srgbClr val="7030A0"/>
                </a:solidFill>
                <a:latin typeface="Chalkboard" panose="03050602040202020205" pitchFamily="66" charset="77"/>
              </a:rPr>
              <a:t>a dar retta a Martin Lutero (</a:t>
            </a:r>
            <a:r>
              <a:rPr lang="it-IT" sz="1800" b="1" dirty="0" err="1">
                <a:solidFill>
                  <a:srgbClr val="7030A0"/>
                </a:solidFill>
                <a:latin typeface="Chalkboard" panose="03050602040202020205" pitchFamily="66" charset="77"/>
              </a:rPr>
              <a:t>c.a</a:t>
            </a:r>
            <a:r>
              <a:rPr lang="it-IT" sz="1800" b="1" dirty="0">
                <a:solidFill>
                  <a:srgbClr val="7030A0"/>
                </a:solidFill>
                <a:latin typeface="Chalkboard" panose="03050602040202020205" pitchFamily="66" charset="77"/>
              </a:rPr>
              <a:t> 1530), il livello assistenziale era di primo ordine. Egli così scriveva: “Vi si mangia e beve bene e vi si è serviti con sollecitudine; i medici sono abili, i letti e le mobilia puliti e ben tenuti. Quando un malato vi è condotto, gli si tolgono gli abiti in presenza di un pubblico notaio che li registra; poi si mettono da parte con cura ed il malato viene ricoperto da una veste bianca e deposto in un letto ben preparato. La pulizia è ammirevole.” </a:t>
            </a:r>
            <a:r>
              <a:rPr lang="it-IT" sz="1600" dirty="0">
                <a:solidFill>
                  <a:srgbClr val="7030A0"/>
                </a:solidFill>
                <a:latin typeface="Arial" panose="020B0604020202020204" pitchFamily="34" charset="0"/>
                <a:cs typeface="Arial" panose="020B0604020202020204" pitchFamily="34" charset="0"/>
              </a:rPr>
              <a:t>(</a:t>
            </a:r>
            <a:r>
              <a:rPr lang="it-IT" sz="1600" dirty="0" err="1">
                <a:solidFill>
                  <a:srgbClr val="7030A0"/>
                </a:solidFill>
                <a:latin typeface="Arial" panose="020B0604020202020204" pitchFamily="34" charset="0"/>
                <a:cs typeface="Arial" panose="020B0604020202020204" pitchFamily="34" charset="0"/>
              </a:rPr>
              <a:t>Cosmacini</a:t>
            </a:r>
            <a:r>
              <a:rPr lang="it-IT" sz="1600" dirty="0">
                <a:solidFill>
                  <a:srgbClr val="7030A0"/>
                </a:solidFill>
                <a:latin typeface="Arial" panose="020B0604020202020204" pitchFamily="34" charset="0"/>
                <a:cs typeface="Arial" panose="020B0604020202020204" pitchFamily="34" charset="0"/>
              </a:rPr>
              <a:t>, 1987)</a:t>
            </a:r>
          </a:p>
        </p:txBody>
      </p:sp>
    </p:spTree>
    <p:extLst>
      <p:ext uri="{BB962C8B-B14F-4D97-AF65-F5344CB8AC3E}">
        <p14:creationId xmlns:p14="http://schemas.microsoft.com/office/powerpoint/2010/main" val="1374067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274638"/>
            <a:ext cx="5548745" cy="1143000"/>
          </a:xfrm>
        </p:spPr>
        <p:txBody>
          <a:bodyPr>
            <a:normAutofit fontScale="90000"/>
          </a:bodyPr>
          <a:lstStyle/>
          <a:p>
            <a:pPr algn="l"/>
            <a:r>
              <a:rPr lang="it-IT" sz="3600" b="1" dirty="0">
                <a:solidFill>
                  <a:srgbClr val="BC0000"/>
                </a:solidFill>
                <a:latin typeface="Chalkboard" panose="03050602040202020205" pitchFamily="66" charset="77"/>
                <a:ea typeface="ＭＳ Ｐゴシック" charset="0"/>
                <a:cs typeface="ＭＳ Ｐゴシック" charset="0"/>
              </a:rPr>
              <a:t>La cura nelle società  umanistiche e moderne</a:t>
            </a:r>
          </a:p>
        </p:txBody>
      </p:sp>
      <p:sp>
        <p:nvSpPr>
          <p:cNvPr id="90115" name="Rectangle 3"/>
          <p:cNvSpPr>
            <a:spLocks noGrp="1" noChangeArrowheads="1"/>
          </p:cNvSpPr>
          <p:nvPr>
            <p:ph idx="1"/>
          </p:nvPr>
        </p:nvSpPr>
        <p:spPr>
          <a:xfrm>
            <a:off x="340189" y="2147422"/>
            <a:ext cx="7626742" cy="4364214"/>
          </a:xfrm>
        </p:spPr>
        <p:txBody>
          <a:bodyPr>
            <a:normAutofit/>
          </a:bodyPr>
          <a:lstStyle/>
          <a:p>
            <a:r>
              <a:rPr lang="it-IT" dirty="0">
                <a:solidFill>
                  <a:srgbClr val="0C1D60"/>
                </a:solidFill>
                <a:latin typeface="Arial" charset="0"/>
                <a:ea typeface="ＭＳ Ｐゴシック" charset="0"/>
                <a:cs typeface="ＭＳ Ｐゴシック" charset="0"/>
              </a:rPr>
              <a:t>I diritti umani e l</a:t>
            </a:r>
            <a:r>
              <a:rPr lang="ja-JP" altLang="it-IT" dirty="0">
                <a:solidFill>
                  <a:srgbClr val="0C1D60"/>
                </a:solidFill>
                <a:latin typeface="Arial" charset="0"/>
                <a:ea typeface="ＭＳ Ｐゴシック" charset="0"/>
                <a:cs typeface="ＭＳ Ｐゴシック" charset="0"/>
              </a:rPr>
              <a:t>’</a:t>
            </a:r>
            <a:r>
              <a:rPr lang="it-IT" dirty="0">
                <a:solidFill>
                  <a:srgbClr val="0C1D60"/>
                </a:solidFill>
                <a:latin typeface="Arial" charset="0"/>
                <a:ea typeface="ＭＳ Ｐゴシック" charset="0"/>
                <a:cs typeface="ＭＳ Ｐゴシック" charset="0"/>
              </a:rPr>
              <a:t>intervento pubblico                    </a:t>
            </a:r>
            <a:r>
              <a:rPr lang="it-IT" i="1" dirty="0">
                <a:solidFill>
                  <a:schemeClr val="accent2"/>
                </a:solidFill>
                <a:latin typeface="Arial" charset="0"/>
                <a:ea typeface="ＭＳ Ｐゴシック" charset="0"/>
                <a:cs typeface="ＭＳ Ｐゴシック" charset="0"/>
              </a:rPr>
              <a:t>(fondazione etica e politica della cura)</a:t>
            </a:r>
            <a:endParaRPr lang="it-IT" dirty="0">
              <a:solidFill>
                <a:srgbClr val="0C1D60"/>
              </a:solidFill>
              <a:latin typeface="Arial" charset="0"/>
              <a:ea typeface="ＭＳ Ｐゴシック" charset="0"/>
              <a:cs typeface="ＭＳ Ｐゴシック" charset="0"/>
            </a:endParaRPr>
          </a:p>
          <a:p>
            <a:r>
              <a:rPr lang="it-IT" dirty="0">
                <a:solidFill>
                  <a:srgbClr val="970D3D"/>
                </a:solidFill>
                <a:latin typeface="Arial" charset="0"/>
                <a:ea typeface="ＭＳ Ｐゴシック" charset="0"/>
                <a:cs typeface="ＭＳ Ｐゴシック" charset="0"/>
              </a:rPr>
              <a:t>La cura medica</a:t>
            </a:r>
            <a:r>
              <a:rPr lang="it-IT" dirty="0">
                <a:solidFill>
                  <a:schemeClr val="accent2"/>
                </a:solidFill>
                <a:latin typeface="Arial" charset="0"/>
                <a:ea typeface="ＭＳ Ｐゴシック" charset="0"/>
                <a:cs typeface="ＭＳ Ｐゴシック" charset="0"/>
              </a:rPr>
              <a:t> </a:t>
            </a:r>
            <a:r>
              <a:rPr lang="it-IT" i="1" dirty="0">
                <a:solidFill>
                  <a:srgbClr val="800000"/>
                </a:solidFill>
                <a:latin typeface="Arial" charset="0"/>
                <a:ea typeface="ＭＳ Ｐゴシック" charset="0"/>
                <a:cs typeface="ＭＳ Ｐゴシック" charset="0"/>
              </a:rPr>
              <a:t>(fondazione scientifica della terapia)</a:t>
            </a:r>
          </a:p>
          <a:p>
            <a:r>
              <a:rPr lang="it-IT" dirty="0">
                <a:solidFill>
                  <a:srgbClr val="004500"/>
                </a:solidFill>
                <a:latin typeface="Arial" charset="0"/>
                <a:ea typeface="ＭＳ Ｐゴシック" charset="0"/>
                <a:cs typeface="ＭＳ Ｐゴシック" charset="0"/>
              </a:rPr>
              <a:t>La professionalizzazione della cura</a:t>
            </a:r>
            <a:r>
              <a:rPr lang="it-IT" dirty="0">
                <a:solidFill>
                  <a:schemeClr val="accent2"/>
                </a:solidFill>
                <a:latin typeface="Arial" charset="0"/>
                <a:ea typeface="ＭＳ Ｐゴシック" charset="0"/>
                <a:cs typeface="ＭＳ Ｐゴシック" charset="0"/>
              </a:rPr>
              <a:t> </a:t>
            </a:r>
            <a:r>
              <a:rPr lang="it-IT" i="1" dirty="0">
                <a:solidFill>
                  <a:srgbClr val="3F7444"/>
                </a:solidFill>
                <a:latin typeface="Arial" charset="0"/>
                <a:ea typeface="ＭＳ Ｐゴシック" charset="0"/>
                <a:cs typeface="ＭＳ Ｐゴシック" charset="0"/>
              </a:rPr>
              <a:t>(medica, sanitaria, socio-assistenziale: fondazione tecnica)</a:t>
            </a:r>
          </a:p>
          <a:p>
            <a:r>
              <a:rPr lang="it-IT" dirty="0">
                <a:solidFill>
                  <a:srgbClr val="4D1588"/>
                </a:solidFill>
                <a:latin typeface="Arial" charset="0"/>
                <a:ea typeface="ＭＳ Ｐゴシック" charset="0"/>
                <a:cs typeface="ＭＳ Ｐゴシック" charset="0"/>
              </a:rPr>
              <a:t>La cura materno-familiare</a:t>
            </a:r>
            <a:r>
              <a:rPr lang="it-IT" dirty="0">
                <a:solidFill>
                  <a:srgbClr val="0C1D60"/>
                </a:solidFill>
                <a:latin typeface="Arial" charset="0"/>
                <a:ea typeface="ＭＳ Ｐゴシック" charset="0"/>
                <a:cs typeface="ＭＳ Ｐゴシック" charset="0"/>
              </a:rPr>
              <a:t> </a:t>
            </a:r>
            <a:r>
              <a:rPr lang="it-IT" i="1" dirty="0">
                <a:solidFill>
                  <a:srgbClr val="18058D"/>
                </a:solidFill>
                <a:latin typeface="Arial" charset="0"/>
                <a:ea typeface="ＭＳ Ｐゴシック" charset="0"/>
                <a:cs typeface="ＭＳ Ｐゴシック" charset="0"/>
              </a:rPr>
              <a:t>(primaria e residuale)</a:t>
            </a:r>
          </a:p>
          <a:p>
            <a:r>
              <a:rPr lang="it-IT" dirty="0">
                <a:solidFill>
                  <a:srgbClr val="0000FF"/>
                </a:solidFill>
                <a:latin typeface="Arial" charset="0"/>
                <a:ea typeface="ＭＳ Ｐゴシック" charset="0"/>
                <a:cs typeface="ＭＳ Ｐゴシック" charset="0"/>
              </a:rPr>
              <a:t>La cura religiosa </a:t>
            </a:r>
            <a:r>
              <a:rPr lang="it-IT" i="1" dirty="0">
                <a:solidFill>
                  <a:srgbClr val="660066"/>
                </a:solidFill>
                <a:latin typeface="Arial" charset="0"/>
                <a:ea typeface="ＭＳ Ｐゴシック" charset="0"/>
                <a:cs typeface="ＭＳ Ｐゴシック" charset="0"/>
              </a:rPr>
              <a:t>(trascendente, caritativa e residuale)</a:t>
            </a:r>
            <a:endParaRPr lang="it-IT" dirty="0">
              <a:solidFill>
                <a:srgbClr val="660066"/>
              </a:solidFill>
              <a:latin typeface="Arial" charset="0"/>
              <a:ea typeface="ＭＳ Ｐゴシック" charset="0"/>
              <a:cs typeface="ＭＳ Ｐゴシック" charset="0"/>
            </a:endParaRPr>
          </a:p>
        </p:txBody>
      </p:sp>
      <p:pic>
        <p:nvPicPr>
          <p:cNvPr id="3" name="Immagine 2"/>
          <p:cNvPicPr>
            <a:picLocks noChangeAspect="1"/>
          </p:cNvPicPr>
          <p:nvPr/>
        </p:nvPicPr>
        <p:blipFill>
          <a:blip r:embed="rId3"/>
          <a:stretch>
            <a:fillRect/>
          </a:stretch>
        </p:blipFill>
        <p:spPr>
          <a:xfrm>
            <a:off x="6415693" y="149218"/>
            <a:ext cx="2369535" cy="2578936"/>
          </a:xfrm>
          <a:prstGeom prst="rect">
            <a:avLst/>
          </a:prstGeom>
        </p:spPr>
      </p:pic>
    </p:spTree>
    <p:extLst>
      <p:ext uri="{BB962C8B-B14F-4D97-AF65-F5344CB8AC3E}">
        <p14:creationId xmlns:p14="http://schemas.microsoft.com/office/powerpoint/2010/main" val="3884445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36418" y="274638"/>
            <a:ext cx="5115121" cy="1143000"/>
          </a:xfrm>
        </p:spPr>
        <p:txBody>
          <a:bodyPr>
            <a:normAutofit fontScale="90000"/>
          </a:bodyPr>
          <a:lstStyle/>
          <a:p>
            <a:pPr algn="l"/>
            <a:r>
              <a:rPr lang="it-IT" sz="3600" b="1" dirty="0">
                <a:solidFill>
                  <a:srgbClr val="BC0000"/>
                </a:solidFill>
                <a:latin typeface="Chalkboard" panose="03050602040202020205" pitchFamily="66" charset="77"/>
                <a:ea typeface="ＭＳ Ｐゴシック" charset="0"/>
                <a:cs typeface="ＭＳ Ｐゴシック" charset="0"/>
              </a:rPr>
              <a:t>Le fratture della cura nelle società moderne</a:t>
            </a:r>
          </a:p>
        </p:txBody>
      </p:sp>
      <p:sp>
        <p:nvSpPr>
          <p:cNvPr id="90115" name="Rectangle 3"/>
          <p:cNvSpPr>
            <a:spLocks noGrp="1" noChangeArrowheads="1"/>
          </p:cNvSpPr>
          <p:nvPr>
            <p:ph idx="1"/>
          </p:nvPr>
        </p:nvSpPr>
        <p:spPr>
          <a:xfrm>
            <a:off x="340189" y="2315572"/>
            <a:ext cx="7818427" cy="4196064"/>
          </a:xfrm>
        </p:spPr>
        <p:txBody>
          <a:bodyPr>
            <a:normAutofit fontScale="92500" lnSpcReduction="10000"/>
          </a:bodyPr>
          <a:lstStyle/>
          <a:p>
            <a:r>
              <a:rPr lang="it-IT" sz="2800" dirty="0">
                <a:solidFill>
                  <a:srgbClr val="0C1D60"/>
                </a:solidFill>
                <a:latin typeface="Arial" charset="0"/>
                <a:ea typeface="ＭＳ Ｐゴシック" charset="0"/>
                <a:cs typeface="ＭＳ Ｐゴシック" charset="0"/>
              </a:rPr>
              <a:t>L</a:t>
            </a:r>
            <a:r>
              <a:rPr lang="ja-JP" altLang="it-IT" sz="2800" dirty="0">
                <a:solidFill>
                  <a:srgbClr val="0C1D60"/>
                </a:solidFill>
                <a:latin typeface="Arial" charset="0"/>
                <a:ea typeface="ＭＳ Ｐゴシック" charset="0"/>
                <a:cs typeface="ＭＳ Ｐゴシック" charset="0"/>
              </a:rPr>
              <a:t>’</a:t>
            </a:r>
            <a:r>
              <a:rPr lang="it-IT" sz="2800" dirty="0">
                <a:solidFill>
                  <a:srgbClr val="0C1D60"/>
                </a:solidFill>
                <a:latin typeface="Arial" charset="0"/>
                <a:ea typeface="ＭＳ Ｐゴシック" charset="0"/>
                <a:cs typeface="ＭＳ Ｐゴシック" charset="0"/>
              </a:rPr>
              <a:t>intervento pubblico: </a:t>
            </a:r>
            <a:r>
              <a:rPr lang="it-IT" sz="2800" i="1" dirty="0">
                <a:solidFill>
                  <a:srgbClr val="0000FF"/>
                </a:solidFill>
                <a:latin typeface="Arial" charset="0"/>
                <a:ea typeface="ＭＳ Ｐゴシック" charset="0"/>
                <a:cs typeface="ＭＳ Ｐゴシック" charset="0"/>
              </a:rPr>
              <a:t>diseguaglianze e standardizzazione</a:t>
            </a:r>
          </a:p>
          <a:p>
            <a:r>
              <a:rPr lang="it-IT" sz="2800" dirty="0">
                <a:solidFill>
                  <a:srgbClr val="970D3D"/>
                </a:solidFill>
                <a:latin typeface="Arial" charset="0"/>
                <a:ea typeface="ＭＳ Ｐゴシック" charset="0"/>
                <a:cs typeface="ＭＳ Ｐゴシック" charset="0"/>
              </a:rPr>
              <a:t>La cura medica: </a:t>
            </a:r>
            <a:r>
              <a:rPr lang="it-IT" sz="2800" i="1" dirty="0">
                <a:solidFill>
                  <a:srgbClr val="660066"/>
                </a:solidFill>
                <a:latin typeface="Arial" charset="0"/>
                <a:ea typeface="ＭＳ Ｐゴシック" charset="0"/>
                <a:cs typeface="ＭＳ Ｐゴシック" charset="0"/>
              </a:rPr>
              <a:t>dominanza professionale e  negazione del sapere profano </a:t>
            </a:r>
          </a:p>
          <a:p>
            <a:r>
              <a:rPr lang="it-IT" sz="2800" dirty="0">
                <a:solidFill>
                  <a:srgbClr val="004500"/>
                </a:solidFill>
                <a:latin typeface="Arial" charset="0"/>
                <a:ea typeface="ＭＳ Ｐゴシック" charset="0"/>
                <a:cs typeface="ＭＳ Ｐゴシック" charset="0"/>
              </a:rPr>
              <a:t>La professionalizzazione della cura: </a:t>
            </a:r>
            <a:r>
              <a:rPr lang="it-IT" sz="2800" i="1" dirty="0">
                <a:solidFill>
                  <a:srgbClr val="39B23F"/>
                </a:solidFill>
                <a:latin typeface="Arial" charset="0"/>
                <a:ea typeface="ＭＳ Ｐゴシック" charset="0"/>
                <a:cs typeface="ＭＳ Ｐゴシック" charset="0"/>
              </a:rPr>
              <a:t>tecnicismo senza affetti </a:t>
            </a:r>
          </a:p>
          <a:p>
            <a:r>
              <a:rPr lang="it-IT" sz="2800" dirty="0">
                <a:solidFill>
                  <a:srgbClr val="4D1588"/>
                </a:solidFill>
                <a:latin typeface="Arial" charset="0"/>
                <a:ea typeface="ＭＳ Ｐゴシック" charset="0"/>
                <a:cs typeface="ＭＳ Ｐゴシック" charset="0"/>
              </a:rPr>
              <a:t>La cura familiare: </a:t>
            </a:r>
            <a:r>
              <a:rPr lang="it-IT" sz="2800" i="1" dirty="0">
                <a:solidFill>
                  <a:srgbClr val="18058D"/>
                </a:solidFill>
                <a:latin typeface="Arial" charset="0"/>
                <a:ea typeface="ＭＳ Ｐゴシック" charset="0"/>
                <a:cs typeface="ＭＳ Ｐゴシック" charset="0"/>
              </a:rPr>
              <a:t>delega e mercato </a:t>
            </a:r>
          </a:p>
          <a:p>
            <a:r>
              <a:rPr lang="it-IT" sz="2800" dirty="0">
                <a:solidFill>
                  <a:srgbClr val="0000FF"/>
                </a:solidFill>
                <a:latin typeface="Arial" charset="0"/>
                <a:ea typeface="ＭＳ Ｐゴシック" charset="0"/>
                <a:cs typeface="ＭＳ Ｐゴシック" charset="0"/>
              </a:rPr>
              <a:t>La cura religiosa: </a:t>
            </a:r>
            <a:r>
              <a:rPr lang="it-IT" sz="2800" i="1" dirty="0" err="1">
                <a:solidFill>
                  <a:srgbClr val="850085"/>
                </a:solidFill>
                <a:latin typeface="Arial" charset="0"/>
                <a:ea typeface="ＭＳ Ｐゴシック" charset="0"/>
                <a:cs typeface="ＭＳ Ｐゴシック" charset="0"/>
              </a:rPr>
              <a:t>devozionismo</a:t>
            </a:r>
            <a:r>
              <a:rPr lang="it-IT" sz="2800" i="1" dirty="0">
                <a:solidFill>
                  <a:srgbClr val="850085"/>
                </a:solidFill>
                <a:latin typeface="Arial" charset="0"/>
                <a:ea typeface="ＭＳ Ｐゴシック" charset="0"/>
                <a:cs typeface="ＭＳ Ｐゴシック" charset="0"/>
              </a:rPr>
              <a:t> senza spiritualità</a:t>
            </a:r>
          </a:p>
        </p:txBody>
      </p:sp>
      <p:pic>
        <p:nvPicPr>
          <p:cNvPr id="5" name="Immagine 4" descr="k843462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1242" y="256446"/>
            <a:ext cx="2734775" cy="2059125"/>
          </a:xfrm>
          <a:prstGeom prst="rect">
            <a:avLst/>
          </a:prstGeom>
        </p:spPr>
      </p:pic>
    </p:spTree>
    <p:extLst>
      <p:ext uri="{BB962C8B-B14F-4D97-AF65-F5344CB8AC3E}">
        <p14:creationId xmlns:p14="http://schemas.microsoft.com/office/powerpoint/2010/main" val="2806078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8264" y="152400"/>
            <a:ext cx="5187189" cy="1117721"/>
          </a:xfrm>
        </p:spPr>
        <p:txBody>
          <a:bodyPr>
            <a:normAutofit fontScale="90000"/>
          </a:bodyPr>
          <a:lstStyle/>
          <a:p>
            <a:pPr algn="l"/>
            <a:r>
              <a:rPr lang="it-IT" sz="3200" b="1" dirty="0">
                <a:solidFill>
                  <a:srgbClr val="000090"/>
                </a:solidFill>
                <a:latin typeface="Chalkboard" panose="03050602040202020205" pitchFamily="66" charset="77"/>
                <a:ea typeface="ＭＳ Ｐゴシック" charset="0"/>
                <a:cs typeface="ＭＳ Ｐゴシック" charset="0"/>
              </a:rPr>
              <a:t>Nella modernità liquida: </a:t>
            </a:r>
            <a:br>
              <a:rPr lang="it-IT" sz="3600" b="1" dirty="0">
                <a:solidFill>
                  <a:srgbClr val="000090"/>
                </a:solidFill>
                <a:latin typeface="Chalkboard" panose="03050602040202020205" pitchFamily="66" charset="77"/>
                <a:ea typeface="ＭＳ Ｐゴシック" charset="0"/>
                <a:cs typeface="ＭＳ Ｐゴシック" charset="0"/>
              </a:rPr>
            </a:br>
            <a:r>
              <a:rPr lang="it-IT" sz="3600" b="1" dirty="0">
                <a:solidFill>
                  <a:srgbClr val="008000"/>
                </a:solidFill>
                <a:latin typeface="Chalkboard" panose="03050602040202020205" pitchFamily="66" charset="77"/>
                <a:ea typeface="ＭＳ Ｐゴシック" charset="0"/>
                <a:cs typeface="ＭＳ Ｐゴシック" charset="0"/>
              </a:rPr>
              <a:t>crisi etica e sociale</a:t>
            </a:r>
            <a:endParaRPr lang="it-IT" b="1" i="1" dirty="0">
              <a:solidFill>
                <a:srgbClr val="45D74C"/>
              </a:solidFill>
              <a:latin typeface="Chalkboard" panose="03050602040202020205" pitchFamily="66" charset="77"/>
              <a:ea typeface="ＭＳ Ｐゴシック" charset="0"/>
              <a:cs typeface="ＭＳ Ｐゴシック" charset="0"/>
            </a:endParaRPr>
          </a:p>
        </p:txBody>
      </p:sp>
      <p:sp>
        <p:nvSpPr>
          <p:cNvPr id="92163" name="Rectangle 3"/>
          <p:cNvSpPr>
            <a:spLocks noGrp="1" noChangeArrowheads="1"/>
          </p:cNvSpPr>
          <p:nvPr>
            <p:ph idx="1"/>
          </p:nvPr>
        </p:nvSpPr>
        <p:spPr>
          <a:xfrm>
            <a:off x="196400" y="1986824"/>
            <a:ext cx="8046079" cy="4566375"/>
          </a:xfrm>
        </p:spPr>
        <p:txBody>
          <a:bodyPr>
            <a:normAutofit/>
          </a:bodyPr>
          <a:lstStyle/>
          <a:p>
            <a:pPr>
              <a:lnSpc>
                <a:spcPct val="110000"/>
              </a:lnSpc>
            </a:pPr>
            <a:r>
              <a:rPr lang="it-IT" sz="2400" b="1" dirty="0">
                <a:solidFill>
                  <a:srgbClr val="850085"/>
                </a:solidFill>
                <a:latin typeface="Arial" charset="0"/>
                <a:ea typeface="ＭＳ Ｐゴシック" charset="0"/>
                <a:cs typeface="ＭＳ Ｐゴシック" charset="0"/>
              </a:rPr>
              <a:t>La crisi etica della cura nello spazio personale </a:t>
            </a:r>
            <a:r>
              <a:rPr lang="it-IT" sz="2400" dirty="0">
                <a:solidFill>
                  <a:srgbClr val="850085"/>
                </a:solidFill>
                <a:latin typeface="Arial" charset="0"/>
                <a:ea typeface="ＭＳ Ｐゴシック" charset="0"/>
                <a:cs typeface="ＭＳ Ｐゴシック" charset="0"/>
              </a:rPr>
              <a:t>(edonismo nihilista) </a:t>
            </a:r>
            <a:r>
              <a:rPr lang="it-IT" sz="2400" b="1" dirty="0">
                <a:solidFill>
                  <a:srgbClr val="850085"/>
                </a:solidFill>
                <a:latin typeface="Arial" charset="0"/>
                <a:ea typeface="ＭＳ Ｐゴシック" charset="0"/>
                <a:cs typeface="ＭＳ Ｐゴシック" charset="0"/>
              </a:rPr>
              <a:t>e nello spazio pubblico </a:t>
            </a:r>
            <a:r>
              <a:rPr lang="it-IT" sz="2400" dirty="0">
                <a:solidFill>
                  <a:srgbClr val="850085"/>
                </a:solidFill>
                <a:latin typeface="Arial" charset="0"/>
                <a:ea typeface="ＭＳ Ｐゴシック" charset="0"/>
                <a:cs typeface="ＭＳ Ｐゴシック" charset="0"/>
              </a:rPr>
              <a:t>(tecno-economicismo) </a:t>
            </a:r>
          </a:p>
          <a:p>
            <a:pPr>
              <a:lnSpc>
                <a:spcPct val="110000"/>
              </a:lnSpc>
            </a:pPr>
            <a:r>
              <a:rPr lang="it-IT" sz="2400" b="1" dirty="0">
                <a:solidFill>
                  <a:srgbClr val="008000"/>
                </a:solidFill>
                <a:latin typeface="Arial" charset="0"/>
                <a:ea typeface="ＭＳ Ｐゴシック" charset="0"/>
                <a:cs typeface="ＭＳ Ｐゴシック" charset="0"/>
              </a:rPr>
              <a:t>La destrutturazione </a:t>
            </a:r>
            <a:r>
              <a:rPr lang="it-IT" sz="2400" b="1" dirty="0" err="1">
                <a:solidFill>
                  <a:srgbClr val="008000"/>
                </a:solidFill>
                <a:latin typeface="Arial" charset="0"/>
                <a:ea typeface="ＭＳ Ｐゴシック" charset="0"/>
                <a:cs typeface="ＭＳ Ｐゴシック" charset="0"/>
              </a:rPr>
              <a:t>dell</a:t>
            </a:r>
            <a:r>
              <a:rPr lang="ja-JP" altLang="it-IT" sz="2400" b="1" dirty="0">
                <a:solidFill>
                  <a:srgbClr val="008000"/>
                </a:solidFill>
                <a:latin typeface="Arial" charset="0"/>
                <a:ea typeface="ＭＳ Ｐゴシック" charset="0"/>
                <a:cs typeface="ＭＳ Ｐゴシック" charset="0"/>
              </a:rPr>
              <a:t>’</a:t>
            </a:r>
            <a:r>
              <a:rPr lang="it-IT" sz="2400" b="1" dirty="0">
                <a:solidFill>
                  <a:srgbClr val="008000"/>
                </a:solidFill>
                <a:latin typeface="Arial" charset="0"/>
                <a:ea typeface="ＭＳ Ｐゴシック" charset="0"/>
                <a:cs typeface="ＭＳ Ｐゴシック" charset="0"/>
              </a:rPr>
              <a:t>intervento pubblico </a:t>
            </a:r>
            <a:r>
              <a:rPr lang="it-IT" sz="2400" dirty="0">
                <a:solidFill>
                  <a:srgbClr val="650728"/>
                </a:solidFill>
                <a:latin typeface="Arial" charset="0"/>
                <a:ea typeface="ＭＳ Ｐゴシック" charset="0"/>
                <a:cs typeface="ＭＳ Ｐゴシック" charset="0"/>
              </a:rPr>
              <a:t>(neo-liberismo e anti-egualitarismo)	</a:t>
            </a:r>
            <a:endParaRPr lang="it-IT" dirty="0">
              <a:solidFill>
                <a:srgbClr val="650728"/>
              </a:solidFill>
              <a:latin typeface="Arial" charset="0"/>
              <a:ea typeface="ＭＳ Ｐゴシック" charset="0"/>
              <a:cs typeface="ＭＳ Ｐゴシック" charset="0"/>
            </a:endParaRPr>
          </a:p>
          <a:p>
            <a:pPr>
              <a:lnSpc>
                <a:spcPct val="110000"/>
              </a:lnSpc>
            </a:pPr>
            <a:r>
              <a:rPr lang="it-IT" sz="2400" b="1" dirty="0">
                <a:solidFill>
                  <a:srgbClr val="0000FF"/>
                </a:solidFill>
                <a:latin typeface="Arial" charset="0"/>
                <a:ea typeface="ＭＳ Ｐゴシック" charset="0"/>
                <a:cs typeface="ＭＳ Ｐゴシック" charset="0"/>
              </a:rPr>
              <a:t>La cura medica</a:t>
            </a:r>
            <a:r>
              <a:rPr lang="it-IT" sz="2400" dirty="0">
                <a:solidFill>
                  <a:srgbClr val="0000FF"/>
                </a:solidFill>
                <a:latin typeface="Arial" charset="0"/>
                <a:ea typeface="ＭＳ Ｐゴシック" charset="0"/>
                <a:cs typeface="ＭＳ Ｐゴシック" charset="0"/>
              </a:rPr>
              <a:t> </a:t>
            </a:r>
            <a:r>
              <a:rPr lang="it-IT" sz="2400" i="1" dirty="0">
                <a:solidFill>
                  <a:srgbClr val="0000FF"/>
                </a:solidFill>
                <a:latin typeface="Arial" charset="0"/>
                <a:ea typeface="ＭＳ Ｐゴシック" charset="0"/>
                <a:cs typeface="ＭＳ Ｐゴシック" charset="0"/>
              </a:rPr>
              <a:t>(neo-tecnicismo e domande aperte</a:t>
            </a:r>
            <a:r>
              <a:rPr lang="it-IT" i="1" dirty="0">
                <a:solidFill>
                  <a:srgbClr val="0000FF"/>
                </a:solidFill>
                <a:latin typeface="Arial" charset="0"/>
                <a:ea typeface="ＭＳ Ｐゴシック" charset="0"/>
                <a:cs typeface="ＭＳ Ｐゴシック" charset="0"/>
              </a:rPr>
              <a:t>)</a:t>
            </a:r>
          </a:p>
          <a:p>
            <a:pPr>
              <a:lnSpc>
                <a:spcPct val="110000"/>
              </a:lnSpc>
            </a:pPr>
            <a:r>
              <a:rPr lang="it-IT" b="1" dirty="0">
                <a:solidFill>
                  <a:srgbClr val="BC0000"/>
                </a:solidFill>
                <a:latin typeface="Arial" charset="0"/>
                <a:ea typeface="ＭＳ Ｐゴシック" charset="0"/>
                <a:cs typeface="ＭＳ Ｐゴシック" charset="0"/>
              </a:rPr>
              <a:t>La cura familiare-informale</a:t>
            </a:r>
            <a:r>
              <a:rPr lang="it-IT" dirty="0">
                <a:solidFill>
                  <a:srgbClr val="BC0000"/>
                </a:solidFill>
                <a:latin typeface="Arial" charset="0"/>
                <a:ea typeface="ＭＳ Ｐゴシック" charset="0"/>
                <a:cs typeface="ＭＳ Ｐゴシック" charset="0"/>
              </a:rPr>
              <a:t> </a:t>
            </a:r>
            <a:r>
              <a:rPr lang="it-IT" i="1" dirty="0">
                <a:solidFill>
                  <a:srgbClr val="FF6600"/>
                </a:solidFill>
                <a:latin typeface="Arial" charset="0"/>
                <a:ea typeface="ＭＳ Ｐゴシック" charset="0"/>
                <a:cs typeface="ＭＳ Ｐゴシック" charset="0"/>
              </a:rPr>
              <a:t>(sovraccarico e delegittimazione)</a:t>
            </a:r>
            <a:endParaRPr lang="it-IT" sz="2400" i="1" dirty="0">
              <a:solidFill>
                <a:srgbClr val="FF6600"/>
              </a:solidFill>
              <a:latin typeface="Arial" charset="0"/>
              <a:ea typeface="ＭＳ Ｐゴシック" charset="0"/>
              <a:cs typeface="ＭＳ Ｐゴシック" charset="0"/>
            </a:endParaRPr>
          </a:p>
        </p:txBody>
      </p:sp>
      <p:pic>
        <p:nvPicPr>
          <p:cNvPr id="4" name="Immagine 3" descr="k233194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9495" y="152400"/>
            <a:ext cx="3055334" cy="1645801"/>
          </a:xfrm>
          <a:prstGeom prst="rect">
            <a:avLst/>
          </a:prstGeom>
        </p:spPr>
      </p:pic>
    </p:spTree>
    <p:extLst>
      <p:ext uri="{BB962C8B-B14F-4D97-AF65-F5344CB8AC3E}">
        <p14:creationId xmlns:p14="http://schemas.microsoft.com/office/powerpoint/2010/main" val="3000114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36608" y="416690"/>
            <a:ext cx="7730152" cy="821801"/>
          </a:xfrm>
        </p:spPr>
        <p:txBody>
          <a:bodyPr>
            <a:noAutofit/>
          </a:bodyPr>
          <a:lstStyle/>
          <a:p>
            <a:pPr algn="l"/>
            <a:r>
              <a:rPr lang="it-IT" sz="2800" b="1" dirty="0">
                <a:solidFill>
                  <a:srgbClr val="00B050"/>
                </a:solidFill>
                <a:latin typeface="Chalkboard" panose="03050602040202020205" pitchFamily="66" charset="77"/>
                <a:ea typeface="Bradley Hand" charset="0"/>
                <a:cs typeface="Bradley Hand" charset="0"/>
              </a:rPr>
              <a:t>Crisi dell’organizzazione sanitaria </a:t>
            </a:r>
            <a:br>
              <a:rPr lang="it-IT" sz="2800" b="1" dirty="0">
                <a:solidFill>
                  <a:srgbClr val="00B050"/>
                </a:solidFill>
                <a:latin typeface="Chalkboard" panose="03050602040202020205" pitchFamily="66" charset="77"/>
                <a:ea typeface="Bradley Hand" charset="0"/>
                <a:cs typeface="Bradley Hand" charset="0"/>
              </a:rPr>
            </a:br>
            <a:r>
              <a:rPr lang="it-IT" sz="2800" b="1" dirty="0">
                <a:solidFill>
                  <a:srgbClr val="00B050"/>
                </a:solidFill>
                <a:latin typeface="Chalkboard" panose="03050602040202020205" pitchFamily="66" charset="77"/>
                <a:ea typeface="Bradley Hand" charset="0"/>
                <a:cs typeface="Bradley Hand" charset="0"/>
              </a:rPr>
              <a:t>e sue conseguenze</a:t>
            </a:r>
          </a:p>
        </p:txBody>
      </p:sp>
      <p:sp>
        <p:nvSpPr>
          <p:cNvPr id="3" name="Segnaposto contenuto 2"/>
          <p:cNvSpPr>
            <a:spLocks noGrp="1"/>
          </p:cNvSpPr>
          <p:nvPr>
            <p:ph idx="1"/>
          </p:nvPr>
        </p:nvSpPr>
        <p:spPr>
          <a:xfrm>
            <a:off x="544009" y="1589283"/>
            <a:ext cx="8310623" cy="4857816"/>
          </a:xfrm>
        </p:spPr>
        <p:txBody>
          <a:bodyPr>
            <a:normAutofit fontScale="70000" lnSpcReduction="20000"/>
          </a:bodyPr>
          <a:lstStyle/>
          <a:p>
            <a:pPr marL="0" indent="0">
              <a:buNone/>
            </a:pPr>
            <a:r>
              <a:rPr lang="it-IT" sz="2250" b="1" u="sng" dirty="0">
                <a:solidFill>
                  <a:srgbClr val="FF0000"/>
                </a:solidFill>
              </a:rPr>
              <a:t>A </a:t>
            </a:r>
            <a:r>
              <a:rPr lang="mr-IN" sz="2250" b="1" u="sng" dirty="0">
                <a:solidFill>
                  <a:srgbClr val="FF0000"/>
                </a:solidFill>
              </a:rPr>
              <a:t>–</a:t>
            </a:r>
            <a:r>
              <a:rPr lang="it-IT" sz="2250" b="1" u="sng" dirty="0">
                <a:solidFill>
                  <a:srgbClr val="FF0000"/>
                </a:solidFill>
              </a:rPr>
              <a:t> ORGANIZZAZIONI SANITARIE:</a:t>
            </a:r>
          </a:p>
          <a:p>
            <a:pPr>
              <a:spcBef>
                <a:spcPts val="800"/>
              </a:spcBef>
            </a:pPr>
            <a:r>
              <a:rPr lang="it-IT" sz="2600" b="1" dirty="0">
                <a:solidFill>
                  <a:srgbClr val="7030A0"/>
                </a:solidFill>
                <a:latin typeface="Arial" panose="020B0604020202020204" pitchFamily="34" charset="0"/>
                <a:cs typeface="Arial" panose="020B0604020202020204" pitchFamily="34" charset="0"/>
              </a:rPr>
              <a:t>Rigidità dei sistemi organizzativi </a:t>
            </a:r>
            <a:r>
              <a:rPr lang="it-IT" sz="2600" dirty="0">
                <a:solidFill>
                  <a:srgbClr val="7030A0"/>
                </a:solidFill>
                <a:latin typeface="Arial" panose="020B0604020202020204" pitchFamily="34" charset="0"/>
                <a:cs typeface="Arial" panose="020B0604020202020204" pitchFamily="34" charset="0"/>
              </a:rPr>
              <a:t>(razionalizzazione e velocizzazione)</a:t>
            </a:r>
          </a:p>
          <a:p>
            <a:pPr>
              <a:spcBef>
                <a:spcPts val="800"/>
              </a:spcBef>
            </a:pPr>
            <a:r>
              <a:rPr lang="it-IT" sz="2600" b="1" dirty="0">
                <a:solidFill>
                  <a:srgbClr val="7030A0"/>
                </a:solidFill>
                <a:latin typeface="Arial" panose="020B0604020202020204" pitchFamily="34" charset="0"/>
                <a:cs typeface="Arial" panose="020B0604020202020204" pitchFamily="34" charset="0"/>
              </a:rPr>
              <a:t>Forte burocratizzazione </a:t>
            </a:r>
            <a:r>
              <a:rPr lang="it-IT" sz="2600" dirty="0">
                <a:solidFill>
                  <a:srgbClr val="7030A0"/>
                </a:solidFill>
                <a:latin typeface="Arial" panose="020B0604020202020204" pitchFamily="34" charset="0"/>
                <a:cs typeface="Arial" panose="020B0604020202020204" pitchFamily="34" charset="0"/>
              </a:rPr>
              <a:t>(centralizzazione e </a:t>
            </a:r>
            <a:r>
              <a:rPr lang="it-IT" sz="2600" dirty="0" err="1">
                <a:solidFill>
                  <a:srgbClr val="7030A0"/>
                </a:solidFill>
                <a:latin typeface="Arial" panose="020B0604020202020204" pitchFamily="34" charset="0"/>
                <a:cs typeface="Arial" panose="020B0604020202020204" pitchFamily="34" charset="0"/>
              </a:rPr>
              <a:t>managerializzazione</a:t>
            </a:r>
            <a:r>
              <a:rPr lang="it-IT" sz="2600" dirty="0">
                <a:solidFill>
                  <a:srgbClr val="7030A0"/>
                </a:solidFill>
                <a:latin typeface="Arial" panose="020B0604020202020204" pitchFamily="34" charset="0"/>
                <a:cs typeface="Arial" panose="020B0604020202020204" pitchFamily="34" charset="0"/>
              </a:rPr>
              <a:t>)</a:t>
            </a:r>
          </a:p>
          <a:p>
            <a:pPr>
              <a:spcBef>
                <a:spcPts val="800"/>
              </a:spcBef>
            </a:pPr>
            <a:r>
              <a:rPr lang="it-IT" sz="2600" b="1" dirty="0">
                <a:solidFill>
                  <a:srgbClr val="7030A0"/>
                </a:solidFill>
                <a:latin typeface="Arial" panose="020B0604020202020204" pitchFamily="34" charset="0"/>
                <a:cs typeface="Arial" panose="020B0604020202020204" pitchFamily="34" charset="0"/>
              </a:rPr>
              <a:t>Frustrazione del personale </a:t>
            </a:r>
            <a:r>
              <a:rPr lang="it-IT" sz="2600" dirty="0">
                <a:solidFill>
                  <a:srgbClr val="7030A0"/>
                </a:solidFill>
                <a:latin typeface="Arial" panose="020B0604020202020204" pitchFamily="34" charset="0"/>
                <a:cs typeface="Arial" panose="020B0604020202020204" pitchFamily="34" charset="0"/>
              </a:rPr>
              <a:t>(mancata autonomia decisionale, burocratizzazione del rapporto col curato, </a:t>
            </a:r>
            <a:r>
              <a:rPr lang="it-IT" sz="2600" dirty="0" err="1">
                <a:solidFill>
                  <a:srgbClr val="7030A0"/>
                </a:solidFill>
                <a:latin typeface="Arial" panose="020B0604020202020204" pitchFamily="34" charset="0"/>
                <a:cs typeface="Arial" panose="020B0604020202020204" pitchFamily="34" charset="0"/>
              </a:rPr>
              <a:t>ecc</a:t>
            </a:r>
            <a:r>
              <a:rPr lang="it-IT" sz="2600" dirty="0">
                <a:solidFill>
                  <a:srgbClr val="7030A0"/>
                </a:solidFill>
                <a:latin typeface="Arial" panose="020B0604020202020204" pitchFamily="34" charset="0"/>
                <a:cs typeface="Arial" panose="020B0604020202020204" pitchFamily="34" charset="0"/>
              </a:rPr>
              <a:t>)</a:t>
            </a:r>
          </a:p>
          <a:p>
            <a:pPr>
              <a:spcBef>
                <a:spcPts val="800"/>
              </a:spcBef>
              <a:spcAft>
                <a:spcPts val="1350"/>
              </a:spcAft>
            </a:pPr>
            <a:r>
              <a:rPr lang="it-IT" sz="2600" b="1" dirty="0">
                <a:solidFill>
                  <a:srgbClr val="7030A0"/>
                </a:solidFill>
                <a:latin typeface="Arial" panose="020B0604020202020204" pitchFamily="34" charset="0"/>
                <a:cs typeface="Arial" panose="020B0604020202020204" pitchFamily="34" charset="0"/>
              </a:rPr>
              <a:t>Disarticolazione del tessuto collaborativo interprofessionale informale </a:t>
            </a:r>
          </a:p>
          <a:p>
            <a:pPr marL="0" indent="0">
              <a:buNone/>
            </a:pPr>
            <a:r>
              <a:rPr lang="it-IT" sz="2250" b="1" u="sng" dirty="0">
                <a:solidFill>
                  <a:srgbClr val="FF0000"/>
                </a:solidFill>
              </a:rPr>
              <a:t>B </a:t>
            </a:r>
            <a:r>
              <a:rPr lang="mr-IN" sz="2250" b="1" u="sng" dirty="0">
                <a:solidFill>
                  <a:srgbClr val="FF0000"/>
                </a:solidFill>
              </a:rPr>
              <a:t>–</a:t>
            </a:r>
            <a:r>
              <a:rPr lang="it-IT" sz="2250" b="1" u="sng" dirty="0">
                <a:solidFill>
                  <a:srgbClr val="FF0000"/>
                </a:solidFill>
              </a:rPr>
              <a:t> EFFETTI SOCIALI</a:t>
            </a:r>
            <a:r>
              <a:rPr lang="it-IT" sz="2250" b="1" dirty="0">
                <a:solidFill>
                  <a:srgbClr val="FF0000"/>
                </a:solidFill>
              </a:rPr>
              <a:t> </a:t>
            </a:r>
            <a:r>
              <a:rPr lang="it-IT" sz="2300" dirty="0">
                <a:solidFill>
                  <a:srgbClr val="FF0000"/>
                </a:solidFill>
                <a:latin typeface="Arial" panose="020B0604020202020204" pitchFamily="34" charset="0"/>
                <a:cs typeface="Arial" panose="020B0604020202020204" pitchFamily="34" charset="0"/>
              </a:rPr>
              <a:t>(popolazione curati):</a:t>
            </a:r>
            <a:endParaRPr lang="it-IT" sz="2300" i="1" dirty="0">
              <a:solidFill>
                <a:srgbClr val="7030A0"/>
              </a:solidFill>
              <a:latin typeface="Arial" panose="020B0604020202020204" pitchFamily="34" charset="0"/>
              <a:cs typeface="Arial" panose="020B0604020202020204" pitchFamily="34" charset="0"/>
            </a:endParaRPr>
          </a:p>
          <a:p>
            <a:pPr>
              <a:spcBef>
                <a:spcPts val="800"/>
              </a:spcBef>
            </a:pPr>
            <a:r>
              <a:rPr lang="it-IT" sz="2600" b="1" i="1" dirty="0">
                <a:solidFill>
                  <a:srgbClr val="0070C0"/>
                </a:solidFill>
              </a:rPr>
              <a:t>DEFICIT QUANTITATIVO</a:t>
            </a:r>
            <a:r>
              <a:rPr lang="it-IT" sz="2600" b="1" dirty="0">
                <a:solidFill>
                  <a:srgbClr val="0070C0"/>
                </a:solidFill>
              </a:rPr>
              <a:t> </a:t>
            </a:r>
            <a:r>
              <a:rPr lang="it-IT" sz="2300" i="1" dirty="0">
                <a:solidFill>
                  <a:srgbClr val="0070C0"/>
                </a:solidFill>
              </a:rPr>
              <a:t>(diseguaglianza) </a:t>
            </a:r>
            <a:r>
              <a:rPr lang="it-IT" sz="2300" dirty="0">
                <a:solidFill>
                  <a:srgbClr val="C00000"/>
                </a:solidFill>
              </a:rPr>
              <a:t>in termini di copertura, di prestazioni, di categorie sociali escluse dai benefici socio-sanitari </a:t>
            </a:r>
          </a:p>
          <a:p>
            <a:pPr>
              <a:spcBef>
                <a:spcPts val="800"/>
              </a:spcBef>
            </a:pPr>
            <a:r>
              <a:rPr lang="it-IT" sz="2600" b="1" i="1" dirty="0">
                <a:solidFill>
                  <a:srgbClr val="0070C0"/>
                </a:solidFill>
              </a:rPr>
              <a:t>DEFICIT DI SOSTENIBILITA’ SOCIALE </a:t>
            </a:r>
            <a:r>
              <a:rPr lang="it-IT" sz="2300" i="1" dirty="0">
                <a:solidFill>
                  <a:srgbClr val="0070C0"/>
                </a:solidFill>
              </a:rPr>
              <a:t>(fuga dal sistema): </a:t>
            </a:r>
            <a:r>
              <a:rPr lang="it-IT" sz="2300" dirty="0">
                <a:solidFill>
                  <a:srgbClr val="C00000"/>
                </a:solidFill>
              </a:rPr>
              <a:t>richiesta di compartecipazione (finanziaria, organizzativa, ecc.) e mancato ascolto delle istanze dei richiedenti</a:t>
            </a:r>
          </a:p>
          <a:p>
            <a:pPr lvl="0">
              <a:spcBef>
                <a:spcPts val="800"/>
              </a:spcBef>
            </a:pPr>
            <a:r>
              <a:rPr lang="it-IT" sz="2600" b="1" i="1" dirty="0">
                <a:solidFill>
                  <a:srgbClr val="0070C0"/>
                </a:solidFill>
              </a:rPr>
              <a:t>DEFICIT QUALITATIVO </a:t>
            </a:r>
            <a:r>
              <a:rPr lang="it-IT" sz="2300" i="1" dirty="0">
                <a:solidFill>
                  <a:srgbClr val="0070C0"/>
                </a:solidFill>
              </a:rPr>
              <a:t>(in-curia)</a:t>
            </a:r>
            <a:r>
              <a:rPr lang="it-IT" sz="2300" dirty="0">
                <a:solidFill>
                  <a:srgbClr val="0070C0"/>
                </a:solidFill>
              </a:rPr>
              <a:t>: </a:t>
            </a:r>
            <a:r>
              <a:rPr lang="it-IT" sz="2300" dirty="0">
                <a:solidFill>
                  <a:srgbClr val="C00000"/>
                </a:solidFill>
              </a:rPr>
              <a:t>mancata accuratezza e completezza di interventi che arriva fino a - sempre più diffuse - situazioni limite (v. bambini, anziani, ecc.)</a:t>
            </a:r>
          </a:p>
          <a:p>
            <a:pPr marL="0" indent="0">
              <a:buNone/>
            </a:pPr>
            <a:endParaRPr lang="it-IT" dirty="0"/>
          </a:p>
        </p:txBody>
      </p:sp>
    </p:spTree>
    <p:extLst>
      <p:ext uri="{BB962C8B-B14F-4D97-AF65-F5344CB8AC3E}">
        <p14:creationId xmlns:p14="http://schemas.microsoft.com/office/powerpoint/2010/main" val="1764585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05891" y="152400"/>
            <a:ext cx="5604191" cy="1432029"/>
          </a:xfrm>
        </p:spPr>
        <p:txBody>
          <a:bodyPr>
            <a:normAutofit fontScale="90000"/>
          </a:bodyPr>
          <a:lstStyle/>
          <a:p>
            <a:r>
              <a:rPr lang="it-IT" sz="3200" dirty="0">
                <a:solidFill>
                  <a:srgbClr val="000090"/>
                </a:solidFill>
                <a:latin typeface="Chalkboard" panose="03050602040202020205" pitchFamily="66" charset="77"/>
                <a:ea typeface="ＭＳ Ｐゴシック" charset="0"/>
                <a:cs typeface="ＭＳ Ｐゴシック" charset="0"/>
              </a:rPr>
              <a:t>Verso la società planetaria: </a:t>
            </a:r>
            <a:br>
              <a:rPr lang="it-IT" sz="3600" dirty="0">
                <a:solidFill>
                  <a:srgbClr val="000090"/>
                </a:solidFill>
                <a:latin typeface="Chalkboard" panose="03050602040202020205" pitchFamily="66" charset="77"/>
                <a:ea typeface="ＭＳ Ｐゴシック" charset="0"/>
                <a:cs typeface="ＭＳ Ｐゴシック" charset="0"/>
              </a:rPr>
            </a:br>
            <a:r>
              <a:rPr lang="it-IT" sz="3600" dirty="0">
                <a:solidFill>
                  <a:srgbClr val="008000"/>
                </a:solidFill>
                <a:latin typeface="Chalkboard" panose="03050602040202020205" pitchFamily="66" charset="77"/>
                <a:ea typeface="ＭＳ Ｐゴシック" charset="0"/>
                <a:cs typeface="ＭＳ Ｐゴシック" charset="0"/>
              </a:rPr>
              <a:t>Grande contrazione </a:t>
            </a:r>
            <a:br>
              <a:rPr lang="it-IT" sz="3600" dirty="0">
                <a:solidFill>
                  <a:srgbClr val="008000"/>
                </a:solidFill>
                <a:latin typeface="Chalkboard" panose="03050602040202020205" pitchFamily="66" charset="77"/>
                <a:ea typeface="ＭＳ Ｐゴシック" charset="0"/>
                <a:cs typeface="ＭＳ Ｐゴシック" charset="0"/>
              </a:rPr>
            </a:br>
            <a:r>
              <a:rPr lang="it-IT" sz="3600" dirty="0">
                <a:solidFill>
                  <a:srgbClr val="008000"/>
                </a:solidFill>
                <a:latin typeface="Chalkboard" panose="03050602040202020205" pitchFamily="66" charset="77"/>
                <a:ea typeface="ＭＳ Ｐゴシック" charset="0"/>
                <a:cs typeface="ＭＳ Ｐゴシック" charset="0"/>
              </a:rPr>
              <a:t>ma </a:t>
            </a:r>
            <a:r>
              <a:rPr lang="it-IT" sz="3600" i="1" dirty="0">
                <a:solidFill>
                  <a:srgbClr val="1C591F"/>
                </a:solidFill>
                <a:latin typeface="Chalkboard" panose="03050602040202020205" pitchFamily="66" charset="77"/>
                <a:ea typeface="ＭＳ Ｐゴシック" charset="0"/>
                <a:cs typeface="ＭＳ Ｐゴシック" charset="0"/>
              </a:rPr>
              <a:t>nuovi processi (I)</a:t>
            </a:r>
            <a:endParaRPr lang="it-IT" i="1" dirty="0">
              <a:solidFill>
                <a:srgbClr val="1C591F"/>
              </a:solidFill>
              <a:latin typeface="Chalkboard" panose="03050602040202020205" pitchFamily="66" charset="77"/>
              <a:ea typeface="ＭＳ Ｐゴシック" charset="0"/>
              <a:cs typeface="ＭＳ Ｐゴシック" charset="0"/>
            </a:endParaRPr>
          </a:p>
        </p:txBody>
      </p:sp>
      <p:sp>
        <p:nvSpPr>
          <p:cNvPr id="92163" name="Rectangle 3"/>
          <p:cNvSpPr>
            <a:spLocks noGrp="1" noChangeArrowheads="1"/>
          </p:cNvSpPr>
          <p:nvPr>
            <p:ph idx="1"/>
          </p:nvPr>
        </p:nvSpPr>
        <p:spPr>
          <a:xfrm>
            <a:off x="196400" y="2074847"/>
            <a:ext cx="8345588" cy="4478351"/>
          </a:xfrm>
        </p:spPr>
        <p:txBody>
          <a:bodyPr>
            <a:normAutofit fontScale="92500" lnSpcReduction="20000"/>
          </a:bodyPr>
          <a:lstStyle/>
          <a:p>
            <a:pPr>
              <a:lnSpc>
                <a:spcPct val="110000"/>
              </a:lnSpc>
            </a:pPr>
            <a:r>
              <a:rPr lang="it-IT" sz="2400" dirty="0">
                <a:solidFill>
                  <a:srgbClr val="0000FF"/>
                </a:solidFill>
                <a:latin typeface="Arial" charset="0"/>
                <a:ea typeface="ＭＳ Ｐゴシック" charset="0"/>
                <a:cs typeface="ＭＳ Ｐゴシック" charset="0"/>
              </a:rPr>
              <a:t>La crisi etica persiste:</a:t>
            </a:r>
            <a:r>
              <a:rPr lang="it-IT" i="1" dirty="0">
                <a:solidFill>
                  <a:srgbClr val="0000FF"/>
                </a:solidFill>
                <a:latin typeface="Arial" charset="0"/>
                <a:ea typeface="ＭＳ Ｐゴシック" charset="0"/>
                <a:cs typeface="ＭＳ Ｐゴシック" charset="0"/>
              </a:rPr>
              <a:t> </a:t>
            </a:r>
            <a:r>
              <a:rPr lang="it-IT" sz="2400" b="1" dirty="0">
                <a:solidFill>
                  <a:srgbClr val="660066"/>
                </a:solidFill>
                <a:latin typeface="Arial" charset="0"/>
                <a:ea typeface="ＭＳ Ｐゴシック" charset="0"/>
                <a:cs typeface="ＭＳ Ｐゴシック" charset="0"/>
              </a:rPr>
              <a:t>ma anche nuova ricerca etica. La salute resta centrale</a:t>
            </a:r>
          </a:p>
          <a:p>
            <a:pPr>
              <a:lnSpc>
                <a:spcPct val="110000"/>
              </a:lnSpc>
            </a:pPr>
            <a:r>
              <a:rPr lang="it-IT" sz="2400" dirty="0">
                <a:solidFill>
                  <a:srgbClr val="0000FF"/>
                </a:solidFill>
                <a:latin typeface="Arial" charset="0"/>
                <a:ea typeface="ＭＳ Ｐゴシック" charset="0"/>
                <a:cs typeface="ＭＳ Ｐゴシック" charset="0"/>
              </a:rPr>
              <a:t>La destrutturazione </a:t>
            </a:r>
            <a:r>
              <a:rPr lang="it-IT" sz="2400" dirty="0" err="1">
                <a:solidFill>
                  <a:srgbClr val="0000FF"/>
                </a:solidFill>
                <a:latin typeface="Arial" charset="0"/>
                <a:ea typeface="ＭＳ Ｐゴシック" charset="0"/>
                <a:cs typeface="ＭＳ Ｐゴシック" charset="0"/>
              </a:rPr>
              <a:t>dell</a:t>
            </a:r>
            <a:r>
              <a:rPr lang="ja-JP" altLang="it-IT" sz="2400" dirty="0">
                <a:solidFill>
                  <a:srgbClr val="0000FF"/>
                </a:solidFill>
                <a:latin typeface="Arial" charset="0"/>
                <a:ea typeface="ＭＳ Ｐゴシック" charset="0"/>
                <a:cs typeface="ＭＳ Ｐゴシック" charset="0"/>
              </a:rPr>
              <a:t>’</a:t>
            </a:r>
            <a:r>
              <a:rPr lang="it-IT" sz="2400" dirty="0">
                <a:solidFill>
                  <a:srgbClr val="0000FF"/>
                </a:solidFill>
                <a:latin typeface="Arial" charset="0"/>
                <a:ea typeface="ＭＳ Ｐゴシック" charset="0"/>
                <a:cs typeface="ＭＳ Ｐゴシック" charset="0"/>
              </a:rPr>
              <a:t>intervento pubblico:</a:t>
            </a:r>
            <a:r>
              <a:rPr lang="it-IT" sz="2400" i="1" dirty="0">
                <a:solidFill>
                  <a:srgbClr val="0000FF"/>
                </a:solidFill>
                <a:latin typeface="Arial" charset="0"/>
                <a:ea typeface="ＭＳ Ｐゴシック" charset="0"/>
                <a:cs typeface="ＭＳ Ｐゴシック" charset="0"/>
              </a:rPr>
              <a:t> </a:t>
            </a:r>
            <a:r>
              <a:rPr lang="it-IT" sz="2400" b="1" i="1" dirty="0">
                <a:solidFill>
                  <a:srgbClr val="226A26"/>
                </a:solidFill>
                <a:latin typeface="Arial" charset="0"/>
                <a:ea typeface="ＭＳ Ｐゴシック" charset="0"/>
                <a:cs typeface="ＭＳ Ｐゴシック" charset="0"/>
              </a:rPr>
              <a:t>ma anche trasformazioni del pubblico, imprese no-profit e coordinamento fra vari attori</a:t>
            </a:r>
          </a:p>
          <a:p>
            <a:pPr>
              <a:lnSpc>
                <a:spcPct val="110000"/>
              </a:lnSpc>
            </a:pPr>
            <a:r>
              <a:rPr lang="it-IT" sz="2400" dirty="0">
                <a:solidFill>
                  <a:srgbClr val="0000FF"/>
                </a:solidFill>
                <a:latin typeface="Arial" charset="0"/>
                <a:ea typeface="ＭＳ Ｐゴシック" charset="0"/>
                <a:cs typeface="ＭＳ Ｐゴシック" charset="0"/>
              </a:rPr>
              <a:t>La cura medica</a:t>
            </a:r>
            <a:r>
              <a:rPr lang="it-IT" dirty="0">
                <a:solidFill>
                  <a:srgbClr val="0000FF"/>
                </a:solidFill>
                <a:latin typeface="Arial" charset="0"/>
                <a:ea typeface="ＭＳ Ｐゴシック" charset="0"/>
                <a:cs typeface="ＭＳ Ｐゴシック" charset="0"/>
              </a:rPr>
              <a:t>:</a:t>
            </a:r>
            <a:r>
              <a:rPr lang="it-IT" i="1" dirty="0">
                <a:solidFill>
                  <a:srgbClr val="0000FF"/>
                </a:solidFill>
                <a:latin typeface="Arial" charset="0"/>
                <a:ea typeface="ＭＳ Ｐゴシック" charset="0"/>
                <a:cs typeface="ＭＳ Ｐゴシック" charset="0"/>
              </a:rPr>
              <a:t> </a:t>
            </a:r>
            <a:r>
              <a:rPr lang="it-IT" sz="2400" b="1" i="1" dirty="0">
                <a:solidFill>
                  <a:srgbClr val="FF0000"/>
                </a:solidFill>
                <a:latin typeface="Arial" charset="0"/>
                <a:ea typeface="ＭＳ Ｐゴシック" charset="0"/>
                <a:cs typeface="ＭＳ Ｐゴシック" charset="0"/>
              </a:rPr>
              <a:t>Crisi della dominanza: </a:t>
            </a:r>
            <a:r>
              <a:rPr lang="it-IT" sz="2400" b="1" i="1" dirty="0" err="1">
                <a:solidFill>
                  <a:srgbClr val="FF0000"/>
                </a:solidFill>
                <a:latin typeface="Arial" charset="0"/>
                <a:ea typeface="ＭＳ Ｐゴシック" charset="0"/>
                <a:cs typeface="ＭＳ Ｐゴシック" charset="0"/>
              </a:rPr>
              <a:t>autosufficenza</a:t>
            </a:r>
            <a:r>
              <a:rPr lang="it-IT" sz="2400" b="1" i="1" dirty="0">
                <a:solidFill>
                  <a:srgbClr val="FF0000"/>
                </a:solidFill>
                <a:latin typeface="Arial" charset="0"/>
                <a:ea typeface="ＭＳ Ｐゴシック" charset="0"/>
                <a:cs typeface="ＭＳ Ｐゴシック" charset="0"/>
              </a:rPr>
              <a:t> dei </a:t>
            </a:r>
            <a:r>
              <a:rPr lang="it-IT" sz="2400" b="1" i="1" dirty="0" err="1">
                <a:solidFill>
                  <a:srgbClr val="FF0000"/>
                </a:solidFill>
                <a:latin typeface="Arial" charset="0"/>
                <a:ea typeface="ＭＳ Ｐゴシック" charset="0"/>
                <a:cs typeface="ＭＳ Ｐゴシック" charset="0"/>
              </a:rPr>
              <a:t>saperi</a:t>
            </a:r>
            <a:r>
              <a:rPr lang="it-IT" sz="2400" b="1" i="1" dirty="0">
                <a:solidFill>
                  <a:srgbClr val="FF0000"/>
                </a:solidFill>
                <a:latin typeface="Arial" charset="0"/>
                <a:ea typeface="ＭＳ Ｐゴシック" charset="0"/>
                <a:cs typeface="ＭＳ Ｐゴシック" charset="0"/>
              </a:rPr>
              <a:t> sanitari? crisi integrazione? crisi relazionale e comunicativa?</a:t>
            </a:r>
          </a:p>
          <a:p>
            <a:pPr>
              <a:lnSpc>
                <a:spcPct val="110000"/>
              </a:lnSpc>
            </a:pPr>
            <a:r>
              <a:rPr lang="it-IT" dirty="0">
                <a:solidFill>
                  <a:srgbClr val="0000FF"/>
                </a:solidFill>
                <a:latin typeface="Arial" charset="0"/>
                <a:ea typeface="ＭＳ Ｐゴシック" charset="0"/>
                <a:cs typeface="ＭＳ Ｐゴシック" charset="0"/>
              </a:rPr>
              <a:t>Le altre professioni della cura: </a:t>
            </a:r>
            <a:r>
              <a:rPr lang="it-IT" b="1" dirty="0">
                <a:solidFill>
                  <a:srgbClr val="226A26"/>
                </a:solidFill>
                <a:latin typeface="Arial" charset="0"/>
                <a:ea typeface="ＭＳ Ｐゴシック" charset="0"/>
                <a:cs typeface="ＭＳ Ｐゴシック" charset="0"/>
              </a:rPr>
              <a:t>uscita dalla dominanza medica? sviluppo di propri </a:t>
            </a:r>
            <a:r>
              <a:rPr lang="it-IT" b="1" dirty="0" err="1">
                <a:solidFill>
                  <a:srgbClr val="226A26"/>
                </a:solidFill>
                <a:latin typeface="Arial" charset="0"/>
                <a:ea typeface="ＭＳ Ｐゴシック" charset="0"/>
                <a:cs typeface="ＭＳ Ｐゴシック" charset="0"/>
              </a:rPr>
              <a:t>saperi</a:t>
            </a:r>
            <a:r>
              <a:rPr lang="it-IT" b="1" dirty="0">
                <a:solidFill>
                  <a:srgbClr val="226A26"/>
                </a:solidFill>
                <a:latin typeface="Arial" charset="0"/>
                <a:ea typeface="ＭＳ Ｐゴシック" charset="0"/>
                <a:cs typeface="ＭＳ Ｐゴシック" charset="0"/>
              </a:rPr>
              <a:t> di cura? sviluppo della qualità del </a:t>
            </a:r>
            <a:r>
              <a:rPr lang="it-IT" b="1" dirty="0" err="1">
                <a:solidFill>
                  <a:srgbClr val="226A26"/>
                </a:solidFill>
                <a:latin typeface="Arial" charset="0"/>
                <a:ea typeface="ＭＳ Ｐゴシック" charset="0"/>
                <a:cs typeface="ＭＳ Ｐゴシック" charset="0"/>
              </a:rPr>
              <a:t>caring</a:t>
            </a:r>
            <a:r>
              <a:rPr lang="it-IT" b="1" dirty="0">
                <a:solidFill>
                  <a:srgbClr val="226A26"/>
                </a:solidFill>
                <a:latin typeface="Arial" charset="0"/>
                <a:ea typeface="ＭＳ Ｐゴシック" charset="0"/>
                <a:cs typeface="ＭＳ Ｐゴシック" charset="0"/>
              </a:rPr>
              <a:t>?</a:t>
            </a:r>
          </a:p>
          <a:p>
            <a:pPr>
              <a:lnSpc>
                <a:spcPct val="110000"/>
              </a:lnSpc>
            </a:pPr>
            <a:endParaRPr lang="it-IT" sz="2400" i="1" dirty="0">
              <a:solidFill>
                <a:srgbClr val="0000FF"/>
              </a:solidFill>
              <a:latin typeface="Arial" charset="0"/>
              <a:ea typeface="ＭＳ Ｐゴシック" charset="0"/>
              <a:cs typeface="ＭＳ Ｐゴシック" charset="0"/>
            </a:endParaRPr>
          </a:p>
        </p:txBody>
      </p:sp>
      <p:pic>
        <p:nvPicPr>
          <p:cNvPr id="2" name="Immagine 1" descr="k11656997.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9700" y="152400"/>
            <a:ext cx="1606063" cy="1606063"/>
          </a:xfrm>
          <a:prstGeom prst="rect">
            <a:avLst/>
          </a:prstGeom>
        </p:spPr>
      </p:pic>
    </p:spTree>
    <p:extLst>
      <p:ext uri="{BB962C8B-B14F-4D97-AF65-F5344CB8AC3E}">
        <p14:creationId xmlns:p14="http://schemas.microsoft.com/office/powerpoint/2010/main" val="3971761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96399" y="291157"/>
            <a:ext cx="5939417" cy="1475298"/>
          </a:xfrm>
        </p:spPr>
        <p:txBody>
          <a:bodyPr>
            <a:normAutofit fontScale="90000"/>
          </a:bodyPr>
          <a:lstStyle/>
          <a:p>
            <a:r>
              <a:rPr lang="it-IT" sz="3200" dirty="0">
                <a:solidFill>
                  <a:srgbClr val="000090"/>
                </a:solidFill>
                <a:latin typeface="Chalkboard" panose="03050602040202020205" pitchFamily="66" charset="77"/>
                <a:ea typeface="ＭＳ Ｐゴシック" charset="0"/>
                <a:cs typeface="ＭＳ Ｐゴシック" charset="0"/>
              </a:rPr>
              <a:t>Verso la società planetaria: </a:t>
            </a:r>
            <a:br>
              <a:rPr lang="it-IT" sz="3600" dirty="0">
                <a:solidFill>
                  <a:srgbClr val="000090"/>
                </a:solidFill>
                <a:latin typeface="Chalkboard" panose="03050602040202020205" pitchFamily="66" charset="77"/>
                <a:ea typeface="ＭＳ Ｐゴシック" charset="0"/>
                <a:cs typeface="ＭＳ Ｐゴシック" charset="0"/>
              </a:rPr>
            </a:br>
            <a:r>
              <a:rPr lang="it-IT" sz="3600" dirty="0">
                <a:solidFill>
                  <a:srgbClr val="008000"/>
                </a:solidFill>
                <a:latin typeface="Chalkboard" panose="03050602040202020205" pitchFamily="66" charset="77"/>
                <a:ea typeface="ＭＳ Ｐゴシック" charset="0"/>
                <a:cs typeface="ＭＳ Ｐゴシック" charset="0"/>
              </a:rPr>
              <a:t>Grande contrazione </a:t>
            </a:r>
            <a:br>
              <a:rPr lang="it-IT" sz="3600" dirty="0">
                <a:solidFill>
                  <a:srgbClr val="008000"/>
                </a:solidFill>
                <a:latin typeface="Chalkboard" panose="03050602040202020205" pitchFamily="66" charset="77"/>
                <a:ea typeface="ＭＳ Ｐゴシック" charset="0"/>
                <a:cs typeface="ＭＳ Ｐゴシック" charset="0"/>
              </a:rPr>
            </a:br>
            <a:r>
              <a:rPr lang="it-IT" sz="3600" dirty="0">
                <a:solidFill>
                  <a:srgbClr val="008000"/>
                </a:solidFill>
                <a:latin typeface="Chalkboard" panose="03050602040202020205" pitchFamily="66" charset="77"/>
                <a:ea typeface="ＭＳ Ｐゴシック" charset="0"/>
                <a:cs typeface="ＭＳ Ｐゴシック" charset="0"/>
              </a:rPr>
              <a:t>ma </a:t>
            </a:r>
            <a:r>
              <a:rPr lang="it-IT" sz="3600" i="1" dirty="0">
                <a:solidFill>
                  <a:srgbClr val="1C591F"/>
                </a:solidFill>
                <a:latin typeface="Chalkboard" panose="03050602040202020205" pitchFamily="66" charset="77"/>
                <a:ea typeface="ＭＳ Ｐゴシック" charset="0"/>
                <a:cs typeface="ＭＳ Ｐゴシック" charset="0"/>
              </a:rPr>
              <a:t>nuovi processi (II)</a:t>
            </a:r>
            <a:endParaRPr lang="it-IT" i="1" dirty="0">
              <a:solidFill>
                <a:srgbClr val="1C591F"/>
              </a:solidFill>
              <a:latin typeface="Chalkboard" panose="03050602040202020205" pitchFamily="66" charset="77"/>
              <a:ea typeface="ＭＳ Ｐゴシック" charset="0"/>
              <a:cs typeface="ＭＳ Ｐゴシック" charset="0"/>
            </a:endParaRPr>
          </a:p>
        </p:txBody>
      </p:sp>
      <p:sp>
        <p:nvSpPr>
          <p:cNvPr id="92163" name="Rectangle 3"/>
          <p:cNvSpPr>
            <a:spLocks noGrp="1" noChangeArrowheads="1"/>
          </p:cNvSpPr>
          <p:nvPr>
            <p:ph idx="1"/>
          </p:nvPr>
        </p:nvSpPr>
        <p:spPr>
          <a:xfrm>
            <a:off x="196399" y="2125147"/>
            <a:ext cx="8609155" cy="4428052"/>
          </a:xfrm>
        </p:spPr>
        <p:txBody>
          <a:bodyPr>
            <a:normAutofit/>
          </a:bodyPr>
          <a:lstStyle/>
          <a:p>
            <a:pPr>
              <a:lnSpc>
                <a:spcPct val="110000"/>
              </a:lnSpc>
            </a:pPr>
            <a:r>
              <a:rPr lang="it-IT" sz="2400" dirty="0">
                <a:solidFill>
                  <a:srgbClr val="0000FF"/>
                </a:solidFill>
                <a:latin typeface="Arial" charset="0"/>
                <a:ea typeface="ＭＳ Ｐゴシック" charset="0"/>
                <a:cs typeface="ＭＳ Ｐゴシック" charset="0"/>
              </a:rPr>
              <a:t>La cura familiare-informale: </a:t>
            </a:r>
            <a:r>
              <a:rPr lang="it-IT" sz="2400" b="1" dirty="0">
                <a:solidFill>
                  <a:srgbClr val="FF0000"/>
                </a:solidFill>
                <a:latin typeface="Arial" charset="0"/>
                <a:ea typeface="ＭＳ Ｐゴシック" charset="0"/>
                <a:cs typeface="ＭＳ Ｐゴシック" charset="0"/>
              </a:rPr>
              <a:t>sovraccarico,</a:t>
            </a:r>
            <a:r>
              <a:rPr lang="it-IT" sz="2400" dirty="0">
                <a:solidFill>
                  <a:srgbClr val="0000FF"/>
                </a:solidFill>
                <a:latin typeface="Arial" charset="0"/>
                <a:ea typeface="ＭＳ Ｐゴシック" charset="0"/>
                <a:cs typeface="ＭＳ Ｐゴシック" charset="0"/>
              </a:rPr>
              <a:t> </a:t>
            </a:r>
            <a:r>
              <a:rPr lang="it-IT" sz="2400" b="1" dirty="0">
                <a:solidFill>
                  <a:srgbClr val="FF0000"/>
                </a:solidFill>
                <a:latin typeface="Arial" charset="0"/>
                <a:ea typeface="ＭＳ Ｐゴシック" charset="0"/>
                <a:cs typeface="ＭＳ Ｐゴシック" charset="0"/>
              </a:rPr>
              <a:t>ma anche nuove reti/servizi: </a:t>
            </a:r>
            <a:r>
              <a:rPr lang="it-IT" sz="2400" b="1" dirty="0" err="1">
                <a:solidFill>
                  <a:srgbClr val="FF0000"/>
                </a:solidFill>
                <a:latin typeface="Arial" charset="0"/>
                <a:ea typeface="ＭＳ Ｐゴシック" charset="0"/>
                <a:cs typeface="ＭＳ Ｐゴシック" charset="0"/>
              </a:rPr>
              <a:t>ass</a:t>
            </a:r>
            <a:r>
              <a:rPr lang="it-IT" sz="2400" b="1" dirty="0">
                <a:solidFill>
                  <a:srgbClr val="FF0000"/>
                </a:solidFill>
                <a:latin typeface="Arial" charset="0"/>
                <a:ea typeface="ＭＳ Ｐゴシック" charset="0"/>
                <a:cs typeface="ＭＳ Ｐゴシック" charset="0"/>
              </a:rPr>
              <a:t>. domiciliare; cure primarie</a:t>
            </a:r>
          </a:p>
          <a:p>
            <a:pPr>
              <a:lnSpc>
                <a:spcPct val="110000"/>
              </a:lnSpc>
            </a:pPr>
            <a:r>
              <a:rPr lang="it-IT" dirty="0">
                <a:solidFill>
                  <a:srgbClr val="0000FF"/>
                </a:solidFill>
                <a:latin typeface="Arial" charset="0"/>
                <a:ea typeface="ＭＳ Ｐゴシック" charset="0"/>
                <a:cs typeface="ＭＳ Ｐゴシック" charset="0"/>
              </a:rPr>
              <a:t>La self-care e cittadinanza competente: </a:t>
            </a:r>
            <a:r>
              <a:rPr lang="it-IT" b="1" dirty="0">
                <a:solidFill>
                  <a:srgbClr val="850085"/>
                </a:solidFill>
                <a:latin typeface="Arial" charset="0"/>
                <a:ea typeface="ＭＳ Ｐゴシック" charset="0"/>
                <a:cs typeface="ＭＳ Ｐゴシック" charset="0"/>
              </a:rPr>
              <a:t>basso supporto, ma anche nuove opportunità via web</a:t>
            </a:r>
            <a:endParaRPr lang="it-IT" sz="2400" b="1" i="1" dirty="0">
              <a:solidFill>
                <a:srgbClr val="850085"/>
              </a:solidFill>
              <a:latin typeface="Arial" charset="0"/>
              <a:ea typeface="ＭＳ Ｐゴシック" charset="0"/>
              <a:cs typeface="ＭＳ Ｐゴシック" charset="0"/>
            </a:endParaRPr>
          </a:p>
          <a:p>
            <a:r>
              <a:rPr lang="it-IT" dirty="0">
                <a:solidFill>
                  <a:srgbClr val="0000FF"/>
                </a:solidFill>
                <a:latin typeface="Arial" charset="0"/>
                <a:ea typeface="ＭＳ Ｐゴシック" charset="0"/>
                <a:cs typeface="ＭＳ Ｐゴシック" charset="0"/>
              </a:rPr>
              <a:t>la cura fraterna: </a:t>
            </a:r>
            <a:r>
              <a:rPr lang="it-IT" b="1" dirty="0">
                <a:solidFill>
                  <a:srgbClr val="BC0000"/>
                </a:solidFill>
                <a:latin typeface="Arial" charset="0"/>
                <a:ea typeface="ＭＳ Ｐゴシック" charset="0"/>
                <a:cs typeface="ＭＳ Ｐゴシック" charset="0"/>
              </a:rPr>
              <a:t>sviluppo </a:t>
            </a:r>
            <a:r>
              <a:rPr lang="it-IT" b="1" dirty="0" err="1">
                <a:solidFill>
                  <a:srgbClr val="BC0000"/>
                </a:solidFill>
                <a:latin typeface="Arial" charset="0"/>
                <a:ea typeface="ＭＳ Ｐゴシック" charset="0"/>
                <a:cs typeface="ＭＳ Ｐゴシック" charset="0"/>
              </a:rPr>
              <a:t>dell</a:t>
            </a:r>
            <a:r>
              <a:rPr lang="ja-JP" altLang="it-IT" sz="2400" b="1" dirty="0">
                <a:solidFill>
                  <a:srgbClr val="BC0000"/>
                </a:solidFill>
                <a:latin typeface="Arial" charset="0"/>
                <a:ea typeface="ＭＳ Ｐゴシック" charset="0"/>
                <a:cs typeface="ＭＳ Ｐゴシック" charset="0"/>
              </a:rPr>
              <a:t>’</a:t>
            </a:r>
            <a:r>
              <a:rPr lang="it-IT" sz="2400" b="1" dirty="0">
                <a:solidFill>
                  <a:srgbClr val="BC0000"/>
                </a:solidFill>
                <a:latin typeface="Arial" charset="0"/>
                <a:ea typeface="ＭＳ Ｐゴシック" charset="0"/>
                <a:cs typeface="ＭＳ Ｐゴシック" charset="0"/>
              </a:rPr>
              <a:t>associazionismo della salute; riconoscimento del volontariato organizzato</a:t>
            </a:r>
          </a:p>
          <a:p>
            <a:r>
              <a:rPr lang="it-IT" dirty="0">
                <a:solidFill>
                  <a:srgbClr val="0000FF"/>
                </a:solidFill>
                <a:latin typeface="Arial" charset="0"/>
                <a:ea typeface="ＭＳ Ｐゴシック" charset="0"/>
                <a:cs typeface="ＭＳ Ｐゴシック" charset="0"/>
              </a:rPr>
              <a:t>La comunicazione della salute: </a:t>
            </a:r>
            <a:r>
              <a:rPr lang="it-IT" b="1" dirty="0">
                <a:solidFill>
                  <a:srgbClr val="800000"/>
                </a:solidFill>
                <a:latin typeface="Arial" charset="0"/>
                <a:ea typeface="ＭＳ Ｐゴシック" charset="0"/>
                <a:cs typeface="ＭＳ Ｐゴシック" charset="0"/>
              </a:rPr>
              <a:t>le potenzialità del web 2.0 </a:t>
            </a:r>
            <a:r>
              <a:rPr lang="it-IT" dirty="0">
                <a:solidFill>
                  <a:srgbClr val="800000"/>
                </a:solidFill>
                <a:latin typeface="Arial" charset="0"/>
                <a:ea typeface="ＭＳ Ｐゴシック" charset="0"/>
                <a:cs typeface="ＭＳ Ｐゴシック" charset="0"/>
              </a:rPr>
              <a:t>per informazione, comunicazione, apprendimento, coordinamento, partecipazione</a:t>
            </a:r>
            <a:r>
              <a:rPr lang="it-IT" sz="2400" dirty="0">
                <a:solidFill>
                  <a:srgbClr val="800000"/>
                </a:solidFill>
                <a:latin typeface="Arial" charset="0"/>
                <a:ea typeface="ＭＳ Ｐゴシック" charset="0"/>
                <a:cs typeface="ＭＳ Ｐゴシック" charset="0"/>
              </a:rPr>
              <a:t> </a:t>
            </a:r>
          </a:p>
        </p:txBody>
      </p:sp>
      <p:pic>
        <p:nvPicPr>
          <p:cNvPr id="2" name="Immagine 1" descr="k11656997.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7056" y="291157"/>
            <a:ext cx="1695667" cy="1695667"/>
          </a:xfrm>
          <a:prstGeom prst="rect">
            <a:avLst/>
          </a:prstGeom>
        </p:spPr>
      </p:pic>
    </p:spTree>
    <p:extLst>
      <p:ext uri="{BB962C8B-B14F-4D97-AF65-F5344CB8AC3E}">
        <p14:creationId xmlns:p14="http://schemas.microsoft.com/office/powerpoint/2010/main" val="1915587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32078" y="130940"/>
            <a:ext cx="8513486" cy="1309404"/>
          </a:xfrm>
        </p:spPr>
        <p:txBody>
          <a:bodyPr/>
          <a:lstStyle/>
          <a:p>
            <a:pPr algn="ctr"/>
            <a:r>
              <a:rPr lang="it-IT" sz="4000" dirty="0">
                <a:solidFill>
                  <a:srgbClr val="8C2579"/>
                </a:solidFill>
                <a:latin typeface="Arial" charset="0"/>
                <a:ea typeface="ＭＳ Ｐゴシック" charset="0"/>
                <a:cs typeface="ＭＳ Ｐゴシック" charset="0"/>
              </a:rPr>
              <a:t>Verso delle </a:t>
            </a:r>
            <a:r>
              <a:rPr lang="ja-JP" altLang="it-IT" sz="4000" dirty="0">
                <a:solidFill>
                  <a:srgbClr val="8C2579"/>
                </a:solidFill>
                <a:latin typeface="Arial" charset="0"/>
                <a:ea typeface="ＭＳ Ｐゴシック" charset="0"/>
                <a:cs typeface="ＭＳ Ｐゴシック" charset="0"/>
              </a:rPr>
              <a:t>“</a:t>
            </a:r>
            <a:r>
              <a:rPr lang="it-IT" sz="4000" dirty="0">
                <a:solidFill>
                  <a:srgbClr val="8C2579"/>
                </a:solidFill>
                <a:latin typeface="Arial" charset="0"/>
                <a:ea typeface="ＭＳ Ｐゴシック" charset="0"/>
                <a:cs typeface="ＭＳ Ｐゴシック" charset="0"/>
              </a:rPr>
              <a:t>società della salute</a:t>
            </a:r>
            <a:r>
              <a:rPr lang="ja-JP" altLang="it-IT" sz="4000" dirty="0">
                <a:solidFill>
                  <a:srgbClr val="8C2579"/>
                </a:solidFill>
                <a:latin typeface="Arial" charset="0"/>
                <a:ea typeface="ＭＳ Ｐゴシック" charset="0"/>
                <a:cs typeface="ＭＳ Ｐゴシック" charset="0"/>
              </a:rPr>
              <a:t>”</a:t>
            </a:r>
            <a:r>
              <a:rPr lang="it-IT" sz="4000" dirty="0">
                <a:solidFill>
                  <a:srgbClr val="8C2579"/>
                </a:solidFill>
                <a:latin typeface="Arial" charset="0"/>
                <a:ea typeface="ＭＳ Ｐゴシック" charset="0"/>
                <a:cs typeface="ＭＳ Ｐゴシック" charset="0"/>
              </a:rPr>
              <a:t>?</a:t>
            </a:r>
            <a:br>
              <a:rPr lang="it-IT" sz="4000" dirty="0">
                <a:solidFill>
                  <a:srgbClr val="8C2579"/>
                </a:solidFill>
                <a:latin typeface="Arial" charset="0"/>
                <a:ea typeface="ＭＳ Ｐゴシック" charset="0"/>
                <a:cs typeface="ＭＳ Ｐゴシック" charset="0"/>
              </a:rPr>
            </a:br>
            <a:r>
              <a:rPr lang="it-IT" sz="3200" i="1" dirty="0">
                <a:solidFill>
                  <a:srgbClr val="8C2579"/>
                </a:solidFill>
                <a:latin typeface="Arial" charset="0"/>
                <a:ea typeface="ＭＳ Ｐゴシック" charset="0"/>
                <a:cs typeface="ＭＳ Ｐゴシック" charset="0"/>
              </a:rPr>
              <a:t>Uno scenario possibile</a:t>
            </a:r>
            <a:endParaRPr lang="it-IT" sz="3200" i="1" dirty="0">
              <a:latin typeface="Times New Roman" charset="0"/>
              <a:ea typeface="ＭＳ Ｐゴシック" charset="0"/>
              <a:cs typeface="ＭＳ Ｐゴシック" charset="0"/>
            </a:endParaRPr>
          </a:p>
        </p:txBody>
      </p:sp>
      <p:sp>
        <p:nvSpPr>
          <p:cNvPr id="93187" name="Rectangle 3"/>
          <p:cNvSpPr>
            <a:spLocks noGrp="1" noChangeArrowheads="1"/>
          </p:cNvSpPr>
          <p:nvPr>
            <p:ph idx="1"/>
          </p:nvPr>
        </p:nvSpPr>
        <p:spPr>
          <a:xfrm>
            <a:off x="432077" y="1728411"/>
            <a:ext cx="8301122" cy="4792417"/>
          </a:xfrm>
        </p:spPr>
        <p:txBody>
          <a:bodyPr>
            <a:normAutofit/>
          </a:bodyPr>
          <a:lstStyle/>
          <a:p>
            <a:pPr>
              <a:buFont typeface="Wingdings" charset="0"/>
              <a:buNone/>
            </a:pPr>
            <a:r>
              <a:rPr lang="ja-JP" altLang="it-IT" sz="2800" b="1" dirty="0">
                <a:solidFill>
                  <a:srgbClr val="4D1588"/>
                </a:solidFill>
                <a:latin typeface="Arial"/>
                <a:ea typeface="ＭＳ Ｐゴシック" charset="0"/>
                <a:cs typeface="Arial"/>
              </a:rPr>
              <a:t>“</a:t>
            </a:r>
            <a:r>
              <a:rPr lang="it-IT" sz="2800" dirty="0">
                <a:solidFill>
                  <a:srgbClr val="4D1588"/>
                </a:solidFill>
                <a:latin typeface="Arial"/>
                <a:ea typeface="ＭＳ Ｐゴシック" charset="0"/>
                <a:cs typeface="Arial"/>
              </a:rPr>
              <a:t>Nelle società moderne la visione della salute cambia: sempre più la salute è concepita come una risorsa per gli individui e per la società, un bene co-prodotto e una responsabilità condivisa da innumerevoli settori e attori sociali.” </a:t>
            </a:r>
          </a:p>
          <a:p>
            <a:pPr algn="r">
              <a:buFont typeface="Wingdings" charset="0"/>
              <a:buNone/>
            </a:pPr>
            <a:r>
              <a:rPr lang="it-IT" sz="2000" i="1" dirty="0" err="1">
                <a:solidFill>
                  <a:srgbClr val="18058D"/>
                </a:solidFill>
                <a:latin typeface="Arial" charset="0"/>
                <a:ea typeface="ＭＳ Ｐゴシック" charset="0"/>
                <a:cs typeface="ＭＳ Ｐゴシック" charset="0"/>
              </a:rPr>
              <a:t>Kickbusch</a:t>
            </a:r>
            <a:r>
              <a:rPr lang="it-IT" sz="2000" i="1" dirty="0">
                <a:solidFill>
                  <a:srgbClr val="18058D"/>
                </a:solidFill>
                <a:latin typeface="Arial" charset="0"/>
                <a:ea typeface="ＭＳ Ｐゴシック" charset="0"/>
                <a:cs typeface="ＭＳ Ｐゴシック" charset="0"/>
              </a:rPr>
              <a:t> I. e Maag D., 2007</a:t>
            </a:r>
            <a:endParaRPr lang="it-IT" sz="2000" dirty="0">
              <a:solidFill>
                <a:srgbClr val="18058D"/>
              </a:solidFill>
              <a:latin typeface="Arial" charset="0"/>
              <a:ea typeface="ＭＳ Ｐゴシック" charset="0"/>
              <a:cs typeface="ＭＳ Ｐゴシック" charset="0"/>
            </a:endParaRPr>
          </a:p>
        </p:txBody>
      </p:sp>
      <p:pic>
        <p:nvPicPr>
          <p:cNvPr id="93188" name="Picture 4" descr="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854" y="4150808"/>
            <a:ext cx="2945655" cy="237001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176135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22571"/>
          </a:xfrm>
        </p:spPr>
        <p:txBody>
          <a:bodyPr>
            <a:normAutofit/>
          </a:bodyPr>
          <a:lstStyle/>
          <a:p>
            <a:pPr algn="r"/>
            <a:r>
              <a:rPr lang="mr-IN" sz="2400" dirty="0">
                <a:solidFill>
                  <a:srgbClr val="00B050"/>
                </a:solidFill>
                <a:latin typeface="Bradley Hand" charset="0"/>
                <a:ea typeface="Bradley Hand" charset="0"/>
                <a:cs typeface="Bradley Hand" charset="0"/>
              </a:rPr>
              <a:t>…</a:t>
            </a:r>
            <a:r>
              <a:rPr lang="it-IT" sz="2400" dirty="0">
                <a:solidFill>
                  <a:srgbClr val="00B050"/>
                </a:solidFill>
                <a:latin typeface="Bradley Hand" charset="0"/>
                <a:ea typeface="Bradley Hand" charset="0"/>
                <a:cs typeface="Bradley Hand" charset="0"/>
              </a:rPr>
              <a:t>sul prendersi cura</a:t>
            </a:r>
          </a:p>
        </p:txBody>
      </p:sp>
      <p:sp>
        <p:nvSpPr>
          <p:cNvPr id="3" name="Segnaposto contenuto 2"/>
          <p:cNvSpPr>
            <a:spLocks noGrp="1"/>
          </p:cNvSpPr>
          <p:nvPr>
            <p:ph idx="1"/>
          </p:nvPr>
        </p:nvSpPr>
        <p:spPr>
          <a:xfrm>
            <a:off x="1481559" y="1377388"/>
            <a:ext cx="7109992" cy="4757194"/>
          </a:xfrm>
        </p:spPr>
        <p:txBody>
          <a:bodyPr>
            <a:normAutofit fontScale="55000" lnSpcReduction="20000"/>
          </a:bodyPr>
          <a:lstStyle/>
          <a:p>
            <a:pPr>
              <a:lnSpc>
                <a:spcPct val="120000"/>
              </a:lnSpc>
            </a:pPr>
            <a:r>
              <a:rPr lang="it-IT" sz="3200" dirty="0">
                <a:solidFill>
                  <a:srgbClr val="C00000"/>
                </a:solidFill>
                <a:latin typeface="Chalkboard" panose="03050602040202020205" pitchFamily="66" charset="77"/>
              </a:rPr>
              <a:t>Su una parete della nostra scuola c’è scritto grande "</a:t>
            </a:r>
            <a:r>
              <a:rPr lang="it-IT" sz="3200" b="1" dirty="0">
                <a:solidFill>
                  <a:srgbClr val="C00000"/>
                </a:solidFill>
                <a:latin typeface="Chalkboard" panose="03050602040202020205" pitchFamily="66" charset="77"/>
              </a:rPr>
              <a:t>I CARE</a:t>
            </a:r>
            <a:r>
              <a:rPr lang="it-IT" sz="3200" dirty="0">
                <a:solidFill>
                  <a:srgbClr val="C00000"/>
                </a:solidFill>
                <a:latin typeface="Chalkboard" panose="03050602040202020205" pitchFamily="66" charset="77"/>
              </a:rPr>
              <a:t>". È il motto intraducibile dei giovani americani migliori: "me ne importa, mi sta a cuore". È il contrario esatto del motto fascista "me ne frego". </a:t>
            </a:r>
          </a:p>
          <a:p>
            <a:pPr marL="0" indent="0">
              <a:buNone/>
            </a:pPr>
            <a:r>
              <a:rPr lang="it-IT" dirty="0"/>
              <a:t>										</a:t>
            </a:r>
            <a:r>
              <a:rPr lang="it-IT" b="1" dirty="0">
                <a:solidFill>
                  <a:srgbClr val="002060"/>
                </a:solidFill>
              </a:rPr>
              <a:t>don Lorenzo Milani,</a:t>
            </a:r>
            <a:r>
              <a:rPr lang="it-IT" b="1" i="1" dirty="0">
                <a:solidFill>
                  <a:srgbClr val="002060"/>
                </a:solidFill>
              </a:rPr>
              <a:t> Lettera ai giudici, 1965</a:t>
            </a:r>
          </a:p>
          <a:p>
            <a:pPr marL="0" indent="0">
              <a:buNone/>
            </a:pPr>
            <a:endParaRPr lang="it-IT" dirty="0"/>
          </a:p>
          <a:p>
            <a:pPr>
              <a:lnSpc>
                <a:spcPct val="120000"/>
              </a:lnSpc>
            </a:pPr>
            <a:r>
              <a:rPr lang="it-IT" sz="3200" dirty="0">
                <a:solidFill>
                  <a:srgbClr val="C00000"/>
                </a:solidFill>
                <a:latin typeface="Chalkboard" panose="03050602040202020205" pitchFamily="66" charset="77"/>
              </a:rPr>
              <a:t>La vocazione del custodire […] ha una dimensione che precede e che è semplicemente umana, riguarda tutti.</a:t>
            </a:r>
            <a:r>
              <a:rPr lang="it-IT" sz="3200" i="1" dirty="0">
                <a:solidFill>
                  <a:srgbClr val="C00000"/>
                </a:solidFill>
                <a:latin typeface="Chalkboard" panose="03050602040202020205" pitchFamily="66" charset="77"/>
              </a:rPr>
              <a:t> </a:t>
            </a:r>
            <a:r>
              <a:rPr lang="it-IT" sz="3200" dirty="0">
                <a:solidFill>
                  <a:srgbClr val="C00000"/>
                </a:solidFill>
                <a:latin typeface="Chalkboard" panose="03050602040202020205" pitchFamily="66" charset="77"/>
              </a:rPr>
              <a:t>Custodire il creato, ogni uomo ed ogni donna, con uno sguardo di tenerezza e amore […] è aprire uno squarcio di luce in mezzo a tante nubi, è portare il calore della speranza!</a:t>
            </a:r>
          </a:p>
          <a:p>
            <a:pPr marL="0" indent="0">
              <a:buNone/>
            </a:pPr>
            <a:r>
              <a:rPr lang="it-IT" dirty="0"/>
              <a:t>								</a:t>
            </a:r>
            <a:r>
              <a:rPr lang="it-IT" b="1" dirty="0">
                <a:solidFill>
                  <a:srgbClr val="002060"/>
                </a:solidFill>
              </a:rPr>
              <a:t>Papa Francesco,</a:t>
            </a:r>
            <a:r>
              <a:rPr lang="it-IT" b="1" i="1" dirty="0">
                <a:solidFill>
                  <a:srgbClr val="002060"/>
                </a:solidFill>
              </a:rPr>
              <a:t> Messa di inizio del pontificato: </a:t>
            </a:r>
            <a:r>
              <a:rPr lang="it-IT" b="1" dirty="0">
                <a:solidFill>
                  <a:srgbClr val="002060"/>
                </a:solidFill>
              </a:rPr>
              <a:t>Roma, 19 marzo 2013 </a:t>
            </a:r>
          </a:p>
        </p:txBody>
      </p:sp>
    </p:spTree>
    <p:extLst>
      <p:ext uri="{BB962C8B-B14F-4D97-AF65-F5344CB8AC3E}">
        <p14:creationId xmlns:p14="http://schemas.microsoft.com/office/powerpoint/2010/main" val="2790737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mr-IN" sz="2400" dirty="0">
                <a:solidFill>
                  <a:srgbClr val="FF2F92"/>
                </a:solidFill>
                <a:latin typeface="Bradley Hand" charset="0"/>
                <a:ea typeface="Bradley Hand" charset="0"/>
                <a:cs typeface="Bradley Hand" charset="0"/>
              </a:rPr>
              <a:t>…</a:t>
            </a:r>
            <a:r>
              <a:rPr lang="it-IT" sz="2400" dirty="0">
                <a:solidFill>
                  <a:srgbClr val="FF2F92"/>
                </a:solidFill>
                <a:latin typeface="Bradley Hand" charset="0"/>
                <a:ea typeface="Bradley Hand" charset="0"/>
                <a:cs typeface="Bradley Hand" charset="0"/>
              </a:rPr>
              <a:t>questioni aperte</a:t>
            </a:r>
          </a:p>
        </p:txBody>
      </p:sp>
      <p:sp>
        <p:nvSpPr>
          <p:cNvPr id="3" name="Segnaposto contenuto 2"/>
          <p:cNvSpPr>
            <a:spLocks noGrp="1"/>
          </p:cNvSpPr>
          <p:nvPr>
            <p:ph idx="1"/>
          </p:nvPr>
        </p:nvSpPr>
        <p:spPr>
          <a:xfrm>
            <a:off x="1941909" y="1982271"/>
            <a:ext cx="6686550" cy="3308396"/>
          </a:xfrm>
        </p:spPr>
        <p:txBody>
          <a:bodyPr>
            <a:normAutofit/>
          </a:bodyPr>
          <a:lstStyle/>
          <a:p>
            <a:pPr>
              <a:spcBef>
                <a:spcPts val="800"/>
              </a:spcBef>
            </a:pPr>
            <a:r>
              <a:rPr lang="it-IT" sz="1800" b="1" dirty="0">
                <a:solidFill>
                  <a:srgbClr val="011893"/>
                </a:solidFill>
                <a:latin typeface="Chalkboard" panose="03050602040202020205" pitchFamily="66" charset="77"/>
              </a:rPr>
              <a:t>Quale “mito di Cura” oggi?</a:t>
            </a:r>
          </a:p>
          <a:p>
            <a:pPr>
              <a:spcBef>
                <a:spcPts val="800"/>
              </a:spcBef>
            </a:pPr>
            <a:r>
              <a:rPr lang="it-IT" sz="1800" b="1" dirty="0">
                <a:solidFill>
                  <a:srgbClr val="011893"/>
                </a:solidFill>
                <a:latin typeface="Chalkboard" panose="03050602040202020205" pitchFamily="66" charset="77"/>
              </a:rPr>
              <a:t>E’ possibile una fraternità-reciprocità della cura oggi?</a:t>
            </a:r>
          </a:p>
          <a:p>
            <a:pPr>
              <a:spcBef>
                <a:spcPts val="800"/>
              </a:spcBef>
            </a:pPr>
            <a:r>
              <a:rPr lang="it-IT" sz="1800" b="1" dirty="0">
                <a:solidFill>
                  <a:srgbClr val="011893"/>
                </a:solidFill>
                <a:latin typeface="Chalkboard" panose="03050602040202020205" pitchFamily="66" charset="77"/>
              </a:rPr>
              <a:t>E’ possibile affrontare la crisi etica (pubblico-privata) della cura?</a:t>
            </a:r>
          </a:p>
          <a:p>
            <a:pPr>
              <a:spcBef>
                <a:spcPts val="800"/>
              </a:spcBef>
            </a:pPr>
            <a:r>
              <a:rPr lang="it-IT" sz="1800" b="1" dirty="0">
                <a:solidFill>
                  <a:srgbClr val="011893"/>
                </a:solidFill>
                <a:latin typeface="Chalkboard" panose="03050602040202020205" pitchFamily="66" charset="77"/>
              </a:rPr>
              <a:t>E’ possibile andare oltre il neo-tecnicismo e neo-</a:t>
            </a:r>
            <a:r>
              <a:rPr lang="it-IT" sz="1800" b="1" dirty="0" err="1">
                <a:solidFill>
                  <a:srgbClr val="011893"/>
                </a:solidFill>
                <a:latin typeface="Chalkboard" panose="03050602040202020205" pitchFamily="66" charset="77"/>
              </a:rPr>
              <a:t>proceduralismo</a:t>
            </a:r>
            <a:r>
              <a:rPr lang="it-IT" sz="1800" b="1" dirty="0">
                <a:solidFill>
                  <a:srgbClr val="011893"/>
                </a:solidFill>
                <a:latin typeface="Chalkboard" panose="03050602040202020205" pitchFamily="66" charset="77"/>
              </a:rPr>
              <a:t> in campo medico?</a:t>
            </a:r>
          </a:p>
          <a:p>
            <a:pPr>
              <a:spcBef>
                <a:spcPts val="800"/>
              </a:spcBef>
            </a:pPr>
            <a:r>
              <a:rPr lang="it-IT" sz="1800" b="1" dirty="0">
                <a:solidFill>
                  <a:srgbClr val="011893"/>
                </a:solidFill>
                <a:latin typeface="Chalkboard" panose="03050602040202020205" pitchFamily="66" charset="77"/>
              </a:rPr>
              <a:t>Come affrontare i deficit di cura contemporanei?</a:t>
            </a:r>
          </a:p>
          <a:p>
            <a:r>
              <a:rPr lang="mr-IN" sz="1800" dirty="0">
                <a:solidFill>
                  <a:srgbClr val="011893"/>
                </a:solidFill>
              </a:rPr>
              <a:t>…</a:t>
            </a:r>
            <a:r>
              <a:rPr lang="it-IT" sz="1800" dirty="0">
                <a:solidFill>
                  <a:srgbClr val="011893"/>
                </a:solidFill>
              </a:rPr>
              <a:t>..</a:t>
            </a:r>
          </a:p>
        </p:txBody>
      </p:sp>
    </p:spTree>
    <p:extLst>
      <p:ext uri="{BB962C8B-B14F-4D97-AF65-F5344CB8AC3E}">
        <p14:creationId xmlns:p14="http://schemas.microsoft.com/office/powerpoint/2010/main" val="1968836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8344" y="107575"/>
            <a:ext cx="4942391" cy="2114764"/>
          </a:xfrm>
        </p:spPr>
        <p:txBody>
          <a:bodyPr/>
          <a:lstStyle/>
          <a:p>
            <a:r>
              <a:rPr lang="it-IT" sz="3200" dirty="0">
                <a:solidFill>
                  <a:srgbClr val="850085"/>
                </a:solidFill>
                <a:latin typeface="Chalkboard" panose="03050602040202020205" pitchFamily="66" charset="77"/>
                <a:ea typeface="Arial" charset="0"/>
                <a:cs typeface="Arial" charset="0"/>
              </a:rPr>
              <a:t>4 forme basilari ed archetipe di </a:t>
            </a:r>
            <a:r>
              <a:rPr lang="it-IT" sz="3200" b="1" dirty="0">
                <a:solidFill>
                  <a:srgbClr val="850085"/>
                </a:solidFill>
                <a:latin typeface="Chalkboard" panose="03050602040202020205" pitchFamily="66" charset="77"/>
                <a:ea typeface="Arial" charset="0"/>
                <a:cs typeface="Arial" charset="0"/>
              </a:rPr>
              <a:t>modi di cura </a:t>
            </a:r>
            <a:br>
              <a:rPr lang="it-IT" sz="3200" dirty="0">
                <a:solidFill>
                  <a:srgbClr val="850085"/>
                </a:solidFill>
                <a:latin typeface="Chalkboard" panose="03050602040202020205" pitchFamily="66" charset="77"/>
                <a:ea typeface="Arial" charset="0"/>
                <a:cs typeface="Arial" charset="0"/>
              </a:rPr>
            </a:br>
            <a:r>
              <a:rPr lang="it-IT" sz="3200" dirty="0">
                <a:solidFill>
                  <a:srgbClr val="850085"/>
                </a:solidFill>
                <a:latin typeface="Chalkboard" panose="03050602040202020205" pitchFamily="66" charset="77"/>
                <a:ea typeface="Arial" charset="0"/>
                <a:cs typeface="Arial" charset="0"/>
              </a:rPr>
              <a:t>da coordinare e comporre</a:t>
            </a:r>
          </a:p>
        </p:txBody>
      </p:sp>
      <p:sp>
        <p:nvSpPr>
          <p:cNvPr id="3" name="Segnaposto contenuto 2"/>
          <p:cNvSpPr>
            <a:spLocks noGrp="1"/>
          </p:cNvSpPr>
          <p:nvPr>
            <p:ph idx="1"/>
          </p:nvPr>
        </p:nvSpPr>
        <p:spPr>
          <a:xfrm>
            <a:off x="549274" y="3002692"/>
            <a:ext cx="8174595" cy="3645242"/>
          </a:xfrm>
        </p:spPr>
        <p:txBody>
          <a:bodyPr>
            <a:normAutofit/>
          </a:bodyPr>
          <a:lstStyle/>
          <a:p>
            <a:r>
              <a:rPr lang="it-IT" b="1" dirty="0">
                <a:solidFill>
                  <a:srgbClr val="00B050"/>
                </a:solidFill>
              </a:rPr>
              <a:t>“MATERNA” </a:t>
            </a:r>
            <a:r>
              <a:rPr lang="it-IT" sz="2000" dirty="0">
                <a:solidFill>
                  <a:srgbClr val="39B23F"/>
                </a:solidFill>
              </a:rPr>
              <a:t>(accudimento, protezione, vicinanza affettiva, …)</a:t>
            </a:r>
          </a:p>
          <a:p>
            <a:r>
              <a:rPr lang="it-IT" b="1" dirty="0">
                <a:solidFill>
                  <a:schemeClr val="tx2">
                    <a:lumMod val="75000"/>
                    <a:lumOff val="25000"/>
                  </a:schemeClr>
                </a:solidFill>
              </a:rPr>
              <a:t>“PATERNA” </a:t>
            </a:r>
            <a:r>
              <a:rPr lang="it-IT" sz="2000" dirty="0">
                <a:solidFill>
                  <a:srgbClr val="0070C0"/>
                </a:solidFill>
              </a:rPr>
              <a:t>(custodia, capacità terapeutica, regolazione, …)</a:t>
            </a:r>
          </a:p>
          <a:p>
            <a:r>
              <a:rPr lang="it-IT" b="1" dirty="0">
                <a:solidFill>
                  <a:srgbClr val="BD5B2E"/>
                </a:solidFill>
              </a:rPr>
              <a:t>“FRATERNA” </a:t>
            </a:r>
            <a:r>
              <a:rPr lang="it-IT" sz="2000" dirty="0">
                <a:solidFill>
                  <a:schemeClr val="accent3">
                    <a:lumMod val="75000"/>
                  </a:schemeClr>
                </a:solidFill>
              </a:rPr>
              <a:t>(fratellanza, </a:t>
            </a:r>
            <a:r>
              <a:rPr lang="it-IT" sz="2000" dirty="0" err="1">
                <a:solidFill>
                  <a:schemeClr val="accent3">
                    <a:lumMod val="75000"/>
                  </a:schemeClr>
                </a:solidFill>
              </a:rPr>
              <a:t>amicalità</a:t>
            </a:r>
            <a:r>
              <a:rPr lang="it-IT" sz="2000" dirty="0">
                <a:solidFill>
                  <a:schemeClr val="accent3">
                    <a:lumMod val="75000"/>
                  </a:schemeClr>
                </a:solidFill>
              </a:rPr>
              <a:t>, reciprocità, ..)</a:t>
            </a:r>
          </a:p>
          <a:p>
            <a:r>
              <a:rPr lang="it-IT" b="1" dirty="0">
                <a:solidFill>
                  <a:srgbClr val="BC0000"/>
                </a:solidFill>
              </a:rPr>
              <a:t>“AUTO-CURA” </a:t>
            </a:r>
            <a:r>
              <a:rPr lang="it-IT" sz="2000" dirty="0">
                <a:solidFill>
                  <a:srgbClr val="FF0000"/>
                </a:solidFill>
              </a:rPr>
              <a:t>(parti deboli-parti forti, riflessività, senso e orientamento, capacità relazionale, ecc.)</a:t>
            </a:r>
          </a:p>
          <a:p>
            <a:pPr marL="0" indent="0" algn="r">
              <a:buNone/>
            </a:pPr>
            <a:r>
              <a:rPr lang="it-IT" sz="1600" b="1" i="1" dirty="0">
                <a:solidFill>
                  <a:srgbClr val="002060"/>
                </a:solidFill>
              </a:rPr>
              <a:t>(elaborazione da Franco </a:t>
            </a:r>
            <a:r>
              <a:rPr lang="it-IT" sz="1600" b="1" i="1" dirty="0" err="1">
                <a:solidFill>
                  <a:srgbClr val="002060"/>
                </a:solidFill>
              </a:rPr>
              <a:t>Fornari</a:t>
            </a:r>
            <a:r>
              <a:rPr lang="it-IT" sz="1600" b="1" i="1" dirty="0">
                <a:solidFill>
                  <a:srgbClr val="002060"/>
                </a:solidFill>
              </a:rPr>
              <a:t>)</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9745" y="326516"/>
            <a:ext cx="3543300" cy="2286000"/>
          </a:xfrm>
          <a:prstGeom prst="rect">
            <a:avLst/>
          </a:prstGeom>
        </p:spPr>
      </p:pic>
    </p:spTree>
    <p:extLst>
      <p:ext uri="{BB962C8B-B14F-4D97-AF65-F5344CB8AC3E}">
        <p14:creationId xmlns:p14="http://schemas.microsoft.com/office/powerpoint/2010/main" val="2072778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58347" y="107577"/>
            <a:ext cx="4099354" cy="1640200"/>
          </a:xfrm>
        </p:spPr>
        <p:txBody>
          <a:bodyPr/>
          <a:lstStyle/>
          <a:p>
            <a:r>
              <a:rPr lang="it-IT" sz="2800" b="1" dirty="0">
                <a:solidFill>
                  <a:srgbClr val="39B23F"/>
                </a:solidFill>
                <a:latin typeface="Chalkboard" panose="03050602040202020205" pitchFamily="66" charset="77"/>
                <a:cs typeface="Arial" panose="020B0604020202020204" pitchFamily="34" charset="0"/>
              </a:rPr>
              <a:t>La società fraterna di cui abbiamo bisogno </a:t>
            </a:r>
            <a:br>
              <a:rPr lang="it-IT" sz="2800" b="1" dirty="0">
                <a:solidFill>
                  <a:srgbClr val="39B23F"/>
                </a:solidFill>
                <a:latin typeface="Chalkboard" panose="03050602040202020205" pitchFamily="66" charset="77"/>
                <a:cs typeface="Arial" panose="020B0604020202020204" pitchFamily="34" charset="0"/>
              </a:rPr>
            </a:br>
            <a:r>
              <a:rPr lang="it-IT" sz="2800" b="1" dirty="0">
                <a:solidFill>
                  <a:srgbClr val="39B23F"/>
                </a:solidFill>
                <a:latin typeface="Chalkboard" panose="03050602040202020205" pitchFamily="66" charset="77"/>
                <a:cs typeface="Arial" panose="020B0604020202020204" pitchFamily="34" charset="0"/>
              </a:rPr>
              <a:t>e che ci manca</a:t>
            </a:r>
          </a:p>
        </p:txBody>
      </p:sp>
      <p:sp>
        <p:nvSpPr>
          <p:cNvPr id="3" name="Segnaposto contenuto 2"/>
          <p:cNvSpPr>
            <a:spLocks noGrp="1"/>
          </p:cNvSpPr>
          <p:nvPr>
            <p:ph idx="1"/>
          </p:nvPr>
        </p:nvSpPr>
        <p:spPr>
          <a:xfrm>
            <a:off x="358347" y="2025571"/>
            <a:ext cx="8345815" cy="2847372"/>
          </a:xfrm>
        </p:spPr>
        <p:txBody>
          <a:bodyPr>
            <a:normAutofit fontScale="92500"/>
          </a:bodyPr>
          <a:lstStyle/>
          <a:p>
            <a:pPr marL="0" indent="0">
              <a:spcBef>
                <a:spcPts val="800"/>
              </a:spcBef>
              <a:buNone/>
            </a:pPr>
            <a:r>
              <a:rPr lang="it-IT" sz="2200" b="1" dirty="0">
                <a:solidFill>
                  <a:srgbClr val="002060"/>
                </a:solidFill>
                <a:latin typeface="Arial" panose="020B0604020202020204" pitchFamily="34" charset="0"/>
                <a:cs typeface="Arial" panose="020B0604020202020204" pitchFamily="34" charset="0"/>
              </a:rPr>
              <a:t>ORA:</a:t>
            </a:r>
          </a:p>
          <a:p>
            <a:pPr>
              <a:spcBef>
                <a:spcPts val="800"/>
              </a:spcBef>
            </a:pPr>
            <a:r>
              <a:rPr lang="it-IT" dirty="0">
                <a:solidFill>
                  <a:srgbClr val="BD5B2E"/>
                </a:solidFill>
                <a:latin typeface="Arial" panose="020B0604020202020204" pitchFamily="34" charset="0"/>
                <a:cs typeface="Arial" panose="020B0604020202020204" pitchFamily="34" charset="0"/>
              </a:rPr>
              <a:t>Società competitiva fra pari e senza padri: </a:t>
            </a:r>
            <a:r>
              <a:rPr lang="it-IT" dirty="0" err="1">
                <a:solidFill>
                  <a:srgbClr val="BD5B2E"/>
                </a:solidFill>
                <a:latin typeface="Arial" panose="020B0604020202020204" pitchFamily="34" charset="0"/>
                <a:cs typeface="Arial" panose="020B0604020202020204" pitchFamily="34" charset="0"/>
              </a:rPr>
              <a:t>paritarismo</a:t>
            </a:r>
            <a:r>
              <a:rPr lang="it-IT" dirty="0">
                <a:solidFill>
                  <a:srgbClr val="BD5B2E"/>
                </a:solidFill>
                <a:latin typeface="Arial" panose="020B0604020202020204" pitchFamily="34" charset="0"/>
                <a:cs typeface="Arial" panose="020B0604020202020204" pitchFamily="34" charset="0"/>
              </a:rPr>
              <a:t> conflittuale, centrato su una libertà tecno-narcisista</a:t>
            </a:r>
          </a:p>
          <a:p>
            <a:pPr>
              <a:spcBef>
                <a:spcPts val="800"/>
              </a:spcBef>
            </a:pPr>
            <a:r>
              <a:rPr lang="it-IT" dirty="0">
                <a:solidFill>
                  <a:srgbClr val="7030A0"/>
                </a:solidFill>
                <a:latin typeface="Arial" panose="020B0604020202020204" pitchFamily="34" charset="0"/>
                <a:cs typeface="Arial" panose="020B0604020202020204" pitchFamily="34" charset="0"/>
              </a:rPr>
              <a:t>L’escalation violenta del confronto competitivo</a:t>
            </a:r>
          </a:p>
          <a:p>
            <a:pPr>
              <a:spcBef>
                <a:spcPts val="800"/>
              </a:spcBef>
            </a:pPr>
            <a:r>
              <a:rPr lang="it-IT" dirty="0">
                <a:solidFill>
                  <a:srgbClr val="780000"/>
                </a:solidFill>
                <a:latin typeface="Arial" panose="020B0604020202020204" pitchFamily="34" charset="0"/>
                <a:cs typeface="Arial" panose="020B0604020202020204" pitchFamily="34" charset="0"/>
              </a:rPr>
              <a:t>Lo scacco di una unicità/diversità che non dialoga con l’Altro</a:t>
            </a:r>
          </a:p>
          <a:p>
            <a:pPr>
              <a:spcBef>
                <a:spcPts val="800"/>
              </a:spcBef>
            </a:pPr>
            <a:r>
              <a:rPr lang="it-IT" dirty="0">
                <a:solidFill>
                  <a:srgbClr val="231DB2"/>
                </a:solidFill>
                <a:latin typeface="Arial" panose="020B0604020202020204" pitchFamily="34" charset="0"/>
                <a:cs typeface="Arial" panose="020B0604020202020204" pitchFamily="34" charset="0"/>
              </a:rPr>
              <a:t>Il fallimento di una libertà autoreferente, senza confini sociali, che non collabora al bene comune</a:t>
            </a: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8551" y="224480"/>
            <a:ext cx="3598841" cy="1997448"/>
          </a:xfrm>
          <a:prstGeom prst="rect">
            <a:avLst/>
          </a:prstGeom>
        </p:spPr>
      </p:pic>
      <p:sp>
        <p:nvSpPr>
          <p:cNvPr id="4" name="Cornice 3">
            <a:extLst>
              <a:ext uri="{FF2B5EF4-FFF2-40B4-BE49-F238E27FC236}">
                <a16:creationId xmlns:a16="http://schemas.microsoft.com/office/drawing/2014/main" id="{8BCE0694-EE1C-A440-BE08-7DD4A91A5BDC}"/>
              </a:ext>
            </a:extLst>
          </p:cNvPr>
          <p:cNvSpPr/>
          <p:nvPr/>
        </p:nvSpPr>
        <p:spPr>
          <a:xfrm>
            <a:off x="358348" y="4965539"/>
            <a:ext cx="8368964" cy="1794076"/>
          </a:xfrm>
          <a:prstGeom prst="frame">
            <a:avLst/>
          </a:prstGeom>
          <a:solidFill>
            <a:srgbClr val="FFC00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schemeClr val="tx1"/>
              </a:solidFill>
            </a:endParaRPr>
          </a:p>
        </p:txBody>
      </p:sp>
      <p:sp>
        <p:nvSpPr>
          <p:cNvPr id="6" name="CasellaDiTesto 5">
            <a:extLst>
              <a:ext uri="{FF2B5EF4-FFF2-40B4-BE49-F238E27FC236}">
                <a16:creationId xmlns:a16="http://schemas.microsoft.com/office/drawing/2014/main" id="{5F5B7D10-1782-F44B-903C-1AEDC348AFA8}"/>
              </a:ext>
            </a:extLst>
          </p:cNvPr>
          <p:cNvSpPr txBox="1"/>
          <p:nvPr/>
        </p:nvSpPr>
        <p:spPr>
          <a:xfrm>
            <a:off x="532436" y="5359078"/>
            <a:ext cx="7836060" cy="984885"/>
          </a:xfrm>
          <a:prstGeom prst="rect">
            <a:avLst/>
          </a:prstGeom>
          <a:noFill/>
        </p:spPr>
        <p:txBody>
          <a:bodyPr wrap="square" rtlCol="0">
            <a:spAutoFit/>
          </a:bodyPr>
          <a:lstStyle/>
          <a:p>
            <a:r>
              <a:rPr lang="it-IT" b="1" dirty="0">
                <a:solidFill>
                  <a:srgbClr val="002060"/>
                </a:solidFill>
                <a:latin typeface="Arial" panose="020B0604020202020204" pitchFamily="34" charset="0"/>
                <a:cs typeface="Arial" panose="020B0604020202020204" pitchFamily="34" charset="0"/>
              </a:rPr>
              <a:t>UNA POSSIBILE VIA D’USCITA:</a:t>
            </a:r>
          </a:p>
          <a:p>
            <a:pPr algn="ctr"/>
            <a:r>
              <a:rPr lang="it-IT" sz="2000" b="1" dirty="0">
                <a:solidFill>
                  <a:srgbClr val="FF0000"/>
                </a:solidFill>
              </a:rPr>
              <a:t>dalla Cura «materna» antica, a quella «paterna» moderna, a quella «fraterna» e «auto-curativa» oggi possibile</a:t>
            </a:r>
          </a:p>
        </p:txBody>
      </p:sp>
    </p:spTree>
    <p:extLst>
      <p:ext uri="{BB962C8B-B14F-4D97-AF65-F5344CB8AC3E}">
        <p14:creationId xmlns:p14="http://schemas.microsoft.com/office/powerpoint/2010/main" val="2508358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51869" y="383058"/>
            <a:ext cx="4720281" cy="1677236"/>
          </a:xfrm>
        </p:spPr>
        <p:txBody>
          <a:bodyPr/>
          <a:lstStyle/>
          <a:p>
            <a:br>
              <a:rPr lang="it-IT" dirty="0"/>
            </a:br>
            <a:br>
              <a:rPr lang="it-IT" dirty="0"/>
            </a:br>
            <a:r>
              <a:rPr lang="it-IT" sz="3600" b="1" dirty="0">
                <a:solidFill>
                  <a:srgbClr val="BC0000"/>
                </a:solidFill>
                <a:latin typeface="Chalkboard" panose="03050602040202020205" pitchFamily="66" charset="77"/>
              </a:rPr>
              <a:t>La “nuova cura” costruisce </a:t>
            </a:r>
            <a:br>
              <a:rPr lang="it-IT" sz="3600" b="1" dirty="0">
                <a:solidFill>
                  <a:srgbClr val="BC0000"/>
                </a:solidFill>
                <a:latin typeface="Chalkboard" panose="03050602040202020205" pitchFamily="66" charset="77"/>
              </a:rPr>
            </a:br>
            <a:r>
              <a:rPr lang="it-IT" sz="3600" b="1" dirty="0">
                <a:solidFill>
                  <a:srgbClr val="BC0000"/>
                </a:solidFill>
                <a:latin typeface="Chalkboard" panose="03050602040202020205" pitchFamily="66" charset="77"/>
              </a:rPr>
              <a:t>una società frater</a:t>
            </a:r>
            <a:r>
              <a:rPr lang="it-IT" sz="3600" b="1" dirty="0">
                <a:solidFill>
                  <a:srgbClr val="BC0000"/>
                </a:solidFill>
              </a:rPr>
              <a:t>na</a:t>
            </a:r>
          </a:p>
        </p:txBody>
      </p:sp>
      <p:sp>
        <p:nvSpPr>
          <p:cNvPr id="3" name="Segnaposto contenuto 2"/>
          <p:cNvSpPr>
            <a:spLocks noGrp="1"/>
          </p:cNvSpPr>
          <p:nvPr>
            <p:ph idx="1"/>
          </p:nvPr>
        </p:nvSpPr>
        <p:spPr>
          <a:xfrm>
            <a:off x="222422" y="2529357"/>
            <a:ext cx="8369129" cy="4044438"/>
          </a:xfrm>
        </p:spPr>
        <p:txBody>
          <a:bodyPr>
            <a:normAutofit lnSpcReduction="10000"/>
          </a:bodyPr>
          <a:lstStyle/>
          <a:p>
            <a:r>
              <a:rPr lang="it-IT" dirty="0">
                <a:solidFill>
                  <a:srgbClr val="0070C0"/>
                </a:solidFill>
                <a:latin typeface="Arial" panose="020B0604020202020204" pitchFamily="34" charset="0"/>
                <a:cs typeface="Arial" panose="020B0604020202020204" pitchFamily="34" charset="0"/>
              </a:rPr>
              <a:t>La cura come relazione sociale che si occupa dell’Altro </a:t>
            </a:r>
            <a:r>
              <a:rPr lang="it-IT" b="1" dirty="0">
                <a:solidFill>
                  <a:srgbClr val="0070C0"/>
                </a:solidFill>
                <a:latin typeface="Arial" panose="020B0604020202020204" pitchFamily="34" charset="0"/>
                <a:cs typeface="Arial" panose="020B0604020202020204" pitchFamily="34" charset="0"/>
              </a:rPr>
              <a:t>in modo fraterno </a:t>
            </a:r>
            <a:r>
              <a:rPr lang="it-IT" dirty="0">
                <a:solidFill>
                  <a:srgbClr val="0070C0"/>
                </a:solidFill>
                <a:latin typeface="Arial" panose="020B0604020202020204" pitchFamily="34" charset="0"/>
                <a:cs typeface="Arial" panose="020B0604020202020204" pitchFamily="34" charset="0"/>
              </a:rPr>
              <a:t>(ossia reciproco, né autoritario-paternalista né fusionale-</a:t>
            </a:r>
            <a:r>
              <a:rPr lang="it-IT" dirty="0" err="1">
                <a:solidFill>
                  <a:srgbClr val="0070C0"/>
                </a:solidFill>
                <a:latin typeface="Arial" panose="020B0604020202020204" pitchFamily="34" charset="0"/>
                <a:cs typeface="Arial" panose="020B0604020202020204" pitchFamily="34" charset="0"/>
              </a:rPr>
              <a:t>maternalista</a:t>
            </a:r>
            <a:r>
              <a:rPr lang="it-IT" dirty="0">
                <a:solidFill>
                  <a:srgbClr val="0070C0"/>
                </a:solidFill>
                <a:latin typeface="Arial" panose="020B0604020202020204" pitchFamily="34" charset="0"/>
                <a:cs typeface="Arial" panose="020B0604020202020204" pitchFamily="34" charset="0"/>
              </a:rPr>
              <a:t>)</a:t>
            </a:r>
          </a:p>
          <a:p>
            <a:r>
              <a:rPr lang="it-IT" dirty="0">
                <a:solidFill>
                  <a:srgbClr val="39B23F"/>
                </a:solidFill>
                <a:latin typeface="Arial" panose="020B0604020202020204" pitchFamily="34" charset="0"/>
                <a:cs typeface="Arial" panose="020B0604020202020204" pitchFamily="34" charset="0"/>
              </a:rPr>
              <a:t>La cura attuata è il </a:t>
            </a:r>
            <a:r>
              <a:rPr lang="it-IT" b="1" dirty="0">
                <a:solidFill>
                  <a:srgbClr val="39B23F"/>
                </a:solidFill>
                <a:latin typeface="Arial" panose="020B0604020202020204" pitchFamily="34" charset="0"/>
                <a:cs typeface="Arial" panose="020B0604020202020204" pitchFamily="34" charset="0"/>
              </a:rPr>
              <a:t>massimo antidoto                        </a:t>
            </a:r>
            <a:r>
              <a:rPr lang="it-IT" dirty="0">
                <a:solidFill>
                  <a:srgbClr val="39B23F"/>
                </a:solidFill>
                <a:latin typeface="Arial" panose="020B0604020202020204" pitchFamily="34" charset="0"/>
                <a:cs typeface="Arial" panose="020B0604020202020204" pitchFamily="34" charset="0"/>
              </a:rPr>
              <a:t>alla violenza e all’eccesso competitivo</a:t>
            </a:r>
          </a:p>
          <a:p>
            <a:endParaRPr lang="it-IT" dirty="0">
              <a:solidFill>
                <a:srgbClr val="39B23F"/>
              </a:solidFill>
              <a:latin typeface="Arial" panose="020B0604020202020204" pitchFamily="34" charset="0"/>
              <a:cs typeface="Arial" panose="020B0604020202020204" pitchFamily="34" charset="0"/>
            </a:endParaRPr>
          </a:p>
          <a:p>
            <a:r>
              <a:rPr lang="it-IT" dirty="0">
                <a:solidFill>
                  <a:srgbClr val="FF0000"/>
                </a:solidFill>
                <a:latin typeface="Arial" panose="020B0604020202020204" pitchFamily="34" charset="0"/>
                <a:cs typeface="Arial" panose="020B0604020202020204" pitchFamily="34" charset="0"/>
              </a:rPr>
              <a:t>La cura esprime la </a:t>
            </a:r>
            <a:r>
              <a:rPr lang="it-IT" b="1" dirty="0">
                <a:solidFill>
                  <a:srgbClr val="FF0000"/>
                </a:solidFill>
                <a:latin typeface="Arial" panose="020B0604020202020204" pitchFamily="34" charset="0"/>
                <a:cs typeface="Arial" panose="020B0604020202020204" pitchFamily="34" charset="0"/>
              </a:rPr>
              <a:t>libertà responsabile</a:t>
            </a:r>
            <a:r>
              <a:rPr lang="it-IT" dirty="0">
                <a:solidFill>
                  <a:srgbClr val="FF0000"/>
                </a:solidFill>
                <a:latin typeface="Arial" panose="020B0604020202020204" pitchFamily="34" charset="0"/>
                <a:cs typeface="Arial" panose="020B0604020202020204" pitchFamily="34" charset="0"/>
              </a:rPr>
              <a:t>, </a:t>
            </a:r>
            <a:r>
              <a:rPr lang="it-IT" b="1" dirty="0">
                <a:solidFill>
                  <a:srgbClr val="FF0000"/>
                </a:solidFill>
                <a:latin typeface="Arial" panose="020B0604020202020204" pitchFamily="34" charset="0"/>
                <a:cs typeface="Arial" panose="020B0604020202020204" pitchFamily="34" charset="0"/>
              </a:rPr>
              <a:t>il rispetto egualitario dell’altro, la coerenza con la norma etica e la collaborazione alla costruzione del bene comune</a:t>
            </a:r>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69" y="90273"/>
            <a:ext cx="3784600" cy="2146300"/>
          </a:xfrm>
          <a:prstGeom prst="rect">
            <a:avLst/>
          </a:prstGeom>
        </p:spPr>
      </p:pic>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8443" y="3608001"/>
            <a:ext cx="2397210" cy="1589454"/>
          </a:xfrm>
          <a:prstGeom prst="rect">
            <a:avLst/>
          </a:prstGeom>
        </p:spPr>
      </p:pic>
    </p:spTree>
    <p:extLst>
      <p:ext uri="{BB962C8B-B14F-4D97-AF65-F5344CB8AC3E}">
        <p14:creationId xmlns:p14="http://schemas.microsoft.com/office/powerpoint/2010/main" val="1542000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851237"/>
          </a:xfrm>
        </p:spPr>
        <p:txBody>
          <a:bodyPr/>
          <a:lstStyle/>
          <a:p>
            <a:r>
              <a:rPr lang="it-IT" sz="3200" b="1" dirty="0">
                <a:solidFill>
                  <a:srgbClr val="FF0000"/>
                </a:solidFill>
                <a:latin typeface="Chalkboard" panose="03050602040202020205" pitchFamily="66" charset="77"/>
              </a:rPr>
              <a:t>significati</a:t>
            </a:r>
          </a:p>
        </p:txBody>
      </p:sp>
      <p:sp>
        <p:nvSpPr>
          <p:cNvPr id="3" name="Segnaposto contenuto 2"/>
          <p:cNvSpPr>
            <a:spLocks noGrp="1"/>
          </p:cNvSpPr>
          <p:nvPr>
            <p:ph idx="1"/>
          </p:nvPr>
        </p:nvSpPr>
        <p:spPr>
          <a:xfrm>
            <a:off x="549275" y="1350817"/>
            <a:ext cx="8042276" cy="4592783"/>
          </a:xfrm>
        </p:spPr>
        <p:txBody>
          <a:bodyPr>
            <a:normAutofit/>
          </a:bodyPr>
          <a:lstStyle/>
          <a:p>
            <a:r>
              <a:rPr lang="it-IT" b="1" dirty="0">
                <a:solidFill>
                  <a:srgbClr val="39B23F"/>
                </a:solidFill>
              </a:rPr>
              <a:t>CURA (CURARE, PRENDERSI CURA) </a:t>
            </a:r>
            <a:r>
              <a:rPr lang="it-IT" dirty="0">
                <a:solidFill>
                  <a:srgbClr val="39B23F"/>
                </a:solidFill>
              </a:rPr>
              <a:t>come attenzione, sollecitudine, risposta ai bisogni di un’altra persona (o di un gruppo di persone)</a:t>
            </a:r>
          </a:p>
          <a:p>
            <a:r>
              <a:rPr lang="it-IT" dirty="0">
                <a:solidFill>
                  <a:srgbClr val="231DB2"/>
                </a:solidFill>
              </a:rPr>
              <a:t>In modo traslato ci si può </a:t>
            </a:r>
            <a:r>
              <a:rPr lang="it-IT" b="1" dirty="0">
                <a:solidFill>
                  <a:srgbClr val="231DB2"/>
                </a:solidFill>
              </a:rPr>
              <a:t>curare anche di una casa, un ambiente, un oggetto di uso, un lavoro </a:t>
            </a:r>
            <a:r>
              <a:rPr lang="it-IT" dirty="0">
                <a:solidFill>
                  <a:srgbClr val="231DB2"/>
                </a:solidFill>
              </a:rPr>
              <a:t>che svolgo (di cui saranno </a:t>
            </a:r>
            <a:r>
              <a:rPr lang="it-IT" i="1" dirty="0">
                <a:solidFill>
                  <a:srgbClr val="231DB2"/>
                </a:solidFill>
              </a:rPr>
              <a:t>beneficiari persone e gruppi sociali</a:t>
            </a:r>
            <a:r>
              <a:rPr lang="it-IT" dirty="0">
                <a:solidFill>
                  <a:srgbClr val="231DB2"/>
                </a:solidFill>
              </a:rPr>
              <a:t>)</a:t>
            </a:r>
          </a:p>
        </p:txBody>
      </p:sp>
      <p:pic>
        <p:nvPicPr>
          <p:cNvPr id="4" name="Immagine 3" descr="images-13.jpg">
            <a:extLst>
              <a:ext uri="{FF2B5EF4-FFF2-40B4-BE49-F238E27FC236}">
                <a16:creationId xmlns:a16="http://schemas.microsoft.com/office/drawing/2014/main" id="{DFFA7E26-229C-4448-8CF6-448ED23B81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6882" y="4378267"/>
            <a:ext cx="2815936" cy="1848575"/>
          </a:xfrm>
          <a:prstGeom prst="rect">
            <a:avLst/>
          </a:prstGeom>
        </p:spPr>
      </p:pic>
    </p:spTree>
    <p:extLst>
      <p:ext uri="{BB962C8B-B14F-4D97-AF65-F5344CB8AC3E}">
        <p14:creationId xmlns:p14="http://schemas.microsoft.com/office/powerpoint/2010/main" val="240061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427779" y="425182"/>
            <a:ext cx="6940523" cy="915245"/>
          </a:xfrm>
        </p:spPr>
        <p:txBody>
          <a:bodyPr>
            <a:noAutofit/>
          </a:bodyPr>
          <a:lstStyle/>
          <a:p>
            <a:pPr algn="r"/>
            <a:r>
              <a:rPr lang="it-IT" sz="3200" dirty="0">
                <a:solidFill>
                  <a:srgbClr val="0000FF"/>
                </a:solidFill>
                <a:latin typeface="Chalkboard" panose="03050602040202020205" pitchFamily="66" charset="77"/>
                <a:ea typeface="Bradley Hand" charset="0"/>
                <a:cs typeface="Bradley Hand" charset="0"/>
              </a:rPr>
              <a:t>Perché in ogni epoca </a:t>
            </a:r>
            <a:br>
              <a:rPr lang="it-IT" sz="3200" dirty="0">
                <a:solidFill>
                  <a:srgbClr val="0000FF"/>
                </a:solidFill>
                <a:latin typeface="Chalkboard" panose="03050602040202020205" pitchFamily="66" charset="77"/>
                <a:ea typeface="Bradley Hand" charset="0"/>
                <a:cs typeface="Bradley Hand" charset="0"/>
              </a:rPr>
            </a:br>
            <a:r>
              <a:rPr lang="it-IT" sz="3200" dirty="0">
                <a:solidFill>
                  <a:srgbClr val="0000FF"/>
                </a:solidFill>
                <a:latin typeface="Chalkboard" panose="03050602040202020205" pitchFamily="66" charset="77"/>
                <a:ea typeface="Bradley Hand" charset="0"/>
                <a:cs typeface="Bradley Hand" charset="0"/>
              </a:rPr>
              <a:t>la cura è importante?</a:t>
            </a:r>
          </a:p>
        </p:txBody>
      </p:sp>
      <p:sp>
        <p:nvSpPr>
          <p:cNvPr id="87043" name="Rectangle 3"/>
          <p:cNvSpPr>
            <a:spLocks noGrp="1" noChangeArrowheads="1"/>
          </p:cNvSpPr>
          <p:nvPr>
            <p:ph idx="1"/>
          </p:nvPr>
        </p:nvSpPr>
        <p:spPr>
          <a:xfrm>
            <a:off x="550718" y="1735282"/>
            <a:ext cx="8208818" cy="4727863"/>
          </a:xfrm>
        </p:spPr>
        <p:txBody>
          <a:bodyPr>
            <a:normAutofit fontScale="92500" lnSpcReduction="20000"/>
          </a:bodyPr>
          <a:lstStyle/>
          <a:p>
            <a:pPr>
              <a:buFont typeface="Times" charset="0"/>
              <a:buChar char="•"/>
            </a:pPr>
            <a:r>
              <a:rPr lang="it-IT" sz="1800" dirty="0">
                <a:solidFill>
                  <a:srgbClr val="000090"/>
                </a:solidFill>
                <a:latin typeface="Arial" charset="0"/>
                <a:ea typeface="ＭＳ Ｐゴシック" charset="0"/>
                <a:cs typeface="Cambria" charset="0"/>
              </a:rPr>
              <a:t>Compensare incompiutezza alla nascita </a:t>
            </a:r>
            <a:r>
              <a:rPr lang="it-IT" sz="1800" i="1" dirty="0">
                <a:solidFill>
                  <a:srgbClr val="009193"/>
                </a:solidFill>
                <a:latin typeface="Arial" charset="0"/>
                <a:ea typeface="ＭＳ Ｐゴシック" charset="0"/>
                <a:cs typeface="Cambria" charset="0"/>
              </a:rPr>
              <a:t>(cura materna-familiare)</a:t>
            </a:r>
          </a:p>
          <a:p>
            <a:pPr>
              <a:buFont typeface="Times" charset="0"/>
              <a:buChar char="•"/>
            </a:pPr>
            <a:r>
              <a:rPr lang="it-IT" sz="1800" dirty="0">
                <a:solidFill>
                  <a:srgbClr val="000090"/>
                </a:solidFill>
                <a:latin typeface="Arial" charset="0"/>
                <a:ea typeface="ＭＳ Ｐゴシック" charset="0"/>
                <a:cs typeface="Cambria" charset="0"/>
              </a:rPr>
              <a:t>Accompagnare il lungo periodo evolutivo </a:t>
            </a:r>
            <a:r>
              <a:rPr lang="it-IT" sz="1800" i="1" dirty="0">
                <a:solidFill>
                  <a:srgbClr val="FF2F92"/>
                </a:solidFill>
                <a:latin typeface="Arial" charset="0"/>
                <a:ea typeface="ＭＳ Ｐゴシック" charset="0"/>
                <a:cs typeface="Cambria" charset="0"/>
              </a:rPr>
              <a:t>(cura educativa)</a:t>
            </a:r>
          </a:p>
          <a:p>
            <a:pPr>
              <a:buFont typeface="Times" charset="0"/>
              <a:buChar char="•"/>
            </a:pPr>
            <a:r>
              <a:rPr lang="it-IT" sz="1800" dirty="0">
                <a:solidFill>
                  <a:srgbClr val="000090"/>
                </a:solidFill>
                <a:latin typeface="Arial" charset="0"/>
                <a:ea typeface="ＭＳ Ｐゴシック" charset="0"/>
                <a:cs typeface="Cambria" charset="0"/>
              </a:rPr>
              <a:t>Realizzare mantenimento quotidiano del benessere </a:t>
            </a:r>
            <a:r>
              <a:rPr lang="it-IT" sz="1800" i="1" dirty="0">
                <a:solidFill>
                  <a:srgbClr val="FF9300"/>
                </a:solidFill>
                <a:latin typeface="Arial" charset="0"/>
                <a:ea typeface="ＭＳ Ｐゴシック" charset="0"/>
                <a:cs typeface="Cambria" charset="0"/>
              </a:rPr>
              <a:t>(auto-cura)</a:t>
            </a:r>
          </a:p>
          <a:p>
            <a:pPr>
              <a:buFont typeface="Times" charset="0"/>
              <a:buChar char="•"/>
            </a:pPr>
            <a:r>
              <a:rPr lang="it-IT" sz="1800" dirty="0">
                <a:solidFill>
                  <a:srgbClr val="011893"/>
                </a:solidFill>
                <a:latin typeface="Arial" charset="0"/>
                <a:ea typeface="ＭＳ Ｐゴシック" charset="0"/>
                <a:cs typeface="Cambria" charset="0"/>
              </a:rPr>
              <a:t>Mantenere un ambiente abitabile e nutriente </a:t>
            </a:r>
            <a:r>
              <a:rPr lang="it-IT" sz="1800" i="1" dirty="0">
                <a:solidFill>
                  <a:srgbClr val="4E8F00"/>
                </a:solidFill>
                <a:latin typeface="Arial" charset="0"/>
                <a:ea typeface="ＭＳ Ｐゴシック" charset="0"/>
                <a:cs typeface="Cambria" charset="0"/>
              </a:rPr>
              <a:t>(cura ambientale)</a:t>
            </a:r>
          </a:p>
          <a:p>
            <a:pPr>
              <a:buFont typeface="Times" charset="0"/>
              <a:buChar char="•"/>
            </a:pPr>
            <a:r>
              <a:rPr lang="it-IT" sz="1800" dirty="0">
                <a:solidFill>
                  <a:srgbClr val="000090"/>
                </a:solidFill>
                <a:latin typeface="Arial" charset="0"/>
                <a:ea typeface="ＭＳ Ｐゴシック" charset="0"/>
                <a:cs typeface="Cambria" charset="0"/>
              </a:rPr>
              <a:t>Fronteggiare malattie, disabilità, malesseri </a:t>
            </a:r>
            <a:r>
              <a:rPr lang="it-IT" sz="1800" i="1" dirty="0">
                <a:solidFill>
                  <a:srgbClr val="C00000"/>
                </a:solidFill>
                <a:latin typeface="Arial" charset="0"/>
                <a:ea typeface="ＭＳ Ｐゴシック" charset="0"/>
                <a:cs typeface="Cambria" charset="0"/>
              </a:rPr>
              <a:t>(cura infermieristica, terapeutica, riabilitativa, …)</a:t>
            </a:r>
            <a:endParaRPr lang="it-IT" sz="1800" dirty="0">
              <a:solidFill>
                <a:srgbClr val="C00000"/>
              </a:solidFill>
              <a:latin typeface="Arial" charset="0"/>
              <a:ea typeface="ＭＳ Ｐゴシック" charset="0"/>
              <a:cs typeface="Cambria" charset="0"/>
            </a:endParaRPr>
          </a:p>
          <a:p>
            <a:pPr>
              <a:buFont typeface="Times" charset="0"/>
              <a:buChar char="•"/>
            </a:pPr>
            <a:r>
              <a:rPr lang="it-IT" sz="1800" dirty="0">
                <a:solidFill>
                  <a:srgbClr val="000090"/>
                </a:solidFill>
                <a:latin typeface="Arial" charset="0"/>
                <a:ea typeface="ＭＳ Ｐゴシック" charset="0"/>
                <a:cs typeface="Cambria" charset="0"/>
              </a:rPr>
              <a:t>Contenere vecchiaia e decadimento </a:t>
            </a:r>
            <a:r>
              <a:rPr lang="it-IT" sz="1800" i="1" dirty="0">
                <a:solidFill>
                  <a:srgbClr val="850085"/>
                </a:solidFill>
                <a:latin typeface="Arial" charset="0"/>
                <a:ea typeface="ＭＳ Ｐゴシック" charset="0"/>
                <a:cs typeface="Cambria" charset="0"/>
              </a:rPr>
              <a:t>(cura assistenziale, palliativa,…)</a:t>
            </a:r>
          </a:p>
          <a:p>
            <a:pPr marL="0" indent="0" algn="ctr">
              <a:buNone/>
            </a:pPr>
            <a:endParaRPr lang="it-IT" sz="1125" b="1" dirty="0">
              <a:solidFill>
                <a:srgbClr val="FF0000"/>
              </a:solidFill>
              <a:latin typeface="Arial" charset="0"/>
              <a:ea typeface="ＭＳ Ｐゴシック" charset="0"/>
              <a:cs typeface="Cambria" charset="0"/>
            </a:endParaRPr>
          </a:p>
          <a:p>
            <a:pPr marL="0" indent="0" algn="ctr">
              <a:buNone/>
            </a:pPr>
            <a:r>
              <a:rPr lang="it-IT" sz="2100" b="1" dirty="0">
                <a:solidFill>
                  <a:srgbClr val="FF0000"/>
                </a:solidFill>
                <a:latin typeface="Arial" charset="0"/>
                <a:ea typeface="ＭＳ Ｐゴシック" charset="0"/>
                <a:cs typeface="Cambria" charset="0"/>
              </a:rPr>
              <a:t>LA CURA è una “COSTANTE ANTROPOLOGICA”</a:t>
            </a:r>
          </a:p>
          <a:p>
            <a:pPr algn="ctr">
              <a:lnSpc>
                <a:spcPct val="90000"/>
              </a:lnSpc>
              <a:buFont typeface="Wingdings" charset="0"/>
              <a:buNone/>
            </a:pPr>
            <a:r>
              <a:rPr lang="it-IT" sz="2100" b="1" dirty="0">
                <a:solidFill>
                  <a:srgbClr val="39B23F"/>
                </a:solidFill>
                <a:latin typeface="Arial" charset="0"/>
                <a:ea typeface="ＭＳ Ｐゴシック" charset="0"/>
                <a:cs typeface="Cambria" charset="0"/>
              </a:rPr>
              <a:t>Necessità di varie forme e modalità del curare</a:t>
            </a:r>
          </a:p>
          <a:p>
            <a:pPr algn="ctr">
              <a:lnSpc>
                <a:spcPct val="90000"/>
              </a:lnSpc>
              <a:buFont typeface="Wingdings" charset="0"/>
              <a:buNone/>
            </a:pPr>
            <a:r>
              <a:rPr lang="it-IT" sz="2100" b="1" dirty="0">
                <a:solidFill>
                  <a:srgbClr val="231DB2"/>
                </a:solidFill>
                <a:latin typeface="Arial" charset="0"/>
                <a:ea typeface="ＭＳ Ｐゴシック" charset="0"/>
                <a:cs typeface="Cambria" charset="0"/>
              </a:rPr>
              <a:t>Il curare è un continuum nel corso della vita</a:t>
            </a:r>
          </a:p>
        </p:txBody>
      </p:sp>
      <p:pic>
        <p:nvPicPr>
          <p:cNvPr id="2" name="Immagine 1" descr="images-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6974" y="206973"/>
            <a:ext cx="1397414" cy="1207036"/>
          </a:xfrm>
          <a:prstGeom prst="rect">
            <a:avLst/>
          </a:prstGeom>
        </p:spPr>
      </p:pic>
    </p:spTree>
    <p:extLst>
      <p:ext uri="{BB962C8B-B14F-4D97-AF65-F5344CB8AC3E}">
        <p14:creationId xmlns:p14="http://schemas.microsoft.com/office/powerpoint/2010/main" val="387875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427779" y="425183"/>
            <a:ext cx="6940523" cy="720712"/>
          </a:xfrm>
        </p:spPr>
        <p:txBody>
          <a:bodyPr>
            <a:noAutofit/>
          </a:bodyPr>
          <a:lstStyle/>
          <a:p>
            <a:pPr algn="r"/>
            <a:r>
              <a:rPr lang="it-IT" sz="3200" dirty="0">
                <a:solidFill>
                  <a:srgbClr val="0000FF"/>
                </a:solidFill>
                <a:latin typeface="Chalkboard" panose="03050602040202020205" pitchFamily="66" charset="77"/>
                <a:ea typeface="Bradley Hand" charset="0"/>
                <a:cs typeface="Bradley Hand" charset="0"/>
              </a:rPr>
              <a:t>Perché…</a:t>
            </a:r>
          </a:p>
        </p:txBody>
      </p:sp>
      <p:sp>
        <p:nvSpPr>
          <p:cNvPr id="87043" name="Rectangle 3"/>
          <p:cNvSpPr>
            <a:spLocks noGrp="1" noChangeArrowheads="1"/>
          </p:cNvSpPr>
          <p:nvPr>
            <p:ph idx="1"/>
          </p:nvPr>
        </p:nvSpPr>
        <p:spPr>
          <a:xfrm>
            <a:off x="550718" y="1735282"/>
            <a:ext cx="8208818" cy="4727863"/>
          </a:xfrm>
        </p:spPr>
        <p:txBody>
          <a:bodyPr>
            <a:normAutofit/>
          </a:bodyPr>
          <a:lstStyle/>
          <a:p>
            <a:pPr marL="0" indent="0">
              <a:buNone/>
            </a:pPr>
            <a:r>
              <a:rPr lang="it-IT" sz="2100" b="1" dirty="0">
                <a:solidFill>
                  <a:srgbClr val="FF0000"/>
                </a:solidFill>
                <a:latin typeface="Arial" charset="0"/>
                <a:ea typeface="ＭＳ Ｐゴシック" charset="0"/>
                <a:cs typeface="Cambria" charset="0"/>
              </a:rPr>
              <a:t>LA CURA è una “COSTANTE ANTROPOLOGICA”: </a:t>
            </a:r>
          </a:p>
          <a:p>
            <a:r>
              <a:rPr lang="it-IT" sz="2100" b="1" dirty="0">
                <a:solidFill>
                  <a:srgbClr val="C00000"/>
                </a:solidFill>
                <a:latin typeface="Arial" charset="0"/>
                <a:ea typeface="ＭＳ Ｐゴシック" charset="0"/>
                <a:cs typeface="Cambria" charset="0"/>
              </a:rPr>
              <a:t>è una necessità costante e basilare di ogni uomo in ogni tempo;</a:t>
            </a:r>
          </a:p>
          <a:p>
            <a:r>
              <a:rPr lang="it-IT" sz="2100" b="1" dirty="0">
                <a:solidFill>
                  <a:srgbClr val="C00000"/>
                </a:solidFill>
                <a:latin typeface="Arial" charset="0"/>
                <a:ea typeface="ＭＳ Ｐゴシック" charset="0"/>
                <a:cs typeface="Cambria" charset="0"/>
              </a:rPr>
              <a:t>è fondamentale per la vita e la riproduzione di ogni società umana</a:t>
            </a:r>
          </a:p>
          <a:p>
            <a:pPr marL="0" indent="0">
              <a:buNone/>
            </a:pPr>
            <a:endParaRPr lang="it-IT" sz="800" b="1" dirty="0">
              <a:solidFill>
                <a:srgbClr val="FF0000"/>
              </a:solidFill>
              <a:latin typeface="Arial" charset="0"/>
              <a:ea typeface="ＭＳ Ｐゴシック" charset="0"/>
              <a:cs typeface="Cambria" charset="0"/>
            </a:endParaRPr>
          </a:p>
          <a:p>
            <a:pPr marL="0" indent="0">
              <a:lnSpc>
                <a:spcPct val="90000"/>
              </a:lnSpc>
              <a:buNone/>
            </a:pPr>
            <a:r>
              <a:rPr lang="it-IT" sz="2100" b="1" dirty="0">
                <a:solidFill>
                  <a:srgbClr val="39B23F"/>
                </a:solidFill>
                <a:latin typeface="Arial" charset="0"/>
                <a:ea typeface="ＭＳ Ｐゴシック" charset="0"/>
                <a:cs typeface="Cambria" charset="0"/>
              </a:rPr>
              <a:t>LA CURA NECESSITA DI VARIE FORME E MODALITÀ DEL CURARE</a:t>
            </a:r>
          </a:p>
          <a:p>
            <a:pPr marL="0" indent="0">
              <a:lnSpc>
                <a:spcPct val="90000"/>
              </a:lnSpc>
              <a:buNone/>
            </a:pPr>
            <a:r>
              <a:rPr lang="it-IT" sz="2100" b="1" dirty="0">
                <a:solidFill>
                  <a:srgbClr val="231DB2"/>
                </a:solidFill>
                <a:latin typeface="Arial" charset="0"/>
                <a:ea typeface="ＭＳ Ｐゴシック" charset="0"/>
                <a:cs typeface="Cambria" charset="0"/>
              </a:rPr>
              <a:t>IL CURARE È UN CONTINUUM NEL CORSO DELLA VITA</a:t>
            </a:r>
          </a:p>
        </p:txBody>
      </p:sp>
      <p:pic>
        <p:nvPicPr>
          <p:cNvPr id="2" name="Immagine 1" descr="images-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072" y="279286"/>
            <a:ext cx="1397414" cy="1207036"/>
          </a:xfrm>
          <a:prstGeom prst="rect">
            <a:avLst/>
          </a:prstGeom>
        </p:spPr>
      </p:pic>
    </p:spTree>
    <p:extLst>
      <p:ext uri="{BB962C8B-B14F-4D97-AF65-F5344CB8AC3E}">
        <p14:creationId xmlns:p14="http://schemas.microsoft.com/office/powerpoint/2010/main" val="3767610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7922" y="249382"/>
            <a:ext cx="8013842" cy="748145"/>
          </a:xfrm>
        </p:spPr>
        <p:txBody>
          <a:bodyPr>
            <a:normAutofit fontScale="90000"/>
          </a:bodyPr>
          <a:lstStyle/>
          <a:p>
            <a:r>
              <a:rPr lang="it-IT" sz="3100" b="1" dirty="0">
                <a:solidFill>
                  <a:srgbClr val="C00000"/>
                </a:solidFill>
                <a:latin typeface="Chalkboard" panose="03050602040202020205" pitchFamily="66" charset="77"/>
                <a:ea typeface="Bradley Hand" charset="0"/>
                <a:cs typeface="Bradley Hand" charset="0"/>
              </a:rPr>
              <a:t>il curare la salute</a:t>
            </a:r>
            <a:r>
              <a:rPr lang="it-IT" sz="3100" b="1" dirty="0">
                <a:solidFill>
                  <a:srgbClr val="C00000"/>
                </a:solidFill>
                <a:latin typeface="Bradley Hand" charset="0"/>
                <a:ea typeface="Bradley Hand" charset="0"/>
                <a:cs typeface="Bradley Hand" charset="0"/>
              </a:rPr>
              <a:t>: </a:t>
            </a:r>
            <a:br>
              <a:rPr lang="it-IT" sz="2400" b="1" dirty="0">
                <a:solidFill>
                  <a:srgbClr val="C00000"/>
                </a:solidFill>
                <a:latin typeface="Bradley Hand" charset="0"/>
                <a:ea typeface="Bradley Hand" charset="0"/>
                <a:cs typeface="Bradley Hand" charset="0"/>
              </a:rPr>
            </a:br>
            <a:r>
              <a:rPr lang="it-IT" sz="2400" b="1" dirty="0">
                <a:solidFill>
                  <a:srgbClr val="C00000"/>
                </a:solidFill>
                <a:latin typeface="Chalkboard" panose="03050602040202020205" pitchFamily="66" charset="77"/>
                <a:ea typeface="Bradley Hand" charset="0"/>
                <a:cs typeface="Bradley Hand" charset="0"/>
              </a:rPr>
              <a:t>una relazione sociale complementare-reciproca</a:t>
            </a:r>
          </a:p>
        </p:txBody>
      </p:sp>
      <p:sp>
        <p:nvSpPr>
          <p:cNvPr id="3" name="Segnaposto contenuto 2"/>
          <p:cNvSpPr>
            <a:spLocks noGrp="1"/>
          </p:cNvSpPr>
          <p:nvPr>
            <p:ph idx="1"/>
          </p:nvPr>
        </p:nvSpPr>
        <p:spPr>
          <a:xfrm>
            <a:off x="322119" y="1257300"/>
            <a:ext cx="8562108" cy="5133109"/>
          </a:xfrm>
        </p:spPr>
        <p:txBody>
          <a:bodyPr>
            <a:normAutofit/>
          </a:bodyPr>
          <a:lstStyle/>
          <a:p>
            <a:pPr>
              <a:spcBef>
                <a:spcPts val="800"/>
              </a:spcBef>
            </a:pPr>
            <a:r>
              <a:rPr lang="it-IT" sz="1800" b="1" dirty="0">
                <a:solidFill>
                  <a:srgbClr val="0432FF"/>
                </a:solidFill>
                <a:latin typeface="Arial" charset="0"/>
                <a:ea typeface="Arial" charset="0"/>
                <a:cs typeface="Arial" charset="0"/>
              </a:rPr>
              <a:t>RELAZIONE SOCIALE FRA UN CURANTE E UN CURATO </a:t>
            </a:r>
            <a:r>
              <a:rPr lang="it-IT" sz="1800" dirty="0">
                <a:solidFill>
                  <a:srgbClr val="0432FF"/>
                </a:solidFill>
                <a:latin typeface="Arial" charset="0"/>
                <a:ea typeface="Arial" charset="0"/>
                <a:cs typeface="Arial" charset="0"/>
              </a:rPr>
              <a:t>guidata da una </a:t>
            </a:r>
            <a:r>
              <a:rPr lang="it-IT" sz="1800" b="1" i="1" dirty="0">
                <a:solidFill>
                  <a:srgbClr val="0432FF"/>
                </a:solidFill>
                <a:latin typeface="Arial" charset="0"/>
                <a:ea typeface="Arial" charset="0"/>
                <a:cs typeface="Arial" charset="0"/>
              </a:rPr>
              <a:t>motivazione</a:t>
            </a:r>
            <a:r>
              <a:rPr lang="it-IT" sz="1800" dirty="0">
                <a:solidFill>
                  <a:srgbClr val="0432FF"/>
                </a:solidFill>
                <a:latin typeface="Arial" charset="0"/>
                <a:ea typeface="Arial" charset="0"/>
                <a:cs typeface="Arial" charset="0"/>
              </a:rPr>
              <a:t> (</a:t>
            </a:r>
            <a:r>
              <a:rPr lang="it-IT" sz="1800" dirty="0" err="1">
                <a:solidFill>
                  <a:srgbClr val="0432FF"/>
                </a:solidFill>
                <a:latin typeface="Arial" charset="0"/>
                <a:ea typeface="Arial" charset="0"/>
                <a:cs typeface="Arial" charset="0"/>
              </a:rPr>
              <a:t>Ricoeur</a:t>
            </a:r>
            <a:r>
              <a:rPr lang="it-IT" sz="1800" dirty="0">
                <a:solidFill>
                  <a:srgbClr val="0432FF"/>
                </a:solidFill>
                <a:latin typeface="Arial" charset="0"/>
                <a:ea typeface="Arial" charset="0"/>
                <a:cs typeface="Arial" charset="0"/>
              </a:rPr>
              <a:t> la chiama “sollecitudine”) a portare </a:t>
            </a:r>
            <a:r>
              <a:rPr lang="it-IT" sz="1800" b="1" i="1" dirty="0">
                <a:solidFill>
                  <a:srgbClr val="0432FF"/>
                </a:solidFill>
                <a:latin typeface="Arial" charset="0"/>
                <a:ea typeface="Arial" charset="0"/>
                <a:cs typeface="Arial" charset="0"/>
              </a:rPr>
              <a:t>beneficio</a:t>
            </a:r>
            <a:r>
              <a:rPr lang="it-IT" sz="1800" dirty="0">
                <a:solidFill>
                  <a:srgbClr val="0432FF"/>
                </a:solidFill>
                <a:latin typeface="Arial" charset="0"/>
                <a:ea typeface="Arial" charset="0"/>
                <a:cs typeface="Arial" charset="0"/>
              </a:rPr>
              <a:t> al secondo, sulla base delle sue necessità più urgenti, ma anche delle sue esigenze complessive ed evolutive</a:t>
            </a:r>
            <a:endParaRPr lang="it-IT" sz="1800" b="1" dirty="0">
              <a:solidFill>
                <a:srgbClr val="7030A0"/>
              </a:solidFill>
              <a:latin typeface="Arial" charset="0"/>
              <a:ea typeface="Arial" charset="0"/>
              <a:cs typeface="Arial" charset="0"/>
            </a:endParaRPr>
          </a:p>
          <a:p>
            <a:pPr>
              <a:spcBef>
                <a:spcPts val="800"/>
              </a:spcBef>
            </a:pPr>
            <a:r>
              <a:rPr lang="it-IT" sz="2000" b="1" dirty="0">
                <a:solidFill>
                  <a:srgbClr val="FF0000"/>
                </a:solidFill>
                <a:latin typeface="Calibri" panose="020F0502020204030204" pitchFamily="34" charset="0"/>
                <a:cs typeface="Calibri" panose="020F0502020204030204" pitchFamily="34" charset="0"/>
              </a:rPr>
              <a:t>L’obiettivo del beneficio </a:t>
            </a:r>
            <a:r>
              <a:rPr lang="it-IT" sz="2000" dirty="0">
                <a:solidFill>
                  <a:srgbClr val="FF0000"/>
                </a:solidFill>
                <a:latin typeface="Calibri" panose="020F0502020204030204" pitchFamily="34" charset="0"/>
                <a:cs typeface="Calibri" panose="020F0502020204030204" pitchFamily="34" charset="0"/>
              </a:rPr>
              <a:t>comporta il mettere insieme </a:t>
            </a:r>
            <a:r>
              <a:rPr lang="it-IT" sz="2000" b="1" dirty="0">
                <a:solidFill>
                  <a:srgbClr val="FF0000"/>
                </a:solidFill>
                <a:latin typeface="Calibri" panose="020F0502020204030204" pitchFamily="34" charset="0"/>
                <a:cs typeface="Calibri" panose="020F0502020204030204" pitchFamily="34" charset="0"/>
              </a:rPr>
              <a:t>capacità tecnico-operative con competenze relazionali-comunicative</a:t>
            </a:r>
            <a:r>
              <a:rPr lang="it-IT" sz="2000" dirty="0">
                <a:solidFill>
                  <a:srgbClr val="FF0000"/>
                </a:solidFill>
                <a:latin typeface="Calibri" panose="020F0502020204030204" pitchFamily="34" charset="0"/>
                <a:cs typeface="Calibri" panose="020F0502020204030204" pitchFamily="34" charset="0"/>
              </a:rPr>
              <a:t>: le due dimensioni sono sinergiche, si potenziano. La </a:t>
            </a:r>
            <a:r>
              <a:rPr lang="it-IT" sz="2000" b="1" dirty="0">
                <a:solidFill>
                  <a:srgbClr val="FF0000"/>
                </a:solidFill>
                <a:latin typeface="Calibri" panose="020F0502020204030204" pitchFamily="34" charset="0"/>
                <a:cs typeface="Calibri" panose="020F0502020204030204" pitchFamily="34" charset="0"/>
              </a:rPr>
              <a:t>collaborazione e le capacità del curato </a:t>
            </a:r>
            <a:r>
              <a:rPr lang="it-IT" sz="2000" dirty="0">
                <a:solidFill>
                  <a:srgbClr val="FF0000"/>
                </a:solidFill>
                <a:latin typeface="Calibri" panose="020F0502020204030204" pitchFamily="34" charset="0"/>
                <a:cs typeface="Calibri" panose="020F0502020204030204" pitchFamily="34" charset="0"/>
              </a:rPr>
              <a:t>sono utili/essenziali</a:t>
            </a:r>
          </a:p>
          <a:p>
            <a:pPr>
              <a:spcBef>
                <a:spcPts val="800"/>
              </a:spcBef>
            </a:pPr>
            <a:r>
              <a:rPr lang="it-IT" sz="2000" dirty="0">
                <a:solidFill>
                  <a:srgbClr val="1C591F"/>
                </a:solidFill>
                <a:latin typeface="Calibri" panose="020F0502020204030204" pitchFamily="34" charset="0"/>
                <a:cs typeface="Calibri" panose="020F0502020204030204" pitchFamily="34" charset="0"/>
              </a:rPr>
              <a:t>Ognuno, nel corso della vita, </a:t>
            </a:r>
            <a:r>
              <a:rPr lang="it-IT" sz="2000" b="1" dirty="0">
                <a:solidFill>
                  <a:srgbClr val="1C591F"/>
                </a:solidFill>
                <a:latin typeface="Calibri" panose="020F0502020204030204" pitchFamily="34" charset="0"/>
                <a:cs typeface="Calibri" panose="020F0502020204030204" pitchFamily="34" charset="0"/>
              </a:rPr>
              <a:t>assume sia la posizione di curato che di curante</a:t>
            </a:r>
          </a:p>
        </p:txBody>
      </p:sp>
      <p:sp>
        <p:nvSpPr>
          <p:cNvPr id="5" name="Pentagono regolare 4"/>
          <p:cNvSpPr/>
          <p:nvPr/>
        </p:nvSpPr>
        <p:spPr>
          <a:xfrm>
            <a:off x="904009" y="4613564"/>
            <a:ext cx="1761353" cy="1355011"/>
          </a:xfrm>
          <a:prstGeom prst="pentagon">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chemeClr val="bg1"/>
                </a:solidFill>
              </a:rPr>
              <a:t>CURANTE</a:t>
            </a:r>
          </a:p>
        </p:txBody>
      </p:sp>
      <p:sp>
        <p:nvSpPr>
          <p:cNvPr id="6" name="Ovale 5"/>
          <p:cNvSpPr/>
          <p:nvPr/>
        </p:nvSpPr>
        <p:spPr>
          <a:xfrm>
            <a:off x="6558262" y="4535829"/>
            <a:ext cx="1432925" cy="1432746"/>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chemeClr val="tx1"/>
                </a:solidFill>
              </a:rPr>
              <a:t>CURATO</a:t>
            </a:r>
          </a:p>
        </p:txBody>
      </p:sp>
      <p:sp>
        <p:nvSpPr>
          <p:cNvPr id="9" name="Freccia sinistra 8"/>
          <p:cNvSpPr/>
          <p:nvPr/>
        </p:nvSpPr>
        <p:spPr>
          <a:xfrm>
            <a:off x="2966663" y="4929482"/>
            <a:ext cx="3290298" cy="515353"/>
          </a:xfrm>
          <a:prstGeom prst="leftArrow">
            <a:avLst/>
          </a:prstGeom>
          <a:solidFill>
            <a:srgbClr val="FFFD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rgbClr val="7030A0"/>
                </a:solidFill>
              </a:rPr>
              <a:t>Attesa-collaborazione-capacità</a:t>
            </a:r>
          </a:p>
        </p:txBody>
      </p:sp>
      <p:sp>
        <p:nvSpPr>
          <p:cNvPr id="11" name="Freccia destra 10"/>
          <p:cNvSpPr/>
          <p:nvPr/>
        </p:nvSpPr>
        <p:spPr>
          <a:xfrm>
            <a:off x="3049153" y="4353791"/>
            <a:ext cx="3207809" cy="57569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rgbClr val="002060"/>
                </a:solidFill>
              </a:rPr>
              <a:t>Motivazione e coinvolgimento</a:t>
            </a:r>
          </a:p>
        </p:txBody>
      </p:sp>
      <p:sp>
        <p:nvSpPr>
          <p:cNvPr id="12" name="Freccia destra 11"/>
          <p:cNvSpPr/>
          <p:nvPr/>
        </p:nvSpPr>
        <p:spPr>
          <a:xfrm>
            <a:off x="3049153" y="5444836"/>
            <a:ext cx="3207809" cy="523738"/>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b="1" dirty="0">
                <a:solidFill>
                  <a:srgbClr val="C00000"/>
                </a:solidFill>
              </a:rPr>
              <a:t>Competenza e capacità</a:t>
            </a:r>
          </a:p>
        </p:txBody>
      </p:sp>
    </p:spTree>
    <p:extLst>
      <p:ext uri="{BB962C8B-B14F-4D97-AF65-F5344CB8AC3E}">
        <p14:creationId xmlns:p14="http://schemas.microsoft.com/office/powerpoint/2010/main" val="2728910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549275" y="405914"/>
            <a:ext cx="8042276" cy="1720169"/>
          </a:xfrm>
        </p:spPr>
        <p:txBody>
          <a:bodyPr/>
          <a:lstStyle/>
          <a:p>
            <a:pPr marL="609600" indent="-609600">
              <a:spcBef>
                <a:spcPts val="800"/>
              </a:spcBef>
            </a:pPr>
            <a:r>
              <a:rPr lang="it-IT" sz="3600" b="1" dirty="0">
                <a:solidFill>
                  <a:srgbClr val="970D3D"/>
                </a:solidFill>
                <a:latin typeface="Chalkboard" panose="03050602040202020205" pitchFamily="66" charset="77"/>
                <a:ea typeface="ＭＳ Ｐゴシック" charset="0"/>
                <a:cs typeface="Arial"/>
              </a:rPr>
              <a:t>La prospettiva storica: </a:t>
            </a:r>
            <a:br>
              <a:rPr lang="it-IT" sz="3600" b="1" dirty="0">
                <a:solidFill>
                  <a:srgbClr val="970D3D"/>
                </a:solidFill>
                <a:latin typeface="Chalkboard" panose="03050602040202020205" pitchFamily="66" charset="77"/>
                <a:ea typeface="ＭＳ Ｐゴシック" charset="0"/>
                <a:cs typeface="Arial"/>
              </a:rPr>
            </a:br>
            <a:r>
              <a:rPr lang="it-IT" sz="3600" b="1" dirty="0">
                <a:solidFill>
                  <a:srgbClr val="970D3D"/>
                </a:solidFill>
                <a:latin typeface="Chalkboard" panose="03050602040202020205" pitchFamily="66" charset="77"/>
                <a:ea typeface="ＭＳ Ｐゴシック" charset="0"/>
                <a:cs typeface="Arial"/>
              </a:rPr>
              <a:t>da dove viene la cura e dove va?</a:t>
            </a:r>
            <a:br>
              <a:rPr lang="it-IT" sz="3600" b="1" dirty="0">
                <a:solidFill>
                  <a:srgbClr val="C75B21"/>
                </a:solidFill>
                <a:latin typeface="Chalkboard" panose="03050602040202020205" pitchFamily="66" charset="77"/>
                <a:ea typeface="ＭＳ Ｐゴシック" charset="0"/>
                <a:cs typeface="Arial"/>
              </a:rPr>
            </a:br>
            <a:endParaRPr lang="it-IT" sz="3600" dirty="0">
              <a:solidFill>
                <a:srgbClr val="1B5821"/>
              </a:solidFill>
              <a:latin typeface="Chalkboard" panose="03050602040202020205" pitchFamily="66" charset="77"/>
              <a:ea typeface="ＭＳ Ｐゴシック" charset="0"/>
              <a:cs typeface="Arial"/>
            </a:endParaRPr>
          </a:p>
        </p:txBody>
      </p:sp>
      <p:sp>
        <p:nvSpPr>
          <p:cNvPr id="102403" name="Rectangle 3"/>
          <p:cNvSpPr>
            <a:spLocks noGrp="1" noChangeArrowheads="1"/>
          </p:cNvSpPr>
          <p:nvPr>
            <p:ph idx="1"/>
          </p:nvPr>
        </p:nvSpPr>
        <p:spPr>
          <a:xfrm>
            <a:off x="549275" y="1283215"/>
            <a:ext cx="8042276" cy="4962639"/>
          </a:xfrm>
        </p:spPr>
        <p:txBody>
          <a:bodyPr/>
          <a:lstStyle/>
          <a:p>
            <a:pPr marL="609600" indent="-609600" algn="ctr">
              <a:buFont typeface="Arial" charset="0"/>
              <a:buNone/>
            </a:pPr>
            <a:endParaRPr lang="it-IT" sz="2800" b="1" dirty="0">
              <a:solidFill>
                <a:srgbClr val="C75B21"/>
              </a:solidFill>
              <a:latin typeface="Arial" charset="0"/>
              <a:ea typeface="ＭＳ Ｐゴシック" charset="0"/>
              <a:cs typeface="Cambria" charset="0"/>
            </a:endParaRPr>
          </a:p>
          <a:p>
            <a:pPr marL="609600" indent="-609600"/>
            <a:endParaRPr lang="it-IT" dirty="0">
              <a:latin typeface="Arial" charset="0"/>
              <a:ea typeface="ＭＳ Ｐゴシック" charset="0"/>
              <a:cs typeface="ＭＳ Ｐゴシック" charset="0"/>
            </a:endParaRPr>
          </a:p>
        </p:txBody>
      </p:sp>
      <p:pic>
        <p:nvPicPr>
          <p:cNvPr id="10240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0194" y="2263128"/>
            <a:ext cx="4873118" cy="326566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2905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327331" y="107576"/>
            <a:ext cx="8264220" cy="1336956"/>
          </a:xfrm>
        </p:spPr>
        <p:txBody>
          <a:bodyPr/>
          <a:lstStyle/>
          <a:p>
            <a:pPr algn="l"/>
            <a:r>
              <a:rPr lang="it-IT" sz="3200" dirty="0">
                <a:solidFill>
                  <a:srgbClr val="660066"/>
                </a:solidFill>
                <a:latin typeface="Chalkboard" panose="03050602040202020205" pitchFamily="66" charset="77"/>
                <a:ea typeface="ＭＳ Ｐゴシック" charset="0"/>
                <a:cs typeface="ＭＳ Ｐゴシック" charset="0"/>
              </a:rPr>
              <a:t>Modi sociali di preservare la cura:</a:t>
            </a:r>
            <a:br>
              <a:rPr lang="it-IT" sz="3200" dirty="0">
                <a:solidFill>
                  <a:srgbClr val="660066"/>
                </a:solidFill>
                <a:latin typeface="Chalkboard" panose="03050602040202020205" pitchFamily="66" charset="77"/>
                <a:ea typeface="ＭＳ Ｐゴシック" charset="0"/>
                <a:cs typeface="ＭＳ Ｐゴシック" charset="0"/>
              </a:rPr>
            </a:br>
            <a:r>
              <a:rPr lang="it-IT" sz="3600" i="1" dirty="0">
                <a:solidFill>
                  <a:srgbClr val="4A8951"/>
                </a:solidFill>
                <a:latin typeface="Chalkboard" panose="03050602040202020205" pitchFamily="66" charset="77"/>
                <a:ea typeface="ＭＳ Ｐゴシック" charset="0"/>
                <a:cs typeface="ＭＳ Ｐゴシック" charset="0"/>
              </a:rPr>
              <a:t>nelle società antiche</a:t>
            </a:r>
            <a:endParaRPr lang="it-IT" dirty="0">
              <a:latin typeface="Chalkboard" panose="03050602040202020205" pitchFamily="66" charset="77"/>
              <a:ea typeface="ＭＳ Ｐゴシック" charset="0"/>
              <a:cs typeface="ＭＳ Ｐゴシック" charset="0"/>
            </a:endParaRPr>
          </a:p>
        </p:txBody>
      </p:sp>
      <p:sp>
        <p:nvSpPr>
          <p:cNvPr id="88067" name="Rectangle 3"/>
          <p:cNvSpPr>
            <a:spLocks noGrp="1" noChangeArrowheads="1"/>
          </p:cNvSpPr>
          <p:nvPr>
            <p:ph type="body" idx="1"/>
          </p:nvPr>
        </p:nvSpPr>
        <p:spPr>
          <a:xfrm>
            <a:off x="327331" y="1840675"/>
            <a:ext cx="6595983" cy="4725271"/>
          </a:xfrm>
        </p:spPr>
        <p:txBody>
          <a:bodyPr>
            <a:noAutofit/>
          </a:bodyPr>
          <a:lstStyle/>
          <a:p>
            <a:r>
              <a:rPr lang="it-IT" dirty="0">
                <a:solidFill>
                  <a:srgbClr val="0C1D60"/>
                </a:solidFill>
                <a:latin typeface="Arial" charset="0"/>
                <a:ea typeface="ＭＳ Ｐゴシック" charset="0"/>
                <a:cs typeface="ＭＳ Ｐゴシック" charset="0"/>
              </a:rPr>
              <a:t>Le relazioni primarie, familiari, parentali, comunitarie</a:t>
            </a:r>
            <a:endParaRPr lang="it-IT" dirty="0">
              <a:latin typeface="Arial" charset="0"/>
              <a:ea typeface="ＭＳ Ｐゴシック" charset="0"/>
              <a:cs typeface="ＭＳ Ｐゴシック" charset="0"/>
            </a:endParaRPr>
          </a:p>
          <a:p>
            <a:r>
              <a:rPr lang="it-IT" dirty="0">
                <a:solidFill>
                  <a:srgbClr val="970D3D"/>
                </a:solidFill>
                <a:latin typeface="Arial" charset="0"/>
                <a:ea typeface="ＭＳ Ｐゴシック" charset="0"/>
                <a:cs typeface="ＭＳ Ｐゴシック" charset="0"/>
              </a:rPr>
              <a:t>La sacralizzazione e la fondazione mitica   (Igino, I sec.)</a:t>
            </a:r>
          </a:p>
          <a:p>
            <a:r>
              <a:rPr lang="it-IT" dirty="0">
                <a:solidFill>
                  <a:srgbClr val="4D1588"/>
                </a:solidFill>
                <a:latin typeface="Arial" charset="0"/>
                <a:ea typeface="ＭＳ Ｐゴシック" charset="0"/>
                <a:cs typeface="ＭＳ Ｐゴシック" charset="0"/>
              </a:rPr>
              <a:t>I mediatori del sacro (Asclepio)</a:t>
            </a:r>
            <a:endParaRPr lang="it-IT" dirty="0">
              <a:latin typeface="Arial" charset="0"/>
              <a:ea typeface="ＭＳ Ｐゴシック" charset="0"/>
              <a:cs typeface="ＭＳ Ｐゴシック" charset="0"/>
            </a:endParaRPr>
          </a:p>
          <a:p>
            <a:r>
              <a:rPr lang="it-IT" dirty="0">
                <a:solidFill>
                  <a:schemeClr val="accent2"/>
                </a:solidFill>
                <a:latin typeface="Arial" charset="0"/>
                <a:ea typeface="ＭＳ Ｐゴシック" charset="0"/>
                <a:cs typeface="ＭＳ Ｐゴシック" charset="0"/>
              </a:rPr>
              <a:t>L</a:t>
            </a:r>
            <a:r>
              <a:rPr lang="ja-JP" altLang="it-IT" dirty="0">
                <a:solidFill>
                  <a:schemeClr val="accent2"/>
                </a:solidFill>
                <a:latin typeface="Arial" charset="0"/>
                <a:ea typeface="ＭＳ Ｐゴシック" charset="0"/>
                <a:cs typeface="ＭＳ Ｐゴシック" charset="0"/>
              </a:rPr>
              <a:t>’</a:t>
            </a:r>
            <a:r>
              <a:rPr lang="it-IT" dirty="0">
                <a:solidFill>
                  <a:schemeClr val="accent2"/>
                </a:solidFill>
                <a:latin typeface="Arial" charset="0"/>
                <a:ea typeface="ＭＳ Ｐゴシック" charset="0"/>
                <a:cs typeface="ＭＳ Ｐゴシック" charset="0"/>
              </a:rPr>
              <a:t>invenzione del medico (</a:t>
            </a:r>
            <a:r>
              <a:rPr lang="it-IT" i="1" dirty="0">
                <a:solidFill>
                  <a:schemeClr val="accent2"/>
                </a:solidFill>
                <a:latin typeface="Arial" charset="0"/>
                <a:ea typeface="ＭＳ Ｐゴシック" charset="0"/>
                <a:cs typeface="ＭＳ Ｐゴシック" charset="0"/>
              </a:rPr>
              <a:t>del benessere</a:t>
            </a:r>
            <a:r>
              <a:rPr lang="it-IT" dirty="0">
                <a:solidFill>
                  <a:schemeClr val="accent2"/>
                </a:solidFill>
                <a:latin typeface="Arial" charset="0"/>
                <a:ea typeface="ＭＳ Ｐゴシック" charset="0"/>
                <a:cs typeface="ＭＳ Ｐゴシック" charset="0"/>
              </a:rPr>
              <a:t>: Ippocrate)</a:t>
            </a:r>
          </a:p>
          <a:p>
            <a:r>
              <a:rPr lang="it-IT" dirty="0">
                <a:solidFill>
                  <a:srgbClr val="C75B21"/>
                </a:solidFill>
                <a:latin typeface="Arial" charset="0"/>
                <a:ea typeface="ＭＳ Ｐゴシック" charset="0"/>
                <a:cs typeface="ＭＳ Ｐゴシック" charset="0"/>
              </a:rPr>
              <a:t>La cura di sé (</a:t>
            </a:r>
            <a:r>
              <a:rPr lang="it-IT" i="1" dirty="0">
                <a:solidFill>
                  <a:srgbClr val="C75B21"/>
                </a:solidFill>
                <a:latin typeface="Arial" charset="0"/>
                <a:ea typeface="ＭＳ Ｐゴシック" charset="0"/>
                <a:cs typeface="ＭＳ Ｐゴシック" charset="0"/>
              </a:rPr>
              <a:t>saggezza e </a:t>
            </a:r>
            <a:r>
              <a:rPr lang="it-IT" i="1" dirty="0" err="1">
                <a:solidFill>
                  <a:srgbClr val="C75B21"/>
                </a:solidFill>
                <a:latin typeface="Arial" charset="0"/>
                <a:ea typeface="ＭＳ Ｐゴシック" charset="0"/>
                <a:cs typeface="ＭＳ Ｐゴシック" charset="0"/>
              </a:rPr>
              <a:t>valetudo</a:t>
            </a:r>
            <a:r>
              <a:rPr lang="it-IT" dirty="0">
                <a:solidFill>
                  <a:srgbClr val="C75B21"/>
                </a:solidFill>
                <a:latin typeface="Arial" charset="0"/>
                <a:ea typeface="ＭＳ Ｐゴシック" charset="0"/>
                <a:cs typeface="ＭＳ Ｐゴシック" charset="0"/>
              </a:rPr>
              <a:t>)</a:t>
            </a:r>
            <a:endParaRPr lang="it-IT" dirty="0">
              <a:latin typeface="Arial" charset="0"/>
              <a:ea typeface="ＭＳ Ｐゴシック" charset="0"/>
              <a:cs typeface="ＭＳ Ｐゴシック" charset="0"/>
            </a:endParaRPr>
          </a:p>
        </p:txBody>
      </p:sp>
      <p:pic>
        <p:nvPicPr>
          <p:cNvPr id="2" name="Immagine 1"/>
          <p:cNvPicPr>
            <a:picLocks noChangeAspect="1"/>
          </p:cNvPicPr>
          <p:nvPr/>
        </p:nvPicPr>
        <p:blipFill>
          <a:blip r:embed="rId3"/>
          <a:stretch>
            <a:fillRect/>
          </a:stretch>
        </p:blipFill>
        <p:spPr>
          <a:xfrm>
            <a:off x="7224149" y="339788"/>
            <a:ext cx="1770916" cy="2371763"/>
          </a:xfrm>
          <a:prstGeom prst="rect">
            <a:avLst/>
          </a:prstGeom>
        </p:spPr>
      </p:pic>
    </p:spTree>
    <p:extLst>
      <p:ext uri="{BB962C8B-B14F-4D97-AF65-F5344CB8AC3E}">
        <p14:creationId xmlns:p14="http://schemas.microsoft.com/office/powerpoint/2010/main" val="296373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44694" y="532435"/>
            <a:ext cx="5992093" cy="1072260"/>
          </a:xfrm>
        </p:spPr>
        <p:txBody>
          <a:bodyPr/>
          <a:lstStyle/>
          <a:p>
            <a:pPr algn="r"/>
            <a:r>
              <a:rPr lang="it-IT" sz="3600" dirty="0">
                <a:solidFill>
                  <a:srgbClr val="00B050"/>
                </a:solidFill>
                <a:latin typeface="Bradley Hand" charset="0"/>
                <a:ea typeface="Bradley Hand" charset="0"/>
                <a:cs typeface="Bradley Hand" charset="0"/>
              </a:rPr>
              <a:t>Il Mito di Cura</a:t>
            </a:r>
            <a:br>
              <a:rPr lang="it-IT" sz="3600" dirty="0">
                <a:solidFill>
                  <a:srgbClr val="00B050"/>
                </a:solidFill>
                <a:latin typeface="Bradley Hand" charset="0"/>
                <a:ea typeface="Bradley Hand" charset="0"/>
                <a:cs typeface="Bradley Hand" charset="0"/>
              </a:rPr>
            </a:br>
            <a:r>
              <a:rPr lang="it-IT" sz="1800" dirty="0">
                <a:solidFill>
                  <a:srgbClr val="002060"/>
                </a:solidFill>
                <a:latin typeface="Bradley Hand" charset="0"/>
                <a:ea typeface="Bradley Hand" charset="0"/>
                <a:cs typeface="Bradley Hand" charset="0"/>
              </a:rPr>
              <a:t>Igino, I° sec.</a:t>
            </a:r>
          </a:p>
        </p:txBody>
      </p:sp>
      <p:sp>
        <p:nvSpPr>
          <p:cNvPr id="3" name="Segnaposto contenuto 2"/>
          <p:cNvSpPr>
            <a:spLocks noGrp="1"/>
          </p:cNvSpPr>
          <p:nvPr>
            <p:ph idx="1"/>
          </p:nvPr>
        </p:nvSpPr>
        <p:spPr>
          <a:xfrm>
            <a:off x="1505843" y="2106592"/>
            <a:ext cx="6839504" cy="4213185"/>
          </a:xfrm>
        </p:spPr>
        <p:txBody>
          <a:bodyPr>
            <a:normAutofit fontScale="62500" lnSpcReduction="20000"/>
          </a:bodyPr>
          <a:lstStyle/>
          <a:p>
            <a:pPr marL="0" indent="0">
              <a:buNone/>
            </a:pPr>
            <a:r>
              <a:rPr lang="it-IT" dirty="0">
                <a:solidFill>
                  <a:srgbClr val="011893"/>
                </a:solidFill>
                <a:latin typeface="Chalkboard" panose="03050602040202020205" pitchFamily="66" charset="77"/>
              </a:rPr>
              <a:t>Mentre </a:t>
            </a:r>
            <a:r>
              <a:rPr lang="it-IT" b="1" dirty="0">
                <a:solidFill>
                  <a:srgbClr val="011893"/>
                </a:solidFill>
                <a:latin typeface="Chalkboard" panose="03050602040202020205" pitchFamily="66" charset="77"/>
              </a:rPr>
              <a:t>Cura</a:t>
            </a:r>
            <a:r>
              <a:rPr lang="it-IT" dirty="0">
                <a:solidFill>
                  <a:srgbClr val="011893"/>
                </a:solidFill>
                <a:latin typeface="Chalkboard" panose="03050602040202020205" pitchFamily="66" charset="77"/>
              </a:rPr>
              <a:t> stava attraversando un fiume, vide del fango argilloso. Lo raccolse pensosa e cominciò a dargli forma. </a:t>
            </a:r>
          </a:p>
          <a:p>
            <a:pPr marL="0" indent="0">
              <a:buNone/>
            </a:pPr>
            <a:r>
              <a:rPr lang="it-IT" dirty="0">
                <a:solidFill>
                  <a:srgbClr val="011893"/>
                </a:solidFill>
                <a:latin typeface="Chalkboard" panose="03050602040202020205" pitchFamily="66" charset="77"/>
              </a:rPr>
              <a:t>Ora, mentre stava riflettendo su ciò che aveva fatto, si avvicinò </a:t>
            </a:r>
            <a:r>
              <a:rPr lang="it-IT" b="1" dirty="0">
                <a:solidFill>
                  <a:srgbClr val="011893"/>
                </a:solidFill>
                <a:latin typeface="Chalkboard" panose="03050602040202020205" pitchFamily="66" charset="77"/>
              </a:rPr>
              <a:t>Giove</a:t>
            </a:r>
            <a:r>
              <a:rPr lang="it-IT" dirty="0">
                <a:solidFill>
                  <a:srgbClr val="011893"/>
                </a:solidFill>
                <a:latin typeface="Chalkboard" panose="03050602040202020205" pitchFamily="66" charset="77"/>
              </a:rPr>
              <a:t>. Cura gli chiese di dare lo spirito di vita a ciò che aveva fatto e Giove acconsentì volentieri. Ma quando Cura pretese di imporre il suo nome a ciò che aveva fatto, Giove glielo proibì e volle che fosse imposto il suo nome. </a:t>
            </a:r>
          </a:p>
          <a:p>
            <a:pPr marL="0" indent="0">
              <a:buNone/>
            </a:pPr>
            <a:r>
              <a:rPr lang="it-IT" dirty="0">
                <a:solidFill>
                  <a:srgbClr val="011893"/>
                </a:solidFill>
                <a:latin typeface="Chalkboard" panose="03050602040202020205" pitchFamily="66" charset="77"/>
              </a:rPr>
              <a:t>Mentre Cura e Giove disputavano sul nome intervenne </a:t>
            </a:r>
            <a:r>
              <a:rPr lang="it-IT" b="1" dirty="0">
                <a:solidFill>
                  <a:srgbClr val="011893"/>
                </a:solidFill>
                <a:latin typeface="Chalkboard" panose="03050602040202020205" pitchFamily="66" charset="77"/>
              </a:rPr>
              <a:t>Terra</a:t>
            </a:r>
            <a:r>
              <a:rPr lang="it-IT" dirty="0">
                <a:solidFill>
                  <a:srgbClr val="011893"/>
                </a:solidFill>
                <a:latin typeface="Chalkboard" panose="03050602040202020205" pitchFamily="66" charset="77"/>
              </a:rPr>
              <a:t>, reclamando che a ciò che era stato fatto fosse imposto il proprio nome, perché essa, la Terra, gli aveva dato parte del proprio corpo. </a:t>
            </a:r>
          </a:p>
          <a:p>
            <a:pPr marL="0" indent="0">
              <a:buNone/>
            </a:pPr>
            <a:r>
              <a:rPr lang="it-IT" dirty="0">
                <a:solidFill>
                  <a:srgbClr val="011893"/>
                </a:solidFill>
                <a:latin typeface="Chalkboard" panose="03050602040202020205" pitchFamily="66" charset="77"/>
              </a:rPr>
              <a:t>I disputanti elessero </a:t>
            </a:r>
            <a:r>
              <a:rPr lang="it-IT" b="1" dirty="0">
                <a:solidFill>
                  <a:srgbClr val="011893"/>
                </a:solidFill>
                <a:latin typeface="Chalkboard" panose="03050602040202020205" pitchFamily="66" charset="77"/>
              </a:rPr>
              <a:t>Saturno</a:t>
            </a:r>
            <a:r>
              <a:rPr lang="it-IT" dirty="0">
                <a:solidFill>
                  <a:srgbClr val="011893"/>
                </a:solidFill>
                <a:latin typeface="Chalkboard" panose="03050602040202020205" pitchFamily="66" charset="77"/>
              </a:rPr>
              <a:t> a giudice, il quale comunicò ai contendenti la seguente giusta decisione: «Tu, Giove, che hai dato lo spirito, al momento della morte riceverai lo spirito. Tu Terra, che hai dato il corpo, riceverai il corpo. Ma poiché fu Cura che per prima diede forma a questo essere, fin che esso vive lo possieda Cura. </a:t>
            </a:r>
          </a:p>
          <a:p>
            <a:pPr marL="0" indent="0">
              <a:buNone/>
            </a:pPr>
            <a:r>
              <a:rPr lang="it-IT" dirty="0">
                <a:solidFill>
                  <a:srgbClr val="011893"/>
                </a:solidFill>
                <a:latin typeface="Chalkboard" panose="03050602040202020205" pitchFamily="66" charset="77"/>
              </a:rPr>
              <a:t>Per quanto riguarda il nome, si chiami </a:t>
            </a:r>
            <a:r>
              <a:rPr lang="it-IT" b="1" i="1" dirty="0">
                <a:solidFill>
                  <a:srgbClr val="011893"/>
                </a:solidFill>
                <a:latin typeface="Chalkboard" panose="03050602040202020205" pitchFamily="66" charset="77"/>
              </a:rPr>
              <a:t>homo</a:t>
            </a:r>
            <a:r>
              <a:rPr lang="it-IT" dirty="0">
                <a:solidFill>
                  <a:srgbClr val="011893"/>
                </a:solidFill>
                <a:latin typeface="Chalkboard" panose="03050602040202020205" pitchFamily="66" charset="77"/>
              </a:rPr>
              <a:t> poiché è stato tratto da humus». </a:t>
            </a:r>
          </a:p>
        </p:txBody>
      </p:sp>
      <p:pic>
        <p:nvPicPr>
          <p:cNvPr id="4" name="Immagine 3"/>
          <p:cNvPicPr>
            <a:picLocks noChangeAspect="1"/>
          </p:cNvPicPr>
          <p:nvPr/>
        </p:nvPicPr>
        <p:blipFill>
          <a:blip r:embed="rId2"/>
          <a:stretch>
            <a:fillRect/>
          </a:stretch>
        </p:blipFill>
        <p:spPr>
          <a:xfrm>
            <a:off x="1505843" y="532435"/>
            <a:ext cx="2211419" cy="1297035"/>
          </a:xfrm>
          <a:prstGeom prst="rect">
            <a:avLst/>
          </a:prstGeom>
        </p:spPr>
      </p:pic>
    </p:spTree>
    <p:extLst>
      <p:ext uri="{BB962C8B-B14F-4D97-AF65-F5344CB8AC3E}">
        <p14:creationId xmlns:p14="http://schemas.microsoft.com/office/powerpoint/2010/main" val="4150558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zza">
  <a:themeElements>
    <a:clrScheme name="Brezza">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zza">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zza">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Brezza.thmx</Template>
  <TotalTime>4185</TotalTime>
  <Words>1772</Words>
  <Application>Microsoft Macintosh PowerPoint</Application>
  <PresentationFormat>Presentazione su schermo (4:3)</PresentationFormat>
  <Paragraphs>133</Paragraphs>
  <Slides>23</Slides>
  <Notes>11</Notes>
  <HiddenSlides>0</HiddenSlides>
  <MMClips>0</MMClips>
  <ScaleCrop>false</ScaleCrop>
  <HeadingPairs>
    <vt:vector size="6" baseType="variant">
      <vt:variant>
        <vt:lpstr>Caratteri utilizzati</vt:lpstr>
      </vt:variant>
      <vt:variant>
        <vt:i4>12</vt:i4>
      </vt:variant>
      <vt:variant>
        <vt:lpstr>Tema</vt:lpstr>
      </vt:variant>
      <vt:variant>
        <vt:i4>1</vt:i4>
      </vt:variant>
      <vt:variant>
        <vt:lpstr>Titoli diapositive</vt:lpstr>
      </vt:variant>
      <vt:variant>
        <vt:i4>23</vt:i4>
      </vt:variant>
    </vt:vector>
  </HeadingPairs>
  <TitlesOfParts>
    <vt:vector size="36" baseType="lpstr">
      <vt:lpstr>ＭＳ Ｐゴシック</vt:lpstr>
      <vt:lpstr>Arial</vt:lpstr>
      <vt:lpstr>Bradley Hand</vt:lpstr>
      <vt:lpstr>Calibri</vt:lpstr>
      <vt:lpstr>Cambria</vt:lpstr>
      <vt:lpstr>Century Gothic</vt:lpstr>
      <vt:lpstr>Chalkboard</vt:lpstr>
      <vt:lpstr>News Gothic MT</vt:lpstr>
      <vt:lpstr>Times</vt:lpstr>
      <vt:lpstr>Times New Roman</vt:lpstr>
      <vt:lpstr>Wingdings</vt:lpstr>
      <vt:lpstr>Wingdings 2</vt:lpstr>
      <vt:lpstr>Brezza</vt:lpstr>
      <vt:lpstr>Definizione e Storia della Cura</vt:lpstr>
      <vt:lpstr>…sul prendersi cura</vt:lpstr>
      <vt:lpstr>significati</vt:lpstr>
      <vt:lpstr>Perché in ogni epoca  la cura è importante?</vt:lpstr>
      <vt:lpstr>Perché…</vt:lpstr>
      <vt:lpstr>il curare la salute:  una relazione sociale complementare-reciproca</vt:lpstr>
      <vt:lpstr>La prospettiva storica:  da dove viene la cura e dove va? </vt:lpstr>
      <vt:lpstr>Modi sociali di preservare la cura: nelle società antiche</vt:lpstr>
      <vt:lpstr>Il Mito di Cura Igino, I° sec.</vt:lpstr>
      <vt:lpstr>La Genesi e la Cura</vt:lpstr>
      <vt:lpstr>Modi sociali di preservare la cura: nelle società di mezzo</vt:lpstr>
      <vt:lpstr>Assistenza e terapia</vt:lpstr>
      <vt:lpstr>La cura nelle società  umanistiche e moderne</vt:lpstr>
      <vt:lpstr>Le fratture della cura nelle società moderne</vt:lpstr>
      <vt:lpstr>Nella modernità liquida:  crisi etica e sociale</vt:lpstr>
      <vt:lpstr>Crisi dell’organizzazione sanitaria  e sue conseguenze</vt:lpstr>
      <vt:lpstr>Verso la società planetaria:  Grande contrazione  ma nuovi processi (I)</vt:lpstr>
      <vt:lpstr>Verso la società planetaria:  Grande contrazione  ma nuovi processi (II)</vt:lpstr>
      <vt:lpstr>Verso delle “società della salute”? Uno scenario possibile</vt:lpstr>
      <vt:lpstr>…questioni aperte</vt:lpstr>
      <vt:lpstr>4 forme basilari ed archetipe di modi di cura  da coordinare e comporre</vt:lpstr>
      <vt:lpstr>La società fraterna di cui abbiamo bisogno  e che ci manca</vt:lpstr>
      <vt:lpstr>  La “nuova cura” costruisce  una società fraterna</vt:lpstr>
    </vt:vector>
  </TitlesOfParts>
  <Company>Università di Ferrara</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Etica della cura e  cura della comunicazione</dc:title>
  <dc:creator>Marco Ingrosso</dc:creator>
  <cp:lastModifiedBy>Utente di Microsoft Office</cp:lastModifiedBy>
  <cp:revision>230</cp:revision>
  <dcterms:created xsi:type="dcterms:W3CDTF">2013-04-01T09:25:24Z</dcterms:created>
  <dcterms:modified xsi:type="dcterms:W3CDTF">2018-10-25T10:59:01Z</dcterms:modified>
</cp:coreProperties>
</file>