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3" r:id="rId2"/>
    <p:sldId id="274" r:id="rId3"/>
    <p:sldId id="279" r:id="rId4"/>
    <p:sldId id="275" r:id="rId5"/>
    <p:sldId id="276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000"/>
    <a:srgbClr val="0096FF"/>
    <a:srgbClr val="00B900"/>
    <a:srgbClr val="005D00"/>
    <a:srgbClr val="D2A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88"/>
    <p:restoredTop sz="84021"/>
  </p:normalViewPr>
  <p:slideViewPr>
    <p:cSldViewPr snapToGrid="0" snapToObjects="1">
      <p:cViewPr varScale="1">
        <p:scale>
          <a:sx n="109" d="100"/>
          <a:sy n="109" d="100"/>
        </p:scale>
        <p:origin x="196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A60C9-D1BD-8549-BDB3-296FDE246796}" type="datetimeFigureOut">
              <a:rPr lang="it-IT" smtClean="0"/>
              <a:t>22/10/18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097B4D-F1F2-3C40-BEC1-D5FE018D36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503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490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10/22/18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3553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10/22/18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6477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10/22/18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66747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10/22/18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17061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10/22/18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7717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10/22/18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8759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10/22/18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6558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10/22/18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2089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10/22/18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69355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10/22/18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20274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10/22/18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‹N›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428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t>10/22/18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‹N›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7439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609600"/>
            <a:ext cx="8042276" cy="1172308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rgbClr val="FF0000"/>
                </a:solidFill>
                <a:latin typeface="Arial"/>
                <a:cs typeface="Arial"/>
              </a:rPr>
              <a:t>Promuovere e Comunicare la Salute: </a:t>
            </a:r>
            <a:r>
              <a:rPr lang="it-IT" sz="2800" dirty="0">
                <a:solidFill>
                  <a:srgbClr val="FF0000"/>
                </a:solidFill>
                <a:latin typeface="Arial"/>
                <a:cs typeface="Arial"/>
              </a:rPr>
              <a:t>paradigmi e sviluppi</a:t>
            </a:r>
            <a:br>
              <a:rPr lang="it-IT" sz="2800" b="1" dirty="0">
                <a:solidFill>
                  <a:srgbClr val="FF0000"/>
                </a:solidFill>
                <a:latin typeface="Arial"/>
                <a:cs typeface="Arial"/>
              </a:rPr>
            </a:br>
            <a:endParaRPr lang="it-IT" sz="2800" b="1" i="1" dirty="0">
              <a:solidFill>
                <a:srgbClr val="660066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512277"/>
            <a:ext cx="8374063" cy="458372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spcBef>
                <a:spcPts val="800"/>
              </a:spcBef>
              <a:buNone/>
            </a:pPr>
            <a:endParaRPr lang="it-IT" sz="3600" b="1" i="1" dirty="0">
              <a:solidFill>
                <a:srgbClr val="000090"/>
              </a:solidFill>
              <a:latin typeface="Arial"/>
              <a:cs typeface="Arial"/>
            </a:endParaRPr>
          </a:p>
          <a:p>
            <a:pPr marL="82296" indent="0">
              <a:buNone/>
            </a:pPr>
            <a:endParaRPr lang="it-IT" sz="2400" dirty="0">
              <a:solidFill>
                <a:srgbClr val="FF0000"/>
              </a:solidFill>
            </a:endParaRPr>
          </a:p>
          <a:p>
            <a:pPr marL="0" indent="0" algn="ctr">
              <a:lnSpc>
                <a:spcPct val="80000"/>
              </a:lnSpc>
              <a:spcBef>
                <a:spcPts val="800"/>
              </a:spcBef>
              <a:buNone/>
            </a:pPr>
            <a:endParaRPr lang="it-IT" sz="3600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84" y="1512276"/>
            <a:ext cx="5931878" cy="4740265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 rot="10800000" flipV="1">
            <a:off x="6166338" y="6027329"/>
            <a:ext cx="2779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>
                <a:solidFill>
                  <a:srgbClr val="0432FF"/>
                </a:solidFill>
              </a:rPr>
              <a:t>Marco Ingrosso</a:t>
            </a:r>
            <a:endParaRPr lang="it-IT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85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5138" y="377245"/>
            <a:ext cx="8558550" cy="1144310"/>
          </a:xfrm>
        </p:spPr>
        <p:txBody>
          <a:bodyPr>
            <a:normAutofit fontScale="90000"/>
          </a:bodyPr>
          <a:lstStyle/>
          <a:p>
            <a:pPr algn="ctr"/>
            <a:br>
              <a:rPr lang="it-IT" dirty="0">
                <a:solidFill>
                  <a:srgbClr val="008000"/>
                </a:solidFill>
              </a:rPr>
            </a:br>
            <a:r>
              <a:rPr lang="it-IT" b="1" dirty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La comunicazione nella Promozione salute, </a:t>
            </a:r>
            <a:br>
              <a:rPr lang="it-IT" b="1" dirty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it-IT" b="1" dirty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  <a:t>benessere, qualità della vita</a:t>
            </a:r>
            <a:br>
              <a:rPr lang="it-IT" b="1" dirty="0">
                <a:solidFill>
                  <a:srgbClr val="008000"/>
                </a:solidFill>
                <a:latin typeface="Arial" charset="0"/>
                <a:ea typeface="Arial" charset="0"/>
                <a:cs typeface="Arial" charset="0"/>
              </a:rPr>
            </a:br>
            <a:endParaRPr lang="it-IT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4431" y="1770185"/>
            <a:ext cx="8359257" cy="447821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it-IT" sz="2400" dirty="0">
                <a:solidFill>
                  <a:srgbClr val="0000FF"/>
                </a:solidFill>
              </a:rPr>
              <a:t>«La comunicazione della salute è </a:t>
            </a:r>
            <a:r>
              <a:rPr lang="it-IT" sz="2400" dirty="0">
                <a:solidFill>
                  <a:srgbClr val="660066"/>
                </a:solidFill>
              </a:rPr>
              <a:t>una strategia chiave</a:t>
            </a:r>
            <a:r>
              <a:rPr lang="it-IT" sz="2400" dirty="0">
                <a:solidFill>
                  <a:srgbClr val="0000FF"/>
                </a:solidFill>
              </a:rPr>
              <a:t> rivolta a informare il pubblico sui temi che riguardano la salute e gli indirizzi centrali della salute nell’agenda delle istituzioni. </a:t>
            </a:r>
            <a:r>
              <a:rPr lang="it-IT" sz="2400" dirty="0">
                <a:solidFill>
                  <a:srgbClr val="660066"/>
                </a:solidFill>
              </a:rPr>
              <a:t>L’uso dei media di massa e degli strumenti multimediali </a:t>
            </a:r>
            <a:r>
              <a:rPr lang="it-IT" sz="2400" dirty="0">
                <a:solidFill>
                  <a:srgbClr val="0000FF"/>
                </a:solidFill>
              </a:rPr>
              <a:t>e delle altre innovazioni tecnologiche per disseminare utili informazioni sulla salute verso il pubblico </a:t>
            </a:r>
            <a:r>
              <a:rPr lang="it-IT" sz="2400" dirty="0">
                <a:solidFill>
                  <a:srgbClr val="660066"/>
                </a:solidFill>
              </a:rPr>
              <a:t>aumentano le risposte </a:t>
            </a:r>
            <a:r>
              <a:rPr lang="it-IT" sz="2400" dirty="0">
                <a:solidFill>
                  <a:srgbClr val="0000FF"/>
                </a:solidFill>
              </a:rPr>
              <a:t>nei vari aspetti della salute pubblica e individuale, così come l’importanza dello sviluppo della sanità.» </a:t>
            </a:r>
          </a:p>
          <a:p>
            <a:pPr marL="82296" indent="0" algn="r">
              <a:buNone/>
            </a:pPr>
            <a:r>
              <a:rPr lang="it-IT" i="1" dirty="0" err="1">
                <a:solidFill>
                  <a:srgbClr val="660066"/>
                </a:solidFill>
              </a:rPr>
              <a:t>Health</a:t>
            </a:r>
            <a:r>
              <a:rPr lang="it-IT" i="1" dirty="0">
                <a:solidFill>
                  <a:srgbClr val="660066"/>
                </a:solidFill>
              </a:rPr>
              <a:t> Promotion </a:t>
            </a:r>
            <a:r>
              <a:rPr lang="it-IT" i="1" dirty="0" err="1">
                <a:solidFill>
                  <a:srgbClr val="660066"/>
                </a:solidFill>
              </a:rPr>
              <a:t>Glossary</a:t>
            </a:r>
            <a:r>
              <a:rPr lang="it-IT" dirty="0">
                <a:solidFill>
                  <a:srgbClr val="660066"/>
                </a:solidFill>
              </a:rPr>
              <a:t>, WHO 2000 </a:t>
            </a:r>
          </a:p>
        </p:txBody>
      </p:sp>
    </p:spTree>
    <p:extLst>
      <p:ext uri="{BB962C8B-B14F-4D97-AF65-F5344CB8AC3E}">
        <p14:creationId xmlns:p14="http://schemas.microsoft.com/office/powerpoint/2010/main" val="3757822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6523" y="377244"/>
            <a:ext cx="4583723" cy="2131493"/>
          </a:xfrm>
        </p:spPr>
        <p:txBody>
          <a:bodyPr>
            <a:normAutofit fontScale="90000"/>
          </a:bodyPr>
          <a:lstStyle/>
          <a:p>
            <a:pPr algn="ctr"/>
            <a:br>
              <a:rPr lang="it-IT" dirty="0">
                <a:solidFill>
                  <a:srgbClr val="008000"/>
                </a:solidFill>
              </a:rPr>
            </a:br>
            <a:r>
              <a:rPr lang="it-IT" sz="4000" b="1" dirty="0">
                <a:solidFill>
                  <a:srgbClr val="FF6600"/>
                </a:solidFill>
              </a:rPr>
              <a:t>Comunicazione salute: una definizione</a:t>
            </a:r>
            <a:br>
              <a:rPr lang="it-IT" dirty="0">
                <a:solidFill>
                  <a:srgbClr val="008000"/>
                </a:solidFill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2031" y="3059759"/>
            <a:ext cx="7819292" cy="3188640"/>
          </a:xfrm>
        </p:spPr>
        <p:txBody>
          <a:bodyPr>
            <a:normAutofit fontScale="92500" lnSpcReduction="10000"/>
          </a:bodyPr>
          <a:lstStyle/>
          <a:p>
            <a:pPr marL="82296" indent="0" algn="ctr">
              <a:buNone/>
            </a:pPr>
            <a:r>
              <a:rPr lang="it-IT" sz="2800" dirty="0">
                <a:solidFill>
                  <a:srgbClr val="660066"/>
                </a:solidFill>
              </a:rPr>
              <a:t>«un approccio multidimensionale e multidisciplinare per raggiungere differenti audience e condividere informazioni correlate alla salute con lo scopo di </a:t>
            </a:r>
            <a:r>
              <a:rPr lang="it-IT" sz="2800" dirty="0">
                <a:solidFill>
                  <a:srgbClr val="BD0000"/>
                </a:solidFill>
              </a:rPr>
              <a:t>influenzare, coinvolgere e supportare</a:t>
            </a:r>
            <a:r>
              <a:rPr lang="it-IT" sz="2800" dirty="0">
                <a:solidFill>
                  <a:srgbClr val="660066"/>
                </a:solidFill>
              </a:rPr>
              <a:t> individui, comunità, professionisti sanitari, gruppi, decisori politici e il pubblico affinché </a:t>
            </a:r>
            <a:r>
              <a:rPr lang="it-IT" sz="2800" dirty="0">
                <a:solidFill>
                  <a:srgbClr val="BD0000"/>
                </a:solidFill>
              </a:rPr>
              <a:t>difendano, introducano, adottino e sostengano </a:t>
            </a:r>
            <a:r>
              <a:rPr lang="it-IT" sz="2800" dirty="0">
                <a:solidFill>
                  <a:srgbClr val="660066"/>
                </a:solidFill>
              </a:rPr>
              <a:t>comportamenti, pratiche o politiche che intendano migliorare i risultati di salute»</a:t>
            </a:r>
            <a:r>
              <a:rPr lang="it-IT" sz="2800" dirty="0"/>
              <a:t>. </a:t>
            </a:r>
          </a:p>
          <a:p>
            <a:pPr marL="82296" indent="0" algn="r">
              <a:buNone/>
            </a:pPr>
            <a:r>
              <a:rPr lang="it-IT" i="1" dirty="0" err="1">
                <a:solidFill>
                  <a:srgbClr val="000090"/>
                </a:solidFill>
              </a:rPr>
              <a:t>R</a:t>
            </a:r>
            <a:r>
              <a:rPr lang="it-IT" i="1" dirty="0">
                <a:solidFill>
                  <a:srgbClr val="000090"/>
                </a:solidFill>
              </a:rPr>
              <a:t>. Schiavo, 2007</a:t>
            </a:r>
            <a:endParaRPr lang="it-IT" dirty="0">
              <a:solidFill>
                <a:srgbClr val="00009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246" y="292101"/>
            <a:ext cx="4103077" cy="265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59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4431" y="234462"/>
            <a:ext cx="8359257" cy="703384"/>
          </a:xfrm>
        </p:spPr>
        <p:txBody>
          <a:bodyPr>
            <a:normAutofit fontScale="90000"/>
          </a:bodyPr>
          <a:lstStyle/>
          <a:p>
            <a:pPr algn="ctr"/>
            <a:br>
              <a:rPr lang="it-IT" dirty="0">
                <a:solidFill>
                  <a:srgbClr val="008000"/>
                </a:solidFill>
              </a:rPr>
            </a:br>
            <a:r>
              <a:rPr lang="it-IT" sz="4000" b="1" dirty="0">
                <a:solidFill>
                  <a:srgbClr val="BD0000"/>
                </a:solidFill>
              </a:rPr>
              <a:t>Comunicazione salute: una tipologia</a:t>
            </a:r>
            <a:br>
              <a:rPr lang="it-IT" b="1" dirty="0">
                <a:solidFill>
                  <a:srgbClr val="008000"/>
                </a:solidFill>
              </a:rPr>
            </a:b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4431" y="1031632"/>
            <a:ext cx="8359257" cy="521676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it-IT" sz="2400" b="1" dirty="0">
                <a:solidFill>
                  <a:srgbClr val="000090"/>
                </a:solidFill>
              </a:rPr>
              <a:t>Campagne mediatiche istituzionali </a:t>
            </a:r>
            <a:r>
              <a:rPr lang="it-IT" sz="2000" dirty="0">
                <a:solidFill>
                  <a:srgbClr val="000090"/>
                </a:solidFill>
              </a:rPr>
              <a:t>(europee, ministeriali, no-profit)</a:t>
            </a:r>
          </a:p>
          <a:p>
            <a:pPr marL="82296" indent="0">
              <a:buNone/>
            </a:pPr>
            <a:r>
              <a:rPr lang="it-IT" sz="2400" b="1" dirty="0">
                <a:solidFill>
                  <a:srgbClr val="008000"/>
                </a:solidFill>
              </a:rPr>
              <a:t>Campagne mediatiche partecipate </a:t>
            </a:r>
            <a:r>
              <a:rPr lang="it-IT" sz="2000" dirty="0">
                <a:solidFill>
                  <a:srgbClr val="008000"/>
                </a:solidFill>
              </a:rPr>
              <a:t>(coinvolgimento di attori locali e reti scolastiche)</a:t>
            </a:r>
            <a:endParaRPr lang="it-IT" sz="2000" dirty="0"/>
          </a:p>
          <a:p>
            <a:pPr marL="82296" indent="0">
              <a:buNone/>
            </a:pPr>
            <a:r>
              <a:rPr lang="it-IT" sz="2400" b="1" dirty="0">
                <a:solidFill>
                  <a:srgbClr val="660066"/>
                </a:solidFill>
              </a:rPr>
              <a:t>Reti di public </a:t>
            </a:r>
            <a:r>
              <a:rPr lang="it-IT" sz="2400" b="1" dirty="0" err="1">
                <a:solidFill>
                  <a:srgbClr val="660066"/>
                </a:solidFill>
              </a:rPr>
              <a:t>boardcaster</a:t>
            </a:r>
            <a:r>
              <a:rPr lang="it-IT" sz="2400" b="1" dirty="0">
                <a:solidFill>
                  <a:srgbClr val="660066"/>
                </a:solidFill>
              </a:rPr>
              <a:t> </a:t>
            </a:r>
            <a:r>
              <a:rPr lang="it-IT" sz="2000" dirty="0">
                <a:solidFill>
                  <a:srgbClr val="660066"/>
                </a:solidFill>
              </a:rPr>
              <a:t>(diffusione materiali via emittenti pubbliche e convenzionate)</a:t>
            </a:r>
            <a:endParaRPr lang="it-IT" sz="2000" dirty="0">
              <a:solidFill>
                <a:srgbClr val="FF66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725" y="2825261"/>
            <a:ext cx="4876798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09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Approfondimenti e bibliografia dedicata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400" dirty="0"/>
              <a:t>Vedi</a:t>
            </a:r>
            <a:r>
              <a:rPr lang="it-IT" sz="2400"/>
              <a:t>: </a:t>
            </a:r>
          </a:p>
          <a:p>
            <a:pPr marL="0" indent="0">
              <a:buNone/>
            </a:pPr>
            <a:r>
              <a:rPr lang="it-IT" sz="2400" b="1">
                <a:solidFill>
                  <a:srgbClr val="0096FF"/>
                </a:solidFill>
              </a:rPr>
              <a:t>Ingrosso </a:t>
            </a:r>
            <a:r>
              <a:rPr lang="it-IT" sz="2400" b="1" dirty="0">
                <a:solidFill>
                  <a:srgbClr val="0096FF"/>
                </a:solidFill>
              </a:rPr>
              <a:t>M., </a:t>
            </a:r>
            <a:r>
              <a:rPr lang="it-IT" sz="2400" b="1" i="1" dirty="0">
                <a:solidFill>
                  <a:srgbClr val="0096FF"/>
                </a:solidFill>
              </a:rPr>
              <a:t>La cura complessa e collaborativa. Ricerche e proposte di sociologia della cura</a:t>
            </a:r>
            <a:r>
              <a:rPr lang="it-IT" sz="2400" b="1" dirty="0">
                <a:solidFill>
                  <a:srgbClr val="0096FF"/>
                </a:solidFill>
              </a:rPr>
              <a:t>, </a:t>
            </a:r>
            <a:r>
              <a:rPr lang="it-IT" sz="2400" dirty="0" err="1">
                <a:solidFill>
                  <a:srgbClr val="0096FF"/>
                </a:solidFill>
              </a:rPr>
              <a:t>Aracne</a:t>
            </a:r>
            <a:r>
              <a:rPr lang="it-IT" sz="2400" dirty="0">
                <a:solidFill>
                  <a:srgbClr val="0096FF"/>
                </a:solidFill>
              </a:rPr>
              <a:t>, Roma, 2016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00B050"/>
                </a:solidFill>
              </a:rPr>
              <a:t>in particolare: </a:t>
            </a:r>
          </a:p>
          <a:p>
            <a:r>
              <a:rPr lang="it-IT" sz="2400" dirty="0">
                <a:solidFill>
                  <a:srgbClr val="00B050"/>
                </a:solidFill>
              </a:rPr>
              <a:t>cap. X: Cura di sé e promozione della salute nel corso della vita</a:t>
            </a:r>
          </a:p>
          <a:p>
            <a:r>
              <a:rPr lang="it-IT" sz="2400" dirty="0">
                <a:solidFill>
                  <a:srgbClr val="00B050"/>
                </a:solidFill>
              </a:rPr>
              <a:t>Cap. VIII: Comunicazione della salute e relazioni di cura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681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38553" y="274638"/>
            <a:ext cx="5521569" cy="815608"/>
          </a:xfrm>
        </p:spPr>
        <p:txBody>
          <a:bodyPr/>
          <a:lstStyle/>
          <a:p>
            <a:pPr algn="ctr"/>
            <a:r>
              <a:rPr lang="it-IT" sz="4000" b="1" dirty="0" err="1">
                <a:solidFill>
                  <a:srgbClr val="850085"/>
                </a:solidFill>
              </a:rPr>
              <a:t>Pre-venio</a:t>
            </a:r>
            <a:r>
              <a:rPr lang="it-IT" sz="4000" b="1" dirty="0">
                <a:solidFill>
                  <a:srgbClr val="850085"/>
                </a:solidFill>
              </a:rPr>
              <a:t> </a:t>
            </a:r>
            <a:r>
              <a:rPr lang="it-IT" sz="4000" b="1" dirty="0">
                <a:solidFill>
                  <a:srgbClr val="000090"/>
                </a:solidFill>
              </a:rPr>
              <a:t>o</a:t>
            </a:r>
            <a:r>
              <a:rPr lang="it-IT" sz="4000" b="1" dirty="0">
                <a:solidFill>
                  <a:srgbClr val="850085"/>
                </a:solidFill>
              </a:rPr>
              <a:t> </a:t>
            </a:r>
            <a:r>
              <a:rPr lang="it-IT" sz="4000" b="1" dirty="0">
                <a:solidFill>
                  <a:srgbClr val="BC0000"/>
                </a:solidFill>
              </a:rPr>
              <a:t>Pro-muovo</a:t>
            </a:r>
            <a:r>
              <a:rPr lang="it-IT" sz="4000" b="1" dirty="0">
                <a:solidFill>
                  <a:srgbClr val="850085"/>
                </a:solidFill>
              </a:rPr>
              <a:t>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8585" y="1500554"/>
            <a:ext cx="6564923" cy="4923692"/>
          </a:xfrm>
        </p:spPr>
        <p:txBody>
          <a:bodyPr>
            <a:noAutofit/>
          </a:bodyPr>
          <a:lstStyle/>
          <a:p>
            <a:r>
              <a:rPr lang="it-IT" sz="2400" b="1" dirty="0">
                <a:solidFill>
                  <a:srgbClr val="660066"/>
                </a:solidFill>
              </a:rPr>
              <a:t>Il paradigma preventivista: </a:t>
            </a:r>
            <a:r>
              <a:rPr lang="it-IT" sz="2400" dirty="0">
                <a:solidFill>
                  <a:srgbClr val="660066"/>
                </a:solidFill>
              </a:rPr>
              <a:t>è</a:t>
            </a:r>
            <a:r>
              <a:rPr lang="it-IT" sz="2400" b="1" dirty="0">
                <a:solidFill>
                  <a:srgbClr val="660066"/>
                </a:solidFill>
              </a:rPr>
              <a:t> </a:t>
            </a:r>
            <a:r>
              <a:rPr lang="it-IT" sz="2400" dirty="0">
                <a:solidFill>
                  <a:srgbClr val="660066"/>
                </a:solidFill>
              </a:rPr>
              <a:t>centrato sul rischio attuale o potenziale prevedibile ed evitabile. </a:t>
            </a:r>
            <a:r>
              <a:rPr lang="it-IT" sz="2400" dirty="0">
                <a:solidFill>
                  <a:srgbClr val="0070C0"/>
                </a:solidFill>
              </a:rPr>
              <a:t>Gli esperti mettono sull’avviso i gruppi a rischio attraverso istruzioni e informazioni (p. primaria) o interventi diretti (vaccinazioni e screening: p. secondaria)</a:t>
            </a:r>
          </a:p>
          <a:p>
            <a:endParaRPr lang="it-IT" sz="2400" dirty="0">
              <a:solidFill>
                <a:srgbClr val="660066"/>
              </a:solidFill>
            </a:endParaRPr>
          </a:p>
          <a:p>
            <a:r>
              <a:rPr lang="it-IT" sz="2400" b="1" dirty="0">
                <a:solidFill>
                  <a:srgbClr val="BC0000"/>
                </a:solidFill>
              </a:rPr>
              <a:t>Il paradigma promozionale: </a:t>
            </a:r>
            <a:r>
              <a:rPr lang="it-IT" sz="2400" dirty="0">
                <a:solidFill>
                  <a:srgbClr val="BC0000"/>
                </a:solidFill>
              </a:rPr>
              <a:t>è centrato sul potenziale di benessere/salute soggettivo (educazione promozionale) </a:t>
            </a:r>
            <a:r>
              <a:rPr lang="it-IT" sz="2400" dirty="0">
                <a:solidFill>
                  <a:srgbClr val="005D00"/>
                </a:solidFill>
              </a:rPr>
              <a:t>e sul </a:t>
            </a:r>
            <a:r>
              <a:rPr lang="it-IT" sz="2400" dirty="0">
                <a:solidFill>
                  <a:srgbClr val="008000"/>
                </a:solidFill>
              </a:rPr>
              <a:t>ruolo delle modifiche organizzative, ambientali, comunicative che favoriscono ambienti e stili di vita sani (politiche socio-ambientali)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003" y="613873"/>
            <a:ext cx="2309802" cy="224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536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7877" y="274638"/>
            <a:ext cx="8335811" cy="745270"/>
          </a:xfrm>
        </p:spPr>
        <p:txBody>
          <a:bodyPr>
            <a:normAutofit/>
          </a:bodyPr>
          <a:lstStyle/>
          <a:p>
            <a:pPr algn="ctr"/>
            <a:r>
              <a:rPr lang="it-IT" sz="3200" b="1" dirty="0">
                <a:solidFill>
                  <a:srgbClr val="BD0000"/>
                </a:solidFill>
              </a:rPr>
              <a:t>Sviluppi: le Conferenze internazionali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3755" y="1137138"/>
            <a:ext cx="8499934" cy="5111262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1986: Carta di Ottawa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(ambienti favorevoli e azione collettiva)</a:t>
            </a:r>
          </a:p>
          <a:p>
            <a:pPr marL="82296" indent="0">
              <a:buNone/>
            </a:pP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1988: Raccomandazioni di Adelaide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 (politiche pubbliche e investimento sociale)</a:t>
            </a:r>
          </a:p>
          <a:p>
            <a:pPr marL="82296" indent="0">
              <a:buNone/>
            </a:pP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1991: Dichiarazione di </a:t>
            </a:r>
            <a:r>
              <a:rPr lang="it-IT" sz="2400" b="1" dirty="0" err="1">
                <a:solidFill>
                  <a:schemeClr val="accent1">
                    <a:lumMod val="50000"/>
                  </a:schemeClr>
                </a:solidFill>
              </a:rPr>
              <a:t>Sundsvall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(diseguaglianze e sviluppo sostenibile)</a:t>
            </a:r>
          </a:p>
          <a:p>
            <a:pPr marL="82296" indent="0">
              <a:buNone/>
            </a:pP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1998: Dichiarazione di Jakarta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(relazioni sociali salutari)</a:t>
            </a:r>
          </a:p>
          <a:p>
            <a:pPr marL="82296" indent="0">
              <a:buNone/>
            </a:pP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2000: Raccomandazioni di Città del Messico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(colmare il gap delle diseguaglianze)</a:t>
            </a:r>
          </a:p>
          <a:p>
            <a:pPr marL="82296" indent="0">
              <a:buNone/>
            </a:pP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2005: Carta di </a:t>
            </a:r>
            <a:r>
              <a:rPr lang="it-IT" sz="2400" b="1" dirty="0" err="1">
                <a:solidFill>
                  <a:schemeClr val="accent1">
                    <a:lumMod val="50000"/>
                  </a:schemeClr>
                </a:solidFill>
              </a:rPr>
              <a:t>Bankok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(la </a:t>
            </a:r>
            <a:r>
              <a:rPr lang="it-IT" sz="2400" dirty="0" err="1">
                <a:solidFill>
                  <a:schemeClr val="accent1">
                    <a:lumMod val="50000"/>
                  </a:schemeClr>
                </a:solidFill>
              </a:rPr>
              <a:t>PdS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 in un mondo globalizzato)</a:t>
            </a:r>
          </a:p>
          <a:p>
            <a:pPr marL="82296" indent="0">
              <a:buNone/>
            </a:pP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2009: Dichiarazione di Nairobi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(ruolo delle politiche nel ridurre le diseguaglianze)</a:t>
            </a:r>
          </a:p>
          <a:p>
            <a:pPr marL="82296" indent="0">
              <a:buNone/>
            </a:pP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2013: Dichiarazione di Helsinki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(la salute in tutte le politiche)</a:t>
            </a:r>
          </a:p>
        </p:txBody>
      </p:sp>
    </p:spTree>
    <p:extLst>
      <p:ext uri="{BB962C8B-B14F-4D97-AF65-F5344CB8AC3E}">
        <p14:creationId xmlns:p14="http://schemas.microsoft.com/office/powerpoint/2010/main" val="1727622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107576"/>
            <a:ext cx="7962901" cy="1055477"/>
          </a:xfrm>
        </p:spPr>
        <p:txBody>
          <a:bodyPr/>
          <a:lstStyle/>
          <a:p>
            <a:pPr algn="ctr"/>
            <a:r>
              <a:rPr lang="it-IT" sz="4000" b="1" dirty="0">
                <a:solidFill>
                  <a:srgbClr val="BC0000"/>
                </a:solidFill>
              </a:rPr>
              <a:t>Realizzazioni della </a:t>
            </a:r>
            <a:r>
              <a:rPr lang="it-IT" sz="4000" b="1" dirty="0" err="1">
                <a:solidFill>
                  <a:srgbClr val="BC0000"/>
                </a:solidFill>
              </a:rPr>
              <a:t>PdS</a:t>
            </a:r>
            <a:endParaRPr lang="it-IT" sz="4000" b="1" dirty="0">
              <a:solidFill>
                <a:srgbClr val="BC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163053"/>
            <a:ext cx="7886700" cy="5013910"/>
          </a:xfrm>
        </p:spPr>
        <p:txBody>
          <a:bodyPr>
            <a:normAutofit lnSpcReduction="10000"/>
          </a:bodyPr>
          <a:lstStyle/>
          <a:p>
            <a:r>
              <a:rPr lang="it-IT" sz="2800" b="1" dirty="0">
                <a:solidFill>
                  <a:srgbClr val="000090"/>
                </a:solidFill>
              </a:rPr>
              <a:t>Rete Città sane</a:t>
            </a:r>
          </a:p>
          <a:p>
            <a:r>
              <a:rPr lang="it-IT" sz="2800" b="1" dirty="0">
                <a:solidFill>
                  <a:srgbClr val="000090"/>
                </a:solidFill>
              </a:rPr>
              <a:t>Rete Scuole che promuovono la salute</a:t>
            </a:r>
          </a:p>
          <a:p>
            <a:r>
              <a:rPr lang="it-IT" sz="2800" b="1" dirty="0">
                <a:solidFill>
                  <a:srgbClr val="000090"/>
                </a:solidFill>
              </a:rPr>
              <a:t>Rete Ospedali sani</a:t>
            </a:r>
          </a:p>
          <a:p>
            <a:pPr>
              <a:buFont typeface="Courier New" charset="0"/>
              <a:buChar char="o"/>
            </a:pPr>
            <a:r>
              <a:rPr lang="it-IT" sz="2800" b="1" dirty="0">
                <a:solidFill>
                  <a:srgbClr val="008000"/>
                </a:solidFill>
              </a:rPr>
              <a:t>Sviluppare le abilità personali nel corso della vita </a:t>
            </a:r>
            <a:r>
              <a:rPr lang="it-IT" sz="2800" dirty="0">
                <a:solidFill>
                  <a:srgbClr val="008000"/>
                </a:solidFill>
              </a:rPr>
              <a:t>(educazione alla salute)</a:t>
            </a:r>
          </a:p>
          <a:p>
            <a:pPr>
              <a:buFont typeface="Courier New" charset="0"/>
              <a:buChar char="o"/>
            </a:pPr>
            <a:r>
              <a:rPr lang="it-IT" sz="2800" b="1" dirty="0">
                <a:solidFill>
                  <a:srgbClr val="008000"/>
                </a:solidFill>
              </a:rPr>
              <a:t>Promozione attività fisica e altri “stili di vita sani”</a:t>
            </a:r>
          </a:p>
          <a:p>
            <a:pPr>
              <a:buFont typeface="Courier New" charset="0"/>
              <a:buChar char="o"/>
            </a:pPr>
            <a:r>
              <a:rPr lang="it-IT" sz="2800" b="1" dirty="0">
                <a:solidFill>
                  <a:srgbClr val="008000"/>
                </a:solidFill>
              </a:rPr>
              <a:t>Empowerment e partecipazione attiva</a:t>
            </a:r>
          </a:p>
          <a:p>
            <a:pPr>
              <a:buFont typeface="Wingdings" charset="2"/>
              <a:buChar char="ü"/>
            </a:pPr>
            <a:r>
              <a:rPr lang="it-IT" sz="2800" b="1" dirty="0">
                <a:solidFill>
                  <a:srgbClr val="BD0000"/>
                </a:solidFill>
              </a:rPr>
              <a:t>Avvio Comunicazione della salute </a:t>
            </a:r>
            <a:r>
              <a:rPr lang="it-IT" sz="2400" dirty="0">
                <a:solidFill>
                  <a:srgbClr val="BD0000"/>
                </a:solidFill>
              </a:rPr>
              <a:t>(a cura Autorità sanitarie ed Enti no-profit)</a:t>
            </a:r>
          </a:p>
          <a:p>
            <a:pPr>
              <a:buFont typeface="Wingdings" charset="2"/>
              <a:buChar char="ü"/>
            </a:pPr>
            <a:r>
              <a:rPr lang="it-IT" sz="2800" b="1" dirty="0">
                <a:solidFill>
                  <a:srgbClr val="BD0000"/>
                </a:solidFill>
              </a:rPr>
              <a:t>Valutazione di tutte le politiche </a:t>
            </a:r>
            <a:r>
              <a:rPr lang="it-IT" sz="2400" dirty="0">
                <a:solidFill>
                  <a:srgbClr val="BD0000"/>
                </a:solidFill>
              </a:rPr>
              <a:t>(trasporti, energia, sociali, ecc.)</a:t>
            </a:r>
          </a:p>
          <a:p>
            <a:pPr>
              <a:buFont typeface="Wingdings" charset="2"/>
              <a:buChar char="ü"/>
            </a:pPr>
            <a:r>
              <a:rPr lang="it-IT" sz="2800" b="1" dirty="0">
                <a:solidFill>
                  <a:srgbClr val="BD0000"/>
                </a:solidFill>
              </a:rPr>
              <a:t>Interventi normativi </a:t>
            </a:r>
            <a:r>
              <a:rPr lang="it-IT" sz="2400" dirty="0">
                <a:solidFill>
                  <a:srgbClr val="BD0000"/>
                </a:solidFill>
              </a:rPr>
              <a:t>(es. fumo, pubblicità, ecc.)</a:t>
            </a:r>
          </a:p>
        </p:txBody>
      </p:sp>
    </p:spTree>
    <p:extLst>
      <p:ext uri="{BB962C8B-B14F-4D97-AF65-F5344CB8AC3E}">
        <p14:creationId xmlns:p14="http://schemas.microsoft.com/office/powerpoint/2010/main" val="496086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6492" y="107576"/>
            <a:ext cx="7935059" cy="881687"/>
          </a:xfrm>
        </p:spPr>
        <p:txBody>
          <a:bodyPr/>
          <a:lstStyle/>
          <a:p>
            <a:pPr algn="ctr"/>
            <a:r>
              <a:rPr lang="it-IT" sz="4000" b="1" dirty="0">
                <a:solidFill>
                  <a:srgbClr val="800000"/>
                </a:solidFill>
              </a:rPr>
              <a:t>Limiti e insuccessi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78523"/>
            <a:ext cx="8428891" cy="539847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it-IT" sz="2400" b="1" dirty="0">
                <a:solidFill>
                  <a:srgbClr val="850085"/>
                </a:solidFill>
              </a:rPr>
              <a:t>Persistenza del paradigma preventivista-comportamentista</a:t>
            </a:r>
          </a:p>
          <a:p>
            <a:pPr>
              <a:lnSpc>
                <a:spcPct val="120000"/>
              </a:lnSpc>
            </a:pPr>
            <a:r>
              <a:rPr lang="it-IT" sz="2400" b="1" dirty="0">
                <a:solidFill>
                  <a:srgbClr val="BC0000"/>
                </a:solidFill>
              </a:rPr>
              <a:t>Crisi e abbandono dell’educazione alla salute </a:t>
            </a:r>
            <a:r>
              <a:rPr lang="it-IT" sz="2400" dirty="0">
                <a:solidFill>
                  <a:srgbClr val="BC0000"/>
                </a:solidFill>
              </a:rPr>
              <a:t>(a favore di eventi settoriali e occasionali o di altri obiettivi)</a:t>
            </a:r>
          </a:p>
          <a:p>
            <a:pPr>
              <a:lnSpc>
                <a:spcPct val="120000"/>
              </a:lnSpc>
            </a:pPr>
            <a:r>
              <a:rPr lang="it-IT" sz="2400" b="1" dirty="0">
                <a:solidFill>
                  <a:srgbClr val="BD5B2E"/>
                </a:solidFill>
              </a:rPr>
              <a:t>Investimenti calanti e priorità al riparativo</a:t>
            </a:r>
          </a:p>
          <a:p>
            <a:pPr>
              <a:lnSpc>
                <a:spcPct val="120000"/>
              </a:lnSpc>
            </a:pPr>
            <a:r>
              <a:rPr lang="it-IT" sz="2400" b="1" dirty="0">
                <a:solidFill>
                  <a:srgbClr val="000090"/>
                </a:solidFill>
              </a:rPr>
              <a:t>Limitato sviluppo delle Reti</a:t>
            </a:r>
          </a:p>
          <a:p>
            <a:pPr>
              <a:lnSpc>
                <a:spcPct val="120000"/>
              </a:lnSpc>
            </a:pPr>
            <a:r>
              <a:rPr lang="it-IT" sz="2400" b="1" dirty="0">
                <a:solidFill>
                  <a:srgbClr val="008000"/>
                </a:solidFill>
              </a:rPr>
              <a:t>Riduzione della Promozione a Campagne comunicative</a:t>
            </a:r>
          </a:p>
          <a:p>
            <a:pPr>
              <a:lnSpc>
                <a:spcPct val="120000"/>
              </a:lnSpc>
            </a:pPr>
            <a:r>
              <a:rPr lang="it-IT" sz="2400" b="1" dirty="0">
                <a:solidFill>
                  <a:srgbClr val="008000"/>
                </a:solidFill>
              </a:rPr>
              <a:t>Scarsa sensibilità e competenza delle Amministrazioni locali</a:t>
            </a:r>
          </a:p>
          <a:p>
            <a:pPr>
              <a:lnSpc>
                <a:spcPct val="120000"/>
              </a:lnSpc>
            </a:pPr>
            <a:r>
              <a:rPr lang="it-IT" sz="2400" b="1" dirty="0">
                <a:solidFill>
                  <a:srgbClr val="008000"/>
                </a:solidFill>
              </a:rPr>
              <a:t>Mancanza di personale specifico e autonomo</a:t>
            </a:r>
          </a:p>
          <a:p>
            <a:pPr>
              <a:lnSpc>
                <a:spcPct val="120000"/>
              </a:lnSpc>
            </a:pPr>
            <a:r>
              <a:rPr lang="it-IT" sz="2400" b="1" dirty="0">
                <a:solidFill>
                  <a:srgbClr val="FF0000"/>
                </a:solidFill>
              </a:rPr>
              <a:t>SCARSA CURA DI SÉ, DEGLI ALTRI, DELL’ AMBIENTE NELLE GIOVANI GENERAZIONI (e non solo!)</a:t>
            </a:r>
          </a:p>
        </p:txBody>
      </p:sp>
    </p:spTree>
    <p:extLst>
      <p:ext uri="{BB962C8B-B14F-4D97-AF65-F5344CB8AC3E}">
        <p14:creationId xmlns:p14="http://schemas.microsoft.com/office/powerpoint/2010/main" val="1210968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10308" y="359898"/>
            <a:ext cx="8428892" cy="1249681"/>
          </a:xfrm>
        </p:spPr>
        <p:txBody>
          <a:bodyPr>
            <a:normAutofit/>
          </a:bodyPr>
          <a:lstStyle/>
          <a:p>
            <a:pPr algn="ctr"/>
            <a:r>
              <a:rPr lang="it-IT" sz="4800" dirty="0">
                <a:solidFill>
                  <a:srgbClr val="0000FF"/>
                </a:solidFill>
              </a:rPr>
              <a:t>Comunicare la Salute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10308" y="1609579"/>
            <a:ext cx="8428892" cy="1133621"/>
          </a:xfrm>
        </p:spPr>
        <p:txBody>
          <a:bodyPr>
            <a:normAutofit/>
          </a:bodyPr>
          <a:lstStyle/>
          <a:p>
            <a:pPr algn="ctr"/>
            <a:r>
              <a:rPr lang="it-IT" sz="2400" i="1" dirty="0">
                <a:solidFill>
                  <a:srgbClr val="000090"/>
                </a:solidFill>
              </a:rPr>
              <a:t>Scenari, Tecniche, Progetti </a:t>
            </a:r>
          </a:p>
        </p:txBody>
      </p:sp>
      <p:pic>
        <p:nvPicPr>
          <p:cNvPr id="6" name="Immagine 5" descr="images-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453" y="2364580"/>
            <a:ext cx="3256601" cy="325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81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2689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FF0000"/>
                </a:solidFill>
              </a:rPr>
              <a:t>La comunicazione della salute: aree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747902"/>
            <a:ext cx="8305038" cy="450049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it-IT" sz="2800" dirty="0">
                <a:solidFill>
                  <a:srgbClr val="BD0000"/>
                </a:solidFill>
              </a:rPr>
              <a:t>nei Media</a:t>
            </a:r>
          </a:p>
          <a:p>
            <a:pPr>
              <a:lnSpc>
                <a:spcPct val="120000"/>
              </a:lnSpc>
            </a:pPr>
            <a:endParaRPr lang="it-IT" sz="2800" dirty="0">
              <a:solidFill>
                <a:srgbClr val="BD0000"/>
              </a:solidFill>
            </a:endParaRPr>
          </a:p>
          <a:p>
            <a:pPr>
              <a:lnSpc>
                <a:spcPct val="120000"/>
              </a:lnSpc>
            </a:pPr>
            <a:r>
              <a:rPr lang="it-IT" sz="2800" dirty="0">
                <a:solidFill>
                  <a:srgbClr val="0000FF"/>
                </a:solidFill>
              </a:rPr>
              <a:t>nei Sistemi di cura</a:t>
            </a:r>
          </a:p>
          <a:p>
            <a:pPr>
              <a:lnSpc>
                <a:spcPct val="120000"/>
              </a:lnSpc>
            </a:pPr>
            <a:endParaRPr lang="it-IT" sz="2800" dirty="0">
              <a:solidFill>
                <a:srgbClr val="0000FF"/>
              </a:solidFill>
            </a:endParaRPr>
          </a:p>
          <a:p>
            <a:r>
              <a:rPr lang="it-IT" sz="2800" dirty="0">
                <a:solidFill>
                  <a:srgbClr val="008000"/>
                </a:solidFill>
              </a:rPr>
              <a:t>nella Promozione della salute, benessere, qualità della vita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95046"/>
            <a:ext cx="33147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228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La Salute nei Media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8554" y="1597004"/>
            <a:ext cx="8065477" cy="4651396"/>
          </a:xfrm>
        </p:spPr>
        <p:txBody>
          <a:bodyPr/>
          <a:lstStyle/>
          <a:p>
            <a:r>
              <a:rPr lang="it-IT" sz="2800" b="1" dirty="0">
                <a:solidFill>
                  <a:srgbClr val="FF6600"/>
                </a:solidFill>
              </a:rPr>
              <a:t>Giornali e periodici</a:t>
            </a:r>
            <a:r>
              <a:rPr lang="it-IT" sz="2800" dirty="0">
                <a:solidFill>
                  <a:srgbClr val="FF6600"/>
                </a:solidFill>
              </a:rPr>
              <a:t>: </a:t>
            </a:r>
            <a:r>
              <a:rPr lang="it-IT" sz="2800" dirty="0">
                <a:solidFill>
                  <a:srgbClr val="000090"/>
                </a:solidFill>
              </a:rPr>
              <a:t>un canale apripista di vari orientamenti culturali (preventivista, salutista, </a:t>
            </a:r>
            <a:r>
              <a:rPr lang="it-IT" sz="2800" dirty="0" err="1">
                <a:solidFill>
                  <a:srgbClr val="000090"/>
                </a:solidFill>
              </a:rPr>
              <a:t>olista</a:t>
            </a:r>
            <a:r>
              <a:rPr lang="it-IT" sz="2800" dirty="0">
                <a:solidFill>
                  <a:srgbClr val="000090"/>
                </a:solidFill>
              </a:rPr>
              <a:t>)</a:t>
            </a:r>
          </a:p>
          <a:p>
            <a:endParaRPr lang="it-IT" sz="2800" dirty="0"/>
          </a:p>
          <a:p>
            <a:r>
              <a:rPr lang="it-IT" sz="2800" b="1" dirty="0">
                <a:solidFill>
                  <a:srgbClr val="000090"/>
                </a:solidFill>
              </a:rPr>
              <a:t>Tv</a:t>
            </a:r>
            <a:r>
              <a:rPr lang="it-IT" sz="2800" dirty="0">
                <a:solidFill>
                  <a:srgbClr val="000090"/>
                </a:solidFill>
              </a:rPr>
              <a:t>: </a:t>
            </a:r>
            <a:r>
              <a:rPr lang="it-IT" sz="2800" dirty="0">
                <a:solidFill>
                  <a:srgbClr val="008000"/>
                </a:solidFill>
              </a:rPr>
              <a:t>l’informazione istituzionalizzata e quella di consumo</a:t>
            </a:r>
          </a:p>
          <a:p>
            <a:endParaRPr lang="it-IT" sz="2800" dirty="0"/>
          </a:p>
          <a:p>
            <a:r>
              <a:rPr lang="it-IT" sz="2800" b="1" dirty="0">
                <a:solidFill>
                  <a:srgbClr val="BD0000"/>
                </a:solidFill>
              </a:rPr>
              <a:t>Internet</a:t>
            </a:r>
            <a:r>
              <a:rPr lang="it-IT" sz="2800" dirty="0">
                <a:solidFill>
                  <a:srgbClr val="BD0000"/>
                </a:solidFill>
              </a:rPr>
              <a:t>:</a:t>
            </a:r>
            <a:r>
              <a:rPr lang="it-IT" sz="2800" dirty="0"/>
              <a:t> </a:t>
            </a:r>
            <a:r>
              <a:rPr lang="it-IT" sz="2800" dirty="0">
                <a:solidFill>
                  <a:srgbClr val="660066"/>
                </a:solidFill>
              </a:rPr>
              <a:t>molteplicità caotica, nuove risorse per i soggetti attivi, era </a:t>
            </a:r>
            <a:r>
              <a:rPr lang="it-IT" sz="2800" dirty="0" err="1">
                <a:solidFill>
                  <a:srgbClr val="660066"/>
                </a:solidFill>
              </a:rPr>
              <a:t>biomediatica</a:t>
            </a:r>
            <a:endParaRPr lang="it-IT" sz="2800" dirty="0">
              <a:solidFill>
                <a:srgbClr val="660066"/>
              </a:solidFill>
            </a:endParaRPr>
          </a:p>
          <a:p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812332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88618"/>
          </a:xfrm>
        </p:spPr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rgbClr val="660066"/>
                </a:solidFill>
                <a:latin typeface="Arial" charset="0"/>
                <a:ea typeface="Arial" charset="0"/>
                <a:cs typeface="Arial" charset="0"/>
              </a:rPr>
              <a:t>La comunicazione nei Sistemi di cura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153744"/>
            <a:ext cx="8305038" cy="524705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it-IT" sz="2800" dirty="0">
                <a:solidFill>
                  <a:srgbClr val="0000FF"/>
                </a:solidFill>
              </a:rPr>
              <a:t>Cittadini-pazienti attivi e competenti</a:t>
            </a:r>
          </a:p>
          <a:p>
            <a:pPr>
              <a:lnSpc>
                <a:spcPct val="120000"/>
              </a:lnSpc>
            </a:pPr>
            <a:r>
              <a:rPr lang="it-IT" sz="2800" dirty="0">
                <a:solidFill>
                  <a:srgbClr val="008000"/>
                </a:solidFill>
              </a:rPr>
              <a:t>Associazionismo pazienti e consumatori</a:t>
            </a:r>
          </a:p>
          <a:p>
            <a:pPr>
              <a:lnSpc>
                <a:spcPct val="120000"/>
              </a:lnSpc>
            </a:pPr>
            <a:r>
              <a:rPr lang="it-IT" sz="2800" dirty="0">
                <a:solidFill>
                  <a:srgbClr val="FF6600"/>
                </a:solidFill>
              </a:rPr>
              <a:t>Professionisti sanitari in rete</a:t>
            </a:r>
          </a:p>
          <a:p>
            <a:pPr>
              <a:lnSpc>
                <a:spcPct val="120000"/>
              </a:lnSpc>
            </a:pPr>
            <a:r>
              <a:rPr lang="it-IT" sz="2800" dirty="0">
                <a:solidFill>
                  <a:srgbClr val="BD0000"/>
                </a:solidFill>
              </a:rPr>
              <a:t>La comunicazione organizzata e i Piani comunicativi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676" y="3669277"/>
            <a:ext cx="3959469" cy="286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871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1053</TotalTime>
  <Words>692</Words>
  <Application>Microsoft Macintosh PowerPoint</Application>
  <PresentationFormat>Presentazione su schermo (4:3)</PresentationFormat>
  <Paragraphs>70</Paragraphs>
  <Slides>13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Courier New</vt:lpstr>
      <vt:lpstr>Times New Roman</vt:lpstr>
      <vt:lpstr>Wingdings</vt:lpstr>
      <vt:lpstr>Tema di Office</vt:lpstr>
      <vt:lpstr>Promuovere e Comunicare la Salute: paradigmi e sviluppi </vt:lpstr>
      <vt:lpstr>Pre-venio o Pro-muovo?</vt:lpstr>
      <vt:lpstr>Sviluppi: le Conferenze internazionali</vt:lpstr>
      <vt:lpstr>Realizzazioni della PdS</vt:lpstr>
      <vt:lpstr>Limiti e insuccessi</vt:lpstr>
      <vt:lpstr>Comunicare la Salute</vt:lpstr>
      <vt:lpstr>La comunicazione della salute: aree</vt:lpstr>
      <vt:lpstr>La Salute nei Media </vt:lpstr>
      <vt:lpstr>La comunicazione nei Sistemi di cura</vt:lpstr>
      <vt:lpstr> La comunicazione nella Promozione salute,  benessere, qualità della vita </vt:lpstr>
      <vt:lpstr> Comunicazione salute: una definizione </vt:lpstr>
      <vt:lpstr> Comunicazione salute: una tipologia </vt:lpstr>
      <vt:lpstr>Approfondimenti e bibliografia dedicata</vt:lpstr>
    </vt:vector>
  </TitlesOfParts>
  <Company>Università di Ferrara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Comunicare la Salute</dc:title>
  <dc:creator>Marco Ingrosso</dc:creator>
  <cp:lastModifiedBy>Utente di Microsoft Office</cp:lastModifiedBy>
  <cp:revision>73</cp:revision>
  <dcterms:created xsi:type="dcterms:W3CDTF">2013-04-23T14:32:47Z</dcterms:created>
  <dcterms:modified xsi:type="dcterms:W3CDTF">2018-10-22T13:34:19Z</dcterms:modified>
</cp:coreProperties>
</file>