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77" r:id="rId2"/>
    <p:sldId id="281" r:id="rId3"/>
    <p:sldId id="282" r:id="rId4"/>
    <p:sldId id="283" r:id="rId5"/>
    <p:sldId id="280" r:id="rId6"/>
    <p:sldId id="267" r:id="rId7"/>
    <p:sldId id="285" r:id="rId8"/>
    <p:sldId id="264" r:id="rId9"/>
    <p:sldId id="268" r:id="rId10"/>
    <p:sldId id="278" r:id="rId11"/>
    <p:sldId id="270" r:id="rId12"/>
    <p:sldId id="279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00"/>
    <a:srgbClr val="FF40FF"/>
    <a:srgbClr val="BD0000"/>
    <a:srgbClr val="00B900"/>
    <a:srgbClr val="0000FF"/>
    <a:srgbClr val="D2A6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84021"/>
  </p:normalViewPr>
  <p:slideViewPr>
    <p:cSldViewPr snapToGrid="0" snapToObjects="1">
      <p:cViewPr varScale="1">
        <p:scale>
          <a:sx n="109" d="100"/>
          <a:sy n="109" d="100"/>
        </p:scale>
        <p:origin x="19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dirty="0">
              <a:solidFill>
                <a:srgbClr val="005D00"/>
              </a:solidFill>
              <a:latin typeface="Arial"/>
              <a:cs typeface="Arial"/>
            </a:rPr>
            <a:t>Cura altri</a:t>
          </a: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just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800" b="1" dirty="0">
              <a:solidFill>
                <a:srgbClr val="002060"/>
              </a:solidFill>
              <a:latin typeface="Arial"/>
              <a:cs typeface="Arial"/>
            </a:rPr>
            <a:t>Cura animali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r>
            <a:rPr lang="it-IT" sz="1800" b="1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>
              <a:solidFill>
                <a:srgbClr val="0000FF"/>
              </a:solidFill>
              <a:latin typeface="Arial"/>
              <a:cs typeface="Arial"/>
            </a:rPr>
            <a:t>Cura ambiente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l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4E032A5-22E9-D144-A1C2-E3FEE477D00D}">
      <dgm:prSet phldrT="[Testo]" custT="1"/>
      <dgm:spPr/>
      <dgm:t>
        <a:bodyPr/>
        <a:lstStyle/>
        <a:p>
          <a:pPr algn="l"/>
          <a:r>
            <a:rPr lang="it-IT" sz="1800" b="1">
              <a:solidFill>
                <a:srgbClr val="660066"/>
              </a:solidFill>
              <a:latin typeface="Arial"/>
              <a:cs typeface="Arial"/>
            </a:rPr>
            <a:t>urbano</a:t>
          </a:r>
        </a:p>
      </dgm:t>
    </dgm:pt>
    <dgm:pt modelId="{4B44952C-2DD1-7842-9B5C-EBE2B62265A0}" type="parTrans" cxnId="{42B41527-D39A-DB40-9B03-045F6D178B7A}">
      <dgm:prSet/>
      <dgm:spPr/>
      <dgm:t>
        <a:bodyPr/>
        <a:lstStyle/>
        <a:p>
          <a:endParaRPr lang="it-IT"/>
        </a:p>
      </dgm:t>
    </dgm:pt>
    <dgm:pt modelId="{758504B3-F9D6-0048-8A13-5FF2FF7B6485}" type="sibTrans" cxnId="{42B41527-D39A-DB40-9B03-045F6D178B7A}">
      <dgm:prSet/>
      <dgm:spPr/>
      <dgm:t>
        <a:bodyPr/>
        <a:lstStyle/>
        <a:p>
          <a:endParaRPr lang="it-IT"/>
        </a:p>
      </dgm:t>
    </dgm:pt>
    <dgm:pt modelId="{0BAFB1F5-4F70-3B40-B959-E90350AC65BC}">
      <dgm:prSet phldrT="[Testo]" custT="1"/>
      <dgm:spPr/>
      <dgm:t>
        <a:bodyPr/>
        <a:lstStyle/>
        <a:p>
          <a:pPr algn="l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gm:t>
    </dgm:pt>
    <dgm:pt modelId="{066AD110-0F4E-ED42-A63B-96142B79A89A}" type="parTrans" cxnId="{E25B409A-D3D1-8C4B-AF42-D8D742D52BC9}">
      <dgm:prSet/>
      <dgm:spPr/>
      <dgm:t>
        <a:bodyPr/>
        <a:lstStyle/>
        <a:p>
          <a:endParaRPr lang="it-IT"/>
        </a:p>
      </dgm:t>
    </dgm:pt>
    <dgm:pt modelId="{26F5D51F-35BD-E342-A311-C8F2C23FCDCE}" type="sibTrans" cxnId="{E25B409A-D3D1-8C4B-AF42-D8D742D52BC9}">
      <dgm:prSet/>
      <dgm:spPr/>
      <dgm:t>
        <a:bodyPr/>
        <a:lstStyle/>
        <a:p>
          <a:endParaRPr lang="it-IT"/>
        </a:p>
      </dgm:t>
    </dgm:pt>
    <dgm:pt modelId="{091E5B1C-5A3D-A345-A510-FC73487515B1}">
      <dgm:prSet phldrT="[Testo]" custT="1"/>
      <dgm:spPr/>
      <dgm:t>
        <a:bodyPr/>
        <a:lstStyle/>
        <a:p>
          <a:pPr algn="just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gm:t>
    </dgm:pt>
    <dgm:pt modelId="{296CFB33-2931-6F44-AE84-99C5803947FC}" type="parTrans" cxnId="{E8811978-6292-CD4F-9214-8B3F9569D3C3}">
      <dgm:prSet/>
      <dgm:spPr/>
      <dgm:t>
        <a:bodyPr/>
        <a:lstStyle/>
        <a:p>
          <a:endParaRPr lang="it-IT"/>
        </a:p>
      </dgm:t>
    </dgm:pt>
    <dgm:pt modelId="{666CA444-97A4-F540-8B15-A4A208495A23}" type="sibTrans" cxnId="{E8811978-6292-CD4F-9214-8B3F9569D3C3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4"/>
      <dgm:spPr/>
    </dgm:pt>
    <dgm:pt modelId="{C4B0D6F0-3995-E14A-B9A2-D35700B88CFF}" type="pres">
      <dgm:prSet presAssocID="{1E363D25-5F5E-714E-AF29-47437BF85781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3"/>
      <dgm:spPr/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4" custScaleX="114796" custScaleY="114311" custLinFactNeighborX="31560" custLinFactNeighborY="6201">
        <dgm:presLayoutVars>
          <dgm:chMax val="1"/>
          <dgm:bulletEnabled val="1"/>
        </dgm:presLayoutVars>
      </dgm:prSet>
      <dgm:spPr/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</dgm:pt>
    <dgm:pt modelId="{A445C433-DC0E-3B4E-9DFF-6565C38665C5}" type="pres">
      <dgm:prSet presAssocID="{1C06A1DB-AB3F-EB44-98FC-14796BB7D58F}" presName="Name25" presStyleLbl="parChTrans1D1" presStyleIdx="1" presStyleCnt="3"/>
      <dgm:spPr/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4" custScaleX="104039" custLinFactNeighborX="15465" custLinFactNeighborY="1378">
        <dgm:presLayoutVars>
          <dgm:chMax val="1"/>
          <dgm:bulletEnabled val="1"/>
        </dgm:presLayoutVars>
      </dgm:prSet>
      <dgm:spPr/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</dgm:pt>
    <dgm:pt modelId="{65E953AF-FC52-4740-B2F9-73D841FEC957}" type="pres">
      <dgm:prSet presAssocID="{E2029CE5-429E-9A42-9BD3-077294C799E3}" presName="Name25" presStyleLbl="parChTrans1D1" presStyleIdx="2" presStyleCnt="3"/>
      <dgm:spPr/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3" presStyleCnt="4" custScaleX="123682" custScaleY="125364" custLinFactNeighborX="12372" custLinFactNeighborY="23">
        <dgm:presLayoutVars>
          <dgm:chMax val="1"/>
          <dgm:bulletEnabled val="1"/>
        </dgm:presLayoutVars>
      </dgm:prSet>
      <dgm:spPr/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42B41527-D39A-DB40-9B03-045F6D178B7A}" srcId="{AF804185-7371-3B47-8860-04C5EEE74524}" destId="{04E032A5-22E9-D144-A1C2-E3FEE477D00D}" srcOrd="1" destOrd="0" parTransId="{4B44952C-2DD1-7842-9B5C-EBE2B62265A0}" sibTransId="{758504B3-F9D6-0048-8A13-5FF2FF7B6485}"/>
    <dgm:cxn modelId="{5EA54E2A-CEB1-AB41-B380-4DA3FAF3C021}" type="presOf" srcId="{E2029CE5-429E-9A42-9BD3-077294C799E3}" destId="{65E953AF-FC52-4740-B2F9-73D841FEC957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271D7E49-B2E7-7341-991C-B3B8D2416B55}" type="presOf" srcId="{4931DE75-DF20-6B42-95F9-CC1756AF80C3}" destId="{DCD8E589-48B6-244C-BCE3-A5CE2E577113}" srcOrd="0" destOrd="0" presId="urn:microsoft.com/office/officeart/2005/8/layout/radial2"/>
    <dgm:cxn modelId="{6FA72175-196A-C148-91C9-1F64C00E2171}" type="presOf" srcId="{1E363D25-5F5E-714E-AF29-47437BF85781}" destId="{013492E2-A7CB-2A43-9BE9-7083DCAD90C1}" srcOrd="0" destOrd="0" presId="urn:microsoft.com/office/officeart/2005/8/layout/radial2"/>
    <dgm:cxn modelId="{E8811978-6292-CD4F-9214-8B3F9569D3C3}" srcId="{D84FFD38-C74A-1F42-9CD3-E2C1D565107D}" destId="{091E5B1C-5A3D-A345-A510-FC73487515B1}" srcOrd="1" destOrd="0" parTransId="{296CFB33-2931-6F44-AE84-99C5803947FC}" sibTransId="{666CA444-97A4-F540-8B15-A4A208495A23}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1926E189-61AD-B348-840D-F79D83C4D887}" type="presOf" srcId="{0ED69639-52E9-6940-8AED-FD1ACD75D875}" destId="{8501B2B2-1DB0-EF49-B866-8071AB077712}" srcOrd="0" destOrd="0" presId="urn:microsoft.com/office/officeart/2005/8/layout/radial2"/>
    <dgm:cxn modelId="{BA1AEE8C-8F27-9F4A-81D8-EDD46B8F9A8C}" type="presOf" srcId="{D84FFD38-C74A-1F42-9CD3-E2C1D565107D}" destId="{83B5D3B3-EB0D-6F49-877F-317062C76FD6}" srcOrd="0" destOrd="0" presId="urn:microsoft.com/office/officeart/2005/8/layout/radial2"/>
    <dgm:cxn modelId="{E25B409A-D3D1-8C4B-AF42-D8D742D52BC9}" srcId="{AF804185-7371-3B47-8860-04C5EEE74524}" destId="{0BAFB1F5-4F70-3B40-B959-E90350AC65BC}" srcOrd="2" destOrd="0" parTransId="{066AD110-0F4E-ED42-A63B-96142B79A89A}" sibTransId="{26F5D51F-35BD-E342-A311-C8F2C23FCDCE}"/>
    <dgm:cxn modelId="{7F63DEA0-78F1-9A4B-8E7D-319644C5AC04}" type="presOf" srcId="{1C06A1DB-AB3F-EB44-98FC-14796BB7D58F}" destId="{A445C433-DC0E-3B4E-9DFF-6565C38665C5}" srcOrd="0" destOrd="0" presId="urn:microsoft.com/office/officeart/2005/8/layout/radial2"/>
    <dgm:cxn modelId="{112E52A3-23B9-3E41-8CFE-5BF06E0E2984}" type="presOf" srcId="{38AB92EF-B240-3249-9780-4846E500FE01}" destId="{E84D90C7-0BC7-B940-8083-2C16B3F6392F}" srcOrd="0" destOrd="0" presId="urn:microsoft.com/office/officeart/2005/8/layout/radial2"/>
    <dgm:cxn modelId="{C05187AC-3861-2945-AF4C-44444175B523}" type="presOf" srcId="{0BAFB1F5-4F70-3B40-B959-E90350AC65BC}" destId="{8501B2B2-1DB0-EF49-B866-8071AB077712}" srcOrd="0" destOrd="2" presId="urn:microsoft.com/office/officeart/2005/8/layout/radial2"/>
    <dgm:cxn modelId="{32BA6EAE-2A59-9845-AC18-7C7BA46E9B83}" type="presOf" srcId="{6BE25C8E-5B96-7847-863C-8CD63CE402A7}" destId="{45FDC11E-FF9C-7A4F-956E-4915B88579C5}" srcOrd="0" destOrd="0" presId="urn:microsoft.com/office/officeart/2005/8/layout/radial2"/>
    <dgm:cxn modelId="{87D583B0-2AFE-C741-80C2-E2FF1371B17A}" type="presOf" srcId="{04E032A5-22E9-D144-A1C2-E3FEE477D00D}" destId="{8501B2B2-1DB0-EF49-B866-8071AB077712}" srcOrd="0" destOrd="1" presId="urn:microsoft.com/office/officeart/2005/8/layout/radial2"/>
    <dgm:cxn modelId="{247C88B1-A6AE-634F-BEA7-4AC1C740110C}" type="presOf" srcId="{091E5B1C-5A3D-A345-A510-FC73487515B1}" destId="{EDC54430-4522-0345-B406-E22D80832E52}" srcOrd="0" destOrd="1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BEE2E0C4-BBE1-A449-950C-DCA423AF8C62}" type="presOf" srcId="{AF804185-7371-3B47-8860-04C5EEE74524}" destId="{2C3A7D0C-D6C2-6E42-A552-0F8C14BB1BF8}" srcOrd="0" destOrd="0" presId="urn:microsoft.com/office/officeart/2005/8/layout/radial2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5B2580E5-FB91-EA44-B1FF-C70E97343EF3}" type="presOf" srcId="{9B5FA96B-FFDC-9C45-861E-287AEBD22974}" destId="{EDC54430-4522-0345-B406-E22D80832E52}" srcOrd="0" destOrd="0" presId="urn:microsoft.com/office/officeart/2005/8/layout/radial2"/>
    <dgm:cxn modelId="{422E13DD-7477-D04F-B27D-AF7BDC82D321}" type="presParOf" srcId="{013492E2-A7CB-2A43-9BE9-7083DCAD90C1}" destId="{7C1869A2-7BFB-254E-A8A4-6FC145ADF063}" srcOrd="0" destOrd="0" presId="urn:microsoft.com/office/officeart/2005/8/layout/radial2"/>
    <dgm:cxn modelId="{9F507158-49D2-EB41-9655-A7D6F5ED7252}" type="presParOf" srcId="{7C1869A2-7BFB-254E-A8A4-6FC145ADF063}" destId="{68B7CD8D-51F7-3444-A4EF-C886B21E47C2}" srcOrd="0" destOrd="0" presId="urn:microsoft.com/office/officeart/2005/8/layout/radial2"/>
    <dgm:cxn modelId="{92FDCCB8-E9C1-A548-AACE-8BBBA0923C39}" type="presParOf" srcId="{68B7CD8D-51F7-3444-A4EF-C886B21E47C2}" destId="{C315FCAA-6428-F642-9835-1938BF9E7AE0}" srcOrd="0" destOrd="0" presId="urn:microsoft.com/office/officeart/2005/8/layout/radial2"/>
    <dgm:cxn modelId="{3FCB294D-FA08-2A4A-9C25-59763D42C092}" type="presParOf" srcId="{68B7CD8D-51F7-3444-A4EF-C886B21E47C2}" destId="{C4B0D6F0-3995-E14A-B9A2-D35700B88CFF}" srcOrd="1" destOrd="0" presId="urn:microsoft.com/office/officeart/2005/8/layout/radial2"/>
    <dgm:cxn modelId="{442CE5BB-4DED-B343-876D-40414AF2A936}" type="presParOf" srcId="{7C1869A2-7BFB-254E-A8A4-6FC145ADF063}" destId="{DCD8E589-48B6-244C-BCE3-A5CE2E577113}" srcOrd="1" destOrd="0" presId="urn:microsoft.com/office/officeart/2005/8/layout/radial2"/>
    <dgm:cxn modelId="{F0B7ADDD-A7F1-C440-95D5-ECAF6D360317}" type="presParOf" srcId="{7C1869A2-7BFB-254E-A8A4-6FC145ADF063}" destId="{90EB3ADE-0711-BE4B-9CC2-2432C13844F6}" srcOrd="2" destOrd="0" presId="urn:microsoft.com/office/officeart/2005/8/layout/radial2"/>
    <dgm:cxn modelId="{3FA50DDE-E871-6348-AC24-6D2A12CC7E64}" type="presParOf" srcId="{90EB3ADE-0711-BE4B-9CC2-2432C13844F6}" destId="{83B5D3B3-EB0D-6F49-877F-317062C76FD6}" srcOrd="0" destOrd="0" presId="urn:microsoft.com/office/officeart/2005/8/layout/radial2"/>
    <dgm:cxn modelId="{341210C0-DDC4-EF4F-A59E-0CD9ACDA3B1B}" type="presParOf" srcId="{90EB3ADE-0711-BE4B-9CC2-2432C13844F6}" destId="{EDC54430-4522-0345-B406-E22D80832E52}" srcOrd="1" destOrd="0" presId="urn:microsoft.com/office/officeart/2005/8/layout/radial2"/>
    <dgm:cxn modelId="{45C01DCA-4676-654B-BF0C-3C3A38864596}" type="presParOf" srcId="{7C1869A2-7BFB-254E-A8A4-6FC145ADF063}" destId="{A445C433-DC0E-3B4E-9DFF-6565C38665C5}" srcOrd="3" destOrd="0" presId="urn:microsoft.com/office/officeart/2005/8/layout/radial2"/>
    <dgm:cxn modelId="{E958F2B7-1EB0-404C-A295-056625DAB0A7}" type="presParOf" srcId="{7C1869A2-7BFB-254E-A8A4-6FC145ADF063}" destId="{5EDC05A3-4967-0E46-896E-4FCCA6D73F2D}" srcOrd="4" destOrd="0" presId="urn:microsoft.com/office/officeart/2005/8/layout/radial2"/>
    <dgm:cxn modelId="{191AC761-944F-664A-A04C-6313BA020FEF}" type="presParOf" srcId="{5EDC05A3-4967-0E46-896E-4FCCA6D73F2D}" destId="{E84D90C7-0BC7-B940-8083-2C16B3F6392F}" srcOrd="0" destOrd="0" presId="urn:microsoft.com/office/officeart/2005/8/layout/radial2"/>
    <dgm:cxn modelId="{BE400BFD-9524-254C-A985-861162BB8532}" type="presParOf" srcId="{5EDC05A3-4967-0E46-896E-4FCCA6D73F2D}" destId="{45FDC11E-FF9C-7A4F-956E-4915B88579C5}" srcOrd="1" destOrd="0" presId="urn:microsoft.com/office/officeart/2005/8/layout/radial2"/>
    <dgm:cxn modelId="{ABA2BE46-6E6F-364B-9B3A-AFB9DE278ABE}" type="presParOf" srcId="{7C1869A2-7BFB-254E-A8A4-6FC145ADF063}" destId="{65E953AF-FC52-4740-B2F9-73D841FEC957}" srcOrd="5" destOrd="0" presId="urn:microsoft.com/office/officeart/2005/8/layout/radial2"/>
    <dgm:cxn modelId="{2AA9AEDF-687E-5643-AAC0-3535B7D40810}" type="presParOf" srcId="{7C1869A2-7BFB-254E-A8A4-6FC145ADF063}" destId="{D43BB36B-A6DE-3B42-BD17-25D8A7F55834}" srcOrd="6" destOrd="0" presId="urn:microsoft.com/office/officeart/2005/8/layout/radial2"/>
    <dgm:cxn modelId="{DC4BAE57-E4BA-0E4F-99A9-1F5A9FD7F8A5}" type="presParOf" srcId="{D43BB36B-A6DE-3B42-BD17-25D8A7F55834}" destId="{2C3A7D0C-D6C2-6E42-A552-0F8C14BB1BF8}" srcOrd="0" destOrd="0" presId="urn:microsoft.com/office/officeart/2005/8/layout/radial2"/>
    <dgm:cxn modelId="{07D1DF6D-D9A9-384A-854F-CB1222F41486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dirty="0">
              <a:solidFill>
                <a:srgbClr val="000090"/>
              </a:solidFill>
              <a:latin typeface="Arial"/>
              <a:cs typeface="Arial"/>
            </a:rPr>
            <a:t>Osservazione e Riflessività</a:t>
          </a: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dirty="0">
            <a:solidFill>
              <a:srgbClr val="BD0000"/>
            </a:solidFill>
            <a:latin typeface="Arial"/>
            <a:cs typeface="Arial"/>
          </a:endParaRP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>
        <a:solidFill>
          <a:srgbClr val="FF6600"/>
        </a:solidFill>
      </dgm:spPr>
      <dgm:t>
        <a:bodyPr/>
        <a:lstStyle/>
        <a:p>
          <a:r>
            <a:rPr lang="it-IT" sz="1800" b="1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dirty="0">
            <a:solidFill>
              <a:srgbClr val="005D00"/>
            </a:solidFill>
            <a:latin typeface="Arial"/>
            <a:cs typeface="Arial"/>
          </a:endParaRP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99E439D3-4EA2-B945-B2DD-BCB331488456}">
      <dgm:prSet phldrT="[Testo]" custT="1"/>
      <dgm:spPr>
        <a:solidFill>
          <a:srgbClr val="3366FF"/>
        </a:solidFill>
      </dgm:spPr>
      <dgm:t>
        <a:bodyPr/>
        <a:lstStyle/>
        <a:p>
          <a:r>
            <a:rPr lang="it-IT" sz="2400" b="1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3DD63C4C-EA45-EE44-949C-588938174C8A}" type="parTrans" cxnId="{3703D586-F261-274C-BA45-BFCC49BB5C89}">
      <dgm:prSet/>
      <dgm:spPr/>
      <dgm:t>
        <a:bodyPr/>
        <a:lstStyle/>
        <a:p>
          <a:endParaRPr lang="it-IT"/>
        </a:p>
      </dgm:t>
    </dgm:pt>
    <dgm:pt modelId="{E14F49DC-DBEC-A249-B7BF-A7160672B9C6}" type="sibTrans" cxnId="{3703D586-F261-274C-BA45-BFCC49BB5C89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5"/>
      <dgm:spPr/>
    </dgm:pt>
    <dgm:pt modelId="{C4B0D6F0-3995-E14A-B9A2-D35700B88CFF}" type="pres">
      <dgm:prSet presAssocID="{1E363D25-5F5E-714E-AF29-47437BF85781}" presName="visible" presStyleLbl="node1" presStyleIdx="0" presStyleCnt="5" custScaleX="118394" custScaleY="110893" custLinFactNeighborX="89812" custLinFactNeighborY="-26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4"/>
      <dgm:spPr/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5" custAng="1975984" custScaleX="229504" custScaleY="103797" custLinFactX="85899" custLinFactNeighborX="100000" custLinFactNeighborY="12791">
        <dgm:presLayoutVars>
          <dgm:chMax val="1"/>
          <dgm:bulletEnabled val="1"/>
        </dgm:presLayoutVars>
      </dgm:prSet>
      <dgm:spPr/>
    </dgm:pt>
    <dgm:pt modelId="{EDC54430-4522-0345-B406-E22D80832E52}" type="pres">
      <dgm:prSet presAssocID="{D84FFD38-C74A-1F42-9CD3-E2C1D565107D}" presName="childNode" presStyleLbl="revTx" presStyleIdx="0" presStyleCnt="2">
        <dgm:presLayoutVars>
          <dgm:bulletEnabled val="1"/>
        </dgm:presLayoutVars>
      </dgm:prSet>
      <dgm:spPr/>
    </dgm:pt>
    <dgm:pt modelId="{A445C433-DC0E-3B4E-9DFF-6565C38665C5}" type="pres">
      <dgm:prSet presAssocID="{1C06A1DB-AB3F-EB44-98FC-14796BB7D58F}" presName="Name25" presStyleLbl="parChTrans1D1" presStyleIdx="1" presStyleCnt="4"/>
      <dgm:spPr/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5" custScaleX="178145" custScaleY="139745" custLinFactX="100000" custLinFactNeighborX="145746" custLinFactNeighborY="58055">
        <dgm:presLayoutVars>
          <dgm:chMax val="1"/>
          <dgm:bulletEnabled val="1"/>
        </dgm:presLayoutVars>
      </dgm:prSet>
      <dgm:spPr/>
    </dgm:pt>
    <dgm:pt modelId="{45FDC11E-FF9C-7A4F-956E-4915B88579C5}" type="pres">
      <dgm:prSet presAssocID="{38AB92EF-B240-3249-9780-4846E500FE01}" presName="childNode" presStyleLbl="revTx" presStyleIdx="0" presStyleCnt="2">
        <dgm:presLayoutVars>
          <dgm:bulletEnabled val="1"/>
        </dgm:presLayoutVars>
      </dgm:prSet>
      <dgm:spPr/>
    </dgm:pt>
    <dgm:pt modelId="{40540927-56A9-8744-9B71-9CB318C24829}" type="pres">
      <dgm:prSet presAssocID="{3DD63C4C-EA45-EE44-949C-588938174C8A}" presName="Name25" presStyleLbl="parChTrans1D1" presStyleIdx="2" presStyleCnt="4"/>
      <dgm:spPr/>
    </dgm:pt>
    <dgm:pt modelId="{42602B6B-D4C7-384B-B6C7-A5E02352D339}" type="pres">
      <dgm:prSet presAssocID="{99E439D3-4EA2-B945-B2DD-BCB331488456}" presName="node" presStyleCnt="0"/>
      <dgm:spPr/>
    </dgm:pt>
    <dgm:pt modelId="{55F38488-6D32-8A40-8F1F-FB0AA0C722BC}" type="pres">
      <dgm:prSet presAssocID="{99E439D3-4EA2-B945-B2DD-BCB331488456}" presName="parentNode" presStyleLbl="node1" presStyleIdx="3" presStyleCnt="5" custAng="20006013" custScaleX="192060" custScaleY="190584" custLinFactX="-99655" custLinFactY="-71910" custLinFactNeighborX="-100000" custLinFactNeighborY="-100000">
        <dgm:presLayoutVars>
          <dgm:chMax val="1"/>
          <dgm:bulletEnabled val="1"/>
        </dgm:presLayoutVars>
      </dgm:prSet>
      <dgm:spPr>
        <a:prstGeom prst="cloud">
          <a:avLst/>
        </a:prstGeom>
      </dgm:spPr>
    </dgm:pt>
    <dgm:pt modelId="{3DC4C0FE-8616-324C-AE16-C15E0F72D98C}" type="pres">
      <dgm:prSet presAssocID="{99E439D3-4EA2-B945-B2DD-BCB331488456}" presName="childNode" presStyleLbl="revTx" presStyleIdx="0" presStyleCnt="2">
        <dgm:presLayoutVars>
          <dgm:bulletEnabled val="1"/>
        </dgm:presLayoutVars>
      </dgm:prSet>
      <dgm:spPr/>
    </dgm:pt>
    <dgm:pt modelId="{65E953AF-FC52-4740-B2F9-73D841FEC957}" type="pres">
      <dgm:prSet presAssocID="{E2029CE5-429E-9A42-9BD3-077294C799E3}" presName="Name25" presStyleLbl="parChTrans1D1" presStyleIdx="3" presStyleCnt="4"/>
      <dgm:spPr/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4" presStyleCnt="5" custAng="19039409" custScaleX="148345" custScaleY="162423" custLinFactX="100000" custLinFactNeighborX="128768" custLinFactNeighborY="-28946">
        <dgm:presLayoutVars>
          <dgm:chMax val="1"/>
          <dgm:bulletEnabled val="1"/>
        </dgm:presLayoutVars>
      </dgm:prSet>
      <dgm:spPr/>
    </dgm:pt>
    <dgm:pt modelId="{8501B2B2-1DB0-EF49-B866-8071AB077712}" type="pres">
      <dgm:prSet presAssocID="{AF804185-7371-3B47-8860-04C5EEE7452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ABC93521-C6F3-7A4D-8B9A-0804682CEF4D}" srcId="{1E363D25-5F5E-714E-AF29-47437BF85781}" destId="{AF804185-7371-3B47-8860-04C5EEE74524}" srcOrd="3" destOrd="0" parTransId="{E2029CE5-429E-9A42-9BD3-077294C799E3}" sibTransId="{4C93DCFD-4D25-6143-9FBD-B6393FE36DF8}"/>
    <dgm:cxn modelId="{A04BB927-6F55-2A4F-ADE9-19212B94BBC9}" type="presOf" srcId="{E2029CE5-429E-9A42-9BD3-077294C799E3}" destId="{65E953AF-FC52-4740-B2F9-73D841FEC957}" srcOrd="0" destOrd="0" presId="urn:microsoft.com/office/officeart/2005/8/layout/radial2"/>
    <dgm:cxn modelId="{EE84D72E-88D7-BC43-95CC-12330E6818D8}" type="presOf" srcId="{0ED69639-52E9-6940-8AED-FD1ACD75D875}" destId="{8501B2B2-1DB0-EF49-B866-8071AB077712}" srcOrd="0" destOrd="0" presId="urn:microsoft.com/office/officeart/2005/8/layout/radial2"/>
    <dgm:cxn modelId="{DDB7B730-FB16-9148-A0BC-26962596E683}" type="presOf" srcId="{AF804185-7371-3B47-8860-04C5EEE74524}" destId="{2C3A7D0C-D6C2-6E42-A552-0F8C14BB1BF8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E7D273F-7812-A148-BB69-F6B1FBC1F300}" type="presOf" srcId="{D84FFD38-C74A-1F42-9CD3-E2C1D565107D}" destId="{83B5D3B3-EB0D-6F49-877F-317062C76FD6}" srcOrd="0" destOrd="0" presId="urn:microsoft.com/office/officeart/2005/8/layout/radial2"/>
    <dgm:cxn modelId="{B8AC356F-276A-B548-B86E-40FBA9094F6E}" type="presOf" srcId="{9B5FA96B-FFDC-9C45-861E-287AEBD22974}" destId="{EDC54430-4522-0345-B406-E22D80832E52}" srcOrd="0" destOrd="0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3703D586-F261-274C-BA45-BFCC49BB5C89}" srcId="{1E363D25-5F5E-714E-AF29-47437BF85781}" destId="{99E439D3-4EA2-B945-B2DD-BCB331488456}" srcOrd="2" destOrd="0" parTransId="{3DD63C4C-EA45-EE44-949C-588938174C8A}" sibTransId="{E14F49DC-DBEC-A249-B7BF-A7160672B9C6}"/>
    <dgm:cxn modelId="{4B0AB49C-41D1-204E-81B6-460E52FE9D5A}" type="presOf" srcId="{38AB92EF-B240-3249-9780-4846E500FE01}" destId="{E84D90C7-0BC7-B940-8083-2C16B3F6392F}" srcOrd="0" destOrd="0" presId="urn:microsoft.com/office/officeart/2005/8/layout/radial2"/>
    <dgm:cxn modelId="{4C3763AF-1C24-E748-8890-124BF3DF1099}" type="presOf" srcId="{1E363D25-5F5E-714E-AF29-47437BF85781}" destId="{013492E2-A7CB-2A43-9BE9-7083DCAD90C1}" srcOrd="0" destOrd="0" presId="urn:microsoft.com/office/officeart/2005/8/layout/radial2"/>
    <dgm:cxn modelId="{65577AB0-98EC-B84D-9166-346F6213F142}" type="presOf" srcId="{4931DE75-DF20-6B42-95F9-CC1756AF80C3}" destId="{DCD8E589-48B6-244C-BCE3-A5CE2E577113}" srcOrd="0" destOrd="0" presId="urn:microsoft.com/office/officeart/2005/8/layout/radial2"/>
    <dgm:cxn modelId="{210F6BC4-585C-3044-8C5D-7C45FEB37318}" type="presOf" srcId="{99E439D3-4EA2-B945-B2DD-BCB331488456}" destId="{55F38488-6D32-8A40-8F1F-FB0AA0C722BC}" srcOrd="0" destOrd="0" presId="urn:microsoft.com/office/officeart/2005/8/layout/radial2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ECD90CDC-F6F0-E649-968E-13F75EF52FE7}" type="presOf" srcId="{3DD63C4C-EA45-EE44-949C-588938174C8A}" destId="{40540927-56A9-8744-9B71-9CB318C24829}" srcOrd="0" destOrd="0" presId="urn:microsoft.com/office/officeart/2005/8/layout/radial2"/>
    <dgm:cxn modelId="{843884E6-7303-EF45-A7C7-3D2501DAE082}" type="presOf" srcId="{1C06A1DB-AB3F-EB44-98FC-14796BB7D58F}" destId="{A445C433-DC0E-3B4E-9DFF-6565C38665C5}" srcOrd="0" destOrd="0" presId="urn:microsoft.com/office/officeart/2005/8/layout/radial2"/>
    <dgm:cxn modelId="{DDC5F3EF-E7F2-2840-B5FD-4DB4F8F38857}" type="presParOf" srcId="{013492E2-A7CB-2A43-9BE9-7083DCAD90C1}" destId="{7C1869A2-7BFB-254E-A8A4-6FC145ADF063}" srcOrd="0" destOrd="0" presId="urn:microsoft.com/office/officeart/2005/8/layout/radial2"/>
    <dgm:cxn modelId="{362A1529-0EFB-5C40-9B9A-0561FD66E82B}" type="presParOf" srcId="{7C1869A2-7BFB-254E-A8A4-6FC145ADF063}" destId="{68B7CD8D-51F7-3444-A4EF-C886B21E47C2}" srcOrd="0" destOrd="0" presId="urn:microsoft.com/office/officeart/2005/8/layout/radial2"/>
    <dgm:cxn modelId="{EF3CE166-9B8D-0947-B811-CBD25C4AEB9C}" type="presParOf" srcId="{68B7CD8D-51F7-3444-A4EF-C886B21E47C2}" destId="{C315FCAA-6428-F642-9835-1938BF9E7AE0}" srcOrd="0" destOrd="0" presId="urn:microsoft.com/office/officeart/2005/8/layout/radial2"/>
    <dgm:cxn modelId="{19CDC775-6605-9348-A592-4E2605FA2ADF}" type="presParOf" srcId="{68B7CD8D-51F7-3444-A4EF-C886B21E47C2}" destId="{C4B0D6F0-3995-E14A-B9A2-D35700B88CFF}" srcOrd="1" destOrd="0" presId="urn:microsoft.com/office/officeart/2005/8/layout/radial2"/>
    <dgm:cxn modelId="{540672A8-32BC-174E-A662-356C46712138}" type="presParOf" srcId="{7C1869A2-7BFB-254E-A8A4-6FC145ADF063}" destId="{DCD8E589-48B6-244C-BCE3-A5CE2E577113}" srcOrd="1" destOrd="0" presId="urn:microsoft.com/office/officeart/2005/8/layout/radial2"/>
    <dgm:cxn modelId="{3E487802-CA51-AB45-94BD-69BD3EFCB13E}" type="presParOf" srcId="{7C1869A2-7BFB-254E-A8A4-6FC145ADF063}" destId="{90EB3ADE-0711-BE4B-9CC2-2432C13844F6}" srcOrd="2" destOrd="0" presId="urn:microsoft.com/office/officeart/2005/8/layout/radial2"/>
    <dgm:cxn modelId="{BCA74A26-F6A1-5E4B-A129-19E273611021}" type="presParOf" srcId="{90EB3ADE-0711-BE4B-9CC2-2432C13844F6}" destId="{83B5D3B3-EB0D-6F49-877F-317062C76FD6}" srcOrd="0" destOrd="0" presId="urn:microsoft.com/office/officeart/2005/8/layout/radial2"/>
    <dgm:cxn modelId="{2F0D52B5-4464-2648-B365-DDC0811578A0}" type="presParOf" srcId="{90EB3ADE-0711-BE4B-9CC2-2432C13844F6}" destId="{EDC54430-4522-0345-B406-E22D80832E52}" srcOrd="1" destOrd="0" presId="urn:microsoft.com/office/officeart/2005/8/layout/radial2"/>
    <dgm:cxn modelId="{FC093A69-9F13-5541-912A-8640379BF3F3}" type="presParOf" srcId="{7C1869A2-7BFB-254E-A8A4-6FC145ADF063}" destId="{A445C433-DC0E-3B4E-9DFF-6565C38665C5}" srcOrd="3" destOrd="0" presId="urn:microsoft.com/office/officeart/2005/8/layout/radial2"/>
    <dgm:cxn modelId="{1E8632DE-9211-2C49-8A06-257D1E975DED}" type="presParOf" srcId="{7C1869A2-7BFB-254E-A8A4-6FC145ADF063}" destId="{5EDC05A3-4967-0E46-896E-4FCCA6D73F2D}" srcOrd="4" destOrd="0" presId="urn:microsoft.com/office/officeart/2005/8/layout/radial2"/>
    <dgm:cxn modelId="{7900E809-0488-B04D-8767-DF8F1286D065}" type="presParOf" srcId="{5EDC05A3-4967-0E46-896E-4FCCA6D73F2D}" destId="{E84D90C7-0BC7-B940-8083-2C16B3F6392F}" srcOrd="0" destOrd="0" presId="urn:microsoft.com/office/officeart/2005/8/layout/radial2"/>
    <dgm:cxn modelId="{78DBAC8E-D6EC-FE4C-8DE3-AEA2B5823432}" type="presParOf" srcId="{5EDC05A3-4967-0E46-896E-4FCCA6D73F2D}" destId="{45FDC11E-FF9C-7A4F-956E-4915B88579C5}" srcOrd="1" destOrd="0" presId="urn:microsoft.com/office/officeart/2005/8/layout/radial2"/>
    <dgm:cxn modelId="{011F6007-7ACB-4C4C-90CC-B6431D52FC4B}" type="presParOf" srcId="{7C1869A2-7BFB-254E-A8A4-6FC145ADF063}" destId="{40540927-56A9-8744-9B71-9CB318C24829}" srcOrd="5" destOrd="0" presId="urn:microsoft.com/office/officeart/2005/8/layout/radial2"/>
    <dgm:cxn modelId="{91254F5F-D63F-CB47-AEED-B924C6BE64D9}" type="presParOf" srcId="{7C1869A2-7BFB-254E-A8A4-6FC145ADF063}" destId="{42602B6B-D4C7-384B-B6C7-A5E02352D339}" srcOrd="6" destOrd="0" presId="urn:microsoft.com/office/officeart/2005/8/layout/radial2"/>
    <dgm:cxn modelId="{E60A65AD-BFD4-4A4F-9BD3-A2EB885126C7}" type="presParOf" srcId="{42602B6B-D4C7-384B-B6C7-A5E02352D339}" destId="{55F38488-6D32-8A40-8F1F-FB0AA0C722BC}" srcOrd="0" destOrd="0" presId="urn:microsoft.com/office/officeart/2005/8/layout/radial2"/>
    <dgm:cxn modelId="{514998A1-C869-0A4D-A313-AC02B112D5E1}" type="presParOf" srcId="{42602B6B-D4C7-384B-B6C7-A5E02352D339}" destId="{3DC4C0FE-8616-324C-AE16-C15E0F72D98C}" srcOrd="1" destOrd="0" presId="urn:microsoft.com/office/officeart/2005/8/layout/radial2"/>
    <dgm:cxn modelId="{DF6C979D-2FCC-9E42-9F7C-76B2424B98DF}" type="presParOf" srcId="{7C1869A2-7BFB-254E-A8A4-6FC145ADF063}" destId="{65E953AF-FC52-4740-B2F9-73D841FEC957}" srcOrd="7" destOrd="0" presId="urn:microsoft.com/office/officeart/2005/8/layout/radial2"/>
    <dgm:cxn modelId="{D1C1D9F6-9078-CE48-8949-5D496B75401D}" type="presParOf" srcId="{7C1869A2-7BFB-254E-A8A4-6FC145ADF063}" destId="{D43BB36B-A6DE-3B42-BD17-25D8A7F55834}" srcOrd="8" destOrd="0" presId="urn:microsoft.com/office/officeart/2005/8/layout/radial2"/>
    <dgm:cxn modelId="{7D6B1139-158A-0244-B67B-2D6FBDB4C746}" type="presParOf" srcId="{D43BB36B-A6DE-3B42-BD17-25D8A7F55834}" destId="{2C3A7D0C-D6C2-6E42-A552-0F8C14BB1BF8}" srcOrd="0" destOrd="0" presId="urn:microsoft.com/office/officeart/2005/8/layout/radial2"/>
    <dgm:cxn modelId="{F1CE05EC-9980-B04D-9844-810DBD79177C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>
        <a:solidFill>
          <a:srgbClr val="FFFF00"/>
        </a:solidFill>
      </dgm:spPr>
      <dgm:t>
        <a:bodyPr/>
        <a:lstStyle/>
        <a:p>
          <a:r>
            <a:rPr lang="it-IT" sz="1800" b="1" i="0" dirty="0" err="1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dirty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dirty="0" err="1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dirty="0">
            <a:solidFill>
              <a:srgbClr val="005D0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>
        <a:solidFill>
          <a:srgbClr val="0000FF"/>
        </a:solidFill>
      </dgm:spPr>
      <dgm:t>
        <a:bodyPr/>
        <a:lstStyle/>
        <a:p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>
              <a:solidFill>
                <a:srgbClr val="0000FF"/>
              </a:solidFill>
              <a:latin typeface="Arial"/>
              <a:cs typeface="Arial"/>
            </a:rPr>
            <a:t>Risorse ambientali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 val="rev"/>
          <dgm:animLvl val="ctr"/>
          <dgm:resizeHandles val="exact"/>
        </dgm:presLayoutVars>
      </dgm:prSet>
      <dgm:spPr/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4"/>
      <dgm:spPr/>
    </dgm:pt>
    <dgm:pt modelId="{C4B0D6F0-3995-E14A-B9A2-D35700B88CFF}" type="pres">
      <dgm:prSet presAssocID="{1E363D25-5F5E-714E-AF29-47437BF85781}" presName="visible" presStyleLbl="node1" presStyleIdx="0" presStyleCnt="4" custScaleX="62010" custScaleY="64858" custLinFactNeighborX="-59810" custLinFactNeighborY="-181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3"/>
      <dgm:spPr/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4" custAng="21171091" custScaleX="160402" custScaleY="101251" custLinFactX="-9888" custLinFactNeighborX="-100000" custLinFactNeighborY="15961">
        <dgm:presLayoutVars>
          <dgm:chMax val="1"/>
          <dgm:bulletEnabled val="1"/>
        </dgm:presLayoutVars>
      </dgm:prSet>
      <dgm:spPr/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</dgm:pt>
    <dgm:pt modelId="{A445C433-DC0E-3B4E-9DFF-6565C38665C5}" type="pres">
      <dgm:prSet presAssocID="{1C06A1DB-AB3F-EB44-98FC-14796BB7D58F}" presName="Name25" presStyleLbl="parChTrans1D1" presStyleIdx="1" presStyleCnt="3"/>
      <dgm:spPr/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4" custAng="0" custScaleX="173665" custScaleY="122234" custLinFactX="-100000" custLinFactNeighborX="-122558" custLinFactNeighborY="704">
        <dgm:presLayoutVars>
          <dgm:chMax val="1"/>
          <dgm:bulletEnabled val="1"/>
        </dgm:presLayoutVars>
      </dgm:prSet>
      <dgm:spPr/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</dgm:pt>
    <dgm:pt modelId="{65E953AF-FC52-4740-B2F9-73D841FEC957}" type="pres">
      <dgm:prSet presAssocID="{E2029CE5-429E-9A42-9BD3-077294C799E3}" presName="Name25" presStyleLbl="parChTrans1D1" presStyleIdx="2" presStyleCnt="3"/>
      <dgm:spPr/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3" presStyleCnt="4" custAng="563255" custScaleX="161714" custScaleY="95608" custLinFactX="-14928" custLinFactNeighborX="-100000" custLinFactNeighborY="-5702">
        <dgm:presLayoutVars>
          <dgm:chMax val="1"/>
          <dgm:bulletEnabled val="1"/>
        </dgm:presLayoutVars>
      </dgm:prSet>
      <dgm:spPr/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0B95C105-3FD5-A04E-BF20-89529B40B409}" type="presOf" srcId="{D84FFD38-C74A-1F42-9CD3-E2C1D565107D}" destId="{83B5D3B3-EB0D-6F49-877F-317062C76FD6}" srcOrd="0" destOrd="0" presId="urn:microsoft.com/office/officeart/2005/8/layout/radial2"/>
    <dgm:cxn modelId="{F23EF207-99D9-C84F-BBBC-B7FCF2CD984E}" type="presOf" srcId="{0ED69639-52E9-6940-8AED-FD1ACD75D875}" destId="{8501B2B2-1DB0-EF49-B866-8071AB07771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9D7B552A-4F05-CD42-87EC-79BF33EAD574}" type="presOf" srcId="{4931DE75-DF20-6B42-95F9-CC1756AF80C3}" destId="{DCD8E589-48B6-244C-BCE3-A5CE2E577113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C2660760-E27F-D547-A67A-A25F80F7EEFB}" type="presOf" srcId="{6BE25C8E-5B96-7847-863C-8CD63CE402A7}" destId="{45FDC11E-FF9C-7A4F-956E-4915B88579C5}" srcOrd="0" destOrd="0" presId="urn:microsoft.com/office/officeart/2005/8/layout/radial2"/>
    <dgm:cxn modelId="{6E955B76-5C2C-B245-B82B-081D47302A72}" type="presOf" srcId="{1E363D25-5F5E-714E-AF29-47437BF85781}" destId="{013492E2-A7CB-2A43-9BE9-7083DCAD90C1}" srcOrd="0" destOrd="0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2E49497E-3F29-0847-9F95-155D0CF142C8}" type="presOf" srcId="{AF804185-7371-3B47-8860-04C5EEE74524}" destId="{2C3A7D0C-D6C2-6E42-A552-0F8C14BB1BF8}" srcOrd="0" destOrd="0" presId="urn:microsoft.com/office/officeart/2005/8/layout/radial2"/>
    <dgm:cxn modelId="{E7028993-7FDF-3045-91F0-03895B8E9550}" type="presOf" srcId="{1C06A1DB-AB3F-EB44-98FC-14796BB7D58F}" destId="{A445C433-DC0E-3B4E-9DFF-6565C38665C5}" srcOrd="0" destOrd="0" presId="urn:microsoft.com/office/officeart/2005/8/layout/radial2"/>
    <dgm:cxn modelId="{6217C1A4-0DF4-F643-839C-502C8CC3E0DA}" type="presOf" srcId="{9B5FA96B-FFDC-9C45-861E-287AEBD22974}" destId="{EDC54430-4522-0345-B406-E22D80832E52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1AFB7FCD-334E-1944-8D17-00E9B3CDABC0}" type="presOf" srcId="{E2029CE5-429E-9A42-9BD3-077294C799E3}" destId="{65E953AF-FC52-4740-B2F9-73D841FEC957}" srcOrd="0" destOrd="0" presId="urn:microsoft.com/office/officeart/2005/8/layout/radial2"/>
    <dgm:cxn modelId="{75DE2ACF-6026-4C46-8C24-F8FB4C2DF519}" type="presOf" srcId="{38AB92EF-B240-3249-9780-4846E500FE01}" destId="{E84D90C7-0BC7-B940-8083-2C16B3F6392F}" srcOrd="0" destOrd="0" presId="urn:microsoft.com/office/officeart/2005/8/layout/radial2"/>
    <dgm:cxn modelId="{33402D30-166F-6B44-B7D8-5B145702EC8F}" type="presParOf" srcId="{013492E2-A7CB-2A43-9BE9-7083DCAD90C1}" destId="{7C1869A2-7BFB-254E-A8A4-6FC145ADF063}" srcOrd="0" destOrd="0" presId="urn:microsoft.com/office/officeart/2005/8/layout/radial2"/>
    <dgm:cxn modelId="{958EC261-FBA6-3040-8921-BEC09A9B96F4}" type="presParOf" srcId="{7C1869A2-7BFB-254E-A8A4-6FC145ADF063}" destId="{68B7CD8D-51F7-3444-A4EF-C886B21E47C2}" srcOrd="0" destOrd="0" presId="urn:microsoft.com/office/officeart/2005/8/layout/radial2"/>
    <dgm:cxn modelId="{B534AC8F-C4C2-614B-B5F0-B2A384697528}" type="presParOf" srcId="{68B7CD8D-51F7-3444-A4EF-C886B21E47C2}" destId="{C315FCAA-6428-F642-9835-1938BF9E7AE0}" srcOrd="0" destOrd="0" presId="urn:microsoft.com/office/officeart/2005/8/layout/radial2"/>
    <dgm:cxn modelId="{9D35F575-B9DA-114F-87F3-F7C6A4531737}" type="presParOf" srcId="{68B7CD8D-51F7-3444-A4EF-C886B21E47C2}" destId="{C4B0D6F0-3995-E14A-B9A2-D35700B88CFF}" srcOrd="1" destOrd="0" presId="urn:microsoft.com/office/officeart/2005/8/layout/radial2"/>
    <dgm:cxn modelId="{65586ACB-5C0D-3342-BF20-780BD43A40A8}" type="presParOf" srcId="{7C1869A2-7BFB-254E-A8A4-6FC145ADF063}" destId="{DCD8E589-48B6-244C-BCE3-A5CE2E577113}" srcOrd="1" destOrd="0" presId="urn:microsoft.com/office/officeart/2005/8/layout/radial2"/>
    <dgm:cxn modelId="{34C9599C-BC0A-D548-BCA4-783654C093BC}" type="presParOf" srcId="{7C1869A2-7BFB-254E-A8A4-6FC145ADF063}" destId="{90EB3ADE-0711-BE4B-9CC2-2432C13844F6}" srcOrd="2" destOrd="0" presId="urn:microsoft.com/office/officeart/2005/8/layout/radial2"/>
    <dgm:cxn modelId="{F0920C39-59F0-7145-8CDA-3FB02EDAD434}" type="presParOf" srcId="{90EB3ADE-0711-BE4B-9CC2-2432C13844F6}" destId="{83B5D3B3-EB0D-6F49-877F-317062C76FD6}" srcOrd="0" destOrd="0" presId="urn:microsoft.com/office/officeart/2005/8/layout/radial2"/>
    <dgm:cxn modelId="{62695237-8590-F84F-8A3E-DD83501D84F0}" type="presParOf" srcId="{90EB3ADE-0711-BE4B-9CC2-2432C13844F6}" destId="{EDC54430-4522-0345-B406-E22D80832E52}" srcOrd="1" destOrd="0" presId="urn:microsoft.com/office/officeart/2005/8/layout/radial2"/>
    <dgm:cxn modelId="{85A2819F-B6EA-8B46-ABBE-DCD4E9CC8535}" type="presParOf" srcId="{7C1869A2-7BFB-254E-A8A4-6FC145ADF063}" destId="{A445C433-DC0E-3B4E-9DFF-6565C38665C5}" srcOrd="3" destOrd="0" presId="urn:microsoft.com/office/officeart/2005/8/layout/radial2"/>
    <dgm:cxn modelId="{C114E24E-6E2C-D34F-AF90-575CAEB859B5}" type="presParOf" srcId="{7C1869A2-7BFB-254E-A8A4-6FC145ADF063}" destId="{5EDC05A3-4967-0E46-896E-4FCCA6D73F2D}" srcOrd="4" destOrd="0" presId="urn:microsoft.com/office/officeart/2005/8/layout/radial2"/>
    <dgm:cxn modelId="{1CC671D4-3A24-E845-A8A7-71084886FC21}" type="presParOf" srcId="{5EDC05A3-4967-0E46-896E-4FCCA6D73F2D}" destId="{E84D90C7-0BC7-B940-8083-2C16B3F6392F}" srcOrd="0" destOrd="0" presId="urn:microsoft.com/office/officeart/2005/8/layout/radial2"/>
    <dgm:cxn modelId="{1DC2ECBA-8C47-9A4D-B4E4-A59C3BA75AD4}" type="presParOf" srcId="{5EDC05A3-4967-0E46-896E-4FCCA6D73F2D}" destId="{45FDC11E-FF9C-7A4F-956E-4915B88579C5}" srcOrd="1" destOrd="0" presId="urn:microsoft.com/office/officeart/2005/8/layout/radial2"/>
    <dgm:cxn modelId="{848382A0-0E5E-3048-90AF-D885CAD08949}" type="presParOf" srcId="{7C1869A2-7BFB-254E-A8A4-6FC145ADF063}" destId="{65E953AF-FC52-4740-B2F9-73D841FEC957}" srcOrd="5" destOrd="0" presId="urn:microsoft.com/office/officeart/2005/8/layout/radial2"/>
    <dgm:cxn modelId="{83F37AE4-1683-5D4A-B3C8-F1AF5FBA512B}" type="presParOf" srcId="{7C1869A2-7BFB-254E-A8A4-6FC145ADF063}" destId="{D43BB36B-A6DE-3B42-BD17-25D8A7F55834}" srcOrd="6" destOrd="0" presId="urn:microsoft.com/office/officeart/2005/8/layout/radial2"/>
    <dgm:cxn modelId="{CB357024-0950-F045-9A76-F2251359C5A7}" type="presParOf" srcId="{D43BB36B-A6DE-3B42-BD17-25D8A7F55834}" destId="{2C3A7D0C-D6C2-6E42-A552-0F8C14BB1BF8}" srcOrd="0" destOrd="0" presId="urn:microsoft.com/office/officeart/2005/8/layout/radial2"/>
    <dgm:cxn modelId="{0B1A8007-A6B8-CA41-B40C-7A884F72ED03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2446600">
          <a:off x="2744505" y="2951278"/>
          <a:ext cx="621418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21418" y="2386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6097">
          <a:off x="2819914" y="2126083"/>
          <a:ext cx="892929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892929" y="2386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461046">
          <a:off x="2735541" y="1329776"/>
          <a:ext cx="900594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900594" y="2386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1042531" y="1095473"/>
          <a:ext cx="2091053" cy="209105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>
          <a:off x="3415953" y="-44999"/>
          <a:ext cx="1440267" cy="1434182"/>
        </a:xfrm>
        <a:prstGeom prst="ellips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kern="1200" dirty="0">
              <a:solidFill>
                <a:srgbClr val="005D00"/>
              </a:solidFill>
              <a:latin typeface="Arial"/>
              <a:cs typeface="Arial"/>
            </a:rPr>
            <a:t>Cura altri</a:t>
          </a:r>
        </a:p>
      </dsp:txBody>
      <dsp:txXfrm>
        <a:off x="3626875" y="165032"/>
        <a:ext cx="1018423" cy="1014120"/>
      </dsp:txXfrm>
    </dsp:sp>
    <dsp:sp modelId="{EDC54430-4522-0345-B406-E22D80832E52}">
      <dsp:nvSpPr>
        <dsp:cNvPr id="0" name=""/>
        <dsp:cNvSpPr/>
      </dsp:nvSpPr>
      <dsp:spPr>
        <a:xfrm>
          <a:off x="4749640" y="-44999"/>
          <a:ext cx="2160401" cy="14341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sp:txBody>
      <dsp:txXfrm>
        <a:off x="4749640" y="-44999"/>
        <a:ext cx="2160401" cy="1434182"/>
      </dsp:txXfrm>
    </dsp:sp>
    <dsp:sp modelId="{E84D90C7-0BC7-B940-8083-2C16B3F6392F}">
      <dsp:nvSpPr>
        <dsp:cNvPr id="0" name=""/>
        <dsp:cNvSpPr/>
      </dsp:nvSpPr>
      <dsp:spPr>
        <a:xfrm>
          <a:off x="3712810" y="1530973"/>
          <a:ext cx="1305306" cy="1254632"/>
        </a:xfrm>
        <a:prstGeom prst="ellipse">
          <a:avLst/>
        </a:prstGeom>
        <a:solidFill>
          <a:srgbClr val="00B05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2060"/>
              </a:solidFill>
              <a:latin typeface="Arial"/>
              <a:cs typeface="Arial"/>
            </a:rPr>
            <a:t>Cura animali</a:t>
          </a:r>
        </a:p>
      </dsp:txBody>
      <dsp:txXfrm>
        <a:off x="3903968" y="1714710"/>
        <a:ext cx="922990" cy="887158"/>
      </dsp:txXfrm>
    </dsp:sp>
    <dsp:sp modelId="{45FDC11E-FF9C-7A4F-956E-4915B88579C5}">
      <dsp:nvSpPr>
        <dsp:cNvPr id="0" name=""/>
        <dsp:cNvSpPr/>
      </dsp:nvSpPr>
      <dsp:spPr>
        <a:xfrm>
          <a:off x="5080237" y="1530973"/>
          <a:ext cx="1957960" cy="125463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kern="1200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sp:txBody>
      <dsp:txXfrm>
        <a:off x="5080237" y="1530973"/>
        <a:ext cx="1957960" cy="1254632"/>
      </dsp:txXfrm>
    </dsp:sp>
    <dsp:sp modelId="{2C3A7D0C-D6C2-6E42-A552-0F8C14BB1BF8}">
      <dsp:nvSpPr>
        <dsp:cNvPr id="0" name=""/>
        <dsp:cNvSpPr/>
      </dsp:nvSpPr>
      <dsp:spPr>
        <a:xfrm>
          <a:off x="3105535" y="2901280"/>
          <a:ext cx="1551754" cy="1572857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00FF"/>
              </a:solidFill>
              <a:latin typeface="Arial"/>
              <a:cs typeface="Arial"/>
            </a:rPr>
            <a:t>Cura ambiente</a:t>
          </a:r>
        </a:p>
      </dsp:txBody>
      <dsp:txXfrm>
        <a:off x="3332784" y="3131620"/>
        <a:ext cx="1097256" cy="1112177"/>
      </dsp:txXfrm>
    </dsp:sp>
    <dsp:sp modelId="{8501B2B2-1DB0-EF49-B866-8071AB077712}">
      <dsp:nvSpPr>
        <dsp:cNvPr id="0" name=""/>
        <dsp:cNvSpPr/>
      </dsp:nvSpPr>
      <dsp:spPr>
        <a:xfrm>
          <a:off x="4411350" y="2901280"/>
          <a:ext cx="2327631" cy="157285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>
              <a:solidFill>
                <a:srgbClr val="660066"/>
              </a:solidFill>
              <a:latin typeface="Arial"/>
              <a:cs typeface="Arial"/>
            </a:rPr>
            <a:t>urbano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sp:txBody>
      <dsp:txXfrm>
        <a:off x="4411350" y="2901280"/>
        <a:ext cx="2327631" cy="15728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1486753">
          <a:off x="2742957" y="3121411"/>
          <a:ext cx="2351054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2351054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40927-56A9-8744-9B71-9CB318C24829}">
      <dsp:nvSpPr>
        <dsp:cNvPr id="0" name=""/>
        <dsp:cNvSpPr/>
      </dsp:nvSpPr>
      <dsp:spPr>
        <a:xfrm rot="3888262">
          <a:off x="1767217" y="1888563"/>
          <a:ext cx="457130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457130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1544373">
          <a:off x="2851007" y="2296756"/>
          <a:ext cx="2768247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2768247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705898">
          <a:off x="2716637" y="1455546"/>
          <a:ext cx="1818464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1818464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2770017" y="1274834"/>
          <a:ext cx="2191621" cy="205276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1975984">
          <a:off x="3881552" y="-40447"/>
          <a:ext cx="2549043" cy="115284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kern="1200" dirty="0">
              <a:solidFill>
                <a:srgbClr val="000090"/>
              </a:solidFill>
              <a:latin typeface="Arial"/>
              <a:cs typeface="Arial"/>
            </a:rPr>
            <a:t>Osservazione e Riflessività</a:t>
          </a:r>
        </a:p>
      </dsp:txBody>
      <dsp:txXfrm>
        <a:off x="4254851" y="128384"/>
        <a:ext cx="1802445" cy="815185"/>
      </dsp:txXfrm>
    </dsp:sp>
    <dsp:sp modelId="{EDC54430-4522-0345-B406-E22D80832E52}">
      <dsp:nvSpPr>
        <dsp:cNvPr id="0" name=""/>
        <dsp:cNvSpPr/>
      </dsp:nvSpPr>
      <dsp:spPr>
        <a:xfrm rot="1975984">
          <a:off x="4743703" y="-40447"/>
          <a:ext cx="3823565" cy="1152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4743703" y="-40447"/>
        <a:ext cx="3823565" cy="1152847"/>
      </dsp:txXfrm>
    </dsp:sp>
    <dsp:sp modelId="{E84D90C7-0BC7-B940-8083-2C16B3F6392F}">
      <dsp:nvSpPr>
        <dsp:cNvPr id="0" name=""/>
        <dsp:cNvSpPr/>
      </dsp:nvSpPr>
      <dsp:spPr>
        <a:xfrm>
          <a:off x="5618863" y="1502952"/>
          <a:ext cx="1978612" cy="155211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kern="1200" dirty="0">
            <a:solidFill>
              <a:srgbClr val="BD0000"/>
            </a:solidFill>
            <a:latin typeface="Arial"/>
            <a:cs typeface="Arial"/>
          </a:endParaRPr>
        </a:p>
      </dsp:txBody>
      <dsp:txXfrm>
        <a:off x="5908624" y="1730254"/>
        <a:ext cx="1399090" cy="1097508"/>
      </dsp:txXfrm>
    </dsp:sp>
    <dsp:sp modelId="{55F38488-6D32-8A40-8F1F-FB0AA0C722BC}">
      <dsp:nvSpPr>
        <dsp:cNvPr id="0" name=""/>
        <dsp:cNvSpPr/>
      </dsp:nvSpPr>
      <dsp:spPr>
        <a:xfrm rot="20006013">
          <a:off x="575311" y="98631"/>
          <a:ext cx="2133162" cy="2116768"/>
        </a:xfrm>
        <a:prstGeom prst="cloud">
          <a:avLst/>
        </a:prstGeom>
        <a:solidFill>
          <a:srgbClr val="3366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855384" y="457402"/>
        <a:ext cx="1393468" cy="1379329"/>
      </dsp:txXfrm>
    </dsp:sp>
    <dsp:sp modelId="{2C3A7D0C-D6C2-6E42-A552-0F8C14BB1BF8}">
      <dsp:nvSpPr>
        <dsp:cNvPr id="0" name=""/>
        <dsp:cNvSpPr/>
      </dsp:nvSpPr>
      <dsp:spPr>
        <a:xfrm rot="19039409">
          <a:off x="4921070" y="3083181"/>
          <a:ext cx="1647630" cy="1803991"/>
        </a:xfrm>
        <a:prstGeom prst="ellipse">
          <a:avLst/>
        </a:prstGeom>
        <a:solidFill>
          <a:srgbClr val="FF66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5162360" y="3347369"/>
        <a:ext cx="1165050" cy="1275615"/>
      </dsp:txXfrm>
    </dsp:sp>
    <dsp:sp modelId="{8501B2B2-1DB0-EF49-B866-8071AB077712}">
      <dsp:nvSpPr>
        <dsp:cNvPr id="0" name=""/>
        <dsp:cNvSpPr/>
      </dsp:nvSpPr>
      <dsp:spPr>
        <a:xfrm rot="19039409">
          <a:off x="6008574" y="3083181"/>
          <a:ext cx="2471446" cy="1803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6008574" y="3083181"/>
        <a:ext cx="2471446" cy="18039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9271305">
          <a:off x="4180024" y="3187636"/>
          <a:ext cx="1864947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864947" y="2460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10793621">
          <a:off x="2659388" y="2400113"/>
          <a:ext cx="3294901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3294901" y="2460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2233311">
          <a:off x="4303365" y="1682894"/>
          <a:ext cx="1724799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724799" y="2460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4645806" y="1617308"/>
          <a:ext cx="1453711" cy="152047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21171091">
          <a:off x="2325680" y="237173"/>
          <a:ext cx="2256199" cy="1424186"/>
        </a:xfrm>
        <a:prstGeom prst="ellipse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kern="1200" dirty="0" err="1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kern="1200" dirty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kern="1200" dirty="0" err="1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2656093" y="445740"/>
        <a:ext cx="1595373" cy="1007052"/>
      </dsp:txXfrm>
    </dsp:sp>
    <dsp:sp modelId="{EDC54430-4522-0345-B406-E22D80832E52}">
      <dsp:nvSpPr>
        <dsp:cNvPr id="0" name=""/>
        <dsp:cNvSpPr/>
      </dsp:nvSpPr>
      <dsp:spPr>
        <a:xfrm rot="21171091">
          <a:off x="3393" y="237173"/>
          <a:ext cx="3384298" cy="142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3393" y="237173"/>
        <a:ext cx="3384298" cy="1424186"/>
      </dsp:txXfrm>
    </dsp:sp>
    <dsp:sp modelId="{E84D90C7-0BC7-B940-8083-2C16B3F6392F}">
      <dsp:nvSpPr>
        <dsp:cNvPr id="0" name=""/>
        <dsp:cNvSpPr/>
      </dsp:nvSpPr>
      <dsp:spPr>
        <a:xfrm>
          <a:off x="216640" y="1570380"/>
          <a:ext cx="2442755" cy="1719331"/>
        </a:xfrm>
        <a:prstGeom prst="ellipse">
          <a:avLst/>
        </a:prstGeom>
        <a:solidFill>
          <a:srgbClr val="0000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</a:p>
      </dsp:txBody>
      <dsp:txXfrm>
        <a:off x="574373" y="1822170"/>
        <a:ext cx="1727289" cy="1215751"/>
      </dsp:txXfrm>
    </dsp:sp>
    <dsp:sp modelId="{45FDC11E-FF9C-7A4F-956E-4915B88579C5}">
      <dsp:nvSpPr>
        <dsp:cNvPr id="0" name=""/>
        <dsp:cNvSpPr/>
      </dsp:nvSpPr>
      <dsp:spPr>
        <a:xfrm>
          <a:off x="-2152285" y="1570380"/>
          <a:ext cx="3664132" cy="17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-2152285" y="1570380"/>
        <a:ext cx="3664132" cy="1719331"/>
      </dsp:txXfrm>
    </dsp:sp>
    <dsp:sp modelId="{2C3A7D0C-D6C2-6E42-A552-0F8C14BB1BF8}">
      <dsp:nvSpPr>
        <dsp:cNvPr id="0" name=""/>
        <dsp:cNvSpPr/>
      </dsp:nvSpPr>
      <dsp:spPr>
        <a:xfrm rot="563255">
          <a:off x="2247868" y="3362915"/>
          <a:ext cx="2274653" cy="1344812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00FF"/>
              </a:solidFill>
              <a:latin typeface="Arial"/>
              <a:cs typeface="Arial"/>
            </a:rPr>
            <a:t>Risorse ambientali</a:t>
          </a:r>
        </a:p>
      </dsp:txBody>
      <dsp:txXfrm>
        <a:off x="2580983" y="3559858"/>
        <a:ext cx="1608423" cy="950926"/>
      </dsp:txXfrm>
    </dsp:sp>
    <dsp:sp modelId="{8501B2B2-1DB0-EF49-B866-8071AB077712}">
      <dsp:nvSpPr>
        <dsp:cNvPr id="0" name=""/>
        <dsp:cNvSpPr/>
      </dsp:nvSpPr>
      <dsp:spPr>
        <a:xfrm rot="563255">
          <a:off x="-79032" y="3362915"/>
          <a:ext cx="3411980" cy="134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-79032" y="3362915"/>
        <a:ext cx="3411980" cy="1344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A60C9-D1BD-8549-BDB3-296FDE246796}" type="datetimeFigureOut">
              <a:rPr lang="it-IT" smtClean="0"/>
              <a:t>12/10/18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97B4D-F1F2-3C40-BEC1-D5FE018D36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494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97B4D-F1F2-3C40-BEC1-D5FE018D36E0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268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385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2810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585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4445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8160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1184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2695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770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709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2715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8220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10/12/18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‹N›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0571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/>
          <a:lstStyle/>
          <a:p>
            <a:pPr algn="ctr"/>
            <a:endParaRPr lang="it-IT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715108" y="1246092"/>
            <a:ext cx="8230455" cy="48499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Educare alla cura di sé </a:t>
            </a:r>
          </a:p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degli altri</a:t>
            </a:r>
          </a:p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dell’ambiente</a:t>
            </a:r>
          </a:p>
          <a:p>
            <a:pPr marL="0" indent="0">
              <a:buNone/>
            </a:pPr>
            <a:endParaRPr lang="it-IT" sz="4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it-IT" sz="4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it-IT" sz="40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it-IT" sz="40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it-IT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it-IT" sz="2400" dirty="0">
                <a:solidFill>
                  <a:srgbClr val="0432FF"/>
                </a:solidFill>
              </a:rPr>
              <a:t>Marco Ingrosso</a:t>
            </a:r>
          </a:p>
          <a:p>
            <a:pPr marL="0" indent="0">
              <a:buNone/>
            </a:pPr>
            <a:endParaRPr lang="it-IT" sz="40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2" name="Immagine 1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009" y="1992923"/>
            <a:ext cx="4297542" cy="356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9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68845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rgbClr val="FF6600"/>
                </a:solidFill>
                <a:latin typeface="Arial" charset="0"/>
                <a:ea typeface="Arial" charset="0"/>
                <a:cs typeface="Arial" charset="0"/>
              </a:rPr>
              <a:t>Supporto  e Risorse per la Cura di sé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389919"/>
              </p:ext>
            </p:extLst>
          </p:nvPr>
        </p:nvGraphicFramePr>
        <p:xfrm>
          <a:off x="441157" y="1514642"/>
          <a:ext cx="857350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4946167">
            <a:off x="1994248" y="3411747"/>
            <a:ext cx="1740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Sole 2"/>
          <p:cNvSpPr/>
          <p:nvPr/>
        </p:nvSpPr>
        <p:spPr>
          <a:xfrm rot="1123758">
            <a:off x="6231161" y="1787802"/>
            <a:ext cx="2672288" cy="2474147"/>
          </a:xfrm>
          <a:prstGeom prst="sun">
            <a:avLst/>
          </a:prstGeom>
          <a:solidFill>
            <a:srgbClr val="45D74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BC0000"/>
                </a:solidFill>
              </a:rPr>
              <a:t>Circoli benessere</a:t>
            </a:r>
          </a:p>
        </p:txBody>
      </p:sp>
    </p:spTree>
    <p:extLst>
      <p:ext uri="{BB962C8B-B14F-4D97-AF65-F5344CB8AC3E}">
        <p14:creationId xmlns:p14="http://schemas.microsoft.com/office/powerpoint/2010/main" val="40356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7097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FF6600"/>
                </a:solidFill>
              </a:rPr>
              <a:t>Progetto  cittadino per la Cura di sé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82633"/>
            <a:ext cx="7498080" cy="5154391"/>
          </a:xfrm>
        </p:spPr>
        <p:txBody>
          <a:bodyPr/>
          <a:lstStyle/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/>
          </a:p>
        </p:txBody>
      </p:sp>
      <p:sp>
        <p:nvSpPr>
          <p:cNvPr id="4" name="Telaio 3"/>
          <p:cNvSpPr/>
          <p:nvPr/>
        </p:nvSpPr>
        <p:spPr>
          <a:xfrm>
            <a:off x="1435608" y="1282633"/>
            <a:ext cx="6925698" cy="855089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000" spc="50" dirty="0">
                <a:ln w="11430"/>
                <a:solidFill>
                  <a:srgbClr val="FFFF00"/>
                </a:solidFill>
                <a:latin typeface="Arial"/>
                <a:cs typeface="Arial"/>
              </a:rPr>
              <a:t>CITTÀ SANE – Gruppo di Progetto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5859201" y="2728739"/>
            <a:ext cx="3074487" cy="3382630"/>
          </a:xfrm>
          <a:prstGeom prst="roundRect">
            <a:avLst/>
          </a:prstGeom>
          <a:solidFill>
            <a:srgbClr val="00B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r>
              <a:rPr lang="it-IT" dirty="0">
                <a:solidFill>
                  <a:srgbClr val="002060"/>
                </a:solidFill>
              </a:rPr>
              <a:t>TECNICHE E PRATICHE di narrazione e progettazione</a:t>
            </a:r>
          </a:p>
          <a:p>
            <a:pPr algn="ctr"/>
            <a:endParaRPr lang="it-IT" dirty="0">
              <a:solidFill>
                <a:srgbClr val="002060"/>
              </a:solidFill>
            </a:endParaRPr>
          </a:p>
          <a:p>
            <a:pPr algn="ctr"/>
            <a:r>
              <a:rPr lang="it-IT" dirty="0">
                <a:solidFill>
                  <a:srgbClr val="002060"/>
                </a:solidFill>
              </a:rPr>
              <a:t>TECNICHE E PRATICHE </a:t>
            </a:r>
          </a:p>
          <a:p>
            <a:pPr algn="ctr"/>
            <a:r>
              <a:rPr lang="it-IT" dirty="0">
                <a:solidFill>
                  <a:srgbClr val="002060"/>
                </a:solidFill>
              </a:rPr>
              <a:t>del Sé</a:t>
            </a:r>
          </a:p>
          <a:p>
            <a:pPr algn="ctr"/>
            <a:endParaRPr lang="it-IT" dirty="0">
              <a:solidFill>
                <a:srgbClr val="002060"/>
              </a:solidFill>
            </a:endParaRPr>
          </a:p>
          <a:p>
            <a:pPr algn="ctr"/>
            <a:r>
              <a:rPr lang="it-IT" dirty="0">
                <a:solidFill>
                  <a:srgbClr val="002060"/>
                </a:solidFill>
              </a:rPr>
              <a:t>CIRCOLI BENESSERE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1257340" y="2599596"/>
            <a:ext cx="3416504" cy="1584429"/>
          </a:xfrm>
          <a:prstGeom prst="round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lnSpc>
                <a:spcPct val="140000"/>
              </a:lnSpc>
            </a:pPr>
            <a:r>
              <a:rPr lang="it-IT" b="1" i="1" dirty="0">
                <a:ln/>
                <a:solidFill>
                  <a:srgbClr val="005D00"/>
                </a:solidFill>
                <a:latin typeface="Arial"/>
                <a:cs typeface="Arial"/>
              </a:rPr>
              <a:t>Coordinamento  nazionale</a:t>
            </a:r>
          </a:p>
          <a:p>
            <a:pPr algn="ctr">
              <a:lnSpc>
                <a:spcPct val="140000"/>
              </a:lnSpc>
            </a:pPr>
            <a:endParaRPr lang="it-IT" sz="800" b="1" i="1" dirty="0">
              <a:ln/>
              <a:solidFill>
                <a:srgbClr val="005D00"/>
              </a:solidFill>
              <a:latin typeface="Arial"/>
              <a:cs typeface="Arial"/>
            </a:endParaRPr>
          </a:p>
          <a:p>
            <a:pPr algn="ctr">
              <a:lnSpc>
                <a:spcPct val="140000"/>
              </a:lnSpc>
            </a:pPr>
            <a:r>
              <a:rPr lang="it-IT" dirty="0">
                <a:ln/>
                <a:solidFill>
                  <a:srgbClr val="002060"/>
                </a:solidFill>
              </a:rPr>
              <a:t>SITO RISORSE E TECNICHE</a:t>
            </a:r>
          </a:p>
          <a:p>
            <a:pPr algn="ctr">
              <a:lnSpc>
                <a:spcPct val="140000"/>
              </a:lnSpc>
            </a:pPr>
            <a:r>
              <a:rPr lang="it-IT" dirty="0">
                <a:ln/>
                <a:solidFill>
                  <a:srgbClr val="002060"/>
                </a:solidFill>
              </a:rPr>
              <a:t>CAMPAGNA promozionale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1385923" y="4614964"/>
            <a:ext cx="3237627" cy="1822060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>
              <a:lnSpc>
                <a:spcPct val="110000"/>
              </a:lnSpc>
            </a:pPr>
            <a:endParaRPr lang="it-IT" dirty="0"/>
          </a:p>
          <a:p>
            <a:pPr algn="ctr">
              <a:lnSpc>
                <a:spcPct val="120000"/>
              </a:lnSpc>
            </a:pPr>
            <a:r>
              <a:rPr lang="it-IT" b="1" i="1" dirty="0">
                <a:ln/>
                <a:solidFill>
                  <a:srgbClr val="FF0000"/>
                </a:solidFill>
                <a:latin typeface="Arial"/>
                <a:cs typeface="Arial"/>
              </a:rPr>
              <a:t>Coordinamento cittadino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REDAZIONI cittadine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RISORSE locali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RETI di Allenatori e Consiglieri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RETE Scuole e Associazioni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13" name="Freccia destra 12"/>
          <p:cNvSpPr/>
          <p:nvPr/>
        </p:nvSpPr>
        <p:spPr>
          <a:xfrm>
            <a:off x="4673844" y="3467260"/>
            <a:ext cx="1185356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13"/>
          <p:cNvSpPr/>
          <p:nvPr/>
        </p:nvSpPr>
        <p:spPr>
          <a:xfrm>
            <a:off x="4673844" y="5198303"/>
            <a:ext cx="1185357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giù 14"/>
          <p:cNvSpPr/>
          <p:nvPr/>
        </p:nvSpPr>
        <p:spPr>
          <a:xfrm>
            <a:off x="2979895" y="2137722"/>
            <a:ext cx="484632" cy="46526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giù 15"/>
          <p:cNvSpPr/>
          <p:nvPr/>
        </p:nvSpPr>
        <p:spPr>
          <a:xfrm>
            <a:off x="2979895" y="4184025"/>
            <a:ext cx="434339" cy="43093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701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73038"/>
            <a:ext cx="5380892" cy="10668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it-IT" altLang="it-IT" sz="3200" b="1" dirty="0">
                <a:solidFill>
                  <a:srgbClr val="005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charset="-128"/>
              </a:rPr>
              <a:t>Metodi: la cura di sé come apprendimento autoriflessivo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75692"/>
            <a:ext cx="8100646" cy="4406046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it-IT" sz="2800" b="1" u="sng" dirty="0">
                <a:solidFill>
                  <a:srgbClr val="C00000"/>
                </a:solidFill>
              </a:rPr>
              <a:t>IL METODO DEI </a:t>
            </a:r>
          </a:p>
          <a:p>
            <a:pPr marL="0" indent="0">
              <a:buFont typeface="Arial" charset="0"/>
              <a:buNone/>
              <a:defRPr/>
            </a:pPr>
            <a:r>
              <a:rPr lang="it-IT" sz="2800" b="1" u="sng" dirty="0">
                <a:solidFill>
                  <a:srgbClr val="C00000"/>
                </a:solidFill>
              </a:rPr>
              <a:t>DIARI DI SALUTE</a:t>
            </a:r>
          </a:p>
          <a:p>
            <a:pPr marL="0" indent="0">
              <a:buFont typeface="Arial" charset="0"/>
              <a:buNone/>
              <a:defRPr/>
            </a:pPr>
            <a:endParaRPr lang="it-IT" sz="1000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8C1EB2"/>
                </a:solidFill>
              </a:rPr>
              <a:t>fase osservativa: </a:t>
            </a:r>
            <a:r>
              <a:rPr lang="it-IT" sz="2400" dirty="0">
                <a:solidFill>
                  <a:srgbClr val="8C1EB2"/>
                </a:solidFill>
              </a:rPr>
              <a:t>tenuta periodica del diario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FF0066"/>
                </a:solidFill>
              </a:rPr>
              <a:t>fase riflessiva: </a:t>
            </a:r>
            <a:r>
              <a:rPr lang="it-IT" sz="2400" dirty="0">
                <a:solidFill>
                  <a:srgbClr val="FF0066"/>
                </a:solidFill>
              </a:rPr>
              <a:t>analisi periodica (può servire l’appoggio del </a:t>
            </a:r>
            <a:r>
              <a:rPr lang="it-IT" sz="2400" dirty="0" err="1">
                <a:solidFill>
                  <a:srgbClr val="FF0066"/>
                </a:solidFill>
              </a:rPr>
              <a:t>counseling</a:t>
            </a:r>
            <a:r>
              <a:rPr lang="it-IT" sz="2400" dirty="0">
                <a:solidFill>
                  <a:srgbClr val="FF0066"/>
                </a:solidFill>
              </a:rPr>
              <a:t>?)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00B050"/>
                </a:solidFill>
              </a:rPr>
              <a:t>fase progettuale: </a:t>
            </a:r>
            <a:r>
              <a:rPr lang="it-IT" sz="2400" dirty="0">
                <a:solidFill>
                  <a:srgbClr val="00B050"/>
                </a:solidFill>
              </a:rPr>
              <a:t>mantenere o cambiare? Come?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900B3D"/>
                </a:solidFill>
              </a:rPr>
              <a:t>fase attuativa: </a:t>
            </a:r>
            <a:r>
              <a:rPr lang="it-IT" sz="2400" dirty="0">
                <a:solidFill>
                  <a:srgbClr val="900B3D"/>
                </a:solidFill>
              </a:rPr>
              <a:t>realizzo, attuo il progetto di cambiamento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FF0000"/>
                </a:solidFill>
              </a:rPr>
              <a:t>fase di verifica: </a:t>
            </a:r>
            <a:r>
              <a:rPr lang="it-IT" sz="2400" dirty="0">
                <a:solidFill>
                  <a:srgbClr val="FF0000"/>
                </a:solidFill>
              </a:rPr>
              <a:t>valuto gli effetti, i risultati conseguiti con dei criteri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077" y="350602"/>
            <a:ext cx="2168770" cy="298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34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b="1" dirty="0">
                <a:solidFill>
                  <a:srgbClr val="C00000"/>
                </a:solidFill>
              </a:rPr>
              <a:t>Approfondimenti </a:t>
            </a:r>
            <a:br>
              <a:rPr lang="it-IT" sz="4000" b="1" dirty="0">
                <a:solidFill>
                  <a:srgbClr val="C00000"/>
                </a:solidFill>
              </a:rPr>
            </a:br>
            <a:r>
              <a:rPr lang="it-IT" sz="4000" b="1" dirty="0">
                <a:solidFill>
                  <a:srgbClr val="C00000"/>
                </a:solidFill>
              </a:rPr>
              <a:t>e bibliografia dedicata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885950"/>
            <a:ext cx="8229600" cy="424021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it-IT" sz="2000" i="1" dirty="0">
                <a:solidFill>
                  <a:srgbClr val="002060"/>
                </a:solidFill>
              </a:rPr>
              <a:t>Vedi: </a:t>
            </a:r>
          </a:p>
          <a:p>
            <a:pPr marL="0" indent="0">
              <a:buFont typeface="Arial" charset="0"/>
              <a:buNone/>
              <a:defRPr/>
            </a:pPr>
            <a:r>
              <a:rPr lang="it-IT" b="1" dirty="0">
                <a:solidFill>
                  <a:srgbClr val="002060"/>
                </a:solidFill>
              </a:rPr>
              <a:t>Ingrosso M., </a:t>
            </a:r>
            <a:r>
              <a:rPr lang="it-IT" b="1" i="1" dirty="0">
                <a:solidFill>
                  <a:srgbClr val="002060"/>
                </a:solidFill>
              </a:rPr>
              <a:t>La cura complessa e collaborativa. Ricerche e proposte di sociologia della cura</a:t>
            </a:r>
            <a:r>
              <a:rPr lang="it-IT" b="1" dirty="0">
                <a:solidFill>
                  <a:srgbClr val="002060"/>
                </a:solidFill>
              </a:rPr>
              <a:t>, </a:t>
            </a:r>
            <a:r>
              <a:rPr lang="it-IT" dirty="0" err="1">
                <a:solidFill>
                  <a:srgbClr val="002060"/>
                </a:solidFill>
              </a:rPr>
              <a:t>Aracne</a:t>
            </a:r>
            <a:r>
              <a:rPr lang="it-IT" dirty="0">
                <a:solidFill>
                  <a:srgbClr val="002060"/>
                </a:solidFill>
              </a:rPr>
              <a:t>, Roma, 2016 (</a:t>
            </a:r>
            <a:r>
              <a:rPr lang="it-IT" sz="2000" i="1" dirty="0">
                <a:solidFill>
                  <a:srgbClr val="002060"/>
                </a:solidFill>
              </a:rPr>
              <a:t>in particolare: </a:t>
            </a:r>
            <a:r>
              <a:rPr lang="it-IT" dirty="0">
                <a:solidFill>
                  <a:srgbClr val="002060"/>
                </a:solidFill>
              </a:rPr>
              <a:t>cap. X: Cura di sé e promozione della salute nel corso della vita</a:t>
            </a:r>
            <a:r>
              <a:rPr lang="it-IT" dirty="0"/>
              <a:t>)</a:t>
            </a:r>
          </a:p>
          <a:p>
            <a:pPr marL="0" indent="0">
              <a:buFont typeface="Arial" charset="0"/>
              <a:buNone/>
              <a:defRPr/>
            </a:pPr>
            <a:endParaRPr lang="it-IT" dirty="0">
              <a:solidFill>
                <a:srgbClr val="0096FF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it-IT" b="1" dirty="0">
                <a:solidFill>
                  <a:srgbClr val="002060"/>
                </a:solidFill>
              </a:rPr>
              <a:t>Pierucci P., L’autoformazione alla cura di sé attraverso il metodo del «diario di salute». Risultati di un’esperienza pilota su un gruppo di «giovani adulti emergenti», </a:t>
            </a:r>
            <a:r>
              <a:rPr lang="it-IT" dirty="0">
                <a:solidFill>
                  <a:srgbClr val="002060"/>
                </a:solidFill>
              </a:rPr>
              <a:t>in </a:t>
            </a:r>
            <a:r>
              <a:rPr lang="it-IT" i="1" dirty="0">
                <a:solidFill>
                  <a:srgbClr val="002060"/>
                </a:solidFill>
              </a:rPr>
              <a:t>Sistema Sa</a:t>
            </a:r>
            <a:r>
              <a:rPr lang="it-IT" dirty="0">
                <a:solidFill>
                  <a:srgbClr val="002060"/>
                </a:solidFill>
              </a:rPr>
              <a:t>lute, 64, 4, </a:t>
            </a:r>
            <a:r>
              <a:rPr lang="it-IT" dirty="0" err="1">
                <a:solidFill>
                  <a:srgbClr val="002060"/>
                </a:solidFill>
              </a:rPr>
              <a:t>ott</a:t>
            </a:r>
            <a:r>
              <a:rPr lang="it-IT" dirty="0">
                <a:solidFill>
                  <a:srgbClr val="002060"/>
                </a:solidFill>
              </a:rPr>
              <a:t>—dic. 2017.</a:t>
            </a:r>
          </a:p>
          <a:p>
            <a:pPr>
              <a:defRPr/>
            </a:pPr>
            <a:endParaRPr lang="it-IT" dirty="0"/>
          </a:p>
          <a:p>
            <a:pPr marL="0" indent="0"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2964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2725"/>
            <a:ext cx="8229600" cy="782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Orientamenti in </a:t>
            </a:r>
            <a:b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educazione e formazione alla salute</a:t>
            </a:r>
          </a:p>
        </p:txBody>
      </p:sp>
      <p:sp>
        <p:nvSpPr>
          <p:cNvPr id="22530" name="Segnaposto contenuto 2"/>
          <p:cNvSpPr>
            <a:spLocks noGrp="1"/>
          </p:cNvSpPr>
          <p:nvPr>
            <p:ph idx="1"/>
          </p:nvPr>
        </p:nvSpPr>
        <p:spPr>
          <a:xfrm>
            <a:off x="609600" y="1488831"/>
            <a:ext cx="8077200" cy="4970584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002060"/>
                </a:solidFill>
                <a:latin typeface="Arial" charset="0"/>
                <a:ea typeface="ＭＳ Ｐゴシック" charset="-128"/>
              </a:rPr>
              <a:t>A - ORIENTAMENTO PREVENTIVISTA: </a:t>
            </a:r>
          </a:p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è ispirato da Definizione OMS</a:t>
            </a:r>
            <a:r>
              <a:rPr lang="it-IT" altLang="it-IT" sz="2400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it-IT" altLang="it-IT" sz="2400" dirty="0">
                <a:solidFill>
                  <a:srgbClr val="0000FF"/>
                </a:solidFill>
                <a:latin typeface="Arial" charset="0"/>
                <a:ea typeface="ＭＳ Ｐゴシック" charset="-128"/>
              </a:rPr>
              <a:t>si traduce in  Educazione sanitaria, informazione degli esperti, prevenzione primaria dei rischi</a:t>
            </a:r>
          </a:p>
          <a:p>
            <a:pPr marL="0" indent="0">
              <a:buFont typeface="Arial" charset="0"/>
              <a:buNone/>
            </a:pPr>
            <a:endParaRPr lang="it-IT" altLang="it-IT" sz="2400" dirty="0">
              <a:latin typeface="Arial" charset="0"/>
              <a:ea typeface="ＭＳ Ｐゴシック" charset="-128"/>
            </a:endParaRPr>
          </a:p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008000"/>
                </a:solidFill>
                <a:latin typeface="Arial" charset="0"/>
                <a:ea typeface="ＭＳ Ｐゴシック" charset="-128"/>
              </a:rPr>
              <a:t>B – ORIENTAMENTO PROMOZIONALE: </a:t>
            </a:r>
          </a:p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900B3D"/>
                </a:solidFill>
                <a:latin typeface="Arial" charset="0"/>
                <a:ea typeface="ＭＳ Ｐゴシック" charset="-128"/>
              </a:rPr>
              <a:t>è ispirato da Definizione </a:t>
            </a:r>
            <a:r>
              <a:rPr lang="it-IT" altLang="it-IT" sz="2400" b="1" dirty="0" err="1">
                <a:solidFill>
                  <a:srgbClr val="900B3D"/>
                </a:solidFill>
                <a:latin typeface="Arial" charset="0"/>
                <a:ea typeface="ＭＳ Ｐゴシック" charset="-128"/>
              </a:rPr>
              <a:t>PdS</a:t>
            </a:r>
            <a:endParaRPr lang="it-IT" altLang="it-IT" sz="2400" b="1" dirty="0">
              <a:solidFill>
                <a:srgbClr val="900B3D"/>
              </a:solidFill>
              <a:latin typeface="Arial" charset="0"/>
              <a:ea typeface="ＭＳ Ｐゴシック" charset="-128"/>
            </a:endParaRPr>
          </a:p>
          <a:p>
            <a:pPr>
              <a:buFont typeface="Wingdings" charset="2"/>
              <a:buChar char="Ø"/>
            </a:pPr>
            <a:r>
              <a:rPr lang="it-IT" altLang="it-IT" sz="2400" dirty="0">
                <a:solidFill>
                  <a:srgbClr val="008000"/>
                </a:solidFill>
                <a:latin typeface="Arial" charset="0"/>
                <a:ea typeface="ＭＳ Ｐゴシック" charset="-128"/>
              </a:rPr>
              <a:t> </a:t>
            </a:r>
            <a:r>
              <a:rPr lang="it-IT" altLang="it-IT" sz="2400" dirty="0">
                <a:solidFill>
                  <a:srgbClr val="0000FF"/>
                </a:solidFill>
                <a:latin typeface="Arial" charset="0"/>
                <a:ea typeface="ＭＳ Ｐゴシック" charset="-128"/>
              </a:rPr>
              <a:t>si traduce in Educazione promozionale-partecipativa e promozione della salute, del benessere e della qualità della vita (stili di vita sani e ambienti sani di vita quotidiana)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rgbClr val="008000"/>
                </a:solidFill>
                <a:latin typeface="Arial" charset="0"/>
                <a:ea typeface="ＭＳ Ｐゴシック" charset="-128"/>
              </a:rPr>
              <a:t> </a:t>
            </a:r>
            <a:endParaRPr lang="it-IT" altLang="it-IT" sz="2000" dirty="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39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1305"/>
          </a:xfrm>
        </p:spPr>
        <p:txBody>
          <a:bodyPr>
            <a:normAutofit/>
          </a:bodyPr>
          <a:lstStyle/>
          <a:p>
            <a:pPr algn="ctr"/>
            <a:r>
              <a:rPr lang="it-IT" b="1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Educazione sanitaria </a:t>
            </a:r>
            <a:br>
              <a:rPr lang="it-IT" b="1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2600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(orientamento preventivista)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617784"/>
            <a:ext cx="7886700" cy="4559179"/>
          </a:xfrm>
        </p:spPr>
        <p:txBody>
          <a:bodyPr>
            <a:normAutofit fontScale="92500"/>
          </a:bodyPr>
          <a:lstStyle/>
          <a:p>
            <a:r>
              <a:rPr lang="it-IT" sz="2800" b="1" dirty="0">
                <a:solidFill>
                  <a:srgbClr val="005D00"/>
                </a:solidFill>
              </a:rPr>
              <a:t>Informazione lineare </a:t>
            </a:r>
            <a:r>
              <a:rPr lang="it-IT" sz="2800" dirty="0">
                <a:solidFill>
                  <a:srgbClr val="005D00"/>
                </a:solidFill>
              </a:rPr>
              <a:t>dagli esperti ai riceventi (bambini, adolescenti, pubblico)</a:t>
            </a:r>
          </a:p>
          <a:p>
            <a:r>
              <a:rPr lang="it-IT" sz="2800" dirty="0">
                <a:solidFill>
                  <a:srgbClr val="005D00"/>
                </a:solidFill>
              </a:rPr>
              <a:t>Centrata sui rischi individuati dagli esperti e ritenuti passibili di campagne di prevenzione primaria per ridurne l’incidenza</a:t>
            </a:r>
          </a:p>
          <a:p>
            <a:r>
              <a:rPr lang="it-IT" sz="2800" b="1" dirty="0">
                <a:solidFill>
                  <a:srgbClr val="005D00"/>
                </a:solidFill>
              </a:rPr>
              <a:t>Metodi direttivi e pedagogici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b="1" u="sng" dirty="0">
                <a:solidFill>
                  <a:srgbClr val="7030A0"/>
                </a:solidFill>
              </a:rPr>
              <a:t>Valutazioni:</a:t>
            </a:r>
          </a:p>
          <a:p>
            <a:r>
              <a:rPr lang="it-IT" sz="2400" dirty="0">
                <a:solidFill>
                  <a:srgbClr val="7030A0"/>
                </a:solidFill>
              </a:rPr>
              <a:t>Poco efficace (non si traduce in convinzioni e comportamenti)</a:t>
            </a:r>
          </a:p>
          <a:p>
            <a:r>
              <a:rPr lang="it-IT" sz="2400" dirty="0">
                <a:solidFill>
                  <a:srgbClr val="7030A0"/>
                </a:solidFill>
              </a:rPr>
              <a:t>Passivizzante (non stimola la responsabilizzazione)</a:t>
            </a:r>
          </a:p>
          <a:p>
            <a:r>
              <a:rPr lang="it-IT" sz="2400" dirty="0">
                <a:solidFill>
                  <a:srgbClr val="7030A0"/>
                </a:solidFill>
              </a:rPr>
              <a:t>Non va oltre lo specifico rischio (focus ristretto)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60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1305"/>
          </a:xfrm>
        </p:spPr>
        <p:txBody>
          <a:bodyPr>
            <a:normAutofit/>
          </a:bodyPr>
          <a:lstStyle/>
          <a:p>
            <a:pPr algn="ctr"/>
            <a:r>
              <a:rPr lang="it-IT" b="1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Educazione alla salute </a:t>
            </a:r>
            <a:br>
              <a:rPr lang="it-IT" b="1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2900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(orientamento promozionale)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5138" y="1899138"/>
            <a:ext cx="8358554" cy="4277826"/>
          </a:xfrm>
        </p:spPr>
        <p:txBody>
          <a:bodyPr>
            <a:normAutofit fontScale="77500" lnSpcReduction="20000"/>
          </a:bodyPr>
          <a:lstStyle/>
          <a:p>
            <a:r>
              <a:rPr lang="it-IT" sz="2800" b="1" dirty="0">
                <a:solidFill>
                  <a:srgbClr val="005D00"/>
                </a:solidFill>
              </a:rPr>
              <a:t>Analisi delle conoscenze e convinzioni </a:t>
            </a:r>
            <a:r>
              <a:rPr lang="it-IT" sz="2800" dirty="0">
                <a:solidFill>
                  <a:srgbClr val="005D00"/>
                </a:solidFill>
              </a:rPr>
              <a:t>degli interlocutori (ascolto)</a:t>
            </a:r>
          </a:p>
          <a:p>
            <a:r>
              <a:rPr lang="it-IT" sz="2800" b="1" dirty="0">
                <a:solidFill>
                  <a:srgbClr val="005D00"/>
                </a:solidFill>
              </a:rPr>
              <a:t>Uso di canali e stili comunicativi adatti </a:t>
            </a:r>
            <a:r>
              <a:rPr lang="it-IT" sz="2800" dirty="0">
                <a:solidFill>
                  <a:srgbClr val="005D00"/>
                </a:solidFill>
              </a:rPr>
              <a:t>ai soggetti target (bambini, adolescenti, pubblico), anche multipli (campagne comunicative)</a:t>
            </a:r>
          </a:p>
          <a:p>
            <a:r>
              <a:rPr lang="it-IT" sz="2800" dirty="0">
                <a:solidFill>
                  <a:srgbClr val="005D00"/>
                </a:solidFill>
              </a:rPr>
              <a:t>Centrata su motivazioni e coinvolgimento nel problema o nel percorso di salute</a:t>
            </a:r>
          </a:p>
          <a:p>
            <a:r>
              <a:rPr lang="it-IT" sz="2800" dirty="0">
                <a:solidFill>
                  <a:srgbClr val="005D00"/>
                </a:solidFill>
              </a:rPr>
              <a:t>Usa </a:t>
            </a:r>
            <a:r>
              <a:rPr lang="it-IT" sz="2800" b="1" dirty="0">
                <a:solidFill>
                  <a:srgbClr val="005D00"/>
                </a:solidFill>
              </a:rPr>
              <a:t>metodi partecipativi e attivi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sz="2400" b="1" u="sng" dirty="0">
                <a:solidFill>
                  <a:srgbClr val="7030A0"/>
                </a:solidFill>
              </a:rPr>
              <a:t>Valutazioni:</a:t>
            </a:r>
          </a:p>
          <a:p>
            <a:r>
              <a:rPr lang="it-IT" sz="2400" dirty="0">
                <a:solidFill>
                  <a:srgbClr val="7030A0"/>
                </a:solidFill>
              </a:rPr>
              <a:t>Se non vi è </a:t>
            </a:r>
            <a:r>
              <a:rPr lang="it-IT" sz="2400" b="1" dirty="0">
                <a:solidFill>
                  <a:srgbClr val="7030A0"/>
                </a:solidFill>
              </a:rPr>
              <a:t>piano sistematico adeguato alle varie età </a:t>
            </a:r>
            <a:r>
              <a:rPr lang="it-IT" sz="2400" dirty="0">
                <a:solidFill>
                  <a:srgbClr val="7030A0"/>
                </a:solidFill>
              </a:rPr>
              <a:t>può diventare dispersiva e frammentata</a:t>
            </a:r>
          </a:p>
          <a:p>
            <a:r>
              <a:rPr lang="it-IT" sz="2400" dirty="0">
                <a:solidFill>
                  <a:srgbClr val="7030A0"/>
                </a:solidFill>
              </a:rPr>
              <a:t>Se non è applicata e vissuta negli ambienti di vita può restare solo a livello di conoscenze </a:t>
            </a:r>
          </a:p>
          <a:p>
            <a:r>
              <a:rPr lang="it-IT" sz="2400" dirty="0">
                <a:solidFill>
                  <a:srgbClr val="7030A0"/>
                </a:solidFill>
              </a:rPr>
              <a:t>Se non incontra i bisogni e le richieste dei soggetti può essere ignorata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6930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2725"/>
            <a:ext cx="8229600" cy="782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Nuovi sviluppi degli orientamenti in </a:t>
            </a:r>
            <a:b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educazione e formazione alla salute</a:t>
            </a:r>
          </a:p>
        </p:txBody>
      </p:sp>
      <p:sp>
        <p:nvSpPr>
          <p:cNvPr id="22530" name="Segnaposto contenuto 2"/>
          <p:cNvSpPr>
            <a:spLocks noGrp="1"/>
          </p:cNvSpPr>
          <p:nvPr>
            <p:ph idx="1"/>
          </p:nvPr>
        </p:nvSpPr>
        <p:spPr>
          <a:xfrm>
            <a:off x="457200" y="1348153"/>
            <a:ext cx="8229600" cy="4778009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</a:pPr>
            <a:r>
              <a:rPr lang="it-IT" altLang="it-IT" sz="2000" b="1" dirty="0">
                <a:solidFill>
                  <a:srgbClr val="0000FF"/>
                </a:solidFill>
                <a:latin typeface="Arial" charset="0"/>
                <a:ea typeface="ＭＳ Ｐゴシック" charset="-128"/>
              </a:rPr>
              <a:t>C – ORIENTAMENTO PRO-ADATTIVO </a:t>
            </a:r>
          </a:p>
          <a:p>
            <a:pPr>
              <a:buFont typeface="Wingdings" charset="2"/>
              <a:buChar char="Ø"/>
            </a:pPr>
            <a:r>
              <a:rPr lang="it-IT" altLang="it-IT" sz="2000" b="1" dirty="0">
                <a:solidFill>
                  <a:srgbClr val="C00000"/>
                </a:solidFill>
                <a:latin typeface="Arial" charset="0"/>
                <a:ea typeface="ＭＳ Ｐゴシック" charset="-128"/>
              </a:rPr>
              <a:t>  </a:t>
            </a:r>
            <a:r>
              <a:rPr lang="it-IT" altLang="it-IT" sz="2000" dirty="0">
                <a:solidFill>
                  <a:srgbClr val="C00000"/>
                </a:solidFill>
                <a:latin typeface="Arial" charset="0"/>
                <a:ea typeface="ＭＳ Ｐゴシック" charset="-128"/>
              </a:rPr>
              <a:t>è ispirato dalle Nuove definizioni di Salute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</a:t>
            </a:r>
            <a:r>
              <a:rPr lang="it-IT" altLang="it-IT" sz="2000" dirty="0">
                <a:solidFill>
                  <a:srgbClr val="005D00"/>
                </a:solidFill>
                <a:latin typeface="Arial" charset="0"/>
                <a:ea typeface="ＭＳ Ｐゴシック" charset="-128"/>
              </a:rPr>
              <a:t>Si propone di favorire l’adattamento ad un ambiente che cambia; le capacità di affrontare gli eventi della vita (salti biografici, stress lavorativo, malattie impreviste, crisi sociali ed ecologiche), il mantenimento equilibrio vitale, l’ascolto e conoscenza di sé, senso di “coerenza” fra vari circuiti, attenzione all’ambiente di vita, alle relazioni sociali, alla cura di sé e degli altri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</a:t>
            </a:r>
            <a:r>
              <a:rPr lang="it-IT" altLang="it-IT" sz="2000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Presuppone una </a:t>
            </a:r>
            <a:r>
              <a:rPr lang="it-IT" altLang="it-IT" sz="2000" b="1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formazione sistematica</a:t>
            </a:r>
            <a:r>
              <a:rPr lang="it-IT" altLang="it-IT" sz="2000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 durante il periodo di sviluppo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</a:t>
            </a:r>
            <a:r>
              <a:rPr lang="it-IT" altLang="it-IT" sz="2000" dirty="0">
                <a:solidFill>
                  <a:srgbClr val="005D00"/>
                </a:solidFill>
                <a:latin typeface="Arial" charset="0"/>
                <a:ea typeface="ＭＳ Ｐゴシック" charset="-128"/>
              </a:rPr>
              <a:t>Presuppone una </a:t>
            </a:r>
            <a:r>
              <a:rPr lang="it-IT" altLang="it-IT" sz="2000" b="1" dirty="0">
                <a:solidFill>
                  <a:srgbClr val="005D00"/>
                </a:solidFill>
                <a:latin typeface="Arial" charset="0"/>
                <a:ea typeface="ＭＳ Ｐゴシック" charset="-128"/>
              </a:rPr>
              <a:t>educazione attiva </a:t>
            </a:r>
            <a:r>
              <a:rPr lang="it-IT" altLang="it-IT" sz="2000" dirty="0">
                <a:solidFill>
                  <a:srgbClr val="005D00"/>
                </a:solidFill>
                <a:latin typeface="Arial" charset="0"/>
                <a:ea typeface="ＭＳ Ｐゴシック" charset="-128"/>
              </a:rPr>
              <a:t>e il coinvolgimento dell’ambiente di vita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</a:t>
            </a:r>
            <a:r>
              <a:rPr lang="it-IT" altLang="it-IT" sz="2000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Presuppone una </a:t>
            </a:r>
            <a:r>
              <a:rPr lang="it-IT" altLang="it-IT" sz="2000" b="1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formazione continua nel corso della vita </a:t>
            </a:r>
            <a:r>
              <a:rPr lang="it-IT" altLang="it-IT" sz="2000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(in particolare nelle fasi “emergenti” e di svolta)</a:t>
            </a:r>
          </a:p>
          <a:p>
            <a:pPr>
              <a:buFont typeface="Wingdings" charset="2"/>
              <a:buChar char="v"/>
            </a:pPr>
            <a:r>
              <a:rPr lang="it-IT" altLang="it-IT" sz="2000" b="1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</a:t>
            </a:r>
            <a:r>
              <a:rPr lang="it-IT" altLang="it-IT" sz="2000" b="1" dirty="0">
                <a:solidFill>
                  <a:srgbClr val="005D00"/>
                </a:solidFill>
                <a:latin typeface="Arial" charset="0"/>
                <a:ea typeface="ＭＳ Ｐゴシック" charset="-128"/>
              </a:rPr>
              <a:t>Metodo dell’apprendimento continuo e dell’</a:t>
            </a:r>
            <a:r>
              <a:rPr lang="it-IT" altLang="it-IT" sz="2000" b="1" dirty="0" err="1">
                <a:solidFill>
                  <a:srgbClr val="005D00"/>
                </a:solidFill>
                <a:latin typeface="Arial" charset="0"/>
                <a:ea typeface="ＭＳ Ｐゴシック" charset="-128"/>
              </a:rPr>
              <a:t>autoriflessività</a:t>
            </a:r>
            <a:r>
              <a:rPr lang="it-IT" altLang="it-IT" sz="2000" b="1" dirty="0">
                <a:solidFill>
                  <a:srgbClr val="005D00"/>
                </a:solidFill>
                <a:latin typeface="Arial" charset="0"/>
                <a:ea typeface="ＭＳ Ｐゴシック" charset="-128"/>
              </a:rPr>
              <a:t> nei percorsi di vita, salute, cura</a:t>
            </a:r>
          </a:p>
        </p:txBody>
      </p:sp>
    </p:spTree>
    <p:extLst>
      <p:ext uri="{BB962C8B-B14F-4D97-AF65-F5344CB8AC3E}">
        <p14:creationId xmlns:p14="http://schemas.microsoft.com/office/powerpoint/2010/main" val="1552414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6155" y="274638"/>
            <a:ext cx="8347534" cy="1026624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Educazione e auto-formazione alla cura di sé</a:t>
            </a:r>
            <a:br>
              <a:rPr lang="it-IT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(orientamento pro-adattivo)</a:t>
            </a:r>
            <a:endParaRPr lang="it-IT" sz="2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6155" y="1559169"/>
            <a:ext cx="8347533" cy="4916869"/>
          </a:xfrm>
        </p:spPr>
        <p:txBody>
          <a:bodyPr>
            <a:normAutofit fontScale="92500" lnSpcReduction="20000"/>
          </a:bodyPr>
          <a:lstStyle/>
          <a:p>
            <a:pPr marL="539496" indent="-457200" algn="just">
              <a:buFont typeface="Wingdings" pitchFamily="2" charset="2"/>
              <a:buChar char="ü"/>
            </a:pPr>
            <a:r>
              <a:rPr lang="it-IT" sz="2800" dirty="0">
                <a:solidFill>
                  <a:srgbClr val="005D00"/>
                </a:solidFill>
              </a:rPr>
              <a:t>La </a:t>
            </a:r>
            <a:r>
              <a:rPr lang="it-IT" sz="2800" b="1" dirty="0">
                <a:solidFill>
                  <a:srgbClr val="005D00"/>
                </a:solidFill>
              </a:rPr>
              <a:t>CURA DI SÉ </a:t>
            </a:r>
            <a:r>
              <a:rPr lang="it-IT" sz="2800" dirty="0">
                <a:solidFill>
                  <a:srgbClr val="005D00"/>
                </a:solidFill>
              </a:rPr>
              <a:t>(</a:t>
            </a:r>
            <a:r>
              <a:rPr lang="it-IT" sz="2800" b="1" i="1" dirty="0">
                <a:solidFill>
                  <a:srgbClr val="005D00"/>
                </a:solidFill>
              </a:rPr>
              <a:t>self-care</a:t>
            </a:r>
            <a:r>
              <a:rPr lang="it-IT" sz="2800" dirty="0">
                <a:solidFill>
                  <a:srgbClr val="005D00"/>
                </a:solidFill>
              </a:rPr>
              <a:t>) riguarda il mantenimento della salute personale nelle varie età della vita. Consiste in ogni attività intrapresa da individui, famiglie e comunità con </a:t>
            </a:r>
            <a:r>
              <a:rPr lang="it-IT" sz="2800" b="1" dirty="0">
                <a:solidFill>
                  <a:srgbClr val="005D00"/>
                </a:solidFill>
              </a:rPr>
              <a:t>l’intento</a:t>
            </a:r>
            <a:r>
              <a:rPr lang="it-IT" sz="2800" dirty="0">
                <a:solidFill>
                  <a:srgbClr val="005D00"/>
                </a:solidFill>
              </a:rPr>
              <a:t> </a:t>
            </a:r>
            <a:r>
              <a:rPr lang="it-IT" sz="2800" b="1" dirty="0">
                <a:solidFill>
                  <a:srgbClr val="005D00"/>
                </a:solidFill>
              </a:rPr>
              <a:t>di migliorare o rigenerare il benessere, prevenire rischi, trattare disagi, affezioni e malattie. </a:t>
            </a:r>
          </a:p>
          <a:p>
            <a:pPr marL="539496" indent="-457200" algn="just">
              <a:buFont typeface="Wingdings" pitchFamily="2" charset="2"/>
              <a:buChar char="ü"/>
            </a:pPr>
            <a:r>
              <a:rPr lang="it-IT" sz="2800" dirty="0">
                <a:solidFill>
                  <a:srgbClr val="BD0000"/>
                </a:solidFill>
              </a:rPr>
              <a:t>Comporta </a:t>
            </a:r>
            <a:r>
              <a:rPr lang="it-IT" sz="2800" b="1" dirty="0">
                <a:solidFill>
                  <a:srgbClr val="BD0000"/>
                </a:solidFill>
              </a:rPr>
              <a:t>esercizio</a:t>
            </a:r>
            <a:r>
              <a:rPr lang="it-IT" sz="2800" dirty="0">
                <a:solidFill>
                  <a:srgbClr val="BD0000"/>
                </a:solidFill>
              </a:rPr>
              <a:t> e uso di </a:t>
            </a:r>
            <a:r>
              <a:rPr lang="it-IT" sz="2800" b="1" dirty="0">
                <a:solidFill>
                  <a:srgbClr val="BD0000"/>
                </a:solidFill>
              </a:rPr>
              <a:t>tecniche</a:t>
            </a:r>
            <a:r>
              <a:rPr lang="it-IT" sz="2800" dirty="0">
                <a:solidFill>
                  <a:srgbClr val="BD0000"/>
                </a:solidFill>
              </a:rPr>
              <a:t> al fine di mantenere la forma fisica e una buona salute mentale. </a:t>
            </a:r>
          </a:p>
          <a:p>
            <a:pPr marL="539496" indent="-457200" algn="just">
              <a:buFont typeface="Wingdings" pitchFamily="2" charset="2"/>
              <a:buChar char="ü"/>
            </a:pPr>
            <a:r>
              <a:rPr lang="it-IT" sz="2800" dirty="0">
                <a:solidFill>
                  <a:srgbClr val="005D00"/>
                </a:solidFill>
              </a:rPr>
              <a:t>Si avvale di risorse auto-gestite (</a:t>
            </a:r>
            <a:r>
              <a:rPr lang="it-IT" sz="2800" b="1" i="1" dirty="0">
                <a:solidFill>
                  <a:srgbClr val="005D00"/>
                </a:solidFill>
              </a:rPr>
              <a:t>auto-cura</a:t>
            </a:r>
            <a:r>
              <a:rPr lang="it-IT" sz="2800" dirty="0">
                <a:solidFill>
                  <a:srgbClr val="005D00"/>
                </a:solidFill>
              </a:rPr>
              <a:t>) ma soprattutto del buon uso delle risorse disponibili nel proprio ambiente sociale e di vita.</a:t>
            </a:r>
          </a:p>
          <a:p>
            <a:pPr marL="539496" indent="-457200" algn="just">
              <a:buFont typeface="Wingdings" pitchFamily="2" charset="2"/>
              <a:buChar char="ü"/>
            </a:pPr>
            <a:r>
              <a:rPr lang="it-IT" sz="2600" dirty="0">
                <a:solidFill>
                  <a:srgbClr val="BD0000"/>
                </a:solidFill>
              </a:rPr>
              <a:t>Richiede un </a:t>
            </a:r>
            <a:r>
              <a:rPr lang="it-IT" sz="2600" b="1" dirty="0">
                <a:solidFill>
                  <a:srgbClr val="BD0000"/>
                </a:solidFill>
              </a:rPr>
              <a:t>atteggiamento attivo e responsabile</a:t>
            </a:r>
            <a:r>
              <a:rPr lang="it-IT" sz="2600" dirty="0">
                <a:solidFill>
                  <a:srgbClr val="BD0000"/>
                </a:solidFill>
              </a:rPr>
              <a:t> che permette di fare scelte salutari e di far fronte alle difficoltà di salute.</a:t>
            </a:r>
          </a:p>
          <a:p>
            <a:pPr marL="539496" indent="-457200" algn="just">
              <a:buFont typeface="Wingdings" pitchFamily="2" charset="2"/>
              <a:buChar char="ü"/>
            </a:pPr>
            <a:r>
              <a:rPr lang="it-IT" sz="2600" dirty="0">
                <a:solidFill>
                  <a:srgbClr val="005D00"/>
                </a:solidFill>
              </a:rPr>
              <a:t>Implica apprendimenti, sviluppo di capacità e abilità, ricorso sistematico all’</a:t>
            </a:r>
            <a:r>
              <a:rPr lang="it-IT" sz="2600" b="1" dirty="0">
                <a:solidFill>
                  <a:srgbClr val="005D00"/>
                </a:solidFill>
              </a:rPr>
              <a:t>informazione utile </a:t>
            </a:r>
            <a:r>
              <a:rPr lang="it-IT" sz="2600" dirty="0">
                <a:solidFill>
                  <a:srgbClr val="005D00"/>
                </a:solidFill>
              </a:rPr>
              <a:t>disponibile nel proprio ambiente di vita e aggiornata durante tutto il corso di vita</a:t>
            </a:r>
          </a:p>
          <a:p>
            <a:pPr marL="82296" indent="0">
              <a:lnSpc>
                <a:spcPct val="140000"/>
              </a:lnSpc>
              <a:buNone/>
            </a:pPr>
            <a:endParaRPr lang="it-IT" i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6041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5477" y="365126"/>
            <a:ext cx="4536831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Conflitto o collaborazione?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5477" y="2391507"/>
            <a:ext cx="8194431" cy="37854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it-IT" sz="2800" dirty="0">
                <a:solidFill>
                  <a:srgbClr val="FF40FF"/>
                </a:solidFill>
              </a:rPr>
              <a:t> </a:t>
            </a:r>
            <a:r>
              <a:rPr lang="it-IT" sz="2800" b="1" dirty="0">
                <a:solidFill>
                  <a:srgbClr val="FF40FF"/>
                </a:solidFill>
              </a:rPr>
              <a:t>I tre orientamenti sono alternativi o possono convivere?</a:t>
            </a:r>
          </a:p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it-IT" sz="2800" b="1" dirty="0">
                <a:solidFill>
                  <a:srgbClr val="005D00"/>
                </a:solidFill>
              </a:rPr>
              <a:t> Possono essere utilizzati insieme?</a:t>
            </a:r>
          </a:p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it-IT" sz="2800" b="1" dirty="0">
                <a:solidFill>
                  <a:srgbClr val="005D00"/>
                </a:solidFill>
              </a:rPr>
              <a:t> </a:t>
            </a:r>
            <a:r>
              <a:rPr lang="it-IT" sz="2800" b="1" dirty="0">
                <a:solidFill>
                  <a:srgbClr val="FF40FF"/>
                </a:solidFill>
              </a:rPr>
              <a:t>Come è possibile sviluppare il terzo orientamento?</a:t>
            </a:r>
          </a:p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it-IT" sz="2800" b="1" dirty="0">
                <a:solidFill>
                  <a:srgbClr val="005D00"/>
                </a:solidFill>
              </a:rPr>
              <a:t> Chi lo potrebbe sostenere?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2308" y="245207"/>
            <a:ext cx="3187700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083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478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b="1" dirty="0">
                <a:solidFill>
                  <a:srgbClr val="FF6600"/>
                </a:solidFill>
              </a:rPr>
              <a:t>Sinergie fra Cura di sé e Cura dell’altro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81175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1836070" y="3639944"/>
            <a:ext cx="1581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0090"/>
                </a:solidFill>
              </a:rPr>
              <a:t>CURA di SÈ</a:t>
            </a:r>
          </a:p>
        </p:txBody>
      </p:sp>
    </p:spTree>
    <p:extLst>
      <p:ext uri="{BB962C8B-B14F-4D97-AF65-F5344CB8AC3E}">
        <p14:creationId xmlns:p14="http://schemas.microsoft.com/office/powerpoint/2010/main" val="151542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7509" y="274639"/>
            <a:ext cx="8066180" cy="72316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dirty="0">
                <a:solidFill>
                  <a:srgbClr val="FF6600"/>
                </a:solidFill>
              </a:rPr>
              <a:t>Capacità di base da sviluppare per la Cura di sé: 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532615"/>
              </p:ext>
            </p:extLst>
          </p:nvPr>
        </p:nvGraphicFramePr>
        <p:xfrm>
          <a:off x="867509" y="1444440"/>
          <a:ext cx="8066179" cy="5026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4074981" y="3131419"/>
            <a:ext cx="161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0090"/>
                </a:solidFill>
              </a:rPr>
              <a:t>CURA di SÈ</a:t>
            </a:r>
          </a:p>
        </p:txBody>
      </p:sp>
      <p:sp>
        <p:nvSpPr>
          <p:cNvPr id="3" name="Freccia bidirezionale orizzontale 2"/>
          <p:cNvSpPr/>
          <p:nvPr/>
        </p:nvSpPr>
        <p:spPr>
          <a:xfrm rot="1242478">
            <a:off x="3120706" y="2949461"/>
            <a:ext cx="786256" cy="362837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30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</TotalTime>
  <Words>849</Words>
  <Application>Microsoft Macintosh PowerPoint</Application>
  <PresentationFormat>Presentazione su schermo (4:3)</PresentationFormat>
  <Paragraphs>118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Times New Roman</vt:lpstr>
      <vt:lpstr>Wingdings</vt:lpstr>
      <vt:lpstr>Tema di Office</vt:lpstr>
      <vt:lpstr>Presentazione standard di PowerPoint</vt:lpstr>
      <vt:lpstr>Orientamenti in  educazione e formazione alla salute</vt:lpstr>
      <vt:lpstr>Educazione sanitaria  (orientamento preventivista)</vt:lpstr>
      <vt:lpstr>Educazione alla salute  (orientamento promozionale)</vt:lpstr>
      <vt:lpstr>Nuovi sviluppi degli orientamenti in  educazione e formazione alla salute</vt:lpstr>
      <vt:lpstr>Educazione e auto-formazione alla cura di sé (orientamento pro-adattivo)</vt:lpstr>
      <vt:lpstr>Conflitto o collaborazione?</vt:lpstr>
      <vt:lpstr>Sinergie fra Cura di sé e Cura dell’altro</vt:lpstr>
      <vt:lpstr>Capacità di base da sviluppare per la Cura di sé: </vt:lpstr>
      <vt:lpstr>Supporto  e Risorse per la Cura di sé</vt:lpstr>
      <vt:lpstr>Progetto  cittadino per la Cura di sé</vt:lpstr>
      <vt:lpstr>Metodi: la cura di sé come apprendimento autoriflessivo</vt:lpstr>
      <vt:lpstr>Approfondimenti  e bibliografia dedicata</vt:lpstr>
    </vt:vector>
  </TitlesOfParts>
  <Company>Università di Ferrara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Comunicare la Salute</dc:title>
  <dc:creator>Marco Ingrosso</dc:creator>
  <cp:lastModifiedBy>Utente di Microsoft Office</cp:lastModifiedBy>
  <cp:revision>85</cp:revision>
  <dcterms:created xsi:type="dcterms:W3CDTF">2013-04-23T14:32:47Z</dcterms:created>
  <dcterms:modified xsi:type="dcterms:W3CDTF">2018-10-12T08:26:47Z</dcterms:modified>
</cp:coreProperties>
</file>