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54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2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5456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35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791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132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86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2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1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8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8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7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0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74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0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solidFill>
                  <a:srgbClr val="00B050"/>
                </a:solidFill>
              </a:rPr>
              <a:t>Concludendo….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 sz="21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5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6FAA82-0DEE-774A-802C-56059774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189" y="534257"/>
            <a:ext cx="6130461" cy="688368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152E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L’educatore che cura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B0AC42-1B57-D84A-A065-F60FA5ACC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996" y="2253213"/>
            <a:ext cx="7459038" cy="432224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Sviluppa una spiccata capacità relazionale, associata ad una buona competenza teorica e metodologica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Valorizza la stima di sé, il protagonismo, l’esperienza della persona di cui si prende cura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 occupa di apprendimenti delle </a:t>
            </a:r>
            <a:r>
              <a:rPr lang="it-IT" i="1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it-IT" i="1" dirty="0" err="1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it-IT" i="1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nella prospettiva della </a:t>
            </a:r>
            <a:r>
              <a:rPr lang="it-IT" i="1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long </a:t>
            </a:r>
            <a:r>
              <a:rPr lang="it-IT" i="1" dirty="0" err="1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endParaRPr lang="it-IT" i="1" dirty="0">
              <a:solidFill>
                <a:srgbClr val="AC2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 occupa di sviluppare le capacità utili alla </a:t>
            </a:r>
            <a:r>
              <a:rPr lang="it-IT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 di sé 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Diffonde una </a:t>
            </a:r>
            <a:r>
              <a:rPr lang="it-IT" i="1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della cura</a:t>
            </a: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dell’altro, delle relazioni umane, dell’ambiente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 occupa del </a:t>
            </a:r>
            <a:r>
              <a:rPr lang="it-IT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benessere</a:t>
            </a: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dell’altro e delle sue </a:t>
            </a:r>
            <a:r>
              <a:rPr lang="it-IT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difficoltà</a:t>
            </a: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vita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Collabora con gli altri operatori e care-</a:t>
            </a:r>
            <a:r>
              <a:rPr lang="it-IT" dirty="0" err="1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givers</a:t>
            </a:r>
            <a:r>
              <a:rPr lang="it-IT" dirty="0">
                <a:solidFill>
                  <a:srgbClr val="AC2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il miglioramento della salute e qualità di vita del soggetto</a:t>
            </a:r>
          </a:p>
          <a:p>
            <a:pPr>
              <a:buFont typeface="Wingdings" pitchFamily="2" charset="2"/>
              <a:buChar char="ü"/>
            </a:pPr>
            <a:r>
              <a:rPr lang="it-IT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B986ACE-D54D-0A49-A921-29510C716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854" y="243408"/>
            <a:ext cx="3269180" cy="171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48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000" dirty="0">
                <a:solidFill>
                  <a:srgbClr val="00B050"/>
                </a:solidFill>
              </a:rPr>
              <a:t>dopo il diario di salute</a:t>
            </a:r>
            <a:r>
              <a:rPr lang="mr-IN" sz="4000" dirty="0">
                <a:solidFill>
                  <a:srgbClr val="00B050"/>
                </a:solidFill>
              </a:rPr>
              <a:t>…</a:t>
            </a:r>
            <a:endParaRPr lang="it-IT" sz="4000" dirty="0">
              <a:solidFill>
                <a:srgbClr val="00B05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100" dirty="0">
                <a:solidFill>
                  <a:srgbClr val="0070C0"/>
                </a:solidFill>
              </a:rPr>
              <a:t>Proseguire la cura di sé lungo il corso della vita</a:t>
            </a:r>
          </a:p>
        </p:txBody>
      </p:sp>
    </p:spTree>
    <p:extLst>
      <p:ext uri="{BB962C8B-B14F-4D97-AF65-F5344CB8AC3E}">
        <p14:creationId xmlns:p14="http://schemas.microsoft.com/office/powerpoint/2010/main" val="20115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La valutazione periodica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800" dirty="0">
                <a:solidFill>
                  <a:srgbClr val="C00000"/>
                </a:solidFill>
              </a:rPr>
              <a:t>Quali cambiamenti sono stati avviati?</a:t>
            </a:r>
          </a:p>
          <a:p>
            <a:r>
              <a:rPr lang="it-IT" sz="1800" dirty="0">
                <a:solidFill>
                  <a:srgbClr val="C00000"/>
                </a:solidFill>
              </a:rPr>
              <a:t>Quali sono stati non attuati o abbandonati?</a:t>
            </a:r>
          </a:p>
          <a:p>
            <a:r>
              <a:rPr lang="it-IT" sz="1800" dirty="0">
                <a:solidFill>
                  <a:srgbClr val="C00000"/>
                </a:solidFill>
              </a:rPr>
              <a:t>Quale progetto formulo a me stesso e per me stesso?</a:t>
            </a:r>
          </a:p>
          <a:p>
            <a:r>
              <a:rPr lang="it-IT" sz="1800" dirty="0">
                <a:solidFill>
                  <a:srgbClr val="C00000"/>
                </a:solidFill>
              </a:rPr>
              <a:t>Quali apprendimenti mi piacerebbe mettere in atto?</a:t>
            </a:r>
          </a:p>
        </p:txBody>
      </p:sp>
    </p:spTree>
    <p:extLst>
      <p:ext uri="{BB962C8B-B14F-4D97-AF65-F5344CB8AC3E}">
        <p14:creationId xmlns:p14="http://schemas.microsoft.com/office/powerpoint/2010/main" val="79148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solidFill>
                  <a:srgbClr val="C00000"/>
                </a:solidFill>
              </a:rPr>
              <a:t>Qualche consiglio di lettura </a:t>
            </a:r>
            <a:r>
              <a:rPr lang="mr-IN" sz="3200" dirty="0">
                <a:solidFill>
                  <a:srgbClr val="C00000"/>
                </a:solidFill>
              </a:rPr>
              <a:t>…</a:t>
            </a:r>
            <a:endParaRPr lang="it-IT" sz="3200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800" dirty="0">
                <a:solidFill>
                  <a:srgbClr val="002060"/>
                </a:solidFill>
              </a:rPr>
              <a:t>Franco </a:t>
            </a:r>
            <a:r>
              <a:rPr lang="it-IT" sz="1800" dirty="0" err="1">
                <a:solidFill>
                  <a:srgbClr val="002060"/>
                </a:solidFill>
              </a:rPr>
              <a:t>Berrino</a:t>
            </a:r>
            <a:r>
              <a:rPr lang="it-IT" sz="1800" dirty="0">
                <a:solidFill>
                  <a:srgbClr val="002060"/>
                </a:solidFill>
              </a:rPr>
              <a:t> e Luigi Fontana, </a:t>
            </a:r>
            <a:r>
              <a:rPr lang="it-IT" sz="1800" b="1" i="1" dirty="0">
                <a:solidFill>
                  <a:srgbClr val="002060"/>
                </a:solidFill>
              </a:rPr>
              <a:t>La Grande Via. Alimentazione, Movimento, Meditazione per una lunga vita felice, sana e creativa</a:t>
            </a:r>
            <a:r>
              <a:rPr lang="it-IT" sz="1800" dirty="0">
                <a:solidFill>
                  <a:srgbClr val="002060"/>
                </a:solidFill>
              </a:rPr>
              <a:t>, Mondadori</a:t>
            </a:r>
          </a:p>
          <a:p>
            <a:r>
              <a:rPr lang="it-IT" sz="1800" dirty="0">
                <a:solidFill>
                  <a:srgbClr val="002060"/>
                </a:solidFill>
              </a:rPr>
              <a:t>Vittorino </a:t>
            </a:r>
            <a:r>
              <a:rPr lang="it-IT" sz="1800" dirty="0" err="1">
                <a:solidFill>
                  <a:srgbClr val="002060"/>
                </a:solidFill>
              </a:rPr>
              <a:t>Andreoli</a:t>
            </a:r>
            <a:r>
              <a:rPr lang="it-IT" sz="1800" dirty="0">
                <a:solidFill>
                  <a:srgbClr val="002060"/>
                </a:solidFill>
              </a:rPr>
              <a:t>, </a:t>
            </a:r>
            <a:r>
              <a:rPr lang="it-IT" sz="1800" b="1" i="1" dirty="0">
                <a:solidFill>
                  <a:srgbClr val="002060"/>
                </a:solidFill>
              </a:rPr>
              <a:t>La nuova disciplina del </a:t>
            </a:r>
            <a:r>
              <a:rPr lang="it-IT" sz="1800" b="1" i="1" dirty="0" err="1">
                <a:solidFill>
                  <a:srgbClr val="002060"/>
                </a:solidFill>
              </a:rPr>
              <a:t>bendessere</a:t>
            </a:r>
            <a:r>
              <a:rPr lang="it-IT" sz="1800" b="1" i="1" dirty="0">
                <a:solidFill>
                  <a:srgbClr val="002060"/>
                </a:solidFill>
              </a:rPr>
              <a:t>. Vivere il meglio possibile</a:t>
            </a:r>
            <a:r>
              <a:rPr lang="it-IT" sz="1800" dirty="0">
                <a:solidFill>
                  <a:srgbClr val="002060"/>
                </a:solidFill>
              </a:rPr>
              <a:t>, Marsilio</a:t>
            </a:r>
          </a:p>
          <a:p>
            <a:r>
              <a:rPr lang="it-IT" sz="1800" dirty="0">
                <a:solidFill>
                  <a:srgbClr val="002060"/>
                </a:solidFill>
              </a:rPr>
              <a:t>Daniel </a:t>
            </a:r>
            <a:r>
              <a:rPr lang="it-IT" sz="1800" dirty="0" err="1">
                <a:solidFill>
                  <a:srgbClr val="002060"/>
                </a:solidFill>
              </a:rPr>
              <a:t>Goleman</a:t>
            </a:r>
            <a:r>
              <a:rPr lang="it-IT" sz="1800" dirty="0">
                <a:solidFill>
                  <a:srgbClr val="00206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(autore de </a:t>
            </a:r>
            <a:r>
              <a:rPr lang="it-IT" i="1" dirty="0">
                <a:solidFill>
                  <a:srgbClr val="002060"/>
                </a:solidFill>
              </a:rPr>
              <a:t>Intelligenza emotiva, Intelligenza sociale</a:t>
            </a:r>
            <a:r>
              <a:rPr lang="it-IT" dirty="0">
                <a:solidFill>
                  <a:srgbClr val="002060"/>
                </a:solidFill>
              </a:rPr>
              <a:t>, ecc.), </a:t>
            </a:r>
            <a:r>
              <a:rPr lang="it-IT" sz="1800" b="1" i="1" dirty="0">
                <a:solidFill>
                  <a:srgbClr val="002060"/>
                </a:solidFill>
              </a:rPr>
              <a:t>La forza della meditazione. Che cos’è, perché può renderci migliori</a:t>
            </a:r>
            <a:r>
              <a:rPr lang="it-IT" sz="1800" dirty="0">
                <a:solidFill>
                  <a:srgbClr val="002060"/>
                </a:solidFill>
              </a:rPr>
              <a:t>, Rizzoli</a:t>
            </a:r>
          </a:p>
        </p:txBody>
      </p:sp>
    </p:spTree>
    <p:extLst>
      <p:ext uri="{BB962C8B-B14F-4D97-AF65-F5344CB8AC3E}">
        <p14:creationId xmlns:p14="http://schemas.microsoft.com/office/powerpoint/2010/main" val="159359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4694" y="462337"/>
            <a:ext cx="6683765" cy="58562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Le attività per la salute </a:t>
            </a:r>
            <a:br>
              <a:rPr lang="it-IT" dirty="0">
                <a:solidFill>
                  <a:srgbClr val="7030A0"/>
                </a:solidFill>
              </a:rPr>
            </a:br>
            <a:endParaRPr lang="it-IT" dirty="0">
              <a:solidFill>
                <a:srgbClr val="7030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41909" y="1543051"/>
            <a:ext cx="6686550" cy="3113070"/>
          </a:xfrm>
        </p:spPr>
        <p:txBody>
          <a:bodyPr>
            <a:normAutofit lnSpcReduction="10000"/>
          </a:bodyPr>
          <a:lstStyle/>
          <a:p>
            <a:r>
              <a:rPr lang="it-IT" sz="1800" dirty="0">
                <a:solidFill>
                  <a:srgbClr val="C00000"/>
                </a:solidFill>
              </a:rPr>
              <a:t>motorie</a:t>
            </a:r>
          </a:p>
          <a:p>
            <a:r>
              <a:rPr lang="it-IT" sz="1800" dirty="0">
                <a:solidFill>
                  <a:srgbClr val="C00000"/>
                </a:solidFill>
              </a:rPr>
              <a:t>di coordinamento mente-corpo (</a:t>
            </a:r>
            <a:r>
              <a:rPr lang="it-IT" sz="1500" i="1" dirty="0">
                <a:solidFill>
                  <a:srgbClr val="C00000"/>
                </a:solidFill>
              </a:rPr>
              <a:t>es. yoga</a:t>
            </a:r>
            <a:r>
              <a:rPr lang="it-IT" sz="1800" dirty="0">
                <a:solidFill>
                  <a:srgbClr val="C00000"/>
                </a:solidFill>
              </a:rPr>
              <a:t>)</a:t>
            </a:r>
          </a:p>
          <a:p>
            <a:r>
              <a:rPr lang="it-IT" sz="1800" dirty="0">
                <a:solidFill>
                  <a:srgbClr val="C00000"/>
                </a:solidFill>
              </a:rPr>
              <a:t>di riequilibrio energetico </a:t>
            </a:r>
            <a:r>
              <a:rPr lang="it-IT" sz="1500" i="1" dirty="0">
                <a:solidFill>
                  <a:srgbClr val="C00000"/>
                </a:solidFill>
              </a:rPr>
              <a:t>(es. shiatsu)</a:t>
            </a:r>
          </a:p>
          <a:p>
            <a:r>
              <a:rPr lang="it-IT" sz="1800" dirty="0">
                <a:solidFill>
                  <a:srgbClr val="C00000"/>
                </a:solidFill>
              </a:rPr>
              <a:t>di riequilibrio psichico-emotivo </a:t>
            </a:r>
            <a:r>
              <a:rPr lang="it-IT" sz="1500" dirty="0">
                <a:solidFill>
                  <a:srgbClr val="C00000"/>
                </a:solidFill>
              </a:rPr>
              <a:t>(es. meditazione)</a:t>
            </a:r>
          </a:p>
          <a:p>
            <a:r>
              <a:rPr lang="it-IT" sz="1800" dirty="0">
                <a:solidFill>
                  <a:srgbClr val="C00000"/>
                </a:solidFill>
              </a:rPr>
              <a:t>dietetiche-alimentari</a:t>
            </a:r>
          </a:p>
          <a:p>
            <a:r>
              <a:rPr lang="it-IT" sz="1800" dirty="0">
                <a:solidFill>
                  <a:srgbClr val="C00000"/>
                </a:solidFill>
              </a:rPr>
              <a:t>relazionali-sociali (</a:t>
            </a:r>
            <a:r>
              <a:rPr lang="it-IT" sz="1500" i="1" dirty="0">
                <a:solidFill>
                  <a:srgbClr val="C00000"/>
                </a:solidFill>
              </a:rPr>
              <a:t>es. cura di</a:t>
            </a:r>
            <a:r>
              <a:rPr lang="mr-IN" sz="1500" i="1" dirty="0">
                <a:solidFill>
                  <a:srgbClr val="C00000"/>
                </a:solidFill>
              </a:rPr>
              <a:t>…</a:t>
            </a:r>
            <a:r>
              <a:rPr lang="it-IT" sz="1500" i="1" dirty="0">
                <a:solidFill>
                  <a:srgbClr val="C00000"/>
                </a:solidFill>
              </a:rPr>
              <a:t>., di volontariato, </a:t>
            </a:r>
            <a:r>
              <a:rPr lang="mr-IN" sz="1500" i="1" dirty="0">
                <a:solidFill>
                  <a:srgbClr val="C00000"/>
                </a:solidFill>
              </a:rPr>
              <a:t>…</a:t>
            </a:r>
            <a:r>
              <a:rPr lang="it-IT" sz="1500" i="1" dirty="0">
                <a:solidFill>
                  <a:srgbClr val="C00000"/>
                </a:solidFill>
              </a:rPr>
              <a:t>)</a:t>
            </a:r>
          </a:p>
          <a:p>
            <a:r>
              <a:rPr lang="it-IT" sz="1800" dirty="0">
                <a:solidFill>
                  <a:srgbClr val="C00000"/>
                </a:solidFill>
              </a:rPr>
              <a:t>ambientali </a:t>
            </a:r>
            <a:r>
              <a:rPr lang="it-IT" sz="1500" i="1" dirty="0">
                <a:solidFill>
                  <a:srgbClr val="C00000"/>
                </a:solidFill>
              </a:rPr>
              <a:t>(miglioramenti degli ambienti di vita, ecc.)</a:t>
            </a:r>
          </a:p>
          <a:p>
            <a:r>
              <a:rPr lang="it-IT" sz="1500" dirty="0">
                <a:solidFill>
                  <a:srgbClr val="C00000"/>
                </a:solidFill>
              </a:rPr>
              <a:t>ecc</a:t>
            </a:r>
            <a:r>
              <a:rPr lang="it-IT" sz="1500" dirty="0"/>
              <a:t>.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190126" y="4894993"/>
            <a:ext cx="51242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100" b="1" dirty="0">
                <a:solidFill>
                  <a:srgbClr val="00B050"/>
                </a:solidFill>
              </a:rPr>
              <a:t>il </a:t>
            </a:r>
            <a:r>
              <a:rPr lang="it-IT" sz="2100" b="1" dirty="0" err="1">
                <a:solidFill>
                  <a:srgbClr val="00B050"/>
                </a:solidFill>
              </a:rPr>
              <a:t>counseling</a:t>
            </a:r>
            <a:r>
              <a:rPr lang="it-IT" sz="2100" b="1" dirty="0">
                <a:solidFill>
                  <a:srgbClr val="00B050"/>
                </a:solidFill>
              </a:rPr>
              <a:t> se serve</a:t>
            </a:r>
          </a:p>
        </p:txBody>
      </p:sp>
    </p:spTree>
    <p:extLst>
      <p:ext uri="{BB962C8B-B14F-4D97-AF65-F5344CB8AC3E}">
        <p14:creationId xmlns:p14="http://schemas.microsoft.com/office/powerpoint/2010/main" val="168909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41471" y="595901"/>
            <a:ext cx="6886988" cy="67809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Il buon uso di internet</a:t>
            </a:r>
            <a:br>
              <a:rPr lang="it-IT" dirty="0">
                <a:solidFill>
                  <a:srgbClr val="C00000"/>
                </a:solidFill>
              </a:rPr>
            </a:br>
            <a:endParaRPr lang="it-IT" sz="2025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41471" y="1982271"/>
            <a:ext cx="7112285" cy="3308396"/>
          </a:xfrm>
        </p:spPr>
        <p:txBody>
          <a:bodyPr>
            <a:normAutofit lnSpcReduction="10000"/>
          </a:bodyPr>
          <a:lstStyle/>
          <a:p>
            <a:r>
              <a:rPr lang="it-IT" sz="1800" dirty="0">
                <a:solidFill>
                  <a:srgbClr val="00B050"/>
                </a:solidFill>
              </a:rPr>
              <a:t>per star bene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evitare comportamenti dannosi 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curarsi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avere consigli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avere buoni rapporti di cura </a:t>
            </a:r>
            <a:r>
              <a:rPr lang="it-IT" sz="1500" dirty="0">
                <a:solidFill>
                  <a:srgbClr val="00B050"/>
                </a:solidFill>
              </a:rPr>
              <a:t>(coi curanti…)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condividere la propria esperienza </a:t>
            </a:r>
            <a:r>
              <a:rPr lang="it-IT" sz="1500" dirty="0">
                <a:solidFill>
                  <a:srgbClr val="00B050"/>
                </a:solidFill>
              </a:rPr>
              <a:t>(self-help, blog, ecc.)</a:t>
            </a:r>
          </a:p>
          <a:p>
            <a:r>
              <a:rPr lang="it-IT" sz="1800" dirty="0">
                <a:solidFill>
                  <a:srgbClr val="00B050"/>
                </a:solidFill>
              </a:rPr>
              <a:t>per l’uso delle tecnologie appropriate </a:t>
            </a:r>
            <a:r>
              <a:rPr lang="it-IT" sz="1500" dirty="0">
                <a:solidFill>
                  <a:srgbClr val="00B050"/>
                </a:solidFill>
              </a:rPr>
              <a:t>(es. nuovi personal </a:t>
            </a:r>
            <a:r>
              <a:rPr lang="it-IT" sz="1500" dirty="0" err="1">
                <a:solidFill>
                  <a:srgbClr val="00B050"/>
                </a:solidFill>
              </a:rPr>
              <a:t>device</a:t>
            </a:r>
            <a:r>
              <a:rPr lang="it-IT" sz="1500" dirty="0">
                <a:solidFill>
                  <a:srgbClr val="00B050"/>
                </a:solidFill>
              </a:rPr>
              <a:t>)</a:t>
            </a:r>
          </a:p>
          <a:p>
            <a:r>
              <a:rPr lang="mr-IN" sz="1800" dirty="0">
                <a:solidFill>
                  <a:srgbClr val="00B050"/>
                </a:solidFill>
              </a:rPr>
              <a:t>…</a:t>
            </a:r>
            <a:endParaRPr lang="it-IT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37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9F5335-A509-374E-A723-A79656CE9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B4A101-211F-2546-A769-C975F12D6188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84286">
            <a:off x="1941910" y="3608156"/>
            <a:ext cx="3613841" cy="1682511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C00000"/>
                </a:solidFill>
              </a:rPr>
              <a:t>Buon cammino …..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4B15BAA-F804-8F4E-BED5-914CDC932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576" y="1325333"/>
            <a:ext cx="1626578" cy="2239737"/>
          </a:xfrm>
          <a:prstGeom prst="rect">
            <a:avLst/>
          </a:prstGeom>
        </p:spPr>
      </p:pic>
      <p:cxnSp>
        <p:nvCxnSpPr>
          <p:cNvPr id="7" name="Connettore 7 6">
            <a:extLst>
              <a:ext uri="{FF2B5EF4-FFF2-40B4-BE49-F238E27FC236}">
                <a16:creationId xmlns:a16="http://schemas.microsoft.com/office/drawing/2014/main" id="{568DADEB-5523-E24A-9D35-971A1881D995}"/>
              </a:ext>
            </a:extLst>
          </p:cNvPr>
          <p:cNvCxnSpPr>
            <a:cxnSpLocks/>
          </p:cNvCxnSpPr>
          <p:nvPr/>
        </p:nvCxnSpPr>
        <p:spPr>
          <a:xfrm flipV="1">
            <a:off x="2565971" y="1959153"/>
            <a:ext cx="6002677" cy="3220949"/>
          </a:xfrm>
          <a:prstGeom prst="curved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203319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70</TotalTime>
  <Words>349</Words>
  <Application>Microsoft Macintosh PowerPoint</Application>
  <PresentationFormat>Presentazione su schermo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Mangal</vt:lpstr>
      <vt:lpstr>Wingdings</vt:lpstr>
      <vt:lpstr>Wingdings 3</vt:lpstr>
      <vt:lpstr>Filo</vt:lpstr>
      <vt:lpstr>Concludendo….</vt:lpstr>
      <vt:lpstr>L’educatore che cura</vt:lpstr>
      <vt:lpstr>dopo il diario di salute…</vt:lpstr>
      <vt:lpstr>La valutazione periodica</vt:lpstr>
      <vt:lpstr>Qualche consiglio di lettura …</vt:lpstr>
      <vt:lpstr>Le attività per la salute  </vt:lpstr>
      <vt:lpstr>Il buon uso di internet 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Dopo il diario di salute…</dc:title>
  <dc:creator>Marco Ingrosso</dc:creator>
  <cp:lastModifiedBy>Utente di Microsoft Office</cp:lastModifiedBy>
  <cp:revision>12</cp:revision>
  <dcterms:created xsi:type="dcterms:W3CDTF">2017-04-22T13:16:00Z</dcterms:created>
  <dcterms:modified xsi:type="dcterms:W3CDTF">2018-11-26T16:57:59Z</dcterms:modified>
</cp:coreProperties>
</file>