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2A"/>
    <a:srgbClr val="2029B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74"/>
  </p:normalViewPr>
  <p:slideViewPr>
    <p:cSldViewPr snapToGrid="0" snapToObjects="1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075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957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0000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20120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64405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032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273921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626930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11005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023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4347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90224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76597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37385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82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07714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32"/>
            <a:ext cx="2356674" cy="6853285"/>
            <a:chOff x="6627813" y="195454"/>
            <a:chExt cx="1952625" cy="5678297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454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69DF73-AAA3-EA4A-BF4C-9E9A9D8A3CD0}" type="datetimeFigureOut">
              <a:rPr lang="it-IT" smtClean="0"/>
              <a:t>09/04/18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BC31F2A-112C-6440-BAC9-D8EFA6534AC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7025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  <p:sldLayoutId id="2147483762" r:id="rId14"/>
    <p:sldLayoutId id="2147483763" r:id="rId15"/>
    <p:sldLayoutId id="214748376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aracelso.unife.it/index.php/notizie/20-dichiarazione-di-ferrara-sul-ruolo-delle-persone-in-cura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marco.ingrosso@unife.i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68EEA95-49C3-2E48-8EA0-E27F289D4A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058238"/>
            <a:ext cx="8712360" cy="2024009"/>
          </a:xfrm>
        </p:spPr>
        <p:txBody>
          <a:bodyPr>
            <a:normAutofit/>
          </a:bodyPr>
          <a:lstStyle/>
          <a:p>
            <a:pPr algn="ctr"/>
            <a:r>
              <a:rPr lang="it-IT" sz="4000" b="1" dirty="0">
                <a:solidFill>
                  <a:srgbClr val="FF662A"/>
                </a:solidFill>
              </a:rPr>
              <a:t>Il ruolo della persona in cura</a:t>
            </a:r>
            <a:br>
              <a:rPr lang="it-IT" sz="4000" dirty="0">
                <a:latin typeface="Chalkboard" panose="03050602040202020205" pitchFamily="66" charset="77"/>
              </a:rPr>
            </a:br>
            <a:endParaRPr lang="it-IT" sz="4000" dirty="0">
              <a:latin typeface="Chalkboard" panose="03050602040202020205" pitchFamily="66" charset="77"/>
            </a:endParaRP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0068CAA-5A4B-734B-AF5F-6200B8006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17169" y="4294598"/>
            <a:ext cx="8987444" cy="1417833"/>
          </a:xfrm>
        </p:spPr>
        <p:txBody>
          <a:bodyPr>
            <a:normAutofit/>
          </a:bodyPr>
          <a:lstStyle/>
          <a:p>
            <a:pPr algn="ctr"/>
            <a:r>
              <a:rPr lang="it-IT" sz="2800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Esercitazione 2</a:t>
            </a:r>
          </a:p>
          <a:p>
            <a:pPr algn="ctr"/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Corso di Sociologia della salute 2017/18</a:t>
            </a:r>
          </a:p>
        </p:txBody>
      </p:sp>
    </p:spTree>
    <p:extLst>
      <p:ext uri="{BB962C8B-B14F-4D97-AF65-F5344CB8AC3E}">
        <p14:creationId xmlns:p14="http://schemas.microsoft.com/office/powerpoint/2010/main" val="2533191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C201ED-1B1E-2443-B82F-622A210AD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3735" y="595901"/>
            <a:ext cx="9068948" cy="760288"/>
          </a:xfrm>
        </p:spPr>
        <p:txBody>
          <a:bodyPr>
            <a:normAutofit/>
          </a:bodyPr>
          <a:lstStyle/>
          <a:p>
            <a:r>
              <a:rPr lang="it-IT" sz="4000" b="1" dirty="0">
                <a:solidFill>
                  <a:srgbClr val="FF662A"/>
                </a:solidFill>
              </a:rPr>
              <a:t>Obiettivo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B77BF9-71EE-0D4B-AAB3-50ED9137B6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6477" y="1839074"/>
            <a:ext cx="9287838" cy="3535512"/>
          </a:xfrm>
        </p:spPr>
        <p:txBody>
          <a:bodyPr>
            <a:normAutofit lnSpcReduction="10000"/>
          </a:bodyPr>
          <a:lstStyle/>
          <a:p>
            <a:r>
              <a:rPr lang="it-IT" sz="2800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Acquisire alcune analisi e sviluppare alcune indicazioni presentate al Convegno “Quale ruolo della persona in cura?”*</a:t>
            </a:r>
          </a:p>
          <a:p>
            <a:endParaRPr lang="it-IT" sz="2800" b="1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sz="2800" b="1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sz="2800" b="1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sz="2800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*</a:t>
            </a:r>
            <a:r>
              <a:rPr lang="it-IT" b="1" dirty="0"/>
              <a:t> </a:t>
            </a:r>
            <a:r>
              <a:rPr lang="it-IT" b="1" dirty="0">
                <a:solidFill>
                  <a:srgbClr val="00B050"/>
                </a:solidFill>
              </a:rPr>
              <a:t>N.B.: Il programma del Convegno e la “</a:t>
            </a:r>
            <a:r>
              <a:rPr lang="it-IT" b="1" dirty="0">
                <a:solidFill>
                  <a:srgbClr val="00B050"/>
                </a:solidFill>
                <a:hlinkClick r:id="rId2"/>
              </a:rPr>
              <a:t>Dichiarazione di Ferrara sul Ruolo delle Persone in Cura</a:t>
            </a:r>
            <a:r>
              <a:rPr lang="it-IT" b="1" dirty="0">
                <a:solidFill>
                  <a:srgbClr val="00B050"/>
                </a:solidFill>
              </a:rPr>
              <a:t>” possono essere scaricati dal sito: http://</a:t>
            </a:r>
            <a:r>
              <a:rPr lang="it-IT" b="1" dirty="0" err="1">
                <a:solidFill>
                  <a:srgbClr val="00B050"/>
                </a:solidFill>
              </a:rPr>
              <a:t>www.paracelso.unife.it</a:t>
            </a:r>
            <a:r>
              <a:rPr lang="it-IT" b="1" dirty="0">
                <a:solidFill>
                  <a:srgbClr val="00B050"/>
                </a:solidFill>
              </a:rPr>
              <a:t>/</a:t>
            </a:r>
          </a:p>
          <a:p>
            <a:endParaRPr lang="it-IT" sz="28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76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ED9EC-6A5A-C740-9DDD-9C615A3BD2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3604" y="624110"/>
            <a:ext cx="9121009" cy="680708"/>
          </a:xfrm>
        </p:spPr>
        <p:txBody>
          <a:bodyPr/>
          <a:lstStyle/>
          <a:p>
            <a:r>
              <a:rPr lang="it-IT" b="1" dirty="0">
                <a:solidFill>
                  <a:srgbClr val="FF662A"/>
                </a:solidFill>
              </a:rPr>
              <a:t>Compito</a:t>
            </a:r>
            <a:endParaRPr lang="it-IT" b="1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E96896-B856-804D-8175-927E18C3D4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3604" y="1438383"/>
            <a:ext cx="9121009" cy="4931596"/>
          </a:xfrm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it-IT" sz="2600" b="1" i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Realizzare questi due testi:</a:t>
            </a:r>
          </a:p>
          <a:p>
            <a:pPr marL="0" lvl="0" indent="0">
              <a:buNone/>
            </a:pPr>
            <a:r>
              <a:rPr lang="it-IT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a) </a:t>
            </a:r>
            <a:r>
              <a:rPr lang="it-IT" sz="2600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Riassumere, descrivere e commentare una delle relazioni di apertura del Convegno </a:t>
            </a:r>
          </a:p>
          <a:p>
            <a:pPr lvl="0"/>
            <a:r>
              <a:rPr lang="it-IT" sz="2200" i="1" dirty="0" err="1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Spinsanti</a:t>
            </a:r>
            <a:endParaRPr lang="it-IT" sz="22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22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Ingrosso</a:t>
            </a:r>
            <a:endParaRPr lang="it-IT" sz="22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22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Cenci</a:t>
            </a:r>
            <a:endParaRPr lang="it-IT" sz="22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r>
              <a:rPr lang="it-IT" dirty="0"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lvl="0" indent="0">
              <a:buNone/>
            </a:pPr>
            <a:r>
              <a:rPr lang="it-IT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b) </a:t>
            </a:r>
            <a:r>
              <a:rPr lang="it-IT" sz="2600" b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Riassumere, descrivere e commentare almeno tre interventi presentati alle seguenti tavole rotonde o workshop:</a:t>
            </a:r>
            <a:endParaRPr lang="it-IT" sz="26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9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Rapporti di cura nel settore primario e percorsi di malattia</a:t>
            </a:r>
            <a:endParaRPr lang="it-IT" sz="19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9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cura di sé e il metodo dei diari di salute</a:t>
            </a:r>
            <a:endParaRPr lang="it-IT" sz="19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9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Esperienze di engagement e collaborazione curato-curanti nei percorsi riabilitativi e specialistici</a:t>
            </a:r>
            <a:endParaRPr lang="it-IT" sz="19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/>
            <a:r>
              <a:rPr lang="it-IT" sz="1900" i="1" dirty="0" err="1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Salutogenesi</a:t>
            </a:r>
            <a:r>
              <a:rPr lang="it-IT" sz="1900" i="1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e Cura di sé nel corso della vita: teorie, pratiche, sviluppi</a:t>
            </a:r>
            <a:endParaRPr lang="it-IT" sz="19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buNone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824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E44C725-DF5F-EC49-A4CB-E24D0EABF7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662A"/>
                </a:solidFill>
              </a:rPr>
              <a:t>Indicazioni per la redazione</a:t>
            </a:r>
            <a:r>
              <a:rPr lang="it-IT" dirty="0">
                <a:solidFill>
                  <a:srgbClr val="FF662A"/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748B2A5-37DD-2F46-8119-C004C254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2924" y="1684962"/>
            <a:ext cx="8911687" cy="4226260"/>
          </a:xfrm>
        </p:spPr>
        <p:txBody>
          <a:bodyPr/>
          <a:lstStyle/>
          <a:p>
            <a:pPr marL="400050" lvl="0" indent="-400050">
              <a:buFont typeface="+mj-lt"/>
              <a:buAutoNum type="romanUcPeriod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 testo dell’esercitazione deve essere compreso fra le 9.000 e le 15.000 battute (2,5-4 pagine circa);</a:t>
            </a:r>
          </a:p>
          <a:p>
            <a:pPr marL="400050" lvl="0" indent="-400050">
              <a:buFont typeface="+mj-lt"/>
              <a:buAutoNum type="romanUcPeriod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riportare chiaramente i riferimenti ai relatori e ai temi di cui tratta;</a:t>
            </a:r>
          </a:p>
          <a:p>
            <a:pPr marL="400050" lvl="0" indent="-400050">
              <a:buFont typeface="+mj-lt"/>
              <a:buAutoNum type="romanUcPeriod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contenere il nome dello/a studente/essa;</a:t>
            </a:r>
          </a:p>
          <a:p>
            <a:pPr marL="400050" lvl="0" indent="-400050">
              <a:buFont typeface="+mj-lt"/>
              <a:buAutoNum type="romanUcPeriod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 essere inviato per allegato di mail al docente (</a:t>
            </a:r>
            <a:r>
              <a:rPr lang="it-IT" sz="2400" u="sng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marco.ingrosso@unife.it</a:t>
            </a: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 nel periodo 6-11 maggio;</a:t>
            </a:r>
          </a:p>
          <a:p>
            <a:pPr marL="400050" lvl="0" indent="-400050">
              <a:buFont typeface="+mj-lt"/>
              <a:buAutoNum type="romanUcPeriod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 il commento ci si può servire delle presentazioni durante il corso e dei libri di testo.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46212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4BF136-BCBE-0047-AF73-6376C2F32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b="1" dirty="0">
                <a:solidFill>
                  <a:srgbClr val="FF662A"/>
                </a:solidFill>
              </a:rPr>
              <a:t>Partecipazione al convegno e valutazione</a:t>
            </a:r>
            <a:r>
              <a:rPr lang="it-IT" dirty="0">
                <a:solidFill>
                  <a:srgbClr val="FF662A"/>
                </a:solidFill>
              </a:rPr>
              <a:t> 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9D2591-5A42-AF40-B588-9436042DC4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buFont typeface="+mj-lt"/>
              <a:buAutoNum type="alphaLcParenR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Presenza diretta in sala: rivolgersi alla dott. Pierucci per avere il pass di accesso;</a:t>
            </a:r>
          </a:p>
          <a:p>
            <a:pPr marL="457200" lvl="0" indent="-457200">
              <a:buFont typeface="+mj-lt"/>
              <a:buAutoNum type="alphaLcParenR"/>
            </a:pPr>
            <a:r>
              <a:rPr lang="it-IT" sz="2400" dirty="0">
                <a:solidFill>
                  <a:srgbClr val="2029B6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distanza attraverso servizio streaming: collegandosi con Se@.</a:t>
            </a:r>
          </a:p>
          <a:p>
            <a:pPr marL="457200" lvl="0" indent="-457200">
              <a:buFont typeface="+mj-lt"/>
              <a:buAutoNum type="alphaLcParenR"/>
            </a:pPr>
            <a:endParaRPr lang="it-IT" sz="2400" dirty="0">
              <a:solidFill>
                <a:srgbClr val="2029B6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>
              <a:buNone/>
            </a:pPr>
            <a:r>
              <a:rPr lang="it-IT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valutazione sarà fatta sulla base della comprensione del contenuto delle relazioni e interventi, nonché dell’appropriatezza del commento</a:t>
            </a:r>
          </a:p>
          <a:p>
            <a:pPr marL="0" lvl="0" indent="0" algn="ctr">
              <a:buNone/>
            </a:pPr>
            <a:r>
              <a:rPr lang="it-IT" sz="240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Punteggio da 0,5 a 1,5 punti aggiuntivi al voto di esame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55044892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Filo">
      <a:dk1>
        <a:sysClr val="windowText" lastClr="000000"/>
      </a:dk1>
      <a:lt1>
        <a:sysClr val="window" lastClr="FFFFFF"/>
      </a:lt1>
      <a:dk2>
        <a:srgbClr val="647252"/>
      </a:dk2>
      <a:lt2>
        <a:srgbClr val="EAE8CF"/>
      </a:lt2>
      <a:accent1>
        <a:srgbClr val="E78712"/>
      </a:accent1>
      <a:accent2>
        <a:srgbClr val="B73C26"/>
      </a:accent2>
      <a:accent3>
        <a:srgbClr val="865331"/>
      </a:accent3>
      <a:accent4>
        <a:srgbClr val="B38648"/>
      </a:accent4>
      <a:accent5>
        <a:srgbClr val="BBB473"/>
      </a:accent5>
      <a:accent6>
        <a:srgbClr val="849276"/>
      </a:accent6>
      <a:hlink>
        <a:srgbClr val="FDAB2A"/>
      </a:hlink>
      <a:folHlink>
        <a:srgbClr val="CCB182"/>
      </a:folHlink>
    </a:clrScheme>
    <a:fontScheme name="Filo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Filo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54F6613E-5ED7-40ED-90A8-F639BE712C0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{3322876A-6FFF-C743-B52A-D62F18E532BB}tf10001069</Template>
  <TotalTime>33</TotalTime>
  <Words>244</Words>
  <Application>Microsoft Macintosh PowerPoint</Application>
  <PresentationFormat>Widescreen</PresentationFormat>
  <Paragraphs>33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Chalkboard</vt:lpstr>
      <vt:lpstr>Wingdings 3</vt:lpstr>
      <vt:lpstr>Filo</vt:lpstr>
      <vt:lpstr>Il ruolo della persona in cura </vt:lpstr>
      <vt:lpstr>Obiettivo</vt:lpstr>
      <vt:lpstr>Compito</vt:lpstr>
      <vt:lpstr>Indicazioni per la redazione </vt:lpstr>
      <vt:lpstr>Partecipazione al convegno e valutazione </vt:lpstr>
    </vt:vector>
  </TitlesOfParts>
  <Company/>
  <LinksUpToDate>false</LinksUpToDate>
  <SharedDoc>false</SharedDoc>
  <HyperlinksChanged>false</HyperlinksChanged>
  <AppVersion>16.0010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ruolo della persona in cura </dc:title>
  <dc:creator>Utente di Microsoft Office</dc:creator>
  <cp:lastModifiedBy>Utente di Microsoft Office</cp:lastModifiedBy>
  <cp:revision>5</cp:revision>
  <dcterms:created xsi:type="dcterms:W3CDTF">2018-04-09T10:01:26Z</dcterms:created>
  <dcterms:modified xsi:type="dcterms:W3CDTF">2018-04-09T10:35:16Z</dcterms:modified>
</cp:coreProperties>
</file>