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16"/>
  </p:notesMasterIdLst>
  <p:sldIdLst>
    <p:sldId id="279" r:id="rId2"/>
    <p:sldId id="303" r:id="rId3"/>
    <p:sldId id="304" r:id="rId4"/>
    <p:sldId id="284" r:id="rId5"/>
    <p:sldId id="308" r:id="rId6"/>
    <p:sldId id="302" r:id="rId7"/>
    <p:sldId id="310" r:id="rId8"/>
    <p:sldId id="307" r:id="rId9"/>
    <p:sldId id="309" r:id="rId10"/>
    <p:sldId id="311" r:id="rId11"/>
    <p:sldId id="315" r:id="rId12"/>
    <p:sldId id="312" r:id="rId13"/>
    <p:sldId id="314" r:id="rId14"/>
    <p:sldId id="31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7527"/>
    <a:srgbClr val="850085"/>
    <a:srgbClr val="1B5821"/>
    <a:srgbClr val="0002E6"/>
    <a:srgbClr val="39B23F"/>
    <a:srgbClr val="2130A8"/>
    <a:srgbClr val="1C591F"/>
    <a:srgbClr val="780000"/>
    <a:srgbClr val="BC0000"/>
    <a:srgbClr val="BD5B2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8"/>
    <p:restoredTop sz="84820"/>
  </p:normalViewPr>
  <p:slideViewPr>
    <p:cSldViewPr snapToGrid="0" snapToObjects="1">
      <p:cViewPr varScale="1">
        <p:scale>
          <a:sx n="110" d="100"/>
          <a:sy n="110" d="100"/>
        </p:scale>
        <p:origin x="1928" y="17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42B97-1677-6243-94B5-1CCCABA19B55}" type="datetimeFigureOut">
              <a:rPr lang="it-IT" smtClean="0"/>
              <a:t>06/04/18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AD8B3B-6B5A-C349-BAD7-F631F27BEFE7}" type="slidenum">
              <a:rPr lang="it-IT" smtClean="0"/>
              <a:t>‹N›</a:t>
            </a:fld>
            <a:endParaRPr lang="it-IT"/>
          </a:p>
        </p:txBody>
      </p:sp>
    </p:spTree>
    <p:extLst>
      <p:ext uri="{BB962C8B-B14F-4D97-AF65-F5344CB8AC3E}">
        <p14:creationId xmlns:p14="http://schemas.microsoft.com/office/powerpoint/2010/main" val="36083973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A05FB28-4C03-BD41-9FA5-AB706B0CB83E}" type="slidenum">
              <a:rPr lang="it-IT" smtClean="0"/>
              <a:t>10</a:t>
            </a:fld>
            <a:endParaRPr lang="it-IT"/>
          </a:p>
        </p:txBody>
      </p:sp>
    </p:spTree>
    <p:extLst>
      <p:ext uri="{BB962C8B-B14F-4D97-AF65-F5344CB8AC3E}">
        <p14:creationId xmlns:p14="http://schemas.microsoft.com/office/powerpoint/2010/main" val="2667171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4/6/18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idx="1"/>
          </p:nvPr>
        </p:nvSpPr>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4A6734C-E115-4BC5-9FB0-F9BF6FABFDA0}" type="datetimeFigureOut">
              <a:rPr lang="en-US" smtClean="0"/>
              <a:t>4/6/18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4/6/18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4/6/18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4/6/18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4/6/18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4/6/18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4A6734C-E115-4BC5-9FB0-F9BF6FABFDA0}" type="datetimeFigureOut">
              <a:rPr lang="en-US" smtClean="0"/>
              <a:t>4/6/18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39C4FB-7D33-419B-8833-D1372BFD11C8}"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0378" y="271935"/>
            <a:ext cx="8162121" cy="1695761"/>
          </a:xfrm>
        </p:spPr>
        <p:txBody>
          <a:bodyPr/>
          <a:lstStyle/>
          <a:p>
            <a:r>
              <a:rPr lang="it-IT" sz="3600" b="1" dirty="0">
                <a:solidFill>
                  <a:srgbClr val="660066"/>
                </a:solidFill>
                <a:latin typeface="Chalkboard" panose="03050602040202020205" pitchFamily="66" charset="77"/>
                <a:cs typeface="Apple Casual"/>
              </a:rPr>
              <a:t>Sociologia della cura: </a:t>
            </a:r>
            <a:br>
              <a:rPr lang="it-IT" sz="3600" b="1" dirty="0">
                <a:solidFill>
                  <a:srgbClr val="660066"/>
                </a:solidFill>
                <a:latin typeface="Chalkboard" panose="03050602040202020205" pitchFamily="66" charset="77"/>
                <a:cs typeface="Apple Casual"/>
              </a:rPr>
            </a:br>
            <a:r>
              <a:rPr lang="it-IT" sz="3200" dirty="0">
                <a:solidFill>
                  <a:srgbClr val="660066"/>
                </a:solidFill>
                <a:latin typeface="Chalkboard" panose="03050602040202020205" pitchFamily="66" charset="77"/>
                <a:cs typeface="Apple Casual"/>
              </a:rPr>
              <a:t>relazioni di cura reciproche e collaborative</a:t>
            </a:r>
            <a:endParaRPr lang="it-IT" sz="3200" i="1" dirty="0">
              <a:latin typeface="Chalkboard" panose="03050602040202020205" pitchFamily="66" charset="77"/>
              <a:cs typeface="Times New Roman"/>
            </a:endParaRPr>
          </a:p>
        </p:txBody>
      </p:sp>
      <p:sp>
        <p:nvSpPr>
          <p:cNvPr id="3" name="Segnaposto contenuto 2"/>
          <p:cNvSpPr>
            <a:spLocks noGrp="1"/>
          </p:cNvSpPr>
          <p:nvPr>
            <p:ph idx="1"/>
          </p:nvPr>
        </p:nvSpPr>
        <p:spPr>
          <a:xfrm>
            <a:off x="571500" y="2498838"/>
            <a:ext cx="8001000" cy="3520962"/>
          </a:xfrm>
        </p:spPr>
        <p:txBody>
          <a:bodyPr/>
          <a:lstStyle/>
          <a:p>
            <a:pPr marL="0" indent="0" algn="ctr">
              <a:buNone/>
            </a:pPr>
            <a:r>
              <a:rPr lang="it-IT" dirty="0">
                <a:solidFill>
                  <a:srgbClr val="660066"/>
                </a:solidFill>
                <a:latin typeface="Arial"/>
                <a:cs typeface="Arial"/>
              </a:rPr>
              <a:t> </a:t>
            </a:r>
            <a:endParaRPr lang="it-IT" sz="3600" dirty="0">
              <a:solidFill>
                <a:srgbClr val="660066"/>
              </a:solidFill>
              <a:latin typeface="Apple Casual"/>
              <a:cs typeface="Apple Casual"/>
            </a:endParaRPr>
          </a:p>
          <a:p>
            <a:pPr marL="0" indent="0">
              <a:buNone/>
            </a:pPr>
            <a:endParaRPr lang="it-IT" dirty="0"/>
          </a:p>
        </p:txBody>
      </p:sp>
      <p:pic>
        <p:nvPicPr>
          <p:cNvPr id="5" name="Immagine 4" descr="images-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2243" y="2364384"/>
            <a:ext cx="5853264" cy="3966497"/>
          </a:xfrm>
          <a:prstGeom prst="rect">
            <a:avLst/>
          </a:prstGeom>
        </p:spPr>
      </p:pic>
    </p:spTree>
    <p:extLst>
      <p:ext uri="{BB962C8B-B14F-4D97-AF65-F5344CB8AC3E}">
        <p14:creationId xmlns:p14="http://schemas.microsoft.com/office/powerpoint/2010/main" val="255471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359890"/>
            <a:ext cx="7886700" cy="535928"/>
          </a:xfrm>
        </p:spPr>
        <p:txBody>
          <a:bodyPr>
            <a:normAutofit/>
          </a:bodyPr>
          <a:lstStyle/>
          <a:p>
            <a:pPr algn="ctr"/>
            <a:r>
              <a:rPr lang="it-IT" sz="2800" b="1" dirty="0">
                <a:solidFill>
                  <a:srgbClr val="FF0000"/>
                </a:solidFill>
                <a:latin typeface="Chalkboard" panose="03050602040202020205" pitchFamily="66" charset="77"/>
              </a:rPr>
              <a:t>Quale nuovo ruolo delle persone in cura?</a:t>
            </a:r>
          </a:p>
        </p:txBody>
      </p:sp>
      <p:sp>
        <p:nvSpPr>
          <p:cNvPr id="3" name="Segnaposto contenuto 2"/>
          <p:cNvSpPr>
            <a:spLocks noGrp="1"/>
          </p:cNvSpPr>
          <p:nvPr>
            <p:ph idx="1"/>
          </p:nvPr>
        </p:nvSpPr>
        <p:spPr>
          <a:xfrm>
            <a:off x="406316" y="1250663"/>
            <a:ext cx="8264610" cy="4791321"/>
          </a:xfrm>
        </p:spPr>
        <p:txBody>
          <a:bodyPr/>
          <a:lstStyle/>
          <a:p>
            <a:endParaRPr lang="it-IT" dirty="0"/>
          </a:p>
        </p:txBody>
      </p:sp>
      <p:sp>
        <p:nvSpPr>
          <p:cNvPr id="5" name="Callout con freccia in giù 4"/>
          <p:cNvSpPr/>
          <p:nvPr/>
        </p:nvSpPr>
        <p:spPr>
          <a:xfrm rot="18952674">
            <a:off x="1275568" y="2525574"/>
            <a:ext cx="1934111" cy="865039"/>
          </a:xfrm>
          <a:prstGeom prst="downArrowCallout">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7030A0"/>
                </a:solidFill>
              </a:rPr>
              <a:t>Invecchiamento attivo</a:t>
            </a:r>
          </a:p>
        </p:txBody>
      </p:sp>
      <p:sp>
        <p:nvSpPr>
          <p:cNvPr id="6" name="Callout con freccia in giù 5"/>
          <p:cNvSpPr/>
          <p:nvPr/>
        </p:nvSpPr>
        <p:spPr>
          <a:xfrm rot="2708015">
            <a:off x="6792149" y="2249727"/>
            <a:ext cx="2074985" cy="685800"/>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EMPOWERMENT</a:t>
            </a:r>
          </a:p>
        </p:txBody>
      </p:sp>
      <p:sp>
        <p:nvSpPr>
          <p:cNvPr id="7" name="Callout con freccia in giù 6"/>
          <p:cNvSpPr/>
          <p:nvPr/>
        </p:nvSpPr>
        <p:spPr>
          <a:xfrm rot="2836958">
            <a:off x="5403906" y="2461530"/>
            <a:ext cx="2074985" cy="993127"/>
          </a:xfrm>
          <a:prstGeom prst="downArrow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Paziente attivo e competente</a:t>
            </a:r>
          </a:p>
        </p:txBody>
      </p:sp>
      <p:sp>
        <p:nvSpPr>
          <p:cNvPr id="8" name="Callout con freccia in giù 7"/>
          <p:cNvSpPr/>
          <p:nvPr/>
        </p:nvSpPr>
        <p:spPr>
          <a:xfrm rot="20706740">
            <a:off x="3259599" y="2114026"/>
            <a:ext cx="2074985" cy="685800"/>
          </a:xfrm>
          <a:prstGeom prst="down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chemeClr val="accent3">
                    <a:lumMod val="50000"/>
                  </a:schemeClr>
                </a:solidFill>
              </a:rPr>
              <a:t>Testamento biologico</a:t>
            </a:r>
          </a:p>
        </p:txBody>
      </p:sp>
      <p:sp>
        <p:nvSpPr>
          <p:cNvPr id="9" name="Callout con freccia in su 8"/>
          <p:cNvSpPr/>
          <p:nvPr/>
        </p:nvSpPr>
        <p:spPr>
          <a:xfrm rot="3280020">
            <a:off x="395921" y="4152583"/>
            <a:ext cx="1951892" cy="685800"/>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t>Associazionismo pazienti</a:t>
            </a:r>
          </a:p>
        </p:txBody>
      </p:sp>
      <p:sp>
        <p:nvSpPr>
          <p:cNvPr id="10" name="Callout con freccia in su 9"/>
          <p:cNvSpPr/>
          <p:nvPr/>
        </p:nvSpPr>
        <p:spPr>
          <a:xfrm rot="21235716">
            <a:off x="3745523" y="4637941"/>
            <a:ext cx="1283677" cy="747347"/>
          </a:xfrm>
          <a:prstGeom prst="up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7030A0"/>
                </a:solidFill>
              </a:rPr>
              <a:t>SELF-CARE</a:t>
            </a:r>
          </a:p>
        </p:txBody>
      </p:sp>
      <p:sp>
        <p:nvSpPr>
          <p:cNvPr id="11" name="Callout con freccia in su 10"/>
          <p:cNvSpPr/>
          <p:nvPr/>
        </p:nvSpPr>
        <p:spPr>
          <a:xfrm rot="19432688">
            <a:off x="5266267" y="4130711"/>
            <a:ext cx="1890346" cy="685800"/>
          </a:xfrm>
          <a:prstGeom prst="up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Medicina narrativa</a:t>
            </a:r>
          </a:p>
        </p:txBody>
      </p:sp>
      <p:sp>
        <p:nvSpPr>
          <p:cNvPr id="12" name="Ovale 11"/>
          <p:cNvSpPr/>
          <p:nvPr/>
        </p:nvSpPr>
        <p:spPr>
          <a:xfrm>
            <a:off x="3269566" y="2958612"/>
            <a:ext cx="2293099" cy="148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100" b="1" dirty="0">
                <a:solidFill>
                  <a:srgbClr val="002060"/>
                </a:solidFill>
              </a:rPr>
              <a:t>QUALE  CURATO?</a:t>
            </a:r>
          </a:p>
        </p:txBody>
      </p:sp>
      <p:sp>
        <p:nvSpPr>
          <p:cNvPr id="13" name="Callout con freccia in su 12"/>
          <p:cNvSpPr/>
          <p:nvPr/>
        </p:nvSpPr>
        <p:spPr>
          <a:xfrm rot="18006039">
            <a:off x="7010788" y="4129002"/>
            <a:ext cx="1558436" cy="685800"/>
          </a:xfrm>
          <a:prstGeom prst="upArrowCallout">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C00000"/>
                </a:solidFill>
              </a:rPr>
              <a:t>Siti salute</a:t>
            </a:r>
          </a:p>
        </p:txBody>
      </p:sp>
      <p:sp>
        <p:nvSpPr>
          <p:cNvPr id="14" name="Callout con freccia in su 13"/>
          <p:cNvSpPr/>
          <p:nvPr/>
        </p:nvSpPr>
        <p:spPr>
          <a:xfrm rot="3258084">
            <a:off x="1649992" y="4072118"/>
            <a:ext cx="1951892" cy="685800"/>
          </a:xfrm>
          <a:prstGeom prst="upArrowCallout">
            <a:avLst/>
          </a:prstGeom>
          <a:solidFill>
            <a:srgbClr val="C1C1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err="1">
                <a:solidFill>
                  <a:schemeClr val="tx1"/>
                </a:solidFill>
              </a:rPr>
              <a:t>Health</a:t>
            </a:r>
            <a:r>
              <a:rPr lang="it-IT" sz="1500" b="1" dirty="0">
                <a:solidFill>
                  <a:schemeClr val="tx1"/>
                </a:solidFill>
              </a:rPr>
              <a:t> </a:t>
            </a:r>
            <a:r>
              <a:rPr lang="it-IT" sz="1500" b="1" dirty="0" err="1">
                <a:solidFill>
                  <a:schemeClr val="tx1"/>
                </a:solidFill>
              </a:rPr>
              <a:t>Literacy</a:t>
            </a:r>
            <a:endParaRPr lang="it-IT" sz="1500" b="1" dirty="0">
              <a:solidFill>
                <a:schemeClr val="tx1"/>
              </a:solidFill>
            </a:endParaRPr>
          </a:p>
        </p:txBody>
      </p:sp>
      <p:sp>
        <p:nvSpPr>
          <p:cNvPr id="15" name="Callout con freccia in giù 14"/>
          <p:cNvSpPr/>
          <p:nvPr/>
        </p:nvSpPr>
        <p:spPr>
          <a:xfrm rot="18609352">
            <a:off x="305464" y="2289234"/>
            <a:ext cx="1934111" cy="634780"/>
          </a:xfrm>
          <a:prstGeom prst="downArrowCallout">
            <a:avLst/>
          </a:prstGeom>
          <a:solidFill>
            <a:srgbClr val="FF40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002060"/>
                </a:solidFill>
              </a:rPr>
              <a:t>Consenso informato</a:t>
            </a:r>
          </a:p>
        </p:txBody>
      </p:sp>
    </p:spTree>
    <p:extLst>
      <p:ext uri="{BB962C8B-B14F-4D97-AF65-F5344CB8AC3E}">
        <p14:creationId xmlns:p14="http://schemas.microsoft.com/office/powerpoint/2010/main" val="3589680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555585" y="81024"/>
            <a:ext cx="7843539" cy="1344500"/>
          </a:xfrm>
        </p:spPr>
        <p:txBody>
          <a:bodyPr wrap="square" numCol="1" anchorCtr="0" compatLnSpc="1">
            <a:prstTxWarp prst="textNoShape">
              <a:avLst/>
            </a:prstTxWarp>
          </a:bodyPr>
          <a:lstStyle/>
          <a:p>
            <a:pPr algn="ctr" eaLnBrk="1" hangingPunct="1">
              <a:lnSpc>
                <a:spcPct val="100000"/>
              </a:lnSpc>
            </a:pPr>
            <a:r>
              <a:rPr lang="it-IT" altLang="it-IT" sz="2400" b="1" dirty="0">
                <a:solidFill>
                  <a:srgbClr val="0000FF"/>
                </a:solidFill>
                <a:effectLst>
                  <a:outerShdw blurRad="38100" dist="38100" dir="2700000" algn="tl">
                    <a:srgbClr val="C0C0C0"/>
                  </a:outerShdw>
                </a:effectLst>
                <a:latin typeface="Arial" charset="0"/>
                <a:ea typeface="ＭＳ Ｐゴシック" charset="-128"/>
              </a:rPr>
              <a:t>Organizzazione sanitaria - di salute “inclusiva” </a:t>
            </a:r>
            <a:br>
              <a:rPr lang="it-IT" altLang="it-IT" sz="2100" b="1" dirty="0">
                <a:solidFill>
                  <a:srgbClr val="0000FF"/>
                </a:solidFill>
                <a:effectLst>
                  <a:outerShdw blurRad="38100" dist="38100" dir="2700000" algn="tl">
                    <a:srgbClr val="C0C0C0"/>
                  </a:outerShdw>
                </a:effectLst>
                <a:latin typeface="Arial" charset="0"/>
                <a:ea typeface="ＭＳ Ｐゴシック" charset="-128"/>
              </a:rPr>
            </a:br>
            <a:r>
              <a:rPr lang="it-IT" altLang="it-IT" sz="2000" b="1" dirty="0">
                <a:solidFill>
                  <a:srgbClr val="0000FF"/>
                </a:solidFill>
                <a:effectLst>
                  <a:outerShdw blurRad="38100" dist="38100" dir="2700000" algn="tl">
                    <a:srgbClr val="C0C0C0"/>
                  </a:outerShdw>
                </a:effectLst>
                <a:latin typeface="Arial" charset="0"/>
                <a:ea typeface="ＭＳ Ｐゴシック" charset="-128"/>
              </a:rPr>
              <a:t>(comprendente tutte le fasi della vita)</a:t>
            </a:r>
            <a:br>
              <a:rPr lang="it-IT" altLang="it-IT" sz="1500" b="1" dirty="0">
                <a:solidFill>
                  <a:srgbClr val="0000FF"/>
                </a:solidFill>
                <a:effectLst>
                  <a:outerShdw blurRad="38100" dist="38100" dir="2700000" algn="tl">
                    <a:srgbClr val="C0C0C0"/>
                  </a:outerShdw>
                </a:effectLst>
                <a:latin typeface="Arial" charset="0"/>
                <a:ea typeface="ＭＳ Ｐゴシック" charset="-128"/>
              </a:rPr>
            </a:br>
            <a:endParaRPr lang="it-IT" altLang="it-IT" sz="2400" b="1" dirty="0">
              <a:solidFill>
                <a:srgbClr val="0000FF"/>
              </a:solidFill>
              <a:effectLst>
                <a:outerShdw blurRad="38100" dist="38100" dir="2700000" algn="tl">
                  <a:srgbClr val="C0C0C0"/>
                </a:outerShdw>
              </a:effectLst>
              <a:latin typeface="Arial" charset="0"/>
              <a:ea typeface="ＭＳ Ｐゴシック" charset="-128"/>
            </a:endParaRPr>
          </a:p>
        </p:txBody>
      </p:sp>
      <p:sp>
        <p:nvSpPr>
          <p:cNvPr id="3" name="Segnaposto contenuto 2"/>
          <p:cNvSpPr>
            <a:spLocks noGrp="1"/>
          </p:cNvSpPr>
          <p:nvPr>
            <p:ph idx="4294967295"/>
          </p:nvPr>
        </p:nvSpPr>
        <p:spPr>
          <a:xfrm>
            <a:off x="970472" y="1425524"/>
            <a:ext cx="7428651" cy="4204942"/>
          </a:xfrm>
        </p:spPr>
        <p:txBody>
          <a:bodyPr>
            <a:normAutofit/>
          </a:bodyPr>
          <a:lstStyle/>
          <a:p>
            <a:pPr marL="0" indent="0" algn="ctr">
              <a:buNone/>
              <a:defRPr/>
            </a:pPr>
            <a:endParaRPr lang="it-IT"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ndParaRPr>
          </a:p>
        </p:txBody>
      </p:sp>
      <p:sp>
        <p:nvSpPr>
          <p:cNvPr id="4" name="Arco a tutto sesto 3"/>
          <p:cNvSpPr/>
          <p:nvPr/>
        </p:nvSpPr>
        <p:spPr>
          <a:xfrm>
            <a:off x="2500314" y="3714751"/>
            <a:ext cx="3799285" cy="2880122"/>
          </a:xfrm>
          <a:prstGeom prst="blockArc">
            <a:avLst>
              <a:gd name="adj1" fmla="val 10748471"/>
              <a:gd name="adj2" fmla="val 21586848"/>
              <a:gd name="adj3" fmla="val 27862"/>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it-IT" sz="1350">
              <a:solidFill>
                <a:schemeClr val="tx1"/>
              </a:solidFill>
            </a:endParaRPr>
          </a:p>
        </p:txBody>
      </p:sp>
      <p:sp>
        <p:nvSpPr>
          <p:cNvPr id="5" name="Rettangolo 4"/>
          <p:cNvSpPr/>
          <p:nvPr/>
        </p:nvSpPr>
        <p:spPr>
          <a:xfrm>
            <a:off x="1350169" y="4719209"/>
            <a:ext cx="1057304" cy="507831"/>
          </a:xfrm>
          <a:prstGeom prst="rect">
            <a:avLst/>
          </a:prstGeom>
          <a:noFill/>
        </p:spPr>
        <p:txBody>
          <a:bodyPr>
            <a:spAutoFit/>
          </a:bodyPr>
          <a:lstStyle/>
          <a:p>
            <a:pPr algn="ctr">
              <a:lnSpc>
                <a:spcPct val="90000"/>
              </a:lnSpc>
              <a:buFont typeface="Arial" charset="0"/>
              <a:buNone/>
              <a:defRPr/>
            </a:pPr>
            <a:r>
              <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entury Gothic" charset="0"/>
                <a:ea typeface="ＭＳ Ｐゴシック" charset="0"/>
              </a:rPr>
              <a:t>Fitness</a:t>
            </a:r>
          </a:p>
          <a:p>
            <a:pPr algn="ctr">
              <a:lnSpc>
                <a:spcPct val="90000"/>
              </a:lnSpc>
              <a:buFont typeface="Arial" charset="0"/>
              <a:buNone/>
              <a:defRPr/>
            </a:pPr>
            <a:r>
              <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entury Gothic" charset="0"/>
                <a:ea typeface="ＭＳ Ｐゴシック" charset="0"/>
              </a:rPr>
              <a:t>Wellness</a:t>
            </a:r>
            <a:endParaRPr lang="it-IT" sz="15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a typeface="ＭＳ Ｐゴシック" charset="0"/>
              <a:cs typeface="ＭＳ Ｐゴシック" charset="0"/>
            </a:endParaRPr>
          </a:p>
        </p:txBody>
      </p:sp>
      <p:sp>
        <p:nvSpPr>
          <p:cNvPr id="7" name="Rettangolo 6"/>
          <p:cNvSpPr/>
          <p:nvPr/>
        </p:nvSpPr>
        <p:spPr>
          <a:xfrm rot="2253806">
            <a:off x="1181940" y="3530757"/>
            <a:ext cx="2000526" cy="507831"/>
          </a:xfrm>
          <a:prstGeom prst="rect">
            <a:avLst/>
          </a:prstGeom>
          <a:noFill/>
        </p:spPr>
        <p:txBody>
          <a:bodyPr wrap="square">
            <a:spAutoFit/>
          </a:bodyPr>
          <a:lstStyle/>
          <a:p>
            <a:pPr algn="ctr">
              <a:defRPr/>
            </a:pPr>
            <a:r>
              <a:rPr lang="it-IT" sz="1350" b="1"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a typeface="ＭＳ Ｐゴシック" charset="0"/>
                <a:cs typeface="ＭＳ Ｐゴシック" charset="0"/>
              </a:rPr>
              <a:t>Promozione salute</a:t>
            </a:r>
          </a:p>
          <a:p>
            <a:pPr algn="ctr">
              <a:defRPr/>
            </a:pPr>
            <a:r>
              <a:rPr lang="it-IT" sz="1350" b="1" dirty="0">
                <a:ln w="12700">
                  <a:solidFill>
                    <a:schemeClr val="tx2">
                      <a:satMod val="155000"/>
                    </a:schemeClr>
                  </a:solidFill>
                  <a:prstDash val="solid"/>
                </a:ln>
                <a:solidFill>
                  <a:srgbClr val="900B3D"/>
                </a:solidFill>
                <a:effectLst>
                  <a:outerShdw blurRad="41275" dist="20320" dir="1800000" algn="tl" rotWithShape="0">
                    <a:srgbClr val="000000">
                      <a:alpha val="40000"/>
                    </a:srgbClr>
                  </a:outerShdw>
                </a:effectLst>
                <a:ea typeface="ＭＳ Ｐゴシック" charset="0"/>
                <a:cs typeface="ＭＳ Ｐゴシック" charset="0"/>
              </a:rPr>
              <a:t>Prevenzione</a:t>
            </a:r>
          </a:p>
        </p:txBody>
      </p:sp>
      <p:sp>
        <p:nvSpPr>
          <p:cNvPr id="19462" name="CasellaDiTesto 7"/>
          <p:cNvSpPr txBox="1">
            <a:spLocks noChangeArrowheads="1"/>
          </p:cNvSpPr>
          <p:nvPr/>
        </p:nvSpPr>
        <p:spPr bwMode="auto">
          <a:xfrm rot="3490756">
            <a:off x="2431258" y="3064582"/>
            <a:ext cx="129659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it-IT" altLang="it-IT" sz="1600" b="1" dirty="0">
                <a:solidFill>
                  <a:srgbClr val="FF6600"/>
                </a:solidFill>
              </a:rPr>
              <a:t>Cura domiciliare</a:t>
            </a:r>
          </a:p>
        </p:txBody>
      </p:sp>
      <p:sp>
        <p:nvSpPr>
          <p:cNvPr id="9" name="Rettangolo 8"/>
          <p:cNvSpPr/>
          <p:nvPr/>
        </p:nvSpPr>
        <p:spPr>
          <a:xfrm rot="1613976">
            <a:off x="1216438" y="4218734"/>
            <a:ext cx="1443444" cy="323165"/>
          </a:xfrm>
          <a:prstGeom prst="rect">
            <a:avLst/>
          </a:prstGeom>
          <a:noFill/>
        </p:spPr>
        <p:txBody>
          <a:bodyPr wrap="square">
            <a:spAutoFit/>
          </a:bodyPr>
          <a:lstStyle/>
          <a:p>
            <a:pPr algn="ctr">
              <a:defRPr/>
            </a:pPr>
            <a:r>
              <a:rPr lang="it-IT" sz="1500" b="1" dirty="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ea typeface="ＭＳ Ｐゴシック" charset="0"/>
                <a:cs typeface="ＭＳ Ｐゴシック" charset="0"/>
              </a:rPr>
              <a:t>Cura di sé</a:t>
            </a:r>
          </a:p>
        </p:txBody>
      </p:sp>
      <p:sp>
        <p:nvSpPr>
          <p:cNvPr id="10" name="Rettangolo 9"/>
          <p:cNvSpPr/>
          <p:nvPr/>
        </p:nvSpPr>
        <p:spPr>
          <a:xfrm rot="4440287">
            <a:off x="3174844" y="2809062"/>
            <a:ext cx="1609674" cy="646331"/>
          </a:xfrm>
          <a:prstGeom prst="rect">
            <a:avLst/>
          </a:prstGeom>
          <a:noFill/>
        </p:spPr>
        <p:txBody>
          <a:bodyPr>
            <a:spAutoFit/>
          </a:bodyPr>
          <a:lstStyle/>
          <a:p>
            <a:pPr algn="ctr">
              <a:defRPr/>
            </a:pPr>
            <a:r>
              <a:rPr lang="it-IT" b="1" dirty="0">
                <a:ln w="12700">
                  <a:solidFill>
                    <a:schemeClr val="tx2">
                      <a:satMod val="155000"/>
                    </a:schemeClr>
                  </a:solidFill>
                  <a:prstDash val="solid"/>
                </a:ln>
                <a:solidFill>
                  <a:srgbClr val="8C1EB2"/>
                </a:solidFill>
                <a:effectLst>
                  <a:outerShdw blurRad="41275" dist="20320" dir="1800000" algn="tl" rotWithShape="0">
                    <a:srgbClr val="000000">
                      <a:alpha val="40000"/>
                    </a:srgbClr>
                  </a:outerShdw>
                </a:effectLst>
                <a:ea typeface="ＭＳ Ｐゴシック" charset="0"/>
                <a:cs typeface="ＭＳ Ｐゴシック" charset="0"/>
              </a:rPr>
              <a:t>Cure </a:t>
            </a:r>
          </a:p>
          <a:p>
            <a:pPr algn="ctr">
              <a:defRPr/>
            </a:pPr>
            <a:r>
              <a:rPr lang="it-IT" b="1" dirty="0">
                <a:ln w="12700">
                  <a:solidFill>
                    <a:schemeClr val="tx2">
                      <a:satMod val="155000"/>
                    </a:schemeClr>
                  </a:solidFill>
                  <a:prstDash val="solid"/>
                </a:ln>
                <a:solidFill>
                  <a:srgbClr val="8C1EB2"/>
                </a:solidFill>
                <a:effectLst>
                  <a:outerShdw blurRad="41275" dist="20320" dir="1800000" algn="tl" rotWithShape="0">
                    <a:srgbClr val="000000">
                      <a:alpha val="40000"/>
                    </a:srgbClr>
                  </a:outerShdw>
                </a:effectLst>
                <a:ea typeface="ＭＳ Ｐゴシック" charset="0"/>
                <a:cs typeface="ＭＳ Ｐゴシック" charset="0"/>
              </a:rPr>
              <a:t>primarie</a:t>
            </a:r>
          </a:p>
        </p:txBody>
      </p:sp>
      <p:sp>
        <p:nvSpPr>
          <p:cNvPr id="11" name="Rettangolo 10"/>
          <p:cNvSpPr/>
          <p:nvPr/>
        </p:nvSpPr>
        <p:spPr>
          <a:xfrm rot="17311106">
            <a:off x="4343143" y="2658293"/>
            <a:ext cx="1593972" cy="646331"/>
          </a:xfrm>
          <a:prstGeom prst="rect">
            <a:avLst/>
          </a:prstGeom>
          <a:noFill/>
        </p:spPr>
        <p:txBody>
          <a:bodyPr wrap="square">
            <a:spAutoFit/>
          </a:bodyPr>
          <a:lstStyle/>
          <a:p>
            <a:pPr algn="ctr">
              <a:defRPr/>
            </a:pPr>
            <a:r>
              <a:rPr lang="it-IT" b="1" dirty="0">
                <a:ln w="12700">
                  <a:solidFill>
                    <a:schemeClr val="tx2">
                      <a:satMod val="155000"/>
                    </a:schemeClr>
                  </a:solidFill>
                  <a:prstDash val="solid"/>
                </a:ln>
                <a:solidFill>
                  <a:srgbClr val="800000"/>
                </a:solidFill>
                <a:effectLst>
                  <a:outerShdw blurRad="41275" dist="20320" dir="1800000" algn="tl" rotWithShape="0">
                    <a:srgbClr val="000000">
                      <a:alpha val="40000"/>
                    </a:srgbClr>
                  </a:outerShdw>
                </a:effectLst>
                <a:ea typeface="ＭＳ Ｐゴシック" charset="0"/>
                <a:cs typeface="ＭＳ Ｐゴシック" charset="0"/>
              </a:rPr>
              <a:t>Cure </a:t>
            </a:r>
          </a:p>
          <a:p>
            <a:pPr algn="ctr">
              <a:defRPr/>
            </a:pPr>
            <a:r>
              <a:rPr lang="it-IT" b="1" dirty="0">
                <a:ln w="12700">
                  <a:solidFill>
                    <a:schemeClr val="tx2">
                      <a:satMod val="155000"/>
                    </a:schemeClr>
                  </a:solidFill>
                  <a:prstDash val="solid"/>
                </a:ln>
                <a:solidFill>
                  <a:srgbClr val="800000"/>
                </a:solidFill>
                <a:effectLst>
                  <a:outerShdw blurRad="41275" dist="20320" dir="1800000" algn="tl" rotWithShape="0">
                    <a:srgbClr val="000000">
                      <a:alpha val="40000"/>
                    </a:srgbClr>
                  </a:outerShdw>
                </a:effectLst>
                <a:ea typeface="ＭＳ Ｐゴシック" charset="0"/>
                <a:cs typeface="ＭＳ Ｐゴシック" charset="0"/>
              </a:rPr>
              <a:t>secondarie</a:t>
            </a:r>
          </a:p>
        </p:txBody>
      </p:sp>
      <p:sp>
        <p:nvSpPr>
          <p:cNvPr id="12" name="Rettangolo 11"/>
          <p:cNvSpPr/>
          <p:nvPr/>
        </p:nvSpPr>
        <p:spPr>
          <a:xfrm rot="18233161">
            <a:off x="5186969" y="3210972"/>
            <a:ext cx="1675641" cy="323165"/>
          </a:xfrm>
          <a:prstGeom prst="rect">
            <a:avLst/>
          </a:prstGeom>
          <a:noFill/>
        </p:spPr>
        <p:txBody>
          <a:bodyPr wrap="square">
            <a:spAutoFit/>
          </a:bodyPr>
          <a:lstStyle/>
          <a:p>
            <a:pPr algn="ctr">
              <a:defRPr/>
            </a:pPr>
            <a:r>
              <a:rPr lang="it-IT" sz="1500" b="1" dirty="0">
                <a:ln w="12700">
                  <a:solidFill>
                    <a:schemeClr val="tx2">
                      <a:satMod val="155000"/>
                    </a:schemeClr>
                  </a:solidFill>
                  <a:prstDash val="solid"/>
                </a:ln>
                <a:solidFill>
                  <a:srgbClr val="0002E6"/>
                </a:solidFill>
                <a:effectLst>
                  <a:outerShdw blurRad="41275" dist="20320" dir="1800000" algn="tl" rotWithShape="0">
                    <a:srgbClr val="000000">
                      <a:alpha val="40000"/>
                    </a:srgbClr>
                  </a:outerShdw>
                </a:effectLst>
                <a:ea typeface="ＭＳ Ｐゴシック" charset="0"/>
                <a:cs typeface="ＭＳ Ｐゴシック" charset="0"/>
              </a:rPr>
              <a:t>Riabilitazione</a:t>
            </a:r>
          </a:p>
        </p:txBody>
      </p:sp>
      <p:sp>
        <p:nvSpPr>
          <p:cNvPr id="13" name="Rettangolo 12"/>
          <p:cNvSpPr/>
          <p:nvPr/>
        </p:nvSpPr>
        <p:spPr>
          <a:xfrm rot="20299231">
            <a:off x="6230595" y="4279796"/>
            <a:ext cx="1541926" cy="553998"/>
          </a:xfrm>
          <a:prstGeom prst="rect">
            <a:avLst/>
          </a:prstGeom>
          <a:noFill/>
        </p:spPr>
        <p:txBody>
          <a:bodyPr>
            <a:spAutoFit/>
          </a:bodyPr>
          <a:lstStyle/>
          <a:p>
            <a:pPr algn="ctr">
              <a:defRPr/>
            </a:pPr>
            <a:r>
              <a:rPr lang="it-IT" sz="1500" b="1" dirty="0">
                <a:ln w="12700">
                  <a:solidFill>
                    <a:schemeClr val="tx2">
                      <a:satMod val="155000"/>
                    </a:schemeClr>
                  </a:solidFill>
                  <a:prstDash val="solid"/>
                </a:ln>
                <a:solidFill>
                  <a:srgbClr val="000090"/>
                </a:solidFill>
                <a:effectLst>
                  <a:outerShdw blurRad="41275" dist="20320" dir="1800000" algn="tl" rotWithShape="0">
                    <a:srgbClr val="000000">
                      <a:alpha val="40000"/>
                    </a:srgbClr>
                  </a:outerShdw>
                </a:effectLst>
                <a:ea typeface="ＭＳ Ｐゴシック" charset="0"/>
                <a:cs typeface="ＭＳ Ｐゴシック" charset="0"/>
              </a:rPr>
              <a:t>Cure palliative e terminali</a:t>
            </a:r>
          </a:p>
        </p:txBody>
      </p:sp>
      <p:sp>
        <p:nvSpPr>
          <p:cNvPr id="19468" name="CasellaDiTesto 5"/>
          <p:cNvSpPr txBox="1">
            <a:spLocks noChangeArrowheads="1"/>
          </p:cNvSpPr>
          <p:nvPr/>
        </p:nvSpPr>
        <p:spPr bwMode="auto">
          <a:xfrm rot="8504432" flipV="1">
            <a:off x="5687616" y="3350836"/>
            <a:ext cx="225742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it-IT" altLang="it-IT" sz="1500" b="1">
                <a:solidFill>
                  <a:srgbClr val="902557"/>
                </a:solidFill>
              </a:rPr>
              <a:t>Percorsi cronicità</a:t>
            </a:r>
          </a:p>
          <a:p>
            <a:pPr eaLnBrk="1" hangingPunct="1"/>
            <a:r>
              <a:rPr lang="it-IT" altLang="it-IT" sz="1500" b="1">
                <a:solidFill>
                  <a:srgbClr val="902557"/>
                </a:solidFill>
              </a:rPr>
              <a:t> e disabilità</a:t>
            </a:r>
          </a:p>
        </p:txBody>
      </p:sp>
    </p:spTree>
    <p:extLst>
      <p:ext uri="{BB962C8B-B14F-4D97-AF65-F5344CB8AC3E}">
        <p14:creationId xmlns:p14="http://schemas.microsoft.com/office/powerpoint/2010/main" val="3010191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8650" y="320159"/>
            <a:ext cx="7886700" cy="386229"/>
          </a:xfrm>
        </p:spPr>
        <p:txBody>
          <a:bodyPr>
            <a:normAutofit fontScale="90000"/>
          </a:bodyPr>
          <a:lstStyle/>
          <a:p>
            <a:pPr algn="ctr"/>
            <a:r>
              <a:rPr lang="it-IT" sz="2700" b="1" dirty="0">
                <a:solidFill>
                  <a:srgbClr val="FF0000"/>
                </a:solidFill>
              </a:rPr>
              <a:t>CONTINUUM DELLE CURE</a:t>
            </a:r>
          </a:p>
        </p:txBody>
      </p:sp>
      <p:sp>
        <p:nvSpPr>
          <p:cNvPr id="3" name="Segnaposto contenuto 2"/>
          <p:cNvSpPr>
            <a:spLocks noGrp="1"/>
          </p:cNvSpPr>
          <p:nvPr>
            <p:ph idx="1"/>
          </p:nvPr>
        </p:nvSpPr>
        <p:spPr>
          <a:xfrm>
            <a:off x="298940" y="856327"/>
            <a:ext cx="8581292" cy="5833840"/>
          </a:xfrm>
        </p:spPr>
        <p:txBody>
          <a:bodyPr/>
          <a:lstStyle/>
          <a:p>
            <a:pPr marL="0" indent="0">
              <a:buNone/>
            </a:pPr>
            <a:r>
              <a:rPr lang="it-IT" sz="2000" b="1" dirty="0">
                <a:solidFill>
                  <a:srgbClr val="7030A0"/>
                </a:solidFill>
              </a:rPr>
              <a:t>QUELLO TRADIZIONALE </a:t>
            </a:r>
            <a:r>
              <a:rPr lang="it-IT" sz="2000" dirty="0">
                <a:solidFill>
                  <a:schemeClr val="tx1"/>
                </a:solidFill>
              </a:rPr>
              <a:t>è basato sull’intensità della tecnologia medica:</a:t>
            </a:r>
          </a:p>
          <a:p>
            <a:pPr marL="0" indent="0">
              <a:spcBef>
                <a:spcPts val="200"/>
              </a:spcBef>
              <a:buNone/>
            </a:pPr>
            <a:r>
              <a:rPr lang="it-IT" sz="1800" b="1" dirty="0">
                <a:solidFill>
                  <a:srgbClr val="0070C0"/>
                </a:solidFill>
              </a:rPr>
              <a:t>Prevenzione</a:t>
            </a:r>
            <a:r>
              <a:rPr lang="it-IT" sz="1800" dirty="0">
                <a:solidFill>
                  <a:srgbClr val="0070C0"/>
                </a:solidFill>
              </a:rPr>
              <a:t>  	</a:t>
            </a:r>
            <a:r>
              <a:rPr lang="it-IT" sz="1800" b="1" dirty="0">
                <a:solidFill>
                  <a:srgbClr val="0070C0"/>
                </a:solidFill>
              </a:rPr>
              <a:t>MMG </a:t>
            </a:r>
            <a:r>
              <a:rPr lang="it-IT" sz="1800" b="1" dirty="0" err="1">
                <a:solidFill>
                  <a:srgbClr val="0070C0"/>
                </a:solidFill>
              </a:rPr>
              <a:t>gatekeeper</a:t>
            </a:r>
            <a:r>
              <a:rPr lang="it-IT" sz="1800" b="1" dirty="0">
                <a:solidFill>
                  <a:srgbClr val="0070C0"/>
                </a:solidFill>
              </a:rPr>
              <a:t>        Specialisti</a:t>
            </a:r>
            <a:r>
              <a:rPr lang="it-IT" sz="1800" dirty="0">
                <a:solidFill>
                  <a:srgbClr val="0070C0"/>
                </a:solidFill>
              </a:rPr>
              <a:t>      </a:t>
            </a:r>
            <a:r>
              <a:rPr lang="it-IT" sz="1800" b="1" dirty="0">
                <a:solidFill>
                  <a:srgbClr val="0070C0"/>
                </a:solidFill>
              </a:rPr>
              <a:t>Ospedali</a:t>
            </a:r>
            <a:r>
              <a:rPr lang="it-IT" sz="1800" dirty="0">
                <a:solidFill>
                  <a:srgbClr val="0070C0"/>
                </a:solidFill>
              </a:rPr>
              <a:t>       </a:t>
            </a:r>
            <a:r>
              <a:rPr lang="it-IT" sz="1800" b="1" dirty="0">
                <a:solidFill>
                  <a:srgbClr val="0070C0"/>
                </a:solidFill>
              </a:rPr>
              <a:t>Centri 								            eccellenza </a:t>
            </a:r>
            <a:r>
              <a:rPr lang="it-IT" sz="1800" b="1" i="1" dirty="0">
                <a:solidFill>
                  <a:schemeClr val="tx1"/>
                </a:solidFill>
              </a:rPr>
              <a:t>uscita dal circuito del paziente cronico e inguaribile </a:t>
            </a:r>
          </a:p>
          <a:p>
            <a:pPr marL="0" indent="0">
              <a:buNone/>
            </a:pPr>
            <a:r>
              <a:rPr lang="it-IT" sz="2000" b="1" dirty="0">
                <a:solidFill>
                  <a:srgbClr val="C00000"/>
                </a:solidFill>
              </a:rPr>
              <a:t>NUOVO MODELLO SALUTOGENETICO E COLLABORATIVO:</a:t>
            </a:r>
          </a:p>
        </p:txBody>
      </p:sp>
      <p:sp>
        <p:nvSpPr>
          <p:cNvPr id="4" name="Freccia destra 3"/>
          <p:cNvSpPr/>
          <p:nvPr/>
        </p:nvSpPr>
        <p:spPr>
          <a:xfrm>
            <a:off x="1827535" y="1541029"/>
            <a:ext cx="257175" cy="280884"/>
          </a:xfrm>
          <a:prstGeom prst="rightArrow">
            <a:avLst>
              <a:gd name="adj1" fmla="val 50000"/>
              <a:gd name="adj2" fmla="val 427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5" name="Freccia destra 4"/>
          <p:cNvSpPr/>
          <p:nvPr/>
        </p:nvSpPr>
        <p:spPr>
          <a:xfrm>
            <a:off x="5859891" y="1546421"/>
            <a:ext cx="252777" cy="3497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7" name="Freccia destra 6"/>
          <p:cNvSpPr/>
          <p:nvPr/>
        </p:nvSpPr>
        <p:spPr>
          <a:xfrm>
            <a:off x="7283206" y="1534245"/>
            <a:ext cx="290144" cy="3120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8" name="Freccia destra 7"/>
          <p:cNvSpPr/>
          <p:nvPr/>
        </p:nvSpPr>
        <p:spPr>
          <a:xfrm>
            <a:off x="4202769" y="1559452"/>
            <a:ext cx="325316" cy="3236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sp>
        <p:nvSpPr>
          <p:cNvPr id="12" name="Ovale 11"/>
          <p:cNvSpPr/>
          <p:nvPr/>
        </p:nvSpPr>
        <p:spPr>
          <a:xfrm>
            <a:off x="512601" y="4087408"/>
            <a:ext cx="1690760" cy="15448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rgbClr val="FF0000"/>
                </a:solidFill>
              </a:rPr>
              <a:t>CURA DI SE’ E PDS</a:t>
            </a:r>
          </a:p>
        </p:txBody>
      </p:sp>
      <p:sp>
        <p:nvSpPr>
          <p:cNvPr id="13" name="Rombo 12"/>
          <p:cNvSpPr/>
          <p:nvPr/>
        </p:nvSpPr>
        <p:spPr>
          <a:xfrm>
            <a:off x="1956123" y="3897494"/>
            <a:ext cx="2859348" cy="1924691"/>
          </a:xfrm>
          <a:prstGeom prst="diamond">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7030A0"/>
                </a:solidFill>
              </a:rPr>
              <a:t>Cure di  accompagna-mento e iniziativa</a:t>
            </a:r>
          </a:p>
        </p:txBody>
      </p:sp>
      <p:sp>
        <p:nvSpPr>
          <p:cNvPr id="14" name="Esagono orizzontale 13"/>
          <p:cNvSpPr/>
          <p:nvPr/>
        </p:nvSpPr>
        <p:spPr>
          <a:xfrm>
            <a:off x="6524115" y="3869364"/>
            <a:ext cx="2098471" cy="1605172"/>
          </a:xfrm>
          <a:prstGeom prst="hexagon">
            <a:avLst/>
          </a:prstGeom>
          <a:solidFill>
            <a:srgbClr val="1B58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FF00"/>
                </a:solidFill>
              </a:rPr>
              <a:t>Riabilitazione</a:t>
            </a:r>
          </a:p>
        </p:txBody>
      </p:sp>
      <p:sp>
        <p:nvSpPr>
          <p:cNvPr id="15" name="Pentagono regolare 14"/>
          <p:cNvSpPr/>
          <p:nvPr/>
        </p:nvSpPr>
        <p:spPr>
          <a:xfrm>
            <a:off x="4242278" y="3747555"/>
            <a:ext cx="2424740" cy="1706966"/>
          </a:xfrm>
          <a:prstGeom prst="pentago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500" b="1" dirty="0">
                <a:solidFill>
                  <a:srgbClr val="FFC000"/>
                </a:solidFill>
              </a:rPr>
              <a:t>Cure specialistiche</a:t>
            </a:r>
          </a:p>
        </p:txBody>
      </p:sp>
      <p:sp>
        <p:nvSpPr>
          <p:cNvPr id="17" name="Freccia curva 16"/>
          <p:cNvSpPr/>
          <p:nvPr/>
        </p:nvSpPr>
        <p:spPr>
          <a:xfrm>
            <a:off x="1268805" y="3095853"/>
            <a:ext cx="5583408" cy="978012"/>
          </a:xfrm>
          <a:prstGeom prst="bentArrow">
            <a:avLst>
              <a:gd name="adj1" fmla="val 25000"/>
              <a:gd name="adj2" fmla="val 25794"/>
              <a:gd name="adj3" fmla="val 25000"/>
              <a:gd name="adj4" fmla="val 44625"/>
            </a:avLst>
          </a:prstGeom>
          <a:solidFill>
            <a:srgbClr val="39B23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rgbClr val="00B050"/>
                </a:solidFill>
                <a:latin typeface="Chalkboard" panose="03050602040202020205" pitchFamily="66" charset="77"/>
              </a:rPr>
              <a:t>Promozione </a:t>
            </a:r>
            <a:r>
              <a:rPr lang="it-IT" sz="1600" b="1" dirty="0" err="1">
                <a:solidFill>
                  <a:srgbClr val="00B050"/>
                </a:solidFill>
                <a:latin typeface="Chalkboard" panose="03050602040202020205" pitchFamily="66" charset="77"/>
              </a:rPr>
              <a:t>Salutogenesi</a:t>
            </a:r>
            <a:endParaRPr lang="it-IT" sz="1600" b="1" dirty="0">
              <a:solidFill>
                <a:srgbClr val="00B050"/>
              </a:solidFill>
              <a:latin typeface="Chalkboard" panose="03050602040202020205" pitchFamily="66" charset="77"/>
            </a:endParaRPr>
          </a:p>
        </p:txBody>
      </p:sp>
      <p:sp>
        <p:nvSpPr>
          <p:cNvPr id="18" name="Freccia curva 17"/>
          <p:cNvSpPr/>
          <p:nvPr/>
        </p:nvSpPr>
        <p:spPr>
          <a:xfrm rot="10800000">
            <a:off x="2417022" y="5458944"/>
            <a:ext cx="5301129" cy="858031"/>
          </a:xfrm>
          <a:prstGeom prst="bentArrow">
            <a:avLst>
              <a:gd name="adj1" fmla="val 25000"/>
              <a:gd name="adj2" fmla="val 19962"/>
              <a:gd name="adj3" fmla="val 25000"/>
              <a:gd name="adj4" fmla="val 4375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endParaRPr lang="it-IT" sz="1350" dirty="0">
              <a:solidFill>
                <a:schemeClr val="tx1"/>
              </a:solidFill>
            </a:endParaRPr>
          </a:p>
        </p:txBody>
      </p:sp>
      <p:sp>
        <p:nvSpPr>
          <p:cNvPr id="20" name="CasellaDiTesto 19"/>
          <p:cNvSpPr txBox="1"/>
          <p:nvPr/>
        </p:nvSpPr>
        <p:spPr>
          <a:xfrm>
            <a:off x="4567593" y="5632272"/>
            <a:ext cx="3364218" cy="338554"/>
          </a:xfrm>
          <a:prstGeom prst="rect">
            <a:avLst/>
          </a:prstGeom>
          <a:noFill/>
        </p:spPr>
        <p:txBody>
          <a:bodyPr wrap="square" rtlCol="0">
            <a:spAutoFit/>
          </a:bodyPr>
          <a:lstStyle/>
          <a:p>
            <a:r>
              <a:rPr lang="it-IT" sz="1600" b="1" dirty="0">
                <a:solidFill>
                  <a:srgbClr val="002060"/>
                </a:solidFill>
                <a:latin typeface="Chalkboard" panose="03050602040202020205" pitchFamily="66" charset="77"/>
              </a:rPr>
              <a:t>Contenimento Patogenesi</a:t>
            </a:r>
          </a:p>
        </p:txBody>
      </p:sp>
      <p:sp>
        <p:nvSpPr>
          <p:cNvPr id="6" name="Parentesi quadra aperta 5"/>
          <p:cNvSpPr/>
          <p:nvPr/>
        </p:nvSpPr>
        <p:spPr>
          <a:xfrm>
            <a:off x="298940" y="1508351"/>
            <a:ext cx="213660" cy="982490"/>
          </a:xfrm>
          <a:prstGeom prst="leftBracket">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sz="1350"/>
          </a:p>
        </p:txBody>
      </p:sp>
      <p:sp>
        <p:nvSpPr>
          <p:cNvPr id="9" name="Parentesi quadra chiusa 8"/>
          <p:cNvSpPr/>
          <p:nvPr/>
        </p:nvSpPr>
        <p:spPr>
          <a:xfrm>
            <a:off x="8622586" y="1596989"/>
            <a:ext cx="257645" cy="986319"/>
          </a:xfrm>
          <a:prstGeom prst="rightBracket">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sz="1350"/>
          </a:p>
        </p:txBody>
      </p:sp>
      <p:sp>
        <p:nvSpPr>
          <p:cNvPr id="10" name="Freccia curva 9">
            <a:extLst>
              <a:ext uri="{FF2B5EF4-FFF2-40B4-BE49-F238E27FC236}">
                <a16:creationId xmlns:a16="http://schemas.microsoft.com/office/drawing/2014/main" id="{509C3297-ED3A-0340-AB6B-B7FA3516FBAB}"/>
              </a:ext>
            </a:extLst>
          </p:cNvPr>
          <p:cNvSpPr/>
          <p:nvPr/>
        </p:nvSpPr>
        <p:spPr>
          <a:xfrm rot="11021660">
            <a:off x="6116665" y="2051073"/>
            <a:ext cx="1796348" cy="641410"/>
          </a:xfrm>
          <a:prstGeom prst="bentArrow">
            <a:avLst>
              <a:gd name="adj1" fmla="val 25000"/>
              <a:gd name="adj2" fmla="val 50000"/>
              <a:gd name="adj3" fmla="val 25000"/>
              <a:gd name="adj4" fmla="val 4375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3027038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2906" y="324091"/>
            <a:ext cx="7832444" cy="879676"/>
          </a:xfrm>
        </p:spPr>
        <p:txBody>
          <a:bodyPr>
            <a:normAutofit fontScale="90000"/>
          </a:bodyPr>
          <a:lstStyle/>
          <a:p>
            <a:r>
              <a:rPr lang="it-IT" sz="2800" b="1" dirty="0">
                <a:solidFill>
                  <a:srgbClr val="7030A0"/>
                </a:solidFill>
              </a:rPr>
              <a:t>Collaborazione interprofessionale </a:t>
            </a:r>
            <a:br>
              <a:rPr lang="it-IT" sz="2800" dirty="0">
                <a:solidFill>
                  <a:srgbClr val="7030A0"/>
                </a:solidFill>
              </a:rPr>
            </a:br>
            <a:r>
              <a:rPr lang="it-IT" sz="2800" dirty="0">
                <a:solidFill>
                  <a:srgbClr val="7030A0"/>
                </a:solidFill>
              </a:rPr>
              <a:t>e fra differenti risorse di cura</a:t>
            </a:r>
            <a:endParaRPr lang="it-IT" sz="2700" b="1" dirty="0">
              <a:solidFill>
                <a:srgbClr val="C00000"/>
              </a:solidFill>
            </a:endParaRPr>
          </a:p>
        </p:txBody>
      </p:sp>
      <p:sp>
        <p:nvSpPr>
          <p:cNvPr id="3" name="Segnaposto contenuto 2"/>
          <p:cNvSpPr>
            <a:spLocks noGrp="1"/>
          </p:cNvSpPr>
          <p:nvPr>
            <p:ph idx="1"/>
          </p:nvPr>
        </p:nvSpPr>
        <p:spPr>
          <a:xfrm>
            <a:off x="532435" y="1319514"/>
            <a:ext cx="8198327" cy="4170459"/>
          </a:xfrm>
        </p:spPr>
        <p:txBody>
          <a:bodyPr>
            <a:noAutofit/>
          </a:bodyPr>
          <a:lstStyle/>
          <a:p>
            <a:r>
              <a:rPr lang="it-IT" b="1" dirty="0">
                <a:solidFill>
                  <a:srgbClr val="C00000"/>
                </a:solidFill>
              </a:rPr>
              <a:t>Sistemi dedicati di cura: </a:t>
            </a:r>
            <a:r>
              <a:rPr lang="it-IT" sz="2000" dirty="0">
                <a:solidFill>
                  <a:srgbClr val="C00000"/>
                </a:solidFill>
              </a:rPr>
              <a:t>creazione di sistemi di cura più comprensivi delle dimensioni tecniche, relazionali, comunicative, organizzative, motivazionali</a:t>
            </a:r>
          </a:p>
          <a:p>
            <a:r>
              <a:rPr lang="it-IT" b="1" dirty="0">
                <a:solidFill>
                  <a:srgbClr val="0002E6"/>
                </a:solidFill>
              </a:rPr>
              <a:t>Lavoro d’équipe e collaborativo</a:t>
            </a:r>
            <a:r>
              <a:rPr lang="it-IT" dirty="0">
                <a:solidFill>
                  <a:srgbClr val="0002E6"/>
                </a:solidFill>
              </a:rPr>
              <a:t>: </a:t>
            </a:r>
            <a:r>
              <a:rPr lang="it-IT" sz="2000" dirty="0">
                <a:solidFill>
                  <a:srgbClr val="0002E6"/>
                </a:solidFill>
              </a:rPr>
              <a:t>nuove forme organizzative non gerarchiche</a:t>
            </a:r>
          </a:p>
          <a:p>
            <a:r>
              <a:rPr lang="it-IT" b="1" dirty="0">
                <a:solidFill>
                  <a:srgbClr val="1B5821"/>
                </a:solidFill>
              </a:rPr>
              <a:t>Valorizzazione professioni di cura </a:t>
            </a:r>
            <a:r>
              <a:rPr lang="it-IT" sz="2000" dirty="0">
                <a:solidFill>
                  <a:srgbClr val="1B5821"/>
                </a:solidFill>
              </a:rPr>
              <a:t>nelle loro specificità, ma anche per il lavoro di interfaccia, di coordinamento e coesione dei sistemi di cura</a:t>
            </a:r>
          </a:p>
          <a:p>
            <a:r>
              <a:rPr lang="it-IT" b="1" dirty="0">
                <a:solidFill>
                  <a:srgbClr val="850085"/>
                </a:solidFill>
              </a:rPr>
              <a:t>Sviluppo dei percorsi di cura</a:t>
            </a:r>
            <a:r>
              <a:rPr lang="it-IT" sz="1800" dirty="0">
                <a:solidFill>
                  <a:srgbClr val="850085"/>
                </a:solidFill>
              </a:rPr>
              <a:t>: </a:t>
            </a:r>
            <a:r>
              <a:rPr lang="it-IT" sz="2000" dirty="0">
                <a:solidFill>
                  <a:srgbClr val="850085"/>
                </a:solidFill>
              </a:rPr>
              <a:t>continuità ed efficacia</a:t>
            </a:r>
          </a:p>
          <a:p>
            <a:r>
              <a:rPr lang="it-IT" b="1" dirty="0">
                <a:solidFill>
                  <a:srgbClr val="FF0000"/>
                </a:solidFill>
              </a:rPr>
              <a:t>Collaborazione fra varie risorse di cura: </a:t>
            </a:r>
            <a:r>
              <a:rPr lang="it-IT" i="1" dirty="0" err="1">
                <a:solidFill>
                  <a:srgbClr val="FF0000"/>
                </a:solidFill>
              </a:rPr>
              <a:t>cure+care+caring+self-care</a:t>
            </a:r>
            <a:r>
              <a:rPr lang="it-IT" dirty="0">
                <a:solidFill>
                  <a:srgbClr val="FF0000"/>
                </a:solidFill>
              </a:rPr>
              <a:t>: effetti sistemici emergenti</a:t>
            </a:r>
          </a:p>
        </p:txBody>
      </p:sp>
    </p:spTree>
    <p:extLst>
      <p:ext uri="{BB962C8B-B14F-4D97-AF65-F5344CB8AC3E}">
        <p14:creationId xmlns:p14="http://schemas.microsoft.com/office/powerpoint/2010/main" val="2445160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6104" y="1157769"/>
            <a:ext cx="2003005" cy="3101715"/>
          </a:xfrm>
        </p:spPr>
        <p:txBody>
          <a:bodyPr>
            <a:normAutofit/>
          </a:bodyPr>
          <a:lstStyle/>
          <a:p>
            <a:pPr algn="ctr"/>
            <a:r>
              <a:rPr lang="it-IT" sz="2400" b="1" dirty="0">
                <a:solidFill>
                  <a:srgbClr val="C00000"/>
                </a:solidFill>
                <a:latin typeface="Chalkboard" panose="03050602040202020205" pitchFamily="66" charset="77"/>
                <a:ea typeface="Bradley Hand" charset="0"/>
                <a:cs typeface="Bradley Hand" charset="0"/>
              </a:rPr>
              <a:t>Lo scenario della cura complessa e collaborativa</a:t>
            </a:r>
          </a:p>
        </p:txBody>
      </p:sp>
      <p:sp>
        <p:nvSpPr>
          <p:cNvPr id="3" name="Segnaposto contenuto 2"/>
          <p:cNvSpPr>
            <a:spLocks noGrp="1"/>
          </p:cNvSpPr>
          <p:nvPr>
            <p:ph idx="1"/>
          </p:nvPr>
        </p:nvSpPr>
        <p:spPr>
          <a:xfrm>
            <a:off x="2902856" y="509284"/>
            <a:ext cx="6123007" cy="6007261"/>
          </a:xfrm>
        </p:spPr>
        <p:txBody>
          <a:bodyPr>
            <a:normAutofit fontScale="62500" lnSpcReduction="20000"/>
          </a:bodyPr>
          <a:lstStyle/>
          <a:p>
            <a:pPr marL="385763" indent="-385763">
              <a:lnSpc>
                <a:spcPct val="150000"/>
              </a:lnSpc>
              <a:spcBef>
                <a:spcPts val="200"/>
              </a:spcBef>
              <a:buFont typeface="+mj-lt"/>
              <a:buAutoNum type="romanUcPeriod"/>
            </a:pPr>
            <a:r>
              <a:rPr lang="it-IT" sz="3600" b="1" dirty="0">
                <a:solidFill>
                  <a:srgbClr val="FF0000"/>
                </a:solidFill>
                <a:latin typeface="Calibri" panose="020F0502020204030204" pitchFamily="34" charset="0"/>
                <a:ea typeface="Arial" charset="0"/>
                <a:cs typeface="Calibri" panose="020F0502020204030204" pitchFamily="34" charset="0"/>
              </a:rPr>
              <a:t>Elaborare una Nuova Definizione di Salute</a:t>
            </a:r>
          </a:p>
          <a:p>
            <a:pPr marL="385763" indent="-385763">
              <a:lnSpc>
                <a:spcPct val="150000"/>
              </a:lnSpc>
              <a:spcBef>
                <a:spcPts val="200"/>
              </a:spcBef>
              <a:buFont typeface="+mj-lt"/>
              <a:buAutoNum type="romanUcPeriod"/>
            </a:pPr>
            <a:r>
              <a:rPr lang="it-IT" sz="3600" b="1" dirty="0">
                <a:solidFill>
                  <a:srgbClr val="FF9300"/>
                </a:solidFill>
                <a:latin typeface="Calibri" panose="020F0502020204030204" pitchFamily="34" charset="0"/>
                <a:ea typeface="Arial" charset="0"/>
                <a:cs typeface="Calibri" panose="020F0502020204030204" pitchFamily="34" charset="0"/>
              </a:rPr>
              <a:t>Ripensare la logica e organizzazione del Continuum delle Cure</a:t>
            </a:r>
          </a:p>
          <a:p>
            <a:pPr marL="428625" indent="-428625">
              <a:lnSpc>
                <a:spcPct val="150000"/>
              </a:lnSpc>
              <a:spcBef>
                <a:spcPts val="200"/>
              </a:spcBef>
              <a:buFont typeface="+mj-lt"/>
              <a:buAutoNum type="romanUcPeriod"/>
            </a:pPr>
            <a:r>
              <a:rPr lang="it-IT" sz="3600" b="1" dirty="0">
                <a:solidFill>
                  <a:srgbClr val="002060"/>
                </a:solidFill>
                <a:latin typeface="Calibri" panose="020F0502020204030204" pitchFamily="34" charset="0"/>
                <a:ea typeface="Arial" charset="0"/>
                <a:cs typeface="Calibri" panose="020F0502020204030204" pitchFamily="34" charset="0"/>
              </a:rPr>
              <a:t>Considerare la Multidimensionalità della cura </a:t>
            </a:r>
          </a:p>
          <a:p>
            <a:pPr marL="428625" indent="-428625">
              <a:lnSpc>
                <a:spcPct val="150000"/>
              </a:lnSpc>
              <a:spcBef>
                <a:spcPts val="200"/>
              </a:spcBef>
              <a:buFont typeface="+mj-lt"/>
              <a:buAutoNum type="romanUcPeriod"/>
            </a:pPr>
            <a:r>
              <a:rPr lang="it-IT" sz="3600" b="1" dirty="0">
                <a:solidFill>
                  <a:srgbClr val="0432FF"/>
                </a:solidFill>
                <a:latin typeface="Calibri" panose="020F0502020204030204" pitchFamily="34" charset="0"/>
                <a:ea typeface="Arial" charset="0"/>
                <a:cs typeface="Calibri" panose="020F0502020204030204" pitchFamily="34" charset="0"/>
              </a:rPr>
              <a:t>Centralità della dimensione relazionale</a:t>
            </a:r>
            <a:endParaRPr lang="it-IT" sz="3600" i="1" dirty="0">
              <a:solidFill>
                <a:srgbClr val="00B050"/>
              </a:solidFill>
              <a:latin typeface="Calibri" panose="020F0502020204030204" pitchFamily="34" charset="0"/>
              <a:ea typeface="Arial" charset="0"/>
              <a:cs typeface="Calibri" panose="020F0502020204030204" pitchFamily="34" charset="0"/>
            </a:endParaRPr>
          </a:p>
          <a:p>
            <a:pPr marL="428625" indent="-428625">
              <a:lnSpc>
                <a:spcPct val="150000"/>
              </a:lnSpc>
              <a:spcBef>
                <a:spcPts val="200"/>
              </a:spcBef>
              <a:buFont typeface="+mj-lt"/>
              <a:buAutoNum type="romanUcPeriod"/>
            </a:pPr>
            <a:r>
              <a:rPr lang="it-IT" sz="3600" b="1" dirty="0">
                <a:solidFill>
                  <a:srgbClr val="945200"/>
                </a:solidFill>
                <a:latin typeface="Calibri" panose="020F0502020204030204" pitchFamily="34" charset="0"/>
                <a:ea typeface="Arial" charset="0"/>
                <a:cs typeface="Calibri" panose="020F0502020204030204" pitchFamily="34" charset="0"/>
              </a:rPr>
              <a:t>Costituire Sistemi di cura collaborativi, </a:t>
            </a:r>
            <a:r>
              <a:rPr lang="it-IT" sz="3600" b="1" dirty="0" err="1">
                <a:solidFill>
                  <a:srgbClr val="945200"/>
                </a:solidFill>
                <a:latin typeface="Calibri" panose="020F0502020204030204" pitchFamily="34" charset="0"/>
                <a:ea typeface="Arial" charset="0"/>
                <a:cs typeface="Calibri" panose="020F0502020204030204" pitchFamily="34" charset="0"/>
              </a:rPr>
              <a:t>multiprofessionali</a:t>
            </a:r>
            <a:r>
              <a:rPr lang="it-IT" sz="3600" b="1" dirty="0">
                <a:solidFill>
                  <a:srgbClr val="945200"/>
                </a:solidFill>
                <a:latin typeface="Calibri" panose="020F0502020204030204" pitchFamily="34" charset="0"/>
                <a:ea typeface="Arial" charset="0"/>
                <a:cs typeface="Calibri" panose="020F0502020204030204" pitchFamily="34" charset="0"/>
              </a:rPr>
              <a:t>, </a:t>
            </a:r>
            <a:r>
              <a:rPr lang="it-IT" sz="3600" b="1" dirty="0" err="1">
                <a:solidFill>
                  <a:srgbClr val="945200"/>
                </a:solidFill>
                <a:latin typeface="Calibri" panose="020F0502020204030204" pitchFamily="34" charset="0"/>
                <a:ea typeface="Arial" charset="0"/>
                <a:cs typeface="Calibri" panose="020F0502020204030204" pitchFamily="34" charset="0"/>
              </a:rPr>
              <a:t>intercurativi</a:t>
            </a:r>
            <a:r>
              <a:rPr lang="it-IT" sz="3600" b="1" dirty="0">
                <a:solidFill>
                  <a:srgbClr val="BD7527"/>
                </a:solidFill>
                <a:latin typeface="Calibri" panose="020F0502020204030204" pitchFamily="34" charset="0"/>
                <a:ea typeface="Arial" charset="0"/>
                <a:cs typeface="Calibri" panose="020F0502020204030204" pitchFamily="34" charset="0"/>
              </a:rPr>
              <a:t>,</a:t>
            </a:r>
            <a:r>
              <a:rPr lang="it-IT" sz="3600" b="1" dirty="0">
                <a:solidFill>
                  <a:srgbClr val="945200"/>
                </a:solidFill>
                <a:latin typeface="Calibri" panose="020F0502020204030204" pitchFamily="34" charset="0"/>
                <a:ea typeface="Arial" charset="0"/>
                <a:cs typeface="Calibri" panose="020F0502020204030204" pitchFamily="34" charset="0"/>
              </a:rPr>
              <a:t> dinamici </a:t>
            </a:r>
          </a:p>
          <a:p>
            <a:pPr marL="428625" indent="-428625">
              <a:lnSpc>
                <a:spcPct val="150000"/>
              </a:lnSpc>
              <a:spcBef>
                <a:spcPts val="200"/>
              </a:spcBef>
              <a:buFont typeface="+mj-lt"/>
              <a:buAutoNum type="romanUcPeriod"/>
            </a:pPr>
            <a:r>
              <a:rPr lang="it-IT" sz="3600" b="1" dirty="0">
                <a:solidFill>
                  <a:srgbClr val="0096FF"/>
                </a:solidFill>
                <a:latin typeface="Calibri" panose="020F0502020204030204" pitchFamily="34" charset="0"/>
                <a:ea typeface="Arial" charset="0"/>
                <a:cs typeface="Calibri" panose="020F0502020204030204" pitchFamily="34" charset="0"/>
              </a:rPr>
              <a:t>Governare la </a:t>
            </a:r>
            <a:r>
              <a:rPr lang="it-IT" sz="3600" b="1" dirty="0" err="1">
                <a:solidFill>
                  <a:srgbClr val="0096FF"/>
                </a:solidFill>
                <a:latin typeface="Calibri" panose="020F0502020204030204" pitchFamily="34" charset="0"/>
                <a:ea typeface="Arial" charset="0"/>
                <a:cs typeface="Calibri" panose="020F0502020204030204" pitchFamily="34" charset="0"/>
              </a:rPr>
              <a:t>Triadicità</a:t>
            </a:r>
            <a:r>
              <a:rPr lang="it-IT" sz="3600" b="1" dirty="0">
                <a:solidFill>
                  <a:srgbClr val="0096FF"/>
                </a:solidFill>
                <a:latin typeface="Calibri" panose="020F0502020204030204" pitchFamily="34" charset="0"/>
                <a:ea typeface="Arial" charset="0"/>
                <a:cs typeface="Calibri" panose="020F0502020204030204" pitchFamily="34" charset="0"/>
              </a:rPr>
              <a:t> multipla</a:t>
            </a:r>
            <a:endParaRPr lang="it-IT" sz="3600" i="1" dirty="0">
              <a:solidFill>
                <a:srgbClr val="00B050"/>
              </a:solidFill>
              <a:latin typeface="Calibri" panose="020F0502020204030204" pitchFamily="34" charset="0"/>
              <a:ea typeface="Arial" charset="0"/>
              <a:cs typeface="Calibri" panose="020F0502020204030204" pitchFamily="34" charset="0"/>
            </a:endParaRPr>
          </a:p>
          <a:p>
            <a:pPr marL="428625" indent="-428625">
              <a:lnSpc>
                <a:spcPct val="150000"/>
              </a:lnSpc>
              <a:spcBef>
                <a:spcPts val="200"/>
              </a:spcBef>
              <a:buFont typeface="+mj-lt"/>
              <a:buAutoNum type="romanUcPeriod"/>
            </a:pPr>
            <a:r>
              <a:rPr lang="it-IT" sz="3600" b="1" dirty="0">
                <a:solidFill>
                  <a:srgbClr val="00B050"/>
                </a:solidFill>
                <a:latin typeface="Calibri" panose="020F0502020204030204" pitchFamily="34" charset="0"/>
                <a:ea typeface="Arial" charset="0"/>
                <a:cs typeface="Calibri" panose="020F0502020204030204" pitchFamily="34" charset="0"/>
              </a:rPr>
              <a:t>Utilizzare le innovazioni tecnologiche in una prospettiva socio-tecnica </a:t>
            </a:r>
            <a:r>
              <a:rPr lang="it-IT" sz="3600" dirty="0">
                <a:solidFill>
                  <a:srgbClr val="00B050"/>
                </a:solidFill>
                <a:latin typeface="Calibri" panose="020F0502020204030204" pitchFamily="34" charset="0"/>
                <a:ea typeface="Arial" charset="0"/>
                <a:cs typeface="Calibri" panose="020F0502020204030204" pitchFamily="34" charset="0"/>
              </a:rPr>
              <a:t>(calibrazione fra relazione, comunicazione a distanza, medicina personalizzata, ecc.)</a:t>
            </a:r>
          </a:p>
          <a:p>
            <a:pPr marL="0" indent="0">
              <a:lnSpc>
                <a:spcPct val="150000"/>
              </a:lnSpc>
              <a:buNone/>
            </a:pPr>
            <a:endParaRPr lang="it-IT" sz="2175" i="1" dirty="0">
              <a:solidFill>
                <a:srgbClr val="00B050"/>
              </a:solidFill>
              <a:latin typeface="Arial" charset="0"/>
              <a:ea typeface="Arial" charset="0"/>
              <a:cs typeface="Arial" charset="0"/>
            </a:endParaRPr>
          </a:p>
        </p:txBody>
      </p:sp>
      <p:sp>
        <p:nvSpPr>
          <p:cNvPr id="4" name="Parentesi graffa aperta 3"/>
          <p:cNvSpPr/>
          <p:nvPr/>
        </p:nvSpPr>
        <p:spPr>
          <a:xfrm>
            <a:off x="2247879" y="370390"/>
            <a:ext cx="654977" cy="6146155"/>
          </a:xfrm>
          <a:prstGeom prst="leftBrace">
            <a:avLst>
              <a:gd name="adj1" fmla="val 8333"/>
              <a:gd name="adj2" fmla="val 50179"/>
            </a:avLst>
          </a:prstGeom>
          <a:solidFill>
            <a:schemeClr val="bg1"/>
          </a:solidFill>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sz="1350"/>
          </a:p>
        </p:txBody>
      </p:sp>
    </p:spTree>
    <p:extLst>
      <p:ext uri="{BB962C8B-B14F-4D97-AF65-F5344CB8AC3E}">
        <p14:creationId xmlns:p14="http://schemas.microsoft.com/office/powerpoint/2010/main" val="356150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235087"/>
          </a:xfrm>
        </p:spPr>
        <p:txBody>
          <a:bodyPr/>
          <a:lstStyle/>
          <a:p>
            <a:r>
              <a:rPr lang="it-IT" sz="3200" dirty="0">
                <a:solidFill>
                  <a:srgbClr val="0000FF"/>
                </a:solidFill>
                <a:latin typeface="Chalkboard" panose="03050602040202020205" pitchFamily="66" charset="77"/>
              </a:rPr>
              <a:t>La sociologia della medicina </a:t>
            </a:r>
            <a:br>
              <a:rPr lang="it-IT" sz="3200" dirty="0">
                <a:solidFill>
                  <a:srgbClr val="0000FF"/>
                </a:solidFill>
                <a:latin typeface="Chalkboard" panose="03050602040202020205" pitchFamily="66" charset="77"/>
              </a:rPr>
            </a:br>
            <a:r>
              <a:rPr lang="it-IT" sz="3200" dirty="0">
                <a:solidFill>
                  <a:srgbClr val="0000FF"/>
                </a:solidFill>
                <a:latin typeface="Chalkboard" panose="03050602040202020205" pitchFamily="66" charset="77"/>
              </a:rPr>
              <a:t>di </a:t>
            </a:r>
            <a:r>
              <a:rPr lang="it-IT" sz="3200" dirty="0" err="1">
                <a:solidFill>
                  <a:srgbClr val="0000FF"/>
                </a:solidFill>
                <a:latin typeface="Chalkboard" panose="03050602040202020205" pitchFamily="66" charset="77"/>
              </a:rPr>
              <a:t>Talcott</a:t>
            </a:r>
            <a:r>
              <a:rPr lang="it-IT" sz="3200" dirty="0">
                <a:solidFill>
                  <a:srgbClr val="0000FF"/>
                </a:solidFill>
                <a:latin typeface="Chalkboard" panose="03050602040202020205" pitchFamily="66" charset="77"/>
              </a:rPr>
              <a:t> Parsons</a:t>
            </a:r>
          </a:p>
        </p:txBody>
      </p:sp>
      <p:sp>
        <p:nvSpPr>
          <p:cNvPr id="3" name="Segnaposto contenuto 2"/>
          <p:cNvSpPr>
            <a:spLocks noGrp="1"/>
          </p:cNvSpPr>
          <p:nvPr>
            <p:ph idx="1"/>
          </p:nvPr>
        </p:nvSpPr>
        <p:spPr/>
        <p:txBody>
          <a:bodyPr>
            <a:normAutofit lnSpcReduction="10000"/>
          </a:bodyPr>
          <a:lstStyle/>
          <a:p>
            <a:r>
              <a:rPr lang="it-IT" b="1" dirty="0">
                <a:solidFill>
                  <a:srgbClr val="39B23F"/>
                </a:solidFill>
              </a:rPr>
              <a:t>La malattia come disfunzione per il sistema sociale</a:t>
            </a:r>
          </a:p>
          <a:p>
            <a:r>
              <a:rPr lang="it-IT" b="1" dirty="0">
                <a:solidFill>
                  <a:srgbClr val="BD5B2E"/>
                </a:solidFill>
              </a:rPr>
              <a:t>La medicina come apparato per correggere, regolare, contenere tale disfunzione</a:t>
            </a:r>
          </a:p>
          <a:p>
            <a:r>
              <a:rPr lang="it-IT" b="1" dirty="0">
                <a:solidFill>
                  <a:srgbClr val="850085"/>
                </a:solidFill>
              </a:rPr>
              <a:t>Il ruolo del medico complementare con quello del paziente</a:t>
            </a:r>
            <a:r>
              <a:rPr lang="it-IT" dirty="0"/>
              <a:t>: M= universalistico, competenza tecnico-operativa, specificità, neutralità affettiva, interesse collettivo; </a:t>
            </a:r>
            <a:r>
              <a:rPr lang="it-IT" dirty="0" err="1"/>
              <a:t>P</a:t>
            </a:r>
            <a:r>
              <a:rPr lang="it-IT" dirty="0"/>
              <a:t>=diritto di esenzione, diritto di aiuto, impegno, affidamento</a:t>
            </a:r>
          </a:p>
          <a:p>
            <a:r>
              <a:rPr lang="it-IT" b="1" dirty="0">
                <a:solidFill>
                  <a:srgbClr val="FF0000"/>
                </a:solidFill>
              </a:rPr>
              <a:t>Carenza della definizione di malattia e sottovalutazione degli aspetti emotivi</a:t>
            </a:r>
          </a:p>
        </p:txBody>
      </p:sp>
    </p:spTree>
    <p:extLst>
      <p:ext uri="{BB962C8B-B14F-4D97-AF65-F5344CB8AC3E}">
        <p14:creationId xmlns:p14="http://schemas.microsoft.com/office/powerpoint/2010/main" val="1677473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61091" y="107576"/>
            <a:ext cx="8404698" cy="1075375"/>
          </a:xfrm>
        </p:spPr>
        <p:txBody>
          <a:bodyPr/>
          <a:lstStyle/>
          <a:p>
            <a:r>
              <a:rPr lang="it-IT" sz="3200" dirty="0">
                <a:solidFill>
                  <a:srgbClr val="0000FF"/>
                </a:solidFill>
                <a:latin typeface="Chalkboard" panose="03050602040202020205" pitchFamily="66" charset="77"/>
              </a:rPr>
              <a:t>Organizzazione sanitarie che non curano:</a:t>
            </a:r>
            <a:br>
              <a:rPr lang="it-IT" sz="3200" dirty="0">
                <a:solidFill>
                  <a:srgbClr val="0000FF"/>
                </a:solidFill>
                <a:latin typeface="Chalkboard" panose="03050602040202020205" pitchFamily="66" charset="77"/>
              </a:rPr>
            </a:br>
            <a:r>
              <a:rPr lang="it-IT" sz="3200" dirty="0">
                <a:solidFill>
                  <a:srgbClr val="0000FF"/>
                </a:solidFill>
                <a:latin typeface="Chalkboard" panose="03050602040202020205" pitchFamily="66" charset="77"/>
              </a:rPr>
              <a:t>l’analisi di Irvin </a:t>
            </a:r>
            <a:r>
              <a:rPr lang="it-IT" sz="3200" dirty="0" err="1">
                <a:solidFill>
                  <a:srgbClr val="0000FF"/>
                </a:solidFill>
                <a:latin typeface="Chalkboard" panose="03050602040202020205" pitchFamily="66" charset="77"/>
              </a:rPr>
              <a:t>Goffman</a:t>
            </a:r>
            <a:endParaRPr lang="it-IT" sz="3200" dirty="0">
              <a:solidFill>
                <a:srgbClr val="0000FF"/>
              </a:solidFill>
              <a:latin typeface="Chalkboard" panose="03050602040202020205" pitchFamily="66" charset="77"/>
            </a:endParaRPr>
          </a:p>
        </p:txBody>
      </p:sp>
      <p:sp>
        <p:nvSpPr>
          <p:cNvPr id="3" name="Segnaposto contenuto 2"/>
          <p:cNvSpPr>
            <a:spLocks noGrp="1"/>
          </p:cNvSpPr>
          <p:nvPr>
            <p:ph idx="1"/>
          </p:nvPr>
        </p:nvSpPr>
        <p:spPr/>
        <p:txBody>
          <a:bodyPr>
            <a:normAutofit/>
          </a:bodyPr>
          <a:lstStyle/>
          <a:p>
            <a:r>
              <a:rPr lang="it-IT" b="1" dirty="0">
                <a:solidFill>
                  <a:srgbClr val="39B23F"/>
                </a:solidFill>
              </a:rPr>
              <a:t>Incuria e spersonalizzazione nelle istituzioni totali segreganti </a:t>
            </a:r>
            <a:r>
              <a:rPr lang="it-IT" dirty="0">
                <a:solidFill>
                  <a:srgbClr val="39B23F"/>
                </a:solidFill>
              </a:rPr>
              <a:t>(carceri, orfanotrofi, ecc.)</a:t>
            </a:r>
          </a:p>
          <a:p>
            <a:r>
              <a:rPr lang="it-IT" b="1" dirty="0">
                <a:solidFill>
                  <a:srgbClr val="BD5B2E"/>
                </a:solidFill>
              </a:rPr>
              <a:t>L’analisi di </a:t>
            </a:r>
            <a:r>
              <a:rPr lang="it-IT" b="1" dirty="0" err="1">
                <a:solidFill>
                  <a:srgbClr val="BD5B2E"/>
                </a:solidFill>
              </a:rPr>
              <a:t>Goffman</a:t>
            </a:r>
            <a:r>
              <a:rPr lang="it-IT" b="1" dirty="0">
                <a:solidFill>
                  <a:srgbClr val="BD5B2E"/>
                </a:solidFill>
              </a:rPr>
              <a:t> sugli Ospedali psichiatrici statunitensi </a:t>
            </a:r>
            <a:r>
              <a:rPr lang="it-IT" dirty="0">
                <a:solidFill>
                  <a:srgbClr val="BD5B2E"/>
                </a:solidFill>
              </a:rPr>
              <a:t>(</a:t>
            </a:r>
            <a:r>
              <a:rPr lang="it-IT" dirty="0" err="1">
                <a:solidFill>
                  <a:srgbClr val="BD5B2E"/>
                </a:solidFill>
              </a:rPr>
              <a:t>Asylum</a:t>
            </a:r>
            <a:r>
              <a:rPr lang="it-IT" dirty="0">
                <a:solidFill>
                  <a:srgbClr val="BD5B2E"/>
                </a:solidFill>
              </a:rPr>
              <a:t>, 1961)</a:t>
            </a:r>
          </a:p>
          <a:p>
            <a:r>
              <a:rPr lang="it-IT" b="1" dirty="0">
                <a:solidFill>
                  <a:srgbClr val="850085"/>
                </a:solidFill>
              </a:rPr>
              <a:t>Rapporti di controllo fra Staff e paziente</a:t>
            </a:r>
            <a:r>
              <a:rPr lang="it-IT" dirty="0"/>
              <a:t>: </a:t>
            </a:r>
          </a:p>
          <a:p>
            <a:r>
              <a:rPr lang="it-IT" b="1" dirty="0">
                <a:solidFill>
                  <a:srgbClr val="000090"/>
                </a:solidFill>
              </a:rPr>
              <a:t>La carriera morale del malato e la vita nell’OP</a:t>
            </a:r>
          </a:p>
          <a:p>
            <a:r>
              <a:rPr lang="it-IT" b="1" dirty="0">
                <a:solidFill>
                  <a:srgbClr val="FF0000"/>
                </a:solidFill>
              </a:rPr>
              <a:t>Disturbo all’efficienza istituzionale quando intervengono aspetti emotivi </a:t>
            </a:r>
            <a:r>
              <a:rPr lang="it-IT" dirty="0">
                <a:solidFill>
                  <a:srgbClr val="FF0000"/>
                </a:solidFill>
              </a:rPr>
              <a:t>(specie dello staff)</a:t>
            </a:r>
          </a:p>
        </p:txBody>
      </p:sp>
    </p:spTree>
    <p:extLst>
      <p:ext uri="{BB962C8B-B14F-4D97-AF65-F5344CB8AC3E}">
        <p14:creationId xmlns:p14="http://schemas.microsoft.com/office/powerpoint/2010/main" val="2841624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8"/>
            <a:ext cx="5642621" cy="732359"/>
          </a:xfrm>
        </p:spPr>
        <p:txBody>
          <a:bodyPr/>
          <a:lstStyle/>
          <a:p>
            <a:r>
              <a:rPr lang="it-IT" sz="3600" b="1" dirty="0">
                <a:solidFill>
                  <a:srgbClr val="FF0000"/>
                </a:solidFill>
                <a:latin typeface="Chalkboard" panose="03050602040202020205" pitchFamily="66" charset="77"/>
                <a:cs typeface="Apple Casual"/>
              </a:rPr>
              <a:t>Sociologia della cura</a:t>
            </a:r>
          </a:p>
        </p:txBody>
      </p:sp>
      <p:sp>
        <p:nvSpPr>
          <p:cNvPr id="3" name="Segnaposto contenuto 2"/>
          <p:cNvSpPr>
            <a:spLocks noGrp="1"/>
          </p:cNvSpPr>
          <p:nvPr>
            <p:ph idx="1"/>
          </p:nvPr>
        </p:nvSpPr>
        <p:spPr>
          <a:xfrm>
            <a:off x="327330" y="1527858"/>
            <a:ext cx="8515727" cy="4966783"/>
          </a:xfrm>
        </p:spPr>
        <p:txBody>
          <a:bodyPr>
            <a:normAutofit fontScale="92500" lnSpcReduction="10000"/>
          </a:bodyPr>
          <a:lstStyle/>
          <a:p>
            <a:pPr marL="457200" indent="-457200">
              <a:buAutoNum type="alphaLcParenR"/>
            </a:pPr>
            <a:r>
              <a:rPr lang="it-IT" b="1" u="sng" dirty="0">
                <a:solidFill>
                  <a:srgbClr val="BD5B2E"/>
                </a:solidFill>
                <a:latin typeface="Arial"/>
                <a:cs typeface="Arial"/>
              </a:rPr>
              <a:t>LA CURA ASSENTE:</a:t>
            </a:r>
          </a:p>
          <a:p>
            <a:pPr>
              <a:buFont typeface="Wingdings" charset="2"/>
              <a:buChar char="Ø"/>
            </a:pPr>
            <a:r>
              <a:rPr lang="it-IT" b="1" dirty="0">
                <a:solidFill>
                  <a:srgbClr val="660066"/>
                </a:solidFill>
                <a:latin typeface="Arial"/>
                <a:cs typeface="Arial"/>
              </a:rPr>
              <a:t>I soggetti “internati”  </a:t>
            </a:r>
            <a:r>
              <a:rPr lang="it-IT" i="1" dirty="0">
                <a:solidFill>
                  <a:srgbClr val="000090"/>
                </a:solidFill>
                <a:latin typeface="Arial"/>
                <a:cs typeface="Arial"/>
              </a:rPr>
              <a:t>(</a:t>
            </a:r>
            <a:r>
              <a:rPr lang="it-IT" i="1" dirty="0" err="1">
                <a:solidFill>
                  <a:srgbClr val="000090"/>
                </a:solidFill>
                <a:latin typeface="Arial"/>
                <a:cs typeface="Arial"/>
              </a:rPr>
              <a:t>Goffman</a:t>
            </a:r>
            <a:r>
              <a:rPr lang="it-IT" i="1" dirty="0">
                <a:solidFill>
                  <a:srgbClr val="000090"/>
                </a:solidFill>
                <a:latin typeface="Arial"/>
                <a:cs typeface="Arial"/>
              </a:rPr>
              <a:t>; Foucault)</a:t>
            </a:r>
          </a:p>
          <a:p>
            <a:pPr marL="0" indent="0">
              <a:buNone/>
            </a:pPr>
            <a:r>
              <a:rPr lang="it-IT" b="1" dirty="0">
                <a:solidFill>
                  <a:srgbClr val="1B5821"/>
                </a:solidFill>
                <a:latin typeface="Arial"/>
                <a:cs typeface="Arial"/>
              </a:rPr>
              <a:t>b) </a:t>
            </a:r>
            <a:r>
              <a:rPr lang="it-IT" b="1" u="sng" dirty="0">
                <a:solidFill>
                  <a:srgbClr val="1B5821"/>
                </a:solidFill>
                <a:latin typeface="Arial"/>
                <a:cs typeface="Arial"/>
              </a:rPr>
              <a:t>GLI “ALTRI ATTORI” DELLA CURA</a:t>
            </a:r>
          </a:p>
          <a:p>
            <a:pPr>
              <a:buFont typeface="Wingdings" charset="2"/>
              <a:buChar char="²"/>
            </a:pPr>
            <a:r>
              <a:rPr lang="it-IT" b="1" dirty="0">
                <a:solidFill>
                  <a:srgbClr val="2130A8"/>
                </a:solidFill>
                <a:latin typeface="Arial"/>
                <a:cs typeface="Arial"/>
              </a:rPr>
              <a:t>Il sapere profano e del malato </a:t>
            </a:r>
            <a:r>
              <a:rPr lang="it-IT" i="1" dirty="0">
                <a:solidFill>
                  <a:srgbClr val="2130A8"/>
                </a:solidFill>
                <a:latin typeface="Arial"/>
                <a:cs typeface="Arial"/>
              </a:rPr>
              <a:t>(</a:t>
            </a:r>
            <a:r>
              <a:rPr lang="it-IT" i="1" dirty="0" err="1">
                <a:solidFill>
                  <a:srgbClr val="2130A8"/>
                </a:solidFill>
                <a:latin typeface="Arial"/>
                <a:cs typeface="Arial"/>
              </a:rPr>
              <a:t>illness</a:t>
            </a:r>
            <a:r>
              <a:rPr lang="it-IT" i="1" dirty="0">
                <a:solidFill>
                  <a:srgbClr val="2130A8"/>
                </a:solidFill>
                <a:latin typeface="Arial"/>
                <a:cs typeface="Arial"/>
              </a:rPr>
              <a:t> narrative; </a:t>
            </a:r>
            <a:r>
              <a:rPr lang="it-IT" i="1" dirty="0" err="1">
                <a:solidFill>
                  <a:srgbClr val="2130A8"/>
                </a:solidFill>
                <a:latin typeface="Arial"/>
                <a:cs typeface="Arial"/>
              </a:rPr>
              <a:t>lay</a:t>
            </a:r>
            <a:r>
              <a:rPr lang="it-IT" i="1" dirty="0">
                <a:solidFill>
                  <a:srgbClr val="2130A8"/>
                </a:solidFill>
                <a:latin typeface="Arial"/>
                <a:cs typeface="Arial"/>
              </a:rPr>
              <a:t>-care)</a:t>
            </a:r>
          </a:p>
          <a:p>
            <a:pPr>
              <a:buFont typeface="Wingdings" charset="2"/>
              <a:buChar char="²"/>
            </a:pPr>
            <a:r>
              <a:rPr lang="it-IT" b="1" dirty="0">
                <a:solidFill>
                  <a:srgbClr val="BC0000"/>
                </a:solidFill>
                <a:latin typeface="Arial"/>
                <a:cs typeface="Arial"/>
              </a:rPr>
              <a:t>Self-care e self-help: </a:t>
            </a:r>
            <a:r>
              <a:rPr lang="it-IT" dirty="0">
                <a:solidFill>
                  <a:srgbClr val="BC0000"/>
                </a:solidFill>
                <a:latin typeface="Arial"/>
                <a:cs typeface="Arial"/>
              </a:rPr>
              <a:t>cura di sé, auto-cura, gruppi di mutuo aiuto</a:t>
            </a:r>
            <a:r>
              <a:rPr lang="it-IT" b="1" dirty="0">
                <a:solidFill>
                  <a:srgbClr val="BC0000"/>
                </a:solidFill>
                <a:latin typeface="Arial"/>
                <a:cs typeface="Arial"/>
              </a:rPr>
              <a:t> </a:t>
            </a:r>
            <a:r>
              <a:rPr lang="it-IT" i="1" dirty="0">
                <a:solidFill>
                  <a:srgbClr val="2130A8"/>
                </a:solidFill>
                <a:latin typeface="Arial"/>
                <a:cs typeface="Arial"/>
              </a:rPr>
              <a:t>(Dean; Katz e </a:t>
            </a:r>
            <a:r>
              <a:rPr lang="it-IT" i="1" dirty="0" err="1">
                <a:solidFill>
                  <a:srgbClr val="2130A8"/>
                </a:solidFill>
                <a:latin typeface="Arial"/>
                <a:cs typeface="Arial"/>
              </a:rPr>
              <a:t>Bender</a:t>
            </a:r>
            <a:r>
              <a:rPr lang="it-IT" i="1" dirty="0">
                <a:solidFill>
                  <a:srgbClr val="2130A8"/>
                </a:solidFill>
                <a:latin typeface="Arial"/>
                <a:cs typeface="Arial"/>
              </a:rPr>
              <a:t>)</a:t>
            </a:r>
          </a:p>
          <a:p>
            <a:pPr>
              <a:buFont typeface="Wingdings" charset="2"/>
              <a:buChar char="²"/>
            </a:pPr>
            <a:r>
              <a:rPr lang="it-IT" b="1" dirty="0" err="1">
                <a:solidFill>
                  <a:srgbClr val="0002E6"/>
                </a:solidFill>
                <a:latin typeface="Arial"/>
                <a:cs typeface="Arial"/>
              </a:rPr>
              <a:t>Formal</a:t>
            </a:r>
            <a:r>
              <a:rPr lang="it-IT" b="1" dirty="0">
                <a:solidFill>
                  <a:srgbClr val="0002E6"/>
                </a:solidFill>
                <a:latin typeface="Arial"/>
                <a:cs typeface="Arial"/>
              </a:rPr>
              <a:t> e </a:t>
            </a:r>
            <a:r>
              <a:rPr lang="it-IT" b="1" dirty="0" err="1">
                <a:solidFill>
                  <a:srgbClr val="0002E6"/>
                </a:solidFill>
                <a:latin typeface="Arial"/>
                <a:cs typeface="Arial"/>
              </a:rPr>
              <a:t>informal</a:t>
            </a:r>
            <a:r>
              <a:rPr lang="it-IT" b="1" dirty="0">
                <a:solidFill>
                  <a:srgbClr val="0002E6"/>
                </a:solidFill>
                <a:latin typeface="Arial"/>
                <a:cs typeface="Arial"/>
              </a:rPr>
              <a:t> care nei sistemi di salute</a:t>
            </a:r>
            <a:r>
              <a:rPr lang="it-IT" i="1" dirty="0">
                <a:solidFill>
                  <a:srgbClr val="0002E6"/>
                </a:solidFill>
                <a:latin typeface="Arial"/>
                <a:cs typeface="Arial"/>
              </a:rPr>
              <a:t>: </a:t>
            </a:r>
            <a:r>
              <a:rPr lang="it-IT" dirty="0">
                <a:solidFill>
                  <a:srgbClr val="0002E6"/>
                </a:solidFill>
                <a:latin typeface="Arial"/>
                <a:cs typeface="Arial"/>
              </a:rPr>
              <a:t>self-help </a:t>
            </a:r>
            <a:r>
              <a:rPr lang="it-IT" dirty="0" err="1">
                <a:solidFill>
                  <a:srgbClr val="0002E6"/>
                </a:solidFill>
                <a:latin typeface="Arial"/>
                <a:cs typeface="Arial"/>
              </a:rPr>
              <a:t>groups</a:t>
            </a:r>
            <a:r>
              <a:rPr lang="it-IT" dirty="0">
                <a:solidFill>
                  <a:srgbClr val="0002E6"/>
                </a:solidFill>
                <a:latin typeface="Arial"/>
                <a:cs typeface="Arial"/>
              </a:rPr>
              <a:t>, volontariato, famiglia, reti informali </a:t>
            </a:r>
            <a:r>
              <a:rPr lang="it-IT" i="1" dirty="0">
                <a:solidFill>
                  <a:srgbClr val="2130A8"/>
                </a:solidFill>
                <a:latin typeface="Arial"/>
                <a:cs typeface="Arial"/>
              </a:rPr>
              <a:t>(</a:t>
            </a:r>
            <a:r>
              <a:rPr lang="it-IT" i="1" dirty="0" err="1">
                <a:solidFill>
                  <a:srgbClr val="2130A8"/>
                </a:solidFill>
                <a:latin typeface="Arial"/>
                <a:cs typeface="Arial"/>
              </a:rPr>
              <a:t>Froland</a:t>
            </a:r>
            <a:r>
              <a:rPr lang="it-IT" i="1" dirty="0">
                <a:solidFill>
                  <a:srgbClr val="2130A8"/>
                </a:solidFill>
                <a:latin typeface="Arial"/>
                <a:cs typeface="Arial"/>
              </a:rPr>
              <a:t>; </a:t>
            </a:r>
            <a:r>
              <a:rPr lang="it-IT" i="1" dirty="0" err="1">
                <a:solidFill>
                  <a:srgbClr val="2130A8"/>
                </a:solidFill>
                <a:latin typeface="Arial"/>
                <a:cs typeface="Arial"/>
              </a:rPr>
              <a:t>Idler</a:t>
            </a:r>
            <a:r>
              <a:rPr lang="it-IT" i="1" dirty="0">
                <a:solidFill>
                  <a:srgbClr val="2130A8"/>
                </a:solidFill>
                <a:latin typeface="Arial"/>
                <a:cs typeface="Arial"/>
              </a:rPr>
              <a:t>)</a:t>
            </a:r>
          </a:p>
          <a:p>
            <a:pPr>
              <a:buFont typeface="Wingdings" charset="2"/>
              <a:buChar char="²"/>
            </a:pPr>
            <a:r>
              <a:rPr lang="it-IT" b="1" dirty="0">
                <a:solidFill>
                  <a:srgbClr val="850085"/>
                </a:solidFill>
                <a:latin typeface="Arial"/>
                <a:cs typeface="Arial"/>
              </a:rPr>
              <a:t>Lavoro domestico e tempi di cura femminili: </a:t>
            </a:r>
            <a:r>
              <a:rPr lang="it-IT" i="1" dirty="0">
                <a:solidFill>
                  <a:srgbClr val="850085"/>
                </a:solidFill>
                <a:latin typeface="Arial"/>
                <a:cs typeface="Arial"/>
              </a:rPr>
              <a:t>attività familiari e organizzazione risorse di cura informali </a:t>
            </a:r>
            <a:r>
              <a:rPr lang="it-IT" i="1" dirty="0">
                <a:solidFill>
                  <a:srgbClr val="2130A8"/>
                </a:solidFill>
                <a:latin typeface="Arial"/>
                <a:cs typeface="Arial"/>
              </a:rPr>
              <a:t>(Balbo, Ingrosso)</a:t>
            </a:r>
          </a:p>
          <a:p>
            <a:endParaRPr lang="it-IT" dirty="0"/>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532223">
            <a:off x="6608669" y="233729"/>
            <a:ext cx="2210330" cy="2300752"/>
          </a:xfrm>
          <a:prstGeom prst="rect">
            <a:avLst/>
          </a:prstGeom>
        </p:spPr>
      </p:pic>
    </p:spTree>
    <p:extLst>
      <p:ext uri="{BB962C8B-B14F-4D97-AF65-F5344CB8AC3E}">
        <p14:creationId xmlns:p14="http://schemas.microsoft.com/office/powerpoint/2010/main" val="2517597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9"/>
            <a:ext cx="5642621" cy="559652"/>
          </a:xfrm>
        </p:spPr>
        <p:txBody>
          <a:bodyPr/>
          <a:lstStyle/>
          <a:p>
            <a:r>
              <a:rPr lang="it-IT" sz="3600" b="1" dirty="0">
                <a:solidFill>
                  <a:srgbClr val="FF0000"/>
                </a:solidFill>
                <a:latin typeface="Chalkboard" panose="03050602040202020205" pitchFamily="66" charset="77"/>
                <a:cs typeface="Apple Casual"/>
              </a:rPr>
              <a:t>Sociologia della cura</a:t>
            </a:r>
          </a:p>
        </p:txBody>
      </p:sp>
      <p:sp>
        <p:nvSpPr>
          <p:cNvPr id="3" name="Segnaposto contenuto 2"/>
          <p:cNvSpPr>
            <a:spLocks noGrp="1"/>
          </p:cNvSpPr>
          <p:nvPr>
            <p:ph idx="1"/>
          </p:nvPr>
        </p:nvSpPr>
        <p:spPr>
          <a:xfrm>
            <a:off x="327331" y="1759352"/>
            <a:ext cx="8445148" cy="4735289"/>
          </a:xfrm>
        </p:spPr>
        <p:txBody>
          <a:bodyPr>
            <a:normAutofit lnSpcReduction="10000"/>
          </a:bodyPr>
          <a:lstStyle/>
          <a:p>
            <a:pPr marL="0" indent="0">
              <a:buNone/>
            </a:pPr>
            <a:r>
              <a:rPr lang="it-IT" b="1" dirty="0">
                <a:solidFill>
                  <a:srgbClr val="660066"/>
                </a:solidFill>
                <a:latin typeface="Arial"/>
                <a:cs typeface="Arial"/>
              </a:rPr>
              <a:t>c – </a:t>
            </a:r>
            <a:r>
              <a:rPr lang="it-IT" b="1" u="sng" dirty="0">
                <a:solidFill>
                  <a:srgbClr val="660066"/>
                </a:solidFill>
                <a:latin typeface="Arial"/>
                <a:cs typeface="Arial"/>
              </a:rPr>
              <a:t>IL DEFICIT DI CURA</a:t>
            </a:r>
          </a:p>
          <a:p>
            <a:pPr>
              <a:buFont typeface="Wingdings" charset="2"/>
              <a:buChar char="ü"/>
            </a:pPr>
            <a:r>
              <a:rPr lang="it-IT" b="1" dirty="0">
                <a:solidFill>
                  <a:srgbClr val="0002E6"/>
                </a:solidFill>
                <a:latin typeface="Arial"/>
                <a:cs typeface="Arial"/>
              </a:rPr>
              <a:t>Soggetti non presi in cura </a:t>
            </a:r>
            <a:r>
              <a:rPr lang="it-IT" i="1" dirty="0">
                <a:solidFill>
                  <a:srgbClr val="0002E6"/>
                </a:solidFill>
                <a:latin typeface="Arial"/>
                <a:cs typeface="Arial"/>
              </a:rPr>
              <a:t>(</a:t>
            </a:r>
            <a:r>
              <a:rPr lang="it-IT" i="1" dirty="0" err="1">
                <a:solidFill>
                  <a:srgbClr val="0002E6"/>
                </a:solidFill>
                <a:latin typeface="Arial"/>
                <a:cs typeface="Arial"/>
              </a:rPr>
              <a:t>Bauman</a:t>
            </a:r>
            <a:r>
              <a:rPr lang="it-IT" i="1" dirty="0">
                <a:solidFill>
                  <a:srgbClr val="0002E6"/>
                </a:solidFill>
                <a:latin typeface="Arial"/>
                <a:cs typeface="Arial"/>
              </a:rPr>
              <a:t>), </a:t>
            </a:r>
            <a:r>
              <a:rPr lang="it-IT" dirty="0">
                <a:solidFill>
                  <a:srgbClr val="0002E6"/>
                </a:solidFill>
                <a:latin typeface="Arial"/>
                <a:cs typeface="Arial"/>
              </a:rPr>
              <a:t>diseguaglianze, scarsa qualità (tecnica, relazionale)</a:t>
            </a:r>
          </a:p>
          <a:p>
            <a:pPr marL="0" indent="0">
              <a:buNone/>
            </a:pPr>
            <a:r>
              <a:rPr lang="it-IT" b="1" dirty="0">
                <a:solidFill>
                  <a:srgbClr val="BC0000"/>
                </a:solidFill>
                <a:latin typeface="Arial"/>
                <a:cs typeface="Arial"/>
              </a:rPr>
              <a:t>d - </a:t>
            </a:r>
            <a:r>
              <a:rPr lang="it-IT" b="1" u="sng" dirty="0">
                <a:solidFill>
                  <a:srgbClr val="BC0000"/>
                </a:solidFill>
                <a:latin typeface="Arial"/>
                <a:cs typeface="Arial"/>
              </a:rPr>
              <a:t>LE NUOVE PROFESSIONI DELLA CURA</a:t>
            </a:r>
          </a:p>
          <a:p>
            <a:pPr>
              <a:buFont typeface="Wingdings" charset="2"/>
              <a:buChar char="v"/>
            </a:pPr>
            <a:r>
              <a:rPr lang="it-IT" b="1" dirty="0">
                <a:solidFill>
                  <a:srgbClr val="1C591F"/>
                </a:solidFill>
                <a:latin typeface="Arial"/>
                <a:cs typeface="Arial"/>
              </a:rPr>
              <a:t>Il </a:t>
            </a:r>
            <a:r>
              <a:rPr lang="it-IT" b="1" i="1" dirty="0">
                <a:solidFill>
                  <a:srgbClr val="1C591F"/>
                </a:solidFill>
                <a:latin typeface="Arial"/>
                <a:cs typeface="Arial"/>
              </a:rPr>
              <a:t>prendersi cura </a:t>
            </a:r>
            <a:r>
              <a:rPr lang="it-IT" b="1" dirty="0">
                <a:solidFill>
                  <a:srgbClr val="1C591F"/>
                </a:solidFill>
                <a:latin typeface="Arial"/>
                <a:cs typeface="Arial"/>
              </a:rPr>
              <a:t>nelle professioni sanitarie</a:t>
            </a:r>
            <a:r>
              <a:rPr lang="it-IT" b="1" dirty="0">
                <a:solidFill>
                  <a:srgbClr val="1B5821"/>
                </a:solidFill>
                <a:latin typeface="Arial"/>
                <a:cs typeface="Arial"/>
              </a:rPr>
              <a:t> </a:t>
            </a:r>
            <a:r>
              <a:rPr lang="it-IT" i="1" dirty="0">
                <a:solidFill>
                  <a:srgbClr val="000090"/>
                </a:solidFill>
                <a:latin typeface="Arial"/>
                <a:cs typeface="Arial"/>
              </a:rPr>
              <a:t>(Melucci, 1994)</a:t>
            </a:r>
          </a:p>
          <a:p>
            <a:pPr>
              <a:buFont typeface="Wingdings" charset="2"/>
              <a:buChar char="v"/>
            </a:pPr>
            <a:r>
              <a:rPr lang="it-IT" b="1" dirty="0">
                <a:solidFill>
                  <a:srgbClr val="000090"/>
                </a:solidFill>
                <a:latin typeface="Arial"/>
                <a:cs typeface="Arial"/>
              </a:rPr>
              <a:t>L’analisi multidimensionale del «lavoro di cura»: </a:t>
            </a:r>
            <a:r>
              <a:rPr lang="it-IT" dirty="0">
                <a:solidFill>
                  <a:srgbClr val="000090"/>
                </a:solidFill>
                <a:latin typeface="Arial"/>
                <a:cs typeface="Arial"/>
              </a:rPr>
              <a:t>chi curato, chi curante, quale relazione, tipo, ambito, luogo, aspetti economici</a:t>
            </a:r>
            <a:r>
              <a:rPr lang="it-IT" b="1" dirty="0">
                <a:solidFill>
                  <a:srgbClr val="000090"/>
                </a:solidFill>
                <a:latin typeface="Arial"/>
                <a:cs typeface="Arial"/>
              </a:rPr>
              <a:t> </a:t>
            </a:r>
            <a:r>
              <a:rPr lang="it-IT" i="1" dirty="0">
                <a:solidFill>
                  <a:srgbClr val="000090"/>
                </a:solidFill>
                <a:latin typeface="Arial"/>
                <a:cs typeface="Arial"/>
              </a:rPr>
              <a:t>(Thomas, 1993; Colombo, 1995; Ingrosso, 2008)</a:t>
            </a:r>
          </a:p>
          <a:p>
            <a:pPr marL="0" indent="0">
              <a:buNone/>
            </a:pPr>
            <a:endParaRPr lang="it-IT" b="1" dirty="0">
              <a:solidFill>
                <a:srgbClr val="850085"/>
              </a:solidFill>
            </a:endParaRPr>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010430">
            <a:off x="7007448" y="226913"/>
            <a:ext cx="1915896" cy="1994273"/>
          </a:xfrm>
          <a:prstGeom prst="rect">
            <a:avLst/>
          </a:prstGeom>
        </p:spPr>
      </p:pic>
    </p:spTree>
    <p:extLst>
      <p:ext uri="{BB962C8B-B14F-4D97-AF65-F5344CB8AC3E}">
        <p14:creationId xmlns:p14="http://schemas.microsoft.com/office/powerpoint/2010/main" val="3764601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1500" y="274639"/>
            <a:ext cx="5642621" cy="559652"/>
          </a:xfrm>
        </p:spPr>
        <p:txBody>
          <a:bodyPr/>
          <a:lstStyle/>
          <a:p>
            <a:r>
              <a:rPr lang="it-IT" sz="3600" b="1" dirty="0">
                <a:solidFill>
                  <a:srgbClr val="FF0000"/>
                </a:solidFill>
                <a:latin typeface="Chalkboard" panose="03050602040202020205" pitchFamily="66" charset="77"/>
                <a:cs typeface="Apple Casual"/>
              </a:rPr>
              <a:t>Sociologia della cura</a:t>
            </a:r>
          </a:p>
        </p:txBody>
      </p:sp>
      <p:sp>
        <p:nvSpPr>
          <p:cNvPr id="3" name="Segnaposto contenuto 2"/>
          <p:cNvSpPr>
            <a:spLocks noGrp="1"/>
          </p:cNvSpPr>
          <p:nvPr>
            <p:ph idx="1"/>
          </p:nvPr>
        </p:nvSpPr>
        <p:spPr>
          <a:xfrm>
            <a:off x="327331" y="1481559"/>
            <a:ext cx="8445148" cy="5013082"/>
          </a:xfrm>
        </p:spPr>
        <p:txBody>
          <a:bodyPr>
            <a:normAutofit/>
          </a:bodyPr>
          <a:lstStyle/>
          <a:p>
            <a:pPr marL="0" indent="0">
              <a:buNone/>
            </a:pPr>
            <a:r>
              <a:rPr lang="it-IT" b="1" dirty="0">
                <a:solidFill>
                  <a:srgbClr val="39B23F"/>
                </a:solidFill>
                <a:latin typeface="Arial"/>
                <a:cs typeface="Arial"/>
              </a:rPr>
              <a:t>e – </a:t>
            </a:r>
            <a:r>
              <a:rPr lang="it-IT" b="1" u="sng" dirty="0">
                <a:solidFill>
                  <a:srgbClr val="780000"/>
                </a:solidFill>
                <a:latin typeface="Arial"/>
                <a:cs typeface="Arial"/>
              </a:rPr>
              <a:t>LA CURA NON CONVENZIONALE </a:t>
            </a:r>
          </a:p>
          <a:p>
            <a:pPr>
              <a:buFont typeface="Wingdings" pitchFamily="2" charset="2"/>
              <a:buChar char="q"/>
            </a:pPr>
            <a:r>
              <a:rPr lang="it-IT" b="1" dirty="0">
                <a:solidFill>
                  <a:srgbClr val="2130A8"/>
                </a:solidFill>
                <a:latin typeface="Arial"/>
                <a:cs typeface="Arial"/>
              </a:rPr>
              <a:t>Medicine e pratiche alternative, complementari, non convenzionali: </a:t>
            </a:r>
            <a:r>
              <a:rPr lang="it-IT" dirty="0">
                <a:solidFill>
                  <a:srgbClr val="2130A8"/>
                </a:solidFill>
                <a:latin typeface="Arial"/>
                <a:cs typeface="Arial"/>
              </a:rPr>
              <a:t>presenza, trasformazioni, professionalizzazione </a:t>
            </a:r>
            <a:r>
              <a:rPr lang="it-IT" i="1" dirty="0">
                <a:solidFill>
                  <a:srgbClr val="002060"/>
                </a:solidFill>
                <a:latin typeface="Arial"/>
                <a:cs typeface="Arial"/>
              </a:rPr>
              <a:t>(Melucci, Tognetti, Ingrosso, </a:t>
            </a:r>
            <a:r>
              <a:rPr lang="it-IT" i="1" dirty="0" err="1">
                <a:solidFill>
                  <a:srgbClr val="002060"/>
                </a:solidFill>
                <a:latin typeface="Arial"/>
                <a:cs typeface="Arial"/>
              </a:rPr>
              <a:t>ecc</a:t>
            </a:r>
            <a:r>
              <a:rPr lang="it-IT" i="1" dirty="0">
                <a:solidFill>
                  <a:srgbClr val="002060"/>
                </a:solidFill>
                <a:latin typeface="Arial"/>
                <a:cs typeface="Arial"/>
              </a:rPr>
              <a:t>)</a:t>
            </a:r>
            <a:endParaRPr lang="it-IT" b="1" dirty="0">
              <a:solidFill>
                <a:srgbClr val="39B23F"/>
              </a:solidFill>
              <a:latin typeface="Arial"/>
              <a:cs typeface="Arial"/>
            </a:endParaRPr>
          </a:p>
          <a:p>
            <a:pPr marL="0" indent="0">
              <a:buNone/>
            </a:pPr>
            <a:r>
              <a:rPr lang="it-IT" b="1" dirty="0" err="1">
                <a:solidFill>
                  <a:srgbClr val="39B23F"/>
                </a:solidFill>
                <a:latin typeface="Arial"/>
                <a:cs typeface="Arial"/>
              </a:rPr>
              <a:t>f</a:t>
            </a:r>
            <a:r>
              <a:rPr lang="it-IT" b="1" dirty="0">
                <a:solidFill>
                  <a:srgbClr val="39B23F"/>
                </a:solidFill>
                <a:latin typeface="Arial"/>
                <a:cs typeface="Arial"/>
              </a:rPr>
              <a:t> - </a:t>
            </a:r>
            <a:r>
              <a:rPr lang="it-IT" b="1" u="sng" dirty="0">
                <a:solidFill>
                  <a:srgbClr val="39B23F"/>
                </a:solidFill>
                <a:latin typeface="Arial"/>
                <a:cs typeface="Arial"/>
              </a:rPr>
              <a:t>PROMOZIONE E CURA DELLA SALUTE</a:t>
            </a:r>
          </a:p>
          <a:p>
            <a:pPr>
              <a:buFont typeface="Wingdings" charset="2"/>
              <a:buChar char="Ø"/>
            </a:pPr>
            <a:r>
              <a:rPr lang="it-IT" b="1" dirty="0">
                <a:solidFill>
                  <a:srgbClr val="850085"/>
                </a:solidFill>
                <a:latin typeface="Arial"/>
                <a:cs typeface="Arial"/>
              </a:rPr>
              <a:t>La cura di sé</a:t>
            </a:r>
          </a:p>
          <a:p>
            <a:pPr>
              <a:buFont typeface="Wingdings" charset="2"/>
              <a:buChar char="Ø"/>
            </a:pPr>
            <a:r>
              <a:rPr lang="it-IT" b="1" dirty="0">
                <a:solidFill>
                  <a:srgbClr val="850085"/>
                </a:solidFill>
                <a:latin typeface="Arial"/>
                <a:cs typeface="Arial"/>
              </a:rPr>
              <a:t>Le pratiche e le politiche di promozione della salute</a:t>
            </a:r>
          </a:p>
          <a:p>
            <a:pPr>
              <a:buFont typeface="Wingdings" charset="2"/>
              <a:buChar char="Ø"/>
            </a:pPr>
            <a:endParaRPr lang="it-IT" b="1" dirty="0">
              <a:solidFill>
                <a:srgbClr val="850085"/>
              </a:solidFill>
            </a:endParaRPr>
          </a:p>
          <a:p>
            <a:pPr marL="0" indent="0">
              <a:buNone/>
            </a:pPr>
            <a:endParaRPr lang="it-IT" dirty="0"/>
          </a:p>
          <a:p>
            <a:endParaRPr lang="it-IT" dirty="0"/>
          </a:p>
        </p:txBody>
      </p:sp>
      <p:pic>
        <p:nvPicPr>
          <p:cNvPr id="4" name="Immagine 3" descr="images-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010430">
            <a:off x="6398083" y="-340689"/>
            <a:ext cx="2257604" cy="2349960"/>
          </a:xfrm>
          <a:prstGeom prst="rect">
            <a:avLst/>
          </a:prstGeom>
        </p:spPr>
      </p:pic>
    </p:spTree>
    <p:extLst>
      <p:ext uri="{BB962C8B-B14F-4D97-AF65-F5344CB8AC3E}">
        <p14:creationId xmlns:p14="http://schemas.microsoft.com/office/powerpoint/2010/main" val="24153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253D2-CBE1-2748-8AEE-CA3C11301456}"/>
              </a:ext>
            </a:extLst>
          </p:cNvPr>
          <p:cNvSpPr>
            <a:spLocks noGrp="1"/>
          </p:cNvSpPr>
          <p:nvPr>
            <p:ph type="title"/>
          </p:nvPr>
        </p:nvSpPr>
        <p:spPr>
          <a:xfrm>
            <a:off x="549275" y="107576"/>
            <a:ext cx="8042276" cy="737376"/>
          </a:xfrm>
        </p:spPr>
        <p:txBody>
          <a:bodyPr/>
          <a:lstStyle/>
          <a:p>
            <a:r>
              <a:rPr lang="it-IT" sz="3600" dirty="0">
                <a:solidFill>
                  <a:srgbClr val="0002E6"/>
                </a:solidFill>
                <a:latin typeface="Chalkboard" panose="03050602040202020205" pitchFamily="66" charset="77"/>
              </a:rPr>
              <a:t>Alcune istanze emergenti</a:t>
            </a:r>
          </a:p>
        </p:txBody>
      </p:sp>
      <p:sp>
        <p:nvSpPr>
          <p:cNvPr id="3" name="Segnaposto contenuto 2">
            <a:extLst>
              <a:ext uri="{FF2B5EF4-FFF2-40B4-BE49-F238E27FC236}">
                <a16:creationId xmlns:a16="http://schemas.microsoft.com/office/drawing/2014/main" id="{0920CBEB-3AC9-E940-B9EC-5AB231F41A1C}"/>
              </a:ext>
            </a:extLst>
          </p:cNvPr>
          <p:cNvSpPr>
            <a:spLocks noGrp="1"/>
          </p:cNvSpPr>
          <p:nvPr>
            <p:ph idx="1"/>
          </p:nvPr>
        </p:nvSpPr>
        <p:spPr>
          <a:xfrm>
            <a:off x="636607" y="1018572"/>
            <a:ext cx="7954943" cy="4925029"/>
          </a:xfrm>
        </p:spPr>
        <p:txBody>
          <a:bodyPr>
            <a:normAutofit lnSpcReduction="10000"/>
          </a:bodyPr>
          <a:lstStyle/>
          <a:p>
            <a:pPr>
              <a:buFont typeface="Wingdings" pitchFamily="2" charset="2"/>
              <a:buChar char="v"/>
            </a:pPr>
            <a:r>
              <a:rPr lang="it-IT" b="1" dirty="0">
                <a:solidFill>
                  <a:srgbClr val="850085"/>
                </a:solidFill>
              </a:rPr>
              <a:t>Valorizzare coloro che curano</a:t>
            </a:r>
          </a:p>
          <a:p>
            <a:pPr>
              <a:buFont typeface="Wingdings" pitchFamily="2" charset="2"/>
              <a:buChar char="v"/>
            </a:pPr>
            <a:r>
              <a:rPr lang="it-IT" b="1" dirty="0">
                <a:solidFill>
                  <a:srgbClr val="1C591F"/>
                </a:solidFill>
              </a:rPr>
              <a:t>Difendere il diritto di essere presi in cura</a:t>
            </a:r>
          </a:p>
          <a:p>
            <a:pPr>
              <a:buFont typeface="Wingdings" pitchFamily="2" charset="2"/>
              <a:buChar char="v"/>
            </a:pPr>
            <a:r>
              <a:rPr lang="it-IT" b="1" dirty="0">
                <a:solidFill>
                  <a:srgbClr val="BD7527"/>
                </a:solidFill>
              </a:rPr>
              <a:t>Valorizzare il ruolo della persona assistita</a:t>
            </a:r>
          </a:p>
          <a:p>
            <a:pPr>
              <a:buFont typeface="Wingdings" pitchFamily="2" charset="2"/>
              <a:buChar char="v"/>
            </a:pPr>
            <a:r>
              <a:rPr lang="it-IT" b="1" dirty="0">
                <a:solidFill>
                  <a:srgbClr val="FF0000"/>
                </a:solidFill>
              </a:rPr>
              <a:t>Sostenere relazioni di cura cooperative e reciproche</a:t>
            </a:r>
          </a:p>
          <a:p>
            <a:pPr>
              <a:buFont typeface="Wingdings" pitchFamily="2" charset="2"/>
              <a:buChar char="v"/>
            </a:pPr>
            <a:r>
              <a:rPr lang="it-IT" b="1" dirty="0">
                <a:solidFill>
                  <a:srgbClr val="00B050"/>
                </a:solidFill>
              </a:rPr>
              <a:t>Arricchire la qualità della cura </a:t>
            </a:r>
            <a:r>
              <a:rPr lang="it-IT" dirty="0">
                <a:solidFill>
                  <a:srgbClr val="00B050"/>
                </a:solidFill>
              </a:rPr>
              <a:t>(dimensioni affettive, comunicative, organizzative, </a:t>
            </a:r>
            <a:r>
              <a:rPr lang="it-IT" dirty="0" err="1">
                <a:solidFill>
                  <a:srgbClr val="00B050"/>
                </a:solidFill>
              </a:rPr>
              <a:t>salutogenetiche</a:t>
            </a:r>
            <a:r>
              <a:rPr lang="it-IT" dirty="0">
                <a:solidFill>
                  <a:srgbClr val="00B050"/>
                </a:solidFill>
              </a:rPr>
              <a:t>, ecc.)</a:t>
            </a:r>
          </a:p>
          <a:p>
            <a:pPr>
              <a:buFont typeface="Wingdings" pitchFamily="2" charset="2"/>
              <a:buChar char="v"/>
            </a:pPr>
            <a:r>
              <a:rPr lang="it-IT" b="1" dirty="0">
                <a:solidFill>
                  <a:srgbClr val="2130A8"/>
                </a:solidFill>
              </a:rPr>
              <a:t>Sviluppare la collaborazione fra varie figure e professioni di cura</a:t>
            </a:r>
          </a:p>
        </p:txBody>
      </p:sp>
    </p:spTree>
    <p:extLst>
      <p:ext uri="{BB962C8B-B14F-4D97-AF65-F5344CB8AC3E}">
        <p14:creationId xmlns:p14="http://schemas.microsoft.com/office/powerpoint/2010/main" val="1567825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77387" y="107577"/>
            <a:ext cx="6481823" cy="1154064"/>
          </a:xfrm>
        </p:spPr>
        <p:txBody>
          <a:bodyPr/>
          <a:lstStyle/>
          <a:p>
            <a:r>
              <a:rPr lang="it-IT" sz="3200" b="1" dirty="0">
                <a:solidFill>
                  <a:srgbClr val="0002E6"/>
                </a:solidFill>
                <a:latin typeface="Chalkboard" charset="0"/>
                <a:ea typeface="Chalkboard" charset="0"/>
                <a:cs typeface="Chalkboard" charset="0"/>
              </a:rPr>
              <a:t>Qualità rapporti di cura:</a:t>
            </a:r>
            <a:br>
              <a:rPr lang="it-IT" sz="3200" b="1" dirty="0">
                <a:solidFill>
                  <a:srgbClr val="0002E6"/>
                </a:solidFill>
                <a:latin typeface="Chalkboard" charset="0"/>
                <a:ea typeface="Chalkboard" charset="0"/>
                <a:cs typeface="Chalkboard" charset="0"/>
              </a:rPr>
            </a:br>
            <a:r>
              <a:rPr lang="it-IT" sz="3200" b="1" dirty="0">
                <a:solidFill>
                  <a:srgbClr val="000090"/>
                </a:solidFill>
                <a:latin typeface="Chalkboard" charset="0"/>
                <a:ea typeface="Chalkboard" charset="0"/>
                <a:cs typeface="Chalkboard" charset="0"/>
              </a:rPr>
              <a:t>Superare la neutralità affettiva</a:t>
            </a:r>
          </a:p>
        </p:txBody>
      </p:sp>
      <p:sp>
        <p:nvSpPr>
          <p:cNvPr id="3" name="Segnaposto contenuto 2"/>
          <p:cNvSpPr>
            <a:spLocks noGrp="1"/>
          </p:cNvSpPr>
          <p:nvPr>
            <p:ph idx="1"/>
          </p:nvPr>
        </p:nvSpPr>
        <p:spPr>
          <a:xfrm>
            <a:off x="549274" y="1458410"/>
            <a:ext cx="8178037" cy="5069712"/>
          </a:xfrm>
        </p:spPr>
        <p:txBody>
          <a:bodyPr>
            <a:normAutofit/>
          </a:bodyPr>
          <a:lstStyle/>
          <a:p>
            <a:pPr marL="514350" indent="-514350">
              <a:buFont typeface="+mj-lt"/>
              <a:buAutoNum type="romanUcPeriod"/>
            </a:pPr>
            <a:r>
              <a:rPr lang="it-IT" b="1" dirty="0">
                <a:solidFill>
                  <a:srgbClr val="FF0000"/>
                </a:solidFill>
                <a:latin typeface="Calibri" charset="0"/>
                <a:ea typeface="Calibri" charset="0"/>
                <a:cs typeface="Calibri" charset="0"/>
              </a:rPr>
              <a:t>L’orientamento di neutralità affettiva del medico e del personale sanitario </a:t>
            </a:r>
            <a:r>
              <a:rPr lang="it-IT" dirty="0">
                <a:solidFill>
                  <a:srgbClr val="39B23F"/>
                </a:solidFill>
                <a:latin typeface="Calibri" charset="0"/>
                <a:ea typeface="Calibri" charset="0"/>
                <a:cs typeface="Calibri" charset="0"/>
              </a:rPr>
              <a:t>(proposto da Parsons, 1951) </a:t>
            </a:r>
            <a:r>
              <a:rPr lang="it-IT" b="1" dirty="0">
                <a:solidFill>
                  <a:srgbClr val="FF0000"/>
                </a:solidFill>
                <a:latin typeface="Calibri" charset="0"/>
                <a:ea typeface="Calibri" charset="0"/>
                <a:cs typeface="Calibri" charset="0"/>
              </a:rPr>
              <a:t>è incompatibile </a:t>
            </a:r>
            <a:r>
              <a:rPr lang="it-IT" dirty="0">
                <a:solidFill>
                  <a:srgbClr val="39B23F"/>
                </a:solidFill>
                <a:latin typeface="Calibri" charset="0"/>
                <a:ea typeface="Calibri" charset="0"/>
                <a:cs typeface="Calibri" charset="0"/>
              </a:rPr>
              <a:t>con lo sviluppo di un’adeguata relazionalità con la persona in cura, col suo coinvolgimento nei percorsi di cura, col mantenimento di un adeguato clima organizzativo nel sistema di cura di appartenenza </a:t>
            </a:r>
          </a:p>
          <a:p>
            <a:pPr marL="514350" indent="-514350">
              <a:buFont typeface="+mj-lt"/>
              <a:buAutoNum type="romanUcPeriod"/>
            </a:pPr>
            <a:r>
              <a:rPr lang="it-IT" dirty="0">
                <a:solidFill>
                  <a:srgbClr val="0044D0"/>
                </a:solidFill>
                <a:latin typeface="Calibri" charset="0"/>
                <a:ea typeface="Calibri" charset="0"/>
                <a:cs typeface="Calibri" charset="0"/>
              </a:rPr>
              <a:t>Il distacco emotivo priva i professionisti di opportune </a:t>
            </a:r>
            <a:r>
              <a:rPr lang="it-IT" b="1" dirty="0">
                <a:solidFill>
                  <a:srgbClr val="0044D0"/>
                </a:solidFill>
                <a:latin typeface="Calibri" charset="0"/>
                <a:ea typeface="Calibri" charset="0"/>
                <a:cs typeface="Calibri" charset="0"/>
              </a:rPr>
              <a:t>motivazioni intrinseche</a:t>
            </a:r>
            <a:r>
              <a:rPr lang="it-IT" dirty="0">
                <a:solidFill>
                  <a:srgbClr val="0044D0"/>
                </a:solidFill>
                <a:latin typeface="Calibri" charset="0"/>
                <a:ea typeface="Calibri" charset="0"/>
                <a:cs typeface="Calibri" charset="0"/>
              </a:rPr>
              <a:t> e favorisce la routinizzazione del lavoro di cura</a:t>
            </a:r>
          </a:p>
          <a:p>
            <a:pPr marL="514350" indent="-514350">
              <a:buFont typeface="+mj-lt"/>
              <a:buAutoNum type="romanUcPeriod"/>
            </a:pPr>
            <a:endParaRPr lang="it-IT" dirty="0">
              <a:solidFill>
                <a:srgbClr val="002060"/>
              </a:solidFill>
              <a:latin typeface="Calibri" charset="0"/>
              <a:ea typeface="Calibri" charset="0"/>
              <a:cs typeface="Calibri" charset="0"/>
            </a:endParaRPr>
          </a:p>
        </p:txBody>
      </p:sp>
    </p:spTree>
    <p:extLst>
      <p:ext uri="{BB962C8B-B14F-4D97-AF65-F5344CB8AC3E}">
        <p14:creationId xmlns:p14="http://schemas.microsoft.com/office/powerpoint/2010/main" val="336534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0943" y="107577"/>
            <a:ext cx="8426368" cy="702652"/>
          </a:xfrm>
        </p:spPr>
        <p:txBody>
          <a:bodyPr/>
          <a:lstStyle/>
          <a:p>
            <a:r>
              <a:rPr lang="it-IT" sz="3200" b="1" dirty="0">
                <a:solidFill>
                  <a:srgbClr val="000090"/>
                </a:solidFill>
                <a:latin typeface="Chalkboard" charset="0"/>
                <a:ea typeface="Chalkboard" charset="0"/>
                <a:cs typeface="Chalkboard" charset="0"/>
              </a:rPr>
              <a:t>Stile emotivo e clima organizzativo</a:t>
            </a:r>
          </a:p>
        </p:txBody>
      </p:sp>
      <p:sp>
        <p:nvSpPr>
          <p:cNvPr id="3" name="Segnaposto contenuto 2"/>
          <p:cNvSpPr>
            <a:spLocks noGrp="1"/>
          </p:cNvSpPr>
          <p:nvPr>
            <p:ph idx="1"/>
          </p:nvPr>
        </p:nvSpPr>
        <p:spPr>
          <a:xfrm>
            <a:off x="549274" y="1006997"/>
            <a:ext cx="8178037" cy="5521125"/>
          </a:xfrm>
        </p:spPr>
        <p:txBody>
          <a:bodyPr>
            <a:normAutofit/>
          </a:bodyPr>
          <a:lstStyle/>
          <a:p>
            <a:pPr marL="514350" indent="-514350">
              <a:buFont typeface="+mj-lt"/>
              <a:buAutoNum type="romanUcPeriod" startAt="3"/>
            </a:pPr>
            <a:r>
              <a:rPr lang="it-IT" b="1" dirty="0">
                <a:solidFill>
                  <a:srgbClr val="39B23F"/>
                </a:solidFill>
                <a:latin typeface="Calibri" charset="0"/>
                <a:ea typeface="Calibri" charset="0"/>
                <a:cs typeface="Calibri" charset="0"/>
              </a:rPr>
              <a:t>Fra coinvolgimento e distacco </a:t>
            </a:r>
            <a:r>
              <a:rPr lang="it-IT" dirty="0">
                <a:solidFill>
                  <a:srgbClr val="39B23F"/>
                </a:solidFill>
                <a:latin typeface="Calibri" charset="0"/>
                <a:ea typeface="Calibri" charset="0"/>
                <a:cs typeface="Calibri" charset="0"/>
              </a:rPr>
              <a:t>(Elias, 1983) è possibile che ciascun operatore trovi </a:t>
            </a:r>
            <a:r>
              <a:rPr lang="it-IT" b="1" dirty="0">
                <a:solidFill>
                  <a:srgbClr val="FF0000"/>
                </a:solidFill>
                <a:latin typeface="Calibri" charset="0"/>
                <a:ea typeface="Calibri" charset="0"/>
                <a:cs typeface="Calibri" charset="0"/>
              </a:rPr>
              <a:t>un “giusto coinvolgimento” e un personalizzato “stile emotivo” </a:t>
            </a:r>
            <a:r>
              <a:rPr lang="it-IT" dirty="0">
                <a:solidFill>
                  <a:srgbClr val="002060"/>
                </a:solidFill>
                <a:latin typeface="Calibri" charset="0"/>
                <a:ea typeface="Calibri" charset="0"/>
                <a:cs typeface="Calibri" charset="0"/>
              </a:rPr>
              <a:t>(temperato da esperienza e professionalità)</a:t>
            </a:r>
          </a:p>
          <a:p>
            <a:pPr marL="514350" indent="-514350">
              <a:buFont typeface="+mj-lt"/>
              <a:buAutoNum type="romanUcPeriod" startAt="3"/>
            </a:pPr>
            <a:r>
              <a:rPr lang="it-IT" b="1" dirty="0">
                <a:solidFill>
                  <a:srgbClr val="BC0000"/>
                </a:solidFill>
              </a:rPr>
              <a:t>Formare e sostenere le capacità e sensibilità emotive, empatiche, comunicative e relazionali degli operatori</a:t>
            </a:r>
            <a:endParaRPr lang="it-IT" dirty="0">
              <a:solidFill>
                <a:srgbClr val="002060"/>
              </a:solidFill>
              <a:latin typeface="Calibri" charset="0"/>
              <a:ea typeface="Calibri" charset="0"/>
              <a:cs typeface="Calibri" charset="0"/>
            </a:endParaRPr>
          </a:p>
          <a:p>
            <a:pPr marL="514350" indent="-514350">
              <a:buFont typeface="+mj-lt"/>
              <a:buAutoNum type="romanUcPeriod" startAt="3"/>
            </a:pPr>
            <a:r>
              <a:rPr lang="it-IT" b="1" dirty="0">
                <a:solidFill>
                  <a:srgbClr val="39B23F"/>
                </a:solidFill>
                <a:latin typeface="Calibri" charset="0"/>
                <a:ea typeface="Calibri" charset="0"/>
                <a:cs typeface="Calibri" charset="0"/>
              </a:rPr>
              <a:t>Gli operatori </a:t>
            </a:r>
            <a:r>
              <a:rPr lang="it-IT" dirty="0">
                <a:solidFill>
                  <a:srgbClr val="39B23F"/>
                </a:solidFill>
                <a:latin typeface="Calibri" charset="0"/>
                <a:ea typeface="Calibri" charset="0"/>
                <a:cs typeface="Calibri" charset="0"/>
              </a:rPr>
              <a:t>devono concorrere a definire e ad attuare lo stile della relazione di cura che </a:t>
            </a:r>
            <a:r>
              <a:rPr lang="it-IT" b="1" dirty="0">
                <a:solidFill>
                  <a:srgbClr val="FF0000"/>
                </a:solidFill>
                <a:latin typeface="Calibri" charset="0"/>
                <a:ea typeface="Calibri" charset="0"/>
                <a:cs typeface="Calibri" charset="0"/>
              </a:rPr>
              <a:t>l’équipe/servizio intendono realizzare </a:t>
            </a:r>
            <a:r>
              <a:rPr lang="it-IT" dirty="0">
                <a:solidFill>
                  <a:srgbClr val="39B23F"/>
                </a:solidFill>
                <a:latin typeface="Calibri" charset="0"/>
                <a:ea typeface="Calibri" charset="0"/>
                <a:cs typeface="Calibri" charset="0"/>
              </a:rPr>
              <a:t>anche attraverso lo sviluppo di </a:t>
            </a:r>
            <a:r>
              <a:rPr lang="it-IT" b="1" dirty="0">
                <a:solidFill>
                  <a:srgbClr val="0044D0"/>
                </a:solidFill>
                <a:latin typeface="Calibri" charset="0"/>
                <a:ea typeface="Calibri" charset="0"/>
                <a:cs typeface="Calibri" charset="0"/>
              </a:rPr>
              <a:t>un’adeguata strategia comunicativa, organizzativa e simbolica coordinata distribuita in tutte le fasi dei percorsi di cura</a:t>
            </a:r>
            <a:endParaRPr lang="it-IT" dirty="0">
              <a:solidFill>
                <a:srgbClr val="0044D0"/>
              </a:solidFill>
              <a:latin typeface="Calibri" charset="0"/>
              <a:ea typeface="Calibri" charset="0"/>
              <a:cs typeface="Calibri" charset="0"/>
            </a:endParaRPr>
          </a:p>
          <a:p>
            <a:pPr marL="514350" indent="-514350">
              <a:buFont typeface="+mj-lt"/>
              <a:buAutoNum type="romanUcPeriod" startAt="3"/>
            </a:pPr>
            <a:endParaRPr lang="it-IT" dirty="0">
              <a:solidFill>
                <a:srgbClr val="002060"/>
              </a:solidFill>
              <a:latin typeface="Calibri" charset="0"/>
              <a:ea typeface="Calibri" charset="0"/>
              <a:cs typeface="Calibri" charset="0"/>
            </a:endParaRPr>
          </a:p>
        </p:txBody>
      </p:sp>
    </p:spTree>
    <p:extLst>
      <p:ext uri="{BB962C8B-B14F-4D97-AF65-F5344CB8AC3E}">
        <p14:creationId xmlns:p14="http://schemas.microsoft.com/office/powerpoint/2010/main" val="29227120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zza">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zza">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zza">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4212</TotalTime>
  <Words>853</Words>
  <Application>Microsoft Macintosh PowerPoint</Application>
  <PresentationFormat>Presentazione su schermo (4:3)</PresentationFormat>
  <Paragraphs>102</Paragraphs>
  <Slides>14</Slides>
  <Notes>1</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14</vt:i4>
      </vt:variant>
    </vt:vector>
  </HeadingPairs>
  <TitlesOfParts>
    <vt:vector size="26" baseType="lpstr">
      <vt:lpstr>ＭＳ Ｐゴシック</vt:lpstr>
      <vt:lpstr>Apple Casual</vt:lpstr>
      <vt:lpstr>Arial</vt:lpstr>
      <vt:lpstr>Bradley Hand</vt:lpstr>
      <vt:lpstr>Calibri</vt:lpstr>
      <vt:lpstr>Century Gothic</vt:lpstr>
      <vt:lpstr>Chalkboard</vt:lpstr>
      <vt:lpstr>News Gothic MT</vt:lpstr>
      <vt:lpstr>Times New Roman</vt:lpstr>
      <vt:lpstr>Wingdings</vt:lpstr>
      <vt:lpstr>Wingdings 2</vt:lpstr>
      <vt:lpstr>Brezza</vt:lpstr>
      <vt:lpstr>Sociologia della cura:  relazioni di cura reciproche e collaborative</vt:lpstr>
      <vt:lpstr>La sociologia della medicina  di Talcott Parsons</vt:lpstr>
      <vt:lpstr>Organizzazione sanitarie che non curano: l’analisi di Irvin Goffman</vt:lpstr>
      <vt:lpstr>Sociologia della cura</vt:lpstr>
      <vt:lpstr>Sociologia della cura</vt:lpstr>
      <vt:lpstr>Sociologia della cura</vt:lpstr>
      <vt:lpstr>Alcune istanze emergenti</vt:lpstr>
      <vt:lpstr>Qualità rapporti di cura: Superare la neutralità affettiva</vt:lpstr>
      <vt:lpstr>Stile emotivo e clima organizzativo</vt:lpstr>
      <vt:lpstr>Quale nuovo ruolo delle persone in cura?</vt:lpstr>
      <vt:lpstr>Organizzazione sanitaria - di salute “inclusiva”  (comprendente tutte le fasi della vita) </vt:lpstr>
      <vt:lpstr>CONTINUUM DELLE CURE</vt:lpstr>
      <vt:lpstr>Collaborazione interprofessionale  e fra differenti risorse di cura</vt:lpstr>
      <vt:lpstr>Lo scenario della cura complessa e collaborativa</vt:lpstr>
    </vt:vector>
  </TitlesOfParts>
  <Company>Università di Ferrara</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Etica della cura e  cura della comunicazione</dc:title>
  <dc:creator>Marco Ingrosso</dc:creator>
  <cp:lastModifiedBy>Utente di Microsoft Office</cp:lastModifiedBy>
  <cp:revision>233</cp:revision>
  <dcterms:created xsi:type="dcterms:W3CDTF">2013-04-01T09:25:24Z</dcterms:created>
  <dcterms:modified xsi:type="dcterms:W3CDTF">2018-04-06T13:30:05Z</dcterms:modified>
</cp:coreProperties>
</file>