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notesMasterIdLst>
    <p:notesMasterId r:id="rId18"/>
  </p:notesMasterIdLst>
  <p:sldIdLst>
    <p:sldId id="256" r:id="rId2"/>
    <p:sldId id="306" r:id="rId3"/>
    <p:sldId id="308" r:id="rId4"/>
    <p:sldId id="307" r:id="rId5"/>
    <p:sldId id="263" r:id="rId6"/>
    <p:sldId id="291" r:id="rId7"/>
    <p:sldId id="292" r:id="rId8"/>
    <p:sldId id="267" r:id="rId9"/>
    <p:sldId id="295" r:id="rId10"/>
    <p:sldId id="298" r:id="rId11"/>
    <p:sldId id="299" r:id="rId12"/>
    <p:sldId id="300" r:id="rId13"/>
    <p:sldId id="269" r:id="rId14"/>
    <p:sldId id="302" r:id="rId15"/>
    <p:sldId id="303" r:id="rId16"/>
    <p:sldId id="30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1DB2"/>
    <a:srgbClr val="1C591F"/>
    <a:srgbClr val="39B23F"/>
    <a:srgbClr val="BC0000"/>
    <a:srgbClr val="850085"/>
    <a:srgbClr val="BD5B2E"/>
    <a:srgbClr val="780000"/>
    <a:srgbClr val="BD7527"/>
    <a:srgbClr val="1B5821"/>
    <a:srgbClr val="45D7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09"/>
    <p:restoredTop sz="84809"/>
  </p:normalViewPr>
  <p:slideViewPr>
    <p:cSldViewPr snapToGrid="0" snapToObjects="1">
      <p:cViewPr varScale="1">
        <p:scale>
          <a:sx n="123" d="100"/>
          <a:sy n="123" d="100"/>
        </p:scale>
        <p:origin x="2592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E42B97-1677-6243-94B5-1CCCABA19B55}" type="datetimeFigureOut">
              <a:rPr lang="it-IT" smtClean="0"/>
              <a:t>17/03/18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AD8B3B-6B5A-C349-BAD7-F631F27BEFE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8397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7897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727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2796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48436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7500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4039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870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5332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467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51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titolo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it-IT"/>
              <a:t>Fare clic per modificare stile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3/17/18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3/17/18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3/17/18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A4A6734C-E115-4BC5-9FB0-F9BF6FABFDA0}" type="datetimeFigureOut">
              <a:rPr lang="en-US" smtClean="0"/>
              <a:t>3/17/18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D739C4FB-7D33-419B-8833-D1372BFD11C8}" type="slidenum">
              <a:rPr lang="en-US" smtClean="0"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35429" y="1283216"/>
            <a:ext cx="8345714" cy="1477932"/>
          </a:xfrm>
        </p:spPr>
        <p:txBody>
          <a:bodyPr/>
          <a:lstStyle/>
          <a:p>
            <a:r>
              <a:rPr lang="it-IT" sz="4000" b="1" dirty="0">
                <a:solidFill>
                  <a:srgbClr val="FF0000"/>
                </a:solidFill>
                <a:latin typeface="Chalkboard" panose="03050602040202020205" pitchFamily="66" charset="77"/>
                <a:ea typeface="Century Gothic" charset="0"/>
                <a:cs typeface="Century Gothic" charset="0"/>
              </a:rPr>
              <a:t>Evoluzione della Cura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67756" y="4419600"/>
            <a:ext cx="3613737" cy="1219200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it-IT" sz="2400" b="1" dirty="0">
                <a:solidFill>
                  <a:srgbClr val="00009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Corso Sociologia </a:t>
            </a:r>
          </a:p>
          <a:p>
            <a:pPr>
              <a:lnSpc>
                <a:spcPct val="130000"/>
              </a:lnSpc>
            </a:pPr>
            <a:r>
              <a:rPr lang="it-IT" sz="2400" b="1" dirty="0">
                <a:solidFill>
                  <a:srgbClr val="00009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della salute 2017/18</a:t>
            </a:r>
            <a:endParaRPr lang="it-IT" sz="1800" b="1" i="1" dirty="0">
              <a:solidFill>
                <a:srgbClr val="00009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5453" y="3928209"/>
            <a:ext cx="3419724" cy="2279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942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8264" y="152400"/>
            <a:ext cx="5187189" cy="1117721"/>
          </a:xfrm>
        </p:spPr>
        <p:txBody>
          <a:bodyPr>
            <a:normAutofit fontScale="90000"/>
          </a:bodyPr>
          <a:lstStyle/>
          <a:p>
            <a:pPr algn="l"/>
            <a:r>
              <a:rPr lang="it-IT" sz="3200" dirty="0">
                <a:solidFill>
                  <a:srgbClr val="000090"/>
                </a:solidFill>
                <a:latin typeface="Chalkboard" panose="03050602040202020205" pitchFamily="66" charset="77"/>
                <a:ea typeface="ＭＳ Ｐゴシック" charset="0"/>
                <a:cs typeface="ＭＳ Ｐゴシック" charset="0"/>
              </a:rPr>
              <a:t>Nella modernità liquida: </a:t>
            </a:r>
            <a:br>
              <a:rPr lang="it-IT" sz="3600" dirty="0">
                <a:solidFill>
                  <a:srgbClr val="000090"/>
                </a:solidFill>
                <a:latin typeface="Chalkboard" panose="03050602040202020205" pitchFamily="66" charset="77"/>
                <a:ea typeface="ＭＳ Ｐゴシック" charset="0"/>
                <a:cs typeface="ＭＳ Ｐゴシック" charset="0"/>
              </a:rPr>
            </a:br>
            <a:r>
              <a:rPr lang="it-IT" sz="3600" dirty="0">
                <a:solidFill>
                  <a:srgbClr val="008000"/>
                </a:solidFill>
                <a:latin typeface="Chalkboard" panose="03050602040202020205" pitchFamily="66" charset="77"/>
                <a:ea typeface="ＭＳ Ｐゴシック" charset="0"/>
                <a:cs typeface="ＭＳ Ｐゴシック" charset="0"/>
              </a:rPr>
              <a:t>crisi etica e sociale</a:t>
            </a:r>
            <a:endParaRPr lang="it-IT" i="1" dirty="0">
              <a:solidFill>
                <a:srgbClr val="45D74C"/>
              </a:solidFill>
              <a:latin typeface="Chalkboard" panose="03050602040202020205" pitchFamily="66" charset="77"/>
              <a:ea typeface="ＭＳ Ｐゴシック" charset="0"/>
              <a:cs typeface="ＭＳ Ｐゴシック" charset="0"/>
            </a:endParaRPr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>
          <a:xfrm>
            <a:off x="196400" y="1986824"/>
            <a:ext cx="8046079" cy="456637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it-IT" sz="2400" b="1" dirty="0">
                <a:solidFill>
                  <a:srgbClr val="850085"/>
                </a:solidFill>
                <a:latin typeface="Arial" charset="0"/>
                <a:ea typeface="ＭＳ Ｐゴシック" charset="0"/>
                <a:cs typeface="ＭＳ Ｐゴシック" charset="0"/>
              </a:rPr>
              <a:t>La crisi etica della cura nello spazio personale </a:t>
            </a:r>
            <a:r>
              <a:rPr lang="it-IT" sz="2400" dirty="0">
                <a:solidFill>
                  <a:srgbClr val="850085"/>
                </a:solidFill>
                <a:latin typeface="Arial" charset="0"/>
                <a:ea typeface="ＭＳ Ｐゴシック" charset="0"/>
                <a:cs typeface="ＭＳ Ｐゴシック" charset="0"/>
              </a:rPr>
              <a:t>(edonismo nihilista) </a:t>
            </a:r>
            <a:r>
              <a:rPr lang="it-IT" sz="2400" b="1" dirty="0">
                <a:solidFill>
                  <a:srgbClr val="850085"/>
                </a:solidFill>
                <a:latin typeface="Arial" charset="0"/>
                <a:ea typeface="ＭＳ Ｐゴシック" charset="0"/>
                <a:cs typeface="ＭＳ Ｐゴシック" charset="0"/>
              </a:rPr>
              <a:t>e nello spazio pubblico </a:t>
            </a:r>
            <a:r>
              <a:rPr lang="it-IT" sz="2400" dirty="0">
                <a:solidFill>
                  <a:srgbClr val="850085"/>
                </a:solidFill>
                <a:latin typeface="Arial" charset="0"/>
                <a:ea typeface="ＭＳ Ｐゴシック" charset="0"/>
                <a:cs typeface="ＭＳ Ｐゴシック" charset="0"/>
              </a:rPr>
              <a:t>(tecno-economicismo) </a:t>
            </a:r>
          </a:p>
          <a:p>
            <a:pPr>
              <a:lnSpc>
                <a:spcPct val="110000"/>
              </a:lnSpc>
            </a:pPr>
            <a:r>
              <a:rPr lang="it-IT" sz="2400" b="1" dirty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La destrutturazione </a:t>
            </a:r>
            <a:r>
              <a:rPr lang="it-IT" sz="2400" b="1" dirty="0" err="1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dell</a:t>
            </a:r>
            <a:r>
              <a:rPr lang="ja-JP" altLang="it-IT" sz="2400" b="1" dirty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it-IT" sz="2400" b="1" dirty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intervento pubblico </a:t>
            </a:r>
            <a:r>
              <a:rPr lang="it-IT" sz="2400" dirty="0">
                <a:solidFill>
                  <a:srgbClr val="650728"/>
                </a:solidFill>
                <a:latin typeface="Arial" charset="0"/>
                <a:ea typeface="ＭＳ Ｐゴシック" charset="0"/>
                <a:cs typeface="ＭＳ Ｐゴシック" charset="0"/>
              </a:rPr>
              <a:t>(neo-liberismo e anti-egualitarismo)	</a:t>
            </a:r>
            <a:endParaRPr lang="it-IT" dirty="0">
              <a:solidFill>
                <a:srgbClr val="650728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110000"/>
              </a:lnSpc>
            </a:pPr>
            <a:r>
              <a:rPr lang="it-IT" sz="2400" b="1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La cura medica</a:t>
            </a:r>
            <a:r>
              <a:rPr lang="it-IT" sz="24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sz="2400" i="1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(neo-tecnicismo e domande aperte</a:t>
            </a:r>
            <a:r>
              <a:rPr lang="it-IT" i="1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it-IT" b="1" dirty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La cura familiare-informale</a:t>
            </a:r>
            <a:r>
              <a:rPr lang="it-IT" dirty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i="1" dirty="0">
                <a:solidFill>
                  <a:srgbClr val="FF6600"/>
                </a:solidFill>
                <a:latin typeface="Arial" charset="0"/>
                <a:ea typeface="ＭＳ Ｐゴシック" charset="0"/>
                <a:cs typeface="ＭＳ Ｐゴシック" charset="0"/>
              </a:rPr>
              <a:t>(sovraccarico e delegittimazione)</a:t>
            </a:r>
            <a:endParaRPr lang="it-IT" sz="2400" i="1" dirty="0">
              <a:solidFill>
                <a:srgbClr val="FF66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4" name="Immagine 3" descr="k2331948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9495" y="152400"/>
            <a:ext cx="3055334" cy="1645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114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05891" y="152400"/>
            <a:ext cx="5604191" cy="1432029"/>
          </a:xfrm>
        </p:spPr>
        <p:txBody>
          <a:bodyPr>
            <a:normAutofit fontScale="90000"/>
          </a:bodyPr>
          <a:lstStyle/>
          <a:p>
            <a:r>
              <a:rPr lang="it-IT" sz="3200" dirty="0">
                <a:solidFill>
                  <a:srgbClr val="000090"/>
                </a:solidFill>
                <a:latin typeface="Chalkboard" panose="03050602040202020205" pitchFamily="66" charset="77"/>
                <a:ea typeface="ＭＳ Ｐゴシック" charset="0"/>
                <a:cs typeface="ＭＳ Ｐゴシック" charset="0"/>
              </a:rPr>
              <a:t>Verso la società planetaria: </a:t>
            </a:r>
            <a:br>
              <a:rPr lang="it-IT" sz="3600" dirty="0">
                <a:solidFill>
                  <a:srgbClr val="000090"/>
                </a:solidFill>
                <a:latin typeface="Chalkboard" panose="03050602040202020205" pitchFamily="66" charset="77"/>
                <a:ea typeface="ＭＳ Ｐゴシック" charset="0"/>
                <a:cs typeface="ＭＳ Ｐゴシック" charset="0"/>
              </a:rPr>
            </a:br>
            <a:r>
              <a:rPr lang="it-IT" sz="3600" dirty="0">
                <a:solidFill>
                  <a:srgbClr val="008000"/>
                </a:solidFill>
                <a:latin typeface="Chalkboard" panose="03050602040202020205" pitchFamily="66" charset="77"/>
                <a:ea typeface="ＭＳ Ｐゴシック" charset="0"/>
                <a:cs typeface="ＭＳ Ｐゴシック" charset="0"/>
              </a:rPr>
              <a:t>Grande contrazione </a:t>
            </a:r>
            <a:br>
              <a:rPr lang="it-IT" sz="3600" dirty="0">
                <a:solidFill>
                  <a:srgbClr val="008000"/>
                </a:solidFill>
                <a:latin typeface="Chalkboard" panose="03050602040202020205" pitchFamily="66" charset="77"/>
                <a:ea typeface="ＭＳ Ｐゴシック" charset="0"/>
                <a:cs typeface="ＭＳ Ｐゴシック" charset="0"/>
              </a:rPr>
            </a:br>
            <a:r>
              <a:rPr lang="it-IT" sz="3600" dirty="0">
                <a:solidFill>
                  <a:srgbClr val="008000"/>
                </a:solidFill>
                <a:latin typeface="Chalkboard" panose="03050602040202020205" pitchFamily="66" charset="77"/>
                <a:ea typeface="ＭＳ Ｐゴシック" charset="0"/>
                <a:cs typeface="ＭＳ Ｐゴシック" charset="0"/>
              </a:rPr>
              <a:t>ma </a:t>
            </a:r>
            <a:r>
              <a:rPr lang="it-IT" sz="3600" i="1" dirty="0">
                <a:solidFill>
                  <a:srgbClr val="1C591F"/>
                </a:solidFill>
                <a:latin typeface="Chalkboard" panose="03050602040202020205" pitchFamily="66" charset="77"/>
                <a:ea typeface="ＭＳ Ｐゴシック" charset="0"/>
                <a:cs typeface="ＭＳ Ｐゴシック" charset="0"/>
              </a:rPr>
              <a:t>nuovi processi (I)</a:t>
            </a:r>
            <a:endParaRPr lang="it-IT" i="1" dirty="0">
              <a:solidFill>
                <a:srgbClr val="1C591F"/>
              </a:solidFill>
              <a:latin typeface="Chalkboard" panose="03050602040202020205" pitchFamily="66" charset="77"/>
              <a:ea typeface="ＭＳ Ｐゴシック" charset="0"/>
              <a:cs typeface="ＭＳ Ｐゴシック" charset="0"/>
            </a:endParaRPr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>
          <a:xfrm>
            <a:off x="196400" y="2074847"/>
            <a:ext cx="8345588" cy="447835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it-IT" sz="24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La crisi etica persiste:</a:t>
            </a:r>
            <a:r>
              <a:rPr lang="it-IT" i="1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sz="2400" b="1" dirty="0">
                <a:solidFill>
                  <a:srgbClr val="660066"/>
                </a:solidFill>
                <a:latin typeface="Arial" charset="0"/>
                <a:ea typeface="ＭＳ Ｐゴシック" charset="0"/>
                <a:cs typeface="ＭＳ Ｐゴシック" charset="0"/>
              </a:rPr>
              <a:t>ma anche nuova ricerca etica. La salute resta centrale</a:t>
            </a:r>
          </a:p>
          <a:p>
            <a:pPr>
              <a:lnSpc>
                <a:spcPct val="110000"/>
              </a:lnSpc>
            </a:pPr>
            <a:r>
              <a:rPr lang="it-IT" sz="24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La destrutturazione </a:t>
            </a:r>
            <a:r>
              <a:rPr lang="it-IT" sz="2400" dirty="0" err="1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dell</a:t>
            </a:r>
            <a:r>
              <a:rPr lang="ja-JP" altLang="it-IT" sz="24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it-IT" sz="24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intervento pubblico:</a:t>
            </a:r>
            <a:r>
              <a:rPr lang="it-IT" sz="2400" i="1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sz="2400" b="1" i="1" dirty="0">
                <a:solidFill>
                  <a:srgbClr val="226A26"/>
                </a:solidFill>
                <a:latin typeface="Arial" charset="0"/>
                <a:ea typeface="ＭＳ Ｐゴシック" charset="0"/>
                <a:cs typeface="ＭＳ Ｐゴシック" charset="0"/>
              </a:rPr>
              <a:t>ma anche trasformazioni del pubblico, imprese no-profit e coordinamento fra vari attori</a:t>
            </a:r>
          </a:p>
          <a:p>
            <a:pPr>
              <a:lnSpc>
                <a:spcPct val="110000"/>
              </a:lnSpc>
            </a:pPr>
            <a:r>
              <a:rPr lang="it-IT" sz="24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La cura medica</a:t>
            </a:r>
            <a:r>
              <a:rPr lang="it-IT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:</a:t>
            </a:r>
            <a:r>
              <a:rPr lang="it-IT" i="1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sz="2400" b="1" i="1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Crisi della dominanza: </a:t>
            </a:r>
            <a:r>
              <a:rPr lang="it-IT" sz="2400" b="1" i="1" dirty="0" err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autosufficenza</a:t>
            </a:r>
            <a:r>
              <a:rPr lang="it-IT" sz="2400" b="1" i="1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 dei propri </a:t>
            </a:r>
            <a:r>
              <a:rPr lang="it-IT" sz="2400" b="1" i="1" dirty="0" err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saperi</a:t>
            </a:r>
            <a:r>
              <a:rPr lang="it-IT" sz="2400" b="1" i="1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? crisi integrazione? crisi relazionale e comunicativa?</a:t>
            </a:r>
          </a:p>
          <a:p>
            <a:pPr>
              <a:lnSpc>
                <a:spcPct val="110000"/>
              </a:lnSpc>
            </a:pPr>
            <a:r>
              <a:rPr lang="it-IT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Le altre professioni della cura: </a:t>
            </a:r>
            <a:r>
              <a:rPr lang="it-IT" b="1" dirty="0">
                <a:solidFill>
                  <a:srgbClr val="226A26"/>
                </a:solidFill>
                <a:latin typeface="Arial" charset="0"/>
                <a:ea typeface="ＭＳ Ｐゴシック" charset="0"/>
                <a:cs typeface="ＭＳ Ｐゴシック" charset="0"/>
              </a:rPr>
              <a:t>uscita dalla dominanza medica? sviluppo di propri </a:t>
            </a:r>
            <a:r>
              <a:rPr lang="it-IT" b="1" dirty="0" err="1">
                <a:solidFill>
                  <a:srgbClr val="226A26"/>
                </a:solidFill>
                <a:latin typeface="Arial" charset="0"/>
                <a:ea typeface="ＭＳ Ｐゴシック" charset="0"/>
                <a:cs typeface="ＭＳ Ｐゴシック" charset="0"/>
              </a:rPr>
              <a:t>saperi</a:t>
            </a:r>
            <a:r>
              <a:rPr lang="it-IT" b="1" dirty="0">
                <a:solidFill>
                  <a:srgbClr val="226A26"/>
                </a:solidFill>
                <a:latin typeface="Arial" charset="0"/>
                <a:ea typeface="ＭＳ Ｐゴシック" charset="0"/>
                <a:cs typeface="ＭＳ Ｐゴシック" charset="0"/>
              </a:rPr>
              <a:t> di cura? sviluppo delle qualità del </a:t>
            </a:r>
            <a:r>
              <a:rPr lang="it-IT" b="1" dirty="0" err="1">
                <a:solidFill>
                  <a:srgbClr val="226A26"/>
                </a:solidFill>
                <a:latin typeface="Arial" charset="0"/>
                <a:ea typeface="ＭＳ Ｐゴシック" charset="0"/>
                <a:cs typeface="ＭＳ Ｐゴシック" charset="0"/>
              </a:rPr>
              <a:t>caring</a:t>
            </a:r>
            <a:r>
              <a:rPr lang="it-IT" b="1" dirty="0">
                <a:solidFill>
                  <a:srgbClr val="226A26"/>
                </a:solidFill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>
              <a:lnSpc>
                <a:spcPct val="110000"/>
              </a:lnSpc>
            </a:pPr>
            <a:endParaRPr lang="it-IT" sz="2400" i="1" dirty="0">
              <a:solidFill>
                <a:srgbClr val="0000FF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2" name="Immagine 1" descr="k11656997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9700" y="152400"/>
            <a:ext cx="1606063" cy="1606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7611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196399" y="291157"/>
            <a:ext cx="5939417" cy="1475298"/>
          </a:xfrm>
        </p:spPr>
        <p:txBody>
          <a:bodyPr>
            <a:normAutofit fontScale="90000"/>
          </a:bodyPr>
          <a:lstStyle/>
          <a:p>
            <a:r>
              <a:rPr lang="it-IT" sz="3200" dirty="0">
                <a:solidFill>
                  <a:srgbClr val="000090"/>
                </a:solidFill>
                <a:latin typeface="Chalkboard" panose="03050602040202020205" pitchFamily="66" charset="77"/>
                <a:ea typeface="ＭＳ Ｐゴシック" charset="0"/>
                <a:cs typeface="ＭＳ Ｐゴシック" charset="0"/>
              </a:rPr>
              <a:t>Verso la società planetaria: </a:t>
            </a:r>
            <a:br>
              <a:rPr lang="it-IT" sz="3600" dirty="0">
                <a:solidFill>
                  <a:srgbClr val="000090"/>
                </a:solidFill>
                <a:latin typeface="Chalkboard" panose="03050602040202020205" pitchFamily="66" charset="77"/>
                <a:ea typeface="ＭＳ Ｐゴシック" charset="0"/>
                <a:cs typeface="ＭＳ Ｐゴシック" charset="0"/>
              </a:rPr>
            </a:br>
            <a:r>
              <a:rPr lang="it-IT" sz="3600" dirty="0">
                <a:solidFill>
                  <a:srgbClr val="008000"/>
                </a:solidFill>
                <a:latin typeface="Chalkboard" panose="03050602040202020205" pitchFamily="66" charset="77"/>
                <a:ea typeface="ＭＳ Ｐゴシック" charset="0"/>
                <a:cs typeface="ＭＳ Ｐゴシック" charset="0"/>
              </a:rPr>
              <a:t>Grande contrazione </a:t>
            </a:r>
            <a:br>
              <a:rPr lang="it-IT" sz="3600" dirty="0">
                <a:solidFill>
                  <a:srgbClr val="008000"/>
                </a:solidFill>
                <a:latin typeface="Chalkboard" panose="03050602040202020205" pitchFamily="66" charset="77"/>
                <a:ea typeface="ＭＳ Ｐゴシック" charset="0"/>
                <a:cs typeface="ＭＳ Ｐゴシック" charset="0"/>
              </a:rPr>
            </a:br>
            <a:r>
              <a:rPr lang="it-IT" sz="3600" dirty="0">
                <a:solidFill>
                  <a:srgbClr val="008000"/>
                </a:solidFill>
                <a:latin typeface="Chalkboard" panose="03050602040202020205" pitchFamily="66" charset="77"/>
                <a:ea typeface="ＭＳ Ｐゴシック" charset="0"/>
                <a:cs typeface="ＭＳ Ｐゴシック" charset="0"/>
              </a:rPr>
              <a:t>ma </a:t>
            </a:r>
            <a:r>
              <a:rPr lang="it-IT" sz="3600" i="1" dirty="0">
                <a:solidFill>
                  <a:srgbClr val="1C591F"/>
                </a:solidFill>
                <a:latin typeface="Chalkboard" panose="03050602040202020205" pitchFamily="66" charset="77"/>
                <a:ea typeface="ＭＳ Ｐゴシック" charset="0"/>
                <a:cs typeface="ＭＳ Ｐゴシック" charset="0"/>
              </a:rPr>
              <a:t>nuovi processi (II)</a:t>
            </a:r>
            <a:endParaRPr lang="it-IT" i="1" dirty="0">
              <a:solidFill>
                <a:srgbClr val="1C591F"/>
              </a:solidFill>
              <a:latin typeface="Chalkboard" panose="03050602040202020205" pitchFamily="66" charset="77"/>
              <a:ea typeface="ＭＳ Ｐゴシック" charset="0"/>
              <a:cs typeface="ＭＳ Ｐゴシック" charset="0"/>
            </a:endParaRPr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>
          <a:xfrm>
            <a:off x="196399" y="2125147"/>
            <a:ext cx="8609155" cy="442805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it-IT" sz="24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La cura familiare-informale: </a:t>
            </a:r>
            <a:r>
              <a:rPr lang="it-IT" sz="2400" b="1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sovraccarico,</a:t>
            </a:r>
            <a:r>
              <a:rPr lang="it-IT" sz="24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sz="2400" b="1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ma anche nuove reti/servizi: </a:t>
            </a:r>
            <a:r>
              <a:rPr lang="it-IT" sz="2400" b="1" dirty="0" err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ass</a:t>
            </a:r>
            <a:r>
              <a:rPr lang="it-IT" sz="2400" b="1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. domiciliare; cure primarie</a:t>
            </a:r>
          </a:p>
          <a:p>
            <a:pPr>
              <a:lnSpc>
                <a:spcPct val="110000"/>
              </a:lnSpc>
            </a:pPr>
            <a:r>
              <a:rPr lang="it-IT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La self-care e cittadinanza competente: </a:t>
            </a:r>
            <a:r>
              <a:rPr lang="it-IT" b="1" dirty="0">
                <a:solidFill>
                  <a:srgbClr val="850085"/>
                </a:solidFill>
                <a:latin typeface="Arial" charset="0"/>
                <a:ea typeface="ＭＳ Ｐゴシック" charset="0"/>
                <a:cs typeface="ＭＳ Ｐゴシック" charset="0"/>
              </a:rPr>
              <a:t>basso supporto, ma anche nuove opportunità via web</a:t>
            </a:r>
            <a:endParaRPr lang="it-IT" sz="2400" b="1" i="1" dirty="0">
              <a:solidFill>
                <a:srgbClr val="850085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it-IT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la cura fraterna: </a:t>
            </a:r>
            <a:r>
              <a:rPr lang="it-IT" b="1" dirty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sviluppo </a:t>
            </a:r>
            <a:r>
              <a:rPr lang="it-IT" b="1" dirty="0" err="1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dell</a:t>
            </a:r>
            <a:r>
              <a:rPr lang="ja-JP" altLang="it-IT" sz="2400" b="1" dirty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it-IT" sz="2400" b="1" dirty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associazionismo della salute; riconoscimento del volontariato organizzato</a:t>
            </a:r>
          </a:p>
          <a:p>
            <a:r>
              <a:rPr lang="it-IT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La comunicazione della salute: </a:t>
            </a:r>
            <a:r>
              <a:rPr lang="it-IT" b="1" dirty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</a:rPr>
              <a:t>le potenzialità del web 2.0 </a:t>
            </a:r>
            <a:r>
              <a:rPr lang="it-IT" dirty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</a:rPr>
              <a:t>per informazione, comunicazione, apprendimento, coordinamento, partecipazione</a:t>
            </a:r>
            <a:r>
              <a:rPr lang="it-IT" sz="2400" dirty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pic>
        <p:nvPicPr>
          <p:cNvPr id="2" name="Immagine 1" descr="k11656997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7056" y="291157"/>
            <a:ext cx="1695667" cy="1695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5876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32078" y="130940"/>
            <a:ext cx="8513486" cy="1309404"/>
          </a:xfrm>
        </p:spPr>
        <p:txBody>
          <a:bodyPr/>
          <a:lstStyle/>
          <a:p>
            <a:pPr algn="ctr"/>
            <a:r>
              <a:rPr lang="it-IT" sz="4000" dirty="0">
                <a:solidFill>
                  <a:srgbClr val="8C2579"/>
                </a:solidFill>
                <a:latin typeface="Arial" charset="0"/>
                <a:ea typeface="ＭＳ Ｐゴシック" charset="0"/>
                <a:cs typeface="ＭＳ Ｐゴシック" charset="0"/>
              </a:rPr>
              <a:t>Verso delle </a:t>
            </a:r>
            <a:r>
              <a:rPr lang="ja-JP" altLang="it-IT" sz="4000" dirty="0">
                <a:solidFill>
                  <a:srgbClr val="8C2579"/>
                </a:solidFill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it-IT" sz="4000" dirty="0">
                <a:solidFill>
                  <a:srgbClr val="8C2579"/>
                </a:solidFill>
                <a:latin typeface="Arial" charset="0"/>
                <a:ea typeface="ＭＳ Ｐゴシック" charset="0"/>
                <a:cs typeface="ＭＳ Ｐゴシック" charset="0"/>
              </a:rPr>
              <a:t>società della salute</a:t>
            </a:r>
            <a:r>
              <a:rPr lang="ja-JP" altLang="it-IT" sz="4000" dirty="0">
                <a:solidFill>
                  <a:srgbClr val="8C2579"/>
                </a:solidFill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it-IT" sz="4000" dirty="0">
                <a:solidFill>
                  <a:srgbClr val="8C2579"/>
                </a:solidFill>
                <a:latin typeface="Arial" charset="0"/>
                <a:ea typeface="ＭＳ Ｐゴシック" charset="0"/>
                <a:cs typeface="ＭＳ Ｐゴシック" charset="0"/>
              </a:rPr>
              <a:t>?</a:t>
            </a:r>
            <a:br>
              <a:rPr lang="it-IT" sz="4000" dirty="0">
                <a:solidFill>
                  <a:srgbClr val="8C2579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it-IT" sz="3200" i="1" dirty="0">
                <a:solidFill>
                  <a:srgbClr val="8C2579"/>
                </a:solidFill>
                <a:latin typeface="Arial" charset="0"/>
                <a:ea typeface="ＭＳ Ｐゴシック" charset="0"/>
                <a:cs typeface="ＭＳ Ｐゴシック" charset="0"/>
              </a:rPr>
              <a:t>Uno scenario possibile</a:t>
            </a:r>
            <a:endParaRPr lang="it-IT" sz="3200" i="1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432077" y="1728411"/>
            <a:ext cx="8301122" cy="4792417"/>
          </a:xfrm>
        </p:spPr>
        <p:txBody>
          <a:bodyPr>
            <a:normAutofit/>
          </a:bodyPr>
          <a:lstStyle/>
          <a:p>
            <a:pPr>
              <a:buFont typeface="Wingdings" charset="0"/>
              <a:buNone/>
            </a:pPr>
            <a:r>
              <a:rPr lang="ja-JP" altLang="it-IT" sz="2800" b="1" dirty="0">
                <a:solidFill>
                  <a:srgbClr val="4D1588"/>
                </a:solidFill>
                <a:latin typeface="Arial"/>
                <a:ea typeface="ＭＳ Ｐゴシック" charset="0"/>
                <a:cs typeface="Arial"/>
              </a:rPr>
              <a:t>“</a:t>
            </a:r>
            <a:r>
              <a:rPr lang="it-IT" sz="2800" dirty="0">
                <a:solidFill>
                  <a:srgbClr val="4D1588"/>
                </a:solidFill>
                <a:latin typeface="Arial"/>
                <a:ea typeface="ＭＳ Ｐゴシック" charset="0"/>
                <a:cs typeface="Arial"/>
              </a:rPr>
              <a:t>Nelle società moderne la visione della salute cambia: sempre più la salute è concepita come una risorsa per gli individui e per la società, un bene co-prodotto e una responsabilità condivisa da innumerevoli settori e attori sociali.” </a:t>
            </a:r>
          </a:p>
          <a:p>
            <a:pPr algn="r">
              <a:buFont typeface="Wingdings" charset="0"/>
              <a:buNone/>
            </a:pPr>
            <a:r>
              <a:rPr lang="it-IT" sz="2000" i="1" dirty="0" err="1">
                <a:solidFill>
                  <a:srgbClr val="18058D"/>
                </a:solidFill>
                <a:latin typeface="Arial" charset="0"/>
                <a:ea typeface="ＭＳ Ｐゴシック" charset="0"/>
                <a:cs typeface="ＭＳ Ｐゴシック" charset="0"/>
              </a:rPr>
              <a:t>Kickbusch</a:t>
            </a:r>
            <a:r>
              <a:rPr lang="it-IT" sz="2000" i="1" dirty="0">
                <a:solidFill>
                  <a:srgbClr val="18058D"/>
                </a:solidFill>
                <a:latin typeface="Arial" charset="0"/>
                <a:ea typeface="ＭＳ Ｐゴシック" charset="0"/>
                <a:cs typeface="ＭＳ Ｐゴシック" charset="0"/>
              </a:rPr>
              <a:t> I. e Maag D., 2007</a:t>
            </a:r>
            <a:endParaRPr lang="it-IT" sz="2000" dirty="0">
              <a:solidFill>
                <a:srgbClr val="18058D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93188" name="Picture 4" descr="imag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854" y="4150808"/>
            <a:ext cx="2945655" cy="2370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61359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47135" y="107576"/>
            <a:ext cx="4868562" cy="1894220"/>
          </a:xfrm>
        </p:spPr>
        <p:txBody>
          <a:bodyPr/>
          <a:lstStyle/>
          <a:p>
            <a:r>
              <a:rPr lang="it-IT" sz="3600" dirty="0">
                <a:solidFill>
                  <a:srgbClr val="850085"/>
                </a:solidFill>
                <a:latin typeface="Arial" charset="0"/>
                <a:ea typeface="Arial" charset="0"/>
                <a:cs typeface="Arial" charset="0"/>
              </a:rPr>
              <a:t>4 forme basilari di </a:t>
            </a:r>
            <a:r>
              <a:rPr lang="it-IT" sz="3600">
                <a:solidFill>
                  <a:srgbClr val="850085"/>
                </a:solidFill>
                <a:latin typeface="Arial" charset="0"/>
                <a:ea typeface="Arial" charset="0"/>
                <a:cs typeface="Arial" charset="0"/>
              </a:rPr>
              <a:t>cura </a:t>
            </a:r>
            <a:br>
              <a:rPr lang="it-IT" sz="3600">
                <a:solidFill>
                  <a:srgbClr val="850085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it-IT" sz="3600">
                <a:solidFill>
                  <a:srgbClr val="850085"/>
                </a:solidFill>
                <a:latin typeface="Arial" charset="0"/>
                <a:ea typeface="Arial" charset="0"/>
                <a:cs typeface="Arial" charset="0"/>
              </a:rPr>
              <a:t>da </a:t>
            </a:r>
            <a:r>
              <a:rPr lang="it-IT" sz="3600" dirty="0">
                <a:solidFill>
                  <a:srgbClr val="850085"/>
                </a:solidFill>
                <a:latin typeface="Arial" charset="0"/>
                <a:ea typeface="Arial" charset="0"/>
                <a:cs typeface="Arial" charset="0"/>
              </a:rPr>
              <a:t>coordinare e comporre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9274" y="3002692"/>
            <a:ext cx="8174595" cy="3645242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00B050"/>
                </a:solidFill>
              </a:rPr>
              <a:t>“MATERNA” </a:t>
            </a:r>
            <a:r>
              <a:rPr lang="it-IT" sz="2000" dirty="0">
                <a:solidFill>
                  <a:srgbClr val="39B23F"/>
                </a:solidFill>
              </a:rPr>
              <a:t>(accudimento, protezione, vicinanza affettiva, …)</a:t>
            </a:r>
          </a:p>
          <a:p>
            <a:r>
              <a:rPr lang="it-IT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“PATERNA” </a:t>
            </a:r>
            <a:r>
              <a:rPr lang="it-IT" sz="2000" dirty="0">
                <a:solidFill>
                  <a:srgbClr val="0070C0"/>
                </a:solidFill>
              </a:rPr>
              <a:t>(custodia, capacità terapeutica, regolazione, …)</a:t>
            </a:r>
          </a:p>
          <a:p>
            <a:r>
              <a:rPr lang="it-IT" b="1" dirty="0">
                <a:solidFill>
                  <a:srgbClr val="BD5B2E"/>
                </a:solidFill>
              </a:rPr>
              <a:t>“FRATERNA” </a:t>
            </a:r>
            <a:r>
              <a:rPr lang="it-IT" sz="2000" dirty="0">
                <a:solidFill>
                  <a:schemeClr val="accent3">
                    <a:lumMod val="75000"/>
                  </a:schemeClr>
                </a:solidFill>
              </a:rPr>
              <a:t>(fratellanza, </a:t>
            </a:r>
            <a:r>
              <a:rPr lang="it-IT" sz="2000" dirty="0" err="1">
                <a:solidFill>
                  <a:schemeClr val="accent3">
                    <a:lumMod val="75000"/>
                  </a:schemeClr>
                </a:solidFill>
              </a:rPr>
              <a:t>amicalità</a:t>
            </a:r>
            <a:r>
              <a:rPr lang="it-IT" sz="2000" dirty="0">
                <a:solidFill>
                  <a:schemeClr val="accent3">
                    <a:lumMod val="75000"/>
                  </a:schemeClr>
                </a:solidFill>
              </a:rPr>
              <a:t>, reciprocità, ..)</a:t>
            </a:r>
          </a:p>
          <a:p>
            <a:r>
              <a:rPr lang="it-IT" b="1" dirty="0">
                <a:solidFill>
                  <a:srgbClr val="BC0000"/>
                </a:solidFill>
              </a:rPr>
              <a:t>“AUTO-CURA” </a:t>
            </a:r>
            <a:r>
              <a:rPr lang="it-IT" sz="2000" dirty="0">
                <a:solidFill>
                  <a:srgbClr val="FF0000"/>
                </a:solidFill>
              </a:rPr>
              <a:t>(parti deboli-parti forti, riflessività, senso e orientamento, capacità relazionale, ecc.)</a:t>
            </a:r>
          </a:p>
          <a:p>
            <a:pPr marL="0" indent="0" algn="r">
              <a:buNone/>
            </a:pPr>
            <a:r>
              <a:rPr lang="it-IT" sz="1600" b="1" i="1" dirty="0">
                <a:solidFill>
                  <a:srgbClr val="002060"/>
                </a:solidFill>
              </a:rPr>
              <a:t>(elaborazione da Franco </a:t>
            </a:r>
            <a:r>
              <a:rPr lang="it-IT" sz="1600" b="1" i="1" dirty="0" err="1">
                <a:solidFill>
                  <a:srgbClr val="002060"/>
                </a:solidFill>
              </a:rPr>
              <a:t>Fornari</a:t>
            </a:r>
            <a:r>
              <a:rPr lang="it-IT" sz="1600" b="1" i="1" dirty="0">
                <a:solidFill>
                  <a:srgbClr val="002060"/>
                </a:solidFill>
              </a:rPr>
              <a:t>)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8251" y="333633"/>
            <a:ext cx="35433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7782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8347" y="107577"/>
            <a:ext cx="4099354" cy="1807720"/>
          </a:xfrm>
        </p:spPr>
        <p:txBody>
          <a:bodyPr/>
          <a:lstStyle/>
          <a:p>
            <a:r>
              <a:rPr lang="it-IT" sz="2800" b="1" dirty="0">
                <a:solidFill>
                  <a:srgbClr val="39B23F"/>
                </a:solidFill>
              </a:rPr>
              <a:t>La società fraterna di cui abbiamo </a:t>
            </a:r>
            <a:r>
              <a:rPr lang="it-IT" sz="2800" b="1">
                <a:solidFill>
                  <a:srgbClr val="39B23F"/>
                </a:solidFill>
              </a:rPr>
              <a:t>bisogno </a:t>
            </a:r>
            <a:br>
              <a:rPr lang="it-IT" sz="2800" b="1">
                <a:solidFill>
                  <a:srgbClr val="39B23F"/>
                </a:solidFill>
              </a:rPr>
            </a:br>
            <a:r>
              <a:rPr lang="it-IT" sz="2800" b="1">
                <a:solidFill>
                  <a:srgbClr val="39B23F"/>
                </a:solidFill>
              </a:rPr>
              <a:t>e </a:t>
            </a:r>
            <a:r>
              <a:rPr lang="it-IT" sz="2800" b="1" dirty="0">
                <a:solidFill>
                  <a:srgbClr val="39B23F"/>
                </a:solidFill>
              </a:rPr>
              <a:t>che ci manca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9275" y="2434281"/>
            <a:ext cx="8042276" cy="4102443"/>
          </a:xfrm>
        </p:spPr>
        <p:txBody>
          <a:bodyPr>
            <a:normAutofit/>
          </a:bodyPr>
          <a:lstStyle/>
          <a:p>
            <a:r>
              <a:rPr lang="it-IT" dirty="0">
                <a:solidFill>
                  <a:srgbClr val="BD5B2E"/>
                </a:solidFill>
              </a:rPr>
              <a:t>La società competitiva fra pari e senza padri:              il </a:t>
            </a:r>
            <a:r>
              <a:rPr lang="it-IT" dirty="0" err="1">
                <a:solidFill>
                  <a:srgbClr val="BD5B2E"/>
                </a:solidFill>
              </a:rPr>
              <a:t>paritarismo</a:t>
            </a:r>
            <a:r>
              <a:rPr lang="it-IT" dirty="0">
                <a:solidFill>
                  <a:srgbClr val="BD5B2E"/>
                </a:solidFill>
              </a:rPr>
              <a:t> conflittuale, centrato su una libertà tecno-narcisista</a:t>
            </a:r>
          </a:p>
          <a:p>
            <a:r>
              <a:rPr lang="it-IT" dirty="0">
                <a:solidFill>
                  <a:srgbClr val="7030A0"/>
                </a:solidFill>
              </a:rPr>
              <a:t>L’escalation violenta del confronto competitivo</a:t>
            </a:r>
          </a:p>
          <a:p>
            <a:r>
              <a:rPr lang="it-IT" dirty="0">
                <a:solidFill>
                  <a:srgbClr val="780000"/>
                </a:solidFill>
              </a:rPr>
              <a:t>Lo scacco di una unicità/diversità che non dialoga con l’Altro</a:t>
            </a:r>
          </a:p>
          <a:p>
            <a:r>
              <a:rPr lang="it-IT" dirty="0">
                <a:solidFill>
                  <a:srgbClr val="FF0000"/>
                </a:solidFill>
              </a:rPr>
              <a:t>Il fallimento di una libertà autoreferente, senza confini sociali, che non collabora al bene comune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8551" y="224481"/>
            <a:ext cx="36830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3581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151869" y="383058"/>
            <a:ext cx="4720281" cy="1495169"/>
          </a:xfrm>
        </p:spPr>
        <p:txBody>
          <a:bodyPr/>
          <a:lstStyle/>
          <a:p>
            <a:br>
              <a:rPr lang="it-IT" dirty="0"/>
            </a:br>
            <a:br>
              <a:rPr lang="it-IT" dirty="0"/>
            </a:br>
            <a:r>
              <a:rPr lang="it-IT" sz="3600" b="1" dirty="0">
                <a:solidFill>
                  <a:srgbClr val="BC0000"/>
                </a:solidFill>
              </a:rPr>
              <a:t>La “nuova cura” costruisce </a:t>
            </a:r>
            <a:br>
              <a:rPr lang="it-IT" sz="3600" b="1" dirty="0">
                <a:solidFill>
                  <a:srgbClr val="BC0000"/>
                </a:solidFill>
              </a:rPr>
            </a:br>
            <a:r>
              <a:rPr lang="it-IT" sz="3600" b="1" dirty="0">
                <a:solidFill>
                  <a:srgbClr val="BC0000"/>
                </a:solidFill>
              </a:rPr>
              <a:t>una società fraterna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22422" y="2529357"/>
            <a:ext cx="8369129" cy="4044438"/>
          </a:xfrm>
        </p:spPr>
        <p:txBody>
          <a:bodyPr>
            <a:normAutofit lnSpcReduction="10000"/>
          </a:bodyPr>
          <a:lstStyle/>
          <a:p>
            <a:r>
              <a:rPr lang="it-IT" dirty="0">
                <a:solidFill>
                  <a:srgbClr val="0070C0"/>
                </a:solidFill>
              </a:rPr>
              <a:t>La cura come relazione sociale che si occupa dell’Altro </a:t>
            </a:r>
            <a:r>
              <a:rPr lang="it-IT" b="1" dirty="0">
                <a:solidFill>
                  <a:srgbClr val="0070C0"/>
                </a:solidFill>
              </a:rPr>
              <a:t>in modo fraterno </a:t>
            </a:r>
            <a:r>
              <a:rPr lang="it-IT" dirty="0">
                <a:solidFill>
                  <a:srgbClr val="0070C0"/>
                </a:solidFill>
              </a:rPr>
              <a:t>(ossia reciproco, né autoritario-paternalista né fusionale-</a:t>
            </a:r>
            <a:r>
              <a:rPr lang="it-IT" dirty="0" err="1">
                <a:solidFill>
                  <a:srgbClr val="0070C0"/>
                </a:solidFill>
              </a:rPr>
              <a:t>maternalista</a:t>
            </a:r>
            <a:r>
              <a:rPr lang="it-IT" dirty="0">
                <a:solidFill>
                  <a:srgbClr val="0070C0"/>
                </a:solidFill>
              </a:rPr>
              <a:t>)</a:t>
            </a:r>
          </a:p>
          <a:p>
            <a:r>
              <a:rPr lang="it-IT" dirty="0">
                <a:solidFill>
                  <a:srgbClr val="39B23F"/>
                </a:solidFill>
              </a:rPr>
              <a:t>La cura attuata è il </a:t>
            </a:r>
            <a:r>
              <a:rPr lang="it-IT" b="1" dirty="0">
                <a:solidFill>
                  <a:srgbClr val="39B23F"/>
                </a:solidFill>
              </a:rPr>
              <a:t>massimo antidoto                        </a:t>
            </a:r>
            <a:r>
              <a:rPr lang="it-IT" dirty="0">
                <a:solidFill>
                  <a:srgbClr val="39B23F"/>
                </a:solidFill>
              </a:rPr>
              <a:t>alla violenza e all’eccesso competitivo</a:t>
            </a:r>
          </a:p>
          <a:p>
            <a:endParaRPr lang="it-IT" dirty="0">
              <a:solidFill>
                <a:srgbClr val="39B23F"/>
              </a:solidFill>
            </a:endParaRPr>
          </a:p>
          <a:p>
            <a:r>
              <a:rPr lang="it-IT" dirty="0">
                <a:solidFill>
                  <a:srgbClr val="FF0000"/>
                </a:solidFill>
              </a:rPr>
              <a:t>La cura esprime la </a:t>
            </a:r>
            <a:r>
              <a:rPr lang="it-IT" b="1" dirty="0">
                <a:solidFill>
                  <a:srgbClr val="FF0000"/>
                </a:solidFill>
              </a:rPr>
              <a:t>libertà responsabile</a:t>
            </a:r>
            <a:r>
              <a:rPr lang="it-IT" dirty="0">
                <a:solidFill>
                  <a:srgbClr val="FF0000"/>
                </a:solidFill>
              </a:rPr>
              <a:t>, </a:t>
            </a:r>
            <a:r>
              <a:rPr lang="it-IT" b="1" dirty="0">
                <a:solidFill>
                  <a:srgbClr val="FF0000"/>
                </a:solidFill>
              </a:rPr>
              <a:t>il rispetto egualitario dell’altro, la coerenza con la norma etica e la collaborazione alla costruzione del bene comune</a:t>
            </a:r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69" y="90273"/>
            <a:ext cx="3784600" cy="2146300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8443" y="3608001"/>
            <a:ext cx="2397210" cy="1589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000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51237"/>
          </a:xfrm>
        </p:spPr>
        <p:txBody>
          <a:bodyPr/>
          <a:lstStyle/>
          <a:p>
            <a:r>
              <a:rPr lang="it-IT" sz="3200" b="1" dirty="0">
                <a:solidFill>
                  <a:srgbClr val="FF0000"/>
                </a:solidFill>
                <a:latin typeface="Chalkboard" panose="03050602040202020205" pitchFamily="66" charset="77"/>
              </a:rPr>
              <a:t>significati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9275" y="1350817"/>
            <a:ext cx="8042276" cy="4592783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39B23F"/>
                </a:solidFill>
              </a:rPr>
              <a:t>CURA (CURARE, PRENDERSI CURA) </a:t>
            </a:r>
            <a:r>
              <a:rPr lang="it-IT" dirty="0">
                <a:solidFill>
                  <a:srgbClr val="39B23F"/>
                </a:solidFill>
              </a:rPr>
              <a:t>come attenzione, sollecitudine, risposta ai bisogni di un’altra persona (o un gruppo di persone)</a:t>
            </a:r>
          </a:p>
          <a:p>
            <a:r>
              <a:rPr lang="it-IT" dirty="0">
                <a:solidFill>
                  <a:srgbClr val="231DB2"/>
                </a:solidFill>
              </a:rPr>
              <a:t>In modo traslato ci si può </a:t>
            </a:r>
            <a:r>
              <a:rPr lang="it-IT" b="1" dirty="0">
                <a:solidFill>
                  <a:srgbClr val="231DB2"/>
                </a:solidFill>
              </a:rPr>
              <a:t>curare anche di una casa, un ambiente, un oggetto di uso, un lavoro </a:t>
            </a:r>
            <a:r>
              <a:rPr lang="it-IT" dirty="0">
                <a:solidFill>
                  <a:srgbClr val="231DB2"/>
                </a:solidFill>
              </a:rPr>
              <a:t>che svolgo (di cui saranno </a:t>
            </a:r>
            <a:r>
              <a:rPr lang="it-IT" i="1" dirty="0">
                <a:solidFill>
                  <a:srgbClr val="231DB2"/>
                </a:solidFill>
              </a:rPr>
              <a:t>beneficiari persone e processi sociali</a:t>
            </a:r>
            <a:r>
              <a:rPr lang="it-IT" dirty="0">
                <a:solidFill>
                  <a:srgbClr val="231DB2"/>
                </a:solidFill>
              </a:rPr>
              <a:t>)</a:t>
            </a:r>
          </a:p>
        </p:txBody>
      </p:sp>
      <p:pic>
        <p:nvPicPr>
          <p:cNvPr id="4" name="Immagine 3" descr="images-13.jpg">
            <a:extLst>
              <a:ext uri="{FF2B5EF4-FFF2-40B4-BE49-F238E27FC236}">
                <a16:creationId xmlns:a16="http://schemas.microsoft.com/office/drawing/2014/main" id="{DFFA7E26-229C-4448-8CF6-448ED23B81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6882" y="4378267"/>
            <a:ext cx="2815936" cy="184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611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1427779" y="425182"/>
            <a:ext cx="6940523" cy="915245"/>
          </a:xfrm>
        </p:spPr>
        <p:txBody>
          <a:bodyPr>
            <a:noAutofit/>
          </a:bodyPr>
          <a:lstStyle/>
          <a:p>
            <a:pPr algn="r"/>
            <a:r>
              <a:rPr lang="it-IT" sz="3200" dirty="0">
                <a:solidFill>
                  <a:srgbClr val="0000FF"/>
                </a:solidFill>
                <a:latin typeface="Chalkboard" panose="03050602040202020205" pitchFamily="66" charset="77"/>
                <a:ea typeface="Bradley Hand" charset="0"/>
                <a:cs typeface="Bradley Hand" charset="0"/>
              </a:rPr>
              <a:t>Perché in ogni epoca </a:t>
            </a:r>
            <a:br>
              <a:rPr lang="it-IT" sz="3200" dirty="0">
                <a:solidFill>
                  <a:srgbClr val="0000FF"/>
                </a:solidFill>
                <a:latin typeface="Chalkboard" panose="03050602040202020205" pitchFamily="66" charset="77"/>
                <a:ea typeface="Bradley Hand" charset="0"/>
                <a:cs typeface="Bradley Hand" charset="0"/>
              </a:rPr>
            </a:br>
            <a:r>
              <a:rPr lang="it-IT" sz="3200" dirty="0">
                <a:solidFill>
                  <a:srgbClr val="0000FF"/>
                </a:solidFill>
                <a:latin typeface="Chalkboard" panose="03050602040202020205" pitchFamily="66" charset="77"/>
                <a:ea typeface="Bradley Hand" charset="0"/>
                <a:cs typeface="Bradley Hand" charset="0"/>
              </a:rPr>
              <a:t>la cura è importante?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550718" y="1735282"/>
            <a:ext cx="8208818" cy="4727863"/>
          </a:xfrm>
        </p:spPr>
        <p:txBody>
          <a:bodyPr>
            <a:normAutofit fontScale="92500" lnSpcReduction="20000"/>
          </a:bodyPr>
          <a:lstStyle/>
          <a:p>
            <a:pPr>
              <a:buFont typeface="Times" charset="0"/>
              <a:buChar char="•"/>
            </a:pPr>
            <a:r>
              <a:rPr lang="it-IT" sz="1800" dirty="0">
                <a:solidFill>
                  <a:srgbClr val="000090"/>
                </a:solidFill>
                <a:latin typeface="Arial" charset="0"/>
                <a:ea typeface="ＭＳ Ｐゴシック" charset="0"/>
                <a:cs typeface="Cambria" charset="0"/>
              </a:rPr>
              <a:t>Compensare incompiutezza alla nascita </a:t>
            </a:r>
            <a:r>
              <a:rPr lang="it-IT" sz="1800" i="1" dirty="0">
                <a:solidFill>
                  <a:srgbClr val="009193"/>
                </a:solidFill>
                <a:latin typeface="Arial" charset="0"/>
                <a:ea typeface="ＭＳ Ｐゴシック" charset="0"/>
                <a:cs typeface="Cambria" charset="0"/>
              </a:rPr>
              <a:t>(cura materna-familiare)</a:t>
            </a:r>
          </a:p>
          <a:p>
            <a:pPr>
              <a:buFont typeface="Times" charset="0"/>
              <a:buChar char="•"/>
            </a:pPr>
            <a:r>
              <a:rPr lang="it-IT" sz="1800" dirty="0">
                <a:solidFill>
                  <a:srgbClr val="000090"/>
                </a:solidFill>
                <a:latin typeface="Arial" charset="0"/>
                <a:ea typeface="ＭＳ Ｐゴシック" charset="0"/>
                <a:cs typeface="Cambria" charset="0"/>
              </a:rPr>
              <a:t>Accompagnare il lungo periodo evolutivo </a:t>
            </a:r>
            <a:r>
              <a:rPr lang="it-IT" sz="1800" i="1" dirty="0">
                <a:solidFill>
                  <a:srgbClr val="FF2F92"/>
                </a:solidFill>
                <a:latin typeface="Arial" charset="0"/>
                <a:ea typeface="ＭＳ Ｐゴシック" charset="0"/>
                <a:cs typeface="Cambria" charset="0"/>
              </a:rPr>
              <a:t>(cura educativa)</a:t>
            </a:r>
          </a:p>
          <a:p>
            <a:pPr>
              <a:buFont typeface="Times" charset="0"/>
              <a:buChar char="•"/>
            </a:pPr>
            <a:r>
              <a:rPr lang="it-IT" sz="1800" dirty="0">
                <a:solidFill>
                  <a:srgbClr val="000090"/>
                </a:solidFill>
                <a:latin typeface="Arial" charset="0"/>
                <a:ea typeface="ＭＳ Ｐゴシック" charset="0"/>
                <a:cs typeface="Cambria" charset="0"/>
              </a:rPr>
              <a:t>Realizzare mantenimento quotidiano del benessere </a:t>
            </a:r>
            <a:r>
              <a:rPr lang="it-IT" sz="1800" i="1" dirty="0">
                <a:solidFill>
                  <a:srgbClr val="FF9300"/>
                </a:solidFill>
                <a:latin typeface="Arial" charset="0"/>
                <a:ea typeface="ＭＳ Ｐゴシック" charset="0"/>
                <a:cs typeface="Cambria" charset="0"/>
              </a:rPr>
              <a:t>(auto-cura)</a:t>
            </a:r>
          </a:p>
          <a:p>
            <a:pPr>
              <a:buFont typeface="Times" charset="0"/>
              <a:buChar char="•"/>
            </a:pPr>
            <a:r>
              <a:rPr lang="it-IT" sz="1800" dirty="0">
                <a:solidFill>
                  <a:srgbClr val="011893"/>
                </a:solidFill>
                <a:latin typeface="Arial" charset="0"/>
                <a:ea typeface="ＭＳ Ｐゴシック" charset="0"/>
                <a:cs typeface="Cambria" charset="0"/>
              </a:rPr>
              <a:t>Mantenere un ambiente abitabile e nutriente </a:t>
            </a:r>
            <a:r>
              <a:rPr lang="it-IT" sz="1800" i="1" dirty="0">
                <a:solidFill>
                  <a:srgbClr val="4E8F00"/>
                </a:solidFill>
                <a:latin typeface="Arial" charset="0"/>
                <a:ea typeface="ＭＳ Ｐゴシック" charset="0"/>
                <a:cs typeface="Cambria" charset="0"/>
              </a:rPr>
              <a:t>(cura ambientale)</a:t>
            </a:r>
          </a:p>
          <a:p>
            <a:pPr>
              <a:buFont typeface="Times" charset="0"/>
              <a:buChar char="•"/>
            </a:pPr>
            <a:r>
              <a:rPr lang="it-IT" sz="1800" dirty="0">
                <a:solidFill>
                  <a:srgbClr val="000090"/>
                </a:solidFill>
                <a:latin typeface="Arial" charset="0"/>
                <a:ea typeface="ＭＳ Ｐゴシック" charset="0"/>
                <a:cs typeface="Cambria" charset="0"/>
              </a:rPr>
              <a:t>Fronteggiare malattie, disabilità, malesseri </a:t>
            </a:r>
            <a:r>
              <a:rPr lang="it-IT" sz="1800" i="1" dirty="0">
                <a:solidFill>
                  <a:srgbClr val="C00000"/>
                </a:solidFill>
                <a:latin typeface="Arial" charset="0"/>
                <a:ea typeface="ＭＳ Ｐゴシック" charset="0"/>
                <a:cs typeface="Cambria" charset="0"/>
              </a:rPr>
              <a:t>(cura infermieristica, terapeutica, riabilitativa, …)</a:t>
            </a:r>
            <a:endParaRPr lang="it-IT" sz="1800" dirty="0">
              <a:solidFill>
                <a:srgbClr val="C00000"/>
              </a:solidFill>
              <a:latin typeface="Arial" charset="0"/>
              <a:ea typeface="ＭＳ Ｐゴシック" charset="0"/>
              <a:cs typeface="Cambria" charset="0"/>
            </a:endParaRPr>
          </a:p>
          <a:p>
            <a:pPr>
              <a:buFont typeface="Times" charset="0"/>
              <a:buChar char="•"/>
            </a:pPr>
            <a:r>
              <a:rPr lang="it-IT" sz="1800" dirty="0">
                <a:solidFill>
                  <a:srgbClr val="000090"/>
                </a:solidFill>
                <a:latin typeface="Arial" charset="0"/>
                <a:ea typeface="ＭＳ Ｐゴシック" charset="0"/>
                <a:cs typeface="Cambria" charset="0"/>
              </a:rPr>
              <a:t>Contenere vecchiaia e decadimento </a:t>
            </a:r>
            <a:r>
              <a:rPr lang="it-IT" sz="1800" i="1" dirty="0">
                <a:solidFill>
                  <a:srgbClr val="850085"/>
                </a:solidFill>
                <a:latin typeface="Arial" charset="0"/>
                <a:ea typeface="ＭＳ Ｐゴシック" charset="0"/>
                <a:cs typeface="Cambria" charset="0"/>
              </a:rPr>
              <a:t>(cura assistenziale, palliativa,…)</a:t>
            </a:r>
          </a:p>
          <a:p>
            <a:pPr marL="0" indent="0" algn="ctr">
              <a:buNone/>
            </a:pPr>
            <a:endParaRPr lang="it-IT" sz="1125" b="1" dirty="0">
              <a:solidFill>
                <a:srgbClr val="FF0000"/>
              </a:solidFill>
              <a:latin typeface="Arial" charset="0"/>
              <a:ea typeface="ＭＳ Ｐゴシック" charset="0"/>
              <a:cs typeface="Cambria" charset="0"/>
            </a:endParaRPr>
          </a:p>
          <a:p>
            <a:pPr marL="0" indent="0" algn="ctr">
              <a:buNone/>
            </a:pPr>
            <a:r>
              <a:rPr lang="it-IT" sz="2100" b="1" dirty="0">
                <a:solidFill>
                  <a:srgbClr val="FF0000"/>
                </a:solidFill>
                <a:latin typeface="Arial" charset="0"/>
                <a:ea typeface="ＭＳ Ｐゴシック" charset="0"/>
                <a:cs typeface="Cambria" charset="0"/>
              </a:rPr>
              <a:t>LA CURA è una “COSTANTE ANTROPOLOGICA”</a:t>
            </a:r>
          </a:p>
          <a:p>
            <a:pPr algn="ctr">
              <a:lnSpc>
                <a:spcPct val="90000"/>
              </a:lnSpc>
              <a:buFont typeface="Wingdings" charset="0"/>
              <a:buNone/>
            </a:pPr>
            <a:r>
              <a:rPr lang="it-IT" sz="2100" b="1" dirty="0">
                <a:solidFill>
                  <a:srgbClr val="39B23F"/>
                </a:solidFill>
                <a:latin typeface="Arial" charset="0"/>
                <a:ea typeface="ＭＳ Ｐゴシック" charset="0"/>
                <a:cs typeface="Cambria" charset="0"/>
              </a:rPr>
              <a:t>Necessità di varie forme e modalità del curare</a:t>
            </a:r>
          </a:p>
          <a:p>
            <a:pPr algn="ctr">
              <a:lnSpc>
                <a:spcPct val="90000"/>
              </a:lnSpc>
              <a:buFont typeface="Wingdings" charset="0"/>
              <a:buNone/>
            </a:pPr>
            <a:r>
              <a:rPr lang="it-IT" sz="2100" b="1" dirty="0">
                <a:solidFill>
                  <a:srgbClr val="231DB2"/>
                </a:solidFill>
                <a:latin typeface="Arial" charset="0"/>
                <a:ea typeface="ＭＳ Ｐゴシック" charset="0"/>
                <a:cs typeface="Cambria" charset="0"/>
              </a:rPr>
              <a:t>Il curare è un continuum nel corso della vita</a:t>
            </a:r>
          </a:p>
        </p:txBody>
      </p:sp>
      <p:pic>
        <p:nvPicPr>
          <p:cNvPr id="2" name="Immagine 1" descr="images-8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6974" y="206973"/>
            <a:ext cx="1397414" cy="1207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758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77922" y="249382"/>
            <a:ext cx="8013842" cy="748145"/>
          </a:xfrm>
        </p:spPr>
        <p:txBody>
          <a:bodyPr>
            <a:normAutofit fontScale="90000"/>
          </a:bodyPr>
          <a:lstStyle/>
          <a:p>
            <a:r>
              <a:rPr lang="it-IT" sz="3100" b="1" dirty="0">
                <a:solidFill>
                  <a:srgbClr val="C00000"/>
                </a:solidFill>
                <a:latin typeface="Chalkboard" panose="03050602040202020205" pitchFamily="66" charset="77"/>
                <a:ea typeface="Bradley Hand" charset="0"/>
                <a:cs typeface="Bradley Hand" charset="0"/>
              </a:rPr>
              <a:t>il curare la salute</a:t>
            </a:r>
            <a:r>
              <a:rPr lang="it-IT" sz="3100" b="1" dirty="0">
                <a:solidFill>
                  <a:srgbClr val="C00000"/>
                </a:solidFill>
                <a:latin typeface="Bradley Hand" charset="0"/>
                <a:ea typeface="Bradley Hand" charset="0"/>
                <a:cs typeface="Bradley Hand" charset="0"/>
              </a:rPr>
              <a:t>: </a:t>
            </a:r>
            <a:br>
              <a:rPr lang="it-IT" sz="2400" b="1" dirty="0">
                <a:solidFill>
                  <a:srgbClr val="C00000"/>
                </a:solidFill>
                <a:latin typeface="Bradley Hand" charset="0"/>
                <a:ea typeface="Bradley Hand" charset="0"/>
                <a:cs typeface="Bradley Hand" charset="0"/>
              </a:rPr>
            </a:br>
            <a:r>
              <a:rPr lang="it-IT" sz="2400" b="1" dirty="0">
                <a:solidFill>
                  <a:srgbClr val="C00000"/>
                </a:solidFill>
                <a:latin typeface="Chalkboard" panose="03050602040202020205" pitchFamily="66" charset="77"/>
                <a:ea typeface="Bradley Hand" charset="0"/>
                <a:cs typeface="Bradley Hand" charset="0"/>
              </a:rPr>
              <a:t>una relazione sociale complementare-reciproca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2119" y="1257300"/>
            <a:ext cx="8562108" cy="5133109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it-IT" sz="1800" b="1" dirty="0">
                <a:solidFill>
                  <a:srgbClr val="0432FF"/>
                </a:solidFill>
                <a:latin typeface="Arial" charset="0"/>
                <a:ea typeface="Arial" charset="0"/>
                <a:cs typeface="Arial" charset="0"/>
              </a:rPr>
              <a:t>RELAZIONE SOCIALE FRA UN CURANTE E UN CURATO </a:t>
            </a:r>
            <a:r>
              <a:rPr lang="it-IT" sz="1800" dirty="0">
                <a:solidFill>
                  <a:srgbClr val="0432FF"/>
                </a:solidFill>
                <a:latin typeface="Arial" charset="0"/>
                <a:ea typeface="Arial" charset="0"/>
                <a:cs typeface="Arial" charset="0"/>
              </a:rPr>
              <a:t>guidata da una </a:t>
            </a:r>
            <a:r>
              <a:rPr lang="it-IT" sz="1800" b="1" i="1" dirty="0">
                <a:solidFill>
                  <a:srgbClr val="0432FF"/>
                </a:solidFill>
                <a:latin typeface="Arial" charset="0"/>
                <a:ea typeface="Arial" charset="0"/>
                <a:cs typeface="Arial" charset="0"/>
              </a:rPr>
              <a:t>motivazione</a:t>
            </a:r>
            <a:r>
              <a:rPr lang="it-IT" sz="1800" dirty="0">
                <a:solidFill>
                  <a:srgbClr val="0432FF"/>
                </a:solidFill>
                <a:latin typeface="Arial" charset="0"/>
                <a:ea typeface="Arial" charset="0"/>
                <a:cs typeface="Arial" charset="0"/>
              </a:rPr>
              <a:t> (</a:t>
            </a:r>
            <a:r>
              <a:rPr lang="it-IT" sz="1800" dirty="0" err="1">
                <a:solidFill>
                  <a:srgbClr val="0432FF"/>
                </a:solidFill>
                <a:latin typeface="Arial" charset="0"/>
                <a:ea typeface="Arial" charset="0"/>
                <a:cs typeface="Arial" charset="0"/>
              </a:rPr>
              <a:t>Ricoeur</a:t>
            </a:r>
            <a:r>
              <a:rPr lang="it-IT" sz="1800" dirty="0">
                <a:solidFill>
                  <a:srgbClr val="0432FF"/>
                </a:solidFill>
                <a:latin typeface="Arial" charset="0"/>
                <a:ea typeface="Arial" charset="0"/>
                <a:cs typeface="Arial" charset="0"/>
              </a:rPr>
              <a:t> la chiama “sollecitudine”) a portare </a:t>
            </a:r>
            <a:r>
              <a:rPr lang="it-IT" sz="1800" b="1" i="1" dirty="0">
                <a:solidFill>
                  <a:srgbClr val="0432FF"/>
                </a:solidFill>
                <a:latin typeface="Arial" charset="0"/>
                <a:ea typeface="Arial" charset="0"/>
                <a:cs typeface="Arial" charset="0"/>
              </a:rPr>
              <a:t>beneficio</a:t>
            </a:r>
            <a:r>
              <a:rPr lang="it-IT" sz="1800" dirty="0">
                <a:solidFill>
                  <a:srgbClr val="0432FF"/>
                </a:solidFill>
                <a:latin typeface="Arial" charset="0"/>
                <a:ea typeface="Arial" charset="0"/>
                <a:cs typeface="Arial" charset="0"/>
              </a:rPr>
              <a:t> al secondo, sulla base delle sue necessità più urgenti, ma anche delle sue esigenze complessive ed evolutive</a:t>
            </a:r>
            <a:endParaRPr lang="it-IT" sz="1800" b="1" dirty="0">
              <a:solidFill>
                <a:srgbClr val="7030A0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800"/>
              </a:spcBef>
            </a:pPr>
            <a:r>
              <a:rPr lang="it-IT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L’obiettivo del beneficio </a:t>
            </a:r>
            <a:r>
              <a:rPr lang="it-IT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comporta il mettere insieme </a:t>
            </a:r>
            <a:r>
              <a:rPr lang="it-IT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capacità tecnico-operative con competenze relazionali-comunicative</a:t>
            </a:r>
            <a:r>
              <a:rPr lang="it-IT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le due dimensioni sono sinergiche, si potenziano. La </a:t>
            </a:r>
            <a:r>
              <a:rPr lang="it-IT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collaborazione e le capacità del curato </a:t>
            </a:r>
            <a:r>
              <a:rPr lang="it-IT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sono utili/essenziali</a:t>
            </a:r>
          </a:p>
          <a:p>
            <a:pPr>
              <a:spcBef>
                <a:spcPts val="800"/>
              </a:spcBef>
            </a:pPr>
            <a:r>
              <a:rPr lang="it-IT" sz="2000" dirty="0">
                <a:solidFill>
                  <a:srgbClr val="1C591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Ognuno, nel corso della vita, </a:t>
            </a:r>
            <a:r>
              <a:rPr lang="it-IT" sz="2000" b="1" dirty="0">
                <a:solidFill>
                  <a:srgbClr val="1C591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assume sia la posizione di curato che di curante</a:t>
            </a:r>
          </a:p>
        </p:txBody>
      </p:sp>
      <p:sp>
        <p:nvSpPr>
          <p:cNvPr id="5" name="Pentagono regolare 4"/>
          <p:cNvSpPr/>
          <p:nvPr/>
        </p:nvSpPr>
        <p:spPr>
          <a:xfrm>
            <a:off x="904009" y="4613564"/>
            <a:ext cx="1761353" cy="1355011"/>
          </a:xfrm>
          <a:prstGeom prst="pentago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350" b="1" dirty="0">
                <a:solidFill>
                  <a:schemeClr val="bg1"/>
                </a:solidFill>
              </a:rPr>
              <a:t>CURANTE</a:t>
            </a:r>
          </a:p>
        </p:txBody>
      </p:sp>
      <p:sp>
        <p:nvSpPr>
          <p:cNvPr id="6" name="Ovale 5"/>
          <p:cNvSpPr/>
          <p:nvPr/>
        </p:nvSpPr>
        <p:spPr>
          <a:xfrm>
            <a:off x="6558262" y="4535829"/>
            <a:ext cx="1432925" cy="143274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350" b="1" dirty="0">
                <a:solidFill>
                  <a:schemeClr val="tx1"/>
                </a:solidFill>
              </a:rPr>
              <a:t>CURATO</a:t>
            </a:r>
          </a:p>
        </p:txBody>
      </p:sp>
      <p:sp>
        <p:nvSpPr>
          <p:cNvPr id="9" name="Freccia sinistra 8"/>
          <p:cNvSpPr/>
          <p:nvPr/>
        </p:nvSpPr>
        <p:spPr>
          <a:xfrm>
            <a:off x="2966663" y="4929482"/>
            <a:ext cx="3290298" cy="515353"/>
          </a:xfrm>
          <a:prstGeom prst="leftArrow">
            <a:avLst/>
          </a:prstGeom>
          <a:solidFill>
            <a:srgbClr val="FFFD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350" dirty="0">
                <a:solidFill>
                  <a:srgbClr val="7030A0"/>
                </a:solidFill>
              </a:rPr>
              <a:t>Attesa-collaborazione-capacità</a:t>
            </a:r>
          </a:p>
        </p:txBody>
      </p:sp>
      <p:sp>
        <p:nvSpPr>
          <p:cNvPr id="11" name="Freccia destra 10"/>
          <p:cNvSpPr/>
          <p:nvPr/>
        </p:nvSpPr>
        <p:spPr>
          <a:xfrm>
            <a:off x="3049153" y="4353791"/>
            <a:ext cx="3207809" cy="57569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350" dirty="0">
                <a:solidFill>
                  <a:srgbClr val="002060"/>
                </a:solidFill>
              </a:rPr>
              <a:t>Motivazione e coinvolgimento</a:t>
            </a:r>
          </a:p>
        </p:txBody>
      </p:sp>
      <p:sp>
        <p:nvSpPr>
          <p:cNvPr id="12" name="Freccia destra 11"/>
          <p:cNvSpPr/>
          <p:nvPr/>
        </p:nvSpPr>
        <p:spPr>
          <a:xfrm>
            <a:off x="3049153" y="5444836"/>
            <a:ext cx="3207809" cy="523738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350" dirty="0">
                <a:solidFill>
                  <a:srgbClr val="C00000"/>
                </a:solidFill>
              </a:rPr>
              <a:t>Competenza e capacità</a:t>
            </a:r>
          </a:p>
        </p:txBody>
      </p:sp>
    </p:spTree>
    <p:extLst>
      <p:ext uri="{BB962C8B-B14F-4D97-AF65-F5344CB8AC3E}">
        <p14:creationId xmlns:p14="http://schemas.microsoft.com/office/powerpoint/2010/main" val="2728910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49275" y="405914"/>
            <a:ext cx="8042276" cy="1720169"/>
          </a:xfrm>
        </p:spPr>
        <p:txBody>
          <a:bodyPr/>
          <a:lstStyle/>
          <a:p>
            <a:pPr marL="609600" indent="-609600">
              <a:spcBef>
                <a:spcPts val="800"/>
              </a:spcBef>
            </a:pPr>
            <a:r>
              <a:rPr lang="it-IT" sz="3600" b="1" dirty="0">
                <a:solidFill>
                  <a:srgbClr val="970D3D"/>
                </a:solidFill>
                <a:latin typeface="Chalkboard" panose="03050602040202020205" pitchFamily="66" charset="77"/>
                <a:ea typeface="ＭＳ Ｐゴシック" charset="0"/>
                <a:cs typeface="Arial"/>
              </a:rPr>
              <a:t>La prospettiva storica: </a:t>
            </a:r>
            <a:br>
              <a:rPr lang="it-IT" sz="3600" b="1" dirty="0">
                <a:solidFill>
                  <a:srgbClr val="970D3D"/>
                </a:solidFill>
                <a:latin typeface="Chalkboard" panose="03050602040202020205" pitchFamily="66" charset="77"/>
                <a:ea typeface="ＭＳ Ｐゴシック" charset="0"/>
                <a:cs typeface="Arial"/>
              </a:rPr>
            </a:br>
            <a:r>
              <a:rPr lang="it-IT" sz="3600" b="1" dirty="0">
                <a:solidFill>
                  <a:srgbClr val="970D3D"/>
                </a:solidFill>
                <a:latin typeface="Chalkboard" panose="03050602040202020205" pitchFamily="66" charset="77"/>
                <a:ea typeface="ＭＳ Ｐゴシック" charset="0"/>
                <a:cs typeface="Arial"/>
              </a:rPr>
              <a:t>da dove viene la cura e dove va?</a:t>
            </a:r>
            <a:br>
              <a:rPr lang="it-IT" sz="3600" b="1" dirty="0">
                <a:solidFill>
                  <a:srgbClr val="C75B21"/>
                </a:solidFill>
                <a:latin typeface="Chalkboard" panose="03050602040202020205" pitchFamily="66" charset="77"/>
                <a:ea typeface="ＭＳ Ｐゴシック" charset="0"/>
                <a:cs typeface="Arial"/>
              </a:rPr>
            </a:br>
            <a:endParaRPr lang="it-IT" sz="3600" dirty="0">
              <a:solidFill>
                <a:srgbClr val="1B5821"/>
              </a:solidFill>
              <a:latin typeface="Chalkboard" panose="03050602040202020205" pitchFamily="66" charset="77"/>
              <a:ea typeface="ＭＳ Ｐゴシック" charset="0"/>
              <a:cs typeface="Arial"/>
            </a:endParaRPr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549275" y="1283215"/>
            <a:ext cx="8042276" cy="4962639"/>
          </a:xfrm>
        </p:spPr>
        <p:txBody>
          <a:bodyPr/>
          <a:lstStyle/>
          <a:p>
            <a:pPr marL="609600" indent="-609600" algn="ctr">
              <a:buFont typeface="Arial" charset="0"/>
              <a:buNone/>
            </a:pPr>
            <a:endParaRPr lang="it-IT" sz="2800" b="1" dirty="0">
              <a:solidFill>
                <a:srgbClr val="C75B21"/>
              </a:solidFill>
              <a:latin typeface="Arial" charset="0"/>
              <a:ea typeface="ＭＳ Ｐゴシック" charset="0"/>
              <a:cs typeface="Cambria" charset="0"/>
            </a:endParaRPr>
          </a:p>
          <a:p>
            <a:pPr marL="609600" indent="-609600"/>
            <a:endParaRPr lang="it-IT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0240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0194" y="2263128"/>
            <a:ext cx="4873118" cy="3265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057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327331" y="107576"/>
            <a:ext cx="8264220" cy="1336956"/>
          </a:xfrm>
        </p:spPr>
        <p:txBody>
          <a:bodyPr/>
          <a:lstStyle/>
          <a:p>
            <a:pPr algn="l"/>
            <a:r>
              <a:rPr lang="it-IT" sz="3200" dirty="0">
                <a:solidFill>
                  <a:srgbClr val="660066"/>
                </a:solidFill>
                <a:latin typeface="Chalkboard" panose="03050602040202020205" pitchFamily="66" charset="77"/>
                <a:ea typeface="ＭＳ Ｐゴシック" charset="0"/>
                <a:cs typeface="ＭＳ Ｐゴシック" charset="0"/>
              </a:rPr>
              <a:t>Modi sociali di preservare la cura:</a:t>
            </a:r>
            <a:br>
              <a:rPr lang="it-IT" sz="3200" dirty="0">
                <a:solidFill>
                  <a:srgbClr val="660066"/>
                </a:solidFill>
                <a:latin typeface="Chalkboard" panose="03050602040202020205" pitchFamily="66" charset="77"/>
                <a:ea typeface="ＭＳ Ｐゴシック" charset="0"/>
                <a:cs typeface="ＭＳ Ｐゴシック" charset="0"/>
              </a:rPr>
            </a:br>
            <a:r>
              <a:rPr lang="it-IT" sz="3600" i="1" dirty="0">
                <a:solidFill>
                  <a:srgbClr val="4A8951"/>
                </a:solidFill>
                <a:latin typeface="Chalkboard" panose="03050602040202020205" pitchFamily="66" charset="77"/>
                <a:ea typeface="ＭＳ Ｐゴシック" charset="0"/>
                <a:cs typeface="ＭＳ Ｐゴシック" charset="0"/>
              </a:rPr>
              <a:t>nelle società antiche</a:t>
            </a:r>
            <a:endParaRPr lang="it-IT" dirty="0">
              <a:latin typeface="Chalkboard" panose="03050602040202020205" pitchFamily="66" charset="77"/>
              <a:ea typeface="ＭＳ Ｐゴシック" charset="0"/>
              <a:cs typeface="ＭＳ Ｐゴシック" charset="0"/>
            </a:endParaRP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7331" y="1840675"/>
            <a:ext cx="6595983" cy="4725271"/>
          </a:xfrm>
        </p:spPr>
        <p:txBody>
          <a:bodyPr>
            <a:noAutofit/>
          </a:bodyPr>
          <a:lstStyle/>
          <a:p>
            <a:r>
              <a:rPr lang="it-IT" dirty="0">
                <a:solidFill>
                  <a:srgbClr val="0C1D60"/>
                </a:solidFill>
                <a:latin typeface="Arial" charset="0"/>
                <a:ea typeface="ＭＳ Ｐゴシック" charset="0"/>
                <a:cs typeface="ＭＳ Ｐゴシック" charset="0"/>
              </a:rPr>
              <a:t>Le relazioni primarie, familiari, parentali, comunitarie</a:t>
            </a:r>
            <a:endParaRPr lang="it-IT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it-IT" dirty="0">
                <a:solidFill>
                  <a:srgbClr val="970D3D"/>
                </a:solidFill>
                <a:latin typeface="Arial" charset="0"/>
                <a:ea typeface="ＭＳ Ｐゴシック" charset="0"/>
                <a:cs typeface="ＭＳ Ｐゴシック" charset="0"/>
              </a:rPr>
              <a:t>La sacralizzazione e la fondazione mitica   (Igino, I sec.)</a:t>
            </a:r>
          </a:p>
          <a:p>
            <a:r>
              <a:rPr lang="it-IT" dirty="0">
                <a:solidFill>
                  <a:srgbClr val="4D1588"/>
                </a:solidFill>
                <a:latin typeface="Arial" charset="0"/>
                <a:ea typeface="ＭＳ Ｐゴシック" charset="0"/>
                <a:cs typeface="ＭＳ Ｐゴシック" charset="0"/>
              </a:rPr>
              <a:t>I mediatori del sacro (Asclepio)</a:t>
            </a:r>
            <a:endParaRPr lang="it-IT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it-IT" dirty="0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L</a:t>
            </a:r>
            <a:r>
              <a:rPr lang="ja-JP" altLang="it-IT" dirty="0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it-IT" dirty="0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invenzione del medico (del benessere: Ippocrate)</a:t>
            </a:r>
          </a:p>
          <a:p>
            <a:r>
              <a:rPr lang="it-IT" dirty="0">
                <a:solidFill>
                  <a:srgbClr val="C75B21"/>
                </a:solidFill>
                <a:latin typeface="Arial" charset="0"/>
                <a:ea typeface="ＭＳ Ｐゴシック" charset="0"/>
                <a:cs typeface="ＭＳ Ｐゴシック" charset="0"/>
              </a:rPr>
              <a:t>La cura di sé (saggezza e </a:t>
            </a:r>
            <a:r>
              <a:rPr lang="it-IT" dirty="0" err="1">
                <a:solidFill>
                  <a:srgbClr val="C75B21"/>
                </a:solidFill>
                <a:latin typeface="Arial" charset="0"/>
                <a:ea typeface="ＭＳ Ｐゴシック" charset="0"/>
                <a:cs typeface="ＭＳ Ｐゴシック" charset="0"/>
              </a:rPr>
              <a:t>valetudo</a:t>
            </a:r>
            <a:r>
              <a:rPr lang="it-IT" dirty="0">
                <a:solidFill>
                  <a:srgbClr val="C75B21"/>
                </a:solidFill>
                <a:latin typeface="Arial" charset="0"/>
                <a:ea typeface="ＭＳ Ｐゴシック" charset="0"/>
                <a:cs typeface="ＭＳ Ｐゴシック" charset="0"/>
              </a:rPr>
              <a:t>)</a:t>
            </a:r>
            <a:endParaRPr lang="it-IT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4149" y="339788"/>
            <a:ext cx="1770916" cy="2371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734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280555" y="107576"/>
            <a:ext cx="6722918" cy="1336760"/>
          </a:xfrm>
        </p:spPr>
        <p:txBody>
          <a:bodyPr/>
          <a:lstStyle/>
          <a:p>
            <a:pPr algn="l"/>
            <a:r>
              <a:rPr lang="it-IT" sz="3200" dirty="0">
                <a:solidFill>
                  <a:srgbClr val="660066"/>
                </a:solidFill>
                <a:latin typeface="Chalkboard" panose="03050602040202020205" pitchFamily="66" charset="77"/>
                <a:ea typeface="ＭＳ Ｐゴシック" charset="0"/>
                <a:cs typeface="ＭＳ Ｐゴシック" charset="0"/>
              </a:rPr>
              <a:t>Modi sociali di preservare la cura:</a:t>
            </a:r>
            <a:br>
              <a:rPr lang="it-IT" sz="3200" dirty="0">
                <a:solidFill>
                  <a:srgbClr val="660066"/>
                </a:solidFill>
                <a:latin typeface="Chalkboard" panose="03050602040202020205" pitchFamily="66" charset="77"/>
                <a:ea typeface="ＭＳ Ｐゴシック" charset="0"/>
                <a:cs typeface="ＭＳ Ｐゴシック" charset="0"/>
              </a:rPr>
            </a:br>
            <a:r>
              <a:rPr lang="it-IT" sz="3600" i="1" dirty="0">
                <a:solidFill>
                  <a:srgbClr val="000090"/>
                </a:solidFill>
                <a:latin typeface="Chalkboard" panose="03050602040202020205" pitchFamily="66" charset="77"/>
                <a:ea typeface="ＭＳ Ｐゴシック" charset="0"/>
                <a:cs typeface="ＭＳ Ｐゴシック" charset="0"/>
              </a:rPr>
              <a:t>nelle società di mezzo</a:t>
            </a:r>
            <a:endParaRPr lang="it-IT" dirty="0">
              <a:solidFill>
                <a:srgbClr val="000090"/>
              </a:solidFill>
              <a:latin typeface="Chalkboard" panose="03050602040202020205" pitchFamily="66" charset="77"/>
              <a:ea typeface="ＭＳ Ｐゴシック" charset="0"/>
              <a:cs typeface="ＭＳ Ｐゴシック" charset="0"/>
            </a:endParaRP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4915" y="1941115"/>
            <a:ext cx="6454197" cy="4127176"/>
          </a:xfrm>
        </p:spPr>
        <p:txBody>
          <a:bodyPr/>
          <a:lstStyle/>
          <a:p>
            <a:r>
              <a:rPr lang="it-IT" dirty="0">
                <a:solidFill>
                  <a:srgbClr val="226A26"/>
                </a:solidFill>
                <a:latin typeface="Arial" charset="0"/>
                <a:ea typeface="ＭＳ Ｐゴシック" charset="0"/>
                <a:cs typeface="ＭＳ Ｐゴシック" charset="0"/>
              </a:rPr>
              <a:t>Le relazioni primarie, familiari, parentali, vicinali</a:t>
            </a:r>
          </a:p>
          <a:p>
            <a:r>
              <a:rPr lang="it-IT" dirty="0">
                <a:solidFill>
                  <a:srgbClr val="970D3D"/>
                </a:solidFill>
                <a:latin typeface="Arial" charset="0"/>
                <a:ea typeface="ＭＳ Ｐゴシック" charset="0"/>
                <a:cs typeface="ＭＳ Ｐゴシック" charset="0"/>
              </a:rPr>
              <a:t>La fondazione </a:t>
            </a:r>
            <a:r>
              <a:rPr lang="it-IT" dirty="0" err="1">
                <a:solidFill>
                  <a:srgbClr val="970D3D"/>
                </a:solidFill>
                <a:latin typeface="Arial" charset="0"/>
                <a:ea typeface="ＭＳ Ｐゴシック" charset="0"/>
                <a:cs typeface="ＭＳ Ｐゴシック" charset="0"/>
              </a:rPr>
              <a:t>cosmogologica</a:t>
            </a:r>
            <a:endParaRPr lang="it-IT" dirty="0">
              <a:solidFill>
                <a:srgbClr val="970D3D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it-IT" dirty="0">
                <a:solidFill>
                  <a:srgbClr val="4D1588"/>
                </a:solidFill>
                <a:latin typeface="Arial" charset="0"/>
                <a:ea typeface="ＭＳ Ｐゴシック" charset="0"/>
                <a:cs typeface="ＭＳ Ｐゴシック" charset="0"/>
              </a:rPr>
              <a:t>La salvezza dell’anima (primazia religiosa)</a:t>
            </a:r>
            <a:endParaRPr lang="it-IT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it-IT" dirty="0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Le res </a:t>
            </a:r>
            <a:r>
              <a:rPr lang="it-IT" dirty="0" err="1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naturae</a:t>
            </a:r>
            <a:r>
              <a:rPr lang="it-IT" dirty="0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 e la cura del corpo (asimmetria complementare)</a:t>
            </a:r>
          </a:p>
          <a:p>
            <a:r>
              <a:rPr lang="it-IT" dirty="0">
                <a:solidFill>
                  <a:srgbClr val="C75B21"/>
                </a:solidFill>
                <a:latin typeface="Arial" charset="0"/>
                <a:ea typeface="ＭＳ Ｐゴシック" charset="0"/>
                <a:cs typeface="ＭＳ Ｐゴシック" charset="0"/>
              </a:rPr>
              <a:t>La fraternità ospitale</a:t>
            </a:r>
            <a:endParaRPr lang="it-IT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8179" y="252403"/>
            <a:ext cx="2550512" cy="2550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145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5548745" cy="1143000"/>
          </a:xfrm>
        </p:spPr>
        <p:txBody>
          <a:bodyPr>
            <a:normAutofit fontScale="90000"/>
          </a:bodyPr>
          <a:lstStyle/>
          <a:p>
            <a:pPr algn="l"/>
            <a:r>
              <a:rPr lang="it-IT" sz="3600" dirty="0">
                <a:solidFill>
                  <a:srgbClr val="BC0000"/>
                </a:solidFill>
                <a:latin typeface="Chalkboard" panose="03050602040202020205" pitchFamily="66" charset="77"/>
                <a:ea typeface="ＭＳ Ｐゴシック" charset="0"/>
                <a:cs typeface="ＭＳ Ｐゴシック" charset="0"/>
              </a:rPr>
              <a:t>La cura nelle società  umanistiche e moderne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>
          <a:xfrm>
            <a:off x="340189" y="2147422"/>
            <a:ext cx="7626742" cy="4364214"/>
          </a:xfrm>
        </p:spPr>
        <p:txBody>
          <a:bodyPr>
            <a:normAutofit/>
          </a:bodyPr>
          <a:lstStyle/>
          <a:p>
            <a:r>
              <a:rPr lang="it-IT" dirty="0">
                <a:solidFill>
                  <a:srgbClr val="0C1D60"/>
                </a:solidFill>
                <a:latin typeface="Arial" charset="0"/>
                <a:ea typeface="ＭＳ Ｐゴシック" charset="0"/>
                <a:cs typeface="ＭＳ Ｐゴシック" charset="0"/>
              </a:rPr>
              <a:t>I diritti umani e l</a:t>
            </a:r>
            <a:r>
              <a:rPr lang="ja-JP" altLang="it-IT" dirty="0">
                <a:solidFill>
                  <a:srgbClr val="0C1D60"/>
                </a:solidFill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it-IT" dirty="0">
                <a:solidFill>
                  <a:srgbClr val="0C1D60"/>
                </a:solidFill>
                <a:latin typeface="Arial" charset="0"/>
                <a:ea typeface="ＭＳ Ｐゴシック" charset="0"/>
                <a:cs typeface="ＭＳ Ｐゴシック" charset="0"/>
              </a:rPr>
              <a:t>intervento pubblico                    </a:t>
            </a:r>
            <a:r>
              <a:rPr lang="it-IT" i="1" dirty="0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(fondazione etica e politica della cura)</a:t>
            </a:r>
            <a:endParaRPr lang="it-IT" dirty="0">
              <a:solidFill>
                <a:srgbClr val="0C1D6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it-IT" dirty="0">
                <a:solidFill>
                  <a:srgbClr val="970D3D"/>
                </a:solidFill>
                <a:latin typeface="Arial" charset="0"/>
                <a:ea typeface="ＭＳ Ｐゴシック" charset="0"/>
                <a:cs typeface="ＭＳ Ｐゴシック" charset="0"/>
              </a:rPr>
              <a:t>La cura medica</a:t>
            </a:r>
            <a:r>
              <a:rPr lang="it-IT" dirty="0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i="1" dirty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</a:rPr>
              <a:t>(fondazione scientifica della terapia)</a:t>
            </a:r>
          </a:p>
          <a:p>
            <a:r>
              <a:rPr lang="it-IT" dirty="0">
                <a:solidFill>
                  <a:srgbClr val="004500"/>
                </a:solidFill>
                <a:latin typeface="Arial" charset="0"/>
                <a:ea typeface="ＭＳ Ｐゴシック" charset="0"/>
                <a:cs typeface="ＭＳ Ｐゴシック" charset="0"/>
              </a:rPr>
              <a:t>La professionalizzazione della cura</a:t>
            </a:r>
            <a:r>
              <a:rPr lang="it-IT" dirty="0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i="1" dirty="0">
                <a:solidFill>
                  <a:srgbClr val="3F7444"/>
                </a:solidFill>
                <a:latin typeface="Arial" charset="0"/>
                <a:ea typeface="ＭＳ Ｐゴシック" charset="0"/>
                <a:cs typeface="ＭＳ Ｐゴシック" charset="0"/>
              </a:rPr>
              <a:t>(medica, sanitaria, socio-assistenziale: fondazione tecnica)</a:t>
            </a:r>
          </a:p>
          <a:p>
            <a:r>
              <a:rPr lang="it-IT" dirty="0">
                <a:solidFill>
                  <a:srgbClr val="4D1588"/>
                </a:solidFill>
                <a:latin typeface="Arial" charset="0"/>
                <a:ea typeface="ＭＳ Ｐゴシック" charset="0"/>
                <a:cs typeface="ＭＳ Ｐゴシック" charset="0"/>
              </a:rPr>
              <a:t>La cura materno-familiare</a:t>
            </a:r>
            <a:r>
              <a:rPr lang="it-IT" dirty="0">
                <a:solidFill>
                  <a:srgbClr val="0C1D6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i="1" dirty="0">
                <a:solidFill>
                  <a:srgbClr val="18058D"/>
                </a:solidFill>
                <a:latin typeface="Arial" charset="0"/>
                <a:ea typeface="ＭＳ Ｐゴシック" charset="0"/>
                <a:cs typeface="ＭＳ Ｐゴシック" charset="0"/>
              </a:rPr>
              <a:t>(primaria e residuale)</a:t>
            </a:r>
          </a:p>
          <a:p>
            <a:r>
              <a:rPr lang="it-IT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La cura religiosa </a:t>
            </a:r>
            <a:r>
              <a:rPr lang="it-IT" i="1" dirty="0">
                <a:solidFill>
                  <a:srgbClr val="660066"/>
                </a:solidFill>
                <a:latin typeface="Arial" charset="0"/>
                <a:ea typeface="ＭＳ Ｐゴシック" charset="0"/>
                <a:cs typeface="ＭＳ Ｐゴシック" charset="0"/>
              </a:rPr>
              <a:t>(trascendente, caritativa e residuale)</a:t>
            </a:r>
            <a:endParaRPr lang="it-IT" dirty="0">
              <a:solidFill>
                <a:srgbClr val="660066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5693" y="149218"/>
            <a:ext cx="2369535" cy="2578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445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36418" y="274638"/>
            <a:ext cx="5115121" cy="1143000"/>
          </a:xfrm>
        </p:spPr>
        <p:txBody>
          <a:bodyPr>
            <a:normAutofit fontScale="90000"/>
          </a:bodyPr>
          <a:lstStyle/>
          <a:p>
            <a:pPr algn="l"/>
            <a:r>
              <a:rPr lang="it-IT" sz="3600" dirty="0">
                <a:solidFill>
                  <a:srgbClr val="BC0000"/>
                </a:solidFill>
                <a:latin typeface="Chalkboard" panose="03050602040202020205" pitchFamily="66" charset="77"/>
                <a:ea typeface="ＭＳ Ｐゴシック" charset="0"/>
                <a:cs typeface="ＭＳ Ｐゴシック" charset="0"/>
              </a:rPr>
              <a:t>Le fratture della cura nelle società moderne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>
          <a:xfrm>
            <a:off x="340189" y="2315572"/>
            <a:ext cx="7818427" cy="4196064"/>
          </a:xfrm>
        </p:spPr>
        <p:txBody>
          <a:bodyPr>
            <a:normAutofit fontScale="92500" lnSpcReduction="10000"/>
          </a:bodyPr>
          <a:lstStyle/>
          <a:p>
            <a:r>
              <a:rPr lang="it-IT" sz="2800" dirty="0">
                <a:solidFill>
                  <a:srgbClr val="0C1D60"/>
                </a:solidFill>
                <a:latin typeface="Arial" charset="0"/>
                <a:ea typeface="ＭＳ Ｐゴシック" charset="0"/>
                <a:cs typeface="ＭＳ Ｐゴシック" charset="0"/>
              </a:rPr>
              <a:t>L</a:t>
            </a:r>
            <a:r>
              <a:rPr lang="ja-JP" altLang="it-IT" sz="2800" dirty="0">
                <a:solidFill>
                  <a:srgbClr val="0C1D60"/>
                </a:solidFill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it-IT" sz="2800" dirty="0">
                <a:solidFill>
                  <a:srgbClr val="0C1D60"/>
                </a:solidFill>
                <a:latin typeface="Arial" charset="0"/>
                <a:ea typeface="ＭＳ Ｐゴシック" charset="0"/>
                <a:cs typeface="ＭＳ Ｐゴシック" charset="0"/>
              </a:rPr>
              <a:t>intervento pubblico: </a:t>
            </a:r>
            <a:r>
              <a:rPr lang="it-IT" sz="2800" i="1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diseguaglianze e standardizzazione</a:t>
            </a:r>
          </a:p>
          <a:p>
            <a:r>
              <a:rPr lang="it-IT" sz="2800" dirty="0">
                <a:solidFill>
                  <a:srgbClr val="970D3D"/>
                </a:solidFill>
                <a:latin typeface="Arial" charset="0"/>
                <a:ea typeface="ＭＳ Ｐゴシック" charset="0"/>
                <a:cs typeface="ＭＳ Ｐゴシック" charset="0"/>
              </a:rPr>
              <a:t>La cura medica: </a:t>
            </a:r>
            <a:r>
              <a:rPr lang="it-IT" sz="2800" i="1" dirty="0">
                <a:solidFill>
                  <a:srgbClr val="660066"/>
                </a:solidFill>
                <a:latin typeface="Arial" charset="0"/>
                <a:ea typeface="ＭＳ Ｐゴシック" charset="0"/>
                <a:cs typeface="ＭＳ Ｐゴシック" charset="0"/>
              </a:rPr>
              <a:t>dominanza professionale e  negazione del sapere profano </a:t>
            </a:r>
          </a:p>
          <a:p>
            <a:r>
              <a:rPr lang="it-IT" sz="2800" dirty="0">
                <a:solidFill>
                  <a:srgbClr val="004500"/>
                </a:solidFill>
                <a:latin typeface="Arial" charset="0"/>
                <a:ea typeface="ＭＳ Ｐゴシック" charset="0"/>
                <a:cs typeface="ＭＳ Ｐゴシック" charset="0"/>
              </a:rPr>
              <a:t>La professionalizzazione della cura: </a:t>
            </a:r>
            <a:r>
              <a:rPr lang="it-IT" sz="2800" i="1" dirty="0">
                <a:solidFill>
                  <a:srgbClr val="39B23F"/>
                </a:solidFill>
                <a:latin typeface="Arial" charset="0"/>
                <a:ea typeface="ＭＳ Ｐゴシック" charset="0"/>
                <a:cs typeface="ＭＳ Ｐゴシック" charset="0"/>
              </a:rPr>
              <a:t>tecnicismo senza affetti </a:t>
            </a:r>
          </a:p>
          <a:p>
            <a:r>
              <a:rPr lang="it-IT" sz="2800" dirty="0">
                <a:solidFill>
                  <a:srgbClr val="4D1588"/>
                </a:solidFill>
                <a:latin typeface="Arial" charset="0"/>
                <a:ea typeface="ＭＳ Ｐゴシック" charset="0"/>
                <a:cs typeface="ＭＳ Ｐゴシック" charset="0"/>
              </a:rPr>
              <a:t>La cura familiare: </a:t>
            </a:r>
            <a:r>
              <a:rPr lang="it-IT" sz="2800" i="1" dirty="0">
                <a:solidFill>
                  <a:srgbClr val="18058D"/>
                </a:solidFill>
                <a:latin typeface="Arial" charset="0"/>
                <a:ea typeface="ＭＳ Ｐゴシック" charset="0"/>
                <a:cs typeface="ＭＳ Ｐゴシック" charset="0"/>
              </a:rPr>
              <a:t>delega e mercato </a:t>
            </a:r>
          </a:p>
          <a:p>
            <a:r>
              <a:rPr lang="it-IT" sz="28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La cura religiosa: </a:t>
            </a:r>
            <a:r>
              <a:rPr lang="it-IT" sz="2800" i="1" dirty="0" err="1">
                <a:solidFill>
                  <a:srgbClr val="850085"/>
                </a:solidFill>
                <a:latin typeface="Arial" charset="0"/>
                <a:ea typeface="ＭＳ Ｐゴシック" charset="0"/>
                <a:cs typeface="ＭＳ Ｐゴシック" charset="0"/>
              </a:rPr>
              <a:t>devozionismo</a:t>
            </a:r>
            <a:r>
              <a:rPr lang="it-IT" sz="2800" i="1" dirty="0">
                <a:solidFill>
                  <a:srgbClr val="850085"/>
                </a:solidFill>
                <a:latin typeface="Arial" charset="0"/>
                <a:ea typeface="ＭＳ Ｐゴシック" charset="0"/>
                <a:cs typeface="ＭＳ Ｐゴシック" charset="0"/>
              </a:rPr>
              <a:t> senza spiritualità</a:t>
            </a:r>
          </a:p>
        </p:txBody>
      </p:sp>
      <p:pic>
        <p:nvPicPr>
          <p:cNvPr id="5" name="Immagine 4" descr="k843462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1242" y="256446"/>
            <a:ext cx="2734775" cy="205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0783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zza">
  <a:themeElements>
    <a:clrScheme name="Brezza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zza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zza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Brezza.thmx</Template>
  <TotalTime>4116</TotalTime>
  <Words>906</Words>
  <Application>Microsoft Macintosh PowerPoint</Application>
  <PresentationFormat>Presentazione su schermo (4:3)</PresentationFormat>
  <Paragraphs>85</Paragraphs>
  <Slides>16</Slides>
  <Notes>10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9" baseType="lpstr">
      <vt:lpstr>ＭＳ Ｐゴシック</vt:lpstr>
      <vt:lpstr>Arial</vt:lpstr>
      <vt:lpstr>Bradley Hand</vt:lpstr>
      <vt:lpstr>Calibri</vt:lpstr>
      <vt:lpstr>Cambria</vt:lpstr>
      <vt:lpstr>Century Gothic</vt:lpstr>
      <vt:lpstr>Chalkboard</vt:lpstr>
      <vt:lpstr>News Gothic MT</vt:lpstr>
      <vt:lpstr>Times</vt:lpstr>
      <vt:lpstr>Times New Roman</vt:lpstr>
      <vt:lpstr>Wingdings</vt:lpstr>
      <vt:lpstr>Wingdings 2</vt:lpstr>
      <vt:lpstr>Brezza</vt:lpstr>
      <vt:lpstr>Evoluzione della Cura</vt:lpstr>
      <vt:lpstr>significati</vt:lpstr>
      <vt:lpstr>Perché in ogni epoca  la cura è importante?</vt:lpstr>
      <vt:lpstr>il curare la salute:  una relazione sociale complementare-reciproca</vt:lpstr>
      <vt:lpstr>La prospettiva storica:  da dove viene la cura e dove va? </vt:lpstr>
      <vt:lpstr>Modi sociali di preservare la cura: nelle società antiche</vt:lpstr>
      <vt:lpstr>Modi sociali di preservare la cura: nelle società di mezzo</vt:lpstr>
      <vt:lpstr>La cura nelle società  umanistiche e moderne</vt:lpstr>
      <vt:lpstr>Le fratture della cura nelle società moderne</vt:lpstr>
      <vt:lpstr>Nella modernità liquida:  crisi etica e sociale</vt:lpstr>
      <vt:lpstr>Verso la società planetaria:  Grande contrazione  ma nuovi processi (I)</vt:lpstr>
      <vt:lpstr>Verso la società planetaria:  Grande contrazione  ma nuovi processi (II)</vt:lpstr>
      <vt:lpstr>Verso delle “società della salute”? Uno scenario possibile</vt:lpstr>
      <vt:lpstr>4 forme basilari di cura  da coordinare e comporre</vt:lpstr>
      <vt:lpstr>La società fraterna di cui abbiamo bisogno  e che ci manca</vt:lpstr>
      <vt:lpstr>  La “nuova cura” costruisce  una società fraterna</vt:lpstr>
    </vt:vector>
  </TitlesOfParts>
  <Company>Università di Ferrara</Company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Etica della cura e  cura della comunicazione</dc:title>
  <dc:creator>Marco Ingrosso</dc:creator>
  <cp:lastModifiedBy>Utente di Microsoft Office</cp:lastModifiedBy>
  <cp:revision>217</cp:revision>
  <dcterms:created xsi:type="dcterms:W3CDTF">2013-04-01T09:25:24Z</dcterms:created>
  <dcterms:modified xsi:type="dcterms:W3CDTF">2018-03-17T15:02:40Z</dcterms:modified>
</cp:coreProperties>
</file>