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8"/>
  </p:notesMasterIdLst>
  <p:sldIdLst>
    <p:sldId id="256" r:id="rId2"/>
    <p:sldId id="306" r:id="rId3"/>
    <p:sldId id="308" r:id="rId4"/>
    <p:sldId id="307" r:id="rId5"/>
    <p:sldId id="263" r:id="rId6"/>
    <p:sldId id="291" r:id="rId7"/>
    <p:sldId id="292" r:id="rId8"/>
    <p:sldId id="267" r:id="rId9"/>
    <p:sldId id="295" r:id="rId10"/>
    <p:sldId id="298" r:id="rId11"/>
    <p:sldId id="299" r:id="rId12"/>
    <p:sldId id="300" r:id="rId13"/>
    <p:sldId id="269" r:id="rId14"/>
    <p:sldId id="302" r:id="rId15"/>
    <p:sldId id="303" r:id="rId16"/>
    <p:sldId id="30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DB2"/>
    <a:srgbClr val="1C591F"/>
    <a:srgbClr val="39B23F"/>
    <a:srgbClr val="BC0000"/>
    <a:srgbClr val="850085"/>
    <a:srgbClr val="BD5B2E"/>
    <a:srgbClr val="780000"/>
    <a:srgbClr val="BD7527"/>
    <a:srgbClr val="1B5821"/>
    <a:srgbClr val="45D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09"/>
    <p:restoredTop sz="84809"/>
  </p:normalViewPr>
  <p:slideViewPr>
    <p:cSldViewPr snapToGrid="0" snapToObjects="1">
      <p:cViewPr varScale="1">
        <p:scale>
          <a:sx n="123" d="100"/>
          <a:sy n="123" d="100"/>
        </p:scale>
        <p:origin x="25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2B97-1677-6243-94B5-1CCCABA19B55}" type="datetimeFigureOut">
              <a:rPr lang="it-IT" smtClean="0"/>
              <a:t>17/03/18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B3B-6B5A-C349-BAD7-F631F27BEF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39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89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79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4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5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0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7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3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3/17/18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5429" y="1283216"/>
            <a:ext cx="8345714" cy="1477932"/>
          </a:xfrm>
        </p:spPr>
        <p:txBody>
          <a:bodyPr/>
          <a:lstStyle/>
          <a:p>
            <a:r>
              <a:rPr lang="it-IT" sz="4000" b="1" dirty="0">
                <a:solidFill>
                  <a:srgbClr val="FF0000"/>
                </a:solidFill>
                <a:latin typeface="Chalkboard" panose="03050602040202020205" pitchFamily="66" charset="77"/>
                <a:ea typeface="Century Gothic" charset="0"/>
                <a:cs typeface="Century Gothic" charset="0"/>
              </a:rPr>
              <a:t>Evoluzione della Cura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7756" y="4419600"/>
            <a:ext cx="3613737" cy="1219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sz="2400" b="1" dirty="0">
                <a:solidFill>
                  <a:srgbClr val="00009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Corso Sociologia </a:t>
            </a:r>
          </a:p>
          <a:p>
            <a:pPr>
              <a:lnSpc>
                <a:spcPct val="130000"/>
              </a:lnSpc>
            </a:pPr>
            <a:r>
              <a:rPr lang="it-IT" sz="2400" b="1" dirty="0">
                <a:solidFill>
                  <a:srgbClr val="00009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 salute 2017/18</a:t>
            </a:r>
            <a:endParaRPr lang="it-IT" sz="1800" b="1" i="1" dirty="0">
              <a:solidFill>
                <a:srgbClr val="00009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53" y="3928209"/>
            <a:ext cx="3419724" cy="227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2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8264" y="152400"/>
            <a:ext cx="5187189" cy="1117721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Nella modernità liquida: </a:t>
            </a:r>
            <a:br>
              <a:rPr lang="it-IT" sz="36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crisi etica e sociale</a:t>
            </a:r>
            <a:endParaRPr lang="it-IT" i="1" dirty="0">
              <a:solidFill>
                <a:srgbClr val="45D74C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1986824"/>
            <a:ext cx="8046079" cy="45663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della cura nello spazio personale </a:t>
            </a:r>
            <a:r>
              <a:rPr lang="it-IT" sz="2400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(edonismo nihilista) </a:t>
            </a: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e nello spazio pubblico </a:t>
            </a:r>
            <a:r>
              <a:rPr lang="it-IT" sz="2400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(tecno-economicismo) </a:t>
            </a:r>
          </a:p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La destrutturazione </a:t>
            </a:r>
            <a:r>
              <a:rPr lang="it-IT" sz="2400" b="1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 </a:t>
            </a:r>
            <a:r>
              <a:rPr lang="it-IT" sz="2400" dirty="0">
                <a:solidFill>
                  <a:srgbClr val="650728"/>
                </a:solidFill>
                <a:latin typeface="Arial" charset="0"/>
                <a:ea typeface="ＭＳ Ｐゴシック" charset="0"/>
                <a:cs typeface="ＭＳ Ｐゴシック" charset="0"/>
              </a:rPr>
              <a:t>(neo-liberismo e anti-egualitarismo)	</a:t>
            </a:r>
            <a:endParaRPr lang="it-IT" dirty="0">
              <a:solidFill>
                <a:srgbClr val="650728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(neo-tecnicismo e domande aperte</a:t>
            </a:r>
            <a:r>
              <a:rPr lang="it-IT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it-IT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familiare-informale</a:t>
            </a:r>
            <a:r>
              <a:rPr lang="it-IT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(sovraccarico e delegittimazione)</a:t>
            </a:r>
            <a:endParaRPr lang="it-IT" sz="2400" i="1" dirty="0">
              <a:solidFill>
                <a:srgbClr val="FF66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Immagine 3" descr="k233194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495" y="152400"/>
            <a:ext cx="3055334" cy="164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1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891" y="152400"/>
            <a:ext cx="5604191" cy="1432029"/>
          </a:xfrm>
        </p:spPr>
        <p:txBody>
          <a:bodyPr>
            <a:normAutofit fontScale="90000"/>
          </a:bodyPr>
          <a:lstStyle/>
          <a:p>
            <a:r>
              <a:rPr lang="it-IT" sz="32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Verso la società planetaria: </a:t>
            </a:r>
            <a:br>
              <a:rPr lang="it-IT" sz="36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Grande contrazione </a:t>
            </a:r>
            <a:b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>
                <a:solidFill>
                  <a:srgbClr val="1C591F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nuovi processi (I)</a:t>
            </a:r>
            <a:endParaRPr lang="it-IT" i="1" dirty="0">
              <a:solidFill>
                <a:srgbClr val="1C591F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2074847"/>
            <a:ext cx="8345588" cy="44783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persiste:</a:t>
            </a:r>
            <a:r>
              <a:rPr lang="it-IT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nuova ricerca etica. La salute resta centrale</a:t>
            </a:r>
          </a:p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destrutturazione </a:t>
            </a:r>
            <a:r>
              <a:rPr lang="it-IT" sz="24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pubblico:</a:t>
            </a:r>
            <a:r>
              <a:rPr lang="it-IT" sz="24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trasformazioni del pubblico, imprese no-profit e coordinamento fra vari attori</a:t>
            </a:r>
          </a:p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</a:t>
            </a: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r>
              <a:rPr lang="it-IT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Crisi della dominanza: </a:t>
            </a:r>
            <a:r>
              <a:rPr lang="it-IT" sz="2400" b="1" i="1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autosufficenza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dei propri </a:t>
            </a:r>
            <a:r>
              <a:rPr lang="it-IT" sz="2400" b="1" i="1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? crisi integrazione? crisi relazionale e comunicativa?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Le altre professioni della cura: 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uscita dalla dominanza medica? sviluppo di propri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 di cura? sviluppo delle qualità del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caring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  <a:p>
            <a:pPr>
              <a:lnSpc>
                <a:spcPct val="110000"/>
              </a:lnSpc>
            </a:pPr>
            <a:endParaRPr lang="it-IT" sz="2400" i="1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700" y="152400"/>
            <a:ext cx="1606063" cy="16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61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99" y="291157"/>
            <a:ext cx="5939417" cy="1475298"/>
          </a:xfrm>
        </p:spPr>
        <p:txBody>
          <a:bodyPr>
            <a:normAutofit fontScale="90000"/>
          </a:bodyPr>
          <a:lstStyle/>
          <a:p>
            <a:r>
              <a:rPr lang="it-IT" sz="32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Verso la società planetaria: </a:t>
            </a:r>
            <a:br>
              <a:rPr lang="it-IT" sz="3600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Grande contrazione </a:t>
            </a:r>
            <a:b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>
                <a:solidFill>
                  <a:srgbClr val="1C591F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nuovi processi (II)</a:t>
            </a:r>
            <a:endParaRPr lang="it-IT" i="1" dirty="0">
              <a:solidFill>
                <a:srgbClr val="1C591F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399" y="2125147"/>
            <a:ext cx="8609155" cy="44280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familiare-informale: </a:t>
            </a:r>
            <a:r>
              <a:rPr lang="it-IT" sz="24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sovraccarico,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nuove reti/servizi: </a:t>
            </a:r>
            <a:r>
              <a:rPr lang="it-IT" sz="2400" b="1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</a:t>
            </a:r>
            <a:r>
              <a:rPr lang="it-IT" sz="24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. domiciliare; cure primarie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self-care e cittadinanza competente: </a:t>
            </a:r>
            <a:r>
              <a:rPr lang="it-IT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basso supporto, ma anche nuove opportunità via web</a:t>
            </a:r>
            <a:endParaRPr lang="it-IT" sz="2400" b="1" i="1" dirty="0">
              <a:solidFill>
                <a:srgbClr val="85008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fraterna: </a:t>
            </a:r>
            <a:r>
              <a:rPr lang="it-IT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sviluppo </a:t>
            </a:r>
            <a:r>
              <a:rPr lang="it-IT" b="1" dirty="0" err="1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associazionismo della salute; riconoscimento del volontariato organizzato</a:t>
            </a: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comunicazione della salute: </a:t>
            </a:r>
            <a:r>
              <a:rPr lang="it-IT" b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 potenzialità del web 2.0 </a:t>
            </a:r>
            <a:r>
              <a:rPr lang="it-IT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per informazione, comunicazione, apprendimento, coordinamento, partecipazione</a:t>
            </a:r>
            <a:r>
              <a:rPr lang="it-IT" sz="2400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056" y="291157"/>
            <a:ext cx="1695667" cy="16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87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78" y="130940"/>
            <a:ext cx="8513486" cy="1309404"/>
          </a:xfrm>
        </p:spPr>
        <p:txBody>
          <a:bodyPr/>
          <a:lstStyle/>
          <a:p>
            <a:pPr algn="ctr"/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Verso delle 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della salute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b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200" i="1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Uno scenario possibile</a:t>
            </a:r>
            <a:endParaRPr lang="it-IT" sz="3200" i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32077" y="1728411"/>
            <a:ext cx="8301122" cy="4792417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ja-JP" altLang="it-IT" sz="2800" b="1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“</a:t>
            </a:r>
            <a:r>
              <a:rPr lang="it-IT" sz="2800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Nelle società moderne la visione della salute cambia: sempre più la salute è concepita come una risorsa per gli individui e per la società, un bene co-prodotto e una responsabilità condivisa da innumerevoli settori e attori sociali.” </a:t>
            </a:r>
          </a:p>
          <a:p>
            <a:pPr algn="r">
              <a:buFont typeface="Wingdings" charset="0"/>
              <a:buNone/>
            </a:pPr>
            <a:r>
              <a:rPr lang="it-IT" sz="2000" i="1" dirty="0" err="1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Kickbusch</a:t>
            </a:r>
            <a:r>
              <a:rPr lang="it-IT" sz="2000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 I. e Maag D., 2007</a:t>
            </a:r>
            <a:endParaRPr lang="it-IT" sz="2000" dirty="0">
              <a:solidFill>
                <a:srgbClr val="18058D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3188" name="Picture 4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54" y="4150808"/>
            <a:ext cx="2945655" cy="23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135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107576"/>
            <a:ext cx="4868562" cy="1894220"/>
          </a:xfrm>
        </p:spPr>
        <p:txBody>
          <a:bodyPr/>
          <a:lstStyle/>
          <a:p>
            <a:r>
              <a:rPr lang="it-IT" sz="3600" dirty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4 forme basilari di </a:t>
            </a:r>
            <a:r>
              <a:rPr lang="it-IT" sz="360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cura </a:t>
            </a:r>
            <a:br>
              <a:rPr lang="it-IT" sz="360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60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da </a:t>
            </a:r>
            <a:r>
              <a:rPr lang="it-IT" sz="3600" dirty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coordinare e comporre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3002692"/>
            <a:ext cx="8174595" cy="3645242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“MATERNA” </a:t>
            </a:r>
            <a:r>
              <a:rPr lang="it-IT" sz="2000" dirty="0">
                <a:solidFill>
                  <a:srgbClr val="39B23F"/>
                </a:solidFill>
              </a:rPr>
              <a:t>(accudimento, protezione, vicinanza affettiva, …)</a:t>
            </a:r>
          </a:p>
          <a:p>
            <a:r>
              <a:rPr lang="it-IT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“PATERNA” </a:t>
            </a:r>
            <a:r>
              <a:rPr lang="it-IT" sz="2000" dirty="0">
                <a:solidFill>
                  <a:srgbClr val="0070C0"/>
                </a:solidFill>
              </a:rPr>
              <a:t>(custodia, capacità terapeutica, regolazione, …)</a:t>
            </a:r>
          </a:p>
          <a:p>
            <a:r>
              <a:rPr lang="it-IT" b="1" dirty="0">
                <a:solidFill>
                  <a:srgbClr val="BD5B2E"/>
                </a:solidFill>
              </a:rPr>
              <a:t>“FRATERNA” </a:t>
            </a:r>
            <a:r>
              <a:rPr lang="it-IT" sz="2000" dirty="0">
                <a:solidFill>
                  <a:schemeClr val="accent3">
                    <a:lumMod val="75000"/>
                  </a:schemeClr>
                </a:solidFill>
              </a:rPr>
              <a:t>(fratellanza, </a:t>
            </a:r>
            <a:r>
              <a:rPr lang="it-IT" sz="2000" dirty="0" err="1">
                <a:solidFill>
                  <a:schemeClr val="accent3">
                    <a:lumMod val="75000"/>
                  </a:schemeClr>
                </a:solidFill>
              </a:rPr>
              <a:t>amicalità</a:t>
            </a:r>
            <a:r>
              <a:rPr lang="it-IT" sz="2000" dirty="0">
                <a:solidFill>
                  <a:schemeClr val="accent3">
                    <a:lumMod val="75000"/>
                  </a:schemeClr>
                </a:solidFill>
              </a:rPr>
              <a:t>, reciprocità, ..)</a:t>
            </a:r>
          </a:p>
          <a:p>
            <a:r>
              <a:rPr lang="it-IT" b="1" dirty="0">
                <a:solidFill>
                  <a:srgbClr val="BC0000"/>
                </a:solidFill>
              </a:rPr>
              <a:t>“AUTO-CURA” </a:t>
            </a:r>
            <a:r>
              <a:rPr lang="it-IT" sz="2000" dirty="0">
                <a:solidFill>
                  <a:srgbClr val="FF0000"/>
                </a:solidFill>
              </a:rPr>
              <a:t>(parti deboli-parti forti, riflessività, senso e orientamento, capacità relazionale, ecc.)</a:t>
            </a:r>
          </a:p>
          <a:p>
            <a:pPr marL="0" indent="0" algn="r">
              <a:buNone/>
            </a:pPr>
            <a:r>
              <a:rPr lang="it-IT" sz="1600" b="1" i="1" dirty="0">
                <a:solidFill>
                  <a:srgbClr val="002060"/>
                </a:solidFill>
              </a:rPr>
              <a:t>(elaborazione da Franco </a:t>
            </a:r>
            <a:r>
              <a:rPr lang="it-IT" sz="1600" b="1" i="1" dirty="0" err="1">
                <a:solidFill>
                  <a:srgbClr val="002060"/>
                </a:solidFill>
              </a:rPr>
              <a:t>Fornari</a:t>
            </a:r>
            <a:r>
              <a:rPr lang="it-IT" sz="1600" b="1" i="1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1" y="333633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778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8347" y="107577"/>
            <a:ext cx="4099354" cy="1807720"/>
          </a:xfrm>
        </p:spPr>
        <p:txBody>
          <a:bodyPr/>
          <a:lstStyle/>
          <a:p>
            <a:r>
              <a:rPr lang="it-IT" sz="2800" b="1" dirty="0">
                <a:solidFill>
                  <a:srgbClr val="39B23F"/>
                </a:solidFill>
              </a:rPr>
              <a:t>La società fraterna di cui abbiamo </a:t>
            </a:r>
            <a:r>
              <a:rPr lang="it-IT" sz="2800" b="1">
                <a:solidFill>
                  <a:srgbClr val="39B23F"/>
                </a:solidFill>
              </a:rPr>
              <a:t>bisogno </a:t>
            </a:r>
            <a:br>
              <a:rPr lang="it-IT" sz="2800" b="1">
                <a:solidFill>
                  <a:srgbClr val="39B23F"/>
                </a:solidFill>
              </a:rPr>
            </a:br>
            <a:r>
              <a:rPr lang="it-IT" sz="2800" b="1">
                <a:solidFill>
                  <a:srgbClr val="39B23F"/>
                </a:solidFill>
              </a:rPr>
              <a:t>e </a:t>
            </a:r>
            <a:r>
              <a:rPr lang="it-IT" sz="2800" b="1" dirty="0">
                <a:solidFill>
                  <a:srgbClr val="39B23F"/>
                </a:solidFill>
              </a:rPr>
              <a:t>che ci manca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2434281"/>
            <a:ext cx="8042276" cy="410244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BD5B2E"/>
                </a:solidFill>
              </a:rPr>
              <a:t>La società competitiva fra pari e senza padri:              il </a:t>
            </a:r>
            <a:r>
              <a:rPr lang="it-IT" dirty="0" err="1">
                <a:solidFill>
                  <a:srgbClr val="BD5B2E"/>
                </a:solidFill>
              </a:rPr>
              <a:t>paritarismo</a:t>
            </a:r>
            <a:r>
              <a:rPr lang="it-IT" dirty="0">
                <a:solidFill>
                  <a:srgbClr val="BD5B2E"/>
                </a:solidFill>
              </a:rPr>
              <a:t> conflittuale, centrato su una libertà tecno-narcisista</a:t>
            </a:r>
          </a:p>
          <a:p>
            <a:r>
              <a:rPr lang="it-IT" dirty="0">
                <a:solidFill>
                  <a:srgbClr val="7030A0"/>
                </a:solidFill>
              </a:rPr>
              <a:t>L’escalation violenta del confronto competitivo</a:t>
            </a:r>
          </a:p>
          <a:p>
            <a:r>
              <a:rPr lang="it-IT" dirty="0">
                <a:solidFill>
                  <a:srgbClr val="780000"/>
                </a:solidFill>
              </a:rPr>
              <a:t>Lo scacco di una unicità/diversità che non dialoga con l’Altro</a:t>
            </a:r>
          </a:p>
          <a:p>
            <a:r>
              <a:rPr lang="it-IT" dirty="0">
                <a:solidFill>
                  <a:srgbClr val="FF0000"/>
                </a:solidFill>
              </a:rPr>
              <a:t>Il fallimento di una libertà autoreferente, senza confini sociali, che non collabora al bene comune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51" y="224481"/>
            <a:ext cx="36830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58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51869" y="383058"/>
            <a:ext cx="4720281" cy="1495169"/>
          </a:xfrm>
        </p:spPr>
        <p:txBody>
          <a:bodyPr/>
          <a:lstStyle/>
          <a:p>
            <a:br>
              <a:rPr lang="it-IT" dirty="0"/>
            </a:br>
            <a:br>
              <a:rPr lang="it-IT" dirty="0"/>
            </a:br>
            <a:r>
              <a:rPr lang="it-IT" sz="3600" b="1" dirty="0">
                <a:solidFill>
                  <a:srgbClr val="BC0000"/>
                </a:solidFill>
              </a:rPr>
              <a:t>La “nuova cura” costruisce </a:t>
            </a:r>
            <a:br>
              <a:rPr lang="it-IT" sz="3600" b="1" dirty="0">
                <a:solidFill>
                  <a:srgbClr val="BC0000"/>
                </a:solidFill>
              </a:rPr>
            </a:br>
            <a:r>
              <a:rPr lang="it-IT" sz="3600" b="1" dirty="0">
                <a:solidFill>
                  <a:srgbClr val="BC0000"/>
                </a:solidFill>
              </a:rPr>
              <a:t>una società fraterna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422" y="2529357"/>
            <a:ext cx="8369129" cy="4044438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La cura come relazione sociale che si occupa dell’Altro </a:t>
            </a:r>
            <a:r>
              <a:rPr lang="it-IT" b="1" dirty="0">
                <a:solidFill>
                  <a:srgbClr val="0070C0"/>
                </a:solidFill>
              </a:rPr>
              <a:t>in modo fraterno </a:t>
            </a:r>
            <a:r>
              <a:rPr lang="it-IT" dirty="0">
                <a:solidFill>
                  <a:srgbClr val="0070C0"/>
                </a:solidFill>
              </a:rPr>
              <a:t>(ossia reciproco, né autoritario-paternalista né fusionale-</a:t>
            </a:r>
            <a:r>
              <a:rPr lang="it-IT" dirty="0" err="1">
                <a:solidFill>
                  <a:srgbClr val="0070C0"/>
                </a:solidFill>
              </a:rPr>
              <a:t>maternalista</a:t>
            </a:r>
            <a:r>
              <a:rPr lang="it-IT" dirty="0">
                <a:solidFill>
                  <a:srgbClr val="0070C0"/>
                </a:solidFill>
              </a:rPr>
              <a:t>)</a:t>
            </a:r>
          </a:p>
          <a:p>
            <a:r>
              <a:rPr lang="it-IT" dirty="0">
                <a:solidFill>
                  <a:srgbClr val="39B23F"/>
                </a:solidFill>
              </a:rPr>
              <a:t>La cura attuata è il </a:t>
            </a:r>
            <a:r>
              <a:rPr lang="it-IT" b="1" dirty="0">
                <a:solidFill>
                  <a:srgbClr val="39B23F"/>
                </a:solidFill>
              </a:rPr>
              <a:t>massimo antidoto                        </a:t>
            </a:r>
            <a:r>
              <a:rPr lang="it-IT" dirty="0">
                <a:solidFill>
                  <a:srgbClr val="39B23F"/>
                </a:solidFill>
              </a:rPr>
              <a:t>alla violenza e all’eccesso competitivo</a:t>
            </a:r>
          </a:p>
          <a:p>
            <a:endParaRPr lang="it-IT" dirty="0">
              <a:solidFill>
                <a:srgbClr val="39B23F"/>
              </a:solidFill>
            </a:endParaRPr>
          </a:p>
          <a:p>
            <a:r>
              <a:rPr lang="it-IT" dirty="0">
                <a:solidFill>
                  <a:srgbClr val="FF0000"/>
                </a:solidFill>
              </a:rPr>
              <a:t>La cura esprime la </a:t>
            </a:r>
            <a:r>
              <a:rPr lang="it-IT" b="1" dirty="0">
                <a:solidFill>
                  <a:srgbClr val="FF0000"/>
                </a:solidFill>
              </a:rPr>
              <a:t>libertà responsabile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b="1" dirty="0">
                <a:solidFill>
                  <a:srgbClr val="FF0000"/>
                </a:solidFill>
              </a:rPr>
              <a:t>il rispetto egualitario dell’altro, la coerenza con la norma etica e la collaborazione alla costruzione del bene comune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9" y="90273"/>
            <a:ext cx="3784600" cy="21463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443" y="3608001"/>
            <a:ext cx="2397210" cy="15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1237"/>
          </a:xfrm>
        </p:spPr>
        <p:txBody>
          <a:bodyPr/>
          <a:lstStyle/>
          <a:p>
            <a:r>
              <a:rPr lang="it-IT" sz="3200" b="1" dirty="0">
                <a:solidFill>
                  <a:srgbClr val="FF0000"/>
                </a:solidFill>
                <a:latin typeface="Chalkboard" panose="03050602040202020205" pitchFamily="66" charset="77"/>
              </a:rPr>
              <a:t>significati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350817"/>
            <a:ext cx="8042276" cy="459278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39B23F"/>
                </a:solidFill>
              </a:rPr>
              <a:t>CURA (CURARE, PRENDERSI CURA) </a:t>
            </a:r>
            <a:r>
              <a:rPr lang="it-IT" dirty="0">
                <a:solidFill>
                  <a:srgbClr val="39B23F"/>
                </a:solidFill>
              </a:rPr>
              <a:t>come attenzione, sollecitudine, risposta ai bisogni di un’altra persona (o un gruppo di persone)</a:t>
            </a:r>
          </a:p>
          <a:p>
            <a:r>
              <a:rPr lang="it-IT" dirty="0">
                <a:solidFill>
                  <a:srgbClr val="231DB2"/>
                </a:solidFill>
              </a:rPr>
              <a:t>In modo traslato ci si può </a:t>
            </a:r>
            <a:r>
              <a:rPr lang="it-IT" b="1" dirty="0">
                <a:solidFill>
                  <a:srgbClr val="231DB2"/>
                </a:solidFill>
              </a:rPr>
              <a:t>curare anche di una casa, un ambiente, un oggetto di uso, un lavoro </a:t>
            </a:r>
            <a:r>
              <a:rPr lang="it-IT" dirty="0">
                <a:solidFill>
                  <a:srgbClr val="231DB2"/>
                </a:solidFill>
              </a:rPr>
              <a:t>che svolgo (di cui saranno </a:t>
            </a:r>
            <a:r>
              <a:rPr lang="it-IT" i="1" dirty="0">
                <a:solidFill>
                  <a:srgbClr val="231DB2"/>
                </a:solidFill>
              </a:rPr>
              <a:t>beneficiari persone e processi sociali</a:t>
            </a:r>
            <a:r>
              <a:rPr lang="it-IT" dirty="0">
                <a:solidFill>
                  <a:srgbClr val="231DB2"/>
                </a:solidFill>
              </a:rPr>
              <a:t>)</a:t>
            </a:r>
          </a:p>
        </p:txBody>
      </p:sp>
      <p:pic>
        <p:nvPicPr>
          <p:cNvPr id="4" name="Immagine 3" descr="images-13.jpg">
            <a:extLst>
              <a:ext uri="{FF2B5EF4-FFF2-40B4-BE49-F238E27FC236}">
                <a16:creationId xmlns:a16="http://schemas.microsoft.com/office/drawing/2014/main" id="{DFFA7E26-229C-4448-8CF6-448ED23B8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882" y="4378267"/>
            <a:ext cx="2815936" cy="184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11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7779" y="425182"/>
            <a:ext cx="6940523" cy="915245"/>
          </a:xfrm>
        </p:spPr>
        <p:txBody>
          <a:bodyPr>
            <a:noAutofit/>
          </a:bodyPr>
          <a:lstStyle/>
          <a:p>
            <a:pPr algn="r"/>
            <a:r>
              <a:rPr lang="it-IT" sz="3200" dirty="0">
                <a:solidFill>
                  <a:srgbClr val="0000FF"/>
                </a:solidFill>
                <a:latin typeface="Chalkboard" panose="03050602040202020205" pitchFamily="66" charset="77"/>
                <a:ea typeface="Bradley Hand" charset="0"/>
                <a:cs typeface="Bradley Hand" charset="0"/>
              </a:rPr>
              <a:t>Perché in ogni epoca </a:t>
            </a:r>
            <a:br>
              <a:rPr lang="it-IT" sz="3200" dirty="0">
                <a:solidFill>
                  <a:srgbClr val="0000FF"/>
                </a:solidFill>
                <a:latin typeface="Chalkboard" panose="03050602040202020205" pitchFamily="66" charset="77"/>
                <a:ea typeface="Bradley Hand" charset="0"/>
                <a:cs typeface="Bradley Hand" charset="0"/>
              </a:rPr>
            </a:br>
            <a:r>
              <a:rPr lang="it-IT" sz="3200" dirty="0">
                <a:solidFill>
                  <a:srgbClr val="0000FF"/>
                </a:solidFill>
                <a:latin typeface="Chalkboard" panose="03050602040202020205" pitchFamily="66" charset="77"/>
                <a:ea typeface="Bradley Hand" charset="0"/>
                <a:cs typeface="Bradley Hand" charset="0"/>
              </a:rPr>
              <a:t>la cura è importante?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550718" y="1735282"/>
            <a:ext cx="8208818" cy="4727863"/>
          </a:xfrm>
        </p:spPr>
        <p:txBody>
          <a:bodyPr>
            <a:normAutofit fontScale="92500" lnSpcReduction="20000"/>
          </a:bodyPr>
          <a:lstStyle/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Compensare incompiutezza alla nascita </a:t>
            </a:r>
            <a:r>
              <a:rPr lang="it-IT" sz="1800" i="1" dirty="0">
                <a:solidFill>
                  <a:srgbClr val="009193"/>
                </a:solidFill>
                <a:latin typeface="Arial" charset="0"/>
                <a:ea typeface="ＭＳ Ｐゴシック" charset="0"/>
                <a:cs typeface="Cambria" charset="0"/>
              </a:rPr>
              <a:t>(cura materna-familiare)</a:t>
            </a:r>
          </a:p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Accompagnare il lungo periodo evolutivo </a:t>
            </a:r>
            <a:r>
              <a:rPr lang="it-IT" sz="1800" i="1" dirty="0">
                <a:solidFill>
                  <a:srgbClr val="FF2F92"/>
                </a:solidFill>
                <a:latin typeface="Arial" charset="0"/>
                <a:ea typeface="ＭＳ Ｐゴシック" charset="0"/>
                <a:cs typeface="Cambria" charset="0"/>
              </a:rPr>
              <a:t>(cura educativa)</a:t>
            </a:r>
          </a:p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Realizzare mantenimento quotidiano del benessere </a:t>
            </a:r>
            <a:r>
              <a:rPr lang="it-IT" sz="1800" i="1" dirty="0">
                <a:solidFill>
                  <a:srgbClr val="FF9300"/>
                </a:solidFill>
                <a:latin typeface="Arial" charset="0"/>
                <a:ea typeface="ＭＳ Ｐゴシック" charset="0"/>
                <a:cs typeface="Cambria" charset="0"/>
              </a:rPr>
              <a:t>(auto-cura)</a:t>
            </a:r>
          </a:p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11893"/>
                </a:solidFill>
                <a:latin typeface="Arial" charset="0"/>
                <a:ea typeface="ＭＳ Ｐゴシック" charset="0"/>
                <a:cs typeface="Cambria" charset="0"/>
              </a:rPr>
              <a:t>Mantenere un ambiente abitabile e nutriente </a:t>
            </a:r>
            <a:r>
              <a:rPr lang="it-IT" sz="1800" i="1" dirty="0">
                <a:solidFill>
                  <a:srgbClr val="4E8F00"/>
                </a:solidFill>
                <a:latin typeface="Arial" charset="0"/>
                <a:ea typeface="ＭＳ Ｐゴシック" charset="0"/>
                <a:cs typeface="Cambria" charset="0"/>
              </a:rPr>
              <a:t>(cura ambientale)</a:t>
            </a:r>
          </a:p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Fronteggiare malattie, disabilità, malesseri </a:t>
            </a:r>
            <a:r>
              <a:rPr lang="it-IT" sz="1800" i="1" dirty="0">
                <a:solidFill>
                  <a:srgbClr val="C00000"/>
                </a:solidFill>
                <a:latin typeface="Arial" charset="0"/>
                <a:ea typeface="ＭＳ Ｐゴシック" charset="0"/>
                <a:cs typeface="Cambria" charset="0"/>
              </a:rPr>
              <a:t>(cura infermieristica, terapeutica, riabilitativa, …)</a:t>
            </a:r>
            <a:endParaRPr lang="it-IT" sz="1800" dirty="0">
              <a:solidFill>
                <a:srgbClr val="C00000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>
              <a:buFont typeface="Times" charset="0"/>
              <a:buChar char="•"/>
            </a:pPr>
            <a:r>
              <a:rPr lang="it-IT" sz="1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Contenere vecchiaia e decadimento </a:t>
            </a:r>
            <a:r>
              <a:rPr lang="it-IT" sz="1800" i="1" dirty="0">
                <a:solidFill>
                  <a:srgbClr val="850085"/>
                </a:solidFill>
                <a:latin typeface="Arial" charset="0"/>
                <a:ea typeface="ＭＳ Ｐゴシック" charset="0"/>
                <a:cs typeface="Cambria" charset="0"/>
              </a:rPr>
              <a:t>(cura assistenziale, palliativa,…)</a:t>
            </a:r>
          </a:p>
          <a:p>
            <a:pPr marL="0" indent="0" algn="ctr">
              <a:buNone/>
            </a:pPr>
            <a:endParaRPr lang="it-IT" sz="1125" b="1" dirty="0">
              <a:solidFill>
                <a:srgbClr val="FF0000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 marL="0" indent="0" algn="ctr">
              <a:buNone/>
            </a:pPr>
            <a:r>
              <a:rPr lang="it-IT" sz="21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Cambria" charset="0"/>
              </a:rPr>
              <a:t>LA CURA è una “COSTANTE ANTROPOLOGICA”</a:t>
            </a:r>
          </a:p>
          <a:p>
            <a:pPr algn="ctr">
              <a:lnSpc>
                <a:spcPct val="90000"/>
              </a:lnSpc>
              <a:buFont typeface="Wingdings" charset="0"/>
              <a:buNone/>
            </a:pPr>
            <a:r>
              <a:rPr lang="it-IT" sz="2100" b="1" dirty="0">
                <a:solidFill>
                  <a:srgbClr val="39B23F"/>
                </a:solidFill>
                <a:latin typeface="Arial" charset="0"/>
                <a:ea typeface="ＭＳ Ｐゴシック" charset="0"/>
                <a:cs typeface="Cambria" charset="0"/>
              </a:rPr>
              <a:t>Necessità di varie forme e modalità del curare</a:t>
            </a:r>
          </a:p>
          <a:p>
            <a:pPr algn="ctr">
              <a:lnSpc>
                <a:spcPct val="90000"/>
              </a:lnSpc>
              <a:buFont typeface="Wingdings" charset="0"/>
              <a:buNone/>
            </a:pPr>
            <a:r>
              <a:rPr lang="it-IT" sz="2100" b="1" dirty="0">
                <a:solidFill>
                  <a:srgbClr val="231DB2"/>
                </a:solidFill>
                <a:latin typeface="Arial" charset="0"/>
                <a:ea typeface="ＭＳ Ｐゴシック" charset="0"/>
                <a:cs typeface="Cambria" charset="0"/>
              </a:rPr>
              <a:t>Il curare è un continuum nel corso della vita</a:t>
            </a:r>
          </a:p>
        </p:txBody>
      </p:sp>
      <p:pic>
        <p:nvPicPr>
          <p:cNvPr id="2" name="Immagine 1" descr="images-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974" y="206973"/>
            <a:ext cx="1397414" cy="120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75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7922" y="249382"/>
            <a:ext cx="8013842" cy="748145"/>
          </a:xfrm>
        </p:spPr>
        <p:txBody>
          <a:bodyPr>
            <a:normAutofit fontScale="90000"/>
          </a:bodyPr>
          <a:lstStyle/>
          <a:p>
            <a:r>
              <a:rPr lang="it-IT" sz="3100" b="1" dirty="0">
                <a:solidFill>
                  <a:srgbClr val="C00000"/>
                </a:solidFill>
                <a:latin typeface="Chalkboard" panose="03050602040202020205" pitchFamily="66" charset="77"/>
                <a:ea typeface="Bradley Hand" charset="0"/>
                <a:cs typeface="Bradley Hand" charset="0"/>
              </a:rPr>
              <a:t>il curare la salute</a:t>
            </a:r>
            <a:r>
              <a:rPr lang="it-IT" sz="3100" b="1" dirty="0">
                <a:solidFill>
                  <a:srgbClr val="C00000"/>
                </a:solidFill>
                <a:latin typeface="Bradley Hand" charset="0"/>
                <a:ea typeface="Bradley Hand" charset="0"/>
                <a:cs typeface="Bradley Hand" charset="0"/>
              </a:rPr>
              <a:t>: </a:t>
            </a:r>
            <a:br>
              <a:rPr lang="it-IT" sz="2400" b="1" dirty="0">
                <a:solidFill>
                  <a:srgbClr val="C00000"/>
                </a:solidFill>
                <a:latin typeface="Bradley Hand" charset="0"/>
                <a:ea typeface="Bradley Hand" charset="0"/>
                <a:cs typeface="Bradley Hand" charset="0"/>
              </a:rPr>
            </a:br>
            <a:r>
              <a:rPr lang="it-IT" sz="2400" b="1" dirty="0">
                <a:solidFill>
                  <a:srgbClr val="C00000"/>
                </a:solidFill>
                <a:latin typeface="Chalkboard" panose="03050602040202020205" pitchFamily="66" charset="77"/>
                <a:ea typeface="Bradley Hand" charset="0"/>
                <a:cs typeface="Bradley Hand" charset="0"/>
              </a:rPr>
              <a:t>una relazione sociale complementare-reciproca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2119" y="1257300"/>
            <a:ext cx="8562108" cy="5133109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it-IT" sz="1800" b="1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RELAZIONE SOCIALE FRA UN CURANTE E UN CURATO </a:t>
            </a:r>
            <a:r>
              <a:rPr lang="it-IT" sz="1800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guidata da una </a:t>
            </a:r>
            <a:r>
              <a:rPr lang="it-IT" sz="1800" b="1" i="1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motivazione</a:t>
            </a:r>
            <a:r>
              <a:rPr lang="it-IT" sz="1800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(</a:t>
            </a:r>
            <a:r>
              <a:rPr lang="it-IT" sz="1800" dirty="0" err="1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Ricoeur</a:t>
            </a:r>
            <a:r>
              <a:rPr lang="it-IT" sz="1800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la chiama “sollecitudine”) a portare </a:t>
            </a:r>
            <a:r>
              <a:rPr lang="it-IT" sz="1800" b="1" i="1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beneficio</a:t>
            </a:r>
            <a:r>
              <a:rPr lang="it-IT" sz="1800" dirty="0">
                <a:solidFill>
                  <a:srgbClr val="0432FF"/>
                </a:solidFill>
                <a:latin typeface="Arial" charset="0"/>
                <a:ea typeface="Arial" charset="0"/>
                <a:cs typeface="Arial" charset="0"/>
              </a:rPr>
              <a:t> al secondo, sulla base delle sue necessità più urgenti, ma anche delle sue esigenze complessive ed evolutive</a:t>
            </a:r>
            <a:endParaRPr lang="it-IT" sz="1800" b="1" dirty="0">
              <a:solidFill>
                <a:srgbClr val="7030A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800"/>
              </a:spcBef>
            </a:pP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L’obiettivo del beneficio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comporta il mettere insieme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capacità tecnico-operative con competenze relazionali-comunicative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le due dimensioni sono sinergiche, si potenziano. La </a:t>
            </a:r>
            <a:r>
              <a:rPr lang="it-IT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collaborazione e le capacità del curato </a:t>
            </a:r>
            <a:r>
              <a:rPr lang="it-IT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 utili/essenziali</a:t>
            </a:r>
          </a:p>
          <a:p>
            <a:pPr>
              <a:spcBef>
                <a:spcPts val="800"/>
              </a:spcBef>
            </a:pPr>
            <a:r>
              <a:rPr lang="it-IT" sz="2000" dirty="0">
                <a:solidFill>
                  <a:srgbClr val="1C59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Ognuno, nel corso della vita, </a:t>
            </a:r>
            <a:r>
              <a:rPr lang="it-IT" sz="2000" b="1" dirty="0">
                <a:solidFill>
                  <a:srgbClr val="1C591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assume sia la posizione di curato che di curante</a:t>
            </a:r>
          </a:p>
        </p:txBody>
      </p:sp>
      <p:sp>
        <p:nvSpPr>
          <p:cNvPr id="5" name="Pentagono regolare 4"/>
          <p:cNvSpPr/>
          <p:nvPr/>
        </p:nvSpPr>
        <p:spPr>
          <a:xfrm>
            <a:off x="904009" y="4613564"/>
            <a:ext cx="1761353" cy="1355011"/>
          </a:xfrm>
          <a:prstGeom prst="pent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bg1"/>
                </a:solidFill>
              </a:rPr>
              <a:t>CURANTE</a:t>
            </a:r>
          </a:p>
        </p:txBody>
      </p:sp>
      <p:sp>
        <p:nvSpPr>
          <p:cNvPr id="6" name="Ovale 5"/>
          <p:cNvSpPr/>
          <p:nvPr/>
        </p:nvSpPr>
        <p:spPr>
          <a:xfrm>
            <a:off x="6558262" y="4535829"/>
            <a:ext cx="1432925" cy="143274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b="1" dirty="0">
                <a:solidFill>
                  <a:schemeClr val="tx1"/>
                </a:solidFill>
              </a:rPr>
              <a:t>CURATO</a:t>
            </a:r>
          </a:p>
        </p:txBody>
      </p:sp>
      <p:sp>
        <p:nvSpPr>
          <p:cNvPr id="9" name="Freccia sinistra 8"/>
          <p:cNvSpPr/>
          <p:nvPr/>
        </p:nvSpPr>
        <p:spPr>
          <a:xfrm>
            <a:off x="2966663" y="4929482"/>
            <a:ext cx="3290298" cy="515353"/>
          </a:xfrm>
          <a:prstGeom prst="leftArrow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dirty="0">
                <a:solidFill>
                  <a:srgbClr val="7030A0"/>
                </a:solidFill>
              </a:rPr>
              <a:t>Attesa-collaborazione-capacità</a:t>
            </a:r>
          </a:p>
        </p:txBody>
      </p:sp>
      <p:sp>
        <p:nvSpPr>
          <p:cNvPr id="11" name="Freccia destra 10"/>
          <p:cNvSpPr/>
          <p:nvPr/>
        </p:nvSpPr>
        <p:spPr>
          <a:xfrm>
            <a:off x="3049153" y="4353791"/>
            <a:ext cx="3207809" cy="57569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dirty="0">
                <a:solidFill>
                  <a:srgbClr val="002060"/>
                </a:solidFill>
              </a:rPr>
              <a:t>Motivazione e coinvolgimento</a:t>
            </a:r>
          </a:p>
        </p:txBody>
      </p:sp>
      <p:sp>
        <p:nvSpPr>
          <p:cNvPr id="12" name="Freccia destra 11"/>
          <p:cNvSpPr/>
          <p:nvPr/>
        </p:nvSpPr>
        <p:spPr>
          <a:xfrm>
            <a:off x="3049153" y="5444836"/>
            <a:ext cx="3207809" cy="52373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50" dirty="0">
                <a:solidFill>
                  <a:srgbClr val="C00000"/>
                </a:solidFill>
              </a:rPr>
              <a:t>Competenza e capacità</a:t>
            </a:r>
          </a:p>
        </p:txBody>
      </p:sp>
    </p:spTree>
    <p:extLst>
      <p:ext uri="{BB962C8B-B14F-4D97-AF65-F5344CB8AC3E}">
        <p14:creationId xmlns:p14="http://schemas.microsoft.com/office/powerpoint/2010/main" val="272891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405914"/>
            <a:ext cx="8042276" cy="1720169"/>
          </a:xfrm>
        </p:spPr>
        <p:txBody>
          <a:bodyPr/>
          <a:lstStyle/>
          <a:p>
            <a:pPr marL="609600" indent="-609600">
              <a:spcBef>
                <a:spcPts val="800"/>
              </a:spcBef>
            </a:pPr>
            <a:r>
              <a:rPr lang="it-IT" sz="3600" b="1" dirty="0">
                <a:solidFill>
                  <a:srgbClr val="970D3D"/>
                </a:solidFill>
                <a:latin typeface="Chalkboard" panose="03050602040202020205" pitchFamily="66" charset="77"/>
                <a:ea typeface="ＭＳ Ｐゴシック" charset="0"/>
                <a:cs typeface="Arial"/>
              </a:rPr>
              <a:t>La prospettiva storica: </a:t>
            </a:r>
            <a:br>
              <a:rPr lang="it-IT" sz="3600" b="1" dirty="0">
                <a:solidFill>
                  <a:srgbClr val="970D3D"/>
                </a:solidFill>
                <a:latin typeface="Chalkboard" panose="03050602040202020205" pitchFamily="66" charset="77"/>
                <a:ea typeface="ＭＳ Ｐゴシック" charset="0"/>
                <a:cs typeface="Arial"/>
              </a:rPr>
            </a:br>
            <a:r>
              <a:rPr lang="it-IT" sz="3600" b="1" dirty="0">
                <a:solidFill>
                  <a:srgbClr val="970D3D"/>
                </a:solidFill>
                <a:latin typeface="Chalkboard" panose="03050602040202020205" pitchFamily="66" charset="77"/>
                <a:ea typeface="ＭＳ Ｐゴシック" charset="0"/>
                <a:cs typeface="Arial"/>
              </a:rPr>
              <a:t>da dove viene la cura e dove va?</a:t>
            </a:r>
            <a:br>
              <a:rPr lang="it-IT" sz="3600" b="1" dirty="0">
                <a:solidFill>
                  <a:srgbClr val="C75B21"/>
                </a:solidFill>
                <a:latin typeface="Chalkboard" panose="03050602040202020205" pitchFamily="66" charset="77"/>
                <a:ea typeface="ＭＳ Ｐゴシック" charset="0"/>
                <a:cs typeface="Arial"/>
              </a:rPr>
            </a:br>
            <a:endParaRPr lang="it-IT" sz="3600" dirty="0">
              <a:solidFill>
                <a:srgbClr val="1B5821"/>
              </a:solidFill>
              <a:latin typeface="Chalkboard" panose="03050602040202020205" pitchFamily="66" charset="77"/>
              <a:ea typeface="ＭＳ Ｐゴシック" charset="0"/>
              <a:cs typeface="Arial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283215"/>
            <a:ext cx="8042276" cy="4962639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endParaRPr lang="it-IT" sz="2800" b="1" dirty="0">
              <a:solidFill>
                <a:srgbClr val="C75B21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 marL="609600" indent="-609600"/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94" y="2263128"/>
            <a:ext cx="4873118" cy="326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331" y="107576"/>
            <a:ext cx="8264220" cy="1336956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i="1" dirty="0">
                <a:solidFill>
                  <a:srgbClr val="4A8951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nelle società antiche</a:t>
            </a:r>
            <a:endParaRPr lang="it-IT" dirty="0"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331" y="1840675"/>
            <a:ext cx="6595983" cy="4725271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comunitarie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sacralizzazione e la fondazione mitica   (Igino, I sec.)</a:t>
            </a: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I mediatori del sacro (Asclepio)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invenzione del medico (del benessere: Ippocrate)</a:t>
            </a: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di sé (saggezza e </a:t>
            </a:r>
            <a:r>
              <a:rPr lang="it-IT" dirty="0" err="1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valetudo</a:t>
            </a:r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149" y="339788"/>
            <a:ext cx="1770916" cy="237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3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5" y="107576"/>
            <a:ext cx="6722918" cy="1336760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</a:br>
            <a:r>
              <a:rPr lang="it-IT" sz="3600" i="1" dirty="0">
                <a:solidFill>
                  <a:srgbClr val="00009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nelle società di mezzo</a:t>
            </a:r>
            <a:endParaRPr lang="it-IT" dirty="0">
              <a:solidFill>
                <a:srgbClr val="000090"/>
              </a:solidFill>
              <a:latin typeface="Chalkboard" panose="03050602040202020205" pitchFamily="66" charset="77"/>
              <a:ea typeface="ＭＳ Ｐゴシック" charset="0"/>
              <a:cs typeface="ＭＳ Ｐゴシック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915" y="1941115"/>
            <a:ext cx="6454197" cy="4127176"/>
          </a:xfrm>
        </p:spPr>
        <p:txBody>
          <a:bodyPr/>
          <a:lstStyle/>
          <a:p>
            <a:r>
              <a:rPr lang="it-IT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vicinali</a:t>
            </a: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fondazione </a:t>
            </a:r>
            <a:r>
              <a:rPr lang="it-IT" dirty="0" err="1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cosmogologica</a:t>
            </a:r>
            <a:endParaRPr lang="it-IT" dirty="0">
              <a:solidFill>
                <a:srgbClr val="970D3D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salvezza dell’anima (primazia religiosa)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Le res </a:t>
            </a:r>
            <a:r>
              <a:rPr lang="it-IT" dirty="0" err="1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naturae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e la cura del corpo (asimmetria complementare)</a:t>
            </a: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fraternità ospitale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179" y="252403"/>
            <a:ext cx="2550512" cy="25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4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54874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>
                <a:solidFill>
                  <a:srgbClr val="BC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La cura nelle società  umanistiche e moderne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147422"/>
            <a:ext cx="7626742" cy="436421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 diritti umani e l</a:t>
            </a:r>
            <a:r>
              <a:rPr lang="ja-JP" alt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                    </a:t>
            </a:r>
            <a:r>
              <a:rPr lang="it-IT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etica e politica della cura)</a:t>
            </a:r>
            <a:endParaRPr lang="it-IT" dirty="0">
              <a:solidFill>
                <a:srgbClr val="0C1D6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scientifica della terapia)</a:t>
            </a:r>
          </a:p>
          <a:p>
            <a:r>
              <a:rPr lang="it-IT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professionalizzazione della cura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3F7444"/>
                </a:solidFill>
                <a:latin typeface="Arial" charset="0"/>
                <a:ea typeface="ＭＳ Ｐゴシック" charset="0"/>
                <a:cs typeface="ＭＳ Ｐゴシック" charset="0"/>
              </a:rPr>
              <a:t>(medica, sanitaria, socio-assistenziale: fondazione tecnica)</a:t>
            </a: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materno-familiare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(primaria e residuale)</a:t>
            </a: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religiosa </a:t>
            </a:r>
            <a:r>
              <a:rPr lang="it-IT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(trascendente, caritativa e residuale)</a:t>
            </a:r>
            <a:endParaRPr lang="it-IT" dirty="0">
              <a:solidFill>
                <a:srgbClr val="66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693" y="149218"/>
            <a:ext cx="2369535" cy="257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4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6418" y="274638"/>
            <a:ext cx="5115121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>
                <a:solidFill>
                  <a:srgbClr val="BC0000"/>
                </a:solidFill>
                <a:latin typeface="Chalkboard" panose="03050602040202020205" pitchFamily="66" charset="77"/>
                <a:ea typeface="ＭＳ Ｐゴシック" charset="0"/>
                <a:cs typeface="ＭＳ Ｐゴシック" charset="0"/>
              </a:rPr>
              <a:t>Le fratture della cura nelle società moderne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315572"/>
            <a:ext cx="7818427" cy="4196064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sz="2800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800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pubblico: </a:t>
            </a:r>
            <a:r>
              <a:rPr lang="it-IT" sz="2800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diseguaglianze e standardizzazione</a:t>
            </a:r>
          </a:p>
          <a:p>
            <a:r>
              <a:rPr lang="it-IT" sz="2800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medica: </a:t>
            </a:r>
            <a:r>
              <a:rPr lang="it-IT" sz="2800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dominanza professionale e  negazione del sapere profano </a:t>
            </a:r>
          </a:p>
          <a:p>
            <a:r>
              <a:rPr lang="it-IT" sz="2800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professionalizzazione della cura: </a:t>
            </a:r>
            <a:r>
              <a:rPr lang="it-IT" sz="2800" i="1" dirty="0">
                <a:solidFill>
                  <a:srgbClr val="39B23F"/>
                </a:solidFill>
                <a:latin typeface="Arial" charset="0"/>
                <a:ea typeface="ＭＳ Ｐゴシック" charset="0"/>
                <a:cs typeface="ＭＳ Ｐゴシック" charset="0"/>
              </a:rPr>
              <a:t>tecnicismo senza affetti </a:t>
            </a:r>
          </a:p>
          <a:p>
            <a:r>
              <a:rPr lang="it-IT" sz="2800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familiare: </a:t>
            </a:r>
            <a:r>
              <a:rPr lang="it-IT" sz="2800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delega e mercato </a:t>
            </a:r>
          </a:p>
          <a:p>
            <a:r>
              <a:rPr lang="it-IT" sz="2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religiosa: </a:t>
            </a:r>
            <a:r>
              <a:rPr lang="it-IT" sz="2800" i="1" dirty="0" err="1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devozionismo</a:t>
            </a:r>
            <a:r>
              <a:rPr lang="it-IT" sz="2800" i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 senza spiritualità</a:t>
            </a:r>
          </a:p>
        </p:txBody>
      </p:sp>
      <p:pic>
        <p:nvPicPr>
          <p:cNvPr id="5" name="Immagine 4" descr="k843462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2" y="256446"/>
            <a:ext cx="2734775" cy="205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78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4116</TotalTime>
  <Words>906</Words>
  <Application>Microsoft Macintosh PowerPoint</Application>
  <PresentationFormat>Presentazione su schermo (4:3)</PresentationFormat>
  <Paragraphs>85</Paragraphs>
  <Slides>16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9" baseType="lpstr">
      <vt:lpstr>ＭＳ Ｐゴシック</vt:lpstr>
      <vt:lpstr>Arial</vt:lpstr>
      <vt:lpstr>Bradley Hand</vt:lpstr>
      <vt:lpstr>Calibri</vt:lpstr>
      <vt:lpstr>Cambria</vt:lpstr>
      <vt:lpstr>Century Gothic</vt:lpstr>
      <vt:lpstr>Chalkboard</vt:lpstr>
      <vt:lpstr>News Gothic MT</vt:lpstr>
      <vt:lpstr>Times</vt:lpstr>
      <vt:lpstr>Times New Roman</vt:lpstr>
      <vt:lpstr>Wingdings</vt:lpstr>
      <vt:lpstr>Wingdings 2</vt:lpstr>
      <vt:lpstr>Brezza</vt:lpstr>
      <vt:lpstr>Evoluzione della Cura</vt:lpstr>
      <vt:lpstr>significati</vt:lpstr>
      <vt:lpstr>Perché in ogni epoca  la cura è importante?</vt:lpstr>
      <vt:lpstr>il curare la salute:  una relazione sociale complementare-reciproca</vt:lpstr>
      <vt:lpstr>La prospettiva storica:  da dove viene la cura e dove va? </vt:lpstr>
      <vt:lpstr>Modi sociali di preservare la cura: nelle società antiche</vt:lpstr>
      <vt:lpstr>Modi sociali di preservare la cura: nelle società di mezzo</vt:lpstr>
      <vt:lpstr>La cura nelle società  umanistiche e moderne</vt:lpstr>
      <vt:lpstr>Le fratture della cura nelle società moderne</vt:lpstr>
      <vt:lpstr>Nella modernità liquida:  crisi etica e sociale</vt:lpstr>
      <vt:lpstr>Verso la società planetaria:  Grande contrazione  ma nuovi processi (I)</vt:lpstr>
      <vt:lpstr>Verso la società planetaria:  Grande contrazione  ma nuovi processi (II)</vt:lpstr>
      <vt:lpstr>Verso delle “società della salute”? Uno scenario possibile</vt:lpstr>
      <vt:lpstr>4 forme basilari di cura  da coordinare e comporre</vt:lpstr>
      <vt:lpstr>La società fraterna di cui abbiamo bisogno  e che ci manca</vt:lpstr>
      <vt:lpstr>  La “nuova cura” costruisce  una società fraterna</vt:lpstr>
    </vt:vector>
  </TitlesOfParts>
  <Company>Università di Ferrara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della cura e  cura della comunicazione</dc:title>
  <dc:creator>Marco Ingrosso</dc:creator>
  <cp:lastModifiedBy>Utente di Microsoft Office</cp:lastModifiedBy>
  <cp:revision>217</cp:revision>
  <dcterms:created xsi:type="dcterms:W3CDTF">2013-04-01T09:25:24Z</dcterms:created>
  <dcterms:modified xsi:type="dcterms:W3CDTF">2018-03-17T15:02:40Z</dcterms:modified>
</cp:coreProperties>
</file>