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>
                <a:solidFill>
                  <a:srgbClr val="00B050"/>
                </a:solidFill>
              </a:rPr>
              <a:t>Dopo il diario di salute</a:t>
            </a:r>
            <a:r>
              <a:rPr lang="mr-IN" dirty="0">
                <a:solidFill>
                  <a:srgbClr val="00B050"/>
                </a:solidFill>
              </a:rPr>
              <a:t>…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2800" dirty="0">
                <a:solidFill>
                  <a:srgbClr val="0070C0"/>
                </a:solidFill>
              </a:rPr>
              <a:t>Proseguire la cura di sé lungo il corso della vita</a:t>
            </a:r>
          </a:p>
        </p:txBody>
      </p:sp>
    </p:spTree>
    <p:extLst>
      <p:ext uri="{BB962C8B-B14F-4D97-AF65-F5344CB8AC3E}">
        <p14:creationId xmlns:p14="http://schemas.microsoft.com/office/powerpoint/2010/main" val="2019652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70C0"/>
                </a:solidFill>
              </a:rPr>
              <a:t>La valutazione periodica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>
                <a:solidFill>
                  <a:srgbClr val="C00000"/>
                </a:solidFill>
              </a:rPr>
              <a:t>Quali cambiamenti sono stati avviati?</a:t>
            </a:r>
          </a:p>
          <a:p>
            <a:r>
              <a:rPr lang="it-IT" sz="2400" dirty="0">
                <a:solidFill>
                  <a:srgbClr val="C00000"/>
                </a:solidFill>
              </a:rPr>
              <a:t>Quali sono stati non attuati o abbandonati?</a:t>
            </a:r>
          </a:p>
          <a:p>
            <a:r>
              <a:rPr lang="it-IT" sz="2400" dirty="0">
                <a:solidFill>
                  <a:srgbClr val="C00000"/>
                </a:solidFill>
              </a:rPr>
              <a:t>Quale progetto formulo a me stesso e per me stesso?</a:t>
            </a:r>
          </a:p>
          <a:p>
            <a:r>
              <a:rPr lang="it-IT" sz="2400" dirty="0">
                <a:solidFill>
                  <a:srgbClr val="C00000"/>
                </a:solidFill>
              </a:rPr>
              <a:t>Quali apprendimenti mi piacerebbe mettere in atto?</a:t>
            </a:r>
          </a:p>
        </p:txBody>
      </p:sp>
    </p:spTree>
    <p:extLst>
      <p:ext uri="{BB962C8B-B14F-4D97-AF65-F5344CB8AC3E}">
        <p14:creationId xmlns:p14="http://schemas.microsoft.com/office/powerpoint/2010/main" val="791485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C00000"/>
                </a:solidFill>
              </a:rPr>
              <a:t>Qualche consiglio di lettura </a:t>
            </a:r>
            <a:r>
              <a:rPr lang="mr-IN" dirty="0">
                <a:solidFill>
                  <a:srgbClr val="C00000"/>
                </a:solidFill>
              </a:rPr>
              <a:t>…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>
                <a:solidFill>
                  <a:srgbClr val="002060"/>
                </a:solidFill>
              </a:rPr>
              <a:t>Franco </a:t>
            </a:r>
            <a:r>
              <a:rPr lang="it-IT" sz="2400" dirty="0" err="1">
                <a:solidFill>
                  <a:srgbClr val="002060"/>
                </a:solidFill>
              </a:rPr>
              <a:t>Berrino</a:t>
            </a:r>
            <a:r>
              <a:rPr lang="it-IT" sz="2400" dirty="0">
                <a:solidFill>
                  <a:srgbClr val="002060"/>
                </a:solidFill>
              </a:rPr>
              <a:t> e Luigi Fontana, </a:t>
            </a:r>
            <a:r>
              <a:rPr lang="it-IT" sz="2400" b="1" i="1" dirty="0">
                <a:solidFill>
                  <a:srgbClr val="002060"/>
                </a:solidFill>
              </a:rPr>
              <a:t>La Grande Via. Alimentazione, Movimento, Meditazione per una lunga vita felice, sana e creativa</a:t>
            </a:r>
            <a:r>
              <a:rPr lang="it-IT" sz="2400" dirty="0">
                <a:solidFill>
                  <a:srgbClr val="002060"/>
                </a:solidFill>
              </a:rPr>
              <a:t>, Mondadori</a:t>
            </a:r>
          </a:p>
          <a:p>
            <a:r>
              <a:rPr lang="it-IT" sz="2400" dirty="0">
                <a:solidFill>
                  <a:srgbClr val="002060"/>
                </a:solidFill>
              </a:rPr>
              <a:t>Vittorino </a:t>
            </a:r>
            <a:r>
              <a:rPr lang="it-IT" sz="2400" dirty="0" err="1">
                <a:solidFill>
                  <a:srgbClr val="002060"/>
                </a:solidFill>
              </a:rPr>
              <a:t>Andreoli</a:t>
            </a:r>
            <a:r>
              <a:rPr lang="it-IT" sz="2400" dirty="0">
                <a:solidFill>
                  <a:srgbClr val="002060"/>
                </a:solidFill>
              </a:rPr>
              <a:t>, </a:t>
            </a:r>
            <a:r>
              <a:rPr lang="it-IT" sz="2400" b="1" i="1" dirty="0">
                <a:solidFill>
                  <a:srgbClr val="002060"/>
                </a:solidFill>
              </a:rPr>
              <a:t>La nuova disciplina del </a:t>
            </a:r>
            <a:r>
              <a:rPr lang="it-IT" sz="2400" b="1" i="1" dirty="0" err="1">
                <a:solidFill>
                  <a:srgbClr val="002060"/>
                </a:solidFill>
              </a:rPr>
              <a:t>bendessere</a:t>
            </a:r>
            <a:r>
              <a:rPr lang="it-IT" sz="2400" b="1" i="1" dirty="0">
                <a:solidFill>
                  <a:srgbClr val="002060"/>
                </a:solidFill>
              </a:rPr>
              <a:t>. Vivere il meglio possibile</a:t>
            </a:r>
            <a:r>
              <a:rPr lang="it-IT" sz="2400" dirty="0">
                <a:solidFill>
                  <a:srgbClr val="002060"/>
                </a:solidFill>
              </a:rPr>
              <a:t>, Marsilio</a:t>
            </a:r>
          </a:p>
          <a:p>
            <a:r>
              <a:rPr lang="it-IT" sz="2400" dirty="0">
                <a:solidFill>
                  <a:srgbClr val="002060"/>
                </a:solidFill>
              </a:rPr>
              <a:t>Daniel </a:t>
            </a:r>
            <a:r>
              <a:rPr lang="it-IT" sz="2400" dirty="0" err="1">
                <a:solidFill>
                  <a:srgbClr val="002060"/>
                </a:solidFill>
              </a:rPr>
              <a:t>Goleman</a:t>
            </a:r>
            <a:r>
              <a:rPr lang="it-IT" sz="2400" dirty="0">
                <a:solidFill>
                  <a:srgbClr val="002060"/>
                </a:solidFill>
              </a:rPr>
              <a:t> </a:t>
            </a:r>
            <a:r>
              <a:rPr lang="it-IT" dirty="0">
                <a:solidFill>
                  <a:srgbClr val="002060"/>
                </a:solidFill>
              </a:rPr>
              <a:t>(autore de </a:t>
            </a:r>
            <a:r>
              <a:rPr lang="it-IT" i="1" dirty="0">
                <a:solidFill>
                  <a:srgbClr val="002060"/>
                </a:solidFill>
              </a:rPr>
              <a:t>Intelligenza emotiva, Intelligenza sociale</a:t>
            </a:r>
            <a:r>
              <a:rPr lang="it-IT" dirty="0">
                <a:solidFill>
                  <a:srgbClr val="002060"/>
                </a:solidFill>
              </a:rPr>
              <a:t>, ecc.), </a:t>
            </a:r>
            <a:r>
              <a:rPr lang="it-IT" sz="2400" b="1" i="1" dirty="0">
                <a:solidFill>
                  <a:srgbClr val="002060"/>
                </a:solidFill>
              </a:rPr>
              <a:t>La forza della meditazione. Che cos’è, perché può renderci migliori</a:t>
            </a:r>
            <a:r>
              <a:rPr lang="it-IT" sz="2400" dirty="0">
                <a:solidFill>
                  <a:srgbClr val="002060"/>
                </a:solidFill>
              </a:rPr>
              <a:t>, Rizzoli</a:t>
            </a:r>
          </a:p>
        </p:txBody>
      </p:sp>
    </p:spTree>
    <p:extLst>
      <p:ext uri="{BB962C8B-B14F-4D97-AF65-F5344CB8AC3E}">
        <p14:creationId xmlns:p14="http://schemas.microsoft.com/office/powerpoint/2010/main" val="1593590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5" y="215758"/>
            <a:ext cx="8911687" cy="698642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7030A0"/>
                </a:solidFill>
              </a:rPr>
              <a:t>Le attività per la salute </a:t>
            </a:r>
            <a:br>
              <a:rPr lang="it-IT" dirty="0">
                <a:solidFill>
                  <a:srgbClr val="7030A0"/>
                </a:solidFill>
              </a:rPr>
            </a:br>
            <a:endParaRPr lang="it-IT" dirty="0">
              <a:solidFill>
                <a:srgbClr val="7030A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914401"/>
            <a:ext cx="8915400" cy="4150760"/>
          </a:xfrm>
        </p:spPr>
        <p:txBody>
          <a:bodyPr>
            <a:normAutofit/>
          </a:bodyPr>
          <a:lstStyle/>
          <a:p>
            <a:r>
              <a:rPr lang="it-IT" sz="2400" dirty="0">
                <a:solidFill>
                  <a:srgbClr val="C00000"/>
                </a:solidFill>
              </a:rPr>
              <a:t>motorie</a:t>
            </a:r>
          </a:p>
          <a:p>
            <a:r>
              <a:rPr lang="it-IT" sz="2400" dirty="0">
                <a:solidFill>
                  <a:srgbClr val="C00000"/>
                </a:solidFill>
              </a:rPr>
              <a:t>di coordinamento mente-corpo (</a:t>
            </a:r>
            <a:r>
              <a:rPr lang="it-IT" sz="2000" i="1" dirty="0">
                <a:solidFill>
                  <a:srgbClr val="C00000"/>
                </a:solidFill>
              </a:rPr>
              <a:t>es. yoga</a:t>
            </a:r>
            <a:r>
              <a:rPr lang="it-IT" sz="2400" dirty="0">
                <a:solidFill>
                  <a:srgbClr val="C00000"/>
                </a:solidFill>
              </a:rPr>
              <a:t>)</a:t>
            </a:r>
          </a:p>
          <a:p>
            <a:r>
              <a:rPr lang="it-IT" sz="2400" dirty="0">
                <a:solidFill>
                  <a:srgbClr val="C00000"/>
                </a:solidFill>
              </a:rPr>
              <a:t>di riequilibrio energetico </a:t>
            </a:r>
            <a:r>
              <a:rPr lang="it-IT" sz="2000" i="1" dirty="0">
                <a:solidFill>
                  <a:srgbClr val="C00000"/>
                </a:solidFill>
              </a:rPr>
              <a:t>(es. shiatsu)</a:t>
            </a:r>
          </a:p>
          <a:p>
            <a:r>
              <a:rPr lang="it-IT" sz="2400" dirty="0">
                <a:solidFill>
                  <a:srgbClr val="C00000"/>
                </a:solidFill>
              </a:rPr>
              <a:t>di riequilibrio psichico-emotivo </a:t>
            </a:r>
            <a:r>
              <a:rPr lang="it-IT" sz="2000" dirty="0">
                <a:solidFill>
                  <a:srgbClr val="C00000"/>
                </a:solidFill>
              </a:rPr>
              <a:t>(es. meditazione)</a:t>
            </a:r>
          </a:p>
          <a:p>
            <a:r>
              <a:rPr lang="it-IT" sz="2400" dirty="0">
                <a:solidFill>
                  <a:srgbClr val="C00000"/>
                </a:solidFill>
              </a:rPr>
              <a:t>dietetiche-alimentari</a:t>
            </a:r>
          </a:p>
          <a:p>
            <a:r>
              <a:rPr lang="it-IT" sz="2400" dirty="0">
                <a:solidFill>
                  <a:srgbClr val="C00000"/>
                </a:solidFill>
              </a:rPr>
              <a:t>relazionali-sociali (</a:t>
            </a:r>
            <a:r>
              <a:rPr lang="it-IT" sz="2000" i="1" dirty="0">
                <a:solidFill>
                  <a:srgbClr val="C00000"/>
                </a:solidFill>
              </a:rPr>
              <a:t>es. cura di</a:t>
            </a:r>
            <a:r>
              <a:rPr lang="mr-IN" sz="2000" i="1" dirty="0">
                <a:solidFill>
                  <a:srgbClr val="C00000"/>
                </a:solidFill>
              </a:rPr>
              <a:t>…</a:t>
            </a:r>
            <a:r>
              <a:rPr lang="it-IT" sz="2000" i="1" dirty="0">
                <a:solidFill>
                  <a:srgbClr val="C00000"/>
                </a:solidFill>
              </a:rPr>
              <a:t>., di volontariato, </a:t>
            </a:r>
            <a:r>
              <a:rPr lang="mr-IN" sz="2000" i="1" dirty="0">
                <a:solidFill>
                  <a:srgbClr val="C00000"/>
                </a:solidFill>
              </a:rPr>
              <a:t>…</a:t>
            </a:r>
            <a:r>
              <a:rPr lang="it-IT" sz="2000" i="1" dirty="0">
                <a:solidFill>
                  <a:srgbClr val="C00000"/>
                </a:solidFill>
              </a:rPr>
              <a:t>)</a:t>
            </a:r>
          </a:p>
          <a:p>
            <a:r>
              <a:rPr lang="it-IT" sz="2400" dirty="0">
                <a:solidFill>
                  <a:srgbClr val="C00000"/>
                </a:solidFill>
              </a:rPr>
              <a:t>ambientali </a:t>
            </a:r>
            <a:r>
              <a:rPr lang="it-IT" sz="2000" i="1" dirty="0">
                <a:solidFill>
                  <a:srgbClr val="C00000"/>
                </a:solidFill>
              </a:rPr>
              <a:t>(miglioramenti degli ambienti di vita, ecc.)</a:t>
            </a:r>
          </a:p>
          <a:p>
            <a:r>
              <a:rPr lang="it-IT" sz="2000" dirty="0">
                <a:solidFill>
                  <a:srgbClr val="C00000"/>
                </a:solidFill>
              </a:rPr>
              <a:t>ecc</a:t>
            </a:r>
            <a:r>
              <a:rPr lang="it-IT" sz="2000" dirty="0"/>
              <a:t>.</a:t>
            </a: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253501" y="5383658"/>
            <a:ext cx="68323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800" b="1" dirty="0">
                <a:solidFill>
                  <a:srgbClr val="00B050"/>
                </a:solidFill>
              </a:rPr>
              <a:t>il </a:t>
            </a:r>
            <a:r>
              <a:rPr lang="it-IT" sz="2800" b="1" dirty="0" err="1">
                <a:solidFill>
                  <a:srgbClr val="00B050"/>
                </a:solidFill>
              </a:rPr>
              <a:t>counseling</a:t>
            </a:r>
            <a:r>
              <a:rPr lang="it-IT" sz="2800" b="1" dirty="0">
                <a:solidFill>
                  <a:srgbClr val="00B050"/>
                </a:solidFill>
              </a:rPr>
              <a:t> se serve</a:t>
            </a:r>
          </a:p>
        </p:txBody>
      </p:sp>
    </p:spTree>
    <p:extLst>
      <p:ext uri="{BB962C8B-B14F-4D97-AF65-F5344CB8AC3E}">
        <p14:creationId xmlns:p14="http://schemas.microsoft.com/office/powerpoint/2010/main" val="1689098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21961" y="624110"/>
            <a:ext cx="9182651" cy="1019755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C00000"/>
                </a:solidFill>
              </a:rPr>
              <a:t>Il buon uso di internet</a:t>
            </a:r>
            <a:br>
              <a:rPr lang="it-IT">
                <a:solidFill>
                  <a:srgbClr val="C00000"/>
                </a:solidFill>
              </a:rPr>
            </a:br>
            <a:endParaRPr lang="it-IT" sz="27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21961" y="1500027"/>
            <a:ext cx="9483046" cy="4411195"/>
          </a:xfrm>
        </p:spPr>
        <p:txBody>
          <a:bodyPr>
            <a:normAutofit/>
          </a:bodyPr>
          <a:lstStyle/>
          <a:p>
            <a:r>
              <a:rPr lang="it-IT" sz="2400" dirty="0">
                <a:solidFill>
                  <a:srgbClr val="00B050"/>
                </a:solidFill>
              </a:rPr>
              <a:t>per star bene</a:t>
            </a:r>
          </a:p>
          <a:p>
            <a:r>
              <a:rPr lang="it-IT" sz="2400" dirty="0">
                <a:solidFill>
                  <a:srgbClr val="00B050"/>
                </a:solidFill>
              </a:rPr>
              <a:t>per evitare comportamenti dannosi </a:t>
            </a:r>
          </a:p>
          <a:p>
            <a:r>
              <a:rPr lang="it-IT" sz="2400" dirty="0">
                <a:solidFill>
                  <a:srgbClr val="00B050"/>
                </a:solidFill>
              </a:rPr>
              <a:t>per curarsi</a:t>
            </a:r>
          </a:p>
          <a:p>
            <a:r>
              <a:rPr lang="it-IT" sz="2400" dirty="0">
                <a:solidFill>
                  <a:srgbClr val="00B050"/>
                </a:solidFill>
              </a:rPr>
              <a:t>per avere consigli</a:t>
            </a:r>
          </a:p>
          <a:p>
            <a:r>
              <a:rPr lang="it-IT" sz="2400" dirty="0">
                <a:solidFill>
                  <a:srgbClr val="00B050"/>
                </a:solidFill>
              </a:rPr>
              <a:t>per avere buoni rapporti di cura </a:t>
            </a:r>
            <a:r>
              <a:rPr lang="it-IT" sz="2000" dirty="0">
                <a:solidFill>
                  <a:srgbClr val="00B050"/>
                </a:solidFill>
              </a:rPr>
              <a:t>(coi curanti…)</a:t>
            </a:r>
          </a:p>
          <a:p>
            <a:r>
              <a:rPr lang="it-IT" sz="2400" dirty="0">
                <a:solidFill>
                  <a:srgbClr val="00B050"/>
                </a:solidFill>
              </a:rPr>
              <a:t>per condividere la propria esperienza </a:t>
            </a:r>
            <a:r>
              <a:rPr lang="it-IT" sz="2000" dirty="0">
                <a:solidFill>
                  <a:srgbClr val="00B050"/>
                </a:solidFill>
              </a:rPr>
              <a:t>(self-help, blog, ecc.)</a:t>
            </a:r>
          </a:p>
          <a:p>
            <a:r>
              <a:rPr lang="it-IT" sz="2400" dirty="0">
                <a:solidFill>
                  <a:srgbClr val="00B050"/>
                </a:solidFill>
              </a:rPr>
              <a:t>per l’uso delle tecnologie appropriate </a:t>
            </a:r>
            <a:r>
              <a:rPr lang="it-IT" sz="2000" dirty="0">
                <a:solidFill>
                  <a:srgbClr val="00B050"/>
                </a:solidFill>
              </a:rPr>
              <a:t>(es. nuovi personal </a:t>
            </a:r>
            <a:r>
              <a:rPr lang="it-IT" sz="2000" dirty="0" err="1">
                <a:solidFill>
                  <a:srgbClr val="00B050"/>
                </a:solidFill>
              </a:rPr>
              <a:t>device</a:t>
            </a:r>
            <a:r>
              <a:rPr lang="it-IT" sz="2000" dirty="0">
                <a:solidFill>
                  <a:srgbClr val="00B050"/>
                </a:solidFill>
              </a:rPr>
              <a:t>)</a:t>
            </a:r>
          </a:p>
          <a:p>
            <a:r>
              <a:rPr lang="mr-IN" sz="2400" dirty="0">
                <a:solidFill>
                  <a:srgbClr val="00B050"/>
                </a:solidFill>
              </a:rPr>
              <a:t>…</a:t>
            </a:r>
            <a:endParaRPr lang="it-IT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137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9F5335-A509-374E-A723-A79656CE9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B4A101-211F-2546-A769-C975F12D6188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20584286">
            <a:off x="2589212" y="3667874"/>
            <a:ext cx="4818455" cy="2243348"/>
          </a:xfrm>
        </p:spPr>
        <p:txBody>
          <a:bodyPr>
            <a:normAutofit/>
          </a:bodyPr>
          <a:lstStyle/>
          <a:p>
            <a:r>
              <a:rPr lang="it-IT" sz="3200" b="1" dirty="0">
                <a:solidFill>
                  <a:srgbClr val="C00000"/>
                </a:solidFill>
              </a:rPr>
              <a:t>Buon cammino …..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4B15BAA-F804-8F4E-BED5-914CDC932E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8768" y="624110"/>
            <a:ext cx="2168770" cy="2986316"/>
          </a:xfrm>
          <a:prstGeom prst="rect">
            <a:avLst/>
          </a:prstGeom>
        </p:spPr>
      </p:pic>
      <p:cxnSp>
        <p:nvCxnSpPr>
          <p:cNvPr id="7" name="Connettore 7 6">
            <a:extLst>
              <a:ext uri="{FF2B5EF4-FFF2-40B4-BE49-F238E27FC236}">
                <a16:creationId xmlns:a16="http://schemas.microsoft.com/office/drawing/2014/main" id="{568DADEB-5523-E24A-9D35-971A1881D995}"/>
              </a:ext>
            </a:extLst>
          </p:cNvPr>
          <p:cNvCxnSpPr>
            <a:cxnSpLocks/>
          </p:cNvCxnSpPr>
          <p:nvPr/>
        </p:nvCxnSpPr>
        <p:spPr>
          <a:xfrm flipV="1">
            <a:off x="3421294" y="1469204"/>
            <a:ext cx="8003569" cy="4294598"/>
          </a:xfrm>
          <a:prstGeom prst="curvedConnector3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8203319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Filo</Template>
  <TotalTime>56</TotalTime>
  <Words>240</Words>
  <Application>Microsoft Macintosh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Mangal</vt:lpstr>
      <vt:lpstr>Wingdings 3</vt:lpstr>
      <vt:lpstr>Filo</vt:lpstr>
      <vt:lpstr>Dopo il diario di salute…</vt:lpstr>
      <vt:lpstr>La valutazione periodica</vt:lpstr>
      <vt:lpstr>Qualche consiglio di lettura …</vt:lpstr>
      <vt:lpstr>Le attività per la salute  </vt:lpstr>
      <vt:lpstr>Il buon uso di internet </vt:lpstr>
      <vt:lpstr>Presentazione standard di PowerPoint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Dopo il diario di salute…</dc:title>
  <dc:creator>Marco Ingrosso</dc:creator>
  <cp:lastModifiedBy>Utente di Microsoft Office</cp:lastModifiedBy>
  <cp:revision>10</cp:revision>
  <dcterms:created xsi:type="dcterms:W3CDTF">2017-04-22T13:16:00Z</dcterms:created>
  <dcterms:modified xsi:type="dcterms:W3CDTF">2018-05-08T08:07:22Z</dcterms:modified>
</cp:coreProperties>
</file>