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png" ContentType="image/png"/>
  <Default Extension="bin" ContentType="application/vnd.openxmlformats-officedocument.presentationml.printerSettings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58" r:id="rId3"/>
    <p:sldId id="266" r:id="rId4"/>
    <p:sldId id="259" r:id="rId5"/>
    <p:sldId id="260" r:id="rId6"/>
    <p:sldId id="257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00"/>
    <a:srgbClr val="710071"/>
    <a:srgbClr val="9B00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-7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printerSettings" Target="printerSettings/printerSettings1.bin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19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17/03/14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17/03/14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17/03/14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AA508-F0CD-46EA-95FB-26B559A0B5D9}" type="datetimeFigureOut">
              <a:rPr lang="en-US" smtClean="0"/>
              <a:t>17/03/14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0FAA508-F0CD-46EA-95FB-26B559A0B5D9}" type="datetimeFigureOut">
              <a:rPr lang="en-US" smtClean="0"/>
              <a:t>17/03/14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A822907-8A9D-4F6B-98F6-913902AD56B5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470025"/>
          </a:xfrm>
        </p:spPr>
        <p:txBody>
          <a:bodyPr/>
          <a:lstStyle/>
          <a:p>
            <a:pPr algn="ctr"/>
            <a:r>
              <a:rPr lang="it-IT" cap="none" dirty="0" smtClean="0"/>
              <a:t>Il Fisioterapista in Italia</a:t>
            </a:r>
            <a:endParaRPr lang="it-IT" cap="none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635125" y="2841625"/>
            <a:ext cx="5841999" cy="2416175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008000"/>
                </a:solidFill>
              </a:rPr>
              <a:t>Temi e risultati di una ricerca</a:t>
            </a:r>
            <a:endParaRPr lang="it-IT" sz="2800" dirty="0">
              <a:solidFill>
                <a:srgbClr val="008000"/>
              </a:solidFill>
            </a:endParaRPr>
          </a:p>
        </p:txBody>
      </p:sp>
      <p:pic>
        <p:nvPicPr>
          <p:cNvPr id="4" name="Immagine 3" descr="images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875" y="4144962"/>
            <a:ext cx="2444750" cy="2322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0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49847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Scienza e corporeità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6501"/>
            <a:ext cx="8229600" cy="527049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eriod"/>
            </a:pPr>
            <a:r>
              <a:rPr lang="it-IT" b="1" dirty="0" smtClean="0">
                <a:solidFill>
                  <a:srgbClr val="000090"/>
                </a:solidFill>
              </a:rPr>
              <a:t>Conoscenze-tecniche</a:t>
            </a:r>
            <a:r>
              <a:rPr lang="it-IT" dirty="0" smtClean="0">
                <a:solidFill>
                  <a:srgbClr val="000090"/>
                </a:solidFill>
              </a:rPr>
              <a:t>: base comune con la medicina, ma base autonoma e specifica della fisioterapia (84%)</a:t>
            </a:r>
          </a:p>
          <a:p>
            <a:pPr marL="457200" indent="-457200">
              <a:buFont typeface="+mj-lt"/>
              <a:buAutoNum type="alphaLcPeriod"/>
            </a:pPr>
            <a:r>
              <a:rPr lang="it-IT" dirty="0" smtClean="0">
                <a:solidFill>
                  <a:srgbClr val="0000FF"/>
                </a:solidFill>
              </a:rPr>
              <a:t>Utilizzo dell’</a:t>
            </a:r>
            <a:r>
              <a:rPr lang="it-IT" b="1" dirty="0" err="1" smtClean="0">
                <a:solidFill>
                  <a:srgbClr val="0000FF"/>
                </a:solidFill>
              </a:rPr>
              <a:t>Evidence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Based</a:t>
            </a:r>
            <a:r>
              <a:rPr lang="it-IT" b="1" dirty="0" smtClean="0">
                <a:solidFill>
                  <a:srgbClr val="0000FF"/>
                </a:solidFill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</a:rPr>
              <a:t>Practice</a:t>
            </a:r>
            <a:r>
              <a:rPr lang="it-IT" dirty="0" smtClean="0">
                <a:solidFill>
                  <a:srgbClr val="0000FF"/>
                </a:solidFill>
              </a:rPr>
              <a:t>? Sì (89%)</a:t>
            </a:r>
          </a:p>
          <a:p>
            <a:pPr marL="457200" indent="-457200">
              <a:buFont typeface="+mj-lt"/>
              <a:buAutoNum type="alphaLcPeriod"/>
            </a:pPr>
            <a:r>
              <a:rPr lang="it-IT" b="1" dirty="0" smtClean="0">
                <a:solidFill>
                  <a:srgbClr val="FF6600"/>
                </a:solidFill>
              </a:rPr>
              <a:t>La buona relazione terapeutica </a:t>
            </a:r>
            <a:r>
              <a:rPr lang="it-IT" dirty="0" smtClean="0">
                <a:solidFill>
                  <a:srgbClr val="FF6600"/>
                </a:solidFill>
              </a:rPr>
              <a:t>è fondamentale e influisce sui risultati (ma la formazione su questo è inadeguata)</a:t>
            </a:r>
          </a:p>
          <a:p>
            <a:pPr marL="457200" indent="-457200">
              <a:buFont typeface="+mj-lt"/>
              <a:buAutoNum type="alphaLcPeriod"/>
            </a:pPr>
            <a:r>
              <a:rPr lang="it-IT" b="1" dirty="0" smtClean="0">
                <a:solidFill>
                  <a:srgbClr val="660066"/>
                </a:solidFill>
              </a:rPr>
              <a:t>Visione olistica, attiva, interagente del corpo</a:t>
            </a:r>
            <a:r>
              <a:rPr lang="it-IT" dirty="0" smtClean="0">
                <a:solidFill>
                  <a:srgbClr val="660066"/>
                </a:solidFill>
              </a:rPr>
              <a:t>: 95%</a:t>
            </a:r>
          </a:p>
          <a:p>
            <a:pPr marL="457200" indent="-457200">
              <a:buFont typeface="+mj-lt"/>
              <a:buAutoNum type="alphaLcPeriod"/>
            </a:pPr>
            <a:r>
              <a:rPr lang="it-IT" b="1" dirty="0" smtClean="0">
                <a:solidFill>
                  <a:srgbClr val="008000"/>
                </a:solidFill>
              </a:rPr>
              <a:t>Apertura alle pratiche non convenzionali </a:t>
            </a:r>
            <a:r>
              <a:rPr lang="it-IT" dirty="0" smtClean="0">
                <a:solidFill>
                  <a:srgbClr val="008000"/>
                </a:solidFill>
              </a:rPr>
              <a:t>(tenendo conto dei diversi riferimenti e dell’esigenza di vaglio scientifico) </a:t>
            </a:r>
          </a:p>
          <a:p>
            <a:pPr marL="457200" indent="-457200">
              <a:buFont typeface="+mj-lt"/>
              <a:buAutoNum type="alphaLcPeriod"/>
            </a:pPr>
            <a:r>
              <a:rPr lang="it-IT" b="1" dirty="0" smtClean="0">
                <a:solidFill>
                  <a:srgbClr val="FF0000"/>
                </a:solidFill>
              </a:rPr>
              <a:t>Far convivere tre </a:t>
            </a:r>
            <a:r>
              <a:rPr lang="it-IT" b="1" dirty="0">
                <a:solidFill>
                  <a:srgbClr val="FF0000"/>
                </a:solidFill>
              </a:rPr>
              <a:t>paradigmi di riferimento</a:t>
            </a:r>
            <a:r>
              <a:rPr lang="it-IT" dirty="0"/>
              <a:t>: </a:t>
            </a:r>
            <a:r>
              <a:rPr lang="it-IT" dirty="0">
                <a:solidFill>
                  <a:srgbClr val="FF0000"/>
                </a:solidFill>
              </a:rPr>
              <a:t>naturalista, </a:t>
            </a:r>
            <a:r>
              <a:rPr lang="it-IT" dirty="0" err="1">
                <a:solidFill>
                  <a:srgbClr val="FF0000"/>
                </a:solidFill>
              </a:rPr>
              <a:t>olista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smtClean="0">
                <a:solidFill>
                  <a:srgbClr val="FF0000"/>
                </a:solidFill>
              </a:rPr>
              <a:t>relazionale (problemi di formazione, espressione, riconoscimento)</a:t>
            </a:r>
            <a:endParaRPr lang="it-IT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lphaLcPeriod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660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Occupazione e lavoro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800" b="1" dirty="0" smtClean="0">
                <a:solidFill>
                  <a:srgbClr val="9B009B"/>
                </a:solidFill>
              </a:rPr>
              <a:t>Richieste: </a:t>
            </a:r>
            <a:r>
              <a:rPr lang="it-IT" sz="2800" dirty="0" smtClean="0">
                <a:solidFill>
                  <a:srgbClr val="9B009B"/>
                </a:solidFill>
              </a:rPr>
              <a:t>sì, ma limitate</a:t>
            </a:r>
          </a:p>
          <a:p>
            <a:r>
              <a:rPr lang="it-IT" sz="2800" b="1" dirty="0" smtClean="0">
                <a:solidFill>
                  <a:srgbClr val="00BF00"/>
                </a:solidFill>
              </a:rPr>
              <a:t>Poche assunzioni pubbliche</a:t>
            </a:r>
          </a:p>
          <a:p>
            <a:r>
              <a:rPr lang="it-IT" sz="2800" b="1" dirty="0" smtClean="0">
                <a:solidFill>
                  <a:srgbClr val="3366FF"/>
                </a:solidFill>
              </a:rPr>
              <a:t>Precarietà lavorativa</a:t>
            </a:r>
          </a:p>
          <a:p>
            <a:r>
              <a:rPr lang="it-IT" sz="2800" b="1" dirty="0" smtClean="0">
                <a:solidFill>
                  <a:srgbClr val="FF6600"/>
                </a:solidFill>
              </a:rPr>
              <a:t>Peggioramento retributivo</a:t>
            </a:r>
          </a:p>
          <a:p>
            <a:r>
              <a:rPr lang="it-IT" sz="2800" b="1" dirty="0" smtClean="0">
                <a:solidFill>
                  <a:srgbClr val="000090"/>
                </a:solidFill>
              </a:rPr>
              <a:t>Meno autonomia</a:t>
            </a:r>
          </a:p>
          <a:p>
            <a:r>
              <a:rPr lang="it-IT" sz="2800" b="1" dirty="0" smtClean="0">
                <a:solidFill>
                  <a:srgbClr val="00BF00"/>
                </a:solidFill>
              </a:rPr>
              <a:t>Alto abusivismo</a:t>
            </a:r>
          </a:p>
          <a:p>
            <a:pPr marL="0" indent="0">
              <a:buNone/>
            </a:pPr>
            <a:endParaRPr lang="it-IT" sz="2800" b="1" dirty="0" smtClean="0">
              <a:solidFill>
                <a:srgbClr val="00BF00"/>
              </a:solidFill>
            </a:endParaRPr>
          </a:p>
          <a:p>
            <a:pPr marL="0" indent="0" algn="r">
              <a:buNone/>
            </a:pPr>
            <a:r>
              <a:rPr lang="it-IT" sz="2800" b="1" dirty="0" smtClean="0">
                <a:solidFill>
                  <a:srgbClr val="FF0000"/>
                </a:solidFill>
              </a:rPr>
              <a:t>Collaborazione</a:t>
            </a:r>
            <a:r>
              <a:rPr lang="it-IT" sz="2800" b="1" dirty="0" smtClean="0">
                <a:solidFill>
                  <a:srgbClr val="9B009B"/>
                </a:solidFill>
              </a:rPr>
              <a:t>: </a:t>
            </a:r>
            <a:r>
              <a:rPr lang="it-IT" sz="2800" i="1" dirty="0" smtClean="0">
                <a:solidFill>
                  <a:srgbClr val="9B009B"/>
                </a:solidFill>
              </a:rPr>
              <a:t>buona</a:t>
            </a:r>
            <a:r>
              <a:rPr lang="it-IT" sz="2800" dirty="0" smtClean="0">
                <a:solidFill>
                  <a:srgbClr val="FF0000"/>
                </a:solidFill>
              </a:rPr>
              <a:t> con logopedisti e psicologi; </a:t>
            </a:r>
            <a:r>
              <a:rPr lang="it-IT" sz="2800" i="1" dirty="0" smtClean="0">
                <a:solidFill>
                  <a:srgbClr val="9B009B"/>
                </a:solidFill>
              </a:rPr>
              <a:t>discreta</a:t>
            </a:r>
            <a:r>
              <a:rPr lang="it-IT" sz="2800" dirty="0" smtClean="0">
                <a:solidFill>
                  <a:srgbClr val="9B009B"/>
                </a:solidFill>
              </a:rPr>
              <a:t>:</a:t>
            </a:r>
            <a:r>
              <a:rPr lang="it-IT" sz="2800" dirty="0" smtClean="0">
                <a:solidFill>
                  <a:srgbClr val="FF0000"/>
                </a:solidFill>
              </a:rPr>
              <a:t> infermieri; </a:t>
            </a:r>
            <a:r>
              <a:rPr lang="it-IT" sz="2800" i="1" dirty="0" smtClean="0">
                <a:solidFill>
                  <a:srgbClr val="9B009B"/>
                </a:solidFill>
              </a:rPr>
              <a:t>bassa</a:t>
            </a:r>
            <a:r>
              <a:rPr lang="it-IT" sz="2800" dirty="0" smtClean="0">
                <a:solidFill>
                  <a:srgbClr val="9B009B"/>
                </a:solidFill>
              </a:rPr>
              <a:t>:</a:t>
            </a:r>
            <a:r>
              <a:rPr lang="it-IT" sz="2800" dirty="0" smtClean="0">
                <a:solidFill>
                  <a:srgbClr val="FF0000"/>
                </a:solidFill>
              </a:rPr>
              <a:t> specialisti, dirigenti, medici di base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4" name="Immagine 3" descr="images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73225"/>
            <a:ext cx="2857500" cy="28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05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47725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Percorsi e attese formative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369300" cy="4876800"/>
          </a:xfrm>
        </p:spPr>
        <p:txBody>
          <a:bodyPr/>
          <a:lstStyle/>
          <a:p>
            <a:r>
              <a:rPr lang="it-IT" b="1" dirty="0" smtClean="0">
                <a:solidFill>
                  <a:srgbClr val="0000FF"/>
                </a:solidFill>
              </a:rPr>
              <a:t>Valutazione l. triennali</a:t>
            </a:r>
            <a:r>
              <a:rPr lang="it-IT" dirty="0" smtClean="0">
                <a:solidFill>
                  <a:srgbClr val="0000FF"/>
                </a:solidFill>
              </a:rPr>
              <a:t>: a) da migliorare; b) da allungare </a:t>
            </a:r>
            <a:r>
              <a:rPr lang="it-IT" sz="2000" dirty="0" smtClean="0">
                <a:solidFill>
                  <a:srgbClr val="0000FF"/>
                </a:solidFill>
              </a:rPr>
              <a:t>(pari)</a:t>
            </a:r>
          </a:p>
          <a:p>
            <a:r>
              <a:rPr lang="it-IT" b="1" dirty="0" smtClean="0">
                <a:solidFill>
                  <a:srgbClr val="008000"/>
                </a:solidFill>
              </a:rPr>
              <a:t>Valutazione l. specialistica di management</a:t>
            </a:r>
            <a:r>
              <a:rPr lang="it-IT" dirty="0" smtClean="0">
                <a:solidFill>
                  <a:srgbClr val="008000"/>
                </a:solidFill>
              </a:rPr>
              <a:t>: </a:t>
            </a:r>
            <a:r>
              <a:rPr lang="it-IT" dirty="0">
                <a:solidFill>
                  <a:srgbClr val="008000"/>
                </a:solidFill>
              </a:rPr>
              <a:t>a) da </a:t>
            </a:r>
            <a:r>
              <a:rPr lang="it-IT" dirty="0" smtClean="0">
                <a:solidFill>
                  <a:srgbClr val="008000"/>
                </a:solidFill>
              </a:rPr>
              <a:t>allungare </a:t>
            </a:r>
            <a:r>
              <a:rPr lang="it-IT" sz="2000" dirty="0" smtClean="0">
                <a:solidFill>
                  <a:srgbClr val="008000"/>
                </a:solidFill>
              </a:rPr>
              <a:t>(prevale) </a:t>
            </a:r>
            <a:r>
              <a:rPr lang="it-IT" dirty="0" smtClean="0">
                <a:solidFill>
                  <a:srgbClr val="008000"/>
                </a:solidFill>
              </a:rPr>
              <a:t>b) da migliorare</a:t>
            </a:r>
          </a:p>
          <a:p>
            <a:r>
              <a:rPr lang="it-IT" b="1" dirty="0" smtClean="0">
                <a:solidFill>
                  <a:srgbClr val="9B009B"/>
                </a:solidFill>
              </a:rPr>
              <a:t>Nuovi percorsi specialistici </a:t>
            </a:r>
            <a:r>
              <a:rPr lang="it-IT" dirty="0" smtClean="0">
                <a:solidFill>
                  <a:srgbClr val="9B009B"/>
                </a:solidFill>
              </a:rPr>
              <a:t>da creare (68%)</a:t>
            </a:r>
          </a:p>
          <a:p>
            <a:endParaRPr lang="it-IT" dirty="0"/>
          </a:p>
          <a:p>
            <a:r>
              <a:rPr lang="it-IT" b="1" dirty="0" smtClean="0">
                <a:solidFill>
                  <a:srgbClr val="FF6600"/>
                </a:solidFill>
              </a:rPr>
              <a:t>Corsi ECM</a:t>
            </a:r>
            <a:r>
              <a:rPr lang="it-IT" dirty="0" smtClean="0">
                <a:solidFill>
                  <a:srgbClr val="FF6600"/>
                </a:solidFill>
              </a:rPr>
              <a:t>: Utili, ma con riserve sulla qualità di certi corsi</a:t>
            </a:r>
          </a:p>
          <a:p>
            <a:endParaRPr lang="it-IT" dirty="0"/>
          </a:p>
          <a:p>
            <a:r>
              <a:rPr lang="it-IT" b="1" dirty="0" smtClean="0">
                <a:solidFill>
                  <a:srgbClr val="800000"/>
                </a:solidFill>
              </a:rPr>
              <a:t>Forte domanda formativa post-laurea</a:t>
            </a:r>
            <a:endParaRPr lang="it-IT" sz="1200" b="1" dirty="0" smtClean="0">
              <a:solidFill>
                <a:srgbClr val="800000"/>
              </a:solidFill>
            </a:endParaRPr>
          </a:p>
          <a:p>
            <a:pPr marL="0" indent="0">
              <a:buNone/>
            </a:pPr>
            <a:r>
              <a:rPr lang="it-IT" sz="1200" b="1" dirty="0" smtClean="0">
                <a:solidFill>
                  <a:srgbClr val="800000"/>
                </a:solidFill>
              </a:rPr>
              <a:t> </a:t>
            </a:r>
          </a:p>
          <a:p>
            <a:r>
              <a:rPr lang="it-IT" b="1" dirty="0" smtClean="0">
                <a:solidFill>
                  <a:srgbClr val="00BF00"/>
                </a:solidFill>
              </a:rPr>
              <a:t>Valutazione preparazione media</a:t>
            </a:r>
            <a:r>
              <a:rPr lang="it-IT" dirty="0" smtClean="0">
                <a:solidFill>
                  <a:srgbClr val="00BF00"/>
                </a:solidFill>
              </a:rPr>
              <a:t>: differenziata</a:t>
            </a:r>
            <a:endParaRPr lang="it-IT" dirty="0">
              <a:solidFill>
                <a:srgbClr val="00B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73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20725"/>
          </a:xfrm>
        </p:spPr>
        <p:txBody>
          <a:bodyPr>
            <a:normAutofit/>
          </a:bodyPr>
          <a:lstStyle/>
          <a:p>
            <a:pPr algn="ctr"/>
            <a:r>
              <a:rPr lang="it-IT" sz="3600" dirty="0" smtClean="0"/>
              <a:t>Associazionismo professionale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b="1" dirty="0" smtClean="0">
                <a:solidFill>
                  <a:srgbClr val="000090"/>
                </a:solidFill>
              </a:rPr>
              <a:t>Ragioni iscrizione </a:t>
            </a:r>
            <a:r>
              <a:rPr lang="it-IT" dirty="0">
                <a:solidFill>
                  <a:srgbClr val="000090"/>
                </a:solidFill>
              </a:rPr>
              <a:t>(differenze per età</a:t>
            </a:r>
            <a:r>
              <a:rPr lang="it-IT" dirty="0" smtClean="0">
                <a:solidFill>
                  <a:srgbClr val="000090"/>
                </a:solidFill>
              </a:rPr>
              <a:t>): </a:t>
            </a:r>
          </a:p>
          <a:p>
            <a:pPr marL="457200" indent="-457200">
              <a:buAutoNum type="alphaLcParenR"/>
            </a:pPr>
            <a:r>
              <a:rPr lang="it-IT" dirty="0" smtClean="0">
                <a:solidFill>
                  <a:srgbClr val="FF6600"/>
                </a:solidFill>
              </a:rPr>
              <a:t>rappresentare la categoria; </a:t>
            </a:r>
          </a:p>
          <a:p>
            <a:pPr marL="457200" indent="-457200">
              <a:buAutoNum type="alphaLcParenR"/>
            </a:pPr>
            <a:r>
              <a:rPr lang="it-IT" dirty="0" smtClean="0">
                <a:solidFill>
                  <a:srgbClr val="FF6600"/>
                </a:solidFill>
              </a:rPr>
              <a:t>offrire servizi e informazioni; </a:t>
            </a:r>
          </a:p>
          <a:p>
            <a:pPr marL="457200" indent="-457200">
              <a:buAutoNum type="alphaLcParenR"/>
            </a:pPr>
            <a:r>
              <a:rPr lang="it-IT" dirty="0" smtClean="0">
                <a:solidFill>
                  <a:srgbClr val="FF6600"/>
                </a:solidFill>
              </a:rPr>
              <a:t>rivendicazioni categoria</a:t>
            </a:r>
          </a:p>
          <a:p>
            <a:pPr marL="457200" indent="-457200">
              <a:buAutoNum type="alphaLcParenR"/>
            </a:pPr>
            <a:endParaRPr lang="it-IT" dirty="0"/>
          </a:p>
          <a:p>
            <a:pPr marL="0" indent="0">
              <a:buNone/>
            </a:pPr>
            <a:r>
              <a:rPr lang="it-IT" b="1" dirty="0" smtClean="0">
                <a:solidFill>
                  <a:srgbClr val="008000"/>
                </a:solidFill>
              </a:rPr>
              <a:t>Impostazione: </a:t>
            </a:r>
          </a:p>
          <a:p>
            <a:pPr marL="457200" indent="-457200">
              <a:buAutoNum type="arabicParenR"/>
            </a:pPr>
            <a:r>
              <a:rPr lang="it-IT" dirty="0" smtClean="0">
                <a:solidFill>
                  <a:srgbClr val="9B009B"/>
                </a:solidFill>
              </a:rPr>
              <a:t>rappresentativo-istituzionale</a:t>
            </a:r>
          </a:p>
          <a:p>
            <a:pPr marL="457200" indent="-457200">
              <a:buAutoNum type="arabicParenR"/>
            </a:pPr>
            <a:r>
              <a:rPr lang="it-IT" dirty="0">
                <a:solidFill>
                  <a:srgbClr val="9B009B"/>
                </a:solidFill>
              </a:rPr>
              <a:t>p</a:t>
            </a:r>
            <a:r>
              <a:rPr lang="it-IT" dirty="0" smtClean="0">
                <a:solidFill>
                  <a:srgbClr val="9B009B"/>
                </a:solidFill>
              </a:rPr>
              <a:t>olitico-funzionale</a:t>
            </a:r>
          </a:p>
        </p:txBody>
      </p:sp>
    </p:spTree>
    <p:extLst>
      <p:ext uri="{BB962C8B-B14F-4D97-AF65-F5344CB8AC3E}">
        <p14:creationId xmlns:p14="http://schemas.microsoft.com/office/powerpoint/2010/main" val="347181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Essere e diventare fisioterapista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00200"/>
            <a:ext cx="8385175" cy="4876800"/>
          </a:xfrm>
        </p:spPr>
        <p:txBody>
          <a:bodyPr>
            <a:normAutofit/>
          </a:bodyPr>
          <a:lstStyle/>
          <a:p>
            <a:r>
              <a:rPr lang="it-IT" b="1" dirty="0" smtClean="0">
                <a:solidFill>
                  <a:srgbClr val="3366FF"/>
                </a:solidFill>
              </a:rPr>
              <a:t>Soddisfazione</a:t>
            </a:r>
            <a:r>
              <a:rPr lang="it-IT" dirty="0" smtClean="0">
                <a:solidFill>
                  <a:srgbClr val="3366FF"/>
                </a:solidFill>
              </a:rPr>
              <a:t>: 2/3 molto (+ Nord-Est; autonomi, </a:t>
            </a:r>
            <a:r>
              <a:rPr lang="it-IT" dirty="0" err="1" smtClean="0">
                <a:solidFill>
                  <a:srgbClr val="3366FF"/>
                </a:solidFill>
              </a:rPr>
              <a:t>dip</a:t>
            </a:r>
            <a:r>
              <a:rPr lang="it-IT" dirty="0" smtClean="0">
                <a:solidFill>
                  <a:srgbClr val="3366FF"/>
                </a:solidFill>
              </a:rPr>
              <a:t>. </a:t>
            </a:r>
            <a:r>
              <a:rPr lang="it-IT" dirty="0">
                <a:solidFill>
                  <a:srgbClr val="3366FF"/>
                </a:solidFill>
              </a:rPr>
              <a:t>p</a:t>
            </a:r>
            <a:r>
              <a:rPr lang="it-IT" dirty="0" smtClean="0">
                <a:solidFill>
                  <a:srgbClr val="3366FF"/>
                </a:solidFill>
              </a:rPr>
              <a:t>ubblici)</a:t>
            </a:r>
          </a:p>
          <a:p>
            <a:r>
              <a:rPr lang="it-IT" b="1" dirty="0" smtClean="0">
                <a:solidFill>
                  <a:srgbClr val="00BF00"/>
                </a:solidFill>
              </a:rPr>
              <a:t>Ragioni insoddisfazione</a:t>
            </a:r>
            <a:r>
              <a:rPr lang="it-IT" dirty="0" smtClean="0">
                <a:solidFill>
                  <a:srgbClr val="00BF00"/>
                </a:solidFill>
              </a:rPr>
              <a:t>: ambiente riabilitazione, alcuni utenti</a:t>
            </a:r>
          </a:p>
          <a:p>
            <a:r>
              <a:rPr lang="it-IT" b="1" dirty="0" smtClean="0">
                <a:solidFill>
                  <a:srgbClr val="9B009B"/>
                </a:solidFill>
              </a:rPr>
              <a:t>Motivazioni</a:t>
            </a:r>
            <a:r>
              <a:rPr lang="it-IT" dirty="0" smtClean="0">
                <a:solidFill>
                  <a:srgbClr val="9B009B"/>
                </a:solidFill>
              </a:rPr>
              <a:t>: rapporto con l’utenza; lavoro utile e bello</a:t>
            </a:r>
          </a:p>
          <a:p>
            <a:endParaRPr lang="it-IT" dirty="0" smtClean="0">
              <a:solidFill>
                <a:srgbClr val="9B009B"/>
              </a:solidFill>
            </a:endParaRPr>
          </a:p>
          <a:p>
            <a:r>
              <a:rPr lang="it-IT" b="1" dirty="0" smtClean="0">
                <a:solidFill>
                  <a:srgbClr val="FF6600"/>
                </a:solidFill>
              </a:rPr>
              <a:t>Indicazioni obiettivi</a:t>
            </a:r>
            <a:r>
              <a:rPr lang="it-IT" dirty="0" smtClean="0">
                <a:solidFill>
                  <a:srgbClr val="FF6600"/>
                </a:solidFill>
              </a:rPr>
              <a:t>: </a:t>
            </a:r>
          </a:p>
          <a:p>
            <a:pPr marL="457200" indent="-25200">
              <a:buFont typeface="+mj-ea"/>
              <a:buAutoNum type="circleNumDbPlain"/>
            </a:pPr>
            <a:r>
              <a:rPr lang="it-IT" dirty="0">
                <a:solidFill>
                  <a:srgbClr val="FF6600"/>
                </a:solidFill>
              </a:rPr>
              <a:t>	</a:t>
            </a:r>
            <a:r>
              <a:rPr lang="it-IT" dirty="0" smtClean="0">
                <a:solidFill>
                  <a:srgbClr val="FF6600"/>
                </a:solidFill>
              </a:rPr>
              <a:t>lotta all’abusivismo; </a:t>
            </a:r>
          </a:p>
          <a:p>
            <a:pPr marL="457200" indent="-25200">
              <a:buFont typeface="+mj-ea"/>
              <a:buAutoNum type="circleNumDbPlain"/>
            </a:pPr>
            <a:r>
              <a:rPr lang="it-IT" dirty="0">
                <a:solidFill>
                  <a:srgbClr val="FF6600"/>
                </a:solidFill>
              </a:rPr>
              <a:t>	</a:t>
            </a:r>
            <a:r>
              <a:rPr lang="it-IT" dirty="0" smtClean="0">
                <a:solidFill>
                  <a:srgbClr val="FF6600"/>
                </a:solidFill>
              </a:rPr>
              <a:t>definizione europea fisioterapista; </a:t>
            </a:r>
          </a:p>
          <a:p>
            <a:pPr marL="457200" indent="-25200">
              <a:buFont typeface="+mj-ea"/>
              <a:buAutoNum type="circleNumDbPlain"/>
            </a:pPr>
            <a:r>
              <a:rPr lang="it-IT" dirty="0">
                <a:solidFill>
                  <a:srgbClr val="FF6600"/>
                </a:solidFill>
              </a:rPr>
              <a:t>	</a:t>
            </a:r>
            <a:r>
              <a:rPr lang="it-IT" dirty="0" smtClean="0">
                <a:solidFill>
                  <a:srgbClr val="FF6600"/>
                </a:solidFill>
              </a:rPr>
              <a:t>ricerca </a:t>
            </a:r>
            <a:r>
              <a:rPr lang="it-IT" dirty="0" err="1" smtClean="0">
                <a:solidFill>
                  <a:srgbClr val="FF6600"/>
                </a:solidFill>
              </a:rPr>
              <a:t>saperi</a:t>
            </a:r>
            <a:r>
              <a:rPr lang="it-IT" dirty="0" smtClean="0">
                <a:solidFill>
                  <a:srgbClr val="FF6600"/>
                </a:solidFill>
              </a:rPr>
              <a:t> riabilitazione; </a:t>
            </a:r>
          </a:p>
          <a:p>
            <a:pPr marL="457200" indent="-25200">
              <a:buFont typeface="+mj-ea"/>
              <a:buAutoNum type="circleNumDbPlain"/>
            </a:pPr>
            <a:r>
              <a:rPr lang="it-IT" dirty="0">
                <a:solidFill>
                  <a:srgbClr val="FF6600"/>
                </a:solidFill>
              </a:rPr>
              <a:t>	</a:t>
            </a:r>
            <a:r>
              <a:rPr lang="it-IT" dirty="0" smtClean="0">
                <a:solidFill>
                  <a:srgbClr val="FF6600"/>
                </a:solidFill>
              </a:rPr>
              <a:t>campagne comunicative </a:t>
            </a:r>
            <a:r>
              <a:rPr lang="it-IT" dirty="0" smtClean="0">
                <a:solidFill>
                  <a:srgbClr val="FF6600"/>
                </a:solidFill>
              </a:rPr>
              <a:t>alla </a:t>
            </a:r>
            <a:r>
              <a:rPr lang="it-IT" dirty="0" smtClean="0">
                <a:solidFill>
                  <a:srgbClr val="FF6600"/>
                </a:solidFill>
              </a:rPr>
              <a:t>popolazione</a:t>
            </a:r>
            <a:endParaRPr lang="it-IT" dirty="0">
              <a:solidFill>
                <a:srgbClr val="FF6600"/>
              </a:solidFill>
            </a:endParaRPr>
          </a:p>
        </p:txBody>
      </p:sp>
      <p:pic>
        <p:nvPicPr>
          <p:cNvPr id="4" name="Immagine 3" descr="6-physiotherapy_cmsthmb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374" y="3794125"/>
            <a:ext cx="17780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80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399"/>
            <a:ext cx="3748834" cy="5784373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rgbClr val="00BF00"/>
                </a:solidFill>
              </a:rPr>
              <a:t>Committente:</a:t>
            </a:r>
            <a:r>
              <a:rPr lang="it-IT" sz="2400" dirty="0" smtClean="0"/>
              <a:t> AIFI</a:t>
            </a:r>
            <a:br>
              <a:rPr lang="it-IT" sz="2400" dirty="0" smtClean="0"/>
            </a:b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>
                <a:solidFill>
                  <a:srgbClr val="00BF00"/>
                </a:solidFill>
              </a:rPr>
              <a:t>Autori: </a:t>
            </a:r>
            <a:r>
              <a:rPr lang="it-IT" sz="2400" dirty="0" smtClean="0"/>
              <a:t>“Laboratorio Paracelso </a:t>
            </a:r>
            <a:r>
              <a:rPr lang="it-IT" sz="2400" dirty="0" err="1" smtClean="0"/>
              <a:t>Unife</a:t>
            </a:r>
            <a:r>
              <a:rPr lang="it-IT" sz="2400" dirty="0" smtClean="0"/>
              <a:t>”</a:t>
            </a:r>
            <a:br>
              <a:rPr lang="it-IT" sz="2400" dirty="0" smtClean="0"/>
            </a:br>
            <a:r>
              <a:rPr lang="it-IT" sz="2400" dirty="0" smtClean="0">
                <a:solidFill>
                  <a:srgbClr val="9B009B"/>
                </a:solidFill>
              </a:rPr>
              <a:t>Marco Ingrosso (dir)</a:t>
            </a:r>
            <a:br>
              <a:rPr lang="it-IT" sz="2400" dirty="0" smtClean="0">
                <a:solidFill>
                  <a:srgbClr val="9B009B"/>
                </a:solidFill>
              </a:rPr>
            </a:br>
            <a:r>
              <a:rPr lang="it-IT" sz="2000" dirty="0" smtClean="0">
                <a:solidFill>
                  <a:srgbClr val="9B009B"/>
                </a:solidFill>
              </a:rPr>
              <a:t>A. </a:t>
            </a:r>
            <a:r>
              <a:rPr lang="it-IT" sz="2000" dirty="0" err="1" smtClean="0">
                <a:solidFill>
                  <a:srgbClr val="9B009B"/>
                </a:solidFill>
              </a:rPr>
              <a:t>Alietti</a:t>
            </a:r>
            <a:r>
              <a:rPr lang="it-IT" sz="2000" dirty="0" smtClean="0">
                <a:solidFill>
                  <a:srgbClr val="9B009B"/>
                </a:solidFill>
              </a:rPr>
              <a:t>, E. Marchetti, </a:t>
            </a:r>
            <a:br>
              <a:rPr lang="it-IT" sz="2000" dirty="0" smtClean="0">
                <a:solidFill>
                  <a:srgbClr val="9B009B"/>
                </a:solidFill>
              </a:rPr>
            </a:br>
            <a:r>
              <a:rPr lang="it-IT" sz="2000" dirty="0" smtClean="0">
                <a:solidFill>
                  <a:srgbClr val="9B009B"/>
                </a:solidFill>
              </a:rPr>
              <a:t>M. </a:t>
            </a:r>
            <a:r>
              <a:rPr lang="it-IT" sz="2000" dirty="0" err="1" smtClean="0">
                <a:solidFill>
                  <a:srgbClr val="9B009B"/>
                </a:solidFill>
              </a:rPr>
              <a:t>Peccenini</a:t>
            </a:r>
            <a:r>
              <a:rPr lang="it-IT" sz="2000" dirty="0" smtClean="0">
                <a:solidFill>
                  <a:srgbClr val="9B009B"/>
                </a:solidFill>
              </a:rPr>
              <a:t>, P. Pierucci, </a:t>
            </a:r>
            <a:br>
              <a:rPr lang="it-IT" sz="2000" dirty="0" smtClean="0">
                <a:solidFill>
                  <a:srgbClr val="9B009B"/>
                </a:solidFill>
              </a:rPr>
            </a:br>
            <a:r>
              <a:rPr lang="it-IT" sz="2000" dirty="0" smtClean="0">
                <a:solidFill>
                  <a:srgbClr val="9B009B"/>
                </a:solidFill>
              </a:rPr>
              <a:t>E. Spaggiari</a:t>
            </a:r>
            <a:endParaRPr lang="it-IT" sz="2000" dirty="0">
              <a:solidFill>
                <a:srgbClr val="9B009B"/>
              </a:solidFill>
            </a:endParaRPr>
          </a:p>
        </p:txBody>
      </p:sp>
      <p:pic>
        <p:nvPicPr>
          <p:cNvPr id="4" name="Segnaposto contenuto 3" descr="Il Fisioterapista003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292" r="-20292"/>
          <a:stretch>
            <a:fillRect/>
          </a:stretch>
        </p:blipFill>
        <p:spPr>
          <a:xfrm>
            <a:off x="4354482" y="791784"/>
            <a:ext cx="4519425" cy="5727441"/>
          </a:xfrm>
        </p:spPr>
      </p:pic>
    </p:spTree>
    <p:extLst>
      <p:ext uri="{BB962C8B-B14F-4D97-AF65-F5344CB8AC3E}">
        <p14:creationId xmlns:p14="http://schemas.microsoft.com/office/powerpoint/2010/main" val="603311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5625" y="1031875"/>
            <a:ext cx="6778625" cy="5635624"/>
          </a:xfrm>
        </p:spPr>
        <p:txBody>
          <a:bodyPr>
            <a:normAutofit fontScale="9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it-IT" sz="2000" i="1" dirty="0">
                <a:solidFill>
                  <a:srgbClr val="0000FF"/>
                </a:solidFill>
                <a:effectLst/>
              </a:rPr>
              <a:t>Parte 1 – </a:t>
            </a:r>
            <a:r>
              <a:rPr lang="it-IT" sz="2000" b="1" i="1" dirty="0">
                <a:solidFill>
                  <a:srgbClr val="0000FF"/>
                </a:solidFill>
                <a:effectLst/>
              </a:rPr>
              <a:t>Analisi di sfondo della professione di fisioterapista nel contesto italiano ed europeo</a:t>
            </a:r>
            <a:r>
              <a:rPr lang="it-IT" sz="2000" b="1" dirty="0">
                <a:solidFill>
                  <a:srgbClr val="0000FF"/>
                </a:solidFill>
                <a:effectLst/>
              </a:rPr>
              <a:t/>
            </a:r>
            <a:br>
              <a:rPr lang="it-IT" sz="2000" b="1" dirty="0">
                <a:solidFill>
                  <a:srgbClr val="0000FF"/>
                </a:solidFill>
                <a:effectLst/>
              </a:rPr>
            </a:br>
            <a:r>
              <a:rPr lang="it-IT" sz="1800" dirty="0">
                <a:solidFill>
                  <a:srgbClr val="000090"/>
                </a:solidFill>
                <a:effectLst/>
              </a:rPr>
              <a:t>Principali dati e riferimenti normativi, formativi, economici, tecnico-scientifici e culturali della professione di </a:t>
            </a:r>
            <a:r>
              <a:rPr lang="it-IT" sz="1800" dirty="0" smtClean="0">
                <a:solidFill>
                  <a:srgbClr val="000090"/>
                </a:solidFill>
                <a:effectLst/>
              </a:rPr>
              <a:t>fisioterapista</a:t>
            </a:r>
            <a:r>
              <a:rPr lang="it-IT" sz="1600" dirty="0" smtClean="0">
                <a:solidFill>
                  <a:srgbClr val="000090"/>
                </a:solidFill>
                <a:effectLst/>
              </a:rPr>
              <a:t/>
            </a:r>
            <a:br>
              <a:rPr lang="it-IT" sz="1600" dirty="0" smtClean="0">
                <a:solidFill>
                  <a:srgbClr val="000090"/>
                </a:solidFill>
                <a:effectLst/>
              </a:rPr>
            </a:br>
            <a:r>
              <a:rPr lang="it-IT" sz="1000" dirty="0" smtClean="0">
                <a:solidFill>
                  <a:srgbClr val="000090"/>
                </a:solidFill>
                <a:effectLst/>
              </a:rPr>
              <a:t> </a:t>
            </a:r>
            <a:r>
              <a:rPr lang="it-IT" sz="2000" dirty="0" smtClean="0">
                <a:solidFill>
                  <a:srgbClr val="0000FF"/>
                </a:solidFill>
                <a:effectLst/>
              </a:rPr>
              <a:t/>
            </a:r>
            <a:br>
              <a:rPr lang="it-IT" sz="2000" dirty="0" smtClean="0">
                <a:solidFill>
                  <a:srgbClr val="0000FF"/>
                </a:solidFill>
                <a:effectLst/>
              </a:rPr>
            </a:br>
            <a:r>
              <a:rPr lang="it-IT" sz="2000" i="1" dirty="0">
                <a:solidFill>
                  <a:srgbClr val="1C9B5E"/>
                </a:solidFill>
                <a:effectLst/>
              </a:rPr>
              <a:t>Parte 2 – </a:t>
            </a:r>
            <a:r>
              <a:rPr lang="it-IT" sz="2000" b="1" i="1" dirty="0">
                <a:solidFill>
                  <a:srgbClr val="1C9B5E"/>
                </a:solidFill>
                <a:effectLst/>
              </a:rPr>
              <a:t>Il fisioterapista: una figura in evoluzione in prospettiva europea</a:t>
            </a:r>
            <a:r>
              <a:rPr lang="it-IT" sz="2400" dirty="0">
                <a:solidFill>
                  <a:srgbClr val="008000"/>
                </a:solidFill>
                <a:effectLst/>
              </a:rPr>
              <a:t/>
            </a:r>
            <a:br>
              <a:rPr lang="it-IT" sz="2400" dirty="0">
                <a:solidFill>
                  <a:srgbClr val="008000"/>
                </a:solidFill>
                <a:effectLst/>
              </a:rPr>
            </a:br>
            <a:r>
              <a:rPr lang="it-IT" sz="1800" dirty="0" smtClean="0">
                <a:solidFill>
                  <a:srgbClr val="0F5A36"/>
                </a:solidFill>
                <a:effectLst/>
              </a:rPr>
              <a:t>Attese </a:t>
            </a:r>
            <a:r>
              <a:rPr lang="it-IT" sz="1800" dirty="0">
                <a:solidFill>
                  <a:srgbClr val="0F5A36"/>
                </a:solidFill>
                <a:effectLst/>
              </a:rPr>
              <a:t>e obiettivi della dirigenza nazionale e </a:t>
            </a:r>
            <a:r>
              <a:rPr lang="it-IT" sz="1800" dirty="0" smtClean="0">
                <a:solidFill>
                  <a:srgbClr val="0F5A36"/>
                </a:solidFill>
                <a:effectLst/>
              </a:rPr>
              <a:t>regionale </a:t>
            </a:r>
            <a:r>
              <a:rPr lang="it-IT" sz="1800" dirty="0" err="1" smtClean="0">
                <a:solidFill>
                  <a:srgbClr val="0F5A36"/>
                </a:solidFill>
                <a:effectLst/>
              </a:rPr>
              <a:t>Aifi</a:t>
            </a:r>
            <a:r>
              <a:rPr lang="it-IT" sz="800" dirty="0">
                <a:solidFill>
                  <a:srgbClr val="136F43"/>
                </a:solidFill>
              </a:rPr>
              <a:t/>
            </a:r>
            <a:br>
              <a:rPr lang="it-IT" sz="800" dirty="0">
                <a:solidFill>
                  <a:srgbClr val="136F43"/>
                </a:solidFill>
              </a:rPr>
            </a:br>
            <a:r>
              <a:rPr lang="it-IT" sz="1800" dirty="0" smtClean="0">
                <a:solidFill>
                  <a:srgbClr val="136F43"/>
                </a:solidFill>
                <a:effectLst/>
              </a:rPr>
              <a:t/>
            </a:r>
            <a:br>
              <a:rPr lang="it-IT" sz="1800" dirty="0" smtClean="0">
                <a:solidFill>
                  <a:srgbClr val="136F43"/>
                </a:solidFill>
                <a:effectLst/>
              </a:rPr>
            </a:br>
            <a:r>
              <a:rPr lang="it-IT" sz="2000" i="1" dirty="0" smtClean="0">
                <a:solidFill>
                  <a:srgbClr val="B537A6"/>
                </a:solidFill>
                <a:effectLst/>
              </a:rPr>
              <a:t>Parte </a:t>
            </a:r>
            <a:r>
              <a:rPr lang="it-IT" sz="2000" i="1" dirty="0">
                <a:solidFill>
                  <a:srgbClr val="B537A6"/>
                </a:solidFill>
                <a:effectLst/>
              </a:rPr>
              <a:t>3 – </a:t>
            </a:r>
            <a:r>
              <a:rPr lang="it-IT" sz="2000" b="1" i="1" dirty="0">
                <a:solidFill>
                  <a:srgbClr val="B537A6"/>
                </a:solidFill>
                <a:effectLst/>
              </a:rPr>
              <a:t>Indagine nazionale: autorappresentazione e attese dei fisioterapisti italiani</a:t>
            </a:r>
            <a:r>
              <a:rPr lang="it-IT" sz="2000" dirty="0">
                <a:solidFill>
                  <a:srgbClr val="B537A6"/>
                </a:solidFill>
                <a:effectLst/>
              </a:rPr>
              <a:t/>
            </a:r>
            <a:br>
              <a:rPr lang="it-IT" sz="2000" dirty="0">
                <a:solidFill>
                  <a:srgbClr val="B537A6"/>
                </a:solidFill>
                <a:effectLst/>
              </a:rPr>
            </a:br>
            <a:r>
              <a:rPr lang="it-IT" sz="1800" dirty="0">
                <a:solidFill>
                  <a:srgbClr val="660066"/>
                </a:solidFill>
                <a:effectLst/>
              </a:rPr>
              <a:t>Indagine su un campione </a:t>
            </a:r>
            <a:r>
              <a:rPr lang="it-IT" sz="1800" dirty="0" smtClean="0">
                <a:solidFill>
                  <a:srgbClr val="660066"/>
                </a:solidFill>
                <a:effectLst/>
              </a:rPr>
              <a:t>(selezionato e calibrato</a:t>
            </a:r>
            <a:r>
              <a:rPr lang="it-IT" sz="1800" dirty="0">
                <a:solidFill>
                  <a:srgbClr val="660066"/>
                </a:solidFill>
                <a:effectLst/>
              </a:rPr>
              <a:t>) di fisioterapisti </a:t>
            </a:r>
            <a:r>
              <a:rPr lang="it-IT" sz="1800" dirty="0" smtClean="0">
                <a:solidFill>
                  <a:srgbClr val="660066"/>
                </a:solidFill>
                <a:effectLst/>
              </a:rPr>
              <a:t>italiani</a:t>
            </a:r>
            <a:r>
              <a:rPr lang="it-IT" sz="1800" dirty="0">
                <a:solidFill>
                  <a:srgbClr val="660066"/>
                </a:solidFill>
                <a:effectLst/>
              </a:rPr>
              <a:t> </a:t>
            </a:r>
            <a:r>
              <a:rPr lang="it-IT" sz="1800" dirty="0" smtClean="0">
                <a:solidFill>
                  <a:srgbClr val="660066"/>
                </a:solidFill>
                <a:effectLst/>
              </a:rPr>
              <a:t>attraverso questionario auto-compilato on line (</a:t>
            </a:r>
            <a:r>
              <a:rPr lang="it-IT" sz="1800" dirty="0" err="1" smtClean="0">
                <a:solidFill>
                  <a:srgbClr val="660066"/>
                </a:solidFill>
                <a:effectLst/>
              </a:rPr>
              <a:t>n</a:t>
            </a:r>
            <a:r>
              <a:rPr lang="it-IT" sz="1800" dirty="0" smtClean="0">
                <a:solidFill>
                  <a:srgbClr val="660066"/>
                </a:solidFill>
                <a:effectLst/>
              </a:rPr>
              <a:t> = 260) </a:t>
            </a:r>
            <a:br>
              <a:rPr lang="it-IT" sz="1800" dirty="0" smtClean="0">
                <a:solidFill>
                  <a:srgbClr val="660066"/>
                </a:solidFill>
                <a:effectLst/>
              </a:rPr>
            </a:br>
            <a:r>
              <a:rPr lang="it-IT" sz="1600" dirty="0" smtClean="0">
                <a:solidFill>
                  <a:srgbClr val="660066"/>
                </a:solidFill>
                <a:effectLst/>
              </a:rPr>
              <a:t/>
            </a:r>
            <a:br>
              <a:rPr lang="it-IT" sz="1600" dirty="0" smtClean="0">
                <a:solidFill>
                  <a:srgbClr val="660066"/>
                </a:solidFill>
                <a:effectLst/>
              </a:rPr>
            </a:br>
            <a:r>
              <a:rPr lang="it-IT" sz="1000" dirty="0" smtClean="0">
                <a:solidFill>
                  <a:srgbClr val="000090"/>
                </a:solidFill>
                <a:effectLst/>
              </a:rPr>
              <a:t> </a:t>
            </a:r>
            <a:r>
              <a:rPr lang="it-IT" sz="2000" i="1" dirty="0" smtClean="0">
                <a:solidFill>
                  <a:srgbClr val="000090"/>
                </a:solidFill>
                <a:effectLst/>
              </a:rPr>
              <a:t>Parte </a:t>
            </a:r>
            <a:r>
              <a:rPr lang="it-IT" sz="2000" i="1" dirty="0">
                <a:solidFill>
                  <a:srgbClr val="000090"/>
                </a:solidFill>
                <a:effectLst/>
              </a:rPr>
              <a:t>4 – </a:t>
            </a:r>
            <a:r>
              <a:rPr lang="it-IT" sz="2000" b="1" i="1" dirty="0">
                <a:solidFill>
                  <a:srgbClr val="000090"/>
                </a:solidFill>
                <a:effectLst/>
              </a:rPr>
              <a:t>Il fisioterapista nel campo riabilitativo: rappresentazioni interprofessionali e percezione dei </a:t>
            </a:r>
            <a:r>
              <a:rPr lang="it-IT" sz="2000" b="1" i="1" dirty="0" smtClean="0">
                <a:solidFill>
                  <a:srgbClr val="000090"/>
                </a:solidFill>
                <a:effectLst/>
              </a:rPr>
              <a:t>pazienti in due studi di caso</a:t>
            </a:r>
            <a:r>
              <a:rPr lang="it-IT" sz="2000" i="1" dirty="0" smtClean="0">
                <a:solidFill>
                  <a:srgbClr val="000090"/>
                </a:solidFill>
                <a:effectLst/>
              </a:rPr>
              <a:t/>
            </a:r>
            <a:br>
              <a:rPr lang="it-IT" sz="2000" i="1" dirty="0" smtClean="0">
                <a:solidFill>
                  <a:srgbClr val="000090"/>
                </a:solidFill>
                <a:effectLst/>
              </a:rPr>
            </a:br>
            <a:r>
              <a:rPr lang="it-IT" sz="1800" dirty="0" smtClean="0">
                <a:solidFill>
                  <a:srgbClr val="000090"/>
                </a:solidFill>
                <a:effectLst/>
              </a:rPr>
              <a:t>Analisi di due servizi riabilitativi complessi in due diversi ambienti regionali</a:t>
            </a:r>
            <a:br>
              <a:rPr lang="it-IT" sz="1800" dirty="0" smtClean="0">
                <a:solidFill>
                  <a:srgbClr val="000090"/>
                </a:solidFill>
                <a:effectLst/>
              </a:rPr>
            </a:br>
            <a:r>
              <a:rPr lang="it-IT" sz="1600" dirty="0" smtClean="0">
                <a:solidFill>
                  <a:srgbClr val="000090"/>
                </a:solidFill>
              </a:rPr>
              <a:t>PUBBLICAZIONE AUTONOMA</a:t>
            </a:r>
            <a:endParaRPr lang="it-IT" sz="1600" dirty="0">
              <a:solidFill>
                <a:srgbClr val="00009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25624" y="402396"/>
            <a:ext cx="6461125" cy="75449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it-IT" sz="3600" b="1" dirty="0">
                <a:solidFill>
                  <a:srgbClr val="FF6600"/>
                </a:solidFill>
              </a:rPr>
              <a:t>P</a:t>
            </a:r>
            <a:r>
              <a:rPr lang="it-IT" sz="3600" b="1" dirty="0" smtClean="0">
                <a:solidFill>
                  <a:srgbClr val="FF6600"/>
                </a:solidFill>
              </a:rPr>
              <a:t>ercorso di </a:t>
            </a:r>
            <a:r>
              <a:rPr lang="it-IT" sz="3600" b="1" dirty="0">
                <a:solidFill>
                  <a:srgbClr val="FF6600"/>
                </a:solidFill>
              </a:rPr>
              <a:t>ricerca</a:t>
            </a:r>
            <a:r>
              <a:rPr lang="it-IT" sz="3600" dirty="0">
                <a:solidFill>
                  <a:srgbClr val="FF6600"/>
                </a:solidFill>
              </a:rPr>
              <a:t> </a:t>
            </a:r>
          </a:p>
        </p:txBody>
      </p:sp>
      <p:sp>
        <p:nvSpPr>
          <p:cNvPr id="5" name="Freccia destra 4"/>
          <p:cNvSpPr/>
          <p:nvPr/>
        </p:nvSpPr>
        <p:spPr>
          <a:xfrm>
            <a:off x="978720" y="2882899"/>
            <a:ext cx="460785" cy="381001"/>
          </a:xfrm>
          <a:prstGeom prst="rightArrow">
            <a:avLst>
              <a:gd name="adj1" fmla="val 50000"/>
              <a:gd name="adj2" fmla="val 585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6600"/>
              </a:solidFill>
            </a:endParaRPr>
          </a:p>
        </p:txBody>
      </p:sp>
      <p:sp>
        <p:nvSpPr>
          <p:cNvPr id="6" name="Freccia destra 5"/>
          <p:cNvSpPr/>
          <p:nvPr/>
        </p:nvSpPr>
        <p:spPr>
          <a:xfrm>
            <a:off x="978720" y="3860799"/>
            <a:ext cx="460785" cy="381001"/>
          </a:xfrm>
          <a:prstGeom prst="rightArrow">
            <a:avLst>
              <a:gd name="adj1" fmla="val 50000"/>
              <a:gd name="adj2" fmla="val 585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6600"/>
              </a:solidFill>
            </a:endParaRPr>
          </a:p>
        </p:txBody>
      </p:sp>
      <p:sp>
        <p:nvSpPr>
          <p:cNvPr id="8" name="Freccia destra 7"/>
          <p:cNvSpPr/>
          <p:nvPr/>
        </p:nvSpPr>
        <p:spPr>
          <a:xfrm>
            <a:off x="953320" y="1543049"/>
            <a:ext cx="460785" cy="381001"/>
          </a:xfrm>
          <a:prstGeom prst="rightArrow">
            <a:avLst>
              <a:gd name="adj1" fmla="val 50000"/>
              <a:gd name="adj2" fmla="val 585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6600"/>
              </a:solidFill>
            </a:endParaRPr>
          </a:p>
        </p:txBody>
      </p:sp>
      <p:sp>
        <p:nvSpPr>
          <p:cNvPr id="11" name="Cornice 10"/>
          <p:cNvSpPr/>
          <p:nvPr/>
        </p:nvSpPr>
        <p:spPr>
          <a:xfrm>
            <a:off x="1635125" y="5111750"/>
            <a:ext cx="6969125" cy="1555748"/>
          </a:xfrm>
          <a:prstGeom prst="frame">
            <a:avLst>
              <a:gd name="adj1" fmla="val 637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6600"/>
          </a:xfrm>
        </p:spPr>
        <p:txBody>
          <a:bodyPr>
            <a:normAutofit/>
          </a:bodyPr>
          <a:lstStyle/>
          <a:p>
            <a:pPr algn="ctr"/>
            <a:r>
              <a:rPr lang="it-IT" sz="3200" dirty="0"/>
              <a:t>Alcuni passaggi storici</a:t>
            </a:r>
            <a:endParaRPr lang="it-IT" sz="31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70000"/>
            <a:ext cx="8369300" cy="52069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b="1" dirty="0" smtClean="0">
                <a:solidFill>
                  <a:srgbClr val="008000"/>
                </a:solidFill>
              </a:rPr>
              <a:t>Periodo </a:t>
            </a:r>
            <a:r>
              <a:rPr lang="it-IT" sz="2800" b="1" dirty="0" err="1" smtClean="0">
                <a:solidFill>
                  <a:srgbClr val="008000"/>
                </a:solidFill>
              </a:rPr>
              <a:t>pre</a:t>
            </a:r>
            <a:r>
              <a:rPr lang="it-IT" sz="2800" b="1" dirty="0" smtClean="0">
                <a:solidFill>
                  <a:srgbClr val="008000"/>
                </a:solidFill>
              </a:rPr>
              <a:t>-professionale</a:t>
            </a:r>
          </a:p>
          <a:p>
            <a:pPr lvl="2"/>
            <a:r>
              <a:rPr lang="it-IT" sz="2400" dirty="0" smtClean="0">
                <a:solidFill>
                  <a:srgbClr val="008000"/>
                </a:solidFill>
              </a:rPr>
              <a:t>1881: flebotomi, callisti, massaggiatori (1.742)</a:t>
            </a:r>
          </a:p>
          <a:p>
            <a:pPr lvl="2"/>
            <a:r>
              <a:rPr lang="it-IT" sz="2400" dirty="0" smtClean="0">
                <a:solidFill>
                  <a:srgbClr val="008000"/>
                </a:solidFill>
              </a:rPr>
              <a:t>1931: massaggiatori e odontotecnici (3.052)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rgbClr val="9B009B"/>
                </a:solidFill>
              </a:rPr>
              <a:t>Fase di transizione</a:t>
            </a:r>
          </a:p>
          <a:p>
            <a:pPr lvl="2"/>
            <a:r>
              <a:rPr lang="it-IT" sz="2400" dirty="0" smtClean="0">
                <a:solidFill>
                  <a:srgbClr val="9B009B"/>
                </a:solidFill>
              </a:rPr>
              <a:t>1959: costituzione AITR</a:t>
            </a:r>
          </a:p>
          <a:p>
            <a:pPr lvl="2"/>
            <a:r>
              <a:rPr lang="it-IT" sz="2400" dirty="0" smtClean="0">
                <a:solidFill>
                  <a:srgbClr val="9B009B"/>
                </a:solidFill>
              </a:rPr>
              <a:t>Anni </a:t>
            </a:r>
            <a:r>
              <a:rPr lang="fr-FR" sz="2400" dirty="0" smtClean="0">
                <a:solidFill>
                  <a:srgbClr val="9B009B"/>
                </a:solidFill>
              </a:rPr>
              <a:t>’</a:t>
            </a:r>
            <a:r>
              <a:rPr lang="it-IT" sz="2400" dirty="0" smtClean="0">
                <a:solidFill>
                  <a:srgbClr val="9B009B"/>
                </a:solidFill>
              </a:rPr>
              <a:t>60: scuole per terapisti riabilitazione</a:t>
            </a:r>
            <a:endParaRPr lang="it-IT" sz="2400" dirty="0">
              <a:solidFill>
                <a:srgbClr val="9B009B"/>
              </a:solidFill>
            </a:endParaRPr>
          </a:p>
          <a:p>
            <a:pPr marL="0" indent="0">
              <a:buNone/>
            </a:pPr>
            <a:r>
              <a:rPr lang="it-IT" sz="2800" b="1" dirty="0" smtClean="0">
                <a:solidFill>
                  <a:srgbClr val="0000FF"/>
                </a:solidFill>
              </a:rPr>
              <a:t>Periodo professionale</a:t>
            </a:r>
          </a:p>
          <a:p>
            <a:pPr lvl="2"/>
            <a:r>
              <a:rPr lang="it-IT" sz="2400" dirty="0" smtClean="0">
                <a:solidFill>
                  <a:srgbClr val="0000FF"/>
                </a:solidFill>
              </a:rPr>
              <a:t>741/1994: profilo professionale fisioterapista (</a:t>
            </a:r>
            <a:r>
              <a:rPr lang="it-IT" sz="2400" dirty="0" err="1" smtClean="0">
                <a:solidFill>
                  <a:srgbClr val="0000FF"/>
                </a:solidFill>
              </a:rPr>
              <a:t>costituz</a:t>
            </a:r>
            <a:r>
              <a:rPr lang="it-IT" sz="2400" dirty="0" smtClean="0">
                <a:solidFill>
                  <a:srgbClr val="0000FF"/>
                </a:solidFill>
              </a:rPr>
              <a:t>. AIFI)</a:t>
            </a:r>
          </a:p>
          <a:p>
            <a:pPr lvl="2"/>
            <a:r>
              <a:rPr lang="it-IT" sz="2400" dirty="0" smtClean="0">
                <a:solidFill>
                  <a:srgbClr val="0000FF"/>
                </a:solidFill>
              </a:rPr>
              <a:t>1998: Codice deontologico</a:t>
            </a:r>
          </a:p>
          <a:p>
            <a:pPr lvl="2"/>
            <a:r>
              <a:rPr lang="it-IT" sz="2400" dirty="0" smtClean="0">
                <a:solidFill>
                  <a:srgbClr val="0000FF"/>
                </a:solidFill>
              </a:rPr>
              <a:t>L. 251/2000: professioni sanitarie (non più ausiliarie)</a:t>
            </a:r>
          </a:p>
          <a:p>
            <a:pPr lvl="2"/>
            <a:r>
              <a:rPr lang="it-IT" sz="2400" dirty="0" smtClean="0">
                <a:solidFill>
                  <a:srgbClr val="0000FF"/>
                </a:solidFill>
              </a:rPr>
              <a:t>2001: lauree triennali e specialistiche</a:t>
            </a:r>
          </a:p>
          <a:p>
            <a:pPr marL="0" indent="0">
              <a:buNone/>
            </a:pPr>
            <a:r>
              <a:rPr lang="it-IT" sz="2800" b="1" dirty="0" smtClean="0">
                <a:solidFill>
                  <a:srgbClr val="FF6600"/>
                </a:solidFill>
              </a:rPr>
              <a:t>Periodo neo-professionale: </a:t>
            </a:r>
            <a:r>
              <a:rPr lang="it-IT" dirty="0" smtClean="0">
                <a:solidFill>
                  <a:srgbClr val="FF6600"/>
                </a:solidFill>
              </a:rPr>
              <a:t>ricollocazione </a:t>
            </a:r>
            <a:r>
              <a:rPr lang="it-IT" dirty="0" err="1" smtClean="0">
                <a:solidFill>
                  <a:srgbClr val="FF6600"/>
                </a:solidFill>
              </a:rPr>
              <a:t>emancipativa</a:t>
            </a:r>
            <a:r>
              <a:rPr lang="it-IT" dirty="0" smtClean="0">
                <a:solidFill>
                  <a:srgbClr val="FF6600"/>
                </a:solidFill>
              </a:rPr>
              <a:t> in un quadro multi-professionale (fase recente)</a:t>
            </a:r>
          </a:p>
        </p:txBody>
      </p:sp>
    </p:spTree>
    <p:extLst>
      <p:ext uri="{BB962C8B-B14F-4D97-AF65-F5344CB8AC3E}">
        <p14:creationId xmlns:p14="http://schemas.microsoft.com/office/powerpoint/2010/main" val="14915781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1"/>
            <a:ext cx="8229600" cy="6731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/>
              <a:t>Formazione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338565"/>
            <a:ext cx="6797675" cy="513843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it-IT" b="1" dirty="0" smtClean="0">
                <a:solidFill>
                  <a:srgbClr val="008000"/>
                </a:solidFill>
              </a:rPr>
              <a:t>Base conoscitiva</a:t>
            </a:r>
            <a:r>
              <a:rPr lang="it-IT" dirty="0" smtClean="0">
                <a:solidFill>
                  <a:srgbClr val="008000"/>
                </a:solidFill>
              </a:rPr>
              <a:t>: neurologia, ortopedia, fisiatria</a:t>
            </a:r>
          </a:p>
          <a:p>
            <a:pPr marL="0" indent="0">
              <a:buNone/>
            </a:pPr>
            <a:endParaRPr lang="it-IT" sz="800" i="1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b="1" dirty="0" smtClean="0">
                <a:solidFill>
                  <a:srgbClr val="0000FF"/>
                </a:solidFill>
              </a:rPr>
              <a:t>Formazione universitaria </a:t>
            </a:r>
            <a:r>
              <a:rPr lang="it-IT" dirty="0" smtClean="0">
                <a:solidFill>
                  <a:srgbClr val="0000FF"/>
                </a:solidFill>
              </a:rPr>
              <a:t>(inizio anni </a:t>
            </a:r>
            <a:r>
              <a:rPr lang="fr-FR" dirty="0" smtClean="0">
                <a:solidFill>
                  <a:srgbClr val="0000FF"/>
                </a:solidFill>
              </a:rPr>
              <a:t>’</a:t>
            </a:r>
            <a:r>
              <a:rPr lang="it-IT" dirty="0" smtClean="0">
                <a:solidFill>
                  <a:srgbClr val="0000FF"/>
                </a:solidFill>
              </a:rPr>
              <a:t>90): da Scuole speciali (differenziate) a Diploma universitario unico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2001: Classi di laurea delle professioni sanitarie della riabilitazione – </a:t>
            </a:r>
            <a:r>
              <a:rPr lang="it-IT" i="1" dirty="0" smtClean="0">
                <a:solidFill>
                  <a:srgbClr val="0000FF"/>
                </a:solidFill>
              </a:rPr>
              <a:t>“Fisioterapia”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L. </a:t>
            </a:r>
            <a:r>
              <a:rPr lang="it-IT" dirty="0">
                <a:solidFill>
                  <a:srgbClr val="0000FF"/>
                </a:solidFill>
              </a:rPr>
              <a:t>s</a:t>
            </a:r>
            <a:r>
              <a:rPr lang="it-IT" dirty="0" smtClean="0">
                <a:solidFill>
                  <a:srgbClr val="0000FF"/>
                </a:solidFill>
              </a:rPr>
              <a:t>pecialistica: “</a:t>
            </a:r>
            <a:r>
              <a:rPr lang="it-IT" i="1" dirty="0" smtClean="0">
                <a:solidFill>
                  <a:srgbClr val="0000FF"/>
                </a:solidFill>
              </a:rPr>
              <a:t>Scienze riabilitative delle professioni sanitarie”</a:t>
            </a:r>
          </a:p>
          <a:p>
            <a:pPr marL="0" indent="0" algn="ctr">
              <a:buNone/>
            </a:pPr>
            <a:r>
              <a:rPr lang="it-IT" b="1" i="1" dirty="0" smtClean="0">
                <a:solidFill>
                  <a:srgbClr val="9B009B"/>
                </a:solidFill>
              </a:rPr>
              <a:t>Core </a:t>
            </a:r>
            <a:r>
              <a:rPr lang="it-IT" b="1" i="1" dirty="0" err="1" smtClean="0">
                <a:solidFill>
                  <a:srgbClr val="9B009B"/>
                </a:solidFill>
              </a:rPr>
              <a:t>competences</a:t>
            </a:r>
            <a:r>
              <a:rPr lang="it-IT" b="1" i="1" dirty="0" smtClean="0">
                <a:solidFill>
                  <a:srgbClr val="9B009B"/>
                </a:solidFill>
              </a:rPr>
              <a:t>/core curriculum</a:t>
            </a:r>
          </a:p>
          <a:p>
            <a:pPr marL="0" indent="0" algn="ctr">
              <a:buNone/>
            </a:pPr>
            <a:endParaRPr lang="it-IT" b="1" i="1" dirty="0">
              <a:solidFill>
                <a:srgbClr val="0000FF"/>
              </a:solidFill>
            </a:endParaRPr>
          </a:p>
          <a:p>
            <a:pPr marL="0" indent="0" algn="r">
              <a:buNone/>
            </a:pPr>
            <a:r>
              <a:rPr lang="it-IT" b="1" dirty="0" smtClean="0">
                <a:solidFill>
                  <a:srgbClr val="FF6600"/>
                </a:solidFill>
              </a:rPr>
              <a:t>Formazione ECM</a:t>
            </a:r>
          </a:p>
          <a:p>
            <a:pPr marL="0" indent="0" algn="r">
              <a:buNone/>
            </a:pPr>
            <a:r>
              <a:rPr lang="it-IT" b="1" dirty="0" smtClean="0">
                <a:solidFill>
                  <a:srgbClr val="FF6600"/>
                </a:solidFill>
              </a:rPr>
              <a:t>Formazione tecnica e specialistica libera</a:t>
            </a:r>
            <a:endParaRPr lang="it-IT" b="1" dirty="0">
              <a:solidFill>
                <a:srgbClr val="FF6600"/>
              </a:solidFill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05" y="1338565"/>
            <a:ext cx="144633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447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Occupazione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199" y="1600200"/>
            <a:ext cx="7972425" cy="4876800"/>
          </a:xfrm>
        </p:spPr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008000"/>
                </a:solidFill>
              </a:rPr>
              <a:t>Laureati PSR (2011): 2.515 (34% maschi)</a:t>
            </a:r>
          </a:p>
          <a:p>
            <a:pPr>
              <a:buFont typeface="Wingdings" charset="2"/>
              <a:buChar char="Ø"/>
            </a:pPr>
            <a:r>
              <a:rPr lang="it-IT" dirty="0" smtClean="0">
                <a:solidFill>
                  <a:srgbClr val="008000"/>
                </a:solidFill>
              </a:rPr>
              <a:t>Laureati magistrali Sc. Riabilitative (2011): 199 (21% maschi)</a:t>
            </a:r>
          </a:p>
          <a:p>
            <a:pPr>
              <a:buFont typeface="Wingdings" charset="2"/>
              <a:buChar char="Ø"/>
            </a:pPr>
            <a:r>
              <a:rPr lang="it-IT" b="1" dirty="0" smtClean="0">
                <a:solidFill>
                  <a:srgbClr val="008000"/>
                </a:solidFill>
              </a:rPr>
              <a:t>Occupati 2011</a:t>
            </a:r>
            <a:r>
              <a:rPr lang="it-IT" dirty="0" smtClean="0">
                <a:solidFill>
                  <a:srgbClr val="008000"/>
                </a:solidFill>
              </a:rPr>
              <a:t>: 80% (-7% rispetto 2009)</a:t>
            </a:r>
          </a:p>
          <a:p>
            <a:pPr>
              <a:buFont typeface="Wingdings" charset="2"/>
              <a:buChar char="Ø"/>
            </a:pPr>
            <a:endParaRPr lang="it-IT" dirty="0">
              <a:solidFill>
                <a:srgbClr val="008000"/>
              </a:solidFill>
            </a:endParaRPr>
          </a:p>
          <a:p>
            <a:pPr marL="0" indent="0" algn="ctr">
              <a:buNone/>
            </a:pPr>
            <a:r>
              <a:rPr lang="it-IT" dirty="0" smtClean="0">
                <a:solidFill>
                  <a:srgbClr val="000090"/>
                </a:solidFill>
              </a:rPr>
              <a:t>Passaggio da dipendente pubblico </a:t>
            </a:r>
          </a:p>
          <a:p>
            <a:pPr marL="0" indent="0" algn="ctr">
              <a:buNone/>
            </a:pPr>
            <a:r>
              <a:rPr lang="it-IT" dirty="0" smtClean="0">
                <a:solidFill>
                  <a:srgbClr val="000090"/>
                </a:solidFill>
              </a:rPr>
              <a:t>a privato t. determinato e autonomo </a:t>
            </a:r>
            <a:r>
              <a:rPr lang="it-IT" dirty="0" err="1" smtClean="0">
                <a:solidFill>
                  <a:srgbClr val="000090"/>
                </a:solidFill>
              </a:rPr>
              <a:t>l.p</a:t>
            </a:r>
            <a:r>
              <a:rPr lang="it-IT" dirty="0" smtClean="0">
                <a:solidFill>
                  <a:srgbClr val="000090"/>
                </a:solidFill>
              </a:rPr>
              <a:t>.</a:t>
            </a:r>
          </a:p>
          <a:p>
            <a:pPr>
              <a:buFont typeface="Wingdings" charset="2"/>
              <a:buChar char="Ø"/>
            </a:pPr>
            <a:endParaRPr lang="it-IT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it-IT" sz="2800" b="1" i="1" dirty="0" smtClean="0">
                <a:solidFill>
                  <a:srgbClr val="FF6600"/>
                </a:solidFill>
              </a:rPr>
              <a:t>Area riabilitativa</a:t>
            </a:r>
            <a:r>
              <a:rPr lang="it-IT" dirty="0" smtClean="0">
                <a:solidFill>
                  <a:srgbClr val="FF6600"/>
                </a:solidFill>
              </a:rPr>
              <a:t>: Anziani (in aumento); Disabili (stabili); Incidentalità; Patologie disabilitanti (es. infarto)</a:t>
            </a:r>
          </a:p>
          <a:p>
            <a:pPr marL="0" indent="0">
              <a:buNone/>
            </a:pPr>
            <a:r>
              <a:rPr lang="it-IT" sz="2800" b="1" i="1" dirty="0" smtClean="0">
                <a:solidFill>
                  <a:srgbClr val="9B009B"/>
                </a:solidFill>
              </a:rPr>
              <a:t>Area non sanitaria</a:t>
            </a:r>
            <a:r>
              <a:rPr lang="it-IT" dirty="0" smtClean="0">
                <a:solidFill>
                  <a:srgbClr val="9B009B"/>
                </a:solidFill>
              </a:rPr>
              <a:t>: Attività sportiva, </a:t>
            </a:r>
            <a:r>
              <a:rPr lang="it-IT" dirty="0">
                <a:solidFill>
                  <a:srgbClr val="9B009B"/>
                </a:solidFill>
              </a:rPr>
              <a:t>m</a:t>
            </a:r>
            <a:r>
              <a:rPr lang="it-IT" dirty="0" smtClean="0">
                <a:solidFill>
                  <a:srgbClr val="9B009B"/>
                </a:solidFill>
              </a:rPr>
              <a:t>edicine non convenzionali, promozione benessere</a:t>
            </a:r>
            <a:endParaRPr lang="it-IT" dirty="0">
              <a:solidFill>
                <a:srgbClr val="9B00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62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Indagine sulla dirigenza </a:t>
            </a:r>
            <a:r>
              <a:rPr lang="it-IT" dirty="0" err="1" smtClean="0"/>
              <a:t>Aifi</a:t>
            </a:r>
            <a:r>
              <a:rPr lang="it-IT" dirty="0" smtClean="0"/>
              <a:t> </a:t>
            </a:r>
            <a:r>
              <a:rPr lang="it-IT" sz="2400" dirty="0" smtClean="0"/>
              <a:t>(Parte II)</a:t>
            </a:r>
            <a:endParaRPr lang="it-IT" sz="2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784752"/>
            <a:ext cx="8229600" cy="4692247"/>
          </a:xfrm>
        </p:spPr>
        <p:txBody>
          <a:bodyPr/>
          <a:lstStyle/>
          <a:p>
            <a:r>
              <a:rPr lang="it-IT" dirty="0" smtClean="0">
                <a:solidFill>
                  <a:srgbClr val="9B009B"/>
                </a:solidFill>
              </a:rPr>
              <a:t>Nazionale (focus)</a:t>
            </a:r>
          </a:p>
          <a:p>
            <a:r>
              <a:rPr lang="it-IT" dirty="0" smtClean="0">
                <a:solidFill>
                  <a:srgbClr val="9B009B"/>
                </a:solidFill>
              </a:rPr>
              <a:t>Regionale (interviste)</a:t>
            </a:r>
          </a:p>
          <a:p>
            <a:r>
              <a:rPr lang="it-IT" dirty="0" smtClean="0">
                <a:solidFill>
                  <a:srgbClr val="9B009B"/>
                </a:solidFill>
              </a:rPr>
              <a:t>Analisi siti e letteratura</a:t>
            </a:r>
          </a:p>
          <a:p>
            <a:pPr marL="0" indent="0">
              <a:buNone/>
            </a:pPr>
            <a:endParaRPr lang="it-IT" dirty="0"/>
          </a:p>
          <a:p>
            <a:pPr marL="0" indent="0" algn="r">
              <a:buNone/>
            </a:pPr>
            <a:r>
              <a:rPr lang="it-IT" sz="2800" b="1" i="1" dirty="0" smtClean="0">
                <a:solidFill>
                  <a:srgbClr val="0000FF"/>
                </a:solidFill>
              </a:rPr>
              <a:t>Temi: </a:t>
            </a:r>
          </a:p>
          <a:p>
            <a:pPr marL="0" indent="0" algn="r">
              <a:buNone/>
            </a:pPr>
            <a:r>
              <a:rPr lang="it-IT" i="1" dirty="0" smtClean="0">
                <a:solidFill>
                  <a:srgbClr val="000090"/>
                </a:solidFill>
              </a:rPr>
              <a:t>Identità e riconoscimento</a:t>
            </a:r>
          </a:p>
          <a:p>
            <a:pPr marL="0" indent="0" algn="r">
              <a:buNone/>
            </a:pPr>
            <a:r>
              <a:rPr lang="it-IT" i="1" dirty="0" smtClean="0">
                <a:solidFill>
                  <a:srgbClr val="000090"/>
                </a:solidFill>
              </a:rPr>
              <a:t>Riferimenti scientifici e culturali</a:t>
            </a:r>
          </a:p>
          <a:p>
            <a:pPr marL="0" indent="0" algn="r">
              <a:buNone/>
            </a:pPr>
            <a:r>
              <a:rPr lang="it-IT" i="1" dirty="0" smtClean="0">
                <a:solidFill>
                  <a:srgbClr val="000090"/>
                </a:solidFill>
              </a:rPr>
              <a:t>Formazione e occupazione</a:t>
            </a:r>
          </a:p>
          <a:p>
            <a:pPr marL="0" indent="0" algn="r">
              <a:buNone/>
            </a:pPr>
            <a:r>
              <a:rPr lang="it-IT" i="1" dirty="0" smtClean="0">
                <a:solidFill>
                  <a:srgbClr val="000090"/>
                </a:solidFill>
              </a:rPr>
              <a:t>Vita associativa</a:t>
            </a:r>
          </a:p>
          <a:p>
            <a:pPr marL="0" indent="0" algn="r">
              <a:buNone/>
            </a:pPr>
            <a:r>
              <a:rPr lang="it-IT" i="1" dirty="0" smtClean="0">
                <a:solidFill>
                  <a:srgbClr val="000090"/>
                </a:solidFill>
              </a:rPr>
              <a:t>Prospettive e proposte</a:t>
            </a:r>
            <a:endParaRPr lang="it-IT" i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816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3375" y="533400"/>
            <a:ext cx="85725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La ricerca nazionale su </a:t>
            </a:r>
            <a:r>
              <a:rPr lang="it-IT" dirty="0" smtClean="0"/>
              <a:t>campione </a:t>
            </a:r>
            <a:r>
              <a:rPr lang="it-IT" sz="2700" dirty="0"/>
              <a:t>(Parte </a:t>
            </a:r>
            <a:r>
              <a:rPr lang="it-IT" sz="2700" dirty="0" smtClean="0"/>
              <a:t>III)</a:t>
            </a:r>
            <a:endParaRPr lang="it-IT" sz="27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3375" y="1600200"/>
            <a:ext cx="8572499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008000"/>
                </a:solidFill>
              </a:rPr>
              <a:t>Questionario on line </a:t>
            </a:r>
            <a:r>
              <a:rPr lang="it-IT" dirty="0" smtClean="0">
                <a:solidFill>
                  <a:srgbClr val="008000"/>
                </a:solidFill>
              </a:rPr>
              <a:t>su un elenco di 13.000 iscritti e ex iscritti </a:t>
            </a:r>
            <a:r>
              <a:rPr lang="it-IT" dirty="0" err="1" smtClean="0">
                <a:solidFill>
                  <a:srgbClr val="008000"/>
                </a:solidFill>
              </a:rPr>
              <a:t>Aifi</a:t>
            </a:r>
            <a:r>
              <a:rPr lang="it-IT" dirty="0" smtClean="0">
                <a:solidFill>
                  <a:srgbClr val="008000"/>
                </a:solidFill>
              </a:rPr>
              <a:t>: </a:t>
            </a:r>
            <a:r>
              <a:rPr lang="it-IT" b="1" dirty="0" smtClean="0">
                <a:solidFill>
                  <a:srgbClr val="008000"/>
                </a:solidFill>
              </a:rPr>
              <a:t>validi 260</a:t>
            </a:r>
          </a:p>
          <a:p>
            <a:pPr marL="0" indent="0">
              <a:buNone/>
            </a:pPr>
            <a:r>
              <a:rPr lang="it-IT" b="1" dirty="0" smtClean="0">
                <a:solidFill>
                  <a:srgbClr val="008000"/>
                </a:solidFill>
              </a:rPr>
              <a:t>40 domande </a:t>
            </a:r>
            <a:r>
              <a:rPr lang="it-IT" dirty="0" smtClean="0">
                <a:solidFill>
                  <a:srgbClr val="008000"/>
                </a:solidFill>
              </a:rPr>
              <a:t>(alcune con item e risposte multiple)</a:t>
            </a:r>
          </a:p>
          <a:p>
            <a:pPr marL="0" indent="0">
              <a:buNone/>
            </a:pPr>
            <a:endParaRPr lang="it-IT" sz="1200" dirty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it-IT" sz="2800" b="1" dirty="0" smtClean="0">
                <a:solidFill>
                  <a:srgbClr val="000090"/>
                </a:solidFill>
              </a:rPr>
              <a:t>Dati strutturali: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>
                <a:solidFill>
                  <a:srgbClr val="660066"/>
                </a:solidFill>
              </a:rPr>
              <a:t>Tendenziale riequilibrio dei sessi nelle generazioni più giovani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>
                <a:solidFill>
                  <a:srgbClr val="660066"/>
                </a:solidFill>
              </a:rPr>
              <a:t>Espansione contratti </a:t>
            </a:r>
            <a:r>
              <a:rPr lang="it-IT" dirty="0" err="1" smtClean="0">
                <a:solidFill>
                  <a:srgbClr val="660066"/>
                </a:solidFill>
              </a:rPr>
              <a:t>l.p</a:t>
            </a:r>
            <a:r>
              <a:rPr lang="it-IT" dirty="0" smtClean="0">
                <a:solidFill>
                  <a:srgbClr val="660066"/>
                </a:solidFill>
              </a:rPr>
              <a:t>. autonomi e precari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>
                <a:solidFill>
                  <a:srgbClr val="660066"/>
                </a:solidFill>
              </a:rPr>
              <a:t>L</a:t>
            </a:r>
            <a:r>
              <a:rPr lang="it-IT" dirty="0" smtClean="0">
                <a:solidFill>
                  <a:srgbClr val="660066"/>
                </a:solidFill>
              </a:rPr>
              <a:t>a maggioranza lavora in ospedali e centri specialistici, seguono studi privati e servizi territoriali</a:t>
            </a:r>
          </a:p>
          <a:p>
            <a:pPr marL="457200" indent="-457200">
              <a:buFont typeface="+mj-lt"/>
              <a:buAutoNum type="arabicPeriod"/>
            </a:pPr>
            <a:r>
              <a:rPr lang="it-IT" dirty="0" smtClean="0">
                <a:solidFill>
                  <a:srgbClr val="660066"/>
                </a:solidFill>
              </a:rPr>
              <a:t>Prevalenza laureati su diplomati: diffuso aggiornamento (oltre 50%)</a:t>
            </a:r>
            <a:endParaRPr lang="it-IT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4918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84225"/>
          </a:xfrm>
        </p:spPr>
        <p:txBody>
          <a:bodyPr/>
          <a:lstStyle/>
          <a:p>
            <a:pPr algn="ctr"/>
            <a:r>
              <a:rPr lang="it-IT" dirty="0" smtClean="0"/>
              <a:t>Identità e riconoscimento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7500" y="1444625"/>
            <a:ext cx="8540750" cy="517525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it-IT" sz="2200" b="1" dirty="0" smtClean="0">
                <a:solidFill>
                  <a:srgbClr val="9B009B"/>
                </a:solidFill>
              </a:rPr>
              <a:t>Identità formale</a:t>
            </a:r>
            <a:r>
              <a:rPr lang="it-IT" sz="2200" dirty="0" smtClean="0">
                <a:solidFill>
                  <a:srgbClr val="9B009B"/>
                </a:solidFill>
              </a:rPr>
              <a:t>: divergenza percettiva sul grado di compimento </a:t>
            </a:r>
          </a:p>
          <a:p>
            <a:pPr>
              <a:lnSpc>
                <a:spcPct val="120000"/>
              </a:lnSpc>
            </a:pPr>
            <a:r>
              <a:rPr lang="it-IT" sz="2200" b="1" dirty="0" smtClean="0">
                <a:solidFill>
                  <a:srgbClr val="0000FF"/>
                </a:solidFill>
              </a:rPr>
              <a:t>Identità operativa</a:t>
            </a:r>
            <a:r>
              <a:rPr lang="it-IT" sz="2200" dirty="0" smtClean="0">
                <a:solidFill>
                  <a:srgbClr val="0000FF"/>
                </a:solidFill>
              </a:rPr>
              <a:t>: convergenza sugli elementi caratterizzanti</a:t>
            </a:r>
          </a:p>
          <a:p>
            <a:pPr>
              <a:lnSpc>
                <a:spcPct val="120000"/>
              </a:lnSpc>
            </a:pPr>
            <a:r>
              <a:rPr lang="it-IT" sz="2200" b="1" dirty="0" smtClean="0">
                <a:solidFill>
                  <a:srgbClr val="FF6600"/>
                </a:solidFill>
              </a:rPr>
              <a:t>Identità consensuale</a:t>
            </a:r>
            <a:r>
              <a:rPr lang="it-IT" sz="2200" dirty="0" smtClean="0">
                <a:solidFill>
                  <a:srgbClr val="FF6600"/>
                </a:solidFill>
              </a:rPr>
              <a:t>: divergenze</a:t>
            </a:r>
            <a:r>
              <a:rPr lang="it-IT" sz="2200" dirty="0">
                <a:solidFill>
                  <a:srgbClr val="FF6600"/>
                </a:solidFill>
              </a:rPr>
              <a:t>, limitato consenso </a:t>
            </a:r>
            <a:r>
              <a:rPr lang="it-IT" sz="2200" dirty="0" smtClean="0">
                <a:solidFill>
                  <a:srgbClr val="FF6600"/>
                </a:solidFill>
              </a:rPr>
              <a:t>interno, nostalgie per la fase precedente</a:t>
            </a:r>
            <a:endParaRPr lang="it-IT" sz="2200" dirty="0">
              <a:solidFill>
                <a:srgbClr val="FF6600"/>
              </a:solidFill>
            </a:endParaRPr>
          </a:p>
          <a:p>
            <a:pPr>
              <a:lnSpc>
                <a:spcPct val="120000"/>
              </a:lnSpc>
            </a:pPr>
            <a:endParaRPr lang="it-IT" sz="900" dirty="0" smtClean="0">
              <a:solidFill>
                <a:srgbClr val="0000FF"/>
              </a:solidFill>
            </a:endParaRPr>
          </a:p>
          <a:p>
            <a:pPr algn="r">
              <a:lnSpc>
                <a:spcPct val="120000"/>
              </a:lnSpc>
              <a:buFont typeface="Wingdings" charset="2"/>
              <a:buChar char="Ø"/>
            </a:pPr>
            <a:r>
              <a:rPr lang="it-IT" sz="2400" b="1" dirty="0" smtClean="0">
                <a:solidFill>
                  <a:srgbClr val="008000"/>
                </a:solidFill>
              </a:rPr>
              <a:t>Orientamenti</a:t>
            </a:r>
            <a:r>
              <a:rPr lang="it-IT" sz="2400" dirty="0" smtClean="0">
                <a:solidFill>
                  <a:srgbClr val="008000"/>
                </a:solidFill>
              </a:rPr>
              <a:t>: Responsabile, Utilitarista, Rivendicativo</a:t>
            </a:r>
          </a:p>
          <a:p>
            <a:pPr algn="r">
              <a:lnSpc>
                <a:spcPct val="120000"/>
              </a:lnSpc>
            </a:pPr>
            <a:endParaRPr lang="it-IT" sz="2400" dirty="0" smtClean="0">
              <a:solidFill>
                <a:srgbClr val="008000"/>
              </a:solidFill>
            </a:endParaRP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it-IT" b="1" dirty="0" smtClean="0">
                <a:solidFill>
                  <a:srgbClr val="000090"/>
                </a:solidFill>
              </a:rPr>
              <a:t>Riconoscimento (conoscenza</a:t>
            </a:r>
            <a:r>
              <a:rPr lang="it-IT" dirty="0" smtClean="0">
                <a:solidFill>
                  <a:srgbClr val="000090"/>
                </a:solidFill>
              </a:rPr>
              <a:t>):</a:t>
            </a:r>
            <a:r>
              <a:rPr lang="it-IT" sz="2400" dirty="0" smtClean="0">
                <a:solidFill>
                  <a:srgbClr val="000090"/>
                </a:solidFill>
              </a:rPr>
              <a:t> colleghi, fisiatri </a:t>
            </a:r>
            <a:r>
              <a:rPr lang="it-IT" sz="2000" dirty="0" smtClean="0">
                <a:solidFill>
                  <a:srgbClr val="000090"/>
                </a:solidFill>
              </a:rPr>
              <a:t>(altri basso)</a:t>
            </a:r>
          </a:p>
          <a:p>
            <a:pPr>
              <a:lnSpc>
                <a:spcPct val="120000"/>
              </a:lnSpc>
              <a:buFont typeface="Wingdings" charset="2"/>
              <a:buChar char="v"/>
            </a:pPr>
            <a:r>
              <a:rPr lang="it-IT" b="1" dirty="0">
                <a:solidFill>
                  <a:srgbClr val="FF0000"/>
                </a:solidFill>
              </a:rPr>
              <a:t>Riconoscimento </a:t>
            </a:r>
            <a:r>
              <a:rPr lang="it-IT" b="1" dirty="0" smtClean="0">
                <a:solidFill>
                  <a:srgbClr val="FF0000"/>
                </a:solidFill>
              </a:rPr>
              <a:t>(apprezzamento</a:t>
            </a:r>
            <a:r>
              <a:rPr lang="it-IT" dirty="0" smtClean="0">
                <a:solidFill>
                  <a:srgbClr val="FF0000"/>
                </a:solidFill>
              </a:rPr>
              <a:t>)</a:t>
            </a:r>
            <a:r>
              <a:rPr lang="it-IT" dirty="0">
                <a:solidFill>
                  <a:srgbClr val="FF0000"/>
                </a:solidFill>
              </a:rPr>
              <a:t>: </a:t>
            </a:r>
            <a:r>
              <a:rPr lang="it-IT" dirty="0" smtClean="0">
                <a:solidFill>
                  <a:srgbClr val="FF0000"/>
                </a:solidFill>
              </a:rPr>
              <a:t>pazienti, colleghi </a:t>
            </a:r>
            <a:r>
              <a:rPr lang="it-IT" sz="2000" dirty="0" smtClean="0">
                <a:solidFill>
                  <a:srgbClr val="FF0000"/>
                </a:solidFill>
              </a:rPr>
              <a:t>(altri discreto o basso)</a:t>
            </a:r>
            <a:endParaRPr lang="it-IT" sz="2000" dirty="0">
              <a:solidFill>
                <a:srgbClr val="FF0000"/>
              </a:solidFill>
            </a:endParaRPr>
          </a:p>
          <a:p>
            <a:endParaRPr lang="it-IT" sz="2400" dirty="0">
              <a:solidFill>
                <a:srgbClr val="9B00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83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iarezza">
  <a:themeElements>
    <a:clrScheme name="Chiarezza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hiarezz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Chiarezza.thmx</Template>
  <TotalTime>618</TotalTime>
  <Words>754</Words>
  <Application>Microsoft Macintosh PowerPoint</Application>
  <PresentationFormat>Presentazione su schermo (4:3)</PresentationFormat>
  <Paragraphs>112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Chiarezza</vt:lpstr>
      <vt:lpstr>Il Fisioterapista in Italia</vt:lpstr>
      <vt:lpstr>Committente: AIFI  Autori: “Laboratorio Paracelso Unife” Marco Ingrosso (dir) A. Alietti, E. Marchetti,  M. Peccenini, P. Pierucci,  E. Spaggiari</vt:lpstr>
      <vt:lpstr>Parte 1 – Analisi di sfondo della professione di fisioterapista nel contesto italiano ed europeo Principali dati e riferimenti normativi, formativi, economici, tecnico-scientifici e culturali della professione di fisioterapista   Parte 2 – Il fisioterapista: una figura in evoluzione in prospettiva europea Attese e obiettivi della dirigenza nazionale e regionale Aifi  Parte 3 – Indagine nazionale: autorappresentazione e attese dei fisioterapisti italiani Indagine su un campione (selezionato e calibrato) di fisioterapisti italiani attraverso questionario auto-compilato on line (n = 260)    Parte 4 – Il fisioterapista nel campo riabilitativo: rappresentazioni interprofessionali e percezione dei pazienti in due studi di caso Analisi di due servizi riabilitativi complessi in due diversi ambienti regionali PUBBLICAZIONE AUTONOMA</vt:lpstr>
      <vt:lpstr>Alcuni passaggi storici</vt:lpstr>
      <vt:lpstr>Formazione</vt:lpstr>
      <vt:lpstr>Occupazione</vt:lpstr>
      <vt:lpstr>Indagine sulla dirigenza Aifi (Parte II)</vt:lpstr>
      <vt:lpstr>La ricerca nazionale su campione (Parte III)</vt:lpstr>
      <vt:lpstr>Identità e riconoscimento</vt:lpstr>
      <vt:lpstr>Scienza e corporeità</vt:lpstr>
      <vt:lpstr>Occupazione e lavoro</vt:lpstr>
      <vt:lpstr>Percorsi e attese formative</vt:lpstr>
      <vt:lpstr>Associazionismo professionale</vt:lpstr>
      <vt:lpstr>Essere e diventare fisioterapista</vt:lpstr>
    </vt:vector>
  </TitlesOfParts>
  <Company>Università di Ferrara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Professioni  di Cura</dc:title>
  <dc:creator>Marco Ingrosso casa</dc:creator>
  <cp:lastModifiedBy>Marco Ingrosso casa</cp:lastModifiedBy>
  <cp:revision>73</cp:revision>
  <dcterms:created xsi:type="dcterms:W3CDTF">2014-03-10T10:42:46Z</dcterms:created>
  <dcterms:modified xsi:type="dcterms:W3CDTF">2014-03-17T14:55:17Z</dcterms:modified>
</cp:coreProperties>
</file>