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10071"/>
    <a:srgbClr val="9B00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7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viewProps" Target="viewProp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tableStyles" Target="tableStyles.xml"/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2" Type="http://schemas.openxmlformats.org/officeDocument/2006/relationships/printerSettings" Target="printerSettings/printerSettings1.bin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17/03/14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17/03/14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17/03/14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17/03/14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17/03/14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17/03/14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17/03/14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17/03/14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17/03/14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17/03/14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17/03/14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0FAA508-F0CD-46EA-95FB-26B559A0B5D9}" type="datetimeFigureOut">
              <a:rPr lang="en-US" smtClean="0"/>
              <a:t>17/03/14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t-IT" cap="none" dirty="0" smtClean="0"/>
              <a:t>Le Professioni </a:t>
            </a:r>
            <a:br>
              <a:rPr lang="it-IT" cap="none" dirty="0" smtClean="0"/>
            </a:br>
            <a:r>
              <a:rPr lang="it-IT" cap="none" dirty="0" smtClean="0"/>
              <a:t>di Cura</a:t>
            </a:r>
            <a:endParaRPr lang="it-IT" cap="none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4707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Professioni “di cura”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b="1" dirty="0" smtClean="0">
                <a:solidFill>
                  <a:srgbClr val="008000"/>
                </a:solidFill>
              </a:rPr>
              <a:t>Dalla cura tecnica alla cura complessa </a:t>
            </a:r>
            <a:r>
              <a:rPr lang="it-IT" i="1" dirty="0" smtClean="0">
                <a:solidFill>
                  <a:srgbClr val="008000"/>
                </a:solidFill>
              </a:rPr>
              <a:t>(sinergia fra processi tecnici, assistenziali, affettivo-relazionali, organizzativo-cooperativi, ambientali)</a:t>
            </a:r>
          </a:p>
          <a:p>
            <a:endParaRPr lang="it-IT" dirty="0"/>
          </a:p>
          <a:p>
            <a:r>
              <a:rPr lang="it-IT" sz="2800" b="1" dirty="0" smtClean="0">
                <a:solidFill>
                  <a:srgbClr val="FF6600"/>
                </a:solidFill>
              </a:rPr>
              <a:t>Dalla cura monocefala alla cura processuale e coordinata </a:t>
            </a:r>
            <a:r>
              <a:rPr lang="it-IT" i="1" dirty="0" smtClean="0">
                <a:solidFill>
                  <a:srgbClr val="FF6600"/>
                </a:solidFill>
              </a:rPr>
              <a:t>(percorsi cooperativi di care, cure, </a:t>
            </a:r>
            <a:r>
              <a:rPr lang="it-IT" i="1" dirty="0" err="1" smtClean="0">
                <a:solidFill>
                  <a:srgbClr val="FF6600"/>
                </a:solidFill>
              </a:rPr>
              <a:t>caring</a:t>
            </a:r>
            <a:r>
              <a:rPr lang="it-IT" i="1" dirty="0" smtClean="0">
                <a:solidFill>
                  <a:srgbClr val="FF6600"/>
                </a:solidFill>
              </a:rPr>
              <a:t>, self-care)</a:t>
            </a:r>
          </a:p>
          <a:p>
            <a:endParaRPr lang="it-IT" dirty="0"/>
          </a:p>
          <a:p>
            <a:r>
              <a:rPr lang="it-IT" sz="2800" b="1" dirty="0" smtClean="0">
                <a:solidFill>
                  <a:srgbClr val="9B009B"/>
                </a:solidFill>
              </a:rPr>
              <a:t>Da relazioni interprofessionali gerarchico-dominanti ad altre autonomo-funzionali-cooperative</a:t>
            </a:r>
            <a:endParaRPr lang="it-IT" sz="2800" b="1" dirty="0">
              <a:solidFill>
                <a:srgbClr val="9B009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7059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Genesi delle Professioni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>
                <a:solidFill>
                  <a:srgbClr val="008000"/>
                </a:solidFill>
              </a:rPr>
              <a:t>Nel </a:t>
            </a:r>
            <a:r>
              <a:rPr lang="it-IT" b="1" dirty="0" smtClean="0">
                <a:solidFill>
                  <a:srgbClr val="008000"/>
                </a:solidFill>
              </a:rPr>
              <a:t>Seicento</a:t>
            </a:r>
            <a:r>
              <a:rPr lang="it-IT" dirty="0" smtClean="0">
                <a:solidFill>
                  <a:srgbClr val="008000"/>
                </a:solidFill>
              </a:rPr>
              <a:t> i laureati delle facoltà maggiori: </a:t>
            </a:r>
          </a:p>
          <a:p>
            <a:pPr marL="0" indent="0">
              <a:buNone/>
            </a:pPr>
            <a:r>
              <a:rPr lang="it-IT" dirty="0" smtClean="0">
                <a:solidFill>
                  <a:srgbClr val="008000"/>
                </a:solidFill>
              </a:rPr>
              <a:t>Teologi, Giuristi, Medici</a:t>
            </a:r>
          </a:p>
          <a:p>
            <a:pPr marL="0" indent="0">
              <a:buNone/>
            </a:pPr>
            <a:endParaRPr lang="it-IT" sz="1000" dirty="0">
              <a:solidFill>
                <a:srgbClr val="008000"/>
              </a:solidFill>
            </a:endParaRPr>
          </a:p>
          <a:p>
            <a:pPr marL="0" indent="0" algn="r">
              <a:buNone/>
            </a:pPr>
            <a:r>
              <a:rPr lang="it-IT" b="1" i="1" dirty="0" smtClean="0">
                <a:solidFill>
                  <a:srgbClr val="9B009B"/>
                </a:solidFill>
              </a:rPr>
              <a:t>Professare una fede, una morale, una deontologia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smtClean="0">
                <a:solidFill>
                  <a:srgbClr val="0000FF"/>
                </a:solidFill>
              </a:rPr>
              <a:t>Nell’</a:t>
            </a:r>
            <a:r>
              <a:rPr lang="it-IT" b="1" dirty="0" smtClean="0">
                <a:solidFill>
                  <a:srgbClr val="0000FF"/>
                </a:solidFill>
              </a:rPr>
              <a:t>Ottocento</a:t>
            </a:r>
            <a:r>
              <a:rPr lang="it-IT" dirty="0" smtClean="0">
                <a:solidFill>
                  <a:srgbClr val="0000FF"/>
                </a:solidFill>
              </a:rPr>
              <a:t> regolazione dello Stato per: Avvocati, Giudici, Notai, Medici, Ingegneri, ecc.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smtClean="0">
                <a:solidFill>
                  <a:srgbClr val="FF0000"/>
                </a:solidFill>
              </a:rPr>
              <a:t>Nel </a:t>
            </a:r>
            <a:r>
              <a:rPr lang="it-IT" b="1" dirty="0" smtClean="0">
                <a:solidFill>
                  <a:srgbClr val="FF0000"/>
                </a:solidFill>
              </a:rPr>
              <a:t>Novecento</a:t>
            </a:r>
            <a:r>
              <a:rPr lang="it-IT" dirty="0" smtClean="0">
                <a:solidFill>
                  <a:srgbClr val="FF0000"/>
                </a:solidFill>
              </a:rPr>
              <a:t>: ampliamento delle professioni riconosciute (con tempi, criteri e tipologie professionali diverse da paese a paese)</a:t>
            </a:r>
            <a:endParaRPr lang="it-I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3113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 smtClean="0"/>
              <a:t>Ragioni per il riconoscimento pubblico </a:t>
            </a:r>
            <a:br>
              <a:rPr lang="it-IT" dirty="0" smtClean="0"/>
            </a:br>
            <a:r>
              <a:rPr lang="it-IT" sz="3100" dirty="0" smtClean="0"/>
              <a:t>(che differenza da “occupazione”)</a:t>
            </a:r>
            <a:endParaRPr lang="it-IT" sz="31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007846"/>
            <a:ext cx="8229600" cy="4469153"/>
          </a:xfrm>
        </p:spPr>
        <p:txBody>
          <a:bodyPr>
            <a:normAutofit/>
          </a:bodyPr>
          <a:lstStyle/>
          <a:p>
            <a:r>
              <a:rPr lang="it-IT" sz="2800" b="1" dirty="0" smtClean="0">
                <a:solidFill>
                  <a:srgbClr val="008000"/>
                </a:solidFill>
              </a:rPr>
              <a:t>Tutela degli utenti</a:t>
            </a:r>
          </a:p>
          <a:p>
            <a:r>
              <a:rPr lang="it-IT" sz="2800" b="1" dirty="0" smtClean="0">
                <a:solidFill>
                  <a:srgbClr val="008000"/>
                </a:solidFill>
              </a:rPr>
              <a:t>Formazione strutturata</a:t>
            </a:r>
          </a:p>
          <a:p>
            <a:r>
              <a:rPr lang="it-IT" sz="2800" b="1" dirty="0" smtClean="0">
                <a:solidFill>
                  <a:srgbClr val="008000"/>
                </a:solidFill>
              </a:rPr>
              <a:t>Sviluppo di un “sapere esperto” </a:t>
            </a:r>
            <a:r>
              <a:rPr lang="it-IT" sz="2800" dirty="0" smtClean="0">
                <a:solidFill>
                  <a:srgbClr val="008000"/>
                </a:solidFill>
              </a:rPr>
              <a:t>(conoscenze, tecniche)</a:t>
            </a:r>
          </a:p>
          <a:p>
            <a:r>
              <a:rPr lang="it-IT" sz="2800" b="1" dirty="0" smtClean="0">
                <a:solidFill>
                  <a:srgbClr val="008000"/>
                </a:solidFill>
              </a:rPr>
              <a:t>Esercizio di una funzione pubblica </a:t>
            </a:r>
            <a:r>
              <a:rPr lang="it-IT" sz="2800" dirty="0" smtClean="0">
                <a:solidFill>
                  <a:srgbClr val="008000"/>
                </a:solidFill>
              </a:rPr>
              <a:t>(pratiche notarili, controllo medico, ecc.)</a:t>
            </a:r>
          </a:p>
          <a:p>
            <a:r>
              <a:rPr lang="it-IT" sz="2800" b="1" dirty="0" smtClean="0">
                <a:solidFill>
                  <a:srgbClr val="008000"/>
                </a:solidFill>
              </a:rPr>
              <a:t>Capacità di pressione di un gruppo organizzato</a:t>
            </a:r>
            <a:endParaRPr lang="it-IT" sz="2800" b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5781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33401"/>
            <a:ext cx="8229600" cy="673100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/>
              <a:t>Processo di professionalizzazione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338565"/>
            <a:ext cx="8229600" cy="5138435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it-IT" b="1" dirty="0" smtClean="0">
                <a:solidFill>
                  <a:srgbClr val="008000"/>
                </a:solidFill>
              </a:rPr>
              <a:t>Comparsa di una occupazione</a:t>
            </a:r>
          </a:p>
          <a:p>
            <a:pPr marL="457200" indent="-457200">
              <a:buFont typeface="+mj-lt"/>
              <a:buAutoNum type="arabicPeriod"/>
            </a:pPr>
            <a:r>
              <a:rPr lang="it-IT" b="1" dirty="0" smtClean="0">
                <a:solidFill>
                  <a:srgbClr val="008000"/>
                </a:solidFill>
              </a:rPr>
              <a:t>Istituzione di scuole di formazione specialistica</a:t>
            </a:r>
          </a:p>
          <a:p>
            <a:pPr marL="457200" indent="-457200">
              <a:buFont typeface="+mj-lt"/>
              <a:buAutoNum type="arabicPeriod"/>
            </a:pPr>
            <a:r>
              <a:rPr lang="it-IT" b="1" dirty="0" smtClean="0">
                <a:solidFill>
                  <a:srgbClr val="008000"/>
                </a:solidFill>
              </a:rPr>
              <a:t>Nascita di associazioni professionali</a:t>
            </a:r>
          </a:p>
          <a:p>
            <a:pPr marL="457200" indent="-457200">
              <a:buFont typeface="+mj-lt"/>
              <a:buAutoNum type="arabicPeriod"/>
            </a:pPr>
            <a:r>
              <a:rPr lang="it-IT" b="1" dirty="0" smtClean="0">
                <a:solidFill>
                  <a:srgbClr val="008000"/>
                </a:solidFill>
              </a:rPr>
              <a:t>Legittimazione statale</a:t>
            </a:r>
          </a:p>
          <a:p>
            <a:pPr marL="457200" indent="-457200">
              <a:buFont typeface="+mj-lt"/>
              <a:buAutoNum type="arabicPeriod"/>
            </a:pPr>
            <a:r>
              <a:rPr lang="it-IT" b="1" dirty="0" smtClean="0">
                <a:solidFill>
                  <a:srgbClr val="008000"/>
                </a:solidFill>
              </a:rPr>
              <a:t>Elaborazione di un codice etico formale</a:t>
            </a:r>
          </a:p>
          <a:p>
            <a:pPr marL="0" indent="0" algn="ctr">
              <a:buNone/>
            </a:pPr>
            <a:endParaRPr lang="it-IT" dirty="0" smtClean="0">
              <a:solidFill>
                <a:srgbClr val="9B009B"/>
              </a:solidFill>
            </a:endParaRPr>
          </a:p>
          <a:p>
            <a:pPr marL="0" indent="0" algn="ctr">
              <a:buNone/>
            </a:pPr>
            <a:r>
              <a:rPr lang="it-IT" dirty="0" smtClean="0">
                <a:solidFill>
                  <a:srgbClr val="9B009B"/>
                </a:solidFill>
              </a:rPr>
              <a:t>non sempre il percorso è uguale </a:t>
            </a:r>
          </a:p>
          <a:p>
            <a:pPr marL="0" indent="0" algn="ctr">
              <a:buNone/>
            </a:pPr>
            <a:r>
              <a:rPr lang="it-IT" dirty="0" smtClean="0">
                <a:solidFill>
                  <a:srgbClr val="9B009B"/>
                </a:solidFill>
              </a:rPr>
              <a:t>e si appoggia agli stessi elementi</a:t>
            </a:r>
          </a:p>
          <a:p>
            <a:pPr marL="0" indent="0">
              <a:buNone/>
            </a:pPr>
            <a:endParaRPr lang="it-IT" sz="1200" dirty="0" smtClean="0"/>
          </a:p>
          <a:p>
            <a:pPr algn="r">
              <a:buFont typeface="Wingdings" charset="2"/>
              <a:buChar char="Ø"/>
            </a:pPr>
            <a:endParaRPr lang="it-IT" i="1" dirty="0" smtClean="0">
              <a:solidFill>
                <a:srgbClr val="0000FF"/>
              </a:solidFill>
            </a:endParaRPr>
          </a:p>
          <a:p>
            <a:pPr algn="r">
              <a:buFont typeface="Wingdings" charset="2"/>
              <a:buChar char="Ø"/>
            </a:pPr>
            <a:r>
              <a:rPr lang="it-IT" i="1" dirty="0" smtClean="0">
                <a:solidFill>
                  <a:srgbClr val="0000FF"/>
                </a:solidFill>
              </a:rPr>
              <a:t>Il ruolo delle altre categorie vicine/concorrenti nel riconoscimento</a:t>
            </a:r>
          </a:p>
          <a:p>
            <a:pPr algn="r">
              <a:buFont typeface="Wingdings" charset="2"/>
              <a:buChar char="Ø"/>
            </a:pPr>
            <a:r>
              <a:rPr lang="it-IT" i="1" dirty="0" smtClean="0">
                <a:solidFill>
                  <a:srgbClr val="0000FF"/>
                </a:solidFill>
              </a:rPr>
              <a:t>Il ruolo della coesione e delle auto-narrazioni</a:t>
            </a:r>
            <a:endParaRPr lang="it-IT" i="1" dirty="0">
              <a:solidFill>
                <a:srgbClr val="0000FF"/>
              </a:solidFill>
            </a:endParaRPr>
          </a:p>
        </p:txBody>
      </p:sp>
      <p:sp>
        <p:nvSpPr>
          <p:cNvPr id="4" name="Cornice 3"/>
          <p:cNvSpPr/>
          <p:nvPr/>
        </p:nvSpPr>
        <p:spPr>
          <a:xfrm>
            <a:off x="1785032" y="3552345"/>
            <a:ext cx="5320770" cy="1235599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74470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I raggruppamenti professionali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7403808" cy="4876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2800" dirty="0" smtClean="0">
                <a:solidFill>
                  <a:srgbClr val="000090"/>
                </a:solidFill>
              </a:rPr>
              <a:t>“Costituiscono soggetti sociali collettivi, possiedono una loro identità professionale e perseguono una loro strategia professionale” (</a:t>
            </a:r>
            <a:r>
              <a:rPr lang="it-IT" sz="2800" dirty="0" err="1" smtClean="0">
                <a:solidFill>
                  <a:srgbClr val="000090"/>
                </a:solidFill>
              </a:rPr>
              <a:t>Tousijn</a:t>
            </a:r>
            <a:r>
              <a:rPr lang="it-IT" sz="2800" dirty="0" smtClean="0">
                <a:solidFill>
                  <a:srgbClr val="000090"/>
                </a:solidFill>
              </a:rPr>
              <a:t>, 2000)</a:t>
            </a:r>
          </a:p>
          <a:p>
            <a:endParaRPr lang="it-IT" sz="1000" dirty="0">
              <a:solidFill>
                <a:srgbClr val="000090"/>
              </a:solidFill>
            </a:endParaRPr>
          </a:p>
          <a:p>
            <a:pPr algn="r">
              <a:buFont typeface="Wingdings" charset="2"/>
              <a:buChar char="Ø"/>
            </a:pPr>
            <a:r>
              <a:rPr lang="it-IT" sz="2800" b="1" dirty="0" smtClean="0">
                <a:solidFill>
                  <a:srgbClr val="008000"/>
                </a:solidFill>
              </a:rPr>
              <a:t>Associazioni</a:t>
            </a:r>
          </a:p>
          <a:p>
            <a:pPr algn="r">
              <a:buFont typeface="Wingdings" charset="2"/>
              <a:buChar char="Ø"/>
            </a:pPr>
            <a:r>
              <a:rPr lang="it-IT" sz="2800" b="1" dirty="0" smtClean="0">
                <a:solidFill>
                  <a:srgbClr val="008000"/>
                </a:solidFill>
              </a:rPr>
              <a:t>Ordini</a:t>
            </a:r>
          </a:p>
          <a:p>
            <a:pPr algn="r">
              <a:buFont typeface="Wingdings" charset="2"/>
              <a:buChar char="Ø"/>
            </a:pPr>
            <a:r>
              <a:rPr lang="it-IT" sz="2800" b="1" dirty="0" smtClean="0">
                <a:solidFill>
                  <a:srgbClr val="008000"/>
                </a:solidFill>
              </a:rPr>
              <a:t>Albi</a:t>
            </a:r>
          </a:p>
          <a:p>
            <a:pPr algn="r">
              <a:buFont typeface="Wingdings" charset="2"/>
              <a:buChar char="Ø"/>
            </a:pPr>
            <a:r>
              <a:rPr lang="it-IT" sz="2800" b="1" dirty="0" smtClean="0">
                <a:solidFill>
                  <a:srgbClr val="008000"/>
                </a:solidFill>
              </a:rPr>
              <a:t>Riviste</a:t>
            </a:r>
          </a:p>
          <a:p>
            <a:pPr algn="r">
              <a:buFont typeface="Wingdings" charset="2"/>
              <a:buChar char="Ø"/>
            </a:pPr>
            <a:r>
              <a:rPr lang="it-IT" sz="2800" b="1" dirty="0" smtClean="0">
                <a:solidFill>
                  <a:srgbClr val="008000"/>
                </a:solidFill>
              </a:rPr>
              <a:t>Siti</a:t>
            </a:r>
          </a:p>
          <a:p>
            <a:pPr algn="r">
              <a:buFont typeface="Wingdings" charset="2"/>
              <a:buChar char="Ø"/>
            </a:pPr>
            <a:r>
              <a:rPr lang="it-IT" sz="2800" b="1" dirty="0" smtClean="0">
                <a:solidFill>
                  <a:srgbClr val="008000"/>
                </a:solidFill>
              </a:rPr>
              <a:t>Lobby</a:t>
            </a:r>
          </a:p>
          <a:p>
            <a:pPr algn="r">
              <a:buFont typeface="Wingdings" charset="2"/>
              <a:buChar char="Ø"/>
            </a:pPr>
            <a:endParaRPr lang="it-IT" sz="2800" b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26219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Le identità professionali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784752"/>
            <a:ext cx="8229600" cy="4692247"/>
          </a:xfrm>
        </p:spPr>
        <p:txBody>
          <a:bodyPr/>
          <a:lstStyle/>
          <a:p>
            <a:pPr marL="0" indent="0">
              <a:buNone/>
            </a:pPr>
            <a:r>
              <a:rPr lang="it-IT" sz="2800" b="1" dirty="0" smtClean="0">
                <a:solidFill>
                  <a:srgbClr val="000090"/>
                </a:solidFill>
              </a:rPr>
              <a:t>Aspetti:</a:t>
            </a:r>
          </a:p>
          <a:p>
            <a:pPr lvl="2">
              <a:lnSpc>
                <a:spcPct val="110000"/>
              </a:lnSpc>
              <a:buFont typeface="Wingdings" charset="2"/>
              <a:buChar char="u"/>
            </a:pPr>
            <a:r>
              <a:rPr lang="it-IT" sz="2800" b="1" dirty="0">
                <a:solidFill>
                  <a:srgbClr val="FF6600"/>
                </a:solidFill>
              </a:rPr>
              <a:t>E</a:t>
            </a:r>
            <a:r>
              <a:rPr lang="it-IT" sz="2800" b="1" dirty="0" smtClean="0">
                <a:solidFill>
                  <a:srgbClr val="FF6600"/>
                </a:solidFill>
              </a:rPr>
              <a:t>conomici e organizzativi</a:t>
            </a:r>
          </a:p>
          <a:p>
            <a:pPr lvl="2">
              <a:lnSpc>
                <a:spcPct val="110000"/>
              </a:lnSpc>
              <a:buFont typeface="Wingdings" charset="2"/>
              <a:buChar char="u"/>
            </a:pPr>
            <a:r>
              <a:rPr lang="it-IT" sz="2800" b="1" dirty="0" smtClean="0">
                <a:solidFill>
                  <a:srgbClr val="0000FF"/>
                </a:solidFill>
              </a:rPr>
              <a:t>Scientifici e tecnici</a:t>
            </a:r>
          </a:p>
          <a:p>
            <a:pPr lvl="2">
              <a:lnSpc>
                <a:spcPct val="110000"/>
              </a:lnSpc>
              <a:buFont typeface="Wingdings" charset="2"/>
              <a:buChar char="u"/>
            </a:pPr>
            <a:r>
              <a:rPr lang="it-IT" sz="2800" b="1" dirty="0" smtClean="0">
                <a:solidFill>
                  <a:srgbClr val="008000"/>
                </a:solidFill>
              </a:rPr>
              <a:t>Culturali e comunicativi</a:t>
            </a:r>
          </a:p>
          <a:p>
            <a:pPr lvl="2">
              <a:lnSpc>
                <a:spcPct val="110000"/>
              </a:lnSpc>
              <a:buFont typeface="Wingdings" charset="2"/>
              <a:buChar char="u"/>
            </a:pPr>
            <a:r>
              <a:rPr lang="it-IT" sz="2800" b="1" dirty="0" smtClean="0">
                <a:solidFill>
                  <a:srgbClr val="800000"/>
                </a:solidFill>
              </a:rPr>
              <a:t>Giuridici e politici</a:t>
            </a:r>
          </a:p>
          <a:p>
            <a:pPr lvl="2">
              <a:lnSpc>
                <a:spcPct val="110000"/>
              </a:lnSpc>
              <a:buFont typeface="Wingdings" charset="2"/>
              <a:buChar char="u"/>
            </a:pPr>
            <a:r>
              <a:rPr lang="it-IT" sz="2800" b="1" dirty="0" smtClean="0">
                <a:solidFill>
                  <a:srgbClr val="3366FF"/>
                </a:solidFill>
              </a:rPr>
              <a:t>Formativi e socializzativi</a:t>
            </a:r>
          </a:p>
          <a:p>
            <a:pPr lvl="2">
              <a:lnSpc>
                <a:spcPct val="110000"/>
              </a:lnSpc>
              <a:buFont typeface="Wingdings" charset="2"/>
              <a:buChar char="u"/>
            </a:pPr>
            <a:r>
              <a:rPr lang="it-IT" sz="2800" b="1" dirty="0" smtClean="0">
                <a:solidFill>
                  <a:srgbClr val="660066"/>
                </a:solidFill>
              </a:rPr>
              <a:t>Associativi ed etici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858164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Rischi e limiti del professionismo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ea"/>
              <a:buAutoNum type="circleNumDbPlain"/>
            </a:pPr>
            <a:r>
              <a:rPr lang="it-IT" b="1" dirty="0" smtClean="0">
                <a:solidFill>
                  <a:srgbClr val="008000"/>
                </a:solidFill>
              </a:rPr>
              <a:t>Scarsa capacità di autoregolazione e di tutela degli utenti</a:t>
            </a:r>
          </a:p>
          <a:p>
            <a:pPr marL="457200" indent="-457200">
              <a:buFont typeface="+mj-ea"/>
              <a:buAutoNum type="circleNumDbPlain"/>
            </a:pPr>
            <a:r>
              <a:rPr lang="it-IT" b="1" dirty="0" err="1" smtClean="0">
                <a:solidFill>
                  <a:srgbClr val="660066"/>
                </a:solidFill>
              </a:rPr>
              <a:t>Monopolismo</a:t>
            </a:r>
            <a:r>
              <a:rPr lang="it-IT" b="1" dirty="0" smtClean="0">
                <a:solidFill>
                  <a:srgbClr val="660066"/>
                </a:solidFill>
              </a:rPr>
              <a:t>, scarsa concorrenza, alti costi per gli utenti</a:t>
            </a:r>
          </a:p>
          <a:p>
            <a:pPr marL="457200" indent="-457200">
              <a:buFont typeface="+mj-ea"/>
              <a:buAutoNum type="circleNumDbPlain"/>
            </a:pPr>
            <a:r>
              <a:rPr lang="it-IT" b="1" dirty="0" smtClean="0">
                <a:solidFill>
                  <a:srgbClr val="008000"/>
                </a:solidFill>
              </a:rPr>
              <a:t>Freni all’innovazione</a:t>
            </a:r>
          </a:p>
          <a:p>
            <a:pPr marL="457200" indent="-457200">
              <a:buFont typeface="+mj-ea"/>
              <a:buAutoNum type="circleNumDbPlain"/>
            </a:pPr>
            <a:r>
              <a:rPr lang="it-IT" b="1" dirty="0" smtClean="0">
                <a:solidFill>
                  <a:srgbClr val="660066"/>
                </a:solidFill>
              </a:rPr>
              <a:t>Dominanza professionale </a:t>
            </a:r>
            <a:r>
              <a:rPr lang="it-IT" dirty="0" smtClean="0">
                <a:solidFill>
                  <a:srgbClr val="660066"/>
                </a:solidFill>
              </a:rPr>
              <a:t>(su altre professioni/occupazioni del settore)</a:t>
            </a:r>
          </a:p>
          <a:p>
            <a:pPr marL="457200" indent="-457200">
              <a:buFont typeface="+mj-ea"/>
              <a:buAutoNum type="circleNumDbPlain"/>
            </a:pPr>
            <a:r>
              <a:rPr lang="it-IT" b="1" dirty="0" smtClean="0">
                <a:solidFill>
                  <a:srgbClr val="008000"/>
                </a:solidFill>
              </a:rPr>
              <a:t>Appesantimento organizzativo e burocratizzazione</a:t>
            </a:r>
          </a:p>
          <a:p>
            <a:pPr marL="457200" indent="-457200">
              <a:buFont typeface="+mj-ea"/>
              <a:buAutoNum type="circleNumDbPlain"/>
            </a:pPr>
            <a:r>
              <a:rPr lang="it-IT" b="1" dirty="0" smtClean="0">
                <a:solidFill>
                  <a:srgbClr val="660066"/>
                </a:solidFill>
              </a:rPr>
              <a:t>Censure e controlli sulla libertà di pensiero, di cura, ecc</a:t>
            </a:r>
            <a:r>
              <a:rPr lang="it-IT" dirty="0" smtClean="0">
                <a:solidFill>
                  <a:srgbClr val="660066"/>
                </a:solidFill>
              </a:rPr>
              <a:t>.</a:t>
            </a:r>
          </a:p>
          <a:p>
            <a:pPr marL="457200" indent="-457200">
              <a:buFont typeface="+mj-ea"/>
              <a:buAutoNum type="circleNumDbPlain"/>
            </a:pPr>
            <a:r>
              <a:rPr lang="it-IT" b="1" dirty="0" smtClean="0">
                <a:solidFill>
                  <a:srgbClr val="008000"/>
                </a:solidFill>
              </a:rPr>
              <a:t>Scarsa comunicazione e informazione per gli utenti</a:t>
            </a:r>
            <a:endParaRPr lang="it-IT" b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4918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Le nuove professioni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b="1" dirty="0" smtClean="0">
                <a:solidFill>
                  <a:srgbClr val="000090"/>
                </a:solidFill>
              </a:rPr>
              <a:t>Le semi-professioni </a:t>
            </a:r>
            <a:r>
              <a:rPr lang="it-IT" sz="2800" dirty="0" smtClean="0">
                <a:solidFill>
                  <a:srgbClr val="000090"/>
                </a:solidFill>
              </a:rPr>
              <a:t>(</a:t>
            </a:r>
            <a:r>
              <a:rPr lang="it-IT" sz="2800" dirty="0" err="1" smtClean="0">
                <a:solidFill>
                  <a:srgbClr val="000090"/>
                </a:solidFill>
              </a:rPr>
              <a:t>Etzioni</a:t>
            </a:r>
            <a:r>
              <a:rPr lang="it-IT" sz="2800" dirty="0" smtClean="0">
                <a:solidFill>
                  <a:srgbClr val="000090"/>
                </a:solidFill>
              </a:rPr>
              <a:t>, 1969): complementari alle professioni dominanti</a:t>
            </a:r>
          </a:p>
          <a:p>
            <a:endParaRPr lang="it-IT" dirty="0"/>
          </a:p>
          <a:p>
            <a:r>
              <a:rPr lang="it-IT" sz="2800" b="1" dirty="0" smtClean="0">
                <a:solidFill>
                  <a:srgbClr val="710071"/>
                </a:solidFill>
              </a:rPr>
              <a:t>Le neo-professioni (</a:t>
            </a:r>
            <a:r>
              <a:rPr lang="it-IT" sz="2800" b="1" dirty="0" err="1" smtClean="0">
                <a:solidFill>
                  <a:srgbClr val="710071"/>
                </a:solidFill>
              </a:rPr>
              <a:t>emancipative</a:t>
            </a:r>
            <a:r>
              <a:rPr lang="it-IT" sz="2800" b="1" dirty="0" smtClean="0">
                <a:solidFill>
                  <a:srgbClr val="710071"/>
                </a:solidFill>
              </a:rPr>
              <a:t>): </a:t>
            </a:r>
            <a:r>
              <a:rPr lang="it-IT" sz="2800" dirty="0" smtClean="0">
                <a:solidFill>
                  <a:srgbClr val="710071"/>
                </a:solidFill>
              </a:rPr>
              <a:t>(relativamente) autonome rispetto alle professioni esistenti</a:t>
            </a:r>
          </a:p>
          <a:p>
            <a:pPr lvl="4">
              <a:buFont typeface="Wingdings" charset="2"/>
              <a:buChar char="Ø"/>
            </a:pPr>
            <a:r>
              <a:rPr lang="it-IT" sz="2400" b="1" dirty="0">
                <a:solidFill>
                  <a:srgbClr val="9B009B"/>
                </a:solidFill>
              </a:rPr>
              <a:t>I</a:t>
            </a:r>
            <a:r>
              <a:rPr lang="it-IT" sz="2400" b="1" dirty="0" smtClean="0">
                <a:solidFill>
                  <a:srgbClr val="9B009B"/>
                </a:solidFill>
              </a:rPr>
              <a:t>nterne alla categoria medica: </a:t>
            </a:r>
            <a:r>
              <a:rPr lang="it-IT" sz="2400" dirty="0" smtClean="0">
                <a:solidFill>
                  <a:srgbClr val="9B009B"/>
                </a:solidFill>
              </a:rPr>
              <a:t>es. dentisti e medici di base</a:t>
            </a:r>
          </a:p>
          <a:p>
            <a:pPr lvl="4">
              <a:buFont typeface="Wingdings" charset="2"/>
              <a:buChar char="Ø"/>
            </a:pPr>
            <a:r>
              <a:rPr lang="it-IT" sz="2400" b="1" dirty="0" smtClean="0">
                <a:solidFill>
                  <a:srgbClr val="9B009B"/>
                </a:solidFill>
              </a:rPr>
              <a:t>Professioni sanitarie non mediche</a:t>
            </a:r>
            <a:r>
              <a:rPr lang="it-IT" sz="2400" dirty="0" smtClean="0">
                <a:solidFill>
                  <a:srgbClr val="9B009B"/>
                </a:solidFill>
              </a:rPr>
              <a:t>: infermiere, ostetriche, tecnici, fisioterapisti, psicologi, sociologi, ecc.</a:t>
            </a:r>
            <a:endParaRPr lang="it-IT" sz="2400" dirty="0">
              <a:solidFill>
                <a:srgbClr val="9B009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8830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 smtClean="0"/>
              <a:t>Mutamenti richiesti dalle neo-professioni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lphaLcPeriod"/>
            </a:pPr>
            <a:r>
              <a:rPr lang="it-IT" b="1" dirty="0" smtClean="0">
                <a:solidFill>
                  <a:srgbClr val="710071"/>
                </a:solidFill>
              </a:rPr>
              <a:t>Superamento del dualismo sapere-fare</a:t>
            </a:r>
          </a:p>
          <a:p>
            <a:pPr marL="457200" indent="-457200">
              <a:buFont typeface="+mj-lt"/>
              <a:buAutoNum type="alphaLcPeriod"/>
            </a:pPr>
            <a:r>
              <a:rPr lang="it-IT" b="1" dirty="0" smtClean="0">
                <a:solidFill>
                  <a:srgbClr val="008000"/>
                </a:solidFill>
              </a:rPr>
              <a:t>Attenzione alla persona e alla relazione </a:t>
            </a:r>
            <a:r>
              <a:rPr lang="it-IT" i="1" dirty="0" smtClean="0">
                <a:solidFill>
                  <a:srgbClr val="008000"/>
                </a:solidFill>
              </a:rPr>
              <a:t>(non solo alla patologia e disabilità)</a:t>
            </a:r>
          </a:p>
          <a:p>
            <a:pPr marL="457200" indent="-457200">
              <a:buFont typeface="+mj-lt"/>
              <a:buAutoNum type="alphaLcPeriod"/>
            </a:pPr>
            <a:r>
              <a:rPr lang="it-IT" b="1" dirty="0" smtClean="0">
                <a:solidFill>
                  <a:srgbClr val="710071"/>
                </a:solidFill>
              </a:rPr>
              <a:t>Attenzione al benessere e alla salute</a:t>
            </a:r>
          </a:p>
          <a:p>
            <a:pPr marL="457200" indent="-457200">
              <a:buFont typeface="+mj-lt"/>
              <a:buAutoNum type="alphaLcPeriod"/>
            </a:pPr>
            <a:r>
              <a:rPr lang="it-IT" b="1" dirty="0" smtClean="0">
                <a:solidFill>
                  <a:srgbClr val="008000"/>
                </a:solidFill>
              </a:rPr>
              <a:t>Organizzazione del lavoro non gerarchica </a:t>
            </a:r>
            <a:r>
              <a:rPr lang="it-IT" i="1" dirty="0" smtClean="0">
                <a:solidFill>
                  <a:srgbClr val="008000"/>
                </a:solidFill>
              </a:rPr>
              <a:t>(funzionale, di équipe, partecipativa)</a:t>
            </a:r>
          </a:p>
          <a:p>
            <a:pPr marL="457200" indent="-457200">
              <a:buFont typeface="+mj-lt"/>
              <a:buAutoNum type="alphaLcPeriod"/>
            </a:pPr>
            <a:r>
              <a:rPr lang="it-IT" b="1" dirty="0" smtClean="0">
                <a:solidFill>
                  <a:srgbClr val="710071"/>
                </a:solidFill>
              </a:rPr>
              <a:t>Sviluppo e riconoscimento dell’autonomia e identità</a:t>
            </a:r>
          </a:p>
          <a:p>
            <a:pPr marL="457200" indent="-457200">
              <a:buFont typeface="+mj-lt"/>
              <a:buAutoNum type="alphaLcPeriod"/>
            </a:pPr>
            <a:r>
              <a:rPr lang="it-IT" b="1" dirty="0" smtClean="0">
                <a:solidFill>
                  <a:srgbClr val="008000"/>
                </a:solidFill>
              </a:rPr>
              <a:t>Rafforzamento e </a:t>
            </a:r>
            <a:r>
              <a:rPr lang="it-IT" b="1" dirty="0" err="1" smtClean="0">
                <a:solidFill>
                  <a:srgbClr val="008000"/>
                </a:solidFill>
              </a:rPr>
              <a:t>complessificazione</a:t>
            </a:r>
            <a:r>
              <a:rPr lang="it-IT" b="1" dirty="0" smtClean="0">
                <a:solidFill>
                  <a:srgbClr val="008000"/>
                </a:solidFill>
              </a:rPr>
              <a:t> della formazione </a:t>
            </a:r>
          </a:p>
          <a:p>
            <a:pPr marL="457200" indent="-457200">
              <a:buFont typeface="+mj-lt"/>
              <a:buAutoNum type="alphaLcPeriod"/>
            </a:pPr>
            <a:r>
              <a:rPr lang="it-IT" b="1" dirty="0" smtClean="0">
                <a:solidFill>
                  <a:srgbClr val="710071"/>
                </a:solidFill>
              </a:rPr>
              <a:t>Creazione di operatori ausiliari e complementari</a:t>
            </a:r>
          </a:p>
          <a:p>
            <a:r>
              <a:rPr lang="it-IT" dirty="0" smtClean="0"/>
              <a:t>…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566041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arezza">
  <a:themeElements>
    <a:clrScheme name="Chiarezza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o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arezz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Chiarezza.thmx</Template>
  <TotalTime>140</TotalTime>
  <Words>473</Words>
  <Application>Microsoft Macintosh PowerPoint</Application>
  <PresentationFormat>Presentazione su schermo (4:3)</PresentationFormat>
  <Paragraphs>75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1" baseType="lpstr">
      <vt:lpstr>Chiarezza</vt:lpstr>
      <vt:lpstr>Le Professioni  di Cura</vt:lpstr>
      <vt:lpstr>Genesi delle Professioni</vt:lpstr>
      <vt:lpstr>Ragioni per il riconoscimento pubblico  (che differenza da “occupazione”)</vt:lpstr>
      <vt:lpstr>Processo di professionalizzazione</vt:lpstr>
      <vt:lpstr>I raggruppamenti professionali</vt:lpstr>
      <vt:lpstr>Le identità professionali</vt:lpstr>
      <vt:lpstr>Rischi e limiti del professionismo</vt:lpstr>
      <vt:lpstr>Le nuove professioni</vt:lpstr>
      <vt:lpstr>Mutamenti richiesti dalle neo-professioni</vt:lpstr>
      <vt:lpstr>Professioni “di cura”</vt:lpstr>
    </vt:vector>
  </TitlesOfParts>
  <Company>Università di Ferrara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Professioni  di Cura</dc:title>
  <dc:creator>Marco Ingrosso casa</dc:creator>
  <cp:lastModifiedBy>Marco Ingrosso casa</cp:lastModifiedBy>
  <cp:revision>27</cp:revision>
  <dcterms:created xsi:type="dcterms:W3CDTF">2014-03-10T10:42:46Z</dcterms:created>
  <dcterms:modified xsi:type="dcterms:W3CDTF">2014-03-17T14:43:50Z</dcterms:modified>
</cp:coreProperties>
</file>