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6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E6FD-F361-40E8-8CDC-320A97FA414C}" type="datetimeFigureOut">
              <a:rPr lang="it-IT" smtClean="0"/>
              <a:t>05/05/2017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428F6-15CE-472D-A285-B825864445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6948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E6FD-F361-40E8-8CDC-320A97FA414C}" type="datetimeFigureOut">
              <a:rPr lang="it-IT" smtClean="0"/>
              <a:t>05/05/2017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428F6-15CE-472D-A285-B825864445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3470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E6FD-F361-40E8-8CDC-320A97FA414C}" type="datetimeFigureOut">
              <a:rPr lang="it-IT" smtClean="0"/>
              <a:t>05/05/2017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428F6-15CE-472D-A285-B825864445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102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E6FD-F361-40E8-8CDC-320A97FA414C}" type="datetimeFigureOut">
              <a:rPr lang="it-IT" smtClean="0"/>
              <a:t>05/05/2017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428F6-15CE-472D-A285-B825864445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7112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E6FD-F361-40E8-8CDC-320A97FA414C}" type="datetimeFigureOut">
              <a:rPr lang="it-IT" smtClean="0"/>
              <a:t>05/05/2017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428F6-15CE-472D-A285-B825864445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5986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E6FD-F361-40E8-8CDC-320A97FA414C}" type="datetimeFigureOut">
              <a:rPr lang="it-IT" smtClean="0"/>
              <a:t>05/05/2017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428F6-15CE-472D-A285-B825864445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9671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E6FD-F361-40E8-8CDC-320A97FA414C}" type="datetimeFigureOut">
              <a:rPr lang="it-IT" smtClean="0"/>
              <a:t>05/05/2017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428F6-15CE-472D-A285-B825864445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0529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E6FD-F361-40E8-8CDC-320A97FA414C}" type="datetimeFigureOut">
              <a:rPr lang="it-IT" smtClean="0"/>
              <a:t>05/05/2017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428F6-15CE-472D-A285-B825864445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082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E6FD-F361-40E8-8CDC-320A97FA414C}" type="datetimeFigureOut">
              <a:rPr lang="it-IT" smtClean="0"/>
              <a:t>05/05/2017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428F6-15CE-472D-A285-B825864445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0164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E6FD-F361-40E8-8CDC-320A97FA414C}" type="datetimeFigureOut">
              <a:rPr lang="it-IT" smtClean="0"/>
              <a:t>05/05/2017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428F6-15CE-472D-A285-B825864445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7749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E6FD-F361-40E8-8CDC-320A97FA414C}" type="datetimeFigureOut">
              <a:rPr lang="it-IT" smtClean="0"/>
              <a:t>05/05/2017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428F6-15CE-472D-A285-B825864445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7867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0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4E6FD-F361-40E8-8CDC-320A97FA414C}" type="datetimeFigureOut">
              <a:rPr lang="it-IT" smtClean="0"/>
              <a:t>05/05/2017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428F6-15CE-472D-A285-B825864445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3415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09615" y="311669"/>
            <a:ext cx="9848045" cy="6078828"/>
          </a:xfrm>
        </p:spPr>
        <p:txBody>
          <a:bodyPr/>
          <a:lstStyle/>
          <a:p>
            <a:r>
              <a:rPr lang="it-IT" b="1" dirty="0" smtClean="0"/>
              <a:t>1960-1970</a:t>
            </a:r>
          </a:p>
          <a:p>
            <a:r>
              <a:rPr lang="it-IT" b="1" dirty="0" smtClean="0"/>
              <a:t>Nuova Sociologia Urbana</a:t>
            </a:r>
          </a:p>
          <a:p>
            <a:r>
              <a:rPr lang="it-IT" b="1" dirty="0" smtClean="0"/>
              <a:t>Scuola della Politica Economica Urbana</a:t>
            </a:r>
          </a:p>
          <a:p>
            <a:pPr marL="342900" indent="-342900" algn="l">
              <a:buFontTx/>
              <a:buChar char="-"/>
            </a:pPr>
            <a:r>
              <a:rPr lang="it-IT" b="1" dirty="0" smtClean="0"/>
              <a:t>Critica al determinismo della Scuola di Chicago, la crescita urbana non è il risultato di un processo naturale</a:t>
            </a:r>
          </a:p>
          <a:p>
            <a:pPr marL="342900" indent="-342900" algn="l">
              <a:buFontTx/>
              <a:buChar char="-"/>
            </a:pPr>
            <a:r>
              <a:rPr lang="it-IT" b="1" dirty="0" smtClean="0"/>
              <a:t>Rimando alle teorie di </a:t>
            </a:r>
            <a:r>
              <a:rPr lang="it-IT" b="1" dirty="0" err="1" smtClean="0"/>
              <a:t>Marx</a:t>
            </a:r>
            <a:r>
              <a:rPr lang="it-IT" b="1" dirty="0" smtClean="0"/>
              <a:t> e di Weber</a:t>
            </a:r>
          </a:p>
          <a:p>
            <a:pPr marL="342900" indent="-342900" algn="l">
              <a:buFontTx/>
              <a:buChar char="-"/>
            </a:pPr>
            <a:r>
              <a:rPr lang="it-IT" b="1" dirty="0" smtClean="0"/>
              <a:t>Ruolo del potere politico ed economico nelle scelte di sviluppo urbano</a:t>
            </a:r>
          </a:p>
          <a:p>
            <a:pPr marL="342900" indent="-342900" algn="l">
              <a:buFontTx/>
              <a:buChar char="-"/>
            </a:pPr>
            <a:r>
              <a:rPr lang="it-IT" b="1" dirty="0" smtClean="0"/>
              <a:t>Concetto di città come «</a:t>
            </a:r>
            <a:r>
              <a:rPr lang="it-IT" b="1" dirty="0" err="1" smtClean="0"/>
              <a:t>growth</a:t>
            </a:r>
            <a:r>
              <a:rPr lang="it-IT" b="1" dirty="0" smtClean="0"/>
              <a:t> machine» (macchina di crescita/sviluppo)</a:t>
            </a:r>
          </a:p>
          <a:p>
            <a:pPr marL="342900" indent="-342900" algn="l">
              <a:buFontTx/>
              <a:buChar char="-"/>
            </a:pPr>
            <a:r>
              <a:rPr lang="it-IT" b="1" dirty="0" smtClean="0"/>
              <a:t>La società urbana è il teatro del conflitto di classe e dell’accumulazione capitalistica</a:t>
            </a:r>
          </a:p>
          <a:p>
            <a:pPr marL="342900" indent="-342900" algn="l">
              <a:buFontTx/>
              <a:buChar char="-"/>
            </a:pPr>
            <a:r>
              <a:rPr lang="it-IT" b="1" dirty="0" smtClean="0"/>
              <a:t>La città diventa il secondo circuito del capitale (investimento e profitto fondato sullo sviluppo immobiliare)</a:t>
            </a:r>
          </a:p>
          <a:p>
            <a:pPr marL="342900" indent="-342900" algn="l"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3209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54110" y="360608"/>
            <a:ext cx="10515600" cy="564629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b="1" dirty="0" smtClean="0"/>
              <a:t>Henri Lefebvre: Diritto alla città e distinzione tra valore d’uso e valore di scambio nello spazio pubblico</a:t>
            </a:r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b="1" dirty="0" smtClean="0"/>
              <a:t>David Harvey: Gli investitori immobiliari creano le condizioni di segregazione delle minoranze e in particolare degli afro-americani</a:t>
            </a:r>
          </a:p>
          <a:p>
            <a:pPr marL="0" indent="0">
              <a:buNone/>
            </a:pPr>
            <a:r>
              <a:rPr lang="it-IT" b="1" dirty="0" smtClean="0"/>
              <a:t>Non esiste riguardo la città l’idea del libero mercato perché chi detiene il potere decide dove, come e quanto investire creando disuguaglianza</a:t>
            </a:r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b="1" dirty="0" smtClean="0"/>
              <a:t>Manuel </a:t>
            </a:r>
            <a:r>
              <a:rPr lang="it-IT" b="1" dirty="0" err="1" smtClean="0"/>
              <a:t>Castells</a:t>
            </a:r>
            <a:r>
              <a:rPr lang="it-IT" b="1" dirty="0" smtClean="0"/>
              <a:t>: le forme spaziali della città sono determinate a forze esterne al controllo delle persone</a:t>
            </a:r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b="1" dirty="0" smtClean="0"/>
              <a:t>Le città sono il prodotto delle forze capitalistiche e quindi sono influenzate da e sono parte di un sistema politico-economico globale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945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51079" y="901521"/>
            <a:ext cx="10515600" cy="4811804"/>
          </a:xfrm>
        </p:spPr>
        <p:txBody>
          <a:bodyPr/>
          <a:lstStyle/>
          <a:p>
            <a:pPr marL="0" indent="0">
              <a:buNone/>
            </a:pPr>
            <a:r>
              <a:rPr lang="it-IT" b="1" dirty="0" smtClean="0"/>
              <a:t>Il post-modernismo e la Scuola di Los Angeles (1980)</a:t>
            </a:r>
          </a:p>
          <a:p>
            <a:pPr>
              <a:buFontTx/>
              <a:buChar char="-"/>
            </a:pPr>
            <a:r>
              <a:rPr lang="it-IT" b="1" dirty="0" smtClean="0"/>
              <a:t>Post-moderna: condizione in cui la città muta la sua struttura da industriale (produzione) a servizi e consumo</a:t>
            </a:r>
          </a:p>
          <a:p>
            <a:pPr>
              <a:buFontTx/>
              <a:buChar char="-"/>
            </a:pPr>
            <a:r>
              <a:rPr lang="it-IT" b="1" dirty="0" smtClean="0"/>
              <a:t>Los Angeles come paradigma della città post-moderna, «la città di quarzo» (Mike Davis)</a:t>
            </a:r>
          </a:p>
          <a:p>
            <a:pPr>
              <a:buFontTx/>
              <a:buChar char="-"/>
            </a:pPr>
            <a:r>
              <a:rPr lang="it-IT" b="1" dirty="0" smtClean="0"/>
              <a:t>Frammentazione della città (vedi lo </a:t>
            </a:r>
            <a:r>
              <a:rPr lang="it-IT" b="1" dirty="0" err="1" smtClean="0"/>
              <a:t>sprawl</a:t>
            </a:r>
            <a:r>
              <a:rPr lang="it-IT" b="1" dirty="0" smtClean="0"/>
              <a:t> urbano) e assenza di una centralità riconosciuta</a:t>
            </a:r>
          </a:p>
          <a:p>
            <a:pPr>
              <a:buFontTx/>
              <a:buChar char="-"/>
            </a:pPr>
            <a:endParaRPr lang="it-IT" dirty="0" smtClean="0"/>
          </a:p>
          <a:p>
            <a:pPr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4482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251</Words>
  <Application>Microsoft Office PowerPoint</Application>
  <PresentationFormat>Personalizzato</PresentationFormat>
  <Paragraphs>21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USER</dc:creator>
  <cp:lastModifiedBy>alfredo</cp:lastModifiedBy>
  <cp:revision>8</cp:revision>
  <dcterms:created xsi:type="dcterms:W3CDTF">2016-03-30T08:24:36Z</dcterms:created>
  <dcterms:modified xsi:type="dcterms:W3CDTF">2017-05-05T14:28:38Z</dcterms:modified>
</cp:coreProperties>
</file>