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5" r:id="rId4"/>
    <p:sldId id="267" r:id="rId5"/>
    <p:sldId id="268" r:id="rId6"/>
    <p:sldId id="285" r:id="rId7"/>
    <p:sldId id="277" r:id="rId8"/>
    <p:sldId id="279" r:id="rId9"/>
    <p:sldId id="280" r:id="rId10"/>
    <p:sldId id="281" r:id="rId11"/>
    <p:sldId id="282" r:id="rId12"/>
    <p:sldId id="283" r:id="rId13"/>
    <p:sldId id="284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9" r:id="rId22"/>
    <p:sldId id="270" r:id="rId23"/>
    <p:sldId id="287" r:id="rId24"/>
    <p:sldId id="271" r:id="rId25"/>
    <p:sldId id="272" r:id="rId26"/>
    <p:sldId id="273" r:id="rId27"/>
    <p:sldId id="274" r:id="rId28"/>
    <p:sldId id="275" r:id="rId29"/>
    <p:sldId id="276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07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41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2071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563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85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50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4896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73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522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614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38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229B5-6809-4D60-9491-A82536C43C22}" type="datetimeFigureOut">
              <a:rPr lang="en-GB" smtClean="0"/>
              <a:t>05/05/2017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1BFC5-AC5D-47FB-B4A3-CCED8D7DE9D0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03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827584" y="332656"/>
            <a:ext cx="6984776" cy="5544616"/>
          </a:xfrm>
        </p:spPr>
        <p:txBody>
          <a:bodyPr/>
          <a:lstStyle/>
          <a:p>
            <a:pPr algn="l"/>
            <a:r>
              <a:rPr lang="en-GB" dirty="0" err="1" smtClean="0">
                <a:solidFill>
                  <a:schemeClr val="tx1"/>
                </a:solidFill>
              </a:rPr>
              <a:t>Interazione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GB" dirty="0" err="1" smtClean="0">
                <a:solidFill>
                  <a:schemeClr val="tx1"/>
                </a:solidFill>
              </a:rPr>
              <a:t>spazio</a:t>
            </a:r>
            <a:r>
              <a:rPr lang="en-GB" dirty="0" smtClean="0">
                <a:solidFill>
                  <a:schemeClr val="tx1"/>
                </a:solidFill>
              </a:rPr>
              <a:t> – </a:t>
            </a:r>
            <a:r>
              <a:rPr lang="en-GB" dirty="0" err="1" smtClean="0">
                <a:solidFill>
                  <a:schemeClr val="tx1"/>
                </a:solidFill>
              </a:rPr>
              <a:t>artefatti</a:t>
            </a:r>
            <a:r>
              <a:rPr lang="en-GB" dirty="0" smtClean="0">
                <a:solidFill>
                  <a:schemeClr val="tx1"/>
                </a:solidFill>
              </a:rPr>
              <a:t> - </a:t>
            </a:r>
            <a:r>
              <a:rPr lang="en-GB" dirty="0" err="1" smtClean="0">
                <a:solidFill>
                  <a:schemeClr val="tx1"/>
                </a:solidFill>
              </a:rPr>
              <a:t>gruppi</a:t>
            </a:r>
            <a:r>
              <a:rPr lang="en-GB" dirty="0" smtClean="0">
                <a:solidFill>
                  <a:schemeClr val="tx1"/>
                </a:solidFill>
              </a:rPr>
              <a:t> – </a:t>
            </a:r>
            <a:r>
              <a:rPr lang="en-GB" dirty="0" err="1" smtClean="0">
                <a:solidFill>
                  <a:schemeClr val="tx1"/>
                </a:solidFill>
              </a:rPr>
              <a:t>individuo</a:t>
            </a:r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 smtClean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Ovale 3"/>
          <p:cNvSpPr/>
          <p:nvPr/>
        </p:nvSpPr>
        <p:spPr>
          <a:xfrm>
            <a:off x="2483768" y="2204864"/>
            <a:ext cx="3816424" cy="36724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e 4"/>
          <p:cNvSpPr/>
          <p:nvPr/>
        </p:nvSpPr>
        <p:spPr>
          <a:xfrm>
            <a:off x="4090525" y="4448188"/>
            <a:ext cx="576064" cy="4680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e 5"/>
          <p:cNvSpPr/>
          <p:nvPr/>
        </p:nvSpPr>
        <p:spPr>
          <a:xfrm>
            <a:off x="4161656" y="2352806"/>
            <a:ext cx="1346448" cy="123106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e 6"/>
          <p:cNvSpPr/>
          <p:nvPr/>
        </p:nvSpPr>
        <p:spPr>
          <a:xfrm>
            <a:off x="4834880" y="2683768"/>
            <a:ext cx="457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e 7"/>
          <p:cNvSpPr/>
          <p:nvPr/>
        </p:nvSpPr>
        <p:spPr>
          <a:xfrm>
            <a:off x="3203848" y="3140968"/>
            <a:ext cx="2088232" cy="15412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e 8"/>
          <p:cNvSpPr/>
          <p:nvPr/>
        </p:nvSpPr>
        <p:spPr>
          <a:xfrm>
            <a:off x="1619672" y="2204864"/>
            <a:ext cx="1584176" cy="170672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Cilindro 9"/>
          <p:cNvSpPr/>
          <p:nvPr/>
        </p:nvSpPr>
        <p:spPr>
          <a:xfrm>
            <a:off x="3520560" y="3583868"/>
            <a:ext cx="457200" cy="60807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Cilindro 10"/>
          <p:cNvSpPr/>
          <p:nvPr/>
        </p:nvSpPr>
        <p:spPr>
          <a:xfrm>
            <a:off x="4247964" y="2754189"/>
            <a:ext cx="457200" cy="608076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823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0350"/>
            <a:ext cx="638175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1042988" y="5445125"/>
            <a:ext cx="6697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Interno di uno slum a Londra (fine XIX)</a:t>
            </a:r>
          </a:p>
        </p:txBody>
      </p:sp>
    </p:spTree>
    <p:extLst>
      <p:ext uri="{BB962C8B-B14F-4D97-AF65-F5344CB8AC3E}">
        <p14:creationId xmlns:p14="http://schemas.microsoft.com/office/powerpoint/2010/main" val="2650525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88913"/>
            <a:ext cx="7150100" cy="57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187450" y="6092825"/>
            <a:ext cx="69135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George Grosz, Metropolis 1916-1917 </a:t>
            </a:r>
          </a:p>
        </p:txBody>
      </p:sp>
    </p:spTree>
    <p:extLst>
      <p:ext uri="{BB962C8B-B14F-4D97-AF65-F5344CB8AC3E}">
        <p14:creationId xmlns:p14="http://schemas.microsoft.com/office/powerpoint/2010/main" val="21888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836613"/>
            <a:ext cx="54006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547813" y="5661025"/>
            <a:ext cx="5689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Edward Hopper,  </a:t>
            </a:r>
            <a:r>
              <a:rPr lang="en-US" altLang="it-IT" i="1"/>
              <a:t>Donna alla finestra</a:t>
            </a:r>
            <a:r>
              <a:rPr lang="en-US" altLang="it-IT"/>
              <a:t>, 1944</a:t>
            </a:r>
          </a:p>
        </p:txBody>
      </p:sp>
    </p:spTree>
    <p:extLst>
      <p:ext uri="{BB962C8B-B14F-4D97-AF65-F5344CB8AC3E}">
        <p14:creationId xmlns:p14="http://schemas.microsoft.com/office/powerpoint/2010/main" val="4151400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908050"/>
            <a:ext cx="7416800" cy="446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692275" y="5661025"/>
            <a:ext cx="59769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Edward Hopper, Nighthawks, 1942</a:t>
            </a:r>
          </a:p>
        </p:txBody>
      </p:sp>
    </p:spTree>
    <p:extLst>
      <p:ext uri="{BB962C8B-B14F-4D97-AF65-F5344CB8AC3E}">
        <p14:creationId xmlns:p14="http://schemas.microsoft.com/office/powerpoint/2010/main" val="237840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0"/>
            <a:ext cx="7920880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6928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639698\Desktop\file_foto_corso\084513476-0d518f13-d953-4871-84f4-a1c6282c3d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237" y="285750"/>
            <a:ext cx="8391525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52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639698\Desktop\file_foto_corso\084513508-e7328e03-4e4e-47ff-873c-af18654f57d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285750"/>
            <a:ext cx="7858125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874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639698\Desktop\file_foto_corso\084514774-c8646362-f5fc-4636-b0fa-b790cc49da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" y="285750"/>
            <a:ext cx="7858125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193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639698\Desktop\file_foto_corso\084515650-b86c2f5c-9533-41ca-99f2-b7a7efbe1e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85750"/>
            <a:ext cx="8382000" cy="628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09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639698\Desktop\file_foto_corso\Darfur_refugee_camp_in_Chad_edit-1_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705678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05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en-GB" dirty="0" smtClean="0"/>
              <a:t>Le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sociali</a:t>
            </a:r>
            <a:r>
              <a:rPr lang="en-GB" dirty="0"/>
              <a:t> </a:t>
            </a:r>
            <a:r>
              <a:rPr lang="en-GB" dirty="0" err="1" smtClean="0"/>
              <a:t>s’inscrivono</a:t>
            </a:r>
            <a:r>
              <a:rPr lang="en-GB" dirty="0" smtClean="0"/>
              <a:t> </a:t>
            </a:r>
            <a:r>
              <a:rPr lang="en-GB" dirty="0" err="1" smtClean="0"/>
              <a:t>dentro</a:t>
            </a:r>
            <a:r>
              <a:rPr lang="en-GB" dirty="0" smtClean="0"/>
              <a:t> ad </a:t>
            </a:r>
            <a:r>
              <a:rPr lang="en-GB" dirty="0" err="1" smtClean="0"/>
              <a:t>uno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endParaRPr lang="en-GB" dirty="0" smtClean="0"/>
          </a:p>
          <a:p>
            <a:r>
              <a:rPr lang="en-GB" dirty="0" err="1" smtClean="0"/>
              <a:t>Differenzazione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all’interno</a:t>
            </a:r>
            <a:r>
              <a:rPr lang="en-GB" dirty="0" smtClean="0"/>
              <a:t> di </a:t>
            </a:r>
            <a:r>
              <a:rPr lang="en-GB" dirty="0" err="1" smtClean="0"/>
              <a:t>uno</a:t>
            </a:r>
            <a:r>
              <a:rPr lang="en-GB" dirty="0" smtClean="0"/>
              <a:t> </a:t>
            </a:r>
            <a:r>
              <a:rPr lang="en-GB" dirty="0" err="1" smtClean="0"/>
              <a:t>stesso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endParaRPr lang="en-GB" dirty="0" smtClean="0"/>
          </a:p>
          <a:p>
            <a:r>
              <a:rPr lang="en-GB" dirty="0" smtClean="0"/>
              <a:t>La </a:t>
            </a:r>
            <a:r>
              <a:rPr lang="en-GB" dirty="0" err="1" smtClean="0"/>
              <a:t>società</a:t>
            </a:r>
            <a:r>
              <a:rPr lang="en-GB" dirty="0" smtClean="0"/>
              <a:t> </a:t>
            </a:r>
            <a:r>
              <a:rPr lang="en-GB" dirty="0" err="1" smtClean="0"/>
              <a:t>stessa</a:t>
            </a:r>
            <a:r>
              <a:rPr lang="en-GB" dirty="0" smtClean="0"/>
              <a:t>, </a:t>
            </a:r>
            <a:r>
              <a:rPr lang="en-GB" dirty="0" err="1" smtClean="0"/>
              <a:t>quindi</a:t>
            </a:r>
            <a:r>
              <a:rPr lang="en-GB" dirty="0" smtClean="0"/>
              <a:t>, </a:t>
            </a:r>
            <a:r>
              <a:rPr lang="en-GB" dirty="0" err="1" smtClean="0"/>
              <a:t>si</a:t>
            </a:r>
            <a:r>
              <a:rPr lang="en-GB" dirty="0" smtClean="0"/>
              <a:t> </a:t>
            </a:r>
            <a:r>
              <a:rPr lang="en-GB" dirty="0" err="1" smtClean="0"/>
              <a:t>determina</a:t>
            </a:r>
            <a:r>
              <a:rPr lang="en-GB" dirty="0" smtClean="0"/>
              <a:t> </a:t>
            </a:r>
            <a:r>
              <a:rPr lang="en-GB" dirty="0" err="1" smtClean="0"/>
              <a:t>dalla</a:t>
            </a:r>
            <a:r>
              <a:rPr lang="en-GB" dirty="0" smtClean="0"/>
              <a:t> </a:t>
            </a:r>
            <a:r>
              <a:rPr lang="en-GB" dirty="0" err="1" smtClean="0"/>
              <a:t>sua</a:t>
            </a:r>
            <a:r>
              <a:rPr lang="en-GB" dirty="0" smtClean="0"/>
              <a:t> </a:t>
            </a:r>
            <a:r>
              <a:rPr lang="en-GB" dirty="0" err="1" smtClean="0"/>
              <a:t>morfologia</a:t>
            </a:r>
            <a:r>
              <a:rPr lang="en-GB" dirty="0" smtClean="0"/>
              <a:t> </a:t>
            </a:r>
            <a:r>
              <a:rPr lang="en-GB" dirty="0" err="1" smtClean="0"/>
              <a:t>spaziale</a:t>
            </a:r>
            <a:endParaRPr lang="en-GB" dirty="0" smtClean="0"/>
          </a:p>
          <a:p>
            <a:r>
              <a:rPr lang="en-GB" dirty="0" err="1" smtClean="0"/>
              <a:t>L’artefatto</a:t>
            </a:r>
            <a:r>
              <a:rPr lang="en-GB" dirty="0" smtClean="0"/>
              <a:t> </a:t>
            </a:r>
            <a:r>
              <a:rPr lang="en-GB" dirty="0" err="1" smtClean="0"/>
              <a:t>modifica</a:t>
            </a:r>
            <a:r>
              <a:rPr lang="en-GB" dirty="0" smtClean="0"/>
              <a:t> lo </a:t>
            </a:r>
            <a:r>
              <a:rPr lang="en-GB" dirty="0" err="1" smtClean="0"/>
              <a:t>spazio</a:t>
            </a:r>
            <a:r>
              <a:rPr lang="en-GB" dirty="0" smtClean="0"/>
              <a:t> e </a:t>
            </a:r>
            <a:r>
              <a:rPr lang="en-GB" dirty="0" err="1" smtClean="0"/>
              <a:t>modifica</a:t>
            </a:r>
            <a:r>
              <a:rPr lang="en-GB" dirty="0" smtClean="0"/>
              <a:t> le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sociali</a:t>
            </a:r>
            <a:r>
              <a:rPr lang="en-GB" dirty="0" smtClean="0"/>
              <a:t> (?)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25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639698\Desktop\file_foto_corso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66750"/>
            <a:ext cx="7992888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53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639698\Nuova cartella\tumblr_mbx6lcHdcR1rhtsd5o1_5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836712"/>
            <a:ext cx="712879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977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639698\Nuova cartella\DianeArb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7" y="1133475"/>
            <a:ext cx="6143625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78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ChangeArrowheads="1"/>
          </p:cNvSpPr>
          <p:nvPr/>
        </p:nvSpPr>
        <p:spPr bwMode="auto">
          <a:xfrm>
            <a:off x="323850" y="390525"/>
            <a:ext cx="8569325" cy="553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bIns="0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it-IT" altLang="it-IT" sz="2000" b="1"/>
              <a:t>SOCIETA’ URBANA (modernità)</a:t>
            </a:r>
          </a:p>
          <a:p>
            <a:pPr algn="ctr" eaLnBrk="1" hangingPunct="1"/>
            <a:r>
              <a:rPr lang="it-IT" altLang="it-IT" sz="2000" i="1"/>
              <a:t>Versus</a:t>
            </a:r>
          </a:p>
          <a:p>
            <a:pPr algn="ctr" eaLnBrk="1" hangingPunct="1"/>
            <a:r>
              <a:rPr lang="it-IT" altLang="it-IT" sz="2000" b="1"/>
              <a:t>SOCIETA’ RURALE (tradizione)</a:t>
            </a:r>
          </a:p>
          <a:p>
            <a:pPr algn="ctr" eaLnBrk="1" hangingPunct="1"/>
            <a:endParaRPr lang="it-IT" altLang="it-IT" sz="2000"/>
          </a:p>
          <a:p>
            <a:pPr algn="ctr" eaLnBrk="1" hangingPunct="1"/>
            <a:r>
              <a:rPr lang="it-IT" altLang="it-IT" sz="2000" b="1"/>
              <a:t>Ferdinad Tönnies, </a:t>
            </a:r>
            <a:r>
              <a:rPr lang="it-IT" altLang="it-IT" sz="2000" b="1" i="1"/>
              <a:t>Comunità e Società</a:t>
            </a:r>
            <a:r>
              <a:rPr lang="it-IT" altLang="it-IT" sz="2000" b="1"/>
              <a:t>, (1887)</a:t>
            </a:r>
          </a:p>
          <a:p>
            <a:pPr algn="ctr" eaLnBrk="1" hangingPunct="1"/>
            <a:endParaRPr lang="it-IT" altLang="it-IT" sz="2000" b="1"/>
          </a:p>
          <a:p>
            <a:pPr algn="ctr" eaLnBrk="1" hangingPunct="1"/>
            <a:r>
              <a:rPr lang="de-DE" altLang="it-IT" sz="2000" b="1">
                <a:sym typeface="Wingdings 2" pitchFamily="18" charset="2"/>
              </a:rPr>
              <a:t></a:t>
            </a:r>
            <a:r>
              <a:rPr lang="de-DE" altLang="it-IT" sz="2000" b="1"/>
              <a:t>Comunità (</a:t>
            </a:r>
            <a:r>
              <a:rPr lang="de-DE" altLang="it-IT" sz="2000" b="1" i="1">
                <a:sym typeface="Wingdings 2" pitchFamily="18" charset="2"/>
              </a:rPr>
              <a:t>Gemeinschaft</a:t>
            </a:r>
            <a:r>
              <a:rPr lang="de-DE" altLang="it-IT" sz="2000" b="1">
                <a:sym typeface="Wingdings 2" pitchFamily="18" charset="2"/>
              </a:rPr>
              <a:t>)</a:t>
            </a:r>
            <a:r>
              <a:rPr lang="de-DE" altLang="it-IT" sz="2000" b="1" i="1">
                <a:sym typeface="Wingdings 2" pitchFamily="18" charset="2"/>
              </a:rPr>
              <a:t> </a:t>
            </a:r>
            <a:r>
              <a:rPr lang="de-DE" altLang="it-IT" sz="2000" b="1">
                <a:sym typeface="Wingdings 2" pitchFamily="18" charset="2"/>
              </a:rPr>
              <a:t>come:</a:t>
            </a:r>
            <a:endParaRPr lang="it-IT" altLang="it-IT" sz="2000" b="1">
              <a:sym typeface="Wingdings 2" pitchFamily="18" charset="2"/>
            </a:endParaRPr>
          </a:p>
          <a:p>
            <a:pPr algn="ctr" eaLnBrk="1" hangingPunct="1"/>
            <a:r>
              <a:rPr lang="it-IT" altLang="it-IT" sz="2000" b="1">
                <a:sym typeface="Wingdings 2" pitchFamily="18" charset="2"/>
              </a:rPr>
              <a:t>piccola comunità preindustriale, integrata, basata sulla parentela, l’amicizia e il vicinato, dove le relazioni sociali erano intime, pluridimensionali e di lunga durata</a:t>
            </a:r>
          </a:p>
          <a:p>
            <a:pPr algn="ctr" eaLnBrk="1" hangingPunct="1"/>
            <a:r>
              <a:rPr lang="it-IT" altLang="it-IT" sz="2000" b="1">
                <a:sym typeface="Wingdings 2" pitchFamily="18" charset="2"/>
              </a:rPr>
              <a:t>prevalenza dei rapporti sociali primari</a:t>
            </a:r>
          </a:p>
          <a:p>
            <a:pPr algn="ctr" eaLnBrk="1" hangingPunct="1"/>
            <a:endParaRPr lang="it-IT" altLang="it-IT" sz="2000" b="1">
              <a:sym typeface="Wingdings 2" pitchFamily="18" charset="2"/>
            </a:endParaRPr>
          </a:p>
          <a:p>
            <a:pPr algn="ctr" eaLnBrk="1" hangingPunct="1"/>
            <a:r>
              <a:rPr lang="de-DE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Società (Gesellschaft) come:</a:t>
            </a:r>
            <a:endParaRPr lang="it-IT" altLang="it-IT" sz="2000" b="1">
              <a:sym typeface="Wingdings 2" pitchFamily="18" charset="2"/>
            </a:endParaRPr>
          </a:p>
          <a:p>
            <a:pPr algn="ctr" eaLnBrk="1" hangingPunct="1"/>
            <a:r>
              <a:rPr lang="it-IT" altLang="it-IT" sz="2000" b="1">
                <a:sym typeface="Wingdings 2" pitchFamily="18" charset="2"/>
              </a:rPr>
              <a:t>legami impersonali, anonimi, contrattualistici e amorali del mondo industriale moderno prevalenza dei rapporti sociali secondari</a:t>
            </a:r>
          </a:p>
          <a:p>
            <a:pPr algn="ctr" eaLnBrk="1" hangingPunct="1"/>
            <a:endParaRPr lang="it-IT" altLang="it-IT" sz="2000" b="1">
              <a:sym typeface="Wingdings 2" pitchFamily="18" charset="2"/>
            </a:endParaRPr>
          </a:p>
          <a:p>
            <a:pPr algn="ctr" eaLnBrk="1" hangingPunct="1"/>
            <a:r>
              <a:rPr lang="it-IT" altLang="it-IT" sz="2000" b="1">
                <a:sym typeface="Wingdings 2" pitchFamily="18" charset="2"/>
              </a:rPr>
              <a:t>il processo di urbanizzazione come distruzione delle relazioni di comunità e quindi di un processo di de-umanizzazione</a:t>
            </a:r>
          </a:p>
        </p:txBody>
      </p:sp>
    </p:spTree>
    <p:extLst>
      <p:ext uri="{BB962C8B-B14F-4D97-AF65-F5344CB8AC3E}">
        <p14:creationId xmlns:p14="http://schemas.microsoft.com/office/powerpoint/2010/main" val="3387907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468313" y="69850"/>
            <a:ext cx="7669212" cy="645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altLang="it-IT" sz="2200" b="1"/>
              <a:t>L’urbanesimo nell’analisi di Karl Marx</a:t>
            </a:r>
          </a:p>
          <a:p>
            <a:pPr algn="ctr"/>
            <a:r>
              <a:rPr lang="it-IT" altLang="it-IT" sz="2200" b="1"/>
              <a:t>(1848)</a:t>
            </a:r>
          </a:p>
          <a:p>
            <a:pPr algn="ctr"/>
            <a:endParaRPr lang="it-IT" altLang="it-IT" sz="2200" b="1"/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La città antica come centro del potere amministrativo</a:t>
            </a:r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La città medievale/rinascimentale (es. città stato italiane) spazio dello sviluppo della classe mercantile </a:t>
            </a:r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La città industriale conseguenza dell’avvento dei rapporti di produzione capitalistici</a:t>
            </a:r>
          </a:p>
          <a:p>
            <a:pPr>
              <a:buFont typeface="Wingdings" pitchFamily="2" charset="2"/>
              <a:buChar char="ü"/>
            </a:pPr>
            <a:endParaRPr lang="it-IT" altLang="it-IT" sz="2200" b="1"/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La città è per Marx anche il luogo dove avrà inizio la lotta per l’avvento della società socialista perché centro delle contraddizioni capitalistiche (conflitto tra borghesia e proletariato)</a:t>
            </a:r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Inurbamento dalle campagne, grandi masse di proletari</a:t>
            </a:r>
          </a:p>
          <a:p>
            <a:pPr>
              <a:buFont typeface="Wingdings" pitchFamily="2" charset="2"/>
              <a:buChar char="ü"/>
            </a:pPr>
            <a:r>
              <a:rPr lang="it-IT" altLang="it-IT" sz="2200" b="1"/>
              <a:t>la borghesia ha reso un servizio al movimento operaio perché attraverso la creazione della grande città ha liberato gran parte della popolazione dall’”idiotismo della vita rurale”</a:t>
            </a:r>
          </a:p>
        </p:txBody>
      </p:sp>
    </p:spTree>
    <p:extLst>
      <p:ext uri="{BB962C8B-B14F-4D97-AF65-F5344CB8AC3E}">
        <p14:creationId xmlns:p14="http://schemas.microsoft.com/office/powerpoint/2010/main" val="148393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755650" y="184150"/>
            <a:ext cx="7991475" cy="629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altLang="it-IT" sz="2400" b="1"/>
              <a:t>Emilé Durkheim, </a:t>
            </a:r>
            <a:r>
              <a:rPr lang="it-IT" altLang="it-IT" sz="2400" b="1" i="1"/>
              <a:t>La divisione del lavoro sociale</a:t>
            </a:r>
            <a:r>
              <a:rPr lang="it-IT" altLang="it-IT" sz="2400" b="1"/>
              <a:t>, (1893)</a:t>
            </a:r>
          </a:p>
          <a:p>
            <a:pPr algn="ctr"/>
            <a:endParaRPr lang="it-IT" altLang="it-IT" sz="2400" b="1"/>
          </a:p>
          <a:p>
            <a:pPr algn="ctr"/>
            <a:r>
              <a:rPr lang="de-DE" altLang="it-IT" sz="2400">
                <a:sym typeface="Wingdings 2" pitchFamily="18" charset="2"/>
              </a:rPr>
              <a:t></a:t>
            </a:r>
            <a:r>
              <a:rPr lang="it-IT" altLang="it-IT" sz="2400" b="1"/>
              <a:t>Solidarietà meccanica</a:t>
            </a:r>
          </a:p>
          <a:p>
            <a:pPr algn="ctr"/>
            <a:endParaRPr lang="it-IT" altLang="it-IT" sz="2400" b="1">
              <a:sym typeface="Wingdings 2" pitchFamily="18" charset="2"/>
            </a:endParaRPr>
          </a:p>
          <a:p>
            <a:r>
              <a:rPr lang="it-IT" altLang="it-IT" sz="2400" b="1">
                <a:sym typeface="Wingdings 2" pitchFamily="18" charset="2"/>
              </a:rPr>
              <a:t>Caratterizza le società semplici, nelle quali gli individui sono strettamente uniti gli uni agli altri da vincoli molto intensi e quotidiani e le cui attività sociali ed economiche si diversificano poco</a:t>
            </a:r>
          </a:p>
          <a:p>
            <a:pPr algn="ctr"/>
            <a:endParaRPr lang="it-IT" altLang="it-IT" sz="2400" b="1">
              <a:sym typeface="Wingdings 2" pitchFamily="18" charset="2"/>
            </a:endParaRPr>
          </a:p>
          <a:p>
            <a:pPr algn="ctr"/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it-IT" altLang="it-IT" sz="2400" b="1"/>
              <a:t>Solidarietà organica</a:t>
            </a:r>
          </a:p>
          <a:p>
            <a:pPr algn="ctr"/>
            <a:endParaRPr lang="it-IT" altLang="it-IT" sz="2400" b="1">
              <a:sym typeface="Wingdings 2" pitchFamily="18" charset="2"/>
            </a:endParaRPr>
          </a:p>
          <a:p>
            <a:r>
              <a:rPr lang="it-IT" altLang="it-IT" sz="2400" b="1">
                <a:sym typeface="Wingdings 2" pitchFamily="18" charset="2"/>
              </a:rPr>
              <a:t>Caratterizza le società complesse, nelle quali </a:t>
            </a:r>
          </a:p>
          <a:p>
            <a:r>
              <a:rPr lang="it-IT" altLang="it-IT" sz="2400" b="1">
                <a:sym typeface="Wingdings 2" pitchFamily="18" charset="2"/>
              </a:rPr>
              <a:t>troviamo una maggiore differenziazione tra i ruoli e le attività delle persone </a:t>
            </a:r>
          </a:p>
          <a:p>
            <a:endParaRPr lang="it-IT" altLang="it-IT" sz="2400" b="1">
              <a:sym typeface="Wingdings 2" pitchFamily="18" charset="2"/>
            </a:endParaRPr>
          </a:p>
          <a:p>
            <a:r>
              <a:rPr lang="it-IT" altLang="it-IT" sz="2400" b="1">
                <a:sym typeface="Wingdings 2" pitchFamily="18" charset="2"/>
              </a:rPr>
              <a:t>Individualizzazione delle coscienze</a:t>
            </a:r>
          </a:p>
        </p:txBody>
      </p:sp>
    </p:spTree>
    <p:extLst>
      <p:ext uri="{BB962C8B-B14F-4D97-AF65-F5344CB8AC3E}">
        <p14:creationId xmlns:p14="http://schemas.microsoft.com/office/powerpoint/2010/main" val="316597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4213" y="912813"/>
            <a:ext cx="7993062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it-IT" altLang="it-IT" sz="2000" b="1"/>
              <a:t>Max Weber, </a:t>
            </a:r>
            <a:r>
              <a:rPr lang="it-IT" altLang="it-IT" sz="2000" b="1" i="1"/>
              <a:t>Economia e Società</a:t>
            </a:r>
            <a:r>
              <a:rPr lang="it-IT" altLang="it-IT" sz="2000" b="1"/>
              <a:t>, (1922)</a:t>
            </a:r>
          </a:p>
          <a:p>
            <a:pPr algn="ctr"/>
            <a:endParaRPr lang="it-IT" altLang="it-IT" sz="2000"/>
          </a:p>
          <a:p>
            <a:r>
              <a:rPr lang="it-IT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La città intesa come uno stabile insediamento di mercato (es. corporazioni)</a:t>
            </a:r>
          </a:p>
          <a:p>
            <a:endParaRPr lang="it-IT" altLang="it-IT" sz="2000" b="1">
              <a:sym typeface="Wingdings 2" pitchFamily="18" charset="2"/>
            </a:endParaRPr>
          </a:p>
          <a:p>
            <a:r>
              <a:rPr lang="it-IT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Dimensione economica commerciale della città</a:t>
            </a:r>
          </a:p>
          <a:p>
            <a:r>
              <a:rPr lang="it-IT" altLang="it-IT" sz="2000" b="1"/>
              <a:t>(la città diventa progressivamente autonoma e acquisice il surplus agricolo)</a:t>
            </a:r>
          </a:p>
          <a:p>
            <a:endParaRPr lang="it-IT" altLang="it-IT" sz="2000" b="1">
              <a:sym typeface="Wingdings 2" pitchFamily="18" charset="2"/>
            </a:endParaRPr>
          </a:p>
          <a:p>
            <a:r>
              <a:rPr lang="it-IT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Vita urbana caratterizzata da azioni di tipo razionale rispetto allo scopo (commercio e denaro)</a:t>
            </a:r>
          </a:p>
          <a:p>
            <a:endParaRPr lang="it-IT" altLang="it-IT" sz="2000" b="1">
              <a:sym typeface="Wingdings 2" pitchFamily="18" charset="2"/>
            </a:endParaRPr>
          </a:p>
          <a:p>
            <a:r>
              <a:rPr lang="it-IT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La città è una forma di potere (autonomia dal principe)</a:t>
            </a:r>
          </a:p>
          <a:p>
            <a:endParaRPr lang="it-IT" altLang="it-IT" sz="2000" b="1">
              <a:sym typeface="Wingdings 2" pitchFamily="18" charset="2"/>
            </a:endParaRPr>
          </a:p>
          <a:p>
            <a:r>
              <a:rPr lang="it-IT" altLang="it-IT" sz="2000" b="1">
                <a:sym typeface="Wingdings 2" pitchFamily="18" charset="2"/>
              </a:rPr>
              <a:t></a:t>
            </a:r>
            <a:r>
              <a:rPr lang="it-IT" altLang="it-IT" sz="2000" b="1"/>
              <a:t>La città diviene paradigma del processo di modernizzazione </a:t>
            </a:r>
            <a:r>
              <a:rPr lang="it-IT" altLang="it-IT" sz="2000" b="1">
                <a:sym typeface="Wingdings 2" pitchFamily="18" charset="2"/>
              </a:rPr>
              <a:t>intesa come progressiva accentuazione dei caratteri organizzativi-razionali (secolarizzazione, produzione industriale, burocrazia pubblica)</a:t>
            </a:r>
          </a:p>
        </p:txBody>
      </p:sp>
    </p:spTree>
    <p:extLst>
      <p:ext uri="{BB962C8B-B14F-4D97-AF65-F5344CB8AC3E}">
        <p14:creationId xmlns:p14="http://schemas.microsoft.com/office/powerpoint/2010/main" val="258160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23850" y="541338"/>
            <a:ext cx="8424863" cy="612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altLang="it-IT" sz="2200" b="1"/>
              <a:t>George Simmel, </a:t>
            </a:r>
            <a:r>
              <a:rPr lang="it-IT" altLang="it-IT" sz="2200" b="1" i="1"/>
              <a:t>La metropoli e la vita dello spirito</a:t>
            </a:r>
            <a:r>
              <a:rPr lang="it-IT" altLang="it-IT" sz="2200" b="1"/>
              <a:t>, (1903)</a:t>
            </a:r>
          </a:p>
          <a:p>
            <a:pPr algn="ctr"/>
            <a:endParaRPr lang="it-IT" altLang="it-IT" sz="2200" b="1"/>
          </a:p>
          <a:p>
            <a:r>
              <a:rPr lang="de-DE" altLang="it-IT" sz="2200" b="1">
                <a:sym typeface="Wingdings 2" pitchFamily="18" charset="2"/>
              </a:rPr>
              <a:t></a:t>
            </a:r>
            <a:r>
              <a:rPr lang="it-IT" altLang="it-IT" sz="2200" b="1"/>
              <a:t>Esperienza della modernità come esperienza della vita urbana</a:t>
            </a:r>
          </a:p>
          <a:p>
            <a:endParaRPr lang="it-IT" altLang="it-IT" sz="2200" b="1">
              <a:sym typeface="Wingdings 2" pitchFamily="18" charset="2"/>
            </a:endParaRPr>
          </a:p>
          <a:p>
            <a:r>
              <a:rPr lang="de-DE" altLang="it-IT" sz="2200" b="1">
                <a:sym typeface="Wingdings 2" pitchFamily="18" charset="2"/>
              </a:rPr>
              <a:t></a:t>
            </a:r>
            <a:r>
              <a:rPr lang="it-IT" altLang="it-IT" sz="2200" b="1"/>
              <a:t>Intensificazione della vita nervosa prodotta dalla molteplicità degli stimoli visivi ed emozionale che la città può offrire</a:t>
            </a:r>
          </a:p>
          <a:p>
            <a:endParaRPr lang="it-IT" altLang="it-IT" sz="2200" b="1">
              <a:sym typeface="Wingdings 2" pitchFamily="18" charset="2"/>
            </a:endParaRPr>
          </a:p>
          <a:p>
            <a:r>
              <a:rPr lang="de-DE" altLang="it-IT" sz="2200" b="1">
                <a:sym typeface="Wingdings 2" pitchFamily="18" charset="2"/>
              </a:rPr>
              <a:t></a:t>
            </a:r>
            <a:r>
              <a:rPr lang="it-IT" altLang="it-IT" sz="2200" b="1"/>
              <a:t>Sviluppo di un atteggiamento strumentale e calcolistico tanto nei rapporti sociali quanto nei confronti della vita in generale</a:t>
            </a:r>
          </a:p>
          <a:p>
            <a:endParaRPr lang="it-IT" altLang="it-IT" sz="2200" b="1">
              <a:sym typeface="Wingdings 2" pitchFamily="18" charset="2"/>
            </a:endParaRPr>
          </a:p>
          <a:p>
            <a:r>
              <a:rPr lang="de-DE" altLang="it-IT" sz="2200" b="1">
                <a:sym typeface="Wingdings 2" pitchFamily="18" charset="2"/>
              </a:rPr>
              <a:t></a:t>
            </a:r>
            <a:r>
              <a:rPr lang="it-IT" altLang="it-IT" sz="2200" b="1"/>
              <a:t>produzione di un sistema di relazioni sociali contraddistinte da un notevole grado di anonimità</a:t>
            </a:r>
          </a:p>
          <a:p>
            <a:endParaRPr lang="it-IT" altLang="it-IT" sz="2200" b="1">
              <a:sym typeface="Wingdings 2" pitchFamily="18" charset="2"/>
            </a:endParaRPr>
          </a:p>
          <a:p>
            <a:r>
              <a:rPr lang="de-DE" altLang="it-IT" sz="2200" b="1">
                <a:sym typeface="Wingdings 2" pitchFamily="18" charset="2"/>
              </a:rPr>
              <a:t></a:t>
            </a:r>
            <a:r>
              <a:rPr lang="it-IT" altLang="it-IT" sz="2200" b="1"/>
              <a:t>Prevalenza della personalità </a:t>
            </a:r>
            <a:r>
              <a:rPr lang="it-IT" altLang="it-IT" sz="2200" b="1" i="1">
                <a:sym typeface="Wingdings 2" pitchFamily="18" charset="2"/>
              </a:rPr>
              <a:t>blasé </a:t>
            </a:r>
            <a:r>
              <a:rPr lang="it-IT" altLang="it-IT" sz="2200" b="1">
                <a:sym typeface="Wingdings 2" pitchFamily="18" charset="2"/>
              </a:rPr>
              <a:t>(disilluso, vissuto – experienced, rootless, disillusioned )</a:t>
            </a:r>
          </a:p>
        </p:txBody>
      </p:sp>
    </p:spTree>
    <p:extLst>
      <p:ext uri="{BB962C8B-B14F-4D97-AF65-F5344CB8AC3E}">
        <p14:creationId xmlns:p14="http://schemas.microsoft.com/office/powerpoint/2010/main" val="23927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971550" y="476250"/>
            <a:ext cx="6048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 altLang="it-IT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827088" y="549275"/>
            <a:ext cx="7416800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 sz="2400" b="1"/>
              <a:t>Walter Benjanim “I passages di Parigi”, 1925</a:t>
            </a:r>
          </a:p>
          <a:p>
            <a:pPr>
              <a:spcBef>
                <a:spcPct val="50000"/>
              </a:spcBef>
            </a:pPr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en-US" altLang="it-IT" sz="2400" b="1"/>
              <a:t>Parigi capitale del XX secolo immagine del processo di modernizzazione</a:t>
            </a:r>
          </a:p>
          <a:p>
            <a:pPr>
              <a:spcBef>
                <a:spcPct val="50000"/>
              </a:spcBef>
            </a:pPr>
            <a:r>
              <a:rPr lang="de-DE" altLang="it-IT" sz="2400" b="1">
                <a:sym typeface="Wingdings 2" pitchFamily="18" charset="2"/>
              </a:rPr>
              <a:t> </a:t>
            </a:r>
            <a:r>
              <a:rPr lang="en-US" altLang="it-IT" sz="2400" b="1"/>
              <a:t>La città diventa il luogo del progresso sociale e industriale e i Passages (luoghi di vendita sono il paradigma della merce e del  trionfo del comsumismo)</a:t>
            </a:r>
          </a:p>
          <a:p>
            <a:pPr>
              <a:spcBef>
                <a:spcPct val="50000"/>
              </a:spcBef>
            </a:pPr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en-US" altLang="it-IT" sz="2400" b="1"/>
              <a:t>Figura del fl</a:t>
            </a:r>
            <a:r>
              <a:rPr lang="en-US" altLang="it-IT" sz="2400" b="1">
                <a:cs typeface="Arial" charset="0"/>
              </a:rPr>
              <a:t>â</a:t>
            </a:r>
            <a:r>
              <a:rPr lang="en-US" altLang="it-IT" sz="2400" b="1"/>
              <a:t>neur (viaggiatore dentro la città che scopre le meraviglie nascoste, vagabondonare nella città, wander(er))</a:t>
            </a:r>
          </a:p>
          <a:p>
            <a:pPr>
              <a:spcBef>
                <a:spcPct val="50000"/>
              </a:spcBef>
            </a:pPr>
            <a:endParaRPr lang="en-US" altLang="it-IT" sz="2400" b="1"/>
          </a:p>
          <a:p>
            <a:pPr>
              <a:spcBef>
                <a:spcPct val="50000"/>
              </a:spcBef>
            </a:pPr>
            <a:endParaRPr lang="en-US" altLang="it-IT" sz="2400" b="1"/>
          </a:p>
          <a:p>
            <a:pPr>
              <a:spcBef>
                <a:spcPct val="50000"/>
              </a:spcBef>
            </a:pPr>
            <a:endParaRPr lang="en-US" altLang="it-IT" sz="2400"/>
          </a:p>
        </p:txBody>
      </p:sp>
    </p:spTree>
    <p:extLst>
      <p:ext uri="{BB962C8B-B14F-4D97-AF65-F5344CB8AC3E}">
        <p14:creationId xmlns:p14="http://schemas.microsoft.com/office/powerpoint/2010/main" val="2694322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827088" y="441325"/>
            <a:ext cx="7561262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449263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it-IT" altLang="it-IT" sz="2400" b="1"/>
              <a:t>Louis Wirth, </a:t>
            </a:r>
            <a:r>
              <a:rPr lang="it-IT" altLang="it-IT" sz="2400" b="1" i="1"/>
              <a:t>Urbanesimo come modo di vita</a:t>
            </a:r>
            <a:r>
              <a:rPr lang="it-IT" altLang="it-IT" sz="2400" b="1"/>
              <a:t>, (1938)</a:t>
            </a:r>
          </a:p>
          <a:p>
            <a:pPr algn="ctr"/>
            <a:endParaRPr lang="it-IT" altLang="it-IT" sz="2400"/>
          </a:p>
          <a:p>
            <a:pPr algn="ctr"/>
            <a:r>
              <a:rPr lang="it-IT" altLang="it-IT" sz="2400" b="1"/>
              <a:t>Stile di vita urbano influenzato da tre fattori:</a:t>
            </a:r>
          </a:p>
          <a:p>
            <a:pPr algn="ctr"/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it-IT" altLang="it-IT" sz="2400" b="1"/>
              <a:t>dimensione</a:t>
            </a:r>
            <a:endParaRPr lang="it-IT" altLang="it-IT" sz="2400" b="1">
              <a:sym typeface="Wingdings 2" pitchFamily="18" charset="2"/>
            </a:endParaRPr>
          </a:p>
          <a:p>
            <a:pPr algn="ctr"/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it-IT" altLang="it-IT" sz="2400" b="1"/>
              <a:t>densità</a:t>
            </a:r>
            <a:endParaRPr lang="it-IT" altLang="it-IT" sz="2400" b="1">
              <a:sym typeface="Wingdings 2" pitchFamily="18" charset="2"/>
            </a:endParaRPr>
          </a:p>
          <a:p>
            <a:pPr algn="ctr"/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it-IT" altLang="it-IT" sz="2400" b="1"/>
              <a:t>eterogeneità</a:t>
            </a:r>
          </a:p>
          <a:p>
            <a:pPr algn="ctr"/>
            <a:endParaRPr lang="it-IT" altLang="it-IT" sz="2400" b="1">
              <a:sym typeface="Wingdings 2" pitchFamily="18" charset="2"/>
            </a:endParaRPr>
          </a:p>
          <a:p>
            <a:pPr algn="ctr"/>
            <a:r>
              <a:rPr lang="it-IT" altLang="it-IT" sz="2400" b="1">
                <a:sym typeface="Wingdings 2" pitchFamily="18" charset="2"/>
              </a:rPr>
              <a:t>definizione sociologica di città: </a:t>
            </a:r>
            <a:r>
              <a:rPr lang="it-IT" altLang="it-IT" sz="2400" b="1" i="1">
                <a:sym typeface="Wingdings 2" pitchFamily="18" charset="2"/>
              </a:rPr>
              <a:t>localizzazione permanente, relativamente vasta e densa di individui socialmente eterogenei</a:t>
            </a:r>
          </a:p>
          <a:p>
            <a:pPr algn="ctr"/>
            <a:endParaRPr lang="it-IT" altLang="it-IT" sz="2400" b="1">
              <a:sym typeface="Wingdings 2" pitchFamily="18" charset="2"/>
            </a:endParaRPr>
          </a:p>
          <a:p>
            <a:pPr algn="ctr"/>
            <a:r>
              <a:rPr lang="de-DE" altLang="it-IT" sz="2400" b="1">
                <a:sym typeface="Wingdings 2" pitchFamily="18" charset="2"/>
              </a:rPr>
              <a:t></a:t>
            </a:r>
            <a:r>
              <a:rPr lang="it-IT" altLang="it-IT" sz="2400" b="1"/>
              <a:t>Predominanza dell’associazione (fondata sull’affinità razionale degli interessi di ognuno) sulla comunità definita in questa prospettiva dall’appartenenza di classe o strato sociale</a:t>
            </a:r>
          </a:p>
        </p:txBody>
      </p:sp>
    </p:spTree>
    <p:extLst>
      <p:ext uri="{BB962C8B-B14F-4D97-AF65-F5344CB8AC3E}">
        <p14:creationId xmlns:p14="http://schemas.microsoft.com/office/powerpoint/2010/main" val="51843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Luogo</a:t>
            </a:r>
            <a:r>
              <a:rPr lang="en-GB" dirty="0" smtClean="0"/>
              <a:t> come </a:t>
            </a:r>
            <a:r>
              <a:rPr lang="en-GB" dirty="0" err="1" smtClean="0"/>
              <a:t>spazio</a:t>
            </a:r>
            <a:r>
              <a:rPr lang="en-GB" dirty="0" smtClean="0"/>
              <a:t> </a:t>
            </a:r>
            <a:r>
              <a:rPr lang="en-GB" dirty="0" err="1" smtClean="0"/>
              <a:t>definito</a:t>
            </a:r>
            <a:r>
              <a:rPr lang="en-GB" dirty="0"/>
              <a:t> </a:t>
            </a:r>
            <a:r>
              <a:rPr lang="en-GB" dirty="0" smtClean="0"/>
              <a:t>e </a:t>
            </a:r>
            <a:r>
              <a:rPr lang="en-GB" dirty="0" err="1" smtClean="0"/>
              <a:t>ri-conosciuto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(</a:t>
            </a:r>
            <a:r>
              <a:rPr lang="en-GB" dirty="0" err="1" smtClean="0"/>
              <a:t>esito</a:t>
            </a:r>
            <a:r>
              <a:rPr lang="en-GB" dirty="0" smtClean="0"/>
              <a:t> </a:t>
            </a:r>
            <a:r>
              <a:rPr lang="en-GB" dirty="0" err="1" smtClean="0"/>
              <a:t>dell’interazione</a:t>
            </a:r>
            <a:r>
              <a:rPr lang="en-GB" dirty="0" smtClean="0"/>
              <a:t>) 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Ovale 3"/>
          <p:cNvSpPr/>
          <p:nvPr/>
        </p:nvSpPr>
        <p:spPr>
          <a:xfrm>
            <a:off x="1979712" y="2204864"/>
            <a:ext cx="4824536" cy="35283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249379" y="2564904"/>
            <a:ext cx="1152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 smtClean="0">
                <a:sym typeface="Webdings"/>
              </a:rPr>
              <a:t></a:t>
            </a:r>
            <a:endParaRPr lang="en-GB" sz="7200" dirty="0" smtClean="0"/>
          </a:p>
        </p:txBody>
      </p:sp>
      <p:sp>
        <p:nvSpPr>
          <p:cNvPr id="7" name="CasellaDiTesto 6"/>
          <p:cNvSpPr txBox="1"/>
          <p:nvPr/>
        </p:nvSpPr>
        <p:spPr>
          <a:xfrm>
            <a:off x="3923928" y="3992936"/>
            <a:ext cx="22322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dirty="0" smtClean="0">
                <a:sym typeface="Webdings"/>
              </a:rPr>
              <a:t></a:t>
            </a:r>
            <a:endParaRPr lang="en-GB" sz="88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4788024" y="2996952"/>
            <a:ext cx="16561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ym typeface="Webdings"/>
              </a:rPr>
              <a:t></a:t>
            </a: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69214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>
              <a:buNone/>
            </a:pPr>
            <a:r>
              <a:rPr lang="en-GB" dirty="0" err="1" smtClean="0"/>
              <a:t>Dimensioni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Spazio</a:t>
            </a:r>
            <a:r>
              <a:rPr lang="en-GB" dirty="0" smtClean="0"/>
              <a:t> </a:t>
            </a:r>
            <a:r>
              <a:rPr lang="en-GB" dirty="0" err="1" smtClean="0"/>
              <a:t>privato</a:t>
            </a:r>
            <a:r>
              <a:rPr lang="en-GB" dirty="0" smtClean="0"/>
              <a:t>:  </a:t>
            </a:r>
            <a:r>
              <a:rPr lang="en-GB" dirty="0" err="1" smtClean="0"/>
              <a:t>domesticità</a:t>
            </a:r>
            <a:r>
              <a:rPr lang="en-GB" dirty="0" smtClean="0"/>
              <a:t>, </a:t>
            </a:r>
            <a:r>
              <a:rPr lang="en-GB" dirty="0" err="1" smtClean="0"/>
              <a:t>luogo</a:t>
            </a:r>
            <a:r>
              <a:rPr lang="en-GB" dirty="0" smtClean="0"/>
              <a:t> </a:t>
            </a:r>
            <a:r>
              <a:rPr lang="en-GB" dirty="0" err="1" smtClean="0"/>
              <a:t>chiuso</a:t>
            </a:r>
            <a:r>
              <a:rPr lang="en-GB" dirty="0" smtClean="0"/>
              <a:t>, </a:t>
            </a:r>
            <a:r>
              <a:rPr lang="en-GB" dirty="0" err="1" smtClean="0"/>
              <a:t>familiare</a:t>
            </a:r>
            <a:r>
              <a:rPr lang="en-GB" dirty="0" smtClean="0"/>
              <a:t>, </a:t>
            </a:r>
            <a:r>
              <a:rPr lang="en-GB" dirty="0" err="1" smtClean="0"/>
              <a:t>retroscena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sociali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Spazio</a:t>
            </a:r>
            <a:r>
              <a:rPr lang="en-GB" dirty="0" smtClean="0"/>
              <a:t> </a:t>
            </a:r>
            <a:r>
              <a:rPr lang="en-GB" dirty="0" err="1" smtClean="0"/>
              <a:t>pubblico</a:t>
            </a:r>
            <a:r>
              <a:rPr lang="en-GB" dirty="0" smtClean="0"/>
              <a:t>: libero accesso, </a:t>
            </a:r>
            <a:r>
              <a:rPr lang="en-GB" dirty="0" err="1" smtClean="0"/>
              <a:t>lugo</a:t>
            </a:r>
            <a:r>
              <a:rPr lang="en-GB" dirty="0" smtClean="0"/>
              <a:t> </a:t>
            </a:r>
            <a:r>
              <a:rPr lang="en-GB" dirty="0" err="1" smtClean="0"/>
              <a:t>aperto</a:t>
            </a:r>
            <a:r>
              <a:rPr lang="en-GB" dirty="0" smtClean="0"/>
              <a:t>, </a:t>
            </a:r>
            <a:r>
              <a:rPr lang="en-GB" dirty="0" err="1" smtClean="0"/>
              <a:t>sociale</a:t>
            </a:r>
            <a:r>
              <a:rPr lang="en-GB" dirty="0" smtClean="0"/>
              <a:t>/</a:t>
            </a:r>
            <a:r>
              <a:rPr lang="en-GB" dirty="0" err="1" smtClean="0"/>
              <a:t>comunitario</a:t>
            </a:r>
            <a:r>
              <a:rPr lang="en-GB" dirty="0" smtClean="0"/>
              <a:t>, </a:t>
            </a:r>
            <a:r>
              <a:rPr lang="en-GB" dirty="0" err="1" smtClean="0"/>
              <a:t>ribalta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relazioni</a:t>
            </a:r>
            <a:r>
              <a:rPr lang="en-GB" dirty="0" smtClean="0"/>
              <a:t> </a:t>
            </a:r>
            <a:r>
              <a:rPr lang="en-GB" dirty="0" err="1" smtClean="0"/>
              <a:t>sociali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309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55576" y="476672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Caratteri</a:t>
            </a:r>
            <a:r>
              <a:rPr lang="en-GB" dirty="0" smtClean="0"/>
              <a:t> </a:t>
            </a:r>
            <a:r>
              <a:rPr lang="en-GB" dirty="0" err="1" smtClean="0"/>
              <a:t>dello</a:t>
            </a:r>
            <a:r>
              <a:rPr lang="en-GB" dirty="0" smtClean="0"/>
              <a:t> </a:t>
            </a:r>
            <a:r>
              <a:rPr lang="en-GB" dirty="0" err="1" smtClean="0"/>
              <a:t>spazio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>
              <a:buFontTx/>
              <a:buChar char="-"/>
            </a:pPr>
            <a:r>
              <a:rPr lang="en-GB" dirty="0" err="1"/>
              <a:t>U</a:t>
            </a:r>
            <a:r>
              <a:rPr lang="en-GB" dirty="0" err="1" smtClean="0"/>
              <a:t>rbanistico</a:t>
            </a:r>
            <a:r>
              <a:rPr lang="en-GB" dirty="0" smtClean="0"/>
              <a:t>/</a:t>
            </a:r>
            <a:r>
              <a:rPr lang="en-GB" dirty="0" err="1" smtClean="0"/>
              <a:t>architettonico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/>
              <a:t>C</a:t>
            </a:r>
            <a:r>
              <a:rPr lang="en-GB" dirty="0" err="1" smtClean="0"/>
              <a:t>ulturale</a:t>
            </a:r>
            <a:r>
              <a:rPr lang="en-GB" dirty="0" smtClean="0"/>
              <a:t>/</a:t>
            </a:r>
            <a:r>
              <a:rPr lang="en-GB" dirty="0" err="1" smtClean="0"/>
              <a:t>memoria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Economico</a:t>
            </a:r>
            <a:endParaRPr lang="en-GB" dirty="0"/>
          </a:p>
          <a:p>
            <a:pPr>
              <a:buFontTx/>
              <a:buChar char="-"/>
            </a:pPr>
            <a:r>
              <a:rPr lang="en-GB" dirty="0" smtClean="0"/>
              <a:t>Commerciale </a:t>
            </a:r>
          </a:p>
          <a:p>
            <a:pPr>
              <a:buFontTx/>
              <a:buChar char="-"/>
            </a:pPr>
            <a:r>
              <a:rPr lang="en-GB" dirty="0" smtClean="0"/>
              <a:t>Politico</a:t>
            </a:r>
          </a:p>
          <a:p>
            <a:pPr>
              <a:buFontTx/>
              <a:buChar char="-"/>
            </a:pPr>
            <a:r>
              <a:rPr lang="en-GB" dirty="0" err="1" smtClean="0"/>
              <a:t>Etnico</a:t>
            </a:r>
            <a:r>
              <a:rPr lang="en-GB" dirty="0" smtClean="0"/>
              <a:t>/</a:t>
            </a:r>
            <a:r>
              <a:rPr lang="en-GB" dirty="0" err="1" smtClean="0"/>
              <a:t>differenza</a:t>
            </a:r>
            <a:endParaRPr lang="en-GB" dirty="0" smtClean="0"/>
          </a:p>
          <a:p>
            <a:pPr>
              <a:buFontTx/>
              <a:buChar char="-"/>
            </a:pPr>
            <a:r>
              <a:rPr lang="en-GB" dirty="0" err="1" smtClean="0"/>
              <a:t>Ecologico</a:t>
            </a:r>
            <a:endParaRPr lang="en-GB" dirty="0" smtClean="0"/>
          </a:p>
          <a:p>
            <a:pPr>
              <a:buFontTx/>
              <a:buChar char="-"/>
            </a:pPr>
            <a:endParaRPr lang="en-GB" dirty="0" smtClean="0"/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72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6886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/>
              <a:t>La forma </a:t>
            </a:r>
            <a:r>
              <a:rPr lang="en-GB" dirty="0" err="1" smtClean="0"/>
              <a:t>urbana</a:t>
            </a:r>
            <a:r>
              <a:rPr lang="en-GB" dirty="0" smtClean="0"/>
              <a:t> è lo </a:t>
            </a:r>
            <a:r>
              <a:rPr lang="en-GB" dirty="0" err="1" smtClean="0"/>
              <a:t>spazio</a:t>
            </a:r>
            <a:r>
              <a:rPr lang="en-GB" dirty="0" smtClean="0"/>
              <a:t> e </a:t>
            </a:r>
            <a:r>
              <a:rPr lang="en-GB" dirty="0" err="1" smtClean="0"/>
              <a:t>il</a:t>
            </a:r>
            <a:r>
              <a:rPr lang="en-GB" dirty="0" smtClean="0"/>
              <a:t> </a:t>
            </a:r>
            <a:r>
              <a:rPr lang="en-GB" dirty="0" err="1" smtClean="0"/>
              <a:t>luogo</a:t>
            </a:r>
            <a:r>
              <a:rPr lang="en-GB" dirty="0" smtClean="0"/>
              <a:t> </a:t>
            </a:r>
            <a:r>
              <a:rPr lang="en-GB" dirty="0" err="1" smtClean="0"/>
              <a:t>dominante</a:t>
            </a:r>
            <a:r>
              <a:rPr lang="en-GB" dirty="0" smtClean="0"/>
              <a:t> </a:t>
            </a:r>
            <a:r>
              <a:rPr lang="en-GB" dirty="0" err="1" smtClean="0"/>
              <a:t>nell’esperienza</a:t>
            </a:r>
            <a:r>
              <a:rPr lang="en-GB" dirty="0" smtClean="0"/>
              <a:t> a </a:t>
            </a:r>
            <a:r>
              <a:rPr lang="en-GB" dirty="0" err="1" smtClean="0"/>
              <a:t>livello</a:t>
            </a:r>
            <a:r>
              <a:rPr lang="en-GB" dirty="0" smtClean="0"/>
              <a:t> </a:t>
            </a:r>
            <a:r>
              <a:rPr lang="en-GB" dirty="0" err="1" smtClean="0"/>
              <a:t>planetario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La </a:t>
            </a:r>
            <a:r>
              <a:rPr lang="en-GB" dirty="0" err="1" smtClean="0"/>
              <a:t>città</a:t>
            </a:r>
            <a:r>
              <a:rPr lang="en-GB" dirty="0" smtClean="0"/>
              <a:t> come </a:t>
            </a:r>
            <a:r>
              <a:rPr lang="en-GB" dirty="0" err="1" smtClean="0"/>
              <a:t>spazio</a:t>
            </a:r>
            <a:r>
              <a:rPr lang="en-GB" dirty="0" smtClean="0"/>
              <a:t> e </a:t>
            </a:r>
            <a:r>
              <a:rPr lang="en-GB" dirty="0" err="1" smtClean="0"/>
              <a:t>luogo</a:t>
            </a:r>
            <a:r>
              <a:rPr lang="en-GB" dirty="0" smtClean="0"/>
              <a:t> di </a:t>
            </a:r>
            <a:r>
              <a:rPr lang="en-GB" dirty="0" err="1" smtClean="0"/>
              <a:t>concentrazione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constraddizioni</a:t>
            </a:r>
            <a:r>
              <a:rPr lang="en-GB" dirty="0" smtClean="0"/>
              <a:t> socio-</a:t>
            </a:r>
            <a:r>
              <a:rPr lang="en-GB" dirty="0" err="1" smtClean="0"/>
              <a:t>economiche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La </a:t>
            </a:r>
            <a:r>
              <a:rPr lang="en-GB" dirty="0" err="1" smtClean="0"/>
              <a:t>città</a:t>
            </a:r>
            <a:r>
              <a:rPr lang="en-GB" dirty="0" smtClean="0"/>
              <a:t> come </a:t>
            </a:r>
            <a:r>
              <a:rPr lang="en-GB" dirty="0" err="1" smtClean="0"/>
              <a:t>luogo</a:t>
            </a:r>
            <a:r>
              <a:rPr lang="en-GB" dirty="0" smtClean="0"/>
              <a:t> </a:t>
            </a:r>
            <a:r>
              <a:rPr lang="en-GB" dirty="0" err="1" smtClean="0"/>
              <a:t>dell’incontro</a:t>
            </a:r>
            <a:r>
              <a:rPr lang="en-GB" dirty="0" smtClean="0"/>
              <a:t>/</a:t>
            </a:r>
            <a:r>
              <a:rPr lang="en-GB" dirty="0" err="1" smtClean="0"/>
              <a:t>scontro</a:t>
            </a:r>
            <a:r>
              <a:rPr lang="en-GB" dirty="0" smtClean="0"/>
              <a:t> </a:t>
            </a:r>
            <a:r>
              <a:rPr lang="en-GB" dirty="0" err="1" smtClean="0"/>
              <a:t>delle</a:t>
            </a:r>
            <a:r>
              <a:rPr lang="en-GB" dirty="0" smtClean="0"/>
              <a:t> </a:t>
            </a:r>
            <a:r>
              <a:rPr lang="en-GB" dirty="0" err="1" smtClean="0"/>
              <a:t>differenze</a:t>
            </a:r>
            <a:r>
              <a:rPr lang="en-GB" dirty="0" smtClean="0"/>
              <a:t> </a:t>
            </a:r>
            <a:r>
              <a:rPr lang="en-GB" dirty="0" err="1" smtClean="0"/>
              <a:t>culturali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La </a:t>
            </a:r>
            <a:r>
              <a:rPr lang="en-GB" dirty="0" err="1" smtClean="0"/>
              <a:t>città</a:t>
            </a:r>
            <a:r>
              <a:rPr lang="en-GB" dirty="0" smtClean="0"/>
              <a:t> come </a:t>
            </a:r>
            <a:r>
              <a:rPr lang="en-GB" dirty="0" err="1" smtClean="0"/>
              <a:t>luogo</a:t>
            </a:r>
            <a:r>
              <a:rPr lang="en-GB" dirty="0" smtClean="0"/>
              <a:t> e </a:t>
            </a:r>
            <a:r>
              <a:rPr lang="en-GB" dirty="0" err="1" smtClean="0"/>
              <a:t>spazio</a:t>
            </a:r>
            <a:r>
              <a:rPr lang="en-GB" dirty="0" smtClean="0"/>
              <a:t> </a:t>
            </a:r>
            <a:r>
              <a:rPr lang="en-GB" dirty="0" err="1" smtClean="0"/>
              <a:t>della</a:t>
            </a:r>
            <a:r>
              <a:rPr lang="en-GB" dirty="0" smtClean="0"/>
              <a:t> </a:t>
            </a:r>
            <a:r>
              <a:rPr lang="en-GB" dirty="0" err="1" smtClean="0"/>
              <a:t>creatività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La </a:t>
            </a:r>
            <a:r>
              <a:rPr lang="en-GB" dirty="0" err="1" smtClean="0"/>
              <a:t>città</a:t>
            </a:r>
            <a:r>
              <a:rPr lang="en-GB" dirty="0" smtClean="0"/>
              <a:t> come </a:t>
            </a:r>
            <a:r>
              <a:rPr lang="en-GB" dirty="0" err="1" smtClean="0"/>
              <a:t>problema</a:t>
            </a:r>
            <a:r>
              <a:rPr lang="en-GB" dirty="0" smtClean="0"/>
              <a:t> di </a:t>
            </a:r>
            <a:r>
              <a:rPr lang="en-GB" dirty="0" err="1" smtClean="0"/>
              <a:t>definizione</a:t>
            </a:r>
            <a:r>
              <a:rPr lang="en-GB" dirty="0" smtClean="0"/>
              <a:t> </a:t>
            </a:r>
            <a:r>
              <a:rPr lang="en-GB" dirty="0" err="1" smtClean="0"/>
              <a:t>dei</a:t>
            </a:r>
            <a:r>
              <a:rPr lang="en-GB" dirty="0" smtClean="0"/>
              <a:t> </a:t>
            </a:r>
            <a:r>
              <a:rPr lang="en-GB" dirty="0" err="1" smtClean="0"/>
              <a:t>suoi</a:t>
            </a:r>
            <a:r>
              <a:rPr lang="en-GB" dirty="0" smtClean="0"/>
              <a:t> </a:t>
            </a:r>
            <a:r>
              <a:rPr lang="en-GB" dirty="0" err="1" smtClean="0"/>
              <a:t>confini</a:t>
            </a:r>
            <a:r>
              <a:rPr lang="en-GB" dirty="0"/>
              <a:t> </a:t>
            </a:r>
            <a:r>
              <a:rPr lang="en-GB" dirty="0" smtClean="0"/>
              <a:t>(slum, </a:t>
            </a:r>
            <a:r>
              <a:rPr lang="en-GB" dirty="0" err="1" smtClean="0"/>
              <a:t>megacittà</a:t>
            </a:r>
            <a:r>
              <a:rPr lang="en-GB" dirty="0" smtClean="0"/>
              <a:t>, </a:t>
            </a:r>
            <a:r>
              <a:rPr lang="en-GB" dirty="0" err="1" smtClean="0"/>
              <a:t>megalopoli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389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88913"/>
            <a:ext cx="7488238" cy="597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692275" y="6237288"/>
            <a:ext cx="5903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William Hogarth, Beer and Gin Lane, 19750-51</a:t>
            </a:r>
          </a:p>
        </p:txBody>
      </p:sp>
    </p:spTree>
    <p:extLst>
      <p:ext uri="{BB962C8B-B14F-4D97-AF65-F5344CB8AC3E}">
        <p14:creationId xmlns:p14="http://schemas.microsoft.com/office/powerpoint/2010/main" val="32407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692150"/>
            <a:ext cx="8569325" cy="48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187450" y="6021388"/>
            <a:ext cx="748823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Migranti a New York fine XIX</a:t>
            </a:r>
          </a:p>
        </p:txBody>
      </p:sp>
    </p:spTree>
    <p:extLst>
      <p:ext uri="{BB962C8B-B14F-4D97-AF65-F5344CB8AC3E}">
        <p14:creationId xmlns:p14="http://schemas.microsoft.com/office/powerpoint/2010/main" val="2629334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765175"/>
            <a:ext cx="6697663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187450" y="5805488"/>
            <a:ext cx="64801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it-IT"/>
              <a:t>Interno di uno slum New York, 1900.</a:t>
            </a:r>
          </a:p>
        </p:txBody>
      </p:sp>
    </p:spTree>
    <p:extLst>
      <p:ext uri="{BB962C8B-B14F-4D97-AF65-F5344CB8AC3E}">
        <p14:creationId xmlns:p14="http://schemas.microsoft.com/office/powerpoint/2010/main" val="395911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378</TotalTime>
  <Words>823</Words>
  <Application>Microsoft Office PowerPoint</Application>
  <PresentationFormat>Presentazione su schermo (4:3)</PresentationFormat>
  <Paragraphs>117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alfredo</dc:creator>
  <cp:lastModifiedBy>alfredo</cp:lastModifiedBy>
  <cp:revision>13</cp:revision>
  <dcterms:created xsi:type="dcterms:W3CDTF">2016-10-10T10:17:27Z</dcterms:created>
  <dcterms:modified xsi:type="dcterms:W3CDTF">2017-05-05T14:23:15Z</dcterms:modified>
</cp:coreProperties>
</file>